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11" r:id="rId8"/>
    <p:sldMasterId id="2147483734" r:id="rId9"/>
  </p:sldMasterIdLst>
  <p:notesMasterIdLst>
    <p:notesMasterId r:id="rId28"/>
  </p:notesMasterIdLst>
  <p:handoutMasterIdLst>
    <p:handoutMasterId r:id="rId29"/>
  </p:handoutMasterIdLst>
  <p:sldIdLst>
    <p:sldId id="439" r:id="rId10"/>
    <p:sldId id="440" r:id="rId11"/>
    <p:sldId id="441" r:id="rId12"/>
    <p:sldId id="444" r:id="rId13"/>
    <p:sldId id="445" r:id="rId14"/>
    <p:sldId id="447" r:id="rId15"/>
    <p:sldId id="448" r:id="rId16"/>
    <p:sldId id="450" r:id="rId17"/>
    <p:sldId id="449" r:id="rId18"/>
    <p:sldId id="452" r:id="rId19"/>
    <p:sldId id="453" r:id="rId20"/>
    <p:sldId id="454" r:id="rId21"/>
    <p:sldId id="456" r:id="rId22"/>
    <p:sldId id="457" r:id="rId23"/>
    <p:sldId id="455" r:id="rId24"/>
    <p:sldId id="446" r:id="rId25"/>
    <p:sldId id="461" r:id="rId26"/>
    <p:sldId id="465" r:id="rId27"/>
  </p:sldIdLst>
  <p:sldSz cx="12192000" cy="6858000"/>
  <p:notesSz cx="6858000" cy="9144000"/>
  <p:embeddedFontLst>
    <p:embeddedFont>
      <p:font typeface="72" panose="020B0503030000000003" pitchFamily="34" charset="0"/>
      <p:regular r:id="rId30"/>
      <p:bold r:id="rId31"/>
      <p:italic r:id="rId32"/>
      <p:boldItalic r:id="rId33"/>
    </p:embeddedFont>
    <p:embeddedFont>
      <p:font typeface="BentonSans Light" panose="02000503000000020004" pitchFamily="2" charset="0"/>
      <p:regular r:id="rId34"/>
    </p:embeddedFont>
  </p:embeddedFontLst>
  <p:defaultTextStyle>
    <a:defPPr>
      <a:defRPr lang="de-DE"/>
    </a:defPPr>
    <a:lvl1pPr marL="0" algn="l" defTabSz="914400" rtl="0" eaLnBrk="1" latinLnBrk="0" hangingPunct="1">
      <a:defRPr lang="de-DE" sz="1800" kern="1200">
        <a:solidFill>
          <a:schemeClr val="tx1"/>
        </a:solidFill>
        <a:latin typeface="Arial"/>
        <a:ea typeface="+mn-ea"/>
        <a:cs typeface="+mn-cs"/>
      </a:defRPr>
    </a:lvl1pPr>
    <a:lvl2pPr marL="457200" algn="l" defTabSz="914400" rtl="0" eaLnBrk="1" latinLnBrk="0" hangingPunct="1">
      <a:buClr>
        <a:srgbClr val="FDB913"/>
      </a:buClr>
      <a:buSzPct val="100000"/>
      <a:buFont typeface="wingdings"/>
      <a:buChar char=""/>
      <a:defRPr lang="de-DE" sz="1800" kern="1200">
        <a:solidFill>
          <a:schemeClr val="tx1"/>
        </a:solidFill>
        <a:latin typeface="Arial"/>
        <a:ea typeface="+mn-ea"/>
        <a:cs typeface="+mn-cs"/>
      </a:defRPr>
    </a:lvl2pPr>
    <a:lvl3pPr marL="914400" algn="l" defTabSz="914400" rtl="0" eaLnBrk="1" latinLnBrk="0" hangingPunct="1">
      <a:buClr>
        <a:srgbClr val="666666"/>
      </a:buClr>
      <a:buSzPct val="80000"/>
      <a:buFont typeface="Wingdings"/>
      <a:buChar char="n"/>
      <a:defRPr lang="de-DE" sz="1400" kern="1200">
        <a:solidFill>
          <a:schemeClr val="tx1"/>
        </a:solidFill>
        <a:latin typeface="Arial"/>
        <a:ea typeface="+mn-ea"/>
        <a:cs typeface="+mn-cs"/>
      </a:defRPr>
    </a:lvl3pPr>
    <a:lvl4pPr marL="1371600" algn="l" defTabSz="914400" rtl="0" eaLnBrk="1" latinLnBrk="0" hangingPunct="1">
      <a:buClr>
        <a:srgbClr val="666666"/>
      </a:buClr>
      <a:buSzPct val="80000"/>
      <a:buFont typeface="Arial"/>
      <a:buChar char=""/>
      <a:defRPr lang="de-DE" sz="1200" kern="1200">
        <a:solidFill>
          <a:schemeClr val="tx1"/>
        </a:solidFill>
        <a:latin typeface="Arial"/>
        <a:ea typeface="+mn-ea"/>
        <a:cs typeface="+mn-cs"/>
      </a:defRPr>
    </a:lvl4pPr>
    <a:lvl5pPr marL="1828800" algn="l" defTabSz="914400" rtl="0" eaLnBrk="1" latinLnBrk="0" hangingPunct="1">
      <a:buClr>
        <a:srgbClr val="666666"/>
      </a:buClr>
      <a:buSzPct val="80000"/>
      <a:buFont typeface="Arial"/>
      <a:buChar char=""/>
      <a:defRPr lang="de-DE" sz="1000" kern="1200">
        <a:solidFill>
          <a:schemeClr val="tx1"/>
        </a:solidFill>
        <a:latin typeface="Arial"/>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15" userDrawn="1">
          <p15:clr>
            <a:srgbClr val="A4A3A4"/>
          </p15:clr>
        </p15:guide>
        <p15:guide id="2" orient="horz" pos="190" userDrawn="1">
          <p15:clr>
            <a:srgbClr val="A4A3A4"/>
          </p15:clr>
        </p15:guide>
        <p15:guide id="3" orient="horz" pos="1330" userDrawn="1">
          <p15:clr>
            <a:srgbClr val="A4A3A4"/>
          </p15:clr>
        </p15:guide>
        <p15:guide id="4" orient="horz" pos="1375" userDrawn="1">
          <p15:clr>
            <a:srgbClr val="A4A3A4"/>
          </p15:clr>
        </p15:guide>
        <p15:guide id="5" orient="horz" pos="1737" userDrawn="1">
          <p15:clr>
            <a:srgbClr val="A4A3A4"/>
          </p15:clr>
        </p15:guide>
        <p15:guide id="6" orient="horz" pos="1856" userDrawn="1">
          <p15:clr>
            <a:srgbClr val="A4A3A4"/>
          </p15:clr>
        </p15:guide>
        <p15:guide id="7" orient="horz" pos="1829" userDrawn="1">
          <p15:clr>
            <a:srgbClr val="A4A3A4"/>
          </p15:clr>
        </p15:guide>
        <p15:guide id="8" pos="4295" userDrawn="1">
          <p15:clr>
            <a:srgbClr val="A4A3A4"/>
          </p15:clr>
        </p15:guide>
        <p15:guide id="9" pos="280" userDrawn="1">
          <p15:clr>
            <a:srgbClr val="A4A3A4"/>
          </p15:clr>
        </p15:guide>
        <p15:guide id="10" pos="408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a:srgbClr val="4FB81C"/>
    <a:srgbClr val="FFD979"/>
    <a:srgbClr val="ECECEC"/>
    <a:srgbClr val="45157E"/>
    <a:srgbClr val="C6C6C6"/>
    <a:srgbClr val="003283"/>
    <a:srgbClr val="FF0000"/>
    <a:srgbClr val="2B3F7B"/>
    <a:srgbClr val="9C27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E8A22E-AB14-45D4-966B-45D7FA57BEDA}" v="17" dt="2023-01-27T07:49:55.751"/>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05" autoAdjust="0"/>
    <p:restoredTop sz="99137" autoAdjust="0"/>
  </p:normalViewPr>
  <p:slideViewPr>
    <p:cSldViewPr snapToGrid="0" showGuides="1">
      <p:cViewPr varScale="1">
        <p:scale>
          <a:sx n="38" d="100"/>
          <a:sy n="38" d="100"/>
        </p:scale>
        <p:origin x="72" y="480"/>
      </p:cViewPr>
      <p:guideLst>
        <p:guide orient="horz" pos="2015"/>
        <p:guide orient="horz" pos="190"/>
        <p:guide orient="horz" pos="1330"/>
        <p:guide orient="horz" pos="1375"/>
        <p:guide orient="horz" pos="1737"/>
        <p:guide orient="horz" pos="1856"/>
        <p:guide orient="horz" pos="1829"/>
        <p:guide pos="4295"/>
        <p:guide pos="280"/>
        <p:guide pos="4085"/>
      </p:guideLst>
    </p:cSldViewPr>
  </p:slideViewPr>
  <p:outlineViewPr>
    <p:cViewPr>
      <p:scale>
        <a:sx n="33" d="100"/>
        <a:sy n="33" d="100"/>
      </p:scale>
      <p:origin x="6" y="0"/>
    </p:cViewPr>
  </p:outlineViewPr>
  <p:notesTextViewPr>
    <p:cViewPr>
      <p:scale>
        <a:sx n="100" d="100"/>
        <a:sy n="100" d="100"/>
      </p:scale>
      <p:origin x="0" y="0"/>
    </p:cViewPr>
  </p:notesTextViewPr>
  <p:sorterViewPr>
    <p:cViewPr>
      <p:scale>
        <a:sx n="100" d="100"/>
        <a:sy n="100" d="100"/>
      </p:scale>
      <p:origin x="0" y="0"/>
    </p:cViewPr>
  </p:sorterViewPr>
  <p:notesViewPr>
    <p:cSldViewPr snapToGrid="0" showGuides="1">
      <p:cViewPr varScale="1">
        <p:scale>
          <a:sx n="77" d="100"/>
          <a:sy n="77" d="100"/>
        </p:scale>
        <p:origin x="-204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microsoft.com/office/2015/10/relationships/revisionInfo" Target="revisionInfo.xml"/><Relationship Id="rId21" Type="http://schemas.openxmlformats.org/officeDocument/2006/relationships/slide" Target="slides/slide12.xml"/><Relationship Id="rId34" Type="http://schemas.openxmlformats.org/officeDocument/2006/relationships/font" Target="fonts/font5.fntdata"/><Relationship Id="rId7" Type="http://schemas.openxmlformats.org/officeDocument/2006/relationships/customXml" Target="../customXml/item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font" Target="fonts/font4.fntdata"/><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font" Target="fonts/font3.fntdata"/><Relationship Id="rId37"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notesMaster" Target="notesMasters/notesMaster1.xml"/><Relationship Id="rId36"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font" Target="fonts/font2.fntdata"/><Relationship Id="rId4" Type="http://schemas.openxmlformats.org/officeDocument/2006/relationships/customXml" Target="../customXml/item4.xml"/><Relationship Id="rId9" Type="http://schemas.openxmlformats.org/officeDocument/2006/relationships/slideMaster" Target="slideMasters/slideMaster2.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font" Target="fonts/font1.fntdata"/><Relationship Id="rId35" Type="http://schemas.openxmlformats.org/officeDocument/2006/relationships/presProps" Target="presProps.xml"/><Relationship Id="rId8" Type="http://schemas.openxmlformats.org/officeDocument/2006/relationships/slideMaster" Target="slideMasters/slideMaster1.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dirty="0"/>
          </a:p>
        </p:txBody>
      </p:sp>
    </p:spTree>
    <p:extLst>
      <p:ext uri="{BB962C8B-B14F-4D97-AF65-F5344CB8AC3E}">
        <p14:creationId xmlns:p14="http://schemas.microsoft.com/office/powerpoint/2010/main" val="2000763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42875" y="390525"/>
            <a:ext cx="7143750" cy="401955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750600" y="4706112"/>
            <a:ext cx="5356800" cy="3939264"/>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57512" y="8915402"/>
            <a:ext cx="942976" cy="205358"/>
          </a:xfrm>
          <a:prstGeom prst="rect">
            <a:avLst/>
          </a:prstGeom>
        </p:spPr>
        <p:txBody>
          <a:bodyPr vert="horz" lIns="91440" tIns="45720" rIns="91440" bIns="45720" rtlCol="0" anchor="b"/>
          <a:lstStyle>
            <a:lvl1pPr algn="ctr">
              <a:defRPr sz="10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366674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70000" indent="-180000" algn="l" defTabSz="914400" rtl="0" eaLnBrk="1" latinLnBrk="0" hangingPunct="1">
      <a:buClr>
        <a:schemeClr val="accent1"/>
      </a:buClr>
      <a:buSzPct val="100000"/>
      <a:buFont typeface="Wingdings" pitchFamily="2" charset="2"/>
      <a:buChar char=""/>
      <a:defRPr sz="1200" kern="1200">
        <a:solidFill>
          <a:schemeClr val="tx1"/>
        </a:solidFill>
        <a:latin typeface="+mn-lt"/>
        <a:ea typeface="+mn-ea"/>
        <a:cs typeface="+mn-cs"/>
      </a:defRPr>
    </a:lvl2pPr>
    <a:lvl3pPr marL="449263" indent="-182563" algn="l" defTabSz="914400" rtl="0" eaLnBrk="1" latinLnBrk="0" hangingPunct="1">
      <a:buClr>
        <a:schemeClr val="accent2"/>
      </a:buClr>
      <a:buSzPct val="80000"/>
      <a:buFont typeface="Symbol" pitchFamily="18" charset="2"/>
      <a:buChar char="-"/>
      <a:defRPr sz="1000" kern="1200">
        <a:solidFill>
          <a:schemeClr val="tx1"/>
        </a:solidFill>
        <a:latin typeface="+mn-lt"/>
        <a:ea typeface="+mn-ea"/>
        <a:cs typeface="+mn-cs"/>
      </a:defRPr>
    </a:lvl3pPr>
    <a:lvl4pPr marL="566738" indent="-133350" algn="l" defTabSz="914400" rtl="0" eaLnBrk="1" latinLnBrk="0" hangingPunct="1">
      <a:buClr>
        <a:schemeClr val="accent2"/>
      </a:buClr>
      <a:buFont typeface="Arial" pitchFamily="34" charset="0"/>
      <a:buChar char="–"/>
      <a:defRPr sz="10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463" y="390525"/>
            <a:ext cx="7146926" cy="40195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Arial" charset="0"/>
              </a:rPr>
              <a:pPr marL="0" marR="0" lvl="0" indent="0" algn="ctr" defTabSz="1088776" rtl="0" eaLnBrk="1" fontAlgn="auto" latinLnBrk="0" hangingPunct="1">
                <a:lnSpc>
                  <a:spcPct val="100000"/>
                </a:lnSpc>
                <a:spcBef>
                  <a:spcPts val="0"/>
                </a:spcBef>
                <a:spcAft>
                  <a:spcPts val="0"/>
                </a:spcAft>
                <a:buClrTx/>
                <a:buSzTx/>
                <a:buFontTx/>
                <a:buNone/>
                <a:tabLst/>
                <a:defRPr/>
              </a:pPr>
              <a:t>1</a:t>
            </a:fld>
            <a:endParaRPr kumimoji="0" lang="de-DE" sz="800" b="0" i="0" u="none" strike="noStrike" kern="1200" cap="none" spc="0" normalizeH="0" baseline="0" noProof="0" dirty="0">
              <a:ln>
                <a:noFill/>
              </a:ln>
              <a:solidFill>
                <a:srgbClr val="000000"/>
              </a:solidFill>
              <a:effectLst/>
              <a:uLnTx/>
              <a:uFillTx/>
              <a:latin typeface="Arial"/>
              <a:ea typeface="+mn-ea"/>
              <a:cs typeface="Arial" charset="0"/>
            </a:endParaRPr>
          </a:p>
        </p:txBody>
      </p:sp>
    </p:spTree>
    <p:extLst>
      <p:ext uri="{BB962C8B-B14F-4D97-AF65-F5344CB8AC3E}">
        <p14:creationId xmlns:p14="http://schemas.microsoft.com/office/powerpoint/2010/main" val="1854404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Arial" charset="0"/>
              </a:rPr>
              <a:pPr marL="0" marR="0" lvl="0" indent="0" algn="ctr" defTabSz="1088776" rtl="0" eaLnBrk="1" fontAlgn="auto" latinLnBrk="0" hangingPunct="1">
                <a:lnSpc>
                  <a:spcPct val="100000"/>
                </a:lnSpc>
                <a:spcBef>
                  <a:spcPts val="0"/>
                </a:spcBef>
                <a:spcAft>
                  <a:spcPts val="0"/>
                </a:spcAft>
                <a:buClrTx/>
                <a:buSzTx/>
                <a:buFontTx/>
                <a:buNone/>
                <a:tabLst/>
                <a:defRPr/>
              </a:pPr>
              <a:t>2</a:t>
            </a:fld>
            <a:endParaRPr kumimoji="0" lang="de-DE" sz="800" b="0" i="0" u="none" strike="noStrike" kern="1200" cap="none" spc="0" normalizeH="0" baseline="0" noProof="0" dirty="0">
              <a:ln>
                <a:noFill/>
              </a:ln>
              <a:solidFill>
                <a:srgbClr val="000000"/>
              </a:solidFill>
              <a:effectLst/>
              <a:uLnTx/>
              <a:uFillTx/>
              <a:latin typeface="Arial"/>
              <a:ea typeface="+mn-ea"/>
              <a:cs typeface="Arial" charset="0"/>
            </a:endParaRPr>
          </a:p>
        </p:txBody>
      </p:sp>
    </p:spTree>
    <p:extLst>
      <p:ext uri="{BB962C8B-B14F-4D97-AF65-F5344CB8AC3E}">
        <p14:creationId xmlns:p14="http://schemas.microsoft.com/office/powerpoint/2010/main" val="1600463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Arial" charset="0"/>
              </a:rPr>
              <a:pPr marL="0" marR="0" lvl="0" indent="0" algn="ctr" defTabSz="1088776" rtl="0" eaLnBrk="1" fontAlgn="auto" latinLnBrk="0" hangingPunct="1">
                <a:lnSpc>
                  <a:spcPct val="100000"/>
                </a:lnSpc>
                <a:spcBef>
                  <a:spcPts val="0"/>
                </a:spcBef>
                <a:spcAft>
                  <a:spcPts val="0"/>
                </a:spcAft>
                <a:buClrTx/>
                <a:buSzTx/>
                <a:buFontTx/>
                <a:buNone/>
                <a:tabLst/>
                <a:defRPr/>
              </a:pPr>
              <a:t>3</a:t>
            </a:fld>
            <a:endParaRPr kumimoji="0" lang="de-DE" sz="800" b="0" i="0" u="none" strike="noStrike" kern="1200" cap="none" spc="0" normalizeH="0" baseline="0" noProof="0" dirty="0">
              <a:ln>
                <a:noFill/>
              </a:ln>
              <a:solidFill>
                <a:srgbClr val="000000"/>
              </a:solidFill>
              <a:effectLst/>
              <a:uLnTx/>
              <a:uFillTx/>
              <a:latin typeface="Arial"/>
              <a:ea typeface="+mn-ea"/>
              <a:cs typeface="Arial" charset="0"/>
            </a:endParaRPr>
          </a:p>
        </p:txBody>
      </p:sp>
    </p:spTree>
    <p:extLst>
      <p:ext uri="{BB962C8B-B14F-4D97-AF65-F5344CB8AC3E}">
        <p14:creationId xmlns:p14="http://schemas.microsoft.com/office/powerpoint/2010/main" val="111321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17</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736233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www.sap.com/trademark" TargetMode="External"/><Relationship Id="rId7" Type="http://schemas.openxmlformats.org/officeDocument/2006/relationships/hyperlink" Target="https://www.youtube.com/user/SAP" TargetMode="External"/><Relationship Id="rId12"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6.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png"/><Relationship Id="rId7" Type="http://schemas.openxmlformats.org/officeDocument/2006/relationships/hyperlink" Target="https://www.youtube.com/user/SAP" TargetMode="External"/><Relationship Id="rId12" Type="http://schemas.openxmlformats.org/officeDocument/2006/relationships/image" Target="../media/image7.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6.png"/><Relationship Id="rId4" Type="http://schemas.openxmlformats.org/officeDocument/2006/relationships/hyperlink" Target="http://www.sap.com/trademark" TargetMode="External"/><Relationship Id="rId9" Type="http://schemas.openxmlformats.org/officeDocument/2006/relationships/hyperlink" Target="https://twitter.com/sap" TargetMode="Externa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with picture - short">
    <p:bg>
      <p:bgPr>
        <a:solidFill>
          <a:schemeClr val="accent1"/>
        </a:solidFill>
        <a:effectLst/>
      </p:bgPr>
    </p:bg>
    <p:spTree>
      <p:nvGrpSpPr>
        <p:cNvPr id="1" name=""/>
        <p:cNvGrpSpPr/>
        <p:nvPr/>
      </p:nvGrpSpPr>
      <p:grpSpPr>
        <a:xfrm>
          <a:off x="0" y="0"/>
          <a:ext cx="0" cy="0"/>
          <a:chOff x="0" y="0"/>
          <a:chExt cx="0" cy="0"/>
        </a:xfrm>
      </p:grpSpPr>
      <p:sp>
        <p:nvSpPr>
          <p:cNvPr id="4" name="Rectangle 5"/>
          <p:cNvSpPr>
            <a:spLocks noChangeArrowheads="1"/>
          </p:cNvSpPr>
          <p:nvPr userDrawn="1"/>
        </p:nvSpPr>
        <p:spPr bwMode="gray">
          <a:xfrm>
            <a:off x="431800" y="1"/>
            <a:ext cx="11328400" cy="2143125"/>
          </a:xfrm>
          <a:prstGeom prst="rect">
            <a:avLst/>
          </a:prstGeom>
          <a:solidFill>
            <a:schemeClr val="bg1">
              <a:alpha val="74901"/>
            </a:schemeClr>
          </a:solidFill>
          <a:ln w="6350" algn="ctr">
            <a:noFill/>
            <a:miter lim="800000"/>
            <a:headEnd/>
            <a:tailEnd/>
          </a:ln>
        </p:spPr>
        <p:txBody>
          <a:bodyPr lIns="90000" tIns="72000" rIns="90000" bIns="72000" anchor="ctr"/>
          <a:lstStyle/>
          <a:p>
            <a:pPr algn="ctr">
              <a:spcBef>
                <a:spcPct val="50000"/>
              </a:spcBef>
              <a:buClr>
                <a:srgbClr val="F0AB00"/>
              </a:buClr>
              <a:buSzPct val="80000"/>
            </a:pPr>
            <a:endParaRPr lang="en-US">
              <a:ea typeface="Arial Unicode MS" pitchFamily="34" charset="-128"/>
              <a:cs typeface="Arial Unicode MS" pitchFamily="34" charset="-128"/>
            </a:endParaRPr>
          </a:p>
        </p:txBody>
      </p:sp>
      <p:pic>
        <p:nvPicPr>
          <p:cNvPr id="5" name="Picture 6" descr="SAP_grad_R_pref.png"/>
          <p:cNvPicPr>
            <a:picLocks noChangeAspect="1"/>
          </p:cNvPicPr>
          <p:nvPr userDrawn="1"/>
        </p:nvPicPr>
        <p:blipFill>
          <a:blip r:embed="rId2" cstate="print"/>
          <a:srcRect/>
          <a:stretch>
            <a:fillRect/>
          </a:stretch>
        </p:blipFill>
        <p:spPr bwMode="auto">
          <a:xfrm>
            <a:off x="438152" y="6081714"/>
            <a:ext cx="1223433" cy="454025"/>
          </a:xfrm>
          <a:prstGeom prst="rect">
            <a:avLst/>
          </a:prstGeom>
          <a:noFill/>
          <a:ln w="9525">
            <a:noFill/>
            <a:miter lim="800000"/>
            <a:headEnd/>
            <a:tailEnd/>
          </a:ln>
        </p:spPr>
      </p:pic>
      <p:sp>
        <p:nvSpPr>
          <p:cNvPr id="7" name="Rectangle 8"/>
          <p:cNvSpPr>
            <a:spLocks noChangeArrowheads="1"/>
          </p:cNvSpPr>
          <p:nvPr userDrawn="1"/>
        </p:nvSpPr>
        <p:spPr bwMode="gray">
          <a:xfrm>
            <a:off x="431800" y="1"/>
            <a:ext cx="11328400" cy="161925"/>
          </a:xfrm>
          <a:prstGeom prst="rect">
            <a:avLst/>
          </a:prstGeom>
          <a:solidFill>
            <a:schemeClr val="accent1"/>
          </a:solidFill>
          <a:ln w="9525" algn="ctr">
            <a:noFill/>
            <a:miter lim="800000"/>
            <a:headEnd/>
            <a:tailEnd/>
          </a:ln>
        </p:spPr>
        <p:txBody>
          <a:bodyPr lIns="90000" tIns="72000" rIns="90000" bIns="72000" anchor="ctr"/>
          <a:lstStyle/>
          <a:p>
            <a:pPr algn="ctr">
              <a:spcBef>
                <a:spcPct val="50000"/>
              </a:spcBef>
              <a:buClr>
                <a:srgbClr val="F0AB00"/>
              </a:buClr>
              <a:buSzPct val="80000"/>
            </a:pPr>
            <a:endParaRPr lang="en-US" sz="1600">
              <a:ea typeface="Arial Unicode MS" pitchFamily="34" charset="-128"/>
              <a:cs typeface="Arial Unicode MS" pitchFamily="34" charset="-128"/>
            </a:endParaRPr>
          </a:p>
        </p:txBody>
      </p:sp>
      <p:sp>
        <p:nvSpPr>
          <p:cNvPr id="2" name="Title 1"/>
          <p:cNvSpPr>
            <a:spLocks noGrp="1"/>
          </p:cNvSpPr>
          <p:nvPr>
            <p:ph type="title"/>
          </p:nvPr>
        </p:nvSpPr>
        <p:spPr>
          <a:xfrm>
            <a:off x="552000" y="324000"/>
            <a:ext cx="11040000" cy="738000"/>
          </a:xfrm>
        </p:spPr>
        <p:txBody>
          <a:bodyPr anchor="t">
            <a:noAutofit/>
          </a:bodyPr>
          <a:lstStyle>
            <a:lvl1pPr>
              <a:defRPr sz="4800">
                <a:solidFill>
                  <a:schemeClr val="tx1"/>
                </a:solidFill>
              </a:defRPr>
            </a:lvl1pPr>
          </a:lstStyle>
          <a:p>
            <a:r>
              <a:rPr lang="en-US"/>
              <a:t>Click to edit Master title style</a:t>
            </a:r>
            <a:endParaRPr lang="en-US" dirty="0"/>
          </a:p>
        </p:txBody>
      </p:sp>
      <p:sp>
        <p:nvSpPr>
          <p:cNvPr id="6" name="Subtitle 2"/>
          <p:cNvSpPr>
            <a:spLocks noGrp="1"/>
          </p:cNvSpPr>
          <p:nvPr>
            <p:ph type="subTitle" idx="1"/>
          </p:nvPr>
        </p:nvSpPr>
        <p:spPr bwMode="gray">
          <a:xfrm>
            <a:off x="552000" y="1499871"/>
            <a:ext cx="11040000" cy="492443"/>
          </a:xfrm>
        </p:spPr>
        <p:txBody>
          <a:bodyPr>
            <a:noAutofit/>
          </a:bodyPr>
          <a:lstStyle>
            <a:lvl1pPr marL="0" marR="0" indent="0" algn="l" defTabSz="914400" rtl="0" eaLnBrk="1" fontAlgn="auto" latinLnBrk="0" hangingPunct="1">
              <a:lnSpc>
                <a:spcPct val="100000"/>
              </a:lnSpc>
              <a:spcBef>
                <a:spcPts val="0"/>
              </a:spcBef>
              <a:spcAft>
                <a:spcPts val="0"/>
              </a:spcAft>
              <a:buClr>
                <a:schemeClr val="accent1"/>
              </a:buClr>
              <a:buSzPct val="80000"/>
              <a:buFontTx/>
              <a:buNone/>
              <a:tabLst/>
              <a:defRPr sz="1600" b="0">
                <a:solidFill>
                  <a:sysClr val="windowText" lastClr="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250909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US" dirty="0"/>
          </a:p>
        </p:txBody>
      </p:sp>
      <p:sp>
        <p:nvSpPr>
          <p:cNvPr id="4" name="Text Placeholder 3"/>
          <p:cNvSpPr>
            <a:spLocks noGrp="1"/>
          </p:cNvSpPr>
          <p:nvPr>
            <p:ph type="body" sz="quarter" idx="10"/>
          </p:nvPr>
        </p:nvSpPr>
        <p:spPr>
          <a:xfrm>
            <a:off x="432001" y="1690687"/>
            <a:ext cx="11326284" cy="4391026"/>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dirty="0"/>
          </a:p>
        </p:txBody>
      </p:sp>
      <p:sp>
        <p:nvSpPr>
          <p:cNvPr id="5" name="TextBox 9"/>
          <p:cNvSpPr txBox="1"/>
          <p:nvPr userDrawn="1"/>
        </p:nvSpPr>
        <p:spPr bwMode="black">
          <a:xfrm>
            <a:off x="162833" y="6648059"/>
            <a:ext cx="1444874" cy="92333"/>
          </a:xfrm>
          <a:prstGeom prst="rect">
            <a:avLst/>
          </a:prstGeom>
          <a:noFill/>
        </p:spPr>
        <p:txBody>
          <a:bodyPr wrap="none" lIns="72000" tIns="0" rIns="0" bIns="0" rtlCol="0">
            <a:spAutoFit/>
          </a:bodyPr>
          <a:lstStyle/>
          <a:p>
            <a:pPr marL="133350" indent="-133350" algn="l">
              <a:buClr>
                <a:schemeClr val="bg1"/>
              </a:buClr>
              <a:buFont typeface="Arial" pitchFamily="34" charset="0"/>
              <a:buChar char="©"/>
              <a:tabLst/>
            </a:pPr>
            <a:r>
              <a:rPr lang="en-US" sz="600" noProof="0" dirty="0">
                <a:solidFill>
                  <a:schemeClr val="tx1"/>
                </a:solidFill>
              </a:rPr>
              <a:t>© 2013 SAP AG. All rights reserved.</a:t>
            </a:r>
          </a:p>
        </p:txBody>
      </p:sp>
    </p:spTree>
    <p:extLst>
      <p:ext uri="{BB962C8B-B14F-4D97-AF65-F5344CB8AC3E}">
        <p14:creationId xmlns:p14="http://schemas.microsoft.com/office/powerpoint/2010/main" val="690521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US" dirty="0"/>
          </a:p>
        </p:txBody>
      </p:sp>
      <p:sp>
        <p:nvSpPr>
          <p:cNvPr id="4" name="Text Placeholder 3"/>
          <p:cNvSpPr>
            <a:spLocks noGrp="1"/>
          </p:cNvSpPr>
          <p:nvPr>
            <p:ph type="body" sz="quarter" idx="10"/>
          </p:nvPr>
        </p:nvSpPr>
        <p:spPr>
          <a:xfrm>
            <a:off x="432000" y="1691999"/>
            <a:ext cx="5553600" cy="4392000"/>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dirty="0"/>
          </a:p>
        </p:txBody>
      </p:sp>
      <p:sp>
        <p:nvSpPr>
          <p:cNvPr id="5" name="Text Placeholder 3"/>
          <p:cNvSpPr>
            <a:spLocks noGrp="1"/>
          </p:cNvSpPr>
          <p:nvPr>
            <p:ph type="body" sz="quarter" idx="11"/>
          </p:nvPr>
        </p:nvSpPr>
        <p:spPr>
          <a:xfrm>
            <a:off x="6206400" y="1691999"/>
            <a:ext cx="5553600" cy="4392000"/>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dirty="0"/>
          </a:p>
        </p:txBody>
      </p:sp>
    </p:spTree>
    <p:extLst>
      <p:ext uri="{BB962C8B-B14F-4D97-AF65-F5344CB8AC3E}">
        <p14:creationId xmlns:p14="http://schemas.microsoft.com/office/powerpoint/2010/main" val="35789571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2" name="Title 1"/>
          <p:cNvSpPr>
            <a:spLocks noGrp="1"/>
          </p:cNvSpPr>
          <p:nvPr>
            <p:ph type="title"/>
          </p:nvPr>
        </p:nvSpPr>
        <p:spPr>
          <a:xfrm>
            <a:off x="432000" y="324000"/>
            <a:ext cx="11328000" cy="756000"/>
          </a:xfrm>
        </p:spPr>
        <p:txBody>
          <a:bodyPr/>
          <a:lstStyle/>
          <a:p>
            <a:r>
              <a:rPr lang="en-US" noProof="0"/>
              <a:t>Click to edit Master title style</a:t>
            </a:r>
            <a:endParaRPr lang="en-US" dirty="0"/>
          </a:p>
        </p:txBody>
      </p:sp>
      <p:sp>
        <p:nvSpPr>
          <p:cNvPr id="4" name="Text Placeholder 3"/>
          <p:cNvSpPr>
            <a:spLocks noGrp="1"/>
          </p:cNvSpPr>
          <p:nvPr>
            <p:ph type="body" sz="quarter" idx="10"/>
          </p:nvPr>
        </p:nvSpPr>
        <p:spPr>
          <a:xfrm>
            <a:off x="432000" y="1691999"/>
            <a:ext cx="3628800" cy="4392000"/>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dirty="0"/>
          </a:p>
        </p:txBody>
      </p:sp>
      <p:sp>
        <p:nvSpPr>
          <p:cNvPr id="5" name="Text Placeholder 3"/>
          <p:cNvSpPr>
            <a:spLocks noGrp="1"/>
          </p:cNvSpPr>
          <p:nvPr>
            <p:ph type="body" sz="quarter" idx="11"/>
          </p:nvPr>
        </p:nvSpPr>
        <p:spPr>
          <a:xfrm>
            <a:off x="8131200" y="1691999"/>
            <a:ext cx="3628800" cy="4392000"/>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dirty="0"/>
          </a:p>
        </p:txBody>
      </p:sp>
      <p:sp>
        <p:nvSpPr>
          <p:cNvPr id="7" name="Text Placeholder 3"/>
          <p:cNvSpPr>
            <a:spLocks noGrp="1"/>
          </p:cNvSpPr>
          <p:nvPr>
            <p:ph type="body" sz="quarter" idx="12"/>
          </p:nvPr>
        </p:nvSpPr>
        <p:spPr>
          <a:xfrm>
            <a:off x="4294300" y="1691999"/>
            <a:ext cx="3628800" cy="4392000"/>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dirty="0"/>
          </a:p>
        </p:txBody>
      </p:sp>
    </p:spTree>
    <p:extLst>
      <p:ext uri="{BB962C8B-B14F-4D97-AF65-F5344CB8AC3E}">
        <p14:creationId xmlns:p14="http://schemas.microsoft.com/office/powerpoint/2010/main" val="4485901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Text with picture right 1">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defRPr/>
            </a:lvl1pPr>
          </a:lstStyle>
          <a:p>
            <a:r>
              <a:rPr lang="en-US" noProof="0"/>
              <a:t>Click to edit Master title style</a:t>
            </a:r>
            <a:endParaRPr lang="de-DE" dirty="0"/>
          </a:p>
        </p:txBody>
      </p:sp>
      <p:sp>
        <p:nvSpPr>
          <p:cNvPr id="5" name="Picture Placeholder 4"/>
          <p:cNvSpPr>
            <a:spLocks noGrp="1"/>
          </p:cNvSpPr>
          <p:nvPr>
            <p:ph type="pic" sz="quarter" idx="10"/>
          </p:nvPr>
        </p:nvSpPr>
        <p:spPr bwMode="gray">
          <a:xfrm>
            <a:off x="7660800" y="1690688"/>
            <a:ext cx="4104000" cy="4391025"/>
          </a:xfrm>
          <a:solidFill>
            <a:schemeClr val="bg1">
              <a:lumMod val="95000"/>
            </a:schemeClr>
          </a:solidFill>
        </p:spPr>
        <p:txBody>
          <a:bodyPr tIns="1296000" rtlCol="0">
            <a:noAutofit/>
          </a:bodyPr>
          <a:lstStyle>
            <a:lvl1pPr algn="ctr">
              <a:defRPr b="0"/>
            </a:lvl1pPr>
          </a:lstStyle>
          <a:p>
            <a:pPr lvl="0"/>
            <a:r>
              <a:rPr lang="en-US" noProof="0"/>
              <a:t>Click icon to add picture</a:t>
            </a:r>
            <a:endParaRPr lang="de-DE" noProof="0" dirty="0"/>
          </a:p>
        </p:txBody>
      </p:sp>
      <p:sp>
        <p:nvSpPr>
          <p:cNvPr id="7" name="Text Placeholder 6"/>
          <p:cNvSpPr>
            <a:spLocks noGrp="1"/>
          </p:cNvSpPr>
          <p:nvPr>
            <p:ph type="body" sz="quarter" idx="11"/>
          </p:nvPr>
        </p:nvSpPr>
        <p:spPr bwMode="gray">
          <a:xfrm>
            <a:off x="432000" y="1690688"/>
            <a:ext cx="6984000" cy="4391025"/>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de-DE" dirty="0"/>
          </a:p>
        </p:txBody>
      </p:sp>
    </p:spTree>
    <p:extLst>
      <p:ext uri="{BB962C8B-B14F-4D97-AF65-F5344CB8AC3E}">
        <p14:creationId xmlns:p14="http://schemas.microsoft.com/office/powerpoint/2010/main" val="41289547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Text with picture right 2">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defRPr/>
            </a:lvl1pPr>
          </a:lstStyle>
          <a:p>
            <a:r>
              <a:rPr lang="en-US" noProof="0"/>
              <a:t>Click to edit Master title style</a:t>
            </a:r>
            <a:endParaRPr lang="de-DE" dirty="0"/>
          </a:p>
        </p:txBody>
      </p:sp>
      <p:sp>
        <p:nvSpPr>
          <p:cNvPr id="5" name="Picture Placeholder 4"/>
          <p:cNvSpPr>
            <a:spLocks noGrp="1"/>
          </p:cNvSpPr>
          <p:nvPr>
            <p:ph type="pic" sz="quarter" idx="10"/>
          </p:nvPr>
        </p:nvSpPr>
        <p:spPr bwMode="gray">
          <a:xfrm>
            <a:off x="6206400" y="1692000"/>
            <a:ext cx="5553600" cy="4392000"/>
          </a:xfrm>
          <a:solidFill>
            <a:schemeClr val="bg1">
              <a:lumMod val="95000"/>
            </a:schemeClr>
          </a:solidFill>
        </p:spPr>
        <p:txBody>
          <a:bodyPr tIns="1296000" rtlCol="0">
            <a:noAutofit/>
          </a:bodyPr>
          <a:lstStyle>
            <a:lvl1pPr marL="0" indent="0" algn="ctr" defTabSz="914400" rtl="0" eaLnBrk="1" latinLnBrk="0" hangingPunct="1">
              <a:spcBef>
                <a:spcPts val="1620"/>
              </a:spcBef>
              <a:buClr>
                <a:schemeClr val="accent1"/>
              </a:buClr>
              <a:buSzPct val="80000"/>
              <a:buFontTx/>
              <a:buNone/>
              <a:defRPr lang="de-DE" sz="1800" b="0" kern="1200" dirty="0">
                <a:solidFill>
                  <a:schemeClr val="tx1"/>
                </a:solidFill>
                <a:latin typeface="+mn-lt"/>
                <a:ea typeface="+mn-ea"/>
                <a:cs typeface="+mn-cs"/>
              </a:defRPr>
            </a:lvl1pPr>
          </a:lstStyle>
          <a:p>
            <a:pPr lvl="0"/>
            <a:r>
              <a:rPr lang="en-US" noProof="0"/>
              <a:t>Click icon to add picture</a:t>
            </a:r>
            <a:endParaRPr lang="de-DE" noProof="0" dirty="0"/>
          </a:p>
        </p:txBody>
      </p:sp>
      <p:sp>
        <p:nvSpPr>
          <p:cNvPr id="7" name="Text Placeholder 6"/>
          <p:cNvSpPr>
            <a:spLocks noGrp="1"/>
          </p:cNvSpPr>
          <p:nvPr>
            <p:ph type="body" sz="quarter" idx="11"/>
          </p:nvPr>
        </p:nvSpPr>
        <p:spPr bwMode="gray">
          <a:xfrm>
            <a:off x="432000" y="1692000"/>
            <a:ext cx="5553600" cy="4392000"/>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de-DE" dirty="0"/>
          </a:p>
        </p:txBody>
      </p:sp>
    </p:spTree>
    <p:extLst>
      <p:ext uri="{BB962C8B-B14F-4D97-AF65-F5344CB8AC3E}">
        <p14:creationId xmlns:p14="http://schemas.microsoft.com/office/powerpoint/2010/main" val="20393474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Text with picture right 3">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defRPr/>
            </a:lvl1pPr>
          </a:lstStyle>
          <a:p>
            <a:r>
              <a:rPr lang="en-US" noProof="0"/>
              <a:t>Click to edit Master title style</a:t>
            </a:r>
            <a:endParaRPr lang="de-DE" dirty="0"/>
          </a:p>
        </p:txBody>
      </p:sp>
      <p:sp>
        <p:nvSpPr>
          <p:cNvPr id="5" name="Picture Placeholder 4"/>
          <p:cNvSpPr>
            <a:spLocks noGrp="1"/>
          </p:cNvSpPr>
          <p:nvPr>
            <p:ph type="pic" sz="quarter" idx="10"/>
          </p:nvPr>
        </p:nvSpPr>
        <p:spPr bwMode="gray">
          <a:xfrm>
            <a:off x="4767072" y="1692000"/>
            <a:ext cx="6984000" cy="4392000"/>
          </a:xfrm>
          <a:solidFill>
            <a:schemeClr val="bg1">
              <a:lumMod val="95000"/>
            </a:schemeClr>
          </a:solidFill>
        </p:spPr>
        <p:txBody>
          <a:bodyPr tIns="1296000" rtlCol="0">
            <a:noAutofit/>
          </a:bodyPr>
          <a:lstStyle>
            <a:lvl1pPr marL="0" indent="0" algn="ctr" defTabSz="914400" rtl="0" eaLnBrk="1" latinLnBrk="0" hangingPunct="1">
              <a:spcBef>
                <a:spcPts val="1620"/>
              </a:spcBef>
              <a:buClr>
                <a:schemeClr val="accent1"/>
              </a:buClr>
              <a:buSzPct val="80000"/>
              <a:buFontTx/>
              <a:buNone/>
              <a:defRPr lang="de-DE" sz="1800" b="0" kern="1200" dirty="0">
                <a:solidFill>
                  <a:schemeClr val="tx1"/>
                </a:solidFill>
                <a:latin typeface="+mn-lt"/>
                <a:ea typeface="+mn-ea"/>
                <a:cs typeface="+mn-cs"/>
              </a:defRPr>
            </a:lvl1pPr>
          </a:lstStyle>
          <a:p>
            <a:pPr lvl="0"/>
            <a:r>
              <a:rPr lang="en-US" noProof="0"/>
              <a:t>Click icon to add picture</a:t>
            </a:r>
            <a:endParaRPr lang="de-DE" noProof="0" dirty="0"/>
          </a:p>
        </p:txBody>
      </p:sp>
      <p:sp>
        <p:nvSpPr>
          <p:cNvPr id="7" name="Text Placeholder 6"/>
          <p:cNvSpPr>
            <a:spLocks noGrp="1"/>
          </p:cNvSpPr>
          <p:nvPr>
            <p:ph type="body" sz="quarter" idx="11"/>
          </p:nvPr>
        </p:nvSpPr>
        <p:spPr bwMode="gray">
          <a:xfrm>
            <a:off x="432000" y="1692000"/>
            <a:ext cx="4104000" cy="4392000"/>
          </a:xfrm>
        </p:spPr>
        <p:txBody>
          <a:bodyPr/>
          <a:lstStyle>
            <a:lvl1pPr>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de-DE" dirty="0"/>
          </a:p>
        </p:txBody>
      </p:sp>
    </p:spTree>
    <p:extLst>
      <p:ext uri="{BB962C8B-B14F-4D97-AF65-F5344CB8AC3E}">
        <p14:creationId xmlns:p14="http://schemas.microsoft.com/office/powerpoint/2010/main" val="17699001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ext with picture: 2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US" dirty="0"/>
          </a:p>
        </p:txBody>
      </p:sp>
      <p:sp>
        <p:nvSpPr>
          <p:cNvPr id="4" name="Text Placeholder 3"/>
          <p:cNvSpPr>
            <a:spLocks noGrp="1"/>
          </p:cNvSpPr>
          <p:nvPr>
            <p:ph type="body" sz="quarter" idx="10"/>
          </p:nvPr>
        </p:nvSpPr>
        <p:spPr>
          <a:xfrm>
            <a:off x="432000" y="1690688"/>
            <a:ext cx="5553600" cy="1720800"/>
          </a:xfrm>
        </p:spPr>
        <p:txBody>
          <a:bodyPr/>
          <a:lstStyle>
            <a:lvl1pPr>
              <a:defRPr/>
            </a:lvl1pPr>
          </a:lstStyle>
          <a:p>
            <a:pPr lvl="0"/>
            <a:r>
              <a:rPr lang="en-US" noProof="0"/>
              <a:t>Click to edit Master text styles</a:t>
            </a:r>
          </a:p>
          <a:p>
            <a:pPr lvl="1"/>
            <a:r>
              <a:rPr lang="en-US" noProof="0"/>
              <a:t>Second level</a:t>
            </a:r>
          </a:p>
        </p:txBody>
      </p:sp>
      <p:sp>
        <p:nvSpPr>
          <p:cNvPr id="13" name="Text Placeholder 3"/>
          <p:cNvSpPr>
            <a:spLocks noGrp="1"/>
          </p:cNvSpPr>
          <p:nvPr>
            <p:ph type="body" sz="quarter" idx="14"/>
          </p:nvPr>
        </p:nvSpPr>
        <p:spPr>
          <a:xfrm>
            <a:off x="6206400" y="1690688"/>
            <a:ext cx="5553600" cy="1720800"/>
          </a:xfrm>
        </p:spPr>
        <p:txBody>
          <a:bodyPr/>
          <a:lstStyle>
            <a:lvl1pPr>
              <a:defRPr/>
            </a:lvl1pPr>
          </a:lstStyle>
          <a:p>
            <a:pPr lvl="0"/>
            <a:r>
              <a:rPr lang="en-US" noProof="0"/>
              <a:t>Click to edit Master text styles</a:t>
            </a:r>
          </a:p>
          <a:p>
            <a:pPr lvl="1"/>
            <a:r>
              <a:rPr lang="en-US" noProof="0"/>
              <a:t>Second level</a:t>
            </a:r>
          </a:p>
        </p:txBody>
      </p:sp>
      <p:sp>
        <p:nvSpPr>
          <p:cNvPr id="9" name="Picture Placeholder 4"/>
          <p:cNvSpPr>
            <a:spLocks noGrp="1"/>
          </p:cNvSpPr>
          <p:nvPr>
            <p:ph type="pic" sz="quarter" idx="15"/>
          </p:nvPr>
        </p:nvSpPr>
        <p:spPr bwMode="gray">
          <a:xfrm>
            <a:off x="432000" y="3573491"/>
            <a:ext cx="5553600" cy="2508223"/>
          </a:xfrm>
          <a:solidFill>
            <a:schemeClr val="bg1">
              <a:lumMod val="95000"/>
            </a:schemeClr>
          </a:solidFill>
        </p:spPr>
        <p:txBody>
          <a:bodyPr tIns="504000" rtlCol="0">
            <a:noAutofit/>
          </a:bodyPr>
          <a:lstStyle>
            <a:lvl1pPr algn="ctr">
              <a:defRPr b="0"/>
            </a:lvl1pPr>
          </a:lstStyle>
          <a:p>
            <a:pPr lvl="0"/>
            <a:r>
              <a:rPr lang="en-US" noProof="0"/>
              <a:t>Click icon to add picture</a:t>
            </a:r>
            <a:endParaRPr lang="de-DE" noProof="0" dirty="0"/>
          </a:p>
        </p:txBody>
      </p:sp>
      <p:sp>
        <p:nvSpPr>
          <p:cNvPr id="11" name="Picture Placeholder 4"/>
          <p:cNvSpPr>
            <a:spLocks noGrp="1"/>
          </p:cNvSpPr>
          <p:nvPr>
            <p:ph type="pic" sz="quarter" idx="16"/>
          </p:nvPr>
        </p:nvSpPr>
        <p:spPr bwMode="gray">
          <a:xfrm>
            <a:off x="6206400" y="3573491"/>
            <a:ext cx="5553600" cy="2508223"/>
          </a:xfrm>
          <a:solidFill>
            <a:schemeClr val="bg1">
              <a:lumMod val="95000"/>
            </a:schemeClr>
          </a:solidFill>
        </p:spPr>
        <p:txBody>
          <a:bodyPr tIns="504000" rtlCol="0">
            <a:noAutofit/>
          </a:bodyPr>
          <a:lstStyle>
            <a:lvl1pPr algn="ctr">
              <a:defRPr b="0"/>
            </a:lvl1pPr>
          </a:lstStyle>
          <a:p>
            <a:pPr lvl="0"/>
            <a:r>
              <a:rPr lang="en-US" noProof="0"/>
              <a:t>Click icon to add picture</a:t>
            </a:r>
            <a:endParaRPr lang="de-DE" noProof="0" dirty="0"/>
          </a:p>
        </p:txBody>
      </p:sp>
    </p:spTree>
    <p:extLst>
      <p:ext uri="{BB962C8B-B14F-4D97-AF65-F5344CB8AC3E}">
        <p14:creationId xmlns:p14="http://schemas.microsoft.com/office/powerpoint/2010/main" val="38024475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US" dirty="0"/>
          </a:p>
        </p:txBody>
      </p:sp>
      <p:sp>
        <p:nvSpPr>
          <p:cNvPr id="7" name="Content Placeholder 2"/>
          <p:cNvSpPr>
            <a:spLocks noGrp="1"/>
          </p:cNvSpPr>
          <p:nvPr>
            <p:ph idx="1"/>
          </p:nvPr>
        </p:nvSpPr>
        <p:spPr>
          <a:xfrm>
            <a:off x="432000" y="1691998"/>
            <a:ext cx="11328000" cy="4392000"/>
          </a:xfrm>
        </p:spPr>
        <p:txBody>
          <a:bodyPr tIns="1440000"/>
          <a:lstStyle>
            <a:lvl1pPr algn="ctr">
              <a:defRPr b="0"/>
            </a:lvl1pPr>
          </a:lstStyle>
          <a:p>
            <a:pPr lvl="0"/>
            <a:r>
              <a:rPr lang="en-US"/>
              <a:t>Click to edit Master text styles</a:t>
            </a:r>
          </a:p>
        </p:txBody>
      </p:sp>
    </p:spTree>
    <p:extLst>
      <p:ext uri="{BB962C8B-B14F-4D97-AF65-F5344CB8AC3E}">
        <p14:creationId xmlns:p14="http://schemas.microsoft.com/office/powerpoint/2010/main" val="34642492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scussion Pan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5" name="Text Placeholder 4"/>
          <p:cNvSpPr>
            <a:spLocks noGrp="1"/>
          </p:cNvSpPr>
          <p:nvPr>
            <p:ph type="body" sz="quarter" idx="10"/>
          </p:nvPr>
        </p:nvSpPr>
        <p:spPr>
          <a:xfrm>
            <a:off x="432001" y="1692000"/>
            <a:ext cx="11326284" cy="2816156"/>
          </a:xfrm>
        </p:spPr>
        <p:txBody>
          <a:bodyPr>
            <a:noAutofit/>
          </a:bodyPr>
          <a:lstStyle>
            <a:lvl1pPr>
              <a:spcBef>
                <a:spcPts val="18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909224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519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 with picture - two lines">
    <p:bg>
      <p:bgPr>
        <a:solidFill>
          <a:schemeClr val="accent1"/>
        </a:solidFill>
        <a:effectLst/>
      </p:bgPr>
    </p:bg>
    <p:spTree>
      <p:nvGrpSpPr>
        <p:cNvPr id="1" name=""/>
        <p:cNvGrpSpPr/>
        <p:nvPr/>
      </p:nvGrpSpPr>
      <p:grpSpPr>
        <a:xfrm>
          <a:off x="0" y="0"/>
          <a:ext cx="0" cy="0"/>
          <a:chOff x="0" y="0"/>
          <a:chExt cx="0" cy="0"/>
        </a:xfrm>
      </p:grpSpPr>
      <p:sp>
        <p:nvSpPr>
          <p:cNvPr id="4" name="Rectangle 5"/>
          <p:cNvSpPr>
            <a:spLocks noChangeArrowheads="1"/>
          </p:cNvSpPr>
          <p:nvPr userDrawn="1"/>
        </p:nvSpPr>
        <p:spPr bwMode="gray">
          <a:xfrm>
            <a:off x="431800" y="1"/>
            <a:ext cx="11328400" cy="2143125"/>
          </a:xfrm>
          <a:prstGeom prst="rect">
            <a:avLst/>
          </a:prstGeom>
          <a:solidFill>
            <a:schemeClr val="bg1">
              <a:alpha val="74901"/>
            </a:schemeClr>
          </a:solidFill>
          <a:ln w="6350" algn="ctr">
            <a:noFill/>
            <a:miter lim="800000"/>
            <a:headEnd/>
            <a:tailEnd/>
          </a:ln>
        </p:spPr>
        <p:txBody>
          <a:bodyPr lIns="90000" tIns="72000" rIns="90000" bIns="72000" anchor="ctr"/>
          <a:lstStyle/>
          <a:p>
            <a:pPr algn="ctr">
              <a:spcBef>
                <a:spcPct val="50000"/>
              </a:spcBef>
              <a:buClr>
                <a:srgbClr val="F0AB00"/>
              </a:buClr>
              <a:buSzPct val="80000"/>
            </a:pPr>
            <a:endParaRPr lang="en-US">
              <a:ea typeface="Arial Unicode MS" pitchFamily="34" charset="-128"/>
              <a:cs typeface="Arial Unicode MS" pitchFamily="34" charset="-128"/>
            </a:endParaRPr>
          </a:p>
        </p:txBody>
      </p:sp>
      <p:pic>
        <p:nvPicPr>
          <p:cNvPr id="5" name="Picture 6" descr="SAP_grad_R_pref.png"/>
          <p:cNvPicPr>
            <a:picLocks noChangeAspect="1"/>
          </p:cNvPicPr>
          <p:nvPr userDrawn="1"/>
        </p:nvPicPr>
        <p:blipFill>
          <a:blip r:embed="rId2" cstate="print"/>
          <a:srcRect/>
          <a:stretch>
            <a:fillRect/>
          </a:stretch>
        </p:blipFill>
        <p:spPr bwMode="auto">
          <a:xfrm>
            <a:off x="438152" y="6081714"/>
            <a:ext cx="1223433" cy="454025"/>
          </a:xfrm>
          <a:prstGeom prst="rect">
            <a:avLst/>
          </a:prstGeom>
          <a:noFill/>
          <a:ln w="9525">
            <a:noFill/>
            <a:miter lim="800000"/>
            <a:headEnd/>
            <a:tailEnd/>
          </a:ln>
        </p:spPr>
      </p:pic>
      <p:sp>
        <p:nvSpPr>
          <p:cNvPr id="7" name="Rectangle 8"/>
          <p:cNvSpPr>
            <a:spLocks noChangeArrowheads="1"/>
          </p:cNvSpPr>
          <p:nvPr userDrawn="1"/>
        </p:nvSpPr>
        <p:spPr bwMode="gray">
          <a:xfrm>
            <a:off x="431800" y="1"/>
            <a:ext cx="11328400" cy="161925"/>
          </a:xfrm>
          <a:prstGeom prst="rect">
            <a:avLst/>
          </a:prstGeom>
          <a:solidFill>
            <a:schemeClr val="accent1"/>
          </a:solidFill>
          <a:ln w="9525" algn="ctr">
            <a:noFill/>
            <a:miter lim="800000"/>
            <a:headEnd/>
            <a:tailEnd/>
          </a:ln>
        </p:spPr>
        <p:txBody>
          <a:bodyPr lIns="90000" tIns="72000" rIns="90000" bIns="72000" anchor="ctr"/>
          <a:lstStyle/>
          <a:p>
            <a:pPr algn="ctr">
              <a:spcBef>
                <a:spcPct val="50000"/>
              </a:spcBef>
              <a:buClr>
                <a:srgbClr val="F0AB00"/>
              </a:buClr>
              <a:buSzPct val="80000"/>
            </a:pPr>
            <a:endParaRPr lang="en-US" sz="1600">
              <a:ea typeface="Arial Unicode MS" pitchFamily="34" charset="-128"/>
              <a:cs typeface="Arial Unicode MS" pitchFamily="34" charset="-128"/>
            </a:endParaRPr>
          </a:p>
        </p:txBody>
      </p:sp>
      <p:sp>
        <p:nvSpPr>
          <p:cNvPr id="6" name="Subtitle 2"/>
          <p:cNvSpPr>
            <a:spLocks noGrp="1"/>
          </p:cNvSpPr>
          <p:nvPr>
            <p:ph type="subTitle" idx="1"/>
          </p:nvPr>
        </p:nvSpPr>
        <p:spPr bwMode="gray">
          <a:xfrm>
            <a:off x="552000" y="1499871"/>
            <a:ext cx="11040000" cy="492443"/>
          </a:xfrm>
        </p:spPr>
        <p:txBody>
          <a:bodyPr>
            <a:noAutofit/>
          </a:bodyPr>
          <a:lstStyle>
            <a:lvl1pPr marL="0" marR="0" indent="0" algn="l" defTabSz="914400" rtl="0" eaLnBrk="1" fontAlgn="auto" latinLnBrk="0" hangingPunct="1">
              <a:lnSpc>
                <a:spcPct val="100000"/>
              </a:lnSpc>
              <a:spcBef>
                <a:spcPts val="0"/>
              </a:spcBef>
              <a:spcAft>
                <a:spcPts val="0"/>
              </a:spcAft>
              <a:buClr>
                <a:schemeClr val="accent1"/>
              </a:buClr>
              <a:buSzPct val="80000"/>
              <a:buFontTx/>
              <a:buNone/>
              <a:tabLst/>
              <a:defRPr sz="1600" b="0">
                <a:solidFill>
                  <a:sysClr val="windowText" lastClr="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9" name="Title 1"/>
          <p:cNvSpPr>
            <a:spLocks noGrp="1"/>
          </p:cNvSpPr>
          <p:nvPr>
            <p:ph type="ctrTitle"/>
          </p:nvPr>
        </p:nvSpPr>
        <p:spPr bwMode="gray">
          <a:xfrm>
            <a:off x="552000" y="324000"/>
            <a:ext cx="11040000" cy="923330"/>
          </a:xfrm>
        </p:spPr>
        <p:txBody>
          <a:bodyPr anchor="t">
            <a:noAutofit/>
          </a:bodyPr>
          <a:lstStyle>
            <a:lvl1pPr>
              <a:defRPr sz="3000">
                <a:solidFill>
                  <a:sysClr val="windowText" lastClr="000000"/>
                </a:solidFill>
                <a:latin typeface="+mj-lt"/>
              </a:defRPr>
            </a:lvl1pPr>
          </a:lstStyle>
          <a:p>
            <a:r>
              <a:rPr lang="en-US"/>
              <a:t>Click to edit Master title style</a:t>
            </a:r>
            <a:endParaRPr lang="de-DE" dirty="0"/>
          </a:p>
        </p:txBody>
      </p:sp>
    </p:spTree>
    <p:extLst>
      <p:ext uri="{BB962C8B-B14F-4D97-AF65-F5344CB8AC3E}">
        <p14:creationId xmlns:p14="http://schemas.microsoft.com/office/powerpoint/2010/main" val="12541794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pyright">
    <p:spTree>
      <p:nvGrpSpPr>
        <p:cNvPr id="1" name=""/>
        <p:cNvGrpSpPr/>
        <p:nvPr/>
      </p:nvGrpSpPr>
      <p:grpSpPr>
        <a:xfrm>
          <a:off x="0" y="0"/>
          <a:ext cx="0" cy="0"/>
          <a:chOff x="0" y="0"/>
          <a:chExt cx="0" cy="0"/>
        </a:xfrm>
      </p:grpSpPr>
      <p:sp>
        <p:nvSpPr>
          <p:cNvPr id="2" name="TextBox 5"/>
          <p:cNvSpPr txBox="1"/>
          <p:nvPr/>
        </p:nvSpPr>
        <p:spPr bwMode="gray">
          <a:xfrm>
            <a:off x="431800" y="1692276"/>
            <a:ext cx="5554133" cy="3231654"/>
          </a:xfrm>
          <a:prstGeom prst="rect">
            <a:avLst/>
          </a:prstGeom>
          <a:noFill/>
        </p:spPr>
        <p:txBody>
          <a:bodyPr lIns="0" tIns="0" rIns="0" bIns="0">
            <a:spAutoFit/>
          </a:bodyPr>
          <a:lstStyle/>
          <a:p>
            <a:pPr fontAlgn="auto">
              <a:spcBef>
                <a:spcPts val="400"/>
              </a:spcBef>
              <a:spcAft>
                <a:spcPts val="0"/>
              </a:spcAft>
              <a:defRPr/>
            </a:pPr>
            <a:r>
              <a:rPr lang="en-GB" sz="900" noProof="1">
                <a:latin typeface="Arial"/>
                <a:ea typeface="MS PGothic" pitchFamily="34" charset="-128"/>
                <a:cs typeface="+mn-cs"/>
              </a:rPr>
              <a:t>No part of this publication may be reproduced or transmitted in any form or for any purpose without the express permission of SAP AG. The information contained herein may be changed without prior notice.</a:t>
            </a:r>
            <a:endParaRPr lang="de-DE" sz="900" noProof="1">
              <a:latin typeface="Arial"/>
              <a:ea typeface="MS PGothic" pitchFamily="34" charset="-128"/>
              <a:cs typeface="+mn-cs"/>
            </a:endParaRPr>
          </a:p>
          <a:p>
            <a:pPr fontAlgn="auto">
              <a:spcBef>
                <a:spcPts val="400"/>
              </a:spcBef>
              <a:spcAft>
                <a:spcPts val="0"/>
              </a:spcAft>
              <a:defRPr/>
            </a:pPr>
            <a:r>
              <a:rPr lang="en-GB" sz="900" noProof="1">
                <a:latin typeface="Arial"/>
                <a:ea typeface="MS PGothic" pitchFamily="34" charset="-128"/>
                <a:cs typeface="+mn-cs"/>
              </a:rPr>
              <a:t>Some software products marketed by SAP AG and its distributors contain proprietary software components of other software vendors.</a:t>
            </a:r>
            <a:endParaRPr lang="de-DE" sz="900" noProof="1">
              <a:latin typeface="Arial"/>
              <a:ea typeface="MS PGothic" pitchFamily="34" charset="-128"/>
              <a:cs typeface="+mn-cs"/>
            </a:endParaRPr>
          </a:p>
          <a:p>
            <a:pPr fontAlgn="auto">
              <a:spcBef>
                <a:spcPts val="400"/>
              </a:spcBef>
              <a:spcAft>
                <a:spcPts val="0"/>
              </a:spcAft>
              <a:defRPr/>
            </a:pPr>
            <a:r>
              <a:rPr lang="en-GB" sz="900" noProof="1">
                <a:latin typeface="Arial"/>
                <a:ea typeface="MS PGothic" pitchFamily="34" charset="-128"/>
                <a:cs typeface="+mn-cs"/>
              </a:rPr>
              <a:t>Microsoft, Windows, Excel, Outlook, and PowerPoint are registered trademarks of Microsoft Corporation. </a:t>
            </a:r>
            <a:endParaRPr lang="de-DE" sz="900" noProof="1">
              <a:latin typeface="Arial"/>
              <a:ea typeface="MS PGothic" pitchFamily="34" charset="-128"/>
              <a:cs typeface="+mn-cs"/>
            </a:endParaRPr>
          </a:p>
          <a:p>
            <a:pPr fontAlgn="auto">
              <a:spcBef>
                <a:spcPts val="400"/>
              </a:spcBef>
              <a:spcAft>
                <a:spcPts val="0"/>
              </a:spcAft>
              <a:defRPr/>
            </a:pPr>
            <a:r>
              <a:rPr lang="en-GB" sz="900" noProof="1">
                <a:latin typeface="Arial"/>
                <a:ea typeface="MS PGothic" pitchFamily="34" charset="-128"/>
                <a:cs typeface="+mn-cs"/>
              </a:rPr>
              <a:t>IBM, DB2, DB2 Universal Database, System i, System i5, System p, System p5, System x, System z, System z10, System z9, z10, z9, iSeries, pSeries, xSeries, zSeries, eServer, z/VM, z/OS, i5/OS, S/390, OS/390, OS/400, AS/400, S/390 Parallel Enterprise Server, PowerVM, Power Architecture, POWER6+, POWER6, POWER5+, POWER5, POWER, OpenPower, PowerPC, BatchPipes, BladeCenter, System Storage, GPFS, HACMP, RETAIN, DB2 Connect, RACF, Redbooks, OS/2, Parallel Sysplex, MVS/ESA, AIX, Intelligent Miner, WebSphere, Netfinity, Tivoli and Informix are trademarks or registered trademarks of IBM Corporation.</a:t>
            </a:r>
            <a:endParaRPr lang="de-DE" sz="900" noProof="1">
              <a:latin typeface="Arial"/>
              <a:ea typeface="MS PGothic" pitchFamily="34" charset="-128"/>
              <a:cs typeface="+mn-cs"/>
            </a:endParaRPr>
          </a:p>
          <a:p>
            <a:pPr fontAlgn="auto">
              <a:spcBef>
                <a:spcPts val="400"/>
              </a:spcBef>
              <a:spcAft>
                <a:spcPts val="0"/>
              </a:spcAft>
              <a:defRPr/>
            </a:pPr>
            <a:r>
              <a:rPr lang="en-GB" sz="900" noProof="1">
                <a:latin typeface="Arial"/>
                <a:ea typeface="MS PGothic" pitchFamily="34" charset="-128"/>
                <a:cs typeface="+mn-cs"/>
              </a:rPr>
              <a:t>Linux is the registered trademark of Linus Torvalds in the U.S. and other countries.</a:t>
            </a:r>
            <a:endParaRPr lang="de-DE" sz="900" noProof="1">
              <a:latin typeface="Arial"/>
              <a:ea typeface="MS PGothic" pitchFamily="34" charset="-128"/>
              <a:cs typeface="+mn-cs"/>
            </a:endParaRPr>
          </a:p>
          <a:p>
            <a:pPr fontAlgn="auto">
              <a:spcBef>
                <a:spcPts val="400"/>
              </a:spcBef>
              <a:spcAft>
                <a:spcPts val="0"/>
              </a:spcAft>
              <a:defRPr/>
            </a:pPr>
            <a:r>
              <a:rPr lang="en-GB" sz="900" noProof="1">
                <a:latin typeface="Arial"/>
                <a:ea typeface="MS PGothic" pitchFamily="34" charset="-128"/>
                <a:cs typeface="+mn-cs"/>
              </a:rPr>
              <a:t>Adobe, the Adobe logo, Acrobat, PostScript, and Reader are either trademarks or registered trademarks of Adobe Systems Incorporated in the United States and/or other countries.</a:t>
            </a:r>
            <a:endParaRPr lang="de-DE" sz="900" noProof="1">
              <a:latin typeface="Arial"/>
              <a:ea typeface="MS PGothic" pitchFamily="34" charset="-128"/>
              <a:cs typeface="+mn-cs"/>
            </a:endParaRPr>
          </a:p>
          <a:p>
            <a:pPr fontAlgn="auto">
              <a:spcBef>
                <a:spcPts val="400"/>
              </a:spcBef>
              <a:spcAft>
                <a:spcPts val="0"/>
              </a:spcAft>
              <a:defRPr/>
            </a:pPr>
            <a:r>
              <a:rPr lang="en-GB" sz="900" noProof="1">
                <a:latin typeface="Arial"/>
                <a:ea typeface="MS PGothic" pitchFamily="34" charset="-128"/>
                <a:cs typeface="+mn-cs"/>
              </a:rPr>
              <a:t>Oracle and Java are registered trademarks of Oracle and/or its affiliates.</a:t>
            </a:r>
            <a:endParaRPr lang="de-DE" sz="900" noProof="1">
              <a:latin typeface="Arial"/>
              <a:ea typeface="MS PGothic" pitchFamily="34" charset="-128"/>
              <a:cs typeface="+mn-cs"/>
            </a:endParaRPr>
          </a:p>
          <a:p>
            <a:pPr fontAlgn="auto">
              <a:spcBef>
                <a:spcPts val="400"/>
              </a:spcBef>
              <a:spcAft>
                <a:spcPts val="0"/>
              </a:spcAft>
              <a:defRPr/>
            </a:pPr>
            <a:r>
              <a:rPr lang="en-GB" sz="900" noProof="1">
                <a:latin typeface="Arial"/>
                <a:ea typeface="MS PGothic" pitchFamily="34" charset="-128"/>
                <a:cs typeface="+mn-cs"/>
              </a:rPr>
              <a:t>UNIX, X/Open, OSF/1, and Motif are registered trademarks of the Open Group.</a:t>
            </a:r>
            <a:endParaRPr lang="de-DE" sz="900" noProof="1">
              <a:latin typeface="Arial"/>
              <a:ea typeface="MS PGothic" pitchFamily="34" charset="-128"/>
              <a:cs typeface="+mn-cs"/>
            </a:endParaRPr>
          </a:p>
          <a:p>
            <a:pPr fontAlgn="auto">
              <a:spcBef>
                <a:spcPts val="400"/>
              </a:spcBef>
              <a:spcAft>
                <a:spcPts val="0"/>
              </a:spcAft>
              <a:defRPr/>
            </a:pPr>
            <a:r>
              <a:rPr lang="en-US" sz="900" noProof="1">
                <a:latin typeface="Arial"/>
                <a:ea typeface="MS PGothic" pitchFamily="34" charset="-128"/>
                <a:cs typeface="+mn-cs"/>
              </a:rPr>
              <a:t>Citrix, ICA, Program Neighborhood, MetaFrame, WinFrame, VideoFrame, and MultiWin are trademarks or registered trademarks of Citrix Systems, Inc.</a:t>
            </a:r>
            <a:endParaRPr lang="de-DE" sz="900" noProof="1">
              <a:latin typeface="Arial"/>
              <a:ea typeface="MS PGothic" pitchFamily="34" charset="-128"/>
              <a:cs typeface="+mn-cs"/>
            </a:endParaRPr>
          </a:p>
          <a:p>
            <a:pPr fontAlgn="auto">
              <a:spcBef>
                <a:spcPts val="400"/>
              </a:spcBef>
              <a:spcAft>
                <a:spcPts val="0"/>
              </a:spcAft>
              <a:defRPr/>
            </a:pPr>
            <a:r>
              <a:rPr lang="en-GB" sz="900" noProof="1">
                <a:latin typeface="Arial"/>
                <a:ea typeface="MS PGothic" pitchFamily="34" charset="-128"/>
                <a:cs typeface="+mn-cs"/>
              </a:rPr>
              <a:t>HTML, XML, XHTML and W3C are trademarks or registered trademarks of W3C</a:t>
            </a:r>
            <a:r>
              <a:rPr lang="en-GB" sz="900" baseline="30000" noProof="1">
                <a:latin typeface="Arial"/>
                <a:ea typeface="MS PGothic" pitchFamily="34" charset="-128"/>
                <a:cs typeface="+mn-cs"/>
              </a:rPr>
              <a:t>®</a:t>
            </a:r>
            <a:r>
              <a:rPr lang="en-GB" sz="900" noProof="1">
                <a:latin typeface="Arial"/>
                <a:ea typeface="MS PGothic" pitchFamily="34" charset="-128"/>
                <a:cs typeface="+mn-cs"/>
              </a:rPr>
              <a:t>, World Wide Web Consortium, Massachusetts Institute of Technology. </a:t>
            </a:r>
            <a:endParaRPr lang="de-DE" sz="900" noProof="1">
              <a:latin typeface="Arial"/>
              <a:ea typeface="MS PGothic" pitchFamily="34" charset="-128"/>
              <a:cs typeface="+mn-cs"/>
            </a:endParaRPr>
          </a:p>
        </p:txBody>
      </p:sp>
      <p:sp>
        <p:nvSpPr>
          <p:cNvPr id="3" name="TextBox 6"/>
          <p:cNvSpPr txBox="1"/>
          <p:nvPr userDrawn="1"/>
        </p:nvSpPr>
        <p:spPr bwMode="gray">
          <a:xfrm>
            <a:off x="431801" y="323850"/>
            <a:ext cx="7082367" cy="755650"/>
          </a:xfrm>
          <a:prstGeom prst="rect">
            <a:avLst/>
          </a:prstGeom>
        </p:spPr>
        <p:txBody>
          <a:bodyPr lIns="0" tIns="0" rIns="0" bIns="0" anchor="ctr"/>
          <a:lstStyle/>
          <a:p>
            <a:pPr fontAlgn="auto">
              <a:spcAft>
                <a:spcPts val="0"/>
              </a:spcAft>
              <a:defRPr/>
            </a:pPr>
            <a:r>
              <a:rPr lang="en-GB" sz="2400" b="1" dirty="0">
                <a:solidFill>
                  <a:schemeClr val="accent2"/>
                </a:solidFill>
                <a:latin typeface="+mj-lt"/>
                <a:ea typeface="+mj-ea"/>
                <a:cs typeface="+mj-cs"/>
              </a:rPr>
              <a:t>© </a:t>
            </a:r>
            <a:r>
              <a:rPr lang="de-DE" sz="2400" b="1" dirty="0">
                <a:solidFill>
                  <a:schemeClr val="accent2"/>
                </a:solidFill>
                <a:latin typeface="+mj-lt"/>
                <a:ea typeface="+mj-ea"/>
                <a:cs typeface="+mj-cs"/>
              </a:rPr>
              <a:t>2011 SAP AG. All rights reserved.</a:t>
            </a:r>
          </a:p>
        </p:txBody>
      </p:sp>
      <p:sp>
        <p:nvSpPr>
          <p:cNvPr id="4" name="TextBox 8"/>
          <p:cNvSpPr txBox="1"/>
          <p:nvPr userDrawn="1"/>
        </p:nvSpPr>
        <p:spPr bwMode="gray">
          <a:xfrm>
            <a:off x="6206067" y="1692276"/>
            <a:ext cx="5554133" cy="2385268"/>
          </a:xfrm>
          <a:prstGeom prst="rect">
            <a:avLst/>
          </a:prstGeom>
          <a:noFill/>
        </p:spPr>
        <p:txBody>
          <a:bodyPr lIns="0" tIns="0" rIns="0" bIns="0">
            <a:spAutoFit/>
          </a:bodyPr>
          <a:lstStyle/>
          <a:p>
            <a:pPr fontAlgn="t">
              <a:spcBef>
                <a:spcPts val="600"/>
              </a:spcBef>
              <a:spcAft>
                <a:spcPts val="0"/>
              </a:spcAft>
              <a:defRPr/>
            </a:pPr>
            <a:r>
              <a:rPr lang="en-US" sz="900" noProof="1">
                <a:latin typeface="Arial"/>
                <a:ea typeface="MS PGothic" pitchFamily="34" charset="-128"/>
                <a:cs typeface="+mn-cs"/>
              </a:rPr>
              <a:t>SAP, R/3, SAP NetWeaver, Duet, PartnerEdge, ByDesign, SAP BusinessObjects Explorer, StreamWork, and other SAP products and services mentioned herein as well as their respective logos are trademarks or registered trademarks of SAP AG in Germany and other countries.</a:t>
            </a:r>
            <a:endParaRPr lang="en-US" sz="900" noProof="1">
              <a:latin typeface="+mn-lt"/>
              <a:ea typeface="MS PGothic" pitchFamily="34" charset="-128"/>
              <a:cs typeface="+mn-cs"/>
            </a:endParaRPr>
          </a:p>
          <a:p>
            <a:pPr fontAlgn="t">
              <a:spcBef>
                <a:spcPts val="600"/>
              </a:spcBef>
              <a:spcAft>
                <a:spcPts val="0"/>
              </a:spcAft>
              <a:defRPr/>
            </a:pPr>
            <a:r>
              <a:rPr lang="en-US" sz="900" noProof="1">
                <a:latin typeface="+mn-lt"/>
                <a:ea typeface="MS PGothic" pitchFamily="34" charset="-128"/>
                <a:cs typeface="+mn-cs"/>
              </a:rPr>
              <a:t>Business Objects and the Business Objects logo, BusinessObjects, Crystal Reports, Crystal Decisions, Web Intelligence, Xcelsius, and other Business Objects products and services mentioned herein as well as their respective logos are trademarks or registered trademarks of Business Objects Software Ltd. Business Objects is an </a:t>
            </a:r>
            <a:br>
              <a:rPr lang="en-US" sz="900" noProof="1">
                <a:latin typeface="+mn-lt"/>
                <a:ea typeface="MS PGothic" pitchFamily="34" charset="-128"/>
                <a:cs typeface="+mn-cs"/>
              </a:rPr>
            </a:br>
            <a:r>
              <a:rPr lang="en-US" sz="900" noProof="1">
                <a:latin typeface="+mn-lt"/>
                <a:ea typeface="MS PGothic" pitchFamily="34" charset="-128"/>
                <a:cs typeface="+mn-cs"/>
              </a:rPr>
              <a:t>SAP company.</a:t>
            </a:r>
            <a:endParaRPr lang="de-DE" sz="900" noProof="1">
              <a:latin typeface="+mn-lt"/>
              <a:ea typeface="MS PGothic" pitchFamily="34" charset="-128"/>
              <a:cs typeface="+mn-cs"/>
            </a:endParaRPr>
          </a:p>
          <a:p>
            <a:pPr fontAlgn="auto">
              <a:spcBef>
                <a:spcPts val="600"/>
              </a:spcBef>
              <a:spcAft>
                <a:spcPts val="0"/>
              </a:spcAft>
              <a:defRPr/>
            </a:pPr>
            <a:r>
              <a:rPr lang="en-GB" sz="900" noProof="1">
                <a:latin typeface="+mn-lt"/>
                <a:ea typeface="MS PGothic" pitchFamily="34" charset="-128"/>
                <a:cs typeface="+mn-cs"/>
              </a:rPr>
              <a:t>Sybase and Adaptive Server, iAnywhere, Sybase 365, SQL Anywhere, and other Sybase products and services mentioned herein as well as their respective logos are trademarks or registered trademarks of Sybase, Inc. Sybase is an SAP company.</a:t>
            </a:r>
            <a:endParaRPr lang="de-DE" sz="900" noProof="1">
              <a:latin typeface="+mn-lt"/>
              <a:ea typeface="MS PGothic" pitchFamily="34" charset="-128"/>
              <a:cs typeface="+mn-cs"/>
            </a:endParaRPr>
          </a:p>
          <a:p>
            <a:pPr fontAlgn="auto">
              <a:spcBef>
                <a:spcPts val="600"/>
              </a:spcBef>
              <a:spcAft>
                <a:spcPts val="0"/>
              </a:spcAft>
              <a:defRPr/>
            </a:pPr>
            <a:r>
              <a:rPr lang="en-GB" sz="900" noProof="1">
                <a:latin typeface="+mn-lt"/>
                <a:ea typeface="MS PGothic" pitchFamily="34" charset="-128"/>
                <a:cs typeface="+mn-cs"/>
              </a:rPr>
              <a:t>All other product and service names mentioned are the trademarks of their respective companies. Data contained in this document serves informational purposes only. National product specifications may vary.</a:t>
            </a:r>
            <a:endParaRPr lang="de-DE" sz="900" noProof="1">
              <a:latin typeface="+mn-lt"/>
              <a:ea typeface="MS PGothic" pitchFamily="34" charset="-128"/>
              <a:cs typeface="+mn-cs"/>
            </a:endParaRPr>
          </a:p>
          <a:p>
            <a:pPr fontAlgn="auto">
              <a:spcBef>
                <a:spcPts val="600"/>
              </a:spcBef>
              <a:spcAft>
                <a:spcPts val="0"/>
              </a:spcAft>
              <a:defRPr/>
            </a:pPr>
            <a:r>
              <a:rPr lang="en-US" sz="900" noProof="1">
                <a:latin typeface="+mn-lt"/>
                <a:ea typeface="MS PGothic" pitchFamily="34" charset="-128"/>
                <a:cs typeface="+mn-cs"/>
              </a:rPr>
              <a:t>The information in this document is proprietary to SAP. No part of this document may be reproduced, copied, or transmitted in any form or for any purpose without the express prior written permission of SAP AG.</a:t>
            </a:r>
            <a:endParaRPr lang="de-DE" sz="900" noProof="1">
              <a:latin typeface="+mn-lt"/>
              <a:ea typeface="MS PGothic" pitchFamily="34" charset="-128"/>
              <a:cs typeface="+mn-cs"/>
            </a:endParaRPr>
          </a:p>
        </p:txBody>
      </p:sp>
    </p:spTree>
    <p:extLst>
      <p:ext uri="{BB962C8B-B14F-4D97-AF65-F5344CB8AC3E}">
        <p14:creationId xmlns:p14="http://schemas.microsoft.com/office/powerpoint/2010/main" val="42404559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pyright german">
    <p:spTree>
      <p:nvGrpSpPr>
        <p:cNvPr id="1" name=""/>
        <p:cNvGrpSpPr/>
        <p:nvPr/>
      </p:nvGrpSpPr>
      <p:grpSpPr>
        <a:xfrm>
          <a:off x="0" y="0"/>
          <a:ext cx="0" cy="0"/>
          <a:chOff x="0" y="0"/>
          <a:chExt cx="0" cy="0"/>
        </a:xfrm>
      </p:grpSpPr>
      <p:sp>
        <p:nvSpPr>
          <p:cNvPr id="2" name="TextBox 5"/>
          <p:cNvSpPr txBox="1"/>
          <p:nvPr userDrawn="1"/>
        </p:nvSpPr>
        <p:spPr bwMode="gray">
          <a:xfrm>
            <a:off x="431800" y="323850"/>
            <a:ext cx="9812867" cy="755650"/>
          </a:xfrm>
          <a:prstGeom prst="rect">
            <a:avLst/>
          </a:prstGeom>
        </p:spPr>
        <p:txBody>
          <a:bodyPr lIns="0" tIns="0" rIns="0" bIns="0" anchor="ctr"/>
          <a:lstStyle/>
          <a:p>
            <a:pPr fontAlgn="auto">
              <a:spcAft>
                <a:spcPts val="0"/>
              </a:spcAft>
              <a:defRPr/>
            </a:pPr>
            <a:r>
              <a:rPr lang="en-GB" sz="2400" b="1" dirty="0">
                <a:solidFill>
                  <a:schemeClr val="accent2"/>
                </a:solidFill>
                <a:latin typeface="+mj-lt"/>
                <a:ea typeface="+mj-ea"/>
                <a:cs typeface="+mj-cs"/>
              </a:rPr>
              <a:t>© </a:t>
            </a:r>
            <a:r>
              <a:rPr lang="de-DE" sz="2400" b="1" dirty="0">
                <a:solidFill>
                  <a:schemeClr val="accent2"/>
                </a:solidFill>
                <a:latin typeface="+mj-lt"/>
                <a:ea typeface="+mj-ea"/>
                <a:cs typeface="+mj-cs"/>
              </a:rPr>
              <a:t>2011 SAP AG. Alle Rechte vorbehalten.</a:t>
            </a:r>
          </a:p>
        </p:txBody>
      </p:sp>
      <p:sp>
        <p:nvSpPr>
          <p:cNvPr id="3" name="TextBox 6"/>
          <p:cNvSpPr txBox="1"/>
          <p:nvPr userDrawn="1"/>
        </p:nvSpPr>
        <p:spPr bwMode="gray">
          <a:xfrm>
            <a:off x="431800" y="1692276"/>
            <a:ext cx="5554133" cy="3041858"/>
          </a:xfrm>
          <a:prstGeom prst="rect">
            <a:avLst/>
          </a:prstGeom>
          <a:noFill/>
        </p:spPr>
        <p:txBody>
          <a:bodyPr lIns="0" tIns="0" rIns="0" bIns="0">
            <a:spAutoFit/>
          </a:bodyPr>
          <a:lstStyle/>
          <a:p>
            <a:pPr fontAlgn="auto">
              <a:spcBef>
                <a:spcPts val="400"/>
              </a:spcBef>
              <a:spcAft>
                <a:spcPts val="0"/>
              </a:spcAft>
              <a:defRPr/>
            </a:pPr>
            <a:r>
              <a:rPr lang="de-DE" sz="900" noProof="1">
                <a:latin typeface="Arial"/>
                <a:ea typeface="MS PGothic" pitchFamily="34" charset="-128"/>
                <a:cs typeface="+mn-cs"/>
              </a:rPr>
              <a:t>Weitergabe und Vervielfältigung dieser Publikation oder von Teilen daraus sind, zu welchem Zweck und in welcher Form auch immer, ohne die ausdrückliche schriftliche Genehmigung durch SAP AG nicht gestattet. In dieser Publikation enthaltene Informationen können ohne vorherige Ankündigung geändert werden.</a:t>
            </a:r>
          </a:p>
          <a:p>
            <a:pPr fontAlgn="auto">
              <a:spcBef>
                <a:spcPts val="400"/>
              </a:spcBef>
              <a:spcAft>
                <a:spcPts val="0"/>
              </a:spcAft>
              <a:defRPr/>
            </a:pPr>
            <a:r>
              <a:rPr lang="de-DE" sz="900" noProof="1">
                <a:latin typeface="Arial"/>
                <a:ea typeface="MS PGothic" pitchFamily="34" charset="-128"/>
                <a:cs typeface="+mn-cs"/>
              </a:rPr>
              <a:t>Die von SAP AG oder deren Vertriebsfirmen angebotenen Softwareprodukte können Softwarekomponenten auch anderer Softwarehersteller enthalten.</a:t>
            </a:r>
          </a:p>
          <a:p>
            <a:pPr fontAlgn="auto">
              <a:spcBef>
                <a:spcPts val="400"/>
              </a:spcBef>
              <a:spcAft>
                <a:spcPts val="0"/>
              </a:spcAft>
              <a:defRPr/>
            </a:pPr>
            <a:r>
              <a:rPr lang="en-US" sz="900" noProof="1">
                <a:latin typeface="Arial"/>
                <a:ea typeface="MS PGothic" pitchFamily="34" charset="-128"/>
                <a:cs typeface="+mn-cs"/>
              </a:rPr>
              <a:t>Microsoft, Windows, Excel, Outlook, und PowerPoint sind eingetragene Marken der Microsoft Corporation. </a:t>
            </a:r>
            <a:endParaRPr lang="de-DE" sz="900" noProof="1">
              <a:latin typeface="Arial"/>
              <a:ea typeface="MS PGothic" pitchFamily="34" charset="-128"/>
              <a:cs typeface="+mn-cs"/>
            </a:endParaRPr>
          </a:p>
          <a:p>
            <a:pPr fontAlgn="auto">
              <a:spcBef>
                <a:spcPts val="400"/>
              </a:spcBef>
              <a:spcAft>
                <a:spcPts val="0"/>
              </a:spcAft>
              <a:defRPr/>
            </a:pPr>
            <a:r>
              <a:rPr lang="en-US" sz="900" noProof="1">
                <a:latin typeface="Arial"/>
                <a:ea typeface="MS PGothic" pitchFamily="34" charset="-128"/>
                <a:cs typeface="+mn-cs"/>
              </a:rPr>
              <a:t>IBM, DB2, DB2 Universal Database, System i, System i5, System p, System p5, System x, System z, System z10, System z9, z10, z9, iSeries, pSeries, xSeries, zSeries, eServer, z/VM, z/OS, i5/OS, S/390, OS/390, OS/400, AS/400, S/390 Parallel Enterprise Server, PowerVM, Power Architecture, POWER6+, POWER6, POWER5+, POWER5, POWER, OpenPower, PowerPC, BatchPipes, BladeCenter, System Storage, GPFS, HACMP, RETAIN, DB2 Connect, RACF, Redbooks, OS/2, Parallel Sysplex, MVS/ESA, AIX, Intelligent Miner, WebSphere, Netfinity, Tivoli und Informix sind Marken oder eingetragene Marken der IBM Corporation.</a:t>
            </a:r>
            <a:endParaRPr lang="de-DE" sz="900" noProof="1">
              <a:latin typeface="Arial"/>
              <a:ea typeface="MS PGothic" pitchFamily="34" charset="-128"/>
              <a:cs typeface="+mn-cs"/>
            </a:endParaRPr>
          </a:p>
          <a:p>
            <a:pPr fontAlgn="auto">
              <a:spcBef>
                <a:spcPts val="400"/>
              </a:spcBef>
              <a:spcAft>
                <a:spcPts val="0"/>
              </a:spcAft>
              <a:defRPr/>
            </a:pPr>
            <a:r>
              <a:rPr lang="de-DE" sz="900" noProof="1">
                <a:latin typeface="Arial"/>
                <a:ea typeface="MS PGothic" pitchFamily="34" charset="-128"/>
                <a:cs typeface="+mn-cs"/>
              </a:rPr>
              <a:t>Linux ist eine eingetragene Marke von Linus Torvalds in den USA und anderen Ländern.</a:t>
            </a:r>
          </a:p>
          <a:p>
            <a:pPr fontAlgn="auto">
              <a:spcBef>
                <a:spcPts val="400"/>
              </a:spcBef>
              <a:spcAft>
                <a:spcPts val="0"/>
              </a:spcAft>
              <a:defRPr/>
            </a:pPr>
            <a:r>
              <a:rPr lang="de-DE" sz="900" noProof="1">
                <a:latin typeface="Arial"/>
                <a:ea typeface="MS PGothic" pitchFamily="34" charset="-128"/>
                <a:cs typeface="+mn-cs"/>
              </a:rPr>
              <a:t>Adobe, das Adobe-Logo, Acrobat, PostScript und Reader sind Marken oder eingetragene Marken von Adobe Systems Incorporated in den USA und/oder anderen Ländern.</a:t>
            </a:r>
          </a:p>
          <a:p>
            <a:pPr fontAlgn="auto">
              <a:spcBef>
                <a:spcPts val="400"/>
              </a:spcBef>
              <a:spcAft>
                <a:spcPts val="0"/>
              </a:spcAft>
              <a:defRPr/>
            </a:pPr>
            <a:r>
              <a:rPr lang="de-DE" sz="900" noProof="1">
                <a:latin typeface="Arial"/>
                <a:ea typeface="MS PGothic" pitchFamily="34" charset="-128"/>
                <a:cs typeface="+mn-cs"/>
              </a:rPr>
              <a:t>Oracle und Java sind eingetragene Marken von Oracle und/oder ihrer Tochtergesellschaften.</a:t>
            </a:r>
          </a:p>
          <a:p>
            <a:pPr fontAlgn="auto">
              <a:spcBef>
                <a:spcPts val="400"/>
              </a:spcBef>
              <a:spcAft>
                <a:spcPts val="0"/>
              </a:spcAft>
              <a:defRPr/>
            </a:pPr>
            <a:r>
              <a:rPr lang="de-DE" sz="900" noProof="1">
                <a:latin typeface="Arial"/>
                <a:ea typeface="MS PGothic" pitchFamily="34" charset="-128"/>
                <a:cs typeface="+mn-cs"/>
              </a:rPr>
              <a:t>UNIX, X/Open, OSF/1 und Motif sind eingetragene Marken der Open Group.</a:t>
            </a:r>
          </a:p>
          <a:p>
            <a:pPr fontAlgn="auto">
              <a:spcBef>
                <a:spcPts val="400"/>
              </a:spcBef>
              <a:spcAft>
                <a:spcPts val="0"/>
              </a:spcAft>
              <a:defRPr/>
            </a:pPr>
            <a:r>
              <a:rPr lang="de-DE" sz="900" noProof="1">
                <a:latin typeface="Arial"/>
                <a:ea typeface="MS PGothic" pitchFamily="34" charset="-128"/>
                <a:cs typeface="+mn-cs"/>
              </a:rPr>
              <a:t>Citrix, ICA, Program Neighborhood, MetaFrame, WinFrame, VideoFrame und MultiWin sind Marken oder eingetragene Marken von Citrix Systems, Inc.</a:t>
            </a:r>
          </a:p>
        </p:txBody>
      </p:sp>
      <p:sp>
        <p:nvSpPr>
          <p:cNvPr id="4" name="TextBox 8"/>
          <p:cNvSpPr txBox="1"/>
          <p:nvPr userDrawn="1"/>
        </p:nvSpPr>
        <p:spPr bwMode="gray">
          <a:xfrm>
            <a:off x="6206067" y="1692275"/>
            <a:ext cx="5554133" cy="2939266"/>
          </a:xfrm>
          <a:prstGeom prst="rect">
            <a:avLst/>
          </a:prstGeom>
          <a:noFill/>
        </p:spPr>
        <p:txBody>
          <a:bodyPr lIns="0" tIns="0" rIns="0" bIns="0">
            <a:spAutoFit/>
          </a:bodyPr>
          <a:lstStyle/>
          <a:p>
            <a:pPr>
              <a:spcBef>
                <a:spcPts val="400"/>
              </a:spcBef>
            </a:pPr>
            <a:r>
              <a:rPr lang="de-DE" sz="900" noProof="1">
                <a:ea typeface="MS PGothic" pitchFamily="34" charset="-128"/>
              </a:rPr>
              <a:t>HTML, XML, XHTML und W3C sind Marken oder eingetragene Marken des W3C</a:t>
            </a:r>
            <a:r>
              <a:rPr lang="de-DE" sz="900" baseline="30000" noProof="1">
                <a:ea typeface="MS PGothic" pitchFamily="34" charset="-128"/>
              </a:rPr>
              <a:t>®</a:t>
            </a:r>
            <a:r>
              <a:rPr lang="de-DE" sz="900" noProof="1">
                <a:ea typeface="MS PGothic" pitchFamily="34" charset="-128"/>
              </a:rPr>
              <a:t>, World Wide Web Consortium, Massachusetts Institute of Technology.</a:t>
            </a:r>
          </a:p>
          <a:p>
            <a:pPr>
              <a:spcBef>
                <a:spcPts val="400"/>
              </a:spcBef>
            </a:pPr>
            <a:r>
              <a:rPr lang="de-DE" sz="900" noProof="1">
                <a:ea typeface="MS PGothic" pitchFamily="34" charset="-128"/>
              </a:rPr>
              <a:t>SAP, R/3, SAP NetWeaver, Duet, PartnerEdge, ByDesign, SAP BusinessObjects Explorer, StreamWork und weitere im Text erwähnte SAP-Produkte und ­Dienstleistungen sowie die entsprechenden Logos sind Marken oder eingetragene Marken der SAP AG in Deutschland und anderen Ländern.</a:t>
            </a:r>
          </a:p>
          <a:p>
            <a:pPr fontAlgn="t">
              <a:spcBef>
                <a:spcPts val="400"/>
              </a:spcBef>
            </a:pPr>
            <a:r>
              <a:rPr lang="de-DE" sz="900" noProof="1">
                <a:ea typeface="MS PGothic" pitchFamily="34" charset="-128"/>
              </a:rPr>
              <a:t>Business Objects und das Business-Objects-Logo, BusinessObjects, Crystal Reports, Crystal Decisions, Web Intelligence, Xcelsius und andere im Text erwähnte Business-Objects-Produkte und ­Dienstleistungen sowie die entsprechenden Logos sind Marken oder eingetragene Marken der Business Objects Software Ltd. Business Objects ist ein Unternehmen der SAP AG.</a:t>
            </a:r>
          </a:p>
          <a:p>
            <a:pPr>
              <a:spcBef>
                <a:spcPts val="400"/>
              </a:spcBef>
            </a:pPr>
            <a:r>
              <a:rPr lang="de-DE" sz="900" noProof="1">
                <a:ea typeface="MS PGothic" pitchFamily="34" charset="-128"/>
              </a:rPr>
              <a:t>Sybase und Adaptive Server, iAnywhere, Sybase 365, SQL Anywhere und weitere im Text erwähnte Sybase-Produkte und -Dienstleistungen sowie die entsprechenden Logos sind Marken oder eingetragene Marken der Sybase Inc. Sybase ist ein Unternehmen der SAP AG.</a:t>
            </a:r>
          </a:p>
          <a:p>
            <a:pPr>
              <a:spcBef>
                <a:spcPts val="400"/>
              </a:spcBef>
            </a:pPr>
            <a:r>
              <a:rPr lang="de-DE" sz="900" noProof="1">
                <a:ea typeface="MS PGothic" pitchFamily="34" charset="-128"/>
              </a:rPr>
              <a:t>Alle anderen Namen von Produkten und Dienstleistungen sind Marken der jeweiligen Firmen. Die Angaben im Text sind unverbindlich und dienen lediglich zu Informationszwecken. Produkte können länderspezifische Unterschiede aufweisen.</a:t>
            </a:r>
          </a:p>
          <a:p>
            <a:pPr>
              <a:spcBef>
                <a:spcPts val="400"/>
              </a:spcBef>
            </a:pPr>
            <a:r>
              <a:rPr lang="de-DE" sz="900" noProof="1">
                <a:ea typeface="MS PGothic" pitchFamily="34" charset="-128"/>
              </a:rPr>
              <a:t>Die in dieser Publikation enthaltene Information ist Eigentum der SAP. Weitergabe und Vervielfältigung dieser Publikation oder von Teilen daraus sind, zu welchem Zweck und in welcher Form auch immer, nur mit ausdrücklicher schriftlicher Genehmigung durch SAP AG gestattet.</a:t>
            </a:r>
          </a:p>
          <a:p>
            <a:pPr>
              <a:spcBef>
                <a:spcPts val="400"/>
              </a:spcBef>
            </a:pPr>
            <a:endParaRPr lang="de-DE" sz="900" noProof="1">
              <a:ea typeface="MS PGothic" pitchFamily="34" charset="-128"/>
            </a:endParaRPr>
          </a:p>
        </p:txBody>
      </p:sp>
    </p:spTree>
    <p:extLst>
      <p:ext uri="{BB962C8B-B14F-4D97-AF65-F5344CB8AC3E}">
        <p14:creationId xmlns:p14="http://schemas.microsoft.com/office/powerpoint/2010/main" val="37014332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946666" y="6217668"/>
            <a:ext cx="1963124" cy="360000"/>
          </a:xfrm>
          <a:prstGeom prst="rect">
            <a:avLst/>
          </a:prstGeom>
        </p:spPr>
      </p:pic>
      <p:sp>
        <p:nvSpPr>
          <p:cNvPr id="13" name="Classification"/>
          <p:cNvSpPr txBox="1"/>
          <p:nvPr userDrawn="1"/>
        </p:nvSpPr>
        <p:spPr>
          <a:xfrm>
            <a:off x="287926" y="5769669"/>
            <a:ext cx="4203760"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p>
        </p:txBody>
      </p:sp>
      <p:sp>
        <p:nvSpPr>
          <p:cNvPr id="19" name="Speaker"/>
          <p:cNvSpPr>
            <a:spLocks noGrp="1"/>
          </p:cNvSpPr>
          <p:nvPr userDrawn="1">
            <p:ph type="subTitle" idx="1" hasCustomPrompt="1"/>
          </p:nvPr>
        </p:nvSpPr>
        <p:spPr bwMode="black">
          <a:xfrm>
            <a:off x="287925" y="5130492"/>
            <a:ext cx="10896336" cy="430887"/>
          </a:xfrm>
        </p:spPr>
        <p:txBody>
          <a:bodyPr wrap="square" anchor="t" anchorCtr="0">
            <a:noAutofit/>
          </a:bodyPr>
          <a:lstStyle>
            <a:lvl1pPr marL="0" marR="0" indent="0" algn="l" defTabSz="1088240"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20" indent="0" algn="ctr">
              <a:buNone/>
              <a:defRPr>
                <a:solidFill>
                  <a:schemeClr val="tx1">
                    <a:tint val="75000"/>
                  </a:schemeClr>
                </a:solidFill>
              </a:defRPr>
            </a:lvl2pPr>
            <a:lvl3pPr marL="1088240" indent="0" algn="ctr">
              <a:buNone/>
              <a:defRPr>
                <a:solidFill>
                  <a:schemeClr val="tx1">
                    <a:tint val="75000"/>
                  </a:schemeClr>
                </a:solidFill>
              </a:defRPr>
            </a:lvl3pPr>
            <a:lvl4pPr marL="1632360" indent="0" algn="ctr">
              <a:buNone/>
              <a:defRPr>
                <a:solidFill>
                  <a:schemeClr val="tx1">
                    <a:tint val="75000"/>
                  </a:schemeClr>
                </a:solidFill>
              </a:defRPr>
            </a:lvl4pPr>
            <a:lvl5pPr marL="2176482" indent="0" algn="ctr">
              <a:buNone/>
              <a:defRPr>
                <a:solidFill>
                  <a:schemeClr val="tx1">
                    <a:tint val="75000"/>
                  </a:schemeClr>
                </a:solidFill>
              </a:defRPr>
            </a:lvl5pPr>
            <a:lvl6pPr marL="2720603" indent="0" algn="ctr">
              <a:buNone/>
              <a:defRPr>
                <a:solidFill>
                  <a:schemeClr val="tx1">
                    <a:tint val="75000"/>
                  </a:schemeClr>
                </a:solidFill>
              </a:defRPr>
            </a:lvl6pPr>
            <a:lvl7pPr marL="3264722" indent="0" algn="ctr">
              <a:buNone/>
              <a:defRPr>
                <a:solidFill>
                  <a:schemeClr val="tx1">
                    <a:tint val="75000"/>
                  </a:schemeClr>
                </a:solidFill>
              </a:defRPr>
            </a:lvl7pPr>
            <a:lvl8pPr marL="3808843" indent="0" algn="ctr">
              <a:buNone/>
              <a:defRPr>
                <a:solidFill>
                  <a:schemeClr val="tx1">
                    <a:tint val="75000"/>
                  </a:schemeClr>
                </a:solidFill>
              </a:defRPr>
            </a:lvl8pPr>
            <a:lvl9pPr marL="4352963" indent="0" algn="ctr">
              <a:buNone/>
              <a:defRPr>
                <a:solidFill>
                  <a:schemeClr val="tx1">
                    <a:tint val="75000"/>
                  </a:schemeClr>
                </a:solidFill>
              </a:defRPr>
            </a:lvl9pPr>
          </a:lstStyle>
          <a:p>
            <a:r>
              <a:rPr lang="en-US"/>
              <a:t>Speaker’s Name, SAP</a:t>
            </a:r>
          </a:p>
          <a:p>
            <a:pPr marL="0" marR="0" lvl="0" indent="0" algn="l" defTabSz="1088240" rtl="0" eaLnBrk="1" fontAlgn="auto" latinLnBrk="0" hangingPunct="1">
              <a:lnSpc>
                <a:spcPct val="100000"/>
              </a:lnSpc>
              <a:spcBef>
                <a:spcPts val="0"/>
              </a:spcBef>
              <a:spcAft>
                <a:spcPts val="0"/>
              </a:spcAft>
              <a:buClr>
                <a:schemeClr val="accent1"/>
              </a:buClr>
              <a:buSzPct val="80000"/>
              <a:buFontTx/>
              <a:buNone/>
              <a:tabLst/>
              <a:defRPr/>
            </a:pPr>
            <a:r>
              <a:rPr lang="en-US"/>
              <a:t>Month 00, 2021</a:t>
            </a:r>
          </a:p>
        </p:txBody>
      </p:sp>
      <p:sp>
        <p:nvSpPr>
          <p:cNvPr id="3" name="Title"/>
          <p:cNvSpPr>
            <a:spLocks noGrp="1"/>
          </p:cNvSpPr>
          <p:nvPr>
            <p:ph type="title" hasCustomPrompt="1"/>
          </p:nvPr>
        </p:nvSpPr>
        <p:spPr>
          <a:xfrm>
            <a:off x="287925" y="4024430"/>
            <a:ext cx="10896336" cy="997196"/>
          </a:xfrm>
        </p:spPr>
        <p:txBody>
          <a:bodyPr vert="horz" wrap="square" lIns="0" tIns="0" rIns="0" bIns="0" rtlCol="0">
            <a:noAutofit/>
          </a:bodyPr>
          <a:lstStyle>
            <a:lvl1pPr>
              <a:lnSpc>
                <a:spcPct val="90000"/>
              </a:lnSpc>
              <a:defRPr lang="de-DE" sz="3599" dirty="0">
                <a:latin typeface="+mn-lt"/>
                <a:ea typeface="+mn-ea"/>
                <a:cs typeface="+mn-cs"/>
              </a:defRPr>
            </a:lvl1pPr>
          </a:lstStyle>
          <a:p>
            <a:pPr lvl="0"/>
            <a:r>
              <a:rPr lang="en-US"/>
              <a:t>Presentation Title </a:t>
            </a:r>
            <a:br>
              <a:rPr lang="en-US"/>
            </a:br>
            <a:r>
              <a:rPr lang="en-US"/>
              <a:t>Goes Here and Here.</a:t>
            </a:r>
          </a:p>
        </p:txBody>
      </p:sp>
      <p:sp>
        <p:nvSpPr>
          <p:cNvPr id="5" name="Title Image Placeholder" descr="Placeholder title image" title="Title image"/>
          <p:cNvSpPr>
            <a:spLocks noGrp="1"/>
          </p:cNvSpPr>
          <p:nvPr>
            <p:ph type="pic" sz="quarter" idx="12" hasCustomPrompt="1"/>
          </p:nvPr>
        </p:nvSpPr>
        <p:spPr bwMode="gray">
          <a:xfrm>
            <a:off x="2" y="0"/>
            <a:ext cx="12191999" cy="3430006"/>
          </a:xfrm>
          <a:noFill/>
        </p:spPr>
        <p:txBody>
          <a:bodyPr tIns="504000"/>
          <a:lstStyle>
            <a:lvl1pPr algn="ctr">
              <a:defRPr sz="1600">
                <a:solidFill>
                  <a:schemeClr val="tx1"/>
                </a:solidFill>
              </a:defRPr>
            </a:lvl1pPr>
          </a:lstStyle>
          <a:p>
            <a:r>
              <a:rPr lang="en-US"/>
              <a:t>Click to insert title image or illustration</a:t>
            </a:r>
          </a:p>
        </p:txBody>
      </p:sp>
    </p:spTree>
    <p:extLst>
      <p:ext uri="{BB962C8B-B14F-4D97-AF65-F5344CB8AC3E}">
        <p14:creationId xmlns:p14="http://schemas.microsoft.com/office/powerpoint/2010/main" val="29944133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0009">
          <p15:clr>
            <a:srgbClr val="FBAE40"/>
          </p15:clr>
        </p15:guide>
        <p15:guide id="2" orient="horz" pos="4144">
          <p15:clr>
            <a:srgbClr val="FBAE40"/>
          </p15:clr>
        </p15:guide>
        <p15:guide id="3" orient="horz" pos="2162">
          <p15:clr>
            <a:srgbClr val="FBAE40"/>
          </p15:clr>
        </p15:guide>
        <p15:guide id="4" pos="24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946665" y="6217668"/>
            <a:ext cx="1963124" cy="360000"/>
          </a:xfrm>
          <a:prstGeom prst="rect">
            <a:avLst/>
          </a:prstGeom>
        </p:spPr>
      </p:pic>
      <p:sp>
        <p:nvSpPr>
          <p:cNvPr id="13" name="Classification"/>
          <p:cNvSpPr txBox="1"/>
          <p:nvPr userDrawn="1"/>
        </p:nvSpPr>
        <p:spPr>
          <a:xfrm>
            <a:off x="287926" y="5769667"/>
            <a:ext cx="4203760"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p>
        </p:txBody>
      </p:sp>
      <p:sp>
        <p:nvSpPr>
          <p:cNvPr id="19" name="Speaker"/>
          <p:cNvSpPr>
            <a:spLocks noGrp="1"/>
          </p:cNvSpPr>
          <p:nvPr userDrawn="1">
            <p:ph type="subTitle" idx="1" hasCustomPrompt="1"/>
          </p:nvPr>
        </p:nvSpPr>
        <p:spPr bwMode="black">
          <a:xfrm>
            <a:off x="287925" y="5130490"/>
            <a:ext cx="10896336"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2021</a:t>
            </a:r>
          </a:p>
        </p:txBody>
      </p:sp>
      <p:sp>
        <p:nvSpPr>
          <p:cNvPr id="3" name="Title"/>
          <p:cNvSpPr>
            <a:spLocks noGrp="1"/>
          </p:cNvSpPr>
          <p:nvPr>
            <p:ph type="title" hasCustomPrompt="1"/>
          </p:nvPr>
        </p:nvSpPr>
        <p:spPr>
          <a:xfrm>
            <a:off x="287925" y="4024430"/>
            <a:ext cx="10896336" cy="997196"/>
          </a:xfrm>
        </p:spPr>
        <p:txBody>
          <a:bodyPr vert="horz" wrap="square" lIns="0" tIns="0" rIns="0" bIns="0" rtlCol="0">
            <a:noAutofit/>
          </a:bodyPr>
          <a:lstStyle>
            <a:lvl1pPr>
              <a:lnSpc>
                <a:spcPct val="90000"/>
              </a:lnSpc>
              <a:defRPr lang="de-DE" sz="3599" dirty="0">
                <a:latin typeface="+mn-lt"/>
                <a:ea typeface="+mn-ea"/>
                <a:cs typeface="+mn-cs"/>
              </a:defRPr>
            </a:lvl1pPr>
          </a:lstStyle>
          <a:p>
            <a:pPr lvl="0"/>
            <a:r>
              <a:rPr lang="en-US"/>
              <a:t>Presentation Title </a:t>
            </a:r>
            <a:br>
              <a:rPr lang="en-US"/>
            </a:br>
            <a:r>
              <a:rPr lang="en-US"/>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1999" cy="3430006"/>
          </a:xfrm>
          <a:noFill/>
        </p:spPr>
        <p:txBody>
          <a:bodyPr tIns="504000"/>
          <a:lstStyle>
            <a:lvl1pPr algn="ctr">
              <a:defRPr sz="1600">
                <a:solidFill>
                  <a:schemeClr val="tx1"/>
                </a:solidFill>
              </a:defRPr>
            </a:lvl1pPr>
          </a:lstStyle>
          <a:p>
            <a:r>
              <a:rPr lang="en-US"/>
              <a:t>Click to insert title image or illustration</a:t>
            </a:r>
          </a:p>
        </p:txBody>
      </p:sp>
    </p:spTree>
    <p:extLst>
      <p:ext uri="{BB962C8B-B14F-4D97-AF65-F5344CB8AC3E}">
        <p14:creationId xmlns:p14="http://schemas.microsoft.com/office/powerpoint/2010/main" val="374293655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7926" y="5093865"/>
            <a:ext cx="4203760"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p>
        </p:txBody>
      </p:sp>
      <p:sp>
        <p:nvSpPr>
          <p:cNvPr id="6" name="Speaker"/>
          <p:cNvSpPr>
            <a:spLocks noGrp="1"/>
          </p:cNvSpPr>
          <p:nvPr userDrawn="1">
            <p:ph type="subTitle" idx="1" hasCustomPrompt="1"/>
          </p:nvPr>
        </p:nvSpPr>
        <p:spPr bwMode="black">
          <a:xfrm>
            <a:off x="287924" y="4268504"/>
            <a:ext cx="10897962"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2021</a:t>
            </a:r>
          </a:p>
        </p:txBody>
      </p:sp>
      <p:sp>
        <p:nvSpPr>
          <p:cNvPr id="4" name="Title 3"/>
          <p:cNvSpPr>
            <a:spLocks noGrp="1"/>
          </p:cNvSpPr>
          <p:nvPr>
            <p:ph type="title" hasCustomPrompt="1"/>
          </p:nvPr>
        </p:nvSpPr>
        <p:spPr>
          <a:xfrm>
            <a:off x="287925" y="2706317"/>
            <a:ext cx="10897962" cy="997196"/>
          </a:xfrm>
        </p:spPr>
        <p:txBody>
          <a:bodyPr>
            <a:noAutofit/>
          </a:bodyPr>
          <a:lstStyle>
            <a:lvl1pPr>
              <a:lnSpc>
                <a:spcPct val="90000"/>
              </a:lnSpc>
              <a:defRPr sz="3599"/>
            </a:lvl1pPr>
          </a:lstStyle>
          <a:p>
            <a:pPr fontAlgn="base">
              <a:spcBef>
                <a:spcPct val="50000"/>
              </a:spcBef>
              <a:spcAft>
                <a:spcPct val="0"/>
              </a:spcAft>
              <a:buClr>
                <a:srgbClr val="F0AB00"/>
              </a:buClr>
              <a:buSzPct val="80000"/>
            </a:pPr>
            <a:r>
              <a:rPr lang="en-US" sz="3599"/>
              <a:t>Presentation Title </a:t>
            </a:r>
            <a:br>
              <a:rPr lang="en-US" sz="3599"/>
            </a:br>
            <a:r>
              <a:rPr lang="en-US" sz="3599"/>
              <a:t>Goes Here and Here.</a:t>
            </a:r>
            <a:endParaRPr lang="de-DE" sz="3599" kern="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946665" y="6217668"/>
            <a:ext cx="1963124" cy="360000"/>
          </a:xfrm>
          <a:prstGeom prst="rect">
            <a:avLst/>
          </a:prstGeom>
        </p:spPr>
      </p:pic>
    </p:spTree>
    <p:extLst>
      <p:ext uri="{BB962C8B-B14F-4D97-AF65-F5344CB8AC3E}">
        <p14:creationId xmlns:p14="http://schemas.microsoft.com/office/powerpoint/2010/main" val="396595702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3044" y="963000"/>
            <a:ext cx="4930716" cy="4932000"/>
          </a:xfrm>
        </p:spPr>
        <p:txBody>
          <a:bodyPr/>
          <a:lstStyle/>
          <a:p>
            <a:r>
              <a:rPr lang="en-US"/>
              <a:t>Click icon to add picture</a:t>
            </a:r>
            <a:endParaRPr lang="de-DE"/>
          </a:p>
        </p:txBody>
      </p:sp>
      <p:sp>
        <p:nvSpPr>
          <p:cNvPr id="24" name="Classification"/>
          <p:cNvSpPr txBox="1"/>
          <p:nvPr userDrawn="1"/>
        </p:nvSpPr>
        <p:spPr>
          <a:xfrm>
            <a:off x="287926" y="5093865"/>
            <a:ext cx="4203760"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p>
        </p:txBody>
      </p:sp>
      <p:sp>
        <p:nvSpPr>
          <p:cNvPr id="6" name="Speaker"/>
          <p:cNvSpPr>
            <a:spLocks noGrp="1"/>
          </p:cNvSpPr>
          <p:nvPr userDrawn="1">
            <p:ph type="subTitle" idx="1" hasCustomPrompt="1"/>
          </p:nvPr>
        </p:nvSpPr>
        <p:spPr bwMode="black">
          <a:xfrm>
            <a:off x="287926" y="4268504"/>
            <a:ext cx="6371771"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2021</a:t>
            </a:r>
          </a:p>
        </p:txBody>
      </p:sp>
      <p:sp>
        <p:nvSpPr>
          <p:cNvPr id="8" name="Title 4"/>
          <p:cNvSpPr>
            <a:spLocks noGrp="1"/>
          </p:cNvSpPr>
          <p:nvPr>
            <p:ph type="title" hasCustomPrompt="1"/>
          </p:nvPr>
        </p:nvSpPr>
        <p:spPr>
          <a:xfrm>
            <a:off x="287926" y="2706317"/>
            <a:ext cx="6370341" cy="997196"/>
          </a:xfrm>
        </p:spPr>
        <p:txBody>
          <a:bodyPr>
            <a:noAutofit/>
          </a:bodyPr>
          <a:lstStyle>
            <a:lvl1pPr>
              <a:lnSpc>
                <a:spcPct val="90000"/>
              </a:lnSpc>
              <a:defRPr sz="3599"/>
            </a:lvl1pPr>
          </a:lstStyle>
          <a:p>
            <a:pPr fontAlgn="base">
              <a:spcBef>
                <a:spcPct val="50000"/>
              </a:spcBef>
              <a:spcAft>
                <a:spcPct val="0"/>
              </a:spcAft>
              <a:buClr>
                <a:srgbClr val="F0AB00"/>
              </a:buClr>
              <a:buSzPct val="80000"/>
            </a:pPr>
            <a:r>
              <a:rPr lang="en-US" sz="3599"/>
              <a:t>Presentation Title </a:t>
            </a:r>
            <a:br>
              <a:rPr lang="en-US" sz="3599"/>
            </a:br>
            <a:r>
              <a:rPr lang="en-US" sz="3599"/>
              <a:t>Goes Here and Here.</a:t>
            </a:r>
            <a:endParaRPr lang="de-DE" sz="3599" kern="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946665" y="6217668"/>
            <a:ext cx="1963124" cy="360000"/>
          </a:xfrm>
          <a:prstGeom prst="rect">
            <a:avLst/>
          </a:prstGeom>
        </p:spPr>
      </p:pic>
    </p:spTree>
    <p:extLst>
      <p:ext uri="{BB962C8B-B14F-4D97-AF65-F5344CB8AC3E}">
        <p14:creationId xmlns:p14="http://schemas.microsoft.com/office/powerpoint/2010/main" val="210353100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3869" y="1620000"/>
            <a:ext cx="11182288" cy="4716000"/>
          </a:xfrm>
        </p:spPr>
        <p:txBody>
          <a:bodyPr>
            <a:norm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a:lvl1pPr>
            <a:lvl2pPr marL="179910" marR="0" indent="-179910" algn="l" defTabSz="1088231"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799"/>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sz="1799" baseline="0"/>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3125097575"/>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3869" y="3090446"/>
            <a:ext cx="11182288" cy="677108"/>
          </a:xfrm>
        </p:spPr>
        <p:txBody>
          <a:bodyPr anchor="ctr" anchorCtr="0">
            <a:noAutofit/>
          </a:bodyPr>
          <a:lstStyle>
            <a:lvl1pPr>
              <a:defRPr sz="43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3148940146"/>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2000" cy="3430800"/>
          </a:xfrm>
          <a:noFill/>
        </p:spPr>
        <p:txBody>
          <a:bodyPr tIns="324000"/>
          <a:lstStyle>
            <a:lvl1pPr marL="0" marR="0" indent="0" algn="ctr" defTabSz="1088231"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231"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3869" y="1375046"/>
            <a:ext cx="11182288" cy="677108"/>
          </a:xfrm>
        </p:spPr>
        <p:txBody>
          <a:bodyPr anchor="t" anchorCtr="0">
            <a:noAutofit/>
          </a:bodyPr>
          <a:lstStyle>
            <a:lvl1pPr>
              <a:defRPr sz="43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1521268571"/>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733716271"/>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 - short">
    <p:bg>
      <p:bgPr>
        <a:solidFill>
          <a:schemeClr val="accent1"/>
        </a:solidFill>
        <a:effectLst/>
      </p:bgPr>
    </p:bg>
    <p:spTree>
      <p:nvGrpSpPr>
        <p:cNvPr id="1" name=""/>
        <p:cNvGrpSpPr/>
        <p:nvPr/>
      </p:nvGrpSpPr>
      <p:grpSpPr>
        <a:xfrm>
          <a:off x="0" y="0"/>
          <a:ext cx="0" cy="0"/>
          <a:chOff x="0" y="0"/>
          <a:chExt cx="0" cy="0"/>
        </a:xfrm>
      </p:grpSpPr>
      <p:pic>
        <p:nvPicPr>
          <p:cNvPr id="4" name="Picture 5" descr="SAP_grad_R_pref.png"/>
          <p:cNvPicPr>
            <a:picLocks noChangeAspect="1"/>
          </p:cNvPicPr>
          <p:nvPr userDrawn="1"/>
        </p:nvPicPr>
        <p:blipFill>
          <a:blip r:embed="rId2" cstate="print"/>
          <a:srcRect/>
          <a:stretch>
            <a:fillRect/>
          </a:stretch>
        </p:blipFill>
        <p:spPr bwMode="auto">
          <a:xfrm>
            <a:off x="438152" y="6081714"/>
            <a:ext cx="1223433" cy="454025"/>
          </a:xfrm>
          <a:prstGeom prst="rect">
            <a:avLst/>
          </a:prstGeom>
          <a:noFill/>
          <a:ln w="9525">
            <a:noFill/>
            <a:miter lim="800000"/>
            <a:headEnd/>
            <a:tailEnd/>
          </a:ln>
        </p:spPr>
      </p:pic>
      <p:sp>
        <p:nvSpPr>
          <p:cNvPr id="2" name="Title 1"/>
          <p:cNvSpPr>
            <a:spLocks noGrp="1"/>
          </p:cNvSpPr>
          <p:nvPr>
            <p:ph type="title"/>
          </p:nvPr>
        </p:nvSpPr>
        <p:spPr>
          <a:xfrm>
            <a:off x="552000" y="324000"/>
            <a:ext cx="11040000" cy="738000"/>
          </a:xfrm>
        </p:spPr>
        <p:txBody>
          <a:bodyPr anchor="t">
            <a:noAutofit/>
          </a:bodyPr>
          <a:lstStyle>
            <a:lvl1pPr>
              <a:defRPr sz="4800">
                <a:solidFill>
                  <a:schemeClr val="tx1"/>
                </a:solidFill>
              </a:defRPr>
            </a:lvl1pPr>
          </a:lstStyle>
          <a:p>
            <a:r>
              <a:rPr lang="en-US"/>
              <a:t>Click to edit Master title style</a:t>
            </a:r>
            <a:endParaRPr lang="en-US" dirty="0"/>
          </a:p>
        </p:txBody>
      </p:sp>
      <p:sp>
        <p:nvSpPr>
          <p:cNvPr id="6" name="Subtitle 2"/>
          <p:cNvSpPr>
            <a:spLocks noGrp="1"/>
          </p:cNvSpPr>
          <p:nvPr>
            <p:ph type="subTitle" idx="1"/>
          </p:nvPr>
        </p:nvSpPr>
        <p:spPr bwMode="gray">
          <a:xfrm>
            <a:off x="552000" y="1499871"/>
            <a:ext cx="11040000" cy="492443"/>
          </a:xfrm>
        </p:spPr>
        <p:txBody>
          <a:bodyPr>
            <a:noAutofit/>
          </a:bodyPr>
          <a:lstStyle>
            <a:lvl1pPr marL="0" marR="0" indent="0" algn="l" defTabSz="914400" rtl="0" eaLnBrk="1" fontAlgn="auto" latinLnBrk="0" hangingPunct="1">
              <a:lnSpc>
                <a:spcPct val="100000"/>
              </a:lnSpc>
              <a:spcBef>
                <a:spcPts val="0"/>
              </a:spcBef>
              <a:spcAft>
                <a:spcPts val="0"/>
              </a:spcAft>
              <a:buClr>
                <a:schemeClr val="accent1"/>
              </a:buClr>
              <a:buSzPct val="80000"/>
              <a:buFontTx/>
              <a:buNone/>
              <a:tabLst/>
              <a:defRPr sz="1600" b="0">
                <a:solidFill>
                  <a:sysClr val="windowText" lastClr="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2395372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868" y="1620000"/>
            <a:ext cx="11183565"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3870" y="504000"/>
            <a:ext cx="11183564"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537977387"/>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0820" y="1620000"/>
            <a:ext cx="5326613"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3869" y="1620000"/>
            <a:ext cx="5326613"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3870" y="504000"/>
            <a:ext cx="11183564"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857380542"/>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4361" y="1620000"/>
            <a:ext cx="3563072"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4115" y="1620000"/>
            <a:ext cx="3563072"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3869" y="1620000"/>
            <a:ext cx="3563072"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3870" y="504000"/>
            <a:ext cx="11183564"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950399441"/>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0820" y="4770000"/>
            <a:ext cx="5326613" cy="156600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0820" y="1620000"/>
            <a:ext cx="5326613" cy="2631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3869" y="4770000"/>
            <a:ext cx="5326613" cy="156600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3869" y="1620000"/>
            <a:ext cx="5326613" cy="2631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3870" y="504000"/>
            <a:ext cx="11183564"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100875525"/>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7116" y="4354922"/>
            <a:ext cx="3390317" cy="1981079"/>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7116" y="1620000"/>
            <a:ext cx="3390317" cy="2232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0493" y="4354922"/>
            <a:ext cx="3390317" cy="1981079"/>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0493" y="1620000"/>
            <a:ext cx="3390317" cy="2232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3869" y="4354922"/>
            <a:ext cx="3390317" cy="1981079"/>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3869" y="1620000"/>
            <a:ext cx="3390317" cy="2232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3870" y="504000"/>
            <a:ext cx="11183564"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21118340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3869" y="3878220"/>
            <a:ext cx="2414971" cy="2457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3869" y="1620000"/>
            <a:ext cx="2414971" cy="1728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17" name="Text placeholder - column 2"/>
          <p:cNvSpPr>
            <a:spLocks noGrp="1"/>
          </p:cNvSpPr>
          <p:nvPr>
            <p:ph type="body" sz="quarter" idx="13" hasCustomPrompt="1"/>
          </p:nvPr>
        </p:nvSpPr>
        <p:spPr>
          <a:xfrm>
            <a:off x="9272462" y="3878221"/>
            <a:ext cx="2414971" cy="2457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2462" y="1620000"/>
            <a:ext cx="2414971" cy="1728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6734" y="3878221"/>
            <a:ext cx="2414971" cy="2457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6734" y="1620000"/>
            <a:ext cx="2414971" cy="1728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49599" y="3878221"/>
            <a:ext cx="2414971" cy="2457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49599" y="1620000"/>
            <a:ext cx="2414971" cy="1728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3870" y="504000"/>
            <a:ext cx="11183564"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38514316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3869" y="1800000"/>
            <a:ext cx="11182288" cy="3285032"/>
          </a:xfrm>
        </p:spPr>
        <p:txBody>
          <a:bodyPr/>
          <a:lstStyle>
            <a:lvl1pPr marL="395802" indent="-395802">
              <a:lnSpc>
                <a:spcPct val="90000"/>
              </a:lnSpc>
              <a:spcBef>
                <a:spcPts val="600"/>
              </a:spcBef>
              <a:defRPr sz="5997" b="1"/>
            </a:lvl1pPr>
            <a:lvl2pPr marL="395802"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2035304472"/>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5059" y="0"/>
            <a:ext cx="4066941" cy="6858000"/>
          </a:xfrm>
          <a:no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868" y="1620000"/>
            <a:ext cx="7090154"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3870" y="504000"/>
            <a:ext cx="7090154"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193724775"/>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6001" y="0"/>
            <a:ext cx="6096000" cy="6858000"/>
          </a:xfrm>
          <a:no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1/2"/>
          <p:cNvSpPr>
            <a:spLocks noGrp="1"/>
          </p:cNvSpPr>
          <p:nvPr>
            <p:ph type="body" sz="quarter" idx="11" hasCustomPrompt="1"/>
          </p:nvPr>
        </p:nvSpPr>
        <p:spPr bwMode="black">
          <a:xfrm>
            <a:off x="503868" y="1620000"/>
            <a:ext cx="5110669"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p:cNvSpPr>
            <a:spLocks noGrp="1"/>
          </p:cNvSpPr>
          <p:nvPr>
            <p:ph type="title" hasCustomPrompt="1"/>
          </p:nvPr>
        </p:nvSpPr>
        <p:spPr>
          <a:xfrm>
            <a:off x="503870" y="504000"/>
            <a:ext cx="5110669"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007964856"/>
      </p:ext>
    </p:extLst>
  </p:cSld>
  <p:clrMapOvr>
    <a:masterClrMapping/>
  </p:clrMapOvr>
  <p:extLst>
    <p:ext uri="{DCECCB84-F9BA-43D5-87BE-67443E8EF086}">
      <p15:sldGuideLst xmlns:p15="http://schemas.microsoft.com/office/powerpoint/2012/main">
        <p15:guide id="1" pos="3841">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3538">
          <p15:clr>
            <a:srgbClr val="FBAE40"/>
          </p15:clr>
        </p15:guide>
        <p15:guide id="7" pos="317">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2000" cy="6858000"/>
          </a:xfrm>
          <a:no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833352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  - two lines">
    <p:bg>
      <p:bgPr>
        <a:solidFill>
          <a:schemeClr val="accent1"/>
        </a:solidFill>
        <a:effectLst/>
      </p:bgPr>
    </p:bg>
    <p:spTree>
      <p:nvGrpSpPr>
        <p:cNvPr id="1" name=""/>
        <p:cNvGrpSpPr/>
        <p:nvPr/>
      </p:nvGrpSpPr>
      <p:grpSpPr>
        <a:xfrm>
          <a:off x="0" y="0"/>
          <a:ext cx="0" cy="0"/>
          <a:chOff x="0" y="0"/>
          <a:chExt cx="0" cy="0"/>
        </a:xfrm>
      </p:grpSpPr>
      <p:pic>
        <p:nvPicPr>
          <p:cNvPr id="4" name="Picture 5" descr="SAP_grad_R_pref.png"/>
          <p:cNvPicPr>
            <a:picLocks noChangeAspect="1"/>
          </p:cNvPicPr>
          <p:nvPr userDrawn="1"/>
        </p:nvPicPr>
        <p:blipFill>
          <a:blip r:embed="rId2" cstate="print"/>
          <a:srcRect/>
          <a:stretch>
            <a:fillRect/>
          </a:stretch>
        </p:blipFill>
        <p:spPr bwMode="auto">
          <a:xfrm>
            <a:off x="438152" y="6081714"/>
            <a:ext cx="1223433" cy="454025"/>
          </a:xfrm>
          <a:prstGeom prst="rect">
            <a:avLst/>
          </a:prstGeom>
          <a:noFill/>
          <a:ln w="9525">
            <a:noFill/>
            <a:miter lim="800000"/>
            <a:headEnd/>
            <a:tailEnd/>
          </a:ln>
        </p:spPr>
      </p:pic>
      <p:sp>
        <p:nvSpPr>
          <p:cNvPr id="6" name="Subtitle 2"/>
          <p:cNvSpPr>
            <a:spLocks noGrp="1"/>
          </p:cNvSpPr>
          <p:nvPr>
            <p:ph type="subTitle" idx="1"/>
          </p:nvPr>
        </p:nvSpPr>
        <p:spPr bwMode="gray">
          <a:xfrm>
            <a:off x="552000" y="1499871"/>
            <a:ext cx="11040000" cy="492443"/>
          </a:xfrm>
        </p:spPr>
        <p:txBody>
          <a:bodyPr>
            <a:noAutofit/>
          </a:bodyPr>
          <a:lstStyle>
            <a:lvl1pPr marL="0" marR="0" indent="0" algn="l" defTabSz="914400" rtl="0" eaLnBrk="1" fontAlgn="auto" latinLnBrk="0" hangingPunct="1">
              <a:lnSpc>
                <a:spcPct val="100000"/>
              </a:lnSpc>
              <a:spcBef>
                <a:spcPts val="0"/>
              </a:spcBef>
              <a:spcAft>
                <a:spcPts val="0"/>
              </a:spcAft>
              <a:buClr>
                <a:schemeClr val="accent1"/>
              </a:buClr>
              <a:buSzPct val="80000"/>
              <a:buFontTx/>
              <a:buNone/>
              <a:tabLst/>
              <a:defRPr sz="1600" b="0">
                <a:solidFill>
                  <a:sysClr val="windowText" lastClr="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9" name="Title 1"/>
          <p:cNvSpPr>
            <a:spLocks noGrp="1"/>
          </p:cNvSpPr>
          <p:nvPr>
            <p:ph type="ctrTitle"/>
          </p:nvPr>
        </p:nvSpPr>
        <p:spPr bwMode="gray">
          <a:xfrm>
            <a:off x="552000" y="324000"/>
            <a:ext cx="11040000" cy="923330"/>
          </a:xfrm>
        </p:spPr>
        <p:txBody>
          <a:bodyPr anchor="t">
            <a:noAutofit/>
          </a:bodyPr>
          <a:lstStyle>
            <a:lvl1pPr>
              <a:defRPr sz="3000">
                <a:solidFill>
                  <a:sysClr val="windowText" lastClr="000000"/>
                </a:solidFill>
                <a:latin typeface="+mj-lt"/>
              </a:defRPr>
            </a:lvl1pPr>
          </a:lstStyle>
          <a:p>
            <a:r>
              <a:rPr lang="en-US"/>
              <a:t>Click to edit Master title style</a:t>
            </a:r>
            <a:endParaRPr lang="de-DE" dirty="0"/>
          </a:p>
        </p:txBody>
      </p:sp>
    </p:spTree>
    <p:extLst>
      <p:ext uri="{BB962C8B-B14F-4D97-AF65-F5344CB8AC3E}">
        <p14:creationId xmlns:p14="http://schemas.microsoft.com/office/powerpoint/2010/main" val="24779696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0820" y="1620000"/>
            <a:ext cx="5326613" cy="4716000"/>
          </a:xfrm>
          <a:noFill/>
        </p:spPr>
        <p:txBody>
          <a:bodyPr vert="horz" lIns="0" tIns="1512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3869" y="1620000"/>
            <a:ext cx="5326613"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3870" y="504000"/>
            <a:ext cx="11183564"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142376508"/>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3869" y="1620000"/>
            <a:ext cx="11182288" cy="4716000"/>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96169921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76941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723033" y="5994000"/>
            <a:ext cx="1963124" cy="360000"/>
          </a:xfrm>
          <a:prstGeom prst="rect">
            <a:avLst/>
          </a:prstGeom>
        </p:spPr>
      </p:pic>
      <p:sp>
        <p:nvSpPr>
          <p:cNvPr id="93" name="Contact information"/>
          <p:cNvSpPr>
            <a:spLocks noGrp="1"/>
          </p:cNvSpPr>
          <p:nvPr>
            <p:ph type="body" sz="quarter" idx="10" hasCustomPrompt="1"/>
          </p:nvPr>
        </p:nvSpPr>
        <p:spPr>
          <a:xfrm>
            <a:off x="503869" y="2905487"/>
            <a:ext cx="5592132"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a:t>Contact information:</a:t>
            </a:r>
          </a:p>
          <a:p>
            <a:pPr lvl="1"/>
            <a:r>
              <a:rPr lang="en-US"/>
              <a:t>F name L name</a:t>
            </a:r>
          </a:p>
          <a:p>
            <a:pPr lvl="1"/>
            <a:r>
              <a:rPr lang="en-US"/>
              <a:t>Title</a:t>
            </a:r>
          </a:p>
          <a:p>
            <a:pPr lvl="1"/>
            <a:r>
              <a:rPr lang="en-US"/>
              <a:t>Address</a:t>
            </a:r>
          </a:p>
          <a:p>
            <a:pPr lvl="1"/>
            <a:r>
              <a:rPr lang="en-US"/>
              <a:t>Phone number</a:t>
            </a:r>
          </a:p>
        </p:txBody>
      </p:sp>
      <p:sp>
        <p:nvSpPr>
          <p:cNvPr id="2" name="Thank you"/>
          <p:cNvSpPr>
            <a:spLocks noGrp="1"/>
          </p:cNvSpPr>
          <p:nvPr>
            <p:ph type="ctrTitle" hasCustomPrompt="1"/>
          </p:nvPr>
        </p:nvSpPr>
        <p:spPr bwMode="gray">
          <a:xfrm>
            <a:off x="503869" y="1467009"/>
            <a:ext cx="5592132" cy="923116"/>
          </a:xfrm>
        </p:spPr>
        <p:txBody>
          <a:bodyPr anchor="t" anchorCtr="0">
            <a:noAutofit/>
          </a:bodyPr>
          <a:lstStyle>
            <a:lvl1pPr>
              <a:defRPr sz="5498">
                <a:solidFill>
                  <a:schemeClr val="accent1"/>
                </a:solidFill>
                <a:latin typeface="+mj-lt"/>
              </a:defRPr>
            </a:lvl1pPr>
          </a:lstStyle>
          <a:p>
            <a:r>
              <a:rPr lang="en-US"/>
              <a:t>Thank you.</a:t>
            </a:r>
            <a:endParaRPr lang="de-DE"/>
          </a:p>
        </p:txBody>
      </p:sp>
    </p:spTree>
    <p:extLst>
      <p:ext uri="{BB962C8B-B14F-4D97-AF65-F5344CB8AC3E}">
        <p14:creationId xmlns:p14="http://schemas.microsoft.com/office/powerpoint/2010/main" val="3991786949"/>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723033" y="5994000"/>
            <a:ext cx="1963124" cy="360000"/>
          </a:xfrm>
          <a:prstGeom prst="rect">
            <a:avLst/>
          </a:prstGeom>
        </p:spPr>
      </p:pic>
      <p:sp>
        <p:nvSpPr>
          <p:cNvPr id="19" name="Copyright information English"/>
          <p:cNvSpPr txBox="1"/>
          <p:nvPr userDrawn="1"/>
        </p:nvSpPr>
        <p:spPr bwMode="black">
          <a:xfrm>
            <a:off x="503107" y="2645292"/>
            <a:ext cx="5870781" cy="3708708"/>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800" b="0" noProof="0"/>
              <a:t>© 2021 SAP SE or an SAP affiliate company. All rights reserved.</a:t>
            </a:r>
            <a:endParaRPr lang="de-DE" sz="800" kern="0">
              <a:ea typeface="Arial Unicode MS" pitchFamily="34" charset="-128"/>
              <a:cs typeface="Arial Unicode MS" pitchFamily="34" charset="-128"/>
            </a:endParaRPr>
          </a:p>
          <a:p>
            <a:pPr>
              <a:spcBef>
                <a:spcPts val="600"/>
              </a:spcBef>
            </a:pPr>
            <a:r>
              <a:rPr lang="en-US" sz="800" kern="120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a:solidFill>
                  <a:schemeClr val="tx1"/>
                </a:solidFill>
                <a:latin typeface="Arial"/>
                <a:ea typeface="Arial Unicode MS" panose="020B0604020202020204" pitchFamily="34" charset="-128"/>
                <a:cs typeface="+mn-cs"/>
              </a:rPr>
              <a:t> </a:t>
            </a:r>
            <a:r>
              <a:rPr lang="en-US" sz="800" kern="120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a:solidFill>
                  <a:schemeClr val="tx1"/>
                </a:solidFill>
                <a:latin typeface="Arial"/>
                <a:ea typeface="Arial Unicode MS" panose="020B0604020202020204" pitchFamily="34" charset="-128"/>
                <a:cs typeface="+mn-cs"/>
              </a:rPr>
              <a:t>See </a:t>
            </a:r>
            <a:r>
              <a:rPr lang="en-US" sz="800" kern="1200">
                <a:solidFill>
                  <a:schemeClr val="tx1"/>
                </a:solidFill>
                <a:latin typeface="Arial"/>
                <a:ea typeface="Arial Unicode MS" panose="020B0604020202020204" pitchFamily="34" charset="-128"/>
                <a:cs typeface="+mn-cs"/>
                <a:hlinkClick r:id="rId3"/>
              </a:rPr>
              <a:t>www.sap.com/trademark</a:t>
            </a:r>
            <a:r>
              <a:rPr lang="en-US" sz="800" kern="120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03107" y="2461399"/>
            <a:ext cx="2214813"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1100" b="1" kern="1200">
                <a:solidFill>
                  <a:schemeClr val="accent1"/>
                </a:solidFill>
                <a:latin typeface="Arial"/>
                <a:ea typeface="Arial Unicode MS" panose="020B0604020202020204" pitchFamily="34" charset="-128"/>
                <a:cs typeface="+mn-cs"/>
              </a:rPr>
              <a:t>www.sap.com</a:t>
            </a:r>
            <a:r>
              <a:rPr lang="en-US" sz="1100" b="1" kern="1200">
                <a:solidFill>
                  <a:schemeClr val="tx1"/>
                </a:solidFill>
                <a:latin typeface="Arial"/>
                <a:ea typeface="Arial Unicode MS" panose="020B0604020202020204" pitchFamily="34" charset="-128"/>
                <a:cs typeface="+mn-cs"/>
              </a:rPr>
              <a:t>/contactsap</a:t>
            </a:r>
          </a:p>
        </p:txBody>
      </p:sp>
      <p:sp>
        <p:nvSpPr>
          <p:cNvPr id="43" name="Follow all of SAP"/>
          <p:cNvSpPr txBox="1"/>
          <p:nvPr userDrawn="1"/>
        </p:nvSpPr>
        <p:spPr bwMode="black">
          <a:xfrm>
            <a:off x="503108" y="1461002"/>
            <a:ext cx="1228229"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1100" b="0" kern="1200">
                <a:solidFill>
                  <a:schemeClr val="tx1"/>
                </a:solidFill>
                <a:latin typeface="Arial"/>
                <a:ea typeface="Arial Unicode MS" panose="020B0604020202020204" pitchFamily="34" charset="-128"/>
                <a:cs typeface="+mn-cs"/>
              </a:rPr>
              <a:t>Follow us</a:t>
            </a:r>
          </a:p>
        </p:txBody>
      </p:sp>
      <p:pic>
        <p:nvPicPr>
          <p:cNvPr id="10" name="Linkedin icon with link">
            <a:hlinkClick r:id="rId5"/>
            <a:extLst>
              <a:ext uri="{FF2B5EF4-FFF2-40B4-BE49-F238E27FC236}">
                <a16:creationId xmlns:a16="http://schemas.microsoft.com/office/drawing/2014/main" id="{D03BED7D-4C1C-D348-B7EC-3275C42250B4}"/>
              </a:ext>
            </a:extLst>
          </p:cNvPr>
          <p:cNvPicPr>
            <a:picLocks noChangeAspect="1"/>
          </p:cNvPicPr>
          <p:nvPr userDrawn="1"/>
        </p:nvPicPr>
        <p:blipFill>
          <a:blip r:embed="rId6" cstate="hqprint">
            <a:extLst>
              <a:ext uri="{28A0092B-C50C-407E-A947-70E740481C1C}">
                <a14:useLocalDpi xmlns:a14="http://schemas.microsoft.com/office/drawing/2010/main"/>
              </a:ext>
            </a:extLst>
          </a:blip>
          <a:srcRect/>
          <a:stretch/>
        </p:blipFill>
        <p:spPr>
          <a:xfrm>
            <a:off x="2256900" y="1749960"/>
            <a:ext cx="361715" cy="361809"/>
          </a:xfrm>
          <a:prstGeom prst="rect">
            <a:avLst/>
          </a:prstGeom>
        </p:spPr>
      </p:pic>
      <p:pic>
        <p:nvPicPr>
          <p:cNvPr id="11" name="YouTube icon with link">
            <a:hlinkClick r:id="rId7"/>
            <a:extLst>
              <a:ext uri="{FF2B5EF4-FFF2-40B4-BE49-F238E27FC236}">
                <a16:creationId xmlns:a16="http://schemas.microsoft.com/office/drawing/2014/main" id="{4550E8CF-5571-DB45-85AB-8ACD63D7F0D9}"/>
              </a:ext>
            </a:extLst>
          </p:cNvPr>
          <p:cNvPicPr>
            <a:picLocks noChangeAspect="1"/>
          </p:cNvPicPr>
          <p:nvPr userDrawn="1"/>
        </p:nvPicPr>
        <p:blipFill>
          <a:blip r:embed="rId8" cstate="hqprint">
            <a:extLst>
              <a:ext uri="{28A0092B-C50C-407E-A947-70E740481C1C}">
                <a14:useLocalDpi xmlns:a14="http://schemas.microsoft.com/office/drawing/2010/main"/>
              </a:ext>
            </a:extLst>
          </a:blip>
          <a:srcRect/>
          <a:stretch/>
        </p:blipFill>
        <p:spPr>
          <a:xfrm>
            <a:off x="1666517" y="1749063"/>
            <a:ext cx="363505" cy="363600"/>
          </a:xfrm>
          <a:prstGeom prst="rect">
            <a:avLst/>
          </a:prstGeom>
        </p:spPr>
      </p:pic>
      <p:pic>
        <p:nvPicPr>
          <p:cNvPr id="12" name="Twitter icon with link">
            <a:hlinkClick r:id="rId9" tooltip="https://twitter.com/sap"/>
            <a:extLst>
              <a:ext uri="{FF2B5EF4-FFF2-40B4-BE49-F238E27FC236}">
                <a16:creationId xmlns:a16="http://schemas.microsoft.com/office/drawing/2014/main" id="{3A3DEA53-744B-5D49-B9C4-B3DD2B6F8890}"/>
              </a:ext>
            </a:extLst>
          </p:cNvPr>
          <p:cNvPicPr>
            <a:picLocks noChangeAspect="1"/>
          </p:cNvPicPr>
          <p:nvPr userDrawn="1"/>
        </p:nvPicPr>
        <p:blipFill>
          <a:blip r:embed="rId10" cstate="hqprint">
            <a:extLst>
              <a:ext uri="{28A0092B-C50C-407E-A947-70E740481C1C}">
                <a14:useLocalDpi xmlns:a14="http://schemas.microsoft.com/office/drawing/2010/main"/>
              </a:ext>
            </a:extLst>
          </a:blip>
          <a:srcRect/>
          <a:stretch/>
        </p:blipFill>
        <p:spPr>
          <a:xfrm>
            <a:off x="1077926" y="1749960"/>
            <a:ext cx="361715" cy="361809"/>
          </a:xfrm>
          <a:prstGeom prst="rect">
            <a:avLst/>
          </a:prstGeom>
        </p:spPr>
      </p:pic>
      <p:pic>
        <p:nvPicPr>
          <p:cNvPr id="13" name="Facebook icon with link">
            <a:hlinkClick r:id="rId11"/>
            <a:extLst>
              <a:ext uri="{FF2B5EF4-FFF2-40B4-BE49-F238E27FC236}">
                <a16:creationId xmlns:a16="http://schemas.microsoft.com/office/drawing/2014/main" id="{0574D7D9-99A0-C642-8DCC-BBDFBACB0C47}"/>
              </a:ext>
            </a:extLst>
          </p:cNvPr>
          <p:cNvPicPr>
            <a:picLocks noChangeAspect="1"/>
          </p:cNvPicPr>
          <p:nvPr userDrawn="1"/>
        </p:nvPicPr>
        <p:blipFill>
          <a:blip r:embed="rId12" cstate="hqprint">
            <a:extLst>
              <a:ext uri="{28A0092B-C50C-407E-A947-70E740481C1C}">
                <a14:useLocalDpi xmlns:a14="http://schemas.microsoft.com/office/drawing/2010/main"/>
              </a:ext>
            </a:extLst>
          </a:blip>
          <a:srcRect/>
          <a:stretch/>
        </p:blipFill>
        <p:spPr>
          <a:xfrm>
            <a:off x="487543" y="1749063"/>
            <a:ext cx="363505" cy="363600"/>
          </a:xfrm>
          <a:prstGeom prst="rect">
            <a:avLst/>
          </a:prstGeom>
        </p:spPr>
      </p:pic>
    </p:spTree>
    <p:extLst>
      <p:ext uri="{BB962C8B-B14F-4D97-AF65-F5344CB8AC3E}">
        <p14:creationId xmlns:p14="http://schemas.microsoft.com/office/powerpoint/2010/main" val="2187627937"/>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03107" y="2461399"/>
            <a:ext cx="2579968"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1100" b="1" kern="1200">
                <a:solidFill>
                  <a:schemeClr val="accent1"/>
                </a:solidFill>
                <a:latin typeface="Arial"/>
                <a:ea typeface="Arial Unicode MS" panose="020B0604020202020204" pitchFamily="34" charset="-128"/>
                <a:cs typeface="+mn-cs"/>
              </a:rPr>
              <a:t>www.sap.com/germany</a:t>
            </a:r>
            <a:r>
              <a:rPr lang="en-US" sz="1100" b="1" kern="120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9723033" y="5994000"/>
            <a:ext cx="1963124" cy="360000"/>
          </a:xfrm>
          <a:prstGeom prst="rect">
            <a:avLst/>
          </a:prstGeom>
        </p:spPr>
      </p:pic>
      <p:sp>
        <p:nvSpPr>
          <p:cNvPr id="32" name="Copyright information-German"/>
          <p:cNvSpPr txBox="1"/>
          <p:nvPr userDrawn="1"/>
        </p:nvSpPr>
        <p:spPr bwMode="black">
          <a:xfrm>
            <a:off x="503867" y="2645292"/>
            <a:ext cx="6075226" cy="3708708"/>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800" b="0" noProof="0"/>
              <a:t>© 2021 SAP SE </a:t>
            </a:r>
            <a:r>
              <a:rPr lang="de-DE" sz="800" b="0" noProof="0"/>
              <a:t>oder ein SAP-Konzernunternehmen. Alle Rechte vorbehalten</a:t>
            </a:r>
            <a:r>
              <a:rPr lang="en-US" sz="800" b="0" noProof="0"/>
              <a:t>.</a:t>
            </a:r>
            <a:endParaRPr lang="de-DE" sz="800" kern="0">
              <a:ea typeface="Arial Unicode MS" pitchFamily="34" charset="-128"/>
              <a:cs typeface="Arial Unicode MS" pitchFamily="34" charset="-128"/>
            </a:endParaRPr>
          </a:p>
          <a:p>
            <a:pPr>
              <a:spcBef>
                <a:spcPts val="600"/>
              </a:spcBef>
            </a:pPr>
            <a:r>
              <a:rPr lang="de-DE" sz="800" kern="1200" noProof="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a:solidFill>
                  <a:schemeClr val="tx1"/>
                </a:solidFill>
                <a:effectLst/>
                <a:latin typeface="Arial"/>
                <a:ea typeface="+mn-ea"/>
                <a:cs typeface="+mn-cs"/>
              </a:rPr>
              <a:t> </a:t>
            </a:r>
            <a:r>
              <a:rPr lang="de-DE" sz="800" kern="1200" noProof="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a:solidFill>
                  <a:schemeClr val="tx1"/>
                </a:solidFill>
                <a:effectLst/>
                <a:latin typeface="Arial"/>
                <a:ea typeface="+mn-ea"/>
                <a:cs typeface="+mn-cs"/>
              </a:rPr>
              <a:t>Zusätzliche Informationen zur Marke und Vermerke finden Sie auf der Seite </a:t>
            </a:r>
            <a:r>
              <a:rPr lang="en-US" sz="800" kern="1200">
                <a:solidFill>
                  <a:schemeClr val="tx1"/>
                </a:solidFill>
                <a:latin typeface="Arial"/>
                <a:ea typeface="Arial Unicode MS" panose="020B0604020202020204" pitchFamily="34" charset="-128"/>
                <a:cs typeface="+mn-cs"/>
                <a:hlinkClick r:id="rId4"/>
              </a:rPr>
              <a:t>www.sap.com/trademark</a:t>
            </a:r>
            <a:r>
              <a:rPr lang="en-US" sz="800" kern="1200">
                <a:solidFill>
                  <a:schemeClr val="tx1"/>
                </a:solidFill>
                <a:latin typeface="Arial"/>
                <a:ea typeface="Arial Unicode MS" panose="020B0604020202020204" pitchFamily="34" charset="-128"/>
                <a:cs typeface="+mn-cs"/>
              </a:rPr>
              <a:t> </a:t>
            </a:r>
            <a:endParaRPr lang="de-DE" sz="800" kern="1200" noProof="0">
              <a:solidFill>
                <a:schemeClr val="tx1"/>
              </a:solidFill>
              <a:effectLst/>
              <a:latin typeface="Arial"/>
              <a:ea typeface="+mn-ea"/>
              <a:cs typeface="+mn-cs"/>
            </a:endParaRPr>
          </a:p>
        </p:txBody>
      </p:sp>
      <p:sp>
        <p:nvSpPr>
          <p:cNvPr id="20" name="SAP folgen auf"/>
          <p:cNvSpPr txBox="1"/>
          <p:nvPr userDrawn="1"/>
        </p:nvSpPr>
        <p:spPr bwMode="black">
          <a:xfrm>
            <a:off x="503866" y="1461002"/>
            <a:ext cx="1228229"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de-DE" sz="1100" b="0" kern="1200" noProof="0">
                <a:solidFill>
                  <a:schemeClr val="tx1"/>
                </a:solidFill>
                <a:latin typeface="Arial"/>
                <a:ea typeface="Arial Unicode MS" panose="020B0604020202020204" pitchFamily="34" charset="-128"/>
                <a:cs typeface="+mn-cs"/>
              </a:rPr>
              <a:t>SAP folgen auf</a:t>
            </a:r>
          </a:p>
        </p:txBody>
      </p:sp>
      <p:pic>
        <p:nvPicPr>
          <p:cNvPr id="10" name="Linkedin icon with link">
            <a:hlinkClick r:id="rId5"/>
            <a:extLst>
              <a:ext uri="{FF2B5EF4-FFF2-40B4-BE49-F238E27FC236}">
                <a16:creationId xmlns:a16="http://schemas.microsoft.com/office/drawing/2014/main" id="{7D1F0187-E2B3-E84B-B66C-2F4329298216}"/>
              </a:ext>
            </a:extLst>
          </p:cNvPr>
          <p:cNvPicPr>
            <a:picLocks noChangeAspect="1"/>
          </p:cNvPicPr>
          <p:nvPr userDrawn="1"/>
        </p:nvPicPr>
        <p:blipFill>
          <a:blip r:embed="rId6" cstate="hqprint">
            <a:extLst>
              <a:ext uri="{28A0092B-C50C-407E-A947-70E740481C1C}">
                <a14:useLocalDpi xmlns:a14="http://schemas.microsoft.com/office/drawing/2010/main"/>
              </a:ext>
            </a:extLst>
          </a:blip>
          <a:srcRect/>
          <a:stretch/>
        </p:blipFill>
        <p:spPr>
          <a:xfrm>
            <a:off x="2256900" y="1749960"/>
            <a:ext cx="361715" cy="361809"/>
          </a:xfrm>
          <a:prstGeom prst="rect">
            <a:avLst/>
          </a:prstGeom>
        </p:spPr>
      </p:pic>
      <p:pic>
        <p:nvPicPr>
          <p:cNvPr id="12" name="YouTube icon with link">
            <a:hlinkClick r:id="rId7"/>
            <a:extLst>
              <a:ext uri="{FF2B5EF4-FFF2-40B4-BE49-F238E27FC236}">
                <a16:creationId xmlns:a16="http://schemas.microsoft.com/office/drawing/2014/main" id="{E3EFD77E-732B-3042-869E-DD34D616C8DC}"/>
              </a:ext>
            </a:extLst>
          </p:cNvPr>
          <p:cNvPicPr>
            <a:picLocks noChangeAspect="1"/>
          </p:cNvPicPr>
          <p:nvPr userDrawn="1"/>
        </p:nvPicPr>
        <p:blipFill>
          <a:blip r:embed="rId8" cstate="hqprint">
            <a:extLst>
              <a:ext uri="{28A0092B-C50C-407E-A947-70E740481C1C}">
                <a14:useLocalDpi xmlns:a14="http://schemas.microsoft.com/office/drawing/2010/main"/>
              </a:ext>
            </a:extLst>
          </a:blip>
          <a:srcRect/>
          <a:stretch/>
        </p:blipFill>
        <p:spPr>
          <a:xfrm>
            <a:off x="1666517" y="1749063"/>
            <a:ext cx="363505" cy="363600"/>
          </a:xfrm>
          <a:prstGeom prst="rect">
            <a:avLst/>
          </a:prstGeom>
        </p:spPr>
      </p:pic>
      <p:pic>
        <p:nvPicPr>
          <p:cNvPr id="13" name="Twitter icon with link">
            <a:hlinkClick r:id="rId9" tooltip="https://twitter.com/sap"/>
            <a:extLst>
              <a:ext uri="{FF2B5EF4-FFF2-40B4-BE49-F238E27FC236}">
                <a16:creationId xmlns:a16="http://schemas.microsoft.com/office/drawing/2014/main" id="{F964F380-9DA3-B140-A34E-13AB1317334E}"/>
              </a:ext>
            </a:extLst>
          </p:cNvPr>
          <p:cNvPicPr>
            <a:picLocks noChangeAspect="1"/>
          </p:cNvPicPr>
          <p:nvPr userDrawn="1"/>
        </p:nvPicPr>
        <p:blipFill>
          <a:blip r:embed="rId10" cstate="hqprint">
            <a:extLst>
              <a:ext uri="{28A0092B-C50C-407E-A947-70E740481C1C}">
                <a14:useLocalDpi xmlns:a14="http://schemas.microsoft.com/office/drawing/2010/main"/>
              </a:ext>
            </a:extLst>
          </a:blip>
          <a:srcRect/>
          <a:stretch/>
        </p:blipFill>
        <p:spPr>
          <a:xfrm>
            <a:off x="1077926" y="1749960"/>
            <a:ext cx="361715" cy="361809"/>
          </a:xfrm>
          <a:prstGeom prst="rect">
            <a:avLst/>
          </a:prstGeom>
        </p:spPr>
      </p:pic>
      <p:pic>
        <p:nvPicPr>
          <p:cNvPr id="14" name="Facebook icon with link">
            <a:hlinkClick r:id="rId11"/>
            <a:extLst>
              <a:ext uri="{FF2B5EF4-FFF2-40B4-BE49-F238E27FC236}">
                <a16:creationId xmlns:a16="http://schemas.microsoft.com/office/drawing/2014/main" id="{2F0BB96A-1F55-4D49-8BC7-DCE332FFA2FB}"/>
              </a:ext>
            </a:extLst>
          </p:cNvPr>
          <p:cNvPicPr>
            <a:picLocks noChangeAspect="1"/>
          </p:cNvPicPr>
          <p:nvPr userDrawn="1"/>
        </p:nvPicPr>
        <p:blipFill>
          <a:blip r:embed="rId12" cstate="hqprint">
            <a:extLst>
              <a:ext uri="{28A0092B-C50C-407E-A947-70E740481C1C}">
                <a14:useLocalDpi xmlns:a14="http://schemas.microsoft.com/office/drawing/2010/main"/>
              </a:ext>
            </a:extLst>
          </a:blip>
          <a:srcRect/>
          <a:stretch/>
        </p:blipFill>
        <p:spPr>
          <a:xfrm>
            <a:off x="487543" y="1749063"/>
            <a:ext cx="363505" cy="363600"/>
          </a:xfrm>
          <a:prstGeom prst="rect">
            <a:avLst/>
          </a:prstGeom>
        </p:spPr>
      </p:pic>
    </p:spTree>
    <p:extLst>
      <p:ext uri="{BB962C8B-B14F-4D97-AF65-F5344CB8AC3E}">
        <p14:creationId xmlns:p14="http://schemas.microsoft.com/office/powerpoint/2010/main" val="396642336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4" name="Rectangle 5"/>
          <p:cNvSpPr>
            <a:spLocks noChangeArrowheads="1"/>
          </p:cNvSpPr>
          <p:nvPr userDrawn="1"/>
        </p:nvSpPr>
        <p:spPr bwMode="gray">
          <a:xfrm>
            <a:off x="431800" y="1"/>
            <a:ext cx="11328400" cy="2295525"/>
          </a:xfrm>
          <a:prstGeom prst="rect">
            <a:avLst/>
          </a:prstGeom>
          <a:solidFill>
            <a:schemeClr val="accent1"/>
          </a:solidFill>
          <a:ln w="9525" algn="ctr">
            <a:noFill/>
            <a:miter lim="800000"/>
            <a:headEnd/>
            <a:tailEnd/>
          </a:ln>
        </p:spPr>
        <p:txBody>
          <a:bodyPr lIns="90000" tIns="72000" rIns="90000" bIns="72000" anchor="ctr"/>
          <a:lstStyle/>
          <a:p>
            <a:pPr algn="ctr">
              <a:spcBef>
                <a:spcPct val="50000"/>
              </a:spcBef>
              <a:buClr>
                <a:srgbClr val="F0AB00"/>
              </a:buClr>
              <a:buSzPct val="80000"/>
            </a:pPr>
            <a:endParaRPr lang="en-US" sz="1600">
              <a:ea typeface="Arial Unicode MS" pitchFamily="34" charset="-128"/>
              <a:cs typeface="Arial Unicode MS" pitchFamily="34" charset="-128"/>
            </a:endParaRPr>
          </a:p>
        </p:txBody>
      </p:sp>
      <p:pic>
        <p:nvPicPr>
          <p:cNvPr id="5" name="Picture 6" descr="SAP_grad_R_pref.png"/>
          <p:cNvPicPr>
            <a:picLocks noChangeAspect="1"/>
          </p:cNvPicPr>
          <p:nvPr userDrawn="1"/>
        </p:nvPicPr>
        <p:blipFill>
          <a:blip r:embed="rId2" cstate="print"/>
          <a:srcRect/>
          <a:stretch>
            <a:fillRect/>
          </a:stretch>
        </p:blipFill>
        <p:spPr bwMode="auto">
          <a:xfrm>
            <a:off x="431801" y="6081714"/>
            <a:ext cx="1223433" cy="454025"/>
          </a:xfrm>
          <a:prstGeom prst="rect">
            <a:avLst/>
          </a:prstGeom>
          <a:noFill/>
          <a:ln w="9525">
            <a:noFill/>
            <a:miter lim="800000"/>
            <a:headEnd/>
            <a:tailEnd/>
          </a:ln>
        </p:spPr>
      </p:pic>
      <p:sp>
        <p:nvSpPr>
          <p:cNvPr id="2" name="Title 1"/>
          <p:cNvSpPr>
            <a:spLocks noGrp="1"/>
          </p:cNvSpPr>
          <p:nvPr>
            <p:ph type="ctrTitle"/>
          </p:nvPr>
        </p:nvSpPr>
        <p:spPr bwMode="gray">
          <a:xfrm>
            <a:off x="432000" y="2444400"/>
            <a:ext cx="11328000" cy="738664"/>
          </a:xfrm>
        </p:spPr>
        <p:txBody>
          <a:bodyPr anchor="t">
            <a:noAutofit/>
          </a:bodyPr>
          <a:lstStyle>
            <a:lvl1pPr>
              <a:defRPr sz="4800">
                <a:solidFill>
                  <a:schemeClr val="tx1"/>
                </a:solidFill>
                <a:latin typeface="+mj-lt"/>
              </a:defRPr>
            </a:lvl1pPr>
          </a:lstStyle>
          <a:p>
            <a:r>
              <a:rPr lang="en-US"/>
              <a:t>Click to edit Master title style</a:t>
            </a:r>
            <a:endParaRPr lang="de-DE" dirty="0"/>
          </a:p>
        </p:txBody>
      </p:sp>
      <p:sp>
        <p:nvSpPr>
          <p:cNvPr id="93" name="Text Placeholder 92"/>
          <p:cNvSpPr>
            <a:spLocks noGrp="1"/>
          </p:cNvSpPr>
          <p:nvPr>
            <p:ph type="body" sz="quarter" idx="10"/>
          </p:nvPr>
        </p:nvSpPr>
        <p:spPr>
          <a:xfrm>
            <a:off x="432000" y="3506401"/>
            <a:ext cx="11328400" cy="620713"/>
          </a:xfrm>
        </p:spPr>
        <p:txBody>
          <a:bodyPr/>
          <a:lstStyle>
            <a:lvl1pPr>
              <a:spcBef>
                <a:spcPts val="1200"/>
              </a:spcBef>
              <a:defRPr sz="1600" b="0"/>
            </a:lvl1pPr>
          </a:lstStyle>
          <a:p>
            <a:pPr lvl="0"/>
            <a:r>
              <a:rPr lang="en-US"/>
              <a:t>Click to edit Master text styles</a:t>
            </a:r>
          </a:p>
        </p:txBody>
      </p:sp>
    </p:spTree>
    <p:extLst>
      <p:ext uri="{BB962C8B-B14F-4D97-AF65-F5344CB8AC3E}">
        <p14:creationId xmlns:p14="http://schemas.microsoft.com/office/powerpoint/2010/main" val="607816167"/>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picture">
    <p:spTree>
      <p:nvGrpSpPr>
        <p:cNvPr id="1" name=""/>
        <p:cNvGrpSpPr/>
        <p:nvPr/>
      </p:nvGrpSpPr>
      <p:grpSpPr>
        <a:xfrm>
          <a:off x="0" y="0"/>
          <a:ext cx="0" cy="0"/>
          <a:chOff x="0" y="0"/>
          <a:chExt cx="0" cy="0"/>
        </a:xfrm>
      </p:grpSpPr>
      <p:sp>
        <p:nvSpPr>
          <p:cNvPr id="5" name="Rectangle 5"/>
          <p:cNvSpPr>
            <a:spLocks noChangeArrowheads="1"/>
          </p:cNvSpPr>
          <p:nvPr userDrawn="1"/>
        </p:nvSpPr>
        <p:spPr bwMode="gray">
          <a:xfrm>
            <a:off x="431800" y="1"/>
            <a:ext cx="11328400" cy="161925"/>
          </a:xfrm>
          <a:prstGeom prst="rect">
            <a:avLst/>
          </a:prstGeom>
          <a:solidFill>
            <a:schemeClr val="accent1"/>
          </a:solidFill>
          <a:ln w="9525" algn="ctr">
            <a:noFill/>
            <a:miter lim="800000"/>
            <a:headEnd/>
            <a:tailEnd/>
          </a:ln>
        </p:spPr>
        <p:txBody>
          <a:bodyPr lIns="90000" tIns="72000" rIns="90000" bIns="72000" anchor="ctr"/>
          <a:lstStyle/>
          <a:p>
            <a:pPr algn="ctr">
              <a:spcBef>
                <a:spcPct val="50000"/>
              </a:spcBef>
              <a:buClr>
                <a:srgbClr val="F0AB00"/>
              </a:buClr>
              <a:buSzPct val="80000"/>
            </a:pPr>
            <a:endParaRPr lang="en-US" sz="1600">
              <a:ea typeface="Arial Unicode MS" pitchFamily="34" charset="-128"/>
              <a:cs typeface="Arial Unicode MS" pitchFamily="34" charset="-128"/>
            </a:endParaRPr>
          </a:p>
        </p:txBody>
      </p:sp>
      <p:pic>
        <p:nvPicPr>
          <p:cNvPr id="6" name="Picture 6" descr="SAP_grad_R_pref.png"/>
          <p:cNvPicPr>
            <a:picLocks noChangeAspect="1"/>
          </p:cNvPicPr>
          <p:nvPr userDrawn="1"/>
        </p:nvPicPr>
        <p:blipFill>
          <a:blip r:embed="rId2" cstate="print"/>
          <a:srcRect/>
          <a:stretch>
            <a:fillRect/>
          </a:stretch>
        </p:blipFill>
        <p:spPr bwMode="auto">
          <a:xfrm>
            <a:off x="431801" y="6081714"/>
            <a:ext cx="1223433" cy="454025"/>
          </a:xfrm>
          <a:prstGeom prst="rect">
            <a:avLst/>
          </a:prstGeom>
          <a:noFill/>
          <a:ln w="9525">
            <a:noFill/>
            <a:miter lim="800000"/>
            <a:headEnd/>
            <a:tailEnd/>
          </a:ln>
        </p:spPr>
      </p:pic>
      <p:sp>
        <p:nvSpPr>
          <p:cNvPr id="8" name="Picture Placeholder 7"/>
          <p:cNvSpPr>
            <a:spLocks noGrp="1"/>
          </p:cNvSpPr>
          <p:nvPr>
            <p:ph type="pic" sz="quarter" idx="11"/>
          </p:nvPr>
        </p:nvSpPr>
        <p:spPr>
          <a:xfrm>
            <a:off x="432000" y="162000"/>
            <a:ext cx="11328000" cy="2134800"/>
          </a:xfrm>
          <a:solidFill>
            <a:schemeClr val="bg1">
              <a:lumMod val="95000"/>
            </a:schemeClr>
          </a:solidFill>
        </p:spPr>
        <p:txBody>
          <a:bodyPr tIns="504000" rtlCol="0">
            <a:noAutofit/>
          </a:bodyPr>
          <a:lstStyle>
            <a:lvl1pPr algn="ctr">
              <a:defRPr b="0"/>
            </a:lvl1pPr>
          </a:lstStyle>
          <a:p>
            <a:pPr lvl="0"/>
            <a:r>
              <a:rPr lang="en-US" noProof="0"/>
              <a:t>Click icon to add picture</a:t>
            </a:r>
          </a:p>
        </p:txBody>
      </p:sp>
      <p:sp>
        <p:nvSpPr>
          <p:cNvPr id="2" name="Title 1"/>
          <p:cNvSpPr>
            <a:spLocks noGrp="1"/>
          </p:cNvSpPr>
          <p:nvPr>
            <p:ph type="ctrTitle"/>
          </p:nvPr>
        </p:nvSpPr>
        <p:spPr bwMode="gray">
          <a:xfrm>
            <a:off x="432000" y="2444400"/>
            <a:ext cx="11328000" cy="738664"/>
          </a:xfrm>
        </p:spPr>
        <p:txBody>
          <a:bodyPr anchor="t">
            <a:noAutofit/>
          </a:bodyPr>
          <a:lstStyle>
            <a:lvl1pPr>
              <a:defRPr sz="4800">
                <a:solidFill>
                  <a:schemeClr val="tx1"/>
                </a:solidFill>
                <a:latin typeface="+mj-lt"/>
              </a:defRPr>
            </a:lvl1pPr>
          </a:lstStyle>
          <a:p>
            <a:r>
              <a:rPr lang="en-US"/>
              <a:t>Click to edit Master title style</a:t>
            </a:r>
            <a:endParaRPr lang="de-DE" dirty="0"/>
          </a:p>
        </p:txBody>
      </p:sp>
      <p:sp>
        <p:nvSpPr>
          <p:cNvPr id="93" name="Text Placeholder 92"/>
          <p:cNvSpPr>
            <a:spLocks noGrp="1"/>
          </p:cNvSpPr>
          <p:nvPr>
            <p:ph type="body" sz="quarter" idx="10"/>
          </p:nvPr>
        </p:nvSpPr>
        <p:spPr>
          <a:xfrm>
            <a:off x="432000" y="3506401"/>
            <a:ext cx="11328400" cy="620713"/>
          </a:xfrm>
        </p:spPr>
        <p:txBody>
          <a:bodyPr/>
          <a:lstStyle>
            <a:lvl1pPr>
              <a:spcBef>
                <a:spcPts val="1200"/>
              </a:spcBef>
              <a:defRPr sz="1600" b="0"/>
            </a:lvl1pPr>
          </a:lstStyle>
          <a:p>
            <a:pPr lvl="0"/>
            <a:r>
              <a:rPr lang="en-US"/>
              <a:t>Click to edit Master text styles</a:t>
            </a:r>
          </a:p>
        </p:txBody>
      </p:sp>
    </p:spTree>
    <p:extLst>
      <p:ext uri="{BB962C8B-B14F-4D97-AF65-F5344CB8AC3E}">
        <p14:creationId xmlns:p14="http://schemas.microsoft.com/office/powerpoint/2010/main" val="1445889671"/>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act / Thank You">
    <p:spTree>
      <p:nvGrpSpPr>
        <p:cNvPr id="1" name=""/>
        <p:cNvGrpSpPr/>
        <p:nvPr/>
      </p:nvGrpSpPr>
      <p:grpSpPr>
        <a:xfrm>
          <a:off x="0" y="0"/>
          <a:ext cx="0" cy="0"/>
          <a:chOff x="0" y="0"/>
          <a:chExt cx="0" cy="0"/>
        </a:xfrm>
      </p:grpSpPr>
      <p:sp>
        <p:nvSpPr>
          <p:cNvPr id="4" name="Rectangle 5"/>
          <p:cNvSpPr>
            <a:spLocks noChangeArrowheads="1"/>
          </p:cNvSpPr>
          <p:nvPr userDrawn="1"/>
        </p:nvSpPr>
        <p:spPr bwMode="gray">
          <a:xfrm>
            <a:off x="431800" y="1"/>
            <a:ext cx="11328400" cy="161925"/>
          </a:xfrm>
          <a:prstGeom prst="rect">
            <a:avLst/>
          </a:prstGeom>
          <a:solidFill>
            <a:schemeClr val="accent1"/>
          </a:solidFill>
          <a:ln w="9525" algn="ctr">
            <a:noFill/>
            <a:miter lim="800000"/>
            <a:headEnd/>
            <a:tailEnd/>
          </a:ln>
        </p:spPr>
        <p:txBody>
          <a:bodyPr lIns="90000" tIns="72000" rIns="90000" bIns="72000" anchor="ctr"/>
          <a:lstStyle/>
          <a:p>
            <a:pPr algn="ctr">
              <a:spcBef>
                <a:spcPct val="50000"/>
              </a:spcBef>
              <a:buClr>
                <a:srgbClr val="F0AB00"/>
              </a:buClr>
              <a:buSzPct val="80000"/>
            </a:pPr>
            <a:endParaRPr lang="en-US" sz="1600">
              <a:ea typeface="Arial Unicode MS" pitchFamily="34" charset="-128"/>
              <a:cs typeface="Arial Unicode MS" pitchFamily="34" charset="-128"/>
            </a:endParaRPr>
          </a:p>
        </p:txBody>
      </p:sp>
      <p:pic>
        <p:nvPicPr>
          <p:cNvPr id="5" name="Picture 6" descr="SAP_grad_R_pref.png"/>
          <p:cNvPicPr>
            <a:picLocks noChangeAspect="1"/>
          </p:cNvPicPr>
          <p:nvPr userDrawn="1"/>
        </p:nvPicPr>
        <p:blipFill>
          <a:blip r:embed="rId2" cstate="print"/>
          <a:srcRect/>
          <a:stretch>
            <a:fillRect/>
          </a:stretch>
        </p:blipFill>
        <p:spPr bwMode="auto">
          <a:xfrm>
            <a:off x="431801" y="477838"/>
            <a:ext cx="2442633" cy="908050"/>
          </a:xfrm>
          <a:prstGeom prst="rect">
            <a:avLst/>
          </a:prstGeom>
          <a:noFill/>
          <a:ln w="9525">
            <a:noFill/>
            <a:miter lim="800000"/>
            <a:headEnd/>
            <a:tailEnd/>
          </a:ln>
        </p:spPr>
      </p:pic>
      <p:sp>
        <p:nvSpPr>
          <p:cNvPr id="2" name="Title 1"/>
          <p:cNvSpPr>
            <a:spLocks noGrp="1"/>
          </p:cNvSpPr>
          <p:nvPr>
            <p:ph type="ctrTitle"/>
          </p:nvPr>
        </p:nvSpPr>
        <p:spPr bwMode="gray">
          <a:xfrm>
            <a:off x="432000" y="2444400"/>
            <a:ext cx="11328000" cy="738664"/>
          </a:xfrm>
        </p:spPr>
        <p:txBody>
          <a:bodyPr anchor="t">
            <a:noAutofit/>
          </a:bodyPr>
          <a:lstStyle>
            <a:lvl1pPr>
              <a:defRPr sz="4800">
                <a:solidFill>
                  <a:schemeClr val="tx1"/>
                </a:solidFill>
                <a:latin typeface="+mj-lt"/>
              </a:defRPr>
            </a:lvl1pPr>
          </a:lstStyle>
          <a:p>
            <a:r>
              <a:rPr lang="en-US"/>
              <a:t>Click to edit Master title style</a:t>
            </a:r>
            <a:endParaRPr lang="de-DE" dirty="0"/>
          </a:p>
        </p:txBody>
      </p:sp>
      <p:sp>
        <p:nvSpPr>
          <p:cNvPr id="93" name="Text Placeholder 92"/>
          <p:cNvSpPr>
            <a:spLocks noGrp="1"/>
          </p:cNvSpPr>
          <p:nvPr>
            <p:ph type="body" sz="quarter" idx="10"/>
          </p:nvPr>
        </p:nvSpPr>
        <p:spPr>
          <a:xfrm>
            <a:off x="432000" y="4604385"/>
            <a:ext cx="11328400" cy="1477328"/>
          </a:xfrm>
        </p:spPr>
        <p:txBody>
          <a:bodyPr anchor="b">
            <a:noAutofit/>
          </a:bodyPr>
          <a:lstStyle>
            <a:lvl1pPr>
              <a:spcBef>
                <a:spcPts val="0"/>
              </a:spcBef>
              <a:defRPr sz="1600"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24310083"/>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4" name="Text Placeholder 3"/>
          <p:cNvSpPr>
            <a:spLocks noGrp="1"/>
          </p:cNvSpPr>
          <p:nvPr>
            <p:ph type="body" sz="quarter" idx="10"/>
          </p:nvPr>
        </p:nvSpPr>
        <p:spPr>
          <a:xfrm>
            <a:off x="432001" y="1692000"/>
            <a:ext cx="11326284" cy="3831818"/>
          </a:xfrm>
        </p:spPr>
        <p:txBody>
          <a:bodyPr>
            <a:noAutofit/>
          </a:bodyPr>
          <a:lstStyle>
            <a:lvl1pPr marL="0" marR="0" indent="0" algn="l" defTabSz="914400" rtl="0" eaLnBrk="1" fontAlgn="auto" latinLnBrk="0" hangingPunct="1">
              <a:lnSpc>
                <a:spcPct val="100000"/>
              </a:lnSpc>
              <a:spcBef>
                <a:spcPts val="1200"/>
              </a:spcBef>
              <a:spcAft>
                <a:spcPts val="0"/>
              </a:spcAft>
              <a:buClr>
                <a:schemeClr val="accent1"/>
              </a:buClr>
              <a:buSzPct val="80000"/>
              <a:buFontTx/>
              <a:buNone/>
              <a:tabLst/>
              <a:defRPr b="0"/>
            </a:lvl1pPr>
            <a:lvl2pPr marL="270000" marR="0" indent="-180000" algn="l" defTabSz="914400" rtl="0" eaLnBrk="1" fontAlgn="auto" latinLnBrk="0" hangingPunct="1">
              <a:lnSpc>
                <a:spcPct val="100000"/>
              </a:lnSpc>
              <a:spcBef>
                <a:spcPts val="600"/>
              </a:spcBef>
              <a:spcAft>
                <a:spcPts val="0"/>
              </a:spcAft>
              <a:buClr>
                <a:schemeClr val="accent1"/>
              </a:buClr>
              <a:buSzPct val="100000"/>
              <a:buFont typeface="Wingdings" pitchFamily="2" charset="2"/>
              <a:buChar char=""/>
              <a:tabLst/>
              <a:defRPr/>
            </a:lvl2pPr>
            <a:lvl3pPr marL="450000" marR="0" indent="-180975" algn="l" defTabSz="914400" rtl="0" eaLnBrk="1" fontAlgn="auto" latinLnBrk="0" hangingPunct="1">
              <a:lnSpc>
                <a:spcPct val="100000"/>
              </a:lnSpc>
              <a:spcBef>
                <a:spcPts val="600"/>
              </a:spcBef>
              <a:spcAft>
                <a:spcPts val="0"/>
              </a:spcAft>
              <a:buClr>
                <a:schemeClr val="accent2"/>
              </a:buClr>
              <a:buSzPct val="100000"/>
              <a:buFont typeface="Arial" pitchFamily="34" charset="0"/>
              <a:buChar char="–"/>
              <a:tabLst/>
              <a:defRPr/>
            </a:lvl3pPr>
            <a:lvl4pPr marL="533400" marR="0" indent="-177800" algn="l" defTabSz="914400" rtl="0" eaLnBrk="1" fontAlgn="auto" latinLnBrk="0" hangingPunct="1">
              <a:lnSpc>
                <a:spcPct val="100000"/>
              </a:lnSpc>
              <a:spcBef>
                <a:spcPts val="600"/>
              </a:spcBef>
              <a:spcAft>
                <a:spcPts val="0"/>
              </a:spcAft>
              <a:buClr>
                <a:schemeClr val="accent2"/>
              </a:buClr>
              <a:buSzPct val="100000"/>
              <a:buFont typeface="Arial" pitchFamily="34" charset="0"/>
              <a:buChar char="–"/>
              <a:tabLst/>
              <a:defRPr sz="1600"/>
            </a:lvl4pPr>
            <a:lvl5pPr>
              <a:buClr>
                <a:schemeClr val="accent2"/>
              </a:buClr>
              <a:buFont typeface="Courier New"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06167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defRPr/>
            </a:lvl1pPr>
          </a:lstStyle>
          <a:p>
            <a:r>
              <a:rPr lang="en-US" noProof="0"/>
              <a:t>Click to edit Master title style</a:t>
            </a:r>
            <a:endParaRPr lang="de-DE" dirty="0"/>
          </a:p>
        </p:txBody>
      </p:sp>
    </p:spTree>
    <p:extLst>
      <p:ext uri="{BB962C8B-B14F-4D97-AF65-F5344CB8AC3E}">
        <p14:creationId xmlns:p14="http://schemas.microsoft.com/office/powerpoint/2010/main" val="3303831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theme" Target="../theme/theme2.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gray">
          <a:xfrm>
            <a:off x="431800" y="161925"/>
            <a:ext cx="11328400" cy="7556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dirty="0"/>
              <a:t>Insert page title</a:t>
            </a:r>
          </a:p>
        </p:txBody>
      </p:sp>
      <p:sp>
        <p:nvSpPr>
          <p:cNvPr id="1027" name="Text Placeholder 2"/>
          <p:cNvSpPr>
            <a:spLocks noGrp="1"/>
          </p:cNvSpPr>
          <p:nvPr>
            <p:ph type="body" idx="1"/>
          </p:nvPr>
        </p:nvSpPr>
        <p:spPr bwMode="gray">
          <a:xfrm>
            <a:off x="431800" y="1690689"/>
            <a:ext cx="11328400" cy="43910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p:cNvCxnSpPr/>
          <p:nvPr/>
        </p:nvCxnSpPr>
        <p:spPr>
          <a:xfrm>
            <a:off x="431800" y="1003300"/>
            <a:ext cx="113284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Rectangle 5"/>
          <p:cNvSpPr/>
          <p:nvPr userDrawn="1"/>
        </p:nvSpPr>
        <p:spPr bwMode="gray">
          <a:xfrm>
            <a:off x="432000" y="1"/>
            <a:ext cx="11328000" cy="88605"/>
          </a:xfrm>
          <a:prstGeom prst="rect">
            <a:avLst/>
          </a:prstGeom>
          <a:solidFill>
            <a:srgbClr val="4DB6EF"/>
          </a:solidFill>
          <a:ln w="9525"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6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218983830"/>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 id="2147483731" r:id="rId20"/>
    <p:sldLayoutId id="2147483732" r:id="rId21"/>
    <p:sldLayoutId id="2147483733" r:id="rId22"/>
  </p:sldLayoutIdLst>
  <p:hf hdr="0" ftr="0" dt="0"/>
  <p:txStyles>
    <p:titleStyle>
      <a:lvl1pPr algn="l" rtl="0" fontAlgn="base">
        <a:spcBef>
          <a:spcPct val="0"/>
        </a:spcBef>
        <a:spcAft>
          <a:spcPct val="0"/>
        </a:spcAft>
        <a:defRPr sz="2400" b="1" kern="1200">
          <a:solidFill>
            <a:schemeClr val="accent2"/>
          </a:solidFill>
          <a:latin typeface="BentonSans Light" pitchFamily="2" charset="0"/>
          <a:ea typeface="+mj-ea"/>
          <a:cs typeface="+mj-cs"/>
        </a:defRPr>
      </a:lvl1pPr>
      <a:lvl2pPr algn="l" rtl="0" fontAlgn="base">
        <a:spcBef>
          <a:spcPct val="0"/>
        </a:spcBef>
        <a:spcAft>
          <a:spcPct val="0"/>
        </a:spcAft>
        <a:defRPr sz="2400" b="1">
          <a:solidFill>
            <a:schemeClr val="accent2"/>
          </a:solidFill>
          <a:latin typeface="Arial" charset="0"/>
        </a:defRPr>
      </a:lvl2pPr>
      <a:lvl3pPr algn="l" rtl="0" fontAlgn="base">
        <a:spcBef>
          <a:spcPct val="0"/>
        </a:spcBef>
        <a:spcAft>
          <a:spcPct val="0"/>
        </a:spcAft>
        <a:defRPr sz="2400" b="1">
          <a:solidFill>
            <a:schemeClr val="accent2"/>
          </a:solidFill>
          <a:latin typeface="Arial" charset="0"/>
        </a:defRPr>
      </a:lvl3pPr>
      <a:lvl4pPr algn="l" rtl="0" fontAlgn="base">
        <a:spcBef>
          <a:spcPct val="0"/>
        </a:spcBef>
        <a:spcAft>
          <a:spcPct val="0"/>
        </a:spcAft>
        <a:defRPr sz="2400" b="1">
          <a:solidFill>
            <a:schemeClr val="accent2"/>
          </a:solidFill>
          <a:latin typeface="Arial" charset="0"/>
        </a:defRPr>
      </a:lvl4pPr>
      <a:lvl5pPr algn="l" rtl="0" fontAlgn="base">
        <a:spcBef>
          <a:spcPct val="0"/>
        </a:spcBef>
        <a:spcAft>
          <a:spcPct val="0"/>
        </a:spcAft>
        <a:defRPr sz="2400" b="1">
          <a:solidFill>
            <a:schemeClr val="accent2"/>
          </a:solidFill>
          <a:latin typeface="Arial" charset="0"/>
        </a:defRPr>
      </a:lvl5pPr>
      <a:lvl6pPr marL="457200" algn="l" rtl="0" fontAlgn="base">
        <a:spcBef>
          <a:spcPct val="0"/>
        </a:spcBef>
        <a:spcAft>
          <a:spcPct val="0"/>
        </a:spcAft>
        <a:defRPr sz="2400" b="1">
          <a:solidFill>
            <a:schemeClr val="accent2"/>
          </a:solidFill>
          <a:latin typeface="Arial" charset="0"/>
        </a:defRPr>
      </a:lvl6pPr>
      <a:lvl7pPr marL="914400" algn="l" rtl="0" fontAlgn="base">
        <a:spcBef>
          <a:spcPct val="0"/>
        </a:spcBef>
        <a:spcAft>
          <a:spcPct val="0"/>
        </a:spcAft>
        <a:defRPr sz="2400" b="1">
          <a:solidFill>
            <a:schemeClr val="accent2"/>
          </a:solidFill>
          <a:latin typeface="Arial" charset="0"/>
        </a:defRPr>
      </a:lvl7pPr>
      <a:lvl8pPr marL="1371600" algn="l" rtl="0" fontAlgn="base">
        <a:spcBef>
          <a:spcPct val="0"/>
        </a:spcBef>
        <a:spcAft>
          <a:spcPct val="0"/>
        </a:spcAft>
        <a:defRPr sz="2400" b="1">
          <a:solidFill>
            <a:schemeClr val="accent2"/>
          </a:solidFill>
          <a:latin typeface="Arial" charset="0"/>
        </a:defRPr>
      </a:lvl8pPr>
      <a:lvl9pPr marL="1828800" algn="l" rtl="0" fontAlgn="base">
        <a:spcBef>
          <a:spcPct val="0"/>
        </a:spcBef>
        <a:spcAft>
          <a:spcPct val="0"/>
        </a:spcAft>
        <a:defRPr sz="2400" b="1">
          <a:solidFill>
            <a:schemeClr val="accent2"/>
          </a:solidFill>
          <a:latin typeface="Arial" charset="0"/>
        </a:defRPr>
      </a:lvl9pPr>
    </p:titleStyle>
    <p:bodyStyle>
      <a:lvl1pPr algn="l" rtl="0" fontAlgn="base">
        <a:spcBef>
          <a:spcPts val="1625"/>
        </a:spcBef>
        <a:spcAft>
          <a:spcPct val="0"/>
        </a:spcAft>
        <a:buClr>
          <a:schemeClr val="accent1"/>
        </a:buClr>
        <a:buSzPct val="80000"/>
        <a:defRPr b="1" kern="1200">
          <a:solidFill>
            <a:schemeClr val="tx1"/>
          </a:solidFill>
          <a:latin typeface="+mn-lt"/>
          <a:ea typeface="+mn-ea"/>
          <a:cs typeface="+mn-cs"/>
        </a:defRPr>
      </a:lvl1pPr>
      <a:lvl2pPr algn="l" rtl="0" fontAlgn="base">
        <a:spcBef>
          <a:spcPts val="500"/>
        </a:spcBef>
        <a:spcAft>
          <a:spcPct val="0"/>
        </a:spcAft>
        <a:buClr>
          <a:schemeClr val="accent1"/>
        </a:buClr>
        <a:buSzPct val="80000"/>
        <a:buFont typeface="wingdings" pitchFamily="2" charset="2"/>
        <a:defRPr kern="1200">
          <a:solidFill>
            <a:schemeClr val="tx1"/>
          </a:solidFill>
          <a:latin typeface="+mn-lt"/>
          <a:ea typeface="+mn-ea"/>
          <a:cs typeface="+mn-cs"/>
        </a:defRPr>
      </a:lvl2pPr>
      <a:lvl3pPr marL="269875" indent="-180975" algn="l" rtl="0" fontAlgn="base">
        <a:spcBef>
          <a:spcPts val="425"/>
        </a:spcBef>
        <a:spcAft>
          <a:spcPct val="0"/>
        </a:spcAft>
        <a:buClr>
          <a:schemeClr val="accent1"/>
        </a:buClr>
        <a:buSzPct val="100000"/>
        <a:buFont typeface="wingdings" pitchFamily="2" charset="2"/>
        <a:buChar char=""/>
        <a:defRPr sz="1600" kern="1200">
          <a:solidFill>
            <a:schemeClr val="tx1"/>
          </a:solidFill>
          <a:latin typeface="+mn-lt"/>
          <a:ea typeface="+mn-ea"/>
          <a:cs typeface="+mn-cs"/>
        </a:defRPr>
      </a:lvl3pPr>
      <a:lvl4pPr marL="447675" indent="-177800" algn="l" rtl="0" fontAlgn="base">
        <a:spcBef>
          <a:spcPts val="425"/>
        </a:spcBef>
        <a:spcAft>
          <a:spcPct val="0"/>
        </a:spcAft>
        <a:buClr>
          <a:schemeClr val="accent2"/>
        </a:buClr>
        <a:buSzPct val="100000"/>
        <a:buFont typeface="Arial" charset="0"/>
        <a:buChar char="–"/>
        <a:defRPr sz="1400" kern="1200">
          <a:solidFill>
            <a:schemeClr val="tx1"/>
          </a:solidFill>
          <a:latin typeface="+mn-lt"/>
          <a:ea typeface="+mn-ea"/>
          <a:cs typeface="+mn-cs"/>
        </a:defRPr>
      </a:lvl4pPr>
      <a:lvl5pPr marL="627063" indent="-179388" algn="l" rtl="0" fontAlgn="base">
        <a:spcBef>
          <a:spcPts val="250"/>
        </a:spcBef>
        <a:spcAft>
          <a:spcPct val="0"/>
        </a:spcAft>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6406" y="6536752"/>
            <a:ext cx="141027"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11" name="Classification"/>
          <p:cNvSpPr txBox="1"/>
          <p:nvPr userDrawn="1"/>
        </p:nvSpPr>
        <p:spPr bwMode="black">
          <a:xfrm>
            <a:off x="2813923" y="6559835"/>
            <a:ext cx="278850" cy="92333"/>
          </a:xfrm>
          <a:prstGeom prst="rect">
            <a:avLst/>
          </a:prstGeom>
          <a:noFill/>
        </p:spPr>
        <p:txBody>
          <a:bodyPr wrap="none" lIns="0" tIns="0" rIns="0" bIns="0" rtlCol="0">
            <a:spAutoFit/>
          </a:bodyPr>
          <a:lstStyle/>
          <a:p>
            <a:pPr marL="0" marR="0" indent="0" algn="l" defTabSz="1088231"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PUBLIC</a:t>
            </a:r>
          </a:p>
        </p:txBody>
      </p:sp>
      <p:sp>
        <p:nvSpPr>
          <p:cNvPr id="10" name="Copyright"/>
          <p:cNvSpPr txBox="1"/>
          <p:nvPr userDrawn="1"/>
        </p:nvSpPr>
        <p:spPr bwMode="black">
          <a:xfrm>
            <a:off x="503870" y="6559835"/>
            <a:ext cx="2269088" cy="92333"/>
          </a:xfrm>
          <a:prstGeom prst="rect">
            <a:avLst/>
          </a:prstGeom>
          <a:noFill/>
        </p:spPr>
        <p:txBody>
          <a:bodyPr wrap="square" lIns="0" tIns="0" rIns="0" bIns="0" rtlCol="0">
            <a:spAutoFit/>
          </a:bodyPr>
          <a:lstStyle/>
          <a:p>
            <a:pPr marL="84096" marR="0" indent="-84096" algn="l" defTabSz="1088231"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2022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03870" y="1620000"/>
            <a:ext cx="11183564"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3870" y="504000"/>
            <a:ext cx="11183564" cy="369332"/>
          </a:xfrm>
          <a:prstGeom prst="rect">
            <a:avLst/>
          </a:prstGeom>
        </p:spPr>
        <p:txBody>
          <a:bodyPr vert="horz" wrap="square" lIns="0" tIns="0" rIns="0" bIns="0" rtlCol="0" anchor="t" anchorCtr="0">
            <a:spAutoFit/>
          </a:bodyPr>
          <a:lstStyle/>
          <a:p>
            <a:r>
              <a:rPr lang="en-US" noProof="0"/>
              <a:t>Insert page title (sentence case)</a:t>
            </a:r>
          </a:p>
        </p:txBody>
      </p:sp>
    </p:spTree>
    <p:extLst>
      <p:ext uri="{BB962C8B-B14F-4D97-AF65-F5344CB8AC3E}">
        <p14:creationId xmlns:p14="http://schemas.microsoft.com/office/powerpoint/2010/main" val="4171431455"/>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 id="2147483749" r:id="rId15"/>
    <p:sldLayoutId id="2147483750" r:id="rId16"/>
    <p:sldLayoutId id="2147483751" r:id="rId17"/>
    <p:sldLayoutId id="2147483752" r:id="rId18"/>
    <p:sldLayoutId id="2147483753" r:id="rId19"/>
    <p:sldLayoutId id="2147483754" r:id="rId20"/>
    <p:sldLayoutId id="2147483755" r:id="rId21"/>
    <p:sldLayoutId id="2147483756" r:id="rId22"/>
    <p:sldLayoutId id="2147483757" r:id="rId23"/>
  </p:sldLayoutIdLst>
  <p:hf hdr="0" ftr="0" dt="0"/>
  <p:txStyles>
    <p:titleStyle>
      <a:lvl1pPr algn="l" defTabSz="1088231" rtl="0" eaLnBrk="1" latinLnBrk="0" hangingPunct="1">
        <a:spcBef>
          <a:spcPct val="0"/>
        </a:spcBef>
        <a:buNone/>
        <a:defRPr sz="2399" b="1" kern="1200" baseline="0">
          <a:solidFill>
            <a:schemeClr val="tx1"/>
          </a:solidFill>
          <a:latin typeface="+mj-lt"/>
          <a:ea typeface="+mj-ea"/>
          <a:cs typeface="+mj-cs"/>
        </a:defRPr>
      </a:lvl1pPr>
    </p:titleStyle>
    <p:bodyStyle>
      <a:lvl1pPr marL="0" indent="0" algn="l" defTabSz="1088231" rtl="0" eaLnBrk="1" latinLnBrk="0" hangingPunct="1">
        <a:spcBef>
          <a:spcPts val="1799"/>
        </a:spcBef>
        <a:buClr>
          <a:schemeClr val="accent1"/>
        </a:buClr>
        <a:buSzPct val="80000"/>
        <a:buFontTx/>
        <a:buNone/>
        <a:defRPr sz="1999" b="0" kern="1200">
          <a:solidFill>
            <a:schemeClr val="tx1"/>
          </a:solidFill>
          <a:latin typeface="+mn-lt"/>
          <a:ea typeface="+mn-ea"/>
          <a:cs typeface="+mn-cs"/>
        </a:defRPr>
      </a:lvl1pPr>
      <a:lvl2pPr marL="179910" indent="-179910" algn="l" defTabSz="1088231" rtl="0" eaLnBrk="1" latinLnBrk="0" hangingPunct="1">
        <a:spcBef>
          <a:spcPts val="600"/>
        </a:spcBef>
        <a:buClr>
          <a:schemeClr val="accent1"/>
        </a:buClr>
        <a:buSzPct val="100000"/>
        <a:buFont typeface="Wingdings" pitchFamily="2" charset="2"/>
        <a:buChar char="§"/>
        <a:defRPr sz="1799" kern="1200">
          <a:solidFill>
            <a:schemeClr val="tx1"/>
          </a:solidFill>
          <a:latin typeface="+mn-lt"/>
          <a:ea typeface="+mn-ea"/>
          <a:cs typeface="+mn-cs"/>
        </a:defRPr>
      </a:lvl2pPr>
      <a:lvl3pPr marL="358667" indent="-179334" algn="l" defTabSz="1088231" rtl="0" eaLnBrk="1" latinLnBrk="0" hangingPunct="1">
        <a:spcBef>
          <a:spcPts val="300"/>
        </a:spcBef>
        <a:buClr>
          <a:schemeClr val="tx1"/>
        </a:buClr>
        <a:buSzPct val="100000"/>
        <a:buFont typeface="Arial" panose="020B0604020202020204" pitchFamily="34" charset="0"/>
        <a:buChar char="–"/>
        <a:defRPr lang="en-US" sz="1799" kern="1200" noProof="0" dirty="0" smtClean="0">
          <a:solidFill>
            <a:schemeClr val="tx1"/>
          </a:solidFill>
          <a:latin typeface="+mn-lt"/>
          <a:ea typeface="+mn-ea"/>
          <a:cs typeface="+mn-cs"/>
        </a:defRPr>
      </a:lvl3pPr>
      <a:lvl4pPr marL="539730" indent="-179910" algn="l" defTabSz="1088231"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640" indent="-179910" algn="l" defTabSz="1088231"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2637"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p:bodyStyle>
    <p:otherStyle>
      <a:defPPr>
        <a:defRPr lang="de-DE"/>
      </a:defPPr>
      <a:lvl1pPr marL="0" algn="l" defTabSz="1088231" rtl="0" eaLnBrk="1" latinLnBrk="0" hangingPunct="1">
        <a:defRPr sz="2099" kern="1200">
          <a:solidFill>
            <a:schemeClr val="tx1"/>
          </a:solidFill>
          <a:latin typeface="+mn-lt"/>
          <a:ea typeface="+mn-ea"/>
          <a:cs typeface="+mn-cs"/>
        </a:defRPr>
      </a:lvl1pPr>
      <a:lvl2pPr marL="544116" algn="l" defTabSz="1088231" rtl="0" eaLnBrk="1" latinLnBrk="0" hangingPunct="1">
        <a:defRPr sz="2099" kern="1200">
          <a:solidFill>
            <a:schemeClr val="tx1"/>
          </a:solidFill>
          <a:latin typeface="+mn-lt"/>
          <a:ea typeface="+mn-ea"/>
          <a:cs typeface="+mn-cs"/>
        </a:defRPr>
      </a:lvl2pPr>
      <a:lvl3pPr marL="1088231" algn="l" defTabSz="1088231" rtl="0" eaLnBrk="1" latinLnBrk="0" hangingPunct="1">
        <a:defRPr sz="2099" kern="1200">
          <a:solidFill>
            <a:schemeClr val="tx1"/>
          </a:solidFill>
          <a:latin typeface="+mn-lt"/>
          <a:ea typeface="+mn-ea"/>
          <a:cs typeface="+mn-cs"/>
        </a:defRPr>
      </a:lvl3pPr>
      <a:lvl4pPr marL="1632347" algn="l" defTabSz="1088231" rtl="0" eaLnBrk="1" latinLnBrk="0" hangingPunct="1">
        <a:defRPr sz="2099" kern="1200">
          <a:solidFill>
            <a:schemeClr val="tx1"/>
          </a:solidFill>
          <a:latin typeface="+mn-lt"/>
          <a:ea typeface="+mn-ea"/>
          <a:cs typeface="+mn-cs"/>
        </a:defRPr>
      </a:lvl4pPr>
      <a:lvl5pPr marL="2176463" algn="l" defTabSz="1088231" rtl="0" eaLnBrk="1" latinLnBrk="0" hangingPunct="1">
        <a:defRPr sz="2099" kern="1200">
          <a:solidFill>
            <a:schemeClr val="tx1"/>
          </a:solidFill>
          <a:latin typeface="+mn-lt"/>
          <a:ea typeface="+mn-ea"/>
          <a:cs typeface="+mn-cs"/>
        </a:defRPr>
      </a:lvl5pPr>
      <a:lvl6pPr marL="2720580" algn="l" defTabSz="1088231" rtl="0" eaLnBrk="1" latinLnBrk="0" hangingPunct="1">
        <a:defRPr sz="2099" kern="1200">
          <a:solidFill>
            <a:schemeClr val="tx1"/>
          </a:solidFill>
          <a:latin typeface="+mn-lt"/>
          <a:ea typeface="+mn-ea"/>
          <a:cs typeface="+mn-cs"/>
        </a:defRPr>
      </a:lvl6pPr>
      <a:lvl7pPr marL="3264695" algn="l" defTabSz="1088231" rtl="0" eaLnBrk="1" latinLnBrk="0" hangingPunct="1">
        <a:defRPr sz="2099" kern="1200">
          <a:solidFill>
            <a:schemeClr val="tx1"/>
          </a:solidFill>
          <a:latin typeface="+mn-lt"/>
          <a:ea typeface="+mn-ea"/>
          <a:cs typeface="+mn-cs"/>
        </a:defRPr>
      </a:lvl7pPr>
      <a:lvl8pPr marL="3808811" algn="l" defTabSz="1088231" rtl="0" eaLnBrk="1" latinLnBrk="0" hangingPunct="1">
        <a:defRPr sz="2099" kern="1200">
          <a:solidFill>
            <a:schemeClr val="tx1"/>
          </a:solidFill>
          <a:latin typeface="+mn-lt"/>
          <a:ea typeface="+mn-ea"/>
          <a:cs typeface="+mn-cs"/>
        </a:defRPr>
      </a:lvl8pPr>
      <a:lvl9pPr marL="4352927" algn="l" defTabSz="1088231" rtl="0" eaLnBrk="1" latinLnBrk="0" hangingPunct="1">
        <a:defRPr sz="20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13.png"/><Relationship Id="rId18" Type="http://schemas.openxmlformats.org/officeDocument/2006/relationships/slide" Target="slide5.xml"/><Relationship Id="rId3" Type="http://schemas.openxmlformats.org/officeDocument/2006/relationships/image" Target="../media/image9.png"/><Relationship Id="rId21" Type="http://schemas.openxmlformats.org/officeDocument/2006/relationships/slide" Target="slide7.xml"/><Relationship Id="rId7" Type="http://schemas.openxmlformats.org/officeDocument/2006/relationships/image" Target="../media/image12.png"/><Relationship Id="rId12" Type="http://schemas.openxmlformats.org/officeDocument/2006/relationships/image" Target="../media/image14.png"/><Relationship Id="rId17" Type="http://schemas.openxmlformats.org/officeDocument/2006/relationships/image" Target="../media/image28.jpeg"/><Relationship Id="rId2" Type="http://schemas.openxmlformats.org/officeDocument/2006/relationships/slide" Target="slide18.xml"/><Relationship Id="rId16" Type="http://schemas.openxmlformats.org/officeDocument/2006/relationships/image" Target="../media/image26.png"/><Relationship Id="rId20" Type="http://schemas.openxmlformats.org/officeDocument/2006/relationships/slide" Target="slide9.xml"/><Relationship Id="rId1" Type="http://schemas.openxmlformats.org/officeDocument/2006/relationships/slideLayout" Target="../slideLayouts/slideLayout29.xml"/><Relationship Id="rId6" Type="http://schemas.openxmlformats.org/officeDocument/2006/relationships/slide" Target="slide16.xml"/><Relationship Id="rId11" Type="http://schemas.openxmlformats.org/officeDocument/2006/relationships/slide" Target="slide11.xml"/><Relationship Id="rId5" Type="http://schemas.openxmlformats.org/officeDocument/2006/relationships/image" Target="../media/image10.png"/><Relationship Id="rId15" Type="http://schemas.openxmlformats.org/officeDocument/2006/relationships/hyperlink" Target="https://help.sap.com/docs/SAP_BUSINESS_BYDESIGN/2754875d2d2a403f95e58a41a9c7d6de/2cef0dc6722d101495addfe58f245e27.html" TargetMode="External"/><Relationship Id="rId23" Type="http://schemas.openxmlformats.org/officeDocument/2006/relationships/image" Target="../media/image24.png"/><Relationship Id="rId10" Type="http://schemas.openxmlformats.org/officeDocument/2006/relationships/slide" Target="slide2.xml"/><Relationship Id="rId19" Type="http://schemas.openxmlformats.org/officeDocument/2006/relationships/slide" Target="slide8.xml"/><Relationship Id="rId4" Type="http://schemas.openxmlformats.org/officeDocument/2006/relationships/slide" Target="slide17.xml"/><Relationship Id="rId9" Type="http://schemas.openxmlformats.org/officeDocument/2006/relationships/image" Target="../media/image11.png"/><Relationship Id="rId14" Type="http://schemas.openxmlformats.org/officeDocument/2006/relationships/image" Target="../media/image25.png"/><Relationship Id="rId22" Type="http://schemas.openxmlformats.org/officeDocument/2006/relationships/slide" Target="slide12.xml"/></Relationships>
</file>

<file path=ppt/slides/_rels/slide11.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13.png"/><Relationship Id="rId18" Type="http://schemas.openxmlformats.org/officeDocument/2006/relationships/slide" Target="slide5.xml"/><Relationship Id="rId3" Type="http://schemas.openxmlformats.org/officeDocument/2006/relationships/image" Target="../media/image9.png"/><Relationship Id="rId21" Type="http://schemas.openxmlformats.org/officeDocument/2006/relationships/slide" Target="slide7.xml"/><Relationship Id="rId7" Type="http://schemas.openxmlformats.org/officeDocument/2006/relationships/image" Target="../media/image12.png"/><Relationship Id="rId12" Type="http://schemas.openxmlformats.org/officeDocument/2006/relationships/image" Target="../media/image14.png"/><Relationship Id="rId17" Type="http://schemas.openxmlformats.org/officeDocument/2006/relationships/image" Target="../media/image28.jpeg"/><Relationship Id="rId2" Type="http://schemas.openxmlformats.org/officeDocument/2006/relationships/slide" Target="slide18.xml"/><Relationship Id="rId16" Type="http://schemas.openxmlformats.org/officeDocument/2006/relationships/image" Target="../media/image26.png"/><Relationship Id="rId20" Type="http://schemas.openxmlformats.org/officeDocument/2006/relationships/slide" Target="slide9.xml"/><Relationship Id="rId1" Type="http://schemas.openxmlformats.org/officeDocument/2006/relationships/slideLayout" Target="../slideLayouts/slideLayout29.xml"/><Relationship Id="rId6" Type="http://schemas.openxmlformats.org/officeDocument/2006/relationships/slide" Target="slide16.xml"/><Relationship Id="rId11" Type="http://schemas.openxmlformats.org/officeDocument/2006/relationships/slide" Target="slide12.xml"/><Relationship Id="rId5" Type="http://schemas.openxmlformats.org/officeDocument/2006/relationships/image" Target="../media/image10.png"/><Relationship Id="rId15" Type="http://schemas.openxmlformats.org/officeDocument/2006/relationships/hyperlink" Target="https://help.sap.com/docs/SAP_BUSINESS_BYDESIGN/2754875d2d2a403f95e58a41a9c7d6de/2ceefc33722d1014b361f0f3bf06de41.html" TargetMode="External"/><Relationship Id="rId23" Type="http://schemas.openxmlformats.org/officeDocument/2006/relationships/slide" Target="slide10.xml"/><Relationship Id="rId10" Type="http://schemas.openxmlformats.org/officeDocument/2006/relationships/slide" Target="slide2.xml"/><Relationship Id="rId19" Type="http://schemas.openxmlformats.org/officeDocument/2006/relationships/slide" Target="slide8.xml"/><Relationship Id="rId4" Type="http://schemas.openxmlformats.org/officeDocument/2006/relationships/slide" Target="slide17.xml"/><Relationship Id="rId9" Type="http://schemas.openxmlformats.org/officeDocument/2006/relationships/image" Target="../media/image11.png"/><Relationship Id="rId14" Type="http://schemas.openxmlformats.org/officeDocument/2006/relationships/image" Target="../media/image25.png"/><Relationship Id="rId22"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13.png"/><Relationship Id="rId18" Type="http://schemas.openxmlformats.org/officeDocument/2006/relationships/slide" Target="slide7.xml"/><Relationship Id="rId3" Type="http://schemas.openxmlformats.org/officeDocument/2006/relationships/image" Target="../media/image9.png"/><Relationship Id="rId21" Type="http://schemas.openxmlformats.org/officeDocument/2006/relationships/slide" Target="slide9.xml"/><Relationship Id="rId7" Type="http://schemas.openxmlformats.org/officeDocument/2006/relationships/image" Target="../media/image12.png"/><Relationship Id="rId12" Type="http://schemas.openxmlformats.org/officeDocument/2006/relationships/image" Target="../media/image14.png"/><Relationship Id="rId17" Type="http://schemas.openxmlformats.org/officeDocument/2006/relationships/image" Target="../media/image28.jpeg"/><Relationship Id="rId2" Type="http://schemas.openxmlformats.org/officeDocument/2006/relationships/slide" Target="slide18.xml"/><Relationship Id="rId16" Type="http://schemas.openxmlformats.org/officeDocument/2006/relationships/image" Target="../media/image26.png"/><Relationship Id="rId20" Type="http://schemas.openxmlformats.org/officeDocument/2006/relationships/slide" Target="slide10.xml"/><Relationship Id="rId1" Type="http://schemas.openxmlformats.org/officeDocument/2006/relationships/slideLayout" Target="../slideLayouts/slideLayout29.xml"/><Relationship Id="rId6" Type="http://schemas.openxmlformats.org/officeDocument/2006/relationships/slide" Target="slide16.xml"/><Relationship Id="rId11" Type="http://schemas.openxmlformats.org/officeDocument/2006/relationships/slide" Target="slide13.xml"/><Relationship Id="rId24" Type="http://schemas.openxmlformats.org/officeDocument/2006/relationships/slide" Target="slide15.xml"/><Relationship Id="rId5" Type="http://schemas.openxmlformats.org/officeDocument/2006/relationships/image" Target="../media/image10.png"/><Relationship Id="rId15" Type="http://schemas.openxmlformats.org/officeDocument/2006/relationships/hyperlink" Target="https://help.sap.com/docs/SAP_BUSINESS_BYDESIGN/2754875d2d2a403f95e58a41a9c7d6de/2dde7940722d1014833490f1b1930503.html" TargetMode="External"/><Relationship Id="rId23" Type="http://schemas.openxmlformats.org/officeDocument/2006/relationships/image" Target="../media/image24.png"/><Relationship Id="rId10" Type="http://schemas.openxmlformats.org/officeDocument/2006/relationships/slide" Target="slide2.xml"/><Relationship Id="rId19" Type="http://schemas.openxmlformats.org/officeDocument/2006/relationships/slide" Target="slide8.xml"/><Relationship Id="rId4" Type="http://schemas.openxmlformats.org/officeDocument/2006/relationships/slide" Target="slide17.xml"/><Relationship Id="rId9" Type="http://schemas.openxmlformats.org/officeDocument/2006/relationships/image" Target="../media/image11.png"/><Relationship Id="rId14" Type="http://schemas.openxmlformats.org/officeDocument/2006/relationships/image" Target="../media/image25.png"/><Relationship Id="rId22" Type="http://schemas.openxmlformats.org/officeDocument/2006/relationships/slide" Target="slide14.xml"/></Relationships>
</file>

<file path=ppt/slides/_rels/slide13.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13.png"/><Relationship Id="rId18" Type="http://schemas.openxmlformats.org/officeDocument/2006/relationships/slide" Target="slide7.xml"/><Relationship Id="rId3" Type="http://schemas.openxmlformats.org/officeDocument/2006/relationships/image" Target="../media/image9.png"/><Relationship Id="rId21" Type="http://schemas.openxmlformats.org/officeDocument/2006/relationships/image" Target="../media/image24.png"/><Relationship Id="rId7" Type="http://schemas.openxmlformats.org/officeDocument/2006/relationships/image" Target="../media/image12.png"/><Relationship Id="rId12" Type="http://schemas.openxmlformats.org/officeDocument/2006/relationships/image" Target="../media/image14.png"/><Relationship Id="rId17" Type="http://schemas.openxmlformats.org/officeDocument/2006/relationships/image" Target="../media/image28.jpeg"/><Relationship Id="rId2" Type="http://schemas.openxmlformats.org/officeDocument/2006/relationships/slide" Target="slide18.xml"/><Relationship Id="rId16" Type="http://schemas.openxmlformats.org/officeDocument/2006/relationships/image" Target="../media/image26.png"/><Relationship Id="rId20" Type="http://schemas.openxmlformats.org/officeDocument/2006/relationships/slide" Target="slide9.xml"/><Relationship Id="rId1" Type="http://schemas.openxmlformats.org/officeDocument/2006/relationships/slideLayout" Target="../slideLayouts/slideLayout29.xml"/><Relationship Id="rId6" Type="http://schemas.openxmlformats.org/officeDocument/2006/relationships/slide" Target="slide16.xml"/><Relationship Id="rId11" Type="http://schemas.openxmlformats.org/officeDocument/2006/relationships/slide" Target="slide15.xml"/><Relationship Id="rId5" Type="http://schemas.openxmlformats.org/officeDocument/2006/relationships/image" Target="../media/image10.png"/><Relationship Id="rId15" Type="http://schemas.openxmlformats.org/officeDocument/2006/relationships/hyperlink" Target="https://help.sap.com/docs/SAP_BUSINESS_BYDESIGN/2754875d2d2a403f95e58a41a9c7d6de/2dde7940722d1014833490f1b1930503.html" TargetMode="External"/><Relationship Id="rId23" Type="http://schemas.openxmlformats.org/officeDocument/2006/relationships/slide" Target="slide12.xml"/><Relationship Id="rId10" Type="http://schemas.openxmlformats.org/officeDocument/2006/relationships/slide" Target="slide2.xml"/><Relationship Id="rId19" Type="http://schemas.openxmlformats.org/officeDocument/2006/relationships/slide" Target="slide8.xml"/><Relationship Id="rId4" Type="http://schemas.openxmlformats.org/officeDocument/2006/relationships/slide" Target="slide17.xml"/><Relationship Id="rId9" Type="http://schemas.openxmlformats.org/officeDocument/2006/relationships/image" Target="../media/image11.png"/><Relationship Id="rId14" Type="http://schemas.openxmlformats.org/officeDocument/2006/relationships/image" Target="../media/image25.png"/><Relationship Id="rId22" Type="http://schemas.openxmlformats.org/officeDocument/2006/relationships/slide" Target="slide11.xml"/></Relationships>
</file>

<file path=ppt/slides/_rels/slide14.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25.png"/><Relationship Id="rId18" Type="http://schemas.openxmlformats.org/officeDocument/2006/relationships/slide" Target="slide8.xml"/><Relationship Id="rId3" Type="http://schemas.openxmlformats.org/officeDocument/2006/relationships/image" Target="../media/image9.png"/><Relationship Id="rId21" Type="http://schemas.openxmlformats.org/officeDocument/2006/relationships/slide" Target="slide11.xml"/><Relationship Id="rId7" Type="http://schemas.openxmlformats.org/officeDocument/2006/relationships/image" Target="../media/image12.png"/><Relationship Id="rId12" Type="http://schemas.openxmlformats.org/officeDocument/2006/relationships/image" Target="../media/image13.png"/><Relationship Id="rId17" Type="http://schemas.openxmlformats.org/officeDocument/2006/relationships/slide" Target="slide7.xml"/><Relationship Id="rId2" Type="http://schemas.openxmlformats.org/officeDocument/2006/relationships/slide" Target="slide18.xml"/><Relationship Id="rId16" Type="http://schemas.openxmlformats.org/officeDocument/2006/relationships/image" Target="../media/image28.jpeg"/><Relationship Id="rId20" Type="http://schemas.openxmlformats.org/officeDocument/2006/relationships/image" Target="../media/image24.png"/><Relationship Id="rId1" Type="http://schemas.openxmlformats.org/officeDocument/2006/relationships/slideLayout" Target="../slideLayouts/slideLayout29.xml"/><Relationship Id="rId6" Type="http://schemas.openxmlformats.org/officeDocument/2006/relationships/slide" Target="slide16.xml"/><Relationship Id="rId11" Type="http://schemas.openxmlformats.org/officeDocument/2006/relationships/image" Target="../media/image14.png"/><Relationship Id="rId5" Type="http://schemas.openxmlformats.org/officeDocument/2006/relationships/image" Target="../media/image10.png"/><Relationship Id="rId15" Type="http://schemas.openxmlformats.org/officeDocument/2006/relationships/image" Target="../media/image26.png"/><Relationship Id="rId10" Type="http://schemas.openxmlformats.org/officeDocument/2006/relationships/slide" Target="slide2.xml"/><Relationship Id="rId19" Type="http://schemas.openxmlformats.org/officeDocument/2006/relationships/slide" Target="slide9.xml"/><Relationship Id="rId4" Type="http://schemas.openxmlformats.org/officeDocument/2006/relationships/slide" Target="slide17.xml"/><Relationship Id="rId9" Type="http://schemas.openxmlformats.org/officeDocument/2006/relationships/image" Target="../media/image11.png"/><Relationship Id="rId14" Type="http://schemas.openxmlformats.org/officeDocument/2006/relationships/hyperlink" Target="https://help.sap.com/docs/SAP_BUSINESS_BYDESIGN/2754875d2d2a403f95e58a41a9c7d6de/2dde7940722d1014833490f1b1930503.html" TargetMode="External"/><Relationship Id="rId22" Type="http://schemas.openxmlformats.org/officeDocument/2006/relationships/slide" Target="slide12.xml"/></Relationships>
</file>

<file path=ppt/slides/_rels/slide15.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13.png"/><Relationship Id="rId18" Type="http://schemas.openxmlformats.org/officeDocument/2006/relationships/slide" Target="slide7.xml"/><Relationship Id="rId3" Type="http://schemas.openxmlformats.org/officeDocument/2006/relationships/image" Target="../media/image9.png"/><Relationship Id="rId21" Type="http://schemas.openxmlformats.org/officeDocument/2006/relationships/slide" Target="slide9.xml"/><Relationship Id="rId7" Type="http://schemas.openxmlformats.org/officeDocument/2006/relationships/image" Target="../media/image12.png"/><Relationship Id="rId12" Type="http://schemas.openxmlformats.org/officeDocument/2006/relationships/image" Target="../media/image14.png"/><Relationship Id="rId17" Type="http://schemas.openxmlformats.org/officeDocument/2006/relationships/image" Target="../media/image28.jpeg"/><Relationship Id="rId2" Type="http://schemas.openxmlformats.org/officeDocument/2006/relationships/slide" Target="slide18.xml"/><Relationship Id="rId16" Type="http://schemas.openxmlformats.org/officeDocument/2006/relationships/image" Target="../media/image26.png"/><Relationship Id="rId20" Type="http://schemas.openxmlformats.org/officeDocument/2006/relationships/slide" Target="slide10.xml"/><Relationship Id="rId1" Type="http://schemas.openxmlformats.org/officeDocument/2006/relationships/slideLayout" Target="../slideLayouts/slideLayout29.xml"/><Relationship Id="rId6" Type="http://schemas.openxmlformats.org/officeDocument/2006/relationships/slide" Target="slide16.xml"/><Relationship Id="rId11" Type="http://schemas.openxmlformats.org/officeDocument/2006/relationships/slide" Target="slide14.xml"/><Relationship Id="rId5" Type="http://schemas.openxmlformats.org/officeDocument/2006/relationships/image" Target="../media/image10.png"/><Relationship Id="rId15" Type="http://schemas.openxmlformats.org/officeDocument/2006/relationships/hyperlink" Target="https://help.sap.com/docs/SAP_BUSINESS_BYDESIGN/2754875d2d2a403f95e58a41a9c7d6de/2dd224e6722d1014924dced095a5cc0c.html" TargetMode="External"/><Relationship Id="rId23" Type="http://schemas.openxmlformats.org/officeDocument/2006/relationships/slide" Target="slide12.xml"/><Relationship Id="rId10" Type="http://schemas.openxmlformats.org/officeDocument/2006/relationships/slide" Target="slide2.xml"/><Relationship Id="rId19" Type="http://schemas.openxmlformats.org/officeDocument/2006/relationships/slide" Target="slide8.xml"/><Relationship Id="rId4" Type="http://schemas.openxmlformats.org/officeDocument/2006/relationships/slide" Target="slide17.xml"/><Relationship Id="rId9" Type="http://schemas.openxmlformats.org/officeDocument/2006/relationships/image" Target="../media/image11.png"/><Relationship Id="rId14" Type="http://schemas.openxmlformats.org/officeDocument/2006/relationships/image" Target="../media/image25.png"/><Relationship Id="rId22" Type="http://schemas.openxmlformats.org/officeDocument/2006/relationships/image" Target="../media/image24.png"/></Relationships>
</file>

<file path=ppt/slides/_rels/slide16.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29.png"/><Relationship Id="rId3" Type="http://schemas.openxmlformats.org/officeDocument/2006/relationships/image" Target="../media/image9.png"/><Relationship Id="rId7" Type="http://schemas.openxmlformats.org/officeDocument/2006/relationships/image" Target="../media/image12.png"/><Relationship Id="rId12" Type="http://schemas.openxmlformats.org/officeDocument/2006/relationships/image" Target="../media/image14.png"/><Relationship Id="rId2" Type="http://schemas.openxmlformats.org/officeDocument/2006/relationships/slide" Target="slide18.xml"/><Relationship Id="rId16" Type="http://schemas.openxmlformats.org/officeDocument/2006/relationships/image" Target="../media/image32.png"/><Relationship Id="rId1" Type="http://schemas.openxmlformats.org/officeDocument/2006/relationships/slideLayout" Target="../slideLayouts/slideLayout29.xml"/><Relationship Id="rId6" Type="http://schemas.openxmlformats.org/officeDocument/2006/relationships/slide" Target="slide16.xml"/><Relationship Id="rId11" Type="http://schemas.openxmlformats.org/officeDocument/2006/relationships/slide" Target="slide3.xml"/><Relationship Id="rId5" Type="http://schemas.openxmlformats.org/officeDocument/2006/relationships/image" Target="../media/image10.png"/><Relationship Id="rId15" Type="http://schemas.openxmlformats.org/officeDocument/2006/relationships/image" Target="../media/image31.png"/><Relationship Id="rId10" Type="http://schemas.openxmlformats.org/officeDocument/2006/relationships/slide" Target="slide2.xml"/><Relationship Id="rId4" Type="http://schemas.openxmlformats.org/officeDocument/2006/relationships/slide" Target="slide17.xml"/><Relationship Id="rId9" Type="http://schemas.openxmlformats.org/officeDocument/2006/relationships/image" Target="../media/image11.png"/><Relationship Id="rId14"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0.xml"/><Relationship Id="rId18" Type="http://schemas.openxmlformats.org/officeDocument/2006/relationships/image" Target="../media/image13.png"/><Relationship Id="rId3" Type="http://schemas.openxmlformats.org/officeDocument/2006/relationships/slide" Target="slide18.xml"/><Relationship Id="rId21" Type="http://schemas.openxmlformats.org/officeDocument/2006/relationships/image" Target="../media/image33.png"/><Relationship Id="rId7" Type="http://schemas.openxmlformats.org/officeDocument/2006/relationships/slide" Target="slide4.xml"/><Relationship Id="rId12" Type="http://schemas.openxmlformats.org/officeDocument/2006/relationships/slide" Target="slide9.xml"/><Relationship Id="rId17" Type="http://schemas.openxmlformats.org/officeDocument/2006/relationships/image" Target="../media/image14.png"/><Relationship Id="rId2" Type="http://schemas.openxmlformats.org/officeDocument/2006/relationships/notesSlide" Target="../notesSlides/notesSlide4.xml"/><Relationship Id="rId16" Type="http://schemas.openxmlformats.org/officeDocument/2006/relationships/slide" Target="slide3.xml"/><Relationship Id="rId20" Type="http://schemas.openxmlformats.org/officeDocument/2006/relationships/slide" Target="slide8.xml"/><Relationship Id="rId1" Type="http://schemas.openxmlformats.org/officeDocument/2006/relationships/slideLayout" Target="../slideLayouts/slideLayout29.xml"/><Relationship Id="rId6" Type="http://schemas.openxmlformats.org/officeDocument/2006/relationships/image" Target="../media/image10.png"/><Relationship Id="rId11" Type="http://schemas.openxmlformats.org/officeDocument/2006/relationships/slide" Target="slide5.xml"/><Relationship Id="rId5" Type="http://schemas.openxmlformats.org/officeDocument/2006/relationships/slide" Target="slide16.xml"/><Relationship Id="rId15" Type="http://schemas.openxmlformats.org/officeDocument/2006/relationships/slide" Target="slide2.xml"/><Relationship Id="rId10" Type="http://schemas.openxmlformats.org/officeDocument/2006/relationships/image" Target="../media/image12.png"/><Relationship Id="rId19" Type="http://schemas.openxmlformats.org/officeDocument/2006/relationships/slide" Target="slide7.xml"/><Relationship Id="rId4" Type="http://schemas.openxmlformats.org/officeDocument/2006/relationships/image" Target="../media/image9.png"/><Relationship Id="rId9" Type="http://schemas.openxmlformats.org/officeDocument/2006/relationships/image" Target="../media/image11.png"/><Relationship Id="rId14" Type="http://schemas.openxmlformats.org/officeDocument/2006/relationships/slide" Target="slide12.xml"/><Relationship Id="rId22" Type="http://schemas.openxmlformats.org/officeDocument/2006/relationships/image" Target="../media/image34.png"/></Relationships>
</file>

<file path=ppt/slides/_rels/slide18.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image" Target="../media/image13.png"/><Relationship Id="rId18" Type="http://schemas.openxmlformats.org/officeDocument/2006/relationships/hyperlink" Target="https://help.sap.com/docs/SAP_BUSINESS_BYDESIGN/2754875d2d2a403f95e58a41a9c7d6de/2bb77642722d10149f6796a86c3666f1.html?locale=zh-CN" TargetMode="External"/><Relationship Id="rId3" Type="http://schemas.openxmlformats.org/officeDocument/2006/relationships/slide" Target="slide6.xml"/><Relationship Id="rId21" Type="http://schemas.openxmlformats.org/officeDocument/2006/relationships/slide" Target="slide10.xml"/><Relationship Id="rId7" Type="http://schemas.openxmlformats.org/officeDocument/2006/relationships/slide" Target="slide2.xml"/><Relationship Id="rId12" Type="http://schemas.openxmlformats.org/officeDocument/2006/relationships/image" Target="../media/image10.png"/><Relationship Id="rId17" Type="http://schemas.openxmlformats.org/officeDocument/2006/relationships/image" Target="../media/image36.png"/><Relationship Id="rId25" Type="http://schemas.openxmlformats.org/officeDocument/2006/relationships/image" Target="../media/image20.png"/><Relationship Id="rId2" Type="http://schemas.openxmlformats.org/officeDocument/2006/relationships/slide" Target="slide4.xml"/><Relationship Id="rId16" Type="http://schemas.openxmlformats.org/officeDocument/2006/relationships/image" Target="../media/image35.png"/><Relationship Id="rId20" Type="http://schemas.openxmlformats.org/officeDocument/2006/relationships/slide" Target="slide9.xml"/><Relationship Id="rId1" Type="http://schemas.openxmlformats.org/officeDocument/2006/relationships/slideLayout" Target="../slideLayouts/slideLayout29.xml"/><Relationship Id="rId6" Type="http://schemas.openxmlformats.org/officeDocument/2006/relationships/image" Target="../media/image12.png"/><Relationship Id="rId11" Type="http://schemas.openxmlformats.org/officeDocument/2006/relationships/slide" Target="slide17.xml"/><Relationship Id="rId24" Type="http://schemas.openxmlformats.org/officeDocument/2006/relationships/image" Target="../media/image19.png"/><Relationship Id="rId5" Type="http://schemas.openxmlformats.org/officeDocument/2006/relationships/slide" Target="slide16.xml"/><Relationship Id="rId15" Type="http://schemas.openxmlformats.org/officeDocument/2006/relationships/hyperlink" Target="https://help.sap.com/docs/SAP_BUSINESS_BYDESIGN/2754875d2d2a403f95e58a41a9c7d6de/2c039373722d1014814a969cbd687414.html" TargetMode="External"/><Relationship Id="rId23" Type="http://schemas.openxmlformats.org/officeDocument/2006/relationships/slide" Target="slide7.xml"/><Relationship Id="rId10" Type="http://schemas.openxmlformats.org/officeDocument/2006/relationships/image" Target="../media/image9.png"/><Relationship Id="rId19" Type="http://schemas.openxmlformats.org/officeDocument/2006/relationships/slide" Target="slide8.xml"/><Relationship Id="rId4" Type="http://schemas.openxmlformats.org/officeDocument/2006/relationships/image" Target="../media/image11.png"/><Relationship Id="rId9" Type="http://schemas.openxmlformats.org/officeDocument/2006/relationships/image" Target="../media/image14.png"/><Relationship Id="rId14" Type="http://schemas.openxmlformats.org/officeDocument/2006/relationships/hyperlink" Target="https://www.sap.com/community/topics/business-bydesign.html" TargetMode="External"/><Relationship Id="rId22" Type="http://schemas.openxmlformats.org/officeDocument/2006/relationships/slide" Target="slide12.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4.png"/><Relationship Id="rId18" Type="http://schemas.openxmlformats.org/officeDocument/2006/relationships/slide" Target="slide8.xml"/><Relationship Id="rId3" Type="http://schemas.openxmlformats.org/officeDocument/2006/relationships/slide" Target="slide18.xml"/><Relationship Id="rId21" Type="http://schemas.openxmlformats.org/officeDocument/2006/relationships/slide" Target="slide12.xml"/><Relationship Id="rId7" Type="http://schemas.openxmlformats.org/officeDocument/2006/relationships/slide" Target="slide4.xml"/><Relationship Id="rId12" Type="http://schemas.openxmlformats.org/officeDocument/2006/relationships/image" Target="../media/image13.png"/><Relationship Id="rId17" Type="http://schemas.openxmlformats.org/officeDocument/2006/relationships/image" Target="../media/image18.jpeg"/><Relationship Id="rId25" Type="http://schemas.openxmlformats.org/officeDocument/2006/relationships/image" Target="../media/image20.png"/><Relationship Id="rId2" Type="http://schemas.openxmlformats.org/officeDocument/2006/relationships/notesSlide" Target="../notesSlides/notesSlide2.xml"/><Relationship Id="rId16" Type="http://schemas.openxmlformats.org/officeDocument/2006/relationships/image" Target="../media/image17.jpeg"/><Relationship Id="rId20" Type="http://schemas.openxmlformats.org/officeDocument/2006/relationships/slide" Target="slide10.xml"/><Relationship Id="rId1" Type="http://schemas.openxmlformats.org/officeDocument/2006/relationships/slideLayout" Target="../slideLayouts/slideLayout29.xml"/><Relationship Id="rId6" Type="http://schemas.openxmlformats.org/officeDocument/2006/relationships/image" Target="../media/image10.png"/><Relationship Id="rId11" Type="http://schemas.openxmlformats.org/officeDocument/2006/relationships/slide" Target="slide3.xml"/><Relationship Id="rId24" Type="http://schemas.openxmlformats.org/officeDocument/2006/relationships/image" Target="../media/image19.png"/><Relationship Id="rId5" Type="http://schemas.openxmlformats.org/officeDocument/2006/relationships/slide" Target="slide17.xml"/><Relationship Id="rId15" Type="http://schemas.openxmlformats.org/officeDocument/2006/relationships/image" Target="../media/image16.jpeg"/><Relationship Id="rId23" Type="http://schemas.openxmlformats.org/officeDocument/2006/relationships/slide" Target="slide7.xml"/><Relationship Id="rId10" Type="http://schemas.openxmlformats.org/officeDocument/2006/relationships/image" Target="../media/image12.png"/><Relationship Id="rId19" Type="http://schemas.openxmlformats.org/officeDocument/2006/relationships/slide" Target="slide9.xml"/><Relationship Id="rId4" Type="http://schemas.openxmlformats.org/officeDocument/2006/relationships/image" Target="../media/image9.png"/><Relationship Id="rId9" Type="http://schemas.openxmlformats.org/officeDocument/2006/relationships/slide" Target="slide16.xml"/><Relationship Id="rId14" Type="http://schemas.openxmlformats.org/officeDocument/2006/relationships/image" Target="../media/image15.jpeg"/><Relationship Id="rId22" Type="http://schemas.openxmlformats.org/officeDocument/2006/relationships/slide" Target="slide6.xml"/></Relationships>
</file>

<file path=ppt/slides/_rels/slide3.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image" Target="../media/image14.png"/><Relationship Id="rId18" Type="http://schemas.openxmlformats.org/officeDocument/2006/relationships/slide" Target="slide3.xml"/><Relationship Id="rId26" Type="http://schemas.openxmlformats.org/officeDocument/2006/relationships/slide" Target="slide8.xml"/><Relationship Id="rId3" Type="http://schemas.openxmlformats.org/officeDocument/2006/relationships/slide" Target="slide18.xml"/><Relationship Id="rId21" Type="http://schemas.openxmlformats.org/officeDocument/2006/relationships/image" Target="../media/image22.jpeg"/><Relationship Id="rId7" Type="http://schemas.openxmlformats.org/officeDocument/2006/relationships/slide" Target="slide4.xml"/><Relationship Id="rId12" Type="http://schemas.openxmlformats.org/officeDocument/2006/relationships/image" Target="../media/image13.png"/><Relationship Id="rId17" Type="http://schemas.openxmlformats.org/officeDocument/2006/relationships/image" Target="../media/image18.jpeg"/><Relationship Id="rId25" Type="http://schemas.openxmlformats.org/officeDocument/2006/relationships/image" Target="../media/image24.png"/><Relationship Id="rId2" Type="http://schemas.openxmlformats.org/officeDocument/2006/relationships/notesSlide" Target="../notesSlides/notesSlide3.xml"/><Relationship Id="rId16" Type="http://schemas.openxmlformats.org/officeDocument/2006/relationships/image" Target="../media/image17.jpeg"/><Relationship Id="rId20" Type="http://schemas.openxmlformats.org/officeDocument/2006/relationships/slide" Target="slide10.xml"/><Relationship Id="rId29" Type="http://schemas.openxmlformats.org/officeDocument/2006/relationships/slide" Target="slide6.xml"/><Relationship Id="rId1" Type="http://schemas.openxmlformats.org/officeDocument/2006/relationships/slideLayout" Target="../slideLayouts/slideLayout29.xml"/><Relationship Id="rId6" Type="http://schemas.openxmlformats.org/officeDocument/2006/relationships/image" Target="../media/image10.png"/><Relationship Id="rId11" Type="http://schemas.openxmlformats.org/officeDocument/2006/relationships/image" Target="../media/image12.png"/><Relationship Id="rId24" Type="http://schemas.openxmlformats.org/officeDocument/2006/relationships/image" Target="../media/image23.png"/><Relationship Id="rId32" Type="http://schemas.openxmlformats.org/officeDocument/2006/relationships/image" Target="../media/image20.png"/><Relationship Id="rId5" Type="http://schemas.openxmlformats.org/officeDocument/2006/relationships/slide" Target="slide17.xml"/><Relationship Id="rId15" Type="http://schemas.openxmlformats.org/officeDocument/2006/relationships/image" Target="../media/image16.jpeg"/><Relationship Id="rId23" Type="http://schemas.openxmlformats.org/officeDocument/2006/relationships/slide" Target="slide2.xml"/><Relationship Id="rId28" Type="http://schemas.openxmlformats.org/officeDocument/2006/relationships/slide" Target="slide12.xml"/><Relationship Id="rId10" Type="http://schemas.openxmlformats.org/officeDocument/2006/relationships/slide" Target="slide16.xml"/><Relationship Id="rId19" Type="http://schemas.openxmlformats.org/officeDocument/2006/relationships/image" Target="../media/image21.jpeg"/><Relationship Id="rId31" Type="http://schemas.openxmlformats.org/officeDocument/2006/relationships/image" Target="../media/image19.png"/><Relationship Id="rId4" Type="http://schemas.openxmlformats.org/officeDocument/2006/relationships/image" Target="../media/image9.png"/><Relationship Id="rId9" Type="http://schemas.openxmlformats.org/officeDocument/2006/relationships/image" Target="../media/image11.png"/><Relationship Id="rId14" Type="http://schemas.openxmlformats.org/officeDocument/2006/relationships/image" Target="../media/image15.jpeg"/><Relationship Id="rId22" Type="http://schemas.openxmlformats.org/officeDocument/2006/relationships/slide" Target="slide1.xml"/><Relationship Id="rId27" Type="http://schemas.openxmlformats.org/officeDocument/2006/relationships/slide" Target="slide9.xml"/><Relationship Id="rId30" Type="http://schemas.openxmlformats.org/officeDocument/2006/relationships/slide" Target="slide7.xml"/></Relationships>
</file>

<file path=ppt/slides/_rels/slide4.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13.png"/><Relationship Id="rId18" Type="http://schemas.openxmlformats.org/officeDocument/2006/relationships/image" Target="../media/image24.png"/><Relationship Id="rId3" Type="http://schemas.openxmlformats.org/officeDocument/2006/relationships/image" Target="../media/image9.png"/><Relationship Id="rId21" Type="http://schemas.openxmlformats.org/officeDocument/2006/relationships/slide" Target="slide5.xml"/><Relationship Id="rId7" Type="http://schemas.openxmlformats.org/officeDocument/2006/relationships/image" Target="../media/image12.png"/><Relationship Id="rId12" Type="http://schemas.openxmlformats.org/officeDocument/2006/relationships/image" Target="../media/image14.png"/><Relationship Id="rId17" Type="http://schemas.openxmlformats.org/officeDocument/2006/relationships/image" Target="../media/image18.jpeg"/><Relationship Id="rId2" Type="http://schemas.openxmlformats.org/officeDocument/2006/relationships/slide" Target="slide18.xml"/><Relationship Id="rId16" Type="http://schemas.openxmlformats.org/officeDocument/2006/relationships/image" Target="../media/image26.png"/><Relationship Id="rId20" Type="http://schemas.openxmlformats.org/officeDocument/2006/relationships/slide" Target="slide7.xml"/><Relationship Id="rId1" Type="http://schemas.openxmlformats.org/officeDocument/2006/relationships/slideLayout" Target="../slideLayouts/slideLayout29.xml"/><Relationship Id="rId6" Type="http://schemas.openxmlformats.org/officeDocument/2006/relationships/slide" Target="slide16.xml"/><Relationship Id="rId11" Type="http://schemas.openxmlformats.org/officeDocument/2006/relationships/slide" Target="slide10.xml"/><Relationship Id="rId24" Type="http://schemas.openxmlformats.org/officeDocument/2006/relationships/slide" Target="slide9.xml"/><Relationship Id="rId5" Type="http://schemas.openxmlformats.org/officeDocument/2006/relationships/image" Target="../media/image10.png"/><Relationship Id="rId15" Type="http://schemas.openxmlformats.org/officeDocument/2006/relationships/hyperlink" Target="https://help.sap.com/docs/SAP_BUSINESS_BYDESIGN/2754875d2d2a403f95e58a41a9c7d6de/2b226e8053134d408d86cd3f9fda37ca.html" TargetMode="External"/><Relationship Id="rId23" Type="http://schemas.openxmlformats.org/officeDocument/2006/relationships/slide" Target="slide8.xml"/><Relationship Id="rId10" Type="http://schemas.openxmlformats.org/officeDocument/2006/relationships/slide" Target="slide2.xml"/><Relationship Id="rId19" Type="http://schemas.openxmlformats.org/officeDocument/2006/relationships/slide" Target="slide6.xml"/><Relationship Id="rId4" Type="http://schemas.openxmlformats.org/officeDocument/2006/relationships/slide" Target="slide17.xml"/><Relationship Id="rId9" Type="http://schemas.openxmlformats.org/officeDocument/2006/relationships/image" Target="../media/image11.png"/><Relationship Id="rId14" Type="http://schemas.openxmlformats.org/officeDocument/2006/relationships/image" Target="../media/image25.png"/><Relationship Id="rId22" Type="http://schemas.openxmlformats.org/officeDocument/2006/relationships/slide" Target="slide12.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3.png"/><Relationship Id="rId18" Type="http://schemas.openxmlformats.org/officeDocument/2006/relationships/slide" Target="slide11.xml"/><Relationship Id="rId3" Type="http://schemas.openxmlformats.org/officeDocument/2006/relationships/slide" Target="slide18.xml"/><Relationship Id="rId21" Type="http://schemas.openxmlformats.org/officeDocument/2006/relationships/slide" Target="slide9.xml"/><Relationship Id="rId7" Type="http://schemas.openxmlformats.org/officeDocument/2006/relationships/slide" Target="slide16.xml"/><Relationship Id="rId12" Type="http://schemas.openxmlformats.org/officeDocument/2006/relationships/image" Target="../media/image14.png"/><Relationship Id="rId17" Type="http://schemas.openxmlformats.org/officeDocument/2006/relationships/image" Target="../media/image27.jpeg"/><Relationship Id="rId25" Type="http://schemas.openxmlformats.org/officeDocument/2006/relationships/slide" Target="slide6.xml"/><Relationship Id="rId2" Type="http://schemas.openxmlformats.org/officeDocument/2006/relationships/slide" Target="slide2.xml"/><Relationship Id="rId16" Type="http://schemas.openxmlformats.org/officeDocument/2006/relationships/image" Target="../media/image26.png"/><Relationship Id="rId20" Type="http://schemas.openxmlformats.org/officeDocument/2006/relationships/slide" Target="slide7.xml"/><Relationship Id="rId1" Type="http://schemas.openxmlformats.org/officeDocument/2006/relationships/slideLayout" Target="../slideLayouts/slideLayout29.xml"/><Relationship Id="rId6" Type="http://schemas.openxmlformats.org/officeDocument/2006/relationships/image" Target="../media/image10.png"/><Relationship Id="rId11" Type="http://schemas.openxmlformats.org/officeDocument/2006/relationships/slide" Target="slide10.xml"/><Relationship Id="rId24" Type="http://schemas.openxmlformats.org/officeDocument/2006/relationships/slide" Target="slide8.xml"/><Relationship Id="rId5" Type="http://schemas.openxmlformats.org/officeDocument/2006/relationships/slide" Target="slide17.xml"/><Relationship Id="rId15" Type="http://schemas.openxmlformats.org/officeDocument/2006/relationships/hyperlink" Target="https://help.sap.com/docs/SAP_BUSINESS_BYDESIGN/2754875d2d2a403f95e58a41a9c7d6de/2f311a791e6941ea935dade731b26b18.html" TargetMode="External"/><Relationship Id="rId23" Type="http://schemas.openxmlformats.org/officeDocument/2006/relationships/image" Target="../media/image24.png"/><Relationship Id="rId10" Type="http://schemas.openxmlformats.org/officeDocument/2006/relationships/image" Target="../media/image11.png"/><Relationship Id="rId19" Type="http://schemas.openxmlformats.org/officeDocument/2006/relationships/slide" Target="slide12.xml"/><Relationship Id="rId4" Type="http://schemas.openxmlformats.org/officeDocument/2006/relationships/image" Target="../media/image9.png"/><Relationship Id="rId9" Type="http://schemas.openxmlformats.org/officeDocument/2006/relationships/slide" Target="slide4.xml"/><Relationship Id="rId14" Type="http://schemas.openxmlformats.org/officeDocument/2006/relationships/image" Target="../media/image25.png"/><Relationship Id="rId22" Type="http://schemas.openxmlformats.org/officeDocument/2006/relationships/slide" Target="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slide" Target="slide6.xml"/><Relationship Id="rId18" Type="http://schemas.openxmlformats.org/officeDocument/2006/relationships/slide" Target="slide10.xml"/><Relationship Id="rId3" Type="http://schemas.openxmlformats.org/officeDocument/2006/relationships/image" Target="../media/image9.png"/><Relationship Id="rId21" Type="http://schemas.openxmlformats.org/officeDocument/2006/relationships/image" Target="../media/image14.png"/><Relationship Id="rId7" Type="http://schemas.openxmlformats.org/officeDocument/2006/relationships/image" Target="../media/image12.png"/><Relationship Id="rId12" Type="http://schemas.openxmlformats.org/officeDocument/2006/relationships/slide" Target="slide12.xml"/><Relationship Id="rId17" Type="http://schemas.openxmlformats.org/officeDocument/2006/relationships/slide" Target="slide9.xml"/><Relationship Id="rId25" Type="http://schemas.openxmlformats.org/officeDocument/2006/relationships/image" Target="../media/image27.jpeg"/><Relationship Id="rId2" Type="http://schemas.openxmlformats.org/officeDocument/2006/relationships/slide" Target="slide18.xml"/><Relationship Id="rId16" Type="http://schemas.openxmlformats.org/officeDocument/2006/relationships/slide" Target="slide7.xml"/><Relationship Id="rId20" Type="http://schemas.openxmlformats.org/officeDocument/2006/relationships/image" Target="../media/image11.png"/><Relationship Id="rId1" Type="http://schemas.openxmlformats.org/officeDocument/2006/relationships/slideLayout" Target="../slideLayouts/slideLayout29.xml"/><Relationship Id="rId6" Type="http://schemas.openxmlformats.org/officeDocument/2006/relationships/slide" Target="slide16.xml"/><Relationship Id="rId11" Type="http://schemas.openxmlformats.org/officeDocument/2006/relationships/slide" Target="slide11.xml"/><Relationship Id="rId24" Type="http://schemas.openxmlformats.org/officeDocument/2006/relationships/image" Target="../media/image26.png"/><Relationship Id="rId5" Type="http://schemas.openxmlformats.org/officeDocument/2006/relationships/image" Target="../media/image10.png"/><Relationship Id="rId15" Type="http://schemas.openxmlformats.org/officeDocument/2006/relationships/slide" Target="slide5.xml"/><Relationship Id="rId23" Type="http://schemas.openxmlformats.org/officeDocument/2006/relationships/hyperlink" Target="https://help.sap.com/docs/SAP_BUSINESS_BYDESIGN/2754875d2d2a403f95e58a41a9c7d6de/2f311a791e6941ea935dade731b26b18.html" TargetMode="External"/><Relationship Id="rId10" Type="http://schemas.openxmlformats.org/officeDocument/2006/relationships/slide" Target="slide2.xml"/><Relationship Id="rId19" Type="http://schemas.openxmlformats.org/officeDocument/2006/relationships/slide" Target="slide8.xml"/><Relationship Id="rId4" Type="http://schemas.openxmlformats.org/officeDocument/2006/relationships/slide" Target="slide17.xml"/><Relationship Id="rId9" Type="http://schemas.openxmlformats.org/officeDocument/2006/relationships/slide" Target="slide4.xml"/><Relationship Id="rId14" Type="http://schemas.openxmlformats.org/officeDocument/2006/relationships/image" Target="../media/image24.png"/><Relationship Id="rId22" Type="http://schemas.openxmlformats.org/officeDocument/2006/relationships/image" Target="../media/image25.png"/></Relationships>
</file>

<file path=ppt/slides/_rels/slide7.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13.png"/><Relationship Id="rId18" Type="http://schemas.openxmlformats.org/officeDocument/2006/relationships/slide" Target="slide5.xml"/><Relationship Id="rId3" Type="http://schemas.openxmlformats.org/officeDocument/2006/relationships/image" Target="../media/image9.png"/><Relationship Id="rId21" Type="http://schemas.openxmlformats.org/officeDocument/2006/relationships/slide" Target="slide9.xml"/><Relationship Id="rId7" Type="http://schemas.openxmlformats.org/officeDocument/2006/relationships/image" Target="../media/image12.png"/><Relationship Id="rId12" Type="http://schemas.openxmlformats.org/officeDocument/2006/relationships/image" Target="../media/image14.png"/><Relationship Id="rId17" Type="http://schemas.openxmlformats.org/officeDocument/2006/relationships/image" Target="../media/image15.jpeg"/><Relationship Id="rId2" Type="http://schemas.openxmlformats.org/officeDocument/2006/relationships/slide" Target="slide18.xml"/><Relationship Id="rId16" Type="http://schemas.openxmlformats.org/officeDocument/2006/relationships/image" Target="../media/image26.png"/><Relationship Id="rId20" Type="http://schemas.openxmlformats.org/officeDocument/2006/relationships/slide" Target="slide8.xml"/><Relationship Id="rId1" Type="http://schemas.openxmlformats.org/officeDocument/2006/relationships/slideLayout" Target="../slideLayouts/slideLayout29.xml"/><Relationship Id="rId6" Type="http://schemas.openxmlformats.org/officeDocument/2006/relationships/slide" Target="slide16.xml"/><Relationship Id="rId11" Type="http://schemas.openxmlformats.org/officeDocument/2006/relationships/slide" Target="slide10.xml"/><Relationship Id="rId24" Type="http://schemas.openxmlformats.org/officeDocument/2006/relationships/slide" Target="slide12.xml"/><Relationship Id="rId5" Type="http://schemas.openxmlformats.org/officeDocument/2006/relationships/image" Target="../media/image10.png"/><Relationship Id="rId15" Type="http://schemas.openxmlformats.org/officeDocument/2006/relationships/hyperlink" Target="https://help.sap.com/docs/SAP_BUSINESS_BYDESIGN/2754875d2d2a403f95e58a41a9c7d6de/2cedf48c722d10149f4dddc6bf978f70.html" TargetMode="External"/><Relationship Id="rId23" Type="http://schemas.openxmlformats.org/officeDocument/2006/relationships/image" Target="../media/image24.png"/><Relationship Id="rId10" Type="http://schemas.openxmlformats.org/officeDocument/2006/relationships/slide" Target="slide2.xml"/><Relationship Id="rId19" Type="http://schemas.openxmlformats.org/officeDocument/2006/relationships/slide" Target="slide11.xml"/><Relationship Id="rId4" Type="http://schemas.openxmlformats.org/officeDocument/2006/relationships/slide" Target="slide17.xml"/><Relationship Id="rId9" Type="http://schemas.openxmlformats.org/officeDocument/2006/relationships/image" Target="../media/image11.png"/><Relationship Id="rId14" Type="http://schemas.openxmlformats.org/officeDocument/2006/relationships/image" Target="../media/image25.png"/><Relationship Id="rId22" Type="http://schemas.openxmlformats.org/officeDocument/2006/relationships/slide" Target="slide7.xml"/></Relationships>
</file>

<file path=ppt/slides/_rels/slide8.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13.png"/><Relationship Id="rId18" Type="http://schemas.openxmlformats.org/officeDocument/2006/relationships/image" Target="../media/image27.jpeg"/><Relationship Id="rId3" Type="http://schemas.openxmlformats.org/officeDocument/2006/relationships/image" Target="../media/image9.png"/><Relationship Id="rId21" Type="http://schemas.openxmlformats.org/officeDocument/2006/relationships/slide" Target="slide11.xml"/><Relationship Id="rId7" Type="http://schemas.openxmlformats.org/officeDocument/2006/relationships/image" Target="../media/image12.png"/><Relationship Id="rId12" Type="http://schemas.openxmlformats.org/officeDocument/2006/relationships/image" Target="../media/image14.png"/><Relationship Id="rId17" Type="http://schemas.openxmlformats.org/officeDocument/2006/relationships/image" Target="../media/image26.png"/><Relationship Id="rId2" Type="http://schemas.openxmlformats.org/officeDocument/2006/relationships/slide" Target="slide18.xml"/><Relationship Id="rId16" Type="http://schemas.openxmlformats.org/officeDocument/2006/relationships/hyperlink" Target="https://help.sap.com/docs/SAP_BUSINESS_BYDESIGN/2754875d2d2a403f95e58a41a9c7d6de/1c78ab63ab7a48d2addd72a3a83abea1.html" TargetMode="External"/><Relationship Id="rId20" Type="http://schemas.openxmlformats.org/officeDocument/2006/relationships/slide" Target="slide7.xml"/><Relationship Id="rId1" Type="http://schemas.openxmlformats.org/officeDocument/2006/relationships/slideLayout" Target="../slideLayouts/slideLayout29.xml"/><Relationship Id="rId6" Type="http://schemas.openxmlformats.org/officeDocument/2006/relationships/slide" Target="slide16.xml"/><Relationship Id="rId11" Type="http://schemas.openxmlformats.org/officeDocument/2006/relationships/slide" Target="slide10.xml"/><Relationship Id="rId5" Type="http://schemas.openxmlformats.org/officeDocument/2006/relationships/image" Target="../media/image10.png"/><Relationship Id="rId15" Type="http://schemas.openxmlformats.org/officeDocument/2006/relationships/hyperlink" Target="https://help.sap.com/docs/SAP_BUSINESS_BYDESIGN/2754875d2d2a403f95e58a41a9c7d6de/1c78ab63ab7a48d2addd72a3a83abea1.html?state=DRAFT&amp;version=2211" TargetMode="External"/><Relationship Id="rId23" Type="http://schemas.openxmlformats.org/officeDocument/2006/relationships/image" Target="../media/image24.png"/><Relationship Id="rId10" Type="http://schemas.openxmlformats.org/officeDocument/2006/relationships/slide" Target="slide2.xml"/><Relationship Id="rId19" Type="http://schemas.openxmlformats.org/officeDocument/2006/relationships/slide" Target="slide5.xml"/><Relationship Id="rId4" Type="http://schemas.openxmlformats.org/officeDocument/2006/relationships/slide" Target="slide17.xml"/><Relationship Id="rId9" Type="http://schemas.openxmlformats.org/officeDocument/2006/relationships/image" Target="../media/image11.png"/><Relationship Id="rId14" Type="http://schemas.openxmlformats.org/officeDocument/2006/relationships/image" Target="../media/image25.png"/><Relationship Id="rId22" Type="http://schemas.openxmlformats.org/officeDocument/2006/relationships/slide" Target="slide9.xml"/></Relationships>
</file>

<file path=ppt/slides/_rels/slide9.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13.png"/><Relationship Id="rId18" Type="http://schemas.openxmlformats.org/officeDocument/2006/relationships/slide" Target="slide8.xml"/><Relationship Id="rId3" Type="http://schemas.openxmlformats.org/officeDocument/2006/relationships/image" Target="../media/image9.png"/><Relationship Id="rId21" Type="http://schemas.openxmlformats.org/officeDocument/2006/relationships/image" Target="../media/image24.png"/><Relationship Id="rId7" Type="http://schemas.openxmlformats.org/officeDocument/2006/relationships/image" Target="../media/image12.png"/><Relationship Id="rId12" Type="http://schemas.openxmlformats.org/officeDocument/2006/relationships/image" Target="../media/image14.png"/><Relationship Id="rId17" Type="http://schemas.openxmlformats.org/officeDocument/2006/relationships/slide" Target="slide5.xml"/><Relationship Id="rId2" Type="http://schemas.openxmlformats.org/officeDocument/2006/relationships/slide" Target="slide18.xml"/><Relationship Id="rId16" Type="http://schemas.openxmlformats.org/officeDocument/2006/relationships/image" Target="../media/image26.png"/><Relationship Id="rId20" Type="http://schemas.openxmlformats.org/officeDocument/2006/relationships/slide" Target="slide9.xml"/><Relationship Id="rId1" Type="http://schemas.openxmlformats.org/officeDocument/2006/relationships/slideLayout" Target="../slideLayouts/slideLayout29.xml"/><Relationship Id="rId6" Type="http://schemas.openxmlformats.org/officeDocument/2006/relationships/slide" Target="slide16.xml"/><Relationship Id="rId11" Type="http://schemas.openxmlformats.org/officeDocument/2006/relationships/slide" Target="slide10.xml"/><Relationship Id="rId5" Type="http://schemas.openxmlformats.org/officeDocument/2006/relationships/image" Target="../media/image10.png"/><Relationship Id="rId15" Type="http://schemas.openxmlformats.org/officeDocument/2006/relationships/hyperlink" Target="https://help.sap.com/docs/SAP_BUSINESS_BYDESIGN/2754875d2d2a403f95e58a41a9c7d6de/2d9d923f722d10149bf7b70c886f67c3.html" TargetMode="External"/><Relationship Id="rId23" Type="http://schemas.openxmlformats.org/officeDocument/2006/relationships/image" Target="../media/image18.jpeg"/><Relationship Id="rId10" Type="http://schemas.openxmlformats.org/officeDocument/2006/relationships/slide" Target="slide2.xml"/><Relationship Id="rId19" Type="http://schemas.openxmlformats.org/officeDocument/2006/relationships/slide" Target="slide7.xml"/><Relationship Id="rId4" Type="http://schemas.openxmlformats.org/officeDocument/2006/relationships/slide" Target="slide17.xml"/><Relationship Id="rId9" Type="http://schemas.openxmlformats.org/officeDocument/2006/relationships/image" Target="../media/image11.png"/><Relationship Id="rId14" Type="http://schemas.openxmlformats.org/officeDocument/2006/relationships/image" Target="../media/image25.png"/><Relationship Id="rId22" Type="http://schemas.openxmlformats.org/officeDocument/2006/relationships/slide" Target="slide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resentation Title"/>
          <p:cNvSpPr>
            <a:spLocks noGrp="1"/>
          </p:cNvSpPr>
          <p:nvPr>
            <p:ph type="title"/>
          </p:nvPr>
        </p:nvSpPr>
        <p:spPr bwMode="gray">
          <a:xfrm>
            <a:off x="287926" y="4024274"/>
            <a:ext cx="10896336" cy="996936"/>
          </a:xfrm>
        </p:spPr>
        <p:txBody>
          <a:bodyPr/>
          <a:lstStyle/>
          <a:p>
            <a:r>
              <a:rPr lang="en-US" dirty="0"/>
              <a:t>SAP Business ByDesign – </a:t>
            </a:r>
            <a:br>
              <a:rPr lang="en-US" dirty="0"/>
            </a:br>
            <a:r>
              <a:rPr lang="en-US" dirty="0"/>
              <a:t>Business Scenario Explorer</a:t>
            </a:r>
            <a:br>
              <a:rPr lang="en-US" dirty="0"/>
            </a:br>
            <a:r>
              <a:rPr lang="en-US" dirty="0">
                <a:solidFill>
                  <a:schemeClr val="accent1"/>
                </a:solidFill>
              </a:rPr>
              <a:t>Procure-to-Pay (Services)</a:t>
            </a:r>
            <a:br>
              <a:rPr lang="en-US" dirty="0">
                <a:solidFill>
                  <a:schemeClr val="accent1"/>
                </a:solidFill>
              </a:rPr>
            </a:br>
            <a:endParaRPr lang="de-DE" dirty="0">
              <a:solidFill>
                <a:schemeClr val="accent1"/>
              </a:solidFill>
            </a:endParaRPr>
          </a:p>
        </p:txBody>
      </p:sp>
      <p:pic>
        <p:nvPicPr>
          <p:cNvPr id="17" name="Illustration" descr="Example of an illustration" title="Illustration for title slide">
            <a:extLst>
              <a:ext uri="{FF2B5EF4-FFF2-40B4-BE49-F238E27FC236}">
                <a16:creationId xmlns:a16="http://schemas.microsoft.com/office/drawing/2014/main" id="{FD14F36E-07D2-4603-8052-37711C0D346D}"/>
              </a:ext>
            </a:extLst>
          </p:cNvPr>
          <p:cNvPicPr>
            <a:picLocks noGrp="1" noChangeAspect="1"/>
          </p:cNvPicPr>
          <p:nvPr>
            <p:ph type="pic" sz="quarter" idx="12"/>
          </p:nvPr>
        </p:nvPicPr>
        <p:blipFill>
          <a:blip r:embed="rId3" cstate="hqprint">
            <a:extLst>
              <a:ext uri="{28A0092B-C50C-407E-A947-70E740481C1C}">
                <a14:useLocalDpi xmlns:a14="http://schemas.microsoft.com/office/drawing/2010/main"/>
              </a:ext>
            </a:extLst>
          </a:blip>
          <a:srcRect/>
          <a:stretch>
            <a:fillRect/>
          </a:stretch>
        </p:blipFill>
        <p:spPr bwMode="gray"/>
      </p:pic>
    </p:spTree>
    <p:extLst>
      <p:ext uri="{BB962C8B-B14F-4D97-AF65-F5344CB8AC3E}">
        <p14:creationId xmlns:p14="http://schemas.microsoft.com/office/powerpoint/2010/main" val="3395721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Group 101">
            <a:extLst>
              <a:ext uri="{FF2B5EF4-FFF2-40B4-BE49-F238E27FC236}">
                <a16:creationId xmlns:a16="http://schemas.microsoft.com/office/drawing/2014/main" id="{942877BF-DF3E-460E-9D0B-FD97F9690450}"/>
              </a:ext>
            </a:extLst>
          </p:cNvPr>
          <p:cNvGrpSpPr/>
          <p:nvPr/>
        </p:nvGrpSpPr>
        <p:grpSpPr>
          <a:xfrm>
            <a:off x="181733" y="5913587"/>
            <a:ext cx="1979096" cy="431888"/>
            <a:chOff x="181780" y="5984084"/>
            <a:chExt cx="1979611" cy="432000"/>
          </a:xfrm>
        </p:grpSpPr>
        <p:grpSp>
          <p:nvGrpSpPr>
            <p:cNvPr id="104" name="Group 103">
              <a:extLst>
                <a:ext uri="{FF2B5EF4-FFF2-40B4-BE49-F238E27FC236}">
                  <a16:creationId xmlns:a16="http://schemas.microsoft.com/office/drawing/2014/main" id="{99040A60-7225-4701-9FFB-6751BC1AD501}"/>
                </a:ext>
              </a:extLst>
            </p:cNvPr>
            <p:cNvGrpSpPr/>
            <p:nvPr/>
          </p:nvGrpSpPr>
          <p:grpSpPr>
            <a:xfrm>
              <a:off x="196667" y="6020084"/>
              <a:ext cx="1964724" cy="360000"/>
              <a:chOff x="196667" y="4734829"/>
              <a:chExt cx="1964724" cy="360000"/>
            </a:xfrm>
          </p:grpSpPr>
          <p:sp>
            <p:nvSpPr>
              <p:cNvPr id="106" name="Rectangle 105">
                <a:hlinkClick r:id="rId2" action="ppaction://hlinksldjump"/>
                <a:extLst>
                  <a:ext uri="{FF2B5EF4-FFF2-40B4-BE49-F238E27FC236}">
                    <a16:creationId xmlns:a16="http://schemas.microsoft.com/office/drawing/2014/main" id="{0FAD8B10-DCC9-424C-9BF3-B03196B7BE21}"/>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ea typeface="Arial Unicode MS" pitchFamily="34" charset="-128"/>
                  <a:cs typeface="Arial Unicode MS" pitchFamily="34" charset="-128"/>
                </a:endParaRPr>
              </a:p>
            </p:txBody>
          </p:sp>
          <p:sp>
            <p:nvSpPr>
              <p:cNvPr id="107" name="TextBox 106">
                <a:extLst>
                  <a:ext uri="{FF2B5EF4-FFF2-40B4-BE49-F238E27FC236}">
                    <a16:creationId xmlns:a16="http://schemas.microsoft.com/office/drawing/2014/main" id="{705E511F-25B7-480F-8D06-157664CD4E88}"/>
                  </a:ext>
                </a:extLst>
              </p:cNvPr>
              <p:cNvSpPr txBox="1"/>
              <p:nvPr/>
            </p:nvSpPr>
            <p:spPr>
              <a:xfrm>
                <a:off x="631664" y="4830191"/>
                <a:ext cx="119423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Further Information</a:t>
                </a:r>
              </a:p>
            </p:txBody>
          </p:sp>
        </p:grpSp>
        <p:pic>
          <p:nvPicPr>
            <p:cNvPr id="105" name="Picture 104">
              <a:hlinkClick r:id="" action="ppaction://noaction"/>
              <a:extLst>
                <a:ext uri="{FF2B5EF4-FFF2-40B4-BE49-F238E27FC236}">
                  <a16:creationId xmlns:a16="http://schemas.microsoft.com/office/drawing/2014/main" id="{7C904F08-75E6-44B7-8D84-405D99274B4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81780" y="5984084"/>
              <a:ext cx="432000" cy="432000"/>
            </a:xfrm>
            <a:prstGeom prst="rect">
              <a:avLst/>
            </a:prstGeom>
          </p:spPr>
        </p:pic>
      </p:grpSp>
      <p:grpSp>
        <p:nvGrpSpPr>
          <p:cNvPr id="108" name="Group 107">
            <a:extLst>
              <a:ext uri="{FF2B5EF4-FFF2-40B4-BE49-F238E27FC236}">
                <a16:creationId xmlns:a16="http://schemas.microsoft.com/office/drawing/2014/main" id="{ACAB77FF-76D3-4A5F-9495-13974633D913}"/>
              </a:ext>
            </a:extLst>
          </p:cNvPr>
          <p:cNvGrpSpPr/>
          <p:nvPr/>
        </p:nvGrpSpPr>
        <p:grpSpPr>
          <a:xfrm>
            <a:off x="196617" y="5572421"/>
            <a:ext cx="1964212" cy="363683"/>
            <a:chOff x="196667" y="5582428"/>
            <a:chExt cx="1964724" cy="363778"/>
          </a:xfrm>
        </p:grpSpPr>
        <p:grpSp>
          <p:nvGrpSpPr>
            <p:cNvPr id="109" name="Group 108">
              <a:extLst>
                <a:ext uri="{FF2B5EF4-FFF2-40B4-BE49-F238E27FC236}">
                  <a16:creationId xmlns:a16="http://schemas.microsoft.com/office/drawing/2014/main" id="{88F58492-2EB1-4197-8D77-49F9B84CE2A4}"/>
                </a:ext>
              </a:extLst>
            </p:cNvPr>
            <p:cNvGrpSpPr/>
            <p:nvPr/>
          </p:nvGrpSpPr>
          <p:grpSpPr>
            <a:xfrm>
              <a:off x="196667" y="5586206"/>
              <a:ext cx="1964724" cy="360000"/>
              <a:chOff x="196667" y="4734829"/>
              <a:chExt cx="1964724" cy="360000"/>
            </a:xfrm>
          </p:grpSpPr>
          <p:sp>
            <p:nvSpPr>
              <p:cNvPr id="111" name="Rectangle 110">
                <a:hlinkClick r:id="rId4" action="ppaction://hlinksldjump"/>
                <a:extLst>
                  <a:ext uri="{FF2B5EF4-FFF2-40B4-BE49-F238E27FC236}">
                    <a16:creationId xmlns:a16="http://schemas.microsoft.com/office/drawing/2014/main" id="{EB0755C9-7720-4939-B003-BCE74A545E9D}"/>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ea typeface="Arial Unicode MS" pitchFamily="34" charset="-128"/>
                  <a:cs typeface="Arial Unicode MS" pitchFamily="34" charset="-128"/>
                </a:endParaRPr>
              </a:p>
            </p:txBody>
          </p:sp>
          <p:sp>
            <p:nvSpPr>
              <p:cNvPr id="112" name="TextBox 111">
                <a:extLst>
                  <a:ext uri="{FF2B5EF4-FFF2-40B4-BE49-F238E27FC236}">
                    <a16:creationId xmlns:a16="http://schemas.microsoft.com/office/drawing/2014/main" id="{DE62D2FC-8877-48A9-8C2C-B8B18BE968E4}"/>
                  </a:ext>
                </a:extLst>
              </p:cNvPr>
              <p:cNvSpPr txBox="1"/>
              <p:nvPr/>
            </p:nvSpPr>
            <p:spPr>
              <a:xfrm>
                <a:off x="631664" y="4830191"/>
                <a:ext cx="876843"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Flow</a:t>
                </a:r>
              </a:p>
            </p:txBody>
          </p:sp>
        </p:grpSp>
        <p:pic>
          <p:nvPicPr>
            <p:cNvPr id="110" name="Picture 109">
              <a:hlinkClick r:id="" action="ppaction://noaction"/>
              <a:extLst>
                <a:ext uri="{FF2B5EF4-FFF2-40B4-BE49-F238E27FC236}">
                  <a16:creationId xmlns:a16="http://schemas.microsoft.com/office/drawing/2014/main" id="{7E3BFF44-D230-4ADB-9461-3CC6C38919DD}"/>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30477" y="5582428"/>
              <a:ext cx="360000" cy="360000"/>
            </a:xfrm>
            <a:prstGeom prst="rect">
              <a:avLst/>
            </a:prstGeom>
          </p:spPr>
        </p:pic>
      </p:grpSp>
      <p:grpSp>
        <p:nvGrpSpPr>
          <p:cNvPr id="113" name="Group 112">
            <a:extLst>
              <a:ext uri="{FF2B5EF4-FFF2-40B4-BE49-F238E27FC236}">
                <a16:creationId xmlns:a16="http://schemas.microsoft.com/office/drawing/2014/main" id="{E78E57BD-4A67-496F-8683-5781D36933E4}"/>
              </a:ext>
            </a:extLst>
          </p:cNvPr>
          <p:cNvGrpSpPr/>
          <p:nvPr/>
        </p:nvGrpSpPr>
        <p:grpSpPr>
          <a:xfrm>
            <a:off x="196617" y="5165202"/>
            <a:ext cx="1964212" cy="359906"/>
            <a:chOff x="196667" y="4734829"/>
            <a:chExt cx="1964724" cy="360000"/>
          </a:xfrm>
        </p:grpSpPr>
        <p:sp>
          <p:nvSpPr>
            <p:cNvPr id="120" name="Rectangle 119">
              <a:hlinkClick r:id="rId6" action="ppaction://hlinksldjump"/>
              <a:extLst>
                <a:ext uri="{FF2B5EF4-FFF2-40B4-BE49-F238E27FC236}">
                  <a16:creationId xmlns:a16="http://schemas.microsoft.com/office/drawing/2014/main" id="{2AEF62FF-1D52-487D-A3AB-77357258B929}"/>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ea typeface="Arial Unicode MS" pitchFamily="34" charset="-128"/>
                <a:cs typeface="Arial Unicode MS" pitchFamily="34" charset="-128"/>
              </a:endParaRPr>
            </a:p>
          </p:txBody>
        </p:sp>
        <p:grpSp>
          <p:nvGrpSpPr>
            <p:cNvPr id="121" name="Group 120">
              <a:extLst>
                <a:ext uri="{FF2B5EF4-FFF2-40B4-BE49-F238E27FC236}">
                  <a16:creationId xmlns:a16="http://schemas.microsoft.com/office/drawing/2014/main" id="{A88C1F92-69DB-4246-9513-EEBBC86F2D64}"/>
                </a:ext>
              </a:extLst>
            </p:cNvPr>
            <p:cNvGrpSpPr/>
            <p:nvPr/>
          </p:nvGrpSpPr>
          <p:grpSpPr>
            <a:xfrm>
              <a:off x="249062" y="4734829"/>
              <a:ext cx="1331580" cy="360000"/>
              <a:chOff x="249062" y="4734829"/>
              <a:chExt cx="1331580" cy="360000"/>
            </a:xfrm>
          </p:grpSpPr>
          <p:sp>
            <p:nvSpPr>
              <p:cNvPr id="122" name="TextBox 121">
                <a:extLst>
                  <a:ext uri="{FF2B5EF4-FFF2-40B4-BE49-F238E27FC236}">
                    <a16:creationId xmlns:a16="http://schemas.microsoft.com/office/drawing/2014/main" id="{7BE911FD-1FA2-4B6D-958C-3092EF04657E}"/>
                  </a:ext>
                </a:extLst>
              </p:cNvPr>
              <p:cNvSpPr txBox="1"/>
              <p:nvPr/>
            </p:nvSpPr>
            <p:spPr>
              <a:xfrm>
                <a:off x="631664" y="4830191"/>
                <a:ext cx="94897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Business Value</a:t>
                </a:r>
              </a:p>
            </p:txBody>
          </p:sp>
          <p:pic>
            <p:nvPicPr>
              <p:cNvPr id="123" name="Picture 122">
                <a:hlinkClick r:id="" action="ppaction://noaction"/>
                <a:extLst>
                  <a:ext uri="{FF2B5EF4-FFF2-40B4-BE49-F238E27FC236}">
                    <a16:creationId xmlns:a16="http://schemas.microsoft.com/office/drawing/2014/main" id="{D1A01C07-77ED-4300-BD19-B75409D388F8}"/>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49062" y="4734829"/>
                <a:ext cx="360000" cy="360000"/>
              </a:xfrm>
              <a:prstGeom prst="rect">
                <a:avLst/>
              </a:prstGeom>
            </p:spPr>
          </p:pic>
        </p:grpSp>
      </p:grpSp>
      <p:grpSp>
        <p:nvGrpSpPr>
          <p:cNvPr id="140" name="Group 139">
            <a:extLst>
              <a:ext uri="{FF2B5EF4-FFF2-40B4-BE49-F238E27FC236}">
                <a16:creationId xmlns:a16="http://schemas.microsoft.com/office/drawing/2014/main" id="{3C5D9B5E-2E53-454E-A185-3B5021A77709}"/>
              </a:ext>
            </a:extLst>
          </p:cNvPr>
          <p:cNvGrpSpPr/>
          <p:nvPr/>
        </p:nvGrpSpPr>
        <p:grpSpPr>
          <a:xfrm>
            <a:off x="196616" y="4757983"/>
            <a:ext cx="1863458" cy="359906"/>
            <a:chOff x="196667" y="4351530"/>
            <a:chExt cx="1863943" cy="360000"/>
          </a:xfrm>
          <a:solidFill>
            <a:srgbClr val="ECECEC"/>
          </a:solidFill>
        </p:grpSpPr>
        <p:sp>
          <p:nvSpPr>
            <p:cNvPr id="141" name="Rectangle 140">
              <a:hlinkClick r:id="rId8" action="ppaction://hlinksldjump"/>
              <a:extLst>
                <a:ext uri="{FF2B5EF4-FFF2-40B4-BE49-F238E27FC236}">
                  <a16:creationId xmlns:a16="http://schemas.microsoft.com/office/drawing/2014/main" id="{197E2896-E6A8-4B7A-8F20-157A4BFC6988}"/>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ea typeface="Arial Unicode MS" pitchFamily="34" charset="-128"/>
                <a:cs typeface="Arial Unicode MS" pitchFamily="34" charset="-128"/>
              </a:endParaRPr>
            </a:p>
          </p:txBody>
        </p:sp>
        <p:pic>
          <p:nvPicPr>
            <p:cNvPr id="142" name="Picture 141">
              <a:extLst>
                <a:ext uri="{FF2B5EF4-FFF2-40B4-BE49-F238E27FC236}">
                  <a16:creationId xmlns:a16="http://schemas.microsoft.com/office/drawing/2014/main" id="{0233C714-9933-4B5E-B3F8-54D163ACB296}"/>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249062" y="4351530"/>
              <a:ext cx="360000" cy="360000"/>
            </a:xfrm>
            <a:prstGeom prst="rect">
              <a:avLst/>
            </a:prstGeom>
            <a:grpFill/>
          </p:spPr>
        </p:pic>
        <p:sp>
          <p:nvSpPr>
            <p:cNvPr id="143" name="TextBox 142">
              <a:extLst>
                <a:ext uri="{FF2B5EF4-FFF2-40B4-BE49-F238E27FC236}">
                  <a16:creationId xmlns:a16="http://schemas.microsoft.com/office/drawing/2014/main" id="{3BB0C3BF-96D4-46EA-8006-F22C26D63BFE}"/>
                </a:ext>
              </a:extLst>
            </p:cNvPr>
            <p:cNvSpPr txBox="1"/>
            <p:nvPr/>
          </p:nvSpPr>
          <p:spPr>
            <a:xfrm>
              <a:off x="638473" y="4446892"/>
              <a:ext cx="102592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b="1" kern="0" dirty="0">
                  <a:solidFill>
                    <a:srgbClr val="666666"/>
                  </a:solidFill>
                  <a:latin typeface="72" panose="020B0503030000000003" pitchFamily="34" charset="0"/>
                  <a:ea typeface="Arial Unicode MS" pitchFamily="34" charset="-128"/>
                  <a:cs typeface="72" panose="020B0503030000000003" pitchFamily="34" charset="0"/>
                </a:rPr>
                <a:t>Process Details</a:t>
              </a:r>
            </a:p>
          </p:txBody>
        </p:sp>
      </p:grpSp>
      <p:grpSp>
        <p:nvGrpSpPr>
          <p:cNvPr id="150" name="Group 149">
            <a:extLst>
              <a:ext uri="{FF2B5EF4-FFF2-40B4-BE49-F238E27FC236}">
                <a16:creationId xmlns:a16="http://schemas.microsoft.com/office/drawing/2014/main" id="{D9B79550-2E1C-4B2B-A38B-2460062B2EC8}"/>
              </a:ext>
            </a:extLst>
          </p:cNvPr>
          <p:cNvGrpSpPr/>
          <p:nvPr/>
        </p:nvGrpSpPr>
        <p:grpSpPr>
          <a:xfrm>
            <a:off x="196617" y="4350764"/>
            <a:ext cx="1863458" cy="359906"/>
            <a:chOff x="196667" y="4351004"/>
            <a:chExt cx="1863943" cy="360000"/>
          </a:xfrm>
          <a:noFill/>
        </p:grpSpPr>
        <p:grpSp>
          <p:nvGrpSpPr>
            <p:cNvPr id="151" name="Group 150">
              <a:extLst>
                <a:ext uri="{FF2B5EF4-FFF2-40B4-BE49-F238E27FC236}">
                  <a16:creationId xmlns:a16="http://schemas.microsoft.com/office/drawing/2014/main" id="{7BE1348C-539C-46CD-ACC1-778DCF755EE4}"/>
                </a:ext>
              </a:extLst>
            </p:cNvPr>
            <p:cNvGrpSpPr/>
            <p:nvPr/>
          </p:nvGrpSpPr>
          <p:grpSpPr>
            <a:xfrm>
              <a:off x="196667" y="4351004"/>
              <a:ext cx="1863943" cy="360000"/>
              <a:chOff x="196667" y="4351530"/>
              <a:chExt cx="1863943" cy="360000"/>
            </a:xfrm>
            <a:grpFill/>
          </p:grpSpPr>
          <p:sp>
            <p:nvSpPr>
              <p:cNvPr id="153" name="Rectangle 152">
                <a:hlinkClick r:id="rId10" action="ppaction://hlinksldjump"/>
                <a:extLst>
                  <a:ext uri="{FF2B5EF4-FFF2-40B4-BE49-F238E27FC236}">
                    <a16:creationId xmlns:a16="http://schemas.microsoft.com/office/drawing/2014/main" id="{39507A08-2940-4D4B-90AC-818FA6ECEC34}"/>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ea typeface="Arial Unicode MS" pitchFamily="34" charset="-128"/>
                  <a:cs typeface="Arial Unicode MS" pitchFamily="34" charset="-128"/>
                </a:endParaRPr>
              </a:p>
            </p:txBody>
          </p:sp>
          <p:sp>
            <p:nvSpPr>
              <p:cNvPr id="154" name="TextBox 153">
                <a:extLst>
                  <a:ext uri="{FF2B5EF4-FFF2-40B4-BE49-F238E27FC236}">
                    <a16:creationId xmlns:a16="http://schemas.microsoft.com/office/drawing/2014/main" id="{FF1222B7-FCD1-440E-859A-6B1199CA8F6A}"/>
                  </a:ext>
                </a:extLst>
              </p:cNvPr>
              <p:cNvSpPr txBox="1"/>
              <p:nvPr/>
            </p:nvSpPr>
            <p:spPr>
              <a:xfrm>
                <a:off x="638473" y="4446892"/>
                <a:ext cx="115897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Overview</a:t>
                </a:r>
              </a:p>
            </p:txBody>
          </p:sp>
        </p:grpSp>
        <p:pic>
          <p:nvPicPr>
            <p:cNvPr id="152" name="Picture 151">
              <a:hlinkClick r:id="rId11" action="ppaction://hlinksldjump"/>
              <a:extLst>
                <a:ext uri="{FF2B5EF4-FFF2-40B4-BE49-F238E27FC236}">
                  <a16:creationId xmlns:a16="http://schemas.microsoft.com/office/drawing/2014/main" id="{0D6A3084-9753-461E-91AE-397C61C22C2A}"/>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249061" y="4351004"/>
              <a:ext cx="360000" cy="360000"/>
            </a:xfrm>
            <a:prstGeom prst="rect">
              <a:avLst/>
            </a:prstGeom>
            <a:grpFill/>
          </p:spPr>
        </p:pic>
      </p:grpSp>
      <p:sp>
        <p:nvSpPr>
          <p:cNvPr id="24" name="Title"/>
          <p:cNvSpPr>
            <a:spLocks noGrp="1"/>
          </p:cNvSpPr>
          <p:nvPr>
            <p:ph type="title"/>
          </p:nvPr>
        </p:nvSpPr>
        <p:spPr bwMode="gray">
          <a:xfrm>
            <a:off x="503870" y="504761"/>
            <a:ext cx="11183564" cy="676932"/>
          </a:xfrm>
        </p:spPr>
        <p:txBody>
          <a:bodyPr/>
          <a:lstStyle/>
          <a:p>
            <a:r>
              <a:rPr lang="en-US" dirty="0">
                <a:solidFill>
                  <a:schemeClr val="accent2"/>
                </a:solidFill>
                <a:latin typeface="72" panose="020B0503030000000003" pitchFamily="34" charset="0"/>
                <a:cs typeface="72" panose="020B0503030000000003" pitchFamily="34" charset="0"/>
              </a:rPr>
              <a:t>SAP Business ByDesign – Procure to Pay (Services)</a:t>
            </a:r>
            <a:br>
              <a:rPr lang="en-US" dirty="0">
                <a:solidFill>
                  <a:schemeClr val="accent2"/>
                </a:solidFill>
                <a:latin typeface="72" panose="020B0503030000000003" pitchFamily="34" charset="0"/>
                <a:cs typeface="72" panose="020B0503030000000003" pitchFamily="34" charset="0"/>
              </a:rPr>
            </a:br>
            <a:r>
              <a:rPr lang="en-US" sz="1999" b="0" dirty="0">
                <a:solidFill>
                  <a:schemeClr val="accent2"/>
                </a:solidFill>
              </a:rPr>
              <a:t>Process Details: Processing Supplier Invoices</a:t>
            </a:r>
            <a:endParaRPr lang="en-US" dirty="0">
              <a:solidFill>
                <a:schemeClr val="accent2"/>
              </a:solidFill>
              <a:latin typeface="72" panose="020B0503030000000003" pitchFamily="34" charset="0"/>
              <a:cs typeface="72" panose="020B0503030000000003" pitchFamily="34" charset="0"/>
            </a:endParaRPr>
          </a:p>
        </p:txBody>
      </p:sp>
      <p:sp>
        <p:nvSpPr>
          <p:cNvPr id="95" name="Rectangle 122">
            <a:extLst>
              <a:ext uri="{FF2B5EF4-FFF2-40B4-BE49-F238E27FC236}">
                <a16:creationId xmlns:a16="http://schemas.microsoft.com/office/drawing/2014/main" id="{25BD6EE7-41E9-4F63-9D21-CF51CB71382B}"/>
              </a:ext>
            </a:extLst>
          </p:cNvPr>
          <p:cNvSpPr>
            <a:spLocks noChangeArrowheads="1"/>
          </p:cNvSpPr>
          <p:nvPr/>
        </p:nvSpPr>
        <p:spPr bwMode="auto">
          <a:xfrm>
            <a:off x="2030144" y="3794455"/>
            <a:ext cx="9443146" cy="2638382"/>
          </a:xfrm>
          <a:prstGeom prst="rect">
            <a:avLst/>
          </a:prstGeom>
          <a:solidFill>
            <a:srgbClr val="ECECEC"/>
          </a:solidFill>
          <a:ln w="9525" algn="ctr">
            <a:noFill/>
            <a:round/>
            <a:headEnd/>
            <a:tailEnd/>
          </a:ln>
        </p:spPr>
        <p:txBody>
          <a:bodyPr wrap="none" lIns="89977" tIns="46788" rIns="89977" bIns="46788" anchor="ctr"/>
          <a:lstStyle/>
          <a:p>
            <a:pPr marL="244402" indent="-244402" algn="ctr" defTabSz="1088449">
              <a:buClr>
                <a:srgbClr val="F0AB00"/>
              </a:buClr>
              <a:buSzPct val="80000"/>
              <a:defRPr/>
            </a:pPr>
            <a:endParaRPr lang="en-US" sz="2099" dirty="0">
              <a:solidFill>
                <a:srgbClr val="000000"/>
              </a:solidFill>
              <a:latin typeface="72" panose="020B0503030000000003" pitchFamily="34" charset="0"/>
              <a:cs typeface="72" panose="020B0503030000000003" pitchFamily="34" charset="0"/>
            </a:endParaRPr>
          </a:p>
        </p:txBody>
      </p:sp>
      <p:sp>
        <p:nvSpPr>
          <p:cNvPr id="103" name="TextBox 102">
            <a:extLst>
              <a:ext uri="{FF2B5EF4-FFF2-40B4-BE49-F238E27FC236}">
                <a16:creationId xmlns:a16="http://schemas.microsoft.com/office/drawing/2014/main" id="{A08FFB48-0E95-4C3A-9EFE-1E0C13FF2364}"/>
              </a:ext>
            </a:extLst>
          </p:cNvPr>
          <p:cNvSpPr txBox="1"/>
          <p:nvPr/>
        </p:nvSpPr>
        <p:spPr>
          <a:xfrm>
            <a:off x="366645" y="3706054"/>
            <a:ext cx="1647396" cy="461545"/>
          </a:xfrm>
          <a:prstGeom prst="rect">
            <a:avLst/>
          </a:prstGeom>
          <a:noFill/>
        </p:spPr>
        <p:txBody>
          <a:bodyPr>
            <a:spAutoFit/>
          </a:bodyPr>
          <a:lstStyle/>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Scenario </a:t>
            </a:r>
          </a:p>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Explorer</a:t>
            </a:r>
            <a:endParaRPr lang="en-US" sz="1000" dirty="0">
              <a:solidFill>
                <a:srgbClr val="666666"/>
              </a:solidFill>
              <a:latin typeface="72" panose="020B0503030000000003" pitchFamily="34" charset="0"/>
              <a:cs typeface="72" panose="020B0503030000000003" pitchFamily="34" charset="0"/>
            </a:endParaRPr>
          </a:p>
        </p:txBody>
      </p:sp>
      <p:pic>
        <p:nvPicPr>
          <p:cNvPr id="146" name="Picture 145">
            <a:extLst>
              <a:ext uri="{FF2B5EF4-FFF2-40B4-BE49-F238E27FC236}">
                <a16:creationId xmlns:a16="http://schemas.microsoft.com/office/drawing/2014/main" id="{54A1CB15-7CD8-4639-BC11-B964B0EB4A9E}"/>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rot="16200000">
            <a:off x="9852856" y="786988"/>
            <a:ext cx="359906" cy="359906"/>
          </a:xfrm>
          <a:prstGeom prst="rect">
            <a:avLst/>
          </a:prstGeom>
        </p:spPr>
      </p:pic>
      <p:sp>
        <p:nvSpPr>
          <p:cNvPr id="48" name="TextBox 47">
            <a:extLst>
              <a:ext uri="{FF2B5EF4-FFF2-40B4-BE49-F238E27FC236}">
                <a16:creationId xmlns:a16="http://schemas.microsoft.com/office/drawing/2014/main" id="{0D6F18B0-F44B-485E-850F-566DE336D322}"/>
              </a:ext>
            </a:extLst>
          </p:cNvPr>
          <p:cNvSpPr txBox="1"/>
          <p:nvPr/>
        </p:nvSpPr>
        <p:spPr>
          <a:xfrm>
            <a:off x="9941056" y="801833"/>
            <a:ext cx="1528997" cy="338466"/>
          </a:xfrm>
          <a:prstGeom prst="rect">
            <a:avLst/>
          </a:prstGeom>
          <a:noFill/>
        </p:spPr>
        <p:txBody>
          <a:bodyPr wrap="square">
            <a:spAutoFit/>
          </a:bodyPr>
          <a:lstStyle/>
          <a:p>
            <a:pPr marL="215835" defTabSz="1088449">
              <a:spcBef>
                <a:spcPts val="600"/>
              </a:spcBef>
              <a:spcAft>
                <a:spcPct val="30000"/>
              </a:spcAft>
              <a:defRPr/>
            </a:pPr>
            <a:r>
              <a:rPr lang="en-US" sz="800" dirty="0">
                <a:solidFill>
                  <a:srgbClr val="666666"/>
                </a:solidFill>
                <a:latin typeface="72" panose="020B0503030000000003" pitchFamily="34" charset="0"/>
                <a:ea typeface="SimSun" pitchFamily="2" charset="-122"/>
                <a:cs typeface="72" panose="020B0503030000000003" pitchFamily="34" charset="0"/>
              </a:rPr>
              <a:t>Click process </a:t>
            </a:r>
            <a:br>
              <a:rPr lang="en-US" sz="800" dirty="0">
                <a:solidFill>
                  <a:srgbClr val="666666"/>
                </a:solidFill>
                <a:latin typeface="72" panose="020B0503030000000003" pitchFamily="34" charset="0"/>
                <a:ea typeface="SimSun" pitchFamily="2" charset="-122"/>
                <a:cs typeface="72" panose="020B0503030000000003" pitchFamily="34" charset="0"/>
              </a:rPr>
            </a:br>
            <a:r>
              <a:rPr lang="en-US" sz="800" dirty="0">
                <a:solidFill>
                  <a:srgbClr val="666666"/>
                </a:solidFill>
                <a:latin typeface="72" panose="020B0503030000000003" pitchFamily="34" charset="0"/>
                <a:ea typeface="SimSun" pitchFamily="2" charset="-122"/>
                <a:cs typeface="72" panose="020B0503030000000003" pitchFamily="34" charset="0"/>
              </a:rPr>
              <a:t>chevrons for details</a:t>
            </a:r>
          </a:p>
        </p:txBody>
      </p:sp>
      <p:sp>
        <p:nvSpPr>
          <p:cNvPr id="54" name="TextBox 83">
            <a:extLst>
              <a:ext uri="{FF2B5EF4-FFF2-40B4-BE49-F238E27FC236}">
                <a16:creationId xmlns:a16="http://schemas.microsoft.com/office/drawing/2014/main" id="{12EE2C59-DB5A-494F-9688-65EAEA18ED5B}"/>
              </a:ext>
            </a:extLst>
          </p:cNvPr>
          <p:cNvSpPr txBox="1">
            <a:spLocks noChangeArrowheads="1"/>
          </p:cNvSpPr>
          <p:nvPr/>
        </p:nvSpPr>
        <p:spPr bwMode="auto">
          <a:xfrm>
            <a:off x="1978698" y="3804882"/>
            <a:ext cx="2158438" cy="261869"/>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Process Description</a:t>
            </a:r>
            <a:endParaRPr lang="en-US" sz="900" b="1" dirty="0">
              <a:solidFill>
                <a:srgbClr val="666666"/>
              </a:solidFill>
              <a:latin typeface="72" panose="020B0503030000000003" pitchFamily="34" charset="0"/>
              <a:cs typeface="72" panose="020B0503030000000003" pitchFamily="34" charset="0"/>
            </a:endParaRPr>
          </a:p>
        </p:txBody>
      </p:sp>
      <p:sp>
        <p:nvSpPr>
          <p:cNvPr id="55" name="TextBox 66">
            <a:extLst>
              <a:ext uri="{FF2B5EF4-FFF2-40B4-BE49-F238E27FC236}">
                <a16:creationId xmlns:a16="http://schemas.microsoft.com/office/drawing/2014/main" id="{417D6758-2514-49AF-93F1-2D425EE7C13F}"/>
              </a:ext>
            </a:extLst>
          </p:cNvPr>
          <p:cNvSpPr txBox="1">
            <a:spLocks noChangeArrowheads="1"/>
          </p:cNvSpPr>
          <p:nvPr/>
        </p:nvSpPr>
        <p:spPr bwMode="auto">
          <a:xfrm>
            <a:off x="2011564" y="4092250"/>
            <a:ext cx="4920111" cy="1892333"/>
          </a:xfrm>
          <a:prstGeom prst="rect">
            <a:avLst/>
          </a:prstGeom>
          <a:noFill/>
          <a:ln w="9525">
            <a:noFill/>
            <a:miter lim="800000"/>
            <a:headEnd/>
            <a:tailEnd/>
          </a:ln>
        </p:spPr>
        <p:txBody>
          <a:bodyPr wrap="square">
            <a:spAutoFit/>
          </a:bodyPr>
          <a:lstStyle/>
          <a:p>
            <a:pPr algn="just" defTabSz="914126">
              <a:buClr>
                <a:srgbClr val="F0AB00"/>
              </a:buClr>
              <a:buSzPct val="80000"/>
            </a:pPr>
            <a:r>
              <a:rPr lang="en-US" sz="900" dirty="0">
                <a:solidFill>
                  <a:srgbClr val="666666"/>
                </a:solidFill>
                <a:latin typeface="72" panose="020B0503030000000003" pitchFamily="34" charset="0"/>
                <a:cs typeface="72" panose="020B0503030000000003" pitchFamily="34" charset="0"/>
              </a:rPr>
              <a:t> The</a:t>
            </a:r>
            <a:r>
              <a:rPr lang="en-US" sz="900" b="1" dirty="0">
                <a:solidFill>
                  <a:srgbClr val="666666"/>
                </a:solidFill>
                <a:latin typeface="72" panose="020B0503030000000003" pitchFamily="34" charset="0"/>
                <a:cs typeface="72" panose="020B0503030000000003" pitchFamily="34" charset="0"/>
              </a:rPr>
              <a:t> Processing Supplier Invoices </a:t>
            </a:r>
            <a:r>
              <a:rPr lang="en-US" sz="900" dirty="0">
                <a:solidFill>
                  <a:srgbClr val="666666"/>
                </a:solidFill>
                <a:latin typeface="72" panose="020B0503030000000003" pitchFamily="34" charset="0"/>
                <a:cs typeface="72" panose="020B0503030000000003" pitchFamily="34" charset="0"/>
              </a:rPr>
              <a:t>business process enables you as an accountant to enter, verify, and post invoices, credit memos, and down payment requests that you received from your supplier by fax or by mail. Alternatively, your supplier, which can also be an affiliated company, can send you these documents electronically as XML messages. An automated invoice-verification process compares all supplier invoices with their corresponding purchase documents, if available. </a:t>
            </a:r>
          </a:p>
          <a:p>
            <a:pPr algn="just" defTabSz="914126">
              <a:buClr>
                <a:srgbClr val="F0AB00"/>
              </a:buClr>
              <a:buSzPct val="80000"/>
            </a:pPr>
            <a:endParaRPr lang="en-US" sz="900" dirty="0">
              <a:solidFill>
                <a:srgbClr val="666666"/>
              </a:solidFill>
              <a:latin typeface="72" panose="020B0503030000000003" pitchFamily="34" charset="0"/>
              <a:cs typeface="72" panose="020B0503030000000003" pitchFamily="34" charset="0"/>
            </a:endParaRPr>
          </a:p>
          <a:p>
            <a:pPr algn="just" defTabSz="914126">
              <a:buClr>
                <a:srgbClr val="F0AB00"/>
              </a:buClr>
              <a:buSzPct val="80000"/>
            </a:pPr>
            <a:r>
              <a:rPr lang="en-US" sz="900" dirty="0">
                <a:solidFill>
                  <a:srgbClr val="666666"/>
                </a:solidFill>
                <a:latin typeface="72" panose="020B0503030000000003" pitchFamily="34" charset="0"/>
                <a:cs typeface="72" panose="020B0503030000000003" pitchFamily="34" charset="0"/>
              </a:rPr>
              <a:t>You can also charge supplier invoice items to partner companies, and you can distribute additional costs, such as freight, among all other supplier invoice items.</a:t>
            </a:r>
          </a:p>
          <a:p>
            <a:pPr algn="just" defTabSz="914126">
              <a:buClr>
                <a:srgbClr val="F0AB00"/>
              </a:buClr>
              <a:buSzPct val="80000"/>
            </a:pPr>
            <a:endParaRPr lang="en-US" sz="900" dirty="0">
              <a:solidFill>
                <a:srgbClr val="666666"/>
              </a:solidFill>
              <a:latin typeface="72" panose="020B0503030000000003" pitchFamily="34" charset="0"/>
              <a:cs typeface="72" panose="020B0503030000000003" pitchFamily="34" charset="0"/>
            </a:endParaRPr>
          </a:p>
          <a:p>
            <a:pPr algn="just" defTabSz="914126">
              <a:buClr>
                <a:srgbClr val="F0AB00"/>
              </a:buClr>
              <a:buSzPct val="80000"/>
            </a:pPr>
            <a:r>
              <a:rPr lang="en-US" sz="900" dirty="0">
                <a:solidFill>
                  <a:srgbClr val="666666"/>
                </a:solidFill>
                <a:latin typeface="72" panose="020B0503030000000003" pitchFamily="34" charset="0"/>
                <a:cs typeface="72" panose="020B0503030000000003" pitchFamily="34" charset="0"/>
              </a:rPr>
              <a:t>When the supplier invoice is complete and correct, you post it. The supplier invoice is then used to pay your suppliers. If relevant, the system also creates new fixed assets automatically.  </a:t>
            </a:r>
          </a:p>
          <a:p>
            <a:pPr algn="just" defTabSz="1088449">
              <a:buClr>
                <a:srgbClr val="F0AB00"/>
              </a:buClr>
              <a:buSzPct val="80000"/>
              <a:defRPr/>
            </a:pPr>
            <a:endParaRPr lang="en-US" sz="900" dirty="0">
              <a:solidFill>
                <a:srgbClr val="666666"/>
              </a:solidFill>
              <a:latin typeface="72" panose="020B0503030000000003" pitchFamily="34" charset="0"/>
              <a:cs typeface="72" panose="020B0503030000000003" pitchFamily="34" charset="0"/>
            </a:endParaRPr>
          </a:p>
        </p:txBody>
      </p:sp>
      <p:pic>
        <p:nvPicPr>
          <p:cNvPr id="58" name="Picture 57">
            <a:extLst>
              <a:ext uri="{FF2B5EF4-FFF2-40B4-BE49-F238E27FC236}">
                <a16:creationId xmlns:a16="http://schemas.microsoft.com/office/drawing/2014/main" id="{754594A0-DD94-4F06-BE2B-7958BA1CB901}"/>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7882575" y="5690857"/>
            <a:ext cx="539859" cy="539859"/>
          </a:xfrm>
          <a:prstGeom prst="rect">
            <a:avLst/>
          </a:prstGeom>
        </p:spPr>
      </p:pic>
      <p:sp>
        <p:nvSpPr>
          <p:cNvPr id="59" name="TextBox 83">
            <a:extLst>
              <a:ext uri="{FF2B5EF4-FFF2-40B4-BE49-F238E27FC236}">
                <a16:creationId xmlns:a16="http://schemas.microsoft.com/office/drawing/2014/main" id="{B28B6799-C272-497E-8BF3-98E8E2C18AFF}"/>
              </a:ext>
            </a:extLst>
          </p:cNvPr>
          <p:cNvSpPr txBox="1">
            <a:spLocks noChangeArrowheads="1"/>
          </p:cNvSpPr>
          <p:nvPr/>
        </p:nvSpPr>
        <p:spPr bwMode="auto">
          <a:xfrm>
            <a:off x="7559978" y="3805208"/>
            <a:ext cx="2158438" cy="261542"/>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Further Information</a:t>
            </a:r>
            <a:endParaRPr lang="en-US" sz="900" b="1" dirty="0">
              <a:solidFill>
                <a:srgbClr val="666666"/>
              </a:solidFill>
              <a:latin typeface="72" panose="020B0503030000000003" pitchFamily="34" charset="0"/>
              <a:cs typeface="72" panose="020B0503030000000003" pitchFamily="34" charset="0"/>
            </a:endParaRPr>
          </a:p>
        </p:txBody>
      </p:sp>
      <p:sp>
        <p:nvSpPr>
          <p:cNvPr id="60" name="Chevron 79">
            <a:extLst>
              <a:ext uri="{FF2B5EF4-FFF2-40B4-BE49-F238E27FC236}">
                <a16:creationId xmlns:a16="http://schemas.microsoft.com/office/drawing/2014/main" id="{7DD21761-38A9-4EEC-B724-1CEF870A2A55}"/>
              </a:ext>
            </a:extLst>
          </p:cNvPr>
          <p:cNvSpPr>
            <a:spLocks noChangeArrowheads="1"/>
          </p:cNvSpPr>
          <p:nvPr/>
        </p:nvSpPr>
        <p:spPr bwMode="auto">
          <a:xfrm>
            <a:off x="8503720" y="5753673"/>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dirty="0">
                <a:solidFill>
                  <a:srgbClr val="666666"/>
                </a:solidFill>
                <a:latin typeface="72" panose="020B0503030000000003" pitchFamily="34" charset="0"/>
                <a:cs typeface="72" panose="020B0503030000000003" pitchFamily="34" charset="0"/>
                <a:hlinkClick r:id="rId15">
                  <a:extLst>
                    <a:ext uri="{A12FA001-AC4F-418D-AE19-62706E023703}">
                      <ahyp:hlinkClr xmlns:ahyp="http://schemas.microsoft.com/office/drawing/2018/hyperlinkcolor" val="tx"/>
                    </a:ext>
                  </a:extLst>
                </a:hlinkClick>
              </a:rPr>
              <a:t>Link to Supplier Invoice Processing With Reference</a:t>
            </a:r>
            <a:endParaRPr lang="en-US" sz="900" dirty="0">
              <a:solidFill>
                <a:srgbClr val="666666"/>
              </a:solidFill>
              <a:latin typeface="72" panose="020B0503030000000003" pitchFamily="34" charset="0"/>
              <a:cs typeface="72" panose="020B0503030000000003" pitchFamily="34" charset="0"/>
            </a:endParaRPr>
          </a:p>
        </p:txBody>
      </p:sp>
      <p:sp>
        <p:nvSpPr>
          <p:cNvPr id="61" name="Chevron 79">
            <a:extLst>
              <a:ext uri="{FF2B5EF4-FFF2-40B4-BE49-F238E27FC236}">
                <a16:creationId xmlns:a16="http://schemas.microsoft.com/office/drawing/2014/main" id="{EE12BE2D-ED56-420D-B64F-E9125FDB2F2E}"/>
              </a:ext>
            </a:extLst>
          </p:cNvPr>
          <p:cNvSpPr>
            <a:spLocks noChangeArrowheads="1"/>
          </p:cNvSpPr>
          <p:nvPr/>
        </p:nvSpPr>
        <p:spPr bwMode="auto">
          <a:xfrm>
            <a:off x="8503720" y="5025868"/>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In the work center</a:t>
            </a:r>
            <a:r>
              <a:rPr lang="en-US" sz="900" dirty="0">
                <a:solidFill>
                  <a:srgbClr val="666666"/>
                </a:solidFill>
                <a:latin typeface="72" panose="020B0503030000000003" pitchFamily="34" charset="0"/>
                <a:cs typeface="72" panose="020B0503030000000003" pitchFamily="34" charset="0"/>
              </a:rPr>
              <a:t> Supplier Invoicing</a:t>
            </a:r>
          </a:p>
        </p:txBody>
      </p:sp>
      <p:pic>
        <p:nvPicPr>
          <p:cNvPr id="62" name="Picture 61">
            <a:extLst>
              <a:ext uri="{FF2B5EF4-FFF2-40B4-BE49-F238E27FC236}">
                <a16:creationId xmlns:a16="http://schemas.microsoft.com/office/drawing/2014/main" id="{008F1199-FF39-43BA-8A4C-CDED3E1C61AF}"/>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7882575" y="4963236"/>
            <a:ext cx="539859" cy="539859"/>
          </a:xfrm>
          <a:prstGeom prst="rect">
            <a:avLst/>
          </a:prstGeom>
        </p:spPr>
      </p:pic>
      <p:cxnSp>
        <p:nvCxnSpPr>
          <p:cNvPr id="63" name="Straight Connector 62">
            <a:extLst>
              <a:ext uri="{FF2B5EF4-FFF2-40B4-BE49-F238E27FC236}">
                <a16:creationId xmlns:a16="http://schemas.microsoft.com/office/drawing/2014/main" id="{C48FDBCF-78EE-460B-9D4E-22538696F7AF}"/>
              </a:ext>
            </a:extLst>
          </p:cNvPr>
          <p:cNvCxnSpPr/>
          <p:nvPr/>
        </p:nvCxnSpPr>
        <p:spPr>
          <a:xfrm>
            <a:off x="7344180" y="3828298"/>
            <a:ext cx="0" cy="2574354"/>
          </a:xfrm>
          <a:prstGeom prst="line">
            <a:avLst/>
          </a:prstGeom>
          <a:ln w="254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Chevron 79">
            <a:extLst>
              <a:ext uri="{FF2B5EF4-FFF2-40B4-BE49-F238E27FC236}">
                <a16:creationId xmlns:a16="http://schemas.microsoft.com/office/drawing/2014/main" id="{3608334A-1117-4141-B81D-D714C1612206}"/>
              </a:ext>
            </a:extLst>
          </p:cNvPr>
          <p:cNvSpPr>
            <a:spLocks noChangeArrowheads="1"/>
          </p:cNvSpPr>
          <p:nvPr/>
        </p:nvSpPr>
        <p:spPr bwMode="auto">
          <a:xfrm>
            <a:off x="8510863" y="4288868"/>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Performed by </a:t>
            </a:r>
            <a:r>
              <a:rPr lang="en-US" sz="900" dirty="0">
                <a:solidFill>
                  <a:srgbClr val="666666"/>
                </a:solidFill>
                <a:latin typeface="72" panose="020B0503030000000003" pitchFamily="34" charset="0"/>
                <a:cs typeface="72" panose="020B0503030000000003" pitchFamily="34" charset="0"/>
              </a:rPr>
              <a:t>Accounts Payable Accountant</a:t>
            </a:r>
          </a:p>
        </p:txBody>
      </p:sp>
      <p:pic>
        <p:nvPicPr>
          <p:cNvPr id="65" name="Picture 64">
            <a:extLst>
              <a:ext uri="{FF2B5EF4-FFF2-40B4-BE49-F238E27FC236}">
                <a16:creationId xmlns:a16="http://schemas.microsoft.com/office/drawing/2014/main" id="{73CFE8B2-4878-4483-81AF-DC3D2BDF5377}"/>
              </a:ext>
            </a:extLst>
          </p:cNvPr>
          <p:cNvPicPr>
            <a:picLocks noChangeAspect="1"/>
          </p:cNvPicPr>
          <p:nvPr/>
        </p:nvPicPr>
        <p:blipFill>
          <a:blip r:embed="rId17" cstate="hqprint">
            <a:extLst>
              <a:ext uri="{28A0092B-C50C-407E-A947-70E740481C1C}">
                <a14:useLocalDpi xmlns:a14="http://schemas.microsoft.com/office/drawing/2010/main"/>
              </a:ext>
            </a:extLst>
          </a:blip>
          <a:srcRect/>
          <a:stretch/>
        </p:blipFill>
        <p:spPr>
          <a:xfrm>
            <a:off x="7942444" y="4298063"/>
            <a:ext cx="420121" cy="406694"/>
          </a:xfrm>
          <a:prstGeom prst="rect">
            <a:avLst/>
          </a:prstGeom>
          <a:effectLst>
            <a:outerShdw blurRad="50800" dist="38100" dir="2700000" algn="tl" rotWithShape="0">
              <a:prstClr val="black">
                <a:alpha val="40000"/>
              </a:prstClr>
            </a:outerShdw>
          </a:effectLst>
        </p:spPr>
      </p:pic>
      <p:sp>
        <p:nvSpPr>
          <p:cNvPr id="68" name="Chevron 123">
            <a:extLst>
              <a:ext uri="{FF2B5EF4-FFF2-40B4-BE49-F238E27FC236}">
                <a16:creationId xmlns:a16="http://schemas.microsoft.com/office/drawing/2014/main" id="{D2688B83-AD70-4E2B-92EE-42AB0E96FEDA}"/>
              </a:ext>
            </a:extLst>
          </p:cNvPr>
          <p:cNvSpPr>
            <a:spLocks noChangeAspect="1" noChangeArrowheads="1"/>
          </p:cNvSpPr>
          <p:nvPr/>
        </p:nvSpPr>
        <p:spPr bwMode="auto">
          <a:xfrm>
            <a:off x="6307470" y="1657223"/>
            <a:ext cx="3890442" cy="1439625"/>
          </a:xfrm>
          <a:prstGeom prst="chevron">
            <a:avLst>
              <a:gd name="adj" fmla="val 10374"/>
            </a:avLst>
          </a:prstGeom>
          <a:solidFill>
            <a:srgbClr val="666666"/>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t"/>
          <a:lstStyle/>
          <a:p>
            <a:pPr defTabSz="914126">
              <a:lnSpc>
                <a:spcPct val="90000"/>
              </a:lnSpc>
              <a:buClr>
                <a:srgbClr val="F0AB00"/>
              </a:buClr>
              <a:buSzPct val="80000"/>
            </a:pPr>
            <a:r>
              <a:rPr lang="en-US" sz="900" dirty="0">
                <a:solidFill>
                  <a:srgbClr val="FFFFFF"/>
                </a:solidFill>
              </a:rPr>
              <a:t>Processing Supplier Invoices</a:t>
            </a:r>
          </a:p>
        </p:txBody>
      </p:sp>
      <p:sp>
        <p:nvSpPr>
          <p:cNvPr id="119" name="Chevron 123">
            <a:hlinkClick r:id="rId8" action="ppaction://hlinksldjump"/>
            <a:extLst>
              <a:ext uri="{FF2B5EF4-FFF2-40B4-BE49-F238E27FC236}">
                <a16:creationId xmlns:a16="http://schemas.microsoft.com/office/drawing/2014/main" id="{A19CE167-85A6-4E56-B2AC-75C42F858EE6}"/>
              </a:ext>
            </a:extLst>
          </p:cNvPr>
          <p:cNvSpPr>
            <a:spLocks noChangeArrowheads="1"/>
          </p:cNvSpPr>
          <p:nvPr/>
        </p:nvSpPr>
        <p:spPr bwMode="auto">
          <a:xfrm>
            <a:off x="574775" y="1953210"/>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rPr>
              <a:t>Processing Shopping Carts</a:t>
            </a:r>
          </a:p>
        </p:txBody>
      </p:sp>
      <p:sp>
        <p:nvSpPr>
          <p:cNvPr id="4" name="TextBox 3">
            <a:hlinkClick r:id="rId10" action="ppaction://hlinksldjump"/>
            <a:extLst>
              <a:ext uri="{FF2B5EF4-FFF2-40B4-BE49-F238E27FC236}">
                <a16:creationId xmlns:a16="http://schemas.microsoft.com/office/drawing/2014/main" id="{C07B8336-F317-4833-AF5D-3EAB72B0974D}"/>
              </a:ext>
            </a:extLst>
          </p:cNvPr>
          <p:cNvSpPr txBox="1"/>
          <p:nvPr/>
        </p:nvSpPr>
        <p:spPr>
          <a:xfrm>
            <a:off x="9961408" y="1676918"/>
            <a:ext cx="80847" cy="153848"/>
          </a:xfrm>
          <a:prstGeom prst="rect">
            <a:avLst/>
          </a:prstGeom>
          <a:noFill/>
        </p:spPr>
        <p:txBody>
          <a:bodyPr wrap="square" lIns="0" tIns="0" rIns="0" bIns="0" rtlCol="0">
            <a:spAutoFit/>
          </a:bodyPr>
          <a:lstStyle/>
          <a:p>
            <a:pPr defTabSz="1088449" fontAlgn="base">
              <a:spcBef>
                <a:spcPct val="50000"/>
              </a:spcBef>
              <a:spcAft>
                <a:spcPct val="0"/>
              </a:spcAft>
              <a:buClr>
                <a:srgbClr val="F0AB00"/>
              </a:buClr>
              <a:buSzPct val="80000"/>
              <a:defRPr/>
            </a:pPr>
            <a:r>
              <a:rPr lang="en-US" sz="1000" b="1" kern="0" dirty="0">
                <a:solidFill>
                  <a:srgbClr val="FFFFFF"/>
                </a:solidFill>
                <a:latin typeface="72" panose="020B0503030000000003" pitchFamily="34" charset="0"/>
                <a:ea typeface="Arial Unicode MS" pitchFamily="34" charset="-128"/>
                <a:cs typeface="72" panose="020B0503030000000003" pitchFamily="34" charset="0"/>
              </a:rPr>
              <a:t>x</a:t>
            </a:r>
          </a:p>
        </p:txBody>
      </p:sp>
      <p:sp>
        <p:nvSpPr>
          <p:cNvPr id="66" name="Chevron 123">
            <a:hlinkClick r:id="rId18" action="ppaction://hlinksldjump"/>
            <a:extLst>
              <a:ext uri="{FF2B5EF4-FFF2-40B4-BE49-F238E27FC236}">
                <a16:creationId xmlns:a16="http://schemas.microsoft.com/office/drawing/2014/main" id="{7B0B0C5E-537F-4136-BD6E-A855AF02797D}"/>
              </a:ext>
            </a:extLst>
          </p:cNvPr>
          <p:cNvSpPr>
            <a:spLocks noChangeArrowheads="1"/>
          </p:cNvSpPr>
          <p:nvPr/>
        </p:nvSpPr>
        <p:spPr bwMode="auto">
          <a:xfrm>
            <a:off x="1713651" y="1951570"/>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rPr>
              <a:t>Processing Purchase Requests</a:t>
            </a:r>
          </a:p>
        </p:txBody>
      </p:sp>
      <p:sp>
        <p:nvSpPr>
          <p:cNvPr id="67" name="Chevron 123">
            <a:hlinkClick r:id="rId19" action="ppaction://hlinksldjump"/>
            <a:extLst>
              <a:ext uri="{FF2B5EF4-FFF2-40B4-BE49-F238E27FC236}">
                <a16:creationId xmlns:a16="http://schemas.microsoft.com/office/drawing/2014/main" id="{F588B6A6-6175-4809-B75E-94ABD0A54490}"/>
              </a:ext>
            </a:extLst>
          </p:cNvPr>
          <p:cNvSpPr>
            <a:spLocks noChangeArrowheads="1"/>
          </p:cNvSpPr>
          <p:nvPr/>
        </p:nvSpPr>
        <p:spPr bwMode="auto">
          <a:xfrm>
            <a:off x="4007484" y="1948002"/>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rPr>
              <a:t>Processing Purchase Orders</a:t>
            </a:r>
          </a:p>
        </p:txBody>
      </p:sp>
      <p:sp>
        <p:nvSpPr>
          <p:cNvPr id="69" name="Chevron 123">
            <a:hlinkClick r:id="rId20" action="ppaction://hlinksldjump"/>
            <a:extLst>
              <a:ext uri="{FF2B5EF4-FFF2-40B4-BE49-F238E27FC236}">
                <a16:creationId xmlns:a16="http://schemas.microsoft.com/office/drawing/2014/main" id="{3015AE38-3090-4153-8061-379C872DBB86}"/>
              </a:ext>
            </a:extLst>
          </p:cNvPr>
          <p:cNvSpPr>
            <a:spLocks noChangeArrowheads="1"/>
          </p:cNvSpPr>
          <p:nvPr/>
        </p:nvSpPr>
        <p:spPr bwMode="auto">
          <a:xfrm>
            <a:off x="5156531" y="1946889"/>
            <a:ext cx="1127568"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rPr>
              <a:t>Confirming Goods and Services Receipts</a:t>
            </a:r>
          </a:p>
        </p:txBody>
      </p:sp>
      <p:sp>
        <p:nvSpPr>
          <p:cNvPr id="75" name="Chevron 123">
            <a:hlinkClick r:id="rId21" action="ppaction://hlinksldjump"/>
            <a:extLst>
              <a:ext uri="{FF2B5EF4-FFF2-40B4-BE49-F238E27FC236}">
                <a16:creationId xmlns:a16="http://schemas.microsoft.com/office/drawing/2014/main" id="{A8FE4302-1464-4DCD-86BC-A9EC4FA2F9E8}"/>
              </a:ext>
            </a:extLst>
          </p:cNvPr>
          <p:cNvSpPr>
            <a:spLocks noChangeArrowheads="1"/>
          </p:cNvSpPr>
          <p:nvPr/>
        </p:nvSpPr>
        <p:spPr bwMode="auto">
          <a:xfrm>
            <a:off x="2856622" y="1952382"/>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rPr>
              <a:t>Processing Requests for Quotation</a:t>
            </a:r>
          </a:p>
        </p:txBody>
      </p:sp>
      <p:sp>
        <p:nvSpPr>
          <p:cNvPr id="91" name="Chevron 123">
            <a:extLst>
              <a:ext uri="{FF2B5EF4-FFF2-40B4-BE49-F238E27FC236}">
                <a16:creationId xmlns:a16="http://schemas.microsoft.com/office/drawing/2014/main" id="{C7CD0BD2-09F9-475D-A4E7-646950E5FE58}"/>
              </a:ext>
            </a:extLst>
          </p:cNvPr>
          <p:cNvSpPr>
            <a:spLocks noChangeArrowheads="1"/>
          </p:cNvSpPr>
          <p:nvPr/>
        </p:nvSpPr>
        <p:spPr bwMode="auto">
          <a:xfrm>
            <a:off x="6490572" y="1929414"/>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rPr>
              <a:t>Create a supplier invoice</a:t>
            </a:r>
          </a:p>
        </p:txBody>
      </p:sp>
      <p:sp>
        <p:nvSpPr>
          <p:cNvPr id="94" name="Chevron 123">
            <a:extLst>
              <a:ext uri="{FF2B5EF4-FFF2-40B4-BE49-F238E27FC236}">
                <a16:creationId xmlns:a16="http://schemas.microsoft.com/office/drawing/2014/main" id="{B1A6B044-BB31-4E87-8BF0-33FBF2D1DCA5}"/>
              </a:ext>
            </a:extLst>
          </p:cNvPr>
          <p:cNvSpPr>
            <a:spLocks noChangeArrowheads="1"/>
          </p:cNvSpPr>
          <p:nvPr/>
        </p:nvSpPr>
        <p:spPr bwMode="auto">
          <a:xfrm>
            <a:off x="7691744" y="1938571"/>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rPr>
              <a:t>Resolve a supplier invoice exception</a:t>
            </a:r>
          </a:p>
        </p:txBody>
      </p:sp>
      <p:sp>
        <p:nvSpPr>
          <p:cNvPr id="70" name="Chevron 123">
            <a:extLst>
              <a:ext uri="{FF2B5EF4-FFF2-40B4-BE49-F238E27FC236}">
                <a16:creationId xmlns:a16="http://schemas.microsoft.com/office/drawing/2014/main" id="{74D869D5-5F00-474D-8D1F-0B5FB0D1B296}"/>
              </a:ext>
            </a:extLst>
          </p:cNvPr>
          <p:cNvSpPr>
            <a:spLocks noChangeArrowheads="1"/>
          </p:cNvSpPr>
          <p:nvPr/>
        </p:nvSpPr>
        <p:spPr bwMode="auto">
          <a:xfrm>
            <a:off x="8853594" y="1938571"/>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rPr>
              <a:t>Approve a supplier invoice</a:t>
            </a:r>
          </a:p>
        </p:txBody>
      </p:sp>
      <p:sp>
        <p:nvSpPr>
          <p:cNvPr id="73" name="Chevron 123">
            <a:hlinkClick r:id="rId22" action="ppaction://hlinksldjump"/>
            <a:extLst>
              <a:ext uri="{FF2B5EF4-FFF2-40B4-BE49-F238E27FC236}">
                <a16:creationId xmlns:a16="http://schemas.microsoft.com/office/drawing/2014/main" id="{D2E22C1C-5673-4679-A958-6FE62F3E706A}"/>
              </a:ext>
            </a:extLst>
          </p:cNvPr>
          <p:cNvSpPr>
            <a:spLocks noChangeArrowheads="1"/>
          </p:cNvSpPr>
          <p:nvPr/>
        </p:nvSpPr>
        <p:spPr bwMode="auto">
          <a:xfrm>
            <a:off x="10184991" y="1949181"/>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rPr>
              <a:t>Processing Payables and Payments</a:t>
            </a:r>
          </a:p>
        </p:txBody>
      </p:sp>
      <p:sp>
        <p:nvSpPr>
          <p:cNvPr id="92" name="Freeform 69">
            <a:extLst>
              <a:ext uri="{FF2B5EF4-FFF2-40B4-BE49-F238E27FC236}">
                <a16:creationId xmlns:a16="http://schemas.microsoft.com/office/drawing/2014/main" id="{413540F8-D6FD-4B8C-A7E0-583822CE0603}"/>
              </a:ext>
            </a:extLst>
          </p:cNvPr>
          <p:cNvSpPr>
            <a:spLocks noChangeArrowheads="1"/>
          </p:cNvSpPr>
          <p:nvPr/>
        </p:nvSpPr>
        <p:spPr bwMode="auto">
          <a:xfrm>
            <a:off x="11172866" y="2702746"/>
            <a:ext cx="110430" cy="1322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endParaRPr>
          </a:p>
        </p:txBody>
      </p:sp>
      <p:pic>
        <p:nvPicPr>
          <p:cNvPr id="89" name="Picture 88">
            <a:hlinkClick r:id="rId20" action="ppaction://hlinksldjump" tooltip="If a supplier invoice that is due to be posted has one or more exceptions, the accountant needs to resolve these exceptions. Once you have resolved all exceptions and if no approval is required, your supplier invoice can be posted."/>
            <a:extLst>
              <a:ext uri="{FF2B5EF4-FFF2-40B4-BE49-F238E27FC236}">
                <a16:creationId xmlns:a16="http://schemas.microsoft.com/office/drawing/2014/main" id="{30C60386-80C3-48CB-9DB1-B15B4CC0170C}"/>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8554932" y="2585625"/>
            <a:ext cx="179953" cy="179953"/>
          </a:xfrm>
          <a:prstGeom prst="rect">
            <a:avLst/>
          </a:prstGeom>
        </p:spPr>
      </p:pic>
      <p:pic>
        <p:nvPicPr>
          <p:cNvPr id="74" name="Picture 73">
            <a:hlinkClick r:id="rId20" action="ppaction://hlinksldjump" tooltip="The accountant enters a supplier invoice with reference to a purchase order and attempts to post the supplier invoice. If the supplier invoice is consistent, the invoice data is correct, and no approval is required, the supplier invoice gets posted."/>
            <a:extLst>
              <a:ext uri="{FF2B5EF4-FFF2-40B4-BE49-F238E27FC236}">
                <a16:creationId xmlns:a16="http://schemas.microsoft.com/office/drawing/2014/main" id="{53E2A38D-A6AF-4F86-AF81-5EC7F5084A7E}"/>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7348951" y="2567858"/>
            <a:ext cx="179953" cy="179953"/>
          </a:xfrm>
          <a:prstGeom prst="rect">
            <a:avLst/>
          </a:prstGeom>
        </p:spPr>
      </p:pic>
      <p:pic>
        <p:nvPicPr>
          <p:cNvPr id="76" name="Picture 75">
            <a:hlinkClick r:id="rId20" action="ppaction://hlinksldjump" tooltip="The employee responsible for supplier invoice approvals has a supplier invoice in his or her worklist that needs to be approved. Once the employee responsible for supplier invoice approvals has approved the supplier invoice, it can be posted."/>
            <a:extLst>
              <a:ext uri="{FF2B5EF4-FFF2-40B4-BE49-F238E27FC236}">
                <a16:creationId xmlns:a16="http://schemas.microsoft.com/office/drawing/2014/main" id="{43D48F8E-5E55-4D5E-AB9F-C4599C4A350B}"/>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9764412" y="2585625"/>
            <a:ext cx="179953" cy="179953"/>
          </a:xfrm>
          <a:prstGeom prst="rect">
            <a:avLst/>
          </a:prstGeom>
        </p:spPr>
      </p:pic>
      <p:sp>
        <p:nvSpPr>
          <p:cNvPr id="77" name="Freeform 69">
            <a:extLst>
              <a:ext uri="{FF2B5EF4-FFF2-40B4-BE49-F238E27FC236}">
                <a16:creationId xmlns:a16="http://schemas.microsoft.com/office/drawing/2014/main" id="{4DE20F83-5F13-4C0A-8A6D-EC81020FB875}"/>
              </a:ext>
            </a:extLst>
          </p:cNvPr>
          <p:cNvSpPr>
            <a:spLocks noChangeArrowheads="1"/>
          </p:cNvSpPr>
          <p:nvPr/>
        </p:nvSpPr>
        <p:spPr bwMode="auto">
          <a:xfrm>
            <a:off x="6060473" y="2666304"/>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endParaRPr>
          </a:p>
        </p:txBody>
      </p:sp>
      <p:sp>
        <p:nvSpPr>
          <p:cNvPr id="79" name="TextBox 78">
            <a:extLst>
              <a:ext uri="{FF2B5EF4-FFF2-40B4-BE49-F238E27FC236}">
                <a16:creationId xmlns:a16="http://schemas.microsoft.com/office/drawing/2014/main" id="{1CDD2CB3-A7EC-4CC9-B2E8-14726CA9FCAA}"/>
              </a:ext>
            </a:extLst>
          </p:cNvPr>
          <p:cNvSpPr txBox="1"/>
          <p:nvPr/>
        </p:nvSpPr>
        <p:spPr>
          <a:xfrm>
            <a:off x="6429564" y="2869524"/>
            <a:ext cx="2503983" cy="216926"/>
          </a:xfrm>
          <a:prstGeom prst="rect">
            <a:avLst/>
          </a:prstGeom>
          <a:noFill/>
        </p:spPr>
        <p:txBody>
          <a:bodyPr wrap="square">
            <a:spAutoFit/>
          </a:bodyPr>
          <a:lstStyle/>
          <a:p>
            <a:pPr defTabSz="914126">
              <a:lnSpc>
                <a:spcPct val="90000"/>
              </a:lnSpc>
            </a:pPr>
            <a:r>
              <a:rPr lang="en-US" sz="900" dirty="0">
                <a:solidFill>
                  <a:srgbClr val="FFC000"/>
                </a:solidFill>
                <a:latin typeface="72" panose="020B0503030000000003" pitchFamily="34" charset="0"/>
                <a:cs typeface="72" panose="020B0503030000000003" pitchFamily="34" charset="0"/>
                <a:hlinkClick r:id="rId11" action="ppaction://hlinksldjump">
                  <a:extLst>
                    <a:ext uri="{A12FA001-AC4F-418D-AE19-62706E023703}">
                      <ahyp:hlinkClr xmlns:ahyp="http://schemas.microsoft.com/office/drawing/2018/hyperlinkcolor" val="tx"/>
                    </a:ext>
                  </a:extLst>
                </a:hlinkClick>
              </a:rPr>
              <a:t>Click here</a:t>
            </a:r>
            <a:r>
              <a:rPr lang="en-US" sz="900" dirty="0">
                <a:solidFill>
                  <a:srgbClr val="FFC000"/>
                </a:solidFill>
                <a:latin typeface="72" panose="020B0503030000000003" pitchFamily="34" charset="0"/>
                <a:cs typeface="72" panose="020B0503030000000003" pitchFamily="34" charset="0"/>
                <a:hlinkClick r:id="rId8" action="ppaction://hlinksldjump">
                  <a:extLst>
                    <a:ext uri="{A12FA001-AC4F-418D-AE19-62706E023703}">
                      <ahyp:hlinkClr xmlns:ahyp="http://schemas.microsoft.com/office/drawing/2018/hyperlinkcolor" val="tx"/>
                    </a:ext>
                  </a:extLst>
                </a:hlinkClick>
              </a:rPr>
              <a:t> </a:t>
            </a:r>
            <a:r>
              <a:rPr lang="en-US" sz="900" dirty="0">
                <a:solidFill>
                  <a:srgbClr val="FFFFFF"/>
                </a:solidFill>
                <a:latin typeface="72" panose="020B0503030000000003" pitchFamily="34" charset="0"/>
                <a:cs typeface="72" panose="020B0503030000000003" pitchFamily="34" charset="0"/>
              </a:rPr>
              <a:t>to display process variants</a:t>
            </a:r>
          </a:p>
        </p:txBody>
      </p:sp>
      <p:sp>
        <p:nvSpPr>
          <p:cNvPr id="80" name="Freeform 69">
            <a:extLst>
              <a:ext uri="{FF2B5EF4-FFF2-40B4-BE49-F238E27FC236}">
                <a16:creationId xmlns:a16="http://schemas.microsoft.com/office/drawing/2014/main" id="{558C91E2-A38E-48C8-998D-26020E7E6EB1}"/>
              </a:ext>
            </a:extLst>
          </p:cNvPr>
          <p:cNvSpPr>
            <a:spLocks noChangeArrowheads="1"/>
          </p:cNvSpPr>
          <p:nvPr/>
        </p:nvSpPr>
        <p:spPr bwMode="auto">
          <a:xfrm>
            <a:off x="9947134" y="2945789"/>
            <a:ext cx="110430" cy="1322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endParaRPr>
          </a:p>
        </p:txBody>
      </p:sp>
    </p:spTree>
    <p:extLst>
      <p:ext uri="{BB962C8B-B14F-4D97-AF65-F5344CB8AC3E}">
        <p14:creationId xmlns:p14="http://schemas.microsoft.com/office/powerpoint/2010/main" val="1971091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Group 101">
            <a:extLst>
              <a:ext uri="{FF2B5EF4-FFF2-40B4-BE49-F238E27FC236}">
                <a16:creationId xmlns:a16="http://schemas.microsoft.com/office/drawing/2014/main" id="{942877BF-DF3E-460E-9D0B-FD97F9690450}"/>
              </a:ext>
            </a:extLst>
          </p:cNvPr>
          <p:cNvGrpSpPr/>
          <p:nvPr/>
        </p:nvGrpSpPr>
        <p:grpSpPr>
          <a:xfrm>
            <a:off x="181733" y="5913587"/>
            <a:ext cx="1979096" cy="431888"/>
            <a:chOff x="181780" y="5984084"/>
            <a:chExt cx="1979611" cy="432000"/>
          </a:xfrm>
        </p:grpSpPr>
        <p:grpSp>
          <p:nvGrpSpPr>
            <p:cNvPr id="104" name="Group 103">
              <a:extLst>
                <a:ext uri="{FF2B5EF4-FFF2-40B4-BE49-F238E27FC236}">
                  <a16:creationId xmlns:a16="http://schemas.microsoft.com/office/drawing/2014/main" id="{99040A60-7225-4701-9FFB-6751BC1AD501}"/>
                </a:ext>
              </a:extLst>
            </p:cNvPr>
            <p:cNvGrpSpPr/>
            <p:nvPr/>
          </p:nvGrpSpPr>
          <p:grpSpPr>
            <a:xfrm>
              <a:off x="196667" y="6020084"/>
              <a:ext cx="1964724" cy="360000"/>
              <a:chOff x="196667" y="4734829"/>
              <a:chExt cx="1964724" cy="360000"/>
            </a:xfrm>
          </p:grpSpPr>
          <p:sp>
            <p:nvSpPr>
              <p:cNvPr id="106" name="Rectangle 105">
                <a:hlinkClick r:id="rId2" action="ppaction://hlinksldjump"/>
                <a:extLst>
                  <a:ext uri="{FF2B5EF4-FFF2-40B4-BE49-F238E27FC236}">
                    <a16:creationId xmlns:a16="http://schemas.microsoft.com/office/drawing/2014/main" id="{0FAD8B10-DCC9-424C-9BF3-B03196B7BE21}"/>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07" name="TextBox 106">
                <a:extLst>
                  <a:ext uri="{FF2B5EF4-FFF2-40B4-BE49-F238E27FC236}">
                    <a16:creationId xmlns:a16="http://schemas.microsoft.com/office/drawing/2014/main" id="{705E511F-25B7-480F-8D06-157664CD4E88}"/>
                  </a:ext>
                </a:extLst>
              </p:cNvPr>
              <p:cNvSpPr txBox="1"/>
              <p:nvPr/>
            </p:nvSpPr>
            <p:spPr>
              <a:xfrm>
                <a:off x="631664" y="4830191"/>
                <a:ext cx="119423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Further Information</a:t>
                </a:r>
              </a:p>
            </p:txBody>
          </p:sp>
        </p:grpSp>
        <p:pic>
          <p:nvPicPr>
            <p:cNvPr id="105" name="Picture 104">
              <a:hlinkClick r:id="" action="ppaction://noaction"/>
              <a:extLst>
                <a:ext uri="{FF2B5EF4-FFF2-40B4-BE49-F238E27FC236}">
                  <a16:creationId xmlns:a16="http://schemas.microsoft.com/office/drawing/2014/main" id="{7C904F08-75E6-44B7-8D84-405D99274B4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81780" y="5984084"/>
              <a:ext cx="432000" cy="432000"/>
            </a:xfrm>
            <a:prstGeom prst="rect">
              <a:avLst/>
            </a:prstGeom>
          </p:spPr>
        </p:pic>
      </p:grpSp>
      <p:grpSp>
        <p:nvGrpSpPr>
          <p:cNvPr id="108" name="Group 107">
            <a:extLst>
              <a:ext uri="{FF2B5EF4-FFF2-40B4-BE49-F238E27FC236}">
                <a16:creationId xmlns:a16="http://schemas.microsoft.com/office/drawing/2014/main" id="{ACAB77FF-76D3-4A5F-9495-13974633D913}"/>
              </a:ext>
            </a:extLst>
          </p:cNvPr>
          <p:cNvGrpSpPr/>
          <p:nvPr/>
        </p:nvGrpSpPr>
        <p:grpSpPr>
          <a:xfrm>
            <a:off x="196617" y="5572421"/>
            <a:ext cx="1964212" cy="363683"/>
            <a:chOff x="196667" y="5582428"/>
            <a:chExt cx="1964724" cy="363778"/>
          </a:xfrm>
        </p:grpSpPr>
        <p:grpSp>
          <p:nvGrpSpPr>
            <p:cNvPr id="109" name="Group 108">
              <a:extLst>
                <a:ext uri="{FF2B5EF4-FFF2-40B4-BE49-F238E27FC236}">
                  <a16:creationId xmlns:a16="http://schemas.microsoft.com/office/drawing/2014/main" id="{88F58492-2EB1-4197-8D77-49F9B84CE2A4}"/>
                </a:ext>
              </a:extLst>
            </p:cNvPr>
            <p:cNvGrpSpPr/>
            <p:nvPr/>
          </p:nvGrpSpPr>
          <p:grpSpPr>
            <a:xfrm>
              <a:off x="196667" y="5586206"/>
              <a:ext cx="1964724" cy="360000"/>
              <a:chOff x="196667" y="4734829"/>
              <a:chExt cx="1964724" cy="360000"/>
            </a:xfrm>
          </p:grpSpPr>
          <p:sp>
            <p:nvSpPr>
              <p:cNvPr id="111" name="Rectangle 110">
                <a:hlinkClick r:id="rId4" action="ppaction://hlinksldjump"/>
                <a:extLst>
                  <a:ext uri="{FF2B5EF4-FFF2-40B4-BE49-F238E27FC236}">
                    <a16:creationId xmlns:a16="http://schemas.microsoft.com/office/drawing/2014/main" id="{EB0755C9-7720-4939-B003-BCE74A545E9D}"/>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12" name="TextBox 111">
                <a:extLst>
                  <a:ext uri="{FF2B5EF4-FFF2-40B4-BE49-F238E27FC236}">
                    <a16:creationId xmlns:a16="http://schemas.microsoft.com/office/drawing/2014/main" id="{DE62D2FC-8877-48A9-8C2C-B8B18BE968E4}"/>
                  </a:ext>
                </a:extLst>
              </p:cNvPr>
              <p:cNvSpPr txBox="1"/>
              <p:nvPr/>
            </p:nvSpPr>
            <p:spPr>
              <a:xfrm>
                <a:off x="631664" y="4830191"/>
                <a:ext cx="876843"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Flow</a:t>
                </a:r>
              </a:p>
            </p:txBody>
          </p:sp>
        </p:grpSp>
        <p:pic>
          <p:nvPicPr>
            <p:cNvPr id="110" name="Picture 109">
              <a:hlinkClick r:id="" action="ppaction://noaction"/>
              <a:extLst>
                <a:ext uri="{FF2B5EF4-FFF2-40B4-BE49-F238E27FC236}">
                  <a16:creationId xmlns:a16="http://schemas.microsoft.com/office/drawing/2014/main" id="{7E3BFF44-D230-4ADB-9461-3CC6C38919DD}"/>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30477" y="5582428"/>
              <a:ext cx="360000" cy="360000"/>
            </a:xfrm>
            <a:prstGeom prst="rect">
              <a:avLst/>
            </a:prstGeom>
          </p:spPr>
        </p:pic>
      </p:grpSp>
      <p:grpSp>
        <p:nvGrpSpPr>
          <p:cNvPr id="113" name="Group 112">
            <a:extLst>
              <a:ext uri="{FF2B5EF4-FFF2-40B4-BE49-F238E27FC236}">
                <a16:creationId xmlns:a16="http://schemas.microsoft.com/office/drawing/2014/main" id="{E78E57BD-4A67-496F-8683-5781D36933E4}"/>
              </a:ext>
            </a:extLst>
          </p:cNvPr>
          <p:cNvGrpSpPr/>
          <p:nvPr/>
        </p:nvGrpSpPr>
        <p:grpSpPr>
          <a:xfrm>
            <a:off x="196617" y="5165202"/>
            <a:ext cx="1964212" cy="359906"/>
            <a:chOff x="196667" y="4734829"/>
            <a:chExt cx="1964724" cy="360000"/>
          </a:xfrm>
        </p:grpSpPr>
        <p:sp>
          <p:nvSpPr>
            <p:cNvPr id="120" name="Rectangle 119">
              <a:hlinkClick r:id="rId6" action="ppaction://hlinksldjump"/>
              <a:extLst>
                <a:ext uri="{FF2B5EF4-FFF2-40B4-BE49-F238E27FC236}">
                  <a16:creationId xmlns:a16="http://schemas.microsoft.com/office/drawing/2014/main" id="{2AEF62FF-1D52-487D-A3AB-77357258B929}"/>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grpSp>
          <p:nvGrpSpPr>
            <p:cNvPr id="121" name="Group 120">
              <a:extLst>
                <a:ext uri="{FF2B5EF4-FFF2-40B4-BE49-F238E27FC236}">
                  <a16:creationId xmlns:a16="http://schemas.microsoft.com/office/drawing/2014/main" id="{A88C1F92-69DB-4246-9513-EEBBC86F2D64}"/>
                </a:ext>
              </a:extLst>
            </p:cNvPr>
            <p:cNvGrpSpPr/>
            <p:nvPr/>
          </p:nvGrpSpPr>
          <p:grpSpPr>
            <a:xfrm>
              <a:off x="249062" y="4734829"/>
              <a:ext cx="1331580" cy="360000"/>
              <a:chOff x="249062" y="4734829"/>
              <a:chExt cx="1331580" cy="360000"/>
            </a:xfrm>
          </p:grpSpPr>
          <p:sp>
            <p:nvSpPr>
              <p:cNvPr id="122" name="TextBox 121">
                <a:extLst>
                  <a:ext uri="{FF2B5EF4-FFF2-40B4-BE49-F238E27FC236}">
                    <a16:creationId xmlns:a16="http://schemas.microsoft.com/office/drawing/2014/main" id="{7BE911FD-1FA2-4B6D-958C-3092EF04657E}"/>
                  </a:ext>
                </a:extLst>
              </p:cNvPr>
              <p:cNvSpPr txBox="1"/>
              <p:nvPr/>
            </p:nvSpPr>
            <p:spPr>
              <a:xfrm>
                <a:off x="631664" y="4830191"/>
                <a:ext cx="94897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Business Value</a:t>
                </a:r>
              </a:p>
            </p:txBody>
          </p:sp>
          <p:pic>
            <p:nvPicPr>
              <p:cNvPr id="123" name="Picture 122">
                <a:hlinkClick r:id="" action="ppaction://noaction"/>
                <a:extLst>
                  <a:ext uri="{FF2B5EF4-FFF2-40B4-BE49-F238E27FC236}">
                    <a16:creationId xmlns:a16="http://schemas.microsoft.com/office/drawing/2014/main" id="{D1A01C07-77ED-4300-BD19-B75409D388F8}"/>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49062" y="4734829"/>
                <a:ext cx="360000" cy="360000"/>
              </a:xfrm>
              <a:prstGeom prst="rect">
                <a:avLst/>
              </a:prstGeom>
            </p:spPr>
          </p:pic>
        </p:grpSp>
      </p:grpSp>
      <p:grpSp>
        <p:nvGrpSpPr>
          <p:cNvPr id="140" name="Group 139">
            <a:extLst>
              <a:ext uri="{FF2B5EF4-FFF2-40B4-BE49-F238E27FC236}">
                <a16:creationId xmlns:a16="http://schemas.microsoft.com/office/drawing/2014/main" id="{3C5D9B5E-2E53-454E-A185-3B5021A77709}"/>
              </a:ext>
            </a:extLst>
          </p:cNvPr>
          <p:cNvGrpSpPr/>
          <p:nvPr/>
        </p:nvGrpSpPr>
        <p:grpSpPr>
          <a:xfrm>
            <a:off x="196616" y="4757983"/>
            <a:ext cx="1863458" cy="359906"/>
            <a:chOff x="196667" y="4351530"/>
            <a:chExt cx="1863943" cy="360000"/>
          </a:xfrm>
          <a:solidFill>
            <a:srgbClr val="ECECEC"/>
          </a:solidFill>
        </p:grpSpPr>
        <p:sp>
          <p:nvSpPr>
            <p:cNvPr id="141" name="Rectangle 140">
              <a:hlinkClick r:id="rId8" action="ppaction://hlinksldjump"/>
              <a:extLst>
                <a:ext uri="{FF2B5EF4-FFF2-40B4-BE49-F238E27FC236}">
                  <a16:creationId xmlns:a16="http://schemas.microsoft.com/office/drawing/2014/main" id="{197E2896-E6A8-4B7A-8F20-157A4BFC6988}"/>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pic>
          <p:nvPicPr>
            <p:cNvPr id="142" name="Picture 141">
              <a:extLst>
                <a:ext uri="{FF2B5EF4-FFF2-40B4-BE49-F238E27FC236}">
                  <a16:creationId xmlns:a16="http://schemas.microsoft.com/office/drawing/2014/main" id="{0233C714-9933-4B5E-B3F8-54D163ACB296}"/>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249062" y="4351530"/>
              <a:ext cx="360000" cy="360000"/>
            </a:xfrm>
            <a:prstGeom prst="rect">
              <a:avLst/>
            </a:prstGeom>
            <a:grpFill/>
          </p:spPr>
        </p:pic>
        <p:sp>
          <p:nvSpPr>
            <p:cNvPr id="143" name="TextBox 142">
              <a:extLst>
                <a:ext uri="{FF2B5EF4-FFF2-40B4-BE49-F238E27FC236}">
                  <a16:creationId xmlns:a16="http://schemas.microsoft.com/office/drawing/2014/main" id="{3BB0C3BF-96D4-46EA-8006-F22C26D63BFE}"/>
                </a:ext>
              </a:extLst>
            </p:cNvPr>
            <p:cNvSpPr txBox="1"/>
            <p:nvPr/>
          </p:nvSpPr>
          <p:spPr>
            <a:xfrm>
              <a:off x="638473" y="4446892"/>
              <a:ext cx="102592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b="1" kern="0" dirty="0">
                  <a:solidFill>
                    <a:srgbClr val="666666"/>
                  </a:solidFill>
                  <a:latin typeface="72" panose="020B0503030000000003" pitchFamily="34" charset="0"/>
                  <a:ea typeface="Arial Unicode MS" pitchFamily="34" charset="-128"/>
                  <a:cs typeface="72" panose="020B0503030000000003" pitchFamily="34" charset="0"/>
                </a:rPr>
                <a:t>Process Details</a:t>
              </a:r>
            </a:p>
          </p:txBody>
        </p:sp>
      </p:grpSp>
      <p:grpSp>
        <p:nvGrpSpPr>
          <p:cNvPr id="150" name="Group 149">
            <a:extLst>
              <a:ext uri="{FF2B5EF4-FFF2-40B4-BE49-F238E27FC236}">
                <a16:creationId xmlns:a16="http://schemas.microsoft.com/office/drawing/2014/main" id="{D9B79550-2E1C-4B2B-A38B-2460062B2EC8}"/>
              </a:ext>
            </a:extLst>
          </p:cNvPr>
          <p:cNvGrpSpPr/>
          <p:nvPr/>
        </p:nvGrpSpPr>
        <p:grpSpPr>
          <a:xfrm>
            <a:off x="196617" y="4350764"/>
            <a:ext cx="1863458" cy="359906"/>
            <a:chOff x="196667" y="4351004"/>
            <a:chExt cx="1863943" cy="360000"/>
          </a:xfrm>
          <a:noFill/>
        </p:grpSpPr>
        <p:grpSp>
          <p:nvGrpSpPr>
            <p:cNvPr id="151" name="Group 150">
              <a:extLst>
                <a:ext uri="{FF2B5EF4-FFF2-40B4-BE49-F238E27FC236}">
                  <a16:creationId xmlns:a16="http://schemas.microsoft.com/office/drawing/2014/main" id="{7BE1348C-539C-46CD-ACC1-778DCF755EE4}"/>
                </a:ext>
              </a:extLst>
            </p:cNvPr>
            <p:cNvGrpSpPr/>
            <p:nvPr/>
          </p:nvGrpSpPr>
          <p:grpSpPr>
            <a:xfrm>
              <a:off x="196667" y="4351004"/>
              <a:ext cx="1863943" cy="360000"/>
              <a:chOff x="196667" y="4351530"/>
              <a:chExt cx="1863943" cy="360000"/>
            </a:xfrm>
            <a:grpFill/>
          </p:grpSpPr>
          <p:sp>
            <p:nvSpPr>
              <p:cNvPr id="153" name="Rectangle 152">
                <a:hlinkClick r:id="rId10" action="ppaction://hlinksldjump"/>
                <a:extLst>
                  <a:ext uri="{FF2B5EF4-FFF2-40B4-BE49-F238E27FC236}">
                    <a16:creationId xmlns:a16="http://schemas.microsoft.com/office/drawing/2014/main" id="{39507A08-2940-4D4B-90AC-818FA6ECEC34}"/>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sp>
            <p:nvSpPr>
              <p:cNvPr id="154" name="TextBox 153">
                <a:extLst>
                  <a:ext uri="{FF2B5EF4-FFF2-40B4-BE49-F238E27FC236}">
                    <a16:creationId xmlns:a16="http://schemas.microsoft.com/office/drawing/2014/main" id="{FF1222B7-FCD1-440E-859A-6B1199CA8F6A}"/>
                  </a:ext>
                </a:extLst>
              </p:cNvPr>
              <p:cNvSpPr txBox="1"/>
              <p:nvPr/>
            </p:nvSpPr>
            <p:spPr>
              <a:xfrm>
                <a:off x="638473" y="4446892"/>
                <a:ext cx="115897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Overview</a:t>
                </a:r>
              </a:p>
            </p:txBody>
          </p:sp>
        </p:grpSp>
        <p:pic>
          <p:nvPicPr>
            <p:cNvPr id="152" name="Picture 151">
              <a:hlinkClick r:id="rId11" action="ppaction://hlinksldjump"/>
              <a:extLst>
                <a:ext uri="{FF2B5EF4-FFF2-40B4-BE49-F238E27FC236}">
                  <a16:creationId xmlns:a16="http://schemas.microsoft.com/office/drawing/2014/main" id="{0D6A3084-9753-461E-91AE-397C61C22C2A}"/>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249061" y="4351004"/>
              <a:ext cx="360000" cy="360000"/>
            </a:xfrm>
            <a:prstGeom prst="rect">
              <a:avLst/>
            </a:prstGeom>
            <a:grpFill/>
          </p:spPr>
        </p:pic>
      </p:grpSp>
      <p:sp>
        <p:nvSpPr>
          <p:cNvPr id="24" name="Title"/>
          <p:cNvSpPr>
            <a:spLocks noGrp="1"/>
          </p:cNvSpPr>
          <p:nvPr>
            <p:ph type="title"/>
          </p:nvPr>
        </p:nvSpPr>
        <p:spPr bwMode="gray">
          <a:xfrm>
            <a:off x="503870" y="504761"/>
            <a:ext cx="11183564" cy="676932"/>
          </a:xfrm>
        </p:spPr>
        <p:txBody>
          <a:bodyPr/>
          <a:lstStyle/>
          <a:p>
            <a:r>
              <a:rPr lang="en-US" dirty="0">
                <a:solidFill>
                  <a:schemeClr val="accent2"/>
                </a:solidFill>
                <a:latin typeface="72" panose="020B0503030000000003" pitchFamily="34" charset="0"/>
                <a:cs typeface="72" panose="020B0503030000000003" pitchFamily="34" charset="0"/>
              </a:rPr>
              <a:t>SAP Business ByDesign – Procure to Pay (</a:t>
            </a:r>
            <a:r>
              <a:rPr kumimoji="0" lang="en-US" sz="2399" b="1"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Services</a:t>
            </a:r>
            <a:r>
              <a:rPr lang="en-US" dirty="0">
                <a:solidFill>
                  <a:schemeClr val="accent2"/>
                </a:solidFill>
                <a:latin typeface="72" panose="020B0503030000000003" pitchFamily="34" charset="0"/>
                <a:cs typeface="72" panose="020B0503030000000003" pitchFamily="34" charset="0"/>
              </a:rPr>
              <a:t>)</a:t>
            </a:r>
            <a:br>
              <a:rPr lang="en-US" dirty="0">
                <a:solidFill>
                  <a:schemeClr val="accent2"/>
                </a:solidFill>
                <a:latin typeface="72" panose="020B0503030000000003" pitchFamily="34" charset="0"/>
                <a:cs typeface="72" panose="020B0503030000000003" pitchFamily="34" charset="0"/>
              </a:rPr>
            </a:br>
            <a:r>
              <a:rPr lang="en-US" sz="1999" b="0" dirty="0">
                <a:solidFill>
                  <a:schemeClr val="accent2"/>
                </a:solidFill>
                <a:latin typeface="72" panose="020B0503030000000003" pitchFamily="34" charset="0"/>
                <a:cs typeface="72" panose="020B0503030000000003" pitchFamily="34" charset="0"/>
              </a:rPr>
              <a:t>Process Details: Processing Supplier Invoices</a:t>
            </a:r>
            <a:endParaRPr lang="en-US" dirty="0">
              <a:solidFill>
                <a:schemeClr val="accent2"/>
              </a:solidFill>
              <a:latin typeface="72" panose="020B0503030000000003" pitchFamily="34" charset="0"/>
              <a:cs typeface="72" panose="020B0503030000000003" pitchFamily="34" charset="0"/>
            </a:endParaRPr>
          </a:p>
        </p:txBody>
      </p:sp>
      <p:sp>
        <p:nvSpPr>
          <p:cNvPr id="95" name="Rectangle 122">
            <a:extLst>
              <a:ext uri="{FF2B5EF4-FFF2-40B4-BE49-F238E27FC236}">
                <a16:creationId xmlns:a16="http://schemas.microsoft.com/office/drawing/2014/main" id="{25BD6EE7-41E9-4F63-9D21-CF51CB71382B}"/>
              </a:ext>
            </a:extLst>
          </p:cNvPr>
          <p:cNvSpPr>
            <a:spLocks noChangeArrowheads="1"/>
          </p:cNvSpPr>
          <p:nvPr/>
        </p:nvSpPr>
        <p:spPr bwMode="auto">
          <a:xfrm>
            <a:off x="2030144" y="3794455"/>
            <a:ext cx="9443146" cy="2638382"/>
          </a:xfrm>
          <a:prstGeom prst="rect">
            <a:avLst/>
          </a:prstGeom>
          <a:solidFill>
            <a:srgbClr val="ECECEC"/>
          </a:solidFill>
          <a:ln w="9525" algn="ctr">
            <a:noFill/>
            <a:round/>
            <a:headEnd/>
            <a:tailEnd/>
          </a:ln>
        </p:spPr>
        <p:txBody>
          <a:bodyPr wrap="none" lIns="89977" tIns="46788" rIns="89977" bIns="46788" anchor="ctr"/>
          <a:lstStyle/>
          <a:p>
            <a:pPr marL="244402" indent="-244402" algn="ctr" defTabSz="1088449">
              <a:buClr>
                <a:srgbClr val="F0AB00"/>
              </a:buClr>
              <a:buSzPct val="80000"/>
              <a:defRPr/>
            </a:pPr>
            <a:endParaRPr lang="en-US" sz="2099" dirty="0">
              <a:solidFill>
                <a:srgbClr val="000000"/>
              </a:solidFill>
              <a:latin typeface="72" panose="020B0503030000000003" pitchFamily="34" charset="0"/>
              <a:cs typeface="72" panose="020B0503030000000003" pitchFamily="34" charset="0"/>
            </a:endParaRPr>
          </a:p>
        </p:txBody>
      </p:sp>
      <p:sp>
        <p:nvSpPr>
          <p:cNvPr id="103" name="TextBox 102">
            <a:extLst>
              <a:ext uri="{FF2B5EF4-FFF2-40B4-BE49-F238E27FC236}">
                <a16:creationId xmlns:a16="http://schemas.microsoft.com/office/drawing/2014/main" id="{A08FFB48-0E95-4C3A-9EFE-1E0C13FF2364}"/>
              </a:ext>
            </a:extLst>
          </p:cNvPr>
          <p:cNvSpPr txBox="1"/>
          <p:nvPr/>
        </p:nvSpPr>
        <p:spPr>
          <a:xfrm>
            <a:off x="366645" y="3706054"/>
            <a:ext cx="1647396" cy="461545"/>
          </a:xfrm>
          <a:prstGeom prst="rect">
            <a:avLst/>
          </a:prstGeom>
          <a:noFill/>
        </p:spPr>
        <p:txBody>
          <a:bodyPr>
            <a:spAutoFit/>
          </a:bodyPr>
          <a:lstStyle/>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Scenario </a:t>
            </a:r>
          </a:p>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Explorer</a:t>
            </a:r>
            <a:endParaRPr lang="en-US" sz="1000" dirty="0">
              <a:solidFill>
                <a:srgbClr val="666666"/>
              </a:solidFill>
              <a:latin typeface="72" panose="020B0503030000000003" pitchFamily="34" charset="0"/>
              <a:cs typeface="72" panose="020B0503030000000003" pitchFamily="34" charset="0"/>
            </a:endParaRPr>
          </a:p>
        </p:txBody>
      </p:sp>
      <p:pic>
        <p:nvPicPr>
          <p:cNvPr id="146" name="Picture 145">
            <a:extLst>
              <a:ext uri="{FF2B5EF4-FFF2-40B4-BE49-F238E27FC236}">
                <a16:creationId xmlns:a16="http://schemas.microsoft.com/office/drawing/2014/main" id="{54A1CB15-7CD8-4639-BC11-B964B0EB4A9E}"/>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rot="16200000">
            <a:off x="9852856" y="786988"/>
            <a:ext cx="359906" cy="359906"/>
          </a:xfrm>
          <a:prstGeom prst="rect">
            <a:avLst/>
          </a:prstGeom>
        </p:spPr>
      </p:pic>
      <p:sp>
        <p:nvSpPr>
          <p:cNvPr id="48" name="TextBox 47">
            <a:extLst>
              <a:ext uri="{FF2B5EF4-FFF2-40B4-BE49-F238E27FC236}">
                <a16:creationId xmlns:a16="http://schemas.microsoft.com/office/drawing/2014/main" id="{0D6F18B0-F44B-485E-850F-566DE336D322}"/>
              </a:ext>
            </a:extLst>
          </p:cNvPr>
          <p:cNvSpPr txBox="1"/>
          <p:nvPr/>
        </p:nvSpPr>
        <p:spPr>
          <a:xfrm>
            <a:off x="9941056" y="801833"/>
            <a:ext cx="1528997" cy="338466"/>
          </a:xfrm>
          <a:prstGeom prst="rect">
            <a:avLst/>
          </a:prstGeom>
          <a:noFill/>
        </p:spPr>
        <p:txBody>
          <a:bodyPr wrap="square">
            <a:spAutoFit/>
          </a:bodyPr>
          <a:lstStyle/>
          <a:p>
            <a:pPr marL="215835" defTabSz="1088449">
              <a:spcBef>
                <a:spcPts val="600"/>
              </a:spcBef>
              <a:spcAft>
                <a:spcPct val="30000"/>
              </a:spcAft>
              <a:defRPr/>
            </a:pPr>
            <a:r>
              <a:rPr lang="en-US" sz="800" dirty="0">
                <a:solidFill>
                  <a:srgbClr val="666666"/>
                </a:solidFill>
                <a:latin typeface="72" panose="020B0503030000000003" pitchFamily="34" charset="0"/>
                <a:ea typeface="SimSun" pitchFamily="2" charset="-122"/>
                <a:cs typeface="72" panose="020B0503030000000003" pitchFamily="34" charset="0"/>
              </a:rPr>
              <a:t>Click process </a:t>
            </a:r>
            <a:br>
              <a:rPr lang="en-US" sz="800" dirty="0">
                <a:solidFill>
                  <a:srgbClr val="666666"/>
                </a:solidFill>
                <a:latin typeface="72" panose="020B0503030000000003" pitchFamily="34" charset="0"/>
                <a:ea typeface="SimSun" pitchFamily="2" charset="-122"/>
                <a:cs typeface="72" panose="020B0503030000000003" pitchFamily="34" charset="0"/>
              </a:rPr>
            </a:br>
            <a:r>
              <a:rPr lang="en-US" sz="800" dirty="0">
                <a:solidFill>
                  <a:srgbClr val="666666"/>
                </a:solidFill>
                <a:latin typeface="72" panose="020B0503030000000003" pitchFamily="34" charset="0"/>
                <a:ea typeface="SimSun" pitchFamily="2" charset="-122"/>
                <a:cs typeface="72" panose="020B0503030000000003" pitchFamily="34" charset="0"/>
              </a:rPr>
              <a:t>chevrons for details</a:t>
            </a:r>
          </a:p>
        </p:txBody>
      </p:sp>
      <p:sp>
        <p:nvSpPr>
          <p:cNvPr id="54" name="TextBox 83">
            <a:extLst>
              <a:ext uri="{FF2B5EF4-FFF2-40B4-BE49-F238E27FC236}">
                <a16:creationId xmlns:a16="http://schemas.microsoft.com/office/drawing/2014/main" id="{12EE2C59-DB5A-494F-9688-65EAEA18ED5B}"/>
              </a:ext>
            </a:extLst>
          </p:cNvPr>
          <p:cNvSpPr txBox="1">
            <a:spLocks noChangeArrowheads="1"/>
          </p:cNvSpPr>
          <p:nvPr/>
        </p:nvSpPr>
        <p:spPr bwMode="auto">
          <a:xfrm>
            <a:off x="1978698" y="3804882"/>
            <a:ext cx="2158438" cy="261869"/>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Process Description</a:t>
            </a:r>
            <a:endParaRPr lang="en-US" sz="900" b="1" dirty="0">
              <a:solidFill>
                <a:srgbClr val="666666"/>
              </a:solidFill>
              <a:latin typeface="72" panose="020B0503030000000003" pitchFamily="34" charset="0"/>
              <a:cs typeface="72" panose="020B0503030000000003" pitchFamily="34" charset="0"/>
            </a:endParaRPr>
          </a:p>
        </p:txBody>
      </p:sp>
      <p:sp>
        <p:nvSpPr>
          <p:cNvPr id="55" name="TextBox 66">
            <a:extLst>
              <a:ext uri="{FF2B5EF4-FFF2-40B4-BE49-F238E27FC236}">
                <a16:creationId xmlns:a16="http://schemas.microsoft.com/office/drawing/2014/main" id="{417D6758-2514-49AF-93F1-2D425EE7C13F}"/>
              </a:ext>
            </a:extLst>
          </p:cNvPr>
          <p:cNvSpPr txBox="1">
            <a:spLocks noChangeArrowheads="1"/>
          </p:cNvSpPr>
          <p:nvPr/>
        </p:nvSpPr>
        <p:spPr bwMode="auto">
          <a:xfrm>
            <a:off x="2011564" y="4092250"/>
            <a:ext cx="4920111" cy="1892333"/>
          </a:xfrm>
          <a:prstGeom prst="rect">
            <a:avLst/>
          </a:prstGeom>
          <a:noFill/>
          <a:ln w="9525">
            <a:noFill/>
            <a:miter lim="800000"/>
            <a:headEnd/>
            <a:tailEnd/>
          </a:ln>
        </p:spPr>
        <p:txBody>
          <a:bodyPr wrap="square">
            <a:spAutoFit/>
          </a:bodyPr>
          <a:lstStyle/>
          <a:p>
            <a:pPr algn="just" defTabSz="914126">
              <a:buClr>
                <a:srgbClr val="F0AB00"/>
              </a:buClr>
              <a:buSzPct val="80000"/>
            </a:pPr>
            <a:r>
              <a:rPr lang="en-US" sz="900" dirty="0">
                <a:solidFill>
                  <a:srgbClr val="666666"/>
                </a:solidFill>
                <a:latin typeface="72" panose="020B0503030000000003" pitchFamily="34" charset="0"/>
                <a:cs typeface="72" panose="020B0503030000000003" pitchFamily="34" charset="0"/>
              </a:rPr>
              <a:t> The </a:t>
            </a:r>
            <a:r>
              <a:rPr lang="en-US" sz="900" b="1" dirty="0">
                <a:solidFill>
                  <a:srgbClr val="666666"/>
                </a:solidFill>
                <a:latin typeface="72" panose="020B0503030000000003" pitchFamily="34" charset="0"/>
                <a:cs typeface="72" panose="020B0503030000000003" pitchFamily="34" charset="0"/>
              </a:rPr>
              <a:t>Processing Supplier Invoices </a:t>
            </a:r>
            <a:r>
              <a:rPr lang="en-US" sz="900" dirty="0">
                <a:solidFill>
                  <a:srgbClr val="666666"/>
                </a:solidFill>
                <a:latin typeface="72" panose="020B0503030000000003" pitchFamily="34" charset="0"/>
                <a:cs typeface="72" panose="020B0503030000000003" pitchFamily="34" charset="0"/>
              </a:rPr>
              <a:t>business process enables you as an accountant to enter, verify, and post invoices, credit memos, and down payment requests that you received from your supplier by fax or by mail. Alternatively, your supplier, which can also be an affiliated company, can send you these documents electronically as XML messages. An automated invoice-verification process compares all supplier invoices with their corresponding purchase documents, if available. </a:t>
            </a:r>
          </a:p>
          <a:p>
            <a:pPr algn="just" defTabSz="914126">
              <a:buClr>
                <a:srgbClr val="F0AB00"/>
              </a:buClr>
              <a:buSzPct val="80000"/>
            </a:pPr>
            <a:endParaRPr lang="en-US" sz="900" dirty="0">
              <a:solidFill>
                <a:srgbClr val="666666"/>
              </a:solidFill>
              <a:latin typeface="72" panose="020B0503030000000003" pitchFamily="34" charset="0"/>
              <a:cs typeface="72" panose="020B0503030000000003" pitchFamily="34" charset="0"/>
            </a:endParaRPr>
          </a:p>
          <a:p>
            <a:pPr algn="just" defTabSz="914126">
              <a:buClr>
                <a:srgbClr val="F0AB00"/>
              </a:buClr>
              <a:buSzPct val="80000"/>
            </a:pPr>
            <a:r>
              <a:rPr lang="en-US" sz="900" dirty="0">
                <a:solidFill>
                  <a:srgbClr val="666666"/>
                </a:solidFill>
                <a:latin typeface="72" panose="020B0503030000000003" pitchFamily="34" charset="0"/>
                <a:cs typeface="72" panose="020B0503030000000003" pitchFamily="34" charset="0"/>
              </a:rPr>
              <a:t>You can also charge supplier invoice items to partner companies, and you can distribute additional costs, such as freight, among all other supplier invoice items.</a:t>
            </a:r>
          </a:p>
          <a:p>
            <a:pPr algn="just" defTabSz="914126">
              <a:buClr>
                <a:srgbClr val="F0AB00"/>
              </a:buClr>
              <a:buSzPct val="80000"/>
            </a:pPr>
            <a:endParaRPr lang="en-US" sz="900" dirty="0">
              <a:solidFill>
                <a:srgbClr val="666666"/>
              </a:solidFill>
              <a:latin typeface="72" panose="020B0503030000000003" pitchFamily="34" charset="0"/>
              <a:cs typeface="72" panose="020B0503030000000003" pitchFamily="34" charset="0"/>
            </a:endParaRPr>
          </a:p>
          <a:p>
            <a:pPr algn="just" defTabSz="914126">
              <a:buClr>
                <a:srgbClr val="F0AB00"/>
              </a:buClr>
              <a:buSzPct val="80000"/>
            </a:pPr>
            <a:r>
              <a:rPr lang="en-US" sz="900" dirty="0">
                <a:solidFill>
                  <a:srgbClr val="666666"/>
                </a:solidFill>
                <a:latin typeface="72" panose="020B0503030000000003" pitchFamily="34" charset="0"/>
                <a:cs typeface="72" panose="020B0503030000000003" pitchFamily="34" charset="0"/>
              </a:rPr>
              <a:t>When the supplier invoice is complete and correct, you post it. The supplier invoice is then used to pay your suppliers. If relevant, the system also creates new fixed assets automatically.  </a:t>
            </a:r>
          </a:p>
          <a:p>
            <a:pPr algn="just" defTabSz="1088449">
              <a:buClr>
                <a:srgbClr val="F0AB00"/>
              </a:buClr>
              <a:buSzPct val="80000"/>
              <a:defRPr/>
            </a:pPr>
            <a:endParaRPr lang="en-US" sz="900" dirty="0">
              <a:solidFill>
                <a:srgbClr val="666666"/>
              </a:solidFill>
              <a:latin typeface="72" panose="020B0503030000000003" pitchFamily="34" charset="0"/>
              <a:cs typeface="72" panose="020B0503030000000003" pitchFamily="34" charset="0"/>
            </a:endParaRPr>
          </a:p>
        </p:txBody>
      </p:sp>
      <p:pic>
        <p:nvPicPr>
          <p:cNvPr id="58" name="Picture 57">
            <a:extLst>
              <a:ext uri="{FF2B5EF4-FFF2-40B4-BE49-F238E27FC236}">
                <a16:creationId xmlns:a16="http://schemas.microsoft.com/office/drawing/2014/main" id="{754594A0-DD94-4F06-BE2B-7958BA1CB901}"/>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7882575" y="5690857"/>
            <a:ext cx="539859" cy="539859"/>
          </a:xfrm>
          <a:prstGeom prst="rect">
            <a:avLst/>
          </a:prstGeom>
        </p:spPr>
      </p:pic>
      <p:sp>
        <p:nvSpPr>
          <p:cNvPr id="59" name="TextBox 83">
            <a:extLst>
              <a:ext uri="{FF2B5EF4-FFF2-40B4-BE49-F238E27FC236}">
                <a16:creationId xmlns:a16="http://schemas.microsoft.com/office/drawing/2014/main" id="{B28B6799-C272-497E-8BF3-98E8E2C18AFF}"/>
              </a:ext>
            </a:extLst>
          </p:cNvPr>
          <p:cNvSpPr txBox="1">
            <a:spLocks noChangeArrowheads="1"/>
          </p:cNvSpPr>
          <p:nvPr/>
        </p:nvSpPr>
        <p:spPr bwMode="auto">
          <a:xfrm>
            <a:off x="7559978" y="3805208"/>
            <a:ext cx="2158438" cy="261542"/>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Further Information</a:t>
            </a:r>
            <a:endParaRPr lang="en-US" sz="900" b="1" dirty="0">
              <a:solidFill>
                <a:srgbClr val="666666"/>
              </a:solidFill>
              <a:latin typeface="72" panose="020B0503030000000003" pitchFamily="34" charset="0"/>
              <a:cs typeface="72" panose="020B0503030000000003" pitchFamily="34" charset="0"/>
            </a:endParaRPr>
          </a:p>
        </p:txBody>
      </p:sp>
      <p:sp>
        <p:nvSpPr>
          <p:cNvPr id="60" name="Chevron 79">
            <a:extLst>
              <a:ext uri="{FF2B5EF4-FFF2-40B4-BE49-F238E27FC236}">
                <a16:creationId xmlns:a16="http://schemas.microsoft.com/office/drawing/2014/main" id="{7DD21761-38A9-4EEC-B724-1CEF870A2A55}"/>
              </a:ext>
            </a:extLst>
          </p:cNvPr>
          <p:cNvSpPr>
            <a:spLocks noChangeArrowheads="1"/>
          </p:cNvSpPr>
          <p:nvPr/>
        </p:nvSpPr>
        <p:spPr bwMode="auto">
          <a:xfrm>
            <a:off x="8503720" y="5753673"/>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dirty="0">
                <a:solidFill>
                  <a:srgbClr val="666666"/>
                </a:solidFill>
                <a:latin typeface="72" panose="020B0503030000000003" pitchFamily="34" charset="0"/>
                <a:cs typeface="72" panose="020B0503030000000003" pitchFamily="34" charset="0"/>
                <a:hlinkClick r:id="rId15">
                  <a:extLst>
                    <a:ext uri="{A12FA001-AC4F-418D-AE19-62706E023703}">
                      <ahyp:hlinkClr xmlns:ahyp="http://schemas.microsoft.com/office/drawing/2018/hyperlinkcolor" val="tx"/>
                    </a:ext>
                  </a:extLst>
                </a:hlinkClick>
              </a:rPr>
              <a:t>Link to Supplier Invoice Processing Using Evaluated Receipt Settlements</a:t>
            </a:r>
            <a:endParaRPr lang="en-US" sz="900" dirty="0">
              <a:solidFill>
                <a:srgbClr val="666666"/>
              </a:solidFill>
              <a:latin typeface="72" panose="020B0503030000000003" pitchFamily="34" charset="0"/>
              <a:cs typeface="72" panose="020B0503030000000003" pitchFamily="34" charset="0"/>
            </a:endParaRPr>
          </a:p>
        </p:txBody>
      </p:sp>
      <p:sp>
        <p:nvSpPr>
          <p:cNvPr id="61" name="Chevron 79">
            <a:extLst>
              <a:ext uri="{FF2B5EF4-FFF2-40B4-BE49-F238E27FC236}">
                <a16:creationId xmlns:a16="http://schemas.microsoft.com/office/drawing/2014/main" id="{EE12BE2D-ED56-420D-B64F-E9125FDB2F2E}"/>
              </a:ext>
            </a:extLst>
          </p:cNvPr>
          <p:cNvSpPr>
            <a:spLocks noChangeArrowheads="1"/>
          </p:cNvSpPr>
          <p:nvPr/>
        </p:nvSpPr>
        <p:spPr bwMode="auto">
          <a:xfrm>
            <a:off x="8503720" y="5025868"/>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In the work center</a:t>
            </a:r>
            <a:r>
              <a:rPr lang="en-US" sz="900" dirty="0">
                <a:solidFill>
                  <a:srgbClr val="666666"/>
                </a:solidFill>
                <a:latin typeface="72" panose="020B0503030000000003" pitchFamily="34" charset="0"/>
                <a:cs typeface="72" panose="020B0503030000000003" pitchFamily="34" charset="0"/>
              </a:rPr>
              <a:t> Supplier Invoicing</a:t>
            </a:r>
          </a:p>
        </p:txBody>
      </p:sp>
      <p:pic>
        <p:nvPicPr>
          <p:cNvPr id="62" name="Picture 61">
            <a:extLst>
              <a:ext uri="{FF2B5EF4-FFF2-40B4-BE49-F238E27FC236}">
                <a16:creationId xmlns:a16="http://schemas.microsoft.com/office/drawing/2014/main" id="{008F1199-FF39-43BA-8A4C-CDED3E1C61AF}"/>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7882575" y="4963236"/>
            <a:ext cx="539859" cy="539859"/>
          </a:xfrm>
          <a:prstGeom prst="rect">
            <a:avLst/>
          </a:prstGeom>
        </p:spPr>
      </p:pic>
      <p:cxnSp>
        <p:nvCxnSpPr>
          <p:cNvPr id="63" name="Straight Connector 62">
            <a:extLst>
              <a:ext uri="{FF2B5EF4-FFF2-40B4-BE49-F238E27FC236}">
                <a16:creationId xmlns:a16="http://schemas.microsoft.com/office/drawing/2014/main" id="{C48FDBCF-78EE-460B-9D4E-22538696F7AF}"/>
              </a:ext>
            </a:extLst>
          </p:cNvPr>
          <p:cNvCxnSpPr/>
          <p:nvPr/>
        </p:nvCxnSpPr>
        <p:spPr>
          <a:xfrm>
            <a:off x="7344180" y="3828298"/>
            <a:ext cx="0" cy="2574354"/>
          </a:xfrm>
          <a:prstGeom prst="line">
            <a:avLst/>
          </a:prstGeom>
          <a:ln w="254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Chevron 79">
            <a:extLst>
              <a:ext uri="{FF2B5EF4-FFF2-40B4-BE49-F238E27FC236}">
                <a16:creationId xmlns:a16="http://schemas.microsoft.com/office/drawing/2014/main" id="{3608334A-1117-4141-B81D-D714C1612206}"/>
              </a:ext>
            </a:extLst>
          </p:cNvPr>
          <p:cNvSpPr>
            <a:spLocks noChangeArrowheads="1"/>
          </p:cNvSpPr>
          <p:nvPr/>
        </p:nvSpPr>
        <p:spPr bwMode="auto">
          <a:xfrm>
            <a:off x="8510863" y="4288868"/>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Performed by </a:t>
            </a:r>
            <a:r>
              <a:rPr lang="en-US" sz="900" dirty="0">
                <a:solidFill>
                  <a:srgbClr val="666666"/>
                </a:solidFill>
                <a:latin typeface="72" panose="020B0503030000000003" pitchFamily="34" charset="0"/>
                <a:cs typeface="72" panose="020B0503030000000003" pitchFamily="34" charset="0"/>
              </a:rPr>
              <a:t>Accounts Payable Accountant</a:t>
            </a:r>
          </a:p>
        </p:txBody>
      </p:sp>
      <p:pic>
        <p:nvPicPr>
          <p:cNvPr id="65" name="Picture 64">
            <a:extLst>
              <a:ext uri="{FF2B5EF4-FFF2-40B4-BE49-F238E27FC236}">
                <a16:creationId xmlns:a16="http://schemas.microsoft.com/office/drawing/2014/main" id="{73CFE8B2-4878-4483-81AF-DC3D2BDF5377}"/>
              </a:ext>
            </a:extLst>
          </p:cNvPr>
          <p:cNvPicPr>
            <a:picLocks noChangeAspect="1"/>
          </p:cNvPicPr>
          <p:nvPr/>
        </p:nvPicPr>
        <p:blipFill>
          <a:blip r:embed="rId17" cstate="hqprint">
            <a:extLst>
              <a:ext uri="{28A0092B-C50C-407E-A947-70E740481C1C}">
                <a14:useLocalDpi xmlns:a14="http://schemas.microsoft.com/office/drawing/2010/main"/>
              </a:ext>
            </a:extLst>
          </a:blip>
          <a:srcRect/>
          <a:stretch/>
        </p:blipFill>
        <p:spPr>
          <a:xfrm>
            <a:off x="7942444" y="4298063"/>
            <a:ext cx="420121" cy="406694"/>
          </a:xfrm>
          <a:prstGeom prst="rect">
            <a:avLst/>
          </a:prstGeom>
          <a:effectLst>
            <a:outerShdw blurRad="50800" dist="38100" dir="2700000" algn="tl" rotWithShape="0">
              <a:prstClr val="black">
                <a:alpha val="40000"/>
              </a:prstClr>
            </a:outerShdw>
          </a:effectLst>
        </p:spPr>
      </p:pic>
      <p:sp>
        <p:nvSpPr>
          <p:cNvPr id="68" name="Chevron 123">
            <a:extLst>
              <a:ext uri="{FF2B5EF4-FFF2-40B4-BE49-F238E27FC236}">
                <a16:creationId xmlns:a16="http://schemas.microsoft.com/office/drawing/2014/main" id="{D2688B83-AD70-4E2B-92EE-42AB0E96FEDA}"/>
              </a:ext>
            </a:extLst>
          </p:cNvPr>
          <p:cNvSpPr>
            <a:spLocks noChangeAspect="1" noChangeArrowheads="1"/>
          </p:cNvSpPr>
          <p:nvPr/>
        </p:nvSpPr>
        <p:spPr bwMode="auto">
          <a:xfrm>
            <a:off x="6369855" y="1651423"/>
            <a:ext cx="3890442" cy="1439625"/>
          </a:xfrm>
          <a:prstGeom prst="chevron">
            <a:avLst>
              <a:gd name="adj" fmla="val 10374"/>
            </a:avLst>
          </a:prstGeom>
          <a:solidFill>
            <a:srgbClr val="666666"/>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t"/>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Supplier Invoices</a:t>
            </a:r>
          </a:p>
        </p:txBody>
      </p:sp>
      <p:sp>
        <p:nvSpPr>
          <p:cNvPr id="119" name="Chevron 123">
            <a:hlinkClick r:id="rId8" action="ppaction://hlinksldjump"/>
            <a:extLst>
              <a:ext uri="{FF2B5EF4-FFF2-40B4-BE49-F238E27FC236}">
                <a16:creationId xmlns:a16="http://schemas.microsoft.com/office/drawing/2014/main" id="{A19CE167-85A6-4E56-B2AC-75C42F858EE6}"/>
              </a:ext>
            </a:extLst>
          </p:cNvPr>
          <p:cNvSpPr>
            <a:spLocks noChangeArrowheads="1"/>
          </p:cNvSpPr>
          <p:nvPr/>
        </p:nvSpPr>
        <p:spPr bwMode="auto">
          <a:xfrm>
            <a:off x="691120" y="1843121"/>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Shopping Carts</a:t>
            </a:r>
          </a:p>
        </p:txBody>
      </p:sp>
      <p:sp>
        <p:nvSpPr>
          <p:cNvPr id="4" name="TextBox 3">
            <a:hlinkClick r:id="rId10" action="ppaction://hlinksldjump"/>
            <a:extLst>
              <a:ext uri="{FF2B5EF4-FFF2-40B4-BE49-F238E27FC236}">
                <a16:creationId xmlns:a16="http://schemas.microsoft.com/office/drawing/2014/main" id="{C07B8336-F317-4833-AF5D-3EAB72B0974D}"/>
              </a:ext>
            </a:extLst>
          </p:cNvPr>
          <p:cNvSpPr txBox="1"/>
          <p:nvPr/>
        </p:nvSpPr>
        <p:spPr>
          <a:xfrm>
            <a:off x="10023793" y="1671118"/>
            <a:ext cx="80847" cy="153848"/>
          </a:xfrm>
          <a:prstGeom prst="rect">
            <a:avLst/>
          </a:prstGeom>
          <a:noFill/>
        </p:spPr>
        <p:txBody>
          <a:bodyPr wrap="square" lIns="0" tIns="0" rIns="0" bIns="0" rtlCol="0">
            <a:spAutoFit/>
          </a:bodyPr>
          <a:lstStyle/>
          <a:p>
            <a:pPr defTabSz="1088449" fontAlgn="base">
              <a:spcBef>
                <a:spcPct val="50000"/>
              </a:spcBef>
              <a:spcAft>
                <a:spcPct val="0"/>
              </a:spcAft>
              <a:buClr>
                <a:srgbClr val="F0AB00"/>
              </a:buClr>
              <a:buSzPct val="80000"/>
              <a:defRPr/>
            </a:pPr>
            <a:r>
              <a:rPr lang="en-US" sz="1000" b="1" kern="0" dirty="0">
                <a:solidFill>
                  <a:srgbClr val="FFFFFF"/>
                </a:solidFill>
                <a:latin typeface="72" panose="020B0503030000000003" pitchFamily="34" charset="0"/>
                <a:ea typeface="Arial Unicode MS" pitchFamily="34" charset="-128"/>
                <a:cs typeface="72" panose="020B0503030000000003" pitchFamily="34" charset="0"/>
              </a:rPr>
              <a:t>x</a:t>
            </a:r>
          </a:p>
        </p:txBody>
      </p:sp>
      <p:sp>
        <p:nvSpPr>
          <p:cNvPr id="66" name="Chevron 123">
            <a:hlinkClick r:id="rId18" action="ppaction://hlinksldjump"/>
            <a:extLst>
              <a:ext uri="{FF2B5EF4-FFF2-40B4-BE49-F238E27FC236}">
                <a16:creationId xmlns:a16="http://schemas.microsoft.com/office/drawing/2014/main" id="{7B0B0C5E-537F-4136-BD6E-A855AF02797D}"/>
              </a:ext>
            </a:extLst>
          </p:cNvPr>
          <p:cNvSpPr>
            <a:spLocks noChangeArrowheads="1"/>
          </p:cNvSpPr>
          <p:nvPr/>
        </p:nvSpPr>
        <p:spPr bwMode="auto">
          <a:xfrm>
            <a:off x="1829996" y="1841481"/>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Purchase Requests</a:t>
            </a:r>
          </a:p>
        </p:txBody>
      </p:sp>
      <p:sp>
        <p:nvSpPr>
          <p:cNvPr id="67" name="Chevron 123">
            <a:hlinkClick r:id="rId19" action="ppaction://hlinksldjump"/>
            <a:extLst>
              <a:ext uri="{FF2B5EF4-FFF2-40B4-BE49-F238E27FC236}">
                <a16:creationId xmlns:a16="http://schemas.microsoft.com/office/drawing/2014/main" id="{F588B6A6-6175-4809-B75E-94ABD0A54490}"/>
              </a:ext>
            </a:extLst>
          </p:cNvPr>
          <p:cNvSpPr>
            <a:spLocks noChangeArrowheads="1"/>
          </p:cNvSpPr>
          <p:nvPr/>
        </p:nvSpPr>
        <p:spPr bwMode="auto">
          <a:xfrm>
            <a:off x="4123829" y="1837913"/>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Processing Purchase Orders</a:t>
            </a:r>
          </a:p>
        </p:txBody>
      </p:sp>
      <p:sp>
        <p:nvSpPr>
          <p:cNvPr id="69" name="Chevron 123">
            <a:hlinkClick r:id="rId20" action="ppaction://hlinksldjump"/>
            <a:extLst>
              <a:ext uri="{FF2B5EF4-FFF2-40B4-BE49-F238E27FC236}">
                <a16:creationId xmlns:a16="http://schemas.microsoft.com/office/drawing/2014/main" id="{3015AE38-3090-4153-8061-379C872DBB86}"/>
              </a:ext>
            </a:extLst>
          </p:cNvPr>
          <p:cNvSpPr>
            <a:spLocks noChangeArrowheads="1"/>
          </p:cNvSpPr>
          <p:nvPr/>
        </p:nvSpPr>
        <p:spPr bwMode="auto">
          <a:xfrm>
            <a:off x="5272876" y="1836800"/>
            <a:ext cx="1127568"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Confirming Goods and Services Receipts</a:t>
            </a:r>
          </a:p>
        </p:txBody>
      </p:sp>
      <p:sp>
        <p:nvSpPr>
          <p:cNvPr id="75" name="Chevron 123">
            <a:hlinkClick r:id="rId21" action="ppaction://hlinksldjump"/>
            <a:extLst>
              <a:ext uri="{FF2B5EF4-FFF2-40B4-BE49-F238E27FC236}">
                <a16:creationId xmlns:a16="http://schemas.microsoft.com/office/drawing/2014/main" id="{A8FE4302-1464-4DCD-86BC-A9EC4FA2F9E8}"/>
              </a:ext>
            </a:extLst>
          </p:cNvPr>
          <p:cNvSpPr>
            <a:spLocks noChangeArrowheads="1"/>
          </p:cNvSpPr>
          <p:nvPr/>
        </p:nvSpPr>
        <p:spPr bwMode="auto">
          <a:xfrm>
            <a:off x="2972967" y="1842293"/>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Requests for Quotation</a:t>
            </a:r>
          </a:p>
        </p:txBody>
      </p:sp>
      <p:sp>
        <p:nvSpPr>
          <p:cNvPr id="91" name="Chevron 123">
            <a:extLst>
              <a:ext uri="{FF2B5EF4-FFF2-40B4-BE49-F238E27FC236}">
                <a16:creationId xmlns:a16="http://schemas.microsoft.com/office/drawing/2014/main" id="{C7CD0BD2-09F9-475D-A4E7-646950E5FE58}"/>
              </a:ext>
            </a:extLst>
          </p:cNvPr>
          <p:cNvSpPr>
            <a:spLocks noChangeArrowheads="1"/>
          </p:cNvSpPr>
          <p:nvPr/>
        </p:nvSpPr>
        <p:spPr bwMode="auto">
          <a:xfrm>
            <a:off x="6552957" y="1923614"/>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Create a supplier invoice</a:t>
            </a:r>
          </a:p>
        </p:txBody>
      </p:sp>
      <p:sp>
        <p:nvSpPr>
          <p:cNvPr id="94" name="Chevron 123">
            <a:extLst>
              <a:ext uri="{FF2B5EF4-FFF2-40B4-BE49-F238E27FC236}">
                <a16:creationId xmlns:a16="http://schemas.microsoft.com/office/drawing/2014/main" id="{B1A6B044-BB31-4E87-8BF0-33FBF2D1DCA5}"/>
              </a:ext>
            </a:extLst>
          </p:cNvPr>
          <p:cNvSpPr>
            <a:spLocks noChangeArrowheads="1"/>
          </p:cNvSpPr>
          <p:nvPr/>
        </p:nvSpPr>
        <p:spPr bwMode="auto">
          <a:xfrm>
            <a:off x="7754129" y="1932771"/>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Resolve a supplier invoice exception</a:t>
            </a:r>
          </a:p>
        </p:txBody>
      </p:sp>
      <p:sp>
        <p:nvSpPr>
          <p:cNvPr id="70" name="Chevron 123">
            <a:extLst>
              <a:ext uri="{FF2B5EF4-FFF2-40B4-BE49-F238E27FC236}">
                <a16:creationId xmlns:a16="http://schemas.microsoft.com/office/drawing/2014/main" id="{74D869D5-5F00-474D-8D1F-0B5FB0D1B296}"/>
              </a:ext>
            </a:extLst>
          </p:cNvPr>
          <p:cNvSpPr>
            <a:spLocks noChangeArrowheads="1"/>
          </p:cNvSpPr>
          <p:nvPr/>
        </p:nvSpPr>
        <p:spPr bwMode="auto">
          <a:xfrm>
            <a:off x="8915979" y="1932771"/>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Approve a supplier invoice</a:t>
            </a:r>
          </a:p>
        </p:txBody>
      </p:sp>
      <p:sp>
        <p:nvSpPr>
          <p:cNvPr id="73" name="Chevron 123">
            <a:hlinkClick r:id="rId11" action="ppaction://hlinksldjump"/>
            <a:extLst>
              <a:ext uri="{FF2B5EF4-FFF2-40B4-BE49-F238E27FC236}">
                <a16:creationId xmlns:a16="http://schemas.microsoft.com/office/drawing/2014/main" id="{D2E22C1C-5673-4679-A958-6FE62F3E706A}"/>
              </a:ext>
            </a:extLst>
          </p:cNvPr>
          <p:cNvSpPr>
            <a:spLocks noChangeArrowheads="1"/>
          </p:cNvSpPr>
          <p:nvPr/>
        </p:nvSpPr>
        <p:spPr bwMode="auto">
          <a:xfrm>
            <a:off x="10247376" y="1943381"/>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Payables and Payments</a:t>
            </a:r>
          </a:p>
        </p:txBody>
      </p:sp>
      <p:sp>
        <p:nvSpPr>
          <p:cNvPr id="92" name="Freeform 69">
            <a:extLst>
              <a:ext uri="{FF2B5EF4-FFF2-40B4-BE49-F238E27FC236}">
                <a16:creationId xmlns:a16="http://schemas.microsoft.com/office/drawing/2014/main" id="{413540F8-D6FD-4B8C-A7E0-583822CE0603}"/>
              </a:ext>
            </a:extLst>
          </p:cNvPr>
          <p:cNvSpPr>
            <a:spLocks noChangeArrowheads="1"/>
          </p:cNvSpPr>
          <p:nvPr/>
        </p:nvSpPr>
        <p:spPr bwMode="auto">
          <a:xfrm>
            <a:off x="11235251" y="2696946"/>
            <a:ext cx="110430" cy="1322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pic>
        <p:nvPicPr>
          <p:cNvPr id="89" name="Picture 88">
            <a:hlinkClick r:id="rId20" action="ppaction://hlinksldjump" tooltip="If a supplier invoice that is due to be posted has one or more exceptions, the accountant needs to resolve these exceptions. Once you have resolved all exceptions and if no approval is required, your supplier invoice can be posted."/>
            <a:extLst>
              <a:ext uri="{FF2B5EF4-FFF2-40B4-BE49-F238E27FC236}">
                <a16:creationId xmlns:a16="http://schemas.microsoft.com/office/drawing/2014/main" id="{30C60386-80C3-48CB-9DB1-B15B4CC0170C}"/>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8617317" y="2579825"/>
            <a:ext cx="179953" cy="179953"/>
          </a:xfrm>
          <a:prstGeom prst="rect">
            <a:avLst/>
          </a:prstGeom>
        </p:spPr>
      </p:pic>
      <p:pic>
        <p:nvPicPr>
          <p:cNvPr id="74" name="Picture 73">
            <a:hlinkClick r:id="rId20" action="ppaction://hlinksldjump" tooltip="The accountant enters a supplier invoice with reference to a purchase order and attempts to post the supplier invoice. If the supplier invoice is consistent, the invoice data is correct, and no approval is required, the supplier invoice gets posted."/>
            <a:extLst>
              <a:ext uri="{FF2B5EF4-FFF2-40B4-BE49-F238E27FC236}">
                <a16:creationId xmlns:a16="http://schemas.microsoft.com/office/drawing/2014/main" id="{53E2A38D-A6AF-4F86-AF81-5EC7F5084A7E}"/>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7411336" y="2562058"/>
            <a:ext cx="179953" cy="179953"/>
          </a:xfrm>
          <a:prstGeom prst="rect">
            <a:avLst/>
          </a:prstGeom>
        </p:spPr>
      </p:pic>
      <p:pic>
        <p:nvPicPr>
          <p:cNvPr id="76" name="Picture 75">
            <a:hlinkClick r:id="rId20" action="ppaction://hlinksldjump" tooltip="The employee responsible for supplier invoice approvals has a supplier invoice in his or her worklist that needs to be approved. Once the employee responsible for supplier invoice approvals has approved the supplier invoice, it can be posted."/>
            <a:extLst>
              <a:ext uri="{FF2B5EF4-FFF2-40B4-BE49-F238E27FC236}">
                <a16:creationId xmlns:a16="http://schemas.microsoft.com/office/drawing/2014/main" id="{43D48F8E-5E55-4D5E-AB9F-C4599C4A350B}"/>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9826797" y="2579825"/>
            <a:ext cx="179953" cy="179953"/>
          </a:xfrm>
          <a:prstGeom prst="rect">
            <a:avLst/>
          </a:prstGeom>
        </p:spPr>
      </p:pic>
      <p:sp>
        <p:nvSpPr>
          <p:cNvPr id="77" name="Freeform 69">
            <a:extLst>
              <a:ext uri="{FF2B5EF4-FFF2-40B4-BE49-F238E27FC236}">
                <a16:creationId xmlns:a16="http://schemas.microsoft.com/office/drawing/2014/main" id="{4DE20F83-5F13-4C0A-8A6D-EC81020FB875}"/>
              </a:ext>
            </a:extLst>
          </p:cNvPr>
          <p:cNvSpPr>
            <a:spLocks noChangeArrowheads="1"/>
          </p:cNvSpPr>
          <p:nvPr/>
        </p:nvSpPr>
        <p:spPr bwMode="auto">
          <a:xfrm>
            <a:off x="6167598" y="2563774"/>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sp>
        <p:nvSpPr>
          <p:cNvPr id="71" name="TextBox 70">
            <a:extLst>
              <a:ext uri="{FF2B5EF4-FFF2-40B4-BE49-F238E27FC236}">
                <a16:creationId xmlns:a16="http://schemas.microsoft.com/office/drawing/2014/main" id="{0F1B414E-F25D-468D-833B-CB28F7C31353}"/>
              </a:ext>
            </a:extLst>
          </p:cNvPr>
          <p:cNvSpPr txBox="1"/>
          <p:nvPr/>
        </p:nvSpPr>
        <p:spPr>
          <a:xfrm>
            <a:off x="6491949" y="2863724"/>
            <a:ext cx="2503983" cy="216926"/>
          </a:xfrm>
          <a:prstGeom prst="rect">
            <a:avLst/>
          </a:prstGeom>
          <a:noFill/>
        </p:spPr>
        <p:txBody>
          <a:bodyPr wrap="square">
            <a:spAutoFit/>
          </a:bodyPr>
          <a:lstStyle/>
          <a:p>
            <a:pPr defTabSz="914126">
              <a:lnSpc>
                <a:spcPct val="90000"/>
              </a:lnSpc>
            </a:pPr>
            <a:r>
              <a:rPr lang="en-US" sz="900" dirty="0">
                <a:solidFill>
                  <a:srgbClr val="FFC000"/>
                </a:solidFill>
                <a:latin typeface="72" panose="020B0503030000000003" pitchFamily="34" charset="0"/>
                <a:cs typeface="72" panose="020B0503030000000003" pitchFamily="34" charset="0"/>
                <a:hlinkClick r:id="rId23" action="ppaction://hlinksldjump">
                  <a:extLst>
                    <a:ext uri="{A12FA001-AC4F-418D-AE19-62706E023703}">
                      <ahyp:hlinkClr xmlns:ahyp="http://schemas.microsoft.com/office/drawing/2018/hyperlinkcolor" val="tx"/>
                    </a:ext>
                  </a:extLst>
                </a:hlinkClick>
              </a:rPr>
              <a:t>Click here</a:t>
            </a:r>
            <a:r>
              <a:rPr lang="en-US" sz="900" dirty="0">
                <a:solidFill>
                  <a:srgbClr val="FFC000"/>
                </a:solidFill>
                <a:latin typeface="72" panose="020B0503030000000003" pitchFamily="34" charset="0"/>
                <a:cs typeface="72" panose="020B0503030000000003" pitchFamily="34" charset="0"/>
                <a:hlinkClick r:id="rId8" action="ppaction://hlinksldjump">
                  <a:extLst>
                    <a:ext uri="{A12FA001-AC4F-418D-AE19-62706E023703}">
                      <ahyp:hlinkClr xmlns:ahyp="http://schemas.microsoft.com/office/drawing/2018/hyperlinkcolor" val="tx"/>
                    </a:ext>
                  </a:extLst>
                </a:hlinkClick>
              </a:rPr>
              <a:t> </a:t>
            </a:r>
            <a:r>
              <a:rPr lang="en-US" sz="900" dirty="0">
                <a:solidFill>
                  <a:srgbClr val="FFFFFF"/>
                </a:solidFill>
                <a:latin typeface="72" panose="020B0503030000000003" pitchFamily="34" charset="0"/>
                <a:cs typeface="72" panose="020B0503030000000003" pitchFamily="34" charset="0"/>
              </a:rPr>
              <a:t>to hide process variants</a:t>
            </a:r>
          </a:p>
        </p:txBody>
      </p:sp>
      <p:sp>
        <p:nvSpPr>
          <p:cNvPr id="72" name="Rectangle 71">
            <a:extLst>
              <a:ext uri="{FF2B5EF4-FFF2-40B4-BE49-F238E27FC236}">
                <a16:creationId xmlns:a16="http://schemas.microsoft.com/office/drawing/2014/main" id="{22DFCDFC-8794-4282-BC27-DE1349721113}"/>
              </a:ext>
            </a:extLst>
          </p:cNvPr>
          <p:cNvSpPr/>
          <p:nvPr/>
        </p:nvSpPr>
        <p:spPr bwMode="gray">
          <a:xfrm>
            <a:off x="6369854" y="3079781"/>
            <a:ext cx="3733816" cy="417915"/>
          </a:xfrm>
          <a:prstGeom prst="rect">
            <a:avLst/>
          </a:prstGeom>
          <a:solidFill>
            <a:schemeClr val="tx2">
              <a:lumMod val="20000"/>
              <a:lumOff val="80000"/>
            </a:schemeClr>
          </a:solidFill>
          <a:ln w="25400" algn="ctr">
            <a:noFill/>
            <a:miter lim="800000"/>
            <a:headEnd/>
            <a:tailEnd/>
          </a:ln>
          <a:effectLst>
            <a:outerShdw blurRad="50800" dist="38100" dir="2700000" algn="tl" rotWithShape="0">
              <a:prstClr val="black">
                <a:alpha val="40000"/>
              </a:prstClr>
            </a:outerShdw>
          </a:effectLst>
        </p:spPr>
        <p:txBody>
          <a:bodyPr lIns="89977" tIns="71981" rIns="89977" bIns="71981" rtlCol="0" anchor="ctr"/>
          <a:lstStyle/>
          <a:p>
            <a:pPr defTabSz="1088449">
              <a:lnSpc>
                <a:spcPct val="90000"/>
              </a:lnSpc>
              <a:buClr>
                <a:srgbClr val="F0AB00"/>
              </a:buClr>
              <a:buSzPct val="80000"/>
              <a:defRPr/>
            </a:pPr>
            <a:r>
              <a:rPr lang="en-US" sz="900" dirty="0">
                <a:solidFill>
                  <a:srgbClr val="000000">
                    <a:lumMod val="65000"/>
                    <a:lumOff val="35000"/>
                  </a:srgbClr>
                </a:solidFill>
                <a:latin typeface="72" panose="020B0503030000000003" pitchFamily="34" charset="0"/>
                <a:cs typeface="72" panose="020B0503030000000003" pitchFamily="34" charset="0"/>
              </a:rPr>
              <a:t>      Processing Supplier Invoices using ERS</a:t>
            </a:r>
          </a:p>
        </p:txBody>
      </p:sp>
      <p:pic>
        <p:nvPicPr>
          <p:cNvPr id="79" name="Picture 78">
            <a:hlinkClick r:id="rId20" action="ppaction://hlinksldjump" tooltip="The Processing Supplier Invoices Using ERS business process variant enables you to use evaluated receipt settlements (ERS) for invoices. The system automatically creates invoices when they are due based on the delivery of the corresponding goods."/>
            <a:extLst>
              <a:ext uri="{FF2B5EF4-FFF2-40B4-BE49-F238E27FC236}">
                <a16:creationId xmlns:a16="http://schemas.microsoft.com/office/drawing/2014/main" id="{DB47A413-5E92-48D1-AC8B-A6782EA7114E}"/>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6453359" y="3168275"/>
            <a:ext cx="179953" cy="179953"/>
          </a:xfrm>
          <a:prstGeom prst="rect">
            <a:avLst/>
          </a:prstGeom>
        </p:spPr>
      </p:pic>
      <p:sp>
        <p:nvSpPr>
          <p:cNvPr id="80" name="Freeform 69">
            <a:extLst>
              <a:ext uri="{FF2B5EF4-FFF2-40B4-BE49-F238E27FC236}">
                <a16:creationId xmlns:a16="http://schemas.microsoft.com/office/drawing/2014/main" id="{ACCC98A3-BE88-4211-A43D-2031CBD25968}"/>
              </a:ext>
            </a:extLst>
          </p:cNvPr>
          <p:cNvSpPr>
            <a:spLocks noChangeArrowheads="1"/>
          </p:cNvSpPr>
          <p:nvPr/>
        </p:nvSpPr>
        <p:spPr bwMode="auto">
          <a:xfrm>
            <a:off x="10020284" y="2938502"/>
            <a:ext cx="110430" cy="1322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spTree>
    <p:extLst>
      <p:ext uri="{BB962C8B-B14F-4D97-AF65-F5344CB8AC3E}">
        <p14:creationId xmlns:p14="http://schemas.microsoft.com/office/powerpoint/2010/main" val="3772209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Group 101">
            <a:extLst>
              <a:ext uri="{FF2B5EF4-FFF2-40B4-BE49-F238E27FC236}">
                <a16:creationId xmlns:a16="http://schemas.microsoft.com/office/drawing/2014/main" id="{942877BF-DF3E-460E-9D0B-FD97F9690450}"/>
              </a:ext>
            </a:extLst>
          </p:cNvPr>
          <p:cNvGrpSpPr/>
          <p:nvPr/>
        </p:nvGrpSpPr>
        <p:grpSpPr>
          <a:xfrm>
            <a:off x="181733" y="5913587"/>
            <a:ext cx="1979096" cy="431888"/>
            <a:chOff x="181780" y="5984084"/>
            <a:chExt cx="1979611" cy="432000"/>
          </a:xfrm>
        </p:grpSpPr>
        <p:grpSp>
          <p:nvGrpSpPr>
            <p:cNvPr id="104" name="Group 103">
              <a:extLst>
                <a:ext uri="{FF2B5EF4-FFF2-40B4-BE49-F238E27FC236}">
                  <a16:creationId xmlns:a16="http://schemas.microsoft.com/office/drawing/2014/main" id="{99040A60-7225-4701-9FFB-6751BC1AD501}"/>
                </a:ext>
              </a:extLst>
            </p:cNvPr>
            <p:cNvGrpSpPr/>
            <p:nvPr/>
          </p:nvGrpSpPr>
          <p:grpSpPr>
            <a:xfrm>
              <a:off x="196667" y="6020084"/>
              <a:ext cx="1964724" cy="360000"/>
              <a:chOff x="196667" y="4734829"/>
              <a:chExt cx="1964724" cy="360000"/>
            </a:xfrm>
          </p:grpSpPr>
          <p:sp>
            <p:nvSpPr>
              <p:cNvPr id="106" name="Rectangle 105">
                <a:hlinkClick r:id="rId2" action="ppaction://hlinksldjump"/>
                <a:extLst>
                  <a:ext uri="{FF2B5EF4-FFF2-40B4-BE49-F238E27FC236}">
                    <a16:creationId xmlns:a16="http://schemas.microsoft.com/office/drawing/2014/main" id="{0FAD8B10-DCC9-424C-9BF3-B03196B7BE21}"/>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07" name="TextBox 106">
                <a:extLst>
                  <a:ext uri="{FF2B5EF4-FFF2-40B4-BE49-F238E27FC236}">
                    <a16:creationId xmlns:a16="http://schemas.microsoft.com/office/drawing/2014/main" id="{705E511F-25B7-480F-8D06-157664CD4E88}"/>
                  </a:ext>
                </a:extLst>
              </p:cNvPr>
              <p:cNvSpPr txBox="1"/>
              <p:nvPr/>
            </p:nvSpPr>
            <p:spPr>
              <a:xfrm>
                <a:off x="631664" y="4830191"/>
                <a:ext cx="119423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Further Information</a:t>
                </a:r>
              </a:p>
            </p:txBody>
          </p:sp>
        </p:grpSp>
        <p:pic>
          <p:nvPicPr>
            <p:cNvPr id="105" name="Picture 104">
              <a:hlinkClick r:id="" action="ppaction://noaction"/>
              <a:extLst>
                <a:ext uri="{FF2B5EF4-FFF2-40B4-BE49-F238E27FC236}">
                  <a16:creationId xmlns:a16="http://schemas.microsoft.com/office/drawing/2014/main" id="{7C904F08-75E6-44B7-8D84-405D99274B4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81780" y="5984084"/>
              <a:ext cx="432000" cy="432000"/>
            </a:xfrm>
            <a:prstGeom prst="rect">
              <a:avLst/>
            </a:prstGeom>
          </p:spPr>
        </p:pic>
      </p:grpSp>
      <p:grpSp>
        <p:nvGrpSpPr>
          <p:cNvPr id="108" name="Group 107">
            <a:extLst>
              <a:ext uri="{FF2B5EF4-FFF2-40B4-BE49-F238E27FC236}">
                <a16:creationId xmlns:a16="http://schemas.microsoft.com/office/drawing/2014/main" id="{ACAB77FF-76D3-4A5F-9495-13974633D913}"/>
              </a:ext>
            </a:extLst>
          </p:cNvPr>
          <p:cNvGrpSpPr/>
          <p:nvPr/>
        </p:nvGrpSpPr>
        <p:grpSpPr>
          <a:xfrm>
            <a:off x="196617" y="5572421"/>
            <a:ext cx="1964212" cy="363683"/>
            <a:chOff x="196667" y="5582428"/>
            <a:chExt cx="1964724" cy="363778"/>
          </a:xfrm>
        </p:grpSpPr>
        <p:grpSp>
          <p:nvGrpSpPr>
            <p:cNvPr id="109" name="Group 108">
              <a:extLst>
                <a:ext uri="{FF2B5EF4-FFF2-40B4-BE49-F238E27FC236}">
                  <a16:creationId xmlns:a16="http://schemas.microsoft.com/office/drawing/2014/main" id="{88F58492-2EB1-4197-8D77-49F9B84CE2A4}"/>
                </a:ext>
              </a:extLst>
            </p:cNvPr>
            <p:cNvGrpSpPr/>
            <p:nvPr/>
          </p:nvGrpSpPr>
          <p:grpSpPr>
            <a:xfrm>
              <a:off x="196667" y="5586206"/>
              <a:ext cx="1964724" cy="360000"/>
              <a:chOff x="196667" y="4734829"/>
              <a:chExt cx="1964724" cy="360000"/>
            </a:xfrm>
          </p:grpSpPr>
          <p:sp>
            <p:nvSpPr>
              <p:cNvPr id="111" name="Rectangle 110">
                <a:hlinkClick r:id="rId4" action="ppaction://hlinksldjump"/>
                <a:extLst>
                  <a:ext uri="{FF2B5EF4-FFF2-40B4-BE49-F238E27FC236}">
                    <a16:creationId xmlns:a16="http://schemas.microsoft.com/office/drawing/2014/main" id="{EB0755C9-7720-4939-B003-BCE74A545E9D}"/>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12" name="TextBox 111">
                <a:extLst>
                  <a:ext uri="{FF2B5EF4-FFF2-40B4-BE49-F238E27FC236}">
                    <a16:creationId xmlns:a16="http://schemas.microsoft.com/office/drawing/2014/main" id="{DE62D2FC-8877-48A9-8C2C-B8B18BE968E4}"/>
                  </a:ext>
                </a:extLst>
              </p:cNvPr>
              <p:cNvSpPr txBox="1"/>
              <p:nvPr/>
            </p:nvSpPr>
            <p:spPr>
              <a:xfrm>
                <a:off x="631664" y="4830191"/>
                <a:ext cx="876843"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Flow</a:t>
                </a:r>
              </a:p>
            </p:txBody>
          </p:sp>
        </p:grpSp>
        <p:pic>
          <p:nvPicPr>
            <p:cNvPr id="110" name="Picture 109">
              <a:hlinkClick r:id="" action="ppaction://noaction"/>
              <a:extLst>
                <a:ext uri="{FF2B5EF4-FFF2-40B4-BE49-F238E27FC236}">
                  <a16:creationId xmlns:a16="http://schemas.microsoft.com/office/drawing/2014/main" id="{7E3BFF44-D230-4ADB-9461-3CC6C38919DD}"/>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30477" y="5582428"/>
              <a:ext cx="360000" cy="360000"/>
            </a:xfrm>
            <a:prstGeom prst="rect">
              <a:avLst/>
            </a:prstGeom>
          </p:spPr>
        </p:pic>
      </p:grpSp>
      <p:grpSp>
        <p:nvGrpSpPr>
          <p:cNvPr id="113" name="Group 112">
            <a:extLst>
              <a:ext uri="{FF2B5EF4-FFF2-40B4-BE49-F238E27FC236}">
                <a16:creationId xmlns:a16="http://schemas.microsoft.com/office/drawing/2014/main" id="{E78E57BD-4A67-496F-8683-5781D36933E4}"/>
              </a:ext>
            </a:extLst>
          </p:cNvPr>
          <p:cNvGrpSpPr/>
          <p:nvPr/>
        </p:nvGrpSpPr>
        <p:grpSpPr>
          <a:xfrm>
            <a:off x="196617" y="5165202"/>
            <a:ext cx="1964212" cy="359906"/>
            <a:chOff x="196667" y="4734829"/>
            <a:chExt cx="1964724" cy="360000"/>
          </a:xfrm>
        </p:grpSpPr>
        <p:sp>
          <p:nvSpPr>
            <p:cNvPr id="120" name="Rectangle 119">
              <a:hlinkClick r:id="rId6" action="ppaction://hlinksldjump"/>
              <a:extLst>
                <a:ext uri="{FF2B5EF4-FFF2-40B4-BE49-F238E27FC236}">
                  <a16:creationId xmlns:a16="http://schemas.microsoft.com/office/drawing/2014/main" id="{2AEF62FF-1D52-487D-A3AB-77357258B929}"/>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grpSp>
          <p:nvGrpSpPr>
            <p:cNvPr id="121" name="Group 120">
              <a:extLst>
                <a:ext uri="{FF2B5EF4-FFF2-40B4-BE49-F238E27FC236}">
                  <a16:creationId xmlns:a16="http://schemas.microsoft.com/office/drawing/2014/main" id="{A88C1F92-69DB-4246-9513-EEBBC86F2D64}"/>
                </a:ext>
              </a:extLst>
            </p:cNvPr>
            <p:cNvGrpSpPr/>
            <p:nvPr/>
          </p:nvGrpSpPr>
          <p:grpSpPr>
            <a:xfrm>
              <a:off x="249062" y="4734829"/>
              <a:ext cx="1331580" cy="360000"/>
              <a:chOff x="249062" y="4734829"/>
              <a:chExt cx="1331580" cy="360000"/>
            </a:xfrm>
          </p:grpSpPr>
          <p:sp>
            <p:nvSpPr>
              <p:cNvPr id="122" name="TextBox 121">
                <a:extLst>
                  <a:ext uri="{FF2B5EF4-FFF2-40B4-BE49-F238E27FC236}">
                    <a16:creationId xmlns:a16="http://schemas.microsoft.com/office/drawing/2014/main" id="{7BE911FD-1FA2-4B6D-958C-3092EF04657E}"/>
                  </a:ext>
                </a:extLst>
              </p:cNvPr>
              <p:cNvSpPr txBox="1"/>
              <p:nvPr/>
            </p:nvSpPr>
            <p:spPr>
              <a:xfrm>
                <a:off x="631664" y="4830191"/>
                <a:ext cx="94897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Business Value</a:t>
                </a:r>
              </a:p>
            </p:txBody>
          </p:sp>
          <p:pic>
            <p:nvPicPr>
              <p:cNvPr id="123" name="Picture 122">
                <a:hlinkClick r:id="" action="ppaction://noaction"/>
                <a:extLst>
                  <a:ext uri="{FF2B5EF4-FFF2-40B4-BE49-F238E27FC236}">
                    <a16:creationId xmlns:a16="http://schemas.microsoft.com/office/drawing/2014/main" id="{D1A01C07-77ED-4300-BD19-B75409D388F8}"/>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49062" y="4734829"/>
                <a:ext cx="360000" cy="360000"/>
              </a:xfrm>
              <a:prstGeom prst="rect">
                <a:avLst/>
              </a:prstGeom>
            </p:spPr>
          </p:pic>
        </p:grpSp>
      </p:grpSp>
      <p:grpSp>
        <p:nvGrpSpPr>
          <p:cNvPr id="140" name="Group 139">
            <a:extLst>
              <a:ext uri="{FF2B5EF4-FFF2-40B4-BE49-F238E27FC236}">
                <a16:creationId xmlns:a16="http://schemas.microsoft.com/office/drawing/2014/main" id="{3C5D9B5E-2E53-454E-A185-3B5021A77709}"/>
              </a:ext>
            </a:extLst>
          </p:cNvPr>
          <p:cNvGrpSpPr/>
          <p:nvPr/>
        </p:nvGrpSpPr>
        <p:grpSpPr>
          <a:xfrm>
            <a:off x="196616" y="4757983"/>
            <a:ext cx="1863458" cy="359906"/>
            <a:chOff x="196667" y="4351530"/>
            <a:chExt cx="1863943" cy="360000"/>
          </a:xfrm>
          <a:solidFill>
            <a:srgbClr val="ECECEC"/>
          </a:solidFill>
        </p:grpSpPr>
        <p:sp>
          <p:nvSpPr>
            <p:cNvPr id="141" name="Rectangle 140">
              <a:hlinkClick r:id="rId8" action="ppaction://hlinksldjump"/>
              <a:extLst>
                <a:ext uri="{FF2B5EF4-FFF2-40B4-BE49-F238E27FC236}">
                  <a16:creationId xmlns:a16="http://schemas.microsoft.com/office/drawing/2014/main" id="{197E2896-E6A8-4B7A-8F20-157A4BFC6988}"/>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pic>
          <p:nvPicPr>
            <p:cNvPr id="142" name="Picture 141">
              <a:extLst>
                <a:ext uri="{FF2B5EF4-FFF2-40B4-BE49-F238E27FC236}">
                  <a16:creationId xmlns:a16="http://schemas.microsoft.com/office/drawing/2014/main" id="{0233C714-9933-4B5E-B3F8-54D163ACB296}"/>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249062" y="4351530"/>
              <a:ext cx="360000" cy="360000"/>
            </a:xfrm>
            <a:prstGeom prst="rect">
              <a:avLst/>
            </a:prstGeom>
            <a:grpFill/>
          </p:spPr>
        </p:pic>
        <p:sp>
          <p:nvSpPr>
            <p:cNvPr id="143" name="TextBox 142">
              <a:extLst>
                <a:ext uri="{FF2B5EF4-FFF2-40B4-BE49-F238E27FC236}">
                  <a16:creationId xmlns:a16="http://schemas.microsoft.com/office/drawing/2014/main" id="{3BB0C3BF-96D4-46EA-8006-F22C26D63BFE}"/>
                </a:ext>
              </a:extLst>
            </p:cNvPr>
            <p:cNvSpPr txBox="1"/>
            <p:nvPr/>
          </p:nvSpPr>
          <p:spPr>
            <a:xfrm>
              <a:off x="638473" y="4446892"/>
              <a:ext cx="102592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b="1" kern="0" dirty="0">
                  <a:solidFill>
                    <a:srgbClr val="666666"/>
                  </a:solidFill>
                  <a:latin typeface="72" panose="020B0503030000000003" pitchFamily="34" charset="0"/>
                  <a:ea typeface="Arial Unicode MS" pitchFamily="34" charset="-128"/>
                  <a:cs typeface="72" panose="020B0503030000000003" pitchFamily="34" charset="0"/>
                </a:rPr>
                <a:t>Process Details</a:t>
              </a:r>
            </a:p>
          </p:txBody>
        </p:sp>
      </p:grpSp>
      <p:grpSp>
        <p:nvGrpSpPr>
          <p:cNvPr id="150" name="Group 149">
            <a:extLst>
              <a:ext uri="{FF2B5EF4-FFF2-40B4-BE49-F238E27FC236}">
                <a16:creationId xmlns:a16="http://schemas.microsoft.com/office/drawing/2014/main" id="{D9B79550-2E1C-4B2B-A38B-2460062B2EC8}"/>
              </a:ext>
            </a:extLst>
          </p:cNvPr>
          <p:cNvGrpSpPr/>
          <p:nvPr/>
        </p:nvGrpSpPr>
        <p:grpSpPr>
          <a:xfrm>
            <a:off x="196617" y="4350764"/>
            <a:ext cx="1863458" cy="359906"/>
            <a:chOff x="196667" y="4351004"/>
            <a:chExt cx="1863943" cy="360000"/>
          </a:xfrm>
          <a:noFill/>
        </p:grpSpPr>
        <p:grpSp>
          <p:nvGrpSpPr>
            <p:cNvPr id="151" name="Group 150">
              <a:extLst>
                <a:ext uri="{FF2B5EF4-FFF2-40B4-BE49-F238E27FC236}">
                  <a16:creationId xmlns:a16="http://schemas.microsoft.com/office/drawing/2014/main" id="{7BE1348C-539C-46CD-ACC1-778DCF755EE4}"/>
                </a:ext>
              </a:extLst>
            </p:cNvPr>
            <p:cNvGrpSpPr/>
            <p:nvPr/>
          </p:nvGrpSpPr>
          <p:grpSpPr>
            <a:xfrm>
              <a:off x="196667" y="4351004"/>
              <a:ext cx="1863943" cy="360000"/>
              <a:chOff x="196667" y="4351530"/>
              <a:chExt cx="1863943" cy="360000"/>
            </a:xfrm>
            <a:grpFill/>
          </p:grpSpPr>
          <p:sp>
            <p:nvSpPr>
              <p:cNvPr id="153" name="Rectangle 152">
                <a:hlinkClick r:id="rId10" action="ppaction://hlinksldjump"/>
                <a:extLst>
                  <a:ext uri="{FF2B5EF4-FFF2-40B4-BE49-F238E27FC236}">
                    <a16:creationId xmlns:a16="http://schemas.microsoft.com/office/drawing/2014/main" id="{39507A08-2940-4D4B-90AC-818FA6ECEC34}"/>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sp>
            <p:nvSpPr>
              <p:cNvPr id="154" name="TextBox 153">
                <a:extLst>
                  <a:ext uri="{FF2B5EF4-FFF2-40B4-BE49-F238E27FC236}">
                    <a16:creationId xmlns:a16="http://schemas.microsoft.com/office/drawing/2014/main" id="{FF1222B7-FCD1-440E-859A-6B1199CA8F6A}"/>
                  </a:ext>
                </a:extLst>
              </p:cNvPr>
              <p:cNvSpPr txBox="1"/>
              <p:nvPr/>
            </p:nvSpPr>
            <p:spPr>
              <a:xfrm>
                <a:off x="638473" y="4446892"/>
                <a:ext cx="115897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Overview</a:t>
                </a:r>
              </a:p>
            </p:txBody>
          </p:sp>
        </p:grpSp>
        <p:pic>
          <p:nvPicPr>
            <p:cNvPr id="152" name="Picture 151">
              <a:hlinkClick r:id="rId11" action="ppaction://hlinksldjump"/>
              <a:extLst>
                <a:ext uri="{FF2B5EF4-FFF2-40B4-BE49-F238E27FC236}">
                  <a16:creationId xmlns:a16="http://schemas.microsoft.com/office/drawing/2014/main" id="{0D6A3084-9753-461E-91AE-397C61C22C2A}"/>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249061" y="4351004"/>
              <a:ext cx="360000" cy="360000"/>
            </a:xfrm>
            <a:prstGeom prst="rect">
              <a:avLst/>
            </a:prstGeom>
            <a:grpFill/>
          </p:spPr>
        </p:pic>
      </p:grpSp>
      <p:sp>
        <p:nvSpPr>
          <p:cNvPr id="24" name="Title"/>
          <p:cNvSpPr>
            <a:spLocks noGrp="1"/>
          </p:cNvSpPr>
          <p:nvPr>
            <p:ph type="title"/>
          </p:nvPr>
        </p:nvSpPr>
        <p:spPr bwMode="gray">
          <a:xfrm>
            <a:off x="503870" y="504761"/>
            <a:ext cx="11183564" cy="676932"/>
          </a:xfrm>
        </p:spPr>
        <p:txBody>
          <a:bodyPr/>
          <a:lstStyle/>
          <a:p>
            <a:r>
              <a:rPr lang="en-US" dirty="0">
                <a:solidFill>
                  <a:schemeClr val="accent2"/>
                </a:solidFill>
                <a:latin typeface="72" panose="020B0503030000000003" pitchFamily="34" charset="0"/>
                <a:cs typeface="72" panose="020B0503030000000003" pitchFamily="34" charset="0"/>
              </a:rPr>
              <a:t>SAP Business ByDesign – Procure to Pay (</a:t>
            </a:r>
            <a:r>
              <a:rPr kumimoji="0" lang="en-US" sz="2399" b="1"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Services</a:t>
            </a:r>
            <a:r>
              <a:rPr lang="en-US" dirty="0">
                <a:solidFill>
                  <a:schemeClr val="accent2"/>
                </a:solidFill>
                <a:latin typeface="72" panose="020B0503030000000003" pitchFamily="34" charset="0"/>
                <a:cs typeface="72" panose="020B0503030000000003" pitchFamily="34" charset="0"/>
              </a:rPr>
              <a:t>)</a:t>
            </a:r>
            <a:br>
              <a:rPr lang="en-US" dirty="0">
                <a:solidFill>
                  <a:schemeClr val="accent2"/>
                </a:solidFill>
                <a:latin typeface="72" panose="020B0503030000000003" pitchFamily="34" charset="0"/>
                <a:cs typeface="72" panose="020B0503030000000003" pitchFamily="34" charset="0"/>
              </a:rPr>
            </a:br>
            <a:r>
              <a:rPr lang="en-US" sz="1999" b="0" dirty="0">
                <a:solidFill>
                  <a:schemeClr val="accent2"/>
                </a:solidFill>
                <a:latin typeface="72" panose="020B0503030000000003" pitchFamily="34" charset="0"/>
                <a:cs typeface="72" panose="020B0503030000000003" pitchFamily="34" charset="0"/>
              </a:rPr>
              <a:t>Process Details: Processing Payables and Payments</a:t>
            </a:r>
            <a:endParaRPr lang="en-US" dirty="0">
              <a:solidFill>
                <a:schemeClr val="accent2"/>
              </a:solidFill>
              <a:latin typeface="72" panose="020B0503030000000003" pitchFamily="34" charset="0"/>
              <a:cs typeface="72" panose="020B0503030000000003" pitchFamily="34" charset="0"/>
            </a:endParaRPr>
          </a:p>
        </p:txBody>
      </p:sp>
      <p:sp>
        <p:nvSpPr>
          <p:cNvPr id="95" name="Rectangle 122">
            <a:extLst>
              <a:ext uri="{FF2B5EF4-FFF2-40B4-BE49-F238E27FC236}">
                <a16:creationId xmlns:a16="http://schemas.microsoft.com/office/drawing/2014/main" id="{25BD6EE7-41E9-4F63-9D21-CF51CB71382B}"/>
              </a:ext>
            </a:extLst>
          </p:cNvPr>
          <p:cNvSpPr>
            <a:spLocks noChangeArrowheads="1"/>
          </p:cNvSpPr>
          <p:nvPr/>
        </p:nvSpPr>
        <p:spPr bwMode="auto">
          <a:xfrm>
            <a:off x="2030144" y="3794455"/>
            <a:ext cx="9443146" cy="2638382"/>
          </a:xfrm>
          <a:prstGeom prst="rect">
            <a:avLst/>
          </a:prstGeom>
          <a:solidFill>
            <a:srgbClr val="ECECEC"/>
          </a:solidFill>
          <a:ln w="9525" algn="ctr">
            <a:noFill/>
            <a:round/>
            <a:headEnd/>
            <a:tailEnd/>
          </a:ln>
        </p:spPr>
        <p:txBody>
          <a:bodyPr wrap="none" lIns="89977" tIns="46788" rIns="89977" bIns="46788" anchor="ctr"/>
          <a:lstStyle/>
          <a:p>
            <a:pPr marL="244402" indent="-244402" algn="ctr" defTabSz="1088449">
              <a:buClr>
                <a:srgbClr val="F0AB00"/>
              </a:buClr>
              <a:buSzPct val="80000"/>
              <a:defRPr/>
            </a:pPr>
            <a:endParaRPr lang="en-US" sz="2099" dirty="0">
              <a:solidFill>
                <a:srgbClr val="000000"/>
              </a:solidFill>
              <a:latin typeface="72" panose="020B0503030000000003" pitchFamily="34" charset="0"/>
              <a:cs typeface="72" panose="020B0503030000000003" pitchFamily="34" charset="0"/>
            </a:endParaRPr>
          </a:p>
        </p:txBody>
      </p:sp>
      <p:sp>
        <p:nvSpPr>
          <p:cNvPr id="103" name="TextBox 102">
            <a:extLst>
              <a:ext uri="{FF2B5EF4-FFF2-40B4-BE49-F238E27FC236}">
                <a16:creationId xmlns:a16="http://schemas.microsoft.com/office/drawing/2014/main" id="{A08FFB48-0E95-4C3A-9EFE-1E0C13FF2364}"/>
              </a:ext>
            </a:extLst>
          </p:cNvPr>
          <p:cNvSpPr txBox="1"/>
          <p:nvPr/>
        </p:nvSpPr>
        <p:spPr>
          <a:xfrm>
            <a:off x="366645" y="3706054"/>
            <a:ext cx="1647396" cy="461545"/>
          </a:xfrm>
          <a:prstGeom prst="rect">
            <a:avLst/>
          </a:prstGeom>
          <a:noFill/>
        </p:spPr>
        <p:txBody>
          <a:bodyPr>
            <a:spAutoFit/>
          </a:bodyPr>
          <a:lstStyle/>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Scenario </a:t>
            </a:r>
          </a:p>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Explorer</a:t>
            </a:r>
            <a:endParaRPr lang="en-US" sz="1000" dirty="0">
              <a:solidFill>
                <a:srgbClr val="666666"/>
              </a:solidFill>
              <a:latin typeface="72" panose="020B0503030000000003" pitchFamily="34" charset="0"/>
              <a:cs typeface="72" panose="020B0503030000000003" pitchFamily="34" charset="0"/>
            </a:endParaRPr>
          </a:p>
        </p:txBody>
      </p:sp>
      <p:pic>
        <p:nvPicPr>
          <p:cNvPr id="146" name="Picture 145">
            <a:extLst>
              <a:ext uri="{FF2B5EF4-FFF2-40B4-BE49-F238E27FC236}">
                <a16:creationId xmlns:a16="http://schemas.microsoft.com/office/drawing/2014/main" id="{54A1CB15-7CD8-4639-BC11-B964B0EB4A9E}"/>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rot="16200000">
            <a:off x="9852856" y="786988"/>
            <a:ext cx="359906" cy="359906"/>
          </a:xfrm>
          <a:prstGeom prst="rect">
            <a:avLst/>
          </a:prstGeom>
        </p:spPr>
      </p:pic>
      <p:sp>
        <p:nvSpPr>
          <p:cNvPr id="48" name="TextBox 47">
            <a:extLst>
              <a:ext uri="{FF2B5EF4-FFF2-40B4-BE49-F238E27FC236}">
                <a16:creationId xmlns:a16="http://schemas.microsoft.com/office/drawing/2014/main" id="{0D6F18B0-F44B-485E-850F-566DE336D322}"/>
              </a:ext>
            </a:extLst>
          </p:cNvPr>
          <p:cNvSpPr txBox="1"/>
          <p:nvPr/>
        </p:nvSpPr>
        <p:spPr>
          <a:xfrm>
            <a:off x="9941056" y="801833"/>
            <a:ext cx="1528997" cy="338466"/>
          </a:xfrm>
          <a:prstGeom prst="rect">
            <a:avLst/>
          </a:prstGeom>
          <a:noFill/>
        </p:spPr>
        <p:txBody>
          <a:bodyPr wrap="square">
            <a:spAutoFit/>
          </a:bodyPr>
          <a:lstStyle/>
          <a:p>
            <a:pPr marL="215835" defTabSz="1088449">
              <a:spcBef>
                <a:spcPts val="600"/>
              </a:spcBef>
              <a:spcAft>
                <a:spcPct val="30000"/>
              </a:spcAft>
              <a:defRPr/>
            </a:pPr>
            <a:r>
              <a:rPr lang="en-US" sz="800" dirty="0">
                <a:solidFill>
                  <a:srgbClr val="666666"/>
                </a:solidFill>
                <a:latin typeface="72" panose="020B0503030000000003" pitchFamily="34" charset="0"/>
                <a:ea typeface="SimSun" pitchFamily="2" charset="-122"/>
                <a:cs typeface="72" panose="020B0503030000000003" pitchFamily="34" charset="0"/>
              </a:rPr>
              <a:t>Click process </a:t>
            </a:r>
            <a:br>
              <a:rPr lang="en-US" sz="800" dirty="0">
                <a:solidFill>
                  <a:srgbClr val="666666"/>
                </a:solidFill>
                <a:latin typeface="72" panose="020B0503030000000003" pitchFamily="34" charset="0"/>
                <a:ea typeface="SimSun" pitchFamily="2" charset="-122"/>
                <a:cs typeface="72" panose="020B0503030000000003" pitchFamily="34" charset="0"/>
              </a:rPr>
            </a:br>
            <a:r>
              <a:rPr lang="en-US" sz="800" dirty="0">
                <a:solidFill>
                  <a:srgbClr val="666666"/>
                </a:solidFill>
                <a:latin typeface="72" panose="020B0503030000000003" pitchFamily="34" charset="0"/>
                <a:ea typeface="SimSun" pitchFamily="2" charset="-122"/>
                <a:cs typeface="72" panose="020B0503030000000003" pitchFamily="34" charset="0"/>
              </a:rPr>
              <a:t>chevrons for details</a:t>
            </a:r>
          </a:p>
        </p:txBody>
      </p:sp>
      <p:sp>
        <p:nvSpPr>
          <p:cNvPr id="54" name="TextBox 83">
            <a:extLst>
              <a:ext uri="{FF2B5EF4-FFF2-40B4-BE49-F238E27FC236}">
                <a16:creationId xmlns:a16="http://schemas.microsoft.com/office/drawing/2014/main" id="{12EE2C59-DB5A-494F-9688-65EAEA18ED5B}"/>
              </a:ext>
            </a:extLst>
          </p:cNvPr>
          <p:cNvSpPr txBox="1">
            <a:spLocks noChangeArrowheads="1"/>
          </p:cNvSpPr>
          <p:nvPr/>
        </p:nvSpPr>
        <p:spPr bwMode="auto">
          <a:xfrm>
            <a:off x="1978698" y="3804882"/>
            <a:ext cx="2158438" cy="261869"/>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Process Description</a:t>
            </a:r>
            <a:endParaRPr lang="en-US" sz="900" b="1" dirty="0">
              <a:solidFill>
                <a:srgbClr val="666666"/>
              </a:solidFill>
              <a:latin typeface="72" panose="020B0503030000000003" pitchFamily="34" charset="0"/>
              <a:cs typeface="72" panose="020B0503030000000003" pitchFamily="34" charset="0"/>
            </a:endParaRPr>
          </a:p>
        </p:txBody>
      </p:sp>
      <p:sp>
        <p:nvSpPr>
          <p:cNvPr id="55" name="TextBox 66">
            <a:extLst>
              <a:ext uri="{FF2B5EF4-FFF2-40B4-BE49-F238E27FC236}">
                <a16:creationId xmlns:a16="http://schemas.microsoft.com/office/drawing/2014/main" id="{417D6758-2514-49AF-93F1-2D425EE7C13F}"/>
              </a:ext>
            </a:extLst>
          </p:cNvPr>
          <p:cNvSpPr txBox="1">
            <a:spLocks noChangeArrowheads="1"/>
          </p:cNvSpPr>
          <p:nvPr/>
        </p:nvSpPr>
        <p:spPr bwMode="auto">
          <a:xfrm>
            <a:off x="2011564" y="4092251"/>
            <a:ext cx="4920111" cy="1994898"/>
          </a:xfrm>
          <a:prstGeom prst="rect">
            <a:avLst/>
          </a:prstGeom>
          <a:noFill/>
          <a:ln w="9525">
            <a:noFill/>
            <a:miter lim="800000"/>
            <a:headEnd/>
            <a:tailEnd/>
          </a:ln>
        </p:spPr>
        <p:txBody>
          <a:bodyPr wrap="square">
            <a:spAutoFit/>
          </a:bodyPr>
          <a:lstStyle/>
          <a:p>
            <a:pPr algn="just" defTabSz="914126">
              <a:spcBef>
                <a:spcPts val="600"/>
              </a:spcBef>
            </a:pPr>
            <a:r>
              <a:rPr lang="en-US" sz="900" dirty="0">
                <a:solidFill>
                  <a:srgbClr val="666666"/>
                </a:solidFill>
                <a:latin typeface="72" panose="020B0503030000000003" pitchFamily="34" charset="0"/>
                <a:cs typeface="72" panose="020B0503030000000003" pitchFamily="34" charset="0"/>
              </a:rPr>
              <a:t>The </a:t>
            </a:r>
            <a:r>
              <a:rPr lang="en-US" sz="900" b="1" dirty="0">
                <a:solidFill>
                  <a:srgbClr val="666666"/>
                </a:solidFill>
                <a:latin typeface="72" panose="020B0503030000000003" pitchFamily="34" charset="0"/>
                <a:cs typeface="72" panose="020B0503030000000003" pitchFamily="34" charset="0"/>
              </a:rPr>
              <a:t>Processing Payables and Payments </a:t>
            </a:r>
            <a:r>
              <a:rPr lang="en-US" sz="900" dirty="0">
                <a:solidFill>
                  <a:srgbClr val="666666"/>
                </a:solidFill>
                <a:latin typeface="72" panose="020B0503030000000003" pitchFamily="34" charset="0"/>
                <a:cs typeface="72" panose="020B0503030000000003" pitchFamily="34" charset="0"/>
              </a:rPr>
              <a:t>business process enables the processing of outgoing payments initiated either internally by your company or externally by your suppliers. </a:t>
            </a:r>
          </a:p>
          <a:p>
            <a:pPr algn="just" defTabSz="914126">
              <a:spcBef>
                <a:spcPts val="600"/>
              </a:spcBef>
            </a:pPr>
            <a:r>
              <a:rPr lang="en-US" sz="900" dirty="0">
                <a:solidFill>
                  <a:srgbClr val="666666"/>
                </a:solidFill>
                <a:latin typeface="72" panose="020B0503030000000003" pitchFamily="34" charset="0"/>
                <a:cs typeface="72" panose="020B0503030000000003" pitchFamily="34" charset="0"/>
              </a:rPr>
              <a:t>Payments can be made manually or automatically via a payment run in which the system proposes the open items for payment. You then release the payments and the system posts them to accounting. You create the payment medium, either manually or as part of an automatic run. The standard work center provides checks, outgoing bank transfers, credit memos, as well as other country-specific payment methods. Once the payments have been debited from the bank account, the bank statement is entered in the system, in which it is uploaded electronically or entered manually, before being confirmed. If payments are initiated externally, the bank statement provides the notification that a payment has been made. The payments are matched in the system to the open invoices before being cleared.</a:t>
            </a:r>
          </a:p>
          <a:p>
            <a:pPr marL="228531" lvl="1" indent="-114266" algn="just" defTabSz="914126">
              <a:spcBef>
                <a:spcPts val="200"/>
              </a:spcBef>
              <a:buFont typeface="Arial" charset="0"/>
              <a:buChar char="•"/>
            </a:pPr>
            <a:endParaRPr lang="en-US" sz="900" dirty="0">
              <a:solidFill>
                <a:srgbClr val="000000"/>
              </a:solidFill>
              <a:latin typeface="72" panose="020B0503030000000003" pitchFamily="34" charset="0"/>
              <a:cs typeface="72" panose="020B0503030000000003" pitchFamily="34" charset="0"/>
            </a:endParaRPr>
          </a:p>
          <a:p>
            <a:pPr algn="just" defTabSz="1088449">
              <a:buClr>
                <a:srgbClr val="F0AB00"/>
              </a:buClr>
              <a:buSzPct val="80000"/>
              <a:defRPr/>
            </a:pPr>
            <a:endParaRPr lang="en-US" sz="900" dirty="0">
              <a:solidFill>
                <a:srgbClr val="666666"/>
              </a:solidFill>
              <a:latin typeface="72" panose="020B0503030000000003" pitchFamily="34" charset="0"/>
              <a:cs typeface="72" panose="020B0503030000000003" pitchFamily="34" charset="0"/>
            </a:endParaRPr>
          </a:p>
        </p:txBody>
      </p:sp>
      <p:pic>
        <p:nvPicPr>
          <p:cNvPr id="58" name="Picture 57">
            <a:extLst>
              <a:ext uri="{FF2B5EF4-FFF2-40B4-BE49-F238E27FC236}">
                <a16:creationId xmlns:a16="http://schemas.microsoft.com/office/drawing/2014/main" id="{754594A0-DD94-4F06-BE2B-7958BA1CB901}"/>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7882575" y="5690857"/>
            <a:ext cx="539859" cy="539859"/>
          </a:xfrm>
          <a:prstGeom prst="rect">
            <a:avLst/>
          </a:prstGeom>
        </p:spPr>
      </p:pic>
      <p:sp>
        <p:nvSpPr>
          <p:cNvPr id="59" name="TextBox 83">
            <a:extLst>
              <a:ext uri="{FF2B5EF4-FFF2-40B4-BE49-F238E27FC236}">
                <a16:creationId xmlns:a16="http://schemas.microsoft.com/office/drawing/2014/main" id="{B28B6799-C272-497E-8BF3-98E8E2C18AFF}"/>
              </a:ext>
            </a:extLst>
          </p:cNvPr>
          <p:cNvSpPr txBox="1">
            <a:spLocks noChangeArrowheads="1"/>
          </p:cNvSpPr>
          <p:nvPr/>
        </p:nvSpPr>
        <p:spPr bwMode="auto">
          <a:xfrm>
            <a:off x="7559978" y="3805208"/>
            <a:ext cx="2158438" cy="261542"/>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Further Information</a:t>
            </a:r>
            <a:endParaRPr lang="en-US" sz="900" b="1" dirty="0">
              <a:solidFill>
                <a:srgbClr val="666666"/>
              </a:solidFill>
              <a:latin typeface="72" panose="020B0503030000000003" pitchFamily="34" charset="0"/>
              <a:cs typeface="72" panose="020B0503030000000003" pitchFamily="34" charset="0"/>
            </a:endParaRPr>
          </a:p>
        </p:txBody>
      </p:sp>
      <p:sp>
        <p:nvSpPr>
          <p:cNvPr id="60" name="Chevron 79">
            <a:extLst>
              <a:ext uri="{FF2B5EF4-FFF2-40B4-BE49-F238E27FC236}">
                <a16:creationId xmlns:a16="http://schemas.microsoft.com/office/drawing/2014/main" id="{7DD21761-38A9-4EEC-B724-1CEF870A2A55}"/>
              </a:ext>
            </a:extLst>
          </p:cNvPr>
          <p:cNvSpPr>
            <a:spLocks noChangeArrowheads="1"/>
          </p:cNvSpPr>
          <p:nvPr/>
        </p:nvSpPr>
        <p:spPr bwMode="auto">
          <a:xfrm>
            <a:off x="8503720" y="5753673"/>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dirty="0">
                <a:solidFill>
                  <a:srgbClr val="666666"/>
                </a:solidFill>
                <a:latin typeface="72" panose="020B0503030000000003" pitchFamily="34" charset="0"/>
                <a:cs typeface="72" panose="020B0503030000000003" pitchFamily="34" charset="0"/>
                <a:hlinkClick r:id="rId15">
                  <a:extLst>
                    <a:ext uri="{A12FA001-AC4F-418D-AE19-62706E023703}">
                      <ahyp:hlinkClr xmlns:ahyp="http://schemas.microsoft.com/office/drawing/2018/hyperlinkcolor" val="tx"/>
                    </a:ext>
                  </a:extLst>
                </a:hlinkClick>
              </a:rPr>
              <a:t>Link to Quick Guide for Payment Allocation</a:t>
            </a:r>
            <a:endParaRPr lang="en-US" sz="900" dirty="0">
              <a:solidFill>
                <a:srgbClr val="666666"/>
              </a:solidFill>
              <a:latin typeface="72" panose="020B0503030000000003" pitchFamily="34" charset="0"/>
              <a:cs typeface="72" panose="020B0503030000000003" pitchFamily="34" charset="0"/>
            </a:endParaRPr>
          </a:p>
        </p:txBody>
      </p:sp>
      <p:sp>
        <p:nvSpPr>
          <p:cNvPr id="61" name="Chevron 79">
            <a:extLst>
              <a:ext uri="{FF2B5EF4-FFF2-40B4-BE49-F238E27FC236}">
                <a16:creationId xmlns:a16="http://schemas.microsoft.com/office/drawing/2014/main" id="{EE12BE2D-ED56-420D-B64F-E9125FDB2F2E}"/>
              </a:ext>
            </a:extLst>
          </p:cNvPr>
          <p:cNvSpPr>
            <a:spLocks noChangeArrowheads="1"/>
          </p:cNvSpPr>
          <p:nvPr/>
        </p:nvSpPr>
        <p:spPr bwMode="auto">
          <a:xfrm>
            <a:off x="8503720" y="5025868"/>
            <a:ext cx="2417133" cy="414229"/>
          </a:xfrm>
          <a:prstGeom prst="chevron">
            <a:avLst>
              <a:gd name="adj" fmla="val 0"/>
            </a:avLst>
          </a:prstGeom>
          <a:noFill/>
          <a:ln w="19050" cap="rnd" algn="ctr">
            <a:noFill/>
            <a:bevel/>
            <a:headEnd/>
            <a:tailEnd/>
          </a:ln>
        </p:spPr>
        <p:txBody>
          <a:bodyPr lIns="0" tIns="0" rIns="0" bIns="0" anchor="ctr"/>
          <a:lstStyle/>
          <a:p>
            <a:pPr defTabSz="914126">
              <a:buClr>
                <a:srgbClr val="F0AB00"/>
              </a:buClr>
              <a:buSzPct val="80000"/>
            </a:pPr>
            <a:r>
              <a:rPr lang="en-US" sz="900" b="1" dirty="0">
                <a:solidFill>
                  <a:srgbClr val="666666"/>
                </a:solidFill>
                <a:latin typeface="72" panose="020B0503030000000003" pitchFamily="34" charset="0"/>
                <a:cs typeface="72" panose="020B0503030000000003" pitchFamily="34" charset="0"/>
              </a:rPr>
              <a:t>In the work center</a:t>
            </a:r>
            <a:r>
              <a:rPr lang="en-US" sz="900" dirty="0">
                <a:solidFill>
                  <a:srgbClr val="666666"/>
                </a:solidFill>
                <a:latin typeface="72" panose="020B0503030000000003" pitchFamily="34" charset="0"/>
                <a:cs typeface="72" panose="020B0503030000000003" pitchFamily="34" charset="0"/>
              </a:rPr>
              <a:t> Payables,</a:t>
            </a:r>
          </a:p>
          <a:p>
            <a:pPr defTabSz="914126">
              <a:buClr>
                <a:srgbClr val="F0AB00"/>
              </a:buClr>
              <a:buSzPct val="80000"/>
            </a:pPr>
            <a:r>
              <a:rPr lang="en-US" sz="900" dirty="0">
                <a:solidFill>
                  <a:srgbClr val="666666"/>
                </a:solidFill>
                <a:latin typeface="72" panose="020B0503030000000003" pitchFamily="34" charset="0"/>
                <a:cs typeface="72" panose="020B0503030000000003" pitchFamily="34" charset="0"/>
              </a:rPr>
              <a:t>Payment Management,</a:t>
            </a:r>
          </a:p>
          <a:p>
            <a:pPr defTabSz="914126">
              <a:buClr>
                <a:srgbClr val="F0AB00"/>
              </a:buClr>
              <a:buSzPct val="80000"/>
            </a:pPr>
            <a:r>
              <a:rPr lang="en-US" sz="900" dirty="0">
                <a:solidFill>
                  <a:srgbClr val="666666"/>
                </a:solidFill>
                <a:latin typeface="72" panose="020B0503030000000003" pitchFamily="34" charset="0"/>
                <a:cs typeface="72" panose="020B0503030000000003" pitchFamily="34" charset="0"/>
              </a:rPr>
              <a:t>Liquidity Management</a:t>
            </a:r>
          </a:p>
        </p:txBody>
      </p:sp>
      <p:pic>
        <p:nvPicPr>
          <p:cNvPr id="62" name="Picture 61">
            <a:extLst>
              <a:ext uri="{FF2B5EF4-FFF2-40B4-BE49-F238E27FC236}">
                <a16:creationId xmlns:a16="http://schemas.microsoft.com/office/drawing/2014/main" id="{008F1199-FF39-43BA-8A4C-CDED3E1C61AF}"/>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7882575" y="4963236"/>
            <a:ext cx="539859" cy="539859"/>
          </a:xfrm>
          <a:prstGeom prst="rect">
            <a:avLst/>
          </a:prstGeom>
        </p:spPr>
      </p:pic>
      <p:cxnSp>
        <p:nvCxnSpPr>
          <p:cNvPr id="63" name="Straight Connector 62">
            <a:extLst>
              <a:ext uri="{FF2B5EF4-FFF2-40B4-BE49-F238E27FC236}">
                <a16:creationId xmlns:a16="http://schemas.microsoft.com/office/drawing/2014/main" id="{C48FDBCF-78EE-460B-9D4E-22538696F7AF}"/>
              </a:ext>
            </a:extLst>
          </p:cNvPr>
          <p:cNvCxnSpPr/>
          <p:nvPr/>
        </p:nvCxnSpPr>
        <p:spPr>
          <a:xfrm>
            <a:off x="7344180" y="3828298"/>
            <a:ext cx="0" cy="2574354"/>
          </a:xfrm>
          <a:prstGeom prst="line">
            <a:avLst/>
          </a:prstGeom>
          <a:ln w="254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Chevron 79">
            <a:extLst>
              <a:ext uri="{FF2B5EF4-FFF2-40B4-BE49-F238E27FC236}">
                <a16:creationId xmlns:a16="http://schemas.microsoft.com/office/drawing/2014/main" id="{3608334A-1117-4141-B81D-D714C1612206}"/>
              </a:ext>
            </a:extLst>
          </p:cNvPr>
          <p:cNvSpPr>
            <a:spLocks noChangeArrowheads="1"/>
          </p:cNvSpPr>
          <p:nvPr/>
        </p:nvSpPr>
        <p:spPr bwMode="auto">
          <a:xfrm>
            <a:off x="8510863" y="4288868"/>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Performed by </a:t>
            </a:r>
            <a:r>
              <a:rPr lang="en-US" sz="900" dirty="0">
                <a:solidFill>
                  <a:srgbClr val="666666"/>
                </a:solidFill>
                <a:latin typeface="72" panose="020B0503030000000003" pitchFamily="34" charset="0"/>
                <a:cs typeface="72" panose="020B0503030000000003" pitchFamily="34" charset="0"/>
              </a:rPr>
              <a:t>Accounts Payable Accountant</a:t>
            </a:r>
          </a:p>
        </p:txBody>
      </p:sp>
      <p:pic>
        <p:nvPicPr>
          <p:cNvPr id="65" name="Picture 64">
            <a:extLst>
              <a:ext uri="{FF2B5EF4-FFF2-40B4-BE49-F238E27FC236}">
                <a16:creationId xmlns:a16="http://schemas.microsoft.com/office/drawing/2014/main" id="{73CFE8B2-4878-4483-81AF-DC3D2BDF5377}"/>
              </a:ext>
            </a:extLst>
          </p:cNvPr>
          <p:cNvPicPr>
            <a:picLocks noChangeAspect="1"/>
          </p:cNvPicPr>
          <p:nvPr/>
        </p:nvPicPr>
        <p:blipFill>
          <a:blip r:embed="rId17" cstate="hqprint">
            <a:extLst>
              <a:ext uri="{28A0092B-C50C-407E-A947-70E740481C1C}">
                <a14:useLocalDpi xmlns:a14="http://schemas.microsoft.com/office/drawing/2010/main"/>
              </a:ext>
            </a:extLst>
          </a:blip>
          <a:srcRect/>
          <a:stretch/>
        </p:blipFill>
        <p:spPr>
          <a:xfrm>
            <a:off x="7942444" y="4298063"/>
            <a:ext cx="420121" cy="406694"/>
          </a:xfrm>
          <a:prstGeom prst="rect">
            <a:avLst/>
          </a:prstGeom>
          <a:effectLst>
            <a:outerShdw blurRad="50800" dist="38100" dir="2700000" algn="tl" rotWithShape="0">
              <a:prstClr val="black">
                <a:alpha val="40000"/>
              </a:prstClr>
            </a:outerShdw>
          </a:effectLst>
        </p:spPr>
      </p:pic>
      <p:sp>
        <p:nvSpPr>
          <p:cNvPr id="68" name="Chevron 123">
            <a:extLst>
              <a:ext uri="{FF2B5EF4-FFF2-40B4-BE49-F238E27FC236}">
                <a16:creationId xmlns:a16="http://schemas.microsoft.com/office/drawing/2014/main" id="{D2688B83-AD70-4E2B-92EE-42AB0E96FEDA}"/>
              </a:ext>
            </a:extLst>
          </p:cNvPr>
          <p:cNvSpPr>
            <a:spLocks noChangeAspect="1" noChangeArrowheads="1"/>
          </p:cNvSpPr>
          <p:nvPr/>
        </p:nvSpPr>
        <p:spPr bwMode="auto">
          <a:xfrm>
            <a:off x="5698006" y="1711727"/>
            <a:ext cx="5979268" cy="1439625"/>
          </a:xfrm>
          <a:prstGeom prst="chevron">
            <a:avLst>
              <a:gd name="adj" fmla="val 10374"/>
            </a:avLst>
          </a:prstGeom>
          <a:solidFill>
            <a:srgbClr val="666666"/>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t"/>
          <a:lstStyle/>
          <a:p>
            <a:pPr>
              <a:lnSpc>
                <a:spcPct val="90000"/>
              </a:lnSpc>
            </a:pPr>
            <a:r>
              <a:rPr lang="en-US" sz="900" dirty="0">
                <a:solidFill>
                  <a:schemeClr val="bg1"/>
                </a:solidFill>
                <a:latin typeface="72" panose="020B0503030000000003" pitchFamily="34" charset="0"/>
                <a:cs typeface="72" panose="020B0503030000000003" pitchFamily="34" charset="0"/>
              </a:rPr>
              <a:t>Processing Payables and Payment – Processing Payments Automatically</a:t>
            </a:r>
          </a:p>
        </p:txBody>
      </p:sp>
      <p:sp>
        <p:nvSpPr>
          <p:cNvPr id="119" name="Chevron 123">
            <a:hlinkClick r:id="rId18" action="ppaction://hlinksldjump"/>
            <a:extLst>
              <a:ext uri="{FF2B5EF4-FFF2-40B4-BE49-F238E27FC236}">
                <a16:creationId xmlns:a16="http://schemas.microsoft.com/office/drawing/2014/main" id="{A19CE167-85A6-4E56-B2AC-75C42F858EE6}"/>
              </a:ext>
            </a:extLst>
          </p:cNvPr>
          <p:cNvSpPr>
            <a:spLocks noChangeArrowheads="1"/>
          </p:cNvSpPr>
          <p:nvPr/>
        </p:nvSpPr>
        <p:spPr bwMode="auto">
          <a:xfrm>
            <a:off x="1169544" y="1986069"/>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Requests for Quotation</a:t>
            </a:r>
          </a:p>
        </p:txBody>
      </p:sp>
      <p:sp>
        <p:nvSpPr>
          <p:cNvPr id="4" name="TextBox 3">
            <a:hlinkClick r:id="rId10" action="ppaction://hlinksldjump"/>
            <a:extLst>
              <a:ext uri="{FF2B5EF4-FFF2-40B4-BE49-F238E27FC236}">
                <a16:creationId xmlns:a16="http://schemas.microsoft.com/office/drawing/2014/main" id="{C07B8336-F317-4833-AF5D-3EAB72B0974D}"/>
              </a:ext>
            </a:extLst>
          </p:cNvPr>
          <p:cNvSpPr txBox="1"/>
          <p:nvPr/>
        </p:nvSpPr>
        <p:spPr>
          <a:xfrm>
            <a:off x="11319576" y="1781905"/>
            <a:ext cx="80847" cy="153848"/>
          </a:xfrm>
          <a:prstGeom prst="rect">
            <a:avLst/>
          </a:prstGeom>
          <a:noFill/>
        </p:spPr>
        <p:txBody>
          <a:bodyPr wrap="square" lIns="0" tIns="0" rIns="0" bIns="0" rtlCol="0">
            <a:spAutoFit/>
          </a:bodyPr>
          <a:lstStyle/>
          <a:p>
            <a:pPr defTabSz="1088449" fontAlgn="base">
              <a:spcBef>
                <a:spcPct val="50000"/>
              </a:spcBef>
              <a:spcAft>
                <a:spcPct val="0"/>
              </a:spcAft>
              <a:buClr>
                <a:srgbClr val="F0AB00"/>
              </a:buClr>
              <a:buSzPct val="80000"/>
              <a:defRPr/>
            </a:pPr>
            <a:r>
              <a:rPr lang="en-US" sz="1000" b="1" kern="0" dirty="0">
                <a:solidFill>
                  <a:srgbClr val="FFFFFF"/>
                </a:solidFill>
                <a:latin typeface="72" panose="020B0503030000000003" pitchFamily="34" charset="0"/>
                <a:ea typeface="Arial Unicode MS" pitchFamily="34" charset="-128"/>
                <a:cs typeface="72" panose="020B0503030000000003" pitchFamily="34" charset="0"/>
              </a:rPr>
              <a:t>x</a:t>
            </a:r>
          </a:p>
        </p:txBody>
      </p:sp>
      <p:sp>
        <p:nvSpPr>
          <p:cNvPr id="66" name="Chevron 123">
            <a:hlinkClick r:id="rId19" action="ppaction://hlinksldjump"/>
            <a:extLst>
              <a:ext uri="{FF2B5EF4-FFF2-40B4-BE49-F238E27FC236}">
                <a16:creationId xmlns:a16="http://schemas.microsoft.com/office/drawing/2014/main" id="{7B0B0C5E-537F-4136-BD6E-A855AF02797D}"/>
              </a:ext>
            </a:extLst>
          </p:cNvPr>
          <p:cNvSpPr>
            <a:spLocks noChangeArrowheads="1"/>
          </p:cNvSpPr>
          <p:nvPr/>
        </p:nvSpPr>
        <p:spPr bwMode="auto">
          <a:xfrm>
            <a:off x="2321329" y="1983779"/>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Purchase Orders</a:t>
            </a:r>
          </a:p>
        </p:txBody>
      </p:sp>
      <p:sp>
        <p:nvSpPr>
          <p:cNvPr id="69" name="Chevron 123">
            <a:hlinkClick r:id="rId20" action="ppaction://hlinksldjump"/>
            <a:extLst>
              <a:ext uri="{FF2B5EF4-FFF2-40B4-BE49-F238E27FC236}">
                <a16:creationId xmlns:a16="http://schemas.microsoft.com/office/drawing/2014/main" id="{3015AE38-3090-4153-8061-379C872DBB86}"/>
              </a:ext>
            </a:extLst>
          </p:cNvPr>
          <p:cNvSpPr>
            <a:spLocks noChangeArrowheads="1"/>
          </p:cNvSpPr>
          <p:nvPr/>
        </p:nvSpPr>
        <p:spPr bwMode="auto">
          <a:xfrm>
            <a:off x="4652748" y="1973062"/>
            <a:ext cx="1127568"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Processing Supplier Invoices</a:t>
            </a:r>
          </a:p>
        </p:txBody>
      </p:sp>
      <p:sp>
        <p:nvSpPr>
          <p:cNvPr id="75" name="Chevron 123">
            <a:hlinkClick r:id="rId21" action="ppaction://hlinksldjump"/>
            <a:extLst>
              <a:ext uri="{FF2B5EF4-FFF2-40B4-BE49-F238E27FC236}">
                <a16:creationId xmlns:a16="http://schemas.microsoft.com/office/drawing/2014/main" id="{A8FE4302-1464-4DCD-86BC-A9EC4FA2F9E8}"/>
              </a:ext>
            </a:extLst>
          </p:cNvPr>
          <p:cNvSpPr>
            <a:spLocks noChangeArrowheads="1"/>
          </p:cNvSpPr>
          <p:nvPr/>
        </p:nvSpPr>
        <p:spPr bwMode="auto">
          <a:xfrm>
            <a:off x="3486797" y="2001818"/>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Confirming Goods and Services Receipts</a:t>
            </a:r>
          </a:p>
        </p:txBody>
      </p:sp>
      <p:sp>
        <p:nvSpPr>
          <p:cNvPr id="82" name="Chevron 123">
            <a:hlinkClick r:id="rId22" action="ppaction://hlinksldjump"/>
            <a:extLst>
              <a:ext uri="{FF2B5EF4-FFF2-40B4-BE49-F238E27FC236}">
                <a16:creationId xmlns:a16="http://schemas.microsoft.com/office/drawing/2014/main" id="{746B7B43-D9C5-4C57-8533-35375261338D}"/>
              </a:ext>
            </a:extLst>
          </p:cNvPr>
          <p:cNvSpPr>
            <a:spLocks noChangeArrowheads="1"/>
          </p:cNvSpPr>
          <p:nvPr/>
        </p:nvSpPr>
        <p:spPr bwMode="auto">
          <a:xfrm>
            <a:off x="5853005" y="1983918"/>
            <a:ext cx="1127568"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Check and release a payment proposal</a:t>
            </a:r>
          </a:p>
        </p:txBody>
      </p:sp>
      <p:sp>
        <p:nvSpPr>
          <p:cNvPr id="91" name="Chevron 123">
            <a:hlinkClick r:id="" action="ppaction://noaction"/>
            <a:extLst>
              <a:ext uri="{FF2B5EF4-FFF2-40B4-BE49-F238E27FC236}">
                <a16:creationId xmlns:a16="http://schemas.microsoft.com/office/drawing/2014/main" id="{C7CD0BD2-09F9-475D-A4E7-646950E5FE58}"/>
              </a:ext>
            </a:extLst>
          </p:cNvPr>
          <p:cNvSpPr>
            <a:spLocks noChangeArrowheads="1"/>
          </p:cNvSpPr>
          <p:nvPr/>
        </p:nvSpPr>
        <p:spPr bwMode="auto">
          <a:xfrm>
            <a:off x="6948637" y="1983918"/>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Approve a payment</a:t>
            </a:r>
          </a:p>
        </p:txBody>
      </p:sp>
      <p:sp>
        <p:nvSpPr>
          <p:cNvPr id="94" name="Chevron 123">
            <a:hlinkClick r:id="" action="ppaction://noaction"/>
            <a:extLst>
              <a:ext uri="{FF2B5EF4-FFF2-40B4-BE49-F238E27FC236}">
                <a16:creationId xmlns:a16="http://schemas.microsoft.com/office/drawing/2014/main" id="{B1A6B044-BB31-4E87-8BF0-33FBF2D1DCA5}"/>
              </a:ext>
            </a:extLst>
          </p:cNvPr>
          <p:cNvSpPr>
            <a:spLocks noChangeArrowheads="1"/>
          </p:cNvSpPr>
          <p:nvPr/>
        </p:nvSpPr>
        <p:spPr bwMode="auto">
          <a:xfrm>
            <a:off x="8085020" y="1983918"/>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Create a payment medium and send to bank or payee</a:t>
            </a:r>
          </a:p>
        </p:txBody>
      </p:sp>
      <p:sp>
        <p:nvSpPr>
          <p:cNvPr id="70" name="Chevron 123">
            <a:hlinkClick r:id="" action="ppaction://noaction"/>
            <a:extLst>
              <a:ext uri="{FF2B5EF4-FFF2-40B4-BE49-F238E27FC236}">
                <a16:creationId xmlns:a16="http://schemas.microsoft.com/office/drawing/2014/main" id="{74D869D5-5F00-474D-8D1F-0B5FB0D1B296}"/>
              </a:ext>
            </a:extLst>
          </p:cNvPr>
          <p:cNvSpPr>
            <a:spLocks noChangeArrowheads="1"/>
          </p:cNvSpPr>
          <p:nvPr/>
        </p:nvSpPr>
        <p:spPr bwMode="auto">
          <a:xfrm>
            <a:off x="9217655" y="1992942"/>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Process a bank statement</a:t>
            </a:r>
          </a:p>
        </p:txBody>
      </p:sp>
      <p:sp>
        <p:nvSpPr>
          <p:cNvPr id="73" name="Chevron 123">
            <a:hlinkClick r:id="" action="ppaction://noaction"/>
            <a:extLst>
              <a:ext uri="{FF2B5EF4-FFF2-40B4-BE49-F238E27FC236}">
                <a16:creationId xmlns:a16="http://schemas.microsoft.com/office/drawing/2014/main" id="{D2E22C1C-5673-4679-A958-6FE62F3E706A}"/>
              </a:ext>
            </a:extLst>
          </p:cNvPr>
          <p:cNvSpPr>
            <a:spLocks noChangeArrowheads="1"/>
          </p:cNvSpPr>
          <p:nvPr/>
        </p:nvSpPr>
        <p:spPr bwMode="auto">
          <a:xfrm>
            <a:off x="10354038" y="1994062"/>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Allocate a payment</a:t>
            </a:r>
          </a:p>
        </p:txBody>
      </p:sp>
      <p:sp>
        <p:nvSpPr>
          <p:cNvPr id="92" name="Freeform 69">
            <a:extLst>
              <a:ext uri="{FF2B5EF4-FFF2-40B4-BE49-F238E27FC236}">
                <a16:creationId xmlns:a16="http://schemas.microsoft.com/office/drawing/2014/main" id="{413540F8-D6FD-4B8C-A7E0-583822CE0603}"/>
              </a:ext>
            </a:extLst>
          </p:cNvPr>
          <p:cNvSpPr>
            <a:spLocks noChangeArrowheads="1"/>
          </p:cNvSpPr>
          <p:nvPr/>
        </p:nvSpPr>
        <p:spPr bwMode="auto">
          <a:xfrm>
            <a:off x="4490444" y="2730759"/>
            <a:ext cx="110430" cy="1322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pic>
        <p:nvPicPr>
          <p:cNvPr id="89" name="Picture 88">
            <a:hlinkClick r:id="rId21" action="ppaction://hlinksldjump" tooltip="Click here for more information"/>
            <a:extLst>
              <a:ext uri="{FF2B5EF4-FFF2-40B4-BE49-F238E27FC236}">
                <a16:creationId xmlns:a16="http://schemas.microsoft.com/office/drawing/2014/main" id="{30C60386-80C3-48CB-9DB1-B15B4CC0170C}"/>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8974542" y="2640129"/>
            <a:ext cx="179953" cy="179953"/>
          </a:xfrm>
          <a:prstGeom prst="rect">
            <a:avLst/>
          </a:prstGeom>
        </p:spPr>
      </p:pic>
      <p:pic>
        <p:nvPicPr>
          <p:cNvPr id="74" name="Picture 73">
            <a:hlinkClick r:id="rId21" action="ppaction://hlinksldjump" tooltip="The accountant checks the payments proposed by the system and makes any necessary changes. The accountant then releases the correct payment proposals and the system posts the information to accounting."/>
            <a:extLst>
              <a:ext uri="{FF2B5EF4-FFF2-40B4-BE49-F238E27FC236}">
                <a16:creationId xmlns:a16="http://schemas.microsoft.com/office/drawing/2014/main" id="{53E2A38D-A6AF-4F86-AF81-5EC7F5084A7E}"/>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6727008" y="2640129"/>
            <a:ext cx="179953" cy="179953"/>
          </a:xfrm>
          <a:prstGeom prst="rect">
            <a:avLst/>
          </a:prstGeom>
        </p:spPr>
      </p:pic>
      <p:pic>
        <p:nvPicPr>
          <p:cNvPr id="76" name="Picture 75">
            <a:hlinkClick r:id="rId21" action="ppaction://hlinksldjump" tooltip="The accountant processes the bank statements regularly in the system to keep the cash information up-to-date. The accountant performs this process manually or electronically by uploading the bank statement file."/>
            <a:extLst>
              <a:ext uri="{FF2B5EF4-FFF2-40B4-BE49-F238E27FC236}">
                <a16:creationId xmlns:a16="http://schemas.microsoft.com/office/drawing/2014/main" id="{43D48F8E-5E55-4D5E-AB9F-C4599C4A350B}"/>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10122756" y="2640129"/>
            <a:ext cx="179953" cy="179953"/>
          </a:xfrm>
          <a:prstGeom prst="rect">
            <a:avLst/>
          </a:prstGeom>
        </p:spPr>
      </p:pic>
      <p:sp>
        <p:nvSpPr>
          <p:cNvPr id="78" name="Freeform 69">
            <a:extLst>
              <a:ext uri="{FF2B5EF4-FFF2-40B4-BE49-F238E27FC236}">
                <a16:creationId xmlns:a16="http://schemas.microsoft.com/office/drawing/2014/main" id="{DDC084CB-FC89-4022-BBCB-77F01BA5D622}"/>
              </a:ext>
            </a:extLst>
          </p:cNvPr>
          <p:cNvSpPr>
            <a:spLocks noChangeArrowheads="1"/>
          </p:cNvSpPr>
          <p:nvPr/>
        </p:nvSpPr>
        <p:spPr bwMode="auto">
          <a:xfrm>
            <a:off x="5570170" y="2730106"/>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sp>
        <p:nvSpPr>
          <p:cNvPr id="79" name="TextBox 78">
            <a:extLst>
              <a:ext uri="{FF2B5EF4-FFF2-40B4-BE49-F238E27FC236}">
                <a16:creationId xmlns:a16="http://schemas.microsoft.com/office/drawing/2014/main" id="{1CDD2CB3-A7EC-4CC9-B2E8-14726CA9FCAA}"/>
              </a:ext>
            </a:extLst>
          </p:cNvPr>
          <p:cNvSpPr txBox="1"/>
          <p:nvPr/>
        </p:nvSpPr>
        <p:spPr>
          <a:xfrm>
            <a:off x="5806212" y="2889018"/>
            <a:ext cx="2503983" cy="216926"/>
          </a:xfrm>
          <a:prstGeom prst="rect">
            <a:avLst/>
          </a:prstGeom>
          <a:noFill/>
        </p:spPr>
        <p:txBody>
          <a:bodyPr wrap="square">
            <a:spAutoFit/>
          </a:bodyPr>
          <a:lstStyle/>
          <a:p>
            <a:pPr defTabSz="914126">
              <a:lnSpc>
                <a:spcPct val="90000"/>
              </a:lnSpc>
            </a:pPr>
            <a:r>
              <a:rPr lang="en-US" sz="900" dirty="0">
                <a:solidFill>
                  <a:srgbClr val="FFC000"/>
                </a:solidFill>
                <a:latin typeface="72" panose="020B0503030000000003" pitchFamily="34" charset="0"/>
                <a:cs typeface="72" panose="020B0503030000000003" pitchFamily="34" charset="0"/>
                <a:hlinkClick r:id="rId24" action="ppaction://hlinksldjump">
                  <a:extLst>
                    <a:ext uri="{A12FA001-AC4F-418D-AE19-62706E023703}">
                      <ahyp:hlinkClr xmlns:ahyp="http://schemas.microsoft.com/office/drawing/2018/hyperlinkcolor" val="tx"/>
                    </a:ext>
                  </a:extLst>
                </a:hlinkClick>
              </a:rPr>
              <a:t>Click here</a:t>
            </a:r>
            <a:r>
              <a:rPr lang="en-US" sz="900" dirty="0">
                <a:solidFill>
                  <a:srgbClr val="FFC000"/>
                </a:solidFill>
                <a:latin typeface="72" panose="020B0503030000000003" pitchFamily="34" charset="0"/>
                <a:cs typeface="72" panose="020B0503030000000003" pitchFamily="34" charset="0"/>
                <a:hlinkClick r:id="rId8" action="ppaction://hlinksldjump">
                  <a:extLst>
                    <a:ext uri="{A12FA001-AC4F-418D-AE19-62706E023703}">
                      <ahyp:hlinkClr xmlns:ahyp="http://schemas.microsoft.com/office/drawing/2018/hyperlinkcolor" val="tx"/>
                    </a:ext>
                  </a:extLst>
                </a:hlinkClick>
              </a:rPr>
              <a:t> </a:t>
            </a:r>
            <a:r>
              <a:rPr lang="en-US" sz="900" dirty="0">
                <a:solidFill>
                  <a:srgbClr val="FFFFFF"/>
                </a:solidFill>
                <a:latin typeface="72" panose="020B0503030000000003" pitchFamily="34" charset="0"/>
                <a:cs typeface="72" panose="020B0503030000000003" pitchFamily="34" charset="0"/>
              </a:rPr>
              <a:t>to display process variants</a:t>
            </a:r>
          </a:p>
        </p:txBody>
      </p:sp>
      <p:sp>
        <p:nvSpPr>
          <p:cNvPr id="80" name="Freeform 69">
            <a:extLst>
              <a:ext uri="{FF2B5EF4-FFF2-40B4-BE49-F238E27FC236}">
                <a16:creationId xmlns:a16="http://schemas.microsoft.com/office/drawing/2014/main" id="{558C91E2-A38E-48C8-998D-26020E7E6EB1}"/>
              </a:ext>
            </a:extLst>
          </p:cNvPr>
          <p:cNvSpPr>
            <a:spLocks noChangeArrowheads="1"/>
          </p:cNvSpPr>
          <p:nvPr/>
        </p:nvSpPr>
        <p:spPr bwMode="auto">
          <a:xfrm>
            <a:off x="11452343" y="3010150"/>
            <a:ext cx="110430" cy="1322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pic>
        <p:nvPicPr>
          <p:cNvPr id="71" name="Picture 70">
            <a:hlinkClick r:id="rId21" action="ppaction://hlinksldjump" tooltip="The manager approves the proposed payments in an additional step if this has been defined in configuration."/>
            <a:extLst>
              <a:ext uri="{FF2B5EF4-FFF2-40B4-BE49-F238E27FC236}">
                <a16:creationId xmlns:a16="http://schemas.microsoft.com/office/drawing/2014/main" id="{925532D1-3776-4FE5-BBF5-28C6728375CB}"/>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7838183" y="2648708"/>
            <a:ext cx="179953" cy="179953"/>
          </a:xfrm>
          <a:prstGeom prst="rect">
            <a:avLst/>
          </a:prstGeom>
        </p:spPr>
      </p:pic>
      <p:pic>
        <p:nvPicPr>
          <p:cNvPr id="72" name="Picture 71">
            <a:hlinkClick r:id="rId21" action="ppaction://hlinksldjump" tooltip="Click here for more information"/>
            <a:extLst>
              <a:ext uri="{FF2B5EF4-FFF2-40B4-BE49-F238E27FC236}">
                <a16:creationId xmlns:a16="http://schemas.microsoft.com/office/drawing/2014/main" id="{173E85D5-5808-495A-BD44-5FAC83D6B20A}"/>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11220470" y="2640129"/>
            <a:ext cx="179953" cy="179953"/>
          </a:xfrm>
          <a:prstGeom prst="rect">
            <a:avLst/>
          </a:prstGeom>
        </p:spPr>
      </p:pic>
      <p:sp>
        <p:nvSpPr>
          <p:cNvPr id="81" name="Text Box 129">
            <a:extLst>
              <a:ext uri="{FF2B5EF4-FFF2-40B4-BE49-F238E27FC236}">
                <a16:creationId xmlns:a16="http://schemas.microsoft.com/office/drawing/2014/main" id="{FE661041-5FF3-48DD-8F21-45ABFCC22043}"/>
              </a:ext>
            </a:extLst>
          </p:cNvPr>
          <p:cNvSpPr txBox="1">
            <a:spLocks noChangeArrowheads="1"/>
          </p:cNvSpPr>
          <p:nvPr/>
        </p:nvSpPr>
        <p:spPr bwMode="auto">
          <a:xfrm>
            <a:off x="717286" y="2628245"/>
            <a:ext cx="310952" cy="369236"/>
          </a:xfrm>
          <a:prstGeom prst="rect">
            <a:avLst/>
          </a:prstGeom>
          <a:noFill/>
          <a:ln w="9525">
            <a:noFill/>
            <a:miter lim="800000"/>
            <a:headEnd/>
            <a:tailEnd/>
          </a:ln>
        </p:spPr>
        <p:txBody>
          <a:bodyPr wrap="none" lIns="53986" rIns="53986">
            <a:spAutoFit/>
          </a:bodyPr>
          <a:lstStyle/>
          <a:p>
            <a:pPr defTabSz="914126"/>
            <a:r>
              <a:rPr lang="en-US" sz="1799" b="1" dirty="0">
                <a:solidFill>
                  <a:srgbClr val="666666"/>
                </a:solidFill>
                <a:latin typeface="72" panose="020B0503030000000003" pitchFamily="34" charset="0"/>
                <a:cs typeface="72" panose="020B0503030000000003" pitchFamily="34" charset="0"/>
              </a:rPr>
              <a:t>…</a:t>
            </a:r>
          </a:p>
        </p:txBody>
      </p:sp>
    </p:spTree>
    <p:extLst>
      <p:ext uri="{BB962C8B-B14F-4D97-AF65-F5344CB8AC3E}">
        <p14:creationId xmlns:p14="http://schemas.microsoft.com/office/powerpoint/2010/main" val="3848589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Group 101">
            <a:extLst>
              <a:ext uri="{FF2B5EF4-FFF2-40B4-BE49-F238E27FC236}">
                <a16:creationId xmlns:a16="http://schemas.microsoft.com/office/drawing/2014/main" id="{942877BF-DF3E-460E-9D0B-FD97F9690450}"/>
              </a:ext>
            </a:extLst>
          </p:cNvPr>
          <p:cNvGrpSpPr/>
          <p:nvPr/>
        </p:nvGrpSpPr>
        <p:grpSpPr>
          <a:xfrm>
            <a:off x="181733" y="5913587"/>
            <a:ext cx="1979096" cy="431888"/>
            <a:chOff x="181780" y="5984084"/>
            <a:chExt cx="1979611" cy="432000"/>
          </a:xfrm>
        </p:grpSpPr>
        <p:grpSp>
          <p:nvGrpSpPr>
            <p:cNvPr id="104" name="Group 103">
              <a:extLst>
                <a:ext uri="{FF2B5EF4-FFF2-40B4-BE49-F238E27FC236}">
                  <a16:creationId xmlns:a16="http://schemas.microsoft.com/office/drawing/2014/main" id="{99040A60-7225-4701-9FFB-6751BC1AD501}"/>
                </a:ext>
              </a:extLst>
            </p:cNvPr>
            <p:cNvGrpSpPr/>
            <p:nvPr/>
          </p:nvGrpSpPr>
          <p:grpSpPr>
            <a:xfrm>
              <a:off x="196667" y="6020084"/>
              <a:ext cx="1964724" cy="360000"/>
              <a:chOff x="196667" y="4734829"/>
              <a:chExt cx="1964724" cy="360000"/>
            </a:xfrm>
          </p:grpSpPr>
          <p:sp>
            <p:nvSpPr>
              <p:cNvPr id="106" name="Rectangle 105">
                <a:hlinkClick r:id="rId2" action="ppaction://hlinksldjump"/>
                <a:extLst>
                  <a:ext uri="{FF2B5EF4-FFF2-40B4-BE49-F238E27FC236}">
                    <a16:creationId xmlns:a16="http://schemas.microsoft.com/office/drawing/2014/main" id="{0FAD8B10-DCC9-424C-9BF3-B03196B7BE21}"/>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07" name="TextBox 106">
                <a:extLst>
                  <a:ext uri="{FF2B5EF4-FFF2-40B4-BE49-F238E27FC236}">
                    <a16:creationId xmlns:a16="http://schemas.microsoft.com/office/drawing/2014/main" id="{705E511F-25B7-480F-8D06-157664CD4E88}"/>
                  </a:ext>
                </a:extLst>
              </p:cNvPr>
              <p:cNvSpPr txBox="1"/>
              <p:nvPr/>
            </p:nvSpPr>
            <p:spPr>
              <a:xfrm>
                <a:off x="631664" y="4830191"/>
                <a:ext cx="119423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Further Information</a:t>
                </a:r>
              </a:p>
            </p:txBody>
          </p:sp>
        </p:grpSp>
        <p:pic>
          <p:nvPicPr>
            <p:cNvPr id="105" name="Picture 104">
              <a:hlinkClick r:id="" action="ppaction://noaction"/>
              <a:extLst>
                <a:ext uri="{FF2B5EF4-FFF2-40B4-BE49-F238E27FC236}">
                  <a16:creationId xmlns:a16="http://schemas.microsoft.com/office/drawing/2014/main" id="{7C904F08-75E6-44B7-8D84-405D99274B4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81780" y="5984084"/>
              <a:ext cx="432000" cy="432000"/>
            </a:xfrm>
            <a:prstGeom prst="rect">
              <a:avLst/>
            </a:prstGeom>
          </p:spPr>
        </p:pic>
      </p:grpSp>
      <p:grpSp>
        <p:nvGrpSpPr>
          <p:cNvPr id="108" name="Group 107">
            <a:extLst>
              <a:ext uri="{FF2B5EF4-FFF2-40B4-BE49-F238E27FC236}">
                <a16:creationId xmlns:a16="http://schemas.microsoft.com/office/drawing/2014/main" id="{ACAB77FF-76D3-4A5F-9495-13974633D913}"/>
              </a:ext>
            </a:extLst>
          </p:cNvPr>
          <p:cNvGrpSpPr/>
          <p:nvPr/>
        </p:nvGrpSpPr>
        <p:grpSpPr>
          <a:xfrm>
            <a:off x="196617" y="5572421"/>
            <a:ext cx="1964212" cy="363683"/>
            <a:chOff x="196667" y="5582428"/>
            <a:chExt cx="1964724" cy="363778"/>
          </a:xfrm>
        </p:grpSpPr>
        <p:grpSp>
          <p:nvGrpSpPr>
            <p:cNvPr id="109" name="Group 108">
              <a:extLst>
                <a:ext uri="{FF2B5EF4-FFF2-40B4-BE49-F238E27FC236}">
                  <a16:creationId xmlns:a16="http://schemas.microsoft.com/office/drawing/2014/main" id="{88F58492-2EB1-4197-8D77-49F9B84CE2A4}"/>
                </a:ext>
              </a:extLst>
            </p:cNvPr>
            <p:cNvGrpSpPr/>
            <p:nvPr/>
          </p:nvGrpSpPr>
          <p:grpSpPr>
            <a:xfrm>
              <a:off x="196667" y="5586206"/>
              <a:ext cx="1964724" cy="360000"/>
              <a:chOff x="196667" y="4734829"/>
              <a:chExt cx="1964724" cy="360000"/>
            </a:xfrm>
          </p:grpSpPr>
          <p:sp>
            <p:nvSpPr>
              <p:cNvPr id="111" name="Rectangle 110">
                <a:hlinkClick r:id="rId4" action="ppaction://hlinksldjump"/>
                <a:extLst>
                  <a:ext uri="{FF2B5EF4-FFF2-40B4-BE49-F238E27FC236}">
                    <a16:creationId xmlns:a16="http://schemas.microsoft.com/office/drawing/2014/main" id="{EB0755C9-7720-4939-B003-BCE74A545E9D}"/>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12" name="TextBox 111">
                <a:extLst>
                  <a:ext uri="{FF2B5EF4-FFF2-40B4-BE49-F238E27FC236}">
                    <a16:creationId xmlns:a16="http://schemas.microsoft.com/office/drawing/2014/main" id="{DE62D2FC-8877-48A9-8C2C-B8B18BE968E4}"/>
                  </a:ext>
                </a:extLst>
              </p:cNvPr>
              <p:cNvSpPr txBox="1"/>
              <p:nvPr/>
            </p:nvSpPr>
            <p:spPr>
              <a:xfrm>
                <a:off x="631664" y="4830191"/>
                <a:ext cx="876843"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Flow</a:t>
                </a:r>
              </a:p>
            </p:txBody>
          </p:sp>
        </p:grpSp>
        <p:pic>
          <p:nvPicPr>
            <p:cNvPr id="110" name="Picture 109">
              <a:hlinkClick r:id="" action="ppaction://noaction"/>
              <a:extLst>
                <a:ext uri="{FF2B5EF4-FFF2-40B4-BE49-F238E27FC236}">
                  <a16:creationId xmlns:a16="http://schemas.microsoft.com/office/drawing/2014/main" id="{7E3BFF44-D230-4ADB-9461-3CC6C38919DD}"/>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30477" y="5582428"/>
              <a:ext cx="360000" cy="360000"/>
            </a:xfrm>
            <a:prstGeom prst="rect">
              <a:avLst/>
            </a:prstGeom>
          </p:spPr>
        </p:pic>
      </p:grpSp>
      <p:grpSp>
        <p:nvGrpSpPr>
          <p:cNvPr id="113" name="Group 112">
            <a:extLst>
              <a:ext uri="{FF2B5EF4-FFF2-40B4-BE49-F238E27FC236}">
                <a16:creationId xmlns:a16="http://schemas.microsoft.com/office/drawing/2014/main" id="{E78E57BD-4A67-496F-8683-5781D36933E4}"/>
              </a:ext>
            </a:extLst>
          </p:cNvPr>
          <p:cNvGrpSpPr/>
          <p:nvPr/>
        </p:nvGrpSpPr>
        <p:grpSpPr>
          <a:xfrm>
            <a:off x="196617" y="5165202"/>
            <a:ext cx="1964212" cy="359906"/>
            <a:chOff x="196667" y="4734829"/>
            <a:chExt cx="1964724" cy="360000"/>
          </a:xfrm>
        </p:grpSpPr>
        <p:sp>
          <p:nvSpPr>
            <p:cNvPr id="120" name="Rectangle 119">
              <a:hlinkClick r:id="rId6" action="ppaction://hlinksldjump"/>
              <a:extLst>
                <a:ext uri="{FF2B5EF4-FFF2-40B4-BE49-F238E27FC236}">
                  <a16:creationId xmlns:a16="http://schemas.microsoft.com/office/drawing/2014/main" id="{2AEF62FF-1D52-487D-A3AB-77357258B929}"/>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grpSp>
          <p:nvGrpSpPr>
            <p:cNvPr id="121" name="Group 120">
              <a:extLst>
                <a:ext uri="{FF2B5EF4-FFF2-40B4-BE49-F238E27FC236}">
                  <a16:creationId xmlns:a16="http://schemas.microsoft.com/office/drawing/2014/main" id="{A88C1F92-69DB-4246-9513-EEBBC86F2D64}"/>
                </a:ext>
              </a:extLst>
            </p:cNvPr>
            <p:cNvGrpSpPr/>
            <p:nvPr/>
          </p:nvGrpSpPr>
          <p:grpSpPr>
            <a:xfrm>
              <a:off x="249062" y="4734829"/>
              <a:ext cx="1331580" cy="360000"/>
              <a:chOff x="249062" y="4734829"/>
              <a:chExt cx="1331580" cy="360000"/>
            </a:xfrm>
          </p:grpSpPr>
          <p:sp>
            <p:nvSpPr>
              <p:cNvPr id="122" name="TextBox 121">
                <a:extLst>
                  <a:ext uri="{FF2B5EF4-FFF2-40B4-BE49-F238E27FC236}">
                    <a16:creationId xmlns:a16="http://schemas.microsoft.com/office/drawing/2014/main" id="{7BE911FD-1FA2-4B6D-958C-3092EF04657E}"/>
                  </a:ext>
                </a:extLst>
              </p:cNvPr>
              <p:cNvSpPr txBox="1"/>
              <p:nvPr/>
            </p:nvSpPr>
            <p:spPr>
              <a:xfrm>
                <a:off x="631664" y="4830191"/>
                <a:ext cx="94897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Business Value</a:t>
                </a:r>
              </a:p>
            </p:txBody>
          </p:sp>
          <p:pic>
            <p:nvPicPr>
              <p:cNvPr id="123" name="Picture 122">
                <a:hlinkClick r:id="" action="ppaction://noaction"/>
                <a:extLst>
                  <a:ext uri="{FF2B5EF4-FFF2-40B4-BE49-F238E27FC236}">
                    <a16:creationId xmlns:a16="http://schemas.microsoft.com/office/drawing/2014/main" id="{D1A01C07-77ED-4300-BD19-B75409D388F8}"/>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49062" y="4734829"/>
                <a:ext cx="360000" cy="360000"/>
              </a:xfrm>
              <a:prstGeom prst="rect">
                <a:avLst/>
              </a:prstGeom>
            </p:spPr>
          </p:pic>
        </p:grpSp>
      </p:grpSp>
      <p:grpSp>
        <p:nvGrpSpPr>
          <p:cNvPr id="140" name="Group 139">
            <a:extLst>
              <a:ext uri="{FF2B5EF4-FFF2-40B4-BE49-F238E27FC236}">
                <a16:creationId xmlns:a16="http://schemas.microsoft.com/office/drawing/2014/main" id="{3C5D9B5E-2E53-454E-A185-3B5021A77709}"/>
              </a:ext>
            </a:extLst>
          </p:cNvPr>
          <p:cNvGrpSpPr/>
          <p:nvPr/>
        </p:nvGrpSpPr>
        <p:grpSpPr>
          <a:xfrm>
            <a:off x="196616" y="4757983"/>
            <a:ext cx="1863458" cy="359906"/>
            <a:chOff x="196667" y="4351530"/>
            <a:chExt cx="1863943" cy="360000"/>
          </a:xfrm>
          <a:solidFill>
            <a:srgbClr val="ECECEC"/>
          </a:solidFill>
        </p:grpSpPr>
        <p:sp>
          <p:nvSpPr>
            <p:cNvPr id="141" name="Rectangle 140">
              <a:hlinkClick r:id="rId8" action="ppaction://hlinksldjump"/>
              <a:extLst>
                <a:ext uri="{FF2B5EF4-FFF2-40B4-BE49-F238E27FC236}">
                  <a16:creationId xmlns:a16="http://schemas.microsoft.com/office/drawing/2014/main" id="{197E2896-E6A8-4B7A-8F20-157A4BFC6988}"/>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pic>
          <p:nvPicPr>
            <p:cNvPr id="142" name="Picture 141">
              <a:extLst>
                <a:ext uri="{FF2B5EF4-FFF2-40B4-BE49-F238E27FC236}">
                  <a16:creationId xmlns:a16="http://schemas.microsoft.com/office/drawing/2014/main" id="{0233C714-9933-4B5E-B3F8-54D163ACB296}"/>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249062" y="4351530"/>
              <a:ext cx="360000" cy="360000"/>
            </a:xfrm>
            <a:prstGeom prst="rect">
              <a:avLst/>
            </a:prstGeom>
            <a:grpFill/>
          </p:spPr>
        </p:pic>
        <p:sp>
          <p:nvSpPr>
            <p:cNvPr id="143" name="TextBox 142">
              <a:extLst>
                <a:ext uri="{FF2B5EF4-FFF2-40B4-BE49-F238E27FC236}">
                  <a16:creationId xmlns:a16="http://schemas.microsoft.com/office/drawing/2014/main" id="{3BB0C3BF-96D4-46EA-8006-F22C26D63BFE}"/>
                </a:ext>
              </a:extLst>
            </p:cNvPr>
            <p:cNvSpPr txBox="1"/>
            <p:nvPr/>
          </p:nvSpPr>
          <p:spPr>
            <a:xfrm>
              <a:off x="638473" y="4446892"/>
              <a:ext cx="102592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b="1" kern="0" dirty="0">
                  <a:solidFill>
                    <a:srgbClr val="666666"/>
                  </a:solidFill>
                  <a:latin typeface="72" panose="020B0503030000000003" pitchFamily="34" charset="0"/>
                  <a:ea typeface="Arial Unicode MS" pitchFamily="34" charset="-128"/>
                  <a:cs typeface="72" panose="020B0503030000000003" pitchFamily="34" charset="0"/>
                </a:rPr>
                <a:t>Process Details</a:t>
              </a:r>
            </a:p>
          </p:txBody>
        </p:sp>
      </p:grpSp>
      <p:grpSp>
        <p:nvGrpSpPr>
          <p:cNvPr id="150" name="Group 149">
            <a:extLst>
              <a:ext uri="{FF2B5EF4-FFF2-40B4-BE49-F238E27FC236}">
                <a16:creationId xmlns:a16="http://schemas.microsoft.com/office/drawing/2014/main" id="{D9B79550-2E1C-4B2B-A38B-2460062B2EC8}"/>
              </a:ext>
            </a:extLst>
          </p:cNvPr>
          <p:cNvGrpSpPr/>
          <p:nvPr/>
        </p:nvGrpSpPr>
        <p:grpSpPr>
          <a:xfrm>
            <a:off x="196617" y="4350764"/>
            <a:ext cx="1863458" cy="359906"/>
            <a:chOff x="196667" y="4351004"/>
            <a:chExt cx="1863943" cy="360000"/>
          </a:xfrm>
          <a:noFill/>
        </p:grpSpPr>
        <p:grpSp>
          <p:nvGrpSpPr>
            <p:cNvPr id="151" name="Group 150">
              <a:extLst>
                <a:ext uri="{FF2B5EF4-FFF2-40B4-BE49-F238E27FC236}">
                  <a16:creationId xmlns:a16="http://schemas.microsoft.com/office/drawing/2014/main" id="{7BE1348C-539C-46CD-ACC1-778DCF755EE4}"/>
                </a:ext>
              </a:extLst>
            </p:cNvPr>
            <p:cNvGrpSpPr/>
            <p:nvPr/>
          </p:nvGrpSpPr>
          <p:grpSpPr>
            <a:xfrm>
              <a:off x="196667" y="4351004"/>
              <a:ext cx="1863943" cy="360000"/>
              <a:chOff x="196667" y="4351530"/>
              <a:chExt cx="1863943" cy="360000"/>
            </a:xfrm>
            <a:grpFill/>
          </p:grpSpPr>
          <p:sp>
            <p:nvSpPr>
              <p:cNvPr id="153" name="Rectangle 152">
                <a:hlinkClick r:id="rId10" action="ppaction://hlinksldjump"/>
                <a:extLst>
                  <a:ext uri="{FF2B5EF4-FFF2-40B4-BE49-F238E27FC236}">
                    <a16:creationId xmlns:a16="http://schemas.microsoft.com/office/drawing/2014/main" id="{39507A08-2940-4D4B-90AC-818FA6ECEC34}"/>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sp>
            <p:nvSpPr>
              <p:cNvPr id="154" name="TextBox 153">
                <a:extLst>
                  <a:ext uri="{FF2B5EF4-FFF2-40B4-BE49-F238E27FC236}">
                    <a16:creationId xmlns:a16="http://schemas.microsoft.com/office/drawing/2014/main" id="{FF1222B7-FCD1-440E-859A-6B1199CA8F6A}"/>
                  </a:ext>
                </a:extLst>
              </p:cNvPr>
              <p:cNvSpPr txBox="1"/>
              <p:nvPr/>
            </p:nvSpPr>
            <p:spPr>
              <a:xfrm>
                <a:off x="638473" y="4446892"/>
                <a:ext cx="115897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Overview</a:t>
                </a:r>
              </a:p>
            </p:txBody>
          </p:sp>
        </p:grpSp>
        <p:pic>
          <p:nvPicPr>
            <p:cNvPr id="152" name="Picture 151">
              <a:hlinkClick r:id="rId11" action="ppaction://hlinksldjump"/>
              <a:extLst>
                <a:ext uri="{FF2B5EF4-FFF2-40B4-BE49-F238E27FC236}">
                  <a16:creationId xmlns:a16="http://schemas.microsoft.com/office/drawing/2014/main" id="{0D6A3084-9753-461E-91AE-397C61C22C2A}"/>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249061" y="4351004"/>
              <a:ext cx="360000" cy="360000"/>
            </a:xfrm>
            <a:prstGeom prst="rect">
              <a:avLst/>
            </a:prstGeom>
            <a:grpFill/>
          </p:spPr>
        </p:pic>
      </p:grpSp>
      <p:sp>
        <p:nvSpPr>
          <p:cNvPr id="24" name="Title"/>
          <p:cNvSpPr>
            <a:spLocks noGrp="1"/>
          </p:cNvSpPr>
          <p:nvPr>
            <p:ph type="title"/>
          </p:nvPr>
        </p:nvSpPr>
        <p:spPr bwMode="gray">
          <a:xfrm>
            <a:off x="503870" y="504761"/>
            <a:ext cx="11183564" cy="676932"/>
          </a:xfrm>
        </p:spPr>
        <p:txBody>
          <a:bodyPr/>
          <a:lstStyle/>
          <a:p>
            <a:r>
              <a:rPr lang="en-US" dirty="0">
                <a:solidFill>
                  <a:schemeClr val="accent2"/>
                </a:solidFill>
                <a:latin typeface="72" panose="020B0503030000000003" pitchFamily="34" charset="0"/>
                <a:cs typeface="72" panose="020B0503030000000003" pitchFamily="34" charset="0"/>
              </a:rPr>
              <a:t>SAP Business ByDesign – Procure to Pay (</a:t>
            </a:r>
            <a:r>
              <a:rPr kumimoji="0" lang="en-US" sz="2399" b="1"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Services</a:t>
            </a:r>
            <a:r>
              <a:rPr lang="en-US" dirty="0">
                <a:solidFill>
                  <a:schemeClr val="accent2"/>
                </a:solidFill>
                <a:latin typeface="72" panose="020B0503030000000003" pitchFamily="34" charset="0"/>
                <a:cs typeface="72" panose="020B0503030000000003" pitchFamily="34" charset="0"/>
              </a:rPr>
              <a:t>)</a:t>
            </a:r>
            <a:br>
              <a:rPr lang="en-US" dirty="0">
                <a:solidFill>
                  <a:schemeClr val="accent2"/>
                </a:solidFill>
                <a:latin typeface="72" panose="020B0503030000000003" pitchFamily="34" charset="0"/>
                <a:cs typeface="72" panose="020B0503030000000003" pitchFamily="34" charset="0"/>
              </a:rPr>
            </a:br>
            <a:r>
              <a:rPr lang="en-US" sz="1999" b="0" dirty="0">
                <a:solidFill>
                  <a:schemeClr val="accent2"/>
                </a:solidFill>
                <a:latin typeface="72" panose="020B0503030000000003" pitchFamily="34" charset="0"/>
                <a:cs typeface="72" panose="020B0503030000000003" pitchFamily="34" charset="0"/>
              </a:rPr>
              <a:t>Process Details: Processing Payables and Payments</a:t>
            </a:r>
            <a:endParaRPr lang="en-US" dirty="0">
              <a:solidFill>
                <a:schemeClr val="accent2"/>
              </a:solidFill>
              <a:latin typeface="72" panose="020B0503030000000003" pitchFamily="34" charset="0"/>
              <a:cs typeface="72" panose="020B0503030000000003" pitchFamily="34" charset="0"/>
            </a:endParaRPr>
          </a:p>
        </p:txBody>
      </p:sp>
      <p:sp>
        <p:nvSpPr>
          <p:cNvPr id="95" name="Rectangle 122">
            <a:extLst>
              <a:ext uri="{FF2B5EF4-FFF2-40B4-BE49-F238E27FC236}">
                <a16:creationId xmlns:a16="http://schemas.microsoft.com/office/drawing/2014/main" id="{25BD6EE7-41E9-4F63-9D21-CF51CB71382B}"/>
              </a:ext>
            </a:extLst>
          </p:cNvPr>
          <p:cNvSpPr>
            <a:spLocks noChangeArrowheads="1"/>
          </p:cNvSpPr>
          <p:nvPr/>
        </p:nvSpPr>
        <p:spPr bwMode="auto">
          <a:xfrm>
            <a:off x="2030144" y="3794455"/>
            <a:ext cx="9443146" cy="2638382"/>
          </a:xfrm>
          <a:prstGeom prst="rect">
            <a:avLst/>
          </a:prstGeom>
          <a:solidFill>
            <a:srgbClr val="ECECEC"/>
          </a:solidFill>
          <a:ln w="9525" algn="ctr">
            <a:noFill/>
            <a:round/>
            <a:headEnd/>
            <a:tailEnd/>
          </a:ln>
        </p:spPr>
        <p:txBody>
          <a:bodyPr wrap="none" lIns="89977" tIns="46788" rIns="89977" bIns="46788" anchor="ctr"/>
          <a:lstStyle/>
          <a:p>
            <a:pPr marL="244402" indent="-244402" algn="ctr" defTabSz="1088449">
              <a:buClr>
                <a:srgbClr val="F0AB00"/>
              </a:buClr>
              <a:buSzPct val="80000"/>
              <a:defRPr/>
            </a:pPr>
            <a:endParaRPr lang="en-US" sz="2099" dirty="0">
              <a:solidFill>
                <a:srgbClr val="000000"/>
              </a:solidFill>
              <a:latin typeface="72" panose="020B0503030000000003" pitchFamily="34" charset="0"/>
              <a:cs typeface="72" panose="020B0503030000000003" pitchFamily="34" charset="0"/>
            </a:endParaRPr>
          </a:p>
        </p:txBody>
      </p:sp>
      <p:sp>
        <p:nvSpPr>
          <p:cNvPr id="103" name="TextBox 102">
            <a:extLst>
              <a:ext uri="{FF2B5EF4-FFF2-40B4-BE49-F238E27FC236}">
                <a16:creationId xmlns:a16="http://schemas.microsoft.com/office/drawing/2014/main" id="{A08FFB48-0E95-4C3A-9EFE-1E0C13FF2364}"/>
              </a:ext>
            </a:extLst>
          </p:cNvPr>
          <p:cNvSpPr txBox="1"/>
          <p:nvPr/>
        </p:nvSpPr>
        <p:spPr>
          <a:xfrm>
            <a:off x="366645" y="3706054"/>
            <a:ext cx="1647396" cy="461545"/>
          </a:xfrm>
          <a:prstGeom prst="rect">
            <a:avLst/>
          </a:prstGeom>
          <a:noFill/>
        </p:spPr>
        <p:txBody>
          <a:bodyPr>
            <a:spAutoFit/>
          </a:bodyPr>
          <a:lstStyle/>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Scenario </a:t>
            </a:r>
          </a:p>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Explorer</a:t>
            </a:r>
            <a:endParaRPr lang="en-US" sz="1000" dirty="0">
              <a:solidFill>
                <a:srgbClr val="666666"/>
              </a:solidFill>
              <a:latin typeface="72" panose="020B0503030000000003" pitchFamily="34" charset="0"/>
              <a:cs typeface="72" panose="020B0503030000000003" pitchFamily="34" charset="0"/>
            </a:endParaRPr>
          </a:p>
        </p:txBody>
      </p:sp>
      <p:pic>
        <p:nvPicPr>
          <p:cNvPr id="146" name="Picture 145">
            <a:extLst>
              <a:ext uri="{FF2B5EF4-FFF2-40B4-BE49-F238E27FC236}">
                <a16:creationId xmlns:a16="http://schemas.microsoft.com/office/drawing/2014/main" id="{54A1CB15-7CD8-4639-BC11-B964B0EB4A9E}"/>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rot="16200000">
            <a:off x="9852856" y="786988"/>
            <a:ext cx="359906" cy="359906"/>
          </a:xfrm>
          <a:prstGeom prst="rect">
            <a:avLst/>
          </a:prstGeom>
        </p:spPr>
      </p:pic>
      <p:sp>
        <p:nvSpPr>
          <p:cNvPr id="48" name="TextBox 47">
            <a:extLst>
              <a:ext uri="{FF2B5EF4-FFF2-40B4-BE49-F238E27FC236}">
                <a16:creationId xmlns:a16="http://schemas.microsoft.com/office/drawing/2014/main" id="{0D6F18B0-F44B-485E-850F-566DE336D322}"/>
              </a:ext>
            </a:extLst>
          </p:cNvPr>
          <p:cNvSpPr txBox="1"/>
          <p:nvPr/>
        </p:nvSpPr>
        <p:spPr>
          <a:xfrm>
            <a:off x="9941056" y="801833"/>
            <a:ext cx="1528997" cy="338466"/>
          </a:xfrm>
          <a:prstGeom prst="rect">
            <a:avLst/>
          </a:prstGeom>
          <a:noFill/>
        </p:spPr>
        <p:txBody>
          <a:bodyPr wrap="square">
            <a:spAutoFit/>
          </a:bodyPr>
          <a:lstStyle/>
          <a:p>
            <a:pPr marL="215835" defTabSz="1088449">
              <a:spcBef>
                <a:spcPts val="600"/>
              </a:spcBef>
              <a:spcAft>
                <a:spcPct val="30000"/>
              </a:spcAft>
              <a:defRPr/>
            </a:pPr>
            <a:r>
              <a:rPr lang="en-US" sz="800" dirty="0">
                <a:solidFill>
                  <a:srgbClr val="666666"/>
                </a:solidFill>
                <a:latin typeface="72" panose="020B0503030000000003" pitchFamily="34" charset="0"/>
                <a:ea typeface="SimSun" pitchFamily="2" charset="-122"/>
                <a:cs typeface="72" panose="020B0503030000000003" pitchFamily="34" charset="0"/>
              </a:rPr>
              <a:t>Click process </a:t>
            </a:r>
            <a:br>
              <a:rPr lang="en-US" sz="800" dirty="0">
                <a:solidFill>
                  <a:srgbClr val="666666"/>
                </a:solidFill>
                <a:latin typeface="72" panose="020B0503030000000003" pitchFamily="34" charset="0"/>
                <a:ea typeface="SimSun" pitchFamily="2" charset="-122"/>
                <a:cs typeface="72" panose="020B0503030000000003" pitchFamily="34" charset="0"/>
              </a:rPr>
            </a:br>
            <a:r>
              <a:rPr lang="en-US" sz="800" dirty="0">
                <a:solidFill>
                  <a:srgbClr val="666666"/>
                </a:solidFill>
                <a:latin typeface="72" panose="020B0503030000000003" pitchFamily="34" charset="0"/>
                <a:ea typeface="SimSun" pitchFamily="2" charset="-122"/>
                <a:cs typeface="72" panose="020B0503030000000003" pitchFamily="34" charset="0"/>
              </a:rPr>
              <a:t>chevrons for details</a:t>
            </a:r>
          </a:p>
        </p:txBody>
      </p:sp>
      <p:sp>
        <p:nvSpPr>
          <p:cNvPr id="54" name="TextBox 83">
            <a:extLst>
              <a:ext uri="{FF2B5EF4-FFF2-40B4-BE49-F238E27FC236}">
                <a16:creationId xmlns:a16="http://schemas.microsoft.com/office/drawing/2014/main" id="{12EE2C59-DB5A-494F-9688-65EAEA18ED5B}"/>
              </a:ext>
            </a:extLst>
          </p:cNvPr>
          <p:cNvSpPr txBox="1">
            <a:spLocks noChangeArrowheads="1"/>
          </p:cNvSpPr>
          <p:nvPr/>
        </p:nvSpPr>
        <p:spPr bwMode="auto">
          <a:xfrm>
            <a:off x="1978698" y="3804882"/>
            <a:ext cx="2158438" cy="261869"/>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Process Description</a:t>
            </a:r>
            <a:endParaRPr lang="en-US" sz="900" b="1" dirty="0">
              <a:solidFill>
                <a:srgbClr val="666666"/>
              </a:solidFill>
              <a:latin typeface="72" panose="020B0503030000000003" pitchFamily="34" charset="0"/>
              <a:cs typeface="72" panose="020B0503030000000003" pitchFamily="34" charset="0"/>
            </a:endParaRPr>
          </a:p>
        </p:txBody>
      </p:sp>
      <p:sp>
        <p:nvSpPr>
          <p:cNvPr id="55" name="TextBox 66">
            <a:extLst>
              <a:ext uri="{FF2B5EF4-FFF2-40B4-BE49-F238E27FC236}">
                <a16:creationId xmlns:a16="http://schemas.microsoft.com/office/drawing/2014/main" id="{417D6758-2514-49AF-93F1-2D425EE7C13F}"/>
              </a:ext>
            </a:extLst>
          </p:cNvPr>
          <p:cNvSpPr txBox="1">
            <a:spLocks noChangeArrowheads="1"/>
          </p:cNvSpPr>
          <p:nvPr/>
        </p:nvSpPr>
        <p:spPr bwMode="auto">
          <a:xfrm>
            <a:off x="2011564" y="4092251"/>
            <a:ext cx="4920111" cy="1994898"/>
          </a:xfrm>
          <a:prstGeom prst="rect">
            <a:avLst/>
          </a:prstGeom>
          <a:noFill/>
          <a:ln w="9525">
            <a:noFill/>
            <a:miter lim="800000"/>
            <a:headEnd/>
            <a:tailEnd/>
          </a:ln>
        </p:spPr>
        <p:txBody>
          <a:bodyPr wrap="square">
            <a:spAutoFit/>
          </a:bodyPr>
          <a:lstStyle/>
          <a:p>
            <a:pPr algn="just" defTabSz="914126">
              <a:spcBef>
                <a:spcPts val="600"/>
              </a:spcBef>
            </a:pPr>
            <a:r>
              <a:rPr lang="en-US" sz="900" dirty="0">
                <a:solidFill>
                  <a:srgbClr val="666666"/>
                </a:solidFill>
                <a:latin typeface="72" panose="020B0503030000000003" pitchFamily="34" charset="0"/>
                <a:cs typeface="72" panose="020B0503030000000003" pitchFamily="34" charset="0"/>
              </a:rPr>
              <a:t>The </a:t>
            </a:r>
            <a:r>
              <a:rPr lang="en-US" sz="900" b="1" dirty="0">
                <a:solidFill>
                  <a:srgbClr val="666666"/>
                </a:solidFill>
                <a:latin typeface="72" panose="020B0503030000000003" pitchFamily="34" charset="0"/>
                <a:cs typeface="72" panose="020B0503030000000003" pitchFamily="34" charset="0"/>
              </a:rPr>
              <a:t>Processing Payables and Payments </a:t>
            </a:r>
            <a:r>
              <a:rPr lang="en-US" sz="900" dirty="0">
                <a:solidFill>
                  <a:srgbClr val="666666"/>
                </a:solidFill>
                <a:latin typeface="72" panose="020B0503030000000003" pitchFamily="34" charset="0"/>
                <a:cs typeface="72" panose="020B0503030000000003" pitchFamily="34" charset="0"/>
              </a:rPr>
              <a:t>business process enables the processing of outgoing payments initiated either internally by your company or externally by your suppliers. </a:t>
            </a:r>
          </a:p>
          <a:p>
            <a:pPr algn="just" defTabSz="914126">
              <a:spcBef>
                <a:spcPts val="600"/>
              </a:spcBef>
            </a:pPr>
            <a:r>
              <a:rPr lang="en-US" sz="900" dirty="0">
                <a:solidFill>
                  <a:srgbClr val="666666"/>
                </a:solidFill>
                <a:latin typeface="72" panose="020B0503030000000003" pitchFamily="34" charset="0"/>
                <a:cs typeface="72" panose="020B0503030000000003" pitchFamily="34" charset="0"/>
              </a:rPr>
              <a:t>Payments can be made manually or automatically via a payment run in which the system proposes the open items for payment. You then release the payments and the system posts them to accounting. You create the payment medium, either manually or as part of an automatic run. The standard work center provides checks, outgoing bank transfers, credit memos, as well as other country-specific payment methods. Once the payments have been debited from the bank account, the bank statement is entered in the system, in which it is uploaded electronically or entered manually, before being confirmed. If payments are initiated externally, the bank statement provides the notification that a payment has been made. The payments are matched in the system to the open invoices before being cleared.</a:t>
            </a:r>
          </a:p>
          <a:p>
            <a:pPr marL="228531" lvl="1" indent="-114266" algn="just" defTabSz="914126">
              <a:spcBef>
                <a:spcPts val="200"/>
              </a:spcBef>
              <a:buFont typeface="Arial" charset="0"/>
              <a:buChar char="•"/>
            </a:pPr>
            <a:endParaRPr lang="en-US" sz="900" dirty="0">
              <a:solidFill>
                <a:srgbClr val="000000"/>
              </a:solidFill>
              <a:latin typeface="72" panose="020B0503030000000003" pitchFamily="34" charset="0"/>
              <a:cs typeface="72" panose="020B0503030000000003" pitchFamily="34" charset="0"/>
            </a:endParaRPr>
          </a:p>
          <a:p>
            <a:pPr algn="just" defTabSz="1088449">
              <a:buClr>
                <a:srgbClr val="F0AB00"/>
              </a:buClr>
              <a:buSzPct val="80000"/>
              <a:defRPr/>
            </a:pPr>
            <a:endParaRPr lang="en-US" sz="900" dirty="0">
              <a:solidFill>
                <a:srgbClr val="666666"/>
              </a:solidFill>
              <a:latin typeface="72" panose="020B0503030000000003" pitchFamily="34" charset="0"/>
              <a:cs typeface="72" panose="020B0503030000000003" pitchFamily="34" charset="0"/>
            </a:endParaRPr>
          </a:p>
        </p:txBody>
      </p:sp>
      <p:pic>
        <p:nvPicPr>
          <p:cNvPr id="58" name="Picture 57">
            <a:extLst>
              <a:ext uri="{FF2B5EF4-FFF2-40B4-BE49-F238E27FC236}">
                <a16:creationId xmlns:a16="http://schemas.microsoft.com/office/drawing/2014/main" id="{754594A0-DD94-4F06-BE2B-7958BA1CB901}"/>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7882575" y="5690857"/>
            <a:ext cx="539859" cy="539859"/>
          </a:xfrm>
          <a:prstGeom prst="rect">
            <a:avLst/>
          </a:prstGeom>
        </p:spPr>
      </p:pic>
      <p:sp>
        <p:nvSpPr>
          <p:cNvPr id="59" name="TextBox 83">
            <a:extLst>
              <a:ext uri="{FF2B5EF4-FFF2-40B4-BE49-F238E27FC236}">
                <a16:creationId xmlns:a16="http://schemas.microsoft.com/office/drawing/2014/main" id="{B28B6799-C272-497E-8BF3-98E8E2C18AFF}"/>
              </a:ext>
            </a:extLst>
          </p:cNvPr>
          <p:cNvSpPr txBox="1">
            <a:spLocks noChangeArrowheads="1"/>
          </p:cNvSpPr>
          <p:nvPr/>
        </p:nvSpPr>
        <p:spPr bwMode="auto">
          <a:xfrm>
            <a:off x="7559978" y="3805208"/>
            <a:ext cx="2158438" cy="261542"/>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Further Information</a:t>
            </a:r>
            <a:endParaRPr lang="en-US" sz="900" b="1" dirty="0">
              <a:solidFill>
                <a:srgbClr val="666666"/>
              </a:solidFill>
              <a:latin typeface="72" panose="020B0503030000000003" pitchFamily="34" charset="0"/>
              <a:cs typeface="72" panose="020B0503030000000003" pitchFamily="34" charset="0"/>
            </a:endParaRPr>
          </a:p>
        </p:txBody>
      </p:sp>
      <p:sp>
        <p:nvSpPr>
          <p:cNvPr id="60" name="Chevron 79">
            <a:extLst>
              <a:ext uri="{FF2B5EF4-FFF2-40B4-BE49-F238E27FC236}">
                <a16:creationId xmlns:a16="http://schemas.microsoft.com/office/drawing/2014/main" id="{7DD21761-38A9-4EEC-B724-1CEF870A2A55}"/>
              </a:ext>
            </a:extLst>
          </p:cNvPr>
          <p:cNvSpPr>
            <a:spLocks noChangeArrowheads="1"/>
          </p:cNvSpPr>
          <p:nvPr/>
        </p:nvSpPr>
        <p:spPr bwMode="auto">
          <a:xfrm>
            <a:off x="8503720" y="5753673"/>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dirty="0">
                <a:solidFill>
                  <a:srgbClr val="666666"/>
                </a:solidFill>
                <a:latin typeface="72" panose="020B0503030000000003" pitchFamily="34" charset="0"/>
                <a:cs typeface="72" panose="020B0503030000000003" pitchFamily="34" charset="0"/>
                <a:hlinkClick r:id="rId15">
                  <a:extLst>
                    <a:ext uri="{A12FA001-AC4F-418D-AE19-62706E023703}">
                      <ahyp:hlinkClr xmlns:ahyp="http://schemas.microsoft.com/office/drawing/2018/hyperlinkcolor" val="tx"/>
                    </a:ext>
                  </a:extLst>
                </a:hlinkClick>
              </a:rPr>
              <a:t>Link to Quick Guide for Payment Allocation</a:t>
            </a:r>
            <a:endParaRPr lang="en-US" sz="900" dirty="0">
              <a:solidFill>
                <a:srgbClr val="666666"/>
              </a:solidFill>
              <a:latin typeface="72" panose="020B0503030000000003" pitchFamily="34" charset="0"/>
              <a:cs typeface="72" panose="020B0503030000000003" pitchFamily="34" charset="0"/>
            </a:endParaRPr>
          </a:p>
        </p:txBody>
      </p:sp>
      <p:sp>
        <p:nvSpPr>
          <p:cNvPr id="61" name="Chevron 79">
            <a:extLst>
              <a:ext uri="{FF2B5EF4-FFF2-40B4-BE49-F238E27FC236}">
                <a16:creationId xmlns:a16="http://schemas.microsoft.com/office/drawing/2014/main" id="{EE12BE2D-ED56-420D-B64F-E9125FDB2F2E}"/>
              </a:ext>
            </a:extLst>
          </p:cNvPr>
          <p:cNvSpPr>
            <a:spLocks noChangeArrowheads="1"/>
          </p:cNvSpPr>
          <p:nvPr/>
        </p:nvSpPr>
        <p:spPr bwMode="auto">
          <a:xfrm>
            <a:off x="8503720" y="5025868"/>
            <a:ext cx="2417133" cy="414229"/>
          </a:xfrm>
          <a:prstGeom prst="chevron">
            <a:avLst>
              <a:gd name="adj" fmla="val 0"/>
            </a:avLst>
          </a:prstGeom>
          <a:noFill/>
          <a:ln w="19050" cap="rnd" algn="ctr">
            <a:noFill/>
            <a:bevel/>
            <a:headEnd/>
            <a:tailEnd/>
          </a:ln>
        </p:spPr>
        <p:txBody>
          <a:bodyPr lIns="0" tIns="0" rIns="0" bIns="0" anchor="ctr"/>
          <a:lstStyle/>
          <a:p>
            <a:pPr defTabSz="914126">
              <a:buClr>
                <a:srgbClr val="F0AB00"/>
              </a:buClr>
              <a:buSzPct val="80000"/>
            </a:pPr>
            <a:r>
              <a:rPr lang="en-US" sz="900" b="1" dirty="0">
                <a:solidFill>
                  <a:srgbClr val="666666"/>
                </a:solidFill>
                <a:latin typeface="72" panose="020B0503030000000003" pitchFamily="34" charset="0"/>
                <a:cs typeface="72" panose="020B0503030000000003" pitchFamily="34" charset="0"/>
              </a:rPr>
              <a:t>In the work center</a:t>
            </a:r>
            <a:r>
              <a:rPr lang="en-US" sz="900" dirty="0">
                <a:solidFill>
                  <a:srgbClr val="666666"/>
                </a:solidFill>
                <a:latin typeface="72" panose="020B0503030000000003" pitchFamily="34" charset="0"/>
                <a:cs typeface="72" panose="020B0503030000000003" pitchFamily="34" charset="0"/>
              </a:rPr>
              <a:t> Payables,</a:t>
            </a:r>
          </a:p>
          <a:p>
            <a:pPr defTabSz="914126">
              <a:buClr>
                <a:srgbClr val="F0AB00"/>
              </a:buClr>
              <a:buSzPct val="80000"/>
            </a:pPr>
            <a:r>
              <a:rPr lang="en-US" sz="900" dirty="0">
                <a:solidFill>
                  <a:srgbClr val="666666"/>
                </a:solidFill>
                <a:latin typeface="72" panose="020B0503030000000003" pitchFamily="34" charset="0"/>
                <a:cs typeface="72" panose="020B0503030000000003" pitchFamily="34" charset="0"/>
              </a:rPr>
              <a:t>Payment Management,</a:t>
            </a:r>
          </a:p>
          <a:p>
            <a:pPr defTabSz="914126">
              <a:buClr>
                <a:srgbClr val="F0AB00"/>
              </a:buClr>
              <a:buSzPct val="80000"/>
            </a:pPr>
            <a:r>
              <a:rPr lang="en-US" sz="900" dirty="0">
                <a:solidFill>
                  <a:srgbClr val="666666"/>
                </a:solidFill>
                <a:latin typeface="72" panose="020B0503030000000003" pitchFamily="34" charset="0"/>
                <a:cs typeface="72" panose="020B0503030000000003" pitchFamily="34" charset="0"/>
              </a:rPr>
              <a:t>Liquidity Management</a:t>
            </a:r>
          </a:p>
        </p:txBody>
      </p:sp>
      <p:pic>
        <p:nvPicPr>
          <p:cNvPr id="62" name="Picture 61">
            <a:extLst>
              <a:ext uri="{FF2B5EF4-FFF2-40B4-BE49-F238E27FC236}">
                <a16:creationId xmlns:a16="http://schemas.microsoft.com/office/drawing/2014/main" id="{008F1199-FF39-43BA-8A4C-CDED3E1C61AF}"/>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7882575" y="4963236"/>
            <a:ext cx="539859" cy="539859"/>
          </a:xfrm>
          <a:prstGeom prst="rect">
            <a:avLst/>
          </a:prstGeom>
        </p:spPr>
      </p:pic>
      <p:cxnSp>
        <p:nvCxnSpPr>
          <p:cNvPr id="63" name="Straight Connector 62">
            <a:extLst>
              <a:ext uri="{FF2B5EF4-FFF2-40B4-BE49-F238E27FC236}">
                <a16:creationId xmlns:a16="http://schemas.microsoft.com/office/drawing/2014/main" id="{C48FDBCF-78EE-460B-9D4E-22538696F7AF}"/>
              </a:ext>
            </a:extLst>
          </p:cNvPr>
          <p:cNvCxnSpPr/>
          <p:nvPr/>
        </p:nvCxnSpPr>
        <p:spPr>
          <a:xfrm>
            <a:off x="7344180" y="3828298"/>
            <a:ext cx="0" cy="2574354"/>
          </a:xfrm>
          <a:prstGeom prst="line">
            <a:avLst/>
          </a:prstGeom>
          <a:ln w="254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Chevron 79">
            <a:extLst>
              <a:ext uri="{FF2B5EF4-FFF2-40B4-BE49-F238E27FC236}">
                <a16:creationId xmlns:a16="http://schemas.microsoft.com/office/drawing/2014/main" id="{3608334A-1117-4141-B81D-D714C1612206}"/>
              </a:ext>
            </a:extLst>
          </p:cNvPr>
          <p:cNvSpPr>
            <a:spLocks noChangeArrowheads="1"/>
          </p:cNvSpPr>
          <p:nvPr/>
        </p:nvSpPr>
        <p:spPr bwMode="auto">
          <a:xfrm>
            <a:off x="8510863" y="4288868"/>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Performed by </a:t>
            </a:r>
            <a:r>
              <a:rPr lang="en-US" sz="900" dirty="0">
                <a:solidFill>
                  <a:srgbClr val="666666"/>
                </a:solidFill>
                <a:latin typeface="72" panose="020B0503030000000003" pitchFamily="34" charset="0"/>
                <a:cs typeface="72" panose="020B0503030000000003" pitchFamily="34" charset="0"/>
              </a:rPr>
              <a:t>Accounts Payable Accountant</a:t>
            </a:r>
          </a:p>
        </p:txBody>
      </p:sp>
      <p:pic>
        <p:nvPicPr>
          <p:cNvPr id="65" name="Picture 64">
            <a:extLst>
              <a:ext uri="{FF2B5EF4-FFF2-40B4-BE49-F238E27FC236}">
                <a16:creationId xmlns:a16="http://schemas.microsoft.com/office/drawing/2014/main" id="{73CFE8B2-4878-4483-81AF-DC3D2BDF5377}"/>
              </a:ext>
            </a:extLst>
          </p:cNvPr>
          <p:cNvPicPr>
            <a:picLocks noChangeAspect="1"/>
          </p:cNvPicPr>
          <p:nvPr/>
        </p:nvPicPr>
        <p:blipFill>
          <a:blip r:embed="rId17" cstate="hqprint">
            <a:extLst>
              <a:ext uri="{28A0092B-C50C-407E-A947-70E740481C1C}">
                <a14:useLocalDpi xmlns:a14="http://schemas.microsoft.com/office/drawing/2010/main"/>
              </a:ext>
            </a:extLst>
          </a:blip>
          <a:srcRect/>
          <a:stretch/>
        </p:blipFill>
        <p:spPr>
          <a:xfrm>
            <a:off x="7942444" y="4298063"/>
            <a:ext cx="420121" cy="406694"/>
          </a:xfrm>
          <a:prstGeom prst="rect">
            <a:avLst/>
          </a:prstGeom>
          <a:effectLst>
            <a:outerShdw blurRad="50800" dist="38100" dir="2700000" algn="tl" rotWithShape="0">
              <a:prstClr val="black">
                <a:alpha val="40000"/>
              </a:prstClr>
            </a:outerShdw>
          </a:effectLst>
        </p:spPr>
      </p:pic>
      <p:sp>
        <p:nvSpPr>
          <p:cNvPr id="68" name="Chevron 123">
            <a:extLst>
              <a:ext uri="{FF2B5EF4-FFF2-40B4-BE49-F238E27FC236}">
                <a16:creationId xmlns:a16="http://schemas.microsoft.com/office/drawing/2014/main" id="{D2688B83-AD70-4E2B-92EE-42AB0E96FEDA}"/>
              </a:ext>
            </a:extLst>
          </p:cNvPr>
          <p:cNvSpPr>
            <a:spLocks noChangeAspect="1" noChangeArrowheads="1"/>
          </p:cNvSpPr>
          <p:nvPr/>
        </p:nvSpPr>
        <p:spPr bwMode="auto">
          <a:xfrm>
            <a:off x="5496741" y="1436291"/>
            <a:ext cx="5979268" cy="1439625"/>
          </a:xfrm>
          <a:prstGeom prst="chevron">
            <a:avLst>
              <a:gd name="adj" fmla="val 10374"/>
            </a:avLst>
          </a:prstGeom>
          <a:solidFill>
            <a:srgbClr val="666666"/>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t"/>
          <a:lstStyle/>
          <a:p>
            <a:pPr defTabSz="914126">
              <a:lnSpc>
                <a:spcPct val="90000"/>
              </a:lnSpc>
            </a:pPr>
            <a:r>
              <a:rPr lang="en-US" sz="900" dirty="0">
                <a:solidFill>
                  <a:srgbClr val="FFFFFF"/>
                </a:solidFill>
                <a:latin typeface="72" panose="020B0503030000000003" pitchFamily="34" charset="0"/>
                <a:cs typeface="72" panose="020B0503030000000003" pitchFamily="34" charset="0"/>
              </a:rPr>
              <a:t>Processing Payables and Payments</a:t>
            </a:r>
          </a:p>
        </p:txBody>
      </p:sp>
      <p:sp>
        <p:nvSpPr>
          <p:cNvPr id="119" name="Chevron 123">
            <a:hlinkClick r:id="rId18" action="ppaction://hlinksldjump"/>
            <a:extLst>
              <a:ext uri="{FF2B5EF4-FFF2-40B4-BE49-F238E27FC236}">
                <a16:creationId xmlns:a16="http://schemas.microsoft.com/office/drawing/2014/main" id="{A19CE167-85A6-4E56-B2AC-75C42F858EE6}"/>
              </a:ext>
            </a:extLst>
          </p:cNvPr>
          <p:cNvSpPr>
            <a:spLocks noChangeArrowheads="1"/>
          </p:cNvSpPr>
          <p:nvPr/>
        </p:nvSpPr>
        <p:spPr bwMode="auto">
          <a:xfrm>
            <a:off x="934922" y="1676903"/>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Requests for Quotation</a:t>
            </a:r>
          </a:p>
        </p:txBody>
      </p:sp>
      <p:sp>
        <p:nvSpPr>
          <p:cNvPr id="4" name="TextBox 3">
            <a:hlinkClick r:id="rId10" action="ppaction://hlinksldjump"/>
            <a:extLst>
              <a:ext uri="{FF2B5EF4-FFF2-40B4-BE49-F238E27FC236}">
                <a16:creationId xmlns:a16="http://schemas.microsoft.com/office/drawing/2014/main" id="{C07B8336-F317-4833-AF5D-3EAB72B0974D}"/>
              </a:ext>
            </a:extLst>
          </p:cNvPr>
          <p:cNvSpPr txBox="1"/>
          <p:nvPr/>
        </p:nvSpPr>
        <p:spPr>
          <a:xfrm>
            <a:off x="11108688" y="1506469"/>
            <a:ext cx="80847" cy="153848"/>
          </a:xfrm>
          <a:prstGeom prst="rect">
            <a:avLst/>
          </a:prstGeom>
          <a:noFill/>
        </p:spPr>
        <p:txBody>
          <a:bodyPr wrap="square" lIns="0" tIns="0" rIns="0" bIns="0" rtlCol="0">
            <a:spAutoFit/>
          </a:bodyPr>
          <a:lstStyle/>
          <a:p>
            <a:pPr defTabSz="1088449" fontAlgn="base">
              <a:spcBef>
                <a:spcPct val="50000"/>
              </a:spcBef>
              <a:spcAft>
                <a:spcPct val="0"/>
              </a:spcAft>
              <a:buClr>
                <a:srgbClr val="F0AB00"/>
              </a:buClr>
              <a:buSzPct val="80000"/>
              <a:defRPr/>
            </a:pPr>
            <a:r>
              <a:rPr lang="en-US" sz="1000" b="1" kern="0" dirty="0">
                <a:solidFill>
                  <a:srgbClr val="FFFFFF"/>
                </a:solidFill>
                <a:latin typeface="72" panose="020B0503030000000003" pitchFamily="34" charset="0"/>
                <a:ea typeface="Arial Unicode MS" pitchFamily="34" charset="-128"/>
                <a:cs typeface="72" panose="020B0503030000000003" pitchFamily="34" charset="0"/>
              </a:rPr>
              <a:t>x</a:t>
            </a:r>
          </a:p>
        </p:txBody>
      </p:sp>
      <p:sp>
        <p:nvSpPr>
          <p:cNvPr id="66" name="Chevron 123">
            <a:hlinkClick r:id="rId19" action="ppaction://hlinksldjump"/>
            <a:extLst>
              <a:ext uri="{FF2B5EF4-FFF2-40B4-BE49-F238E27FC236}">
                <a16:creationId xmlns:a16="http://schemas.microsoft.com/office/drawing/2014/main" id="{7B0B0C5E-537F-4136-BD6E-A855AF02797D}"/>
              </a:ext>
            </a:extLst>
          </p:cNvPr>
          <p:cNvSpPr>
            <a:spLocks noChangeArrowheads="1"/>
          </p:cNvSpPr>
          <p:nvPr/>
        </p:nvSpPr>
        <p:spPr bwMode="auto">
          <a:xfrm>
            <a:off x="2086707" y="1674613"/>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Purchase Orders</a:t>
            </a:r>
          </a:p>
        </p:txBody>
      </p:sp>
      <p:sp>
        <p:nvSpPr>
          <p:cNvPr id="69" name="Chevron 123">
            <a:hlinkClick r:id="rId6" action="ppaction://hlinksldjump"/>
            <a:extLst>
              <a:ext uri="{FF2B5EF4-FFF2-40B4-BE49-F238E27FC236}">
                <a16:creationId xmlns:a16="http://schemas.microsoft.com/office/drawing/2014/main" id="{3015AE38-3090-4153-8061-379C872DBB86}"/>
              </a:ext>
            </a:extLst>
          </p:cNvPr>
          <p:cNvSpPr>
            <a:spLocks noChangeArrowheads="1"/>
          </p:cNvSpPr>
          <p:nvPr/>
        </p:nvSpPr>
        <p:spPr bwMode="auto">
          <a:xfrm>
            <a:off x="4441860" y="1675304"/>
            <a:ext cx="1127568"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Processing Supplier Invoices</a:t>
            </a:r>
          </a:p>
        </p:txBody>
      </p:sp>
      <p:sp>
        <p:nvSpPr>
          <p:cNvPr id="75" name="Chevron 123">
            <a:hlinkClick r:id="rId20" action="ppaction://hlinksldjump"/>
            <a:extLst>
              <a:ext uri="{FF2B5EF4-FFF2-40B4-BE49-F238E27FC236}">
                <a16:creationId xmlns:a16="http://schemas.microsoft.com/office/drawing/2014/main" id="{A8FE4302-1464-4DCD-86BC-A9EC4FA2F9E8}"/>
              </a:ext>
            </a:extLst>
          </p:cNvPr>
          <p:cNvSpPr>
            <a:spLocks noChangeArrowheads="1"/>
          </p:cNvSpPr>
          <p:nvPr/>
        </p:nvSpPr>
        <p:spPr bwMode="auto">
          <a:xfrm>
            <a:off x="3252175" y="1692652"/>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Confirming Goods and Services Receipts</a:t>
            </a:r>
          </a:p>
        </p:txBody>
      </p:sp>
      <p:sp>
        <p:nvSpPr>
          <p:cNvPr id="82" name="Chevron 123">
            <a:extLst>
              <a:ext uri="{FF2B5EF4-FFF2-40B4-BE49-F238E27FC236}">
                <a16:creationId xmlns:a16="http://schemas.microsoft.com/office/drawing/2014/main" id="{746B7B43-D9C5-4C57-8533-35375261338D}"/>
              </a:ext>
            </a:extLst>
          </p:cNvPr>
          <p:cNvSpPr>
            <a:spLocks noChangeArrowheads="1"/>
          </p:cNvSpPr>
          <p:nvPr/>
        </p:nvSpPr>
        <p:spPr bwMode="auto">
          <a:xfrm>
            <a:off x="5642117" y="1708482"/>
            <a:ext cx="1127568"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Check and release a payment proposal</a:t>
            </a:r>
          </a:p>
        </p:txBody>
      </p:sp>
      <p:sp>
        <p:nvSpPr>
          <p:cNvPr id="91" name="Chevron 123">
            <a:hlinkClick r:id="" action="ppaction://noaction"/>
            <a:extLst>
              <a:ext uri="{FF2B5EF4-FFF2-40B4-BE49-F238E27FC236}">
                <a16:creationId xmlns:a16="http://schemas.microsoft.com/office/drawing/2014/main" id="{C7CD0BD2-09F9-475D-A4E7-646950E5FE58}"/>
              </a:ext>
            </a:extLst>
          </p:cNvPr>
          <p:cNvSpPr>
            <a:spLocks noChangeArrowheads="1"/>
          </p:cNvSpPr>
          <p:nvPr/>
        </p:nvSpPr>
        <p:spPr bwMode="auto">
          <a:xfrm>
            <a:off x="6737749" y="1708482"/>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Approve a payment</a:t>
            </a:r>
          </a:p>
        </p:txBody>
      </p:sp>
      <p:sp>
        <p:nvSpPr>
          <p:cNvPr id="94" name="Chevron 123">
            <a:hlinkClick r:id="" action="ppaction://noaction"/>
            <a:extLst>
              <a:ext uri="{FF2B5EF4-FFF2-40B4-BE49-F238E27FC236}">
                <a16:creationId xmlns:a16="http://schemas.microsoft.com/office/drawing/2014/main" id="{B1A6B044-BB31-4E87-8BF0-33FBF2D1DCA5}"/>
              </a:ext>
            </a:extLst>
          </p:cNvPr>
          <p:cNvSpPr>
            <a:spLocks noChangeArrowheads="1"/>
          </p:cNvSpPr>
          <p:nvPr/>
        </p:nvSpPr>
        <p:spPr bwMode="auto">
          <a:xfrm>
            <a:off x="7874132" y="1708482"/>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Create a payment medium and send to bank or payee</a:t>
            </a:r>
          </a:p>
        </p:txBody>
      </p:sp>
      <p:sp>
        <p:nvSpPr>
          <p:cNvPr id="70" name="Chevron 123">
            <a:hlinkClick r:id="" action="ppaction://noaction"/>
            <a:extLst>
              <a:ext uri="{FF2B5EF4-FFF2-40B4-BE49-F238E27FC236}">
                <a16:creationId xmlns:a16="http://schemas.microsoft.com/office/drawing/2014/main" id="{74D869D5-5F00-474D-8D1F-0B5FB0D1B296}"/>
              </a:ext>
            </a:extLst>
          </p:cNvPr>
          <p:cNvSpPr>
            <a:spLocks noChangeArrowheads="1"/>
          </p:cNvSpPr>
          <p:nvPr/>
        </p:nvSpPr>
        <p:spPr bwMode="auto">
          <a:xfrm>
            <a:off x="9006767" y="1727128"/>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Process a bank statement</a:t>
            </a:r>
          </a:p>
        </p:txBody>
      </p:sp>
      <p:sp>
        <p:nvSpPr>
          <p:cNvPr id="73" name="Chevron 123">
            <a:hlinkClick r:id="" action="ppaction://noaction"/>
            <a:extLst>
              <a:ext uri="{FF2B5EF4-FFF2-40B4-BE49-F238E27FC236}">
                <a16:creationId xmlns:a16="http://schemas.microsoft.com/office/drawing/2014/main" id="{D2E22C1C-5673-4679-A958-6FE62F3E706A}"/>
              </a:ext>
            </a:extLst>
          </p:cNvPr>
          <p:cNvSpPr>
            <a:spLocks noChangeArrowheads="1"/>
          </p:cNvSpPr>
          <p:nvPr/>
        </p:nvSpPr>
        <p:spPr bwMode="auto">
          <a:xfrm>
            <a:off x="10143150" y="1728249"/>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Allocate a payment</a:t>
            </a:r>
          </a:p>
        </p:txBody>
      </p:sp>
      <p:sp>
        <p:nvSpPr>
          <p:cNvPr id="92" name="Freeform 69">
            <a:extLst>
              <a:ext uri="{FF2B5EF4-FFF2-40B4-BE49-F238E27FC236}">
                <a16:creationId xmlns:a16="http://schemas.microsoft.com/office/drawing/2014/main" id="{413540F8-D6FD-4B8C-A7E0-583822CE0603}"/>
              </a:ext>
            </a:extLst>
          </p:cNvPr>
          <p:cNvSpPr>
            <a:spLocks noChangeArrowheads="1"/>
          </p:cNvSpPr>
          <p:nvPr/>
        </p:nvSpPr>
        <p:spPr bwMode="auto">
          <a:xfrm>
            <a:off x="4255822" y="2421593"/>
            <a:ext cx="110430" cy="1322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pic>
        <p:nvPicPr>
          <p:cNvPr id="89" name="Picture 88">
            <a:hlinkClick r:id="rId20" action="ppaction://hlinksldjump" tooltip="Click here for more information"/>
            <a:extLst>
              <a:ext uri="{FF2B5EF4-FFF2-40B4-BE49-F238E27FC236}">
                <a16:creationId xmlns:a16="http://schemas.microsoft.com/office/drawing/2014/main" id="{30C60386-80C3-48CB-9DB1-B15B4CC0170C}"/>
              </a:ext>
            </a:extLst>
          </p:cNvPr>
          <p:cNvPicPr>
            <a:picLocks noChangeAspect="1"/>
          </p:cNvPicPr>
          <p:nvPr/>
        </p:nvPicPr>
        <p:blipFill>
          <a:blip r:embed="rId21" cstate="hqprint">
            <a:extLst>
              <a:ext uri="{28A0092B-C50C-407E-A947-70E740481C1C}">
                <a14:useLocalDpi xmlns:a14="http://schemas.microsoft.com/office/drawing/2010/main"/>
              </a:ext>
            </a:extLst>
          </a:blip>
          <a:stretch>
            <a:fillRect/>
          </a:stretch>
        </p:blipFill>
        <p:spPr>
          <a:xfrm>
            <a:off x="8763654" y="2364693"/>
            <a:ext cx="179953" cy="179953"/>
          </a:xfrm>
          <a:prstGeom prst="rect">
            <a:avLst/>
          </a:prstGeom>
        </p:spPr>
      </p:pic>
      <p:pic>
        <p:nvPicPr>
          <p:cNvPr id="74" name="Picture 73">
            <a:hlinkClick r:id="rId20" action="ppaction://hlinksldjump" tooltip="The accountant checks the payments proposed by the system and makes any necessary changes. The accountant then releases the correct payment proposals and the system posts the information to accounting."/>
            <a:extLst>
              <a:ext uri="{FF2B5EF4-FFF2-40B4-BE49-F238E27FC236}">
                <a16:creationId xmlns:a16="http://schemas.microsoft.com/office/drawing/2014/main" id="{53E2A38D-A6AF-4F86-AF81-5EC7F5084A7E}"/>
              </a:ext>
            </a:extLst>
          </p:cNvPr>
          <p:cNvPicPr>
            <a:picLocks noChangeAspect="1"/>
          </p:cNvPicPr>
          <p:nvPr/>
        </p:nvPicPr>
        <p:blipFill>
          <a:blip r:embed="rId21" cstate="hqprint">
            <a:extLst>
              <a:ext uri="{28A0092B-C50C-407E-A947-70E740481C1C}">
                <a14:useLocalDpi xmlns:a14="http://schemas.microsoft.com/office/drawing/2010/main"/>
              </a:ext>
            </a:extLst>
          </a:blip>
          <a:stretch>
            <a:fillRect/>
          </a:stretch>
        </p:blipFill>
        <p:spPr>
          <a:xfrm>
            <a:off x="6516120" y="2364693"/>
            <a:ext cx="179953" cy="179953"/>
          </a:xfrm>
          <a:prstGeom prst="rect">
            <a:avLst/>
          </a:prstGeom>
        </p:spPr>
      </p:pic>
      <p:pic>
        <p:nvPicPr>
          <p:cNvPr id="76" name="Picture 75">
            <a:hlinkClick r:id="rId20" action="ppaction://hlinksldjump" tooltip="The accountant processes the bank statements regularly in the system to keep the cash information up-to-date. The accountant performs this process manually or electronically by uploading the bank statement file."/>
            <a:extLst>
              <a:ext uri="{FF2B5EF4-FFF2-40B4-BE49-F238E27FC236}">
                <a16:creationId xmlns:a16="http://schemas.microsoft.com/office/drawing/2014/main" id="{43D48F8E-5E55-4D5E-AB9F-C4599C4A350B}"/>
              </a:ext>
            </a:extLst>
          </p:cNvPr>
          <p:cNvPicPr>
            <a:picLocks noChangeAspect="1"/>
          </p:cNvPicPr>
          <p:nvPr/>
        </p:nvPicPr>
        <p:blipFill>
          <a:blip r:embed="rId21" cstate="hqprint">
            <a:extLst>
              <a:ext uri="{28A0092B-C50C-407E-A947-70E740481C1C}">
                <a14:useLocalDpi xmlns:a14="http://schemas.microsoft.com/office/drawing/2010/main"/>
              </a:ext>
            </a:extLst>
          </a:blip>
          <a:stretch>
            <a:fillRect/>
          </a:stretch>
        </p:blipFill>
        <p:spPr>
          <a:xfrm>
            <a:off x="9911868" y="2364693"/>
            <a:ext cx="179953" cy="179953"/>
          </a:xfrm>
          <a:prstGeom prst="rect">
            <a:avLst/>
          </a:prstGeom>
        </p:spPr>
      </p:pic>
      <p:sp>
        <p:nvSpPr>
          <p:cNvPr id="78" name="Freeform 69">
            <a:extLst>
              <a:ext uri="{FF2B5EF4-FFF2-40B4-BE49-F238E27FC236}">
                <a16:creationId xmlns:a16="http://schemas.microsoft.com/office/drawing/2014/main" id="{DDC084CB-FC89-4022-BBCB-77F01BA5D622}"/>
              </a:ext>
            </a:extLst>
          </p:cNvPr>
          <p:cNvSpPr>
            <a:spLocks noChangeArrowheads="1"/>
          </p:cNvSpPr>
          <p:nvPr/>
        </p:nvSpPr>
        <p:spPr bwMode="auto">
          <a:xfrm>
            <a:off x="5359282" y="2454670"/>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sp>
        <p:nvSpPr>
          <p:cNvPr id="79" name="TextBox 78">
            <a:extLst>
              <a:ext uri="{FF2B5EF4-FFF2-40B4-BE49-F238E27FC236}">
                <a16:creationId xmlns:a16="http://schemas.microsoft.com/office/drawing/2014/main" id="{1CDD2CB3-A7EC-4CC9-B2E8-14726CA9FCAA}"/>
              </a:ext>
            </a:extLst>
          </p:cNvPr>
          <p:cNvSpPr txBox="1"/>
          <p:nvPr/>
        </p:nvSpPr>
        <p:spPr>
          <a:xfrm>
            <a:off x="5595324" y="2613582"/>
            <a:ext cx="2503983" cy="216926"/>
          </a:xfrm>
          <a:prstGeom prst="rect">
            <a:avLst/>
          </a:prstGeom>
          <a:noFill/>
        </p:spPr>
        <p:txBody>
          <a:bodyPr wrap="square">
            <a:spAutoFit/>
          </a:bodyPr>
          <a:lstStyle/>
          <a:p>
            <a:pPr defTabSz="914126">
              <a:lnSpc>
                <a:spcPct val="90000"/>
              </a:lnSpc>
            </a:pPr>
            <a:r>
              <a:rPr lang="en-US" sz="900" dirty="0">
                <a:solidFill>
                  <a:srgbClr val="FFC000"/>
                </a:solidFill>
                <a:latin typeface="72" panose="020B0503030000000003" pitchFamily="34" charset="0"/>
                <a:cs typeface="72" panose="020B0503030000000003" pitchFamily="34" charset="0"/>
                <a:hlinkClick r:id="rId22" action="ppaction://hlinksldjump">
                  <a:extLst>
                    <a:ext uri="{A12FA001-AC4F-418D-AE19-62706E023703}">
                      <ahyp:hlinkClr xmlns:ahyp="http://schemas.microsoft.com/office/drawing/2018/hyperlinkcolor" val="tx"/>
                    </a:ext>
                  </a:extLst>
                </a:hlinkClick>
              </a:rPr>
              <a:t>Click here</a:t>
            </a:r>
            <a:r>
              <a:rPr lang="en-US" sz="900" dirty="0">
                <a:solidFill>
                  <a:srgbClr val="FFC000"/>
                </a:solidFill>
                <a:latin typeface="72" panose="020B0503030000000003" pitchFamily="34" charset="0"/>
                <a:cs typeface="72" panose="020B0503030000000003" pitchFamily="34" charset="0"/>
                <a:hlinkClick r:id="rId8" action="ppaction://hlinksldjump">
                  <a:extLst>
                    <a:ext uri="{A12FA001-AC4F-418D-AE19-62706E023703}">
                      <ahyp:hlinkClr xmlns:ahyp="http://schemas.microsoft.com/office/drawing/2018/hyperlinkcolor" val="tx"/>
                    </a:ext>
                  </a:extLst>
                </a:hlinkClick>
              </a:rPr>
              <a:t> </a:t>
            </a:r>
            <a:r>
              <a:rPr lang="en-US" sz="900" dirty="0">
                <a:solidFill>
                  <a:srgbClr val="FFFFFF"/>
                </a:solidFill>
                <a:latin typeface="72" panose="020B0503030000000003" pitchFamily="34" charset="0"/>
                <a:cs typeface="72" panose="020B0503030000000003" pitchFamily="34" charset="0"/>
              </a:rPr>
              <a:t>to display process variants</a:t>
            </a:r>
          </a:p>
        </p:txBody>
      </p:sp>
      <p:sp>
        <p:nvSpPr>
          <p:cNvPr id="80" name="Freeform 69">
            <a:extLst>
              <a:ext uri="{FF2B5EF4-FFF2-40B4-BE49-F238E27FC236}">
                <a16:creationId xmlns:a16="http://schemas.microsoft.com/office/drawing/2014/main" id="{558C91E2-A38E-48C8-998D-26020E7E6EB1}"/>
              </a:ext>
            </a:extLst>
          </p:cNvPr>
          <p:cNvSpPr>
            <a:spLocks noChangeArrowheads="1"/>
          </p:cNvSpPr>
          <p:nvPr/>
        </p:nvSpPr>
        <p:spPr bwMode="auto">
          <a:xfrm>
            <a:off x="11241455" y="2734714"/>
            <a:ext cx="110430" cy="1322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pic>
        <p:nvPicPr>
          <p:cNvPr id="71" name="Picture 70">
            <a:hlinkClick r:id="rId20" action="ppaction://hlinksldjump" tooltip="The manager approves the proposed payments in an additional step if this has been defined in configuration."/>
            <a:extLst>
              <a:ext uri="{FF2B5EF4-FFF2-40B4-BE49-F238E27FC236}">
                <a16:creationId xmlns:a16="http://schemas.microsoft.com/office/drawing/2014/main" id="{925532D1-3776-4FE5-BBF5-28C6728375CB}"/>
              </a:ext>
            </a:extLst>
          </p:cNvPr>
          <p:cNvPicPr>
            <a:picLocks noChangeAspect="1"/>
          </p:cNvPicPr>
          <p:nvPr/>
        </p:nvPicPr>
        <p:blipFill>
          <a:blip r:embed="rId21" cstate="hqprint">
            <a:extLst>
              <a:ext uri="{28A0092B-C50C-407E-A947-70E740481C1C}">
                <a14:useLocalDpi xmlns:a14="http://schemas.microsoft.com/office/drawing/2010/main"/>
              </a:ext>
            </a:extLst>
          </a:blip>
          <a:stretch>
            <a:fillRect/>
          </a:stretch>
        </p:blipFill>
        <p:spPr>
          <a:xfrm>
            <a:off x="7627295" y="2373272"/>
            <a:ext cx="179953" cy="179953"/>
          </a:xfrm>
          <a:prstGeom prst="rect">
            <a:avLst/>
          </a:prstGeom>
        </p:spPr>
      </p:pic>
      <p:pic>
        <p:nvPicPr>
          <p:cNvPr id="72" name="Picture 71">
            <a:hlinkClick r:id="rId20" action="ppaction://hlinksldjump" tooltip="Click here for more information"/>
            <a:extLst>
              <a:ext uri="{FF2B5EF4-FFF2-40B4-BE49-F238E27FC236}">
                <a16:creationId xmlns:a16="http://schemas.microsoft.com/office/drawing/2014/main" id="{173E85D5-5808-495A-BD44-5FAC83D6B20A}"/>
              </a:ext>
            </a:extLst>
          </p:cNvPr>
          <p:cNvPicPr>
            <a:picLocks noChangeAspect="1"/>
          </p:cNvPicPr>
          <p:nvPr/>
        </p:nvPicPr>
        <p:blipFill>
          <a:blip r:embed="rId21" cstate="hqprint">
            <a:extLst>
              <a:ext uri="{28A0092B-C50C-407E-A947-70E740481C1C}">
                <a14:useLocalDpi xmlns:a14="http://schemas.microsoft.com/office/drawing/2010/main"/>
              </a:ext>
            </a:extLst>
          </a:blip>
          <a:stretch>
            <a:fillRect/>
          </a:stretch>
        </p:blipFill>
        <p:spPr>
          <a:xfrm>
            <a:off x="11009582" y="2364693"/>
            <a:ext cx="179953" cy="179953"/>
          </a:xfrm>
          <a:prstGeom prst="rect">
            <a:avLst/>
          </a:prstGeom>
        </p:spPr>
      </p:pic>
      <p:sp>
        <p:nvSpPr>
          <p:cNvPr id="83" name="Rectangle 82">
            <a:extLst>
              <a:ext uri="{FF2B5EF4-FFF2-40B4-BE49-F238E27FC236}">
                <a16:creationId xmlns:a16="http://schemas.microsoft.com/office/drawing/2014/main" id="{041DD599-0D62-47C3-81D7-B8933BCC08A7}"/>
              </a:ext>
            </a:extLst>
          </p:cNvPr>
          <p:cNvSpPr/>
          <p:nvPr/>
        </p:nvSpPr>
        <p:spPr bwMode="gray">
          <a:xfrm>
            <a:off x="6797253" y="2585891"/>
            <a:ext cx="4629423" cy="1269169"/>
          </a:xfrm>
          <a:prstGeom prst="rect">
            <a:avLst/>
          </a:prstGeom>
          <a:solidFill>
            <a:schemeClr val="tx2">
              <a:lumMod val="20000"/>
              <a:lumOff val="80000"/>
            </a:schemeClr>
          </a:solidFill>
          <a:ln w="25400" algn="ctr">
            <a:noFill/>
            <a:miter lim="800000"/>
            <a:headEnd/>
            <a:tailEnd/>
          </a:ln>
          <a:effectLst>
            <a:outerShdw blurRad="50800" dist="38100" dir="2700000" algn="tl" rotWithShape="0">
              <a:prstClr val="black">
                <a:alpha val="40000"/>
              </a:prstClr>
            </a:outerShdw>
          </a:effectLst>
        </p:spPr>
        <p:txBody>
          <a:bodyPr lIns="89977" tIns="71981" rIns="89977" bIns="71981" rtlCol="0" anchor="ctr"/>
          <a:lstStyle/>
          <a:p>
            <a:pPr defTabSz="914126"/>
            <a:r>
              <a:rPr lang="en-US" sz="900" dirty="0">
                <a:solidFill>
                  <a:srgbClr val="666666"/>
                </a:solidFill>
                <a:latin typeface="72" panose="020B0503030000000003" pitchFamily="34" charset="0"/>
                <a:cs typeface="72" panose="020B0503030000000003" pitchFamily="34" charset="0"/>
              </a:rPr>
              <a:t>The accountant releases the payment that the manager may previously have approved. The system creates the payment medium in an automatic run or the accountant creates it manually. The system provides checks and outgoing bank transfers and the option of remittance advices. The accountant prints checks and sends them by mail to the payee. Bank transfers stored in a file are sent by the accountant to the bank or uploaded to the banking software.</a:t>
            </a:r>
          </a:p>
        </p:txBody>
      </p:sp>
      <p:sp>
        <p:nvSpPr>
          <p:cNvPr id="84" name="TextBox 83">
            <a:hlinkClick r:id="rId23" action="ppaction://hlinksldjump"/>
            <a:extLst>
              <a:ext uri="{FF2B5EF4-FFF2-40B4-BE49-F238E27FC236}">
                <a16:creationId xmlns:a16="http://schemas.microsoft.com/office/drawing/2014/main" id="{379EF1E0-99F5-441B-B1A5-039C1E2699BF}"/>
              </a:ext>
            </a:extLst>
          </p:cNvPr>
          <p:cNvSpPr txBox="1"/>
          <p:nvPr/>
        </p:nvSpPr>
        <p:spPr>
          <a:xfrm>
            <a:off x="11222424" y="2597428"/>
            <a:ext cx="80847" cy="153848"/>
          </a:xfrm>
          <a:prstGeom prst="rect">
            <a:avLst/>
          </a:prstGeom>
          <a:noFill/>
        </p:spPr>
        <p:txBody>
          <a:bodyPr wrap="square" lIns="0" tIns="0" rIns="0" bIns="0" rtlCol="0">
            <a:spAutoFit/>
          </a:bodyPr>
          <a:lstStyle/>
          <a:p>
            <a:pPr defTabSz="1088449" fontAlgn="base">
              <a:spcBef>
                <a:spcPct val="50000"/>
              </a:spcBef>
              <a:spcAft>
                <a:spcPct val="0"/>
              </a:spcAft>
              <a:buClr>
                <a:srgbClr val="F0AB00"/>
              </a:buClr>
              <a:buSzPct val="80000"/>
              <a:defRPr/>
            </a:pPr>
            <a:r>
              <a:rPr lang="en-US" sz="1000" b="1" kern="0" dirty="0">
                <a:solidFill>
                  <a:srgbClr val="666666"/>
                </a:solidFill>
                <a:latin typeface="72" panose="020B0503030000000003" pitchFamily="34" charset="0"/>
                <a:ea typeface="Arial Unicode MS" pitchFamily="34" charset="-128"/>
                <a:cs typeface="72" panose="020B0503030000000003" pitchFamily="34" charset="0"/>
              </a:rPr>
              <a:t>x</a:t>
            </a:r>
          </a:p>
        </p:txBody>
      </p:sp>
      <p:sp>
        <p:nvSpPr>
          <p:cNvPr id="81" name="Text Box 129">
            <a:extLst>
              <a:ext uri="{FF2B5EF4-FFF2-40B4-BE49-F238E27FC236}">
                <a16:creationId xmlns:a16="http://schemas.microsoft.com/office/drawing/2014/main" id="{1759E107-40B5-4290-9DB5-66D4A44430BC}"/>
              </a:ext>
            </a:extLst>
          </p:cNvPr>
          <p:cNvSpPr txBox="1">
            <a:spLocks noChangeArrowheads="1"/>
          </p:cNvSpPr>
          <p:nvPr/>
        </p:nvSpPr>
        <p:spPr bwMode="auto">
          <a:xfrm>
            <a:off x="590324" y="2352809"/>
            <a:ext cx="310952" cy="369236"/>
          </a:xfrm>
          <a:prstGeom prst="rect">
            <a:avLst/>
          </a:prstGeom>
          <a:noFill/>
          <a:ln w="9525">
            <a:noFill/>
            <a:miter lim="800000"/>
            <a:headEnd/>
            <a:tailEnd/>
          </a:ln>
        </p:spPr>
        <p:txBody>
          <a:bodyPr wrap="none" lIns="53986" rIns="53986">
            <a:spAutoFit/>
          </a:bodyPr>
          <a:lstStyle/>
          <a:p>
            <a:pPr defTabSz="914126"/>
            <a:r>
              <a:rPr lang="en-US" sz="1799" b="1" dirty="0">
                <a:solidFill>
                  <a:srgbClr val="666666"/>
                </a:solidFill>
                <a:latin typeface="72" panose="020B0503030000000003" pitchFamily="34" charset="0"/>
                <a:cs typeface="72" panose="020B0503030000000003" pitchFamily="34" charset="0"/>
              </a:rPr>
              <a:t>…</a:t>
            </a:r>
          </a:p>
        </p:txBody>
      </p:sp>
    </p:spTree>
    <p:extLst>
      <p:ext uri="{BB962C8B-B14F-4D97-AF65-F5344CB8AC3E}">
        <p14:creationId xmlns:p14="http://schemas.microsoft.com/office/powerpoint/2010/main" val="3675375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Group 101">
            <a:extLst>
              <a:ext uri="{FF2B5EF4-FFF2-40B4-BE49-F238E27FC236}">
                <a16:creationId xmlns:a16="http://schemas.microsoft.com/office/drawing/2014/main" id="{942877BF-DF3E-460E-9D0B-FD97F9690450}"/>
              </a:ext>
            </a:extLst>
          </p:cNvPr>
          <p:cNvGrpSpPr/>
          <p:nvPr/>
        </p:nvGrpSpPr>
        <p:grpSpPr>
          <a:xfrm>
            <a:off x="181733" y="5913587"/>
            <a:ext cx="1979096" cy="431888"/>
            <a:chOff x="181780" y="5984084"/>
            <a:chExt cx="1979611" cy="432000"/>
          </a:xfrm>
        </p:grpSpPr>
        <p:grpSp>
          <p:nvGrpSpPr>
            <p:cNvPr id="104" name="Group 103">
              <a:extLst>
                <a:ext uri="{FF2B5EF4-FFF2-40B4-BE49-F238E27FC236}">
                  <a16:creationId xmlns:a16="http://schemas.microsoft.com/office/drawing/2014/main" id="{99040A60-7225-4701-9FFB-6751BC1AD501}"/>
                </a:ext>
              </a:extLst>
            </p:cNvPr>
            <p:cNvGrpSpPr/>
            <p:nvPr/>
          </p:nvGrpSpPr>
          <p:grpSpPr>
            <a:xfrm>
              <a:off x="196667" y="6020084"/>
              <a:ext cx="1964724" cy="360000"/>
              <a:chOff x="196667" y="4734829"/>
              <a:chExt cx="1964724" cy="360000"/>
            </a:xfrm>
          </p:grpSpPr>
          <p:sp>
            <p:nvSpPr>
              <p:cNvPr id="106" name="Rectangle 105">
                <a:hlinkClick r:id="rId2" action="ppaction://hlinksldjump"/>
                <a:extLst>
                  <a:ext uri="{FF2B5EF4-FFF2-40B4-BE49-F238E27FC236}">
                    <a16:creationId xmlns:a16="http://schemas.microsoft.com/office/drawing/2014/main" id="{0FAD8B10-DCC9-424C-9BF3-B03196B7BE21}"/>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07" name="TextBox 106">
                <a:extLst>
                  <a:ext uri="{FF2B5EF4-FFF2-40B4-BE49-F238E27FC236}">
                    <a16:creationId xmlns:a16="http://schemas.microsoft.com/office/drawing/2014/main" id="{705E511F-25B7-480F-8D06-157664CD4E88}"/>
                  </a:ext>
                </a:extLst>
              </p:cNvPr>
              <p:cNvSpPr txBox="1"/>
              <p:nvPr/>
            </p:nvSpPr>
            <p:spPr>
              <a:xfrm>
                <a:off x="631664" y="4830191"/>
                <a:ext cx="119423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Further Information</a:t>
                </a:r>
              </a:p>
            </p:txBody>
          </p:sp>
        </p:grpSp>
        <p:pic>
          <p:nvPicPr>
            <p:cNvPr id="105" name="Picture 104">
              <a:hlinkClick r:id="" action="ppaction://noaction"/>
              <a:extLst>
                <a:ext uri="{FF2B5EF4-FFF2-40B4-BE49-F238E27FC236}">
                  <a16:creationId xmlns:a16="http://schemas.microsoft.com/office/drawing/2014/main" id="{7C904F08-75E6-44B7-8D84-405D99274B4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81780" y="5984084"/>
              <a:ext cx="432000" cy="432000"/>
            </a:xfrm>
            <a:prstGeom prst="rect">
              <a:avLst/>
            </a:prstGeom>
          </p:spPr>
        </p:pic>
      </p:grpSp>
      <p:grpSp>
        <p:nvGrpSpPr>
          <p:cNvPr id="108" name="Group 107">
            <a:extLst>
              <a:ext uri="{FF2B5EF4-FFF2-40B4-BE49-F238E27FC236}">
                <a16:creationId xmlns:a16="http://schemas.microsoft.com/office/drawing/2014/main" id="{ACAB77FF-76D3-4A5F-9495-13974633D913}"/>
              </a:ext>
            </a:extLst>
          </p:cNvPr>
          <p:cNvGrpSpPr/>
          <p:nvPr/>
        </p:nvGrpSpPr>
        <p:grpSpPr>
          <a:xfrm>
            <a:off x="196617" y="5572421"/>
            <a:ext cx="1964212" cy="363683"/>
            <a:chOff x="196667" y="5582428"/>
            <a:chExt cx="1964724" cy="363778"/>
          </a:xfrm>
        </p:grpSpPr>
        <p:grpSp>
          <p:nvGrpSpPr>
            <p:cNvPr id="109" name="Group 108">
              <a:extLst>
                <a:ext uri="{FF2B5EF4-FFF2-40B4-BE49-F238E27FC236}">
                  <a16:creationId xmlns:a16="http://schemas.microsoft.com/office/drawing/2014/main" id="{88F58492-2EB1-4197-8D77-49F9B84CE2A4}"/>
                </a:ext>
              </a:extLst>
            </p:cNvPr>
            <p:cNvGrpSpPr/>
            <p:nvPr/>
          </p:nvGrpSpPr>
          <p:grpSpPr>
            <a:xfrm>
              <a:off x="196667" y="5586206"/>
              <a:ext cx="1964724" cy="360000"/>
              <a:chOff x="196667" y="4734829"/>
              <a:chExt cx="1964724" cy="360000"/>
            </a:xfrm>
          </p:grpSpPr>
          <p:sp>
            <p:nvSpPr>
              <p:cNvPr id="111" name="Rectangle 110">
                <a:hlinkClick r:id="rId4" action="ppaction://hlinksldjump"/>
                <a:extLst>
                  <a:ext uri="{FF2B5EF4-FFF2-40B4-BE49-F238E27FC236}">
                    <a16:creationId xmlns:a16="http://schemas.microsoft.com/office/drawing/2014/main" id="{EB0755C9-7720-4939-B003-BCE74A545E9D}"/>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12" name="TextBox 111">
                <a:extLst>
                  <a:ext uri="{FF2B5EF4-FFF2-40B4-BE49-F238E27FC236}">
                    <a16:creationId xmlns:a16="http://schemas.microsoft.com/office/drawing/2014/main" id="{DE62D2FC-8877-48A9-8C2C-B8B18BE968E4}"/>
                  </a:ext>
                </a:extLst>
              </p:cNvPr>
              <p:cNvSpPr txBox="1"/>
              <p:nvPr/>
            </p:nvSpPr>
            <p:spPr>
              <a:xfrm>
                <a:off x="631664" y="4830191"/>
                <a:ext cx="876843"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Flow</a:t>
                </a:r>
              </a:p>
            </p:txBody>
          </p:sp>
        </p:grpSp>
        <p:pic>
          <p:nvPicPr>
            <p:cNvPr id="110" name="Picture 109">
              <a:hlinkClick r:id="" action="ppaction://noaction"/>
              <a:extLst>
                <a:ext uri="{FF2B5EF4-FFF2-40B4-BE49-F238E27FC236}">
                  <a16:creationId xmlns:a16="http://schemas.microsoft.com/office/drawing/2014/main" id="{7E3BFF44-D230-4ADB-9461-3CC6C38919DD}"/>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30477" y="5582428"/>
              <a:ext cx="360000" cy="360000"/>
            </a:xfrm>
            <a:prstGeom prst="rect">
              <a:avLst/>
            </a:prstGeom>
          </p:spPr>
        </p:pic>
      </p:grpSp>
      <p:grpSp>
        <p:nvGrpSpPr>
          <p:cNvPr id="113" name="Group 112">
            <a:extLst>
              <a:ext uri="{FF2B5EF4-FFF2-40B4-BE49-F238E27FC236}">
                <a16:creationId xmlns:a16="http://schemas.microsoft.com/office/drawing/2014/main" id="{E78E57BD-4A67-496F-8683-5781D36933E4}"/>
              </a:ext>
            </a:extLst>
          </p:cNvPr>
          <p:cNvGrpSpPr/>
          <p:nvPr/>
        </p:nvGrpSpPr>
        <p:grpSpPr>
          <a:xfrm>
            <a:off x="196617" y="5165202"/>
            <a:ext cx="1964212" cy="359906"/>
            <a:chOff x="196667" y="4734829"/>
            <a:chExt cx="1964724" cy="360000"/>
          </a:xfrm>
        </p:grpSpPr>
        <p:sp>
          <p:nvSpPr>
            <p:cNvPr id="120" name="Rectangle 119">
              <a:hlinkClick r:id="rId6" action="ppaction://hlinksldjump"/>
              <a:extLst>
                <a:ext uri="{FF2B5EF4-FFF2-40B4-BE49-F238E27FC236}">
                  <a16:creationId xmlns:a16="http://schemas.microsoft.com/office/drawing/2014/main" id="{2AEF62FF-1D52-487D-A3AB-77357258B929}"/>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grpSp>
          <p:nvGrpSpPr>
            <p:cNvPr id="121" name="Group 120">
              <a:extLst>
                <a:ext uri="{FF2B5EF4-FFF2-40B4-BE49-F238E27FC236}">
                  <a16:creationId xmlns:a16="http://schemas.microsoft.com/office/drawing/2014/main" id="{A88C1F92-69DB-4246-9513-EEBBC86F2D64}"/>
                </a:ext>
              </a:extLst>
            </p:cNvPr>
            <p:cNvGrpSpPr/>
            <p:nvPr/>
          </p:nvGrpSpPr>
          <p:grpSpPr>
            <a:xfrm>
              <a:off x="249062" y="4734829"/>
              <a:ext cx="1331580" cy="360000"/>
              <a:chOff x="249062" y="4734829"/>
              <a:chExt cx="1331580" cy="360000"/>
            </a:xfrm>
          </p:grpSpPr>
          <p:sp>
            <p:nvSpPr>
              <p:cNvPr id="122" name="TextBox 121">
                <a:extLst>
                  <a:ext uri="{FF2B5EF4-FFF2-40B4-BE49-F238E27FC236}">
                    <a16:creationId xmlns:a16="http://schemas.microsoft.com/office/drawing/2014/main" id="{7BE911FD-1FA2-4B6D-958C-3092EF04657E}"/>
                  </a:ext>
                </a:extLst>
              </p:cNvPr>
              <p:cNvSpPr txBox="1"/>
              <p:nvPr/>
            </p:nvSpPr>
            <p:spPr>
              <a:xfrm>
                <a:off x="631664" y="4830191"/>
                <a:ext cx="94897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Business Value</a:t>
                </a:r>
              </a:p>
            </p:txBody>
          </p:sp>
          <p:pic>
            <p:nvPicPr>
              <p:cNvPr id="123" name="Picture 122">
                <a:hlinkClick r:id="" action="ppaction://noaction"/>
                <a:extLst>
                  <a:ext uri="{FF2B5EF4-FFF2-40B4-BE49-F238E27FC236}">
                    <a16:creationId xmlns:a16="http://schemas.microsoft.com/office/drawing/2014/main" id="{D1A01C07-77ED-4300-BD19-B75409D388F8}"/>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49062" y="4734829"/>
                <a:ext cx="360000" cy="360000"/>
              </a:xfrm>
              <a:prstGeom prst="rect">
                <a:avLst/>
              </a:prstGeom>
            </p:spPr>
          </p:pic>
        </p:grpSp>
      </p:grpSp>
      <p:grpSp>
        <p:nvGrpSpPr>
          <p:cNvPr id="140" name="Group 139">
            <a:extLst>
              <a:ext uri="{FF2B5EF4-FFF2-40B4-BE49-F238E27FC236}">
                <a16:creationId xmlns:a16="http://schemas.microsoft.com/office/drawing/2014/main" id="{3C5D9B5E-2E53-454E-A185-3B5021A77709}"/>
              </a:ext>
            </a:extLst>
          </p:cNvPr>
          <p:cNvGrpSpPr/>
          <p:nvPr/>
        </p:nvGrpSpPr>
        <p:grpSpPr>
          <a:xfrm>
            <a:off x="196616" y="4757983"/>
            <a:ext cx="1863458" cy="359906"/>
            <a:chOff x="196667" y="4351530"/>
            <a:chExt cx="1863943" cy="360000"/>
          </a:xfrm>
          <a:solidFill>
            <a:srgbClr val="ECECEC"/>
          </a:solidFill>
        </p:grpSpPr>
        <p:sp>
          <p:nvSpPr>
            <p:cNvPr id="141" name="Rectangle 140">
              <a:hlinkClick r:id="rId8" action="ppaction://hlinksldjump"/>
              <a:extLst>
                <a:ext uri="{FF2B5EF4-FFF2-40B4-BE49-F238E27FC236}">
                  <a16:creationId xmlns:a16="http://schemas.microsoft.com/office/drawing/2014/main" id="{197E2896-E6A8-4B7A-8F20-157A4BFC6988}"/>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pic>
          <p:nvPicPr>
            <p:cNvPr id="142" name="Picture 141">
              <a:extLst>
                <a:ext uri="{FF2B5EF4-FFF2-40B4-BE49-F238E27FC236}">
                  <a16:creationId xmlns:a16="http://schemas.microsoft.com/office/drawing/2014/main" id="{0233C714-9933-4B5E-B3F8-54D163ACB296}"/>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249062" y="4351530"/>
              <a:ext cx="360000" cy="360000"/>
            </a:xfrm>
            <a:prstGeom prst="rect">
              <a:avLst/>
            </a:prstGeom>
            <a:grpFill/>
          </p:spPr>
        </p:pic>
        <p:sp>
          <p:nvSpPr>
            <p:cNvPr id="143" name="TextBox 142">
              <a:extLst>
                <a:ext uri="{FF2B5EF4-FFF2-40B4-BE49-F238E27FC236}">
                  <a16:creationId xmlns:a16="http://schemas.microsoft.com/office/drawing/2014/main" id="{3BB0C3BF-96D4-46EA-8006-F22C26D63BFE}"/>
                </a:ext>
              </a:extLst>
            </p:cNvPr>
            <p:cNvSpPr txBox="1"/>
            <p:nvPr/>
          </p:nvSpPr>
          <p:spPr>
            <a:xfrm>
              <a:off x="638473" y="4446892"/>
              <a:ext cx="102592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b="1" kern="0" dirty="0">
                  <a:solidFill>
                    <a:srgbClr val="666666"/>
                  </a:solidFill>
                  <a:latin typeface="72" panose="020B0503030000000003" pitchFamily="34" charset="0"/>
                  <a:ea typeface="Arial Unicode MS" pitchFamily="34" charset="-128"/>
                  <a:cs typeface="72" panose="020B0503030000000003" pitchFamily="34" charset="0"/>
                </a:rPr>
                <a:t>Process Details</a:t>
              </a:r>
            </a:p>
          </p:txBody>
        </p:sp>
      </p:grpSp>
      <p:grpSp>
        <p:nvGrpSpPr>
          <p:cNvPr id="150" name="Group 149">
            <a:extLst>
              <a:ext uri="{FF2B5EF4-FFF2-40B4-BE49-F238E27FC236}">
                <a16:creationId xmlns:a16="http://schemas.microsoft.com/office/drawing/2014/main" id="{D9B79550-2E1C-4B2B-A38B-2460062B2EC8}"/>
              </a:ext>
            </a:extLst>
          </p:cNvPr>
          <p:cNvGrpSpPr/>
          <p:nvPr/>
        </p:nvGrpSpPr>
        <p:grpSpPr>
          <a:xfrm>
            <a:off x="196617" y="4350764"/>
            <a:ext cx="1863458" cy="359906"/>
            <a:chOff x="196667" y="4351004"/>
            <a:chExt cx="1863943" cy="360000"/>
          </a:xfrm>
          <a:noFill/>
        </p:grpSpPr>
        <p:grpSp>
          <p:nvGrpSpPr>
            <p:cNvPr id="151" name="Group 150">
              <a:extLst>
                <a:ext uri="{FF2B5EF4-FFF2-40B4-BE49-F238E27FC236}">
                  <a16:creationId xmlns:a16="http://schemas.microsoft.com/office/drawing/2014/main" id="{7BE1348C-539C-46CD-ACC1-778DCF755EE4}"/>
                </a:ext>
              </a:extLst>
            </p:cNvPr>
            <p:cNvGrpSpPr/>
            <p:nvPr/>
          </p:nvGrpSpPr>
          <p:grpSpPr>
            <a:xfrm>
              <a:off x="196667" y="4351004"/>
              <a:ext cx="1863943" cy="360000"/>
              <a:chOff x="196667" y="4351530"/>
              <a:chExt cx="1863943" cy="360000"/>
            </a:xfrm>
            <a:grpFill/>
          </p:grpSpPr>
          <p:sp>
            <p:nvSpPr>
              <p:cNvPr id="153" name="Rectangle 152">
                <a:hlinkClick r:id="rId10" action="ppaction://hlinksldjump"/>
                <a:extLst>
                  <a:ext uri="{FF2B5EF4-FFF2-40B4-BE49-F238E27FC236}">
                    <a16:creationId xmlns:a16="http://schemas.microsoft.com/office/drawing/2014/main" id="{39507A08-2940-4D4B-90AC-818FA6ECEC34}"/>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sp>
            <p:nvSpPr>
              <p:cNvPr id="154" name="TextBox 153">
                <a:extLst>
                  <a:ext uri="{FF2B5EF4-FFF2-40B4-BE49-F238E27FC236}">
                    <a16:creationId xmlns:a16="http://schemas.microsoft.com/office/drawing/2014/main" id="{FF1222B7-FCD1-440E-859A-6B1199CA8F6A}"/>
                  </a:ext>
                </a:extLst>
              </p:cNvPr>
              <p:cNvSpPr txBox="1"/>
              <p:nvPr/>
            </p:nvSpPr>
            <p:spPr>
              <a:xfrm>
                <a:off x="638473" y="4446892"/>
                <a:ext cx="115897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Overview</a:t>
                </a:r>
              </a:p>
            </p:txBody>
          </p:sp>
        </p:grpSp>
        <p:pic>
          <p:nvPicPr>
            <p:cNvPr id="152" name="Picture 151">
              <a:hlinkClick r:id="rId6" action="ppaction://hlinksldjump"/>
              <a:extLst>
                <a:ext uri="{FF2B5EF4-FFF2-40B4-BE49-F238E27FC236}">
                  <a16:creationId xmlns:a16="http://schemas.microsoft.com/office/drawing/2014/main" id="{0D6A3084-9753-461E-91AE-397C61C22C2A}"/>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249061" y="4351004"/>
              <a:ext cx="360000" cy="360000"/>
            </a:xfrm>
            <a:prstGeom prst="rect">
              <a:avLst/>
            </a:prstGeom>
            <a:grpFill/>
          </p:spPr>
        </p:pic>
      </p:grpSp>
      <p:sp>
        <p:nvSpPr>
          <p:cNvPr id="24" name="Title"/>
          <p:cNvSpPr>
            <a:spLocks noGrp="1"/>
          </p:cNvSpPr>
          <p:nvPr>
            <p:ph type="title"/>
          </p:nvPr>
        </p:nvSpPr>
        <p:spPr bwMode="gray">
          <a:xfrm>
            <a:off x="503870" y="504761"/>
            <a:ext cx="11183564" cy="676932"/>
          </a:xfrm>
        </p:spPr>
        <p:txBody>
          <a:bodyPr/>
          <a:lstStyle/>
          <a:p>
            <a:r>
              <a:rPr lang="en-US" dirty="0">
                <a:solidFill>
                  <a:schemeClr val="accent2"/>
                </a:solidFill>
                <a:latin typeface="72" panose="020B0503030000000003" pitchFamily="34" charset="0"/>
                <a:cs typeface="72" panose="020B0503030000000003" pitchFamily="34" charset="0"/>
              </a:rPr>
              <a:t>SAP Business ByDesign – Procure to Pay (</a:t>
            </a:r>
            <a:r>
              <a:rPr kumimoji="0" lang="en-US" sz="2399" b="1"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Services</a:t>
            </a:r>
            <a:r>
              <a:rPr lang="en-US" dirty="0">
                <a:solidFill>
                  <a:schemeClr val="accent2"/>
                </a:solidFill>
                <a:latin typeface="72" panose="020B0503030000000003" pitchFamily="34" charset="0"/>
                <a:cs typeface="72" panose="020B0503030000000003" pitchFamily="34" charset="0"/>
              </a:rPr>
              <a:t>)</a:t>
            </a:r>
            <a:br>
              <a:rPr lang="en-US" dirty="0">
                <a:solidFill>
                  <a:schemeClr val="accent2"/>
                </a:solidFill>
                <a:latin typeface="72" panose="020B0503030000000003" pitchFamily="34" charset="0"/>
                <a:cs typeface="72" panose="020B0503030000000003" pitchFamily="34" charset="0"/>
              </a:rPr>
            </a:br>
            <a:r>
              <a:rPr lang="en-US" sz="1999" b="0" dirty="0">
                <a:solidFill>
                  <a:schemeClr val="accent2"/>
                </a:solidFill>
                <a:latin typeface="72" panose="020B0503030000000003" pitchFamily="34" charset="0"/>
                <a:cs typeface="72" panose="020B0503030000000003" pitchFamily="34" charset="0"/>
              </a:rPr>
              <a:t>Process Details: Processing Payables and Payments</a:t>
            </a:r>
            <a:endParaRPr lang="en-US" dirty="0">
              <a:solidFill>
                <a:schemeClr val="accent2"/>
              </a:solidFill>
              <a:latin typeface="72" panose="020B0503030000000003" pitchFamily="34" charset="0"/>
              <a:cs typeface="72" panose="020B0503030000000003" pitchFamily="34" charset="0"/>
            </a:endParaRPr>
          </a:p>
        </p:txBody>
      </p:sp>
      <p:sp>
        <p:nvSpPr>
          <p:cNvPr id="95" name="Rectangle 122">
            <a:extLst>
              <a:ext uri="{FF2B5EF4-FFF2-40B4-BE49-F238E27FC236}">
                <a16:creationId xmlns:a16="http://schemas.microsoft.com/office/drawing/2014/main" id="{25BD6EE7-41E9-4F63-9D21-CF51CB71382B}"/>
              </a:ext>
            </a:extLst>
          </p:cNvPr>
          <p:cNvSpPr>
            <a:spLocks noChangeArrowheads="1"/>
          </p:cNvSpPr>
          <p:nvPr/>
        </p:nvSpPr>
        <p:spPr bwMode="auto">
          <a:xfrm>
            <a:off x="2030144" y="3794455"/>
            <a:ext cx="9443146" cy="2638382"/>
          </a:xfrm>
          <a:prstGeom prst="rect">
            <a:avLst/>
          </a:prstGeom>
          <a:solidFill>
            <a:srgbClr val="ECECEC"/>
          </a:solidFill>
          <a:ln w="9525" algn="ctr">
            <a:noFill/>
            <a:round/>
            <a:headEnd/>
            <a:tailEnd/>
          </a:ln>
        </p:spPr>
        <p:txBody>
          <a:bodyPr wrap="none" lIns="89977" tIns="46788" rIns="89977" bIns="46788" anchor="ctr"/>
          <a:lstStyle/>
          <a:p>
            <a:pPr marL="244402" indent="-244402" algn="ctr" defTabSz="1088449">
              <a:buClr>
                <a:srgbClr val="F0AB00"/>
              </a:buClr>
              <a:buSzPct val="80000"/>
              <a:defRPr/>
            </a:pPr>
            <a:endParaRPr lang="en-US" sz="2099" dirty="0">
              <a:solidFill>
                <a:srgbClr val="000000"/>
              </a:solidFill>
              <a:latin typeface="72" panose="020B0503030000000003" pitchFamily="34" charset="0"/>
              <a:cs typeface="72" panose="020B0503030000000003" pitchFamily="34" charset="0"/>
            </a:endParaRPr>
          </a:p>
        </p:txBody>
      </p:sp>
      <p:sp>
        <p:nvSpPr>
          <p:cNvPr id="103" name="TextBox 102">
            <a:extLst>
              <a:ext uri="{FF2B5EF4-FFF2-40B4-BE49-F238E27FC236}">
                <a16:creationId xmlns:a16="http://schemas.microsoft.com/office/drawing/2014/main" id="{A08FFB48-0E95-4C3A-9EFE-1E0C13FF2364}"/>
              </a:ext>
            </a:extLst>
          </p:cNvPr>
          <p:cNvSpPr txBox="1"/>
          <p:nvPr/>
        </p:nvSpPr>
        <p:spPr>
          <a:xfrm>
            <a:off x="366645" y="3706054"/>
            <a:ext cx="1647396" cy="461545"/>
          </a:xfrm>
          <a:prstGeom prst="rect">
            <a:avLst/>
          </a:prstGeom>
          <a:noFill/>
        </p:spPr>
        <p:txBody>
          <a:bodyPr>
            <a:spAutoFit/>
          </a:bodyPr>
          <a:lstStyle/>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Scenario </a:t>
            </a:r>
          </a:p>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Explorer</a:t>
            </a:r>
            <a:endParaRPr lang="en-US" sz="1000" dirty="0">
              <a:solidFill>
                <a:srgbClr val="666666"/>
              </a:solidFill>
              <a:latin typeface="72" panose="020B0503030000000003" pitchFamily="34" charset="0"/>
              <a:cs typeface="72" panose="020B0503030000000003" pitchFamily="34" charset="0"/>
            </a:endParaRPr>
          </a:p>
        </p:txBody>
      </p:sp>
      <p:pic>
        <p:nvPicPr>
          <p:cNvPr id="146" name="Picture 145">
            <a:extLst>
              <a:ext uri="{FF2B5EF4-FFF2-40B4-BE49-F238E27FC236}">
                <a16:creationId xmlns:a16="http://schemas.microsoft.com/office/drawing/2014/main" id="{54A1CB15-7CD8-4639-BC11-B964B0EB4A9E}"/>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rot="16200000">
            <a:off x="9852856" y="786988"/>
            <a:ext cx="359906" cy="359906"/>
          </a:xfrm>
          <a:prstGeom prst="rect">
            <a:avLst/>
          </a:prstGeom>
        </p:spPr>
      </p:pic>
      <p:sp>
        <p:nvSpPr>
          <p:cNvPr id="48" name="TextBox 47">
            <a:extLst>
              <a:ext uri="{FF2B5EF4-FFF2-40B4-BE49-F238E27FC236}">
                <a16:creationId xmlns:a16="http://schemas.microsoft.com/office/drawing/2014/main" id="{0D6F18B0-F44B-485E-850F-566DE336D322}"/>
              </a:ext>
            </a:extLst>
          </p:cNvPr>
          <p:cNvSpPr txBox="1"/>
          <p:nvPr/>
        </p:nvSpPr>
        <p:spPr>
          <a:xfrm>
            <a:off x="9941056" y="801833"/>
            <a:ext cx="1528997" cy="338466"/>
          </a:xfrm>
          <a:prstGeom prst="rect">
            <a:avLst/>
          </a:prstGeom>
          <a:noFill/>
        </p:spPr>
        <p:txBody>
          <a:bodyPr wrap="square">
            <a:spAutoFit/>
          </a:bodyPr>
          <a:lstStyle/>
          <a:p>
            <a:pPr marL="215835" defTabSz="1088449">
              <a:spcBef>
                <a:spcPts val="600"/>
              </a:spcBef>
              <a:spcAft>
                <a:spcPct val="30000"/>
              </a:spcAft>
              <a:defRPr/>
            </a:pPr>
            <a:r>
              <a:rPr lang="en-US" sz="800" dirty="0">
                <a:solidFill>
                  <a:srgbClr val="666666"/>
                </a:solidFill>
                <a:latin typeface="72" panose="020B0503030000000003" pitchFamily="34" charset="0"/>
                <a:ea typeface="SimSun" pitchFamily="2" charset="-122"/>
                <a:cs typeface="72" panose="020B0503030000000003" pitchFamily="34" charset="0"/>
              </a:rPr>
              <a:t>Click process </a:t>
            </a:r>
            <a:br>
              <a:rPr lang="en-US" sz="800" dirty="0">
                <a:solidFill>
                  <a:srgbClr val="666666"/>
                </a:solidFill>
                <a:latin typeface="72" panose="020B0503030000000003" pitchFamily="34" charset="0"/>
                <a:ea typeface="SimSun" pitchFamily="2" charset="-122"/>
                <a:cs typeface="72" panose="020B0503030000000003" pitchFamily="34" charset="0"/>
              </a:rPr>
            </a:br>
            <a:r>
              <a:rPr lang="en-US" sz="800" dirty="0">
                <a:solidFill>
                  <a:srgbClr val="666666"/>
                </a:solidFill>
                <a:latin typeface="72" panose="020B0503030000000003" pitchFamily="34" charset="0"/>
                <a:ea typeface="SimSun" pitchFamily="2" charset="-122"/>
                <a:cs typeface="72" panose="020B0503030000000003" pitchFamily="34" charset="0"/>
              </a:rPr>
              <a:t>chevrons for details</a:t>
            </a:r>
          </a:p>
        </p:txBody>
      </p:sp>
      <p:sp>
        <p:nvSpPr>
          <p:cNvPr id="54" name="TextBox 83">
            <a:extLst>
              <a:ext uri="{FF2B5EF4-FFF2-40B4-BE49-F238E27FC236}">
                <a16:creationId xmlns:a16="http://schemas.microsoft.com/office/drawing/2014/main" id="{12EE2C59-DB5A-494F-9688-65EAEA18ED5B}"/>
              </a:ext>
            </a:extLst>
          </p:cNvPr>
          <p:cNvSpPr txBox="1">
            <a:spLocks noChangeArrowheads="1"/>
          </p:cNvSpPr>
          <p:nvPr/>
        </p:nvSpPr>
        <p:spPr bwMode="auto">
          <a:xfrm>
            <a:off x="1978698" y="3804882"/>
            <a:ext cx="2158438" cy="261869"/>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Process Description</a:t>
            </a:r>
            <a:endParaRPr lang="en-US" sz="900" b="1" dirty="0">
              <a:solidFill>
                <a:srgbClr val="666666"/>
              </a:solidFill>
              <a:latin typeface="72" panose="020B0503030000000003" pitchFamily="34" charset="0"/>
              <a:cs typeface="72" panose="020B0503030000000003" pitchFamily="34" charset="0"/>
            </a:endParaRPr>
          </a:p>
        </p:txBody>
      </p:sp>
      <p:sp>
        <p:nvSpPr>
          <p:cNvPr id="55" name="TextBox 66">
            <a:extLst>
              <a:ext uri="{FF2B5EF4-FFF2-40B4-BE49-F238E27FC236}">
                <a16:creationId xmlns:a16="http://schemas.microsoft.com/office/drawing/2014/main" id="{417D6758-2514-49AF-93F1-2D425EE7C13F}"/>
              </a:ext>
            </a:extLst>
          </p:cNvPr>
          <p:cNvSpPr txBox="1">
            <a:spLocks noChangeArrowheads="1"/>
          </p:cNvSpPr>
          <p:nvPr/>
        </p:nvSpPr>
        <p:spPr bwMode="auto">
          <a:xfrm>
            <a:off x="2011564" y="4092251"/>
            <a:ext cx="4920111" cy="1994898"/>
          </a:xfrm>
          <a:prstGeom prst="rect">
            <a:avLst/>
          </a:prstGeom>
          <a:noFill/>
          <a:ln w="9525">
            <a:noFill/>
            <a:miter lim="800000"/>
            <a:headEnd/>
            <a:tailEnd/>
          </a:ln>
        </p:spPr>
        <p:txBody>
          <a:bodyPr wrap="square">
            <a:spAutoFit/>
          </a:bodyPr>
          <a:lstStyle/>
          <a:p>
            <a:pPr algn="just" defTabSz="914126">
              <a:spcBef>
                <a:spcPts val="600"/>
              </a:spcBef>
            </a:pPr>
            <a:r>
              <a:rPr lang="en-US" sz="900" dirty="0">
                <a:solidFill>
                  <a:srgbClr val="666666"/>
                </a:solidFill>
                <a:latin typeface="72" panose="020B0503030000000003" pitchFamily="34" charset="0"/>
                <a:cs typeface="72" panose="020B0503030000000003" pitchFamily="34" charset="0"/>
              </a:rPr>
              <a:t>The </a:t>
            </a:r>
            <a:r>
              <a:rPr lang="en-US" sz="900" b="1" dirty="0">
                <a:solidFill>
                  <a:srgbClr val="666666"/>
                </a:solidFill>
                <a:latin typeface="72" panose="020B0503030000000003" pitchFamily="34" charset="0"/>
                <a:cs typeface="72" panose="020B0503030000000003" pitchFamily="34" charset="0"/>
              </a:rPr>
              <a:t>Processing Payables and Payments </a:t>
            </a:r>
            <a:r>
              <a:rPr lang="en-US" sz="900" dirty="0">
                <a:solidFill>
                  <a:srgbClr val="666666"/>
                </a:solidFill>
                <a:latin typeface="72" panose="020B0503030000000003" pitchFamily="34" charset="0"/>
                <a:cs typeface="72" panose="020B0503030000000003" pitchFamily="34" charset="0"/>
              </a:rPr>
              <a:t>business process enables the processing of outgoing payments initiated either internally by your company or externally by your suppliers. </a:t>
            </a:r>
          </a:p>
          <a:p>
            <a:pPr algn="just" defTabSz="914126">
              <a:spcBef>
                <a:spcPts val="600"/>
              </a:spcBef>
            </a:pPr>
            <a:r>
              <a:rPr lang="en-US" sz="900" dirty="0">
                <a:solidFill>
                  <a:srgbClr val="666666"/>
                </a:solidFill>
                <a:latin typeface="72" panose="020B0503030000000003" pitchFamily="34" charset="0"/>
                <a:cs typeface="72" panose="020B0503030000000003" pitchFamily="34" charset="0"/>
              </a:rPr>
              <a:t>Payments can be made manually or automatically via a payment run in which the system proposes the open items for payment. You then release the payments and the system posts them to accounting. You create the payment medium, either manually or as part of an automatic run. The standard work center provides checks, outgoing bank transfers, credit memos, as well as other country-specific payment methods. Once the payments have been debited from the bank account, the bank statement is entered in the system, in which it is uploaded electronically or entered manually, before being confirmed. If payments are initiated externally, the bank statement provides the notification that a payment has been made. The payments are matched in the system to the open invoices before being cleared.</a:t>
            </a:r>
          </a:p>
          <a:p>
            <a:pPr marL="228531" lvl="1" indent="-114266" algn="just" defTabSz="914126">
              <a:spcBef>
                <a:spcPts val="200"/>
              </a:spcBef>
              <a:buFont typeface="Arial" charset="0"/>
              <a:buChar char="•"/>
            </a:pPr>
            <a:endParaRPr lang="en-US" sz="900" dirty="0">
              <a:solidFill>
                <a:srgbClr val="000000"/>
              </a:solidFill>
              <a:latin typeface="72" panose="020B0503030000000003" pitchFamily="34" charset="0"/>
              <a:cs typeface="72" panose="020B0503030000000003" pitchFamily="34" charset="0"/>
            </a:endParaRPr>
          </a:p>
          <a:p>
            <a:pPr algn="just" defTabSz="1088449">
              <a:buClr>
                <a:srgbClr val="F0AB00"/>
              </a:buClr>
              <a:buSzPct val="80000"/>
              <a:defRPr/>
            </a:pPr>
            <a:endParaRPr lang="en-US" sz="900" dirty="0">
              <a:solidFill>
                <a:srgbClr val="666666"/>
              </a:solidFill>
              <a:latin typeface="72" panose="020B0503030000000003" pitchFamily="34" charset="0"/>
              <a:cs typeface="72" panose="020B0503030000000003" pitchFamily="34" charset="0"/>
            </a:endParaRPr>
          </a:p>
        </p:txBody>
      </p:sp>
      <p:pic>
        <p:nvPicPr>
          <p:cNvPr id="58" name="Picture 57">
            <a:extLst>
              <a:ext uri="{FF2B5EF4-FFF2-40B4-BE49-F238E27FC236}">
                <a16:creationId xmlns:a16="http://schemas.microsoft.com/office/drawing/2014/main" id="{754594A0-DD94-4F06-BE2B-7958BA1CB901}"/>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7882575" y="5690857"/>
            <a:ext cx="539859" cy="539859"/>
          </a:xfrm>
          <a:prstGeom prst="rect">
            <a:avLst/>
          </a:prstGeom>
        </p:spPr>
      </p:pic>
      <p:sp>
        <p:nvSpPr>
          <p:cNvPr id="59" name="TextBox 83">
            <a:extLst>
              <a:ext uri="{FF2B5EF4-FFF2-40B4-BE49-F238E27FC236}">
                <a16:creationId xmlns:a16="http://schemas.microsoft.com/office/drawing/2014/main" id="{B28B6799-C272-497E-8BF3-98E8E2C18AFF}"/>
              </a:ext>
            </a:extLst>
          </p:cNvPr>
          <p:cNvSpPr txBox="1">
            <a:spLocks noChangeArrowheads="1"/>
          </p:cNvSpPr>
          <p:nvPr/>
        </p:nvSpPr>
        <p:spPr bwMode="auto">
          <a:xfrm>
            <a:off x="7559978" y="3805208"/>
            <a:ext cx="2158438" cy="261542"/>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Further Information</a:t>
            </a:r>
            <a:endParaRPr lang="en-US" sz="900" b="1" dirty="0">
              <a:solidFill>
                <a:srgbClr val="666666"/>
              </a:solidFill>
              <a:latin typeface="72" panose="020B0503030000000003" pitchFamily="34" charset="0"/>
              <a:cs typeface="72" panose="020B0503030000000003" pitchFamily="34" charset="0"/>
            </a:endParaRPr>
          </a:p>
        </p:txBody>
      </p:sp>
      <p:sp>
        <p:nvSpPr>
          <p:cNvPr id="60" name="Chevron 79">
            <a:extLst>
              <a:ext uri="{FF2B5EF4-FFF2-40B4-BE49-F238E27FC236}">
                <a16:creationId xmlns:a16="http://schemas.microsoft.com/office/drawing/2014/main" id="{7DD21761-38A9-4EEC-B724-1CEF870A2A55}"/>
              </a:ext>
            </a:extLst>
          </p:cNvPr>
          <p:cNvSpPr>
            <a:spLocks noChangeArrowheads="1"/>
          </p:cNvSpPr>
          <p:nvPr/>
        </p:nvSpPr>
        <p:spPr bwMode="auto">
          <a:xfrm>
            <a:off x="8503720" y="5753673"/>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dirty="0">
                <a:solidFill>
                  <a:srgbClr val="666666"/>
                </a:solidFill>
                <a:latin typeface="72" panose="020B0503030000000003" pitchFamily="34" charset="0"/>
                <a:cs typeface="72" panose="020B0503030000000003" pitchFamily="34" charset="0"/>
                <a:hlinkClick r:id="rId14">
                  <a:extLst>
                    <a:ext uri="{A12FA001-AC4F-418D-AE19-62706E023703}">
                      <ahyp:hlinkClr xmlns:ahyp="http://schemas.microsoft.com/office/drawing/2018/hyperlinkcolor" val="tx"/>
                    </a:ext>
                  </a:extLst>
                </a:hlinkClick>
              </a:rPr>
              <a:t>Link to Quick Guide for Payment Allocation</a:t>
            </a:r>
            <a:endParaRPr lang="en-US" sz="900" dirty="0">
              <a:solidFill>
                <a:srgbClr val="666666"/>
              </a:solidFill>
              <a:latin typeface="72" panose="020B0503030000000003" pitchFamily="34" charset="0"/>
              <a:cs typeface="72" panose="020B0503030000000003" pitchFamily="34" charset="0"/>
            </a:endParaRPr>
          </a:p>
        </p:txBody>
      </p:sp>
      <p:sp>
        <p:nvSpPr>
          <p:cNvPr id="61" name="Chevron 79">
            <a:extLst>
              <a:ext uri="{FF2B5EF4-FFF2-40B4-BE49-F238E27FC236}">
                <a16:creationId xmlns:a16="http://schemas.microsoft.com/office/drawing/2014/main" id="{EE12BE2D-ED56-420D-B64F-E9125FDB2F2E}"/>
              </a:ext>
            </a:extLst>
          </p:cNvPr>
          <p:cNvSpPr>
            <a:spLocks noChangeArrowheads="1"/>
          </p:cNvSpPr>
          <p:nvPr/>
        </p:nvSpPr>
        <p:spPr bwMode="auto">
          <a:xfrm>
            <a:off x="8503720" y="5025868"/>
            <a:ext cx="2417133" cy="414229"/>
          </a:xfrm>
          <a:prstGeom prst="chevron">
            <a:avLst>
              <a:gd name="adj" fmla="val 0"/>
            </a:avLst>
          </a:prstGeom>
          <a:noFill/>
          <a:ln w="19050" cap="rnd" algn="ctr">
            <a:noFill/>
            <a:bevel/>
            <a:headEnd/>
            <a:tailEnd/>
          </a:ln>
        </p:spPr>
        <p:txBody>
          <a:bodyPr lIns="0" tIns="0" rIns="0" bIns="0" anchor="ctr"/>
          <a:lstStyle/>
          <a:p>
            <a:pPr defTabSz="914126">
              <a:buClr>
                <a:srgbClr val="F0AB00"/>
              </a:buClr>
              <a:buSzPct val="80000"/>
            </a:pPr>
            <a:r>
              <a:rPr lang="en-US" sz="900" b="1" dirty="0">
                <a:solidFill>
                  <a:srgbClr val="666666"/>
                </a:solidFill>
                <a:latin typeface="72" panose="020B0503030000000003" pitchFamily="34" charset="0"/>
                <a:cs typeface="72" panose="020B0503030000000003" pitchFamily="34" charset="0"/>
              </a:rPr>
              <a:t>In the work center</a:t>
            </a:r>
            <a:r>
              <a:rPr lang="en-US" sz="900" dirty="0">
                <a:solidFill>
                  <a:srgbClr val="666666"/>
                </a:solidFill>
                <a:latin typeface="72" panose="020B0503030000000003" pitchFamily="34" charset="0"/>
                <a:cs typeface="72" panose="020B0503030000000003" pitchFamily="34" charset="0"/>
              </a:rPr>
              <a:t> Payables,</a:t>
            </a:r>
          </a:p>
          <a:p>
            <a:pPr defTabSz="914126">
              <a:buClr>
                <a:srgbClr val="F0AB00"/>
              </a:buClr>
              <a:buSzPct val="80000"/>
            </a:pPr>
            <a:r>
              <a:rPr lang="en-US" sz="900" dirty="0">
                <a:solidFill>
                  <a:srgbClr val="666666"/>
                </a:solidFill>
                <a:latin typeface="72" panose="020B0503030000000003" pitchFamily="34" charset="0"/>
                <a:cs typeface="72" panose="020B0503030000000003" pitchFamily="34" charset="0"/>
              </a:rPr>
              <a:t>Payment Management,</a:t>
            </a:r>
          </a:p>
          <a:p>
            <a:pPr defTabSz="914126">
              <a:buClr>
                <a:srgbClr val="F0AB00"/>
              </a:buClr>
              <a:buSzPct val="80000"/>
            </a:pPr>
            <a:r>
              <a:rPr lang="en-US" sz="900" dirty="0">
                <a:solidFill>
                  <a:srgbClr val="666666"/>
                </a:solidFill>
                <a:latin typeface="72" panose="020B0503030000000003" pitchFamily="34" charset="0"/>
                <a:cs typeface="72" panose="020B0503030000000003" pitchFamily="34" charset="0"/>
              </a:rPr>
              <a:t>Liquidity Management</a:t>
            </a:r>
          </a:p>
        </p:txBody>
      </p:sp>
      <p:pic>
        <p:nvPicPr>
          <p:cNvPr id="62" name="Picture 61">
            <a:extLst>
              <a:ext uri="{FF2B5EF4-FFF2-40B4-BE49-F238E27FC236}">
                <a16:creationId xmlns:a16="http://schemas.microsoft.com/office/drawing/2014/main" id="{008F1199-FF39-43BA-8A4C-CDED3E1C61AF}"/>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7882575" y="4963236"/>
            <a:ext cx="539859" cy="539859"/>
          </a:xfrm>
          <a:prstGeom prst="rect">
            <a:avLst/>
          </a:prstGeom>
        </p:spPr>
      </p:pic>
      <p:cxnSp>
        <p:nvCxnSpPr>
          <p:cNvPr id="63" name="Straight Connector 62">
            <a:extLst>
              <a:ext uri="{FF2B5EF4-FFF2-40B4-BE49-F238E27FC236}">
                <a16:creationId xmlns:a16="http://schemas.microsoft.com/office/drawing/2014/main" id="{C48FDBCF-78EE-460B-9D4E-22538696F7AF}"/>
              </a:ext>
            </a:extLst>
          </p:cNvPr>
          <p:cNvCxnSpPr/>
          <p:nvPr/>
        </p:nvCxnSpPr>
        <p:spPr>
          <a:xfrm>
            <a:off x="7344180" y="3828298"/>
            <a:ext cx="0" cy="2574354"/>
          </a:xfrm>
          <a:prstGeom prst="line">
            <a:avLst/>
          </a:prstGeom>
          <a:ln w="254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Chevron 79">
            <a:extLst>
              <a:ext uri="{FF2B5EF4-FFF2-40B4-BE49-F238E27FC236}">
                <a16:creationId xmlns:a16="http://schemas.microsoft.com/office/drawing/2014/main" id="{3608334A-1117-4141-B81D-D714C1612206}"/>
              </a:ext>
            </a:extLst>
          </p:cNvPr>
          <p:cNvSpPr>
            <a:spLocks noChangeArrowheads="1"/>
          </p:cNvSpPr>
          <p:nvPr/>
        </p:nvSpPr>
        <p:spPr bwMode="auto">
          <a:xfrm>
            <a:off x="8510863" y="4288868"/>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Performed by </a:t>
            </a:r>
            <a:r>
              <a:rPr lang="en-US" sz="900" dirty="0">
                <a:solidFill>
                  <a:srgbClr val="666666"/>
                </a:solidFill>
                <a:latin typeface="72" panose="020B0503030000000003" pitchFamily="34" charset="0"/>
                <a:cs typeface="72" panose="020B0503030000000003" pitchFamily="34" charset="0"/>
              </a:rPr>
              <a:t>Accounts Payable Accountant</a:t>
            </a:r>
          </a:p>
        </p:txBody>
      </p:sp>
      <p:pic>
        <p:nvPicPr>
          <p:cNvPr id="65" name="Picture 64">
            <a:extLst>
              <a:ext uri="{FF2B5EF4-FFF2-40B4-BE49-F238E27FC236}">
                <a16:creationId xmlns:a16="http://schemas.microsoft.com/office/drawing/2014/main" id="{73CFE8B2-4878-4483-81AF-DC3D2BDF5377}"/>
              </a:ext>
            </a:extLst>
          </p:cNvPr>
          <p:cNvPicPr>
            <a:picLocks noChangeAspect="1"/>
          </p:cNvPicPr>
          <p:nvPr/>
        </p:nvPicPr>
        <p:blipFill>
          <a:blip r:embed="rId16" cstate="hqprint">
            <a:extLst>
              <a:ext uri="{28A0092B-C50C-407E-A947-70E740481C1C}">
                <a14:useLocalDpi xmlns:a14="http://schemas.microsoft.com/office/drawing/2010/main"/>
              </a:ext>
            </a:extLst>
          </a:blip>
          <a:srcRect/>
          <a:stretch/>
        </p:blipFill>
        <p:spPr>
          <a:xfrm>
            <a:off x="7942444" y="4298063"/>
            <a:ext cx="420121" cy="406694"/>
          </a:xfrm>
          <a:prstGeom prst="rect">
            <a:avLst/>
          </a:prstGeom>
          <a:effectLst>
            <a:outerShdw blurRad="50800" dist="38100" dir="2700000" algn="tl" rotWithShape="0">
              <a:prstClr val="black">
                <a:alpha val="40000"/>
              </a:prstClr>
            </a:outerShdw>
          </a:effectLst>
        </p:spPr>
      </p:pic>
      <p:sp>
        <p:nvSpPr>
          <p:cNvPr id="81" name="Chevron 123">
            <a:extLst>
              <a:ext uri="{FF2B5EF4-FFF2-40B4-BE49-F238E27FC236}">
                <a16:creationId xmlns:a16="http://schemas.microsoft.com/office/drawing/2014/main" id="{0EF66839-AE4C-421B-843A-F2735F352881}"/>
              </a:ext>
            </a:extLst>
          </p:cNvPr>
          <p:cNvSpPr>
            <a:spLocks noChangeAspect="1" noChangeArrowheads="1"/>
          </p:cNvSpPr>
          <p:nvPr/>
        </p:nvSpPr>
        <p:spPr bwMode="auto">
          <a:xfrm>
            <a:off x="5494245" y="1443336"/>
            <a:ext cx="5979268" cy="1439625"/>
          </a:xfrm>
          <a:prstGeom prst="chevron">
            <a:avLst>
              <a:gd name="adj" fmla="val 10374"/>
            </a:avLst>
          </a:prstGeom>
          <a:solidFill>
            <a:srgbClr val="666666"/>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t"/>
          <a:lstStyle/>
          <a:p>
            <a:pPr defTabSz="914126">
              <a:lnSpc>
                <a:spcPct val="90000"/>
              </a:lnSpc>
            </a:pPr>
            <a:r>
              <a:rPr lang="en-US" sz="900" dirty="0">
                <a:solidFill>
                  <a:srgbClr val="FFFFFF"/>
                </a:solidFill>
                <a:latin typeface="72" panose="020B0503030000000003" pitchFamily="34" charset="0"/>
                <a:cs typeface="72" panose="020B0503030000000003" pitchFamily="34" charset="0"/>
              </a:rPr>
              <a:t>Processing Payables and Payments</a:t>
            </a:r>
          </a:p>
        </p:txBody>
      </p:sp>
      <p:sp>
        <p:nvSpPr>
          <p:cNvPr id="85" name="Chevron 123">
            <a:hlinkClick r:id="rId17" action="ppaction://hlinksldjump"/>
            <a:extLst>
              <a:ext uri="{FF2B5EF4-FFF2-40B4-BE49-F238E27FC236}">
                <a16:creationId xmlns:a16="http://schemas.microsoft.com/office/drawing/2014/main" id="{9EE08640-EE90-4B48-A630-6CEB0FBBBDBE}"/>
              </a:ext>
            </a:extLst>
          </p:cNvPr>
          <p:cNvSpPr>
            <a:spLocks noChangeArrowheads="1"/>
          </p:cNvSpPr>
          <p:nvPr/>
        </p:nvSpPr>
        <p:spPr bwMode="auto">
          <a:xfrm>
            <a:off x="934922" y="1676903"/>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Requests for Quotation</a:t>
            </a:r>
          </a:p>
        </p:txBody>
      </p:sp>
      <p:sp>
        <p:nvSpPr>
          <p:cNvPr id="86" name="TextBox 85">
            <a:hlinkClick r:id="rId10" action="ppaction://hlinksldjump"/>
            <a:extLst>
              <a:ext uri="{FF2B5EF4-FFF2-40B4-BE49-F238E27FC236}">
                <a16:creationId xmlns:a16="http://schemas.microsoft.com/office/drawing/2014/main" id="{ED5523CF-9992-4402-A69B-D656ECB7A5B5}"/>
              </a:ext>
            </a:extLst>
          </p:cNvPr>
          <p:cNvSpPr txBox="1"/>
          <p:nvPr/>
        </p:nvSpPr>
        <p:spPr>
          <a:xfrm>
            <a:off x="11108688" y="1506469"/>
            <a:ext cx="80847" cy="153848"/>
          </a:xfrm>
          <a:prstGeom prst="rect">
            <a:avLst/>
          </a:prstGeom>
          <a:noFill/>
        </p:spPr>
        <p:txBody>
          <a:bodyPr wrap="square" lIns="0" tIns="0" rIns="0" bIns="0" rtlCol="0">
            <a:spAutoFit/>
          </a:bodyPr>
          <a:lstStyle/>
          <a:p>
            <a:pPr defTabSz="1088449" fontAlgn="base">
              <a:spcBef>
                <a:spcPct val="50000"/>
              </a:spcBef>
              <a:spcAft>
                <a:spcPct val="0"/>
              </a:spcAft>
              <a:buClr>
                <a:srgbClr val="F0AB00"/>
              </a:buClr>
              <a:buSzPct val="80000"/>
              <a:defRPr/>
            </a:pPr>
            <a:r>
              <a:rPr lang="en-US" sz="1000" b="1" kern="0" dirty="0">
                <a:solidFill>
                  <a:srgbClr val="FFFFFF"/>
                </a:solidFill>
                <a:latin typeface="72" panose="020B0503030000000003" pitchFamily="34" charset="0"/>
                <a:ea typeface="Arial Unicode MS" pitchFamily="34" charset="-128"/>
                <a:cs typeface="72" panose="020B0503030000000003" pitchFamily="34" charset="0"/>
              </a:rPr>
              <a:t>x</a:t>
            </a:r>
          </a:p>
        </p:txBody>
      </p:sp>
      <p:sp>
        <p:nvSpPr>
          <p:cNvPr id="87" name="Chevron 123">
            <a:hlinkClick r:id="rId18" action="ppaction://hlinksldjump"/>
            <a:extLst>
              <a:ext uri="{FF2B5EF4-FFF2-40B4-BE49-F238E27FC236}">
                <a16:creationId xmlns:a16="http://schemas.microsoft.com/office/drawing/2014/main" id="{D6F35707-8A93-4624-AE7E-233B60463A1C}"/>
              </a:ext>
            </a:extLst>
          </p:cNvPr>
          <p:cNvSpPr>
            <a:spLocks noChangeArrowheads="1"/>
          </p:cNvSpPr>
          <p:nvPr/>
        </p:nvSpPr>
        <p:spPr bwMode="auto">
          <a:xfrm>
            <a:off x="2086707" y="1674613"/>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Purchase Orders</a:t>
            </a:r>
          </a:p>
        </p:txBody>
      </p:sp>
      <p:sp>
        <p:nvSpPr>
          <p:cNvPr id="88" name="Chevron 123">
            <a:hlinkClick r:id="rId6" action="ppaction://hlinksldjump"/>
            <a:extLst>
              <a:ext uri="{FF2B5EF4-FFF2-40B4-BE49-F238E27FC236}">
                <a16:creationId xmlns:a16="http://schemas.microsoft.com/office/drawing/2014/main" id="{E1E9AD17-D3B9-4F26-B71F-3F4897479791}"/>
              </a:ext>
            </a:extLst>
          </p:cNvPr>
          <p:cNvSpPr>
            <a:spLocks noChangeArrowheads="1"/>
          </p:cNvSpPr>
          <p:nvPr/>
        </p:nvSpPr>
        <p:spPr bwMode="auto">
          <a:xfrm>
            <a:off x="4441860" y="1675304"/>
            <a:ext cx="1127568"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Processing Supplier Invoices</a:t>
            </a:r>
          </a:p>
        </p:txBody>
      </p:sp>
      <p:sp>
        <p:nvSpPr>
          <p:cNvPr id="90" name="Chevron 123">
            <a:hlinkClick r:id="rId19" action="ppaction://hlinksldjump"/>
            <a:extLst>
              <a:ext uri="{FF2B5EF4-FFF2-40B4-BE49-F238E27FC236}">
                <a16:creationId xmlns:a16="http://schemas.microsoft.com/office/drawing/2014/main" id="{26A4091A-8EA8-42CC-A79A-6F5C5417DB3A}"/>
              </a:ext>
            </a:extLst>
          </p:cNvPr>
          <p:cNvSpPr>
            <a:spLocks noChangeArrowheads="1"/>
          </p:cNvSpPr>
          <p:nvPr/>
        </p:nvSpPr>
        <p:spPr bwMode="auto">
          <a:xfrm>
            <a:off x="3252175" y="1692652"/>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Confirming Goods and Services Receipts</a:t>
            </a:r>
          </a:p>
        </p:txBody>
      </p:sp>
      <p:sp>
        <p:nvSpPr>
          <p:cNvPr id="93" name="Chevron 123">
            <a:extLst>
              <a:ext uri="{FF2B5EF4-FFF2-40B4-BE49-F238E27FC236}">
                <a16:creationId xmlns:a16="http://schemas.microsoft.com/office/drawing/2014/main" id="{A9054E7E-A0FD-4691-87C3-327191991F12}"/>
              </a:ext>
            </a:extLst>
          </p:cNvPr>
          <p:cNvSpPr>
            <a:spLocks noChangeArrowheads="1"/>
          </p:cNvSpPr>
          <p:nvPr/>
        </p:nvSpPr>
        <p:spPr bwMode="auto">
          <a:xfrm>
            <a:off x="5642117" y="1708482"/>
            <a:ext cx="1127568"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Check and release a payment proposal</a:t>
            </a:r>
          </a:p>
        </p:txBody>
      </p:sp>
      <p:sp>
        <p:nvSpPr>
          <p:cNvPr id="96" name="Chevron 123">
            <a:hlinkClick r:id="" action="ppaction://noaction"/>
            <a:extLst>
              <a:ext uri="{FF2B5EF4-FFF2-40B4-BE49-F238E27FC236}">
                <a16:creationId xmlns:a16="http://schemas.microsoft.com/office/drawing/2014/main" id="{D52AFE38-99B9-46D2-8108-F335517C7ED1}"/>
              </a:ext>
            </a:extLst>
          </p:cNvPr>
          <p:cNvSpPr>
            <a:spLocks noChangeArrowheads="1"/>
          </p:cNvSpPr>
          <p:nvPr/>
        </p:nvSpPr>
        <p:spPr bwMode="auto">
          <a:xfrm>
            <a:off x="6737749" y="1708482"/>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Approve a payment</a:t>
            </a:r>
          </a:p>
        </p:txBody>
      </p:sp>
      <p:sp>
        <p:nvSpPr>
          <p:cNvPr id="97" name="Chevron 123">
            <a:hlinkClick r:id="" action="ppaction://noaction"/>
            <a:extLst>
              <a:ext uri="{FF2B5EF4-FFF2-40B4-BE49-F238E27FC236}">
                <a16:creationId xmlns:a16="http://schemas.microsoft.com/office/drawing/2014/main" id="{5A83DABC-1449-42D5-9637-0F7DDC1CD65B}"/>
              </a:ext>
            </a:extLst>
          </p:cNvPr>
          <p:cNvSpPr>
            <a:spLocks noChangeArrowheads="1"/>
          </p:cNvSpPr>
          <p:nvPr/>
        </p:nvSpPr>
        <p:spPr bwMode="auto">
          <a:xfrm>
            <a:off x="7874132" y="1708482"/>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Create a payment medium and send to bank or payee</a:t>
            </a:r>
          </a:p>
        </p:txBody>
      </p:sp>
      <p:sp>
        <p:nvSpPr>
          <p:cNvPr id="98" name="Chevron 123">
            <a:hlinkClick r:id="" action="ppaction://noaction"/>
            <a:extLst>
              <a:ext uri="{FF2B5EF4-FFF2-40B4-BE49-F238E27FC236}">
                <a16:creationId xmlns:a16="http://schemas.microsoft.com/office/drawing/2014/main" id="{AC432CFC-8254-4A4F-8B53-8EC000CF15F5}"/>
              </a:ext>
            </a:extLst>
          </p:cNvPr>
          <p:cNvSpPr>
            <a:spLocks noChangeArrowheads="1"/>
          </p:cNvSpPr>
          <p:nvPr/>
        </p:nvSpPr>
        <p:spPr bwMode="auto">
          <a:xfrm>
            <a:off x="9006767" y="1727128"/>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Process a bank statement</a:t>
            </a:r>
          </a:p>
        </p:txBody>
      </p:sp>
      <p:sp>
        <p:nvSpPr>
          <p:cNvPr id="99" name="Chevron 123">
            <a:hlinkClick r:id="" action="ppaction://noaction"/>
            <a:extLst>
              <a:ext uri="{FF2B5EF4-FFF2-40B4-BE49-F238E27FC236}">
                <a16:creationId xmlns:a16="http://schemas.microsoft.com/office/drawing/2014/main" id="{FBB36397-0B2D-411C-8E6B-DB5C9FDFBD58}"/>
              </a:ext>
            </a:extLst>
          </p:cNvPr>
          <p:cNvSpPr>
            <a:spLocks noChangeArrowheads="1"/>
          </p:cNvSpPr>
          <p:nvPr/>
        </p:nvSpPr>
        <p:spPr bwMode="auto">
          <a:xfrm>
            <a:off x="10143150" y="1728249"/>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Allocate a payment</a:t>
            </a:r>
          </a:p>
        </p:txBody>
      </p:sp>
      <p:sp>
        <p:nvSpPr>
          <p:cNvPr id="100" name="Freeform 69">
            <a:extLst>
              <a:ext uri="{FF2B5EF4-FFF2-40B4-BE49-F238E27FC236}">
                <a16:creationId xmlns:a16="http://schemas.microsoft.com/office/drawing/2014/main" id="{004923A7-478A-4B1D-A5B8-EEC8A0AB1231}"/>
              </a:ext>
            </a:extLst>
          </p:cNvPr>
          <p:cNvSpPr>
            <a:spLocks noChangeArrowheads="1"/>
          </p:cNvSpPr>
          <p:nvPr/>
        </p:nvSpPr>
        <p:spPr bwMode="auto">
          <a:xfrm>
            <a:off x="4255822" y="2421593"/>
            <a:ext cx="110430" cy="1322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pic>
        <p:nvPicPr>
          <p:cNvPr id="101" name="Picture 100">
            <a:hlinkClick r:id="rId19" action="ppaction://hlinksldjump" tooltip="Click here for more information"/>
            <a:extLst>
              <a:ext uri="{FF2B5EF4-FFF2-40B4-BE49-F238E27FC236}">
                <a16:creationId xmlns:a16="http://schemas.microsoft.com/office/drawing/2014/main" id="{643766C5-7C58-47CC-8A9F-DD51D5486D4A}"/>
              </a:ext>
            </a:extLst>
          </p:cNvPr>
          <p:cNvPicPr>
            <a:picLocks noChangeAspect="1"/>
          </p:cNvPicPr>
          <p:nvPr/>
        </p:nvPicPr>
        <p:blipFill>
          <a:blip r:embed="rId20" cstate="hqprint">
            <a:extLst>
              <a:ext uri="{28A0092B-C50C-407E-A947-70E740481C1C}">
                <a14:useLocalDpi xmlns:a14="http://schemas.microsoft.com/office/drawing/2010/main"/>
              </a:ext>
            </a:extLst>
          </a:blip>
          <a:stretch>
            <a:fillRect/>
          </a:stretch>
        </p:blipFill>
        <p:spPr>
          <a:xfrm>
            <a:off x="8763654" y="2364693"/>
            <a:ext cx="179953" cy="179953"/>
          </a:xfrm>
          <a:prstGeom prst="rect">
            <a:avLst/>
          </a:prstGeom>
        </p:spPr>
      </p:pic>
      <p:pic>
        <p:nvPicPr>
          <p:cNvPr id="114" name="Picture 113">
            <a:hlinkClick r:id="rId19" action="ppaction://hlinksldjump" tooltip="The accountant checks the payments proposed by the system and makes any necessary changes. The accountant then releases the correct payment proposals and the system posts the information to accounting."/>
            <a:extLst>
              <a:ext uri="{FF2B5EF4-FFF2-40B4-BE49-F238E27FC236}">
                <a16:creationId xmlns:a16="http://schemas.microsoft.com/office/drawing/2014/main" id="{307F28B8-BD0A-4145-B363-E11DEBED07D9}"/>
              </a:ext>
            </a:extLst>
          </p:cNvPr>
          <p:cNvPicPr>
            <a:picLocks noChangeAspect="1"/>
          </p:cNvPicPr>
          <p:nvPr/>
        </p:nvPicPr>
        <p:blipFill>
          <a:blip r:embed="rId20" cstate="hqprint">
            <a:extLst>
              <a:ext uri="{28A0092B-C50C-407E-A947-70E740481C1C}">
                <a14:useLocalDpi xmlns:a14="http://schemas.microsoft.com/office/drawing/2010/main"/>
              </a:ext>
            </a:extLst>
          </a:blip>
          <a:stretch>
            <a:fillRect/>
          </a:stretch>
        </p:blipFill>
        <p:spPr>
          <a:xfrm>
            <a:off x="6516120" y="2364693"/>
            <a:ext cx="179953" cy="179953"/>
          </a:xfrm>
          <a:prstGeom prst="rect">
            <a:avLst/>
          </a:prstGeom>
        </p:spPr>
      </p:pic>
      <p:pic>
        <p:nvPicPr>
          <p:cNvPr id="115" name="Picture 114">
            <a:hlinkClick r:id="rId19" action="ppaction://hlinksldjump" tooltip="The accountant processes the bank statements regularly in the system to keep the cash information up-to-date. The accountant performs this process manually or electronically by uploading the bank statement file."/>
            <a:extLst>
              <a:ext uri="{FF2B5EF4-FFF2-40B4-BE49-F238E27FC236}">
                <a16:creationId xmlns:a16="http://schemas.microsoft.com/office/drawing/2014/main" id="{7950C139-D3D9-4BD0-AD38-BE4A782A5B3A}"/>
              </a:ext>
            </a:extLst>
          </p:cNvPr>
          <p:cNvPicPr>
            <a:picLocks noChangeAspect="1"/>
          </p:cNvPicPr>
          <p:nvPr/>
        </p:nvPicPr>
        <p:blipFill>
          <a:blip r:embed="rId20" cstate="hqprint">
            <a:extLst>
              <a:ext uri="{28A0092B-C50C-407E-A947-70E740481C1C}">
                <a14:useLocalDpi xmlns:a14="http://schemas.microsoft.com/office/drawing/2010/main"/>
              </a:ext>
            </a:extLst>
          </a:blip>
          <a:stretch>
            <a:fillRect/>
          </a:stretch>
        </p:blipFill>
        <p:spPr>
          <a:xfrm>
            <a:off x="9911868" y="2364693"/>
            <a:ext cx="179953" cy="179953"/>
          </a:xfrm>
          <a:prstGeom prst="rect">
            <a:avLst/>
          </a:prstGeom>
        </p:spPr>
      </p:pic>
      <p:sp>
        <p:nvSpPr>
          <p:cNvPr id="116" name="Freeform 69">
            <a:extLst>
              <a:ext uri="{FF2B5EF4-FFF2-40B4-BE49-F238E27FC236}">
                <a16:creationId xmlns:a16="http://schemas.microsoft.com/office/drawing/2014/main" id="{8ED66353-2C5F-4B9D-A7CF-D5840294E7B2}"/>
              </a:ext>
            </a:extLst>
          </p:cNvPr>
          <p:cNvSpPr>
            <a:spLocks noChangeArrowheads="1"/>
          </p:cNvSpPr>
          <p:nvPr/>
        </p:nvSpPr>
        <p:spPr bwMode="auto">
          <a:xfrm>
            <a:off x="5359282" y="2454670"/>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sp>
        <p:nvSpPr>
          <p:cNvPr id="117" name="TextBox 116">
            <a:extLst>
              <a:ext uri="{FF2B5EF4-FFF2-40B4-BE49-F238E27FC236}">
                <a16:creationId xmlns:a16="http://schemas.microsoft.com/office/drawing/2014/main" id="{678384AB-A37D-4AD1-A13E-D9DD43CB8137}"/>
              </a:ext>
            </a:extLst>
          </p:cNvPr>
          <p:cNvSpPr txBox="1"/>
          <p:nvPr/>
        </p:nvSpPr>
        <p:spPr>
          <a:xfrm>
            <a:off x="5595324" y="2613582"/>
            <a:ext cx="2503983" cy="216926"/>
          </a:xfrm>
          <a:prstGeom prst="rect">
            <a:avLst/>
          </a:prstGeom>
          <a:noFill/>
        </p:spPr>
        <p:txBody>
          <a:bodyPr wrap="square">
            <a:spAutoFit/>
          </a:bodyPr>
          <a:lstStyle/>
          <a:p>
            <a:pPr defTabSz="914126">
              <a:lnSpc>
                <a:spcPct val="90000"/>
              </a:lnSpc>
            </a:pPr>
            <a:r>
              <a:rPr lang="en-US" sz="900" dirty="0">
                <a:solidFill>
                  <a:srgbClr val="FFC000"/>
                </a:solidFill>
                <a:latin typeface="72" panose="020B0503030000000003" pitchFamily="34" charset="0"/>
                <a:cs typeface="72" panose="020B0503030000000003" pitchFamily="34" charset="0"/>
                <a:hlinkClick r:id="rId21" action="ppaction://hlinksldjump">
                  <a:extLst>
                    <a:ext uri="{A12FA001-AC4F-418D-AE19-62706E023703}">
                      <ahyp:hlinkClr xmlns:ahyp="http://schemas.microsoft.com/office/drawing/2018/hyperlinkcolor" val="tx"/>
                    </a:ext>
                  </a:extLst>
                </a:hlinkClick>
              </a:rPr>
              <a:t>Click here</a:t>
            </a:r>
            <a:r>
              <a:rPr lang="en-US" sz="900" dirty="0">
                <a:solidFill>
                  <a:srgbClr val="FFC000"/>
                </a:solidFill>
                <a:latin typeface="72" panose="020B0503030000000003" pitchFamily="34" charset="0"/>
                <a:cs typeface="72" panose="020B0503030000000003" pitchFamily="34" charset="0"/>
                <a:hlinkClick r:id="rId8" action="ppaction://hlinksldjump">
                  <a:extLst>
                    <a:ext uri="{A12FA001-AC4F-418D-AE19-62706E023703}">
                      <ahyp:hlinkClr xmlns:ahyp="http://schemas.microsoft.com/office/drawing/2018/hyperlinkcolor" val="tx"/>
                    </a:ext>
                  </a:extLst>
                </a:hlinkClick>
              </a:rPr>
              <a:t> </a:t>
            </a:r>
            <a:r>
              <a:rPr lang="en-US" sz="900" dirty="0">
                <a:solidFill>
                  <a:srgbClr val="FFFFFF"/>
                </a:solidFill>
                <a:latin typeface="72" panose="020B0503030000000003" pitchFamily="34" charset="0"/>
                <a:cs typeface="72" panose="020B0503030000000003" pitchFamily="34" charset="0"/>
              </a:rPr>
              <a:t>to display process variants</a:t>
            </a:r>
          </a:p>
        </p:txBody>
      </p:sp>
      <p:sp>
        <p:nvSpPr>
          <p:cNvPr id="118" name="Freeform 69">
            <a:extLst>
              <a:ext uri="{FF2B5EF4-FFF2-40B4-BE49-F238E27FC236}">
                <a16:creationId xmlns:a16="http://schemas.microsoft.com/office/drawing/2014/main" id="{F90FB118-DDE8-4E89-9508-0DD30FF915B9}"/>
              </a:ext>
            </a:extLst>
          </p:cNvPr>
          <p:cNvSpPr>
            <a:spLocks noChangeArrowheads="1"/>
          </p:cNvSpPr>
          <p:nvPr/>
        </p:nvSpPr>
        <p:spPr bwMode="auto">
          <a:xfrm>
            <a:off x="11241455" y="2734714"/>
            <a:ext cx="110430" cy="1322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pic>
        <p:nvPicPr>
          <p:cNvPr id="124" name="Picture 123">
            <a:hlinkClick r:id="rId19" action="ppaction://hlinksldjump" tooltip="The manager approves the proposed payments in an additional step if this has been defined in configuration."/>
            <a:extLst>
              <a:ext uri="{FF2B5EF4-FFF2-40B4-BE49-F238E27FC236}">
                <a16:creationId xmlns:a16="http://schemas.microsoft.com/office/drawing/2014/main" id="{3BD13951-FB16-49A4-B3A4-E42C3D40258B}"/>
              </a:ext>
            </a:extLst>
          </p:cNvPr>
          <p:cNvPicPr>
            <a:picLocks noChangeAspect="1"/>
          </p:cNvPicPr>
          <p:nvPr/>
        </p:nvPicPr>
        <p:blipFill>
          <a:blip r:embed="rId20" cstate="hqprint">
            <a:extLst>
              <a:ext uri="{28A0092B-C50C-407E-A947-70E740481C1C}">
                <a14:useLocalDpi xmlns:a14="http://schemas.microsoft.com/office/drawing/2010/main"/>
              </a:ext>
            </a:extLst>
          </a:blip>
          <a:stretch>
            <a:fillRect/>
          </a:stretch>
        </p:blipFill>
        <p:spPr>
          <a:xfrm>
            <a:off x="7627295" y="2373272"/>
            <a:ext cx="179953" cy="179953"/>
          </a:xfrm>
          <a:prstGeom prst="rect">
            <a:avLst/>
          </a:prstGeom>
        </p:spPr>
      </p:pic>
      <p:pic>
        <p:nvPicPr>
          <p:cNvPr id="125" name="Picture 124">
            <a:hlinkClick r:id="rId19" action="ppaction://hlinksldjump" tooltip="Click here for more information"/>
            <a:extLst>
              <a:ext uri="{FF2B5EF4-FFF2-40B4-BE49-F238E27FC236}">
                <a16:creationId xmlns:a16="http://schemas.microsoft.com/office/drawing/2014/main" id="{B9A6A775-15BB-4DF6-A57B-B07F1087A867}"/>
              </a:ext>
            </a:extLst>
          </p:cNvPr>
          <p:cNvPicPr>
            <a:picLocks noChangeAspect="1"/>
          </p:cNvPicPr>
          <p:nvPr/>
        </p:nvPicPr>
        <p:blipFill>
          <a:blip r:embed="rId20" cstate="hqprint">
            <a:extLst>
              <a:ext uri="{28A0092B-C50C-407E-A947-70E740481C1C}">
                <a14:useLocalDpi xmlns:a14="http://schemas.microsoft.com/office/drawing/2010/main"/>
              </a:ext>
            </a:extLst>
          </a:blip>
          <a:stretch>
            <a:fillRect/>
          </a:stretch>
        </p:blipFill>
        <p:spPr>
          <a:xfrm>
            <a:off x="11009582" y="2364693"/>
            <a:ext cx="179953" cy="179953"/>
          </a:xfrm>
          <a:prstGeom prst="rect">
            <a:avLst/>
          </a:prstGeom>
        </p:spPr>
      </p:pic>
      <p:sp>
        <p:nvSpPr>
          <p:cNvPr id="83" name="Rectangle 82">
            <a:extLst>
              <a:ext uri="{FF2B5EF4-FFF2-40B4-BE49-F238E27FC236}">
                <a16:creationId xmlns:a16="http://schemas.microsoft.com/office/drawing/2014/main" id="{041DD599-0D62-47C3-81D7-B8933BCC08A7}"/>
              </a:ext>
            </a:extLst>
          </p:cNvPr>
          <p:cNvSpPr/>
          <p:nvPr/>
        </p:nvSpPr>
        <p:spPr bwMode="gray">
          <a:xfrm>
            <a:off x="7485187" y="2538977"/>
            <a:ext cx="3756268" cy="1031555"/>
          </a:xfrm>
          <a:prstGeom prst="rect">
            <a:avLst/>
          </a:prstGeom>
          <a:solidFill>
            <a:schemeClr val="tx2">
              <a:lumMod val="20000"/>
              <a:lumOff val="80000"/>
            </a:schemeClr>
          </a:solidFill>
          <a:ln w="25400" algn="ctr">
            <a:noFill/>
            <a:miter lim="800000"/>
            <a:headEnd/>
            <a:tailEnd/>
          </a:ln>
          <a:effectLst>
            <a:outerShdw blurRad="50800" dist="38100" dir="2700000" algn="tl" rotWithShape="0">
              <a:prstClr val="black">
                <a:alpha val="40000"/>
              </a:prstClr>
            </a:outerShdw>
          </a:effectLst>
        </p:spPr>
        <p:txBody>
          <a:bodyPr lIns="89977" tIns="71981" rIns="89977" bIns="71981" rtlCol="0" anchor="ctr"/>
          <a:lstStyle/>
          <a:p>
            <a:pPr defTabSz="914126"/>
            <a:r>
              <a:rPr lang="en-US" sz="900" dirty="0">
                <a:solidFill>
                  <a:srgbClr val="666666"/>
                </a:solidFill>
                <a:latin typeface="72" panose="020B0503030000000003" pitchFamily="34" charset="0"/>
                <a:cs typeface="72" panose="020B0503030000000003" pitchFamily="34" charset="0"/>
              </a:rPr>
              <a:t>The system receives information about the processed payments in a bank statement, lockbox, or bank advice, and allocates them to the appropriate process or matches them against the payments created in the system. If allocation is not possible, the accountant has to process it manually in a system-generated task.</a:t>
            </a:r>
          </a:p>
          <a:p>
            <a:pPr defTabSz="914126"/>
            <a:endParaRPr lang="en-US" sz="900" dirty="0">
              <a:solidFill>
                <a:srgbClr val="666666"/>
              </a:solidFill>
              <a:latin typeface="72" panose="020B0503030000000003" pitchFamily="34" charset="0"/>
              <a:cs typeface="72" panose="020B0503030000000003" pitchFamily="34" charset="0"/>
            </a:endParaRPr>
          </a:p>
        </p:txBody>
      </p:sp>
      <p:sp>
        <p:nvSpPr>
          <p:cNvPr id="126" name="TextBox 125">
            <a:hlinkClick r:id="rId22" action="ppaction://hlinksldjump"/>
            <a:extLst>
              <a:ext uri="{FF2B5EF4-FFF2-40B4-BE49-F238E27FC236}">
                <a16:creationId xmlns:a16="http://schemas.microsoft.com/office/drawing/2014/main" id="{B7857C48-A00D-4772-9002-BE6781471ABD}"/>
              </a:ext>
            </a:extLst>
          </p:cNvPr>
          <p:cNvSpPr txBox="1"/>
          <p:nvPr/>
        </p:nvSpPr>
        <p:spPr>
          <a:xfrm>
            <a:off x="11113093" y="2586653"/>
            <a:ext cx="80847" cy="153848"/>
          </a:xfrm>
          <a:prstGeom prst="rect">
            <a:avLst/>
          </a:prstGeom>
          <a:noFill/>
        </p:spPr>
        <p:txBody>
          <a:bodyPr wrap="square" lIns="0" tIns="0" rIns="0" bIns="0" rtlCol="0">
            <a:spAutoFit/>
          </a:bodyPr>
          <a:lstStyle/>
          <a:p>
            <a:pPr defTabSz="1088449" fontAlgn="base">
              <a:spcBef>
                <a:spcPct val="50000"/>
              </a:spcBef>
              <a:spcAft>
                <a:spcPct val="0"/>
              </a:spcAft>
              <a:buClr>
                <a:srgbClr val="F0AB00"/>
              </a:buClr>
              <a:buSzPct val="80000"/>
              <a:defRPr/>
            </a:pPr>
            <a:r>
              <a:rPr lang="en-US" sz="1000" b="1" kern="0" dirty="0">
                <a:solidFill>
                  <a:srgbClr val="666666"/>
                </a:solidFill>
                <a:latin typeface="72" panose="020B0503030000000003" pitchFamily="34" charset="0"/>
                <a:ea typeface="Arial Unicode MS" pitchFamily="34" charset="-128"/>
                <a:cs typeface="72" panose="020B0503030000000003" pitchFamily="34" charset="0"/>
              </a:rPr>
              <a:t>x</a:t>
            </a:r>
          </a:p>
        </p:txBody>
      </p:sp>
      <p:sp>
        <p:nvSpPr>
          <p:cNvPr id="127" name="Text Box 129">
            <a:extLst>
              <a:ext uri="{FF2B5EF4-FFF2-40B4-BE49-F238E27FC236}">
                <a16:creationId xmlns:a16="http://schemas.microsoft.com/office/drawing/2014/main" id="{F4829295-8FC7-4D5A-B6E8-C9E0A9FEC125}"/>
              </a:ext>
            </a:extLst>
          </p:cNvPr>
          <p:cNvSpPr txBox="1">
            <a:spLocks noChangeArrowheads="1"/>
          </p:cNvSpPr>
          <p:nvPr/>
        </p:nvSpPr>
        <p:spPr bwMode="auto">
          <a:xfrm>
            <a:off x="494228" y="2290756"/>
            <a:ext cx="310952" cy="369236"/>
          </a:xfrm>
          <a:prstGeom prst="rect">
            <a:avLst/>
          </a:prstGeom>
          <a:noFill/>
          <a:ln w="9525">
            <a:noFill/>
            <a:miter lim="800000"/>
            <a:headEnd/>
            <a:tailEnd/>
          </a:ln>
        </p:spPr>
        <p:txBody>
          <a:bodyPr wrap="none" lIns="53986" rIns="53986">
            <a:spAutoFit/>
          </a:bodyPr>
          <a:lstStyle/>
          <a:p>
            <a:pPr defTabSz="914126"/>
            <a:r>
              <a:rPr lang="en-US" sz="1799" b="1" dirty="0">
                <a:solidFill>
                  <a:srgbClr val="666666"/>
                </a:solidFill>
                <a:latin typeface="72" panose="020B0503030000000003" pitchFamily="34" charset="0"/>
                <a:cs typeface="72" panose="020B0503030000000003" pitchFamily="34" charset="0"/>
              </a:rPr>
              <a:t>…</a:t>
            </a:r>
          </a:p>
        </p:txBody>
      </p:sp>
    </p:spTree>
    <p:extLst>
      <p:ext uri="{BB962C8B-B14F-4D97-AF65-F5344CB8AC3E}">
        <p14:creationId xmlns:p14="http://schemas.microsoft.com/office/powerpoint/2010/main" val="2904859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Group 101">
            <a:extLst>
              <a:ext uri="{FF2B5EF4-FFF2-40B4-BE49-F238E27FC236}">
                <a16:creationId xmlns:a16="http://schemas.microsoft.com/office/drawing/2014/main" id="{942877BF-DF3E-460E-9D0B-FD97F9690450}"/>
              </a:ext>
            </a:extLst>
          </p:cNvPr>
          <p:cNvGrpSpPr/>
          <p:nvPr/>
        </p:nvGrpSpPr>
        <p:grpSpPr>
          <a:xfrm>
            <a:off x="181733" y="5913587"/>
            <a:ext cx="1979096" cy="431888"/>
            <a:chOff x="181780" y="5984084"/>
            <a:chExt cx="1979611" cy="432000"/>
          </a:xfrm>
        </p:grpSpPr>
        <p:grpSp>
          <p:nvGrpSpPr>
            <p:cNvPr id="104" name="Group 103">
              <a:extLst>
                <a:ext uri="{FF2B5EF4-FFF2-40B4-BE49-F238E27FC236}">
                  <a16:creationId xmlns:a16="http://schemas.microsoft.com/office/drawing/2014/main" id="{99040A60-7225-4701-9FFB-6751BC1AD501}"/>
                </a:ext>
              </a:extLst>
            </p:cNvPr>
            <p:cNvGrpSpPr/>
            <p:nvPr/>
          </p:nvGrpSpPr>
          <p:grpSpPr>
            <a:xfrm>
              <a:off x="196667" y="6020084"/>
              <a:ext cx="1964724" cy="360000"/>
              <a:chOff x="196667" y="4734829"/>
              <a:chExt cx="1964724" cy="360000"/>
            </a:xfrm>
          </p:grpSpPr>
          <p:sp>
            <p:nvSpPr>
              <p:cNvPr id="106" name="Rectangle 105">
                <a:hlinkClick r:id="rId2" action="ppaction://hlinksldjump"/>
                <a:extLst>
                  <a:ext uri="{FF2B5EF4-FFF2-40B4-BE49-F238E27FC236}">
                    <a16:creationId xmlns:a16="http://schemas.microsoft.com/office/drawing/2014/main" id="{0FAD8B10-DCC9-424C-9BF3-B03196B7BE21}"/>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07" name="TextBox 106">
                <a:extLst>
                  <a:ext uri="{FF2B5EF4-FFF2-40B4-BE49-F238E27FC236}">
                    <a16:creationId xmlns:a16="http://schemas.microsoft.com/office/drawing/2014/main" id="{705E511F-25B7-480F-8D06-157664CD4E88}"/>
                  </a:ext>
                </a:extLst>
              </p:cNvPr>
              <p:cNvSpPr txBox="1"/>
              <p:nvPr/>
            </p:nvSpPr>
            <p:spPr>
              <a:xfrm>
                <a:off x="631664" y="4830191"/>
                <a:ext cx="119423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Further Information</a:t>
                </a:r>
              </a:p>
            </p:txBody>
          </p:sp>
        </p:grpSp>
        <p:pic>
          <p:nvPicPr>
            <p:cNvPr id="105" name="Picture 104">
              <a:hlinkClick r:id="" action="ppaction://noaction"/>
              <a:extLst>
                <a:ext uri="{FF2B5EF4-FFF2-40B4-BE49-F238E27FC236}">
                  <a16:creationId xmlns:a16="http://schemas.microsoft.com/office/drawing/2014/main" id="{7C904F08-75E6-44B7-8D84-405D99274B4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81780" y="5984084"/>
              <a:ext cx="432000" cy="432000"/>
            </a:xfrm>
            <a:prstGeom prst="rect">
              <a:avLst/>
            </a:prstGeom>
          </p:spPr>
        </p:pic>
      </p:grpSp>
      <p:grpSp>
        <p:nvGrpSpPr>
          <p:cNvPr id="108" name="Group 107">
            <a:extLst>
              <a:ext uri="{FF2B5EF4-FFF2-40B4-BE49-F238E27FC236}">
                <a16:creationId xmlns:a16="http://schemas.microsoft.com/office/drawing/2014/main" id="{ACAB77FF-76D3-4A5F-9495-13974633D913}"/>
              </a:ext>
            </a:extLst>
          </p:cNvPr>
          <p:cNvGrpSpPr/>
          <p:nvPr/>
        </p:nvGrpSpPr>
        <p:grpSpPr>
          <a:xfrm>
            <a:off x="196617" y="5572421"/>
            <a:ext cx="1964212" cy="363683"/>
            <a:chOff x="196667" y="5582428"/>
            <a:chExt cx="1964724" cy="363778"/>
          </a:xfrm>
        </p:grpSpPr>
        <p:grpSp>
          <p:nvGrpSpPr>
            <p:cNvPr id="109" name="Group 108">
              <a:extLst>
                <a:ext uri="{FF2B5EF4-FFF2-40B4-BE49-F238E27FC236}">
                  <a16:creationId xmlns:a16="http://schemas.microsoft.com/office/drawing/2014/main" id="{88F58492-2EB1-4197-8D77-49F9B84CE2A4}"/>
                </a:ext>
              </a:extLst>
            </p:cNvPr>
            <p:cNvGrpSpPr/>
            <p:nvPr/>
          </p:nvGrpSpPr>
          <p:grpSpPr>
            <a:xfrm>
              <a:off x="196667" y="5586206"/>
              <a:ext cx="1964724" cy="360000"/>
              <a:chOff x="196667" y="4734829"/>
              <a:chExt cx="1964724" cy="360000"/>
            </a:xfrm>
          </p:grpSpPr>
          <p:sp>
            <p:nvSpPr>
              <p:cNvPr id="111" name="Rectangle 110">
                <a:hlinkClick r:id="rId4" action="ppaction://hlinksldjump"/>
                <a:extLst>
                  <a:ext uri="{FF2B5EF4-FFF2-40B4-BE49-F238E27FC236}">
                    <a16:creationId xmlns:a16="http://schemas.microsoft.com/office/drawing/2014/main" id="{EB0755C9-7720-4939-B003-BCE74A545E9D}"/>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12" name="TextBox 111">
                <a:extLst>
                  <a:ext uri="{FF2B5EF4-FFF2-40B4-BE49-F238E27FC236}">
                    <a16:creationId xmlns:a16="http://schemas.microsoft.com/office/drawing/2014/main" id="{DE62D2FC-8877-48A9-8C2C-B8B18BE968E4}"/>
                  </a:ext>
                </a:extLst>
              </p:cNvPr>
              <p:cNvSpPr txBox="1"/>
              <p:nvPr/>
            </p:nvSpPr>
            <p:spPr>
              <a:xfrm>
                <a:off x="631664" y="4830191"/>
                <a:ext cx="876843"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Flow</a:t>
                </a:r>
              </a:p>
            </p:txBody>
          </p:sp>
        </p:grpSp>
        <p:pic>
          <p:nvPicPr>
            <p:cNvPr id="110" name="Picture 109">
              <a:hlinkClick r:id="" action="ppaction://noaction"/>
              <a:extLst>
                <a:ext uri="{FF2B5EF4-FFF2-40B4-BE49-F238E27FC236}">
                  <a16:creationId xmlns:a16="http://schemas.microsoft.com/office/drawing/2014/main" id="{7E3BFF44-D230-4ADB-9461-3CC6C38919DD}"/>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30477" y="5582428"/>
              <a:ext cx="360000" cy="360000"/>
            </a:xfrm>
            <a:prstGeom prst="rect">
              <a:avLst/>
            </a:prstGeom>
          </p:spPr>
        </p:pic>
      </p:grpSp>
      <p:grpSp>
        <p:nvGrpSpPr>
          <p:cNvPr id="113" name="Group 112">
            <a:extLst>
              <a:ext uri="{FF2B5EF4-FFF2-40B4-BE49-F238E27FC236}">
                <a16:creationId xmlns:a16="http://schemas.microsoft.com/office/drawing/2014/main" id="{E78E57BD-4A67-496F-8683-5781D36933E4}"/>
              </a:ext>
            </a:extLst>
          </p:cNvPr>
          <p:cNvGrpSpPr/>
          <p:nvPr/>
        </p:nvGrpSpPr>
        <p:grpSpPr>
          <a:xfrm>
            <a:off x="196617" y="5165202"/>
            <a:ext cx="1964212" cy="359906"/>
            <a:chOff x="196667" y="4734829"/>
            <a:chExt cx="1964724" cy="360000"/>
          </a:xfrm>
        </p:grpSpPr>
        <p:sp>
          <p:nvSpPr>
            <p:cNvPr id="120" name="Rectangle 119">
              <a:hlinkClick r:id="rId6" action="ppaction://hlinksldjump"/>
              <a:extLst>
                <a:ext uri="{FF2B5EF4-FFF2-40B4-BE49-F238E27FC236}">
                  <a16:creationId xmlns:a16="http://schemas.microsoft.com/office/drawing/2014/main" id="{2AEF62FF-1D52-487D-A3AB-77357258B929}"/>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grpSp>
          <p:nvGrpSpPr>
            <p:cNvPr id="121" name="Group 120">
              <a:extLst>
                <a:ext uri="{FF2B5EF4-FFF2-40B4-BE49-F238E27FC236}">
                  <a16:creationId xmlns:a16="http://schemas.microsoft.com/office/drawing/2014/main" id="{A88C1F92-69DB-4246-9513-EEBBC86F2D64}"/>
                </a:ext>
              </a:extLst>
            </p:cNvPr>
            <p:cNvGrpSpPr/>
            <p:nvPr/>
          </p:nvGrpSpPr>
          <p:grpSpPr>
            <a:xfrm>
              <a:off x="249062" y="4734829"/>
              <a:ext cx="1331580" cy="360000"/>
              <a:chOff x="249062" y="4734829"/>
              <a:chExt cx="1331580" cy="360000"/>
            </a:xfrm>
          </p:grpSpPr>
          <p:sp>
            <p:nvSpPr>
              <p:cNvPr id="122" name="TextBox 121">
                <a:extLst>
                  <a:ext uri="{FF2B5EF4-FFF2-40B4-BE49-F238E27FC236}">
                    <a16:creationId xmlns:a16="http://schemas.microsoft.com/office/drawing/2014/main" id="{7BE911FD-1FA2-4B6D-958C-3092EF04657E}"/>
                  </a:ext>
                </a:extLst>
              </p:cNvPr>
              <p:cNvSpPr txBox="1"/>
              <p:nvPr/>
            </p:nvSpPr>
            <p:spPr>
              <a:xfrm>
                <a:off x="631664" y="4830191"/>
                <a:ext cx="94897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Business Value</a:t>
                </a:r>
              </a:p>
            </p:txBody>
          </p:sp>
          <p:pic>
            <p:nvPicPr>
              <p:cNvPr id="123" name="Picture 122">
                <a:hlinkClick r:id="" action="ppaction://noaction"/>
                <a:extLst>
                  <a:ext uri="{FF2B5EF4-FFF2-40B4-BE49-F238E27FC236}">
                    <a16:creationId xmlns:a16="http://schemas.microsoft.com/office/drawing/2014/main" id="{D1A01C07-77ED-4300-BD19-B75409D388F8}"/>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49062" y="4734829"/>
                <a:ext cx="360000" cy="360000"/>
              </a:xfrm>
              <a:prstGeom prst="rect">
                <a:avLst/>
              </a:prstGeom>
            </p:spPr>
          </p:pic>
        </p:grpSp>
      </p:grpSp>
      <p:grpSp>
        <p:nvGrpSpPr>
          <p:cNvPr id="140" name="Group 139">
            <a:extLst>
              <a:ext uri="{FF2B5EF4-FFF2-40B4-BE49-F238E27FC236}">
                <a16:creationId xmlns:a16="http://schemas.microsoft.com/office/drawing/2014/main" id="{3C5D9B5E-2E53-454E-A185-3B5021A77709}"/>
              </a:ext>
            </a:extLst>
          </p:cNvPr>
          <p:cNvGrpSpPr/>
          <p:nvPr/>
        </p:nvGrpSpPr>
        <p:grpSpPr>
          <a:xfrm>
            <a:off x="196616" y="4757983"/>
            <a:ext cx="1863458" cy="359906"/>
            <a:chOff x="196667" y="4351530"/>
            <a:chExt cx="1863943" cy="360000"/>
          </a:xfrm>
          <a:solidFill>
            <a:srgbClr val="ECECEC"/>
          </a:solidFill>
        </p:grpSpPr>
        <p:sp>
          <p:nvSpPr>
            <p:cNvPr id="141" name="Rectangle 140">
              <a:hlinkClick r:id="rId8" action="ppaction://hlinksldjump"/>
              <a:extLst>
                <a:ext uri="{FF2B5EF4-FFF2-40B4-BE49-F238E27FC236}">
                  <a16:creationId xmlns:a16="http://schemas.microsoft.com/office/drawing/2014/main" id="{197E2896-E6A8-4B7A-8F20-157A4BFC6988}"/>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pic>
          <p:nvPicPr>
            <p:cNvPr id="142" name="Picture 141">
              <a:extLst>
                <a:ext uri="{FF2B5EF4-FFF2-40B4-BE49-F238E27FC236}">
                  <a16:creationId xmlns:a16="http://schemas.microsoft.com/office/drawing/2014/main" id="{0233C714-9933-4B5E-B3F8-54D163ACB296}"/>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249062" y="4351530"/>
              <a:ext cx="360000" cy="360000"/>
            </a:xfrm>
            <a:prstGeom prst="rect">
              <a:avLst/>
            </a:prstGeom>
            <a:grpFill/>
          </p:spPr>
        </p:pic>
        <p:sp>
          <p:nvSpPr>
            <p:cNvPr id="143" name="TextBox 142">
              <a:extLst>
                <a:ext uri="{FF2B5EF4-FFF2-40B4-BE49-F238E27FC236}">
                  <a16:creationId xmlns:a16="http://schemas.microsoft.com/office/drawing/2014/main" id="{3BB0C3BF-96D4-46EA-8006-F22C26D63BFE}"/>
                </a:ext>
              </a:extLst>
            </p:cNvPr>
            <p:cNvSpPr txBox="1"/>
            <p:nvPr/>
          </p:nvSpPr>
          <p:spPr>
            <a:xfrm>
              <a:off x="638473" y="4446892"/>
              <a:ext cx="102592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b="1" kern="0" dirty="0">
                  <a:solidFill>
                    <a:srgbClr val="666666"/>
                  </a:solidFill>
                  <a:latin typeface="72" panose="020B0503030000000003" pitchFamily="34" charset="0"/>
                  <a:ea typeface="Arial Unicode MS" pitchFamily="34" charset="-128"/>
                  <a:cs typeface="72" panose="020B0503030000000003" pitchFamily="34" charset="0"/>
                </a:rPr>
                <a:t>Process Details</a:t>
              </a:r>
            </a:p>
          </p:txBody>
        </p:sp>
      </p:grpSp>
      <p:grpSp>
        <p:nvGrpSpPr>
          <p:cNvPr id="150" name="Group 149">
            <a:extLst>
              <a:ext uri="{FF2B5EF4-FFF2-40B4-BE49-F238E27FC236}">
                <a16:creationId xmlns:a16="http://schemas.microsoft.com/office/drawing/2014/main" id="{D9B79550-2E1C-4B2B-A38B-2460062B2EC8}"/>
              </a:ext>
            </a:extLst>
          </p:cNvPr>
          <p:cNvGrpSpPr/>
          <p:nvPr/>
        </p:nvGrpSpPr>
        <p:grpSpPr>
          <a:xfrm>
            <a:off x="196617" y="4350764"/>
            <a:ext cx="1863458" cy="359906"/>
            <a:chOff x="196667" y="4351004"/>
            <a:chExt cx="1863943" cy="360000"/>
          </a:xfrm>
          <a:noFill/>
        </p:grpSpPr>
        <p:grpSp>
          <p:nvGrpSpPr>
            <p:cNvPr id="151" name="Group 150">
              <a:extLst>
                <a:ext uri="{FF2B5EF4-FFF2-40B4-BE49-F238E27FC236}">
                  <a16:creationId xmlns:a16="http://schemas.microsoft.com/office/drawing/2014/main" id="{7BE1348C-539C-46CD-ACC1-778DCF755EE4}"/>
                </a:ext>
              </a:extLst>
            </p:cNvPr>
            <p:cNvGrpSpPr/>
            <p:nvPr/>
          </p:nvGrpSpPr>
          <p:grpSpPr>
            <a:xfrm>
              <a:off x="196667" y="4351004"/>
              <a:ext cx="1863943" cy="360000"/>
              <a:chOff x="196667" y="4351530"/>
              <a:chExt cx="1863943" cy="360000"/>
            </a:xfrm>
            <a:grpFill/>
          </p:grpSpPr>
          <p:sp>
            <p:nvSpPr>
              <p:cNvPr id="153" name="Rectangle 152">
                <a:hlinkClick r:id="rId10" action="ppaction://hlinksldjump"/>
                <a:extLst>
                  <a:ext uri="{FF2B5EF4-FFF2-40B4-BE49-F238E27FC236}">
                    <a16:creationId xmlns:a16="http://schemas.microsoft.com/office/drawing/2014/main" id="{39507A08-2940-4D4B-90AC-818FA6ECEC34}"/>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sp>
            <p:nvSpPr>
              <p:cNvPr id="154" name="TextBox 153">
                <a:extLst>
                  <a:ext uri="{FF2B5EF4-FFF2-40B4-BE49-F238E27FC236}">
                    <a16:creationId xmlns:a16="http://schemas.microsoft.com/office/drawing/2014/main" id="{FF1222B7-FCD1-440E-859A-6B1199CA8F6A}"/>
                  </a:ext>
                </a:extLst>
              </p:cNvPr>
              <p:cNvSpPr txBox="1"/>
              <p:nvPr/>
            </p:nvSpPr>
            <p:spPr>
              <a:xfrm>
                <a:off x="638473" y="4446892"/>
                <a:ext cx="115897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Overview</a:t>
                </a:r>
              </a:p>
            </p:txBody>
          </p:sp>
        </p:grpSp>
        <p:pic>
          <p:nvPicPr>
            <p:cNvPr id="152" name="Picture 151">
              <a:hlinkClick r:id="rId11" action="ppaction://hlinksldjump"/>
              <a:extLst>
                <a:ext uri="{FF2B5EF4-FFF2-40B4-BE49-F238E27FC236}">
                  <a16:creationId xmlns:a16="http://schemas.microsoft.com/office/drawing/2014/main" id="{0D6A3084-9753-461E-91AE-397C61C22C2A}"/>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249061" y="4351004"/>
              <a:ext cx="360000" cy="360000"/>
            </a:xfrm>
            <a:prstGeom prst="rect">
              <a:avLst/>
            </a:prstGeom>
            <a:grpFill/>
          </p:spPr>
        </p:pic>
      </p:grpSp>
      <p:sp>
        <p:nvSpPr>
          <p:cNvPr id="24" name="Title"/>
          <p:cNvSpPr>
            <a:spLocks noGrp="1"/>
          </p:cNvSpPr>
          <p:nvPr>
            <p:ph type="title"/>
          </p:nvPr>
        </p:nvSpPr>
        <p:spPr bwMode="gray">
          <a:xfrm>
            <a:off x="366645" y="502784"/>
            <a:ext cx="11183564" cy="676932"/>
          </a:xfrm>
        </p:spPr>
        <p:txBody>
          <a:bodyPr/>
          <a:lstStyle/>
          <a:p>
            <a:r>
              <a:rPr lang="en-US" dirty="0">
                <a:solidFill>
                  <a:schemeClr val="accent2"/>
                </a:solidFill>
                <a:latin typeface="72" panose="020B0503030000000003" pitchFamily="34" charset="0"/>
                <a:cs typeface="72" panose="020B0503030000000003" pitchFamily="34" charset="0"/>
              </a:rPr>
              <a:t>SAP Business ByDesign – Procure to Pay (Services)</a:t>
            </a:r>
            <a:br>
              <a:rPr lang="en-US" dirty="0">
                <a:solidFill>
                  <a:schemeClr val="accent2"/>
                </a:solidFill>
                <a:latin typeface="72" panose="020B0503030000000003" pitchFamily="34" charset="0"/>
                <a:cs typeface="72" panose="020B0503030000000003" pitchFamily="34" charset="0"/>
              </a:rPr>
            </a:br>
            <a:r>
              <a:rPr lang="en-US" sz="1999" b="0" dirty="0">
                <a:solidFill>
                  <a:schemeClr val="accent2"/>
                </a:solidFill>
                <a:latin typeface="72" panose="020B0503030000000003" pitchFamily="34" charset="0"/>
                <a:cs typeface="72" panose="020B0503030000000003" pitchFamily="34" charset="0"/>
              </a:rPr>
              <a:t>Process Details: Processing Payables and Payments</a:t>
            </a:r>
            <a:endParaRPr lang="en-US" dirty="0">
              <a:solidFill>
                <a:schemeClr val="accent2"/>
              </a:solidFill>
              <a:latin typeface="72" panose="020B0503030000000003" pitchFamily="34" charset="0"/>
              <a:cs typeface="72" panose="020B0503030000000003" pitchFamily="34" charset="0"/>
            </a:endParaRPr>
          </a:p>
        </p:txBody>
      </p:sp>
      <p:sp>
        <p:nvSpPr>
          <p:cNvPr id="95" name="Rectangle 122">
            <a:extLst>
              <a:ext uri="{FF2B5EF4-FFF2-40B4-BE49-F238E27FC236}">
                <a16:creationId xmlns:a16="http://schemas.microsoft.com/office/drawing/2014/main" id="{25BD6EE7-41E9-4F63-9D21-CF51CB71382B}"/>
              </a:ext>
            </a:extLst>
          </p:cNvPr>
          <p:cNvSpPr>
            <a:spLocks noChangeArrowheads="1"/>
          </p:cNvSpPr>
          <p:nvPr/>
        </p:nvSpPr>
        <p:spPr bwMode="auto">
          <a:xfrm>
            <a:off x="2030144" y="3794455"/>
            <a:ext cx="9443146" cy="2638382"/>
          </a:xfrm>
          <a:prstGeom prst="rect">
            <a:avLst/>
          </a:prstGeom>
          <a:solidFill>
            <a:srgbClr val="ECECEC"/>
          </a:solidFill>
          <a:ln w="9525" algn="ctr">
            <a:noFill/>
            <a:round/>
            <a:headEnd/>
            <a:tailEnd/>
          </a:ln>
        </p:spPr>
        <p:txBody>
          <a:bodyPr wrap="none" lIns="89977" tIns="46788" rIns="89977" bIns="46788" anchor="ctr"/>
          <a:lstStyle/>
          <a:p>
            <a:pPr marL="244402" indent="-244402" algn="ctr" defTabSz="1088449">
              <a:buClr>
                <a:srgbClr val="F0AB00"/>
              </a:buClr>
              <a:buSzPct val="80000"/>
              <a:defRPr/>
            </a:pPr>
            <a:endParaRPr lang="en-US" sz="2099" dirty="0">
              <a:solidFill>
                <a:srgbClr val="000000"/>
              </a:solidFill>
              <a:latin typeface="72" panose="020B0503030000000003" pitchFamily="34" charset="0"/>
              <a:cs typeface="72" panose="020B0503030000000003" pitchFamily="34" charset="0"/>
            </a:endParaRPr>
          </a:p>
        </p:txBody>
      </p:sp>
      <p:sp>
        <p:nvSpPr>
          <p:cNvPr id="103" name="TextBox 102">
            <a:extLst>
              <a:ext uri="{FF2B5EF4-FFF2-40B4-BE49-F238E27FC236}">
                <a16:creationId xmlns:a16="http://schemas.microsoft.com/office/drawing/2014/main" id="{A08FFB48-0E95-4C3A-9EFE-1E0C13FF2364}"/>
              </a:ext>
            </a:extLst>
          </p:cNvPr>
          <p:cNvSpPr txBox="1"/>
          <p:nvPr/>
        </p:nvSpPr>
        <p:spPr>
          <a:xfrm>
            <a:off x="366645" y="3706054"/>
            <a:ext cx="1647396" cy="461545"/>
          </a:xfrm>
          <a:prstGeom prst="rect">
            <a:avLst/>
          </a:prstGeom>
          <a:noFill/>
        </p:spPr>
        <p:txBody>
          <a:bodyPr>
            <a:spAutoFit/>
          </a:bodyPr>
          <a:lstStyle/>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Scenario </a:t>
            </a:r>
          </a:p>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Explorer</a:t>
            </a:r>
            <a:endParaRPr lang="en-US" sz="1000" dirty="0">
              <a:solidFill>
                <a:srgbClr val="666666"/>
              </a:solidFill>
              <a:latin typeface="72" panose="020B0503030000000003" pitchFamily="34" charset="0"/>
              <a:cs typeface="72" panose="020B0503030000000003" pitchFamily="34" charset="0"/>
            </a:endParaRPr>
          </a:p>
        </p:txBody>
      </p:sp>
      <p:pic>
        <p:nvPicPr>
          <p:cNvPr id="146" name="Picture 145">
            <a:extLst>
              <a:ext uri="{FF2B5EF4-FFF2-40B4-BE49-F238E27FC236}">
                <a16:creationId xmlns:a16="http://schemas.microsoft.com/office/drawing/2014/main" id="{54A1CB15-7CD8-4639-BC11-B964B0EB4A9E}"/>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rot="16200000">
            <a:off x="9852856" y="786988"/>
            <a:ext cx="359906" cy="359906"/>
          </a:xfrm>
          <a:prstGeom prst="rect">
            <a:avLst/>
          </a:prstGeom>
        </p:spPr>
      </p:pic>
      <p:sp>
        <p:nvSpPr>
          <p:cNvPr id="48" name="TextBox 47">
            <a:extLst>
              <a:ext uri="{FF2B5EF4-FFF2-40B4-BE49-F238E27FC236}">
                <a16:creationId xmlns:a16="http://schemas.microsoft.com/office/drawing/2014/main" id="{0D6F18B0-F44B-485E-850F-566DE336D322}"/>
              </a:ext>
            </a:extLst>
          </p:cNvPr>
          <p:cNvSpPr txBox="1"/>
          <p:nvPr/>
        </p:nvSpPr>
        <p:spPr>
          <a:xfrm>
            <a:off x="9941056" y="801833"/>
            <a:ext cx="1528997" cy="338466"/>
          </a:xfrm>
          <a:prstGeom prst="rect">
            <a:avLst/>
          </a:prstGeom>
          <a:noFill/>
        </p:spPr>
        <p:txBody>
          <a:bodyPr wrap="square">
            <a:spAutoFit/>
          </a:bodyPr>
          <a:lstStyle/>
          <a:p>
            <a:pPr marL="215835" defTabSz="1088449">
              <a:spcBef>
                <a:spcPts val="600"/>
              </a:spcBef>
              <a:spcAft>
                <a:spcPct val="30000"/>
              </a:spcAft>
              <a:defRPr/>
            </a:pPr>
            <a:r>
              <a:rPr lang="en-US" sz="800" dirty="0">
                <a:solidFill>
                  <a:srgbClr val="666666"/>
                </a:solidFill>
                <a:latin typeface="72" panose="020B0503030000000003" pitchFamily="34" charset="0"/>
                <a:ea typeface="SimSun" pitchFamily="2" charset="-122"/>
                <a:cs typeface="72" panose="020B0503030000000003" pitchFamily="34" charset="0"/>
              </a:rPr>
              <a:t>Click process </a:t>
            </a:r>
            <a:br>
              <a:rPr lang="en-US" sz="800" dirty="0">
                <a:solidFill>
                  <a:srgbClr val="666666"/>
                </a:solidFill>
                <a:latin typeface="72" panose="020B0503030000000003" pitchFamily="34" charset="0"/>
                <a:ea typeface="SimSun" pitchFamily="2" charset="-122"/>
                <a:cs typeface="72" panose="020B0503030000000003" pitchFamily="34" charset="0"/>
              </a:rPr>
            </a:br>
            <a:r>
              <a:rPr lang="en-US" sz="800" dirty="0">
                <a:solidFill>
                  <a:srgbClr val="666666"/>
                </a:solidFill>
                <a:latin typeface="72" panose="020B0503030000000003" pitchFamily="34" charset="0"/>
                <a:ea typeface="SimSun" pitchFamily="2" charset="-122"/>
                <a:cs typeface="72" panose="020B0503030000000003" pitchFamily="34" charset="0"/>
              </a:rPr>
              <a:t>chevrons for details</a:t>
            </a:r>
          </a:p>
        </p:txBody>
      </p:sp>
      <p:sp>
        <p:nvSpPr>
          <p:cNvPr id="54" name="TextBox 83">
            <a:extLst>
              <a:ext uri="{FF2B5EF4-FFF2-40B4-BE49-F238E27FC236}">
                <a16:creationId xmlns:a16="http://schemas.microsoft.com/office/drawing/2014/main" id="{12EE2C59-DB5A-494F-9688-65EAEA18ED5B}"/>
              </a:ext>
            </a:extLst>
          </p:cNvPr>
          <p:cNvSpPr txBox="1">
            <a:spLocks noChangeArrowheads="1"/>
          </p:cNvSpPr>
          <p:nvPr/>
        </p:nvSpPr>
        <p:spPr bwMode="auto">
          <a:xfrm>
            <a:off x="1978698" y="3804882"/>
            <a:ext cx="2158438" cy="261869"/>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Process Description</a:t>
            </a:r>
            <a:endParaRPr lang="en-US" sz="900" b="1" dirty="0">
              <a:solidFill>
                <a:srgbClr val="666666"/>
              </a:solidFill>
              <a:latin typeface="72" panose="020B0503030000000003" pitchFamily="34" charset="0"/>
              <a:cs typeface="72" panose="020B0503030000000003" pitchFamily="34" charset="0"/>
            </a:endParaRPr>
          </a:p>
        </p:txBody>
      </p:sp>
      <p:sp>
        <p:nvSpPr>
          <p:cNvPr id="55" name="TextBox 66">
            <a:extLst>
              <a:ext uri="{FF2B5EF4-FFF2-40B4-BE49-F238E27FC236}">
                <a16:creationId xmlns:a16="http://schemas.microsoft.com/office/drawing/2014/main" id="{417D6758-2514-49AF-93F1-2D425EE7C13F}"/>
              </a:ext>
            </a:extLst>
          </p:cNvPr>
          <p:cNvSpPr txBox="1">
            <a:spLocks noChangeArrowheads="1"/>
          </p:cNvSpPr>
          <p:nvPr/>
        </p:nvSpPr>
        <p:spPr bwMode="auto">
          <a:xfrm>
            <a:off x="2011564" y="4092251"/>
            <a:ext cx="4920111" cy="1994898"/>
          </a:xfrm>
          <a:prstGeom prst="rect">
            <a:avLst/>
          </a:prstGeom>
          <a:noFill/>
          <a:ln w="9525">
            <a:noFill/>
            <a:miter lim="800000"/>
            <a:headEnd/>
            <a:tailEnd/>
          </a:ln>
        </p:spPr>
        <p:txBody>
          <a:bodyPr wrap="square">
            <a:spAutoFit/>
          </a:bodyPr>
          <a:lstStyle/>
          <a:p>
            <a:pPr algn="just" defTabSz="914126">
              <a:spcBef>
                <a:spcPts val="600"/>
              </a:spcBef>
            </a:pPr>
            <a:r>
              <a:rPr lang="en-US" sz="900" dirty="0">
                <a:solidFill>
                  <a:srgbClr val="666666"/>
                </a:solidFill>
                <a:latin typeface="72" panose="020B0503030000000003" pitchFamily="34" charset="0"/>
                <a:cs typeface="72" panose="020B0503030000000003" pitchFamily="34" charset="0"/>
              </a:rPr>
              <a:t>The </a:t>
            </a:r>
            <a:r>
              <a:rPr lang="en-US" sz="900" b="1" dirty="0">
                <a:solidFill>
                  <a:srgbClr val="666666"/>
                </a:solidFill>
                <a:latin typeface="72" panose="020B0503030000000003" pitchFamily="34" charset="0"/>
                <a:cs typeface="72" panose="020B0503030000000003" pitchFamily="34" charset="0"/>
              </a:rPr>
              <a:t>Processing Payables and Payments </a:t>
            </a:r>
            <a:r>
              <a:rPr lang="en-US" sz="900" dirty="0">
                <a:solidFill>
                  <a:srgbClr val="666666"/>
                </a:solidFill>
                <a:latin typeface="72" panose="020B0503030000000003" pitchFamily="34" charset="0"/>
                <a:cs typeface="72" panose="020B0503030000000003" pitchFamily="34" charset="0"/>
              </a:rPr>
              <a:t>business process enables the processing of outgoing payments initiated either internally by your company or externally by your suppliers. </a:t>
            </a:r>
          </a:p>
          <a:p>
            <a:pPr algn="just" defTabSz="914126">
              <a:spcBef>
                <a:spcPts val="600"/>
              </a:spcBef>
            </a:pPr>
            <a:r>
              <a:rPr lang="en-US" sz="900" dirty="0">
                <a:solidFill>
                  <a:srgbClr val="666666"/>
                </a:solidFill>
                <a:latin typeface="72" panose="020B0503030000000003" pitchFamily="34" charset="0"/>
                <a:cs typeface="72" panose="020B0503030000000003" pitchFamily="34" charset="0"/>
              </a:rPr>
              <a:t>Payments can be made manually or automatically via a payment run in which the system proposes the open items for payment. You then release the payments and the system posts them to accounting. You create the payment medium, either manually or as part of an automatic run. The standard work center provides checks, outgoing bank transfers, credit memos, as well as other country-specific payment methods. Once the payments have been debited from the bank account, the bank statement is entered in the system, in which it is uploaded electronically or entered manually, before being confirmed. If payments are initiated externally, the bank statement provides the notification that a payment has been made. The payments are matched in the system to the open invoices before being cleared.</a:t>
            </a:r>
          </a:p>
          <a:p>
            <a:pPr marL="228531" lvl="1" indent="-114266" algn="just" defTabSz="914126">
              <a:spcBef>
                <a:spcPts val="200"/>
              </a:spcBef>
              <a:buFont typeface="Arial" charset="0"/>
              <a:buChar char="•"/>
            </a:pPr>
            <a:endParaRPr lang="en-US" sz="900" dirty="0">
              <a:solidFill>
                <a:srgbClr val="000000"/>
              </a:solidFill>
              <a:latin typeface="72" panose="020B0503030000000003" pitchFamily="34" charset="0"/>
              <a:cs typeface="72" panose="020B0503030000000003" pitchFamily="34" charset="0"/>
            </a:endParaRPr>
          </a:p>
          <a:p>
            <a:pPr algn="just" defTabSz="1088449">
              <a:buClr>
                <a:srgbClr val="F0AB00"/>
              </a:buClr>
              <a:buSzPct val="80000"/>
              <a:defRPr/>
            </a:pPr>
            <a:endParaRPr lang="en-US" sz="900" dirty="0">
              <a:solidFill>
                <a:srgbClr val="666666"/>
              </a:solidFill>
              <a:latin typeface="72" panose="020B0503030000000003" pitchFamily="34" charset="0"/>
              <a:cs typeface="72" panose="020B0503030000000003" pitchFamily="34" charset="0"/>
            </a:endParaRPr>
          </a:p>
        </p:txBody>
      </p:sp>
      <p:pic>
        <p:nvPicPr>
          <p:cNvPr id="58" name="Picture 57">
            <a:extLst>
              <a:ext uri="{FF2B5EF4-FFF2-40B4-BE49-F238E27FC236}">
                <a16:creationId xmlns:a16="http://schemas.microsoft.com/office/drawing/2014/main" id="{754594A0-DD94-4F06-BE2B-7958BA1CB901}"/>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7882575" y="5690857"/>
            <a:ext cx="539859" cy="539859"/>
          </a:xfrm>
          <a:prstGeom prst="rect">
            <a:avLst/>
          </a:prstGeom>
        </p:spPr>
      </p:pic>
      <p:sp>
        <p:nvSpPr>
          <p:cNvPr id="59" name="TextBox 83">
            <a:extLst>
              <a:ext uri="{FF2B5EF4-FFF2-40B4-BE49-F238E27FC236}">
                <a16:creationId xmlns:a16="http://schemas.microsoft.com/office/drawing/2014/main" id="{B28B6799-C272-497E-8BF3-98E8E2C18AFF}"/>
              </a:ext>
            </a:extLst>
          </p:cNvPr>
          <p:cNvSpPr txBox="1">
            <a:spLocks noChangeArrowheads="1"/>
          </p:cNvSpPr>
          <p:nvPr/>
        </p:nvSpPr>
        <p:spPr bwMode="auto">
          <a:xfrm>
            <a:off x="6925724" y="3766298"/>
            <a:ext cx="2158438" cy="261542"/>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Further Information</a:t>
            </a:r>
            <a:endParaRPr lang="en-US" sz="900" b="1" dirty="0">
              <a:solidFill>
                <a:srgbClr val="666666"/>
              </a:solidFill>
              <a:latin typeface="72" panose="020B0503030000000003" pitchFamily="34" charset="0"/>
              <a:cs typeface="72" panose="020B0503030000000003" pitchFamily="34" charset="0"/>
            </a:endParaRPr>
          </a:p>
        </p:txBody>
      </p:sp>
      <p:sp>
        <p:nvSpPr>
          <p:cNvPr id="60" name="Chevron 79">
            <a:extLst>
              <a:ext uri="{FF2B5EF4-FFF2-40B4-BE49-F238E27FC236}">
                <a16:creationId xmlns:a16="http://schemas.microsoft.com/office/drawing/2014/main" id="{7DD21761-38A9-4EEC-B724-1CEF870A2A55}"/>
              </a:ext>
            </a:extLst>
          </p:cNvPr>
          <p:cNvSpPr>
            <a:spLocks noChangeArrowheads="1"/>
          </p:cNvSpPr>
          <p:nvPr/>
        </p:nvSpPr>
        <p:spPr bwMode="auto">
          <a:xfrm>
            <a:off x="8503720" y="5753673"/>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dirty="0">
                <a:solidFill>
                  <a:srgbClr val="666666"/>
                </a:solidFill>
                <a:latin typeface="72" panose="020B0503030000000003" pitchFamily="34" charset="0"/>
                <a:cs typeface="72" panose="020B0503030000000003" pitchFamily="34" charset="0"/>
                <a:hlinkClick r:id="rId15">
                  <a:extLst>
                    <a:ext uri="{A12FA001-AC4F-418D-AE19-62706E023703}">
                      <ahyp:hlinkClr xmlns:ahyp="http://schemas.microsoft.com/office/drawing/2018/hyperlinkcolor" val="tx"/>
                    </a:ext>
                  </a:extLst>
                </a:hlinkClick>
              </a:rPr>
              <a:t>Link to Quick Guide for Payment Clearing (Payables)</a:t>
            </a:r>
            <a:endParaRPr lang="en-US" sz="900" dirty="0">
              <a:solidFill>
                <a:srgbClr val="666666"/>
              </a:solidFill>
              <a:latin typeface="72" panose="020B0503030000000003" pitchFamily="34" charset="0"/>
              <a:cs typeface="72" panose="020B0503030000000003" pitchFamily="34" charset="0"/>
            </a:endParaRPr>
          </a:p>
        </p:txBody>
      </p:sp>
      <p:sp>
        <p:nvSpPr>
          <p:cNvPr id="61" name="Chevron 79">
            <a:extLst>
              <a:ext uri="{FF2B5EF4-FFF2-40B4-BE49-F238E27FC236}">
                <a16:creationId xmlns:a16="http://schemas.microsoft.com/office/drawing/2014/main" id="{EE12BE2D-ED56-420D-B64F-E9125FDB2F2E}"/>
              </a:ext>
            </a:extLst>
          </p:cNvPr>
          <p:cNvSpPr>
            <a:spLocks noChangeArrowheads="1"/>
          </p:cNvSpPr>
          <p:nvPr/>
        </p:nvSpPr>
        <p:spPr bwMode="auto">
          <a:xfrm>
            <a:off x="8503720" y="5025868"/>
            <a:ext cx="2417133" cy="414229"/>
          </a:xfrm>
          <a:prstGeom prst="chevron">
            <a:avLst>
              <a:gd name="adj" fmla="val 0"/>
            </a:avLst>
          </a:prstGeom>
          <a:noFill/>
          <a:ln w="19050" cap="rnd" algn="ctr">
            <a:noFill/>
            <a:bevel/>
            <a:headEnd/>
            <a:tailEnd/>
          </a:ln>
        </p:spPr>
        <p:txBody>
          <a:bodyPr lIns="0" tIns="0" rIns="0" bIns="0" anchor="ctr"/>
          <a:lstStyle/>
          <a:p>
            <a:pPr defTabSz="914126">
              <a:buClr>
                <a:srgbClr val="F0AB00"/>
              </a:buClr>
              <a:buSzPct val="80000"/>
            </a:pPr>
            <a:r>
              <a:rPr lang="en-US" sz="900" b="1" dirty="0">
                <a:solidFill>
                  <a:srgbClr val="666666"/>
                </a:solidFill>
                <a:latin typeface="72" panose="020B0503030000000003" pitchFamily="34" charset="0"/>
                <a:cs typeface="72" panose="020B0503030000000003" pitchFamily="34" charset="0"/>
              </a:rPr>
              <a:t>In the work center</a:t>
            </a:r>
            <a:r>
              <a:rPr lang="en-US" sz="900" dirty="0">
                <a:solidFill>
                  <a:srgbClr val="666666"/>
                </a:solidFill>
                <a:latin typeface="72" panose="020B0503030000000003" pitchFamily="34" charset="0"/>
                <a:cs typeface="72" panose="020B0503030000000003" pitchFamily="34" charset="0"/>
              </a:rPr>
              <a:t> Payables,</a:t>
            </a:r>
          </a:p>
          <a:p>
            <a:pPr defTabSz="914126">
              <a:buClr>
                <a:srgbClr val="F0AB00"/>
              </a:buClr>
              <a:buSzPct val="80000"/>
            </a:pPr>
            <a:r>
              <a:rPr lang="en-US" sz="900" dirty="0">
                <a:solidFill>
                  <a:srgbClr val="666666"/>
                </a:solidFill>
                <a:latin typeface="72" panose="020B0503030000000003" pitchFamily="34" charset="0"/>
                <a:cs typeface="72" panose="020B0503030000000003" pitchFamily="34" charset="0"/>
              </a:rPr>
              <a:t>Payment Management,</a:t>
            </a:r>
          </a:p>
          <a:p>
            <a:pPr defTabSz="914126">
              <a:buClr>
                <a:srgbClr val="F0AB00"/>
              </a:buClr>
              <a:buSzPct val="80000"/>
            </a:pPr>
            <a:r>
              <a:rPr lang="en-US" sz="900" dirty="0">
                <a:solidFill>
                  <a:srgbClr val="666666"/>
                </a:solidFill>
                <a:latin typeface="72" panose="020B0503030000000003" pitchFamily="34" charset="0"/>
                <a:cs typeface="72" panose="020B0503030000000003" pitchFamily="34" charset="0"/>
              </a:rPr>
              <a:t>Liquidity Management</a:t>
            </a:r>
          </a:p>
        </p:txBody>
      </p:sp>
      <p:pic>
        <p:nvPicPr>
          <p:cNvPr id="62" name="Picture 61">
            <a:extLst>
              <a:ext uri="{FF2B5EF4-FFF2-40B4-BE49-F238E27FC236}">
                <a16:creationId xmlns:a16="http://schemas.microsoft.com/office/drawing/2014/main" id="{008F1199-FF39-43BA-8A4C-CDED3E1C61AF}"/>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7882575" y="4963236"/>
            <a:ext cx="539859" cy="539859"/>
          </a:xfrm>
          <a:prstGeom prst="rect">
            <a:avLst/>
          </a:prstGeom>
        </p:spPr>
      </p:pic>
      <p:cxnSp>
        <p:nvCxnSpPr>
          <p:cNvPr id="63" name="Straight Connector 62">
            <a:extLst>
              <a:ext uri="{FF2B5EF4-FFF2-40B4-BE49-F238E27FC236}">
                <a16:creationId xmlns:a16="http://schemas.microsoft.com/office/drawing/2014/main" id="{C48FDBCF-78EE-460B-9D4E-22538696F7AF}"/>
              </a:ext>
            </a:extLst>
          </p:cNvPr>
          <p:cNvCxnSpPr/>
          <p:nvPr/>
        </p:nvCxnSpPr>
        <p:spPr>
          <a:xfrm>
            <a:off x="7344180" y="3828298"/>
            <a:ext cx="0" cy="2574354"/>
          </a:xfrm>
          <a:prstGeom prst="line">
            <a:avLst/>
          </a:prstGeom>
          <a:ln w="254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Chevron 79">
            <a:extLst>
              <a:ext uri="{FF2B5EF4-FFF2-40B4-BE49-F238E27FC236}">
                <a16:creationId xmlns:a16="http://schemas.microsoft.com/office/drawing/2014/main" id="{3608334A-1117-4141-B81D-D714C1612206}"/>
              </a:ext>
            </a:extLst>
          </p:cNvPr>
          <p:cNvSpPr>
            <a:spLocks noChangeArrowheads="1"/>
          </p:cNvSpPr>
          <p:nvPr/>
        </p:nvSpPr>
        <p:spPr bwMode="auto">
          <a:xfrm>
            <a:off x="7876609" y="4249958"/>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Performed by </a:t>
            </a:r>
            <a:r>
              <a:rPr lang="en-US" sz="900" dirty="0">
                <a:solidFill>
                  <a:srgbClr val="666666"/>
                </a:solidFill>
                <a:latin typeface="72" panose="020B0503030000000003" pitchFamily="34" charset="0"/>
                <a:cs typeface="72" panose="020B0503030000000003" pitchFamily="34" charset="0"/>
              </a:rPr>
              <a:t>Accounts Payable Accountant</a:t>
            </a:r>
          </a:p>
        </p:txBody>
      </p:sp>
      <p:pic>
        <p:nvPicPr>
          <p:cNvPr id="65" name="Picture 64">
            <a:extLst>
              <a:ext uri="{FF2B5EF4-FFF2-40B4-BE49-F238E27FC236}">
                <a16:creationId xmlns:a16="http://schemas.microsoft.com/office/drawing/2014/main" id="{73CFE8B2-4878-4483-81AF-DC3D2BDF5377}"/>
              </a:ext>
            </a:extLst>
          </p:cNvPr>
          <p:cNvPicPr>
            <a:picLocks noChangeAspect="1"/>
          </p:cNvPicPr>
          <p:nvPr/>
        </p:nvPicPr>
        <p:blipFill>
          <a:blip r:embed="rId17" cstate="hqprint">
            <a:extLst>
              <a:ext uri="{28A0092B-C50C-407E-A947-70E740481C1C}">
                <a14:useLocalDpi xmlns:a14="http://schemas.microsoft.com/office/drawing/2010/main"/>
              </a:ext>
            </a:extLst>
          </a:blip>
          <a:srcRect/>
          <a:stretch/>
        </p:blipFill>
        <p:spPr>
          <a:xfrm>
            <a:off x="7308190" y="4259153"/>
            <a:ext cx="420121" cy="406694"/>
          </a:xfrm>
          <a:prstGeom prst="rect">
            <a:avLst/>
          </a:prstGeom>
          <a:effectLst>
            <a:outerShdw blurRad="50800" dist="38100" dir="2700000" algn="tl" rotWithShape="0">
              <a:prstClr val="black">
                <a:alpha val="40000"/>
              </a:prstClr>
            </a:outerShdw>
          </a:effectLst>
        </p:spPr>
      </p:pic>
      <p:sp>
        <p:nvSpPr>
          <p:cNvPr id="68" name="Chevron 123">
            <a:extLst>
              <a:ext uri="{FF2B5EF4-FFF2-40B4-BE49-F238E27FC236}">
                <a16:creationId xmlns:a16="http://schemas.microsoft.com/office/drawing/2014/main" id="{D2688B83-AD70-4E2B-92EE-42AB0E96FEDA}"/>
              </a:ext>
            </a:extLst>
          </p:cNvPr>
          <p:cNvSpPr>
            <a:spLocks noChangeAspect="1" noChangeArrowheads="1"/>
          </p:cNvSpPr>
          <p:nvPr/>
        </p:nvSpPr>
        <p:spPr bwMode="auto">
          <a:xfrm>
            <a:off x="5575149" y="1398461"/>
            <a:ext cx="5979268" cy="1439625"/>
          </a:xfrm>
          <a:prstGeom prst="chevron">
            <a:avLst>
              <a:gd name="adj" fmla="val 10374"/>
            </a:avLst>
          </a:prstGeom>
          <a:solidFill>
            <a:srgbClr val="666666"/>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t"/>
          <a:lstStyle/>
          <a:p>
            <a:pPr defTabSz="914126">
              <a:lnSpc>
                <a:spcPct val="90000"/>
              </a:lnSpc>
            </a:pPr>
            <a:r>
              <a:rPr lang="en-US" sz="900" dirty="0">
                <a:solidFill>
                  <a:srgbClr val="FFFFFF"/>
                </a:solidFill>
                <a:latin typeface="72" panose="020B0503030000000003" pitchFamily="34" charset="0"/>
                <a:cs typeface="72" panose="020B0503030000000003" pitchFamily="34" charset="0"/>
              </a:rPr>
              <a:t>Processing Payables and Payments</a:t>
            </a:r>
          </a:p>
        </p:txBody>
      </p:sp>
      <p:sp>
        <p:nvSpPr>
          <p:cNvPr id="119" name="Chevron 123">
            <a:hlinkClick r:id="rId18" action="ppaction://hlinksldjump"/>
            <a:extLst>
              <a:ext uri="{FF2B5EF4-FFF2-40B4-BE49-F238E27FC236}">
                <a16:creationId xmlns:a16="http://schemas.microsoft.com/office/drawing/2014/main" id="{A19CE167-85A6-4E56-B2AC-75C42F858EE6}"/>
              </a:ext>
            </a:extLst>
          </p:cNvPr>
          <p:cNvSpPr>
            <a:spLocks noChangeArrowheads="1"/>
          </p:cNvSpPr>
          <p:nvPr/>
        </p:nvSpPr>
        <p:spPr bwMode="auto">
          <a:xfrm>
            <a:off x="993571" y="1623115"/>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Requests for Quotation</a:t>
            </a:r>
          </a:p>
        </p:txBody>
      </p:sp>
      <p:sp>
        <p:nvSpPr>
          <p:cNvPr id="4" name="TextBox 3">
            <a:hlinkClick r:id="rId10" action="ppaction://hlinksldjump"/>
            <a:extLst>
              <a:ext uri="{FF2B5EF4-FFF2-40B4-BE49-F238E27FC236}">
                <a16:creationId xmlns:a16="http://schemas.microsoft.com/office/drawing/2014/main" id="{C07B8336-F317-4833-AF5D-3EAB72B0974D}"/>
              </a:ext>
            </a:extLst>
          </p:cNvPr>
          <p:cNvSpPr txBox="1"/>
          <p:nvPr/>
        </p:nvSpPr>
        <p:spPr>
          <a:xfrm>
            <a:off x="11187096" y="1468639"/>
            <a:ext cx="80847" cy="153848"/>
          </a:xfrm>
          <a:prstGeom prst="rect">
            <a:avLst/>
          </a:prstGeom>
          <a:noFill/>
        </p:spPr>
        <p:txBody>
          <a:bodyPr wrap="square" lIns="0" tIns="0" rIns="0" bIns="0" rtlCol="0">
            <a:spAutoFit/>
          </a:bodyPr>
          <a:lstStyle/>
          <a:p>
            <a:pPr defTabSz="1088449" fontAlgn="base">
              <a:spcBef>
                <a:spcPct val="50000"/>
              </a:spcBef>
              <a:spcAft>
                <a:spcPct val="0"/>
              </a:spcAft>
              <a:buClr>
                <a:srgbClr val="F0AB00"/>
              </a:buClr>
              <a:buSzPct val="80000"/>
              <a:defRPr/>
            </a:pPr>
            <a:r>
              <a:rPr lang="en-US" sz="1000" b="1" kern="0" dirty="0">
                <a:solidFill>
                  <a:srgbClr val="FFFFFF"/>
                </a:solidFill>
                <a:latin typeface="72" panose="020B0503030000000003" pitchFamily="34" charset="0"/>
                <a:ea typeface="Arial Unicode MS" pitchFamily="34" charset="-128"/>
                <a:cs typeface="72" panose="020B0503030000000003" pitchFamily="34" charset="0"/>
              </a:rPr>
              <a:t>x</a:t>
            </a:r>
          </a:p>
        </p:txBody>
      </p:sp>
      <p:sp>
        <p:nvSpPr>
          <p:cNvPr id="66" name="Chevron 123">
            <a:hlinkClick r:id="rId19" action="ppaction://hlinksldjump"/>
            <a:extLst>
              <a:ext uri="{FF2B5EF4-FFF2-40B4-BE49-F238E27FC236}">
                <a16:creationId xmlns:a16="http://schemas.microsoft.com/office/drawing/2014/main" id="{7B0B0C5E-537F-4136-BD6E-A855AF02797D}"/>
              </a:ext>
            </a:extLst>
          </p:cNvPr>
          <p:cNvSpPr>
            <a:spLocks noChangeArrowheads="1"/>
          </p:cNvSpPr>
          <p:nvPr/>
        </p:nvSpPr>
        <p:spPr bwMode="auto">
          <a:xfrm>
            <a:off x="2145356" y="1620825"/>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Purchase Orders</a:t>
            </a:r>
          </a:p>
        </p:txBody>
      </p:sp>
      <p:sp>
        <p:nvSpPr>
          <p:cNvPr id="69" name="Chevron 123">
            <a:hlinkClick r:id="rId20" action="ppaction://hlinksldjump"/>
            <a:extLst>
              <a:ext uri="{FF2B5EF4-FFF2-40B4-BE49-F238E27FC236}">
                <a16:creationId xmlns:a16="http://schemas.microsoft.com/office/drawing/2014/main" id="{3015AE38-3090-4153-8061-379C872DBB86}"/>
              </a:ext>
            </a:extLst>
          </p:cNvPr>
          <p:cNvSpPr>
            <a:spLocks noChangeArrowheads="1"/>
          </p:cNvSpPr>
          <p:nvPr/>
        </p:nvSpPr>
        <p:spPr bwMode="auto">
          <a:xfrm>
            <a:off x="4520268" y="1647096"/>
            <a:ext cx="1127568"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Processing Supplier Invoices</a:t>
            </a:r>
          </a:p>
        </p:txBody>
      </p:sp>
      <p:sp>
        <p:nvSpPr>
          <p:cNvPr id="75" name="Chevron 123">
            <a:hlinkClick r:id="rId21" action="ppaction://hlinksldjump"/>
            <a:extLst>
              <a:ext uri="{FF2B5EF4-FFF2-40B4-BE49-F238E27FC236}">
                <a16:creationId xmlns:a16="http://schemas.microsoft.com/office/drawing/2014/main" id="{A8FE4302-1464-4DCD-86BC-A9EC4FA2F9E8}"/>
              </a:ext>
            </a:extLst>
          </p:cNvPr>
          <p:cNvSpPr>
            <a:spLocks noChangeArrowheads="1"/>
          </p:cNvSpPr>
          <p:nvPr/>
        </p:nvSpPr>
        <p:spPr bwMode="auto">
          <a:xfrm>
            <a:off x="3310824" y="1638864"/>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Confirming Goods and Services Receipts</a:t>
            </a:r>
          </a:p>
        </p:txBody>
      </p:sp>
      <p:sp>
        <p:nvSpPr>
          <p:cNvPr id="82" name="Chevron 123">
            <a:extLst>
              <a:ext uri="{FF2B5EF4-FFF2-40B4-BE49-F238E27FC236}">
                <a16:creationId xmlns:a16="http://schemas.microsoft.com/office/drawing/2014/main" id="{746B7B43-D9C5-4C57-8533-35375261338D}"/>
              </a:ext>
            </a:extLst>
          </p:cNvPr>
          <p:cNvSpPr>
            <a:spLocks noChangeArrowheads="1"/>
          </p:cNvSpPr>
          <p:nvPr/>
        </p:nvSpPr>
        <p:spPr bwMode="auto">
          <a:xfrm>
            <a:off x="5720525" y="1670652"/>
            <a:ext cx="1127568"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Check and release a payment proposal</a:t>
            </a:r>
          </a:p>
        </p:txBody>
      </p:sp>
      <p:sp>
        <p:nvSpPr>
          <p:cNvPr id="91" name="Chevron 123">
            <a:hlinkClick r:id="" action="ppaction://noaction"/>
            <a:extLst>
              <a:ext uri="{FF2B5EF4-FFF2-40B4-BE49-F238E27FC236}">
                <a16:creationId xmlns:a16="http://schemas.microsoft.com/office/drawing/2014/main" id="{C7CD0BD2-09F9-475D-A4E7-646950E5FE58}"/>
              </a:ext>
            </a:extLst>
          </p:cNvPr>
          <p:cNvSpPr>
            <a:spLocks noChangeArrowheads="1"/>
          </p:cNvSpPr>
          <p:nvPr/>
        </p:nvSpPr>
        <p:spPr bwMode="auto">
          <a:xfrm>
            <a:off x="6816157" y="1670652"/>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Approve a payment</a:t>
            </a:r>
          </a:p>
        </p:txBody>
      </p:sp>
      <p:sp>
        <p:nvSpPr>
          <p:cNvPr id="94" name="Chevron 123">
            <a:hlinkClick r:id="" action="ppaction://noaction"/>
            <a:extLst>
              <a:ext uri="{FF2B5EF4-FFF2-40B4-BE49-F238E27FC236}">
                <a16:creationId xmlns:a16="http://schemas.microsoft.com/office/drawing/2014/main" id="{B1A6B044-BB31-4E87-8BF0-33FBF2D1DCA5}"/>
              </a:ext>
            </a:extLst>
          </p:cNvPr>
          <p:cNvSpPr>
            <a:spLocks noChangeArrowheads="1"/>
          </p:cNvSpPr>
          <p:nvPr/>
        </p:nvSpPr>
        <p:spPr bwMode="auto">
          <a:xfrm>
            <a:off x="7952540" y="1670652"/>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Create a payment medium and send to bank or payee</a:t>
            </a:r>
          </a:p>
        </p:txBody>
      </p:sp>
      <p:sp>
        <p:nvSpPr>
          <p:cNvPr id="70" name="Chevron 123">
            <a:hlinkClick r:id="" action="ppaction://noaction"/>
            <a:extLst>
              <a:ext uri="{FF2B5EF4-FFF2-40B4-BE49-F238E27FC236}">
                <a16:creationId xmlns:a16="http://schemas.microsoft.com/office/drawing/2014/main" id="{74D869D5-5F00-474D-8D1F-0B5FB0D1B296}"/>
              </a:ext>
            </a:extLst>
          </p:cNvPr>
          <p:cNvSpPr>
            <a:spLocks noChangeArrowheads="1"/>
          </p:cNvSpPr>
          <p:nvPr/>
        </p:nvSpPr>
        <p:spPr bwMode="auto">
          <a:xfrm>
            <a:off x="9085175" y="1689298"/>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Process a bank statement</a:t>
            </a:r>
          </a:p>
        </p:txBody>
      </p:sp>
      <p:sp>
        <p:nvSpPr>
          <p:cNvPr id="73" name="Chevron 123">
            <a:hlinkClick r:id="" action="ppaction://noaction"/>
            <a:extLst>
              <a:ext uri="{FF2B5EF4-FFF2-40B4-BE49-F238E27FC236}">
                <a16:creationId xmlns:a16="http://schemas.microsoft.com/office/drawing/2014/main" id="{D2E22C1C-5673-4679-A958-6FE62F3E706A}"/>
              </a:ext>
            </a:extLst>
          </p:cNvPr>
          <p:cNvSpPr>
            <a:spLocks noChangeArrowheads="1"/>
          </p:cNvSpPr>
          <p:nvPr/>
        </p:nvSpPr>
        <p:spPr bwMode="auto">
          <a:xfrm>
            <a:off x="10221558" y="1690419"/>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Allocate a payment</a:t>
            </a:r>
          </a:p>
        </p:txBody>
      </p:sp>
      <p:sp>
        <p:nvSpPr>
          <p:cNvPr id="92" name="Freeform 69">
            <a:extLst>
              <a:ext uri="{FF2B5EF4-FFF2-40B4-BE49-F238E27FC236}">
                <a16:creationId xmlns:a16="http://schemas.microsoft.com/office/drawing/2014/main" id="{413540F8-D6FD-4B8C-A7E0-583822CE0603}"/>
              </a:ext>
            </a:extLst>
          </p:cNvPr>
          <p:cNvSpPr>
            <a:spLocks noChangeArrowheads="1"/>
          </p:cNvSpPr>
          <p:nvPr/>
        </p:nvSpPr>
        <p:spPr bwMode="auto">
          <a:xfrm>
            <a:off x="4314471" y="2367805"/>
            <a:ext cx="110430" cy="1322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pic>
        <p:nvPicPr>
          <p:cNvPr id="89" name="Picture 88">
            <a:hlinkClick r:id="rId21" action="ppaction://hlinksldjump" tooltip="Click here for more information"/>
            <a:extLst>
              <a:ext uri="{FF2B5EF4-FFF2-40B4-BE49-F238E27FC236}">
                <a16:creationId xmlns:a16="http://schemas.microsoft.com/office/drawing/2014/main" id="{30C60386-80C3-48CB-9DB1-B15B4CC0170C}"/>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8842062" y="2326863"/>
            <a:ext cx="179953" cy="179953"/>
          </a:xfrm>
          <a:prstGeom prst="rect">
            <a:avLst/>
          </a:prstGeom>
        </p:spPr>
      </p:pic>
      <p:pic>
        <p:nvPicPr>
          <p:cNvPr id="74" name="Picture 73">
            <a:hlinkClick r:id="rId21" action="ppaction://hlinksldjump" tooltip="The accountant checks the payments proposed by the system and makes any necessary changes. The accountant then releases the correct payment proposals and the system posts the information to accounting."/>
            <a:extLst>
              <a:ext uri="{FF2B5EF4-FFF2-40B4-BE49-F238E27FC236}">
                <a16:creationId xmlns:a16="http://schemas.microsoft.com/office/drawing/2014/main" id="{53E2A38D-A6AF-4F86-AF81-5EC7F5084A7E}"/>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6594528" y="2326863"/>
            <a:ext cx="179953" cy="179953"/>
          </a:xfrm>
          <a:prstGeom prst="rect">
            <a:avLst/>
          </a:prstGeom>
        </p:spPr>
      </p:pic>
      <p:pic>
        <p:nvPicPr>
          <p:cNvPr id="76" name="Picture 75">
            <a:hlinkClick r:id="rId21" action="ppaction://hlinksldjump" tooltip="The accountant processes the bank statements regularly in the system to keep the cash information up-to-date. The accountant performs this process manually or electronically by uploading the bank statement file."/>
            <a:extLst>
              <a:ext uri="{FF2B5EF4-FFF2-40B4-BE49-F238E27FC236}">
                <a16:creationId xmlns:a16="http://schemas.microsoft.com/office/drawing/2014/main" id="{43D48F8E-5E55-4D5E-AB9F-C4599C4A350B}"/>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9990276" y="2326863"/>
            <a:ext cx="179953" cy="179953"/>
          </a:xfrm>
          <a:prstGeom prst="rect">
            <a:avLst/>
          </a:prstGeom>
        </p:spPr>
      </p:pic>
      <p:sp>
        <p:nvSpPr>
          <p:cNvPr id="78" name="Freeform 69">
            <a:extLst>
              <a:ext uri="{FF2B5EF4-FFF2-40B4-BE49-F238E27FC236}">
                <a16:creationId xmlns:a16="http://schemas.microsoft.com/office/drawing/2014/main" id="{DDC084CB-FC89-4022-BBCB-77F01BA5D622}"/>
              </a:ext>
            </a:extLst>
          </p:cNvPr>
          <p:cNvSpPr>
            <a:spLocks noChangeArrowheads="1"/>
          </p:cNvSpPr>
          <p:nvPr/>
        </p:nvSpPr>
        <p:spPr bwMode="auto">
          <a:xfrm>
            <a:off x="5437690" y="2416840"/>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sp>
        <p:nvSpPr>
          <p:cNvPr id="79" name="TextBox 78">
            <a:extLst>
              <a:ext uri="{FF2B5EF4-FFF2-40B4-BE49-F238E27FC236}">
                <a16:creationId xmlns:a16="http://schemas.microsoft.com/office/drawing/2014/main" id="{1CDD2CB3-A7EC-4CC9-B2E8-14726CA9FCAA}"/>
              </a:ext>
            </a:extLst>
          </p:cNvPr>
          <p:cNvSpPr txBox="1"/>
          <p:nvPr/>
        </p:nvSpPr>
        <p:spPr>
          <a:xfrm>
            <a:off x="5673732" y="2575752"/>
            <a:ext cx="2503983" cy="216926"/>
          </a:xfrm>
          <a:prstGeom prst="rect">
            <a:avLst/>
          </a:prstGeom>
          <a:noFill/>
        </p:spPr>
        <p:txBody>
          <a:bodyPr wrap="square">
            <a:spAutoFit/>
          </a:bodyPr>
          <a:lstStyle/>
          <a:p>
            <a:pPr defTabSz="914126">
              <a:lnSpc>
                <a:spcPct val="90000"/>
              </a:lnSpc>
            </a:pPr>
            <a:r>
              <a:rPr lang="en-US" sz="900" dirty="0">
                <a:solidFill>
                  <a:srgbClr val="FFC000"/>
                </a:solidFill>
                <a:latin typeface="72" panose="020B0503030000000003" pitchFamily="34" charset="0"/>
                <a:cs typeface="72" panose="020B0503030000000003" pitchFamily="34" charset="0"/>
                <a:hlinkClick r:id="rId23" action="ppaction://hlinksldjump">
                  <a:extLst>
                    <a:ext uri="{A12FA001-AC4F-418D-AE19-62706E023703}">
                      <ahyp:hlinkClr xmlns:ahyp="http://schemas.microsoft.com/office/drawing/2018/hyperlinkcolor" val="tx"/>
                    </a:ext>
                  </a:extLst>
                </a:hlinkClick>
              </a:rPr>
              <a:t>Click here</a:t>
            </a:r>
            <a:r>
              <a:rPr lang="en-US" sz="900" dirty="0">
                <a:solidFill>
                  <a:srgbClr val="FFC000"/>
                </a:solidFill>
                <a:latin typeface="72" panose="020B0503030000000003" pitchFamily="34" charset="0"/>
                <a:cs typeface="72" panose="020B0503030000000003" pitchFamily="34" charset="0"/>
                <a:hlinkClick r:id="rId8" action="ppaction://hlinksldjump">
                  <a:extLst>
                    <a:ext uri="{A12FA001-AC4F-418D-AE19-62706E023703}">
                      <ahyp:hlinkClr xmlns:ahyp="http://schemas.microsoft.com/office/drawing/2018/hyperlinkcolor" val="tx"/>
                    </a:ext>
                  </a:extLst>
                </a:hlinkClick>
              </a:rPr>
              <a:t> </a:t>
            </a:r>
            <a:r>
              <a:rPr lang="en-US" sz="900" dirty="0">
                <a:solidFill>
                  <a:srgbClr val="FFFFFF"/>
                </a:solidFill>
                <a:latin typeface="72" panose="020B0503030000000003" pitchFamily="34" charset="0"/>
                <a:cs typeface="72" panose="020B0503030000000003" pitchFamily="34" charset="0"/>
              </a:rPr>
              <a:t>to display process variants</a:t>
            </a:r>
          </a:p>
        </p:txBody>
      </p:sp>
      <p:sp>
        <p:nvSpPr>
          <p:cNvPr id="80" name="Freeform 69">
            <a:extLst>
              <a:ext uri="{FF2B5EF4-FFF2-40B4-BE49-F238E27FC236}">
                <a16:creationId xmlns:a16="http://schemas.microsoft.com/office/drawing/2014/main" id="{558C91E2-A38E-48C8-998D-26020E7E6EB1}"/>
              </a:ext>
            </a:extLst>
          </p:cNvPr>
          <p:cNvSpPr>
            <a:spLocks noChangeArrowheads="1"/>
          </p:cNvSpPr>
          <p:nvPr/>
        </p:nvSpPr>
        <p:spPr bwMode="auto">
          <a:xfrm>
            <a:off x="11319863" y="2696884"/>
            <a:ext cx="110430" cy="1322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pic>
        <p:nvPicPr>
          <p:cNvPr id="71" name="Picture 70">
            <a:hlinkClick r:id="rId21" action="ppaction://hlinksldjump" tooltip="The manager approves the proposed payments in an additional step if this has been defined in configuration."/>
            <a:extLst>
              <a:ext uri="{FF2B5EF4-FFF2-40B4-BE49-F238E27FC236}">
                <a16:creationId xmlns:a16="http://schemas.microsoft.com/office/drawing/2014/main" id="{925532D1-3776-4FE5-BBF5-28C6728375CB}"/>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7705703" y="2335442"/>
            <a:ext cx="179953" cy="179953"/>
          </a:xfrm>
          <a:prstGeom prst="rect">
            <a:avLst/>
          </a:prstGeom>
        </p:spPr>
      </p:pic>
      <p:pic>
        <p:nvPicPr>
          <p:cNvPr id="72" name="Picture 71">
            <a:hlinkClick r:id="rId21" action="ppaction://hlinksldjump" tooltip="Click here for more information"/>
            <a:extLst>
              <a:ext uri="{FF2B5EF4-FFF2-40B4-BE49-F238E27FC236}">
                <a16:creationId xmlns:a16="http://schemas.microsoft.com/office/drawing/2014/main" id="{173E85D5-5808-495A-BD44-5FAC83D6B20A}"/>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11087990" y="2326863"/>
            <a:ext cx="179953" cy="179953"/>
          </a:xfrm>
          <a:prstGeom prst="rect">
            <a:avLst/>
          </a:prstGeom>
        </p:spPr>
      </p:pic>
      <p:sp>
        <p:nvSpPr>
          <p:cNvPr id="81" name="Rectangle 80">
            <a:extLst>
              <a:ext uri="{FF2B5EF4-FFF2-40B4-BE49-F238E27FC236}">
                <a16:creationId xmlns:a16="http://schemas.microsoft.com/office/drawing/2014/main" id="{479B9A5E-9A25-425E-833E-7CE1328C13CA}"/>
              </a:ext>
            </a:extLst>
          </p:cNvPr>
          <p:cNvSpPr/>
          <p:nvPr/>
        </p:nvSpPr>
        <p:spPr bwMode="gray">
          <a:xfrm>
            <a:off x="5575148" y="2826721"/>
            <a:ext cx="5855144" cy="1814548"/>
          </a:xfrm>
          <a:prstGeom prst="rect">
            <a:avLst/>
          </a:prstGeom>
          <a:solidFill>
            <a:schemeClr val="tx2">
              <a:lumMod val="20000"/>
              <a:lumOff val="80000"/>
            </a:schemeClr>
          </a:solidFill>
          <a:ln w="25400" algn="ctr">
            <a:noFill/>
            <a:miter lim="800000"/>
            <a:headEnd/>
            <a:tailEnd/>
          </a:ln>
          <a:effectLst>
            <a:outerShdw blurRad="50800" dist="38100" dir="2700000" algn="tl" rotWithShape="0">
              <a:prstClr val="black">
                <a:alpha val="40000"/>
              </a:prstClr>
            </a:outerShdw>
          </a:effectLst>
        </p:spPr>
        <p:txBody>
          <a:bodyPr lIns="89977" tIns="71981" rIns="89977" bIns="71981" rtlCol="0" anchor="ctr"/>
          <a:lstStyle/>
          <a:p>
            <a:pPr defTabSz="1088449">
              <a:lnSpc>
                <a:spcPct val="90000"/>
              </a:lnSpc>
              <a:buClr>
                <a:srgbClr val="F0AB00"/>
              </a:buClr>
              <a:buSzPct val="80000"/>
              <a:defRPr/>
            </a:pPr>
            <a:r>
              <a:rPr lang="en-US" sz="900" dirty="0">
                <a:solidFill>
                  <a:srgbClr val="000000">
                    <a:lumMod val="65000"/>
                    <a:lumOff val="35000"/>
                  </a:srgbClr>
                </a:solidFill>
                <a:latin typeface="72" panose="020B0503030000000003" pitchFamily="34" charset="0"/>
                <a:cs typeface="72" panose="020B0503030000000003" pitchFamily="34" charset="0"/>
              </a:rPr>
              <a:t>          Processing Externally-Initiated Payments of Credit Memos by Incoming Bank Transfer</a:t>
            </a:r>
          </a:p>
          <a:p>
            <a:pPr marL="287914" defTabSz="914126">
              <a:spcBef>
                <a:spcPts val="300"/>
              </a:spcBef>
            </a:pPr>
            <a:r>
              <a:rPr lang="en-US" sz="900" dirty="0">
                <a:solidFill>
                  <a:srgbClr val="000000">
                    <a:lumMod val="65000"/>
                    <a:lumOff val="35000"/>
                  </a:srgbClr>
                </a:solidFill>
                <a:latin typeface="72" panose="020B0503030000000003" pitchFamily="34" charset="0"/>
                <a:cs typeface="72" panose="020B0503030000000003" pitchFamily="34" charset="0"/>
              </a:rPr>
              <a:t>Processing Externally-Initiated Payments of Credit Memos by Incoming Check</a:t>
            </a:r>
          </a:p>
          <a:p>
            <a:pPr marL="287914" defTabSz="914126">
              <a:spcBef>
                <a:spcPts val="300"/>
              </a:spcBef>
            </a:pPr>
            <a:r>
              <a:rPr lang="en-US" sz="900" dirty="0">
                <a:solidFill>
                  <a:srgbClr val="000000">
                    <a:lumMod val="65000"/>
                    <a:lumOff val="35000"/>
                  </a:srgbClr>
                </a:solidFill>
                <a:latin typeface="72" panose="020B0503030000000003" pitchFamily="34" charset="0"/>
                <a:cs typeface="72" panose="020B0503030000000003" pitchFamily="34" charset="0"/>
              </a:rPr>
              <a:t>Processing Externally-Initiated Payments of Credit Memos by Incoming Check with Lockbox</a:t>
            </a:r>
          </a:p>
          <a:p>
            <a:pPr marL="287914" defTabSz="914126">
              <a:spcBef>
                <a:spcPts val="300"/>
              </a:spcBef>
            </a:pPr>
            <a:r>
              <a:rPr lang="en-US" sz="900" dirty="0">
                <a:solidFill>
                  <a:srgbClr val="000000">
                    <a:lumMod val="65000"/>
                    <a:lumOff val="35000"/>
                  </a:srgbClr>
                </a:solidFill>
                <a:latin typeface="72" panose="020B0503030000000003" pitchFamily="34" charset="0"/>
                <a:cs typeface="72" panose="020B0503030000000003" pitchFamily="34" charset="0"/>
              </a:rPr>
              <a:t>Processing Externally-Initiated Payments of External Credit Memos by Bill of Exchange</a:t>
            </a:r>
          </a:p>
          <a:p>
            <a:pPr marL="287914" defTabSz="914126">
              <a:spcBef>
                <a:spcPts val="300"/>
              </a:spcBef>
            </a:pPr>
            <a:r>
              <a:rPr lang="en-US" sz="900" dirty="0">
                <a:solidFill>
                  <a:srgbClr val="000000">
                    <a:lumMod val="65000"/>
                    <a:lumOff val="35000"/>
                  </a:srgbClr>
                </a:solidFill>
                <a:latin typeface="72" panose="020B0503030000000003" pitchFamily="34" charset="0"/>
                <a:cs typeface="72" panose="020B0503030000000003" pitchFamily="34" charset="0"/>
              </a:rPr>
              <a:t>Processing Payments Manually with Bills of Exchange</a:t>
            </a:r>
          </a:p>
          <a:p>
            <a:pPr marL="287914" defTabSz="914126">
              <a:spcBef>
                <a:spcPts val="300"/>
              </a:spcBef>
            </a:pPr>
            <a:r>
              <a:rPr lang="en-US" sz="900" dirty="0">
                <a:solidFill>
                  <a:srgbClr val="000000">
                    <a:lumMod val="65000"/>
                    <a:lumOff val="35000"/>
                  </a:srgbClr>
                </a:solidFill>
                <a:latin typeface="72" panose="020B0503030000000003" pitchFamily="34" charset="0"/>
                <a:cs typeface="72" panose="020B0503030000000003" pitchFamily="34" charset="0"/>
              </a:rPr>
              <a:t>Processing Payments Manually with Open Item Clearing</a:t>
            </a:r>
          </a:p>
          <a:p>
            <a:pPr marL="287914" defTabSz="914126">
              <a:spcBef>
                <a:spcPts val="300"/>
              </a:spcBef>
            </a:pPr>
            <a:r>
              <a:rPr lang="en-US" sz="900" dirty="0">
                <a:solidFill>
                  <a:srgbClr val="000000">
                    <a:lumMod val="65000"/>
                    <a:lumOff val="35000"/>
                  </a:srgbClr>
                </a:solidFill>
                <a:latin typeface="72" panose="020B0503030000000003" pitchFamily="34" charset="0"/>
                <a:cs typeface="72" panose="020B0503030000000003" pitchFamily="34" charset="0"/>
              </a:rPr>
              <a:t>Processing Payments with Petty Cash</a:t>
            </a:r>
          </a:p>
          <a:p>
            <a:pPr marL="287914" defTabSz="914126">
              <a:spcBef>
                <a:spcPts val="300"/>
              </a:spcBef>
            </a:pPr>
            <a:r>
              <a:rPr lang="en-US" sz="900" dirty="0">
                <a:solidFill>
                  <a:srgbClr val="000000">
                    <a:lumMod val="65000"/>
                    <a:lumOff val="35000"/>
                  </a:srgbClr>
                </a:solidFill>
                <a:latin typeface="72" panose="020B0503030000000003" pitchFamily="34" charset="0"/>
                <a:cs typeface="72" panose="020B0503030000000003" pitchFamily="34" charset="0"/>
              </a:rPr>
              <a:t>Processing Payables and Payments with Accounts Maintenance - Standard </a:t>
            </a:r>
          </a:p>
          <a:p>
            <a:pPr defTabSz="1088449">
              <a:lnSpc>
                <a:spcPct val="90000"/>
              </a:lnSpc>
              <a:buClr>
                <a:srgbClr val="F0AB00"/>
              </a:buClr>
              <a:buSzPct val="80000"/>
              <a:defRPr/>
            </a:pPr>
            <a:endParaRPr lang="en-US" sz="900" dirty="0">
              <a:solidFill>
                <a:srgbClr val="000000">
                  <a:lumMod val="65000"/>
                  <a:lumOff val="35000"/>
                </a:srgbClr>
              </a:solidFill>
              <a:latin typeface="72" panose="020B0503030000000003" pitchFamily="34" charset="0"/>
              <a:cs typeface="72" panose="020B0503030000000003" pitchFamily="34" charset="0"/>
            </a:endParaRPr>
          </a:p>
        </p:txBody>
      </p:sp>
      <p:pic>
        <p:nvPicPr>
          <p:cNvPr id="83" name="Picture 82">
            <a:hlinkClick r:id="rId21" action="ppaction://hlinksldjump" tooltip="The Processing Externally-Initiated Payments of Credit Memos by Incoming Bank Transfer process variant enables suppliers to pay credit memos with an incoming bank transfer, rather than clear them with invoices, or allows you to debit the suppliers account."/>
            <a:extLst>
              <a:ext uri="{FF2B5EF4-FFF2-40B4-BE49-F238E27FC236}">
                <a16:creationId xmlns:a16="http://schemas.microsoft.com/office/drawing/2014/main" id="{BE6F100D-0530-4BAB-BC03-62CF7FE0CC1F}"/>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5720525" y="2951438"/>
            <a:ext cx="179953" cy="179953"/>
          </a:xfrm>
          <a:prstGeom prst="rect">
            <a:avLst/>
          </a:prstGeom>
        </p:spPr>
      </p:pic>
      <p:pic>
        <p:nvPicPr>
          <p:cNvPr id="84" name="Picture 83">
            <a:hlinkClick r:id="rId21" action="ppaction://hlinksldjump" tooltip="The Processing Externally-Initiated Payments of Credit Memos by Incoming Check process variant enables your supplier to pay credit memos by incoming check, rather than clear them with invoices."/>
            <a:extLst>
              <a:ext uri="{FF2B5EF4-FFF2-40B4-BE49-F238E27FC236}">
                <a16:creationId xmlns:a16="http://schemas.microsoft.com/office/drawing/2014/main" id="{78DC93B4-008F-4542-BD75-87A165CAC186}"/>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5720525" y="3130316"/>
            <a:ext cx="179953" cy="179953"/>
          </a:xfrm>
          <a:prstGeom prst="rect">
            <a:avLst/>
          </a:prstGeom>
        </p:spPr>
      </p:pic>
      <p:pic>
        <p:nvPicPr>
          <p:cNvPr id="85" name="Picture 84">
            <a:hlinkClick r:id="rId21" action="ppaction://hlinksldjump" tooltip="The Processing Externally-Initiated Payments of Credit Memos by Incoming Check with Lockbox process variant enables your supplier to pay credit memos using lockbox services, rather than clear them with invoices."/>
            <a:extLst>
              <a:ext uri="{FF2B5EF4-FFF2-40B4-BE49-F238E27FC236}">
                <a16:creationId xmlns:a16="http://schemas.microsoft.com/office/drawing/2014/main" id="{7DDAD204-2600-49A2-8B3F-9F564ED9F071}"/>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5722321" y="3308030"/>
            <a:ext cx="179953" cy="179953"/>
          </a:xfrm>
          <a:prstGeom prst="rect">
            <a:avLst/>
          </a:prstGeom>
        </p:spPr>
      </p:pic>
      <p:pic>
        <p:nvPicPr>
          <p:cNvPr id="86" name="Picture 85">
            <a:hlinkClick r:id="rId21" action="ppaction://hlinksldjump" tooltip="This process variant enables you to make payments using different bills of exchange. You can print the sole bill payable, and bills of exchange receivable either with or without acceptance."/>
            <a:extLst>
              <a:ext uri="{FF2B5EF4-FFF2-40B4-BE49-F238E27FC236}">
                <a16:creationId xmlns:a16="http://schemas.microsoft.com/office/drawing/2014/main" id="{70428136-4780-46DB-BCC3-BF0865890AB6}"/>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5720525" y="3487854"/>
            <a:ext cx="179953" cy="179953"/>
          </a:xfrm>
          <a:prstGeom prst="rect">
            <a:avLst/>
          </a:prstGeom>
        </p:spPr>
      </p:pic>
      <p:pic>
        <p:nvPicPr>
          <p:cNvPr id="87" name="Picture 86">
            <a:hlinkClick r:id="rId21" action="ppaction://hlinksldjump" tooltip="The Processing Payments Manually with Bills of Exchange process variant enables you to make payments using different bills of exchange. You can print the sole bill payable, and bills of exchange receivable either with or without acceptance."/>
            <a:extLst>
              <a:ext uri="{FF2B5EF4-FFF2-40B4-BE49-F238E27FC236}">
                <a16:creationId xmlns:a16="http://schemas.microsoft.com/office/drawing/2014/main" id="{37CA5B90-1C85-45A8-B4F7-9E16F91232FE}"/>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5717353" y="3675905"/>
            <a:ext cx="179953" cy="179953"/>
          </a:xfrm>
          <a:prstGeom prst="rect">
            <a:avLst/>
          </a:prstGeom>
        </p:spPr>
      </p:pic>
      <p:pic>
        <p:nvPicPr>
          <p:cNvPr id="88" name="Picture 87">
            <a:hlinkClick r:id="rId21" action="ppaction://hlinksldjump" tooltip="The Processing Payments Manually with Open Item Clearing process variant enables you to make payments manually by outgoing bank transfers and check."/>
            <a:extLst>
              <a:ext uri="{FF2B5EF4-FFF2-40B4-BE49-F238E27FC236}">
                <a16:creationId xmlns:a16="http://schemas.microsoft.com/office/drawing/2014/main" id="{BED46EE4-851F-4426-8F39-072C9AABA064}"/>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5717353" y="3860638"/>
            <a:ext cx="179953" cy="179953"/>
          </a:xfrm>
          <a:prstGeom prst="rect">
            <a:avLst/>
          </a:prstGeom>
        </p:spPr>
      </p:pic>
      <p:pic>
        <p:nvPicPr>
          <p:cNvPr id="90" name="Picture 89">
            <a:hlinkClick r:id="rId21" action="ppaction://hlinksldjump" tooltip="The Processing Payments with Petty Cash process variant allows you to make cash payments using petty cash."/>
            <a:extLst>
              <a:ext uri="{FF2B5EF4-FFF2-40B4-BE49-F238E27FC236}">
                <a16:creationId xmlns:a16="http://schemas.microsoft.com/office/drawing/2014/main" id="{220A9B42-962F-4AC3-B6C5-A1F6E1DCE6B5}"/>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5717710" y="4032444"/>
            <a:ext cx="179953" cy="179953"/>
          </a:xfrm>
          <a:prstGeom prst="rect">
            <a:avLst/>
          </a:prstGeom>
        </p:spPr>
      </p:pic>
      <p:pic>
        <p:nvPicPr>
          <p:cNvPr id="93" name="Picture 92">
            <a:hlinkClick r:id="rId21" action="ppaction://hlinksldjump" tooltip="The Processing Payables and Payments with Accounts Maintenance process variant enables you to monitor supplier accounts on a regular basis. You can clear any remaining open items and write off small differences manually."/>
            <a:extLst>
              <a:ext uri="{FF2B5EF4-FFF2-40B4-BE49-F238E27FC236}">
                <a16:creationId xmlns:a16="http://schemas.microsoft.com/office/drawing/2014/main" id="{405D9F90-4034-4E0F-92B5-3AFF5E2455E5}"/>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5720525" y="4212320"/>
            <a:ext cx="179953" cy="179953"/>
          </a:xfrm>
          <a:prstGeom prst="rect">
            <a:avLst/>
          </a:prstGeom>
        </p:spPr>
      </p:pic>
      <p:sp>
        <p:nvSpPr>
          <p:cNvPr id="96" name="Text Box 129">
            <a:extLst>
              <a:ext uri="{FF2B5EF4-FFF2-40B4-BE49-F238E27FC236}">
                <a16:creationId xmlns:a16="http://schemas.microsoft.com/office/drawing/2014/main" id="{672A8C93-3196-4053-B34A-F7455E30A1A1}"/>
              </a:ext>
            </a:extLst>
          </p:cNvPr>
          <p:cNvSpPr txBox="1">
            <a:spLocks noChangeArrowheads="1"/>
          </p:cNvSpPr>
          <p:nvPr/>
        </p:nvSpPr>
        <p:spPr bwMode="auto">
          <a:xfrm>
            <a:off x="527143" y="2252667"/>
            <a:ext cx="310952" cy="369236"/>
          </a:xfrm>
          <a:prstGeom prst="rect">
            <a:avLst/>
          </a:prstGeom>
          <a:noFill/>
          <a:ln w="9525">
            <a:noFill/>
            <a:miter lim="800000"/>
            <a:headEnd/>
            <a:tailEnd/>
          </a:ln>
        </p:spPr>
        <p:txBody>
          <a:bodyPr wrap="none" lIns="53986" rIns="53986">
            <a:spAutoFit/>
          </a:bodyPr>
          <a:lstStyle/>
          <a:p>
            <a:pPr defTabSz="914126"/>
            <a:r>
              <a:rPr lang="en-US" sz="1799" b="1" dirty="0">
                <a:solidFill>
                  <a:srgbClr val="666666"/>
                </a:solidFill>
                <a:latin typeface="72" panose="020B0503030000000003" pitchFamily="34" charset="0"/>
                <a:cs typeface="72" panose="020B0503030000000003" pitchFamily="34" charset="0"/>
              </a:rPr>
              <a:t>…</a:t>
            </a:r>
          </a:p>
        </p:txBody>
      </p:sp>
    </p:spTree>
    <p:extLst>
      <p:ext uri="{BB962C8B-B14F-4D97-AF65-F5344CB8AC3E}">
        <p14:creationId xmlns:p14="http://schemas.microsoft.com/office/powerpoint/2010/main" val="16268468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Group 55">
            <a:extLst>
              <a:ext uri="{FF2B5EF4-FFF2-40B4-BE49-F238E27FC236}">
                <a16:creationId xmlns:a16="http://schemas.microsoft.com/office/drawing/2014/main" id="{B7919588-4CCE-4DB9-B39F-D974B9295E5F}"/>
              </a:ext>
            </a:extLst>
          </p:cNvPr>
          <p:cNvGrpSpPr/>
          <p:nvPr/>
        </p:nvGrpSpPr>
        <p:grpSpPr>
          <a:xfrm>
            <a:off x="181733" y="5913587"/>
            <a:ext cx="1979096" cy="431888"/>
            <a:chOff x="181780" y="5984084"/>
            <a:chExt cx="1979611" cy="432000"/>
          </a:xfrm>
        </p:grpSpPr>
        <p:grpSp>
          <p:nvGrpSpPr>
            <p:cNvPr id="57" name="Group 56">
              <a:extLst>
                <a:ext uri="{FF2B5EF4-FFF2-40B4-BE49-F238E27FC236}">
                  <a16:creationId xmlns:a16="http://schemas.microsoft.com/office/drawing/2014/main" id="{F4A2C93B-2AE2-4ADD-AA52-4FC8CAD985F5}"/>
                </a:ext>
              </a:extLst>
            </p:cNvPr>
            <p:cNvGrpSpPr/>
            <p:nvPr/>
          </p:nvGrpSpPr>
          <p:grpSpPr>
            <a:xfrm>
              <a:off x="196667" y="6020084"/>
              <a:ext cx="1964724" cy="360000"/>
              <a:chOff x="196667" y="4734829"/>
              <a:chExt cx="1964724" cy="360000"/>
            </a:xfrm>
          </p:grpSpPr>
          <p:sp>
            <p:nvSpPr>
              <p:cNvPr id="59" name="Rectangle 58">
                <a:hlinkClick r:id="rId2" action="ppaction://hlinksldjump"/>
                <a:extLst>
                  <a:ext uri="{FF2B5EF4-FFF2-40B4-BE49-F238E27FC236}">
                    <a16:creationId xmlns:a16="http://schemas.microsoft.com/office/drawing/2014/main" id="{BC2A5114-E1C8-4A66-A9BC-CC194671355F}"/>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60" name="TextBox 59">
                <a:hlinkClick r:id="rId2" action="ppaction://hlinksldjump"/>
                <a:extLst>
                  <a:ext uri="{FF2B5EF4-FFF2-40B4-BE49-F238E27FC236}">
                    <a16:creationId xmlns:a16="http://schemas.microsoft.com/office/drawing/2014/main" id="{DE4AA670-475D-4CF0-AFD1-650EC6BE255C}"/>
                  </a:ext>
                </a:extLst>
              </p:cNvPr>
              <p:cNvSpPr txBox="1"/>
              <p:nvPr/>
            </p:nvSpPr>
            <p:spPr>
              <a:xfrm>
                <a:off x="631664" y="4830191"/>
                <a:ext cx="119423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Further Information</a:t>
                </a:r>
              </a:p>
            </p:txBody>
          </p:sp>
        </p:grpSp>
        <p:pic>
          <p:nvPicPr>
            <p:cNvPr id="58" name="Picture 57">
              <a:hlinkClick r:id="rId2" action="ppaction://hlinksldjump"/>
              <a:extLst>
                <a:ext uri="{FF2B5EF4-FFF2-40B4-BE49-F238E27FC236}">
                  <a16:creationId xmlns:a16="http://schemas.microsoft.com/office/drawing/2014/main" id="{324AECC1-FA36-4B42-83FD-0EB538BB995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81780" y="5984084"/>
              <a:ext cx="432000" cy="432000"/>
            </a:xfrm>
            <a:prstGeom prst="rect">
              <a:avLst/>
            </a:prstGeom>
          </p:spPr>
        </p:pic>
      </p:grpSp>
      <p:grpSp>
        <p:nvGrpSpPr>
          <p:cNvPr id="61" name="Group 60">
            <a:extLst>
              <a:ext uri="{FF2B5EF4-FFF2-40B4-BE49-F238E27FC236}">
                <a16:creationId xmlns:a16="http://schemas.microsoft.com/office/drawing/2014/main" id="{3D0BC4AC-FD17-487E-AE1C-462B2E84BA98}"/>
              </a:ext>
            </a:extLst>
          </p:cNvPr>
          <p:cNvGrpSpPr/>
          <p:nvPr/>
        </p:nvGrpSpPr>
        <p:grpSpPr>
          <a:xfrm>
            <a:off x="196617" y="5572421"/>
            <a:ext cx="1964212" cy="363683"/>
            <a:chOff x="196667" y="5582428"/>
            <a:chExt cx="1964724" cy="363778"/>
          </a:xfrm>
        </p:grpSpPr>
        <p:grpSp>
          <p:nvGrpSpPr>
            <p:cNvPr id="62" name="Group 61">
              <a:extLst>
                <a:ext uri="{FF2B5EF4-FFF2-40B4-BE49-F238E27FC236}">
                  <a16:creationId xmlns:a16="http://schemas.microsoft.com/office/drawing/2014/main" id="{52859805-9177-45BC-BF08-7FA972A01A7C}"/>
                </a:ext>
              </a:extLst>
            </p:cNvPr>
            <p:cNvGrpSpPr/>
            <p:nvPr/>
          </p:nvGrpSpPr>
          <p:grpSpPr>
            <a:xfrm>
              <a:off x="196667" y="5586206"/>
              <a:ext cx="1964724" cy="360000"/>
              <a:chOff x="196667" y="4734829"/>
              <a:chExt cx="1964724" cy="360000"/>
            </a:xfrm>
          </p:grpSpPr>
          <p:sp>
            <p:nvSpPr>
              <p:cNvPr id="64" name="Rectangle 63">
                <a:hlinkClick r:id="rId4" action="ppaction://hlinksldjump"/>
                <a:extLst>
                  <a:ext uri="{FF2B5EF4-FFF2-40B4-BE49-F238E27FC236}">
                    <a16:creationId xmlns:a16="http://schemas.microsoft.com/office/drawing/2014/main" id="{9D3C8818-453C-4EE8-A266-F164AAAC1BB4}"/>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65" name="TextBox 64">
                <a:hlinkClick r:id="rId4" action="ppaction://hlinksldjump"/>
                <a:extLst>
                  <a:ext uri="{FF2B5EF4-FFF2-40B4-BE49-F238E27FC236}">
                    <a16:creationId xmlns:a16="http://schemas.microsoft.com/office/drawing/2014/main" id="{AEFD2E7F-B2B4-48E7-92C3-35928E7F18B6}"/>
                  </a:ext>
                </a:extLst>
              </p:cNvPr>
              <p:cNvSpPr txBox="1"/>
              <p:nvPr/>
            </p:nvSpPr>
            <p:spPr>
              <a:xfrm>
                <a:off x="631664" y="4830191"/>
                <a:ext cx="876843"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Flow</a:t>
                </a:r>
              </a:p>
            </p:txBody>
          </p:sp>
        </p:grpSp>
        <p:pic>
          <p:nvPicPr>
            <p:cNvPr id="63" name="Picture 62">
              <a:hlinkClick r:id="rId4" action="ppaction://hlinksldjump"/>
              <a:extLst>
                <a:ext uri="{FF2B5EF4-FFF2-40B4-BE49-F238E27FC236}">
                  <a16:creationId xmlns:a16="http://schemas.microsoft.com/office/drawing/2014/main" id="{F97E4FBB-3B64-460D-9B44-C199795971BE}"/>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30477" y="5582428"/>
              <a:ext cx="360000" cy="360000"/>
            </a:xfrm>
            <a:prstGeom prst="rect">
              <a:avLst/>
            </a:prstGeom>
          </p:spPr>
        </p:pic>
      </p:grpSp>
      <p:grpSp>
        <p:nvGrpSpPr>
          <p:cNvPr id="66" name="Group 65">
            <a:extLst>
              <a:ext uri="{FF2B5EF4-FFF2-40B4-BE49-F238E27FC236}">
                <a16:creationId xmlns:a16="http://schemas.microsoft.com/office/drawing/2014/main" id="{EC36214E-3E30-4B9E-A46C-48A86BBA7DAB}"/>
              </a:ext>
            </a:extLst>
          </p:cNvPr>
          <p:cNvGrpSpPr/>
          <p:nvPr/>
        </p:nvGrpSpPr>
        <p:grpSpPr>
          <a:xfrm>
            <a:off x="196617" y="5165202"/>
            <a:ext cx="1964212" cy="359906"/>
            <a:chOff x="196667" y="4734829"/>
            <a:chExt cx="1964724" cy="360000"/>
          </a:xfrm>
        </p:grpSpPr>
        <p:sp>
          <p:nvSpPr>
            <p:cNvPr id="67" name="Rectangle 66">
              <a:hlinkClick r:id="rId6" action="ppaction://hlinksldjump"/>
              <a:extLst>
                <a:ext uri="{FF2B5EF4-FFF2-40B4-BE49-F238E27FC236}">
                  <a16:creationId xmlns:a16="http://schemas.microsoft.com/office/drawing/2014/main" id="{EDD6E3AC-A469-4697-9655-7D5B35814842}"/>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grpSp>
          <p:nvGrpSpPr>
            <p:cNvPr id="68" name="Group 67">
              <a:extLst>
                <a:ext uri="{FF2B5EF4-FFF2-40B4-BE49-F238E27FC236}">
                  <a16:creationId xmlns:a16="http://schemas.microsoft.com/office/drawing/2014/main" id="{A4D43217-70D9-4779-BE7F-68D0B2C82A12}"/>
                </a:ext>
              </a:extLst>
            </p:cNvPr>
            <p:cNvGrpSpPr/>
            <p:nvPr/>
          </p:nvGrpSpPr>
          <p:grpSpPr>
            <a:xfrm>
              <a:off x="249062" y="4734829"/>
              <a:ext cx="1331580" cy="360000"/>
              <a:chOff x="249062" y="4734829"/>
              <a:chExt cx="1331580" cy="360000"/>
            </a:xfrm>
          </p:grpSpPr>
          <p:sp>
            <p:nvSpPr>
              <p:cNvPr id="69" name="TextBox 68">
                <a:hlinkClick r:id="rId6" action="ppaction://hlinksldjump"/>
                <a:extLst>
                  <a:ext uri="{FF2B5EF4-FFF2-40B4-BE49-F238E27FC236}">
                    <a16:creationId xmlns:a16="http://schemas.microsoft.com/office/drawing/2014/main" id="{3CC1D080-9D4F-48E3-B61B-1FA61BD6BFF4}"/>
                  </a:ext>
                </a:extLst>
              </p:cNvPr>
              <p:cNvSpPr txBox="1"/>
              <p:nvPr/>
            </p:nvSpPr>
            <p:spPr>
              <a:xfrm>
                <a:off x="631664" y="4830191"/>
                <a:ext cx="94897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Business Value</a:t>
                </a:r>
              </a:p>
            </p:txBody>
          </p:sp>
          <p:pic>
            <p:nvPicPr>
              <p:cNvPr id="70" name="Picture 69">
                <a:hlinkClick r:id="rId6" action="ppaction://hlinksldjump"/>
                <a:extLst>
                  <a:ext uri="{FF2B5EF4-FFF2-40B4-BE49-F238E27FC236}">
                    <a16:creationId xmlns:a16="http://schemas.microsoft.com/office/drawing/2014/main" id="{3E320606-C0C4-4B31-B510-2E46A87D6446}"/>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49062" y="4734829"/>
                <a:ext cx="360000" cy="360000"/>
              </a:xfrm>
              <a:prstGeom prst="rect">
                <a:avLst/>
              </a:prstGeom>
            </p:spPr>
          </p:pic>
        </p:grpSp>
      </p:grpSp>
      <p:grpSp>
        <p:nvGrpSpPr>
          <p:cNvPr id="113" name="Group 112">
            <a:extLst>
              <a:ext uri="{FF2B5EF4-FFF2-40B4-BE49-F238E27FC236}">
                <a16:creationId xmlns:a16="http://schemas.microsoft.com/office/drawing/2014/main" id="{703CE2C9-BB92-438B-B4E5-46CD4ADB1C16}"/>
              </a:ext>
            </a:extLst>
          </p:cNvPr>
          <p:cNvGrpSpPr/>
          <p:nvPr/>
        </p:nvGrpSpPr>
        <p:grpSpPr>
          <a:xfrm>
            <a:off x="196616" y="4757983"/>
            <a:ext cx="1863458" cy="359906"/>
            <a:chOff x="196667" y="4351530"/>
            <a:chExt cx="1863943" cy="360000"/>
          </a:xfrm>
          <a:noFill/>
        </p:grpSpPr>
        <p:sp>
          <p:nvSpPr>
            <p:cNvPr id="114" name="Rectangle 113">
              <a:hlinkClick r:id="rId8" action="ppaction://hlinksldjump"/>
              <a:extLst>
                <a:ext uri="{FF2B5EF4-FFF2-40B4-BE49-F238E27FC236}">
                  <a16:creationId xmlns:a16="http://schemas.microsoft.com/office/drawing/2014/main" id="{43071D50-A727-4204-BC0A-F784DA590D00}"/>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pic>
          <p:nvPicPr>
            <p:cNvPr id="115" name="Picture 114">
              <a:extLst>
                <a:ext uri="{FF2B5EF4-FFF2-40B4-BE49-F238E27FC236}">
                  <a16:creationId xmlns:a16="http://schemas.microsoft.com/office/drawing/2014/main" id="{A3D4EEFB-7958-4422-943F-FFF17AEFE857}"/>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249062" y="4351530"/>
              <a:ext cx="360000" cy="360000"/>
            </a:xfrm>
            <a:prstGeom prst="rect">
              <a:avLst/>
            </a:prstGeom>
            <a:grpFill/>
          </p:spPr>
        </p:pic>
        <p:sp>
          <p:nvSpPr>
            <p:cNvPr id="116" name="TextBox 115">
              <a:extLst>
                <a:ext uri="{FF2B5EF4-FFF2-40B4-BE49-F238E27FC236}">
                  <a16:creationId xmlns:a16="http://schemas.microsoft.com/office/drawing/2014/main" id="{7FB36FE6-00FC-4608-BF95-2B7EA964C15D}"/>
                </a:ext>
              </a:extLst>
            </p:cNvPr>
            <p:cNvSpPr txBox="1"/>
            <p:nvPr/>
          </p:nvSpPr>
          <p:spPr>
            <a:xfrm>
              <a:off x="638473" y="4446892"/>
              <a:ext cx="958596"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Process Details</a:t>
              </a:r>
            </a:p>
          </p:txBody>
        </p:sp>
      </p:grpSp>
      <p:grpSp>
        <p:nvGrpSpPr>
          <p:cNvPr id="90" name="Group 89">
            <a:extLst>
              <a:ext uri="{FF2B5EF4-FFF2-40B4-BE49-F238E27FC236}">
                <a16:creationId xmlns:a16="http://schemas.microsoft.com/office/drawing/2014/main" id="{40835AFE-265A-4E2A-879A-AFC7E0BE2162}"/>
              </a:ext>
            </a:extLst>
          </p:cNvPr>
          <p:cNvGrpSpPr/>
          <p:nvPr/>
        </p:nvGrpSpPr>
        <p:grpSpPr>
          <a:xfrm>
            <a:off x="196617" y="5165202"/>
            <a:ext cx="1964212" cy="359906"/>
            <a:chOff x="196667" y="4734829"/>
            <a:chExt cx="1964724" cy="360000"/>
          </a:xfrm>
          <a:solidFill>
            <a:srgbClr val="ECECEC"/>
          </a:solidFill>
        </p:grpSpPr>
        <p:sp>
          <p:nvSpPr>
            <p:cNvPr id="91" name="Rectangle 90">
              <a:extLst>
                <a:ext uri="{FF2B5EF4-FFF2-40B4-BE49-F238E27FC236}">
                  <a16:creationId xmlns:a16="http://schemas.microsoft.com/office/drawing/2014/main" id="{0077AC0A-DAF0-4941-9599-A253BF0206CE}"/>
                </a:ext>
              </a:extLst>
            </p:cNvPr>
            <p:cNvSpPr/>
            <p:nvPr/>
          </p:nvSpPr>
          <p:spPr bwMode="gray">
            <a:xfrm>
              <a:off x="196667" y="4734829"/>
              <a:ext cx="1964724"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grpSp>
          <p:nvGrpSpPr>
            <p:cNvPr id="92" name="Group 91">
              <a:extLst>
                <a:ext uri="{FF2B5EF4-FFF2-40B4-BE49-F238E27FC236}">
                  <a16:creationId xmlns:a16="http://schemas.microsoft.com/office/drawing/2014/main" id="{F76AD30A-6081-4022-990C-7245A3F6A5E6}"/>
                </a:ext>
              </a:extLst>
            </p:cNvPr>
            <p:cNvGrpSpPr/>
            <p:nvPr/>
          </p:nvGrpSpPr>
          <p:grpSpPr>
            <a:xfrm>
              <a:off x="249062" y="4734829"/>
              <a:ext cx="1398906" cy="360000"/>
              <a:chOff x="249062" y="4734829"/>
              <a:chExt cx="1398906" cy="360000"/>
            </a:xfrm>
            <a:grpFill/>
          </p:grpSpPr>
          <p:sp>
            <p:nvSpPr>
              <p:cNvPr id="93" name="TextBox 92">
                <a:extLst>
                  <a:ext uri="{FF2B5EF4-FFF2-40B4-BE49-F238E27FC236}">
                    <a16:creationId xmlns:a16="http://schemas.microsoft.com/office/drawing/2014/main" id="{93E09C03-C7B2-40FF-ABEF-DB8D3232BFAF}"/>
                  </a:ext>
                </a:extLst>
              </p:cNvPr>
              <p:cNvSpPr txBox="1"/>
              <p:nvPr/>
            </p:nvSpPr>
            <p:spPr>
              <a:xfrm>
                <a:off x="631664" y="4830191"/>
                <a:ext cx="1016304"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b="1" kern="0" dirty="0">
                    <a:solidFill>
                      <a:srgbClr val="666666"/>
                    </a:solidFill>
                    <a:latin typeface="72" panose="020B0503030000000003" pitchFamily="34" charset="0"/>
                    <a:ea typeface="Arial Unicode MS" pitchFamily="34" charset="-128"/>
                    <a:cs typeface="72" panose="020B0503030000000003" pitchFamily="34" charset="0"/>
                  </a:rPr>
                  <a:t>Business Value</a:t>
                </a:r>
              </a:p>
            </p:txBody>
          </p:sp>
          <p:pic>
            <p:nvPicPr>
              <p:cNvPr id="94" name="Picture 93">
                <a:extLst>
                  <a:ext uri="{FF2B5EF4-FFF2-40B4-BE49-F238E27FC236}">
                    <a16:creationId xmlns:a16="http://schemas.microsoft.com/office/drawing/2014/main" id="{403EFA09-77D1-41A9-AB81-D24A6E3758CE}"/>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49062" y="4734829"/>
                <a:ext cx="360000" cy="360000"/>
              </a:xfrm>
              <a:prstGeom prst="rect">
                <a:avLst/>
              </a:prstGeom>
              <a:grpFill/>
            </p:spPr>
          </p:pic>
        </p:grpSp>
      </p:grpSp>
      <p:sp>
        <p:nvSpPr>
          <p:cNvPr id="24" name="Title"/>
          <p:cNvSpPr>
            <a:spLocks noGrp="1"/>
          </p:cNvSpPr>
          <p:nvPr>
            <p:ph type="title"/>
          </p:nvPr>
        </p:nvSpPr>
        <p:spPr bwMode="gray">
          <a:xfrm>
            <a:off x="503870" y="504761"/>
            <a:ext cx="11183564" cy="676932"/>
          </a:xfrm>
        </p:spPr>
        <p:txBody>
          <a:bodyPr/>
          <a:lstStyle/>
          <a:p>
            <a:r>
              <a:rPr lang="en-US" dirty="0">
                <a:solidFill>
                  <a:schemeClr val="accent2"/>
                </a:solidFill>
                <a:latin typeface="72" panose="020B0503030000000003" pitchFamily="34" charset="0"/>
                <a:cs typeface="72" panose="020B0503030000000003" pitchFamily="34" charset="0"/>
              </a:rPr>
              <a:t>SAP Business ByDesign – Procure to Pay (Services)</a:t>
            </a:r>
            <a:br>
              <a:rPr lang="en-US" dirty="0">
                <a:solidFill>
                  <a:schemeClr val="accent2"/>
                </a:solidFill>
                <a:latin typeface="72" panose="020B0503030000000003" pitchFamily="34" charset="0"/>
                <a:cs typeface="72" panose="020B0503030000000003" pitchFamily="34" charset="0"/>
              </a:rPr>
            </a:br>
            <a:r>
              <a:rPr lang="en-US" sz="1999" b="0" dirty="0">
                <a:solidFill>
                  <a:schemeClr val="accent2"/>
                </a:solidFill>
                <a:latin typeface="72" panose="020B0503030000000003" pitchFamily="34" charset="0"/>
                <a:cs typeface="72" panose="020B0503030000000003" pitchFamily="34" charset="0"/>
              </a:rPr>
              <a:t>Business Value</a:t>
            </a:r>
            <a:endParaRPr lang="en-US" dirty="0">
              <a:solidFill>
                <a:schemeClr val="accent2"/>
              </a:solidFill>
              <a:latin typeface="72" panose="020B0503030000000003" pitchFamily="34" charset="0"/>
              <a:cs typeface="72" panose="020B0503030000000003" pitchFamily="34" charset="0"/>
            </a:endParaRPr>
          </a:p>
        </p:txBody>
      </p:sp>
      <p:sp>
        <p:nvSpPr>
          <p:cNvPr id="95" name="Rectangle 122">
            <a:extLst>
              <a:ext uri="{FF2B5EF4-FFF2-40B4-BE49-F238E27FC236}">
                <a16:creationId xmlns:a16="http://schemas.microsoft.com/office/drawing/2014/main" id="{25BD6EE7-41E9-4F63-9D21-CF51CB71382B}"/>
              </a:ext>
            </a:extLst>
          </p:cNvPr>
          <p:cNvSpPr>
            <a:spLocks noChangeArrowheads="1"/>
          </p:cNvSpPr>
          <p:nvPr/>
        </p:nvSpPr>
        <p:spPr bwMode="auto">
          <a:xfrm>
            <a:off x="1965293" y="3786351"/>
            <a:ext cx="9443146" cy="2638382"/>
          </a:xfrm>
          <a:prstGeom prst="rect">
            <a:avLst/>
          </a:prstGeom>
          <a:solidFill>
            <a:srgbClr val="ECECEC"/>
          </a:solidFill>
          <a:ln w="9525" algn="ctr">
            <a:noFill/>
            <a:round/>
            <a:headEnd/>
            <a:tailEnd/>
          </a:ln>
        </p:spPr>
        <p:txBody>
          <a:bodyPr wrap="none" lIns="89977" tIns="46788" rIns="89977" bIns="46788" anchor="ctr"/>
          <a:lstStyle/>
          <a:p>
            <a:pPr marL="244402" indent="-244402" algn="ctr" defTabSz="1088449">
              <a:buClr>
                <a:srgbClr val="F0AB00"/>
              </a:buClr>
              <a:buSzPct val="80000"/>
              <a:defRPr/>
            </a:pPr>
            <a:endParaRPr lang="en-US" sz="2099" dirty="0">
              <a:solidFill>
                <a:srgbClr val="000000"/>
              </a:solidFill>
              <a:latin typeface="72" panose="020B0503030000000003" pitchFamily="34" charset="0"/>
              <a:cs typeface="72" panose="020B0503030000000003" pitchFamily="34" charset="0"/>
            </a:endParaRPr>
          </a:p>
        </p:txBody>
      </p:sp>
      <p:sp>
        <p:nvSpPr>
          <p:cNvPr id="98" name="TextBox 83">
            <a:extLst>
              <a:ext uri="{FF2B5EF4-FFF2-40B4-BE49-F238E27FC236}">
                <a16:creationId xmlns:a16="http://schemas.microsoft.com/office/drawing/2014/main" id="{1832E74A-3C48-4AC1-83DB-D326EDC0E7AE}"/>
              </a:ext>
            </a:extLst>
          </p:cNvPr>
          <p:cNvSpPr txBox="1">
            <a:spLocks noChangeArrowheads="1"/>
          </p:cNvSpPr>
          <p:nvPr/>
        </p:nvSpPr>
        <p:spPr bwMode="auto">
          <a:xfrm>
            <a:off x="1978698" y="3786351"/>
            <a:ext cx="2158438" cy="261869"/>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Overview</a:t>
            </a:r>
            <a:endParaRPr lang="en-US" sz="900" b="1" dirty="0">
              <a:solidFill>
                <a:srgbClr val="666666"/>
              </a:solidFill>
              <a:latin typeface="72" panose="020B0503030000000003" pitchFamily="34" charset="0"/>
              <a:cs typeface="72" panose="020B0503030000000003" pitchFamily="34" charset="0"/>
            </a:endParaRPr>
          </a:p>
        </p:txBody>
      </p:sp>
      <p:sp>
        <p:nvSpPr>
          <p:cNvPr id="103" name="TextBox 102">
            <a:extLst>
              <a:ext uri="{FF2B5EF4-FFF2-40B4-BE49-F238E27FC236}">
                <a16:creationId xmlns:a16="http://schemas.microsoft.com/office/drawing/2014/main" id="{A08FFB48-0E95-4C3A-9EFE-1E0C13FF2364}"/>
              </a:ext>
            </a:extLst>
          </p:cNvPr>
          <p:cNvSpPr txBox="1"/>
          <p:nvPr/>
        </p:nvSpPr>
        <p:spPr>
          <a:xfrm>
            <a:off x="366645" y="3706054"/>
            <a:ext cx="1647396" cy="461545"/>
          </a:xfrm>
          <a:prstGeom prst="rect">
            <a:avLst/>
          </a:prstGeom>
          <a:noFill/>
        </p:spPr>
        <p:txBody>
          <a:bodyPr>
            <a:spAutoFit/>
          </a:bodyPr>
          <a:lstStyle/>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Scenario </a:t>
            </a:r>
          </a:p>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Explorer</a:t>
            </a:r>
            <a:endParaRPr lang="en-US" sz="1000" dirty="0">
              <a:solidFill>
                <a:srgbClr val="666666"/>
              </a:solidFill>
              <a:latin typeface="72" panose="020B0503030000000003" pitchFamily="34" charset="0"/>
              <a:cs typeface="72" panose="020B0503030000000003" pitchFamily="34" charset="0"/>
            </a:endParaRPr>
          </a:p>
        </p:txBody>
      </p:sp>
      <p:sp>
        <p:nvSpPr>
          <p:cNvPr id="106" name="TextBox 66">
            <a:extLst>
              <a:ext uri="{FF2B5EF4-FFF2-40B4-BE49-F238E27FC236}">
                <a16:creationId xmlns:a16="http://schemas.microsoft.com/office/drawing/2014/main" id="{0137F43B-DBD3-4C2B-876C-04FD1215F759}"/>
              </a:ext>
            </a:extLst>
          </p:cNvPr>
          <p:cNvSpPr txBox="1">
            <a:spLocks noChangeArrowheads="1"/>
          </p:cNvSpPr>
          <p:nvPr/>
        </p:nvSpPr>
        <p:spPr bwMode="auto">
          <a:xfrm>
            <a:off x="1978699" y="4062658"/>
            <a:ext cx="3771875" cy="1514261"/>
          </a:xfrm>
          <a:prstGeom prst="rect">
            <a:avLst/>
          </a:prstGeom>
          <a:noFill/>
          <a:ln w="9525">
            <a:noFill/>
            <a:miter lim="800000"/>
            <a:headEnd/>
            <a:tailEnd/>
          </a:ln>
        </p:spPr>
        <p:txBody>
          <a:bodyPr wrap="square">
            <a:spAutoFit/>
          </a:bodyPr>
          <a:lstStyle/>
          <a:p>
            <a:pPr algn="just" defTabSz="914126">
              <a:lnSpc>
                <a:spcPct val="95000"/>
              </a:lnSpc>
              <a:spcBef>
                <a:spcPts val="600"/>
              </a:spcBef>
              <a:buSzPct val="125000"/>
            </a:pPr>
            <a:r>
              <a:rPr lang="en-US" sz="900" dirty="0">
                <a:solidFill>
                  <a:srgbClr val="666666"/>
                </a:solidFill>
                <a:latin typeface="72" panose="020B0503030000000003" pitchFamily="34" charset="0"/>
                <a:cs typeface="72" panose="020B0503030000000003" pitchFamily="34" charset="0"/>
              </a:rPr>
              <a:t>For midsized companies, who staff their projects with external resources, this process integrates service procurement for improved project execution and greater customer satisfaction</a:t>
            </a:r>
          </a:p>
          <a:p>
            <a:pPr algn="just" defTabSz="914126">
              <a:lnSpc>
                <a:spcPct val="95000"/>
              </a:lnSpc>
              <a:spcBef>
                <a:spcPts val="600"/>
              </a:spcBef>
              <a:buSzPct val="125000"/>
            </a:pPr>
            <a:r>
              <a:rPr lang="en-US" sz="900" dirty="0">
                <a:solidFill>
                  <a:srgbClr val="666666"/>
                </a:solidFill>
                <a:latin typeface="72" panose="020B0503030000000003" pitchFamily="34" charset="0"/>
                <a:cs typeface="72" panose="020B0503030000000003" pitchFamily="34" charset="0"/>
              </a:rPr>
              <a:t>You can grow profits by utilizing integrated service procurement and time confirmation processes.</a:t>
            </a:r>
          </a:p>
          <a:p>
            <a:pPr algn="just" defTabSz="914126">
              <a:lnSpc>
                <a:spcPct val="95000"/>
              </a:lnSpc>
              <a:spcBef>
                <a:spcPts val="600"/>
              </a:spcBef>
              <a:buSzPct val="125000"/>
            </a:pPr>
            <a:r>
              <a:rPr lang="en-US" sz="900" dirty="0">
                <a:solidFill>
                  <a:srgbClr val="666666"/>
                </a:solidFill>
                <a:latin typeface="72" panose="020B0503030000000003" pitchFamily="34" charset="0"/>
                <a:cs typeface="72" panose="020B0503030000000003" pitchFamily="34" charset="0"/>
              </a:rPr>
              <a:t>SAP Business ByDesign helps efficiently manage the procure-to-pay process: From project planning, service procurement, job execution, time recording through financial settlement.  </a:t>
            </a:r>
          </a:p>
          <a:p>
            <a:pPr algn="just" defTabSz="914126">
              <a:spcBef>
                <a:spcPts val="600"/>
              </a:spcBef>
            </a:pPr>
            <a:r>
              <a:rPr lang="en-US" sz="900" dirty="0">
                <a:solidFill>
                  <a:srgbClr val="666666"/>
                </a:solidFill>
                <a:latin typeface="72" panose="020B0503030000000003" pitchFamily="34" charset="0"/>
                <a:cs typeface="72" panose="020B0503030000000003" pitchFamily="34" charset="0"/>
              </a:rPr>
              <a:t> </a:t>
            </a:r>
          </a:p>
        </p:txBody>
      </p:sp>
      <p:sp>
        <p:nvSpPr>
          <p:cNvPr id="107" name="TextBox 66">
            <a:extLst>
              <a:ext uri="{FF2B5EF4-FFF2-40B4-BE49-F238E27FC236}">
                <a16:creationId xmlns:a16="http://schemas.microsoft.com/office/drawing/2014/main" id="{4F60E099-E33C-4B23-9424-8F1FD5D6015E}"/>
              </a:ext>
            </a:extLst>
          </p:cNvPr>
          <p:cNvSpPr txBox="1">
            <a:spLocks noChangeArrowheads="1"/>
          </p:cNvSpPr>
          <p:nvPr/>
        </p:nvSpPr>
        <p:spPr bwMode="auto">
          <a:xfrm>
            <a:off x="5860472" y="4030297"/>
            <a:ext cx="5226824" cy="1591205"/>
          </a:xfrm>
          <a:prstGeom prst="rect">
            <a:avLst/>
          </a:prstGeom>
          <a:noFill/>
          <a:ln w="9525">
            <a:noFill/>
            <a:miter lim="800000"/>
            <a:headEnd/>
            <a:tailEnd/>
          </a:ln>
        </p:spPr>
        <p:txBody>
          <a:bodyPr wrap="square">
            <a:spAutoFit/>
          </a:bodyPr>
          <a:lstStyle/>
          <a:p>
            <a:pPr marL="176213" indent="-176213" algn="just">
              <a:lnSpc>
                <a:spcPct val="90000"/>
              </a:lnSpc>
              <a:spcBef>
                <a:spcPct val="10000"/>
              </a:spcBef>
              <a:spcAft>
                <a:spcPts val="300"/>
              </a:spcAft>
              <a:buClr>
                <a:srgbClr val="FFC000"/>
              </a:buClr>
              <a:buFont typeface="Arial" panose="020B0604020202020204" pitchFamily="34" charset="0"/>
              <a:buChar char="•"/>
            </a:pPr>
            <a:r>
              <a:rPr lang="en-US" sz="900" dirty="0">
                <a:solidFill>
                  <a:srgbClr val="666666"/>
                </a:solidFill>
                <a:latin typeface="72" panose="020B0503030000000003" pitchFamily="34" charset="0"/>
                <a:cs typeface="72" panose="020B0503030000000003" pitchFamily="34" charset="0"/>
              </a:rPr>
              <a:t>Automated sourcing and purchase order creation, triggered from the project</a:t>
            </a:r>
          </a:p>
          <a:p>
            <a:pPr marL="176213" indent="-176213" algn="just">
              <a:lnSpc>
                <a:spcPct val="90000"/>
              </a:lnSpc>
              <a:spcBef>
                <a:spcPct val="10000"/>
              </a:spcBef>
              <a:spcAft>
                <a:spcPts val="300"/>
              </a:spcAft>
              <a:buClr>
                <a:srgbClr val="FFC000"/>
              </a:buClr>
              <a:buFont typeface="Arial" panose="020B0604020202020204" pitchFamily="34" charset="0"/>
              <a:buChar char="•"/>
            </a:pPr>
            <a:r>
              <a:rPr lang="en-US" sz="900" dirty="0">
                <a:solidFill>
                  <a:srgbClr val="666666"/>
                </a:solidFill>
                <a:latin typeface="72" panose="020B0503030000000003" pitchFamily="34" charset="0"/>
                <a:cs typeface="72" panose="020B0503030000000003" pitchFamily="34" charset="0"/>
              </a:rPr>
              <a:t>Efficient collaboration with all parties involved in your project within your company and beyond</a:t>
            </a:r>
          </a:p>
          <a:p>
            <a:pPr marL="176213" indent="-176213" algn="just">
              <a:lnSpc>
                <a:spcPct val="90000"/>
              </a:lnSpc>
              <a:spcBef>
                <a:spcPct val="10000"/>
              </a:spcBef>
              <a:spcAft>
                <a:spcPts val="300"/>
              </a:spcAft>
              <a:buClr>
                <a:srgbClr val="FFC000"/>
              </a:buClr>
              <a:buFont typeface="Arial" panose="020B0604020202020204" pitchFamily="34" charset="0"/>
              <a:buChar char="•"/>
            </a:pPr>
            <a:r>
              <a:rPr lang="en-US" sz="900" dirty="0">
                <a:solidFill>
                  <a:srgbClr val="666666"/>
                </a:solidFill>
                <a:latin typeface="72" panose="020B0503030000000003" pitchFamily="34" charset="0"/>
                <a:cs typeface="72" panose="020B0503030000000003" pitchFamily="34" charset="0"/>
              </a:rPr>
              <a:t>Time recording, monitoring, and confirmation of work performed by external service providers</a:t>
            </a:r>
          </a:p>
          <a:p>
            <a:pPr marL="176213" indent="-176213" algn="just">
              <a:lnSpc>
                <a:spcPct val="90000"/>
              </a:lnSpc>
              <a:spcBef>
                <a:spcPct val="10000"/>
              </a:spcBef>
              <a:spcAft>
                <a:spcPts val="300"/>
              </a:spcAft>
              <a:buClr>
                <a:srgbClr val="FFC000"/>
              </a:buClr>
              <a:buFont typeface="Arial" panose="020B0604020202020204" pitchFamily="34" charset="0"/>
              <a:buChar char="•"/>
            </a:pPr>
            <a:r>
              <a:rPr lang="en-US" sz="900" dirty="0">
                <a:solidFill>
                  <a:srgbClr val="666666"/>
                </a:solidFill>
                <a:latin typeface="72" panose="020B0503030000000003" pitchFamily="34" charset="0"/>
                <a:cs typeface="72" panose="020B0503030000000003" pitchFamily="34" charset="0"/>
              </a:rPr>
              <a:t>Payments to suppliers are highly automated to achieve the highest possible payment discounts taking the current liquidity situation into consideration</a:t>
            </a:r>
          </a:p>
          <a:p>
            <a:pPr marL="176213" indent="-176213" algn="just">
              <a:lnSpc>
                <a:spcPct val="90000"/>
              </a:lnSpc>
              <a:spcBef>
                <a:spcPct val="10000"/>
              </a:spcBef>
              <a:spcAft>
                <a:spcPts val="300"/>
              </a:spcAft>
              <a:buClr>
                <a:srgbClr val="FFC000"/>
              </a:buClr>
              <a:buFont typeface="Arial" panose="020B0604020202020204" pitchFamily="34" charset="0"/>
              <a:buChar char="•"/>
            </a:pPr>
            <a:r>
              <a:rPr lang="en-US" sz="900" dirty="0">
                <a:solidFill>
                  <a:srgbClr val="666666"/>
                </a:solidFill>
                <a:latin typeface="72" panose="020B0503030000000003" pitchFamily="34" charset="0"/>
                <a:cs typeface="72" panose="020B0503030000000003" pitchFamily="34" charset="0"/>
              </a:rPr>
              <a:t>Built-in alert and exception handling for fast handling of non-standard requests</a:t>
            </a:r>
          </a:p>
          <a:p>
            <a:pPr marL="176213" indent="-176213" algn="just">
              <a:lnSpc>
                <a:spcPct val="90000"/>
              </a:lnSpc>
              <a:spcBef>
                <a:spcPct val="10000"/>
              </a:spcBef>
              <a:spcAft>
                <a:spcPts val="300"/>
              </a:spcAft>
              <a:buClr>
                <a:srgbClr val="FFC000"/>
              </a:buClr>
              <a:buFont typeface="Arial" panose="020B0604020202020204" pitchFamily="34" charset="0"/>
              <a:buChar char="•"/>
            </a:pPr>
            <a:r>
              <a:rPr lang="en-US" sz="900" dirty="0">
                <a:solidFill>
                  <a:srgbClr val="666666"/>
                </a:solidFill>
                <a:latin typeface="72" panose="020B0503030000000003" pitchFamily="34" charset="0"/>
                <a:cs typeface="72" panose="020B0503030000000003" pitchFamily="34" charset="0"/>
              </a:rPr>
              <a:t>Built-in analytics that enables the purchasing department to monitor the lifecycle of the external service provider </a:t>
            </a:r>
          </a:p>
          <a:p>
            <a:pPr marL="228600" lvl="1" indent="-114300" algn="just">
              <a:lnSpc>
                <a:spcPct val="90000"/>
              </a:lnSpc>
              <a:spcBef>
                <a:spcPts val="600"/>
              </a:spcBef>
              <a:spcAft>
                <a:spcPts val="300"/>
              </a:spcAft>
              <a:buClr>
                <a:schemeClr val="accent1"/>
              </a:buClr>
              <a:buFont typeface="Wingdings" pitchFamily="2" charset="2"/>
              <a:buChar char="l"/>
            </a:pPr>
            <a:endParaRPr lang="en-US" sz="900" dirty="0">
              <a:latin typeface="72" panose="020B0503030000000003" pitchFamily="34" charset="0"/>
              <a:cs typeface="72" panose="020B0503030000000003" pitchFamily="34" charset="0"/>
            </a:endParaRPr>
          </a:p>
        </p:txBody>
      </p:sp>
      <p:cxnSp>
        <p:nvCxnSpPr>
          <p:cNvPr id="54" name="Straight Connector 53">
            <a:extLst>
              <a:ext uri="{FF2B5EF4-FFF2-40B4-BE49-F238E27FC236}">
                <a16:creationId xmlns:a16="http://schemas.microsoft.com/office/drawing/2014/main" id="{7A6D80BC-4357-4E6B-A9D7-9647F1C97F88}"/>
              </a:ext>
            </a:extLst>
          </p:cNvPr>
          <p:cNvCxnSpPr/>
          <p:nvPr/>
        </p:nvCxnSpPr>
        <p:spPr>
          <a:xfrm>
            <a:off x="5935876" y="3828298"/>
            <a:ext cx="0" cy="2574354"/>
          </a:xfrm>
          <a:prstGeom prst="line">
            <a:avLst/>
          </a:prstGeom>
          <a:ln w="254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5" name="TextBox 83">
            <a:extLst>
              <a:ext uri="{FF2B5EF4-FFF2-40B4-BE49-F238E27FC236}">
                <a16:creationId xmlns:a16="http://schemas.microsoft.com/office/drawing/2014/main" id="{82D81D26-B41C-41A6-8676-1499E3F8AE75}"/>
              </a:ext>
            </a:extLst>
          </p:cNvPr>
          <p:cNvSpPr txBox="1">
            <a:spLocks noChangeArrowheads="1"/>
          </p:cNvSpPr>
          <p:nvPr/>
        </p:nvSpPr>
        <p:spPr bwMode="auto">
          <a:xfrm>
            <a:off x="6027743" y="3802932"/>
            <a:ext cx="2158438" cy="261869"/>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Key Benefits</a:t>
            </a:r>
            <a:endParaRPr lang="en-US" sz="900" b="1" dirty="0">
              <a:solidFill>
                <a:srgbClr val="666666"/>
              </a:solidFill>
              <a:latin typeface="72" panose="020B0503030000000003" pitchFamily="34" charset="0"/>
              <a:cs typeface="72" panose="020B0503030000000003" pitchFamily="34" charset="0"/>
            </a:endParaRPr>
          </a:p>
        </p:txBody>
      </p:sp>
      <p:grpSp>
        <p:nvGrpSpPr>
          <p:cNvPr id="71" name="Group 70">
            <a:extLst>
              <a:ext uri="{FF2B5EF4-FFF2-40B4-BE49-F238E27FC236}">
                <a16:creationId xmlns:a16="http://schemas.microsoft.com/office/drawing/2014/main" id="{387D6BF7-C071-4CED-9707-A1AF8F22A5E6}"/>
              </a:ext>
            </a:extLst>
          </p:cNvPr>
          <p:cNvGrpSpPr/>
          <p:nvPr/>
        </p:nvGrpSpPr>
        <p:grpSpPr>
          <a:xfrm>
            <a:off x="196616" y="4355460"/>
            <a:ext cx="1863458" cy="359906"/>
            <a:chOff x="196667" y="4351004"/>
            <a:chExt cx="1863943" cy="360000"/>
          </a:xfrm>
          <a:noFill/>
        </p:grpSpPr>
        <p:grpSp>
          <p:nvGrpSpPr>
            <p:cNvPr id="102" name="Group 101">
              <a:extLst>
                <a:ext uri="{FF2B5EF4-FFF2-40B4-BE49-F238E27FC236}">
                  <a16:creationId xmlns:a16="http://schemas.microsoft.com/office/drawing/2014/main" id="{63E93F94-5829-4DB9-A482-D891B7695357}"/>
                </a:ext>
              </a:extLst>
            </p:cNvPr>
            <p:cNvGrpSpPr/>
            <p:nvPr/>
          </p:nvGrpSpPr>
          <p:grpSpPr>
            <a:xfrm>
              <a:off x="196667" y="4351004"/>
              <a:ext cx="1863943" cy="360000"/>
              <a:chOff x="196667" y="4351530"/>
              <a:chExt cx="1863943" cy="360000"/>
            </a:xfrm>
            <a:grpFill/>
          </p:grpSpPr>
          <p:sp>
            <p:nvSpPr>
              <p:cNvPr id="105" name="Rectangle 104">
                <a:hlinkClick r:id="rId10" action="ppaction://hlinksldjump"/>
                <a:extLst>
                  <a:ext uri="{FF2B5EF4-FFF2-40B4-BE49-F238E27FC236}">
                    <a16:creationId xmlns:a16="http://schemas.microsoft.com/office/drawing/2014/main" id="{D9776B99-0BE4-4F91-85A5-4665FDD3DA1E}"/>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sp>
            <p:nvSpPr>
              <p:cNvPr id="108" name="TextBox 107">
                <a:hlinkClick r:id="rId11" action="ppaction://hlinksldjump"/>
                <a:extLst>
                  <a:ext uri="{FF2B5EF4-FFF2-40B4-BE49-F238E27FC236}">
                    <a16:creationId xmlns:a16="http://schemas.microsoft.com/office/drawing/2014/main" id="{7EB94569-797B-4860-9585-CBF7FAEFABE5}"/>
                  </a:ext>
                </a:extLst>
              </p:cNvPr>
              <p:cNvSpPr txBox="1"/>
              <p:nvPr/>
            </p:nvSpPr>
            <p:spPr>
              <a:xfrm>
                <a:off x="638473" y="4446892"/>
                <a:ext cx="115897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Overview</a:t>
                </a:r>
              </a:p>
            </p:txBody>
          </p:sp>
        </p:grpSp>
        <p:pic>
          <p:nvPicPr>
            <p:cNvPr id="104" name="Picture 103">
              <a:hlinkClick r:id="rId11" action="ppaction://hlinksldjump"/>
              <a:extLst>
                <a:ext uri="{FF2B5EF4-FFF2-40B4-BE49-F238E27FC236}">
                  <a16:creationId xmlns:a16="http://schemas.microsoft.com/office/drawing/2014/main" id="{C7868D43-620E-4FAA-B0A6-EBB15A36DF8B}"/>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249061" y="4351004"/>
              <a:ext cx="360000" cy="360000"/>
            </a:xfrm>
            <a:prstGeom prst="rect">
              <a:avLst/>
            </a:prstGeom>
            <a:grpFill/>
          </p:spPr>
        </p:pic>
      </p:grpSp>
      <p:grpSp>
        <p:nvGrpSpPr>
          <p:cNvPr id="74" name="Group 73">
            <a:extLst>
              <a:ext uri="{FF2B5EF4-FFF2-40B4-BE49-F238E27FC236}">
                <a16:creationId xmlns:a16="http://schemas.microsoft.com/office/drawing/2014/main" id="{E06F5B31-2306-4E57-A287-84B8C9389C48}"/>
              </a:ext>
            </a:extLst>
          </p:cNvPr>
          <p:cNvGrpSpPr/>
          <p:nvPr/>
        </p:nvGrpSpPr>
        <p:grpSpPr>
          <a:xfrm>
            <a:off x="263171" y="1469799"/>
            <a:ext cx="11456396" cy="1819892"/>
            <a:chOff x="1345596" y="1361704"/>
            <a:chExt cx="11459382" cy="1820365"/>
          </a:xfrm>
        </p:grpSpPr>
        <p:sp>
          <p:nvSpPr>
            <p:cNvPr id="75" name="Chevron 123">
              <a:extLst>
                <a:ext uri="{FF2B5EF4-FFF2-40B4-BE49-F238E27FC236}">
                  <a16:creationId xmlns:a16="http://schemas.microsoft.com/office/drawing/2014/main" id="{E1F979BD-646E-4249-9BC2-E79EDB8760EE}"/>
                </a:ext>
              </a:extLst>
            </p:cNvPr>
            <p:cNvSpPr>
              <a:spLocks noChangeArrowheads="1"/>
            </p:cNvSpPr>
            <p:nvPr/>
          </p:nvSpPr>
          <p:spPr bwMode="auto">
            <a:xfrm>
              <a:off x="6663190" y="1386968"/>
              <a:ext cx="2324500" cy="1746693"/>
            </a:xfrm>
            <a:prstGeom prst="chevron">
              <a:avLst>
                <a:gd name="adj" fmla="val 10374"/>
              </a:avLst>
            </a:prstGeom>
            <a:solidFill>
              <a:srgbClr val="ECECEC"/>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t"/>
            <a:lstStyle/>
            <a:p>
              <a:pPr defTabSz="914126">
                <a:lnSpc>
                  <a:spcPct val="90000"/>
                </a:lnSpc>
              </a:pPr>
              <a:r>
                <a:rPr lang="en-US" sz="1100" b="1" dirty="0">
                  <a:solidFill>
                    <a:srgbClr val="666666"/>
                  </a:solidFill>
                  <a:latin typeface="72" panose="020B0503030000000003" pitchFamily="34" charset="0"/>
                  <a:cs typeface="72" panose="020B0503030000000003" pitchFamily="34" charset="0"/>
                </a:rPr>
                <a:t>Execute</a:t>
              </a:r>
            </a:p>
          </p:txBody>
        </p:sp>
        <p:sp>
          <p:nvSpPr>
            <p:cNvPr id="76" name="Chevron 123">
              <a:extLst>
                <a:ext uri="{FF2B5EF4-FFF2-40B4-BE49-F238E27FC236}">
                  <a16:creationId xmlns:a16="http://schemas.microsoft.com/office/drawing/2014/main" id="{C6FE1A72-99FA-4F74-9F82-57E768446D07}"/>
                </a:ext>
              </a:extLst>
            </p:cNvPr>
            <p:cNvSpPr>
              <a:spLocks noChangeAspect="1" noChangeArrowheads="1"/>
            </p:cNvSpPr>
            <p:nvPr/>
          </p:nvSpPr>
          <p:spPr bwMode="auto">
            <a:xfrm>
              <a:off x="6797039" y="1816061"/>
              <a:ext cx="1090695" cy="878400"/>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Perform Services</a:t>
              </a:r>
            </a:p>
          </p:txBody>
        </p:sp>
        <p:sp>
          <p:nvSpPr>
            <p:cNvPr id="77" name="Chevron 123">
              <a:extLst>
                <a:ext uri="{FF2B5EF4-FFF2-40B4-BE49-F238E27FC236}">
                  <a16:creationId xmlns:a16="http://schemas.microsoft.com/office/drawing/2014/main" id="{6503560D-6F03-459D-B5BA-0B82870E1ACD}"/>
                </a:ext>
              </a:extLst>
            </p:cNvPr>
            <p:cNvSpPr>
              <a:spLocks noChangeArrowheads="1"/>
            </p:cNvSpPr>
            <p:nvPr/>
          </p:nvSpPr>
          <p:spPr bwMode="auto">
            <a:xfrm>
              <a:off x="1345596" y="1361704"/>
              <a:ext cx="2938410" cy="1746693"/>
            </a:xfrm>
            <a:prstGeom prst="chevron">
              <a:avLst>
                <a:gd name="adj" fmla="val 10374"/>
              </a:avLst>
            </a:prstGeom>
            <a:solidFill>
              <a:srgbClr val="ECECEC"/>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t"/>
            <a:lstStyle/>
            <a:p>
              <a:pPr defTabSz="914126">
                <a:lnSpc>
                  <a:spcPct val="90000"/>
                </a:lnSpc>
              </a:pPr>
              <a:r>
                <a:rPr lang="en-US" sz="1100" b="1" dirty="0">
                  <a:solidFill>
                    <a:srgbClr val="666666"/>
                  </a:solidFill>
                  <a:latin typeface="72" panose="020B0503030000000003" pitchFamily="34" charset="0"/>
                  <a:cs typeface="72" panose="020B0503030000000003" pitchFamily="34" charset="0"/>
                </a:rPr>
                <a:t>Initiate</a:t>
              </a:r>
            </a:p>
          </p:txBody>
        </p:sp>
        <p:sp>
          <p:nvSpPr>
            <p:cNvPr id="78" name="Chevron 123">
              <a:extLst>
                <a:ext uri="{FF2B5EF4-FFF2-40B4-BE49-F238E27FC236}">
                  <a16:creationId xmlns:a16="http://schemas.microsoft.com/office/drawing/2014/main" id="{B6A44B6D-F972-4F7A-ACBA-E54D4663D550}"/>
                </a:ext>
              </a:extLst>
            </p:cNvPr>
            <p:cNvSpPr>
              <a:spLocks noChangeAspect="1" noChangeArrowheads="1"/>
            </p:cNvSpPr>
            <p:nvPr/>
          </p:nvSpPr>
          <p:spPr bwMode="auto">
            <a:xfrm>
              <a:off x="2504444" y="1785329"/>
              <a:ext cx="1744227" cy="873477"/>
            </a:xfrm>
            <a:prstGeom prst="chevron">
              <a:avLst>
                <a:gd name="adj" fmla="val 10483"/>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endParaRPr lang="en-US" sz="900" dirty="0">
                <a:solidFill>
                  <a:srgbClr val="FFFFFF"/>
                </a:solidFill>
                <a:latin typeface="72" panose="020B0503030000000003" pitchFamily="34" charset="0"/>
                <a:cs typeface="72" panose="020B0503030000000003" pitchFamily="34" charset="0"/>
              </a:endParaRPr>
            </a:p>
          </p:txBody>
        </p:sp>
        <p:sp>
          <p:nvSpPr>
            <p:cNvPr id="79" name="Chevron 123">
              <a:extLst>
                <a:ext uri="{FF2B5EF4-FFF2-40B4-BE49-F238E27FC236}">
                  <a16:creationId xmlns:a16="http://schemas.microsoft.com/office/drawing/2014/main" id="{6E972975-DAD2-44A4-804B-10A10A023948}"/>
                </a:ext>
              </a:extLst>
            </p:cNvPr>
            <p:cNvSpPr>
              <a:spLocks noChangeAspect="1" noChangeArrowheads="1"/>
            </p:cNvSpPr>
            <p:nvPr/>
          </p:nvSpPr>
          <p:spPr bwMode="auto">
            <a:xfrm>
              <a:off x="1520944" y="1771666"/>
              <a:ext cx="1019368" cy="878400"/>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Source and Bundle</a:t>
              </a:r>
            </a:p>
          </p:txBody>
        </p:sp>
        <p:sp>
          <p:nvSpPr>
            <p:cNvPr id="80" name="Chevron 123">
              <a:extLst>
                <a:ext uri="{FF2B5EF4-FFF2-40B4-BE49-F238E27FC236}">
                  <a16:creationId xmlns:a16="http://schemas.microsoft.com/office/drawing/2014/main" id="{FBC81588-0DFA-479B-9294-490C2C4DDD3F}"/>
                </a:ext>
              </a:extLst>
            </p:cNvPr>
            <p:cNvSpPr>
              <a:spLocks noChangeArrowheads="1"/>
            </p:cNvSpPr>
            <p:nvPr/>
          </p:nvSpPr>
          <p:spPr bwMode="auto">
            <a:xfrm>
              <a:off x="4206750" y="1386969"/>
              <a:ext cx="2513448" cy="1746693"/>
            </a:xfrm>
            <a:prstGeom prst="chevron">
              <a:avLst>
                <a:gd name="adj" fmla="val 10374"/>
              </a:avLst>
            </a:prstGeom>
            <a:solidFill>
              <a:srgbClr val="ECECEC"/>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t"/>
            <a:lstStyle/>
            <a:p>
              <a:pPr defTabSz="914126">
                <a:lnSpc>
                  <a:spcPct val="90000"/>
                </a:lnSpc>
              </a:pPr>
              <a:r>
                <a:rPr lang="en-US" sz="1100" b="1" dirty="0">
                  <a:solidFill>
                    <a:srgbClr val="666666"/>
                  </a:solidFill>
                  <a:latin typeface="72" panose="020B0503030000000003" pitchFamily="34" charset="0"/>
                  <a:cs typeface="72" panose="020B0503030000000003" pitchFamily="34" charset="0"/>
                </a:rPr>
                <a:t>Procure</a:t>
              </a:r>
            </a:p>
          </p:txBody>
        </p:sp>
        <p:sp>
          <p:nvSpPr>
            <p:cNvPr id="81" name="Chevron 123">
              <a:extLst>
                <a:ext uri="{FF2B5EF4-FFF2-40B4-BE49-F238E27FC236}">
                  <a16:creationId xmlns:a16="http://schemas.microsoft.com/office/drawing/2014/main" id="{51BB4968-E13E-48ED-8C24-EBE52C21E739}"/>
                </a:ext>
              </a:extLst>
            </p:cNvPr>
            <p:cNvSpPr>
              <a:spLocks noChangeAspect="1" noChangeArrowheads="1"/>
            </p:cNvSpPr>
            <p:nvPr/>
          </p:nvSpPr>
          <p:spPr bwMode="auto">
            <a:xfrm>
              <a:off x="4368959" y="1830972"/>
              <a:ext cx="1127195" cy="878400"/>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Send Purchase Order</a:t>
              </a:r>
            </a:p>
          </p:txBody>
        </p:sp>
        <p:sp>
          <p:nvSpPr>
            <p:cNvPr id="85" name="Chevron 123">
              <a:extLst>
                <a:ext uri="{FF2B5EF4-FFF2-40B4-BE49-F238E27FC236}">
                  <a16:creationId xmlns:a16="http://schemas.microsoft.com/office/drawing/2014/main" id="{F4834244-3978-4CE6-9EB1-71B0994A8B9C}"/>
                </a:ext>
              </a:extLst>
            </p:cNvPr>
            <p:cNvSpPr>
              <a:spLocks noChangeArrowheads="1"/>
            </p:cNvSpPr>
            <p:nvPr/>
          </p:nvSpPr>
          <p:spPr bwMode="auto">
            <a:xfrm>
              <a:off x="8945906" y="1435376"/>
              <a:ext cx="3859072" cy="1746693"/>
            </a:xfrm>
            <a:prstGeom prst="chevron">
              <a:avLst>
                <a:gd name="adj" fmla="val 10374"/>
              </a:avLst>
            </a:prstGeom>
            <a:solidFill>
              <a:srgbClr val="ECECEC"/>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t"/>
            <a:lstStyle/>
            <a:p>
              <a:pPr defTabSz="914126">
                <a:lnSpc>
                  <a:spcPct val="90000"/>
                </a:lnSpc>
              </a:pPr>
              <a:r>
                <a:rPr lang="en-US" sz="1100" b="1" dirty="0">
                  <a:solidFill>
                    <a:srgbClr val="666666"/>
                  </a:solidFill>
                  <a:latin typeface="72" panose="020B0503030000000003" pitchFamily="34" charset="0"/>
                  <a:cs typeface="72" panose="020B0503030000000003" pitchFamily="34" charset="0"/>
                </a:rPr>
                <a:t>Settle</a:t>
              </a:r>
            </a:p>
          </p:txBody>
        </p:sp>
        <p:sp>
          <p:nvSpPr>
            <p:cNvPr id="88" name="Chevron 123">
              <a:extLst>
                <a:ext uri="{FF2B5EF4-FFF2-40B4-BE49-F238E27FC236}">
                  <a16:creationId xmlns:a16="http://schemas.microsoft.com/office/drawing/2014/main" id="{9372912B-756B-489A-803F-6F2DB5C218F4}"/>
                </a:ext>
              </a:extLst>
            </p:cNvPr>
            <p:cNvSpPr>
              <a:spLocks noChangeAspect="1" noChangeArrowheads="1"/>
            </p:cNvSpPr>
            <p:nvPr/>
          </p:nvSpPr>
          <p:spPr bwMode="auto">
            <a:xfrm>
              <a:off x="10313350" y="1830134"/>
              <a:ext cx="1188000" cy="878400"/>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Pay Invoice</a:t>
              </a:r>
            </a:p>
          </p:txBody>
        </p:sp>
        <p:sp>
          <p:nvSpPr>
            <p:cNvPr id="96" name="Chevron 123">
              <a:extLst>
                <a:ext uri="{FF2B5EF4-FFF2-40B4-BE49-F238E27FC236}">
                  <a16:creationId xmlns:a16="http://schemas.microsoft.com/office/drawing/2014/main" id="{8C301DAC-F880-4237-A34E-A7718BC615FD}"/>
                </a:ext>
              </a:extLst>
            </p:cNvPr>
            <p:cNvSpPr>
              <a:spLocks noChangeAspect="1" noChangeArrowheads="1"/>
            </p:cNvSpPr>
            <p:nvPr/>
          </p:nvSpPr>
          <p:spPr bwMode="auto">
            <a:xfrm>
              <a:off x="5467729" y="1828967"/>
              <a:ext cx="1101281" cy="878400"/>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Acknowledge Purchase Order</a:t>
              </a:r>
            </a:p>
          </p:txBody>
        </p:sp>
        <p:sp>
          <p:nvSpPr>
            <p:cNvPr id="97" name="Chevron 123">
              <a:extLst>
                <a:ext uri="{FF2B5EF4-FFF2-40B4-BE49-F238E27FC236}">
                  <a16:creationId xmlns:a16="http://schemas.microsoft.com/office/drawing/2014/main" id="{CAEDC6C1-C0F4-4D42-B7D2-D64088ED679E}"/>
                </a:ext>
              </a:extLst>
            </p:cNvPr>
            <p:cNvSpPr>
              <a:spLocks noChangeAspect="1" noChangeArrowheads="1"/>
            </p:cNvSpPr>
            <p:nvPr/>
          </p:nvSpPr>
          <p:spPr bwMode="auto">
            <a:xfrm>
              <a:off x="11474403" y="1830134"/>
              <a:ext cx="1188000" cy="878400"/>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Post to Ledger</a:t>
              </a:r>
            </a:p>
          </p:txBody>
        </p:sp>
        <p:sp>
          <p:nvSpPr>
            <p:cNvPr id="99" name="Chevron 123">
              <a:extLst>
                <a:ext uri="{FF2B5EF4-FFF2-40B4-BE49-F238E27FC236}">
                  <a16:creationId xmlns:a16="http://schemas.microsoft.com/office/drawing/2014/main" id="{E1A10CB4-8EE1-43AA-AF0B-866750A33E82}"/>
                </a:ext>
              </a:extLst>
            </p:cNvPr>
            <p:cNvSpPr>
              <a:spLocks noChangeAspect="1" noChangeArrowheads="1"/>
            </p:cNvSpPr>
            <p:nvPr/>
          </p:nvSpPr>
          <p:spPr bwMode="auto">
            <a:xfrm>
              <a:off x="2554807" y="1785329"/>
              <a:ext cx="984905" cy="848494"/>
            </a:xfrm>
            <a:prstGeom prst="chevron">
              <a:avLst>
                <a:gd name="adj" fmla="val 9609"/>
              </a:avLst>
            </a:prstGeom>
            <a:solidFill>
              <a:schemeClr val="tx2"/>
            </a:solidFill>
            <a:ln w="9525" cap="rnd" algn="ctr">
              <a:noFill/>
              <a:bevel/>
              <a:headEnd/>
              <a:tailEnd/>
            </a:ln>
            <a:effectLst/>
          </p:spPr>
          <p:txBody>
            <a:bodyPr lIns="35991" tIns="35991" rIns="35991" bIns="35991" anchor="ctr"/>
            <a:lstStyle/>
            <a:p>
              <a:pPr defTabSz="914126">
                <a:buClr>
                  <a:srgbClr val="F0AB00"/>
                </a:buClr>
                <a:buSzPct val="80000"/>
              </a:pPr>
              <a:r>
                <a:rPr lang="en-US" sz="900" dirty="0">
                  <a:solidFill>
                    <a:srgbClr val="FFFFFF"/>
                  </a:solidFill>
                  <a:latin typeface="72" panose="020B0503030000000003" pitchFamily="34" charset="0"/>
                  <a:cs typeface="72" panose="020B0503030000000003" pitchFamily="34" charset="0"/>
                </a:rPr>
                <a:t>Initiate RFQ Processing</a:t>
              </a:r>
            </a:p>
          </p:txBody>
        </p:sp>
        <p:sp>
          <p:nvSpPr>
            <p:cNvPr id="100" name="Chevron 123">
              <a:extLst>
                <a:ext uri="{FF2B5EF4-FFF2-40B4-BE49-F238E27FC236}">
                  <a16:creationId xmlns:a16="http://schemas.microsoft.com/office/drawing/2014/main" id="{88F31E3C-9871-4C1E-BC85-BE420F3639CC}"/>
                </a:ext>
              </a:extLst>
            </p:cNvPr>
            <p:cNvSpPr>
              <a:spLocks noChangeAspect="1" noChangeArrowheads="1"/>
            </p:cNvSpPr>
            <p:nvPr/>
          </p:nvSpPr>
          <p:spPr bwMode="auto">
            <a:xfrm>
              <a:off x="3340915" y="1788246"/>
              <a:ext cx="865835" cy="848494"/>
            </a:xfrm>
            <a:prstGeom prst="chevron">
              <a:avLst>
                <a:gd name="adj" fmla="val 9609"/>
              </a:avLst>
            </a:prstGeom>
            <a:solidFill>
              <a:schemeClr val="tx2"/>
            </a:solidFill>
            <a:ln w="9525" cap="rnd" algn="ctr">
              <a:noFill/>
              <a:bevel/>
              <a:headEnd/>
              <a:tailEnd/>
            </a:ln>
            <a:effectLst/>
          </p:spPr>
          <p:txBody>
            <a:bodyPr lIns="35991" tIns="35991" rIns="35991" bIns="35991" anchor="ctr"/>
            <a:lstStyle/>
            <a:p>
              <a:pPr defTabSz="914126">
                <a:buClr>
                  <a:srgbClr val="F0AB00"/>
                </a:buClr>
                <a:buSzPct val="80000"/>
              </a:pPr>
              <a:r>
                <a:rPr lang="en-US" sz="900" dirty="0">
                  <a:solidFill>
                    <a:srgbClr val="FFFFFF"/>
                  </a:solidFill>
                  <a:latin typeface="72" panose="020B0503030000000003" pitchFamily="34" charset="0"/>
                  <a:cs typeface="72" panose="020B0503030000000003" pitchFamily="34" charset="0"/>
                </a:rPr>
                <a:t>Create Purchase Order</a:t>
              </a:r>
            </a:p>
          </p:txBody>
        </p:sp>
        <p:sp>
          <p:nvSpPr>
            <p:cNvPr id="117" name="Chevron 123">
              <a:extLst>
                <a:ext uri="{FF2B5EF4-FFF2-40B4-BE49-F238E27FC236}">
                  <a16:creationId xmlns:a16="http://schemas.microsoft.com/office/drawing/2014/main" id="{C861A379-85B9-429B-BF2A-67EC9BA87686}"/>
                </a:ext>
              </a:extLst>
            </p:cNvPr>
            <p:cNvSpPr>
              <a:spLocks noChangeAspect="1" noChangeArrowheads="1"/>
            </p:cNvSpPr>
            <p:nvPr/>
          </p:nvSpPr>
          <p:spPr bwMode="auto">
            <a:xfrm>
              <a:off x="9161882" y="1822269"/>
              <a:ext cx="1188000" cy="878400"/>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Receive/Verify Supplier Invoice</a:t>
              </a:r>
            </a:p>
          </p:txBody>
        </p:sp>
        <p:sp>
          <p:nvSpPr>
            <p:cNvPr id="72" name="Chevron 123">
              <a:extLst>
                <a:ext uri="{FF2B5EF4-FFF2-40B4-BE49-F238E27FC236}">
                  <a16:creationId xmlns:a16="http://schemas.microsoft.com/office/drawing/2014/main" id="{1C2DC1E4-8FE6-4B2C-8B51-9ED11CC0B2A4}"/>
                </a:ext>
              </a:extLst>
            </p:cNvPr>
            <p:cNvSpPr>
              <a:spLocks noChangeAspect="1" noChangeArrowheads="1"/>
            </p:cNvSpPr>
            <p:nvPr/>
          </p:nvSpPr>
          <p:spPr bwMode="auto">
            <a:xfrm>
              <a:off x="7853683" y="1814917"/>
              <a:ext cx="1090695" cy="878400"/>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Record Time</a:t>
              </a:r>
            </a:p>
          </p:txBody>
        </p:sp>
      </p:grpSp>
      <p:sp>
        <p:nvSpPr>
          <p:cNvPr id="101" name="Line 45">
            <a:extLst>
              <a:ext uri="{FF2B5EF4-FFF2-40B4-BE49-F238E27FC236}">
                <a16:creationId xmlns:a16="http://schemas.microsoft.com/office/drawing/2014/main" id="{1A3BA8AD-7CF2-48A2-BEB8-79986820146D}"/>
              </a:ext>
            </a:extLst>
          </p:cNvPr>
          <p:cNvSpPr>
            <a:spLocks noChangeShapeType="1"/>
          </p:cNvSpPr>
          <p:nvPr/>
        </p:nvSpPr>
        <p:spPr bwMode="auto">
          <a:xfrm>
            <a:off x="2283215" y="2077592"/>
            <a:ext cx="0" cy="504694"/>
          </a:xfrm>
          <a:prstGeom prst="line">
            <a:avLst/>
          </a:prstGeom>
          <a:noFill/>
          <a:ln w="9525" cap="rnd">
            <a:solidFill>
              <a:schemeClr val="bg1"/>
            </a:solidFill>
            <a:round/>
            <a:headEnd/>
            <a:tailEnd/>
          </a:ln>
        </p:spPr>
        <p:txBody>
          <a:bodyPr lIns="89977" tIns="35991" rIns="53986" bIns="46788" anchor="ctr"/>
          <a:lstStyle/>
          <a:p>
            <a:pPr defTabSz="914126"/>
            <a:endParaRPr lang="de-DE" sz="1600" dirty="0">
              <a:solidFill>
                <a:srgbClr val="000000"/>
              </a:solidFill>
              <a:latin typeface="72" panose="020B0503030000000003" pitchFamily="34" charset="0"/>
              <a:cs typeface="72" panose="020B0503030000000003" pitchFamily="34" charset="0"/>
            </a:endParaRPr>
          </a:p>
        </p:txBody>
      </p:sp>
      <p:pic>
        <p:nvPicPr>
          <p:cNvPr id="10" name="Picture 9">
            <a:extLst>
              <a:ext uri="{FF2B5EF4-FFF2-40B4-BE49-F238E27FC236}">
                <a16:creationId xmlns:a16="http://schemas.microsoft.com/office/drawing/2014/main" id="{AE12647D-81CD-42D7-BFE6-44A10D7F0BB7}"/>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3452090" y="2922958"/>
            <a:ext cx="727845" cy="702124"/>
          </a:xfrm>
          <a:prstGeom prst="rect">
            <a:avLst/>
          </a:prstGeom>
        </p:spPr>
      </p:pic>
      <p:pic>
        <p:nvPicPr>
          <p:cNvPr id="73" name="Picture 72">
            <a:extLst>
              <a:ext uri="{FF2B5EF4-FFF2-40B4-BE49-F238E27FC236}">
                <a16:creationId xmlns:a16="http://schemas.microsoft.com/office/drawing/2014/main" id="{A3430DA7-0E5D-4A4D-B2A7-D7A972A3537E}"/>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1142479" y="2549387"/>
            <a:ext cx="1163311" cy="1163311"/>
          </a:xfrm>
          <a:prstGeom prst="rect">
            <a:avLst/>
          </a:prstGeom>
        </p:spPr>
      </p:pic>
      <p:pic>
        <p:nvPicPr>
          <p:cNvPr id="86" name="Picture 85">
            <a:extLst>
              <a:ext uri="{FF2B5EF4-FFF2-40B4-BE49-F238E27FC236}">
                <a16:creationId xmlns:a16="http://schemas.microsoft.com/office/drawing/2014/main" id="{4724B525-5DD4-4A7D-ACD2-C12F7B664923}"/>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6271959" y="2874719"/>
            <a:ext cx="720000" cy="720000"/>
          </a:xfrm>
          <a:prstGeom prst="rect">
            <a:avLst/>
          </a:prstGeom>
        </p:spPr>
      </p:pic>
      <p:pic>
        <p:nvPicPr>
          <p:cNvPr id="87" name="Picture 86">
            <a:extLst>
              <a:ext uri="{FF2B5EF4-FFF2-40B4-BE49-F238E27FC236}">
                <a16:creationId xmlns:a16="http://schemas.microsoft.com/office/drawing/2014/main" id="{96E50F9C-5417-4CA7-8401-F6C92E9ED130}"/>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9408402" y="2850934"/>
            <a:ext cx="720000" cy="720000"/>
          </a:xfrm>
          <a:prstGeom prst="rect">
            <a:avLst/>
          </a:prstGeom>
        </p:spPr>
      </p:pic>
    </p:spTree>
    <p:extLst>
      <p:ext uri="{BB962C8B-B14F-4D97-AF65-F5344CB8AC3E}">
        <p14:creationId xmlns:p14="http://schemas.microsoft.com/office/powerpoint/2010/main" val="468185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8" name="Group 117">
            <a:extLst>
              <a:ext uri="{FF2B5EF4-FFF2-40B4-BE49-F238E27FC236}">
                <a16:creationId xmlns:a16="http://schemas.microsoft.com/office/drawing/2014/main" id="{D5F7EBEC-0357-4860-8D73-14D3BF2FB5DD}"/>
              </a:ext>
            </a:extLst>
          </p:cNvPr>
          <p:cNvGrpSpPr/>
          <p:nvPr/>
        </p:nvGrpSpPr>
        <p:grpSpPr>
          <a:xfrm>
            <a:off x="181733" y="6022973"/>
            <a:ext cx="1979096" cy="431888"/>
            <a:chOff x="181780" y="5984084"/>
            <a:chExt cx="1979611" cy="432000"/>
          </a:xfrm>
          <a:noFill/>
        </p:grpSpPr>
        <p:grpSp>
          <p:nvGrpSpPr>
            <p:cNvPr id="119" name="Group 118">
              <a:extLst>
                <a:ext uri="{FF2B5EF4-FFF2-40B4-BE49-F238E27FC236}">
                  <a16:creationId xmlns:a16="http://schemas.microsoft.com/office/drawing/2014/main" id="{4EC63EDC-77C5-4984-A4A2-CEAEA7462B24}"/>
                </a:ext>
              </a:extLst>
            </p:cNvPr>
            <p:cNvGrpSpPr/>
            <p:nvPr/>
          </p:nvGrpSpPr>
          <p:grpSpPr>
            <a:xfrm>
              <a:off x="196667" y="6020084"/>
              <a:ext cx="1964724" cy="360000"/>
              <a:chOff x="196667" y="4734829"/>
              <a:chExt cx="1964724" cy="360000"/>
            </a:xfrm>
            <a:grpFill/>
          </p:grpSpPr>
          <p:sp>
            <p:nvSpPr>
              <p:cNvPr id="121" name="Rectangle 120">
                <a:hlinkClick r:id="rId3" action="ppaction://hlinksldjump"/>
                <a:extLst>
                  <a:ext uri="{FF2B5EF4-FFF2-40B4-BE49-F238E27FC236}">
                    <a16:creationId xmlns:a16="http://schemas.microsoft.com/office/drawing/2014/main" id="{05A9CE21-6A5E-42B5-BBFC-2483A02FD514}"/>
                  </a:ext>
                </a:extLst>
              </p:cNvPr>
              <p:cNvSpPr/>
              <p:nvPr/>
            </p:nvSpPr>
            <p:spPr bwMode="gray">
              <a:xfrm>
                <a:off x="196667" y="4734829"/>
                <a:ext cx="1964724"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22" name="TextBox 121">
                <a:hlinkClick r:id="rId3" action="ppaction://hlinksldjump"/>
                <a:extLst>
                  <a:ext uri="{FF2B5EF4-FFF2-40B4-BE49-F238E27FC236}">
                    <a16:creationId xmlns:a16="http://schemas.microsoft.com/office/drawing/2014/main" id="{A5142FEA-C623-4CDD-A3B9-D1695EDF5D1D}"/>
                  </a:ext>
                </a:extLst>
              </p:cNvPr>
              <p:cNvSpPr txBox="1"/>
              <p:nvPr/>
            </p:nvSpPr>
            <p:spPr>
              <a:xfrm>
                <a:off x="631664" y="4830191"/>
                <a:ext cx="1194238"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Further Information</a:t>
                </a:r>
              </a:p>
            </p:txBody>
          </p:sp>
        </p:grpSp>
        <p:pic>
          <p:nvPicPr>
            <p:cNvPr id="120" name="Picture 119">
              <a:hlinkClick r:id="rId3" action="ppaction://hlinksldjump"/>
              <a:extLst>
                <a:ext uri="{FF2B5EF4-FFF2-40B4-BE49-F238E27FC236}">
                  <a16:creationId xmlns:a16="http://schemas.microsoft.com/office/drawing/2014/main" id="{6C53E00F-0EE8-45A1-B615-EBFE9B379FD3}"/>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81780" y="5984084"/>
              <a:ext cx="432000" cy="432000"/>
            </a:xfrm>
            <a:prstGeom prst="rect">
              <a:avLst/>
            </a:prstGeom>
            <a:grpFill/>
          </p:spPr>
        </p:pic>
      </p:grpSp>
      <p:grpSp>
        <p:nvGrpSpPr>
          <p:cNvPr id="123" name="Group 122">
            <a:extLst>
              <a:ext uri="{FF2B5EF4-FFF2-40B4-BE49-F238E27FC236}">
                <a16:creationId xmlns:a16="http://schemas.microsoft.com/office/drawing/2014/main" id="{D0A56626-713F-43FE-BE66-DC667270D494}"/>
              </a:ext>
            </a:extLst>
          </p:cNvPr>
          <p:cNvGrpSpPr/>
          <p:nvPr/>
        </p:nvGrpSpPr>
        <p:grpSpPr>
          <a:xfrm>
            <a:off x="196617" y="5681807"/>
            <a:ext cx="1964212" cy="363683"/>
            <a:chOff x="196667" y="5582428"/>
            <a:chExt cx="1964724" cy="363778"/>
          </a:xfrm>
          <a:solidFill>
            <a:srgbClr val="ECECEC"/>
          </a:solidFill>
        </p:grpSpPr>
        <p:grpSp>
          <p:nvGrpSpPr>
            <p:cNvPr id="124" name="Group 123">
              <a:extLst>
                <a:ext uri="{FF2B5EF4-FFF2-40B4-BE49-F238E27FC236}">
                  <a16:creationId xmlns:a16="http://schemas.microsoft.com/office/drawing/2014/main" id="{879677B4-98AD-4062-8644-4593215D6178}"/>
                </a:ext>
              </a:extLst>
            </p:cNvPr>
            <p:cNvGrpSpPr/>
            <p:nvPr/>
          </p:nvGrpSpPr>
          <p:grpSpPr>
            <a:xfrm>
              <a:off x="196667" y="5586206"/>
              <a:ext cx="1964724" cy="360000"/>
              <a:chOff x="196667" y="4734829"/>
              <a:chExt cx="1964724" cy="360000"/>
            </a:xfrm>
            <a:grpFill/>
          </p:grpSpPr>
          <p:sp>
            <p:nvSpPr>
              <p:cNvPr id="126" name="Rectangle 125">
                <a:hlinkClick r:id="rId5" action="ppaction://hlinksldjump"/>
                <a:extLst>
                  <a:ext uri="{FF2B5EF4-FFF2-40B4-BE49-F238E27FC236}">
                    <a16:creationId xmlns:a16="http://schemas.microsoft.com/office/drawing/2014/main" id="{535A6C9C-0A03-4244-B4F1-3CFA374DB41A}"/>
                  </a:ext>
                </a:extLst>
              </p:cNvPr>
              <p:cNvSpPr/>
              <p:nvPr/>
            </p:nvSpPr>
            <p:spPr bwMode="gray">
              <a:xfrm>
                <a:off x="196667" y="4734829"/>
                <a:ext cx="1964724"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b="1"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27" name="TextBox 126">
                <a:extLst>
                  <a:ext uri="{FF2B5EF4-FFF2-40B4-BE49-F238E27FC236}">
                    <a16:creationId xmlns:a16="http://schemas.microsoft.com/office/drawing/2014/main" id="{D7F6D9F4-51F4-4C7C-9562-A5FCE18ABE18}"/>
                  </a:ext>
                </a:extLst>
              </p:cNvPr>
              <p:cNvSpPr txBox="1"/>
              <p:nvPr/>
            </p:nvSpPr>
            <p:spPr>
              <a:xfrm>
                <a:off x="631664" y="4830191"/>
                <a:ext cx="942566"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b="1" kern="0" dirty="0">
                    <a:solidFill>
                      <a:srgbClr val="666666"/>
                    </a:solidFill>
                    <a:latin typeface="72" panose="020B0503030000000003" pitchFamily="34" charset="0"/>
                    <a:ea typeface="Arial Unicode MS" pitchFamily="34" charset="-128"/>
                    <a:cs typeface="72" panose="020B0503030000000003" pitchFamily="34" charset="0"/>
                  </a:rPr>
                  <a:t>Scenario Flow</a:t>
                </a:r>
              </a:p>
            </p:txBody>
          </p:sp>
        </p:grpSp>
        <p:pic>
          <p:nvPicPr>
            <p:cNvPr id="125" name="Picture 124">
              <a:extLst>
                <a:ext uri="{FF2B5EF4-FFF2-40B4-BE49-F238E27FC236}">
                  <a16:creationId xmlns:a16="http://schemas.microsoft.com/office/drawing/2014/main" id="{2BABBDDC-44D4-46B4-A076-91319C94CD86}"/>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230477" y="5582428"/>
              <a:ext cx="360000" cy="360000"/>
            </a:xfrm>
            <a:prstGeom prst="rect">
              <a:avLst/>
            </a:prstGeom>
            <a:grpFill/>
          </p:spPr>
        </p:pic>
      </p:grpSp>
      <p:grpSp>
        <p:nvGrpSpPr>
          <p:cNvPr id="128" name="Group 127">
            <a:extLst>
              <a:ext uri="{FF2B5EF4-FFF2-40B4-BE49-F238E27FC236}">
                <a16:creationId xmlns:a16="http://schemas.microsoft.com/office/drawing/2014/main" id="{549AA3DB-55B6-430A-B0BA-331340C80413}"/>
              </a:ext>
            </a:extLst>
          </p:cNvPr>
          <p:cNvGrpSpPr/>
          <p:nvPr/>
        </p:nvGrpSpPr>
        <p:grpSpPr>
          <a:xfrm>
            <a:off x="196616" y="4867370"/>
            <a:ext cx="1863458" cy="359906"/>
            <a:chOff x="196667" y="4351530"/>
            <a:chExt cx="1863943" cy="360000"/>
          </a:xfrm>
          <a:noFill/>
        </p:grpSpPr>
        <p:sp>
          <p:nvSpPr>
            <p:cNvPr id="129" name="Rectangle 128">
              <a:hlinkClick r:id="rId7" action="ppaction://hlinksldjump"/>
              <a:extLst>
                <a:ext uri="{FF2B5EF4-FFF2-40B4-BE49-F238E27FC236}">
                  <a16:creationId xmlns:a16="http://schemas.microsoft.com/office/drawing/2014/main" id="{2FD4636F-05BB-4A99-9201-9EFFEAFFF1B5}"/>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pic>
          <p:nvPicPr>
            <p:cNvPr id="130" name="Picture 129">
              <a:hlinkClick r:id="rId8" action="ppaction://hlinksldjump"/>
              <a:extLst>
                <a:ext uri="{FF2B5EF4-FFF2-40B4-BE49-F238E27FC236}">
                  <a16:creationId xmlns:a16="http://schemas.microsoft.com/office/drawing/2014/main" id="{DE0E1DB9-AEED-4288-A79E-CA89FCEBB0D3}"/>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249062" y="4351530"/>
              <a:ext cx="360000" cy="360000"/>
            </a:xfrm>
            <a:prstGeom prst="rect">
              <a:avLst/>
            </a:prstGeom>
            <a:grpFill/>
          </p:spPr>
        </p:pic>
        <p:sp>
          <p:nvSpPr>
            <p:cNvPr id="131" name="TextBox 130">
              <a:hlinkClick r:id="rId7" action="ppaction://hlinksldjump"/>
              <a:extLst>
                <a:ext uri="{FF2B5EF4-FFF2-40B4-BE49-F238E27FC236}">
                  <a16:creationId xmlns:a16="http://schemas.microsoft.com/office/drawing/2014/main" id="{17A881B6-A8FF-4907-B367-68F062E0EBC6}"/>
                </a:ext>
              </a:extLst>
            </p:cNvPr>
            <p:cNvSpPr txBox="1"/>
            <p:nvPr/>
          </p:nvSpPr>
          <p:spPr>
            <a:xfrm>
              <a:off x="638472" y="4446892"/>
              <a:ext cx="1171077" cy="169277"/>
            </a:xfrm>
            <a:prstGeom prst="rect">
              <a:avLst/>
            </a:prstGeom>
            <a:grpFill/>
          </p:spPr>
          <p:txBody>
            <a:bodyPr wrap="squar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Process Details</a:t>
              </a:r>
            </a:p>
          </p:txBody>
        </p:sp>
      </p:grpSp>
      <p:grpSp>
        <p:nvGrpSpPr>
          <p:cNvPr id="132" name="Group 131">
            <a:extLst>
              <a:ext uri="{FF2B5EF4-FFF2-40B4-BE49-F238E27FC236}">
                <a16:creationId xmlns:a16="http://schemas.microsoft.com/office/drawing/2014/main" id="{C0D72DC3-1CCD-4B87-9D61-6F1407BEDF05}"/>
              </a:ext>
            </a:extLst>
          </p:cNvPr>
          <p:cNvGrpSpPr/>
          <p:nvPr/>
        </p:nvGrpSpPr>
        <p:grpSpPr>
          <a:xfrm>
            <a:off x="196617" y="5274589"/>
            <a:ext cx="1964212" cy="359906"/>
            <a:chOff x="196667" y="4734829"/>
            <a:chExt cx="1964724" cy="360000"/>
          </a:xfrm>
        </p:grpSpPr>
        <p:sp>
          <p:nvSpPr>
            <p:cNvPr id="133" name="Rectangle 132">
              <a:hlinkClick r:id="rId5" action="ppaction://hlinksldjump"/>
              <a:extLst>
                <a:ext uri="{FF2B5EF4-FFF2-40B4-BE49-F238E27FC236}">
                  <a16:creationId xmlns:a16="http://schemas.microsoft.com/office/drawing/2014/main" id="{D930A36B-E9EB-42B6-8F7E-3068783F30EA}"/>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grpSp>
          <p:nvGrpSpPr>
            <p:cNvPr id="134" name="Group 133">
              <a:extLst>
                <a:ext uri="{FF2B5EF4-FFF2-40B4-BE49-F238E27FC236}">
                  <a16:creationId xmlns:a16="http://schemas.microsoft.com/office/drawing/2014/main" id="{EF71B951-B9C8-4F0C-9EC7-9EC31C67F7AF}"/>
                </a:ext>
              </a:extLst>
            </p:cNvPr>
            <p:cNvGrpSpPr/>
            <p:nvPr/>
          </p:nvGrpSpPr>
          <p:grpSpPr>
            <a:xfrm>
              <a:off x="249062" y="4734829"/>
              <a:ext cx="1331580" cy="360000"/>
              <a:chOff x="249062" y="4734829"/>
              <a:chExt cx="1331580" cy="360000"/>
            </a:xfrm>
          </p:grpSpPr>
          <p:sp>
            <p:nvSpPr>
              <p:cNvPr id="135" name="TextBox 134">
                <a:hlinkClick r:id="rId5" action="ppaction://hlinksldjump"/>
                <a:extLst>
                  <a:ext uri="{FF2B5EF4-FFF2-40B4-BE49-F238E27FC236}">
                    <a16:creationId xmlns:a16="http://schemas.microsoft.com/office/drawing/2014/main" id="{72E20D7D-3164-4856-9467-36CFADA44ADC}"/>
                  </a:ext>
                </a:extLst>
              </p:cNvPr>
              <p:cNvSpPr txBox="1"/>
              <p:nvPr/>
            </p:nvSpPr>
            <p:spPr>
              <a:xfrm>
                <a:off x="631664" y="4830191"/>
                <a:ext cx="94897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Business Value</a:t>
                </a:r>
              </a:p>
            </p:txBody>
          </p:sp>
          <p:pic>
            <p:nvPicPr>
              <p:cNvPr id="137" name="Picture 136">
                <a:hlinkClick r:id="rId5" action="ppaction://hlinksldjump"/>
                <a:extLst>
                  <a:ext uri="{FF2B5EF4-FFF2-40B4-BE49-F238E27FC236}">
                    <a16:creationId xmlns:a16="http://schemas.microsoft.com/office/drawing/2014/main" id="{513DF05D-B3D9-4026-B0E7-9A3861EEE165}"/>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49062" y="4734829"/>
                <a:ext cx="360000" cy="360000"/>
              </a:xfrm>
              <a:prstGeom prst="rect">
                <a:avLst/>
              </a:prstGeom>
            </p:spPr>
          </p:pic>
        </p:grpSp>
      </p:grpSp>
      <p:sp>
        <p:nvSpPr>
          <p:cNvPr id="24" name="Title"/>
          <p:cNvSpPr>
            <a:spLocks noGrp="1"/>
          </p:cNvSpPr>
          <p:nvPr>
            <p:ph type="title"/>
          </p:nvPr>
        </p:nvSpPr>
        <p:spPr bwMode="gray">
          <a:xfrm>
            <a:off x="503870" y="504761"/>
            <a:ext cx="11183564" cy="676932"/>
          </a:xfrm>
        </p:spPr>
        <p:txBody>
          <a:bodyPr/>
          <a:lstStyle/>
          <a:p>
            <a:r>
              <a:rPr lang="en-US" dirty="0">
                <a:solidFill>
                  <a:schemeClr val="accent2"/>
                </a:solidFill>
                <a:latin typeface="72" panose="020B0503030000000003" pitchFamily="34" charset="0"/>
                <a:cs typeface="72" panose="020B0503030000000003" pitchFamily="34" charset="0"/>
              </a:rPr>
              <a:t>SAP Business ByDesign – Procure to Pay (Services)</a:t>
            </a:r>
            <a:br>
              <a:rPr lang="en-US" dirty="0">
                <a:solidFill>
                  <a:schemeClr val="accent2"/>
                </a:solidFill>
                <a:latin typeface="72" panose="020B0503030000000003" pitchFamily="34" charset="0"/>
                <a:cs typeface="72" panose="020B0503030000000003" pitchFamily="34" charset="0"/>
              </a:rPr>
            </a:br>
            <a:r>
              <a:rPr lang="en-US" sz="1999" b="0" dirty="0">
                <a:solidFill>
                  <a:schemeClr val="accent2"/>
                </a:solidFill>
                <a:latin typeface="72" panose="020B0503030000000003" pitchFamily="34" charset="0"/>
                <a:cs typeface="72" panose="020B0503030000000003" pitchFamily="34" charset="0"/>
              </a:rPr>
              <a:t>Scenario Flow</a:t>
            </a:r>
            <a:endParaRPr lang="en-US" dirty="0">
              <a:solidFill>
                <a:schemeClr val="accent2"/>
              </a:solidFill>
              <a:latin typeface="72" panose="020B0503030000000003" pitchFamily="34" charset="0"/>
              <a:cs typeface="72" panose="020B0503030000000003" pitchFamily="34" charset="0"/>
            </a:endParaRPr>
          </a:p>
        </p:txBody>
      </p:sp>
      <p:sp>
        <p:nvSpPr>
          <p:cNvPr id="95" name="Rectangle 122">
            <a:extLst>
              <a:ext uri="{FF2B5EF4-FFF2-40B4-BE49-F238E27FC236}">
                <a16:creationId xmlns:a16="http://schemas.microsoft.com/office/drawing/2014/main" id="{25BD6EE7-41E9-4F63-9D21-CF51CB71382B}"/>
              </a:ext>
            </a:extLst>
          </p:cNvPr>
          <p:cNvSpPr>
            <a:spLocks noChangeArrowheads="1"/>
          </p:cNvSpPr>
          <p:nvPr/>
        </p:nvSpPr>
        <p:spPr bwMode="auto">
          <a:xfrm>
            <a:off x="1965294" y="4414366"/>
            <a:ext cx="8778064" cy="2010368"/>
          </a:xfrm>
          <a:prstGeom prst="rect">
            <a:avLst/>
          </a:prstGeom>
          <a:solidFill>
            <a:srgbClr val="ECECEC"/>
          </a:solidFill>
          <a:ln w="9525" algn="ctr">
            <a:noFill/>
            <a:round/>
            <a:headEnd/>
            <a:tailEnd/>
          </a:ln>
        </p:spPr>
        <p:txBody>
          <a:bodyPr wrap="none" lIns="89977" tIns="46788" rIns="89977" bIns="46788" anchor="ctr"/>
          <a:lstStyle/>
          <a:p>
            <a:pPr marL="244402" indent="-244402" algn="ctr" defTabSz="1088449">
              <a:buClr>
                <a:srgbClr val="F0AB00"/>
              </a:buClr>
              <a:buSzPct val="80000"/>
              <a:defRPr/>
            </a:pPr>
            <a:endParaRPr lang="en-US" sz="2099" dirty="0">
              <a:solidFill>
                <a:srgbClr val="000000"/>
              </a:solidFill>
              <a:latin typeface="72" panose="020B0503030000000003" pitchFamily="34" charset="0"/>
              <a:cs typeface="72" panose="020B0503030000000003" pitchFamily="34" charset="0"/>
            </a:endParaRPr>
          </a:p>
        </p:txBody>
      </p:sp>
      <p:sp>
        <p:nvSpPr>
          <p:cNvPr id="284" name="Rectangle 283">
            <a:extLst>
              <a:ext uri="{FF2B5EF4-FFF2-40B4-BE49-F238E27FC236}">
                <a16:creationId xmlns:a16="http://schemas.microsoft.com/office/drawing/2014/main" id="{ACEDB9F4-8855-4498-B0AE-9DE8DE9387DE}"/>
              </a:ext>
            </a:extLst>
          </p:cNvPr>
          <p:cNvSpPr/>
          <p:nvPr/>
        </p:nvSpPr>
        <p:spPr bwMode="gray">
          <a:xfrm>
            <a:off x="2944829" y="1147704"/>
            <a:ext cx="820586" cy="532661"/>
          </a:xfrm>
          <a:prstGeom prst="rect">
            <a:avLst/>
          </a:prstGeom>
          <a:solidFill>
            <a:srgbClr val="666666"/>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900" b="1" kern="0" err="1">
              <a:solidFill>
                <a:srgbClr val="000000"/>
              </a:solidFill>
              <a:latin typeface="72" panose="020B0503030000000003" pitchFamily="34" charset="0"/>
              <a:ea typeface="Arial Unicode MS" pitchFamily="34" charset="-128"/>
              <a:cs typeface="72" panose="020B0503030000000003" pitchFamily="34" charset="0"/>
            </a:endParaRPr>
          </a:p>
        </p:txBody>
      </p:sp>
      <p:sp>
        <p:nvSpPr>
          <p:cNvPr id="285" name="Rectangle 284">
            <a:extLst>
              <a:ext uri="{FF2B5EF4-FFF2-40B4-BE49-F238E27FC236}">
                <a16:creationId xmlns:a16="http://schemas.microsoft.com/office/drawing/2014/main" id="{D99C4EA2-F012-426B-930B-EB5E98CF964C}"/>
              </a:ext>
            </a:extLst>
          </p:cNvPr>
          <p:cNvSpPr/>
          <p:nvPr/>
        </p:nvSpPr>
        <p:spPr bwMode="gray">
          <a:xfrm>
            <a:off x="2963471" y="1576077"/>
            <a:ext cx="734808" cy="45707"/>
          </a:xfrm>
          <a:prstGeom prst="rect">
            <a:avLst/>
          </a:prstGeom>
          <a:solidFill>
            <a:schemeClr val="bg2"/>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900" b="1" kern="0" err="1">
              <a:solidFill>
                <a:srgbClr val="000000"/>
              </a:solidFill>
              <a:latin typeface="72" panose="020B0503030000000003" pitchFamily="34" charset="0"/>
              <a:ea typeface="Arial Unicode MS" pitchFamily="34" charset="-128"/>
              <a:cs typeface="72" panose="020B0503030000000003" pitchFamily="34" charset="0"/>
            </a:endParaRPr>
          </a:p>
        </p:txBody>
      </p:sp>
      <p:sp>
        <p:nvSpPr>
          <p:cNvPr id="287" name="Rectangle 286">
            <a:extLst>
              <a:ext uri="{FF2B5EF4-FFF2-40B4-BE49-F238E27FC236}">
                <a16:creationId xmlns:a16="http://schemas.microsoft.com/office/drawing/2014/main" id="{A7F6E075-A52E-468F-9542-E67D239D8573}"/>
              </a:ext>
            </a:extLst>
          </p:cNvPr>
          <p:cNvSpPr/>
          <p:nvPr/>
        </p:nvSpPr>
        <p:spPr bwMode="gray">
          <a:xfrm>
            <a:off x="4439032" y="1152021"/>
            <a:ext cx="820586" cy="532661"/>
          </a:xfrm>
          <a:prstGeom prst="rect">
            <a:avLst/>
          </a:prstGeom>
          <a:solidFill>
            <a:srgbClr val="666666"/>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900" b="1" kern="0" err="1">
              <a:solidFill>
                <a:srgbClr val="000000"/>
              </a:solidFill>
              <a:latin typeface="72" panose="020B0503030000000003" pitchFamily="34" charset="0"/>
              <a:ea typeface="Arial Unicode MS" pitchFamily="34" charset="-128"/>
              <a:cs typeface="72" panose="020B0503030000000003" pitchFamily="34" charset="0"/>
            </a:endParaRPr>
          </a:p>
        </p:txBody>
      </p:sp>
      <p:sp>
        <p:nvSpPr>
          <p:cNvPr id="288" name="Rectangle 287">
            <a:extLst>
              <a:ext uri="{FF2B5EF4-FFF2-40B4-BE49-F238E27FC236}">
                <a16:creationId xmlns:a16="http://schemas.microsoft.com/office/drawing/2014/main" id="{B6688F3D-5C77-4AE5-90D4-019BE8C4377A}"/>
              </a:ext>
            </a:extLst>
          </p:cNvPr>
          <p:cNvSpPr/>
          <p:nvPr/>
        </p:nvSpPr>
        <p:spPr bwMode="gray">
          <a:xfrm>
            <a:off x="4457477" y="1548453"/>
            <a:ext cx="763340" cy="58780"/>
          </a:xfrm>
          <a:prstGeom prst="rect">
            <a:avLst/>
          </a:prstGeom>
          <a:solidFill>
            <a:schemeClr val="bg2"/>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900" b="1" kern="0" err="1">
              <a:solidFill>
                <a:srgbClr val="000000"/>
              </a:solidFill>
              <a:latin typeface="72" panose="020B0503030000000003" pitchFamily="34" charset="0"/>
              <a:ea typeface="Arial Unicode MS" pitchFamily="34" charset="-128"/>
              <a:cs typeface="72" panose="020B0503030000000003" pitchFamily="34" charset="0"/>
            </a:endParaRPr>
          </a:p>
        </p:txBody>
      </p:sp>
      <p:sp>
        <p:nvSpPr>
          <p:cNvPr id="290" name="Rectangle 289">
            <a:extLst>
              <a:ext uri="{FF2B5EF4-FFF2-40B4-BE49-F238E27FC236}">
                <a16:creationId xmlns:a16="http://schemas.microsoft.com/office/drawing/2014/main" id="{0FA3AF90-5E2A-448A-8D3F-05B714D5300C}"/>
              </a:ext>
            </a:extLst>
          </p:cNvPr>
          <p:cNvSpPr/>
          <p:nvPr/>
        </p:nvSpPr>
        <p:spPr bwMode="gray">
          <a:xfrm>
            <a:off x="6903311" y="1116355"/>
            <a:ext cx="820586" cy="532661"/>
          </a:xfrm>
          <a:prstGeom prst="rect">
            <a:avLst/>
          </a:prstGeom>
          <a:solidFill>
            <a:srgbClr val="666666"/>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900" b="1" kern="0" err="1">
              <a:solidFill>
                <a:srgbClr val="000000"/>
              </a:solidFill>
              <a:latin typeface="72" panose="020B0503030000000003" pitchFamily="34" charset="0"/>
              <a:ea typeface="Arial Unicode MS" pitchFamily="34" charset="-128"/>
              <a:cs typeface="72" panose="020B0503030000000003" pitchFamily="34" charset="0"/>
            </a:endParaRPr>
          </a:p>
        </p:txBody>
      </p:sp>
      <p:sp>
        <p:nvSpPr>
          <p:cNvPr id="291" name="Rectangle 290">
            <a:extLst>
              <a:ext uri="{FF2B5EF4-FFF2-40B4-BE49-F238E27FC236}">
                <a16:creationId xmlns:a16="http://schemas.microsoft.com/office/drawing/2014/main" id="{D658855D-D6EF-4FCC-81CB-1E51C0A3BD1D}"/>
              </a:ext>
            </a:extLst>
          </p:cNvPr>
          <p:cNvSpPr/>
          <p:nvPr/>
        </p:nvSpPr>
        <p:spPr bwMode="gray">
          <a:xfrm>
            <a:off x="6920966" y="1535312"/>
            <a:ext cx="747699" cy="62158"/>
          </a:xfrm>
          <a:prstGeom prst="rect">
            <a:avLst/>
          </a:prstGeom>
          <a:solidFill>
            <a:schemeClr val="bg2"/>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900" b="1" kern="0" err="1">
              <a:solidFill>
                <a:srgbClr val="000000"/>
              </a:solidFill>
              <a:latin typeface="72" panose="020B0503030000000003" pitchFamily="34" charset="0"/>
              <a:ea typeface="Arial Unicode MS" pitchFamily="34" charset="-128"/>
              <a:cs typeface="72" panose="020B0503030000000003" pitchFamily="34" charset="0"/>
            </a:endParaRPr>
          </a:p>
        </p:txBody>
      </p:sp>
      <p:sp>
        <p:nvSpPr>
          <p:cNvPr id="293" name="Rectangle 292">
            <a:extLst>
              <a:ext uri="{FF2B5EF4-FFF2-40B4-BE49-F238E27FC236}">
                <a16:creationId xmlns:a16="http://schemas.microsoft.com/office/drawing/2014/main" id="{E28D47C0-ED34-4142-8FA0-667BF570C570}"/>
              </a:ext>
            </a:extLst>
          </p:cNvPr>
          <p:cNvSpPr/>
          <p:nvPr/>
        </p:nvSpPr>
        <p:spPr bwMode="gray">
          <a:xfrm>
            <a:off x="8508585" y="1152931"/>
            <a:ext cx="820586" cy="532661"/>
          </a:xfrm>
          <a:prstGeom prst="rect">
            <a:avLst/>
          </a:prstGeom>
          <a:solidFill>
            <a:srgbClr val="666666"/>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900" b="1" kern="0" err="1">
              <a:solidFill>
                <a:srgbClr val="000000"/>
              </a:solidFill>
              <a:latin typeface="72" panose="020B0503030000000003" pitchFamily="34" charset="0"/>
              <a:ea typeface="Arial Unicode MS" pitchFamily="34" charset="-128"/>
              <a:cs typeface="72" panose="020B0503030000000003" pitchFamily="34" charset="0"/>
            </a:endParaRPr>
          </a:p>
        </p:txBody>
      </p:sp>
      <p:sp>
        <p:nvSpPr>
          <p:cNvPr id="294" name="Rectangle 293">
            <a:extLst>
              <a:ext uri="{FF2B5EF4-FFF2-40B4-BE49-F238E27FC236}">
                <a16:creationId xmlns:a16="http://schemas.microsoft.com/office/drawing/2014/main" id="{544C31B3-296F-4F75-B704-4AC420AA8696}"/>
              </a:ext>
            </a:extLst>
          </p:cNvPr>
          <p:cNvSpPr/>
          <p:nvPr/>
        </p:nvSpPr>
        <p:spPr bwMode="gray">
          <a:xfrm>
            <a:off x="8523949" y="1565782"/>
            <a:ext cx="781320" cy="62405"/>
          </a:xfrm>
          <a:prstGeom prst="rect">
            <a:avLst/>
          </a:prstGeom>
          <a:solidFill>
            <a:schemeClr val="bg2"/>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900" b="1" kern="0" err="1">
              <a:solidFill>
                <a:srgbClr val="000000"/>
              </a:solidFill>
              <a:latin typeface="72" panose="020B0503030000000003" pitchFamily="34" charset="0"/>
              <a:ea typeface="Arial Unicode MS" pitchFamily="34" charset="-128"/>
              <a:cs typeface="72" panose="020B0503030000000003" pitchFamily="34" charset="0"/>
            </a:endParaRPr>
          </a:p>
        </p:txBody>
      </p:sp>
      <p:sp>
        <p:nvSpPr>
          <p:cNvPr id="296" name="Rectangle 295">
            <a:extLst>
              <a:ext uri="{FF2B5EF4-FFF2-40B4-BE49-F238E27FC236}">
                <a16:creationId xmlns:a16="http://schemas.microsoft.com/office/drawing/2014/main" id="{3053571C-0574-4841-A2CA-DBC20B40D200}"/>
              </a:ext>
            </a:extLst>
          </p:cNvPr>
          <p:cNvSpPr/>
          <p:nvPr/>
        </p:nvSpPr>
        <p:spPr bwMode="gray">
          <a:xfrm>
            <a:off x="9784248" y="1159708"/>
            <a:ext cx="820586" cy="532661"/>
          </a:xfrm>
          <a:prstGeom prst="rect">
            <a:avLst/>
          </a:prstGeom>
          <a:solidFill>
            <a:srgbClr val="666666"/>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900" b="1" kern="0" err="1">
              <a:solidFill>
                <a:srgbClr val="000000"/>
              </a:solidFill>
              <a:latin typeface="72" panose="020B0503030000000003" pitchFamily="34" charset="0"/>
              <a:ea typeface="Arial Unicode MS" pitchFamily="34" charset="-128"/>
              <a:cs typeface="72" panose="020B0503030000000003" pitchFamily="34" charset="0"/>
            </a:endParaRPr>
          </a:p>
        </p:txBody>
      </p:sp>
      <p:sp>
        <p:nvSpPr>
          <p:cNvPr id="297" name="Rectangle 296">
            <a:extLst>
              <a:ext uri="{FF2B5EF4-FFF2-40B4-BE49-F238E27FC236}">
                <a16:creationId xmlns:a16="http://schemas.microsoft.com/office/drawing/2014/main" id="{8E305B59-5B7D-44E6-A1BB-C4A1B261E4BC}"/>
              </a:ext>
            </a:extLst>
          </p:cNvPr>
          <p:cNvSpPr/>
          <p:nvPr/>
        </p:nvSpPr>
        <p:spPr bwMode="gray">
          <a:xfrm>
            <a:off x="9813412" y="1582480"/>
            <a:ext cx="728642" cy="45707"/>
          </a:xfrm>
          <a:prstGeom prst="rect">
            <a:avLst/>
          </a:prstGeom>
          <a:solidFill>
            <a:schemeClr val="bg2"/>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900" b="1" kern="0" err="1">
              <a:solidFill>
                <a:srgbClr val="000000"/>
              </a:solidFill>
              <a:latin typeface="72" panose="020B0503030000000003" pitchFamily="34" charset="0"/>
              <a:ea typeface="Arial Unicode MS" pitchFamily="34" charset="-128"/>
              <a:cs typeface="72" panose="020B0503030000000003" pitchFamily="34" charset="0"/>
            </a:endParaRPr>
          </a:p>
        </p:txBody>
      </p:sp>
      <p:sp>
        <p:nvSpPr>
          <p:cNvPr id="47" name="Rectangle 46">
            <a:extLst>
              <a:ext uri="{FF2B5EF4-FFF2-40B4-BE49-F238E27FC236}">
                <a16:creationId xmlns:a16="http://schemas.microsoft.com/office/drawing/2014/main" id="{92C2B9C0-C482-4579-9B85-7A9B25044AC0}"/>
              </a:ext>
            </a:extLst>
          </p:cNvPr>
          <p:cNvSpPr/>
          <p:nvPr/>
        </p:nvSpPr>
        <p:spPr bwMode="gray">
          <a:xfrm>
            <a:off x="1745638" y="1185454"/>
            <a:ext cx="820586" cy="532661"/>
          </a:xfrm>
          <a:prstGeom prst="rect">
            <a:avLst/>
          </a:prstGeom>
          <a:solidFill>
            <a:srgbClr val="666666"/>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900" b="1"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54" name="Rectangle 53">
            <a:extLst>
              <a:ext uri="{FF2B5EF4-FFF2-40B4-BE49-F238E27FC236}">
                <a16:creationId xmlns:a16="http://schemas.microsoft.com/office/drawing/2014/main" id="{DFA11D89-9D22-4D5B-9553-8C2BCF99B677}"/>
              </a:ext>
            </a:extLst>
          </p:cNvPr>
          <p:cNvSpPr/>
          <p:nvPr/>
        </p:nvSpPr>
        <p:spPr bwMode="gray">
          <a:xfrm>
            <a:off x="1788236" y="1591602"/>
            <a:ext cx="705141" cy="45707"/>
          </a:xfrm>
          <a:prstGeom prst="rect">
            <a:avLst/>
          </a:prstGeom>
          <a:solidFill>
            <a:schemeClr val="bg2"/>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900" b="1" kern="0" err="1">
              <a:solidFill>
                <a:srgbClr val="000000"/>
              </a:solidFill>
              <a:latin typeface="72" panose="020B0503030000000003" pitchFamily="34" charset="0"/>
              <a:ea typeface="Arial Unicode MS" pitchFamily="34" charset="-128"/>
              <a:cs typeface="72" panose="020B0503030000000003" pitchFamily="34" charset="0"/>
            </a:endParaRPr>
          </a:p>
        </p:txBody>
      </p:sp>
      <p:sp>
        <p:nvSpPr>
          <p:cNvPr id="208" name="Chevron 430">
            <a:extLst>
              <a:ext uri="{FF2B5EF4-FFF2-40B4-BE49-F238E27FC236}">
                <a16:creationId xmlns:a16="http://schemas.microsoft.com/office/drawing/2014/main" id="{AFCC1725-01F0-4CF0-87A0-96E70134B8C6}"/>
              </a:ext>
            </a:extLst>
          </p:cNvPr>
          <p:cNvSpPr>
            <a:spLocks noChangeArrowheads="1"/>
          </p:cNvSpPr>
          <p:nvPr/>
        </p:nvSpPr>
        <p:spPr bwMode="auto">
          <a:xfrm>
            <a:off x="1752085" y="2825226"/>
            <a:ext cx="983471" cy="595385"/>
          </a:xfrm>
          <a:prstGeom prst="chevron">
            <a:avLst>
              <a:gd name="adj" fmla="val 10667"/>
            </a:avLst>
          </a:prstGeom>
          <a:solidFill>
            <a:srgbClr val="A6A6A6"/>
          </a:solidFill>
          <a:ln w="9525" cap="rnd" algn="ctr">
            <a:noFill/>
            <a:bevel/>
            <a:headEnd/>
            <a:tailEnd/>
          </a:ln>
        </p:spPr>
        <p:txBody>
          <a:bodyPr lIns="73133" tIns="35991" rIns="0" bIns="46788" anchor="ctr"/>
          <a:lstStyle/>
          <a:p>
            <a:pPr defTabSz="1088449">
              <a:defRPr/>
            </a:pPr>
            <a:endParaRPr lang="en-US" sz="900">
              <a:solidFill>
                <a:srgbClr val="404040"/>
              </a:solidFill>
              <a:latin typeface="72" panose="020B0503030000000003" pitchFamily="34" charset="0"/>
              <a:cs typeface="72" panose="020B0503030000000003" pitchFamily="34" charset="0"/>
            </a:endParaRPr>
          </a:p>
        </p:txBody>
      </p:sp>
      <p:sp>
        <p:nvSpPr>
          <p:cNvPr id="209" name="Chevron 430">
            <a:extLst>
              <a:ext uri="{FF2B5EF4-FFF2-40B4-BE49-F238E27FC236}">
                <a16:creationId xmlns:a16="http://schemas.microsoft.com/office/drawing/2014/main" id="{AD83A480-79F4-4751-9173-5FE0450C8967}"/>
              </a:ext>
            </a:extLst>
          </p:cNvPr>
          <p:cNvSpPr>
            <a:spLocks noChangeArrowheads="1"/>
          </p:cNvSpPr>
          <p:nvPr/>
        </p:nvSpPr>
        <p:spPr bwMode="auto">
          <a:xfrm>
            <a:off x="1717169" y="2852207"/>
            <a:ext cx="983471" cy="595385"/>
          </a:xfrm>
          <a:prstGeom prst="chevron">
            <a:avLst>
              <a:gd name="adj" fmla="val 10667"/>
            </a:avLst>
          </a:prstGeom>
          <a:solidFill>
            <a:srgbClr val="BFBFBF"/>
          </a:solidFill>
          <a:ln w="9525" cap="rnd" algn="ctr">
            <a:noFill/>
            <a:bevel/>
            <a:headEnd/>
            <a:tailEnd/>
          </a:ln>
        </p:spPr>
        <p:txBody>
          <a:bodyPr lIns="73133" tIns="35991" rIns="0" bIns="46788" anchor="ctr"/>
          <a:lstStyle/>
          <a:p>
            <a:pPr defTabSz="1088449">
              <a:defRPr/>
            </a:pPr>
            <a:endParaRPr lang="en-US" sz="900">
              <a:solidFill>
                <a:srgbClr val="404040"/>
              </a:solidFill>
              <a:latin typeface="72" panose="020B0503030000000003" pitchFamily="34" charset="0"/>
              <a:cs typeface="72" panose="020B0503030000000003" pitchFamily="34" charset="0"/>
            </a:endParaRPr>
          </a:p>
        </p:txBody>
      </p:sp>
      <p:sp>
        <p:nvSpPr>
          <p:cNvPr id="210" name="Chevron 430">
            <a:extLst>
              <a:ext uri="{FF2B5EF4-FFF2-40B4-BE49-F238E27FC236}">
                <a16:creationId xmlns:a16="http://schemas.microsoft.com/office/drawing/2014/main" id="{FF1EAC10-E9A7-45AA-82D2-1782A9B12334}"/>
              </a:ext>
            </a:extLst>
          </p:cNvPr>
          <p:cNvSpPr>
            <a:spLocks noChangeArrowheads="1"/>
          </p:cNvSpPr>
          <p:nvPr/>
        </p:nvSpPr>
        <p:spPr bwMode="auto">
          <a:xfrm>
            <a:off x="1630500" y="2906017"/>
            <a:ext cx="1048329" cy="629001"/>
          </a:xfrm>
          <a:prstGeom prst="chevron">
            <a:avLst>
              <a:gd name="adj" fmla="val 10667"/>
            </a:avLst>
          </a:prstGeom>
          <a:gradFill rotWithShape="0">
            <a:gsLst>
              <a:gs pos="0">
                <a:srgbClr val="DCDCDC"/>
              </a:gs>
              <a:gs pos="50000">
                <a:srgbClr val="DCDCDC"/>
              </a:gs>
              <a:gs pos="100000">
                <a:srgbClr val="C8C8C8"/>
              </a:gs>
            </a:gsLst>
            <a:lin ang="2700000"/>
          </a:gradFill>
          <a:ln w="9525" cap="rnd" algn="ctr">
            <a:noFill/>
            <a:bevel/>
            <a:headEnd/>
            <a:tailEnd/>
          </a:ln>
        </p:spPr>
        <p:txBody>
          <a:bodyPr lIns="73133" tIns="35991" rIns="0" bIns="46788" anchor="ctr"/>
          <a:lstStyle/>
          <a:p>
            <a:pPr marL="57150" indent="-57150">
              <a:buFontTx/>
              <a:buChar char="•"/>
            </a:pPr>
            <a:r>
              <a:rPr lang="de-DE" sz="700" dirty="0" err="1">
                <a:solidFill>
                  <a:srgbClr val="404040"/>
                </a:solidFill>
                <a:latin typeface="72" panose="020B0503030000000003" pitchFamily="34" charset="0"/>
                <a:cs typeface="72" panose="020B0503030000000003" pitchFamily="34" charset="0"/>
              </a:rPr>
              <a:t>Advanced</a:t>
            </a:r>
            <a:r>
              <a:rPr lang="de-DE" sz="700" dirty="0">
                <a:solidFill>
                  <a:srgbClr val="404040"/>
                </a:solidFill>
                <a:latin typeface="72" panose="020B0503030000000003" pitchFamily="34" charset="0"/>
                <a:cs typeface="72" panose="020B0503030000000003" pitchFamily="34" charset="0"/>
              </a:rPr>
              <a:t> Shopping </a:t>
            </a:r>
            <a:r>
              <a:rPr lang="de-DE" sz="700" dirty="0" err="1">
                <a:solidFill>
                  <a:srgbClr val="404040"/>
                </a:solidFill>
                <a:latin typeface="72" panose="020B0503030000000003" pitchFamily="34" charset="0"/>
                <a:cs typeface="72" panose="020B0503030000000003" pitchFamily="34" charset="0"/>
              </a:rPr>
              <a:t>Cart</a:t>
            </a:r>
            <a:r>
              <a:rPr lang="de-DE" sz="700" dirty="0">
                <a:solidFill>
                  <a:srgbClr val="404040"/>
                </a:solidFill>
                <a:latin typeface="72" panose="020B0503030000000003" pitchFamily="34" charset="0"/>
                <a:cs typeface="72" panose="020B0503030000000003" pitchFamily="34" charset="0"/>
              </a:rPr>
              <a:t> Processing</a:t>
            </a:r>
            <a:endParaRPr lang="en-US" sz="700" dirty="0">
              <a:solidFill>
                <a:srgbClr val="404040"/>
              </a:solidFill>
              <a:latin typeface="72" panose="020B0503030000000003" pitchFamily="34" charset="0"/>
              <a:cs typeface="72" panose="020B0503030000000003" pitchFamily="34" charset="0"/>
            </a:endParaRPr>
          </a:p>
        </p:txBody>
      </p:sp>
      <p:sp>
        <p:nvSpPr>
          <p:cNvPr id="212" name="Rectangle 74">
            <a:extLst>
              <a:ext uri="{FF2B5EF4-FFF2-40B4-BE49-F238E27FC236}">
                <a16:creationId xmlns:a16="http://schemas.microsoft.com/office/drawing/2014/main" id="{A3A3EF02-7B38-4BB2-A057-753710AFB11C}"/>
              </a:ext>
            </a:extLst>
          </p:cNvPr>
          <p:cNvSpPr>
            <a:spLocks noChangeArrowheads="1"/>
          </p:cNvSpPr>
          <p:nvPr/>
        </p:nvSpPr>
        <p:spPr bwMode="auto">
          <a:xfrm>
            <a:off x="1870674" y="1349611"/>
            <a:ext cx="574525" cy="138463"/>
          </a:xfrm>
          <a:prstGeom prst="rect">
            <a:avLst/>
          </a:prstGeom>
          <a:noFill/>
          <a:ln w="9525">
            <a:noFill/>
            <a:miter lim="800000"/>
            <a:headEnd/>
            <a:tailEnd/>
          </a:ln>
        </p:spPr>
        <p:txBody>
          <a:bodyPr wrap="square" lIns="0" tIns="0" rIns="0" bIns="0">
            <a:spAutoFit/>
          </a:bodyPr>
          <a:lstStyle/>
          <a:p>
            <a:pPr algn="ctr" defTabSz="914126"/>
            <a:r>
              <a:rPr lang="en-US" sz="900" dirty="0">
                <a:solidFill>
                  <a:srgbClr val="FFFFFF"/>
                </a:solidFill>
                <a:latin typeface="72" panose="020B0503030000000003" pitchFamily="34" charset="0"/>
                <a:cs typeface="72" panose="020B0503030000000003" pitchFamily="34" charset="0"/>
              </a:rPr>
              <a:t>Home</a:t>
            </a:r>
          </a:p>
        </p:txBody>
      </p:sp>
      <p:sp>
        <p:nvSpPr>
          <p:cNvPr id="214" name="Rectangle 74">
            <a:extLst>
              <a:ext uri="{FF2B5EF4-FFF2-40B4-BE49-F238E27FC236}">
                <a16:creationId xmlns:a16="http://schemas.microsoft.com/office/drawing/2014/main" id="{E6371CD8-C576-41E5-A45D-199B14CF1664}"/>
              </a:ext>
            </a:extLst>
          </p:cNvPr>
          <p:cNvSpPr>
            <a:spLocks noChangeArrowheads="1"/>
          </p:cNvSpPr>
          <p:nvPr/>
        </p:nvSpPr>
        <p:spPr bwMode="auto">
          <a:xfrm>
            <a:off x="2950081" y="1184894"/>
            <a:ext cx="853160" cy="415390"/>
          </a:xfrm>
          <a:prstGeom prst="rect">
            <a:avLst/>
          </a:prstGeom>
          <a:noFill/>
          <a:ln w="9525">
            <a:noFill/>
            <a:miter lim="800000"/>
            <a:headEnd/>
            <a:tailEnd/>
          </a:ln>
        </p:spPr>
        <p:txBody>
          <a:bodyPr wrap="square" lIns="0" tIns="0" rIns="0" bIns="0">
            <a:spAutoFit/>
          </a:bodyPr>
          <a:lstStyle/>
          <a:p>
            <a:pPr algn="ctr" defTabSz="914126"/>
            <a:r>
              <a:rPr lang="en-US" sz="900" dirty="0">
                <a:solidFill>
                  <a:srgbClr val="FFFFFF"/>
                </a:solidFill>
                <a:latin typeface="72" panose="020B0503030000000003" pitchFamily="34" charset="0"/>
                <a:cs typeface="72" panose="020B0503030000000003" pitchFamily="34" charset="0"/>
              </a:rPr>
              <a:t>Purchase </a:t>
            </a:r>
          </a:p>
          <a:p>
            <a:pPr algn="ctr" defTabSz="914126"/>
            <a:r>
              <a:rPr lang="en-US" sz="900" dirty="0">
                <a:solidFill>
                  <a:srgbClr val="FFFFFF"/>
                </a:solidFill>
                <a:latin typeface="72" panose="020B0503030000000003" pitchFamily="34" charset="0"/>
                <a:cs typeface="72" panose="020B0503030000000003" pitchFamily="34" charset="0"/>
              </a:rPr>
              <a:t>Requests</a:t>
            </a:r>
            <a:br>
              <a:rPr lang="en-US" sz="900" dirty="0">
                <a:solidFill>
                  <a:srgbClr val="FFFFFF"/>
                </a:solidFill>
                <a:latin typeface="72" panose="020B0503030000000003" pitchFamily="34" charset="0"/>
                <a:cs typeface="72" panose="020B0503030000000003" pitchFamily="34" charset="0"/>
              </a:rPr>
            </a:br>
            <a:r>
              <a:rPr lang="en-US" sz="900" dirty="0">
                <a:solidFill>
                  <a:srgbClr val="FFFFFF"/>
                </a:solidFill>
                <a:latin typeface="72" panose="020B0503030000000003" pitchFamily="34" charset="0"/>
                <a:cs typeface="72" panose="020B0503030000000003" pitchFamily="34" charset="0"/>
              </a:rPr>
              <a:t>and Orders</a:t>
            </a:r>
          </a:p>
        </p:txBody>
      </p:sp>
      <p:sp>
        <p:nvSpPr>
          <p:cNvPr id="216" name="Rectangle 74">
            <a:extLst>
              <a:ext uri="{FF2B5EF4-FFF2-40B4-BE49-F238E27FC236}">
                <a16:creationId xmlns:a16="http://schemas.microsoft.com/office/drawing/2014/main" id="{B57EBA25-BC53-48A8-9341-B1A72CEA1718}"/>
              </a:ext>
            </a:extLst>
          </p:cNvPr>
          <p:cNvSpPr>
            <a:spLocks noChangeArrowheads="1"/>
          </p:cNvSpPr>
          <p:nvPr/>
        </p:nvSpPr>
        <p:spPr bwMode="auto">
          <a:xfrm>
            <a:off x="4469981" y="1218824"/>
            <a:ext cx="811893" cy="276927"/>
          </a:xfrm>
          <a:prstGeom prst="rect">
            <a:avLst/>
          </a:prstGeom>
          <a:noFill/>
          <a:ln w="9525">
            <a:noFill/>
            <a:miter lim="800000"/>
            <a:headEnd/>
            <a:tailEnd/>
          </a:ln>
        </p:spPr>
        <p:txBody>
          <a:bodyPr wrap="square" lIns="0" tIns="0" rIns="0" bIns="0">
            <a:spAutoFit/>
          </a:bodyPr>
          <a:lstStyle/>
          <a:p>
            <a:pPr algn="ctr" defTabSz="914126"/>
            <a:r>
              <a:rPr lang="en-US" sz="900" dirty="0">
                <a:solidFill>
                  <a:srgbClr val="FFFFFF"/>
                </a:solidFill>
                <a:latin typeface="72" panose="020B0503030000000003" pitchFamily="34" charset="0"/>
                <a:cs typeface="72" panose="020B0503030000000003" pitchFamily="34" charset="0"/>
              </a:rPr>
              <a:t>Sourcing and</a:t>
            </a:r>
          </a:p>
          <a:p>
            <a:pPr algn="ctr" defTabSz="914126"/>
            <a:r>
              <a:rPr lang="en-US" sz="900" dirty="0">
                <a:solidFill>
                  <a:srgbClr val="FFFFFF"/>
                </a:solidFill>
                <a:latin typeface="72" panose="020B0503030000000003" pitchFamily="34" charset="0"/>
                <a:cs typeface="72" panose="020B0503030000000003" pitchFamily="34" charset="0"/>
              </a:rPr>
              <a:t>Contracting</a:t>
            </a:r>
          </a:p>
        </p:txBody>
      </p:sp>
      <p:sp>
        <p:nvSpPr>
          <p:cNvPr id="218" name="Rectangle 74">
            <a:extLst>
              <a:ext uri="{FF2B5EF4-FFF2-40B4-BE49-F238E27FC236}">
                <a16:creationId xmlns:a16="http://schemas.microsoft.com/office/drawing/2014/main" id="{43BDCED4-7336-47DC-8CA6-78B803406580}"/>
              </a:ext>
            </a:extLst>
          </p:cNvPr>
          <p:cNvSpPr>
            <a:spLocks noChangeArrowheads="1"/>
          </p:cNvSpPr>
          <p:nvPr/>
        </p:nvSpPr>
        <p:spPr bwMode="auto">
          <a:xfrm>
            <a:off x="6932384" y="1150392"/>
            <a:ext cx="736281" cy="415390"/>
          </a:xfrm>
          <a:prstGeom prst="rect">
            <a:avLst/>
          </a:prstGeom>
          <a:noFill/>
          <a:ln w="9525">
            <a:noFill/>
            <a:miter lim="800000"/>
            <a:headEnd/>
            <a:tailEnd/>
          </a:ln>
        </p:spPr>
        <p:txBody>
          <a:bodyPr wrap="square" lIns="0" tIns="0" rIns="0" bIns="0">
            <a:spAutoFit/>
          </a:bodyPr>
          <a:lstStyle/>
          <a:p>
            <a:pPr algn="ctr" defTabSz="914126"/>
            <a:r>
              <a:rPr lang="en-US" sz="900" dirty="0">
                <a:solidFill>
                  <a:srgbClr val="FFFFFF"/>
                </a:solidFill>
                <a:latin typeface="72" panose="020B0503030000000003" pitchFamily="34" charset="0"/>
                <a:cs typeface="72" panose="020B0503030000000003" pitchFamily="34" charset="0"/>
              </a:rPr>
              <a:t>Goods and</a:t>
            </a:r>
          </a:p>
          <a:p>
            <a:pPr algn="ctr" defTabSz="914126"/>
            <a:r>
              <a:rPr lang="en-US" sz="900" dirty="0">
                <a:solidFill>
                  <a:srgbClr val="FFFFFF"/>
                </a:solidFill>
                <a:latin typeface="72" panose="020B0503030000000003" pitchFamily="34" charset="0"/>
                <a:cs typeface="72" panose="020B0503030000000003" pitchFamily="34" charset="0"/>
              </a:rPr>
              <a:t>Services </a:t>
            </a:r>
          </a:p>
          <a:p>
            <a:pPr algn="ctr" defTabSz="914126"/>
            <a:r>
              <a:rPr lang="en-US" sz="900" dirty="0">
                <a:solidFill>
                  <a:srgbClr val="FFFFFF"/>
                </a:solidFill>
                <a:latin typeface="72" panose="020B0503030000000003" pitchFamily="34" charset="0"/>
                <a:cs typeface="72" panose="020B0503030000000003" pitchFamily="34" charset="0"/>
              </a:rPr>
              <a:t>Receipts</a:t>
            </a:r>
          </a:p>
        </p:txBody>
      </p:sp>
      <p:sp>
        <p:nvSpPr>
          <p:cNvPr id="220" name="Rectangle 74">
            <a:extLst>
              <a:ext uri="{FF2B5EF4-FFF2-40B4-BE49-F238E27FC236}">
                <a16:creationId xmlns:a16="http://schemas.microsoft.com/office/drawing/2014/main" id="{CBDF466F-637F-4ACC-8D55-C1BB741465B9}"/>
              </a:ext>
            </a:extLst>
          </p:cNvPr>
          <p:cNvSpPr>
            <a:spLocks noChangeArrowheads="1"/>
          </p:cNvSpPr>
          <p:nvPr/>
        </p:nvSpPr>
        <p:spPr bwMode="auto">
          <a:xfrm>
            <a:off x="8482281" y="1256318"/>
            <a:ext cx="867207" cy="276927"/>
          </a:xfrm>
          <a:prstGeom prst="rect">
            <a:avLst/>
          </a:prstGeom>
          <a:noFill/>
          <a:ln w="9525">
            <a:noFill/>
            <a:miter lim="800000"/>
            <a:headEnd/>
            <a:tailEnd/>
          </a:ln>
        </p:spPr>
        <p:txBody>
          <a:bodyPr wrap="square" lIns="0" tIns="0" rIns="0" bIns="0">
            <a:spAutoFit/>
          </a:bodyPr>
          <a:lstStyle/>
          <a:p>
            <a:pPr algn="ctr" defTabSz="914126"/>
            <a:r>
              <a:rPr lang="en-US" sz="900" dirty="0">
                <a:solidFill>
                  <a:srgbClr val="FFFFFF"/>
                </a:solidFill>
                <a:latin typeface="72" panose="020B0503030000000003" pitchFamily="34" charset="0"/>
                <a:cs typeface="72" panose="020B0503030000000003" pitchFamily="34" charset="0"/>
              </a:rPr>
              <a:t>Supplier</a:t>
            </a:r>
          </a:p>
          <a:p>
            <a:pPr algn="ctr" defTabSz="914126"/>
            <a:r>
              <a:rPr lang="en-US" sz="900" dirty="0">
                <a:solidFill>
                  <a:srgbClr val="FFFFFF"/>
                </a:solidFill>
                <a:latin typeface="72" panose="020B0503030000000003" pitchFamily="34" charset="0"/>
                <a:cs typeface="72" panose="020B0503030000000003" pitchFamily="34" charset="0"/>
              </a:rPr>
              <a:t>Invoicing</a:t>
            </a:r>
          </a:p>
        </p:txBody>
      </p:sp>
      <p:sp>
        <p:nvSpPr>
          <p:cNvPr id="222" name="Rectangle 74">
            <a:extLst>
              <a:ext uri="{FF2B5EF4-FFF2-40B4-BE49-F238E27FC236}">
                <a16:creationId xmlns:a16="http://schemas.microsoft.com/office/drawing/2014/main" id="{47830DE1-B2C9-4AD4-8655-3E88A8FBF04B}"/>
              </a:ext>
            </a:extLst>
          </p:cNvPr>
          <p:cNvSpPr>
            <a:spLocks noChangeArrowheads="1"/>
          </p:cNvSpPr>
          <p:nvPr/>
        </p:nvSpPr>
        <p:spPr bwMode="auto">
          <a:xfrm>
            <a:off x="9822073" y="1259176"/>
            <a:ext cx="719981" cy="276927"/>
          </a:xfrm>
          <a:prstGeom prst="rect">
            <a:avLst/>
          </a:prstGeom>
          <a:noFill/>
          <a:ln w="9525">
            <a:noFill/>
            <a:miter lim="800000"/>
            <a:headEnd/>
            <a:tailEnd/>
          </a:ln>
        </p:spPr>
        <p:txBody>
          <a:bodyPr wrap="square" lIns="0" tIns="0" rIns="0" bIns="0">
            <a:spAutoFit/>
          </a:bodyPr>
          <a:lstStyle/>
          <a:p>
            <a:pPr algn="ctr" defTabSz="914126"/>
            <a:r>
              <a:rPr lang="en-US" sz="900" dirty="0">
                <a:solidFill>
                  <a:srgbClr val="FFFFFF"/>
                </a:solidFill>
                <a:latin typeface="72" panose="020B0503030000000003" pitchFamily="34" charset="0"/>
                <a:cs typeface="72" panose="020B0503030000000003" pitchFamily="34" charset="0"/>
              </a:rPr>
              <a:t>Payment </a:t>
            </a:r>
          </a:p>
          <a:p>
            <a:pPr algn="ctr" defTabSz="914126"/>
            <a:r>
              <a:rPr lang="en-US" sz="900" dirty="0">
                <a:solidFill>
                  <a:srgbClr val="FFFFFF"/>
                </a:solidFill>
                <a:latin typeface="72" panose="020B0503030000000003" pitchFamily="34" charset="0"/>
                <a:cs typeface="72" panose="020B0503030000000003" pitchFamily="34" charset="0"/>
              </a:rPr>
              <a:t>Management</a:t>
            </a:r>
          </a:p>
        </p:txBody>
      </p:sp>
      <p:sp>
        <p:nvSpPr>
          <p:cNvPr id="225" name="Chevron 426">
            <a:hlinkClick r:id="rId7" action="ppaction://hlinksldjump"/>
            <a:extLst>
              <a:ext uri="{FF2B5EF4-FFF2-40B4-BE49-F238E27FC236}">
                <a16:creationId xmlns:a16="http://schemas.microsoft.com/office/drawing/2014/main" id="{40DAD5DD-BE7C-43B5-A5C8-A57580F79EB9}"/>
              </a:ext>
            </a:extLst>
          </p:cNvPr>
          <p:cNvSpPr>
            <a:spLocks noChangeArrowheads="1"/>
          </p:cNvSpPr>
          <p:nvPr/>
        </p:nvSpPr>
        <p:spPr bwMode="auto">
          <a:xfrm>
            <a:off x="1740137" y="1864499"/>
            <a:ext cx="921360" cy="680223"/>
          </a:xfrm>
          <a:prstGeom prst="chevron">
            <a:avLst>
              <a:gd name="adj" fmla="val 10375"/>
            </a:avLst>
          </a:prstGeom>
          <a:solidFill>
            <a:srgbClr val="999999"/>
          </a:solidFill>
          <a:ln w="9525" cap="rnd" algn="ctr">
            <a:noFill/>
            <a:bevel/>
            <a:headEnd/>
            <a:tailEnd/>
          </a:ln>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Shopping Carts</a:t>
            </a:r>
          </a:p>
        </p:txBody>
      </p:sp>
      <p:sp>
        <p:nvSpPr>
          <p:cNvPr id="226" name="Chevron 426">
            <a:hlinkClick r:id="rId11" action="ppaction://hlinksldjump"/>
            <a:extLst>
              <a:ext uri="{FF2B5EF4-FFF2-40B4-BE49-F238E27FC236}">
                <a16:creationId xmlns:a16="http://schemas.microsoft.com/office/drawing/2014/main" id="{B4DE14DE-3658-4FE8-9857-99ED50F4BE8A}"/>
              </a:ext>
            </a:extLst>
          </p:cNvPr>
          <p:cNvSpPr>
            <a:spLocks noChangeArrowheads="1"/>
          </p:cNvSpPr>
          <p:nvPr/>
        </p:nvSpPr>
        <p:spPr bwMode="auto">
          <a:xfrm>
            <a:off x="2920091" y="1862403"/>
            <a:ext cx="921360" cy="680223"/>
          </a:xfrm>
          <a:prstGeom prst="chevron">
            <a:avLst>
              <a:gd name="adj" fmla="val 10375"/>
            </a:avLst>
          </a:prstGeom>
          <a:solidFill>
            <a:srgbClr val="999999"/>
          </a:solidFill>
          <a:ln w="9525" cap="rnd" algn="ctr">
            <a:noFill/>
            <a:bevel/>
            <a:headEnd/>
            <a:tailEnd/>
          </a:ln>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Purchase Requests</a:t>
            </a:r>
          </a:p>
        </p:txBody>
      </p:sp>
      <p:sp>
        <p:nvSpPr>
          <p:cNvPr id="227" name="Chevron 362">
            <a:hlinkClick r:id="rId12" action="ppaction://hlinksldjump"/>
            <a:extLst>
              <a:ext uri="{FF2B5EF4-FFF2-40B4-BE49-F238E27FC236}">
                <a16:creationId xmlns:a16="http://schemas.microsoft.com/office/drawing/2014/main" id="{36CA35E7-5C36-4922-A7C0-0AEB27539093}"/>
              </a:ext>
            </a:extLst>
          </p:cNvPr>
          <p:cNvSpPr>
            <a:spLocks noChangeArrowheads="1"/>
          </p:cNvSpPr>
          <p:nvPr/>
        </p:nvSpPr>
        <p:spPr bwMode="auto">
          <a:xfrm>
            <a:off x="6895120" y="1848630"/>
            <a:ext cx="921360" cy="680223"/>
          </a:xfrm>
          <a:prstGeom prst="chevron">
            <a:avLst>
              <a:gd name="adj" fmla="val 10375"/>
            </a:avLst>
          </a:prstGeom>
          <a:solidFill>
            <a:srgbClr val="999999"/>
          </a:solidFill>
          <a:ln w="6350" cap="rnd" algn="ctr">
            <a:noFill/>
            <a:prstDash val="dash"/>
            <a:bevel/>
            <a:headEnd/>
            <a:tailEnd/>
          </a:ln>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Confirming Goods and Services Receipts</a:t>
            </a:r>
          </a:p>
        </p:txBody>
      </p:sp>
      <p:cxnSp>
        <p:nvCxnSpPr>
          <p:cNvPr id="251" name="AutoShape 482">
            <a:extLst>
              <a:ext uri="{FF2B5EF4-FFF2-40B4-BE49-F238E27FC236}">
                <a16:creationId xmlns:a16="http://schemas.microsoft.com/office/drawing/2014/main" id="{96480246-64FF-4B37-A502-D9D71D51AB60}"/>
              </a:ext>
            </a:extLst>
          </p:cNvPr>
          <p:cNvCxnSpPr>
            <a:cxnSpLocks noChangeShapeType="1"/>
            <a:stCxn id="225" idx="0"/>
            <a:endCxn id="47" idx="2"/>
          </p:cNvCxnSpPr>
          <p:nvPr/>
        </p:nvCxnSpPr>
        <p:spPr bwMode="auto">
          <a:xfrm flipH="1" flipV="1">
            <a:off x="2155931" y="1718115"/>
            <a:ext cx="9600" cy="146384"/>
          </a:xfrm>
          <a:prstGeom prst="straightConnector1">
            <a:avLst/>
          </a:prstGeom>
          <a:noFill/>
          <a:ln w="9525">
            <a:solidFill>
              <a:srgbClr val="7D96A4"/>
            </a:solidFill>
            <a:prstDash val="sysDot"/>
            <a:round/>
            <a:headEnd/>
            <a:tailEnd/>
          </a:ln>
        </p:spPr>
      </p:cxnSp>
      <p:cxnSp>
        <p:nvCxnSpPr>
          <p:cNvPr id="253" name="AutoShape 482">
            <a:extLst>
              <a:ext uri="{FF2B5EF4-FFF2-40B4-BE49-F238E27FC236}">
                <a16:creationId xmlns:a16="http://schemas.microsoft.com/office/drawing/2014/main" id="{52162A76-2D1D-4CAE-BFD2-72D88E65B362}"/>
              </a:ext>
            </a:extLst>
          </p:cNvPr>
          <p:cNvCxnSpPr>
            <a:cxnSpLocks noChangeShapeType="1"/>
            <a:stCxn id="228" idx="0"/>
            <a:endCxn id="296" idx="2"/>
          </p:cNvCxnSpPr>
          <p:nvPr/>
        </p:nvCxnSpPr>
        <p:spPr bwMode="auto">
          <a:xfrm flipH="1" flipV="1">
            <a:off x="10194541" y="1692369"/>
            <a:ext cx="680" cy="155957"/>
          </a:xfrm>
          <a:prstGeom prst="straightConnector1">
            <a:avLst/>
          </a:prstGeom>
          <a:noFill/>
          <a:ln w="9525">
            <a:solidFill>
              <a:srgbClr val="7D96A4"/>
            </a:solidFill>
            <a:prstDash val="sysDot"/>
            <a:round/>
            <a:headEnd/>
            <a:tailEnd/>
          </a:ln>
        </p:spPr>
      </p:cxnSp>
      <p:cxnSp>
        <p:nvCxnSpPr>
          <p:cNvPr id="254" name="AutoShape 482">
            <a:extLst>
              <a:ext uri="{FF2B5EF4-FFF2-40B4-BE49-F238E27FC236}">
                <a16:creationId xmlns:a16="http://schemas.microsoft.com/office/drawing/2014/main" id="{5940209A-D18A-4CD0-A9F5-23DB93546F92}"/>
              </a:ext>
            </a:extLst>
          </p:cNvPr>
          <p:cNvCxnSpPr>
            <a:cxnSpLocks noChangeShapeType="1"/>
            <a:stCxn id="268" idx="0"/>
            <a:endCxn id="294" idx="2"/>
          </p:cNvCxnSpPr>
          <p:nvPr/>
        </p:nvCxnSpPr>
        <p:spPr bwMode="auto">
          <a:xfrm flipV="1">
            <a:off x="8908194" y="1628186"/>
            <a:ext cx="6415" cy="228337"/>
          </a:xfrm>
          <a:prstGeom prst="straightConnector1">
            <a:avLst/>
          </a:prstGeom>
          <a:noFill/>
          <a:ln w="9525">
            <a:solidFill>
              <a:srgbClr val="7D96A4"/>
            </a:solidFill>
            <a:prstDash val="sysDot"/>
            <a:round/>
            <a:headEnd/>
            <a:tailEnd/>
          </a:ln>
        </p:spPr>
      </p:cxnSp>
      <p:cxnSp>
        <p:nvCxnSpPr>
          <p:cNvPr id="256" name="AutoShape 482">
            <a:extLst>
              <a:ext uri="{FF2B5EF4-FFF2-40B4-BE49-F238E27FC236}">
                <a16:creationId xmlns:a16="http://schemas.microsoft.com/office/drawing/2014/main" id="{AF62F59D-59F2-47C5-A4FB-36986AE8ADEE}"/>
              </a:ext>
            </a:extLst>
          </p:cNvPr>
          <p:cNvCxnSpPr>
            <a:cxnSpLocks noChangeShapeType="1"/>
            <a:stCxn id="226" idx="0"/>
            <a:endCxn id="284" idx="2"/>
          </p:cNvCxnSpPr>
          <p:nvPr/>
        </p:nvCxnSpPr>
        <p:spPr bwMode="auto">
          <a:xfrm flipV="1">
            <a:off x="3345485" y="1680366"/>
            <a:ext cx="9637" cy="182038"/>
          </a:xfrm>
          <a:prstGeom prst="straightConnector1">
            <a:avLst/>
          </a:prstGeom>
          <a:noFill/>
          <a:ln w="9525">
            <a:solidFill>
              <a:srgbClr val="7D96A4"/>
            </a:solidFill>
            <a:prstDash val="sysDot"/>
            <a:round/>
            <a:headEnd/>
            <a:tailEnd/>
          </a:ln>
        </p:spPr>
      </p:cxnSp>
      <p:cxnSp>
        <p:nvCxnSpPr>
          <p:cNvPr id="259" name="AutoShape 1146">
            <a:extLst>
              <a:ext uri="{FF2B5EF4-FFF2-40B4-BE49-F238E27FC236}">
                <a16:creationId xmlns:a16="http://schemas.microsoft.com/office/drawing/2014/main" id="{90F59882-185F-4502-9B39-DBF171444EBA}"/>
              </a:ext>
            </a:extLst>
          </p:cNvPr>
          <p:cNvCxnSpPr>
            <a:cxnSpLocks noChangeShapeType="1"/>
            <a:stCxn id="226" idx="1"/>
            <a:endCxn id="225" idx="3"/>
          </p:cNvCxnSpPr>
          <p:nvPr/>
        </p:nvCxnSpPr>
        <p:spPr bwMode="auto">
          <a:xfrm flipH="1">
            <a:off x="2661498" y="2202515"/>
            <a:ext cx="329167" cy="2096"/>
          </a:xfrm>
          <a:prstGeom prst="straightConnector1">
            <a:avLst/>
          </a:prstGeom>
          <a:noFill/>
          <a:ln w="9525">
            <a:solidFill>
              <a:schemeClr val="tx1">
                <a:lumMod val="50000"/>
                <a:lumOff val="50000"/>
              </a:schemeClr>
            </a:solidFill>
            <a:prstDash val="solid"/>
            <a:round/>
            <a:headEnd type="triangle" w="med" len="med"/>
            <a:tailEnd/>
          </a:ln>
        </p:spPr>
      </p:cxnSp>
      <p:cxnSp>
        <p:nvCxnSpPr>
          <p:cNvPr id="262" name="AutoShape 1146">
            <a:extLst>
              <a:ext uri="{FF2B5EF4-FFF2-40B4-BE49-F238E27FC236}">
                <a16:creationId xmlns:a16="http://schemas.microsoft.com/office/drawing/2014/main" id="{3482DD1B-BD94-41A7-BECD-71B42A9D207D}"/>
              </a:ext>
            </a:extLst>
          </p:cNvPr>
          <p:cNvCxnSpPr>
            <a:cxnSpLocks noChangeShapeType="1"/>
            <a:stCxn id="228" idx="1"/>
            <a:endCxn id="268" idx="3"/>
          </p:cNvCxnSpPr>
          <p:nvPr/>
        </p:nvCxnSpPr>
        <p:spPr bwMode="auto">
          <a:xfrm flipH="1">
            <a:off x="9404161" y="2188438"/>
            <a:ext cx="436240" cy="8196"/>
          </a:xfrm>
          <a:prstGeom prst="straightConnector1">
            <a:avLst/>
          </a:prstGeom>
          <a:noFill/>
          <a:ln w="9525">
            <a:solidFill>
              <a:schemeClr val="tx1">
                <a:lumMod val="50000"/>
                <a:lumOff val="50000"/>
              </a:schemeClr>
            </a:solidFill>
            <a:prstDash val="solid"/>
            <a:round/>
            <a:headEnd type="triangle" w="med" len="med"/>
            <a:tailEnd/>
          </a:ln>
        </p:spPr>
      </p:cxnSp>
      <p:sp>
        <p:nvSpPr>
          <p:cNvPr id="268" name="Chevron 426">
            <a:hlinkClick r:id="rId13" action="ppaction://hlinksldjump"/>
            <a:extLst>
              <a:ext uri="{FF2B5EF4-FFF2-40B4-BE49-F238E27FC236}">
                <a16:creationId xmlns:a16="http://schemas.microsoft.com/office/drawing/2014/main" id="{A8A29BDD-1E65-47D2-BFE4-CB4C749E6BDE}"/>
              </a:ext>
            </a:extLst>
          </p:cNvPr>
          <p:cNvSpPr>
            <a:spLocks noChangeArrowheads="1"/>
          </p:cNvSpPr>
          <p:nvPr/>
        </p:nvSpPr>
        <p:spPr bwMode="auto">
          <a:xfrm>
            <a:off x="8482800" y="1856522"/>
            <a:ext cx="921360" cy="680223"/>
          </a:xfrm>
          <a:prstGeom prst="chevron">
            <a:avLst>
              <a:gd name="adj" fmla="val 10375"/>
            </a:avLst>
          </a:prstGeom>
          <a:solidFill>
            <a:srgbClr val="999999"/>
          </a:solidFill>
          <a:ln w="9525" cap="rnd" algn="ctr">
            <a:noFill/>
            <a:bevel/>
            <a:headEnd/>
            <a:tailEnd/>
          </a:ln>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Supplier Invoices</a:t>
            </a:r>
            <a:br>
              <a:rPr lang="en-US" sz="900" dirty="0">
                <a:solidFill>
                  <a:srgbClr val="FFFFFF"/>
                </a:solidFill>
                <a:latin typeface="72" panose="020B0503030000000003" pitchFamily="34" charset="0"/>
                <a:cs typeface="72" panose="020B0503030000000003" pitchFamily="34" charset="0"/>
              </a:rPr>
            </a:br>
            <a:endParaRPr lang="en-US" sz="900" dirty="0">
              <a:solidFill>
                <a:srgbClr val="FFFFFF"/>
              </a:solidFill>
              <a:latin typeface="72" panose="020B0503030000000003" pitchFamily="34" charset="0"/>
              <a:cs typeface="72" panose="020B0503030000000003" pitchFamily="34" charset="0"/>
            </a:endParaRPr>
          </a:p>
        </p:txBody>
      </p:sp>
      <p:sp>
        <p:nvSpPr>
          <p:cNvPr id="228" name="Chevron 362">
            <a:hlinkClick r:id="rId14" action="ppaction://hlinksldjump"/>
            <a:extLst>
              <a:ext uri="{FF2B5EF4-FFF2-40B4-BE49-F238E27FC236}">
                <a16:creationId xmlns:a16="http://schemas.microsoft.com/office/drawing/2014/main" id="{CDB7C202-1A58-4466-8004-F984B84B93F7}"/>
              </a:ext>
            </a:extLst>
          </p:cNvPr>
          <p:cNvSpPr>
            <a:spLocks noChangeArrowheads="1"/>
          </p:cNvSpPr>
          <p:nvPr/>
        </p:nvSpPr>
        <p:spPr bwMode="auto">
          <a:xfrm>
            <a:off x="9769827" y="1848327"/>
            <a:ext cx="921360" cy="680223"/>
          </a:xfrm>
          <a:prstGeom prst="chevron">
            <a:avLst>
              <a:gd name="adj" fmla="val 10375"/>
            </a:avLst>
          </a:prstGeom>
          <a:solidFill>
            <a:srgbClr val="999999"/>
          </a:solidFill>
          <a:ln w="6350" cap="rnd" algn="ctr">
            <a:noFill/>
            <a:bevel/>
            <a:headEnd/>
            <a:tailEnd/>
          </a:ln>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Payables and Payments</a:t>
            </a:r>
          </a:p>
        </p:txBody>
      </p:sp>
      <p:sp>
        <p:nvSpPr>
          <p:cNvPr id="230" name="Freeform 69">
            <a:extLst>
              <a:ext uri="{FF2B5EF4-FFF2-40B4-BE49-F238E27FC236}">
                <a16:creationId xmlns:a16="http://schemas.microsoft.com/office/drawing/2014/main" id="{3649A6A5-B9EF-402B-BECC-0A9D4104DDB0}"/>
              </a:ext>
            </a:extLst>
          </p:cNvPr>
          <p:cNvSpPr>
            <a:spLocks noChangeAspect="1" noChangeArrowheads="1"/>
          </p:cNvSpPr>
          <p:nvPr/>
        </p:nvSpPr>
        <p:spPr bwMode="auto">
          <a:xfrm>
            <a:off x="9212603" y="2404377"/>
            <a:ext cx="131728" cy="111096"/>
          </a:xfrm>
          <a:custGeom>
            <a:avLst/>
            <a:gdLst>
              <a:gd name="T0" fmla="*/ 0 w 155643"/>
              <a:gd name="T1" fmla="*/ 9403 h 131323"/>
              <a:gd name="T2" fmla="*/ 12100 w 155643"/>
              <a:gd name="T3" fmla="*/ 9403 h 131323"/>
              <a:gd name="T4" fmla="*/ 14892 w 155643"/>
              <a:gd name="T5" fmla="*/ 0 h 131323"/>
              <a:gd name="T6" fmla="*/ 0 w 155643"/>
              <a:gd name="T7" fmla="*/ 9403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900">
              <a:solidFill>
                <a:srgbClr val="000000"/>
              </a:solidFill>
              <a:latin typeface="72" panose="020B0503030000000003" pitchFamily="34" charset="0"/>
              <a:cs typeface="72" panose="020B0503030000000003" pitchFamily="34" charset="0"/>
            </a:endParaRPr>
          </a:p>
        </p:txBody>
      </p:sp>
      <p:sp>
        <p:nvSpPr>
          <p:cNvPr id="308" name="TextBox 307">
            <a:extLst>
              <a:ext uri="{FF2B5EF4-FFF2-40B4-BE49-F238E27FC236}">
                <a16:creationId xmlns:a16="http://schemas.microsoft.com/office/drawing/2014/main" id="{FFDFC8A5-0094-4423-8A0D-5ED9C1B1715A}"/>
              </a:ext>
            </a:extLst>
          </p:cNvPr>
          <p:cNvSpPr txBox="1"/>
          <p:nvPr/>
        </p:nvSpPr>
        <p:spPr>
          <a:xfrm>
            <a:off x="208236" y="4173469"/>
            <a:ext cx="1647396" cy="276927"/>
          </a:xfrm>
          <a:prstGeom prst="rect">
            <a:avLst/>
          </a:prstGeom>
          <a:noFill/>
        </p:spPr>
        <p:txBody>
          <a:bodyPr>
            <a:spAutoFit/>
          </a:bodyPr>
          <a:lstStyle/>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Scenario Explorer</a:t>
            </a:r>
            <a:endParaRPr lang="en-US" sz="1000" dirty="0">
              <a:solidFill>
                <a:srgbClr val="666666"/>
              </a:solidFill>
              <a:latin typeface="72" panose="020B0503030000000003" pitchFamily="34" charset="0"/>
              <a:cs typeface="72" panose="020B0503030000000003" pitchFamily="34" charset="0"/>
            </a:endParaRPr>
          </a:p>
        </p:txBody>
      </p:sp>
      <p:grpSp>
        <p:nvGrpSpPr>
          <p:cNvPr id="138" name="Group 137">
            <a:extLst>
              <a:ext uri="{FF2B5EF4-FFF2-40B4-BE49-F238E27FC236}">
                <a16:creationId xmlns:a16="http://schemas.microsoft.com/office/drawing/2014/main" id="{65912208-DD9D-4D05-93FA-8102DC80770E}"/>
              </a:ext>
            </a:extLst>
          </p:cNvPr>
          <p:cNvGrpSpPr/>
          <p:nvPr/>
        </p:nvGrpSpPr>
        <p:grpSpPr>
          <a:xfrm>
            <a:off x="196617" y="4460151"/>
            <a:ext cx="1863458" cy="359906"/>
            <a:chOff x="196667" y="4351004"/>
            <a:chExt cx="1863943" cy="360000"/>
          </a:xfrm>
          <a:noFill/>
        </p:grpSpPr>
        <p:grpSp>
          <p:nvGrpSpPr>
            <p:cNvPr id="139" name="Group 138">
              <a:extLst>
                <a:ext uri="{FF2B5EF4-FFF2-40B4-BE49-F238E27FC236}">
                  <a16:creationId xmlns:a16="http://schemas.microsoft.com/office/drawing/2014/main" id="{C3B1D779-DF7F-4A63-AF9F-6787B4F8B588}"/>
                </a:ext>
              </a:extLst>
            </p:cNvPr>
            <p:cNvGrpSpPr/>
            <p:nvPr/>
          </p:nvGrpSpPr>
          <p:grpSpPr>
            <a:xfrm>
              <a:off x="196667" y="4351004"/>
              <a:ext cx="1863943" cy="360000"/>
              <a:chOff x="196667" y="4351530"/>
              <a:chExt cx="1863943" cy="360000"/>
            </a:xfrm>
            <a:grpFill/>
          </p:grpSpPr>
          <p:sp>
            <p:nvSpPr>
              <p:cNvPr id="143" name="Rectangle 142">
                <a:hlinkClick r:id="rId15" action="ppaction://hlinksldjump"/>
                <a:extLst>
                  <a:ext uri="{FF2B5EF4-FFF2-40B4-BE49-F238E27FC236}">
                    <a16:creationId xmlns:a16="http://schemas.microsoft.com/office/drawing/2014/main" id="{F174ADD6-4040-465A-B1A9-A628E36F6868}"/>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err="1">
                  <a:solidFill>
                    <a:srgbClr val="ECECEC"/>
                  </a:solidFill>
                  <a:latin typeface="72" panose="020B0503030000000003" pitchFamily="34" charset="0"/>
                  <a:ea typeface="Arial Unicode MS" pitchFamily="34" charset="-128"/>
                  <a:cs typeface="72" panose="020B0503030000000003" pitchFamily="34" charset="0"/>
                </a:endParaRPr>
              </a:p>
            </p:txBody>
          </p:sp>
          <p:sp>
            <p:nvSpPr>
              <p:cNvPr id="145" name="TextBox 144">
                <a:hlinkClick r:id="rId16" action="ppaction://hlinksldjump"/>
                <a:extLst>
                  <a:ext uri="{FF2B5EF4-FFF2-40B4-BE49-F238E27FC236}">
                    <a16:creationId xmlns:a16="http://schemas.microsoft.com/office/drawing/2014/main" id="{F8FFFF63-CA01-420E-9B2B-53A2C1E23558}"/>
                  </a:ext>
                </a:extLst>
              </p:cNvPr>
              <p:cNvSpPr txBox="1"/>
              <p:nvPr/>
            </p:nvSpPr>
            <p:spPr>
              <a:xfrm>
                <a:off x="638473" y="4446892"/>
                <a:ext cx="115897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Overview</a:t>
                </a:r>
              </a:p>
            </p:txBody>
          </p:sp>
        </p:grpSp>
        <p:pic>
          <p:nvPicPr>
            <p:cNvPr id="141" name="Picture 140">
              <a:hlinkClick r:id="rId16" action="ppaction://hlinksldjump"/>
              <a:extLst>
                <a:ext uri="{FF2B5EF4-FFF2-40B4-BE49-F238E27FC236}">
                  <a16:creationId xmlns:a16="http://schemas.microsoft.com/office/drawing/2014/main" id="{735183C4-F095-43DE-8BD7-52573A3255B6}"/>
                </a:ext>
              </a:extLst>
            </p:cNvPr>
            <p:cNvPicPr>
              <a:picLocks noChangeAspect="1"/>
            </p:cNvPicPr>
            <p:nvPr/>
          </p:nvPicPr>
          <p:blipFill>
            <a:blip r:embed="rId17" cstate="hqprint">
              <a:extLst>
                <a:ext uri="{28A0092B-C50C-407E-A947-70E740481C1C}">
                  <a14:useLocalDpi xmlns:a14="http://schemas.microsoft.com/office/drawing/2010/main"/>
                </a:ext>
              </a:extLst>
            </a:blip>
            <a:stretch>
              <a:fillRect/>
            </a:stretch>
          </p:blipFill>
          <p:spPr>
            <a:xfrm>
              <a:off x="249061" y="4351004"/>
              <a:ext cx="360000" cy="360000"/>
            </a:xfrm>
            <a:prstGeom prst="rect">
              <a:avLst/>
            </a:prstGeom>
            <a:grpFill/>
          </p:spPr>
        </p:pic>
      </p:grpSp>
      <p:pic>
        <p:nvPicPr>
          <p:cNvPr id="136" name="Picture 135">
            <a:extLst>
              <a:ext uri="{FF2B5EF4-FFF2-40B4-BE49-F238E27FC236}">
                <a16:creationId xmlns:a16="http://schemas.microsoft.com/office/drawing/2014/main" id="{24618E2A-002F-4CD6-854B-898C86ABC2ED}"/>
              </a:ext>
            </a:extLst>
          </p:cNvPr>
          <p:cNvPicPr>
            <a:picLocks noChangeAspect="1"/>
          </p:cNvPicPr>
          <p:nvPr/>
        </p:nvPicPr>
        <p:blipFill>
          <a:blip r:embed="rId18" cstate="hqprint">
            <a:extLst>
              <a:ext uri="{28A0092B-C50C-407E-A947-70E740481C1C}">
                <a14:useLocalDpi xmlns:a14="http://schemas.microsoft.com/office/drawing/2010/main"/>
              </a:ext>
            </a:extLst>
          </a:blip>
          <a:stretch>
            <a:fillRect/>
          </a:stretch>
        </p:blipFill>
        <p:spPr>
          <a:xfrm rot="16200000">
            <a:off x="9852856" y="786988"/>
            <a:ext cx="359906" cy="359906"/>
          </a:xfrm>
          <a:prstGeom prst="rect">
            <a:avLst/>
          </a:prstGeom>
        </p:spPr>
      </p:pic>
      <p:sp>
        <p:nvSpPr>
          <p:cNvPr id="140" name="TextBox 139">
            <a:extLst>
              <a:ext uri="{FF2B5EF4-FFF2-40B4-BE49-F238E27FC236}">
                <a16:creationId xmlns:a16="http://schemas.microsoft.com/office/drawing/2014/main" id="{7D94BFF2-F81B-4A0E-84D2-50C7735E61E6}"/>
              </a:ext>
            </a:extLst>
          </p:cNvPr>
          <p:cNvSpPr txBox="1"/>
          <p:nvPr/>
        </p:nvSpPr>
        <p:spPr>
          <a:xfrm>
            <a:off x="9941056" y="801833"/>
            <a:ext cx="1528997" cy="338466"/>
          </a:xfrm>
          <a:prstGeom prst="rect">
            <a:avLst/>
          </a:prstGeom>
          <a:noFill/>
        </p:spPr>
        <p:txBody>
          <a:bodyPr wrap="square">
            <a:spAutoFit/>
          </a:bodyPr>
          <a:lstStyle/>
          <a:p>
            <a:pPr marL="215835" defTabSz="1088449">
              <a:spcBef>
                <a:spcPts val="600"/>
              </a:spcBef>
              <a:spcAft>
                <a:spcPct val="30000"/>
              </a:spcAft>
              <a:defRPr/>
            </a:pPr>
            <a:r>
              <a:rPr lang="en-US" sz="800" dirty="0">
                <a:solidFill>
                  <a:srgbClr val="666666"/>
                </a:solidFill>
                <a:latin typeface="72" panose="020B0503030000000003" pitchFamily="34" charset="0"/>
                <a:ea typeface="SimSun" pitchFamily="2" charset="-122"/>
                <a:cs typeface="72" panose="020B0503030000000003" pitchFamily="34" charset="0"/>
              </a:rPr>
              <a:t>Click process </a:t>
            </a:r>
            <a:br>
              <a:rPr lang="en-US" sz="800" dirty="0">
                <a:solidFill>
                  <a:srgbClr val="666666"/>
                </a:solidFill>
                <a:latin typeface="72" panose="020B0503030000000003" pitchFamily="34" charset="0"/>
                <a:ea typeface="SimSun" pitchFamily="2" charset="-122"/>
                <a:cs typeface="72" panose="020B0503030000000003" pitchFamily="34" charset="0"/>
              </a:rPr>
            </a:br>
            <a:r>
              <a:rPr lang="en-US" sz="800" dirty="0">
                <a:solidFill>
                  <a:srgbClr val="666666"/>
                </a:solidFill>
                <a:latin typeface="72" panose="020B0503030000000003" pitchFamily="34" charset="0"/>
                <a:ea typeface="SimSun" pitchFamily="2" charset="-122"/>
                <a:cs typeface="72" panose="020B0503030000000003" pitchFamily="34" charset="0"/>
              </a:rPr>
              <a:t>chevrons for details</a:t>
            </a:r>
          </a:p>
        </p:txBody>
      </p:sp>
      <p:cxnSp>
        <p:nvCxnSpPr>
          <p:cNvPr id="164" name="AutoShape 1146">
            <a:extLst>
              <a:ext uri="{FF2B5EF4-FFF2-40B4-BE49-F238E27FC236}">
                <a16:creationId xmlns:a16="http://schemas.microsoft.com/office/drawing/2014/main" id="{83C88CCC-BE57-420C-BD3A-60449E752F3E}"/>
              </a:ext>
            </a:extLst>
          </p:cNvPr>
          <p:cNvCxnSpPr>
            <a:cxnSpLocks noChangeShapeType="1"/>
            <a:stCxn id="169" idx="1"/>
            <a:endCxn id="226" idx="3"/>
          </p:cNvCxnSpPr>
          <p:nvPr/>
        </p:nvCxnSpPr>
        <p:spPr bwMode="auto">
          <a:xfrm flipH="1">
            <a:off x="3841451" y="2198221"/>
            <a:ext cx="654631" cy="4294"/>
          </a:xfrm>
          <a:prstGeom prst="straightConnector1">
            <a:avLst/>
          </a:prstGeom>
          <a:noFill/>
          <a:ln w="9525">
            <a:solidFill>
              <a:schemeClr val="tx1">
                <a:lumMod val="50000"/>
                <a:lumOff val="50000"/>
              </a:schemeClr>
            </a:solidFill>
            <a:prstDash val="solid"/>
            <a:round/>
            <a:headEnd type="triangle" w="med" len="med"/>
            <a:tailEnd/>
          </a:ln>
        </p:spPr>
      </p:cxnSp>
      <p:sp>
        <p:nvSpPr>
          <p:cNvPr id="156" name="Rectangle 155">
            <a:extLst>
              <a:ext uri="{FF2B5EF4-FFF2-40B4-BE49-F238E27FC236}">
                <a16:creationId xmlns:a16="http://schemas.microsoft.com/office/drawing/2014/main" id="{F0FA6B09-6CB6-4F85-8445-C94C40952CBF}"/>
              </a:ext>
            </a:extLst>
          </p:cNvPr>
          <p:cNvSpPr/>
          <p:nvPr/>
        </p:nvSpPr>
        <p:spPr bwMode="gray">
          <a:xfrm>
            <a:off x="5465305" y="1147704"/>
            <a:ext cx="820586" cy="532661"/>
          </a:xfrm>
          <a:prstGeom prst="rect">
            <a:avLst/>
          </a:prstGeom>
          <a:solidFill>
            <a:srgbClr val="666666"/>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900" b="1" kern="0" err="1">
              <a:solidFill>
                <a:srgbClr val="000000"/>
              </a:solidFill>
              <a:latin typeface="72" panose="020B0503030000000003" pitchFamily="34" charset="0"/>
              <a:ea typeface="Arial Unicode MS" pitchFamily="34" charset="-128"/>
              <a:cs typeface="72" panose="020B0503030000000003" pitchFamily="34" charset="0"/>
            </a:endParaRPr>
          </a:p>
        </p:txBody>
      </p:sp>
      <p:sp>
        <p:nvSpPr>
          <p:cNvPr id="160" name="Rectangle 159">
            <a:extLst>
              <a:ext uri="{FF2B5EF4-FFF2-40B4-BE49-F238E27FC236}">
                <a16:creationId xmlns:a16="http://schemas.microsoft.com/office/drawing/2014/main" id="{AE73D6F9-DC52-4C29-8096-81EDD56C5391}"/>
              </a:ext>
            </a:extLst>
          </p:cNvPr>
          <p:cNvSpPr/>
          <p:nvPr/>
        </p:nvSpPr>
        <p:spPr bwMode="gray">
          <a:xfrm>
            <a:off x="5473119" y="1582480"/>
            <a:ext cx="805304" cy="54829"/>
          </a:xfrm>
          <a:prstGeom prst="rect">
            <a:avLst/>
          </a:prstGeom>
          <a:solidFill>
            <a:schemeClr val="bg2"/>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900" b="1" kern="0" err="1">
              <a:solidFill>
                <a:srgbClr val="000000"/>
              </a:solidFill>
              <a:latin typeface="72" panose="020B0503030000000003" pitchFamily="34" charset="0"/>
              <a:ea typeface="Arial Unicode MS" pitchFamily="34" charset="-128"/>
              <a:cs typeface="72" panose="020B0503030000000003" pitchFamily="34" charset="0"/>
            </a:endParaRPr>
          </a:p>
        </p:txBody>
      </p:sp>
      <p:sp>
        <p:nvSpPr>
          <p:cNvPr id="165" name="Rectangle 74">
            <a:extLst>
              <a:ext uri="{FF2B5EF4-FFF2-40B4-BE49-F238E27FC236}">
                <a16:creationId xmlns:a16="http://schemas.microsoft.com/office/drawing/2014/main" id="{44420A5D-F2F2-4FF3-BD60-0C0474061D42}"/>
              </a:ext>
            </a:extLst>
          </p:cNvPr>
          <p:cNvSpPr>
            <a:spLocks noChangeArrowheads="1"/>
          </p:cNvSpPr>
          <p:nvPr/>
        </p:nvSpPr>
        <p:spPr bwMode="auto">
          <a:xfrm>
            <a:off x="5580517" y="1173408"/>
            <a:ext cx="574525" cy="415390"/>
          </a:xfrm>
          <a:prstGeom prst="rect">
            <a:avLst/>
          </a:prstGeom>
          <a:noFill/>
          <a:ln w="9525">
            <a:noFill/>
            <a:miter lim="800000"/>
            <a:headEnd/>
            <a:tailEnd/>
          </a:ln>
        </p:spPr>
        <p:txBody>
          <a:bodyPr wrap="square" lIns="0" tIns="0" rIns="0" bIns="0">
            <a:spAutoFit/>
          </a:bodyPr>
          <a:lstStyle/>
          <a:p>
            <a:pPr algn="ctr" defTabSz="914126"/>
            <a:r>
              <a:rPr lang="en-US" sz="900" dirty="0">
                <a:solidFill>
                  <a:srgbClr val="FFFFFF"/>
                </a:solidFill>
                <a:latin typeface="72" panose="020B0503030000000003" pitchFamily="34" charset="0"/>
                <a:cs typeface="72" panose="020B0503030000000003" pitchFamily="34" charset="0"/>
              </a:rPr>
              <a:t>Purchase </a:t>
            </a:r>
          </a:p>
          <a:p>
            <a:pPr algn="ctr" defTabSz="914126"/>
            <a:r>
              <a:rPr lang="en-US" sz="900" dirty="0">
                <a:solidFill>
                  <a:srgbClr val="FFFFFF"/>
                </a:solidFill>
                <a:latin typeface="72" panose="020B0503030000000003" pitchFamily="34" charset="0"/>
                <a:cs typeface="72" panose="020B0503030000000003" pitchFamily="34" charset="0"/>
              </a:rPr>
              <a:t>Requests</a:t>
            </a:r>
            <a:br>
              <a:rPr lang="en-US" sz="900" dirty="0">
                <a:solidFill>
                  <a:srgbClr val="FFFFFF"/>
                </a:solidFill>
                <a:latin typeface="72" panose="020B0503030000000003" pitchFamily="34" charset="0"/>
                <a:cs typeface="72" panose="020B0503030000000003" pitchFamily="34" charset="0"/>
              </a:rPr>
            </a:br>
            <a:r>
              <a:rPr lang="en-US" sz="900" dirty="0">
                <a:solidFill>
                  <a:srgbClr val="FFFFFF"/>
                </a:solidFill>
                <a:latin typeface="72" panose="020B0503030000000003" pitchFamily="34" charset="0"/>
                <a:cs typeface="72" panose="020B0503030000000003" pitchFamily="34" charset="0"/>
              </a:rPr>
              <a:t>and Orders</a:t>
            </a:r>
          </a:p>
        </p:txBody>
      </p:sp>
      <p:sp>
        <p:nvSpPr>
          <p:cNvPr id="169" name="Chevron 426">
            <a:hlinkClick r:id="rId19" action="ppaction://hlinksldjump"/>
            <a:extLst>
              <a:ext uri="{FF2B5EF4-FFF2-40B4-BE49-F238E27FC236}">
                <a16:creationId xmlns:a16="http://schemas.microsoft.com/office/drawing/2014/main" id="{D5E29BE2-9C9C-4714-A71A-EB64ECA55447}"/>
              </a:ext>
            </a:extLst>
          </p:cNvPr>
          <p:cNvSpPr>
            <a:spLocks noChangeArrowheads="1"/>
          </p:cNvSpPr>
          <p:nvPr/>
        </p:nvSpPr>
        <p:spPr bwMode="auto">
          <a:xfrm>
            <a:off x="4425508" y="1858109"/>
            <a:ext cx="921360" cy="680223"/>
          </a:xfrm>
          <a:prstGeom prst="chevron">
            <a:avLst>
              <a:gd name="adj" fmla="val 10375"/>
            </a:avLst>
          </a:prstGeom>
          <a:solidFill>
            <a:srgbClr val="999999"/>
          </a:solidFill>
          <a:ln w="9525" cap="rnd" algn="ctr">
            <a:noFill/>
            <a:prstDash val="dash"/>
            <a:bevel/>
            <a:headEnd/>
            <a:tailEnd/>
          </a:ln>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Requests for Quotation</a:t>
            </a:r>
          </a:p>
        </p:txBody>
      </p:sp>
      <p:sp>
        <p:nvSpPr>
          <p:cNvPr id="170" name="Chevron 426">
            <a:hlinkClick r:id="rId20" action="ppaction://hlinksldjump"/>
            <a:extLst>
              <a:ext uri="{FF2B5EF4-FFF2-40B4-BE49-F238E27FC236}">
                <a16:creationId xmlns:a16="http://schemas.microsoft.com/office/drawing/2014/main" id="{BE21C70C-73E3-4E9D-9174-A46CD8015E67}"/>
              </a:ext>
            </a:extLst>
          </p:cNvPr>
          <p:cNvSpPr>
            <a:spLocks noChangeArrowheads="1"/>
          </p:cNvSpPr>
          <p:nvPr/>
        </p:nvSpPr>
        <p:spPr bwMode="auto">
          <a:xfrm>
            <a:off x="5450749" y="1863696"/>
            <a:ext cx="921360" cy="680223"/>
          </a:xfrm>
          <a:prstGeom prst="chevron">
            <a:avLst>
              <a:gd name="adj" fmla="val 10375"/>
            </a:avLst>
          </a:prstGeom>
          <a:solidFill>
            <a:srgbClr val="999999"/>
          </a:solidFill>
          <a:ln w="9525" cap="rnd" algn="ctr">
            <a:noFill/>
            <a:bevel/>
            <a:headEnd/>
            <a:tailEnd/>
          </a:ln>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Purchase Orders</a:t>
            </a:r>
          </a:p>
        </p:txBody>
      </p:sp>
      <p:grpSp>
        <p:nvGrpSpPr>
          <p:cNvPr id="171" name="Group 70">
            <a:extLst>
              <a:ext uri="{FF2B5EF4-FFF2-40B4-BE49-F238E27FC236}">
                <a16:creationId xmlns:a16="http://schemas.microsoft.com/office/drawing/2014/main" id="{35A52279-B905-40ED-A780-CD213624A690}"/>
              </a:ext>
            </a:extLst>
          </p:cNvPr>
          <p:cNvGrpSpPr>
            <a:grpSpLocks/>
          </p:cNvGrpSpPr>
          <p:nvPr/>
        </p:nvGrpSpPr>
        <p:grpSpPr bwMode="auto">
          <a:xfrm>
            <a:off x="2847898" y="2661123"/>
            <a:ext cx="1606978" cy="1282743"/>
            <a:chOff x="1833" y="3864"/>
            <a:chExt cx="453" cy="334"/>
          </a:xfrm>
        </p:grpSpPr>
        <p:sp>
          <p:nvSpPr>
            <p:cNvPr id="172" name="Chevron 430">
              <a:extLst>
                <a:ext uri="{FF2B5EF4-FFF2-40B4-BE49-F238E27FC236}">
                  <a16:creationId xmlns:a16="http://schemas.microsoft.com/office/drawing/2014/main" id="{B4361D65-2F78-48BC-B320-CC16603A5646}"/>
                </a:ext>
              </a:extLst>
            </p:cNvPr>
            <p:cNvSpPr>
              <a:spLocks noChangeArrowheads="1"/>
            </p:cNvSpPr>
            <p:nvPr/>
          </p:nvSpPr>
          <p:spPr bwMode="auto">
            <a:xfrm>
              <a:off x="1877" y="3864"/>
              <a:ext cx="409" cy="300"/>
            </a:xfrm>
            <a:prstGeom prst="chevron">
              <a:avLst>
                <a:gd name="adj" fmla="val 10667"/>
              </a:avLst>
            </a:prstGeom>
            <a:solidFill>
              <a:srgbClr val="A6A6A6"/>
            </a:solidFill>
            <a:ln w="9525" cap="rnd" algn="ctr">
              <a:noFill/>
              <a:bevel/>
              <a:headEnd/>
              <a:tailEnd/>
            </a:ln>
          </p:spPr>
          <p:txBody>
            <a:bodyPr lIns="73133" tIns="35991" rIns="0" bIns="46788" anchor="ctr"/>
            <a:lstStyle/>
            <a:p>
              <a:pPr defTabSz="1088449">
                <a:defRPr/>
              </a:pPr>
              <a:endParaRPr lang="en-US" sz="900">
                <a:solidFill>
                  <a:srgbClr val="404040"/>
                </a:solidFill>
                <a:latin typeface="72" panose="020B0503030000000003" pitchFamily="34" charset="0"/>
                <a:cs typeface="72" panose="020B0503030000000003" pitchFamily="34" charset="0"/>
              </a:endParaRPr>
            </a:p>
          </p:txBody>
        </p:sp>
        <p:sp>
          <p:nvSpPr>
            <p:cNvPr id="173" name="Chevron 430">
              <a:extLst>
                <a:ext uri="{FF2B5EF4-FFF2-40B4-BE49-F238E27FC236}">
                  <a16:creationId xmlns:a16="http://schemas.microsoft.com/office/drawing/2014/main" id="{44EE5DE5-C339-433D-BAFD-DF6D58C5002B}"/>
                </a:ext>
              </a:extLst>
            </p:cNvPr>
            <p:cNvSpPr>
              <a:spLocks noChangeArrowheads="1"/>
            </p:cNvSpPr>
            <p:nvPr/>
          </p:nvSpPr>
          <p:spPr bwMode="auto">
            <a:xfrm>
              <a:off x="1855" y="3881"/>
              <a:ext cx="409" cy="300"/>
            </a:xfrm>
            <a:prstGeom prst="chevron">
              <a:avLst>
                <a:gd name="adj" fmla="val 10667"/>
              </a:avLst>
            </a:prstGeom>
            <a:solidFill>
              <a:srgbClr val="BFBFBF"/>
            </a:solidFill>
            <a:ln w="9525" cap="rnd" algn="ctr">
              <a:noFill/>
              <a:bevel/>
              <a:headEnd/>
              <a:tailEnd/>
            </a:ln>
          </p:spPr>
          <p:txBody>
            <a:bodyPr lIns="73133" tIns="35991" rIns="0" bIns="46788" anchor="ctr"/>
            <a:lstStyle/>
            <a:p>
              <a:pPr defTabSz="1088449">
                <a:defRPr/>
              </a:pPr>
              <a:endParaRPr lang="en-US" sz="900">
                <a:solidFill>
                  <a:srgbClr val="404040"/>
                </a:solidFill>
                <a:latin typeface="72" panose="020B0503030000000003" pitchFamily="34" charset="0"/>
                <a:cs typeface="72" panose="020B0503030000000003" pitchFamily="34" charset="0"/>
              </a:endParaRPr>
            </a:p>
          </p:txBody>
        </p:sp>
        <p:sp>
          <p:nvSpPr>
            <p:cNvPr id="174" name="Chevron 430">
              <a:extLst>
                <a:ext uri="{FF2B5EF4-FFF2-40B4-BE49-F238E27FC236}">
                  <a16:creationId xmlns:a16="http://schemas.microsoft.com/office/drawing/2014/main" id="{E8EB80EC-0058-4291-B8C6-72C329909EE8}"/>
                </a:ext>
              </a:extLst>
            </p:cNvPr>
            <p:cNvSpPr>
              <a:spLocks noChangeArrowheads="1"/>
            </p:cNvSpPr>
            <p:nvPr/>
          </p:nvSpPr>
          <p:spPr bwMode="auto">
            <a:xfrm>
              <a:off x="1833" y="3898"/>
              <a:ext cx="409" cy="300"/>
            </a:xfrm>
            <a:prstGeom prst="chevron">
              <a:avLst>
                <a:gd name="adj" fmla="val 10667"/>
              </a:avLst>
            </a:prstGeom>
            <a:gradFill rotWithShape="0">
              <a:gsLst>
                <a:gs pos="0">
                  <a:srgbClr val="DCDCDC"/>
                </a:gs>
                <a:gs pos="50000">
                  <a:srgbClr val="DCDCDC"/>
                </a:gs>
                <a:gs pos="100000">
                  <a:srgbClr val="C8C8C8"/>
                </a:gs>
              </a:gsLst>
              <a:lin ang="2700000"/>
            </a:gradFill>
            <a:ln w="9525" cap="rnd" algn="ctr">
              <a:noFill/>
              <a:bevel/>
              <a:headEnd/>
              <a:tailEnd/>
            </a:ln>
          </p:spPr>
          <p:txBody>
            <a:bodyPr lIns="73133" tIns="35991" rIns="0" bIns="46788" anchor="ctr"/>
            <a:lstStyle/>
            <a:p>
              <a:pPr marL="57133" indent="-57133" defTabSz="1088449">
                <a:buFontTx/>
                <a:buChar char="•"/>
                <a:defRPr/>
              </a:pPr>
              <a:endParaRPr lang="en-US" sz="900">
                <a:solidFill>
                  <a:srgbClr val="404040"/>
                </a:solidFill>
                <a:latin typeface="72" panose="020B0503030000000003" pitchFamily="34" charset="0"/>
                <a:cs typeface="72" panose="020B0503030000000003" pitchFamily="34" charset="0"/>
              </a:endParaRPr>
            </a:p>
          </p:txBody>
        </p:sp>
      </p:grpSp>
      <p:sp>
        <p:nvSpPr>
          <p:cNvPr id="175" name="Rectangle 174">
            <a:extLst>
              <a:ext uri="{FF2B5EF4-FFF2-40B4-BE49-F238E27FC236}">
                <a16:creationId xmlns:a16="http://schemas.microsoft.com/office/drawing/2014/main" id="{936D3D4B-D0FD-48BB-AE76-83F742FF4FAB}"/>
              </a:ext>
            </a:extLst>
          </p:cNvPr>
          <p:cNvSpPr/>
          <p:nvPr/>
        </p:nvSpPr>
        <p:spPr>
          <a:xfrm>
            <a:off x="3024006" y="2810375"/>
            <a:ext cx="1378955" cy="738664"/>
          </a:xfrm>
          <a:prstGeom prst="rect">
            <a:avLst/>
          </a:prstGeom>
        </p:spPr>
        <p:txBody>
          <a:bodyPr wrap="square">
            <a:spAutoFit/>
          </a:bodyPr>
          <a:lstStyle/>
          <a:p>
            <a:pPr marL="57150" indent="-57150">
              <a:buFontTx/>
              <a:buChar char="•"/>
            </a:pPr>
            <a:r>
              <a:rPr lang="en-US" sz="700" dirty="0">
                <a:solidFill>
                  <a:srgbClr val="404040"/>
                </a:solidFill>
                <a:latin typeface="72" panose="020B0503030000000003" pitchFamily="34" charset="0"/>
                <a:cs typeface="72" panose="020B0503030000000003" pitchFamily="34" charset="0"/>
              </a:rPr>
              <a:t>Processing Purchase Requests - Bundle and Order (Manual)</a:t>
            </a:r>
          </a:p>
          <a:p>
            <a:pPr marL="57150" indent="-57150">
              <a:buFontTx/>
              <a:buChar char="•"/>
            </a:pPr>
            <a:r>
              <a:rPr lang="en-US" sz="700" dirty="0">
                <a:solidFill>
                  <a:srgbClr val="404040"/>
                </a:solidFill>
                <a:latin typeface="72" panose="020B0503030000000003" pitchFamily="34" charset="0"/>
                <a:cs typeface="72" panose="020B0503030000000003" pitchFamily="34" charset="0"/>
              </a:rPr>
              <a:t>Processing Purchase Requests - Order (Automatic and Manual</a:t>
            </a:r>
          </a:p>
        </p:txBody>
      </p:sp>
      <p:sp>
        <p:nvSpPr>
          <p:cNvPr id="270" name="Freeform 69">
            <a:extLst>
              <a:ext uri="{FF2B5EF4-FFF2-40B4-BE49-F238E27FC236}">
                <a16:creationId xmlns:a16="http://schemas.microsoft.com/office/drawing/2014/main" id="{4203B47A-E1D9-46CE-89E8-F280A27354F5}"/>
              </a:ext>
            </a:extLst>
          </p:cNvPr>
          <p:cNvSpPr>
            <a:spLocks noChangeAspect="1" noChangeArrowheads="1"/>
          </p:cNvSpPr>
          <p:nvPr/>
        </p:nvSpPr>
        <p:spPr bwMode="auto">
          <a:xfrm>
            <a:off x="10518703" y="2411789"/>
            <a:ext cx="131728" cy="111096"/>
          </a:xfrm>
          <a:custGeom>
            <a:avLst/>
            <a:gdLst>
              <a:gd name="T0" fmla="*/ 0 w 155643"/>
              <a:gd name="T1" fmla="*/ 9403 h 131323"/>
              <a:gd name="T2" fmla="*/ 12100 w 155643"/>
              <a:gd name="T3" fmla="*/ 9403 h 131323"/>
              <a:gd name="T4" fmla="*/ 14892 w 155643"/>
              <a:gd name="T5" fmla="*/ 0 h 131323"/>
              <a:gd name="T6" fmla="*/ 0 w 155643"/>
              <a:gd name="T7" fmla="*/ 9403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900">
              <a:solidFill>
                <a:srgbClr val="000000"/>
              </a:solidFill>
              <a:latin typeface="72" panose="020B0503030000000003" pitchFamily="34" charset="0"/>
              <a:cs typeface="72" panose="020B0503030000000003" pitchFamily="34" charset="0"/>
            </a:endParaRPr>
          </a:p>
        </p:txBody>
      </p:sp>
      <p:cxnSp>
        <p:nvCxnSpPr>
          <p:cNvPr id="176" name="AutoShape 1146">
            <a:extLst>
              <a:ext uri="{FF2B5EF4-FFF2-40B4-BE49-F238E27FC236}">
                <a16:creationId xmlns:a16="http://schemas.microsoft.com/office/drawing/2014/main" id="{B1DEBA6A-6DCF-4884-BCB6-FABAADEDE4BF}"/>
              </a:ext>
            </a:extLst>
          </p:cNvPr>
          <p:cNvCxnSpPr>
            <a:cxnSpLocks noChangeShapeType="1"/>
            <a:stCxn id="170" idx="1"/>
            <a:endCxn id="169" idx="3"/>
          </p:cNvCxnSpPr>
          <p:nvPr/>
        </p:nvCxnSpPr>
        <p:spPr bwMode="auto">
          <a:xfrm flipH="1" flipV="1">
            <a:off x="5346868" y="2198220"/>
            <a:ext cx="174455" cy="5587"/>
          </a:xfrm>
          <a:prstGeom prst="straightConnector1">
            <a:avLst/>
          </a:prstGeom>
          <a:noFill/>
          <a:ln w="9525">
            <a:solidFill>
              <a:schemeClr val="tx1">
                <a:lumMod val="50000"/>
                <a:lumOff val="50000"/>
              </a:schemeClr>
            </a:solidFill>
            <a:prstDash val="solid"/>
            <a:round/>
            <a:headEnd type="triangle" w="med" len="med"/>
            <a:tailEnd/>
          </a:ln>
        </p:spPr>
      </p:cxnSp>
      <p:cxnSp>
        <p:nvCxnSpPr>
          <p:cNvPr id="177" name="AutoShape 1146">
            <a:extLst>
              <a:ext uri="{FF2B5EF4-FFF2-40B4-BE49-F238E27FC236}">
                <a16:creationId xmlns:a16="http://schemas.microsoft.com/office/drawing/2014/main" id="{BCC18D12-6AF0-4FF6-813D-3246BFBF1EB4}"/>
              </a:ext>
            </a:extLst>
          </p:cNvPr>
          <p:cNvCxnSpPr>
            <a:cxnSpLocks noChangeShapeType="1"/>
            <a:stCxn id="227" idx="1"/>
            <a:endCxn id="170" idx="3"/>
          </p:cNvCxnSpPr>
          <p:nvPr/>
        </p:nvCxnSpPr>
        <p:spPr bwMode="auto">
          <a:xfrm flipH="1">
            <a:off x="6372110" y="2188743"/>
            <a:ext cx="593584" cy="15065"/>
          </a:xfrm>
          <a:prstGeom prst="straightConnector1">
            <a:avLst/>
          </a:prstGeom>
          <a:noFill/>
          <a:ln w="9525">
            <a:solidFill>
              <a:schemeClr val="tx1">
                <a:lumMod val="50000"/>
                <a:lumOff val="50000"/>
              </a:schemeClr>
            </a:solidFill>
            <a:prstDash val="solid"/>
            <a:round/>
            <a:headEnd type="triangle" w="med" len="med"/>
            <a:tailEnd/>
          </a:ln>
        </p:spPr>
      </p:cxnSp>
      <p:cxnSp>
        <p:nvCxnSpPr>
          <p:cNvPr id="178" name="AutoShape 1146">
            <a:extLst>
              <a:ext uri="{FF2B5EF4-FFF2-40B4-BE49-F238E27FC236}">
                <a16:creationId xmlns:a16="http://schemas.microsoft.com/office/drawing/2014/main" id="{E4996FF3-47AE-4804-A9DF-57270188BC44}"/>
              </a:ext>
            </a:extLst>
          </p:cNvPr>
          <p:cNvCxnSpPr>
            <a:cxnSpLocks noChangeShapeType="1"/>
            <a:stCxn id="268" idx="1"/>
            <a:endCxn id="227" idx="3"/>
          </p:cNvCxnSpPr>
          <p:nvPr/>
        </p:nvCxnSpPr>
        <p:spPr bwMode="auto">
          <a:xfrm flipH="1" flipV="1">
            <a:off x="7816480" y="2188742"/>
            <a:ext cx="736894" cy="7892"/>
          </a:xfrm>
          <a:prstGeom prst="straightConnector1">
            <a:avLst/>
          </a:prstGeom>
          <a:noFill/>
          <a:ln w="9525">
            <a:solidFill>
              <a:schemeClr val="tx1">
                <a:lumMod val="50000"/>
                <a:lumOff val="50000"/>
              </a:schemeClr>
            </a:solidFill>
            <a:prstDash val="solid"/>
            <a:round/>
            <a:headEnd type="triangle" w="med" len="med"/>
            <a:tailEnd/>
          </a:ln>
        </p:spPr>
      </p:cxnSp>
      <p:cxnSp>
        <p:nvCxnSpPr>
          <p:cNvPr id="113" name="AutoShape 1146">
            <a:extLst>
              <a:ext uri="{FF2B5EF4-FFF2-40B4-BE49-F238E27FC236}">
                <a16:creationId xmlns:a16="http://schemas.microsoft.com/office/drawing/2014/main" id="{CE49308A-F3A2-496E-BE45-EABCC86A457E}"/>
              </a:ext>
            </a:extLst>
          </p:cNvPr>
          <p:cNvCxnSpPr>
            <a:cxnSpLocks noChangeShapeType="1"/>
            <a:stCxn id="204" idx="1"/>
            <a:endCxn id="226" idx="1"/>
          </p:cNvCxnSpPr>
          <p:nvPr/>
        </p:nvCxnSpPr>
        <p:spPr bwMode="auto">
          <a:xfrm rot="10800000">
            <a:off x="2990665" y="2202516"/>
            <a:ext cx="666087" cy="1859917"/>
          </a:xfrm>
          <a:prstGeom prst="bentConnector3">
            <a:avLst>
              <a:gd name="adj1" fmla="val 131784"/>
            </a:avLst>
          </a:prstGeom>
          <a:noFill/>
          <a:ln w="9525">
            <a:solidFill>
              <a:schemeClr val="tx1">
                <a:lumMod val="50000"/>
                <a:lumOff val="50000"/>
              </a:schemeClr>
            </a:solidFill>
            <a:prstDash val="solid"/>
            <a:round/>
            <a:headEnd type="triangle" w="med" len="med"/>
            <a:tailEnd/>
          </a:ln>
        </p:spPr>
      </p:cxnSp>
      <p:cxnSp>
        <p:nvCxnSpPr>
          <p:cNvPr id="142" name="AutoShape 1146">
            <a:extLst>
              <a:ext uri="{FF2B5EF4-FFF2-40B4-BE49-F238E27FC236}">
                <a16:creationId xmlns:a16="http://schemas.microsoft.com/office/drawing/2014/main" id="{598519E6-9FDA-413D-B226-4A7CAAC18F68}"/>
              </a:ext>
            </a:extLst>
          </p:cNvPr>
          <p:cNvCxnSpPr>
            <a:cxnSpLocks noChangeShapeType="1"/>
            <a:stCxn id="207" idx="1"/>
            <a:endCxn id="225" idx="3"/>
          </p:cNvCxnSpPr>
          <p:nvPr/>
        </p:nvCxnSpPr>
        <p:spPr bwMode="auto">
          <a:xfrm rot="10800000">
            <a:off x="2661497" y="2204611"/>
            <a:ext cx="1004366" cy="2067044"/>
          </a:xfrm>
          <a:prstGeom prst="bentConnector3">
            <a:avLst>
              <a:gd name="adj1" fmla="val 88792"/>
            </a:avLst>
          </a:prstGeom>
          <a:noFill/>
          <a:ln w="9525">
            <a:solidFill>
              <a:schemeClr val="tx1">
                <a:lumMod val="50000"/>
                <a:lumOff val="50000"/>
              </a:schemeClr>
            </a:solidFill>
            <a:prstDash val="solid"/>
            <a:round/>
            <a:headEnd type="triangle" w="med" len="med"/>
            <a:tailEnd/>
          </a:ln>
        </p:spPr>
      </p:cxnSp>
      <p:cxnSp>
        <p:nvCxnSpPr>
          <p:cNvPr id="179" name="AutoShape 482">
            <a:extLst>
              <a:ext uri="{FF2B5EF4-FFF2-40B4-BE49-F238E27FC236}">
                <a16:creationId xmlns:a16="http://schemas.microsoft.com/office/drawing/2014/main" id="{94F64124-E3BE-4076-AFDA-E7DD6B75DC47}"/>
              </a:ext>
            </a:extLst>
          </p:cNvPr>
          <p:cNvCxnSpPr>
            <a:cxnSpLocks noChangeShapeType="1"/>
            <a:stCxn id="169" idx="0"/>
            <a:endCxn id="287" idx="2"/>
          </p:cNvCxnSpPr>
          <p:nvPr/>
        </p:nvCxnSpPr>
        <p:spPr bwMode="auto">
          <a:xfrm flipH="1" flipV="1">
            <a:off x="4849325" y="1684682"/>
            <a:ext cx="1577" cy="173427"/>
          </a:xfrm>
          <a:prstGeom prst="straightConnector1">
            <a:avLst/>
          </a:prstGeom>
          <a:noFill/>
          <a:ln w="9525">
            <a:solidFill>
              <a:srgbClr val="7D96A4"/>
            </a:solidFill>
            <a:prstDash val="sysDot"/>
            <a:round/>
            <a:headEnd/>
            <a:tailEnd/>
          </a:ln>
        </p:spPr>
      </p:cxnSp>
      <p:cxnSp>
        <p:nvCxnSpPr>
          <p:cNvPr id="180" name="AutoShape 482">
            <a:extLst>
              <a:ext uri="{FF2B5EF4-FFF2-40B4-BE49-F238E27FC236}">
                <a16:creationId xmlns:a16="http://schemas.microsoft.com/office/drawing/2014/main" id="{CEDC0747-33BC-4EF2-96EC-3A852B0A35FB}"/>
              </a:ext>
            </a:extLst>
          </p:cNvPr>
          <p:cNvCxnSpPr>
            <a:cxnSpLocks noChangeShapeType="1"/>
            <a:stCxn id="170" idx="0"/>
            <a:endCxn id="156" idx="2"/>
          </p:cNvCxnSpPr>
          <p:nvPr/>
        </p:nvCxnSpPr>
        <p:spPr bwMode="auto">
          <a:xfrm flipH="1" flipV="1">
            <a:off x="5875598" y="1680366"/>
            <a:ext cx="544" cy="183330"/>
          </a:xfrm>
          <a:prstGeom prst="straightConnector1">
            <a:avLst/>
          </a:prstGeom>
          <a:noFill/>
          <a:ln w="9525">
            <a:solidFill>
              <a:srgbClr val="7D96A4"/>
            </a:solidFill>
            <a:prstDash val="sysDot"/>
            <a:round/>
            <a:headEnd/>
            <a:tailEnd/>
          </a:ln>
        </p:spPr>
      </p:cxnSp>
      <p:grpSp>
        <p:nvGrpSpPr>
          <p:cNvPr id="196" name="Group 195">
            <a:extLst>
              <a:ext uri="{FF2B5EF4-FFF2-40B4-BE49-F238E27FC236}">
                <a16:creationId xmlns:a16="http://schemas.microsoft.com/office/drawing/2014/main" id="{FC32B6D9-27A3-4098-9AE3-9B392AB57BF8}"/>
              </a:ext>
            </a:extLst>
          </p:cNvPr>
          <p:cNvGrpSpPr/>
          <p:nvPr/>
        </p:nvGrpSpPr>
        <p:grpSpPr>
          <a:xfrm>
            <a:off x="3656751" y="3816577"/>
            <a:ext cx="2215858" cy="455490"/>
            <a:chOff x="2225719" y="2644793"/>
            <a:chExt cx="3698775" cy="782198"/>
          </a:xfrm>
        </p:grpSpPr>
        <p:pic>
          <p:nvPicPr>
            <p:cNvPr id="204" name="Picture 203">
              <a:extLst>
                <a:ext uri="{FF2B5EF4-FFF2-40B4-BE49-F238E27FC236}">
                  <a16:creationId xmlns:a16="http://schemas.microsoft.com/office/drawing/2014/main" id="{0A0A4899-CB8C-442C-A896-24D3121F388F}"/>
                </a:ext>
              </a:extLst>
            </p:cNvPr>
            <p:cNvPicPr>
              <a:picLocks noChangeAspect="1"/>
            </p:cNvPicPr>
            <p:nvPr/>
          </p:nvPicPr>
          <p:blipFill>
            <a:blip r:embed="rId21" cstate="hqprint">
              <a:extLst>
                <a:ext uri="{28A0092B-C50C-407E-A947-70E740481C1C}">
                  <a14:useLocalDpi xmlns:a14="http://schemas.microsoft.com/office/drawing/2010/main"/>
                </a:ext>
              </a:extLst>
            </a:blip>
            <a:stretch>
              <a:fillRect/>
            </a:stretch>
          </p:blipFill>
          <p:spPr>
            <a:xfrm>
              <a:off x="2225719" y="2706991"/>
              <a:ext cx="720000" cy="720000"/>
            </a:xfrm>
            <a:prstGeom prst="rect">
              <a:avLst/>
            </a:prstGeom>
          </p:spPr>
        </p:pic>
        <p:sp>
          <p:nvSpPr>
            <p:cNvPr id="205" name="TextBox 204">
              <a:extLst>
                <a:ext uri="{FF2B5EF4-FFF2-40B4-BE49-F238E27FC236}">
                  <a16:creationId xmlns:a16="http://schemas.microsoft.com/office/drawing/2014/main" id="{1E089F8C-67DF-4528-A1E8-18CC46DCD99C}"/>
                </a:ext>
              </a:extLst>
            </p:cNvPr>
            <p:cNvSpPr txBox="1"/>
            <p:nvPr/>
          </p:nvSpPr>
          <p:spPr>
            <a:xfrm>
              <a:off x="2824538" y="2644793"/>
              <a:ext cx="3099956" cy="634076"/>
            </a:xfrm>
            <a:prstGeom prst="rect">
              <a:avLst/>
            </a:prstGeom>
            <a:noFill/>
          </p:spPr>
          <p:txBody>
            <a:bodyPr wrap="square">
              <a:spAutoFit/>
            </a:bodyPr>
            <a:lstStyle/>
            <a:p>
              <a:pPr defTabSz="914126"/>
              <a:endParaRPr lang="en-US" sz="900" dirty="0">
                <a:solidFill>
                  <a:srgbClr val="404040"/>
                </a:solidFill>
                <a:latin typeface="72" panose="020B0503030000000003" pitchFamily="34" charset="0"/>
                <a:cs typeface="72" panose="020B0503030000000003" pitchFamily="34" charset="0"/>
              </a:endParaRPr>
            </a:p>
            <a:p>
              <a:pPr defTabSz="914126"/>
              <a:r>
                <a:rPr lang="en-US" sz="900" dirty="0">
                  <a:solidFill>
                    <a:srgbClr val="404040"/>
                  </a:solidFill>
                  <a:latin typeface="72" panose="020B0503030000000003" pitchFamily="34" charset="0"/>
                  <a:cs typeface="72" panose="020B0503030000000003" pitchFamily="34" charset="0"/>
                </a:rPr>
                <a:t>Project Management</a:t>
              </a:r>
            </a:p>
          </p:txBody>
        </p:sp>
      </p:grpSp>
      <p:grpSp>
        <p:nvGrpSpPr>
          <p:cNvPr id="206" name="Group 205">
            <a:extLst>
              <a:ext uri="{FF2B5EF4-FFF2-40B4-BE49-F238E27FC236}">
                <a16:creationId xmlns:a16="http://schemas.microsoft.com/office/drawing/2014/main" id="{F5C282F2-2138-488F-BB5A-C9327DBE0EB1}"/>
              </a:ext>
            </a:extLst>
          </p:cNvPr>
          <p:cNvGrpSpPr/>
          <p:nvPr/>
        </p:nvGrpSpPr>
        <p:grpSpPr>
          <a:xfrm>
            <a:off x="3665863" y="4062019"/>
            <a:ext cx="2740772" cy="419271"/>
            <a:chOff x="2225719" y="2706991"/>
            <a:chExt cx="4574973" cy="720000"/>
          </a:xfrm>
        </p:grpSpPr>
        <p:pic>
          <p:nvPicPr>
            <p:cNvPr id="207" name="Picture 206">
              <a:extLst>
                <a:ext uri="{FF2B5EF4-FFF2-40B4-BE49-F238E27FC236}">
                  <a16:creationId xmlns:a16="http://schemas.microsoft.com/office/drawing/2014/main" id="{AB8C5D72-9109-4DEC-9DA7-526D310F3740}"/>
                </a:ext>
              </a:extLst>
            </p:cNvPr>
            <p:cNvPicPr>
              <a:picLocks noChangeAspect="1"/>
            </p:cNvPicPr>
            <p:nvPr/>
          </p:nvPicPr>
          <p:blipFill>
            <a:blip r:embed="rId21" cstate="hqprint">
              <a:extLst>
                <a:ext uri="{28A0092B-C50C-407E-A947-70E740481C1C}">
                  <a14:useLocalDpi xmlns:a14="http://schemas.microsoft.com/office/drawing/2010/main"/>
                </a:ext>
              </a:extLst>
            </a:blip>
            <a:stretch>
              <a:fillRect/>
            </a:stretch>
          </p:blipFill>
          <p:spPr>
            <a:xfrm>
              <a:off x="2225719" y="2706991"/>
              <a:ext cx="720000" cy="720000"/>
            </a:xfrm>
            <a:prstGeom prst="rect">
              <a:avLst/>
            </a:prstGeom>
          </p:spPr>
        </p:pic>
        <p:sp>
          <p:nvSpPr>
            <p:cNvPr id="211" name="TextBox 210">
              <a:extLst>
                <a:ext uri="{FF2B5EF4-FFF2-40B4-BE49-F238E27FC236}">
                  <a16:creationId xmlns:a16="http://schemas.microsoft.com/office/drawing/2014/main" id="{40A3A1CB-089B-4E31-8A5C-8321D739751F}"/>
                </a:ext>
              </a:extLst>
            </p:cNvPr>
            <p:cNvSpPr txBox="1"/>
            <p:nvPr/>
          </p:nvSpPr>
          <p:spPr>
            <a:xfrm>
              <a:off x="2822746" y="2847690"/>
              <a:ext cx="3977946" cy="396297"/>
            </a:xfrm>
            <a:prstGeom prst="rect">
              <a:avLst/>
            </a:prstGeom>
            <a:noFill/>
          </p:spPr>
          <p:txBody>
            <a:bodyPr wrap="square">
              <a:spAutoFit/>
            </a:bodyPr>
            <a:lstStyle/>
            <a:p>
              <a:pPr defTabSz="914126"/>
              <a:r>
                <a:rPr lang="en-US" sz="900" dirty="0">
                  <a:solidFill>
                    <a:srgbClr val="404040"/>
                  </a:solidFill>
                  <a:latin typeface="72" panose="020B0503030000000003" pitchFamily="34" charset="0"/>
                  <a:cs typeface="72" panose="020B0503030000000003" pitchFamily="34" charset="0"/>
                </a:rPr>
                <a:t>Order-to-Cash (Project-Based Services)</a:t>
              </a:r>
            </a:p>
          </p:txBody>
        </p:sp>
      </p:grpSp>
      <p:grpSp>
        <p:nvGrpSpPr>
          <p:cNvPr id="144" name="Group 70">
            <a:extLst>
              <a:ext uri="{FF2B5EF4-FFF2-40B4-BE49-F238E27FC236}">
                <a16:creationId xmlns:a16="http://schemas.microsoft.com/office/drawing/2014/main" id="{8DB58D6C-C7AB-4C36-8D97-423D066A42FC}"/>
              </a:ext>
            </a:extLst>
          </p:cNvPr>
          <p:cNvGrpSpPr>
            <a:grpSpLocks/>
          </p:cNvGrpSpPr>
          <p:nvPr/>
        </p:nvGrpSpPr>
        <p:grpSpPr bwMode="auto">
          <a:xfrm>
            <a:off x="9416376" y="2594241"/>
            <a:ext cx="1606978" cy="1282743"/>
            <a:chOff x="1833" y="3864"/>
            <a:chExt cx="453" cy="334"/>
          </a:xfrm>
        </p:grpSpPr>
        <p:sp>
          <p:nvSpPr>
            <p:cNvPr id="146" name="Chevron 430">
              <a:extLst>
                <a:ext uri="{FF2B5EF4-FFF2-40B4-BE49-F238E27FC236}">
                  <a16:creationId xmlns:a16="http://schemas.microsoft.com/office/drawing/2014/main" id="{751F119D-8E15-4EF0-B020-CCD002FD63B6}"/>
                </a:ext>
              </a:extLst>
            </p:cNvPr>
            <p:cNvSpPr>
              <a:spLocks noChangeArrowheads="1"/>
            </p:cNvSpPr>
            <p:nvPr/>
          </p:nvSpPr>
          <p:spPr bwMode="auto">
            <a:xfrm>
              <a:off x="1877" y="3864"/>
              <a:ext cx="409" cy="300"/>
            </a:xfrm>
            <a:prstGeom prst="chevron">
              <a:avLst>
                <a:gd name="adj" fmla="val 10667"/>
              </a:avLst>
            </a:prstGeom>
            <a:solidFill>
              <a:srgbClr val="A6A6A6"/>
            </a:solidFill>
            <a:ln w="9525" cap="rnd" algn="ctr">
              <a:noFill/>
              <a:bevel/>
              <a:headEnd/>
              <a:tailEnd/>
            </a:ln>
          </p:spPr>
          <p:txBody>
            <a:bodyPr lIns="73133" tIns="35991" rIns="0" bIns="46788" anchor="ctr"/>
            <a:lstStyle/>
            <a:p>
              <a:pPr defTabSz="1088449">
                <a:defRPr/>
              </a:pPr>
              <a:endParaRPr lang="en-US" sz="900">
                <a:solidFill>
                  <a:srgbClr val="404040"/>
                </a:solidFill>
                <a:latin typeface="72" panose="020B0503030000000003" pitchFamily="34" charset="0"/>
                <a:cs typeface="72" panose="020B0503030000000003" pitchFamily="34" charset="0"/>
              </a:endParaRPr>
            </a:p>
          </p:txBody>
        </p:sp>
        <p:sp>
          <p:nvSpPr>
            <p:cNvPr id="147" name="Chevron 430">
              <a:extLst>
                <a:ext uri="{FF2B5EF4-FFF2-40B4-BE49-F238E27FC236}">
                  <a16:creationId xmlns:a16="http://schemas.microsoft.com/office/drawing/2014/main" id="{63A3DA43-1B49-417F-9CB5-187EB37677F9}"/>
                </a:ext>
              </a:extLst>
            </p:cNvPr>
            <p:cNvSpPr>
              <a:spLocks noChangeArrowheads="1"/>
            </p:cNvSpPr>
            <p:nvPr/>
          </p:nvSpPr>
          <p:spPr bwMode="auto">
            <a:xfrm>
              <a:off x="1855" y="3881"/>
              <a:ext cx="409" cy="300"/>
            </a:xfrm>
            <a:prstGeom prst="chevron">
              <a:avLst>
                <a:gd name="adj" fmla="val 10667"/>
              </a:avLst>
            </a:prstGeom>
            <a:solidFill>
              <a:srgbClr val="BFBFBF"/>
            </a:solidFill>
            <a:ln w="9525" cap="rnd" algn="ctr">
              <a:noFill/>
              <a:bevel/>
              <a:headEnd/>
              <a:tailEnd/>
            </a:ln>
          </p:spPr>
          <p:txBody>
            <a:bodyPr lIns="73133" tIns="35991" rIns="0" bIns="46788" anchor="ctr"/>
            <a:lstStyle/>
            <a:p>
              <a:pPr defTabSz="1088449">
                <a:defRPr/>
              </a:pPr>
              <a:endParaRPr lang="en-US" sz="900">
                <a:solidFill>
                  <a:srgbClr val="404040"/>
                </a:solidFill>
                <a:latin typeface="72" panose="020B0503030000000003" pitchFamily="34" charset="0"/>
                <a:cs typeface="72" panose="020B0503030000000003" pitchFamily="34" charset="0"/>
              </a:endParaRPr>
            </a:p>
          </p:txBody>
        </p:sp>
        <p:sp>
          <p:nvSpPr>
            <p:cNvPr id="148" name="Chevron 430">
              <a:extLst>
                <a:ext uri="{FF2B5EF4-FFF2-40B4-BE49-F238E27FC236}">
                  <a16:creationId xmlns:a16="http://schemas.microsoft.com/office/drawing/2014/main" id="{8D944FCA-A547-460E-8C5D-B40040736C5A}"/>
                </a:ext>
              </a:extLst>
            </p:cNvPr>
            <p:cNvSpPr>
              <a:spLocks noChangeArrowheads="1"/>
            </p:cNvSpPr>
            <p:nvPr/>
          </p:nvSpPr>
          <p:spPr bwMode="auto">
            <a:xfrm>
              <a:off x="1833" y="3898"/>
              <a:ext cx="409" cy="300"/>
            </a:xfrm>
            <a:prstGeom prst="chevron">
              <a:avLst>
                <a:gd name="adj" fmla="val 10667"/>
              </a:avLst>
            </a:prstGeom>
            <a:gradFill rotWithShape="0">
              <a:gsLst>
                <a:gs pos="0">
                  <a:srgbClr val="DCDCDC"/>
                </a:gs>
                <a:gs pos="50000">
                  <a:srgbClr val="DCDCDC"/>
                </a:gs>
                <a:gs pos="100000">
                  <a:srgbClr val="C8C8C8"/>
                </a:gs>
              </a:gsLst>
              <a:lin ang="2700000"/>
            </a:gradFill>
            <a:ln w="9525" cap="rnd" algn="ctr">
              <a:noFill/>
              <a:bevel/>
              <a:headEnd/>
              <a:tailEnd/>
            </a:ln>
          </p:spPr>
          <p:txBody>
            <a:bodyPr lIns="73133" tIns="35991" rIns="0" bIns="46788" anchor="ctr"/>
            <a:lstStyle/>
            <a:p>
              <a:pPr marL="57133" indent="-57133" defTabSz="1088449">
                <a:buFontTx/>
                <a:buChar char="•"/>
                <a:defRPr/>
              </a:pPr>
              <a:endParaRPr lang="en-US" sz="900">
                <a:solidFill>
                  <a:srgbClr val="404040"/>
                </a:solidFill>
                <a:latin typeface="72" panose="020B0503030000000003" pitchFamily="34" charset="0"/>
                <a:cs typeface="72" panose="020B0503030000000003" pitchFamily="34" charset="0"/>
              </a:endParaRPr>
            </a:p>
          </p:txBody>
        </p:sp>
      </p:grpSp>
      <p:sp>
        <p:nvSpPr>
          <p:cNvPr id="247" name="Rectangle 246">
            <a:extLst>
              <a:ext uri="{FF2B5EF4-FFF2-40B4-BE49-F238E27FC236}">
                <a16:creationId xmlns:a16="http://schemas.microsoft.com/office/drawing/2014/main" id="{322AEBA2-869D-452B-8AAF-C8A2AAD546C7}"/>
              </a:ext>
            </a:extLst>
          </p:cNvPr>
          <p:cNvSpPr/>
          <p:nvPr/>
        </p:nvSpPr>
        <p:spPr>
          <a:xfrm>
            <a:off x="9527340" y="2724820"/>
            <a:ext cx="1300786" cy="738664"/>
          </a:xfrm>
          <a:prstGeom prst="rect">
            <a:avLst/>
          </a:prstGeom>
        </p:spPr>
        <p:txBody>
          <a:bodyPr wrap="square">
            <a:spAutoFit/>
          </a:bodyPr>
          <a:lstStyle/>
          <a:p>
            <a:pPr marL="57150" indent="-57150">
              <a:buFontTx/>
              <a:buChar char="•"/>
            </a:pPr>
            <a:r>
              <a:rPr lang="en-US" sz="700" dirty="0">
                <a:solidFill>
                  <a:srgbClr val="404040"/>
                </a:solidFill>
                <a:latin typeface="72" panose="020B0503030000000003" pitchFamily="34" charset="0"/>
                <a:cs typeface="72" panose="020B0503030000000003" pitchFamily="34" charset="0"/>
              </a:rPr>
              <a:t>Processing Payments Manually with Open Item Clearing</a:t>
            </a:r>
          </a:p>
          <a:p>
            <a:pPr marL="57150" indent="-57150">
              <a:buFontTx/>
              <a:buChar char="•"/>
            </a:pPr>
            <a:r>
              <a:rPr lang="en-US" sz="700" dirty="0">
                <a:solidFill>
                  <a:srgbClr val="404040"/>
                </a:solidFill>
                <a:latin typeface="72" panose="020B0503030000000003" pitchFamily="34" charset="0"/>
                <a:cs typeface="72" panose="020B0503030000000003" pitchFamily="34" charset="0"/>
              </a:rPr>
              <a:t>Processing Payments with Petty Cash</a:t>
            </a:r>
          </a:p>
          <a:p>
            <a:pPr marL="57150" indent="-57150">
              <a:buFontTx/>
              <a:buChar char="•"/>
            </a:pPr>
            <a:r>
              <a:rPr lang="de-DE" sz="700" dirty="0">
                <a:solidFill>
                  <a:srgbClr val="404040"/>
                </a:solidFill>
                <a:latin typeface="72" panose="020B0503030000000003" pitchFamily="34" charset="0"/>
                <a:cs typeface="72" panose="020B0503030000000003" pitchFamily="34" charset="0"/>
              </a:rPr>
              <a:t>…</a:t>
            </a:r>
            <a:endParaRPr lang="en-US" sz="700" dirty="0">
              <a:solidFill>
                <a:srgbClr val="404040"/>
              </a:solidFill>
              <a:latin typeface="72" panose="020B0503030000000003" pitchFamily="34" charset="0"/>
              <a:cs typeface="72" panose="020B0503030000000003" pitchFamily="34" charset="0"/>
            </a:endParaRPr>
          </a:p>
        </p:txBody>
      </p:sp>
      <p:sp>
        <p:nvSpPr>
          <p:cNvPr id="269" name="Freeform 69">
            <a:extLst>
              <a:ext uri="{FF2B5EF4-FFF2-40B4-BE49-F238E27FC236}">
                <a16:creationId xmlns:a16="http://schemas.microsoft.com/office/drawing/2014/main" id="{94B005BC-9106-467E-9328-45189598A4FD}"/>
              </a:ext>
            </a:extLst>
          </p:cNvPr>
          <p:cNvSpPr>
            <a:spLocks noChangeAspect="1" noChangeArrowheads="1"/>
          </p:cNvSpPr>
          <p:nvPr/>
        </p:nvSpPr>
        <p:spPr bwMode="auto">
          <a:xfrm>
            <a:off x="7645601" y="2409576"/>
            <a:ext cx="131728" cy="111096"/>
          </a:xfrm>
          <a:custGeom>
            <a:avLst/>
            <a:gdLst>
              <a:gd name="T0" fmla="*/ 0 w 155643"/>
              <a:gd name="T1" fmla="*/ 9403 h 131323"/>
              <a:gd name="T2" fmla="*/ 12100 w 155643"/>
              <a:gd name="T3" fmla="*/ 9403 h 131323"/>
              <a:gd name="T4" fmla="*/ 14892 w 155643"/>
              <a:gd name="T5" fmla="*/ 0 h 131323"/>
              <a:gd name="T6" fmla="*/ 0 w 155643"/>
              <a:gd name="T7" fmla="*/ 9403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900">
              <a:solidFill>
                <a:srgbClr val="000000"/>
              </a:solidFill>
              <a:latin typeface="72" panose="020B0503030000000003" pitchFamily="34" charset="0"/>
              <a:cs typeface="72" panose="020B0503030000000003" pitchFamily="34" charset="0"/>
            </a:endParaRPr>
          </a:p>
        </p:txBody>
      </p:sp>
      <p:cxnSp>
        <p:nvCxnSpPr>
          <p:cNvPr id="217" name="AutoShape 482">
            <a:extLst>
              <a:ext uri="{FF2B5EF4-FFF2-40B4-BE49-F238E27FC236}">
                <a16:creationId xmlns:a16="http://schemas.microsoft.com/office/drawing/2014/main" id="{ECEE8E21-319D-4A8D-9639-363C37509AA5}"/>
              </a:ext>
            </a:extLst>
          </p:cNvPr>
          <p:cNvCxnSpPr>
            <a:cxnSpLocks noChangeShapeType="1"/>
          </p:cNvCxnSpPr>
          <p:nvPr/>
        </p:nvCxnSpPr>
        <p:spPr bwMode="auto">
          <a:xfrm flipV="1">
            <a:off x="2157404" y="5906431"/>
            <a:ext cx="0" cy="353816"/>
          </a:xfrm>
          <a:prstGeom prst="straightConnector1">
            <a:avLst/>
          </a:prstGeom>
          <a:noFill/>
          <a:ln w="9525">
            <a:solidFill>
              <a:srgbClr val="7D96A4"/>
            </a:solidFill>
            <a:prstDash val="sysDot"/>
            <a:round/>
            <a:headEnd/>
            <a:tailEnd/>
          </a:ln>
        </p:spPr>
      </p:cxnSp>
      <p:sp>
        <p:nvSpPr>
          <p:cNvPr id="219" name="Rectangle 218">
            <a:extLst>
              <a:ext uri="{FF2B5EF4-FFF2-40B4-BE49-F238E27FC236}">
                <a16:creationId xmlns:a16="http://schemas.microsoft.com/office/drawing/2014/main" id="{8E3BD1CF-ABB2-4B8A-A6A2-1FD2273DC0CB}"/>
              </a:ext>
            </a:extLst>
          </p:cNvPr>
          <p:cNvSpPr/>
          <p:nvPr/>
        </p:nvSpPr>
        <p:spPr bwMode="auto">
          <a:xfrm>
            <a:off x="2220887" y="5898496"/>
            <a:ext cx="912574" cy="225366"/>
          </a:xfrm>
          <a:prstGeom prst="rect">
            <a:avLst/>
          </a:prstGeom>
          <a:noFill/>
          <a:ln>
            <a:noFill/>
          </a:ln>
        </p:spPr>
        <p:style>
          <a:lnRef idx="2">
            <a:schemeClr val="accent3"/>
          </a:lnRef>
          <a:fillRef idx="1">
            <a:schemeClr val="lt1"/>
          </a:fillRef>
          <a:effectRef idx="0">
            <a:schemeClr val="accent3"/>
          </a:effectRef>
          <a:fontRef idx="minor">
            <a:schemeClr val="dk1"/>
          </a:fontRef>
        </p:style>
        <p:txBody>
          <a:bodyPr lIns="11605" tIns="11605" rIns="11605" bIns="11605"/>
          <a:lstStyle/>
          <a:p>
            <a:pPr defTabSz="1088449">
              <a:defRPr/>
            </a:pPr>
            <a:r>
              <a:rPr lang="en-US" sz="900" dirty="0">
                <a:solidFill>
                  <a:srgbClr val="666666"/>
                </a:solidFill>
                <a:latin typeface="72" panose="020B0503030000000003" pitchFamily="34" charset="0"/>
                <a:cs typeface="72" panose="020B0503030000000003" pitchFamily="34" charset="0"/>
              </a:rPr>
              <a:t>Work center in which process is performed</a:t>
            </a:r>
            <a:br>
              <a:rPr lang="en-US" sz="900" dirty="0">
                <a:solidFill>
                  <a:srgbClr val="666666"/>
                </a:solidFill>
                <a:latin typeface="72" panose="020B0503030000000003" pitchFamily="34" charset="0"/>
                <a:cs typeface="72" panose="020B0503030000000003" pitchFamily="34" charset="0"/>
              </a:rPr>
            </a:br>
            <a:endParaRPr lang="en-US" sz="900" dirty="0">
              <a:solidFill>
                <a:srgbClr val="666666"/>
              </a:solidFill>
              <a:latin typeface="72" panose="020B0503030000000003" pitchFamily="34" charset="0"/>
              <a:cs typeface="72" panose="020B0503030000000003" pitchFamily="34" charset="0"/>
            </a:endParaRPr>
          </a:p>
        </p:txBody>
      </p:sp>
      <p:sp>
        <p:nvSpPr>
          <p:cNvPr id="221" name="Rectangle 220">
            <a:extLst>
              <a:ext uri="{FF2B5EF4-FFF2-40B4-BE49-F238E27FC236}">
                <a16:creationId xmlns:a16="http://schemas.microsoft.com/office/drawing/2014/main" id="{950084FD-EED3-4B67-B558-6046B9A44C45}"/>
              </a:ext>
            </a:extLst>
          </p:cNvPr>
          <p:cNvSpPr/>
          <p:nvPr/>
        </p:nvSpPr>
        <p:spPr bwMode="auto">
          <a:xfrm>
            <a:off x="3370261" y="5910672"/>
            <a:ext cx="880833" cy="238063"/>
          </a:xfrm>
          <a:prstGeom prst="rect">
            <a:avLst/>
          </a:prstGeom>
          <a:noFill/>
          <a:ln>
            <a:noFill/>
          </a:ln>
        </p:spPr>
        <p:style>
          <a:lnRef idx="2">
            <a:schemeClr val="accent3"/>
          </a:lnRef>
          <a:fillRef idx="1">
            <a:schemeClr val="lt1"/>
          </a:fillRef>
          <a:effectRef idx="0">
            <a:schemeClr val="accent3"/>
          </a:effectRef>
          <a:fontRef idx="minor">
            <a:schemeClr val="dk1"/>
          </a:fontRef>
        </p:style>
        <p:txBody>
          <a:bodyPr lIns="11605" tIns="11605" rIns="11605" bIns="11605"/>
          <a:lstStyle/>
          <a:p>
            <a:pPr defTabSz="1088449">
              <a:defRPr/>
            </a:pPr>
            <a:r>
              <a:rPr lang="en-US" sz="900" dirty="0">
                <a:solidFill>
                  <a:srgbClr val="666666"/>
                </a:solidFill>
                <a:latin typeface="72" panose="020B0503030000000003" pitchFamily="34" charset="0"/>
                <a:cs typeface="72" panose="020B0503030000000003" pitchFamily="34" charset="0"/>
              </a:rPr>
              <a:t>Business </a:t>
            </a:r>
          </a:p>
          <a:p>
            <a:pPr defTabSz="1088449">
              <a:defRPr/>
            </a:pPr>
            <a:r>
              <a:rPr lang="en-US" sz="900" dirty="0">
                <a:solidFill>
                  <a:srgbClr val="666666"/>
                </a:solidFill>
                <a:latin typeface="72" panose="020B0503030000000003" pitchFamily="34" charset="0"/>
                <a:cs typeface="72" panose="020B0503030000000003" pitchFamily="34" charset="0"/>
              </a:rPr>
              <a:t>document  flow</a:t>
            </a:r>
          </a:p>
        </p:txBody>
      </p:sp>
      <p:cxnSp>
        <p:nvCxnSpPr>
          <p:cNvPr id="223" name="AutoShape 1146">
            <a:extLst>
              <a:ext uri="{FF2B5EF4-FFF2-40B4-BE49-F238E27FC236}">
                <a16:creationId xmlns:a16="http://schemas.microsoft.com/office/drawing/2014/main" id="{1FD2B7B1-F4A6-4EE0-B448-FCAB27382A2E}"/>
              </a:ext>
            </a:extLst>
          </p:cNvPr>
          <p:cNvCxnSpPr>
            <a:cxnSpLocks noChangeShapeType="1"/>
          </p:cNvCxnSpPr>
          <p:nvPr/>
        </p:nvCxnSpPr>
        <p:spPr bwMode="auto">
          <a:xfrm flipV="1">
            <a:off x="3299535" y="5926542"/>
            <a:ext cx="4070" cy="312376"/>
          </a:xfrm>
          <a:prstGeom prst="straightConnector1">
            <a:avLst/>
          </a:prstGeom>
          <a:noFill/>
          <a:ln w="9525">
            <a:solidFill>
              <a:schemeClr val="tx1">
                <a:lumMod val="50000"/>
                <a:lumOff val="50000"/>
              </a:schemeClr>
            </a:solidFill>
            <a:prstDash val="solid"/>
            <a:round/>
            <a:headEnd type="triangle" w="med" len="med"/>
            <a:tailEnd/>
          </a:ln>
        </p:spPr>
      </p:cxnSp>
      <p:sp>
        <p:nvSpPr>
          <p:cNvPr id="224" name="Rectangle 74">
            <a:extLst>
              <a:ext uri="{FF2B5EF4-FFF2-40B4-BE49-F238E27FC236}">
                <a16:creationId xmlns:a16="http://schemas.microsoft.com/office/drawing/2014/main" id="{B56EEA24-699A-4CE7-B812-690366BDA936}"/>
              </a:ext>
            </a:extLst>
          </p:cNvPr>
          <p:cNvSpPr>
            <a:spLocks noChangeArrowheads="1"/>
          </p:cNvSpPr>
          <p:nvPr/>
        </p:nvSpPr>
        <p:spPr bwMode="auto">
          <a:xfrm>
            <a:off x="5732532" y="5177187"/>
            <a:ext cx="574525" cy="415390"/>
          </a:xfrm>
          <a:prstGeom prst="rect">
            <a:avLst/>
          </a:prstGeom>
          <a:noFill/>
          <a:ln w="9525">
            <a:noFill/>
            <a:miter lim="800000"/>
            <a:headEnd/>
            <a:tailEnd/>
          </a:ln>
        </p:spPr>
        <p:txBody>
          <a:bodyPr lIns="0" tIns="0" rIns="0" bIns="0">
            <a:spAutoFit/>
          </a:bodyPr>
          <a:lstStyle/>
          <a:p>
            <a:pPr defTabSz="1088449">
              <a:defRPr/>
            </a:pPr>
            <a:r>
              <a:rPr lang="en-US" sz="900" dirty="0">
                <a:solidFill>
                  <a:srgbClr val="666666"/>
                </a:solidFill>
                <a:latin typeface="72" panose="020B0503030000000003" pitchFamily="34" charset="0"/>
                <a:cs typeface="72" panose="020B0503030000000003" pitchFamily="34" charset="0"/>
              </a:rPr>
              <a:t>Process related to Financials</a:t>
            </a:r>
          </a:p>
        </p:txBody>
      </p:sp>
      <p:sp>
        <p:nvSpPr>
          <p:cNvPr id="231" name="Freeform 69">
            <a:extLst>
              <a:ext uri="{FF2B5EF4-FFF2-40B4-BE49-F238E27FC236}">
                <a16:creationId xmlns:a16="http://schemas.microsoft.com/office/drawing/2014/main" id="{17CBD353-087F-4B5E-964F-05FB8C980ACF}"/>
              </a:ext>
            </a:extLst>
          </p:cNvPr>
          <p:cNvSpPr>
            <a:spLocks noChangeAspect="1" noChangeArrowheads="1"/>
          </p:cNvSpPr>
          <p:nvPr/>
        </p:nvSpPr>
        <p:spPr bwMode="auto">
          <a:xfrm>
            <a:off x="5399249" y="5256731"/>
            <a:ext cx="131728" cy="111096"/>
          </a:xfrm>
          <a:custGeom>
            <a:avLst/>
            <a:gdLst>
              <a:gd name="T0" fmla="*/ 0 w 155643"/>
              <a:gd name="T1" fmla="*/ 9403 h 131323"/>
              <a:gd name="T2" fmla="*/ 12100 w 155643"/>
              <a:gd name="T3" fmla="*/ 9403 h 131323"/>
              <a:gd name="T4" fmla="*/ 14892 w 155643"/>
              <a:gd name="T5" fmla="*/ 0 h 131323"/>
              <a:gd name="T6" fmla="*/ 0 w 155643"/>
              <a:gd name="T7" fmla="*/ 9403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900">
              <a:solidFill>
                <a:srgbClr val="000000"/>
              </a:solidFill>
              <a:latin typeface="72" panose="020B0503030000000003" pitchFamily="34" charset="0"/>
              <a:cs typeface="72" panose="020B0503030000000003" pitchFamily="34" charset="0"/>
            </a:endParaRPr>
          </a:p>
        </p:txBody>
      </p:sp>
      <p:sp>
        <p:nvSpPr>
          <p:cNvPr id="232" name="Rectangle 74">
            <a:extLst>
              <a:ext uri="{FF2B5EF4-FFF2-40B4-BE49-F238E27FC236}">
                <a16:creationId xmlns:a16="http://schemas.microsoft.com/office/drawing/2014/main" id="{C60696C6-E81E-4372-896B-D67EC3F11BB9}"/>
              </a:ext>
            </a:extLst>
          </p:cNvPr>
          <p:cNvSpPr>
            <a:spLocks noChangeArrowheads="1"/>
          </p:cNvSpPr>
          <p:nvPr/>
        </p:nvSpPr>
        <p:spPr bwMode="auto">
          <a:xfrm>
            <a:off x="5743046" y="5784200"/>
            <a:ext cx="1094544" cy="138463"/>
          </a:xfrm>
          <a:prstGeom prst="rect">
            <a:avLst/>
          </a:prstGeom>
          <a:noFill/>
          <a:ln w="9525">
            <a:noFill/>
            <a:miter lim="800000"/>
            <a:headEnd/>
            <a:tailEnd/>
          </a:ln>
        </p:spPr>
        <p:txBody>
          <a:bodyPr wrap="square" lIns="0" tIns="0" rIns="0" bIns="0">
            <a:spAutoFit/>
          </a:bodyPr>
          <a:lstStyle/>
          <a:p>
            <a:pPr defTabSz="1088449">
              <a:defRPr/>
            </a:pPr>
            <a:r>
              <a:rPr lang="en-US" sz="900" dirty="0">
                <a:solidFill>
                  <a:srgbClr val="666666"/>
                </a:solidFill>
                <a:latin typeface="72" panose="020B0503030000000003" pitchFamily="34" charset="0"/>
                <a:cs typeface="72" panose="020B0503030000000003" pitchFamily="34" charset="0"/>
              </a:rPr>
              <a:t>Related scenarios</a:t>
            </a:r>
          </a:p>
        </p:txBody>
      </p:sp>
      <p:grpSp>
        <p:nvGrpSpPr>
          <p:cNvPr id="233" name="Group 70">
            <a:extLst>
              <a:ext uri="{FF2B5EF4-FFF2-40B4-BE49-F238E27FC236}">
                <a16:creationId xmlns:a16="http://schemas.microsoft.com/office/drawing/2014/main" id="{0D0D2754-C4CE-471C-92F6-70E46FAAEE9B}"/>
              </a:ext>
            </a:extLst>
          </p:cNvPr>
          <p:cNvGrpSpPr>
            <a:grpSpLocks/>
          </p:cNvGrpSpPr>
          <p:nvPr/>
        </p:nvGrpSpPr>
        <p:grpSpPr bwMode="auto">
          <a:xfrm>
            <a:off x="3196907" y="4958235"/>
            <a:ext cx="1149476" cy="840170"/>
            <a:chOff x="1836" y="3915"/>
            <a:chExt cx="453" cy="334"/>
          </a:xfrm>
        </p:grpSpPr>
        <p:sp>
          <p:nvSpPr>
            <p:cNvPr id="234" name="Chevron 430">
              <a:extLst>
                <a:ext uri="{FF2B5EF4-FFF2-40B4-BE49-F238E27FC236}">
                  <a16:creationId xmlns:a16="http://schemas.microsoft.com/office/drawing/2014/main" id="{83545948-677B-4D73-83D0-302372C5998B}"/>
                </a:ext>
              </a:extLst>
            </p:cNvPr>
            <p:cNvSpPr>
              <a:spLocks noChangeArrowheads="1"/>
            </p:cNvSpPr>
            <p:nvPr/>
          </p:nvSpPr>
          <p:spPr bwMode="auto">
            <a:xfrm>
              <a:off x="1880" y="3915"/>
              <a:ext cx="409" cy="300"/>
            </a:xfrm>
            <a:prstGeom prst="chevron">
              <a:avLst>
                <a:gd name="adj" fmla="val 10667"/>
              </a:avLst>
            </a:prstGeom>
            <a:solidFill>
              <a:srgbClr val="A6A6A6"/>
            </a:solidFill>
            <a:ln w="9525" cap="rnd" algn="ctr">
              <a:noFill/>
              <a:bevel/>
              <a:headEnd/>
              <a:tailEnd/>
            </a:ln>
          </p:spPr>
          <p:txBody>
            <a:bodyPr lIns="73133" tIns="35991" rIns="0" bIns="46788" anchor="ctr"/>
            <a:lstStyle/>
            <a:p>
              <a:pPr defTabSz="1088449">
                <a:defRPr/>
              </a:pPr>
              <a:endParaRPr lang="en-US" sz="900">
                <a:solidFill>
                  <a:srgbClr val="404040"/>
                </a:solidFill>
                <a:latin typeface="72" panose="020B0503030000000003" pitchFamily="34" charset="0"/>
                <a:cs typeface="72" panose="020B0503030000000003" pitchFamily="34" charset="0"/>
              </a:endParaRPr>
            </a:p>
          </p:txBody>
        </p:sp>
        <p:sp>
          <p:nvSpPr>
            <p:cNvPr id="235" name="Chevron 430">
              <a:extLst>
                <a:ext uri="{FF2B5EF4-FFF2-40B4-BE49-F238E27FC236}">
                  <a16:creationId xmlns:a16="http://schemas.microsoft.com/office/drawing/2014/main" id="{6C64CF13-FDC3-40E9-BE17-2B46CFF72B8A}"/>
                </a:ext>
              </a:extLst>
            </p:cNvPr>
            <p:cNvSpPr>
              <a:spLocks noChangeArrowheads="1"/>
            </p:cNvSpPr>
            <p:nvPr/>
          </p:nvSpPr>
          <p:spPr bwMode="auto">
            <a:xfrm>
              <a:off x="1858" y="3932"/>
              <a:ext cx="409" cy="300"/>
            </a:xfrm>
            <a:prstGeom prst="chevron">
              <a:avLst>
                <a:gd name="adj" fmla="val 10667"/>
              </a:avLst>
            </a:prstGeom>
            <a:solidFill>
              <a:srgbClr val="BFBFBF"/>
            </a:solidFill>
            <a:ln w="9525" cap="rnd" algn="ctr">
              <a:noFill/>
              <a:bevel/>
              <a:headEnd/>
              <a:tailEnd/>
            </a:ln>
          </p:spPr>
          <p:txBody>
            <a:bodyPr lIns="73133" tIns="35991" rIns="0" bIns="46788" anchor="ctr"/>
            <a:lstStyle/>
            <a:p>
              <a:pPr defTabSz="1088449">
                <a:defRPr/>
              </a:pPr>
              <a:endParaRPr lang="en-US" sz="900">
                <a:solidFill>
                  <a:srgbClr val="404040"/>
                </a:solidFill>
                <a:latin typeface="72" panose="020B0503030000000003" pitchFamily="34" charset="0"/>
                <a:cs typeface="72" panose="020B0503030000000003" pitchFamily="34" charset="0"/>
              </a:endParaRPr>
            </a:p>
          </p:txBody>
        </p:sp>
        <p:sp>
          <p:nvSpPr>
            <p:cNvPr id="236" name="Chevron 430">
              <a:extLst>
                <a:ext uri="{FF2B5EF4-FFF2-40B4-BE49-F238E27FC236}">
                  <a16:creationId xmlns:a16="http://schemas.microsoft.com/office/drawing/2014/main" id="{308C2E28-C636-426D-A844-14827B515B55}"/>
                </a:ext>
              </a:extLst>
            </p:cNvPr>
            <p:cNvSpPr>
              <a:spLocks noChangeArrowheads="1"/>
            </p:cNvSpPr>
            <p:nvPr/>
          </p:nvSpPr>
          <p:spPr bwMode="auto">
            <a:xfrm>
              <a:off x="1836" y="3949"/>
              <a:ext cx="409" cy="300"/>
            </a:xfrm>
            <a:prstGeom prst="chevron">
              <a:avLst>
                <a:gd name="adj" fmla="val 10667"/>
              </a:avLst>
            </a:prstGeom>
            <a:gradFill rotWithShape="0">
              <a:gsLst>
                <a:gs pos="0">
                  <a:srgbClr val="DCDCDC"/>
                </a:gs>
                <a:gs pos="50000">
                  <a:srgbClr val="DCDCDC"/>
                </a:gs>
                <a:gs pos="100000">
                  <a:srgbClr val="C8C8C8"/>
                </a:gs>
              </a:gsLst>
              <a:lin ang="2700000"/>
            </a:gradFill>
            <a:ln w="9525" cap="rnd" algn="ctr">
              <a:noFill/>
              <a:bevel/>
              <a:headEnd/>
              <a:tailEnd/>
            </a:ln>
          </p:spPr>
          <p:txBody>
            <a:bodyPr lIns="73133" tIns="35991" rIns="0" bIns="46788" anchor="ctr"/>
            <a:lstStyle/>
            <a:p>
              <a:pPr marL="57133" indent="-57133" defTabSz="1088449">
                <a:buFontTx/>
                <a:buChar char="•"/>
                <a:defRPr/>
              </a:pPr>
              <a:r>
                <a:rPr lang="en-US" sz="900">
                  <a:solidFill>
                    <a:srgbClr val="404040"/>
                  </a:solidFill>
                  <a:latin typeface="72" panose="020B0503030000000003" pitchFamily="34" charset="0"/>
                  <a:cs typeface="72" panose="020B0503030000000003" pitchFamily="34" charset="0"/>
                </a:rPr>
                <a:t>Process variant1</a:t>
              </a:r>
            </a:p>
            <a:p>
              <a:pPr marL="57133" indent="-57133" defTabSz="1088449">
                <a:buFontTx/>
                <a:buChar char="•"/>
                <a:defRPr/>
              </a:pPr>
              <a:r>
                <a:rPr lang="de-DE" sz="900">
                  <a:solidFill>
                    <a:srgbClr val="404040"/>
                  </a:solidFill>
                  <a:latin typeface="72" panose="020B0503030000000003" pitchFamily="34" charset="0"/>
                  <a:cs typeface="72" panose="020B0503030000000003" pitchFamily="34" charset="0"/>
                </a:rPr>
                <a:t>Process variant 2</a:t>
              </a:r>
              <a:endParaRPr lang="en-US" sz="900">
                <a:solidFill>
                  <a:srgbClr val="404040"/>
                </a:solidFill>
                <a:latin typeface="72" panose="020B0503030000000003" pitchFamily="34" charset="0"/>
                <a:cs typeface="72" panose="020B0503030000000003" pitchFamily="34" charset="0"/>
              </a:endParaRPr>
            </a:p>
          </p:txBody>
        </p:sp>
      </p:grpSp>
      <p:pic>
        <p:nvPicPr>
          <p:cNvPr id="237" name="Picture 236">
            <a:extLst>
              <a:ext uri="{FF2B5EF4-FFF2-40B4-BE49-F238E27FC236}">
                <a16:creationId xmlns:a16="http://schemas.microsoft.com/office/drawing/2014/main" id="{F96A06E6-BCA9-42C1-BD86-3B7E891DC5EA}"/>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5263191" y="5599148"/>
            <a:ext cx="495740" cy="495739"/>
          </a:xfrm>
          <a:prstGeom prst="rect">
            <a:avLst/>
          </a:prstGeom>
        </p:spPr>
      </p:pic>
      <p:sp>
        <p:nvSpPr>
          <p:cNvPr id="238" name="Rectangle 237">
            <a:extLst>
              <a:ext uri="{FF2B5EF4-FFF2-40B4-BE49-F238E27FC236}">
                <a16:creationId xmlns:a16="http://schemas.microsoft.com/office/drawing/2014/main" id="{A2AB4852-87DA-4925-A304-71A181E6A9D9}"/>
              </a:ext>
            </a:extLst>
          </p:cNvPr>
          <p:cNvSpPr/>
          <p:nvPr/>
        </p:nvSpPr>
        <p:spPr bwMode="gray">
          <a:xfrm>
            <a:off x="4460689" y="5083572"/>
            <a:ext cx="772272" cy="505653"/>
          </a:xfrm>
          <a:prstGeom prst="rect">
            <a:avLst/>
          </a:prstGeom>
          <a:solidFill>
            <a:srgbClr val="666666"/>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900" b="1" kern="0" err="1">
              <a:solidFill>
                <a:srgbClr val="000000"/>
              </a:solidFill>
              <a:latin typeface="72" panose="020B0503030000000003" pitchFamily="34" charset="0"/>
              <a:ea typeface="Arial Unicode MS" pitchFamily="34" charset="-128"/>
              <a:cs typeface="72" panose="020B0503030000000003" pitchFamily="34" charset="0"/>
            </a:endParaRPr>
          </a:p>
        </p:txBody>
      </p:sp>
      <p:sp>
        <p:nvSpPr>
          <p:cNvPr id="248" name="Rectangle 247">
            <a:extLst>
              <a:ext uri="{FF2B5EF4-FFF2-40B4-BE49-F238E27FC236}">
                <a16:creationId xmlns:a16="http://schemas.microsoft.com/office/drawing/2014/main" id="{66565576-28D4-4CCD-A8D1-22B37972A122}"/>
              </a:ext>
            </a:extLst>
          </p:cNvPr>
          <p:cNvSpPr/>
          <p:nvPr/>
        </p:nvSpPr>
        <p:spPr bwMode="gray">
          <a:xfrm>
            <a:off x="4514699" y="5512205"/>
            <a:ext cx="670589" cy="46730"/>
          </a:xfrm>
          <a:prstGeom prst="rect">
            <a:avLst/>
          </a:prstGeom>
          <a:solidFill>
            <a:schemeClr val="bg2"/>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900" b="1" kern="0" err="1">
              <a:solidFill>
                <a:srgbClr val="000000"/>
              </a:solidFill>
              <a:latin typeface="72" panose="020B0503030000000003" pitchFamily="34" charset="0"/>
              <a:ea typeface="Arial Unicode MS" pitchFamily="34" charset="-128"/>
              <a:cs typeface="72" panose="020B0503030000000003" pitchFamily="34" charset="0"/>
            </a:endParaRPr>
          </a:p>
        </p:txBody>
      </p:sp>
      <p:sp>
        <p:nvSpPr>
          <p:cNvPr id="249" name="Rectangle 74">
            <a:extLst>
              <a:ext uri="{FF2B5EF4-FFF2-40B4-BE49-F238E27FC236}">
                <a16:creationId xmlns:a16="http://schemas.microsoft.com/office/drawing/2014/main" id="{F5D0743B-5B2E-40B1-BCB5-496BF4CA6D22}"/>
              </a:ext>
            </a:extLst>
          </p:cNvPr>
          <p:cNvSpPr>
            <a:spLocks noChangeArrowheads="1"/>
          </p:cNvSpPr>
          <p:nvPr/>
        </p:nvSpPr>
        <p:spPr bwMode="auto">
          <a:xfrm>
            <a:off x="4540708" y="5194922"/>
            <a:ext cx="574525" cy="276927"/>
          </a:xfrm>
          <a:prstGeom prst="rect">
            <a:avLst/>
          </a:prstGeom>
          <a:noFill/>
          <a:ln w="9525">
            <a:noFill/>
            <a:miter lim="800000"/>
            <a:headEnd/>
            <a:tailEnd/>
          </a:ln>
        </p:spPr>
        <p:txBody>
          <a:bodyPr wrap="square" lIns="0" tIns="0" rIns="0" bIns="0">
            <a:spAutoFit/>
          </a:bodyPr>
          <a:lstStyle/>
          <a:p>
            <a:pPr algn="ctr" defTabSz="1088449">
              <a:defRPr/>
            </a:pPr>
            <a:r>
              <a:rPr lang="en-US" sz="900" b="1" dirty="0">
                <a:solidFill>
                  <a:srgbClr val="FFFFFF"/>
                </a:solidFill>
                <a:latin typeface="72" panose="020B0503030000000003" pitchFamily="34" charset="0"/>
                <a:cs typeface="72" panose="020B0503030000000003" pitchFamily="34" charset="0"/>
              </a:rPr>
              <a:t>Work</a:t>
            </a:r>
            <a:br>
              <a:rPr lang="en-US" sz="900" b="1" dirty="0">
                <a:solidFill>
                  <a:srgbClr val="FFFFFF"/>
                </a:solidFill>
                <a:latin typeface="72" panose="020B0503030000000003" pitchFamily="34" charset="0"/>
                <a:cs typeface="72" panose="020B0503030000000003" pitchFamily="34" charset="0"/>
              </a:rPr>
            </a:br>
            <a:r>
              <a:rPr lang="en-US" sz="900" b="1" dirty="0">
                <a:solidFill>
                  <a:srgbClr val="FFFFFF"/>
                </a:solidFill>
                <a:latin typeface="72" panose="020B0503030000000003" pitchFamily="34" charset="0"/>
                <a:cs typeface="72" panose="020B0503030000000003" pitchFamily="34" charset="0"/>
              </a:rPr>
              <a:t>Center</a:t>
            </a:r>
          </a:p>
        </p:txBody>
      </p:sp>
      <p:sp>
        <p:nvSpPr>
          <p:cNvPr id="250" name="Chevron 426">
            <a:hlinkClick r:id="rId7" action="ppaction://hlinksldjump"/>
            <a:extLst>
              <a:ext uri="{FF2B5EF4-FFF2-40B4-BE49-F238E27FC236}">
                <a16:creationId xmlns:a16="http://schemas.microsoft.com/office/drawing/2014/main" id="{6AEF55BA-4489-458C-BB83-66109A12B615}"/>
              </a:ext>
            </a:extLst>
          </p:cNvPr>
          <p:cNvSpPr>
            <a:spLocks noChangeArrowheads="1"/>
          </p:cNvSpPr>
          <p:nvPr/>
        </p:nvSpPr>
        <p:spPr bwMode="auto">
          <a:xfrm>
            <a:off x="2100799" y="5065353"/>
            <a:ext cx="921360" cy="680223"/>
          </a:xfrm>
          <a:prstGeom prst="chevron">
            <a:avLst>
              <a:gd name="adj" fmla="val 10375"/>
            </a:avLst>
          </a:prstGeom>
          <a:solidFill>
            <a:srgbClr val="999999"/>
          </a:solidFill>
          <a:ln w="9525" cap="rnd" algn="ctr">
            <a:noFill/>
            <a:bevel/>
            <a:headEnd/>
            <a:tailEnd/>
          </a:ln>
        </p:spPr>
        <p:txBody>
          <a:bodyPr lIns="35991" tIns="35991" rIns="35991" bIns="35991" anchor="ctr"/>
          <a:lstStyle/>
          <a:p>
            <a:pPr defTabSz="1088449">
              <a:lnSpc>
                <a:spcPct val="90000"/>
              </a:lnSpc>
              <a:buClr>
                <a:srgbClr val="F0AB00"/>
              </a:buClr>
              <a:buSzPct val="80000"/>
              <a:defRPr/>
            </a:pPr>
            <a:r>
              <a:rPr lang="en-US" sz="900" dirty="0">
                <a:solidFill>
                  <a:srgbClr val="FFFFFF"/>
                </a:solidFill>
                <a:latin typeface="72" panose="020B0503030000000003" pitchFamily="34" charset="0"/>
                <a:cs typeface="72" panose="020B0503030000000003" pitchFamily="34" charset="0"/>
              </a:rPr>
              <a:t>Process mainly driven by the user</a:t>
            </a:r>
          </a:p>
        </p:txBody>
      </p:sp>
      <p:sp>
        <p:nvSpPr>
          <p:cNvPr id="255" name="TextBox 254">
            <a:extLst>
              <a:ext uri="{FF2B5EF4-FFF2-40B4-BE49-F238E27FC236}">
                <a16:creationId xmlns:a16="http://schemas.microsoft.com/office/drawing/2014/main" id="{51EB378B-154D-4847-8B57-6F41676BDDDF}"/>
              </a:ext>
            </a:extLst>
          </p:cNvPr>
          <p:cNvSpPr txBox="1"/>
          <p:nvPr/>
        </p:nvSpPr>
        <p:spPr bwMode="auto">
          <a:xfrm>
            <a:off x="2208903" y="4472560"/>
            <a:ext cx="1644222" cy="253850"/>
          </a:xfrm>
          <a:prstGeom prst="rect">
            <a:avLst/>
          </a:prstGeom>
          <a:noFill/>
          <a:ln w="9525">
            <a:noFill/>
            <a:miter lim="800000"/>
            <a:headEnd/>
            <a:tailEnd/>
          </a:ln>
        </p:spPr>
        <p:txBody>
          <a:bodyPr>
            <a:spAutoFit/>
          </a:bodyPr>
          <a:lstStyle>
            <a:defPPr>
              <a:defRPr lang="de-DE"/>
            </a:defPPr>
            <a:lvl1pPr>
              <a:buClr>
                <a:schemeClr val="accent1"/>
              </a:buClr>
              <a:buSzPct val="80000"/>
              <a:buFont typeface="Wingdings" pitchFamily="2" charset="2"/>
              <a:buNone/>
              <a:defRPr sz="1050">
                <a:solidFill>
                  <a:srgbClr val="666666"/>
                </a:solidFill>
                <a:latin typeface="BentonSans Light" pitchFamily="2" charset="0"/>
              </a:defRPr>
            </a:lvl1pPr>
          </a:lstStyle>
          <a:p>
            <a:pPr defTabSz="1088449">
              <a:buClr>
                <a:srgbClr val="F0AB00"/>
              </a:buClr>
              <a:defRPr/>
            </a:pPr>
            <a:r>
              <a:rPr lang="en-US" b="1" dirty="0">
                <a:latin typeface="72" panose="020B0503030000000003" pitchFamily="34" charset="0"/>
                <a:cs typeface="72" panose="020B0503030000000003" pitchFamily="34" charset="0"/>
              </a:rPr>
              <a:t>Legend &amp; Variants</a:t>
            </a:r>
          </a:p>
        </p:txBody>
      </p:sp>
      <p:cxnSp>
        <p:nvCxnSpPr>
          <p:cNvPr id="149" name="AutoShape 1146">
            <a:extLst>
              <a:ext uri="{FF2B5EF4-FFF2-40B4-BE49-F238E27FC236}">
                <a16:creationId xmlns:a16="http://schemas.microsoft.com/office/drawing/2014/main" id="{CDF4F2A2-726D-48C4-A62B-20A387536F51}"/>
              </a:ext>
            </a:extLst>
          </p:cNvPr>
          <p:cNvCxnSpPr>
            <a:cxnSpLocks noChangeShapeType="1"/>
            <a:stCxn id="151" idx="1"/>
          </p:cNvCxnSpPr>
          <p:nvPr/>
        </p:nvCxnSpPr>
        <p:spPr bwMode="auto">
          <a:xfrm rot="10800000">
            <a:off x="6559260" y="2178575"/>
            <a:ext cx="155366" cy="937079"/>
          </a:xfrm>
          <a:prstGeom prst="bentConnector2">
            <a:avLst/>
          </a:prstGeom>
          <a:noFill/>
          <a:ln w="9525">
            <a:solidFill>
              <a:schemeClr val="tx1">
                <a:lumMod val="50000"/>
                <a:lumOff val="50000"/>
              </a:schemeClr>
            </a:solidFill>
            <a:prstDash val="solid"/>
            <a:round/>
            <a:headEnd type="triangle" w="med" len="med"/>
            <a:tailEnd/>
          </a:ln>
        </p:spPr>
      </p:cxnSp>
      <p:grpSp>
        <p:nvGrpSpPr>
          <p:cNvPr id="150" name="Group 149">
            <a:extLst>
              <a:ext uri="{FF2B5EF4-FFF2-40B4-BE49-F238E27FC236}">
                <a16:creationId xmlns:a16="http://schemas.microsoft.com/office/drawing/2014/main" id="{4F230C23-D3D6-4DC9-AC1B-9A184FCC5724}"/>
              </a:ext>
            </a:extLst>
          </p:cNvPr>
          <p:cNvGrpSpPr/>
          <p:nvPr/>
        </p:nvGrpSpPr>
        <p:grpSpPr>
          <a:xfrm>
            <a:off x="6714626" y="2906017"/>
            <a:ext cx="1309160" cy="589763"/>
            <a:chOff x="2225719" y="2706991"/>
            <a:chExt cx="2185286" cy="1012780"/>
          </a:xfrm>
        </p:grpSpPr>
        <p:pic>
          <p:nvPicPr>
            <p:cNvPr id="151" name="Picture 150">
              <a:extLst>
                <a:ext uri="{FF2B5EF4-FFF2-40B4-BE49-F238E27FC236}">
                  <a16:creationId xmlns:a16="http://schemas.microsoft.com/office/drawing/2014/main" id="{B1479259-BD1F-4D80-9A5A-CD10C780F37E}"/>
                </a:ext>
              </a:extLst>
            </p:cNvPr>
            <p:cNvPicPr>
              <a:picLocks noChangeAspect="1"/>
            </p:cNvPicPr>
            <p:nvPr/>
          </p:nvPicPr>
          <p:blipFill>
            <a:blip r:embed="rId21" cstate="hqprint">
              <a:extLst>
                <a:ext uri="{28A0092B-C50C-407E-A947-70E740481C1C}">
                  <a14:useLocalDpi xmlns:a14="http://schemas.microsoft.com/office/drawing/2010/main"/>
                </a:ext>
              </a:extLst>
            </a:blip>
            <a:stretch>
              <a:fillRect/>
            </a:stretch>
          </p:blipFill>
          <p:spPr>
            <a:xfrm>
              <a:off x="2225719" y="2706991"/>
              <a:ext cx="720000" cy="720000"/>
            </a:xfrm>
            <a:prstGeom prst="rect">
              <a:avLst/>
            </a:prstGeom>
          </p:spPr>
        </p:pic>
        <p:sp>
          <p:nvSpPr>
            <p:cNvPr id="152" name="TextBox 151">
              <a:extLst>
                <a:ext uri="{FF2B5EF4-FFF2-40B4-BE49-F238E27FC236}">
                  <a16:creationId xmlns:a16="http://schemas.microsoft.com/office/drawing/2014/main" id="{6E7BEE23-3AB1-45A4-8A28-FA33BE5BF021}"/>
                </a:ext>
              </a:extLst>
            </p:cNvPr>
            <p:cNvSpPr txBox="1"/>
            <p:nvPr/>
          </p:nvSpPr>
          <p:spPr>
            <a:xfrm>
              <a:off x="2822748" y="2847690"/>
              <a:ext cx="1588257" cy="872081"/>
            </a:xfrm>
            <a:prstGeom prst="rect">
              <a:avLst/>
            </a:prstGeom>
            <a:noFill/>
          </p:spPr>
          <p:txBody>
            <a:bodyPr wrap="square">
              <a:spAutoFit/>
            </a:bodyPr>
            <a:lstStyle/>
            <a:p>
              <a:pPr defTabSz="914126"/>
              <a:r>
                <a:rPr lang="en-US" sz="900" dirty="0">
                  <a:solidFill>
                    <a:srgbClr val="404040"/>
                  </a:solidFill>
                  <a:latin typeface="72" panose="020B0503030000000003" pitchFamily="34" charset="0"/>
                  <a:cs typeface="72" panose="020B0503030000000003" pitchFamily="34" charset="0"/>
                </a:rPr>
                <a:t>Time and Labor Management</a:t>
              </a:r>
            </a:p>
          </p:txBody>
        </p:sp>
      </p:grpSp>
      <p:cxnSp>
        <p:nvCxnSpPr>
          <p:cNvPr id="154" name="Elbow Connector 1602">
            <a:extLst>
              <a:ext uri="{FF2B5EF4-FFF2-40B4-BE49-F238E27FC236}">
                <a16:creationId xmlns:a16="http://schemas.microsoft.com/office/drawing/2014/main" id="{82919FD1-6332-4D4E-89E3-03F1AA488D7B}"/>
              </a:ext>
            </a:extLst>
          </p:cNvPr>
          <p:cNvCxnSpPr>
            <a:cxnSpLocks noChangeShapeType="1"/>
            <a:stCxn id="152" idx="3"/>
          </p:cNvCxnSpPr>
          <p:nvPr/>
        </p:nvCxnSpPr>
        <p:spPr bwMode="auto">
          <a:xfrm flipV="1">
            <a:off x="8023786" y="2194242"/>
            <a:ext cx="239516" cy="1047623"/>
          </a:xfrm>
          <a:prstGeom prst="bentConnector2">
            <a:avLst/>
          </a:prstGeom>
          <a:noFill/>
          <a:ln w="9525">
            <a:solidFill>
              <a:schemeClr val="tx1">
                <a:lumMod val="50000"/>
                <a:lumOff val="50000"/>
              </a:schemeClr>
            </a:solidFill>
            <a:prstDash val="solid"/>
            <a:round/>
            <a:headEnd type="none" w="med" len="med"/>
            <a:tailEnd/>
          </a:ln>
        </p:spPr>
      </p:cxnSp>
      <p:cxnSp>
        <p:nvCxnSpPr>
          <p:cNvPr id="155" name="AutoShape 1146">
            <a:extLst>
              <a:ext uri="{FF2B5EF4-FFF2-40B4-BE49-F238E27FC236}">
                <a16:creationId xmlns:a16="http://schemas.microsoft.com/office/drawing/2014/main" id="{24DE666F-8399-4069-A7C5-B8CAE27DCB17}"/>
              </a:ext>
            </a:extLst>
          </p:cNvPr>
          <p:cNvCxnSpPr>
            <a:cxnSpLocks noChangeShapeType="1"/>
            <a:stCxn id="225" idx="1"/>
            <a:endCxn id="158" idx="1"/>
          </p:cNvCxnSpPr>
          <p:nvPr/>
        </p:nvCxnSpPr>
        <p:spPr bwMode="auto">
          <a:xfrm rot="10800000" flipV="1">
            <a:off x="1246690" y="2204611"/>
            <a:ext cx="564021" cy="1477412"/>
          </a:xfrm>
          <a:prstGeom prst="bentConnector3">
            <a:avLst>
              <a:gd name="adj1" fmla="val 140530"/>
            </a:avLst>
          </a:prstGeom>
          <a:noFill/>
          <a:ln w="9525">
            <a:solidFill>
              <a:schemeClr val="tx1">
                <a:lumMod val="50000"/>
                <a:lumOff val="50000"/>
              </a:schemeClr>
            </a:solidFill>
            <a:prstDash val="solid"/>
            <a:round/>
            <a:headEnd type="triangle" w="med" len="med"/>
            <a:tailEnd/>
          </a:ln>
        </p:spPr>
      </p:cxnSp>
      <p:grpSp>
        <p:nvGrpSpPr>
          <p:cNvPr id="157" name="Group 156">
            <a:extLst>
              <a:ext uri="{FF2B5EF4-FFF2-40B4-BE49-F238E27FC236}">
                <a16:creationId xmlns:a16="http://schemas.microsoft.com/office/drawing/2014/main" id="{1E2DAA24-AE8D-445B-B842-DFAB72745A87}"/>
              </a:ext>
            </a:extLst>
          </p:cNvPr>
          <p:cNvGrpSpPr/>
          <p:nvPr/>
        </p:nvGrpSpPr>
        <p:grpSpPr>
          <a:xfrm>
            <a:off x="1246689" y="3436167"/>
            <a:ext cx="1455620" cy="507831"/>
            <a:chOff x="2225719" y="2644791"/>
            <a:chExt cx="2429763" cy="872081"/>
          </a:xfrm>
        </p:grpSpPr>
        <p:pic>
          <p:nvPicPr>
            <p:cNvPr id="158" name="Picture 157">
              <a:extLst>
                <a:ext uri="{FF2B5EF4-FFF2-40B4-BE49-F238E27FC236}">
                  <a16:creationId xmlns:a16="http://schemas.microsoft.com/office/drawing/2014/main" id="{086E895F-688E-46F1-B104-93644DB8F74B}"/>
                </a:ext>
              </a:extLst>
            </p:cNvPr>
            <p:cNvPicPr>
              <a:picLocks noChangeAspect="1"/>
            </p:cNvPicPr>
            <p:nvPr/>
          </p:nvPicPr>
          <p:blipFill>
            <a:blip r:embed="rId21" cstate="hqprint">
              <a:extLst>
                <a:ext uri="{28A0092B-C50C-407E-A947-70E740481C1C}">
                  <a14:useLocalDpi xmlns:a14="http://schemas.microsoft.com/office/drawing/2010/main"/>
                </a:ext>
              </a:extLst>
            </a:blip>
            <a:stretch>
              <a:fillRect/>
            </a:stretch>
          </p:blipFill>
          <p:spPr>
            <a:xfrm>
              <a:off x="2225719" y="2706991"/>
              <a:ext cx="720000" cy="720000"/>
            </a:xfrm>
            <a:prstGeom prst="rect">
              <a:avLst/>
            </a:prstGeom>
          </p:spPr>
        </p:pic>
        <p:sp>
          <p:nvSpPr>
            <p:cNvPr id="159" name="TextBox 158">
              <a:extLst>
                <a:ext uri="{FF2B5EF4-FFF2-40B4-BE49-F238E27FC236}">
                  <a16:creationId xmlns:a16="http://schemas.microsoft.com/office/drawing/2014/main" id="{293CF98E-C390-4C30-8257-CF1499612177}"/>
                </a:ext>
              </a:extLst>
            </p:cNvPr>
            <p:cNvSpPr txBox="1"/>
            <p:nvPr/>
          </p:nvSpPr>
          <p:spPr>
            <a:xfrm>
              <a:off x="2824538" y="2644791"/>
              <a:ext cx="1830944" cy="872081"/>
            </a:xfrm>
            <a:prstGeom prst="rect">
              <a:avLst/>
            </a:prstGeom>
            <a:noFill/>
          </p:spPr>
          <p:txBody>
            <a:bodyPr wrap="square">
              <a:spAutoFit/>
            </a:bodyPr>
            <a:lstStyle/>
            <a:p>
              <a:pPr defTabSz="914126"/>
              <a:endParaRPr lang="en-US" sz="900" dirty="0">
                <a:solidFill>
                  <a:srgbClr val="404040"/>
                </a:solidFill>
                <a:latin typeface="72" panose="020B0503030000000003" pitchFamily="34" charset="0"/>
                <a:cs typeface="72" panose="020B0503030000000003" pitchFamily="34" charset="0"/>
              </a:endParaRPr>
            </a:p>
            <a:p>
              <a:pPr defTabSz="914126"/>
              <a:r>
                <a:rPr lang="en-US" sz="900" dirty="0">
                  <a:solidFill>
                    <a:srgbClr val="404040"/>
                  </a:solidFill>
                  <a:latin typeface="72" panose="020B0503030000000003" pitchFamily="34" charset="0"/>
                  <a:cs typeface="72" panose="020B0503030000000003" pitchFamily="34" charset="0"/>
                </a:rPr>
                <a:t>Project Management</a:t>
              </a:r>
            </a:p>
          </p:txBody>
        </p:sp>
      </p:grpSp>
      <p:grpSp>
        <p:nvGrpSpPr>
          <p:cNvPr id="161" name="Group 160">
            <a:extLst>
              <a:ext uri="{FF2B5EF4-FFF2-40B4-BE49-F238E27FC236}">
                <a16:creationId xmlns:a16="http://schemas.microsoft.com/office/drawing/2014/main" id="{4032B10A-2F68-4E22-AACC-7E541D6E74C7}"/>
              </a:ext>
            </a:extLst>
          </p:cNvPr>
          <p:cNvGrpSpPr/>
          <p:nvPr/>
        </p:nvGrpSpPr>
        <p:grpSpPr>
          <a:xfrm>
            <a:off x="1246689" y="3817681"/>
            <a:ext cx="1455620" cy="507831"/>
            <a:chOff x="2225719" y="2644791"/>
            <a:chExt cx="2429763" cy="872082"/>
          </a:xfrm>
        </p:grpSpPr>
        <p:pic>
          <p:nvPicPr>
            <p:cNvPr id="162" name="Picture 161">
              <a:extLst>
                <a:ext uri="{FF2B5EF4-FFF2-40B4-BE49-F238E27FC236}">
                  <a16:creationId xmlns:a16="http://schemas.microsoft.com/office/drawing/2014/main" id="{A98713D9-4844-49E1-AFD3-9FE75B8C4F73}"/>
                </a:ext>
              </a:extLst>
            </p:cNvPr>
            <p:cNvPicPr>
              <a:picLocks noChangeAspect="1"/>
            </p:cNvPicPr>
            <p:nvPr/>
          </p:nvPicPr>
          <p:blipFill>
            <a:blip r:embed="rId21" cstate="hqprint">
              <a:extLst>
                <a:ext uri="{28A0092B-C50C-407E-A947-70E740481C1C}">
                  <a14:useLocalDpi xmlns:a14="http://schemas.microsoft.com/office/drawing/2010/main"/>
                </a:ext>
              </a:extLst>
            </a:blip>
            <a:stretch>
              <a:fillRect/>
            </a:stretch>
          </p:blipFill>
          <p:spPr>
            <a:xfrm>
              <a:off x="2225719" y="2706991"/>
              <a:ext cx="720000" cy="720000"/>
            </a:xfrm>
            <a:prstGeom prst="rect">
              <a:avLst/>
            </a:prstGeom>
          </p:spPr>
        </p:pic>
        <p:sp>
          <p:nvSpPr>
            <p:cNvPr id="163" name="TextBox 162">
              <a:extLst>
                <a:ext uri="{FF2B5EF4-FFF2-40B4-BE49-F238E27FC236}">
                  <a16:creationId xmlns:a16="http://schemas.microsoft.com/office/drawing/2014/main" id="{B1267A57-E16C-4C70-8B02-35F1C0C446ED}"/>
                </a:ext>
              </a:extLst>
            </p:cNvPr>
            <p:cNvSpPr txBox="1"/>
            <p:nvPr/>
          </p:nvSpPr>
          <p:spPr>
            <a:xfrm>
              <a:off x="2824538" y="2644791"/>
              <a:ext cx="1830944" cy="872082"/>
            </a:xfrm>
            <a:prstGeom prst="rect">
              <a:avLst/>
            </a:prstGeom>
            <a:noFill/>
          </p:spPr>
          <p:txBody>
            <a:bodyPr wrap="square">
              <a:spAutoFit/>
            </a:bodyPr>
            <a:lstStyle/>
            <a:p>
              <a:pPr defTabSz="914126"/>
              <a:endParaRPr lang="en-US" sz="900" dirty="0">
                <a:solidFill>
                  <a:srgbClr val="404040"/>
                </a:solidFill>
                <a:latin typeface="72" panose="020B0503030000000003" pitchFamily="34" charset="0"/>
                <a:cs typeface="72" panose="020B0503030000000003" pitchFamily="34" charset="0"/>
              </a:endParaRPr>
            </a:p>
            <a:p>
              <a:pPr defTabSz="914126"/>
              <a:r>
                <a:rPr lang="en-US" sz="900" dirty="0">
                  <a:solidFill>
                    <a:srgbClr val="404040"/>
                  </a:solidFill>
                  <a:latin typeface="72" panose="020B0503030000000003" pitchFamily="34" charset="0"/>
                  <a:cs typeface="72" panose="020B0503030000000003" pitchFamily="34" charset="0"/>
                </a:rPr>
                <a:t>Field Service and Repair</a:t>
              </a:r>
            </a:p>
          </p:txBody>
        </p:sp>
      </p:grpSp>
      <p:cxnSp>
        <p:nvCxnSpPr>
          <p:cNvPr id="181" name="AutoShape 1146">
            <a:extLst>
              <a:ext uri="{FF2B5EF4-FFF2-40B4-BE49-F238E27FC236}">
                <a16:creationId xmlns:a16="http://schemas.microsoft.com/office/drawing/2014/main" id="{2A5B29EC-2450-489C-8BCC-0EA357E4293B}"/>
              </a:ext>
            </a:extLst>
          </p:cNvPr>
          <p:cNvCxnSpPr>
            <a:cxnSpLocks noChangeShapeType="1"/>
            <a:stCxn id="225" idx="1"/>
            <a:endCxn id="162" idx="1"/>
          </p:cNvCxnSpPr>
          <p:nvPr/>
        </p:nvCxnSpPr>
        <p:spPr bwMode="auto">
          <a:xfrm rot="10800000" flipV="1">
            <a:off x="1246690" y="2204611"/>
            <a:ext cx="564021" cy="1858926"/>
          </a:xfrm>
          <a:prstGeom prst="bentConnector3">
            <a:avLst>
              <a:gd name="adj1" fmla="val 140530"/>
            </a:avLst>
          </a:prstGeom>
          <a:noFill/>
          <a:ln w="9525">
            <a:solidFill>
              <a:schemeClr val="tx1">
                <a:lumMod val="50000"/>
                <a:lumOff val="50000"/>
              </a:schemeClr>
            </a:solidFill>
            <a:prstDash val="solid"/>
            <a:round/>
            <a:headEnd type="triangle" w="med" len="med"/>
            <a:tailEnd/>
          </a:ln>
        </p:spPr>
      </p:cxnSp>
    </p:spTree>
    <p:extLst>
      <p:ext uri="{BB962C8B-B14F-4D97-AF65-F5344CB8AC3E}">
        <p14:creationId xmlns:p14="http://schemas.microsoft.com/office/powerpoint/2010/main" val="3968741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 name="Group 73">
            <a:extLst>
              <a:ext uri="{FF2B5EF4-FFF2-40B4-BE49-F238E27FC236}">
                <a16:creationId xmlns:a16="http://schemas.microsoft.com/office/drawing/2014/main" id="{F15C0C12-3C19-40D7-BDE3-928189C0567D}"/>
              </a:ext>
            </a:extLst>
          </p:cNvPr>
          <p:cNvGrpSpPr/>
          <p:nvPr/>
        </p:nvGrpSpPr>
        <p:grpSpPr>
          <a:xfrm>
            <a:off x="196616" y="4867370"/>
            <a:ext cx="1863458" cy="359906"/>
            <a:chOff x="196667" y="4351530"/>
            <a:chExt cx="1863943" cy="360000"/>
          </a:xfrm>
          <a:noFill/>
        </p:grpSpPr>
        <p:sp>
          <p:nvSpPr>
            <p:cNvPr id="75" name="Rectangle 74">
              <a:hlinkClick r:id="rId2" action="ppaction://hlinksldjump"/>
              <a:extLst>
                <a:ext uri="{FF2B5EF4-FFF2-40B4-BE49-F238E27FC236}">
                  <a16:creationId xmlns:a16="http://schemas.microsoft.com/office/drawing/2014/main" id="{1CCACE46-2EBA-4D6E-957A-F3AC54129EB0}"/>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err="1">
                <a:solidFill>
                  <a:srgbClr val="ECECEC"/>
                </a:solidFill>
                <a:latin typeface="72" panose="020B0503030000000003" pitchFamily="34" charset="0"/>
                <a:ea typeface="Arial Unicode MS" pitchFamily="34" charset="-128"/>
                <a:cs typeface="72" panose="020B0503030000000003" pitchFamily="34" charset="0"/>
              </a:endParaRPr>
            </a:p>
          </p:txBody>
        </p:sp>
        <p:pic>
          <p:nvPicPr>
            <p:cNvPr id="76" name="Picture 75">
              <a:hlinkClick r:id="rId3" action="ppaction://hlinksldjump"/>
              <a:extLst>
                <a:ext uri="{FF2B5EF4-FFF2-40B4-BE49-F238E27FC236}">
                  <a16:creationId xmlns:a16="http://schemas.microsoft.com/office/drawing/2014/main" id="{BAAD30DF-712A-41C0-9E7F-D89ADA89D792}"/>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249062" y="4351530"/>
              <a:ext cx="360000" cy="360000"/>
            </a:xfrm>
            <a:prstGeom prst="rect">
              <a:avLst/>
            </a:prstGeom>
            <a:grpFill/>
          </p:spPr>
        </p:pic>
        <p:sp>
          <p:nvSpPr>
            <p:cNvPr id="77" name="TextBox 76">
              <a:extLst>
                <a:ext uri="{FF2B5EF4-FFF2-40B4-BE49-F238E27FC236}">
                  <a16:creationId xmlns:a16="http://schemas.microsoft.com/office/drawing/2014/main" id="{8F666A28-5DA9-413B-8B63-A0FE2FB95D0E}"/>
                </a:ext>
              </a:extLst>
            </p:cNvPr>
            <p:cNvSpPr txBox="1"/>
            <p:nvPr/>
          </p:nvSpPr>
          <p:spPr>
            <a:xfrm>
              <a:off x="638473" y="4446892"/>
              <a:ext cx="958596"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Process Details</a:t>
              </a:r>
            </a:p>
          </p:txBody>
        </p:sp>
      </p:grpSp>
      <p:grpSp>
        <p:nvGrpSpPr>
          <p:cNvPr id="78" name="Group 77">
            <a:extLst>
              <a:ext uri="{FF2B5EF4-FFF2-40B4-BE49-F238E27FC236}">
                <a16:creationId xmlns:a16="http://schemas.microsoft.com/office/drawing/2014/main" id="{1FA1139C-3151-490A-8847-8985983824CA}"/>
              </a:ext>
            </a:extLst>
          </p:cNvPr>
          <p:cNvGrpSpPr/>
          <p:nvPr/>
        </p:nvGrpSpPr>
        <p:grpSpPr>
          <a:xfrm>
            <a:off x="196617" y="5274589"/>
            <a:ext cx="1964212" cy="359906"/>
            <a:chOff x="196667" y="4734829"/>
            <a:chExt cx="1964724" cy="360000"/>
          </a:xfrm>
        </p:grpSpPr>
        <p:sp>
          <p:nvSpPr>
            <p:cNvPr id="79" name="Rectangle 78">
              <a:hlinkClick r:id="rId5" action="ppaction://hlinksldjump"/>
              <a:extLst>
                <a:ext uri="{FF2B5EF4-FFF2-40B4-BE49-F238E27FC236}">
                  <a16:creationId xmlns:a16="http://schemas.microsoft.com/office/drawing/2014/main" id="{4970A622-923C-48B5-941F-2F425E8FFF5D}"/>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err="1">
                <a:solidFill>
                  <a:srgbClr val="000000"/>
                </a:solidFill>
                <a:latin typeface="72" panose="020B0503030000000003" pitchFamily="34" charset="0"/>
                <a:ea typeface="Arial Unicode MS" pitchFamily="34" charset="-128"/>
                <a:cs typeface="72" panose="020B0503030000000003" pitchFamily="34" charset="0"/>
              </a:endParaRPr>
            </a:p>
          </p:txBody>
        </p:sp>
        <p:grpSp>
          <p:nvGrpSpPr>
            <p:cNvPr id="80" name="Group 79">
              <a:extLst>
                <a:ext uri="{FF2B5EF4-FFF2-40B4-BE49-F238E27FC236}">
                  <a16:creationId xmlns:a16="http://schemas.microsoft.com/office/drawing/2014/main" id="{AE174793-624E-42D6-9703-BF869A913640}"/>
                </a:ext>
              </a:extLst>
            </p:cNvPr>
            <p:cNvGrpSpPr/>
            <p:nvPr/>
          </p:nvGrpSpPr>
          <p:grpSpPr>
            <a:xfrm>
              <a:off x="249062" y="4734829"/>
              <a:ext cx="1331580" cy="360000"/>
              <a:chOff x="249062" y="4734829"/>
              <a:chExt cx="1331580" cy="360000"/>
            </a:xfrm>
          </p:grpSpPr>
          <p:sp>
            <p:nvSpPr>
              <p:cNvPr id="81" name="TextBox 80">
                <a:extLst>
                  <a:ext uri="{FF2B5EF4-FFF2-40B4-BE49-F238E27FC236}">
                    <a16:creationId xmlns:a16="http://schemas.microsoft.com/office/drawing/2014/main" id="{0DD6A0BF-555B-47B0-A21B-BB61365CA8BB}"/>
                  </a:ext>
                </a:extLst>
              </p:cNvPr>
              <p:cNvSpPr txBox="1"/>
              <p:nvPr/>
            </p:nvSpPr>
            <p:spPr>
              <a:xfrm>
                <a:off x="631664" y="4830191"/>
                <a:ext cx="94897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Business Value</a:t>
                </a:r>
              </a:p>
            </p:txBody>
          </p:sp>
          <p:pic>
            <p:nvPicPr>
              <p:cNvPr id="82" name="Picture 81">
                <a:hlinkClick r:id="rId5" action="ppaction://hlinksldjump"/>
                <a:extLst>
                  <a:ext uri="{FF2B5EF4-FFF2-40B4-BE49-F238E27FC236}">
                    <a16:creationId xmlns:a16="http://schemas.microsoft.com/office/drawing/2014/main" id="{2AD4AD0B-67C2-4FBA-B22D-E4CF26B4329B}"/>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249062" y="4734829"/>
                <a:ext cx="360000" cy="360000"/>
              </a:xfrm>
              <a:prstGeom prst="rect">
                <a:avLst/>
              </a:prstGeom>
            </p:spPr>
          </p:pic>
        </p:grpSp>
      </p:grpSp>
      <p:grpSp>
        <p:nvGrpSpPr>
          <p:cNvPr id="83" name="Group 82">
            <a:extLst>
              <a:ext uri="{FF2B5EF4-FFF2-40B4-BE49-F238E27FC236}">
                <a16:creationId xmlns:a16="http://schemas.microsoft.com/office/drawing/2014/main" id="{8259C9E0-42D6-4D3D-921F-1246DEECF046}"/>
              </a:ext>
            </a:extLst>
          </p:cNvPr>
          <p:cNvGrpSpPr/>
          <p:nvPr/>
        </p:nvGrpSpPr>
        <p:grpSpPr>
          <a:xfrm>
            <a:off x="196617" y="4460151"/>
            <a:ext cx="1863458" cy="359906"/>
            <a:chOff x="196667" y="4351004"/>
            <a:chExt cx="1863943" cy="360000"/>
          </a:xfrm>
          <a:noFill/>
        </p:grpSpPr>
        <p:grpSp>
          <p:nvGrpSpPr>
            <p:cNvPr id="84" name="Group 83">
              <a:extLst>
                <a:ext uri="{FF2B5EF4-FFF2-40B4-BE49-F238E27FC236}">
                  <a16:creationId xmlns:a16="http://schemas.microsoft.com/office/drawing/2014/main" id="{EFD6B757-577C-422E-BFAB-C47CE2F4C8ED}"/>
                </a:ext>
              </a:extLst>
            </p:cNvPr>
            <p:cNvGrpSpPr/>
            <p:nvPr/>
          </p:nvGrpSpPr>
          <p:grpSpPr>
            <a:xfrm>
              <a:off x="196667" y="4351004"/>
              <a:ext cx="1863943" cy="360000"/>
              <a:chOff x="196667" y="4351530"/>
              <a:chExt cx="1863943" cy="360000"/>
            </a:xfrm>
            <a:grpFill/>
          </p:grpSpPr>
          <p:sp>
            <p:nvSpPr>
              <p:cNvPr id="86" name="Rectangle 85">
                <a:hlinkClick r:id="rId7" action="ppaction://hlinksldjump"/>
                <a:extLst>
                  <a:ext uri="{FF2B5EF4-FFF2-40B4-BE49-F238E27FC236}">
                    <a16:creationId xmlns:a16="http://schemas.microsoft.com/office/drawing/2014/main" id="{ADC0B779-8FB3-419E-817F-67EDD030A385}"/>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err="1">
                  <a:solidFill>
                    <a:srgbClr val="ECECEC"/>
                  </a:solidFill>
                  <a:latin typeface="72" panose="020B0503030000000003" pitchFamily="34" charset="0"/>
                  <a:ea typeface="Arial Unicode MS" pitchFamily="34" charset="-128"/>
                  <a:cs typeface="72" panose="020B0503030000000003" pitchFamily="34" charset="0"/>
                </a:endParaRPr>
              </a:p>
            </p:txBody>
          </p:sp>
          <p:sp>
            <p:nvSpPr>
              <p:cNvPr id="87" name="TextBox 86">
                <a:extLst>
                  <a:ext uri="{FF2B5EF4-FFF2-40B4-BE49-F238E27FC236}">
                    <a16:creationId xmlns:a16="http://schemas.microsoft.com/office/drawing/2014/main" id="{669F00A7-69B3-4C3B-AC60-B67CD2C56AC1}"/>
                  </a:ext>
                </a:extLst>
              </p:cNvPr>
              <p:cNvSpPr txBox="1"/>
              <p:nvPr/>
            </p:nvSpPr>
            <p:spPr>
              <a:xfrm>
                <a:off x="638473" y="4446892"/>
                <a:ext cx="115897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Overview</a:t>
                </a:r>
              </a:p>
            </p:txBody>
          </p:sp>
        </p:grpSp>
        <p:pic>
          <p:nvPicPr>
            <p:cNvPr id="85" name="Picture 84">
              <a:hlinkClick r:id="rId8" action="ppaction://hlinksldjump"/>
              <a:extLst>
                <a:ext uri="{FF2B5EF4-FFF2-40B4-BE49-F238E27FC236}">
                  <a16:creationId xmlns:a16="http://schemas.microsoft.com/office/drawing/2014/main" id="{4C825420-3348-4AD9-AA16-E04225EBADF6}"/>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249061" y="4351004"/>
              <a:ext cx="360000" cy="360000"/>
            </a:xfrm>
            <a:prstGeom prst="rect">
              <a:avLst/>
            </a:prstGeom>
            <a:grpFill/>
          </p:spPr>
        </p:pic>
      </p:grpSp>
      <p:sp>
        <p:nvSpPr>
          <p:cNvPr id="24" name="Title"/>
          <p:cNvSpPr>
            <a:spLocks noGrp="1"/>
          </p:cNvSpPr>
          <p:nvPr>
            <p:ph type="title"/>
          </p:nvPr>
        </p:nvSpPr>
        <p:spPr bwMode="gray">
          <a:xfrm>
            <a:off x="503870" y="504761"/>
            <a:ext cx="8952379" cy="676932"/>
          </a:xfrm>
        </p:spPr>
        <p:txBody>
          <a:bodyPr/>
          <a:lstStyle/>
          <a:p>
            <a:r>
              <a:rPr lang="en-US" dirty="0">
                <a:solidFill>
                  <a:srgbClr val="666666"/>
                </a:solidFill>
                <a:latin typeface="72" panose="020B0503030000000003" pitchFamily="34" charset="0"/>
                <a:cs typeface="72" panose="020B0503030000000003" pitchFamily="34" charset="0"/>
              </a:rPr>
              <a:t>SAP Business ByDesign – </a:t>
            </a:r>
            <a:r>
              <a:rPr lang="en-US" dirty="0">
                <a:solidFill>
                  <a:schemeClr val="accent2"/>
                </a:solidFill>
                <a:latin typeface="72" panose="020B0503030000000003" pitchFamily="34" charset="0"/>
                <a:cs typeface="72" panose="020B0503030000000003" pitchFamily="34" charset="0"/>
              </a:rPr>
              <a:t>Procure to Pay (</a:t>
            </a:r>
            <a:r>
              <a:rPr kumimoji="0" lang="en-US" sz="2399" b="1"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Services</a:t>
            </a:r>
            <a:r>
              <a:rPr lang="en-US" dirty="0">
                <a:solidFill>
                  <a:schemeClr val="accent2"/>
                </a:solidFill>
                <a:latin typeface="72" panose="020B0503030000000003" pitchFamily="34" charset="0"/>
                <a:cs typeface="72" panose="020B0503030000000003" pitchFamily="34" charset="0"/>
              </a:rPr>
              <a:t>)</a:t>
            </a:r>
            <a:br>
              <a:rPr lang="en-US" dirty="0">
                <a:solidFill>
                  <a:schemeClr val="accent2"/>
                </a:solidFill>
                <a:latin typeface="72" panose="020B0503030000000003" pitchFamily="34" charset="0"/>
                <a:cs typeface="72" panose="020B0503030000000003" pitchFamily="34" charset="0"/>
              </a:rPr>
            </a:br>
            <a:r>
              <a:rPr lang="en-US" sz="1999" b="0" dirty="0">
                <a:solidFill>
                  <a:schemeClr val="accent2"/>
                </a:solidFill>
                <a:latin typeface="72" panose="020B0503030000000003" pitchFamily="34" charset="0"/>
                <a:cs typeface="72" panose="020B0503030000000003" pitchFamily="34" charset="0"/>
              </a:rPr>
              <a:t>Further Information</a:t>
            </a:r>
            <a:endParaRPr lang="en-US" dirty="0">
              <a:solidFill>
                <a:schemeClr val="accent2"/>
              </a:solidFill>
              <a:latin typeface="72" panose="020B0503030000000003" pitchFamily="34" charset="0"/>
              <a:cs typeface="72" panose="020B0503030000000003" pitchFamily="34" charset="0"/>
            </a:endParaRPr>
          </a:p>
        </p:txBody>
      </p:sp>
      <p:grpSp>
        <p:nvGrpSpPr>
          <p:cNvPr id="339" name="Group 338">
            <a:extLst>
              <a:ext uri="{FF2B5EF4-FFF2-40B4-BE49-F238E27FC236}">
                <a16:creationId xmlns:a16="http://schemas.microsoft.com/office/drawing/2014/main" id="{3A92F0C3-639A-4B00-9608-87B5F92E6C9A}"/>
              </a:ext>
            </a:extLst>
          </p:cNvPr>
          <p:cNvGrpSpPr/>
          <p:nvPr/>
        </p:nvGrpSpPr>
        <p:grpSpPr>
          <a:xfrm>
            <a:off x="181733" y="6022973"/>
            <a:ext cx="1979096" cy="431888"/>
            <a:chOff x="181780" y="5984084"/>
            <a:chExt cx="1979611" cy="432000"/>
          </a:xfrm>
          <a:solidFill>
            <a:srgbClr val="ECECEC"/>
          </a:solidFill>
        </p:grpSpPr>
        <p:grpSp>
          <p:nvGrpSpPr>
            <p:cNvPr id="340" name="Group 339">
              <a:extLst>
                <a:ext uri="{FF2B5EF4-FFF2-40B4-BE49-F238E27FC236}">
                  <a16:creationId xmlns:a16="http://schemas.microsoft.com/office/drawing/2014/main" id="{86499114-BDA2-4BA9-BBA5-AD0AAB36C2DE}"/>
                </a:ext>
              </a:extLst>
            </p:cNvPr>
            <p:cNvGrpSpPr/>
            <p:nvPr/>
          </p:nvGrpSpPr>
          <p:grpSpPr>
            <a:xfrm>
              <a:off x="196667" y="6020084"/>
              <a:ext cx="1964724" cy="360000"/>
              <a:chOff x="196667" y="4734829"/>
              <a:chExt cx="1964724" cy="360000"/>
            </a:xfrm>
            <a:grpFill/>
          </p:grpSpPr>
          <p:sp>
            <p:nvSpPr>
              <p:cNvPr id="342" name="Rectangle 341">
                <a:hlinkClick r:id="rId5" action="ppaction://hlinksldjump"/>
                <a:extLst>
                  <a:ext uri="{FF2B5EF4-FFF2-40B4-BE49-F238E27FC236}">
                    <a16:creationId xmlns:a16="http://schemas.microsoft.com/office/drawing/2014/main" id="{09C5455E-A9F8-4E86-9079-8FAC8C803682}"/>
                  </a:ext>
                </a:extLst>
              </p:cNvPr>
              <p:cNvSpPr/>
              <p:nvPr/>
            </p:nvSpPr>
            <p:spPr bwMode="gray">
              <a:xfrm>
                <a:off x="196667" y="4734829"/>
                <a:ext cx="1964724"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b="1"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343" name="TextBox 342">
                <a:extLst>
                  <a:ext uri="{FF2B5EF4-FFF2-40B4-BE49-F238E27FC236}">
                    <a16:creationId xmlns:a16="http://schemas.microsoft.com/office/drawing/2014/main" id="{406D86A6-1B65-47A9-990E-FF32978451E9}"/>
                  </a:ext>
                </a:extLst>
              </p:cNvPr>
              <p:cNvSpPr txBox="1"/>
              <p:nvPr/>
            </p:nvSpPr>
            <p:spPr>
              <a:xfrm>
                <a:off x="631664" y="4830191"/>
                <a:ext cx="1306448"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b="1" kern="0" dirty="0">
                    <a:solidFill>
                      <a:srgbClr val="666666"/>
                    </a:solidFill>
                    <a:latin typeface="72" panose="020B0503030000000003" pitchFamily="34" charset="0"/>
                    <a:ea typeface="Arial Unicode MS" pitchFamily="34" charset="-128"/>
                    <a:cs typeface="72" panose="020B0503030000000003" pitchFamily="34" charset="0"/>
                  </a:rPr>
                  <a:t>Further Information</a:t>
                </a:r>
              </a:p>
            </p:txBody>
          </p:sp>
        </p:grpSp>
        <p:pic>
          <p:nvPicPr>
            <p:cNvPr id="341" name="Picture 340">
              <a:extLst>
                <a:ext uri="{FF2B5EF4-FFF2-40B4-BE49-F238E27FC236}">
                  <a16:creationId xmlns:a16="http://schemas.microsoft.com/office/drawing/2014/main" id="{2CE6093D-C164-4D65-B963-599A6B648176}"/>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181780" y="5984084"/>
              <a:ext cx="432000" cy="432000"/>
            </a:xfrm>
            <a:prstGeom prst="rect">
              <a:avLst/>
            </a:prstGeom>
            <a:noFill/>
          </p:spPr>
        </p:pic>
      </p:grpSp>
      <p:grpSp>
        <p:nvGrpSpPr>
          <p:cNvPr id="344" name="Group 343">
            <a:extLst>
              <a:ext uri="{FF2B5EF4-FFF2-40B4-BE49-F238E27FC236}">
                <a16:creationId xmlns:a16="http://schemas.microsoft.com/office/drawing/2014/main" id="{329DA6F2-7212-43FA-8B67-23C2F667FEA1}"/>
              </a:ext>
            </a:extLst>
          </p:cNvPr>
          <p:cNvGrpSpPr/>
          <p:nvPr/>
        </p:nvGrpSpPr>
        <p:grpSpPr>
          <a:xfrm>
            <a:off x="196617" y="5681807"/>
            <a:ext cx="1964212" cy="363683"/>
            <a:chOff x="196667" y="5582428"/>
            <a:chExt cx="1964724" cy="363778"/>
          </a:xfrm>
          <a:noFill/>
        </p:grpSpPr>
        <p:grpSp>
          <p:nvGrpSpPr>
            <p:cNvPr id="345" name="Group 344">
              <a:extLst>
                <a:ext uri="{FF2B5EF4-FFF2-40B4-BE49-F238E27FC236}">
                  <a16:creationId xmlns:a16="http://schemas.microsoft.com/office/drawing/2014/main" id="{6838D71D-9609-4C31-A934-058F91063FCB}"/>
                </a:ext>
              </a:extLst>
            </p:cNvPr>
            <p:cNvGrpSpPr/>
            <p:nvPr/>
          </p:nvGrpSpPr>
          <p:grpSpPr>
            <a:xfrm>
              <a:off x="196667" y="5586206"/>
              <a:ext cx="1964724" cy="360000"/>
              <a:chOff x="196667" y="4734829"/>
              <a:chExt cx="1964724" cy="360000"/>
            </a:xfrm>
            <a:grpFill/>
          </p:grpSpPr>
          <p:sp>
            <p:nvSpPr>
              <p:cNvPr id="347" name="Rectangle 346">
                <a:hlinkClick r:id="rId11" action="ppaction://hlinksldjump"/>
                <a:extLst>
                  <a:ext uri="{FF2B5EF4-FFF2-40B4-BE49-F238E27FC236}">
                    <a16:creationId xmlns:a16="http://schemas.microsoft.com/office/drawing/2014/main" id="{2DF9D7DE-BCF3-4C00-8433-BF2CAE0782F5}"/>
                  </a:ext>
                </a:extLst>
              </p:cNvPr>
              <p:cNvSpPr/>
              <p:nvPr/>
            </p:nvSpPr>
            <p:spPr bwMode="gray">
              <a:xfrm>
                <a:off x="196667" y="4734829"/>
                <a:ext cx="1964724"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err="1">
                  <a:solidFill>
                    <a:srgbClr val="000000"/>
                  </a:solidFill>
                  <a:latin typeface="72" panose="020B0503030000000003" pitchFamily="34" charset="0"/>
                  <a:ea typeface="Arial Unicode MS" pitchFamily="34" charset="-128"/>
                  <a:cs typeface="72" panose="020B0503030000000003" pitchFamily="34" charset="0"/>
                </a:endParaRPr>
              </a:p>
            </p:txBody>
          </p:sp>
          <p:sp>
            <p:nvSpPr>
              <p:cNvPr id="348" name="TextBox 347">
                <a:extLst>
                  <a:ext uri="{FF2B5EF4-FFF2-40B4-BE49-F238E27FC236}">
                    <a16:creationId xmlns:a16="http://schemas.microsoft.com/office/drawing/2014/main" id="{0389A9C2-46D8-4D7B-83C1-71464465C03F}"/>
                  </a:ext>
                </a:extLst>
              </p:cNvPr>
              <p:cNvSpPr txBox="1"/>
              <p:nvPr/>
            </p:nvSpPr>
            <p:spPr>
              <a:xfrm>
                <a:off x="631664" y="4830191"/>
                <a:ext cx="876843"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Flow</a:t>
                </a:r>
              </a:p>
            </p:txBody>
          </p:sp>
        </p:grpSp>
        <p:pic>
          <p:nvPicPr>
            <p:cNvPr id="346" name="Picture 345">
              <a:hlinkClick r:id="rId11" action="ppaction://hlinksldjump"/>
              <a:extLst>
                <a:ext uri="{FF2B5EF4-FFF2-40B4-BE49-F238E27FC236}">
                  <a16:creationId xmlns:a16="http://schemas.microsoft.com/office/drawing/2014/main" id="{28E9009D-E67A-4251-BFA4-DFB1D63CE79A}"/>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230477" y="5582428"/>
              <a:ext cx="360000" cy="360000"/>
            </a:xfrm>
            <a:prstGeom prst="rect">
              <a:avLst/>
            </a:prstGeom>
            <a:grpFill/>
          </p:spPr>
        </p:pic>
      </p:grpSp>
      <p:sp>
        <p:nvSpPr>
          <p:cNvPr id="358" name="Rectangle 122">
            <a:extLst>
              <a:ext uri="{FF2B5EF4-FFF2-40B4-BE49-F238E27FC236}">
                <a16:creationId xmlns:a16="http://schemas.microsoft.com/office/drawing/2014/main" id="{51EDFDD6-6B17-4C89-A033-4A0AB666DF36}"/>
              </a:ext>
            </a:extLst>
          </p:cNvPr>
          <p:cNvSpPr>
            <a:spLocks noChangeArrowheads="1"/>
          </p:cNvSpPr>
          <p:nvPr/>
        </p:nvSpPr>
        <p:spPr bwMode="auto">
          <a:xfrm>
            <a:off x="1965294" y="4414366"/>
            <a:ext cx="8778064" cy="2010368"/>
          </a:xfrm>
          <a:prstGeom prst="rect">
            <a:avLst/>
          </a:prstGeom>
          <a:solidFill>
            <a:srgbClr val="ECECEC"/>
          </a:solidFill>
          <a:ln w="9525" algn="ctr">
            <a:noFill/>
            <a:round/>
            <a:headEnd/>
            <a:tailEnd/>
          </a:ln>
        </p:spPr>
        <p:txBody>
          <a:bodyPr wrap="none" lIns="89977" tIns="46788" rIns="89977" bIns="46788" anchor="ctr"/>
          <a:lstStyle/>
          <a:p>
            <a:pPr marL="244402" indent="-244402" algn="ctr" defTabSz="1088449">
              <a:buClr>
                <a:srgbClr val="F0AB00"/>
              </a:buClr>
              <a:buSzPct val="80000"/>
              <a:defRPr/>
            </a:pPr>
            <a:endParaRPr lang="en-US" sz="2099">
              <a:solidFill>
                <a:srgbClr val="000000"/>
              </a:solidFill>
              <a:latin typeface="72" panose="020B0503030000000003" pitchFamily="34" charset="0"/>
              <a:cs typeface="72" panose="020B0503030000000003" pitchFamily="34" charset="0"/>
            </a:endParaRPr>
          </a:p>
        </p:txBody>
      </p:sp>
      <p:sp>
        <p:nvSpPr>
          <p:cNvPr id="381" name="TextBox 380">
            <a:extLst>
              <a:ext uri="{FF2B5EF4-FFF2-40B4-BE49-F238E27FC236}">
                <a16:creationId xmlns:a16="http://schemas.microsoft.com/office/drawing/2014/main" id="{F456E132-FA9D-42B9-8C71-C66BEF5B8804}"/>
              </a:ext>
            </a:extLst>
          </p:cNvPr>
          <p:cNvSpPr txBox="1"/>
          <p:nvPr/>
        </p:nvSpPr>
        <p:spPr>
          <a:xfrm>
            <a:off x="208236" y="4173469"/>
            <a:ext cx="1647396" cy="276927"/>
          </a:xfrm>
          <a:prstGeom prst="rect">
            <a:avLst/>
          </a:prstGeom>
          <a:noFill/>
        </p:spPr>
        <p:txBody>
          <a:bodyPr>
            <a:spAutoFit/>
          </a:bodyPr>
          <a:lstStyle/>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Scenario Explorer</a:t>
            </a:r>
            <a:endParaRPr lang="en-US" sz="1000" dirty="0">
              <a:solidFill>
                <a:srgbClr val="666666"/>
              </a:solidFill>
              <a:latin typeface="72" panose="020B0503030000000003" pitchFamily="34" charset="0"/>
              <a:cs typeface="72" panose="020B0503030000000003" pitchFamily="34" charset="0"/>
            </a:endParaRPr>
          </a:p>
        </p:txBody>
      </p:sp>
      <p:pic>
        <p:nvPicPr>
          <p:cNvPr id="178" name="Picture 177">
            <a:extLst>
              <a:ext uri="{FF2B5EF4-FFF2-40B4-BE49-F238E27FC236}">
                <a16:creationId xmlns:a16="http://schemas.microsoft.com/office/drawing/2014/main" id="{DE2FEAA8-E55B-4539-8398-53E2C21319D2}"/>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rot="16200000">
            <a:off x="9852856" y="786988"/>
            <a:ext cx="359906" cy="359906"/>
          </a:xfrm>
          <a:prstGeom prst="rect">
            <a:avLst/>
          </a:prstGeom>
        </p:spPr>
      </p:pic>
      <p:sp>
        <p:nvSpPr>
          <p:cNvPr id="179" name="TextBox 178">
            <a:extLst>
              <a:ext uri="{FF2B5EF4-FFF2-40B4-BE49-F238E27FC236}">
                <a16:creationId xmlns:a16="http://schemas.microsoft.com/office/drawing/2014/main" id="{37B8925E-2CC6-4A9E-837F-B122C7ED23E4}"/>
              </a:ext>
            </a:extLst>
          </p:cNvPr>
          <p:cNvSpPr txBox="1"/>
          <p:nvPr/>
        </p:nvSpPr>
        <p:spPr>
          <a:xfrm>
            <a:off x="9941056" y="801833"/>
            <a:ext cx="1528997" cy="338466"/>
          </a:xfrm>
          <a:prstGeom prst="rect">
            <a:avLst/>
          </a:prstGeom>
          <a:noFill/>
        </p:spPr>
        <p:txBody>
          <a:bodyPr wrap="square">
            <a:spAutoFit/>
          </a:bodyPr>
          <a:lstStyle/>
          <a:p>
            <a:pPr marL="215835" defTabSz="1088449">
              <a:spcBef>
                <a:spcPts val="600"/>
              </a:spcBef>
              <a:spcAft>
                <a:spcPct val="30000"/>
              </a:spcAft>
              <a:defRPr/>
            </a:pPr>
            <a:r>
              <a:rPr lang="en-US" sz="800" dirty="0">
                <a:solidFill>
                  <a:srgbClr val="666666"/>
                </a:solidFill>
                <a:latin typeface="72" panose="020B0503030000000003" pitchFamily="34" charset="0"/>
                <a:ea typeface="SimSun" pitchFamily="2" charset="-122"/>
                <a:cs typeface="72" panose="020B0503030000000003" pitchFamily="34" charset="0"/>
              </a:rPr>
              <a:t>Click process </a:t>
            </a:r>
            <a:br>
              <a:rPr lang="en-US" sz="800" dirty="0">
                <a:solidFill>
                  <a:srgbClr val="666666"/>
                </a:solidFill>
                <a:latin typeface="72" panose="020B0503030000000003" pitchFamily="34" charset="0"/>
                <a:ea typeface="SimSun" pitchFamily="2" charset="-122"/>
                <a:cs typeface="72" panose="020B0503030000000003" pitchFamily="34" charset="0"/>
              </a:rPr>
            </a:br>
            <a:r>
              <a:rPr lang="en-US" sz="800" dirty="0">
                <a:solidFill>
                  <a:srgbClr val="666666"/>
                </a:solidFill>
                <a:latin typeface="72" panose="020B0503030000000003" pitchFamily="34" charset="0"/>
                <a:ea typeface="SimSun" pitchFamily="2" charset="-122"/>
                <a:cs typeface="72" panose="020B0503030000000003" pitchFamily="34" charset="0"/>
              </a:rPr>
              <a:t>chevrons for details</a:t>
            </a:r>
          </a:p>
        </p:txBody>
      </p:sp>
      <p:cxnSp>
        <p:nvCxnSpPr>
          <p:cNvPr id="198" name="Straight Connector 197">
            <a:extLst>
              <a:ext uri="{FF2B5EF4-FFF2-40B4-BE49-F238E27FC236}">
                <a16:creationId xmlns:a16="http://schemas.microsoft.com/office/drawing/2014/main" id="{8FD0B6EB-24AF-4287-96B1-8D486FBF113D}"/>
              </a:ext>
            </a:extLst>
          </p:cNvPr>
          <p:cNvCxnSpPr/>
          <p:nvPr/>
        </p:nvCxnSpPr>
        <p:spPr>
          <a:xfrm>
            <a:off x="4845690" y="4380130"/>
            <a:ext cx="0" cy="2296373"/>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0866D2BD-6EB2-4982-AF4B-349E6D7BC5B8}"/>
              </a:ext>
            </a:extLst>
          </p:cNvPr>
          <p:cNvCxnSpPr/>
          <p:nvPr/>
        </p:nvCxnSpPr>
        <p:spPr>
          <a:xfrm>
            <a:off x="7868353" y="4380130"/>
            <a:ext cx="0" cy="2296373"/>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400E9928-6191-43D4-9BE6-2026FF8EAE61}"/>
              </a:ext>
            </a:extLst>
          </p:cNvPr>
          <p:cNvSpPr txBox="1"/>
          <p:nvPr/>
        </p:nvSpPr>
        <p:spPr>
          <a:xfrm>
            <a:off x="5482128" y="4933680"/>
            <a:ext cx="1979485" cy="757890"/>
          </a:xfrm>
          <a:prstGeom prst="rect">
            <a:avLst/>
          </a:prstGeom>
          <a:noFill/>
        </p:spPr>
        <p:txBody>
          <a:bodyPr lIns="0" tIns="0" rIns="0" anchor="t"/>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Forum	</a:t>
            </a:r>
          </a:p>
          <a:p>
            <a:pPr defTabSz="1088449">
              <a:buClr>
                <a:srgbClr val="F0AB00"/>
              </a:buClr>
              <a:buSzPct val="80000"/>
              <a:defRPr/>
            </a:pPr>
            <a:r>
              <a:rPr lang="en-US" sz="900" dirty="0">
                <a:solidFill>
                  <a:srgbClr val="666666"/>
                </a:solidFill>
                <a:latin typeface="72" panose="020B0503030000000003" pitchFamily="34" charset="0"/>
                <a:cs typeface="72" panose="020B0503030000000003" pitchFamily="34" charset="0"/>
              </a:rPr>
              <a:t>Get in touch with experts to discuss your specific requirements. To enter the community, </a:t>
            </a:r>
            <a:r>
              <a:rPr lang="en-US" sz="900" dirty="0">
                <a:solidFill>
                  <a:srgbClr val="666666"/>
                </a:solidFill>
                <a:latin typeface="72" panose="020B0503030000000003" pitchFamily="34" charset="0"/>
                <a:cs typeface="72" panose="020B0503030000000003" pitchFamily="34" charset="0"/>
                <a:hlinkClick r:id="rId14">
                  <a:extLst>
                    <a:ext uri="{A12FA001-AC4F-418D-AE19-62706E023703}">
                      <ahyp:hlinkClr xmlns:ahyp="http://schemas.microsoft.com/office/drawing/2018/hyperlinkcolor" val="tx"/>
                    </a:ext>
                  </a:extLst>
                </a:hlinkClick>
              </a:rPr>
              <a:t>click here</a:t>
            </a:r>
            <a:r>
              <a:rPr lang="en-US" sz="900" dirty="0">
                <a:solidFill>
                  <a:srgbClr val="666666"/>
                </a:solidFill>
                <a:latin typeface="72" panose="020B0503030000000003" pitchFamily="34" charset="0"/>
                <a:cs typeface="72" panose="020B0503030000000003" pitchFamily="34" charset="0"/>
              </a:rPr>
              <a:t>.</a:t>
            </a:r>
          </a:p>
        </p:txBody>
      </p:sp>
      <p:sp>
        <p:nvSpPr>
          <p:cNvPr id="66" name="TextBox 65">
            <a:extLst>
              <a:ext uri="{FF2B5EF4-FFF2-40B4-BE49-F238E27FC236}">
                <a16:creationId xmlns:a16="http://schemas.microsoft.com/office/drawing/2014/main" id="{666F663C-264A-462F-8FCC-74B6BF468EE6}"/>
              </a:ext>
            </a:extLst>
          </p:cNvPr>
          <p:cNvSpPr txBox="1"/>
          <p:nvPr/>
        </p:nvSpPr>
        <p:spPr>
          <a:xfrm>
            <a:off x="2465358" y="4933680"/>
            <a:ext cx="1979485" cy="757890"/>
          </a:xfrm>
          <a:prstGeom prst="rect">
            <a:avLst/>
          </a:prstGeom>
          <a:noFill/>
        </p:spPr>
        <p:txBody>
          <a:bodyPr lIns="0" tIns="0" rIns="0" anchor="t"/>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More Details</a:t>
            </a:r>
            <a:br>
              <a:rPr lang="en-US" sz="800" dirty="0">
                <a:solidFill>
                  <a:srgbClr val="666666"/>
                </a:solidFill>
                <a:latin typeface="72" panose="020B0503030000000003" pitchFamily="34" charset="0"/>
                <a:cs typeface="72" panose="020B0503030000000003" pitchFamily="34" charset="0"/>
              </a:rPr>
            </a:br>
            <a:r>
              <a:rPr lang="en-US" sz="900" dirty="0">
                <a:solidFill>
                  <a:srgbClr val="666666"/>
                </a:solidFill>
                <a:latin typeface="72" panose="020B0503030000000003" pitchFamily="34" charset="0"/>
                <a:cs typeface="72" panose="020B0503030000000003" pitchFamily="34" charset="0"/>
              </a:rPr>
              <a:t>SAP provides a complete product documentation, covering all aspects of the business scenario. For more details, </a:t>
            </a:r>
            <a:r>
              <a:rPr lang="en-US" sz="900" dirty="0">
                <a:solidFill>
                  <a:srgbClr val="666666"/>
                </a:solidFill>
                <a:latin typeface="72" panose="020B0503030000000003" pitchFamily="34" charset="0"/>
                <a:cs typeface="72" panose="020B0503030000000003" pitchFamily="34" charset="0"/>
                <a:hlinkClick r:id="rId15">
                  <a:extLst>
                    <a:ext uri="{A12FA001-AC4F-418D-AE19-62706E023703}">
                      <ahyp:hlinkClr xmlns:ahyp="http://schemas.microsoft.com/office/drawing/2018/hyperlinkcolor" val="tx"/>
                    </a:ext>
                  </a:extLst>
                </a:hlinkClick>
              </a:rPr>
              <a:t>click here</a:t>
            </a:r>
            <a:r>
              <a:rPr lang="en-US" sz="900" dirty="0">
                <a:solidFill>
                  <a:srgbClr val="666666"/>
                </a:solidFill>
                <a:latin typeface="72" panose="020B0503030000000003" pitchFamily="34" charset="0"/>
                <a:cs typeface="72" panose="020B0503030000000003" pitchFamily="34" charset="0"/>
              </a:rPr>
              <a:t>.</a:t>
            </a:r>
          </a:p>
        </p:txBody>
      </p:sp>
      <p:sp>
        <p:nvSpPr>
          <p:cNvPr id="67" name="TextBox 66">
            <a:extLst>
              <a:ext uri="{FF2B5EF4-FFF2-40B4-BE49-F238E27FC236}">
                <a16:creationId xmlns:a16="http://schemas.microsoft.com/office/drawing/2014/main" id="{634491B4-678B-4BDB-92D9-281F65EADD9E}"/>
              </a:ext>
            </a:extLst>
          </p:cNvPr>
          <p:cNvSpPr txBox="1"/>
          <p:nvPr/>
        </p:nvSpPr>
        <p:spPr>
          <a:xfrm>
            <a:off x="2115221" y="4491651"/>
            <a:ext cx="2084796" cy="246157"/>
          </a:xfrm>
          <a:prstGeom prst="rect">
            <a:avLst/>
          </a:prstGeom>
          <a:noFill/>
        </p:spPr>
        <p:txBody>
          <a:bodyPr wrap="square" lIns="0">
            <a:spAutoFit/>
          </a:bodyPr>
          <a:lstStyle/>
          <a:p>
            <a:pPr defTabSz="1088449">
              <a:buClr>
                <a:srgbClr val="F0AB00"/>
              </a:buClr>
              <a:buSzPct val="80000"/>
              <a:defRPr/>
            </a:pPr>
            <a:r>
              <a:rPr lang="en-US" sz="1000" b="1" dirty="0">
                <a:solidFill>
                  <a:srgbClr val="666666"/>
                </a:solidFill>
                <a:latin typeface="72" panose="020B0503030000000003" pitchFamily="34" charset="0"/>
                <a:cs typeface="72" panose="020B0503030000000003" pitchFamily="34" charset="0"/>
              </a:rPr>
              <a:t>Do you need more information?</a:t>
            </a:r>
          </a:p>
        </p:txBody>
      </p:sp>
      <p:sp>
        <p:nvSpPr>
          <p:cNvPr id="68" name="TextBox 67">
            <a:extLst>
              <a:ext uri="{FF2B5EF4-FFF2-40B4-BE49-F238E27FC236}">
                <a16:creationId xmlns:a16="http://schemas.microsoft.com/office/drawing/2014/main" id="{1955B264-9779-4492-A965-2642E4095E51}"/>
              </a:ext>
            </a:extLst>
          </p:cNvPr>
          <p:cNvSpPr txBox="1"/>
          <p:nvPr/>
        </p:nvSpPr>
        <p:spPr>
          <a:xfrm>
            <a:off x="5025895" y="4491651"/>
            <a:ext cx="2341661" cy="246157"/>
          </a:xfrm>
          <a:prstGeom prst="rect">
            <a:avLst/>
          </a:prstGeom>
          <a:noFill/>
        </p:spPr>
        <p:txBody>
          <a:bodyPr wrap="square" lIns="0">
            <a:spAutoFit/>
          </a:bodyPr>
          <a:lstStyle/>
          <a:p>
            <a:pPr defTabSz="1088449">
              <a:buClr>
                <a:srgbClr val="F0AB00"/>
              </a:buClr>
              <a:buSzPct val="80000"/>
              <a:defRPr/>
            </a:pPr>
            <a:r>
              <a:rPr lang="en-US" sz="1000" b="1" dirty="0">
                <a:solidFill>
                  <a:srgbClr val="666666"/>
                </a:solidFill>
                <a:latin typeface="72" panose="020B0503030000000003" pitchFamily="34" charset="0"/>
                <a:cs typeface="72" panose="020B0503030000000003" pitchFamily="34" charset="0"/>
              </a:rPr>
              <a:t>Do you want to discuss with others?</a:t>
            </a:r>
          </a:p>
        </p:txBody>
      </p:sp>
      <p:pic>
        <p:nvPicPr>
          <p:cNvPr id="69" name="Picture 68">
            <a:extLst>
              <a:ext uri="{FF2B5EF4-FFF2-40B4-BE49-F238E27FC236}">
                <a16:creationId xmlns:a16="http://schemas.microsoft.com/office/drawing/2014/main" id="{66862552-E852-4FA4-BA5E-2BAAB2EBD12E}"/>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5038064" y="4865308"/>
            <a:ext cx="359906" cy="359906"/>
          </a:xfrm>
          <a:prstGeom prst="rect">
            <a:avLst/>
          </a:prstGeom>
        </p:spPr>
      </p:pic>
      <p:pic>
        <p:nvPicPr>
          <p:cNvPr id="70" name="Picture 69">
            <a:extLst>
              <a:ext uri="{FF2B5EF4-FFF2-40B4-BE49-F238E27FC236}">
                <a16:creationId xmlns:a16="http://schemas.microsoft.com/office/drawing/2014/main" id="{804CD08A-C14B-4F0D-8BC6-53FAA4506E46}"/>
              </a:ext>
            </a:extLst>
          </p:cNvPr>
          <p:cNvPicPr>
            <a:picLocks noChangeAspect="1"/>
          </p:cNvPicPr>
          <p:nvPr/>
        </p:nvPicPr>
        <p:blipFill>
          <a:blip r:embed="rId17" cstate="hqprint">
            <a:extLst>
              <a:ext uri="{28A0092B-C50C-407E-A947-70E740481C1C}">
                <a14:useLocalDpi xmlns:a14="http://schemas.microsoft.com/office/drawing/2010/main"/>
              </a:ext>
            </a:extLst>
          </a:blip>
          <a:stretch>
            <a:fillRect/>
          </a:stretch>
        </p:blipFill>
        <p:spPr>
          <a:xfrm>
            <a:off x="2081467" y="4896851"/>
            <a:ext cx="359906" cy="359906"/>
          </a:xfrm>
          <a:prstGeom prst="rect">
            <a:avLst/>
          </a:prstGeom>
        </p:spPr>
      </p:pic>
      <p:sp>
        <p:nvSpPr>
          <p:cNvPr id="71" name="TextBox 70">
            <a:extLst>
              <a:ext uri="{FF2B5EF4-FFF2-40B4-BE49-F238E27FC236}">
                <a16:creationId xmlns:a16="http://schemas.microsoft.com/office/drawing/2014/main" id="{717D6724-BA40-4F7C-A6B9-227BBA6EA07F}"/>
              </a:ext>
            </a:extLst>
          </p:cNvPr>
          <p:cNvSpPr txBox="1"/>
          <p:nvPr/>
        </p:nvSpPr>
        <p:spPr>
          <a:xfrm>
            <a:off x="8551666" y="4933680"/>
            <a:ext cx="1979485" cy="757890"/>
          </a:xfrm>
          <a:prstGeom prst="rect">
            <a:avLst/>
          </a:prstGeom>
          <a:noFill/>
        </p:spPr>
        <p:txBody>
          <a:bodyPr lIns="0" tIns="0" rIns="0" anchor="t"/>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Business Scenarios	</a:t>
            </a:r>
          </a:p>
          <a:p>
            <a:pPr defTabSz="1088449">
              <a:buClr>
                <a:srgbClr val="F0AB00"/>
              </a:buClr>
              <a:buSzPct val="80000"/>
              <a:defRPr/>
            </a:pPr>
            <a:r>
              <a:rPr lang="en-US" sz="900" dirty="0">
                <a:solidFill>
                  <a:srgbClr val="666666"/>
                </a:solidFill>
                <a:latin typeface="72" panose="020B0503030000000003" pitchFamily="34" charset="0"/>
                <a:cs typeface="72" panose="020B0503030000000003" pitchFamily="34" charset="0"/>
              </a:rPr>
              <a:t>Take a look at the other business scenarios. For more details, </a:t>
            </a:r>
            <a:r>
              <a:rPr lang="en-US" sz="900" dirty="0">
                <a:solidFill>
                  <a:srgbClr val="666666"/>
                </a:solidFill>
                <a:latin typeface="72" panose="020B0503030000000003" pitchFamily="34" charset="0"/>
                <a:cs typeface="72" panose="020B0503030000000003" pitchFamily="34" charset="0"/>
                <a:hlinkClick r:id="rId18">
                  <a:extLst>
                    <a:ext uri="{A12FA001-AC4F-418D-AE19-62706E023703}">
                      <ahyp:hlinkClr xmlns:ahyp="http://schemas.microsoft.com/office/drawing/2018/hyperlinkcolor" val="tx"/>
                    </a:ext>
                  </a:extLst>
                </a:hlinkClick>
              </a:rPr>
              <a:t>click here</a:t>
            </a:r>
            <a:r>
              <a:rPr lang="en-US" sz="900" dirty="0">
                <a:solidFill>
                  <a:srgbClr val="666666"/>
                </a:solidFill>
                <a:latin typeface="72" panose="020B0503030000000003" pitchFamily="34" charset="0"/>
                <a:cs typeface="72" panose="020B0503030000000003" pitchFamily="34" charset="0"/>
              </a:rPr>
              <a:t>.</a:t>
            </a:r>
          </a:p>
        </p:txBody>
      </p:sp>
      <p:sp>
        <p:nvSpPr>
          <p:cNvPr id="72" name="TextBox 71">
            <a:extLst>
              <a:ext uri="{FF2B5EF4-FFF2-40B4-BE49-F238E27FC236}">
                <a16:creationId xmlns:a16="http://schemas.microsoft.com/office/drawing/2014/main" id="{5B89F99D-26A0-4E37-8499-2E67A9412FF2}"/>
              </a:ext>
            </a:extLst>
          </p:cNvPr>
          <p:cNvSpPr txBox="1"/>
          <p:nvPr/>
        </p:nvSpPr>
        <p:spPr>
          <a:xfrm>
            <a:off x="8095434" y="4491650"/>
            <a:ext cx="2341661" cy="400006"/>
          </a:xfrm>
          <a:prstGeom prst="rect">
            <a:avLst/>
          </a:prstGeom>
          <a:noFill/>
        </p:spPr>
        <p:txBody>
          <a:bodyPr wrap="square" lIns="0">
            <a:spAutoFit/>
          </a:bodyPr>
          <a:lstStyle/>
          <a:p>
            <a:pPr defTabSz="1088449">
              <a:buClr>
                <a:srgbClr val="F0AB00"/>
              </a:buClr>
              <a:buSzPct val="80000"/>
              <a:defRPr/>
            </a:pPr>
            <a:r>
              <a:rPr lang="en-US" sz="1000" b="1" dirty="0">
                <a:solidFill>
                  <a:srgbClr val="666666"/>
                </a:solidFill>
                <a:latin typeface="72" panose="020B0503030000000003" pitchFamily="34" charset="0"/>
                <a:cs typeface="72" panose="020B0503030000000003" pitchFamily="34" charset="0"/>
              </a:rPr>
              <a:t>Do you want to explore other business scenarios?</a:t>
            </a:r>
          </a:p>
        </p:txBody>
      </p:sp>
      <p:pic>
        <p:nvPicPr>
          <p:cNvPr id="73" name="Picture 72">
            <a:extLst>
              <a:ext uri="{FF2B5EF4-FFF2-40B4-BE49-F238E27FC236}">
                <a16:creationId xmlns:a16="http://schemas.microsoft.com/office/drawing/2014/main" id="{CABEA8A6-1F25-4C79-A7F3-8061C7296F76}"/>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8073464" y="4912431"/>
            <a:ext cx="359906" cy="359906"/>
          </a:xfrm>
          <a:prstGeom prst="rect">
            <a:avLst/>
          </a:prstGeom>
          <a:noFill/>
        </p:spPr>
      </p:pic>
      <p:grpSp>
        <p:nvGrpSpPr>
          <p:cNvPr id="58" name="Group 57">
            <a:extLst>
              <a:ext uri="{FF2B5EF4-FFF2-40B4-BE49-F238E27FC236}">
                <a16:creationId xmlns:a16="http://schemas.microsoft.com/office/drawing/2014/main" id="{800FD969-0BE3-4B8C-AC93-D5C2E3AB1987}"/>
              </a:ext>
            </a:extLst>
          </p:cNvPr>
          <p:cNvGrpSpPr/>
          <p:nvPr/>
        </p:nvGrpSpPr>
        <p:grpSpPr>
          <a:xfrm>
            <a:off x="2079976" y="1704901"/>
            <a:ext cx="8032049" cy="2060975"/>
            <a:chOff x="569169" y="1704901"/>
            <a:chExt cx="8032049" cy="2060975"/>
          </a:xfrm>
        </p:grpSpPr>
        <p:sp>
          <p:nvSpPr>
            <p:cNvPr id="59" name="Chevron 123">
              <a:hlinkClick r:id="rId19" action="ppaction://hlinksldjump"/>
              <a:extLst>
                <a:ext uri="{FF2B5EF4-FFF2-40B4-BE49-F238E27FC236}">
                  <a16:creationId xmlns:a16="http://schemas.microsoft.com/office/drawing/2014/main" id="{6B3DA89A-6C03-4354-A037-E3544EEF3C57}"/>
                </a:ext>
              </a:extLst>
            </p:cNvPr>
            <p:cNvSpPr>
              <a:spLocks noChangeArrowheads="1"/>
            </p:cNvSpPr>
            <p:nvPr/>
          </p:nvSpPr>
          <p:spPr bwMode="auto">
            <a:xfrm>
              <a:off x="4009958" y="1717889"/>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Processing Purchase Orders</a:t>
              </a:r>
            </a:p>
          </p:txBody>
        </p:sp>
        <p:sp>
          <p:nvSpPr>
            <p:cNvPr id="60" name="Chevron 123">
              <a:hlinkClick r:id="rId20" action="ppaction://hlinksldjump"/>
              <a:extLst>
                <a:ext uri="{FF2B5EF4-FFF2-40B4-BE49-F238E27FC236}">
                  <a16:creationId xmlns:a16="http://schemas.microsoft.com/office/drawing/2014/main" id="{47F2AD02-5525-4C38-919C-D57DD8EC8905}"/>
                </a:ext>
              </a:extLst>
            </p:cNvPr>
            <p:cNvSpPr>
              <a:spLocks noChangeArrowheads="1"/>
            </p:cNvSpPr>
            <p:nvPr/>
          </p:nvSpPr>
          <p:spPr bwMode="auto">
            <a:xfrm>
              <a:off x="5151415" y="1718153"/>
              <a:ext cx="1141088" cy="885393"/>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Confirming Goods and Services Receipts</a:t>
              </a:r>
            </a:p>
          </p:txBody>
        </p:sp>
        <p:sp>
          <p:nvSpPr>
            <p:cNvPr id="61" name="Chevron 123">
              <a:hlinkClick r:id="rId21" action="ppaction://hlinksldjump"/>
              <a:extLst>
                <a:ext uri="{FF2B5EF4-FFF2-40B4-BE49-F238E27FC236}">
                  <a16:creationId xmlns:a16="http://schemas.microsoft.com/office/drawing/2014/main" id="{6972C7AA-79B2-48C5-A842-FAB35FC128B2}"/>
                </a:ext>
              </a:extLst>
            </p:cNvPr>
            <p:cNvSpPr>
              <a:spLocks noChangeArrowheads="1"/>
            </p:cNvSpPr>
            <p:nvPr/>
          </p:nvSpPr>
          <p:spPr bwMode="auto">
            <a:xfrm>
              <a:off x="6255808" y="1712123"/>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Processing Supplier Invoices</a:t>
              </a:r>
            </a:p>
          </p:txBody>
        </p:sp>
        <p:sp>
          <p:nvSpPr>
            <p:cNvPr id="62" name="Chevron 123">
              <a:hlinkClick r:id="rId22" action="ppaction://hlinksldjump"/>
              <a:extLst>
                <a:ext uri="{FF2B5EF4-FFF2-40B4-BE49-F238E27FC236}">
                  <a16:creationId xmlns:a16="http://schemas.microsoft.com/office/drawing/2014/main" id="{94D7152D-A085-4877-92B5-3567D51C559C}"/>
                </a:ext>
              </a:extLst>
            </p:cNvPr>
            <p:cNvSpPr>
              <a:spLocks noChangeArrowheads="1"/>
            </p:cNvSpPr>
            <p:nvPr/>
          </p:nvSpPr>
          <p:spPr bwMode="auto">
            <a:xfrm>
              <a:off x="7422922" y="1707959"/>
              <a:ext cx="1178296" cy="893934"/>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Processing Payables and Payments</a:t>
              </a:r>
            </a:p>
          </p:txBody>
        </p:sp>
        <p:sp>
          <p:nvSpPr>
            <p:cNvPr id="63" name="Freeform 69">
              <a:extLst>
                <a:ext uri="{FF2B5EF4-FFF2-40B4-BE49-F238E27FC236}">
                  <a16:creationId xmlns:a16="http://schemas.microsoft.com/office/drawing/2014/main" id="{ACB767C6-40FF-4989-B728-B49768DB9534}"/>
                </a:ext>
              </a:extLst>
            </p:cNvPr>
            <p:cNvSpPr>
              <a:spLocks noChangeArrowheads="1"/>
            </p:cNvSpPr>
            <p:nvPr/>
          </p:nvSpPr>
          <p:spPr bwMode="auto">
            <a:xfrm>
              <a:off x="6071991" y="2470532"/>
              <a:ext cx="141266" cy="118202"/>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schemeClr val="bg1"/>
                </a:solidFill>
                <a:effectLst/>
                <a:uLnTx/>
                <a:uFillTx/>
                <a:latin typeface="72" panose="020B0503030000000003" pitchFamily="34" charset="0"/>
                <a:cs typeface="72" panose="020B0503030000000003" pitchFamily="34" charset="0"/>
              </a:endParaRPr>
            </a:p>
          </p:txBody>
        </p:sp>
        <p:sp>
          <p:nvSpPr>
            <p:cNvPr id="64" name="Freeform 69">
              <a:extLst>
                <a:ext uri="{FF2B5EF4-FFF2-40B4-BE49-F238E27FC236}">
                  <a16:creationId xmlns:a16="http://schemas.microsoft.com/office/drawing/2014/main" id="{7C03CD69-5210-4F26-AAF8-CB5E08E676D9}"/>
                </a:ext>
              </a:extLst>
            </p:cNvPr>
            <p:cNvSpPr>
              <a:spLocks noChangeArrowheads="1"/>
            </p:cNvSpPr>
            <p:nvPr/>
          </p:nvSpPr>
          <p:spPr bwMode="auto">
            <a:xfrm>
              <a:off x="7226311" y="2483691"/>
              <a:ext cx="141266" cy="118202"/>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schemeClr val="bg1"/>
                </a:solidFill>
                <a:effectLst/>
                <a:uLnTx/>
                <a:uFillTx/>
                <a:latin typeface="72" panose="020B0503030000000003" pitchFamily="34" charset="0"/>
                <a:cs typeface="72" panose="020B0503030000000003" pitchFamily="34" charset="0"/>
              </a:endParaRPr>
            </a:p>
          </p:txBody>
        </p:sp>
        <p:sp>
          <p:nvSpPr>
            <p:cNvPr id="88" name="Freeform 69">
              <a:extLst>
                <a:ext uri="{FF2B5EF4-FFF2-40B4-BE49-F238E27FC236}">
                  <a16:creationId xmlns:a16="http://schemas.microsoft.com/office/drawing/2014/main" id="{93C1011B-8A54-454F-9F05-4D77B6157910}"/>
                </a:ext>
              </a:extLst>
            </p:cNvPr>
            <p:cNvSpPr>
              <a:spLocks noChangeArrowheads="1"/>
            </p:cNvSpPr>
            <p:nvPr/>
          </p:nvSpPr>
          <p:spPr bwMode="auto">
            <a:xfrm>
              <a:off x="8377307" y="2470532"/>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schemeClr val="bg1"/>
                </a:solidFill>
                <a:effectLst/>
                <a:uLnTx/>
                <a:uFillTx/>
                <a:latin typeface="72" panose="020B0503030000000003" pitchFamily="34" charset="0"/>
                <a:cs typeface="72" panose="020B0503030000000003" pitchFamily="34" charset="0"/>
              </a:endParaRPr>
            </a:p>
          </p:txBody>
        </p:sp>
        <p:sp>
          <p:nvSpPr>
            <p:cNvPr id="89" name="Chevron 123">
              <a:hlinkClick r:id="rId2" action="ppaction://hlinksldjump"/>
              <a:extLst>
                <a:ext uri="{FF2B5EF4-FFF2-40B4-BE49-F238E27FC236}">
                  <a16:creationId xmlns:a16="http://schemas.microsoft.com/office/drawing/2014/main" id="{2F464018-8709-4FB9-87C1-FB4293C33FDB}"/>
                </a:ext>
              </a:extLst>
            </p:cNvPr>
            <p:cNvSpPr>
              <a:spLocks noChangeArrowheads="1"/>
            </p:cNvSpPr>
            <p:nvPr/>
          </p:nvSpPr>
          <p:spPr bwMode="auto">
            <a:xfrm>
              <a:off x="569169" y="1707182"/>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Processing Shopping Carts</a:t>
              </a:r>
            </a:p>
          </p:txBody>
        </p:sp>
        <p:sp>
          <p:nvSpPr>
            <p:cNvPr id="90" name="Chevron 123">
              <a:hlinkClick r:id="rId3" action="ppaction://hlinksldjump"/>
              <a:extLst>
                <a:ext uri="{FF2B5EF4-FFF2-40B4-BE49-F238E27FC236}">
                  <a16:creationId xmlns:a16="http://schemas.microsoft.com/office/drawing/2014/main" id="{E2C2B807-2DC1-48EC-8A37-77DD9771D06E}"/>
                </a:ext>
              </a:extLst>
            </p:cNvPr>
            <p:cNvSpPr>
              <a:spLocks noChangeArrowheads="1"/>
            </p:cNvSpPr>
            <p:nvPr/>
          </p:nvSpPr>
          <p:spPr bwMode="auto">
            <a:xfrm>
              <a:off x="1721236" y="1704901"/>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Processing Purchase Requests</a:t>
              </a:r>
            </a:p>
          </p:txBody>
        </p:sp>
        <p:sp>
          <p:nvSpPr>
            <p:cNvPr id="91" name="Chevron 123">
              <a:hlinkClick r:id="rId23" action="ppaction://hlinksldjump"/>
              <a:extLst>
                <a:ext uri="{FF2B5EF4-FFF2-40B4-BE49-F238E27FC236}">
                  <a16:creationId xmlns:a16="http://schemas.microsoft.com/office/drawing/2014/main" id="{BBD0D7D7-D930-4EB3-9D40-AC56E5516EFC}"/>
                </a:ext>
              </a:extLst>
            </p:cNvPr>
            <p:cNvSpPr>
              <a:spLocks noChangeArrowheads="1"/>
            </p:cNvSpPr>
            <p:nvPr/>
          </p:nvSpPr>
          <p:spPr bwMode="auto">
            <a:xfrm>
              <a:off x="2866165" y="1712123"/>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Processing Requests for Quotation</a:t>
              </a:r>
            </a:p>
          </p:txBody>
        </p:sp>
        <p:grpSp>
          <p:nvGrpSpPr>
            <p:cNvPr id="92" name="Group 91">
              <a:extLst>
                <a:ext uri="{FF2B5EF4-FFF2-40B4-BE49-F238E27FC236}">
                  <a16:creationId xmlns:a16="http://schemas.microsoft.com/office/drawing/2014/main" id="{9D7BE215-E634-4939-9984-94224F53D2A9}"/>
                </a:ext>
              </a:extLst>
            </p:cNvPr>
            <p:cNvGrpSpPr/>
            <p:nvPr/>
          </p:nvGrpSpPr>
          <p:grpSpPr>
            <a:xfrm>
              <a:off x="1596653" y="2980053"/>
              <a:ext cx="1636877" cy="785823"/>
              <a:chOff x="2225719" y="2706991"/>
              <a:chExt cx="1636877" cy="720000"/>
            </a:xfrm>
          </p:grpSpPr>
          <p:pic>
            <p:nvPicPr>
              <p:cNvPr id="96" name="Picture 95">
                <a:extLst>
                  <a:ext uri="{FF2B5EF4-FFF2-40B4-BE49-F238E27FC236}">
                    <a16:creationId xmlns:a16="http://schemas.microsoft.com/office/drawing/2014/main" id="{EF64A40C-CA7F-4ECA-A916-323AED1B8FB7}"/>
                  </a:ext>
                </a:extLst>
              </p:cNvPr>
              <p:cNvPicPr>
                <a:picLocks noChangeAspect="1"/>
              </p:cNvPicPr>
              <p:nvPr/>
            </p:nvPicPr>
            <p:blipFill>
              <a:blip r:embed="rId24" cstate="hqprint">
                <a:extLst>
                  <a:ext uri="{28A0092B-C50C-407E-A947-70E740481C1C}">
                    <a14:useLocalDpi xmlns:a14="http://schemas.microsoft.com/office/drawing/2010/main"/>
                  </a:ext>
                </a:extLst>
              </a:blip>
              <a:stretch>
                <a:fillRect/>
              </a:stretch>
            </p:blipFill>
            <p:spPr>
              <a:xfrm>
                <a:off x="2225719" y="2706991"/>
                <a:ext cx="720000" cy="720000"/>
              </a:xfrm>
              <a:prstGeom prst="rect">
                <a:avLst/>
              </a:prstGeom>
            </p:spPr>
          </p:pic>
          <p:sp>
            <p:nvSpPr>
              <p:cNvPr id="97" name="TextBox 96">
                <a:extLst>
                  <a:ext uri="{FF2B5EF4-FFF2-40B4-BE49-F238E27FC236}">
                    <a16:creationId xmlns:a16="http://schemas.microsoft.com/office/drawing/2014/main" id="{B10C153D-50D1-4C11-9107-ACFF94F4D1F4}"/>
                  </a:ext>
                </a:extLst>
              </p:cNvPr>
              <p:cNvSpPr txBox="1"/>
              <p:nvPr/>
            </p:nvSpPr>
            <p:spPr>
              <a:xfrm>
                <a:off x="2898295" y="2952811"/>
                <a:ext cx="964301" cy="465293"/>
              </a:xfrm>
              <a:prstGeom prst="rect">
                <a:avLst/>
              </a:prstGeom>
              <a:noFill/>
            </p:spPr>
            <p:txBody>
              <a:bodyPr wrap="square">
                <a:spAutoFit/>
              </a:bodyPr>
              <a:lstStyle/>
              <a:p>
                <a:r>
                  <a:rPr lang="en-US" sz="900" dirty="0">
                    <a:solidFill>
                      <a:srgbClr val="666666"/>
                    </a:solidFill>
                    <a:latin typeface="72" panose="020B0503030000000003" pitchFamily="34" charset="0"/>
                    <a:cs typeface="72" panose="020B0503030000000003" pitchFamily="34" charset="0"/>
                  </a:rPr>
                  <a:t>Order-to-Cash (Project-Based Services)</a:t>
                </a:r>
              </a:p>
            </p:txBody>
          </p:sp>
        </p:grpSp>
        <p:grpSp>
          <p:nvGrpSpPr>
            <p:cNvPr id="93" name="Group 92">
              <a:extLst>
                <a:ext uri="{FF2B5EF4-FFF2-40B4-BE49-F238E27FC236}">
                  <a16:creationId xmlns:a16="http://schemas.microsoft.com/office/drawing/2014/main" id="{2C684304-58BC-43A9-AC50-B6BD1B970E36}"/>
                </a:ext>
              </a:extLst>
            </p:cNvPr>
            <p:cNvGrpSpPr/>
            <p:nvPr/>
          </p:nvGrpSpPr>
          <p:grpSpPr>
            <a:xfrm>
              <a:off x="1596653" y="2624166"/>
              <a:ext cx="1756147" cy="720000"/>
              <a:chOff x="2225719" y="2706991"/>
              <a:chExt cx="1756147" cy="720000"/>
            </a:xfrm>
          </p:grpSpPr>
          <p:pic>
            <p:nvPicPr>
              <p:cNvPr id="94" name="Picture 93">
                <a:extLst>
                  <a:ext uri="{FF2B5EF4-FFF2-40B4-BE49-F238E27FC236}">
                    <a16:creationId xmlns:a16="http://schemas.microsoft.com/office/drawing/2014/main" id="{C23ED9F7-0B74-4696-899C-7EAF49504BD2}"/>
                  </a:ext>
                </a:extLst>
              </p:cNvPr>
              <p:cNvPicPr>
                <a:picLocks noChangeAspect="1"/>
              </p:cNvPicPr>
              <p:nvPr/>
            </p:nvPicPr>
            <p:blipFill>
              <a:blip r:embed="rId25" cstate="hqprint">
                <a:extLst>
                  <a:ext uri="{28A0092B-C50C-407E-A947-70E740481C1C}">
                    <a14:useLocalDpi xmlns:a14="http://schemas.microsoft.com/office/drawing/2010/main"/>
                  </a:ext>
                </a:extLst>
              </a:blip>
              <a:stretch>
                <a:fillRect/>
              </a:stretch>
            </p:blipFill>
            <p:spPr>
              <a:xfrm>
                <a:off x="2225719" y="2706991"/>
                <a:ext cx="720000" cy="720000"/>
              </a:xfrm>
              <a:prstGeom prst="rect">
                <a:avLst/>
              </a:prstGeom>
            </p:spPr>
          </p:pic>
          <p:sp>
            <p:nvSpPr>
              <p:cNvPr id="95" name="TextBox 94">
                <a:extLst>
                  <a:ext uri="{FF2B5EF4-FFF2-40B4-BE49-F238E27FC236}">
                    <a16:creationId xmlns:a16="http://schemas.microsoft.com/office/drawing/2014/main" id="{BC471D83-3D4B-4DEC-8D15-334867CB154E}"/>
                  </a:ext>
                </a:extLst>
              </p:cNvPr>
              <p:cNvSpPr txBox="1"/>
              <p:nvPr/>
            </p:nvSpPr>
            <p:spPr>
              <a:xfrm>
                <a:off x="2898295" y="2952810"/>
                <a:ext cx="1083571" cy="369332"/>
              </a:xfrm>
              <a:prstGeom prst="rect">
                <a:avLst/>
              </a:prstGeom>
              <a:noFill/>
            </p:spPr>
            <p:txBody>
              <a:bodyPr wrap="square">
                <a:spAutoFit/>
              </a:bodyPr>
              <a:lstStyle/>
              <a:p>
                <a:r>
                  <a:rPr lang="en-US" sz="900" dirty="0">
                    <a:solidFill>
                      <a:srgbClr val="666666"/>
                    </a:solidFill>
                    <a:latin typeface="72" panose="020B0503030000000003" pitchFamily="34" charset="0"/>
                    <a:cs typeface="72" panose="020B0503030000000003" pitchFamily="34" charset="0"/>
                  </a:rPr>
                  <a:t>Project Management</a:t>
                </a:r>
              </a:p>
            </p:txBody>
          </p:sp>
        </p:grpSp>
      </p:grpSp>
    </p:spTree>
    <p:extLst>
      <p:ext uri="{BB962C8B-B14F-4D97-AF65-F5344CB8AC3E}">
        <p14:creationId xmlns:p14="http://schemas.microsoft.com/office/powerpoint/2010/main" val="1829742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CFA77BC3-DD8E-4FB4-B0B2-C7BF24F6C397}"/>
              </a:ext>
            </a:extLst>
          </p:cNvPr>
          <p:cNvGrpSpPr/>
          <p:nvPr/>
        </p:nvGrpSpPr>
        <p:grpSpPr>
          <a:xfrm>
            <a:off x="181733" y="5913587"/>
            <a:ext cx="1979096" cy="431888"/>
            <a:chOff x="181780" y="5984084"/>
            <a:chExt cx="1979611" cy="432000"/>
          </a:xfrm>
        </p:grpSpPr>
        <p:grpSp>
          <p:nvGrpSpPr>
            <p:cNvPr id="85" name="Group 84">
              <a:extLst>
                <a:ext uri="{FF2B5EF4-FFF2-40B4-BE49-F238E27FC236}">
                  <a16:creationId xmlns:a16="http://schemas.microsoft.com/office/drawing/2014/main" id="{B5A7F49A-AC8A-4B21-BDF7-99942E0FEF7E}"/>
                </a:ext>
              </a:extLst>
            </p:cNvPr>
            <p:cNvGrpSpPr/>
            <p:nvPr/>
          </p:nvGrpSpPr>
          <p:grpSpPr>
            <a:xfrm>
              <a:off x="196667" y="6020084"/>
              <a:ext cx="1964724" cy="360000"/>
              <a:chOff x="196667" y="4734829"/>
              <a:chExt cx="1964724" cy="360000"/>
            </a:xfrm>
          </p:grpSpPr>
          <p:sp>
            <p:nvSpPr>
              <p:cNvPr id="86" name="Rectangle 85">
                <a:hlinkClick r:id="rId3" action="ppaction://hlinksldjump"/>
                <a:extLst>
                  <a:ext uri="{FF2B5EF4-FFF2-40B4-BE49-F238E27FC236}">
                    <a16:creationId xmlns:a16="http://schemas.microsoft.com/office/drawing/2014/main" id="{054FD93D-FAE4-49AC-8964-A03FE6CB5D41}"/>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marL="0" marR="0" lvl="0" indent="0" algn="ctr" defTabSz="914126" rtl="0" eaLnBrk="1" fontAlgn="base" latinLnBrk="0" hangingPunct="1">
                  <a:lnSpc>
                    <a:spcPct val="100000"/>
                  </a:lnSpc>
                  <a:spcBef>
                    <a:spcPct val="50000"/>
                  </a:spcBef>
                  <a:spcAft>
                    <a:spcPct val="0"/>
                  </a:spcAft>
                  <a:buClr>
                    <a:srgbClr val="F0AB00"/>
                  </a:buClr>
                  <a:buSzPct val="80000"/>
                  <a:buFontTx/>
                  <a:buNone/>
                  <a:tabLst/>
                  <a:defRPr/>
                </a:pPr>
                <a:endParaRPr kumimoji="0" lang="en-US" sz="1799" b="0" i="0" u="none" strike="noStrike" kern="0" cap="none" spc="0" normalizeH="0" baseline="0" noProof="0" dirty="0">
                  <a:ln>
                    <a:noFill/>
                  </a:ln>
                  <a:solidFill>
                    <a:srgbClr val="000000"/>
                  </a:solidFill>
                  <a:effectLst/>
                  <a:uLnTx/>
                  <a:uFillTx/>
                  <a:latin typeface="72" panose="020B0503030000000003" pitchFamily="34" charset="0"/>
                  <a:ea typeface="Arial Unicode MS" pitchFamily="34" charset="-128"/>
                  <a:cs typeface="72" panose="020B0503030000000003" pitchFamily="34" charset="0"/>
                </a:endParaRPr>
              </a:p>
            </p:txBody>
          </p:sp>
          <p:sp>
            <p:nvSpPr>
              <p:cNvPr id="89" name="TextBox 88">
                <a:extLst>
                  <a:ext uri="{FF2B5EF4-FFF2-40B4-BE49-F238E27FC236}">
                    <a16:creationId xmlns:a16="http://schemas.microsoft.com/office/drawing/2014/main" id="{749F8406-6329-4DF7-BC97-6B4FCFF54C6D}"/>
                  </a:ext>
                </a:extLst>
              </p:cNvPr>
              <p:cNvSpPr txBox="1"/>
              <p:nvPr/>
            </p:nvSpPr>
            <p:spPr>
              <a:xfrm>
                <a:off x="631664" y="4830191"/>
                <a:ext cx="1194238" cy="169277"/>
              </a:xfrm>
              <a:prstGeom prst="rect">
                <a:avLst/>
              </a:prstGeom>
              <a:noFill/>
            </p:spPr>
            <p:txBody>
              <a:bodyPr wrap="none" lIns="0" tIns="0" rIns="0" bIns="0" rtlCol="0">
                <a:spAutoFit/>
              </a:bodyPr>
              <a:lstStyle/>
              <a:p>
                <a:pPr marL="0" marR="0" lvl="0" indent="0" algn="l" defTabSz="1088449" rtl="0" eaLnBrk="1" fontAlgn="base" latinLnBrk="0" hangingPunct="1">
                  <a:lnSpc>
                    <a:spcPct val="100000"/>
                  </a:lnSpc>
                  <a:spcBef>
                    <a:spcPct val="50000"/>
                  </a:spcBef>
                  <a:spcAft>
                    <a:spcPct val="0"/>
                  </a:spcAft>
                  <a:buClr>
                    <a:srgbClr val="F0AB00"/>
                  </a:buClr>
                  <a:buSzPct val="80000"/>
                  <a:buFontTx/>
                  <a:buNone/>
                  <a:tabLst/>
                  <a:defRPr/>
                </a:pPr>
                <a:r>
                  <a:rPr kumimoji="0" lang="en-US" sz="1100" b="0" i="0" u="none" strike="noStrike" kern="0" cap="none" spc="0" normalizeH="0" baseline="0" noProof="0" dirty="0">
                    <a:ln>
                      <a:noFill/>
                    </a:ln>
                    <a:solidFill>
                      <a:srgbClr val="666666"/>
                    </a:solidFill>
                    <a:effectLst/>
                    <a:uLnTx/>
                    <a:uFillTx/>
                    <a:latin typeface="72" panose="020B0503030000000003" pitchFamily="34" charset="0"/>
                    <a:ea typeface="Arial Unicode MS" pitchFamily="34" charset="-128"/>
                    <a:cs typeface="72" panose="020B0503030000000003" pitchFamily="34" charset="0"/>
                  </a:rPr>
                  <a:t>Further Information</a:t>
                </a:r>
              </a:p>
            </p:txBody>
          </p:sp>
        </p:grpSp>
        <p:pic>
          <p:nvPicPr>
            <p:cNvPr id="14" name="Picture 13">
              <a:hlinkClick r:id="" action="ppaction://noaction"/>
              <a:extLst>
                <a:ext uri="{FF2B5EF4-FFF2-40B4-BE49-F238E27FC236}">
                  <a16:creationId xmlns:a16="http://schemas.microsoft.com/office/drawing/2014/main" id="{4CFEC095-7A13-4452-A0ED-AE6E9248CD7F}"/>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81780" y="5984084"/>
              <a:ext cx="432000" cy="432000"/>
            </a:xfrm>
            <a:prstGeom prst="rect">
              <a:avLst/>
            </a:prstGeom>
          </p:spPr>
        </p:pic>
      </p:grpSp>
      <p:grpSp>
        <p:nvGrpSpPr>
          <p:cNvPr id="17" name="Group 16">
            <a:extLst>
              <a:ext uri="{FF2B5EF4-FFF2-40B4-BE49-F238E27FC236}">
                <a16:creationId xmlns:a16="http://schemas.microsoft.com/office/drawing/2014/main" id="{B89BF522-8547-43C9-A6B0-979B8B2DC4AB}"/>
              </a:ext>
            </a:extLst>
          </p:cNvPr>
          <p:cNvGrpSpPr/>
          <p:nvPr/>
        </p:nvGrpSpPr>
        <p:grpSpPr>
          <a:xfrm>
            <a:off x="196617" y="5572421"/>
            <a:ext cx="1964212" cy="363683"/>
            <a:chOff x="196667" y="5582428"/>
            <a:chExt cx="1964724" cy="363778"/>
          </a:xfrm>
        </p:grpSpPr>
        <p:grpSp>
          <p:nvGrpSpPr>
            <p:cNvPr id="69" name="Group 68">
              <a:extLst>
                <a:ext uri="{FF2B5EF4-FFF2-40B4-BE49-F238E27FC236}">
                  <a16:creationId xmlns:a16="http://schemas.microsoft.com/office/drawing/2014/main" id="{9E6B43DC-AD59-4CDA-81C6-66920AB0B451}"/>
                </a:ext>
              </a:extLst>
            </p:cNvPr>
            <p:cNvGrpSpPr/>
            <p:nvPr/>
          </p:nvGrpSpPr>
          <p:grpSpPr>
            <a:xfrm>
              <a:off x="196667" y="5586206"/>
              <a:ext cx="1964724" cy="360000"/>
              <a:chOff x="196667" y="4734829"/>
              <a:chExt cx="1964724" cy="360000"/>
            </a:xfrm>
          </p:grpSpPr>
          <p:sp>
            <p:nvSpPr>
              <p:cNvPr id="70" name="Rectangle 69">
                <a:hlinkClick r:id="rId5" action="ppaction://hlinksldjump"/>
                <a:extLst>
                  <a:ext uri="{FF2B5EF4-FFF2-40B4-BE49-F238E27FC236}">
                    <a16:creationId xmlns:a16="http://schemas.microsoft.com/office/drawing/2014/main" id="{49536105-FFB0-4F54-AB0D-9735066A5516}"/>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marL="0" marR="0" lvl="0" indent="0" algn="ctr" defTabSz="914126" rtl="0" eaLnBrk="1" fontAlgn="base" latinLnBrk="0" hangingPunct="1">
                  <a:lnSpc>
                    <a:spcPct val="100000"/>
                  </a:lnSpc>
                  <a:spcBef>
                    <a:spcPct val="50000"/>
                  </a:spcBef>
                  <a:spcAft>
                    <a:spcPct val="0"/>
                  </a:spcAft>
                  <a:buClr>
                    <a:srgbClr val="F0AB00"/>
                  </a:buClr>
                  <a:buSzPct val="80000"/>
                  <a:buFontTx/>
                  <a:buNone/>
                  <a:tabLst/>
                  <a:defRPr/>
                </a:pPr>
                <a:endParaRPr kumimoji="0" lang="en-US" sz="1799" b="0" i="0" u="none" strike="noStrike" kern="0" cap="none" spc="0" normalizeH="0" baseline="0" noProof="0" dirty="0">
                  <a:ln>
                    <a:noFill/>
                  </a:ln>
                  <a:solidFill>
                    <a:srgbClr val="000000"/>
                  </a:solidFill>
                  <a:effectLst/>
                  <a:uLnTx/>
                  <a:uFillTx/>
                  <a:latin typeface="72" panose="020B0503030000000003" pitchFamily="34" charset="0"/>
                  <a:ea typeface="Arial Unicode MS" pitchFamily="34" charset="-128"/>
                  <a:cs typeface="72" panose="020B0503030000000003" pitchFamily="34" charset="0"/>
                </a:endParaRPr>
              </a:p>
            </p:txBody>
          </p:sp>
          <p:sp>
            <p:nvSpPr>
              <p:cNvPr id="83" name="TextBox 82">
                <a:extLst>
                  <a:ext uri="{FF2B5EF4-FFF2-40B4-BE49-F238E27FC236}">
                    <a16:creationId xmlns:a16="http://schemas.microsoft.com/office/drawing/2014/main" id="{D6571B1A-5625-402C-81F0-053045B3F205}"/>
                  </a:ext>
                </a:extLst>
              </p:cNvPr>
              <p:cNvSpPr txBox="1"/>
              <p:nvPr/>
            </p:nvSpPr>
            <p:spPr>
              <a:xfrm>
                <a:off x="631664" y="4830191"/>
                <a:ext cx="876843" cy="169277"/>
              </a:xfrm>
              <a:prstGeom prst="rect">
                <a:avLst/>
              </a:prstGeom>
              <a:noFill/>
            </p:spPr>
            <p:txBody>
              <a:bodyPr wrap="none" lIns="0" tIns="0" rIns="0" bIns="0" rtlCol="0">
                <a:spAutoFit/>
              </a:bodyPr>
              <a:lstStyle/>
              <a:p>
                <a:pPr marL="0" marR="0" lvl="0" indent="0" algn="l" defTabSz="1088449" rtl="0" eaLnBrk="1" fontAlgn="base" latinLnBrk="0" hangingPunct="1">
                  <a:lnSpc>
                    <a:spcPct val="100000"/>
                  </a:lnSpc>
                  <a:spcBef>
                    <a:spcPct val="50000"/>
                  </a:spcBef>
                  <a:spcAft>
                    <a:spcPct val="0"/>
                  </a:spcAft>
                  <a:buClr>
                    <a:srgbClr val="F0AB00"/>
                  </a:buClr>
                  <a:buSzPct val="80000"/>
                  <a:buFontTx/>
                  <a:buNone/>
                  <a:tabLst/>
                  <a:defRPr/>
                </a:pPr>
                <a:r>
                  <a:rPr kumimoji="0" lang="en-US" sz="1100" b="0" i="0" u="none" strike="noStrike" kern="0" cap="none" spc="0" normalizeH="0" baseline="0" noProof="0" dirty="0">
                    <a:ln>
                      <a:noFill/>
                    </a:ln>
                    <a:solidFill>
                      <a:srgbClr val="666666"/>
                    </a:solidFill>
                    <a:effectLst/>
                    <a:uLnTx/>
                    <a:uFillTx/>
                    <a:latin typeface="72" panose="020B0503030000000003" pitchFamily="34" charset="0"/>
                    <a:ea typeface="Arial Unicode MS" pitchFamily="34" charset="-128"/>
                    <a:cs typeface="72" panose="020B0503030000000003" pitchFamily="34" charset="0"/>
                  </a:rPr>
                  <a:t>Scenario Flow</a:t>
                </a:r>
              </a:p>
            </p:txBody>
          </p:sp>
        </p:grpSp>
        <p:pic>
          <p:nvPicPr>
            <p:cNvPr id="10" name="Picture 9">
              <a:hlinkClick r:id="" action="ppaction://noaction"/>
              <a:extLst>
                <a:ext uri="{FF2B5EF4-FFF2-40B4-BE49-F238E27FC236}">
                  <a16:creationId xmlns:a16="http://schemas.microsoft.com/office/drawing/2014/main" id="{5D111DEC-F0FB-474B-8CC8-2CCCC01E12FD}"/>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230477" y="5582428"/>
              <a:ext cx="360000" cy="360000"/>
            </a:xfrm>
            <a:prstGeom prst="rect">
              <a:avLst/>
            </a:prstGeom>
          </p:spPr>
        </p:pic>
      </p:grpSp>
      <p:grpSp>
        <p:nvGrpSpPr>
          <p:cNvPr id="60" name="Group 59">
            <a:extLst>
              <a:ext uri="{FF2B5EF4-FFF2-40B4-BE49-F238E27FC236}">
                <a16:creationId xmlns:a16="http://schemas.microsoft.com/office/drawing/2014/main" id="{1FC02C82-3754-46B7-A268-CAA82F38FE48}"/>
              </a:ext>
            </a:extLst>
          </p:cNvPr>
          <p:cNvGrpSpPr/>
          <p:nvPr/>
        </p:nvGrpSpPr>
        <p:grpSpPr>
          <a:xfrm>
            <a:off x="196616" y="4757983"/>
            <a:ext cx="1863458" cy="359906"/>
            <a:chOff x="196667" y="4351530"/>
            <a:chExt cx="1863943" cy="360000"/>
          </a:xfrm>
          <a:solidFill>
            <a:schemeClr val="bg1"/>
          </a:solidFill>
        </p:grpSpPr>
        <p:sp>
          <p:nvSpPr>
            <p:cNvPr id="61" name="Rectangle 60">
              <a:hlinkClick r:id="rId7" action="ppaction://hlinksldjump"/>
              <a:extLst>
                <a:ext uri="{FF2B5EF4-FFF2-40B4-BE49-F238E27FC236}">
                  <a16:creationId xmlns:a16="http://schemas.microsoft.com/office/drawing/2014/main" id="{CD69B62B-263A-4FCC-9532-B77F2680624E}"/>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marL="0" marR="0" lvl="0" indent="0" algn="ctr" defTabSz="914126" rtl="0" eaLnBrk="1" fontAlgn="base" latinLnBrk="0" hangingPunct="1">
                <a:lnSpc>
                  <a:spcPct val="100000"/>
                </a:lnSpc>
                <a:spcBef>
                  <a:spcPct val="50000"/>
                </a:spcBef>
                <a:spcAft>
                  <a:spcPct val="0"/>
                </a:spcAft>
                <a:buClr>
                  <a:srgbClr val="F0AB00"/>
                </a:buClr>
                <a:buSzPct val="80000"/>
                <a:buFontTx/>
                <a:buNone/>
                <a:tabLst/>
                <a:defRPr/>
              </a:pPr>
              <a:endParaRPr kumimoji="0" lang="en-US" sz="1799" b="0" i="0" u="none" strike="noStrike" kern="0" cap="none" spc="0" normalizeH="0" baseline="0" noProof="0" dirty="0">
                <a:ln>
                  <a:noFill/>
                </a:ln>
                <a:solidFill>
                  <a:srgbClr val="ECECEC"/>
                </a:solidFill>
                <a:effectLst/>
                <a:uLnTx/>
                <a:uFillTx/>
                <a:latin typeface="72" panose="020B0503030000000003" pitchFamily="34" charset="0"/>
                <a:ea typeface="Arial Unicode MS" pitchFamily="34" charset="-128"/>
                <a:cs typeface="72" panose="020B0503030000000003" pitchFamily="34" charset="0"/>
              </a:endParaRPr>
            </a:p>
          </p:txBody>
        </p:sp>
        <p:pic>
          <p:nvPicPr>
            <p:cNvPr id="62" name="Picture 61">
              <a:hlinkClick r:id="rId7" action="ppaction://hlinksldjump"/>
              <a:extLst>
                <a:ext uri="{FF2B5EF4-FFF2-40B4-BE49-F238E27FC236}">
                  <a16:creationId xmlns:a16="http://schemas.microsoft.com/office/drawing/2014/main" id="{CADE5F9F-4490-4112-8AEB-B9A23B7E3C9C}"/>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249062" y="4351530"/>
              <a:ext cx="360000" cy="360000"/>
            </a:xfrm>
            <a:prstGeom prst="rect">
              <a:avLst/>
            </a:prstGeom>
            <a:grpFill/>
          </p:spPr>
        </p:pic>
        <p:sp>
          <p:nvSpPr>
            <p:cNvPr id="63" name="TextBox 62">
              <a:extLst>
                <a:ext uri="{FF2B5EF4-FFF2-40B4-BE49-F238E27FC236}">
                  <a16:creationId xmlns:a16="http://schemas.microsoft.com/office/drawing/2014/main" id="{D116F6F0-7438-47D2-BECE-073DAE0C323B}"/>
                </a:ext>
              </a:extLst>
            </p:cNvPr>
            <p:cNvSpPr txBox="1"/>
            <p:nvPr/>
          </p:nvSpPr>
          <p:spPr>
            <a:xfrm>
              <a:off x="638473" y="4446892"/>
              <a:ext cx="958596" cy="169277"/>
            </a:xfrm>
            <a:prstGeom prst="rect">
              <a:avLst/>
            </a:prstGeom>
            <a:grpFill/>
          </p:spPr>
          <p:txBody>
            <a:bodyPr wrap="none" lIns="0" tIns="0" rIns="0" bIns="0" rtlCol="0">
              <a:spAutoFit/>
            </a:bodyPr>
            <a:lstStyle/>
            <a:p>
              <a:pPr marL="0" marR="0" lvl="0" indent="0" algn="l" defTabSz="1088449" rtl="0" eaLnBrk="1" fontAlgn="base" latinLnBrk="0" hangingPunct="1">
                <a:lnSpc>
                  <a:spcPct val="100000"/>
                </a:lnSpc>
                <a:spcBef>
                  <a:spcPct val="50000"/>
                </a:spcBef>
                <a:spcAft>
                  <a:spcPct val="0"/>
                </a:spcAft>
                <a:buClr>
                  <a:srgbClr val="F0AB00"/>
                </a:buClr>
                <a:buSzPct val="80000"/>
                <a:buFontTx/>
                <a:buNone/>
                <a:tabLst/>
                <a:defRPr/>
              </a:pPr>
              <a:r>
                <a:rPr kumimoji="0" lang="en-US" sz="1100" b="0" i="0" u="none" strike="noStrike" kern="0" cap="none" spc="0" normalizeH="0" baseline="0" noProof="0" dirty="0">
                  <a:ln>
                    <a:noFill/>
                  </a:ln>
                  <a:solidFill>
                    <a:srgbClr val="666666"/>
                  </a:solidFill>
                  <a:effectLst/>
                  <a:uLnTx/>
                  <a:uFillTx/>
                  <a:latin typeface="72" panose="020B0503030000000003" pitchFamily="34" charset="0"/>
                  <a:ea typeface="Arial Unicode MS" pitchFamily="34" charset="-128"/>
                  <a:cs typeface="72" panose="020B0503030000000003" pitchFamily="34" charset="0"/>
                </a:rPr>
                <a:t>Process Details</a:t>
              </a:r>
            </a:p>
          </p:txBody>
        </p:sp>
      </p:grpSp>
      <p:grpSp>
        <p:nvGrpSpPr>
          <p:cNvPr id="4" name="Group 3">
            <a:extLst>
              <a:ext uri="{FF2B5EF4-FFF2-40B4-BE49-F238E27FC236}">
                <a16:creationId xmlns:a16="http://schemas.microsoft.com/office/drawing/2014/main" id="{A647E6E4-E10B-4024-B94A-441A6302B787}"/>
              </a:ext>
            </a:extLst>
          </p:cNvPr>
          <p:cNvGrpSpPr/>
          <p:nvPr/>
        </p:nvGrpSpPr>
        <p:grpSpPr>
          <a:xfrm>
            <a:off x="196617" y="5165202"/>
            <a:ext cx="1964212" cy="359906"/>
            <a:chOff x="196667" y="4734829"/>
            <a:chExt cx="1964724" cy="360000"/>
          </a:xfrm>
        </p:grpSpPr>
        <p:sp>
          <p:nvSpPr>
            <p:cNvPr id="2" name="Rectangle 1">
              <a:hlinkClick r:id="rId9" action="ppaction://hlinksldjump"/>
              <a:extLst>
                <a:ext uri="{FF2B5EF4-FFF2-40B4-BE49-F238E27FC236}">
                  <a16:creationId xmlns:a16="http://schemas.microsoft.com/office/drawing/2014/main" id="{12718C7E-AD0B-49AE-8142-7C0A3D6C276E}"/>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marL="0" marR="0" lvl="0" indent="0" algn="ctr" defTabSz="914126" rtl="0" eaLnBrk="1" fontAlgn="base" latinLnBrk="0" hangingPunct="1">
                <a:lnSpc>
                  <a:spcPct val="100000"/>
                </a:lnSpc>
                <a:spcBef>
                  <a:spcPct val="50000"/>
                </a:spcBef>
                <a:spcAft>
                  <a:spcPct val="0"/>
                </a:spcAft>
                <a:buClr>
                  <a:srgbClr val="F0AB00"/>
                </a:buClr>
                <a:buSzPct val="80000"/>
                <a:buFontTx/>
                <a:buNone/>
                <a:tabLst/>
                <a:defRPr/>
              </a:pPr>
              <a:endParaRPr kumimoji="0" lang="en-US" sz="1799" b="0" i="0" u="none" strike="noStrike" kern="0" cap="none" spc="0" normalizeH="0" baseline="0" noProof="0" dirty="0">
                <a:ln>
                  <a:noFill/>
                </a:ln>
                <a:solidFill>
                  <a:srgbClr val="000000"/>
                </a:solidFill>
                <a:effectLst/>
                <a:uLnTx/>
                <a:uFillTx/>
                <a:latin typeface="72" panose="020B0503030000000003" pitchFamily="34" charset="0"/>
                <a:ea typeface="Arial Unicode MS" pitchFamily="34" charset="-128"/>
                <a:cs typeface="72" panose="020B0503030000000003" pitchFamily="34" charset="0"/>
              </a:endParaRPr>
            </a:p>
          </p:txBody>
        </p:sp>
        <p:grpSp>
          <p:nvGrpSpPr>
            <p:cNvPr id="144" name="Group 143">
              <a:extLst>
                <a:ext uri="{FF2B5EF4-FFF2-40B4-BE49-F238E27FC236}">
                  <a16:creationId xmlns:a16="http://schemas.microsoft.com/office/drawing/2014/main" id="{D8BA5551-4909-40C4-86E1-77F6D206A170}"/>
                </a:ext>
              </a:extLst>
            </p:cNvPr>
            <p:cNvGrpSpPr/>
            <p:nvPr/>
          </p:nvGrpSpPr>
          <p:grpSpPr>
            <a:xfrm>
              <a:off x="249062" y="4734829"/>
              <a:ext cx="1348006" cy="360000"/>
              <a:chOff x="249062" y="4734829"/>
              <a:chExt cx="1348006" cy="360000"/>
            </a:xfrm>
          </p:grpSpPr>
          <p:sp>
            <p:nvSpPr>
              <p:cNvPr id="136" name="TextBox 135">
                <a:extLst>
                  <a:ext uri="{FF2B5EF4-FFF2-40B4-BE49-F238E27FC236}">
                    <a16:creationId xmlns:a16="http://schemas.microsoft.com/office/drawing/2014/main" id="{C8574F55-21D5-4132-AB05-C1BCC8D14E8B}"/>
                  </a:ext>
                </a:extLst>
              </p:cNvPr>
              <p:cNvSpPr txBox="1"/>
              <p:nvPr/>
            </p:nvSpPr>
            <p:spPr>
              <a:xfrm>
                <a:off x="648090" y="4822527"/>
                <a:ext cx="948978" cy="169277"/>
              </a:xfrm>
              <a:prstGeom prst="rect">
                <a:avLst/>
              </a:prstGeom>
              <a:noFill/>
            </p:spPr>
            <p:txBody>
              <a:bodyPr wrap="none" lIns="0" tIns="0" rIns="0" bIns="0" rtlCol="0">
                <a:spAutoFit/>
              </a:bodyPr>
              <a:lstStyle/>
              <a:p>
                <a:pPr marL="0" marR="0" lvl="0" indent="0" algn="l" defTabSz="1088449" rtl="0" eaLnBrk="1" fontAlgn="base" latinLnBrk="0" hangingPunct="1">
                  <a:lnSpc>
                    <a:spcPct val="100000"/>
                  </a:lnSpc>
                  <a:spcBef>
                    <a:spcPct val="50000"/>
                  </a:spcBef>
                  <a:spcAft>
                    <a:spcPct val="0"/>
                  </a:spcAft>
                  <a:buClr>
                    <a:srgbClr val="F0AB00"/>
                  </a:buClr>
                  <a:buSzPct val="80000"/>
                  <a:buFontTx/>
                  <a:buNone/>
                  <a:tabLst/>
                  <a:defRPr/>
                </a:pPr>
                <a:r>
                  <a:rPr kumimoji="0" lang="en-US" sz="1100" b="0" i="0" u="none" strike="noStrike" kern="0" cap="none" spc="0" normalizeH="0" baseline="0" noProof="0" dirty="0">
                    <a:ln>
                      <a:noFill/>
                    </a:ln>
                    <a:solidFill>
                      <a:srgbClr val="666666"/>
                    </a:solidFill>
                    <a:effectLst/>
                    <a:uLnTx/>
                    <a:uFillTx/>
                    <a:latin typeface="72" panose="020B0503030000000003" pitchFamily="34" charset="0"/>
                    <a:ea typeface="Arial Unicode MS" pitchFamily="34" charset="-128"/>
                    <a:cs typeface="72" panose="020B0503030000000003" pitchFamily="34" charset="0"/>
                  </a:rPr>
                  <a:t>Business Value</a:t>
                </a:r>
              </a:p>
            </p:txBody>
          </p:sp>
          <p:pic>
            <p:nvPicPr>
              <p:cNvPr id="140" name="Picture 139">
                <a:hlinkClick r:id="rId3" action="ppaction://hlinksldjump"/>
                <a:extLst>
                  <a:ext uri="{FF2B5EF4-FFF2-40B4-BE49-F238E27FC236}">
                    <a16:creationId xmlns:a16="http://schemas.microsoft.com/office/drawing/2014/main" id="{212FE70C-EA51-4E27-B814-8B5210B64FB7}"/>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49062" y="4734829"/>
                <a:ext cx="360000" cy="360000"/>
              </a:xfrm>
              <a:prstGeom prst="rect">
                <a:avLst/>
              </a:prstGeom>
            </p:spPr>
          </p:pic>
        </p:grpSp>
      </p:grpSp>
      <p:sp>
        <p:nvSpPr>
          <p:cNvPr id="24" name="Title"/>
          <p:cNvSpPr>
            <a:spLocks noGrp="1"/>
          </p:cNvSpPr>
          <p:nvPr>
            <p:ph type="title"/>
          </p:nvPr>
        </p:nvSpPr>
        <p:spPr bwMode="gray">
          <a:xfrm>
            <a:off x="503870" y="504761"/>
            <a:ext cx="11183564" cy="676932"/>
          </a:xfrm>
        </p:spPr>
        <p:txBody>
          <a:bodyPr/>
          <a:lstStyle/>
          <a:p>
            <a:r>
              <a:rPr lang="en-US" dirty="0">
                <a:solidFill>
                  <a:schemeClr val="accent2"/>
                </a:solidFill>
                <a:latin typeface="72" panose="020B0503030000000003" pitchFamily="34" charset="0"/>
                <a:cs typeface="72" panose="020B0503030000000003" pitchFamily="34" charset="0"/>
              </a:rPr>
              <a:t>SAP Business ByDesign – Procure to Pay (Services)</a:t>
            </a:r>
            <a:br>
              <a:rPr lang="en-US" dirty="0">
                <a:solidFill>
                  <a:schemeClr val="accent2"/>
                </a:solidFill>
                <a:latin typeface="72" panose="020B0503030000000003" pitchFamily="34" charset="0"/>
                <a:cs typeface="72" panose="020B0503030000000003" pitchFamily="34" charset="0"/>
              </a:rPr>
            </a:br>
            <a:r>
              <a:rPr lang="en-US" sz="1999" b="0" dirty="0">
                <a:solidFill>
                  <a:schemeClr val="accent2"/>
                </a:solidFill>
                <a:latin typeface="72" panose="020B0503030000000003" pitchFamily="34" charset="0"/>
                <a:cs typeface="72" panose="020B0503030000000003" pitchFamily="34" charset="0"/>
              </a:rPr>
              <a:t>Scenario Overview</a:t>
            </a:r>
            <a:endParaRPr lang="en-US" dirty="0">
              <a:solidFill>
                <a:schemeClr val="accent2"/>
              </a:solidFill>
              <a:latin typeface="72" panose="020B0503030000000003" pitchFamily="34" charset="0"/>
              <a:cs typeface="72" panose="020B0503030000000003" pitchFamily="34" charset="0"/>
            </a:endParaRPr>
          </a:p>
        </p:txBody>
      </p:sp>
      <p:sp>
        <p:nvSpPr>
          <p:cNvPr id="95" name="Rectangle 122">
            <a:extLst>
              <a:ext uri="{FF2B5EF4-FFF2-40B4-BE49-F238E27FC236}">
                <a16:creationId xmlns:a16="http://schemas.microsoft.com/office/drawing/2014/main" id="{25BD6EE7-41E9-4F63-9D21-CF51CB71382B}"/>
              </a:ext>
            </a:extLst>
          </p:cNvPr>
          <p:cNvSpPr>
            <a:spLocks noChangeArrowheads="1"/>
          </p:cNvSpPr>
          <p:nvPr/>
        </p:nvSpPr>
        <p:spPr bwMode="auto">
          <a:xfrm>
            <a:off x="1965293" y="3786351"/>
            <a:ext cx="9443146" cy="2638382"/>
          </a:xfrm>
          <a:prstGeom prst="rect">
            <a:avLst/>
          </a:prstGeom>
          <a:solidFill>
            <a:srgbClr val="ECECEC"/>
          </a:solidFill>
          <a:ln w="9525" algn="ctr">
            <a:noFill/>
            <a:round/>
            <a:headEnd/>
            <a:tailEnd/>
          </a:ln>
        </p:spPr>
        <p:txBody>
          <a:bodyPr wrap="none" lIns="89977" tIns="46788" rIns="89977" bIns="46788" anchor="ctr"/>
          <a:lstStyle/>
          <a:p>
            <a:pPr marL="244402" marR="0" lvl="0" indent="-244402" algn="ctr" defTabSz="1088449" rtl="0" eaLnBrk="1" fontAlgn="auto" latinLnBrk="0" hangingPunct="1">
              <a:lnSpc>
                <a:spcPct val="100000"/>
              </a:lnSpc>
              <a:spcBef>
                <a:spcPts val="0"/>
              </a:spcBef>
              <a:spcAft>
                <a:spcPts val="0"/>
              </a:spcAft>
              <a:buClr>
                <a:srgbClr val="F0AB00"/>
              </a:buClr>
              <a:buSzPct val="80000"/>
              <a:buFontTx/>
              <a:buNone/>
              <a:tabLst/>
              <a:defRPr/>
            </a:pPr>
            <a:endParaRPr kumimoji="0" lang="en-US" sz="2099" b="0" i="0" u="none" strike="noStrike" kern="1200" cap="none" spc="0" normalizeH="0" baseline="0" noProof="0" dirty="0">
              <a:ln>
                <a:noFill/>
              </a:ln>
              <a:solidFill>
                <a:srgbClr val="000000"/>
              </a:solidFill>
              <a:effectLst/>
              <a:uLnTx/>
              <a:uFillTx/>
              <a:latin typeface="72" panose="020B0503030000000003" pitchFamily="34" charset="0"/>
              <a:cs typeface="72" panose="020B0503030000000003" pitchFamily="34" charset="0"/>
            </a:endParaRPr>
          </a:p>
        </p:txBody>
      </p:sp>
      <p:sp>
        <p:nvSpPr>
          <p:cNvPr id="97" name="TextBox 98">
            <a:hlinkClick r:id="rId11" action="ppaction://hlinksldjump"/>
            <a:extLst>
              <a:ext uri="{FF2B5EF4-FFF2-40B4-BE49-F238E27FC236}">
                <a16:creationId xmlns:a16="http://schemas.microsoft.com/office/drawing/2014/main" id="{3B540246-54FD-4318-A797-CC9D6CDBC3C8}"/>
              </a:ext>
            </a:extLst>
          </p:cNvPr>
          <p:cNvSpPr txBox="1">
            <a:spLocks noChangeArrowheads="1"/>
          </p:cNvSpPr>
          <p:nvPr/>
        </p:nvSpPr>
        <p:spPr bwMode="auto">
          <a:xfrm>
            <a:off x="9914990" y="3833964"/>
            <a:ext cx="1364895" cy="214256"/>
          </a:xfrm>
          <a:prstGeom prst="rect">
            <a:avLst/>
          </a:prstGeom>
          <a:noFill/>
          <a:ln w="9525">
            <a:noFill/>
            <a:miter lim="800000"/>
            <a:headEnd/>
            <a:tailEnd/>
          </a:ln>
        </p:spPr>
        <p:txBody>
          <a:bodyPr rIns="0">
            <a:spAutoFit/>
          </a:bodyPr>
          <a:lstStyle/>
          <a:p>
            <a:pPr marL="0" marR="0" lvl="0" indent="0" algn="r" defTabSz="1088449" rtl="0" eaLnBrk="1" fontAlgn="auto" latinLnBrk="0" hangingPunct="1">
              <a:lnSpc>
                <a:spcPct val="100000"/>
              </a:lnSpc>
              <a:spcBef>
                <a:spcPts val="0"/>
              </a:spcBef>
              <a:spcAft>
                <a:spcPts val="0"/>
              </a:spcAft>
              <a:buClr>
                <a:srgbClr val="F0AB00"/>
              </a:buClr>
              <a:buSzPct val="80000"/>
              <a:buFontTx/>
              <a:buNone/>
              <a:tabLst/>
              <a:defRPr/>
            </a:pPr>
            <a:r>
              <a:rPr kumimoji="0" lang="en-US" sz="800" b="0" i="0" u="none" strike="noStrike" kern="1200" cap="none" spc="0" normalizeH="0" baseline="0" noProof="0" dirty="0">
                <a:ln>
                  <a:noFill/>
                </a:ln>
                <a:solidFill>
                  <a:srgbClr val="F0AB00"/>
                </a:solidFill>
                <a:effectLst/>
                <a:uLnTx/>
                <a:uFillTx/>
                <a:latin typeface="72" panose="020B0503030000000003" pitchFamily="34" charset="0"/>
                <a:cs typeface="72" panose="020B0503030000000003" pitchFamily="34" charset="0"/>
                <a:hlinkClick r:id="rId11" action="ppaction://hlinksldjump">
                  <a:extLst>
                    <a:ext uri="{A12FA001-AC4F-418D-AE19-62706E023703}">
                      <ahyp:hlinkClr xmlns:ahyp="http://schemas.microsoft.com/office/drawing/2018/hyperlinkcolor" val="tx"/>
                    </a:ext>
                  </a:extLst>
                </a:hlinkClick>
              </a:rPr>
              <a:t>Open Legend</a:t>
            </a:r>
            <a:endParaRPr kumimoji="0" lang="en-US" sz="900" b="0" i="0" u="none" strike="noStrike" kern="1200" cap="none" spc="0" normalizeH="0" baseline="0" noProof="0" dirty="0">
              <a:ln>
                <a:noFill/>
              </a:ln>
              <a:solidFill>
                <a:srgbClr val="F0AB00"/>
              </a:solidFill>
              <a:effectLst/>
              <a:uLnTx/>
              <a:uFillTx/>
              <a:latin typeface="72" panose="020B0503030000000003" pitchFamily="34" charset="0"/>
              <a:ea typeface="SimSun" pitchFamily="2" charset="-122"/>
              <a:cs typeface="72" panose="020B0503030000000003" pitchFamily="34" charset="0"/>
            </a:endParaRPr>
          </a:p>
        </p:txBody>
      </p:sp>
      <p:sp>
        <p:nvSpPr>
          <p:cNvPr id="98" name="TextBox 83">
            <a:extLst>
              <a:ext uri="{FF2B5EF4-FFF2-40B4-BE49-F238E27FC236}">
                <a16:creationId xmlns:a16="http://schemas.microsoft.com/office/drawing/2014/main" id="{1832E74A-3C48-4AC1-83DB-D326EDC0E7AE}"/>
              </a:ext>
            </a:extLst>
          </p:cNvPr>
          <p:cNvSpPr txBox="1">
            <a:spLocks noChangeArrowheads="1"/>
          </p:cNvSpPr>
          <p:nvPr/>
        </p:nvSpPr>
        <p:spPr bwMode="auto">
          <a:xfrm>
            <a:off x="1978698" y="3786351"/>
            <a:ext cx="2158438" cy="261610"/>
          </a:xfrm>
          <a:prstGeom prst="rect">
            <a:avLst/>
          </a:prstGeom>
          <a:noFill/>
          <a:ln w="9525">
            <a:noFill/>
            <a:miter lim="800000"/>
            <a:headEnd/>
            <a:tailEnd/>
          </a:ln>
        </p:spPr>
        <p:txBody>
          <a:bodyPr>
            <a:spAutoFit/>
          </a:bodyPr>
          <a:lstStyle/>
          <a:p>
            <a:pPr marL="0" marR="0" lvl="0" indent="0" algn="l" defTabSz="1088449" rtl="0" eaLnBrk="1" fontAlgn="auto" latinLnBrk="0" hangingPunct="1">
              <a:lnSpc>
                <a:spcPct val="100000"/>
              </a:lnSpc>
              <a:spcBef>
                <a:spcPts val="0"/>
              </a:spcBef>
              <a:spcAft>
                <a:spcPts val="0"/>
              </a:spcAft>
              <a:buClr>
                <a:srgbClr val="F0AB00"/>
              </a:buClr>
              <a:buSzPct val="80000"/>
              <a:buFontTx/>
              <a:buNone/>
              <a:tabLst/>
              <a:defRPr/>
            </a:pPr>
            <a:r>
              <a:rPr kumimoji="0" lang="en-US" sz="1100" b="1"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Scenario Description</a:t>
            </a:r>
          </a:p>
        </p:txBody>
      </p:sp>
      <p:sp>
        <p:nvSpPr>
          <p:cNvPr id="103" name="TextBox 102">
            <a:extLst>
              <a:ext uri="{FF2B5EF4-FFF2-40B4-BE49-F238E27FC236}">
                <a16:creationId xmlns:a16="http://schemas.microsoft.com/office/drawing/2014/main" id="{A08FFB48-0E95-4C3A-9EFE-1E0C13FF2364}"/>
              </a:ext>
            </a:extLst>
          </p:cNvPr>
          <p:cNvSpPr txBox="1"/>
          <p:nvPr/>
        </p:nvSpPr>
        <p:spPr>
          <a:xfrm>
            <a:off x="366645" y="3706054"/>
            <a:ext cx="1647396" cy="461545"/>
          </a:xfrm>
          <a:prstGeom prst="rect">
            <a:avLst/>
          </a:prstGeom>
          <a:noFill/>
        </p:spPr>
        <p:txBody>
          <a:bodyPr>
            <a:spAutoFit/>
          </a:bodyPr>
          <a:lstStyle/>
          <a:p>
            <a:pPr marL="0" marR="0" lvl="0" indent="0" algn="l" defTabSz="914126" rtl="0" eaLnBrk="1" fontAlgn="auto" latinLnBrk="0" hangingPunct="1">
              <a:lnSpc>
                <a:spcPct val="100000"/>
              </a:lnSpc>
              <a:spcBef>
                <a:spcPts val="0"/>
              </a:spcBef>
              <a:spcAft>
                <a:spcPts val="0"/>
              </a:spcAft>
              <a:buClr>
                <a:srgbClr val="F0AB00"/>
              </a:buClr>
              <a:buSzPct val="80000"/>
              <a:buFontTx/>
              <a:buNone/>
              <a:tabLst/>
              <a:defRPr/>
            </a:pPr>
            <a:r>
              <a:rPr kumimoji="0" lang="en-US" sz="1200" b="0"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Scenario </a:t>
            </a:r>
          </a:p>
          <a:p>
            <a:pPr marL="0" marR="0" lvl="0" indent="0" algn="l" defTabSz="914126" rtl="0" eaLnBrk="1" fontAlgn="auto" latinLnBrk="0" hangingPunct="1">
              <a:lnSpc>
                <a:spcPct val="100000"/>
              </a:lnSpc>
              <a:spcBef>
                <a:spcPts val="0"/>
              </a:spcBef>
              <a:spcAft>
                <a:spcPts val="0"/>
              </a:spcAft>
              <a:buClr>
                <a:srgbClr val="F0AB00"/>
              </a:buClr>
              <a:buSzPct val="80000"/>
              <a:buFontTx/>
              <a:buNone/>
              <a:tabLst/>
              <a:defRPr/>
            </a:pPr>
            <a:r>
              <a:rPr kumimoji="0" lang="en-US" sz="1200" b="0"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Explorer</a:t>
            </a:r>
            <a:endParaRPr kumimoji="0" lang="en-US" sz="1000" b="0"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endParaRPr>
          </a:p>
        </p:txBody>
      </p:sp>
      <p:sp>
        <p:nvSpPr>
          <p:cNvPr id="106" name="TextBox 66">
            <a:extLst>
              <a:ext uri="{FF2B5EF4-FFF2-40B4-BE49-F238E27FC236}">
                <a16:creationId xmlns:a16="http://schemas.microsoft.com/office/drawing/2014/main" id="{0137F43B-DBD3-4C2B-876C-04FD1215F759}"/>
              </a:ext>
            </a:extLst>
          </p:cNvPr>
          <p:cNvSpPr txBox="1">
            <a:spLocks noChangeArrowheads="1"/>
          </p:cNvSpPr>
          <p:nvPr/>
        </p:nvSpPr>
        <p:spPr bwMode="auto">
          <a:xfrm>
            <a:off x="1978698" y="4000890"/>
            <a:ext cx="4920111" cy="2603277"/>
          </a:xfrm>
          <a:prstGeom prst="rect">
            <a:avLst/>
          </a:prstGeom>
          <a:noFill/>
          <a:ln w="9525">
            <a:noFill/>
            <a:miter lim="800000"/>
            <a:headEnd/>
            <a:tailEnd/>
          </a:ln>
        </p:spPr>
        <p:txBody>
          <a:bodyPr wrap="square">
            <a:spAutoFit/>
          </a:bodyPr>
          <a:lstStyle/>
          <a:p>
            <a:pPr>
              <a:spcBef>
                <a:spcPts val="300"/>
              </a:spcBef>
              <a:buClr>
                <a:schemeClr val="accent1"/>
              </a:buClr>
              <a:buSzPct val="80000"/>
              <a:buFont typeface="Wingdings" pitchFamily="2" charset="2"/>
              <a:buNone/>
            </a:pPr>
            <a:r>
              <a:rPr lang="en-US" sz="900" dirty="0">
                <a:solidFill>
                  <a:srgbClr val="666666"/>
                </a:solidFill>
                <a:latin typeface="72" panose="020B0503030000000003" pitchFamily="34" charset="0"/>
                <a:cs typeface="72" panose="020B0503030000000003" pitchFamily="34" charset="0"/>
              </a:rPr>
              <a:t>The </a:t>
            </a:r>
            <a:r>
              <a:rPr lang="en-US" sz="900" b="1" dirty="0">
                <a:solidFill>
                  <a:srgbClr val="666666"/>
                </a:solidFill>
                <a:latin typeface="72" panose="020B0503030000000003" pitchFamily="34" charset="0"/>
                <a:cs typeface="72" panose="020B0503030000000003" pitchFamily="34" charset="0"/>
              </a:rPr>
              <a:t>Procure-to-Pay (Services) </a:t>
            </a:r>
            <a:r>
              <a:rPr lang="en-US" sz="900" dirty="0">
                <a:solidFill>
                  <a:srgbClr val="666666"/>
                </a:solidFill>
                <a:latin typeface="72" panose="020B0503030000000003" pitchFamily="34" charset="0"/>
                <a:cs typeface="72" panose="020B0503030000000003" pitchFamily="34" charset="0"/>
              </a:rPr>
              <a:t>business scenario allows you to procure services, such as consulting and training services, temporary labor, or engineering services.</a:t>
            </a:r>
          </a:p>
          <a:p>
            <a:pPr>
              <a:spcBef>
                <a:spcPts val="300"/>
              </a:spcBef>
              <a:buClr>
                <a:schemeClr val="accent1"/>
              </a:buClr>
              <a:buSzPct val="80000"/>
              <a:buFont typeface="Wingdings" pitchFamily="2" charset="2"/>
              <a:buNone/>
            </a:pPr>
            <a:r>
              <a:rPr lang="en-US" sz="900" dirty="0">
                <a:solidFill>
                  <a:srgbClr val="666666"/>
                </a:solidFill>
                <a:latin typeface="72" panose="020B0503030000000003" pitchFamily="34" charset="0"/>
                <a:cs typeface="72" panose="020B0503030000000003" pitchFamily="34" charset="0"/>
              </a:rPr>
              <a:t>It can be triggered by employees who create shopping carts for services, by project managers who need a certain service for their project, or directly by the buyer using a purchase order.</a:t>
            </a:r>
          </a:p>
          <a:p>
            <a:pPr>
              <a:spcBef>
                <a:spcPts val="300"/>
              </a:spcBef>
              <a:buClr>
                <a:schemeClr val="accent1"/>
              </a:buClr>
              <a:buSzPct val="80000"/>
              <a:buFont typeface="Wingdings" pitchFamily="2" charset="2"/>
              <a:buNone/>
            </a:pPr>
            <a:r>
              <a:rPr lang="en-US" sz="900" dirty="0">
                <a:solidFill>
                  <a:srgbClr val="666666"/>
                </a:solidFill>
                <a:latin typeface="72" panose="020B0503030000000003" pitchFamily="34" charset="0"/>
                <a:cs typeface="72" panose="020B0503030000000003" pitchFamily="34" charset="0"/>
              </a:rPr>
              <a:t>Project-related services are usually recorded in a time sheet and the costs are directly transferred to the project tasks in financial accounting.</a:t>
            </a:r>
          </a:p>
          <a:p>
            <a:pPr>
              <a:spcBef>
                <a:spcPts val="300"/>
              </a:spcBef>
              <a:buClr>
                <a:schemeClr val="accent1"/>
              </a:buClr>
              <a:buSzPct val="80000"/>
              <a:buFont typeface="Wingdings" pitchFamily="2" charset="2"/>
              <a:buNone/>
            </a:pPr>
            <a:r>
              <a:rPr lang="en-US" sz="900" dirty="0">
                <a:solidFill>
                  <a:srgbClr val="666666"/>
                </a:solidFill>
                <a:latin typeface="72" panose="020B0503030000000003" pitchFamily="34" charset="0"/>
                <a:cs typeface="72" panose="020B0503030000000003" pitchFamily="34" charset="0"/>
              </a:rPr>
              <a:t>If a purchasing contract or a list price for the ordered service exists, the purchase order can be created automatically. If no source of supply exists, a request for quotation can be sent out to determine an appropriate supplier.</a:t>
            </a:r>
          </a:p>
          <a:p>
            <a:pPr>
              <a:spcBef>
                <a:spcPts val="300"/>
              </a:spcBef>
              <a:buClr>
                <a:schemeClr val="accent1"/>
              </a:buClr>
              <a:buSzPct val="80000"/>
              <a:buFont typeface="Wingdings" pitchFamily="2" charset="2"/>
              <a:buNone/>
            </a:pPr>
            <a:r>
              <a:rPr lang="en-US" sz="900" dirty="0">
                <a:solidFill>
                  <a:srgbClr val="666666"/>
                </a:solidFill>
                <a:latin typeface="72" panose="020B0503030000000003" pitchFamily="34" charset="0"/>
                <a:cs typeface="72" panose="020B0503030000000003" pitchFamily="34" charset="0"/>
              </a:rPr>
              <a:t>Alternatively with this scenario, it is possible to order external resources to provide services for customer demands that cannot be fulfilled by internal employees. In this case, the procurement process is triggered when a sales order or a service order has been created.</a:t>
            </a:r>
          </a:p>
          <a:p>
            <a:pPr marL="228600" lvl="1" indent="-114300">
              <a:spcBef>
                <a:spcPts val="300"/>
              </a:spcBef>
              <a:buFont typeface="Arial" charset="0"/>
              <a:buChar char="•"/>
            </a:pPr>
            <a:endParaRPr lang="en-US" sz="900" dirty="0">
              <a:latin typeface="72" panose="020B0503030000000003" pitchFamily="34" charset="0"/>
              <a:cs typeface="72" panose="020B0503030000000003" pitchFamily="34" charset="0"/>
            </a:endParaRP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a:t>
            </a:r>
          </a:p>
          <a:p>
            <a:pPr marL="228600" marR="0" lvl="1" indent="-114300" algn="l" defTabSz="914400" rtl="0" eaLnBrk="1" fontAlgn="base" latinLnBrk="0" hangingPunct="1">
              <a:lnSpc>
                <a:spcPct val="100000"/>
              </a:lnSpc>
              <a:spcBef>
                <a:spcPts val="200"/>
              </a:spcBef>
              <a:spcAft>
                <a:spcPts val="600"/>
              </a:spcAft>
              <a:buClrTx/>
              <a:buSzTx/>
              <a:buFontTx/>
              <a:buNone/>
              <a:tabLst/>
              <a:defRPr/>
            </a:pPr>
            <a:endParaRPr kumimoji="0" lang="en-US" sz="900" b="0" i="0" u="none" strike="noStrike" kern="1200" cap="none" spc="0" normalizeH="0" baseline="0" noProof="0" dirty="0">
              <a:ln>
                <a:noFill/>
              </a:ln>
              <a:solidFill>
                <a:srgbClr val="000000"/>
              </a:solidFill>
              <a:effectLst/>
              <a:uLnTx/>
              <a:uFillTx/>
              <a:latin typeface="72" panose="020B0503030000000003" pitchFamily="34" charset="0"/>
              <a:cs typeface="72" panose="020B0503030000000003" pitchFamily="34" charset="0"/>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endParaRPr>
          </a:p>
        </p:txBody>
      </p:sp>
      <p:pic>
        <p:nvPicPr>
          <p:cNvPr id="146" name="Picture 145">
            <a:extLst>
              <a:ext uri="{FF2B5EF4-FFF2-40B4-BE49-F238E27FC236}">
                <a16:creationId xmlns:a16="http://schemas.microsoft.com/office/drawing/2014/main" id="{54A1CB15-7CD8-4639-BC11-B964B0EB4A9E}"/>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rot="16200000">
            <a:off x="9852856" y="786988"/>
            <a:ext cx="359906" cy="359906"/>
          </a:xfrm>
          <a:prstGeom prst="rect">
            <a:avLst/>
          </a:prstGeom>
        </p:spPr>
      </p:pic>
      <p:sp>
        <p:nvSpPr>
          <p:cNvPr id="48" name="TextBox 47">
            <a:extLst>
              <a:ext uri="{FF2B5EF4-FFF2-40B4-BE49-F238E27FC236}">
                <a16:creationId xmlns:a16="http://schemas.microsoft.com/office/drawing/2014/main" id="{0D6F18B0-F44B-485E-850F-566DE336D322}"/>
              </a:ext>
            </a:extLst>
          </p:cNvPr>
          <p:cNvSpPr txBox="1"/>
          <p:nvPr/>
        </p:nvSpPr>
        <p:spPr>
          <a:xfrm>
            <a:off x="9941056" y="801833"/>
            <a:ext cx="1528997" cy="338466"/>
          </a:xfrm>
          <a:prstGeom prst="rect">
            <a:avLst/>
          </a:prstGeom>
          <a:noFill/>
        </p:spPr>
        <p:txBody>
          <a:bodyPr wrap="square">
            <a:spAutoFit/>
          </a:bodyPr>
          <a:lstStyle/>
          <a:p>
            <a:pPr marL="215835" marR="0" lvl="0" indent="0" algn="l" defTabSz="1088449" rtl="0" eaLnBrk="1" fontAlgn="auto" latinLnBrk="0" hangingPunct="1">
              <a:lnSpc>
                <a:spcPct val="100000"/>
              </a:lnSpc>
              <a:spcBef>
                <a:spcPts val="600"/>
              </a:spcBef>
              <a:spcAft>
                <a:spcPct val="30000"/>
              </a:spcAft>
              <a:buClrTx/>
              <a:buSzTx/>
              <a:buFontTx/>
              <a:buNone/>
              <a:tabLst/>
              <a:defRPr/>
            </a:pPr>
            <a:r>
              <a:rPr kumimoji="0" lang="en-US" sz="800" b="0" i="0" u="none" strike="noStrike" kern="1200" cap="none" spc="0" normalizeH="0" baseline="0" noProof="0" dirty="0">
                <a:ln>
                  <a:noFill/>
                </a:ln>
                <a:solidFill>
                  <a:srgbClr val="666666"/>
                </a:solidFill>
                <a:effectLst/>
                <a:uLnTx/>
                <a:uFillTx/>
                <a:latin typeface="72" panose="020B0503030000000003" pitchFamily="34" charset="0"/>
                <a:ea typeface="SimSun" pitchFamily="2" charset="-122"/>
                <a:cs typeface="72" panose="020B0503030000000003" pitchFamily="34" charset="0"/>
              </a:rPr>
              <a:t>Click process </a:t>
            </a:r>
            <a:br>
              <a:rPr kumimoji="0" lang="en-US" sz="800" b="0" i="0" u="none" strike="noStrike" kern="1200" cap="none" spc="0" normalizeH="0" baseline="0" noProof="0" dirty="0">
                <a:ln>
                  <a:noFill/>
                </a:ln>
                <a:solidFill>
                  <a:srgbClr val="666666"/>
                </a:solidFill>
                <a:effectLst/>
                <a:uLnTx/>
                <a:uFillTx/>
                <a:latin typeface="72" panose="020B0503030000000003" pitchFamily="34" charset="0"/>
                <a:ea typeface="SimSun" pitchFamily="2" charset="-122"/>
                <a:cs typeface="72" panose="020B0503030000000003" pitchFamily="34" charset="0"/>
              </a:rPr>
            </a:br>
            <a:r>
              <a:rPr kumimoji="0" lang="en-US" sz="800" b="0" i="0" u="none" strike="noStrike" kern="1200" cap="none" spc="0" normalizeH="0" baseline="0" noProof="0" dirty="0">
                <a:ln>
                  <a:noFill/>
                </a:ln>
                <a:solidFill>
                  <a:srgbClr val="666666"/>
                </a:solidFill>
                <a:effectLst/>
                <a:uLnTx/>
                <a:uFillTx/>
                <a:latin typeface="72" panose="020B0503030000000003" pitchFamily="34" charset="0"/>
                <a:ea typeface="SimSun" pitchFamily="2" charset="-122"/>
                <a:cs typeface="72" panose="020B0503030000000003" pitchFamily="34" charset="0"/>
              </a:rPr>
              <a:t>chevrons for details</a:t>
            </a:r>
          </a:p>
        </p:txBody>
      </p:sp>
      <p:grpSp>
        <p:nvGrpSpPr>
          <p:cNvPr id="16" name="Group 15">
            <a:extLst>
              <a:ext uri="{FF2B5EF4-FFF2-40B4-BE49-F238E27FC236}">
                <a16:creationId xmlns:a16="http://schemas.microsoft.com/office/drawing/2014/main" id="{2E42787A-DB9A-47FF-8196-8DE390ECE0B2}"/>
              </a:ext>
            </a:extLst>
          </p:cNvPr>
          <p:cNvGrpSpPr/>
          <p:nvPr/>
        </p:nvGrpSpPr>
        <p:grpSpPr>
          <a:xfrm>
            <a:off x="196617" y="4350764"/>
            <a:ext cx="1863458" cy="359906"/>
            <a:chOff x="196667" y="4351004"/>
            <a:chExt cx="1863943" cy="360000"/>
          </a:xfrm>
        </p:grpSpPr>
        <p:grpSp>
          <p:nvGrpSpPr>
            <p:cNvPr id="143" name="Group 142">
              <a:extLst>
                <a:ext uri="{FF2B5EF4-FFF2-40B4-BE49-F238E27FC236}">
                  <a16:creationId xmlns:a16="http://schemas.microsoft.com/office/drawing/2014/main" id="{047BC9FF-C2CF-48B8-A3CD-0F5450D2F888}"/>
                </a:ext>
              </a:extLst>
            </p:cNvPr>
            <p:cNvGrpSpPr/>
            <p:nvPr/>
          </p:nvGrpSpPr>
          <p:grpSpPr>
            <a:xfrm>
              <a:off x="196667" y="4351004"/>
              <a:ext cx="1863943" cy="360000"/>
              <a:chOff x="196667" y="4351530"/>
              <a:chExt cx="1863943" cy="360000"/>
            </a:xfrm>
          </p:grpSpPr>
          <p:sp>
            <p:nvSpPr>
              <p:cNvPr id="142" name="Rectangle 141">
                <a:extLst>
                  <a:ext uri="{FF2B5EF4-FFF2-40B4-BE49-F238E27FC236}">
                    <a16:creationId xmlns:a16="http://schemas.microsoft.com/office/drawing/2014/main" id="{A3C1B87B-B033-49B2-8792-E3E0F8EA3993}"/>
                  </a:ext>
                </a:extLst>
              </p:cNvPr>
              <p:cNvSpPr/>
              <p:nvPr/>
            </p:nvSpPr>
            <p:spPr bwMode="gray">
              <a:xfrm>
                <a:off x="196667" y="4351530"/>
                <a:ext cx="1863943" cy="360000"/>
              </a:xfrm>
              <a:prstGeom prst="rect">
                <a:avLst/>
              </a:prstGeom>
              <a:solidFill>
                <a:srgbClr val="ECECEC"/>
              </a:solidFill>
              <a:ln w="25400" algn="ctr">
                <a:noFill/>
                <a:miter lim="800000"/>
                <a:headEnd/>
                <a:tailEnd/>
              </a:ln>
            </p:spPr>
            <p:txBody>
              <a:bodyPr lIns="89977" tIns="71981" rIns="89977" bIns="71981" rtlCol="0" anchor="ctr"/>
              <a:lstStyle/>
              <a:p>
                <a:pPr marL="0" marR="0" lvl="0" indent="0" algn="ctr" defTabSz="914126" rtl="0" eaLnBrk="1" fontAlgn="base" latinLnBrk="0" hangingPunct="1">
                  <a:lnSpc>
                    <a:spcPct val="100000"/>
                  </a:lnSpc>
                  <a:spcBef>
                    <a:spcPct val="50000"/>
                  </a:spcBef>
                  <a:spcAft>
                    <a:spcPct val="0"/>
                  </a:spcAft>
                  <a:buClr>
                    <a:srgbClr val="F0AB00"/>
                  </a:buClr>
                  <a:buSzPct val="80000"/>
                  <a:buFontTx/>
                  <a:buNone/>
                  <a:tabLst/>
                  <a:defRPr/>
                </a:pPr>
                <a:endParaRPr kumimoji="0" lang="en-US" sz="1799" b="0" i="0" u="none" strike="noStrike" kern="0" cap="none" spc="0" normalizeH="0" baseline="0" noProof="0" dirty="0">
                  <a:ln>
                    <a:noFill/>
                  </a:ln>
                  <a:solidFill>
                    <a:srgbClr val="ECECEC"/>
                  </a:solidFill>
                  <a:effectLst/>
                  <a:uLnTx/>
                  <a:uFillTx/>
                  <a:latin typeface="72" panose="020B0503030000000003" pitchFamily="34" charset="0"/>
                  <a:ea typeface="Arial Unicode MS" pitchFamily="34" charset="-128"/>
                  <a:cs typeface="72" panose="020B0503030000000003" pitchFamily="34" charset="0"/>
                </a:endParaRPr>
              </a:p>
            </p:txBody>
          </p:sp>
          <p:sp>
            <p:nvSpPr>
              <p:cNvPr id="141" name="TextBox 140">
                <a:extLst>
                  <a:ext uri="{FF2B5EF4-FFF2-40B4-BE49-F238E27FC236}">
                    <a16:creationId xmlns:a16="http://schemas.microsoft.com/office/drawing/2014/main" id="{65CE570C-E1D4-48CF-A372-41EB318A0E49}"/>
                  </a:ext>
                </a:extLst>
              </p:cNvPr>
              <p:cNvSpPr txBox="1"/>
              <p:nvPr/>
            </p:nvSpPr>
            <p:spPr>
              <a:xfrm>
                <a:off x="638473" y="4446892"/>
                <a:ext cx="1248740" cy="169277"/>
              </a:xfrm>
              <a:prstGeom prst="rect">
                <a:avLst/>
              </a:prstGeom>
              <a:noFill/>
            </p:spPr>
            <p:txBody>
              <a:bodyPr wrap="none" lIns="0" tIns="0" rIns="0" bIns="0" rtlCol="0">
                <a:spAutoFit/>
              </a:bodyPr>
              <a:lstStyle/>
              <a:p>
                <a:pPr marL="0" marR="0" lvl="0" indent="0" algn="l" defTabSz="1088449" rtl="0" eaLnBrk="1" fontAlgn="base" latinLnBrk="0" hangingPunct="1">
                  <a:lnSpc>
                    <a:spcPct val="100000"/>
                  </a:lnSpc>
                  <a:spcBef>
                    <a:spcPct val="50000"/>
                  </a:spcBef>
                  <a:spcAft>
                    <a:spcPct val="0"/>
                  </a:spcAft>
                  <a:buClr>
                    <a:srgbClr val="F0AB00"/>
                  </a:buClr>
                  <a:buSzPct val="80000"/>
                  <a:buFontTx/>
                  <a:buNone/>
                  <a:tabLst/>
                  <a:defRPr/>
                </a:pPr>
                <a:r>
                  <a:rPr kumimoji="0" lang="en-US" sz="1100" b="1" i="0" u="none" strike="noStrike" kern="0" cap="none" spc="0" normalizeH="0" baseline="0" noProof="0" dirty="0">
                    <a:ln>
                      <a:noFill/>
                    </a:ln>
                    <a:solidFill>
                      <a:srgbClr val="666666"/>
                    </a:solidFill>
                    <a:effectLst/>
                    <a:uLnTx/>
                    <a:uFillTx/>
                    <a:latin typeface="72" panose="020B0503030000000003" pitchFamily="34" charset="0"/>
                    <a:ea typeface="Arial Unicode MS" pitchFamily="34" charset="-128"/>
                    <a:cs typeface="72" panose="020B0503030000000003" pitchFamily="34" charset="0"/>
                  </a:rPr>
                  <a:t>Scenario Overview</a:t>
                </a:r>
              </a:p>
            </p:txBody>
          </p:sp>
        </p:grpSp>
        <p:pic>
          <p:nvPicPr>
            <p:cNvPr id="6" name="Picture 5">
              <a:extLst>
                <a:ext uri="{FF2B5EF4-FFF2-40B4-BE49-F238E27FC236}">
                  <a16:creationId xmlns:a16="http://schemas.microsoft.com/office/drawing/2014/main" id="{1631168E-43CC-4CCE-A05A-9648352E1181}"/>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249061" y="4351004"/>
              <a:ext cx="360000" cy="360000"/>
            </a:xfrm>
            <a:prstGeom prst="rect">
              <a:avLst/>
            </a:prstGeom>
          </p:spPr>
        </p:pic>
      </p:grpSp>
      <p:sp>
        <p:nvSpPr>
          <p:cNvPr id="163" name="Chevron 79">
            <a:extLst>
              <a:ext uri="{FF2B5EF4-FFF2-40B4-BE49-F238E27FC236}">
                <a16:creationId xmlns:a16="http://schemas.microsoft.com/office/drawing/2014/main" id="{C3F5643F-87AC-4D3E-8BBB-71D020CEE8DB}"/>
              </a:ext>
            </a:extLst>
          </p:cNvPr>
          <p:cNvSpPr>
            <a:spLocks noChangeArrowheads="1"/>
          </p:cNvSpPr>
          <p:nvPr/>
        </p:nvSpPr>
        <p:spPr bwMode="auto">
          <a:xfrm>
            <a:off x="8250481" y="4732916"/>
            <a:ext cx="933051" cy="414229"/>
          </a:xfrm>
          <a:prstGeom prst="chevron">
            <a:avLst>
              <a:gd name="adj" fmla="val 0"/>
            </a:avLst>
          </a:prstGeom>
          <a:noFill/>
          <a:ln w="19050" cap="rnd" algn="ctr">
            <a:noFill/>
            <a:bevel/>
            <a:headEnd/>
            <a:tailEnd/>
          </a:ln>
        </p:spPr>
        <p:txBody>
          <a:bodyPr lIns="0" tIns="0" rIns="0" bIns="0" anchor="ctr"/>
          <a:lstStyle/>
          <a:p>
            <a:pPr marL="0" marR="0" lvl="0" indent="0" algn="l" defTabSz="1088449" rtl="0" eaLnBrk="1" fontAlgn="auto" latinLnBrk="0" hangingPunct="1">
              <a:lnSpc>
                <a:spcPct val="100000"/>
              </a:lnSpc>
              <a:spcBef>
                <a:spcPts val="0"/>
              </a:spcBef>
              <a:spcAft>
                <a:spcPts val="0"/>
              </a:spcAft>
              <a:buClr>
                <a:srgbClr val="F0AB00"/>
              </a:buClr>
              <a:buSzPct val="80000"/>
              <a:buFontTx/>
              <a:buNone/>
              <a:tabLst/>
              <a:defRPr/>
            </a:pPr>
            <a:r>
              <a:rPr kumimoji="0" lang="en-US" sz="900" b="0"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Strategic Buyer</a:t>
            </a:r>
          </a:p>
        </p:txBody>
      </p:sp>
      <p:pic>
        <p:nvPicPr>
          <p:cNvPr id="164" name="Picture 163">
            <a:extLst>
              <a:ext uri="{FF2B5EF4-FFF2-40B4-BE49-F238E27FC236}">
                <a16:creationId xmlns:a16="http://schemas.microsoft.com/office/drawing/2014/main" id="{460A902F-AC96-44AE-BC5A-6D7A5E583235}"/>
              </a:ext>
            </a:extLst>
          </p:cNvPr>
          <p:cNvPicPr>
            <a:picLocks noChangeAspect="1"/>
          </p:cNvPicPr>
          <p:nvPr/>
        </p:nvPicPr>
        <p:blipFill>
          <a:blip r:embed="rId14" cstate="hqprint">
            <a:extLst>
              <a:ext uri="{28A0092B-C50C-407E-A947-70E740481C1C}">
                <a14:useLocalDpi xmlns:a14="http://schemas.microsoft.com/office/drawing/2010/main"/>
              </a:ext>
            </a:extLst>
          </a:blip>
          <a:srcRect/>
          <a:stretch/>
        </p:blipFill>
        <p:spPr>
          <a:xfrm>
            <a:off x="7634776" y="4741139"/>
            <a:ext cx="420121" cy="406694"/>
          </a:xfrm>
          <a:prstGeom prst="rect">
            <a:avLst/>
          </a:prstGeom>
          <a:effectLst>
            <a:outerShdw blurRad="50800" dist="38100" dir="2700000" algn="tl" rotWithShape="0">
              <a:prstClr val="black">
                <a:alpha val="40000"/>
              </a:prstClr>
            </a:outerShdw>
          </a:effectLst>
        </p:spPr>
      </p:pic>
      <p:pic>
        <p:nvPicPr>
          <p:cNvPr id="167" name="Picture 166">
            <a:extLst>
              <a:ext uri="{FF2B5EF4-FFF2-40B4-BE49-F238E27FC236}">
                <a16:creationId xmlns:a16="http://schemas.microsoft.com/office/drawing/2014/main" id="{7EBCC541-5E4C-4B82-893B-D5CE941016A8}"/>
              </a:ext>
            </a:extLst>
          </p:cNvPr>
          <p:cNvPicPr>
            <a:picLocks noChangeAspect="1"/>
          </p:cNvPicPr>
          <p:nvPr/>
        </p:nvPicPr>
        <p:blipFill>
          <a:blip r:embed="rId15" cstate="hqprint">
            <a:extLst>
              <a:ext uri="{28A0092B-C50C-407E-A947-70E740481C1C}">
                <a14:useLocalDpi xmlns:a14="http://schemas.microsoft.com/office/drawing/2010/main"/>
              </a:ext>
            </a:extLst>
          </a:blip>
          <a:srcRect/>
          <a:stretch/>
        </p:blipFill>
        <p:spPr>
          <a:xfrm>
            <a:off x="7634776" y="5391674"/>
            <a:ext cx="420121" cy="359906"/>
          </a:xfrm>
          <a:prstGeom prst="rect">
            <a:avLst/>
          </a:prstGeom>
        </p:spPr>
      </p:pic>
      <p:pic>
        <p:nvPicPr>
          <p:cNvPr id="168" name="Picture 167">
            <a:extLst>
              <a:ext uri="{FF2B5EF4-FFF2-40B4-BE49-F238E27FC236}">
                <a16:creationId xmlns:a16="http://schemas.microsoft.com/office/drawing/2014/main" id="{BF42F732-AA56-48CB-B8ED-A01A97E2B88B}"/>
              </a:ext>
            </a:extLst>
          </p:cNvPr>
          <p:cNvPicPr>
            <a:picLocks noChangeAspect="1"/>
          </p:cNvPicPr>
          <p:nvPr/>
        </p:nvPicPr>
        <p:blipFill>
          <a:blip r:embed="rId16" cstate="hqprint">
            <a:extLst>
              <a:ext uri="{28A0092B-C50C-407E-A947-70E740481C1C}">
                <a14:useLocalDpi xmlns:a14="http://schemas.microsoft.com/office/drawing/2010/main"/>
              </a:ext>
            </a:extLst>
          </a:blip>
          <a:srcRect/>
          <a:stretch/>
        </p:blipFill>
        <p:spPr>
          <a:xfrm>
            <a:off x="7623286" y="6010358"/>
            <a:ext cx="390868" cy="359906"/>
          </a:xfrm>
          <a:prstGeom prst="rect">
            <a:avLst/>
          </a:prstGeom>
        </p:spPr>
      </p:pic>
      <p:sp>
        <p:nvSpPr>
          <p:cNvPr id="169" name="Chevron 79">
            <a:extLst>
              <a:ext uri="{FF2B5EF4-FFF2-40B4-BE49-F238E27FC236}">
                <a16:creationId xmlns:a16="http://schemas.microsoft.com/office/drawing/2014/main" id="{C56DDA4C-726F-429E-844E-6AC2B8D83DD4}"/>
              </a:ext>
            </a:extLst>
          </p:cNvPr>
          <p:cNvSpPr>
            <a:spLocks noChangeArrowheads="1"/>
          </p:cNvSpPr>
          <p:nvPr/>
        </p:nvSpPr>
        <p:spPr bwMode="auto">
          <a:xfrm>
            <a:off x="8154020" y="5971350"/>
            <a:ext cx="1620181" cy="359906"/>
          </a:xfrm>
          <a:prstGeom prst="chevron">
            <a:avLst>
              <a:gd name="adj" fmla="val 0"/>
            </a:avLst>
          </a:prstGeom>
          <a:noFill/>
          <a:ln w="19050" cap="rnd" algn="ctr">
            <a:noFill/>
            <a:bevel/>
            <a:headEnd/>
            <a:tailEnd/>
          </a:ln>
        </p:spPr>
        <p:txBody>
          <a:bodyPr lIns="0" tIns="0" rIns="0" bIns="0" anchor="ctr"/>
          <a:lstStyle/>
          <a:p>
            <a:pPr marL="0" marR="0" lvl="0" indent="0" algn="l" defTabSz="1088449" rtl="0" eaLnBrk="1" fontAlgn="auto" latinLnBrk="0" hangingPunct="1">
              <a:lnSpc>
                <a:spcPct val="100000"/>
              </a:lnSpc>
              <a:spcBef>
                <a:spcPts val="0"/>
              </a:spcBef>
              <a:spcAft>
                <a:spcPts val="0"/>
              </a:spcAft>
              <a:buClr>
                <a:srgbClr val="F0AB00"/>
              </a:buClr>
              <a:buSzPct val="80000"/>
              <a:buFontTx/>
              <a:buNone/>
              <a:tabLst/>
              <a:defRPr/>
            </a:pPr>
            <a:r>
              <a:rPr kumimoji="0" lang="en-US" sz="900" b="0"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Accounts Payable Accountant</a:t>
            </a:r>
          </a:p>
        </p:txBody>
      </p:sp>
      <p:sp>
        <p:nvSpPr>
          <p:cNvPr id="170" name="Chevron 79">
            <a:extLst>
              <a:ext uri="{FF2B5EF4-FFF2-40B4-BE49-F238E27FC236}">
                <a16:creationId xmlns:a16="http://schemas.microsoft.com/office/drawing/2014/main" id="{D9F60B8B-A172-4AC6-AC25-413B17602398}"/>
              </a:ext>
            </a:extLst>
          </p:cNvPr>
          <p:cNvSpPr>
            <a:spLocks noChangeArrowheads="1"/>
          </p:cNvSpPr>
          <p:nvPr/>
        </p:nvSpPr>
        <p:spPr bwMode="auto">
          <a:xfrm>
            <a:off x="8250481" y="5361339"/>
            <a:ext cx="917383" cy="310196"/>
          </a:xfrm>
          <a:prstGeom prst="chevron">
            <a:avLst>
              <a:gd name="adj" fmla="val 0"/>
            </a:avLst>
          </a:prstGeom>
          <a:noFill/>
          <a:ln w="19050" cap="rnd" algn="ctr">
            <a:noFill/>
            <a:bevel/>
            <a:headEnd/>
            <a:tailEnd/>
          </a:ln>
        </p:spPr>
        <p:txBody>
          <a:bodyPr lIns="0" tIns="0" rIns="0" bIns="0" anchor="ctr"/>
          <a:lstStyle/>
          <a:p>
            <a:pPr marL="0" marR="0" lvl="0" indent="0" algn="l" defTabSz="1088449" rtl="0" eaLnBrk="1" fontAlgn="auto" latinLnBrk="0" hangingPunct="1">
              <a:lnSpc>
                <a:spcPct val="100000"/>
              </a:lnSpc>
              <a:spcBef>
                <a:spcPts val="0"/>
              </a:spcBef>
              <a:spcAft>
                <a:spcPts val="0"/>
              </a:spcAft>
              <a:buClr>
                <a:srgbClr val="F0AB00"/>
              </a:buClr>
              <a:buSzPct val="80000"/>
              <a:buFontTx/>
              <a:buNone/>
              <a:tabLst/>
              <a:defRPr/>
            </a:pPr>
            <a:r>
              <a:rPr kumimoji="0" lang="en-US" sz="900" b="0"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Operational Buyer</a:t>
            </a:r>
          </a:p>
        </p:txBody>
      </p:sp>
      <p:sp>
        <p:nvSpPr>
          <p:cNvPr id="171" name="TextBox 83">
            <a:extLst>
              <a:ext uri="{FF2B5EF4-FFF2-40B4-BE49-F238E27FC236}">
                <a16:creationId xmlns:a16="http://schemas.microsoft.com/office/drawing/2014/main" id="{5656A2B9-9578-4D73-B457-183D89FB1CBB}"/>
              </a:ext>
            </a:extLst>
          </p:cNvPr>
          <p:cNvSpPr txBox="1">
            <a:spLocks noChangeArrowheads="1"/>
          </p:cNvSpPr>
          <p:nvPr/>
        </p:nvSpPr>
        <p:spPr bwMode="auto">
          <a:xfrm>
            <a:off x="7527964" y="3786351"/>
            <a:ext cx="2158438" cy="261869"/>
          </a:xfrm>
          <a:prstGeom prst="rect">
            <a:avLst/>
          </a:prstGeom>
          <a:noFill/>
          <a:ln w="9525">
            <a:noFill/>
            <a:miter lim="800000"/>
            <a:headEnd/>
            <a:tailEnd/>
          </a:ln>
        </p:spPr>
        <p:txBody>
          <a:bodyPr>
            <a:spAutoFit/>
          </a:bodyPr>
          <a:lstStyle/>
          <a:p>
            <a:pPr marL="0" marR="0" lvl="0" indent="0" algn="l" defTabSz="1088449" rtl="0" eaLnBrk="1" fontAlgn="auto" latinLnBrk="0" hangingPunct="1">
              <a:lnSpc>
                <a:spcPct val="100000"/>
              </a:lnSpc>
              <a:spcBef>
                <a:spcPts val="0"/>
              </a:spcBef>
              <a:spcAft>
                <a:spcPts val="0"/>
              </a:spcAft>
              <a:buClr>
                <a:srgbClr val="F0AB00"/>
              </a:buClr>
              <a:buSzPct val="80000"/>
              <a:buFontTx/>
              <a:buNone/>
              <a:tabLst/>
              <a:defRPr/>
            </a:pPr>
            <a:r>
              <a:rPr kumimoji="0" lang="en-US" sz="1100" b="1"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Involved Roles</a:t>
            </a:r>
            <a:endParaRPr kumimoji="0" lang="en-US" sz="900" b="1"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endParaRPr>
          </a:p>
        </p:txBody>
      </p:sp>
      <p:sp>
        <p:nvSpPr>
          <p:cNvPr id="55" name="Chevron 79">
            <a:extLst>
              <a:ext uri="{FF2B5EF4-FFF2-40B4-BE49-F238E27FC236}">
                <a16:creationId xmlns:a16="http://schemas.microsoft.com/office/drawing/2014/main" id="{C4D2AFBF-2880-425D-A84C-C7247FE26292}"/>
              </a:ext>
            </a:extLst>
          </p:cNvPr>
          <p:cNvSpPr>
            <a:spLocks noChangeArrowheads="1"/>
          </p:cNvSpPr>
          <p:nvPr/>
        </p:nvSpPr>
        <p:spPr bwMode="auto">
          <a:xfrm>
            <a:off x="8328283" y="4145736"/>
            <a:ext cx="933051" cy="414229"/>
          </a:xfrm>
          <a:prstGeom prst="chevron">
            <a:avLst>
              <a:gd name="adj" fmla="val 0"/>
            </a:avLst>
          </a:prstGeom>
          <a:noFill/>
          <a:ln w="19050" cap="rnd" algn="ctr">
            <a:noFill/>
            <a:bevel/>
            <a:headEnd/>
            <a:tailEnd/>
          </a:ln>
        </p:spPr>
        <p:txBody>
          <a:bodyPr lIns="0" tIns="0" rIns="0" bIns="0" anchor="ctr"/>
          <a:lstStyle/>
          <a:p>
            <a:pPr marL="0" marR="0" lvl="0" indent="0" algn="l" defTabSz="1088449" rtl="0" eaLnBrk="1" fontAlgn="auto" latinLnBrk="0" hangingPunct="1">
              <a:lnSpc>
                <a:spcPct val="100000"/>
              </a:lnSpc>
              <a:spcBef>
                <a:spcPts val="0"/>
              </a:spcBef>
              <a:spcAft>
                <a:spcPts val="0"/>
              </a:spcAft>
              <a:buClr>
                <a:srgbClr val="F0AB00"/>
              </a:buClr>
              <a:buSzPct val="80000"/>
              <a:buFontTx/>
              <a:buNone/>
              <a:tabLst/>
              <a:defRPr/>
            </a:pPr>
            <a:r>
              <a:rPr kumimoji="0" lang="en-US" sz="900" b="0"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Employee</a:t>
            </a:r>
          </a:p>
        </p:txBody>
      </p:sp>
      <p:pic>
        <p:nvPicPr>
          <p:cNvPr id="57" name="Picture 56">
            <a:extLst>
              <a:ext uri="{FF2B5EF4-FFF2-40B4-BE49-F238E27FC236}">
                <a16:creationId xmlns:a16="http://schemas.microsoft.com/office/drawing/2014/main" id="{22CFA8A4-C982-4980-9960-2CD7530BF3CB}"/>
              </a:ext>
            </a:extLst>
          </p:cNvPr>
          <p:cNvPicPr>
            <a:picLocks noChangeAspect="1"/>
          </p:cNvPicPr>
          <p:nvPr/>
        </p:nvPicPr>
        <p:blipFill>
          <a:blip r:embed="rId17" cstate="hqprint">
            <a:extLst>
              <a:ext uri="{28A0092B-C50C-407E-A947-70E740481C1C}">
                <a14:useLocalDpi xmlns:a14="http://schemas.microsoft.com/office/drawing/2010/main"/>
              </a:ext>
            </a:extLst>
          </a:blip>
          <a:srcRect/>
          <a:stretch/>
        </p:blipFill>
        <p:spPr>
          <a:xfrm>
            <a:off x="7623286" y="4167599"/>
            <a:ext cx="420121" cy="406694"/>
          </a:xfrm>
          <a:prstGeom prst="rect">
            <a:avLst/>
          </a:prstGeom>
          <a:effectLst>
            <a:outerShdw blurRad="50800" dist="38100" dir="2700000" algn="tl" rotWithShape="0">
              <a:prstClr val="black">
                <a:alpha val="40000"/>
              </a:prstClr>
            </a:outerShdw>
          </a:effectLst>
        </p:spPr>
      </p:pic>
      <p:grpSp>
        <p:nvGrpSpPr>
          <p:cNvPr id="3" name="Group 2">
            <a:extLst>
              <a:ext uri="{FF2B5EF4-FFF2-40B4-BE49-F238E27FC236}">
                <a16:creationId xmlns:a16="http://schemas.microsoft.com/office/drawing/2014/main" id="{762112A6-8D03-4D64-BCB2-67F24AC043E9}"/>
              </a:ext>
            </a:extLst>
          </p:cNvPr>
          <p:cNvGrpSpPr/>
          <p:nvPr/>
        </p:nvGrpSpPr>
        <p:grpSpPr>
          <a:xfrm>
            <a:off x="2079976" y="1704901"/>
            <a:ext cx="8032049" cy="2060975"/>
            <a:chOff x="569169" y="1704901"/>
            <a:chExt cx="8032049" cy="2060975"/>
          </a:xfrm>
        </p:grpSpPr>
        <p:sp>
          <p:nvSpPr>
            <p:cNvPr id="72" name="Chevron 123">
              <a:hlinkClick r:id="rId18" action="ppaction://hlinksldjump"/>
              <a:extLst>
                <a:ext uri="{FF2B5EF4-FFF2-40B4-BE49-F238E27FC236}">
                  <a16:creationId xmlns:a16="http://schemas.microsoft.com/office/drawing/2014/main" id="{A46A115D-4237-4775-AA2F-210DD984FB3D}"/>
                </a:ext>
              </a:extLst>
            </p:cNvPr>
            <p:cNvSpPr>
              <a:spLocks noChangeArrowheads="1"/>
            </p:cNvSpPr>
            <p:nvPr/>
          </p:nvSpPr>
          <p:spPr bwMode="auto">
            <a:xfrm>
              <a:off x="4009958" y="1717889"/>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Processing Purchase Orders</a:t>
              </a:r>
            </a:p>
          </p:txBody>
        </p:sp>
        <p:sp>
          <p:nvSpPr>
            <p:cNvPr id="73" name="Chevron 123">
              <a:hlinkClick r:id="rId19" action="ppaction://hlinksldjump"/>
              <a:extLst>
                <a:ext uri="{FF2B5EF4-FFF2-40B4-BE49-F238E27FC236}">
                  <a16:creationId xmlns:a16="http://schemas.microsoft.com/office/drawing/2014/main" id="{16D7DA8C-3CDF-43A3-AB3F-FA4F68D48F7D}"/>
                </a:ext>
              </a:extLst>
            </p:cNvPr>
            <p:cNvSpPr>
              <a:spLocks noChangeArrowheads="1"/>
            </p:cNvSpPr>
            <p:nvPr/>
          </p:nvSpPr>
          <p:spPr bwMode="auto">
            <a:xfrm>
              <a:off x="5151415" y="1718153"/>
              <a:ext cx="1141088" cy="885393"/>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Confirming Goods and Services Receipts</a:t>
              </a:r>
            </a:p>
          </p:txBody>
        </p:sp>
        <p:sp>
          <p:nvSpPr>
            <p:cNvPr id="74" name="Chevron 123">
              <a:hlinkClick r:id="rId20" action="ppaction://hlinksldjump"/>
              <a:extLst>
                <a:ext uri="{FF2B5EF4-FFF2-40B4-BE49-F238E27FC236}">
                  <a16:creationId xmlns:a16="http://schemas.microsoft.com/office/drawing/2014/main" id="{28EB3883-02D5-4622-9240-82E07AAAF86A}"/>
                </a:ext>
              </a:extLst>
            </p:cNvPr>
            <p:cNvSpPr>
              <a:spLocks noChangeArrowheads="1"/>
            </p:cNvSpPr>
            <p:nvPr/>
          </p:nvSpPr>
          <p:spPr bwMode="auto">
            <a:xfrm>
              <a:off x="6255808" y="1712123"/>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Processing Supplier Invoices</a:t>
              </a:r>
            </a:p>
          </p:txBody>
        </p:sp>
        <p:sp>
          <p:nvSpPr>
            <p:cNvPr id="75" name="Chevron 123">
              <a:hlinkClick r:id="rId21" action="ppaction://hlinksldjump"/>
              <a:extLst>
                <a:ext uri="{FF2B5EF4-FFF2-40B4-BE49-F238E27FC236}">
                  <a16:creationId xmlns:a16="http://schemas.microsoft.com/office/drawing/2014/main" id="{9FC86946-139F-4BC3-9FB9-BADAF4713C63}"/>
                </a:ext>
              </a:extLst>
            </p:cNvPr>
            <p:cNvSpPr>
              <a:spLocks noChangeArrowheads="1"/>
            </p:cNvSpPr>
            <p:nvPr/>
          </p:nvSpPr>
          <p:spPr bwMode="auto">
            <a:xfrm>
              <a:off x="7422922" y="1707959"/>
              <a:ext cx="1178296" cy="893934"/>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Processing Payables and Payments</a:t>
              </a:r>
            </a:p>
          </p:txBody>
        </p:sp>
        <p:sp>
          <p:nvSpPr>
            <p:cNvPr id="77" name="Freeform 69">
              <a:extLst>
                <a:ext uri="{FF2B5EF4-FFF2-40B4-BE49-F238E27FC236}">
                  <a16:creationId xmlns:a16="http://schemas.microsoft.com/office/drawing/2014/main" id="{108B2EAA-BAD2-4EAE-A45A-01142FD61F23}"/>
                </a:ext>
              </a:extLst>
            </p:cNvPr>
            <p:cNvSpPr>
              <a:spLocks noChangeArrowheads="1"/>
            </p:cNvSpPr>
            <p:nvPr/>
          </p:nvSpPr>
          <p:spPr bwMode="auto">
            <a:xfrm>
              <a:off x="6071991" y="2470532"/>
              <a:ext cx="141266" cy="118202"/>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schemeClr val="bg1"/>
                </a:solidFill>
                <a:effectLst/>
                <a:uLnTx/>
                <a:uFillTx/>
                <a:latin typeface="72" panose="020B0503030000000003" pitchFamily="34" charset="0"/>
                <a:cs typeface="72" panose="020B0503030000000003" pitchFamily="34" charset="0"/>
              </a:endParaRPr>
            </a:p>
          </p:txBody>
        </p:sp>
        <p:sp>
          <p:nvSpPr>
            <p:cNvPr id="78" name="Freeform 69">
              <a:extLst>
                <a:ext uri="{FF2B5EF4-FFF2-40B4-BE49-F238E27FC236}">
                  <a16:creationId xmlns:a16="http://schemas.microsoft.com/office/drawing/2014/main" id="{D9C7ABF4-16D9-416B-AB5F-5E26C6317E15}"/>
                </a:ext>
              </a:extLst>
            </p:cNvPr>
            <p:cNvSpPr>
              <a:spLocks noChangeArrowheads="1"/>
            </p:cNvSpPr>
            <p:nvPr/>
          </p:nvSpPr>
          <p:spPr bwMode="auto">
            <a:xfrm>
              <a:off x="7226311" y="2483691"/>
              <a:ext cx="141266" cy="118202"/>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schemeClr val="bg1"/>
                </a:solidFill>
                <a:effectLst/>
                <a:uLnTx/>
                <a:uFillTx/>
                <a:latin typeface="72" panose="020B0503030000000003" pitchFamily="34" charset="0"/>
                <a:cs typeface="72" panose="020B0503030000000003" pitchFamily="34" charset="0"/>
              </a:endParaRPr>
            </a:p>
          </p:txBody>
        </p:sp>
        <p:sp>
          <p:nvSpPr>
            <p:cNvPr id="79" name="Freeform 69">
              <a:extLst>
                <a:ext uri="{FF2B5EF4-FFF2-40B4-BE49-F238E27FC236}">
                  <a16:creationId xmlns:a16="http://schemas.microsoft.com/office/drawing/2014/main" id="{746D7B3D-A7FD-4546-8A32-E19DD5705DC8}"/>
                </a:ext>
              </a:extLst>
            </p:cNvPr>
            <p:cNvSpPr>
              <a:spLocks noChangeArrowheads="1"/>
            </p:cNvSpPr>
            <p:nvPr/>
          </p:nvSpPr>
          <p:spPr bwMode="auto">
            <a:xfrm>
              <a:off x="8377307" y="2470532"/>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schemeClr val="bg1"/>
                </a:solidFill>
                <a:effectLst/>
                <a:uLnTx/>
                <a:uFillTx/>
                <a:latin typeface="72" panose="020B0503030000000003" pitchFamily="34" charset="0"/>
                <a:cs typeface="72" panose="020B0503030000000003" pitchFamily="34" charset="0"/>
              </a:endParaRPr>
            </a:p>
          </p:txBody>
        </p:sp>
        <p:sp>
          <p:nvSpPr>
            <p:cNvPr id="49" name="Chevron 123">
              <a:hlinkClick r:id="rId7" action="ppaction://hlinksldjump"/>
              <a:extLst>
                <a:ext uri="{FF2B5EF4-FFF2-40B4-BE49-F238E27FC236}">
                  <a16:creationId xmlns:a16="http://schemas.microsoft.com/office/drawing/2014/main" id="{C96AE004-C1C8-4AB2-BD32-BCED588CEB57}"/>
                </a:ext>
              </a:extLst>
            </p:cNvPr>
            <p:cNvSpPr>
              <a:spLocks noChangeArrowheads="1"/>
            </p:cNvSpPr>
            <p:nvPr/>
          </p:nvSpPr>
          <p:spPr bwMode="auto">
            <a:xfrm>
              <a:off x="569169" y="1707182"/>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Processing Shopping Carts</a:t>
              </a:r>
            </a:p>
          </p:txBody>
        </p:sp>
        <p:sp>
          <p:nvSpPr>
            <p:cNvPr id="50" name="Chevron 123">
              <a:hlinkClick r:id="rId22" action="ppaction://hlinksldjump"/>
              <a:extLst>
                <a:ext uri="{FF2B5EF4-FFF2-40B4-BE49-F238E27FC236}">
                  <a16:creationId xmlns:a16="http://schemas.microsoft.com/office/drawing/2014/main" id="{1E27E268-CA0A-47E5-96FA-E71F6B88F3DB}"/>
                </a:ext>
              </a:extLst>
            </p:cNvPr>
            <p:cNvSpPr>
              <a:spLocks noChangeArrowheads="1"/>
            </p:cNvSpPr>
            <p:nvPr/>
          </p:nvSpPr>
          <p:spPr bwMode="auto">
            <a:xfrm>
              <a:off x="1721236" y="1704901"/>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Processing Purchase Requests</a:t>
              </a:r>
            </a:p>
          </p:txBody>
        </p:sp>
        <p:sp>
          <p:nvSpPr>
            <p:cNvPr id="51" name="Chevron 123">
              <a:hlinkClick r:id="rId23" action="ppaction://hlinksldjump"/>
              <a:extLst>
                <a:ext uri="{FF2B5EF4-FFF2-40B4-BE49-F238E27FC236}">
                  <a16:creationId xmlns:a16="http://schemas.microsoft.com/office/drawing/2014/main" id="{D775DA86-A813-416E-906E-A3FC6239886A}"/>
                </a:ext>
              </a:extLst>
            </p:cNvPr>
            <p:cNvSpPr>
              <a:spLocks noChangeArrowheads="1"/>
            </p:cNvSpPr>
            <p:nvPr/>
          </p:nvSpPr>
          <p:spPr bwMode="auto">
            <a:xfrm>
              <a:off x="2866165" y="1712123"/>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Processing Requests for Quotation</a:t>
              </a:r>
            </a:p>
          </p:txBody>
        </p:sp>
        <p:grpSp>
          <p:nvGrpSpPr>
            <p:cNvPr id="58" name="Group 57">
              <a:extLst>
                <a:ext uri="{FF2B5EF4-FFF2-40B4-BE49-F238E27FC236}">
                  <a16:creationId xmlns:a16="http://schemas.microsoft.com/office/drawing/2014/main" id="{D1F6C080-2728-459C-B92E-0989F9CA7C9E}"/>
                </a:ext>
              </a:extLst>
            </p:cNvPr>
            <p:cNvGrpSpPr/>
            <p:nvPr/>
          </p:nvGrpSpPr>
          <p:grpSpPr>
            <a:xfrm>
              <a:off x="1596653" y="2980053"/>
              <a:ext cx="1636877" cy="785823"/>
              <a:chOff x="2225719" y="2706991"/>
              <a:chExt cx="1636877" cy="720000"/>
            </a:xfrm>
          </p:grpSpPr>
          <p:pic>
            <p:nvPicPr>
              <p:cNvPr id="59" name="Picture 58">
                <a:extLst>
                  <a:ext uri="{FF2B5EF4-FFF2-40B4-BE49-F238E27FC236}">
                    <a16:creationId xmlns:a16="http://schemas.microsoft.com/office/drawing/2014/main" id="{F961C500-7D5C-4324-A004-1138A063386B}"/>
                  </a:ext>
                </a:extLst>
              </p:cNvPr>
              <p:cNvPicPr>
                <a:picLocks noChangeAspect="1"/>
              </p:cNvPicPr>
              <p:nvPr/>
            </p:nvPicPr>
            <p:blipFill>
              <a:blip r:embed="rId24" cstate="hqprint">
                <a:extLst>
                  <a:ext uri="{28A0092B-C50C-407E-A947-70E740481C1C}">
                    <a14:useLocalDpi xmlns:a14="http://schemas.microsoft.com/office/drawing/2010/main"/>
                  </a:ext>
                </a:extLst>
              </a:blip>
              <a:stretch>
                <a:fillRect/>
              </a:stretch>
            </p:blipFill>
            <p:spPr>
              <a:xfrm>
                <a:off x="2225719" y="2706991"/>
                <a:ext cx="720000" cy="720000"/>
              </a:xfrm>
              <a:prstGeom prst="rect">
                <a:avLst/>
              </a:prstGeom>
            </p:spPr>
          </p:pic>
          <p:sp>
            <p:nvSpPr>
              <p:cNvPr id="64" name="TextBox 63">
                <a:extLst>
                  <a:ext uri="{FF2B5EF4-FFF2-40B4-BE49-F238E27FC236}">
                    <a16:creationId xmlns:a16="http://schemas.microsoft.com/office/drawing/2014/main" id="{9239F4BC-7AFE-4C23-A313-917F95C2BBBA}"/>
                  </a:ext>
                </a:extLst>
              </p:cNvPr>
              <p:cNvSpPr txBox="1"/>
              <p:nvPr/>
            </p:nvSpPr>
            <p:spPr>
              <a:xfrm>
                <a:off x="2898295" y="2952811"/>
                <a:ext cx="964301" cy="465293"/>
              </a:xfrm>
              <a:prstGeom prst="rect">
                <a:avLst/>
              </a:prstGeom>
              <a:noFill/>
            </p:spPr>
            <p:txBody>
              <a:bodyPr wrap="square">
                <a:spAutoFit/>
              </a:bodyPr>
              <a:lstStyle/>
              <a:p>
                <a:r>
                  <a:rPr lang="en-US" sz="900" dirty="0">
                    <a:solidFill>
                      <a:srgbClr val="666666"/>
                    </a:solidFill>
                    <a:latin typeface="72" panose="020B0503030000000003" pitchFamily="34" charset="0"/>
                    <a:cs typeface="72" panose="020B0503030000000003" pitchFamily="34" charset="0"/>
                  </a:rPr>
                  <a:t>Order-to-Cash (Project-Based Services)</a:t>
                </a:r>
              </a:p>
            </p:txBody>
          </p:sp>
        </p:grpSp>
        <p:grpSp>
          <p:nvGrpSpPr>
            <p:cNvPr id="65" name="Group 64">
              <a:extLst>
                <a:ext uri="{FF2B5EF4-FFF2-40B4-BE49-F238E27FC236}">
                  <a16:creationId xmlns:a16="http://schemas.microsoft.com/office/drawing/2014/main" id="{4616448A-D56E-4784-8B2D-EB9047F35DAC}"/>
                </a:ext>
              </a:extLst>
            </p:cNvPr>
            <p:cNvGrpSpPr/>
            <p:nvPr/>
          </p:nvGrpSpPr>
          <p:grpSpPr>
            <a:xfrm>
              <a:off x="1596653" y="2624166"/>
              <a:ext cx="1756147" cy="720000"/>
              <a:chOff x="2225719" y="2706991"/>
              <a:chExt cx="1756147" cy="720000"/>
            </a:xfrm>
          </p:grpSpPr>
          <p:pic>
            <p:nvPicPr>
              <p:cNvPr id="66" name="Picture 65">
                <a:extLst>
                  <a:ext uri="{FF2B5EF4-FFF2-40B4-BE49-F238E27FC236}">
                    <a16:creationId xmlns:a16="http://schemas.microsoft.com/office/drawing/2014/main" id="{DAF55404-58F7-4AAC-97E8-21EE3E868C4C}"/>
                  </a:ext>
                </a:extLst>
              </p:cNvPr>
              <p:cNvPicPr>
                <a:picLocks noChangeAspect="1"/>
              </p:cNvPicPr>
              <p:nvPr/>
            </p:nvPicPr>
            <p:blipFill>
              <a:blip r:embed="rId25" cstate="hqprint">
                <a:extLst>
                  <a:ext uri="{28A0092B-C50C-407E-A947-70E740481C1C}">
                    <a14:useLocalDpi xmlns:a14="http://schemas.microsoft.com/office/drawing/2010/main"/>
                  </a:ext>
                </a:extLst>
              </a:blip>
              <a:stretch>
                <a:fillRect/>
              </a:stretch>
            </p:blipFill>
            <p:spPr>
              <a:xfrm>
                <a:off x="2225719" y="2706991"/>
                <a:ext cx="720000" cy="720000"/>
              </a:xfrm>
              <a:prstGeom prst="rect">
                <a:avLst/>
              </a:prstGeom>
            </p:spPr>
          </p:pic>
          <p:sp>
            <p:nvSpPr>
              <p:cNvPr id="67" name="TextBox 66">
                <a:extLst>
                  <a:ext uri="{FF2B5EF4-FFF2-40B4-BE49-F238E27FC236}">
                    <a16:creationId xmlns:a16="http://schemas.microsoft.com/office/drawing/2014/main" id="{7BA54D9A-CE3F-4973-B905-CD13EF7B0936}"/>
                  </a:ext>
                </a:extLst>
              </p:cNvPr>
              <p:cNvSpPr txBox="1"/>
              <p:nvPr/>
            </p:nvSpPr>
            <p:spPr>
              <a:xfrm>
                <a:off x="2898295" y="2952810"/>
                <a:ext cx="1083571" cy="369332"/>
              </a:xfrm>
              <a:prstGeom prst="rect">
                <a:avLst/>
              </a:prstGeom>
              <a:noFill/>
            </p:spPr>
            <p:txBody>
              <a:bodyPr wrap="square">
                <a:spAutoFit/>
              </a:bodyPr>
              <a:lstStyle/>
              <a:p>
                <a:r>
                  <a:rPr lang="en-US" sz="900" dirty="0">
                    <a:solidFill>
                      <a:srgbClr val="666666"/>
                    </a:solidFill>
                    <a:latin typeface="72" panose="020B0503030000000003" pitchFamily="34" charset="0"/>
                    <a:cs typeface="72" panose="020B0503030000000003" pitchFamily="34" charset="0"/>
                  </a:rPr>
                  <a:t>Project Management</a:t>
                </a:r>
              </a:p>
            </p:txBody>
          </p:sp>
        </p:grpSp>
      </p:grpSp>
    </p:spTree>
    <p:extLst>
      <p:ext uri="{BB962C8B-B14F-4D97-AF65-F5344CB8AC3E}">
        <p14:creationId xmlns:p14="http://schemas.microsoft.com/office/powerpoint/2010/main" val="3602749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CFA77BC3-DD8E-4FB4-B0B2-C7BF24F6C397}"/>
              </a:ext>
            </a:extLst>
          </p:cNvPr>
          <p:cNvGrpSpPr/>
          <p:nvPr/>
        </p:nvGrpSpPr>
        <p:grpSpPr>
          <a:xfrm>
            <a:off x="181733" y="5913587"/>
            <a:ext cx="1979096" cy="431888"/>
            <a:chOff x="181780" y="5984084"/>
            <a:chExt cx="1979611" cy="432000"/>
          </a:xfrm>
        </p:grpSpPr>
        <p:grpSp>
          <p:nvGrpSpPr>
            <p:cNvPr id="85" name="Group 84">
              <a:extLst>
                <a:ext uri="{FF2B5EF4-FFF2-40B4-BE49-F238E27FC236}">
                  <a16:creationId xmlns:a16="http://schemas.microsoft.com/office/drawing/2014/main" id="{B5A7F49A-AC8A-4B21-BDF7-99942E0FEF7E}"/>
                </a:ext>
              </a:extLst>
            </p:cNvPr>
            <p:cNvGrpSpPr/>
            <p:nvPr/>
          </p:nvGrpSpPr>
          <p:grpSpPr>
            <a:xfrm>
              <a:off x="196667" y="6020084"/>
              <a:ext cx="1964724" cy="360000"/>
              <a:chOff x="196667" y="4734829"/>
              <a:chExt cx="1964724" cy="360000"/>
            </a:xfrm>
          </p:grpSpPr>
          <p:sp>
            <p:nvSpPr>
              <p:cNvPr id="86" name="Rectangle 85">
                <a:hlinkClick r:id="rId3" action="ppaction://hlinksldjump"/>
                <a:extLst>
                  <a:ext uri="{FF2B5EF4-FFF2-40B4-BE49-F238E27FC236}">
                    <a16:creationId xmlns:a16="http://schemas.microsoft.com/office/drawing/2014/main" id="{054FD93D-FAE4-49AC-8964-A03FE6CB5D41}"/>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marL="0" marR="0" lvl="0" indent="0" algn="ctr" defTabSz="914126" rtl="0" eaLnBrk="1" fontAlgn="base" latinLnBrk="0" hangingPunct="1">
                  <a:lnSpc>
                    <a:spcPct val="100000"/>
                  </a:lnSpc>
                  <a:spcBef>
                    <a:spcPct val="50000"/>
                  </a:spcBef>
                  <a:spcAft>
                    <a:spcPct val="0"/>
                  </a:spcAft>
                  <a:buClr>
                    <a:srgbClr val="F0AB00"/>
                  </a:buClr>
                  <a:buSzPct val="80000"/>
                  <a:buFontTx/>
                  <a:buNone/>
                  <a:tabLst/>
                  <a:defRPr/>
                </a:pPr>
                <a:endParaRPr kumimoji="0" lang="en-US" sz="1799" b="0" i="0" u="none" strike="noStrike" kern="0" cap="none" spc="0" normalizeH="0" baseline="0" noProof="0" dirty="0">
                  <a:ln>
                    <a:noFill/>
                  </a:ln>
                  <a:solidFill>
                    <a:srgbClr val="000000"/>
                  </a:solidFill>
                  <a:effectLst/>
                  <a:uLnTx/>
                  <a:uFillTx/>
                  <a:latin typeface="72" panose="020B0503030000000003" pitchFamily="34" charset="0"/>
                  <a:ea typeface="Arial Unicode MS" pitchFamily="34" charset="-128"/>
                  <a:cs typeface="72" panose="020B0503030000000003" pitchFamily="34" charset="0"/>
                </a:endParaRPr>
              </a:p>
            </p:txBody>
          </p:sp>
          <p:sp>
            <p:nvSpPr>
              <p:cNvPr id="89" name="TextBox 88">
                <a:hlinkClick r:id="" action="ppaction://noaction"/>
                <a:extLst>
                  <a:ext uri="{FF2B5EF4-FFF2-40B4-BE49-F238E27FC236}">
                    <a16:creationId xmlns:a16="http://schemas.microsoft.com/office/drawing/2014/main" id="{749F8406-6329-4DF7-BC97-6B4FCFF54C6D}"/>
                  </a:ext>
                </a:extLst>
              </p:cNvPr>
              <p:cNvSpPr txBox="1"/>
              <p:nvPr/>
            </p:nvSpPr>
            <p:spPr>
              <a:xfrm>
                <a:off x="631664" y="4830191"/>
                <a:ext cx="1194238" cy="169277"/>
              </a:xfrm>
              <a:prstGeom prst="rect">
                <a:avLst/>
              </a:prstGeom>
              <a:noFill/>
            </p:spPr>
            <p:txBody>
              <a:bodyPr wrap="none" lIns="0" tIns="0" rIns="0" bIns="0" rtlCol="0">
                <a:spAutoFit/>
              </a:bodyPr>
              <a:lstStyle/>
              <a:p>
                <a:pPr marL="0" marR="0" lvl="0" indent="0" algn="l" defTabSz="1088449" rtl="0" eaLnBrk="1" fontAlgn="base" latinLnBrk="0" hangingPunct="1">
                  <a:lnSpc>
                    <a:spcPct val="100000"/>
                  </a:lnSpc>
                  <a:spcBef>
                    <a:spcPct val="50000"/>
                  </a:spcBef>
                  <a:spcAft>
                    <a:spcPct val="0"/>
                  </a:spcAft>
                  <a:buClr>
                    <a:srgbClr val="F0AB00"/>
                  </a:buClr>
                  <a:buSzPct val="80000"/>
                  <a:buFontTx/>
                  <a:buNone/>
                  <a:tabLst/>
                  <a:defRPr/>
                </a:pPr>
                <a:r>
                  <a:rPr kumimoji="0" lang="en-US" sz="1100" b="0" i="0" u="none" strike="noStrike" kern="0" cap="none" spc="0" normalizeH="0" baseline="0" noProof="0" dirty="0">
                    <a:ln>
                      <a:noFill/>
                    </a:ln>
                    <a:solidFill>
                      <a:srgbClr val="666666"/>
                    </a:solidFill>
                    <a:effectLst/>
                    <a:uLnTx/>
                    <a:uFillTx/>
                    <a:latin typeface="72" panose="020B0503030000000003" pitchFamily="34" charset="0"/>
                    <a:ea typeface="Arial Unicode MS" pitchFamily="34" charset="-128"/>
                    <a:cs typeface="72" panose="020B0503030000000003" pitchFamily="34" charset="0"/>
                  </a:rPr>
                  <a:t>Further Information</a:t>
                </a:r>
              </a:p>
            </p:txBody>
          </p:sp>
        </p:grpSp>
        <p:pic>
          <p:nvPicPr>
            <p:cNvPr id="14" name="Picture 13">
              <a:hlinkClick r:id="" action="ppaction://noaction"/>
              <a:extLst>
                <a:ext uri="{FF2B5EF4-FFF2-40B4-BE49-F238E27FC236}">
                  <a16:creationId xmlns:a16="http://schemas.microsoft.com/office/drawing/2014/main" id="{4CFEC095-7A13-4452-A0ED-AE6E9248CD7F}"/>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81780" y="5984084"/>
              <a:ext cx="432000" cy="432000"/>
            </a:xfrm>
            <a:prstGeom prst="rect">
              <a:avLst/>
            </a:prstGeom>
          </p:spPr>
        </p:pic>
      </p:grpSp>
      <p:grpSp>
        <p:nvGrpSpPr>
          <p:cNvPr id="17" name="Group 16">
            <a:extLst>
              <a:ext uri="{FF2B5EF4-FFF2-40B4-BE49-F238E27FC236}">
                <a16:creationId xmlns:a16="http://schemas.microsoft.com/office/drawing/2014/main" id="{B89BF522-8547-43C9-A6B0-979B8B2DC4AB}"/>
              </a:ext>
            </a:extLst>
          </p:cNvPr>
          <p:cNvGrpSpPr/>
          <p:nvPr/>
        </p:nvGrpSpPr>
        <p:grpSpPr>
          <a:xfrm>
            <a:off x="196617" y="5572421"/>
            <a:ext cx="1964212" cy="363683"/>
            <a:chOff x="196667" y="5582428"/>
            <a:chExt cx="1964724" cy="363778"/>
          </a:xfrm>
        </p:grpSpPr>
        <p:grpSp>
          <p:nvGrpSpPr>
            <p:cNvPr id="69" name="Group 68">
              <a:extLst>
                <a:ext uri="{FF2B5EF4-FFF2-40B4-BE49-F238E27FC236}">
                  <a16:creationId xmlns:a16="http://schemas.microsoft.com/office/drawing/2014/main" id="{9E6B43DC-AD59-4CDA-81C6-66920AB0B451}"/>
                </a:ext>
              </a:extLst>
            </p:cNvPr>
            <p:cNvGrpSpPr/>
            <p:nvPr/>
          </p:nvGrpSpPr>
          <p:grpSpPr>
            <a:xfrm>
              <a:off x="196667" y="5586206"/>
              <a:ext cx="1964724" cy="360000"/>
              <a:chOff x="196667" y="4734829"/>
              <a:chExt cx="1964724" cy="360000"/>
            </a:xfrm>
          </p:grpSpPr>
          <p:sp>
            <p:nvSpPr>
              <p:cNvPr id="70" name="Rectangle 69">
                <a:hlinkClick r:id="rId5" action="ppaction://hlinksldjump"/>
                <a:extLst>
                  <a:ext uri="{FF2B5EF4-FFF2-40B4-BE49-F238E27FC236}">
                    <a16:creationId xmlns:a16="http://schemas.microsoft.com/office/drawing/2014/main" id="{49536105-FFB0-4F54-AB0D-9735066A5516}"/>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marL="0" marR="0" lvl="0" indent="0" algn="ctr" defTabSz="914126" rtl="0" eaLnBrk="1" fontAlgn="base" latinLnBrk="0" hangingPunct="1">
                  <a:lnSpc>
                    <a:spcPct val="100000"/>
                  </a:lnSpc>
                  <a:spcBef>
                    <a:spcPct val="50000"/>
                  </a:spcBef>
                  <a:spcAft>
                    <a:spcPct val="0"/>
                  </a:spcAft>
                  <a:buClr>
                    <a:srgbClr val="F0AB00"/>
                  </a:buClr>
                  <a:buSzPct val="80000"/>
                  <a:buFontTx/>
                  <a:buNone/>
                  <a:tabLst/>
                  <a:defRPr/>
                </a:pPr>
                <a:endParaRPr kumimoji="0" lang="en-US" sz="1799" b="0" i="0" u="none" strike="noStrike" kern="0" cap="none" spc="0" normalizeH="0" baseline="0" noProof="0" dirty="0">
                  <a:ln>
                    <a:noFill/>
                  </a:ln>
                  <a:solidFill>
                    <a:srgbClr val="000000"/>
                  </a:solidFill>
                  <a:effectLst/>
                  <a:uLnTx/>
                  <a:uFillTx/>
                  <a:latin typeface="72" panose="020B0503030000000003" pitchFamily="34" charset="0"/>
                  <a:ea typeface="Arial Unicode MS" pitchFamily="34" charset="-128"/>
                  <a:cs typeface="72" panose="020B0503030000000003" pitchFamily="34" charset="0"/>
                </a:endParaRPr>
              </a:p>
            </p:txBody>
          </p:sp>
          <p:sp>
            <p:nvSpPr>
              <p:cNvPr id="83" name="TextBox 82">
                <a:extLst>
                  <a:ext uri="{FF2B5EF4-FFF2-40B4-BE49-F238E27FC236}">
                    <a16:creationId xmlns:a16="http://schemas.microsoft.com/office/drawing/2014/main" id="{D6571B1A-5625-402C-81F0-053045B3F205}"/>
                  </a:ext>
                </a:extLst>
              </p:cNvPr>
              <p:cNvSpPr txBox="1"/>
              <p:nvPr/>
            </p:nvSpPr>
            <p:spPr>
              <a:xfrm>
                <a:off x="631664" y="4830191"/>
                <a:ext cx="876843" cy="169277"/>
              </a:xfrm>
              <a:prstGeom prst="rect">
                <a:avLst/>
              </a:prstGeom>
              <a:noFill/>
            </p:spPr>
            <p:txBody>
              <a:bodyPr wrap="none" lIns="0" tIns="0" rIns="0" bIns="0" rtlCol="0">
                <a:spAutoFit/>
              </a:bodyPr>
              <a:lstStyle/>
              <a:p>
                <a:pPr marL="0" marR="0" lvl="0" indent="0" algn="l" defTabSz="1088449" rtl="0" eaLnBrk="1" fontAlgn="base" latinLnBrk="0" hangingPunct="1">
                  <a:lnSpc>
                    <a:spcPct val="100000"/>
                  </a:lnSpc>
                  <a:spcBef>
                    <a:spcPct val="50000"/>
                  </a:spcBef>
                  <a:spcAft>
                    <a:spcPct val="0"/>
                  </a:spcAft>
                  <a:buClr>
                    <a:srgbClr val="F0AB00"/>
                  </a:buClr>
                  <a:buSzPct val="80000"/>
                  <a:buFontTx/>
                  <a:buNone/>
                  <a:tabLst/>
                  <a:defRPr/>
                </a:pPr>
                <a:r>
                  <a:rPr kumimoji="0" lang="en-US" sz="1100" b="0" i="0" u="none" strike="noStrike" kern="0" cap="none" spc="0" normalizeH="0" baseline="0" noProof="0" dirty="0">
                    <a:ln>
                      <a:noFill/>
                    </a:ln>
                    <a:solidFill>
                      <a:srgbClr val="666666"/>
                    </a:solidFill>
                    <a:effectLst/>
                    <a:uLnTx/>
                    <a:uFillTx/>
                    <a:latin typeface="72" panose="020B0503030000000003" pitchFamily="34" charset="0"/>
                    <a:ea typeface="Arial Unicode MS" pitchFamily="34" charset="-128"/>
                    <a:cs typeface="72" panose="020B0503030000000003" pitchFamily="34" charset="0"/>
                  </a:rPr>
                  <a:t>Scenario Flow</a:t>
                </a:r>
              </a:p>
            </p:txBody>
          </p:sp>
        </p:grpSp>
        <p:pic>
          <p:nvPicPr>
            <p:cNvPr id="10" name="Picture 9">
              <a:hlinkClick r:id="" action="ppaction://noaction"/>
              <a:extLst>
                <a:ext uri="{FF2B5EF4-FFF2-40B4-BE49-F238E27FC236}">
                  <a16:creationId xmlns:a16="http://schemas.microsoft.com/office/drawing/2014/main" id="{5D111DEC-F0FB-474B-8CC8-2CCCC01E12FD}"/>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230477" y="5582428"/>
              <a:ext cx="360000" cy="360000"/>
            </a:xfrm>
            <a:prstGeom prst="rect">
              <a:avLst/>
            </a:prstGeom>
          </p:spPr>
        </p:pic>
      </p:grpSp>
      <p:grpSp>
        <p:nvGrpSpPr>
          <p:cNvPr id="60" name="Group 59">
            <a:extLst>
              <a:ext uri="{FF2B5EF4-FFF2-40B4-BE49-F238E27FC236}">
                <a16:creationId xmlns:a16="http://schemas.microsoft.com/office/drawing/2014/main" id="{1FC02C82-3754-46B7-A268-CAA82F38FE48}"/>
              </a:ext>
            </a:extLst>
          </p:cNvPr>
          <p:cNvGrpSpPr/>
          <p:nvPr/>
        </p:nvGrpSpPr>
        <p:grpSpPr>
          <a:xfrm>
            <a:off x="196616" y="4757983"/>
            <a:ext cx="1863458" cy="359906"/>
            <a:chOff x="196667" y="4351530"/>
            <a:chExt cx="1863943" cy="360000"/>
          </a:xfrm>
          <a:solidFill>
            <a:schemeClr val="bg1"/>
          </a:solidFill>
        </p:grpSpPr>
        <p:sp>
          <p:nvSpPr>
            <p:cNvPr id="61" name="Rectangle 60">
              <a:hlinkClick r:id="rId7" action="ppaction://hlinksldjump"/>
              <a:extLst>
                <a:ext uri="{FF2B5EF4-FFF2-40B4-BE49-F238E27FC236}">
                  <a16:creationId xmlns:a16="http://schemas.microsoft.com/office/drawing/2014/main" id="{CD69B62B-263A-4FCC-9532-B77F2680624E}"/>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marL="0" marR="0" lvl="0" indent="0" algn="ctr" defTabSz="914126" rtl="0" eaLnBrk="1" fontAlgn="base" latinLnBrk="0" hangingPunct="1">
                <a:lnSpc>
                  <a:spcPct val="100000"/>
                </a:lnSpc>
                <a:spcBef>
                  <a:spcPct val="50000"/>
                </a:spcBef>
                <a:spcAft>
                  <a:spcPct val="0"/>
                </a:spcAft>
                <a:buClr>
                  <a:srgbClr val="F0AB00"/>
                </a:buClr>
                <a:buSzPct val="80000"/>
                <a:buFontTx/>
                <a:buNone/>
                <a:tabLst/>
                <a:defRPr/>
              </a:pPr>
              <a:endParaRPr kumimoji="0" lang="en-US" sz="1799" b="0" i="0" u="none" strike="noStrike" kern="0" cap="none" spc="0" normalizeH="0" baseline="0" noProof="0" dirty="0">
                <a:ln>
                  <a:noFill/>
                </a:ln>
                <a:solidFill>
                  <a:srgbClr val="ECECEC"/>
                </a:solidFill>
                <a:effectLst/>
                <a:uLnTx/>
                <a:uFillTx/>
                <a:latin typeface="72" panose="020B0503030000000003" pitchFamily="34" charset="0"/>
                <a:ea typeface="Arial Unicode MS" pitchFamily="34" charset="-128"/>
                <a:cs typeface="72" panose="020B0503030000000003" pitchFamily="34" charset="0"/>
              </a:endParaRPr>
            </a:p>
          </p:txBody>
        </p:sp>
        <p:pic>
          <p:nvPicPr>
            <p:cNvPr id="62" name="Picture 61">
              <a:hlinkClick r:id="rId8" action="ppaction://hlinksldjump"/>
              <a:extLst>
                <a:ext uri="{FF2B5EF4-FFF2-40B4-BE49-F238E27FC236}">
                  <a16:creationId xmlns:a16="http://schemas.microsoft.com/office/drawing/2014/main" id="{CADE5F9F-4490-4112-8AEB-B9A23B7E3C9C}"/>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249062" y="4351530"/>
              <a:ext cx="360000" cy="360000"/>
            </a:xfrm>
            <a:prstGeom prst="rect">
              <a:avLst/>
            </a:prstGeom>
            <a:grpFill/>
          </p:spPr>
        </p:pic>
        <p:sp>
          <p:nvSpPr>
            <p:cNvPr id="63" name="TextBox 62">
              <a:extLst>
                <a:ext uri="{FF2B5EF4-FFF2-40B4-BE49-F238E27FC236}">
                  <a16:creationId xmlns:a16="http://schemas.microsoft.com/office/drawing/2014/main" id="{D116F6F0-7438-47D2-BECE-073DAE0C323B}"/>
                </a:ext>
              </a:extLst>
            </p:cNvPr>
            <p:cNvSpPr txBox="1"/>
            <p:nvPr/>
          </p:nvSpPr>
          <p:spPr>
            <a:xfrm>
              <a:off x="638473" y="4446892"/>
              <a:ext cx="958596" cy="169277"/>
            </a:xfrm>
            <a:prstGeom prst="rect">
              <a:avLst/>
            </a:prstGeom>
            <a:grpFill/>
          </p:spPr>
          <p:txBody>
            <a:bodyPr wrap="none" lIns="0" tIns="0" rIns="0" bIns="0" rtlCol="0">
              <a:spAutoFit/>
            </a:bodyPr>
            <a:lstStyle/>
            <a:p>
              <a:pPr marL="0" marR="0" lvl="0" indent="0" algn="l" defTabSz="1088449" rtl="0" eaLnBrk="1" fontAlgn="base" latinLnBrk="0" hangingPunct="1">
                <a:lnSpc>
                  <a:spcPct val="100000"/>
                </a:lnSpc>
                <a:spcBef>
                  <a:spcPct val="50000"/>
                </a:spcBef>
                <a:spcAft>
                  <a:spcPct val="0"/>
                </a:spcAft>
                <a:buClr>
                  <a:srgbClr val="F0AB00"/>
                </a:buClr>
                <a:buSzPct val="80000"/>
                <a:buFontTx/>
                <a:buNone/>
                <a:tabLst/>
                <a:defRPr/>
              </a:pPr>
              <a:r>
                <a:rPr kumimoji="0" lang="en-US" sz="1100" b="0" i="0" u="none" strike="noStrike" kern="0" cap="none" spc="0" normalizeH="0" baseline="0" noProof="0" dirty="0">
                  <a:ln>
                    <a:noFill/>
                  </a:ln>
                  <a:solidFill>
                    <a:srgbClr val="666666"/>
                  </a:solidFill>
                  <a:effectLst/>
                  <a:uLnTx/>
                  <a:uFillTx/>
                  <a:latin typeface="72" panose="020B0503030000000003" pitchFamily="34" charset="0"/>
                  <a:ea typeface="Arial Unicode MS" pitchFamily="34" charset="-128"/>
                  <a:cs typeface="72" panose="020B0503030000000003" pitchFamily="34" charset="0"/>
                </a:rPr>
                <a:t>Process Details</a:t>
              </a:r>
            </a:p>
          </p:txBody>
        </p:sp>
      </p:grpSp>
      <p:grpSp>
        <p:nvGrpSpPr>
          <p:cNvPr id="4" name="Group 3">
            <a:extLst>
              <a:ext uri="{FF2B5EF4-FFF2-40B4-BE49-F238E27FC236}">
                <a16:creationId xmlns:a16="http://schemas.microsoft.com/office/drawing/2014/main" id="{A647E6E4-E10B-4024-B94A-441A6302B787}"/>
              </a:ext>
            </a:extLst>
          </p:cNvPr>
          <p:cNvGrpSpPr/>
          <p:nvPr/>
        </p:nvGrpSpPr>
        <p:grpSpPr>
          <a:xfrm>
            <a:off x="196617" y="5165202"/>
            <a:ext cx="1964212" cy="359906"/>
            <a:chOff x="196667" y="4734829"/>
            <a:chExt cx="1964724" cy="360000"/>
          </a:xfrm>
        </p:grpSpPr>
        <p:sp>
          <p:nvSpPr>
            <p:cNvPr id="2" name="Rectangle 1">
              <a:hlinkClick r:id="rId10" action="ppaction://hlinksldjump"/>
              <a:extLst>
                <a:ext uri="{FF2B5EF4-FFF2-40B4-BE49-F238E27FC236}">
                  <a16:creationId xmlns:a16="http://schemas.microsoft.com/office/drawing/2014/main" id="{12718C7E-AD0B-49AE-8142-7C0A3D6C276E}"/>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marL="0" marR="0" lvl="0" indent="0" algn="ctr" defTabSz="914126" rtl="0" eaLnBrk="1" fontAlgn="base" latinLnBrk="0" hangingPunct="1">
                <a:lnSpc>
                  <a:spcPct val="100000"/>
                </a:lnSpc>
                <a:spcBef>
                  <a:spcPct val="50000"/>
                </a:spcBef>
                <a:spcAft>
                  <a:spcPct val="0"/>
                </a:spcAft>
                <a:buClr>
                  <a:srgbClr val="F0AB00"/>
                </a:buClr>
                <a:buSzPct val="80000"/>
                <a:buFontTx/>
                <a:buNone/>
                <a:tabLst/>
                <a:defRPr/>
              </a:pPr>
              <a:endParaRPr kumimoji="0" lang="en-US" sz="1799" b="0" i="0" u="none" strike="noStrike" kern="0" cap="none" spc="0" normalizeH="0" baseline="0" noProof="0" dirty="0">
                <a:ln>
                  <a:noFill/>
                </a:ln>
                <a:solidFill>
                  <a:srgbClr val="000000"/>
                </a:solidFill>
                <a:effectLst/>
                <a:uLnTx/>
                <a:uFillTx/>
                <a:latin typeface="72" panose="020B0503030000000003" pitchFamily="34" charset="0"/>
                <a:ea typeface="Arial Unicode MS" pitchFamily="34" charset="-128"/>
                <a:cs typeface="72" panose="020B0503030000000003" pitchFamily="34" charset="0"/>
              </a:endParaRPr>
            </a:p>
          </p:txBody>
        </p:sp>
        <p:grpSp>
          <p:nvGrpSpPr>
            <p:cNvPr id="144" name="Group 143">
              <a:extLst>
                <a:ext uri="{FF2B5EF4-FFF2-40B4-BE49-F238E27FC236}">
                  <a16:creationId xmlns:a16="http://schemas.microsoft.com/office/drawing/2014/main" id="{D8BA5551-4909-40C4-86E1-77F6D206A170}"/>
                </a:ext>
              </a:extLst>
            </p:cNvPr>
            <p:cNvGrpSpPr/>
            <p:nvPr/>
          </p:nvGrpSpPr>
          <p:grpSpPr>
            <a:xfrm>
              <a:off x="249062" y="4734829"/>
              <a:ext cx="1348006" cy="360000"/>
              <a:chOff x="249062" y="4734829"/>
              <a:chExt cx="1348006" cy="360000"/>
            </a:xfrm>
          </p:grpSpPr>
          <p:sp>
            <p:nvSpPr>
              <p:cNvPr id="136" name="TextBox 135">
                <a:extLst>
                  <a:ext uri="{FF2B5EF4-FFF2-40B4-BE49-F238E27FC236}">
                    <a16:creationId xmlns:a16="http://schemas.microsoft.com/office/drawing/2014/main" id="{C8574F55-21D5-4132-AB05-C1BCC8D14E8B}"/>
                  </a:ext>
                </a:extLst>
              </p:cNvPr>
              <p:cNvSpPr txBox="1"/>
              <p:nvPr/>
            </p:nvSpPr>
            <p:spPr>
              <a:xfrm>
                <a:off x="648090" y="4822527"/>
                <a:ext cx="948978" cy="169277"/>
              </a:xfrm>
              <a:prstGeom prst="rect">
                <a:avLst/>
              </a:prstGeom>
              <a:noFill/>
            </p:spPr>
            <p:txBody>
              <a:bodyPr wrap="none" lIns="0" tIns="0" rIns="0" bIns="0" rtlCol="0">
                <a:spAutoFit/>
              </a:bodyPr>
              <a:lstStyle/>
              <a:p>
                <a:pPr marL="0" marR="0" lvl="0" indent="0" algn="l" defTabSz="1088449" rtl="0" eaLnBrk="1" fontAlgn="base" latinLnBrk="0" hangingPunct="1">
                  <a:lnSpc>
                    <a:spcPct val="100000"/>
                  </a:lnSpc>
                  <a:spcBef>
                    <a:spcPct val="50000"/>
                  </a:spcBef>
                  <a:spcAft>
                    <a:spcPct val="0"/>
                  </a:spcAft>
                  <a:buClr>
                    <a:srgbClr val="F0AB00"/>
                  </a:buClr>
                  <a:buSzPct val="80000"/>
                  <a:buFontTx/>
                  <a:buNone/>
                  <a:tabLst/>
                  <a:defRPr/>
                </a:pPr>
                <a:r>
                  <a:rPr kumimoji="0" lang="en-US" sz="1100" b="0" i="0" u="none" strike="noStrike" kern="0" cap="none" spc="0" normalizeH="0" baseline="0" noProof="0" dirty="0">
                    <a:ln>
                      <a:noFill/>
                    </a:ln>
                    <a:solidFill>
                      <a:srgbClr val="666666"/>
                    </a:solidFill>
                    <a:effectLst/>
                    <a:uLnTx/>
                    <a:uFillTx/>
                    <a:latin typeface="72" panose="020B0503030000000003" pitchFamily="34" charset="0"/>
                    <a:ea typeface="Arial Unicode MS" pitchFamily="34" charset="-128"/>
                    <a:cs typeface="72" panose="020B0503030000000003" pitchFamily="34" charset="0"/>
                  </a:rPr>
                  <a:t>Business Value</a:t>
                </a:r>
              </a:p>
            </p:txBody>
          </p:sp>
          <p:pic>
            <p:nvPicPr>
              <p:cNvPr id="140" name="Picture 139">
                <a:hlinkClick r:id="" action="ppaction://noaction"/>
                <a:extLst>
                  <a:ext uri="{FF2B5EF4-FFF2-40B4-BE49-F238E27FC236}">
                    <a16:creationId xmlns:a16="http://schemas.microsoft.com/office/drawing/2014/main" id="{212FE70C-EA51-4E27-B814-8B5210B64FB7}"/>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249062" y="4734829"/>
                <a:ext cx="360000" cy="360000"/>
              </a:xfrm>
              <a:prstGeom prst="rect">
                <a:avLst/>
              </a:prstGeom>
            </p:spPr>
          </p:pic>
        </p:grpSp>
      </p:grpSp>
      <p:sp>
        <p:nvSpPr>
          <p:cNvPr id="24" name="Title"/>
          <p:cNvSpPr>
            <a:spLocks noGrp="1"/>
          </p:cNvSpPr>
          <p:nvPr>
            <p:ph type="title"/>
          </p:nvPr>
        </p:nvSpPr>
        <p:spPr bwMode="gray">
          <a:xfrm>
            <a:off x="503870" y="504761"/>
            <a:ext cx="11183564" cy="676932"/>
          </a:xfrm>
        </p:spPr>
        <p:txBody>
          <a:bodyPr/>
          <a:lstStyle/>
          <a:p>
            <a:r>
              <a:rPr lang="en-US" dirty="0">
                <a:solidFill>
                  <a:schemeClr val="accent2"/>
                </a:solidFill>
                <a:latin typeface="72" panose="020B0503030000000003" pitchFamily="34" charset="0"/>
                <a:cs typeface="72" panose="020B0503030000000003" pitchFamily="34" charset="0"/>
              </a:rPr>
              <a:t>SAP Business ByDesign – Procure to Pay (Services)</a:t>
            </a:r>
            <a:br>
              <a:rPr lang="en-US" dirty="0">
                <a:solidFill>
                  <a:schemeClr val="accent2"/>
                </a:solidFill>
                <a:latin typeface="72" panose="020B0503030000000003" pitchFamily="34" charset="0"/>
                <a:cs typeface="72" panose="020B0503030000000003" pitchFamily="34" charset="0"/>
              </a:rPr>
            </a:br>
            <a:r>
              <a:rPr lang="en-US" sz="1999" b="0" dirty="0">
                <a:solidFill>
                  <a:schemeClr val="accent2"/>
                </a:solidFill>
                <a:latin typeface="72" panose="020B0503030000000003" pitchFamily="34" charset="0"/>
                <a:cs typeface="72" panose="020B0503030000000003" pitchFamily="34" charset="0"/>
              </a:rPr>
              <a:t>Scenario Overview</a:t>
            </a:r>
            <a:endParaRPr lang="en-US" dirty="0">
              <a:solidFill>
                <a:schemeClr val="accent2"/>
              </a:solidFill>
              <a:latin typeface="72" panose="020B0503030000000003" pitchFamily="34" charset="0"/>
              <a:cs typeface="72" panose="020B0503030000000003" pitchFamily="34" charset="0"/>
            </a:endParaRPr>
          </a:p>
        </p:txBody>
      </p:sp>
      <p:sp>
        <p:nvSpPr>
          <p:cNvPr id="95" name="Rectangle 122">
            <a:extLst>
              <a:ext uri="{FF2B5EF4-FFF2-40B4-BE49-F238E27FC236}">
                <a16:creationId xmlns:a16="http://schemas.microsoft.com/office/drawing/2014/main" id="{25BD6EE7-41E9-4F63-9D21-CF51CB71382B}"/>
              </a:ext>
            </a:extLst>
          </p:cNvPr>
          <p:cNvSpPr>
            <a:spLocks noChangeArrowheads="1"/>
          </p:cNvSpPr>
          <p:nvPr/>
        </p:nvSpPr>
        <p:spPr bwMode="auto">
          <a:xfrm>
            <a:off x="1965293" y="3786351"/>
            <a:ext cx="9443146" cy="2638382"/>
          </a:xfrm>
          <a:prstGeom prst="rect">
            <a:avLst/>
          </a:prstGeom>
          <a:solidFill>
            <a:srgbClr val="ECECEC"/>
          </a:solidFill>
          <a:ln w="9525" algn="ctr">
            <a:noFill/>
            <a:round/>
            <a:headEnd/>
            <a:tailEnd/>
          </a:ln>
        </p:spPr>
        <p:txBody>
          <a:bodyPr wrap="none" lIns="89977" tIns="46788" rIns="89977" bIns="46788" anchor="ctr"/>
          <a:lstStyle/>
          <a:p>
            <a:pPr marL="244402" marR="0" lvl="0" indent="-244402" algn="ctr" defTabSz="1088449" rtl="0" eaLnBrk="1" fontAlgn="auto" latinLnBrk="0" hangingPunct="1">
              <a:lnSpc>
                <a:spcPct val="100000"/>
              </a:lnSpc>
              <a:spcBef>
                <a:spcPts val="0"/>
              </a:spcBef>
              <a:spcAft>
                <a:spcPts val="0"/>
              </a:spcAft>
              <a:buClr>
                <a:srgbClr val="F0AB00"/>
              </a:buClr>
              <a:buSzPct val="80000"/>
              <a:buFontTx/>
              <a:buNone/>
              <a:tabLst/>
              <a:defRPr/>
            </a:pPr>
            <a:endParaRPr kumimoji="0" lang="en-US" sz="2099" b="0" i="0" u="none" strike="noStrike" kern="1200" cap="none" spc="0" normalizeH="0" baseline="0" noProof="0" dirty="0">
              <a:ln>
                <a:noFill/>
              </a:ln>
              <a:solidFill>
                <a:srgbClr val="000000"/>
              </a:solidFill>
              <a:effectLst/>
              <a:uLnTx/>
              <a:uFillTx/>
              <a:latin typeface="72" panose="020B0503030000000003" pitchFamily="34" charset="0"/>
              <a:cs typeface="72" panose="020B0503030000000003" pitchFamily="34" charset="0"/>
            </a:endParaRPr>
          </a:p>
        </p:txBody>
      </p:sp>
      <p:sp>
        <p:nvSpPr>
          <p:cNvPr id="97" name="TextBox 98">
            <a:hlinkClick r:id="rId7" action="ppaction://hlinksldjump"/>
            <a:extLst>
              <a:ext uri="{FF2B5EF4-FFF2-40B4-BE49-F238E27FC236}">
                <a16:creationId xmlns:a16="http://schemas.microsoft.com/office/drawing/2014/main" id="{3B540246-54FD-4318-A797-CC9D6CDBC3C8}"/>
              </a:ext>
            </a:extLst>
          </p:cNvPr>
          <p:cNvSpPr txBox="1">
            <a:spLocks noChangeArrowheads="1"/>
          </p:cNvSpPr>
          <p:nvPr/>
        </p:nvSpPr>
        <p:spPr bwMode="auto">
          <a:xfrm>
            <a:off x="9914990" y="3833964"/>
            <a:ext cx="1364895" cy="214256"/>
          </a:xfrm>
          <a:prstGeom prst="rect">
            <a:avLst/>
          </a:prstGeom>
          <a:noFill/>
          <a:ln w="9525">
            <a:noFill/>
            <a:miter lim="800000"/>
            <a:headEnd/>
            <a:tailEnd/>
          </a:ln>
        </p:spPr>
        <p:txBody>
          <a:bodyPr rIns="0">
            <a:spAutoFit/>
          </a:bodyPr>
          <a:lstStyle/>
          <a:p>
            <a:pPr marL="0" marR="0" lvl="0" indent="0" algn="r" defTabSz="1088449" rtl="0" eaLnBrk="1" fontAlgn="auto" latinLnBrk="0" hangingPunct="1">
              <a:lnSpc>
                <a:spcPct val="100000"/>
              </a:lnSpc>
              <a:spcBef>
                <a:spcPts val="0"/>
              </a:spcBef>
              <a:spcAft>
                <a:spcPts val="0"/>
              </a:spcAft>
              <a:buClr>
                <a:srgbClr val="F0AB00"/>
              </a:buClr>
              <a:buSzPct val="80000"/>
              <a:buFontTx/>
              <a:buNone/>
              <a:tabLst/>
              <a:defRPr/>
            </a:pPr>
            <a:r>
              <a:rPr kumimoji="0" lang="en-US" sz="800" b="0" i="0" u="none" strike="noStrike" kern="1200" cap="none" spc="0" normalizeH="0" baseline="0" noProof="0" dirty="0">
                <a:ln>
                  <a:noFill/>
                </a:ln>
                <a:solidFill>
                  <a:srgbClr val="F0AB00"/>
                </a:solidFill>
                <a:effectLst/>
                <a:uLnTx/>
                <a:uFillTx/>
                <a:latin typeface="72" panose="020B0503030000000003" pitchFamily="34" charset="0"/>
                <a:cs typeface="72" panose="020B0503030000000003" pitchFamily="34" charset="0"/>
                <a:hlinkClick r:id="rId7" action="ppaction://hlinksldjump">
                  <a:extLst>
                    <a:ext uri="{A12FA001-AC4F-418D-AE19-62706E023703}">
                      <ahyp:hlinkClr xmlns:ahyp="http://schemas.microsoft.com/office/drawing/2018/hyperlinkcolor" val="tx"/>
                    </a:ext>
                  </a:extLst>
                </a:hlinkClick>
              </a:rPr>
              <a:t>Open Legend</a:t>
            </a:r>
            <a:endParaRPr kumimoji="0" lang="en-US" sz="900" b="0" i="0" u="none" strike="noStrike" kern="1200" cap="none" spc="0" normalizeH="0" baseline="0" noProof="0" dirty="0">
              <a:ln>
                <a:noFill/>
              </a:ln>
              <a:solidFill>
                <a:srgbClr val="F0AB00"/>
              </a:solidFill>
              <a:effectLst/>
              <a:uLnTx/>
              <a:uFillTx/>
              <a:latin typeface="72" panose="020B0503030000000003" pitchFamily="34" charset="0"/>
              <a:ea typeface="SimSun" pitchFamily="2" charset="-122"/>
              <a:cs typeface="72" panose="020B0503030000000003" pitchFamily="34" charset="0"/>
            </a:endParaRPr>
          </a:p>
        </p:txBody>
      </p:sp>
      <p:sp>
        <p:nvSpPr>
          <p:cNvPr id="98" name="TextBox 83">
            <a:extLst>
              <a:ext uri="{FF2B5EF4-FFF2-40B4-BE49-F238E27FC236}">
                <a16:creationId xmlns:a16="http://schemas.microsoft.com/office/drawing/2014/main" id="{1832E74A-3C48-4AC1-83DB-D326EDC0E7AE}"/>
              </a:ext>
            </a:extLst>
          </p:cNvPr>
          <p:cNvSpPr txBox="1">
            <a:spLocks noChangeArrowheads="1"/>
          </p:cNvSpPr>
          <p:nvPr/>
        </p:nvSpPr>
        <p:spPr bwMode="auto">
          <a:xfrm>
            <a:off x="1978698" y="3786351"/>
            <a:ext cx="2158438" cy="261610"/>
          </a:xfrm>
          <a:prstGeom prst="rect">
            <a:avLst/>
          </a:prstGeom>
          <a:noFill/>
          <a:ln w="9525">
            <a:noFill/>
            <a:miter lim="800000"/>
            <a:headEnd/>
            <a:tailEnd/>
          </a:ln>
        </p:spPr>
        <p:txBody>
          <a:bodyPr>
            <a:spAutoFit/>
          </a:bodyPr>
          <a:lstStyle/>
          <a:p>
            <a:pPr marL="0" marR="0" lvl="0" indent="0" algn="l" defTabSz="1088449" rtl="0" eaLnBrk="1" fontAlgn="auto" latinLnBrk="0" hangingPunct="1">
              <a:lnSpc>
                <a:spcPct val="100000"/>
              </a:lnSpc>
              <a:spcBef>
                <a:spcPts val="0"/>
              </a:spcBef>
              <a:spcAft>
                <a:spcPts val="0"/>
              </a:spcAft>
              <a:buClr>
                <a:srgbClr val="F0AB00"/>
              </a:buClr>
              <a:buSzPct val="80000"/>
              <a:buFontTx/>
              <a:buNone/>
              <a:tabLst/>
              <a:defRPr/>
            </a:pPr>
            <a:r>
              <a:rPr kumimoji="0" lang="en-US" sz="1100" b="1"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Scenario Description</a:t>
            </a:r>
          </a:p>
        </p:txBody>
      </p:sp>
      <p:sp>
        <p:nvSpPr>
          <p:cNvPr id="103" name="TextBox 102">
            <a:extLst>
              <a:ext uri="{FF2B5EF4-FFF2-40B4-BE49-F238E27FC236}">
                <a16:creationId xmlns:a16="http://schemas.microsoft.com/office/drawing/2014/main" id="{A08FFB48-0E95-4C3A-9EFE-1E0C13FF2364}"/>
              </a:ext>
            </a:extLst>
          </p:cNvPr>
          <p:cNvSpPr txBox="1"/>
          <p:nvPr/>
        </p:nvSpPr>
        <p:spPr>
          <a:xfrm>
            <a:off x="366645" y="3706054"/>
            <a:ext cx="1647396" cy="461545"/>
          </a:xfrm>
          <a:prstGeom prst="rect">
            <a:avLst/>
          </a:prstGeom>
          <a:noFill/>
        </p:spPr>
        <p:txBody>
          <a:bodyPr>
            <a:spAutoFit/>
          </a:bodyPr>
          <a:lstStyle/>
          <a:p>
            <a:pPr marL="0" marR="0" lvl="0" indent="0" algn="l" defTabSz="914126" rtl="0" eaLnBrk="1" fontAlgn="auto" latinLnBrk="0" hangingPunct="1">
              <a:lnSpc>
                <a:spcPct val="100000"/>
              </a:lnSpc>
              <a:spcBef>
                <a:spcPts val="0"/>
              </a:spcBef>
              <a:spcAft>
                <a:spcPts val="0"/>
              </a:spcAft>
              <a:buClr>
                <a:srgbClr val="F0AB00"/>
              </a:buClr>
              <a:buSzPct val="80000"/>
              <a:buFontTx/>
              <a:buNone/>
              <a:tabLst/>
              <a:defRPr/>
            </a:pPr>
            <a:r>
              <a:rPr kumimoji="0" lang="en-US" sz="1200" b="0"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Scenario </a:t>
            </a:r>
          </a:p>
          <a:p>
            <a:pPr marL="0" marR="0" lvl="0" indent="0" algn="l" defTabSz="914126" rtl="0" eaLnBrk="1" fontAlgn="auto" latinLnBrk="0" hangingPunct="1">
              <a:lnSpc>
                <a:spcPct val="100000"/>
              </a:lnSpc>
              <a:spcBef>
                <a:spcPts val="0"/>
              </a:spcBef>
              <a:spcAft>
                <a:spcPts val="0"/>
              </a:spcAft>
              <a:buClr>
                <a:srgbClr val="F0AB00"/>
              </a:buClr>
              <a:buSzPct val="80000"/>
              <a:buFontTx/>
              <a:buNone/>
              <a:tabLst/>
              <a:defRPr/>
            </a:pPr>
            <a:r>
              <a:rPr kumimoji="0" lang="en-US" sz="1200" b="0"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Explorer</a:t>
            </a:r>
            <a:endParaRPr kumimoji="0" lang="en-US" sz="1000" b="0"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endParaRPr>
          </a:p>
        </p:txBody>
      </p:sp>
      <p:sp>
        <p:nvSpPr>
          <p:cNvPr id="106" name="TextBox 66">
            <a:extLst>
              <a:ext uri="{FF2B5EF4-FFF2-40B4-BE49-F238E27FC236}">
                <a16:creationId xmlns:a16="http://schemas.microsoft.com/office/drawing/2014/main" id="{0137F43B-DBD3-4C2B-876C-04FD1215F759}"/>
              </a:ext>
            </a:extLst>
          </p:cNvPr>
          <p:cNvSpPr txBox="1">
            <a:spLocks noChangeArrowheads="1"/>
          </p:cNvSpPr>
          <p:nvPr/>
        </p:nvSpPr>
        <p:spPr bwMode="auto">
          <a:xfrm>
            <a:off x="1978698" y="4000890"/>
            <a:ext cx="4920111" cy="2603277"/>
          </a:xfrm>
          <a:prstGeom prst="rect">
            <a:avLst/>
          </a:prstGeom>
          <a:noFill/>
          <a:ln w="9525">
            <a:noFill/>
            <a:miter lim="800000"/>
            <a:headEnd/>
            <a:tailEnd/>
          </a:ln>
        </p:spPr>
        <p:txBody>
          <a:bodyPr wrap="square">
            <a:spAutoFit/>
          </a:bodyPr>
          <a:lstStyle/>
          <a:p>
            <a:pPr>
              <a:spcBef>
                <a:spcPts val="300"/>
              </a:spcBef>
              <a:buClr>
                <a:schemeClr val="accent1"/>
              </a:buClr>
              <a:buSzPct val="80000"/>
              <a:buFont typeface="Wingdings" pitchFamily="2" charset="2"/>
              <a:buNone/>
            </a:pPr>
            <a:r>
              <a:rPr lang="en-US" sz="900" dirty="0">
                <a:solidFill>
                  <a:srgbClr val="666666"/>
                </a:solidFill>
                <a:latin typeface="72" panose="020B0503030000000003" pitchFamily="34" charset="0"/>
                <a:cs typeface="72" panose="020B0503030000000003" pitchFamily="34" charset="0"/>
              </a:rPr>
              <a:t>The </a:t>
            </a:r>
            <a:r>
              <a:rPr lang="en-US" sz="900" b="1" dirty="0">
                <a:solidFill>
                  <a:srgbClr val="666666"/>
                </a:solidFill>
                <a:latin typeface="72" panose="020B0503030000000003" pitchFamily="34" charset="0"/>
                <a:cs typeface="72" panose="020B0503030000000003" pitchFamily="34" charset="0"/>
              </a:rPr>
              <a:t>Procure-to-Pay (Services) </a:t>
            </a:r>
            <a:r>
              <a:rPr lang="en-US" sz="900" dirty="0">
                <a:solidFill>
                  <a:srgbClr val="666666"/>
                </a:solidFill>
                <a:latin typeface="72" panose="020B0503030000000003" pitchFamily="34" charset="0"/>
                <a:cs typeface="72" panose="020B0503030000000003" pitchFamily="34" charset="0"/>
              </a:rPr>
              <a:t>business scenario allows you to procure services, such as consulting and training services, temporary labor, or engineering services.</a:t>
            </a:r>
          </a:p>
          <a:p>
            <a:pPr>
              <a:spcBef>
                <a:spcPts val="300"/>
              </a:spcBef>
              <a:buClr>
                <a:schemeClr val="accent1"/>
              </a:buClr>
              <a:buSzPct val="80000"/>
              <a:buFont typeface="Wingdings" pitchFamily="2" charset="2"/>
              <a:buNone/>
            </a:pPr>
            <a:r>
              <a:rPr lang="en-US" sz="900" dirty="0">
                <a:solidFill>
                  <a:srgbClr val="666666"/>
                </a:solidFill>
                <a:latin typeface="72" panose="020B0503030000000003" pitchFamily="34" charset="0"/>
                <a:cs typeface="72" panose="020B0503030000000003" pitchFamily="34" charset="0"/>
              </a:rPr>
              <a:t>It can be triggered by employees who create shopping carts for services, by project managers who need a certain service for their project, or directly by the buyer using a purchase order.</a:t>
            </a:r>
          </a:p>
          <a:p>
            <a:pPr>
              <a:spcBef>
                <a:spcPts val="300"/>
              </a:spcBef>
              <a:buClr>
                <a:schemeClr val="accent1"/>
              </a:buClr>
              <a:buSzPct val="80000"/>
              <a:buFont typeface="Wingdings" pitchFamily="2" charset="2"/>
              <a:buNone/>
            </a:pPr>
            <a:r>
              <a:rPr lang="en-US" sz="900" dirty="0">
                <a:solidFill>
                  <a:srgbClr val="666666"/>
                </a:solidFill>
                <a:latin typeface="72" panose="020B0503030000000003" pitchFamily="34" charset="0"/>
                <a:cs typeface="72" panose="020B0503030000000003" pitchFamily="34" charset="0"/>
              </a:rPr>
              <a:t>Project-related services are usually recorded in a time sheet and the costs are directly transferred to the project tasks in financial accounting.</a:t>
            </a:r>
          </a:p>
          <a:p>
            <a:pPr>
              <a:spcBef>
                <a:spcPts val="300"/>
              </a:spcBef>
              <a:buClr>
                <a:schemeClr val="accent1"/>
              </a:buClr>
              <a:buSzPct val="80000"/>
              <a:buFont typeface="Wingdings" pitchFamily="2" charset="2"/>
              <a:buNone/>
            </a:pPr>
            <a:r>
              <a:rPr lang="en-US" sz="900" dirty="0">
                <a:solidFill>
                  <a:srgbClr val="666666"/>
                </a:solidFill>
                <a:latin typeface="72" panose="020B0503030000000003" pitchFamily="34" charset="0"/>
                <a:cs typeface="72" panose="020B0503030000000003" pitchFamily="34" charset="0"/>
              </a:rPr>
              <a:t>If a purchasing contract or a list price for the ordered service exists, the purchase order can be created automatically. If no source of supply exists, a request for quotation can be sent out to determine an appropriate supplier.</a:t>
            </a:r>
          </a:p>
          <a:p>
            <a:pPr>
              <a:spcBef>
                <a:spcPts val="300"/>
              </a:spcBef>
              <a:buClr>
                <a:schemeClr val="accent1"/>
              </a:buClr>
              <a:buSzPct val="80000"/>
              <a:buFont typeface="Wingdings" pitchFamily="2" charset="2"/>
              <a:buNone/>
            </a:pPr>
            <a:r>
              <a:rPr lang="en-US" sz="900" dirty="0">
                <a:solidFill>
                  <a:srgbClr val="666666"/>
                </a:solidFill>
                <a:latin typeface="72" panose="020B0503030000000003" pitchFamily="34" charset="0"/>
                <a:cs typeface="72" panose="020B0503030000000003" pitchFamily="34" charset="0"/>
              </a:rPr>
              <a:t>Alternatively with this scenario, it is possible to order external resources to provide services for customer demands that cannot be fulfilled by internal employees. In this case, the procurement process is triggered when a sales order or a service order has been created.</a:t>
            </a:r>
          </a:p>
          <a:p>
            <a:pPr marL="228600" lvl="1" indent="-114300">
              <a:spcBef>
                <a:spcPts val="300"/>
              </a:spcBef>
              <a:buFont typeface="Arial" charset="0"/>
              <a:buChar char="•"/>
            </a:pPr>
            <a:endParaRPr lang="en-US" sz="900" dirty="0">
              <a:latin typeface="72" panose="020B0503030000000003" pitchFamily="34" charset="0"/>
              <a:cs typeface="72" panose="020B0503030000000003" pitchFamily="34" charset="0"/>
            </a:endParaRP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a:t>
            </a:r>
          </a:p>
          <a:p>
            <a:pPr marL="228600" marR="0" lvl="1" indent="-114300" algn="l" defTabSz="914400" rtl="0" eaLnBrk="1" fontAlgn="base" latinLnBrk="0" hangingPunct="1">
              <a:lnSpc>
                <a:spcPct val="100000"/>
              </a:lnSpc>
              <a:spcBef>
                <a:spcPts val="200"/>
              </a:spcBef>
              <a:spcAft>
                <a:spcPts val="600"/>
              </a:spcAft>
              <a:buClrTx/>
              <a:buSzTx/>
              <a:buFontTx/>
              <a:buNone/>
              <a:tabLst/>
              <a:defRPr/>
            </a:pPr>
            <a:endParaRPr kumimoji="0" lang="en-US" sz="900" b="0" i="0" u="none" strike="noStrike" kern="1200" cap="none" spc="0" normalizeH="0" baseline="0" noProof="0" dirty="0">
              <a:ln>
                <a:noFill/>
              </a:ln>
              <a:solidFill>
                <a:srgbClr val="000000"/>
              </a:solidFill>
              <a:effectLst/>
              <a:uLnTx/>
              <a:uFillTx/>
              <a:latin typeface="72" panose="020B0503030000000003" pitchFamily="34" charset="0"/>
              <a:cs typeface="72" panose="020B0503030000000003" pitchFamily="34" charset="0"/>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endParaRPr>
          </a:p>
        </p:txBody>
      </p:sp>
      <p:pic>
        <p:nvPicPr>
          <p:cNvPr id="146" name="Picture 145">
            <a:extLst>
              <a:ext uri="{FF2B5EF4-FFF2-40B4-BE49-F238E27FC236}">
                <a16:creationId xmlns:a16="http://schemas.microsoft.com/office/drawing/2014/main" id="{54A1CB15-7CD8-4639-BC11-B964B0EB4A9E}"/>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rot="16200000">
            <a:off x="9852856" y="786988"/>
            <a:ext cx="359906" cy="359906"/>
          </a:xfrm>
          <a:prstGeom prst="rect">
            <a:avLst/>
          </a:prstGeom>
        </p:spPr>
      </p:pic>
      <p:sp>
        <p:nvSpPr>
          <p:cNvPr id="48" name="TextBox 47">
            <a:extLst>
              <a:ext uri="{FF2B5EF4-FFF2-40B4-BE49-F238E27FC236}">
                <a16:creationId xmlns:a16="http://schemas.microsoft.com/office/drawing/2014/main" id="{0D6F18B0-F44B-485E-850F-566DE336D322}"/>
              </a:ext>
            </a:extLst>
          </p:cNvPr>
          <p:cNvSpPr txBox="1"/>
          <p:nvPr/>
        </p:nvSpPr>
        <p:spPr>
          <a:xfrm>
            <a:off x="9941056" y="801833"/>
            <a:ext cx="1528997" cy="338466"/>
          </a:xfrm>
          <a:prstGeom prst="rect">
            <a:avLst/>
          </a:prstGeom>
          <a:noFill/>
        </p:spPr>
        <p:txBody>
          <a:bodyPr wrap="square">
            <a:spAutoFit/>
          </a:bodyPr>
          <a:lstStyle/>
          <a:p>
            <a:pPr marL="215835" marR="0" lvl="0" indent="0" algn="l" defTabSz="1088449" rtl="0" eaLnBrk="1" fontAlgn="auto" latinLnBrk="0" hangingPunct="1">
              <a:lnSpc>
                <a:spcPct val="100000"/>
              </a:lnSpc>
              <a:spcBef>
                <a:spcPts val="600"/>
              </a:spcBef>
              <a:spcAft>
                <a:spcPct val="30000"/>
              </a:spcAft>
              <a:buClrTx/>
              <a:buSzTx/>
              <a:buFontTx/>
              <a:buNone/>
              <a:tabLst/>
              <a:defRPr/>
            </a:pPr>
            <a:r>
              <a:rPr kumimoji="0" lang="en-US" sz="800" b="0" i="0" u="none" strike="noStrike" kern="1200" cap="none" spc="0" normalizeH="0" baseline="0" noProof="0" dirty="0">
                <a:ln>
                  <a:noFill/>
                </a:ln>
                <a:solidFill>
                  <a:srgbClr val="666666"/>
                </a:solidFill>
                <a:effectLst/>
                <a:uLnTx/>
                <a:uFillTx/>
                <a:latin typeface="72" panose="020B0503030000000003" pitchFamily="34" charset="0"/>
                <a:ea typeface="SimSun" pitchFamily="2" charset="-122"/>
                <a:cs typeface="72" panose="020B0503030000000003" pitchFamily="34" charset="0"/>
              </a:rPr>
              <a:t>Click process </a:t>
            </a:r>
            <a:br>
              <a:rPr kumimoji="0" lang="en-US" sz="800" b="0" i="0" u="none" strike="noStrike" kern="1200" cap="none" spc="0" normalizeH="0" baseline="0" noProof="0" dirty="0">
                <a:ln>
                  <a:noFill/>
                </a:ln>
                <a:solidFill>
                  <a:srgbClr val="666666"/>
                </a:solidFill>
                <a:effectLst/>
                <a:uLnTx/>
                <a:uFillTx/>
                <a:latin typeface="72" panose="020B0503030000000003" pitchFamily="34" charset="0"/>
                <a:ea typeface="SimSun" pitchFamily="2" charset="-122"/>
                <a:cs typeface="72" panose="020B0503030000000003" pitchFamily="34" charset="0"/>
              </a:rPr>
            </a:br>
            <a:r>
              <a:rPr kumimoji="0" lang="en-US" sz="800" b="0" i="0" u="none" strike="noStrike" kern="1200" cap="none" spc="0" normalizeH="0" baseline="0" noProof="0" dirty="0">
                <a:ln>
                  <a:noFill/>
                </a:ln>
                <a:solidFill>
                  <a:srgbClr val="666666"/>
                </a:solidFill>
                <a:effectLst/>
                <a:uLnTx/>
                <a:uFillTx/>
                <a:latin typeface="72" panose="020B0503030000000003" pitchFamily="34" charset="0"/>
                <a:ea typeface="SimSun" pitchFamily="2" charset="-122"/>
                <a:cs typeface="72" panose="020B0503030000000003" pitchFamily="34" charset="0"/>
              </a:rPr>
              <a:t>chevrons for details</a:t>
            </a:r>
          </a:p>
        </p:txBody>
      </p:sp>
      <p:grpSp>
        <p:nvGrpSpPr>
          <p:cNvPr id="16" name="Group 15">
            <a:extLst>
              <a:ext uri="{FF2B5EF4-FFF2-40B4-BE49-F238E27FC236}">
                <a16:creationId xmlns:a16="http://schemas.microsoft.com/office/drawing/2014/main" id="{2E42787A-DB9A-47FF-8196-8DE390ECE0B2}"/>
              </a:ext>
            </a:extLst>
          </p:cNvPr>
          <p:cNvGrpSpPr/>
          <p:nvPr/>
        </p:nvGrpSpPr>
        <p:grpSpPr>
          <a:xfrm>
            <a:off x="196617" y="4350764"/>
            <a:ext cx="1863458" cy="359906"/>
            <a:chOff x="196667" y="4351004"/>
            <a:chExt cx="1863943" cy="360000"/>
          </a:xfrm>
        </p:grpSpPr>
        <p:grpSp>
          <p:nvGrpSpPr>
            <p:cNvPr id="143" name="Group 142">
              <a:extLst>
                <a:ext uri="{FF2B5EF4-FFF2-40B4-BE49-F238E27FC236}">
                  <a16:creationId xmlns:a16="http://schemas.microsoft.com/office/drawing/2014/main" id="{047BC9FF-C2CF-48B8-A3CD-0F5450D2F888}"/>
                </a:ext>
              </a:extLst>
            </p:cNvPr>
            <p:cNvGrpSpPr/>
            <p:nvPr/>
          </p:nvGrpSpPr>
          <p:grpSpPr>
            <a:xfrm>
              <a:off x="196667" y="4351004"/>
              <a:ext cx="1863943" cy="360000"/>
              <a:chOff x="196667" y="4351530"/>
              <a:chExt cx="1863943" cy="360000"/>
            </a:xfrm>
          </p:grpSpPr>
          <p:sp>
            <p:nvSpPr>
              <p:cNvPr id="142" name="Rectangle 141">
                <a:extLst>
                  <a:ext uri="{FF2B5EF4-FFF2-40B4-BE49-F238E27FC236}">
                    <a16:creationId xmlns:a16="http://schemas.microsoft.com/office/drawing/2014/main" id="{A3C1B87B-B033-49B2-8792-E3E0F8EA3993}"/>
                  </a:ext>
                </a:extLst>
              </p:cNvPr>
              <p:cNvSpPr/>
              <p:nvPr/>
            </p:nvSpPr>
            <p:spPr bwMode="gray">
              <a:xfrm>
                <a:off x="196667" y="4351530"/>
                <a:ext cx="1863943" cy="360000"/>
              </a:xfrm>
              <a:prstGeom prst="rect">
                <a:avLst/>
              </a:prstGeom>
              <a:solidFill>
                <a:srgbClr val="ECECEC"/>
              </a:solidFill>
              <a:ln w="25400" algn="ctr">
                <a:noFill/>
                <a:miter lim="800000"/>
                <a:headEnd/>
                <a:tailEnd/>
              </a:ln>
            </p:spPr>
            <p:txBody>
              <a:bodyPr lIns="89977" tIns="71981" rIns="89977" bIns="71981" rtlCol="0" anchor="ctr"/>
              <a:lstStyle/>
              <a:p>
                <a:pPr marL="0" marR="0" lvl="0" indent="0" algn="ctr" defTabSz="914126" rtl="0" eaLnBrk="1" fontAlgn="base" latinLnBrk="0" hangingPunct="1">
                  <a:lnSpc>
                    <a:spcPct val="100000"/>
                  </a:lnSpc>
                  <a:spcBef>
                    <a:spcPct val="50000"/>
                  </a:spcBef>
                  <a:spcAft>
                    <a:spcPct val="0"/>
                  </a:spcAft>
                  <a:buClr>
                    <a:srgbClr val="F0AB00"/>
                  </a:buClr>
                  <a:buSzPct val="80000"/>
                  <a:buFontTx/>
                  <a:buNone/>
                  <a:tabLst/>
                  <a:defRPr/>
                </a:pPr>
                <a:endParaRPr kumimoji="0" lang="en-US" sz="1799" b="0" i="0" u="none" strike="noStrike" kern="0" cap="none" spc="0" normalizeH="0" baseline="0" noProof="0" dirty="0">
                  <a:ln>
                    <a:noFill/>
                  </a:ln>
                  <a:solidFill>
                    <a:srgbClr val="ECECEC"/>
                  </a:solidFill>
                  <a:effectLst/>
                  <a:uLnTx/>
                  <a:uFillTx/>
                  <a:latin typeface="72" panose="020B0503030000000003" pitchFamily="34" charset="0"/>
                  <a:ea typeface="Arial Unicode MS" pitchFamily="34" charset="-128"/>
                  <a:cs typeface="72" panose="020B0503030000000003" pitchFamily="34" charset="0"/>
                </a:endParaRPr>
              </a:p>
            </p:txBody>
          </p:sp>
          <p:sp>
            <p:nvSpPr>
              <p:cNvPr id="141" name="TextBox 140">
                <a:extLst>
                  <a:ext uri="{FF2B5EF4-FFF2-40B4-BE49-F238E27FC236}">
                    <a16:creationId xmlns:a16="http://schemas.microsoft.com/office/drawing/2014/main" id="{65CE570C-E1D4-48CF-A372-41EB318A0E49}"/>
                  </a:ext>
                </a:extLst>
              </p:cNvPr>
              <p:cNvSpPr txBox="1"/>
              <p:nvPr/>
            </p:nvSpPr>
            <p:spPr>
              <a:xfrm>
                <a:off x="638473" y="4446892"/>
                <a:ext cx="1248740" cy="169277"/>
              </a:xfrm>
              <a:prstGeom prst="rect">
                <a:avLst/>
              </a:prstGeom>
              <a:noFill/>
            </p:spPr>
            <p:txBody>
              <a:bodyPr wrap="none" lIns="0" tIns="0" rIns="0" bIns="0" rtlCol="0">
                <a:spAutoFit/>
              </a:bodyPr>
              <a:lstStyle/>
              <a:p>
                <a:pPr marL="0" marR="0" lvl="0" indent="0" algn="l" defTabSz="1088449" rtl="0" eaLnBrk="1" fontAlgn="base" latinLnBrk="0" hangingPunct="1">
                  <a:lnSpc>
                    <a:spcPct val="100000"/>
                  </a:lnSpc>
                  <a:spcBef>
                    <a:spcPct val="50000"/>
                  </a:spcBef>
                  <a:spcAft>
                    <a:spcPct val="0"/>
                  </a:spcAft>
                  <a:buClr>
                    <a:srgbClr val="F0AB00"/>
                  </a:buClr>
                  <a:buSzPct val="80000"/>
                  <a:buFontTx/>
                  <a:buNone/>
                  <a:tabLst/>
                  <a:defRPr/>
                </a:pPr>
                <a:r>
                  <a:rPr kumimoji="0" lang="en-US" sz="1100" b="1" i="0" u="none" strike="noStrike" kern="0" cap="none" spc="0" normalizeH="0" baseline="0" noProof="0" dirty="0">
                    <a:ln>
                      <a:noFill/>
                    </a:ln>
                    <a:solidFill>
                      <a:srgbClr val="666666"/>
                    </a:solidFill>
                    <a:effectLst/>
                    <a:uLnTx/>
                    <a:uFillTx/>
                    <a:latin typeface="72" panose="020B0503030000000003" pitchFamily="34" charset="0"/>
                    <a:ea typeface="Arial Unicode MS" pitchFamily="34" charset="-128"/>
                    <a:cs typeface="72" panose="020B0503030000000003" pitchFamily="34" charset="0"/>
                  </a:rPr>
                  <a:t>Scenario Overview</a:t>
                </a:r>
              </a:p>
            </p:txBody>
          </p:sp>
        </p:grpSp>
        <p:pic>
          <p:nvPicPr>
            <p:cNvPr id="6" name="Picture 5">
              <a:extLst>
                <a:ext uri="{FF2B5EF4-FFF2-40B4-BE49-F238E27FC236}">
                  <a16:creationId xmlns:a16="http://schemas.microsoft.com/office/drawing/2014/main" id="{1631168E-43CC-4CCE-A05A-9648352E1181}"/>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249061" y="4351004"/>
              <a:ext cx="360000" cy="360000"/>
            </a:xfrm>
            <a:prstGeom prst="rect">
              <a:avLst/>
            </a:prstGeom>
          </p:spPr>
        </p:pic>
      </p:grpSp>
      <p:sp>
        <p:nvSpPr>
          <p:cNvPr id="163" name="Chevron 79">
            <a:extLst>
              <a:ext uri="{FF2B5EF4-FFF2-40B4-BE49-F238E27FC236}">
                <a16:creationId xmlns:a16="http://schemas.microsoft.com/office/drawing/2014/main" id="{C3F5643F-87AC-4D3E-8BBB-71D020CEE8DB}"/>
              </a:ext>
            </a:extLst>
          </p:cNvPr>
          <p:cNvSpPr>
            <a:spLocks noChangeArrowheads="1"/>
          </p:cNvSpPr>
          <p:nvPr/>
        </p:nvSpPr>
        <p:spPr bwMode="auto">
          <a:xfrm>
            <a:off x="8250481" y="4732916"/>
            <a:ext cx="933051" cy="414229"/>
          </a:xfrm>
          <a:prstGeom prst="chevron">
            <a:avLst>
              <a:gd name="adj" fmla="val 0"/>
            </a:avLst>
          </a:prstGeom>
          <a:noFill/>
          <a:ln w="19050" cap="rnd" algn="ctr">
            <a:noFill/>
            <a:bevel/>
            <a:headEnd/>
            <a:tailEnd/>
          </a:ln>
        </p:spPr>
        <p:txBody>
          <a:bodyPr lIns="0" tIns="0" rIns="0" bIns="0" anchor="ctr"/>
          <a:lstStyle/>
          <a:p>
            <a:pPr marL="0" marR="0" lvl="0" indent="0" algn="l" defTabSz="1088449" rtl="0" eaLnBrk="1" fontAlgn="auto" latinLnBrk="0" hangingPunct="1">
              <a:lnSpc>
                <a:spcPct val="100000"/>
              </a:lnSpc>
              <a:spcBef>
                <a:spcPts val="0"/>
              </a:spcBef>
              <a:spcAft>
                <a:spcPts val="0"/>
              </a:spcAft>
              <a:buClr>
                <a:srgbClr val="F0AB00"/>
              </a:buClr>
              <a:buSzPct val="80000"/>
              <a:buFontTx/>
              <a:buNone/>
              <a:tabLst/>
              <a:defRPr/>
            </a:pPr>
            <a:r>
              <a:rPr kumimoji="0" lang="en-US" sz="900" b="0"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Strategic Buyer</a:t>
            </a:r>
          </a:p>
        </p:txBody>
      </p:sp>
      <p:pic>
        <p:nvPicPr>
          <p:cNvPr id="164" name="Picture 163">
            <a:extLst>
              <a:ext uri="{FF2B5EF4-FFF2-40B4-BE49-F238E27FC236}">
                <a16:creationId xmlns:a16="http://schemas.microsoft.com/office/drawing/2014/main" id="{460A902F-AC96-44AE-BC5A-6D7A5E583235}"/>
              </a:ext>
            </a:extLst>
          </p:cNvPr>
          <p:cNvPicPr>
            <a:picLocks noChangeAspect="1"/>
          </p:cNvPicPr>
          <p:nvPr/>
        </p:nvPicPr>
        <p:blipFill>
          <a:blip r:embed="rId14" cstate="hqprint">
            <a:extLst>
              <a:ext uri="{28A0092B-C50C-407E-A947-70E740481C1C}">
                <a14:useLocalDpi xmlns:a14="http://schemas.microsoft.com/office/drawing/2010/main"/>
              </a:ext>
            </a:extLst>
          </a:blip>
          <a:srcRect/>
          <a:stretch/>
        </p:blipFill>
        <p:spPr>
          <a:xfrm>
            <a:off x="7634776" y="4741139"/>
            <a:ext cx="420121" cy="406694"/>
          </a:xfrm>
          <a:prstGeom prst="rect">
            <a:avLst/>
          </a:prstGeom>
          <a:effectLst>
            <a:outerShdw blurRad="50800" dist="38100" dir="2700000" algn="tl" rotWithShape="0">
              <a:prstClr val="black">
                <a:alpha val="40000"/>
              </a:prstClr>
            </a:outerShdw>
          </a:effectLst>
        </p:spPr>
      </p:pic>
      <p:pic>
        <p:nvPicPr>
          <p:cNvPr id="167" name="Picture 166">
            <a:extLst>
              <a:ext uri="{FF2B5EF4-FFF2-40B4-BE49-F238E27FC236}">
                <a16:creationId xmlns:a16="http://schemas.microsoft.com/office/drawing/2014/main" id="{7EBCC541-5E4C-4B82-893B-D5CE941016A8}"/>
              </a:ext>
            </a:extLst>
          </p:cNvPr>
          <p:cNvPicPr>
            <a:picLocks noChangeAspect="1"/>
          </p:cNvPicPr>
          <p:nvPr/>
        </p:nvPicPr>
        <p:blipFill>
          <a:blip r:embed="rId15" cstate="hqprint">
            <a:extLst>
              <a:ext uri="{28A0092B-C50C-407E-A947-70E740481C1C}">
                <a14:useLocalDpi xmlns:a14="http://schemas.microsoft.com/office/drawing/2010/main"/>
              </a:ext>
            </a:extLst>
          </a:blip>
          <a:srcRect/>
          <a:stretch/>
        </p:blipFill>
        <p:spPr>
          <a:xfrm>
            <a:off x="7634776" y="5391674"/>
            <a:ext cx="420121" cy="359906"/>
          </a:xfrm>
          <a:prstGeom prst="rect">
            <a:avLst/>
          </a:prstGeom>
        </p:spPr>
      </p:pic>
      <p:pic>
        <p:nvPicPr>
          <p:cNvPr id="168" name="Picture 167">
            <a:extLst>
              <a:ext uri="{FF2B5EF4-FFF2-40B4-BE49-F238E27FC236}">
                <a16:creationId xmlns:a16="http://schemas.microsoft.com/office/drawing/2014/main" id="{BF42F732-AA56-48CB-B8ED-A01A97E2B88B}"/>
              </a:ext>
            </a:extLst>
          </p:cNvPr>
          <p:cNvPicPr>
            <a:picLocks noChangeAspect="1"/>
          </p:cNvPicPr>
          <p:nvPr/>
        </p:nvPicPr>
        <p:blipFill>
          <a:blip r:embed="rId16" cstate="hqprint">
            <a:extLst>
              <a:ext uri="{28A0092B-C50C-407E-A947-70E740481C1C}">
                <a14:useLocalDpi xmlns:a14="http://schemas.microsoft.com/office/drawing/2010/main"/>
              </a:ext>
            </a:extLst>
          </a:blip>
          <a:srcRect/>
          <a:stretch/>
        </p:blipFill>
        <p:spPr>
          <a:xfrm>
            <a:off x="7623286" y="6010358"/>
            <a:ext cx="390868" cy="359906"/>
          </a:xfrm>
          <a:prstGeom prst="rect">
            <a:avLst/>
          </a:prstGeom>
        </p:spPr>
      </p:pic>
      <p:sp>
        <p:nvSpPr>
          <p:cNvPr id="169" name="Chevron 79">
            <a:extLst>
              <a:ext uri="{FF2B5EF4-FFF2-40B4-BE49-F238E27FC236}">
                <a16:creationId xmlns:a16="http://schemas.microsoft.com/office/drawing/2014/main" id="{C56DDA4C-726F-429E-844E-6AC2B8D83DD4}"/>
              </a:ext>
            </a:extLst>
          </p:cNvPr>
          <p:cNvSpPr>
            <a:spLocks noChangeArrowheads="1"/>
          </p:cNvSpPr>
          <p:nvPr/>
        </p:nvSpPr>
        <p:spPr bwMode="auto">
          <a:xfrm>
            <a:off x="8154020" y="5971350"/>
            <a:ext cx="1620181" cy="359906"/>
          </a:xfrm>
          <a:prstGeom prst="chevron">
            <a:avLst>
              <a:gd name="adj" fmla="val 0"/>
            </a:avLst>
          </a:prstGeom>
          <a:noFill/>
          <a:ln w="19050" cap="rnd" algn="ctr">
            <a:noFill/>
            <a:bevel/>
            <a:headEnd/>
            <a:tailEnd/>
          </a:ln>
        </p:spPr>
        <p:txBody>
          <a:bodyPr lIns="0" tIns="0" rIns="0" bIns="0" anchor="ctr"/>
          <a:lstStyle/>
          <a:p>
            <a:pPr marL="0" marR="0" lvl="0" indent="0" algn="l" defTabSz="1088449" rtl="0" eaLnBrk="1" fontAlgn="auto" latinLnBrk="0" hangingPunct="1">
              <a:lnSpc>
                <a:spcPct val="100000"/>
              </a:lnSpc>
              <a:spcBef>
                <a:spcPts val="0"/>
              </a:spcBef>
              <a:spcAft>
                <a:spcPts val="0"/>
              </a:spcAft>
              <a:buClr>
                <a:srgbClr val="F0AB00"/>
              </a:buClr>
              <a:buSzPct val="80000"/>
              <a:buFontTx/>
              <a:buNone/>
              <a:tabLst/>
              <a:defRPr/>
            </a:pPr>
            <a:r>
              <a:rPr kumimoji="0" lang="en-US" sz="900" b="0"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Accounts Payable Accountant</a:t>
            </a:r>
          </a:p>
        </p:txBody>
      </p:sp>
      <p:sp>
        <p:nvSpPr>
          <p:cNvPr id="170" name="Chevron 79">
            <a:extLst>
              <a:ext uri="{FF2B5EF4-FFF2-40B4-BE49-F238E27FC236}">
                <a16:creationId xmlns:a16="http://schemas.microsoft.com/office/drawing/2014/main" id="{D9F60B8B-A172-4AC6-AC25-413B17602398}"/>
              </a:ext>
            </a:extLst>
          </p:cNvPr>
          <p:cNvSpPr>
            <a:spLocks noChangeArrowheads="1"/>
          </p:cNvSpPr>
          <p:nvPr/>
        </p:nvSpPr>
        <p:spPr bwMode="auto">
          <a:xfrm>
            <a:off x="8250481" y="5361339"/>
            <a:ext cx="917383" cy="310196"/>
          </a:xfrm>
          <a:prstGeom prst="chevron">
            <a:avLst>
              <a:gd name="adj" fmla="val 0"/>
            </a:avLst>
          </a:prstGeom>
          <a:noFill/>
          <a:ln w="19050" cap="rnd" algn="ctr">
            <a:noFill/>
            <a:bevel/>
            <a:headEnd/>
            <a:tailEnd/>
          </a:ln>
        </p:spPr>
        <p:txBody>
          <a:bodyPr lIns="0" tIns="0" rIns="0" bIns="0" anchor="ctr"/>
          <a:lstStyle/>
          <a:p>
            <a:pPr marL="0" marR="0" lvl="0" indent="0" algn="l" defTabSz="1088449" rtl="0" eaLnBrk="1" fontAlgn="auto" latinLnBrk="0" hangingPunct="1">
              <a:lnSpc>
                <a:spcPct val="100000"/>
              </a:lnSpc>
              <a:spcBef>
                <a:spcPts val="0"/>
              </a:spcBef>
              <a:spcAft>
                <a:spcPts val="0"/>
              </a:spcAft>
              <a:buClr>
                <a:srgbClr val="F0AB00"/>
              </a:buClr>
              <a:buSzPct val="80000"/>
              <a:buFontTx/>
              <a:buNone/>
              <a:tabLst/>
              <a:defRPr/>
            </a:pPr>
            <a:r>
              <a:rPr kumimoji="0" lang="en-US" sz="900" b="0"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Operational Buyer</a:t>
            </a:r>
          </a:p>
        </p:txBody>
      </p:sp>
      <p:sp>
        <p:nvSpPr>
          <p:cNvPr id="171" name="TextBox 83">
            <a:extLst>
              <a:ext uri="{FF2B5EF4-FFF2-40B4-BE49-F238E27FC236}">
                <a16:creationId xmlns:a16="http://schemas.microsoft.com/office/drawing/2014/main" id="{5656A2B9-9578-4D73-B457-183D89FB1CBB}"/>
              </a:ext>
            </a:extLst>
          </p:cNvPr>
          <p:cNvSpPr txBox="1">
            <a:spLocks noChangeArrowheads="1"/>
          </p:cNvSpPr>
          <p:nvPr/>
        </p:nvSpPr>
        <p:spPr bwMode="auto">
          <a:xfrm>
            <a:off x="7527964" y="3786351"/>
            <a:ext cx="2158438" cy="261869"/>
          </a:xfrm>
          <a:prstGeom prst="rect">
            <a:avLst/>
          </a:prstGeom>
          <a:noFill/>
          <a:ln w="9525">
            <a:noFill/>
            <a:miter lim="800000"/>
            <a:headEnd/>
            <a:tailEnd/>
          </a:ln>
        </p:spPr>
        <p:txBody>
          <a:bodyPr>
            <a:spAutoFit/>
          </a:bodyPr>
          <a:lstStyle/>
          <a:p>
            <a:pPr marL="0" marR="0" lvl="0" indent="0" algn="l" defTabSz="1088449" rtl="0" eaLnBrk="1" fontAlgn="auto" latinLnBrk="0" hangingPunct="1">
              <a:lnSpc>
                <a:spcPct val="100000"/>
              </a:lnSpc>
              <a:spcBef>
                <a:spcPts val="0"/>
              </a:spcBef>
              <a:spcAft>
                <a:spcPts val="0"/>
              </a:spcAft>
              <a:buClr>
                <a:srgbClr val="F0AB00"/>
              </a:buClr>
              <a:buSzPct val="80000"/>
              <a:buFontTx/>
              <a:buNone/>
              <a:tabLst/>
              <a:defRPr/>
            </a:pPr>
            <a:r>
              <a:rPr kumimoji="0" lang="en-US" sz="1100" b="1"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Involved Roles</a:t>
            </a:r>
            <a:endParaRPr kumimoji="0" lang="en-US" sz="900" b="1"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endParaRPr>
          </a:p>
        </p:txBody>
      </p:sp>
      <p:sp>
        <p:nvSpPr>
          <p:cNvPr id="55" name="Chevron 79">
            <a:extLst>
              <a:ext uri="{FF2B5EF4-FFF2-40B4-BE49-F238E27FC236}">
                <a16:creationId xmlns:a16="http://schemas.microsoft.com/office/drawing/2014/main" id="{C4D2AFBF-2880-425D-A84C-C7247FE26292}"/>
              </a:ext>
            </a:extLst>
          </p:cNvPr>
          <p:cNvSpPr>
            <a:spLocks noChangeArrowheads="1"/>
          </p:cNvSpPr>
          <p:nvPr/>
        </p:nvSpPr>
        <p:spPr bwMode="auto">
          <a:xfrm>
            <a:off x="8328283" y="4145736"/>
            <a:ext cx="933051" cy="414229"/>
          </a:xfrm>
          <a:prstGeom prst="chevron">
            <a:avLst>
              <a:gd name="adj" fmla="val 0"/>
            </a:avLst>
          </a:prstGeom>
          <a:noFill/>
          <a:ln w="19050" cap="rnd" algn="ctr">
            <a:noFill/>
            <a:bevel/>
            <a:headEnd/>
            <a:tailEnd/>
          </a:ln>
        </p:spPr>
        <p:txBody>
          <a:bodyPr lIns="0" tIns="0" rIns="0" bIns="0" anchor="ctr"/>
          <a:lstStyle/>
          <a:p>
            <a:pPr marL="0" marR="0" lvl="0" indent="0" algn="l" defTabSz="1088449" rtl="0" eaLnBrk="1" fontAlgn="auto" latinLnBrk="0" hangingPunct="1">
              <a:lnSpc>
                <a:spcPct val="100000"/>
              </a:lnSpc>
              <a:spcBef>
                <a:spcPts val="0"/>
              </a:spcBef>
              <a:spcAft>
                <a:spcPts val="0"/>
              </a:spcAft>
              <a:buClr>
                <a:srgbClr val="F0AB00"/>
              </a:buClr>
              <a:buSzPct val="80000"/>
              <a:buFontTx/>
              <a:buNone/>
              <a:tabLst/>
              <a:defRPr/>
            </a:pPr>
            <a:r>
              <a:rPr kumimoji="0" lang="en-US" sz="900" b="0" i="0" u="none" strike="noStrike" kern="1200" cap="none" spc="0" normalizeH="0" baseline="0" noProof="0" dirty="0">
                <a:ln>
                  <a:noFill/>
                </a:ln>
                <a:solidFill>
                  <a:srgbClr val="666666"/>
                </a:solidFill>
                <a:effectLst/>
                <a:uLnTx/>
                <a:uFillTx/>
                <a:latin typeface="72" panose="020B0503030000000003" pitchFamily="34" charset="0"/>
                <a:cs typeface="72" panose="020B0503030000000003" pitchFamily="34" charset="0"/>
              </a:rPr>
              <a:t>Employee</a:t>
            </a:r>
          </a:p>
        </p:txBody>
      </p:sp>
      <p:pic>
        <p:nvPicPr>
          <p:cNvPr id="57" name="Picture 56">
            <a:extLst>
              <a:ext uri="{FF2B5EF4-FFF2-40B4-BE49-F238E27FC236}">
                <a16:creationId xmlns:a16="http://schemas.microsoft.com/office/drawing/2014/main" id="{22CFA8A4-C982-4980-9960-2CD7530BF3CB}"/>
              </a:ext>
            </a:extLst>
          </p:cNvPr>
          <p:cNvPicPr>
            <a:picLocks noChangeAspect="1"/>
          </p:cNvPicPr>
          <p:nvPr/>
        </p:nvPicPr>
        <p:blipFill>
          <a:blip r:embed="rId17" cstate="hqprint">
            <a:extLst>
              <a:ext uri="{28A0092B-C50C-407E-A947-70E740481C1C}">
                <a14:useLocalDpi xmlns:a14="http://schemas.microsoft.com/office/drawing/2010/main"/>
              </a:ext>
            </a:extLst>
          </a:blip>
          <a:srcRect/>
          <a:stretch/>
        </p:blipFill>
        <p:spPr>
          <a:xfrm>
            <a:off x="7623286" y="4167599"/>
            <a:ext cx="420121" cy="406694"/>
          </a:xfrm>
          <a:prstGeom prst="rect">
            <a:avLst/>
          </a:prstGeom>
          <a:effectLst>
            <a:outerShdw blurRad="50800" dist="38100" dir="2700000" algn="tl" rotWithShape="0">
              <a:prstClr val="black">
                <a:alpha val="40000"/>
              </a:prstClr>
            </a:outerShdw>
          </a:effectLst>
        </p:spPr>
      </p:pic>
      <p:sp>
        <p:nvSpPr>
          <p:cNvPr id="68" name="TextBox 98">
            <a:extLst>
              <a:ext uri="{FF2B5EF4-FFF2-40B4-BE49-F238E27FC236}">
                <a16:creationId xmlns:a16="http://schemas.microsoft.com/office/drawing/2014/main" id="{9F98DABF-0BBD-4F55-BA83-DD0BD740EF12}"/>
              </a:ext>
            </a:extLst>
          </p:cNvPr>
          <p:cNvSpPr txBox="1">
            <a:spLocks noChangeArrowheads="1"/>
          </p:cNvSpPr>
          <p:nvPr/>
        </p:nvSpPr>
        <p:spPr bwMode="auto">
          <a:xfrm>
            <a:off x="9917572" y="3834069"/>
            <a:ext cx="1365250" cy="214312"/>
          </a:xfrm>
          <a:prstGeom prst="rect">
            <a:avLst/>
          </a:prstGeom>
          <a:noFill/>
          <a:ln w="9525">
            <a:noFill/>
            <a:miter lim="800000"/>
            <a:headEnd/>
            <a:tailEnd/>
          </a:ln>
        </p:spPr>
        <p:txBody>
          <a:bodyPr rIns="0">
            <a:spAutoFit/>
          </a:bodyPr>
          <a:lstStyle/>
          <a:p>
            <a:pPr algn="r">
              <a:buClr>
                <a:schemeClr val="accent1"/>
              </a:buClr>
              <a:buSzPct val="80000"/>
              <a:buFont typeface="Wingdings" pitchFamily="2" charset="2"/>
              <a:buNone/>
            </a:pPr>
            <a:r>
              <a:rPr lang="en-US" sz="800" dirty="0">
                <a:solidFill>
                  <a:schemeClr val="accent1"/>
                </a:solidFill>
                <a:latin typeface="72" panose="020B0503030000000003" pitchFamily="34" charset="0"/>
                <a:cs typeface="72" panose="020B0503030000000003" pitchFamily="34" charset="0"/>
                <a:hlinkClick r:id="rId18" action="ppaction://hlinksldjump">
                  <a:extLst>
                    <a:ext uri="{A12FA001-AC4F-418D-AE19-62706E023703}">
                      <ahyp:hlinkClr xmlns:ahyp="http://schemas.microsoft.com/office/drawing/2018/hyperlinkcolor" val="tx"/>
                    </a:ext>
                  </a:extLst>
                </a:hlinkClick>
              </a:rPr>
              <a:t>Open Legend</a:t>
            </a:r>
            <a:endParaRPr lang="en-US" sz="900" dirty="0">
              <a:solidFill>
                <a:schemeClr val="accent1"/>
              </a:solidFill>
              <a:latin typeface="72" panose="020B0503030000000003" pitchFamily="34" charset="0"/>
              <a:ea typeface="SimSun" pitchFamily="2" charset="-122"/>
              <a:cs typeface="72" panose="020B0503030000000003" pitchFamily="34" charset="0"/>
            </a:endParaRPr>
          </a:p>
        </p:txBody>
      </p:sp>
      <p:grpSp>
        <p:nvGrpSpPr>
          <p:cNvPr id="71" name="Group 70">
            <a:extLst>
              <a:ext uri="{FF2B5EF4-FFF2-40B4-BE49-F238E27FC236}">
                <a16:creationId xmlns:a16="http://schemas.microsoft.com/office/drawing/2014/main" id="{EE74C119-6512-4AFB-8859-F7D10976C554}"/>
              </a:ext>
            </a:extLst>
          </p:cNvPr>
          <p:cNvGrpSpPr/>
          <p:nvPr/>
        </p:nvGrpSpPr>
        <p:grpSpPr>
          <a:xfrm>
            <a:off x="9354451" y="5963621"/>
            <a:ext cx="1228956" cy="414337"/>
            <a:chOff x="9354451" y="5963621"/>
            <a:chExt cx="1228956" cy="414337"/>
          </a:xfrm>
        </p:grpSpPr>
        <p:sp>
          <p:nvSpPr>
            <p:cNvPr id="76" name="Chevron 79">
              <a:extLst>
                <a:ext uri="{FF2B5EF4-FFF2-40B4-BE49-F238E27FC236}">
                  <a16:creationId xmlns:a16="http://schemas.microsoft.com/office/drawing/2014/main" id="{7B9419D2-D756-4402-B945-61B3706B49CC}"/>
                </a:ext>
              </a:extLst>
            </p:cNvPr>
            <p:cNvSpPr>
              <a:spLocks noChangeArrowheads="1"/>
            </p:cNvSpPr>
            <p:nvPr/>
          </p:nvSpPr>
          <p:spPr bwMode="auto">
            <a:xfrm>
              <a:off x="9943644" y="5963621"/>
              <a:ext cx="639763" cy="414337"/>
            </a:xfrm>
            <a:prstGeom prst="chevron">
              <a:avLst>
                <a:gd name="adj" fmla="val 0"/>
              </a:avLst>
            </a:prstGeom>
            <a:noFill/>
            <a:ln w="19050" cap="rnd" algn="ctr">
              <a:noFill/>
              <a:bevel/>
              <a:headEnd/>
              <a:tailEnd/>
            </a:ln>
          </p:spPr>
          <p:txBody>
            <a:bodyPr lIns="0" tIns="0" rIns="0" bIns="0" anchor="ctr"/>
            <a:lstStyle/>
            <a:p>
              <a:pPr>
                <a:buClr>
                  <a:schemeClr val="accent1"/>
                </a:buClr>
                <a:buSzPct val="80000"/>
                <a:buFont typeface="Wingdings" pitchFamily="2" charset="2"/>
                <a:buNone/>
              </a:pPr>
              <a:r>
                <a:rPr lang="en-US" sz="700" dirty="0">
                  <a:solidFill>
                    <a:srgbClr val="404040"/>
                  </a:solidFill>
                  <a:latin typeface="72" panose="020B0503030000000003" pitchFamily="34" charset="0"/>
                  <a:cs typeface="72" panose="020B0503030000000003" pitchFamily="34" charset="0"/>
                </a:rPr>
                <a:t>Accounts Receivable Accountant</a:t>
              </a:r>
            </a:p>
          </p:txBody>
        </p:sp>
        <p:pic>
          <p:nvPicPr>
            <p:cNvPr id="80" name="Picture 79">
              <a:extLst>
                <a:ext uri="{FF2B5EF4-FFF2-40B4-BE49-F238E27FC236}">
                  <a16:creationId xmlns:a16="http://schemas.microsoft.com/office/drawing/2014/main" id="{9A62E7B6-011B-4942-80C5-95648A35A882}"/>
                </a:ext>
              </a:extLst>
            </p:cNvPr>
            <p:cNvPicPr>
              <a:picLocks noChangeAspect="1"/>
            </p:cNvPicPr>
            <p:nvPr/>
          </p:nvPicPr>
          <p:blipFill rotWithShape="1">
            <a:blip r:embed="rId19" cstate="hqprint">
              <a:extLst>
                <a:ext uri="{28A0092B-C50C-407E-A947-70E740481C1C}">
                  <a14:useLocalDpi xmlns:a14="http://schemas.microsoft.com/office/drawing/2010/main"/>
                </a:ext>
              </a:extLst>
            </a:blip>
            <a:srcRect/>
            <a:stretch/>
          </p:blipFill>
          <p:spPr>
            <a:xfrm>
              <a:off x="9354451" y="5967389"/>
              <a:ext cx="412509" cy="406800"/>
            </a:xfrm>
            <a:prstGeom prst="rect">
              <a:avLst/>
            </a:prstGeom>
            <a:effectLst>
              <a:outerShdw blurRad="50800" dist="38100" dir="2700000" algn="tl" rotWithShape="0">
                <a:prstClr val="black">
                  <a:alpha val="40000"/>
                </a:prstClr>
              </a:outerShdw>
            </a:effectLst>
          </p:spPr>
        </p:pic>
      </p:grpSp>
      <p:grpSp>
        <p:nvGrpSpPr>
          <p:cNvPr id="81" name="Group 80">
            <a:extLst>
              <a:ext uri="{FF2B5EF4-FFF2-40B4-BE49-F238E27FC236}">
                <a16:creationId xmlns:a16="http://schemas.microsoft.com/office/drawing/2014/main" id="{1DC1C947-5627-42CB-AB20-A0335D957F5B}"/>
              </a:ext>
            </a:extLst>
          </p:cNvPr>
          <p:cNvGrpSpPr/>
          <p:nvPr/>
        </p:nvGrpSpPr>
        <p:grpSpPr>
          <a:xfrm>
            <a:off x="9333223" y="6019124"/>
            <a:ext cx="1228956" cy="414337"/>
            <a:chOff x="9354451" y="5963621"/>
            <a:chExt cx="1228956" cy="414337"/>
          </a:xfrm>
        </p:grpSpPr>
        <p:sp>
          <p:nvSpPr>
            <p:cNvPr id="82" name="Chevron 79">
              <a:extLst>
                <a:ext uri="{FF2B5EF4-FFF2-40B4-BE49-F238E27FC236}">
                  <a16:creationId xmlns:a16="http://schemas.microsoft.com/office/drawing/2014/main" id="{08C93433-CF2D-4F8F-85F5-A3B9531B4AB7}"/>
                </a:ext>
              </a:extLst>
            </p:cNvPr>
            <p:cNvSpPr>
              <a:spLocks noChangeArrowheads="1"/>
            </p:cNvSpPr>
            <p:nvPr/>
          </p:nvSpPr>
          <p:spPr bwMode="auto">
            <a:xfrm>
              <a:off x="9943644" y="5963621"/>
              <a:ext cx="639763" cy="414337"/>
            </a:xfrm>
            <a:prstGeom prst="chevron">
              <a:avLst>
                <a:gd name="adj" fmla="val 0"/>
              </a:avLst>
            </a:prstGeom>
            <a:noFill/>
            <a:ln w="19050" cap="rnd" algn="ctr">
              <a:noFill/>
              <a:bevel/>
              <a:headEnd/>
              <a:tailEnd/>
            </a:ln>
          </p:spPr>
          <p:txBody>
            <a:bodyPr lIns="0" tIns="0" rIns="0" bIns="0" anchor="ctr"/>
            <a:lstStyle/>
            <a:p>
              <a:pPr marL="0" marR="0" lvl="0" indent="0" algn="l" defTabSz="1088776" rtl="0" eaLnBrk="1" fontAlgn="auto" latinLnBrk="0" hangingPunct="1">
                <a:lnSpc>
                  <a:spcPct val="100000"/>
                </a:lnSpc>
                <a:spcBef>
                  <a:spcPts val="0"/>
                </a:spcBef>
                <a:spcAft>
                  <a:spcPts val="0"/>
                </a:spcAft>
                <a:buClr>
                  <a:srgbClr val="F0AB00"/>
                </a:buClr>
                <a:buSzPct val="80000"/>
                <a:buFont typeface="Wingdings" pitchFamily="2" charset="2"/>
                <a:buNone/>
                <a:tabLst/>
                <a:defRPr/>
              </a:pPr>
              <a:r>
                <a:rPr kumimoji="0" lang="en-US" sz="700" b="0" i="0" u="none" strike="noStrike" kern="1200" cap="none" spc="0" normalizeH="0" baseline="0" noProof="0" dirty="0">
                  <a:ln>
                    <a:noFill/>
                  </a:ln>
                  <a:solidFill>
                    <a:srgbClr val="404040"/>
                  </a:solidFill>
                  <a:effectLst/>
                  <a:uLnTx/>
                  <a:uFillTx/>
                  <a:latin typeface="72" panose="020B0503030000000003" pitchFamily="34" charset="0"/>
                  <a:cs typeface="72" panose="020B0503030000000003" pitchFamily="34" charset="0"/>
                </a:rPr>
                <a:t>Accounts Receivable Accountant</a:t>
              </a:r>
            </a:p>
          </p:txBody>
        </p:sp>
        <p:pic>
          <p:nvPicPr>
            <p:cNvPr id="84" name="Picture 83">
              <a:extLst>
                <a:ext uri="{FF2B5EF4-FFF2-40B4-BE49-F238E27FC236}">
                  <a16:creationId xmlns:a16="http://schemas.microsoft.com/office/drawing/2014/main" id="{FEB46752-8655-4B64-985A-C782BCAB7390}"/>
                </a:ext>
              </a:extLst>
            </p:cNvPr>
            <p:cNvPicPr>
              <a:picLocks noChangeAspect="1"/>
            </p:cNvPicPr>
            <p:nvPr/>
          </p:nvPicPr>
          <p:blipFill rotWithShape="1">
            <a:blip r:embed="rId19" cstate="hqprint">
              <a:extLst>
                <a:ext uri="{28A0092B-C50C-407E-A947-70E740481C1C}">
                  <a14:useLocalDpi xmlns:a14="http://schemas.microsoft.com/office/drawing/2010/main"/>
                </a:ext>
              </a:extLst>
            </a:blip>
            <a:srcRect/>
            <a:stretch/>
          </p:blipFill>
          <p:spPr>
            <a:xfrm>
              <a:off x="9354451" y="5967389"/>
              <a:ext cx="412509" cy="406800"/>
            </a:xfrm>
            <a:prstGeom prst="rect">
              <a:avLst/>
            </a:prstGeom>
            <a:effectLst>
              <a:outerShdw blurRad="50800" dist="38100" dir="2700000" algn="tl" rotWithShape="0">
                <a:prstClr val="black">
                  <a:alpha val="40000"/>
                </a:prstClr>
              </a:outerShdw>
            </a:effectLst>
          </p:spPr>
        </p:pic>
      </p:grpSp>
      <p:grpSp>
        <p:nvGrpSpPr>
          <p:cNvPr id="87" name="Group 86">
            <a:extLst>
              <a:ext uri="{FF2B5EF4-FFF2-40B4-BE49-F238E27FC236}">
                <a16:creationId xmlns:a16="http://schemas.microsoft.com/office/drawing/2014/main" id="{FC1BBB9A-E6DA-49FF-8BC4-CB1B566A25EA}"/>
              </a:ext>
            </a:extLst>
          </p:cNvPr>
          <p:cNvGrpSpPr/>
          <p:nvPr/>
        </p:nvGrpSpPr>
        <p:grpSpPr>
          <a:xfrm>
            <a:off x="9333223" y="6019124"/>
            <a:ext cx="1228956" cy="414337"/>
            <a:chOff x="9354451" y="5963621"/>
            <a:chExt cx="1228956" cy="414337"/>
          </a:xfrm>
        </p:grpSpPr>
        <p:sp>
          <p:nvSpPr>
            <p:cNvPr id="88" name="Chevron 79">
              <a:extLst>
                <a:ext uri="{FF2B5EF4-FFF2-40B4-BE49-F238E27FC236}">
                  <a16:creationId xmlns:a16="http://schemas.microsoft.com/office/drawing/2014/main" id="{AB14868A-B416-4BE6-B467-78E687C51863}"/>
                </a:ext>
              </a:extLst>
            </p:cNvPr>
            <p:cNvSpPr>
              <a:spLocks noChangeArrowheads="1"/>
            </p:cNvSpPr>
            <p:nvPr/>
          </p:nvSpPr>
          <p:spPr bwMode="auto">
            <a:xfrm>
              <a:off x="9943644" y="5963621"/>
              <a:ext cx="639763" cy="414337"/>
            </a:xfrm>
            <a:prstGeom prst="chevron">
              <a:avLst>
                <a:gd name="adj" fmla="val 0"/>
              </a:avLst>
            </a:prstGeom>
            <a:noFill/>
            <a:ln w="19050" cap="rnd" algn="ctr">
              <a:noFill/>
              <a:bevel/>
              <a:headEnd/>
              <a:tailEnd/>
            </a:ln>
          </p:spPr>
          <p:txBody>
            <a:bodyPr lIns="0" tIns="0" rIns="0" bIns="0" anchor="ctr"/>
            <a:lstStyle/>
            <a:p>
              <a:pPr>
                <a:buClr>
                  <a:schemeClr val="accent1"/>
                </a:buClr>
                <a:buSzPct val="80000"/>
                <a:buFont typeface="Wingdings" pitchFamily="2" charset="2"/>
                <a:buNone/>
              </a:pPr>
              <a:r>
                <a:rPr lang="en-US" sz="700" dirty="0">
                  <a:solidFill>
                    <a:srgbClr val="404040"/>
                  </a:solidFill>
                  <a:latin typeface="72" panose="020B0503030000000003" pitchFamily="34" charset="0"/>
                  <a:cs typeface="72" panose="020B0503030000000003" pitchFamily="34" charset="0"/>
                </a:rPr>
                <a:t>Accounts Receivable Accountant</a:t>
              </a:r>
            </a:p>
          </p:txBody>
        </p:sp>
        <p:pic>
          <p:nvPicPr>
            <p:cNvPr id="90" name="Picture 89">
              <a:extLst>
                <a:ext uri="{FF2B5EF4-FFF2-40B4-BE49-F238E27FC236}">
                  <a16:creationId xmlns:a16="http://schemas.microsoft.com/office/drawing/2014/main" id="{924F57B4-F2B5-48DC-862D-247C4F220E90}"/>
                </a:ext>
              </a:extLst>
            </p:cNvPr>
            <p:cNvPicPr>
              <a:picLocks noChangeAspect="1"/>
            </p:cNvPicPr>
            <p:nvPr/>
          </p:nvPicPr>
          <p:blipFill rotWithShape="1">
            <a:blip r:embed="rId19" cstate="hqprint">
              <a:extLst>
                <a:ext uri="{28A0092B-C50C-407E-A947-70E740481C1C}">
                  <a14:useLocalDpi xmlns:a14="http://schemas.microsoft.com/office/drawing/2010/main"/>
                </a:ext>
              </a:extLst>
            </a:blip>
            <a:srcRect/>
            <a:stretch/>
          </p:blipFill>
          <p:spPr>
            <a:xfrm>
              <a:off x="9354451" y="5967389"/>
              <a:ext cx="412509" cy="406800"/>
            </a:xfrm>
            <a:prstGeom prst="rect">
              <a:avLst/>
            </a:prstGeom>
            <a:effectLst>
              <a:outerShdw blurRad="50800" dist="38100" dir="2700000" algn="tl" rotWithShape="0">
                <a:prstClr val="black">
                  <a:alpha val="40000"/>
                </a:prstClr>
              </a:outerShdw>
            </a:effectLst>
          </p:spPr>
        </p:pic>
      </p:grpSp>
      <p:sp>
        <p:nvSpPr>
          <p:cNvPr id="91" name="TextBox 98">
            <a:extLst>
              <a:ext uri="{FF2B5EF4-FFF2-40B4-BE49-F238E27FC236}">
                <a16:creationId xmlns:a16="http://schemas.microsoft.com/office/drawing/2014/main" id="{E2F4F2DD-F908-428A-BEAB-800FEDC575A0}"/>
              </a:ext>
            </a:extLst>
          </p:cNvPr>
          <p:cNvSpPr txBox="1">
            <a:spLocks noChangeArrowheads="1"/>
          </p:cNvSpPr>
          <p:nvPr/>
        </p:nvSpPr>
        <p:spPr bwMode="auto">
          <a:xfrm>
            <a:off x="9917572" y="3834069"/>
            <a:ext cx="1365250" cy="214312"/>
          </a:xfrm>
          <a:prstGeom prst="rect">
            <a:avLst/>
          </a:prstGeom>
          <a:noFill/>
          <a:ln w="9525">
            <a:noFill/>
            <a:miter lim="800000"/>
            <a:headEnd/>
            <a:tailEnd/>
          </a:ln>
        </p:spPr>
        <p:txBody>
          <a:bodyPr rIns="0">
            <a:spAutoFit/>
          </a:bodyPr>
          <a:lstStyle/>
          <a:p>
            <a:pPr algn="r">
              <a:buClr>
                <a:schemeClr val="accent1"/>
              </a:buClr>
              <a:buSzPct val="80000"/>
              <a:buFont typeface="Wingdings" pitchFamily="2" charset="2"/>
              <a:buNone/>
            </a:pPr>
            <a:r>
              <a:rPr lang="en-US" sz="800" dirty="0">
                <a:solidFill>
                  <a:srgbClr val="44697D"/>
                </a:solidFill>
                <a:latin typeface="72" panose="020B0503030000000003" pitchFamily="34" charset="0"/>
                <a:cs typeface="72" panose="020B0503030000000003" pitchFamily="34" charset="0"/>
                <a:hlinkClick r:id="rId20" action="ppaction://hlinksldjump"/>
              </a:rPr>
              <a:t>Open Legend</a:t>
            </a:r>
            <a:endParaRPr lang="en-US" sz="900" dirty="0">
              <a:latin typeface="72" panose="020B0503030000000003" pitchFamily="34" charset="0"/>
              <a:ea typeface="SimSun" pitchFamily="2" charset="-122"/>
              <a:cs typeface="72" panose="020B0503030000000003" pitchFamily="34" charset="0"/>
            </a:endParaRPr>
          </a:p>
        </p:txBody>
      </p:sp>
      <p:grpSp>
        <p:nvGrpSpPr>
          <p:cNvPr id="92" name="Group 91">
            <a:extLst>
              <a:ext uri="{FF2B5EF4-FFF2-40B4-BE49-F238E27FC236}">
                <a16:creationId xmlns:a16="http://schemas.microsoft.com/office/drawing/2014/main" id="{E581F1C1-EC38-46C9-BA40-FC0D6C25F406}"/>
              </a:ext>
            </a:extLst>
          </p:cNvPr>
          <p:cNvGrpSpPr/>
          <p:nvPr/>
        </p:nvGrpSpPr>
        <p:grpSpPr>
          <a:xfrm>
            <a:off x="9350508" y="5469291"/>
            <a:ext cx="1232900" cy="414337"/>
            <a:chOff x="8947711" y="5531654"/>
            <a:chExt cx="1232900" cy="414337"/>
          </a:xfrm>
        </p:grpSpPr>
        <p:sp>
          <p:nvSpPr>
            <p:cNvPr id="93" name="Chevron 79">
              <a:extLst>
                <a:ext uri="{FF2B5EF4-FFF2-40B4-BE49-F238E27FC236}">
                  <a16:creationId xmlns:a16="http://schemas.microsoft.com/office/drawing/2014/main" id="{1B4F7516-41FF-4EAF-B8B5-48171F554344}"/>
                </a:ext>
              </a:extLst>
            </p:cNvPr>
            <p:cNvSpPr>
              <a:spLocks noChangeArrowheads="1"/>
            </p:cNvSpPr>
            <p:nvPr/>
          </p:nvSpPr>
          <p:spPr bwMode="auto">
            <a:xfrm>
              <a:off x="9540848" y="5531654"/>
              <a:ext cx="639763" cy="414337"/>
            </a:xfrm>
            <a:prstGeom prst="chevron">
              <a:avLst>
                <a:gd name="adj" fmla="val 0"/>
              </a:avLst>
            </a:prstGeom>
            <a:noFill/>
            <a:ln w="19050" cap="rnd" algn="ctr">
              <a:noFill/>
              <a:bevel/>
              <a:headEnd/>
              <a:tailEnd/>
            </a:ln>
          </p:spPr>
          <p:txBody>
            <a:bodyPr lIns="0" tIns="0" rIns="0" bIns="0" anchor="ctr"/>
            <a:lstStyle/>
            <a:p>
              <a:pPr>
                <a:buClr>
                  <a:schemeClr val="accent1"/>
                </a:buClr>
                <a:buSzPct val="80000"/>
                <a:buFont typeface="Wingdings" pitchFamily="2" charset="2"/>
                <a:buNone/>
              </a:pPr>
              <a:r>
                <a:rPr lang="en-US" sz="700" dirty="0">
                  <a:solidFill>
                    <a:srgbClr val="404040"/>
                  </a:solidFill>
                  <a:latin typeface="72" panose="020B0503030000000003" pitchFamily="34" charset="0"/>
                  <a:cs typeface="72" panose="020B0503030000000003" pitchFamily="34" charset="0"/>
                </a:rPr>
                <a:t>Warehouse Manager</a:t>
              </a:r>
            </a:p>
          </p:txBody>
        </p:sp>
        <p:pic>
          <p:nvPicPr>
            <p:cNvPr id="94" name="Picture 93">
              <a:extLst>
                <a:ext uri="{FF2B5EF4-FFF2-40B4-BE49-F238E27FC236}">
                  <a16:creationId xmlns:a16="http://schemas.microsoft.com/office/drawing/2014/main" id="{FD3B2837-DD85-47BB-BB4D-42A9548F4400}"/>
                </a:ext>
              </a:extLst>
            </p:cNvPr>
            <p:cNvPicPr>
              <a:picLocks noChangeAspect="1"/>
            </p:cNvPicPr>
            <p:nvPr/>
          </p:nvPicPr>
          <p:blipFill rotWithShape="1">
            <a:blip r:embed="rId21" cstate="hqprint">
              <a:extLst>
                <a:ext uri="{28A0092B-C50C-407E-A947-70E740481C1C}">
                  <a14:useLocalDpi xmlns:a14="http://schemas.microsoft.com/office/drawing/2010/main"/>
                </a:ext>
              </a:extLst>
            </a:blip>
            <a:srcRect/>
            <a:stretch/>
          </p:blipFill>
          <p:spPr>
            <a:xfrm>
              <a:off x="8947711" y="5535422"/>
              <a:ext cx="416452" cy="406800"/>
            </a:xfrm>
            <a:prstGeom prst="rect">
              <a:avLst/>
            </a:prstGeom>
            <a:effectLst>
              <a:outerShdw blurRad="50800" dist="38100" dir="2700000" algn="tl" rotWithShape="0">
                <a:prstClr val="black">
                  <a:alpha val="40000"/>
                </a:prstClr>
              </a:outerShdw>
            </a:effectLst>
          </p:spPr>
        </p:pic>
      </p:grpSp>
      <p:sp>
        <p:nvSpPr>
          <p:cNvPr id="96" name="TextBox 98">
            <a:extLst>
              <a:ext uri="{FF2B5EF4-FFF2-40B4-BE49-F238E27FC236}">
                <a16:creationId xmlns:a16="http://schemas.microsoft.com/office/drawing/2014/main" id="{B853B551-E317-47FC-8845-1026C0DE8865}"/>
              </a:ext>
            </a:extLst>
          </p:cNvPr>
          <p:cNvSpPr txBox="1">
            <a:spLocks noChangeArrowheads="1"/>
          </p:cNvSpPr>
          <p:nvPr/>
        </p:nvSpPr>
        <p:spPr bwMode="auto">
          <a:xfrm>
            <a:off x="9896344" y="3764804"/>
            <a:ext cx="1365250" cy="214312"/>
          </a:xfrm>
          <a:prstGeom prst="rect">
            <a:avLst/>
          </a:prstGeom>
          <a:noFill/>
          <a:ln w="9525">
            <a:noFill/>
            <a:miter lim="800000"/>
            <a:headEnd/>
            <a:tailEnd/>
          </a:ln>
        </p:spPr>
        <p:txBody>
          <a:bodyPr rIns="0">
            <a:spAutoFit/>
          </a:bodyPr>
          <a:lstStyle/>
          <a:p>
            <a:pPr marL="0" marR="0" lvl="0" indent="0" algn="r" defTabSz="1088776" rtl="0" eaLnBrk="1" fontAlgn="auto" latinLnBrk="0" hangingPunct="1">
              <a:lnSpc>
                <a:spcPct val="100000"/>
              </a:lnSpc>
              <a:spcBef>
                <a:spcPts val="0"/>
              </a:spcBef>
              <a:spcAft>
                <a:spcPts val="0"/>
              </a:spcAft>
              <a:buClr>
                <a:srgbClr val="F0AB00"/>
              </a:buClr>
              <a:buSzPct val="80000"/>
              <a:buFont typeface="Wingdings" pitchFamily="2" charset="2"/>
              <a:buNone/>
              <a:tabLst/>
              <a:defRPr/>
            </a:pPr>
            <a:r>
              <a:rPr kumimoji="0" lang="en-US" sz="800" b="0" i="0" u="none" strike="noStrike" kern="1200" cap="none" spc="0" normalizeH="0" baseline="0" noProof="0" dirty="0">
                <a:ln>
                  <a:noFill/>
                </a:ln>
                <a:solidFill>
                  <a:srgbClr val="44697D"/>
                </a:solidFill>
                <a:effectLst/>
                <a:uLnTx/>
                <a:uFillTx/>
                <a:latin typeface="72" panose="020B0503030000000003" pitchFamily="34" charset="0"/>
                <a:cs typeface="72" panose="020B0503030000000003" pitchFamily="34" charset="0"/>
                <a:hlinkClick r:id="rId20" action="ppaction://hlinksldjump"/>
              </a:rPr>
              <a:t>Open Legend</a:t>
            </a:r>
            <a:endParaRPr kumimoji="0" lang="en-US" sz="900" b="0" i="0" u="none" strike="noStrike" kern="1200" cap="none" spc="0" normalizeH="0" baseline="0" noProof="0" dirty="0">
              <a:ln>
                <a:noFill/>
              </a:ln>
              <a:solidFill>
                <a:srgbClr val="000000"/>
              </a:solidFill>
              <a:effectLst/>
              <a:uLnTx/>
              <a:uFillTx/>
              <a:latin typeface="72" panose="020B0503030000000003" pitchFamily="34" charset="0"/>
              <a:ea typeface="SimSun" pitchFamily="2" charset="-122"/>
              <a:cs typeface="72" panose="020B0503030000000003" pitchFamily="34" charset="0"/>
            </a:endParaRPr>
          </a:p>
        </p:txBody>
      </p:sp>
      <p:grpSp>
        <p:nvGrpSpPr>
          <p:cNvPr id="99" name="Group 98">
            <a:extLst>
              <a:ext uri="{FF2B5EF4-FFF2-40B4-BE49-F238E27FC236}">
                <a16:creationId xmlns:a16="http://schemas.microsoft.com/office/drawing/2014/main" id="{7903B82E-23CE-4C32-8549-E4179DF6A5A2}"/>
              </a:ext>
            </a:extLst>
          </p:cNvPr>
          <p:cNvGrpSpPr/>
          <p:nvPr/>
        </p:nvGrpSpPr>
        <p:grpSpPr>
          <a:xfrm>
            <a:off x="9329280" y="5524794"/>
            <a:ext cx="1232900" cy="414337"/>
            <a:chOff x="8947711" y="5531654"/>
            <a:chExt cx="1232900" cy="414337"/>
          </a:xfrm>
        </p:grpSpPr>
        <p:sp>
          <p:nvSpPr>
            <p:cNvPr id="100" name="Chevron 79">
              <a:extLst>
                <a:ext uri="{FF2B5EF4-FFF2-40B4-BE49-F238E27FC236}">
                  <a16:creationId xmlns:a16="http://schemas.microsoft.com/office/drawing/2014/main" id="{E0AE5B4D-598F-48F3-9AFD-69D4D94AE580}"/>
                </a:ext>
              </a:extLst>
            </p:cNvPr>
            <p:cNvSpPr>
              <a:spLocks noChangeArrowheads="1"/>
            </p:cNvSpPr>
            <p:nvPr/>
          </p:nvSpPr>
          <p:spPr bwMode="auto">
            <a:xfrm>
              <a:off x="9540848" y="5531654"/>
              <a:ext cx="639763" cy="414337"/>
            </a:xfrm>
            <a:prstGeom prst="chevron">
              <a:avLst>
                <a:gd name="adj" fmla="val 0"/>
              </a:avLst>
            </a:prstGeom>
            <a:noFill/>
            <a:ln w="19050" cap="rnd" algn="ctr">
              <a:noFill/>
              <a:bevel/>
              <a:headEnd/>
              <a:tailEnd/>
            </a:ln>
          </p:spPr>
          <p:txBody>
            <a:bodyPr lIns="0" tIns="0" rIns="0" bIns="0" anchor="ctr"/>
            <a:lstStyle/>
            <a:p>
              <a:pPr marL="0" marR="0" lvl="0" indent="0" algn="l" defTabSz="1088776" rtl="0" eaLnBrk="1" fontAlgn="auto" latinLnBrk="0" hangingPunct="1">
                <a:lnSpc>
                  <a:spcPct val="100000"/>
                </a:lnSpc>
                <a:spcBef>
                  <a:spcPts val="0"/>
                </a:spcBef>
                <a:spcAft>
                  <a:spcPts val="0"/>
                </a:spcAft>
                <a:buClr>
                  <a:srgbClr val="F0AB00"/>
                </a:buClr>
                <a:buSzPct val="80000"/>
                <a:buFont typeface="Wingdings" pitchFamily="2" charset="2"/>
                <a:buNone/>
                <a:tabLst/>
                <a:defRPr/>
              </a:pPr>
              <a:r>
                <a:rPr kumimoji="0" lang="en-US" sz="700" b="0" i="0" u="none" strike="noStrike" kern="1200" cap="none" spc="0" normalizeH="0" baseline="0" noProof="0" dirty="0">
                  <a:ln>
                    <a:noFill/>
                  </a:ln>
                  <a:solidFill>
                    <a:srgbClr val="404040"/>
                  </a:solidFill>
                  <a:effectLst/>
                  <a:uLnTx/>
                  <a:uFillTx/>
                  <a:latin typeface="72" panose="020B0503030000000003" pitchFamily="34" charset="0"/>
                  <a:cs typeface="72" panose="020B0503030000000003" pitchFamily="34" charset="0"/>
                </a:rPr>
                <a:t>Warehouse Manager</a:t>
              </a:r>
            </a:p>
          </p:txBody>
        </p:sp>
        <p:pic>
          <p:nvPicPr>
            <p:cNvPr id="101" name="Picture 100">
              <a:extLst>
                <a:ext uri="{FF2B5EF4-FFF2-40B4-BE49-F238E27FC236}">
                  <a16:creationId xmlns:a16="http://schemas.microsoft.com/office/drawing/2014/main" id="{57B8145F-DFF0-4F43-95AE-4E9BC881CCBF}"/>
                </a:ext>
              </a:extLst>
            </p:cNvPr>
            <p:cNvPicPr>
              <a:picLocks noChangeAspect="1"/>
            </p:cNvPicPr>
            <p:nvPr/>
          </p:nvPicPr>
          <p:blipFill rotWithShape="1">
            <a:blip r:embed="rId21" cstate="hqprint">
              <a:extLst>
                <a:ext uri="{28A0092B-C50C-407E-A947-70E740481C1C}">
                  <a14:useLocalDpi xmlns:a14="http://schemas.microsoft.com/office/drawing/2010/main"/>
                </a:ext>
              </a:extLst>
            </a:blip>
            <a:srcRect/>
            <a:stretch/>
          </p:blipFill>
          <p:spPr>
            <a:xfrm>
              <a:off x="8947711" y="5535422"/>
              <a:ext cx="416452" cy="406800"/>
            </a:xfrm>
            <a:prstGeom prst="rect">
              <a:avLst/>
            </a:prstGeom>
            <a:effectLst>
              <a:outerShdw blurRad="50800" dist="38100" dir="2700000" algn="tl" rotWithShape="0">
                <a:prstClr val="black">
                  <a:alpha val="40000"/>
                </a:prstClr>
              </a:outerShdw>
            </a:effectLst>
          </p:spPr>
        </p:pic>
      </p:grpSp>
      <p:sp>
        <p:nvSpPr>
          <p:cNvPr id="102" name="TextBox 98">
            <a:extLst>
              <a:ext uri="{FF2B5EF4-FFF2-40B4-BE49-F238E27FC236}">
                <a16:creationId xmlns:a16="http://schemas.microsoft.com/office/drawing/2014/main" id="{B9518ED9-2A05-470A-9270-AD19702F76E4}"/>
              </a:ext>
            </a:extLst>
          </p:cNvPr>
          <p:cNvSpPr txBox="1">
            <a:spLocks noChangeArrowheads="1"/>
          </p:cNvSpPr>
          <p:nvPr/>
        </p:nvSpPr>
        <p:spPr bwMode="auto">
          <a:xfrm>
            <a:off x="9896344" y="3764804"/>
            <a:ext cx="1365250" cy="214312"/>
          </a:xfrm>
          <a:prstGeom prst="rect">
            <a:avLst/>
          </a:prstGeom>
          <a:noFill/>
          <a:ln w="9525">
            <a:noFill/>
            <a:miter lim="800000"/>
            <a:headEnd/>
            <a:tailEnd/>
          </a:ln>
        </p:spPr>
        <p:txBody>
          <a:bodyPr rIns="0">
            <a:spAutoFit/>
          </a:bodyPr>
          <a:lstStyle/>
          <a:p>
            <a:pPr algn="r">
              <a:buClr>
                <a:schemeClr val="accent1"/>
              </a:buClr>
              <a:buSzPct val="80000"/>
              <a:buFont typeface="Wingdings" pitchFamily="2" charset="2"/>
              <a:buNone/>
            </a:pPr>
            <a:r>
              <a:rPr lang="en-US" sz="800" dirty="0">
                <a:solidFill>
                  <a:srgbClr val="44697D"/>
                </a:solidFill>
                <a:latin typeface="72" panose="020B0503030000000003" pitchFamily="34" charset="0"/>
                <a:cs typeface="72" panose="020B0503030000000003" pitchFamily="34" charset="0"/>
                <a:hlinkClick r:id="rId20" action="ppaction://hlinksldjump"/>
              </a:rPr>
              <a:t>Open Legend</a:t>
            </a:r>
            <a:endParaRPr lang="en-US" sz="900" dirty="0">
              <a:latin typeface="72" panose="020B0503030000000003" pitchFamily="34" charset="0"/>
              <a:ea typeface="SimSun" pitchFamily="2" charset="-122"/>
              <a:cs typeface="72" panose="020B0503030000000003" pitchFamily="34" charset="0"/>
            </a:endParaRPr>
          </a:p>
        </p:txBody>
      </p:sp>
      <p:grpSp>
        <p:nvGrpSpPr>
          <p:cNvPr id="104" name="Group 103">
            <a:extLst>
              <a:ext uri="{FF2B5EF4-FFF2-40B4-BE49-F238E27FC236}">
                <a16:creationId xmlns:a16="http://schemas.microsoft.com/office/drawing/2014/main" id="{C99E90BC-B343-4DE5-B42F-F4BB8CBACFD4}"/>
              </a:ext>
            </a:extLst>
          </p:cNvPr>
          <p:cNvGrpSpPr/>
          <p:nvPr/>
        </p:nvGrpSpPr>
        <p:grpSpPr>
          <a:xfrm>
            <a:off x="9329280" y="5524794"/>
            <a:ext cx="1232900" cy="414337"/>
            <a:chOff x="8947711" y="5531654"/>
            <a:chExt cx="1232900" cy="414337"/>
          </a:xfrm>
        </p:grpSpPr>
        <p:sp>
          <p:nvSpPr>
            <p:cNvPr id="105" name="Chevron 79">
              <a:extLst>
                <a:ext uri="{FF2B5EF4-FFF2-40B4-BE49-F238E27FC236}">
                  <a16:creationId xmlns:a16="http://schemas.microsoft.com/office/drawing/2014/main" id="{88338C7E-36EE-4170-BA5B-58004E2C2EA4}"/>
                </a:ext>
              </a:extLst>
            </p:cNvPr>
            <p:cNvSpPr>
              <a:spLocks noChangeArrowheads="1"/>
            </p:cNvSpPr>
            <p:nvPr/>
          </p:nvSpPr>
          <p:spPr bwMode="auto">
            <a:xfrm>
              <a:off x="9540848" y="5531654"/>
              <a:ext cx="639763" cy="414337"/>
            </a:xfrm>
            <a:prstGeom prst="chevron">
              <a:avLst>
                <a:gd name="adj" fmla="val 0"/>
              </a:avLst>
            </a:prstGeom>
            <a:noFill/>
            <a:ln w="19050" cap="rnd" algn="ctr">
              <a:noFill/>
              <a:bevel/>
              <a:headEnd/>
              <a:tailEnd/>
            </a:ln>
          </p:spPr>
          <p:txBody>
            <a:bodyPr lIns="0" tIns="0" rIns="0" bIns="0" anchor="ctr"/>
            <a:lstStyle/>
            <a:p>
              <a:pPr>
                <a:buClr>
                  <a:schemeClr val="accent1"/>
                </a:buClr>
                <a:buSzPct val="80000"/>
                <a:buFont typeface="Wingdings" pitchFamily="2" charset="2"/>
                <a:buNone/>
              </a:pPr>
              <a:r>
                <a:rPr lang="en-US" sz="700" dirty="0">
                  <a:solidFill>
                    <a:srgbClr val="404040"/>
                  </a:solidFill>
                  <a:latin typeface="72" panose="020B0503030000000003" pitchFamily="34" charset="0"/>
                  <a:cs typeface="72" panose="020B0503030000000003" pitchFamily="34" charset="0"/>
                </a:rPr>
                <a:t>Warehouse Manager</a:t>
              </a:r>
            </a:p>
          </p:txBody>
        </p:sp>
        <p:pic>
          <p:nvPicPr>
            <p:cNvPr id="107" name="Picture 106">
              <a:extLst>
                <a:ext uri="{FF2B5EF4-FFF2-40B4-BE49-F238E27FC236}">
                  <a16:creationId xmlns:a16="http://schemas.microsoft.com/office/drawing/2014/main" id="{2A234E2C-2104-42F9-8CE6-C6D7FFCA8262}"/>
                </a:ext>
              </a:extLst>
            </p:cNvPr>
            <p:cNvPicPr>
              <a:picLocks noChangeAspect="1"/>
            </p:cNvPicPr>
            <p:nvPr/>
          </p:nvPicPr>
          <p:blipFill rotWithShape="1">
            <a:blip r:embed="rId21" cstate="hqprint">
              <a:extLst>
                <a:ext uri="{28A0092B-C50C-407E-A947-70E740481C1C}">
                  <a14:useLocalDpi xmlns:a14="http://schemas.microsoft.com/office/drawing/2010/main"/>
                </a:ext>
              </a:extLst>
            </a:blip>
            <a:srcRect/>
            <a:stretch/>
          </p:blipFill>
          <p:spPr>
            <a:xfrm>
              <a:off x="8947711" y="5535422"/>
              <a:ext cx="416452" cy="406800"/>
            </a:xfrm>
            <a:prstGeom prst="rect">
              <a:avLst/>
            </a:prstGeom>
            <a:effectLst>
              <a:outerShdw blurRad="50800" dist="38100" dir="2700000" algn="tl" rotWithShape="0">
                <a:prstClr val="black">
                  <a:alpha val="40000"/>
                </a:prstClr>
              </a:outerShdw>
            </a:effectLst>
          </p:spPr>
        </p:pic>
      </p:grpSp>
      <p:sp>
        <p:nvSpPr>
          <p:cNvPr id="108" name="TextBox 98">
            <a:extLst>
              <a:ext uri="{FF2B5EF4-FFF2-40B4-BE49-F238E27FC236}">
                <a16:creationId xmlns:a16="http://schemas.microsoft.com/office/drawing/2014/main" id="{5366884D-993E-4D63-A767-BCED1F682F12}"/>
              </a:ext>
            </a:extLst>
          </p:cNvPr>
          <p:cNvSpPr txBox="1">
            <a:spLocks noChangeArrowheads="1"/>
          </p:cNvSpPr>
          <p:nvPr/>
        </p:nvSpPr>
        <p:spPr bwMode="auto">
          <a:xfrm>
            <a:off x="9899988" y="3746187"/>
            <a:ext cx="1365250" cy="214312"/>
          </a:xfrm>
          <a:prstGeom prst="rect">
            <a:avLst/>
          </a:prstGeom>
          <a:noFill/>
          <a:ln w="9525">
            <a:noFill/>
            <a:miter lim="800000"/>
            <a:headEnd/>
            <a:tailEnd/>
          </a:ln>
        </p:spPr>
        <p:txBody>
          <a:bodyPr rIns="0">
            <a:spAutoFit/>
          </a:bodyPr>
          <a:lstStyle/>
          <a:p>
            <a:pPr algn="r">
              <a:buClr>
                <a:schemeClr val="accent1"/>
              </a:buClr>
              <a:buSzPct val="80000"/>
              <a:buFont typeface="Wingdings" pitchFamily="2" charset="2"/>
              <a:buNone/>
            </a:pPr>
            <a:r>
              <a:rPr lang="en-US" sz="800" dirty="0">
                <a:solidFill>
                  <a:srgbClr val="44697D"/>
                </a:solidFill>
                <a:latin typeface="72" panose="020B0503030000000003" pitchFamily="34" charset="0"/>
                <a:cs typeface="72" panose="020B0503030000000003" pitchFamily="34" charset="0"/>
                <a:hlinkClick r:id="rId20" action="ppaction://hlinksldjump"/>
              </a:rPr>
              <a:t>Open Legend</a:t>
            </a:r>
            <a:endParaRPr lang="en-US" sz="900" dirty="0">
              <a:latin typeface="72" panose="020B0503030000000003" pitchFamily="34" charset="0"/>
              <a:ea typeface="SimSun" pitchFamily="2" charset="-122"/>
              <a:cs typeface="72" panose="020B0503030000000003" pitchFamily="34" charset="0"/>
            </a:endParaRPr>
          </a:p>
        </p:txBody>
      </p:sp>
      <p:sp>
        <p:nvSpPr>
          <p:cNvPr id="109" name="Rectangle 72">
            <a:extLst>
              <a:ext uri="{FF2B5EF4-FFF2-40B4-BE49-F238E27FC236}">
                <a16:creationId xmlns:a16="http://schemas.microsoft.com/office/drawing/2014/main" id="{F001BA73-AC8A-4367-8573-1812627407FC}"/>
              </a:ext>
            </a:extLst>
          </p:cNvPr>
          <p:cNvSpPr>
            <a:spLocks noChangeArrowheads="1"/>
          </p:cNvSpPr>
          <p:nvPr/>
        </p:nvSpPr>
        <p:spPr bwMode="auto">
          <a:xfrm>
            <a:off x="9136400" y="3776348"/>
            <a:ext cx="2254250" cy="2791165"/>
          </a:xfrm>
          <a:prstGeom prst="rect">
            <a:avLst/>
          </a:prstGeom>
          <a:solidFill>
            <a:srgbClr val="F2F2F2"/>
          </a:solidFill>
          <a:ln w="3175" cmpd="sng">
            <a:solidFill>
              <a:schemeClr val="bg1">
                <a:lumMod val="50000"/>
              </a:schemeClr>
            </a:solidFill>
            <a:miter lim="800000"/>
            <a:headEnd/>
            <a:tailEnd/>
          </a:ln>
          <a:effectLst>
            <a:outerShdw blurRad="50800" dist="38100" dir="2700000" algn="tl" rotWithShape="0">
              <a:prstClr val="black">
                <a:alpha val="40000"/>
              </a:prstClr>
            </a:outerShdw>
          </a:effectLst>
        </p:spPr>
        <p:txBody>
          <a:bodyPr/>
          <a:lstStyle/>
          <a:p>
            <a:endParaRPr lang="de-DE" dirty="0">
              <a:latin typeface="72" panose="020B0503030000000003" pitchFamily="34" charset="0"/>
              <a:cs typeface="72" panose="020B0503030000000003" pitchFamily="34" charset="0"/>
            </a:endParaRPr>
          </a:p>
        </p:txBody>
      </p:sp>
      <p:sp>
        <p:nvSpPr>
          <p:cNvPr id="110" name="Rectangle 74">
            <a:extLst>
              <a:ext uri="{FF2B5EF4-FFF2-40B4-BE49-F238E27FC236}">
                <a16:creationId xmlns:a16="http://schemas.microsoft.com/office/drawing/2014/main" id="{926401CA-4157-44B9-9527-6ED71861DC92}"/>
              </a:ext>
            </a:extLst>
          </p:cNvPr>
          <p:cNvSpPr>
            <a:spLocks noChangeArrowheads="1"/>
          </p:cNvSpPr>
          <p:nvPr/>
        </p:nvSpPr>
        <p:spPr bwMode="auto">
          <a:xfrm>
            <a:off x="9380876" y="4233550"/>
            <a:ext cx="1908175" cy="2215991"/>
          </a:xfrm>
          <a:prstGeom prst="rect">
            <a:avLst/>
          </a:prstGeom>
          <a:noFill/>
          <a:ln w="9525">
            <a:noFill/>
            <a:miter lim="800000"/>
            <a:headEnd/>
            <a:tailEnd/>
          </a:ln>
        </p:spPr>
        <p:txBody>
          <a:bodyPr lIns="0" tIns="0" rIns="0" bIns="0">
            <a:spAutoFit/>
          </a:bodyPr>
          <a:lstStyle/>
          <a:p>
            <a:r>
              <a:rPr lang="en-US" sz="900" dirty="0">
                <a:solidFill>
                  <a:schemeClr val="accent2"/>
                </a:solidFill>
                <a:latin typeface="72" panose="020B0503030000000003" pitchFamily="34" charset="0"/>
                <a:cs typeface="72" panose="020B0503030000000003" pitchFamily="34" charset="0"/>
              </a:rPr>
              <a:t>Process mainly driven by the user</a:t>
            </a:r>
          </a:p>
          <a:p>
            <a:endParaRPr lang="en-US" sz="900" dirty="0">
              <a:solidFill>
                <a:schemeClr val="accent2"/>
              </a:solidFill>
              <a:latin typeface="72" panose="020B0503030000000003" pitchFamily="34" charset="0"/>
              <a:cs typeface="72" panose="020B0503030000000003" pitchFamily="34" charset="0"/>
            </a:endParaRPr>
          </a:p>
          <a:p>
            <a:r>
              <a:rPr lang="en-US" sz="900" dirty="0">
                <a:solidFill>
                  <a:schemeClr val="accent2"/>
                </a:solidFill>
                <a:latin typeface="72" panose="020B0503030000000003" pitchFamily="34" charset="0"/>
                <a:cs typeface="72" panose="020B0503030000000003" pitchFamily="34" charset="0"/>
              </a:rPr>
              <a:t>Process mainly driven by the system</a:t>
            </a:r>
          </a:p>
          <a:p>
            <a:endParaRPr lang="en-US" sz="900" dirty="0">
              <a:solidFill>
                <a:schemeClr val="accent2"/>
              </a:solidFill>
              <a:latin typeface="72" panose="020B0503030000000003" pitchFamily="34" charset="0"/>
              <a:cs typeface="72" panose="020B0503030000000003" pitchFamily="34" charset="0"/>
            </a:endParaRPr>
          </a:p>
          <a:p>
            <a:r>
              <a:rPr lang="en-US" sz="900" dirty="0">
                <a:solidFill>
                  <a:schemeClr val="accent2"/>
                </a:solidFill>
                <a:latin typeface="72" panose="020B0503030000000003" pitchFamily="34" charset="0"/>
                <a:cs typeface="72" panose="020B0503030000000003" pitchFamily="34" charset="0"/>
              </a:rPr>
              <a:t>Manual process not supported by the system</a:t>
            </a:r>
          </a:p>
          <a:p>
            <a:endParaRPr lang="en-US" sz="900" dirty="0">
              <a:solidFill>
                <a:schemeClr val="accent2"/>
              </a:solidFill>
              <a:latin typeface="72" panose="020B0503030000000003" pitchFamily="34" charset="0"/>
              <a:cs typeface="72" panose="020B0503030000000003" pitchFamily="34" charset="0"/>
            </a:endParaRPr>
          </a:p>
          <a:p>
            <a:r>
              <a:rPr lang="en-US" sz="900" dirty="0">
                <a:solidFill>
                  <a:schemeClr val="accent2"/>
                </a:solidFill>
                <a:latin typeface="72" panose="020B0503030000000003" pitchFamily="34" charset="0"/>
                <a:cs typeface="72" panose="020B0503030000000003" pitchFamily="34" charset="0"/>
              </a:rPr>
              <a:t>Process that communicates with third-party software (mouse-over for details)</a:t>
            </a:r>
          </a:p>
          <a:p>
            <a:endParaRPr lang="en-US" sz="900" dirty="0">
              <a:solidFill>
                <a:schemeClr val="accent2"/>
              </a:solidFill>
              <a:latin typeface="72" panose="020B0503030000000003" pitchFamily="34" charset="0"/>
              <a:cs typeface="72" panose="020B0503030000000003" pitchFamily="34" charset="0"/>
            </a:endParaRPr>
          </a:p>
          <a:p>
            <a:r>
              <a:rPr lang="en-US" sz="900" dirty="0">
                <a:solidFill>
                  <a:schemeClr val="accent2"/>
                </a:solidFill>
                <a:latin typeface="72" panose="020B0503030000000003" pitchFamily="34" charset="0"/>
                <a:cs typeface="72" panose="020B0503030000000003" pitchFamily="34" charset="0"/>
              </a:rPr>
              <a:t>Process with relevance to Financials</a:t>
            </a:r>
          </a:p>
          <a:p>
            <a:endParaRPr lang="en-US" sz="900" dirty="0">
              <a:solidFill>
                <a:schemeClr val="accent2"/>
              </a:solidFill>
              <a:latin typeface="72" panose="020B0503030000000003" pitchFamily="34" charset="0"/>
              <a:cs typeface="72" panose="020B0503030000000003" pitchFamily="34" charset="0"/>
            </a:endParaRPr>
          </a:p>
          <a:p>
            <a:r>
              <a:rPr lang="en-US" sz="900" dirty="0">
                <a:solidFill>
                  <a:schemeClr val="accent2"/>
                </a:solidFill>
                <a:latin typeface="72" panose="020B0503030000000003" pitchFamily="34" charset="0"/>
                <a:cs typeface="72" panose="020B0503030000000003" pitchFamily="34" charset="0"/>
              </a:rPr>
              <a:t>Related scenario</a:t>
            </a:r>
          </a:p>
          <a:p>
            <a:endParaRPr lang="en-US" sz="900" dirty="0">
              <a:solidFill>
                <a:schemeClr val="accent2"/>
              </a:solidFill>
              <a:latin typeface="72" panose="020B0503030000000003" pitchFamily="34" charset="0"/>
              <a:cs typeface="72" panose="020B0503030000000003" pitchFamily="34" charset="0"/>
            </a:endParaRPr>
          </a:p>
          <a:p>
            <a:r>
              <a:rPr lang="en-US" sz="900" dirty="0">
                <a:solidFill>
                  <a:schemeClr val="accent2"/>
                </a:solidFill>
                <a:latin typeface="72" panose="020B0503030000000003" pitchFamily="34" charset="0"/>
                <a:cs typeface="72" panose="020B0503030000000003" pitchFamily="34" charset="0"/>
              </a:rPr>
              <a:t>Info button with more information</a:t>
            </a:r>
          </a:p>
        </p:txBody>
      </p:sp>
      <p:sp>
        <p:nvSpPr>
          <p:cNvPr id="111" name="Rectangle 76">
            <a:hlinkClick r:id="rId22" action="ppaction://hlinksldjump"/>
            <a:extLst>
              <a:ext uri="{FF2B5EF4-FFF2-40B4-BE49-F238E27FC236}">
                <a16:creationId xmlns:a16="http://schemas.microsoft.com/office/drawing/2014/main" id="{4460C6B4-D6D6-43C3-BB36-7ABDA86ABFF0}"/>
              </a:ext>
            </a:extLst>
          </p:cNvPr>
          <p:cNvSpPr>
            <a:spLocks noChangeArrowheads="1"/>
          </p:cNvSpPr>
          <p:nvPr/>
        </p:nvSpPr>
        <p:spPr bwMode="auto">
          <a:xfrm>
            <a:off x="10685801" y="3798574"/>
            <a:ext cx="631825" cy="122238"/>
          </a:xfrm>
          <a:prstGeom prst="rect">
            <a:avLst/>
          </a:prstGeom>
          <a:noFill/>
          <a:ln w="9525">
            <a:noFill/>
            <a:miter lim="800000"/>
            <a:headEnd/>
            <a:tailEnd/>
          </a:ln>
        </p:spPr>
        <p:txBody>
          <a:bodyPr wrap="none" lIns="0" tIns="0" rIns="0" bIns="0">
            <a:spAutoFit/>
          </a:bodyPr>
          <a:lstStyle/>
          <a:p>
            <a:pPr algn="r">
              <a:buClr>
                <a:schemeClr val="accent1"/>
              </a:buClr>
              <a:buSzPct val="80000"/>
              <a:buFont typeface="Wingdings" pitchFamily="2" charset="2"/>
              <a:buNone/>
            </a:pPr>
            <a:r>
              <a:rPr lang="en-US" sz="800" dirty="0">
                <a:solidFill>
                  <a:schemeClr val="accent1"/>
                </a:solidFill>
                <a:latin typeface="72" panose="020B0503030000000003" pitchFamily="34" charset="0"/>
                <a:cs typeface="72" panose="020B0503030000000003" pitchFamily="34" charset="0"/>
                <a:hlinkClick r:id="rId23" action="ppaction://hlinksldjump">
                  <a:extLst>
                    <a:ext uri="{A12FA001-AC4F-418D-AE19-62706E023703}">
                      <ahyp:hlinkClr xmlns:ahyp="http://schemas.microsoft.com/office/drawing/2018/hyperlinkcolor" val="tx"/>
                    </a:ext>
                  </a:extLst>
                </a:hlinkClick>
              </a:rPr>
              <a:t>Close Legend</a:t>
            </a:r>
            <a:endParaRPr lang="en-US" sz="800" dirty="0">
              <a:solidFill>
                <a:schemeClr val="accent1"/>
              </a:solidFill>
              <a:latin typeface="72" panose="020B0503030000000003" pitchFamily="34" charset="0"/>
              <a:cs typeface="72" panose="020B0503030000000003" pitchFamily="34" charset="0"/>
            </a:endParaRPr>
          </a:p>
        </p:txBody>
      </p:sp>
      <p:sp>
        <p:nvSpPr>
          <p:cNvPr id="112" name="Rectangle 73">
            <a:extLst>
              <a:ext uri="{FF2B5EF4-FFF2-40B4-BE49-F238E27FC236}">
                <a16:creationId xmlns:a16="http://schemas.microsoft.com/office/drawing/2014/main" id="{FE9191AC-A46B-4035-A6CC-AEF0010067A5}"/>
              </a:ext>
            </a:extLst>
          </p:cNvPr>
          <p:cNvSpPr>
            <a:spLocks noChangeArrowheads="1"/>
          </p:cNvSpPr>
          <p:nvPr/>
        </p:nvSpPr>
        <p:spPr bwMode="auto">
          <a:xfrm>
            <a:off x="9190376" y="3792225"/>
            <a:ext cx="490519" cy="169277"/>
          </a:xfrm>
          <a:prstGeom prst="rect">
            <a:avLst/>
          </a:prstGeom>
          <a:noFill/>
          <a:ln w="9525">
            <a:noFill/>
            <a:miter lim="800000"/>
            <a:headEnd/>
            <a:tailEnd/>
          </a:ln>
        </p:spPr>
        <p:txBody>
          <a:bodyPr wrap="none" lIns="0" tIns="0" rIns="0" bIns="0">
            <a:spAutoFit/>
          </a:bodyPr>
          <a:lstStyle/>
          <a:p>
            <a:r>
              <a:rPr lang="en-US" sz="1100" b="1" dirty="0">
                <a:solidFill>
                  <a:schemeClr val="accent2"/>
                </a:solidFill>
                <a:latin typeface="72" panose="020B0503030000000003" pitchFamily="34" charset="0"/>
                <a:cs typeface="72" panose="020B0503030000000003" pitchFamily="34" charset="0"/>
              </a:rPr>
              <a:t>Legend</a:t>
            </a:r>
          </a:p>
        </p:txBody>
      </p:sp>
      <p:sp>
        <p:nvSpPr>
          <p:cNvPr id="113" name="Freeform 70">
            <a:extLst>
              <a:ext uri="{FF2B5EF4-FFF2-40B4-BE49-F238E27FC236}">
                <a16:creationId xmlns:a16="http://schemas.microsoft.com/office/drawing/2014/main" id="{56C47F16-CBA6-4C7E-A5F2-11E0B2E49523}"/>
              </a:ext>
            </a:extLst>
          </p:cNvPr>
          <p:cNvSpPr>
            <a:spLocks noChangeAspect="1" noChangeArrowheads="1"/>
          </p:cNvSpPr>
          <p:nvPr/>
        </p:nvSpPr>
        <p:spPr bwMode="auto">
          <a:xfrm flipV="1">
            <a:off x="9168903" y="5240551"/>
            <a:ext cx="131763" cy="106362"/>
          </a:xfrm>
          <a:custGeom>
            <a:avLst/>
            <a:gdLst>
              <a:gd name="T0" fmla="*/ 0 w 155643"/>
              <a:gd name="T1" fmla="*/ 1671 h 131323"/>
              <a:gd name="T2" fmla="*/ 12101 w 155643"/>
              <a:gd name="T3" fmla="*/ 1671 h 131323"/>
              <a:gd name="T4" fmla="*/ 14893 w 155643"/>
              <a:gd name="T5" fmla="*/ 0 h 131323"/>
              <a:gd name="T6" fmla="*/ 0 w 155643"/>
              <a:gd name="T7" fmla="*/ 1671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chemeClr val="bg1"/>
          </a:solidFill>
          <a:ln w="9525" algn="ctr">
            <a:noFill/>
            <a:round/>
            <a:headEnd/>
            <a:tailEnd/>
          </a:ln>
        </p:spPr>
        <p:txBody>
          <a:bodyPr rot="10800000" wrap="none" lIns="54000" tIns="0" rIns="54000" bIns="0" anchor="ctr"/>
          <a:lstStyle/>
          <a:p>
            <a:endParaRPr lang="de-DE" dirty="0">
              <a:latin typeface="72" panose="020B0503030000000003" pitchFamily="34" charset="0"/>
              <a:cs typeface="72" panose="020B0503030000000003" pitchFamily="34" charset="0"/>
            </a:endParaRPr>
          </a:p>
        </p:txBody>
      </p:sp>
      <p:sp>
        <p:nvSpPr>
          <p:cNvPr id="114" name="Freeform 69">
            <a:extLst>
              <a:ext uri="{FF2B5EF4-FFF2-40B4-BE49-F238E27FC236}">
                <a16:creationId xmlns:a16="http://schemas.microsoft.com/office/drawing/2014/main" id="{AEB5DD4B-D5DF-4F46-BF04-2AFD6321E2EF}"/>
              </a:ext>
            </a:extLst>
          </p:cNvPr>
          <p:cNvSpPr>
            <a:spLocks noChangeAspect="1" noChangeArrowheads="1"/>
          </p:cNvSpPr>
          <p:nvPr/>
        </p:nvSpPr>
        <p:spPr bwMode="auto">
          <a:xfrm>
            <a:off x="9171384" y="5752328"/>
            <a:ext cx="131763" cy="111125"/>
          </a:xfrm>
          <a:custGeom>
            <a:avLst/>
            <a:gdLst>
              <a:gd name="T0" fmla="*/ 0 w 155643"/>
              <a:gd name="T1" fmla="*/ 9403 h 131323"/>
              <a:gd name="T2" fmla="*/ 12101 w 155643"/>
              <a:gd name="T3" fmla="*/ 9403 h 131323"/>
              <a:gd name="T4" fmla="*/ 14893 w 155643"/>
              <a:gd name="T5" fmla="*/ 0 h 131323"/>
              <a:gd name="T6" fmla="*/ 0 w 155643"/>
              <a:gd name="T7" fmla="*/ 9403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4000" tIns="0" rIns="54000" bIns="0" anchor="ctr"/>
          <a:lstStyle/>
          <a:p>
            <a:endParaRPr lang="de-DE" dirty="0">
              <a:latin typeface="72" panose="020B0503030000000003" pitchFamily="34" charset="0"/>
              <a:cs typeface="72" panose="020B0503030000000003" pitchFamily="34" charset="0"/>
            </a:endParaRPr>
          </a:p>
        </p:txBody>
      </p:sp>
      <p:sp>
        <p:nvSpPr>
          <p:cNvPr id="115" name="Chevron 123">
            <a:extLst>
              <a:ext uri="{FF2B5EF4-FFF2-40B4-BE49-F238E27FC236}">
                <a16:creationId xmlns:a16="http://schemas.microsoft.com/office/drawing/2014/main" id="{8EE0B941-F5A3-42B9-87C1-FBC2F0887A09}"/>
              </a:ext>
            </a:extLst>
          </p:cNvPr>
          <p:cNvSpPr>
            <a:spLocks noChangeArrowheads="1"/>
          </p:cNvSpPr>
          <p:nvPr/>
        </p:nvSpPr>
        <p:spPr bwMode="auto">
          <a:xfrm>
            <a:off x="9184025" y="4233550"/>
            <a:ext cx="107950" cy="104775"/>
          </a:xfrm>
          <a:prstGeom prst="chevron">
            <a:avLst>
              <a:gd name="adj" fmla="val 10394"/>
            </a:avLst>
          </a:prstGeom>
          <a:solidFill>
            <a:srgbClr val="999999"/>
          </a:solidFill>
          <a:ln w="9525" cap="rnd" algn="ctr">
            <a:noFill/>
            <a:bevel/>
            <a:headEnd/>
            <a:tailEnd/>
          </a:ln>
        </p:spPr>
        <p:txBody>
          <a:bodyPr lIns="36000" tIns="36000" rIns="36000" bIns="36000" anchor="ctr"/>
          <a:lstStyle/>
          <a:p>
            <a:pPr>
              <a:lnSpc>
                <a:spcPct val="90000"/>
              </a:lnSpc>
              <a:buClr>
                <a:schemeClr val="accent1"/>
              </a:buClr>
              <a:buSzPct val="80000"/>
            </a:pPr>
            <a:endParaRPr lang="en-US" sz="800" dirty="0">
              <a:solidFill>
                <a:srgbClr val="404040"/>
              </a:solidFill>
              <a:latin typeface="72" panose="020B0503030000000003" pitchFamily="34" charset="0"/>
              <a:cs typeface="72" panose="020B0503030000000003" pitchFamily="34" charset="0"/>
            </a:endParaRPr>
          </a:p>
        </p:txBody>
      </p:sp>
      <p:sp>
        <p:nvSpPr>
          <p:cNvPr id="116" name="Chevron 123">
            <a:extLst>
              <a:ext uri="{FF2B5EF4-FFF2-40B4-BE49-F238E27FC236}">
                <a16:creationId xmlns:a16="http://schemas.microsoft.com/office/drawing/2014/main" id="{D5638902-C41B-45BF-9EE9-448B03902538}"/>
              </a:ext>
            </a:extLst>
          </p:cNvPr>
          <p:cNvSpPr>
            <a:spLocks noChangeArrowheads="1"/>
          </p:cNvSpPr>
          <p:nvPr/>
        </p:nvSpPr>
        <p:spPr bwMode="auto">
          <a:xfrm>
            <a:off x="9183290" y="4819274"/>
            <a:ext cx="107950" cy="104775"/>
          </a:xfrm>
          <a:prstGeom prst="chevron">
            <a:avLst>
              <a:gd name="adj" fmla="val 10394"/>
            </a:avLst>
          </a:prstGeom>
          <a:solidFill>
            <a:schemeClr val="bg1"/>
          </a:solidFill>
          <a:ln w="3175" algn="ctr">
            <a:noFill/>
            <a:prstDash val="solid"/>
            <a:bevel/>
            <a:headEnd/>
            <a:tailEnd/>
          </a:ln>
        </p:spPr>
        <p:txBody>
          <a:bodyPr lIns="36000" tIns="36000" rIns="36000" bIns="36000" anchor="ctr"/>
          <a:lstStyle/>
          <a:p>
            <a:pPr>
              <a:lnSpc>
                <a:spcPct val="90000"/>
              </a:lnSpc>
              <a:buClr>
                <a:schemeClr val="accent1"/>
              </a:buClr>
              <a:buSzPct val="80000"/>
            </a:pPr>
            <a:endParaRPr lang="en-US" sz="800" dirty="0">
              <a:solidFill>
                <a:srgbClr val="404040"/>
              </a:solidFill>
              <a:latin typeface="72" panose="020B0503030000000003" pitchFamily="34" charset="0"/>
              <a:cs typeface="72" panose="020B0503030000000003" pitchFamily="34" charset="0"/>
            </a:endParaRPr>
          </a:p>
        </p:txBody>
      </p:sp>
      <p:sp>
        <p:nvSpPr>
          <p:cNvPr id="117" name="Chevron 123">
            <a:extLst>
              <a:ext uri="{FF2B5EF4-FFF2-40B4-BE49-F238E27FC236}">
                <a16:creationId xmlns:a16="http://schemas.microsoft.com/office/drawing/2014/main" id="{CD9813D7-8008-4534-94D7-AA03B673DF60}"/>
              </a:ext>
            </a:extLst>
          </p:cNvPr>
          <p:cNvSpPr>
            <a:spLocks noChangeArrowheads="1"/>
          </p:cNvSpPr>
          <p:nvPr/>
        </p:nvSpPr>
        <p:spPr bwMode="auto">
          <a:xfrm>
            <a:off x="9184025" y="4532314"/>
            <a:ext cx="107950" cy="104775"/>
          </a:xfrm>
          <a:prstGeom prst="chevron">
            <a:avLst>
              <a:gd name="adj" fmla="val 10394"/>
            </a:avLst>
          </a:prstGeom>
          <a:solidFill>
            <a:srgbClr val="FFC000"/>
          </a:solidFill>
          <a:ln w="6350" cap="rnd" algn="ctr">
            <a:noFill/>
            <a:bevel/>
            <a:headEnd/>
            <a:tailEnd/>
          </a:ln>
        </p:spPr>
        <p:txBody>
          <a:bodyPr lIns="36000" tIns="36000" rIns="36000" bIns="36000" anchor="ctr"/>
          <a:lstStyle/>
          <a:p>
            <a:pPr>
              <a:lnSpc>
                <a:spcPct val="90000"/>
              </a:lnSpc>
              <a:buClr>
                <a:schemeClr val="accent1"/>
              </a:buClr>
              <a:buSzPct val="80000"/>
            </a:pPr>
            <a:endParaRPr lang="en-US" sz="800" dirty="0">
              <a:solidFill>
                <a:srgbClr val="404040"/>
              </a:solidFill>
              <a:latin typeface="72" panose="020B0503030000000003" pitchFamily="34" charset="0"/>
              <a:cs typeface="72" panose="020B0503030000000003" pitchFamily="34" charset="0"/>
            </a:endParaRPr>
          </a:p>
        </p:txBody>
      </p:sp>
      <p:pic>
        <p:nvPicPr>
          <p:cNvPr id="118" name="Picture 117">
            <a:extLst>
              <a:ext uri="{FF2B5EF4-FFF2-40B4-BE49-F238E27FC236}">
                <a16:creationId xmlns:a16="http://schemas.microsoft.com/office/drawing/2014/main" id="{D3048300-EDBF-4F4A-AD08-B5449A453F1F}"/>
              </a:ext>
            </a:extLst>
          </p:cNvPr>
          <p:cNvPicPr>
            <a:picLocks noChangeAspect="1"/>
          </p:cNvPicPr>
          <p:nvPr/>
        </p:nvPicPr>
        <p:blipFill>
          <a:blip r:embed="rId24" cstate="hqprint">
            <a:extLst>
              <a:ext uri="{28A0092B-C50C-407E-A947-70E740481C1C}">
                <a14:useLocalDpi xmlns:a14="http://schemas.microsoft.com/office/drawing/2010/main"/>
              </a:ext>
            </a:extLst>
          </a:blip>
          <a:stretch>
            <a:fillRect/>
          </a:stretch>
        </p:blipFill>
        <p:spPr>
          <a:xfrm>
            <a:off x="9154045" y="6030367"/>
            <a:ext cx="180000" cy="180000"/>
          </a:xfrm>
          <a:prstGeom prst="rect">
            <a:avLst/>
          </a:prstGeom>
        </p:spPr>
      </p:pic>
      <p:pic>
        <p:nvPicPr>
          <p:cNvPr id="119" name="Picture 118">
            <a:extLst>
              <a:ext uri="{FF2B5EF4-FFF2-40B4-BE49-F238E27FC236}">
                <a16:creationId xmlns:a16="http://schemas.microsoft.com/office/drawing/2014/main" id="{E31C8B0D-021C-4E50-AA19-80F08431410B}"/>
              </a:ext>
            </a:extLst>
          </p:cNvPr>
          <p:cNvPicPr>
            <a:picLocks noChangeAspect="1"/>
          </p:cNvPicPr>
          <p:nvPr/>
        </p:nvPicPr>
        <p:blipFill>
          <a:blip r:embed="rId25" cstate="hqprint">
            <a:extLst>
              <a:ext uri="{28A0092B-C50C-407E-A947-70E740481C1C}">
                <a14:useLocalDpi xmlns:a14="http://schemas.microsoft.com/office/drawing/2010/main"/>
              </a:ext>
            </a:extLst>
          </a:blip>
          <a:stretch>
            <a:fillRect/>
          </a:stretch>
        </p:blipFill>
        <p:spPr>
          <a:xfrm>
            <a:off x="9195786" y="6262367"/>
            <a:ext cx="180000" cy="180000"/>
          </a:xfrm>
          <a:prstGeom prst="rect">
            <a:avLst/>
          </a:prstGeom>
        </p:spPr>
      </p:pic>
      <p:grpSp>
        <p:nvGrpSpPr>
          <p:cNvPr id="120" name="Group 119">
            <a:extLst>
              <a:ext uri="{FF2B5EF4-FFF2-40B4-BE49-F238E27FC236}">
                <a16:creationId xmlns:a16="http://schemas.microsoft.com/office/drawing/2014/main" id="{36CC968C-D88A-4DBF-90B4-D4AE383D1C27}"/>
              </a:ext>
            </a:extLst>
          </p:cNvPr>
          <p:cNvGrpSpPr/>
          <p:nvPr/>
        </p:nvGrpSpPr>
        <p:grpSpPr>
          <a:xfrm>
            <a:off x="2079976" y="1704901"/>
            <a:ext cx="8032049" cy="2060975"/>
            <a:chOff x="569169" y="1704901"/>
            <a:chExt cx="8032049" cy="2060975"/>
          </a:xfrm>
        </p:grpSpPr>
        <p:sp>
          <p:nvSpPr>
            <p:cNvPr id="121" name="Chevron 123">
              <a:hlinkClick r:id="rId26" action="ppaction://hlinksldjump"/>
              <a:extLst>
                <a:ext uri="{FF2B5EF4-FFF2-40B4-BE49-F238E27FC236}">
                  <a16:creationId xmlns:a16="http://schemas.microsoft.com/office/drawing/2014/main" id="{77E6CE90-A4BE-48EE-A721-BFDE8F79F580}"/>
                </a:ext>
              </a:extLst>
            </p:cNvPr>
            <p:cNvSpPr>
              <a:spLocks noChangeArrowheads="1"/>
            </p:cNvSpPr>
            <p:nvPr/>
          </p:nvSpPr>
          <p:spPr bwMode="auto">
            <a:xfrm>
              <a:off x="4009958" y="1717889"/>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Processing Purchase Orders</a:t>
              </a:r>
            </a:p>
          </p:txBody>
        </p:sp>
        <p:sp>
          <p:nvSpPr>
            <p:cNvPr id="122" name="Chevron 123">
              <a:hlinkClick r:id="rId27" action="ppaction://hlinksldjump"/>
              <a:extLst>
                <a:ext uri="{FF2B5EF4-FFF2-40B4-BE49-F238E27FC236}">
                  <a16:creationId xmlns:a16="http://schemas.microsoft.com/office/drawing/2014/main" id="{362158CF-35D1-4FAA-ADE3-C6E4F2466013}"/>
                </a:ext>
              </a:extLst>
            </p:cNvPr>
            <p:cNvSpPr>
              <a:spLocks noChangeArrowheads="1"/>
            </p:cNvSpPr>
            <p:nvPr/>
          </p:nvSpPr>
          <p:spPr bwMode="auto">
            <a:xfrm>
              <a:off x="5151415" y="1718153"/>
              <a:ext cx="1141088" cy="885393"/>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Confirming Goods and Services Receipts</a:t>
              </a:r>
            </a:p>
          </p:txBody>
        </p:sp>
        <p:sp>
          <p:nvSpPr>
            <p:cNvPr id="123" name="Chevron 123">
              <a:hlinkClick r:id="rId20" action="ppaction://hlinksldjump"/>
              <a:extLst>
                <a:ext uri="{FF2B5EF4-FFF2-40B4-BE49-F238E27FC236}">
                  <a16:creationId xmlns:a16="http://schemas.microsoft.com/office/drawing/2014/main" id="{BF9F5E19-D81E-465C-B27D-3317B15BE6CB}"/>
                </a:ext>
              </a:extLst>
            </p:cNvPr>
            <p:cNvSpPr>
              <a:spLocks noChangeArrowheads="1"/>
            </p:cNvSpPr>
            <p:nvPr/>
          </p:nvSpPr>
          <p:spPr bwMode="auto">
            <a:xfrm>
              <a:off x="6255808" y="1712123"/>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Processing Supplier Invoices</a:t>
              </a:r>
            </a:p>
          </p:txBody>
        </p:sp>
        <p:sp>
          <p:nvSpPr>
            <p:cNvPr id="124" name="Chevron 123">
              <a:hlinkClick r:id="rId28" action="ppaction://hlinksldjump"/>
              <a:extLst>
                <a:ext uri="{FF2B5EF4-FFF2-40B4-BE49-F238E27FC236}">
                  <a16:creationId xmlns:a16="http://schemas.microsoft.com/office/drawing/2014/main" id="{B41BB865-313F-4461-8FCB-3DFDAAEF6D25}"/>
                </a:ext>
              </a:extLst>
            </p:cNvPr>
            <p:cNvSpPr>
              <a:spLocks noChangeArrowheads="1"/>
            </p:cNvSpPr>
            <p:nvPr/>
          </p:nvSpPr>
          <p:spPr bwMode="auto">
            <a:xfrm>
              <a:off x="7422922" y="1707959"/>
              <a:ext cx="1178296" cy="893934"/>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Processing Payables and Payments</a:t>
              </a:r>
            </a:p>
          </p:txBody>
        </p:sp>
        <p:sp>
          <p:nvSpPr>
            <p:cNvPr id="125" name="Freeform 69">
              <a:extLst>
                <a:ext uri="{FF2B5EF4-FFF2-40B4-BE49-F238E27FC236}">
                  <a16:creationId xmlns:a16="http://schemas.microsoft.com/office/drawing/2014/main" id="{CC125F65-077D-4BBC-92D1-EF4B3D8CC3C5}"/>
                </a:ext>
              </a:extLst>
            </p:cNvPr>
            <p:cNvSpPr>
              <a:spLocks noChangeArrowheads="1"/>
            </p:cNvSpPr>
            <p:nvPr/>
          </p:nvSpPr>
          <p:spPr bwMode="auto">
            <a:xfrm>
              <a:off x="6071991" y="2470532"/>
              <a:ext cx="141266" cy="118202"/>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schemeClr val="bg1"/>
                </a:solidFill>
                <a:effectLst/>
                <a:uLnTx/>
                <a:uFillTx/>
                <a:latin typeface="72" panose="020B0503030000000003" pitchFamily="34" charset="0"/>
                <a:cs typeface="72" panose="020B0503030000000003" pitchFamily="34" charset="0"/>
              </a:endParaRPr>
            </a:p>
          </p:txBody>
        </p:sp>
        <p:sp>
          <p:nvSpPr>
            <p:cNvPr id="126" name="Freeform 69">
              <a:extLst>
                <a:ext uri="{FF2B5EF4-FFF2-40B4-BE49-F238E27FC236}">
                  <a16:creationId xmlns:a16="http://schemas.microsoft.com/office/drawing/2014/main" id="{C1EC49D9-C197-43E3-BCD0-0CDBC4B89190}"/>
                </a:ext>
              </a:extLst>
            </p:cNvPr>
            <p:cNvSpPr>
              <a:spLocks noChangeArrowheads="1"/>
            </p:cNvSpPr>
            <p:nvPr/>
          </p:nvSpPr>
          <p:spPr bwMode="auto">
            <a:xfrm>
              <a:off x="7226311" y="2483691"/>
              <a:ext cx="141266" cy="118202"/>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schemeClr val="bg1"/>
                </a:solidFill>
                <a:effectLst/>
                <a:uLnTx/>
                <a:uFillTx/>
                <a:latin typeface="72" panose="020B0503030000000003" pitchFamily="34" charset="0"/>
                <a:cs typeface="72" panose="020B0503030000000003" pitchFamily="34" charset="0"/>
              </a:endParaRPr>
            </a:p>
          </p:txBody>
        </p:sp>
        <p:sp>
          <p:nvSpPr>
            <p:cNvPr id="127" name="Freeform 69">
              <a:extLst>
                <a:ext uri="{FF2B5EF4-FFF2-40B4-BE49-F238E27FC236}">
                  <a16:creationId xmlns:a16="http://schemas.microsoft.com/office/drawing/2014/main" id="{064B8135-0808-4DA6-A6F7-DA3D50105B43}"/>
                </a:ext>
              </a:extLst>
            </p:cNvPr>
            <p:cNvSpPr>
              <a:spLocks noChangeArrowheads="1"/>
            </p:cNvSpPr>
            <p:nvPr/>
          </p:nvSpPr>
          <p:spPr bwMode="auto">
            <a:xfrm>
              <a:off x="8377307" y="2470532"/>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schemeClr val="bg1"/>
                </a:solidFill>
                <a:effectLst/>
                <a:uLnTx/>
                <a:uFillTx/>
                <a:latin typeface="72" panose="020B0503030000000003" pitchFamily="34" charset="0"/>
                <a:cs typeface="72" panose="020B0503030000000003" pitchFamily="34" charset="0"/>
              </a:endParaRPr>
            </a:p>
          </p:txBody>
        </p:sp>
        <p:sp>
          <p:nvSpPr>
            <p:cNvPr id="128" name="Chevron 123">
              <a:hlinkClick r:id="rId7" action="ppaction://hlinksldjump"/>
              <a:extLst>
                <a:ext uri="{FF2B5EF4-FFF2-40B4-BE49-F238E27FC236}">
                  <a16:creationId xmlns:a16="http://schemas.microsoft.com/office/drawing/2014/main" id="{2B74DE94-A94C-4CF8-AAB5-454C27DFB4D8}"/>
                </a:ext>
              </a:extLst>
            </p:cNvPr>
            <p:cNvSpPr>
              <a:spLocks noChangeArrowheads="1"/>
            </p:cNvSpPr>
            <p:nvPr/>
          </p:nvSpPr>
          <p:spPr bwMode="auto">
            <a:xfrm>
              <a:off x="569169" y="1707182"/>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Processing Shopping Carts</a:t>
              </a:r>
            </a:p>
          </p:txBody>
        </p:sp>
        <p:sp>
          <p:nvSpPr>
            <p:cNvPr id="129" name="Chevron 123">
              <a:hlinkClick r:id="rId29" action="ppaction://hlinksldjump"/>
              <a:extLst>
                <a:ext uri="{FF2B5EF4-FFF2-40B4-BE49-F238E27FC236}">
                  <a16:creationId xmlns:a16="http://schemas.microsoft.com/office/drawing/2014/main" id="{1EA0B6EA-6EA4-4E45-9E9C-03C617FD16C8}"/>
                </a:ext>
              </a:extLst>
            </p:cNvPr>
            <p:cNvSpPr>
              <a:spLocks noChangeArrowheads="1"/>
            </p:cNvSpPr>
            <p:nvPr/>
          </p:nvSpPr>
          <p:spPr bwMode="auto">
            <a:xfrm>
              <a:off x="1721236" y="1704901"/>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Processing Purchase Requests</a:t>
              </a:r>
            </a:p>
          </p:txBody>
        </p:sp>
        <p:sp>
          <p:nvSpPr>
            <p:cNvPr id="130" name="Chevron 123">
              <a:hlinkClick r:id="rId30" action="ppaction://hlinksldjump"/>
              <a:extLst>
                <a:ext uri="{FF2B5EF4-FFF2-40B4-BE49-F238E27FC236}">
                  <a16:creationId xmlns:a16="http://schemas.microsoft.com/office/drawing/2014/main" id="{E125383D-DB34-42C8-9F0F-AECAB3717870}"/>
                </a:ext>
              </a:extLst>
            </p:cNvPr>
            <p:cNvSpPr>
              <a:spLocks noChangeArrowheads="1"/>
            </p:cNvSpPr>
            <p:nvPr/>
          </p:nvSpPr>
          <p:spPr bwMode="auto">
            <a:xfrm>
              <a:off x="2866165" y="1712123"/>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a:lnSpc>
                  <a:spcPct val="90000"/>
                </a:lnSpc>
                <a:buClr>
                  <a:schemeClr val="accent1"/>
                </a:buClr>
                <a:buSzPct val="80000"/>
              </a:pPr>
              <a:r>
                <a:rPr lang="en-US" sz="900" dirty="0">
                  <a:solidFill>
                    <a:schemeClr val="bg1"/>
                  </a:solidFill>
                  <a:latin typeface="72" panose="020B0503030000000003" pitchFamily="34" charset="0"/>
                  <a:cs typeface="72" panose="020B0503030000000003" pitchFamily="34" charset="0"/>
                </a:rPr>
                <a:t>Processing Requests for Quotation</a:t>
              </a:r>
            </a:p>
          </p:txBody>
        </p:sp>
        <p:grpSp>
          <p:nvGrpSpPr>
            <p:cNvPr id="131" name="Group 130">
              <a:extLst>
                <a:ext uri="{FF2B5EF4-FFF2-40B4-BE49-F238E27FC236}">
                  <a16:creationId xmlns:a16="http://schemas.microsoft.com/office/drawing/2014/main" id="{F3F51526-9BE4-441C-8B74-C9BAF76973E3}"/>
                </a:ext>
              </a:extLst>
            </p:cNvPr>
            <p:cNvGrpSpPr/>
            <p:nvPr/>
          </p:nvGrpSpPr>
          <p:grpSpPr>
            <a:xfrm>
              <a:off x="1596653" y="2980053"/>
              <a:ext cx="1636877" cy="785823"/>
              <a:chOff x="2225719" y="2706991"/>
              <a:chExt cx="1636877" cy="720000"/>
            </a:xfrm>
          </p:grpSpPr>
          <p:pic>
            <p:nvPicPr>
              <p:cNvPr id="135" name="Picture 134">
                <a:extLst>
                  <a:ext uri="{FF2B5EF4-FFF2-40B4-BE49-F238E27FC236}">
                    <a16:creationId xmlns:a16="http://schemas.microsoft.com/office/drawing/2014/main" id="{319B06F8-7564-4D4C-BDB3-3C54B8A175B5}"/>
                  </a:ext>
                </a:extLst>
              </p:cNvPr>
              <p:cNvPicPr>
                <a:picLocks noChangeAspect="1"/>
              </p:cNvPicPr>
              <p:nvPr/>
            </p:nvPicPr>
            <p:blipFill>
              <a:blip r:embed="rId31" cstate="hqprint">
                <a:extLst>
                  <a:ext uri="{28A0092B-C50C-407E-A947-70E740481C1C}">
                    <a14:useLocalDpi xmlns:a14="http://schemas.microsoft.com/office/drawing/2010/main"/>
                  </a:ext>
                </a:extLst>
              </a:blip>
              <a:stretch>
                <a:fillRect/>
              </a:stretch>
            </p:blipFill>
            <p:spPr>
              <a:xfrm>
                <a:off x="2225719" y="2706991"/>
                <a:ext cx="720000" cy="720000"/>
              </a:xfrm>
              <a:prstGeom prst="rect">
                <a:avLst/>
              </a:prstGeom>
            </p:spPr>
          </p:pic>
          <p:sp>
            <p:nvSpPr>
              <p:cNvPr id="137" name="TextBox 136">
                <a:extLst>
                  <a:ext uri="{FF2B5EF4-FFF2-40B4-BE49-F238E27FC236}">
                    <a16:creationId xmlns:a16="http://schemas.microsoft.com/office/drawing/2014/main" id="{752F3DE2-958A-4A57-867F-BA6CCEA61967}"/>
                  </a:ext>
                </a:extLst>
              </p:cNvPr>
              <p:cNvSpPr txBox="1"/>
              <p:nvPr/>
            </p:nvSpPr>
            <p:spPr>
              <a:xfrm>
                <a:off x="2898295" y="2952811"/>
                <a:ext cx="964301" cy="465293"/>
              </a:xfrm>
              <a:prstGeom prst="rect">
                <a:avLst/>
              </a:prstGeom>
              <a:noFill/>
            </p:spPr>
            <p:txBody>
              <a:bodyPr wrap="square">
                <a:spAutoFit/>
              </a:bodyPr>
              <a:lstStyle/>
              <a:p>
                <a:r>
                  <a:rPr lang="en-US" sz="900" dirty="0">
                    <a:solidFill>
                      <a:srgbClr val="666666"/>
                    </a:solidFill>
                    <a:latin typeface="72" panose="020B0503030000000003" pitchFamily="34" charset="0"/>
                    <a:cs typeface="72" panose="020B0503030000000003" pitchFamily="34" charset="0"/>
                  </a:rPr>
                  <a:t>Order-to-Cash (Project-Based Services)</a:t>
                </a:r>
              </a:p>
            </p:txBody>
          </p:sp>
        </p:grpSp>
        <p:grpSp>
          <p:nvGrpSpPr>
            <p:cNvPr id="132" name="Group 131">
              <a:extLst>
                <a:ext uri="{FF2B5EF4-FFF2-40B4-BE49-F238E27FC236}">
                  <a16:creationId xmlns:a16="http://schemas.microsoft.com/office/drawing/2014/main" id="{E06DFF25-004B-496F-80B9-6C91A027E4DA}"/>
                </a:ext>
              </a:extLst>
            </p:cNvPr>
            <p:cNvGrpSpPr/>
            <p:nvPr/>
          </p:nvGrpSpPr>
          <p:grpSpPr>
            <a:xfrm>
              <a:off x="1596653" y="2624166"/>
              <a:ext cx="1756147" cy="720000"/>
              <a:chOff x="2225719" y="2706991"/>
              <a:chExt cx="1756147" cy="720000"/>
            </a:xfrm>
          </p:grpSpPr>
          <p:pic>
            <p:nvPicPr>
              <p:cNvPr id="133" name="Picture 132">
                <a:extLst>
                  <a:ext uri="{FF2B5EF4-FFF2-40B4-BE49-F238E27FC236}">
                    <a16:creationId xmlns:a16="http://schemas.microsoft.com/office/drawing/2014/main" id="{F9635F12-928F-4ABB-8F60-580A3628DC0F}"/>
                  </a:ext>
                </a:extLst>
              </p:cNvPr>
              <p:cNvPicPr>
                <a:picLocks noChangeAspect="1"/>
              </p:cNvPicPr>
              <p:nvPr/>
            </p:nvPicPr>
            <p:blipFill>
              <a:blip r:embed="rId32" cstate="hqprint">
                <a:extLst>
                  <a:ext uri="{28A0092B-C50C-407E-A947-70E740481C1C}">
                    <a14:useLocalDpi xmlns:a14="http://schemas.microsoft.com/office/drawing/2010/main"/>
                  </a:ext>
                </a:extLst>
              </a:blip>
              <a:stretch>
                <a:fillRect/>
              </a:stretch>
            </p:blipFill>
            <p:spPr>
              <a:xfrm>
                <a:off x="2225719" y="2706991"/>
                <a:ext cx="720000" cy="720000"/>
              </a:xfrm>
              <a:prstGeom prst="rect">
                <a:avLst/>
              </a:prstGeom>
            </p:spPr>
          </p:pic>
          <p:sp>
            <p:nvSpPr>
              <p:cNvPr id="134" name="TextBox 133">
                <a:extLst>
                  <a:ext uri="{FF2B5EF4-FFF2-40B4-BE49-F238E27FC236}">
                    <a16:creationId xmlns:a16="http://schemas.microsoft.com/office/drawing/2014/main" id="{A9DB2A31-4C2F-4740-A691-4F14CF584CD0}"/>
                  </a:ext>
                </a:extLst>
              </p:cNvPr>
              <p:cNvSpPr txBox="1"/>
              <p:nvPr/>
            </p:nvSpPr>
            <p:spPr>
              <a:xfrm>
                <a:off x="2898295" y="2952810"/>
                <a:ext cx="1083571" cy="369332"/>
              </a:xfrm>
              <a:prstGeom prst="rect">
                <a:avLst/>
              </a:prstGeom>
              <a:noFill/>
            </p:spPr>
            <p:txBody>
              <a:bodyPr wrap="square">
                <a:spAutoFit/>
              </a:bodyPr>
              <a:lstStyle/>
              <a:p>
                <a:r>
                  <a:rPr lang="en-US" sz="900" dirty="0">
                    <a:solidFill>
                      <a:srgbClr val="666666"/>
                    </a:solidFill>
                    <a:latin typeface="72" panose="020B0503030000000003" pitchFamily="34" charset="0"/>
                    <a:cs typeface="72" panose="020B0503030000000003" pitchFamily="34" charset="0"/>
                  </a:rPr>
                  <a:t>Project Management</a:t>
                </a:r>
              </a:p>
            </p:txBody>
          </p:sp>
        </p:grpSp>
      </p:grpSp>
    </p:spTree>
    <p:extLst>
      <p:ext uri="{BB962C8B-B14F-4D97-AF65-F5344CB8AC3E}">
        <p14:creationId xmlns:p14="http://schemas.microsoft.com/office/powerpoint/2010/main" val="892613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Group 101">
            <a:extLst>
              <a:ext uri="{FF2B5EF4-FFF2-40B4-BE49-F238E27FC236}">
                <a16:creationId xmlns:a16="http://schemas.microsoft.com/office/drawing/2014/main" id="{942877BF-DF3E-460E-9D0B-FD97F9690450}"/>
              </a:ext>
            </a:extLst>
          </p:cNvPr>
          <p:cNvGrpSpPr/>
          <p:nvPr/>
        </p:nvGrpSpPr>
        <p:grpSpPr>
          <a:xfrm>
            <a:off x="181733" y="5913587"/>
            <a:ext cx="1979096" cy="431888"/>
            <a:chOff x="181780" y="5984084"/>
            <a:chExt cx="1979611" cy="432000"/>
          </a:xfrm>
        </p:grpSpPr>
        <p:grpSp>
          <p:nvGrpSpPr>
            <p:cNvPr id="104" name="Group 103">
              <a:extLst>
                <a:ext uri="{FF2B5EF4-FFF2-40B4-BE49-F238E27FC236}">
                  <a16:creationId xmlns:a16="http://schemas.microsoft.com/office/drawing/2014/main" id="{99040A60-7225-4701-9FFB-6751BC1AD501}"/>
                </a:ext>
              </a:extLst>
            </p:cNvPr>
            <p:cNvGrpSpPr/>
            <p:nvPr/>
          </p:nvGrpSpPr>
          <p:grpSpPr>
            <a:xfrm>
              <a:off x="196667" y="6020084"/>
              <a:ext cx="1964724" cy="360000"/>
              <a:chOff x="196667" y="4734829"/>
              <a:chExt cx="1964724" cy="360000"/>
            </a:xfrm>
          </p:grpSpPr>
          <p:sp>
            <p:nvSpPr>
              <p:cNvPr id="106" name="Rectangle 105">
                <a:hlinkClick r:id="rId2" action="ppaction://hlinksldjump"/>
                <a:extLst>
                  <a:ext uri="{FF2B5EF4-FFF2-40B4-BE49-F238E27FC236}">
                    <a16:creationId xmlns:a16="http://schemas.microsoft.com/office/drawing/2014/main" id="{0FAD8B10-DCC9-424C-9BF3-B03196B7BE21}"/>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07" name="TextBox 106">
                <a:extLst>
                  <a:ext uri="{FF2B5EF4-FFF2-40B4-BE49-F238E27FC236}">
                    <a16:creationId xmlns:a16="http://schemas.microsoft.com/office/drawing/2014/main" id="{705E511F-25B7-480F-8D06-157664CD4E88}"/>
                  </a:ext>
                </a:extLst>
              </p:cNvPr>
              <p:cNvSpPr txBox="1"/>
              <p:nvPr/>
            </p:nvSpPr>
            <p:spPr>
              <a:xfrm>
                <a:off x="631664" y="4830191"/>
                <a:ext cx="119423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Further Information</a:t>
                </a:r>
              </a:p>
            </p:txBody>
          </p:sp>
        </p:grpSp>
        <p:pic>
          <p:nvPicPr>
            <p:cNvPr id="105" name="Picture 104">
              <a:hlinkClick r:id="" action="ppaction://noaction"/>
              <a:extLst>
                <a:ext uri="{FF2B5EF4-FFF2-40B4-BE49-F238E27FC236}">
                  <a16:creationId xmlns:a16="http://schemas.microsoft.com/office/drawing/2014/main" id="{7C904F08-75E6-44B7-8D84-405D99274B4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81780" y="5984084"/>
              <a:ext cx="432000" cy="432000"/>
            </a:xfrm>
            <a:prstGeom prst="rect">
              <a:avLst/>
            </a:prstGeom>
          </p:spPr>
        </p:pic>
      </p:grpSp>
      <p:grpSp>
        <p:nvGrpSpPr>
          <p:cNvPr id="108" name="Group 107">
            <a:extLst>
              <a:ext uri="{FF2B5EF4-FFF2-40B4-BE49-F238E27FC236}">
                <a16:creationId xmlns:a16="http://schemas.microsoft.com/office/drawing/2014/main" id="{ACAB77FF-76D3-4A5F-9495-13974633D913}"/>
              </a:ext>
            </a:extLst>
          </p:cNvPr>
          <p:cNvGrpSpPr/>
          <p:nvPr/>
        </p:nvGrpSpPr>
        <p:grpSpPr>
          <a:xfrm>
            <a:off x="196617" y="5572421"/>
            <a:ext cx="1964212" cy="363683"/>
            <a:chOff x="196667" y="5582428"/>
            <a:chExt cx="1964724" cy="363778"/>
          </a:xfrm>
        </p:grpSpPr>
        <p:grpSp>
          <p:nvGrpSpPr>
            <p:cNvPr id="109" name="Group 108">
              <a:extLst>
                <a:ext uri="{FF2B5EF4-FFF2-40B4-BE49-F238E27FC236}">
                  <a16:creationId xmlns:a16="http://schemas.microsoft.com/office/drawing/2014/main" id="{88F58492-2EB1-4197-8D77-49F9B84CE2A4}"/>
                </a:ext>
              </a:extLst>
            </p:cNvPr>
            <p:cNvGrpSpPr/>
            <p:nvPr/>
          </p:nvGrpSpPr>
          <p:grpSpPr>
            <a:xfrm>
              <a:off x="196667" y="5586206"/>
              <a:ext cx="1964724" cy="360000"/>
              <a:chOff x="196667" y="4734829"/>
              <a:chExt cx="1964724" cy="360000"/>
            </a:xfrm>
          </p:grpSpPr>
          <p:sp>
            <p:nvSpPr>
              <p:cNvPr id="111" name="Rectangle 110">
                <a:hlinkClick r:id="rId4" action="ppaction://hlinksldjump"/>
                <a:extLst>
                  <a:ext uri="{FF2B5EF4-FFF2-40B4-BE49-F238E27FC236}">
                    <a16:creationId xmlns:a16="http://schemas.microsoft.com/office/drawing/2014/main" id="{EB0755C9-7720-4939-B003-BCE74A545E9D}"/>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12" name="TextBox 111">
                <a:extLst>
                  <a:ext uri="{FF2B5EF4-FFF2-40B4-BE49-F238E27FC236}">
                    <a16:creationId xmlns:a16="http://schemas.microsoft.com/office/drawing/2014/main" id="{DE62D2FC-8877-48A9-8C2C-B8B18BE968E4}"/>
                  </a:ext>
                </a:extLst>
              </p:cNvPr>
              <p:cNvSpPr txBox="1"/>
              <p:nvPr/>
            </p:nvSpPr>
            <p:spPr>
              <a:xfrm>
                <a:off x="631664" y="4830191"/>
                <a:ext cx="876843"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Flow</a:t>
                </a:r>
              </a:p>
            </p:txBody>
          </p:sp>
        </p:grpSp>
        <p:pic>
          <p:nvPicPr>
            <p:cNvPr id="110" name="Picture 109">
              <a:hlinkClick r:id="" action="ppaction://noaction"/>
              <a:extLst>
                <a:ext uri="{FF2B5EF4-FFF2-40B4-BE49-F238E27FC236}">
                  <a16:creationId xmlns:a16="http://schemas.microsoft.com/office/drawing/2014/main" id="{7E3BFF44-D230-4ADB-9461-3CC6C38919DD}"/>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30477" y="5582428"/>
              <a:ext cx="360000" cy="360000"/>
            </a:xfrm>
            <a:prstGeom prst="rect">
              <a:avLst/>
            </a:prstGeom>
          </p:spPr>
        </p:pic>
      </p:grpSp>
      <p:grpSp>
        <p:nvGrpSpPr>
          <p:cNvPr id="113" name="Group 112">
            <a:extLst>
              <a:ext uri="{FF2B5EF4-FFF2-40B4-BE49-F238E27FC236}">
                <a16:creationId xmlns:a16="http://schemas.microsoft.com/office/drawing/2014/main" id="{E78E57BD-4A67-496F-8683-5781D36933E4}"/>
              </a:ext>
            </a:extLst>
          </p:cNvPr>
          <p:cNvGrpSpPr/>
          <p:nvPr/>
        </p:nvGrpSpPr>
        <p:grpSpPr>
          <a:xfrm>
            <a:off x="196617" y="5165202"/>
            <a:ext cx="1964212" cy="359906"/>
            <a:chOff x="196667" y="4734829"/>
            <a:chExt cx="1964724" cy="360000"/>
          </a:xfrm>
        </p:grpSpPr>
        <p:sp>
          <p:nvSpPr>
            <p:cNvPr id="120" name="Rectangle 119">
              <a:hlinkClick r:id="rId6" action="ppaction://hlinksldjump"/>
              <a:extLst>
                <a:ext uri="{FF2B5EF4-FFF2-40B4-BE49-F238E27FC236}">
                  <a16:creationId xmlns:a16="http://schemas.microsoft.com/office/drawing/2014/main" id="{2AEF62FF-1D52-487D-A3AB-77357258B929}"/>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grpSp>
          <p:nvGrpSpPr>
            <p:cNvPr id="121" name="Group 120">
              <a:extLst>
                <a:ext uri="{FF2B5EF4-FFF2-40B4-BE49-F238E27FC236}">
                  <a16:creationId xmlns:a16="http://schemas.microsoft.com/office/drawing/2014/main" id="{A88C1F92-69DB-4246-9513-EEBBC86F2D64}"/>
                </a:ext>
              </a:extLst>
            </p:cNvPr>
            <p:cNvGrpSpPr/>
            <p:nvPr/>
          </p:nvGrpSpPr>
          <p:grpSpPr>
            <a:xfrm>
              <a:off x="249062" y="4734829"/>
              <a:ext cx="1331580" cy="360000"/>
              <a:chOff x="249062" y="4734829"/>
              <a:chExt cx="1331580" cy="360000"/>
            </a:xfrm>
          </p:grpSpPr>
          <p:sp>
            <p:nvSpPr>
              <p:cNvPr id="122" name="TextBox 121">
                <a:extLst>
                  <a:ext uri="{FF2B5EF4-FFF2-40B4-BE49-F238E27FC236}">
                    <a16:creationId xmlns:a16="http://schemas.microsoft.com/office/drawing/2014/main" id="{7BE911FD-1FA2-4B6D-958C-3092EF04657E}"/>
                  </a:ext>
                </a:extLst>
              </p:cNvPr>
              <p:cNvSpPr txBox="1"/>
              <p:nvPr/>
            </p:nvSpPr>
            <p:spPr>
              <a:xfrm>
                <a:off x="631664" y="4830191"/>
                <a:ext cx="94897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Business Value</a:t>
                </a:r>
              </a:p>
            </p:txBody>
          </p:sp>
          <p:pic>
            <p:nvPicPr>
              <p:cNvPr id="123" name="Picture 122">
                <a:hlinkClick r:id="rId2" action="ppaction://hlinksldjump"/>
                <a:extLst>
                  <a:ext uri="{FF2B5EF4-FFF2-40B4-BE49-F238E27FC236}">
                    <a16:creationId xmlns:a16="http://schemas.microsoft.com/office/drawing/2014/main" id="{D1A01C07-77ED-4300-BD19-B75409D388F8}"/>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49062" y="4734829"/>
                <a:ext cx="360000" cy="360000"/>
              </a:xfrm>
              <a:prstGeom prst="rect">
                <a:avLst/>
              </a:prstGeom>
            </p:spPr>
          </p:pic>
        </p:grpSp>
      </p:grpSp>
      <p:grpSp>
        <p:nvGrpSpPr>
          <p:cNvPr id="140" name="Group 139">
            <a:extLst>
              <a:ext uri="{FF2B5EF4-FFF2-40B4-BE49-F238E27FC236}">
                <a16:creationId xmlns:a16="http://schemas.microsoft.com/office/drawing/2014/main" id="{3C5D9B5E-2E53-454E-A185-3B5021A77709}"/>
              </a:ext>
            </a:extLst>
          </p:cNvPr>
          <p:cNvGrpSpPr/>
          <p:nvPr/>
        </p:nvGrpSpPr>
        <p:grpSpPr>
          <a:xfrm>
            <a:off x="196616" y="4757983"/>
            <a:ext cx="1863458" cy="359906"/>
            <a:chOff x="196667" y="4351530"/>
            <a:chExt cx="1863943" cy="360000"/>
          </a:xfrm>
          <a:solidFill>
            <a:srgbClr val="ECECEC"/>
          </a:solidFill>
        </p:grpSpPr>
        <p:sp>
          <p:nvSpPr>
            <p:cNvPr id="141" name="Rectangle 140">
              <a:hlinkClick r:id="rId8" action="ppaction://hlinksldjump"/>
              <a:extLst>
                <a:ext uri="{FF2B5EF4-FFF2-40B4-BE49-F238E27FC236}">
                  <a16:creationId xmlns:a16="http://schemas.microsoft.com/office/drawing/2014/main" id="{197E2896-E6A8-4B7A-8F20-157A4BFC6988}"/>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pic>
          <p:nvPicPr>
            <p:cNvPr id="142" name="Picture 141">
              <a:extLst>
                <a:ext uri="{FF2B5EF4-FFF2-40B4-BE49-F238E27FC236}">
                  <a16:creationId xmlns:a16="http://schemas.microsoft.com/office/drawing/2014/main" id="{0233C714-9933-4B5E-B3F8-54D163ACB296}"/>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249062" y="4351530"/>
              <a:ext cx="360000" cy="360000"/>
            </a:xfrm>
            <a:prstGeom prst="rect">
              <a:avLst/>
            </a:prstGeom>
            <a:grpFill/>
          </p:spPr>
        </p:pic>
        <p:sp>
          <p:nvSpPr>
            <p:cNvPr id="143" name="TextBox 142">
              <a:extLst>
                <a:ext uri="{FF2B5EF4-FFF2-40B4-BE49-F238E27FC236}">
                  <a16:creationId xmlns:a16="http://schemas.microsoft.com/office/drawing/2014/main" id="{3BB0C3BF-96D4-46EA-8006-F22C26D63BFE}"/>
                </a:ext>
              </a:extLst>
            </p:cNvPr>
            <p:cNvSpPr txBox="1"/>
            <p:nvPr/>
          </p:nvSpPr>
          <p:spPr>
            <a:xfrm>
              <a:off x="638473" y="4446892"/>
              <a:ext cx="102592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b="1" kern="0" dirty="0">
                  <a:solidFill>
                    <a:srgbClr val="666666"/>
                  </a:solidFill>
                  <a:latin typeface="72" panose="020B0503030000000003" pitchFamily="34" charset="0"/>
                  <a:ea typeface="Arial Unicode MS" pitchFamily="34" charset="-128"/>
                  <a:cs typeface="72" panose="020B0503030000000003" pitchFamily="34" charset="0"/>
                </a:rPr>
                <a:t>Process Details</a:t>
              </a:r>
            </a:p>
          </p:txBody>
        </p:sp>
      </p:grpSp>
      <p:grpSp>
        <p:nvGrpSpPr>
          <p:cNvPr id="150" name="Group 149">
            <a:extLst>
              <a:ext uri="{FF2B5EF4-FFF2-40B4-BE49-F238E27FC236}">
                <a16:creationId xmlns:a16="http://schemas.microsoft.com/office/drawing/2014/main" id="{D9B79550-2E1C-4B2B-A38B-2460062B2EC8}"/>
              </a:ext>
            </a:extLst>
          </p:cNvPr>
          <p:cNvGrpSpPr/>
          <p:nvPr/>
        </p:nvGrpSpPr>
        <p:grpSpPr>
          <a:xfrm>
            <a:off x="196617" y="4350764"/>
            <a:ext cx="1863458" cy="359906"/>
            <a:chOff x="196667" y="4351004"/>
            <a:chExt cx="1863943" cy="360000"/>
          </a:xfrm>
          <a:noFill/>
        </p:grpSpPr>
        <p:grpSp>
          <p:nvGrpSpPr>
            <p:cNvPr id="151" name="Group 150">
              <a:extLst>
                <a:ext uri="{FF2B5EF4-FFF2-40B4-BE49-F238E27FC236}">
                  <a16:creationId xmlns:a16="http://schemas.microsoft.com/office/drawing/2014/main" id="{7BE1348C-539C-46CD-ACC1-778DCF755EE4}"/>
                </a:ext>
              </a:extLst>
            </p:cNvPr>
            <p:cNvGrpSpPr/>
            <p:nvPr/>
          </p:nvGrpSpPr>
          <p:grpSpPr>
            <a:xfrm>
              <a:off x="196667" y="4351004"/>
              <a:ext cx="1863943" cy="360000"/>
              <a:chOff x="196667" y="4351530"/>
              <a:chExt cx="1863943" cy="360000"/>
            </a:xfrm>
            <a:grpFill/>
          </p:grpSpPr>
          <p:sp>
            <p:nvSpPr>
              <p:cNvPr id="153" name="Rectangle 152">
                <a:hlinkClick r:id="rId10" action="ppaction://hlinksldjump"/>
                <a:extLst>
                  <a:ext uri="{FF2B5EF4-FFF2-40B4-BE49-F238E27FC236}">
                    <a16:creationId xmlns:a16="http://schemas.microsoft.com/office/drawing/2014/main" id="{39507A08-2940-4D4B-90AC-818FA6ECEC34}"/>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sp>
            <p:nvSpPr>
              <p:cNvPr id="154" name="TextBox 153">
                <a:extLst>
                  <a:ext uri="{FF2B5EF4-FFF2-40B4-BE49-F238E27FC236}">
                    <a16:creationId xmlns:a16="http://schemas.microsoft.com/office/drawing/2014/main" id="{FF1222B7-FCD1-440E-859A-6B1199CA8F6A}"/>
                  </a:ext>
                </a:extLst>
              </p:cNvPr>
              <p:cNvSpPr txBox="1"/>
              <p:nvPr/>
            </p:nvSpPr>
            <p:spPr>
              <a:xfrm>
                <a:off x="638473" y="4446892"/>
                <a:ext cx="115897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Overview</a:t>
                </a:r>
              </a:p>
            </p:txBody>
          </p:sp>
        </p:grpSp>
        <p:pic>
          <p:nvPicPr>
            <p:cNvPr id="152" name="Picture 151">
              <a:hlinkClick r:id="rId11" action="ppaction://hlinksldjump"/>
              <a:extLst>
                <a:ext uri="{FF2B5EF4-FFF2-40B4-BE49-F238E27FC236}">
                  <a16:creationId xmlns:a16="http://schemas.microsoft.com/office/drawing/2014/main" id="{0D6A3084-9753-461E-91AE-397C61C22C2A}"/>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249061" y="4351004"/>
              <a:ext cx="360000" cy="360000"/>
            </a:xfrm>
            <a:prstGeom prst="rect">
              <a:avLst/>
            </a:prstGeom>
            <a:grpFill/>
          </p:spPr>
        </p:pic>
      </p:grpSp>
      <p:sp>
        <p:nvSpPr>
          <p:cNvPr id="24" name="Title"/>
          <p:cNvSpPr>
            <a:spLocks noGrp="1"/>
          </p:cNvSpPr>
          <p:nvPr>
            <p:ph type="title"/>
          </p:nvPr>
        </p:nvSpPr>
        <p:spPr bwMode="gray">
          <a:xfrm>
            <a:off x="503870" y="504761"/>
            <a:ext cx="11183564" cy="676932"/>
          </a:xfrm>
        </p:spPr>
        <p:txBody>
          <a:bodyPr/>
          <a:lstStyle/>
          <a:p>
            <a:r>
              <a:rPr lang="en-US" dirty="0">
                <a:solidFill>
                  <a:schemeClr val="accent2"/>
                </a:solidFill>
                <a:latin typeface="72" panose="020B0503030000000003" pitchFamily="34" charset="0"/>
                <a:cs typeface="72" panose="020B0503030000000003" pitchFamily="34" charset="0"/>
              </a:rPr>
              <a:t>SAP Business ByDesign – Procure to Pay (Services)</a:t>
            </a:r>
            <a:br>
              <a:rPr lang="en-US" dirty="0">
                <a:solidFill>
                  <a:schemeClr val="accent2"/>
                </a:solidFill>
                <a:latin typeface="72" panose="020B0503030000000003" pitchFamily="34" charset="0"/>
                <a:cs typeface="72" panose="020B0503030000000003" pitchFamily="34" charset="0"/>
              </a:rPr>
            </a:br>
            <a:r>
              <a:rPr lang="en-US" sz="1999" b="0" dirty="0">
                <a:solidFill>
                  <a:schemeClr val="accent2"/>
                </a:solidFill>
                <a:latin typeface="72" panose="020B0503030000000003" pitchFamily="34" charset="0"/>
                <a:cs typeface="72" panose="020B0503030000000003" pitchFamily="34" charset="0"/>
              </a:rPr>
              <a:t>Process Details: Processing Shopping Carts</a:t>
            </a:r>
            <a:endParaRPr lang="en-US" dirty="0">
              <a:solidFill>
                <a:schemeClr val="accent2"/>
              </a:solidFill>
              <a:latin typeface="72" panose="020B0503030000000003" pitchFamily="34" charset="0"/>
              <a:cs typeface="72" panose="020B0503030000000003" pitchFamily="34" charset="0"/>
            </a:endParaRPr>
          </a:p>
        </p:txBody>
      </p:sp>
      <p:sp>
        <p:nvSpPr>
          <p:cNvPr id="95" name="Rectangle 122">
            <a:extLst>
              <a:ext uri="{FF2B5EF4-FFF2-40B4-BE49-F238E27FC236}">
                <a16:creationId xmlns:a16="http://schemas.microsoft.com/office/drawing/2014/main" id="{25BD6EE7-41E9-4F63-9D21-CF51CB71382B}"/>
              </a:ext>
            </a:extLst>
          </p:cNvPr>
          <p:cNvSpPr>
            <a:spLocks noChangeArrowheads="1"/>
          </p:cNvSpPr>
          <p:nvPr/>
        </p:nvSpPr>
        <p:spPr bwMode="auto">
          <a:xfrm>
            <a:off x="2030144" y="3794455"/>
            <a:ext cx="9443146" cy="2638382"/>
          </a:xfrm>
          <a:prstGeom prst="rect">
            <a:avLst/>
          </a:prstGeom>
          <a:solidFill>
            <a:srgbClr val="ECECEC"/>
          </a:solidFill>
          <a:ln w="9525" algn="ctr">
            <a:noFill/>
            <a:round/>
            <a:headEnd/>
            <a:tailEnd/>
          </a:ln>
        </p:spPr>
        <p:txBody>
          <a:bodyPr wrap="none" lIns="89977" tIns="46788" rIns="89977" bIns="46788" anchor="ctr"/>
          <a:lstStyle/>
          <a:p>
            <a:pPr marL="244402" indent="-244402" algn="ctr" defTabSz="1088449">
              <a:buClr>
                <a:srgbClr val="F0AB00"/>
              </a:buClr>
              <a:buSzPct val="80000"/>
              <a:defRPr/>
            </a:pPr>
            <a:endParaRPr lang="en-US" sz="2099" dirty="0">
              <a:solidFill>
                <a:srgbClr val="000000"/>
              </a:solidFill>
              <a:latin typeface="72" panose="020B0503030000000003" pitchFamily="34" charset="0"/>
              <a:cs typeface="72" panose="020B0503030000000003" pitchFamily="34" charset="0"/>
            </a:endParaRPr>
          </a:p>
        </p:txBody>
      </p:sp>
      <p:sp>
        <p:nvSpPr>
          <p:cNvPr id="103" name="TextBox 102">
            <a:extLst>
              <a:ext uri="{FF2B5EF4-FFF2-40B4-BE49-F238E27FC236}">
                <a16:creationId xmlns:a16="http://schemas.microsoft.com/office/drawing/2014/main" id="{A08FFB48-0E95-4C3A-9EFE-1E0C13FF2364}"/>
              </a:ext>
            </a:extLst>
          </p:cNvPr>
          <p:cNvSpPr txBox="1"/>
          <p:nvPr/>
        </p:nvSpPr>
        <p:spPr>
          <a:xfrm>
            <a:off x="366645" y="3706054"/>
            <a:ext cx="1647396" cy="461545"/>
          </a:xfrm>
          <a:prstGeom prst="rect">
            <a:avLst/>
          </a:prstGeom>
          <a:noFill/>
        </p:spPr>
        <p:txBody>
          <a:bodyPr>
            <a:spAutoFit/>
          </a:bodyPr>
          <a:lstStyle/>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Scenario </a:t>
            </a:r>
          </a:p>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Explorer</a:t>
            </a:r>
            <a:endParaRPr lang="en-US" sz="1000" dirty="0">
              <a:solidFill>
                <a:srgbClr val="666666"/>
              </a:solidFill>
              <a:latin typeface="72" panose="020B0503030000000003" pitchFamily="34" charset="0"/>
              <a:cs typeface="72" panose="020B0503030000000003" pitchFamily="34" charset="0"/>
            </a:endParaRPr>
          </a:p>
        </p:txBody>
      </p:sp>
      <p:pic>
        <p:nvPicPr>
          <p:cNvPr id="146" name="Picture 145">
            <a:extLst>
              <a:ext uri="{FF2B5EF4-FFF2-40B4-BE49-F238E27FC236}">
                <a16:creationId xmlns:a16="http://schemas.microsoft.com/office/drawing/2014/main" id="{54A1CB15-7CD8-4639-BC11-B964B0EB4A9E}"/>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rot="16200000">
            <a:off x="9852856" y="786988"/>
            <a:ext cx="359906" cy="359906"/>
          </a:xfrm>
          <a:prstGeom prst="rect">
            <a:avLst/>
          </a:prstGeom>
        </p:spPr>
      </p:pic>
      <p:sp>
        <p:nvSpPr>
          <p:cNvPr id="48" name="TextBox 47">
            <a:extLst>
              <a:ext uri="{FF2B5EF4-FFF2-40B4-BE49-F238E27FC236}">
                <a16:creationId xmlns:a16="http://schemas.microsoft.com/office/drawing/2014/main" id="{0D6F18B0-F44B-485E-850F-566DE336D322}"/>
              </a:ext>
            </a:extLst>
          </p:cNvPr>
          <p:cNvSpPr txBox="1"/>
          <p:nvPr/>
        </p:nvSpPr>
        <p:spPr>
          <a:xfrm>
            <a:off x="9941056" y="801833"/>
            <a:ext cx="1528997" cy="338466"/>
          </a:xfrm>
          <a:prstGeom prst="rect">
            <a:avLst/>
          </a:prstGeom>
          <a:noFill/>
        </p:spPr>
        <p:txBody>
          <a:bodyPr wrap="square">
            <a:spAutoFit/>
          </a:bodyPr>
          <a:lstStyle/>
          <a:p>
            <a:pPr marL="215835" defTabSz="1088449">
              <a:spcBef>
                <a:spcPts val="600"/>
              </a:spcBef>
              <a:spcAft>
                <a:spcPct val="30000"/>
              </a:spcAft>
              <a:defRPr/>
            </a:pPr>
            <a:r>
              <a:rPr lang="en-US" sz="800" dirty="0">
                <a:solidFill>
                  <a:srgbClr val="666666"/>
                </a:solidFill>
                <a:latin typeface="72" panose="020B0503030000000003" pitchFamily="34" charset="0"/>
                <a:ea typeface="SimSun" pitchFamily="2" charset="-122"/>
                <a:cs typeface="72" panose="020B0503030000000003" pitchFamily="34" charset="0"/>
              </a:rPr>
              <a:t>Click process </a:t>
            </a:r>
            <a:br>
              <a:rPr lang="en-US" sz="800" dirty="0">
                <a:solidFill>
                  <a:srgbClr val="666666"/>
                </a:solidFill>
                <a:latin typeface="72" panose="020B0503030000000003" pitchFamily="34" charset="0"/>
                <a:ea typeface="SimSun" pitchFamily="2" charset="-122"/>
                <a:cs typeface="72" panose="020B0503030000000003" pitchFamily="34" charset="0"/>
              </a:rPr>
            </a:br>
            <a:r>
              <a:rPr lang="en-US" sz="800" dirty="0">
                <a:solidFill>
                  <a:srgbClr val="666666"/>
                </a:solidFill>
                <a:latin typeface="72" panose="020B0503030000000003" pitchFamily="34" charset="0"/>
                <a:ea typeface="SimSun" pitchFamily="2" charset="-122"/>
                <a:cs typeface="72" panose="020B0503030000000003" pitchFamily="34" charset="0"/>
              </a:rPr>
              <a:t>chevrons for details</a:t>
            </a:r>
          </a:p>
        </p:txBody>
      </p:sp>
      <p:sp>
        <p:nvSpPr>
          <p:cNvPr id="54" name="TextBox 83">
            <a:extLst>
              <a:ext uri="{FF2B5EF4-FFF2-40B4-BE49-F238E27FC236}">
                <a16:creationId xmlns:a16="http://schemas.microsoft.com/office/drawing/2014/main" id="{12EE2C59-DB5A-494F-9688-65EAEA18ED5B}"/>
              </a:ext>
            </a:extLst>
          </p:cNvPr>
          <p:cNvSpPr txBox="1">
            <a:spLocks noChangeArrowheads="1"/>
          </p:cNvSpPr>
          <p:nvPr/>
        </p:nvSpPr>
        <p:spPr bwMode="auto">
          <a:xfrm>
            <a:off x="1978698" y="3804882"/>
            <a:ext cx="2158438" cy="261869"/>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Process Description</a:t>
            </a:r>
            <a:endParaRPr lang="en-US" sz="900" b="1" dirty="0">
              <a:solidFill>
                <a:srgbClr val="666666"/>
              </a:solidFill>
              <a:latin typeface="72" panose="020B0503030000000003" pitchFamily="34" charset="0"/>
              <a:cs typeface="72" panose="020B0503030000000003" pitchFamily="34" charset="0"/>
            </a:endParaRPr>
          </a:p>
        </p:txBody>
      </p:sp>
      <p:sp>
        <p:nvSpPr>
          <p:cNvPr id="55" name="TextBox 66">
            <a:extLst>
              <a:ext uri="{FF2B5EF4-FFF2-40B4-BE49-F238E27FC236}">
                <a16:creationId xmlns:a16="http://schemas.microsoft.com/office/drawing/2014/main" id="{417D6758-2514-49AF-93F1-2D425EE7C13F}"/>
              </a:ext>
            </a:extLst>
          </p:cNvPr>
          <p:cNvSpPr txBox="1">
            <a:spLocks noChangeArrowheads="1"/>
          </p:cNvSpPr>
          <p:nvPr/>
        </p:nvSpPr>
        <p:spPr bwMode="auto">
          <a:xfrm>
            <a:off x="1978698" y="4085400"/>
            <a:ext cx="4920111" cy="1061553"/>
          </a:xfrm>
          <a:prstGeom prst="rect">
            <a:avLst/>
          </a:prstGeom>
          <a:noFill/>
          <a:ln w="9525">
            <a:noFill/>
            <a:miter lim="800000"/>
            <a:headEnd/>
            <a:tailEnd/>
          </a:ln>
        </p:spPr>
        <p:txBody>
          <a:bodyPr wrap="square">
            <a:spAutoFit/>
          </a:bodyPr>
          <a:lstStyle/>
          <a:p>
            <a:pPr algn="just" defTabSz="914126">
              <a:buClr>
                <a:srgbClr val="F0AB00"/>
              </a:buClr>
              <a:buSzPct val="80000"/>
            </a:pPr>
            <a:r>
              <a:rPr lang="en-US" sz="900" dirty="0">
                <a:solidFill>
                  <a:srgbClr val="666666"/>
                </a:solidFill>
                <a:latin typeface="72" panose="020B0503030000000003" pitchFamily="34" charset="0"/>
                <a:cs typeface="72" panose="020B0503030000000003" pitchFamily="34" charset="0"/>
              </a:rPr>
              <a:t>The </a:t>
            </a:r>
            <a:r>
              <a:rPr lang="en-US" sz="900" b="1" dirty="0">
                <a:solidFill>
                  <a:srgbClr val="666666"/>
                </a:solidFill>
                <a:latin typeface="72" panose="020B0503030000000003" pitchFamily="34" charset="0"/>
                <a:cs typeface="72" panose="020B0503030000000003" pitchFamily="34" charset="0"/>
              </a:rPr>
              <a:t>Processing Shopping Carts </a:t>
            </a:r>
            <a:r>
              <a:rPr lang="en-US" sz="900" dirty="0">
                <a:solidFill>
                  <a:srgbClr val="666666"/>
                </a:solidFill>
                <a:latin typeface="72" panose="020B0503030000000003" pitchFamily="34" charset="0"/>
                <a:cs typeface="72" panose="020B0503030000000003" pitchFamily="34" charset="0"/>
              </a:rPr>
              <a:t>business process enables your employees to independently create and track shopping carts to request non-stock materials and services. They can also confirm, cancel or return goods and services receipts from the shopping carts. The costs for these products can be assigned to a cost center, project, sales order, or service order. The information in these shopping carts is sent for approval, if required, and then transferred into purchase requests for the purchasing department. It is possible for a requester to withdraw a shopping cart from approval. Requested items can also be canceled.</a:t>
            </a:r>
          </a:p>
        </p:txBody>
      </p:sp>
      <p:pic>
        <p:nvPicPr>
          <p:cNvPr id="58" name="Picture 57">
            <a:extLst>
              <a:ext uri="{FF2B5EF4-FFF2-40B4-BE49-F238E27FC236}">
                <a16:creationId xmlns:a16="http://schemas.microsoft.com/office/drawing/2014/main" id="{754594A0-DD94-4F06-BE2B-7958BA1CB901}"/>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7882575" y="5690857"/>
            <a:ext cx="539859" cy="539859"/>
          </a:xfrm>
          <a:prstGeom prst="rect">
            <a:avLst/>
          </a:prstGeom>
        </p:spPr>
      </p:pic>
      <p:sp>
        <p:nvSpPr>
          <p:cNvPr id="59" name="TextBox 83">
            <a:extLst>
              <a:ext uri="{FF2B5EF4-FFF2-40B4-BE49-F238E27FC236}">
                <a16:creationId xmlns:a16="http://schemas.microsoft.com/office/drawing/2014/main" id="{B28B6799-C272-497E-8BF3-98E8E2C18AFF}"/>
              </a:ext>
            </a:extLst>
          </p:cNvPr>
          <p:cNvSpPr txBox="1">
            <a:spLocks noChangeArrowheads="1"/>
          </p:cNvSpPr>
          <p:nvPr/>
        </p:nvSpPr>
        <p:spPr bwMode="auto">
          <a:xfrm>
            <a:off x="7559978" y="3805208"/>
            <a:ext cx="2158438" cy="261542"/>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Further Information</a:t>
            </a:r>
            <a:endParaRPr lang="en-US" sz="900" b="1" dirty="0">
              <a:solidFill>
                <a:srgbClr val="666666"/>
              </a:solidFill>
              <a:latin typeface="72" panose="020B0503030000000003" pitchFamily="34" charset="0"/>
              <a:cs typeface="72" panose="020B0503030000000003" pitchFamily="34" charset="0"/>
            </a:endParaRPr>
          </a:p>
        </p:txBody>
      </p:sp>
      <p:sp>
        <p:nvSpPr>
          <p:cNvPr id="60" name="Chevron 79">
            <a:extLst>
              <a:ext uri="{FF2B5EF4-FFF2-40B4-BE49-F238E27FC236}">
                <a16:creationId xmlns:a16="http://schemas.microsoft.com/office/drawing/2014/main" id="{7DD21761-38A9-4EEC-B724-1CEF870A2A55}"/>
              </a:ext>
            </a:extLst>
          </p:cNvPr>
          <p:cNvSpPr>
            <a:spLocks noChangeArrowheads="1"/>
          </p:cNvSpPr>
          <p:nvPr/>
        </p:nvSpPr>
        <p:spPr bwMode="auto">
          <a:xfrm>
            <a:off x="8503720" y="5753673"/>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dirty="0">
                <a:solidFill>
                  <a:srgbClr val="666666"/>
                </a:solidFill>
                <a:latin typeface="72" panose="020B0503030000000003" pitchFamily="34" charset="0"/>
                <a:cs typeface="72" panose="020B0503030000000003" pitchFamily="34" charset="0"/>
                <a:hlinkClick r:id="rId15">
                  <a:extLst>
                    <a:ext uri="{A12FA001-AC4F-418D-AE19-62706E023703}">
                      <ahyp:hlinkClr xmlns:ahyp="http://schemas.microsoft.com/office/drawing/2018/hyperlinkcolor" val="tx"/>
                    </a:ext>
                  </a:extLst>
                </a:hlinkClick>
              </a:rPr>
              <a:t>Link to Shopping Cart Processing</a:t>
            </a:r>
            <a:endParaRPr lang="en-US" sz="900" dirty="0">
              <a:solidFill>
                <a:srgbClr val="666666"/>
              </a:solidFill>
              <a:latin typeface="72" panose="020B0503030000000003" pitchFamily="34" charset="0"/>
              <a:cs typeface="72" panose="020B0503030000000003" pitchFamily="34" charset="0"/>
            </a:endParaRPr>
          </a:p>
        </p:txBody>
      </p:sp>
      <p:sp>
        <p:nvSpPr>
          <p:cNvPr id="61" name="Chevron 79">
            <a:extLst>
              <a:ext uri="{FF2B5EF4-FFF2-40B4-BE49-F238E27FC236}">
                <a16:creationId xmlns:a16="http://schemas.microsoft.com/office/drawing/2014/main" id="{EE12BE2D-ED56-420D-B64F-E9125FDB2F2E}"/>
              </a:ext>
            </a:extLst>
          </p:cNvPr>
          <p:cNvSpPr>
            <a:spLocks noChangeArrowheads="1"/>
          </p:cNvSpPr>
          <p:nvPr/>
        </p:nvSpPr>
        <p:spPr bwMode="auto">
          <a:xfrm>
            <a:off x="8503720" y="5025868"/>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In the work center</a:t>
            </a:r>
            <a:r>
              <a:rPr lang="en-US" sz="900" dirty="0">
                <a:solidFill>
                  <a:srgbClr val="666666"/>
                </a:solidFill>
                <a:latin typeface="72" panose="020B0503030000000003" pitchFamily="34" charset="0"/>
                <a:cs typeface="72" panose="020B0503030000000003" pitchFamily="34" charset="0"/>
              </a:rPr>
              <a:t> Home</a:t>
            </a:r>
          </a:p>
        </p:txBody>
      </p:sp>
      <p:pic>
        <p:nvPicPr>
          <p:cNvPr id="62" name="Picture 61">
            <a:extLst>
              <a:ext uri="{FF2B5EF4-FFF2-40B4-BE49-F238E27FC236}">
                <a16:creationId xmlns:a16="http://schemas.microsoft.com/office/drawing/2014/main" id="{008F1199-FF39-43BA-8A4C-CDED3E1C61AF}"/>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7882575" y="4963236"/>
            <a:ext cx="539859" cy="539859"/>
          </a:xfrm>
          <a:prstGeom prst="rect">
            <a:avLst/>
          </a:prstGeom>
        </p:spPr>
      </p:pic>
      <p:cxnSp>
        <p:nvCxnSpPr>
          <p:cNvPr id="63" name="Straight Connector 62">
            <a:extLst>
              <a:ext uri="{FF2B5EF4-FFF2-40B4-BE49-F238E27FC236}">
                <a16:creationId xmlns:a16="http://schemas.microsoft.com/office/drawing/2014/main" id="{C48FDBCF-78EE-460B-9D4E-22538696F7AF}"/>
              </a:ext>
            </a:extLst>
          </p:cNvPr>
          <p:cNvCxnSpPr/>
          <p:nvPr/>
        </p:nvCxnSpPr>
        <p:spPr>
          <a:xfrm>
            <a:off x="7344180" y="3828298"/>
            <a:ext cx="0" cy="2574354"/>
          </a:xfrm>
          <a:prstGeom prst="line">
            <a:avLst/>
          </a:prstGeom>
          <a:ln w="254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Chevron 79">
            <a:extLst>
              <a:ext uri="{FF2B5EF4-FFF2-40B4-BE49-F238E27FC236}">
                <a16:creationId xmlns:a16="http://schemas.microsoft.com/office/drawing/2014/main" id="{3608334A-1117-4141-B81D-D714C1612206}"/>
              </a:ext>
            </a:extLst>
          </p:cNvPr>
          <p:cNvSpPr>
            <a:spLocks noChangeArrowheads="1"/>
          </p:cNvSpPr>
          <p:nvPr/>
        </p:nvSpPr>
        <p:spPr bwMode="auto">
          <a:xfrm>
            <a:off x="8503720" y="4298063"/>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Performed by </a:t>
            </a:r>
            <a:r>
              <a:rPr lang="en-US" sz="900" dirty="0">
                <a:solidFill>
                  <a:srgbClr val="666666"/>
                </a:solidFill>
                <a:latin typeface="72" panose="020B0503030000000003" pitchFamily="34" charset="0"/>
                <a:cs typeface="72" panose="020B0503030000000003" pitchFamily="34" charset="0"/>
              </a:rPr>
              <a:t>Employee</a:t>
            </a:r>
          </a:p>
        </p:txBody>
      </p:sp>
      <p:pic>
        <p:nvPicPr>
          <p:cNvPr id="65" name="Picture 64">
            <a:extLst>
              <a:ext uri="{FF2B5EF4-FFF2-40B4-BE49-F238E27FC236}">
                <a16:creationId xmlns:a16="http://schemas.microsoft.com/office/drawing/2014/main" id="{73CFE8B2-4878-4483-81AF-DC3D2BDF5377}"/>
              </a:ext>
            </a:extLst>
          </p:cNvPr>
          <p:cNvPicPr>
            <a:picLocks noChangeAspect="1"/>
          </p:cNvPicPr>
          <p:nvPr/>
        </p:nvPicPr>
        <p:blipFill>
          <a:blip r:embed="rId17" cstate="hqprint">
            <a:extLst>
              <a:ext uri="{28A0092B-C50C-407E-A947-70E740481C1C}">
                <a14:useLocalDpi xmlns:a14="http://schemas.microsoft.com/office/drawing/2010/main"/>
              </a:ext>
            </a:extLst>
          </a:blip>
          <a:srcRect/>
          <a:stretch/>
        </p:blipFill>
        <p:spPr>
          <a:xfrm>
            <a:off x="7942444" y="4298063"/>
            <a:ext cx="420121" cy="406694"/>
          </a:xfrm>
          <a:prstGeom prst="rect">
            <a:avLst/>
          </a:prstGeom>
          <a:effectLst>
            <a:outerShdw blurRad="50800" dist="38100" dir="2700000" algn="tl" rotWithShape="0">
              <a:prstClr val="black">
                <a:alpha val="40000"/>
              </a:prstClr>
            </a:outerShdw>
          </a:effectLst>
        </p:spPr>
      </p:pic>
      <p:grpSp>
        <p:nvGrpSpPr>
          <p:cNvPr id="2" name="Group 1">
            <a:extLst>
              <a:ext uri="{FF2B5EF4-FFF2-40B4-BE49-F238E27FC236}">
                <a16:creationId xmlns:a16="http://schemas.microsoft.com/office/drawing/2014/main" id="{64B60701-9DA3-4938-9F19-A1B44706A714}"/>
              </a:ext>
            </a:extLst>
          </p:cNvPr>
          <p:cNvGrpSpPr/>
          <p:nvPr/>
        </p:nvGrpSpPr>
        <p:grpSpPr>
          <a:xfrm>
            <a:off x="762651" y="1733604"/>
            <a:ext cx="10666699" cy="1439625"/>
            <a:chOff x="173754" y="1359891"/>
            <a:chExt cx="10666699" cy="1439625"/>
          </a:xfrm>
        </p:grpSpPr>
        <p:sp>
          <p:nvSpPr>
            <p:cNvPr id="68" name="Chevron 123">
              <a:extLst>
                <a:ext uri="{FF2B5EF4-FFF2-40B4-BE49-F238E27FC236}">
                  <a16:creationId xmlns:a16="http://schemas.microsoft.com/office/drawing/2014/main" id="{D2688B83-AD70-4E2B-92EE-42AB0E96FEDA}"/>
                </a:ext>
              </a:extLst>
            </p:cNvPr>
            <p:cNvSpPr>
              <a:spLocks noChangeAspect="1" noChangeArrowheads="1"/>
            </p:cNvSpPr>
            <p:nvPr/>
          </p:nvSpPr>
          <p:spPr bwMode="auto">
            <a:xfrm>
              <a:off x="173754" y="1359891"/>
              <a:ext cx="3730575" cy="1439625"/>
            </a:xfrm>
            <a:prstGeom prst="chevron">
              <a:avLst>
                <a:gd name="adj" fmla="val 10374"/>
              </a:avLst>
            </a:prstGeom>
            <a:solidFill>
              <a:srgbClr val="666666"/>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t"/>
            <a:lstStyle/>
            <a:p>
              <a:pPr>
                <a:lnSpc>
                  <a:spcPct val="90000"/>
                </a:lnSpc>
              </a:pPr>
              <a:r>
                <a:rPr lang="en-US" sz="900" dirty="0">
                  <a:solidFill>
                    <a:schemeClr val="bg1"/>
                  </a:solidFill>
                  <a:latin typeface="72" panose="020B0503030000000003" pitchFamily="34" charset="0"/>
                  <a:cs typeface="72" panose="020B0503030000000003" pitchFamily="34" charset="0"/>
                </a:rPr>
                <a:t>Processing Shopping Carts – Go Shopping (Advanced)</a:t>
              </a:r>
            </a:p>
          </p:txBody>
        </p:sp>
        <p:sp>
          <p:nvSpPr>
            <p:cNvPr id="119" name="Chevron 123">
              <a:extLst>
                <a:ext uri="{FF2B5EF4-FFF2-40B4-BE49-F238E27FC236}">
                  <a16:creationId xmlns:a16="http://schemas.microsoft.com/office/drawing/2014/main" id="{A19CE167-85A6-4E56-B2AC-75C42F858EE6}"/>
                </a:ext>
              </a:extLst>
            </p:cNvPr>
            <p:cNvSpPr>
              <a:spLocks noChangeArrowheads="1"/>
            </p:cNvSpPr>
            <p:nvPr/>
          </p:nvSpPr>
          <p:spPr bwMode="auto">
            <a:xfrm>
              <a:off x="332752" y="1625193"/>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Create an advanced shopping cart</a:t>
              </a:r>
            </a:p>
          </p:txBody>
        </p:sp>
        <p:sp>
          <p:nvSpPr>
            <p:cNvPr id="4" name="TextBox 3">
              <a:hlinkClick r:id="rId10" action="ppaction://hlinksldjump"/>
              <a:extLst>
                <a:ext uri="{FF2B5EF4-FFF2-40B4-BE49-F238E27FC236}">
                  <a16:creationId xmlns:a16="http://schemas.microsoft.com/office/drawing/2014/main" id="{C07B8336-F317-4833-AF5D-3EAB72B0974D}"/>
                </a:ext>
              </a:extLst>
            </p:cNvPr>
            <p:cNvSpPr txBox="1"/>
            <p:nvPr/>
          </p:nvSpPr>
          <p:spPr>
            <a:xfrm>
              <a:off x="3581606" y="1385927"/>
              <a:ext cx="80847" cy="153848"/>
            </a:xfrm>
            <a:prstGeom prst="rect">
              <a:avLst/>
            </a:prstGeom>
            <a:noFill/>
          </p:spPr>
          <p:txBody>
            <a:bodyPr wrap="square" lIns="0" tIns="0" rIns="0" bIns="0" rtlCol="0">
              <a:spAutoFit/>
            </a:bodyPr>
            <a:lstStyle/>
            <a:p>
              <a:pPr defTabSz="1088449" fontAlgn="base">
                <a:spcBef>
                  <a:spcPct val="50000"/>
                </a:spcBef>
                <a:spcAft>
                  <a:spcPct val="0"/>
                </a:spcAft>
                <a:buClr>
                  <a:srgbClr val="F0AB00"/>
                </a:buClr>
                <a:buSzPct val="80000"/>
                <a:defRPr/>
              </a:pPr>
              <a:r>
                <a:rPr lang="en-US" sz="1000" b="1" kern="0" dirty="0">
                  <a:solidFill>
                    <a:srgbClr val="FFFFFF"/>
                  </a:solidFill>
                  <a:latin typeface="72" panose="020B0503030000000003" pitchFamily="34" charset="0"/>
                  <a:ea typeface="Arial Unicode MS" pitchFamily="34" charset="-128"/>
                  <a:cs typeface="72" panose="020B0503030000000003" pitchFamily="34" charset="0"/>
                </a:rPr>
                <a:t>x</a:t>
              </a:r>
            </a:p>
          </p:txBody>
        </p:sp>
        <p:pic>
          <p:nvPicPr>
            <p:cNvPr id="3" name="Picture 2">
              <a:hlinkClick r:id="rId8" action="ppaction://hlinksldjump" tooltip="An employee creates a shopping cart for non-stock materials and services for themselves or on behalf of other employees."/>
              <a:extLst>
                <a:ext uri="{FF2B5EF4-FFF2-40B4-BE49-F238E27FC236}">
                  <a16:creationId xmlns:a16="http://schemas.microsoft.com/office/drawing/2014/main" id="{A8156045-D76D-4902-A0ED-966A7ED25222}"/>
                </a:ext>
              </a:extLst>
            </p:cNvPr>
            <p:cNvPicPr>
              <a:picLocks noChangeAspect="1"/>
            </p:cNvPicPr>
            <p:nvPr/>
          </p:nvPicPr>
          <p:blipFill>
            <a:blip r:embed="rId18" cstate="hqprint">
              <a:extLst>
                <a:ext uri="{28A0092B-C50C-407E-A947-70E740481C1C}">
                  <a14:useLocalDpi xmlns:a14="http://schemas.microsoft.com/office/drawing/2010/main"/>
                </a:ext>
              </a:extLst>
            </a:blip>
            <a:stretch>
              <a:fillRect/>
            </a:stretch>
          </p:blipFill>
          <p:spPr>
            <a:xfrm>
              <a:off x="1229232" y="2265474"/>
              <a:ext cx="179953" cy="179953"/>
            </a:xfrm>
            <a:prstGeom prst="rect">
              <a:avLst/>
            </a:prstGeom>
          </p:spPr>
        </p:pic>
        <p:sp>
          <p:nvSpPr>
            <p:cNvPr id="66" name="Chevron 123">
              <a:hlinkClick r:id="rId19" action="ppaction://hlinksldjump"/>
              <a:extLst>
                <a:ext uri="{FF2B5EF4-FFF2-40B4-BE49-F238E27FC236}">
                  <a16:creationId xmlns:a16="http://schemas.microsoft.com/office/drawing/2014/main" id="{7B0B0C5E-537F-4136-BD6E-A855AF02797D}"/>
                </a:ext>
              </a:extLst>
            </p:cNvPr>
            <p:cNvSpPr>
              <a:spLocks noChangeArrowheads="1"/>
            </p:cNvSpPr>
            <p:nvPr/>
          </p:nvSpPr>
          <p:spPr bwMode="auto">
            <a:xfrm>
              <a:off x="1471628" y="1623552"/>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Track a shopping cart</a:t>
              </a:r>
            </a:p>
          </p:txBody>
        </p:sp>
        <p:sp>
          <p:nvSpPr>
            <p:cNvPr id="67" name="Chevron 123">
              <a:hlinkClick r:id="rId20" action="ppaction://hlinksldjump"/>
              <a:extLst>
                <a:ext uri="{FF2B5EF4-FFF2-40B4-BE49-F238E27FC236}">
                  <a16:creationId xmlns:a16="http://schemas.microsoft.com/office/drawing/2014/main" id="{F588B6A6-6175-4809-B75E-94ABD0A54490}"/>
                </a:ext>
              </a:extLst>
            </p:cNvPr>
            <p:cNvSpPr>
              <a:spLocks noChangeArrowheads="1"/>
            </p:cNvSpPr>
            <p:nvPr/>
          </p:nvSpPr>
          <p:spPr bwMode="auto">
            <a:xfrm>
              <a:off x="2625945" y="1621912"/>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Approve a shopping cart</a:t>
              </a:r>
            </a:p>
          </p:txBody>
        </p:sp>
        <p:sp>
          <p:nvSpPr>
            <p:cNvPr id="69" name="Chevron 123">
              <a:hlinkClick r:id="rId21" action="ppaction://hlinksldjump"/>
              <a:extLst>
                <a:ext uri="{FF2B5EF4-FFF2-40B4-BE49-F238E27FC236}">
                  <a16:creationId xmlns:a16="http://schemas.microsoft.com/office/drawing/2014/main" id="{3015AE38-3090-4153-8061-379C872DBB86}"/>
                </a:ext>
              </a:extLst>
            </p:cNvPr>
            <p:cNvSpPr>
              <a:spLocks noChangeArrowheads="1"/>
            </p:cNvSpPr>
            <p:nvPr/>
          </p:nvSpPr>
          <p:spPr bwMode="auto">
            <a:xfrm>
              <a:off x="3873155" y="1624360"/>
              <a:ext cx="1127568"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Purchase Requests</a:t>
              </a:r>
            </a:p>
          </p:txBody>
        </p:sp>
        <p:sp>
          <p:nvSpPr>
            <p:cNvPr id="70" name="Chevron 123">
              <a:hlinkClick r:id="rId22" action="ppaction://hlinksldjump"/>
              <a:extLst>
                <a:ext uri="{FF2B5EF4-FFF2-40B4-BE49-F238E27FC236}">
                  <a16:creationId xmlns:a16="http://schemas.microsoft.com/office/drawing/2014/main" id="{9107481A-487F-4BB8-97C0-26D6E091B280}"/>
                </a:ext>
              </a:extLst>
            </p:cNvPr>
            <p:cNvSpPr>
              <a:spLocks noChangeArrowheads="1"/>
            </p:cNvSpPr>
            <p:nvPr/>
          </p:nvSpPr>
          <p:spPr bwMode="auto">
            <a:xfrm>
              <a:off x="9652762" y="1603730"/>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Payables and Payments</a:t>
              </a:r>
            </a:p>
          </p:txBody>
        </p:sp>
        <p:sp>
          <p:nvSpPr>
            <p:cNvPr id="72" name="Chevron 123">
              <a:hlinkClick r:id="rId23" action="ppaction://hlinksldjump"/>
              <a:extLst>
                <a:ext uri="{FF2B5EF4-FFF2-40B4-BE49-F238E27FC236}">
                  <a16:creationId xmlns:a16="http://schemas.microsoft.com/office/drawing/2014/main" id="{9D1CE4EF-E2A2-48A3-895F-74924758C217}"/>
                </a:ext>
              </a:extLst>
            </p:cNvPr>
            <p:cNvSpPr>
              <a:spLocks noChangeArrowheads="1"/>
            </p:cNvSpPr>
            <p:nvPr/>
          </p:nvSpPr>
          <p:spPr bwMode="auto">
            <a:xfrm>
              <a:off x="6095652" y="1629047"/>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Purchase Orders</a:t>
              </a:r>
            </a:p>
          </p:txBody>
        </p:sp>
        <p:sp>
          <p:nvSpPr>
            <p:cNvPr id="73" name="Chevron 123">
              <a:hlinkClick r:id="rId24" action="ppaction://hlinksldjump"/>
              <a:extLst>
                <a:ext uri="{FF2B5EF4-FFF2-40B4-BE49-F238E27FC236}">
                  <a16:creationId xmlns:a16="http://schemas.microsoft.com/office/drawing/2014/main" id="{EBFCDBA2-60BA-42FC-8521-65B8E93CBE56}"/>
                </a:ext>
              </a:extLst>
            </p:cNvPr>
            <p:cNvSpPr>
              <a:spLocks noChangeArrowheads="1"/>
            </p:cNvSpPr>
            <p:nvPr/>
          </p:nvSpPr>
          <p:spPr bwMode="auto">
            <a:xfrm>
              <a:off x="7280362" y="1629047"/>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Confirming Goods and Services Receipts</a:t>
              </a:r>
            </a:p>
          </p:txBody>
        </p:sp>
        <p:sp>
          <p:nvSpPr>
            <p:cNvPr id="75" name="Chevron 123">
              <a:hlinkClick r:id="rId11" action="ppaction://hlinksldjump"/>
              <a:extLst>
                <a:ext uri="{FF2B5EF4-FFF2-40B4-BE49-F238E27FC236}">
                  <a16:creationId xmlns:a16="http://schemas.microsoft.com/office/drawing/2014/main" id="{A8FE4302-1464-4DCD-86BC-A9EC4FA2F9E8}"/>
                </a:ext>
              </a:extLst>
            </p:cNvPr>
            <p:cNvSpPr>
              <a:spLocks noChangeArrowheads="1"/>
            </p:cNvSpPr>
            <p:nvPr/>
          </p:nvSpPr>
          <p:spPr bwMode="auto">
            <a:xfrm>
              <a:off x="8495174" y="1613212"/>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Supplier Invoices</a:t>
              </a:r>
            </a:p>
          </p:txBody>
        </p:sp>
        <p:sp>
          <p:nvSpPr>
            <p:cNvPr id="76" name="Freeform 69">
              <a:extLst>
                <a:ext uri="{FF2B5EF4-FFF2-40B4-BE49-F238E27FC236}">
                  <a16:creationId xmlns:a16="http://schemas.microsoft.com/office/drawing/2014/main" id="{8342D9DA-F6D7-4158-8084-928404BF2A8B}"/>
                </a:ext>
              </a:extLst>
            </p:cNvPr>
            <p:cNvSpPr>
              <a:spLocks noChangeArrowheads="1"/>
            </p:cNvSpPr>
            <p:nvPr/>
          </p:nvSpPr>
          <p:spPr bwMode="auto">
            <a:xfrm>
              <a:off x="10630649" y="2361243"/>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sp>
          <p:nvSpPr>
            <p:cNvPr id="77" name="Freeform 69">
              <a:extLst>
                <a:ext uri="{FF2B5EF4-FFF2-40B4-BE49-F238E27FC236}">
                  <a16:creationId xmlns:a16="http://schemas.microsoft.com/office/drawing/2014/main" id="{4A44D4B9-BBF5-46EB-9F64-85FFC244CE15}"/>
                </a:ext>
              </a:extLst>
            </p:cNvPr>
            <p:cNvSpPr>
              <a:spLocks noChangeArrowheads="1"/>
            </p:cNvSpPr>
            <p:nvPr/>
          </p:nvSpPr>
          <p:spPr bwMode="auto">
            <a:xfrm>
              <a:off x="8266900" y="2394377"/>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sp>
          <p:nvSpPr>
            <p:cNvPr id="79" name="Freeform 69">
              <a:extLst>
                <a:ext uri="{FF2B5EF4-FFF2-40B4-BE49-F238E27FC236}">
                  <a16:creationId xmlns:a16="http://schemas.microsoft.com/office/drawing/2014/main" id="{CF272EE1-F771-4712-844D-6B9BA42D152E}"/>
                </a:ext>
              </a:extLst>
            </p:cNvPr>
            <p:cNvSpPr>
              <a:spLocks noChangeArrowheads="1"/>
            </p:cNvSpPr>
            <p:nvPr/>
          </p:nvSpPr>
          <p:spPr bwMode="auto">
            <a:xfrm>
              <a:off x="9497229" y="2351760"/>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pic>
          <p:nvPicPr>
            <p:cNvPr id="80" name="Picture 79">
              <a:hlinkClick r:id="rId8" action="ppaction://hlinksldjump" tooltip="The employee can check the shopping cart status, manage its deliveries, or cancel the requested product quantity."/>
              <a:extLst>
                <a:ext uri="{FF2B5EF4-FFF2-40B4-BE49-F238E27FC236}">
                  <a16:creationId xmlns:a16="http://schemas.microsoft.com/office/drawing/2014/main" id="{FCA3BCAD-2A50-4760-A98A-BAB10C961D82}"/>
                </a:ext>
              </a:extLst>
            </p:cNvPr>
            <p:cNvPicPr>
              <a:picLocks noChangeAspect="1"/>
            </p:cNvPicPr>
            <p:nvPr/>
          </p:nvPicPr>
          <p:blipFill>
            <a:blip r:embed="rId18" cstate="hqprint">
              <a:extLst>
                <a:ext uri="{28A0092B-C50C-407E-A947-70E740481C1C}">
                  <a14:useLocalDpi xmlns:a14="http://schemas.microsoft.com/office/drawing/2010/main"/>
                </a:ext>
              </a:extLst>
            </a:blip>
            <a:stretch>
              <a:fillRect/>
            </a:stretch>
          </p:blipFill>
          <p:spPr>
            <a:xfrm>
              <a:off x="2404859" y="2265474"/>
              <a:ext cx="179953" cy="179953"/>
            </a:xfrm>
            <a:prstGeom prst="rect">
              <a:avLst/>
            </a:prstGeom>
          </p:spPr>
        </p:pic>
        <p:pic>
          <p:nvPicPr>
            <p:cNvPr id="81" name="Picture 80">
              <a:hlinkClick r:id="rId8" action="ppaction://hlinksldjump" tooltip="If necessary, the approver then approves or rejects the shopping cart or sends it back for revision."/>
              <a:extLst>
                <a:ext uri="{FF2B5EF4-FFF2-40B4-BE49-F238E27FC236}">
                  <a16:creationId xmlns:a16="http://schemas.microsoft.com/office/drawing/2014/main" id="{92038D6E-B1F3-4E21-808F-254A3B58B798}"/>
                </a:ext>
              </a:extLst>
            </p:cNvPr>
            <p:cNvPicPr>
              <a:picLocks noChangeAspect="1"/>
            </p:cNvPicPr>
            <p:nvPr/>
          </p:nvPicPr>
          <p:blipFill>
            <a:blip r:embed="rId18" cstate="hqprint">
              <a:extLst>
                <a:ext uri="{28A0092B-C50C-407E-A947-70E740481C1C}">
                  <a14:useLocalDpi xmlns:a14="http://schemas.microsoft.com/office/drawing/2010/main"/>
                </a:ext>
              </a:extLst>
            </a:blip>
            <a:stretch>
              <a:fillRect/>
            </a:stretch>
          </p:blipFill>
          <p:spPr>
            <a:xfrm>
              <a:off x="3534469" y="2264683"/>
              <a:ext cx="179953" cy="179953"/>
            </a:xfrm>
            <a:prstGeom prst="rect">
              <a:avLst/>
            </a:prstGeom>
          </p:spPr>
        </p:pic>
        <p:sp>
          <p:nvSpPr>
            <p:cNvPr id="82" name="Chevron 123">
              <a:hlinkClick r:id="rId20" action="ppaction://hlinksldjump"/>
              <a:extLst>
                <a:ext uri="{FF2B5EF4-FFF2-40B4-BE49-F238E27FC236}">
                  <a16:creationId xmlns:a16="http://schemas.microsoft.com/office/drawing/2014/main" id="{746B7B43-D9C5-4C57-8533-35375261338D}"/>
                </a:ext>
              </a:extLst>
            </p:cNvPr>
            <p:cNvSpPr>
              <a:spLocks noChangeArrowheads="1"/>
            </p:cNvSpPr>
            <p:nvPr/>
          </p:nvSpPr>
          <p:spPr bwMode="auto">
            <a:xfrm>
              <a:off x="4980297" y="1634387"/>
              <a:ext cx="1127568"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Requests for Quotation</a:t>
              </a:r>
            </a:p>
          </p:txBody>
        </p:sp>
      </p:grpSp>
    </p:spTree>
    <p:extLst>
      <p:ext uri="{BB962C8B-B14F-4D97-AF65-F5344CB8AC3E}">
        <p14:creationId xmlns:p14="http://schemas.microsoft.com/office/powerpoint/2010/main" val="1800170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Rectangle 69">
            <a:hlinkClick r:id="rId2" action="ppaction://hlinksldjump"/>
            <a:extLst>
              <a:ext uri="{FF2B5EF4-FFF2-40B4-BE49-F238E27FC236}">
                <a16:creationId xmlns:a16="http://schemas.microsoft.com/office/drawing/2014/main" id="{CC079BD5-A96D-4074-AD03-49D3D6358D39}"/>
              </a:ext>
            </a:extLst>
          </p:cNvPr>
          <p:cNvSpPr/>
          <p:nvPr/>
        </p:nvSpPr>
        <p:spPr bwMode="gray">
          <a:xfrm>
            <a:off x="181734" y="4326659"/>
            <a:ext cx="1863458" cy="359906"/>
          </a:xfrm>
          <a:prstGeom prst="rect">
            <a:avLst/>
          </a:prstGeom>
          <a:solidFill>
            <a:srgbClr val="FFFFFF"/>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grpSp>
        <p:nvGrpSpPr>
          <p:cNvPr id="102" name="Group 101">
            <a:extLst>
              <a:ext uri="{FF2B5EF4-FFF2-40B4-BE49-F238E27FC236}">
                <a16:creationId xmlns:a16="http://schemas.microsoft.com/office/drawing/2014/main" id="{942877BF-DF3E-460E-9D0B-FD97F9690450}"/>
              </a:ext>
            </a:extLst>
          </p:cNvPr>
          <p:cNvGrpSpPr/>
          <p:nvPr/>
        </p:nvGrpSpPr>
        <p:grpSpPr>
          <a:xfrm>
            <a:off x="181733" y="5913587"/>
            <a:ext cx="1979096" cy="431888"/>
            <a:chOff x="181780" y="5984084"/>
            <a:chExt cx="1979611" cy="432000"/>
          </a:xfrm>
        </p:grpSpPr>
        <p:grpSp>
          <p:nvGrpSpPr>
            <p:cNvPr id="104" name="Group 103">
              <a:extLst>
                <a:ext uri="{FF2B5EF4-FFF2-40B4-BE49-F238E27FC236}">
                  <a16:creationId xmlns:a16="http://schemas.microsoft.com/office/drawing/2014/main" id="{99040A60-7225-4701-9FFB-6751BC1AD501}"/>
                </a:ext>
              </a:extLst>
            </p:cNvPr>
            <p:cNvGrpSpPr/>
            <p:nvPr/>
          </p:nvGrpSpPr>
          <p:grpSpPr>
            <a:xfrm>
              <a:off x="196667" y="6020084"/>
              <a:ext cx="1964724" cy="360000"/>
              <a:chOff x="196667" y="4734829"/>
              <a:chExt cx="1964724" cy="360000"/>
            </a:xfrm>
          </p:grpSpPr>
          <p:sp>
            <p:nvSpPr>
              <p:cNvPr id="106" name="Rectangle 105">
                <a:hlinkClick r:id="rId3" action="ppaction://hlinksldjump"/>
                <a:extLst>
                  <a:ext uri="{FF2B5EF4-FFF2-40B4-BE49-F238E27FC236}">
                    <a16:creationId xmlns:a16="http://schemas.microsoft.com/office/drawing/2014/main" id="{0FAD8B10-DCC9-424C-9BF3-B03196B7BE21}"/>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07" name="TextBox 106">
                <a:extLst>
                  <a:ext uri="{FF2B5EF4-FFF2-40B4-BE49-F238E27FC236}">
                    <a16:creationId xmlns:a16="http://schemas.microsoft.com/office/drawing/2014/main" id="{705E511F-25B7-480F-8D06-157664CD4E88}"/>
                  </a:ext>
                </a:extLst>
              </p:cNvPr>
              <p:cNvSpPr txBox="1"/>
              <p:nvPr/>
            </p:nvSpPr>
            <p:spPr>
              <a:xfrm>
                <a:off x="631664" y="4830191"/>
                <a:ext cx="119423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Further Information</a:t>
                </a:r>
              </a:p>
            </p:txBody>
          </p:sp>
        </p:grpSp>
        <p:pic>
          <p:nvPicPr>
            <p:cNvPr id="105" name="Picture 104">
              <a:hlinkClick r:id="" action="ppaction://noaction"/>
              <a:extLst>
                <a:ext uri="{FF2B5EF4-FFF2-40B4-BE49-F238E27FC236}">
                  <a16:creationId xmlns:a16="http://schemas.microsoft.com/office/drawing/2014/main" id="{7C904F08-75E6-44B7-8D84-405D99274B43}"/>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81780" y="5984084"/>
              <a:ext cx="432000" cy="432000"/>
            </a:xfrm>
            <a:prstGeom prst="rect">
              <a:avLst/>
            </a:prstGeom>
          </p:spPr>
        </p:pic>
      </p:grpSp>
      <p:grpSp>
        <p:nvGrpSpPr>
          <p:cNvPr id="108" name="Group 107">
            <a:extLst>
              <a:ext uri="{FF2B5EF4-FFF2-40B4-BE49-F238E27FC236}">
                <a16:creationId xmlns:a16="http://schemas.microsoft.com/office/drawing/2014/main" id="{ACAB77FF-76D3-4A5F-9495-13974633D913}"/>
              </a:ext>
            </a:extLst>
          </p:cNvPr>
          <p:cNvGrpSpPr/>
          <p:nvPr/>
        </p:nvGrpSpPr>
        <p:grpSpPr>
          <a:xfrm>
            <a:off x="196617" y="5572421"/>
            <a:ext cx="1964212" cy="363683"/>
            <a:chOff x="196667" y="5582428"/>
            <a:chExt cx="1964724" cy="363778"/>
          </a:xfrm>
        </p:grpSpPr>
        <p:grpSp>
          <p:nvGrpSpPr>
            <p:cNvPr id="109" name="Group 108">
              <a:extLst>
                <a:ext uri="{FF2B5EF4-FFF2-40B4-BE49-F238E27FC236}">
                  <a16:creationId xmlns:a16="http://schemas.microsoft.com/office/drawing/2014/main" id="{88F58492-2EB1-4197-8D77-49F9B84CE2A4}"/>
                </a:ext>
              </a:extLst>
            </p:cNvPr>
            <p:cNvGrpSpPr/>
            <p:nvPr/>
          </p:nvGrpSpPr>
          <p:grpSpPr>
            <a:xfrm>
              <a:off x="196667" y="5586206"/>
              <a:ext cx="1964724" cy="360000"/>
              <a:chOff x="196667" y="4734829"/>
              <a:chExt cx="1964724" cy="360000"/>
            </a:xfrm>
          </p:grpSpPr>
          <p:sp>
            <p:nvSpPr>
              <p:cNvPr id="111" name="Rectangle 110">
                <a:hlinkClick r:id="rId5" action="ppaction://hlinksldjump"/>
                <a:extLst>
                  <a:ext uri="{FF2B5EF4-FFF2-40B4-BE49-F238E27FC236}">
                    <a16:creationId xmlns:a16="http://schemas.microsoft.com/office/drawing/2014/main" id="{EB0755C9-7720-4939-B003-BCE74A545E9D}"/>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12" name="TextBox 111">
                <a:extLst>
                  <a:ext uri="{FF2B5EF4-FFF2-40B4-BE49-F238E27FC236}">
                    <a16:creationId xmlns:a16="http://schemas.microsoft.com/office/drawing/2014/main" id="{DE62D2FC-8877-48A9-8C2C-B8B18BE968E4}"/>
                  </a:ext>
                </a:extLst>
              </p:cNvPr>
              <p:cNvSpPr txBox="1"/>
              <p:nvPr/>
            </p:nvSpPr>
            <p:spPr>
              <a:xfrm>
                <a:off x="631664" y="4830191"/>
                <a:ext cx="876843"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Flow</a:t>
                </a:r>
              </a:p>
            </p:txBody>
          </p:sp>
        </p:grpSp>
        <p:pic>
          <p:nvPicPr>
            <p:cNvPr id="110" name="Picture 109">
              <a:hlinkClick r:id="" action="ppaction://noaction"/>
              <a:extLst>
                <a:ext uri="{FF2B5EF4-FFF2-40B4-BE49-F238E27FC236}">
                  <a16:creationId xmlns:a16="http://schemas.microsoft.com/office/drawing/2014/main" id="{7E3BFF44-D230-4ADB-9461-3CC6C38919DD}"/>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230477" y="5582428"/>
              <a:ext cx="360000" cy="360000"/>
            </a:xfrm>
            <a:prstGeom prst="rect">
              <a:avLst/>
            </a:prstGeom>
          </p:spPr>
        </p:pic>
      </p:grpSp>
      <p:grpSp>
        <p:nvGrpSpPr>
          <p:cNvPr id="113" name="Group 112">
            <a:extLst>
              <a:ext uri="{FF2B5EF4-FFF2-40B4-BE49-F238E27FC236}">
                <a16:creationId xmlns:a16="http://schemas.microsoft.com/office/drawing/2014/main" id="{E78E57BD-4A67-496F-8683-5781D36933E4}"/>
              </a:ext>
            </a:extLst>
          </p:cNvPr>
          <p:cNvGrpSpPr/>
          <p:nvPr/>
        </p:nvGrpSpPr>
        <p:grpSpPr>
          <a:xfrm>
            <a:off x="196617" y="5165202"/>
            <a:ext cx="1964212" cy="359906"/>
            <a:chOff x="196667" y="4734829"/>
            <a:chExt cx="1964724" cy="360000"/>
          </a:xfrm>
        </p:grpSpPr>
        <p:sp>
          <p:nvSpPr>
            <p:cNvPr id="120" name="Rectangle 119">
              <a:hlinkClick r:id="rId7" action="ppaction://hlinksldjump"/>
              <a:extLst>
                <a:ext uri="{FF2B5EF4-FFF2-40B4-BE49-F238E27FC236}">
                  <a16:creationId xmlns:a16="http://schemas.microsoft.com/office/drawing/2014/main" id="{2AEF62FF-1D52-487D-A3AB-77357258B929}"/>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grpSp>
          <p:nvGrpSpPr>
            <p:cNvPr id="121" name="Group 120">
              <a:extLst>
                <a:ext uri="{FF2B5EF4-FFF2-40B4-BE49-F238E27FC236}">
                  <a16:creationId xmlns:a16="http://schemas.microsoft.com/office/drawing/2014/main" id="{A88C1F92-69DB-4246-9513-EEBBC86F2D64}"/>
                </a:ext>
              </a:extLst>
            </p:cNvPr>
            <p:cNvGrpSpPr/>
            <p:nvPr/>
          </p:nvGrpSpPr>
          <p:grpSpPr>
            <a:xfrm>
              <a:off x="249062" y="4734829"/>
              <a:ext cx="1331580" cy="360000"/>
              <a:chOff x="249062" y="4734829"/>
              <a:chExt cx="1331580" cy="360000"/>
            </a:xfrm>
          </p:grpSpPr>
          <p:sp>
            <p:nvSpPr>
              <p:cNvPr id="122" name="TextBox 121">
                <a:extLst>
                  <a:ext uri="{FF2B5EF4-FFF2-40B4-BE49-F238E27FC236}">
                    <a16:creationId xmlns:a16="http://schemas.microsoft.com/office/drawing/2014/main" id="{7BE911FD-1FA2-4B6D-958C-3092EF04657E}"/>
                  </a:ext>
                </a:extLst>
              </p:cNvPr>
              <p:cNvSpPr txBox="1"/>
              <p:nvPr/>
            </p:nvSpPr>
            <p:spPr>
              <a:xfrm>
                <a:off x="631664" y="4830191"/>
                <a:ext cx="94897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Business Value</a:t>
                </a:r>
              </a:p>
            </p:txBody>
          </p:sp>
          <p:pic>
            <p:nvPicPr>
              <p:cNvPr id="123" name="Picture 122">
                <a:hlinkClick r:id="" action="ppaction://noaction"/>
                <a:extLst>
                  <a:ext uri="{FF2B5EF4-FFF2-40B4-BE49-F238E27FC236}">
                    <a16:creationId xmlns:a16="http://schemas.microsoft.com/office/drawing/2014/main" id="{D1A01C07-77ED-4300-BD19-B75409D388F8}"/>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249062" y="4734829"/>
                <a:ext cx="360000" cy="360000"/>
              </a:xfrm>
              <a:prstGeom prst="rect">
                <a:avLst/>
              </a:prstGeom>
            </p:spPr>
          </p:pic>
        </p:grpSp>
      </p:grpSp>
      <p:grpSp>
        <p:nvGrpSpPr>
          <p:cNvPr id="140" name="Group 139">
            <a:extLst>
              <a:ext uri="{FF2B5EF4-FFF2-40B4-BE49-F238E27FC236}">
                <a16:creationId xmlns:a16="http://schemas.microsoft.com/office/drawing/2014/main" id="{3C5D9B5E-2E53-454E-A185-3B5021A77709}"/>
              </a:ext>
            </a:extLst>
          </p:cNvPr>
          <p:cNvGrpSpPr/>
          <p:nvPr/>
        </p:nvGrpSpPr>
        <p:grpSpPr>
          <a:xfrm>
            <a:off x="196616" y="4757983"/>
            <a:ext cx="1863458" cy="359906"/>
            <a:chOff x="196667" y="4351530"/>
            <a:chExt cx="1863943" cy="360000"/>
          </a:xfrm>
          <a:solidFill>
            <a:srgbClr val="ECECEC"/>
          </a:solidFill>
        </p:grpSpPr>
        <p:sp>
          <p:nvSpPr>
            <p:cNvPr id="141" name="Rectangle 140">
              <a:hlinkClick r:id="rId9" action="ppaction://hlinksldjump"/>
              <a:extLst>
                <a:ext uri="{FF2B5EF4-FFF2-40B4-BE49-F238E27FC236}">
                  <a16:creationId xmlns:a16="http://schemas.microsoft.com/office/drawing/2014/main" id="{197E2896-E6A8-4B7A-8F20-157A4BFC6988}"/>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pic>
          <p:nvPicPr>
            <p:cNvPr id="142" name="Picture 141">
              <a:extLst>
                <a:ext uri="{FF2B5EF4-FFF2-40B4-BE49-F238E27FC236}">
                  <a16:creationId xmlns:a16="http://schemas.microsoft.com/office/drawing/2014/main" id="{0233C714-9933-4B5E-B3F8-54D163ACB296}"/>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49062" y="4351530"/>
              <a:ext cx="360000" cy="360000"/>
            </a:xfrm>
            <a:prstGeom prst="rect">
              <a:avLst/>
            </a:prstGeom>
            <a:grpFill/>
          </p:spPr>
        </p:pic>
        <p:sp>
          <p:nvSpPr>
            <p:cNvPr id="143" name="TextBox 142">
              <a:extLst>
                <a:ext uri="{FF2B5EF4-FFF2-40B4-BE49-F238E27FC236}">
                  <a16:creationId xmlns:a16="http://schemas.microsoft.com/office/drawing/2014/main" id="{3BB0C3BF-96D4-46EA-8006-F22C26D63BFE}"/>
                </a:ext>
              </a:extLst>
            </p:cNvPr>
            <p:cNvSpPr txBox="1"/>
            <p:nvPr/>
          </p:nvSpPr>
          <p:spPr>
            <a:xfrm>
              <a:off x="638473" y="4446892"/>
              <a:ext cx="102592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b="1" kern="0" dirty="0">
                  <a:solidFill>
                    <a:srgbClr val="666666"/>
                  </a:solidFill>
                  <a:latin typeface="72" panose="020B0503030000000003" pitchFamily="34" charset="0"/>
                  <a:ea typeface="Arial Unicode MS" pitchFamily="34" charset="-128"/>
                  <a:cs typeface="72" panose="020B0503030000000003" pitchFamily="34" charset="0"/>
                </a:rPr>
                <a:t>Process Details</a:t>
              </a:r>
            </a:p>
          </p:txBody>
        </p:sp>
      </p:grpSp>
      <p:grpSp>
        <p:nvGrpSpPr>
          <p:cNvPr id="150" name="Group 149">
            <a:extLst>
              <a:ext uri="{FF2B5EF4-FFF2-40B4-BE49-F238E27FC236}">
                <a16:creationId xmlns:a16="http://schemas.microsoft.com/office/drawing/2014/main" id="{D9B79550-2E1C-4B2B-A38B-2460062B2EC8}"/>
              </a:ext>
            </a:extLst>
          </p:cNvPr>
          <p:cNvGrpSpPr/>
          <p:nvPr/>
        </p:nvGrpSpPr>
        <p:grpSpPr>
          <a:xfrm>
            <a:off x="196617" y="4350764"/>
            <a:ext cx="1863458" cy="359906"/>
            <a:chOff x="196667" y="4351004"/>
            <a:chExt cx="1863943" cy="360000"/>
          </a:xfrm>
          <a:noFill/>
        </p:grpSpPr>
        <p:grpSp>
          <p:nvGrpSpPr>
            <p:cNvPr id="151" name="Group 150">
              <a:extLst>
                <a:ext uri="{FF2B5EF4-FFF2-40B4-BE49-F238E27FC236}">
                  <a16:creationId xmlns:a16="http://schemas.microsoft.com/office/drawing/2014/main" id="{7BE1348C-539C-46CD-ACC1-778DCF755EE4}"/>
                </a:ext>
              </a:extLst>
            </p:cNvPr>
            <p:cNvGrpSpPr/>
            <p:nvPr/>
          </p:nvGrpSpPr>
          <p:grpSpPr>
            <a:xfrm>
              <a:off x="196667" y="4351004"/>
              <a:ext cx="1863943" cy="360000"/>
              <a:chOff x="196667" y="4351530"/>
              <a:chExt cx="1863943" cy="360000"/>
            </a:xfrm>
            <a:grpFill/>
          </p:grpSpPr>
          <p:sp>
            <p:nvSpPr>
              <p:cNvPr id="153" name="Rectangle 152">
                <a:extLst>
                  <a:ext uri="{FF2B5EF4-FFF2-40B4-BE49-F238E27FC236}">
                    <a16:creationId xmlns:a16="http://schemas.microsoft.com/office/drawing/2014/main" id="{39507A08-2940-4D4B-90AC-818FA6ECEC34}"/>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sp>
            <p:nvSpPr>
              <p:cNvPr id="154" name="TextBox 153">
                <a:extLst>
                  <a:ext uri="{FF2B5EF4-FFF2-40B4-BE49-F238E27FC236}">
                    <a16:creationId xmlns:a16="http://schemas.microsoft.com/office/drawing/2014/main" id="{FF1222B7-FCD1-440E-859A-6B1199CA8F6A}"/>
                  </a:ext>
                </a:extLst>
              </p:cNvPr>
              <p:cNvSpPr txBox="1"/>
              <p:nvPr/>
            </p:nvSpPr>
            <p:spPr>
              <a:xfrm>
                <a:off x="638472" y="4446892"/>
                <a:ext cx="1376091" cy="169277"/>
              </a:xfrm>
              <a:prstGeom prst="rect">
                <a:avLst/>
              </a:prstGeom>
              <a:grpFill/>
            </p:spPr>
            <p:txBody>
              <a:bodyPr wrap="squar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Overview</a:t>
                </a:r>
              </a:p>
            </p:txBody>
          </p:sp>
        </p:grpSp>
        <p:pic>
          <p:nvPicPr>
            <p:cNvPr id="152" name="Picture 151">
              <a:hlinkClick r:id="rId11" action="ppaction://hlinksldjump"/>
              <a:extLst>
                <a:ext uri="{FF2B5EF4-FFF2-40B4-BE49-F238E27FC236}">
                  <a16:creationId xmlns:a16="http://schemas.microsoft.com/office/drawing/2014/main" id="{0D6A3084-9753-461E-91AE-397C61C22C2A}"/>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249061" y="4351004"/>
              <a:ext cx="360000" cy="360000"/>
            </a:xfrm>
            <a:prstGeom prst="rect">
              <a:avLst/>
            </a:prstGeom>
            <a:grpFill/>
          </p:spPr>
        </p:pic>
      </p:grpSp>
      <p:sp>
        <p:nvSpPr>
          <p:cNvPr id="24" name="Title"/>
          <p:cNvSpPr>
            <a:spLocks noGrp="1"/>
          </p:cNvSpPr>
          <p:nvPr>
            <p:ph type="title"/>
          </p:nvPr>
        </p:nvSpPr>
        <p:spPr bwMode="gray">
          <a:xfrm>
            <a:off x="503870" y="504761"/>
            <a:ext cx="11183564" cy="676932"/>
          </a:xfrm>
        </p:spPr>
        <p:txBody>
          <a:bodyPr/>
          <a:lstStyle/>
          <a:p>
            <a:r>
              <a:rPr lang="en-US" dirty="0">
                <a:solidFill>
                  <a:schemeClr val="accent2"/>
                </a:solidFill>
                <a:latin typeface="72" panose="020B0503030000000003" pitchFamily="34" charset="0"/>
                <a:cs typeface="72" panose="020B0503030000000003" pitchFamily="34" charset="0"/>
              </a:rPr>
              <a:t>SAP Business ByDesign – Procure to Pay (Services)</a:t>
            </a:r>
            <a:br>
              <a:rPr lang="en-US" dirty="0">
                <a:solidFill>
                  <a:schemeClr val="accent2"/>
                </a:solidFill>
                <a:latin typeface="72" panose="020B0503030000000003" pitchFamily="34" charset="0"/>
                <a:cs typeface="72" panose="020B0503030000000003" pitchFamily="34" charset="0"/>
              </a:rPr>
            </a:br>
            <a:r>
              <a:rPr lang="en-US" sz="1999" b="0" dirty="0">
                <a:solidFill>
                  <a:schemeClr val="accent2"/>
                </a:solidFill>
                <a:latin typeface="72" panose="020B0503030000000003" pitchFamily="34" charset="0"/>
                <a:cs typeface="72" panose="020B0503030000000003" pitchFamily="34" charset="0"/>
              </a:rPr>
              <a:t>Process Details: Processing Purchase Requests</a:t>
            </a:r>
            <a:endParaRPr lang="en-US" dirty="0">
              <a:solidFill>
                <a:schemeClr val="accent2"/>
              </a:solidFill>
              <a:latin typeface="72" panose="020B0503030000000003" pitchFamily="34" charset="0"/>
              <a:cs typeface="72" panose="020B0503030000000003" pitchFamily="34" charset="0"/>
            </a:endParaRPr>
          </a:p>
        </p:txBody>
      </p:sp>
      <p:sp>
        <p:nvSpPr>
          <p:cNvPr id="95" name="Rectangle 122">
            <a:extLst>
              <a:ext uri="{FF2B5EF4-FFF2-40B4-BE49-F238E27FC236}">
                <a16:creationId xmlns:a16="http://schemas.microsoft.com/office/drawing/2014/main" id="{25BD6EE7-41E9-4F63-9D21-CF51CB71382B}"/>
              </a:ext>
            </a:extLst>
          </p:cNvPr>
          <p:cNvSpPr>
            <a:spLocks noChangeArrowheads="1"/>
          </p:cNvSpPr>
          <p:nvPr/>
        </p:nvSpPr>
        <p:spPr bwMode="auto">
          <a:xfrm>
            <a:off x="2030144" y="3794455"/>
            <a:ext cx="9443146" cy="2638382"/>
          </a:xfrm>
          <a:prstGeom prst="rect">
            <a:avLst/>
          </a:prstGeom>
          <a:solidFill>
            <a:srgbClr val="ECECEC"/>
          </a:solidFill>
          <a:ln w="9525" algn="ctr">
            <a:noFill/>
            <a:round/>
            <a:headEnd/>
            <a:tailEnd/>
          </a:ln>
        </p:spPr>
        <p:txBody>
          <a:bodyPr wrap="none" lIns="89977" tIns="46788" rIns="89977" bIns="46788" anchor="ctr"/>
          <a:lstStyle/>
          <a:p>
            <a:pPr marL="244402" indent="-244402" algn="ctr" defTabSz="1088449">
              <a:buClr>
                <a:srgbClr val="F0AB00"/>
              </a:buClr>
              <a:buSzPct val="80000"/>
              <a:defRPr/>
            </a:pPr>
            <a:endParaRPr lang="en-US" sz="2099" dirty="0">
              <a:solidFill>
                <a:srgbClr val="000000"/>
              </a:solidFill>
              <a:latin typeface="72" panose="020B0503030000000003" pitchFamily="34" charset="0"/>
              <a:cs typeface="72" panose="020B0503030000000003" pitchFamily="34" charset="0"/>
            </a:endParaRPr>
          </a:p>
        </p:txBody>
      </p:sp>
      <p:sp>
        <p:nvSpPr>
          <p:cNvPr id="103" name="TextBox 102">
            <a:extLst>
              <a:ext uri="{FF2B5EF4-FFF2-40B4-BE49-F238E27FC236}">
                <a16:creationId xmlns:a16="http://schemas.microsoft.com/office/drawing/2014/main" id="{A08FFB48-0E95-4C3A-9EFE-1E0C13FF2364}"/>
              </a:ext>
            </a:extLst>
          </p:cNvPr>
          <p:cNvSpPr txBox="1"/>
          <p:nvPr/>
        </p:nvSpPr>
        <p:spPr>
          <a:xfrm>
            <a:off x="366645" y="3706054"/>
            <a:ext cx="1647396" cy="461545"/>
          </a:xfrm>
          <a:prstGeom prst="rect">
            <a:avLst/>
          </a:prstGeom>
          <a:noFill/>
        </p:spPr>
        <p:txBody>
          <a:bodyPr>
            <a:spAutoFit/>
          </a:bodyPr>
          <a:lstStyle/>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Scenario </a:t>
            </a:r>
          </a:p>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Explorer</a:t>
            </a:r>
            <a:endParaRPr lang="en-US" sz="1000" dirty="0">
              <a:solidFill>
                <a:srgbClr val="666666"/>
              </a:solidFill>
              <a:latin typeface="72" panose="020B0503030000000003" pitchFamily="34" charset="0"/>
              <a:cs typeface="72" panose="020B0503030000000003" pitchFamily="34" charset="0"/>
            </a:endParaRPr>
          </a:p>
        </p:txBody>
      </p:sp>
      <p:pic>
        <p:nvPicPr>
          <p:cNvPr id="146" name="Picture 145">
            <a:extLst>
              <a:ext uri="{FF2B5EF4-FFF2-40B4-BE49-F238E27FC236}">
                <a16:creationId xmlns:a16="http://schemas.microsoft.com/office/drawing/2014/main" id="{54A1CB15-7CD8-4639-BC11-B964B0EB4A9E}"/>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rot="16200000">
            <a:off x="9852856" y="786988"/>
            <a:ext cx="359906" cy="359906"/>
          </a:xfrm>
          <a:prstGeom prst="rect">
            <a:avLst/>
          </a:prstGeom>
        </p:spPr>
      </p:pic>
      <p:sp>
        <p:nvSpPr>
          <p:cNvPr id="48" name="TextBox 47">
            <a:extLst>
              <a:ext uri="{FF2B5EF4-FFF2-40B4-BE49-F238E27FC236}">
                <a16:creationId xmlns:a16="http://schemas.microsoft.com/office/drawing/2014/main" id="{0D6F18B0-F44B-485E-850F-566DE336D322}"/>
              </a:ext>
            </a:extLst>
          </p:cNvPr>
          <p:cNvSpPr txBox="1"/>
          <p:nvPr/>
        </p:nvSpPr>
        <p:spPr>
          <a:xfrm>
            <a:off x="9941056" y="801833"/>
            <a:ext cx="1528997" cy="338466"/>
          </a:xfrm>
          <a:prstGeom prst="rect">
            <a:avLst/>
          </a:prstGeom>
          <a:noFill/>
        </p:spPr>
        <p:txBody>
          <a:bodyPr wrap="square">
            <a:spAutoFit/>
          </a:bodyPr>
          <a:lstStyle/>
          <a:p>
            <a:pPr marL="215835" defTabSz="1088449">
              <a:spcBef>
                <a:spcPts val="600"/>
              </a:spcBef>
              <a:spcAft>
                <a:spcPct val="30000"/>
              </a:spcAft>
              <a:defRPr/>
            </a:pPr>
            <a:r>
              <a:rPr lang="en-US" sz="800" dirty="0">
                <a:solidFill>
                  <a:srgbClr val="666666"/>
                </a:solidFill>
                <a:latin typeface="72" panose="020B0503030000000003" pitchFamily="34" charset="0"/>
                <a:ea typeface="SimSun" pitchFamily="2" charset="-122"/>
                <a:cs typeface="72" panose="020B0503030000000003" pitchFamily="34" charset="0"/>
              </a:rPr>
              <a:t>Click process </a:t>
            </a:r>
            <a:br>
              <a:rPr lang="en-US" sz="800" dirty="0">
                <a:solidFill>
                  <a:srgbClr val="666666"/>
                </a:solidFill>
                <a:latin typeface="72" panose="020B0503030000000003" pitchFamily="34" charset="0"/>
                <a:ea typeface="SimSun" pitchFamily="2" charset="-122"/>
                <a:cs typeface="72" panose="020B0503030000000003" pitchFamily="34" charset="0"/>
              </a:rPr>
            </a:br>
            <a:r>
              <a:rPr lang="en-US" sz="800" dirty="0">
                <a:solidFill>
                  <a:srgbClr val="666666"/>
                </a:solidFill>
                <a:latin typeface="72" panose="020B0503030000000003" pitchFamily="34" charset="0"/>
                <a:ea typeface="SimSun" pitchFamily="2" charset="-122"/>
                <a:cs typeface="72" panose="020B0503030000000003" pitchFamily="34" charset="0"/>
              </a:rPr>
              <a:t>chevrons for details</a:t>
            </a:r>
          </a:p>
        </p:txBody>
      </p:sp>
      <p:sp>
        <p:nvSpPr>
          <p:cNvPr id="54" name="TextBox 83">
            <a:extLst>
              <a:ext uri="{FF2B5EF4-FFF2-40B4-BE49-F238E27FC236}">
                <a16:creationId xmlns:a16="http://schemas.microsoft.com/office/drawing/2014/main" id="{12EE2C59-DB5A-494F-9688-65EAEA18ED5B}"/>
              </a:ext>
            </a:extLst>
          </p:cNvPr>
          <p:cNvSpPr txBox="1">
            <a:spLocks noChangeArrowheads="1"/>
          </p:cNvSpPr>
          <p:nvPr/>
        </p:nvSpPr>
        <p:spPr bwMode="auto">
          <a:xfrm>
            <a:off x="1978698" y="3804882"/>
            <a:ext cx="2158438" cy="261869"/>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Process Description</a:t>
            </a:r>
            <a:endParaRPr lang="en-US" sz="900" b="1" dirty="0">
              <a:solidFill>
                <a:srgbClr val="666666"/>
              </a:solidFill>
              <a:latin typeface="72" panose="020B0503030000000003" pitchFamily="34" charset="0"/>
              <a:cs typeface="72" panose="020B0503030000000003" pitchFamily="34" charset="0"/>
            </a:endParaRPr>
          </a:p>
        </p:txBody>
      </p:sp>
      <p:sp>
        <p:nvSpPr>
          <p:cNvPr id="55" name="TextBox 66">
            <a:extLst>
              <a:ext uri="{FF2B5EF4-FFF2-40B4-BE49-F238E27FC236}">
                <a16:creationId xmlns:a16="http://schemas.microsoft.com/office/drawing/2014/main" id="{417D6758-2514-49AF-93F1-2D425EE7C13F}"/>
              </a:ext>
            </a:extLst>
          </p:cNvPr>
          <p:cNvSpPr txBox="1">
            <a:spLocks noChangeArrowheads="1"/>
          </p:cNvSpPr>
          <p:nvPr/>
        </p:nvSpPr>
        <p:spPr bwMode="auto">
          <a:xfrm>
            <a:off x="1978698" y="4085400"/>
            <a:ext cx="4920111" cy="1338828"/>
          </a:xfrm>
          <a:prstGeom prst="rect">
            <a:avLst/>
          </a:prstGeom>
          <a:noFill/>
          <a:ln w="9525">
            <a:noFill/>
            <a:miter lim="800000"/>
            <a:headEnd/>
            <a:tailEnd/>
          </a:ln>
        </p:spPr>
        <p:txBody>
          <a:bodyPr wrap="square">
            <a:spAutoFit/>
          </a:bodyPr>
          <a:lstStyle/>
          <a:p>
            <a:pPr algn="just" defTabSz="1088449">
              <a:buClr>
                <a:srgbClr val="F0AB00"/>
              </a:buClr>
              <a:buSzPct val="80000"/>
              <a:defRPr/>
            </a:pPr>
            <a:r>
              <a:rPr lang="en-US" sz="900" dirty="0">
                <a:solidFill>
                  <a:srgbClr val="666666"/>
                </a:solidFill>
                <a:latin typeface="72" panose="020B0503030000000003" pitchFamily="34" charset="0"/>
                <a:cs typeface="72" panose="020B0503030000000003" pitchFamily="34" charset="0"/>
              </a:rPr>
              <a:t>The </a:t>
            </a:r>
            <a:r>
              <a:rPr lang="en-US" sz="900" b="1" dirty="0">
                <a:solidFill>
                  <a:srgbClr val="666666"/>
                </a:solidFill>
                <a:latin typeface="72" panose="020B0503030000000003" pitchFamily="34" charset="0"/>
                <a:cs typeface="72" panose="020B0503030000000003" pitchFamily="34" charset="0"/>
              </a:rPr>
              <a:t>Processing Purchase Requests</a:t>
            </a:r>
            <a:r>
              <a:rPr lang="en-US" sz="900" dirty="0">
                <a:solidFill>
                  <a:srgbClr val="666666"/>
                </a:solidFill>
                <a:latin typeface="72" panose="020B0503030000000003" pitchFamily="34" charset="0"/>
                <a:cs typeface="72" panose="020B0503030000000003" pitchFamily="34" charset="0"/>
              </a:rPr>
              <a:t> business process enables you to monitor incoming purchase requests and to add or change relevant data in order to transfer purchase requests into purchase orders. You can assign missing sources of supply such as contracts, list prices, or already existing purchase orders and then either order the assigned purchase requests or bundle multiple assigned purchase requests into one or more purchase orders. If there is no source of supply to be found, you can find appropriate sources of supply using a request for quotation. The process can have multiple degrees of automation.</a:t>
            </a:r>
          </a:p>
          <a:p>
            <a:pPr algn="just" defTabSz="1088449">
              <a:buClr>
                <a:srgbClr val="F0AB00"/>
              </a:buClr>
              <a:buSzPct val="80000"/>
              <a:defRPr/>
            </a:pPr>
            <a:br>
              <a:rPr lang="en-US" sz="900" dirty="0">
                <a:solidFill>
                  <a:srgbClr val="666666"/>
                </a:solidFill>
                <a:latin typeface="72" panose="020B0503030000000003" pitchFamily="34" charset="0"/>
                <a:cs typeface="72" panose="020B0503030000000003" pitchFamily="34" charset="0"/>
              </a:rPr>
            </a:br>
            <a:endParaRPr lang="en-US" sz="900" dirty="0">
              <a:solidFill>
                <a:srgbClr val="666666"/>
              </a:solidFill>
              <a:latin typeface="72" panose="020B0503030000000003" pitchFamily="34" charset="0"/>
              <a:cs typeface="72" panose="020B0503030000000003" pitchFamily="34" charset="0"/>
            </a:endParaRPr>
          </a:p>
        </p:txBody>
      </p:sp>
      <p:pic>
        <p:nvPicPr>
          <p:cNvPr id="58" name="Picture 57">
            <a:extLst>
              <a:ext uri="{FF2B5EF4-FFF2-40B4-BE49-F238E27FC236}">
                <a16:creationId xmlns:a16="http://schemas.microsoft.com/office/drawing/2014/main" id="{754594A0-DD94-4F06-BE2B-7958BA1CB901}"/>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7882575" y="5690857"/>
            <a:ext cx="539859" cy="539859"/>
          </a:xfrm>
          <a:prstGeom prst="rect">
            <a:avLst/>
          </a:prstGeom>
        </p:spPr>
      </p:pic>
      <p:sp>
        <p:nvSpPr>
          <p:cNvPr id="59" name="TextBox 83">
            <a:extLst>
              <a:ext uri="{FF2B5EF4-FFF2-40B4-BE49-F238E27FC236}">
                <a16:creationId xmlns:a16="http://schemas.microsoft.com/office/drawing/2014/main" id="{B28B6799-C272-497E-8BF3-98E8E2C18AFF}"/>
              </a:ext>
            </a:extLst>
          </p:cNvPr>
          <p:cNvSpPr txBox="1">
            <a:spLocks noChangeArrowheads="1"/>
          </p:cNvSpPr>
          <p:nvPr/>
        </p:nvSpPr>
        <p:spPr bwMode="auto">
          <a:xfrm>
            <a:off x="7559978" y="3805208"/>
            <a:ext cx="2158438" cy="261542"/>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Further Information</a:t>
            </a:r>
            <a:endParaRPr lang="en-US" sz="900" b="1" dirty="0">
              <a:solidFill>
                <a:srgbClr val="666666"/>
              </a:solidFill>
              <a:latin typeface="72" panose="020B0503030000000003" pitchFamily="34" charset="0"/>
              <a:cs typeface="72" panose="020B0503030000000003" pitchFamily="34" charset="0"/>
            </a:endParaRPr>
          </a:p>
        </p:txBody>
      </p:sp>
      <p:sp>
        <p:nvSpPr>
          <p:cNvPr id="60" name="Chevron 79">
            <a:extLst>
              <a:ext uri="{FF2B5EF4-FFF2-40B4-BE49-F238E27FC236}">
                <a16:creationId xmlns:a16="http://schemas.microsoft.com/office/drawing/2014/main" id="{7DD21761-38A9-4EEC-B724-1CEF870A2A55}"/>
              </a:ext>
            </a:extLst>
          </p:cNvPr>
          <p:cNvSpPr>
            <a:spLocks noChangeArrowheads="1"/>
          </p:cNvSpPr>
          <p:nvPr/>
        </p:nvSpPr>
        <p:spPr bwMode="auto">
          <a:xfrm>
            <a:off x="8503720" y="5753673"/>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dirty="0">
                <a:solidFill>
                  <a:srgbClr val="666666"/>
                </a:solidFill>
                <a:latin typeface="72" panose="020B0503030000000003" pitchFamily="34" charset="0"/>
                <a:cs typeface="72" panose="020B0503030000000003" pitchFamily="34" charset="0"/>
                <a:hlinkClick r:id="rId15">
                  <a:extLst>
                    <a:ext uri="{A12FA001-AC4F-418D-AE19-62706E023703}">
                      <ahyp:hlinkClr xmlns:ahyp="http://schemas.microsoft.com/office/drawing/2018/hyperlinkcolor" val="tx"/>
                    </a:ext>
                  </a:extLst>
                </a:hlinkClick>
              </a:rPr>
              <a:t>Link to Purchase Request Processing</a:t>
            </a:r>
            <a:endParaRPr lang="en-US" sz="900" dirty="0">
              <a:solidFill>
                <a:srgbClr val="666666"/>
              </a:solidFill>
              <a:latin typeface="72" panose="020B0503030000000003" pitchFamily="34" charset="0"/>
              <a:cs typeface="72" panose="020B0503030000000003" pitchFamily="34" charset="0"/>
            </a:endParaRPr>
          </a:p>
        </p:txBody>
      </p:sp>
      <p:sp>
        <p:nvSpPr>
          <p:cNvPr id="61" name="Chevron 79">
            <a:extLst>
              <a:ext uri="{FF2B5EF4-FFF2-40B4-BE49-F238E27FC236}">
                <a16:creationId xmlns:a16="http://schemas.microsoft.com/office/drawing/2014/main" id="{EE12BE2D-ED56-420D-B64F-E9125FDB2F2E}"/>
              </a:ext>
            </a:extLst>
          </p:cNvPr>
          <p:cNvSpPr>
            <a:spLocks noChangeArrowheads="1"/>
          </p:cNvSpPr>
          <p:nvPr/>
        </p:nvSpPr>
        <p:spPr bwMode="auto">
          <a:xfrm>
            <a:off x="8503720" y="5025868"/>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In the work center</a:t>
            </a:r>
            <a:r>
              <a:rPr lang="en-US" sz="900" dirty="0">
                <a:solidFill>
                  <a:srgbClr val="666666"/>
                </a:solidFill>
                <a:latin typeface="72" panose="020B0503030000000003" pitchFamily="34" charset="0"/>
                <a:cs typeface="72" panose="020B0503030000000003" pitchFamily="34" charset="0"/>
              </a:rPr>
              <a:t> Purchase Requests and Orders</a:t>
            </a:r>
          </a:p>
        </p:txBody>
      </p:sp>
      <p:pic>
        <p:nvPicPr>
          <p:cNvPr id="62" name="Picture 61">
            <a:extLst>
              <a:ext uri="{FF2B5EF4-FFF2-40B4-BE49-F238E27FC236}">
                <a16:creationId xmlns:a16="http://schemas.microsoft.com/office/drawing/2014/main" id="{008F1199-FF39-43BA-8A4C-CDED3E1C61AF}"/>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7882575" y="4963236"/>
            <a:ext cx="539859" cy="539859"/>
          </a:xfrm>
          <a:prstGeom prst="rect">
            <a:avLst/>
          </a:prstGeom>
        </p:spPr>
      </p:pic>
      <p:cxnSp>
        <p:nvCxnSpPr>
          <p:cNvPr id="63" name="Straight Connector 62">
            <a:extLst>
              <a:ext uri="{FF2B5EF4-FFF2-40B4-BE49-F238E27FC236}">
                <a16:creationId xmlns:a16="http://schemas.microsoft.com/office/drawing/2014/main" id="{C48FDBCF-78EE-460B-9D4E-22538696F7AF}"/>
              </a:ext>
            </a:extLst>
          </p:cNvPr>
          <p:cNvCxnSpPr/>
          <p:nvPr/>
        </p:nvCxnSpPr>
        <p:spPr>
          <a:xfrm>
            <a:off x="7344180" y="3828298"/>
            <a:ext cx="0" cy="2574354"/>
          </a:xfrm>
          <a:prstGeom prst="line">
            <a:avLst/>
          </a:prstGeom>
          <a:ln w="254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Chevron 79">
            <a:extLst>
              <a:ext uri="{FF2B5EF4-FFF2-40B4-BE49-F238E27FC236}">
                <a16:creationId xmlns:a16="http://schemas.microsoft.com/office/drawing/2014/main" id="{3608334A-1117-4141-B81D-D714C1612206}"/>
              </a:ext>
            </a:extLst>
          </p:cNvPr>
          <p:cNvSpPr>
            <a:spLocks noChangeArrowheads="1"/>
          </p:cNvSpPr>
          <p:nvPr/>
        </p:nvSpPr>
        <p:spPr bwMode="auto">
          <a:xfrm>
            <a:off x="8503720" y="4298063"/>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Performed by </a:t>
            </a:r>
            <a:r>
              <a:rPr lang="en-US" sz="900" dirty="0">
                <a:solidFill>
                  <a:srgbClr val="666666"/>
                </a:solidFill>
                <a:latin typeface="72" panose="020B0503030000000003" pitchFamily="34" charset="0"/>
                <a:cs typeface="72" panose="020B0503030000000003" pitchFamily="34" charset="0"/>
              </a:rPr>
              <a:t>Operational Buyer</a:t>
            </a:r>
          </a:p>
        </p:txBody>
      </p:sp>
      <p:pic>
        <p:nvPicPr>
          <p:cNvPr id="65" name="Picture 64">
            <a:extLst>
              <a:ext uri="{FF2B5EF4-FFF2-40B4-BE49-F238E27FC236}">
                <a16:creationId xmlns:a16="http://schemas.microsoft.com/office/drawing/2014/main" id="{73CFE8B2-4878-4483-81AF-DC3D2BDF5377}"/>
              </a:ext>
            </a:extLst>
          </p:cNvPr>
          <p:cNvPicPr>
            <a:picLocks noChangeAspect="1"/>
          </p:cNvPicPr>
          <p:nvPr/>
        </p:nvPicPr>
        <p:blipFill>
          <a:blip r:embed="rId17" cstate="hqprint">
            <a:extLst>
              <a:ext uri="{28A0092B-C50C-407E-A947-70E740481C1C}">
                <a14:useLocalDpi xmlns:a14="http://schemas.microsoft.com/office/drawing/2010/main"/>
              </a:ext>
            </a:extLst>
          </a:blip>
          <a:srcRect/>
          <a:stretch/>
        </p:blipFill>
        <p:spPr>
          <a:xfrm>
            <a:off x="7942444" y="4298063"/>
            <a:ext cx="420121" cy="406694"/>
          </a:xfrm>
          <a:prstGeom prst="rect">
            <a:avLst/>
          </a:prstGeom>
          <a:effectLst>
            <a:outerShdw blurRad="50800" dist="38100" dir="2700000" algn="tl" rotWithShape="0">
              <a:prstClr val="black">
                <a:alpha val="40000"/>
              </a:prstClr>
            </a:outerShdw>
          </a:effectLst>
        </p:spPr>
      </p:pic>
      <p:grpSp>
        <p:nvGrpSpPr>
          <p:cNvPr id="73" name="Group 72">
            <a:extLst>
              <a:ext uri="{FF2B5EF4-FFF2-40B4-BE49-F238E27FC236}">
                <a16:creationId xmlns:a16="http://schemas.microsoft.com/office/drawing/2014/main" id="{74223F48-1EED-4CBA-8B1E-0BC86BD9C49B}"/>
              </a:ext>
            </a:extLst>
          </p:cNvPr>
          <p:cNvGrpSpPr/>
          <p:nvPr/>
        </p:nvGrpSpPr>
        <p:grpSpPr>
          <a:xfrm>
            <a:off x="1281680" y="1319989"/>
            <a:ext cx="9628641" cy="2337475"/>
            <a:chOff x="230417" y="1176865"/>
            <a:chExt cx="9628641" cy="2337475"/>
          </a:xfrm>
        </p:grpSpPr>
        <p:sp>
          <p:nvSpPr>
            <p:cNvPr id="77" name="Chevron 123">
              <a:extLst>
                <a:ext uri="{FF2B5EF4-FFF2-40B4-BE49-F238E27FC236}">
                  <a16:creationId xmlns:a16="http://schemas.microsoft.com/office/drawing/2014/main" id="{081D28AA-C753-4757-A57C-73809A4898E6}"/>
                </a:ext>
              </a:extLst>
            </p:cNvPr>
            <p:cNvSpPr>
              <a:spLocks noChangeAspect="1" noChangeArrowheads="1"/>
            </p:cNvSpPr>
            <p:nvPr/>
          </p:nvSpPr>
          <p:spPr bwMode="auto">
            <a:xfrm>
              <a:off x="1235374" y="1176865"/>
              <a:ext cx="2840483" cy="2314967"/>
            </a:xfrm>
            <a:prstGeom prst="chevron">
              <a:avLst>
                <a:gd name="adj" fmla="val 10374"/>
              </a:avLst>
            </a:prstGeom>
            <a:solidFill>
              <a:srgbClr val="666666"/>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t"/>
            <a:lstStyle/>
            <a:p>
              <a:pPr>
                <a:lnSpc>
                  <a:spcPct val="90000"/>
                </a:lnSpc>
              </a:pPr>
              <a:r>
                <a:rPr lang="en-US" sz="900" dirty="0">
                  <a:solidFill>
                    <a:schemeClr val="bg1"/>
                  </a:solidFill>
                  <a:latin typeface="72" panose="020B0503030000000003" pitchFamily="34" charset="0"/>
                  <a:cs typeface="72" panose="020B0503030000000003" pitchFamily="34" charset="0"/>
                </a:rPr>
                <a:t>Processing Purchase Requests – </a:t>
              </a:r>
            </a:p>
            <a:p>
              <a:pPr>
                <a:lnSpc>
                  <a:spcPct val="90000"/>
                </a:lnSpc>
              </a:pPr>
              <a:r>
                <a:rPr lang="en-US" sz="900" dirty="0">
                  <a:solidFill>
                    <a:schemeClr val="bg1"/>
                  </a:solidFill>
                  <a:latin typeface="72" panose="020B0503030000000003" pitchFamily="34" charset="0"/>
                  <a:cs typeface="72" panose="020B0503030000000003" pitchFamily="34" charset="0"/>
                </a:rPr>
                <a:t>Bundle and Order</a:t>
              </a:r>
            </a:p>
          </p:txBody>
        </p:sp>
        <p:sp>
          <p:nvSpPr>
            <p:cNvPr id="83" name="Chevron 123">
              <a:hlinkClick r:id="rId9" action="ppaction://hlinksldjump"/>
              <a:extLst>
                <a:ext uri="{FF2B5EF4-FFF2-40B4-BE49-F238E27FC236}">
                  <a16:creationId xmlns:a16="http://schemas.microsoft.com/office/drawing/2014/main" id="{DD6A1569-2739-4385-9CB1-AA772D8B52A2}"/>
                </a:ext>
              </a:extLst>
            </p:cNvPr>
            <p:cNvSpPr>
              <a:spLocks noChangeArrowheads="1"/>
            </p:cNvSpPr>
            <p:nvPr/>
          </p:nvSpPr>
          <p:spPr bwMode="auto">
            <a:xfrm>
              <a:off x="230417" y="1877249"/>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Shopping Carts</a:t>
              </a:r>
            </a:p>
          </p:txBody>
        </p:sp>
        <p:sp>
          <p:nvSpPr>
            <p:cNvPr id="84" name="TextBox 83">
              <a:hlinkClick r:id="rId2" action="ppaction://hlinksldjump"/>
              <a:extLst>
                <a:ext uri="{FF2B5EF4-FFF2-40B4-BE49-F238E27FC236}">
                  <a16:creationId xmlns:a16="http://schemas.microsoft.com/office/drawing/2014/main" id="{423E1A19-C8CE-4620-8927-25DE39A6AE73}"/>
                </a:ext>
              </a:extLst>
            </p:cNvPr>
            <p:cNvSpPr txBox="1"/>
            <p:nvPr/>
          </p:nvSpPr>
          <p:spPr>
            <a:xfrm>
              <a:off x="3730345" y="1275341"/>
              <a:ext cx="80847" cy="153848"/>
            </a:xfrm>
            <a:prstGeom prst="rect">
              <a:avLst/>
            </a:prstGeom>
            <a:noFill/>
          </p:spPr>
          <p:txBody>
            <a:bodyPr wrap="square" lIns="0" tIns="0" rIns="0" bIns="0" rtlCol="0">
              <a:spAutoFit/>
            </a:bodyPr>
            <a:lstStyle/>
            <a:p>
              <a:pPr defTabSz="1088449" fontAlgn="base">
                <a:spcBef>
                  <a:spcPct val="50000"/>
                </a:spcBef>
                <a:spcAft>
                  <a:spcPct val="0"/>
                </a:spcAft>
                <a:buClr>
                  <a:srgbClr val="F0AB00"/>
                </a:buClr>
                <a:buSzPct val="80000"/>
                <a:defRPr/>
              </a:pPr>
              <a:r>
                <a:rPr lang="en-US" sz="1000" b="1" kern="0" dirty="0">
                  <a:solidFill>
                    <a:srgbClr val="FFFFFF"/>
                  </a:solidFill>
                  <a:latin typeface="72" panose="020B0503030000000003" pitchFamily="34" charset="0"/>
                  <a:ea typeface="Arial Unicode MS" pitchFamily="34" charset="-128"/>
                  <a:cs typeface="72" panose="020B0503030000000003" pitchFamily="34" charset="0"/>
                </a:rPr>
                <a:t>x</a:t>
              </a:r>
            </a:p>
          </p:txBody>
        </p:sp>
        <p:sp>
          <p:nvSpPr>
            <p:cNvPr id="85" name="Chevron 123">
              <a:hlinkClick r:id="rId18" action="ppaction://hlinksldjump"/>
              <a:extLst>
                <a:ext uri="{FF2B5EF4-FFF2-40B4-BE49-F238E27FC236}">
                  <a16:creationId xmlns:a16="http://schemas.microsoft.com/office/drawing/2014/main" id="{B7835785-3B44-4DAD-A335-4F3059259ECF}"/>
                </a:ext>
              </a:extLst>
            </p:cNvPr>
            <p:cNvSpPr>
              <a:spLocks noChangeArrowheads="1"/>
            </p:cNvSpPr>
            <p:nvPr/>
          </p:nvSpPr>
          <p:spPr bwMode="auto">
            <a:xfrm>
              <a:off x="1502196" y="1450653"/>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Assign a source of supply</a:t>
              </a:r>
            </a:p>
          </p:txBody>
        </p:sp>
        <p:sp>
          <p:nvSpPr>
            <p:cNvPr id="86" name="Chevron 123">
              <a:hlinkClick r:id="rId19" action="ppaction://hlinksldjump"/>
              <a:extLst>
                <a:ext uri="{FF2B5EF4-FFF2-40B4-BE49-F238E27FC236}">
                  <a16:creationId xmlns:a16="http://schemas.microsoft.com/office/drawing/2014/main" id="{69E828A4-3A2A-4C5C-9215-72F6266D8B53}"/>
                </a:ext>
              </a:extLst>
            </p:cNvPr>
            <p:cNvSpPr>
              <a:spLocks noChangeArrowheads="1"/>
            </p:cNvSpPr>
            <p:nvPr/>
          </p:nvSpPr>
          <p:spPr bwMode="auto">
            <a:xfrm>
              <a:off x="2682291" y="1449013"/>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Bundle and create a purchase order</a:t>
              </a:r>
            </a:p>
          </p:txBody>
        </p:sp>
        <p:sp>
          <p:nvSpPr>
            <p:cNvPr id="87" name="Chevron 123">
              <a:hlinkClick r:id="rId20" action="ppaction://hlinksldjump"/>
              <a:extLst>
                <a:ext uri="{FF2B5EF4-FFF2-40B4-BE49-F238E27FC236}">
                  <a16:creationId xmlns:a16="http://schemas.microsoft.com/office/drawing/2014/main" id="{53116967-4CB7-452C-82C9-661E1285350E}"/>
                </a:ext>
              </a:extLst>
            </p:cNvPr>
            <p:cNvSpPr>
              <a:spLocks noChangeArrowheads="1"/>
            </p:cNvSpPr>
            <p:nvPr/>
          </p:nvSpPr>
          <p:spPr bwMode="auto">
            <a:xfrm>
              <a:off x="4061659" y="1863003"/>
              <a:ext cx="1127568"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Requests for Quotation</a:t>
              </a:r>
            </a:p>
          </p:txBody>
        </p:sp>
        <p:sp>
          <p:nvSpPr>
            <p:cNvPr id="88" name="Chevron 123">
              <a:hlinkClick r:id="rId21" action="ppaction://hlinksldjump"/>
              <a:extLst>
                <a:ext uri="{FF2B5EF4-FFF2-40B4-BE49-F238E27FC236}">
                  <a16:creationId xmlns:a16="http://schemas.microsoft.com/office/drawing/2014/main" id="{DEAF0DF3-D00A-4257-A340-75E3BBF3B40B}"/>
                </a:ext>
              </a:extLst>
            </p:cNvPr>
            <p:cNvSpPr>
              <a:spLocks noChangeArrowheads="1"/>
            </p:cNvSpPr>
            <p:nvPr/>
          </p:nvSpPr>
          <p:spPr bwMode="auto">
            <a:xfrm>
              <a:off x="6284156" y="1867690"/>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Confirming Goods and Services Receipts</a:t>
              </a:r>
            </a:p>
          </p:txBody>
        </p:sp>
        <p:sp>
          <p:nvSpPr>
            <p:cNvPr id="91" name="Chevron 123">
              <a:hlinkClick r:id="rId11" action="ppaction://hlinksldjump"/>
              <a:extLst>
                <a:ext uri="{FF2B5EF4-FFF2-40B4-BE49-F238E27FC236}">
                  <a16:creationId xmlns:a16="http://schemas.microsoft.com/office/drawing/2014/main" id="{D20203D4-3925-4134-A307-7000619A31F7}"/>
                </a:ext>
              </a:extLst>
            </p:cNvPr>
            <p:cNvSpPr>
              <a:spLocks noChangeArrowheads="1"/>
            </p:cNvSpPr>
            <p:nvPr/>
          </p:nvSpPr>
          <p:spPr bwMode="auto">
            <a:xfrm>
              <a:off x="7502924" y="1884279"/>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Supplier Invoices</a:t>
              </a:r>
            </a:p>
          </p:txBody>
        </p:sp>
        <p:sp>
          <p:nvSpPr>
            <p:cNvPr id="92" name="Chevron 123">
              <a:hlinkClick r:id="rId19" action="ppaction://hlinksldjump"/>
              <a:extLst>
                <a:ext uri="{FF2B5EF4-FFF2-40B4-BE49-F238E27FC236}">
                  <a16:creationId xmlns:a16="http://schemas.microsoft.com/office/drawing/2014/main" id="{1A3826D7-9CC6-45D6-BE1B-AACBE3CDC739}"/>
                </a:ext>
              </a:extLst>
            </p:cNvPr>
            <p:cNvSpPr>
              <a:spLocks noChangeArrowheads="1"/>
            </p:cNvSpPr>
            <p:nvPr/>
          </p:nvSpPr>
          <p:spPr bwMode="auto">
            <a:xfrm>
              <a:off x="8671367" y="1893761"/>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Payables and Payments</a:t>
              </a:r>
            </a:p>
          </p:txBody>
        </p:sp>
        <p:sp>
          <p:nvSpPr>
            <p:cNvPr id="93" name="Freeform 69">
              <a:extLst>
                <a:ext uri="{FF2B5EF4-FFF2-40B4-BE49-F238E27FC236}">
                  <a16:creationId xmlns:a16="http://schemas.microsoft.com/office/drawing/2014/main" id="{659FEBE5-264A-4796-AB52-BB6140331B1F}"/>
                </a:ext>
              </a:extLst>
            </p:cNvPr>
            <p:cNvSpPr>
              <a:spLocks noChangeArrowheads="1"/>
            </p:cNvSpPr>
            <p:nvPr/>
          </p:nvSpPr>
          <p:spPr bwMode="auto">
            <a:xfrm>
              <a:off x="7250616" y="2621060"/>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sp>
          <p:nvSpPr>
            <p:cNvPr id="94" name="Freeform 69">
              <a:extLst>
                <a:ext uri="{FF2B5EF4-FFF2-40B4-BE49-F238E27FC236}">
                  <a16:creationId xmlns:a16="http://schemas.microsoft.com/office/drawing/2014/main" id="{F992B83A-A3AF-4B93-9B28-D831353E243A}"/>
                </a:ext>
              </a:extLst>
            </p:cNvPr>
            <p:cNvSpPr>
              <a:spLocks noChangeArrowheads="1"/>
            </p:cNvSpPr>
            <p:nvPr/>
          </p:nvSpPr>
          <p:spPr bwMode="auto">
            <a:xfrm>
              <a:off x="8485355" y="2621060"/>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sp>
          <p:nvSpPr>
            <p:cNvPr id="96" name="Freeform 69">
              <a:extLst>
                <a:ext uri="{FF2B5EF4-FFF2-40B4-BE49-F238E27FC236}">
                  <a16:creationId xmlns:a16="http://schemas.microsoft.com/office/drawing/2014/main" id="{5089482A-215A-400D-AA85-DD014BF77069}"/>
                </a:ext>
              </a:extLst>
            </p:cNvPr>
            <p:cNvSpPr>
              <a:spLocks noChangeArrowheads="1"/>
            </p:cNvSpPr>
            <p:nvPr/>
          </p:nvSpPr>
          <p:spPr bwMode="auto">
            <a:xfrm>
              <a:off x="9674674" y="2628195"/>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pic>
          <p:nvPicPr>
            <p:cNvPr id="97" name="Picture 96">
              <a:hlinkClick r:id="rId22" action="ppaction://hlinksldjump"/>
              <a:extLst>
                <a:ext uri="{FF2B5EF4-FFF2-40B4-BE49-F238E27FC236}">
                  <a16:creationId xmlns:a16="http://schemas.microsoft.com/office/drawing/2014/main" id="{257B75E7-B344-4ABC-84DC-4CB360815108}"/>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2435427" y="2092575"/>
              <a:ext cx="179953" cy="179953"/>
            </a:xfrm>
            <a:prstGeom prst="rect">
              <a:avLst/>
            </a:prstGeom>
          </p:spPr>
        </p:pic>
        <p:pic>
          <p:nvPicPr>
            <p:cNvPr id="98" name="Picture 97">
              <a:hlinkClick r:id="rId22" action="ppaction://hlinksldjump"/>
              <a:extLst>
                <a:ext uri="{FF2B5EF4-FFF2-40B4-BE49-F238E27FC236}">
                  <a16:creationId xmlns:a16="http://schemas.microsoft.com/office/drawing/2014/main" id="{5CA58DDF-200E-4AC0-94CC-3B2A8C324EE8}"/>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3590815" y="2091784"/>
              <a:ext cx="179953" cy="179953"/>
            </a:xfrm>
            <a:prstGeom prst="rect">
              <a:avLst/>
            </a:prstGeom>
          </p:spPr>
        </p:pic>
        <p:sp>
          <p:nvSpPr>
            <p:cNvPr id="99" name="Chevron 123">
              <a:hlinkClick r:id="rId24" action="ppaction://hlinksldjump"/>
              <a:extLst>
                <a:ext uri="{FF2B5EF4-FFF2-40B4-BE49-F238E27FC236}">
                  <a16:creationId xmlns:a16="http://schemas.microsoft.com/office/drawing/2014/main" id="{F6ED84AB-7872-4440-B31C-78D17F5C28BA}"/>
                </a:ext>
              </a:extLst>
            </p:cNvPr>
            <p:cNvSpPr>
              <a:spLocks noChangeArrowheads="1"/>
            </p:cNvSpPr>
            <p:nvPr/>
          </p:nvSpPr>
          <p:spPr bwMode="auto">
            <a:xfrm>
              <a:off x="5168801" y="1873029"/>
              <a:ext cx="1127568"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Purchase Orders</a:t>
              </a:r>
            </a:p>
          </p:txBody>
        </p:sp>
        <p:sp>
          <p:nvSpPr>
            <p:cNvPr id="100" name="Chevron 123">
              <a:hlinkClick r:id="rId19" action="ppaction://hlinksldjump"/>
              <a:extLst>
                <a:ext uri="{FF2B5EF4-FFF2-40B4-BE49-F238E27FC236}">
                  <a16:creationId xmlns:a16="http://schemas.microsoft.com/office/drawing/2014/main" id="{4047D43C-9AF8-4AB0-8FA6-860885C4F2A8}"/>
                </a:ext>
              </a:extLst>
            </p:cNvPr>
            <p:cNvSpPr>
              <a:spLocks noChangeArrowheads="1"/>
            </p:cNvSpPr>
            <p:nvPr/>
          </p:nvSpPr>
          <p:spPr bwMode="auto">
            <a:xfrm>
              <a:off x="2088445" y="2402366"/>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 Initiate RFQ processing</a:t>
              </a:r>
            </a:p>
          </p:txBody>
        </p:sp>
        <p:pic>
          <p:nvPicPr>
            <p:cNvPr id="101" name="Picture 100">
              <a:hlinkClick r:id="rId22" action="ppaction://hlinksldjump"/>
              <a:extLst>
                <a:ext uri="{FF2B5EF4-FFF2-40B4-BE49-F238E27FC236}">
                  <a16:creationId xmlns:a16="http://schemas.microsoft.com/office/drawing/2014/main" id="{4E1BC1FC-0256-4519-828E-EDDF0E9ED6D9}"/>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2959649" y="3072916"/>
              <a:ext cx="179953" cy="179953"/>
            </a:xfrm>
            <a:prstGeom prst="rect">
              <a:avLst/>
            </a:prstGeom>
          </p:spPr>
        </p:pic>
        <p:sp>
          <p:nvSpPr>
            <p:cNvPr id="114" name="TextBox 113">
              <a:extLst>
                <a:ext uri="{FF2B5EF4-FFF2-40B4-BE49-F238E27FC236}">
                  <a16:creationId xmlns:a16="http://schemas.microsoft.com/office/drawing/2014/main" id="{DD107C98-33CF-4727-8EE9-72068E746C1C}"/>
                </a:ext>
              </a:extLst>
            </p:cNvPr>
            <p:cNvSpPr txBox="1"/>
            <p:nvPr/>
          </p:nvSpPr>
          <p:spPr>
            <a:xfrm>
              <a:off x="1418109" y="3297414"/>
              <a:ext cx="2503983" cy="216926"/>
            </a:xfrm>
            <a:prstGeom prst="rect">
              <a:avLst/>
            </a:prstGeom>
            <a:noFill/>
          </p:spPr>
          <p:txBody>
            <a:bodyPr wrap="square">
              <a:spAutoFit/>
            </a:bodyPr>
            <a:lstStyle/>
            <a:p>
              <a:pPr defTabSz="914126">
                <a:lnSpc>
                  <a:spcPct val="90000"/>
                </a:lnSpc>
              </a:pPr>
              <a:r>
                <a:rPr lang="en-US" sz="900" dirty="0">
                  <a:solidFill>
                    <a:srgbClr val="FFC000"/>
                  </a:solidFill>
                  <a:latin typeface="72" panose="020B0503030000000003" pitchFamily="34" charset="0"/>
                  <a:cs typeface="72" panose="020B0503030000000003" pitchFamily="34" charset="0"/>
                  <a:hlinkClick r:id="rId25" action="ppaction://hlinksldjump">
                    <a:extLst>
                      <a:ext uri="{A12FA001-AC4F-418D-AE19-62706E023703}">
                        <ahyp:hlinkClr xmlns:ahyp="http://schemas.microsoft.com/office/drawing/2018/hyperlinkcolor" val="tx"/>
                      </a:ext>
                    </a:extLst>
                  </a:hlinkClick>
                </a:rPr>
                <a:t>Click here</a:t>
              </a:r>
              <a:r>
                <a:rPr lang="en-US" sz="900" dirty="0">
                  <a:solidFill>
                    <a:srgbClr val="FFC000"/>
                  </a:solidFill>
                  <a:latin typeface="72" panose="020B0503030000000003" pitchFamily="34" charset="0"/>
                  <a:cs typeface="72" panose="020B0503030000000003" pitchFamily="34" charset="0"/>
                  <a:hlinkClick r:id="rId9" action="ppaction://hlinksldjump">
                    <a:extLst>
                      <a:ext uri="{A12FA001-AC4F-418D-AE19-62706E023703}">
                        <ahyp:hlinkClr xmlns:ahyp="http://schemas.microsoft.com/office/drawing/2018/hyperlinkcolor" val="tx"/>
                      </a:ext>
                    </a:extLst>
                  </a:hlinkClick>
                </a:rPr>
                <a:t> </a:t>
              </a:r>
              <a:r>
                <a:rPr lang="en-US" sz="900" dirty="0">
                  <a:solidFill>
                    <a:srgbClr val="FFFFFF"/>
                  </a:solidFill>
                  <a:latin typeface="72" panose="020B0503030000000003" pitchFamily="34" charset="0"/>
                  <a:cs typeface="72" panose="020B0503030000000003" pitchFamily="34" charset="0"/>
                </a:rPr>
                <a:t>to display process variants</a:t>
              </a:r>
            </a:p>
          </p:txBody>
        </p:sp>
      </p:grpSp>
    </p:spTree>
    <p:extLst>
      <p:ext uri="{BB962C8B-B14F-4D97-AF65-F5344CB8AC3E}">
        <p14:creationId xmlns:p14="http://schemas.microsoft.com/office/powerpoint/2010/main" val="642681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Group 101">
            <a:extLst>
              <a:ext uri="{FF2B5EF4-FFF2-40B4-BE49-F238E27FC236}">
                <a16:creationId xmlns:a16="http://schemas.microsoft.com/office/drawing/2014/main" id="{942877BF-DF3E-460E-9D0B-FD97F9690450}"/>
              </a:ext>
            </a:extLst>
          </p:cNvPr>
          <p:cNvGrpSpPr/>
          <p:nvPr/>
        </p:nvGrpSpPr>
        <p:grpSpPr>
          <a:xfrm>
            <a:off x="181733" y="5913587"/>
            <a:ext cx="1979096" cy="431888"/>
            <a:chOff x="181780" y="5984084"/>
            <a:chExt cx="1979611" cy="432000"/>
          </a:xfrm>
        </p:grpSpPr>
        <p:grpSp>
          <p:nvGrpSpPr>
            <p:cNvPr id="104" name="Group 103">
              <a:extLst>
                <a:ext uri="{FF2B5EF4-FFF2-40B4-BE49-F238E27FC236}">
                  <a16:creationId xmlns:a16="http://schemas.microsoft.com/office/drawing/2014/main" id="{99040A60-7225-4701-9FFB-6751BC1AD501}"/>
                </a:ext>
              </a:extLst>
            </p:cNvPr>
            <p:cNvGrpSpPr/>
            <p:nvPr/>
          </p:nvGrpSpPr>
          <p:grpSpPr>
            <a:xfrm>
              <a:off x="196667" y="6020084"/>
              <a:ext cx="1964724" cy="360000"/>
              <a:chOff x="196667" y="4734829"/>
              <a:chExt cx="1964724" cy="360000"/>
            </a:xfrm>
          </p:grpSpPr>
          <p:sp>
            <p:nvSpPr>
              <p:cNvPr id="106" name="Rectangle 105">
                <a:hlinkClick r:id="rId2" action="ppaction://hlinksldjump"/>
                <a:extLst>
                  <a:ext uri="{FF2B5EF4-FFF2-40B4-BE49-F238E27FC236}">
                    <a16:creationId xmlns:a16="http://schemas.microsoft.com/office/drawing/2014/main" id="{0FAD8B10-DCC9-424C-9BF3-B03196B7BE21}"/>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07" name="TextBox 106">
                <a:extLst>
                  <a:ext uri="{FF2B5EF4-FFF2-40B4-BE49-F238E27FC236}">
                    <a16:creationId xmlns:a16="http://schemas.microsoft.com/office/drawing/2014/main" id="{705E511F-25B7-480F-8D06-157664CD4E88}"/>
                  </a:ext>
                </a:extLst>
              </p:cNvPr>
              <p:cNvSpPr txBox="1"/>
              <p:nvPr/>
            </p:nvSpPr>
            <p:spPr>
              <a:xfrm>
                <a:off x="631664" y="4830191"/>
                <a:ext cx="119423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Further Information</a:t>
                </a:r>
              </a:p>
            </p:txBody>
          </p:sp>
        </p:grpSp>
        <p:pic>
          <p:nvPicPr>
            <p:cNvPr id="105" name="Picture 104">
              <a:hlinkClick r:id="" action="ppaction://noaction"/>
              <a:extLst>
                <a:ext uri="{FF2B5EF4-FFF2-40B4-BE49-F238E27FC236}">
                  <a16:creationId xmlns:a16="http://schemas.microsoft.com/office/drawing/2014/main" id="{7C904F08-75E6-44B7-8D84-405D99274B4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81780" y="5984084"/>
              <a:ext cx="432000" cy="432000"/>
            </a:xfrm>
            <a:prstGeom prst="rect">
              <a:avLst/>
            </a:prstGeom>
          </p:spPr>
        </p:pic>
      </p:grpSp>
      <p:grpSp>
        <p:nvGrpSpPr>
          <p:cNvPr id="108" name="Group 107">
            <a:extLst>
              <a:ext uri="{FF2B5EF4-FFF2-40B4-BE49-F238E27FC236}">
                <a16:creationId xmlns:a16="http://schemas.microsoft.com/office/drawing/2014/main" id="{ACAB77FF-76D3-4A5F-9495-13974633D913}"/>
              </a:ext>
            </a:extLst>
          </p:cNvPr>
          <p:cNvGrpSpPr/>
          <p:nvPr/>
        </p:nvGrpSpPr>
        <p:grpSpPr>
          <a:xfrm>
            <a:off x="196617" y="5572421"/>
            <a:ext cx="1964212" cy="363683"/>
            <a:chOff x="196667" y="5582428"/>
            <a:chExt cx="1964724" cy="363778"/>
          </a:xfrm>
        </p:grpSpPr>
        <p:grpSp>
          <p:nvGrpSpPr>
            <p:cNvPr id="109" name="Group 108">
              <a:extLst>
                <a:ext uri="{FF2B5EF4-FFF2-40B4-BE49-F238E27FC236}">
                  <a16:creationId xmlns:a16="http://schemas.microsoft.com/office/drawing/2014/main" id="{88F58492-2EB1-4197-8D77-49F9B84CE2A4}"/>
                </a:ext>
              </a:extLst>
            </p:cNvPr>
            <p:cNvGrpSpPr/>
            <p:nvPr/>
          </p:nvGrpSpPr>
          <p:grpSpPr>
            <a:xfrm>
              <a:off x="196667" y="5586206"/>
              <a:ext cx="1964724" cy="360000"/>
              <a:chOff x="196667" y="4734829"/>
              <a:chExt cx="1964724" cy="360000"/>
            </a:xfrm>
          </p:grpSpPr>
          <p:sp>
            <p:nvSpPr>
              <p:cNvPr id="111" name="Rectangle 110">
                <a:hlinkClick r:id="rId4" action="ppaction://hlinksldjump"/>
                <a:extLst>
                  <a:ext uri="{FF2B5EF4-FFF2-40B4-BE49-F238E27FC236}">
                    <a16:creationId xmlns:a16="http://schemas.microsoft.com/office/drawing/2014/main" id="{EB0755C9-7720-4939-B003-BCE74A545E9D}"/>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12" name="TextBox 111">
                <a:extLst>
                  <a:ext uri="{FF2B5EF4-FFF2-40B4-BE49-F238E27FC236}">
                    <a16:creationId xmlns:a16="http://schemas.microsoft.com/office/drawing/2014/main" id="{DE62D2FC-8877-48A9-8C2C-B8B18BE968E4}"/>
                  </a:ext>
                </a:extLst>
              </p:cNvPr>
              <p:cNvSpPr txBox="1"/>
              <p:nvPr/>
            </p:nvSpPr>
            <p:spPr>
              <a:xfrm>
                <a:off x="631664" y="4830191"/>
                <a:ext cx="876843"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Flow</a:t>
                </a:r>
              </a:p>
            </p:txBody>
          </p:sp>
        </p:grpSp>
        <p:pic>
          <p:nvPicPr>
            <p:cNvPr id="110" name="Picture 109">
              <a:hlinkClick r:id="" action="ppaction://noaction"/>
              <a:extLst>
                <a:ext uri="{FF2B5EF4-FFF2-40B4-BE49-F238E27FC236}">
                  <a16:creationId xmlns:a16="http://schemas.microsoft.com/office/drawing/2014/main" id="{7E3BFF44-D230-4ADB-9461-3CC6C38919DD}"/>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30477" y="5582428"/>
              <a:ext cx="360000" cy="360000"/>
            </a:xfrm>
            <a:prstGeom prst="rect">
              <a:avLst/>
            </a:prstGeom>
          </p:spPr>
        </p:pic>
      </p:grpSp>
      <p:grpSp>
        <p:nvGrpSpPr>
          <p:cNvPr id="113" name="Group 112">
            <a:extLst>
              <a:ext uri="{FF2B5EF4-FFF2-40B4-BE49-F238E27FC236}">
                <a16:creationId xmlns:a16="http://schemas.microsoft.com/office/drawing/2014/main" id="{E78E57BD-4A67-496F-8683-5781D36933E4}"/>
              </a:ext>
            </a:extLst>
          </p:cNvPr>
          <p:cNvGrpSpPr/>
          <p:nvPr/>
        </p:nvGrpSpPr>
        <p:grpSpPr>
          <a:xfrm>
            <a:off x="196617" y="5165202"/>
            <a:ext cx="1964212" cy="359906"/>
            <a:chOff x="196667" y="4734829"/>
            <a:chExt cx="1964724" cy="360000"/>
          </a:xfrm>
        </p:grpSpPr>
        <p:sp>
          <p:nvSpPr>
            <p:cNvPr id="120" name="Rectangle 119">
              <a:hlinkClick r:id="rId6" action="ppaction://hlinksldjump"/>
              <a:extLst>
                <a:ext uri="{FF2B5EF4-FFF2-40B4-BE49-F238E27FC236}">
                  <a16:creationId xmlns:a16="http://schemas.microsoft.com/office/drawing/2014/main" id="{2AEF62FF-1D52-487D-A3AB-77357258B929}"/>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grpSp>
          <p:nvGrpSpPr>
            <p:cNvPr id="121" name="Group 120">
              <a:extLst>
                <a:ext uri="{FF2B5EF4-FFF2-40B4-BE49-F238E27FC236}">
                  <a16:creationId xmlns:a16="http://schemas.microsoft.com/office/drawing/2014/main" id="{A88C1F92-69DB-4246-9513-EEBBC86F2D64}"/>
                </a:ext>
              </a:extLst>
            </p:cNvPr>
            <p:cNvGrpSpPr/>
            <p:nvPr/>
          </p:nvGrpSpPr>
          <p:grpSpPr>
            <a:xfrm>
              <a:off x="249062" y="4734829"/>
              <a:ext cx="1331580" cy="360000"/>
              <a:chOff x="249062" y="4734829"/>
              <a:chExt cx="1331580" cy="360000"/>
            </a:xfrm>
          </p:grpSpPr>
          <p:sp>
            <p:nvSpPr>
              <p:cNvPr id="122" name="TextBox 121">
                <a:extLst>
                  <a:ext uri="{FF2B5EF4-FFF2-40B4-BE49-F238E27FC236}">
                    <a16:creationId xmlns:a16="http://schemas.microsoft.com/office/drawing/2014/main" id="{7BE911FD-1FA2-4B6D-958C-3092EF04657E}"/>
                  </a:ext>
                </a:extLst>
              </p:cNvPr>
              <p:cNvSpPr txBox="1"/>
              <p:nvPr/>
            </p:nvSpPr>
            <p:spPr>
              <a:xfrm>
                <a:off x="631664" y="4830191"/>
                <a:ext cx="94897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Business Value</a:t>
                </a:r>
              </a:p>
            </p:txBody>
          </p:sp>
          <p:pic>
            <p:nvPicPr>
              <p:cNvPr id="123" name="Picture 122">
                <a:hlinkClick r:id="" action="ppaction://noaction"/>
                <a:extLst>
                  <a:ext uri="{FF2B5EF4-FFF2-40B4-BE49-F238E27FC236}">
                    <a16:creationId xmlns:a16="http://schemas.microsoft.com/office/drawing/2014/main" id="{D1A01C07-77ED-4300-BD19-B75409D388F8}"/>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49062" y="4734829"/>
                <a:ext cx="360000" cy="360000"/>
              </a:xfrm>
              <a:prstGeom prst="rect">
                <a:avLst/>
              </a:prstGeom>
            </p:spPr>
          </p:pic>
        </p:grpSp>
      </p:grpSp>
      <p:sp>
        <p:nvSpPr>
          <p:cNvPr id="95" name="Rectangle 122">
            <a:extLst>
              <a:ext uri="{FF2B5EF4-FFF2-40B4-BE49-F238E27FC236}">
                <a16:creationId xmlns:a16="http://schemas.microsoft.com/office/drawing/2014/main" id="{25BD6EE7-41E9-4F63-9D21-CF51CB71382B}"/>
              </a:ext>
            </a:extLst>
          </p:cNvPr>
          <p:cNvSpPr>
            <a:spLocks noChangeArrowheads="1"/>
          </p:cNvSpPr>
          <p:nvPr/>
        </p:nvSpPr>
        <p:spPr bwMode="auto">
          <a:xfrm>
            <a:off x="2030144" y="3794455"/>
            <a:ext cx="9443146" cy="2638382"/>
          </a:xfrm>
          <a:prstGeom prst="rect">
            <a:avLst/>
          </a:prstGeom>
          <a:solidFill>
            <a:srgbClr val="ECECEC"/>
          </a:solidFill>
          <a:ln w="9525" algn="ctr">
            <a:noFill/>
            <a:round/>
            <a:headEnd/>
            <a:tailEnd/>
          </a:ln>
        </p:spPr>
        <p:txBody>
          <a:bodyPr wrap="none" lIns="89977" tIns="46788" rIns="89977" bIns="46788" anchor="ctr"/>
          <a:lstStyle/>
          <a:p>
            <a:pPr marL="244402" indent="-244402" algn="ctr" defTabSz="1088449">
              <a:buClr>
                <a:srgbClr val="F0AB00"/>
              </a:buClr>
              <a:buSzPct val="80000"/>
              <a:defRPr/>
            </a:pPr>
            <a:endParaRPr lang="en-US" sz="2099" dirty="0">
              <a:solidFill>
                <a:srgbClr val="000000"/>
              </a:solidFill>
              <a:latin typeface="72" panose="020B0503030000000003" pitchFamily="34" charset="0"/>
              <a:cs typeface="72" panose="020B0503030000000003" pitchFamily="34" charset="0"/>
            </a:endParaRPr>
          </a:p>
        </p:txBody>
      </p:sp>
      <p:grpSp>
        <p:nvGrpSpPr>
          <p:cNvPr id="2" name="Group 1">
            <a:extLst>
              <a:ext uri="{FF2B5EF4-FFF2-40B4-BE49-F238E27FC236}">
                <a16:creationId xmlns:a16="http://schemas.microsoft.com/office/drawing/2014/main" id="{28580162-EEA3-4595-938D-EDC2BA546FD8}"/>
              </a:ext>
            </a:extLst>
          </p:cNvPr>
          <p:cNvGrpSpPr/>
          <p:nvPr/>
        </p:nvGrpSpPr>
        <p:grpSpPr>
          <a:xfrm>
            <a:off x="1283882" y="932379"/>
            <a:ext cx="9982345" cy="2894542"/>
            <a:chOff x="230417" y="786988"/>
            <a:chExt cx="9982345" cy="2894542"/>
          </a:xfrm>
        </p:grpSpPr>
        <p:pic>
          <p:nvPicPr>
            <p:cNvPr id="146" name="Picture 145">
              <a:extLst>
                <a:ext uri="{FF2B5EF4-FFF2-40B4-BE49-F238E27FC236}">
                  <a16:creationId xmlns:a16="http://schemas.microsoft.com/office/drawing/2014/main" id="{54A1CB15-7CD8-4639-BC11-B964B0EB4A9E}"/>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rot="16200000">
              <a:off x="9852856" y="786988"/>
              <a:ext cx="359906" cy="359906"/>
            </a:xfrm>
            <a:prstGeom prst="rect">
              <a:avLst/>
            </a:prstGeom>
          </p:spPr>
        </p:pic>
        <p:sp>
          <p:nvSpPr>
            <p:cNvPr id="68" name="Chevron 123">
              <a:extLst>
                <a:ext uri="{FF2B5EF4-FFF2-40B4-BE49-F238E27FC236}">
                  <a16:creationId xmlns:a16="http://schemas.microsoft.com/office/drawing/2014/main" id="{D2688B83-AD70-4E2B-92EE-42AB0E96FEDA}"/>
                </a:ext>
              </a:extLst>
            </p:cNvPr>
            <p:cNvSpPr>
              <a:spLocks noChangeAspect="1" noChangeArrowheads="1"/>
            </p:cNvSpPr>
            <p:nvPr/>
          </p:nvSpPr>
          <p:spPr bwMode="auto">
            <a:xfrm>
              <a:off x="1286429" y="1189594"/>
              <a:ext cx="2790433" cy="2224036"/>
            </a:xfrm>
            <a:prstGeom prst="chevron">
              <a:avLst>
                <a:gd name="adj" fmla="val 10374"/>
              </a:avLst>
            </a:prstGeom>
            <a:solidFill>
              <a:srgbClr val="666666"/>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t"/>
            <a:lstStyle/>
            <a:p>
              <a:pPr>
                <a:lnSpc>
                  <a:spcPct val="90000"/>
                </a:lnSpc>
              </a:pPr>
              <a:r>
                <a:rPr lang="en-US" sz="900" dirty="0">
                  <a:solidFill>
                    <a:schemeClr val="bg1"/>
                  </a:solidFill>
                  <a:latin typeface="72" panose="020B0503030000000003" pitchFamily="34" charset="0"/>
                  <a:cs typeface="72" panose="020B0503030000000003" pitchFamily="34" charset="0"/>
                </a:rPr>
                <a:t>Processing Purchase Requests – </a:t>
              </a:r>
            </a:p>
            <a:p>
              <a:pPr>
                <a:lnSpc>
                  <a:spcPct val="90000"/>
                </a:lnSpc>
              </a:pPr>
              <a:r>
                <a:rPr lang="en-US" sz="900" dirty="0">
                  <a:solidFill>
                    <a:schemeClr val="bg1"/>
                  </a:solidFill>
                  <a:latin typeface="72" panose="020B0503030000000003" pitchFamily="34" charset="0"/>
                  <a:cs typeface="72" panose="020B0503030000000003" pitchFamily="34" charset="0"/>
                </a:rPr>
                <a:t>Bundle and Order</a:t>
              </a:r>
            </a:p>
          </p:txBody>
        </p:sp>
        <p:sp>
          <p:nvSpPr>
            <p:cNvPr id="119" name="Chevron 123">
              <a:hlinkClick r:id="rId9" action="ppaction://hlinksldjump"/>
              <a:extLst>
                <a:ext uri="{FF2B5EF4-FFF2-40B4-BE49-F238E27FC236}">
                  <a16:creationId xmlns:a16="http://schemas.microsoft.com/office/drawing/2014/main" id="{A19CE167-85A6-4E56-B2AC-75C42F858EE6}"/>
                </a:ext>
              </a:extLst>
            </p:cNvPr>
            <p:cNvSpPr>
              <a:spLocks noChangeArrowheads="1"/>
            </p:cNvSpPr>
            <p:nvPr/>
          </p:nvSpPr>
          <p:spPr bwMode="auto">
            <a:xfrm>
              <a:off x="230417" y="1877249"/>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Shopping Carts</a:t>
              </a:r>
            </a:p>
          </p:txBody>
        </p:sp>
        <p:sp>
          <p:nvSpPr>
            <p:cNvPr id="4" name="TextBox 3">
              <a:hlinkClick r:id="rId10" action="ppaction://hlinksldjump"/>
              <a:extLst>
                <a:ext uri="{FF2B5EF4-FFF2-40B4-BE49-F238E27FC236}">
                  <a16:creationId xmlns:a16="http://schemas.microsoft.com/office/drawing/2014/main" id="{C07B8336-F317-4833-AF5D-3EAB72B0974D}"/>
                </a:ext>
              </a:extLst>
            </p:cNvPr>
            <p:cNvSpPr txBox="1"/>
            <p:nvPr/>
          </p:nvSpPr>
          <p:spPr>
            <a:xfrm>
              <a:off x="3730345" y="1275341"/>
              <a:ext cx="80847" cy="153848"/>
            </a:xfrm>
            <a:prstGeom prst="rect">
              <a:avLst/>
            </a:prstGeom>
            <a:noFill/>
          </p:spPr>
          <p:txBody>
            <a:bodyPr wrap="square" lIns="0" tIns="0" rIns="0" bIns="0" rtlCol="0">
              <a:spAutoFit/>
            </a:bodyPr>
            <a:lstStyle/>
            <a:p>
              <a:pPr defTabSz="1088449" fontAlgn="base">
                <a:spcBef>
                  <a:spcPct val="50000"/>
                </a:spcBef>
                <a:spcAft>
                  <a:spcPct val="0"/>
                </a:spcAft>
                <a:buClr>
                  <a:srgbClr val="F0AB00"/>
                </a:buClr>
                <a:buSzPct val="80000"/>
                <a:defRPr/>
              </a:pPr>
              <a:r>
                <a:rPr lang="en-US" sz="1000" b="1" kern="0" dirty="0">
                  <a:solidFill>
                    <a:srgbClr val="FFFFFF"/>
                  </a:solidFill>
                  <a:latin typeface="72" panose="020B0503030000000003" pitchFamily="34" charset="0"/>
                  <a:ea typeface="Arial Unicode MS" pitchFamily="34" charset="-128"/>
                  <a:cs typeface="72" panose="020B0503030000000003" pitchFamily="34" charset="0"/>
                </a:rPr>
                <a:t>x</a:t>
              </a:r>
            </a:p>
          </p:txBody>
        </p:sp>
        <p:sp>
          <p:nvSpPr>
            <p:cNvPr id="66" name="Chevron 123">
              <a:hlinkClick r:id="rId11" action="ppaction://hlinksldjump"/>
              <a:extLst>
                <a:ext uri="{FF2B5EF4-FFF2-40B4-BE49-F238E27FC236}">
                  <a16:creationId xmlns:a16="http://schemas.microsoft.com/office/drawing/2014/main" id="{7B0B0C5E-537F-4136-BD6E-A855AF02797D}"/>
                </a:ext>
              </a:extLst>
            </p:cNvPr>
            <p:cNvSpPr>
              <a:spLocks noChangeArrowheads="1"/>
            </p:cNvSpPr>
            <p:nvPr/>
          </p:nvSpPr>
          <p:spPr bwMode="auto">
            <a:xfrm>
              <a:off x="1502196" y="1450653"/>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Assign a source of supply</a:t>
              </a:r>
            </a:p>
          </p:txBody>
        </p:sp>
        <p:sp>
          <p:nvSpPr>
            <p:cNvPr id="67" name="Chevron 123">
              <a:hlinkClick r:id="rId12" action="ppaction://hlinksldjump"/>
              <a:extLst>
                <a:ext uri="{FF2B5EF4-FFF2-40B4-BE49-F238E27FC236}">
                  <a16:creationId xmlns:a16="http://schemas.microsoft.com/office/drawing/2014/main" id="{F588B6A6-6175-4809-B75E-94ABD0A54490}"/>
                </a:ext>
              </a:extLst>
            </p:cNvPr>
            <p:cNvSpPr>
              <a:spLocks noChangeArrowheads="1"/>
            </p:cNvSpPr>
            <p:nvPr/>
          </p:nvSpPr>
          <p:spPr bwMode="auto">
            <a:xfrm>
              <a:off x="2682291" y="1449013"/>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Bundle and create a purchase order</a:t>
              </a:r>
            </a:p>
          </p:txBody>
        </p:sp>
        <p:pic>
          <p:nvPicPr>
            <p:cNvPr id="80" name="Picture 79">
              <a:hlinkClick r:id="rId13" action="ppaction://hlinksldjump"/>
              <a:extLst>
                <a:ext uri="{FF2B5EF4-FFF2-40B4-BE49-F238E27FC236}">
                  <a16:creationId xmlns:a16="http://schemas.microsoft.com/office/drawing/2014/main" id="{FCA3BCAD-2A50-4760-A98A-BAB10C961D82}"/>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2435427" y="2092575"/>
              <a:ext cx="179953" cy="179953"/>
            </a:xfrm>
            <a:prstGeom prst="rect">
              <a:avLst/>
            </a:prstGeom>
          </p:spPr>
        </p:pic>
        <p:pic>
          <p:nvPicPr>
            <p:cNvPr id="81" name="Picture 80">
              <a:hlinkClick r:id="rId13" action="ppaction://hlinksldjump"/>
              <a:extLst>
                <a:ext uri="{FF2B5EF4-FFF2-40B4-BE49-F238E27FC236}">
                  <a16:creationId xmlns:a16="http://schemas.microsoft.com/office/drawing/2014/main" id="{92038D6E-B1F3-4E21-808F-254A3B58B798}"/>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3590815" y="2091784"/>
              <a:ext cx="179953" cy="179953"/>
            </a:xfrm>
            <a:prstGeom prst="rect">
              <a:avLst/>
            </a:prstGeom>
          </p:spPr>
        </p:pic>
        <p:sp>
          <p:nvSpPr>
            <p:cNvPr id="71" name="Chevron 123">
              <a:hlinkClick r:id="rId12" action="ppaction://hlinksldjump"/>
              <a:extLst>
                <a:ext uri="{FF2B5EF4-FFF2-40B4-BE49-F238E27FC236}">
                  <a16:creationId xmlns:a16="http://schemas.microsoft.com/office/drawing/2014/main" id="{A8E347E5-3F46-482C-BD2C-3C8B2B18015E}"/>
                </a:ext>
              </a:extLst>
            </p:cNvPr>
            <p:cNvSpPr>
              <a:spLocks noChangeArrowheads="1"/>
            </p:cNvSpPr>
            <p:nvPr/>
          </p:nvSpPr>
          <p:spPr bwMode="auto">
            <a:xfrm>
              <a:off x="2088445" y="2402366"/>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 Initiate RFQ processing</a:t>
              </a:r>
            </a:p>
          </p:txBody>
        </p:sp>
        <p:pic>
          <p:nvPicPr>
            <p:cNvPr id="89" name="Picture 88">
              <a:hlinkClick r:id="rId13" action="ppaction://hlinksldjump"/>
              <a:extLst>
                <a:ext uri="{FF2B5EF4-FFF2-40B4-BE49-F238E27FC236}">
                  <a16:creationId xmlns:a16="http://schemas.microsoft.com/office/drawing/2014/main" id="{40A7D173-EE19-404C-AF57-2B6F16B3BA01}"/>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2959649" y="3072916"/>
              <a:ext cx="179953" cy="179953"/>
            </a:xfrm>
            <a:prstGeom prst="rect">
              <a:avLst/>
            </a:prstGeom>
          </p:spPr>
        </p:pic>
        <p:sp>
          <p:nvSpPr>
            <p:cNvPr id="90" name="TextBox 89">
              <a:extLst>
                <a:ext uri="{FF2B5EF4-FFF2-40B4-BE49-F238E27FC236}">
                  <a16:creationId xmlns:a16="http://schemas.microsoft.com/office/drawing/2014/main" id="{BCA36A5F-5371-46FC-8CD9-38AFBA2CD2A5}"/>
                </a:ext>
              </a:extLst>
            </p:cNvPr>
            <p:cNvSpPr txBox="1"/>
            <p:nvPr/>
          </p:nvSpPr>
          <p:spPr>
            <a:xfrm>
              <a:off x="1327801" y="3244823"/>
              <a:ext cx="2503983" cy="216926"/>
            </a:xfrm>
            <a:prstGeom prst="rect">
              <a:avLst/>
            </a:prstGeom>
            <a:noFill/>
          </p:spPr>
          <p:txBody>
            <a:bodyPr wrap="square">
              <a:spAutoFit/>
            </a:bodyPr>
            <a:lstStyle/>
            <a:p>
              <a:pPr defTabSz="914126">
                <a:lnSpc>
                  <a:spcPct val="90000"/>
                </a:lnSpc>
              </a:pPr>
              <a:r>
                <a:rPr lang="en-US" sz="900" dirty="0">
                  <a:solidFill>
                    <a:srgbClr val="FFC000"/>
                  </a:solidFill>
                  <a:latin typeface="72" panose="020B0503030000000003" pitchFamily="34" charset="0"/>
                  <a:cs typeface="72" panose="020B0503030000000003" pitchFamily="34" charset="0"/>
                  <a:hlinkClick r:id="rId15" action="ppaction://hlinksldjump">
                    <a:extLst>
                      <a:ext uri="{A12FA001-AC4F-418D-AE19-62706E023703}">
                        <ahyp:hlinkClr xmlns:ahyp="http://schemas.microsoft.com/office/drawing/2018/hyperlinkcolor" val="tx"/>
                      </a:ext>
                    </a:extLst>
                  </a:hlinkClick>
                </a:rPr>
                <a:t>Click here</a:t>
              </a:r>
              <a:r>
                <a:rPr lang="en-US" sz="900" dirty="0">
                  <a:solidFill>
                    <a:srgbClr val="FFC000"/>
                  </a:solidFill>
                  <a:latin typeface="72" panose="020B0503030000000003" pitchFamily="34" charset="0"/>
                  <a:cs typeface="72" panose="020B0503030000000003" pitchFamily="34" charset="0"/>
                  <a:hlinkClick r:id="rId9" action="ppaction://hlinksldjump">
                    <a:extLst>
                      <a:ext uri="{A12FA001-AC4F-418D-AE19-62706E023703}">
                        <ahyp:hlinkClr xmlns:ahyp="http://schemas.microsoft.com/office/drawing/2018/hyperlinkcolor" val="tx"/>
                      </a:ext>
                    </a:extLst>
                  </a:hlinkClick>
                </a:rPr>
                <a:t> </a:t>
              </a:r>
              <a:r>
                <a:rPr lang="en-US" sz="900" dirty="0">
                  <a:solidFill>
                    <a:srgbClr val="FFFFFF"/>
                  </a:solidFill>
                  <a:latin typeface="72" panose="020B0503030000000003" pitchFamily="34" charset="0"/>
                  <a:cs typeface="72" panose="020B0503030000000003" pitchFamily="34" charset="0"/>
                </a:rPr>
                <a:t>to hide process variants</a:t>
              </a:r>
            </a:p>
          </p:txBody>
        </p:sp>
        <p:sp>
          <p:nvSpPr>
            <p:cNvPr id="70" name="Rectangle 69">
              <a:extLst>
                <a:ext uri="{FF2B5EF4-FFF2-40B4-BE49-F238E27FC236}">
                  <a16:creationId xmlns:a16="http://schemas.microsoft.com/office/drawing/2014/main" id="{F897B232-C237-42B3-9758-12F18ABDB879}"/>
                </a:ext>
              </a:extLst>
            </p:cNvPr>
            <p:cNvSpPr/>
            <p:nvPr/>
          </p:nvSpPr>
          <p:spPr bwMode="gray">
            <a:xfrm>
              <a:off x="1257816" y="3427988"/>
              <a:ext cx="2573968" cy="253542"/>
            </a:xfrm>
            <a:prstGeom prst="rect">
              <a:avLst/>
            </a:prstGeom>
            <a:solidFill>
              <a:schemeClr val="tx2">
                <a:lumMod val="20000"/>
                <a:lumOff val="80000"/>
              </a:schemeClr>
            </a:solidFill>
            <a:ln w="25400" algn="ctr">
              <a:noFill/>
              <a:miter lim="800000"/>
              <a:headEnd/>
              <a:tailEnd/>
            </a:ln>
            <a:effectLst>
              <a:outerShdw blurRad="50800" dist="38100" dir="2700000" algn="tl" rotWithShape="0">
                <a:prstClr val="black">
                  <a:alpha val="40000"/>
                </a:prstClr>
              </a:outerShdw>
            </a:effectLst>
          </p:spPr>
          <p:txBody>
            <a:bodyPr lIns="89977" tIns="71981" rIns="89977" bIns="71981" rtlCol="0" anchor="ctr"/>
            <a:lstStyle/>
            <a:p>
              <a:pPr defTabSz="1088449">
                <a:lnSpc>
                  <a:spcPct val="90000"/>
                </a:lnSpc>
                <a:buClr>
                  <a:srgbClr val="F0AB00"/>
                </a:buClr>
                <a:buSzPct val="80000"/>
                <a:defRPr/>
              </a:pPr>
              <a:r>
                <a:rPr lang="en-US" sz="900" dirty="0">
                  <a:solidFill>
                    <a:srgbClr val="000000">
                      <a:lumMod val="65000"/>
                      <a:lumOff val="35000"/>
                    </a:srgbClr>
                  </a:solidFill>
                  <a:latin typeface="72" panose="020B0503030000000003" pitchFamily="34" charset="0"/>
                  <a:cs typeface="72" panose="020B0503030000000003" pitchFamily="34" charset="0"/>
                </a:rPr>
                <a:t>      Processing Purchase Requests</a:t>
              </a:r>
            </a:p>
          </p:txBody>
        </p:sp>
        <p:pic>
          <p:nvPicPr>
            <p:cNvPr id="91" name="Picture 90">
              <a:hlinkClick r:id="rId13" action="ppaction://hlinksldjump"/>
              <a:extLst>
                <a:ext uri="{FF2B5EF4-FFF2-40B4-BE49-F238E27FC236}">
                  <a16:creationId xmlns:a16="http://schemas.microsoft.com/office/drawing/2014/main" id="{F0F8A413-96B0-4E1E-9AD3-F9AC91DADA85}"/>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1375077" y="3486231"/>
              <a:ext cx="179953" cy="179953"/>
            </a:xfrm>
            <a:prstGeom prst="rect">
              <a:avLst/>
            </a:prstGeom>
          </p:spPr>
        </p:pic>
        <p:sp>
          <p:nvSpPr>
            <p:cNvPr id="92" name="Chevron 123">
              <a:hlinkClick r:id="rId16" action="ppaction://hlinksldjump"/>
              <a:extLst>
                <a:ext uri="{FF2B5EF4-FFF2-40B4-BE49-F238E27FC236}">
                  <a16:creationId xmlns:a16="http://schemas.microsoft.com/office/drawing/2014/main" id="{07461EDE-912F-4A84-AC4B-A50E3E95EE30}"/>
                </a:ext>
              </a:extLst>
            </p:cNvPr>
            <p:cNvSpPr>
              <a:spLocks noChangeArrowheads="1"/>
            </p:cNvSpPr>
            <p:nvPr/>
          </p:nvSpPr>
          <p:spPr bwMode="auto">
            <a:xfrm>
              <a:off x="4061659" y="1863003"/>
              <a:ext cx="1127568"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Requests for Quotation</a:t>
              </a:r>
            </a:p>
          </p:txBody>
        </p:sp>
        <p:sp>
          <p:nvSpPr>
            <p:cNvPr id="93" name="Chevron 123">
              <a:hlinkClick r:id="rId17" action="ppaction://hlinksldjump"/>
              <a:extLst>
                <a:ext uri="{FF2B5EF4-FFF2-40B4-BE49-F238E27FC236}">
                  <a16:creationId xmlns:a16="http://schemas.microsoft.com/office/drawing/2014/main" id="{016D3E9A-539B-434E-8293-D0663A078590}"/>
                </a:ext>
              </a:extLst>
            </p:cNvPr>
            <p:cNvSpPr>
              <a:spLocks noChangeArrowheads="1"/>
            </p:cNvSpPr>
            <p:nvPr/>
          </p:nvSpPr>
          <p:spPr bwMode="auto">
            <a:xfrm>
              <a:off x="6284156" y="1867690"/>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Confirming Goods and Services Receipts</a:t>
              </a:r>
            </a:p>
          </p:txBody>
        </p:sp>
        <p:sp>
          <p:nvSpPr>
            <p:cNvPr id="96" name="Chevron 123">
              <a:hlinkClick r:id="rId18" action="ppaction://hlinksldjump"/>
              <a:extLst>
                <a:ext uri="{FF2B5EF4-FFF2-40B4-BE49-F238E27FC236}">
                  <a16:creationId xmlns:a16="http://schemas.microsoft.com/office/drawing/2014/main" id="{79BA3A81-60E9-4529-A04F-76607350DB02}"/>
                </a:ext>
              </a:extLst>
            </p:cNvPr>
            <p:cNvSpPr>
              <a:spLocks noChangeArrowheads="1"/>
            </p:cNvSpPr>
            <p:nvPr/>
          </p:nvSpPr>
          <p:spPr bwMode="auto">
            <a:xfrm>
              <a:off x="7463731" y="1884279"/>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Supplier Invoices</a:t>
              </a:r>
            </a:p>
          </p:txBody>
        </p:sp>
        <p:sp>
          <p:nvSpPr>
            <p:cNvPr id="97" name="Chevron 123">
              <a:hlinkClick r:id="rId12" action="ppaction://hlinksldjump"/>
              <a:extLst>
                <a:ext uri="{FF2B5EF4-FFF2-40B4-BE49-F238E27FC236}">
                  <a16:creationId xmlns:a16="http://schemas.microsoft.com/office/drawing/2014/main" id="{445334A0-06E6-44CB-A669-92C3105F8998}"/>
                </a:ext>
              </a:extLst>
            </p:cNvPr>
            <p:cNvSpPr>
              <a:spLocks noChangeArrowheads="1"/>
            </p:cNvSpPr>
            <p:nvPr/>
          </p:nvSpPr>
          <p:spPr bwMode="auto">
            <a:xfrm>
              <a:off x="8632174" y="1893761"/>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Payables and Payments</a:t>
              </a:r>
            </a:p>
          </p:txBody>
        </p:sp>
        <p:sp>
          <p:nvSpPr>
            <p:cNvPr id="98" name="Freeform 69">
              <a:extLst>
                <a:ext uri="{FF2B5EF4-FFF2-40B4-BE49-F238E27FC236}">
                  <a16:creationId xmlns:a16="http://schemas.microsoft.com/office/drawing/2014/main" id="{EF785DEF-24CF-42DB-835A-4DCF4D1683D0}"/>
                </a:ext>
              </a:extLst>
            </p:cNvPr>
            <p:cNvSpPr>
              <a:spLocks noChangeArrowheads="1"/>
            </p:cNvSpPr>
            <p:nvPr/>
          </p:nvSpPr>
          <p:spPr bwMode="auto">
            <a:xfrm>
              <a:off x="7250616" y="2621060"/>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sp>
          <p:nvSpPr>
            <p:cNvPr id="100" name="Freeform 69">
              <a:extLst>
                <a:ext uri="{FF2B5EF4-FFF2-40B4-BE49-F238E27FC236}">
                  <a16:creationId xmlns:a16="http://schemas.microsoft.com/office/drawing/2014/main" id="{EF48BD48-2215-4EB2-8266-02D86FC7D6EA}"/>
                </a:ext>
              </a:extLst>
            </p:cNvPr>
            <p:cNvSpPr>
              <a:spLocks noChangeArrowheads="1"/>
            </p:cNvSpPr>
            <p:nvPr/>
          </p:nvSpPr>
          <p:spPr bwMode="auto">
            <a:xfrm>
              <a:off x="8446162" y="2621060"/>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sp>
          <p:nvSpPr>
            <p:cNvPr id="101" name="Freeform 69">
              <a:extLst>
                <a:ext uri="{FF2B5EF4-FFF2-40B4-BE49-F238E27FC236}">
                  <a16:creationId xmlns:a16="http://schemas.microsoft.com/office/drawing/2014/main" id="{025A8108-5799-4791-9E99-B19A342A5D1E}"/>
                </a:ext>
              </a:extLst>
            </p:cNvPr>
            <p:cNvSpPr>
              <a:spLocks noChangeArrowheads="1"/>
            </p:cNvSpPr>
            <p:nvPr/>
          </p:nvSpPr>
          <p:spPr bwMode="auto">
            <a:xfrm>
              <a:off x="9635481" y="2628195"/>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sp>
          <p:nvSpPr>
            <p:cNvPr id="114" name="Chevron 123">
              <a:hlinkClick r:id="rId19" action="ppaction://hlinksldjump"/>
              <a:extLst>
                <a:ext uri="{FF2B5EF4-FFF2-40B4-BE49-F238E27FC236}">
                  <a16:creationId xmlns:a16="http://schemas.microsoft.com/office/drawing/2014/main" id="{AD067A3D-22CB-4D86-8AA0-34496D2001EB}"/>
                </a:ext>
              </a:extLst>
            </p:cNvPr>
            <p:cNvSpPr>
              <a:spLocks noChangeArrowheads="1"/>
            </p:cNvSpPr>
            <p:nvPr/>
          </p:nvSpPr>
          <p:spPr bwMode="auto">
            <a:xfrm>
              <a:off x="5168801" y="1873029"/>
              <a:ext cx="1127568"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Purchase Orders</a:t>
              </a:r>
            </a:p>
          </p:txBody>
        </p:sp>
      </p:grpSp>
      <p:grpSp>
        <p:nvGrpSpPr>
          <p:cNvPr id="140" name="Group 139">
            <a:extLst>
              <a:ext uri="{FF2B5EF4-FFF2-40B4-BE49-F238E27FC236}">
                <a16:creationId xmlns:a16="http://schemas.microsoft.com/office/drawing/2014/main" id="{3C5D9B5E-2E53-454E-A185-3B5021A77709}"/>
              </a:ext>
            </a:extLst>
          </p:cNvPr>
          <p:cNvGrpSpPr/>
          <p:nvPr/>
        </p:nvGrpSpPr>
        <p:grpSpPr>
          <a:xfrm>
            <a:off x="196616" y="4757983"/>
            <a:ext cx="1863458" cy="359906"/>
            <a:chOff x="196667" y="4351530"/>
            <a:chExt cx="1863943" cy="360000"/>
          </a:xfrm>
          <a:solidFill>
            <a:srgbClr val="ECECEC"/>
          </a:solidFill>
        </p:grpSpPr>
        <p:sp>
          <p:nvSpPr>
            <p:cNvPr id="141" name="Rectangle 140">
              <a:hlinkClick r:id="rId9" action="ppaction://hlinksldjump"/>
              <a:extLst>
                <a:ext uri="{FF2B5EF4-FFF2-40B4-BE49-F238E27FC236}">
                  <a16:creationId xmlns:a16="http://schemas.microsoft.com/office/drawing/2014/main" id="{197E2896-E6A8-4B7A-8F20-157A4BFC6988}"/>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pic>
          <p:nvPicPr>
            <p:cNvPr id="142" name="Picture 141">
              <a:extLst>
                <a:ext uri="{FF2B5EF4-FFF2-40B4-BE49-F238E27FC236}">
                  <a16:creationId xmlns:a16="http://schemas.microsoft.com/office/drawing/2014/main" id="{0233C714-9933-4B5E-B3F8-54D163ACB296}"/>
                </a:ext>
              </a:extLst>
            </p:cNvPr>
            <p:cNvPicPr>
              <a:picLocks noChangeAspect="1"/>
            </p:cNvPicPr>
            <p:nvPr/>
          </p:nvPicPr>
          <p:blipFill>
            <a:blip r:embed="rId20" cstate="hqprint">
              <a:extLst>
                <a:ext uri="{28A0092B-C50C-407E-A947-70E740481C1C}">
                  <a14:useLocalDpi xmlns:a14="http://schemas.microsoft.com/office/drawing/2010/main"/>
                </a:ext>
              </a:extLst>
            </a:blip>
            <a:stretch>
              <a:fillRect/>
            </a:stretch>
          </p:blipFill>
          <p:spPr>
            <a:xfrm>
              <a:off x="249062" y="4351530"/>
              <a:ext cx="360000" cy="360000"/>
            </a:xfrm>
            <a:prstGeom prst="rect">
              <a:avLst/>
            </a:prstGeom>
            <a:grpFill/>
          </p:spPr>
        </p:pic>
        <p:sp>
          <p:nvSpPr>
            <p:cNvPr id="143" name="TextBox 142">
              <a:extLst>
                <a:ext uri="{FF2B5EF4-FFF2-40B4-BE49-F238E27FC236}">
                  <a16:creationId xmlns:a16="http://schemas.microsoft.com/office/drawing/2014/main" id="{3BB0C3BF-96D4-46EA-8006-F22C26D63BFE}"/>
                </a:ext>
              </a:extLst>
            </p:cNvPr>
            <p:cNvSpPr txBox="1"/>
            <p:nvPr/>
          </p:nvSpPr>
          <p:spPr>
            <a:xfrm>
              <a:off x="638473" y="4446892"/>
              <a:ext cx="102592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b="1" kern="0" dirty="0">
                  <a:solidFill>
                    <a:srgbClr val="666666"/>
                  </a:solidFill>
                  <a:latin typeface="72" panose="020B0503030000000003" pitchFamily="34" charset="0"/>
                  <a:ea typeface="Arial Unicode MS" pitchFamily="34" charset="-128"/>
                  <a:cs typeface="72" panose="020B0503030000000003" pitchFamily="34" charset="0"/>
                </a:rPr>
                <a:t>Process Details</a:t>
              </a:r>
            </a:p>
          </p:txBody>
        </p:sp>
      </p:grpSp>
      <p:grpSp>
        <p:nvGrpSpPr>
          <p:cNvPr id="150" name="Group 149">
            <a:extLst>
              <a:ext uri="{FF2B5EF4-FFF2-40B4-BE49-F238E27FC236}">
                <a16:creationId xmlns:a16="http://schemas.microsoft.com/office/drawing/2014/main" id="{D9B79550-2E1C-4B2B-A38B-2460062B2EC8}"/>
              </a:ext>
            </a:extLst>
          </p:cNvPr>
          <p:cNvGrpSpPr/>
          <p:nvPr/>
        </p:nvGrpSpPr>
        <p:grpSpPr>
          <a:xfrm>
            <a:off x="196617" y="4350764"/>
            <a:ext cx="1863458" cy="359906"/>
            <a:chOff x="196667" y="4351004"/>
            <a:chExt cx="1863943" cy="360000"/>
          </a:xfrm>
          <a:noFill/>
        </p:grpSpPr>
        <p:grpSp>
          <p:nvGrpSpPr>
            <p:cNvPr id="151" name="Group 150">
              <a:extLst>
                <a:ext uri="{FF2B5EF4-FFF2-40B4-BE49-F238E27FC236}">
                  <a16:creationId xmlns:a16="http://schemas.microsoft.com/office/drawing/2014/main" id="{7BE1348C-539C-46CD-ACC1-778DCF755EE4}"/>
                </a:ext>
              </a:extLst>
            </p:cNvPr>
            <p:cNvGrpSpPr/>
            <p:nvPr/>
          </p:nvGrpSpPr>
          <p:grpSpPr>
            <a:xfrm>
              <a:off x="196667" y="4351004"/>
              <a:ext cx="1863943" cy="360000"/>
              <a:chOff x="196667" y="4351530"/>
              <a:chExt cx="1863943" cy="360000"/>
            </a:xfrm>
            <a:grpFill/>
          </p:grpSpPr>
          <p:sp>
            <p:nvSpPr>
              <p:cNvPr id="153" name="Rectangle 152">
                <a:hlinkClick r:id="rId10" action="ppaction://hlinksldjump"/>
                <a:extLst>
                  <a:ext uri="{FF2B5EF4-FFF2-40B4-BE49-F238E27FC236}">
                    <a16:creationId xmlns:a16="http://schemas.microsoft.com/office/drawing/2014/main" id="{39507A08-2940-4D4B-90AC-818FA6ECEC34}"/>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sp>
            <p:nvSpPr>
              <p:cNvPr id="154" name="TextBox 153">
                <a:extLst>
                  <a:ext uri="{FF2B5EF4-FFF2-40B4-BE49-F238E27FC236}">
                    <a16:creationId xmlns:a16="http://schemas.microsoft.com/office/drawing/2014/main" id="{FF1222B7-FCD1-440E-859A-6B1199CA8F6A}"/>
                  </a:ext>
                </a:extLst>
              </p:cNvPr>
              <p:cNvSpPr txBox="1"/>
              <p:nvPr/>
            </p:nvSpPr>
            <p:spPr>
              <a:xfrm>
                <a:off x="638473" y="4446892"/>
                <a:ext cx="115897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Overview</a:t>
                </a:r>
              </a:p>
            </p:txBody>
          </p:sp>
        </p:grpSp>
        <p:pic>
          <p:nvPicPr>
            <p:cNvPr id="152" name="Picture 151">
              <a:hlinkClick r:id="rId18" action="ppaction://hlinksldjump"/>
              <a:extLst>
                <a:ext uri="{FF2B5EF4-FFF2-40B4-BE49-F238E27FC236}">
                  <a16:creationId xmlns:a16="http://schemas.microsoft.com/office/drawing/2014/main" id="{0D6A3084-9753-461E-91AE-397C61C22C2A}"/>
                </a:ext>
              </a:extLst>
            </p:cNvPr>
            <p:cNvPicPr>
              <a:picLocks noChangeAspect="1"/>
            </p:cNvPicPr>
            <p:nvPr/>
          </p:nvPicPr>
          <p:blipFill>
            <a:blip r:embed="rId21" cstate="hqprint">
              <a:extLst>
                <a:ext uri="{28A0092B-C50C-407E-A947-70E740481C1C}">
                  <a14:useLocalDpi xmlns:a14="http://schemas.microsoft.com/office/drawing/2010/main"/>
                </a:ext>
              </a:extLst>
            </a:blip>
            <a:stretch>
              <a:fillRect/>
            </a:stretch>
          </p:blipFill>
          <p:spPr>
            <a:xfrm>
              <a:off x="249061" y="4351004"/>
              <a:ext cx="360000" cy="360000"/>
            </a:xfrm>
            <a:prstGeom prst="rect">
              <a:avLst/>
            </a:prstGeom>
            <a:grpFill/>
          </p:spPr>
        </p:pic>
      </p:grpSp>
      <p:sp>
        <p:nvSpPr>
          <p:cNvPr id="24" name="Title"/>
          <p:cNvSpPr>
            <a:spLocks noGrp="1"/>
          </p:cNvSpPr>
          <p:nvPr>
            <p:ph type="title"/>
          </p:nvPr>
        </p:nvSpPr>
        <p:spPr bwMode="gray">
          <a:xfrm>
            <a:off x="503870" y="504761"/>
            <a:ext cx="11183564" cy="676932"/>
          </a:xfrm>
        </p:spPr>
        <p:txBody>
          <a:bodyPr/>
          <a:lstStyle/>
          <a:p>
            <a:r>
              <a:rPr lang="en-US" dirty="0">
                <a:solidFill>
                  <a:schemeClr val="accent2"/>
                </a:solidFill>
                <a:latin typeface="72" panose="020B0503030000000003" pitchFamily="34" charset="0"/>
                <a:cs typeface="72" panose="020B0503030000000003" pitchFamily="34" charset="0"/>
              </a:rPr>
              <a:t>SAP Business ByDesign – Procure to Pay (Services)</a:t>
            </a:r>
            <a:br>
              <a:rPr lang="en-US" dirty="0">
                <a:solidFill>
                  <a:schemeClr val="accent2"/>
                </a:solidFill>
                <a:latin typeface="72" panose="020B0503030000000003" pitchFamily="34" charset="0"/>
                <a:cs typeface="72" panose="020B0503030000000003" pitchFamily="34" charset="0"/>
              </a:rPr>
            </a:br>
            <a:r>
              <a:rPr lang="en-US" sz="1999" b="0" dirty="0">
                <a:solidFill>
                  <a:schemeClr val="accent2"/>
                </a:solidFill>
                <a:latin typeface="72" panose="020B0503030000000003" pitchFamily="34" charset="0"/>
                <a:cs typeface="72" panose="020B0503030000000003" pitchFamily="34" charset="0"/>
              </a:rPr>
              <a:t>Process Details: Processing Purchase Requests</a:t>
            </a:r>
            <a:endParaRPr lang="en-US" dirty="0">
              <a:solidFill>
                <a:schemeClr val="accent2"/>
              </a:solidFill>
              <a:latin typeface="72" panose="020B0503030000000003" pitchFamily="34" charset="0"/>
              <a:cs typeface="72" panose="020B0503030000000003" pitchFamily="34" charset="0"/>
            </a:endParaRPr>
          </a:p>
        </p:txBody>
      </p:sp>
      <p:sp>
        <p:nvSpPr>
          <p:cNvPr id="103" name="TextBox 102">
            <a:extLst>
              <a:ext uri="{FF2B5EF4-FFF2-40B4-BE49-F238E27FC236}">
                <a16:creationId xmlns:a16="http://schemas.microsoft.com/office/drawing/2014/main" id="{A08FFB48-0E95-4C3A-9EFE-1E0C13FF2364}"/>
              </a:ext>
            </a:extLst>
          </p:cNvPr>
          <p:cNvSpPr txBox="1"/>
          <p:nvPr/>
        </p:nvSpPr>
        <p:spPr>
          <a:xfrm>
            <a:off x="366645" y="3706054"/>
            <a:ext cx="1647396" cy="461545"/>
          </a:xfrm>
          <a:prstGeom prst="rect">
            <a:avLst/>
          </a:prstGeom>
          <a:noFill/>
        </p:spPr>
        <p:txBody>
          <a:bodyPr>
            <a:spAutoFit/>
          </a:bodyPr>
          <a:lstStyle/>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Scenario </a:t>
            </a:r>
          </a:p>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Explorer</a:t>
            </a:r>
            <a:endParaRPr lang="en-US" sz="1000" dirty="0">
              <a:solidFill>
                <a:srgbClr val="666666"/>
              </a:solidFill>
              <a:latin typeface="72" panose="020B0503030000000003" pitchFamily="34" charset="0"/>
              <a:cs typeface="72" panose="020B0503030000000003" pitchFamily="34" charset="0"/>
            </a:endParaRPr>
          </a:p>
        </p:txBody>
      </p:sp>
      <p:sp>
        <p:nvSpPr>
          <p:cNvPr id="48" name="TextBox 47">
            <a:extLst>
              <a:ext uri="{FF2B5EF4-FFF2-40B4-BE49-F238E27FC236}">
                <a16:creationId xmlns:a16="http://schemas.microsoft.com/office/drawing/2014/main" id="{0D6F18B0-F44B-485E-850F-566DE336D322}"/>
              </a:ext>
            </a:extLst>
          </p:cNvPr>
          <p:cNvSpPr txBox="1"/>
          <p:nvPr/>
        </p:nvSpPr>
        <p:spPr>
          <a:xfrm>
            <a:off x="9941056" y="801833"/>
            <a:ext cx="1528997" cy="338466"/>
          </a:xfrm>
          <a:prstGeom prst="rect">
            <a:avLst/>
          </a:prstGeom>
          <a:noFill/>
        </p:spPr>
        <p:txBody>
          <a:bodyPr wrap="square">
            <a:spAutoFit/>
          </a:bodyPr>
          <a:lstStyle/>
          <a:p>
            <a:pPr marL="215835" defTabSz="1088449">
              <a:spcBef>
                <a:spcPts val="600"/>
              </a:spcBef>
              <a:spcAft>
                <a:spcPct val="30000"/>
              </a:spcAft>
              <a:defRPr/>
            </a:pPr>
            <a:r>
              <a:rPr lang="en-US" sz="800" dirty="0">
                <a:solidFill>
                  <a:srgbClr val="666666"/>
                </a:solidFill>
                <a:latin typeface="72" panose="020B0503030000000003" pitchFamily="34" charset="0"/>
                <a:ea typeface="SimSun" pitchFamily="2" charset="-122"/>
                <a:cs typeface="72" panose="020B0503030000000003" pitchFamily="34" charset="0"/>
              </a:rPr>
              <a:t>Click process </a:t>
            </a:r>
            <a:br>
              <a:rPr lang="en-US" sz="800" dirty="0">
                <a:solidFill>
                  <a:srgbClr val="666666"/>
                </a:solidFill>
                <a:latin typeface="72" panose="020B0503030000000003" pitchFamily="34" charset="0"/>
                <a:ea typeface="SimSun" pitchFamily="2" charset="-122"/>
                <a:cs typeface="72" panose="020B0503030000000003" pitchFamily="34" charset="0"/>
              </a:rPr>
            </a:br>
            <a:r>
              <a:rPr lang="en-US" sz="800" dirty="0">
                <a:solidFill>
                  <a:srgbClr val="666666"/>
                </a:solidFill>
                <a:latin typeface="72" panose="020B0503030000000003" pitchFamily="34" charset="0"/>
                <a:ea typeface="SimSun" pitchFamily="2" charset="-122"/>
                <a:cs typeface="72" panose="020B0503030000000003" pitchFamily="34" charset="0"/>
              </a:rPr>
              <a:t>chevrons for details</a:t>
            </a:r>
          </a:p>
        </p:txBody>
      </p:sp>
      <p:sp>
        <p:nvSpPr>
          <p:cNvPr id="54" name="TextBox 83">
            <a:extLst>
              <a:ext uri="{FF2B5EF4-FFF2-40B4-BE49-F238E27FC236}">
                <a16:creationId xmlns:a16="http://schemas.microsoft.com/office/drawing/2014/main" id="{12EE2C59-DB5A-494F-9688-65EAEA18ED5B}"/>
              </a:ext>
            </a:extLst>
          </p:cNvPr>
          <p:cNvSpPr txBox="1">
            <a:spLocks noChangeArrowheads="1"/>
          </p:cNvSpPr>
          <p:nvPr/>
        </p:nvSpPr>
        <p:spPr bwMode="auto">
          <a:xfrm>
            <a:off x="1978698" y="3804882"/>
            <a:ext cx="2158438" cy="261869"/>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Process Description</a:t>
            </a:r>
            <a:endParaRPr lang="en-US" sz="900" b="1" dirty="0">
              <a:solidFill>
                <a:srgbClr val="666666"/>
              </a:solidFill>
              <a:latin typeface="72" panose="020B0503030000000003" pitchFamily="34" charset="0"/>
              <a:cs typeface="72" panose="020B0503030000000003" pitchFamily="34" charset="0"/>
            </a:endParaRPr>
          </a:p>
        </p:txBody>
      </p:sp>
      <p:sp>
        <p:nvSpPr>
          <p:cNvPr id="55" name="TextBox 66">
            <a:extLst>
              <a:ext uri="{FF2B5EF4-FFF2-40B4-BE49-F238E27FC236}">
                <a16:creationId xmlns:a16="http://schemas.microsoft.com/office/drawing/2014/main" id="{417D6758-2514-49AF-93F1-2D425EE7C13F}"/>
              </a:ext>
            </a:extLst>
          </p:cNvPr>
          <p:cNvSpPr txBox="1">
            <a:spLocks noChangeArrowheads="1"/>
          </p:cNvSpPr>
          <p:nvPr/>
        </p:nvSpPr>
        <p:spPr bwMode="auto">
          <a:xfrm>
            <a:off x="1978698" y="4085400"/>
            <a:ext cx="4920111" cy="1477328"/>
          </a:xfrm>
          <a:prstGeom prst="rect">
            <a:avLst/>
          </a:prstGeom>
          <a:noFill/>
          <a:ln w="9525">
            <a:noFill/>
            <a:miter lim="800000"/>
            <a:headEnd/>
            <a:tailEnd/>
          </a:ln>
        </p:spPr>
        <p:txBody>
          <a:bodyPr wrap="square">
            <a:spAutoFit/>
          </a:bodyPr>
          <a:lstStyle/>
          <a:p>
            <a:pPr algn="just" defTabSz="1088449">
              <a:buClr>
                <a:srgbClr val="F0AB00"/>
              </a:buClr>
              <a:buSzPct val="80000"/>
              <a:defRPr/>
            </a:pPr>
            <a:r>
              <a:rPr lang="en-US" sz="900" dirty="0">
                <a:solidFill>
                  <a:srgbClr val="666666"/>
                </a:solidFill>
                <a:latin typeface="72" panose="020B0503030000000003" pitchFamily="34" charset="0"/>
                <a:cs typeface="72" panose="020B0503030000000003" pitchFamily="34" charset="0"/>
              </a:rPr>
              <a:t>The </a:t>
            </a:r>
            <a:r>
              <a:rPr lang="en-US" sz="900" b="1" dirty="0">
                <a:solidFill>
                  <a:srgbClr val="666666"/>
                </a:solidFill>
                <a:latin typeface="72" panose="020B0503030000000003" pitchFamily="34" charset="0"/>
                <a:cs typeface="72" panose="020B0503030000000003" pitchFamily="34" charset="0"/>
              </a:rPr>
              <a:t>Processing Purchase Requests</a:t>
            </a:r>
            <a:r>
              <a:rPr lang="en-US" sz="900" dirty="0">
                <a:solidFill>
                  <a:srgbClr val="666666"/>
                </a:solidFill>
                <a:latin typeface="72" panose="020B0503030000000003" pitchFamily="34" charset="0"/>
                <a:cs typeface="72" panose="020B0503030000000003" pitchFamily="34" charset="0"/>
              </a:rPr>
              <a:t> business process enables you to monitor incoming purchase requests and to add or change relevant data in order to transfer purchase requests into purchase orders. You can assign missing sources of supply such as contracts, list prices, or already existing purchase orders and then either order the assigned purchase requests or bundle multiple assigned purchase requests into one or more purchase orders. If there is no source of supply to be found, you can find appropriate sources of supply using a request for quotation. The process can have multiple degrees of automation.</a:t>
            </a:r>
          </a:p>
          <a:p>
            <a:pPr algn="just" defTabSz="1088449">
              <a:buClr>
                <a:srgbClr val="F0AB00"/>
              </a:buClr>
              <a:buSzPct val="80000"/>
              <a:defRPr/>
            </a:pPr>
            <a:br>
              <a:rPr lang="en-US" sz="900" dirty="0">
                <a:solidFill>
                  <a:srgbClr val="666666"/>
                </a:solidFill>
                <a:latin typeface="72" panose="020B0503030000000003" pitchFamily="34" charset="0"/>
                <a:cs typeface="72" panose="020B0503030000000003" pitchFamily="34" charset="0"/>
              </a:rPr>
            </a:br>
            <a:endParaRPr lang="en-US" sz="900" dirty="0">
              <a:solidFill>
                <a:srgbClr val="666666"/>
              </a:solidFill>
              <a:latin typeface="72" panose="020B0503030000000003" pitchFamily="34" charset="0"/>
              <a:cs typeface="72" panose="020B0503030000000003" pitchFamily="34" charset="0"/>
            </a:endParaRPr>
          </a:p>
          <a:p>
            <a:pPr algn="just" defTabSz="1088449">
              <a:buClr>
                <a:srgbClr val="F0AB00"/>
              </a:buClr>
              <a:buSzPct val="80000"/>
              <a:defRPr/>
            </a:pPr>
            <a:endParaRPr lang="en-US" sz="900" dirty="0">
              <a:solidFill>
                <a:srgbClr val="666666"/>
              </a:solidFill>
              <a:latin typeface="72" panose="020B0503030000000003" pitchFamily="34" charset="0"/>
              <a:cs typeface="72" panose="020B0503030000000003" pitchFamily="34" charset="0"/>
            </a:endParaRPr>
          </a:p>
        </p:txBody>
      </p:sp>
      <p:pic>
        <p:nvPicPr>
          <p:cNvPr id="58" name="Picture 57">
            <a:extLst>
              <a:ext uri="{FF2B5EF4-FFF2-40B4-BE49-F238E27FC236}">
                <a16:creationId xmlns:a16="http://schemas.microsoft.com/office/drawing/2014/main" id="{754594A0-DD94-4F06-BE2B-7958BA1CB901}"/>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7882575" y="5690857"/>
            <a:ext cx="539859" cy="539859"/>
          </a:xfrm>
          <a:prstGeom prst="rect">
            <a:avLst/>
          </a:prstGeom>
        </p:spPr>
      </p:pic>
      <p:sp>
        <p:nvSpPr>
          <p:cNvPr id="59" name="TextBox 83">
            <a:extLst>
              <a:ext uri="{FF2B5EF4-FFF2-40B4-BE49-F238E27FC236}">
                <a16:creationId xmlns:a16="http://schemas.microsoft.com/office/drawing/2014/main" id="{B28B6799-C272-497E-8BF3-98E8E2C18AFF}"/>
              </a:ext>
            </a:extLst>
          </p:cNvPr>
          <p:cNvSpPr txBox="1">
            <a:spLocks noChangeArrowheads="1"/>
          </p:cNvSpPr>
          <p:nvPr/>
        </p:nvSpPr>
        <p:spPr bwMode="auto">
          <a:xfrm>
            <a:off x="7559978" y="3805208"/>
            <a:ext cx="2158438" cy="261542"/>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Further Information</a:t>
            </a:r>
            <a:endParaRPr lang="en-US" sz="900" b="1" dirty="0">
              <a:solidFill>
                <a:srgbClr val="666666"/>
              </a:solidFill>
              <a:latin typeface="72" panose="020B0503030000000003" pitchFamily="34" charset="0"/>
              <a:cs typeface="72" panose="020B0503030000000003" pitchFamily="34" charset="0"/>
            </a:endParaRPr>
          </a:p>
        </p:txBody>
      </p:sp>
      <p:sp>
        <p:nvSpPr>
          <p:cNvPr id="60" name="Chevron 79">
            <a:extLst>
              <a:ext uri="{FF2B5EF4-FFF2-40B4-BE49-F238E27FC236}">
                <a16:creationId xmlns:a16="http://schemas.microsoft.com/office/drawing/2014/main" id="{7DD21761-38A9-4EEC-B724-1CEF870A2A55}"/>
              </a:ext>
            </a:extLst>
          </p:cNvPr>
          <p:cNvSpPr>
            <a:spLocks noChangeArrowheads="1"/>
          </p:cNvSpPr>
          <p:nvPr/>
        </p:nvSpPr>
        <p:spPr bwMode="auto">
          <a:xfrm>
            <a:off x="8503720" y="5753673"/>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dirty="0">
                <a:solidFill>
                  <a:srgbClr val="666666"/>
                </a:solidFill>
                <a:latin typeface="72" panose="020B0503030000000003" pitchFamily="34" charset="0"/>
                <a:cs typeface="72" panose="020B0503030000000003" pitchFamily="34" charset="0"/>
                <a:hlinkClick r:id="rId23">
                  <a:extLst>
                    <a:ext uri="{A12FA001-AC4F-418D-AE19-62706E023703}">
                      <ahyp:hlinkClr xmlns:ahyp="http://schemas.microsoft.com/office/drawing/2018/hyperlinkcolor" val="tx"/>
                    </a:ext>
                  </a:extLst>
                </a:hlinkClick>
              </a:rPr>
              <a:t>Link to Purchase Request Processing</a:t>
            </a:r>
            <a:endParaRPr lang="en-US" sz="900" dirty="0">
              <a:solidFill>
                <a:srgbClr val="666666"/>
              </a:solidFill>
              <a:latin typeface="72" panose="020B0503030000000003" pitchFamily="34" charset="0"/>
              <a:cs typeface="72" panose="020B0503030000000003" pitchFamily="34" charset="0"/>
            </a:endParaRPr>
          </a:p>
        </p:txBody>
      </p:sp>
      <p:sp>
        <p:nvSpPr>
          <p:cNvPr id="61" name="Chevron 79">
            <a:extLst>
              <a:ext uri="{FF2B5EF4-FFF2-40B4-BE49-F238E27FC236}">
                <a16:creationId xmlns:a16="http://schemas.microsoft.com/office/drawing/2014/main" id="{EE12BE2D-ED56-420D-B64F-E9125FDB2F2E}"/>
              </a:ext>
            </a:extLst>
          </p:cNvPr>
          <p:cNvSpPr>
            <a:spLocks noChangeArrowheads="1"/>
          </p:cNvSpPr>
          <p:nvPr/>
        </p:nvSpPr>
        <p:spPr bwMode="auto">
          <a:xfrm>
            <a:off x="8503720" y="5025868"/>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In the work center</a:t>
            </a:r>
            <a:r>
              <a:rPr lang="en-US" sz="900" dirty="0">
                <a:solidFill>
                  <a:srgbClr val="666666"/>
                </a:solidFill>
                <a:latin typeface="72" panose="020B0503030000000003" pitchFamily="34" charset="0"/>
                <a:cs typeface="72" panose="020B0503030000000003" pitchFamily="34" charset="0"/>
              </a:rPr>
              <a:t> Purchase Requests and Orders</a:t>
            </a:r>
          </a:p>
        </p:txBody>
      </p:sp>
      <p:pic>
        <p:nvPicPr>
          <p:cNvPr id="62" name="Picture 61">
            <a:extLst>
              <a:ext uri="{FF2B5EF4-FFF2-40B4-BE49-F238E27FC236}">
                <a16:creationId xmlns:a16="http://schemas.microsoft.com/office/drawing/2014/main" id="{008F1199-FF39-43BA-8A4C-CDED3E1C61AF}"/>
              </a:ext>
            </a:extLst>
          </p:cNvPr>
          <p:cNvPicPr>
            <a:picLocks noChangeAspect="1"/>
          </p:cNvPicPr>
          <p:nvPr/>
        </p:nvPicPr>
        <p:blipFill>
          <a:blip r:embed="rId24" cstate="hqprint">
            <a:extLst>
              <a:ext uri="{28A0092B-C50C-407E-A947-70E740481C1C}">
                <a14:useLocalDpi xmlns:a14="http://schemas.microsoft.com/office/drawing/2010/main"/>
              </a:ext>
            </a:extLst>
          </a:blip>
          <a:stretch>
            <a:fillRect/>
          </a:stretch>
        </p:blipFill>
        <p:spPr>
          <a:xfrm>
            <a:off x="7882575" y="4963236"/>
            <a:ext cx="539859" cy="539859"/>
          </a:xfrm>
          <a:prstGeom prst="rect">
            <a:avLst/>
          </a:prstGeom>
        </p:spPr>
      </p:pic>
      <p:cxnSp>
        <p:nvCxnSpPr>
          <p:cNvPr id="63" name="Straight Connector 62">
            <a:extLst>
              <a:ext uri="{FF2B5EF4-FFF2-40B4-BE49-F238E27FC236}">
                <a16:creationId xmlns:a16="http://schemas.microsoft.com/office/drawing/2014/main" id="{C48FDBCF-78EE-460B-9D4E-22538696F7AF}"/>
              </a:ext>
            </a:extLst>
          </p:cNvPr>
          <p:cNvCxnSpPr/>
          <p:nvPr/>
        </p:nvCxnSpPr>
        <p:spPr>
          <a:xfrm>
            <a:off x="7344180" y="3828298"/>
            <a:ext cx="0" cy="2574354"/>
          </a:xfrm>
          <a:prstGeom prst="line">
            <a:avLst/>
          </a:prstGeom>
          <a:ln w="254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Chevron 79">
            <a:extLst>
              <a:ext uri="{FF2B5EF4-FFF2-40B4-BE49-F238E27FC236}">
                <a16:creationId xmlns:a16="http://schemas.microsoft.com/office/drawing/2014/main" id="{3608334A-1117-4141-B81D-D714C1612206}"/>
              </a:ext>
            </a:extLst>
          </p:cNvPr>
          <p:cNvSpPr>
            <a:spLocks noChangeArrowheads="1"/>
          </p:cNvSpPr>
          <p:nvPr/>
        </p:nvSpPr>
        <p:spPr bwMode="auto">
          <a:xfrm>
            <a:off x="8503720" y="4298063"/>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Performed by </a:t>
            </a:r>
            <a:r>
              <a:rPr lang="en-US" sz="900" dirty="0">
                <a:solidFill>
                  <a:srgbClr val="666666"/>
                </a:solidFill>
                <a:latin typeface="72" panose="020B0503030000000003" pitchFamily="34" charset="0"/>
                <a:cs typeface="72" panose="020B0503030000000003" pitchFamily="34" charset="0"/>
              </a:rPr>
              <a:t>Operational Buyer</a:t>
            </a:r>
          </a:p>
        </p:txBody>
      </p:sp>
      <p:pic>
        <p:nvPicPr>
          <p:cNvPr id="65" name="Picture 64">
            <a:extLst>
              <a:ext uri="{FF2B5EF4-FFF2-40B4-BE49-F238E27FC236}">
                <a16:creationId xmlns:a16="http://schemas.microsoft.com/office/drawing/2014/main" id="{73CFE8B2-4878-4483-81AF-DC3D2BDF5377}"/>
              </a:ext>
            </a:extLst>
          </p:cNvPr>
          <p:cNvPicPr>
            <a:picLocks noChangeAspect="1"/>
          </p:cNvPicPr>
          <p:nvPr/>
        </p:nvPicPr>
        <p:blipFill>
          <a:blip r:embed="rId25" cstate="hqprint">
            <a:extLst>
              <a:ext uri="{28A0092B-C50C-407E-A947-70E740481C1C}">
                <a14:useLocalDpi xmlns:a14="http://schemas.microsoft.com/office/drawing/2010/main"/>
              </a:ext>
            </a:extLst>
          </a:blip>
          <a:srcRect/>
          <a:stretch/>
        </p:blipFill>
        <p:spPr>
          <a:xfrm>
            <a:off x="7942444" y="4298063"/>
            <a:ext cx="420121" cy="40669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75862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Group 101">
            <a:extLst>
              <a:ext uri="{FF2B5EF4-FFF2-40B4-BE49-F238E27FC236}">
                <a16:creationId xmlns:a16="http://schemas.microsoft.com/office/drawing/2014/main" id="{942877BF-DF3E-460E-9D0B-FD97F9690450}"/>
              </a:ext>
            </a:extLst>
          </p:cNvPr>
          <p:cNvGrpSpPr/>
          <p:nvPr/>
        </p:nvGrpSpPr>
        <p:grpSpPr>
          <a:xfrm>
            <a:off x="181733" y="5913587"/>
            <a:ext cx="1979096" cy="431888"/>
            <a:chOff x="181780" y="5984084"/>
            <a:chExt cx="1979611" cy="432000"/>
          </a:xfrm>
        </p:grpSpPr>
        <p:grpSp>
          <p:nvGrpSpPr>
            <p:cNvPr id="104" name="Group 103">
              <a:extLst>
                <a:ext uri="{FF2B5EF4-FFF2-40B4-BE49-F238E27FC236}">
                  <a16:creationId xmlns:a16="http://schemas.microsoft.com/office/drawing/2014/main" id="{99040A60-7225-4701-9FFB-6751BC1AD501}"/>
                </a:ext>
              </a:extLst>
            </p:cNvPr>
            <p:cNvGrpSpPr/>
            <p:nvPr/>
          </p:nvGrpSpPr>
          <p:grpSpPr>
            <a:xfrm>
              <a:off x="196667" y="6020084"/>
              <a:ext cx="1964724" cy="360000"/>
              <a:chOff x="196667" y="4734829"/>
              <a:chExt cx="1964724" cy="360000"/>
            </a:xfrm>
          </p:grpSpPr>
          <p:sp>
            <p:nvSpPr>
              <p:cNvPr id="106" name="Rectangle 105">
                <a:hlinkClick r:id="rId2" action="ppaction://hlinksldjump"/>
                <a:extLst>
                  <a:ext uri="{FF2B5EF4-FFF2-40B4-BE49-F238E27FC236}">
                    <a16:creationId xmlns:a16="http://schemas.microsoft.com/office/drawing/2014/main" id="{0FAD8B10-DCC9-424C-9BF3-B03196B7BE21}"/>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07" name="TextBox 106">
                <a:extLst>
                  <a:ext uri="{FF2B5EF4-FFF2-40B4-BE49-F238E27FC236}">
                    <a16:creationId xmlns:a16="http://schemas.microsoft.com/office/drawing/2014/main" id="{705E511F-25B7-480F-8D06-157664CD4E88}"/>
                  </a:ext>
                </a:extLst>
              </p:cNvPr>
              <p:cNvSpPr txBox="1"/>
              <p:nvPr/>
            </p:nvSpPr>
            <p:spPr>
              <a:xfrm>
                <a:off x="631664" y="4830191"/>
                <a:ext cx="119423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Further Information</a:t>
                </a:r>
              </a:p>
            </p:txBody>
          </p:sp>
        </p:grpSp>
        <p:pic>
          <p:nvPicPr>
            <p:cNvPr id="105" name="Picture 104">
              <a:hlinkClick r:id="" action="ppaction://noaction"/>
              <a:extLst>
                <a:ext uri="{FF2B5EF4-FFF2-40B4-BE49-F238E27FC236}">
                  <a16:creationId xmlns:a16="http://schemas.microsoft.com/office/drawing/2014/main" id="{7C904F08-75E6-44B7-8D84-405D99274B4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81780" y="5984084"/>
              <a:ext cx="432000" cy="432000"/>
            </a:xfrm>
            <a:prstGeom prst="rect">
              <a:avLst/>
            </a:prstGeom>
          </p:spPr>
        </p:pic>
      </p:grpSp>
      <p:grpSp>
        <p:nvGrpSpPr>
          <p:cNvPr id="108" name="Group 107">
            <a:extLst>
              <a:ext uri="{FF2B5EF4-FFF2-40B4-BE49-F238E27FC236}">
                <a16:creationId xmlns:a16="http://schemas.microsoft.com/office/drawing/2014/main" id="{ACAB77FF-76D3-4A5F-9495-13974633D913}"/>
              </a:ext>
            </a:extLst>
          </p:cNvPr>
          <p:cNvGrpSpPr/>
          <p:nvPr/>
        </p:nvGrpSpPr>
        <p:grpSpPr>
          <a:xfrm>
            <a:off x="196617" y="5572421"/>
            <a:ext cx="1964212" cy="363683"/>
            <a:chOff x="196667" y="5582428"/>
            <a:chExt cx="1964724" cy="363778"/>
          </a:xfrm>
        </p:grpSpPr>
        <p:grpSp>
          <p:nvGrpSpPr>
            <p:cNvPr id="109" name="Group 108">
              <a:extLst>
                <a:ext uri="{FF2B5EF4-FFF2-40B4-BE49-F238E27FC236}">
                  <a16:creationId xmlns:a16="http://schemas.microsoft.com/office/drawing/2014/main" id="{88F58492-2EB1-4197-8D77-49F9B84CE2A4}"/>
                </a:ext>
              </a:extLst>
            </p:cNvPr>
            <p:cNvGrpSpPr/>
            <p:nvPr/>
          </p:nvGrpSpPr>
          <p:grpSpPr>
            <a:xfrm>
              <a:off x="196667" y="5586206"/>
              <a:ext cx="1964724" cy="360000"/>
              <a:chOff x="196667" y="4734829"/>
              <a:chExt cx="1964724" cy="360000"/>
            </a:xfrm>
          </p:grpSpPr>
          <p:sp>
            <p:nvSpPr>
              <p:cNvPr id="111" name="Rectangle 110">
                <a:hlinkClick r:id="rId4" action="ppaction://hlinksldjump"/>
                <a:extLst>
                  <a:ext uri="{FF2B5EF4-FFF2-40B4-BE49-F238E27FC236}">
                    <a16:creationId xmlns:a16="http://schemas.microsoft.com/office/drawing/2014/main" id="{EB0755C9-7720-4939-B003-BCE74A545E9D}"/>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12" name="TextBox 111">
                <a:extLst>
                  <a:ext uri="{FF2B5EF4-FFF2-40B4-BE49-F238E27FC236}">
                    <a16:creationId xmlns:a16="http://schemas.microsoft.com/office/drawing/2014/main" id="{DE62D2FC-8877-48A9-8C2C-B8B18BE968E4}"/>
                  </a:ext>
                </a:extLst>
              </p:cNvPr>
              <p:cNvSpPr txBox="1"/>
              <p:nvPr/>
            </p:nvSpPr>
            <p:spPr>
              <a:xfrm>
                <a:off x="631664" y="4830191"/>
                <a:ext cx="876843"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Flow</a:t>
                </a:r>
              </a:p>
            </p:txBody>
          </p:sp>
        </p:grpSp>
        <p:pic>
          <p:nvPicPr>
            <p:cNvPr id="110" name="Picture 109">
              <a:hlinkClick r:id="" action="ppaction://noaction"/>
              <a:extLst>
                <a:ext uri="{FF2B5EF4-FFF2-40B4-BE49-F238E27FC236}">
                  <a16:creationId xmlns:a16="http://schemas.microsoft.com/office/drawing/2014/main" id="{7E3BFF44-D230-4ADB-9461-3CC6C38919DD}"/>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30477" y="5582428"/>
              <a:ext cx="360000" cy="360000"/>
            </a:xfrm>
            <a:prstGeom prst="rect">
              <a:avLst/>
            </a:prstGeom>
          </p:spPr>
        </p:pic>
      </p:grpSp>
      <p:grpSp>
        <p:nvGrpSpPr>
          <p:cNvPr id="113" name="Group 112">
            <a:extLst>
              <a:ext uri="{FF2B5EF4-FFF2-40B4-BE49-F238E27FC236}">
                <a16:creationId xmlns:a16="http://schemas.microsoft.com/office/drawing/2014/main" id="{E78E57BD-4A67-496F-8683-5781D36933E4}"/>
              </a:ext>
            </a:extLst>
          </p:cNvPr>
          <p:cNvGrpSpPr/>
          <p:nvPr/>
        </p:nvGrpSpPr>
        <p:grpSpPr>
          <a:xfrm>
            <a:off x="196617" y="5165202"/>
            <a:ext cx="1964212" cy="359906"/>
            <a:chOff x="196667" y="4734829"/>
            <a:chExt cx="1964724" cy="360000"/>
          </a:xfrm>
        </p:grpSpPr>
        <p:sp>
          <p:nvSpPr>
            <p:cNvPr id="120" name="Rectangle 119">
              <a:hlinkClick r:id="rId6" action="ppaction://hlinksldjump"/>
              <a:extLst>
                <a:ext uri="{FF2B5EF4-FFF2-40B4-BE49-F238E27FC236}">
                  <a16:creationId xmlns:a16="http://schemas.microsoft.com/office/drawing/2014/main" id="{2AEF62FF-1D52-487D-A3AB-77357258B929}"/>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grpSp>
          <p:nvGrpSpPr>
            <p:cNvPr id="121" name="Group 120">
              <a:extLst>
                <a:ext uri="{FF2B5EF4-FFF2-40B4-BE49-F238E27FC236}">
                  <a16:creationId xmlns:a16="http://schemas.microsoft.com/office/drawing/2014/main" id="{A88C1F92-69DB-4246-9513-EEBBC86F2D64}"/>
                </a:ext>
              </a:extLst>
            </p:cNvPr>
            <p:cNvGrpSpPr/>
            <p:nvPr/>
          </p:nvGrpSpPr>
          <p:grpSpPr>
            <a:xfrm>
              <a:off x="249062" y="4734829"/>
              <a:ext cx="1331580" cy="360000"/>
              <a:chOff x="249062" y="4734829"/>
              <a:chExt cx="1331580" cy="360000"/>
            </a:xfrm>
          </p:grpSpPr>
          <p:sp>
            <p:nvSpPr>
              <p:cNvPr id="122" name="TextBox 121">
                <a:extLst>
                  <a:ext uri="{FF2B5EF4-FFF2-40B4-BE49-F238E27FC236}">
                    <a16:creationId xmlns:a16="http://schemas.microsoft.com/office/drawing/2014/main" id="{7BE911FD-1FA2-4B6D-958C-3092EF04657E}"/>
                  </a:ext>
                </a:extLst>
              </p:cNvPr>
              <p:cNvSpPr txBox="1"/>
              <p:nvPr/>
            </p:nvSpPr>
            <p:spPr>
              <a:xfrm>
                <a:off x="631664" y="4830191"/>
                <a:ext cx="94897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Business Value</a:t>
                </a:r>
              </a:p>
            </p:txBody>
          </p:sp>
          <p:pic>
            <p:nvPicPr>
              <p:cNvPr id="123" name="Picture 122">
                <a:hlinkClick r:id="" action="ppaction://noaction"/>
                <a:extLst>
                  <a:ext uri="{FF2B5EF4-FFF2-40B4-BE49-F238E27FC236}">
                    <a16:creationId xmlns:a16="http://schemas.microsoft.com/office/drawing/2014/main" id="{D1A01C07-77ED-4300-BD19-B75409D388F8}"/>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49062" y="4734829"/>
                <a:ext cx="360000" cy="360000"/>
              </a:xfrm>
              <a:prstGeom prst="rect">
                <a:avLst/>
              </a:prstGeom>
            </p:spPr>
          </p:pic>
        </p:grpSp>
      </p:grpSp>
      <p:grpSp>
        <p:nvGrpSpPr>
          <p:cNvPr id="140" name="Group 139">
            <a:extLst>
              <a:ext uri="{FF2B5EF4-FFF2-40B4-BE49-F238E27FC236}">
                <a16:creationId xmlns:a16="http://schemas.microsoft.com/office/drawing/2014/main" id="{3C5D9B5E-2E53-454E-A185-3B5021A77709}"/>
              </a:ext>
            </a:extLst>
          </p:cNvPr>
          <p:cNvGrpSpPr/>
          <p:nvPr/>
        </p:nvGrpSpPr>
        <p:grpSpPr>
          <a:xfrm>
            <a:off x="196616" y="4757983"/>
            <a:ext cx="1863458" cy="359906"/>
            <a:chOff x="196667" y="4351530"/>
            <a:chExt cx="1863943" cy="360000"/>
          </a:xfrm>
          <a:solidFill>
            <a:srgbClr val="ECECEC"/>
          </a:solidFill>
        </p:grpSpPr>
        <p:sp>
          <p:nvSpPr>
            <p:cNvPr id="141" name="Rectangle 140">
              <a:hlinkClick r:id="rId8" action="ppaction://hlinksldjump"/>
              <a:extLst>
                <a:ext uri="{FF2B5EF4-FFF2-40B4-BE49-F238E27FC236}">
                  <a16:creationId xmlns:a16="http://schemas.microsoft.com/office/drawing/2014/main" id="{197E2896-E6A8-4B7A-8F20-157A4BFC6988}"/>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pic>
          <p:nvPicPr>
            <p:cNvPr id="142" name="Picture 141">
              <a:extLst>
                <a:ext uri="{FF2B5EF4-FFF2-40B4-BE49-F238E27FC236}">
                  <a16:creationId xmlns:a16="http://schemas.microsoft.com/office/drawing/2014/main" id="{0233C714-9933-4B5E-B3F8-54D163ACB296}"/>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249062" y="4351530"/>
              <a:ext cx="360000" cy="360000"/>
            </a:xfrm>
            <a:prstGeom prst="rect">
              <a:avLst/>
            </a:prstGeom>
            <a:grpFill/>
          </p:spPr>
        </p:pic>
        <p:sp>
          <p:nvSpPr>
            <p:cNvPr id="143" name="TextBox 142">
              <a:extLst>
                <a:ext uri="{FF2B5EF4-FFF2-40B4-BE49-F238E27FC236}">
                  <a16:creationId xmlns:a16="http://schemas.microsoft.com/office/drawing/2014/main" id="{3BB0C3BF-96D4-46EA-8006-F22C26D63BFE}"/>
                </a:ext>
              </a:extLst>
            </p:cNvPr>
            <p:cNvSpPr txBox="1"/>
            <p:nvPr/>
          </p:nvSpPr>
          <p:spPr>
            <a:xfrm>
              <a:off x="638473" y="4446892"/>
              <a:ext cx="102592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b="1" kern="0" dirty="0">
                  <a:solidFill>
                    <a:srgbClr val="666666"/>
                  </a:solidFill>
                  <a:latin typeface="72" panose="020B0503030000000003" pitchFamily="34" charset="0"/>
                  <a:ea typeface="Arial Unicode MS" pitchFamily="34" charset="-128"/>
                  <a:cs typeface="72" panose="020B0503030000000003" pitchFamily="34" charset="0"/>
                </a:rPr>
                <a:t>Process Details</a:t>
              </a:r>
            </a:p>
          </p:txBody>
        </p:sp>
      </p:grpSp>
      <p:grpSp>
        <p:nvGrpSpPr>
          <p:cNvPr id="150" name="Group 149">
            <a:extLst>
              <a:ext uri="{FF2B5EF4-FFF2-40B4-BE49-F238E27FC236}">
                <a16:creationId xmlns:a16="http://schemas.microsoft.com/office/drawing/2014/main" id="{D9B79550-2E1C-4B2B-A38B-2460062B2EC8}"/>
              </a:ext>
            </a:extLst>
          </p:cNvPr>
          <p:cNvGrpSpPr/>
          <p:nvPr/>
        </p:nvGrpSpPr>
        <p:grpSpPr>
          <a:xfrm>
            <a:off x="196617" y="4350764"/>
            <a:ext cx="1863458" cy="359906"/>
            <a:chOff x="196667" y="4351004"/>
            <a:chExt cx="1863943" cy="360000"/>
          </a:xfrm>
          <a:noFill/>
        </p:grpSpPr>
        <p:grpSp>
          <p:nvGrpSpPr>
            <p:cNvPr id="151" name="Group 150">
              <a:extLst>
                <a:ext uri="{FF2B5EF4-FFF2-40B4-BE49-F238E27FC236}">
                  <a16:creationId xmlns:a16="http://schemas.microsoft.com/office/drawing/2014/main" id="{7BE1348C-539C-46CD-ACC1-778DCF755EE4}"/>
                </a:ext>
              </a:extLst>
            </p:cNvPr>
            <p:cNvGrpSpPr/>
            <p:nvPr/>
          </p:nvGrpSpPr>
          <p:grpSpPr>
            <a:xfrm>
              <a:off x="196667" y="4351004"/>
              <a:ext cx="1863943" cy="360000"/>
              <a:chOff x="196667" y="4351530"/>
              <a:chExt cx="1863943" cy="360000"/>
            </a:xfrm>
            <a:grpFill/>
          </p:grpSpPr>
          <p:sp>
            <p:nvSpPr>
              <p:cNvPr id="153" name="Rectangle 152">
                <a:hlinkClick r:id="rId10" action="ppaction://hlinksldjump"/>
                <a:extLst>
                  <a:ext uri="{FF2B5EF4-FFF2-40B4-BE49-F238E27FC236}">
                    <a16:creationId xmlns:a16="http://schemas.microsoft.com/office/drawing/2014/main" id="{39507A08-2940-4D4B-90AC-818FA6ECEC34}"/>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sp>
            <p:nvSpPr>
              <p:cNvPr id="154" name="TextBox 153">
                <a:extLst>
                  <a:ext uri="{FF2B5EF4-FFF2-40B4-BE49-F238E27FC236}">
                    <a16:creationId xmlns:a16="http://schemas.microsoft.com/office/drawing/2014/main" id="{FF1222B7-FCD1-440E-859A-6B1199CA8F6A}"/>
                  </a:ext>
                </a:extLst>
              </p:cNvPr>
              <p:cNvSpPr txBox="1"/>
              <p:nvPr/>
            </p:nvSpPr>
            <p:spPr>
              <a:xfrm>
                <a:off x="638473" y="4446892"/>
                <a:ext cx="115897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Overview</a:t>
                </a:r>
              </a:p>
            </p:txBody>
          </p:sp>
        </p:grpSp>
        <p:pic>
          <p:nvPicPr>
            <p:cNvPr id="152" name="Picture 151">
              <a:hlinkClick r:id="rId11" action="ppaction://hlinksldjump"/>
              <a:extLst>
                <a:ext uri="{FF2B5EF4-FFF2-40B4-BE49-F238E27FC236}">
                  <a16:creationId xmlns:a16="http://schemas.microsoft.com/office/drawing/2014/main" id="{0D6A3084-9753-461E-91AE-397C61C22C2A}"/>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249061" y="4351004"/>
              <a:ext cx="360000" cy="360000"/>
            </a:xfrm>
            <a:prstGeom prst="rect">
              <a:avLst/>
            </a:prstGeom>
            <a:grpFill/>
          </p:spPr>
        </p:pic>
      </p:grpSp>
      <p:sp>
        <p:nvSpPr>
          <p:cNvPr id="24" name="Title"/>
          <p:cNvSpPr>
            <a:spLocks noGrp="1"/>
          </p:cNvSpPr>
          <p:nvPr>
            <p:ph type="title"/>
          </p:nvPr>
        </p:nvSpPr>
        <p:spPr bwMode="gray">
          <a:xfrm>
            <a:off x="503870" y="504761"/>
            <a:ext cx="11183564" cy="676932"/>
          </a:xfrm>
        </p:spPr>
        <p:txBody>
          <a:bodyPr/>
          <a:lstStyle/>
          <a:p>
            <a:r>
              <a:rPr lang="en-US" dirty="0">
                <a:solidFill>
                  <a:schemeClr val="accent2"/>
                </a:solidFill>
                <a:latin typeface="72" panose="020B0503030000000003" pitchFamily="34" charset="0"/>
                <a:cs typeface="72" panose="020B0503030000000003" pitchFamily="34" charset="0"/>
              </a:rPr>
              <a:t>SAP Business ByDesign – Procure to Pay (Services)</a:t>
            </a:r>
            <a:br>
              <a:rPr lang="en-US" dirty="0">
                <a:solidFill>
                  <a:schemeClr val="accent2"/>
                </a:solidFill>
                <a:latin typeface="72" panose="020B0503030000000003" pitchFamily="34" charset="0"/>
                <a:cs typeface="72" panose="020B0503030000000003" pitchFamily="34" charset="0"/>
              </a:rPr>
            </a:br>
            <a:r>
              <a:rPr lang="en-US" sz="1999" b="0" dirty="0">
                <a:solidFill>
                  <a:schemeClr val="accent2"/>
                </a:solidFill>
                <a:latin typeface="72" panose="020B0503030000000003" pitchFamily="34" charset="0"/>
                <a:cs typeface="72" panose="020B0503030000000003" pitchFamily="34" charset="0"/>
              </a:rPr>
              <a:t>Process Details: Processing Requests for Quotation</a:t>
            </a:r>
            <a:endParaRPr lang="en-US" dirty="0">
              <a:solidFill>
                <a:schemeClr val="accent2"/>
              </a:solidFill>
              <a:latin typeface="72" panose="020B0503030000000003" pitchFamily="34" charset="0"/>
              <a:cs typeface="72" panose="020B0503030000000003" pitchFamily="34" charset="0"/>
            </a:endParaRPr>
          </a:p>
        </p:txBody>
      </p:sp>
      <p:sp>
        <p:nvSpPr>
          <p:cNvPr id="95" name="Rectangle 122">
            <a:extLst>
              <a:ext uri="{FF2B5EF4-FFF2-40B4-BE49-F238E27FC236}">
                <a16:creationId xmlns:a16="http://schemas.microsoft.com/office/drawing/2014/main" id="{25BD6EE7-41E9-4F63-9D21-CF51CB71382B}"/>
              </a:ext>
            </a:extLst>
          </p:cNvPr>
          <p:cNvSpPr>
            <a:spLocks noChangeArrowheads="1"/>
          </p:cNvSpPr>
          <p:nvPr/>
        </p:nvSpPr>
        <p:spPr bwMode="auto">
          <a:xfrm>
            <a:off x="2030144" y="3794455"/>
            <a:ext cx="9443146" cy="2638382"/>
          </a:xfrm>
          <a:prstGeom prst="rect">
            <a:avLst/>
          </a:prstGeom>
          <a:solidFill>
            <a:srgbClr val="ECECEC"/>
          </a:solidFill>
          <a:ln w="9525" algn="ctr">
            <a:noFill/>
            <a:round/>
            <a:headEnd/>
            <a:tailEnd/>
          </a:ln>
        </p:spPr>
        <p:txBody>
          <a:bodyPr wrap="none" lIns="89977" tIns="46788" rIns="89977" bIns="46788" anchor="ctr"/>
          <a:lstStyle/>
          <a:p>
            <a:pPr marL="244402" indent="-244402" algn="ctr" defTabSz="1088449">
              <a:buClr>
                <a:srgbClr val="F0AB00"/>
              </a:buClr>
              <a:buSzPct val="80000"/>
              <a:defRPr/>
            </a:pPr>
            <a:endParaRPr lang="en-US" sz="2099" dirty="0">
              <a:solidFill>
                <a:srgbClr val="000000"/>
              </a:solidFill>
              <a:latin typeface="72" panose="020B0503030000000003" pitchFamily="34" charset="0"/>
              <a:cs typeface="72" panose="020B0503030000000003" pitchFamily="34" charset="0"/>
            </a:endParaRPr>
          </a:p>
        </p:txBody>
      </p:sp>
      <p:sp>
        <p:nvSpPr>
          <p:cNvPr id="103" name="TextBox 102">
            <a:extLst>
              <a:ext uri="{FF2B5EF4-FFF2-40B4-BE49-F238E27FC236}">
                <a16:creationId xmlns:a16="http://schemas.microsoft.com/office/drawing/2014/main" id="{A08FFB48-0E95-4C3A-9EFE-1E0C13FF2364}"/>
              </a:ext>
            </a:extLst>
          </p:cNvPr>
          <p:cNvSpPr txBox="1"/>
          <p:nvPr/>
        </p:nvSpPr>
        <p:spPr>
          <a:xfrm>
            <a:off x="366645" y="3706054"/>
            <a:ext cx="1647396" cy="461545"/>
          </a:xfrm>
          <a:prstGeom prst="rect">
            <a:avLst/>
          </a:prstGeom>
          <a:noFill/>
        </p:spPr>
        <p:txBody>
          <a:bodyPr>
            <a:spAutoFit/>
          </a:bodyPr>
          <a:lstStyle/>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Scenario </a:t>
            </a:r>
          </a:p>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Explorer</a:t>
            </a:r>
            <a:endParaRPr lang="en-US" sz="1000" dirty="0">
              <a:solidFill>
                <a:srgbClr val="666666"/>
              </a:solidFill>
              <a:latin typeface="72" panose="020B0503030000000003" pitchFamily="34" charset="0"/>
              <a:cs typeface="72" panose="020B0503030000000003" pitchFamily="34" charset="0"/>
            </a:endParaRPr>
          </a:p>
        </p:txBody>
      </p:sp>
      <p:pic>
        <p:nvPicPr>
          <p:cNvPr id="146" name="Picture 145">
            <a:extLst>
              <a:ext uri="{FF2B5EF4-FFF2-40B4-BE49-F238E27FC236}">
                <a16:creationId xmlns:a16="http://schemas.microsoft.com/office/drawing/2014/main" id="{54A1CB15-7CD8-4639-BC11-B964B0EB4A9E}"/>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rot="16200000">
            <a:off x="9852856" y="786988"/>
            <a:ext cx="359906" cy="359906"/>
          </a:xfrm>
          <a:prstGeom prst="rect">
            <a:avLst/>
          </a:prstGeom>
        </p:spPr>
      </p:pic>
      <p:sp>
        <p:nvSpPr>
          <p:cNvPr id="48" name="TextBox 47">
            <a:extLst>
              <a:ext uri="{FF2B5EF4-FFF2-40B4-BE49-F238E27FC236}">
                <a16:creationId xmlns:a16="http://schemas.microsoft.com/office/drawing/2014/main" id="{0D6F18B0-F44B-485E-850F-566DE336D322}"/>
              </a:ext>
            </a:extLst>
          </p:cNvPr>
          <p:cNvSpPr txBox="1"/>
          <p:nvPr/>
        </p:nvSpPr>
        <p:spPr>
          <a:xfrm>
            <a:off x="9941056" y="801833"/>
            <a:ext cx="1528997" cy="338466"/>
          </a:xfrm>
          <a:prstGeom prst="rect">
            <a:avLst/>
          </a:prstGeom>
          <a:noFill/>
        </p:spPr>
        <p:txBody>
          <a:bodyPr wrap="square">
            <a:spAutoFit/>
          </a:bodyPr>
          <a:lstStyle/>
          <a:p>
            <a:pPr marL="215835" defTabSz="1088449">
              <a:spcBef>
                <a:spcPts val="600"/>
              </a:spcBef>
              <a:spcAft>
                <a:spcPct val="30000"/>
              </a:spcAft>
              <a:defRPr/>
            </a:pPr>
            <a:r>
              <a:rPr lang="en-US" sz="800" dirty="0">
                <a:solidFill>
                  <a:srgbClr val="666666"/>
                </a:solidFill>
                <a:latin typeface="72" panose="020B0503030000000003" pitchFamily="34" charset="0"/>
                <a:ea typeface="SimSun" pitchFamily="2" charset="-122"/>
                <a:cs typeface="72" panose="020B0503030000000003" pitchFamily="34" charset="0"/>
              </a:rPr>
              <a:t>Click process </a:t>
            </a:r>
            <a:br>
              <a:rPr lang="en-US" sz="800" dirty="0">
                <a:solidFill>
                  <a:srgbClr val="666666"/>
                </a:solidFill>
                <a:latin typeface="72" panose="020B0503030000000003" pitchFamily="34" charset="0"/>
                <a:ea typeface="SimSun" pitchFamily="2" charset="-122"/>
                <a:cs typeface="72" panose="020B0503030000000003" pitchFamily="34" charset="0"/>
              </a:rPr>
            </a:br>
            <a:r>
              <a:rPr lang="en-US" sz="800" dirty="0">
                <a:solidFill>
                  <a:srgbClr val="666666"/>
                </a:solidFill>
                <a:latin typeface="72" panose="020B0503030000000003" pitchFamily="34" charset="0"/>
                <a:ea typeface="SimSun" pitchFamily="2" charset="-122"/>
                <a:cs typeface="72" panose="020B0503030000000003" pitchFamily="34" charset="0"/>
              </a:rPr>
              <a:t>chevrons for details</a:t>
            </a:r>
          </a:p>
        </p:txBody>
      </p:sp>
      <p:sp>
        <p:nvSpPr>
          <p:cNvPr id="54" name="TextBox 83">
            <a:extLst>
              <a:ext uri="{FF2B5EF4-FFF2-40B4-BE49-F238E27FC236}">
                <a16:creationId xmlns:a16="http://schemas.microsoft.com/office/drawing/2014/main" id="{12EE2C59-DB5A-494F-9688-65EAEA18ED5B}"/>
              </a:ext>
            </a:extLst>
          </p:cNvPr>
          <p:cNvSpPr txBox="1">
            <a:spLocks noChangeArrowheads="1"/>
          </p:cNvSpPr>
          <p:nvPr/>
        </p:nvSpPr>
        <p:spPr bwMode="auto">
          <a:xfrm>
            <a:off x="1978698" y="3804882"/>
            <a:ext cx="2158438" cy="261869"/>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Process Description</a:t>
            </a:r>
            <a:endParaRPr lang="en-US" sz="900" b="1" dirty="0">
              <a:solidFill>
                <a:srgbClr val="666666"/>
              </a:solidFill>
              <a:latin typeface="72" panose="020B0503030000000003" pitchFamily="34" charset="0"/>
              <a:cs typeface="72" panose="020B0503030000000003" pitchFamily="34" charset="0"/>
            </a:endParaRPr>
          </a:p>
        </p:txBody>
      </p:sp>
      <p:sp>
        <p:nvSpPr>
          <p:cNvPr id="55" name="TextBox 66">
            <a:extLst>
              <a:ext uri="{FF2B5EF4-FFF2-40B4-BE49-F238E27FC236}">
                <a16:creationId xmlns:a16="http://schemas.microsoft.com/office/drawing/2014/main" id="{417D6758-2514-49AF-93F1-2D425EE7C13F}"/>
              </a:ext>
            </a:extLst>
          </p:cNvPr>
          <p:cNvSpPr txBox="1">
            <a:spLocks noChangeArrowheads="1"/>
          </p:cNvSpPr>
          <p:nvPr/>
        </p:nvSpPr>
        <p:spPr bwMode="auto">
          <a:xfrm>
            <a:off x="1978698" y="4085401"/>
            <a:ext cx="4920111" cy="2194901"/>
          </a:xfrm>
          <a:prstGeom prst="rect">
            <a:avLst/>
          </a:prstGeom>
          <a:noFill/>
          <a:ln w="9525">
            <a:noFill/>
            <a:miter lim="800000"/>
            <a:headEnd/>
            <a:tailEnd/>
          </a:ln>
        </p:spPr>
        <p:txBody>
          <a:bodyPr wrap="square">
            <a:spAutoFit/>
          </a:bodyPr>
          <a:lstStyle/>
          <a:p>
            <a:pPr algn="just" defTabSz="1088449">
              <a:buClr>
                <a:srgbClr val="F0AB00"/>
              </a:buClr>
              <a:buSzPct val="80000"/>
              <a:defRPr/>
            </a:pPr>
            <a:r>
              <a:rPr lang="en-US" sz="900" dirty="0">
                <a:solidFill>
                  <a:srgbClr val="666666"/>
                </a:solidFill>
                <a:latin typeface="72" panose="020B0503030000000003" pitchFamily="34" charset="0"/>
                <a:cs typeface="72" panose="020B0503030000000003" pitchFamily="34" charset="0"/>
              </a:rPr>
              <a:t>The </a:t>
            </a:r>
            <a:r>
              <a:rPr lang="en-US" sz="900" b="1" dirty="0">
                <a:solidFill>
                  <a:srgbClr val="666666"/>
                </a:solidFill>
                <a:latin typeface="72" panose="020B0503030000000003" pitchFamily="34" charset="0"/>
                <a:cs typeface="72" panose="020B0503030000000003" pitchFamily="34" charset="0"/>
              </a:rPr>
              <a:t>Processing Requests for Quotation </a:t>
            </a:r>
            <a:r>
              <a:rPr lang="en-US" sz="900" dirty="0">
                <a:solidFill>
                  <a:srgbClr val="666666"/>
                </a:solidFill>
                <a:latin typeface="72" panose="020B0503030000000003" pitchFamily="34" charset="0"/>
                <a:cs typeface="72" panose="020B0503030000000003" pitchFamily="34" charset="0"/>
              </a:rPr>
              <a:t>business process enables your purchasing department to bundle your company’s purchasing requirements and to find appropriate sources of supply for the materials and services required. This includes finding sources of supply for purchase requests, for example, and for the negotiation of new or expiring purchasing contracts.</a:t>
            </a:r>
          </a:p>
          <a:p>
            <a:pPr algn="just" defTabSz="1088449">
              <a:buClr>
                <a:srgbClr val="F0AB00"/>
              </a:buClr>
              <a:buSzPct val="80000"/>
              <a:defRPr/>
            </a:pPr>
            <a:endParaRPr lang="en-US" sz="900" dirty="0">
              <a:solidFill>
                <a:srgbClr val="666666"/>
              </a:solidFill>
              <a:latin typeface="72" panose="020B0503030000000003" pitchFamily="34" charset="0"/>
              <a:cs typeface="72" panose="020B0503030000000003" pitchFamily="34" charset="0"/>
            </a:endParaRPr>
          </a:p>
          <a:p>
            <a:pPr algn="just" defTabSz="1088449">
              <a:buClr>
                <a:srgbClr val="F0AB00"/>
              </a:buClr>
              <a:buSzPct val="80000"/>
              <a:defRPr/>
            </a:pPr>
            <a:r>
              <a:rPr lang="en-US" sz="900" dirty="0">
                <a:solidFill>
                  <a:srgbClr val="666666"/>
                </a:solidFill>
                <a:latin typeface="72" panose="020B0503030000000003" pitchFamily="34" charset="0"/>
                <a:cs typeface="72" panose="020B0503030000000003" pitchFamily="34" charset="0"/>
              </a:rPr>
              <a:t>You can invite new or existing suppliers to participate in requests for quotation and compare the quotes received easily in the system to determine most suitable supplier for your requirements.</a:t>
            </a:r>
          </a:p>
          <a:p>
            <a:pPr algn="just" defTabSz="1088449">
              <a:buClr>
                <a:srgbClr val="F0AB00"/>
              </a:buClr>
              <a:buSzPct val="80000"/>
              <a:defRPr/>
            </a:pPr>
            <a:endParaRPr lang="en-US" sz="900" dirty="0">
              <a:solidFill>
                <a:srgbClr val="666666"/>
              </a:solidFill>
              <a:latin typeface="72" panose="020B0503030000000003" pitchFamily="34" charset="0"/>
              <a:cs typeface="72" panose="020B0503030000000003" pitchFamily="34" charset="0"/>
            </a:endParaRPr>
          </a:p>
          <a:p>
            <a:pPr algn="just" defTabSz="1088449">
              <a:buClr>
                <a:srgbClr val="F0AB00"/>
              </a:buClr>
              <a:buSzPct val="80000"/>
              <a:defRPr/>
            </a:pPr>
            <a:r>
              <a:rPr lang="en-US" sz="900" dirty="0">
                <a:solidFill>
                  <a:srgbClr val="666666"/>
                </a:solidFill>
                <a:latin typeface="72" panose="020B0503030000000003" pitchFamily="34" charset="0"/>
                <a:cs typeface="72" panose="020B0503030000000003" pitchFamily="34" charset="0"/>
              </a:rPr>
              <a:t>Once you have determined the winning quote, the bidders are notified about the outcome of the request for quotation process, and follow-up documents, such as purchase orders or contracts, can be created.</a:t>
            </a:r>
          </a:p>
          <a:p>
            <a:pPr marL="228531" lvl="1" indent="-114266" algn="just" defTabSz="914126">
              <a:spcBef>
                <a:spcPts val="200"/>
              </a:spcBef>
              <a:buFont typeface="Arial" charset="0"/>
              <a:buChar char="•"/>
            </a:pPr>
            <a:endParaRPr lang="en-US" sz="900" dirty="0">
              <a:solidFill>
                <a:srgbClr val="000000"/>
              </a:solidFill>
              <a:latin typeface="72" panose="020B0503030000000003" pitchFamily="34" charset="0"/>
              <a:cs typeface="72" panose="020B0503030000000003" pitchFamily="34" charset="0"/>
            </a:endParaRPr>
          </a:p>
          <a:p>
            <a:pPr algn="just" defTabSz="1088449">
              <a:buClr>
                <a:srgbClr val="F0AB00"/>
              </a:buClr>
              <a:buSzPct val="80000"/>
              <a:defRPr/>
            </a:pPr>
            <a:endParaRPr lang="en-US" sz="900" dirty="0">
              <a:solidFill>
                <a:srgbClr val="666666"/>
              </a:solidFill>
              <a:latin typeface="72" panose="020B0503030000000003" pitchFamily="34" charset="0"/>
              <a:cs typeface="72" panose="020B0503030000000003" pitchFamily="34" charset="0"/>
            </a:endParaRPr>
          </a:p>
        </p:txBody>
      </p:sp>
      <p:pic>
        <p:nvPicPr>
          <p:cNvPr id="58" name="Picture 57">
            <a:extLst>
              <a:ext uri="{FF2B5EF4-FFF2-40B4-BE49-F238E27FC236}">
                <a16:creationId xmlns:a16="http://schemas.microsoft.com/office/drawing/2014/main" id="{754594A0-DD94-4F06-BE2B-7958BA1CB901}"/>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7882575" y="5690857"/>
            <a:ext cx="539859" cy="539859"/>
          </a:xfrm>
          <a:prstGeom prst="rect">
            <a:avLst/>
          </a:prstGeom>
        </p:spPr>
      </p:pic>
      <p:sp>
        <p:nvSpPr>
          <p:cNvPr id="59" name="TextBox 83">
            <a:extLst>
              <a:ext uri="{FF2B5EF4-FFF2-40B4-BE49-F238E27FC236}">
                <a16:creationId xmlns:a16="http://schemas.microsoft.com/office/drawing/2014/main" id="{B28B6799-C272-497E-8BF3-98E8E2C18AFF}"/>
              </a:ext>
            </a:extLst>
          </p:cNvPr>
          <p:cNvSpPr txBox="1">
            <a:spLocks noChangeArrowheads="1"/>
          </p:cNvSpPr>
          <p:nvPr/>
        </p:nvSpPr>
        <p:spPr bwMode="auto">
          <a:xfrm>
            <a:off x="7559978" y="3805208"/>
            <a:ext cx="2158438" cy="261542"/>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Further Information</a:t>
            </a:r>
            <a:endParaRPr lang="en-US" sz="900" b="1" dirty="0">
              <a:solidFill>
                <a:srgbClr val="666666"/>
              </a:solidFill>
              <a:latin typeface="72" panose="020B0503030000000003" pitchFamily="34" charset="0"/>
              <a:cs typeface="72" panose="020B0503030000000003" pitchFamily="34" charset="0"/>
            </a:endParaRPr>
          </a:p>
        </p:txBody>
      </p:sp>
      <p:sp>
        <p:nvSpPr>
          <p:cNvPr id="60" name="Chevron 79">
            <a:extLst>
              <a:ext uri="{FF2B5EF4-FFF2-40B4-BE49-F238E27FC236}">
                <a16:creationId xmlns:a16="http://schemas.microsoft.com/office/drawing/2014/main" id="{7DD21761-38A9-4EEC-B724-1CEF870A2A55}"/>
              </a:ext>
            </a:extLst>
          </p:cNvPr>
          <p:cNvSpPr>
            <a:spLocks noChangeArrowheads="1"/>
          </p:cNvSpPr>
          <p:nvPr/>
        </p:nvSpPr>
        <p:spPr bwMode="auto">
          <a:xfrm>
            <a:off x="8503720" y="5753673"/>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dirty="0">
                <a:solidFill>
                  <a:srgbClr val="666666"/>
                </a:solidFill>
                <a:latin typeface="72" panose="020B0503030000000003" pitchFamily="34" charset="0"/>
                <a:cs typeface="72" panose="020B0503030000000003" pitchFamily="34" charset="0"/>
                <a:hlinkClick r:id="rId15">
                  <a:extLst>
                    <a:ext uri="{A12FA001-AC4F-418D-AE19-62706E023703}">
                      <ahyp:hlinkClr xmlns:ahyp="http://schemas.microsoft.com/office/drawing/2018/hyperlinkcolor" val="tx"/>
                    </a:ext>
                  </a:extLst>
                </a:hlinkClick>
              </a:rPr>
              <a:t>Link to Request for Quotation Processing</a:t>
            </a:r>
            <a:endParaRPr lang="en-US" sz="900" dirty="0">
              <a:solidFill>
                <a:srgbClr val="666666"/>
              </a:solidFill>
              <a:latin typeface="72" panose="020B0503030000000003" pitchFamily="34" charset="0"/>
              <a:cs typeface="72" panose="020B0503030000000003" pitchFamily="34" charset="0"/>
            </a:endParaRPr>
          </a:p>
        </p:txBody>
      </p:sp>
      <p:sp>
        <p:nvSpPr>
          <p:cNvPr id="61" name="Chevron 79">
            <a:extLst>
              <a:ext uri="{FF2B5EF4-FFF2-40B4-BE49-F238E27FC236}">
                <a16:creationId xmlns:a16="http://schemas.microsoft.com/office/drawing/2014/main" id="{EE12BE2D-ED56-420D-B64F-E9125FDB2F2E}"/>
              </a:ext>
            </a:extLst>
          </p:cNvPr>
          <p:cNvSpPr>
            <a:spLocks noChangeArrowheads="1"/>
          </p:cNvSpPr>
          <p:nvPr/>
        </p:nvSpPr>
        <p:spPr bwMode="auto">
          <a:xfrm>
            <a:off x="8503720" y="5025868"/>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In the work center</a:t>
            </a:r>
            <a:r>
              <a:rPr lang="en-US" sz="900" dirty="0">
                <a:solidFill>
                  <a:srgbClr val="666666"/>
                </a:solidFill>
                <a:latin typeface="72" panose="020B0503030000000003" pitchFamily="34" charset="0"/>
                <a:cs typeface="72" panose="020B0503030000000003" pitchFamily="34" charset="0"/>
              </a:rPr>
              <a:t> S</a:t>
            </a:r>
            <a:r>
              <a:rPr lang="en-US" sz="900" dirty="0" err="1">
                <a:solidFill>
                  <a:srgbClr val="666666"/>
                </a:solidFill>
                <a:latin typeface="72" panose="020B0503030000000003" pitchFamily="34" charset="0"/>
                <a:cs typeface="72" panose="020B0503030000000003" pitchFamily="34" charset="0"/>
              </a:rPr>
              <a:t>ourcing</a:t>
            </a:r>
            <a:r>
              <a:rPr lang="en-US" sz="900" dirty="0">
                <a:solidFill>
                  <a:srgbClr val="666666"/>
                </a:solidFill>
                <a:latin typeface="72" panose="020B0503030000000003" pitchFamily="34" charset="0"/>
                <a:cs typeface="72" panose="020B0503030000000003" pitchFamily="34" charset="0"/>
              </a:rPr>
              <a:t> and Contracting</a:t>
            </a:r>
          </a:p>
        </p:txBody>
      </p:sp>
      <p:pic>
        <p:nvPicPr>
          <p:cNvPr id="62" name="Picture 61">
            <a:extLst>
              <a:ext uri="{FF2B5EF4-FFF2-40B4-BE49-F238E27FC236}">
                <a16:creationId xmlns:a16="http://schemas.microsoft.com/office/drawing/2014/main" id="{008F1199-FF39-43BA-8A4C-CDED3E1C61AF}"/>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7882575" y="4963236"/>
            <a:ext cx="539859" cy="539859"/>
          </a:xfrm>
          <a:prstGeom prst="rect">
            <a:avLst/>
          </a:prstGeom>
        </p:spPr>
      </p:pic>
      <p:cxnSp>
        <p:nvCxnSpPr>
          <p:cNvPr id="63" name="Straight Connector 62">
            <a:extLst>
              <a:ext uri="{FF2B5EF4-FFF2-40B4-BE49-F238E27FC236}">
                <a16:creationId xmlns:a16="http://schemas.microsoft.com/office/drawing/2014/main" id="{C48FDBCF-78EE-460B-9D4E-22538696F7AF}"/>
              </a:ext>
            </a:extLst>
          </p:cNvPr>
          <p:cNvCxnSpPr/>
          <p:nvPr/>
        </p:nvCxnSpPr>
        <p:spPr>
          <a:xfrm>
            <a:off x="7344180" y="3828298"/>
            <a:ext cx="0" cy="2574354"/>
          </a:xfrm>
          <a:prstGeom prst="line">
            <a:avLst/>
          </a:prstGeom>
          <a:ln w="254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Chevron 79">
            <a:extLst>
              <a:ext uri="{FF2B5EF4-FFF2-40B4-BE49-F238E27FC236}">
                <a16:creationId xmlns:a16="http://schemas.microsoft.com/office/drawing/2014/main" id="{3608334A-1117-4141-B81D-D714C1612206}"/>
              </a:ext>
            </a:extLst>
          </p:cNvPr>
          <p:cNvSpPr>
            <a:spLocks noChangeArrowheads="1"/>
          </p:cNvSpPr>
          <p:nvPr/>
        </p:nvSpPr>
        <p:spPr bwMode="auto">
          <a:xfrm>
            <a:off x="8503720" y="4298063"/>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Performed by </a:t>
            </a:r>
            <a:r>
              <a:rPr lang="en-US" sz="900" dirty="0">
                <a:solidFill>
                  <a:srgbClr val="666666"/>
                </a:solidFill>
                <a:latin typeface="72" panose="020B0503030000000003" pitchFamily="34" charset="0"/>
                <a:cs typeface="72" panose="020B0503030000000003" pitchFamily="34" charset="0"/>
              </a:rPr>
              <a:t>Strategic Buyer</a:t>
            </a:r>
          </a:p>
        </p:txBody>
      </p:sp>
      <p:pic>
        <p:nvPicPr>
          <p:cNvPr id="65" name="Picture 64">
            <a:extLst>
              <a:ext uri="{FF2B5EF4-FFF2-40B4-BE49-F238E27FC236}">
                <a16:creationId xmlns:a16="http://schemas.microsoft.com/office/drawing/2014/main" id="{73CFE8B2-4878-4483-81AF-DC3D2BDF5377}"/>
              </a:ext>
            </a:extLst>
          </p:cNvPr>
          <p:cNvPicPr>
            <a:picLocks noChangeAspect="1"/>
          </p:cNvPicPr>
          <p:nvPr/>
        </p:nvPicPr>
        <p:blipFill>
          <a:blip r:embed="rId17" cstate="hqprint">
            <a:extLst>
              <a:ext uri="{28A0092B-C50C-407E-A947-70E740481C1C}">
                <a14:useLocalDpi xmlns:a14="http://schemas.microsoft.com/office/drawing/2010/main"/>
              </a:ext>
            </a:extLst>
          </a:blip>
          <a:srcRect/>
          <a:stretch/>
        </p:blipFill>
        <p:spPr>
          <a:xfrm>
            <a:off x="7942444" y="4298063"/>
            <a:ext cx="420121" cy="406694"/>
          </a:xfrm>
          <a:prstGeom prst="rect">
            <a:avLst/>
          </a:prstGeom>
          <a:effectLst>
            <a:outerShdw blurRad="50800" dist="38100" dir="2700000" algn="tl" rotWithShape="0">
              <a:prstClr val="black">
                <a:alpha val="40000"/>
              </a:prstClr>
            </a:outerShdw>
          </a:effectLst>
        </p:spPr>
      </p:pic>
      <p:sp>
        <p:nvSpPr>
          <p:cNvPr id="68" name="Chevron 123">
            <a:extLst>
              <a:ext uri="{FF2B5EF4-FFF2-40B4-BE49-F238E27FC236}">
                <a16:creationId xmlns:a16="http://schemas.microsoft.com/office/drawing/2014/main" id="{D2688B83-AD70-4E2B-92EE-42AB0E96FEDA}"/>
              </a:ext>
            </a:extLst>
          </p:cNvPr>
          <p:cNvSpPr>
            <a:spLocks noChangeAspect="1" noChangeArrowheads="1"/>
          </p:cNvSpPr>
          <p:nvPr/>
        </p:nvSpPr>
        <p:spPr bwMode="auto">
          <a:xfrm>
            <a:off x="2532203" y="1772653"/>
            <a:ext cx="4693889" cy="1439625"/>
          </a:xfrm>
          <a:prstGeom prst="chevron">
            <a:avLst>
              <a:gd name="adj" fmla="val 10374"/>
            </a:avLst>
          </a:prstGeom>
          <a:solidFill>
            <a:srgbClr val="666666"/>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t"/>
          <a:lstStyle/>
          <a:p>
            <a:pPr defTabSz="1088449">
              <a:lnSpc>
                <a:spcPct val="90000"/>
              </a:lnSpc>
              <a:buClr>
                <a:srgbClr val="F0AB00"/>
              </a:buClr>
              <a:buSzPct val="80000"/>
              <a:defRPr/>
            </a:pPr>
            <a:r>
              <a:rPr lang="en-US" sz="900" dirty="0">
                <a:solidFill>
                  <a:srgbClr val="FFFFFF"/>
                </a:solidFill>
                <a:latin typeface="72" panose="020B0503030000000003" pitchFamily="34" charset="0"/>
                <a:cs typeface="72" panose="020B0503030000000003" pitchFamily="34" charset="0"/>
              </a:rPr>
              <a:t>Processing Requests for Quotation</a:t>
            </a:r>
          </a:p>
        </p:txBody>
      </p:sp>
      <p:sp>
        <p:nvSpPr>
          <p:cNvPr id="119" name="Chevron 123">
            <a:hlinkClick r:id="rId8" action="ppaction://hlinksldjump"/>
            <a:extLst>
              <a:ext uri="{FF2B5EF4-FFF2-40B4-BE49-F238E27FC236}">
                <a16:creationId xmlns:a16="http://schemas.microsoft.com/office/drawing/2014/main" id="{A19CE167-85A6-4E56-B2AC-75C42F858EE6}"/>
              </a:ext>
            </a:extLst>
          </p:cNvPr>
          <p:cNvSpPr>
            <a:spLocks noChangeArrowheads="1"/>
          </p:cNvSpPr>
          <p:nvPr/>
        </p:nvSpPr>
        <p:spPr bwMode="auto">
          <a:xfrm>
            <a:off x="332752" y="2054570"/>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Shopping Carts</a:t>
            </a:r>
          </a:p>
        </p:txBody>
      </p:sp>
      <p:sp>
        <p:nvSpPr>
          <p:cNvPr id="4" name="TextBox 3">
            <a:hlinkClick r:id="rId10" action="ppaction://hlinksldjump"/>
            <a:extLst>
              <a:ext uri="{FF2B5EF4-FFF2-40B4-BE49-F238E27FC236}">
                <a16:creationId xmlns:a16="http://schemas.microsoft.com/office/drawing/2014/main" id="{C07B8336-F317-4833-AF5D-3EAB72B0974D}"/>
              </a:ext>
            </a:extLst>
          </p:cNvPr>
          <p:cNvSpPr txBox="1"/>
          <p:nvPr/>
        </p:nvSpPr>
        <p:spPr>
          <a:xfrm>
            <a:off x="6913237" y="1781923"/>
            <a:ext cx="80847" cy="153848"/>
          </a:xfrm>
          <a:prstGeom prst="rect">
            <a:avLst/>
          </a:prstGeom>
          <a:noFill/>
        </p:spPr>
        <p:txBody>
          <a:bodyPr wrap="square" lIns="0" tIns="0" rIns="0" bIns="0" rtlCol="0">
            <a:spAutoFit/>
          </a:bodyPr>
          <a:lstStyle/>
          <a:p>
            <a:pPr defTabSz="1088449" fontAlgn="base">
              <a:spcBef>
                <a:spcPct val="50000"/>
              </a:spcBef>
              <a:spcAft>
                <a:spcPct val="0"/>
              </a:spcAft>
              <a:buClr>
                <a:srgbClr val="F0AB00"/>
              </a:buClr>
              <a:buSzPct val="80000"/>
              <a:defRPr/>
            </a:pPr>
            <a:r>
              <a:rPr lang="en-US" sz="1000" b="1" kern="0" dirty="0">
                <a:solidFill>
                  <a:srgbClr val="FFFFFF"/>
                </a:solidFill>
                <a:latin typeface="72" panose="020B0503030000000003" pitchFamily="34" charset="0"/>
                <a:ea typeface="Arial Unicode MS" pitchFamily="34" charset="-128"/>
                <a:cs typeface="72" panose="020B0503030000000003" pitchFamily="34" charset="0"/>
              </a:rPr>
              <a:t>x</a:t>
            </a:r>
          </a:p>
        </p:txBody>
      </p:sp>
      <p:sp>
        <p:nvSpPr>
          <p:cNvPr id="66" name="Chevron 123">
            <a:hlinkClick r:id="rId18" action="ppaction://hlinksldjump"/>
            <a:extLst>
              <a:ext uri="{FF2B5EF4-FFF2-40B4-BE49-F238E27FC236}">
                <a16:creationId xmlns:a16="http://schemas.microsoft.com/office/drawing/2014/main" id="{7B0B0C5E-537F-4136-BD6E-A855AF02797D}"/>
              </a:ext>
            </a:extLst>
          </p:cNvPr>
          <p:cNvSpPr>
            <a:spLocks noChangeArrowheads="1"/>
          </p:cNvSpPr>
          <p:nvPr/>
        </p:nvSpPr>
        <p:spPr bwMode="auto">
          <a:xfrm>
            <a:off x="1471628" y="2052929"/>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Purchase Requests</a:t>
            </a:r>
          </a:p>
        </p:txBody>
      </p:sp>
      <p:sp>
        <p:nvSpPr>
          <p:cNvPr id="67" name="Chevron 123">
            <a:hlinkClick r:id="rId11" action="ppaction://hlinksldjump"/>
            <a:extLst>
              <a:ext uri="{FF2B5EF4-FFF2-40B4-BE49-F238E27FC236}">
                <a16:creationId xmlns:a16="http://schemas.microsoft.com/office/drawing/2014/main" id="{F588B6A6-6175-4809-B75E-94ABD0A54490}"/>
              </a:ext>
            </a:extLst>
          </p:cNvPr>
          <p:cNvSpPr>
            <a:spLocks noChangeArrowheads="1"/>
          </p:cNvSpPr>
          <p:nvPr/>
        </p:nvSpPr>
        <p:spPr bwMode="auto">
          <a:xfrm>
            <a:off x="2663373" y="2058424"/>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Group sourcing request items</a:t>
            </a:r>
          </a:p>
        </p:txBody>
      </p:sp>
      <p:sp>
        <p:nvSpPr>
          <p:cNvPr id="69" name="Chevron 123">
            <a:hlinkClick r:id="rId19" action="ppaction://hlinksldjump"/>
            <a:extLst>
              <a:ext uri="{FF2B5EF4-FFF2-40B4-BE49-F238E27FC236}">
                <a16:creationId xmlns:a16="http://schemas.microsoft.com/office/drawing/2014/main" id="{3015AE38-3090-4153-8061-379C872DBB86}"/>
              </a:ext>
            </a:extLst>
          </p:cNvPr>
          <p:cNvSpPr>
            <a:spLocks noChangeArrowheads="1"/>
          </p:cNvSpPr>
          <p:nvPr/>
        </p:nvSpPr>
        <p:spPr bwMode="auto">
          <a:xfrm>
            <a:off x="3803055" y="2063764"/>
            <a:ext cx="1127568"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Create a request for quotation</a:t>
            </a:r>
          </a:p>
        </p:txBody>
      </p:sp>
      <p:sp>
        <p:nvSpPr>
          <p:cNvPr id="70" name="Chevron 123">
            <a:hlinkClick r:id="rId11" action="ppaction://hlinksldjump"/>
            <a:extLst>
              <a:ext uri="{FF2B5EF4-FFF2-40B4-BE49-F238E27FC236}">
                <a16:creationId xmlns:a16="http://schemas.microsoft.com/office/drawing/2014/main" id="{9107481A-487F-4BB8-97C0-26D6E091B280}"/>
              </a:ext>
            </a:extLst>
          </p:cNvPr>
          <p:cNvSpPr>
            <a:spLocks noChangeArrowheads="1"/>
          </p:cNvSpPr>
          <p:nvPr/>
        </p:nvSpPr>
        <p:spPr bwMode="auto">
          <a:xfrm>
            <a:off x="9533943" y="2082168"/>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Supplier Invoices</a:t>
            </a:r>
          </a:p>
        </p:txBody>
      </p:sp>
      <p:sp>
        <p:nvSpPr>
          <p:cNvPr id="72" name="Chevron 123">
            <a:hlinkClick r:id="rId6" action="ppaction://hlinksldjump"/>
            <a:extLst>
              <a:ext uri="{FF2B5EF4-FFF2-40B4-BE49-F238E27FC236}">
                <a16:creationId xmlns:a16="http://schemas.microsoft.com/office/drawing/2014/main" id="{9D1CE4EF-E2A2-48A3-895F-74924758C217}"/>
              </a:ext>
            </a:extLst>
          </p:cNvPr>
          <p:cNvSpPr>
            <a:spLocks noChangeArrowheads="1"/>
          </p:cNvSpPr>
          <p:nvPr/>
        </p:nvSpPr>
        <p:spPr bwMode="auto">
          <a:xfrm>
            <a:off x="5973236" y="2051176"/>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Compare quotes and create follow-up documents</a:t>
            </a:r>
          </a:p>
        </p:txBody>
      </p:sp>
      <p:sp>
        <p:nvSpPr>
          <p:cNvPr id="73" name="Chevron 123">
            <a:hlinkClick r:id="rId20" action="ppaction://hlinksldjump"/>
            <a:extLst>
              <a:ext uri="{FF2B5EF4-FFF2-40B4-BE49-F238E27FC236}">
                <a16:creationId xmlns:a16="http://schemas.microsoft.com/office/drawing/2014/main" id="{EBFCDBA2-60BA-42FC-8521-65B8E93CBE56}"/>
              </a:ext>
            </a:extLst>
          </p:cNvPr>
          <p:cNvSpPr>
            <a:spLocks noChangeArrowheads="1"/>
          </p:cNvSpPr>
          <p:nvPr/>
        </p:nvSpPr>
        <p:spPr bwMode="auto">
          <a:xfrm>
            <a:off x="7202596" y="2058424"/>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Purchase Orders</a:t>
            </a:r>
          </a:p>
        </p:txBody>
      </p:sp>
      <p:sp>
        <p:nvSpPr>
          <p:cNvPr id="74" name="Chevron 123">
            <a:hlinkClick r:id="rId21" action="ppaction://hlinksldjump"/>
            <a:extLst>
              <a:ext uri="{FF2B5EF4-FFF2-40B4-BE49-F238E27FC236}">
                <a16:creationId xmlns:a16="http://schemas.microsoft.com/office/drawing/2014/main" id="{B40D1F93-1E7B-424A-81A9-B650667C2A9D}"/>
              </a:ext>
            </a:extLst>
          </p:cNvPr>
          <p:cNvSpPr>
            <a:spLocks noChangeArrowheads="1"/>
          </p:cNvSpPr>
          <p:nvPr/>
        </p:nvSpPr>
        <p:spPr bwMode="auto">
          <a:xfrm>
            <a:off x="8368487" y="2067581"/>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Confirming Goods and Services Receipts</a:t>
            </a:r>
          </a:p>
        </p:txBody>
      </p:sp>
      <p:sp>
        <p:nvSpPr>
          <p:cNvPr id="76" name="Freeform 69">
            <a:extLst>
              <a:ext uri="{FF2B5EF4-FFF2-40B4-BE49-F238E27FC236}">
                <a16:creationId xmlns:a16="http://schemas.microsoft.com/office/drawing/2014/main" id="{8342D9DA-F6D7-4158-8084-928404BF2A8B}"/>
              </a:ext>
            </a:extLst>
          </p:cNvPr>
          <p:cNvSpPr>
            <a:spLocks noChangeArrowheads="1"/>
          </p:cNvSpPr>
          <p:nvPr/>
        </p:nvSpPr>
        <p:spPr bwMode="auto">
          <a:xfrm>
            <a:off x="10525082" y="2839681"/>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a:solidFill>
                <a:srgbClr val="000000"/>
              </a:solidFill>
              <a:latin typeface="72" panose="020B0503030000000003" pitchFamily="34" charset="0"/>
              <a:cs typeface="72" panose="020B0503030000000003" pitchFamily="34" charset="0"/>
            </a:endParaRPr>
          </a:p>
        </p:txBody>
      </p:sp>
      <p:sp>
        <p:nvSpPr>
          <p:cNvPr id="78" name="Freeform 69">
            <a:extLst>
              <a:ext uri="{FF2B5EF4-FFF2-40B4-BE49-F238E27FC236}">
                <a16:creationId xmlns:a16="http://schemas.microsoft.com/office/drawing/2014/main" id="{DDC084CB-FC89-4022-BBCB-77F01BA5D622}"/>
              </a:ext>
            </a:extLst>
          </p:cNvPr>
          <p:cNvSpPr>
            <a:spLocks noChangeArrowheads="1"/>
          </p:cNvSpPr>
          <p:nvPr/>
        </p:nvSpPr>
        <p:spPr bwMode="auto">
          <a:xfrm>
            <a:off x="9349666" y="2808476"/>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a:solidFill>
                <a:srgbClr val="000000"/>
              </a:solidFill>
              <a:latin typeface="72" panose="020B0503030000000003" pitchFamily="34" charset="0"/>
              <a:cs typeface="72" panose="020B0503030000000003" pitchFamily="34" charset="0"/>
            </a:endParaRPr>
          </a:p>
        </p:txBody>
      </p:sp>
      <p:pic>
        <p:nvPicPr>
          <p:cNvPr id="80" name="Picture 79">
            <a:hlinkClick r:id="rId22" action="ppaction://hlinksldjump"/>
            <a:extLst>
              <a:ext uri="{FF2B5EF4-FFF2-40B4-BE49-F238E27FC236}">
                <a16:creationId xmlns:a16="http://schemas.microsoft.com/office/drawing/2014/main" id="{FCA3BCAD-2A50-4760-A98A-BAB10C961D82}"/>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4690318" y="2691245"/>
            <a:ext cx="179953" cy="179953"/>
          </a:xfrm>
          <a:prstGeom prst="rect">
            <a:avLst/>
          </a:prstGeom>
        </p:spPr>
      </p:pic>
      <p:pic>
        <p:nvPicPr>
          <p:cNvPr id="81" name="Picture 80">
            <a:hlinkClick r:id="rId22" action="ppaction://hlinksldjump"/>
            <a:extLst>
              <a:ext uri="{FF2B5EF4-FFF2-40B4-BE49-F238E27FC236}">
                <a16:creationId xmlns:a16="http://schemas.microsoft.com/office/drawing/2014/main" id="{92038D6E-B1F3-4E21-808F-254A3B58B798}"/>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3534469" y="2694060"/>
            <a:ext cx="179953" cy="179953"/>
          </a:xfrm>
          <a:prstGeom prst="rect">
            <a:avLst/>
          </a:prstGeom>
        </p:spPr>
      </p:pic>
      <p:sp>
        <p:nvSpPr>
          <p:cNvPr id="82" name="Chevron 123">
            <a:hlinkClick r:id="rId19" action="ppaction://hlinksldjump"/>
            <a:extLst>
              <a:ext uri="{FF2B5EF4-FFF2-40B4-BE49-F238E27FC236}">
                <a16:creationId xmlns:a16="http://schemas.microsoft.com/office/drawing/2014/main" id="{746B7B43-D9C5-4C57-8533-35375261338D}"/>
              </a:ext>
            </a:extLst>
          </p:cNvPr>
          <p:cNvSpPr>
            <a:spLocks noChangeArrowheads="1"/>
          </p:cNvSpPr>
          <p:nvPr/>
        </p:nvSpPr>
        <p:spPr bwMode="auto">
          <a:xfrm>
            <a:off x="4884298" y="2063764"/>
            <a:ext cx="1127568"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Enter quotes</a:t>
            </a:r>
          </a:p>
        </p:txBody>
      </p:sp>
      <p:pic>
        <p:nvPicPr>
          <p:cNvPr id="89" name="Picture 88">
            <a:hlinkClick r:id="rId22" action="ppaction://hlinksldjump"/>
            <a:extLst>
              <a:ext uri="{FF2B5EF4-FFF2-40B4-BE49-F238E27FC236}">
                <a16:creationId xmlns:a16="http://schemas.microsoft.com/office/drawing/2014/main" id="{30C60386-80C3-48CB-9DB1-B15B4CC0170C}"/>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5706756" y="2698725"/>
            <a:ext cx="179953" cy="179953"/>
          </a:xfrm>
          <a:prstGeom prst="rect">
            <a:avLst/>
          </a:prstGeom>
        </p:spPr>
      </p:pic>
      <p:pic>
        <p:nvPicPr>
          <p:cNvPr id="90" name="Picture 89">
            <a:hlinkClick r:id="rId22" action="ppaction://hlinksldjump"/>
            <a:extLst>
              <a:ext uri="{FF2B5EF4-FFF2-40B4-BE49-F238E27FC236}">
                <a16:creationId xmlns:a16="http://schemas.microsoft.com/office/drawing/2014/main" id="{36662BD4-81BC-4304-B8CD-7DA229C3AB8F}"/>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6896394" y="2698725"/>
            <a:ext cx="179953" cy="179953"/>
          </a:xfrm>
          <a:prstGeom prst="rect">
            <a:avLst/>
          </a:prstGeom>
        </p:spPr>
      </p:pic>
      <p:sp>
        <p:nvSpPr>
          <p:cNvPr id="77" name="Chevron 123">
            <a:hlinkClick r:id="rId24" action="ppaction://hlinksldjump"/>
            <a:extLst>
              <a:ext uri="{FF2B5EF4-FFF2-40B4-BE49-F238E27FC236}">
                <a16:creationId xmlns:a16="http://schemas.microsoft.com/office/drawing/2014/main" id="{062EFAEF-F82D-4248-BF36-35AAE7F2C2D0}"/>
              </a:ext>
            </a:extLst>
          </p:cNvPr>
          <p:cNvSpPr>
            <a:spLocks noChangeArrowheads="1"/>
          </p:cNvSpPr>
          <p:nvPr/>
        </p:nvSpPr>
        <p:spPr bwMode="auto">
          <a:xfrm>
            <a:off x="10696214" y="2098735"/>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Payables and Payments</a:t>
            </a:r>
          </a:p>
        </p:txBody>
      </p:sp>
      <p:sp>
        <p:nvSpPr>
          <p:cNvPr id="91" name="Freeform 69">
            <a:extLst>
              <a:ext uri="{FF2B5EF4-FFF2-40B4-BE49-F238E27FC236}">
                <a16:creationId xmlns:a16="http://schemas.microsoft.com/office/drawing/2014/main" id="{633DA3F4-1ECD-48A0-B270-C30FEE6588F5}"/>
              </a:ext>
            </a:extLst>
          </p:cNvPr>
          <p:cNvSpPr>
            <a:spLocks noChangeArrowheads="1"/>
          </p:cNvSpPr>
          <p:nvPr/>
        </p:nvSpPr>
        <p:spPr bwMode="auto">
          <a:xfrm>
            <a:off x="11673017" y="2846421"/>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spTree>
    <p:extLst>
      <p:ext uri="{BB962C8B-B14F-4D97-AF65-F5344CB8AC3E}">
        <p14:creationId xmlns:p14="http://schemas.microsoft.com/office/powerpoint/2010/main" val="1430936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Group 101">
            <a:extLst>
              <a:ext uri="{FF2B5EF4-FFF2-40B4-BE49-F238E27FC236}">
                <a16:creationId xmlns:a16="http://schemas.microsoft.com/office/drawing/2014/main" id="{942877BF-DF3E-460E-9D0B-FD97F9690450}"/>
              </a:ext>
            </a:extLst>
          </p:cNvPr>
          <p:cNvGrpSpPr/>
          <p:nvPr/>
        </p:nvGrpSpPr>
        <p:grpSpPr>
          <a:xfrm>
            <a:off x="181733" y="5913587"/>
            <a:ext cx="1979096" cy="431888"/>
            <a:chOff x="181780" y="5984084"/>
            <a:chExt cx="1979611" cy="432000"/>
          </a:xfrm>
        </p:grpSpPr>
        <p:grpSp>
          <p:nvGrpSpPr>
            <p:cNvPr id="104" name="Group 103">
              <a:extLst>
                <a:ext uri="{FF2B5EF4-FFF2-40B4-BE49-F238E27FC236}">
                  <a16:creationId xmlns:a16="http://schemas.microsoft.com/office/drawing/2014/main" id="{99040A60-7225-4701-9FFB-6751BC1AD501}"/>
                </a:ext>
              </a:extLst>
            </p:cNvPr>
            <p:cNvGrpSpPr/>
            <p:nvPr/>
          </p:nvGrpSpPr>
          <p:grpSpPr>
            <a:xfrm>
              <a:off x="196667" y="6020084"/>
              <a:ext cx="1964724" cy="360000"/>
              <a:chOff x="196667" y="4734829"/>
              <a:chExt cx="1964724" cy="360000"/>
            </a:xfrm>
          </p:grpSpPr>
          <p:sp>
            <p:nvSpPr>
              <p:cNvPr id="106" name="Rectangle 105">
                <a:hlinkClick r:id="rId2" action="ppaction://hlinksldjump"/>
                <a:extLst>
                  <a:ext uri="{FF2B5EF4-FFF2-40B4-BE49-F238E27FC236}">
                    <a16:creationId xmlns:a16="http://schemas.microsoft.com/office/drawing/2014/main" id="{0FAD8B10-DCC9-424C-9BF3-B03196B7BE21}"/>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err="1">
                  <a:solidFill>
                    <a:srgbClr val="000000"/>
                  </a:solidFill>
                  <a:latin typeface="72" panose="020B0503030000000003" pitchFamily="34" charset="0"/>
                  <a:ea typeface="Arial Unicode MS" pitchFamily="34" charset="-128"/>
                  <a:cs typeface="72" panose="020B0503030000000003" pitchFamily="34" charset="0"/>
                </a:endParaRPr>
              </a:p>
            </p:txBody>
          </p:sp>
          <p:sp>
            <p:nvSpPr>
              <p:cNvPr id="107" name="TextBox 106">
                <a:extLst>
                  <a:ext uri="{FF2B5EF4-FFF2-40B4-BE49-F238E27FC236}">
                    <a16:creationId xmlns:a16="http://schemas.microsoft.com/office/drawing/2014/main" id="{705E511F-25B7-480F-8D06-157664CD4E88}"/>
                  </a:ext>
                </a:extLst>
              </p:cNvPr>
              <p:cNvSpPr txBox="1"/>
              <p:nvPr/>
            </p:nvSpPr>
            <p:spPr>
              <a:xfrm>
                <a:off x="631664" y="4830191"/>
                <a:ext cx="119423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Further Information</a:t>
                </a:r>
              </a:p>
            </p:txBody>
          </p:sp>
        </p:grpSp>
        <p:pic>
          <p:nvPicPr>
            <p:cNvPr id="105" name="Picture 104">
              <a:hlinkClick r:id="" action="ppaction://noaction"/>
              <a:extLst>
                <a:ext uri="{FF2B5EF4-FFF2-40B4-BE49-F238E27FC236}">
                  <a16:creationId xmlns:a16="http://schemas.microsoft.com/office/drawing/2014/main" id="{7C904F08-75E6-44B7-8D84-405D99274B4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81780" y="5984084"/>
              <a:ext cx="432000" cy="432000"/>
            </a:xfrm>
            <a:prstGeom prst="rect">
              <a:avLst/>
            </a:prstGeom>
          </p:spPr>
        </p:pic>
      </p:grpSp>
      <p:grpSp>
        <p:nvGrpSpPr>
          <p:cNvPr id="108" name="Group 107">
            <a:extLst>
              <a:ext uri="{FF2B5EF4-FFF2-40B4-BE49-F238E27FC236}">
                <a16:creationId xmlns:a16="http://schemas.microsoft.com/office/drawing/2014/main" id="{ACAB77FF-76D3-4A5F-9495-13974633D913}"/>
              </a:ext>
            </a:extLst>
          </p:cNvPr>
          <p:cNvGrpSpPr/>
          <p:nvPr/>
        </p:nvGrpSpPr>
        <p:grpSpPr>
          <a:xfrm>
            <a:off x="196617" y="5572421"/>
            <a:ext cx="1964212" cy="363683"/>
            <a:chOff x="196667" y="5582428"/>
            <a:chExt cx="1964724" cy="363778"/>
          </a:xfrm>
        </p:grpSpPr>
        <p:grpSp>
          <p:nvGrpSpPr>
            <p:cNvPr id="109" name="Group 108">
              <a:extLst>
                <a:ext uri="{FF2B5EF4-FFF2-40B4-BE49-F238E27FC236}">
                  <a16:creationId xmlns:a16="http://schemas.microsoft.com/office/drawing/2014/main" id="{88F58492-2EB1-4197-8D77-49F9B84CE2A4}"/>
                </a:ext>
              </a:extLst>
            </p:cNvPr>
            <p:cNvGrpSpPr/>
            <p:nvPr/>
          </p:nvGrpSpPr>
          <p:grpSpPr>
            <a:xfrm>
              <a:off x="196667" y="5586206"/>
              <a:ext cx="1964724" cy="360000"/>
              <a:chOff x="196667" y="4734829"/>
              <a:chExt cx="1964724" cy="360000"/>
            </a:xfrm>
          </p:grpSpPr>
          <p:sp>
            <p:nvSpPr>
              <p:cNvPr id="111" name="Rectangle 110">
                <a:hlinkClick r:id="rId4" action="ppaction://hlinksldjump"/>
                <a:extLst>
                  <a:ext uri="{FF2B5EF4-FFF2-40B4-BE49-F238E27FC236}">
                    <a16:creationId xmlns:a16="http://schemas.microsoft.com/office/drawing/2014/main" id="{EB0755C9-7720-4939-B003-BCE74A545E9D}"/>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12" name="TextBox 111">
                <a:extLst>
                  <a:ext uri="{FF2B5EF4-FFF2-40B4-BE49-F238E27FC236}">
                    <a16:creationId xmlns:a16="http://schemas.microsoft.com/office/drawing/2014/main" id="{DE62D2FC-8877-48A9-8C2C-B8B18BE968E4}"/>
                  </a:ext>
                </a:extLst>
              </p:cNvPr>
              <p:cNvSpPr txBox="1"/>
              <p:nvPr/>
            </p:nvSpPr>
            <p:spPr>
              <a:xfrm>
                <a:off x="631664" y="4830191"/>
                <a:ext cx="876843"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Flow</a:t>
                </a:r>
              </a:p>
            </p:txBody>
          </p:sp>
        </p:grpSp>
        <p:pic>
          <p:nvPicPr>
            <p:cNvPr id="110" name="Picture 109">
              <a:hlinkClick r:id="" action="ppaction://noaction"/>
              <a:extLst>
                <a:ext uri="{FF2B5EF4-FFF2-40B4-BE49-F238E27FC236}">
                  <a16:creationId xmlns:a16="http://schemas.microsoft.com/office/drawing/2014/main" id="{7E3BFF44-D230-4ADB-9461-3CC6C38919DD}"/>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30477" y="5582428"/>
              <a:ext cx="360000" cy="360000"/>
            </a:xfrm>
            <a:prstGeom prst="rect">
              <a:avLst/>
            </a:prstGeom>
          </p:spPr>
        </p:pic>
      </p:grpSp>
      <p:grpSp>
        <p:nvGrpSpPr>
          <p:cNvPr id="113" name="Group 112">
            <a:extLst>
              <a:ext uri="{FF2B5EF4-FFF2-40B4-BE49-F238E27FC236}">
                <a16:creationId xmlns:a16="http://schemas.microsoft.com/office/drawing/2014/main" id="{E78E57BD-4A67-496F-8683-5781D36933E4}"/>
              </a:ext>
            </a:extLst>
          </p:cNvPr>
          <p:cNvGrpSpPr/>
          <p:nvPr/>
        </p:nvGrpSpPr>
        <p:grpSpPr>
          <a:xfrm>
            <a:off x="196617" y="5165202"/>
            <a:ext cx="1964212" cy="359906"/>
            <a:chOff x="196667" y="4734829"/>
            <a:chExt cx="1964724" cy="360000"/>
          </a:xfrm>
        </p:grpSpPr>
        <p:sp>
          <p:nvSpPr>
            <p:cNvPr id="120" name="Rectangle 119">
              <a:hlinkClick r:id="rId6" action="ppaction://hlinksldjump"/>
              <a:extLst>
                <a:ext uri="{FF2B5EF4-FFF2-40B4-BE49-F238E27FC236}">
                  <a16:creationId xmlns:a16="http://schemas.microsoft.com/office/drawing/2014/main" id="{2AEF62FF-1D52-487D-A3AB-77357258B929}"/>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grpSp>
          <p:nvGrpSpPr>
            <p:cNvPr id="121" name="Group 120">
              <a:extLst>
                <a:ext uri="{FF2B5EF4-FFF2-40B4-BE49-F238E27FC236}">
                  <a16:creationId xmlns:a16="http://schemas.microsoft.com/office/drawing/2014/main" id="{A88C1F92-69DB-4246-9513-EEBBC86F2D64}"/>
                </a:ext>
              </a:extLst>
            </p:cNvPr>
            <p:cNvGrpSpPr/>
            <p:nvPr/>
          </p:nvGrpSpPr>
          <p:grpSpPr>
            <a:xfrm>
              <a:off x="249062" y="4734829"/>
              <a:ext cx="1331580" cy="360000"/>
              <a:chOff x="249062" y="4734829"/>
              <a:chExt cx="1331580" cy="360000"/>
            </a:xfrm>
          </p:grpSpPr>
          <p:sp>
            <p:nvSpPr>
              <p:cNvPr id="122" name="TextBox 121">
                <a:extLst>
                  <a:ext uri="{FF2B5EF4-FFF2-40B4-BE49-F238E27FC236}">
                    <a16:creationId xmlns:a16="http://schemas.microsoft.com/office/drawing/2014/main" id="{7BE911FD-1FA2-4B6D-958C-3092EF04657E}"/>
                  </a:ext>
                </a:extLst>
              </p:cNvPr>
              <p:cNvSpPr txBox="1"/>
              <p:nvPr/>
            </p:nvSpPr>
            <p:spPr>
              <a:xfrm>
                <a:off x="631664" y="4830191"/>
                <a:ext cx="94897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Business Value</a:t>
                </a:r>
              </a:p>
            </p:txBody>
          </p:sp>
          <p:pic>
            <p:nvPicPr>
              <p:cNvPr id="123" name="Picture 122">
                <a:hlinkClick r:id="" action="ppaction://noaction"/>
                <a:extLst>
                  <a:ext uri="{FF2B5EF4-FFF2-40B4-BE49-F238E27FC236}">
                    <a16:creationId xmlns:a16="http://schemas.microsoft.com/office/drawing/2014/main" id="{D1A01C07-77ED-4300-BD19-B75409D388F8}"/>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49062" y="4734829"/>
                <a:ext cx="360000" cy="360000"/>
              </a:xfrm>
              <a:prstGeom prst="rect">
                <a:avLst/>
              </a:prstGeom>
            </p:spPr>
          </p:pic>
        </p:grpSp>
      </p:grpSp>
      <p:grpSp>
        <p:nvGrpSpPr>
          <p:cNvPr id="140" name="Group 139">
            <a:extLst>
              <a:ext uri="{FF2B5EF4-FFF2-40B4-BE49-F238E27FC236}">
                <a16:creationId xmlns:a16="http://schemas.microsoft.com/office/drawing/2014/main" id="{3C5D9B5E-2E53-454E-A185-3B5021A77709}"/>
              </a:ext>
            </a:extLst>
          </p:cNvPr>
          <p:cNvGrpSpPr/>
          <p:nvPr/>
        </p:nvGrpSpPr>
        <p:grpSpPr>
          <a:xfrm>
            <a:off x="196616" y="4757983"/>
            <a:ext cx="1863458" cy="359906"/>
            <a:chOff x="196667" y="4351530"/>
            <a:chExt cx="1863943" cy="360000"/>
          </a:xfrm>
          <a:solidFill>
            <a:srgbClr val="ECECEC"/>
          </a:solidFill>
        </p:grpSpPr>
        <p:sp>
          <p:nvSpPr>
            <p:cNvPr id="141" name="Rectangle 140">
              <a:hlinkClick r:id="rId8" action="ppaction://hlinksldjump"/>
              <a:extLst>
                <a:ext uri="{FF2B5EF4-FFF2-40B4-BE49-F238E27FC236}">
                  <a16:creationId xmlns:a16="http://schemas.microsoft.com/office/drawing/2014/main" id="{197E2896-E6A8-4B7A-8F20-157A4BFC6988}"/>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err="1">
                <a:solidFill>
                  <a:srgbClr val="ECECEC"/>
                </a:solidFill>
                <a:latin typeface="72" panose="020B0503030000000003" pitchFamily="34" charset="0"/>
                <a:ea typeface="Arial Unicode MS" pitchFamily="34" charset="-128"/>
                <a:cs typeface="72" panose="020B0503030000000003" pitchFamily="34" charset="0"/>
              </a:endParaRPr>
            </a:p>
          </p:txBody>
        </p:sp>
        <p:pic>
          <p:nvPicPr>
            <p:cNvPr id="142" name="Picture 141">
              <a:extLst>
                <a:ext uri="{FF2B5EF4-FFF2-40B4-BE49-F238E27FC236}">
                  <a16:creationId xmlns:a16="http://schemas.microsoft.com/office/drawing/2014/main" id="{0233C714-9933-4B5E-B3F8-54D163ACB296}"/>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249062" y="4351530"/>
              <a:ext cx="360000" cy="360000"/>
            </a:xfrm>
            <a:prstGeom prst="rect">
              <a:avLst/>
            </a:prstGeom>
            <a:grpFill/>
          </p:spPr>
        </p:pic>
        <p:sp>
          <p:nvSpPr>
            <p:cNvPr id="143" name="TextBox 142">
              <a:extLst>
                <a:ext uri="{FF2B5EF4-FFF2-40B4-BE49-F238E27FC236}">
                  <a16:creationId xmlns:a16="http://schemas.microsoft.com/office/drawing/2014/main" id="{3BB0C3BF-96D4-46EA-8006-F22C26D63BFE}"/>
                </a:ext>
              </a:extLst>
            </p:cNvPr>
            <p:cNvSpPr txBox="1"/>
            <p:nvPr/>
          </p:nvSpPr>
          <p:spPr>
            <a:xfrm>
              <a:off x="638473" y="4446892"/>
              <a:ext cx="102592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b="1" kern="0" dirty="0">
                  <a:solidFill>
                    <a:srgbClr val="666666"/>
                  </a:solidFill>
                  <a:latin typeface="72" panose="020B0503030000000003" pitchFamily="34" charset="0"/>
                  <a:ea typeface="Arial Unicode MS" pitchFamily="34" charset="-128"/>
                  <a:cs typeface="72" panose="020B0503030000000003" pitchFamily="34" charset="0"/>
                </a:rPr>
                <a:t>Process Details</a:t>
              </a:r>
            </a:p>
          </p:txBody>
        </p:sp>
      </p:grpSp>
      <p:grpSp>
        <p:nvGrpSpPr>
          <p:cNvPr id="150" name="Group 149">
            <a:extLst>
              <a:ext uri="{FF2B5EF4-FFF2-40B4-BE49-F238E27FC236}">
                <a16:creationId xmlns:a16="http://schemas.microsoft.com/office/drawing/2014/main" id="{D9B79550-2E1C-4B2B-A38B-2460062B2EC8}"/>
              </a:ext>
            </a:extLst>
          </p:cNvPr>
          <p:cNvGrpSpPr/>
          <p:nvPr/>
        </p:nvGrpSpPr>
        <p:grpSpPr>
          <a:xfrm>
            <a:off x="196617" y="4350764"/>
            <a:ext cx="1863458" cy="359906"/>
            <a:chOff x="196667" y="4351004"/>
            <a:chExt cx="1863943" cy="360000"/>
          </a:xfrm>
          <a:noFill/>
        </p:grpSpPr>
        <p:grpSp>
          <p:nvGrpSpPr>
            <p:cNvPr id="151" name="Group 150">
              <a:extLst>
                <a:ext uri="{FF2B5EF4-FFF2-40B4-BE49-F238E27FC236}">
                  <a16:creationId xmlns:a16="http://schemas.microsoft.com/office/drawing/2014/main" id="{7BE1348C-539C-46CD-ACC1-778DCF755EE4}"/>
                </a:ext>
              </a:extLst>
            </p:cNvPr>
            <p:cNvGrpSpPr/>
            <p:nvPr/>
          </p:nvGrpSpPr>
          <p:grpSpPr>
            <a:xfrm>
              <a:off x="196667" y="4351004"/>
              <a:ext cx="1863943" cy="360000"/>
              <a:chOff x="196667" y="4351530"/>
              <a:chExt cx="1863943" cy="360000"/>
            </a:xfrm>
            <a:grpFill/>
          </p:grpSpPr>
          <p:sp>
            <p:nvSpPr>
              <p:cNvPr id="153" name="Rectangle 152">
                <a:hlinkClick r:id="rId10" action="ppaction://hlinksldjump"/>
                <a:extLst>
                  <a:ext uri="{FF2B5EF4-FFF2-40B4-BE49-F238E27FC236}">
                    <a16:creationId xmlns:a16="http://schemas.microsoft.com/office/drawing/2014/main" id="{39507A08-2940-4D4B-90AC-818FA6ECEC34}"/>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err="1">
                  <a:solidFill>
                    <a:srgbClr val="ECECEC"/>
                  </a:solidFill>
                  <a:latin typeface="72" panose="020B0503030000000003" pitchFamily="34" charset="0"/>
                  <a:ea typeface="Arial Unicode MS" pitchFamily="34" charset="-128"/>
                  <a:cs typeface="72" panose="020B0503030000000003" pitchFamily="34" charset="0"/>
                </a:endParaRPr>
              </a:p>
            </p:txBody>
          </p:sp>
          <p:sp>
            <p:nvSpPr>
              <p:cNvPr id="154" name="TextBox 153">
                <a:extLst>
                  <a:ext uri="{FF2B5EF4-FFF2-40B4-BE49-F238E27FC236}">
                    <a16:creationId xmlns:a16="http://schemas.microsoft.com/office/drawing/2014/main" id="{FF1222B7-FCD1-440E-859A-6B1199CA8F6A}"/>
                  </a:ext>
                </a:extLst>
              </p:cNvPr>
              <p:cNvSpPr txBox="1"/>
              <p:nvPr/>
            </p:nvSpPr>
            <p:spPr>
              <a:xfrm>
                <a:off x="638473" y="4446892"/>
                <a:ext cx="115897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Overview</a:t>
                </a:r>
              </a:p>
            </p:txBody>
          </p:sp>
        </p:grpSp>
        <p:pic>
          <p:nvPicPr>
            <p:cNvPr id="152" name="Picture 151">
              <a:hlinkClick r:id="rId11" action="ppaction://hlinksldjump"/>
              <a:extLst>
                <a:ext uri="{FF2B5EF4-FFF2-40B4-BE49-F238E27FC236}">
                  <a16:creationId xmlns:a16="http://schemas.microsoft.com/office/drawing/2014/main" id="{0D6A3084-9753-461E-91AE-397C61C22C2A}"/>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249061" y="4351004"/>
              <a:ext cx="360000" cy="360000"/>
            </a:xfrm>
            <a:prstGeom prst="rect">
              <a:avLst/>
            </a:prstGeom>
            <a:grpFill/>
          </p:spPr>
        </p:pic>
      </p:grpSp>
      <p:sp>
        <p:nvSpPr>
          <p:cNvPr id="24" name="Title"/>
          <p:cNvSpPr>
            <a:spLocks noGrp="1"/>
          </p:cNvSpPr>
          <p:nvPr>
            <p:ph type="title"/>
          </p:nvPr>
        </p:nvSpPr>
        <p:spPr bwMode="gray">
          <a:xfrm>
            <a:off x="503870" y="504761"/>
            <a:ext cx="11183564" cy="676932"/>
          </a:xfrm>
        </p:spPr>
        <p:txBody>
          <a:bodyPr/>
          <a:lstStyle/>
          <a:p>
            <a:r>
              <a:rPr lang="en-US" dirty="0">
                <a:solidFill>
                  <a:schemeClr val="accent2"/>
                </a:solidFill>
                <a:latin typeface="72" panose="020B0503030000000003" pitchFamily="34" charset="0"/>
                <a:cs typeface="72" panose="020B0503030000000003" pitchFamily="34" charset="0"/>
              </a:rPr>
              <a:t>SAP Business ByDesign – Procure to Pay (Services)</a:t>
            </a:r>
            <a:br>
              <a:rPr lang="en-US" dirty="0">
                <a:solidFill>
                  <a:schemeClr val="accent2"/>
                </a:solidFill>
                <a:latin typeface="72" panose="020B0503030000000003" pitchFamily="34" charset="0"/>
                <a:cs typeface="72" panose="020B0503030000000003" pitchFamily="34" charset="0"/>
              </a:rPr>
            </a:br>
            <a:r>
              <a:rPr lang="en-US" sz="1999" b="0" dirty="0">
                <a:solidFill>
                  <a:schemeClr val="accent2"/>
                </a:solidFill>
                <a:latin typeface="72" panose="020B0503030000000003" pitchFamily="34" charset="0"/>
                <a:cs typeface="72" panose="020B0503030000000003" pitchFamily="34" charset="0"/>
              </a:rPr>
              <a:t>Process Details: Processing Purchase Orders</a:t>
            </a:r>
            <a:endParaRPr lang="en-US" dirty="0">
              <a:solidFill>
                <a:schemeClr val="accent2"/>
              </a:solidFill>
              <a:latin typeface="72" panose="020B0503030000000003" pitchFamily="34" charset="0"/>
              <a:cs typeface="72" panose="020B0503030000000003" pitchFamily="34" charset="0"/>
            </a:endParaRPr>
          </a:p>
        </p:txBody>
      </p:sp>
      <p:sp>
        <p:nvSpPr>
          <p:cNvPr id="95" name="Rectangle 122">
            <a:extLst>
              <a:ext uri="{FF2B5EF4-FFF2-40B4-BE49-F238E27FC236}">
                <a16:creationId xmlns:a16="http://schemas.microsoft.com/office/drawing/2014/main" id="{25BD6EE7-41E9-4F63-9D21-CF51CB71382B}"/>
              </a:ext>
            </a:extLst>
          </p:cNvPr>
          <p:cNvSpPr>
            <a:spLocks noChangeArrowheads="1"/>
          </p:cNvSpPr>
          <p:nvPr/>
        </p:nvSpPr>
        <p:spPr bwMode="auto">
          <a:xfrm>
            <a:off x="2030144" y="3794455"/>
            <a:ext cx="9443146" cy="2638382"/>
          </a:xfrm>
          <a:prstGeom prst="rect">
            <a:avLst/>
          </a:prstGeom>
          <a:solidFill>
            <a:srgbClr val="ECECEC"/>
          </a:solidFill>
          <a:ln w="9525" algn="ctr">
            <a:noFill/>
            <a:round/>
            <a:headEnd/>
            <a:tailEnd/>
          </a:ln>
        </p:spPr>
        <p:txBody>
          <a:bodyPr wrap="none" lIns="89977" tIns="46788" rIns="89977" bIns="46788" anchor="ctr"/>
          <a:lstStyle/>
          <a:p>
            <a:pPr marL="244402" indent="-244402" algn="ctr" defTabSz="1088449">
              <a:buClr>
                <a:srgbClr val="F0AB00"/>
              </a:buClr>
              <a:buSzPct val="80000"/>
              <a:defRPr/>
            </a:pPr>
            <a:endParaRPr lang="en-US" sz="2099">
              <a:solidFill>
                <a:srgbClr val="000000"/>
              </a:solidFill>
              <a:latin typeface="72" panose="020B0503030000000003" pitchFamily="34" charset="0"/>
              <a:cs typeface="72" panose="020B0503030000000003" pitchFamily="34" charset="0"/>
            </a:endParaRPr>
          </a:p>
        </p:txBody>
      </p:sp>
      <p:sp>
        <p:nvSpPr>
          <p:cNvPr id="103" name="TextBox 102">
            <a:extLst>
              <a:ext uri="{FF2B5EF4-FFF2-40B4-BE49-F238E27FC236}">
                <a16:creationId xmlns:a16="http://schemas.microsoft.com/office/drawing/2014/main" id="{A08FFB48-0E95-4C3A-9EFE-1E0C13FF2364}"/>
              </a:ext>
            </a:extLst>
          </p:cNvPr>
          <p:cNvSpPr txBox="1"/>
          <p:nvPr/>
        </p:nvSpPr>
        <p:spPr>
          <a:xfrm>
            <a:off x="366645" y="3706054"/>
            <a:ext cx="1647396" cy="461545"/>
          </a:xfrm>
          <a:prstGeom prst="rect">
            <a:avLst/>
          </a:prstGeom>
          <a:noFill/>
        </p:spPr>
        <p:txBody>
          <a:bodyPr>
            <a:spAutoFit/>
          </a:bodyPr>
          <a:lstStyle/>
          <a:p>
            <a:pPr defTabSz="914126">
              <a:buClr>
                <a:srgbClr val="F0AB00"/>
              </a:buClr>
              <a:buSzPct val="80000"/>
              <a:defRPr/>
            </a:pPr>
            <a:r>
              <a:rPr lang="en-US" sz="1200">
                <a:solidFill>
                  <a:srgbClr val="666666"/>
                </a:solidFill>
                <a:latin typeface="72" panose="020B0503030000000003" pitchFamily="34" charset="0"/>
                <a:cs typeface="72" panose="020B0503030000000003" pitchFamily="34" charset="0"/>
              </a:rPr>
              <a:t>Scenario </a:t>
            </a:r>
          </a:p>
          <a:p>
            <a:pPr defTabSz="914126">
              <a:buClr>
                <a:srgbClr val="F0AB00"/>
              </a:buClr>
              <a:buSzPct val="80000"/>
              <a:defRPr/>
            </a:pPr>
            <a:r>
              <a:rPr lang="en-US" sz="1200">
                <a:solidFill>
                  <a:srgbClr val="666666"/>
                </a:solidFill>
                <a:latin typeface="72" panose="020B0503030000000003" pitchFamily="34" charset="0"/>
                <a:cs typeface="72" panose="020B0503030000000003" pitchFamily="34" charset="0"/>
              </a:rPr>
              <a:t>Explorer</a:t>
            </a:r>
            <a:endParaRPr lang="en-US" sz="1000">
              <a:solidFill>
                <a:srgbClr val="666666"/>
              </a:solidFill>
              <a:latin typeface="72" panose="020B0503030000000003" pitchFamily="34" charset="0"/>
              <a:cs typeface="72" panose="020B0503030000000003" pitchFamily="34" charset="0"/>
            </a:endParaRPr>
          </a:p>
        </p:txBody>
      </p:sp>
      <p:pic>
        <p:nvPicPr>
          <p:cNvPr id="146" name="Picture 145">
            <a:extLst>
              <a:ext uri="{FF2B5EF4-FFF2-40B4-BE49-F238E27FC236}">
                <a16:creationId xmlns:a16="http://schemas.microsoft.com/office/drawing/2014/main" id="{54A1CB15-7CD8-4639-BC11-B964B0EB4A9E}"/>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rot="16200000">
            <a:off x="9852856" y="786988"/>
            <a:ext cx="359906" cy="359906"/>
          </a:xfrm>
          <a:prstGeom prst="rect">
            <a:avLst/>
          </a:prstGeom>
        </p:spPr>
      </p:pic>
      <p:sp>
        <p:nvSpPr>
          <p:cNvPr id="48" name="TextBox 47">
            <a:extLst>
              <a:ext uri="{FF2B5EF4-FFF2-40B4-BE49-F238E27FC236}">
                <a16:creationId xmlns:a16="http://schemas.microsoft.com/office/drawing/2014/main" id="{0D6F18B0-F44B-485E-850F-566DE336D322}"/>
              </a:ext>
            </a:extLst>
          </p:cNvPr>
          <p:cNvSpPr txBox="1"/>
          <p:nvPr/>
        </p:nvSpPr>
        <p:spPr>
          <a:xfrm>
            <a:off x="9941056" y="801833"/>
            <a:ext cx="1528997" cy="338466"/>
          </a:xfrm>
          <a:prstGeom prst="rect">
            <a:avLst/>
          </a:prstGeom>
          <a:noFill/>
        </p:spPr>
        <p:txBody>
          <a:bodyPr wrap="square">
            <a:spAutoFit/>
          </a:bodyPr>
          <a:lstStyle/>
          <a:p>
            <a:pPr marL="215835" defTabSz="1088449">
              <a:spcBef>
                <a:spcPts val="600"/>
              </a:spcBef>
              <a:spcAft>
                <a:spcPct val="30000"/>
              </a:spcAft>
              <a:defRPr/>
            </a:pPr>
            <a:r>
              <a:rPr lang="en-US" sz="800">
                <a:solidFill>
                  <a:srgbClr val="666666"/>
                </a:solidFill>
                <a:latin typeface="72" panose="020B0503030000000003" pitchFamily="34" charset="0"/>
                <a:ea typeface="SimSun" pitchFamily="2" charset="-122"/>
                <a:cs typeface="72" panose="020B0503030000000003" pitchFamily="34" charset="0"/>
              </a:rPr>
              <a:t>Click process </a:t>
            </a:r>
            <a:br>
              <a:rPr lang="en-US" sz="800">
                <a:solidFill>
                  <a:srgbClr val="666666"/>
                </a:solidFill>
                <a:latin typeface="72" panose="020B0503030000000003" pitchFamily="34" charset="0"/>
                <a:ea typeface="SimSun" pitchFamily="2" charset="-122"/>
                <a:cs typeface="72" panose="020B0503030000000003" pitchFamily="34" charset="0"/>
              </a:rPr>
            </a:br>
            <a:r>
              <a:rPr lang="en-US" sz="800">
                <a:solidFill>
                  <a:srgbClr val="666666"/>
                </a:solidFill>
                <a:latin typeface="72" panose="020B0503030000000003" pitchFamily="34" charset="0"/>
                <a:ea typeface="SimSun" pitchFamily="2" charset="-122"/>
                <a:cs typeface="72" panose="020B0503030000000003" pitchFamily="34" charset="0"/>
              </a:rPr>
              <a:t>chevrons for details</a:t>
            </a:r>
          </a:p>
        </p:txBody>
      </p:sp>
      <p:sp>
        <p:nvSpPr>
          <p:cNvPr id="54" name="TextBox 83">
            <a:extLst>
              <a:ext uri="{FF2B5EF4-FFF2-40B4-BE49-F238E27FC236}">
                <a16:creationId xmlns:a16="http://schemas.microsoft.com/office/drawing/2014/main" id="{12EE2C59-DB5A-494F-9688-65EAEA18ED5B}"/>
              </a:ext>
            </a:extLst>
          </p:cNvPr>
          <p:cNvSpPr txBox="1">
            <a:spLocks noChangeArrowheads="1"/>
          </p:cNvSpPr>
          <p:nvPr/>
        </p:nvSpPr>
        <p:spPr bwMode="auto">
          <a:xfrm>
            <a:off x="1978698" y="3804882"/>
            <a:ext cx="2158438" cy="261869"/>
          </a:xfrm>
          <a:prstGeom prst="rect">
            <a:avLst/>
          </a:prstGeom>
          <a:noFill/>
          <a:ln w="9525">
            <a:noFill/>
            <a:miter lim="800000"/>
            <a:headEnd/>
            <a:tailEnd/>
          </a:ln>
        </p:spPr>
        <p:txBody>
          <a:bodyPr>
            <a:spAutoFit/>
          </a:bodyPr>
          <a:lstStyle/>
          <a:p>
            <a:pPr defTabSz="1088449">
              <a:buClr>
                <a:srgbClr val="F0AB00"/>
              </a:buClr>
              <a:buSzPct val="80000"/>
              <a:defRPr/>
            </a:pPr>
            <a:r>
              <a:rPr lang="en-US" sz="1100" b="1">
                <a:solidFill>
                  <a:srgbClr val="666666"/>
                </a:solidFill>
                <a:latin typeface="72" panose="020B0503030000000003" pitchFamily="34" charset="0"/>
                <a:cs typeface="72" panose="020B0503030000000003" pitchFamily="34" charset="0"/>
              </a:rPr>
              <a:t>Process Description</a:t>
            </a:r>
            <a:endParaRPr lang="en-US" sz="900" b="1">
              <a:solidFill>
                <a:srgbClr val="666666"/>
              </a:solidFill>
              <a:latin typeface="72" panose="020B0503030000000003" pitchFamily="34" charset="0"/>
              <a:cs typeface="72" panose="020B0503030000000003" pitchFamily="34" charset="0"/>
            </a:endParaRPr>
          </a:p>
        </p:txBody>
      </p:sp>
      <p:sp>
        <p:nvSpPr>
          <p:cNvPr id="55" name="TextBox 66">
            <a:extLst>
              <a:ext uri="{FF2B5EF4-FFF2-40B4-BE49-F238E27FC236}">
                <a16:creationId xmlns:a16="http://schemas.microsoft.com/office/drawing/2014/main" id="{417D6758-2514-49AF-93F1-2D425EE7C13F}"/>
              </a:ext>
            </a:extLst>
          </p:cNvPr>
          <p:cNvSpPr txBox="1">
            <a:spLocks noChangeArrowheads="1"/>
          </p:cNvSpPr>
          <p:nvPr/>
        </p:nvSpPr>
        <p:spPr bwMode="auto">
          <a:xfrm>
            <a:off x="1978698" y="4085400"/>
            <a:ext cx="4920111" cy="1892333"/>
          </a:xfrm>
          <a:prstGeom prst="rect">
            <a:avLst/>
          </a:prstGeom>
          <a:noFill/>
          <a:ln w="9525">
            <a:noFill/>
            <a:miter lim="800000"/>
            <a:headEnd/>
            <a:tailEnd/>
          </a:ln>
        </p:spPr>
        <p:txBody>
          <a:bodyPr wrap="square">
            <a:spAutoFit/>
          </a:bodyPr>
          <a:lstStyle/>
          <a:p>
            <a:pPr algn="just" defTabSz="1088449">
              <a:buClr>
                <a:srgbClr val="F0AB00"/>
              </a:buClr>
              <a:buSzPct val="80000"/>
              <a:defRPr/>
            </a:pPr>
            <a:r>
              <a:rPr lang="en-US" sz="900" dirty="0">
                <a:solidFill>
                  <a:srgbClr val="666666"/>
                </a:solidFill>
                <a:latin typeface="72" panose="020B0503030000000003" pitchFamily="34" charset="0"/>
                <a:cs typeface="72" panose="020B0503030000000003" pitchFamily="34" charset="0"/>
              </a:rPr>
              <a:t>The </a:t>
            </a:r>
            <a:r>
              <a:rPr lang="en-US" sz="900" b="1" dirty="0">
                <a:solidFill>
                  <a:srgbClr val="666666"/>
                </a:solidFill>
                <a:latin typeface="72" panose="020B0503030000000003" pitchFamily="34" charset="0"/>
                <a:cs typeface="72" panose="020B0503030000000003" pitchFamily="34" charset="0"/>
              </a:rPr>
              <a:t>Processing Purchase Orders </a:t>
            </a:r>
            <a:r>
              <a:rPr lang="en-US" sz="900" dirty="0">
                <a:solidFill>
                  <a:srgbClr val="666666"/>
                </a:solidFill>
                <a:latin typeface="72" panose="020B0503030000000003" pitchFamily="34" charset="0"/>
                <a:cs typeface="72" panose="020B0503030000000003" pitchFamily="34" charset="0"/>
              </a:rPr>
              <a:t>business process enables you to work on automatically created purchase orders, or manually create a purchase order with or without reference to a contract or a list price. You can also search in a supplier catalog for the products to be ordered. The purchase order can contain stock material with or without product specification, services, or non-stock material that can be ordered for different purposes (for example, for costs centers, projects, or as an individual material within an asset procurement process).You can also create third-party purchase orders for  materials and services manually, which can be assigned to sales orders, service orders, or customer projects. If all relevant data is maintained, the purchase order is sent to the supplier, which can also be an affiliated company that uses either SAP Business ByDesign or SAP ERP. It is also possible that an approval procedure depending on the purchase order value is in place. Optionally, a purchase order acknowledgment can be used. The process can have multiple degrees of automation</a:t>
            </a:r>
          </a:p>
          <a:p>
            <a:pPr algn="just" defTabSz="1088449">
              <a:buClr>
                <a:srgbClr val="F0AB00"/>
              </a:buClr>
              <a:buSzPct val="80000"/>
              <a:defRPr/>
            </a:pPr>
            <a:endParaRPr lang="en-US" sz="900" dirty="0">
              <a:solidFill>
                <a:srgbClr val="666666"/>
              </a:solidFill>
              <a:latin typeface="72" panose="020B0503030000000003" pitchFamily="34" charset="0"/>
              <a:cs typeface="72" panose="020B0503030000000003" pitchFamily="34" charset="0"/>
            </a:endParaRPr>
          </a:p>
        </p:txBody>
      </p:sp>
      <p:pic>
        <p:nvPicPr>
          <p:cNvPr id="58" name="Picture 57">
            <a:extLst>
              <a:ext uri="{FF2B5EF4-FFF2-40B4-BE49-F238E27FC236}">
                <a16:creationId xmlns:a16="http://schemas.microsoft.com/office/drawing/2014/main" id="{754594A0-DD94-4F06-BE2B-7958BA1CB901}"/>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7882575" y="5690857"/>
            <a:ext cx="539859" cy="539859"/>
          </a:xfrm>
          <a:prstGeom prst="rect">
            <a:avLst/>
          </a:prstGeom>
        </p:spPr>
      </p:pic>
      <p:sp>
        <p:nvSpPr>
          <p:cNvPr id="59" name="TextBox 83">
            <a:extLst>
              <a:ext uri="{FF2B5EF4-FFF2-40B4-BE49-F238E27FC236}">
                <a16:creationId xmlns:a16="http://schemas.microsoft.com/office/drawing/2014/main" id="{B28B6799-C272-497E-8BF3-98E8E2C18AFF}"/>
              </a:ext>
            </a:extLst>
          </p:cNvPr>
          <p:cNvSpPr txBox="1">
            <a:spLocks noChangeArrowheads="1"/>
          </p:cNvSpPr>
          <p:nvPr/>
        </p:nvSpPr>
        <p:spPr bwMode="auto">
          <a:xfrm>
            <a:off x="7559978" y="3805208"/>
            <a:ext cx="2158438" cy="261542"/>
          </a:xfrm>
          <a:prstGeom prst="rect">
            <a:avLst/>
          </a:prstGeom>
          <a:noFill/>
          <a:ln w="9525">
            <a:noFill/>
            <a:miter lim="800000"/>
            <a:headEnd/>
            <a:tailEnd/>
          </a:ln>
        </p:spPr>
        <p:txBody>
          <a:bodyPr>
            <a:spAutoFit/>
          </a:bodyPr>
          <a:lstStyle/>
          <a:p>
            <a:pPr defTabSz="1088449">
              <a:buClr>
                <a:srgbClr val="F0AB00"/>
              </a:buClr>
              <a:buSzPct val="80000"/>
              <a:defRPr/>
            </a:pPr>
            <a:r>
              <a:rPr lang="en-US" sz="1100" b="1">
                <a:solidFill>
                  <a:srgbClr val="666666"/>
                </a:solidFill>
                <a:latin typeface="72" panose="020B0503030000000003" pitchFamily="34" charset="0"/>
                <a:cs typeface="72" panose="020B0503030000000003" pitchFamily="34" charset="0"/>
              </a:rPr>
              <a:t>Further Information</a:t>
            </a:r>
            <a:endParaRPr lang="en-US" sz="900" b="1">
              <a:solidFill>
                <a:srgbClr val="666666"/>
              </a:solidFill>
              <a:latin typeface="72" panose="020B0503030000000003" pitchFamily="34" charset="0"/>
              <a:cs typeface="72" panose="020B0503030000000003" pitchFamily="34" charset="0"/>
            </a:endParaRPr>
          </a:p>
        </p:txBody>
      </p:sp>
      <p:sp>
        <p:nvSpPr>
          <p:cNvPr id="60" name="Chevron 79">
            <a:extLst>
              <a:ext uri="{FF2B5EF4-FFF2-40B4-BE49-F238E27FC236}">
                <a16:creationId xmlns:a16="http://schemas.microsoft.com/office/drawing/2014/main" id="{7DD21761-38A9-4EEC-B724-1CEF870A2A55}"/>
              </a:ext>
            </a:extLst>
          </p:cNvPr>
          <p:cNvSpPr>
            <a:spLocks noChangeArrowheads="1"/>
          </p:cNvSpPr>
          <p:nvPr/>
        </p:nvSpPr>
        <p:spPr bwMode="auto">
          <a:xfrm>
            <a:off x="8503720" y="5753673"/>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dirty="0">
                <a:solidFill>
                  <a:srgbClr val="666666"/>
                </a:solidFill>
                <a:latin typeface="72" panose="020B0503030000000003" pitchFamily="34" charset="0"/>
                <a:cs typeface="72" panose="020B0503030000000003" pitchFamily="34" charset="0"/>
                <a:hlinkClick r:id="rId15">
                  <a:extLst>
                    <a:ext uri="{A12FA001-AC4F-418D-AE19-62706E023703}">
                      <ahyp:hlinkClr xmlns:ahyp="http://schemas.microsoft.com/office/drawing/2018/hyperlinkcolor" val="tx"/>
                    </a:ext>
                  </a:extLst>
                </a:hlinkClick>
              </a:rPr>
              <a:t>Link to Purchase </a:t>
            </a:r>
            <a:r>
              <a:rPr lang="en-US" sz="900" dirty="0">
                <a:solidFill>
                  <a:srgbClr val="666666"/>
                </a:solidFill>
                <a:latin typeface="72" panose="020B0503030000000003" pitchFamily="34" charset="0"/>
                <a:cs typeface="72" panose="020B0503030000000003" pitchFamily="34" charset="0"/>
                <a:hlinkClick r:id="rId16">
                  <a:extLst>
                    <a:ext uri="{A12FA001-AC4F-418D-AE19-62706E023703}">
                      <ahyp:hlinkClr xmlns:ahyp="http://schemas.microsoft.com/office/drawing/2018/hyperlinkcolor" val="tx"/>
                    </a:ext>
                  </a:extLst>
                </a:hlinkClick>
              </a:rPr>
              <a:t>Order</a:t>
            </a:r>
            <a:r>
              <a:rPr lang="en-US" sz="900" dirty="0">
                <a:solidFill>
                  <a:srgbClr val="666666"/>
                </a:solidFill>
                <a:latin typeface="72" panose="020B0503030000000003" pitchFamily="34" charset="0"/>
                <a:cs typeface="72" panose="020B0503030000000003" pitchFamily="34" charset="0"/>
                <a:hlinkClick r:id="rId15">
                  <a:extLst>
                    <a:ext uri="{A12FA001-AC4F-418D-AE19-62706E023703}">
                      <ahyp:hlinkClr xmlns:ahyp="http://schemas.microsoft.com/office/drawing/2018/hyperlinkcolor" val="tx"/>
                    </a:ext>
                  </a:extLst>
                </a:hlinkClick>
              </a:rPr>
              <a:t> Processing</a:t>
            </a:r>
            <a:endParaRPr lang="en-US" sz="900" dirty="0">
              <a:solidFill>
                <a:srgbClr val="666666"/>
              </a:solidFill>
              <a:latin typeface="72" panose="020B0503030000000003" pitchFamily="34" charset="0"/>
              <a:cs typeface="72" panose="020B0503030000000003" pitchFamily="34" charset="0"/>
            </a:endParaRPr>
          </a:p>
        </p:txBody>
      </p:sp>
      <p:sp>
        <p:nvSpPr>
          <p:cNvPr id="61" name="Chevron 79">
            <a:extLst>
              <a:ext uri="{FF2B5EF4-FFF2-40B4-BE49-F238E27FC236}">
                <a16:creationId xmlns:a16="http://schemas.microsoft.com/office/drawing/2014/main" id="{EE12BE2D-ED56-420D-B64F-E9125FDB2F2E}"/>
              </a:ext>
            </a:extLst>
          </p:cNvPr>
          <p:cNvSpPr>
            <a:spLocks noChangeArrowheads="1"/>
          </p:cNvSpPr>
          <p:nvPr/>
        </p:nvSpPr>
        <p:spPr bwMode="auto">
          <a:xfrm>
            <a:off x="8503720" y="5025868"/>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In the work center</a:t>
            </a:r>
            <a:r>
              <a:rPr lang="en-US" sz="900" dirty="0">
                <a:solidFill>
                  <a:srgbClr val="666666"/>
                </a:solidFill>
                <a:latin typeface="72" panose="020B0503030000000003" pitchFamily="34" charset="0"/>
                <a:cs typeface="72" panose="020B0503030000000003" pitchFamily="34" charset="0"/>
              </a:rPr>
              <a:t> Purchase Requests and Orders</a:t>
            </a:r>
          </a:p>
        </p:txBody>
      </p:sp>
      <p:pic>
        <p:nvPicPr>
          <p:cNvPr id="62" name="Picture 61">
            <a:extLst>
              <a:ext uri="{FF2B5EF4-FFF2-40B4-BE49-F238E27FC236}">
                <a16:creationId xmlns:a16="http://schemas.microsoft.com/office/drawing/2014/main" id="{008F1199-FF39-43BA-8A4C-CDED3E1C61AF}"/>
              </a:ext>
            </a:extLst>
          </p:cNvPr>
          <p:cNvPicPr>
            <a:picLocks noChangeAspect="1"/>
          </p:cNvPicPr>
          <p:nvPr/>
        </p:nvPicPr>
        <p:blipFill>
          <a:blip r:embed="rId17" cstate="hqprint">
            <a:extLst>
              <a:ext uri="{28A0092B-C50C-407E-A947-70E740481C1C}">
                <a14:useLocalDpi xmlns:a14="http://schemas.microsoft.com/office/drawing/2010/main"/>
              </a:ext>
            </a:extLst>
          </a:blip>
          <a:stretch>
            <a:fillRect/>
          </a:stretch>
        </p:blipFill>
        <p:spPr>
          <a:xfrm>
            <a:off x="7882575" y="4963236"/>
            <a:ext cx="539859" cy="539859"/>
          </a:xfrm>
          <a:prstGeom prst="rect">
            <a:avLst/>
          </a:prstGeom>
        </p:spPr>
      </p:pic>
      <p:cxnSp>
        <p:nvCxnSpPr>
          <p:cNvPr id="63" name="Straight Connector 62">
            <a:extLst>
              <a:ext uri="{FF2B5EF4-FFF2-40B4-BE49-F238E27FC236}">
                <a16:creationId xmlns:a16="http://schemas.microsoft.com/office/drawing/2014/main" id="{C48FDBCF-78EE-460B-9D4E-22538696F7AF}"/>
              </a:ext>
            </a:extLst>
          </p:cNvPr>
          <p:cNvCxnSpPr/>
          <p:nvPr/>
        </p:nvCxnSpPr>
        <p:spPr>
          <a:xfrm>
            <a:off x="7344180" y="3828298"/>
            <a:ext cx="0" cy="2574354"/>
          </a:xfrm>
          <a:prstGeom prst="line">
            <a:avLst/>
          </a:prstGeom>
          <a:ln w="254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Chevron 79">
            <a:extLst>
              <a:ext uri="{FF2B5EF4-FFF2-40B4-BE49-F238E27FC236}">
                <a16:creationId xmlns:a16="http://schemas.microsoft.com/office/drawing/2014/main" id="{3608334A-1117-4141-B81D-D714C1612206}"/>
              </a:ext>
            </a:extLst>
          </p:cNvPr>
          <p:cNvSpPr>
            <a:spLocks noChangeArrowheads="1"/>
          </p:cNvSpPr>
          <p:nvPr/>
        </p:nvSpPr>
        <p:spPr bwMode="auto">
          <a:xfrm>
            <a:off x="8503720" y="4298063"/>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Performed by </a:t>
            </a:r>
            <a:r>
              <a:rPr lang="en-US" sz="900" dirty="0">
                <a:solidFill>
                  <a:srgbClr val="666666"/>
                </a:solidFill>
                <a:latin typeface="72" panose="020B0503030000000003" pitchFamily="34" charset="0"/>
                <a:cs typeface="72" panose="020B0503030000000003" pitchFamily="34" charset="0"/>
              </a:rPr>
              <a:t>Operational Buyer</a:t>
            </a:r>
          </a:p>
        </p:txBody>
      </p:sp>
      <p:pic>
        <p:nvPicPr>
          <p:cNvPr id="65" name="Picture 64">
            <a:extLst>
              <a:ext uri="{FF2B5EF4-FFF2-40B4-BE49-F238E27FC236}">
                <a16:creationId xmlns:a16="http://schemas.microsoft.com/office/drawing/2014/main" id="{73CFE8B2-4878-4483-81AF-DC3D2BDF5377}"/>
              </a:ext>
            </a:extLst>
          </p:cNvPr>
          <p:cNvPicPr>
            <a:picLocks noChangeAspect="1"/>
          </p:cNvPicPr>
          <p:nvPr/>
        </p:nvPicPr>
        <p:blipFill>
          <a:blip r:embed="rId18" cstate="hqprint">
            <a:extLst>
              <a:ext uri="{28A0092B-C50C-407E-A947-70E740481C1C}">
                <a14:useLocalDpi xmlns:a14="http://schemas.microsoft.com/office/drawing/2010/main"/>
              </a:ext>
            </a:extLst>
          </a:blip>
          <a:srcRect/>
          <a:stretch/>
        </p:blipFill>
        <p:spPr>
          <a:xfrm>
            <a:off x="7942444" y="4298063"/>
            <a:ext cx="420121" cy="406694"/>
          </a:xfrm>
          <a:prstGeom prst="rect">
            <a:avLst/>
          </a:prstGeom>
          <a:effectLst>
            <a:outerShdw blurRad="50800" dist="38100" dir="2700000" algn="tl" rotWithShape="0">
              <a:prstClr val="black">
                <a:alpha val="40000"/>
              </a:prstClr>
            </a:outerShdw>
          </a:effectLst>
        </p:spPr>
      </p:pic>
      <p:sp>
        <p:nvSpPr>
          <p:cNvPr id="68" name="Chevron 123">
            <a:extLst>
              <a:ext uri="{FF2B5EF4-FFF2-40B4-BE49-F238E27FC236}">
                <a16:creationId xmlns:a16="http://schemas.microsoft.com/office/drawing/2014/main" id="{D2688B83-AD70-4E2B-92EE-42AB0E96FEDA}"/>
              </a:ext>
            </a:extLst>
          </p:cNvPr>
          <p:cNvSpPr>
            <a:spLocks noChangeAspect="1" noChangeArrowheads="1"/>
          </p:cNvSpPr>
          <p:nvPr/>
        </p:nvSpPr>
        <p:spPr bwMode="auto">
          <a:xfrm>
            <a:off x="3710631" y="1631954"/>
            <a:ext cx="5817998" cy="1439625"/>
          </a:xfrm>
          <a:prstGeom prst="chevron">
            <a:avLst>
              <a:gd name="adj" fmla="val 10374"/>
            </a:avLst>
          </a:prstGeom>
          <a:solidFill>
            <a:srgbClr val="666666"/>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t"/>
          <a:lstStyle/>
          <a:p>
            <a:pPr defTabSz="1088449">
              <a:lnSpc>
                <a:spcPct val="90000"/>
              </a:lnSpc>
              <a:buClr>
                <a:srgbClr val="F0AB00"/>
              </a:buClr>
              <a:buSzPct val="80000"/>
              <a:defRPr/>
            </a:pPr>
            <a:r>
              <a:rPr lang="en-US" sz="900" dirty="0">
                <a:solidFill>
                  <a:srgbClr val="FFFFFF"/>
                </a:solidFill>
                <a:latin typeface="72" panose="020B0503030000000003" pitchFamily="34" charset="0"/>
                <a:cs typeface="72" panose="020B0503030000000003" pitchFamily="34" charset="0"/>
              </a:rPr>
              <a:t>Processing Purchase Orders</a:t>
            </a:r>
          </a:p>
        </p:txBody>
      </p:sp>
      <p:sp>
        <p:nvSpPr>
          <p:cNvPr id="119" name="Chevron 123">
            <a:hlinkClick r:id="rId8" action="ppaction://hlinksldjump"/>
            <a:extLst>
              <a:ext uri="{FF2B5EF4-FFF2-40B4-BE49-F238E27FC236}">
                <a16:creationId xmlns:a16="http://schemas.microsoft.com/office/drawing/2014/main" id="{A19CE167-85A6-4E56-B2AC-75C42F858EE6}"/>
              </a:ext>
            </a:extLst>
          </p:cNvPr>
          <p:cNvSpPr>
            <a:spLocks noChangeArrowheads="1"/>
          </p:cNvSpPr>
          <p:nvPr/>
        </p:nvSpPr>
        <p:spPr bwMode="auto">
          <a:xfrm>
            <a:off x="332752" y="1903487"/>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Shopping Carts</a:t>
            </a:r>
          </a:p>
        </p:txBody>
      </p:sp>
      <p:sp>
        <p:nvSpPr>
          <p:cNvPr id="4" name="TextBox 3">
            <a:hlinkClick r:id="rId10" action="ppaction://hlinksldjump"/>
            <a:extLst>
              <a:ext uri="{FF2B5EF4-FFF2-40B4-BE49-F238E27FC236}">
                <a16:creationId xmlns:a16="http://schemas.microsoft.com/office/drawing/2014/main" id="{C07B8336-F317-4833-AF5D-3EAB72B0974D}"/>
              </a:ext>
            </a:extLst>
          </p:cNvPr>
          <p:cNvSpPr txBox="1"/>
          <p:nvPr/>
        </p:nvSpPr>
        <p:spPr>
          <a:xfrm>
            <a:off x="9207266" y="1664808"/>
            <a:ext cx="80847" cy="153848"/>
          </a:xfrm>
          <a:prstGeom prst="rect">
            <a:avLst/>
          </a:prstGeom>
          <a:noFill/>
        </p:spPr>
        <p:txBody>
          <a:bodyPr wrap="square" lIns="0" tIns="0" rIns="0" bIns="0" rtlCol="0">
            <a:spAutoFit/>
          </a:bodyPr>
          <a:lstStyle/>
          <a:p>
            <a:pPr defTabSz="1088449" fontAlgn="base">
              <a:spcBef>
                <a:spcPct val="50000"/>
              </a:spcBef>
              <a:spcAft>
                <a:spcPct val="0"/>
              </a:spcAft>
              <a:buClr>
                <a:srgbClr val="F0AB00"/>
              </a:buClr>
              <a:buSzPct val="80000"/>
              <a:defRPr/>
            </a:pPr>
            <a:r>
              <a:rPr lang="en-US" sz="1000" b="1" kern="0" dirty="0">
                <a:solidFill>
                  <a:srgbClr val="FFFFFF"/>
                </a:solidFill>
                <a:latin typeface="72" panose="020B0503030000000003" pitchFamily="34" charset="0"/>
                <a:ea typeface="Arial Unicode MS" pitchFamily="34" charset="-128"/>
                <a:cs typeface="72" panose="020B0503030000000003" pitchFamily="34" charset="0"/>
              </a:rPr>
              <a:t>x</a:t>
            </a:r>
          </a:p>
        </p:txBody>
      </p:sp>
      <p:sp>
        <p:nvSpPr>
          <p:cNvPr id="66" name="Chevron 123">
            <a:hlinkClick r:id="rId19" action="ppaction://hlinksldjump"/>
            <a:extLst>
              <a:ext uri="{FF2B5EF4-FFF2-40B4-BE49-F238E27FC236}">
                <a16:creationId xmlns:a16="http://schemas.microsoft.com/office/drawing/2014/main" id="{7B0B0C5E-537F-4136-BD6E-A855AF02797D}"/>
              </a:ext>
            </a:extLst>
          </p:cNvPr>
          <p:cNvSpPr>
            <a:spLocks noChangeArrowheads="1"/>
          </p:cNvSpPr>
          <p:nvPr/>
        </p:nvSpPr>
        <p:spPr bwMode="auto">
          <a:xfrm>
            <a:off x="1471628" y="1901846"/>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Purchase Requests</a:t>
            </a:r>
          </a:p>
        </p:txBody>
      </p:sp>
      <p:sp>
        <p:nvSpPr>
          <p:cNvPr id="67" name="Chevron 123">
            <a:hlinkClick r:id="rId20" action="ppaction://hlinksldjump"/>
            <a:extLst>
              <a:ext uri="{FF2B5EF4-FFF2-40B4-BE49-F238E27FC236}">
                <a16:creationId xmlns:a16="http://schemas.microsoft.com/office/drawing/2014/main" id="{F588B6A6-6175-4809-B75E-94ABD0A54490}"/>
              </a:ext>
            </a:extLst>
          </p:cNvPr>
          <p:cNvSpPr>
            <a:spLocks noChangeArrowheads="1"/>
          </p:cNvSpPr>
          <p:nvPr/>
        </p:nvSpPr>
        <p:spPr bwMode="auto">
          <a:xfrm>
            <a:off x="2627794" y="1895907"/>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Processing Requests for Quotation</a:t>
            </a:r>
          </a:p>
        </p:txBody>
      </p:sp>
      <p:sp>
        <p:nvSpPr>
          <p:cNvPr id="69" name="Chevron 123">
            <a:hlinkClick r:id="rId21" action="ppaction://hlinksldjump"/>
            <a:extLst>
              <a:ext uri="{FF2B5EF4-FFF2-40B4-BE49-F238E27FC236}">
                <a16:creationId xmlns:a16="http://schemas.microsoft.com/office/drawing/2014/main" id="{3015AE38-3090-4153-8061-379C872DBB86}"/>
              </a:ext>
            </a:extLst>
          </p:cNvPr>
          <p:cNvSpPr>
            <a:spLocks noChangeArrowheads="1"/>
          </p:cNvSpPr>
          <p:nvPr/>
        </p:nvSpPr>
        <p:spPr bwMode="auto">
          <a:xfrm>
            <a:off x="3803055" y="1912681"/>
            <a:ext cx="1127568"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Create and maintain a purchase order</a:t>
            </a:r>
          </a:p>
        </p:txBody>
      </p:sp>
      <p:sp>
        <p:nvSpPr>
          <p:cNvPr id="70" name="Chevron 123">
            <a:hlinkClick r:id="rId11" action="ppaction://hlinksldjump"/>
            <a:extLst>
              <a:ext uri="{FF2B5EF4-FFF2-40B4-BE49-F238E27FC236}">
                <a16:creationId xmlns:a16="http://schemas.microsoft.com/office/drawing/2014/main" id="{9107481A-487F-4BB8-97C0-26D6E091B280}"/>
              </a:ext>
            </a:extLst>
          </p:cNvPr>
          <p:cNvSpPr>
            <a:spLocks noChangeArrowheads="1"/>
          </p:cNvSpPr>
          <p:nvPr/>
        </p:nvSpPr>
        <p:spPr bwMode="auto">
          <a:xfrm>
            <a:off x="10694519" y="1916498"/>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Supplier Invoices</a:t>
            </a:r>
          </a:p>
        </p:txBody>
      </p:sp>
      <p:sp>
        <p:nvSpPr>
          <p:cNvPr id="72" name="Chevron 123">
            <a:hlinkClick r:id="rId6" action="ppaction://hlinksldjump"/>
            <a:extLst>
              <a:ext uri="{FF2B5EF4-FFF2-40B4-BE49-F238E27FC236}">
                <a16:creationId xmlns:a16="http://schemas.microsoft.com/office/drawing/2014/main" id="{9D1CE4EF-E2A2-48A3-895F-74924758C217}"/>
              </a:ext>
            </a:extLst>
          </p:cNvPr>
          <p:cNvSpPr>
            <a:spLocks noChangeArrowheads="1"/>
          </p:cNvSpPr>
          <p:nvPr/>
        </p:nvSpPr>
        <p:spPr bwMode="auto">
          <a:xfrm>
            <a:off x="5965335" y="1909362"/>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Approve a purchase order</a:t>
            </a:r>
          </a:p>
        </p:txBody>
      </p:sp>
      <p:sp>
        <p:nvSpPr>
          <p:cNvPr id="73" name="Chevron 123">
            <a:hlinkClick r:id="rId4" action="ppaction://hlinksldjump"/>
            <a:extLst>
              <a:ext uri="{FF2B5EF4-FFF2-40B4-BE49-F238E27FC236}">
                <a16:creationId xmlns:a16="http://schemas.microsoft.com/office/drawing/2014/main" id="{EBFCDBA2-60BA-42FC-8521-65B8E93CBE56}"/>
              </a:ext>
            </a:extLst>
          </p:cNvPr>
          <p:cNvSpPr>
            <a:spLocks noChangeArrowheads="1"/>
          </p:cNvSpPr>
          <p:nvPr/>
        </p:nvSpPr>
        <p:spPr bwMode="auto">
          <a:xfrm>
            <a:off x="7107982" y="1909931"/>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Acknowledge a purchase order</a:t>
            </a:r>
          </a:p>
          <a:p>
            <a:pPr defTabSz="914126">
              <a:lnSpc>
                <a:spcPct val="90000"/>
              </a:lnSpc>
              <a:buClr>
                <a:srgbClr val="F0AB00"/>
              </a:buClr>
              <a:buSzPct val="80000"/>
            </a:pPr>
            <a:endParaRPr lang="en-US" sz="800" dirty="0">
              <a:solidFill>
                <a:srgbClr val="FFFFFF"/>
              </a:solidFill>
              <a:latin typeface="72" panose="020B0503030000000003" pitchFamily="34" charset="0"/>
              <a:cs typeface="72" panose="020B0503030000000003" pitchFamily="34" charset="0"/>
            </a:endParaRPr>
          </a:p>
        </p:txBody>
      </p:sp>
      <p:sp>
        <p:nvSpPr>
          <p:cNvPr id="74" name="Chevron 123">
            <a:hlinkClick r:id="" action="ppaction://noaction"/>
            <a:extLst>
              <a:ext uri="{FF2B5EF4-FFF2-40B4-BE49-F238E27FC236}">
                <a16:creationId xmlns:a16="http://schemas.microsoft.com/office/drawing/2014/main" id="{B40D1F93-1E7B-424A-81A9-B650667C2A9D}"/>
              </a:ext>
            </a:extLst>
          </p:cNvPr>
          <p:cNvSpPr>
            <a:spLocks noChangeArrowheads="1"/>
          </p:cNvSpPr>
          <p:nvPr/>
        </p:nvSpPr>
        <p:spPr bwMode="auto">
          <a:xfrm>
            <a:off x="8248119" y="1909931"/>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Monitor a purchase order</a:t>
            </a:r>
          </a:p>
        </p:txBody>
      </p:sp>
      <p:sp>
        <p:nvSpPr>
          <p:cNvPr id="75" name="Chevron 123">
            <a:hlinkClick r:id="rId22" action="ppaction://hlinksldjump"/>
            <a:extLst>
              <a:ext uri="{FF2B5EF4-FFF2-40B4-BE49-F238E27FC236}">
                <a16:creationId xmlns:a16="http://schemas.microsoft.com/office/drawing/2014/main" id="{A8FE4302-1464-4DCD-86BC-A9EC4FA2F9E8}"/>
              </a:ext>
            </a:extLst>
          </p:cNvPr>
          <p:cNvSpPr>
            <a:spLocks noChangeArrowheads="1"/>
          </p:cNvSpPr>
          <p:nvPr/>
        </p:nvSpPr>
        <p:spPr bwMode="auto">
          <a:xfrm>
            <a:off x="9528628" y="1916498"/>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a:solidFill>
                  <a:srgbClr val="FFFFFF"/>
                </a:solidFill>
                <a:latin typeface="72" panose="020B0503030000000003" pitchFamily="34" charset="0"/>
                <a:cs typeface="72" panose="020B0503030000000003" pitchFamily="34" charset="0"/>
              </a:rPr>
              <a:t>Confirming Goods and Services Receipts</a:t>
            </a:r>
            <a:endParaRPr lang="en-US" sz="900" dirty="0">
              <a:solidFill>
                <a:srgbClr val="FFFFFF"/>
              </a:solidFill>
              <a:latin typeface="72" panose="020B0503030000000003" pitchFamily="34" charset="0"/>
              <a:cs typeface="72" panose="020B0503030000000003" pitchFamily="34" charset="0"/>
            </a:endParaRPr>
          </a:p>
        </p:txBody>
      </p:sp>
      <p:sp>
        <p:nvSpPr>
          <p:cNvPr id="76" name="Freeform 69">
            <a:extLst>
              <a:ext uri="{FF2B5EF4-FFF2-40B4-BE49-F238E27FC236}">
                <a16:creationId xmlns:a16="http://schemas.microsoft.com/office/drawing/2014/main" id="{8342D9DA-F6D7-4158-8084-928404BF2A8B}"/>
              </a:ext>
            </a:extLst>
          </p:cNvPr>
          <p:cNvSpPr>
            <a:spLocks noChangeArrowheads="1"/>
          </p:cNvSpPr>
          <p:nvPr/>
        </p:nvSpPr>
        <p:spPr bwMode="auto">
          <a:xfrm>
            <a:off x="11672406" y="2674011"/>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a:solidFill>
                <a:srgbClr val="000000"/>
              </a:solidFill>
              <a:latin typeface="72" panose="020B0503030000000003" pitchFamily="34" charset="0"/>
              <a:cs typeface="72" panose="020B0503030000000003" pitchFamily="34" charset="0"/>
            </a:endParaRPr>
          </a:p>
        </p:txBody>
      </p:sp>
      <p:sp>
        <p:nvSpPr>
          <p:cNvPr id="79" name="Freeform 69">
            <a:extLst>
              <a:ext uri="{FF2B5EF4-FFF2-40B4-BE49-F238E27FC236}">
                <a16:creationId xmlns:a16="http://schemas.microsoft.com/office/drawing/2014/main" id="{CF272EE1-F771-4712-844D-6B9BA42D152E}"/>
              </a:ext>
            </a:extLst>
          </p:cNvPr>
          <p:cNvSpPr>
            <a:spLocks noChangeArrowheads="1"/>
          </p:cNvSpPr>
          <p:nvPr/>
        </p:nvSpPr>
        <p:spPr bwMode="auto">
          <a:xfrm>
            <a:off x="10530683" y="2655046"/>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a:solidFill>
                <a:srgbClr val="000000"/>
              </a:solidFill>
              <a:latin typeface="72" panose="020B0503030000000003" pitchFamily="34" charset="0"/>
              <a:cs typeface="72" panose="020B0503030000000003" pitchFamily="34" charset="0"/>
            </a:endParaRPr>
          </a:p>
        </p:txBody>
      </p:sp>
      <p:pic>
        <p:nvPicPr>
          <p:cNvPr id="80" name="Picture 79">
            <a:hlinkClick r:id="rId20" action="ppaction://hlinksldjump" tooltip="The buyer responsible either works on automatically created purchase orders or manually creates the purchase order with or without reference to a contract or a list price. He or she can also search in a supplier catalog for the product to be ordered."/>
            <a:extLst>
              <a:ext uri="{FF2B5EF4-FFF2-40B4-BE49-F238E27FC236}">
                <a16:creationId xmlns:a16="http://schemas.microsoft.com/office/drawing/2014/main" id="{FCA3BCAD-2A50-4760-A98A-BAB10C961D82}"/>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4690318" y="2540162"/>
            <a:ext cx="179953" cy="179953"/>
          </a:xfrm>
          <a:prstGeom prst="rect">
            <a:avLst/>
          </a:prstGeom>
        </p:spPr>
      </p:pic>
      <p:sp>
        <p:nvSpPr>
          <p:cNvPr id="82" name="Chevron 123">
            <a:hlinkClick r:id="rId21" action="ppaction://hlinksldjump"/>
            <a:extLst>
              <a:ext uri="{FF2B5EF4-FFF2-40B4-BE49-F238E27FC236}">
                <a16:creationId xmlns:a16="http://schemas.microsoft.com/office/drawing/2014/main" id="{746B7B43-D9C5-4C57-8533-35375261338D}"/>
              </a:ext>
            </a:extLst>
          </p:cNvPr>
          <p:cNvSpPr>
            <a:spLocks noChangeArrowheads="1"/>
          </p:cNvSpPr>
          <p:nvPr/>
        </p:nvSpPr>
        <p:spPr bwMode="auto">
          <a:xfrm>
            <a:off x="4884298" y="1912681"/>
            <a:ext cx="1127568"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Send a purchase order</a:t>
            </a:r>
          </a:p>
        </p:txBody>
      </p:sp>
      <p:sp>
        <p:nvSpPr>
          <p:cNvPr id="71" name="Text Box 129">
            <a:extLst>
              <a:ext uri="{FF2B5EF4-FFF2-40B4-BE49-F238E27FC236}">
                <a16:creationId xmlns:a16="http://schemas.microsoft.com/office/drawing/2014/main" id="{634FB427-C70E-400C-84F2-5F4107CBE0A8}"/>
              </a:ext>
            </a:extLst>
          </p:cNvPr>
          <p:cNvSpPr txBox="1">
            <a:spLocks noChangeArrowheads="1"/>
          </p:cNvSpPr>
          <p:nvPr/>
        </p:nvSpPr>
        <p:spPr bwMode="auto">
          <a:xfrm>
            <a:off x="11852364" y="2542977"/>
            <a:ext cx="310952" cy="369236"/>
          </a:xfrm>
          <a:prstGeom prst="rect">
            <a:avLst/>
          </a:prstGeom>
          <a:noFill/>
          <a:ln w="9525">
            <a:noFill/>
            <a:miter lim="800000"/>
            <a:headEnd/>
            <a:tailEnd/>
          </a:ln>
        </p:spPr>
        <p:txBody>
          <a:bodyPr wrap="none" lIns="53986" rIns="53986">
            <a:spAutoFit/>
          </a:bodyPr>
          <a:lstStyle/>
          <a:p>
            <a:pPr defTabSz="914126"/>
            <a:r>
              <a:rPr lang="en-US" sz="1799" b="1" dirty="0">
                <a:solidFill>
                  <a:srgbClr val="666666"/>
                </a:solidFill>
                <a:latin typeface="72" panose="020B0503030000000003" pitchFamily="34" charset="0"/>
                <a:cs typeface="72" panose="020B0503030000000003" pitchFamily="34" charset="0"/>
              </a:rPr>
              <a:t>…</a:t>
            </a:r>
          </a:p>
        </p:txBody>
      </p:sp>
      <p:pic>
        <p:nvPicPr>
          <p:cNvPr id="89" name="Picture 88">
            <a:hlinkClick r:id="rId20" action="ppaction://hlinksldjump" tooltip="When the purchase order contains all necessary data, the buyer sends it to the supplier using different output channels. If the receiving site is an externally-managed location, a copy of the purchase order is also sent to your warehouse provider."/>
            <a:extLst>
              <a:ext uri="{FF2B5EF4-FFF2-40B4-BE49-F238E27FC236}">
                <a16:creationId xmlns:a16="http://schemas.microsoft.com/office/drawing/2014/main" id="{30C60386-80C3-48CB-9DB1-B15B4CC0170C}"/>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5706756" y="2547642"/>
            <a:ext cx="179953" cy="179953"/>
          </a:xfrm>
          <a:prstGeom prst="rect">
            <a:avLst/>
          </a:prstGeom>
        </p:spPr>
      </p:pic>
      <p:pic>
        <p:nvPicPr>
          <p:cNvPr id="90" name="Picture 89">
            <a:hlinkClick r:id="rId20" action="ppaction://hlinksldjump" tooltip="If a PO exceeds a predefined order value, it is sent to the manager responsible for approval. Follow-up processes such as handling of PO acknowledgments, deliveries, or service confirmations, and supplier invoicing can only start after the approval."/>
            <a:extLst>
              <a:ext uri="{FF2B5EF4-FFF2-40B4-BE49-F238E27FC236}">
                <a16:creationId xmlns:a16="http://schemas.microsoft.com/office/drawing/2014/main" id="{36662BD4-81BC-4304-B8CD-7DA229C3AB8F}"/>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6896394" y="2547642"/>
            <a:ext cx="179953" cy="179953"/>
          </a:xfrm>
          <a:prstGeom prst="rect">
            <a:avLst/>
          </a:prstGeom>
        </p:spPr>
      </p:pic>
      <p:pic>
        <p:nvPicPr>
          <p:cNvPr id="77" name="Picture 76">
            <a:hlinkClick r:id="rId20" action="ppaction://hlinksldjump" tooltip="PO acknowledgments can be received automatically or entered manually by the buyer. The buyer has to decide how to deal with deviations from the originally sent purchase order, and either updates or cancels the purchase order."/>
            <a:extLst>
              <a:ext uri="{FF2B5EF4-FFF2-40B4-BE49-F238E27FC236}">
                <a16:creationId xmlns:a16="http://schemas.microsoft.com/office/drawing/2014/main" id="{37041707-8A92-45E9-856C-052C9A9A9900}"/>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8007202" y="2539725"/>
            <a:ext cx="179953" cy="179953"/>
          </a:xfrm>
          <a:prstGeom prst="rect">
            <a:avLst/>
          </a:prstGeom>
        </p:spPr>
      </p:pic>
      <p:pic>
        <p:nvPicPr>
          <p:cNvPr id="91" name="Picture 90">
            <a:hlinkClick r:id="rId20" action="ppaction://hlinksldjump" tooltip="The buyer responsible monitors the follow-on processes such as dealing with purchase order acknowledgments, deliveries, service confirmations, time recording, and supplier invoicing."/>
            <a:extLst>
              <a:ext uri="{FF2B5EF4-FFF2-40B4-BE49-F238E27FC236}">
                <a16:creationId xmlns:a16="http://schemas.microsoft.com/office/drawing/2014/main" id="{5A426B42-44C9-404F-9236-8B346B631EE2}"/>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9110004" y="2539725"/>
            <a:ext cx="179953" cy="179953"/>
          </a:xfrm>
          <a:prstGeom prst="rect">
            <a:avLst/>
          </a:prstGeom>
        </p:spPr>
      </p:pic>
    </p:spTree>
    <p:extLst>
      <p:ext uri="{BB962C8B-B14F-4D97-AF65-F5344CB8AC3E}">
        <p14:creationId xmlns:p14="http://schemas.microsoft.com/office/powerpoint/2010/main" val="2340050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Group 101">
            <a:extLst>
              <a:ext uri="{FF2B5EF4-FFF2-40B4-BE49-F238E27FC236}">
                <a16:creationId xmlns:a16="http://schemas.microsoft.com/office/drawing/2014/main" id="{942877BF-DF3E-460E-9D0B-FD97F9690450}"/>
              </a:ext>
            </a:extLst>
          </p:cNvPr>
          <p:cNvGrpSpPr/>
          <p:nvPr/>
        </p:nvGrpSpPr>
        <p:grpSpPr>
          <a:xfrm>
            <a:off x="181733" y="5913587"/>
            <a:ext cx="1979096" cy="431888"/>
            <a:chOff x="181780" y="5984084"/>
            <a:chExt cx="1979611" cy="432000"/>
          </a:xfrm>
        </p:grpSpPr>
        <p:grpSp>
          <p:nvGrpSpPr>
            <p:cNvPr id="104" name="Group 103">
              <a:extLst>
                <a:ext uri="{FF2B5EF4-FFF2-40B4-BE49-F238E27FC236}">
                  <a16:creationId xmlns:a16="http://schemas.microsoft.com/office/drawing/2014/main" id="{99040A60-7225-4701-9FFB-6751BC1AD501}"/>
                </a:ext>
              </a:extLst>
            </p:cNvPr>
            <p:cNvGrpSpPr/>
            <p:nvPr/>
          </p:nvGrpSpPr>
          <p:grpSpPr>
            <a:xfrm>
              <a:off x="196667" y="6020084"/>
              <a:ext cx="1964724" cy="360000"/>
              <a:chOff x="196667" y="4734829"/>
              <a:chExt cx="1964724" cy="360000"/>
            </a:xfrm>
          </p:grpSpPr>
          <p:sp>
            <p:nvSpPr>
              <p:cNvPr id="106" name="Rectangle 105">
                <a:hlinkClick r:id="rId2" action="ppaction://hlinksldjump"/>
                <a:extLst>
                  <a:ext uri="{FF2B5EF4-FFF2-40B4-BE49-F238E27FC236}">
                    <a16:creationId xmlns:a16="http://schemas.microsoft.com/office/drawing/2014/main" id="{0FAD8B10-DCC9-424C-9BF3-B03196B7BE21}"/>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07" name="TextBox 106">
                <a:extLst>
                  <a:ext uri="{FF2B5EF4-FFF2-40B4-BE49-F238E27FC236}">
                    <a16:creationId xmlns:a16="http://schemas.microsoft.com/office/drawing/2014/main" id="{705E511F-25B7-480F-8D06-157664CD4E88}"/>
                  </a:ext>
                </a:extLst>
              </p:cNvPr>
              <p:cNvSpPr txBox="1"/>
              <p:nvPr/>
            </p:nvSpPr>
            <p:spPr>
              <a:xfrm>
                <a:off x="631664" y="4830191"/>
                <a:ext cx="119423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Further Information</a:t>
                </a:r>
              </a:p>
            </p:txBody>
          </p:sp>
        </p:grpSp>
        <p:pic>
          <p:nvPicPr>
            <p:cNvPr id="105" name="Picture 104">
              <a:hlinkClick r:id="" action="ppaction://noaction"/>
              <a:extLst>
                <a:ext uri="{FF2B5EF4-FFF2-40B4-BE49-F238E27FC236}">
                  <a16:creationId xmlns:a16="http://schemas.microsoft.com/office/drawing/2014/main" id="{7C904F08-75E6-44B7-8D84-405D99274B4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81780" y="5984084"/>
              <a:ext cx="432000" cy="432000"/>
            </a:xfrm>
            <a:prstGeom prst="rect">
              <a:avLst/>
            </a:prstGeom>
          </p:spPr>
        </p:pic>
      </p:grpSp>
      <p:grpSp>
        <p:nvGrpSpPr>
          <p:cNvPr id="108" name="Group 107">
            <a:extLst>
              <a:ext uri="{FF2B5EF4-FFF2-40B4-BE49-F238E27FC236}">
                <a16:creationId xmlns:a16="http://schemas.microsoft.com/office/drawing/2014/main" id="{ACAB77FF-76D3-4A5F-9495-13974633D913}"/>
              </a:ext>
            </a:extLst>
          </p:cNvPr>
          <p:cNvGrpSpPr/>
          <p:nvPr/>
        </p:nvGrpSpPr>
        <p:grpSpPr>
          <a:xfrm>
            <a:off x="196617" y="5572421"/>
            <a:ext cx="1964212" cy="363683"/>
            <a:chOff x="196667" y="5582428"/>
            <a:chExt cx="1964724" cy="363778"/>
          </a:xfrm>
        </p:grpSpPr>
        <p:grpSp>
          <p:nvGrpSpPr>
            <p:cNvPr id="109" name="Group 108">
              <a:extLst>
                <a:ext uri="{FF2B5EF4-FFF2-40B4-BE49-F238E27FC236}">
                  <a16:creationId xmlns:a16="http://schemas.microsoft.com/office/drawing/2014/main" id="{88F58492-2EB1-4197-8D77-49F9B84CE2A4}"/>
                </a:ext>
              </a:extLst>
            </p:cNvPr>
            <p:cNvGrpSpPr/>
            <p:nvPr/>
          </p:nvGrpSpPr>
          <p:grpSpPr>
            <a:xfrm>
              <a:off x="196667" y="5586206"/>
              <a:ext cx="1964724" cy="360000"/>
              <a:chOff x="196667" y="4734829"/>
              <a:chExt cx="1964724" cy="360000"/>
            </a:xfrm>
          </p:grpSpPr>
          <p:sp>
            <p:nvSpPr>
              <p:cNvPr id="111" name="Rectangle 110">
                <a:hlinkClick r:id="rId4" action="ppaction://hlinksldjump"/>
                <a:extLst>
                  <a:ext uri="{FF2B5EF4-FFF2-40B4-BE49-F238E27FC236}">
                    <a16:creationId xmlns:a16="http://schemas.microsoft.com/office/drawing/2014/main" id="{EB0755C9-7720-4939-B003-BCE74A545E9D}"/>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sp>
            <p:nvSpPr>
              <p:cNvPr id="112" name="TextBox 111">
                <a:extLst>
                  <a:ext uri="{FF2B5EF4-FFF2-40B4-BE49-F238E27FC236}">
                    <a16:creationId xmlns:a16="http://schemas.microsoft.com/office/drawing/2014/main" id="{DE62D2FC-8877-48A9-8C2C-B8B18BE968E4}"/>
                  </a:ext>
                </a:extLst>
              </p:cNvPr>
              <p:cNvSpPr txBox="1"/>
              <p:nvPr/>
            </p:nvSpPr>
            <p:spPr>
              <a:xfrm>
                <a:off x="631664" y="4830191"/>
                <a:ext cx="876843"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Flow</a:t>
                </a:r>
              </a:p>
            </p:txBody>
          </p:sp>
        </p:grpSp>
        <p:pic>
          <p:nvPicPr>
            <p:cNvPr id="110" name="Picture 109">
              <a:hlinkClick r:id="" action="ppaction://noaction"/>
              <a:extLst>
                <a:ext uri="{FF2B5EF4-FFF2-40B4-BE49-F238E27FC236}">
                  <a16:creationId xmlns:a16="http://schemas.microsoft.com/office/drawing/2014/main" id="{7E3BFF44-D230-4ADB-9461-3CC6C38919DD}"/>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30477" y="5582428"/>
              <a:ext cx="360000" cy="360000"/>
            </a:xfrm>
            <a:prstGeom prst="rect">
              <a:avLst/>
            </a:prstGeom>
          </p:spPr>
        </p:pic>
      </p:grpSp>
      <p:grpSp>
        <p:nvGrpSpPr>
          <p:cNvPr id="113" name="Group 112">
            <a:extLst>
              <a:ext uri="{FF2B5EF4-FFF2-40B4-BE49-F238E27FC236}">
                <a16:creationId xmlns:a16="http://schemas.microsoft.com/office/drawing/2014/main" id="{E78E57BD-4A67-496F-8683-5781D36933E4}"/>
              </a:ext>
            </a:extLst>
          </p:cNvPr>
          <p:cNvGrpSpPr/>
          <p:nvPr/>
        </p:nvGrpSpPr>
        <p:grpSpPr>
          <a:xfrm>
            <a:off x="196617" y="5165202"/>
            <a:ext cx="1964212" cy="359906"/>
            <a:chOff x="196667" y="4734829"/>
            <a:chExt cx="1964724" cy="360000"/>
          </a:xfrm>
        </p:grpSpPr>
        <p:sp>
          <p:nvSpPr>
            <p:cNvPr id="120" name="Rectangle 119">
              <a:hlinkClick r:id="rId6" action="ppaction://hlinksldjump"/>
              <a:extLst>
                <a:ext uri="{FF2B5EF4-FFF2-40B4-BE49-F238E27FC236}">
                  <a16:creationId xmlns:a16="http://schemas.microsoft.com/office/drawing/2014/main" id="{2AEF62FF-1D52-487D-A3AB-77357258B929}"/>
                </a:ext>
              </a:extLst>
            </p:cNvPr>
            <p:cNvSpPr/>
            <p:nvPr/>
          </p:nvSpPr>
          <p:spPr bwMode="gray">
            <a:xfrm>
              <a:off x="196667" y="4734829"/>
              <a:ext cx="1964724" cy="360000"/>
            </a:xfrm>
            <a:prstGeom prst="rect">
              <a:avLst/>
            </a:prstGeom>
            <a:solidFill>
              <a:schemeClr val="bg1"/>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latin typeface="72" panose="020B0503030000000003" pitchFamily="34" charset="0"/>
                <a:ea typeface="Arial Unicode MS" pitchFamily="34" charset="-128"/>
                <a:cs typeface="72" panose="020B0503030000000003" pitchFamily="34" charset="0"/>
              </a:endParaRPr>
            </a:p>
          </p:txBody>
        </p:sp>
        <p:grpSp>
          <p:nvGrpSpPr>
            <p:cNvPr id="121" name="Group 120">
              <a:extLst>
                <a:ext uri="{FF2B5EF4-FFF2-40B4-BE49-F238E27FC236}">
                  <a16:creationId xmlns:a16="http://schemas.microsoft.com/office/drawing/2014/main" id="{A88C1F92-69DB-4246-9513-EEBBC86F2D64}"/>
                </a:ext>
              </a:extLst>
            </p:cNvPr>
            <p:cNvGrpSpPr/>
            <p:nvPr/>
          </p:nvGrpSpPr>
          <p:grpSpPr>
            <a:xfrm>
              <a:off x="249062" y="4734829"/>
              <a:ext cx="1331580" cy="360000"/>
              <a:chOff x="249062" y="4734829"/>
              <a:chExt cx="1331580" cy="360000"/>
            </a:xfrm>
          </p:grpSpPr>
          <p:sp>
            <p:nvSpPr>
              <p:cNvPr id="122" name="TextBox 121">
                <a:extLst>
                  <a:ext uri="{FF2B5EF4-FFF2-40B4-BE49-F238E27FC236}">
                    <a16:creationId xmlns:a16="http://schemas.microsoft.com/office/drawing/2014/main" id="{7BE911FD-1FA2-4B6D-958C-3092EF04657E}"/>
                  </a:ext>
                </a:extLst>
              </p:cNvPr>
              <p:cNvSpPr txBox="1"/>
              <p:nvPr/>
            </p:nvSpPr>
            <p:spPr>
              <a:xfrm>
                <a:off x="631664" y="4830191"/>
                <a:ext cx="948978" cy="169277"/>
              </a:xfrm>
              <a:prstGeom prst="rect">
                <a:avLst/>
              </a:prstGeom>
              <a:no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Business Value</a:t>
                </a:r>
              </a:p>
            </p:txBody>
          </p:sp>
          <p:pic>
            <p:nvPicPr>
              <p:cNvPr id="123" name="Picture 122">
                <a:hlinkClick r:id="" action="ppaction://noaction"/>
                <a:extLst>
                  <a:ext uri="{FF2B5EF4-FFF2-40B4-BE49-F238E27FC236}">
                    <a16:creationId xmlns:a16="http://schemas.microsoft.com/office/drawing/2014/main" id="{D1A01C07-77ED-4300-BD19-B75409D388F8}"/>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49062" y="4734829"/>
                <a:ext cx="360000" cy="360000"/>
              </a:xfrm>
              <a:prstGeom prst="rect">
                <a:avLst/>
              </a:prstGeom>
            </p:spPr>
          </p:pic>
        </p:grpSp>
      </p:grpSp>
      <p:grpSp>
        <p:nvGrpSpPr>
          <p:cNvPr id="140" name="Group 139">
            <a:extLst>
              <a:ext uri="{FF2B5EF4-FFF2-40B4-BE49-F238E27FC236}">
                <a16:creationId xmlns:a16="http://schemas.microsoft.com/office/drawing/2014/main" id="{3C5D9B5E-2E53-454E-A185-3B5021A77709}"/>
              </a:ext>
            </a:extLst>
          </p:cNvPr>
          <p:cNvGrpSpPr/>
          <p:nvPr/>
        </p:nvGrpSpPr>
        <p:grpSpPr>
          <a:xfrm>
            <a:off x="196616" y="4757983"/>
            <a:ext cx="1863458" cy="359906"/>
            <a:chOff x="196667" y="4351530"/>
            <a:chExt cx="1863943" cy="360000"/>
          </a:xfrm>
          <a:solidFill>
            <a:srgbClr val="ECECEC"/>
          </a:solidFill>
        </p:grpSpPr>
        <p:sp>
          <p:nvSpPr>
            <p:cNvPr id="141" name="Rectangle 140">
              <a:hlinkClick r:id="rId8" action="ppaction://hlinksldjump"/>
              <a:extLst>
                <a:ext uri="{FF2B5EF4-FFF2-40B4-BE49-F238E27FC236}">
                  <a16:creationId xmlns:a16="http://schemas.microsoft.com/office/drawing/2014/main" id="{197E2896-E6A8-4B7A-8F20-157A4BFC6988}"/>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pic>
          <p:nvPicPr>
            <p:cNvPr id="142" name="Picture 141">
              <a:extLst>
                <a:ext uri="{FF2B5EF4-FFF2-40B4-BE49-F238E27FC236}">
                  <a16:creationId xmlns:a16="http://schemas.microsoft.com/office/drawing/2014/main" id="{0233C714-9933-4B5E-B3F8-54D163ACB296}"/>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249062" y="4351530"/>
              <a:ext cx="360000" cy="360000"/>
            </a:xfrm>
            <a:prstGeom prst="rect">
              <a:avLst/>
            </a:prstGeom>
            <a:grpFill/>
          </p:spPr>
        </p:pic>
        <p:sp>
          <p:nvSpPr>
            <p:cNvPr id="143" name="TextBox 142">
              <a:extLst>
                <a:ext uri="{FF2B5EF4-FFF2-40B4-BE49-F238E27FC236}">
                  <a16:creationId xmlns:a16="http://schemas.microsoft.com/office/drawing/2014/main" id="{3BB0C3BF-96D4-46EA-8006-F22C26D63BFE}"/>
                </a:ext>
              </a:extLst>
            </p:cNvPr>
            <p:cNvSpPr txBox="1"/>
            <p:nvPr/>
          </p:nvSpPr>
          <p:spPr>
            <a:xfrm>
              <a:off x="638473" y="4446892"/>
              <a:ext cx="102592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b="1" kern="0" dirty="0">
                  <a:solidFill>
                    <a:srgbClr val="666666"/>
                  </a:solidFill>
                  <a:latin typeface="72" panose="020B0503030000000003" pitchFamily="34" charset="0"/>
                  <a:ea typeface="Arial Unicode MS" pitchFamily="34" charset="-128"/>
                  <a:cs typeface="72" panose="020B0503030000000003" pitchFamily="34" charset="0"/>
                </a:rPr>
                <a:t>Process Details</a:t>
              </a:r>
            </a:p>
          </p:txBody>
        </p:sp>
      </p:grpSp>
      <p:grpSp>
        <p:nvGrpSpPr>
          <p:cNvPr id="150" name="Group 149">
            <a:extLst>
              <a:ext uri="{FF2B5EF4-FFF2-40B4-BE49-F238E27FC236}">
                <a16:creationId xmlns:a16="http://schemas.microsoft.com/office/drawing/2014/main" id="{D9B79550-2E1C-4B2B-A38B-2460062B2EC8}"/>
              </a:ext>
            </a:extLst>
          </p:cNvPr>
          <p:cNvGrpSpPr/>
          <p:nvPr/>
        </p:nvGrpSpPr>
        <p:grpSpPr>
          <a:xfrm>
            <a:off x="196617" y="4350764"/>
            <a:ext cx="1863458" cy="359906"/>
            <a:chOff x="196667" y="4351004"/>
            <a:chExt cx="1863943" cy="360000"/>
          </a:xfrm>
          <a:noFill/>
        </p:grpSpPr>
        <p:grpSp>
          <p:nvGrpSpPr>
            <p:cNvPr id="151" name="Group 150">
              <a:extLst>
                <a:ext uri="{FF2B5EF4-FFF2-40B4-BE49-F238E27FC236}">
                  <a16:creationId xmlns:a16="http://schemas.microsoft.com/office/drawing/2014/main" id="{7BE1348C-539C-46CD-ACC1-778DCF755EE4}"/>
                </a:ext>
              </a:extLst>
            </p:cNvPr>
            <p:cNvGrpSpPr/>
            <p:nvPr/>
          </p:nvGrpSpPr>
          <p:grpSpPr>
            <a:xfrm>
              <a:off x="196667" y="4351004"/>
              <a:ext cx="1863943" cy="360000"/>
              <a:chOff x="196667" y="4351530"/>
              <a:chExt cx="1863943" cy="360000"/>
            </a:xfrm>
            <a:grpFill/>
          </p:grpSpPr>
          <p:sp>
            <p:nvSpPr>
              <p:cNvPr id="153" name="Rectangle 152">
                <a:hlinkClick r:id="rId10" action="ppaction://hlinksldjump"/>
                <a:extLst>
                  <a:ext uri="{FF2B5EF4-FFF2-40B4-BE49-F238E27FC236}">
                    <a16:creationId xmlns:a16="http://schemas.microsoft.com/office/drawing/2014/main" id="{39507A08-2940-4D4B-90AC-818FA6ECEC34}"/>
                  </a:ext>
                </a:extLst>
              </p:cNvPr>
              <p:cNvSpPr/>
              <p:nvPr/>
            </p:nvSpPr>
            <p:spPr bwMode="gray">
              <a:xfrm>
                <a:off x="196667" y="4351530"/>
                <a:ext cx="1863943" cy="360000"/>
              </a:xfrm>
              <a:prstGeom prst="rect">
                <a:avLst/>
              </a:prstGeom>
              <a:grp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ECECEC"/>
                  </a:solidFill>
                  <a:latin typeface="72" panose="020B0503030000000003" pitchFamily="34" charset="0"/>
                  <a:ea typeface="Arial Unicode MS" pitchFamily="34" charset="-128"/>
                  <a:cs typeface="72" panose="020B0503030000000003" pitchFamily="34" charset="0"/>
                </a:endParaRPr>
              </a:p>
            </p:txBody>
          </p:sp>
          <p:sp>
            <p:nvSpPr>
              <p:cNvPr id="154" name="TextBox 153">
                <a:extLst>
                  <a:ext uri="{FF2B5EF4-FFF2-40B4-BE49-F238E27FC236}">
                    <a16:creationId xmlns:a16="http://schemas.microsoft.com/office/drawing/2014/main" id="{FF1222B7-FCD1-440E-859A-6B1199CA8F6A}"/>
                  </a:ext>
                </a:extLst>
              </p:cNvPr>
              <p:cNvSpPr txBox="1"/>
              <p:nvPr/>
            </p:nvSpPr>
            <p:spPr>
              <a:xfrm>
                <a:off x="638473" y="4446892"/>
                <a:ext cx="1158972" cy="169277"/>
              </a:xfrm>
              <a:prstGeom prst="rect">
                <a:avLst/>
              </a:prstGeom>
              <a:grpFill/>
            </p:spPr>
            <p:txBody>
              <a:bodyPr wrap="none" lIns="0" tIns="0" rIns="0" bIns="0" rtlCol="0">
                <a:spAutoFit/>
              </a:bodyPr>
              <a:lstStyle/>
              <a:p>
                <a:pPr defTabSz="1088449" fontAlgn="base">
                  <a:spcBef>
                    <a:spcPct val="50000"/>
                  </a:spcBef>
                  <a:spcAft>
                    <a:spcPct val="0"/>
                  </a:spcAft>
                  <a:buClr>
                    <a:srgbClr val="F0AB00"/>
                  </a:buClr>
                  <a:buSzPct val="80000"/>
                  <a:defRPr/>
                </a:pPr>
                <a:r>
                  <a:rPr lang="en-US" sz="1100" kern="0" dirty="0">
                    <a:solidFill>
                      <a:srgbClr val="666666"/>
                    </a:solidFill>
                    <a:latin typeface="72" panose="020B0503030000000003" pitchFamily="34" charset="0"/>
                    <a:ea typeface="Arial Unicode MS" pitchFamily="34" charset="-128"/>
                    <a:cs typeface="72" panose="020B0503030000000003" pitchFamily="34" charset="0"/>
                  </a:rPr>
                  <a:t>Scenario Overview</a:t>
                </a:r>
              </a:p>
            </p:txBody>
          </p:sp>
        </p:grpSp>
        <p:pic>
          <p:nvPicPr>
            <p:cNvPr id="152" name="Picture 151">
              <a:hlinkClick r:id="rId11" action="ppaction://hlinksldjump"/>
              <a:extLst>
                <a:ext uri="{FF2B5EF4-FFF2-40B4-BE49-F238E27FC236}">
                  <a16:creationId xmlns:a16="http://schemas.microsoft.com/office/drawing/2014/main" id="{0D6A3084-9753-461E-91AE-397C61C22C2A}"/>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249061" y="4351004"/>
              <a:ext cx="360000" cy="360000"/>
            </a:xfrm>
            <a:prstGeom prst="rect">
              <a:avLst/>
            </a:prstGeom>
            <a:grpFill/>
          </p:spPr>
        </p:pic>
      </p:grpSp>
      <p:sp>
        <p:nvSpPr>
          <p:cNvPr id="24" name="Title"/>
          <p:cNvSpPr>
            <a:spLocks noGrp="1"/>
          </p:cNvSpPr>
          <p:nvPr>
            <p:ph type="title"/>
          </p:nvPr>
        </p:nvSpPr>
        <p:spPr bwMode="gray">
          <a:xfrm>
            <a:off x="503870" y="504761"/>
            <a:ext cx="11183564" cy="676932"/>
          </a:xfrm>
        </p:spPr>
        <p:txBody>
          <a:bodyPr/>
          <a:lstStyle/>
          <a:p>
            <a:r>
              <a:rPr lang="en-US" dirty="0">
                <a:solidFill>
                  <a:schemeClr val="accent2"/>
                </a:solidFill>
                <a:latin typeface="72" panose="020B0503030000000003" pitchFamily="34" charset="0"/>
                <a:cs typeface="72" panose="020B0503030000000003" pitchFamily="34" charset="0"/>
              </a:rPr>
              <a:t>SAP Business ByDesign – Procure to Pay (Services)</a:t>
            </a:r>
            <a:br>
              <a:rPr lang="en-US" dirty="0">
                <a:solidFill>
                  <a:schemeClr val="accent2"/>
                </a:solidFill>
                <a:latin typeface="72" panose="020B0503030000000003" pitchFamily="34" charset="0"/>
                <a:cs typeface="72" panose="020B0503030000000003" pitchFamily="34" charset="0"/>
              </a:rPr>
            </a:br>
            <a:r>
              <a:rPr lang="en-US" sz="1999" b="0" dirty="0">
                <a:solidFill>
                  <a:schemeClr val="accent2"/>
                </a:solidFill>
                <a:latin typeface="72" panose="020B0503030000000003" pitchFamily="34" charset="0"/>
                <a:cs typeface="72" panose="020B0503030000000003" pitchFamily="34" charset="0"/>
              </a:rPr>
              <a:t>Process Details: Confirming Goods and Services Receipts</a:t>
            </a:r>
            <a:endParaRPr lang="en-US" dirty="0">
              <a:solidFill>
                <a:schemeClr val="accent2"/>
              </a:solidFill>
              <a:latin typeface="72" panose="020B0503030000000003" pitchFamily="34" charset="0"/>
              <a:cs typeface="72" panose="020B0503030000000003" pitchFamily="34" charset="0"/>
            </a:endParaRPr>
          </a:p>
        </p:txBody>
      </p:sp>
      <p:sp>
        <p:nvSpPr>
          <p:cNvPr id="95" name="Rectangle 122">
            <a:extLst>
              <a:ext uri="{FF2B5EF4-FFF2-40B4-BE49-F238E27FC236}">
                <a16:creationId xmlns:a16="http://schemas.microsoft.com/office/drawing/2014/main" id="{25BD6EE7-41E9-4F63-9D21-CF51CB71382B}"/>
              </a:ext>
            </a:extLst>
          </p:cNvPr>
          <p:cNvSpPr>
            <a:spLocks noChangeArrowheads="1"/>
          </p:cNvSpPr>
          <p:nvPr/>
        </p:nvSpPr>
        <p:spPr bwMode="auto">
          <a:xfrm>
            <a:off x="2030144" y="3794455"/>
            <a:ext cx="9443146" cy="2638382"/>
          </a:xfrm>
          <a:prstGeom prst="rect">
            <a:avLst/>
          </a:prstGeom>
          <a:solidFill>
            <a:srgbClr val="ECECEC"/>
          </a:solidFill>
          <a:ln w="9525" algn="ctr">
            <a:noFill/>
            <a:round/>
            <a:headEnd/>
            <a:tailEnd/>
          </a:ln>
        </p:spPr>
        <p:txBody>
          <a:bodyPr wrap="none" lIns="89977" tIns="46788" rIns="89977" bIns="46788" anchor="ctr"/>
          <a:lstStyle/>
          <a:p>
            <a:pPr marL="244402" indent="-244402" algn="ctr" defTabSz="1088449">
              <a:buClr>
                <a:srgbClr val="F0AB00"/>
              </a:buClr>
              <a:buSzPct val="80000"/>
              <a:defRPr/>
            </a:pPr>
            <a:endParaRPr lang="en-US" sz="2099" dirty="0">
              <a:solidFill>
                <a:srgbClr val="000000"/>
              </a:solidFill>
              <a:latin typeface="72" panose="020B0503030000000003" pitchFamily="34" charset="0"/>
              <a:cs typeface="72" panose="020B0503030000000003" pitchFamily="34" charset="0"/>
            </a:endParaRPr>
          </a:p>
        </p:txBody>
      </p:sp>
      <p:sp>
        <p:nvSpPr>
          <p:cNvPr id="103" name="TextBox 102">
            <a:extLst>
              <a:ext uri="{FF2B5EF4-FFF2-40B4-BE49-F238E27FC236}">
                <a16:creationId xmlns:a16="http://schemas.microsoft.com/office/drawing/2014/main" id="{A08FFB48-0E95-4C3A-9EFE-1E0C13FF2364}"/>
              </a:ext>
            </a:extLst>
          </p:cNvPr>
          <p:cNvSpPr txBox="1"/>
          <p:nvPr/>
        </p:nvSpPr>
        <p:spPr>
          <a:xfrm>
            <a:off x="366645" y="3706054"/>
            <a:ext cx="1647396" cy="461545"/>
          </a:xfrm>
          <a:prstGeom prst="rect">
            <a:avLst/>
          </a:prstGeom>
          <a:noFill/>
        </p:spPr>
        <p:txBody>
          <a:bodyPr>
            <a:spAutoFit/>
          </a:bodyPr>
          <a:lstStyle/>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Scenario </a:t>
            </a:r>
          </a:p>
          <a:p>
            <a:pPr defTabSz="914126">
              <a:buClr>
                <a:srgbClr val="F0AB00"/>
              </a:buClr>
              <a:buSzPct val="80000"/>
              <a:defRPr/>
            </a:pPr>
            <a:r>
              <a:rPr lang="en-US" sz="1200" dirty="0">
                <a:solidFill>
                  <a:srgbClr val="666666"/>
                </a:solidFill>
                <a:latin typeface="72" panose="020B0503030000000003" pitchFamily="34" charset="0"/>
                <a:cs typeface="72" panose="020B0503030000000003" pitchFamily="34" charset="0"/>
              </a:rPr>
              <a:t>Explorer</a:t>
            </a:r>
            <a:endParaRPr lang="en-US" sz="1000" dirty="0">
              <a:solidFill>
                <a:srgbClr val="666666"/>
              </a:solidFill>
              <a:latin typeface="72" panose="020B0503030000000003" pitchFamily="34" charset="0"/>
              <a:cs typeface="72" panose="020B0503030000000003" pitchFamily="34" charset="0"/>
            </a:endParaRPr>
          </a:p>
        </p:txBody>
      </p:sp>
      <p:pic>
        <p:nvPicPr>
          <p:cNvPr id="146" name="Picture 145">
            <a:extLst>
              <a:ext uri="{FF2B5EF4-FFF2-40B4-BE49-F238E27FC236}">
                <a16:creationId xmlns:a16="http://schemas.microsoft.com/office/drawing/2014/main" id="{54A1CB15-7CD8-4639-BC11-B964B0EB4A9E}"/>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rot="16200000">
            <a:off x="9852856" y="786988"/>
            <a:ext cx="359906" cy="359906"/>
          </a:xfrm>
          <a:prstGeom prst="rect">
            <a:avLst/>
          </a:prstGeom>
        </p:spPr>
      </p:pic>
      <p:sp>
        <p:nvSpPr>
          <p:cNvPr id="48" name="TextBox 47">
            <a:extLst>
              <a:ext uri="{FF2B5EF4-FFF2-40B4-BE49-F238E27FC236}">
                <a16:creationId xmlns:a16="http://schemas.microsoft.com/office/drawing/2014/main" id="{0D6F18B0-F44B-485E-850F-566DE336D322}"/>
              </a:ext>
            </a:extLst>
          </p:cNvPr>
          <p:cNvSpPr txBox="1"/>
          <p:nvPr/>
        </p:nvSpPr>
        <p:spPr>
          <a:xfrm>
            <a:off x="9941056" y="801833"/>
            <a:ext cx="1528997" cy="338466"/>
          </a:xfrm>
          <a:prstGeom prst="rect">
            <a:avLst/>
          </a:prstGeom>
          <a:noFill/>
        </p:spPr>
        <p:txBody>
          <a:bodyPr wrap="square">
            <a:spAutoFit/>
          </a:bodyPr>
          <a:lstStyle/>
          <a:p>
            <a:pPr marL="215835" defTabSz="1088449">
              <a:spcBef>
                <a:spcPts val="600"/>
              </a:spcBef>
              <a:spcAft>
                <a:spcPct val="30000"/>
              </a:spcAft>
              <a:defRPr/>
            </a:pPr>
            <a:r>
              <a:rPr lang="en-US" sz="800" dirty="0">
                <a:solidFill>
                  <a:srgbClr val="666666"/>
                </a:solidFill>
                <a:latin typeface="72" panose="020B0503030000000003" pitchFamily="34" charset="0"/>
                <a:ea typeface="SimSun" pitchFamily="2" charset="-122"/>
                <a:cs typeface="72" panose="020B0503030000000003" pitchFamily="34" charset="0"/>
              </a:rPr>
              <a:t>Click process </a:t>
            </a:r>
            <a:br>
              <a:rPr lang="en-US" sz="800" dirty="0">
                <a:solidFill>
                  <a:srgbClr val="666666"/>
                </a:solidFill>
                <a:latin typeface="72" panose="020B0503030000000003" pitchFamily="34" charset="0"/>
                <a:ea typeface="SimSun" pitchFamily="2" charset="-122"/>
                <a:cs typeface="72" panose="020B0503030000000003" pitchFamily="34" charset="0"/>
              </a:rPr>
            </a:br>
            <a:r>
              <a:rPr lang="en-US" sz="800" dirty="0">
                <a:solidFill>
                  <a:srgbClr val="666666"/>
                </a:solidFill>
                <a:latin typeface="72" panose="020B0503030000000003" pitchFamily="34" charset="0"/>
                <a:ea typeface="SimSun" pitchFamily="2" charset="-122"/>
                <a:cs typeface="72" panose="020B0503030000000003" pitchFamily="34" charset="0"/>
              </a:rPr>
              <a:t>chevrons for details</a:t>
            </a:r>
          </a:p>
        </p:txBody>
      </p:sp>
      <p:sp>
        <p:nvSpPr>
          <p:cNvPr id="54" name="TextBox 83">
            <a:extLst>
              <a:ext uri="{FF2B5EF4-FFF2-40B4-BE49-F238E27FC236}">
                <a16:creationId xmlns:a16="http://schemas.microsoft.com/office/drawing/2014/main" id="{12EE2C59-DB5A-494F-9688-65EAEA18ED5B}"/>
              </a:ext>
            </a:extLst>
          </p:cNvPr>
          <p:cNvSpPr txBox="1">
            <a:spLocks noChangeArrowheads="1"/>
          </p:cNvSpPr>
          <p:nvPr/>
        </p:nvSpPr>
        <p:spPr bwMode="auto">
          <a:xfrm>
            <a:off x="1978698" y="3804882"/>
            <a:ext cx="2158438" cy="261869"/>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Process Description</a:t>
            </a:r>
            <a:endParaRPr lang="en-US" sz="900" b="1" dirty="0">
              <a:solidFill>
                <a:srgbClr val="666666"/>
              </a:solidFill>
              <a:latin typeface="72" panose="020B0503030000000003" pitchFamily="34" charset="0"/>
              <a:cs typeface="72" panose="020B0503030000000003" pitchFamily="34" charset="0"/>
            </a:endParaRPr>
          </a:p>
        </p:txBody>
      </p:sp>
      <p:sp>
        <p:nvSpPr>
          <p:cNvPr id="55" name="TextBox 66">
            <a:extLst>
              <a:ext uri="{FF2B5EF4-FFF2-40B4-BE49-F238E27FC236}">
                <a16:creationId xmlns:a16="http://schemas.microsoft.com/office/drawing/2014/main" id="{417D6758-2514-49AF-93F1-2D425EE7C13F}"/>
              </a:ext>
            </a:extLst>
          </p:cNvPr>
          <p:cNvSpPr txBox="1">
            <a:spLocks noChangeArrowheads="1"/>
          </p:cNvSpPr>
          <p:nvPr/>
        </p:nvSpPr>
        <p:spPr bwMode="auto">
          <a:xfrm>
            <a:off x="1978698" y="4085400"/>
            <a:ext cx="4920111" cy="1753869"/>
          </a:xfrm>
          <a:prstGeom prst="rect">
            <a:avLst/>
          </a:prstGeom>
          <a:noFill/>
          <a:ln w="9525">
            <a:noFill/>
            <a:miter lim="800000"/>
            <a:headEnd/>
            <a:tailEnd/>
          </a:ln>
        </p:spPr>
        <p:txBody>
          <a:bodyPr wrap="square">
            <a:spAutoFit/>
          </a:bodyPr>
          <a:lstStyle/>
          <a:p>
            <a:pPr algn="just" defTabSz="914126"/>
            <a:r>
              <a:rPr lang="en-US" sz="900" dirty="0">
                <a:solidFill>
                  <a:srgbClr val="666666"/>
                </a:solidFill>
                <a:latin typeface="72" panose="020B0503030000000003" pitchFamily="34" charset="0"/>
                <a:cs typeface="72" panose="020B0503030000000003" pitchFamily="34" charset="0"/>
              </a:rPr>
              <a:t>The </a:t>
            </a:r>
            <a:r>
              <a:rPr lang="en-US" sz="900" b="1" dirty="0">
                <a:solidFill>
                  <a:srgbClr val="666666"/>
                </a:solidFill>
                <a:latin typeface="72" panose="020B0503030000000003" pitchFamily="34" charset="0"/>
                <a:cs typeface="72" panose="020B0503030000000003" pitchFamily="34" charset="0"/>
              </a:rPr>
              <a:t>Confirming Goods and Services Receipts </a:t>
            </a:r>
            <a:r>
              <a:rPr lang="en-US" sz="900" dirty="0">
                <a:solidFill>
                  <a:srgbClr val="666666"/>
                </a:solidFill>
                <a:latin typeface="72" panose="020B0503030000000003" pitchFamily="34" charset="0"/>
                <a:cs typeface="72" panose="020B0503030000000003" pitchFamily="34" charset="0"/>
              </a:rPr>
              <a:t>business process enables you to create goods and services receipts for non-stock materials and services and related expenses. You can manage and track the delivery of materials and the completion of services in the system. </a:t>
            </a:r>
          </a:p>
          <a:p>
            <a:pPr algn="just" defTabSz="914126"/>
            <a:r>
              <a:rPr lang="en-US" sz="900" dirty="0">
                <a:solidFill>
                  <a:srgbClr val="666666"/>
                </a:solidFill>
                <a:latin typeface="72" panose="020B0503030000000003" pitchFamily="34" charset="0"/>
                <a:cs typeface="72" panose="020B0503030000000003" pitchFamily="34" charset="0"/>
              </a:rPr>
              <a:t>In cases where services have been completed and time sheets have been created by service agents in Time and Labor Management (TLM), goods and services receipts are created automatically from the time sheet entries.</a:t>
            </a:r>
          </a:p>
          <a:p>
            <a:pPr algn="just" defTabSz="914126"/>
            <a:r>
              <a:rPr lang="en-US" sz="900" dirty="0">
                <a:solidFill>
                  <a:srgbClr val="666666"/>
                </a:solidFill>
                <a:latin typeface="72" panose="020B0503030000000003" pitchFamily="34" charset="0"/>
                <a:cs typeface="72" panose="020B0503030000000003" pitchFamily="34" charset="0"/>
              </a:rPr>
              <a:t>When you post the goods and services receipt, the system automatically forwards the data to Financials and posts it there.</a:t>
            </a:r>
          </a:p>
          <a:p>
            <a:pPr algn="just" defTabSz="914126"/>
            <a:r>
              <a:rPr lang="en-US" sz="900" dirty="0">
                <a:solidFill>
                  <a:srgbClr val="666666"/>
                </a:solidFill>
                <a:latin typeface="72" panose="020B0503030000000003" pitchFamily="34" charset="0"/>
                <a:cs typeface="72" panose="020B0503030000000003" pitchFamily="34" charset="0"/>
              </a:rPr>
              <a:t>Goods and services receipt processes do not support the receipt of stock materials. The Supply Chain Management part of the solution supports the receipt of stock materials into your warehouse through its inbound processes.</a:t>
            </a:r>
          </a:p>
          <a:p>
            <a:pPr algn="just" defTabSz="1088449">
              <a:buClr>
                <a:srgbClr val="F0AB00"/>
              </a:buClr>
              <a:buSzPct val="80000"/>
              <a:defRPr/>
            </a:pPr>
            <a:endParaRPr lang="en-US" sz="900" dirty="0">
              <a:solidFill>
                <a:srgbClr val="666666"/>
              </a:solidFill>
              <a:latin typeface="72" panose="020B0503030000000003" pitchFamily="34" charset="0"/>
              <a:cs typeface="72" panose="020B0503030000000003" pitchFamily="34" charset="0"/>
            </a:endParaRPr>
          </a:p>
        </p:txBody>
      </p:sp>
      <p:pic>
        <p:nvPicPr>
          <p:cNvPr id="58" name="Picture 57">
            <a:extLst>
              <a:ext uri="{FF2B5EF4-FFF2-40B4-BE49-F238E27FC236}">
                <a16:creationId xmlns:a16="http://schemas.microsoft.com/office/drawing/2014/main" id="{754594A0-DD94-4F06-BE2B-7958BA1CB901}"/>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7882575" y="5690857"/>
            <a:ext cx="539859" cy="539859"/>
          </a:xfrm>
          <a:prstGeom prst="rect">
            <a:avLst/>
          </a:prstGeom>
        </p:spPr>
      </p:pic>
      <p:sp>
        <p:nvSpPr>
          <p:cNvPr id="59" name="TextBox 83">
            <a:extLst>
              <a:ext uri="{FF2B5EF4-FFF2-40B4-BE49-F238E27FC236}">
                <a16:creationId xmlns:a16="http://schemas.microsoft.com/office/drawing/2014/main" id="{B28B6799-C272-497E-8BF3-98E8E2C18AFF}"/>
              </a:ext>
            </a:extLst>
          </p:cNvPr>
          <p:cNvSpPr txBox="1">
            <a:spLocks noChangeArrowheads="1"/>
          </p:cNvSpPr>
          <p:nvPr/>
        </p:nvSpPr>
        <p:spPr bwMode="auto">
          <a:xfrm>
            <a:off x="7559978" y="3805208"/>
            <a:ext cx="2158438" cy="261542"/>
          </a:xfrm>
          <a:prstGeom prst="rect">
            <a:avLst/>
          </a:prstGeom>
          <a:noFill/>
          <a:ln w="9525">
            <a:noFill/>
            <a:miter lim="800000"/>
            <a:headEnd/>
            <a:tailEnd/>
          </a:ln>
        </p:spPr>
        <p:txBody>
          <a:bodyPr>
            <a:spAutoFit/>
          </a:bodyPr>
          <a:lstStyle/>
          <a:p>
            <a:pPr defTabSz="1088449">
              <a:buClr>
                <a:srgbClr val="F0AB00"/>
              </a:buClr>
              <a:buSzPct val="80000"/>
              <a:defRPr/>
            </a:pPr>
            <a:r>
              <a:rPr lang="en-US" sz="1100" b="1" dirty="0">
                <a:solidFill>
                  <a:srgbClr val="666666"/>
                </a:solidFill>
                <a:latin typeface="72" panose="020B0503030000000003" pitchFamily="34" charset="0"/>
                <a:cs typeface="72" panose="020B0503030000000003" pitchFamily="34" charset="0"/>
              </a:rPr>
              <a:t>Further Information</a:t>
            </a:r>
            <a:endParaRPr lang="en-US" sz="900" b="1" dirty="0">
              <a:solidFill>
                <a:srgbClr val="666666"/>
              </a:solidFill>
              <a:latin typeface="72" panose="020B0503030000000003" pitchFamily="34" charset="0"/>
              <a:cs typeface="72" panose="020B0503030000000003" pitchFamily="34" charset="0"/>
            </a:endParaRPr>
          </a:p>
        </p:txBody>
      </p:sp>
      <p:sp>
        <p:nvSpPr>
          <p:cNvPr id="60" name="Chevron 79">
            <a:extLst>
              <a:ext uri="{FF2B5EF4-FFF2-40B4-BE49-F238E27FC236}">
                <a16:creationId xmlns:a16="http://schemas.microsoft.com/office/drawing/2014/main" id="{7DD21761-38A9-4EEC-B724-1CEF870A2A55}"/>
              </a:ext>
            </a:extLst>
          </p:cNvPr>
          <p:cNvSpPr>
            <a:spLocks noChangeArrowheads="1"/>
          </p:cNvSpPr>
          <p:nvPr/>
        </p:nvSpPr>
        <p:spPr bwMode="auto">
          <a:xfrm>
            <a:off x="8503720" y="5753673"/>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dirty="0">
                <a:solidFill>
                  <a:srgbClr val="666666"/>
                </a:solidFill>
                <a:latin typeface="72" panose="020B0503030000000003" pitchFamily="34" charset="0"/>
                <a:cs typeface="72" panose="020B0503030000000003" pitchFamily="34" charset="0"/>
                <a:hlinkClick r:id="rId15">
                  <a:extLst>
                    <a:ext uri="{A12FA001-AC4F-418D-AE19-62706E023703}">
                      <ahyp:hlinkClr xmlns:ahyp="http://schemas.microsoft.com/office/drawing/2018/hyperlinkcolor" val="tx"/>
                    </a:ext>
                  </a:extLst>
                </a:hlinkClick>
              </a:rPr>
              <a:t>Link to Create a Goods and Services Receipt for One or More Purchase Orders</a:t>
            </a:r>
            <a:endParaRPr lang="en-US" sz="900" dirty="0">
              <a:solidFill>
                <a:srgbClr val="666666"/>
              </a:solidFill>
              <a:latin typeface="72" panose="020B0503030000000003" pitchFamily="34" charset="0"/>
              <a:cs typeface="72" panose="020B0503030000000003" pitchFamily="34" charset="0"/>
            </a:endParaRPr>
          </a:p>
        </p:txBody>
      </p:sp>
      <p:sp>
        <p:nvSpPr>
          <p:cNvPr id="61" name="Chevron 79">
            <a:extLst>
              <a:ext uri="{FF2B5EF4-FFF2-40B4-BE49-F238E27FC236}">
                <a16:creationId xmlns:a16="http://schemas.microsoft.com/office/drawing/2014/main" id="{EE12BE2D-ED56-420D-B64F-E9125FDB2F2E}"/>
              </a:ext>
            </a:extLst>
          </p:cNvPr>
          <p:cNvSpPr>
            <a:spLocks noChangeArrowheads="1"/>
          </p:cNvSpPr>
          <p:nvPr/>
        </p:nvSpPr>
        <p:spPr bwMode="auto">
          <a:xfrm>
            <a:off x="8503720" y="5025868"/>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In the work center</a:t>
            </a:r>
            <a:r>
              <a:rPr lang="en-US" sz="900" dirty="0">
                <a:solidFill>
                  <a:srgbClr val="666666"/>
                </a:solidFill>
                <a:latin typeface="72" panose="020B0503030000000003" pitchFamily="34" charset="0"/>
                <a:cs typeface="72" panose="020B0503030000000003" pitchFamily="34" charset="0"/>
              </a:rPr>
              <a:t> Goods and Services Receipts</a:t>
            </a:r>
          </a:p>
        </p:txBody>
      </p:sp>
      <p:pic>
        <p:nvPicPr>
          <p:cNvPr id="62" name="Picture 61">
            <a:extLst>
              <a:ext uri="{FF2B5EF4-FFF2-40B4-BE49-F238E27FC236}">
                <a16:creationId xmlns:a16="http://schemas.microsoft.com/office/drawing/2014/main" id="{008F1199-FF39-43BA-8A4C-CDED3E1C61AF}"/>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7882575" y="4963236"/>
            <a:ext cx="539859" cy="539859"/>
          </a:xfrm>
          <a:prstGeom prst="rect">
            <a:avLst/>
          </a:prstGeom>
        </p:spPr>
      </p:pic>
      <p:cxnSp>
        <p:nvCxnSpPr>
          <p:cNvPr id="63" name="Straight Connector 62">
            <a:extLst>
              <a:ext uri="{FF2B5EF4-FFF2-40B4-BE49-F238E27FC236}">
                <a16:creationId xmlns:a16="http://schemas.microsoft.com/office/drawing/2014/main" id="{C48FDBCF-78EE-460B-9D4E-22538696F7AF}"/>
              </a:ext>
            </a:extLst>
          </p:cNvPr>
          <p:cNvCxnSpPr/>
          <p:nvPr/>
        </p:nvCxnSpPr>
        <p:spPr>
          <a:xfrm>
            <a:off x="7344180" y="3828298"/>
            <a:ext cx="0" cy="2574354"/>
          </a:xfrm>
          <a:prstGeom prst="line">
            <a:avLst/>
          </a:prstGeom>
          <a:ln w="254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Chevron 79">
            <a:extLst>
              <a:ext uri="{FF2B5EF4-FFF2-40B4-BE49-F238E27FC236}">
                <a16:creationId xmlns:a16="http://schemas.microsoft.com/office/drawing/2014/main" id="{3608334A-1117-4141-B81D-D714C1612206}"/>
              </a:ext>
            </a:extLst>
          </p:cNvPr>
          <p:cNvSpPr>
            <a:spLocks noChangeArrowheads="1"/>
          </p:cNvSpPr>
          <p:nvPr/>
        </p:nvSpPr>
        <p:spPr bwMode="auto">
          <a:xfrm>
            <a:off x="8514807" y="4282165"/>
            <a:ext cx="2417133" cy="414229"/>
          </a:xfrm>
          <a:prstGeom prst="chevron">
            <a:avLst>
              <a:gd name="adj" fmla="val 0"/>
            </a:avLst>
          </a:prstGeom>
          <a:noFill/>
          <a:ln w="19050" cap="rnd" algn="ctr">
            <a:noFill/>
            <a:bevel/>
            <a:headEnd/>
            <a:tailEnd/>
          </a:ln>
        </p:spPr>
        <p:txBody>
          <a:bodyPr lIns="0" tIns="0" rIns="0" bIns="0" anchor="ctr"/>
          <a:lstStyle/>
          <a:p>
            <a:pPr defTabSz="1088449">
              <a:buClr>
                <a:srgbClr val="F0AB00"/>
              </a:buClr>
              <a:buSzPct val="80000"/>
              <a:defRPr/>
            </a:pPr>
            <a:r>
              <a:rPr lang="en-US" sz="900" b="1" dirty="0">
                <a:solidFill>
                  <a:srgbClr val="666666"/>
                </a:solidFill>
                <a:latin typeface="72" panose="020B0503030000000003" pitchFamily="34" charset="0"/>
                <a:cs typeface="72" panose="020B0503030000000003" pitchFamily="34" charset="0"/>
              </a:rPr>
              <a:t>Performed by </a:t>
            </a:r>
            <a:r>
              <a:rPr lang="en-US" sz="900" dirty="0">
                <a:solidFill>
                  <a:srgbClr val="666666"/>
                </a:solidFill>
                <a:latin typeface="72" panose="020B0503030000000003" pitchFamily="34" charset="0"/>
                <a:cs typeface="72" panose="020B0503030000000003" pitchFamily="34" charset="0"/>
              </a:rPr>
              <a:t>Employee</a:t>
            </a:r>
          </a:p>
        </p:txBody>
      </p:sp>
      <p:sp>
        <p:nvSpPr>
          <p:cNvPr id="68" name="Chevron 123">
            <a:extLst>
              <a:ext uri="{FF2B5EF4-FFF2-40B4-BE49-F238E27FC236}">
                <a16:creationId xmlns:a16="http://schemas.microsoft.com/office/drawing/2014/main" id="{D2688B83-AD70-4E2B-92EE-42AB0E96FEDA}"/>
              </a:ext>
            </a:extLst>
          </p:cNvPr>
          <p:cNvSpPr>
            <a:spLocks noChangeAspect="1" noChangeArrowheads="1"/>
          </p:cNvSpPr>
          <p:nvPr/>
        </p:nvSpPr>
        <p:spPr bwMode="auto">
          <a:xfrm>
            <a:off x="5308342" y="1651747"/>
            <a:ext cx="3305571" cy="1625263"/>
          </a:xfrm>
          <a:prstGeom prst="chevron">
            <a:avLst>
              <a:gd name="adj" fmla="val 10374"/>
            </a:avLst>
          </a:prstGeom>
          <a:solidFill>
            <a:srgbClr val="666666"/>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t"/>
          <a:lstStyle/>
          <a:p>
            <a:pPr>
              <a:lnSpc>
                <a:spcPct val="90000"/>
              </a:lnSpc>
            </a:pPr>
            <a:r>
              <a:rPr lang="en-US" sz="900" dirty="0">
                <a:solidFill>
                  <a:schemeClr val="bg1"/>
                </a:solidFill>
                <a:latin typeface="72" panose="020B0503030000000003" pitchFamily="34" charset="0"/>
                <a:cs typeface="72" panose="020B0503030000000003" pitchFamily="34" charset="0"/>
              </a:rPr>
              <a:t>Confirming Goods and </a:t>
            </a:r>
            <a:br>
              <a:rPr lang="en-US" sz="900" dirty="0">
                <a:solidFill>
                  <a:schemeClr val="bg1"/>
                </a:solidFill>
                <a:latin typeface="72" panose="020B0503030000000003" pitchFamily="34" charset="0"/>
                <a:cs typeface="72" panose="020B0503030000000003" pitchFamily="34" charset="0"/>
              </a:rPr>
            </a:br>
            <a:r>
              <a:rPr lang="en-US" sz="900" dirty="0">
                <a:solidFill>
                  <a:schemeClr val="bg1"/>
                </a:solidFill>
                <a:latin typeface="72" panose="020B0503030000000003" pitchFamily="34" charset="0"/>
                <a:cs typeface="72" panose="020B0503030000000003" pitchFamily="34" charset="0"/>
              </a:rPr>
              <a:t>Services Receipts -Non-Stock Materials and Services</a:t>
            </a:r>
          </a:p>
          <a:p>
            <a:pPr>
              <a:lnSpc>
                <a:spcPct val="90000"/>
              </a:lnSpc>
            </a:pPr>
            <a:endParaRPr lang="en-US" sz="900" dirty="0">
              <a:solidFill>
                <a:schemeClr val="bg1"/>
              </a:solidFill>
              <a:latin typeface="72" panose="020B0503030000000003" pitchFamily="34" charset="0"/>
              <a:cs typeface="72" panose="020B0503030000000003" pitchFamily="34" charset="0"/>
            </a:endParaRPr>
          </a:p>
        </p:txBody>
      </p:sp>
      <p:sp>
        <p:nvSpPr>
          <p:cNvPr id="119" name="Chevron 123">
            <a:hlinkClick r:id="rId8" action="ppaction://hlinksldjump"/>
            <a:extLst>
              <a:ext uri="{FF2B5EF4-FFF2-40B4-BE49-F238E27FC236}">
                <a16:creationId xmlns:a16="http://schemas.microsoft.com/office/drawing/2014/main" id="{A19CE167-85A6-4E56-B2AC-75C42F858EE6}"/>
              </a:ext>
            </a:extLst>
          </p:cNvPr>
          <p:cNvSpPr>
            <a:spLocks noChangeArrowheads="1"/>
          </p:cNvSpPr>
          <p:nvPr/>
        </p:nvSpPr>
        <p:spPr bwMode="auto">
          <a:xfrm>
            <a:off x="768613" y="1891823"/>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Shopping Carts</a:t>
            </a:r>
          </a:p>
        </p:txBody>
      </p:sp>
      <p:sp>
        <p:nvSpPr>
          <p:cNvPr id="4" name="TextBox 3">
            <a:hlinkClick r:id="rId10" action="ppaction://hlinksldjump"/>
            <a:extLst>
              <a:ext uri="{FF2B5EF4-FFF2-40B4-BE49-F238E27FC236}">
                <a16:creationId xmlns:a16="http://schemas.microsoft.com/office/drawing/2014/main" id="{C07B8336-F317-4833-AF5D-3EAB72B0974D}"/>
              </a:ext>
            </a:extLst>
          </p:cNvPr>
          <p:cNvSpPr txBox="1"/>
          <p:nvPr/>
        </p:nvSpPr>
        <p:spPr>
          <a:xfrm>
            <a:off x="8382010" y="1651747"/>
            <a:ext cx="80847" cy="153848"/>
          </a:xfrm>
          <a:prstGeom prst="rect">
            <a:avLst/>
          </a:prstGeom>
          <a:noFill/>
        </p:spPr>
        <p:txBody>
          <a:bodyPr wrap="square" lIns="0" tIns="0" rIns="0" bIns="0" rtlCol="0">
            <a:spAutoFit/>
          </a:bodyPr>
          <a:lstStyle/>
          <a:p>
            <a:pPr defTabSz="1088449" fontAlgn="base">
              <a:spcBef>
                <a:spcPct val="50000"/>
              </a:spcBef>
              <a:spcAft>
                <a:spcPct val="0"/>
              </a:spcAft>
              <a:buClr>
                <a:srgbClr val="F0AB00"/>
              </a:buClr>
              <a:buSzPct val="80000"/>
              <a:defRPr/>
            </a:pPr>
            <a:r>
              <a:rPr lang="en-US" sz="1000" b="1" kern="0" dirty="0">
                <a:solidFill>
                  <a:srgbClr val="FFFFFF"/>
                </a:solidFill>
                <a:latin typeface="72" panose="020B0503030000000003" pitchFamily="34" charset="0"/>
                <a:ea typeface="Arial Unicode MS" pitchFamily="34" charset="-128"/>
                <a:cs typeface="72" panose="020B0503030000000003" pitchFamily="34" charset="0"/>
              </a:rPr>
              <a:t>x</a:t>
            </a:r>
          </a:p>
        </p:txBody>
      </p:sp>
      <p:sp>
        <p:nvSpPr>
          <p:cNvPr id="66" name="Chevron 123">
            <a:hlinkClick r:id="rId17" action="ppaction://hlinksldjump"/>
            <a:extLst>
              <a:ext uri="{FF2B5EF4-FFF2-40B4-BE49-F238E27FC236}">
                <a16:creationId xmlns:a16="http://schemas.microsoft.com/office/drawing/2014/main" id="{7B0B0C5E-537F-4136-BD6E-A855AF02797D}"/>
              </a:ext>
            </a:extLst>
          </p:cNvPr>
          <p:cNvSpPr>
            <a:spLocks noChangeArrowheads="1"/>
          </p:cNvSpPr>
          <p:nvPr/>
        </p:nvSpPr>
        <p:spPr bwMode="auto">
          <a:xfrm>
            <a:off x="1907490" y="1890183"/>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Purchase Requests</a:t>
            </a:r>
          </a:p>
        </p:txBody>
      </p:sp>
      <p:sp>
        <p:nvSpPr>
          <p:cNvPr id="67" name="Chevron 123">
            <a:hlinkClick r:id="rId18" action="ppaction://hlinksldjump"/>
            <a:extLst>
              <a:ext uri="{FF2B5EF4-FFF2-40B4-BE49-F238E27FC236}">
                <a16:creationId xmlns:a16="http://schemas.microsoft.com/office/drawing/2014/main" id="{F588B6A6-6175-4809-B75E-94ABD0A54490}"/>
              </a:ext>
            </a:extLst>
          </p:cNvPr>
          <p:cNvSpPr>
            <a:spLocks noChangeArrowheads="1"/>
          </p:cNvSpPr>
          <p:nvPr/>
        </p:nvSpPr>
        <p:spPr bwMode="auto">
          <a:xfrm>
            <a:off x="4209946" y="1895238"/>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Processing Purchase Orders</a:t>
            </a:r>
          </a:p>
        </p:txBody>
      </p:sp>
      <p:sp>
        <p:nvSpPr>
          <p:cNvPr id="69" name="Chevron 123">
            <a:extLst>
              <a:ext uri="{FF2B5EF4-FFF2-40B4-BE49-F238E27FC236}">
                <a16:creationId xmlns:a16="http://schemas.microsoft.com/office/drawing/2014/main" id="{3015AE38-3090-4153-8061-379C872DBB86}"/>
              </a:ext>
            </a:extLst>
          </p:cNvPr>
          <p:cNvSpPr>
            <a:spLocks noChangeArrowheads="1"/>
          </p:cNvSpPr>
          <p:nvPr/>
        </p:nvSpPr>
        <p:spPr bwMode="auto">
          <a:xfrm>
            <a:off x="5783374" y="1988435"/>
            <a:ext cx="1127568"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Create a goods and services receipt</a:t>
            </a:r>
          </a:p>
        </p:txBody>
      </p:sp>
      <p:sp>
        <p:nvSpPr>
          <p:cNvPr id="75" name="Chevron 123">
            <a:hlinkClick r:id="rId19" action="ppaction://hlinksldjump"/>
            <a:extLst>
              <a:ext uri="{FF2B5EF4-FFF2-40B4-BE49-F238E27FC236}">
                <a16:creationId xmlns:a16="http://schemas.microsoft.com/office/drawing/2014/main" id="{A8FE4302-1464-4DCD-86BC-A9EC4FA2F9E8}"/>
              </a:ext>
            </a:extLst>
          </p:cNvPr>
          <p:cNvSpPr>
            <a:spLocks noChangeArrowheads="1"/>
          </p:cNvSpPr>
          <p:nvPr/>
        </p:nvSpPr>
        <p:spPr bwMode="auto">
          <a:xfrm>
            <a:off x="3050461" y="1890995"/>
            <a:ext cx="1187691" cy="878171"/>
          </a:xfrm>
          <a:prstGeom prst="chevron">
            <a:avLst>
              <a:gd name="adj" fmla="val 10374"/>
            </a:avLst>
          </a:prstGeom>
          <a:solidFill>
            <a:schemeClr val="tx2"/>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Requests for Quotation</a:t>
            </a:r>
          </a:p>
        </p:txBody>
      </p:sp>
      <p:pic>
        <p:nvPicPr>
          <p:cNvPr id="80" name="Picture 79">
            <a:hlinkClick r:id="rId20" action="ppaction://hlinksldjump"/>
            <a:extLst>
              <a:ext uri="{FF2B5EF4-FFF2-40B4-BE49-F238E27FC236}">
                <a16:creationId xmlns:a16="http://schemas.microsoft.com/office/drawing/2014/main" id="{FCA3BCAD-2A50-4760-A98A-BAB10C961D82}"/>
              </a:ext>
            </a:extLst>
          </p:cNvPr>
          <p:cNvPicPr>
            <a:picLocks noChangeAspect="1"/>
          </p:cNvPicPr>
          <p:nvPr/>
        </p:nvPicPr>
        <p:blipFill>
          <a:blip r:embed="rId21" cstate="hqprint">
            <a:extLst>
              <a:ext uri="{28A0092B-C50C-407E-A947-70E740481C1C}">
                <a14:useLocalDpi xmlns:a14="http://schemas.microsoft.com/office/drawing/2010/main"/>
              </a:ext>
            </a:extLst>
          </a:blip>
          <a:stretch>
            <a:fillRect/>
          </a:stretch>
        </p:blipFill>
        <p:spPr>
          <a:xfrm>
            <a:off x="6638681" y="2615917"/>
            <a:ext cx="179953" cy="179953"/>
          </a:xfrm>
          <a:prstGeom prst="rect">
            <a:avLst/>
          </a:prstGeom>
        </p:spPr>
      </p:pic>
      <p:sp>
        <p:nvSpPr>
          <p:cNvPr id="82" name="Chevron 123">
            <a:extLst>
              <a:ext uri="{FF2B5EF4-FFF2-40B4-BE49-F238E27FC236}">
                <a16:creationId xmlns:a16="http://schemas.microsoft.com/office/drawing/2014/main" id="{746B7B43-D9C5-4C57-8533-35375261338D}"/>
              </a:ext>
            </a:extLst>
          </p:cNvPr>
          <p:cNvSpPr>
            <a:spLocks noChangeArrowheads="1"/>
          </p:cNvSpPr>
          <p:nvPr/>
        </p:nvSpPr>
        <p:spPr bwMode="auto">
          <a:xfrm>
            <a:off x="6864616" y="1988435"/>
            <a:ext cx="1127568"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800" dirty="0">
                <a:solidFill>
                  <a:srgbClr val="FFFFFF"/>
                </a:solidFill>
                <a:latin typeface="72" panose="020B0503030000000003" pitchFamily="34" charset="0"/>
                <a:cs typeface="72" panose="020B0503030000000003" pitchFamily="34" charset="0"/>
              </a:rPr>
              <a:t>Approve a goods and services receipt</a:t>
            </a:r>
          </a:p>
        </p:txBody>
      </p:sp>
      <p:pic>
        <p:nvPicPr>
          <p:cNvPr id="89" name="Picture 88">
            <a:hlinkClick r:id="rId20" action="ppaction://hlinksldjump"/>
            <a:extLst>
              <a:ext uri="{FF2B5EF4-FFF2-40B4-BE49-F238E27FC236}">
                <a16:creationId xmlns:a16="http://schemas.microsoft.com/office/drawing/2014/main" id="{30C60386-80C3-48CB-9DB1-B15B4CC0170C}"/>
              </a:ext>
            </a:extLst>
          </p:cNvPr>
          <p:cNvPicPr>
            <a:picLocks noChangeAspect="1"/>
          </p:cNvPicPr>
          <p:nvPr/>
        </p:nvPicPr>
        <p:blipFill>
          <a:blip r:embed="rId21" cstate="hqprint">
            <a:extLst>
              <a:ext uri="{28A0092B-C50C-407E-A947-70E740481C1C}">
                <a14:useLocalDpi xmlns:a14="http://schemas.microsoft.com/office/drawing/2010/main"/>
              </a:ext>
            </a:extLst>
          </a:blip>
          <a:stretch>
            <a:fillRect/>
          </a:stretch>
        </p:blipFill>
        <p:spPr>
          <a:xfrm>
            <a:off x="7655119" y="2623397"/>
            <a:ext cx="179953" cy="179953"/>
          </a:xfrm>
          <a:prstGeom prst="rect">
            <a:avLst/>
          </a:prstGeom>
        </p:spPr>
      </p:pic>
      <p:sp>
        <p:nvSpPr>
          <p:cNvPr id="91" name="Chevron 123">
            <a:hlinkClick r:id="rId11" action="ppaction://hlinksldjump"/>
            <a:extLst>
              <a:ext uri="{FF2B5EF4-FFF2-40B4-BE49-F238E27FC236}">
                <a16:creationId xmlns:a16="http://schemas.microsoft.com/office/drawing/2014/main" id="{C7CD0BD2-09F9-475D-A4E7-646950E5FE58}"/>
              </a:ext>
            </a:extLst>
          </p:cNvPr>
          <p:cNvSpPr>
            <a:spLocks noChangeArrowheads="1"/>
          </p:cNvSpPr>
          <p:nvPr/>
        </p:nvSpPr>
        <p:spPr bwMode="auto">
          <a:xfrm>
            <a:off x="8636208" y="1916022"/>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Supplier Invoices</a:t>
            </a:r>
          </a:p>
        </p:txBody>
      </p:sp>
      <p:sp>
        <p:nvSpPr>
          <p:cNvPr id="92" name="Freeform 69">
            <a:extLst>
              <a:ext uri="{FF2B5EF4-FFF2-40B4-BE49-F238E27FC236}">
                <a16:creationId xmlns:a16="http://schemas.microsoft.com/office/drawing/2014/main" id="{413540F8-D6FD-4B8C-A7E0-583822CE0603}"/>
              </a:ext>
            </a:extLst>
          </p:cNvPr>
          <p:cNvSpPr>
            <a:spLocks noChangeArrowheads="1"/>
          </p:cNvSpPr>
          <p:nvPr/>
        </p:nvSpPr>
        <p:spPr bwMode="auto">
          <a:xfrm>
            <a:off x="9617388" y="2656917"/>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sp>
        <p:nvSpPr>
          <p:cNvPr id="94" name="Chevron 123">
            <a:hlinkClick r:id="rId22" action="ppaction://hlinksldjump"/>
            <a:extLst>
              <a:ext uri="{FF2B5EF4-FFF2-40B4-BE49-F238E27FC236}">
                <a16:creationId xmlns:a16="http://schemas.microsoft.com/office/drawing/2014/main" id="{B1A6B044-BB31-4E87-8BF0-33FBF2D1DCA5}"/>
              </a:ext>
            </a:extLst>
          </p:cNvPr>
          <p:cNvSpPr>
            <a:spLocks noChangeArrowheads="1"/>
          </p:cNvSpPr>
          <p:nvPr/>
        </p:nvSpPr>
        <p:spPr bwMode="auto">
          <a:xfrm>
            <a:off x="9837379" y="1925179"/>
            <a:ext cx="1187691" cy="878171"/>
          </a:xfrm>
          <a:prstGeom prst="chevron">
            <a:avLst>
              <a:gd name="adj" fmla="val 10374"/>
            </a:avLst>
          </a:prstGeom>
          <a:solidFill>
            <a:srgbClr val="999999"/>
          </a:solidFill>
          <a:ln w="9525" cap="rnd" algn="ctr">
            <a:noFill/>
            <a:bevel/>
            <a:headEnd/>
            <a:tailEnd/>
          </a:ln>
          <a:effectLst>
            <a:outerShdw blurRad="50800" dist="38100" dir="2700000" algn="tl" rotWithShape="0">
              <a:prstClr val="black">
                <a:alpha val="40000"/>
              </a:prstClr>
            </a:outerShdw>
          </a:effectLst>
        </p:spPr>
        <p:txBody>
          <a:bodyPr lIns="35991" tIns="35991" rIns="35991" bIns="35991" anchor="ctr"/>
          <a:lstStyle/>
          <a:p>
            <a:pPr defTabSz="914126">
              <a:lnSpc>
                <a:spcPct val="90000"/>
              </a:lnSpc>
              <a:buClr>
                <a:srgbClr val="F0AB00"/>
              </a:buClr>
              <a:buSzPct val="80000"/>
            </a:pPr>
            <a:r>
              <a:rPr lang="en-US" sz="900" dirty="0">
                <a:solidFill>
                  <a:srgbClr val="FFFFFF"/>
                </a:solidFill>
                <a:latin typeface="72" panose="020B0503030000000003" pitchFamily="34" charset="0"/>
                <a:cs typeface="72" panose="020B0503030000000003" pitchFamily="34" charset="0"/>
              </a:rPr>
              <a:t>Processing Payables and Payments</a:t>
            </a:r>
          </a:p>
        </p:txBody>
      </p:sp>
      <p:sp>
        <p:nvSpPr>
          <p:cNvPr id="96" name="Freeform 69">
            <a:extLst>
              <a:ext uri="{FF2B5EF4-FFF2-40B4-BE49-F238E27FC236}">
                <a16:creationId xmlns:a16="http://schemas.microsoft.com/office/drawing/2014/main" id="{D4D19C1D-AFDA-4824-A35B-115243CD67FB}"/>
              </a:ext>
            </a:extLst>
          </p:cNvPr>
          <p:cNvSpPr>
            <a:spLocks noChangeArrowheads="1"/>
          </p:cNvSpPr>
          <p:nvPr/>
        </p:nvSpPr>
        <p:spPr bwMode="auto">
          <a:xfrm>
            <a:off x="10818559" y="2666074"/>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pic>
        <p:nvPicPr>
          <p:cNvPr id="97" name="Picture 96">
            <a:extLst>
              <a:ext uri="{FF2B5EF4-FFF2-40B4-BE49-F238E27FC236}">
                <a16:creationId xmlns:a16="http://schemas.microsoft.com/office/drawing/2014/main" id="{8DCDC7E0-990A-4A79-8325-E8555F687A31}"/>
              </a:ext>
            </a:extLst>
          </p:cNvPr>
          <p:cNvPicPr>
            <a:picLocks noChangeAspect="1"/>
          </p:cNvPicPr>
          <p:nvPr/>
        </p:nvPicPr>
        <p:blipFill>
          <a:blip r:embed="rId23" cstate="hqprint">
            <a:extLst>
              <a:ext uri="{28A0092B-C50C-407E-A947-70E740481C1C}">
                <a14:useLocalDpi xmlns:a14="http://schemas.microsoft.com/office/drawing/2010/main"/>
              </a:ext>
            </a:extLst>
          </a:blip>
          <a:srcRect/>
          <a:stretch/>
        </p:blipFill>
        <p:spPr>
          <a:xfrm>
            <a:off x="7895211" y="4282165"/>
            <a:ext cx="420121" cy="406694"/>
          </a:xfrm>
          <a:prstGeom prst="rect">
            <a:avLst/>
          </a:prstGeom>
          <a:effectLst>
            <a:outerShdw blurRad="50800" dist="38100" dir="2700000" algn="tl" rotWithShape="0">
              <a:prstClr val="black">
                <a:alpha val="40000"/>
              </a:prstClr>
            </a:outerShdw>
          </a:effectLst>
        </p:spPr>
      </p:pic>
      <p:sp>
        <p:nvSpPr>
          <p:cNvPr id="98" name="Freeform 69">
            <a:extLst>
              <a:ext uri="{FF2B5EF4-FFF2-40B4-BE49-F238E27FC236}">
                <a16:creationId xmlns:a16="http://schemas.microsoft.com/office/drawing/2014/main" id="{04D4D0DD-92FE-4867-9DD2-90964FB9F51E}"/>
              </a:ext>
            </a:extLst>
          </p:cNvPr>
          <p:cNvSpPr>
            <a:spLocks noChangeArrowheads="1"/>
          </p:cNvSpPr>
          <p:nvPr/>
        </p:nvSpPr>
        <p:spPr bwMode="auto">
          <a:xfrm>
            <a:off x="8306265" y="3139806"/>
            <a:ext cx="155534" cy="130141"/>
          </a:xfrm>
          <a:custGeom>
            <a:avLst/>
            <a:gdLst>
              <a:gd name="T0" fmla="*/ 0 w 155643"/>
              <a:gd name="T1" fmla="*/ 86159 h 131323"/>
              <a:gd name="T2" fmla="*/ 123836 w 155643"/>
              <a:gd name="T3" fmla="*/ 86159 h 131323"/>
              <a:gd name="T4" fmla="*/ 152410 w 155643"/>
              <a:gd name="T5" fmla="*/ 0 h 131323"/>
              <a:gd name="T6" fmla="*/ 0 w 155643"/>
              <a:gd name="T7" fmla="*/ 86159 h 131323"/>
              <a:gd name="T8" fmla="*/ 0 60000 65536"/>
              <a:gd name="T9" fmla="*/ 0 60000 65536"/>
              <a:gd name="T10" fmla="*/ 0 60000 65536"/>
              <a:gd name="T11" fmla="*/ 0 60000 65536"/>
              <a:gd name="T12" fmla="*/ 0 w 155643"/>
              <a:gd name="T13" fmla="*/ 0 h 131323"/>
              <a:gd name="T14" fmla="*/ 155643 w 155643"/>
              <a:gd name="T15" fmla="*/ 131323 h 131323"/>
            </a:gdLst>
            <a:ahLst/>
            <a:cxnLst>
              <a:cxn ang="T8">
                <a:pos x="T0" y="T1"/>
              </a:cxn>
              <a:cxn ang="T9">
                <a:pos x="T2" y="T3"/>
              </a:cxn>
              <a:cxn ang="T10">
                <a:pos x="T4" y="T5"/>
              </a:cxn>
              <a:cxn ang="T11">
                <a:pos x="T6" y="T7"/>
              </a:cxn>
            </a:cxnLst>
            <a:rect l="T12" t="T13" r="T14" b="T15"/>
            <a:pathLst>
              <a:path w="155643" h="131323">
                <a:moveTo>
                  <a:pt x="0" y="131323"/>
                </a:moveTo>
                <a:lnTo>
                  <a:pt x="126460" y="131323"/>
                </a:lnTo>
                <a:lnTo>
                  <a:pt x="155643" y="0"/>
                </a:lnTo>
                <a:lnTo>
                  <a:pt x="0" y="131323"/>
                </a:lnTo>
                <a:close/>
              </a:path>
            </a:pathLst>
          </a:custGeom>
          <a:solidFill>
            <a:srgbClr val="E35500"/>
          </a:solidFill>
          <a:ln w="9525" algn="ctr">
            <a:noFill/>
            <a:round/>
            <a:headEnd/>
            <a:tailEnd/>
          </a:ln>
        </p:spPr>
        <p:txBody>
          <a:bodyPr wrap="none" lIns="53986" tIns="0" rIns="53986" bIns="0" anchor="ctr"/>
          <a:lstStyle/>
          <a:p>
            <a:pPr defTabSz="1088449">
              <a:defRPr/>
            </a:pPr>
            <a:endParaRPr lang="de-DE" sz="2099" dirty="0">
              <a:solidFill>
                <a:srgbClr val="000000"/>
              </a:solidFill>
              <a:latin typeface="72" panose="020B0503030000000003" pitchFamily="34" charset="0"/>
              <a:cs typeface="72" panose="020B0503030000000003" pitchFamily="34" charset="0"/>
            </a:endParaRPr>
          </a:p>
        </p:txBody>
      </p:sp>
    </p:spTree>
    <p:extLst>
      <p:ext uri="{BB962C8B-B14F-4D97-AF65-F5344CB8AC3E}">
        <p14:creationId xmlns:p14="http://schemas.microsoft.com/office/powerpoint/2010/main" val="1365046492"/>
      </p:ext>
    </p:extLst>
  </p:cSld>
  <p:clrMapOvr>
    <a:masterClrMapping/>
  </p:clrMapOvr>
</p:sld>
</file>

<file path=ppt/theme/theme1.xml><?xml version="1.0" encoding="utf-8"?>
<a:theme xmlns:a="http://schemas.openxmlformats.org/drawingml/2006/main" name="1_SAP_2011_v1.0">
  <a:themeElements>
    <a:clrScheme name="Custom 52">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1E4860"/>
      </a:hlink>
      <a:folHlink>
        <a:srgbClr val="1E4860"/>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1"/>
        </a:solidFill>
        <a:ln w="6350" algn="ctr">
          <a:no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b="0" i="0" u="none" strike="noStrike" kern="0" cap="none" spc="0" normalizeH="0" baseline="0" noProof="0" dirty="0" smtClean="0">
            <a:ln>
              <a:noFill/>
            </a:ln>
            <a:effectLst/>
            <a:uLnTx/>
            <a:uFillTx/>
            <a:ea typeface="Arial Unicode MS" pitchFamily="34" charset="-128"/>
            <a:cs typeface="Arial Unicode MS" pitchFamily="34" charset="-128"/>
          </a:defRPr>
        </a:defPPr>
      </a:lst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theme>
</file>

<file path=ppt/theme/theme2.xml><?xml version="1.0" encoding="utf-8"?>
<a:theme xmlns:a="http://schemas.openxmlformats.org/drawingml/2006/main" name="1_SAP 2021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35" id="{006AF30A-DEE1-AE4D-94CD-3EA3E30FB900}" vid="{82898F43-6843-1B49-B424-67365CBF3D8E}"/>
    </a:ext>
  </a:extLst>
</a:theme>
</file>

<file path=ppt/theme/theme3.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item1.xml><?xml version="1.0" encoding="utf-8"?>
<TemplafySlideTemplateConfiguration><![CDATA[{"slideVersion":1,"isValidatorEnabled":false,"isLocked":false,"elementsMetadata":[],"slideId":"637873589825363062","enableDocumentContentUpdater":false,"version":"2.0"}]]></TemplafySlideTemplateConfiguration>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0c0009b-5882-46cb-876b-d453c368dcd7">
      <Terms xmlns="http://schemas.microsoft.com/office/infopath/2007/PartnerControls"/>
    </lcf76f155ced4ddcb4097134ff3c332f>
    <TaxCatchAll xmlns="51826793-e035-4aa7-add5-4de9ab7be144" xsi:nil="true"/>
  </documentManagement>
</p:properties>
</file>

<file path=customXml/item3.xml><?xml version="1.0" encoding="utf-8"?>
<TemplafySlideTemplateConfiguration><![CDATA[{"slideVersion":1,"isValidatorEnabled":false,"isLocked":false,"elementsMetadata":[],"slideId":"637871682261254630","enableDocumentContentUpdater":false,"version":"2.0"}]]></TemplafySlideTemplateConfiguration>
</file>

<file path=customXml/item4.xml><?xml version="1.0" encoding="utf-8"?>
<ct:contentTypeSchema xmlns:ct="http://schemas.microsoft.com/office/2006/metadata/contentType" xmlns:ma="http://schemas.microsoft.com/office/2006/metadata/properties/metaAttributes" ct:_="" ma:_="" ma:contentTypeName="Document" ma:contentTypeID="0x0101007A87FB39413728449A153DD359CA28C4" ma:contentTypeVersion="16" ma:contentTypeDescription="Create a new document." ma:contentTypeScope="" ma:versionID="e4eaa450b8b344c90b8e4a73c5db2b74">
  <xsd:schema xmlns:xsd="http://www.w3.org/2001/XMLSchema" xmlns:xs="http://www.w3.org/2001/XMLSchema" xmlns:p="http://schemas.microsoft.com/office/2006/metadata/properties" xmlns:ns2="e0c0009b-5882-46cb-876b-d453c368dcd7" xmlns:ns3="51826793-e035-4aa7-add5-4de9ab7be144" targetNamespace="http://schemas.microsoft.com/office/2006/metadata/properties" ma:root="true" ma:fieldsID="74d1d5937d7a10d0995279479276d129" ns2:_="" ns3:_="">
    <xsd:import namespace="e0c0009b-5882-46cb-876b-d453c368dcd7"/>
    <xsd:import namespace="51826793-e035-4aa7-add5-4de9ab7be14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c0009b-5882-46cb-876b-d453c368dc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7b3fb9d-ee0a-40a8-bd42-4026b75186d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1826793-e035-4aa7-add5-4de9ab7be14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d2ea7ee-fb7c-44e7-a8cd-a235c4c7a2f2}" ma:internalName="TaxCatchAll" ma:showField="CatchAllData" ma:web="51826793-e035-4aa7-add5-4de9ab7be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TemplafySlideFormConfiguration><![CDATA[{"formFields":[],"formDataEntries":[]}]]></TemplafySlideFormConfiguration>
</file>

<file path=customXml/item6.xml><?xml version="1.0" encoding="utf-8"?>
<TemplafySlideFormConfiguration><![CDATA[{"formFields":[],"formDataEntries":[]}]]></TemplafySlideFormConfiguration>
</file>

<file path=customXml/item7.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701354C-D416-4972-A99A-0052F885614E}">
  <ds:schemaRefs/>
</ds:datastoreItem>
</file>

<file path=customXml/itemProps2.xml><?xml version="1.0" encoding="utf-8"?>
<ds:datastoreItem xmlns:ds="http://schemas.openxmlformats.org/officeDocument/2006/customXml" ds:itemID="{58CD95FB-454E-4FAC-AC8E-B0D29AF3AA8E}">
  <ds:schemaRefs>
    <ds:schemaRef ds:uri="9b5842a5-d1f9-4f56-b9c2-eed421d7a19e"/>
    <ds:schemaRef ds:uri="http://www.w3.org/XML/1998/namespace"/>
    <ds:schemaRef ds:uri="http://schemas.microsoft.com/office/infopath/2007/PartnerControls"/>
    <ds:schemaRef ds:uri="fd30465c-1e50-418e-a6be-58fdf43cd74c"/>
    <ds:schemaRef ds:uri="http://schemas.microsoft.com/office/2006/documentManagement/types"/>
    <ds:schemaRef ds:uri="http://schemas.microsoft.com/office/2006/metadata/properties"/>
    <ds:schemaRef ds:uri="http://schemas.openxmlformats.org/package/2006/metadata/core-properties"/>
    <ds:schemaRef ds:uri="http://purl.org/dc/elements/1.1/"/>
    <ds:schemaRef ds:uri="http://purl.org/dc/dcmitype/"/>
    <ds:schemaRef ds:uri="http://purl.org/dc/terms/"/>
  </ds:schemaRefs>
</ds:datastoreItem>
</file>

<file path=customXml/itemProps3.xml><?xml version="1.0" encoding="utf-8"?>
<ds:datastoreItem xmlns:ds="http://schemas.openxmlformats.org/officeDocument/2006/customXml" ds:itemID="{32C1E373-7BC2-434E-B6AA-2E362AFCBBDC}">
  <ds:schemaRefs/>
</ds:datastoreItem>
</file>

<file path=customXml/itemProps4.xml><?xml version="1.0" encoding="utf-8"?>
<ds:datastoreItem xmlns:ds="http://schemas.openxmlformats.org/officeDocument/2006/customXml" ds:itemID="{5870D35C-C537-4F55-BFC5-6A5568E15804}"/>
</file>

<file path=customXml/itemProps5.xml><?xml version="1.0" encoding="utf-8"?>
<ds:datastoreItem xmlns:ds="http://schemas.openxmlformats.org/officeDocument/2006/customXml" ds:itemID="{C244B2CF-8C60-43B5-9A8E-B8FE1760D411}">
  <ds:schemaRefs/>
</ds:datastoreItem>
</file>

<file path=customXml/itemProps6.xml><?xml version="1.0" encoding="utf-8"?>
<ds:datastoreItem xmlns:ds="http://schemas.openxmlformats.org/officeDocument/2006/customXml" ds:itemID="{9E150673-17A1-4F6A-9E91-5F04084E4213}">
  <ds:schemaRefs/>
</ds:datastoreItem>
</file>

<file path=customXml/itemProps7.xml><?xml version="1.0" encoding="utf-8"?>
<ds:datastoreItem xmlns:ds="http://schemas.openxmlformats.org/officeDocument/2006/customXml" ds:itemID="{243781F7-DEA9-4726-BE2E-18D0E6B68C7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SAP_2011_v1.0</Template>
  <TotalTime>176</TotalTime>
  <Words>4364</Words>
  <Application>Microsoft Office PowerPoint</Application>
  <PresentationFormat>Widescreen</PresentationFormat>
  <Paragraphs>579</Paragraphs>
  <Slides>18</Slides>
  <Notes>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18</vt:i4>
      </vt:variant>
    </vt:vector>
  </HeadingPairs>
  <TitlesOfParts>
    <vt:vector size="27" baseType="lpstr">
      <vt:lpstr>Wingdings</vt:lpstr>
      <vt:lpstr>Courier New</vt:lpstr>
      <vt:lpstr>Wingdings</vt:lpstr>
      <vt:lpstr>72</vt:lpstr>
      <vt:lpstr>Symbol</vt:lpstr>
      <vt:lpstr>BentonSans Light</vt:lpstr>
      <vt:lpstr>Arial</vt:lpstr>
      <vt:lpstr>1_SAP_2011_v1.0</vt:lpstr>
      <vt:lpstr>1_SAP 2021 16x9 white</vt:lpstr>
      <vt:lpstr>SAP Business ByDesign –  Business Scenario Explorer Procure-to-Pay (Services) </vt:lpstr>
      <vt:lpstr>SAP Business ByDesign – Procure to Pay (Services) Scenario Overview</vt:lpstr>
      <vt:lpstr>SAP Business ByDesign – Procure to Pay (Services) Scenario Overview</vt:lpstr>
      <vt:lpstr>SAP Business ByDesign – Procure to Pay (Services) Process Details: Processing Shopping Carts</vt:lpstr>
      <vt:lpstr>SAP Business ByDesign – Procure to Pay (Services) Process Details: Processing Purchase Requests</vt:lpstr>
      <vt:lpstr>SAP Business ByDesign – Procure to Pay (Services) Process Details: Processing Purchase Requests</vt:lpstr>
      <vt:lpstr>SAP Business ByDesign – Procure to Pay (Services) Process Details: Processing Requests for Quotation</vt:lpstr>
      <vt:lpstr>SAP Business ByDesign – Procure to Pay (Services) Process Details: Processing Purchase Orders</vt:lpstr>
      <vt:lpstr>SAP Business ByDesign – Procure to Pay (Services) Process Details: Confirming Goods and Services Receipts</vt:lpstr>
      <vt:lpstr>SAP Business ByDesign – Procure to Pay (Services) Process Details: Processing Supplier Invoices</vt:lpstr>
      <vt:lpstr>SAP Business ByDesign – Procure to Pay (Services) Process Details: Processing Supplier Invoices</vt:lpstr>
      <vt:lpstr>SAP Business ByDesign – Procure to Pay (Services) Process Details: Processing Payables and Payments</vt:lpstr>
      <vt:lpstr>SAP Business ByDesign – Procure to Pay (Services) Process Details: Processing Payables and Payments</vt:lpstr>
      <vt:lpstr>SAP Business ByDesign – Procure to Pay (Services) Process Details: Processing Payables and Payments</vt:lpstr>
      <vt:lpstr>SAP Business ByDesign – Procure to Pay (Services) Process Details: Processing Payables and Payments</vt:lpstr>
      <vt:lpstr>SAP Business ByDesign – Procure to Pay (Services) Business Value</vt:lpstr>
      <vt:lpstr>SAP Business ByDesign – Procure to Pay (Services) Scenario Flow</vt:lpstr>
      <vt:lpstr>SAP Business ByDesign – Procure to Pay (Services) Further Information</vt:lpstr>
    </vt:vector>
  </TitlesOfParts>
  <Company>SAP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SCENARIO EXPLORER</dc:title>
  <dc:creator>D030738</dc:creator>
  <cp:lastModifiedBy>John, Gittu Merry</cp:lastModifiedBy>
  <cp:revision>388</cp:revision>
  <dcterms:created xsi:type="dcterms:W3CDTF">2011-09-27T15:12:20Z</dcterms:created>
  <dcterms:modified xsi:type="dcterms:W3CDTF">2023-01-27T07:50:05Z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1357826825</vt:i4>
  </property>
  <property fmtid="{D5CDD505-2E9C-101B-9397-08002B2CF9AE}" pid="3" name="_NewReviewCycle">
    <vt:lpwstr/>
  </property>
  <property fmtid="{D5CDD505-2E9C-101B-9397-08002B2CF9AE}" pid="4" name="_EmailSubject">
    <vt:lpwstr>Color Palette/Stationery Next Steps </vt:lpwstr>
  </property>
  <property fmtid="{D5CDD505-2E9C-101B-9397-08002B2CF9AE}" pid="5" name="_AuthorEmail">
    <vt:lpwstr>heidi.bitz@sap.com</vt:lpwstr>
  </property>
  <property fmtid="{D5CDD505-2E9C-101B-9397-08002B2CF9AE}" pid="6" name="_AuthorEmailDisplayName">
    <vt:lpwstr>Bitz, Heidi</vt:lpwstr>
  </property>
  <property fmtid="{D5CDD505-2E9C-101B-9397-08002B2CF9AE}" pid="7" name="ContentTypeId">
    <vt:lpwstr>0x0101007A87FB39413728449A153DD359CA28C4</vt:lpwstr>
  </property>
  <property fmtid="{D5CDD505-2E9C-101B-9397-08002B2CF9AE}" pid="8" name="MediaServiceImageTags">
    <vt:lpwstr/>
  </property>
</Properties>
</file>