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3"/>
  </p:notesMasterIdLst>
  <p:handoutMasterIdLst>
    <p:handoutMasterId r:id="rId14"/>
  </p:handoutMasterIdLst>
  <p:sldIdLst>
    <p:sldId id="342" r:id="rId2"/>
    <p:sldId id="363" r:id="rId3"/>
    <p:sldId id="349" r:id="rId4"/>
    <p:sldId id="359" r:id="rId5"/>
    <p:sldId id="364" r:id="rId6"/>
    <p:sldId id="361" r:id="rId7"/>
    <p:sldId id="362" r:id="rId8"/>
    <p:sldId id="353" r:id="rId9"/>
    <p:sldId id="348" r:id="rId10"/>
    <p:sldId id="368" r:id="rId11"/>
    <p:sldId id="370" r:id="rId12"/>
  </p:sldIdLst>
  <p:sldSz cx="9144000" cy="6858000" type="screen4x3"/>
  <p:notesSz cx="6858000" cy="9144000"/>
  <p:embeddedFontLst>
    <p:embeddedFont>
      <p:font typeface="BrowalliaUPC" panose="020B0604020202020204" pitchFamily="34" charset="-34"/>
      <p:regular r:id="rId15"/>
      <p:bold r:id="rId16"/>
      <p:italic r:id="rId17"/>
      <p:boldItalic r:id="rId18"/>
    </p:embeddedFont>
    <p:embeddedFont>
      <p:font typeface="BentonSans Regular" panose="02000503000000020004" pitchFamily="2" charset="0"/>
      <p:regular r:id="rId19"/>
    </p:embeddedFont>
    <p:embeddedFont>
      <p:font typeface="MS PGothic" panose="020B0600070205080204" pitchFamily="34" charset="-128"/>
      <p:regular r:id="rId20"/>
    </p:embeddedFont>
    <p:embeddedFont>
      <p:font typeface="Aparajita" panose="02020603050405020304" pitchFamily="18" charset="0"/>
      <p:regular r:id="rId21"/>
      <p:bold r:id="rId22"/>
      <p:italic r:id="rId23"/>
      <p:boldItalic r:id="rId24"/>
    </p:embeddedFont>
    <p:embeddedFont>
      <p:font typeface="BentonSans Bold" panose="02000803000000020004" pitchFamily="2" charset="0"/>
      <p:bold r:id="rId25"/>
    </p:embeddedFont>
    <p:embeddedFont>
      <p:font typeface="SimSun" panose="02010600030101010101" pitchFamily="2" charset="-122"/>
      <p:regular r:id="rId26"/>
    </p:embeddedFont>
    <p:embeddedFont>
      <p:font typeface="Arial Unicode MS" panose="020B0604020202020204" pitchFamily="34" charset="-128"/>
      <p:regular r:id="rId27"/>
    </p:embeddedFont>
    <p:embeddedFont>
      <p:font typeface="BentonSans Light" panose="02000503000000020004" pitchFamily="2" charset="0"/>
      <p:regular r:id="rId2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362">
          <p15:clr>
            <a:srgbClr val="A4A3A4"/>
          </p15:clr>
        </p15:guide>
        <p15:guide id="4" orient="horz" pos="140">
          <p15:clr>
            <a:srgbClr val="A4A3A4"/>
          </p15:clr>
        </p15:guide>
        <p15:guide id="5" orient="horz" pos="3644">
          <p15:clr>
            <a:srgbClr val="A4A3A4"/>
          </p15:clr>
        </p15:guide>
        <p15:guide id="6" orient="horz" pos="2648">
          <p15:clr>
            <a:srgbClr val="A4A3A4"/>
          </p15:clr>
        </p15:guide>
        <p15:guide id="7" orient="horz" pos="2460">
          <p15:clr>
            <a:srgbClr val="A4A3A4"/>
          </p15:clr>
        </p15:guide>
        <p15:guide id="8" pos="5556">
          <p15:clr>
            <a:srgbClr val="A4A3A4"/>
          </p15:clr>
        </p15:guide>
        <p15:guide id="9" pos="206">
          <p15:clr>
            <a:srgbClr val="A4A3A4"/>
          </p15:clr>
        </p15:guide>
        <p15:guide id="10" pos="481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84" autoAdjust="0"/>
    <p:restoredTop sz="94645" autoAdjust="0"/>
  </p:normalViewPr>
  <p:slideViewPr>
    <p:cSldViewPr snapToGrid="0" showGuides="1">
      <p:cViewPr varScale="1">
        <p:scale>
          <a:sx n="86" d="100"/>
          <a:sy n="86" d="100"/>
        </p:scale>
        <p:origin x="1651" y="72"/>
      </p:cViewPr>
      <p:guideLst>
        <p:guide orient="horz" pos="4117"/>
        <p:guide orient="horz" pos="190"/>
        <p:guide orient="horz" pos="1362"/>
        <p:guide orient="horz" pos="140"/>
        <p:guide orient="horz" pos="3644"/>
        <p:guide orient="horz" pos="2648"/>
        <p:guide orient="horz" pos="2460"/>
        <p:guide pos="5556"/>
        <p:guide pos="206"/>
        <p:guide pos="481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046479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938070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865430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56209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683712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631252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332069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098620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681348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493106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290687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96015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37562530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image" Target="../media/image7.png"/><Relationship Id="rId18" Type="http://schemas.openxmlformats.org/officeDocument/2006/relationships/image" Target="../media/image10.png"/><Relationship Id="rId3" Type="http://schemas.openxmlformats.org/officeDocument/2006/relationships/notesSlide" Target="../notesSlides/notesSlide1.xml"/><Relationship Id="rId7" Type="http://schemas.openxmlformats.org/officeDocument/2006/relationships/slide" Target="slide7.xml"/><Relationship Id="rId12" Type="http://schemas.openxmlformats.org/officeDocument/2006/relationships/image" Target="../media/image6.png"/><Relationship Id="rId17" Type="http://schemas.openxmlformats.org/officeDocument/2006/relationships/slide" Target="slide9.xml"/><Relationship Id="rId2" Type="http://schemas.openxmlformats.org/officeDocument/2006/relationships/slideLayout" Target="../slideLayouts/slideLayout10.xml"/><Relationship Id="rId16" Type="http://schemas.openxmlformats.org/officeDocument/2006/relationships/image" Target="../media/image9.png"/><Relationship Id="rId1" Type="http://schemas.openxmlformats.org/officeDocument/2006/relationships/tags" Target="../tags/tag1.xml"/><Relationship Id="rId6" Type="http://schemas.openxmlformats.org/officeDocument/2006/relationships/slide" Target="slide4.xml"/><Relationship Id="rId11" Type="http://schemas.openxmlformats.org/officeDocument/2006/relationships/image" Target="../media/image5.png"/><Relationship Id="rId5" Type="http://schemas.openxmlformats.org/officeDocument/2006/relationships/slide" Target="slide3.xml"/><Relationship Id="rId15" Type="http://schemas.openxmlformats.org/officeDocument/2006/relationships/image" Target="../media/image8.png"/><Relationship Id="rId10" Type="http://schemas.openxmlformats.org/officeDocument/2006/relationships/image" Target="../media/image4.png"/><Relationship Id="rId19" Type="http://schemas.openxmlformats.org/officeDocument/2006/relationships/slide" Target="slide11.xml"/><Relationship Id="rId4" Type="http://schemas.openxmlformats.org/officeDocument/2006/relationships/slide" Target="slide6.xml"/><Relationship Id="rId9" Type="http://schemas.openxmlformats.org/officeDocument/2006/relationships/image" Target="../media/image3.png"/><Relationship Id="rId14" Type="http://schemas.openxmlformats.org/officeDocument/2006/relationships/slide" Target="slide8.xml"/></Relationships>
</file>

<file path=ppt/slides/_rels/slide10.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xml"/><Relationship Id="rId3" Type="http://schemas.openxmlformats.org/officeDocument/2006/relationships/slide" Target="slide9.xml"/><Relationship Id="rId7" Type="http://schemas.openxmlformats.org/officeDocument/2006/relationships/image" Target="../media/image21.png"/><Relationship Id="rId12"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slide" Target="slide8.xml"/><Relationship Id="rId5" Type="http://schemas.openxmlformats.org/officeDocument/2006/relationships/slide" Target="slide6.xml"/><Relationship Id="rId15" Type="http://schemas.openxmlformats.org/officeDocument/2006/relationships/slide" Target="slide11.xml"/><Relationship Id="rId10" Type="http://schemas.openxmlformats.org/officeDocument/2006/relationships/image" Target="../media/image20.png"/><Relationship Id="rId4" Type="http://schemas.openxmlformats.org/officeDocument/2006/relationships/image" Target="../media/image22.png"/><Relationship Id="rId9" Type="http://schemas.openxmlformats.org/officeDocument/2006/relationships/image" Target="../media/image23.png"/><Relationship Id="rId1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8.png"/><Relationship Id="rId18" Type="http://schemas.openxmlformats.org/officeDocument/2006/relationships/image" Target="../media/image28.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4.png"/><Relationship Id="rId12" Type="http://schemas.openxmlformats.org/officeDocument/2006/relationships/slide" Target="slide8.xml"/><Relationship Id="rId17" Type="http://schemas.openxmlformats.org/officeDocument/2006/relationships/image" Target="../media/image27.png"/><Relationship Id="rId2" Type="http://schemas.openxmlformats.org/officeDocument/2006/relationships/notesSlide" Target="../notesSlides/notesSlide11.xml"/><Relationship Id="rId16" Type="http://schemas.openxmlformats.org/officeDocument/2006/relationships/slide" Target="slide9.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0.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9.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6.png"/><Relationship Id="rId14" Type="http://schemas.openxmlformats.org/officeDocument/2006/relationships/slide" Target="slide1.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12.png"/><Relationship Id="rId18" Type="http://schemas.openxmlformats.org/officeDocument/2006/relationships/image" Target="../media/image10.png"/><Relationship Id="rId3" Type="http://schemas.openxmlformats.org/officeDocument/2006/relationships/slideLayout" Target="../slideLayouts/slideLayout10.xml"/><Relationship Id="rId21" Type="http://schemas.openxmlformats.org/officeDocument/2006/relationships/image" Target="../media/image4.png"/><Relationship Id="rId7" Type="http://schemas.openxmlformats.org/officeDocument/2006/relationships/slide" Target="slide4.xml"/><Relationship Id="rId12" Type="http://schemas.openxmlformats.org/officeDocument/2006/relationships/image" Target="../media/image11.png"/><Relationship Id="rId17" Type="http://schemas.openxmlformats.org/officeDocument/2006/relationships/slide" Target="slide9.xml"/><Relationship Id="rId2" Type="http://schemas.openxmlformats.org/officeDocument/2006/relationships/tags" Target="../tags/tag3.xml"/><Relationship Id="rId16" Type="http://schemas.openxmlformats.org/officeDocument/2006/relationships/image" Target="../media/image9.png"/><Relationship Id="rId20" Type="http://schemas.openxmlformats.org/officeDocument/2006/relationships/image" Target="../media/image7.png"/><Relationship Id="rId1" Type="http://schemas.openxmlformats.org/officeDocument/2006/relationships/tags" Target="../tags/tag2.xml"/><Relationship Id="rId6" Type="http://schemas.openxmlformats.org/officeDocument/2006/relationships/slide" Target="slide3.xml"/><Relationship Id="rId11" Type="http://schemas.openxmlformats.org/officeDocument/2006/relationships/slide" Target="slide8.xml"/><Relationship Id="rId24" Type="http://schemas.openxmlformats.org/officeDocument/2006/relationships/image" Target="../media/image13.png"/><Relationship Id="rId5" Type="http://schemas.openxmlformats.org/officeDocument/2006/relationships/slide" Target="slide6.xml"/><Relationship Id="rId15" Type="http://schemas.openxmlformats.org/officeDocument/2006/relationships/image" Target="../media/image8.png"/><Relationship Id="rId23" Type="http://schemas.openxmlformats.org/officeDocument/2006/relationships/image" Target="../media/image6.png"/><Relationship Id="rId10" Type="http://schemas.openxmlformats.org/officeDocument/2006/relationships/slide" Target="slide2.xml"/><Relationship Id="rId19" Type="http://schemas.openxmlformats.org/officeDocument/2006/relationships/slide" Target="slide11.xml"/><Relationship Id="rId4" Type="http://schemas.openxmlformats.org/officeDocument/2006/relationships/notesSlide" Target="../notesSlides/notesSlide2.xml"/><Relationship Id="rId9" Type="http://schemas.openxmlformats.org/officeDocument/2006/relationships/image" Target="../media/image3.png"/><Relationship Id="rId14" Type="http://schemas.openxmlformats.org/officeDocument/2006/relationships/slide" Target="slide1.xml"/><Relationship Id="rId22"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6.xml"/><Relationship Id="rId18" Type="http://schemas.openxmlformats.org/officeDocument/2006/relationships/image" Target="../media/image7.png"/><Relationship Id="rId3" Type="http://schemas.openxmlformats.org/officeDocument/2006/relationships/notesSlide" Target="../notesSlides/notesSlide3.xml"/><Relationship Id="rId7" Type="http://schemas.openxmlformats.org/officeDocument/2006/relationships/image" Target="../media/image4.png"/><Relationship Id="rId12" Type="http://schemas.openxmlformats.org/officeDocument/2006/relationships/slide" Target="slide9.xml"/><Relationship Id="rId17" Type="http://schemas.openxmlformats.org/officeDocument/2006/relationships/slide" Target="slide11.xml"/><Relationship Id="rId2" Type="http://schemas.openxmlformats.org/officeDocument/2006/relationships/slideLayout" Target="../slideLayouts/slideLayout10.xml"/><Relationship Id="rId16" Type="http://schemas.openxmlformats.org/officeDocument/2006/relationships/image" Target="../media/image10.png"/><Relationship Id="rId1" Type="http://schemas.openxmlformats.org/officeDocument/2006/relationships/tags" Target="../tags/tag4.xml"/><Relationship Id="rId6" Type="http://schemas.openxmlformats.org/officeDocument/2006/relationships/slide" Target="slide3.xml"/><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slide" Target="slide7.xml"/><Relationship Id="rId10" Type="http://schemas.openxmlformats.org/officeDocument/2006/relationships/image" Target="../media/image8.png"/><Relationship Id="rId4" Type="http://schemas.openxmlformats.org/officeDocument/2006/relationships/image" Target="../media/image14.png"/><Relationship Id="rId9" Type="http://schemas.openxmlformats.org/officeDocument/2006/relationships/slide" Target="slide8.xml"/><Relationship Id="rId14" Type="http://schemas.openxmlformats.org/officeDocument/2006/relationships/slide" Target="slide4.xml"/></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xml"/><Relationship Id="rId18" Type="http://schemas.openxmlformats.org/officeDocument/2006/relationships/image" Target="../media/image10.png"/><Relationship Id="rId3" Type="http://schemas.openxmlformats.org/officeDocument/2006/relationships/tags" Target="../tags/tag7.xml"/><Relationship Id="rId21" Type="http://schemas.openxmlformats.org/officeDocument/2006/relationships/image" Target="../media/image14.png"/><Relationship Id="rId7" Type="http://schemas.openxmlformats.org/officeDocument/2006/relationships/slide" Target="slide7.xml"/><Relationship Id="rId12" Type="http://schemas.openxmlformats.org/officeDocument/2006/relationships/slide" Target="slide4.xml"/><Relationship Id="rId17" Type="http://schemas.openxmlformats.org/officeDocument/2006/relationships/slide" Target="slide9.xml"/><Relationship Id="rId2" Type="http://schemas.openxmlformats.org/officeDocument/2006/relationships/tags" Target="../tags/tag6.xml"/><Relationship Id="rId16" Type="http://schemas.openxmlformats.org/officeDocument/2006/relationships/image" Target="../media/image9.png"/><Relationship Id="rId20" Type="http://schemas.openxmlformats.org/officeDocument/2006/relationships/image" Target="../media/image7.png"/><Relationship Id="rId1" Type="http://schemas.openxmlformats.org/officeDocument/2006/relationships/tags" Target="../tags/tag5.xml"/><Relationship Id="rId6" Type="http://schemas.openxmlformats.org/officeDocument/2006/relationships/notesSlide" Target="../notesSlides/notesSlide4.xml"/><Relationship Id="rId11" Type="http://schemas.openxmlformats.org/officeDocument/2006/relationships/slide" Target="slide1.xml"/><Relationship Id="rId5" Type="http://schemas.openxmlformats.org/officeDocument/2006/relationships/slideLayout" Target="../slideLayouts/slideLayout10.xml"/><Relationship Id="rId15" Type="http://schemas.openxmlformats.org/officeDocument/2006/relationships/image" Target="../media/image8.png"/><Relationship Id="rId10" Type="http://schemas.openxmlformats.org/officeDocument/2006/relationships/image" Target="../media/image3.png"/><Relationship Id="rId19" Type="http://schemas.openxmlformats.org/officeDocument/2006/relationships/slide" Target="slide11.xml"/><Relationship Id="rId4" Type="http://schemas.openxmlformats.org/officeDocument/2006/relationships/tags" Target="../tags/tag8.xml"/><Relationship Id="rId9" Type="http://schemas.openxmlformats.org/officeDocument/2006/relationships/slide" Target="slide3.xml"/><Relationship Id="rId14" Type="http://schemas.openxmlformats.org/officeDocument/2006/relationships/slide" Target="slide8.xml"/><Relationship Id="rId22"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9.xml"/><Relationship Id="rId18" Type="http://schemas.openxmlformats.org/officeDocument/2006/relationships/image" Target="../media/image10.png"/><Relationship Id="rId3" Type="http://schemas.openxmlformats.org/officeDocument/2006/relationships/tags" Target="../tags/tag11.xml"/><Relationship Id="rId21" Type="http://schemas.openxmlformats.org/officeDocument/2006/relationships/image" Target="../media/image14.png"/><Relationship Id="rId7" Type="http://schemas.openxmlformats.org/officeDocument/2006/relationships/slide" Target="slide7.xml"/><Relationship Id="rId12" Type="http://schemas.openxmlformats.org/officeDocument/2006/relationships/image" Target="../media/image9.png"/><Relationship Id="rId17" Type="http://schemas.openxmlformats.org/officeDocument/2006/relationships/slide" Target="slide4.xml"/><Relationship Id="rId2" Type="http://schemas.openxmlformats.org/officeDocument/2006/relationships/tags" Target="../tags/tag10.xml"/><Relationship Id="rId16" Type="http://schemas.openxmlformats.org/officeDocument/2006/relationships/slide" Target="slide1.xml"/><Relationship Id="rId20" Type="http://schemas.openxmlformats.org/officeDocument/2006/relationships/image" Target="../media/image7.png"/><Relationship Id="rId1" Type="http://schemas.openxmlformats.org/officeDocument/2006/relationships/tags" Target="../tags/tag9.xml"/><Relationship Id="rId6" Type="http://schemas.openxmlformats.org/officeDocument/2006/relationships/notesSlide" Target="../notesSlides/notesSlide5.xml"/><Relationship Id="rId11" Type="http://schemas.openxmlformats.org/officeDocument/2006/relationships/image" Target="../media/image8.png"/><Relationship Id="rId5" Type="http://schemas.openxmlformats.org/officeDocument/2006/relationships/slideLayout" Target="../slideLayouts/slideLayout10.xml"/><Relationship Id="rId15" Type="http://schemas.openxmlformats.org/officeDocument/2006/relationships/slide" Target="slide3.xml"/><Relationship Id="rId10" Type="http://schemas.openxmlformats.org/officeDocument/2006/relationships/slide" Target="slide8.xml"/><Relationship Id="rId19" Type="http://schemas.openxmlformats.org/officeDocument/2006/relationships/slide" Target="slide11.xml"/><Relationship Id="rId4" Type="http://schemas.openxmlformats.org/officeDocument/2006/relationships/tags" Target="../tags/tag12.xml"/><Relationship Id="rId9" Type="http://schemas.openxmlformats.org/officeDocument/2006/relationships/slide" Target="slide5.xml"/><Relationship Id="rId14" Type="http://schemas.openxmlformats.org/officeDocument/2006/relationships/slide" Target="slide6.xml"/><Relationship Id="rId22"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8.png"/><Relationship Id="rId18" Type="http://schemas.openxmlformats.org/officeDocument/2006/relationships/image" Target="../media/image7.png"/><Relationship Id="rId3" Type="http://schemas.openxmlformats.org/officeDocument/2006/relationships/slideLayout" Target="../slideLayouts/slideLayout10.xml"/><Relationship Id="rId7" Type="http://schemas.openxmlformats.org/officeDocument/2006/relationships/slide" Target="slide7.xml"/><Relationship Id="rId12" Type="http://schemas.openxmlformats.org/officeDocument/2006/relationships/slide" Target="slide8.xml"/><Relationship Id="rId17" Type="http://schemas.openxmlformats.org/officeDocument/2006/relationships/slide" Target="slide11.xml"/><Relationship Id="rId2" Type="http://schemas.openxmlformats.org/officeDocument/2006/relationships/tags" Target="../tags/tag14.xml"/><Relationship Id="rId16" Type="http://schemas.openxmlformats.org/officeDocument/2006/relationships/image" Target="../media/image10.png"/><Relationship Id="rId20" Type="http://schemas.openxmlformats.org/officeDocument/2006/relationships/image" Target="../media/image4.png"/><Relationship Id="rId1" Type="http://schemas.openxmlformats.org/officeDocument/2006/relationships/tags" Target="../tags/tag13.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slide" Target="slide3.xml"/><Relationship Id="rId15" Type="http://schemas.openxmlformats.org/officeDocument/2006/relationships/slide" Target="slide9.xml"/><Relationship Id="rId10" Type="http://schemas.openxmlformats.org/officeDocument/2006/relationships/slide" Target="slide1.xml"/><Relationship Id="rId19" Type="http://schemas.openxmlformats.org/officeDocument/2006/relationships/image" Target="../media/image14.png"/><Relationship Id="rId4" Type="http://schemas.openxmlformats.org/officeDocument/2006/relationships/notesSlide" Target="../notesSlides/notesSlide6.xml"/><Relationship Id="rId9" Type="http://schemas.openxmlformats.org/officeDocument/2006/relationships/image" Target="../media/image3.png"/><Relationship Id="rId1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slideLayout" Target="../slideLayouts/slideLayout10.xml"/><Relationship Id="rId7" Type="http://schemas.openxmlformats.org/officeDocument/2006/relationships/slide" Target="slide4.xml"/><Relationship Id="rId12" Type="http://schemas.openxmlformats.org/officeDocument/2006/relationships/image" Target="../media/image8.png"/><Relationship Id="rId17" Type="http://schemas.openxmlformats.org/officeDocument/2006/relationships/image" Target="../media/image7.png"/><Relationship Id="rId2" Type="http://schemas.openxmlformats.org/officeDocument/2006/relationships/tags" Target="../tags/tag16.xml"/><Relationship Id="rId16" Type="http://schemas.openxmlformats.org/officeDocument/2006/relationships/slide" Target="slide11.xml"/><Relationship Id="rId1" Type="http://schemas.openxmlformats.org/officeDocument/2006/relationships/tags" Target="../tags/tag15.xml"/><Relationship Id="rId6" Type="http://schemas.openxmlformats.org/officeDocument/2006/relationships/slide" Target="slide3.xml"/><Relationship Id="rId11" Type="http://schemas.openxmlformats.org/officeDocument/2006/relationships/slide" Target="slide8.xml"/><Relationship Id="rId5" Type="http://schemas.openxmlformats.org/officeDocument/2006/relationships/slide" Target="slide6.xml"/><Relationship Id="rId15" Type="http://schemas.openxmlformats.org/officeDocument/2006/relationships/image" Target="../media/image10.png"/><Relationship Id="rId10" Type="http://schemas.openxmlformats.org/officeDocument/2006/relationships/slide" Target="slide1.xml"/><Relationship Id="rId19" Type="http://schemas.openxmlformats.org/officeDocument/2006/relationships/image" Target="../media/image4.png"/><Relationship Id="rId4" Type="http://schemas.openxmlformats.org/officeDocument/2006/relationships/notesSlide" Target="../notesSlides/notesSlide7.xml"/><Relationship Id="rId9" Type="http://schemas.openxmlformats.org/officeDocument/2006/relationships/slide" Target="slide7.xml"/><Relationship Id="rId14" Type="http://schemas.openxmlformats.org/officeDocument/2006/relationships/slide" Target="slide9.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9.png"/><Relationship Id="rId18" Type="http://schemas.openxmlformats.org/officeDocument/2006/relationships/image" Target="../media/image10.png"/><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image" Target="../media/image18.png"/><Relationship Id="rId17" Type="http://schemas.openxmlformats.org/officeDocument/2006/relationships/slide" Target="slide9.xml"/><Relationship Id="rId2" Type="http://schemas.openxmlformats.org/officeDocument/2006/relationships/tags" Target="../tags/tag18.xml"/><Relationship Id="rId16" Type="http://schemas.openxmlformats.org/officeDocument/2006/relationships/image" Target="../media/image9.png"/><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17.png"/><Relationship Id="rId5" Type="http://schemas.openxmlformats.org/officeDocument/2006/relationships/tags" Target="../tags/tag21.xml"/><Relationship Id="rId15" Type="http://schemas.openxmlformats.org/officeDocument/2006/relationships/slide" Target="slide1.xml"/><Relationship Id="rId10" Type="http://schemas.openxmlformats.org/officeDocument/2006/relationships/image" Target="../media/image16.png"/><Relationship Id="rId19" Type="http://schemas.openxmlformats.org/officeDocument/2006/relationships/slide" Target="slide11.xml"/><Relationship Id="rId4" Type="http://schemas.openxmlformats.org/officeDocument/2006/relationships/tags" Target="../tags/tag20.xml"/><Relationship Id="rId9" Type="http://schemas.openxmlformats.org/officeDocument/2006/relationships/notesSlide" Target="../notesSlides/notesSlide8.xml"/><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0.png"/><Relationship Id="rId3" Type="http://schemas.openxmlformats.org/officeDocument/2006/relationships/slide" Target="slide10.xml"/><Relationship Id="rId7" Type="http://schemas.openxmlformats.org/officeDocument/2006/relationships/slide" Target="slide6.xml"/><Relationship Id="rId12" Type="http://schemas.openxmlformats.org/officeDocument/2006/relationships/slide" Target="slide1.xm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slide" Target="slide3.xml"/><Relationship Id="rId11" Type="http://schemas.openxmlformats.org/officeDocument/2006/relationships/image" Target="../media/image8.png"/><Relationship Id="rId5" Type="http://schemas.openxmlformats.org/officeDocument/2006/relationships/image" Target="../media/image22.png"/><Relationship Id="rId10" Type="http://schemas.openxmlformats.org/officeDocument/2006/relationships/slide" Target="slide8.xml"/><Relationship Id="rId4" Type="http://schemas.openxmlformats.org/officeDocument/2006/relationships/image" Target="../media/image21.png"/><Relationship Id="rId9" Type="http://schemas.openxmlformats.org/officeDocument/2006/relationships/image" Target="../media/image20.png"/><Relationship Id="rId1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Workforce Administration</a:t>
            </a:r>
            <a:br>
              <a:rPr lang="en-US" dirty="0"/>
            </a:br>
            <a:r>
              <a:rPr lang="en-US" sz="2000" b="0" dirty="0"/>
              <a:t>Scenario Overview</a:t>
            </a:r>
          </a:p>
        </p:txBody>
      </p:sp>
      <p:sp>
        <p:nvSpPr>
          <p:cNvPr id="6" name="Chevron 123">
            <a:hlinkClick r:id="rId4" action="ppaction://hlinksldjump"/>
          </p:cNvPr>
          <p:cNvSpPr>
            <a:spLocks noChangeArrowheads="1"/>
          </p:cNvSpPr>
          <p:nvPr/>
        </p:nvSpPr>
        <p:spPr bwMode="auto">
          <a:xfrm>
            <a:off x="2061326" y="205869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Personnel File</a:t>
            </a:r>
          </a:p>
        </p:txBody>
      </p:sp>
      <p:sp>
        <p:nvSpPr>
          <p:cNvPr id="13" name="Chevron 123">
            <a:hlinkClick r:id="rId5" action="ppaction://hlinksldjump"/>
          </p:cNvPr>
          <p:cNvSpPr>
            <a:spLocks noChangeArrowheads="1"/>
          </p:cNvSpPr>
          <p:nvPr/>
        </p:nvSpPr>
        <p:spPr bwMode="auto">
          <a:xfrm>
            <a:off x="371993" y="205869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 HR Structures</a:t>
            </a:r>
          </a:p>
        </p:txBody>
      </p:sp>
      <p:sp>
        <p:nvSpPr>
          <p:cNvPr id="14" name="Chevron 123">
            <a:hlinkClick r:id="rId6" action="ppaction://hlinksldjump"/>
          </p:cNvPr>
          <p:cNvSpPr>
            <a:spLocks noChangeArrowheads="1"/>
          </p:cNvSpPr>
          <p:nvPr/>
        </p:nvSpPr>
        <p:spPr bwMode="auto">
          <a:xfrm>
            <a:off x="1217704" y="205869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Personnel Events</a:t>
            </a:r>
          </a:p>
        </p:txBody>
      </p:sp>
      <p:sp>
        <p:nvSpPr>
          <p:cNvPr id="16" name="Chevron 123">
            <a:hlinkClick r:id="rId7" action="ppaction://hlinksldjump"/>
          </p:cNvPr>
          <p:cNvSpPr>
            <a:spLocks noChangeArrowheads="1"/>
          </p:cNvSpPr>
          <p:nvPr/>
        </p:nvSpPr>
        <p:spPr bwMode="auto">
          <a:xfrm>
            <a:off x="1217704" y="1136766"/>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People Master Data</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8"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solidFill>
                  <a:srgbClr val="404040"/>
                </a:solidFill>
              </a:rPr>
              <a:t>HR Administrator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Employee</a:t>
            </a:r>
          </a:p>
        </p:txBody>
      </p:sp>
      <p:sp>
        <p:nvSpPr>
          <p:cNvPr id="50" name="Chevron 79"/>
          <p:cNvSpPr>
            <a:spLocks noChangeArrowheads="1"/>
          </p:cNvSpPr>
          <p:nvPr/>
        </p:nvSpPr>
        <p:spPr bwMode="auto">
          <a:xfrm>
            <a:off x="4589823" y="6323703"/>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Line Manager</a:t>
            </a:r>
            <a:endParaRPr lang="en-US" sz="700" dirty="0">
              <a:solidFill>
                <a:srgbClr val="404040"/>
              </a:solidFill>
            </a:endParaRPr>
          </a:p>
        </p:txBody>
      </p:sp>
      <p:sp>
        <p:nvSpPr>
          <p:cNvPr id="54" name="TextBox 66"/>
          <p:cNvSpPr txBox="1">
            <a:spLocks noChangeArrowheads="1"/>
          </p:cNvSpPr>
          <p:nvPr/>
        </p:nvSpPr>
        <p:spPr bwMode="auto">
          <a:xfrm>
            <a:off x="1760926" y="4399866"/>
            <a:ext cx="7256462" cy="1641475"/>
          </a:xfrm>
          <a:prstGeom prst="rect">
            <a:avLst/>
          </a:prstGeom>
          <a:noFill/>
          <a:ln w="9525">
            <a:noFill/>
            <a:miter lim="800000"/>
            <a:headEnd/>
            <a:tailEnd/>
          </a:ln>
        </p:spPr>
        <p:txBody>
          <a:bodyPr>
            <a:spAutoFit/>
          </a:bodyPr>
          <a:lstStyle/>
          <a:p>
            <a:r>
              <a:rPr lang="en-US" sz="900" dirty="0"/>
              <a:t>The </a:t>
            </a:r>
            <a:r>
              <a:rPr lang="en-US" sz="900" b="1" dirty="0"/>
              <a:t>Workforce Administration </a:t>
            </a:r>
            <a:r>
              <a:rPr lang="en-US" sz="900" dirty="0"/>
              <a:t>business scenario is designed to efficiently manage and execute all employee-related tasks. Depending on the solution scope you require, there are two approaches to deal with personnel data:</a:t>
            </a:r>
          </a:p>
          <a:p>
            <a:endParaRPr lang="en-US" sz="900" dirty="0"/>
          </a:p>
          <a:p>
            <a:pPr marL="285750" lvl="1" indent="-171450">
              <a:buClr>
                <a:srgbClr val="4DB6EF"/>
              </a:buClr>
              <a:buFont typeface="Wingdings" pitchFamily="2" charset="2"/>
              <a:buChar char="l"/>
            </a:pPr>
            <a:r>
              <a:rPr lang="en-US" sz="900" dirty="0"/>
              <a:t>People Master Data Management</a:t>
            </a:r>
            <a:r>
              <a:rPr lang="en-US" sz="900" b="1" dirty="0"/>
              <a:t> </a:t>
            </a:r>
            <a:r>
              <a:rPr lang="en-US" sz="900" dirty="0"/>
              <a:t>is the lean way to administer basic master data for your employees and service agents. These personnel can be staffed to projects and record their working times using Employee Self-Services.</a:t>
            </a:r>
          </a:p>
          <a:p>
            <a:pPr marL="285750" lvl="1" indent="-171450">
              <a:buClr>
                <a:schemeClr val="accent1"/>
              </a:buClr>
            </a:pPr>
            <a:endParaRPr lang="en-US" sz="900" dirty="0"/>
          </a:p>
          <a:p>
            <a:pPr marL="285750" lvl="1" indent="-171450">
              <a:buClr>
                <a:srgbClr val="4DB6EF"/>
              </a:buClr>
              <a:buFont typeface="Wingdings" pitchFamily="2" charset="2"/>
              <a:buChar char="l"/>
            </a:pPr>
            <a:r>
              <a:rPr lang="en-US" sz="900" dirty="0"/>
              <a:t>Personnel Administration</a:t>
            </a:r>
            <a:r>
              <a:rPr lang="en-US" sz="900" b="1" dirty="0"/>
              <a:t> </a:t>
            </a:r>
            <a:r>
              <a:rPr lang="en-US" sz="900" dirty="0"/>
              <a:t>enables you to maintain the full set of employee- and employment-related data according to country-specific regulations. You can manage personnel events such as hiring employees, transferring them within your company or terminating relationships with  employees. You can access Personnel Files to administer personal and organizational employee data, as well as data related to the employment. </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59" name="Picture 130"/>
          <p:cNvPicPr>
            <a:picLocks noChangeAspect="1"/>
          </p:cNvPicPr>
          <p:nvPr/>
        </p:nvPicPr>
        <p:blipFill>
          <a:blip r:embed="rId10">
            <a:extLst>
              <a:ext uri="{28A0092B-C50C-407E-A947-70E740481C1C}">
                <a14:useLocalDpi xmlns:a14="http://schemas.microsoft.com/office/drawing/2010/main" val="0"/>
              </a:ext>
            </a:extLst>
          </a:blip>
          <a:stretch>
            <a:fillRect/>
          </a:stretch>
        </p:blipFill>
        <p:spPr bwMode="auto">
          <a:xfrm>
            <a:off x="1824038" y="6351588"/>
            <a:ext cx="411162" cy="411162"/>
          </a:xfrm>
          <a:prstGeom prst="rect">
            <a:avLst/>
          </a:prstGeom>
          <a:noFill/>
          <a:ln w="9525">
            <a:noFill/>
            <a:miter lim="800000"/>
            <a:headEnd/>
            <a:tailEnd/>
          </a:ln>
        </p:spPr>
      </p:pic>
      <p:pic>
        <p:nvPicPr>
          <p:cNvPr id="60" name="Picture 143"/>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auto">
          <a:xfrm>
            <a:off x="3055938" y="6351588"/>
            <a:ext cx="411162" cy="411162"/>
          </a:xfrm>
          <a:prstGeom prst="rect">
            <a:avLst/>
          </a:prstGeom>
          <a:noFill/>
          <a:ln w="9525">
            <a:noFill/>
            <a:miter lim="800000"/>
            <a:headEnd/>
            <a:tailEnd/>
          </a:ln>
        </p:spPr>
      </p:pic>
      <p:pic>
        <p:nvPicPr>
          <p:cNvPr id="67" name="Picture 83"/>
          <p:cNvPicPr preferRelativeResize="0">
            <a:picLocks/>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bwMode="auto">
          <a:xfrm>
            <a:off x="4148773" y="6351588"/>
            <a:ext cx="387667" cy="411162"/>
          </a:xfrm>
          <a:prstGeom prst="rect">
            <a:avLst/>
          </a:prstGeom>
          <a:noFill/>
          <a:ln w="9525" algn="ctr">
            <a:noFill/>
            <a:miter lim="800000"/>
            <a:headEnd/>
            <a:tailEnd/>
          </a:ln>
        </p:spPr>
      </p:pic>
      <p:sp>
        <p:nvSpPr>
          <p:cNvPr id="35" name="TextBox 3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36" name="TextBox 35"/>
          <p:cNvSpPr txBox="1"/>
          <p:nvPr/>
        </p:nvSpPr>
        <p:spPr>
          <a:xfrm>
            <a:off x="327024" y="4759771"/>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pic>
        <p:nvPicPr>
          <p:cNvPr id="37" name="Picture 3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7686" y="4841810"/>
            <a:ext cx="180000" cy="134181"/>
          </a:xfrm>
          <a:prstGeom prst="rect">
            <a:avLst/>
          </a:prstGeom>
        </p:spPr>
      </p:pic>
      <p:sp>
        <p:nvSpPr>
          <p:cNvPr id="38" name="Rectangle 55"/>
          <p:cNvSpPr>
            <a:spLocks noChangeArrowheads="1"/>
          </p:cNvSpPr>
          <p:nvPr/>
        </p:nvSpPr>
        <p:spPr bwMode="auto">
          <a:xfrm>
            <a:off x="278370" y="478228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7" name="TextBox 72">
            <a:hlinkClick r:id="rId14"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58" name="Picture 57" descr="Calculator_2_60px.png"/>
          <p:cNvPicPr>
            <a:picLocks noChangeAspect="1"/>
          </p:cNvPicPr>
          <p:nvPr/>
        </p:nvPicPr>
        <p:blipFill>
          <a:blip r:embed="rId15" cstate="print"/>
          <a:stretch>
            <a:fillRect/>
          </a:stretch>
        </p:blipFill>
        <p:spPr>
          <a:xfrm>
            <a:off x="348633" y="5182096"/>
            <a:ext cx="180000" cy="180000"/>
          </a:xfrm>
          <a:prstGeom prst="rect">
            <a:avLst/>
          </a:prstGeom>
        </p:spPr>
      </p:pic>
      <p:sp>
        <p:nvSpPr>
          <p:cNvPr id="62" name="Rectangle 57">
            <a:hlinkClick r:id="rId14"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Monitor_60px.png"/>
          <p:cNvPicPr>
            <a:picLocks noChangeAspect="1"/>
          </p:cNvPicPr>
          <p:nvPr/>
        </p:nvPicPr>
        <p:blipFill>
          <a:blip r:embed="rId16" cstate="print"/>
          <a:stretch>
            <a:fillRect/>
          </a:stretch>
        </p:blipFill>
        <p:spPr>
          <a:xfrm>
            <a:off x="357686" y="5549819"/>
            <a:ext cx="180000" cy="180000"/>
          </a:xfrm>
          <a:prstGeom prst="rect">
            <a:avLst/>
          </a:prstGeom>
        </p:spPr>
      </p:pic>
      <p:sp>
        <p:nvSpPr>
          <p:cNvPr id="65" name="Rectangle 57">
            <a:hlinkClick r:id="rId17"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0" name="Picture 39"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6" name="Rectangle 57">
            <a:hlinkClick r:id="rId19" action="ppaction://hlinksldjump"/>
          </p:cNvPr>
          <p:cNvSpPr>
            <a:spLocks noChangeArrowheads="1"/>
          </p:cNvSpPr>
          <p:nvPr/>
        </p:nvSpPr>
        <p:spPr bwMode="auto">
          <a:xfrm>
            <a:off x="290288" y="5873854"/>
            <a:ext cx="1460561"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Workforce Administration</a:t>
            </a:r>
            <a:br>
              <a:rPr lang="en-US" dirty="0"/>
            </a:br>
            <a:r>
              <a:rPr lang="en-US" sz="2000" b="0" dirty="0"/>
              <a:t>Scenario Flow Variant: </a:t>
            </a:r>
            <a:r>
              <a:rPr lang="de-DE" sz="2000" b="0" dirty="0"/>
              <a:t>Personnel</a:t>
            </a:r>
            <a:r>
              <a:rPr lang="de-DE" sz="2000" dirty="0">
                <a:solidFill>
                  <a:schemeClr val="tx2"/>
                </a:solidFill>
              </a:rPr>
              <a:t> </a:t>
            </a:r>
            <a:r>
              <a:rPr lang="de-DE" sz="2000" b="0" dirty="0"/>
              <a:t>Administration</a:t>
            </a:r>
            <a:endParaRPr lang="en-US" sz="2000" b="0" dirty="0"/>
          </a:p>
        </p:txBody>
      </p:sp>
      <p:sp>
        <p:nvSpPr>
          <p:cNvPr id="3" name="Rectangle 122"/>
          <p:cNvSpPr>
            <a:spLocks noChangeArrowheads="1"/>
          </p:cNvSpPr>
          <p:nvPr/>
        </p:nvSpPr>
        <p:spPr bwMode="auto">
          <a:xfrm>
            <a:off x="1763713" y="5486240"/>
            <a:ext cx="7380287" cy="1364726"/>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14" name="Rectangle 13"/>
          <p:cNvSpPr/>
          <p:nvPr/>
        </p:nvSpPr>
        <p:spPr bwMode="auto">
          <a:xfrm>
            <a:off x="7400925" y="5584355"/>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5851055"/>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u="sng" dirty="0">
                <a:solidFill>
                  <a:srgbClr val="2A6CA2"/>
                </a:solidFill>
                <a:hlinkClick r:id="rId3" action="ppaction://hlinksldjump" tooltip="People Master Data Management"/>
              </a:rPr>
              <a:t>People Master Data Management</a:t>
            </a:r>
            <a:endParaRPr lang="en-US" sz="700" u="sng" dirty="0">
              <a:solidFill>
                <a:srgbClr val="2A6CA2"/>
              </a:solidFill>
            </a:endParaRPr>
          </a:p>
          <a:p>
            <a:pPr marL="85725" indent="-85725">
              <a:spcBef>
                <a:spcPts val="300"/>
              </a:spcBef>
              <a:buFont typeface="Wingdings" pitchFamily="2" charset="2"/>
              <a:buChar char="§"/>
              <a:defRPr/>
            </a:pPr>
            <a:r>
              <a:rPr lang="en-US" sz="700" b="1" dirty="0">
                <a:solidFill>
                  <a:schemeClr val="accent2"/>
                </a:solidFill>
              </a:rPr>
              <a:t>Personnel Administration</a:t>
            </a:r>
            <a:endParaRPr lang="en-US" sz="700" b="1" u="sng" dirty="0">
              <a:solidFill>
                <a:srgbClr val="2A6CA2"/>
              </a:solidFill>
            </a:endParaRPr>
          </a:p>
          <a:p>
            <a:pPr marL="85725" indent="-85725">
              <a:spcBef>
                <a:spcPts val="300"/>
              </a:spcBef>
              <a:buFont typeface="Wingdings" pitchFamily="2" charset="2"/>
              <a:buChar char="§"/>
              <a:defRPr/>
            </a:pPr>
            <a:endParaRPr lang="en-US" sz="700" u="sng" dirty="0">
              <a:solidFill>
                <a:srgbClr val="2A6CA2"/>
              </a:solidFill>
            </a:endParaRP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70" name="Pentagon 81"/>
          <p:cNvSpPr>
            <a:spLocks noChangeArrowheads="1"/>
          </p:cNvSpPr>
          <p:nvPr/>
        </p:nvSpPr>
        <p:spPr bwMode="auto">
          <a:xfrm>
            <a:off x="5922838" y="3947862"/>
            <a:ext cx="1462087" cy="293688"/>
          </a:xfrm>
          <a:prstGeom prst="homePlate">
            <a:avLst>
              <a:gd name="adj" fmla="val 11270"/>
            </a:avLst>
          </a:prstGeom>
          <a:noFill/>
          <a:ln w="19050" cap="rnd" algn="ctr">
            <a:noFill/>
            <a:bevel/>
            <a:headEnd/>
            <a:tailEnd/>
          </a:ln>
        </p:spPr>
        <p:txBody>
          <a:bodyPr lIns="36000" tIns="36000" rIns="0" bIns="46800" anchor="b"/>
          <a:lstStyle/>
          <a:p>
            <a:pPr>
              <a:buClr>
                <a:schemeClr val="accent1"/>
              </a:buClr>
              <a:buSzPct val="80000"/>
            </a:pPr>
            <a:r>
              <a:rPr lang="en-US" sz="900">
                <a:solidFill>
                  <a:srgbClr val="404040"/>
                </a:solidFill>
              </a:rPr>
              <a:t>Payroll Services</a:t>
            </a:r>
          </a:p>
        </p:txBody>
      </p:sp>
      <p:cxnSp>
        <p:nvCxnSpPr>
          <p:cNvPr id="96" name="Elbow Connector 1602"/>
          <p:cNvCxnSpPr>
            <a:cxnSpLocks noChangeShapeType="1"/>
            <a:endCxn id="144" idx="1"/>
          </p:cNvCxnSpPr>
          <p:nvPr/>
        </p:nvCxnSpPr>
        <p:spPr bwMode="auto">
          <a:xfrm flipV="1">
            <a:off x="2749799" y="2886869"/>
            <a:ext cx="1782128" cy="1439"/>
          </a:xfrm>
          <a:prstGeom prst="straightConnector1">
            <a:avLst/>
          </a:prstGeom>
          <a:noFill/>
          <a:ln w="9525">
            <a:solidFill>
              <a:schemeClr val="bg1">
                <a:lumMod val="65000"/>
              </a:schemeClr>
            </a:solidFill>
            <a:round/>
            <a:headEnd/>
            <a:tailEnd type="triangle" w="med" len="med"/>
          </a:ln>
        </p:spPr>
      </p:cxnSp>
      <p:cxnSp>
        <p:nvCxnSpPr>
          <p:cNvPr id="97" name="Elbow Connector 1602"/>
          <p:cNvCxnSpPr>
            <a:cxnSpLocks noChangeShapeType="1"/>
            <a:stCxn id="144" idx="3"/>
            <a:endCxn id="142" idx="1"/>
          </p:cNvCxnSpPr>
          <p:nvPr/>
        </p:nvCxnSpPr>
        <p:spPr bwMode="auto">
          <a:xfrm>
            <a:off x="5446989" y="2886869"/>
            <a:ext cx="1206351" cy="0"/>
          </a:xfrm>
          <a:prstGeom prst="straightConnector1">
            <a:avLst/>
          </a:prstGeom>
          <a:noFill/>
          <a:ln w="9525">
            <a:solidFill>
              <a:schemeClr val="bg1">
                <a:lumMod val="65000"/>
              </a:schemeClr>
            </a:solidFill>
            <a:round/>
            <a:headEnd/>
            <a:tailEnd type="triangle" w="med" len="med"/>
          </a:ln>
        </p:spPr>
      </p:cxnSp>
      <p:cxnSp>
        <p:nvCxnSpPr>
          <p:cNvPr id="98" name="Elbow Connector 127"/>
          <p:cNvCxnSpPr>
            <a:cxnSpLocks noChangeShapeType="1"/>
          </p:cNvCxnSpPr>
          <p:nvPr/>
        </p:nvCxnSpPr>
        <p:spPr bwMode="auto">
          <a:xfrm rot="5400000">
            <a:off x="5121327" y="1918773"/>
            <a:ext cx="216583" cy="598346"/>
          </a:xfrm>
          <a:prstGeom prst="bentConnector2">
            <a:avLst/>
          </a:prstGeom>
          <a:noFill/>
          <a:ln w="9525" algn="ctr">
            <a:solidFill>
              <a:schemeClr val="accent2"/>
            </a:solidFill>
            <a:prstDash val="sysDot"/>
            <a:round/>
            <a:headEnd/>
            <a:tailEnd/>
          </a:ln>
        </p:spPr>
      </p:cxnSp>
      <p:cxnSp>
        <p:nvCxnSpPr>
          <p:cNvPr id="99" name="Elbow Connector 147"/>
          <p:cNvCxnSpPr>
            <a:cxnSpLocks noChangeShapeType="1"/>
          </p:cNvCxnSpPr>
          <p:nvPr/>
        </p:nvCxnSpPr>
        <p:spPr bwMode="auto">
          <a:xfrm rot="5400000">
            <a:off x="7048031" y="2124075"/>
            <a:ext cx="381000" cy="419100"/>
          </a:xfrm>
          <a:prstGeom prst="bentConnector3">
            <a:avLst>
              <a:gd name="adj1" fmla="val 50000"/>
            </a:avLst>
          </a:prstGeom>
          <a:noFill/>
          <a:ln w="9525" algn="ctr">
            <a:solidFill>
              <a:schemeClr val="accent2"/>
            </a:solidFill>
            <a:prstDash val="sysDot"/>
            <a:round/>
            <a:headEnd/>
            <a:tailEnd/>
          </a:ln>
        </p:spPr>
      </p:cxnSp>
      <p:cxnSp>
        <p:nvCxnSpPr>
          <p:cNvPr id="100" name="Elbow Connector 154"/>
          <p:cNvCxnSpPr>
            <a:cxnSpLocks noChangeShapeType="1"/>
          </p:cNvCxnSpPr>
          <p:nvPr/>
        </p:nvCxnSpPr>
        <p:spPr bwMode="auto">
          <a:xfrm rot="16200000" flipH="1">
            <a:off x="6609260" y="2097088"/>
            <a:ext cx="381000" cy="473075"/>
          </a:xfrm>
          <a:prstGeom prst="bentConnector3">
            <a:avLst>
              <a:gd name="adj1" fmla="val 50000"/>
            </a:avLst>
          </a:prstGeom>
          <a:noFill/>
          <a:ln w="9525" algn="ctr">
            <a:solidFill>
              <a:schemeClr val="accent2"/>
            </a:solidFill>
            <a:prstDash val="sysDot"/>
            <a:round/>
            <a:headEnd/>
            <a:tailEnd/>
          </a:ln>
        </p:spPr>
      </p:cxnSp>
      <p:sp>
        <p:nvSpPr>
          <p:cNvPr id="102" name="Pentagon 81"/>
          <p:cNvSpPr>
            <a:spLocks noChangeArrowheads="1"/>
          </p:cNvSpPr>
          <p:nvPr/>
        </p:nvSpPr>
        <p:spPr bwMode="auto">
          <a:xfrm>
            <a:off x="5922838" y="4317127"/>
            <a:ext cx="1689245" cy="293688"/>
          </a:xfrm>
          <a:prstGeom prst="homePlate">
            <a:avLst>
              <a:gd name="adj" fmla="val 11277"/>
            </a:avLst>
          </a:prstGeom>
          <a:noFill/>
          <a:ln w="19050" cap="rnd" algn="ctr">
            <a:noFill/>
            <a:bevel/>
            <a:headEnd/>
            <a:tailEnd/>
          </a:ln>
        </p:spPr>
        <p:txBody>
          <a:bodyPr lIns="36000" tIns="36000" rIns="0" bIns="46800" anchor="b"/>
          <a:lstStyle/>
          <a:p>
            <a:pPr>
              <a:buClr>
                <a:schemeClr val="accent1"/>
              </a:buClr>
              <a:buSzPct val="80000"/>
            </a:pPr>
            <a:r>
              <a:rPr lang="en-US" sz="900" dirty="0">
                <a:solidFill>
                  <a:srgbClr val="404040"/>
                </a:solidFill>
              </a:rPr>
              <a:t>Time and Labor Management</a:t>
            </a:r>
          </a:p>
        </p:txBody>
      </p:sp>
      <p:cxnSp>
        <p:nvCxnSpPr>
          <p:cNvPr id="103" name="Shape 80"/>
          <p:cNvCxnSpPr>
            <a:cxnSpLocks noChangeShapeType="1"/>
          </p:cNvCxnSpPr>
          <p:nvPr/>
        </p:nvCxnSpPr>
        <p:spPr bwMode="auto">
          <a:xfrm rot="16200000" flipH="1">
            <a:off x="4666457" y="3166298"/>
            <a:ext cx="1239838" cy="682625"/>
          </a:xfrm>
          <a:prstGeom prst="bentConnector2">
            <a:avLst/>
          </a:prstGeom>
          <a:noFill/>
          <a:ln w="9525" algn="ctr">
            <a:solidFill>
              <a:schemeClr val="bg1">
                <a:lumMod val="65000"/>
              </a:schemeClr>
            </a:solidFill>
            <a:round/>
            <a:headEnd/>
            <a:tailEnd type="triangle" w="med" len="med"/>
          </a:ln>
        </p:spPr>
      </p:cxnSp>
      <p:sp>
        <p:nvSpPr>
          <p:cNvPr id="104" name="Rectangle 80"/>
          <p:cNvSpPr>
            <a:spLocks noChangeArrowheads="1"/>
          </p:cNvSpPr>
          <p:nvPr/>
        </p:nvSpPr>
        <p:spPr bwMode="auto">
          <a:xfrm>
            <a:off x="7037388" y="2842419"/>
            <a:ext cx="88900" cy="88900"/>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lIns="72000" rIns="0" anchor="ctr"/>
          <a:lstStyle/>
          <a:p>
            <a:pPr>
              <a:defRPr/>
            </a:pPr>
            <a:endParaRPr lang="de-DE"/>
          </a:p>
        </p:txBody>
      </p:sp>
      <p:sp>
        <p:nvSpPr>
          <p:cNvPr id="105" name="Rectangle 81"/>
          <p:cNvSpPr>
            <a:spLocks noChangeArrowheads="1"/>
          </p:cNvSpPr>
          <p:nvPr/>
        </p:nvSpPr>
        <p:spPr bwMode="auto">
          <a:xfrm>
            <a:off x="7216775" y="2842419"/>
            <a:ext cx="88900" cy="88900"/>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lIns="72000" rIns="0" anchor="ctr"/>
          <a:lstStyle/>
          <a:p>
            <a:pPr>
              <a:defRPr/>
            </a:pPr>
            <a:endParaRPr lang="de-DE"/>
          </a:p>
        </p:txBody>
      </p:sp>
      <p:cxnSp>
        <p:nvCxnSpPr>
          <p:cNvPr id="111" name="Straight Connector 85"/>
          <p:cNvCxnSpPr>
            <a:cxnSpLocks noChangeShapeType="1"/>
          </p:cNvCxnSpPr>
          <p:nvPr/>
        </p:nvCxnSpPr>
        <p:spPr bwMode="auto">
          <a:xfrm rot="5400000" flipH="1" flipV="1">
            <a:off x="2087563" y="2316162"/>
            <a:ext cx="400050" cy="3175"/>
          </a:xfrm>
          <a:prstGeom prst="line">
            <a:avLst/>
          </a:prstGeom>
          <a:noFill/>
          <a:ln w="9525" algn="ctr">
            <a:solidFill>
              <a:schemeClr val="accent2"/>
            </a:solidFill>
            <a:prstDash val="sysDot"/>
            <a:round/>
            <a:headEnd/>
            <a:tailEnd/>
          </a:ln>
        </p:spPr>
      </p:cxnSp>
      <p:cxnSp>
        <p:nvCxnSpPr>
          <p:cNvPr id="112" name="Shape 80"/>
          <p:cNvCxnSpPr>
            <a:cxnSpLocks noChangeShapeType="1"/>
          </p:cNvCxnSpPr>
          <p:nvPr/>
        </p:nvCxnSpPr>
        <p:spPr bwMode="auto">
          <a:xfrm rot="16200000" flipH="1">
            <a:off x="4468813" y="3363942"/>
            <a:ext cx="1606550" cy="654050"/>
          </a:xfrm>
          <a:prstGeom prst="bentConnector2">
            <a:avLst/>
          </a:prstGeom>
          <a:noFill/>
          <a:ln w="9525" algn="ctr">
            <a:solidFill>
              <a:schemeClr val="bg1">
                <a:lumMod val="65000"/>
              </a:schemeClr>
            </a:solidFill>
            <a:round/>
            <a:headEnd/>
            <a:tailEnd type="triangle" w="med" len="med"/>
          </a:ln>
        </p:spPr>
      </p:cxnSp>
      <p:cxnSp>
        <p:nvCxnSpPr>
          <p:cNvPr id="115" name="Elbow Connector 154"/>
          <p:cNvCxnSpPr>
            <a:cxnSpLocks noChangeShapeType="1"/>
          </p:cNvCxnSpPr>
          <p:nvPr/>
        </p:nvCxnSpPr>
        <p:spPr bwMode="auto">
          <a:xfrm rot="16200000" flipH="1">
            <a:off x="4466432" y="2042318"/>
            <a:ext cx="368300" cy="588963"/>
          </a:xfrm>
          <a:prstGeom prst="bentConnector3">
            <a:avLst>
              <a:gd name="adj1" fmla="val 48013"/>
            </a:avLst>
          </a:prstGeom>
          <a:noFill/>
          <a:ln w="9525" algn="ctr">
            <a:solidFill>
              <a:schemeClr val="accent2"/>
            </a:solidFill>
            <a:prstDash val="sysDot"/>
            <a:round/>
            <a:headEnd/>
            <a:tailEnd/>
          </a:ln>
        </p:spPr>
      </p:cxnSp>
      <p:sp>
        <p:nvSpPr>
          <p:cNvPr id="117" name="Pentagon 81"/>
          <p:cNvSpPr>
            <a:spLocks noChangeArrowheads="1"/>
          </p:cNvSpPr>
          <p:nvPr/>
        </p:nvSpPr>
        <p:spPr bwMode="auto">
          <a:xfrm>
            <a:off x="5935258" y="4679077"/>
            <a:ext cx="1519237" cy="293688"/>
          </a:xfrm>
          <a:prstGeom prst="homePlate">
            <a:avLst>
              <a:gd name="adj" fmla="val 11280"/>
            </a:avLst>
          </a:prstGeom>
          <a:noFill/>
          <a:ln w="19050" cap="rnd" algn="ctr">
            <a:noFill/>
            <a:bevel/>
            <a:headEnd/>
            <a:tailEnd/>
          </a:ln>
        </p:spPr>
        <p:txBody>
          <a:bodyPr lIns="36000" tIns="36000" rIns="0" bIns="46800" anchor="b"/>
          <a:lstStyle/>
          <a:p>
            <a:pPr>
              <a:buClr>
                <a:schemeClr val="accent1"/>
              </a:buClr>
              <a:buSzPct val="80000"/>
            </a:pPr>
            <a:r>
              <a:rPr lang="en-US" sz="900" dirty="0">
                <a:solidFill>
                  <a:srgbClr val="404040"/>
                </a:solidFill>
              </a:rPr>
              <a:t>Project Management</a:t>
            </a:r>
          </a:p>
        </p:txBody>
      </p:sp>
      <p:sp>
        <p:nvSpPr>
          <p:cNvPr id="119" name="Pentagon 81"/>
          <p:cNvSpPr>
            <a:spLocks noChangeArrowheads="1"/>
          </p:cNvSpPr>
          <p:nvPr/>
        </p:nvSpPr>
        <p:spPr bwMode="auto">
          <a:xfrm>
            <a:off x="5932363" y="3585912"/>
            <a:ext cx="1490662" cy="293688"/>
          </a:xfrm>
          <a:prstGeom prst="homePlate">
            <a:avLst>
              <a:gd name="adj" fmla="val 11279"/>
            </a:avLst>
          </a:prstGeom>
          <a:noFill/>
          <a:ln w="19050" cap="rnd" algn="ctr">
            <a:noFill/>
            <a:bevel/>
            <a:headEnd/>
            <a:tailEnd/>
          </a:ln>
        </p:spPr>
        <p:txBody>
          <a:bodyPr lIns="36000" tIns="36000" rIns="0" bIns="46800" anchor="b"/>
          <a:lstStyle/>
          <a:p>
            <a:pPr>
              <a:buClr>
                <a:schemeClr val="accent1"/>
              </a:buClr>
              <a:buSzPct val="80000"/>
            </a:pPr>
            <a:r>
              <a:rPr lang="en-US" sz="900" dirty="0">
                <a:solidFill>
                  <a:srgbClr val="404040"/>
                </a:solidFill>
              </a:rPr>
              <a:t>Resource Management</a:t>
            </a:r>
          </a:p>
        </p:txBody>
      </p:sp>
      <p:sp>
        <p:nvSpPr>
          <p:cNvPr id="121" name="Pentagon 81"/>
          <p:cNvSpPr>
            <a:spLocks noChangeArrowheads="1"/>
          </p:cNvSpPr>
          <p:nvPr/>
        </p:nvSpPr>
        <p:spPr bwMode="auto">
          <a:xfrm>
            <a:off x="5925733" y="5109912"/>
            <a:ext cx="1519237" cy="293688"/>
          </a:xfrm>
          <a:prstGeom prst="homePlate">
            <a:avLst>
              <a:gd name="adj" fmla="val 11280"/>
            </a:avLst>
          </a:prstGeom>
          <a:noFill/>
          <a:ln w="19050" cap="rnd" algn="ctr">
            <a:noFill/>
            <a:bevel/>
            <a:headEnd/>
            <a:tailEnd/>
          </a:ln>
        </p:spPr>
        <p:txBody>
          <a:bodyPr lIns="36000" tIns="36000" rIns="0" bIns="46800" anchor="b"/>
          <a:lstStyle/>
          <a:p>
            <a:pPr>
              <a:buClr>
                <a:schemeClr val="accent1"/>
              </a:buClr>
              <a:buSzPct val="80000"/>
            </a:pPr>
            <a:r>
              <a:rPr lang="en-US" sz="900" dirty="0">
                <a:solidFill>
                  <a:srgbClr val="404040"/>
                </a:solidFill>
              </a:rPr>
              <a:t>Order-to-Cash </a:t>
            </a:r>
          </a:p>
          <a:p>
            <a:pPr>
              <a:buClr>
                <a:schemeClr val="accent1"/>
              </a:buClr>
              <a:buSzPct val="80000"/>
            </a:pPr>
            <a:r>
              <a:rPr lang="en-US" sz="900" dirty="0">
                <a:solidFill>
                  <a:srgbClr val="404040"/>
                </a:solidFill>
              </a:rPr>
              <a:t>(Project-Based Services)</a:t>
            </a:r>
          </a:p>
        </p:txBody>
      </p:sp>
      <p:cxnSp>
        <p:nvCxnSpPr>
          <p:cNvPr id="123" name="Shape 80"/>
          <p:cNvCxnSpPr>
            <a:cxnSpLocks noChangeShapeType="1"/>
          </p:cNvCxnSpPr>
          <p:nvPr/>
        </p:nvCxnSpPr>
        <p:spPr bwMode="auto">
          <a:xfrm rot="16200000" flipH="1">
            <a:off x="4849813" y="2982942"/>
            <a:ext cx="873125" cy="682625"/>
          </a:xfrm>
          <a:prstGeom prst="bentConnector2">
            <a:avLst/>
          </a:prstGeom>
          <a:noFill/>
          <a:ln w="9525" algn="ctr">
            <a:solidFill>
              <a:schemeClr val="bg1">
                <a:lumMod val="65000"/>
              </a:schemeClr>
            </a:solidFill>
            <a:round/>
            <a:headEnd/>
            <a:tailEnd type="triangle" w="med" len="med"/>
          </a:ln>
        </p:spPr>
      </p:cxnSp>
      <p:cxnSp>
        <p:nvCxnSpPr>
          <p:cNvPr id="124" name="Shape 80"/>
          <p:cNvCxnSpPr>
            <a:cxnSpLocks noChangeShapeType="1"/>
          </p:cNvCxnSpPr>
          <p:nvPr/>
        </p:nvCxnSpPr>
        <p:spPr bwMode="auto">
          <a:xfrm rot="16200000" flipH="1">
            <a:off x="4285456" y="3547299"/>
            <a:ext cx="1973263" cy="654050"/>
          </a:xfrm>
          <a:prstGeom prst="bentConnector2">
            <a:avLst/>
          </a:prstGeom>
          <a:noFill/>
          <a:ln w="9525" algn="ctr">
            <a:solidFill>
              <a:schemeClr val="bg1">
                <a:lumMod val="65000"/>
              </a:schemeClr>
            </a:solidFill>
            <a:round/>
            <a:headEnd/>
            <a:tailEnd type="triangle" w="med" len="med"/>
          </a:ln>
        </p:spPr>
      </p:cxnSp>
      <p:cxnSp>
        <p:nvCxnSpPr>
          <p:cNvPr id="125" name="Shape 80"/>
          <p:cNvCxnSpPr>
            <a:cxnSpLocks noChangeShapeType="1"/>
          </p:cNvCxnSpPr>
          <p:nvPr/>
        </p:nvCxnSpPr>
        <p:spPr bwMode="auto">
          <a:xfrm rot="16200000" flipH="1">
            <a:off x="4102100" y="3730655"/>
            <a:ext cx="2339975" cy="654050"/>
          </a:xfrm>
          <a:prstGeom prst="bentConnector2">
            <a:avLst/>
          </a:prstGeom>
          <a:noFill/>
          <a:ln w="9525" algn="ctr">
            <a:solidFill>
              <a:schemeClr val="bg1">
                <a:lumMod val="65000"/>
              </a:schemeClr>
            </a:solidFill>
            <a:round/>
            <a:headEnd/>
            <a:tailEnd type="triangle" w="med" len="med"/>
          </a:ln>
        </p:spPr>
      </p:cxnSp>
      <p:pic>
        <p:nvPicPr>
          <p:cNvPr id="130" name="Picture 1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6453" y="1692316"/>
            <a:ext cx="680467" cy="441952"/>
          </a:xfrm>
          <a:prstGeom prst="rect">
            <a:avLst/>
          </a:prstGeom>
          <a:noFill/>
          <a:ln w="9525">
            <a:noFill/>
            <a:miter lim="800000"/>
            <a:headEnd/>
            <a:tailEnd/>
          </a:ln>
        </p:spPr>
      </p:pic>
      <p:sp>
        <p:nvSpPr>
          <p:cNvPr id="131" name="Rectangle 74"/>
          <p:cNvSpPr>
            <a:spLocks noChangeArrowheads="1"/>
          </p:cNvSpPr>
          <p:nvPr/>
        </p:nvSpPr>
        <p:spPr bwMode="auto">
          <a:xfrm>
            <a:off x="2007654" y="181881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Organizational Management</a:t>
            </a:r>
          </a:p>
        </p:txBody>
      </p:sp>
      <p:pic>
        <p:nvPicPr>
          <p:cNvPr id="132" name="Picture 1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2415" y="1705143"/>
            <a:ext cx="681465" cy="442600"/>
          </a:xfrm>
          <a:prstGeom prst="rect">
            <a:avLst/>
          </a:prstGeom>
        </p:spPr>
      </p:pic>
      <p:sp>
        <p:nvSpPr>
          <p:cNvPr id="133" name="Rectangle 74"/>
          <p:cNvSpPr>
            <a:spLocks noChangeArrowheads="1"/>
          </p:cNvSpPr>
          <p:nvPr/>
        </p:nvSpPr>
        <p:spPr bwMode="auto">
          <a:xfrm>
            <a:off x="4063616" y="1750248"/>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User and Access Management</a:t>
            </a:r>
          </a:p>
        </p:txBody>
      </p:sp>
      <p:pic>
        <p:nvPicPr>
          <p:cNvPr id="136" name="Picture 1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0658" y="1714022"/>
            <a:ext cx="681464" cy="442600"/>
          </a:xfrm>
          <a:prstGeom prst="rect">
            <a:avLst/>
          </a:prstGeom>
        </p:spPr>
      </p:pic>
      <p:sp>
        <p:nvSpPr>
          <p:cNvPr id="137" name="Rectangle 74"/>
          <p:cNvSpPr>
            <a:spLocks noChangeArrowheads="1"/>
          </p:cNvSpPr>
          <p:nvPr/>
        </p:nvSpPr>
        <p:spPr bwMode="auto">
          <a:xfrm>
            <a:off x="7161859" y="181881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Employee Self-Services</a:t>
            </a:r>
          </a:p>
        </p:txBody>
      </p:sp>
      <p:pic>
        <p:nvPicPr>
          <p:cNvPr id="138" name="Picture 1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7889" y="1718461"/>
            <a:ext cx="681464" cy="442600"/>
          </a:xfrm>
          <a:prstGeom prst="rect">
            <a:avLst/>
          </a:prstGeom>
        </p:spPr>
      </p:pic>
      <p:sp>
        <p:nvSpPr>
          <p:cNvPr id="139" name="Rectangle 74"/>
          <p:cNvSpPr>
            <a:spLocks noChangeArrowheads="1"/>
          </p:cNvSpPr>
          <p:nvPr/>
        </p:nvSpPr>
        <p:spPr bwMode="auto">
          <a:xfrm>
            <a:off x="6279090" y="181881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Personnel Administration</a:t>
            </a:r>
          </a:p>
        </p:txBody>
      </p:sp>
      <p:pic>
        <p:nvPicPr>
          <p:cNvPr id="140" name="Picture 1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0252" y="1712963"/>
            <a:ext cx="681464" cy="442600"/>
          </a:xfrm>
          <a:prstGeom prst="rect">
            <a:avLst/>
          </a:prstGeom>
        </p:spPr>
      </p:pic>
      <p:sp>
        <p:nvSpPr>
          <p:cNvPr id="141" name="Rectangle 74"/>
          <p:cNvSpPr>
            <a:spLocks noChangeArrowheads="1"/>
          </p:cNvSpPr>
          <p:nvPr/>
        </p:nvSpPr>
        <p:spPr bwMode="auto">
          <a:xfrm>
            <a:off x="5241453" y="181881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Personnel Administration</a:t>
            </a:r>
          </a:p>
        </p:txBody>
      </p:sp>
      <p:sp>
        <p:nvSpPr>
          <p:cNvPr id="142" name="AutoShape 184">
            <a:hlinkClick r:id="rId5" action="ppaction://hlinksldjump"/>
          </p:cNvPr>
          <p:cNvSpPr>
            <a:spLocks noChangeArrowheads="1"/>
          </p:cNvSpPr>
          <p:nvPr/>
        </p:nvSpPr>
        <p:spPr bwMode="auto">
          <a:xfrm>
            <a:off x="6583680" y="2522538"/>
            <a:ext cx="912675"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Administering Personnel File</a:t>
            </a:r>
          </a:p>
        </p:txBody>
      </p:sp>
      <p:sp>
        <p:nvSpPr>
          <p:cNvPr id="144" name="AutoShape 184">
            <a:hlinkClick r:id="rId6" action="ppaction://hlinksldjump"/>
          </p:cNvPr>
          <p:cNvSpPr>
            <a:spLocks noChangeArrowheads="1"/>
          </p:cNvSpPr>
          <p:nvPr/>
        </p:nvSpPr>
        <p:spPr bwMode="auto">
          <a:xfrm>
            <a:off x="4462267" y="2522538"/>
            <a:ext cx="984722"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800" dirty="0">
                <a:solidFill>
                  <a:srgbClr val="404040"/>
                </a:solidFill>
              </a:rPr>
              <a:t>Managing Personnel Events</a:t>
            </a:r>
            <a:endParaRPr lang="en-US" sz="800" dirty="0">
              <a:solidFill>
                <a:srgbClr val="404040"/>
              </a:solidFill>
            </a:endParaRPr>
          </a:p>
        </p:txBody>
      </p:sp>
      <p:pic>
        <p:nvPicPr>
          <p:cNvPr id="145"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711197" y="5170826"/>
            <a:ext cx="160337" cy="119523"/>
          </a:xfrm>
          <a:prstGeom prst="rect">
            <a:avLst/>
          </a:prstGeom>
          <a:noFill/>
          <a:ln w="9525">
            <a:noFill/>
            <a:miter lim="800000"/>
            <a:headEnd/>
            <a:tailEnd/>
          </a:ln>
        </p:spPr>
      </p:pic>
      <p:pic>
        <p:nvPicPr>
          <p:cNvPr id="146"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708321" y="4807710"/>
            <a:ext cx="160337" cy="119523"/>
          </a:xfrm>
          <a:prstGeom prst="rect">
            <a:avLst/>
          </a:prstGeom>
          <a:noFill/>
          <a:ln w="9525">
            <a:noFill/>
            <a:miter lim="800000"/>
            <a:headEnd/>
            <a:tailEnd/>
          </a:ln>
        </p:spPr>
      </p:pic>
      <p:pic>
        <p:nvPicPr>
          <p:cNvPr id="147"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705445" y="4432588"/>
            <a:ext cx="160337" cy="119523"/>
          </a:xfrm>
          <a:prstGeom prst="rect">
            <a:avLst/>
          </a:prstGeom>
          <a:noFill/>
          <a:ln w="9525">
            <a:noFill/>
            <a:miter lim="800000"/>
            <a:headEnd/>
            <a:tailEnd/>
          </a:ln>
        </p:spPr>
      </p:pic>
      <p:pic>
        <p:nvPicPr>
          <p:cNvPr id="148"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702571" y="4058018"/>
            <a:ext cx="160337" cy="119523"/>
          </a:xfrm>
          <a:prstGeom prst="rect">
            <a:avLst/>
          </a:prstGeom>
          <a:noFill/>
          <a:ln w="9525">
            <a:noFill/>
            <a:miter lim="800000"/>
            <a:headEnd/>
            <a:tailEnd/>
          </a:ln>
        </p:spPr>
      </p:pic>
      <p:pic>
        <p:nvPicPr>
          <p:cNvPr id="149"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699695" y="3701460"/>
            <a:ext cx="160337" cy="119523"/>
          </a:xfrm>
          <a:prstGeom prst="rect">
            <a:avLst/>
          </a:prstGeom>
          <a:noFill/>
          <a:ln w="9525">
            <a:noFill/>
            <a:miter lim="800000"/>
            <a:headEnd/>
            <a:tailEnd/>
          </a:ln>
        </p:spPr>
      </p:pic>
      <p:sp>
        <p:nvSpPr>
          <p:cNvPr id="150" name="TextBox 149"/>
          <p:cNvSpPr txBox="1"/>
          <p:nvPr/>
        </p:nvSpPr>
        <p:spPr bwMode="auto">
          <a:xfrm>
            <a:off x="1764828" y="5519267"/>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 &amp; Variants</a:t>
            </a:r>
            <a:endParaRPr lang="en-US" sz="700" dirty="0">
              <a:solidFill>
                <a:srgbClr val="666666"/>
              </a:solidFill>
              <a:latin typeface="BentonSans Light" pitchFamily="2" charset="0"/>
            </a:endParaRPr>
          </a:p>
        </p:txBody>
      </p:sp>
      <p:cxnSp>
        <p:nvCxnSpPr>
          <p:cNvPr id="151" name="AutoShape 482"/>
          <p:cNvCxnSpPr>
            <a:cxnSpLocks noChangeShapeType="1"/>
          </p:cNvCxnSpPr>
          <p:nvPr/>
        </p:nvCxnSpPr>
        <p:spPr bwMode="auto">
          <a:xfrm rot="5400000" flipH="1" flipV="1">
            <a:off x="3855907" y="6029055"/>
            <a:ext cx="180975" cy="3175"/>
          </a:xfrm>
          <a:prstGeom prst="straightConnector1">
            <a:avLst/>
          </a:prstGeom>
          <a:noFill/>
          <a:ln w="9525">
            <a:solidFill>
              <a:srgbClr val="7D96A4"/>
            </a:solidFill>
            <a:prstDash val="sysDot"/>
            <a:round/>
            <a:headEnd/>
            <a:tailEnd/>
          </a:ln>
        </p:spPr>
      </p:cxnSp>
      <p:sp>
        <p:nvSpPr>
          <p:cNvPr id="152" name="Rectangle 151"/>
          <p:cNvSpPr/>
          <p:nvPr/>
        </p:nvSpPr>
        <p:spPr bwMode="auto">
          <a:xfrm>
            <a:off x="4011482" y="5932217"/>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153" name="Rectangle 152"/>
          <p:cNvSpPr/>
          <p:nvPr/>
        </p:nvSpPr>
        <p:spPr bwMode="auto">
          <a:xfrm>
            <a:off x="4011482" y="6271942"/>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154" name="AutoShape 1146"/>
          <p:cNvCxnSpPr>
            <a:cxnSpLocks noChangeShapeType="1"/>
          </p:cNvCxnSpPr>
          <p:nvPr/>
        </p:nvCxnSpPr>
        <p:spPr bwMode="auto">
          <a:xfrm rot="16200000" flipV="1">
            <a:off x="3855907" y="6376717"/>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155"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3330527" y="5984085"/>
            <a:ext cx="160337" cy="119523"/>
          </a:xfrm>
          <a:prstGeom prst="rect">
            <a:avLst/>
          </a:prstGeom>
          <a:noFill/>
          <a:ln w="9525">
            <a:noFill/>
            <a:miter lim="800000"/>
            <a:headEnd/>
            <a:tailEnd/>
          </a:ln>
        </p:spPr>
      </p:pic>
      <p:sp>
        <p:nvSpPr>
          <p:cNvPr id="156" name="Rectangle 74"/>
          <p:cNvSpPr>
            <a:spLocks noChangeArrowheads="1"/>
          </p:cNvSpPr>
          <p:nvPr/>
        </p:nvSpPr>
        <p:spPr bwMode="auto">
          <a:xfrm>
            <a:off x="3517852" y="594145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58" name="Chevron 426"/>
          <p:cNvSpPr>
            <a:spLocks noChangeArrowheads="1"/>
          </p:cNvSpPr>
          <p:nvPr/>
        </p:nvSpPr>
        <p:spPr bwMode="auto">
          <a:xfrm>
            <a:off x="1894402" y="592279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pic>
        <p:nvPicPr>
          <p:cNvPr id="159" name="Picture 1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8816" y="5982250"/>
            <a:ext cx="589295" cy="382737"/>
          </a:xfrm>
          <a:prstGeom prst="rect">
            <a:avLst/>
          </a:prstGeom>
        </p:spPr>
      </p:pic>
      <p:sp>
        <p:nvSpPr>
          <p:cNvPr id="160" name="Rectangle 74"/>
          <p:cNvSpPr>
            <a:spLocks noChangeArrowheads="1"/>
          </p:cNvSpPr>
          <p:nvPr/>
        </p:nvSpPr>
        <p:spPr bwMode="auto">
          <a:xfrm>
            <a:off x="2556126" y="607162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76" name="AutoShape 184">
            <a:hlinkClick r:id="rId8" action="ppaction://hlinksldjump"/>
          </p:cNvPr>
          <p:cNvSpPr>
            <a:spLocks noChangeArrowheads="1"/>
          </p:cNvSpPr>
          <p:nvPr/>
        </p:nvSpPr>
        <p:spPr bwMode="auto">
          <a:xfrm>
            <a:off x="1806853" y="2477968"/>
            <a:ext cx="1024129"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800" dirty="0">
                <a:solidFill>
                  <a:srgbClr val="404040"/>
                </a:solidFill>
              </a:rPr>
              <a:t>Maintaining </a:t>
            </a:r>
            <a:r>
              <a:rPr lang="en-US" sz="800" dirty="0">
                <a:solidFill>
                  <a:srgbClr val="404040"/>
                </a:solidFill>
              </a:rPr>
              <a:t>HR Structures</a:t>
            </a:r>
          </a:p>
        </p:txBody>
      </p:sp>
      <p:cxnSp>
        <p:nvCxnSpPr>
          <p:cNvPr id="107" name="Straight Connector 106"/>
          <p:cNvCxnSpPr>
            <a:stCxn id="142" idx="3"/>
          </p:cNvCxnSpPr>
          <p:nvPr/>
        </p:nvCxnSpPr>
        <p:spPr>
          <a:xfrm>
            <a:off x="7496355" y="2886869"/>
            <a:ext cx="630830" cy="2635"/>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8134501" y="2889504"/>
            <a:ext cx="21949" cy="2341083"/>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6" name="Elbow Connector 1602"/>
          <p:cNvCxnSpPr>
            <a:cxnSpLocks noChangeShapeType="1"/>
          </p:cNvCxnSpPr>
          <p:nvPr/>
        </p:nvCxnSpPr>
        <p:spPr bwMode="auto">
          <a:xfrm flipH="1">
            <a:off x="7446872" y="5230001"/>
            <a:ext cx="709574" cy="0"/>
          </a:xfrm>
          <a:prstGeom prst="straightConnector1">
            <a:avLst/>
          </a:prstGeom>
          <a:noFill/>
          <a:ln w="9525">
            <a:solidFill>
              <a:schemeClr val="bg1">
                <a:lumMod val="65000"/>
              </a:schemeClr>
            </a:solidFill>
            <a:round/>
            <a:headEnd/>
            <a:tailEnd type="triangle" w="med" len="med"/>
          </a:ln>
        </p:spPr>
      </p:cxnSp>
      <p:cxnSp>
        <p:nvCxnSpPr>
          <p:cNvPr id="165" name="Elbow Connector 1602"/>
          <p:cNvCxnSpPr>
            <a:cxnSpLocks noChangeShapeType="1"/>
          </p:cNvCxnSpPr>
          <p:nvPr/>
        </p:nvCxnSpPr>
        <p:spPr bwMode="auto">
          <a:xfrm flipH="1">
            <a:off x="7431022" y="4855707"/>
            <a:ext cx="725428" cy="0"/>
          </a:xfrm>
          <a:prstGeom prst="straightConnector1">
            <a:avLst/>
          </a:prstGeom>
          <a:noFill/>
          <a:ln w="9525">
            <a:solidFill>
              <a:schemeClr val="bg1">
                <a:lumMod val="65000"/>
              </a:schemeClr>
            </a:solidFill>
            <a:round/>
            <a:headEnd/>
            <a:tailEnd type="triangle" w="med" len="med"/>
          </a:ln>
        </p:spPr>
      </p:cxnSp>
      <p:cxnSp>
        <p:nvCxnSpPr>
          <p:cNvPr id="166" name="Elbow Connector 1602"/>
          <p:cNvCxnSpPr>
            <a:cxnSpLocks noChangeShapeType="1"/>
          </p:cNvCxnSpPr>
          <p:nvPr/>
        </p:nvCxnSpPr>
        <p:spPr bwMode="auto">
          <a:xfrm flipH="1">
            <a:off x="7444433" y="4488728"/>
            <a:ext cx="709574" cy="0"/>
          </a:xfrm>
          <a:prstGeom prst="straightConnector1">
            <a:avLst/>
          </a:prstGeom>
          <a:noFill/>
          <a:ln w="9525">
            <a:solidFill>
              <a:schemeClr val="bg1">
                <a:lumMod val="65000"/>
              </a:schemeClr>
            </a:solidFill>
            <a:round/>
            <a:headEnd/>
            <a:tailEnd type="triangle" w="med" len="med"/>
          </a:ln>
        </p:spPr>
      </p:cxnSp>
      <p:cxnSp>
        <p:nvCxnSpPr>
          <p:cNvPr id="167" name="Elbow Connector 1602"/>
          <p:cNvCxnSpPr>
            <a:cxnSpLocks noChangeShapeType="1"/>
          </p:cNvCxnSpPr>
          <p:nvPr/>
        </p:nvCxnSpPr>
        <p:spPr bwMode="auto">
          <a:xfrm flipH="1">
            <a:off x="7443214" y="4121748"/>
            <a:ext cx="709574" cy="0"/>
          </a:xfrm>
          <a:prstGeom prst="straightConnector1">
            <a:avLst/>
          </a:prstGeom>
          <a:noFill/>
          <a:ln w="9525">
            <a:solidFill>
              <a:schemeClr val="bg1">
                <a:lumMod val="65000"/>
              </a:schemeClr>
            </a:solidFill>
            <a:round/>
            <a:headEnd/>
            <a:tailEnd type="triangle" w="med" len="med"/>
          </a:ln>
        </p:spPr>
      </p:cxnSp>
      <p:cxnSp>
        <p:nvCxnSpPr>
          <p:cNvPr id="168" name="Elbow Connector 1602"/>
          <p:cNvCxnSpPr>
            <a:cxnSpLocks noChangeShapeType="1"/>
          </p:cNvCxnSpPr>
          <p:nvPr/>
        </p:nvCxnSpPr>
        <p:spPr bwMode="auto">
          <a:xfrm flipH="1">
            <a:off x="7427365" y="3762085"/>
            <a:ext cx="709574" cy="0"/>
          </a:xfrm>
          <a:prstGeom prst="straightConnector1">
            <a:avLst/>
          </a:prstGeom>
          <a:noFill/>
          <a:ln w="9525">
            <a:solidFill>
              <a:schemeClr val="bg1">
                <a:lumMod val="65000"/>
              </a:schemeClr>
            </a:solidFill>
            <a:round/>
            <a:headEnd/>
            <a:tailEnd type="triangle" w="med" len="med"/>
          </a:ln>
        </p:spPr>
      </p:cxnSp>
      <p:sp>
        <p:nvSpPr>
          <p:cNvPr id="78" name="TextBox 61"/>
          <p:cNvSpPr txBox="1">
            <a:spLocks noChangeArrowheads="1"/>
          </p:cNvSpPr>
          <p:nvPr/>
        </p:nvSpPr>
        <p:spPr bwMode="auto">
          <a:xfrm>
            <a:off x="327025" y="5486240"/>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80" name="Rectangle 57"/>
          <p:cNvSpPr>
            <a:spLocks noChangeArrowheads="1"/>
          </p:cNvSpPr>
          <p:nvPr/>
        </p:nvSpPr>
        <p:spPr bwMode="auto">
          <a:xfrm>
            <a:off x="305044" y="5503508"/>
            <a:ext cx="1443396"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2" name="Picture 81" descr="Monitor_60px.png"/>
          <p:cNvPicPr>
            <a:picLocks noChangeAspect="1"/>
          </p:cNvPicPr>
          <p:nvPr/>
        </p:nvPicPr>
        <p:blipFill>
          <a:blip r:embed="rId9" cstate="print"/>
          <a:stretch>
            <a:fillRect/>
          </a:stretch>
        </p:blipFill>
        <p:spPr>
          <a:xfrm>
            <a:off x="361854" y="5550686"/>
            <a:ext cx="180000" cy="180000"/>
          </a:xfrm>
          <a:prstGeom prst="rect">
            <a:avLst/>
          </a:prstGeom>
        </p:spPr>
      </p:pic>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73" name="Picture 72" descr="scenario_60pxgrün.png"/>
          <p:cNvPicPr>
            <a:picLocks noChangeAspect="1"/>
          </p:cNvPicPr>
          <p:nvPr/>
        </p:nvPicPr>
        <p:blipFill>
          <a:blip r:embed="rId10" cstate="print"/>
          <a:stretch>
            <a:fillRect/>
          </a:stretch>
        </p:blipFill>
        <p:spPr>
          <a:xfrm>
            <a:off x="352469" y="4828147"/>
            <a:ext cx="180000" cy="180000"/>
          </a:xfrm>
          <a:prstGeom prst="rect">
            <a:avLst/>
          </a:prstGeom>
        </p:spPr>
      </p:pic>
      <p:sp>
        <p:nvSpPr>
          <p:cNvPr id="74" name="TextBox 72">
            <a:hlinkClick r:id="rId11"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74"/>
          <p:cNvSpPr txBox="1"/>
          <p:nvPr/>
        </p:nvSpPr>
        <p:spPr>
          <a:xfrm>
            <a:off x="299865" y="4768824"/>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89" name="Picture 88" descr="Calculator_2_60px.png"/>
          <p:cNvPicPr>
            <a:picLocks noChangeAspect="1"/>
          </p:cNvPicPr>
          <p:nvPr/>
        </p:nvPicPr>
        <p:blipFill>
          <a:blip r:embed="rId12" cstate="print"/>
          <a:stretch>
            <a:fillRect/>
          </a:stretch>
        </p:blipFill>
        <p:spPr>
          <a:xfrm>
            <a:off x="348633" y="5182096"/>
            <a:ext cx="180000" cy="180000"/>
          </a:xfrm>
          <a:prstGeom prst="rect">
            <a:avLst/>
          </a:prstGeom>
        </p:spPr>
      </p:pic>
      <p:sp>
        <p:nvSpPr>
          <p:cNvPr id="90" name="Rectangle 55">
            <a:hlinkClick r:id="rId13" action="ppaction://hlinksldjump"/>
          </p:cNvPr>
          <p:cNvSpPr>
            <a:spLocks noChangeArrowheads="1"/>
          </p:cNvSpPr>
          <p:nvPr/>
        </p:nvSpPr>
        <p:spPr bwMode="auto">
          <a:xfrm>
            <a:off x="314991" y="479133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7">
            <a:hlinkClick r:id="rId11"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7" name="Picture 76"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5" name="Rectangle 57">
            <a:hlinkClick r:id="rId15" action="ppaction://hlinksldjump"/>
          </p:cNvPr>
          <p:cNvSpPr>
            <a:spLocks noChangeArrowheads="1"/>
          </p:cNvSpPr>
          <p:nvPr/>
        </p:nvSpPr>
        <p:spPr bwMode="auto">
          <a:xfrm>
            <a:off x="289804" y="5877430"/>
            <a:ext cx="1443396" cy="24569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a:t>Workforce</a:t>
            </a:r>
            <a:r>
              <a:rPr lang="de-DE" dirty="0"/>
              <a:t> Administration</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72"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73" name="Picture 72" descr="scenario_60pxgrün.png"/>
          <p:cNvPicPr>
            <a:picLocks noChangeAspect="1"/>
          </p:cNvPicPr>
          <p:nvPr/>
        </p:nvPicPr>
        <p:blipFill>
          <a:blip r:embed="rId11" cstate="print"/>
          <a:stretch>
            <a:fillRect/>
          </a:stretch>
        </p:blipFill>
        <p:spPr>
          <a:xfrm>
            <a:off x="352469" y="4828147"/>
            <a:ext cx="180000" cy="180000"/>
          </a:xfrm>
          <a:prstGeom prst="rect">
            <a:avLst/>
          </a:prstGeom>
        </p:spPr>
      </p:pic>
      <p:sp>
        <p:nvSpPr>
          <p:cNvPr id="74" name="TextBox 72">
            <a:hlinkClick r:id="rId12"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74"/>
          <p:cNvSpPr txBox="1"/>
          <p:nvPr/>
        </p:nvSpPr>
        <p:spPr>
          <a:xfrm>
            <a:off x="299865" y="4768824"/>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76" name="Picture 75" descr="Calculator_2_60px.png"/>
          <p:cNvPicPr>
            <a:picLocks noChangeAspect="1"/>
          </p:cNvPicPr>
          <p:nvPr/>
        </p:nvPicPr>
        <p:blipFill>
          <a:blip r:embed="rId13" cstate="print"/>
          <a:stretch>
            <a:fillRect/>
          </a:stretch>
        </p:blipFill>
        <p:spPr>
          <a:xfrm>
            <a:off x="348633" y="5182096"/>
            <a:ext cx="180000" cy="180000"/>
          </a:xfrm>
          <a:prstGeom prst="rect">
            <a:avLst/>
          </a:prstGeom>
        </p:spPr>
      </p:pic>
      <p:sp>
        <p:nvSpPr>
          <p:cNvPr id="77" name="Rectangle 55">
            <a:hlinkClick r:id="rId14" action="ppaction://hlinksldjump"/>
          </p:cNvPr>
          <p:cNvSpPr>
            <a:spLocks noChangeArrowheads="1"/>
          </p:cNvSpPr>
          <p:nvPr/>
        </p:nvSpPr>
        <p:spPr bwMode="auto">
          <a:xfrm>
            <a:off x="314991" y="479133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12"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2" name="Picture 81" descr="Monitor_60px.png"/>
          <p:cNvPicPr>
            <a:picLocks noChangeAspect="1"/>
          </p:cNvPicPr>
          <p:nvPr/>
        </p:nvPicPr>
        <p:blipFill>
          <a:blip r:embed="rId15" cstate="print"/>
          <a:stretch>
            <a:fillRect/>
          </a:stretch>
        </p:blipFill>
        <p:spPr>
          <a:xfrm>
            <a:off x="357686" y="5549819"/>
            <a:ext cx="180000" cy="180000"/>
          </a:xfrm>
          <a:prstGeom prst="rect">
            <a:avLst/>
          </a:prstGeom>
        </p:spPr>
      </p:pic>
      <p:sp>
        <p:nvSpPr>
          <p:cNvPr id="83" name="Rectangle 57">
            <a:hlinkClick r:id="rId16"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97330978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Workforce Administration</a:t>
            </a:r>
            <a:br>
              <a:rPr lang="en-US" dirty="0"/>
            </a:br>
            <a:r>
              <a:rPr lang="en-US" sz="2000" b="0" dirty="0"/>
              <a:t>Scenario Overview</a:t>
            </a:r>
          </a:p>
        </p:txBody>
      </p:sp>
      <p:sp>
        <p:nvSpPr>
          <p:cNvPr id="6" name="Chevron 123">
            <a:hlinkClick r:id="rId5" action="ppaction://hlinksldjump"/>
          </p:cNvPr>
          <p:cNvSpPr>
            <a:spLocks noChangeArrowheads="1"/>
          </p:cNvSpPr>
          <p:nvPr/>
        </p:nvSpPr>
        <p:spPr bwMode="auto">
          <a:xfrm>
            <a:off x="2061326" y="205869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Personnel File</a:t>
            </a:r>
          </a:p>
        </p:txBody>
      </p:sp>
      <p:sp>
        <p:nvSpPr>
          <p:cNvPr id="13" name="Chevron 123">
            <a:hlinkClick r:id="rId6" action="ppaction://hlinksldjump"/>
          </p:cNvPr>
          <p:cNvSpPr>
            <a:spLocks noChangeArrowheads="1"/>
          </p:cNvSpPr>
          <p:nvPr/>
        </p:nvSpPr>
        <p:spPr bwMode="auto">
          <a:xfrm>
            <a:off x="371993" y="205869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 HR Structures</a:t>
            </a:r>
          </a:p>
        </p:txBody>
      </p:sp>
      <p:sp>
        <p:nvSpPr>
          <p:cNvPr id="14" name="Chevron 123">
            <a:hlinkClick r:id="rId7" action="ppaction://hlinksldjump"/>
          </p:cNvPr>
          <p:cNvSpPr>
            <a:spLocks noChangeArrowheads="1"/>
          </p:cNvSpPr>
          <p:nvPr/>
        </p:nvSpPr>
        <p:spPr bwMode="auto">
          <a:xfrm>
            <a:off x="1217704" y="205869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Personnel Events</a:t>
            </a:r>
          </a:p>
        </p:txBody>
      </p:sp>
      <p:sp>
        <p:nvSpPr>
          <p:cNvPr id="16" name="Chevron 123">
            <a:hlinkClick r:id="rId8" action="ppaction://hlinksldjump"/>
          </p:cNvPr>
          <p:cNvSpPr>
            <a:spLocks noChangeArrowheads="1"/>
          </p:cNvSpPr>
          <p:nvPr/>
        </p:nvSpPr>
        <p:spPr bwMode="auto">
          <a:xfrm>
            <a:off x="1217704" y="1136766"/>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People Master Data</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solidFill>
                  <a:srgbClr val="404040"/>
                </a:solidFill>
              </a:rPr>
              <a:t>HR Administrator</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Employee</a:t>
            </a:r>
          </a:p>
        </p:txBody>
      </p:sp>
      <p:sp>
        <p:nvSpPr>
          <p:cNvPr id="50" name="Chevron 79"/>
          <p:cNvSpPr>
            <a:spLocks noChangeArrowheads="1"/>
          </p:cNvSpPr>
          <p:nvPr/>
        </p:nvSpPr>
        <p:spPr bwMode="auto">
          <a:xfrm>
            <a:off x="4589823" y="6323703"/>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Line Manager</a:t>
            </a:r>
            <a:endParaRPr lang="en-US" sz="700" dirty="0">
              <a:solidFill>
                <a:srgbClr val="404040"/>
              </a:solidFill>
            </a:endParaRP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3" name="TextBox 66"/>
          <p:cNvSpPr txBox="1">
            <a:spLocks noChangeArrowheads="1"/>
          </p:cNvSpPr>
          <p:nvPr/>
        </p:nvSpPr>
        <p:spPr bwMode="auto">
          <a:xfrm>
            <a:off x="1760926" y="4399866"/>
            <a:ext cx="7256462" cy="1641475"/>
          </a:xfrm>
          <a:prstGeom prst="rect">
            <a:avLst/>
          </a:prstGeom>
          <a:noFill/>
          <a:ln w="9525">
            <a:noFill/>
            <a:miter lim="800000"/>
            <a:headEnd/>
            <a:tailEnd/>
          </a:ln>
        </p:spPr>
        <p:txBody>
          <a:bodyPr>
            <a:spAutoFit/>
          </a:bodyPr>
          <a:lstStyle/>
          <a:p>
            <a:r>
              <a:rPr lang="en-US" sz="900" dirty="0"/>
              <a:t>The </a:t>
            </a:r>
            <a:r>
              <a:rPr lang="en-US" sz="900" b="1" dirty="0"/>
              <a:t>Workforce Administration </a:t>
            </a:r>
            <a:r>
              <a:rPr lang="en-US" sz="900" dirty="0"/>
              <a:t>business scenario is designed to efficiently manage and execute all employee-related tasks. Depending on the solution scope you require, there are two approaches to deal with personnel data:</a:t>
            </a:r>
          </a:p>
          <a:p>
            <a:endParaRPr lang="en-US" sz="900" dirty="0"/>
          </a:p>
          <a:p>
            <a:pPr marL="285750" lvl="1" indent="-171450">
              <a:buClr>
                <a:srgbClr val="4DB6EF"/>
              </a:buClr>
              <a:buFont typeface="Wingdings" pitchFamily="2" charset="2"/>
              <a:buChar char="l"/>
            </a:pPr>
            <a:r>
              <a:rPr lang="en-US" sz="900" dirty="0"/>
              <a:t>People Master Data Management</a:t>
            </a:r>
            <a:r>
              <a:rPr lang="en-US" sz="900" b="1" dirty="0"/>
              <a:t> </a:t>
            </a:r>
            <a:r>
              <a:rPr lang="en-US" sz="900" dirty="0"/>
              <a:t>is the lean way to administer basic master data for your employees and service agents. These personnel can be staffed to projects and record their working times using Employee Self-Services.</a:t>
            </a:r>
          </a:p>
          <a:p>
            <a:pPr marL="285750" lvl="1" indent="-171450">
              <a:buClr>
                <a:schemeClr val="accent1"/>
              </a:buClr>
            </a:pPr>
            <a:endParaRPr lang="en-US" sz="900" dirty="0"/>
          </a:p>
          <a:p>
            <a:pPr marL="285750" lvl="1" indent="-171450">
              <a:buClr>
                <a:srgbClr val="4DB6EF"/>
              </a:buClr>
              <a:buFont typeface="Wingdings" pitchFamily="2" charset="2"/>
              <a:buChar char="l"/>
            </a:pPr>
            <a:r>
              <a:rPr lang="en-US" sz="900" dirty="0"/>
              <a:t>Personnel Administration</a:t>
            </a:r>
            <a:r>
              <a:rPr lang="en-US" sz="900" b="1" dirty="0"/>
              <a:t> </a:t>
            </a:r>
            <a:r>
              <a:rPr lang="en-US" sz="900" dirty="0"/>
              <a:t>enables you to maintain the full set of employee- and employment-related data according to country-specific regulations. You can manage personnel events such as hiring employees, transferring them within your company or terminating relationships with  employees. You can access Personnel Files to administer personal and organizational employee data, as well as data related to the employment. </a:t>
            </a:r>
          </a:p>
          <a:p>
            <a:pPr marL="228600" lvl="1" indent="-114300">
              <a:spcBef>
                <a:spcPts val="200"/>
              </a:spcBef>
              <a:buFont typeface="Arial" charset="0"/>
              <a:buChar char="•"/>
            </a:pPr>
            <a:endParaRPr lang="en-US" sz="900" dirty="0"/>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0" action="ppaction://hlinksldjump"/>
              </a:rPr>
              <a:t>Open Legend</a:t>
            </a:r>
            <a:endParaRPr lang="en-US" sz="900" dirty="0">
              <a:ea typeface="SimSun" pitchFamily="2" charset="-122"/>
            </a:endParaRPr>
          </a:p>
        </p:txBody>
      </p:sp>
      <p:sp>
        <p:nvSpPr>
          <p:cNvPr id="35"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6" name="Picture 52" descr="richard_stone_active.png">
            <a:hlinkClick r:id="rId11" action="ppaction://hlinksldjump" tooltip="Click here for a detailed role description"/>
          </p:cNvPr>
          <p:cNvPicPr>
            <a:picLocks noChangeAspect="1"/>
          </p:cNvPicPr>
          <p:nvPr>
            <p:custDataLst>
              <p:tags r:id="rId1"/>
            </p:custDataLst>
          </p:nvPr>
        </p:nvPicPr>
        <p:blipFill>
          <a:blip r:embed="rId12" cstate="print"/>
          <a:srcRect/>
          <a:stretch>
            <a:fillRect/>
          </a:stretch>
        </p:blipFill>
        <p:spPr bwMode="auto">
          <a:xfrm>
            <a:off x="7813675" y="6318250"/>
            <a:ext cx="411163" cy="411163"/>
          </a:xfrm>
          <a:prstGeom prst="rect">
            <a:avLst/>
          </a:prstGeom>
          <a:noFill/>
          <a:ln w="9525">
            <a:noFill/>
            <a:miter lim="800000"/>
            <a:headEnd/>
            <a:tailEnd/>
          </a:ln>
        </p:spPr>
      </p:pic>
      <p:sp>
        <p:nvSpPr>
          <p:cNvPr id="38"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9"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40"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42"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3"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44" name="Picture 75"/>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45" name="Rectangle 76">
            <a:hlinkClick r:id="rId14"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4" action="ppaction://hlinksldjump"/>
              </a:rPr>
              <a:t>Close Legend</a:t>
            </a:r>
            <a:endParaRPr lang="en-US" sz="800" dirty="0">
              <a:solidFill>
                <a:srgbClr val="44697D"/>
              </a:solidFill>
            </a:endParaRPr>
          </a:p>
        </p:txBody>
      </p:sp>
      <p:sp>
        <p:nvSpPr>
          <p:cNvPr id="46"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51"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2"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3"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6"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5" name="TextBox 5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6" name="TextBox 55"/>
          <p:cNvSpPr txBox="1"/>
          <p:nvPr/>
        </p:nvSpPr>
        <p:spPr>
          <a:xfrm>
            <a:off x="327024" y="4759771"/>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8" name="Rectangle 55"/>
          <p:cNvSpPr>
            <a:spLocks noChangeArrowheads="1"/>
          </p:cNvSpPr>
          <p:nvPr/>
        </p:nvSpPr>
        <p:spPr bwMode="auto">
          <a:xfrm>
            <a:off x="278370" y="478228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5" name="TextBox 72">
            <a:hlinkClick r:id="rId11"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9" name="Picture 68" descr="Calculator_2_60px.png"/>
          <p:cNvPicPr>
            <a:picLocks noChangeAspect="1"/>
          </p:cNvPicPr>
          <p:nvPr/>
        </p:nvPicPr>
        <p:blipFill>
          <a:blip r:embed="rId15" cstate="print"/>
          <a:stretch>
            <a:fillRect/>
          </a:stretch>
        </p:blipFill>
        <p:spPr>
          <a:xfrm>
            <a:off x="348633" y="5182096"/>
            <a:ext cx="180000" cy="180000"/>
          </a:xfrm>
          <a:prstGeom prst="rect">
            <a:avLst/>
          </a:prstGeom>
        </p:spPr>
      </p:pic>
      <p:sp>
        <p:nvSpPr>
          <p:cNvPr id="70" name="Rectangle 57">
            <a:hlinkClick r:id="rId11"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Monitor_60px.png"/>
          <p:cNvPicPr>
            <a:picLocks noChangeAspect="1"/>
          </p:cNvPicPr>
          <p:nvPr/>
        </p:nvPicPr>
        <p:blipFill>
          <a:blip r:embed="rId16" cstate="print"/>
          <a:stretch>
            <a:fillRect/>
          </a:stretch>
        </p:blipFill>
        <p:spPr>
          <a:xfrm>
            <a:off x="357686" y="5549819"/>
            <a:ext cx="180000" cy="180000"/>
          </a:xfrm>
          <a:prstGeom prst="rect">
            <a:avLst/>
          </a:prstGeom>
        </p:spPr>
      </p:pic>
      <p:sp>
        <p:nvSpPr>
          <p:cNvPr id="85" name="Rectangle 57">
            <a:hlinkClick r:id="rId17"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4" name="Picture 53"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4" name="Rectangle 57">
            <a:hlinkClick r:id="rId19" action="ppaction://hlinksldjump"/>
          </p:cNvPr>
          <p:cNvSpPr>
            <a:spLocks noChangeArrowheads="1"/>
          </p:cNvSpPr>
          <p:nvPr/>
        </p:nvSpPr>
        <p:spPr bwMode="auto">
          <a:xfrm>
            <a:off x="282668" y="5873854"/>
            <a:ext cx="1460561"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4" name="Picture 7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57686" y="4841810"/>
            <a:ext cx="180000" cy="134181"/>
          </a:xfrm>
          <a:prstGeom prst="rect">
            <a:avLst/>
          </a:prstGeom>
        </p:spPr>
      </p:pic>
      <p:pic>
        <p:nvPicPr>
          <p:cNvPr id="75" name="Picture 130"/>
          <p:cNvPicPr>
            <a:picLocks noChangeAspect="1"/>
          </p:cNvPicPr>
          <p:nvPr/>
        </p:nvPicPr>
        <p:blipFill>
          <a:blip r:embed="rId21">
            <a:extLst>
              <a:ext uri="{28A0092B-C50C-407E-A947-70E740481C1C}">
                <a14:useLocalDpi xmlns:a14="http://schemas.microsoft.com/office/drawing/2010/main" val="0"/>
              </a:ext>
            </a:extLst>
          </a:blip>
          <a:stretch>
            <a:fillRect/>
          </a:stretch>
        </p:blipFill>
        <p:spPr bwMode="auto">
          <a:xfrm>
            <a:off x="1824038" y="6351588"/>
            <a:ext cx="411162" cy="411162"/>
          </a:xfrm>
          <a:prstGeom prst="rect">
            <a:avLst/>
          </a:prstGeom>
          <a:noFill/>
          <a:ln w="9525">
            <a:noFill/>
            <a:miter lim="800000"/>
            <a:headEnd/>
            <a:tailEnd/>
          </a:ln>
        </p:spPr>
      </p:pic>
      <p:pic>
        <p:nvPicPr>
          <p:cNvPr id="76" name="Picture 143"/>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3055938" y="6351588"/>
            <a:ext cx="411162" cy="411162"/>
          </a:xfrm>
          <a:prstGeom prst="rect">
            <a:avLst/>
          </a:prstGeom>
          <a:noFill/>
          <a:ln w="9525">
            <a:noFill/>
            <a:miter lim="800000"/>
            <a:headEnd/>
            <a:tailEnd/>
          </a:ln>
        </p:spPr>
      </p:pic>
      <p:pic>
        <p:nvPicPr>
          <p:cNvPr id="77" name="Picture 83"/>
          <p:cNvPicPr preferRelativeResize="0">
            <a:picLocks/>
          </p:cNvPicPr>
          <p:nvPr>
            <p:custDataLst>
              <p:tags r:id="rId2"/>
            </p:custDataLst>
          </p:nvPr>
        </p:nvPicPr>
        <p:blipFill>
          <a:blip r:embed="rId23">
            <a:extLst>
              <a:ext uri="{28A0092B-C50C-407E-A947-70E740481C1C}">
                <a14:useLocalDpi xmlns:a14="http://schemas.microsoft.com/office/drawing/2010/main" val="0"/>
              </a:ext>
            </a:extLst>
          </a:blip>
          <a:stretch>
            <a:fillRect/>
          </a:stretch>
        </p:blipFill>
        <p:spPr bwMode="auto">
          <a:xfrm>
            <a:off x="4148773" y="6351588"/>
            <a:ext cx="387667" cy="411162"/>
          </a:xfrm>
          <a:prstGeom prst="rect">
            <a:avLst/>
          </a:prstGeom>
          <a:noFill/>
          <a:ln w="9525" algn="ctr">
            <a:noFill/>
            <a:miter lim="800000"/>
            <a:headEnd/>
            <a:tailEnd/>
          </a:ln>
        </p:spPr>
      </p:pic>
      <p:pic>
        <p:nvPicPr>
          <p:cNvPr id="78" name="Picture 77" descr="i_button_black.psd"/>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6930248" y="6331158"/>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Workforce Administration</a:t>
            </a:r>
            <a:br>
              <a:rPr lang="en-US" dirty="0"/>
            </a:br>
            <a:r>
              <a:rPr lang="en-US" sz="2000" b="0" dirty="0"/>
              <a:t>Process Details: Maintaining</a:t>
            </a:r>
            <a:r>
              <a:rPr lang="en-US" sz="2000" dirty="0">
                <a:solidFill>
                  <a:srgbClr val="FF0000"/>
                </a:solidFill>
              </a:rPr>
              <a:t> </a:t>
            </a:r>
            <a:r>
              <a:rPr lang="en-US" sz="2000" b="0" dirty="0"/>
              <a:t>HR</a:t>
            </a:r>
            <a:r>
              <a:rPr lang="en-US" sz="2000" dirty="0">
                <a:solidFill>
                  <a:schemeClr val="tx2"/>
                </a:solidFill>
              </a:rPr>
              <a:t> </a:t>
            </a:r>
            <a:r>
              <a:rPr lang="en-US" sz="2000" b="0" dirty="0"/>
              <a:t>Structures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784830"/>
          </a:xfrm>
          <a:prstGeom prst="rect">
            <a:avLst/>
          </a:prstGeom>
          <a:noFill/>
          <a:ln w="9525">
            <a:noFill/>
            <a:miter lim="800000"/>
            <a:headEnd/>
            <a:tailEnd/>
          </a:ln>
        </p:spPr>
        <p:txBody>
          <a:bodyPr wrap="square">
            <a:spAutoFit/>
          </a:bodyPr>
          <a:lstStyle/>
          <a:p>
            <a:pPr>
              <a:spcBef>
                <a:spcPts val="600"/>
              </a:spcBef>
            </a:pPr>
            <a:r>
              <a:rPr lang="en-US" sz="900" dirty="0"/>
              <a:t>The </a:t>
            </a:r>
            <a:r>
              <a:rPr lang="de-DE" sz="900" b="1" dirty="0"/>
              <a:t>Maintaining</a:t>
            </a:r>
            <a:r>
              <a:rPr lang="de-DE" sz="900" dirty="0">
                <a:solidFill>
                  <a:srgbClr val="404040"/>
                </a:solidFill>
              </a:rPr>
              <a:t> </a:t>
            </a:r>
            <a:r>
              <a:rPr lang="en-US" sz="900" b="1" dirty="0"/>
              <a:t>HR Structures </a:t>
            </a:r>
            <a:r>
              <a:rPr lang="en-US" sz="900" dirty="0"/>
              <a:t>business process enables you to administer the operational and organizational structure of your company. This structure determines the reporting lines and is used to</a:t>
            </a:r>
            <a:r>
              <a:rPr lang="en-US" sz="900" dirty="0">
                <a:solidFill>
                  <a:srgbClr val="FF0000"/>
                </a:solidFill>
              </a:rPr>
              <a:t> </a:t>
            </a:r>
            <a:r>
              <a:rPr lang="en-US" sz="900" dirty="0"/>
              <a:t>identify the responsible line managers, for example, for approval processes. Additionally, you can set up a job catalog describing the potential roles of your employees and also maintain business residence data.</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8987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HR Administrator</a:t>
            </a:r>
          </a:p>
        </p:txBody>
      </p:sp>
      <p:sp>
        <p:nvSpPr>
          <p:cNvPr id="81" name="Chevron 102"/>
          <p:cNvSpPr>
            <a:spLocks noChangeArrowheads="1"/>
          </p:cNvSpPr>
          <p:nvPr/>
        </p:nvSpPr>
        <p:spPr bwMode="auto">
          <a:xfrm>
            <a:off x="7613870" y="526193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Organizational Management</a:t>
            </a:r>
            <a:endParaRPr lang="en-US" sz="800" b="1" dirty="0">
              <a:solidFill>
                <a:srgbClr val="FF000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64" name="Group 63"/>
          <p:cNvGrpSpPr/>
          <p:nvPr/>
        </p:nvGrpSpPr>
        <p:grpSpPr>
          <a:xfrm>
            <a:off x="7709046" y="1152671"/>
            <a:ext cx="1174410" cy="309466"/>
            <a:chOff x="7269479" y="1173773"/>
            <a:chExt cx="1174410" cy="309466"/>
          </a:xfrm>
        </p:grpSpPr>
        <p:pic>
          <p:nvPicPr>
            <p:cNvPr id="65"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6"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8" name="Chevron 43"/>
          <p:cNvSpPr>
            <a:spLocks noChangeArrowheads="1"/>
          </p:cNvSpPr>
          <p:nvPr/>
        </p:nvSpPr>
        <p:spPr bwMode="auto">
          <a:xfrm>
            <a:off x="348174" y="1800022"/>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Maintaining HR Structures</a:t>
            </a:r>
          </a:p>
        </p:txBody>
      </p:sp>
      <p:sp>
        <p:nvSpPr>
          <p:cNvPr id="69" name="Chevron 68"/>
          <p:cNvSpPr>
            <a:spLocks noChangeArrowheads="1"/>
          </p:cNvSpPr>
          <p:nvPr>
            <p:custDataLst>
              <p:tags r:id="rId1"/>
            </p:custDataLst>
          </p:nvPr>
        </p:nvSpPr>
        <p:spPr bwMode="auto">
          <a:xfrm>
            <a:off x="565108" y="211457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a:t>
            </a:r>
            <a:r>
              <a:rPr lang="de-DE" sz="800" dirty="0">
                <a:solidFill>
                  <a:srgbClr val="404040"/>
                </a:solidFill>
              </a:rPr>
              <a:t>HR structures</a:t>
            </a:r>
            <a:endParaRPr lang="en-US" sz="800" dirty="0">
              <a:solidFill>
                <a:srgbClr val="404040"/>
              </a:solidFill>
            </a:endParaRPr>
          </a:p>
        </p:txBody>
      </p:sp>
      <p:sp>
        <p:nvSpPr>
          <p:cNvPr id="70" name="Oval 69">
            <a:hlinkClick r:id="rId6" action="ppaction://hlinksldjump" tooltip="Maintain your companies' operational &amp; organizational structure and define a job catalog and rules for work distribution."/>
          </p:cNvPr>
          <p:cNvSpPr>
            <a:spLocks noChangeAspect="1"/>
          </p:cNvSpPr>
          <p:nvPr/>
        </p:nvSpPr>
        <p:spPr bwMode="gray">
          <a:xfrm>
            <a:off x="1161990" y="2710213"/>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pic>
        <p:nvPicPr>
          <p:cNvPr id="73" name="Picture 130"/>
          <p:cNvPicPr>
            <a:picLocks noChangeAspect="1"/>
          </p:cNvPicPr>
          <p:nvPr/>
        </p:nvPicPr>
        <p:blipFill>
          <a:blip r:embed="rId7">
            <a:extLst>
              <a:ext uri="{28A0092B-C50C-407E-A947-70E740481C1C}">
                <a14:useLocalDpi xmlns:a14="http://schemas.microsoft.com/office/drawing/2010/main" val="0"/>
              </a:ext>
            </a:extLst>
          </a:blip>
          <a:stretch>
            <a:fillRect/>
          </a:stretch>
        </p:blipFill>
        <p:spPr bwMode="auto">
          <a:xfrm>
            <a:off x="6904038" y="4528494"/>
            <a:ext cx="411162" cy="411162"/>
          </a:xfrm>
          <a:prstGeom prst="rect">
            <a:avLst/>
          </a:prstGeom>
          <a:noFill/>
          <a:ln w="9525">
            <a:noFill/>
            <a:miter lim="800000"/>
            <a:headEnd/>
            <a:tailEnd/>
          </a:ln>
        </p:spPr>
      </p:pic>
      <p:sp>
        <p:nvSpPr>
          <p:cNvPr id="74" name="TextBox 59">
            <a:hlinkClick r:id="rId8" action="ppaction://hlinksldjump"/>
          </p:cNvPr>
          <p:cNvSpPr txBox="1">
            <a:spLocks noChangeArrowheads="1"/>
          </p:cNvSpPr>
          <p:nvPr/>
        </p:nvSpPr>
        <p:spPr bwMode="auto">
          <a:xfrm>
            <a:off x="1126101" y="1734808"/>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38" name="TextBox 37"/>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39" name="TextBox 38"/>
          <p:cNvSpPr txBox="1"/>
          <p:nvPr/>
        </p:nvSpPr>
        <p:spPr>
          <a:xfrm>
            <a:off x="327024" y="4759771"/>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1" name="Rectangle 55"/>
          <p:cNvSpPr>
            <a:spLocks noChangeArrowheads="1"/>
          </p:cNvSpPr>
          <p:nvPr/>
        </p:nvSpPr>
        <p:spPr bwMode="auto">
          <a:xfrm>
            <a:off x="278370" y="478228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6" name="TextBox 72">
            <a:hlinkClick r:id="rId9"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57" name="Picture 56" descr="Calculator_2_60px.png"/>
          <p:cNvPicPr>
            <a:picLocks noChangeAspect="1"/>
          </p:cNvPicPr>
          <p:nvPr/>
        </p:nvPicPr>
        <p:blipFill>
          <a:blip r:embed="rId10" cstate="print"/>
          <a:stretch>
            <a:fillRect/>
          </a:stretch>
        </p:blipFill>
        <p:spPr>
          <a:xfrm>
            <a:off x="348633" y="5182096"/>
            <a:ext cx="180000" cy="180000"/>
          </a:xfrm>
          <a:prstGeom prst="rect">
            <a:avLst/>
          </a:prstGeom>
        </p:spPr>
      </p:pic>
      <p:sp>
        <p:nvSpPr>
          <p:cNvPr id="58" name="Rectangle 57">
            <a:hlinkClick r:id="rId9"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Monitor_60px.png"/>
          <p:cNvPicPr>
            <a:picLocks noChangeAspect="1"/>
          </p:cNvPicPr>
          <p:nvPr/>
        </p:nvPicPr>
        <p:blipFill>
          <a:blip r:embed="rId11" cstate="print"/>
          <a:stretch>
            <a:fillRect/>
          </a:stretch>
        </p:blipFill>
        <p:spPr>
          <a:xfrm>
            <a:off x="357686" y="5549819"/>
            <a:ext cx="180000" cy="180000"/>
          </a:xfrm>
          <a:prstGeom prst="rect">
            <a:avLst/>
          </a:prstGeom>
        </p:spPr>
      </p:pic>
      <p:sp>
        <p:nvSpPr>
          <p:cNvPr id="78" name="Rectangle 57">
            <a:hlinkClick r:id="rId12"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Chevron 123">
            <a:hlinkClick r:id="rId13" action="ppaction://hlinksldjump"/>
          </p:cNvPr>
          <p:cNvSpPr>
            <a:spLocks noChangeArrowheads="1"/>
          </p:cNvSpPr>
          <p:nvPr/>
        </p:nvSpPr>
        <p:spPr bwMode="auto">
          <a:xfrm>
            <a:off x="2323863"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Personnel File</a:t>
            </a:r>
          </a:p>
        </p:txBody>
      </p:sp>
      <p:sp>
        <p:nvSpPr>
          <p:cNvPr id="82" name="Chevron 123">
            <a:hlinkClick r:id="rId14" action="ppaction://hlinksldjump"/>
          </p:cNvPr>
          <p:cNvSpPr>
            <a:spLocks noChangeArrowheads="1"/>
          </p:cNvSpPr>
          <p:nvPr/>
        </p:nvSpPr>
        <p:spPr bwMode="auto">
          <a:xfrm>
            <a:off x="1480241" y="2058691"/>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Personnel Events</a:t>
            </a:r>
          </a:p>
        </p:txBody>
      </p:sp>
      <p:sp>
        <p:nvSpPr>
          <p:cNvPr id="84" name="Chevron 123">
            <a:hlinkClick r:id="rId15" action="ppaction://hlinksldjump"/>
          </p:cNvPr>
          <p:cNvSpPr>
            <a:spLocks noChangeArrowheads="1"/>
          </p:cNvSpPr>
          <p:nvPr/>
        </p:nvSpPr>
        <p:spPr bwMode="auto">
          <a:xfrm>
            <a:off x="1480241" y="1136766"/>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People Master Data</a:t>
            </a:r>
          </a:p>
        </p:txBody>
      </p:sp>
      <p:pic>
        <p:nvPicPr>
          <p:cNvPr id="41" name="Picture 40"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5" name="Rectangle 57">
            <a:hlinkClick r:id="rId17" action="ppaction://hlinksldjump"/>
          </p:cNvPr>
          <p:cNvSpPr>
            <a:spLocks noChangeArrowheads="1"/>
          </p:cNvSpPr>
          <p:nvPr/>
        </p:nvSpPr>
        <p:spPr bwMode="auto">
          <a:xfrm>
            <a:off x="290288" y="5881474"/>
            <a:ext cx="1460561"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2" name="Picture 4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57686" y="4841810"/>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Chevron 123">
            <a:hlinkClick r:id="rId7" action="ppaction://hlinksldjump"/>
          </p:cNvPr>
          <p:cNvSpPr>
            <a:spLocks noChangeArrowheads="1"/>
          </p:cNvSpPr>
          <p:nvPr/>
        </p:nvSpPr>
        <p:spPr bwMode="auto">
          <a:xfrm>
            <a:off x="1217704" y="1136766"/>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People Master Data</a:t>
            </a:r>
          </a:p>
        </p:txBody>
      </p:sp>
      <p:sp>
        <p:nvSpPr>
          <p:cNvPr id="96" name="Chevron 123">
            <a:hlinkClick r:id="rId8" action="ppaction://hlinksldjump"/>
          </p:cNvPr>
          <p:cNvSpPr>
            <a:spLocks noChangeArrowheads="1"/>
          </p:cNvSpPr>
          <p:nvPr/>
        </p:nvSpPr>
        <p:spPr bwMode="auto">
          <a:xfrm>
            <a:off x="4505636"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Personnel File</a:t>
            </a:r>
          </a:p>
        </p:txBody>
      </p:sp>
      <p:sp>
        <p:nvSpPr>
          <p:cNvPr id="97" name="Chevron 123">
            <a:hlinkClick r:id="rId9" action="ppaction://hlinksldjump"/>
          </p:cNvPr>
          <p:cNvSpPr>
            <a:spLocks noChangeArrowheads="1"/>
          </p:cNvSpPr>
          <p:nvPr/>
        </p:nvSpPr>
        <p:spPr bwMode="auto">
          <a:xfrm>
            <a:off x="371993"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a:t>
            </a:r>
            <a:r>
              <a:rPr lang="en-US" sz="800" dirty="0">
                <a:solidFill>
                  <a:srgbClr val="FF0000"/>
                </a:solidFill>
              </a:rPr>
              <a:t> </a:t>
            </a:r>
            <a:r>
              <a:rPr lang="en-US" sz="800" dirty="0">
                <a:solidFill>
                  <a:srgbClr val="404040"/>
                </a:solidFill>
              </a:rPr>
              <a:t>HR Structures</a:t>
            </a:r>
          </a:p>
        </p:txBody>
      </p:sp>
      <p:sp>
        <p:nvSpPr>
          <p:cNvPr id="2" name="Title 1"/>
          <p:cNvSpPr>
            <a:spLocks noGrp="1"/>
          </p:cNvSpPr>
          <p:nvPr>
            <p:ph type="title"/>
          </p:nvPr>
        </p:nvSpPr>
        <p:spPr/>
        <p:txBody>
          <a:bodyPr/>
          <a:lstStyle/>
          <a:p>
            <a:r>
              <a:rPr lang="de-DE" dirty="0"/>
              <a:t>Workforce Administration</a:t>
            </a:r>
            <a:br>
              <a:rPr lang="en-US" dirty="0"/>
            </a:br>
            <a:r>
              <a:rPr lang="en-US" sz="2000" b="0" dirty="0"/>
              <a:t>Process Details: Managing</a:t>
            </a:r>
            <a:r>
              <a:rPr lang="en-US" sz="2000" dirty="0">
                <a:solidFill>
                  <a:schemeClr val="tx2"/>
                </a:solidFill>
              </a:rPr>
              <a:t> </a:t>
            </a:r>
            <a:r>
              <a:rPr lang="en-US" sz="2000" b="0" dirty="0"/>
              <a:t>Personnel</a:t>
            </a:r>
            <a:r>
              <a:rPr lang="en-US" sz="2000" dirty="0">
                <a:solidFill>
                  <a:schemeClr val="tx2"/>
                </a:solidFill>
              </a:rPr>
              <a:t> </a:t>
            </a:r>
            <a:r>
              <a:rPr lang="en-US" sz="2000" b="0" dirty="0"/>
              <a:t>Events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Managing Personnel Events </a:t>
            </a:r>
            <a:r>
              <a:rPr lang="en-US" sz="900" dirty="0"/>
              <a:t>business process enables you to manage personnel events such as hiring employees transferring them within your company or terminating  relationships with  employees. The entire history of an employee’s personnel events is available in the personnel file.</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64" name="Group 63"/>
          <p:cNvGrpSpPr/>
          <p:nvPr/>
        </p:nvGrpSpPr>
        <p:grpSpPr>
          <a:xfrm>
            <a:off x="7709046" y="1152671"/>
            <a:ext cx="1174410" cy="309466"/>
            <a:chOff x="7269479" y="1173773"/>
            <a:chExt cx="1174410" cy="309466"/>
          </a:xfrm>
        </p:grpSpPr>
        <p:pic>
          <p:nvPicPr>
            <p:cNvPr id="65"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6"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8" name="Chevron 45"/>
          <p:cNvSpPr>
            <a:spLocks noChangeArrowheads="1"/>
          </p:cNvSpPr>
          <p:nvPr/>
        </p:nvSpPr>
        <p:spPr bwMode="auto">
          <a:xfrm>
            <a:off x="1157188" y="1803124"/>
            <a:ext cx="3400182"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Managing Personnel Events – Hire Employee</a:t>
            </a:r>
          </a:p>
        </p:txBody>
      </p:sp>
      <p:sp>
        <p:nvSpPr>
          <p:cNvPr id="69" name="Chevron 68"/>
          <p:cNvSpPr>
            <a:spLocks noChangeArrowheads="1"/>
          </p:cNvSpPr>
          <p:nvPr>
            <p:custDataLst>
              <p:tags r:id="rId1"/>
            </p:custDataLst>
          </p:nvPr>
        </p:nvSpPr>
        <p:spPr bwMode="auto">
          <a:xfrm>
            <a:off x="3618857" y="2117675"/>
            <a:ext cx="879991"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user and authorizations</a:t>
            </a:r>
          </a:p>
        </p:txBody>
      </p:sp>
      <p:sp>
        <p:nvSpPr>
          <p:cNvPr id="70" name="Chevron 69"/>
          <p:cNvSpPr>
            <a:spLocks noChangeArrowheads="1"/>
          </p:cNvSpPr>
          <p:nvPr>
            <p:custDataLst>
              <p:tags r:id="rId2"/>
            </p:custDataLst>
          </p:nvPr>
        </p:nvSpPr>
        <p:spPr bwMode="auto">
          <a:xfrm>
            <a:off x="2833855" y="21176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Attach documents</a:t>
            </a:r>
          </a:p>
        </p:txBody>
      </p:sp>
      <p:sp>
        <p:nvSpPr>
          <p:cNvPr id="73" name="Chevron 72"/>
          <p:cNvSpPr>
            <a:spLocks noChangeArrowheads="1"/>
          </p:cNvSpPr>
          <p:nvPr>
            <p:custDataLst>
              <p:tags r:id="rId3"/>
            </p:custDataLst>
          </p:nvPr>
        </p:nvSpPr>
        <p:spPr bwMode="auto">
          <a:xfrm>
            <a:off x="2048851" y="21176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employment data</a:t>
            </a:r>
          </a:p>
        </p:txBody>
      </p:sp>
      <p:sp>
        <p:nvSpPr>
          <p:cNvPr id="74" name="Chevron 73"/>
          <p:cNvSpPr>
            <a:spLocks noChangeArrowheads="1"/>
          </p:cNvSpPr>
          <p:nvPr>
            <p:custDataLst>
              <p:tags r:id="rId4"/>
            </p:custDataLst>
          </p:nvPr>
        </p:nvSpPr>
        <p:spPr bwMode="auto">
          <a:xfrm>
            <a:off x="1263847" y="21176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personal information</a:t>
            </a:r>
          </a:p>
        </p:txBody>
      </p:sp>
      <p:sp>
        <p:nvSpPr>
          <p:cNvPr id="77" name="TextBox 59">
            <a:hlinkClick r:id="rId11" action="ppaction://hlinksldjump"/>
          </p:cNvPr>
          <p:cNvSpPr txBox="1">
            <a:spLocks noChangeArrowheads="1"/>
          </p:cNvSpPr>
          <p:nvPr/>
        </p:nvSpPr>
        <p:spPr bwMode="auto">
          <a:xfrm>
            <a:off x="4149306" y="1726073"/>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79" name="Oval 78">
            <a:hlinkClick r:id="rId12" action="ppaction://hlinksldjump" tooltip="Maintain employment-related information such as hire date, job, organizational assignment or agreed working time."/>
          </p:cNvPr>
          <p:cNvSpPr>
            <a:spLocks noChangeAspect="1"/>
          </p:cNvSpPr>
          <p:nvPr/>
        </p:nvSpPr>
        <p:spPr bwMode="gray">
          <a:xfrm>
            <a:off x="2633627" y="27071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12" action="ppaction://hlinksldjump" tooltip="Attach documents to the personnel file, for example: curriculum vitae, job description or work agreement."/>
          </p:cNvPr>
          <p:cNvSpPr>
            <a:spLocks noChangeAspect="1"/>
          </p:cNvSpPr>
          <p:nvPr/>
        </p:nvSpPr>
        <p:spPr bwMode="gray">
          <a:xfrm>
            <a:off x="3421154" y="270658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12" action="ppaction://hlinksldjump" tooltip="Define which functionality (work centers) the user is allowed to use and which data he is authorized to see."/>
          </p:cNvPr>
          <p:cNvSpPr>
            <a:spLocks noChangeAspect="1"/>
          </p:cNvSpPr>
          <p:nvPr/>
        </p:nvSpPr>
        <p:spPr bwMode="gray">
          <a:xfrm>
            <a:off x="4259885" y="27157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7" name="Oval 86">
            <a:hlinkClick r:id="rId12" action="ppaction://hlinksldjump" tooltip="Enter employee-related information such as name and address."/>
          </p:cNvPr>
          <p:cNvSpPr>
            <a:spLocks noChangeAspect="1"/>
          </p:cNvSpPr>
          <p:nvPr/>
        </p:nvSpPr>
        <p:spPr bwMode="gray">
          <a:xfrm>
            <a:off x="1860730" y="27077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Rectangle 77"/>
          <p:cNvSpPr>
            <a:spLocks noChangeArrowheads="1"/>
          </p:cNvSpPr>
          <p:nvPr/>
        </p:nvSpPr>
        <p:spPr bwMode="auto">
          <a:xfrm>
            <a:off x="1295160" y="2941991"/>
            <a:ext cx="1976438" cy="230187"/>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3" action="ppaction://hlinksldjump"/>
              </a:rPr>
              <a:t>Click here </a:t>
            </a:r>
            <a:r>
              <a:rPr lang="en-US" sz="900" dirty="0">
                <a:solidFill>
                  <a:schemeClr val="bg1"/>
                </a:solidFill>
              </a:rPr>
              <a:t>to display process variants</a:t>
            </a:r>
          </a:p>
        </p:txBody>
      </p:sp>
      <p:sp>
        <p:nvSpPr>
          <p:cNvPr id="45" name="TextBox 4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6" name="TextBox 45"/>
          <p:cNvSpPr txBox="1"/>
          <p:nvPr/>
        </p:nvSpPr>
        <p:spPr>
          <a:xfrm>
            <a:off x="327024" y="4759771"/>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Rectangle 55"/>
          <p:cNvSpPr>
            <a:spLocks noChangeArrowheads="1"/>
          </p:cNvSpPr>
          <p:nvPr/>
        </p:nvSpPr>
        <p:spPr bwMode="auto">
          <a:xfrm>
            <a:off x="278370" y="478228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7" name="TextBox 72">
            <a:hlinkClick r:id="rId14"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58" name="Picture 57" descr="Calculator_2_60px.png"/>
          <p:cNvPicPr>
            <a:picLocks noChangeAspect="1"/>
          </p:cNvPicPr>
          <p:nvPr/>
        </p:nvPicPr>
        <p:blipFill>
          <a:blip r:embed="rId15" cstate="print"/>
          <a:stretch>
            <a:fillRect/>
          </a:stretch>
        </p:blipFill>
        <p:spPr>
          <a:xfrm>
            <a:off x="348633" y="5182096"/>
            <a:ext cx="180000" cy="180000"/>
          </a:xfrm>
          <a:prstGeom prst="rect">
            <a:avLst/>
          </a:prstGeom>
        </p:spPr>
      </p:pic>
      <p:sp>
        <p:nvSpPr>
          <p:cNvPr id="60" name="Rectangle 57">
            <a:hlinkClick r:id="rId14"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0" name="Picture 89" descr="Monitor_60px.png"/>
          <p:cNvPicPr>
            <a:picLocks noChangeAspect="1"/>
          </p:cNvPicPr>
          <p:nvPr/>
        </p:nvPicPr>
        <p:blipFill>
          <a:blip r:embed="rId16" cstate="print"/>
          <a:stretch>
            <a:fillRect/>
          </a:stretch>
        </p:blipFill>
        <p:spPr>
          <a:xfrm>
            <a:off x="357686" y="5549819"/>
            <a:ext cx="180000" cy="180000"/>
          </a:xfrm>
          <a:prstGeom prst="rect">
            <a:avLst/>
          </a:prstGeom>
        </p:spPr>
      </p:pic>
      <p:sp>
        <p:nvSpPr>
          <p:cNvPr id="95" name="Rectangle 57">
            <a:hlinkClick r:id="rId17"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Chevron 101"/>
          <p:cNvSpPr>
            <a:spLocks noChangeArrowheads="1"/>
          </p:cNvSpPr>
          <p:nvPr/>
        </p:nvSpPr>
        <p:spPr bwMode="auto">
          <a:xfrm>
            <a:off x="7613870" y="468987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HR Administrator</a:t>
            </a:r>
          </a:p>
        </p:txBody>
      </p:sp>
      <p:sp>
        <p:nvSpPr>
          <p:cNvPr id="101" name="Chevron 102"/>
          <p:cNvSpPr>
            <a:spLocks noChangeArrowheads="1"/>
          </p:cNvSpPr>
          <p:nvPr/>
        </p:nvSpPr>
        <p:spPr bwMode="auto">
          <a:xfrm>
            <a:off x="7613870" y="526193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Organizational Management</a:t>
            </a:r>
            <a:endParaRPr lang="en-US" sz="800" b="1" dirty="0">
              <a:solidFill>
                <a:srgbClr val="FF0000"/>
              </a:solidFill>
            </a:endParaRPr>
          </a:p>
        </p:txBody>
      </p:sp>
      <p:pic>
        <p:nvPicPr>
          <p:cNvPr id="48" name="Picture 47"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6" name="Rectangle 57">
            <a:hlinkClick r:id="rId19" action="ppaction://hlinksldjump"/>
          </p:cNvPr>
          <p:cNvSpPr>
            <a:spLocks noChangeArrowheads="1"/>
          </p:cNvSpPr>
          <p:nvPr/>
        </p:nvSpPr>
        <p:spPr bwMode="auto">
          <a:xfrm>
            <a:off x="297908" y="5889094"/>
            <a:ext cx="1460561"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9" name="Picture 48"/>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57686" y="4841810"/>
            <a:ext cx="180000" cy="134181"/>
          </a:xfrm>
          <a:prstGeom prst="rect">
            <a:avLst/>
          </a:prstGeom>
        </p:spPr>
      </p:pic>
      <p:pic>
        <p:nvPicPr>
          <p:cNvPr id="50"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9" name="Picture 130"/>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6904038" y="4528494"/>
            <a:ext cx="411162" cy="411162"/>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Chevron 123">
            <a:hlinkClick r:id="rId7" action="ppaction://hlinksldjump"/>
          </p:cNvPr>
          <p:cNvSpPr>
            <a:spLocks noChangeArrowheads="1"/>
          </p:cNvSpPr>
          <p:nvPr/>
        </p:nvSpPr>
        <p:spPr bwMode="auto">
          <a:xfrm>
            <a:off x="1217704" y="1136766"/>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People Master Data</a:t>
            </a:r>
          </a:p>
        </p:txBody>
      </p:sp>
      <p:sp>
        <p:nvSpPr>
          <p:cNvPr id="2" name="Title 1"/>
          <p:cNvSpPr>
            <a:spLocks noGrp="1"/>
          </p:cNvSpPr>
          <p:nvPr>
            <p:ph type="title"/>
          </p:nvPr>
        </p:nvSpPr>
        <p:spPr/>
        <p:txBody>
          <a:bodyPr/>
          <a:lstStyle/>
          <a:p>
            <a:r>
              <a:rPr lang="de-DE" dirty="0"/>
              <a:t>Workforce Administration</a:t>
            </a:r>
            <a:br>
              <a:rPr lang="en-US" dirty="0"/>
            </a:br>
            <a:r>
              <a:rPr lang="en-US" sz="2000" b="0" dirty="0"/>
              <a:t>Process Details: Managing</a:t>
            </a:r>
            <a:r>
              <a:rPr lang="en-US" sz="2000" dirty="0">
                <a:solidFill>
                  <a:schemeClr val="tx2"/>
                </a:solidFill>
              </a:rPr>
              <a:t> </a:t>
            </a:r>
            <a:r>
              <a:rPr lang="en-US" sz="2000" b="0" dirty="0"/>
              <a:t>Personnel</a:t>
            </a:r>
            <a:r>
              <a:rPr lang="en-US" sz="2000" dirty="0">
                <a:solidFill>
                  <a:schemeClr val="tx2"/>
                </a:solidFill>
              </a:rPr>
              <a:t> </a:t>
            </a:r>
            <a:r>
              <a:rPr lang="en-US" sz="2000" b="0" dirty="0"/>
              <a:t>Events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63"/>
          <p:cNvGrpSpPr/>
          <p:nvPr/>
        </p:nvGrpSpPr>
        <p:grpSpPr>
          <a:xfrm>
            <a:off x="7709046" y="1152671"/>
            <a:ext cx="1174410" cy="309466"/>
            <a:chOff x="7269479" y="1173773"/>
            <a:chExt cx="1174410" cy="309466"/>
          </a:xfrm>
        </p:grpSpPr>
        <p:pic>
          <p:nvPicPr>
            <p:cNvPr id="65"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6"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2" name="Chevron 55"/>
          <p:cNvSpPr>
            <a:spLocks noChangeArrowheads="1"/>
          </p:cNvSpPr>
          <p:nvPr/>
        </p:nvSpPr>
        <p:spPr bwMode="auto">
          <a:xfrm>
            <a:off x="1158616" y="3185157"/>
            <a:ext cx="3237819" cy="86995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Hiring Service Agent as Employee </a:t>
            </a:r>
          </a:p>
          <a:p>
            <a:pPr marL="142875" indent="142875">
              <a:spcBef>
                <a:spcPts val="300"/>
              </a:spcBef>
            </a:pPr>
            <a:r>
              <a:rPr lang="en-US" sz="900" dirty="0"/>
              <a:t>Rehiring Employee </a:t>
            </a:r>
          </a:p>
          <a:p>
            <a:pPr marL="142875" indent="142875">
              <a:spcBef>
                <a:spcPts val="300"/>
              </a:spcBef>
            </a:pPr>
            <a:r>
              <a:rPr lang="en-US" sz="900" dirty="0"/>
              <a:t>Terminating Relationship with Employee</a:t>
            </a:r>
          </a:p>
          <a:p>
            <a:pPr marL="142875" indent="142875">
              <a:spcBef>
                <a:spcPts val="300"/>
              </a:spcBef>
            </a:pPr>
            <a:r>
              <a:rPr lang="en-US" sz="900" dirty="0"/>
              <a:t>Transferring Employee                                    </a:t>
            </a:r>
          </a:p>
        </p:txBody>
      </p:sp>
      <p:sp>
        <p:nvSpPr>
          <p:cNvPr id="49" name="Oval 48">
            <a:hlinkClick r:id="rId9" action="ppaction://hlinksldjump" tooltip="The Hiring Service Agents as Employee business process variant enables you to hire an external service agent as employee."/>
          </p:cNvPr>
          <p:cNvSpPr>
            <a:spLocks noChangeAspect="1"/>
          </p:cNvSpPr>
          <p:nvPr/>
        </p:nvSpPr>
        <p:spPr bwMode="gray">
          <a:xfrm>
            <a:off x="1261194" y="33020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0" name="Oval 49">
            <a:hlinkClick r:id="rId9" action="ppaction://hlinksldjump" tooltip="The Rehiring Employee business process variant enables you to rehire an employee who previously worked for the company."/>
          </p:cNvPr>
          <p:cNvSpPr>
            <a:spLocks noChangeAspect="1"/>
          </p:cNvSpPr>
          <p:nvPr/>
        </p:nvSpPr>
        <p:spPr bwMode="gray">
          <a:xfrm>
            <a:off x="1261194" y="348033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2" name="Oval 61">
            <a:hlinkClick r:id="rId9" action="ppaction://hlinksldjump" tooltip="The Terminating Relationship with Employee business process variant enables you to terminate the relationship between an employee and the employer."/>
          </p:cNvPr>
          <p:cNvSpPr>
            <a:spLocks noChangeAspect="1"/>
          </p:cNvSpPr>
          <p:nvPr/>
        </p:nvSpPr>
        <p:spPr bwMode="gray">
          <a:xfrm>
            <a:off x="1261194" y="365861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4" name="Oval 63">
            <a:hlinkClick r:id="rId9" action="ppaction://hlinksldjump" tooltip="The Transferring Employee business process variant enables you to transfer an employee to a new organizational unit."/>
          </p:cNvPr>
          <p:cNvSpPr>
            <a:spLocks noChangeAspect="1"/>
          </p:cNvSpPr>
          <p:nvPr/>
        </p:nvSpPr>
        <p:spPr bwMode="gray">
          <a:xfrm>
            <a:off x="1261194" y="383689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Managing Personnel Events </a:t>
            </a:r>
            <a:r>
              <a:rPr lang="en-US" sz="900" dirty="0"/>
              <a:t>business process enables you to manage personnel events such as hiring employees transferring them within your company or terminating  relationships with  employees. The entire history of an employee’s personnel events is available in the personnel file.</a:t>
            </a:r>
          </a:p>
        </p:txBody>
      </p:sp>
      <p:sp>
        <p:nvSpPr>
          <p:cNvPr id="53" name="TextBox 52"/>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5" name="TextBox 54"/>
          <p:cNvSpPr txBox="1"/>
          <p:nvPr/>
        </p:nvSpPr>
        <p:spPr>
          <a:xfrm>
            <a:off x="327024" y="4759771"/>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7" name="Rectangle 55"/>
          <p:cNvSpPr>
            <a:spLocks noChangeArrowheads="1"/>
          </p:cNvSpPr>
          <p:nvPr/>
        </p:nvSpPr>
        <p:spPr bwMode="auto">
          <a:xfrm>
            <a:off x="278370" y="478228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2" name="TextBox 72">
            <a:hlinkClick r:id="rId10"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75" name="Picture 74" descr="Calculator_2_60px.png"/>
          <p:cNvPicPr>
            <a:picLocks noChangeAspect="1"/>
          </p:cNvPicPr>
          <p:nvPr/>
        </p:nvPicPr>
        <p:blipFill>
          <a:blip r:embed="rId11" cstate="print"/>
          <a:stretch>
            <a:fillRect/>
          </a:stretch>
        </p:blipFill>
        <p:spPr>
          <a:xfrm>
            <a:off x="348633" y="5182096"/>
            <a:ext cx="180000" cy="180000"/>
          </a:xfrm>
          <a:prstGeom prst="rect">
            <a:avLst/>
          </a:prstGeom>
        </p:spPr>
      </p:pic>
      <p:sp>
        <p:nvSpPr>
          <p:cNvPr id="76" name="Rectangle 57">
            <a:hlinkClick r:id="rId10"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0"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1" name="Picture 100" descr="Monitor_60px.png"/>
          <p:cNvPicPr>
            <a:picLocks noChangeAspect="1"/>
          </p:cNvPicPr>
          <p:nvPr/>
        </p:nvPicPr>
        <p:blipFill>
          <a:blip r:embed="rId12" cstate="print"/>
          <a:stretch>
            <a:fillRect/>
          </a:stretch>
        </p:blipFill>
        <p:spPr>
          <a:xfrm>
            <a:off x="357686" y="5549819"/>
            <a:ext cx="180000" cy="180000"/>
          </a:xfrm>
          <a:prstGeom prst="rect">
            <a:avLst/>
          </a:prstGeom>
        </p:spPr>
      </p:pic>
      <p:sp>
        <p:nvSpPr>
          <p:cNvPr id="102" name="Rectangle 57">
            <a:hlinkClick r:id="rId13"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Chevron 123">
            <a:hlinkClick r:id="rId14" action="ppaction://hlinksldjump"/>
          </p:cNvPr>
          <p:cNvSpPr>
            <a:spLocks noChangeArrowheads="1"/>
          </p:cNvSpPr>
          <p:nvPr/>
        </p:nvSpPr>
        <p:spPr bwMode="auto">
          <a:xfrm>
            <a:off x="4505636"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Personnel File</a:t>
            </a:r>
          </a:p>
        </p:txBody>
      </p:sp>
      <p:sp>
        <p:nvSpPr>
          <p:cNvPr id="105" name="Chevron 123">
            <a:hlinkClick r:id="rId15" action="ppaction://hlinksldjump"/>
          </p:cNvPr>
          <p:cNvSpPr>
            <a:spLocks noChangeArrowheads="1"/>
          </p:cNvSpPr>
          <p:nvPr/>
        </p:nvSpPr>
        <p:spPr bwMode="auto">
          <a:xfrm>
            <a:off x="371993"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a:t>
            </a:r>
            <a:r>
              <a:rPr lang="en-US" sz="800" dirty="0">
                <a:solidFill>
                  <a:srgbClr val="FF0000"/>
                </a:solidFill>
              </a:rPr>
              <a:t> </a:t>
            </a:r>
            <a:r>
              <a:rPr lang="en-US" sz="800" dirty="0">
                <a:solidFill>
                  <a:srgbClr val="404040"/>
                </a:solidFill>
              </a:rPr>
              <a:t>HR Structures</a:t>
            </a:r>
          </a:p>
        </p:txBody>
      </p:sp>
      <p:sp>
        <p:nvSpPr>
          <p:cNvPr id="107" name="Chevron 45"/>
          <p:cNvSpPr>
            <a:spLocks noChangeArrowheads="1"/>
          </p:cNvSpPr>
          <p:nvPr/>
        </p:nvSpPr>
        <p:spPr bwMode="auto">
          <a:xfrm>
            <a:off x="1157188" y="1803124"/>
            <a:ext cx="3400182"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Managing Personnel Events – Hire Employee</a:t>
            </a:r>
          </a:p>
        </p:txBody>
      </p:sp>
      <p:sp>
        <p:nvSpPr>
          <p:cNvPr id="108" name="Chevron 107"/>
          <p:cNvSpPr>
            <a:spLocks noChangeArrowheads="1"/>
          </p:cNvSpPr>
          <p:nvPr>
            <p:custDataLst>
              <p:tags r:id="rId1"/>
            </p:custDataLst>
          </p:nvPr>
        </p:nvSpPr>
        <p:spPr bwMode="auto">
          <a:xfrm>
            <a:off x="3618857" y="2117675"/>
            <a:ext cx="879991"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user and authorizations</a:t>
            </a:r>
          </a:p>
        </p:txBody>
      </p:sp>
      <p:sp>
        <p:nvSpPr>
          <p:cNvPr id="109" name="Chevron 108"/>
          <p:cNvSpPr>
            <a:spLocks noChangeArrowheads="1"/>
          </p:cNvSpPr>
          <p:nvPr>
            <p:custDataLst>
              <p:tags r:id="rId2"/>
            </p:custDataLst>
          </p:nvPr>
        </p:nvSpPr>
        <p:spPr bwMode="auto">
          <a:xfrm>
            <a:off x="2833855" y="21176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Attach documents</a:t>
            </a:r>
          </a:p>
        </p:txBody>
      </p:sp>
      <p:sp>
        <p:nvSpPr>
          <p:cNvPr id="110" name="Chevron 109"/>
          <p:cNvSpPr>
            <a:spLocks noChangeArrowheads="1"/>
          </p:cNvSpPr>
          <p:nvPr>
            <p:custDataLst>
              <p:tags r:id="rId3"/>
            </p:custDataLst>
          </p:nvPr>
        </p:nvSpPr>
        <p:spPr bwMode="auto">
          <a:xfrm>
            <a:off x="2048851" y="21176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employment data</a:t>
            </a:r>
          </a:p>
        </p:txBody>
      </p:sp>
      <p:sp>
        <p:nvSpPr>
          <p:cNvPr id="111" name="Chevron 110"/>
          <p:cNvSpPr>
            <a:spLocks noChangeArrowheads="1"/>
          </p:cNvSpPr>
          <p:nvPr>
            <p:custDataLst>
              <p:tags r:id="rId4"/>
            </p:custDataLst>
          </p:nvPr>
        </p:nvSpPr>
        <p:spPr bwMode="auto">
          <a:xfrm>
            <a:off x="1263847" y="211767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personal information</a:t>
            </a:r>
          </a:p>
        </p:txBody>
      </p:sp>
      <p:sp>
        <p:nvSpPr>
          <p:cNvPr id="112" name="TextBox 59">
            <a:hlinkClick r:id="rId16" action="ppaction://hlinksldjump"/>
          </p:cNvPr>
          <p:cNvSpPr txBox="1">
            <a:spLocks noChangeArrowheads="1"/>
          </p:cNvSpPr>
          <p:nvPr/>
        </p:nvSpPr>
        <p:spPr bwMode="auto">
          <a:xfrm>
            <a:off x="4149306" y="1726073"/>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113" name="Oval 112">
            <a:hlinkClick r:id="rId17" action="ppaction://hlinksldjump" tooltip="Maintain employment-related information such as hire date, job, organizational assignment or agreed working time."/>
          </p:cNvPr>
          <p:cNvSpPr>
            <a:spLocks noChangeAspect="1"/>
          </p:cNvSpPr>
          <p:nvPr/>
        </p:nvSpPr>
        <p:spPr bwMode="gray">
          <a:xfrm>
            <a:off x="2633627" y="27071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4" name="Oval 113">
            <a:hlinkClick r:id="rId17" action="ppaction://hlinksldjump" tooltip="Attach documents to the personnel file, for example: curriculum vitae, job description or work agreement."/>
          </p:cNvPr>
          <p:cNvSpPr>
            <a:spLocks noChangeAspect="1"/>
          </p:cNvSpPr>
          <p:nvPr/>
        </p:nvSpPr>
        <p:spPr bwMode="gray">
          <a:xfrm>
            <a:off x="3421154" y="270658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5" name="Oval 114">
            <a:hlinkClick r:id="rId17" action="ppaction://hlinksldjump" tooltip="Define which functionality (work centers) the user is allowed to use and which data he is authorized to see."/>
          </p:cNvPr>
          <p:cNvSpPr>
            <a:spLocks noChangeAspect="1"/>
          </p:cNvSpPr>
          <p:nvPr/>
        </p:nvSpPr>
        <p:spPr bwMode="gray">
          <a:xfrm>
            <a:off x="4259885" y="27157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6" name="Oval 115">
            <a:hlinkClick r:id="rId17" action="ppaction://hlinksldjump" tooltip="Enter employee-related information such as name and address."/>
          </p:cNvPr>
          <p:cNvSpPr>
            <a:spLocks noChangeAspect="1"/>
          </p:cNvSpPr>
          <p:nvPr/>
        </p:nvSpPr>
        <p:spPr bwMode="gray">
          <a:xfrm>
            <a:off x="1860730" y="27077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7" name="Rectangle 77"/>
          <p:cNvSpPr>
            <a:spLocks noChangeArrowheads="1"/>
          </p:cNvSpPr>
          <p:nvPr/>
        </p:nvSpPr>
        <p:spPr bwMode="auto">
          <a:xfrm>
            <a:off x="1295160" y="2941991"/>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17" action="ppaction://hlinksldjump"/>
              </a:rPr>
              <a:t>Click here </a:t>
            </a:r>
            <a:r>
              <a:rPr lang="en-US" sz="900" dirty="0">
                <a:solidFill>
                  <a:schemeClr val="bg1"/>
                </a:solidFill>
              </a:rPr>
              <a:t>to hide process variants</a:t>
            </a:r>
          </a:p>
        </p:txBody>
      </p:sp>
      <p:sp>
        <p:nvSpPr>
          <p:cNvPr id="119" name="Chevron 101"/>
          <p:cNvSpPr>
            <a:spLocks noChangeArrowheads="1"/>
          </p:cNvSpPr>
          <p:nvPr/>
        </p:nvSpPr>
        <p:spPr bwMode="auto">
          <a:xfrm>
            <a:off x="7613870" y="468987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HR Administrator</a:t>
            </a:r>
          </a:p>
        </p:txBody>
      </p:sp>
      <p:sp>
        <p:nvSpPr>
          <p:cNvPr id="120" name="Chevron 102"/>
          <p:cNvSpPr>
            <a:spLocks noChangeArrowheads="1"/>
          </p:cNvSpPr>
          <p:nvPr/>
        </p:nvSpPr>
        <p:spPr bwMode="auto">
          <a:xfrm>
            <a:off x="7613870" y="526193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Organizational Management</a:t>
            </a:r>
            <a:endParaRPr lang="en-US" sz="800" b="1" dirty="0">
              <a:solidFill>
                <a:srgbClr val="FF0000"/>
              </a:solidFill>
            </a:endParaRPr>
          </a:p>
        </p:txBody>
      </p:sp>
      <p:pic>
        <p:nvPicPr>
          <p:cNvPr id="51" name="Picture 50"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1" name="Rectangle 57">
            <a:hlinkClick r:id="rId19" action="ppaction://hlinksldjump"/>
          </p:cNvPr>
          <p:cNvSpPr>
            <a:spLocks noChangeArrowheads="1"/>
          </p:cNvSpPr>
          <p:nvPr/>
        </p:nvSpPr>
        <p:spPr bwMode="auto">
          <a:xfrm>
            <a:off x="297908" y="5881474"/>
            <a:ext cx="1460561"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57686" y="4841810"/>
            <a:ext cx="180000" cy="134181"/>
          </a:xfrm>
          <a:prstGeom prst="rect">
            <a:avLst/>
          </a:prstGeom>
        </p:spPr>
      </p:pic>
      <p:pic>
        <p:nvPicPr>
          <p:cNvPr id="54"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9" name="Picture 130"/>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6904038" y="4528494"/>
            <a:ext cx="411162" cy="411162"/>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hevron 123">
            <a:hlinkClick r:id="rId5" action="ppaction://hlinksldjump"/>
          </p:cNvPr>
          <p:cNvSpPr>
            <a:spLocks noChangeArrowheads="1"/>
          </p:cNvSpPr>
          <p:nvPr/>
        </p:nvSpPr>
        <p:spPr bwMode="auto">
          <a:xfrm>
            <a:off x="371993"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a:t>
            </a:r>
            <a:r>
              <a:rPr lang="en-US" sz="800" dirty="0">
                <a:solidFill>
                  <a:srgbClr val="FF0000"/>
                </a:solidFill>
              </a:rPr>
              <a:t> </a:t>
            </a:r>
            <a:r>
              <a:rPr lang="en-US" sz="800" dirty="0">
                <a:solidFill>
                  <a:srgbClr val="404040"/>
                </a:solidFill>
              </a:rPr>
              <a:t>HR Structures</a:t>
            </a:r>
          </a:p>
        </p:txBody>
      </p:sp>
      <p:sp>
        <p:nvSpPr>
          <p:cNvPr id="87" name="Chevron 123">
            <a:hlinkClick r:id="rId6" action="ppaction://hlinksldjump"/>
          </p:cNvPr>
          <p:cNvSpPr>
            <a:spLocks noChangeArrowheads="1"/>
          </p:cNvSpPr>
          <p:nvPr/>
        </p:nvSpPr>
        <p:spPr bwMode="auto">
          <a:xfrm>
            <a:off x="1217704" y="2058691"/>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Personnel Events</a:t>
            </a:r>
          </a:p>
        </p:txBody>
      </p:sp>
      <p:sp>
        <p:nvSpPr>
          <p:cNvPr id="88" name="Chevron 123">
            <a:hlinkClick r:id="rId7" action="ppaction://hlinksldjump"/>
          </p:cNvPr>
          <p:cNvSpPr>
            <a:spLocks noChangeArrowheads="1"/>
          </p:cNvSpPr>
          <p:nvPr/>
        </p:nvSpPr>
        <p:spPr bwMode="auto">
          <a:xfrm>
            <a:off x="1217704" y="1136766"/>
            <a:ext cx="884237" cy="879810"/>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People Master Data</a:t>
            </a:r>
          </a:p>
        </p:txBody>
      </p:sp>
      <p:sp>
        <p:nvSpPr>
          <p:cNvPr id="2" name="Title 1"/>
          <p:cNvSpPr>
            <a:spLocks noGrp="1"/>
          </p:cNvSpPr>
          <p:nvPr>
            <p:ph type="title"/>
          </p:nvPr>
        </p:nvSpPr>
        <p:spPr/>
        <p:txBody>
          <a:bodyPr/>
          <a:lstStyle/>
          <a:p>
            <a:r>
              <a:rPr lang="de-DE" dirty="0"/>
              <a:t>Workforce Administration</a:t>
            </a:r>
            <a:br>
              <a:rPr lang="en-US" dirty="0"/>
            </a:br>
            <a:r>
              <a:rPr lang="en-US" sz="2000" b="0" dirty="0"/>
              <a:t>Process Details: Administering</a:t>
            </a:r>
            <a:r>
              <a:rPr lang="en-US" sz="2000" dirty="0">
                <a:solidFill>
                  <a:schemeClr val="tx2"/>
                </a:solidFill>
              </a:rPr>
              <a:t> </a:t>
            </a:r>
            <a:r>
              <a:rPr lang="en-US" sz="2000" b="0" dirty="0"/>
              <a:t>Personnel</a:t>
            </a:r>
            <a:r>
              <a:rPr lang="en-US" sz="2000" dirty="0">
                <a:solidFill>
                  <a:schemeClr val="tx2"/>
                </a:solidFill>
              </a:rPr>
              <a:t> </a:t>
            </a:r>
            <a:r>
              <a:rPr lang="en-US" sz="2000" b="0" dirty="0"/>
              <a:t>File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784830"/>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Administering Personnel File </a:t>
            </a:r>
            <a:r>
              <a:rPr lang="en-US" sz="900" dirty="0"/>
              <a:t>business process enables you to centrally maintain employee- and employment-related data according to country-specific regulations in an employee’s personnel file. Employee data such as private contact data, biographical data or payment information can also be maintained de-centrally by the employee or line manager using Employee Self-Services and Employee Self-Services on Behalf, respectively. </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90290"/>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HR Administrator, Employee, Line Manager</a:t>
            </a:r>
          </a:p>
        </p:txBody>
      </p:sp>
      <p:sp>
        <p:nvSpPr>
          <p:cNvPr id="81" name="Chevron 102"/>
          <p:cNvSpPr>
            <a:spLocks noChangeArrowheads="1"/>
          </p:cNvSpPr>
          <p:nvPr/>
        </p:nvSpPr>
        <p:spPr bwMode="auto">
          <a:xfrm>
            <a:off x="7613870" y="5042124"/>
            <a:ext cx="1516062" cy="843142"/>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Personnel Administration</a:t>
            </a:r>
          </a:p>
          <a:p>
            <a:pPr>
              <a:buClr>
                <a:schemeClr val="accent1"/>
              </a:buClr>
              <a:buSzPct val="80000"/>
              <a:buFont typeface="Wingdings" pitchFamily="2" charset="2"/>
              <a:buNone/>
            </a:pPr>
            <a:r>
              <a:rPr lang="en-US" sz="800" dirty="0">
                <a:solidFill>
                  <a:srgbClr val="404040"/>
                </a:solidFill>
              </a:rPr>
              <a:t>Home : Employee Self-Services</a:t>
            </a:r>
          </a:p>
          <a:p>
            <a:pPr>
              <a:buClr>
                <a:schemeClr val="accent1"/>
              </a:buClr>
              <a:buSzPct val="80000"/>
            </a:pPr>
            <a:r>
              <a:rPr lang="en-US" sz="800" dirty="0">
                <a:solidFill>
                  <a:srgbClr val="404040"/>
                </a:solidFill>
              </a:rPr>
              <a:t>Managing My Area:</a:t>
            </a:r>
          </a:p>
          <a:p>
            <a:pPr>
              <a:buClr>
                <a:schemeClr val="accent1"/>
              </a:buClr>
              <a:buSzPct val="80000"/>
            </a:pPr>
            <a:r>
              <a:rPr lang="en-US" sz="800" dirty="0">
                <a:solidFill>
                  <a:srgbClr val="404040"/>
                </a:solidFill>
              </a:rPr>
              <a:t>Employee Self-Services on Behalf</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8" cstate="print"/>
          <a:srcRect/>
          <a:stretch>
            <a:fillRect/>
          </a:stretch>
        </p:blipFill>
        <p:spPr bwMode="auto">
          <a:xfrm>
            <a:off x="6876831" y="5133316"/>
            <a:ext cx="648000" cy="444439"/>
          </a:xfrm>
          <a:prstGeom prst="rect">
            <a:avLst/>
          </a:prstGeom>
          <a:noFill/>
          <a:ln w="9525">
            <a:noFill/>
            <a:miter lim="800000"/>
            <a:headEnd/>
            <a:tailEnd/>
          </a:ln>
        </p:spPr>
      </p:pic>
      <p:grpSp>
        <p:nvGrpSpPr>
          <p:cNvPr id="64" name="Group 63"/>
          <p:cNvGrpSpPr/>
          <p:nvPr/>
        </p:nvGrpSpPr>
        <p:grpSpPr>
          <a:xfrm>
            <a:off x="7709046" y="1152671"/>
            <a:ext cx="1174410" cy="309466"/>
            <a:chOff x="7269479" y="1173773"/>
            <a:chExt cx="1174410" cy="309466"/>
          </a:xfrm>
        </p:grpSpPr>
        <p:pic>
          <p:nvPicPr>
            <p:cNvPr id="65"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66"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8" name="Chevron 83"/>
          <p:cNvSpPr>
            <a:spLocks noChangeArrowheads="1"/>
          </p:cNvSpPr>
          <p:nvPr/>
        </p:nvSpPr>
        <p:spPr bwMode="auto">
          <a:xfrm>
            <a:off x="1998914" y="1797757"/>
            <a:ext cx="2082967"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Administering Personnel File</a:t>
            </a:r>
          </a:p>
        </p:txBody>
      </p:sp>
      <p:sp>
        <p:nvSpPr>
          <p:cNvPr id="69" name="Chevron 68"/>
          <p:cNvSpPr>
            <a:spLocks noChangeArrowheads="1"/>
          </p:cNvSpPr>
          <p:nvPr>
            <p:custDataLst>
              <p:tags r:id="rId1"/>
            </p:custDataLst>
          </p:nvPr>
        </p:nvSpPr>
        <p:spPr bwMode="auto">
          <a:xfrm>
            <a:off x="3061172" y="2112308"/>
            <a:ext cx="940237"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employee data de-centrally</a:t>
            </a:r>
          </a:p>
        </p:txBody>
      </p:sp>
      <p:sp>
        <p:nvSpPr>
          <p:cNvPr id="70" name="Chevron 69"/>
          <p:cNvSpPr>
            <a:spLocks noChangeArrowheads="1"/>
          </p:cNvSpPr>
          <p:nvPr>
            <p:custDataLst>
              <p:tags r:id="rId2"/>
            </p:custDataLst>
          </p:nvPr>
        </p:nvSpPr>
        <p:spPr bwMode="auto">
          <a:xfrm>
            <a:off x="2142934" y="2112308"/>
            <a:ext cx="93676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 Personnel File centrally</a:t>
            </a:r>
          </a:p>
        </p:txBody>
      </p:sp>
      <p:sp>
        <p:nvSpPr>
          <p:cNvPr id="73" name="TextBox 59">
            <a:hlinkClick r:id="rId10" action="ppaction://hlinksldjump"/>
          </p:cNvPr>
          <p:cNvSpPr txBox="1">
            <a:spLocks noChangeArrowheads="1"/>
          </p:cNvSpPr>
          <p:nvPr/>
        </p:nvSpPr>
        <p:spPr bwMode="auto">
          <a:xfrm>
            <a:off x="3701532" y="1728665"/>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74" name="Oval 73">
            <a:hlinkClick r:id="rId11" action="ppaction://hlinksldjump" tooltip="Employees or line managers maintain employee-related data in a decentralized way using Employee Self-Services (ESS) or ESS on Behalf, respectively."/>
          </p:cNvPr>
          <p:cNvSpPr>
            <a:spLocks noChangeAspect="1"/>
          </p:cNvSpPr>
          <p:nvPr/>
        </p:nvSpPr>
        <p:spPr bwMode="gray">
          <a:xfrm>
            <a:off x="3741469" y="270814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1" action="ppaction://hlinksldjump" tooltip="The HR administrator centrally maintains employee- and employment-related data according to country-specific regulations."/>
          </p:cNvPr>
          <p:cNvSpPr>
            <a:spLocks noChangeAspect="1"/>
          </p:cNvSpPr>
          <p:nvPr/>
        </p:nvSpPr>
        <p:spPr bwMode="gray">
          <a:xfrm>
            <a:off x="2827069" y="270814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0" name="TextBox 39"/>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1" name="TextBox 40"/>
          <p:cNvSpPr txBox="1"/>
          <p:nvPr/>
        </p:nvSpPr>
        <p:spPr>
          <a:xfrm>
            <a:off x="327024" y="4759771"/>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Rectangle 55"/>
          <p:cNvSpPr>
            <a:spLocks noChangeArrowheads="1"/>
          </p:cNvSpPr>
          <p:nvPr/>
        </p:nvSpPr>
        <p:spPr bwMode="auto">
          <a:xfrm>
            <a:off x="278370" y="478228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7" name="TextBox 72">
            <a:hlinkClick r:id="rId12"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58" name="Picture 57" descr="Calculator_2_60px.png"/>
          <p:cNvPicPr>
            <a:picLocks noChangeAspect="1"/>
          </p:cNvPicPr>
          <p:nvPr/>
        </p:nvPicPr>
        <p:blipFill>
          <a:blip r:embed="rId13" cstate="print"/>
          <a:stretch>
            <a:fillRect/>
          </a:stretch>
        </p:blipFill>
        <p:spPr>
          <a:xfrm>
            <a:off x="348633" y="5182096"/>
            <a:ext cx="180000" cy="180000"/>
          </a:xfrm>
          <a:prstGeom prst="rect">
            <a:avLst/>
          </a:prstGeom>
        </p:spPr>
      </p:pic>
      <p:sp>
        <p:nvSpPr>
          <p:cNvPr id="60" name="Rectangle 57">
            <a:hlinkClick r:id="rId12"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Monitor_60px.png"/>
          <p:cNvPicPr>
            <a:picLocks noChangeAspect="1"/>
          </p:cNvPicPr>
          <p:nvPr/>
        </p:nvPicPr>
        <p:blipFill>
          <a:blip r:embed="rId14" cstate="print"/>
          <a:stretch>
            <a:fillRect/>
          </a:stretch>
        </p:blipFill>
        <p:spPr>
          <a:xfrm>
            <a:off x="357686" y="5549819"/>
            <a:ext cx="180000" cy="180000"/>
          </a:xfrm>
          <a:prstGeom prst="rect">
            <a:avLst/>
          </a:prstGeom>
        </p:spPr>
      </p:pic>
      <p:sp>
        <p:nvSpPr>
          <p:cNvPr id="85" name="Rectangle 57">
            <a:hlinkClick r:id="rId15"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2" name="Picture 41"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6" name="Rectangle 57">
            <a:hlinkClick r:id="rId17" action="ppaction://hlinksldjump"/>
          </p:cNvPr>
          <p:cNvSpPr>
            <a:spLocks noChangeArrowheads="1"/>
          </p:cNvSpPr>
          <p:nvPr/>
        </p:nvSpPr>
        <p:spPr bwMode="auto">
          <a:xfrm>
            <a:off x="282668" y="5881474"/>
            <a:ext cx="1460561"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3" name="Picture 42"/>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57686" y="4841810"/>
            <a:ext cx="180000" cy="134181"/>
          </a:xfrm>
          <a:prstGeom prst="rect">
            <a:avLst/>
          </a:prstGeom>
        </p:spPr>
      </p:pic>
      <p:pic>
        <p:nvPicPr>
          <p:cNvPr id="44"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45" name="Picture 130"/>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904038" y="4528494"/>
            <a:ext cx="411162" cy="411162"/>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Chevron 123">
            <a:hlinkClick r:id="rId5" action="ppaction://hlinksldjump"/>
          </p:cNvPr>
          <p:cNvSpPr>
            <a:spLocks noChangeArrowheads="1"/>
          </p:cNvSpPr>
          <p:nvPr/>
        </p:nvSpPr>
        <p:spPr bwMode="auto">
          <a:xfrm>
            <a:off x="2061326"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Administering  Personnel File</a:t>
            </a:r>
          </a:p>
        </p:txBody>
      </p:sp>
      <p:sp>
        <p:nvSpPr>
          <p:cNvPr id="57" name="Chevron 123">
            <a:hlinkClick r:id="rId6" action="ppaction://hlinksldjump"/>
          </p:cNvPr>
          <p:cNvSpPr>
            <a:spLocks noChangeArrowheads="1"/>
          </p:cNvSpPr>
          <p:nvPr/>
        </p:nvSpPr>
        <p:spPr bwMode="auto">
          <a:xfrm>
            <a:off x="371993" y="2058691"/>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Maintaining</a:t>
            </a:r>
            <a:r>
              <a:rPr lang="en-US" sz="800" dirty="0">
                <a:solidFill>
                  <a:srgbClr val="FF0000"/>
                </a:solidFill>
              </a:rPr>
              <a:t> </a:t>
            </a:r>
            <a:r>
              <a:rPr lang="en-US" sz="800" dirty="0">
                <a:solidFill>
                  <a:srgbClr val="404040"/>
                </a:solidFill>
              </a:rPr>
              <a:t>HR Structures</a:t>
            </a:r>
          </a:p>
        </p:txBody>
      </p:sp>
      <p:sp>
        <p:nvSpPr>
          <p:cNvPr id="58" name="Chevron 123">
            <a:hlinkClick r:id="rId7" action="ppaction://hlinksldjump"/>
          </p:cNvPr>
          <p:cNvSpPr>
            <a:spLocks noChangeArrowheads="1"/>
          </p:cNvSpPr>
          <p:nvPr/>
        </p:nvSpPr>
        <p:spPr bwMode="auto">
          <a:xfrm>
            <a:off x="1217704" y="2058691"/>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Personnel Events</a:t>
            </a:r>
          </a:p>
        </p:txBody>
      </p:sp>
      <p:sp>
        <p:nvSpPr>
          <p:cNvPr id="2" name="Title 1"/>
          <p:cNvSpPr>
            <a:spLocks noGrp="1"/>
          </p:cNvSpPr>
          <p:nvPr>
            <p:ph type="title"/>
          </p:nvPr>
        </p:nvSpPr>
        <p:spPr/>
        <p:txBody>
          <a:bodyPr/>
          <a:lstStyle/>
          <a:p>
            <a:r>
              <a:rPr lang="de-DE" dirty="0"/>
              <a:t>Workforce Administration</a:t>
            </a:r>
            <a:br>
              <a:rPr lang="en-US" dirty="0"/>
            </a:br>
            <a:r>
              <a:rPr lang="en-US" sz="2000" b="0" dirty="0"/>
              <a:t>Process Details: Administering</a:t>
            </a:r>
            <a:r>
              <a:rPr lang="en-US" sz="2000" dirty="0">
                <a:solidFill>
                  <a:schemeClr val="tx2"/>
                </a:solidFill>
              </a:rPr>
              <a:t> </a:t>
            </a:r>
            <a:r>
              <a:rPr lang="en-US" sz="2000" b="0" dirty="0"/>
              <a:t>People</a:t>
            </a:r>
            <a:r>
              <a:rPr lang="en-US" sz="2000" dirty="0">
                <a:solidFill>
                  <a:schemeClr val="tx2"/>
                </a:solidFill>
              </a:rPr>
              <a:t> </a:t>
            </a:r>
            <a:r>
              <a:rPr lang="en-US" sz="2000" b="0" dirty="0"/>
              <a:t>Master</a:t>
            </a:r>
            <a:r>
              <a:rPr lang="en-US" sz="2000" dirty="0">
                <a:solidFill>
                  <a:schemeClr val="tx2"/>
                </a:solidFill>
              </a:rPr>
              <a:t> </a:t>
            </a:r>
            <a:r>
              <a:rPr lang="en-US" sz="2000" b="0" dirty="0"/>
              <a:t>Data</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93871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Administering</a:t>
            </a:r>
            <a:r>
              <a:rPr lang="en-US" sz="900" dirty="0"/>
              <a:t> </a:t>
            </a:r>
            <a:r>
              <a:rPr lang="en-US" sz="900" b="1" dirty="0"/>
              <a:t>People Master Data</a:t>
            </a:r>
            <a:r>
              <a:rPr lang="en-US" sz="900" dirty="0"/>
              <a:t> business process enables the HR administrator to maintain employee data such as private contact data and biographical data. The organization assignment  can also be maintained. </a:t>
            </a:r>
            <a:r>
              <a:rPr lang="en-US" sz="900" dirty="0">
                <a:solidFill>
                  <a:srgbClr val="00B050"/>
                </a:solidFill>
              </a:rPr>
              <a:t> </a:t>
            </a:r>
            <a:endParaRPr lang="de-DE" sz="900" b="1" dirty="0">
              <a:solidFill>
                <a:srgbClr val="00B050"/>
              </a:solidFill>
            </a:endParaRPr>
          </a:p>
          <a:p>
            <a:pPr>
              <a:spcBef>
                <a:spcPts val="600"/>
              </a:spcBef>
            </a:pPr>
            <a:r>
              <a:rPr lang="de-DE" sz="900" dirty="0"/>
              <a:t>Optionally, you can also maintain system user data for employees or service agents.</a:t>
            </a:r>
            <a:endParaRPr lang="en-US" sz="900" dirty="0"/>
          </a:p>
          <a:p>
            <a:pPr marL="228600" lvl="1" indent="-114300">
              <a:spcBef>
                <a:spcPts val="6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63137"/>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HR Administrator</a:t>
            </a:r>
          </a:p>
        </p:txBody>
      </p:sp>
      <p:sp>
        <p:nvSpPr>
          <p:cNvPr id="81" name="Chevron 102"/>
          <p:cNvSpPr>
            <a:spLocks noChangeArrowheads="1"/>
          </p:cNvSpPr>
          <p:nvPr/>
        </p:nvSpPr>
        <p:spPr bwMode="auto">
          <a:xfrm>
            <a:off x="7613870" y="526193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Business Partner Data</a:t>
            </a:r>
            <a:endParaRPr lang="en-US" sz="800" b="1" dirty="0">
              <a:solidFill>
                <a:srgbClr val="FF000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64" name="Group 63"/>
          <p:cNvGrpSpPr/>
          <p:nvPr/>
        </p:nvGrpSpPr>
        <p:grpSpPr>
          <a:xfrm>
            <a:off x="7709046" y="1152671"/>
            <a:ext cx="1174410" cy="309466"/>
            <a:chOff x="7269479" y="1173773"/>
            <a:chExt cx="1174410" cy="309466"/>
          </a:xfrm>
        </p:grpSpPr>
        <p:pic>
          <p:nvPicPr>
            <p:cNvPr id="65"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6"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8" name="Chevron 83"/>
          <p:cNvSpPr>
            <a:spLocks noChangeArrowheads="1"/>
          </p:cNvSpPr>
          <p:nvPr/>
        </p:nvSpPr>
        <p:spPr bwMode="auto">
          <a:xfrm>
            <a:off x="1058635" y="785843"/>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Administering People Master Data</a:t>
            </a:r>
          </a:p>
        </p:txBody>
      </p:sp>
      <p:sp>
        <p:nvSpPr>
          <p:cNvPr id="69" name="Chevron 68"/>
          <p:cNvSpPr>
            <a:spLocks noChangeArrowheads="1"/>
          </p:cNvSpPr>
          <p:nvPr>
            <p:custDataLst>
              <p:tags r:id="rId1"/>
            </p:custDataLst>
          </p:nvPr>
        </p:nvSpPr>
        <p:spPr bwMode="auto">
          <a:xfrm>
            <a:off x="1953960" y="110039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Maintain user data for employees or service agents</a:t>
            </a:r>
            <a:endParaRPr lang="en-US" sz="800" dirty="0">
              <a:solidFill>
                <a:srgbClr val="404040"/>
              </a:solidFill>
            </a:endParaRPr>
          </a:p>
        </p:txBody>
      </p:sp>
      <p:sp>
        <p:nvSpPr>
          <p:cNvPr id="70" name="Chevron 69"/>
          <p:cNvSpPr>
            <a:spLocks noChangeArrowheads="1"/>
          </p:cNvSpPr>
          <p:nvPr>
            <p:custDataLst>
              <p:tags r:id="rId2"/>
            </p:custDataLst>
          </p:nvPr>
        </p:nvSpPr>
        <p:spPr bwMode="auto">
          <a:xfrm>
            <a:off x="1174708" y="110039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basic master data for employees or service agents</a:t>
            </a:r>
          </a:p>
        </p:txBody>
      </p:sp>
      <p:sp>
        <p:nvSpPr>
          <p:cNvPr id="73" name="Oval 72">
            <a:hlinkClick r:id="rId9" action="ppaction://hlinksldjump" tooltip="Optionally, maintain system users for employees or service agents."/>
          </p:cNvPr>
          <p:cNvSpPr>
            <a:spLocks noChangeAspect="1"/>
          </p:cNvSpPr>
          <p:nvPr/>
        </p:nvSpPr>
        <p:spPr bwMode="gray">
          <a:xfrm>
            <a:off x="2550843" y="169623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9" action="ppaction://hlinksldjump" tooltip="Maintain basic master data for employees or service agents.  "/>
          </p:cNvPr>
          <p:cNvSpPr>
            <a:spLocks noChangeAspect="1"/>
          </p:cNvSpPr>
          <p:nvPr/>
        </p:nvSpPr>
        <p:spPr bwMode="gray">
          <a:xfrm>
            <a:off x="1780218" y="169623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2" name="TextBox 59">
            <a:hlinkClick r:id="rId10" action="ppaction://hlinksldjump"/>
          </p:cNvPr>
          <p:cNvSpPr txBox="1">
            <a:spLocks noChangeArrowheads="1"/>
          </p:cNvSpPr>
          <p:nvPr/>
        </p:nvSpPr>
        <p:spPr bwMode="auto">
          <a:xfrm>
            <a:off x="2430108" y="734004"/>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43" name="TextBox 42"/>
          <p:cNvSpPr txBox="1"/>
          <p:nvPr/>
        </p:nvSpPr>
        <p:spPr>
          <a:xfrm>
            <a:off x="327024" y="4759771"/>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0" name="Rectangle 55"/>
          <p:cNvSpPr>
            <a:spLocks noChangeArrowheads="1"/>
          </p:cNvSpPr>
          <p:nvPr/>
        </p:nvSpPr>
        <p:spPr bwMode="auto">
          <a:xfrm>
            <a:off x="278370" y="4782282"/>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0" name="TextBox 72">
            <a:hlinkClick r:id="rId11"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41" name="Picture 40" descr="Calculator_2_60px.png"/>
          <p:cNvPicPr>
            <a:picLocks noChangeAspect="1"/>
          </p:cNvPicPr>
          <p:nvPr/>
        </p:nvPicPr>
        <p:blipFill>
          <a:blip r:embed="rId12" cstate="print"/>
          <a:stretch>
            <a:fillRect/>
          </a:stretch>
        </p:blipFill>
        <p:spPr>
          <a:xfrm>
            <a:off x="348633" y="5182096"/>
            <a:ext cx="180000" cy="180000"/>
          </a:xfrm>
          <a:prstGeom prst="rect">
            <a:avLst/>
          </a:prstGeom>
        </p:spPr>
      </p:pic>
      <p:sp>
        <p:nvSpPr>
          <p:cNvPr id="51" name="Rectangle 57">
            <a:hlinkClick r:id="rId11"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3" name="Picture 52" descr="Monitor_60px.png"/>
          <p:cNvPicPr>
            <a:picLocks noChangeAspect="1"/>
          </p:cNvPicPr>
          <p:nvPr/>
        </p:nvPicPr>
        <p:blipFill>
          <a:blip r:embed="rId13" cstate="print"/>
          <a:stretch>
            <a:fillRect/>
          </a:stretch>
        </p:blipFill>
        <p:spPr>
          <a:xfrm>
            <a:off x="357686" y="5549819"/>
            <a:ext cx="180000" cy="180000"/>
          </a:xfrm>
          <a:prstGeom prst="rect">
            <a:avLst/>
          </a:prstGeom>
        </p:spPr>
      </p:pic>
      <p:sp>
        <p:nvSpPr>
          <p:cNvPr id="55" name="Rectangle 57">
            <a:hlinkClick r:id="rId14"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4" name="Picture 43"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57">
            <a:hlinkClick r:id="rId16" action="ppaction://hlinksldjump"/>
          </p:cNvPr>
          <p:cNvSpPr>
            <a:spLocks noChangeArrowheads="1"/>
          </p:cNvSpPr>
          <p:nvPr/>
        </p:nvSpPr>
        <p:spPr bwMode="auto">
          <a:xfrm>
            <a:off x="282668" y="5881474"/>
            <a:ext cx="1460561"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5" name="Picture 4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57686" y="4841810"/>
            <a:ext cx="180000" cy="134181"/>
          </a:xfrm>
          <a:prstGeom prst="rect">
            <a:avLst/>
          </a:prstGeom>
        </p:spPr>
      </p:pic>
      <p:pic>
        <p:nvPicPr>
          <p:cNvPr id="48"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49" name="Picture 130"/>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6904038" y="4528494"/>
            <a:ext cx="411162" cy="411162"/>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p:cNvSpPr>
            <a:spLocks noChangeArrowheads="1"/>
          </p:cNvSpPr>
          <p:nvPr/>
        </p:nvSpPr>
        <p:spPr bwMode="auto">
          <a:xfrm>
            <a:off x="306363" y="1797410"/>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Prepare</a:t>
            </a:r>
            <a:endParaRPr lang="en-US" sz="900" dirty="0">
              <a:solidFill>
                <a:schemeClr val="bg1"/>
              </a:solidFill>
              <a:latin typeface="BentonSans Regular"/>
              <a:cs typeface="BentonSans Regular"/>
            </a:endParaRPr>
          </a:p>
        </p:txBody>
      </p:sp>
      <p:sp>
        <p:nvSpPr>
          <p:cNvPr id="67" name="Chevron 44"/>
          <p:cNvSpPr>
            <a:spLocks noChangeArrowheads="1"/>
          </p:cNvSpPr>
          <p:nvPr/>
        </p:nvSpPr>
        <p:spPr bwMode="auto">
          <a:xfrm>
            <a:off x="1364403" y="1797410"/>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Manage</a:t>
            </a:r>
          </a:p>
        </p:txBody>
      </p:sp>
      <p:sp>
        <p:nvSpPr>
          <p:cNvPr id="72" name="Chevron 83"/>
          <p:cNvSpPr>
            <a:spLocks noChangeArrowheads="1"/>
          </p:cNvSpPr>
          <p:nvPr/>
        </p:nvSpPr>
        <p:spPr bwMode="auto">
          <a:xfrm>
            <a:off x="3801879" y="1797410"/>
            <a:ext cx="1911292"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Administer</a:t>
            </a:r>
          </a:p>
        </p:txBody>
      </p:sp>
      <p:sp>
        <p:nvSpPr>
          <p:cNvPr id="75" name="Chevron 84"/>
          <p:cNvSpPr>
            <a:spLocks noChangeArrowheads="1"/>
          </p:cNvSpPr>
          <p:nvPr>
            <p:custDataLst>
              <p:tags r:id="rId1"/>
            </p:custDataLst>
          </p:nvPr>
        </p:nvSpPr>
        <p:spPr bwMode="auto">
          <a:xfrm>
            <a:off x="3945121" y="2168885"/>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Personnel File Centrally</a:t>
            </a:r>
          </a:p>
        </p:txBody>
      </p:sp>
      <p:sp>
        <p:nvSpPr>
          <p:cNvPr id="82" name="Chevron 84"/>
          <p:cNvSpPr>
            <a:spLocks noChangeArrowheads="1"/>
          </p:cNvSpPr>
          <p:nvPr>
            <p:custDataLst>
              <p:tags r:id="rId2"/>
            </p:custDataLst>
          </p:nvPr>
        </p:nvSpPr>
        <p:spPr bwMode="auto">
          <a:xfrm>
            <a:off x="4708545" y="2168885"/>
            <a:ext cx="931474"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Employee Data De-centrally</a:t>
            </a:r>
          </a:p>
        </p:txBody>
      </p:sp>
      <p:sp>
        <p:nvSpPr>
          <p:cNvPr id="85" name="Chevron 84"/>
          <p:cNvSpPr>
            <a:spLocks noChangeArrowheads="1"/>
          </p:cNvSpPr>
          <p:nvPr>
            <p:custDataLst>
              <p:tags r:id="rId3"/>
            </p:custDataLst>
          </p:nvPr>
        </p:nvSpPr>
        <p:spPr bwMode="auto">
          <a:xfrm>
            <a:off x="1524403" y="2168885"/>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Hire Employee or Service Agent</a:t>
            </a:r>
          </a:p>
        </p:txBody>
      </p:sp>
      <p:sp>
        <p:nvSpPr>
          <p:cNvPr id="86" name="Chevron 84"/>
          <p:cNvSpPr>
            <a:spLocks noChangeArrowheads="1"/>
          </p:cNvSpPr>
          <p:nvPr>
            <p:custDataLst>
              <p:tags r:id="rId4"/>
            </p:custDataLst>
          </p:nvPr>
        </p:nvSpPr>
        <p:spPr bwMode="auto">
          <a:xfrm>
            <a:off x="2295450" y="2168885"/>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Employee</a:t>
            </a:r>
          </a:p>
        </p:txBody>
      </p:sp>
      <p:sp>
        <p:nvSpPr>
          <p:cNvPr id="87" name="Chevron 84"/>
          <p:cNvSpPr>
            <a:spLocks noChangeArrowheads="1"/>
          </p:cNvSpPr>
          <p:nvPr>
            <p:custDataLst>
              <p:tags r:id="rId5"/>
            </p:custDataLst>
          </p:nvPr>
        </p:nvSpPr>
        <p:spPr bwMode="auto">
          <a:xfrm>
            <a:off x="3064974" y="2168885"/>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Terminate Relationship with Employee</a:t>
            </a:r>
          </a:p>
        </p:txBody>
      </p:sp>
      <p:sp>
        <p:nvSpPr>
          <p:cNvPr id="88" name="Chevron 84"/>
          <p:cNvSpPr>
            <a:spLocks noChangeArrowheads="1"/>
          </p:cNvSpPr>
          <p:nvPr>
            <p:custDataLst>
              <p:tags r:id="rId6"/>
            </p:custDataLst>
          </p:nvPr>
        </p:nvSpPr>
        <p:spPr bwMode="auto">
          <a:xfrm>
            <a:off x="562363" y="2168885"/>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Maintain</a:t>
            </a:r>
          </a:p>
          <a:p>
            <a:pPr>
              <a:lnSpc>
                <a:spcPct val="90000"/>
              </a:lnSpc>
              <a:buClr>
                <a:schemeClr val="accent1"/>
              </a:buClr>
              <a:buSzPct val="80000"/>
            </a:pPr>
            <a:r>
              <a:rPr lang="de-DE" sz="800" dirty="0">
                <a:solidFill>
                  <a:srgbClr val="404040"/>
                </a:solidFill>
              </a:rPr>
              <a:t>HR </a:t>
            </a:r>
            <a:r>
              <a:rPr lang="en-US" sz="800" dirty="0">
                <a:solidFill>
                  <a:srgbClr val="404040"/>
                </a:solidFill>
              </a:rPr>
              <a:t>Structures</a:t>
            </a:r>
          </a:p>
        </p:txBody>
      </p:sp>
      <p:sp>
        <p:nvSpPr>
          <p:cNvPr id="2" name="Title 1"/>
          <p:cNvSpPr>
            <a:spLocks noGrp="1"/>
          </p:cNvSpPr>
          <p:nvPr>
            <p:ph type="title"/>
          </p:nvPr>
        </p:nvSpPr>
        <p:spPr/>
        <p:txBody>
          <a:bodyPr/>
          <a:lstStyle/>
          <a:p>
            <a:r>
              <a:rPr lang="de-DE" dirty="0"/>
              <a:t>Workforce Administration</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pic>
        <p:nvPicPr>
          <p:cNvPr id="81" name="Picture 43" descr="service"/>
          <p:cNvPicPr preferRelativeResize="0">
            <a:picLocks noChangeAspect="1" noChangeArrowheads="1"/>
          </p:cNvPicPr>
          <p:nvPr>
            <p:custDataLst>
              <p:tags r:id="rId7"/>
            </p:custDataLst>
          </p:nvPr>
        </p:nvPicPr>
        <p:blipFill>
          <a:blip r:embed="rId10" cstate="print"/>
          <a:stretch>
            <a:fillRect/>
          </a:stretch>
        </p:blipFill>
        <p:spPr bwMode="auto">
          <a:xfrm>
            <a:off x="3931822" y="3022868"/>
            <a:ext cx="720000" cy="720000"/>
          </a:xfrm>
          <a:prstGeom prst="rect">
            <a:avLst/>
          </a:prstGeom>
          <a:noFill/>
          <a:ln w="9525">
            <a:noFill/>
            <a:miter lim="800000"/>
            <a:headEnd/>
            <a:tailEnd/>
          </a:ln>
        </p:spPr>
      </p:pic>
      <p:sp>
        <p:nvSpPr>
          <p:cNvPr id="128" name="TextBox 53"/>
          <p:cNvSpPr txBox="1">
            <a:spLocks noChangeArrowheads="1"/>
          </p:cNvSpPr>
          <p:nvPr/>
        </p:nvSpPr>
        <p:spPr bwMode="auto">
          <a:xfrm>
            <a:off x="1752600" y="4410075"/>
            <a:ext cx="2306638" cy="2351413"/>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For midsize companies who want to manage their workforce efficiently. This scenario enables maintenance of the full set of employee- and employment-related data according to country-specific regulations.    </a:t>
            </a:r>
          </a:p>
          <a:p>
            <a:pPr>
              <a:lnSpc>
                <a:spcPct val="95000"/>
              </a:lnSpc>
              <a:spcBef>
                <a:spcPts val="600"/>
              </a:spcBef>
              <a:buSzPct val="125000"/>
            </a:pPr>
            <a:r>
              <a:rPr lang="en-US" sz="900" dirty="0"/>
              <a:t>You can manage personnel events such as hiring employees, transferring them within your company or terminating the relationship with an employee.  </a:t>
            </a:r>
          </a:p>
          <a:p>
            <a:pPr>
              <a:lnSpc>
                <a:spcPct val="95000"/>
              </a:lnSpc>
              <a:spcBef>
                <a:spcPts val="600"/>
              </a:spcBef>
              <a:buSzPct val="125000"/>
            </a:pPr>
            <a:r>
              <a:rPr lang="en-US" sz="900" dirty="0"/>
              <a:t>SAP Business ByDesign helps efficiently manage the entire employee lifecycle: From setting up HR data, managing personnel events to termination of the relationship with an employee or third-party service agent.  </a:t>
            </a:r>
          </a:p>
        </p:txBody>
      </p:sp>
      <p:sp>
        <p:nvSpPr>
          <p:cNvPr id="129" name="TextBox 56"/>
          <p:cNvSpPr txBox="1">
            <a:spLocks noChangeArrowheads="1"/>
          </p:cNvSpPr>
          <p:nvPr/>
        </p:nvSpPr>
        <p:spPr bwMode="auto">
          <a:xfrm>
            <a:off x="4306888" y="4170363"/>
            <a:ext cx="4700587" cy="118494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76213" indent="-176213">
              <a:spcBef>
                <a:spcPts val="600"/>
              </a:spcBef>
              <a:buClr>
                <a:srgbClr val="4DB6EF"/>
              </a:buClr>
              <a:buSzPct val="100000"/>
              <a:buFont typeface="Wingdings" pitchFamily="2" charset="2"/>
              <a:buChar char="l"/>
            </a:pPr>
            <a:r>
              <a:rPr lang="en-US" sz="900" dirty="0"/>
              <a:t>Simplify HR processes and manage your people more efficiently </a:t>
            </a:r>
          </a:p>
          <a:p>
            <a:pPr marL="176213" indent="-176213">
              <a:spcBef>
                <a:spcPts val="600"/>
              </a:spcBef>
              <a:buClr>
                <a:srgbClr val="4DB6EF"/>
              </a:buClr>
              <a:buSzPct val="100000"/>
              <a:buFont typeface="Wingdings" pitchFamily="2" charset="2"/>
              <a:buChar char="l"/>
            </a:pPr>
            <a:r>
              <a:rPr lang="en-US" sz="900" dirty="0"/>
              <a:t>Empower line management &amp; employees and increase overall efficiency through self- services (address changes, time recording, purchase requests, and expense reports)</a:t>
            </a:r>
          </a:p>
          <a:p>
            <a:pPr marL="176213" indent="-176213">
              <a:spcBef>
                <a:spcPts val="600"/>
              </a:spcBef>
              <a:buClr>
                <a:srgbClr val="4DB6EF"/>
              </a:buClr>
              <a:buSzPct val="100000"/>
              <a:buFont typeface="Wingdings" pitchFamily="2" charset="2"/>
              <a:buChar char="l"/>
            </a:pPr>
            <a:r>
              <a:rPr lang="en-US" sz="900" dirty="0"/>
              <a:t>Manage constant change such as regulatory compliance or organizational restructuring</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pic>
        <p:nvPicPr>
          <p:cNvPr id="49" name="Picture 84" descr="EC01DEFD-6B05-47F6-A460-A74EE995AB86@nyc"/>
          <p:cNvPicPr preferRelativeResize="0">
            <a:picLocks noChangeAspect="1" noChangeArrowheads="1"/>
          </p:cNvPicPr>
          <p:nvPr/>
        </p:nvPicPr>
        <p:blipFill>
          <a:blip r:embed="rId11" cstate="print"/>
          <a:stretch>
            <a:fillRect/>
          </a:stretch>
        </p:blipFill>
        <p:spPr bwMode="auto">
          <a:xfrm>
            <a:off x="270191" y="2969693"/>
            <a:ext cx="720000" cy="720000"/>
          </a:xfrm>
          <a:prstGeom prst="rect">
            <a:avLst/>
          </a:prstGeom>
          <a:noFill/>
          <a:ln w="9525">
            <a:noFill/>
            <a:miter lim="800000"/>
            <a:headEnd/>
            <a:tailEnd/>
          </a:ln>
        </p:spPr>
      </p:pic>
      <p:pic>
        <p:nvPicPr>
          <p:cNvPr id="50" name="Picture 37" descr="human_resources_management"/>
          <p:cNvPicPr preferRelativeResize="0">
            <a:picLocks noChangeAspect="1" noChangeArrowheads="1"/>
          </p:cNvPicPr>
          <p:nvPr/>
        </p:nvPicPr>
        <p:blipFill>
          <a:blip r:embed="rId12" cstate="print"/>
          <a:stretch>
            <a:fillRect/>
          </a:stretch>
        </p:blipFill>
        <p:spPr bwMode="auto">
          <a:xfrm>
            <a:off x="1468996" y="3022868"/>
            <a:ext cx="720000" cy="720000"/>
          </a:xfrm>
          <a:prstGeom prst="rect">
            <a:avLst/>
          </a:prstGeom>
          <a:noFill/>
          <a:ln w="9525">
            <a:noFill/>
            <a:miter lim="800000"/>
            <a:headEnd/>
            <a:tailEnd/>
          </a:ln>
        </p:spPr>
      </p:pic>
      <p:sp>
        <p:nvSpPr>
          <p:cNvPr id="51" name="TextBox 72"/>
          <p:cNvSpPr txBox="1">
            <a:spLocks noChangeArrowheads="1"/>
          </p:cNvSpPr>
          <p:nvPr/>
        </p:nvSpPr>
        <p:spPr bwMode="auto">
          <a:xfrm>
            <a:off x="327025" y="5141280"/>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61" name="Rectangle 57"/>
          <p:cNvSpPr>
            <a:spLocks noChangeArrowheads="1"/>
          </p:cNvSpPr>
          <p:nvPr/>
        </p:nvSpPr>
        <p:spPr bwMode="auto">
          <a:xfrm>
            <a:off x="327025" y="5153649"/>
            <a:ext cx="143668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7576" y="5180125"/>
            <a:ext cx="121153" cy="180000"/>
          </a:xfrm>
          <a:prstGeom prst="rect">
            <a:avLst/>
          </a:prstGeom>
        </p:spPr>
      </p:pic>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5" name="Picture 34" descr="scenario_60pxgrün.png"/>
          <p:cNvPicPr>
            <a:picLocks noChangeAspect="1"/>
          </p:cNvPicPr>
          <p:nvPr/>
        </p:nvPicPr>
        <p:blipFill>
          <a:blip r:embed="rId14" cstate="print"/>
          <a:stretch>
            <a:fillRect/>
          </a:stretch>
        </p:blipFill>
        <p:spPr>
          <a:xfrm>
            <a:off x="352469" y="4828147"/>
            <a:ext cx="180000" cy="180000"/>
          </a:xfrm>
          <a:prstGeom prst="rect">
            <a:avLst/>
          </a:prstGeom>
        </p:spPr>
      </p:pic>
      <p:sp>
        <p:nvSpPr>
          <p:cNvPr id="36" name="TextBox 35"/>
          <p:cNvSpPr txBox="1"/>
          <p:nvPr/>
        </p:nvSpPr>
        <p:spPr>
          <a:xfrm>
            <a:off x="299865" y="4768824"/>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37" name="Rectangle 55">
            <a:hlinkClick r:id="rId15" action="ppaction://hlinksldjump"/>
          </p:cNvPr>
          <p:cNvSpPr>
            <a:spLocks noChangeArrowheads="1"/>
          </p:cNvSpPr>
          <p:nvPr/>
        </p:nvSpPr>
        <p:spPr bwMode="auto">
          <a:xfrm>
            <a:off x="314991" y="479133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38" name="TextBox 61"/>
          <p:cNvSpPr txBox="1">
            <a:spLocks noChangeArrowheads="1"/>
          </p:cNvSpPr>
          <p:nvPr/>
        </p:nvSpPr>
        <p:spPr bwMode="auto">
          <a:xfrm>
            <a:off x="317972" y="5486240"/>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0" name="Picture 39" descr="Monitor_60px.png"/>
          <p:cNvPicPr>
            <a:picLocks noChangeAspect="1"/>
          </p:cNvPicPr>
          <p:nvPr/>
        </p:nvPicPr>
        <p:blipFill>
          <a:blip r:embed="rId16" cstate="print"/>
          <a:stretch>
            <a:fillRect/>
          </a:stretch>
        </p:blipFill>
        <p:spPr>
          <a:xfrm>
            <a:off x="357686" y="5549819"/>
            <a:ext cx="180000" cy="180000"/>
          </a:xfrm>
          <a:prstGeom prst="rect">
            <a:avLst/>
          </a:prstGeom>
        </p:spPr>
      </p:pic>
      <p:sp>
        <p:nvSpPr>
          <p:cNvPr id="41" name="Rectangle 57">
            <a:hlinkClick r:id="rId17" action="ppaction://hlinksldjump"/>
          </p:cNvPr>
          <p:cNvSpPr>
            <a:spLocks noChangeArrowheads="1"/>
          </p:cNvSpPr>
          <p:nvPr/>
        </p:nvSpPr>
        <p:spPr bwMode="auto">
          <a:xfrm>
            <a:off x="317972" y="549735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39" name="Picture 38"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6" name="Rectangle 57">
            <a:hlinkClick r:id="rId19" action="ppaction://hlinksldjump"/>
          </p:cNvPr>
          <p:cNvSpPr>
            <a:spLocks noChangeArrowheads="1"/>
          </p:cNvSpPr>
          <p:nvPr/>
        </p:nvSpPr>
        <p:spPr bwMode="auto">
          <a:xfrm>
            <a:off x="271541" y="5881474"/>
            <a:ext cx="1446720" cy="27026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Rectangle 122"/>
          <p:cNvSpPr>
            <a:spLocks noChangeArrowheads="1"/>
          </p:cNvSpPr>
          <p:nvPr/>
        </p:nvSpPr>
        <p:spPr bwMode="auto">
          <a:xfrm>
            <a:off x="1763713" y="5486240"/>
            <a:ext cx="7380287" cy="1364726"/>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2" name="Title 1"/>
          <p:cNvSpPr>
            <a:spLocks noGrp="1"/>
          </p:cNvSpPr>
          <p:nvPr>
            <p:ph type="title"/>
          </p:nvPr>
        </p:nvSpPr>
        <p:spPr/>
        <p:txBody>
          <a:bodyPr/>
          <a:lstStyle/>
          <a:p>
            <a:r>
              <a:rPr lang="de-DE" dirty="0"/>
              <a:t>Workforce Administration</a:t>
            </a:r>
            <a:br>
              <a:rPr lang="en-US" dirty="0"/>
            </a:br>
            <a:r>
              <a:rPr lang="en-US" sz="2000" b="0" dirty="0"/>
              <a:t>Scenario Flow Variant: </a:t>
            </a:r>
            <a:r>
              <a:rPr lang="de-DE" sz="2000" b="0" dirty="0"/>
              <a:t>People</a:t>
            </a:r>
            <a:r>
              <a:rPr lang="de-DE" sz="2000" dirty="0">
                <a:solidFill>
                  <a:schemeClr val="tx2"/>
                </a:solidFill>
              </a:rPr>
              <a:t> </a:t>
            </a:r>
            <a:r>
              <a:rPr lang="de-DE" sz="2000" b="0" dirty="0"/>
              <a:t>Master</a:t>
            </a:r>
            <a:r>
              <a:rPr lang="de-DE" sz="2000" dirty="0">
                <a:solidFill>
                  <a:schemeClr val="tx2"/>
                </a:solidFill>
              </a:rPr>
              <a:t> </a:t>
            </a:r>
            <a:r>
              <a:rPr lang="de-DE" sz="2000" b="0" dirty="0"/>
              <a:t>Data</a:t>
            </a:r>
            <a:r>
              <a:rPr lang="de-DE" sz="2000" dirty="0">
                <a:solidFill>
                  <a:schemeClr val="tx2"/>
                </a:solidFill>
              </a:rPr>
              <a:t> </a:t>
            </a:r>
            <a:r>
              <a:rPr lang="de-DE" sz="2000" b="0" dirty="0"/>
              <a:t>Management</a:t>
            </a:r>
            <a:endParaRPr lang="en-US" sz="2000" b="0" dirty="0"/>
          </a:p>
        </p:txBody>
      </p:sp>
      <p:sp>
        <p:nvSpPr>
          <p:cNvPr id="14" name="Rectangle 13"/>
          <p:cNvSpPr/>
          <p:nvPr/>
        </p:nvSpPr>
        <p:spPr bwMode="auto">
          <a:xfrm>
            <a:off x="7400925" y="5584355"/>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5851055"/>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b="1" dirty="0">
                <a:solidFill>
                  <a:schemeClr val="accent2"/>
                </a:solidFill>
              </a:rPr>
              <a:t>People Master Data Management</a:t>
            </a:r>
            <a:endParaRPr lang="en-US" sz="700" b="1" u="sng" dirty="0">
              <a:solidFill>
                <a:srgbClr val="2A6CA2"/>
              </a:solidFill>
            </a:endParaRPr>
          </a:p>
          <a:p>
            <a:pPr marL="85725" indent="-85725">
              <a:spcBef>
                <a:spcPts val="300"/>
              </a:spcBef>
              <a:buFont typeface="Wingdings" pitchFamily="2" charset="2"/>
              <a:buChar char="§"/>
              <a:defRPr/>
            </a:pPr>
            <a:r>
              <a:rPr lang="en-US" sz="700" u="sng" dirty="0">
                <a:solidFill>
                  <a:srgbClr val="2A6CA2"/>
                </a:solidFill>
                <a:hlinkClick r:id="rId3" action="ppaction://hlinksldjump" tooltip="Personnel Administration"/>
              </a:rPr>
              <a:t>Personnel Administration</a:t>
            </a:r>
            <a:endParaRPr lang="en-US" sz="700" u="sng" dirty="0">
              <a:solidFill>
                <a:srgbClr val="2A6CA2"/>
              </a:solidFill>
            </a:endParaRPr>
          </a:p>
        </p:txBody>
      </p:sp>
      <p:cxnSp>
        <p:nvCxnSpPr>
          <p:cNvPr id="58" name="Straight Connector 85"/>
          <p:cNvCxnSpPr>
            <a:cxnSpLocks noChangeShapeType="1"/>
          </p:cNvCxnSpPr>
          <p:nvPr/>
        </p:nvCxnSpPr>
        <p:spPr bwMode="auto">
          <a:xfrm rot="5400000" flipH="1" flipV="1">
            <a:off x="2087563" y="2316162"/>
            <a:ext cx="400050" cy="3175"/>
          </a:xfrm>
          <a:prstGeom prst="line">
            <a:avLst/>
          </a:prstGeom>
          <a:noFill/>
          <a:ln w="9525" algn="ctr">
            <a:solidFill>
              <a:schemeClr val="accent2"/>
            </a:solidFill>
            <a:prstDash val="sysDot"/>
            <a:round/>
            <a:headEnd/>
            <a:tailEnd/>
          </a:ln>
        </p:spPr>
      </p:cxnSp>
      <p:cxnSp>
        <p:nvCxnSpPr>
          <p:cNvPr id="62" name="Straight Connector 117"/>
          <p:cNvCxnSpPr>
            <a:cxnSpLocks noChangeShapeType="1"/>
          </p:cNvCxnSpPr>
          <p:nvPr/>
        </p:nvCxnSpPr>
        <p:spPr bwMode="auto">
          <a:xfrm rot="5400000" flipH="1" flipV="1">
            <a:off x="1980406" y="3461544"/>
            <a:ext cx="2700338" cy="12700"/>
          </a:xfrm>
          <a:prstGeom prst="line">
            <a:avLst/>
          </a:prstGeom>
          <a:noFill/>
          <a:ln w="9525" algn="ctr">
            <a:solidFill>
              <a:schemeClr val="accent2"/>
            </a:solidFill>
            <a:prstDash val="sysDot"/>
            <a:round/>
            <a:headEnd/>
            <a:tailEnd/>
          </a:ln>
        </p:spPr>
      </p:cxnSp>
      <p:cxnSp>
        <p:nvCxnSpPr>
          <p:cNvPr id="65" name="Elbow Connector 147"/>
          <p:cNvCxnSpPr>
            <a:cxnSpLocks noChangeShapeType="1"/>
          </p:cNvCxnSpPr>
          <p:nvPr/>
        </p:nvCxnSpPr>
        <p:spPr bwMode="auto">
          <a:xfrm rot="5400000">
            <a:off x="3745707" y="1731168"/>
            <a:ext cx="190500" cy="1033463"/>
          </a:xfrm>
          <a:prstGeom prst="bentConnector2">
            <a:avLst/>
          </a:prstGeom>
          <a:noFill/>
          <a:ln w="9525" algn="ctr">
            <a:solidFill>
              <a:schemeClr val="accent2"/>
            </a:solidFill>
            <a:prstDash val="sysDot"/>
            <a:round/>
            <a:headEnd/>
            <a:tailEnd/>
          </a:ln>
        </p:spPr>
      </p:cxnSp>
      <p:cxnSp>
        <p:nvCxnSpPr>
          <p:cNvPr id="66" name="Elbow Connector 1602"/>
          <p:cNvCxnSpPr>
            <a:cxnSpLocks noChangeShapeType="1"/>
          </p:cNvCxnSpPr>
          <p:nvPr/>
        </p:nvCxnSpPr>
        <p:spPr bwMode="auto">
          <a:xfrm>
            <a:off x="3604135" y="5069843"/>
            <a:ext cx="1889125" cy="3175"/>
          </a:xfrm>
          <a:prstGeom prst="straightConnector1">
            <a:avLst/>
          </a:prstGeom>
          <a:noFill/>
          <a:ln w="9525" algn="ctr">
            <a:solidFill>
              <a:schemeClr val="bg1">
                <a:lumMod val="65000"/>
              </a:schemeClr>
            </a:solidFill>
            <a:round/>
            <a:headEnd/>
            <a:tailEnd type="triangle" w="med" len="med"/>
          </a:ln>
        </p:spPr>
      </p:cxnSp>
      <p:sp>
        <p:nvSpPr>
          <p:cNvPr id="68" name="Pentagon 81"/>
          <p:cNvSpPr>
            <a:spLocks noChangeArrowheads="1"/>
          </p:cNvSpPr>
          <p:nvPr/>
        </p:nvSpPr>
        <p:spPr bwMode="auto">
          <a:xfrm>
            <a:off x="5785360" y="4893420"/>
            <a:ext cx="1519237" cy="293688"/>
          </a:xfrm>
          <a:prstGeom prst="homePlate">
            <a:avLst>
              <a:gd name="adj" fmla="val 11280"/>
            </a:avLst>
          </a:prstGeom>
          <a:noFill/>
          <a:ln w="19050" cap="rnd" algn="ctr">
            <a:noFill/>
            <a:bevel/>
            <a:headEnd/>
            <a:tailEnd/>
          </a:ln>
        </p:spPr>
        <p:txBody>
          <a:bodyPr lIns="36000" tIns="36000" rIns="0" bIns="46800" anchor="b"/>
          <a:lstStyle/>
          <a:p>
            <a:pPr>
              <a:buClr>
                <a:schemeClr val="accent1"/>
              </a:buClr>
              <a:buSzPct val="80000"/>
            </a:pPr>
            <a:r>
              <a:rPr lang="en-US" sz="900" dirty="0">
                <a:solidFill>
                  <a:srgbClr val="404040"/>
                </a:solidFill>
              </a:rPr>
              <a:t>Project Management</a:t>
            </a:r>
          </a:p>
        </p:txBody>
      </p:sp>
      <p:cxnSp>
        <p:nvCxnSpPr>
          <p:cNvPr id="69" name="Shape 80"/>
          <p:cNvCxnSpPr>
            <a:cxnSpLocks noChangeShapeType="1"/>
            <a:endCxn id="93" idx="1"/>
          </p:cNvCxnSpPr>
          <p:nvPr/>
        </p:nvCxnSpPr>
        <p:spPr bwMode="auto">
          <a:xfrm rot="16200000" flipH="1">
            <a:off x="1692472" y="3702120"/>
            <a:ext cx="1964082" cy="777026"/>
          </a:xfrm>
          <a:prstGeom prst="bentConnector2">
            <a:avLst/>
          </a:prstGeom>
          <a:noFill/>
          <a:ln w="9525" algn="ctr">
            <a:solidFill>
              <a:schemeClr val="bg1">
                <a:lumMod val="65000"/>
              </a:schemeClr>
            </a:solidFill>
            <a:round/>
            <a:headEnd/>
            <a:tailEnd type="triangle" w="med" len="med"/>
          </a:ln>
        </p:spPr>
      </p:cxnSp>
      <p:sp>
        <p:nvSpPr>
          <p:cNvPr id="71" name="Pentagon 81"/>
          <p:cNvSpPr>
            <a:spLocks noChangeArrowheads="1"/>
          </p:cNvSpPr>
          <p:nvPr/>
        </p:nvSpPr>
        <p:spPr bwMode="auto">
          <a:xfrm>
            <a:off x="5785360" y="4571847"/>
            <a:ext cx="1519237" cy="293688"/>
          </a:xfrm>
          <a:prstGeom prst="homePlate">
            <a:avLst>
              <a:gd name="adj" fmla="val 11280"/>
            </a:avLst>
          </a:prstGeom>
          <a:noFill/>
          <a:ln w="19050" cap="rnd" algn="ctr">
            <a:noFill/>
            <a:bevel/>
            <a:headEnd/>
            <a:tailEnd/>
          </a:ln>
        </p:spPr>
        <p:txBody>
          <a:bodyPr lIns="36000" tIns="36000" rIns="0" bIns="46800" anchor="b"/>
          <a:lstStyle/>
          <a:p>
            <a:pPr>
              <a:buClr>
                <a:schemeClr val="accent1"/>
              </a:buClr>
              <a:buSzPct val="80000"/>
            </a:pPr>
            <a:r>
              <a:rPr lang="en-US" sz="900" dirty="0">
                <a:solidFill>
                  <a:srgbClr val="404040"/>
                </a:solidFill>
              </a:rPr>
              <a:t>Resource Management</a:t>
            </a:r>
          </a:p>
        </p:txBody>
      </p:sp>
      <p:sp>
        <p:nvSpPr>
          <p:cNvPr id="73" name="Pentagon 81"/>
          <p:cNvSpPr>
            <a:spLocks noChangeArrowheads="1"/>
          </p:cNvSpPr>
          <p:nvPr/>
        </p:nvSpPr>
        <p:spPr bwMode="auto">
          <a:xfrm>
            <a:off x="5794885" y="3928700"/>
            <a:ext cx="2205037" cy="293688"/>
          </a:xfrm>
          <a:prstGeom prst="homePlate">
            <a:avLst>
              <a:gd name="adj" fmla="val 11297"/>
            </a:avLst>
          </a:prstGeom>
          <a:noFill/>
          <a:ln w="19050" cap="rnd" algn="ctr">
            <a:noFill/>
            <a:bevel/>
            <a:headEnd/>
            <a:tailEnd/>
          </a:ln>
        </p:spPr>
        <p:txBody>
          <a:bodyPr lIns="36000" tIns="36000" rIns="0" bIns="46800" anchor="b"/>
          <a:lstStyle/>
          <a:p>
            <a:pPr>
              <a:buClr>
                <a:schemeClr val="accent1"/>
              </a:buClr>
              <a:buSzPct val="80000"/>
            </a:pPr>
            <a:r>
              <a:rPr lang="en-US" sz="900">
                <a:solidFill>
                  <a:srgbClr val="404040"/>
                </a:solidFill>
              </a:rPr>
              <a:t>Order-to-Cash (Project-Based Services)</a:t>
            </a:r>
          </a:p>
        </p:txBody>
      </p:sp>
      <p:sp>
        <p:nvSpPr>
          <p:cNvPr id="75" name="Pentagon 81"/>
          <p:cNvSpPr>
            <a:spLocks noChangeArrowheads="1"/>
          </p:cNvSpPr>
          <p:nvPr/>
        </p:nvSpPr>
        <p:spPr bwMode="auto">
          <a:xfrm>
            <a:off x="5794885" y="4258900"/>
            <a:ext cx="2471737" cy="293688"/>
          </a:xfrm>
          <a:prstGeom prst="homePlate">
            <a:avLst>
              <a:gd name="adj" fmla="val 11261"/>
            </a:avLst>
          </a:prstGeom>
          <a:noFill/>
          <a:ln w="19050" cap="rnd" algn="ctr">
            <a:noFill/>
            <a:bevel/>
            <a:headEnd/>
            <a:tailEnd/>
          </a:ln>
        </p:spPr>
        <p:txBody>
          <a:bodyPr lIns="36000" tIns="36000" rIns="0" bIns="46800" anchor="b"/>
          <a:lstStyle/>
          <a:p>
            <a:pPr>
              <a:buClr>
                <a:schemeClr val="accent1"/>
              </a:buClr>
              <a:buSzPct val="80000"/>
            </a:pPr>
            <a:r>
              <a:rPr lang="en-US" sz="900" dirty="0">
                <a:solidFill>
                  <a:srgbClr val="404040"/>
                </a:solidFill>
              </a:rPr>
              <a:t>Expense Reimbursement Management</a:t>
            </a:r>
          </a:p>
        </p:txBody>
      </p:sp>
      <p:cxnSp>
        <p:nvCxnSpPr>
          <p:cNvPr id="76" name="Shape 80"/>
          <p:cNvCxnSpPr>
            <a:cxnSpLocks noChangeShapeType="1"/>
          </p:cNvCxnSpPr>
          <p:nvPr/>
        </p:nvCxnSpPr>
        <p:spPr bwMode="auto">
          <a:xfrm flipV="1">
            <a:off x="3604135" y="4431668"/>
            <a:ext cx="1889125" cy="638175"/>
          </a:xfrm>
          <a:prstGeom prst="bentConnector3">
            <a:avLst>
              <a:gd name="adj1" fmla="val 49917"/>
            </a:avLst>
          </a:prstGeom>
          <a:noFill/>
          <a:ln w="9525" algn="ctr">
            <a:solidFill>
              <a:schemeClr val="bg1">
                <a:lumMod val="65000"/>
              </a:schemeClr>
            </a:solidFill>
            <a:round/>
            <a:headEnd/>
            <a:tailEnd type="triangle" w="med" len="med"/>
          </a:ln>
        </p:spPr>
      </p:cxnSp>
      <p:cxnSp>
        <p:nvCxnSpPr>
          <p:cNvPr id="77" name="Shape 80"/>
          <p:cNvCxnSpPr>
            <a:cxnSpLocks noChangeShapeType="1"/>
          </p:cNvCxnSpPr>
          <p:nvPr/>
        </p:nvCxnSpPr>
        <p:spPr bwMode="auto">
          <a:xfrm flipV="1">
            <a:off x="3604135" y="4761868"/>
            <a:ext cx="1889125" cy="307975"/>
          </a:xfrm>
          <a:prstGeom prst="bentConnector3">
            <a:avLst>
              <a:gd name="adj1" fmla="val 49917"/>
            </a:avLst>
          </a:prstGeom>
          <a:noFill/>
          <a:ln w="9525" algn="ctr">
            <a:solidFill>
              <a:schemeClr val="bg1">
                <a:lumMod val="65000"/>
              </a:schemeClr>
            </a:solidFill>
            <a:round/>
            <a:headEnd/>
            <a:tailEnd type="triangle" w="med" len="med"/>
          </a:ln>
        </p:spPr>
      </p:cxnSp>
      <p:cxnSp>
        <p:nvCxnSpPr>
          <p:cNvPr id="78" name="Shape 80"/>
          <p:cNvCxnSpPr>
            <a:cxnSpLocks noChangeShapeType="1"/>
          </p:cNvCxnSpPr>
          <p:nvPr/>
        </p:nvCxnSpPr>
        <p:spPr bwMode="auto">
          <a:xfrm flipV="1">
            <a:off x="3604135" y="4101468"/>
            <a:ext cx="1889125" cy="968375"/>
          </a:xfrm>
          <a:prstGeom prst="bentConnector3">
            <a:avLst>
              <a:gd name="adj1" fmla="val 49917"/>
            </a:avLst>
          </a:prstGeom>
          <a:noFill/>
          <a:ln w="9525" algn="ctr">
            <a:solidFill>
              <a:schemeClr val="bg1">
                <a:lumMod val="65000"/>
              </a:schemeClr>
            </a:solidFill>
            <a:round/>
            <a:headEnd/>
            <a:tailEnd type="triangle" w="med" len="med"/>
          </a:ln>
        </p:spPr>
      </p:cxnSp>
      <p:pic>
        <p:nvPicPr>
          <p:cNvPr id="79"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535793" y="4051456"/>
            <a:ext cx="160337" cy="119523"/>
          </a:xfrm>
          <a:prstGeom prst="rect">
            <a:avLst/>
          </a:prstGeom>
          <a:noFill/>
          <a:ln w="9525">
            <a:noFill/>
            <a:miter lim="800000"/>
            <a:headEnd/>
            <a:tailEnd/>
          </a:ln>
        </p:spPr>
      </p:pic>
      <p:pic>
        <p:nvPicPr>
          <p:cNvPr id="80"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535793" y="5017615"/>
            <a:ext cx="160337" cy="119523"/>
          </a:xfrm>
          <a:prstGeom prst="rect">
            <a:avLst/>
          </a:prstGeom>
          <a:noFill/>
          <a:ln w="9525">
            <a:noFill/>
            <a:miter lim="800000"/>
            <a:headEnd/>
            <a:tailEnd/>
          </a:ln>
        </p:spPr>
      </p:pic>
      <p:pic>
        <p:nvPicPr>
          <p:cNvPr id="81"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535793" y="4695562"/>
            <a:ext cx="160337" cy="119523"/>
          </a:xfrm>
          <a:prstGeom prst="rect">
            <a:avLst/>
          </a:prstGeom>
          <a:noFill/>
          <a:ln w="9525">
            <a:noFill/>
            <a:miter lim="800000"/>
            <a:headEnd/>
            <a:tailEnd/>
          </a:ln>
        </p:spPr>
      </p:pic>
      <p:pic>
        <p:nvPicPr>
          <p:cNvPr id="8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535793" y="4382135"/>
            <a:ext cx="160337" cy="119523"/>
          </a:xfrm>
          <a:prstGeom prst="rect">
            <a:avLst/>
          </a:prstGeom>
          <a:noFill/>
          <a:ln w="9525">
            <a:noFill/>
            <a:miter lim="800000"/>
            <a:headEnd/>
            <a:tailEnd/>
          </a:ln>
        </p:spPr>
      </p:pic>
      <p:pic>
        <p:nvPicPr>
          <p:cNvPr id="88" name="Picture 8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1265" y="1692316"/>
            <a:ext cx="657552" cy="427069"/>
          </a:xfrm>
          <a:prstGeom prst="rect">
            <a:avLst/>
          </a:prstGeom>
        </p:spPr>
      </p:pic>
      <p:sp>
        <p:nvSpPr>
          <p:cNvPr id="89" name="Rectangle 74"/>
          <p:cNvSpPr>
            <a:spLocks noChangeArrowheads="1"/>
          </p:cNvSpPr>
          <p:nvPr/>
        </p:nvSpPr>
        <p:spPr bwMode="auto">
          <a:xfrm>
            <a:off x="3077153" y="180357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Business Partner Data</a:t>
            </a:r>
          </a:p>
        </p:txBody>
      </p:sp>
      <p:sp>
        <p:nvSpPr>
          <p:cNvPr id="92" name="AutoShape 184">
            <a:hlinkClick r:id="rId6" action="ppaction://hlinksldjump"/>
          </p:cNvPr>
          <p:cNvSpPr>
            <a:spLocks noChangeArrowheads="1"/>
          </p:cNvSpPr>
          <p:nvPr/>
        </p:nvSpPr>
        <p:spPr bwMode="auto">
          <a:xfrm>
            <a:off x="1806853" y="2477968"/>
            <a:ext cx="1024129"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de-DE" sz="800" dirty="0">
                <a:solidFill>
                  <a:srgbClr val="404040"/>
                </a:solidFill>
              </a:rPr>
              <a:t>Maintaining </a:t>
            </a:r>
            <a:r>
              <a:rPr lang="en-US" sz="800" dirty="0">
                <a:solidFill>
                  <a:srgbClr val="404040"/>
                </a:solidFill>
              </a:rPr>
              <a:t>HR Structures</a:t>
            </a:r>
          </a:p>
        </p:txBody>
      </p:sp>
      <p:sp>
        <p:nvSpPr>
          <p:cNvPr id="93" name="AutoShape 184">
            <a:hlinkClick r:id="rId7" action="ppaction://hlinksldjump" tooltip="Click here for process details"/>
          </p:cNvPr>
          <p:cNvSpPr>
            <a:spLocks noChangeArrowheads="1"/>
          </p:cNvSpPr>
          <p:nvPr/>
        </p:nvSpPr>
        <p:spPr bwMode="auto">
          <a:xfrm>
            <a:off x="2993366" y="4708343"/>
            <a:ext cx="869060"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Administering People Master Data</a:t>
            </a:r>
          </a:p>
        </p:txBody>
      </p:sp>
      <p:sp>
        <p:nvSpPr>
          <p:cNvPr id="67" name="TextBox 66"/>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96" name="TextBox 61"/>
          <p:cNvSpPr txBox="1">
            <a:spLocks noChangeArrowheads="1"/>
          </p:cNvSpPr>
          <p:nvPr/>
        </p:nvSpPr>
        <p:spPr bwMode="auto">
          <a:xfrm>
            <a:off x="327025" y="5486240"/>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97" name="Rectangle 57"/>
          <p:cNvSpPr>
            <a:spLocks noChangeArrowheads="1"/>
          </p:cNvSpPr>
          <p:nvPr/>
        </p:nvSpPr>
        <p:spPr bwMode="auto">
          <a:xfrm>
            <a:off x="305044" y="5503508"/>
            <a:ext cx="1443396"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8" name="Picture 97" descr="Monitor_60px.png"/>
          <p:cNvPicPr>
            <a:picLocks noChangeAspect="1"/>
          </p:cNvPicPr>
          <p:nvPr/>
        </p:nvPicPr>
        <p:blipFill>
          <a:blip r:embed="rId8" cstate="print"/>
          <a:stretch>
            <a:fillRect/>
          </a:stretch>
        </p:blipFill>
        <p:spPr>
          <a:xfrm>
            <a:off x="361854" y="5550686"/>
            <a:ext cx="180000" cy="180000"/>
          </a:xfrm>
          <a:prstGeom prst="rect">
            <a:avLst/>
          </a:prstGeom>
        </p:spPr>
      </p:pic>
      <p:sp>
        <p:nvSpPr>
          <p:cNvPr id="10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02" name="Picture 101" descr="scenario_60pxgrün.png"/>
          <p:cNvPicPr>
            <a:picLocks noChangeAspect="1"/>
          </p:cNvPicPr>
          <p:nvPr/>
        </p:nvPicPr>
        <p:blipFill>
          <a:blip r:embed="rId9" cstate="print"/>
          <a:stretch>
            <a:fillRect/>
          </a:stretch>
        </p:blipFill>
        <p:spPr>
          <a:xfrm>
            <a:off x="352469" y="4828147"/>
            <a:ext cx="180000" cy="180000"/>
          </a:xfrm>
          <a:prstGeom prst="rect">
            <a:avLst/>
          </a:prstGeom>
        </p:spPr>
      </p:pic>
      <p:sp>
        <p:nvSpPr>
          <p:cNvPr id="103" name="TextBox 72">
            <a:hlinkClick r:id="rId10" action="ppaction://hlinksldjump"/>
          </p:cNvPr>
          <p:cNvSpPr txBox="1">
            <a:spLocks noChangeArrowheads="1"/>
          </p:cNvSpPr>
          <p:nvPr/>
        </p:nvSpPr>
        <p:spPr bwMode="auto">
          <a:xfrm>
            <a:off x="308919" y="5123174"/>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04" name="TextBox 103"/>
          <p:cNvSpPr txBox="1"/>
          <p:nvPr/>
        </p:nvSpPr>
        <p:spPr>
          <a:xfrm>
            <a:off x="299865" y="4768824"/>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105" name="Picture 104" descr="Calculator_2_60px.png"/>
          <p:cNvPicPr>
            <a:picLocks noChangeAspect="1"/>
          </p:cNvPicPr>
          <p:nvPr/>
        </p:nvPicPr>
        <p:blipFill>
          <a:blip r:embed="rId11" cstate="print"/>
          <a:stretch>
            <a:fillRect/>
          </a:stretch>
        </p:blipFill>
        <p:spPr>
          <a:xfrm>
            <a:off x="348633" y="5182096"/>
            <a:ext cx="180000" cy="180000"/>
          </a:xfrm>
          <a:prstGeom prst="rect">
            <a:avLst/>
          </a:prstGeom>
        </p:spPr>
      </p:pic>
      <p:sp>
        <p:nvSpPr>
          <p:cNvPr id="106" name="Rectangle 55">
            <a:hlinkClick r:id="rId12" action="ppaction://hlinksldjump"/>
          </p:cNvPr>
          <p:cNvSpPr>
            <a:spLocks noChangeArrowheads="1"/>
          </p:cNvSpPr>
          <p:nvPr/>
        </p:nvSpPr>
        <p:spPr bwMode="auto">
          <a:xfrm>
            <a:off x="314991" y="479133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Rectangle 57">
            <a:hlinkClick r:id="rId10" action="ppaction://hlinksldjump"/>
          </p:cNvPr>
          <p:cNvSpPr>
            <a:spLocks noChangeArrowheads="1"/>
          </p:cNvSpPr>
          <p:nvPr/>
        </p:nvSpPr>
        <p:spPr bwMode="auto">
          <a:xfrm>
            <a:off x="300210" y="5090276"/>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09" name="AutoShape 482"/>
          <p:cNvCxnSpPr>
            <a:cxnSpLocks noChangeShapeType="1"/>
          </p:cNvCxnSpPr>
          <p:nvPr/>
        </p:nvCxnSpPr>
        <p:spPr bwMode="auto">
          <a:xfrm rot="5400000" flipH="1" flipV="1">
            <a:off x="3855907" y="6029055"/>
            <a:ext cx="180975" cy="3175"/>
          </a:xfrm>
          <a:prstGeom prst="straightConnector1">
            <a:avLst/>
          </a:prstGeom>
          <a:noFill/>
          <a:ln w="9525">
            <a:solidFill>
              <a:srgbClr val="7D96A4"/>
            </a:solidFill>
            <a:prstDash val="sysDot"/>
            <a:round/>
            <a:headEnd/>
            <a:tailEnd/>
          </a:ln>
        </p:spPr>
      </p:cxnSp>
      <p:sp>
        <p:nvSpPr>
          <p:cNvPr id="110" name="Rectangle 109"/>
          <p:cNvSpPr/>
          <p:nvPr/>
        </p:nvSpPr>
        <p:spPr bwMode="auto">
          <a:xfrm>
            <a:off x="4011482" y="5932217"/>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111" name="Rectangle 110"/>
          <p:cNvSpPr/>
          <p:nvPr/>
        </p:nvSpPr>
        <p:spPr bwMode="auto">
          <a:xfrm>
            <a:off x="4011482" y="6271942"/>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112" name="AutoShape 1146"/>
          <p:cNvCxnSpPr>
            <a:cxnSpLocks noChangeShapeType="1"/>
          </p:cNvCxnSpPr>
          <p:nvPr/>
        </p:nvCxnSpPr>
        <p:spPr bwMode="auto">
          <a:xfrm rot="16200000" flipV="1">
            <a:off x="3855907" y="6376717"/>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113"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330527" y="5984085"/>
            <a:ext cx="160337" cy="119523"/>
          </a:xfrm>
          <a:prstGeom prst="rect">
            <a:avLst/>
          </a:prstGeom>
          <a:noFill/>
          <a:ln w="9525">
            <a:noFill/>
            <a:miter lim="800000"/>
            <a:headEnd/>
            <a:tailEnd/>
          </a:ln>
        </p:spPr>
      </p:pic>
      <p:sp>
        <p:nvSpPr>
          <p:cNvPr id="114" name="Rectangle 74"/>
          <p:cNvSpPr>
            <a:spLocks noChangeArrowheads="1"/>
          </p:cNvSpPr>
          <p:nvPr/>
        </p:nvSpPr>
        <p:spPr bwMode="auto">
          <a:xfrm>
            <a:off x="3517852" y="594145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15" name="Chevron 426"/>
          <p:cNvSpPr>
            <a:spLocks noChangeArrowheads="1"/>
          </p:cNvSpPr>
          <p:nvPr/>
        </p:nvSpPr>
        <p:spPr bwMode="auto">
          <a:xfrm>
            <a:off x="1894402" y="592279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pic>
        <p:nvPicPr>
          <p:cNvPr id="116" name="Picture 1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48816" y="5982250"/>
            <a:ext cx="589295" cy="382737"/>
          </a:xfrm>
          <a:prstGeom prst="rect">
            <a:avLst/>
          </a:prstGeom>
          <a:noFill/>
          <a:ln w="9525">
            <a:noFill/>
            <a:miter lim="800000"/>
            <a:headEnd/>
            <a:tailEnd/>
          </a:ln>
        </p:spPr>
      </p:pic>
      <p:sp>
        <p:nvSpPr>
          <p:cNvPr id="117" name="Rectangle 74"/>
          <p:cNvSpPr>
            <a:spLocks noChangeArrowheads="1"/>
          </p:cNvSpPr>
          <p:nvPr/>
        </p:nvSpPr>
        <p:spPr bwMode="auto">
          <a:xfrm>
            <a:off x="2556126" y="607162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118" name="TextBox 117"/>
          <p:cNvSpPr txBox="1"/>
          <p:nvPr/>
        </p:nvSpPr>
        <p:spPr bwMode="auto">
          <a:xfrm>
            <a:off x="1764828" y="5519267"/>
            <a:ext cx="1644650" cy="246221"/>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sz="1000" dirty="0"/>
              <a:t>Legend &amp; Variants</a:t>
            </a:r>
          </a:p>
        </p:txBody>
      </p:sp>
      <p:pic>
        <p:nvPicPr>
          <p:cNvPr id="119" name="Picture 1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56453" y="1692316"/>
            <a:ext cx="680467" cy="441952"/>
          </a:xfrm>
          <a:prstGeom prst="rect">
            <a:avLst/>
          </a:prstGeom>
        </p:spPr>
      </p:pic>
      <p:sp>
        <p:nvSpPr>
          <p:cNvPr id="120" name="Rectangle 74"/>
          <p:cNvSpPr>
            <a:spLocks noChangeArrowheads="1"/>
          </p:cNvSpPr>
          <p:nvPr/>
        </p:nvSpPr>
        <p:spPr bwMode="auto">
          <a:xfrm>
            <a:off x="2007654" y="1803575"/>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Organizational Management</a:t>
            </a:r>
          </a:p>
        </p:txBody>
      </p:sp>
      <p:pic>
        <p:nvPicPr>
          <p:cNvPr id="121" name="Picture 1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2415" y="1692316"/>
            <a:ext cx="681465" cy="442600"/>
          </a:xfrm>
          <a:prstGeom prst="rect">
            <a:avLst/>
          </a:prstGeom>
        </p:spPr>
      </p:pic>
      <p:sp>
        <p:nvSpPr>
          <p:cNvPr id="122" name="Rectangle 74"/>
          <p:cNvSpPr>
            <a:spLocks noChangeArrowheads="1"/>
          </p:cNvSpPr>
          <p:nvPr/>
        </p:nvSpPr>
        <p:spPr bwMode="auto">
          <a:xfrm>
            <a:off x="4063616" y="1738816"/>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User and Access Management</a:t>
            </a:r>
          </a:p>
        </p:txBody>
      </p:sp>
      <p:pic>
        <p:nvPicPr>
          <p:cNvPr id="53" name="Picture 52" descr="i_button_black.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1" name="Rectangle 57">
            <a:hlinkClick r:id="rId14" action="ppaction://hlinksldjump"/>
          </p:cNvPr>
          <p:cNvSpPr>
            <a:spLocks noChangeArrowheads="1"/>
          </p:cNvSpPr>
          <p:nvPr/>
        </p:nvSpPr>
        <p:spPr bwMode="auto">
          <a:xfrm>
            <a:off x="251704" y="5885050"/>
            <a:ext cx="1443396" cy="245698"/>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8238CC81-789A-4887-8D49-6CEDA03B7E63}"/>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5CA3CAF7-180B-4114-B0C3-99B0AC03DACF}"/>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8238CC81-789A-4887-8D49-6CEDA03B7E63}"/>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5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1476</Words>
  <Application>Microsoft Office PowerPoint</Application>
  <PresentationFormat>On-screen Show (4:3)</PresentationFormat>
  <Paragraphs>331</Paragraphs>
  <Slides>11</Slides>
  <Notes>11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11</vt:i4>
      </vt:variant>
    </vt:vector>
  </HeadingPairs>
  <TitlesOfParts>
    <vt:vector size="25" baseType="lpstr">
      <vt:lpstr>BrowalliaUPC</vt:lpstr>
      <vt:lpstr>BentonSans Regular</vt:lpstr>
      <vt:lpstr>MS PGothic</vt:lpstr>
      <vt:lpstr>wingdings</vt:lpstr>
      <vt:lpstr>Aparajita</vt:lpstr>
      <vt:lpstr>BentonSans Bold</vt:lpstr>
      <vt:lpstr>Courier New</vt:lpstr>
      <vt:lpstr>wingdings</vt:lpstr>
      <vt:lpstr>SimSun</vt:lpstr>
      <vt:lpstr>Arial Unicode MS</vt:lpstr>
      <vt:lpstr>BentonSans Light</vt:lpstr>
      <vt:lpstr>Arial</vt:lpstr>
      <vt:lpstr>Symbol</vt:lpstr>
      <vt:lpstr>SAP_2011_v1.0</vt:lpstr>
      <vt:lpstr>Workforce Administration Scenario Overview</vt:lpstr>
      <vt:lpstr>Workforce Administration Scenario Overview</vt:lpstr>
      <vt:lpstr>Workforce Administration Process Details: Maintaining HR Structures</vt:lpstr>
      <vt:lpstr>Workforce Administration Process Details: Managing Personnel Events</vt:lpstr>
      <vt:lpstr>Workforce Administration Process Details: Managing Personnel Events</vt:lpstr>
      <vt:lpstr>Workforce Administration Process Details: Administering Personnel File</vt:lpstr>
      <vt:lpstr>Workforce Administration Process Details: Administering People Master Data</vt:lpstr>
      <vt:lpstr>Workforce Administration Business Value</vt:lpstr>
      <vt:lpstr>Workforce Administration Scenario Flow Variant: People Master Data Management</vt:lpstr>
      <vt:lpstr>Workforce Administration Scenario Flow Variant: Personnel Administration</vt:lpstr>
      <vt:lpstr>Workforce Administration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121</cp:revision>
  <dcterms:created xsi:type="dcterms:W3CDTF">2011-09-27T15:12:20Z</dcterms:created>
  <dcterms:modified xsi:type="dcterms:W3CDTF">2018-09-04T21:19:56Z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