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2"/>
  </p:notesMasterIdLst>
  <p:handoutMasterIdLst>
    <p:handoutMasterId r:id="rId13"/>
  </p:handoutMasterIdLst>
  <p:sldIdLst>
    <p:sldId id="342" r:id="rId2"/>
    <p:sldId id="363" r:id="rId3"/>
    <p:sldId id="349" r:id="rId4"/>
    <p:sldId id="359" r:id="rId5"/>
    <p:sldId id="360" r:id="rId6"/>
    <p:sldId id="373" r:id="rId7"/>
    <p:sldId id="370" r:id="rId8"/>
    <p:sldId id="351" r:id="rId9"/>
    <p:sldId id="372" r:id="rId10"/>
    <p:sldId id="375" r:id="rId11"/>
  </p:sldIdLst>
  <p:sldSz cx="9144000" cy="6858000" type="screen4x3"/>
  <p:notesSz cx="6858000" cy="9144000"/>
  <p:embeddedFontLst>
    <p:embeddedFont>
      <p:font typeface="BentonSans Regular" panose="02000503000000020004" pitchFamily="2" charset="0"/>
      <p:regular r:id="rId14"/>
    </p:embeddedFont>
    <p:embeddedFont>
      <p:font typeface="BrowalliaUPC" panose="020B0604020202020204" pitchFamily="34" charset="-34"/>
      <p:regular r:id="rId15"/>
      <p:bold r:id="rId16"/>
      <p:italic r:id="rId17"/>
      <p:boldItalic r:id="rId18"/>
    </p:embeddedFont>
    <p:embeddedFont>
      <p:font typeface="MS PGothic" panose="020B0600070205080204" pitchFamily="34" charset="-128"/>
      <p:regular r:id="rId19"/>
    </p:embeddedFont>
    <p:embeddedFont>
      <p:font typeface="Arial Black" panose="020B0A04020102020204" pitchFamily="34" charset="0"/>
      <p:bold r:id="rId20"/>
    </p:embeddedFont>
    <p:embeddedFont>
      <p:font typeface="BentonSans Bold" panose="02000803000000020004" pitchFamily="2" charset="0"/>
      <p:bold r:id="rId21"/>
    </p:embeddedFont>
    <p:embeddedFont>
      <p:font typeface="Aparajita" panose="02020603050405020304" pitchFamily="18" charset="0"/>
      <p:regular r:id="rId22"/>
      <p:bold r:id="rId23"/>
      <p:italic r:id="rId24"/>
      <p:boldItalic r:id="rId25"/>
    </p:embeddedFont>
    <p:embeddedFont>
      <p:font typeface="BentonSans Light" panose="02000503000000020004" pitchFamily="2" charset="0"/>
      <p:regular r:id="rId26"/>
    </p:embeddedFont>
    <p:embeddedFont>
      <p:font typeface="SimSun" panose="02010600030101010101" pitchFamily="2" charset="-122"/>
      <p:regular r:id="rId27"/>
    </p:embeddedFont>
    <p:embeddedFont>
      <p:font typeface="Arial Unicode MS" panose="020B0604020202020204" pitchFamily="34" charset="-128"/>
      <p:regular r:id="rId28"/>
    </p:embeddedFont>
  </p:embeddedFontLst>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3235">
          <p15:clr>
            <a:srgbClr val="A4A3A4"/>
          </p15:clr>
        </p15:guide>
        <p15:guide id="2" orient="horz" pos="190">
          <p15:clr>
            <a:srgbClr val="A4A3A4"/>
          </p15:clr>
        </p15:guide>
        <p15:guide id="3" orient="horz" pos="1421">
          <p15:clr>
            <a:srgbClr val="A4A3A4"/>
          </p15:clr>
        </p15:guide>
        <p15:guide id="4" orient="horz" pos="140">
          <p15:clr>
            <a:srgbClr val="A4A3A4"/>
          </p15:clr>
        </p15:guide>
        <p15:guide id="5" orient="horz" pos="1506">
          <p15:clr>
            <a:srgbClr val="A4A3A4"/>
          </p15:clr>
        </p15:guide>
        <p15:guide id="6" orient="horz" pos="1466">
          <p15:clr>
            <a:srgbClr val="A4A3A4"/>
          </p15:clr>
        </p15:guide>
        <p15:guide id="7" orient="horz" pos="2865">
          <p15:clr>
            <a:srgbClr val="A4A3A4"/>
          </p15:clr>
        </p15:guide>
        <p15:guide id="8" pos="4819">
          <p15:clr>
            <a:srgbClr val="A4A3A4"/>
          </p15:clr>
        </p15:guide>
        <p15:guide id="9" pos="194">
          <p15:clr>
            <a:srgbClr val="A4A3A4"/>
          </p15:clr>
        </p15:guide>
        <p15:guide id="10" pos="43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6C8D"/>
    <a:srgbClr val="ECECEC"/>
    <a:srgbClr val="4FB81C"/>
    <a:srgbClr val="666666"/>
    <a:srgbClr val="FFD979"/>
    <a:srgbClr val="45157E"/>
    <a:srgbClr val="C6C6C6"/>
    <a:srgbClr val="00328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378" autoAdjust="0"/>
    <p:restoredTop sz="96115" autoAdjust="0"/>
  </p:normalViewPr>
  <p:slideViewPr>
    <p:cSldViewPr snapToGrid="0" showGuides="1">
      <p:cViewPr varScale="1">
        <p:scale>
          <a:sx n="82" d="100"/>
          <a:sy n="82" d="100"/>
        </p:scale>
        <p:origin x="1853" y="72"/>
      </p:cViewPr>
      <p:guideLst>
        <p:guide orient="horz" pos="3235"/>
        <p:guide orient="horz" pos="190"/>
        <p:guide orient="horz" pos="1421"/>
        <p:guide orient="horz" pos="140"/>
        <p:guide orient="horz" pos="1506"/>
        <p:guide orient="horz" pos="1466"/>
        <p:guide orient="horz" pos="2865"/>
        <p:guide pos="4819"/>
        <p:guide pos="194"/>
        <p:guide pos="434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wrap="square" lIns="91440" tIns="45720" rIns="91440" bIns="45720" numCol="1" anchor="b" anchorCtr="0" compatLnSpc="1">
            <a:prstTxWarp prst="textNoShape">
              <a:avLst/>
            </a:prstTxWarp>
          </a:bodyPr>
          <a:lstStyle>
            <a:lvl1pPr algn="ctr">
              <a:defRPr sz="1000"/>
            </a:lvl1pPr>
          </a:lstStyle>
          <a:p>
            <a:fld id="{98E896C6-1B7D-450B-AF33-D871396CFD7F}" type="slidenum">
              <a:rPr lang="de-DE"/>
              <a:pPr/>
              <a:t>‹#›</a:t>
            </a:fld>
            <a:endParaRPr lang="de-DE"/>
          </a:p>
        </p:txBody>
      </p:sp>
    </p:spTree>
    <p:extLst>
      <p:ext uri="{BB962C8B-B14F-4D97-AF65-F5344CB8AC3E}">
        <p14:creationId xmlns:p14="http://schemas.microsoft.com/office/powerpoint/2010/main" val="27790741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pPr lvl="0"/>
            <a:endParaRPr lang="de-DE" noProof="0" dirty="0"/>
          </a:p>
        </p:txBody>
      </p:sp>
      <p:sp>
        <p:nvSpPr>
          <p:cNvPr id="5" name="Notes Placeholder 4"/>
          <p:cNvSpPr>
            <a:spLocks noGrp="1"/>
          </p:cNvSpPr>
          <p:nvPr>
            <p:ph type="body" sz="quarter" idx="3"/>
          </p:nvPr>
        </p:nvSpPr>
        <p:spPr>
          <a:xfrm>
            <a:off x="750888" y="4705350"/>
            <a:ext cx="5356225" cy="3940175"/>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p:txBody>
      </p:sp>
      <p:sp>
        <p:nvSpPr>
          <p:cNvPr id="7" name="Slide Number Placeholder 6"/>
          <p:cNvSpPr>
            <a:spLocks noGrp="1"/>
          </p:cNvSpPr>
          <p:nvPr>
            <p:ph type="sldNum" sz="quarter" idx="5"/>
          </p:nvPr>
        </p:nvSpPr>
        <p:spPr>
          <a:xfrm>
            <a:off x="2957513" y="8915400"/>
            <a:ext cx="942975" cy="204788"/>
          </a:xfrm>
          <a:prstGeom prst="rect">
            <a:avLst/>
          </a:prstGeom>
        </p:spPr>
        <p:txBody>
          <a:bodyPr vert="horz" wrap="square" lIns="91440" tIns="45720" rIns="91440" bIns="45720" numCol="1" anchor="b" anchorCtr="0" compatLnSpc="1">
            <a:prstTxWarp prst="textNoShape">
              <a:avLst/>
            </a:prstTxWarp>
          </a:bodyPr>
          <a:lstStyle>
            <a:lvl1pPr algn="ctr">
              <a:defRPr sz="1000"/>
            </a:lvl1pPr>
          </a:lstStyle>
          <a:p>
            <a:fld id="{ECE4B74C-ED84-4C9B-8FD6-AB7C81A26F66}" type="slidenum">
              <a:rPr lang="de-DE"/>
              <a:pPr/>
              <a:t>‹#›</a:t>
            </a:fld>
            <a:endParaRPr lang="de-DE"/>
          </a:p>
        </p:txBody>
      </p:sp>
    </p:spTree>
    <p:extLst>
      <p:ext uri="{BB962C8B-B14F-4D97-AF65-F5344CB8AC3E}">
        <p14:creationId xmlns:p14="http://schemas.microsoft.com/office/powerpoint/2010/main" val="25290559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269875" indent="-179388" algn="l" rtl="0" fontAlgn="base">
      <a:spcBef>
        <a:spcPct val="30000"/>
      </a:spcBef>
      <a:spcAft>
        <a:spcPct val="0"/>
      </a:spcAft>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rtl="0" fontAlgn="base">
      <a:spcBef>
        <a:spcPct val="30000"/>
      </a:spcBef>
      <a:spcAft>
        <a:spcPct val="0"/>
      </a:spcAft>
      <a:buClr>
        <a:schemeClr val="accent2"/>
      </a:buClr>
      <a:buSzPct val="80000"/>
      <a:buFont typeface="Symbol" pitchFamily="18" charset="2"/>
      <a:buChar char="-"/>
      <a:defRPr sz="1000" kern="1200">
        <a:solidFill>
          <a:schemeClr val="tx1"/>
        </a:solidFill>
        <a:latin typeface="+mn-lt"/>
        <a:ea typeface="+mn-ea"/>
        <a:cs typeface="+mn-cs"/>
      </a:defRPr>
    </a:lvl3pPr>
    <a:lvl4pPr marL="1600200" indent="-228600" algn="l" rtl="0" fontAlgn="base">
      <a:spcBef>
        <a:spcPct val="30000"/>
      </a:spcBef>
      <a:spcAft>
        <a:spcPct val="0"/>
      </a:spcAft>
      <a:buClr>
        <a:schemeClr val="accent2"/>
      </a:buClr>
      <a:buFont typeface="Arial" charset="0"/>
      <a:buChar char="–"/>
      <a:defRPr sz="1000" kern="1200">
        <a:solidFill>
          <a:schemeClr val="tx1"/>
        </a:solidFill>
        <a:latin typeface="+mn-lt"/>
        <a:ea typeface="+mn-ea"/>
        <a:cs typeface="+mn-cs"/>
      </a:defRPr>
    </a:lvl4pPr>
    <a:lvl5pPr marL="2057400" indent="-2286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1748" name="Slide Number Placeholder 3"/>
          <p:cNvSpPr>
            <a:spLocks noGrp="1"/>
          </p:cNvSpPr>
          <p:nvPr>
            <p:ph type="sldNum" sz="quarter" idx="5"/>
          </p:nvPr>
        </p:nvSpPr>
        <p:spPr bwMode="auto">
          <a:noFill/>
          <a:ln>
            <a:miter lim="800000"/>
            <a:headEnd/>
            <a:tailEnd/>
          </a:ln>
        </p:spPr>
        <p:txBody>
          <a:bodyPr/>
          <a:lstStyle/>
          <a:p>
            <a:fld id="{EA91E84B-AA3F-4BCB-B4DF-40F4C85ABED9}" type="slidenum">
              <a:rPr lang="de-DE"/>
              <a:pPr/>
              <a:t>1</a:t>
            </a:fld>
            <a:endParaRPr lang="de-DE"/>
          </a:p>
        </p:txBody>
      </p:sp>
    </p:spTree>
    <p:extLst>
      <p:ext uri="{BB962C8B-B14F-4D97-AF65-F5344CB8AC3E}">
        <p14:creationId xmlns:p14="http://schemas.microsoft.com/office/powerpoint/2010/main" val="1187686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17428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2772" name="Slide Number Placeholder 3"/>
          <p:cNvSpPr>
            <a:spLocks noGrp="1"/>
          </p:cNvSpPr>
          <p:nvPr>
            <p:ph type="sldNum" sz="quarter" idx="5"/>
          </p:nvPr>
        </p:nvSpPr>
        <p:spPr bwMode="auto">
          <a:noFill/>
          <a:ln>
            <a:miter lim="800000"/>
            <a:headEnd/>
            <a:tailEnd/>
          </a:ln>
        </p:spPr>
        <p:txBody>
          <a:bodyPr/>
          <a:lstStyle/>
          <a:p>
            <a:fld id="{59C02F76-3CD0-45DA-94BF-6A77D3E66F8A}" type="slidenum">
              <a:rPr lang="de-DE"/>
              <a:pPr/>
              <a:t>2</a:t>
            </a:fld>
            <a:endParaRPr lang="de-DE"/>
          </a:p>
        </p:txBody>
      </p:sp>
    </p:spTree>
    <p:extLst>
      <p:ext uri="{BB962C8B-B14F-4D97-AF65-F5344CB8AC3E}">
        <p14:creationId xmlns:p14="http://schemas.microsoft.com/office/powerpoint/2010/main" val="1043510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3796" name="Slide Number Placeholder 3"/>
          <p:cNvSpPr>
            <a:spLocks noGrp="1"/>
          </p:cNvSpPr>
          <p:nvPr>
            <p:ph type="sldNum" sz="quarter" idx="5"/>
          </p:nvPr>
        </p:nvSpPr>
        <p:spPr bwMode="auto">
          <a:noFill/>
          <a:ln>
            <a:miter lim="800000"/>
            <a:headEnd/>
            <a:tailEnd/>
          </a:ln>
        </p:spPr>
        <p:txBody>
          <a:bodyPr/>
          <a:lstStyle/>
          <a:p>
            <a:fld id="{0CA46110-196B-422F-8FAE-0D264C26E346}" type="slidenum">
              <a:rPr lang="de-DE"/>
              <a:pPr/>
              <a:t>3</a:t>
            </a:fld>
            <a:endParaRPr lang="de-DE"/>
          </a:p>
        </p:txBody>
      </p:sp>
    </p:spTree>
    <p:extLst>
      <p:ext uri="{BB962C8B-B14F-4D97-AF65-F5344CB8AC3E}">
        <p14:creationId xmlns:p14="http://schemas.microsoft.com/office/powerpoint/2010/main" val="517930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4820" name="Slide Number Placeholder 3"/>
          <p:cNvSpPr>
            <a:spLocks noGrp="1"/>
          </p:cNvSpPr>
          <p:nvPr>
            <p:ph type="sldNum" sz="quarter" idx="5"/>
          </p:nvPr>
        </p:nvSpPr>
        <p:spPr bwMode="auto">
          <a:noFill/>
          <a:ln>
            <a:miter lim="800000"/>
            <a:headEnd/>
            <a:tailEnd/>
          </a:ln>
        </p:spPr>
        <p:txBody>
          <a:bodyPr/>
          <a:lstStyle/>
          <a:p>
            <a:fld id="{D59F1426-FF65-4D79-91B3-4CA924B2F22A}" type="slidenum">
              <a:rPr lang="de-DE"/>
              <a:pPr/>
              <a:t>4</a:t>
            </a:fld>
            <a:endParaRPr lang="de-DE"/>
          </a:p>
        </p:txBody>
      </p:sp>
    </p:spTree>
    <p:extLst>
      <p:ext uri="{BB962C8B-B14F-4D97-AF65-F5344CB8AC3E}">
        <p14:creationId xmlns:p14="http://schemas.microsoft.com/office/powerpoint/2010/main" val="146360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4" name="Slide Number Placeholder 3"/>
          <p:cNvSpPr>
            <a:spLocks noGrp="1"/>
          </p:cNvSpPr>
          <p:nvPr>
            <p:ph type="sldNum" sz="quarter" idx="5"/>
          </p:nvPr>
        </p:nvSpPr>
        <p:spPr bwMode="auto">
          <a:noFill/>
          <a:ln>
            <a:miter lim="800000"/>
            <a:headEnd/>
            <a:tailEnd/>
          </a:ln>
        </p:spPr>
        <p:txBody>
          <a:bodyPr/>
          <a:lstStyle/>
          <a:p>
            <a:fld id="{7B05BF14-4ECB-4CF2-9D2D-514F4690CB0F}" type="slidenum">
              <a:rPr lang="de-DE"/>
              <a:pPr/>
              <a:t>5</a:t>
            </a:fld>
            <a:endParaRPr lang="de-DE"/>
          </a:p>
        </p:txBody>
      </p:sp>
    </p:spTree>
    <p:extLst>
      <p:ext uri="{BB962C8B-B14F-4D97-AF65-F5344CB8AC3E}">
        <p14:creationId xmlns:p14="http://schemas.microsoft.com/office/powerpoint/2010/main" val="144025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5844" name="Slide Number Placeholder 3"/>
          <p:cNvSpPr>
            <a:spLocks noGrp="1"/>
          </p:cNvSpPr>
          <p:nvPr>
            <p:ph type="sldNum" sz="quarter" idx="5"/>
          </p:nvPr>
        </p:nvSpPr>
        <p:spPr bwMode="auto">
          <a:noFill/>
          <a:ln>
            <a:miter lim="800000"/>
            <a:headEnd/>
            <a:tailEnd/>
          </a:ln>
        </p:spPr>
        <p:txBody>
          <a:bodyPr/>
          <a:lstStyle/>
          <a:p>
            <a:fld id="{7B05BF14-4ECB-4CF2-9D2D-514F4690CB0F}" type="slidenum">
              <a:rPr lang="de-DE"/>
              <a:pPr/>
              <a:t>6</a:t>
            </a:fld>
            <a:endParaRPr lang="de-DE"/>
          </a:p>
        </p:txBody>
      </p:sp>
    </p:spTree>
    <p:extLst>
      <p:ext uri="{BB962C8B-B14F-4D97-AF65-F5344CB8AC3E}">
        <p14:creationId xmlns:p14="http://schemas.microsoft.com/office/powerpoint/2010/main" val="2043685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3796" name="Slide Number Placeholder 3"/>
          <p:cNvSpPr>
            <a:spLocks noGrp="1"/>
          </p:cNvSpPr>
          <p:nvPr>
            <p:ph type="sldNum" sz="quarter" idx="5"/>
          </p:nvPr>
        </p:nvSpPr>
        <p:spPr bwMode="auto">
          <a:noFill/>
          <a:ln>
            <a:miter lim="800000"/>
            <a:headEnd/>
            <a:tailEnd/>
          </a:ln>
        </p:spPr>
        <p:txBody>
          <a:bodyPr/>
          <a:lstStyle/>
          <a:p>
            <a:fld id="{0CA46110-196B-422F-8FAE-0D264C26E346}" type="slidenum">
              <a:rPr lang="de-DE"/>
              <a:pPr/>
              <a:t>7</a:t>
            </a:fld>
            <a:endParaRPr lang="de-DE"/>
          </a:p>
        </p:txBody>
      </p:sp>
    </p:spTree>
    <p:extLst>
      <p:ext uri="{BB962C8B-B14F-4D97-AF65-F5344CB8AC3E}">
        <p14:creationId xmlns:p14="http://schemas.microsoft.com/office/powerpoint/2010/main" val="3321325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39940" name="Slide Number Placeholder 3"/>
          <p:cNvSpPr>
            <a:spLocks noGrp="1"/>
          </p:cNvSpPr>
          <p:nvPr>
            <p:ph type="sldNum" sz="quarter" idx="5"/>
          </p:nvPr>
        </p:nvSpPr>
        <p:spPr bwMode="auto">
          <a:noFill/>
          <a:ln>
            <a:miter lim="800000"/>
            <a:headEnd/>
            <a:tailEnd/>
          </a:ln>
        </p:spPr>
        <p:txBody>
          <a:bodyPr/>
          <a:lstStyle/>
          <a:p>
            <a:fld id="{6899F1FD-4CBD-4030-B54D-A8E4FD5C8108}" type="slidenum">
              <a:rPr lang="de-DE"/>
              <a:pPr/>
              <a:t>8</a:t>
            </a:fld>
            <a:endParaRPr lang="de-DE"/>
          </a:p>
        </p:txBody>
      </p:sp>
    </p:spTree>
    <p:extLst>
      <p:ext uri="{BB962C8B-B14F-4D97-AF65-F5344CB8AC3E}">
        <p14:creationId xmlns:p14="http://schemas.microsoft.com/office/powerpoint/2010/main" val="827845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40964" name="Slide Number Placeholder 3"/>
          <p:cNvSpPr>
            <a:spLocks noGrp="1"/>
          </p:cNvSpPr>
          <p:nvPr>
            <p:ph type="sldNum" sz="quarter" idx="5"/>
          </p:nvPr>
        </p:nvSpPr>
        <p:spPr bwMode="auto">
          <a:noFill/>
          <a:ln>
            <a:miter lim="800000"/>
            <a:headEnd/>
            <a:tailEnd/>
          </a:ln>
        </p:spPr>
        <p:txBody>
          <a:bodyPr/>
          <a:lstStyle/>
          <a:p>
            <a:fld id="{30765A60-4776-4AB1-9870-7FB7660A11A2}" type="slidenum">
              <a:rPr lang="de-DE"/>
              <a:pPr/>
              <a:t>9</a:t>
            </a:fld>
            <a:endParaRPr lang="de-DE"/>
          </a:p>
        </p:txBody>
      </p:sp>
    </p:spTree>
    <p:extLst>
      <p:ext uri="{BB962C8B-B14F-4D97-AF65-F5344CB8AC3E}">
        <p14:creationId xmlns:p14="http://schemas.microsoft.com/office/powerpoint/2010/main" val="11422801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4" name="Rectangle 5"/>
          <p:cNvSpPr>
            <a:spLocks noChangeArrowheads="1"/>
          </p:cNvSpPr>
          <p:nvPr userDrawn="1"/>
        </p:nvSpPr>
        <p:spPr bwMode="gray">
          <a:xfrm>
            <a:off x="323850" y="0"/>
            <a:ext cx="8496300" cy="2143125"/>
          </a:xfrm>
          <a:prstGeom prst="rect">
            <a:avLst/>
          </a:prstGeom>
          <a:solidFill>
            <a:schemeClr val="bg1">
              <a:alpha val="74901"/>
            </a:schemeClr>
          </a:solidFill>
          <a:ln w="6350" algn="ctr">
            <a:noFill/>
            <a:miter lim="800000"/>
            <a:headEnd/>
            <a:tailEnd/>
          </a:ln>
        </p:spPr>
        <p:txBody>
          <a:bodyPr lIns="90000" tIns="72000" rIns="90000" bIns="72000" anchor="ctr"/>
          <a:lstStyle/>
          <a:p>
            <a:pPr algn="ctr">
              <a:spcBef>
                <a:spcPct val="50000"/>
              </a:spcBef>
              <a:buClr>
                <a:srgbClr val="F0AB00"/>
              </a:buClr>
              <a:buSzPct val="80000"/>
            </a:pPr>
            <a:endParaRPr lang="en-US">
              <a:ea typeface="Arial Unicode MS" pitchFamily="34" charset="-128"/>
              <a:cs typeface="Arial Unicode MS" pitchFamily="34" charset="-128"/>
            </a:endParaRPr>
          </a:p>
        </p:txBody>
      </p:sp>
      <p:pic>
        <p:nvPicPr>
          <p:cNvPr id="5" name="Picture 6" descr="SAP_grad_R_pref.png"/>
          <p:cNvPicPr>
            <a:picLocks noChangeAspect="1"/>
          </p:cNvPicPr>
          <p:nvPr userDrawn="1"/>
        </p:nvPicPr>
        <p:blipFill>
          <a:blip r:embed="rId2" cstate="print"/>
          <a:srcRect/>
          <a:stretch>
            <a:fillRect/>
          </a:stretch>
        </p:blipFill>
        <p:spPr bwMode="auto">
          <a:xfrm>
            <a:off x="328613" y="6081713"/>
            <a:ext cx="917575" cy="454025"/>
          </a:xfrm>
          <a:prstGeom prst="rect">
            <a:avLst/>
          </a:prstGeom>
          <a:noFill/>
          <a:ln w="9525">
            <a:noFill/>
            <a:miter lim="800000"/>
            <a:headEnd/>
            <a:tailEnd/>
          </a:ln>
        </p:spPr>
      </p:pic>
      <p:sp>
        <p:nvSpPr>
          <p:cNvPr id="7" name="Rectangle 8"/>
          <p:cNvSpPr>
            <a:spLocks noChangeArrowheads="1"/>
          </p:cNvSpPr>
          <p:nvPr userDrawn="1"/>
        </p:nvSpPr>
        <p:spPr bwMode="gray">
          <a:xfrm>
            <a:off x="323850" y="0"/>
            <a:ext cx="8496300" cy="161925"/>
          </a:xfrm>
          <a:prstGeom prst="rect">
            <a:avLst/>
          </a:prstGeom>
          <a:solidFill>
            <a:schemeClr val="accent1"/>
          </a:solidFill>
          <a:ln w="9525" algn="ctr">
            <a:noFill/>
            <a:miter lim="800000"/>
            <a:headEnd/>
            <a:tailEnd/>
          </a:ln>
        </p:spPr>
        <p:txBody>
          <a:bodyPr lIns="90000" tIns="72000" rIns="90000" bIns="72000" anchor="ctr"/>
          <a:lstStyle/>
          <a:p>
            <a:pPr algn="ctr">
              <a:spcBef>
                <a:spcPct val="50000"/>
              </a:spcBef>
              <a:buClr>
                <a:srgbClr val="F0AB00"/>
              </a:buClr>
              <a:buSzPct val="80000"/>
            </a:pPr>
            <a:endParaRPr lang="en-US" sz="1600">
              <a:ea typeface="Arial Unicode MS" pitchFamily="34" charset="-128"/>
              <a:cs typeface="Arial Unicode MS" pitchFamily="34" charset="-128"/>
            </a:endParaRPr>
          </a:p>
        </p:txBody>
      </p:sp>
      <p:sp>
        <p:nvSpPr>
          <p:cNvPr id="2" name="Title 1"/>
          <p:cNvSpPr>
            <a:spLocks noGrp="1"/>
          </p:cNvSpPr>
          <p:nvPr>
            <p:ph type="title"/>
          </p:nvPr>
        </p:nvSpPr>
        <p:spPr>
          <a:xfrm>
            <a:off x="414000" y="324000"/>
            <a:ext cx="8280000" cy="738000"/>
          </a:xfrm>
        </p:spPr>
        <p:txBody>
          <a:bodyPr anchor="t">
            <a:noAutofit/>
          </a:bodyPr>
          <a:lstStyle>
            <a:lvl1pPr>
              <a:defRPr sz="4800">
                <a:solidFill>
                  <a:schemeClr val="tx1"/>
                </a:solidFill>
              </a:defRPr>
            </a:lvl1pPr>
          </a:lstStyle>
          <a:p>
            <a:r>
              <a:rPr lang="en-US"/>
              <a:t>Click to edit Master title style</a:t>
            </a:r>
            <a:endParaRPr lang="en-US" dirty="0"/>
          </a:p>
        </p:txBody>
      </p:sp>
      <p:sp>
        <p:nvSpPr>
          <p:cNvPr id="6" name="Subtitle 2"/>
          <p:cNvSpPr>
            <a:spLocks noGrp="1"/>
          </p:cNvSpPr>
          <p:nvPr>
            <p:ph type="subTitle" idx="1"/>
          </p:nvPr>
        </p:nvSpPr>
        <p:spPr bwMode="gray">
          <a:xfrm>
            <a:off x="414000" y="1499870"/>
            <a:ext cx="8280000" cy="492443"/>
          </a:xfrm>
        </p:spPr>
        <p:txBody>
          <a:bodyPr>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dirty="0"/>
          </a:p>
        </p:txBody>
      </p:sp>
      <p:sp>
        <p:nvSpPr>
          <p:cNvPr id="4" name="Text Placeholder 3"/>
          <p:cNvSpPr>
            <a:spLocks noGrp="1"/>
          </p:cNvSpPr>
          <p:nvPr>
            <p:ph type="body" sz="quarter" idx="10"/>
          </p:nvPr>
        </p:nvSpPr>
        <p:spPr>
          <a:xfrm>
            <a:off x="324000" y="1690687"/>
            <a:ext cx="8494713" cy="4391026"/>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dirty="0"/>
          </a:p>
        </p:txBody>
      </p:sp>
      <p:sp>
        <p:nvSpPr>
          <p:cNvPr id="5" name="TextBox 9"/>
          <p:cNvSpPr txBox="1"/>
          <p:nvPr userDrawn="1"/>
        </p:nvSpPr>
        <p:spPr bwMode="black">
          <a:xfrm>
            <a:off x="122125" y="6648058"/>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dirty="0"/>
          </a:p>
        </p:txBody>
      </p:sp>
      <p:sp>
        <p:nvSpPr>
          <p:cNvPr id="4" name="Text Placeholder 3"/>
          <p:cNvSpPr>
            <a:spLocks noGrp="1"/>
          </p:cNvSpPr>
          <p:nvPr>
            <p:ph type="body" sz="quarter" idx="10"/>
          </p:nvPr>
        </p:nvSpPr>
        <p:spPr>
          <a:xfrm>
            <a:off x="324000" y="1691999"/>
            <a:ext cx="41652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dirty="0"/>
          </a:p>
        </p:txBody>
      </p:sp>
      <p:sp>
        <p:nvSpPr>
          <p:cNvPr id="5" name="Text Placeholder 3"/>
          <p:cNvSpPr>
            <a:spLocks noGrp="1"/>
          </p:cNvSpPr>
          <p:nvPr>
            <p:ph type="body" sz="quarter" idx="11"/>
          </p:nvPr>
        </p:nvSpPr>
        <p:spPr>
          <a:xfrm>
            <a:off x="4654800" y="1691999"/>
            <a:ext cx="41652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p:nvPr>
        </p:nvSpPr>
        <p:spPr>
          <a:xfrm>
            <a:off x="324000" y="324000"/>
            <a:ext cx="8496000" cy="756000"/>
          </a:xfrm>
        </p:spPr>
        <p:txBody>
          <a:bodyPr/>
          <a:lstStyle/>
          <a:p>
            <a:r>
              <a:rPr lang="en-US" noProof="0"/>
              <a:t>Click to edit Master title style</a:t>
            </a:r>
            <a:endParaRPr lang="en-US" dirty="0"/>
          </a:p>
        </p:txBody>
      </p:sp>
      <p:sp>
        <p:nvSpPr>
          <p:cNvPr id="4" name="Text Placeholder 3"/>
          <p:cNvSpPr>
            <a:spLocks noGrp="1"/>
          </p:cNvSpPr>
          <p:nvPr>
            <p:ph type="body" sz="quarter" idx="10"/>
          </p:nvPr>
        </p:nvSpPr>
        <p:spPr>
          <a:xfrm>
            <a:off x="324000" y="1691999"/>
            <a:ext cx="27216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dirty="0"/>
          </a:p>
        </p:txBody>
      </p:sp>
      <p:sp>
        <p:nvSpPr>
          <p:cNvPr id="5" name="Text Placeholder 3"/>
          <p:cNvSpPr>
            <a:spLocks noGrp="1"/>
          </p:cNvSpPr>
          <p:nvPr>
            <p:ph type="body" sz="quarter" idx="11"/>
          </p:nvPr>
        </p:nvSpPr>
        <p:spPr>
          <a:xfrm>
            <a:off x="6098400" y="1691999"/>
            <a:ext cx="27216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dirty="0"/>
          </a:p>
        </p:txBody>
      </p:sp>
      <p:sp>
        <p:nvSpPr>
          <p:cNvPr id="7" name="Text Placeholder 3"/>
          <p:cNvSpPr>
            <a:spLocks noGrp="1"/>
          </p:cNvSpPr>
          <p:nvPr>
            <p:ph type="body" sz="quarter" idx="12"/>
          </p:nvPr>
        </p:nvSpPr>
        <p:spPr>
          <a:xfrm>
            <a:off x="3220725" y="1691999"/>
            <a:ext cx="27216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lvl1pPr>
              <a:defRPr/>
            </a:lvl1pPr>
          </a:lstStyle>
          <a:p>
            <a:r>
              <a:rPr lang="en-US" noProof="0"/>
              <a:t>Click to edit Master title style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rtlCol="0">
            <a:noAutofit/>
          </a:bodyPr>
          <a:lstStyle>
            <a:lvl1pPr algn="ctr">
              <a:defRPr b="0"/>
            </a:lvl1pPr>
          </a:lstStyle>
          <a:p>
            <a:pPr lvl="0"/>
            <a:r>
              <a:rPr lang="en-US" noProof="0"/>
              <a:t>Click icon to add picture</a:t>
            </a:r>
            <a:endParaRPr lang="de-DE" noProof="0" dirty="0"/>
          </a:p>
        </p:txBody>
      </p:sp>
      <p:sp>
        <p:nvSpPr>
          <p:cNvPr id="7" name="Text Placeholder 6"/>
          <p:cNvSpPr>
            <a:spLocks noGrp="1"/>
          </p:cNvSpPr>
          <p:nvPr>
            <p:ph type="body" sz="quarter" idx="11"/>
          </p:nvPr>
        </p:nvSpPr>
        <p:spPr bwMode="gray">
          <a:xfrm>
            <a:off x="324000" y="1690687"/>
            <a:ext cx="5238000" cy="4391025"/>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lvl1pPr>
              <a:defRPr/>
            </a:lvl1pPr>
          </a:lstStyle>
          <a:p>
            <a:r>
              <a:rPr lang="en-US" noProof="0"/>
              <a:t>Click to edit Master title style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tIns="1296000" rtlCol="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pPr lvl="0"/>
            <a:r>
              <a:rPr lang="en-US" noProof="0"/>
              <a:t>Click icon to add picture</a:t>
            </a:r>
            <a:endParaRPr lang="de-DE" noProof="0" dirty="0"/>
          </a:p>
        </p:txBody>
      </p:sp>
      <p:sp>
        <p:nvSpPr>
          <p:cNvPr id="7" name="Text Placeholder 6"/>
          <p:cNvSpPr>
            <a:spLocks noGrp="1"/>
          </p:cNvSpPr>
          <p:nvPr>
            <p:ph type="body" sz="quarter" idx="11"/>
          </p:nvPr>
        </p:nvSpPr>
        <p:spPr bwMode="gray">
          <a:xfrm>
            <a:off x="324000" y="1692000"/>
            <a:ext cx="41652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lvl1pPr>
              <a:defRPr/>
            </a:lvl1pPr>
          </a:lstStyle>
          <a:p>
            <a:r>
              <a:rPr lang="en-US" noProof="0"/>
              <a:t>Click to edit Master title style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tIns="1296000" rtlCol="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pPr lvl="0"/>
            <a:r>
              <a:rPr lang="en-US" noProof="0"/>
              <a:t>Click icon to add picture</a:t>
            </a:r>
            <a:endParaRPr lang="de-DE" noProof="0" dirty="0"/>
          </a:p>
        </p:txBody>
      </p:sp>
      <p:sp>
        <p:nvSpPr>
          <p:cNvPr id="7" name="Text Placeholder 6"/>
          <p:cNvSpPr>
            <a:spLocks noGrp="1"/>
          </p:cNvSpPr>
          <p:nvPr>
            <p:ph type="body" sz="quarter" idx="11"/>
          </p:nvPr>
        </p:nvSpPr>
        <p:spPr bwMode="gray">
          <a:xfrm>
            <a:off x="324000" y="1692000"/>
            <a:ext cx="3078000" cy="4392000"/>
          </a:xfrm>
        </p:spPr>
        <p:txBody>
          <a:bodyPr/>
          <a:lstStyle>
            <a:lvl1pPr>
              <a:defRPr/>
            </a:lvl1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dirty="0"/>
          </a:p>
        </p:txBody>
      </p:sp>
      <p:sp>
        <p:nvSpPr>
          <p:cNvPr id="4" name="Text Placeholder 3"/>
          <p:cNvSpPr>
            <a:spLocks noGrp="1"/>
          </p:cNvSpPr>
          <p:nvPr>
            <p:ph type="body" sz="quarter" idx="10"/>
          </p:nvPr>
        </p:nvSpPr>
        <p:spPr>
          <a:xfrm>
            <a:off x="324000" y="1690688"/>
            <a:ext cx="4165200" cy="1720800"/>
          </a:xfrm>
        </p:spPr>
        <p:txBody>
          <a:bodyPr/>
          <a:lstStyle>
            <a:lvl1pPr>
              <a:defRPr/>
            </a:lvl1pPr>
          </a:lstStyle>
          <a:p>
            <a:pPr lvl="0"/>
            <a:r>
              <a:rPr lang="en-US" noProof="0"/>
              <a:t>Click to edit Master text styles</a:t>
            </a:r>
          </a:p>
          <a:p>
            <a:pPr lvl="1"/>
            <a:r>
              <a:rPr lang="en-US" noProof="0"/>
              <a:t>Second level</a:t>
            </a:r>
          </a:p>
        </p:txBody>
      </p:sp>
      <p:sp>
        <p:nvSpPr>
          <p:cNvPr id="13" name="Text Placeholder 3"/>
          <p:cNvSpPr>
            <a:spLocks noGrp="1"/>
          </p:cNvSpPr>
          <p:nvPr>
            <p:ph type="body" sz="quarter" idx="14"/>
          </p:nvPr>
        </p:nvSpPr>
        <p:spPr>
          <a:xfrm>
            <a:off x="4654800" y="1690688"/>
            <a:ext cx="4165200" cy="1720800"/>
          </a:xfrm>
        </p:spPr>
        <p:txBody>
          <a:bodyPr/>
          <a:lstStyle>
            <a:lvl1pPr>
              <a:defRPr/>
            </a:lvl1pPr>
          </a:lstStyle>
          <a:p>
            <a:pPr lvl="0"/>
            <a:r>
              <a:rPr lang="en-US" noProof="0"/>
              <a:t>Click to edit Master text styles</a:t>
            </a:r>
          </a:p>
          <a:p>
            <a:pPr lvl="1"/>
            <a:r>
              <a:rPr lang="en-US" noProof="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rtlCol="0">
            <a:noAutofit/>
          </a:bodyPr>
          <a:lstStyle>
            <a:lvl1pPr algn="ctr">
              <a:defRPr b="0"/>
            </a:lvl1pPr>
          </a:lstStyle>
          <a:p>
            <a:pPr lvl="0"/>
            <a:r>
              <a:rPr lang="en-US" noProof="0"/>
              <a:t>Click icon to add picture</a:t>
            </a:r>
            <a:endParaRPr lang="de-DE" noProof="0"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rtlCol="0">
            <a:noAutofit/>
          </a:bodyPr>
          <a:lstStyle>
            <a:lvl1pPr algn="ctr">
              <a:defRPr b="0"/>
            </a:lvl1pPr>
          </a:lstStyle>
          <a:p>
            <a:pPr lvl="0"/>
            <a:r>
              <a:rPr lang="en-US" noProof="0"/>
              <a:t>Click icon to add picture</a:t>
            </a:r>
            <a:endParaRPr lang="de-DE" noProof="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dirty="0"/>
          </a:p>
        </p:txBody>
      </p:sp>
      <p:sp>
        <p:nvSpPr>
          <p:cNvPr id="7" name="Content Placeholder 2"/>
          <p:cNvSpPr>
            <a:spLocks noGrp="1"/>
          </p:cNvSpPr>
          <p:nvPr>
            <p:ph idx="1"/>
          </p:nvPr>
        </p:nvSpPr>
        <p:spPr>
          <a:xfrm>
            <a:off x="324000" y="1691998"/>
            <a:ext cx="8496000" cy="4392000"/>
          </a:xfrm>
        </p:spPr>
        <p:txBody>
          <a:bodyPr tIns="1440000"/>
          <a:lstStyle>
            <a:lvl1pPr algn="ctr">
              <a:defRPr b="0"/>
            </a:lvl1pPr>
          </a:lstStyle>
          <a:p>
            <a:pPr lvl="0"/>
            <a:r>
              <a:rPr lang="en-US"/>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5" name="Text Placeholder 4"/>
          <p:cNvSpPr>
            <a:spLocks noGrp="1"/>
          </p:cNvSpPr>
          <p:nvPr>
            <p:ph type="body" sz="quarter" idx="10"/>
          </p:nvPr>
        </p:nvSpPr>
        <p:spPr>
          <a:xfrm>
            <a:off x="324000" y="1692000"/>
            <a:ext cx="8494713" cy="2816156"/>
          </a:xfrm>
        </p:spPr>
        <p:txBody>
          <a:bodyPr>
            <a:noAutofit/>
          </a:bodyPr>
          <a:lstStyle>
            <a:lvl1pPr>
              <a:spcBef>
                <a:spcPts val="180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4" name="Rectangle 5"/>
          <p:cNvSpPr>
            <a:spLocks noChangeArrowheads="1"/>
          </p:cNvSpPr>
          <p:nvPr userDrawn="1"/>
        </p:nvSpPr>
        <p:spPr bwMode="gray">
          <a:xfrm>
            <a:off x="323850" y="0"/>
            <a:ext cx="8496300" cy="2143125"/>
          </a:xfrm>
          <a:prstGeom prst="rect">
            <a:avLst/>
          </a:prstGeom>
          <a:solidFill>
            <a:schemeClr val="bg1">
              <a:alpha val="74901"/>
            </a:schemeClr>
          </a:solidFill>
          <a:ln w="6350" algn="ctr">
            <a:noFill/>
            <a:miter lim="800000"/>
            <a:headEnd/>
            <a:tailEnd/>
          </a:ln>
        </p:spPr>
        <p:txBody>
          <a:bodyPr lIns="90000" tIns="72000" rIns="90000" bIns="72000" anchor="ctr"/>
          <a:lstStyle/>
          <a:p>
            <a:pPr algn="ctr">
              <a:spcBef>
                <a:spcPct val="50000"/>
              </a:spcBef>
              <a:buClr>
                <a:srgbClr val="F0AB00"/>
              </a:buClr>
              <a:buSzPct val="80000"/>
            </a:pPr>
            <a:endParaRPr lang="en-US">
              <a:ea typeface="Arial Unicode MS" pitchFamily="34" charset="-128"/>
              <a:cs typeface="Arial Unicode MS" pitchFamily="34" charset="-128"/>
            </a:endParaRPr>
          </a:p>
        </p:txBody>
      </p:sp>
      <p:pic>
        <p:nvPicPr>
          <p:cNvPr id="5" name="Picture 6" descr="SAP_grad_R_pref.png"/>
          <p:cNvPicPr>
            <a:picLocks noChangeAspect="1"/>
          </p:cNvPicPr>
          <p:nvPr userDrawn="1"/>
        </p:nvPicPr>
        <p:blipFill>
          <a:blip r:embed="rId2" cstate="print"/>
          <a:srcRect/>
          <a:stretch>
            <a:fillRect/>
          </a:stretch>
        </p:blipFill>
        <p:spPr bwMode="auto">
          <a:xfrm>
            <a:off x="328613" y="6081713"/>
            <a:ext cx="917575" cy="454025"/>
          </a:xfrm>
          <a:prstGeom prst="rect">
            <a:avLst/>
          </a:prstGeom>
          <a:noFill/>
          <a:ln w="9525">
            <a:noFill/>
            <a:miter lim="800000"/>
            <a:headEnd/>
            <a:tailEnd/>
          </a:ln>
        </p:spPr>
      </p:pic>
      <p:sp>
        <p:nvSpPr>
          <p:cNvPr id="7" name="Rectangle 8"/>
          <p:cNvSpPr>
            <a:spLocks noChangeArrowheads="1"/>
          </p:cNvSpPr>
          <p:nvPr userDrawn="1"/>
        </p:nvSpPr>
        <p:spPr bwMode="gray">
          <a:xfrm>
            <a:off x="323850" y="0"/>
            <a:ext cx="8496300" cy="161925"/>
          </a:xfrm>
          <a:prstGeom prst="rect">
            <a:avLst/>
          </a:prstGeom>
          <a:solidFill>
            <a:schemeClr val="accent1"/>
          </a:solidFill>
          <a:ln w="9525" algn="ctr">
            <a:noFill/>
            <a:miter lim="800000"/>
            <a:headEnd/>
            <a:tailEnd/>
          </a:ln>
        </p:spPr>
        <p:txBody>
          <a:bodyPr lIns="90000" tIns="72000" rIns="90000" bIns="72000" anchor="ctr"/>
          <a:lstStyle/>
          <a:p>
            <a:pPr algn="ctr">
              <a:spcBef>
                <a:spcPct val="50000"/>
              </a:spcBef>
              <a:buClr>
                <a:srgbClr val="F0AB00"/>
              </a:buClr>
              <a:buSzPct val="80000"/>
            </a:pPr>
            <a:endParaRPr lang="en-US" sz="1600">
              <a:ea typeface="Arial Unicode MS" pitchFamily="34" charset="-128"/>
              <a:cs typeface="Arial Unicode MS" pitchFamily="34" charset="-128"/>
            </a:endParaRPr>
          </a:p>
        </p:txBody>
      </p:sp>
      <p:sp>
        <p:nvSpPr>
          <p:cNvPr id="6" name="Subtitle 2"/>
          <p:cNvSpPr>
            <a:spLocks noGrp="1"/>
          </p:cNvSpPr>
          <p:nvPr>
            <p:ph type="subTitle" idx="1"/>
          </p:nvPr>
        </p:nvSpPr>
        <p:spPr bwMode="gray">
          <a:xfrm>
            <a:off x="414000" y="1499870"/>
            <a:ext cx="8280000" cy="492443"/>
          </a:xfrm>
        </p:spPr>
        <p:txBody>
          <a:bodyPr>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Title 1"/>
          <p:cNvSpPr>
            <a:spLocks noGrp="1"/>
          </p:cNvSpPr>
          <p:nvPr>
            <p:ph type="ctrTitle"/>
          </p:nvPr>
        </p:nvSpPr>
        <p:spPr bwMode="gray">
          <a:xfrm>
            <a:off x="414000" y="324000"/>
            <a:ext cx="8280000" cy="923330"/>
          </a:xfrm>
        </p:spPr>
        <p:txBody>
          <a:bodyPr anchor="t">
            <a:noAutofit/>
          </a:bodyPr>
          <a:lstStyle>
            <a:lvl1pPr>
              <a:defRPr sz="3000">
                <a:solidFill>
                  <a:sysClr val="windowText" lastClr="000000"/>
                </a:solidFill>
                <a:latin typeface="+mj-lt"/>
              </a:defRPr>
            </a:lvl1pPr>
          </a:lstStyle>
          <a:p>
            <a:r>
              <a:rPr lang="en-US"/>
              <a:t>Click to edit Master title style</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p:sp>
        <p:nvSpPr>
          <p:cNvPr id="2" name="TextBox 5"/>
          <p:cNvSpPr txBox="1"/>
          <p:nvPr/>
        </p:nvSpPr>
        <p:spPr bwMode="gray">
          <a:xfrm>
            <a:off x="323850" y="1692275"/>
            <a:ext cx="4165600" cy="4200525"/>
          </a:xfrm>
          <a:prstGeom prst="rect">
            <a:avLst/>
          </a:prstGeom>
          <a:noFill/>
        </p:spPr>
        <p:txBody>
          <a:bodyPr lIns="0" tIns="0" rIns="0" bIns="0">
            <a:spAutoFit/>
          </a:bodyPr>
          <a:lstStyle/>
          <a:p>
            <a:pPr fontAlgn="auto">
              <a:spcBef>
                <a:spcPts val="400"/>
              </a:spcBef>
              <a:spcAft>
                <a:spcPts val="0"/>
              </a:spcAft>
              <a:defRPr/>
            </a:pPr>
            <a:r>
              <a:rPr lang="en-GB" sz="900" noProof="1">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Some software products marketed by SAP AG and its distributors contain proprietary software components of other software vendors.</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Microsoft, Windows, Excel, Outlook, and PowerPoint are registered trademarks of Microsoft Corporation. </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Linux is the registered trademark of Linus Torvalds in the U.S. and other countries.</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Oracle and Java are registered trademarks of Oracle and/or its affiliates.</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UNIX, X/Open, OSF/1, and Motif are registered trademarks of the Open Group.</a:t>
            </a:r>
            <a:endParaRPr lang="de-DE" sz="900" noProof="1">
              <a:latin typeface="Arial"/>
              <a:ea typeface="MS PGothic" pitchFamily="34" charset="-128"/>
              <a:cs typeface="+mn-cs"/>
            </a:endParaRPr>
          </a:p>
          <a:p>
            <a:pPr fontAlgn="auto">
              <a:spcBef>
                <a:spcPts val="400"/>
              </a:spcBef>
              <a:spcAft>
                <a:spcPts val="0"/>
              </a:spcAft>
              <a:defRPr/>
            </a:pPr>
            <a:r>
              <a:rPr lang="en-US" sz="900" noProof="1">
                <a:latin typeface="Arial"/>
                <a:ea typeface="MS PGothic" pitchFamily="34" charset="-128"/>
                <a:cs typeface="+mn-cs"/>
              </a:rPr>
              <a:t>Citrix, ICA, Program Neighborhood, MetaFrame, WinFrame, VideoFrame, and MultiWin are trademarks or registered trademarks of Citrix Systems, Inc.</a:t>
            </a:r>
            <a:endParaRPr lang="de-DE" sz="900" noProof="1">
              <a:latin typeface="Arial"/>
              <a:ea typeface="MS PGothic" pitchFamily="34" charset="-128"/>
              <a:cs typeface="+mn-cs"/>
            </a:endParaRPr>
          </a:p>
          <a:p>
            <a:pPr fontAlgn="auto">
              <a:spcBef>
                <a:spcPts val="400"/>
              </a:spcBef>
              <a:spcAft>
                <a:spcPts val="0"/>
              </a:spcAft>
              <a:defRPr/>
            </a:pPr>
            <a:r>
              <a:rPr lang="en-GB" sz="900" noProof="1">
                <a:latin typeface="Arial"/>
                <a:ea typeface="MS PGothic" pitchFamily="34" charset="-128"/>
                <a:cs typeface="+mn-cs"/>
              </a:rPr>
              <a:t>HTML, XML, XHTML and W3C are trademarks or registered trademarks of W3C</a:t>
            </a:r>
            <a:r>
              <a:rPr lang="en-GB" sz="900" baseline="30000" noProof="1">
                <a:latin typeface="Arial"/>
                <a:ea typeface="MS PGothic" pitchFamily="34" charset="-128"/>
                <a:cs typeface="+mn-cs"/>
              </a:rPr>
              <a:t>®</a:t>
            </a:r>
            <a:r>
              <a:rPr lang="en-GB" sz="900" noProof="1">
                <a:latin typeface="Arial"/>
                <a:ea typeface="MS PGothic" pitchFamily="34" charset="-128"/>
                <a:cs typeface="+mn-cs"/>
              </a:rPr>
              <a:t>, World Wide Web Consortium, Massachusetts Institute of Technology. </a:t>
            </a:r>
            <a:endParaRPr lang="de-DE" sz="900" noProof="1">
              <a:latin typeface="Arial"/>
              <a:ea typeface="MS PGothic" pitchFamily="34" charset="-128"/>
              <a:cs typeface="+mn-cs"/>
            </a:endParaRPr>
          </a:p>
        </p:txBody>
      </p:sp>
      <p:sp>
        <p:nvSpPr>
          <p:cNvPr id="3" name="TextBox 6"/>
          <p:cNvSpPr txBox="1"/>
          <p:nvPr userDrawn="1"/>
        </p:nvSpPr>
        <p:spPr bwMode="gray">
          <a:xfrm>
            <a:off x="323850" y="323850"/>
            <a:ext cx="5311775" cy="755650"/>
          </a:xfrm>
          <a:prstGeom prst="rect">
            <a:avLst/>
          </a:prstGeom>
        </p:spPr>
        <p:txBody>
          <a:bodyPr lIns="0" tIns="0" rIns="0" bIns="0" anchor="ctr"/>
          <a:lstStyle/>
          <a:p>
            <a:pPr fontAlgn="auto">
              <a:spcAft>
                <a:spcPts val="0"/>
              </a:spcAft>
              <a:defRPr/>
            </a:pPr>
            <a:r>
              <a:rPr lang="en-GB" sz="2400" b="1" dirty="0">
                <a:solidFill>
                  <a:schemeClr val="accent2"/>
                </a:solidFill>
                <a:latin typeface="+mj-lt"/>
                <a:ea typeface="+mj-ea"/>
                <a:cs typeface="+mj-cs"/>
              </a:rPr>
              <a:t>© </a:t>
            </a:r>
            <a:r>
              <a:rPr lang="de-DE" sz="2400" b="1" dirty="0">
                <a:solidFill>
                  <a:schemeClr val="accent2"/>
                </a:solidFill>
                <a:latin typeface="+mj-lt"/>
                <a:ea typeface="+mj-ea"/>
                <a:cs typeface="+mj-cs"/>
              </a:rPr>
              <a:t>2011 SAP AG. All rights reserved.</a:t>
            </a:r>
          </a:p>
        </p:txBody>
      </p:sp>
      <p:sp>
        <p:nvSpPr>
          <p:cNvPr id="4" name="TextBox 8"/>
          <p:cNvSpPr txBox="1"/>
          <p:nvPr userDrawn="1"/>
        </p:nvSpPr>
        <p:spPr bwMode="gray">
          <a:xfrm>
            <a:off x="4654550" y="1692275"/>
            <a:ext cx="4165600" cy="3078163"/>
          </a:xfrm>
          <a:prstGeom prst="rect">
            <a:avLst/>
          </a:prstGeom>
          <a:noFill/>
        </p:spPr>
        <p:txBody>
          <a:bodyPr lIns="0" tIns="0" rIns="0" bIns="0">
            <a:spAutoFit/>
          </a:bodyPr>
          <a:lstStyle/>
          <a:p>
            <a:pPr fontAlgn="t">
              <a:spcBef>
                <a:spcPts val="600"/>
              </a:spcBef>
              <a:spcAft>
                <a:spcPts val="0"/>
              </a:spcAft>
              <a:defRPr/>
            </a:pPr>
            <a:r>
              <a:rPr lang="en-US" sz="900" noProof="1">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noProof="1">
              <a:latin typeface="+mn-lt"/>
              <a:ea typeface="MS PGothic" pitchFamily="34" charset="-128"/>
              <a:cs typeface="+mn-cs"/>
            </a:endParaRPr>
          </a:p>
          <a:p>
            <a:pPr fontAlgn="t">
              <a:spcBef>
                <a:spcPts val="600"/>
              </a:spcBef>
              <a:spcAft>
                <a:spcPts val="0"/>
              </a:spcAft>
              <a:defRPr/>
            </a:pPr>
            <a:r>
              <a:rPr lang="en-US" sz="900" noProof="1">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noProof="1">
                <a:latin typeface="+mn-lt"/>
                <a:ea typeface="MS PGothic" pitchFamily="34" charset="-128"/>
                <a:cs typeface="+mn-cs"/>
              </a:rPr>
            </a:br>
            <a:r>
              <a:rPr lang="en-US" sz="900" noProof="1">
                <a:latin typeface="+mn-lt"/>
                <a:ea typeface="MS PGothic" pitchFamily="34" charset="-128"/>
                <a:cs typeface="+mn-cs"/>
              </a:rPr>
              <a:t>SAP company.</a:t>
            </a:r>
            <a:endParaRPr lang="de-DE" sz="900" noProof="1">
              <a:latin typeface="+mn-lt"/>
              <a:ea typeface="MS PGothic" pitchFamily="34" charset="-128"/>
              <a:cs typeface="+mn-cs"/>
            </a:endParaRPr>
          </a:p>
          <a:p>
            <a:pPr fontAlgn="auto">
              <a:spcBef>
                <a:spcPts val="600"/>
              </a:spcBef>
              <a:spcAft>
                <a:spcPts val="0"/>
              </a:spcAft>
              <a:defRPr/>
            </a:pPr>
            <a:r>
              <a:rPr lang="en-GB" sz="900" noProof="1">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noProof="1">
              <a:latin typeface="+mn-lt"/>
              <a:ea typeface="MS PGothic" pitchFamily="34" charset="-128"/>
              <a:cs typeface="+mn-cs"/>
            </a:endParaRPr>
          </a:p>
          <a:p>
            <a:pPr fontAlgn="auto">
              <a:spcBef>
                <a:spcPts val="600"/>
              </a:spcBef>
              <a:spcAft>
                <a:spcPts val="0"/>
              </a:spcAft>
              <a:defRPr/>
            </a:pPr>
            <a:r>
              <a:rPr lang="en-GB" sz="900" noProof="1">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noProof="1">
              <a:latin typeface="+mn-lt"/>
              <a:ea typeface="MS PGothic" pitchFamily="34" charset="-128"/>
              <a:cs typeface="+mn-cs"/>
            </a:endParaRPr>
          </a:p>
          <a:p>
            <a:pPr fontAlgn="auto">
              <a:spcBef>
                <a:spcPts val="600"/>
              </a:spcBef>
              <a:spcAft>
                <a:spcPts val="0"/>
              </a:spcAft>
              <a:defRPr/>
            </a:pPr>
            <a:r>
              <a:rPr lang="en-US" sz="900" noProof="1">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noProof="1">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spTree>
      <p:nvGrpSpPr>
        <p:cNvPr id="1" name=""/>
        <p:cNvGrpSpPr/>
        <p:nvPr/>
      </p:nvGrpSpPr>
      <p:grpSpPr>
        <a:xfrm>
          <a:off x="0" y="0"/>
          <a:ext cx="0" cy="0"/>
          <a:chOff x="0" y="0"/>
          <a:chExt cx="0" cy="0"/>
        </a:xfrm>
      </p:grpSpPr>
      <p:sp>
        <p:nvSpPr>
          <p:cNvPr id="2" name="TextBox 5"/>
          <p:cNvSpPr txBox="1"/>
          <p:nvPr userDrawn="1"/>
        </p:nvSpPr>
        <p:spPr bwMode="gray">
          <a:xfrm>
            <a:off x="323850" y="323850"/>
            <a:ext cx="7359650" cy="755650"/>
          </a:xfrm>
          <a:prstGeom prst="rect">
            <a:avLst/>
          </a:prstGeom>
        </p:spPr>
        <p:txBody>
          <a:bodyPr lIns="0" tIns="0" rIns="0" bIns="0" anchor="ctr"/>
          <a:lstStyle/>
          <a:p>
            <a:pPr fontAlgn="auto">
              <a:spcAft>
                <a:spcPts val="0"/>
              </a:spcAft>
              <a:defRPr/>
            </a:pPr>
            <a:r>
              <a:rPr lang="en-GB" sz="2400" b="1" dirty="0">
                <a:solidFill>
                  <a:schemeClr val="accent2"/>
                </a:solidFill>
                <a:latin typeface="+mj-lt"/>
                <a:ea typeface="+mj-ea"/>
                <a:cs typeface="+mj-cs"/>
              </a:rPr>
              <a:t>© </a:t>
            </a:r>
            <a:r>
              <a:rPr lang="de-DE" sz="2400" b="1" dirty="0">
                <a:solidFill>
                  <a:schemeClr val="accent2"/>
                </a:solidFill>
                <a:latin typeface="+mj-lt"/>
                <a:ea typeface="+mj-ea"/>
                <a:cs typeface="+mj-cs"/>
              </a:rPr>
              <a:t>2011 SAP AG. Alle Rechte vorbehalten.</a:t>
            </a:r>
          </a:p>
        </p:txBody>
      </p:sp>
      <p:sp>
        <p:nvSpPr>
          <p:cNvPr id="3" name="TextBox 6"/>
          <p:cNvSpPr txBox="1"/>
          <p:nvPr userDrawn="1"/>
        </p:nvSpPr>
        <p:spPr bwMode="gray">
          <a:xfrm>
            <a:off x="323850" y="1692275"/>
            <a:ext cx="4165600" cy="4149725"/>
          </a:xfrm>
          <a:prstGeom prst="rect">
            <a:avLst/>
          </a:prstGeom>
          <a:noFill/>
        </p:spPr>
        <p:txBody>
          <a:bodyPr lIns="0" tIns="0" rIns="0" bIns="0">
            <a:spAutoFit/>
          </a:bodyPr>
          <a:lstStyle/>
          <a:p>
            <a:pPr fontAlgn="auto">
              <a:spcBef>
                <a:spcPts val="400"/>
              </a:spcBef>
              <a:spcAft>
                <a:spcPts val="0"/>
              </a:spcAft>
              <a:defRPr/>
            </a:pPr>
            <a:r>
              <a:rPr lang="de-DE" sz="900" noProof="1">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fontAlgn="auto">
              <a:spcBef>
                <a:spcPts val="400"/>
              </a:spcBef>
              <a:spcAft>
                <a:spcPts val="0"/>
              </a:spcAft>
              <a:defRPr/>
            </a:pPr>
            <a:r>
              <a:rPr lang="de-DE" sz="900" noProof="1">
                <a:latin typeface="Arial"/>
                <a:ea typeface="MS PGothic" pitchFamily="34" charset="-128"/>
                <a:cs typeface="+mn-cs"/>
              </a:rPr>
              <a:t>Die von SAP AG oder deren Vertriebsfirmen angebotenen Softwareprodukte können Softwarekomponenten auch anderer Softwarehersteller enthalten.</a:t>
            </a:r>
          </a:p>
          <a:p>
            <a:pPr fontAlgn="auto">
              <a:spcBef>
                <a:spcPts val="400"/>
              </a:spcBef>
              <a:spcAft>
                <a:spcPts val="0"/>
              </a:spcAft>
              <a:defRPr/>
            </a:pPr>
            <a:r>
              <a:rPr lang="en-US" sz="900" noProof="1">
                <a:latin typeface="Arial"/>
                <a:ea typeface="MS PGothic" pitchFamily="34" charset="-128"/>
                <a:cs typeface="+mn-cs"/>
              </a:rPr>
              <a:t>Microsoft, Windows, Excel, Outlook, und PowerPoint sind eingetragene Marken der Microsoft Corporation. </a:t>
            </a:r>
            <a:endParaRPr lang="de-DE" sz="900" noProof="1">
              <a:latin typeface="Arial"/>
              <a:ea typeface="MS PGothic" pitchFamily="34" charset="-128"/>
              <a:cs typeface="+mn-cs"/>
            </a:endParaRPr>
          </a:p>
          <a:p>
            <a:pPr fontAlgn="auto">
              <a:spcBef>
                <a:spcPts val="400"/>
              </a:spcBef>
              <a:spcAft>
                <a:spcPts val="0"/>
              </a:spcAft>
              <a:defRPr/>
            </a:pPr>
            <a:r>
              <a:rPr lang="en-US" sz="900" noProof="1">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noProof="1">
              <a:latin typeface="Arial"/>
              <a:ea typeface="MS PGothic" pitchFamily="34" charset="-128"/>
              <a:cs typeface="+mn-cs"/>
            </a:endParaRPr>
          </a:p>
          <a:p>
            <a:pPr fontAlgn="auto">
              <a:spcBef>
                <a:spcPts val="400"/>
              </a:spcBef>
              <a:spcAft>
                <a:spcPts val="0"/>
              </a:spcAft>
              <a:defRPr/>
            </a:pPr>
            <a:r>
              <a:rPr lang="de-DE" sz="900" noProof="1">
                <a:latin typeface="Arial"/>
                <a:ea typeface="MS PGothic" pitchFamily="34" charset="-128"/>
                <a:cs typeface="+mn-cs"/>
              </a:rPr>
              <a:t>Linux ist eine eingetragene Marke von Linus Torvalds in den USA und anderen Ländern.</a:t>
            </a:r>
          </a:p>
          <a:p>
            <a:pPr fontAlgn="auto">
              <a:spcBef>
                <a:spcPts val="400"/>
              </a:spcBef>
              <a:spcAft>
                <a:spcPts val="0"/>
              </a:spcAft>
              <a:defRPr/>
            </a:pPr>
            <a:r>
              <a:rPr lang="de-DE" sz="900" noProof="1">
                <a:latin typeface="Arial"/>
                <a:ea typeface="MS PGothic" pitchFamily="34" charset="-128"/>
                <a:cs typeface="+mn-cs"/>
              </a:rPr>
              <a:t>Adobe, das Adobe-Logo, Acrobat, PostScript und Reader sind Marken oder eingetragene Marken von Adobe Systems Incorporated in den USA und/oder anderen Ländern.</a:t>
            </a:r>
          </a:p>
          <a:p>
            <a:pPr fontAlgn="auto">
              <a:spcBef>
                <a:spcPts val="400"/>
              </a:spcBef>
              <a:spcAft>
                <a:spcPts val="0"/>
              </a:spcAft>
              <a:defRPr/>
            </a:pPr>
            <a:r>
              <a:rPr lang="de-DE" sz="900" noProof="1">
                <a:latin typeface="Arial"/>
                <a:ea typeface="MS PGothic" pitchFamily="34" charset="-128"/>
                <a:cs typeface="+mn-cs"/>
              </a:rPr>
              <a:t>Oracle und Java sind eingetragene Marken von Oracle und/oder ihrer Tochtergesellschaften.</a:t>
            </a:r>
          </a:p>
          <a:p>
            <a:pPr fontAlgn="auto">
              <a:spcBef>
                <a:spcPts val="400"/>
              </a:spcBef>
              <a:spcAft>
                <a:spcPts val="0"/>
              </a:spcAft>
              <a:defRPr/>
            </a:pPr>
            <a:r>
              <a:rPr lang="de-DE" sz="900" noProof="1">
                <a:latin typeface="Arial"/>
                <a:ea typeface="MS PGothic" pitchFamily="34" charset="-128"/>
                <a:cs typeface="+mn-cs"/>
              </a:rPr>
              <a:t>UNIX, X/Open, OSF/1 und Motif sind eingetragene Marken der Open Group.</a:t>
            </a:r>
          </a:p>
          <a:p>
            <a:pPr fontAlgn="auto">
              <a:spcBef>
                <a:spcPts val="400"/>
              </a:spcBef>
              <a:spcAft>
                <a:spcPts val="0"/>
              </a:spcAft>
              <a:defRPr/>
            </a:pPr>
            <a:r>
              <a:rPr lang="de-DE" sz="900" noProof="1">
                <a:latin typeface="Arial"/>
                <a:ea typeface="MS PGothic" pitchFamily="34" charset="-128"/>
                <a:cs typeface="+mn-cs"/>
              </a:rPr>
              <a:t>Citrix, ICA, Program Neighborhood, MetaFrame, WinFrame, VideoFrame und MultiWin sind Marken oder eingetragene Marken von Citrix Systems, Inc.</a:t>
            </a:r>
          </a:p>
        </p:txBody>
      </p:sp>
      <p:sp>
        <p:nvSpPr>
          <p:cNvPr id="4" name="TextBox 8"/>
          <p:cNvSpPr txBox="1"/>
          <p:nvPr userDrawn="1"/>
        </p:nvSpPr>
        <p:spPr bwMode="gray">
          <a:xfrm>
            <a:off x="4654550" y="1692275"/>
            <a:ext cx="4165600" cy="3632200"/>
          </a:xfrm>
          <a:prstGeom prst="rect">
            <a:avLst/>
          </a:prstGeom>
          <a:noFill/>
        </p:spPr>
        <p:txBody>
          <a:bodyPr lIns="0" tIns="0" rIns="0" bIns="0">
            <a:spAutoFit/>
          </a:bodyPr>
          <a:lstStyle/>
          <a:p>
            <a:pPr>
              <a:spcBef>
                <a:spcPts val="400"/>
              </a:spcBef>
            </a:pPr>
            <a:r>
              <a:rPr lang="de-DE" sz="900" noProof="1">
                <a:ea typeface="MS PGothic" pitchFamily="34" charset="-128"/>
              </a:rPr>
              <a:t>HTML, XML, XHTML und W3C sind Marken oder eingetragene Marken des W3C</a:t>
            </a:r>
            <a:r>
              <a:rPr lang="de-DE" sz="900" baseline="30000" noProof="1">
                <a:ea typeface="MS PGothic" pitchFamily="34" charset="-128"/>
              </a:rPr>
              <a:t>®</a:t>
            </a:r>
            <a:r>
              <a:rPr lang="de-DE" sz="900" noProof="1">
                <a:ea typeface="MS PGothic" pitchFamily="34" charset="-128"/>
              </a:rPr>
              <a:t>, World Wide Web Consortium, Massachusetts Institute of Technology.</a:t>
            </a:r>
          </a:p>
          <a:p>
            <a:pPr>
              <a:spcBef>
                <a:spcPts val="400"/>
              </a:spcBef>
            </a:pPr>
            <a:r>
              <a:rPr lang="de-DE" sz="900" noProof="1">
                <a:ea typeface="MS PGothic" pitchFamily="34" charset="-128"/>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fontAlgn="t">
              <a:spcBef>
                <a:spcPts val="400"/>
              </a:spcBef>
            </a:pPr>
            <a:r>
              <a:rPr lang="de-DE" sz="900" noProof="1">
                <a:ea typeface="MS PGothic" pitchFamily="34" charset="-128"/>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a:spcBef>
                <a:spcPts val="400"/>
              </a:spcBef>
            </a:pPr>
            <a:r>
              <a:rPr lang="de-DE" sz="900" noProof="1">
                <a:ea typeface="MS PGothic" pitchFamily="34" charset="-128"/>
              </a:rPr>
              <a:t>Sybase und Adaptive Server, iAnywhere, Sybase 365, SQL Anywhere und weitere im Text erwähnte Sybase-Produkte und -Dienstleistungen sowie die entsprechenden Logos sind Marken oder eingetragene Marken der Sybase Inc. Sybase ist ein Unternehmen der SAP AG.</a:t>
            </a:r>
          </a:p>
          <a:p>
            <a:pPr>
              <a:spcBef>
                <a:spcPts val="400"/>
              </a:spcBef>
            </a:pPr>
            <a:r>
              <a:rPr lang="de-DE" sz="900" noProof="1">
                <a:ea typeface="MS PGothic" pitchFamily="34" charset="-128"/>
              </a:rPr>
              <a:t>Alle anderen Namen von Produkten und Dienstleistungen sind Marken der jeweiligen Firmen. Die Angaben im Text sind unverbindlich und dienen lediglich zu Informationszwecken. Produkte können länderspezifische Unterschiede aufweisen.</a:t>
            </a:r>
          </a:p>
          <a:p>
            <a:pPr>
              <a:spcBef>
                <a:spcPts val="400"/>
              </a:spcBef>
            </a:pPr>
            <a:r>
              <a:rPr lang="de-DE" sz="900" noProof="1">
                <a:ea typeface="MS PGothic" pitchFamily="34" charset="-128"/>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a:spcBef>
                <a:spcPts val="400"/>
              </a:spcBef>
            </a:pPr>
            <a:endParaRPr lang="de-DE" sz="900" noProof="1">
              <a:ea typeface="MS PGothic" pitchFamily="34" charset="-128"/>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pic>
        <p:nvPicPr>
          <p:cNvPr id="4" name="Picture 5" descr="SAP_grad_R_pref.png"/>
          <p:cNvPicPr>
            <a:picLocks noChangeAspect="1"/>
          </p:cNvPicPr>
          <p:nvPr userDrawn="1"/>
        </p:nvPicPr>
        <p:blipFill>
          <a:blip r:embed="rId2" cstate="print"/>
          <a:srcRect/>
          <a:stretch>
            <a:fillRect/>
          </a:stretch>
        </p:blipFill>
        <p:spPr bwMode="auto">
          <a:xfrm>
            <a:off x="328613" y="6081713"/>
            <a:ext cx="917575" cy="454025"/>
          </a:xfrm>
          <a:prstGeom prst="rect">
            <a:avLst/>
          </a:prstGeom>
          <a:noFill/>
          <a:ln w="9525">
            <a:noFill/>
            <a:miter lim="800000"/>
            <a:headEnd/>
            <a:tailEnd/>
          </a:ln>
        </p:spPr>
      </p:pic>
      <p:sp>
        <p:nvSpPr>
          <p:cNvPr id="2" name="Title 1"/>
          <p:cNvSpPr>
            <a:spLocks noGrp="1"/>
          </p:cNvSpPr>
          <p:nvPr>
            <p:ph type="title"/>
          </p:nvPr>
        </p:nvSpPr>
        <p:spPr>
          <a:xfrm>
            <a:off x="414000" y="324000"/>
            <a:ext cx="8280000" cy="738000"/>
          </a:xfrm>
        </p:spPr>
        <p:txBody>
          <a:bodyPr anchor="t">
            <a:noAutofit/>
          </a:bodyPr>
          <a:lstStyle>
            <a:lvl1pPr>
              <a:defRPr sz="4800">
                <a:solidFill>
                  <a:schemeClr val="tx1"/>
                </a:solidFill>
              </a:defRPr>
            </a:lvl1pPr>
          </a:lstStyle>
          <a:p>
            <a:r>
              <a:rPr lang="en-US"/>
              <a:t>Click to edit Master title style</a:t>
            </a:r>
            <a:endParaRPr lang="en-US" dirty="0"/>
          </a:p>
        </p:txBody>
      </p:sp>
      <p:sp>
        <p:nvSpPr>
          <p:cNvPr id="6" name="Subtitle 2"/>
          <p:cNvSpPr>
            <a:spLocks noGrp="1"/>
          </p:cNvSpPr>
          <p:nvPr>
            <p:ph type="subTitle" idx="1"/>
          </p:nvPr>
        </p:nvSpPr>
        <p:spPr bwMode="gray">
          <a:xfrm>
            <a:off x="414000" y="1499870"/>
            <a:ext cx="8280000" cy="492443"/>
          </a:xfrm>
        </p:spPr>
        <p:txBody>
          <a:bodyPr>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5" descr="SAP_grad_R_pref.png"/>
          <p:cNvPicPr>
            <a:picLocks noChangeAspect="1"/>
          </p:cNvPicPr>
          <p:nvPr userDrawn="1"/>
        </p:nvPicPr>
        <p:blipFill>
          <a:blip r:embed="rId2" cstate="print"/>
          <a:srcRect/>
          <a:stretch>
            <a:fillRect/>
          </a:stretch>
        </p:blipFill>
        <p:spPr bwMode="auto">
          <a:xfrm>
            <a:off x="328613" y="6081713"/>
            <a:ext cx="917575" cy="454025"/>
          </a:xfrm>
          <a:prstGeom prst="rect">
            <a:avLst/>
          </a:prstGeom>
          <a:noFill/>
          <a:ln w="9525">
            <a:noFill/>
            <a:miter lim="800000"/>
            <a:headEnd/>
            <a:tailEnd/>
          </a:ln>
        </p:spPr>
      </p:pic>
      <p:sp>
        <p:nvSpPr>
          <p:cNvPr id="6" name="Subtitle 2"/>
          <p:cNvSpPr>
            <a:spLocks noGrp="1"/>
          </p:cNvSpPr>
          <p:nvPr>
            <p:ph type="subTitle" idx="1"/>
          </p:nvPr>
        </p:nvSpPr>
        <p:spPr bwMode="gray">
          <a:xfrm>
            <a:off x="414000" y="1499870"/>
            <a:ext cx="8280000" cy="492443"/>
          </a:xfrm>
        </p:spPr>
        <p:txBody>
          <a:bodyPr>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Title 1"/>
          <p:cNvSpPr>
            <a:spLocks noGrp="1"/>
          </p:cNvSpPr>
          <p:nvPr>
            <p:ph type="ctrTitle"/>
          </p:nvPr>
        </p:nvSpPr>
        <p:spPr bwMode="gray">
          <a:xfrm>
            <a:off x="414000" y="324000"/>
            <a:ext cx="8280000" cy="923330"/>
          </a:xfrm>
        </p:spPr>
        <p:txBody>
          <a:bodyPr anchor="t">
            <a:noAutofit/>
          </a:bodyPr>
          <a:lstStyle>
            <a:lvl1pPr>
              <a:defRPr sz="3000">
                <a:solidFill>
                  <a:sysClr val="windowText" lastClr="000000"/>
                </a:solidFill>
                <a:latin typeface="+mj-lt"/>
              </a:defRPr>
            </a:lvl1pPr>
          </a:lstStyle>
          <a:p>
            <a:r>
              <a:rPr lang="en-US"/>
              <a:t>Click to edit Master title style</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4" name="Rectangle 5"/>
          <p:cNvSpPr>
            <a:spLocks noChangeArrowheads="1"/>
          </p:cNvSpPr>
          <p:nvPr userDrawn="1"/>
        </p:nvSpPr>
        <p:spPr bwMode="gray">
          <a:xfrm>
            <a:off x="323850" y="0"/>
            <a:ext cx="8496300" cy="2295525"/>
          </a:xfrm>
          <a:prstGeom prst="rect">
            <a:avLst/>
          </a:prstGeom>
          <a:solidFill>
            <a:schemeClr val="accent1"/>
          </a:solidFill>
          <a:ln w="9525" algn="ctr">
            <a:noFill/>
            <a:miter lim="800000"/>
            <a:headEnd/>
            <a:tailEnd/>
          </a:ln>
        </p:spPr>
        <p:txBody>
          <a:bodyPr lIns="90000" tIns="72000" rIns="90000" bIns="72000" anchor="ctr"/>
          <a:lstStyle/>
          <a:p>
            <a:pPr algn="ctr">
              <a:spcBef>
                <a:spcPct val="50000"/>
              </a:spcBef>
              <a:buClr>
                <a:srgbClr val="F0AB00"/>
              </a:buClr>
              <a:buSzPct val="80000"/>
            </a:pPr>
            <a:endParaRPr lang="en-US" sz="1600">
              <a:ea typeface="Arial Unicode MS" pitchFamily="34" charset="-128"/>
              <a:cs typeface="Arial Unicode MS" pitchFamily="34" charset="-128"/>
            </a:endParaRPr>
          </a:p>
        </p:txBody>
      </p:sp>
      <p:pic>
        <p:nvPicPr>
          <p:cNvPr id="5" name="Picture 6" descr="SAP_grad_R_pref.png"/>
          <p:cNvPicPr>
            <a:picLocks noChangeAspect="1"/>
          </p:cNvPicPr>
          <p:nvPr userDrawn="1"/>
        </p:nvPicPr>
        <p:blipFill>
          <a:blip r:embed="rId2" cstate="print"/>
          <a:srcRect/>
          <a:stretch>
            <a:fillRect/>
          </a:stretch>
        </p:blipFill>
        <p:spPr bwMode="auto">
          <a:xfrm>
            <a:off x="323850" y="6081713"/>
            <a:ext cx="917575" cy="454025"/>
          </a:xfrm>
          <a:prstGeom prst="rect">
            <a:avLst/>
          </a:prstGeom>
          <a:noFill/>
          <a:ln w="9525">
            <a:noFill/>
            <a:miter lim="800000"/>
            <a:headEnd/>
            <a:tailEnd/>
          </a:ln>
        </p:spPr>
      </p:pic>
      <p:sp>
        <p:nvSpPr>
          <p:cNvPr id="2" name="Title 1"/>
          <p:cNvSpPr>
            <a:spLocks noGrp="1"/>
          </p:cNvSpPr>
          <p:nvPr>
            <p:ph type="ctrTitle"/>
          </p:nvPr>
        </p:nvSpPr>
        <p:spPr bwMode="gray">
          <a:xfrm>
            <a:off x="324000" y="2444400"/>
            <a:ext cx="8496000" cy="738664"/>
          </a:xfrm>
        </p:spPr>
        <p:txBody>
          <a:bodyPr anchor="t">
            <a:noAutofit/>
          </a:bodyPr>
          <a:lstStyle>
            <a:lvl1pPr>
              <a:defRPr sz="4800">
                <a:solidFill>
                  <a:schemeClr val="tx1"/>
                </a:solidFill>
                <a:latin typeface="+mj-lt"/>
              </a:defRPr>
            </a:lvl1pPr>
          </a:lstStyle>
          <a:p>
            <a:r>
              <a:rPr lang="en-US"/>
              <a:t>Click to edit Master title style</a:t>
            </a:r>
            <a:endParaRPr lang="de-DE" dirty="0"/>
          </a:p>
        </p:txBody>
      </p:sp>
      <p:sp>
        <p:nvSpPr>
          <p:cNvPr id="93" name="Text Placeholder 92"/>
          <p:cNvSpPr>
            <a:spLocks noGrp="1"/>
          </p:cNvSpPr>
          <p:nvPr>
            <p:ph type="body" sz="quarter" idx="10"/>
          </p:nvPr>
        </p:nvSpPr>
        <p:spPr>
          <a:xfrm>
            <a:off x="324000" y="3506400"/>
            <a:ext cx="8496300" cy="620713"/>
          </a:xfrm>
        </p:spPr>
        <p:txBody>
          <a:bodyPr/>
          <a:lstStyle>
            <a:lvl1pPr>
              <a:spcBef>
                <a:spcPts val="1200"/>
              </a:spcBef>
              <a:defRPr sz="1600" b="0"/>
            </a:lvl1pPr>
          </a:lstStyle>
          <a:p>
            <a:pPr lvl="0"/>
            <a:r>
              <a:rPr lang="en-US"/>
              <a:t>Click to edit Master text styles</a:t>
            </a: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spTree>
      <p:nvGrpSpPr>
        <p:cNvPr id="1" name=""/>
        <p:cNvGrpSpPr/>
        <p:nvPr/>
      </p:nvGrpSpPr>
      <p:grpSpPr>
        <a:xfrm>
          <a:off x="0" y="0"/>
          <a:ext cx="0" cy="0"/>
          <a:chOff x="0" y="0"/>
          <a:chExt cx="0" cy="0"/>
        </a:xfrm>
      </p:grpSpPr>
      <p:sp>
        <p:nvSpPr>
          <p:cNvPr id="5" name="Rectangle 5"/>
          <p:cNvSpPr>
            <a:spLocks noChangeArrowheads="1"/>
          </p:cNvSpPr>
          <p:nvPr userDrawn="1"/>
        </p:nvSpPr>
        <p:spPr bwMode="gray">
          <a:xfrm>
            <a:off x="323850" y="0"/>
            <a:ext cx="8496300" cy="161925"/>
          </a:xfrm>
          <a:prstGeom prst="rect">
            <a:avLst/>
          </a:prstGeom>
          <a:solidFill>
            <a:schemeClr val="accent1"/>
          </a:solidFill>
          <a:ln w="9525" algn="ctr">
            <a:noFill/>
            <a:miter lim="800000"/>
            <a:headEnd/>
            <a:tailEnd/>
          </a:ln>
        </p:spPr>
        <p:txBody>
          <a:bodyPr lIns="90000" tIns="72000" rIns="90000" bIns="72000" anchor="ctr"/>
          <a:lstStyle/>
          <a:p>
            <a:pPr algn="ctr">
              <a:spcBef>
                <a:spcPct val="50000"/>
              </a:spcBef>
              <a:buClr>
                <a:srgbClr val="F0AB00"/>
              </a:buClr>
              <a:buSzPct val="80000"/>
            </a:pPr>
            <a:endParaRPr lang="en-US" sz="1600">
              <a:ea typeface="Arial Unicode MS" pitchFamily="34" charset="-128"/>
              <a:cs typeface="Arial Unicode MS" pitchFamily="34" charset="-128"/>
            </a:endParaRPr>
          </a:p>
        </p:txBody>
      </p:sp>
      <p:pic>
        <p:nvPicPr>
          <p:cNvPr id="6" name="Picture 6" descr="SAP_grad_R_pref.png"/>
          <p:cNvPicPr>
            <a:picLocks noChangeAspect="1"/>
          </p:cNvPicPr>
          <p:nvPr userDrawn="1"/>
        </p:nvPicPr>
        <p:blipFill>
          <a:blip r:embed="rId2" cstate="print"/>
          <a:srcRect/>
          <a:stretch>
            <a:fillRect/>
          </a:stretch>
        </p:blipFill>
        <p:spPr bwMode="auto">
          <a:xfrm>
            <a:off x="323850" y="6081713"/>
            <a:ext cx="917575" cy="454025"/>
          </a:xfrm>
          <a:prstGeom prst="rect">
            <a:avLst/>
          </a:prstGeom>
          <a:noFill/>
          <a:ln w="9525">
            <a:noFill/>
            <a:miter lim="800000"/>
            <a:headEnd/>
            <a:tailEnd/>
          </a:ln>
        </p:spPr>
      </p:pic>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rtlCol="0">
            <a:noAutofit/>
          </a:bodyPr>
          <a:lstStyle>
            <a:lvl1pPr algn="ctr">
              <a:defRPr b="0"/>
            </a:lvl1pPr>
          </a:lstStyle>
          <a:p>
            <a:pPr lvl="0"/>
            <a:r>
              <a:rPr lang="en-US" noProof="0"/>
              <a:t>Click icon to add picture</a:t>
            </a:r>
          </a:p>
        </p:txBody>
      </p:sp>
      <p:sp>
        <p:nvSpPr>
          <p:cNvPr id="2" name="Title 1"/>
          <p:cNvSpPr>
            <a:spLocks noGrp="1"/>
          </p:cNvSpPr>
          <p:nvPr>
            <p:ph type="ctrTitle"/>
          </p:nvPr>
        </p:nvSpPr>
        <p:spPr bwMode="gray">
          <a:xfrm>
            <a:off x="324000" y="2444400"/>
            <a:ext cx="8496000" cy="738664"/>
          </a:xfrm>
        </p:spPr>
        <p:txBody>
          <a:bodyPr anchor="t">
            <a:noAutofit/>
          </a:bodyPr>
          <a:lstStyle>
            <a:lvl1pPr>
              <a:defRPr sz="4800">
                <a:solidFill>
                  <a:schemeClr val="tx1"/>
                </a:solidFill>
                <a:latin typeface="+mj-lt"/>
              </a:defRPr>
            </a:lvl1pPr>
          </a:lstStyle>
          <a:p>
            <a:r>
              <a:rPr lang="en-US"/>
              <a:t>Click to edit Master title style</a:t>
            </a:r>
            <a:endParaRPr lang="de-DE" dirty="0"/>
          </a:p>
        </p:txBody>
      </p:sp>
      <p:sp>
        <p:nvSpPr>
          <p:cNvPr id="93" name="Text Placeholder 92"/>
          <p:cNvSpPr>
            <a:spLocks noGrp="1"/>
          </p:cNvSpPr>
          <p:nvPr>
            <p:ph type="body" sz="quarter" idx="10"/>
          </p:nvPr>
        </p:nvSpPr>
        <p:spPr>
          <a:xfrm>
            <a:off x="324000" y="3506400"/>
            <a:ext cx="8496300" cy="620713"/>
          </a:xfrm>
        </p:spPr>
        <p:txBody>
          <a:bodyPr/>
          <a:lstStyle>
            <a:lvl1pPr>
              <a:spcBef>
                <a:spcPts val="1200"/>
              </a:spcBef>
              <a:defRPr sz="1600" b="0"/>
            </a:lvl1pPr>
          </a:lstStyle>
          <a:p>
            <a:pPr lvl="0"/>
            <a:r>
              <a:rPr lang="en-US"/>
              <a:t>Click to edit Master text styles</a:t>
            </a: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spTree>
      <p:nvGrpSpPr>
        <p:cNvPr id="1" name=""/>
        <p:cNvGrpSpPr/>
        <p:nvPr/>
      </p:nvGrpSpPr>
      <p:grpSpPr>
        <a:xfrm>
          <a:off x="0" y="0"/>
          <a:ext cx="0" cy="0"/>
          <a:chOff x="0" y="0"/>
          <a:chExt cx="0" cy="0"/>
        </a:xfrm>
      </p:grpSpPr>
      <p:sp>
        <p:nvSpPr>
          <p:cNvPr id="4" name="Rectangle 5"/>
          <p:cNvSpPr>
            <a:spLocks noChangeArrowheads="1"/>
          </p:cNvSpPr>
          <p:nvPr userDrawn="1"/>
        </p:nvSpPr>
        <p:spPr bwMode="gray">
          <a:xfrm>
            <a:off x="323850" y="0"/>
            <a:ext cx="8496300" cy="161925"/>
          </a:xfrm>
          <a:prstGeom prst="rect">
            <a:avLst/>
          </a:prstGeom>
          <a:solidFill>
            <a:schemeClr val="accent1"/>
          </a:solidFill>
          <a:ln w="9525" algn="ctr">
            <a:noFill/>
            <a:miter lim="800000"/>
            <a:headEnd/>
            <a:tailEnd/>
          </a:ln>
        </p:spPr>
        <p:txBody>
          <a:bodyPr lIns="90000" tIns="72000" rIns="90000" bIns="72000" anchor="ctr"/>
          <a:lstStyle/>
          <a:p>
            <a:pPr algn="ctr">
              <a:spcBef>
                <a:spcPct val="50000"/>
              </a:spcBef>
              <a:buClr>
                <a:srgbClr val="F0AB00"/>
              </a:buClr>
              <a:buSzPct val="80000"/>
            </a:pPr>
            <a:endParaRPr lang="en-US" sz="1600">
              <a:ea typeface="Arial Unicode MS" pitchFamily="34" charset="-128"/>
              <a:cs typeface="Arial Unicode MS" pitchFamily="34" charset="-128"/>
            </a:endParaRPr>
          </a:p>
        </p:txBody>
      </p:sp>
      <p:pic>
        <p:nvPicPr>
          <p:cNvPr id="5" name="Picture 6" descr="SAP_grad_R_pref.png"/>
          <p:cNvPicPr>
            <a:picLocks noChangeAspect="1"/>
          </p:cNvPicPr>
          <p:nvPr userDrawn="1"/>
        </p:nvPicPr>
        <p:blipFill>
          <a:blip r:embed="rId2" cstate="print"/>
          <a:srcRect/>
          <a:stretch>
            <a:fillRect/>
          </a:stretch>
        </p:blipFill>
        <p:spPr bwMode="auto">
          <a:xfrm>
            <a:off x="323850" y="477838"/>
            <a:ext cx="1831975" cy="908050"/>
          </a:xfrm>
          <a:prstGeom prst="rect">
            <a:avLst/>
          </a:prstGeom>
          <a:noFill/>
          <a:ln w="9525">
            <a:noFill/>
            <a:miter lim="800000"/>
            <a:headEnd/>
            <a:tailEnd/>
          </a:ln>
        </p:spPr>
      </p:pic>
      <p:sp>
        <p:nvSpPr>
          <p:cNvPr id="2" name="Title 1"/>
          <p:cNvSpPr>
            <a:spLocks noGrp="1"/>
          </p:cNvSpPr>
          <p:nvPr>
            <p:ph type="ctrTitle"/>
          </p:nvPr>
        </p:nvSpPr>
        <p:spPr bwMode="gray">
          <a:xfrm>
            <a:off x="324000" y="2444400"/>
            <a:ext cx="8496000" cy="738664"/>
          </a:xfrm>
        </p:spPr>
        <p:txBody>
          <a:bodyPr anchor="t">
            <a:noAutofit/>
          </a:bodyPr>
          <a:lstStyle>
            <a:lvl1pPr>
              <a:defRPr sz="4800">
                <a:solidFill>
                  <a:schemeClr val="tx1"/>
                </a:solidFill>
                <a:latin typeface="+mj-lt"/>
              </a:defRPr>
            </a:lvl1pPr>
          </a:lstStyle>
          <a:p>
            <a:r>
              <a:rPr lang="en-US"/>
              <a:t>Click to edit Master title style</a:t>
            </a:r>
            <a:endParaRPr lang="de-DE" dirty="0"/>
          </a:p>
        </p:txBody>
      </p:sp>
      <p:sp>
        <p:nvSpPr>
          <p:cNvPr id="93" name="Text Placeholder 92"/>
          <p:cNvSpPr>
            <a:spLocks noGrp="1"/>
          </p:cNvSpPr>
          <p:nvPr>
            <p:ph type="body" sz="quarter" idx="10"/>
          </p:nvPr>
        </p:nvSpPr>
        <p:spPr>
          <a:xfrm>
            <a:off x="324000" y="4604385"/>
            <a:ext cx="8496300" cy="1477328"/>
          </a:xfrm>
        </p:spPr>
        <p:txBody>
          <a:bodyPr anchor="b">
            <a:noAutofit/>
          </a:bodyPr>
          <a:lstStyle>
            <a:lvl1pPr>
              <a:spcBef>
                <a:spcPts val="0"/>
              </a:spcBef>
              <a:defRPr sz="1600"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4" name="Text Placeholder 3"/>
          <p:cNvSpPr>
            <a:spLocks noGrp="1"/>
          </p:cNvSpPr>
          <p:nvPr>
            <p:ph type="body" sz="quarter" idx="10"/>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lvl1pPr>
              <a:defRPr/>
            </a:lvl1pPr>
          </a:lstStyle>
          <a:p>
            <a:r>
              <a:rPr lang="en-US" noProof="0"/>
              <a:t>Click to edit Master title style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gray">
          <a:xfrm>
            <a:off x="323850" y="161925"/>
            <a:ext cx="8496300" cy="75565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dirty="0"/>
              <a:t>Insert page title</a:t>
            </a:r>
          </a:p>
        </p:txBody>
      </p:sp>
      <p:sp>
        <p:nvSpPr>
          <p:cNvPr id="1027" name="Text Placeholder 2"/>
          <p:cNvSpPr>
            <a:spLocks noGrp="1"/>
          </p:cNvSpPr>
          <p:nvPr>
            <p:ph type="body" idx="1"/>
          </p:nvPr>
        </p:nvSpPr>
        <p:spPr bwMode="gray">
          <a:xfrm>
            <a:off x="323850" y="1690688"/>
            <a:ext cx="8496300" cy="43910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cxnSp>
        <p:nvCxnSpPr>
          <p:cNvPr id="8" name="Straight Connector 7"/>
          <p:cNvCxnSpPr/>
          <p:nvPr/>
        </p:nvCxnSpPr>
        <p:spPr>
          <a:xfrm>
            <a:off x="323850" y="10033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40" r:id="rId19"/>
    <p:sldLayoutId id="2147483741" r:id="rId20"/>
    <p:sldLayoutId id="2147483742" r:id="rId21"/>
  </p:sldLayoutIdLst>
  <p:hf hdr="0" ftr="0" dt="0"/>
  <p:txStyles>
    <p:titleStyle>
      <a:lvl1pPr algn="l" rtl="0" fontAlgn="base">
        <a:spcBef>
          <a:spcPct val="0"/>
        </a:spcBef>
        <a:spcAft>
          <a:spcPct val="0"/>
        </a:spcAft>
        <a:defRPr sz="2400" b="1" kern="1200">
          <a:solidFill>
            <a:schemeClr val="accent2"/>
          </a:solidFill>
          <a:latin typeface="BentonSans Light" pitchFamily="2" charset="0"/>
          <a:ea typeface="+mj-ea"/>
          <a:cs typeface="+mj-cs"/>
        </a:defRPr>
      </a:lvl1pPr>
      <a:lvl2pPr algn="l" rtl="0" fontAlgn="base">
        <a:spcBef>
          <a:spcPct val="0"/>
        </a:spcBef>
        <a:spcAft>
          <a:spcPct val="0"/>
        </a:spcAft>
        <a:defRPr sz="2400" b="1">
          <a:solidFill>
            <a:schemeClr val="accent2"/>
          </a:solidFill>
          <a:latin typeface="Arial" charset="0"/>
        </a:defRPr>
      </a:lvl2pPr>
      <a:lvl3pPr algn="l" rtl="0" fontAlgn="base">
        <a:spcBef>
          <a:spcPct val="0"/>
        </a:spcBef>
        <a:spcAft>
          <a:spcPct val="0"/>
        </a:spcAft>
        <a:defRPr sz="2400" b="1">
          <a:solidFill>
            <a:schemeClr val="accent2"/>
          </a:solidFill>
          <a:latin typeface="Arial" charset="0"/>
        </a:defRPr>
      </a:lvl3pPr>
      <a:lvl4pPr algn="l" rtl="0" fontAlgn="base">
        <a:spcBef>
          <a:spcPct val="0"/>
        </a:spcBef>
        <a:spcAft>
          <a:spcPct val="0"/>
        </a:spcAft>
        <a:defRPr sz="2400" b="1">
          <a:solidFill>
            <a:schemeClr val="accent2"/>
          </a:solidFill>
          <a:latin typeface="Arial" charset="0"/>
        </a:defRPr>
      </a:lvl4pPr>
      <a:lvl5pPr algn="l" rtl="0" fontAlgn="base">
        <a:spcBef>
          <a:spcPct val="0"/>
        </a:spcBef>
        <a:spcAft>
          <a:spcPct val="0"/>
        </a:spcAft>
        <a:defRPr sz="2400" b="1">
          <a:solidFill>
            <a:schemeClr val="accent2"/>
          </a:solidFill>
          <a:latin typeface="Arial" charset="0"/>
        </a:defRPr>
      </a:lvl5pPr>
      <a:lvl6pPr marL="457200" algn="l" rtl="0" fontAlgn="base">
        <a:spcBef>
          <a:spcPct val="0"/>
        </a:spcBef>
        <a:spcAft>
          <a:spcPct val="0"/>
        </a:spcAft>
        <a:defRPr sz="2400" b="1">
          <a:solidFill>
            <a:schemeClr val="accent2"/>
          </a:solidFill>
          <a:latin typeface="Arial" charset="0"/>
        </a:defRPr>
      </a:lvl6pPr>
      <a:lvl7pPr marL="914400" algn="l" rtl="0" fontAlgn="base">
        <a:spcBef>
          <a:spcPct val="0"/>
        </a:spcBef>
        <a:spcAft>
          <a:spcPct val="0"/>
        </a:spcAft>
        <a:defRPr sz="2400" b="1">
          <a:solidFill>
            <a:schemeClr val="accent2"/>
          </a:solidFill>
          <a:latin typeface="Arial" charset="0"/>
        </a:defRPr>
      </a:lvl7pPr>
      <a:lvl8pPr marL="1371600" algn="l" rtl="0" fontAlgn="base">
        <a:spcBef>
          <a:spcPct val="0"/>
        </a:spcBef>
        <a:spcAft>
          <a:spcPct val="0"/>
        </a:spcAft>
        <a:defRPr sz="2400" b="1">
          <a:solidFill>
            <a:schemeClr val="accent2"/>
          </a:solidFill>
          <a:latin typeface="Arial" charset="0"/>
        </a:defRPr>
      </a:lvl8pPr>
      <a:lvl9pPr marL="1828800" algn="l" rtl="0" fontAlgn="base">
        <a:spcBef>
          <a:spcPct val="0"/>
        </a:spcBef>
        <a:spcAft>
          <a:spcPct val="0"/>
        </a:spcAft>
        <a:defRPr sz="2400" b="1">
          <a:solidFill>
            <a:schemeClr val="accent2"/>
          </a:solidFill>
          <a:latin typeface="Arial" charset="0"/>
        </a:defRPr>
      </a:lvl9pPr>
    </p:titleStyle>
    <p:bodyStyle>
      <a:lvl1pPr algn="l" rtl="0" fontAlgn="base">
        <a:spcBef>
          <a:spcPts val="1625"/>
        </a:spcBef>
        <a:spcAft>
          <a:spcPct val="0"/>
        </a:spcAft>
        <a:buClr>
          <a:schemeClr val="accent1"/>
        </a:buClr>
        <a:buSzPct val="80000"/>
        <a:defRPr b="1" kern="1200">
          <a:solidFill>
            <a:schemeClr val="tx1"/>
          </a:solidFill>
          <a:latin typeface="+mn-lt"/>
          <a:ea typeface="+mn-ea"/>
          <a:cs typeface="+mn-cs"/>
        </a:defRPr>
      </a:lvl1pPr>
      <a:lvl2pPr algn="l" rtl="0" fontAlgn="base">
        <a:spcBef>
          <a:spcPts val="500"/>
        </a:spcBef>
        <a:spcAft>
          <a:spcPct val="0"/>
        </a:spcAft>
        <a:buClr>
          <a:schemeClr val="accent1"/>
        </a:buClr>
        <a:buSzPct val="80000"/>
        <a:buFont typeface="wingdings" pitchFamily="2" charset="2"/>
        <a:defRPr kern="1200">
          <a:solidFill>
            <a:schemeClr val="tx1"/>
          </a:solidFill>
          <a:latin typeface="+mn-lt"/>
          <a:ea typeface="+mn-ea"/>
          <a:cs typeface="+mn-cs"/>
        </a:defRPr>
      </a:lvl2pPr>
      <a:lvl3pPr marL="269875" indent="-180975" algn="l" rtl="0" fontAlgn="base">
        <a:spcBef>
          <a:spcPts val="425"/>
        </a:spcBef>
        <a:spcAft>
          <a:spcPct val="0"/>
        </a:spcAft>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rtl="0" fontAlgn="base">
        <a:spcBef>
          <a:spcPts val="425"/>
        </a:spcBef>
        <a:spcAft>
          <a:spcPct val="0"/>
        </a:spcAft>
        <a:buClr>
          <a:schemeClr val="accent2"/>
        </a:buClr>
        <a:buSzPct val="100000"/>
        <a:buFont typeface="Arial" charset="0"/>
        <a:buChar char="–"/>
        <a:defRPr sz="1400" kern="1200">
          <a:solidFill>
            <a:schemeClr val="tx1"/>
          </a:solidFill>
          <a:latin typeface="+mn-lt"/>
          <a:ea typeface="+mn-ea"/>
          <a:cs typeface="+mn-cs"/>
        </a:defRPr>
      </a:lvl4pPr>
      <a:lvl5pPr marL="627063" indent="-179388" algn="l" rtl="0" fontAlgn="base">
        <a:spcBef>
          <a:spcPts val="250"/>
        </a:spcBef>
        <a:spcAft>
          <a:spcPct val="0"/>
        </a:spcAft>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9.xml"/><Relationship Id="rId18" Type="http://schemas.openxmlformats.org/officeDocument/2006/relationships/image" Target="../media/image10.png"/><Relationship Id="rId3" Type="http://schemas.openxmlformats.org/officeDocument/2006/relationships/notesSlide" Target="../notesSlides/notesSlide1.xml"/><Relationship Id="rId7" Type="http://schemas.openxmlformats.org/officeDocument/2006/relationships/slide" Target="slide4.xml"/><Relationship Id="rId12" Type="http://schemas.openxmlformats.org/officeDocument/2006/relationships/image" Target="../media/image6.png"/><Relationship Id="rId17" Type="http://schemas.openxmlformats.org/officeDocument/2006/relationships/image" Target="../media/image9.png"/><Relationship Id="rId2" Type="http://schemas.openxmlformats.org/officeDocument/2006/relationships/slideLayout" Target="../slideLayouts/slideLayout10.xml"/><Relationship Id="rId16" Type="http://schemas.openxmlformats.org/officeDocument/2006/relationships/image" Target="../media/image8.png"/><Relationship Id="rId1" Type="http://schemas.openxmlformats.org/officeDocument/2006/relationships/tags" Target="../tags/tag1.xml"/><Relationship Id="rId6" Type="http://schemas.openxmlformats.org/officeDocument/2006/relationships/slide" Target="slide3.xml"/><Relationship Id="rId11"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image" Target="../media/image7.png"/><Relationship Id="rId10" Type="http://schemas.openxmlformats.org/officeDocument/2006/relationships/image" Target="../media/image4.png"/><Relationship Id="rId19" Type="http://schemas.openxmlformats.org/officeDocument/2006/relationships/slide" Target="slide10.xml"/><Relationship Id="rId4" Type="http://schemas.openxmlformats.org/officeDocument/2006/relationships/slide" Target="slide2.xml"/><Relationship Id="rId9" Type="http://schemas.openxmlformats.org/officeDocument/2006/relationships/slide" Target="slide7.xml"/><Relationship Id="rId14" Type="http://schemas.openxmlformats.org/officeDocument/2006/relationships/slide" Target="slide8.xml"/></Relationships>
</file>

<file path=ppt/slides/_rels/slide1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5.png"/><Relationship Id="rId18" Type="http://schemas.openxmlformats.org/officeDocument/2006/relationships/image" Target="../media/image32.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8.png"/><Relationship Id="rId12" Type="http://schemas.openxmlformats.org/officeDocument/2006/relationships/slide" Target="slide1.xml"/><Relationship Id="rId17" Type="http://schemas.openxmlformats.org/officeDocument/2006/relationships/slide" Target="slide9.xml"/><Relationship Id="rId2" Type="http://schemas.openxmlformats.org/officeDocument/2006/relationships/notesSlide" Target="../notesSlides/notesSlide10.xml"/><Relationship Id="rId16" Type="http://schemas.openxmlformats.org/officeDocument/2006/relationships/image" Target="../media/image31.png"/><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2.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6.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30.png"/><Relationship Id="rId14" Type="http://schemas.openxmlformats.org/officeDocument/2006/relationships/slide" Target="slide8.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slide" Target="slide5.xml"/><Relationship Id="rId26" Type="http://schemas.openxmlformats.org/officeDocument/2006/relationships/slide" Target="slide10.xml"/><Relationship Id="rId3" Type="http://schemas.openxmlformats.org/officeDocument/2006/relationships/slideLayout" Target="../slideLayouts/slideLayout10.xml"/><Relationship Id="rId21" Type="http://schemas.openxmlformats.org/officeDocument/2006/relationships/image" Target="../media/image6.png"/><Relationship Id="rId7" Type="http://schemas.openxmlformats.org/officeDocument/2006/relationships/image" Target="../media/image7.png"/><Relationship Id="rId12" Type="http://schemas.openxmlformats.org/officeDocument/2006/relationships/slide" Target="slide8.xml"/><Relationship Id="rId17" Type="http://schemas.openxmlformats.org/officeDocument/2006/relationships/slide" Target="slide4.xml"/><Relationship Id="rId25" Type="http://schemas.openxmlformats.org/officeDocument/2006/relationships/image" Target="../media/image10.png"/><Relationship Id="rId2" Type="http://schemas.openxmlformats.org/officeDocument/2006/relationships/tags" Target="../tags/tag3.xml"/><Relationship Id="rId16" Type="http://schemas.openxmlformats.org/officeDocument/2006/relationships/slide" Target="slide3.xml"/><Relationship Id="rId20" Type="http://schemas.openxmlformats.org/officeDocument/2006/relationships/image" Target="../media/image5.png"/><Relationship Id="rId1" Type="http://schemas.openxmlformats.org/officeDocument/2006/relationships/tags" Target="../tags/tag2.xml"/><Relationship Id="rId6" Type="http://schemas.openxmlformats.org/officeDocument/2006/relationships/image" Target="../media/image3.png"/><Relationship Id="rId11" Type="http://schemas.openxmlformats.org/officeDocument/2006/relationships/image" Target="../media/image12.png"/><Relationship Id="rId24" Type="http://schemas.openxmlformats.org/officeDocument/2006/relationships/image" Target="../media/image4.png"/><Relationship Id="rId5" Type="http://schemas.openxmlformats.org/officeDocument/2006/relationships/slide" Target="slide2.xml"/><Relationship Id="rId15" Type="http://schemas.openxmlformats.org/officeDocument/2006/relationships/slide" Target="slide1.xml"/><Relationship Id="rId23" Type="http://schemas.openxmlformats.org/officeDocument/2006/relationships/image" Target="../media/image15.png"/><Relationship Id="rId10" Type="http://schemas.openxmlformats.org/officeDocument/2006/relationships/image" Target="../media/image11.png"/><Relationship Id="rId19" Type="http://schemas.openxmlformats.org/officeDocument/2006/relationships/slide" Target="slide7.xml"/><Relationship Id="rId4" Type="http://schemas.openxmlformats.org/officeDocument/2006/relationships/notesSlide" Target="../notesSlides/notesSlide2.xml"/><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slide" Target="slide9.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8.xml"/><Relationship Id="rId18" Type="http://schemas.openxmlformats.org/officeDocument/2006/relationships/slide" Target="slide7.xml"/><Relationship Id="rId3" Type="http://schemas.openxmlformats.org/officeDocument/2006/relationships/tags" Target="../tags/tag6.xml"/><Relationship Id="rId21" Type="http://schemas.openxmlformats.org/officeDocument/2006/relationships/slide" Target="slide10.xml"/><Relationship Id="rId7" Type="http://schemas.openxmlformats.org/officeDocument/2006/relationships/image" Target="../media/image3.png"/><Relationship Id="rId12" Type="http://schemas.openxmlformats.org/officeDocument/2006/relationships/slide" Target="slide9.xml"/><Relationship Id="rId17" Type="http://schemas.openxmlformats.org/officeDocument/2006/relationships/slide" Target="slide5.xml"/><Relationship Id="rId2" Type="http://schemas.openxmlformats.org/officeDocument/2006/relationships/tags" Target="../tags/tag5.xml"/><Relationship Id="rId16" Type="http://schemas.openxmlformats.org/officeDocument/2006/relationships/slide" Target="slide4.xml"/><Relationship Id="rId20" Type="http://schemas.openxmlformats.org/officeDocument/2006/relationships/image" Target="../media/image10.png"/><Relationship Id="rId1" Type="http://schemas.openxmlformats.org/officeDocument/2006/relationships/tags" Target="../tags/tag4.xml"/><Relationship Id="rId6" Type="http://schemas.openxmlformats.org/officeDocument/2006/relationships/notesSlide" Target="../notesSlides/notesSlide3.xml"/><Relationship Id="rId11" Type="http://schemas.openxmlformats.org/officeDocument/2006/relationships/image" Target="../media/image6.png"/><Relationship Id="rId5" Type="http://schemas.openxmlformats.org/officeDocument/2006/relationships/slideLayout" Target="../slideLayouts/slideLayout10.xml"/><Relationship Id="rId15" Type="http://schemas.openxmlformats.org/officeDocument/2006/relationships/slide" Target="slide3.xml"/><Relationship Id="rId10" Type="http://schemas.openxmlformats.org/officeDocument/2006/relationships/image" Target="../media/image5.png"/><Relationship Id="rId19" Type="http://schemas.openxmlformats.org/officeDocument/2006/relationships/image" Target="../media/image4.png"/><Relationship Id="rId4" Type="http://schemas.openxmlformats.org/officeDocument/2006/relationships/tags" Target="../tags/tag7.xml"/><Relationship Id="rId9" Type="http://schemas.openxmlformats.org/officeDocument/2006/relationships/image" Target="../media/image16.png"/><Relationship Id="rId14" Type="http://schemas.openxmlformats.org/officeDocument/2006/relationships/slide" Target="slide1.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slide" Target="slide9.xml"/><Relationship Id="rId18" Type="http://schemas.openxmlformats.org/officeDocument/2006/relationships/image" Target="../media/image8.png"/><Relationship Id="rId3" Type="http://schemas.openxmlformats.org/officeDocument/2006/relationships/tags" Target="../tags/tag10.xml"/><Relationship Id="rId21" Type="http://schemas.openxmlformats.org/officeDocument/2006/relationships/image" Target="../media/image10.png"/><Relationship Id="rId7" Type="http://schemas.openxmlformats.org/officeDocument/2006/relationships/notesSlide" Target="../notesSlides/notesSlide4.xml"/><Relationship Id="rId12" Type="http://schemas.openxmlformats.org/officeDocument/2006/relationships/image" Target="../media/image6.png"/><Relationship Id="rId17" Type="http://schemas.openxmlformats.org/officeDocument/2006/relationships/slide" Target="slide7.xml"/><Relationship Id="rId2" Type="http://schemas.openxmlformats.org/officeDocument/2006/relationships/tags" Target="../tags/tag9.xml"/><Relationship Id="rId16" Type="http://schemas.openxmlformats.org/officeDocument/2006/relationships/slide" Target="slide5.xml"/><Relationship Id="rId20" Type="http://schemas.openxmlformats.org/officeDocument/2006/relationships/image" Target="../media/image4.png"/><Relationship Id="rId1" Type="http://schemas.openxmlformats.org/officeDocument/2006/relationships/tags" Target="../tags/tag8.xml"/><Relationship Id="rId6" Type="http://schemas.openxmlformats.org/officeDocument/2006/relationships/slideLayout" Target="../slideLayouts/slideLayout10.xml"/><Relationship Id="rId11" Type="http://schemas.openxmlformats.org/officeDocument/2006/relationships/image" Target="../media/image5.png"/><Relationship Id="rId5" Type="http://schemas.openxmlformats.org/officeDocument/2006/relationships/tags" Target="../tags/tag12.xml"/><Relationship Id="rId15" Type="http://schemas.openxmlformats.org/officeDocument/2006/relationships/slide" Target="slide3.xml"/><Relationship Id="rId10" Type="http://schemas.openxmlformats.org/officeDocument/2006/relationships/slide" Target="slide1.xml"/><Relationship Id="rId19" Type="http://schemas.openxmlformats.org/officeDocument/2006/relationships/image" Target="../media/image16.png"/><Relationship Id="rId4" Type="http://schemas.openxmlformats.org/officeDocument/2006/relationships/tags" Target="../tags/tag11.xml"/><Relationship Id="rId9" Type="http://schemas.openxmlformats.org/officeDocument/2006/relationships/slide" Target="slide4.xml"/><Relationship Id="rId14" Type="http://schemas.openxmlformats.org/officeDocument/2006/relationships/slide" Target="slide8.xml"/><Relationship Id="rId22" Type="http://schemas.openxmlformats.org/officeDocument/2006/relationships/slide" Target="slide10.xml"/></Relationships>
</file>

<file path=ppt/slides/_rels/slide5.xml.rels><?xml version="1.0" encoding="UTF-8" standalone="yes"?>
<Relationships xmlns="http://schemas.openxmlformats.org/package/2006/relationships"><Relationship Id="rId8" Type="http://schemas.openxmlformats.org/officeDocument/2006/relationships/slide" Target="slide1.xml"/><Relationship Id="rId13" Type="http://schemas.openxmlformats.org/officeDocument/2006/relationships/image" Target="../media/image6.png"/><Relationship Id="rId18" Type="http://schemas.openxmlformats.org/officeDocument/2006/relationships/slide" Target="slide7.xml"/><Relationship Id="rId3" Type="http://schemas.openxmlformats.org/officeDocument/2006/relationships/tags" Target="../tags/tag15.xml"/><Relationship Id="rId21" Type="http://schemas.openxmlformats.org/officeDocument/2006/relationships/slide" Target="slide10.xml"/><Relationship Id="rId7" Type="http://schemas.openxmlformats.org/officeDocument/2006/relationships/slide" Target="slide5.xml"/><Relationship Id="rId12" Type="http://schemas.openxmlformats.org/officeDocument/2006/relationships/image" Target="../media/image5.png"/><Relationship Id="rId17" Type="http://schemas.openxmlformats.org/officeDocument/2006/relationships/slide" Target="slide4.xml"/><Relationship Id="rId2" Type="http://schemas.openxmlformats.org/officeDocument/2006/relationships/tags" Target="../tags/tag14.xml"/><Relationship Id="rId16" Type="http://schemas.openxmlformats.org/officeDocument/2006/relationships/slide" Target="slide3.xml"/><Relationship Id="rId20" Type="http://schemas.openxmlformats.org/officeDocument/2006/relationships/image" Target="../media/image10.png"/><Relationship Id="rId1" Type="http://schemas.openxmlformats.org/officeDocument/2006/relationships/tags" Target="../tags/tag13.xml"/><Relationship Id="rId6" Type="http://schemas.openxmlformats.org/officeDocument/2006/relationships/image" Target="../media/image3.png"/><Relationship Id="rId11" Type="http://schemas.openxmlformats.org/officeDocument/2006/relationships/image" Target="../media/image16.png"/><Relationship Id="rId5" Type="http://schemas.openxmlformats.org/officeDocument/2006/relationships/notesSlide" Target="../notesSlides/notesSlide5.xml"/><Relationship Id="rId15" Type="http://schemas.openxmlformats.org/officeDocument/2006/relationships/slide" Target="slide8.xml"/><Relationship Id="rId10" Type="http://schemas.openxmlformats.org/officeDocument/2006/relationships/image" Target="../media/image9.png"/><Relationship Id="rId19" Type="http://schemas.openxmlformats.org/officeDocument/2006/relationships/image" Target="../media/image4.png"/><Relationship Id="rId4" Type="http://schemas.openxmlformats.org/officeDocument/2006/relationships/slideLayout" Target="../slideLayouts/slideLayout10.xml"/><Relationship Id="rId9" Type="http://schemas.openxmlformats.org/officeDocument/2006/relationships/slide" Target="slide6.xml"/><Relationship Id="rId14" Type="http://schemas.openxmlformats.org/officeDocument/2006/relationships/slide" Target="slide9.xml"/></Relationships>
</file>

<file path=ppt/slides/_rels/slide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5.png"/><Relationship Id="rId18" Type="http://schemas.openxmlformats.org/officeDocument/2006/relationships/image" Target="../media/image16.png"/><Relationship Id="rId3" Type="http://schemas.openxmlformats.org/officeDocument/2006/relationships/tags" Target="../tags/tag18.xml"/><Relationship Id="rId21" Type="http://schemas.openxmlformats.org/officeDocument/2006/relationships/slide" Target="slide10.xml"/><Relationship Id="rId7" Type="http://schemas.openxmlformats.org/officeDocument/2006/relationships/slide" Target="slide7.xml"/><Relationship Id="rId12" Type="http://schemas.openxmlformats.org/officeDocument/2006/relationships/slide" Target="slide6.xml"/><Relationship Id="rId17" Type="http://schemas.openxmlformats.org/officeDocument/2006/relationships/image" Target="../media/image9.png"/><Relationship Id="rId2" Type="http://schemas.openxmlformats.org/officeDocument/2006/relationships/tags" Target="../tags/tag17.xml"/><Relationship Id="rId16" Type="http://schemas.openxmlformats.org/officeDocument/2006/relationships/slide" Target="slide8.xml"/><Relationship Id="rId20" Type="http://schemas.openxmlformats.org/officeDocument/2006/relationships/image" Target="../media/image10.png"/><Relationship Id="rId1" Type="http://schemas.openxmlformats.org/officeDocument/2006/relationships/tags" Target="../tags/tag16.xml"/><Relationship Id="rId6" Type="http://schemas.openxmlformats.org/officeDocument/2006/relationships/slide" Target="slide1.xml"/><Relationship Id="rId11" Type="http://schemas.openxmlformats.org/officeDocument/2006/relationships/image" Target="../media/image3.png"/><Relationship Id="rId5" Type="http://schemas.openxmlformats.org/officeDocument/2006/relationships/notesSlide" Target="../notesSlides/notesSlide6.xml"/><Relationship Id="rId15" Type="http://schemas.openxmlformats.org/officeDocument/2006/relationships/slide" Target="slide9.xml"/><Relationship Id="rId10" Type="http://schemas.openxmlformats.org/officeDocument/2006/relationships/slide" Target="slide4.xml"/><Relationship Id="rId19" Type="http://schemas.openxmlformats.org/officeDocument/2006/relationships/image" Target="../media/image4.png"/><Relationship Id="rId4" Type="http://schemas.openxmlformats.org/officeDocument/2006/relationships/slideLayout" Target="../slideLayouts/slideLayout10.xml"/><Relationship Id="rId9" Type="http://schemas.openxmlformats.org/officeDocument/2006/relationships/slide" Target="slide3.xml"/><Relationship Id="rId14"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slide" Target="slide3.xml"/><Relationship Id="rId18" Type="http://schemas.openxmlformats.org/officeDocument/2006/relationships/image" Target="../media/image10.png"/><Relationship Id="rId3" Type="http://schemas.openxmlformats.org/officeDocument/2006/relationships/slideLayout" Target="../slideLayouts/slideLayout10.xml"/><Relationship Id="rId7" Type="http://schemas.openxmlformats.org/officeDocument/2006/relationships/slide" Target="slide1.xml"/><Relationship Id="rId12" Type="http://schemas.openxmlformats.org/officeDocument/2006/relationships/slide" Target="slide8.xml"/><Relationship Id="rId17" Type="http://schemas.openxmlformats.org/officeDocument/2006/relationships/image" Target="../media/image4.png"/><Relationship Id="rId2" Type="http://schemas.openxmlformats.org/officeDocument/2006/relationships/tags" Target="../tags/tag20.xml"/><Relationship Id="rId16" Type="http://schemas.openxmlformats.org/officeDocument/2006/relationships/image" Target="../media/image17.png"/><Relationship Id="rId1" Type="http://schemas.openxmlformats.org/officeDocument/2006/relationships/tags" Target="../tags/tag19.xml"/><Relationship Id="rId6" Type="http://schemas.openxmlformats.org/officeDocument/2006/relationships/slide" Target="slide7.xml"/><Relationship Id="rId11" Type="http://schemas.openxmlformats.org/officeDocument/2006/relationships/slide" Target="slide9.xml"/><Relationship Id="rId5" Type="http://schemas.openxmlformats.org/officeDocument/2006/relationships/image" Target="../media/image3.png"/><Relationship Id="rId15" Type="http://schemas.openxmlformats.org/officeDocument/2006/relationships/slide" Target="slide5.xml"/><Relationship Id="rId10" Type="http://schemas.openxmlformats.org/officeDocument/2006/relationships/image" Target="../media/image6.png"/><Relationship Id="rId19" Type="http://schemas.openxmlformats.org/officeDocument/2006/relationships/slide" Target="slide10.xml"/><Relationship Id="rId4" Type="http://schemas.openxmlformats.org/officeDocument/2006/relationships/notesSlide" Target="../notesSlides/notesSlide7.xml"/><Relationship Id="rId9" Type="http://schemas.openxmlformats.org/officeDocument/2006/relationships/image" Target="../media/image5.png"/><Relationship Id="rId14" Type="http://schemas.openxmlformats.org/officeDocument/2006/relationships/slide" Target="slide4.xml"/></Relationships>
</file>

<file path=ppt/slides/_rels/slide8.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image" Target="../media/image3.png"/><Relationship Id="rId18" Type="http://schemas.openxmlformats.org/officeDocument/2006/relationships/image" Target="../media/image22.png"/><Relationship Id="rId3" Type="http://schemas.openxmlformats.org/officeDocument/2006/relationships/tags" Target="../tags/tag23.xml"/><Relationship Id="rId21" Type="http://schemas.openxmlformats.org/officeDocument/2006/relationships/slide" Target="slide9.xml"/><Relationship Id="rId7" Type="http://schemas.openxmlformats.org/officeDocument/2006/relationships/tags" Target="../tags/tag27.xml"/><Relationship Id="rId12" Type="http://schemas.openxmlformats.org/officeDocument/2006/relationships/notesSlide" Target="../notesSlides/notesSlide8.xml"/><Relationship Id="rId17" Type="http://schemas.openxmlformats.org/officeDocument/2006/relationships/image" Target="../media/image21.png"/><Relationship Id="rId2" Type="http://schemas.openxmlformats.org/officeDocument/2006/relationships/tags" Target="../tags/tag22.xml"/><Relationship Id="rId16" Type="http://schemas.openxmlformats.org/officeDocument/2006/relationships/image" Target="../media/image20.png"/><Relationship Id="rId20" Type="http://schemas.openxmlformats.org/officeDocument/2006/relationships/image" Target="../media/image6.pn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slideLayout" Target="../slideLayouts/slideLayout10.xml"/><Relationship Id="rId24" Type="http://schemas.openxmlformats.org/officeDocument/2006/relationships/slide" Target="slide10.xml"/><Relationship Id="rId5" Type="http://schemas.openxmlformats.org/officeDocument/2006/relationships/tags" Target="../tags/tag25.xml"/><Relationship Id="rId15" Type="http://schemas.openxmlformats.org/officeDocument/2006/relationships/image" Target="../media/image19.png"/><Relationship Id="rId23" Type="http://schemas.openxmlformats.org/officeDocument/2006/relationships/image" Target="../media/image10.png"/><Relationship Id="rId10" Type="http://schemas.openxmlformats.org/officeDocument/2006/relationships/tags" Target="../tags/tag30.xml"/><Relationship Id="rId19" Type="http://schemas.openxmlformats.org/officeDocument/2006/relationships/image" Target="../media/image23.png"/><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image" Target="../media/image18.png"/><Relationship Id="rId22" Type="http://schemas.openxmlformats.org/officeDocument/2006/relationships/slide" Target="slide1.xml"/></Relationships>
</file>

<file path=ppt/slides/_rels/slide9.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22.png"/><Relationship Id="rId3" Type="http://schemas.openxmlformats.org/officeDocument/2006/relationships/image" Target="../media/image3.png"/><Relationship Id="rId7" Type="http://schemas.openxmlformats.org/officeDocument/2006/relationships/slide" Target="slide3.xml"/><Relationship Id="rId12" Type="http://schemas.openxmlformats.org/officeDocument/2006/relationships/image" Target="../media/image27.png"/><Relationship Id="rId17" Type="http://schemas.openxmlformats.org/officeDocument/2006/relationships/slide" Target="slide10.xml"/><Relationship Id="rId2" Type="http://schemas.openxmlformats.org/officeDocument/2006/relationships/notesSlide" Target="../notesSlides/notesSlide9.xml"/><Relationship Id="rId16"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25.png"/><Relationship Id="rId11" Type="http://schemas.openxmlformats.org/officeDocument/2006/relationships/image" Target="../media/image26.png"/><Relationship Id="rId5" Type="http://schemas.openxmlformats.org/officeDocument/2006/relationships/image" Target="../media/image24.png"/><Relationship Id="rId15" Type="http://schemas.openxmlformats.org/officeDocument/2006/relationships/image" Target="../media/image5.png"/><Relationship Id="rId10" Type="http://schemas.openxmlformats.org/officeDocument/2006/relationships/slide" Target="slide7.xml"/><Relationship Id="rId4" Type="http://schemas.openxmlformats.org/officeDocument/2006/relationships/slide" Target="slide8.xml"/><Relationship Id="rId9" Type="http://schemas.openxmlformats.org/officeDocument/2006/relationships/slide" Target="slide5.xml"/><Relationship Id="rId14" Type="http://schemas.openxmlformats.org/officeDocument/2006/relationships/slide" Target="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b="0" dirty="0"/>
              <a:t>Time and Labor Management</a:t>
            </a:r>
            <a:br>
              <a:rPr lang="en-US" b="0" dirty="0"/>
            </a:br>
            <a:r>
              <a:rPr lang="en-US" sz="2000" b="0" dirty="0"/>
              <a:t>Scenario Overview</a:t>
            </a:r>
          </a:p>
        </p:txBody>
      </p:sp>
      <p:sp>
        <p:nvSpPr>
          <p:cNvPr id="14339"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340"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200" dirty="0">
                <a:solidFill>
                  <a:srgbClr val="666666"/>
                </a:solidFill>
                <a:latin typeface="BentonSans Light" pitchFamily="2" charset="0"/>
              </a:rPr>
              <a:t>Scenario </a:t>
            </a:r>
          </a:p>
          <a:p>
            <a:pPr>
              <a:buClr>
                <a:schemeClr val="accent1"/>
              </a:buClr>
              <a:buSzPct val="80000"/>
              <a:buFont typeface="wingdings" pitchFamily="2" charset="2"/>
              <a:buNone/>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4345"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4" action="ppaction://hlinksldjump"/>
              </a:rPr>
              <a:t>Open Legend</a:t>
            </a:r>
            <a:endParaRPr lang="en-US" sz="900" dirty="0">
              <a:ea typeface="SimSun" pitchFamily="2" charset="-122"/>
            </a:endParaRPr>
          </a:p>
        </p:txBody>
      </p:sp>
      <p:sp>
        <p:nvSpPr>
          <p:cNvPr id="143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14348" name="TextBox 66"/>
          <p:cNvSpPr txBox="1">
            <a:spLocks noChangeArrowheads="1"/>
          </p:cNvSpPr>
          <p:nvPr/>
        </p:nvSpPr>
        <p:spPr bwMode="auto">
          <a:xfrm>
            <a:off x="1755775" y="6011863"/>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following business roles are involved in this scenario:</a:t>
            </a:r>
          </a:p>
        </p:txBody>
      </p:sp>
      <p:grpSp>
        <p:nvGrpSpPr>
          <p:cNvPr id="14358" name="Group 65"/>
          <p:cNvGrpSpPr>
            <a:grpSpLocks/>
          </p:cNvGrpSpPr>
          <p:nvPr/>
        </p:nvGrpSpPr>
        <p:grpSpPr bwMode="auto">
          <a:xfrm>
            <a:off x="7708900" y="1152525"/>
            <a:ext cx="1174750" cy="309563"/>
            <a:chOff x="7269479" y="1173773"/>
            <a:chExt cx="1174410" cy="309466"/>
          </a:xfrm>
        </p:grpSpPr>
        <p:pic>
          <p:nvPicPr>
            <p:cNvPr id="14371"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a:ln w="9525">
              <a:noFill/>
              <a:miter lim="800000"/>
              <a:headEnd/>
              <a:tailEnd/>
            </a:ln>
          </p:spPr>
        </p:pic>
        <p:sp>
          <p:nvSpPr>
            <p:cNvPr id="1437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4359" name="Chevron 123">
            <a:hlinkClick r:id="rId6" action="ppaction://hlinksldjump"/>
          </p:cNvPr>
          <p:cNvSpPr>
            <a:spLocks noChangeArrowheads="1"/>
          </p:cNvSpPr>
          <p:nvPr/>
        </p:nvSpPr>
        <p:spPr bwMode="auto">
          <a:xfrm>
            <a:off x="482600" y="2254250"/>
            <a:ext cx="884238"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Defining Planned Working Times</a:t>
            </a:r>
          </a:p>
        </p:txBody>
      </p:sp>
      <p:sp>
        <p:nvSpPr>
          <p:cNvPr id="14360" name="Chevron 123">
            <a:hlinkClick r:id="rId7" action="ppaction://hlinksldjump"/>
          </p:cNvPr>
          <p:cNvSpPr>
            <a:spLocks noChangeArrowheads="1"/>
          </p:cNvSpPr>
          <p:nvPr/>
        </p:nvSpPr>
        <p:spPr bwMode="auto">
          <a:xfrm>
            <a:off x="1328738" y="2254250"/>
            <a:ext cx="884237"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Processing Time Accounts</a:t>
            </a:r>
          </a:p>
        </p:txBody>
      </p:sp>
      <p:sp>
        <p:nvSpPr>
          <p:cNvPr id="14361" name="Chevron 123">
            <a:hlinkClick r:id="rId8" action="ppaction://hlinksldjump"/>
          </p:cNvPr>
          <p:cNvSpPr>
            <a:spLocks noChangeArrowheads="1"/>
          </p:cNvSpPr>
          <p:nvPr/>
        </p:nvSpPr>
        <p:spPr bwMode="auto">
          <a:xfrm>
            <a:off x="2174875" y="2254250"/>
            <a:ext cx="884238"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Recording Employee Times</a:t>
            </a:r>
          </a:p>
        </p:txBody>
      </p:sp>
      <p:sp>
        <p:nvSpPr>
          <p:cNvPr id="14362" name="Freeform 70"/>
          <p:cNvSpPr>
            <a:spLocks noChangeArrowheads="1"/>
          </p:cNvSpPr>
          <p:nvPr/>
        </p:nvSpPr>
        <p:spPr bwMode="auto">
          <a:xfrm flipV="1">
            <a:off x="2842187" y="2252905"/>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14363" name="Freeform 69"/>
          <p:cNvSpPr>
            <a:spLocks noChangeArrowheads="1"/>
          </p:cNvSpPr>
          <p:nvPr/>
        </p:nvSpPr>
        <p:spPr bwMode="auto">
          <a:xfrm>
            <a:off x="1999133" y="3009262"/>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14364" name="Freeform 69"/>
          <p:cNvSpPr>
            <a:spLocks noChangeArrowheads="1"/>
          </p:cNvSpPr>
          <p:nvPr/>
        </p:nvSpPr>
        <p:spPr bwMode="auto">
          <a:xfrm>
            <a:off x="2845280" y="3008094"/>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14365"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Time Administrator</a:t>
            </a:r>
          </a:p>
        </p:txBody>
      </p:sp>
      <p:sp>
        <p:nvSpPr>
          <p:cNvPr id="14366"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dirty="0">
                <a:solidFill>
                  <a:srgbClr val="404040"/>
                </a:solidFill>
              </a:rPr>
              <a:t>Employee</a:t>
            </a:r>
            <a:endParaRPr lang="en-US" sz="700" dirty="0">
              <a:solidFill>
                <a:srgbClr val="404040"/>
              </a:solidFill>
            </a:endParaRPr>
          </a:p>
        </p:txBody>
      </p:sp>
      <p:sp>
        <p:nvSpPr>
          <p:cNvPr id="14367" name="Chevron 79"/>
          <p:cNvSpPr>
            <a:spLocks noChangeArrowheads="1"/>
          </p:cNvSpPr>
          <p:nvPr/>
        </p:nvSpPr>
        <p:spPr bwMode="auto">
          <a:xfrm>
            <a:off x="4576763" y="63087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Line Manager</a:t>
            </a:r>
            <a:endParaRPr lang="en-US" sz="700">
              <a:solidFill>
                <a:srgbClr val="404040"/>
              </a:solidFill>
            </a:endParaRPr>
          </a:p>
        </p:txBody>
      </p:sp>
      <p:sp>
        <p:nvSpPr>
          <p:cNvPr id="37" name="Chevron 123">
            <a:hlinkClick r:id="rId9" action="ppaction://hlinksldjump"/>
          </p:cNvPr>
          <p:cNvSpPr>
            <a:spLocks noChangeArrowheads="1"/>
          </p:cNvSpPr>
          <p:nvPr/>
        </p:nvSpPr>
        <p:spPr bwMode="auto">
          <a:xfrm>
            <a:off x="3018420" y="2253669"/>
            <a:ext cx="884238"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Valuating Employee Times</a:t>
            </a:r>
          </a:p>
        </p:txBody>
      </p:sp>
      <p:sp>
        <p:nvSpPr>
          <p:cNvPr id="39" name="Freeform 69"/>
          <p:cNvSpPr>
            <a:spLocks noChangeArrowheads="1"/>
          </p:cNvSpPr>
          <p:nvPr/>
        </p:nvSpPr>
        <p:spPr bwMode="auto">
          <a:xfrm>
            <a:off x="3689705" y="3008359"/>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40" name="TextBox 3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4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4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3" name="Picture 4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44" name="Picture 43"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45" name="Picture 44"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46"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7"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8"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TextBox 66"/>
          <p:cNvSpPr txBox="1">
            <a:spLocks noChangeArrowheads="1"/>
          </p:cNvSpPr>
          <p:nvPr/>
        </p:nvSpPr>
        <p:spPr bwMode="auto">
          <a:xfrm>
            <a:off x="1760538" y="4335463"/>
            <a:ext cx="7256462" cy="1518364"/>
          </a:xfrm>
          <a:prstGeom prst="rect">
            <a:avLst/>
          </a:prstGeom>
          <a:noFill/>
          <a:ln w="9525">
            <a:noFill/>
            <a:miter lim="800000"/>
            <a:headEnd/>
            <a:tailEnd/>
          </a:ln>
        </p:spPr>
        <p:txBody>
          <a:bodyPr>
            <a:spAutoFit/>
          </a:bodyPr>
          <a:lstStyle/>
          <a:p>
            <a:pPr>
              <a:spcAft>
                <a:spcPts val="600"/>
              </a:spcAft>
            </a:pPr>
            <a:r>
              <a:rPr lang="en-US" sz="900" dirty="0"/>
              <a:t>The </a:t>
            </a:r>
            <a:r>
              <a:rPr lang="en-US" sz="900" b="1" dirty="0"/>
              <a:t>Time and Labor Management </a:t>
            </a:r>
            <a:r>
              <a:rPr lang="en-US" sz="900" dirty="0"/>
              <a:t>business scenario covers all aspects of managing your employees' time data. It enables you to create time accounts and time account rules, reusable time models and work schedules. It has functions for tracking and monitoring the different time recording options, enables valuation of recorded times and period-end closing, and transfer of account balances. </a:t>
            </a:r>
            <a:endParaRPr lang="de-DE" sz="900" dirty="0"/>
          </a:p>
          <a:p>
            <a:pPr>
              <a:spcAft>
                <a:spcPts val="600"/>
              </a:spcAft>
            </a:pPr>
            <a:r>
              <a:rPr lang="en-US" sz="900" dirty="0"/>
              <a:t>Time and Labor Management simplifies time administrators' daily work by enabling them to work reactively by checking alerts and </a:t>
            </a:r>
            <a:r>
              <a:rPr lang="en-US" sz="900" dirty="0" err="1"/>
              <a:t>worklist</a:t>
            </a:r>
            <a:r>
              <a:rPr lang="en-US" sz="900" dirty="0"/>
              <a:t> items in the </a:t>
            </a:r>
            <a:r>
              <a:rPr lang="de-DE" sz="900" dirty="0" err="1"/>
              <a:t>Overview</a:t>
            </a:r>
            <a:r>
              <a:rPr lang="en-US" sz="900" dirty="0"/>
              <a:t> view, work proactively using the information provided in the </a:t>
            </a:r>
            <a:r>
              <a:rPr lang="de-DE" sz="900" dirty="0"/>
              <a:t>Work</a:t>
            </a:r>
            <a:r>
              <a:rPr lang="en-US" sz="900" dirty="0"/>
              <a:t> view, review and change employee time data, and administer time accounts, including making balance adjustment and payouts.</a:t>
            </a:r>
            <a:br>
              <a:rPr lang="en-US" sz="900" dirty="0"/>
            </a:br>
            <a:r>
              <a:rPr lang="en-US" sz="900" dirty="0"/>
              <a:t>Time and Labor Management is essential for a complete HR system. It is relevant if you want to run Payroll and Compensation in your HR system, and it can also run standalone, for example, if you simply want to manage project data collected in the time sheet.</a:t>
            </a:r>
          </a:p>
          <a:p>
            <a:pPr marL="228600" lvl="1" indent="-114300">
              <a:spcBef>
                <a:spcPts val="200"/>
              </a:spcBef>
              <a:spcAft>
                <a:spcPts val="600"/>
              </a:spcAft>
            </a:pPr>
            <a:endParaRPr lang="en-US" sz="900" dirty="0"/>
          </a:p>
        </p:txBody>
      </p:sp>
      <p:pic>
        <p:nvPicPr>
          <p:cNvPr id="53" name="Picture 83"/>
          <p:cNvPicPr preferRelativeResize="0">
            <a:picLocks/>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bwMode="auto">
          <a:xfrm>
            <a:off x="4148773" y="6351588"/>
            <a:ext cx="387667" cy="411162"/>
          </a:xfrm>
          <a:prstGeom prst="rect">
            <a:avLst/>
          </a:prstGeom>
          <a:noFill/>
          <a:ln w="9525" algn="ctr">
            <a:noFill/>
            <a:miter lim="800000"/>
            <a:headEnd/>
            <a:tailEnd/>
          </a:ln>
        </p:spPr>
      </p:pic>
      <p:pic>
        <p:nvPicPr>
          <p:cNvPr id="54" name="Picture 130"/>
          <p:cNvPicPr>
            <a:picLocks noChangeAspect="1"/>
          </p:cNvPicPr>
          <p:nvPr/>
        </p:nvPicPr>
        <p:blipFill>
          <a:blip r:embed="rId16">
            <a:extLst>
              <a:ext uri="{28A0092B-C50C-407E-A947-70E740481C1C}">
                <a14:useLocalDpi xmlns:a14="http://schemas.microsoft.com/office/drawing/2010/main" val="0"/>
              </a:ext>
            </a:extLst>
          </a:blip>
          <a:stretch>
            <a:fillRect/>
          </a:stretch>
        </p:blipFill>
        <p:spPr bwMode="auto">
          <a:xfrm>
            <a:off x="1824038" y="6351588"/>
            <a:ext cx="411162" cy="411162"/>
          </a:xfrm>
          <a:prstGeom prst="rect">
            <a:avLst/>
          </a:prstGeom>
          <a:noFill/>
          <a:ln w="9525">
            <a:noFill/>
            <a:miter lim="800000"/>
            <a:headEnd/>
            <a:tailEnd/>
          </a:ln>
        </p:spPr>
      </p:pic>
      <p:pic>
        <p:nvPicPr>
          <p:cNvPr id="55" name="Picture 143"/>
          <p:cNvPicPr>
            <a:picLocks noChangeAspect="1"/>
          </p:cNvPicPr>
          <p:nvPr/>
        </p:nvPicPr>
        <p:blipFill>
          <a:blip r:embed="rId17">
            <a:extLst>
              <a:ext uri="{28A0092B-C50C-407E-A947-70E740481C1C}">
                <a14:useLocalDpi xmlns:a14="http://schemas.microsoft.com/office/drawing/2010/main" val="0"/>
              </a:ext>
            </a:extLst>
          </a:blip>
          <a:stretch>
            <a:fillRect/>
          </a:stretch>
        </p:blipFill>
        <p:spPr bwMode="auto">
          <a:xfrm>
            <a:off x="3017838" y="6351588"/>
            <a:ext cx="411162" cy="411162"/>
          </a:xfrm>
          <a:prstGeom prst="rect">
            <a:avLst/>
          </a:prstGeom>
          <a:noFill/>
          <a:ln w="9525">
            <a:noFill/>
            <a:miter lim="800000"/>
            <a:headEnd/>
            <a:tailEnd/>
          </a:ln>
        </p:spPr>
      </p:pic>
      <p:pic>
        <p:nvPicPr>
          <p:cNvPr id="56" name="Picture 55"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1" name="Rectangle 57">
            <a:hlinkClick r:id="rId19" action="ppaction://hlinksldjump"/>
          </p:cNvPr>
          <p:cNvSpPr>
            <a:spLocks noChangeArrowheads="1"/>
          </p:cNvSpPr>
          <p:nvPr/>
        </p:nvSpPr>
        <p:spPr bwMode="auto">
          <a:xfrm>
            <a:off x="336988" y="5873470"/>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solidFill>
                  <a:srgbClr val="666666"/>
                </a:solidFill>
              </a:rPr>
              <a:t>Time and Labor Management</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5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59" name="Picture 5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60" name="Rectangle 59">
            <a:hlinkClick r:id="rId1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65" name="Picture 64" descr="Calculator_2_60px.png"/>
          <p:cNvPicPr>
            <a:picLocks noChangeAspect="1"/>
          </p:cNvPicPr>
          <p:nvPr/>
        </p:nvPicPr>
        <p:blipFill>
          <a:blip r:embed="rId13" cstate="print"/>
          <a:stretch>
            <a:fillRect/>
          </a:stretch>
        </p:blipFill>
        <p:spPr>
          <a:xfrm>
            <a:off x="366739" y="5220067"/>
            <a:ext cx="180000" cy="180000"/>
          </a:xfrm>
          <a:prstGeom prst="rect">
            <a:avLst/>
          </a:prstGeom>
        </p:spPr>
      </p:pic>
      <p:sp>
        <p:nvSpPr>
          <p:cNvPr id="67"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578737"/>
            <a:ext cx="180000" cy="180000"/>
          </a:xfrm>
          <a:prstGeom prst="rect">
            <a:avLst/>
          </a:prstGeom>
        </p:spPr>
      </p:pic>
      <p:pic>
        <p:nvPicPr>
          <p:cNvPr id="48" name="Picture 4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1800"/>
            <a:ext cx="170688" cy="170688"/>
          </a:xfrm>
          <a:prstGeom prst="rect">
            <a:avLst/>
          </a:prstGeom>
        </p:spPr>
      </p:pic>
      <p:sp>
        <p:nvSpPr>
          <p:cNvPr id="72" name="Rectangle 57">
            <a:hlinkClick r:id="rId17" action="ppaction://hlinksldjump"/>
          </p:cNvPr>
          <p:cNvSpPr>
            <a:spLocks noChangeArrowheads="1"/>
          </p:cNvSpPr>
          <p:nvPr/>
        </p:nvSpPr>
        <p:spPr bwMode="auto">
          <a:xfrm>
            <a:off x="305529" y="551750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50" name="Picture 4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spTree>
    <p:extLst>
      <p:ext uri="{BB962C8B-B14F-4D97-AF65-F5344CB8AC3E}">
        <p14:creationId xmlns:p14="http://schemas.microsoft.com/office/powerpoint/2010/main" val="209394011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b="0" dirty="0"/>
              <a:t>Time and Labor Management</a:t>
            </a:r>
            <a:br>
              <a:rPr lang="en-US" b="0" dirty="0"/>
            </a:br>
            <a:r>
              <a:rPr lang="en-US" sz="2000" b="0" dirty="0"/>
              <a:t>Scenario Overview</a:t>
            </a:r>
          </a:p>
        </p:txBody>
      </p:sp>
      <p:sp>
        <p:nvSpPr>
          <p:cNvPr id="15363"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5364"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5369"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a:solidFill>
                  <a:srgbClr val="44697D"/>
                </a:solidFill>
                <a:hlinkClick r:id="rId5" action="ppaction://hlinksldjump"/>
              </a:rPr>
              <a:t>Open Legend</a:t>
            </a:r>
            <a:endParaRPr lang="en-US" sz="900">
              <a:ea typeface="SimSun" pitchFamily="2" charset="-122"/>
            </a:endParaRPr>
          </a:p>
        </p:txBody>
      </p:sp>
      <p:sp>
        <p:nvSpPr>
          <p:cNvPr id="15371"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15372" name="TextBox 66"/>
          <p:cNvSpPr txBox="1">
            <a:spLocks noChangeArrowheads="1"/>
          </p:cNvSpPr>
          <p:nvPr/>
        </p:nvSpPr>
        <p:spPr bwMode="auto">
          <a:xfrm>
            <a:off x="1755775" y="6011863"/>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a:t>The following business roles are involved in this scenario:</a:t>
            </a:r>
          </a:p>
        </p:txBody>
      </p:sp>
      <p:sp>
        <p:nvSpPr>
          <p:cNvPr id="15373" name="TextBox 66"/>
          <p:cNvSpPr txBox="1">
            <a:spLocks noChangeArrowheads="1"/>
          </p:cNvSpPr>
          <p:nvPr/>
        </p:nvSpPr>
        <p:spPr bwMode="auto">
          <a:xfrm>
            <a:off x="1760538" y="4335463"/>
            <a:ext cx="7256462" cy="1518364"/>
          </a:xfrm>
          <a:prstGeom prst="rect">
            <a:avLst/>
          </a:prstGeom>
          <a:noFill/>
          <a:ln w="9525">
            <a:noFill/>
            <a:miter lim="800000"/>
            <a:headEnd/>
            <a:tailEnd/>
          </a:ln>
        </p:spPr>
        <p:txBody>
          <a:bodyPr>
            <a:spAutoFit/>
          </a:bodyPr>
          <a:lstStyle/>
          <a:p>
            <a:pPr>
              <a:spcAft>
                <a:spcPts val="600"/>
              </a:spcAft>
            </a:pPr>
            <a:r>
              <a:rPr lang="en-US" sz="900" dirty="0"/>
              <a:t>The </a:t>
            </a:r>
            <a:r>
              <a:rPr lang="en-US" sz="900" b="1" dirty="0"/>
              <a:t>Time and Labor Management </a:t>
            </a:r>
            <a:r>
              <a:rPr lang="en-US" sz="900" dirty="0"/>
              <a:t>business scenario covers all aspects of managing your employees' time data. It enables you to create time accounts and time account rules, reusable time models and work schedules. It has functions for tracking and monitoring the different time recording options, enables valuation of recorded times and period-end closing, and transfer of account balances. </a:t>
            </a:r>
            <a:endParaRPr lang="de-DE" sz="900" dirty="0"/>
          </a:p>
          <a:p>
            <a:pPr>
              <a:spcAft>
                <a:spcPts val="600"/>
              </a:spcAft>
            </a:pPr>
            <a:r>
              <a:rPr lang="en-US" sz="900" dirty="0"/>
              <a:t>Time and Labor Management simplifies time administrators' daily work by enabling them to work reactively by checking alerts and </a:t>
            </a:r>
            <a:r>
              <a:rPr lang="en-US" sz="900" dirty="0" err="1"/>
              <a:t>worklist</a:t>
            </a:r>
            <a:r>
              <a:rPr lang="en-US" sz="900" dirty="0"/>
              <a:t> items in the </a:t>
            </a:r>
            <a:r>
              <a:rPr lang="de-DE" sz="900" dirty="0" err="1"/>
              <a:t>Overview</a:t>
            </a:r>
            <a:r>
              <a:rPr lang="en-US" sz="900" dirty="0"/>
              <a:t> view, work proactively using the information provided in the </a:t>
            </a:r>
            <a:r>
              <a:rPr lang="de-DE" sz="900" dirty="0"/>
              <a:t>Work</a:t>
            </a:r>
            <a:r>
              <a:rPr lang="en-US" sz="900" dirty="0"/>
              <a:t> view, review and change employee time data, and administer time accounts, including making balance adjustment and payouts.</a:t>
            </a:r>
            <a:br>
              <a:rPr lang="en-US" sz="900" dirty="0"/>
            </a:br>
            <a:r>
              <a:rPr lang="en-US" sz="900" dirty="0"/>
              <a:t>Time and Labor Management is essential for a complete HR system. It is relevant if you want to run Payroll and Compensation in your HR system, and it can also run standalone, for example, if you simply want to manage project data collected in the time sheet.</a:t>
            </a:r>
          </a:p>
          <a:p>
            <a:pPr marL="228600" lvl="1" indent="-114300">
              <a:spcBef>
                <a:spcPts val="200"/>
              </a:spcBef>
              <a:spcAft>
                <a:spcPts val="600"/>
              </a:spcAft>
            </a:pPr>
            <a:endParaRPr lang="en-US" sz="900" dirty="0"/>
          </a:p>
        </p:txBody>
      </p:sp>
      <p:grpSp>
        <p:nvGrpSpPr>
          <p:cNvPr id="15382" name="Group 65"/>
          <p:cNvGrpSpPr>
            <a:grpSpLocks/>
          </p:cNvGrpSpPr>
          <p:nvPr/>
        </p:nvGrpSpPr>
        <p:grpSpPr bwMode="auto">
          <a:xfrm>
            <a:off x="7708900" y="1152525"/>
            <a:ext cx="1174750" cy="309563"/>
            <a:chOff x="7269479" y="1173773"/>
            <a:chExt cx="1174410" cy="309466"/>
          </a:xfrm>
        </p:grpSpPr>
        <p:pic>
          <p:nvPicPr>
            <p:cNvPr id="1541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a:ln w="9525">
              <a:noFill/>
              <a:miter lim="800000"/>
              <a:headEnd/>
              <a:tailEnd/>
            </a:ln>
          </p:spPr>
        </p:pic>
        <p:sp>
          <p:nvSpPr>
            <p:cNvPr id="1542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5383"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Time Administrator</a:t>
            </a:r>
          </a:p>
        </p:txBody>
      </p:sp>
      <p:sp>
        <p:nvSpPr>
          <p:cNvPr id="15384" name="Chevron 79"/>
          <p:cNvSpPr>
            <a:spLocks noChangeArrowheads="1"/>
          </p:cNvSpPr>
          <p:nvPr/>
        </p:nvSpPr>
        <p:spPr bwMode="auto">
          <a:xfrm>
            <a:off x="34909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dirty="0">
                <a:solidFill>
                  <a:srgbClr val="404040"/>
                </a:solidFill>
              </a:rPr>
              <a:t>Employee</a:t>
            </a:r>
            <a:endParaRPr lang="en-US" sz="700" dirty="0">
              <a:solidFill>
                <a:srgbClr val="404040"/>
              </a:solidFill>
            </a:endParaRPr>
          </a:p>
        </p:txBody>
      </p:sp>
      <p:sp>
        <p:nvSpPr>
          <p:cNvPr id="15385" name="Chevron 79"/>
          <p:cNvSpPr>
            <a:spLocks noChangeArrowheads="1"/>
          </p:cNvSpPr>
          <p:nvPr/>
        </p:nvSpPr>
        <p:spPr bwMode="auto">
          <a:xfrm>
            <a:off x="4576763" y="63087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Line Manager</a:t>
            </a:r>
            <a:endParaRPr lang="en-US" sz="700">
              <a:solidFill>
                <a:srgbClr val="404040"/>
              </a:solidFill>
            </a:endParaRPr>
          </a:p>
        </p:txBody>
      </p:sp>
      <p:pic>
        <p:nvPicPr>
          <p:cNvPr id="15386" name="Picture 83"/>
          <p:cNvPicPr preferRelativeResize="0">
            <a:picLocks/>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bwMode="auto">
          <a:xfrm>
            <a:off x="4148773" y="6351588"/>
            <a:ext cx="387667" cy="411162"/>
          </a:xfrm>
          <a:prstGeom prst="rect">
            <a:avLst/>
          </a:prstGeom>
          <a:noFill/>
          <a:ln w="9525" algn="ctr">
            <a:noFill/>
            <a:miter lim="800000"/>
            <a:headEnd/>
            <a:tailEnd/>
          </a:ln>
        </p:spPr>
      </p:pic>
      <p:pic>
        <p:nvPicPr>
          <p:cNvPr id="15387" name="Picture 130"/>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1824038" y="6351588"/>
            <a:ext cx="411162" cy="411162"/>
          </a:xfrm>
          <a:prstGeom prst="rect">
            <a:avLst/>
          </a:prstGeom>
          <a:noFill/>
          <a:ln w="9525">
            <a:noFill/>
            <a:miter lim="800000"/>
            <a:headEnd/>
            <a:tailEnd/>
          </a:ln>
        </p:spPr>
      </p:pic>
      <p:pic>
        <p:nvPicPr>
          <p:cNvPr id="15388" name="Picture 143"/>
          <p:cNvPicPr>
            <a:picLocks noChangeAspect="1"/>
          </p:cNvPicPr>
          <p:nvPr/>
        </p:nvPicPr>
        <p:blipFill>
          <a:blip r:embed="rId9">
            <a:extLst>
              <a:ext uri="{28A0092B-C50C-407E-A947-70E740481C1C}">
                <a14:useLocalDpi xmlns:a14="http://schemas.microsoft.com/office/drawing/2010/main" val="0"/>
              </a:ext>
            </a:extLst>
          </a:blip>
          <a:stretch>
            <a:fillRect/>
          </a:stretch>
        </p:blipFill>
        <p:spPr bwMode="auto">
          <a:xfrm>
            <a:off x="3017838" y="6351588"/>
            <a:ext cx="411162" cy="411162"/>
          </a:xfrm>
          <a:prstGeom prst="rect">
            <a:avLst/>
          </a:prstGeom>
          <a:noFill/>
          <a:ln w="9525">
            <a:noFill/>
            <a:miter lim="800000"/>
            <a:headEnd/>
            <a:tailEnd/>
          </a:ln>
        </p:spPr>
      </p:pic>
      <p:sp>
        <p:nvSpPr>
          <p:cNvPr id="15389"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a:solidFill>
                  <a:srgbClr val="44697D"/>
                </a:solidFill>
                <a:hlinkClick r:id="rId5" action="ppaction://hlinksldjump"/>
              </a:rPr>
              <a:t>Open Legend</a:t>
            </a:r>
            <a:endParaRPr lang="en-US" sz="900">
              <a:ea typeface="SimSun" pitchFamily="2" charset="-122"/>
            </a:endParaRPr>
          </a:p>
        </p:txBody>
      </p:sp>
      <p:sp>
        <p:nvSpPr>
          <p:cNvPr id="15390" name="Chevron 79"/>
          <p:cNvSpPr>
            <a:spLocks noChangeArrowheads="1"/>
          </p:cNvSpPr>
          <p:nvPr/>
        </p:nvSpPr>
        <p:spPr bwMode="auto">
          <a:xfrm>
            <a:off x="6945313" y="63404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Quality</a:t>
            </a:r>
            <a:br>
              <a:rPr lang="en-US" sz="700">
                <a:solidFill>
                  <a:srgbClr val="404040"/>
                </a:solidFill>
              </a:rPr>
            </a:br>
            <a:r>
              <a:rPr lang="en-US" sz="700">
                <a:solidFill>
                  <a:srgbClr val="404040"/>
                </a:solidFill>
              </a:rPr>
              <a:t>Manager</a:t>
            </a:r>
          </a:p>
        </p:txBody>
      </p:sp>
      <p:grpSp>
        <p:nvGrpSpPr>
          <p:cNvPr id="15391" name="Group 82"/>
          <p:cNvGrpSpPr>
            <a:grpSpLocks/>
          </p:cNvGrpSpPr>
          <p:nvPr/>
        </p:nvGrpSpPr>
        <p:grpSpPr bwMode="auto">
          <a:xfrm>
            <a:off x="7321550" y="6346825"/>
            <a:ext cx="407988" cy="407988"/>
            <a:chOff x="166" y="2167"/>
            <a:chExt cx="257" cy="257"/>
          </a:xfrm>
        </p:grpSpPr>
        <p:pic>
          <p:nvPicPr>
            <p:cNvPr id="15417" name="Picture 63" descr="16"/>
            <p:cNvPicPr>
              <a:picLocks noChangeAspect="1" noChangeArrowheads="1"/>
            </p:cNvPicPr>
            <p:nvPr/>
          </p:nvPicPr>
          <p:blipFill>
            <a:blip r:embed="rId10" cstate="print"/>
            <a:srcRect/>
            <a:stretch>
              <a:fillRect/>
            </a:stretch>
          </p:blipFill>
          <p:spPr bwMode="auto">
            <a:xfrm>
              <a:off x="168" y="2169"/>
              <a:ext cx="253" cy="253"/>
            </a:xfrm>
            <a:prstGeom prst="rect">
              <a:avLst/>
            </a:prstGeom>
            <a:noFill/>
            <a:ln w="9525">
              <a:noFill/>
              <a:miter lim="800000"/>
              <a:headEnd/>
              <a:tailEnd/>
            </a:ln>
          </p:spPr>
        </p:pic>
        <p:sp>
          <p:nvSpPr>
            <p:cNvPr id="15418" name="AutoShape 74"/>
            <p:cNvSpPr>
              <a:spLocks noChangeArrowheads="1"/>
            </p:cNvSpPr>
            <p:nvPr/>
          </p:nvSpPr>
          <p:spPr bwMode="auto">
            <a:xfrm>
              <a:off x="166" y="2167"/>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grpSp>
        <p:nvGrpSpPr>
          <p:cNvPr id="15392" name="Group 85"/>
          <p:cNvGrpSpPr>
            <a:grpSpLocks/>
          </p:cNvGrpSpPr>
          <p:nvPr/>
        </p:nvGrpSpPr>
        <p:grpSpPr bwMode="auto">
          <a:xfrm>
            <a:off x="8197850" y="6346825"/>
            <a:ext cx="407988" cy="407988"/>
            <a:chOff x="166" y="3402"/>
            <a:chExt cx="257" cy="257"/>
          </a:xfrm>
        </p:grpSpPr>
        <p:pic>
          <p:nvPicPr>
            <p:cNvPr id="15415" name="Picture 66" descr="19"/>
            <p:cNvPicPr>
              <a:picLocks noChangeAspect="1" noChangeArrowheads="1"/>
            </p:cNvPicPr>
            <p:nvPr/>
          </p:nvPicPr>
          <p:blipFill>
            <a:blip r:embed="rId11" cstate="print"/>
            <a:srcRect/>
            <a:stretch>
              <a:fillRect/>
            </a:stretch>
          </p:blipFill>
          <p:spPr bwMode="auto">
            <a:xfrm>
              <a:off x="168" y="3403"/>
              <a:ext cx="253" cy="253"/>
            </a:xfrm>
            <a:prstGeom prst="rect">
              <a:avLst/>
            </a:prstGeom>
            <a:noFill/>
            <a:ln w="9525">
              <a:noFill/>
              <a:miter lim="800000"/>
              <a:headEnd/>
              <a:tailEnd/>
            </a:ln>
          </p:spPr>
        </p:pic>
        <p:sp>
          <p:nvSpPr>
            <p:cNvPr id="15416" name="AutoShape 75"/>
            <p:cNvSpPr>
              <a:spLocks noChangeArrowheads="1"/>
            </p:cNvSpPr>
            <p:nvPr/>
          </p:nvSpPr>
          <p:spPr bwMode="auto">
            <a:xfrm>
              <a:off x="166" y="3402"/>
              <a:ext cx="257" cy="2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chemeClr val="accent1"/>
            </a:solidFill>
            <a:ln w="9525">
              <a:noFill/>
              <a:round/>
              <a:headEnd/>
              <a:tailEnd/>
            </a:ln>
          </p:spPr>
          <p:txBody>
            <a:bodyPr wrap="none" anchor="ctr"/>
            <a:lstStyle/>
            <a:p>
              <a:endParaRPr lang="de-DE"/>
            </a:p>
          </p:txBody>
        </p:sp>
      </p:grpSp>
      <p:sp>
        <p:nvSpPr>
          <p:cNvPr id="15393" name="Chevron 79"/>
          <p:cNvSpPr>
            <a:spLocks noChangeArrowheads="1"/>
          </p:cNvSpPr>
          <p:nvPr/>
        </p:nvSpPr>
        <p:spPr bwMode="auto">
          <a:xfrm>
            <a:off x="7799388" y="63404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Inspector</a:t>
            </a:r>
          </a:p>
        </p:txBody>
      </p:sp>
      <p:sp>
        <p:nvSpPr>
          <p:cNvPr id="15394"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15395" name="Picture 52" descr="richard_stone_active.png">
            <a:hlinkClick r:id="rId12" action="ppaction://hlinksldjump" tooltip="Click here for a detailed role description"/>
          </p:cNvPr>
          <p:cNvPicPr>
            <a:picLocks noChangeAspect="1"/>
          </p:cNvPicPr>
          <p:nvPr>
            <p:custDataLst>
              <p:tags r:id="rId2"/>
            </p:custDataLst>
          </p:nvPr>
        </p:nvPicPr>
        <p:blipFill>
          <a:blip r:embed="rId13" cstate="print"/>
          <a:srcRect/>
          <a:stretch>
            <a:fillRect/>
          </a:stretch>
        </p:blipFill>
        <p:spPr bwMode="auto">
          <a:xfrm>
            <a:off x="7813675" y="6318250"/>
            <a:ext cx="411163" cy="411163"/>
          </a:xfrm>
          <a:prstGeom prst="rect">
            <a:avLst/>
          </a:prstGeom>
          <a:noFill/>
          <a:ln w="9525">
            <a:noFill/>
            <a:miter lim="800000"/>
            <a:headEnd/>
            <a:tailEnd/>
          </a:ln>
        </p:spPr>
      </p:pic>
      <p:sp>
        <p:nvSpPr>
          <p:cNvPr id="1539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5397"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53"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latin typeface="Arial"/>
              <a:cs typeface="+mn-cs"/>
            </a:endParaRPr>
          </a:p>
        </p:txBody>
      </p:sp>
      <p:sp>
        <p:nvSpPr>
          <p:cNvPr id="15399"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5400"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pic>
        <p:nvPicPr>
          <p:cNvPr id="15401" name="Picture 75"/>
          <p:cNvPicPr>
            <a:picLocks noChangeAspect="1" noChangeArrowheads="1"/>
          </p:cNvPicPr>
          <p:nvPr/>
        </p:nvPicPr>
        <p:blipFill>
          <a:blip r:embed="rId14" cstate="print">
            <a:extLst>
              <a:ext uri="{28A0092B-C50C-407E-A947-70E740481C1C}">
                <a14:useLocalDpi xmlns:a14="http://schemas.microsoft.com/office/drawing/2010/main" val="0"/>
              </a:ext>
            </a:extLst>
          </a:blip>
          <a:stretch>
            <a:fillRect/>
          </a:stretch>
        </p:blipFill>
        <p:spPr bwMode="auto">
          <a:xfrm>
            <a:off x="6935788" y="6096289"/>
            <a:ext cx="127000" cy="94672"/>
          </a:xfrm>
          <a:prstGeom prst="rect">
            <a:avLst/>
          </a:prstGeom>
          <a:noFill/>
          <a:ln w="9525">
            <a:noFill/>
            <a:miter lim="800000"/>
            <a:headEnd/>
            <a:tailEnd/>
          </a:ln>
        </p:spPr>
      </p:pic>
      <p:sp>
        <p:nvSpPr>
          <p:cNvPr id="15402" name="Rectangle 76">
            <a:hlinkClick r:id="rId15"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5" action="ppaction://hlinksldjump"/>
              </a:rPr>
              <a:t>Close Legend</a:t>
            </a:r>
            <a:endParaRPr lang="en-US" sz="800" dirty="0">
              <a:solidFill>
                <a:srgbClr val="44697D"/>
              </a:solidFill>
            </a:endParaRPr>
          </a:p>
        </p:txBody>
      </p:sp>
      <p:sp>
        <p:nvSpPr>
          <p:cNvPr id="15403" name="Freeform 70"/>
          <p:cNvSpPr>
            <a:spLocks noChangeAspect="1" noChangeArrowheads="1"/>
          </p:cNvSpPr>
          <p:nvPr/>
        </p:nvSpPr>
        <p:spPr bwMode="auto">
          <a:xfrm flipV="1">
            <a:off x="6934200" y="5494338"/>
            <a:ext cx="131763" cy="106362"/>
          </a:xfrm>
          <a:custGeom>
            <a:avLst/>
            <a:gdLst>
              <a:gd name="T0" fmla="*/ 0 w 155643"/>
              <a:gd name="T1" fmla="*/ 1353 h 131323"/>
              <a:gd name="T2" fmla="*/ 10244 w 155643"/>
              <a:gd name="T3" fmla="*/ 1353 h 131323"/>
              <a:gd name="T4" fmla="*/ 12608 w 155643"/>
              <a:gd name="T5" fmla="*/ 0 h 131323"/>
              <a:gd name="T6" fmla="*/ 0 w 155643"/>
              <a:gd name="T7" fmla="*/ 135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15404" name="Freeform 69"/>
          <p:cNvSpPr>
            <a:spLocks noChangeAspect="1" noChangeArrowheads="1"/>
          </p:cNvSpPr>
          <p:nvPr/>
        </p:nvSpPr>
        <p:spPr bwMode="auto">
          <a:xfrm>
            <a:off x="6931025" y="5829300"/>
            <a:ext cx="131763" cy="111125"/>
          </a:xfrm>
          <a:custGeom>
            <a:avLst/>
            <a:gdLst>
              <a:gd name="T0" fmla="*/ 0 w 155643"/>
              <a:gd name="T1" fmla="*/ 7957 h 131323"/>
              <a:gd name="T2" fmla="*/ 10244 w 155643"/>
              <a:gd name="T3" fmla="*/ 7957 h 131323"/>
              <a:gd name="T4" fmla="*/ 12608 w 155643"/>
              <a:gd name="T5" fmla="*/ 0 h 131323"/>
              <a:gd name="T6" fmla="*/ 0 w 155643"/>
              <a:gd name="T7" fmla="*/ 7957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15405" name="Chevron 123">
            <a:hlinkClick r:id="" action="ppaction://noaction"/>
          </p:cNvPr>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latin typeface="Arial"/>
              <a:cs typeface="+mn-cs"/>
            </a:endParaRPr>
          </a:p>
        </p:txBody>
      </p:sp>
      <p:sp>
        <p:nvSpPr>
          <p:cNvPr id="74" name="Chevron 123">
            <a:hlinkClick r:id="" action="ppaction://noaction"/>
          </p:cNvPr>
          <p:cNvSpPr>
            <a:spLocks noChangeArrowheads="1"/>
          </p:cNvSpPr>
          <p:nvPr/>
        </p:nvSpPr>
        <p:spPr bwMode="auto">
          <a:xfrm>
            <a:off x="6934200" y="5141913"/>
            <a:ext cx="107950" cy="104775"/>
          </a:xfrm>
          <a:prstGeom prst="chevron">
            <a:avLst>
              <a:gd name="adj" fmla="val 10394"/>
            </a:avLst>
          </a:prstGeom>
          <a:solidFill>
            <a:schemeClr val="bg1"/>
          </a:solidFill>
          <a:ln w="3175" algn="ctr">
            <a:solidFill>
              <a:schemeClr val="bg1">
                <a:lumMod val="50000"/>
              </a:schemeClr>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5407" name="Chevron 123">
            <a:hlinkClick r:id="" action="ppaction://noaction"/>
          </p:cNvPr>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latin typeface="Arial"/>
              <a:cs typeface="+mn-cs"/>
            </a:endParaRPr>
          </a:p>
        </p:txBody>
      </p:sp>
      <p:sp>
        <p:nvSpPr>
          <p:cNvPr id="63" name="Chevron 123">
            <a:hlinkClick r:id="rId16" action="ppaction://hlinksldjump"/>
          </p:cNvPr>
          <p:cNvSpPr>
            <a:spLocks noChangeArrowheads="1"/>
          </p:cNvSpPr>
          <p:nvPr/>
        </p:nvSpPr>
        <p:spPr bwMode="auto">
          <a:xfrm>
            <a:off x="482600" y="2254250"/>
            <a:ext cx="884238"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latin typeface="Arial"/>
                <a:cs typeface="+mn-cs"/>
              </a:rPr>
              <a:t>Defining Planned Working Times</a:t>
            </a:r>
          </a:p>
        </p:txBody>
      </p:sp>
      <p:sp>
        <p:nvSpPr>
          <p:cNvPr id="64" name="Chevron 123">
            <a:hlinkClick r:id="rId17" action="ppaction://hlinksldjump"/>
          </p:cNvPr>
          <p:cNvSpPr>
            <a:spLocks noChangeArrowheads="1"/>
          </p:cNvSpPr>
          <p:nvPr/>
        </p:nvSpPr>
        <p:spPr bwMode="auto">
          <a:xfrm>
            <a:off x="1328738" y="2254250"/>
            <a:ext cx="884237"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Processing Time Accounts</a:t>
            </a:r>
          </a:p>
        </p:txBody>
      </p:sp>
      <p:sp>
        <p:nvSpPr>
          <p:cNvPr id="79" name="Chevron 123">
            <a:hlinkClick r:id="rId18" action="ppaction://hlinksldjump"/>
          </p:cNvPr>
          <p:cNvSpPr>
            <a:spLocks noChangeArrowheads="1"/>
          </p:cNvSpPr>
          <p:nvPr/>
        </p:nvSpPr>
        <p:spPr bwMode="auto">
          <a:xfrm>
            <a:off x="2174875" y="2254250"/>
            <a:ext cx="884238"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Recording Employee Times</a:t>
            </a:r>
          </a:p>
        </p:txBody>
      </p:sp>
      <p:sp>
        <p:nvSpPr>
          <p:cNvPr id="80" name="Freeform 70"/>
          <p:cNvSpPr>
            <a:spLocks noChangeArrowheads="1"/>
          </p:cNvSpPr>
          <p:nvPr/>
        </p:nvSpPr>
        <p:spPr bwMode="auto">
          <a:xfrm flipV="1">
            <a:off x="2842187" y="2252905"/>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81" name="Freeform 69"/>
          <p:cNvSpPr>
            <a:spLocks noChangeArrowheads="1"/>
          </p:cNvSpPr>
          <p:nvPr/>
        </p:nvSpPr>
        <p:spPr bwMode="auto">
          <a:xfrm>
            <a:off x="1999133" y="3009262"/>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2" name="Freeform 69"/>
          <p:cNvSpPr>
            <a:spLocks noChangeArrowheads="1"/>
          </p:cNvSpPr>
          <p:nvPr/>
        </p:nvSpPr>
        <p:spPr bwMode="auto">
          <a:xfrm>
            <a:off x="2845280" y="3008094"/>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3" name="Chevron 123">
            <a:hlinkClick r:id="rId19" action="ppaction://hlinksldjump"/>
          </p:cNvPr>
          <p:cNvSpPr>
            <a:spLocks noChangeArrowheads="1"/>
          </p:cNvSpPr>
          <p:nvPr/>
        </p:nvSpPr>
        <p:spPr bwMode="auto">
          <a:xfrm>
            <a:off x="3018420" y="2253669"/>
            <a:ext cx="884238" cy="879475"/>
          </a:xfrm>
          <a:prstGeom prst="chevron">
            <a:avLst>
              <a:gd name="adj" fmla="val 10380"/>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Valuating Employee Times</a:t>
            </a:r>
          </a:p>
        </p:txBody>
      </p:sp>
      <p:sp>
        <p:nvSpPr>
          <p:cNvPr id="84" name="Freeform 69"/>
          <p:cNvSpPr>
            <a:spLocks noChangeArrowheads="1"/>
          </p:cNvSpPr>
          <p:nvPr/>
        </p:nvSpPr>
        <p:spPr bwMode="auto">
          <a:xfrm>
            <a:off x="3689705" y="3008359"/>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5" name="TextBox 8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9" name="Picture 88" descr="Calculator_2_60px.png"/>
          <p:cNvPicPr>
            <a:picLocks noChangeAspect="1"/>
          </p:cNvPicPr>
          <p:nvPr/>
        </p:nvPicPr>
        <p:blipFill>
          <a:blip r:embed="rId20" cstate="print"/>
          <a:stretch>
            <a:fillRect/>
          </a:stretch>
        </p:blipFill>
        <p:spPr>
          <a:xfrm>
            <a:off x="366739" y="5220067"/>
            <a:ext cx="180000" cy="180000"/>
          </a:xfrm>
          <a:prstGeom prst="rect">
            <a:avLst/>
          </a:prstGeom>
        </p:spPr>
      </p:pic>
      <p:pic>
        <p:nvPicPr>
          <p:cNvPr id="90" name="Picture 89" descr="Monitor_60px.png"/>
          <p:cNvPicPr>
            <a:picLocks noChangeAspect="1"/>
          </p:cNvPicPr>
          <p:nvPr/>
        </p:nvPicPr>
        <p:blipFill>
          <a:blip r:embed="rId21" cstate="print"/>
          <a:stretch>
            <a:fillRect/>
          </a:stretch>
        </p:blipFill>
        <p:spPr>
          <a:xfrm>
            <a:off x="366739" y="5578737"/>
            <a:ext cx="180000" cy="180000"/>
          </a:xfrm>
          <a:prstGeom prst="rect">
            <a:avLst/>
          </a:prstGeom>
        </p:spPr>
      </p:pic>
      <p:sp>
        <p:nvSpPr>
          <p:cNvPr id="91" name="Rectangle 57">
            <a:hlinkClick r:id="rId2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Rectangle 57">
            <a:hlinkClick r:id="rId12"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5" name="Picture 64" descr="i_button_black.psd"/>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6927072" y="6321951"/>
            <a:ext cx="138040" cy="138040"/>
          </a:xfrm>
          <a:prstGeom prst="rect">
            <a:avLst/>
          </a:prstGeom>
        </p:spPr>
      </p:pic>
      <p:pic>
        <p:nvPicPr>
          <p:cNvPr id="66" name="Picture 6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7" name="Picture 66"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6" name="Rectangle 57">
            <a:hlinkClick r:id="rId26"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71069"/>
            <a:ext cx="8496300" cy="755650"/>
          </a:xfrm>
        </p:spPr>
        <p:txBody>
          <a:bodyPr>
            <a:noAutofit/>
          </a:bodyPr>
          <a:lstStyle/>
          <a:p>
            <a:r>
              <a:rPr lang="en-US" b="0" dirty="0">
                <a:solidFill>
                  <a:srgbClr val="666666"/>
                </a:solidFill>
              </a:rPr>
              <a:t>Time and Labor Management </a:t>
            </a:r>
            <a:br>
              <a:rPr lang="en-US" sz="2200" b="0" dirty="0">
                <a:solidFill>
                  <a:srgbClr val="44697D"/>
                </a:solidFill>
                <a:latin typeface="Arial Black" pitchFamily="34" charset="0"/>
                <a:ea typeface="Arial Unicode MS" pitchFamily="34" charset="-128"/>
                <a:cs typeface="Arial Unicode MS" pitchFamily="34" charset="-128"/>
              </a:rPr>
            </a:br>
            <a:r>
              <a:rPr lang="en-US" sz="2000" b="0" dirty="0">
                <a:solidFill>
                  <a:srgbClr val="595959"/>
                </a:solidFill>
                <a:ea typeface="Arial Unicode MS" pitchFamily="34" charset="-128"/>
                <a:cs typeface="Arial Unicode MS" pitchFamily="34" charset="-128"/>
              </a:rPr>
              <a:t>Process Details: Defining Planned Working Time</a:t>
            </a:r>
            <a:endParaRPr lang="en-US" sz="2200" b="0" dirty="0">
              <a:solidFill>
                <a:srgbClr val="595959"/>
              </a:solidFill>
              <a:ea typeface="Arial Unicode MS" pitchFamily="34" charset="-128"/>
              <a:cs typeface="Arial Unicode MS" pitchFamily="34" charset="-128"/>
            </a:endParaRPr>
          </a:p>
        </p:txBody>
      </p:sp>
      <p:sp>
        <p:nvSpPr>
          <p:cNvPr id="16387"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6388"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6394" name="TextBox 83"/>
          <p:cNvSpPr txBox="1">
            <a:spLocks noChangeArrowheads="1"/>
          </p:cNvSpPr>
          <p:nvPr/>
        </p:nvSpPr>
        <p:spPr bwMode="auto">
          <a:xfrm>
            <a:off x="1738313"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Process Description</a:t>
            </a:r>
          </a:p>
        </p:txBody>
      </p:sp>
      <p:cxnSp>
        <p:nvCxnSpPr>
          <p:cNvPr id="16399"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16400" name="Group 47"/>
          <p:cNvGrpSpPr>
            <a:grpSpLocks/>
          </p:cNvGrpSpPr>
          <p:nvPr/>
        </p:nvGrpSpPr>
        <p:grpSpPr bwMode="auto">
          <a:xfrm>
            <a:off x="7708900" y="1152525"/>
            <a:ext cx="1174750" cy="309563"/>
            <a:chOff x="7269479" y="1173773"/>
            <a:chExt cx="1174410" cy="309466"/>
          </a:xfrm>
        </p:grpSpPr>
        <p:pic>
          <p:nvPicPr>
            <p:cNvPr id="16424"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a:ln w="9525">
              <a:noFill/>
              <a:miter lim="800000"/>
              <a:headEnd/>
              <a:tailEnd/>
            </a:ln>
          </p:spPr>
        </p:pic>
        <p:sp>
          <p:nvSpPr>
            <p:cNvPr id="1642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pic>
        <p:nvPicPr>
          <p:cNvPr id="16421" name="Picture 130"/>
          <p:cNvPicPr>
            <a:picLocks noChangeAspect="1"/>
          </p:cNvPicPr>
          <p:nvPr/>
        </p:nvPicPr>
        <p:blipFill>
          <a:blip r:embed="rId8">
            <a:extLst>
              <a:ext uri="{28A0092B-C50C-407E-A947-70E740481C1C}">
                <a14:useLocalDpi xmlns:a14="http://schemas.microsoft.com/office/drawing/2010/main" val="0"/>
              </a:ext>
            </a:extLst>
          </a:blip>
          <a:stretch>
            <a:fillRect/>
          </a:stretch>
        </p:blipFill>
        <p:spPr bwMode="auto">
          <a:xfrm>
            <a:off x="6904038" y="4546600"/>
            <a:ext cx="411162" cy="411162"/>
          </a:xfrm>
          <a:prstGeom prst="rect">
            <a:avLst/>
          </a:prstGeom>
          <a:noFill/>
          <a:ln w="9525">
            <a:noFill/>
            <a:miter lim="800000"/>
            <a:headEnd/>
            <a:tailEnd/>
          </a:ln>
        </p:spPr>
      </p:pic>
      <p:sp>
        <p:nvSpPr>
          <p:cNvPr id="16423" name="TextBox 93"/>
          <p:cNvSpPr txBox="1">
            <a:spLocks noChangeArrowheads="1"/>
          </p:cNvSpPr>
          <p:nvPr/>
        </p:nvSpPr>
        <p:spPr bwMode="auto">
          <a:xfrm>
            <a:off x="1744663" y="4398963"/>
            <a:ext cx="4746625" cy="1492250"/>
          </a:xfrm>
          <a:prstGeom prst="rect">
            <a:avLst/>
          </a:prstGeom>
          <a:noFill/>
          <a:ln w="9525">
            <a:noFill/>
            <a:miter lim="800000"/>
            <a:headEnd/>
            <a:tailEnd/>
          </a:ln>
        </p:spPr>
        <p:txBody>
          <a:bodyPr>
            <a:spAutoFit/>
          </a:bodyPr>
          <a:lstStyle/>
          <a:p>
            <a:pPr>
              <a:spcBef>
                <a:spcPts val="600"/>
              </a:spcBef>
            </a:pPr>
            <a:r>
              <a:rPr lang="en-US" sz="900" dirty="0"/>
              <a:t>The </a:t>
            </a:r>
            <a:r>
              <a:rPr lang="en-US" sz="900" b="1" dirty="0"/>
              <a:t>Defining Planned Working Time </a:t>
            </a:r>
            <a:r>
              <a:rPr lang="en-US" sz="900" dirty="0"/>
              <a:t>business process enables you to define your employees’ planned working time according to the company's needs and policies and in compliance with country- or industry-specific regulations to support absence management and payroll processes. As part of the process, you define reusable daily, period, and schedule models, which you can then assign to employees as predefined work schedules. Alternatively, you can specify an individual work schedule directly at employee level, which, however, cannot  be reused for other employees.</a:t>
            </a:r>
          </a:p>
          <a:p>
            <a:pPr>
              <a:spcBef>
                <a:spcPts val="600"/>
              </a:spcBef>
            </a:pPr>
            <a:endParaRPr lang="de-DE" sz="900" dirty="0"/>
          </a:p>
          <a:p>
            <a:pPr>
              <a:spcBef>
                <a:spcPts val="600"/>
              </a:spcBef>
            </a:pPr>
            <a:endParaRPr lang="en-US" sz="900" dirty="0"/>
          </a:p>
        </p:txBody>
      </p:sp>
      <p:pic>
        <p:nvPicPr>
          <p:cNvPr id="47" name="Picture 2"/>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67" name="TextBox 83"/>
          <p:cNvSpPr txBox="1">
            <a:spLocks noChangeArrowheads="1"/>
          </p:cNvSpPr>
          <p:nvPr/>
        </p:nvSpPr>
        <p:spPr bwMode="auto">
          <a:xfrm>
            <a:off x="6788615"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Further Information</a:t>
            </a:r>
          </a:p>
        </p:txBody>
      </p:sp>
      <p:sp>
        <p:nvSpPr>
          <p:cNvPr id="44" name="TextBox 43"/>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1"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2"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4" name="Picture 63" descr="Calculator_2_60px.png"/>
          <p:cNvPicPr>
            <a:picLocks noChangeAspect="1"/>
          </p:cNvPicPr>
          <p:nvPr/>
        </p:nvPicPr>
        <p:blipFill>
          <a:blip r:embed="rId10" cstate="print"/>
          <a:stretch>
            <a:fillRect/>
          </a:stretch>
        </p:blipFill>
        <p:spPr>
          <a:xfrm>
            <a:off x="366739" y="5220067"/>
            <a:ext cx="180000" cy="180000"/>
          </a:xfrm>
          <a:prstGeom prst="rect">
            <a:avLst/>
          </a:prstGeom>
        </p:spPr>
      </p:pic>
      <p:pic>
        <p:nvPicPr>
          <p:cNvPr id="66" name="Picture 65" descr="Monitor_60px.png"/>
          <p:cNvPicPr>
            <a:picLocks noChangeAspect="1"/>
          </p:cNvPicPr>
          <p:nvPr/>
        </p:nvPicPr>
        <p:blipFill>
          <a:blip r:embed="rId11" cstate="print"/>
          <a:stretch>
            <a:fillRect/>
          </a:stretch>
        </p:blipFill>
        <p:spPr>
          <a:xfrm>
            <a:off x="366739" y="5578737"/>
            <a:ext cx="180000" cy="180000"/>
          </a:xfrm>
          <a:prstGeom prst="rect">
            <a:avLst/>
          </a:prstGeom>
        </p:spPr>
      </p:pic>
      <p:sp>
        <p:nvSpPr>
          <p:cNvPr id="68" name="Rectangle 57">
            <a:hlinkClick r:id="rId12"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13"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8" name="Chevron 44">
            <a:hlinkClick r:id="rId14" action="ppaction://hlinksldjump"/>
          </p:cNvPr>
          <p:cNvSpPr>
            <a:spLocks noChangeArrowheads="1"/>
          </p:cNvSpPr>
          <p:nvPr/>
        </p:nvSpPr>
        <p:spPr bwMode="auto">
          <a:xfrm>
            <a:off x="263524" y="2017713"/>
            <a:ext cx="3719513" cy="1390650"/>
          </a:xfrm>
          <a:prstGeom prst="chevron">
            <a:avLst>
              <a:gd name="adj" fmla="val 1130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Defining Planned Working Times</a:t>
            </a:r>
          </a:p>
        </p:txBody>
      </p:sp>
      <p:sp>
        <p:nvSpPr>
          <p:cNvPr id="49" name="Chevron 50"/>
          <p:cNvSpPr>
            <a:spLocks noChangeArrowheads="1"/>
          </p:cNvSpPr>
          <p:nvPr>
            <p:custDataLst>
              <p:tags r:id="rId1"/>
            </p:custDataLst>
          </p:nvPr>
        </p:nvSpPr>
        <p:spPr bwMode="auto">
          <a:xfrm>
            <a:off x="415925" y="2332038"/>
            <a:ext cx="815975" cy="762000"/>
          </a:xfrm>
          <a:prstGeom prst="chevron">
            <a:avLst>
              <a:gd name="adj" fmla="val 968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latin typeface="Arial"/>
                <a:cs typeface="+mn-cs"/>
              </a:rPr>
              <a:t>Define</a:t>
            </a:r>
            <a:r>
              <a:rPr lang="de-DE" sz="800" dirty="0">
                <a:solidFill>
                  <a:srgbClr val="404040"/>
                </a:solidFill>
                <a:latin typeface="Arial"/>
                <a:cs typeface="+mn-cs"/>
              </a:rPr>
              <a:t> an individual </a:t>
            </a:r>
            <a:r>
              <a:rPr lang="de-DE" sz="800" dirty="0" err="1">
                <a:solidFill>
                  <a:srgbClr val="404040"/>
                </a:solidFill>
                <a:latin typeface="Arial"/>
                <a:cs typeface="+mn-cs"/>
              </a:rPr>
              <a:t>work</a:t>
            </a:r>
            <a:r>
              <a:rPr lang="de-DE" sz="800" dirty="0">
                <a:solidFill>
                  <a:srgbClr val="404040"/>
                </a:solidFill>
                <a:latin typeface="Arial"/>
                <a:cs typeface="+mn-cs"/>
              </a:rPr>
              <a:t> </a:t>
            </a:r>
            <a:r>
              <a:rPr lang="de-DE" sz="800" dirty="0" err="1">
                <a:solidFill>
                  <a:srgbClr val="404040"/>
                </a:solidFill>
                <a:latin typeface="Arial"/>
                <a:cs typeface="+mn-cs"/>
              </a:rPr>
              <a:t>schedule</a:t>
            </a:r>
            <a:endParaRPr lang="en-US" sz="800" dirty="0">
              <a:solidFill>
                <a:srgbClr val="404040"/>
              </a:solidFill>
              <a:latin typeface="Arial"/>
              <a:cs typeface="+mn-cs"/>
            </a:endParaRPr>
          </a:p>
        </p:txBody>
      </p:sp>
      <p:sp>
        <p:nvSpPr>
          <p:cNvPr id="50" name="Chevron 50"/>
          <p:cNvSpPr>
            <a:spLocks noChangeArrowheads="1"/>
          </p:cNvSpPr>
          <p:nvPr>
            <p:custDataLst>
              <p:tags r:id="rId2"/>
            </p:custDataLst>
          </p:nvPr>
        </p:nvSpPr>
        <p:spPr bwMode="auto">
          <a:xfrm>
            <a:off x="1200150" y="2332038"/>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err="1">
                <a:solidFill>
                  <a:srgbClr val="404040"/>
                </a:solidFill>
                <a:latin typeface="Arial"/>
                <a:cs typeface="+mn-cs"/>
              </a:rPr>
              <a:t>Define</a:t>
            </a:r>
            <a:r>
              <a:rPr lang="de-DE" sz="800" dirty="0">
                <a:solidFill>
                  <a:srgbClr val="404040"/>
                </a:solidFill>
                <a:latin typeface="Arial"/>
                <a:cs typeface="+mn-cs"/>
              </a:rPr>
              <a:t> a time model</a:t>
            </a:r>
            <a:endParaRPr lang="en-US" sz="800" dirty="0">
              <a:solidFill>
                <a:srgbClr val="404040"/>
              </a:solidFill>
              <a:latin typeface="Arial"/>
              <a:cs typeface="+mn-cs"/>
            </a:endParaRPr>
          </a:p>
        </p:txBody>
      </p:sp>
      <p:sp>
        <p:nvSpPr>
          <p:cNvPr id="51" name="Chevron 50"/>
          <p:cNvSpPr>
            <a:spLocks noChangeArrowheads="1"/>
          </p:cNvSpPr>
          <p:nvPr>
            <p:custDataLst>
              <p:tags r:id="rId3"/>
            </p:custDataLst>
          </p:nvPr>
        </p:nvSpPr>
        <p:spPr bwMode="auto">
          <a:xfrm>
            <a:off x="1982788" y="233203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latin typeface="Arial"/>
                <a:cs typeface="+mn-cs"/>
              </a:rPr>
              <a:t>Manage a temporary change</a:t>
            </a:r>
            <a:endParaRPr lang="en-US" sz="800" dirty="0">
              <a:solidFill>
                <a:srgbClr val="404040"/>
              </a:solidFill>
              <a:latin typeface="Arial"/>
              <a:cs typeface="+mn-cs"/>
            </a:endParaRPr>
          </a:p>
        </p:txBody>
      </p:sp>
      <p:sp>
        <p:nvSpPr>
          <p:cNvPr id="52" name="Oval 158">
            <a:hlinkClick r:id="rId15" action="ppaction://hlinksldjump" tooltip="The time administrator creates an individual work schedule for an employee and assigns it."/>
          </p:cNvPr>
          <p:cNvSpPr>
            <a:spLocks noChangeAspect="1"/>
          </p:cNvSpPr>
          <p:nvPr/>
        </p:nvSpPr>
        <p:spPr bwMode="gray">
          <a:xfrm>
            <a:off x="1006475" y="2917825"/>
            <a:ext cx="144463"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endParaRPr lang="de-DE" sz="1200" b="1" dirty="0">
              <a:solidFill>
                <a:schemeClr val="bg1"/>
              </a:solidFill>
              <a:latin typeface="BentonSans Bold" pitchFamily="2" charset="0"/>
              <a:ea typeface="Arial Unicode MS" pitchFamily="34" charset="-128"/>
              <a:cs typeface="Arial Unicode MS" pitchFamily="34" charset="-128"/>
            </a:endParaRPr>
          </a:p>
        </p:txBody>
      </p:sp>
      <p:sp>
        <p:nvSpPr>
          <p:cNvPr id="53" name="TextBox 59">
            <a:hlinkClick r:id="rId14" action="ppaction://hlinksldjump"/>
          </p:cNvPr>
          <p:cNvSpPr txBox="1">
            <a:spLocks noChangeArrowheads="1"/>
          </p:cNvSpPr>
          <p:nvPr/>
        </p:nvSpPr>
        <p:spPr bwMode="auto">
          <a:xfrm>
            <a:off x="3567113" y="1951673"/>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54" name="Oval 158">
            <a:hlinkClick r:id="rId15" action="ppaction://hlinksldjump" tooltip="The time administrator creates a daily, period, or a schedule model for reuse and assignment to multiple employees."/>
          </p:cNvPr>
          <p:cNvSpPr>
            <a:spLocks noChangeAspect="1"/>
          </p:cNvSpPr>
          <p:nvPr/>
        </p:nvSpPr>
        <p:spPr bwMode="gray">
          <a:xfrm>
            <a:off x="1789113" y="2917825"/>
            <a:ext cx="144462"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55" name="Oval 158">
            <a:hlinkClick r:id="rId15" action="ppaction://hlinksldjump" tooltip="The time administrator makes a short-term change to an employee’s long-term planned work schedule without having to modify the time profile."/>
          </p:cNvPr>
          <p:cNvSpPr>
            <a:spLocks noChangeAspect="1"/>
          </p:cNvSpPr>
          <p:nvPr/>
        </p:nvSpPr>
        <p:spPr bwMode="gray">
          <a:xfrm>
            <a:off x="2571750" y="2917825"/>
            <a:ext cx="144463"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84" name="Chevron 50"/>
          <p:cNvSpPr>
            <a:spLocks noChangeArrowheads="1"/>
          </p:cNvSpPr>
          <p:nvPr>
            <p:custDataLst>
              <p:tags r:id="rId4"/>
            </p:custDataLst>
          </p:nvPr>
        </p:nvSpPr>
        <p:spPr bwMode="auto">
          <a:xfrm>
            <a:off x="2773363" y="233203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latin typeface="Arial"/>
                <a:cs typeface="+mn-cs"/>
              </a:rPr>
              <a:t>Manage a </a:t>
            </a:r>
            <a:r>
              <a:rPr lang="de-DE" sz="800" dirty="0" err="1">
                <a:solidFill>
                  <a:srgbClr val="404040"/>
                </a:solidFill>
                <a:latin typeface="Arial"/>
                <a:cs typeface="+mn-cs"/>
              </a:rPr>
              <a:t>holiday</a:t>
            </a:r>
            <a:r>
              <a:rPr lang="de-DE" sz="800" dirty="0">
                <a:solidFill>
                  <a:srgbClr val="404040"/>
                </a:solidFill>
                <a:latin typeface="Arial"/>
                <a:cs typeface="+mn-cs"/>
              </a:rPr>
              <a:t> </a:t>
            </a:r>
            <a:r>
              <a:rPr lang="de-DE" sz="800" dirty="0" err="1">
                <a:solidFill>
                  <a:srgbClr val="404040"/>
                </a:solidFill>
                <a:latin typeface="Arial"/>
                <a:cs typeface="+mn-cs"/>
              </a:rPr>
              <a:t>calendar</a:t>
            </a:r>
            <a:endParaRPr lang="en-US" sz="800" dirty="0">
              <a:solidFill>
                <a:srgbClr val="404040"/>
              </a:solidFill>
              <a:latin typeface="Arial"/>
              <a:cs typeface="+mn-cs"/>
            </a:endParaRPr>
          </a:p>
        </p:txBody>
      </p:sp>
      <p:sp>
        <p:nvSpPr>
          <p:cNvPr id="85" name="Oval 158">
            <a:hlinkClick r:id="rId15" action="ppaction://hlinksldjump" tooltip="The time administrator assigns, edits or removes holiday calendars for employees"/>
          </p:cNvPr>
          <p:cNvSpPr>
            <a:spLocks noChangeAspect="1"/>
          </p:cNvSpPr>
          <p:nvPr/>
        </p:nvSpPr>
        <p:spPr bwMode="gray">
          <a:xfrm>
            <a:off x="3362325" y="2917825"/>
            <a:ext cx="144463"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a:solidFill>
                  <a:schemeClr val="bg1"/>
                </a:solidFill>
                <a:latin typeface="BentonSans Bold" pitchFamily="2" charset="0"/>
                <a:ea typeface="Arial Unicode MS" pitchFamily="34" charset="-128"/>
                <a:cs typeface="Arial Unicode MS" pitchFamily="34" charset="-128"/>
              </a:rPr>
              <a:t>i</a:t>
            </a:r>
            <a:endParaRPr lang="de-DE" sz="1000" b="1" dirty="0">
              <a:solidFill>
                <a:schemeClr val="bg1"/>
              </a:solidFill>
              <a:latin typeface="BentonSans Bold" pitchFamily="2" charset="0"/>
              <a:ea typeface="Arial Unicode MS" pitchFamily="34" charset="-128"/>
              <a:cs typeface="Arial Unicode MS" pitchFamily="34" charset="-128"/>
            </a:endParaRPr>
          </a:p>
        </p:txBody>
      </p:sp>
      <p:sp>
        <p:nvSpPr>
          <p:cNvPr id="60" name="Chevron 123">
            <a:hlinkClick r:id="rId16" action="ppaction://hlinksldjump"/>
          </p:cNvPr>
          <p:cNvSpPr>
            <a:spLocks noChangeArrowheads="1"/>
          </p:cNvSpPr>
          <p:nvPr/>
        </p:nvSpPr>
        <p:spPr bwMode="auto">
          <a:xfrm>
            <a:off x="3938588" y="2254250"/>
            <a:ext cx="884237"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Time Accounts</a:t>
            </a:r>
          </a:p>
        </p:txBody>
      </p:sp>
      <p:sp>
        <p:nvSpPr>
          <p:cNvPr id="65" name="Chevron 123">
            <a:hlinkClick r:id="rId17" action="ppaction://hlinksldjump"/>
          </p:cNvPr>
          <p:cNvSpPr>
            <a:spLocks noChangeArrowheads="1"/>
          </p:cNvSpPr>
          <p:nvPr/>
        </p:nvSpPr>
        <p:spPr bwMode="auto">
          <a:xfrm>
            <a:off x="4784725"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75" name="Freeform 70"/>
          <p:cNvSpPr>
            <a:spLocks noChangeArrowheads="1"/>
          </p:cNvSpPr>
          <p:nvPr/>
        </p:nvSpPr>
        <p:spPr bwMode="auto">
          <a:xfrm flipV="1">
            <a:off x="5452037" y="2252905"/>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76" name="Freeform 69"/>
          <p:cNvSpPr>
            <a:spLocks noChangeArrowheads="1"/>
          </p:cNvSpPr>
          <p:nvPr/>
        </p:nvSpPr>
        <p:spPr bwMode="auto">
          <a:xfrm>
            <a:off x="4608983" y="3009262"/>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6" name="Freeform 69"/>
          <p:cNvSpPr>
            <a:spLocks noChangeArrowheads="1"/>
          </p:cNvSpPr>
          <p:nvPr/>
        </p:nvSpPr>
        <p:spPr bwMode="auto">
          <a:xfrm>
            <a:off x="5455130" y="3008094"/>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7" name="Chevron 123">
            <a:hlinkClick r:id="rId18" action="ppaction://hlinksldjump"/>
          </p:cNvPr>
          <p:cNvSpPr>
            <a:spLocks noChangeArrowheads="1"/>
          </p:cNvSpPr>
          <p:nvPr/>
        </p:nvSpPr>
        <p:spPr bwMode="auto">
          <a:xfrm>
            <a:off x="5628270" y="2253669"/>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Employee Times</a:t>
            </a:r>
          </a:p>
        </p:txBody>
      </p:sp>
      <p:sp>
        <p:nvSpPr>
          <p:cNvPr id="88" name="Freeform 69"/>
          <p:cNvSpPr>
            <a:spLocks noChangeArrowheads="1"/>
          </p:cNvSpPr>
          <p:nvPr/>
        </p:nvSpPr>
        <p:spPr bwMode="auto">
          <a:xfrm>
            <a:off x="6299555" y="3008359"/>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6" name="Chevron 101"/>
          <p:cNvSpPr>
            <a:spLocks noChangeArrowheads="1"/>
          </p:cNvSpPr>
          <p:nvPr/>
        </p:nvSpPr>
        <p:spPr bwMode="auto">
          <a:xfrm>
            <a:off x="7593013" y="4708652"/>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Time Administrator</a:t>
            </a:r>
          </a:p>
        </p:txBody>
      </p:sp>
      <p:sp>
        <p:nvSpPr>
          <p:cNvPr id="57" name="Chevron 102"/>
          <p:cNvSpPr>
            <a:spLocks noChangeArrowheads="1"/>
          </p:cNvSpPr>
          <p:nvPr/>
        </p:nvSpPr>
        <p:spPr bwMode="auto">
          <a:xfrm>
            <a:off x="7593013" y="5352865"/>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Time Administration  </a:t>
            </a:r>
          </a:p>
        </p:txBody>
      </p:sp>
      <p:pic>
        <p:nvPicPr>
          <p:cNvPr id="58" name="Picture 57"/>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9" name="Picture 58"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3" name="Rectangle 57">
            <a:hlinkClick r:id="rId21"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71069"/>
            <a:ext cx="8496300" cy="755650"/>
          </a:xfrm>
        </p:spPr>
        <p:txBody>
          <a:bodyPr>
            <a:noAutofit/>
          </a:bodyPr>
          <a:lstStyle/>
          <a:p>
            <a:r>
              <a:rPr lang="en-US" b="0" dirty="0">
                <a:solidFill>
                  <a:srgbClr val="666666"/>
                </a:solidFill>
              </a:rPr>
              <a:t>Time and Labor Management </a:t>
            </a:r>
            <a:br>
              <a:rPr lang="en-US" sz="2000" b="0" dirty="0">
                <a:solidFill>
                  <a:srgbClr val="44697D"/>
                </a:solidFill>
                <a:latin typeface="Arial Black" pitchFamily="34" charset="0"/>
                <a:ea typeface="Arial Unicode MS" pitchFamily="34" charset="-128"/>
                <a:cs typeface="Arial Unicode MS" pitchFamily="34" charset="-128"/>
              </a:rPr>
            </a:br>
            <a:r>
              <a:rPr lang="en-US" sz="2000" b="0" dirty="0">
                <a:solidFill>
                  <a:srgbClr val="595959"/>
                </a:solidFill>
                <a:ea typeface="Arial Unicode MS" pitchFamily="34" charset="-128"/>
                <a:cs typeface="Arial Unicode MS" pitchFamily="34" charset="-128"/>
              </a:rPr>
              <a:t>Process Details:</a:t>
            </a:r>
            <a:r>
              <a:rPr lang="en-US" sz="2000" b="0" dirty="0"/>
              <a:t> Processing Time Accounts</a:t>
            </a:r>
            <a:endParaRPr lang="en-US" sz="2000" b="0" dirty="0">
              <a:solidFill>
                <a:srgbClr val="595959"/>
              </a:solidFill>
              <a:ea typeface="Arial Unicode MS" pitchFamily="34" charset="-128"/>
              <a:cs typeface="Arial Unicode MS" pitchFamily="34" charset="-128"/>
            </a:endParaRPr>
          </a:p>
        </p:txBody>
      </p:sp>
      <p:sp>
        <p:nvSpPr>
          <p:cNvPr id="1741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7412"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7418" name="TextBox 83"/>
          <p:cNvSpPr txBox="1">
            <a:spLocks noChangeArrowheads="1"/>
          </p:cNvSpPr>
          <p:nvPr/>
        </p:nvSpPr>
        <p:spPr bwMode="auto">
          <a:xfrm>
            <a:off x="1738313"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Process Description</a:t>
            </a:r>
          </a:p>
        </p:txBody>
      </p:sp>
      <p:cxnSp>
        <p:nvCxnSpPr>
          <p:cNvPr id="17423"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17424" name="Group 47"/>
          <p:cNvGrpSpPr>
            <a:grpSpLocks/>
          </p:cNvGrpSpPr>
          <p:nvPr/>
        </p:nvGrpSpPr>
        <p:grpSpPr bwMode="auto">
          <a:xfrm>
            <a:off x="7708900" y="1152525"/>
            <a:ext cx="1174750" cy="309563"/>
            <a:chOff x="7269479" y="1173773"/>
            <a:chExt cx="1174410" cy="309466"/>
          </a:xfrm>
        </p:grpSpPr>
        <p:pic>
          <p:nvPicPr>
            <p:cNvPr id="17452"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a:ln w="9525">
              <a:noFill/>
              <a:miter lim="800000"/>
              <a:headEnd/>
              <a:tailEnd/>
            </a:ln>
          </p:spPr>
        </p:pic>
        <p:sp>
          <p:nvSpPr>
            <p:cNvPr id="17453"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7433" name="Chevron 45"/>
          <p:cNvSpPr>
            <a:spLocks noChangeArrowheads="1"/>
          </p:cNvSpPr>
          <p:nvPr/>
        </p:nvSpPr>
        <p:spPr bwMode="auto">
          <a:xfrm>
            <a:off x="1279508" y="2025650"/>
            <a:ext cx="4827587" cy="1390650"/>
          </a:xfrm>
          <a:prstGeom prst="chevron">
            <a:avLst>
              <a:gd name="adj" fmla="val 11298"/>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Processing Time Accounts</a:t>
            </a:r>
          </a:p>
        </p:txBody>
      </p:sp>
      <p:sp>
        <p:nvSpPr>
          <p:cNvPr id="17434" name="Chevron 67"/>
          <p:cNvSpPr>
            <a:spLocks noChangeArrowheads="1"/>
          </p:cNvSpPr>
          <p:nvPr>
            <p:custDataLst>
              <p:tags r:id="rId1"/>
            </p:custDataLst>
          </p:nvPr>
        </p:nvSpPr>
        <p:spPr bwMode="auto">
          <a:xfrm>
            <a:off x="1525570" y="2311251"/>
            <a:ext cx="815975" cy="762000"/>
          </a:xfrm>
          <a:prstGeom prst="chevron">
            <a:avLst>
              <a:gd name="adj" fmla="val 968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Assign a time account</a:t>
            </a:r>
          </a:p>
        </p:txBody>
      </p:sp>
      <p:sp>
        <p:nvSpPr>
          <p:cNvPr id="17435" name="Chevron 68"/>
          <p:cNvSpPr>
            <a:spLocks noChangeArrowheads="1"/>
          </p:cNvSpPr>
          <p:nvPr>
            <p:custDataLst>
              <p:tags r:id="rId2"/>
            </p:custDataLst>
          </p:nvPr>
        </p:nvSpPr>
        <p:spPr bwMode="auto">
          <a:xfrm>
            <a:off x="2376470" y="2311251"/>
            <a:ext cx="815975" cy="762000"/>
          </a:xfrm>
          <a:prstGeom prst="chevron">
            <a:avLst>
              <a:gd name="adj" fmla="val 968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Assign a time account processing rule</a:t>
            </a:r>
          </a:p>
        </p:txBody>
      </p:sp>
      <p:sp>
        <p:nvSpPr>
          <p:cNvPr id="17436" name="Chevron 69"/>
          <p:cNvSpPr>
            <a:spLocks noChangeArrowheads="1"/>
          </p:cNvSpPr>
          <p:nvPr>
            <p:custDataLst>
              <p:tags r:id="rId3"/>
            </p:custDataLst>
          </p:nvPr>
        </p:nvSpPr>
        <p:spPr bwMode="auto">
          <a:xfrm>
            <a:off x="3227370" y="2311251"/>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Maintain and review a period closure</a:t>
            </a:r>
          </a:p>
        </p:txBody>
      </p:sp>
      <p:sp>
        <p:nvSpPr>
          <p:cNvPr id="17437" name="Chevron 72"/>
          <p:cNvSpPr>
            <a:spLocks noChangeArrowheads="1"/>
          </p:cNvSpPr>
          <p:nvPr>
            <p:custDataLst>
              <p:tags r:id="rId4"/>
            </p:custDataLst>
          </p:nvPr>
        </p:nvSpPr>
        <p:spPr bwMode="auto">
          <a:xfrm>
            <a:off x="4078270" y="2311251"/>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Maintain a time account</a:t>
            </a:r>
          </a:p>
        </p:txBody>
      </p:sp>
      <p:sp>
        <p:nvSpPr>
          <p:cNvPr id="17438" name="Chevron 73"/>
          <p:cNvSpPr>
            <a:spLocks noChangeArrowheads="1"/>
          </p:cNvSpPr>
          <p:nvPr>
            <p:custDataLst>
              <p:tags r:id="rId5"/>
            </p:custDataLst>
          </p:nvPr>
        </p:nvSpPr>
        <p:spPr bwMode="auto">
          <a:xfrm>
            <a:off x="4938695" y="2311251"/>
            <a:ext cx="815975" cy="762000"/>
          </a:xfrm>
          <a:prstGeom prst="chevron">
            <a:avLst>
              <a:gd name="adj" fmla="val 968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Monitor and review a time account</a:t>
            </a:r>
          </a:p>
        </p:txBody>
      </p:sp>
      <p:sp>
        <p:nvSpPr>
          <p:cNvPr id="17439" name="Freeform 69"/>
          <p:cNvSpPr>
            <a:spLocks noChangeArrowheads="1"/>
          </p:cNvSpPr>
          <p:nvPr/>
        </p:nvSpPr>
        <p:spPr bwMode="auto">
          <a:xfrm>
            <a:off x="5829971" y="3284538"/>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79" name="Oval 78">
            <a:hlinkClick r:id="rId9" action="ppaction://hlinksldjump" tooltip="The time administrator assigns a time account to the employee to which recorded times of a given type will be posted and the balances adjusted according to predefined processing rules."/>
          </p:cNvPr>
          <p:cNvSpPr>
            <a:spLocks noChangeAspect="1"/>
          </p:cNvSpPr>
          <p:nvPr/>
        </p:nvSpPr>
        <p:spPr bwMode="gray">
          <a:xfrm>
            <a:off x="2108719" y="2895090"/>
            <a:ext cx="142875" cy="142875"/>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85" name="Oval 84">
            <a:hlinkClick r:id="rId9" action="ppaction://hlinksldjump" tooltip="The system automatically defaults the time account rules associated with the time account type according to business configuration settings. You can manually override the default rule."/>
          </p:cNvPr>
          <p:cNvSpPr>
            <a:spLocks noChangeAspect="1"/>
          </p:cNvSpPr>
          <p:nvPr/>
        </p:nvSpPr>
        <p:spPr bwMode="gray">
          <a:xfrm>
            <a:off x="2962794" y="2895090"/>
            <a:ext cx="144463" cy="142875"/>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86" name="Oval 85">
            <a:hlinkClick r:id="rId9" action="ppaction://hlinksldjump" tooltip="The time administrator maintains period end closure rules for individual employees, checks the results of period end closure runs, and reviews resulting time account balances."/>
          </p:cNvPr>
          <p:cNvSpPr>
            <a:spLocks noChangeAspect="1"/>
          </p:cNvSpPr>
          <p:nvPr/>
        </p:nvSpPr>
        <p:spPr bwMode="gray">
          <a:xfrm>
            <a:off x="3792428" y="2903237"/>
            <a:ext cx="144463" cy="144462"/>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87" name="Oval 86">
            <a:hlinkClick r:id="rId9" action="ppaction://hlinksldjump" tooltip="The time administrator reviews and manually adjusts time account balances, transfers balances between accounts, or triggers a payout to payroll."/>
          </p:cNvPr>
          <p:cNvSpPr>
            <a:spLocks noChangeAspect="1"/>
          </p:cNvSpPr>
          <p:nvPr/>
        </p:nvSpPr>
        <p:spPr bwMode="gray">
          <a:xfrm>
            <a:off x="4683853" y="2911383"/>
            <a:ext cx="144463"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92" name="Oval 91">
            <a:hlinkClick r:id="rId9" action="ppaction://hlinksldjump" tooltip="The time administrator can monitor and review time accounts."/>
          </p:cNvPr>
          <p:cNvSpPr>
            <a:spLocks noChangeAspect="1"/>
          </p:cNvSpPr>
          <p:nvPr/>
        </p:nvSpPr>
        <p:spPr bwMode="gray">
          <a:xfrm>
            <a:off x="5535233" y="2911383"/>
            <a:ext cx="142875"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17445" name="TextBox 59">
            <a:hlinkClick r:id="rId10" action="ppaction://hlinksldjump"/>
          </p:cNvPr>
          <p:cNvSpPr txBox="1">
            <a:spLocks noChangeArrowheads="1"/>
          </p:cNvSpPr>
          <p:nvPr/>
        </p:nvSpPr>
        <p:spPr bwMode="auto">
          <a:xfrm>
            <a:off x="5707045" y="1951990"/>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95" name="TextBox 93"/>
          <p:cNvSpPr txBox="1">
            <a:spLocks noChangeArrowheads="1"/>
          </p:cNvSpPr>
          <p:nvPr/>
        </p:nvSpPr>
        <p:spPr bwMode="auto">
          <a:xfrm>
            <a:off x="1744663" y="4398963"/>
            <a:ext cx="4746625" cy="723275"/>
          </a:xfrm>
          <a:prstGeom prst="rect">
            <a:avLst/>
          </a:prstGeom>
          <a:noFill/>
          <a:ln w="9525">
            <a:noFill/>
            <a:miter lim="800000"/>
            <a:headEnd/>
            <a:tailEnd/>
          </a:ln>
        </p:spPr>
        <p:txBody>
          <a:bodyPr>
            <a:spAutoFit/>
          </a:bodyPr>
          <a:lstStyle/>
          <a:p>
            <a:pPr>
              <a:spcBef>
                <a:spcPts val="600"/>
              </a:spcBef>
            </a:pPr>
            <a:r>
              <a:rPr lang="en-US" sz="900" dirty="0">
                <a:solidFill>
                  <a:srgbClr val="000000"/>
                </a:solidFill>
              </a:rPr>
              <a:t>The </a:t>
            </a:r>
            <a:r>
              <a:rPr lang="en-US" sz="900" b="1" dirty="0">
                <a:solidFill>
                  <a:srgbClr val="000000"/>
                </a:solidFill>
              </a:rPr>
              <a:t>Processing Time Accounts </a:t>
            </a:r>
            <a:r>
              <a:rPr lang="en-US" sz="900" dirty="0">
                <a:solidFill>
                  <a:srgbClr val="000000"/>
                </a:solidFill>
              </a:rPr>
              <a:t>business process enables you to set up automated periodic or ad hoc accrual and deduction of time accounts to facilitate absence and entitlement management for time administration, payroll, and financial accounting.</a:t>
            </a:r>
          </a:p>
          <a:p>
            <a:pPr>
              <a:spcBef>
                <a:spcPts val="600"/>
              </a:spcBef>
            </a:pPr>
            <a:endParaRPr lang="en-US" sz="900" dirty="0">
              <a:solidFill>
                <a:srgbClr val="000000"/>
              </a:solidFill>
            </a:endParaRPr>
          </a:p>
        </p:txBody>
      </p:sp>
      <p:sp>
        <p:nvSpPr>
          <p:cNvPr id="49" name="Chevron 101"/>
          <p:cNvSpPr>
            <a:spLocks noChangeArrowheads="1"/>
          </p:cNvSpPr>
          <p:nvPr/>
        </p:nvSpPr>
        <p:spPr bwMode="auto">
          <a:xfrm>
            <a:off x="7593013" y="4708652"/>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Time Administrator</a:t>
            </a:r>
          </a:p>
        </p:txBody>
      </p:sp>
      <p:sp>
        <p:nvSpPr>
          <p:cNvPr id="72" name="TextBox 83"/>
          <p:cNvSpPr txBox="1">
            <a:spLocks noChangeArrowheads="1"/>
          </p:cNvSpPr>
          <p:nvPr/>
        </p:nvSpPr>
        <p:spPr bwMode="auto">
          <a:xfrm>
            <a:off x="6788615"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Further Information</a:t>
            </a:r>
          </a:p>
        </p:txBody>
      </p:sp>
      <p:sp>
        <p:nvSpPr>
          <p:cNvPr id="48" name="TextBox 47"/>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0"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11" cstate="print"/>
          <a:stretch>
            <a:fillRect/>
          </a:stretch>
        </p:blipFill>
        <p:spPr>
          <a:xfrm>
            <a:off x="366739" y="5220067"/>
            <a:ext cx="180000" cy="180000"/>
          </a:xfrm>
          <a:prstGeom prst="rect">
            <a:avLst/>
          </a:prstGeom>
        </p:spPr>
      </p:pic>
      <p:pic>
        <p:nvPicPr>
          <p:cNvPr id="76" name="Picture 75" descr="Monitor_60px.png"/>
          <p:cNvPicPr>
            <a:picLocks noChangeAspect="1"/>
          </p:cNvPicPr>
          <p:nvPr/>
        </p:nvPicPr>
        <p:blipFill>
          <a:blip r:embed="rId12" cstate="print"/>
          <a:stretch>
            <a:fillRect/>
          </a:stretch>
        </p:blipFill>
        <p:spPr>
          <a:xfrm>
            <a:off x="366739" y="5578737"/>
            <a:ext cx="180000" cy="180000"/>
          </a:xfrm>
          <a:prstGeom prst="rect">
            <a:avLst/>
          </a:prstGeom>
        </p:spPr>
      </p:pic>
      <p:sp>
        <p:nvSpPr>
          <p:cNvPr id="77" name="Rectangle 57">
            <a:hlinkClick r:id="rId13"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1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1" name="Chevron 123">
            <a:hlinkClick r:id="rId15" action="ppaction://hlinksldjump"/>
          </p:cNvPr>
          <p:cNvSpPr>
            <a:spLocks noChangeArrowheads="1"/>
          </p:cNvSpPr>
          <p:nvPr/>
        </p:nvSpPr>
        <p:spPr bwMode="auto">
          <a:xfrm>
            <a:off x="482600"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Defining Planned Working Times</a:t>
            </a:r>
          </a:p>
        </p:txBody>
      </p:sp>
      <p:sp>
        <p:nvSpPr>
          <p:cNvPr id="52" name="Chevron 123">
            <a:hlinkClick r:id="rId16" action="ppaction://hlinksldjump"/>
          </p:cNvPr>
          <p:cNvSpPr>
            <a:spLocks noChangeArrowheads="1"/>
          </p:cNvSpPr>
          <p:nvPr/>
        </p:nvSpPr>
        <p:spPr bwMode="auto">
          <a:xfrm>
            <a:off x="6061075"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53" name="Freeform 70"/>
          <p:cNvSpPr>
            <a:spLocks noChangeArrowheads="1"/>
          </p:cNvSpPr>
          <p:nvPr/>
        </p:nvSpPr>
        <p:spPr bwMode="auto">
          <a:xfrm flipV="1">
            <a:off x="6728387" y="2252905"/>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54" name="Freeform 69"/>
          <p:cNvSpPr>
            <a:spLocks noChangeArrowheads="1"/>
          </p:cNvSpPr>
          <p:nvPr/>
        </p:nvSpPr>
        <p:spPr bwMode="auto">
          <a:xfrm>
            <a:off x="6731480" y="3008094"/>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5" name="Chevron 123">
            <a:hlinkClick r:id="rId17" action="ppaction://hlinksldjump"/>
          </p:cNvPr>
          <p:cNvSpPr>
            <a:spLocks noChangeArrowheads="1"/>
          </p:cNvSpPr>
          <p:nvPr/>
        </p:nvSpPr>
        <p:spPr bwMode="auto">
          <a:xfrm>
            <a:off x="6904620" y="2253669"/>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Employee Times</a:t>
            </a:r>
          </a:p>
        </p:txBody>
      </p:sp>
      <p:sp>
        <p:nvSpPr>
          <p:cNvPr id="56" name="Freeform 69"/>
          <p:cNvSpPr>
            <a:spLocks noChangeArrowheads="1"/>
          </p:cNvSpPr>
          <p:nvPr/>
        </p:nvSpPr>
        <p:spPr bwMode="auto">
          <a:xfrm>
            <a:off x="7575905" y="3008359"/>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7" name="Chevron 102"/>
          <p:cNvSpPr>
            <a:spLocks noChangeArrowheads="1"/>
          </p:cNvSpPr>
          <p:nvPr/>
        </p:nvSpPr>
        <p:spPr bwMode="auto">
          <a:xfrm>
            <a:off x="7593013" y="5352865"/>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Time Administration  </a:t>
            </a:r>
          </a:p>
        </p:txBody>
      </p:sp>
      <p:pic>
        <p:nvPicPr>
          <p:cNvPr id="58" name="Picture 130"/>
          <p:cNvPicPr>
            <a:picLocks noChangeAspect="1"/>
          </p:cNvPicPr>
          <p:nvPr/>
        </p:nvPicPr>
        <p:blipFill>
          <a:blip r:embed="rId18">
            <a:extLst>
              <a:ext uri="{28A0092B-C50C-407E-A947-70E740481C1C}">
                <a14:useLocalDpi xmlns:a14="http://schemas.microsoft.com/office/drawing/2010/main" val="0"/>
              </a:ext>
            </a:extLst>
          </a:blip>
          <a:stretch>
            <a:fillRect/>
          </a:stretch>
        </p:blipFill>
        <p:spPr bwMode="auto">
          <a:xfrm>
            <a:off x="6904038" y="4546600"/>
            <a:ext cx="411162" cy="411162"/>
          </a:xfrm>
          <a:prstGeom prst="rect">
            <a:avLst/>
          </a:prstGeom>
          <a:noFill/>
          <a:ln w="9525">
            <a:noFill/>
            <a:miter lim="800000"/>
            <a:headEnd/>
            <a:tailEnd/>
          </a:ln>
        </p:spPr>
      </p:pic>
      <p:pic>
        <p:nvPicPr>
          <p:cNvPr id="59" name="Picture 2"/>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0" name="Picture 59"/>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1" name="Picture 60" descr="i_button_black.png"/>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Rectangle 57">
            <a:hlinkClick r:id="rId22"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8435"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8441" name="TextBox 83"/>
          <p:cNvSpPr txBox="1">
            <a:spLocks noChangeArrowheads="1"/>
          </p:cNvSpPr>
          <p:nvPr/>
        </p:nvSpPr>
        <p:spPr bwMode="auto">
          <a:xfrm>
            <a:off x="1738313"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Process Description</a:t>
            </a:r>
          </a:p>
        </p:txBody>
      </p:sp>
      <p:grpSp>
        <p:nvGrpSpPr>
          <p:cNvPr id="18448" name="Group 47"/>
          <p:cNvGrpSpPr>
            <a:grpSpLocks/>
          </p:cNvGrpSpPr>
          <p:nvPr/>
        </p:nvGrpSpPr>
        <p:grpSpPr bwMode="auto">
          <a:xfrm>
            <a:off x="7708900" y="1152525"/>
            <a:ext cx="1174750" cy="309563"/>
            <a:chOff x="7269479" y="1173773"/>
            <a:chExt cx="1174410" cy="309466"/>
          </a:xfrm>
        </p:grpSpPr>
        <p:pic>
          <p:nvPicPr>
            <p:cNvPr id="18471"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a:ln w="9525">
              <a:noFill/>
              <a:miter lim="800000"/>
              <a:headEnd/>
              <a:tailEnd/>
            </a:ln>
          </p:spPr>
        </p:pic>
        <p:sp>
          <p:nvSpPr>
            <p:cNvPr id="1847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8456" name="Chevron 44"/>
          <p:cNvSpPr>
            <a:spLocks noChangeArrowheads="1"/>
          </p:cNvSpPr>
          <p:nvPr/>
        </p:nvSpPr>
        <p:spPr bwMode="auto">
          <a:xfrm>
            <a:off x="2115431" y="2003425"/>
            <a:ext cx="2745049" cy="1390650"/>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Recording Employee Times </a:t>
            </a:r>
            <a:r>
              <a:rPr lang="en-US" sz="900" dirty="0" err="1">
                <a:solidFill>
                  <a:schemeClr val="bg1"/>
                </a:solidFill>
                <a:latin typeface="BentonSans Regular"/>
                <a:cs typeface="BentonSans Regular"/>
              </a:rPr>
              <a:t>Decentrally</a:t>
            </a:r>
            <a:endParaRPr lang="en-US" sz="900" dirty="0">
              <a:solidFill>
                <a:schemeClr val="bg1"/>
              </a:solidFill>
              <a:latin typeface="BentonSans Regular"/>
              <a:cs typeface="BentonSans Regular"/>
            </a:endParaRPr>
          </a:p>
        </p:txBody>
      </p:sp>
      <p:sp>
        <p:nvSpPr>
          <p:cNvPr id="18459" name="Chevron 69"/>
          <p:cNvSpPr>
            <a:spLocks noChangeArrowheads="1"/>
          </p:cNvSpPr>
          <p:nvPr>
            <p:custDataLst>
              <p:tags r:id="rId1"/>
            </p:custDataLst>
          </p:nvPr>
        </p:nvSpPr>
        <p:spPr bwMode="auto">
          <a:xfrm>
            <a:off x="2256719" y="2308225"/>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Maintain an employee time</a:t>
            </a:r>
          </a:p>
        </p:txBody>
      </p:sp>
      <p:sp>
        <p:nvSpPr>
          <p:cNvPr id="77" name="Title 82"/>
          <p:cNvSpPr txBox="1">
            <a:spLocks noGrp="1"/>
          </p:cNvSpPr>
          <p:nvPr>
            <p:ph type="title"/>
          </p:nvPr>
        </p:nvSpPr>
        <p:spPr>
          <a:xfrm>
            <a:off x="323850" y="171069"/>
            <a:ext cx="8496300" cy="755650"/>
          </a:xfrm>
        </p:spPr>
        <p:txBody>
          <a:bodyPr>
            <a:noAutofit/>
          </a:bodyPr>
          <a:lstStyle/>
          <a:p>
            <a:r>
              <a:rPr lang="en-US" b="0" dirty="0">
                <a:solidFill>
                  <a:srgbClr val="666666"/>
                </a:solidFill>
              </a:rPr>
              <a:t>Time and Labor Management </a:t>
            </a:r>
            <a:br>
              <a:rPr lang="en-US" sz="2000" b="0" dirty="0">
                <a:solidFill>
                  <a:srgbClr val="44697D"/>
                </a:solidFill>
                <a:latin typeface="Arial Black" pitchFamily="34" charset="0"/>
                <a:ea typeface="Arial Unicode MS" pitchFamily="34" charset="-128"/>
                <a:cs typeface="Arial Unicode MS" pitchFamily="34" charset="-128"/>
              </a:rPr>
            </a:br>
            <a:r>
              <a:rPr lang="en-US" sz="2000" b="0" dirty="0">
                <a:solidFill>
                  <a:srgbClr val="595959"/>
                </a:solidFill>
                <a:ea typeface="Arial Unicode MS" pitchFamily="34" charset="-128"/>
                <a:cs typeface="Arial Unicode MS" pitchFamily="34" charset="-128"/>
              </a:rPr>
              <a:t>Process Details:</a:t>
            </a:r>
            <a:r>
              <a:rPr lang="en-US" sz="2000" b="0" dirty="0"/>
              <a:t> </a:t>
            </a:r>
            <a:r>
              <a:rPr lang="en-US" sz="2000" b="0" dirty="0">
                <a:solidFill>
                  <a:srgbClr val="595959"/>
                </a:solidFill>
              </a:rPr>
              <a:t>Recording Employee Times </a:t>
            </a:r>
            <a:r>
              <a:rPr lang="en-US" sz="2000" b="0" dirty="0" err="1">
                <a:solidFill>
                  <a:srgbClr val="595959"/>
                </a:solidFill>
              </a:rPr>
              <a:t>Decentrally</a:t>
            </a:r>
            <a:endParaRPr lang="en-US" sz="2000" b="0" dirty="0">
              <a:solidFill>
                <a:srgbClr val="595959"/>
              </a:solidFill>
            </a:endParaRPr>
          </a:p>
        </p:txBody>
      </p:sp>
      <p:sp>
        <p:nvSpPr>
          <p:cNvPr id="79" name="Oval 78">
            <a:hlinkClick r:id="rId7" action="ppaction://hlinksldjump" tooltip="The time administrator, employee, or line manager records an employee's working and absence times centrally or decentrally."/>
          </p:cNvPr>
          <p:cNvSpPr>
            <a:spLocks noChangeAspect="1"/>
          </p:cNvSpPr>
          <p:nvPr/>
        </p:nvSpPr>
        <p:spPr bwMode="gray">
          <a:xfrm>
            <a:off x="2845738" y="2896987"/>
            <a:ext cx="147075" cy="145459"/>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18464" name="TextBox 59">
            <a:hlinkClick r:id="rId8" action="ppaction://hlinksldjump"/>
          </p:cNvPr>
          <p:cNvSpPr txBox="1">
            <a:spLocks noChangeArrowheads="1"/>
          </p:cNvSpPr>
          <p:nvPr/>
        </p:nvSpPr>
        <p:spPr bwMode="auto">
          <a:xfrm>
            <a:off x="4359839" y="193135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93" name="TextBox 93"/>
          <p:cNvSpPr txBox="1">
            <a:spLocks noChangeArrowheads="1"/>
          </p:cNvSpPr>
          <p:nvPr/>
        </p:nvSpPr>
        <p:spPr bwMode="auto">
          <a:xfrm>
            <a:off x="1744663" y="4398963"/>
            <a:ext cx="4746625" cy="1077218"/>
          </a:xfrm>
          <a:prstGeom prst="rect">
            <a:avLst/>
          </a:prstGeom>
          <a:noFill/>
          <a:ln w="9525">
            <a:noFill/>
            <a:miter lim="800000"/>
            <a:headEnd/>
            <a:tailEnd/>
          </a:ln>
        </p:spPr>
        <p:txBody>
          <a:bodyPr>
            <a:spAutoFit/>
          </a:bodyPr>
          <a:lstStyle/>
          <a:p>
            <a:pPr>
              <a:spcBef>
                <a:spcPts val="600"/>
              </a:spcBef>
            </a:pPr>
            <a:r>
              <a:rPr lang="en-US" sz="900" dirty="0">
                <a:solidFill>
                  <a:srgbClr val="000000"/>
                </a:solidFill>
              </a:rPr>
              <a:t>The </a:t>
            </a:r>
            <a:r>
              <a:rPr lang="en-US" sz="900" b="1" dirty="0">
                <a:solidFill>
                  <a:srgbClr val="000000"/>
                </a:solidFill>
              </a:rPr>
              <a:t>Recording Employee Times </a:t>
            </a:r>
            <a:r>
              <a:rPr lang="en-US" sz="900" b="1" dirty="0" err="1"/>
              <a:t>Decentrally</a:t>
            </a:r>
            <a:r>
              <a:rPr lang="en-US" sz="900" b="1" dirty="0"/>
              <a:t> </a:t>
            </a:r>
            <a:r>
              <a:rPr lang="en-US" sz="900" dirty="0"/>
              <a:t>business process enables recording of your employees’ productive work, absence, and project times, which can be followed by optional approval processes. In addition, it enables monitoring, valuation and transfer of recorded times to follow-on processes.</a:t>
            </a:r>
          </a:p>
          <a:p>
            <a:pPr>
              <a:spcBef>
                <a:spcPts val="600"/>
              </a:spcBef>
            </a:pPr>
            <a:r>
              <a:rPr lang="en-US" sz="900" dirty="0"/>
              <a:t>Project times can be recorded for both internal projects and intercompany projects. </a:t>
            </a:r>
          </a:p>
          <a:p>
            <a:pPr>
              <a:spcBef>
                <a:spcPts val="600"/>
              </a:spcBef>
            </a:pPr>
            <a:endParaRPr lang="en-US" sz="900" dirty="0">
              <a:solidFill>
                <a:srgbClr val="000000"/>
              </a:solidFill>
            </a:endParaRPr>
          </a:p>
        </p:txBody>
      </p:sp>
      <p:sp>
        <p:nvSpPr>
          <p:cNvPr id="18470" name="Rectangle 98"/>
          <p:cNvSpPr>
            <a:spLocks noChangeArrowheads="1"/>
          </p:cNvSpPr>
          <p:nvPr/>
        </p:nvSpPr>
        <p:spPr bwMode="auto">
          <a:xfrm>
            <a:off x="2153532" y="3170238"/>
            <a:ext cx="2089150" cy="230187"/>
          </a:xfrm>
          <a:prstGeom prst="rect">
            <a:avLst/>
          </a:prstGeom>
          <a:noFill/>
          <a:ln w="9525">
            <a:noFill/>
            <a:miter lim="800000"/>
            <a:headEnd/>
            <a:tailEnd/>
          </a:ln>
        </p:spPr>
        <p:txBody>
          <a:bodyPr wrap="none">
            <a:spAutoFit/>
          </a:bodyPr>
          <a:lstStyle/>
          <a:p>
            <a:pPr>
              <a:buClr>
                <a:srgbClr val="F0AB00"/>
              </a:buClr>
              <a:buSzPct val="80000"/>
            </a:pPr>
            <a:r>
              <a:rPr lang="en-US" sz="900" dirty="0">
                <a:solidFill>
                  <a:srgbClr val="44697D"/>
                </a:solidFill>
                <a:hlinkClick r:id="rId9" action="ppaction://hlinksldjump"/>
              </a:rPr>
              <a:t>Click here</a:t>
            </a:r>
            <a:r>
              <a:rPr lang="en-US" sz="900" dirty="0">
                <a:solidFill>
                  <a:srgbClr val="44697D"/>
                </a:solidFill>
              </a:rPr>
              <a:t> </a:t>
            </a:r>
            <a:r>
              <a:rPr lang="en-US" sz="900" dirty="0">
                <a:solidFill>
                  <a:schemeClr val="bg1"/>
                </a:solidFill>
              </a:rPr>
              <a:t>to display process variants</a:t>
            </a:r>
          </a:p>
        </p:txBody>
      </p:sp>
      <p:cxnSp>
        <p:nvCxnSpPr>
          <p:cNvPr id="58"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pic>
        <p:nvPicPr>
          <p:cNvPr id="64" name="Picture 143"/>
          <p:cNvPicPr>
            <a:picLocks noChangeAspect="1"/>
          </p:cNvPicPr>
          <p:nvPr/>
        </p:nvPicPr>
        <p:blipFill>
          <a:blip r:embed="rId10">
            <a:extLst>
              <a:ext uri="{28A0092B-C50C-407E-A947-70E740481C1C}">
                <a14:useLocalDpi xmlns:a14="http://schemas.microsoft.com/office/drawing/2010/main" val="0"/>
              </a:ext>
            </a:extLst>
          </a:blip>
          <a:stretch>
            <a:fillRect/>
          </a:stretch>
        </p:blipFill>
        <p:spPr bwMode="auto">
          <a:xfrm>
            <a:off x="6894132" y="4551744"/>
            <a:ext cx="411162" cy="411162"/>
          </a:xfrm>
          <a:prstGeom prst="rect">
            <a:avLst/>
          </a:prstGeom>
          <a:noFill/>
          <a:ln w="9525">
            <a:noFill/>
            <a:miter lim="800000"/>
            <a:headEnd/>
            <a:tailEnd/>
          </a:ln>
        </p:spPr>
      </p:pic>
      <p:sp>
        <p:nvSpPr>
          <p:cNvPr id="70" name="Chevron 69"/>
          <p:cNvSpPr>
            <a:spLocks noChangeArrowheads="1"/>
          </p:cNvSpPr>
          <p:nvPr>
            <p:custDataLst>
              <p:tags r:id="rId2"/>
            </p:custDataLst>
          </p:nvPr>
        </p:nvSpPr>
        <p:spPr bwMode="auto">
          <a:xfrm>
            <a:off x="3035677" y="2308219"/>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Approve or reject a recorded time</a:t>
            </a:r>
          </a:p>
        </p:txBody>
      </p:sp>
      <p:sp>
        <p:nvSpPr>
          <p:cNvPr id="71" name="Oval 70">
            <a:hlinkClick r:id="rId7" action="ppaction://hlinksldjump" tooltip="The project or line manager approves or rejects an employee time recorded using Employee Self-Services. The employee is notified of the approval or rejection."/>
          </p:cNvPr>
          <p:cNvSpPr>
            <a:spLocks noChangeAspect="1"/>
          </p:cNvSpPr>
          <p:nvPr/>
        </p:nvSpPr>
        <p:spPr bwMode="gray">
          <a:xfrm>
            <a:off x="3619062" y="2898094"/>
            <a:ext cx="144462" cy="144462"/>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74" name="Chevron 73"/>
          <p:cNvSpPr>
            <a:spLocks noChangeArrowheads="1"/>
          </p:cNvSpPr>
          <p:nvPr>
            <p:custDataLst>
              <p:tags r:id="rId3"/>
            </p:custDataLst>
          </p:nvPr>
        </p:nvSpPr>
        <p:spPr bwMode="auto">
          <a:xfrm>
            <a:off x="3807705" y="2308104"/>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Monitor and review recorded times</a:t>
            </a:r>
          </a:p>
        </p:txBody>
      </p:sp>
      <p:sp>
        <p:nvSpPr>
          <p:cNvPr id="75" name="Oval 74">
            <a:hlinkClick r:id="rId7" action="ppaction://hlinksldjump" tooltip="The time administrator tracks and reviews employee times recorded centrally or decentrally and makes adjustments where necessary."/>
          </p:cNvPr>
          <p:cNvSpPr>
            <a:spLocks noChangeAspect="1"/>
          </p:cNvSpPr>
          <p:nvPr/>
        </p:nvSpPr>
        <p:spPr bwMode="gray">
          <a:xfrm>
            <a:off x="4429376" y="2912061"/>
            <a:ext cx="128342" cy="129768"/>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45" name="Chevron 102"/>
          <p:cNvSpPr>
            <a:spLocks noChangeArrowheads="1"/>
          </p:cNvSpPr>
          <p:nvPr/>
        </p:nvSpPr>
        <p:spPr bwMode="auto">
          <a:xfrm>
            <a:off x="7593013" y="5523934"/>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Home, </a:t>
            </a:r>
          </a:p>
          <a:p>
            <a:pPr>
              <a:buClr>
                <a:schemeClr val="accent1"/>
              </a:buClr>
              <a:buSzPct val="80000"/>
              <a:buFont typeface="wingdings" pitchFamily="2" charset="2"/>
              <a:buNone/>
            </a:pPr>
            <a:r>
              <a:rPr lang="en-US" sz="800" dirty="0">
                <a:solidFill>
                  <a:srgbClr val="404040"/>
                </a:solidFill>
              </a:rPr>
              <a:t>Managing My Area</a:t>
            </a:r>
          </a:p>
          <a:p>
            <a:pPr>
              <a:buClr>
                <a:schemeClr val="accent1"/>
              </a:buClr>
              <a:buSzPct val="80000"/>
              <a:buFont typeface="wingdings" pitchFamily="2" charset="2"/>
              <a:buNone/>
            </a:pPr>
            <a:r>
              <a:rPr lang="en-US" sz="800" dirty="0">
                <a:solidFill>
                  <a:srgbClr val="404040"/>
                </a:solidFill>
              </a:rPr>
              <a:t>Project Management </a:t>
            </a:r>
          </a:p>
          <a:p>
            <a:pPr>
              <a:buClr>
                <a:schemeClr val="accent1"/>
              </a:buClr>
              <a:buSzPct val="80000"/>
              <a:buFont typeface="wingdings" pitchFamily="2" charset="2"/>
              <a:buNone/>
            </a:pPr>
            <a:endParaRPr lang="en-US" sz="800" dirty="0">
              <a:solidFill>
                <a:srgbClr val="404040"/>
              </a:solidFill>
            </a:endParaRPr>
          </a:p>
        </p:txBody>
      </p:sp>
      <p:pic>
        <p:nvPicPr>
          <p:cNvPr id="59" name="Picture 2"/>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61" name="TextBox 83"/>
          <p:cNvSpPr txBox="1">
            <a:spLocks noChangeArrowheads="1"/>
          </p:cNvSpPr>
          <p:nvPr/>
        </p:nvSpPr>
        <p:spPr bwMode="auto">
          <a:xfrm>
            <a:off x="6788615"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Further Information</a:t>
            </a:r>
          </a:p>
        </p:txBody>
      </p:sp>
      <p:sp>
        <p:nvSpPr>
          <p:cNvPr id="60" name="TextBox 59"/>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2"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2" name="Picture 71" descr="Calculator_2_60px.png"/>
          <p:cNvPicPr>
            <a:picLocks noChangeAspect="1"/>
          </p:cNvPicPr>
          <p:nvPr/>
        </p:nvPicPr>
        <p:blipFill>
          <a:blip r:embed="rId12" cstate="print"/>
          <a:stretch>
            <a:fillRect/>
          </a:stretch>
        </p:blipFill>
        <p:spPr>
          <a:xfrm>
            <a:off x="366739" y="5220067"/>
            <a:ext cx="180000" cy="180000"/>
          </a:xfrm>
          <a:prstGeom prst="rect">
            <a:avLst/>
          </a:prstGeom>
        </p:spPr>
      </p:pic>
      <p:pic>
        <p:nvPicPr>
          <p:cNvPr id="73" name="Picture 72" descr="Monitor_60px.png"/>
          <p:cNvPicPr>
            <a:picLocks noChangeAspect="1"/>
          </p:cNvPicPr>
          <p:nvPr/>
        </p:nvPicPr>
        <p:blipFill>
          <a:blip r:embed="rId13" cstate="print"/>
          <a:stretch>
            <a:fillRect/>
          </a:stretch>
        </p:blipFill>
        <p:spPr>
          <a:xfrm>
            <a:off x="366739" y="5578737"/>
            <a:ext cx="180000" cy="180000"/>
          </a:xfrm>
          <a:prstGeom prst="rect">
            <a:avLst/>
          </a:prstGeom>
        </p:spPr>
      </p:pic>
      <p:sp>
        <p:nvSpPr>
          <p:cNvPr id="76" name="Rectangle 57">
            <a:hlinkClick r:id="rId14"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Rectangle 57">
            <a:hlinkClick r:id="rId15"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6" name="Chevron 123">
            <a:hlinkClick r:id="rId16" action="ppaction://hlinksldjump"/>
          </p:cNvPr>
          <p:cNvSpPr>
            <a:spLocks noChangeArrowheads="1"/>
          </p:cNvSpPr>
          <p:nvPr/>
        </p:nvSpPr>
        <p:spPr bwMode="auto">
          <a:xfrm>
            <a:off x="482600"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Defining Planned Working Times</a:t>
            </a:r>
          </a:p>
        </p:txBody>
      </p:sp>
      <p:sp>
        <p:nvSpPr>
          <p:cNvPr id="48" name="Chevron 123">
            <a:hlinkClick r:id="rId17" action="ppaction://hlinksldjump"/>
          </p:cNvPr>
          <p:cNvSpPr>
            <a:spLocks noChangeArrowheads="1"/>
          </p:cNvSpPr>
          <p:nvPr/>
        </p:nvSpPr>
        <p:spPr bwMode="auto">
          <a:xfrm>
            <a:off x="1328738" y="2254250"/>
            <a:ext cx="884237"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Time Accounts</a:t>
            </a:r>
          </a:p>
        </p:txBody>
      </p:sp>
      <p:sp>
        <p:nvSpPr>
          <p:cNvPr id="49" name="Freeform 69"/>
          <p:cNvSpPr>
            <a:spLocks noChangeArrowheads="1"/>
          </p:cNvSpPr>
          <p:nvPr/>
        </p:nvSpPr>
        <p:spPr bwMode="auto">
          <a:xfrm>
            <a:off x="1999133" y="3009262"/>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0" name="Chevron 123">
            <a:hlinkClick r:id="rId18" action="ppaction://hlinksldjump"/>
          </p:cNvPr>
          <p:cNvSpPr>
            <a:spLocks noChangeArrowheads="1"/>
          </p:cNvSpPr>
          <p:nvPr/>
        </p:nvSpPr>
        <p:spPr bwMode="auto">
          <a:xfrm>
            <a:off x="4799595" y="2253669"/>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Employee Times</a:t>
            </a:r>
          </a:p>
        </p:txBody>
      </p:sp>
      <p:sp>
        <p:nvSpPr>
          <p:cNvPr id="51" name="Freeform 69"/>
          <p:cNvSpPr>
            <a:spLocks noChangeArrowheads="1"/>
          </p:cNvSpPr>
          <p:nvPr/>
        </p:nvSpPr>
        <p:spPr bwMode="auto">
          <a:xfrm>
            <a:off x="5470880" y="3008359"/>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2" name="Freeform 69"/>
          <p:cNvSpPr>
            <a:spLocks noChangeArrowheads="1"/>
          </p:cNvSpPr>
          <p:nvPr/>
        </p:nvSpPr>
        <p:spPr bwMode="auto">
          <a:xfrm>
            <a:off x="4581776" y="3264055"/>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3" name="Freeform 70"/>
          <p:cNvSpPr>
            <a:spLocks noChangeArrowheads="1"/>
          </p:cNvSpPr>
          <p:nvPr/>
        </p:nvSpPr>
        <p:spPr bwMode="auto">
          <a:xfrm flipV="1">
            <a:off x="4573144" y="2000492"/>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54" name="Chevron 101"/>
          <p:cNvSpPr>
            <a:spLocks noChangeArrowheads="1"/>
          </p:cNvSpPr>
          <p:nvPr/>
        </p:nvSpPr>
        <p:spPr bwMode="auto">
          <a:xfrm>
            <a:off x="7593013" y="4732274"/>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Employee Line Manager,</a:t>
            </a:r>
          </a:p>
          <a:p>
            <a:pPr>
              <a:buClr>
                <a:schemeClr val="accent1"/>
              </a:buClr>
              <a:buSzPct val="80000"/>
              <a:buFont typeface="wingdings" pitchFamily="2" charset="2"/>
              <a:buNone/>
            </a:pPr>
            <a:r>
              <a:rPr lang="en-US" sz="800" dirty="0">
                <a:solidFill>
                  <a:srgbClr val="404040"/>
                </a:solidFill>
              </a:rPr>
              <a:t>Project Manager </a:t>
            </a:r>
          </a:p>
        </p:txBody>
      </p:sp>
      <p:pic>
        <p:nvPicPr>
          <p:cNvPr id="55" name="Picture 5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6" name="Picture 55"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3" name="Rectangle 57">
            <a:hlinkClick r:id="rId21"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Chevron 44"/>
          <p:cNvSpPr>
            <a:spLocks noChangeArrowheads="1"/>
          </p:cNvSpPr>
          <p:nvPr/>
        </p:nvSpPr>
        <p:spPr bwMode="auto">
          <a:xfrm>
            <a:off x="2115431" y="2003425"/>
            <a:ext cx="2745049" cy="1390650"/>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Recording Employee Times </a:t>
            </a:r>
            <a:r>
              <a:rPr lang="en-US" sz="900" dirty="0" err="1">
                <a:solidFill>
                  <a:schemeClr val="bg1"/>
                </a:solidFill>
                <a:latin typeface="BentonSans Regular"/>
                <a:cs typeface="BentonSans Regular"/>
              </a:rPr>
              <a:t>Decentrally</a:t>
            </a:r>
            <a:endParaRPr lang="en-US" sz="900" dirty="0">
              <a:solidFill>
                <a:schemeClr val="bg1"/>
              </a:solidFill>
              <a:latin typeface="BentonSans Regular"/>
              <a:cs typeface="BentonSans Regular"/>
            </a:endParaRPr>
          </a:p>
        </p:txBody>
      </p:sp>
      <p:sp>
        <p:nvSpPr>
          <p:cNvPr id="78" name="TextBox 59">
            <a:hlinkClick r:id="rId6" action="ppaction://hlinksldjump"/>
          </p:cNvPr>
          <p:cNvSpPr txBox="1">
            <a:spLocks noChangeArrowheads="1"/>
          </p:cNvSpPr>
          <p:nvPr/>
        </p:nvSpPr>
        <p:spPr bwMode="auto">
          <a:xfrm>
            <a:off x="4359839" y="193135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sp>
        <p:nvSpPr>
          <p:cNvPr id="80" name="Chevron 123">
            <a:hlinkClick r:id="rId7" action="ppaction://hlinksldjump"/>
          </p:cNvPr>
          <p:cNvSpPr>
            <a:spLocks noChangeArrowheads="1"/>
          </p:cNvSpPr>
          <p:nvPr/>
        </p:nvSpPr>
        <p:spPr bwMode="auto">
          <a:xfrm>
            <a:off x="4799595" y="2253669"/>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Valuating Employee Times</a:t>
            </a:r>
          </a:p>
        </p:txBody>
      </p:sp>
      <p:sp>
        <p:nvSpPr>
          <p:cNvPr id="81" name="Freeform 69"/>
          <p:cNvSpPr>
            <a:spLocks noChangeArrowheads="1"/>
          </p:cNvSpPr>
          <p:nvPr/>
        </p:nvSpPr>
        <p:spPr bwMode="auto">
          <a:xfrm>
            <a:off x="5470880" y="3008359"/>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2" name="Freeform 69"/>
          <p:cNvSpPr>
            <a:spLocks noChangeArrowheads="1"/>
          </p:cNvSpPr>
          <p:nvPr/>
        </p:nvSpPr>
        <p:spPr bwMode="auto">
          <a:xfrm>
            <a:off x="4581776" y="3264055"/>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84" name="Freeform 70"/>
          <p:cNvSpPr>
            <a:spLocks noChangeArrowheads="1"/>
          </p:cNvSpPr>
          <p:nvPr/>
        </p:nvSpPr>
        <p:spPr bwMode="auto">
          <a:xfrm flipV="1">
            <a:off x="4573144" y="2000492"/>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49" name="Chevron 69"/>
          <p:cNvSpPr>
            <a:spLocks noChangeArrowheads="1"/>
          </p:cNvSpPr>
          <p:nvPr>
            <p:custDataLst>
              <p:tags r:id="rId1"/>
            </p:custDataLst>
          </p:nvPr>
        </p:nvSpPr>
        <p:spPr bwMode="auto">
          <a:xfrm>
            <a:off x="2256719" y="2308225"/>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Maintain an employee time</a:t>
            </a:r>
          </a:p>
        </p:txBody>
      </p:sp>
      <p:sp>
        <p:nvSpPr>
          <p:cNvPr id="50" name="Oval 49">
            <a:hlinkClick r:id="rId8" action="ppaction://hlinksldjump" tooltip="The time administrator, employee, or line manager records an employee's working and absence times centrally or decentrally."/>
          </p:cNvPr>
          <p:cNvSpPr>
            <a:spLocks noChangeAspect="1"/>
          </p:cNvSpPr>
          <p:nvPr/>
        </p:nvSpPr>
        <p:spPr bwMode="gray">
          <a:xfrm>
            <a:off x="2845738" y="2896987"/>
            <a:ext cx="147075" cy="145459"/>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52" name="Chevron 51"/>
          <p:cNvSpPr>
            <a:spLocks noChangeArrowheads="1"/>
          </p:cNvSpPr>
          <p:nvPr>
            <p:custDataLst>
              <p:tags r:id="rId2"/>
            </p:custDataLst>
          </p:nvPr>
        </p:nvSpPr>
        <p:spPr bwMode="auto">
          <a:xfrm>
            <a:off x="3035677" y="2308219"/>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Approve or reject a recorded time</a:t>
            </a:r>
          </a:p>
        </p:txBody>
      </p:sp>
      <p:sp>
        <p:nvSpPr>
          <p:cNvPr id="53" name="Oval 52">
            <a:hlinkClick r:id="rId8" action="ppaction://hlinksldjump" tooltip="The project or line manager approves or rejects an employee time recorded using Employee Self-Services. The employee is notified of the approval or rejection."/>
          </p:cNvPr>
          <p:cNvSpPr>
            <a:spLocks noChangeAspect="1"/>
          </p:cNvSpPr>
          <p:nvPr/>
        </p:nvSpPr>
        <p:spPr bwMode="gray">
          <a:xfrm>
            <a:off x="3619062" y="2898094"/>
            <a:ext cx="144462" cy="144462"/>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54" name="Chevron 53"/>
          <p:cNvSpPr>
            <a:spLocks noChangeArrowheads="1"/>
          </p:cNvSpPr>
          <p:nvPr>
            <p:custDataLst>
              <p:tags r:id="rId3"/>
            </p:custDataLst>
          </p:nvPr>
        </p:nvSpPr>
        <p:spPr bwMode="auto">
          <a:xfrm>
            <a:off x="3807705" y="2308104"/>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Monitor and review recorded times</a:t>
            </a:r>
          </a:p>
        </p:txBody>
      </p:sp>
      <p:sp>
        <p:nvSpPr>
          <p:cNvPr id="55" name="Oval 54">
            <a:hlinkClick r:id="rId8" action="ppaction://hlinksldjump" tooltip="The time administrator tracks and reviews employee times recorded centrally or decentrally and makes adjustments where necessary."/>
          </p:cNvPr>
          <p:cNvSpPr>
            <a:spLocks noChangeAspect="1"/>
          </p:cNvSpPr>
          <p:nvPr/>
        </p:nvSpPr>
        <p:spPr bwMode="gray">
          <a:xfrm>
            <a:off x="4429376" y="2912061"/>
            <a:ext cx="128342" cy="129768"/>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56" name="Chevron 123">
            <a:hlinkClick r:id="rId9" action="ppaction://hlinksldjump"/>
          </p:cNvPr>
          <p:cNvSpPr>
            <a:spLocks noChangeArrowheads="1"/>
          </p:cNvSpPr>
          <p:nvPr/>
        </p:nvSpPr>
        <p:spPr bwMode="auto">
          <a:xfrm>
            <a:off x="482600"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Defining Planned Working Times</a:t>
            </a:r>
          </a:p>
        </p:txBody>
      </p:sp>
      <p:sp>
        <p:nvSpPr>
          <p:cNvPr id="57" name="Chevron 123">
            <a:hlinkClick r:id="rId10" action="ppaction://hlinksldjump"/>
          </p:cNvPr>
          <p:cNvSpPr>
            <a:spLocks noChangeArrowheads="1"/>
          </p:cNvSpPr>
          <p:nvPr/>
        </p:nvSpPr>
        <p:spPr bwMode="auto">
          <a:xfrm>
            <a:off x="1328738" y="2254250"/>
            <a:ext cx="884237"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Time Accounts</a:t>
            </a:r>
          </a:p>
        </p:txBody>
      </p:sp>
      <p:sp>
        <p:nvSpPr>
          <p:cNvPr id="58" name="Freeform 69"/>
          <p:cNvSpPr>
            <a:spLocks noChangeArrowheads="1"/>
          </p:cNvSpPr>
          <p:nvPr/>
        </p:nvSpPr>
        <p:spPr bwMode="auto">
          <a:xfrm>
            <a:off x="1999133" y="3009262"/>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1843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8435"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8441" name="TextBox 83"/>
          <p:cNvSpPr txBox="1">
            <a:spLocks noChangeArrowheads="1"/>
          </p:cNvSpPr>
          <p:nvPr/>
        </p:nvSpPr>
        <p:spPr bwMode="auto">
          <a:xfrm>
            <a:off x="1738313"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Process Description</a:t>
            </a:r>
          </a:p>
        </p:txBody>
      </p:sp>
      <p:cxnSp>
        <p:nvCxnSpPr>
          <p:cNvPr id="18446"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2" name="Group 47"/>
          <p:cNvGrpSpPr>
            <a:grpSpLocks/>
          </p:cNvGrpSpPr>
          <p:nvPr/>
        </p:nvGrpSpPr>
        <p:grpSpPr bwMode="auto">
          <a:xfrm>
            <a:off x="7708900" y="1152525"/>
            <a:ext cx="1174750" cy="309563"/>
            <a:chOff x="7269479" y="1173773"/>
            <a:chExt cx="1174410" cy="309466"/>
          </a:xfrm>
        </p:grpSpPr>
        <p:pic>
          <p:nvPicPr>
            <p:cNvPr id="18471"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a:ln w="9525">
              <a:noFill/>
              <a:miter lim="800000"/>
              <a:headEnd/>
              <a:tailEnd/>
            </a:ln>
          </p:spPr>
        </p:pic>
        <p:sp>
          <p:nvSpPr>
            <p:cNvPr id="18472"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77" name="Title 82"/>
          <p:cNvSpPr txBox="1">
            <a:spLocks noGrp="1"/>
          </p:cNvSpPr>
          <p:nvPr>
            <p:ph type="title"/>
          </p:nvPr>
        </p:nvSpPr>
        <p:spPr>
          <a:xfrm>
            <a:off x="323850" y="171069"/>
            <a:ext cx="8496300" cy="755650"/>
          </a:xfrm>
        </p:spPr>
        <p:txBody>
          <a:bodyPr>
            <a:noAutofit/>
          </a:bodyPr>
          <a:lstStyle/>
          <a:p>
            <a:r>
              <a:rPr lang="en-US" b="0" dirty="0">
                <a:solidFill>
                  <a:srgbClr val="666666"/>
                </a:solidFill>
              </a:rPr>
              <a:t>Time and Labor Management </a:t>
            </a:r>
            <a:br>
              <a:rPr lang="en-US" b="0" dirty="0">
                <a:solidFill>
                  <a:srgbClr val="44697D"/>
                </a:solidFill>
                <a:latin typeface="Arial Black" pitchFamily="34" charset="0"/>
                <a:ea typeface="Arial Unicode MS" pitchFamily="34" charset="-128"/>
                <a:cs typeface="Arial Unicode MS" pitchFamily="34" charset="-128"/>
              </a:rPr>
            </a:br>
            <a:r>
              <a:rPr lang="en-US" sz="2000" b="0" dirty="0">
                <a:solidFill>
                  <a:srgbClr val="595959"/>
                </a:solidFill>
                <a:ea typeface="Arial Unicode MS" pitchFamily="34" charset="-128"/>
                <a:cs typeface="Arial Unicode MS" pitchFamily="34" charset="-128"/>
              </a:rPr>
              <a:t>Process Details:</a:t>
            </a:r>
            <a:r>
              <a:rPr lang="en-US" sz="2000" b="0" dirty="0"/>
              <a:t> </a:t>
            </a:r>
            <a:r>
              <a:rPr lang="en-US" sz="2000" b="0" dirty="0">
                <a:solidFill>
                  <a:srgbClr val="595959"/>
                </a:solidFill>
              </a:rPr>
              <a:t>Recording Employee Times </a:t>
            </a:r>
            <a:r>
              <a:rPr lang="en-US" sz="2000" b="0" dirty="0" err="1">
                <a:solidFill>
                  <a:srgbClr val="595959"/>
                </a:solidFill>
              </a:rPr>
              <a:t>Decentrally</a:t>
            </a:r>
            <a:endParaRPr lang="en-US" sz="2000" b="0" dirty="0">
              <a:solidFill>
                <a:srgbClr val="595959"/>
              </a:solidFill>
            </a:endParaRPr>
          </a:p>
        </p:txBody>
      </p:sp>
      <p:sp>
        <p:nvSpPr>
          <p:cNvPr id="93" name="TextBox 93"/>
          <p:cNvSpPr txBox="1">
            <a:spLocks noChangeArrowheads="1"/>
          </p:cNvSpPr>
          <p:nvPr/>
        </p:nvSpPr>
        <p:spPr bwMode="auto">
          <a:xfrm>
            <a:off x="1744663" y="4398963"/>
            <a:ext cx="4746625" cy="1077218"/>
          </a:xfrm>
          <a:prstGeom prst="rect">
            <a:avLst/>
          </a:prstGeom>
          <a:noFill/>
          <a:ln w="9525">
            <a:noFill/>
            <a:miter lim="800000"/>
            <a:headEnd/>
            <a:tailEnd/>
          </a:ln>
        </p:spPr>
        <p:txBody>
          <a:bodyPr>
            <a:spAutoFit/>
          </a:bodyPr>
          <a:lstStyle/>
          <a:p>
            <a:pPr>
              <a:spcBef>
                <a:spcPts val="600"/>
              </a:spcBef>
            </a:pPr>
            <a:r>
              <a:rPr lang="en-US" sz="900" dirty="0">
                <a:solidFill>
                  <a:srgbClr val="000000"/>
                </a:solidFill>
              </a:rPr>
              <a:t>The </a:t>
            </a:r>
            <a:r>
              <a:rPr lang="en-US" sz="900" b="1" dirty="0"/>
              <a:t>Recording Employee Times </a:t>
            </a:r>
            <a:r>
              <a:rPr lang="en-US" sz="900" b="1" dirty="0" err="1"/>
              <a:t>Decentrally</a:t>
            </a:r>
            <a:r>
              <a:rPr lang="en-US" sz="900" b="1" dirty="0"/>
              <a:t> </a:t>
            </a:r>
            <a:r>
              <a:rPr lang="en-US" sz="900" dirty="0"/>
              <a:t>business process enables recording of your employees’ productive work, absence, and project times, which can be followed by optional approval processes. In addition, it enables monitoring, valuation and transfer of recorded times to follow-on processes.</a:t>
            </a:r>
          </a:p>
          <a:p>
            <a:pPr>
              <a:spcBef>
                <a:spcPts val="600"/>
              </a:spcBef>
            </a:pPr>
            <a:r>
              <a:rPr lang="en-US" sz="900" dirty="0"/>
              <a:t>Project times can be recorded for both internal projects and intercompany projects. </a:t>
            </a:r>
          </a:p>
          <a:p>
            <a:pPr>
              <a:spcBef>
                <a:spcPts val="600"/>
              </a:spcBef>
            </a:pPr>
            <a:endParaRPr lang="en-US" sz="900" dirty="0"/>
          </a:p>
        </p:txBody>
      </p:sp>
      <p:sp>
        <p:nvSpPr>
          <p:cNvPr id="44" name="Chevron 55"/>
          <p:cNvSpPr>
            <a:spLocks noChangeArrowheads="1"/>
          </p:cNvSpPr>
          <p:nvPr/>
        </p:nvSpPr>
        <p:spPr bwMode="auto">
          <a:xfrm>
            <a:off x="2116120" y="3394076"/>
            <a:ext cx="2603074" cy="280777"/>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r>
              <a:rPr lang="en-US" sz="900" dirty="0">
                <a:latin typeface="Arial"/>
                <a:cs typeface="+mn-cs"/>
              </a:rPr>
              <a:t>Recording Employee Times Centrally</a:t>
            </a:r>
          </a:p>
        </p:txBody>
      </p:sp>
      <p:sp>
        <p:nvSpPr>
          <p:cNvPr id="46" name="Oval 90">
            <a:hlinkClick r:id="rId12" action="ppaction://hlinksldjump" tooltip="The time administrator records and valuates employees' working and absence times centrally. He tracks and reviews time records and makes adjustments where necessary."/>
          </p:cNvPr>
          <p:cNvSpPr>
            <a:spLocks noChangeAspect="1"/>
          </p:cNvSpPr>
          <p:nvPr/>
        </p:nvSpPr>
        <p:spPr bwMode="gray">
          <a:xfrm>
            <a:off x="2222483" y="3437455"/>
            <a:ext cx="144462" cy="14446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83" name="Rectangle 98"/>
          <p:cNvSpPr>
            <a:spLocks noChangeArrowheads="1"/>
          </p:cNvSpPr>
          <p:nvPr/>
        </p:nvSpPr>
        <p:spPr bwMode="auto">
          <a:xfrm>
            <a:off x="2153532" y="3170238"/>
            <a:ext cx="1947969" cy="230832"/>
          </a:xfrm>
          <a:prstGeom prst="rect">
            <a:avLst/>
          </a:prstGeom>
          <a:noFill/>
          <a:ln w="9525">
            <a:noFill/>
            <a:miter lim="800000"/>
            <a:headEnd/>
            <a:tailEnd/>
          </a:ln>
        </p:spPr>
        <p:txBody>
          <a:bodyPr wrap="none">
            <a:spAutoFit/>
          </a:bodyPr>
          <a:lstStyle/>
          <a:p>
            <a:pPr>
              <a:buClr>
                <a:srgbClr val="F0AB00"/>
              </a:buClr>
              <a:buSzPct val="80000"/>
            </a:pPr>
            <a:r>
              <a:rPr lang="en-US" sz="900" dirty="0">
                <a:solidFill>
                  <a:srgbClr val="44697D"/>
                </a:solidFill>
                <a:hlinkClick r:id="rId8" action="ppaction://hlinksldjump"/>
              </a:rPr>
              <a:t>Click here</a:t>
            </a:r>
            <a:r>
              <a:rPr lang="en-US" sz="900" dirty="0">
                <a:solidFill>
                  <a:srgbClr val="44697D"/>
                </a:solidFill>
              </a:rPr>
              <a:t> </a:t>
            </a:r>
            <a:r>
              <a:rPr lang="en-US" sz="900" dirty="0">
                <a:solidFill>
                  <a:schemeClr val="bg1"/>
                </a:solidFill>
              </a:rPr>
              <a:t>to hide process variants</a:t>
            </a:r>
          </a:p>
        </p:txBody>
      </p:sp>
      <p:sp>
        <p:nvSpPr>
          <p:cNvPr id="68" name="TextBox 83"/>
          <p:cNvSpPr txBox="1">
            <a:spLocks noChangeArrowheads="1"/>
          </p:cNvSpPr>
          <p:nvPr/>
        </p:nvSpPr>
        <p:spPr bwMode="auto">
          <a:xfrm>
            <a:off x="6788615"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Further Information</a:t>
            </a:r>
          </a:p>
        </p:txBody>
      </p:sp>
      <p:sp>
        <p:nvSpPr>
          <p:cNvPr id="45" name="TextBox 4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9"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0"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2" name="Picture 61" descr="Calculator_2_60px.png"/>
          <p:cNvPicPr>
            <a:picLocks noChangeAspect="1"/>
          </p:cNvPicPr>
          <p:nvPr/>
        </p:nvPicPr>
        <p:blipFill>
          <a:blip r:embed="rId13" cstate="print"/>
          <a:stretch>
            <a:fillRect/>
          </a:stretch>
        </p:blipFill>
        <p:spPr>
          <a:xfrm>
            <a:off x="366739" y="5220067"/>
            <a:ext cx="180000" cy="180000"/>
          </a:xfrm>
          <a:prstGeom prst="rect">
            <a:avLst/>
          </a:prstGeom>
        </p:spPr>
      </p:pic>
      <p:pic>
        <p:nvPicPr>
          <p:cNvPr id="63" name="Picture 62" descr="Monitor_60px.png"/>
          <p:cNvPicPr>
            <a:picLocks noChangeAspect="1"/>
          </p:cNvPicPr>
          <p:nvPr/>
        </p:nvPicPr>
        <p:blipFill>
          <a:blip r:embed="rId14" cstate="print"/>
          <a:stretch>
            <a:fillRect/>
          </a:stretch>
        </p:blipFill>
        <p:spPr>
          <a:xfrm>
            <a:off x="366739" y="5578737"/>
            <a:ext cx="180000" cy="180000"/>
          </a:xfrm>
          <a:prstGeom prst="rect">
            <a:avLst/>
          </a:prstGeom>
        </p:spPr>
      </p:pic>
      <p:sp>
        <p:nvSpPr>
          <p:cNvPr id="69" name="Rectangle 57">
            <a:hlinkClick r:id="rId15"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1" name="Rectangle 57">
            <a:hlinkClick r:id="rId16"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85" name="Chevron 101"/>
          <p:cNvSpPr>
            <a:spLocks noChangeArrowheads="1"/>
          </p:cNvSpPr>
          <p:nvPr/>
        </p:nvSpPr>
        <p:spPr bwMode="auto">
          <a:xfrm>
            <a:off x="7593013" y="4732274"/>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Employee Line Manager,</a:t>
            </a:r>
          </a:p>
          <a:p>
            <a:pPr>
              <a:buClr>
                <a:schemeClr val="accent1"/>
              </a:buClr>
              <a:buSzPct val="80000"/>
              <a:buFont typeface="wingdings" pitchFamily="2" charset="2"/>
              <a:buNone/>
            </a:pPr>
            <a:r>
              <a:rPr lang="en-US" sz="800" dirty="0">
                <a:solidFill>
                  <a:srgbClr val="404040"/>
                </a:solidFill>
              </a:rPr>
              <a:t>Project Manager </a:t>
            </a:r>
          </a:p>
        </p:txBody>
      </p:sp>
      <p:sp>
        <p:nvSpPr>
          <p:cNvPr id="86" name="Chevron 102"/>
          <p:cNvSpPr>
            <a:spLocks noChangeArrowheads="1"/>
          </p:cNvSpPr>
          <p:nvPr/>
        </p:nvSpPr>
        <p:spPr bwMode="auto">
          <a:xfrm>
            <a:off x="7593013" y="5523934"/>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Home, </a:t>
            </a:r>
          </a:p>
          <a:p>
            <a:pPr>
              <a:buClr>
                <a:schemeClr val="accent1"/>
              </a:buClr>
              <a:buSzPct val="80000"/>
              <a:buFont typeface="wingdings" pitchFamily="2" charset="2"/>
              <a:buNone/>
            </a:pPr>
            <a:r>
              <a:rPr lang="en-US" sz="800" dirty="0">
                <a:solidFill>
                  <a:srgbClr val="404040"/>
                </a:solidFill>
              </a:rPr>
              <a:t>Managing My Area</a:t>
            </a:r>
          </a:p>
          <a:p>
            <a:pPr>
              <a:buClr>
                <a:schemeClr val="accent1"/>
              </a:buClr>
              <a:buSzPct val="80000"/>
              <a:buFont typeface="wingdings" pitchFamily="2" charset="2"/>
              <a:buNone/>
            </a:pPr>
            <a:r>
              <a:rPr lang="en-US" sz="800" dirty="0">
                <a:solidFill>
                  <a:srgbClr val="404040"/>
                </a:solidFill>
              </a:rPr>
              <a:t>Project Management </a:t>
            </a:r>
          </a:p>
          <a:p>
            <a:pPr>
              <a:buClr>
                <a:schemeClr val="accent1"/>
              </a:buClr>
              <a:buSzPct val="80000"/>
              <a:buFont typeface="wingdings" pitchFamily="2" charset="2"/>
              <a:buNone/>
            </a:pPr>
            <a:endParaRPr lang="en-US" sz="800" dirty="0">
              <a:solidFill>
                <a:srgbClr val="404040"/>
              </a:solidFill>
            </a:endParaRPr>
          </a:p>
        </p:txBody>
      </p:sp>
      <p:pic>
        <p:nvPicPr>
          <p:cNvPr id="51" name="Picture 143"/>
          <p:cNvPicPr>
            <a:picLocks noChangeAspect="1"/>
          </p:cNvPicPr>
          <p:nvPr/>
        </p:nvPicPr>
        <p:blipFill>
          <a:blip r:embed="rId17">
            <a:extLst>
              <a:ext uri="{28A0092B-C50C-407E-A947-70E740481C1C}">
                <a14:useLocalDpi xmlns:a14="http://schemas.microsoft.com/office/drawing/2010/main" val="0"/>
              </a:ext>
            </a:extLst>
          </a:blip>
          <a:stretch>
            <a:fillRect/>
          </a:stretch>
        </p:blipFill>
        <p:spPr bwMode="auto">
          <a:xfrm>
            <a:off x="6894132" y="4551744"/>
            <a:ext cx="411162" cy="411162"/>
          </a:xfrm>
          <a:prstGeom prst="rect">
            <a:avLst/>
          </a:prstGeom>
          <a:noFill/>
          <a:ln w="9525">
            <a:noFill/>
            <a:miter lim="800000"/>
            <a:headEnd/>
            <a:tailEnd/>
          </a:ln>
        </p:spPr>
      </p:pic>
      <p:pic>
        <p:nvPicPr>
          <p:cNvPr id="64"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5" name="Picture 6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6" name="Picture 65" descr="i_button_black.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4" name="Rectangle 57">
            <a:hlinkClick r:id="rId21" action="ppaction://hlinksldjump"/>
          </p:cNvPr>
          <p:cNvSpPr>
            <a:spLocks noChangeArrowheads="1"/>
          </p:cNvSpPr>
          <p:nvPr/>
        </p:nvSpPr>
        <p:spPr bwMode="auto">
          <a:xfrm>
            <a:off x="305529" y="587601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171069"/>
            <a:ext cx="8496300" cy="755650"/>
          </a:xfrm>
        </p:spPr>
        <p:txBody>
          <a:bodyPr>
            <a:noAutofit/>
          </a:bodyPr>
          <a:lstStyle/>
          <a:p>
            <a:r>
              <a:rPr lang="en-US" b="0" dirty="0">
                <a:solidFill>
                  <a:srgbClr val="666666"/>
                </a:solidFill>
              </a:rPr>
              <a:t>Time and Labor Management </a:t>
            </a:r>
            <a:br>
              <a:rPr lang="en-US" sz="2200" b="0" dirty="0">
                <a:solidFill>
                  <a:srgbClr val="44697D"/>
                </a:solidFill>
                <a:latin typeface="Arial Black" pitchFamily="34" charset="0"/>
                <a:ea typeface="Arial Unicode MS" pitchFamily="34" charset="-128"/>
                <a:cs typeface="Arial Unicode MS" pitchFamily="34" charset="-128"/>
              </a:rPr>
            </a:br>
            <a:r>
              <a:rPr lang="en-US" sz="2000" b="0" dirty="0">
                <a:solidFill>
                  <a:srgbClr val="595959"/>
                </a:solidFill>
                <a:ea typeface="Arial Unicode MS" pitchFamily="34" charset="-128"/>
                <a:cs typeface="Arial Unicode MS" pitchFamily="34" charset="-128"/>
              </a:rPr>
              <a:t>Process Details: Valuating Employee Times</a:t>
            </a:r>
            <a:endParaRPr lang="en-US" sz="2200" b="0" dirty="0">
              <a:solidFill>
                <a:srgbClr val="595959"/>
              </a:solidFill>
              <a:ea typeface="Arial Unicode MS" pitchFamily="34" charset="-128"/>
              <a:cs typeface="Arial Unicode MS" pitchFamily="34" charset="-128"/>
            </a:endParaRPr>
          </a:p>
        </p:txBody>
      </p:sp>
      <p:sp>
        <p:nvSpPr>
          <p:cNvPr id="16387"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6388"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pPr>
            <a:endParaRPr lang="en-US" sz="1100" b="1">
              <a:solidFill>
                <a:srgbClr val="44697D"/>
              </a:solidFill>
            </a:endParaRPr>
          </a:p>
        </p:txBody>
      </p:sp>
      <p:sp>
        <p:nvSpPr>
          <p:cNvPr id="16394" name="TextBox 83"/>
          <p:cNvSpPr txBox="1">
            <a:spLocks noChangeArrowheads="1"/>
          </p:cNvSpPr>
          <p:nvPr/>
        </p:nvSpPr>
        <p:spPr bwMode="auto">
          <a:xfrm>
            <a:off x="1738313"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Process Description</a:t>
            </a:r>
          </a:p>
        </p:txBody>
      </p:sp>
      <p:grpSp>
        <p:nvGrpSpPr>
          <p:cNvPr id="3" name="Group 47"/>
          <p:cNvGrpSpPr>
            <a:grpSpLocks/>
          </p:cNvGrpSpPr>
          <p:nvPr/>
        </p:nvGrpSpPr>
        <p:grpSpPr bwMode="auto">
          <a:xfrm>
            <a:off x="7708900" y="1152525"/>
            <a:ext cx="1174750" cy="309563"/>
            <a:chOff x="7269479" y="1173773"/>
            <a:chExt cx="1174410" cy="309466"/>
          </a:xfrm>
        </p:grpSpPr>
        <p:pic>
          <p:nvPicPr>
            <p:cNvPr id="16424"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a:ln w="9525">
              <a:noFill/>
              <a:miter lim="800000"/>
              <a:headEnd/>
              <a:tailEnd/>
            </a:ln>
          </p:spPr>
        </p:pic>
        <p:sp>
          <p:nvSpPr>
            <p:cNvPr id="16425"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16423" name="TextBox 93"/>
          <p:cNvSpPr txBox="1">
            <a:spLocks noChangeArrowheads="1"/>
          </p:cNvSpPr>
          <p:nvPr/>
        </p:nvSpPr>
        <p:spPr bwMode="auto">
          <a:xfrm>
            <a:off x="1744663" y="4398963"/>
            <a:ext cx="4746625" cy="1354217"/>
          </a:xfrm>
          <a:prstGeom prst="rect">
            <a:avLst/>
          </a:prstGeom>
          <a:noFill/>
          <a:ln w="9525">
            <a:noFill/>
            <a:miter lim="800000"/>
            <a:headEnd/>
            <a:tailEnd/>
          </a:ln>
        </p:spPr>
        <p:txBody>
          <a:bodyPr>
            <a:spAutoFit/>
          </a:bodyPr>
          <a:lstStyle/>
          <a:p>
            <a:pPr>
              <a:spcBef>
                <a:spcPts val="600"/>
              </a:spcBef>
            </a:pPr>
            <a:r>
              <a:rPr lang="en-US" sz="900" dirty="0">
                <a:solidFill>
                  <a:srgbClr val="000000"/>
                </a:solidFill>
              </a:rPr>
              <a:t>The </a:t>
            </a:r>
            <a:r>
              <a:rPr lang="en-US" sz="900" b="1" dirty="0">
                <a:solidFill>
                  <a:srgbClr val="000000"/>
                </a:solidFill>
              </a:rPr>
              <a:t>Valuating Employee Times </a:t>
            </a:r>
            <a:r>
              <a:rPr lang="en-US" sz="900" dirty="0">
                <a:solidFill>
                  <a:srgbClr val="000000"/>
                </a:solidFill>
              </a:rPr>
              <a:t>business process </a:t>
            </a:r>
            <a:r>
              <a:rPr lang="en-US" sz="900" dirty="0"/>
              <a:t>enables you to valuate the recorded time data online. Breaks can be deducted from recorded productive times either according to fixed break times or after a specified number of hours worked. In addition, the system can automatically calculate overtime and generate an overtime premium that is either compensated with time off or passed to the payroll provider. Overtime calculation provides daily, weekly, or monthly overtime thresholds.</a:t>
            </a:r>
          </a:p>
          <a:p>
            <a:pPr>
              <a:spcBef>
                <a:spcPts val="600"/>
              </a:spcBef>
            </a:pPr>
            <a:endParaRPr lang="de-DE" sz="900" dirty="0"/>
          </a:p>
          <a:p>
            <a:pPr>
              <a:spcBef>
                <a:spcPts val="600"/>
              </a:spcBef>
            </a:pPr>
            <a:endParaRPr lang="en-US" sz="900" dirty="0"/>
          </a:p>
        </p:txBody>
      </p:sp>
      <p:sp>
        <p:nvSpPr>
          <p:cNvPr id="47" name="Chevron 83"/>
          <p:cNvSpPr>
            <a:spLocks noChangeArrowheads="1"/>
          </p:cNvSpPr>
          <p:nvPr/>
        </p:nvSpPr>
        <p:spPr bwMode="auto">
          <a:xfrm>
            <a:off x="2973935" y="2012688"/>
            <a:ext cx="2055265" cy="1368868"/>
          </a:xfrm>
          <a:prstGeom prst="chevron">
            <a:avLst>
              <a:gd name="adj" fmla="val 1129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Valuating Employee Times</a:t>
            </a:r>
          </a:p>
        </p:txBody>
      </p:sp>
      <p:sp>
        <p:nvSpPr>
          <p:cNvPr id="48" name="Chevron 68"/>
          <p:cNvSpPr>
            <a:spLocks noChangeArrowheads="1"/>
          </p:cNvSpPr>
          <p:nvPr>
            <p:custDataLst>
              <p:tags r:id="rId1"/>
            </p:custDataLst>
          </p:nvPr>
        </p:nvSpPr>
        <p:spPr bwMode="auto">
          <a:xfrm>
            <a:off x="3913450" y="2311930"/>
            <a:ext cx="814387" cy="756708"/>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Overtime calculation</a:t>
            </a:r>
          </a:p>
        </p:txBody>
      </p:sp>
      <p:sp>
        <p:nvSpPr>
          <p:cNvPr id="49" name="Chevron 69"/>
          <p:cNvSpPr>
            <a:spLocks noChangeArrowheads="1"/>
          </p:cNvSpPr>
          <p:nvPr>
            <p:custDataLst>
              <p:tags r:id="rId2"/>
            </p:custDataLst>
          </p:nvPr>
        </p:nvSpPr>
        <p:spPr bwMode="auto">
          <a:xfrm>
            <a:off x="3152078" y="2308225"/>
            <a:ext cx="814388" cy="760413"/>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Break deduction</a:t>
            </a:r>
          </a:p>
        </p:txBody>
      </p:sp>
      <p:sp>
        <p:nvSpPr>
          <p:cNvPr id="51" name="Oval 50">
            <a:hlinkClick r:id="rId6" action="ppaction://hlinksldjump" tooltip="The system automatically deducts fixed breaks with clock times or minimum breaks after a specified number of hours worked from recorded productive hours."/>
          </p:cNvPr>
          <p:cNvSpPr>
            <a:spLocks noChangeAspect="1"/>
          </p:cNvSpPr>
          <p:nvPr/>
        </p:nvSpPr>
        <p:spPr bwMode="gray">
          <a:xfrm>
            <a:off x="3714750" y="2877987"/>
            <a:ext cx="172933" cy="171033"/>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53" name="Oval 52">
            <a:hlinkClick r:id="rId6" action="ppaction://hlinksldjump" tooltip="The system can generate a specified overtime premium for hours that are above a defined daily, weekly, or monthly overtime threshold. "/>
          </p:cNvPr>
          <p:cNvSpPr>
            <a:spLocks noChangeAspect="1"/>
          </p:cNvSpPr>
          <p:nvPr/>
        </p:nvSpPr>
        <p:spPr bwMode="gray">
          <a:xfrm>
            <a:off x="4484334" y="2879518"/>
            <a:ext cx="163586" cy="161789"/>
          </a:xfrm>
          <a:prstGeom prst="ellipse">
            <a:avLst/>
          </a:prstGeom>
          <a:solidFill>
            <a:srgbClr val="2E6C8D"/>
          </a:solidFill>
          <a:ln w="6350" algn="ctr">
            <a:noFill/>
            <a:miter lim="800000"/>
            <a:headEnd/>
            <a:tailEnd/>
          </a:ln>
        </p:spPr>
        <p:txBody>
          <a:bodyPr lIns="90000" tIns="72000" rIns="90000" bIns="72000" anchor="ctr"/>
          <a:lstStyle/>
          <a:p>
            <a:pPr algn="ctr">
              <a:spcBef>
                <a:spcPct val="50000"/>
              </a:spcBef>
              <a:buClr>
                <a:srgbClr val="F0AB00"/>
              </a:buClr>
              <a:buSzPct val="80000"/>
            </a:pPr>
            <a:r>
              <a:rPr lang="de-DE" sz="1000" b="1" dirty="0">
                <a:solidFill>
                  <a:schemeClr val="bg1"/>
                </a:solidFill>
                <a:latin typeface="BentonSans Bold" pitchFamily="2" charset="0"/>
                <a:ea typeface="Arial Unicode MS" pitchFamily="34" charset="-128"/>
                <a:cs typeface="Arial Unicode MS" pitchFamily="34" charset="-128"/>
              </a:rPr>
              <a:t>i</a:t>
            </a:r>
          </a:p>
        </p:txBody>
      </p:sp>
      <p:sp>
        <p:nvSpPr>
          <p:cNvPr id="50" name="TextBox 59">
            <a:hlinkClick r:id="rId7" action="ppaction://hlinksldjump"/>
          </p:cNvPr>
          <p:cNvSpPr txBox="1">
            <a:spLocks noChangeArrowheads="1"/>
          </p:cNvSpPr>
          <p:nvPr/>
        </p:nvSpPr>
        <p:spPr bwMode="auto">
          <a:xfrm>
            <a:off x="4637605" y="1946593"/>
            <a:ext cx="300082" cy="307777"/>
          </a:xfrm>
          <a:prstGeom prst="rect">
            <a:avLst/>
          </a:prstGeom>
          <a:noFill/>
          <a:ln w="9525">
            <a:noFill/>
            <a:miter lim="800000"/>
            <a:headEnd/>
            <a:tailEnd/>
          </a:ln>
        </p:spPr>
        <p:txBody>
          <a:bodyPr wrap="none">
            <a:spAutoFit/>
          </a:bodyPr>
          <a:lstStyle>
            <a:defPPr>
              <a:defRPr lang="de-DE"/>
            </a:defPPr>
            <a:lvl1pPr>
              <a:defRPr sz="1400">
                <a:solidFill>
                  <a:schemeClr val="bg1"/>
                </a:solidFill>
                <a:latin typeface="BentonSans Light" pitchFamily="2" charset="0"/>
                <a:cs typeface="BrowalliaUPC" pitchFamily="34" charset="-34"/>
              </a:defRPr>
            </a:lvl1pPr>
          </a:lstStyle>
          <a:p>
            <a:r>
              <a:rPr lang="en-US" dirty="0"/>
              <a:t>X</a:t>
            </a:r>
          </a:p>
        </p:txBody>
      </p:sp>
      <p:cxnSp>
        <p:nvCxnSpPr>
          <p:cNvPr id="42"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0" name="Chevron 101"/>
          <p:cNvSpPr>
            <a:spLocks noChangeArrowheads="1"/>
          </p:cNvSpPr>
          <p:nvPr/>
        </p:nvSpPr>
        <p:spPr bwMode="auto">
          <a:xfrm>
            <a:off x="7593013" y="4708652"/>
            <a:ext cx="1516062" cy="276225"/>
          </a:xfrm>
          <a:prstGeom prst="chevron">
            <a:avLst>
              <a:gd name="adj" fmla="val 10367"/>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en-US" sz="800" dirty="0">
                <a:solidFill>
                  <a:srgbClr val="404040"/>
                </a:solidFill>
              </a:rPr>
              <a:t>System</a:t>
            </a:r>
          </a:p>
        </p:txBody>
      </p:sp>
      <p:sp>
        <p:nvSpPr>
          <p:cNvPr id="84" name="Chevron 102"/>
          <p:cNvSpPr>
            <a:spLocks noChangeArrowheads="1"/>
          </p:cNvSpPr>
          <p:nvPr/>
        </p:nvSpPr>
        <p:spPr bwMode="auto">
          <a:xfrm>
            <a:off x="7593013" y="5352865"/>
            <a:ext cx="1516062" cy="274637"/>
          </a:xfrm>
          <a:prstGeom prst="chevron">
            <a:avLst>
              <a:gd name="adj" fmla="val 10376"/>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Time Administration  </a:t>
            </a:r>
          </a:p>
        </p:txBody>
      </p:sp>
      <p:pic>
        <p:nvPicPr>
          <p:cNvPr id="85" name="Picture 2"/>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89" name="TextBox 83"/>
          <p:cNvSpPr txBox="1">
            <a:spLocks noChangeArrowheads="1"/>
          </p:cNvSpPr>
          <p:nvPr/>
        </p:nvSpPr>
        <p:spPr bwMode="auto">
          <a:xfrm>
            <a:off x="6788615" y="4138613"/>
            <a:ext cx="2159000" cy="261937"/>
          </a:xfrm>
          <a:prstGeom prst="rect">
            <a:avLst/>
          </a:prstGeom>
          <a:noFill/>
        </p:spPr>
        <p:txBody>
          <a:bodyPr>
            <a:spAutoFit/>
          </a:bodyPr>
          <a:lstStyle>
            <a:defPPr>
              <a:defRPr lang="de-DE"/>
            </a:defPPr>
            <a:lvl1pPr>
              <a:buClr>
                <a:schemeClr val="accent1"/>
              </a:buClr>
              <a:buSzPct val="80000"/>
              <a:buFont typeface="wingdings" pitchFamily="2" charset="2"/>
              <a:buNone/>
              <a:defRPr sz="1100">
                <a:solidFill>
                  <a:srgbClr val="595959"/>
                </a:solidFill>
                <a:latin typeface="BentonSans Light" pitchFamily="2" charset="0"/>
              </a:defRPr>
            </a:lvl1pPr>
          </a:lstStyle>
          <a:p>
            <a:r>
              <a:rPr lang="en-US" dirty="0"/>
              <a:t>Further Information</a:t>
            </a:r>
          </a:p>
        </p:txBody>
      </p:sp>
      <p:sp>
        <p:nvSpPr>
          <p:cNvPr id="65" name="TextBox 64"/>
          <p:cNvSpPr txBox="1"/>
          <p:nvPr/>
        </p:nvSpPr>
        <p:spPr>
          <a:xfrm>
            <a:off x="327025" y="4786930"/>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66"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7"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9" cstate="print"/>
          <a:stretch>
            <a:fillRect/>
          </a:stretch>
        </p:blipFill>
        <p:spPr>
          <a:xfrm>
            <a:off x="366739" y="5220067"/>
            <a:ext cx="180000" cy="180000"/>
          </a:xfrm>
          <a:prstGeom prst="rect">
            <a:avLst/>
          </a:prstGeom>
        </p:spPr>
      </p:pic>
      <p:pic>
        <p:nvPicPr>
          <p:cNvPr id="76" name="Picture 75" descr="Monitor_60px.png"/>
          <p:cNvPicPr>
            <a:picLocks noChangeAspect="1"/>
          </p:cNvPicPr>
          <p:nvPr/>
        </p:nvPicPr>
        <p:blipFill>
          <a:blip r:embed="rId10" cstate="print"/>
          <a:stretch>
            <a:fillRect/>
          </a:stretch>
        </p:blipFill>
        <p:spPr>
          <a:xfrm>
            <a:off x="366739" y="5578737"/>
            <a:ext cx="180000" cy="180000"/>
          </a:xfrm>
          <a:prstGeom prst="rect">
            <a:avLst/>
          </a:prstGeom>
        </p:spPr>
      </p:pic>
      <p:sp>
        <p:nvSpPr>
          <p:cNvPr id="78" name="Rectangle 57">
            <a:hlinkClick r:id="rId1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9" name="Rectangle 55"/>
          <p:cNvSpPr>
            <a:spLocks noChangeArrowheads="1"/>
          </p:cNvSpPr>
          <p:nvPr/>
        </p:nvSpPr>
        <p:spPr bwMode="auto">
          <a:xfrm>
            <a:off x="305529" y="4809441"/>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7">
            <a:hlinkClick r:id="rId12" action="ppaction://hlinksldjump"/>
          </p:cNvPr>
          <p:cNvSpPr>
            <a:spLocks noChangeArrowheads="1"/>
          </p:cNvSpPr>
          <p:nvPr/>
        </p:nvSpPr>
        <p:spPr bwMode="auto">
          <a:xfrm>
            <a:off x="305529" y="5169790"/>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Chevron 123">
            <a:hlinkClick r:id="rId13" action="ppaction://hlinksldjump"/>
          </p:cNvPr>
          <p:cNvSpPr>
            <a:spLocks noChangeArrowheads="1"/>
          </p:cNvSpPr>
          <p:nvPr/>
        </p:nvSpPr>
        <p:spPr bwMode="auto">
          <a:xfrm>
            <a:off x="482600"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a:solidFill>
                  <a:srgbClr val="404040"/>
                </a:solidFill>
              </a:rPr>
              <a:t>Defining Planned Working Times</a:t>
            </a:r>
          </a:p>
        </p:txBody>
      </p:sp>
      <p:sp>
        <p:nvSpPr>
          <p:cNvPr id="54" name="Chevron 123">
            <a:hlinkClick r:id="rId14" action="ppaction://hlinksldjump"/>
          </p:cNvPr>
          <p:cNvSpPr>
            <a:spLocks noChangeArrowheads="1"/>
          </p:cNvSpPr>
          <p:nvPr/>
        </p:nvSpPr>
        <p:spPr bwMode="auto">
          <a:xfrm>
            <a:off x="1328738" y="2254250"/>
            <a:ext cx="884237"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Time Accounts</a:t>
            </a:r>
          </a:p>
        </p:txBody>
      </p:sp>
      <p:sp>
        <p:nvSpPr>
          <p:cNvPr id="55" name="Chevron 123">
            <a:hlinkClick r:id="rId15" action="ppaction://hlinksldjump"/>
          </p:cNvPr>
          <p:cNvSpPr>
            <a:spLocks noChangeArrowheads="1"/>
          </p:cNvSpPr>
          <p:nvPr/>
        </p:nvSpPr>
        <p:spPr bwMode="auto">
          <a:xfrm>
            <a:off x="2174875" y="2254250"/>
            <a:ext cx="884238" cy="879475"/>
          </a:xfrm>
          <a:prstGeom prst="chevron">
            <a:avLst>
              <a:gd name="adj" fmla="val 10380"/>
            </a:avLst>
          </a:prstGeom>
          <a:solidFill>
            <a:schemeClr val="bg1">
              <a:lumMod val="75000"/>
            </a:schemeClr>
          </a:solidFill>
          <a:ln w="9525" cap="rnd" algn="ctr">
            <a:solidFill>
              <a:schemeClr val="bg1">
                <a:lumMod val="75000"/>
              </a:schemeClr>
            </a:solid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Recording Employee Times</a:t>
            </a:r>
          </a:p>
        </p:txBody>
      </p:sp>
      <p:sp>
        <p:nvSpPr>
          <p:cNvPr id="56" name="Freeform 70"/>
          <p:cNvSpPr>
            <a:spLocks noChangeArrowheads="1"/>
          </p:cNvSpPr>
          <p:nvPr/>
        </p:nvSpPr>
        <p:spPr bwMode="auto">
          <a:xfrm flipV="1">
            <a:off x="2842187" y="2252905"/>
            <a:ext cx="155575" cy="125412"/>
          </a:xfrm>
          <a:custGeom>
            <a:avLst/>
            <a:gdLst>
              <a:gd name="T0" fmla="*/ 0 w 155643"/>
              <a:gd name="T1" fmla="*/ 16021 h 131323"/>
              <a:gd name="T2" fmla="*/ 123782 w 155643"/>
              <a:gd name="T3" fmla="*/ 16021 h 131323"/>
              <a:gd name="T4" fmla="*/ 152343 w 155643"/>
              <a:gd name="T5" fmla="*/ 0 h 131323"/>
              <a:gd name="T6" fmla="*/ 0 w 155643"/>
              <a:gd name="T7" fmla="*/ 16021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latin typeface="Arial"/>
              <a:cs typeface="+mn-cs"/>
            </a:endParaRPr>
          </a:p>
        </p:txBody>
      </p:sp>
      <p:sp>
        <p:nvSpPr>
          <p:cNvPr id="57" name="Freeform 69"/>
          <p:cNvSpPr>
            <a:spLocks noChangeArrowheads="1"/>
          </p:cNvSpPr>
          <p:nvPr/>
        </p:nvSpPr>
        <p:spPr bwMode="auto">
          <a:xfrm>
            <a:off x="1999133" y="3009262"/>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8" name="Freeform 69"/>
          <p:cNvSpPr>
            <a:spLocks noChangeArrowheads="1"/>
          </p:cNvSpPr>
          <p:nvPr/>
        </p:nvSpPr>
        <p:spPr bwMode="auto">
          <a:xfrm>
            <a:off x="2845280" y="3008094"/>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sp>
        <p:nvSpPr>
          <p:cNvPr id="59" name="Freeform 69"/>
          <p:cNvSpPr>
            <a:spLocks noChangeArrowheads="1"/>
          </p:cNvSpPr>
          <p:nvPr/>
        </p:nvSpPr>
        <p:spPr bwMode="auto">
          <a:xfrm>
            <a:off x="4753226" y="3264055"/>
            <a:ext cx="155575" cy="130175"/>
          </a:xfrm>
          <a:custGeom>
            <a:avLst/>
            <a:gdLst>
              <a:gd name="T0" fmla="*/ 0 w 155643"/>
              <a:gd name="T1" fmla="*/ 85406 h 131323"/>
              <a:gd name="T2" fmla="*/ 123782 w 155643"/>
              <a:gd name="T3" fmla="*/ 85406 h 131323"/>
              <a:gd name="T4" fmla="*/ 152343 w 155643"/>
              <a:gd name="T5" fmla="*/ 0 h 131323"/>
              <a:gd name="T6" fmla="*/ 0 w 155643"/>
              <a:gd name="T7" fmla="*/ 8540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grpSp>
        <p:nvGrpSpPr>
          <p:cNvPr id="4" name="Group 3"/>
          <p:cNvGrpSpPr/>
          <p:nvPr/>
        </p:nvGrpSpPr>
        <p:grpSpPr>
          <a:xfrm>
            <a:off x="6883181" y="4535185"/>
            <a:ext cx="410400" cy="410400"/>
            <a:chOff x="6883181" y="4535185"/>
            <a:chExt cx="410400" cy="410400"/>
          </a:xfrm>
        </p:grpSpPr>
        <p:pic>
          <p:nvPicPr>
            <p:cNvPr id="71" name="Picture 3"/>
            <p:cNvPicPr>
              <a:picLocks noChangeAspect="1" noChangeArrowheads="1"/>
            </p:cNvPicPr>
            <p:nvPr/>
          </p:nvPicPr>
          <p:blipFill>
            <a:blip r:embed="rId16" cstate="print"/>
            <a:srcRect/>
            <a:stretch>
              <a:fillRect/>
            </a:stretch>
          </p:blipFill>
          <p:spPr bwMode="auto">
            <a:xfrm>
              <a:off x="6962400" y="4626600"/>
              <a:ext cx="256500" cy="226200"/>
            </a:xfrm>
            <a:prstGeom prst="rect">
              <a:avLst/>
            </a:prstGeom>
            <a:noFill/>
            <a:ln w="9525">
              <a:noFill/>
              <a:miter lim="800000"/>
              <a:headEnd/>
              <a:tailEnd/>
            </a:ln>
          </p:spPr>
        </p:pic>
        <p:sp>
          <p:nvSpPr>
            <p:cNvPr id="60" name="Donut 59"/>
            <p:cNvSpPr>
              <a:spLocks noChangeAspect="1"/>
            </p:cNvSpPr>
            <p:nvPr/>
          </p:nvSpPr>
          <p:spPr bwMode="gray">
            <a:xfrm>
              <a:off x="6883181" y="453518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61" name="Picture 6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2" name="Picture 61"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3" name="Rectangle 57">
            <a:hlinkClick r:id="rId19"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0" dirty="0">
                <a:solidFill>
                  <a:srgbClr val="666666"/>
                </a:solidFill>
              </a:rPr>
              <a:t>Time and Labor Management </a:t>
            </a:r>
            <a:br>
              <a:rPr lang="en-US" b="0" dirty="0"/>
            </a:br>
            <a:r>
              <a:rPr lang="en-US" sz="2000" b="0" dirty="0">
                <a:solidFill>
                  <a:srgbClr val="595959"/>
                </a:solidFill>
                <a:ea typeface="Arial Unicode MS" pitchFamily="34" charset="-128"/>
                <a:cs typeface="Arial Unicode MS" pitchFamily="34" charset="-128"/>
              </a:rPr>
              <a:t>Business Value</a:t>
            </a:r>
            <a:endParaRPr lang="en-US" sz="1800" b="0" dirty="0"/>
          </a:p>
        </p:txBody>
      </p:sp>
      <p:grpSp>
        <p:nvGrpSpPr>
          <p:cNvPr id="22531" name="Group 59"/>
          <p:cNvGrpSpPr>
            <a:grpSpLocks/>
          </p:cNvGrpSpPr>
          <p:nvPr/>
        </p:nvGrpSpPr>
        <p:grpSpPr bwMode="auto">
          <a:xfrm>
            <a:off x="7708900" y="1152525"/>
            <a:ext cx="1174750" cy="309563"/>
            <a:chOff x="7269479" y="1173773"/>
            <a:chExt cx="1174410" cy="309466"/>
          </a:xfrm>
        </p:grpSpPr>
        <p:pic>
          <p:nvPicPr>
            <p:cNvPr id="22569" name="Picture 2" descr="\\dwdfkps\KPS\100_Public\Graphics\Pictogram-Library\2011-Visual-Style\60X60-PNGs\SelfService_60px.png"/>
            <p:cNvPicPr>
              <a:picLocks noChangeAspect="1" noChangeArrowheads="1"/>
            </p:cNvPicPr>
            <p:nvPr/>
          </p:nvPicPr>
          <p:blipFill>
            <a:blip r:embed="rId13" cstate="print"/>
            <a:srcRect/>
            <a:stretch>
              <a:fillRect/>
            </a:stretch>
          </p:blipFill>
          <p:spPr bwMode="auto">
            <a:xfrm>
              <a:off x="7269479" y="1173773"/>
              <a:ext cx="282233" cy="282233"/>
            </a:xfrm>
            <a:prstGeom prst="rect">
              <a:avLst/>
            </a:prstGeom>
            <a:noFill/>
            <a:ln w="9525">
              <a:noFill/>
              <a:miter lim="800000"/>
              <a:headEnd/>
              <a:tailEnd/>
            </a:ln>
          </p:spPr>
        </p:pic>
        <p:sp>
          <p:nvSpPr>
            <p:cNvPr id="2257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process </a:t>
              </a:r>
              <a:br>
                <a:rPr lang="en-US" sz="700">
                  <a:ea typeface="SimSun" pitchFamily="2" charset="-122"/>
                </a:rPr>
              </a:br>
              <a:r>
                <a:rPr lang="en-US" sz="700">
                  <a:ea typeface="SimSun" pitchFamily="2" charset="-122"/>
                </a:rPr>
                <a:t>chevrons for details</a:t>
              </a:r>
            </a:p>
          </p:txBody>
        </p:sp>
      </p:grpSp>
      <p:sp>
        <p:nvSpPr>
          <p:cNvPr id="22532" name="Chevron 45"/>
          <p:cNvSpPr>
            <a:spLocks noChangeArrowheads="1"/>
          </p:cNvSpPr>
          <p:nvPr/>
        </p:nvSpPr>
        <p:spPr bwMode="auto">
          <a:xfrm>
            <a:off x="265113" y="2089150"/>
            <a:ext cx="3479800" cy="1390650"/>
          </a:xfrm>
          <a:prstGeom prst="chevron">
            <a:avLst>
              <a:gd name="adj" fmla="val 11295"/>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Plan</a:t>
            </a:r>
          </a:p>
        </p:txBody>
      </p:sp>
      <p:sp>
        <p:nvSpPr>
          <p:cNvPr id="22533" name="Chevron 83"/>
          <p:cNvSpPr>
            <a:spLocks noChangeArrowheads="1"/>
          </p:cNvSpPr>
          <p:nvPr/>
        </p:nvSpPr>
        <p:spPr bwMode="auto">
          <a:xfrm>
            <a:off x="6997700" y="2087563"/>
            <a:ext cx="1822450" cy="1390650"/>
          </a:xfrm>
          <a:prstGeom prst="chevron">
            <a:avLst>
              <a:gd name="adj" fmla="val 1129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Evaluate</a:t>
            </a:r>
          </a:p>
        </p:txBody>
      </p:sp>
      <p:sp>
        <p:nvSpPr>
          <p:cNvPr id="22534" name="Chevron 83"/>
          <p:cNvSpPr>
            <a:spLocks noChangeArrowheads="1"/>
          </p:cNvSpPr>
          <p:nvPr/>
        </p:nvSpPr>
        <p:spPr bwMode="auto">
          <a:xfrm>
            <a:off x="5262563" y="2081213"/>
            <a:ext cx="1844675" cy="1390650"/>
          </a:xfrm>
          <a:prstGeom prst="chevron">
            <a:avLst>
              <a:gd name="adj" fmla="val 1130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Monitor</a:t>
            </a:r>
          </a:p>
        </p:txBody>
      </p:sp>
      <p:sp>
        <p:nvSpPr>
          <p:cNvPr id="22535" name="Chevron 83"/>
          <p:cNvSpPr>
            <a:spLocks noChangeArrowheads="1"/>
          </p:cNvSpPr>
          <p:nvPr/>
        </p:nvSpPr>
        <p:spPr bwMode="auto">
          <a:xfrm>
            <a:off x="3632200" y="2084388"/>
            <a:ext cx="1746250" cy="1390650"/>
          </a:xfrm>
          <a:prstGeom prst="chevron">
            <a:avLst>
              <a:gd name="adj" fmla="val 11296"/>
            </a:avLst>
          </a:prstGeom>
          <a:solidFill>
            <a:srgbClr val="388ABD"/>
          </a:solidFill>
          <a:ln w="19050" cap="rnd" algn="ctr">
            <a:noFill/>
            <a:bevel/>
            <a:headEnd/>
            <a:tailEnd/>
          </a:ln>
        </p:spPr>
        <p:txBody>
          <a:bodyPr lIns="36000" tIns="36000" rIns="36000" bIns="36000"/>
          <a:lstStyle/>
          <a:p>
            <a:pPr>
              <a:lnSpc>
                <a:spcPct val="90000"/>
              </a:lnSpc>
            </a:pPr>
            <a:r>
              <a:rPr lang="en-US" sz="900">
                <a:solidFill>
                  <a:schemeClr val="bg1"/>
                </a:solidFill>
                <a:latin typeface="BentonSans Regular"/>
                <a:cs typeface="BentonSans Regular"/>
              </a:rPr>
              <a:t>Record</a:t>
            </a:r>
          </a:p>
        </p:txBody>
      </p:sp>
      <p:sp>
        <p:nvSpPr>
          <p:cNvPr id="22536" name="Chevron 76"/>
          <p:cNvSpPr>
            <a:spLocks noChangeArrowheads="1"/>
          </p:cNvSpPr>
          <p:nvPr>
            <p:custDataLst>
              <p:tags r:id="rId1"/>
            </p:custDataLst>
          </p:nvPr>
        </p:nvSpPr>
        <p:spPr bwMode="auto">
          <a:xfrm>
            <a:off x="2767013" y="238918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dirty="0">
              <a:solidFill>
                <a:srgbClr val="404040"/>
              </a:solidFill>
              <a:latin typeface="Arial"/>
              <a:cs typeface="+mn-cs"/>
            </a:endParaRPr>
          </a:p>
          <a:p>
            <a:pPr>
              <a:lnSpc>
                <a:spcPct val="90000"/>
              </a:lnSpc>
              <a:buClr>
                <a:schemeClr val="accent1"/>
              </a:buClr>
              <a:buSzPct val="80000"/>
            </a:pPr>
            <a:r>
              <a:rPr lang="en-US" sz="800" dirty="0">
                <a:solidFill>
                  <a:srgbClr val="404040"/>
                </a:solidFill>
                <a:latin typeface="Arial"/>
                <a:cs typeface="+mn-cs"/>
              </a:rPr>
              <a:t>Manage Ad Hoc Changes</a:t>
            </a:r>
          </a:p>
          <a:p>
            <a:pPr>
              <a:lnSpc>
                <a:spcPct val="90000"/>
              </a:lnSpc>
              <a:buClr>
                <a:schemeClr val="accent1"/>
              </a:buClr>
              <a:buSzPct val="80000"/>
            </a:pPr>
            <a:endParaRPr lang="en-US" sz="800" dirty="0">
              <a:solidFill>
                <a:srgbClr val="404040"/>
              </a:solidFill>
              <a:latin typeface="Arial"/>
              <a:cs typeface="+mn-cs"/>
            </a:endParaRPr>
          </a:p>
        </p:txBody>
      </p:sp>
      <p:sp>
        <p:nvSpPr>
          <p:cNvPr id="22537" name="Chevron 78"/>
          <p:cNvSpPr>
            <a:spLocks noChangeArrowheads="1"/>
          </p:cNvSpPr>
          <p:nvPr>
            <p:custDataLst>
              <p:tags r:id="rId2"/>
            </p:custDataLst>
          </p:nvPr>
        </p:nvSpPr>
        <p:spPr bwMode="auto">
          <a:xfrm>
            <a:off x="1982788" y="2381730"/>
            <a:ext cx="814387" cy="769458"/>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Assign Work Schedules</a:t>
            </a:r>
          </a:p>
        </p:txBody>
      </p:sp>
      <p:sp>
        <p:nvSpPr>
          <p:cNvPr id="22538" name="Chevron 83"/>
          <p:cNvSpPr>
            <a:spLocks noChangeArrowheads="1"/>
          </p:cNvSpPr>
          <p:nvPr>
            <p:custDataLst>
              <p:tags r:id="rId3"/>
            </p:custDataLst>
          </p:nvPr>
        </p:nvSpPr>
        <p:spPr bwMode="auto">
          <a:xfrm>
            <a:off x="1200150" y="2389188"/>
            <a:ext cx="814388"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latin typeface="Arial"/>
                <a:cs typeface="+mn-cs"/>
              </a:rPr>
              <a:t>Define</a:t>
            </a:r>
          </a:p>
          <a:p>
            <a:pPr>
              <a:lnSpc>
                <a:spcPct val="90000"/>
              </a:lnSpc>
              <a:buClr>
                <a:schemeClr val="accent1"/>
              </a:buClr>
              <a:buSzPct val="80000"/>
            </a:pPr>
            <a:r>
              <a:rPr lang="en-US" sz="800">
                <a:solidFill>
                  <a:srgbClr val="404040"/>
                </a:solidFill>
                <a:latin typeface="Arial"/>
                <a:cs typeface="+mn-cs"/>
              </a:rPr>
              <a:t>Time Models</a:t>
            </a:r>
          </a:p>
        </p:txBody>
      </p:sp>
      <p:sp>
        <p:nvSpPr>
          <p:cNvPr id="22539" name="Chevron 88"/>
          <p:cNvSpPr>
            <a:spLocks noChangeArrowheads="1"/>
          </p:cNvSpPr>
          <p:nvPr>
            <p:custDataLst>
              <p:tags r:id="rId4"/>
            </p:custDataLst>
          </p:nvPr>
        </p:nvSpPr>
        <p:spPr bwMode="auto">
          <a:xfrm>
            <a:off x="415925" y="2390775"/>
            <a:ext cx="815975" cy="760413"/>
          </a:xfrm>
          <a:prstGeom prst="chevron">
            <a:avLst>
              <a:gd name="adj" fmla="val 970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a:solidFill>
                  <a:srgbClr val="404040"/>
                </a:solidFill>
                <a:latin typeface="Arial"/>
                <a:cs typeface="+mn-cs"/>
              </a:rPr>
              <a:t>Define Time Accounts and Rules</a:t>
            </a:r>
          </a:p>
        </p:txBody>
      </p:sp>
      <p:sp>
        <p:nvSpPr>
          <p:cNvPr id="22540" name="Chevron 92"/>
          <p:cNvSpPr>
            <a:spLocks noChangeArrowheads="1"/>
          </p:cNvSpPr>
          <p:nvPr>
            <p:custDataLst>
              <p:tags r:id="rId5"/>
            </p:custDataLst>
          </p:nvPr>
        </p:nvSpPr>
        <p:spPr bwMode="auto">
          <a:xfrm>
            <a:off x="7927975" y="2390775"/>
            <a:ext cx="815975" cy="760413"/>
          </a:xfrm>
          <a:prstGeom prst="chevron">
            <a:avLst>
              <a:gd name="adj" fmla="val 970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Close and Transfer Account Balances</a:t>
            </a:r>
          </a:p>
        </p:txBody>
      </p:sp>
      <p:sp>
        <p:nvSpPr>
          <p:cNvPr id="22541" name="Chevron 93"/>
          <p:cNvSpPr>
            <a:spLocks noChangeArrowheads="1"/>
          </p:cNvSpPr>
          <p:nvPr>
            <p:custDataLst>
              <p:tags r:id="rId6"/>
            </p:custDataLst>
          </p:nvPr>
        </p:nvSpPr>
        <p:spPr bwMode="auto">
          <a:xfrm>
            <a:off x="7145338" y="2390775"/>
            <a:ext cx="814387" cy="760413"/>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Valuate Employee Times and Open Entitlements</a:t>
            </a:r>
          </a:p>
        </p:txBody>
      </p:sp>
      <p:sp>
        <p:nvSpPr>
          <p:cNvPr id="22542" name="Chevron 94"/>
          <p:cNvSpPr>
            <a:spLocks noChangeArrowheads="1"/>
          </p:cNvSpPr>
          <p:nvPr>
            <p:custDataLst>
              <p:tags r:id="rId7"/>
            </p:custDataLst>
          </p:nvPr>
        </p:nvSpPr>
        <p:spPr bwMode="auto">
          <a:xfrm>
            <a:off x="6159500" y="2390776"/>
            <a:ext cx="814388" cy="760412"/>
          </a:xfrm>
          <a:prstGeom prst="chevron">
            <a:avLst>
              <a:gd name="adj" fmla="val 968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Review Absence and Attendances</a:t>
            </a:r>
          </a:p>
        </p:txBody>
      </p:sp>
      <p:sp>
        <p:nvSpPr>
          <p:cNvPr id="22543" name="Chevron 95"/>
          <p:cNvSpPr>
            <a:spLocks noChangeArrowheads="1"/>
          </p:cNvSpPr>
          <p:nvPr>
            <p:custDataLst>
              <p:tags r:id="rId8"/>
            </p:custDataLst>
          </p:nvPr>
        </p:nvSpPr>
        <p:spPr bwMode="auto">
          <a:xfrm>
            <a:off x="5376863" y="238918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Review Time Accounts and Quotas</a:t>
            </a:r>
          </a:p>
        </p:txBody>
      </p:sp>
      <p:pic>
        <p:nvPicPr>
          <p:cNvPr id="22544" name="Picture 78" descr="D209F8C2-B22E-4231-8E8D-9597EA1D3ACC@nyc"/>
          <p:cNvPicPr>
            <a:picLocks noChangeAspect="1" noChangeArrowheads="1"/>
          </p:cNvPicPr>
          <p:nvPr/>
        </p:nvPicPr>
        <p:blipFill>
          <a:blip r:embed="rId14" cstate="print"/>
          <a:stretch>
            <a:fillRect/>
          </a:stretch>
        </p:blipFill>
        <p:spPr bwMode="auto">
          <a:xfrm>
            <a:off x="7039769" y="3201988"/>
            <a:ext cx="784225" cy="784225"/>
          </a:xfrm>
          <a:prstGeom prst="rect">
            <a:avLst/>
          </a:prstGeom>
          <a:noFill/>
          <a:ln w="9525">
            <a:noFill/>
            <a:miter lim="800000"/>
            <a:headEnd/>
            <a:tailEnd/>
          </a:ln>
        </p:spPr>
      </p:pic>
      <p:pic>
        <p:nvPicPr>
          <p:cNvPr id="22545" name="Picture 78" descr="D209F8C2-B22E-4231-8E8D-9597EA1D3ACC@nyc"/>
          <p:cNvPicPr>
            <a:picLocks noChangeAspect="1" noChangeArrowheads="1"/>
          </p:cNvPicPr>
          <p:nvPr/>
        </p:nvPicPr>
        <p:blipFill>
          <a:blip r:embed="rId15" cstate="print"/>
          <a:stretch>
            <a:fillRect/>
          </a:stretch>
        </p:blipFill>
        <p:spPr bwMode="auto">
          <a:xfrm>
            <a:off x="307975" y="3200400"/>
            <a:ext cx="781050" cy="781050"/>
          </a:xfrm>
          <a:prstGeom prst="rect">
            <a:avLst/>
          </a:prstGeom>
          <a:noFill/>
          <a:ln w="9525">
            <a:noFill/>
            <a:miter lim="800000"/>
            <a:headEnd/>
            <a:tailEnd/>
          </a:ln>
        </p:spPr>
      </p:pic>
      <p:pic>
        <p:nvPicPr>
          <p:cNvPr id="22546" name="Picture 78" descr="D209F8C2-B22E-4231-8E8D-9597EA1D3ACC@nyc"/>
          <p:cNvPicPr>
            <a:picLocks noChangeAspect="1" noChangeArrowheads="1"/>
          </p:cNvPicPr>
          <p:nvPr/>
        </p:nvPicPr>
        <p:blipFill>
          <a:blip r:embed="rId16" cstate="print"/>
          <a:stretch>
            <a:fillRect/>
          </a:stretch>
        </p:blipFill>
        <p:spPr bwMode="auto">
          <a:xfrm>
            <a:off x="5373688" y="3175794"/>
            <a:ext cx="808037" cy="808037"/>
          </a:xfrm>
          <a:prstGeom prst="rect">
            <a:avLst/>
          </a:prstGeom>
          <a:noFill/>
          <a:ln w="9525">
            <a:noFill/>
            <a:miter lim="800000"/>
            <a:headEnd/>
            <a:tailEnd/>
          </a:ln>
        </p:spPr>
      </p:pic>
      <p:pic>
        <p:nvPicPr>
          <p:cNvPr id="22547" name="Picture 37" descr="human_resources_management"/>
          <p:cNvPicPr preferRelativeResize="0">
            <a:picLocks noChangeAspect="1" noChangeArrowheads="1"/>
          </p:cNvPicPr>
          <p:nvPr/>
        </p:nvPicPr>
        <p:blipFill>
          <a:blip r:embed="rId17" cstate="print"/>
          <a:stretch>
            <a:fillRect/>
          </a:stretch>
        </p:blipFill>
        <p:spPr bwMode="auto">
          <a:xfrm>
            <a:off x="3595687" y="3195638"/>
            <a:ext cx="727075" cy="727075"/>
          </a:xfrm>
          <a:prstGeom prst="rect">
            <a:avLst/>
          </a:prstGeom>
          <a:noFill/>
          <a:ln w="9525">
            <a:noFill/>
            <a:miter lim="800000"/>
            <a:headEnd/>
            <a:tailEnd/>
          </a:ln>
        </p:spPr>
      </p:pic>
      <p:sp>
        <p:nvSpPr>
          <p:cNvPr id="22548" name="Chevron 189"/>
          <p:cNvSpPr>
            <a:spLocks noChangeArrowheads="1"/>
          </p:cNvSpPr>
          <p:nvPr>
            <p:custDataLst>
              <p:tags r:id="rId9"/>
            </p:custDataLst>
          </p:nvPr>
        </p:nvSpPr>
        <p:spPr bwMode="auto">
          <a:xfrm>
            <a:off x="4529138" y="238918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Record Employee Times </a:t>
            </a:r>
            <a:r>
              <a:rPr lang="en-US" sz="800" dirty="0" err="1">
                <a:solidFill>
                  <a:srgbClr val="404040"/>
                </a:solidFill>
                <a:latin typeface="Arial"/>
                <a:cs typeface="+mn-cs"/>
              </a:rPr>
              <a:t>Decentrally</a:t>
            </a:r>
            <a:endParaRPr lang="en-US" sz="800" dirty="0">
              <a:solidFill>
                <a:srgbClr val="404040"/>
              </a:solidFill>
              <a:latin typeface="Arial"/>
              <a:cs typeface="+mn-cs"/>
            </a:endParaRPr>
          </a:p>
        </p:txBody>
      </p:sp>
      <p:sp>
        <p:nvSpPr>
          <p:cNvPr id="22549" name="Chevron 190"/>
          <p:cNvSpPr>
            <a:spLocks noChangeArrowheads="1"/>
          </p:cNvSpPr>
          <p:nvPr>
            <p:custDataLst>
              <p:tags r:id="rId10"/>
            </p:custDataLst>
          </p:nvPr>
        </p:nvSpPr>
        <p:spPr bwMode="auto">
          <a:xfrm>
            <a:off x="3744913" y="2389188"/>
            <a:ext cx="814387" cy="762000"/>
          </a:xfrm>
          <a:prstGeom prst="chevron">
            <a:avLst>
              <a:gd name="adj" fmla="val 9663"/>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latin typeface="Arial"/>
                <a:cs typeface="+mn-cs"/>
              </a:rPr>
              <a:t>Record Employee Times Centrally</a:t>
            </a:r>
          </a:p>
        </p:txBody>
      </p:sp>
      <p:sp>
        <p:nvSpPr>
          <p:cNvPr id="22550" name="TextBox 19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2564" name="Rectangle 122"/>
          <p:cNvSpPr>
            <a:spLocks noChangeArrowheads="1"/>
          </p:cNvSpPr>
          <p:nvPr/>
        </p:nvSpPr>
        <p:spPr bwMode="auto">
          <a:xfrm>
            <a:off x="1765300" y="4132263"/>
            <a:ext cx="7380288"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7" name="TextBox 206"/>
          <p:cNvSpPr txBox="1"/>
          <p:nvPr/>
        </p:nvSpPr>
        <p:spPr bwMode="auto">
          <a:xfrm>
            <a:off x="1744663" y="4125913"/>
            <a:ext cx="1082675" cy="261937"/>
          </a:xfrm>
          <a:prstGeom prst="rect">
            <a:avLst/>
          </a:prstGeom>
          <a:noFill/>
        </p:spPr>
        <p:txBody>
          <a:bodyPr>
            <a:spAutoFit/>
          </a:bodyPr>
          <a:lstStyle/>
          <a:p>
            <a:pPr>
              <a:buClr>
                <a:schemeClr val="accent1"/>
              </a:buClr>
              <a:buSzPct val="80000"/>
              <a:buFont typeface="wingdings" pitchFamily="2" charset="2"/>
              <a:buNone/>
            </a:pPr>
            <a:r>
              <a:rPr lang="en-US" sz="1100" dirty="0">
                <a:solidFill>
                  <a:srgbClr val="595959"/>
                </a:solidFill>
                <a:latin typeface="BentonSans Light" pitchFamily="2" charset="0"/>
              </a:rPr>
              <a:t>Overview</a:t>
            </a:r>
            <a:endParaRPr lang="en-US" sz="900" dirty="0">
              <a:solidFill>
                <a:srgbClr val="595959"/>
              </a:solidFill>
              <a:latin typeface="BentonSans Light" pitchFamily="2" charset="0"/>
            </a:endParaRPr>
          </a:p>
        </p:txBody>
      </p:sp>
      <p:sp>
        <p:nvSpPr>
          <p:cNvPr id="208"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595959"/>
                </a:solidFill>
                <a:latin typeface="BentonSans Light" pitchFamily="2" charset="0"/>
              </a:rPr>
              <a:t>Key Benefits</a:t>
            </a:r>
            <a:endParaRPr lang="en-US" sz="900" dirty="0">
              <a:solidFill>
                <a:srgbClr val="595959"/>
              </a:solidFill>
              <a:latin typeface="BentonSans Light" pitchFamily="2" charset="0"/>
            </a:endParaRPr>
          </a:p>
        </p:txBody>
      </p:sp>
      <p:sp>
        <p:nvSpPr>
          <p:cNvPr id="22567" name="TextBox 56"/>
          <p:cNvSpPr txBox="1">
            <a:spLocks noChangeArrowheads="1"/>
          </p:cNvSpPr>
          <p:nvPr/>
        </p:nvSpPr>
        <p:spPr bwMode="auto">
          <a:xfrm>
            <a:off x="4284663" y="4162425"/>
            <a:ext cx="4700587" cy="2740750"/>
          </a:xfrm>
          <a:prstGeom prst="rect">
            <a:avLst/>
          </a:prstGeom>
          <a:noFill/>
          <a:ln w="9525">
            <a:noFill/>
            <a:miter lim="800000"/>
            <a:headEnd/>
            <a:tailEnd/>
          </a:ln>
        </p:spPr>
        <p:txBody>
          <a:bodyPr>
            <a:spAutoFit/>
          </a:bodyPr>
          <a:lstStyle/>
          <a:p>
            <a:pPr marL="176213" indent="-176213">
              <a:spcBef>
                <a:spcPct val="10000"/>
              </a:spcBef>
              <a:buClr>
                <a:schemeClr val="accent1"/>
              </a:buClr>
              <a:buSzPct val="70000"/>
              <a:buFont typeface="wingdings" pitchFamily="2" charset="2"/>
              <a:buNone/>
            </a:pPr>
            <a:endParaRPr lang="en-US" sz="1100" b="1" dirty="0">
              <a:solidFill>
                <a:srgbClr val="44697D"/>
              </a:solidFill>
            </a:endParaRPr>
          </a:p>
          <a:p>
            <a:pPr marL="176213" indent="-176213">
              <a:lnSpc>
                <a:spcPct val="90000"/>
              </a:lnSpc>
              <a:spcBef>
                <a:spcPct val="10000"/>
              </a:spcBef>
              <a:spcAft>
                <a:spcPts val="300"/>
              </a:spcAft>
              <a:buClr>
                <a:schemeClr val="accent1"/>
              </a:buClr>
              <a:buSzPct val="70000"/>
              <a:buFont typeface="wingdings" pitchFamily="2" charset="2"/>
              <a:buChar char="n"/>
            </a:pPr>
            <a:endParaRPr lang="en-US" sz="900" dirty="0"/>
          </a:p>
          <a:p>
            <a:pPr marL="176213" indent="-176213">
              <a:lnSpc>
                <a:spcPct val="90000"/>
              </a:lnSpc>
              <a:spcBef>
                <a:spcPct val="10000"/>
              </a:spcBef>
              <a:spcAft>
                <a:spcPts val="300"/>
              </a:spcAft>
              <a:buClr>
                <a:srgbClr val="4DB6EF"/>
              </a:buClr>
              <a:buFont typeface="wingdings" pitchFamily="2" charset="2"/>
              <a:buChar char="l"/>
            </a:pPr>
            <a:r>
              <a:rPr lang="en-US" sz="900" dirty="0"/>
              <a:t>Benefit from multiple time recording options (central time recording, self-service and self-service on behalf, or the Microsoft Excel upload function). </a:t>
            </a:r>
          </a:p>
          <a:p>
            <a:pPr marL="176213" indent="-176213">
              <a:lnSpc>
                <a:spcPct val="90000"/>
              </a:lnSpc>
              <a:spcBef>
                <a:spcPct val="10000"/>
              </a:spcBef>
              <a:spcAft>
                <a:spcPts val="300"/>
              </a:spcAft>
              <a:buClr>
                <a:srgbClr val="4DB6EF"/>
              </a:buClr>
              <a:buFont typeface="wingdings" pitchFamily="2" charset="2"/>
              <a:buChar char="l"/>
            </a:pPr>
            <a:r>
              <a:rPr lang="en-US" sz="900" dirty="0"/>
              <a:t>Keep track of employees’ most important weekly times, such as overtime, absences, planned working time, or recorded hours by displaying period totals.</a:t>
            </a:r>
          </a:p>
          <a:p>
            <a:pPr marL="176213" indent="-176213">
              <a:lnSpc>
                <a:spcPct val="90000"/>
              </a:lnSpc>
              <a:spcBef>
                <a:spcPct val="10000"/>
              </a:spcBef>
              <a:spcAft>
                <a:spcPts val="300"/>
              </a:spcAft>
              <a:buClr>
                <a:srgbClr val="4DB6EF"/>
              </a:buClr>
              <a:buFont typeface="wingdings" pitchFamily="2" charset="2"/>
              <a:buChar char="l"/>
            </a:pPr>
            <a:r>
              <a:rPr lang="en-US" sz="900" dirty="0"/>
              <a:t>Monitor and track central or </a:t>
            </a:r>
            <a:r>
              <a:rPr lang="en-US" sz="900" dirty="0" err="1"/>
              <a:t>decentral</a:t>
            </a:r>
            <a:r>
              <a:rPr lang="en-US" sz="900" dirty="0"/>
              <a:t> time recording including project time confirmation with or without approvals and relevant sales order confirmation.</a:t>
            </a:r>
          </a:p>
          <a:p>
            <a:pPr marL="176213" indent="-176213">
              <a:lnSpc>
                <a:spcPct val="90000"/>
              </a:lnSpc>
              <a:spcBef>
                <a:spcPct val="10000"/>
              </a:spcBef>
              <a:spcAft>
                <a:spcPts val="300"/>
              </a:spcAft>
              <a:buClr>
                <a:srgbClr val="4DB6EF"/>
              </a:buClr>
              <a:buFont typeface="wingdings" pitchFamily="2" charset="2"/>
              <a:buChar char="l"/>
            </a:pPr>
            <a:r>
              <a:rPr lang="en-US" sz="900" dirty="0"/>
              <a:t>Review and change employee time data, administer time accounts, make balance adjustments, and trigger payouts.</a:t>
            </a:r>
          </a:p>
          <a:p>
            <a:pPr marL="176213" indent="-176213">
              <a:lnSpc>
                <a:spcPct val="90000"/>
              </a:lnSpc>
              <a:spcBef>
                <a:spcPct val="10000"/>
              </a:spcBef>
              <a:spcAft>
                <a:spcPts val="300"/>
              </a:spcAft>
              <a:buClr>
                <a:srgbClr val="4DB6EF"/>
              </a:buClr>
              <a:buFont typeface="wingdings" pitchFamily="2" charset="2"/>
              <a:buChar char="l"/>
            </a:pPr>
            <a:r>
              <a:rPr lang="en-US" sz="900" dirty="0"/>
              <a:t>Keep track of employees leave accruals or entitlements. </a:t>
            </a:r>
          </a:p>
          <a:p>
            <a:pPr marL="176213" indent="-176213">
              <a:lnSpc>
                <a:spcPct val="90000"/>
              </a:lnSpc>
              <a:spcBef>
                <a:spcPct val="10000"/>
              </a:spcBef>
              <a:spcAft>
                <a:spcPts val="300"/>
              </a:spcAft>
              <a:buClr>
                <a:srgbClr val="4DB6EF"/>
              </a:buClr>
              <a:buFont typeface="wingdings" pitchFamily="2" charset="2"/>
              <a:buChar char="l"/>
            </a:pPr>
            <a:r>
              <a:rPr lang="en-US" sz="900" dirty="0"/>
              <a:t>Identify productive times that have been capped due to exceeding the flextime bandwidth or planned working time limits.</a:t>
            </a:r>
          </a:p>
          <a:p>
            <a:pPr marL="176213" indent="-176213">
              <a:lnSpc>
                <a:spcPct val="90000"/>
              </a:lnSpc>
              <a:spcBef>
                <a:spcPct val="10000"/>
              </a:spcBef>
              <a:spcAft>
                <a:spcPts val="300"/>
              </a:spcAft>
              <a:buClr>
                <a:srgbClr val="4DB6EF"/>
              </a:buClr>
              <a:buFont typeface="wingdings" pitchFamily="2" charset="2"/>
              <a:buChar char="l"/>
            </a:pPr>
            <a:r>
              <a:rPr lang="en-US" sz="900" dirty="0"/>
              <a:t>Recognize at a glance when too many or too few hours have been recorded by means of traffic light symbols.</a:t>
            </a:r>
          </a:p>
          <a:p>
            <a:pPr marL="176213" indent="-176213">
              <a:lnSpc>
                <a:spcPct val="90000"/>
              </a:lnSpc>
              <a:spcBef>
                <a:spcPct val="10000"/>
              </a:spcBef>
              <a:spcAft>
                <a:spcPts val="300"/>
              </a:spcAft>
              <a:buClr>
                <a:srgbClr val="4DB6EF"/>
              </a:buClr>
              <a:buFont typeface="wingdings" pitchFamily="2" charset="2"/>
              <a:buChar char="l"/>
            </a:pPr>
            <a:r>
              <a:rPr lang="en-US" sz="900" dirty="0"/>
              <a:t>Generate overtime premium based on automated overtime calculation</a:t>
            </a:r>
          </a:p>
          <a:p>
            <a:pPr marL="176213" indent="-176213">
              <a:lnSpc>
                <a:spcPct val="90000"/>
              </a:lnSpc>
              <a:spcBef>
                <a:spcPct val="10000"/>
              </a:spcBef>
              <a:spcAft>
                <a:spcPts val="300"/>
              </a:spcAft>
              <a:buClr>
                <a:schemeClr val="accent1"/>
              </a:buClr>
            </a:pPr>
            <a:endParaRPr lang="en-US" sz="900" dirty="0"/>
          </a:p>
        </p:txBody>
      </p:sp>
      <p:cxnSp>
        <p:nvCxnSpPr>
          <p:cNvPr id="22568"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46" name="TextBox 53"/>
          <p:cNvSpPr txBox="1">
            <a:spLocks noChangeArrowheads="1"/>
          </p:cNvSpPr>
          <p:nvPr/>
        </p:nvSpPr>
        <p:spPr bwMode="auto">
          <a:xfrm>
            <a:off x="1752600" y="4496335"/>
            <a:ext cx="2525713" cy="2505301"/>
          </a:xfrm>
          <a:prstGeom prst="rect">
            <a:avLst/>
          </a:prstGeom>
          <a:noFill/>
          <a:ln w="9525">
            <a:noFill/>
            <a:miter lim="800000"/>
            <a:headEnd/>
            <a:tailEnd/>
          </a:ln>
        </p:spPr>
        <p:txBody>
          <a:bodyPr>
            <a:spAutoFit/>
          </a:bodyPr>
          <a:lstStyle/>
          <a:p>
            <a:pPr>
              <a:lnSpc>
                <a:spcPct val="95000"/>
              </a:lnSpc>
              <a:spcBef>
                <a:spcPts val="0"/>
              </a:spcBef>
              <a:spcAft>
                <a:spcPts val="600"/>
              </a:spcAft>
              <a:buSzPct val="125000"/>
            </a:pPr>
            <a:r>
              <a:rPr lang="en-US" sz="900" dirty="0"/>
              <a:t>For midsize companies that need to manage all aspects of employees' time data, this scenario enables you to increase the speed and accuracy of payroll preparation, and optimize your labor investment. </a:t>
            </a:r>
          </a:p>
          <a:p>
            <a:pPr>
              <a:lnSpc>
                <a:spcPct val="95000"/>
              </a:lnSpc>
              <a:spcBef>
                <a:spcPts val="0"/>
              </a:spcBef>
              <a:spcAft>
                <a:spcPts val="600"/>
              </a:spcAft>
              <a:buSzPct val="125000"/>
            </a:pPr>
            <a:r>
              <a:rPr lang="en-US" sz="900" dirty="0"/>
              <a:t>SAP Business </a:t>
            </a:r>
            <a:r>
              <a:rPr lang="en-US" sz="900" dirty="0" err="1"/>
              <a:t>ByDesign</a:t>
            </a:r>
            <a:r>
              <a:rPr lang="en-US" sz="900" dirty="0"/>
              <a:t> facilitates efficient time and labor management, from work schedule and time account creation, through  tracking and monitoring time recording, to valuation of recorded times and period-end closing.</a:t>
            </a:r>
          </a:p>
          <a:p>
            <a:pPr>
              <a:lnSpc>
                <a:spcPct val="95000"/>
              </a:lnSpc>
              <a:spcBef>
                <a:spcPts val="0"/>
              </a:spcBef>
              <a:spcAft>
                <a:spcPts val="600"/>
              </a:spcAft>
              <a:buSzPct val="125000"/>
            </a:pPr>
            <a:r>
              <a:rPr lang="en-US" sz="900" dirty="0"/>
              <a:t>You can simplify the time administrator’s daily work by enabling him to work reactively by checking alerts and work list items in the </a:t>
            </a:r>
            <a:r>
              <a:rPr lang="en-US" sz="900" i="1" dirty="0"/>
              <a:t>Work</a:t>
            </a:r>
            <a:r>
              <a:rPr lang="en-US" sz="900" dirty="0"/>
              <a:t> view.</a:t>
            </a:r>
          </a:p>
          <a:p>
            <a:pPr>
              <a:lnSpc>
                <a:spcPct val="95000"/>
              </a:lnSpc>
              <a:spcBef>
                <a:spcPts val="600"/>
              </a:spcBef>
              <a:spcAft>
                <a:spcPts val="600"/>
              </a:spcAft>
              <a:buSzPct val="125000"/>
            </a:pPr>
            <a:endParaRPr lang="en-US" sz="900" dirty="0"/>
          </a:p>
        </p:txBody>
      </p:sp>
      <p:sp>
        <p:nvSpPr>
          <p:cNvPr id="47" name="TextBox 46"/>
          <p:cNvSpPr txBox="1"/>
          <p:nvPr/>
        </p:nvSpPr>
        <p:spPr>
          <a:xfrm>
            <a:off x="327025" y="5161834"/>
            <a:ext cx="1497014" cy="330200"/>
          </a:xfrm>
          <a:prstGeom prst="rect">
            <a:avLst/>
          </a:prstGeom>
          <a:solidFill>
            <a:srgbClr val="ECECEC"/>
          </a:solidFill>
        </p:spPr>
        <p:txBody>
          <a:bodyPr lIns="0" rIns="0" anchor="ctr"/>
          <a:lstStyle/>
          <a:p>
            <a:pPr marL="288000">
              <a:buClr>
                <a:schemeClr val="accent1"/>
              </a:buClr>
              <a:buSzPct val="80000"/>
              <a:defRPr/>
            </a:pPr>
            <a:r>
              <a:rPr lang="en-US" sz="900" b="1" dirty="0"/>
              <a:t>Business Value</a:t>
            </a:r>
          </a:p>
        </p:txBody>
      </p:sp>
      <p:sp>
        <p:nvSpPr>
          <p:cNvPr id="48"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sp>
        <p:nvSpPr>
          <p:cNvPr id="49" name="TextBox 61"/>
          <p:cNvSpPr txBox="1">
            <a:spLocks noChangeArrowheads="1"/>
          </p:cNvSpPr>
          <p:nvPr/>
        </p:nvSpPr>
        <p:spPr bwMode="auto">
          <a:xfrm>
            <a:off x="327025" y="55151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pic>
        <p:nvPicPr>
          <p:cNvPr id="51" name="Picture 50"/>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99266" y="5223066"/>
            <a:ext cx="121153" cy="180000"/>
          </a:xfrm>
          <a:prstGeom prst="rect">
            <a:avLst/>
          </a:prstGeom>
        </p:spPr>
      </p:pic>
      <p:pic>
        <p:nvPicPr>
          <p:cNvPr id="52" name="Picture 51" descr="Monitor_60px.png"/>
          <p:cNvPicPr>
            <a:picLocks noChangeAspect="1"/>
          </p:cNvPicPr>
          <p:nvPr/>
        </p:nvPicPr>
        <p:blipFill>
          <a:blip r:embed="rId20" cstate="print"/>
          <a:stretch>
            <a:fillRect/>
          </a:stretch>
        </p:blipFill>
        <p:spPr>
          <a:xfrm>
            <a:off x="366739" y="5578737"/>
            <a:ext cx="180000" cy="180000"/>
          </a:xfrm>
          <a:prstGeom prst="rect">
            <a:avLst/>
          </a:prstGeom>
        </p:spPr>
      </p:pic>
      <p:sp>
        <p:nvSpPr>
          <p:cNvPr id="53" name="Rectangle 57">
            <a:hlinkClick r:id="rId21" action="ppaction://hlinksldjump"/>
          </p:cNvPr>
          <p:cNvSpPr>
            <a:spLocks noChangeArrowheads="1"/>
          </p:cNvSpPr>
          <p:nvPr/>
        </p:nvSpPr>
        <p:spPr bwMode="auto">
          <a:xfrm>
            <a:off x="305529" y="5525128"/>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55"/>
          <p:cNvSpPr>
            <a:spLocks noChangeArrowheads="1"/>
          </p:cNvSpPr>
          <p:nvPr/>
        </p:nvSpPr>
        <p:spPr bwMode="auto">
          <a:xfrm>
            <a:off x="310833" y="5170978"/>
            <a:ext cx="1458184"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5" name="Rectangle 57">
            <a:hlinkClick r:id="rId22"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5" name="Picture 44"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58" name="Rectangle 57">
            <a:hlinkClick r:id="rId24"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0" dirty="0">
                <a:solidFill>
                  <a:srgbClr val="666666"/>
                </a:solidFill>
              </a:rPr>
              <a:t>Time and Labor Management </a:t>
            </a:r>
            <a:br>
              <a:rPr lang="en-US" b="0" dirty="0"/>
            </a:br>
            <a:r>
              <a:rPr lang="de-DE" sz="2000" b="0" dirty="0">
                <a:solidFill>
                  <a:srgbClr val="595959"/>
                </a:solidFill>
                <a:ea typeface="Arial Unicode MS" pitchFamily="34" charset="-128"/>
                <a:cs typeface="Arial Unicode MS" pitchFamily="34" charset="-128"/>
              </a:rPr>
              <a:t>Scenario Flow</a:t>
            </a:r>
            <a:endParaRPr lang="en-US" sz="2000" b="0" dirty="0"/>
          </a:p>
        </p:txBody>
      </p:sp>
      <p:sp>
        <p:nvSpPr>
          <p:cNvPr id="23555" name="TextBox 21"/>
          <p:cNvSpPr txBox="1">
            <a:spLocks noChangeArrowheads="1"/>
          </p:cNvSpPr>
          <p:nvPr/>
        </p:nvSpPr>
        <p:spPr bwMode="auto">
          <a:xfrm>
            <a:off x="219075" y="4119563"/>
            <a:ext cx="1647825" cy="461962"/>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grpSp>
        <p:nvGrpSpPr>
          <p:cNvPr id="3" name="Group 59"/>
          <p:cNvGrpSpPr>
            <a:grpSpLocks/>
          </p:cNvGrpSpPr>
          <p:nvPr/>
        </p:nvGrpSpPr>
        <p:grpSpPr bwMode="auto">
          <a:xfrm>
            <a:off x="7639050" y="1152525"/>
            <a:ext cx="1319213" cy="312738"/>
            <a:chOff x="7269479" y="1173773"/>
            <a:chExt cx="1319221" cy="312443"/>
          </a:xfrm>
        </p:grpSpPr>
        <p:pic>
          <p:nvPicPr>
            <p:cNvPr id="23619" name="Picture 2" descr="\\dwdfkps\KPS\100_Public\Graphics\Pictogram-Library\2011-Visual-Style\60X60-PNGs\SelfService_60px.png"/>
            <p:cNvPicPr>
              <a:picLocks noChangeAspect="1" noChangeArrowheads="1"/>
            </p:cNvPicPr>
            <p:nvPr/>
          </p:nvPicPr>
          <p:blipFill>
            <a:blip r:embed="rId3" cstate="print"/>
            <a:srcRect/>
            <a:stretch>
              <a:fillRect/>
            </a:stretch>
          </p:blipFill>
          <p:spPr bwMode="auto">
            <a:xfrm>
              <a:off x="7269479" y="1173773"/>
              <a:ext cx="282233" cy="282233"/>
            </a:xfrm>
            <a:prstGeom prst="rect">
              <a:avLst/>
            </a:prstGeom>
            <a:noFill/>
            <a:ln w="9525">
              <a:noFill/>
              <a:miter lim="800000"/>
              <a:headEnd/>
              <a:tailEnd/>
            </a:ln>
          </p:spPr>
        </p:pic>
        <p:sp>
          <p:nvSpPr>
            <p:cNvPr id="23620" name="Rectangle 108"/>
            <p:cNvSpPr>
              <a:spLocks noChangeArrowheads="1"/>
            </p:cNvSpPr>
            <p:nvPr/>
          </p:nvSpPr>
          <p:spPr bwMode="auto">
            <a:xfrm>
              <a:off x="7272314" y="1178439"/>
              <a:ext cx="1316386" cy="307777"/>
            </a:xfrm>
            <a:prstGeom prst="rect">
              <a:avLst/>
            </a:prstGeom>
            <a:noFill/>
            <a:ln w="9525">
              <a:noFill/>
              <a:miter lim="800000"/>
              <a:headEnd/>
              <a:tailEnd/>
            </a:ln>
          </p:spPr>
          <p:txBody>
            <a:bodyPr wrap="none">
              <a:spAutoFit/>
            </a:bodyPr>
            <a:lstStyle/>
            <a:p>
              <a:pPr marL="215900">
                <a:spcBef>
                  <a:spcPts val="600"/>
                </a:spcBef>
                <a:spcAft>
                  <a:spcPct val="30000"/>
                </a:spcAft>
              </a:pPr>
              <a:r>
                <a:rPr lang="en-US" sz="700">
                  <a:ea typeface="SimSun" pitchFamily="2" charset="-122"/>
                </a:rPr>
                <a:t>Click area pictograms  </a:t>
              </a:r>
              <a:br>
                <a:rPr lang="en-US" sz="700">
                  <a:ea typeface="SimSun" pitchFamily="2" charset="-122"/>
                </a:rPr>
              </a:br>
              <a:r>
                <a:rPr lang="en-US" sz="700">
                  <a:ea typeface="SimSun" pitchFamily="2" charset="-122"/>
                </a:rPr>
                <a:t>for details</a:t>
              </a:r>
            </a:p>
          </p:txBody>
        </p:sp>
      </p:grpSp>
      <p:cxnSp>
        <p:nvCxnSpPr>
          <p:cNvPr id="23569" name="Elbow Connector 1602"/>
          <p:cNvCxnSpPr>
            <a:cxnSpLocks noChangeShapeType="1"/>
          </p:cNvCxnSpPr>
          <p:nvPr/>
        </p:nvCxnSpPr>
        <p:spPr bwMode="auto">
          <a:xfrm flipV="1">
            <a:off x="5415651" y="2860158"/>
            <a:ext cx="2292954" cy="11630"/>
          </a:xfrm>
          <a:prstGeom prst="straightConnector1">
            <a:avLst/>
          </a:prstGeom>
          <a:noFill/>
          <a:ln w="9525">
            <a:solidFill>
              <a:srgbClr val="7F7F7F"/>
            </a:solidFill>
            <a:round/>
            <a:headEnd/>
            <a:tailEnd type="triangle" w="med" len="med"/>
          </a:ln>
        </p:spPr>
      </p:cxnSp>
      <p:sp>
        <p:nvSpPr>
          <p:cNvPr id="23571" name="Rectangle 68">
            <a:hlinkClick r:id="rId4" action="ppaction://hlinksldjump"/>
          </p:cNvPr>
          <p:cNvSpPr>
            <a:spLocks noChangeArrowheads="1"/>
          </p:cNvSpPr>
          <p:nvPr/>
        </p:nvSpPr>
        <p:spPr bwMode="auto">
          <a:xfrm>
            <a:off x="1559613" y="2776538"/>
            <a:ext cx="1570038" cy="296862"/>
          </a:xfrm>
          <a:prstGeom prst="rect">
            <a:avLst/>
          </a:prstGeom>
          <a:solidFill>
            <a:srgbClr val="CCCCCC">
              <a:alpha val="0"/>
            </a:srgbClr>
          </a:solidFill>
          <a:ln w="9525" algn="ctr">
            <a:noFill/>
            <a:round/>
            <a:headEnd/>
            <a:tailEnd/>
          </a:ln>
        </p:spPr>
        <p:txBody>
          <a:bodyPr wrap="none" lIns="72000" tIns="46800" rIns="0" bIns="46800" anchor="ctr"/>
          <a:lstStyle/>
          <a:p>
            <a:pPr marL="244475" indent="-244475" algn="ctr">
              <a:buClr>
                <a:schemeClr val="accent1"/>
              </a:buClr>
              <a:buSzPct val="80000"/>
              <a:buFont typeface="wingdings" pitchFamily="2" charset="2"/>
              <a:buNone/>
            </a:pPr>
            <a:endParaRPr lang="en-US"/>
          </a:p>
        </p:txBody>
      </p:sp>
      <p:cxnSp>
        <p:nvCxnSpPr>
          <p:cNvPr id="23576" name="Elbow Connector 1602"/>
          <p:cNvCxnSpPr>
            <a:cxnSpLocks noChangeShapeType="1"/>
          </p:cNvCxnSpPr>
          <p:nvPr/>
        </p:nvCxnSpPr>
        <p:spPr bwMode="auto">
          <a:xfrm>
            <a:off x="2069201" y="2865438"/>
            <a:ext cx="1030287" cy="1587"/>
          </a:xfrm>
          <a:prstGeom prst="straightConnector1">
            <a:avLst/>
          </a:prstGeom>
          <a:noFill/>
          <a:ln w="9525">
            <a:solidFill>
              <a:srgbClr val="7F7F7F"/>
            </a:solidFill>
            <a:round/>
            <a:headEnd/>
            <a:tailEnd type="triangle" w="med" len="med"/>
          </a:ln>
        </p:spPr>
      </p:cxnSp>
      <p:cxnSp>
        <p:nvCxnSpPr>
          <p:cNvPr id="23577" name="Elbow Connector 1602"/>
          <p:cNvCxnSpPr>
            <a:cxnSpLocks noChangeShapeType="1"/>
          </p:cNvCxnSpPr>
          <p:nvPr/>
        </p:nvCxnSpPr>
        <p:spPr bwMode="auto">
          <a:xfrm>
            <a:off x="3721788" y="2865438"/>
            <a:ext cx="1030288" cy="6350"/>
          </a:xfrm>
          <a:prstGeom prst="straightConnector1">
            <a:avLst/>
          </a:prstGeom>
          <a:noFill/>
          <a:ln w="9525">
            <a:solidFill>
              <a:srgbClr val="7F7F7F"/>
            </a:solidFill>
            <a:round/>
            <a:headEnd/>
            <a:tailEnd type="triangle" w="med" len="med"/>
          </a:ln>
        </p:spPr>
      </p:cxnSp>
      <p:cxnSp>
        <p:nvCxnSpPr>
          <p:cNvPr id="23578" name="Elbow Connector 123"/>
          <p:cNvCxnSpPr>
            <a:cxnSpLocks noChangeShapeType="1"/>
          </p:cNvCxnSpPr>
          <p:nvPr/>
        </p:nvCxnSpPr>
        <p:spPr bwMode="auto">
          <a:xfrm rot="5400000">
            <a:off x="1931882" y="1848644"/>
            <a:ext cx="400050" cy="938212"/>
          </a:xfrm>
          <a:prstGeom prst="bentConnector3">
            <a:avLst>
              <a:gd name="adj1" fmla="val 50000"/>
            </a:avLst>
          </a:prstGeom>
          <a:noFill/>
          <a:ln w="9525" algn="ctr">
            <a:solidFill>
              <a:schemeClr val="accent2"/>
            </a:solidFill>
            <a:prstDash val="sysDot"/>
            <a:round/>
            <a:headEnd/>
            <a:tailEnd/>
          </a:ln>
        </p:spPr>
      </p:cxnSp>
      <p:cxnSp>
        <p:nvCxnSpPr>
          <p:cNvPr id="23579" name="Elbow Connector 127"/>
          <p:cNvCxnSpPr>
            <a:cxnSpLocks noChangeShapeType="1"/>
          </p:cNvCxnSpPr>
          <p:nvPr/>
        </p:nvCxnSpPr>
        <p:spPr bwMode="auto">
          <a:xfrm rot="16200000" flipH="1">
            <a:off x="2768494" y="1950244"/>
            <a:ext cx="403225" cy="738188"/>
          </a:xfrm>
          <a:prstGeom prst="bentConnector3">
            <a:avLst>
              <a:gd name="adj1" fmla="val 50000"/>
            </a:avLst>
          </a:prstGeom>
          <a:noFill/>
          <a:ln w="9525" algn="ctr">
            <a:solidFill>
              <a:schemeClr val="accent2"/>
            </a:solidFill>
            <a:prstDash val="sysDot"/>
            <a:round/>
            <a:headEnd/>
            <a:tailEnd/>
          </a:ln>
        </p:spPr>
      </p:cxnSp>
      <p:cxnSp>
        <p:nvCxnSpPr>
          <p:cNvPr id="23580" name="Elbow Connector 144"/>
          <p:cNvCxnSpPr>
            <a:cxnSpLocks noChangeShapeType="1"/>
            <a:endCxn id="136" idx="0"/>
          </p:cNvCxnSpPr>
          <p:nvPr/>
        </p:nvCxnSpPr>
        <p:spPr bwMode="auto">
          <a:xfrm rot="16200000" flipH="1">
            <a:off x="4051195" y="1645443"/>
            <a:ext cx="393700" cy="1376363"/>
          </a:xfrm>
          <a:prstGeom prst="bentConnector3">
            <a:avLst>
              <a:gd name="adj1" fmla="val 50000"/>
            </a:avLst>
          </a:prstGeom>
          <a:noFill/>
          <a:ln w="9525" algn="ctr">
            <a:solidFill>
              <a:schemeClr val="accent2"/>
            </a:solidFill>
            <a:prstDash val="sysDot"/>
            <a:round/>
            <a:headEnd/>
            <a:tailEnd/>
          </a:ln>
        </p:spPr>
      </p:cxnSp>
      <p:cxnSp>
        <p:nvCxnSpPr>
          <p:cNvPr id="23581" name="Elbow Connector 147"/>
          <p:cNvCxnSpPr>
            <a:cxnSpLocks noChangeShapeType="1"/>
            <a:endCxn id="137" idx="0"/>
          </p:cNvCxnSpPr>
          <p:nvPr/>
        </p:nvCxnSpPr>
        <p:spPr bwMode="auto">
          <a:xfrm rot="5400000">
            <a:off x="5059257" y="2199481"/>
            <a:ext cx="387350" cy="274638"/>
          </a:xfrm>
          <a:prstGeom prst="bentConnector3">
            <a:avLst>
              <a:gd name="adj1" fmla="val 49588"/>
            </a:avLst>
          </a:prstGeom>
          <a:noFill/>
          <a:ln w="9525" algn="ctr">
            <a:solidFill>
              <a:schemeClr val="accent2"/>
            </a:solidFill>
            <a:prstDash val="sysDot"/>
            <a:round/>
            <a:headEnd/>
            <a:tailEnd/>
          </a:ln>
        </p:spPr>
      </p:cxnSp>
      <p:cxnSp>
        <p:nvCxnSpPr>
          <p:cNvPr id="23582" name="Elbow Connector 154"/>
          <p:cNvCxnSpPr>
            <a:cxnSpLocks noChangeShapeType="1"/>
            <a:endCxn id="136" idx="0"/>
          </p:cNvCxnSpPr>
          <p:nvPr/>
        </p:nvCxnSpPr>
        <p:spPr bwMode="auto">
          <a:xfrm rot="16200000" flipH="1">
            <a:off x="4523476" y="2117725"/>
            <a:ext cx="387350" cy="438150"/>
          </a:xfrm>
          <a:prstGeom prst="bentConnector3">
            <a:avLst>
              <a:gd name="adj1" fmla="val 50000"/>
            </a:avLst>
          </a:prstGeom>
          <a:noFill/>
          <a:ln w="9525" algn="ctr">
            <a:solidFill>
              <a:schemeClr val="accent2"/>
            </a:solidFill>
            <a:prstDash val="sysDot"/>
            <a:round/>
            <a:headEnd/>
            <a:tailEnd/>
          </a:ln>
        </p:spPr>
      </p:cxnSp>
      <p:cxnSp>
        <p:nvCxnSpPr>
          <p:cNvPr id="23584" name="Shape 80"/>
          <p:cNvCxnSpPr>
            <a:cxnSpLocks noChangeShapeType="1"/>
          </p:cNvCxnSpPr>
          <p:nvPr/>
        </p:nvCxnSpPr>
        <p:spPr bwMode="auto">
          <a:xfrm>
            <a:off x="5344451" y="2871788"/>
            <a:ext cx="1007586" cy="776287"/>
          </a:xfrm>
          <a:prstGeom prst="bentConnector3">
            <a:avLst>
              <a:gd name="adj1" fmla="val 67764"/>
            </a:avLst>
          </a:prstGeom>
          <a:noFill/>
          <a:ln w="9525" algn="ctr">
            <a:solidFill>
              <a:schemeClr val="accent2"/>
            </a:solidFill>
            <a:round/>
            <a:headEnd/>
            <a:tailEnd type="triangle" w="med" len="med"/>
          </a:ln>
        </p:spPr>
      </p:cxnSp>
      <p:sp>
        <p:nvSpPr>
          <p:cNvPr id="136" name="Rectangle 80"/>
          <p:cNvSpPr>
            <a:spLocks noChangeArrowheads="1"/>
          </p:cNvSpPr>
          <p:nvPr/>
        </p:nvSpPr>
        <p:spPr bwMode="auto">
          <a:xfrm>
            <a:off x="4891776" y="2530475"/>
            <a:ext cx="88900" cy="88900"/>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lIns="72000" rIns="0" anchor="ctr"/>
          <a:lstStyle/>
          <a:p>
            <a:endParaRPr lang="de-DE"/>
          </a:p>
        </p:txBody>
      </p:sp>
      <p:sp>
        <p:nvSpPr>
          <p:cNvPr id="137" name="Rectangle 81"/>
          <p:cNvSpPr>
            <a:spLocks noChangeArrowheads="1"/>
          </p:cNvSpPr>
          <p:nvPr/>
        </p:nvSpPr>
        <p:spPr bwMode="auto">
          <a:xfrm>
            <a:off x="5071163" y="2530475"/>
            <a:ext cx="88900" cy="88900"/>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lIns="72000" rIns="0" anchor="ctr"/>
          <a:lstStyle/>
          <a:p>
            <a:endParaRPr lang="de-DE"/>
          </a:p>
        </p:txBody>
      </p:sp>
      <p:pic>
        <p:nvPicPr>
          <p:cNvPr id="74"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7982" y="1678421"/>
            <a:ext cx="693343" cy="450315"/>
          </a:xfrm>
          <a:prstGeom prst="rect">
            <a:avLst/>
          </a:prstGeom>
        </p:spPr>
      </p:pic>
      <p:sp>
        <p:nvSpPr>
          <p:cNvPr id="75" name="Rectangle 74"/>
          <p:cNvSpPr>
            <a:spLocks noChangeArrowheads="1"/>
          </p:cNvSpPr>
          <p:nvPr/>
        </p:nvSpPr>
        <p:spPr bwMode="auto">
          <a:xfrm>
            <a:off x="2295290" y="1787463"/>
            <a:ext cx="676508" cy="430887"/>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Time</a:t>
            </a:r>
          </a:p>
          <a:p>
            <a:pPr algn="ctr"/>
            <a:r>
              <a:rPr lang="en-US" sz="700" dirty="0">
                <a:solidFill>
                  <a:schemeClr val="bg1"/>
                </a:solidFill>
                <a:latin typeface="+mn-lt"/>
              </a:rPr>
              <a:t>Administration</a:t>
            </a:r>
          </a:p>
          <a:p>
            <a:pPr algn="ctr"/>
            <a:endParaRPr lang="en-US" sz="700" dirty="0">
              <a:solidFill>
                <a:schemeClr val="bg1"/>
              </a:solidFill>
              <a:latin typeface="+mn-lt"/>
            </a:endParaRPr>
          </a:p>
          <a:p>
            <a:pPr algn="ctr"/>
            <a:endParaRPr lang="en-US" sz="700" dirty="0">
              <a:solidFill>
                <a:schemeClr val="bg1"/>
              </a:solidFill>
              <a:latin typeface="+mn-lt"/>
            </a:endParaRPr>
          </a:p>
        </p:txBody>
      </p:sp>
      <p:pic>
        <p:nvPicPr>
          <p:cNvPr id="76" name="Picture 6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61852" y="1609396"/>
            <a:ext cx="625740" cy="406408"/>
          </a:xfrm>
          <a:prstGeom prst="rect">
            <a:avLst/>
          </a:prstGeom>
        </p:spPr>
      </p:pic>
      <p:sp>
        <p:nvSpPr>
          <p:cNvPr id="77" name="Rectangle 74"/>
          <p:cNvSpPr>
            <a:spLocks noChangeArrowheads="1"/>
          </p:cNvSpPr>
          <p:nvPr/>
        </p:nvSpPr>
        <p:spPr bwMode="auto">
          <a:xfrm>
            <a:off x="3273619" y="1665746"/>
            <a:ext cx="590221" cy="430887"/>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3rd Party</a:t>
            </a:r>
          </a:p>
          <a:p>
            <a:pPr algn="ctr"/>
            <a:r>
              <a:rPr lang="en-US" sz="700" dirty="0">
                <a:solidFill>
                  <a:schemeClr val="bg1"/>
                </a:solidFill>
                <a:latin typeface="+mn-lt"/>
              </a:rPr>
              <a:t>Clock-in/Clock-out</a:t>
            </a:r>
          </a:p>
          <a:p>
            <a:pPr algn="ctr"/>
            <a:r>
              <a:rPr lang="en-US" sz="700" dirty="0">
                <a:solidFill>
                  <a:schemeClr val="bg1"/>
                </a:solidFill>
                <a:latin typeface="+mn-lt"/>
              </a:rPr>
              <a:t>System</a:t>
            </a:r>
          </a:p>
        </p:txBody>
      </p:sp>
      <p:pic>
        <p:nvPicPr>
          <p:cNvPr id="78"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2982" y="1677701"/>
            <a:ext cx="639399" cy="415279"/>
          </a:xfrm>
          <a:prstGeom prst="rect">
            <a:avLst/>
          </a:prstGeom>
        </p:spPr>
      </p:pic>
      <p:sp>
        <p:nvSpPr>
          <p:cNvPr id="79" name="Rectangle 74"/>
          <p:cNvSpPr>
            <a:spLocks noChangeArrowheads="1"/>
          </p:cNvSpPr>
          <p:nvPr/>
        </p:nvSpPr>
        <p:spPr bwMode="auto">
          <a:xfrm>
            <a:off x="4219342" y="1806515"/>
            <a:ext cx="574675" cy="323165"/>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Home</a:t>
            </a:r>
          </a:p>
          <a:p>
            <a:pPr algn="ctr"/>
            <a:endParaRPr lang="en-US" sz="700" dirty="0">
              <a:solidFill>
                <a:schemeClr val="bg1"/>
              </a:solidFill>
              <a:latin typeface="+mn-lt"/>
            </a:endParaRPr>
          </a:p>
          <a:p>
            <a:pPr algn="ctr"/>
            <a:endParaRPr lang="en-US" sz="700" dirty="0">
              <a:solidFill>
                <a:schemeClr val="bg1"/>
              </a:solidFill>
              <a:latin typeface="+mn-lt"/>
            </a:endParaRPr>
          </a:p>
        </p:txBody>
      </p:sp>
      <p:pic>
        <p:nvPicPr>
          <p:cNvPr id="80"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8807" y="1677701"/>
            <a:ext cx="639399" cy="415279"/>
          </a:xfrm>
          <a:prstGeom prst="rect">
            <a:avLst/>
          </a:prstGeom>
        </p:spPr>
      </p:pic>
      <p:sp>
        <p:nvSpPr>
          <p:cNvPr id="81" name="Rectangle 74"/>
          <p:cNvSpPr>
            <a:spLocks noChangeArrowheads="1"/>
          </p:cNvSpPr>
          <p:nvPr/>
        </p:nvSpPr>
        <p:spPr bwMode="auto">
          <a:xfrm>
            <a:off x="5105167" y="1763648"/>
            <a:ext cx="574675" cy="430887"/>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Managing My Area</a:t>
            </a:r>
          </a:p>
          <a:p>
            <a:pPr algn="ctr"/>
            <a:endParaRPr lang="en-US" sz="700" dirty="0">
              <a:solidFill>
                <a:schemeClr val="bg1"/>
              </a:solidFill>
              <a:latin typeface="+mn-lt"/>
            </a:endParaRPr>
          </a:p>
          <a:p>
            <a:pPr algn="ctr"/>
            <a:endParaRPr lang="en-US" sz="700" dirty="0">
              <a:solidFill>
                <a:schemeClr val="bg1"/>
              </a:solidFill>
              <a:latin typeface="+mn-lt"/>
            </a:endParaRPr>
          </a:p>
        </p:txBody>
      </p:sp>
      <p:sp>
        <p:nvSpPr>
          <p:cNvPr id="82" name="Chevron 426">
            <a:hlinkClick r:id="rId7" action="ppaction://hlinksldjump"/>
          </p:cNvPr>
          <p:cNvSpPr>
            <a:spLocks noChangeArrowheads="1"/>
          </p:cNvSpPr>
          <p:nvPr/>
        </p:nvSpPr>
        <p:spPr bwMode="auto">
          <a:xfrm>
            <a:off x="1427851" y="2613026"/>
            <a:ext cx="641350"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latin typeface="Arial"/>
                <a:cs typeface="+mn-cs"/>
              </a:rPr>
              <a:t>Defining Planned Working Time </a:t>
            </a:r>
          </a:p>
        </p:txBody>
      </p:sp>
      <p:sp>
        <p:nvSpPr>
          <p:cNvPr id="83" name="Chevron 426">
            <a:hlinkClick r:id="rId8" action="ppaction://hlinksldjump"/>
          </p:cNvPr>
          <p:cNvSpPr>
            <a:spLocks noChangeArrowheads="1"/>
          </p:cNvSpPr>
          <p:nvPr/>
        </p:nvSpPr>
        <p:spPr bwMode="auto">
          <a:xfrm>
            <a:off x="3054710" y="2613026"/>
            <a:ext cx="641350"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latin typeface="Arial"/>
                <a:cs typeface="+mn-cs"/>
              </a:rPr>
              <a:t>Processing Time Accounts </a:t>
            </a:r>
          </a:p>
        </p:txBody>
      </p:sp>
      <p:sp>
        <p:nvSpPr>
          <p:cNvPr id="86" name="Chevron 426">
            <a:hlinkClick r:id="rId9" action="ppaction://hlinksldjump"/>
          </p:cNvPr>
          <p:cNvSpPr>
            <a:spLocks noChangeArrowheads="1"/>
          </p:cNvSpPr>
          <p:nvPr/>
        </p:nvSpPr>
        <p:spPr bwMode="auto">
          <a:xfrm>
            <a:off x="4759685" y="2613026"/>
            <a:ext cx="641350"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latin typeface="Arial"/>
                <a:cs typeface="+mn-cs"/>
              </a:rPr>
              <a:t>Recording Employee Times</a:t>
            </a:r>
          </a:p>
        </p:txBody>
      </p:sp>
      <p:sp>
        <p:nvSpPr>
          <p:cNvPr id="87" name="Chevron 426">
            <a:hlinkClick r:id="rId10" action="ppaction://hlinksldjump"/>
          </p:cNvPr>
          <p:cNvSpPr>
            <a:spLocks noChangeArrowheads="1"/>
          </p:cNvSpPr>
          <p:nvPr/>
        </p:nvSpPr>
        <p:spPr bwMode="auto">
          <a:xfrm>
            <a:off x="6257925" y="2613026"/>
            <a:ext cx="641350"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latin typeface="Arial"/>
                <a:cs typeface="+mn-cs"/>
              </a:rPr>
              <a:t>Valuating Employee Times</a:t>
            </a:r>
          </a:p>
        </p:txBody>
      </p:sp>
      <p:grpSp>
        <p:nvGrpSpPr>
          <p:cNvPr id="88" name="Group 70"/>
          <p:cNvGrpSpPr>
            <a:grpSpLocks/>
          </p:cNvGrpSpPr>
          <p:nvPr/>
        </p:nvGrpSpPr>
        <p:grpSpPr bwMode="auto">
          <a:xfrm>
            <a:off x="4607284" y="3420643"/>
            <a:ext cx="955315" cy="713207"/>
            <a:chOff x="1836" y="3915"/>
            <a:chExt cx="453" cy="334"/>
          </a:xfrm>
        </p:grpSpPr>
        <p:sp>
          <p:nvSpPr>
            <p:cNvPr id="89"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90"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91"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Recording Employee  Times Centrally</a:t>
              </a:r>
            </a:p>
            <a:p>
              <a:pPr marL="57150" indent="-57150">
                <a:buFontTx/>
                <a:buChar char="•"/>
              </a:pPr>
              <a:r>
                <a:rPr lang="en-US" sz="600" dirty="0">
                  <a:solidFill>
                    <a:srgbClr val="404040"/>
                  </a:solidFill>
                </a:rPr>
                <a:t>Recording Employee  Times </a:t>
              </a:r>
              <a:r>
                <a:rPr lang="en-US" sz="600" dirty="0" err="1">
                  <a:solidFill>
                    <a:srgbClr val="404040"/>
                  </a:solidFill>
                </a:rPr>
                <a:t>Decentrally</a:t>
              </a:r>
              <a:endParaRPr lang="en-US" sz="600" dirty="0">
                <a:solidFill>
                  <a:srgbClr val="404040"/>
                </a:solidFill>
              </a:endParaRPr>
            </a:p>
          </p:txBody>
        </p:sp>
      </p:grpSp>
      <p:sp>
        <p:nvSpPr>
          <p:cNvPr id="93" name="Pentagon 71"/>
          <p:cNvSpPr>
            <a:spLocks noChangeArrowheads="1"/>
          </p:cNvSpPr>
          <p:nvPr/>
        </p:nvSpPr>
        <p:spPr bwMode="auto">
          <a:xfrm>
            <a:off x="6265863" y="3493769"/>
            <a:ext cx="839788" cy="604838"/>
          </a:xfrm>
          <a:prstGeom prst="homePlate">
            <a:avLst>
              <a:gd name="adj" fmla="val 11258"/>
            </a:avLst>
          </a:prstGeom>
          <a:noFill/>
          <a:ln w="19050" cap="rnd" algn="ctr">
            <a:noFill/>
            <a:bevel/>
            <a:headEnd/>
            <a:tailEnd/>
          </a:ln>
        </p:spPr>
        <p:txBody>
          <a:bodyPr lIns="72000" tIns="36000" rIns="0" bIns="46800" anchor="b"/>
          <a:lstStyle/>
          <a:p>
            <a:endParaRPr lang="en-US" sz="700" dirty="0">
              <a:solidFill>
                <a:srgbClr val="404040"/>
              </a:solidFill>
            </a:endParaRPr>
          </a:p>
        </p:txBody>
      </p:sp>
      <p:sp>
        <p:nvSpPr>
          <p:cNvPr id="95" name="Pentagon 71"/>
          <p:cNvSpPr>
            <a:spLocks noChangeArrowheads="1"/>
          </p:cNvSpPr>
          <p:nvPr/>
        </p:nvSpPr>
        <p:spPr bwMode="auto">
          <a:xfrm>
            <a:off x="7660259" y="2664945"/>
            <a:ext cx="633413" cy="604837"/>
          </a:xfrm>
          <a:prstGeom prst="homePlate">
            <a:avLst>
              <a:gd name="adj" fmla="val 11258"/>
            </a:avLst>
          </a:prstGeom>
          <a:noFill/>
          <a:ln w="19050" cap="rnd" algn="ctr">
            <a:noFill/>
            <a:bevel/>
            <a:headEnd/>
            <a:tailEnd/>
          </a:ln>
        </p:spPr>
        <p:txBody>
          <a:bodyPr lIns="72000" tIns="36000" rIns="0" bIns="46800" anchor="b"/>
          <a:lstStyle/>
          <a:p>
            <a:r>
              <a:rPr lang="en-US" sz="700" dirty="0">
                <a:solidFill>
                  <a:srgbClr val="404040"/>
                </a:solidFill>
              </a:rPr>
              <a:t>Payroll Services</a:t>
            </a:r>
          </a:p>
        </p:txBody>
      </p:sp>
      <p:pic>
        <p:nvPicPr>
          <p:cNvPr id="96"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7750747" y="2796477"/>
            <a:ext cx="160337" cy="119523"/>
          </a:xfrm>
          <a:prstGeom prst="rect">
            <a:avLst/>
          </a:prstGeom>
          <a:noFill/>
          <a:ln w="9525">
            <a:noFill/>
            <a:miter lim="800000"/>
            <a:headEnd/>
            <a:tailEnd/>
          </a:ln>
        </p:spPr>
      </p:pic>
      <p:sp>
        <p:nvSpPr>
          <p:cNvPr id="109" name="Rectangle 122"/>
          <p:cNvSpPr>
            <a:spLocks noChangeArrowheads="1"/>
          </p:cNvSpPr>
          <p:nvPr/>
        </p:nvSpPr>
        <p:spPr bwMode="auto">
          <a:xfrm>
            <a:off x="1763713" y="5513126"/>
            <a:ext cx="7380287" cy="1337840"/>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110" name="TextBox 3"/>
          <p:cNvSpPr txBox="1"/>
          <p:nvPr/>
        </p:nvSpPr>
        <p:spPr bwMode="auto">
          <a:xfrm>
            <a:off x="1755775" y="5549900"/>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sp>
        <p:nvSpPr>
          <p:cNvPr id="111"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12"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b="1" dirty="0">
              <a:solidFill>
                <a:schemeClr val="accent2"/>
              </a:solidFill>
            </a:endParaRPr>
          </a:p>
        </p:txBody>
      </p:sp>
      <p:cxnSp>
        <p:nvCxnSpPr>
          <p:cNvPr id="115" name="AutoShape 482"/>
          <p:cNvCxnSpPr>
            <a:cxnSpLocks noChangeShapeType="1"/>
          </p:cNvCxnSpPr>
          <p:nvPr/>
        </p:nvCxnSpPr>
        <p:spPr bwMode="auto">
          <a:xfrm rot="5400000" flipH="1" flipV="1">
            <a:off x="5868089" y="5899720"/>
            <a:ext cx="180975" cy="3175"/>
          </a:xfrm>
          <a:prstGeom prst="straightConnector1">
            <a:avLst/>
          </a:prstGeom>
          <a:noFill/>
          <a:ln w="9525">
            <a:solidFill>
              <a:srgbClr val="7D96A4"/>
            </a:solidFill>
            <a:prstDash val="sysDot"/>
            <a:round/>
            <a:headEnd/>
            <a:tailEnd/>
          </a:ln>
        </p:spPr>
      </p:cxnSp>
      <p:sp>
        <p:nvSpPr>
          <p:cNvPr id="116" name="Rectangle 137"/>
          <p:cNvSpPr/>
          <p:nvPr/>
        </p:nvSpPr>
        <p:spPr bwMode="auto">
          <a:xfrm>
            <a:off x="6023664" y="5802882"/>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117" name="Rectangle 138"/>
          <p:cNvSpPr/>
          <p:nvPr/>
        </p:nvSpPr>
        <p:spPr bwMode="auto">
          <a:xfrm>
            <a:off x="6023664" y="6142607"/>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118" name="AutoShape 1146"/>
          <p:cNvCxnSpPr>
            <a:cxnSpLocks noChangeShapeType="1"/>
          </p:cNvCxnSpPr>
          <p:nvPr/>
        </p:nvCxnSpPr>
        <p:spPr bwMode="auto">
          <a:xfrm rot="16200000" flipV="1">
            <a:off x="5868089" y="6247382"/>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19" name="Rectangle 74"/>
          <p:cNvSpPr>
            <a:spLocks noChangeArrowheads="1"/>
          </p:cNvSpPr>
          <p:nvPr/>
        </p:nvSpPr>
        <p:spPr bwMode="auto">
          <a:xfrm>
            <a:off x="5245789" y="5810820"/>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20" name="Freeform 69"/>
          <p:cNvSpPr>
            <a:spLocks noChangeAspect="1" noChangeArrowheads="1"/>
          </p:cNvSpPr>
          <p:nvPr/>
        </p:nvSpPr>
        <p:spPr bwMode="auto">
          <a:xfrm>
            <a:off x="5058464" y="5823520"/>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latin typeface="Arial"/>
              <a:cs typeface="+mn-cs"/>
            </a:endParaRPr>
          </a:p>
        </p:txBody>
      </p:sp>
      <p:pic>
        <p:nvPicPr>
          <p:cNvPr id="121"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5058464" y="6218577"/>
            <a:ext cx="160337" cy="119523"/>
          </a:xfrm>
          <a:prstGeom prst="rect">
            <a:avLst/>
          </a:prstGeom>
          <a:noFill/>
          <a:ln w="9525">
            <a:noFill/>
            <a:miter lim="800000"/>
            <a:headEnd/>
            <a:tailEnd/>
          </a:ln>
        </p:spPr>
      </p:pic>
      <p:sp>
        <p:nvSpPr>
          <p:cNvPr id="122" name="Rectangle 74"/>
          <p:cNvSpPr>
            <a:spLocks noChangeArrowheads="1"/>
          </p:cNvSpPr>
          <p:nvPr/>
        </p:nvSpPr>
        <p:spPr bwMode="auto">
          <a:xfrm>
            <a:off x="5245789" y="6175945"/>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23" name="Chevron 426">
            <a:hlinkClick r:id="" action="ppaction://noaction"/>
          </p:cNvPr>
          <p:cNvSpPr>
            <a:spLocks noChangeArrowheads="1"/>
          </p:cNvSpPr>
          <p:nvPr/>
        </p:nvSpPr>
        <p:spPr bwMode="auto">
          <a:xfrm>
            <a:off x="2139004" y="583436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latin typeface="Arial"/>
                <a:cs typeface="+mn-cs"/>
              </a:rPr>
              <a:t>Process mainly driven by the user</a:t>
            </a:r>
          </a:p>
        </p:txBody>
      </p:sp>
      <p:grpSp>
        <p:nvGrpSpPr>
          <p:cNvPr id="125" name="Group 70"/>
          <p:cNvGrpSpPr>
            <a:grpSpLocks/>
          </p:cNvGrpSpPr>
          <p:nvPr/>
        </p:nvGrpSpPr>
        <p:grpSpPr bwMode="auto">
          <a:xfrm>
            <a:off x="2880144" y="5816271"/>
            <a:ext cx="719138" cy="530225"/>
            <a:chOff x="1836" y="3915"/>
            <a:chExt cx="453" cy="334"/>
          </a:xfrm>
        </p:grpSpPr>
        <p:sp>
          <p:nvSpPr>
            <p:cNvPr id="12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2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28"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pic>
        <p:nvPicPr>
          <p:cNvPr id="129" name="Picture 15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3997" y="5876566"/>
            <a:ext cx="589295" cy="382737"/>
          </a:xfrm>
          <a:prstGeom prst="rect">
            <a:avLst/>
          </a:prstGeom>
        </p:spPr>
      </p:pic>
      <p:pic>
        <p:nvPicPr>
          <p:cNvPr id="130" name="Picture 15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688" y="5876566"/>
            <a:ext cx="589295" cy="382737"/>
          </a:xfrm>
          <a:prstGeom prst="rect">
            <a:avLst/>
          </a:prstGeom>
        </p:spPr>
      </p:pic>
      <p:sp>
        <p:nvSpPr>
          <p:cNvPr id="131" name="Rectangle 74"/>
          <p:cNvSpPr>
            <a:spLocks noChangeArrowheads="1"/>
          </p:cNvSpPr>
          <p:nvPr/>
        </p:nvSpPr>
        <p:spPr bwMode="auto">
          <a:xfrm>
            <a:off x="3701307" y="5973559"/>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sp>
        <p:nvSpPr>
          <p:cNvPr id="132" name="Rectangle 74"/>
          <p:cNvSpPr>
            <a:spLocks noChangeArrowheads="1"/>
          </p:cNvSpPr>
          <p:nvPr/>
        </p:nvSpPr>
        <p:spPr bwMode="auto">
          <a:xfrm>
            <a:off x="4355455" y="6011663"/>
            <a:ext cx="574675" cy="184666"/>
          </a:xfrm>
          <a:prstGeom prst="rect">
            <a:avLst/>
          </a:prstGeom>
          <a:noFill/>
          <a:ln w="9525">
            <a:noFill/>
            <a:miter lim="800000"/>
            <a:headEnd/>
            <a:tailEnd/>
          </a:ln>
        </p:spPr>
        <p:txBody>
          <a:bodyPr lIns="0" tIns="0" rIns="0" bIns="0">
            <a:spAutoFit/>
          </a:bodyPr>
          <a:lstStyle/>
          <a:p>
            <a:pPr algn="ctr"/>
            <a:r>
              <a:rPr lang="en-US" sz="600" b="1" dirty="0">
                <a:solidFill>
                  <a:schemeClr val="bg1"/>
                </a:solidFill>
                <a:latin typeface="+mj-lt"/>
              </a:rPr>
              <a:t>Additional Application</a:t>
            </a:r>
          </a:p>
        </p:txBody>
      </p:sp>
      <p:sp>
        <p:nvSpPr>
          <p:cNvPr id="92" name="TextBox 61"/>
          <p:cNvSpPr txBox="1">
            <a:spLocks noChangeArrowheads="1"/>
          </p:cNvSpPr>
          <p:nvPr/>
        </p:nvSpPr>
        <p:spPr bwMode="auto">
          <a:xfrm>
            <a:off x="327025" y="5513126"/>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sp>
        <p:nvSpPr>
          <p:cNvPr id="133" name="Rectangle 57"/>
          <p:cNvSpPr>
            <a:spLocks noChangeArrowheads="1"/>
          </p:cNvSpPr>
          <p:nvPr/>
        </p:nvSpPr>
        <p:spPr bwMode="auto">
          <a:xfrm>
            <a:off x="305044" y="5524238"/>
            <a:ext cx="1458669"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8" name="Picture 137" descr="Monitor_60px.png"/>
          <p:cNvPicPr>
            <a:picLocks noChangeAspect="1"/>
          </p:cNvPicPr>
          <p:nvPr/>
        </p:nvPicPr>
        <p:blipFill>
          <a:blip r:embed="rId12" cstate="print"/>
          <a:stretch>
            <a:fillRect/>
          </a:stretch>
        </p:blipFill>
        <p:spPr>
          <a:xfrm>
            <a:off x="361854" y="5577572"/>
            <a:ext cx="180000" cy="180000"/>
          </a:xfrm>
          <a:prstGeom prst="rect">
            <a:avLst/>
          </a:prstGeom>
        </p:spPr>
      </p:pic>
      <p:sp>
        <p:nvSpPr>
          <p:cNvPr id="142" name="TextBox 72"/>
          <p:cNvSpPr txBox="1">
            <a:spLocks noChangeArrowheads="1"/>
          </p:cNvSpPr>
          <p:nvPr/>
        </p:nvSpPr>
        <p:spPr bwMode="auto">
          <a:xfrm>
            <a:off x="327025" y="4792106"/>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Scenario/Processes</a:t>
            </a:r>
          </a:p>
        </p:txBody>
      </p:sp>
      <p:pic>
        <p:nvPicPr>
          <p:cNvPr id="143" name="Picture 14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9739" y="4846060"/>
            <a:ext cx="173999" cy="180000"/>
          </a:xfrm>
          <a:prstGeom prst="rect">
            <a:avLst/>
          </a:prstGeom>
        </p:spPr>
      </p:pic>
      <p:sp>
        <p:nvSpPr>
          <p:cNvPr id="144" name="Rectangle 57">
            <a:hlinkClick r:id="rId14" action="ppaction://hlinksldjump"/>
          </p:cNvPr>
          <p:cNvSpPr>
            <a:spLocks noChangeArrowheads="1"/>
          </p:cNvSpPr>
          <p:nvPr/>
        </p:nvSpPr>
        <p:spPr bwMode="auto">
          <a:xfrm>
            <a:off x="304691" y="479756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5" name="TextBox 72"/>
          <p:cNvSpPr txBox="1">
            <a:spLocks noChangeArrowheads="1"/>
          </p:cNvSpPr>
          <p:nvPr/>
        </p:nvSpPr>
        <p:spPr bwMode="auto">
          <a:xfrm>
            <a:off x="327025" y="5176154"/>
            <a:ext cx="1436688" cy="300182"/>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pic>
        <p:nvPicPr>
          <p:cNvPr id="146" name="Picture 145" descr="Calculator_2_60px.png"/>
          <p:cNvPicPr>
            <a:picLocks noChangeAspect="1"/>
          </p:cNvPicPr>
          <p:nvPr/>
        </p:nvPicPr>
        <p:blipFill>
          <a:blip r:embed="rId15" cstate="print"/>
          <a:stretch>
            <a:fillRect/>
          </a:stretch>
        </p:blipFill>
        <p:spPr>
          <a:xfrm>
            <a:off x="366739" y="5220067"/>
            <a:ext cx="180000" cy="180000"/>
          </a:xfrm>
          <a:prstGeom prst="rect">
            <a:avLst/>
          </a:prstGeom>
        </p:spPr>
      </p:pic>
      <p:sp>
        <p:nvSpPr>
          <p:cNvPr id="147" name="Rectangle 57">
            <a:hlinkClick r:id="rId4" action="ppaction://hlinksldjump"/>
          </p:cNvPr>
          <p:cNvSpPr>
            <a:spLocks noChangeArrowheads="1"/>
          </p:cNvSpPr>
          <p:nvPr/>
        </p:nvSpPr>
        <p:spPr bwMode="auto">
          <a:xfrm>
            <a:off x="305529" y="5160646"/>
            <a:ext cx="1458184"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4" name="Rectangle 3"/>
          <p:cNvSpPr/>
          <p:nvPr/>
        </p:nvSpPr>
        <p:spPr>
          <a:xfrm>
            <a:off x="6657635" y="3573310"/>
            <a:ext cx="1013419" cy="200055"/>
          </a:xfrm>
          <a:prstGeom prst="rect">
            <a:avLst/>
          </a:prstGeom>
        </p:spPr>
        <p:txBody>
          <a:bodyPr wrap="none">
            <a:spAutoFit/>
          </a:bodyPr>
          <a:lstStyle/>
          <a:p>
            <a:pPr lvl="0"/>
            <a:r>
              <a:rPr lang="en-US" sz="700" dirty="0">
                <a:solidFill>
                  <a:srgbClr val="404040"/>
                </a:solidFill>
              </a:rPr>
              <a:t>Project Management</a:t>
            </a:r>
          </a:p>
        </p:txBody>
      </p:sp>
      <p:cxnSp>
        <p:nvCxnSpPr>
          <p:cNvPr id="101" name="Shape 80"/>
          <p:cNvCxnSpPr>
            <a:cxnSpLocks noChangeShapeType="1"/>
          </p:cNvCxnSpPr>
          <p:nvPr/>
        </p:nvCxnSpPr>
        <p:spPr bwMode="auto">
          <a:xfrm rot="16200000" flipH="1">
            <a:off x="5972294" y="3692939"/>
            <a:ext cx="468313" cy="350117"/>
          </a:xfrm>
          <a:prstGeom prst="bentConnector2">
            <a:avLst/>
          </a:prstGeom>
          <a:noFill/>
          <a:ln w="9525" algn="ctr">
            <a:solidFill>
              <a:schemeClr val="accent2"/>
            </a:solidFill>
            <a:round/>
            <a:headEnd/>
            <a:tailEnd type="triangle" w="med" len="med"/>
          </a:ln>
        </p:spPr>
      </p:cxnSp>
      <p:sp>
        <p:nvSpPr>
          <p:cNvPr id="102" name="Rectangle 101"/>
          <p:cNvSpPr/>
          <p:nvPr/>
        </p:nvSpPr>
        <p:spPr>
          <a:xfrm>
            <a:off x="6671523" y="3977662"/>
            <a:ext cx="1733167" cy="200055"/>
          </a:xfrm>
          <a:prstGeom prst="rect">
            <a:avLst/>
          </a:prstGeom>
        </p:spPr>
        <p:txBody>
          <a:bodyPr wrap="none">
            <a:spAutoFit/>
          </a:bodyPr>
          <a:lstStyle/>
          <a:p>
            <a:r>
              <a:rPr lang="en-US" sz="700" dirty="0">
                <a:solidFill>
                  <a:srgbClr val="404040"/>
                </a:solidFill>
              </a:rPr>
              <a:t>Order-to-Cash (Standardized Services)</a:t>
            </a:r>
          </a:p>
        </p:txBody>
      </p:sp>
      <p:pic>
        <p:nvPicPr>
          <p:cNvPr id="84" name="Picture 83" descr="i_button_black.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50" name="Rectangle 149">
            <a:hlinkClick r:id="rId17" action="ppaction://hlinksldjump"/>
          </p:cNvPr>
          <p:cNvSpPr>
            <a:spLocks noChangeArrowheads="1"/>
          </p:cNvSpPr>
          <p:nvPr/>
        </p:nvSpPr>
        <p:spPr bwMode="auto">
          <a:xfrm>
            <a:off x="305529" y="5868396"/>
            <a:ext cx="1450812" cy="29729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97"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6401791" y="4040936"/>
            <a:ext cx="160337" cy="119523"/>
          </a:xfrm>
          <a:prstGeom prst="rect">
            <a:avLst/>
          </a:prstGeom>
          <a:noFill/>
          <a:ln w="9525">
            <a:noFill/>
            <a:miter lim="800000"/>
            <a:headEnd/>
            <a:tailEnd/>
          </a:ln>
        </p:spPr>
      </p:pic>
      <p:pic>
        <p:nvPicPr>
          <p:cNvPr id="98"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6401791" y="3588313"/>
            <a:ext cx="160337" cy="119523"/>
          </a:xfrm>
          <a:prstGeom prst="rect">
            <a:avLst/>
          </a:prstGeom>
          <a:noFill/>
          <a:ln w="9525">
            <a:noFill/>
            <a:miter lim="800000"/>
            <a:headEnd/>
            <a:tailEnd/>
          </a:ln>
        </p:spPr>
      </p:pic>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8238CC81-789A-4887-8D49-6CEDA03B7E63}"/>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8238CC81-789A-4887-8D49-6CEDA03B7E63}"/>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52">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1442</Words>
  <Application>Microsoft Office PowerPoint</Application>
  <PresentationFormat>On-screen Show (4:3)</PresentationFormat>
  <Paragraphs>321</Paragraphs>
  <Slides>10</Slides>
  <Notes>10</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10</vt:i4>
      </vt:variant>
    </vt:vector>
  </HeadingPairs>
  <TitlesOfParts>
    <vt:vector size="25" baseType="lpstr">
      <vt:lpstr>Arial</vt:lpstr>
      <vt:lpstr>BentonSans Regular</vt:lpstr>
      <vt:lpstr>Symbol</vt:lpstr>
      <vt:lpstr>BrowalliaUPC</vt:lpstr>
      <vt:lpstr>MS PGothic</vt:lpstr>
      <vt:lpstr>Arial Black</vt:lpstr>
      <vt:lpstr>BentonSans Bold</vt:lpstr>
      <vt:lpstr>Aparajita</vt:lpstr>
      <vt:lpstr>BentonSans Light</vt:lpstr>
      <vt:lpstr>Courier New</vt:lpstr>
      <vt:lpstr>wingdings</vt:lpstr>
      <vt:lpstr>wingdings</vt:lpstr>
      <vt:lpstr>SimSun</vt:lpstr>
      <vt:lpstr>Arial Unicode MS</vt:lpstr>
      <vt:lpstr>SAP_2011_v1.0</vt:lpstr>
      <vt:lpstr>Time and Labor Management Scenario Overview</vt:lpstr>
      <vt:lpstr>Time and Labor Management Scenario Overview</vt:lpstr>
      <vt:lpstr>Time and Labor Management  Process Details: Defining Planned Working Time</vt:lpstr>
      <vt:lpstr>Time and Labor Management  Process Details: Processing Time Accounts</vt:lpstr>
      <vt:lpstr>Time and Labor Management  Process Details: Recording Employee Times Decentrally</vt:lpstr>
      <vt:lpstr>Time and Labor Management  Process Details: Recording Employee Times Decentrally</vt:lpstr>
      <vt:lpstr>Time and Labor Management  Process Details: Valuating Employee Times</vt:lpstr>
      <vt:lpstr>Time and Labor Management  Business Value</vt:lpstr>
      <vt:lpstr>Time and Labor Management  Scenario Flow</vt:lpstr>
      <vt:lpstr>Time and Labor Management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299</cp:revision>
  <dcterms:created xsi:type="dcterms:W3CDTF">2011-09-27T15:12:20Z</dcterms:created>
  <dcterms:modified xsi:type="dcterms:W3CDTF">2018-09-05T07:58:48Z</dcterms:modified>
</cp:coreProperties>
</file>