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6"/>
  </p:notesMasterIdLst>
  <p:handoutMasterIdLst>
    <p:handoutMasterId r:id="rId17"/>
  </p:handoutMasterIdLst>
  <p:sldIdLst>
    <p:sldId id="342" r:id="rId2"/>
    <p:sldId id="395" r:id="rId3"/>
    <p:sldId id="349" r:id="rId4"/>
    <p:sldId id="387" r:id="rId5"/>
    <p:sldId id="396" r:id="rId6"/>
    <p:sldId id="389" r:id="rId7"/>
    <p:sldId id="398" r:id="rId8"/>
    <p:sldId id="391" r:id="rId9"/>
    <p:sldId id="399" r:id="rId10"/>
    <p:sldId id="400" r:id="rId11"/>
    <p:sldId id="401" r:id="rId12"/>
    <p:sldId id="353" r:id="rId13"/>
    <p:sldId id="348" r:id="rId14"/>
    <p:sldId id="405" r:id="rId15"/>
  </p:sldIdLst>
  <p:sldSz cx="9144000" cy="6858000" type="screen4x3"/>
  <p:notesSz cx="6858000" cy="9144000"/>
  <p:embeddedFontLst>
    <p:embeddedFont>
      <p:font typeface="BrowalliaUPC" panose="020B0604020202020204" pitchFamily="34" charset="-34"/>
      <p:regular r:id="rId18"/>
      <p:bold r:id="rId19"/>
      <p:italic r:id="rId20"/>
      <p:boldItalic r:id="rId21"/>
    </p:embeddedFont>
    <p:embeddedFont>
      <p:font typeface="MS PGothic" panose="020B0600070205080204" pitchFamily="34" charset="-128"/>
      <p:regular r:id="rId22"/>
    </p:embeddedFont>
    <p:embeddedFont>
      <p:font typeface="BentonSans Bold" panose="02000803000000020004" pitchFamily="2" charset="0"/>
      <p:bold r:id="rId23"/>
    </p:embeddedFont>
    <p:embeddedFont>
      <p:font typeface="Aparajita" panose="02020603050405020304" pitchFamily="18" charset="0"/>
      <p:regular r:id="rId24"/>
      <p:bold r:id="rId25"/>
      <p:italic r:id="rId26"/>
      <p:boldItalic r:id="rId27"/>
    </p:embeddedFont>
    <p:embeddedFont>
      <p:font typeface="BentonSans Light" panose="02000503000000020004" pitchFamily="2" charset="0"/>
      <p:regular r:id="rId28"/>
    </p:embeddedFont>
    <p:embeddedFont>
      <p:font typeface="SimSun" panose="02010600030101010101" pitchFamily="2" charset="-122"/>
      <p:regular r:id="rId29"/>
    </p:embeddedFont>
    <p:embeddedFont>
      <p:font typeface="Arial Unicode MS" panose="020B0604020202020204" pitchFamily="34" charset="-128"/>
      <p:regular r:id="rId30"/>
    </p:embeddedFont>
    <p:embeddedFont>
      <p:font typeface="BentonSans Regular" panose="02000503000000020004" pitchFamily="2" charset="0"/>
      <p:regular r:id="rId31"/>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21">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2440">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5" autoAdjust="0"/>
    <p:restoredTop sz="94645" autoAdjust="0"/>
  </p:normalViewPr>
  <p:slideViewPr>
    <p:cSldViewPr snapToGrid="0" showGuides="1">
      <p:cViewPr varScale="1">
        <p:scale>
          <a:sx n="86" d="100"/>
          <a:sy n="86" d="100"/>
        </p:scale>
        <p:origin x="1464" y="72"/>
      </p:cViewPr>
      <p:guideLst>
        <p:guide orient="horz" pos="4117"/>
        <p:guide orient="horz" pos="190"/>
        <p:guide orient="horz" pos="1321"/>
        <p:guide orient="horz" pos="140"/>
        <p:guide orient="horz" pos="3221"/>
        <p:guide orient="horz" pos="2648"/>
        <p:guide orient="horz" pos="2440"/>
        <p:guide pos="5556"/>
        <p:guide pos="206"/>
        <p:guide pos="3502"/>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429100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352419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125966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833914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815377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093504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258281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3987849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450973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34889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442464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13716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885090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527649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001103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7951965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18" Type="http://schemas.openxmlformats.org/officeDocument/2006/relationships/image" Target="../media/image10.png"/><Relationship Id="rId3" Type="http://schemas.openxmlformats.org/officeDocument/2006/relationships/slide" Target="slide3.xml"/><Relationship Id="rId7" Type="http://schemas.openxmlformats.org/officeDocument/2006/relationships/slide" Target="slide2.xml"/><Relationship Id="rId12" Type="http://schemas.openxmlformats.org/officeDocument/2006/relationships/image" Target="../media/image7.png"/><Relationship Id="rId17" Type="http://schemas.openxmlformats.org/officeDocument/2006/relationships/slide" Target="slide14.xml"/><Relationship Id="rId2" Type="http://schemas.openxmlformats.org/officeDocument/2006/relationships/notesSlide" Target="../notesSlides/notesSlide1.xml"/><Relationship Id="rId16" Type="http://schemas.openxmlformats.org/officeDocument/2006/relationships/slide" Target="slide12.xml"/><Relationship Id="rId1" Type="http://schemas.openxmlformats.org/officeDocument/2006/relationships/slideLayout" Target="../slideLayouts/slideLayout10.xml"/><Relationship Id="rId6" Type="http://schemas.openxmlformats.org/officeDocument/2006/relationships/slide" Target="slide8.xml"/><Relationship Id="rId11" Type="http://schemas.openxmlformats.org/officeDocument/2006/relationships/image" Target="../media/image6.png"/><Relationship Id="rId5" Type="http://schemas.openxmlformats.org/officeDocument/2006/relationships/slide" Target="slide6.xml"/><Relationship Id="rId15" Type="http://schemas.openxmlformats.org/officeDocument/2006/relationships/slide" Target="slide13.xml"/><Relationship Id="rId10" Type="http://schemas.openxmlformats.org/officeDocument/2006/relationships/image" Target="../media/image5.png"/><Relationship Id="rId4" Type="http://schemas.openxmlformats.org/officeDocument/2006/relationships/slide" Target="slide4.xml"/><Relationship Id="rId9" Type="http://schemas.openxmlformats.org/officeDocument/2006/relationships/image" Target="../media/image4.png"/><Relationship Id="rId14"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18" Type="http://schemas.openxmlformats.org/officeDocument/2006/relationships/image" Target="../media/image4.png"/><Relationship Id="rId3" Type="http://schemas.openxmlformats.org/officeDocument/2006/relationships/tags" Target="../tags/tag23.xml"/><Relationship Id="rId21" Type="http://schemas.openxmlformats.org/officeDocument/2006/relationships/slide" Target="slide6.xml"/><Relationship Id="rId7" Type="http://schemas.openxmlformats.org/officeDocument/2006/relationships/notesSlide" Target="../notesSlides/notesSlide10.xml"/><Relationship Id="rId12" Type="http://schemas.openxmlformats.org/officeDocument/2006/relationships/slide" Target="slide8.xml"/><Relationship Id="rId17" Type="http://schemas.openxmlformats.org/officeDocument/2006/relationships/slide" Target="slide14.xml"/><Relationship Id="rId25" Type="http://schemas.openxmlformats.org/officeDocument/2006/relationships/image" Target="../media/image6.png"/><Relationship Id="rId2" Type="http://schemas.openxmlformats.org/officeDocument/2006/relationships/tags" Target="../tags/tag22.xml"/><Relationship Id="rId16" Type="http://schemas.openxmlformats.org/officeDocument/2006/relationships/slide" Target="slide12.xml"/><Relationship Id="rId20" Type="http://schemas.openxmlformats.org/officeDocument/2006/relationships/slide" Target="slide4.xml"/><Relationship Id="rId1" Type="http://schemas.openxmlformats.org/officeDocument/2006/relationships/tags" Target="../tags/tag21.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image" Target="../media/image13.png"/><Relationship Id="rId5" Type="http://schemas.openxmlformats.org/officeDocument/2006/relationships/tags" Target="../tags/tag25.xml"/><Relationship Id="rId15" Type="http://schemas.openxmlformats.org/officeDocument/2006/relationships/slide" Target="slide13.xml"/><Relationship Id="rId23" Type="http://schemas.openxmlformats.org/officeDocument/2006/relationships/image" Target="../media/image10.png"/><Relationship Id="rId10" Type="http://schemas.openxmlformats.org/officeDocument/2006/relationships/slide" Target="slide10.xml"/><Relationship Id="rId19" Type="http://schemas.openxmlformats.org/officeDocument/2006/relationships/slide" Target="slide3.xml"/><Relationship Id="rId4" Type="http://schemas.openxmlformats.org/officeDocument/2006/relationships/tags" Target="../tags/tag24.xml"/><Relationship Id="rId9" Type="http://schemas.openxmlformats.org/officeDocument/2006/relationships/slide" Target="slide1.xml"/><Relationship Id="rId14" Type="http://schemas.openxmlformats.org/officeDocument/2006/relationships/image" Target="../media/image9.png"/><Relationship Id="rId22"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5.png"/><Relationship Id="rId18" Type="http://schemas.openxmlformats.org/officeDocument/2006/relationships/slide" Target="slide13.xml"/><Relationship Id="rId26" Type="http://schemas.openxmlformats.org/officeDocument/2006/relationships/image" Target="../media/image10.png"/><Relationship Id="rId3" Type="http://schemas.openxmlformats.org/officeDocument/2006/relationships/tags" Target="../tags/tag28.xml"/><Relationship Id="rId21" Type="http://schemas.openxmlformats.org/officeDocument/2006/relationships/image" Target="../media/image4.png"/><Relationship Id="rId7" Type="http://schemas.openxmlformats.org/officeDocument/2006/relationships/notesSlide" Target="../notesSlides/notesSlide11.xml"/><Relationship Id="rId12" Type="http://schemas.openxmlformats.org/officeDocument/2006/relationships/slide" Target="slide9.xml"/><Relationship Id="rId17" Type="http://schemas.openxmlformats.org/officeDocument/2006/relationships/image" Target="../media/image9.png"/><Relationship Id="rId25" Type="http://schemas.openxmlformats.org/officeDocument/2006/relationships/image" Target="../media/image7.png"/><Relationship Id="rId2" Type="http://schemas.openxmlformats.org/officeDocument/2006/relationships/tags" Target="../tags/tag27.xml"/><Relationship Id="rId16" Type="http://schemas.openxmlformats.org/officeDocument/2006/relationships/image" Target="../media/image8.png"/><Relationship Id="rId20" Type="http://schemas.openxmlformats.org/officeDocument/2006/relationships/slide" Target="slide14.xml"/><Relationship Id="rId1" Type="http://schemas.openxmlformats.org/officeDocument/2006/relationships/tags" Target="../tags/tag26.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slide" Target="slide6.xml"/><Relationship Id="rId5" Type="http://schemas.openxmlformats.org/officeDocument/2006/relationships/tags" Target="../tags/tag30.xml"/><Relationship Id="rId15" Type="http://schemas.openxmlformats.org/officeDocument/2006/relationships/slide" Target="slide1.xml"/><Relationship Id="rId23" Type="http://schemas.openxmlformats.org/officeDocument/2006/relationships/slide" Target="slide4.xml"/><Relationship Id="rId10" Type="http://schemas.openxmlformats.org/officeDocument/2006/relationships/slide" Target="slide10.xml"/><Relationship Id="rId19" Type="http://schemas.openxmlformats.org/officeDocument/2006/relationships/slide" Target="slide12.xml"/><Relationship Id="rId4" Type="http://schemas.openxmlformats.org/officeDocument/2006/relationships/tags" Target="../tags/tag29.xml"/><Relationship Id="rId9" Type="http://schemas.openxmlformats.org/officeDocument/2006/relationships/image" Target="../media/image3.png"/><Relationship Id="rId14" Type="http://schemas.openxmlformats.org/officeDocument/2006/relationships/slide" Target="slide8.xml"/><Relationship Id="rId22" Type="http://schemas.openxmlformats.org/officeDocument/2006/relationships/slide" Target="slide3.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13" Type="http://schemas.openxmlformats.org/officeDocument/2006/relationships/image" Target="../media/image20.png"/><Relationship Id="rId18" Type="http://schemas.openxmlformats.org/officeDocument/2006/relationships/slide" Target="slide14.xml"/><Relationship Id="rId3" Type="http://schemas.openxmlformats.org/officeDocument/2006/relationships/tags" Target="../tags/tag33.xml"/><Relationship Id="rId7" Type="http://schemas.openxmlformats.org/officeDocument/2006/relationships/slideLayout" Target="../slideLayouts/slideLayout10.xml"/><Relationship Id="rId12" Type="http://schemas.openxmlformats.org/officeDocument/2006/relationships/image" Target="../media/image19.png"/><Relationship Id="rId17" Type="http://schemas.openxmlformats.org/officeDocument/2006/relationships/image" Target="../media/image10.png"/><Relationship Id="rId2" Type="http://schemas.openxmlformats.org/officeDocument/2006/relationships/tags" Target="../tags/tag32.xml"/><Relationship Id="rId16" Type="http://schemas.openxmlformats.org/officeDocument/2006/relationships/slide" Target="slide1.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18.png"/><Relationship Id="rId5" Type="http://schemas.openxmlformats.org/officeDocument/2006/relationships/tags" Target="../tags/tag35.xml"/><Relationship Id="rId15" Type="http://schemas.openxmlformats.org/officeDocument/2006/relationships/slide" Target="slide13.xml"/><Relationship Id="rId10" Type="http://schemas.openxmlformats.org/officeDocument/2006/relationships/image" Target="../media/image17.png"/><Relationship Id="rId4" Type="http://schemas.openxmlformats.org/officeDocument/2006/relationships/tags" Target="../tags/tag34.xml"/><Relationship Id="rId9" Type="http://schemas.openxmlformats.org/officeDocument/2006/relationships/image" Target="../media/image16.png"/><Relationship Id="rId1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4.xml"/><Relationship Id="rId3" Type="http://schemas.openxmlformats.org/officeDocument/2006/relationships/image" Target="../media/image21.png"/><Relationship Id="rId7" Type="http://schemas.openxmlformats.org/officeDocument/2006/relationships/image" Target="../media/image23.png"/><Relationship Id="rId12"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3.xml"/><Relationship Id="rId10" Type="http://schemas.openxmlformats.org/officeDocument/2006/relationships/image" Target="../media/image8.png"/><Relationship Id="rId4" Type="http://schemas.openxmlformats.org/officeDocument/2006/relationships/image" Target="../media/image22.png"/><Relationship Id="rId9" Type="http://schemas.openxmlformats.org/officeDocument/2006/relationships/slide" Target="slide1.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8.png"/><Relationship Id="rId18" Type="http://schemas.openxmlformats.org/officeDocument/2006/relationships/image" Target="../media/image28.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4.png"/><Relationship Id="rId12" Type="http://schemas.openxmlformats.org/officeDocument/2006/relationships/slide" Target="slide1.xml"/><Relationship Id="rId17" Type="http://schemas.openxmlformats.org/officeDocument/2006/relationships/image" Target="../media/image27.png"/><Relationship Id="rId2" Type="http://schemas.openxmlformats.org/officeDocument/2006/relationships/notesSlide" Target="../notesSlides/notesSlide14.xml"/><Relationship Id="rId16" Type="http://schemas.openxmlformats.org/officeDocument/2006/relationships/slide" Target="slide13.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9.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6.png"/><Relationship Id="rId14" Type="http://schemas.openxmlformats.org/officeDocument/2006/relationships/slide" Target="slide1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slide" Target="slide14.xml"/><Relationship Id="rId18" Type="http://schemas.openxmlformats.org/officeDocument/2006/relationships/image" Target="../media/image7.png"/><Relationship Id="rId3" Type="http://schemas.openxmlformats.org/officeDocument/2006/relationships/notesSlide" Target="../notesSlides/notesSlide2.xml"/><Relationship Id="rId21" Type="http://schemas.openxmlformats.org/officeDocument/2006/relationships/image" Target="../media/image6.png"/><Relationship Id="rId7" Type="http://schemas.openxmlformats.org/officeDocument/2006/relationships/image" Target="../media/image11.png"/><Relationship Id="rId12" Type="http://schemas.openxmlformats.org/officeDocument/2006/relationships/slide" Target="slide13.xml"/><Relationship Id="rId17" Type="http://schemas.openxmlformats.org/officeDocument/2006/relationships/image" Target="../media/image4.png"/><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image" Target="../media/image5.png"/><Relationship Id="rId1" Type="http://schemas.openxmlformats.org/officeDocument/2006/relationships/tags" Target="../tags/tag1.xml"/><Relationship Id="rId6" Type="http://schemas.openxmlformats.org/officeDocument/2006/relationships/slide" Target="slide12.xml"/><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slide" Target="slide6.xml"/><Relationship Id="rId10" Type="http://schemas.openxmlformats.org/officeDocument/2006/relationships/image" Target="../media/image8.png"/><Relationship Id="rId19" Type="http://schemas.openxmlformats.org/officeDocument/2006/relationships/image" Target="../media/image10.png"/><Relationship Id="rId4" Type="http://schemas.openxmlformats.org/officeDocument/2006/relationships/slide" Target="slide4.xml"/><Relationship Id="rId9" Type="http://schemas.openxmlformats.org/officeDocument/2006/relationships/slide" Target="slide1.xml"/><Relationship Id="rId1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slide" Target="slide4.xml"/><Relationship Id="rId18" Type="http://schemas.openxmlformats.org/officeDocument/2006/relationships/image" Target="../media/image7.png"/><Relationship Id="rId3" Type="http://schemas.openxmlformats.org/officeDocument/2006/relationships/notesSlide" Target="../notesSlides/notesSlide3.xml"/><Relationship Id="rId7" Type="http://schemas.openxmlformats.org/officeDocument/2006/relationships/image" Target="../media/image8.png"/><Relationship Id="rId12" Type="http://schemas.openxmlformats.org/officeDocument/2006/relationships/image" Target="../media/image4.png"/><Relationship Id="rId17" Type="http://schemas.openxmlformats.org/officeDocument/2006/relationships/image" Target="../media/image5.png"/><Relationship Id="rId2" Type="http://schemas.openxmlformats.org/officeDocument/2006/relationships/slideLayout" Target="../slideLayouts/slideLayout10.xml"/><Relationship Id="rId16" Type="http://schemas.openxmlformats.org/officeDocument/2006/relationships/image" Target="../media/image13.png"/><Relationship Id="rId1" Type="http://schemas.openxmlformats.org/officeDocument/2006/relationships/tags" Target="../tags/tag2.xml"/><Relationship Id="rId6" Type="http://schemas.openxmlformats.org/officeDocument/2006/relationships/slide" Target="slide3.xml"/><Relationship Id="rId11" Type="http://schemas.openxmlformats.org/officeDocument/2006/relationships/slide" Target="slide14.xml"/><Relationship Id="rId5" Type="http://schemas.openxmlformats.org/officeDocument/2006/relationships/slide" Target="slide1.xml"/><Relationship Id="rId15" Type="http://schemas.openxmlformats.org/officeDocument/2006/relationships/slide" Target="slide8.xml"/><Relationship Id="rId10" Type="http://schemas.openxmlformats.org/officeDocument/2006/relationships/slide" Target="slide12.xml"/><Relationship Id="rId19"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slide" Target="slide13.xml"/><Relationship Id="rId14" Type="http://schemas.openxmlformats.org/officeDocument/2006/relationships/slide" Target="slide6.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4.png"/><Relationship Id="rId18" Type="http://schemas.openxmlformats.org/officeDocument/2006/relationships/image" Target="../media/image10.png"/><Relationship Id="rId3" Type="http://schemas.openxmlformats.org/officeDocument/2006/relationships/notesSlide" Target="../notesSlides/notesSlide4.xml"/><Relationship Id="rId7" Type="http://schemas.openxmlformats.org/officeDocument/2006/relationships/slide" Target="slide5.xml"/><Relationship Id="rId12" Type="http://schemas.openxmlformats.org/officeDocument/2006/relationships/slide" Target="slide14.xml"/><Relationship Id="rId17" Type="http://schemas.openxmlformats.org/officeDocument/2006/relationships/image" Target="../media/image7.png"/><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image" Target="../media/image5.png"/><Relationship Id="rId1" Type="http://schemas.openxmlformats.org/officeDocument/2006/relationships/tags" Target="../tags/tag3.xml"/><Relationship Id="rId6" Type="http://schemas.openxmlformats.org/officeDocument/2006/relationships/slide" Target="slide4.xml"/><Relationship Id="rId11" Type="http://schemas.openxmlformats.org/officeDocument/2006/relationships/slide" Target="slide12.xml"/><Relationship Id="rId5" Type="http://schemas.openxmlformats.org/officeDocument/2006/relationships/slide" Target="slide1.xml"/><Relationship Id="rId15" Type="http://schemas.openxmlformats.org/officeDocument/2006/relationships/slide" Target="slide6.xml"/><Relationship Id="rId10" Type="http://schemas.openxmlformats.org/officeDocument/2006/relationships/slide" Target="slide13.xml"/><Relationship Id="rId19"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image" Target="../media/image9.png"/><Relationship Id="rId14"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image" Target="../media/image4.png"/><Relationship Id="rId18" Type="http://schemas.openxmlformats.org/officeDocument/2006/relationships/image" Target="../media/image10.png"/><Relationship Id="rId3" Type="http://schemas.openxmlformats.org/officeDocument/2006/relationships/notesSlide" Target="../notesSlides/notesSlide5.xml"/><Relationship Id="rId7" Type="http://schemas.openxmlformats.org/officeDocument/2006/relationships/image" Target="../media/image9.png"/><Relationship Id="rId12" Type="http://schemas.openxmlformats.org/officeDocument/2006/relationships/slide" Target="slide4.xml"/><Relationship Id="rId17" Type="http://schemas.openxmlformats.org/officeDocument/2006/relationships/image" Target="../media/image7.png"/><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image" Target="../media/image5.png"/><Relationship Id="rId1" Type="http://schemas.openxmlformats.org/officeDocument/2006/relationships/tags" Target="../tags/tag4.xml"/><Relationship Id="rId6" Type="http://schemas.openxmlformats.org/officeDocument/2006/relationships/image" Target="../media/image8.png"/><Relationship Id="rId11" Type="http://schemas.openxmlformats.org/officeDocument/2006/relationships/slide" Target="slide1.xml"/><Relationship Id="rId5" Type="http://schemas.openxmlformats.org/officeDocument/2006/relationships/slide" Target="slide5.xml"/><Relationship Id="rId15" Type="http://schemas.openxmlformats.org/officeDocument/2006/relationships/slide" Target="slide6.xml"/><Relationship Id="rId10" Type="http://schemas.openxmlformats.org/officeDocument/2006/relationships/slide" Target="slide14.xml"/><Relationship Id="rId19"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slide" Target="slide12.xml"/><Relationship Id="rId14"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9.png"/><Relationship Id="rId18" Type="http://schemas.openxmlformats.org/officeDocument/2006/relationships/slide" Target="slide3.xml"/><Relationship Id="rId3" Type="http://schemas.openxmlformats.org/officeDocument/2006/relationships/tags" Target="../tags/tag7.xml"/><Relationship Id="rId21" Type="http://schemas.openxmlformats.org/officeDocument/2006/relationships/image" Target="../media/image7.png"/><Relationship Id="rId7" Type="http://schemas.openxmlformats.org/officeDocument/2006/relationships/image" Target="../media/image3.png"/><Relationship Id="rId12" Type="http://schemas.openxmlformats.org/officeDocument/2006/relationships/image" Target="../media/image8.png"/><Relationship Id="rId17" Type="http://schemas.openxmlformats.org/officeDocument/2006/relationships/image" Target="../media/image4.png"/><Relationship Id="rId2" Type="http://schemas.openxmlformats.org/officeDocument/2006/relationships/tags" Target="../tags/tag6.xml"/><Relationship Id="rId16" Type="http://schemas.openxmlformats.org/officeDocument/2006/relationships/slide" Target="slide14.xml"/><Relationship Id="rId20" Type="http://schemas.openxmlformats.org/officeDocument/2006/relationships/slide" Target="slide8.xml"/><Relationship Id="rId1" Type="http://schemas.openxmlformats.org/officeDocument/2006/relationships/tags" Target="../tags/tag5.xml"/><Relationship Id="rId6" Type="http://schemas.openxmlformats.org/officeDocument/2006/relationships/image" Target="../media/image13.png"/><Relationship Id="rId11" Type="http://schemas.openxmlformats.org/officeDocument/2006/relationships/slide" Target="slide7.xml"/><Relationship Id="rId5" Type="http://schemas.openxmlformats.org/officeDocument/2006/relationships/notesSlide" Target="../notesSlides/notesSlide6.xml"/><Relationship Id="rId15" Type="http://schemas.openxmlformats.org/officeDocument/2006/relationships/slide" Target="slide12.xml"/><Relationship Id="rId10" Type="http://schemas.openxmlformats.org/officeDocument/2006/relationships/image" Target="../media/image6.png"/><Relationship Id="rId19" Type="http://schemas.openxmlformats.org/officeDocument/2006/relationships/slide" Target="slide4.xml"/><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13.xml"/><Relationship Id="rId22"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2.xml"/><Relationship Id="rId18" Type="http://schemas.openxmlformats.org/officeDocument/2006/relationships/slide" Target="slide8.xml"/><Relationship Id="rId3" Type="http://schemas.openxmlformats.org/officeDocument/2006/relationships/tags" Target="../tags/tag10.xml"/><Relationship Id="rId21" Type="http://schemas.openxmlformats.org/officeDocument/2006/relationships/image" Target="../media/image13.png"/><Relationship Id="rId7" Type="http://schemas.openxmlformats.org/officeDocument/2006/relationships/slide" Target="slide1.xml"/><Relationship Id="rId12" Type="http://schemas.openxmlformats.org/officeDocument/2006/relationships/slide" Target="slide13.xml"/><Relationship Id="rId17" Type="http://schemas.openxmlformats.org/officeDocument/2006/relationships/slide" Target="slide4.xml"/><Relationship Id="rId2" Type="http://schemas.openxmlformats.org/officeDocument/2006/relationships/tags" Target="../tags/tag9.xml"/><Relationship Id="rId16" Type="http://schemas.openxmlformats.org/officeDocument/2006/relationships/slide" Target="slide3.xml"/><Relationship Id="rId20" Type="http://schemas.openxmlformats.org/officeDocument/2006/relationships/image" Target="../media/image10.png"/><Relationship Id="rId1" Type="http://schemas.openxmlformats.org/officeDocument/2006/relationships/tags" Target="../tags/tag8.xml"/><Relationship Id="rId6" Type="http://schemas.openxmlformats.org/officeDocument/2006/relationships/image" Target="../media/image3.png"/><Relationship Id="rId11" Type="http://schemas.openxmlformats.org/officeDocument/2006/relationships/image" Target="../media/image9.png"/><Relationship Id="rId5" Type="http://schemas.openxmlformats.org/officeDocument/2006/relationships/notesSlide" Target="../notesSlides/notesSlide7.xml"/><Relationship Id="rId15" Type="http://schemas.openxmlformats.org/officeDocument/2006/relationships/image" Target="../media/image4.png"/><Relationship Id="rId10" Type="http://schemas.openxmlformats.org/officeDocument/2006/relationships/image" Target="../media/image8.png"/><Relationship Id="rId19" Type="http://schemas.openxmlformats.org/officeDocument/2006/relationships/image" Target="../media/image7.png"/><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14.xml"/><Relationship Id="rId22"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1.xml"/><Relationship Id="rId18" Type="http://schemas.openxmlformats.org/officeDocument/2006/relationships/slide" Target="slide14.xml"/><Relationship Id="rId26" Type="http://schemas.openxmlformats.org/officeDocument/2006/relationships/image" Target="../media/image6.png"/><Relationship Id="rId3" Type="http://schemas.openxmlformats.org/officeDocument/2006/relationships/tags" Target="../tags/tag13.xml"/><Relationship Id="rId21" Type="http://schemas.openxmlformats.org/officeDocument/2006/relationships/slide" Target="slide6.xml"/><Relationship Id="rId7" Type="http://schemas.openxmlformats.org/officeDocument/2006/relationships/notesSlide" Target="../notesSlides/notesSlide8.xml"/><Relationship Id="rId12" Type="http://schemas.openxmlformats.org/officeDocument/2006/relationships/slide" Target="slide9.xml"/><Relationship Id="rId17" Type="http://schemas.openxmlformats.org/officeDocument/2006/relationships/slide" Target="slide12.xml"/><Relationship Id="rId25" Type="http://schemas.openxmlformats.org/officeDocument/2006/relationships/image" Target="../media/image13.png"/><Relationship Id="rId2" Type="http://schemas.openxmlformats.org/officeDocument/2006/relationships/tags" Target="../tags/tag12.xml"/><Relationship Id="rId16" Type="http://schemas.openxmlformats.org/officeDocument/2006/relationships/slide" Target="slide13.xml"/><Relationship Id="rId20" Type="http://schemas.openxmlformats.org/officeDocument/2006/relationships/slide" Target="slide4.xml"/><Relationship Id="rId1" Type="http://schemas.openxmlformats.org/officeDocument/2006/relationships/tags" Target="../tags/tag11.xml"/><Relationship Id="rId6" Type="http://schemas.openxmlformats.org/officeDocument/2006/relationships/slideLayout" Target="../slideLayouts/slideLayout10.xml"/><Relationship Id="rId11" Type="http://schemas.openxmlformats.org/officeDocument/2006/relationships/slide" Target="slide8.xml"/><Relationship Id="rId24" Type="http://schemas.openxmlformats.org/officeDocument/2006/relationships/image" Target="../media/image10.png"/><Relationship Id="rId5" Type="http://schemas.openxmlformats.org/officeDocument/2006/relationships/tags" Target="../tags/tag15.xml"/><Relationship Id="rId15" Type="http://schemas.openxmlformats.org/officeDocument/2006/relationships/image" Target="../media/image9.png"/><Relationship Id="rId23" Type="http://schemas.openxmlformats.org/officeDocument/2006/relationships/image" Target="../media/image7.png"/><Relationship Id="rId10" Type="http://schemas.openxmlformats.org/officeDocument/2006/relationships/slide" Target="slide10.xml"/><Relationship Id="rId19" Type="http://schemas.openxmlformats.org/officeDocument/2006/relationships/slide" Target="slide3.xml"/><Relationship Id="rId4" Type="http://schemas.openxmlformats.org/officeDocument/2006/relationships/tags" Target="../tags/tag14.xml"/><Relationship Id="rId9" Type="http://schemas.openxmlformats.org/officeDocument/2006/relationships/slide" Target="slide1.xml"/><Relationship Id="rId14" Type="http://schemas.openxmlformats.org/officeDocument/2006/relationships/image" Target="../media/image8.png"/><Relationship Id="rId22"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xml"/><Relationship Id="rId18" Type="http://schemas.openxmlformats.org/officeDocument/2006/relationships/slide" Target="slide14.xml"/><Relationship Id="rId26" Type="http://schemas.openxmlformats.org/officeDocument/2006/relationships/image" Target="../media/image6.png"/><Relationship Id="rId3" Type="http://schemas.openxmlformats.org/officeDocument/2006/relationships/tags" Target="../tags/tag18.xml"/><Relationship Id="rId21" Type="http://schemas.openxmlformats.org/officeDocument/2006/relationships/slide" Target="slide4.xml"/><Relationship Id="rId7" Type="http://schemas.openxmlformats.org/officeDocument/2006/relationships/notesSlide" Target="../notesSlides/notesSlide9.xml"/><Relationship Id="rId12" Type="http://schemas.openxmlformats.org/officeDocument/2006/relationships/slide" Target="slide8.xml"/><Relationship Id="rId17" Type="http://schemas.openxmlformats.org/officeDocument/2006/relationships/slide" Target="slide12.xml"/><Relationship Id="rId25" Type="http://schemas.openxmlformats.org/officeDocument/2006/relationships/image" Target="../media/image13.png"/><Relationship Id="rId2" Type="http://schemas.openxmlformats.org/officeDocument/2006/relationships/tags" Target="../tags/tag17.xml"/><Relationship Id="rId16" Type="http://schemas.openxmlformats.org/officeDocument/2006/relationships/slide" Target="slide13.xml"/><Relationship Id="rId20" Type="http://schemas.openxmlformats.org/officeDocument/2006/relationships/slide" Target="slide3.xml"/><Relationship Id="rId1" Type="http://schemas.openxmlformats.org/officeDocument/2006/relationships/tags" Target="../tags/tag16.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image" Target="../media/image10.png"/><Relationship Id="rId5" Type="http://schemas.openxmlformats.org/officeDocument/2006/relationships/tags" Target="../tags/tag20.xml"/><Relationship Id="rId15" Type="http://schemas.openxmlformats.org/officeDocument/2006/relationships/image" Target="../media/image9.png"/><Relationship Id="rId23" Type="http://schemas.openxmlformats.org/officeDocument/2006/relationships/image" Target="../media/image7.png"/><Relationship Id="rId10" Type="http://schemas.openxmlformats.org/officeDocument/2006/relationships/slide" Target="slide9.xml"/><Relationship Id="rId19" Type="http://schemas.openxmlformats.org/officeDocument/2006/relationships/image" Target="../media/image4.png"/><Relationship Id="rId4" Type="http://schemas.openxmlformats.org/officeDocument/2006/relationships/tags" Target="../tags/tag19.xml"/><Relationship Id="rId9" Type="http://schemas.openxmlformats.org/officeDocument/2006/relationships/slide" Target="slide10.xml"/><Relationship Id="rId14" Type="http://schemas.openxmlformats.org/officeDocument/2006/relationships/image" Target="../media/image8.png"/><Relationship Id="rId22"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Supplier Return Management</a:t>
            </a:r>
            <a:br>
              <a:rPr lang="en-US" b="0" dirty="0"/>
            </a:br>
            <a:r>
              <a:rPr lang="en-US" sz="2000" b="0" dirty="0"/>
              <a:t>Scenario Overview</a:t>
            </a:r>
          </a:p>
        </p:txBody>
      </p:sp>
      <p:sp>
        <p:nvSpPr>
          <p:cNvPr id="9" name="Chevron 123">
            <a:hlinkClick r:id="rId3" action="ppaction://hlinksldjump"/>
          </p:cNvPr>
          <p:cNvSpPr>
            <a:spLocks noChangeArrowheads="1"/>
          </p:cNvSpPr>
          <p:nvPr/>
        </p:nvSpPr>
        <p:spPr bwMode="auto">
          <a:xfrm>
            <a:off x="1203847" y="209712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Return to Supplier</a:t>
            </a:r>
          </a:p>
        </p:txBody>
      </p:sp>
      <p:sp>
        <p:nvSpPr>
          <p:cNvPr id="10" name="Chevron 123">
            <a:hlinkClick r:id="rId4" action="ppaction://hlinksldjump"/>
          </p:cNvPr>
          <p:cNvSpPr>
            <a:spLocks noChangeArrowheads="1"/>
          </p:cNvSpPr>
          <p:nvPr/>
        </p:nvSpPr>
        <p:spPr bwMode="auto">
          <a:xfrm>
            <a:off x="2048514" y="209712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11" name="Chevron 123">
            <a:hlinkClick r:id="rId5" action="ppaction://hlinksldjump"/>
          </p:cNvPr>
          <p:cNvSpPr>
            <a:spLocks noChangeArrowheads="1"/>
          </p:cNvSpPr>
          <p:nvPr/>
        </p:nvSpPr>
        <p:spPr bwMode="auto">
          <a:xfrm>
            <a:off x="2905335" y="209712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2" name="Chevron 123">
            <a:hlinkClick r:id="rId6" action="ppaction://hlinksldjump"/>
          </p:cNvPr>
          <p:cNvSpPr>
            <a:spLocks noChangeArrowheads="1"/>
          </p:cNvSpPr>
          <p:nvPr/>
        </p:nvSpPr>
        <p:spPr bwMode="auto">
          <a:xfrm>
            <a:off x="3750002" y="209712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fontAlgn="base">
              <a:spcBef>
                <a:spcPct val="0"/>
              </a:spcBef>
              <a:spcAft>
                <a:spcPct val="0"/>
              </a:spcAft>
              <a:buClr>
                <a:srgbClr val="F0AB00"/>
              </a:buClr>
              <a:buSzPct val="80000"/>
              <a:buFont typeface="Wingdings" pitchFamily="2" charset="2"/>
              <a:buNone/>
            </a:pPr>
            <a:r>
              <a:rPr lang="en-US" sz="700" dirty="0">
                <a:solidFill>
                  <a:srgbClr val="404040"/>
                </a:solidFill>
              </a:rPr>
              <a:t>Warehouse</a:t>
            </a:r>
          </a:p>
          <a:p>
            <a:pPr fontAlgn="base">
              <a:spcBef>
                <a:spcPct val="0"/>
              </a:spcBef>
              <a:spcAft>
                <a:spcPct val="0"/>
              </a:spcAft>
              <a:buClr>
                <a:srgbClr val="F0AB00"/>
              </a:buClr>
              <a:buSzPct val="80000"/>
              <a:buFont typeface="Wingdings" pitchFamily="2" charset="2"/>
              <a:buNone/>
            </a:pPr>
            <a:r>
              <a:rPr lang="de-DE" sz="700" dirty="0">
                <a:solidFill>
                  <a:srgbClr val="404040"/>
                </a:solidFill>
              </a:rPr>
              <a:t>Manager</a:t>
            </a:r>
            <a:endParaRPr lang="en-US" sz="700"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pPr>
            <a:r>
              <a:rPr lang="de-DE" sz="800" dirty="0">
                <a:solidFill>
                  <a:srgbClr val="404040"/>
                </a:solidFill>
              </a:rPr>
              <a:t>Accountant</a:t>
            </a:r>
            <a:endParaRPr lang="en-US" sz="800"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68" name="Picture 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69"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pic>
        <p:nvPicPr>
          <p:cNvPr id="70" name="Picture 2"/>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1850698" y="6324437"/>
            <a:ext cx="411158" cy="402935"/>
          </a:xfrm>
          <a:prstGeom prst="rect">
            <a:avLst/>
          </a:prstGeom>
          <a:noFill/>
        </p:spPr>
      </p:pic>
      <p:pic>
        <p:nvPicPr>
          <p:cNvPr id="71" name="Picture 3"/>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3043520" y="6326429"/>
            <a:ext cx="407092" cy="398951"/>
          </a:xfrm>
          <a:prstGeom prst="rect">
            <a:avLst/>
          </a:prstGeom>
          <a:noFill/>
        </p:spPr>
      </p:pic>
      <p:sp>
        <p:nvSpPr>
          <p:cNvPr id="38" name="Freeform 69"/>
          <p:cNvSpPr>
            <a:spLocks noChangeArrowheads="1"/>
          </p:cNvSpPr>
          <p:nvPr/>
        </p:nvSpPr>
        <p:spPr bwMode="auto">
          <a:xfrm>
            <a:off x="2708032"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39" name="Freeform 69"/>
          <p:cNvSpPr>
            <a:spLocks noChangeArrowheads="1"/>
          </p:cNvSpPr>
          <p:nvPr/>
        </p:nvSpPr>
        <p:spPr bwMode="auto">
          <a:xfrm>
            <a:off x="3575327"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0" name="Freeform 69"/>
          <p:cNvSpPr>
            <a:spLocks noChangeArrowheads="1"/>
          </p:cNvSpPr>
          <p:nvPr/>
        </p:nvSpPr>
        <p:spPr bwMode="auto">
          <a:xfrm>
            <a:off x="4411449"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3" name="TextBox 42"/>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6" name="Picture 4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54"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56" name="Picture 55"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57"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a:hlinkClick r:id="rId17"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2" name="TextBox 66"/>
          <p:cNvSpPr txBox="1">
            <a:spLocks noChangeArrowheads="1"/>
          </p:cNvSpPr>
          <p:nvPr/>
        </p:nvSpPr>
        <p:spPr bwMode="auto">
          <a:xfrm>
            <a:off x="1760928" y="4399866"/>
            <a:ext cx="7122528" cy="1102866"/>
          </a:xfrm>
          <a:prstGeom prst="rect">
            <a:avLst/>
          </a:prstGeom>
          <a:noFill/>
          <a:ln w="9525">
            <a:noFill/>
            <a:miter lim="800000"/>
            <a:headEnd/>
            <a:tailEnd/>
          </a:ln>
        </p:spPr>
        <p:txBody>
          <a:bodyPr wrap="square">
            <a:spAutoFit/>
          </a:bodyPr>
          <a:lstStyle/>
          <a:p>
            <a:pPr>
              <a:spcBef>
                <a:spcPts val="600"/>
              </a:spcBef>
            </a:pPr>
            <a:r>
              <a:rPr lang="en-US" sz="900" dirty="0">
                <a:solidFill>
                  <a:srgbClr val="000000"/>
                </a:solidFill>
              </a:rPr>
              <a:t>The </a:t>
            </a:r>
            <a:r>
              <a:rPr lang="en-US" sz="900" b="1" dirty="0">
                <a:solidFill>
                  <a:srgbClr val="000000"/>
                </a:solidFill>
              </a:rPr>
              <a:t>Supplier Return Management</a:t>
            </a:r>
            <a:r>
              <a:rPr lang="en-US" sz="900" dirty="0">
                <a:solidFill>
                  <a:srgbClr val="000000"/>
                </a:solidFill>
              </a:rPr>
              <a:t> business scenario enables you to send back stock products to your supplier. </a:t>
            </a:r>
          </a:p>
          <a:p>
            <a:pPr>
              <a:spcBef>
                <a:spcPts val="600"/>
              </a:spcBef>
            </a:pPr>
            <a:endParaRPr lang="en-US" sz="900" dirty="0">
              <a:solidFill>
                <a:srgbClr val="000000"/>
              </a:solidFill>
            </a:endParaRPr>
          </a:p>
          <a:p>
            <a:pPr>
              <a:spcBef>
                <a:spcPts val="600"/>
              </a:spcBef>
            </a:pPr>
            <a:r>
              <a:rPr lang="en-US" sz="900" dirty="0"/>
              <a:t>If you work with externally-managed locations, note the following:</a:t>
            </a:r>
            <a:br>
              <a:rPr lang="en-US" sz="900" dirty="0"/>
            </a:br>
            <a:r>
              <a:rPr lang="en-US" sz="900" dirty="0"/>
              <a:t>The use of the Third-Party Logistics scenario is subject to the licensing of a warehouse provider communication add-on via the SAP Store. Note that the licensing of the warehouse provider communication add-on may be subject to additional fees.</a:t>
            </a:r>
            <a:endParaRPr lang="de-DE" sz="900" dirty="0"/>
          </a:p>
          <a:p>
            <a:pPr>
              <a:spcBef>
                <a:spcPts val="200"/>
              </a:spcBef>
            </a:pPr>
            <a:endParaRPr lang="en-US" sz="900" dirty="0">
              <a:solidFill>
                <a:srgbClr val="000000"/>
              </a:solidFill>
            </a:endParaRPr>
          </a:p>
        </p:txBody>
      </p:sp>
      <p:pic>
        <p:nvPicPr>
          <p:cNvPr id="50" name="Picture 49"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5" name="Rectangle 57">
            <a:hlinkClick r:id="rId17" action="ppaction://hlinksldjump"/>
          </p:cNvPr>
          <p:cNvSpPr>
            <a:spLocks noChangeArrowheads="1"/>
          </p:cNvSpPr>
          <p:nvPr/>
        </p:nvSpPr>
        <p:spPr bwMode="auto">
          <a:xfrm>
            <a:off x="305529"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Chevron 43"/>
          <p:cNvSpPr>
            <a:spLocks noChangeArrowheads="1"/>
          </p:cNvSpPr>
          <p:nvPr/>
        </p:nvSpPr>
        <p:spPr bwMode="auto">
          <a:xfrm>
            <a:off x="6718076" y="1853937"/>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6" name="Freeform 69">
            <a:hlinkClick r:id="rId9" action="ppaction://hlinksldjump"/>
          </p:cNvPr>
          <p:cNvSpPr>
            <a:spLocks noChangeArrowheads="1"/>
          </p:cNvSpPr>
          <p:nvPr/>
        </p:nvSpPr>
        <p:spPr bwMode="auto">
          <a:xfrm>
            <a:off x="7603295"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70" name="Chevron 45"/>
          <p:cNvSpPr>
            <a:spLocks noChangeArrowheads="1"/>
          </p:cNvSpPr>
          <p:nvPr/>
        </p:nvSpPr>
        <p:spPr bwMode="auto">
          <a:xfrm>
            <a:off x="3684100" y="1853937"/>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74" name="Chevron 73"/>
          <p:cNvSpPr>
            <a:spLocks noChangeArrowheads="1"/>
          </p:cNvSpPr>
          <p:nvPr>
            <p:custDataLst>
              <p:tags r:id="rId1"/>
            </p:custDataLst>
          </p:nvPr>
        </p:nvSpPr>
        <p:spPr bwMode="auto">
          <a:xfrm>
            <a:off x="6985827"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7" name="Chevron 76"/>
          <p:cNvSpPr>
            <a:spLocks noChangeArrowheads="1"/>
          </p:cNvSpPr>
          <p:nvPr>
            <p:custDataLst>
              <p:tags r:id="rId2"/>
            </p:custDataLst>
          </p:nvPr>
        </p:nvSpPr>
        <p:spPr bwMode="auto">
          <a:xfrm>
            <a:off x="6190576"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9" name="Chevron 78"/>
          <p:cNvSpPr>
            <a:spLocks noChangeArrowheads="1"/>
          </p:cNvSpPr>
          <p:nvPr>
            <p:custDataLst>
              <p:tags r:id="rId3"/>
            </p:custDataLst>
          </p:nvPr>
        </p:nvSpPr>
        <p:spPr bwMode="auto">
          <a:xfrm>
            <a:off x="5403638"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85" name="Chevron 84"/>
          <p:cNvSpPr>
            <a:spLocks noChangeArrowheads="1"/>
          </p:cNvSpPr>
          <p:nvPr>
            <p:custDataLst>
              <p:tags r:id="rId4"/>
            </p:custDataLst>
          </p:nvPr>
        </p:nvSpPr>
        <p:spPr bwMode="auto">
          <a:xfrm>
            <a:off x="4616700"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86" name="Chevron 85"/>
          <p:cNvSpPr>
            <a:spLocks noChangeArrowheads="1"/>
          </p:cNvSpPr>
          <p:nvPr>
            <p:custDataLst>
              <p:tags r:id="rId5"/>
            </p:custDataLst>
          </p:nvPr>
        </p:nvSpPr>
        <p:spPr bwMode="auto">
          <a:xfrm>
            <a:off x="3821449"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92" name="Oval 91">
            <a:hlinkClick r:id="rId10" action="ppaction://hlinksldjump" tooltip="Click here for more information"/>
          </p:cNvPr>
          <p:cNvSpPr>
            <a:spLocks noChangeAspect="1"/>
          </p:cNvSpPr>
          <p:nvPr/>
        </p:nvSpPr>
        <p:spPr bwMode="gray">
          <a:xfrm>
            <a:off x="7578789"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1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8977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10" action="ppaction://hlinksldjump" tooltip="Click here for more information"/>
          </p:cNvPr>
          <p:cNvSpPr>
            <a:spLocks noChangeAspect="1"/>
          </p:cNvSpPr>
          <p:nvPr/>
        </p:nvSpPr>
        <p:spPr bwMode="gray">
          <a:xfrm>
            <a:off x="6000757"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0" action="ppaction://hlinksldjump" tooltip="The manager approves the proposed payments in an additional step if this has been defined in configuration."/>
          </p:cNvPr>
          <p:cNvSpPr>
            <a:spLocks noChangeAspect="1"/>
          </p:cNvSpPr>
          <p:nvPr/>
        </p:nvSpPr>
        <p:spPr bwMode="gray">
          <a:xfrm>
            <a:off x="5211740"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0"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42272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Rectangle 77"/>
          <p:cNvSpPr>
            <a:spLocks noChangeArrowheads="1"/>
          </p:cNvSpPr>
          <p:nvPr/>
        </p:nvSpPr>
        <p:spPr bwMode="auto">
          <a:xfrm>
            <a:off x="3821976" y="2976273"/>
            <a:ext cx="1976437" cy="230187"/>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11" action="ppaction://hlinksldjump"/>
              </a:rPr>
              <a:t>Click here</a:t>
            </a:r>
            <a:r>
              <a:rPr lang="en-US" sz="900" dirty="0">
                <a:solidFill>
                  <a:srgbClr val="404040"/>
                </a:solidFill>
              </a:rPr>
              <a:t> </a:t>
            </a:r>
            <a:r>
              <a:rPr lang="en-US" sz="900" dirty="0">
                <a:solidFill>
                  <a:schemeClr val="bg1"/>
                </a:solidFill>
              </a:rPr>
              <a:t>to display process variants</a:t>
            </a:r>
          </a:p>
        </p:txBody>
      </p:sp>
      <p:sp>
        <p:nvSpPr>
          <p:cNvPr id="63" name="Rectangle 61"/>
          <p:cNvSpPr>
            <a:spLocks noChangeArrowheads="1"/>
          </p:cNvSpPr>
          <p:nvPr/>
        </p:nvSpPr>
        <p:spPr bwMode="auto">
          <a:xfrm>
            <a:off x="5403273" y="2925970"/>
            <a:ext cx="2359602" cy="947530"/>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 If allocation is not possible, the accountant has to process it manually in a system-generated task.</a:t>
            </a:r>
          </a:p>
        </p:txBody>
      </p:sp>
      <p:sp>
        <p:nvSpPr>
          <p:cNvPr id="71" name="TextBox 59">
            <a:hlinkClick r:id="rId12" action="ppaction://hlinksldjump"/>
          </p:cNvPr>
          <p:cNvSpPr txBox="1">
            <a:spLocks noChangeArrowheads="1"/>
          </p:cNvSpPr>
          <p:nvPr/>
        </p:nvSpPr>
        <p:spPr bwMode="auto">
          <a:xfrm>
            <a:off x="7542444" y="2884664"/>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111" name="TextBox 59">
            <a:hlinkClick r:id="rId9" action="ppaction://hlinksldjump"/>
          </p:cNvPr>
          <p:cNvSpPr txBox="1">
            <a:spLocks noChangeArrowheads="1"/>
          </p:cNvSpPr>
          <p:nvPr/>
        </p:nvSpPr>
        <p:spPr bwMode="auto">
          <a:xfrm>
            <a:off x="7469496" y="1786114"/>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112" name="Chevron 102"/>
          <p:cNvSpPr>
            <a:spLocks noChangeArrowheads="1"/>
          </p:cNvSpPr>
          <p:nvPr/>
        </p:nvSpPr>
        <p:spPr bwMode="auto">
          <a:xfrm>
            <a:off x="7613870" y="528100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78" name="TextBox 7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91" name="Picture 90"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113"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6" name="TextBox 61">
            <a:hlinkClick r:id="rId17"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21" name="Picture 6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22"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56" name="Chevron 123">
            <a:hlinkClick r:id="rId19"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57" name="Chevron 123">
            <a:hlinkClick r:id="rId20"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58" name="Chevron 123">
            <a:hlinkClick r:id="rId21" action="ppaction://hlinksldjump"/>
          </p:cNvPr>
          <p:cNvSpPr>
            <a:spLocks noChangeArrowheads="1"/>
          </p:cNvSpPr>
          <p:nvPr/>
        </p:nvSpPr>
        <p:spPr bwMode="auto">
          <a:xfrm>
            <a:off x="2905335"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59"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Freeform 69"/>
          <p:cNvSpPr>
            <a:spLocks noChangeArrowheads="1"/>
          </p:cNvSpPr>
          <p:nvPr/>
        </p:nvSpPr>
        <p:spPr bwMode="auto">
          <a:xfrm>
            <a:off x="3575327"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0" name="Picture 5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8" name="Rectangle 57">
            <a:hlinkClick r:id="rId17" action="ppaction://hlinksldjump"/>
          </p:cNvPr>
          <p:cNvSpPr>
            <a:spLocks noChangeArrowheads="1"/>
          </p:cNvSpPr>
          <p:nvPr/>
        </p:nvSpPr>
        <p:spPr bwMode="auto">
          <a:xfrm>
            <a:off x="248373" y="5879827"/>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3"/>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911597" y="4586968"/>
            <a:ext cx="407092" cy="398951"/>
          </a:xfrm>
          <a:prstGeom prst="rect">
            <a:avLst/>
          </a:prstGeom>
          <a:noFill/>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Chevron 43"/>
          <p:cNvSpPr>
            <a:spLocks noChangeArrowheads="1"/>
          </p:cNvSpPr>
          <p:nvPr/>
        </p:nvSpPr>
        <p:spPr bwMode="auto">
          <a:xfrm>
            <a:off x="6718076" y="1853937"/>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28100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8" cstate="print"/>
          <a:srcRect/>
          <a:stretch>
            <a:fillRect/>
          </a:stretch>
        </p:blipFill>
        <p:spPr bwMode="auto">
          <a:xfrm>
            <a:off x="6876831" y="5133316"/>
            <a:ext cx="648000" cy="444439"/>
          </a:xfrm>
          <a:prstGeom prst="rect">
            <a:avLst/>
          </a:prstGeom>
          <a:noFill/>
          <a:ln w="9525">
            <a:noFill/>
            <a:miter lim="800000"/>
            <a:headEnd/>
            <a:tailEnd/>
          </a:ln>
        </p:spPr>
      </p:pic>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0" name="Chevron 45"/>
          <p:cNvSpPr>
            <a:spLocks noChangeArrowheads="1"/>
          </p:cNvSpPr>
          <p:nvPr/>
        </p:nvSpPr>
        <p:spPr bwMode="auto">
          <a:xfrm>
            <a:off x="3684100" y="1853937"/>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74" name="Chevron 73"/>
          <p:cNvSpPr>
            <a:spLocks noChangeArrowheads="1"/>
          </p:cNvSpPr>
          <p:nvPr>
            <p:custDataLst>
              <p:tags r:id="rId1"/>
            </p:custDataLst>
          </p:nvPr>
        </p:nvSpPr>
        <p:spPr bwMode="auto">
          <a:xfrm>
            <a:off x="6985827"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7" name="Chevron 76"/>
          <p:cNvSpPr>
            <a:spLocks noChangeArrowheads="1"/>
          </p:cNvSpPr>
          <p:nvPr>
            <p:custDataLst>
              <p:tags r:id="rId2"/>
            </p:custDataLst>
          </p:nvPr>
        </p:nvSpPr>
        <p:spPr bwMode="auto">
          <a:xfrm>
            <a:off x="6190576"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9" name="Chevron 78"/>
          <p:cNvSpPr>
            <a:spLocks noChangeArrowheads="1"/>
          </p:cNvSpPr>
          <p:nvPr>
            <p:custDataLst>
              <p:tags r:id="rId3"/>
            </p:custDataLst>
          </p:nvPr>
        </p:nvSpPr>
        <p:spPr bwMode="auto">
          <a:xfrm>
            <a:off x="5403638"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85" name="Chevron 84"/>
          <p:cNvSpPr>
            <a:spLocks noChangeArrowheads="1"/>
          </p:cNvSpPr>
          <p:nvPr>
            <p:custDataLst>
              <p:tags r:id="rId4"/>
            </p:custDataLst>
          </p:nvPr>
        </p:nvSpPr>
        <p:spPr bwMode="auto">
          <a:xfrm>
            <a:off x="4616700"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86" name="Chevron 85"/>
          <p:cNvSpPr>
            <a:spLocks noChangeArrowheads="1"/>
          </p:cNvSpPr>
          <p:nvPr>
            <p:custDataLst>
              <p:tags r:id="rId5"/>
            </p:custDataLst>
          </p:nvPr>
        </p:nvSpPr>
        <p:spPr bwMode="auto">
          <a:xfrm>
            <a:off x="3821449"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92" name="Oval 91">
            <a:hlinkClick r:id="rId10" action="ppaction://hlinksldjump" tooltip="Click here for more information"/>
          </p:cNvPr>
          <p:cNvSpPr>
            <a:spLocks noChangeAspect="1"/>
          </p:cNvSpPr>
          <p:nvPr/>
        </p:nvSpPr>
        <p:spPr bwMode="gray">
          <a:xfrm>
            <a:off x="7578789"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8977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12" action="ppaction://hlinksldjump" tooltip="Click here for more information"/>
          </p:cNvPr>
          <p:cNvSpPr>
            <a:spLocks noChangeAspect="1"/>
          </p:cNvSpPr>
          <p:nvPr/>
        </p:nvSpPr>
        <p:spPr bwMode="gray">
          <a:xfrm>
            <a:off x="6000757"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1" action="ppaction://hlinksldjump" tooltip="The manager approves the proposed payments in an additional step if this has been defined in configuration."/>
          </p:cNvPr>
          <p:cNvSpPr>
            <a:spLocks noChangeAspect="1"/>
          </p:cNvSpPr>
          <p:nvPr/>
        </p:nvSpPr>
        <p:spPr bwMode="gray">
          <a:xfrm>
            <a:off x="5211740"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42272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97" name="Picture 3" descr="\\dwdfa1s\A1S\KT\KM_Topics_Work_Groups\Business_Scenario_Explorers\Scenario_Explorer_FP30\00_General_Resources\new almika faces\accountant.png"/>
          <p:cNvPicPr>
            <a:picLocks noChangeAspect="1" noChangeArrowheads="1"/>
          </p:cNvPicPr>
          <p:nvPr/>
        </p:nvPicPr>
        <p:blipFill>
          <a:blip r:embed="rId13" cstate="print"/>
          <a:srcRect/>
          <a:stretch>
            <a:fillRect/>
          </a:stretch>
        </p:blipFill>
        <p:spPr bwMode="auto">
          <a:xfrm>
            <a:off x="6911597" y="4586968"/>
            <a:ext cx="407093" cy="398951"/>
          </a:xfrm>
          <a:prstGeom prst="rect">
            <a:avLst/>
          </a:prstGeom>
          <a:noFill/>
        </p:spPr>
      </p:pic>
      <p:sp>
        <p:nvSpPr>
          <p:cNvPr id="98" name="Rectangle 77"/>
          <p:cNvSpPr>
            <a:spLocks noChangeArrowheads="1"/>
          </p:cNvSpPr>
          <p:nvPr/>
        </p:nvSpPr>
        <p:spPr bwMode="auto">
          <a:xfrm>
            <a:off x="3821976" y="2976273"/>
            <a:ext cx="1836006" cy="230832"/>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14" action="ppaction://hlinksldjump"/>
              </a:rPr>
              <a:t>Click here</a:t>
            </a:r>
            <a:r>
              <a:rPr lang="en-US" sz="900" dirty="0">
                <a:solidFill>
                  <a:srgbClr val="404040"/>
                </a:solidFill>
              </a:rPr>
              <a:t> </a:t>
            </a:r>
            <a:r>
              <a:rPr lang="en-US" sz="900" dirty="0">
                <a:solidFill>
                  <a:schemeClr val="bg1"/>
                </a:solidFill>
              </a:rPr>
              <a:t>to hide process variants</a:t>
            </a:r>
          </a:p>
        </p:txBody>
      </p:sp>
      <p:sp>
        <p:nvSpPr>
          <p:cNvPr id="63" name="Chevron 55"/>
          <p:cNvSpPr>
            <a:spLocks noChangeArrowheads="1"/>
          </p:cNvSpPr>
          <p:nvPr/>
        </p:nvSpPr>
        <p:spPr bwMode="auto">
          <a:xfrm>
            <a:off x="3679098" y="3237682"/>
            <a:ext cx="4043426" cy="228196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Externally-Initiated Payments of Credit Memos by Incoming Bank Transfer</a:t>
            </a:r>
          </a:p>
          <a:p>
            <a:pPr marL="288000">
              <a:spcBef>
                <a:spcPts val="300"/>
              </a:spcBef>
            </a:pPr>
            <a:r>
              <a:rPr lang="en-US" sz="900" dirty="0"/>
              <a:t>Processing Externally-Initiated Payments of Credit Memos by Incoming Check</a:t>
            </a:r>
          </a:p>
          <a:p>
            <a:pPr marL="288000">
              <a:spcBef>
                <a:spcPts val="300"/>
              </a:spcBef>
            </a:pPr>
            <a:r>
              <a:rPr lang="en-US" sz="900" dirty="0"/>
              <a:t>Processing Externally-Initiated Payments of Credit Memos by Incoming Check with Lockbox</a:t>
            </a:r>
          </a:p>
          <a:p>
            <a:pPr marL="288000">
              <a:spcBef>
                <a:spcPts val="300"/>
              </a:spcBef>
            </a:pPr>
            <a:r>
              <a:rPr lang="en-US" sz="900" dirty="0"/>
              <a:t>Processing Externally-Initiated Payments of External Credit Memos by Bill of Exchange</a:t>
            </a:r>
          </a:p>
          <a:p>
            <a:pPr marL="288000">
              <a:spcBef>
                <a:spcPts val="300"/>
              </a:spcBef>
            </a:pPr>
            <a:r>
              <a:rPr lang="en-US" sz="900" dirty="0"/>
              <a:t>Processing Payments Manually with Bills of Exchange</a:t>
            </a:r>
          </a:p>
          <a:p>
            <a:pPr marL="288000">
              <a:spcBef>
                <a:spcPts val="300"/>
              </a:spcBef>
            </a:pPr>
            <a:r>
              <a:rPr lang="en-US" sz="900" dirty="0"/>
              <a:t>Processing Payments Manually with Open Item Clearing</a:t>
            </a:r>
          </a:p>
          <a:p>
            <a:pPr marL="288000">
              <a:spcBef>
                <a:spcPts val="300"/>
              </a:spcBef>
            </a:pPr>
            <a:r>
              <a:rPr lang="en-US" sz="900" dirty="0"/>
              <a:t>Processing Payments with Petty Cash</a:t>
            </a:r>
          </a:p>
          <a:p>
            <a:pPr marL="288000">
              <a:spcBef>
                <a:spcPts val="300"/>
              </a:spcBef>
            </a:pPr>
            <a:r>
              <a:rPr lang="en-US" sz="900" dirty="0"/>
              <a:t>Processing Payables and Payments with Accounts Maintenance - Standard </a:t>
            </a:r>
          </a:p>
          <a:p>
            <a:pPr marL="288000">
              <a:spcBef>
                <a:spcPts val="300"/>
              </a:spcBef>
            </a:pPr>
            <a:endParaRPr lang="en-US" sz="900" dirty="0"/>
          </a:p>
        </p:txBody>
      </p:sp>
      <p:sp>
        <p:nvSpPr>
          <p:cNvPr id="71" name="Oval 70">
            <a:hlinkClick r:id="rId11" action="ppaction://hlinksldjump" tooltip="The Processing Payables and Payments with Accounts Maintenance process variant enables you to monitor supplier accounts on a regular basis. You can clear any remaining open items and write off small differences manually."/>
          </p:cNvPr>
          <p:cNvSpPr>
            <a:spLocks noChangeAspect="1"/>
          </p:cNvSpPr>
          <p:nvPr/>
        </p:nvSpPr>
        <p:spPr bwMode="gray">
          <a:xfrm>
            <a:off x="3815383" y="514843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2" name="Oval 71">
            <a:hlinkClick r:id="rId11" action="ppaction://hlinksldjump" tooltip="The Processing Payments with Petty Cash process variant allows you to make cash payments using petty cash."/>
          </p:cNvPr>
          <p:cNvSpPr>
            <a:spLocks noChangeAspect="1"/>
          </p:cNvSpPr>
          <p:nvPr/>
        </p:nvSpPr>
        <p:spPr bwMode="gray">
          <a:xfrm>
            <a:off x="3815383" y="49766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Oval 74">
            <a:hlinkClick r:id="rId11" action="ppaction://hlinksldjump" tooltip="The Processing Payments Manually with Open Item Clearing process variant enables you to make payments manually by outgoing bank transfers and check."/>
          </p:cNvPr>
          <p:cNvSpPr>
            <a:spLocks noChangeAspect="1"/>
          </p:cNvSpPr>
          <p:nvPr/>
        </p:nvSpPr>
        <p:spPr bwMode="gray">
          <a:xfrm>
            <a:off x="3815383" y="480484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Oval 75">
            <a:hlinkClick r:id="rId11" action="ppaction://hlinksldjump" tooltip="The Processing Payments Manually with Bills of Exchange process variant enables you to make payments using different bills of exchange. You can print the sole bill payable, and bills of exchange receivable either with or without acceptance."/>
          </p:cNvPr>
          <p:cNvSpPr>
            <a:spLocks noChangeAspect="1"/>
          </p:cNvSpPr>
          <p:nvPr/>
        </p:nvSpPr>
        <p:spPr bwMode="gray">
          <a:xfrm>
            <a:off x="3815383" y="4633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11" action="ppaction://hlinksldjump" tooltip="This process variant enables you to make payments using different bills of exchange. You can print the sole bill payable, and bills of exchange receivable either with or without acceptance."/>
          </p:cNvPr>
          <p:cNvSpPr>
            <a:spLocks noChangeAspect="1"/>
          </p:cNvSpPr>
          <p:nvPr/>
        </p:nvSpPr>
        <p:spPr bwMode="gray">
          <a:xfrm>
            <a:off x="3815383" y="43403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81">
            <a:hlinkClick r:id="rId11" action="ppaction://hlinksldjump" tooltip="The Processing Externally-Initiated Payments of Credit Memos by Incoming Check with Lockbox process variant enables your supplier to pay credit memos using lockbox services, rather than clear them with invoices."/>
          </p:cNvPr>
          <p:cNvSpPr>
            <a:spLocks noChangeAspect="1"/>
          </p:cNvSpPr>
          <p:nvPr/>
        </p:nvSpPr>
        <p:spPr bwMode="gray">
          <a:xfrm>
            <a:off x="3815383" y="399195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11" action="ppaction://hlinksldjump" tooltip="The Processing Externally-Initiated Payments of Credit Memos by Incoming Check process variant enables your supplier to pay credit memos by incoming check, rather than clear them with invoices."/>
          </p:cNvPr>
          <p:cNvSpPr>
            <a:spLocks noChangeAspect="1"/>
          </p:cNvSpPr>
          <p:nvPr/>
        </p:nvSpPr>
        <p:spPr bwMode="gray">
          <a:xfrm>
            <a:off x="3815383" y="36816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11" action="ppaction://hlinksldjump" tooltip="The Processing Externally-Initiated Payments of Credit Memos by Incoming Bank Transfer process variant enables suppliers to pay credit memos with an incoming bank transfer,rather than clear them with invoices,or allows you to debit the suppliers account."/>
          </p:cNvPr>
          <p:cNvSpPr>
            <a:spLocks noChangeAspect="1"/>
          </p:cNvSpPr>
          <p:nvPr/>
        </p:nvSpPr>
        <p:spPr bwMode="gray">
          <a:xfrm>
            <a:off x="3815383" y="33712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Freeform 69"/>
          <p:cNvSpPr>
            <a:spLocks noChangeArrowheads="1"/>
          </p:cNvSpPr>
          <p:nvPr/>
        </p:nvSpPr>
        <p:spPr bwMode="auto">
          <a:xfrm>
            <a:off x="7603295"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TextBox 59">
            <a:hlinkClick r:id="rId15" action="ppaction://hlinksldjump"/>
          </p:cNvPr>
          <p:cNvSpPr txBox="1">
            <a:spLocks noChangeArrowheads="1"/>
          </p:cNvSpPr>
          <p:nvPr/>
        </p:nvSpPr>
        <p:spPr bwMode="auto">
          <a:xfrm>
            <a:off x="7469496" y="1786114"/>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120" name="TextBox 11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2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24" name="Picture 123" descr="Calculator_2_60px.png"/>
          <p:cNvPicPr>
            <a:picLocks noChangeAspect="1"/>
          </p:cNvPicPr>
          <p:nvPr/>
        </p:nvPicPr>
        <p:blipFill>
          <a:blip r:embed="rId16" cstate="print"/>
          <a:stretch>
            <a:fillRect/>
          </a:stretch>
        </p:blipFill>
        <p:spPr>
          <a:xfrm>
            <a:off x="366739" y="5220067"/>
            <a:ext cx="180000" cy="180000"/>
          </a:xfrm>
          <a:prstGeom prst="rect">
            <a:avLst/>
          </a:prstGeom>
        </p:spPr>
      </p:pic>
      <p:pic>
        <p:nvPicPr>
          <p:cNvPr id="125" name="Picture 124" descr="Monitor_60px.png"/>
          <p:cNvPicPr>
            <a:picLocks noChangeAspect="1"/>
          </p:cNvPicPr>
          <p:nvPr/>
        </p:nvPicPr>
        <p:blipFill>
          <a:blip r:embed="rId17" cstate="print"/>
          <a:stretch>
            <a:fillRect/>
          </a:stretch>
        </p:blipFill>
        <p:spPr>
          <a:xfrm>
            <a:off x="366739" y="5578737"/>
            <a:ext cx="180000" cy="180000"/>
          </a:xfrm>
          <a:prstGeom prst="rect">
            <a:avLst/>
          </a:prstGeom>
        </p:spPr>
      </p:pic>
      <p:sp>
        <p:nvSpPr>
          <p:cNvPr id="126"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Rectangle 57">
            <a:hlinkClick r:id="rId19"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9" name="TextBox 61">
            <a:hlinkClick r:id="rId20"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34" name="Picture 6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35"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62" name="Chevron 123">
            <a:hlinkClick r:id="rId22"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65" name="Chevron 123">
            <a:hlinkClick r:id="rId23"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66" name="Chevron 123">
            <a:hlinkClick r:id="rId24" action="ppaction://hlinksldjump"/>
          </p:cNvPr>
          <p:cNvSpPr>
            <a:spLocks noChangeArrowheads="1"/>
          </p:cNvSpPr>
          <p:nvPr/>
        </p:nvSpPr>
        <p:spPr bwMode="auto">
          <a:xfrm>
            <a:off x="2905335"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68"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3575327"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7" name="Picture 8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9" name="Picture 88"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31" name="Rectangle 57">
            <a:hlinkClick r:id="rId20" action="ppaction://hlinksldjump"/>
          </p:cNvPr>
          <p:cNvSpPr>
            <a:spLocks noChangeArrowheads="1"/>
          </p:cNvSpPr>
          <p:nvPr/>
        </p:nvSpPr>
        <p:spPr bwMode="auto">
          <a:xfrm>
            <a:off x="272188"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1458664" y="1789808"/>
            <a:ext cx="276488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63" name="Chevron 43"/>
          <p:cNvSpPr>
            <a:spLocks noChangeArrowheads="1"/>
          </p:cNvSpPr>
          <p:nvPr/>
        </p:nvSpPr>
        <p:spPr bwMode="auto">
          <a:xfrm>
            <a:off x="4118200" y="1789808"/>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85" name="Chevron 84"/>
          <p:cNvSpPr>
            <a:spLocks noChangeArrowheads="1"/>
          </p:cNvSpPr>
          <p:nvPr>
            <p:custDataLst>
              <p:tags r:id="rId1"/>
            </p:custDataLst>
          </p:nvPr>
        </p:nvSpPr>
        <p:spPr bwMode="auto">
          <a:xfrm>
            <a:off x="1629874" y="216128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Outbound Delivery</a:t>
            </a:r>
          </a:p>
        </p:txBody>
      </p:sp>
      <p:sp>
        <p:nvSpPr>
          <p:cNvPr id="86" name="Chevron 84"/>
          <p:cNvSpPr>
            <a:spLocks noChangeArrowheads="1"/>
          </p:cNvSpPr>
          <p:nvPr>
            <p:custDataLst>
              <p:tags r:id="rId2"/>
            </p:custDataLst>
          </p:nvPr>
        </p:nvSpPr>
        <p:spPr bwMode="auto">
          <a:xfrm>
            <a:off x="2412850" y="2161283"/>
            <a:ext cx="954426"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Warehouse Tasks (Optional) / Post Goods Issue</a:t>
            </a:r>
          </a:p>
        </p:txBody>
      </p:sp>
      <p:sp>
        <p:nvSpPr>
          <p:cNvPr id="88" name="Chevron 84"/>
          <p:cNvSpPr>
            <a:spLocks noChangeArrowheads="1"/>
          </p:cNvSpPr>
          <p:nvPr>
            <p:custDataLst>
              <p:tags r:id="rId3"/>
            </p:custDataLst>
          </p:nvPr>
        </p:nvSpPr>
        <p:spPr bwMode="auto">
          <a:xfrm>
            <a:off x="4306417" y="216128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1" y="4395691"/>
            <a:ext cx="2503516" cy="2088264"/>
          </a:xfrm>
          <a:prstGeom prst="rect">
            <a:avLst/>
          </a:prstGeom>
          <a:noFill/>
          <a:ln w="9525">
            <a:noFill/>
            <a:miter lim="800000"/>
            <a:headEnd/>
            <a:tailEnd/>
          </a:ln>
        </p:spPr>
        <p:txBody>
          <a:bodyPr wrap="square">
            <a:spAutoFit/>
          </a:bodyPr>
          <a:lstStyle/>
          <a:p>
            <a:pPr>
              <a:lnSpc>
                <a:spcPct val="95000"/>
              </a:lnSpc>
              <a:spcBef>
                <a:spcPts val="600"/>
              </a:spcBef>
              <a:buSzPct val="125000"/>
            </a:pPr>
            <a:r>
              <a:rPr lang="en-US" sz="900" dirty="0">
                <a:solidFill>
                  <a:srgbClr val="000000"/>
                </a:solidFill>
              </a:rPr>
              <a:t>There is a great need to maximize customer service levels by carrying the right inventory, at the same time as being able to manage returns to the vendor if there is overstock, customer returns or product quality problem.</a:t>
            </a:r>
          </a:p>
          <a:p>
            <a:pPr>
              <a:lnSpc>
                <a:spcPct val="95000"/>
              </a:lnSpc>
              <a:spcBef>
                <a:spcPts val="600"/>
              </a:spcBef>
              <a:buSzPct val="125000"/>
            </a:pPr>
            <a:r>
              <a:rPr lang="en-US" sz="900" dirty="0">
                <a:solidFill>
                  <a:srgbClr val="000000"/>
                </a:solidFill>
              </a:rPr>
              <a:t>This scenario enables the process of managing the return of product in a simple manner that ensures that the communications with the vendor, match the physical return of product and subsequent financial settlement.</a:t>
            </a:r>
          </a:p>
          <a:p>
            <a:pPr fontAlgn="base">
              <a:lnSpc>
                <a:spcPct val="95000"/>
              </a:lnSpc>
              <a:spcBef>
                <a:spcPts val="600"/>
              </a:spcBef>
              <a:buSzPct val="125000"/>
            </a:pPr>
            <a:r>
              <a:rPr lang="en-US" sz="900" dirty="0">
                <a:solidFill>
                  <a:srgbClr val="000000"/>
                </a:solidFill>
              </a:rPr>
              <a:t>By managing the process consistently the risk of holding obsolete inventory or loosing visibility to returns is minimized resulting in greater efficiencies and profits.</a:t>
            </a:r>
          </a:p>
        </p:txBody>
      </p:sp>
      <p:sp>
        <p:nvSpPr>
          <p:cNvPr id="129" name="TextBox 56"/>
          <p:cNvSpPr txBox="1">
            <a:spLocks noChangeArrowheads="1"/>
          </p:cNvSpPr>
          <p:nvPr/>
        </p:nvSpPr>
        <p:spPr bwMode="auto">
          <a:xfrm>
            <a:off x="4306888" y="4170363"/>
            <a:ext cx="4700587" cy="151887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fontAlgn="base">
              <a:lnSpc>
                <a:spcPct val="90000"/>
              </a:lnSpc>
              <a:spcBef>
                <a:spcPts val="600"/>
              </a:spcBef>
              <a:spcAft>
                <a:spcPct val="0"/>
              </a:spcAft>
              <a:buClr>
                <a:srgbClr val="4DB6EF"/>
              </a:buClr>
              <a:buFont typeface="Wingdings" pitchFamily="2" charset="2"/>
              <a:buChar char="l"/>
            </a:pPr>
            <a:r>
              <a:rPr lang="en-US" sz="900" dirty="0">
                <a:solidFill>
                  <a:srgbClr val="000000"/>
                </a:solidFill>
              </a:rPr>
              <a:t>Standardized process for managing returns to vendors</a:t>
            </a:r>
          </a:p>
          <a:p>
            <a:pPr marL="228600" lvl="1" indent="-114300" fontAlgn="base">
              <a:lnSpc>
                <a:spcPct val="90000"/>
              </a:lnSpc>
              <a:spcBef>
                <a:spcPts val="600"/>
              </a:spcBef>
              <a:spcAft>
                <a:spcPct val="0"/>
              </a:spcAft>
              <a:buClr>
                <a:srgbClr val="4DB6EF"/>
              </a:buClr>
              <a:buFont typeface="Wingdings" pitchFamily="2" charset="2"/>
              <a:buChar char="l"/>
            </a:pPr>
            <a:r>
              <a:rPr lang="en-US" sz="900" dirty="0">
                <a:solidFill>
                  <a:srgbClr val="000000"/>
                </a:solidFill>
              </a:rPr>
              <a:t>Reduction in costs of carrying obsolete inventory</a:t>
            </a:r>
          </a:p>
          <a:p>
            <a:pPr marL="228600" lvl="1" indent="-114300" fontAlgn="base">
              <a:lnSpc>
                <a:spcPct val="90000"/>
              </a:lnSpc>
              <a:spcBef>
                <a:spcPts val="600"/>
              </a:spcBef>
              <a:spcAft>
                <a:spcPct val="0"/>
              </a:spcAft>
              <a:buClr>
                <a:srgbClr val="4DB6EF"/>
              </a:buClr>
              <a:buFont typeface="Wingdings" pitchFamily="2" charset="2"/>
              <a:buChar char="l"/>
            </a:pPr>
            <a:r>
              <a:rPr lang="en-US" sz="900" dirty="0">
                <a:solidFill>
                  <a:srgbClr val="000000"/>
                </a:solidFill>
              </a:rPr>
              <a:t>Reduced cost of losses resulting from late returns</a:t>
            </a:r>
          </a:p>
          <a:p>
            <a:pPr marL="228600" lvl="1" indent="-114300" fontAlgn="base">
              <a:lnSpc>
                <a:spcPct val="90000"/>
              </a:lnSpc>
              <a:spcBef>
                <a:spcPts val="600"/>
              </a:spcBef>
              <a:spcAft>
                <a:spcPct val="0"/>
              </a:spcAft>
              <a:buClr>
                <a:srgbClr val="4DB6EF"/>
              </a:buClr>
              <a:buFont typeface="Wingdings" pitchFamily="2" charset="2"/>
              <a:buChar char="l"/>
            </a:pPr>
            <a:r>
              <a:rPr lang="en-US" sz="900" dirty="0">
                <a:solidFill>
                  <a:srgbClr val="000000"/>
                </a:solidFill>
              </a:rPr>
              <a:t>Increased revenues by reducing the risk of carrying extra inventory that can be returned, and having lower out-of-stock situations for customers.</a:t>
            </a:r>
          </a:p>
          <a:p>
            <a:pPr marL="228600" lvl="1" indent="-114300" fontAlgn="base">
              <a:lnSpc>
                <a:spcPct val="90000"/>
              </a:lnSpc>
              <a:spcBef>
                <a:spcPts val="600"/>
              </a:spcBef>
              <a:spcAft>
                <a:spcPct val="0"/>
              </a:spcAft>
              <a:buClr>
                <a:srgbClr val="4DB6EF"/>
              </a:buClr>
              <a:buFont typeface="Wingdings" pitchFamily="2" charset="2"/>
              <a:buChar char="l"/>
            </a:pPr>
            <a:r>
              <a:rPr lang="en-US" sz="900" dirty="0">
                <a:solidFill>
                  <a:srgbClr val="000000"/>
                </a:solidFill>
              </a:rPr>
              <a:t>Complete financial and audit control to ensure the debit from the vendor is processed in a timely way.</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49" name="Chevron 43"/>
          <p:cNvSpPr>
            <a:spLocks noChangeArrowheads="1"/>
          </p:cNvSpPr>
          <p:nvPr/>
        </p:nvSpPr>
        <p:spPr bwMode="auto">
          <a:xfrm>
            <a:off x="386928" y="1789808"/>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50" name="Chevron 84"/>
          <p:cNvSpPr>
            <a:spLocks noChangeArrowheads="1"/>
          </p:cNvSpPr>
          <p:nvPr>
            <p:custDataLst>
              <p:tags r:id="rId4"/>
            </p:custDataLst>
          </p:nvPr>
        </p:nvSpPr>
        <p:spPr bwMode="auto">
          <a:xfrm>
            <a:off x="642928" y="216128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Return to Supplier Request</a:t>
            </a:r>
          </a:p>
        </p:txBody>
      </p:sp>
      <p:sp>
        <p:nvSpPr>
          <p:cNvPr id="52" name="Chevron 84"/>
          <p:cNvSpPr>
            <a:spLocks noChangeArrowheads="1"/>
          </p:cNvSpPr>
          <p:nvPr>
            <p:custDataLst>
              <p:tags r:id="rId5"/>
            </p:custDataLst>
          </p:nvPr>
        </p:nvSpPr>
        <p:spPr bwMode="auto">
          <a:xfrm>
            <a:off x="3338701" y="216128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Outbound Delivery</a:t>
            </a:r>
          </a:p>
        </p:txBody>
      </p:sp>
      <p:pic>
        <p:nvPicPr>
          <p:cNvPr id="53" name="Picture 118" descr="sales"/>
          <p:cNvPicPr>
            <a:picLocks noChangeAspect="1" noChangeArrowheads="1"/>
          </p:cNvPicPr>
          <p:nvPr>
            <p:custDataLst>
              <p:tags r:id="rId6"/>
            </p:custDataLst>
          </p:nvPr>
        </p:nvPicPr>
        <p:blipFill>
          <a:blip r:embed="rId9" cstate="print"/>
          <a:stretch>
            <a:fillRect/>
          </a:stretch>
        </p:blipFill>
        <p:spPr bwMode="auto">
          <a:xfrm>
            <a:off x="1452773" y="2929796"/>
            <a:ext cx="720000" cy="720000"/>
          </a:xfrm>
          <a:prstGeom prst="rect">
            <a:avLst/>
          </a:prstGeom>
          <a:noFill/>
          <a:ln w="9525">
            <a:noFill/>
            <a:miter lim="800000"/>
            <a:headEnd/>
            <a:tailEnd/>
          </a:ln>
        </p:spPr>
      </p:pic>
      <p:pic>
        <p:nvPicPr>
          <p:cNvPr id="59" name="Picture 34" descr="financial_and_managerial_accounting"/>
          <p:cNvPicPr preferRelativeResize="0">
            <a:picLocks noChangeAspect="1" noChangeArrowheads="1"/>
          </p:cNvPicPr>
          <p:nvPr/>
        </p:nvPicPr>
        <p:blipFill>
          <a:blip r:embed="rId10" cstate="print"/>
          <a:stretch>
            <a:fillRect/>
          </a:stretch>
        </p:blipFill>
        <p:spPr bwMode="auto">
          <a:xfrm>
            <a:off x="4135477" y="2938680"/>
            <a:ext cx="720000" cy="720000"/>
          </a:xfrm>
          <a:prstGeom prst="rect">
            <a:avLst/>
          </a:prstGeom>
          <a:noFill/>
          <a:ln w="9525">
            <a:noFill/>
            <a:miter lim="800000"/>
            <a:headEnd/>
            <a:tailEnd/>
          </a:ln>
        </p:spPr>
      </p:pic>
      <p:pic>
        <p:nvPicPr>
          <p:cNvPr id="60" name="Picture 118" descr="sales"/>
          <p:cNvPicPr>
            <a:picLocks noChangeAspect="1" noChangeArrowheads="1"/>
          </p:cNvPicPr>
          <p:nvPr/>
        </p:nvPicPr>
        <p:blipFill>
          <a:blip r:embed="rId11" cstate="print"/>
          <a:stretch>
            <a:fillRect/>
          </a:stretch>
        </p:blipFill>
        <p:spPr bwMode="auto">
          <a:xfrm>
            <a:off x="488946" y="2932145"/>
            <a:ext cx="720000" cy="720000"/>
          </a:xfrm>
          <a:prstGeom prst="rect">
            <a:avLst/>
          </a:prstGeom>
          <a:noFill/>
          <a:ln w="9525">
            <a:noFill/>
            <a:miter lim="800000"/>
            <a:headEnd/>
            <a:tailEnd/>
          </a:ln>
        </p:spPr>
      </p:pic>
      <p:sp>
        <p:nvSpPr>
          <p:cNvPr id="35" name="TextBox 34"/>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36"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3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9" name="Picture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40" name="Picture 3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41" name="Picture 40"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42"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Rectangle 57">
            <a:hlinkClick r:id="rId16"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4" name="Picture 33"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8" name="Rectangle 47">
            <a:hlinkClick r:id="rId18" action="ppaction://hlinksldjump"/>
          </p:cNvPr>
          <p:cNvSpPr>
            <a:spLocks noChangeArrowheads="1"/>
          </p:cNvSpPr>
          <p:nvPr/>
        </p:nvSpPr>
        <p:spPr bwMode="auto">
          <a:xfrm>
            <a:off x="296003" y="5865539"/>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70"/>
          <p:cNvGrpSpPr>
            <a:grpSpLocks/>
          </p:cNvGrpSpPr>
          <p:nvPr/>
        </p:nvGrpSpPr>
        <p:grpSpPr bwMode="auto">
          <a:xfrm>
            <a:off x="4106660" y="3026001"/>
            <a:ext cx="913119" cy="577102"/>
            <a:chOff x="1836" y="3915"/>
            <a:chExt cx="453" cy="334"/>
          </a:xfrm>
        </p:grpSpPr>
        <p:sp>
          <p:nvSpPr>
            <p:cNvPr id="8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8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Without Tasks</a:t>
              </a:r>
            </a:p>
            <a:p>
              <a:pPr marL="57150" indent="-57150">
                <a:buFontTx/>
                <a:buChar char="•"/>
              </a:pPr>
              <a:r>
                <a:rPr lang="de-DE" sz="600" dirty="0">
                  <a:solidFill>
                    <a:srgbClr val="404040"/>
                  </a:solidFill>
                </a:rPr>
                <a:t>With Tasks</a:t>
              </a:r>
            </a:p>
            <a:p>
              <a:pPr marL="57150" indent="-57150">
                <a:buFontTx/>
                <a:buChar char="•"/>
              </a:pPr>
              <a:r>
                <a:rPr lang="de-DE" sz="600" dirty="0">
                  <a:solidFill>
                    <a:srgbClr val="404040"/>
                  </a:solidFill>
                </a:rPr>
                <a:t>With Warehouse Provider</a:t>
              </a:r>
              <a:endParaRPr lang="en-US" sz="600" dirty="0">
                <a:solidFill>
                  <a:srgbClr val="404040"/>
                </a:solidFill>
              </a:endParaRPr>
            </a:p>
          </p:txBody>
        </p:sp>
      </p:grpSp>
      <p:sp>
        <p:nvSpPr>
          <p:cNvPr id="2" name="Title 1"/>
          <p:cNvSpPr>
            <a:spLocks noGrp="1"/>
          </p:cNvSpPr>
          <p:nvPr>
            <p:ph type="title"/>
          </p:nvPr>
        </p:nvSpPr>
        <p:spPr/>
        <p:txBody>
          <a:bodyPr/>
          <a:lstStyle/>
          <a:p>
            <a:r>
              <a:rPr lang="de-DE" b="0" dirty="0"/>
              <a:t>Supplier Return Management</a:t>
            </a:r>
            <a:br>
              <a:rPr lang="en-US" b="0" dirty="0"/>
            </a:br>
            <a:r>
              <a:rPr lang="en-US" sz="2000" b="0" dirty="0"/>
              <a:t>Scenario Flow Variant: Return to Supplier</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04919"/>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869975" y="5966882"/>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025550" y="5870044"/>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025550" y="6209769"/>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869975" y="6314544"/>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4247675" y="5877982"/>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4060350" y="589068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060350" y="6285739"/>
            <a:ext cx="160337" cy="119523"/>
          </a:xfrm>
          <a:prstGeom prst="rect">
            <a:avLst/>
          </a:prstGeom>
          <a:noFill/>
          <a:ln w="9525">
            <a:noFill/>
            <a:miter lim="800000"/>
            <a:headEnd/>
            <a:tailEnd/>
          </a:ln>
        </p:spPr>
      </p:pic>
      <p:sp>
        <p:nvSpPr>
          <p:cNvPr id="13" name="Rectangle 74"/>
          <p:cNvSpPr>
            <a:spLocks noChangeArrowheads="1"/>
          </p:cNvSpPr>
          <p:nvPr/>
        </p:nvSpPr>
        <p:spPr bwMode="auto">
          <a:xfrm>
            <a:off x="4247675" y="6243107"/>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p:cNvSpPr>
            <a:spLocks noChangeArrowheads="1"/>
          </p:cNvSpPr>
          <p:nvPr/>
        </p:nvSpPr>
        <p:spPr bwMode="auto">
          <a:xfrm>
            <a:off x="1812925" y="5862769"/>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382378" y="5874807"/>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2660" y="6004113"/>
            <a:ext cx="589295" cy="382737"/>
          </a:xfrm>
          <a:prstGeom prst="rect">
            <a:avLst/>
          </a:prstGeom>
        </p:spPr>
      </p:pic>
      <p:sp>
        <p:nvSpPr>
          <p:cNvPr id="47" name="Rectangle 74"/>
          <p:cNvSpPr>
            <a:spLocks noChangeArrowheads="1"/>
          </p:cNvSpPr>
          <p:nvPr/>
        </p:nvSpPr>
        <p:spPr bwMode="auto">
          <a:xfrm>
            <a:off x="3269970" y="608681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cxnSp>
        <p:nvCxnSpPr>
          <p:cNvPr id="59" name="AutoShape 482"/>
          <p:cNvCxnSpPr>
            <a:cxnSpLocks noChangeShapeType="1"/>
          </p:cNvCxnSpPr>
          <p:nvPr/>
        </p:nvCxnSpPr>
        <p:spPr bwMode="auto">
          <a:xfrm rot="5400000" flipH="1" flipV="1">
            <a:off x="3534098" y="2296865"/>
            <a:ext cx="180975" cy="3175"/>
          </a:xfrm>
          <a:prstGeom prst="straightConnector1">
            <a:avLst/>
          </a:prstGeom>
          <a:noFill/>
          <a:ln w="9525">
            <a:solidFill>
              <a:srgbClr val="7D96A4"/>
            </a:solidFill>
            <a:prstDash val="sysDot"/>
            <a:round/>
            <a:headEnd/>
            <a:tailEnd/>
          </a:ln>
        </p:spPr>
      </p:cxnSp>
      <p:cxnSp>
        <p:nvCxnSpPr>
          <p:cNvPr id="60" name="AutoShape 482"/>
          <p:cNvCxnSpPr>
            <a:cxnSpLocks noChangeShapeType="1"/>
          </p:cNvCxnSpPr>
          <p:nvPr/>
        </p:nvCxnSpPr>
        <p:spPr bwMode="auto">
          <a:xfrm rot="5400000" flipH="1" flipV="1">
            <a:off x="4429448" y="2290515"/>
            <a:ext cx="180975" cy="3175"/>
          </a:xfrm>
          <a:prstGeom prst="straightConnector1">
            <a:avLst/>
          </a:prstGeom>
          <a:noFill/>
          <a:ln w="9525">
            <a:solidFill>
              <a:srgbClr val="7D96A4"/>
            </a:solidFill>
            <a:prstDash val="sysDot"/>
            <a:round/>
            <a:headEnd/>
            <a:tailEnd/>
          </a:ln>
        </p:spPr>
      </p:cxnSp>
      <p:cxnSp>
        <p:nvCxnSpPr>
          <p:cNvPr id="65" name="AutoShape 1146"/>
          <p:cNvCxnSpPr>
            <a:cxnSpLocks noChangeShapeType="1"/>
            <a:stCxn id="77" idx="1"/>
            <a:endCxn id="76" idx="3"/>
          </p:cNvCxnSpPr>
          <p:nvPr/>
        </p:nvCxnSpPr>
        <p:spPr bwMode="auto">
          <a:xfrm flipH="1">
            <a:off x="3943380" y="2688750"/>
            <a:ext cx="367987" cy="0"/>
          </a:xfrm>
          <a:prstGeom prst="straightConnector1">
            <a:avLst/>
          </a:prstGeom>
          <a:noFill/>
          <a:ln w="9525">
            <a:solidFill>
              <a:srgbClr val="7F7F7F"/>
            </a:solidFill>
            <a:round/>
            <a:headEnd type="triangle" w="med" len="med"/>
            <a:tailEnd/>
          </a:ln>
        </p:spPr>
      </p:cxnSp>
      <p:sp>
        <p:nvSpPr>
          <p:cNvPr id="68" name="Rectangle 74"/>
          <p:cNvSpPr>
            <a:spLocks noChangeArrowheads="1"/>
          </p:cNvSpPr>
          <p:nvPr/>
        </p:nvSpPr>
        <p:spPr bwMode="auto">
          <a:xfrm>
            <a:off x="2433967" y="2611882"/>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pic>
        <p:nvPicPr>
          <p:cNvPr id="69"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243089" y="2635224"/>
            <a:ext cx="160337" cy="119523"/>
          </a:xfrm>
          <a:prstGeom prst="rect">
            <a:avLst/>
          </a:prstGeom>
          <a:noFill/>
          <a:ln w="9525">
            <a:noFill/>
            <a:miter lim="800000"/>
            <a:headEnd/>
            <a:tailEnd/>
          </a:ln>
        </p:spPr>
      </p:pic>
      <p:pic>
        <p:nvPicPr>
          <p:cNvPr id="72" name="Picture 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3034" y="1827787"/>
            <a:ext cx="589295" cy="382737"/>
          </a:xfrm>
          <a:prstGeom prst="rect">
            <a:avLst/>
          </a:prstGeom>
        </p:spPr>
      </p:pic>
      <p:sp>
        <p:nvSpPr>
          <p:cNvPr id="73" name="Rectangle 74"/>
          <p:cNvSpPr>
            <a:spLocks noChangeArrowheads="1"/>
          </p:cNvSpPr>
          <p:nvPr/>
        </p:nvSpPr>
        <p:spPr bwMode="auto">
          <a:xfrm>
            <a:off x="3350344" y="1910491"/>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Outbound Logistics</a:t>
            </a:r>
          </a:p>
        </p:txBody>
      </p:sp>
      <p:pic>
        <p:nvPicPr>
          <p:cNvPr id="74" name="Picture 7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3580" y="1822245"/>
            <a:ext cx="589295" cy="382737"/>
          </a:xfrm>
          <a:prstGeom prst="rect">
            <a:avLst/>
          </a:prstGeom>
        </p:spPr>
      </p:pic>
      <p:sp>
        <p:nvSpPr>
          <p:cNvPr id="75" name="Rectangle 74"/>
          <p:cNvSpPr>
            <a:spLocks noChangeArrowheads="1"/>
          </p:cNvSpPr>
          <p:nvPr/>
        </p:nvSpPr>
        <p:spPr bwMode="auto">
          <a:xfrm>
            <a:off x="4250890" y="190494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Outbound Logistics</a:t>
            </a:r>
          </a:p>
        </p:txBody>
      </p:sp>
      <p:sp>
        <p:nvSpPr>
          <p:cNvPr id="76" name="AutoShape 184">
            <a:hlinkClick r:id="rId5" action="ppaction://hlinksldjump"/>
          </p:cNvPr>
          <p:cNvSpPr>
            <a:spLocks noChangeArrowheads="1"/>
          </p:cNvSpPr>
          <p:nvPr/>
        </p:nvSpPr>
        <p:spPr bwMode="auto">
          <a:xfrm>
            <a:off x="3357592" y="232441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Initiating Return to Supplier</a:t>
            </a:r>
          </a:p>
        </p:txBody>
      </p:sp>
      <p:sp>
        <p:nvSpPr>
          <p:cNvPr id="77" name="Chevron 1593">
            <a:hlinkClick r:id="rId6" action="ppaction://hlinksldjump"/>
          </p:cNvPr>
          <p:cNvSpPr>
            <a:spLocks noChangeArrowheads="1"/>
          </p:cNvSpPr>
          <p:nvPr/>
        </p:nvSpPr>
        <p:spPr bwMode="auto">
          <a:xfrm>
            <a:off x="4255366" y="232441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Outbound Delivery</a:t>
            </a:r>
          </a:p>
        </p:txBody>
      </p:sp>
      <p:sp>
        <p:nvSpPr>
          <p:cNvPr id="80" name="Freeform 69"/>
          <p:cNvSpPr>
            <a:spLocks noChangeAspect="1" noChangeArrowheads="1"/>
          </p:cNvSpPr>
          <p:nvPr/>
        </p:nvSpPr>
        <p:spPr bwMode="auto">
          <a:xfrm>
            <a:off x="4678174" y="294186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9"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50"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descr="Monitor_60px.png"/>
          <p:cNvPicPr>
            <a:picLocks noChangeAspect="1"/>
          </p:cNvPicPr>
          <p:nvPr/>
        </p:nvPicPr>
        <p:blipFill>
          <a:blip r:embed="rId7" cstate="print"/>
          <a:stretch>
            <a:fillRect/>
          </a:stretch>
        </p:blipFill>
        <p:spPr>
          <a:xfrm>
            <a:off x="361854" y="5577572"/>
            <a:ext cx="180000" cy="180000"/>
          </a:xfrm>
          <a:prstGeom prst="rect">
            <a:avLst/>
          </a:prstGeom>
        </p:spPr>
      </p:pic>
      <p:sp>
        <p:nvSpPr>
          <p:cNvPr id="52"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3" name="Picture 5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54" name="Rectangle 57">
            <a:hlinkClick r:id="rId9"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6" name="Picture 55" descr="Calculator_2_60px.png"/>
          <p:cNvPicPr>
            <a:picLocks noChangeAspect="1"/>
          </p:cNvPicPr>
          <p:nvPr/>
        </p:nvPicPr>
        <p:blipFill>
          <a:blip r:embed="rId10" cstate="print"/>
          <a:stretch>
            <a:fillRect/>
          </a:stretch>
        </p:blipFill>
        <p:spPr>
          <a:xfrm>
            <a:off x="366739" y="5220067"/>
            <a:ext cx="180000" cy="180000"/>
          </a:xfrm>
          <a:prstGeom prst="rect">
            <a:avLst/>
          </a:prstGeom>
        </p:spPr>
      </p:pic>
      <p:sp>
        <p:nvSpPr>
          <p:cNvPr id="57"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3" name="Picture 62"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2" name="Rectangle 61">
            <a:hlinkClick r:id="rId13" action="ppaction://hlinksldjump"/>
          </p:cNvPr>
          <p:cNvSpPr>
            <a:spLocks noChangeArrowheads="1"/>
          </p:cNvSpPr>
          <p:nvPr/>
        </p:nvSpPr>
        <p:spPr bwMode="auto">
          <a:xfrm>
            <a:off x="286477"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err="1"/>
              <a:t>Supplier</a:t>
            </a:r>
            <a:r>
              <a:rPr lang="de-DE" b="0" dirty="0"/>
              <a:t> Return 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235337564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TextBox 66"/>
          <p:cNvSpPr txBox="1">
            <a:spLocks noChangeArrowheads="1"/>
          </p:cNvSpPr>
          <p:nvPr/>
        </p:nvSpPr>
        <p:spPr bwMode="auto">
          <a:xfrm>
            <a:off x="1760928" y="4399866"/>
            <a:ext cx="7122528" cy="1102866"/>
          </a:xfrm>
          <a:prstGeom prst="rect">
            <a:avLst/>
          </a:prstGeom>
          <a:noFill/>
          <a:ln w="9525">
            <a:noFill/>
            <a:miter lim="800000"/>
            <a:headEnd/>
            <a:tailEnd/>
          </a:ln>
        </p:spPr>
        <p:txBody>
          <a:bodyPr wrap="square">
            <a:spAutoFit/>
          </a:bodyPr>
          <a:lstStyle/>
          <a:p>
            <a:pPr>
              <a:spcBef>
                <a:spcPts val="600"/>
              </a:spcBef>
            </a:pPr>
            <a:r>
              <a:rPr lang="en-US" sz="900" dirty="0">
                <a:solidFill>
                  <a:srgbClr val="000000"/>
                </a:solidFill>
              </a:rPr>
              <a:t>The </a:t>
            </a:r>
            <a:r>
              <a:rPr lang="en-US" sz="900" b="1" dirty="0">
                <a:solidFill>
                  <a:srgbClr val="000000"/>
                </a:solidFill>
              </a:rPr>
              <a:t>Supplier Return Management</a:t>
            </a:r>
            <a:r>
              <a:rPr lang="en-US" sz="900" dirty="0">
                <a:solidFill>
                  <a:srgbClr val="000000"/>
                </a:solidFill>
              </a:rPr>
              <a:t> business scenario enables you to send back stock products to your supplier. </a:t>
            </a:r>
          </a:p>
          <a:p>
            <a:pPr>
              <a:spcBef>
                <a:spcPts val="600"/>
              </a:spcBef>
            </a:pPr>
            <a:endParaRPr lang="en-US" sz="900" dirty="0">
              <a:solidFill>
                <a:srgbClr val="000000"/>
              </a:solidFill>
            </a:endParaRPr>
          </a:p>
          <a:p>
            <a:pPr>
              <a:spcBef>
                <a:spcPts val="600"/>
              </a:spcBef>
            </a:pPr>
            <a:r>
              <a:rPr lang="en-US" sz="900" dirty="0"/>
              <a:t>If you work with externally-managed locations, note the following:</a:t>
            </a:r>
            <a:br>
              <a:rPr lang="en-US" sz="900" dirty="0"/>
            </a:br>
            <a:r>
              <a:rPr lang="en-US" sz="900" dirty="0"/>
              <a:t>The use of the Third-Party Logistics scenario is subject to the licensing of a warehouse provider communication add-on via the SAP Store. Note that the licensing of the warehouse provider communication add-on may be subject to additional fees.</a:t>
            </a:r>
            <a:endParaRPr lang="de-DE" sz="900" dirty="0"/>
          </a:p>
          <a:p>
            <a:pPr>
              <a:spcBef>
                <a:spcPts val="200"/>
              </a:spcBef>
            </a:pPr>
            <a:endParaRPr lang="en-US" sz="900" dirty="0">
              <a:solidFill>
                <a:srgbClr val="000000"/>
              </a:solidFill>
            </a:endParaRP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Scenario Overview</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fontAlgn="base">
              <a:spcBef>
                <a:spcPct val="0"/>
              </a:spcBef>
              <a:spcAft>
                <a:spcPct val="0"/>
              </a:spcAft>
              <a:buClr>
                <a:srgbClr val="F0AB00"/>
              </a:buClr>
              <a:buSzPct val="80000"/>
              <a:buFont typeface="Wingdings" pitchFamily="2" charset="2"/>
              <a:buNone/>
            </a:pPr>
            <a:r>
              <a:rPr lang="en-US" sz="700" dirty="0">
                <a:solidFill>
                  <a:srgbClr val="404040"/>
                </a:solidFill>
              </a:rPr>
              <a:t>Warehouse</a:t>
            </a:r>
          </a:p>
          <a:p>
            <a:pPr fontAlgn="base">
              <a:spcBef>
                <a:spcPct val="0"/>
              </a:spcBef>
              <a:spcAft>
                <a:spcPct val="0"/>
              </a:spcAft>
              <a:buClr>
                <a:srgbClr val="F0AB00"/>
              </a:buClr>
              <a:buSzPct val="80000"/>
              <a:buFont typeface="Wingdings" pitchFamily="2" charset="2"/>
              <a:buNone/>
            </a:pPr>
            <a:r>
              <a:rPr lang="de-DE" sz="700" dirty="0">
                <a:solidFill>
                  <a:srgbClr val="404040"/>
                </a:solidFill>
              </a:rPr>
              <a:t>Manager</a:t>
            </a:r>
            <a:endParaRPr lang="en-US" sz="700" dirty="0">
              <a:solidFill>
                <a:srgbClr val="404040"/>
              </a:solidFill>
            </a:endParaRP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pPr>
            <a:r>
              <a:rPr lang="de-DE" sz="800" dirty="0">
                <a:solidFill>
                  <a:srgbClr val="404040"/>
                </a:solidFill>
              </a:rPr>
              <a:t>Accountant</a:t>
            </a:r>
            <a:endParaRPr lang="en-US" sz="800"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9"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4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2"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3"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4"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5"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6" name="Picture 7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50" name="Rectangle 76">
            <a:hlinkClick r:id="rId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51"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2"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6"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7"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2" name="Oval 71"/>
          <p:cNvSpPr/>
          <p:nvPr/>
        </p:nvSpPr>
        <p:spPr bwMode="gray">
          <a:xfrm>
            <a:off x="6942962" y="6332410"/>
            <a:ext cx="136158" cy="136156"/>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9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2" name="TextBox 6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4"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4" name="Picture 73"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5"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61">
            <a:hlinkClick r:id="rId13"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4" action="ppaction://hlinksldjump"/>
          </p:cNvPr>
          <p:cNvSpPr>
            <a:spLocks noChangeArrowheads="1"/>
          </p:cNvSpPr>
          <p:nvPr/>
        </p:nvSpPr>
        <p:spPr bwMode="auto">
          <a:xfrm>
            <a:off x="1203847" y="209712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Return to Supplier</a:t>
            </a:r>
          </a:p>
        </p:txBody>
      </p:sp>
      <p:sp>
        <p:nvSpPr>
          <p:cNvPr id="56" name="Chevron 123">
            <a:hlinkClick r:id="rId4" action="ppaction://hlinksldjump"/>
          </p:cNvPr>
          <p:cNvSpPr>
            <a:spLocks noChangeArrowheads="1"/>
          </p:cNvSpPr>
          <p:nvPr/>
        </p:nvSpPr>
        <p:spPr bwMode="auto">
          <a:xfrm>
            <a:off x="2048514" y="209712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57" name="Chevron 123">
            <a:hlinkClick r:id="rId15" action="ppaction://hlinksldjump"/>
          </p:cNvPr>
          <p:cNvSpPr>
            <a:spLocks noChangeArrowheads="1"/>
          </p:cNvSpPr>
          <p:nvPr/>
        </p:nvSpPr>
        <p:spPr bwMode="auto">
          <a:xfrm>
            <a:off x="2905335" y="209712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58" name="Chevron 123">
            <a:hlinkClick r:id="rId16" action="ppaction://hlinksldjump"/>
          </p:cNvPr>
          <p:cNvSpPr>
            <a:spLocks noChangeArrowheads="1"/>
          </p:cNvSpPr>
          <p:nvPr/>
        </p:nvSpPr>
        <p:spPr bwMode="auto">
          <a:xfrm>
            <a:off x="3750002" y="209712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pic>
        <p:nvPicPr>
          <p:cNvPr id="86" name="Picture 8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87"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pic>
        <p:nvPicPr>
          <p:cNvPr id="54" name="Picture 5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9" name="Picture 58"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13" action="ppaction://hlinksldjump"/>
          </p:cNvPr>
          <p:cNvSpPr>
            <a:spLocks noChangeArrowheads="1"/>
          </p:cNvSpPr>
          <p:nvPr/>
        </p:nvSpPr>
        <p:spPr bwMode="auto">
          <a:xfrm>
            <a:off x="305529"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2"/>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1850698" y="6324437"/>
            <a:ext cx="411158" cy="402935"/>
          </a:xfrm>
          <a:prstGeom prst="rect">
            <a:avLst/>
          </a:prstGeom>
          <a:noFill/>
        </p:spPr>
      </p:pic>
      <p:pic>
        <p:nvPicPr>
          <p:cNvPr id="68" name="Picture 3"/>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3043520" y="6326429"/>
            <a:ext cx="407092" cy="398951"/>
          </a:xfrm>
          <a:prstGeom prst="rect">
            <a:avLst/>
          </a:prstGeom>
          <a:noFill/>
        </p:spPr>
      </p:pic>
      <p:sp>
        <p:nvSpPr>
          <p:cNvPr id="65" name="Freeform 69"/>
          <p:cNvSpPr>
            <a:spLocks noChangeArrowheads="1"/>
          </p:cNvSpPr>
          <p:nvPr/>
        </p:nvSpPr>
        <p:spPr bwMode="auto">
          <a:xfrm>
            <a:off x="2708032"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3575327"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Freeform 69"/>
          <p:cNvSpPr>
            <a:spLocks noChangeArrowheads="1"/>
          </p:cNvSpPr>
          <p:nvPr/>
        </p:nvSpPr>
        <p:spPr bwMode="auto">
          <a:xfrm>
            <a:off x="4411449" y="28366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Initiating Return to Supplier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3" name="Chevron 83"/>
          <p:cNvSpPr>
            <a:spLocks noChangeArrowheads="1"/>
          </p:cNvSpPr>
          <p:nvPr/>
        </p:nvSpPr>
        <p:spPr bwMode="auto">
          <a:xfrm>
            <a:off x="1110866" y="182916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Return to Supplier</a:t>
            </a:r>
          </a:p>
        </p:txBody>
      </p:sp>
      <p:sp>
        <p:nvSpPr>
          <p:cNvPr id="74" name="Chevron 73"/>
          <p:cNvSpPr>
            <a:spLocks noChangeArrowheads="1"/>
          </p:cNvSpPr>
          <p:nvPr>
            <p:custDataLst>
              <p:tags r:id="rId1"/>
            </p:custDataLst>
          </p:nvPr>
        </p:nvSpPr>
        <p:spPr bwMode="auto">
          <a:xfrm>
            <a:off x="1577010" y="21437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return to supplier</a:t>
            </a:r>
          </a:p>
        </p:txBody>
      </p:sp>
      <p:sp>
        <p:nvSpPr>
          <p:cNvPr id="77" name="TextBox 59">
            <a:hlinkClick r:id="rId5" action="ppaction://hlinksldjump"/>
          </p:cNvPr>
          <p:cNvSpPr txBox="1">
            <a:spLocks noChangeArrowheads="1"/>
          </p:cNvSpPr>
          <p:nvPr/>
        </p:nvSpPr>
        <p:spPr bwMode="auto">
          <a:xfrm>
            <a:off x="2481860" y="177780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79" name="Oval 78">
            <a:hlinkClick r:id="rId6" action="ppaction://hlinksldjump" tooltip="The user in purchasing or in the warehouse creates and releases a return to supplier. The system creates a delivery request of the type Return to Supplier which it displays in the Delivery Proposals view of the Outbound Logistics work center. "/>
          </p:cNvPr>
          <p:cNvSpPr>
            <a:spLocks noChangeAspect="1"/>
          </p:cNvSpPr>
          <p:nvPr/>
        </p:nvSpPr>
        <p:spPr bwMode="gray">
          <a:xfrm>
            <a:off x="2175516" y="2737945"/>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fontAlgn="base">
              <a:spcBef>
                <a:spcPts val="200"/>
              </a:spcBef>
              <a:spcAft>
                <a:spcPct val="0"/>
              </a:spcAft>
              <a:buFont typeface="Arial" charset="0"/>
              <a:buNone/>
            </a:pPr>
            <a:r>
              <a:rPr lang="en-US" sz="900" dirty="0">
                <a:solidFill>
                  <a:srgbClr val="000000"/>
                </a:solidFill>
              </a:rPr>
              <a:t>The </a:t>
            </a:r>
            <a:r>
              <a:rPr lang="en-US" sz="900" b="1" dirty="0">
                <a:solidFill>
                  <a:srgbClr val="000000"/>
                </a:solidFill>
              </a:rPr>
              <a:t>Initiating Return to Supplier </a:t>
            </a:r>
            <a:r>
              <a:rPr lang="en-US" sz="900" dirty="0">
                <a:solidFill>
                  <a:srgbClr val="000000"/>
                </a:solidFill>
              </a:rPr>
              <a:t>business process allows you to return damaged or unwanted products to the </a:t>
            </a:r>
            <a:r>
              <a:rPr lang="en-US" sz="900" dirty="0"/>
              <a:t>supplier in either a standard procurement process or a third-party order fulfillment process. </a:t>
            </a:r>
          </a:p>
        </p:txBody>
      </p:sp>
      <p:sp>
        <p:nvSpPr>
          <p:cNvPr id="87" name="TextBox 8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1" name="Picture 90" descr="Calculator_2_60px.png"/>
          <p:cNvPicPr>
            <a:picLocks noChangeAspect="1"/>
          </p:cNvPicPr>
          <p:nvPr/>
        </p:nvPicPr>
        <p:blipFill>
          <a:blip r:embed="rId7" cstate="print"/>
          <a:stretch>
            <a:fillRect/>
          </a:stretch>
        </p:blipFill>
        <p:spPr>
          <a:xfrm>
            <a:off x="366739" y="5220067"/>
            <a:ext cx="180000" cy="180000"/>
          </a:xfrm>
          <a:prstGeom prst="rect">
            <a:avLst/>
          </a:prstGeom>
        </p:spPr>
      </p:pic>
      <p:pic>
        <p:nvPicPr>
          <p:cNvPr id="92" name="Picture 91" descr="Monitor_60px.png"/>
          <p:cNvPicPr>
            <a:picLocks noChangeAspect="1"/>
          </p:cNvPicPr>
          <p:nvPr/>
        </p:nvPicPr>
        <p:blipFill>
          <a:blip r:embed="rId8" cstate="print"/>
          <a:stretch>
            <a:fillRect/>
          </a:stretch>
        </p:blipFill>
        <p:spPr>
          <a:xfrm>
            <a:off x="366739" y="5578737"/>
            <a:ext cx="180000" cy="180000"/>
          </a:xfrm>
          <a:prstGeom prst="rect">
            <a:avLst/>
          </a:prstGeom>
        </p:spPr>
      </p:pic>
      <p:sp>
        <p:nvSpPr>
          <p:cNvPr id="93" name="Rectangle 57">
            <a:hlinkClick r:id="rId9"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Rectangle 57">
            <a:hlinkClick r:id="rId1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TextBox 61">
            <a:hlinkClick r:id="rId11"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1" name="Picture 6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02"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43" name="Chevron 123">
            <a:hlinkClick r:id="rId13" action="ppaction://hlinksldjump"/>
          </p:cNvPr>
          <p:cNvSpPr>
            <a:spLocks noChangeArrowheads="1"/>
          </p:cNvSpPr>
          <p:nvPr/>
        </p:nvSpPr>
        <p:spPr bwMode="auto">
          <a:xfrm>
            <a:off x="2814090"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44" name="Chevron 123">
            <a:hlinkClick r:id="rId14" action="ppaction://hlinksldjump"/>
          </p:cNvPr>
          <p:cNvSpPr>
            <a:spLocks noChangeArrowheads="1"/>
          </p:cNvSpPr>
          <p:nvPr/>
        </p:nvSpPr>
        <p:spPr bwMode="auto">
          <a:xfrm>
            <a:off x="3670911"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45" name="Chevron 123">
            <a:hlinkClick r:id="rId15" action="ppaction://hlinksldjump"/>
          </p:cNvPr>
          <p:cNvSpPr>
            <a:spLocks noChangeArrowheads="1"/>
          </p:cNvSpPr>
          <p:nvPr/>
        </p:nvSpPr>
        <p:spPr bwMode="auto">
          <a:xfrm>
            <a:off x="4515578"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Payables and Payments</a:t>
            </a:r>
          </a:p>
        </p:txBody>
      </p:sp>
      <p:sp>
        <p:nvSpPr>
          <p:cNvPr id="46" name="Freeform 69"/>
          <p:cNvSpPr>
            <a:spLocks noChangeArrowheads="1"/>
          </p:cNvSpPr>
          <p:nvPr/>
        </p:nvSpPr>
        <p:spPr bwMode="auto">
          <a:xfrm>
            <a:off x="3494390"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1" name="Freeform 69"/>
          <p:cNvSpPr>
            <a:spLocks noChangeArrowheads="1"/>
          </p:cNvSpPr>
          <p:nvPr/>
        </p:nvSpPr>
        <p:spPr bwMode="auto">
          <a:xfrm>
            <a:off x="4340903"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2" name="Freeform 69"/>
          <p:cNvSpPr>
            <a:spLocks noChangeArrowheads="1"/>
          </p:cNvSpPr>
          <p:nvPr/>
        </p:nvSpPr>
        <p:spPr bwMode="auto">
          <a:xfrm>
            <a:off x="5187416"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Chevron 102"/>
          <p:cNvSpPr>
            <a:spLocks noChangeArrowheads="1"/>
          </p:cNvSpPr>
          <p:nvPr/>
        </p:nvSpPr>
        <p:spPr bwMode="auto">
          <a:xfrm>
            <a:off x="7613870" y="513246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a:t>
            </a:r>
          </a:p>
        </p:txBody>
      </p:sp>
      <p:pic>
        <p:nvPicPr>
          <p:cNvPr id="55"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7" name="Picture 2"/>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6900403" y="4552660"/>
            <a:ext cx="411158" cy="402935"/>
          </a:xfrm>
          <a:prstGeom prst="rect">
            <a:avLst/>
          </a:prstGeom>
          <a:noFill/>
        </p:spPr>
      </p:pic>
      <p:sp>
        <p:nvSpPr>
          <p:cNvPr id="58"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pic>
        <p:nvPicPr>
          <p:cNvPr id="56" name="Picture 5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9" name="Picture 58"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8" name="Rectangle 57">
            <a:hlinkClick r:id="rId11" action="ppaction://hlinksldjump"/>
          </p:cNvPr>
          <p:cNvSpPr>
            <a:spLocks noChangeArrowheads="1"/>
          </p:cNvSpPr>
          <p:nvPr/>
        </p:nvSpPr>
        <p:spPr bwMode="auto">
          <a:xfrm>
            <a:off x="305529"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hevron 44"/>
          <p:cNvSpPr>
            <a:spLocks noChangeArrowheads="1"/>
          </p:cNvSpPr>
          <p:nvPr/>
        </p:nvSpPr>
        <p:spPr bwMode="auto">
          <a:xfrm>
            <a:off x="1985336" y="185300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Without Task Control</a:t>
            </a: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1" name="Chevron 102"/>
          <p:cNvSpPr>
            <a:spLocks noChangeArrowheads="1"/>
          </p:cNvSpPr>
          <p:nvPr/>
        </p:nvSpPr>
        <p:spPr bwMode="auto">
          <a:xfrm>
            <a:off x="7613870" y="513246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Freeform 69"/>
          <p:cNvSpPr>
            <a:spLocks noChangeArrowheads="1"/>
          </p:cNvSpPr>
          <p:nvPr/>
        </p:nvSpPr>
        <p:spPr bwMode="auto">
          <a:xfrm>
            <a:off x="4299918" y="3110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72"/>
          <p:cNvSpPr>
            <a:spLocks noChangeArrowheads="1"/>
          </p:cNvSpPr>
          <p:nvPr>
            <p:custDataLst>
              <p:tags r:id="rId1"/>
            </p:custDataLst>
          </p:nvPr>
        </p:nvSpPr>
        <p:spPr bwMode="auto">
          <a:xfrm>
            <a:off x="2865035" y="21675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 goods issue</a:t>
            </a:r>
          </a:p>
        </p:txBody>
      </p:sp>
      <p:sp>
        <p:nvSpPr>
          <p:cNvPr id="77" name="TextBox 59">
            <a:hlinkClick r:id="rId5" action="ppaction://hlinksldjump"/>
          </p:cNvPr>
          <p:cNvSpPr txBox="1">
            <a:spLocks noChangeArrowheads="1"/>
          </p:cNvSpPr>
          <p:nvPr/>
        </p:nvSpPr>
        <p:spPr bwMode="auto">
          <a:xfrm>
            <a:off x="4179976" y="178379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5" name="Oval 84">
            <a:hlinkClick r:id="rId6" action="ppaction://hlinksldjump" tooltip="Once a delivery request of the type return to supplier arrives, select it and create and release the outbound delivery directly. Once the outbound delivery is released, the goods issue is posted."/>
          </p:cNvPr>
          <p:cNvSpPr>
            <a:spLocks noChangeAspect="1"/>
          </p:cNvSpPr>
          <p:nvPr/>
        </p:nvSpPr>
        <p:spPr bwMode="gray">
          <a:xfrm>
            <a:off x="3449683" y="275935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Rectangle 77"/>
          <p:cNvSpPr>
            <a:spLocks noChangeArrowheads="1"/>
          </p:cNvSpPr>
          <p:nvPr/>
        </p:nvSpPr>
        <p:spPr bwMode="auto">
          <a:xfrm>
            <a:off x="2062261" y="3010594"/>
            <a:ext cx="2158075" cy="230832"/>
          </a:xfrm>
          <a:prstGeom prst="rect">
            <a:avLst/>
          </a:prstGeom>
          <a:noFill/>
          <a:ln w="9525">
            <a:noFill/>
            <a:miter lim="800000"/>
            <a:headEnd/>
            <a:tailEnd/>
          </a:ln>
        </p:spPr>
        <p:txBody>
          <a:bodyPr wrap="square" lIns="72000">
            <a:spAutoFit/>
          </a:bodyPr>
          <a:lstStyle/>
          <a:p>
            <a:pPr fontAlgn="base">
              <a:spcBef>
                <a:spcPct val="0"/>
              </a:spcBef>
              <a:spcAft>
                <a:spcPct val="0"/>
              </a:spcAft>
              <a:buClr>
                <a:srgbClr val="F0AB00"/>
              </a:buClr>
              <a:buSzPct val="80000"/>
            </a:pPr>
            <a:r>
              <a:rPr lang="en-US" sz="900" dirty="0">
                <a:solidFill>
                  <a:srgbClr val="404040"/>
                </a:solidFill>
                <a:hlinkClick r:id="rId7" action="ppaction://hlinksldjump"/>
              </a:rPr>
              <a:t>Click here</a:t>
            </a:r>
            <a:r>
              <a:rPr lang="en-US" sz="900" dirty="0">
                <a:solidFill>
                  <a:srgbClr val="404040"/>
                </a:solidFill>
              </a:rPr>
              <a:t>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200"/>
              </a:spcBef>
            </a:pPr>
            <a:r>
              <a:rPr lang="en-US" sz="900" dirty="0">
                <a:solidFill>
                  <a:srgbClr val="000000"/>
                </a:solidFill>
              </a:rPr>
              <a:t>The </a:t>
            </a:r>
            <a:r>
              <a:rPr lang="en-US" sz="900" b="1" dirty="0">
                <a:solidFill>
                  <a:srgbClr val="000000"/>
                </a:solidFill>
              </a:rPr>
              <a:t>Processing Outbound Delivery - Without Task Control</a:t>
            </a:r>
            <a:r>
              <a:rPr lang="en-US" sz="900" dirty="0">
                <a:solidFill>
                  <a:srgbClr val="000000"/>
                </a:solidFill>
              </a:rPr>
              <a:t> business process is for companies that prefer a fast way to process delivery proposals and do not require the system to help them organize their warehouse processes or tasks. </a:t>
            </a:r>
            <a:r>
              <a:rPr lang="en-US" sz="900" dirty="0"/>
              <a:t>Once the outbound delivery is created and released, the system posts the goods issue.</a:t>
            </a:r>
            <a:endParaRPr lang="en-US" sz="900" dirty="0">
              <a:solidFill>
                <a:srgbClr val="000000"/>
              </a:solidFill>
            </a:endParaRPr>
          </a:p>
        </p:txBody>
      </p:sp>
      <p:sp>
        <p:nvSpPr>
          <p:cNvPr id="88" name="TextBox 8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0"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Calculator_2_60px.png"/>
          <p:cNvPicPr>
            <a:picLocks noChangeAspect="1"/>
          </p:cNvPicPr>
          <p:nvPr/>
        </p:nvPicPr>
        <p:blipFill>
          <a:blip r:embed="rId8" cstate="print"/>
          <a:stretch>
            <a:fillRect/>
          </a:stretch>
        </p:blipFill>
        <p:spPr>
          <a:xfrm>
            <a:off x="366739" y="5220067"/>
            <a:ext cx="180000" cy="180000"/>
          </a:xfrm>
          <a:prstGeom prst="rect">
            <a:avLst/>
          </a:prstGeom>
        </p:spPr>
      </p:pic>
      <p:pic>
        <p:nvPicPr>
          <p:cNvPr id="93" name="Picture 92" descr="Monitor_60px.png"/>
          <p:cNvPicPr>
            <a:picLocks noChangeAspect="1"/>
          </p:cNvPicPr>
          <p:nvPr/>
        </p:nvPicPr>
        <p:blipFill>
          <a:blip r:embed="rId9" cstate="print"/>
          <a:stretch>
            <a:fillRect/>
          </a:stretch>
        </p:blipFill>
        <p:spPr>
          <a:xfrm>
            <a:off x="366739" y="5578737"/>
            <a:ext cx="180000" cy="180000"/>
          </a:xfrm>
          <a:prstGeom prst="rect">
            <a:avLst/>
          </a:prstGeom>
        </p:spPr>
      </p:pic>
      <p:sp>
        <p:nvSpPr>
          <p:cNvPr id="94" name="Rectangle 57">
            <a:hlinkClick r:id="rId1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TextBox 61">
            <a:hlinkClick r:id="rId12"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2" name="Picture 6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03"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44" name="Chevron 123">
            <a:hlinkClick r:id="rId14"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45" name="Chevron 123">
            <a:hlinkClick r:id="rId15" action="ppaction://hlinksldjump"/>
          </p:cNvPr>
          <p:cNvSpPr>
            <a:spLocks noChangeArrowheads="1"/>
          </p:cNvSpPr>
          <p:nvPr/>
        </p:nvSpPr>
        <p:spPr bwMode="auto">
          <a:xfrm>
            <a:off x="4542817"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48" name="Chevron 123">
            <a:hlinkClick r:id="rId16" action="ppaction://hlinksldjump"/>
          </p:cNvPr>
          <p:cNvSpPr>
            <a:spLocks noChangeArrowheads="1"/>
          </p:cNvSpPr>
          <p:nvPr/>
        </p:nvSpPr>
        <p:spPr bwMode="auto">
          <a:xfrm>
            <a:off x="5387484"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Payables and Payments</a:t>
            </a:r>
          </a:p>
        </p:txBody>
      </p:sp>
      <p:sp>
        <p:nvSpPr>
          <p:cNvPr id="51" name="Freeform 69"/>
          <p:cNvSpPr>
            <a:spLocks noChangeArrowheads="1"/>
          </p:cNvSpPr>
          <p:nvPr/>
        </p:nvSpPr>
        <p:spPr bwMode="auto">
          <a:xfrm>
            <a:off x="5212809"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2" name="Freeform 69"/>
          <p:cNvSpPr>
            <a:spLocks noChangeArrowheads="1"/>
          </p:cNvSpPr>
          <p:nvPr/>
        </p:nvSpPr>
        <p:spPr bwMode="auto">
          <a:xfrm>
            <a:off x="6059322"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pic>
        <p:nvPicPr>
          <p:cNvPr id="46" name="Picture 4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52"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9" name="Rectangle 57">
            <a:hlinkClick r:id="rId12" action="ppaction://hlinksldjump"/>
          </p:cNvPr>
          <p:cNvSpPr>
            <a:spLocks noChangeArrowheads="1"/>
          </p:cNvSpPr>
          <p:nvPr/>
        </p:nvSpPr>
        <p:spPr bwMode="auto">
          <a:xfrm>
            <a:off x="300766"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8" name="Picture 2"/>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900403" y="4552660"/>
            <a:ext cx="411158" cy="402935"/>
          </a:xfrm>
          <a:prstGeom prst="rect">
            <a:avLst/>
          </a:prstGeom>
          <a:noFill/>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2" name="Chevron 55"/>
          <p:cNvSpPr>
            <a:spLocks noChangeArrowheads="1"/>
          </p:cNvSpPr>
          <p:nvPr/>
        </p:nvSpPr>
        <p:spPr bwMode="auto">
          <a:xfrm>
            <a:off x="1976203" y="3237683"/>
            <a:ext cx="2440988" cy="770791"/>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Outbound Delivery - with Tasks</a:t>
            </a:r>
          </a:p>
          <a:p>
            <a:pPr marL="288000">
              <a:spcBef>
                <a:spcPts val="300"/>
              </a:spcBef>
            </a:pPr>
            <a:r>
              <a:rPr lang="en-US" sz="900" dirty="0"/>
              <a:t>Processing Outbound Delivery for         Externally-Managed Location</a:t>
            </a:r>
          </a:p>
          <a:p>
            <a:pPr marL="142875" indent="142875">
              <a:spcBef>
                <a:spcPts val="300"/>
              </a:spcBef>
            </a:pPr>
            <a:endParaRPr lang="en-US" sz="400" dirty="0"/>
          </a:p>
        </p:txBody>
      </p:sp>
      <p:sp>
        <p:nvSpPr>
          <p:cNvPr id="43" name="Oval 42">
            <a:hlinkClick r:id="rId5" action="ppaction://hlinksldjump" tooltip="The Processing Outbound Delivery - with Tasks process variant enables you to organize your warehouse tasks, but still allows the warehouse manager to make changes or create tasks for the warehouse worker manually. "/>
          </p:cNvPr>
          <p:cNvSpPr>
            <a:spLocks noChangeAspect="1"/>
          </p:cNvSpPr>
          <p:nvPr/>
        </p:nvSpPr>
        <p:spPr bwMode="gray">
          <a:xfrm>
            <a:off x="2067451" y="341047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6" name="Oval 45">
            <a:hlinkClick r:id="rId5" action="ppaction://hlinksldjump" tooltip="The Processing Outbound Delivery for Externally-Managed Location process variant allows you to create 3PL requests which are sent to the warehouse provider. They ship the goods and send you the outbound delivery which is created and released. "/>
          </p:cNvPr>
          <p:cNvSpPr>
            <a:spLocks noChangeAspect="1"/>
          </p:cNvSpPr>
          <p:nvPr/>
        </p:nvSpPr>
        <p:spPr bwMode="gray">
          <a:xfrm>
            <a:off x="2068041" y="371172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200"/>
              </a:spcBef>
            </a:pPr>
            <a:r>
              <a:rPr lang="en-US" sz="900" dirty="0">
                <a:solidFill>
                  <a:srgbClr val="000000"/>
                </a:solidFill>
              </a:rPr>
              <a:t>The </a:t>
            </a:r>
            <a:r>
              <a:rPr lang="en-US" sz="900" b="1" dirty="0">
                <a:solidFill>
                  <a:srgbClr val="000000"/>
                </a:solidFill>
              </a:rPr>
              <a:t>Processing Outbound Delivery - Without Task Control</a:t>
            </a:r>
            <a:r>
              <a:rPr lang="en-US" sz="900" dirty="0">
                <a:solidFill>
                  <a:srgbClr val="000000"/>
                </a:solidFill>
              </a:rPr>
              <a:t> business process is for companies that prefer a fast way to process delivery proposals and do not require the system to help them organize their warehouse processes or tasks. </a:t>
            </a:r>
            <a:r>
              <a:rPr lang="en-US" sz="900" dirty="0"/>
              <a:t>Once the outbound delivery is created and released, the system posts the goods issue.</a:t>
            </a:r>
            <a:endParaRPr lang="en-US" sz="900" dirty="0">
              <a:solidFill>
                <a:srgbClr val="000000"/>
              </a:solidFill>
            </a:endParaRPr>
          </a:p>
        </p:txBody>
      </p:sp>
      <p:sp>
        <p:nvSpPr>
          <p:cNvPr id="97" name="Chevron 102"/>
          <p:cNvSpPr>
            <a:spLocks noChangeArrowheads="1"/>
          </p:cNvSpPr>
          <p:nvPr/>
        </p:nvSpPr>
        <p:spPr bwMode="auto">
          <a:xfrm>
            <a:off x="7613870" y="513246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a:t>
            </a:r>
          </a:p>
        </p:txBody>
      </p:sp>
      <p:sp>
        <p:nvSpPr>
          <p:cNvPr id="66" name="TextBox 65"/>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6" cstate="print"/>
          <a:stretch>
            <a:fillRect/>
          </a:stretch>
        </p:blipFill>
        <p:spPr>
          <a:xfrm>
            <a:off x="366739" y="5220067"/>
            <a:ext cx="180000" cy="180000"/>
          </a:xfrm>
          <a:prstGeom prst="rect">
            <a:avLst/>
          </a:prstGeom>
        </p:spPr>
      </p:pic>
      <p:pic>
        <p:nvPicPr>
          <p:cNvPr id="80" name="Picture 79" descr="Monitor_60px.png"/>
          <p:cNvPicPr>
            <a:picLocks noChangeAspect="1"/>
          </p:cNvPicPr>
          <p:nvPr/>
        </p:nvPicPr>
        <p:blipFill>
          <a:blip r:embed="rId7" cstate="print"/>
          <a:stretch>
            <a:fillRect/>
          </a:stretch>
        </p:blipFill>
        <p:spPr>
          <a:xfrm>
            <a:off x="366739" y="5578737"/>
            <a:ext cx="180000" cy="180000"/>
          </a:xfrm>
          <a:prstGeom prst="rect">
            <a:avLst/>
          </a:prstGeom>
        </p:spPr>
      </p:pic>
      <p:sp>
        <p:nvSpPr>
          <p:cNvPr id="81" name="Rectangle 57">
            <a:hlinkClick r:id="rId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9"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a:hlinkClick r:id="rId10"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Chevron 44"/>
          <p:cNvSpPr>
            <a:spLocks noChangeArrowheads="1"/>
          </p:cNvSpPr>
          <p:nvPr/>
        </p:nvSpPr>
        <p:spPr bwMode="auto">
          <a:xfrm>
            <a:off x="1985336" y="185300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Without Task Control</a:t>
            </a:r>
          </a:p>
        </p:txBody>
      </p:sp>
      <p:sp>
        <p:nvSpPr>
          <p:cNvPr id="55" name="Freeform 69"/>
          <p:cNvSpPr>
            <a:spLocks noChangeArrowheads="1"/>
          </p:cNvSpPr>
          <p:nvPr/>
        </p:nvSpPr>
        <p:spPr bwMode="auto">
          <a:xfrm>
            <a:off x="4299918" y="3110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Chevron 55"/>
          <p:cNvSpPr>
            <a:spLocks noChangeArrowheads="1"/>
          </p:cNvSpPr>
          <p:nvPr>
            <p:custDataLst>
              <p:tags r:id="rId1"/>
            </p:custDataLst>
          </p:nvPr>
        </p:nvSpPr>
        <p:spPr bwMode="auto">
          <a:xfrm>
            <a:off x="2865035" y="21675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 goods issue</a:t>
            </a:r>
          </a:p>
        </p:txBody>
      </p:sp>
      <p:sp>
        <p:nvSpPr>
          <p:cNvPr id="57" name="TextBox 59">
            <a:hlinkClick r:id="rId11" action="ppaction://hlinksldjump"/>
          </p:cNvPr>
          <p:cNvSpPr txBox="1">
            <a:spLocks noChangeArrowheads="1"/>
          </p:cNvSpPr>
          <p:nvPr/>
        </p:nvSpPr>
        <p:spPr bwMode="auto">
          <a:xfrm>
            <a:off x="4179976" y="178379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58" name="Oval 57">
            <a:hlinkClick r:id="rId12" action="ppaction://hlinksldjump" tooltip="Once a delivery request of the type return to supplier arrives, select it and create and release the outbound delivery directly. Once the outbound delivery is released, the goods issue is posted."/>
          </p:cNvPr>
          <p:cNvSpPr>
            <a:spLocks noChangeAspect="1"/>
          </p:cNvSpPr>
          <p:nvPr/>
        </p:nvSpPr>
        <p:spPr bwMode="gray">
          <a:xfrm>
            <a:off x="3449683" y="275935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77"/>
          <p:cNvSpPr>
            <a:spLocks noChangeArrowheads="1"/>
          </p:cNvSpPr>
          <p:nvPr/>
        </p:nvSpPr>
        <p:spPr bwMode="auto">
          <a:xfrm>
            <a:off x="2062261" y="3010594"/>
            <a:ext cx="2158075" cy="230832"/>
          </a:xfrm>
          <a:prstGeom prst="rect">
            <a:avLst/>
          </a:prstGeom>
          <a:noFill/>
          <a:ln w="9525">
            <a:noFill/>
            <a:miter lim="800000"/>
            <a:headEnd/>
            <a:tailEnd/>
          </a:ln>
        </p:spPr>
        <p:txBody>
          <a:bodyPr wrap="square" lIns="72000">
            <a:spAutoFit/>
          </a:bodyPr>
          <a:lstStyle/>
          <a:p>
            <a:pPr fontAlgn="base">
              <a:spcBef>
                <a:spcPct val="0"/>
              </a:spcBef>
              <a:spcAft>
                <a:spcPct val="0"/>
              </a:spcAft>
              <a:buClr>
                <a:srgbClr val="F0AB00"/>
              </a:buClr>
              <a:buSzPct val="80000"/>
            </a:pPr>
            <a:r>
              <a:rPr lang="en-US" sz="900" dirty="0">
                <a:solidFill>
                  <a:srgbClr val="404040"/>
                </a:solidFill>
                <a:hlinkClick r:id="rId12" action="ppaction://hlinksldjump"/>
              </a:rPr>
              <a:t>Click </a:t>
            </a:r>
            <a:r>
              <a:rPr lang="en-US" sz="900" dirty="0">
                <a:solidFill>
                  <a:srgbClr val="44697D"/>
                </a:solidFill>
                <a:hlinkClick r:id="rId12" action="ppaction://hlinksldjump"/>
              </a:rPr>
              <a:t>here </a:t>
            </a:r>
            <a:r>
              <a:rPr lang="en-US" sz="900" dirty="0">
                <a:solidFill>
                  <a:schemeClr val="bg1"/>
                </a:solidFill>
              </a:rPr>
              <a:t>to hide process variants</a:t>
            </a:r>
          </a:p>
        </p:txBody>
      </p:sp>
      <p:pic>
        <p:nvPicPr>
          <p:cNvPr id="61" name="Picture 6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62"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63" name="Chevron 123">
            <a:hlinkClick r:id="rId14"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64" name="Chevron 123">
            <a:hlinkClick r:id="rId15" action="ppaction://hlinksldjump"/>
          </p:cNvPr>
          <p:cNvSpPr>
            <a:spLocks noChangeArrowheads="1"/>
          </p:cNvSpPr>
          <p:nvPr/>
        </p:nvSpPr>
        <p:spPr bwMode="auto">
          <a:xfrm>
            <a:off x="4542817"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65" name="Chevron 123">
            <a:hlinkClick r:id="rId16" action="ppaction://hlinksldjump"/>
          </p:cNvPr>
          <p:cNvSpPr>
            <a:spLocks noChangeArrowheads="1"/>
          </p:cNvSpPr>
          <p:nvPr/>
        </p:nvSpPr>
        <p:spPr bwMode="auto">
          <a:xfrm>
            <a:off x="5387484"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Payables and Payments</a:t>
            </a:r>
          </a:p>
        </p:txBody>
      </p:sp>
      <p:sp>
        <p:nvSpPr>
          <p:cNvPr id="68" name="Freeform 69"/>
          <p:cNvSpPr>
            <a:spLocks noChangeArrowheads="1"/>
          </p:cNvSpPr>
          <p:nvPr/>
        </p:nvSpPr>
        <p:spPr bwMode="auto">
          <a:xfrm>
            <a:off x="5212809"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6059322"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1" name="Picture 5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4" name="Rectangle 57">
            <a:hlinkClick r:id="rId10" action="ppaction://hlinksldjump"/>
          </p:cNvPr>
          <p:cNvSpPr>
            <a:spLocks noChangeArrowheads="1"/>
          </p:cNvSpPr>
          <p:nvPr/>
        </p:nvSpPr>
        <p:spPr bwMode="auto">
          <a:xfrm>
            <a:off x="300766"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3" name="Picture 2"/>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900403" y="4552660"/>
            <a:ext cx="411158" cy="402935"/>
          </a:xfrm>
          <a:prstGeom prst="rect">
            <a:avLst/>
          </a:prstGeom>
          <a:noFill/>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hevron 44"/>
          <p:cNvSpPr>
            <a:spLocks noChangeArrowheads="1"/>
          </p:cNvSpPr>
          <p:nvPr/>
        </p:nvSpPr>
        <p:spPr bwMode="auto">
          <a:xfrm>
            <a:off x="2830913" y="185532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Freeform 69"/>
          <p:cNvSpPr>
            <a:spLocks noChangeArrowheads="1"/>
          </p:cNvSpPr>
          <p:nvPr/>
        </p:nvSpPr>
        <p:spPr bwMode="auto">
          <a:xfrm>
            <a:off x="5144112"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72"/>
          <p:cNvSpPr>
            <a:spLocks noChangeArrowheads="1"/>
          </p:cNvSpPr>
          <p:nvPr>
            <p:custDataLst>
              <p:tags r:id="rId1"/>
            </p:custDataLst>
          </p:nvPr>
        </p:nvSpPr>
        <p:spPr bwMode="auto">
          <a:xfrm>
            <a:off x="4558511"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74" name="Chevron 73"/>
          <p:cNvSpPr>
            <a:spLocks noChangeArrowheads="1"/>
          </p:cNvSpPr>
          <p:nvPr>
            <p:custDataLst>
              <p:tags r:id="rId2"/>
            </p:custDataLst>
          </p:nvPr>
        </p:nvSpPr>
        <p:spPr bwMode="auto">
          <a:xfrm>
            <a:off x="3767417"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77" name="Chevron 76"/>
          <p:cNvSpPr>
            <a:spLocks noChangeArrowheads="1"/>
          </p:cNvSpPr>
          <p:nvPr>
            <p:custDataLst>
              <p:tags r:id="rId3"/>
            </p:custDataLst>
          </p:nvPr>
        </p:nvSpPr>
        <p:spPr bwMode="auto">
          <a:xfrm>
            <a:off x="2976323"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9" name="TextBox 59">
            <a:hlinkClick r:id="rId8" action="ppaction://hlinksldjump"/>
          </p:cNvPr>
          <p:cNvSpPr txBox="1">
            <a:spLocks noChangeArrowheads="1"/>
          </p:cNvSpPr>
          <p:nvPr/>
        </p:nvSpPr>
        <p:spPr bwMode="auto">
          <a:xfrm>
            <a:off x="5033867" y="1777801"/>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5" name="Oval 84">
            <a:hlinkClick r:id="rId9"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436176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9"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515424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9"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356928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92" name="Picture 3"/>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6911597" y="4586968"/>
            <a:ext cx="407092" cy="398951"/>
          </a:xfrm>
          <a:prstGeom prst="rect">
            <a:avLst/>
          </a:prstGeom>
          <a:noFill/>
        </p:spPr>
      </p:pic>
      <p:sp>
        <p:nvSpPr>
          <p:cNvPr id="45" name="Rectangle 77"/>
          <p:cNvSpPr>
            <a:spLocks noChangeArrowheads="1"/>
          </p:cNvSpPr>
          <p:nvPr/>
        </p:nvSpPr>
        <p:spPr bwMode="auto">
          <a:xfrm>
            <a:off x="2877998" y="3000610"/>
            <a:ext cx="2009131" cy="230832"/>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11" action="ppaction://hlinksldjump"/>
              </a:rPr>
              <a:t>Click here </a:t>
            </a:r>
            <a:r>
              <a:rPr lang="en-US" sz="900" dirty="0">
                <a:solidFill>
                  <a:schemeClr val="bg1"/>
                </a:solidFill>
              </a:rPr>
              <a:t>to display process variants</a:t>
            </a:r>
          </a:p>
        </p:txBody>
      </p:sp>
      <p:sp>
        <p:nvSpPr>
          <p:cNvPr id="95" name="TextBox 9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7"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9" name="Picture 98"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100" name="Picture 99"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101"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TextBox 61">
            <a:hlinkClick r:id="rId16"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9" name="Picture 6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10"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48" name="Chevron 123">
            <a:hlinkClick r:id="rId18"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51" name="Chevron 123">
            <a:hlinkClick r:id="rId19"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52"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Chevron 123">
            <a:hlinkClick r:id="rId20" action="ppaction://hlinksldjump"/>
          </p:cNvPr>
          <p:cNvSpPr>
            <a:spLocks noChangeArrowheads="1"/>
          </p:cNvSpPr>
          <p:nvPr/>
        </p:nvSpPr>
        <p:spPr bwMode="auto">
          <a:xfrm>
            <a:off x="5387484"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Payables and Payments</a:t>
            </a:r>
          </a:p>
        </p:txBody>
      </p:sp>
      <p:sp>
        <p:nvSpPr>
          <p:cNvPr id="55" name="Freeform 69"/>
          <p:cNvSpPr>
            <a:spLocks noChangeArrowheads="1"/>
          </p:cNvSpPr>
          <p:nvPr/>
        </p:nvSpPr>
        <p:spPr bwMode="auto">
          <a:xfrm>
            <a:off x="6059322"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Chevron 102"/>
          <p:cNvSpPr>
            <a:spLocks noChangeArrowheads="1"/>
          </p:cNvSpPr>
          <p:nvPr/>
        </p:nvSpPr>
        <p:spPr bwMode="auto">
          <a:xfrm>
            <a:off x="7613870" y="513246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a:t>
            </a:r>
          </a:p>
        </p:txBody>
      </p:sp>
      <p:sp>
        <p:nvSpPr>
          <p:cNvPr id="57" name="TextBox 66"/>
          <p:cNvSpPr txBox="1">
            <a:spLocks noChangeArrowheads="1"/>
          </p:cNvSpPr>
          <p:nvPr/>
        </p:nvSpPr>
        <p:spPr bwMode="auto">
          <a:xfrm>
            <a:off x="1769239" y="4347108"/>
            <a:ext cx="4914194" cy="2400657"/>
          </a:xfrm>
          <a:prstGeom prst="rect">
            <a:avLst/>
          </a:prstGeom>
          <a:noFill/>
          <a:ln w="9525">
            <a:noFill/>
            <a:miter lim="800000"/>
            <a:headEnd/>
            <a:tailEnd/>
          </a:ln>
        </p:spPr>
        <p:txBody>
          <a:bodyPr wrap="square">
            <a:spAutoFit/>
          </a:bodyPr>
          <a:lstStyle/>
          <a:p>
            <a:pPr>
              <a:spcBef>
                <a:spcPts val="600"/>
              </a:spcBef>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endParaRPr lang="en-US" sz="900" b="1" dirty="0">
              <a:solidFill>
                <a:srgbClr val="000000"/>
              </a:solidFill>
            </a:endParaRPr>
          </a:p>
          <a:p>
            <a:pPr fontAlgn="base">
              <a:spcBef>
                <a:spcPts val="600"/>
              </a:spcBef>
              <a:buClr>
                <a:srgbClr val="F0AB00"/>
              </a:buClr>
              <a:buSzPct val="80000"/>
            </a:pPr>
            <a:r>
              <a:rPr lang="en-US" sz="900" b="1" dirty="0">
                <a:solidFill>
                  <a:srgbClr val="000000"/>
                </a:solidFill>
              </a:rPr>
              <a:t>Note</a:t>
            </a:r>
            <a:r>
              <a:rPr lang="en-US" sz="900" dirty="0">
                <a:solidFill>
                  <a:srgbClr val="000000"/>
                </a:solidFill>
              </a:rPr>
              <a:t>: With regards to supplier returns, the supplier invoice will typically be of the type “credit memo”.  Also, this process may be obsolete if the supplier invoice for the goods delivered has not been invoiced yet when goods are returned. In this case, the supplier would settle the return via a reduced supplier invoice.</a:t>
            </a:r>
            <a:endParaRPr lang="de-DE" sz="900" dirty="0">
              <a:solidFill>
                <a:srgbClr val="000000"/>
              </a:solidFill>
            </a:endParaRPr>
          </a:p>
        </p:txBody>
      </p:sp>
      <p:pic>
        <p:nvPicPr>
          <p:cNvPr id="54" name="Picture 5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57" descr="i_button_black.png"/>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6" name="Rectangle 57">
            <a:hlinkClick r:id="rId16" action="ppaction://hlinksldjump"/>
          </p:cNvPr>
          <p:cNvSpPr>
            <a:spLocks noChangeArrowheads="1"/>
          </p:cNvSpPr>
          <p:nvPr/>
        </p:nvSpPr>
        <p:spPr bwMode="auto">
          <a:xfrm>
            <a:off x="300766"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hevron 44"/>
          <p:cNvSpPr>
            <a:spLocks noChangeArrowheads="1"/>
          </p:cNvSpPr>
          <p:nvPr/>
        </p:nvSpPr>
        <p:spPr bwMode="auto">
          <a:xfrm>
            <a:off x="2830913" y="1855324"/>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3" name="Chevron 72"/>
          <p:cNvSpPr>
            <a:spLocks noChangeArrowheads="1"/>
          </p:cNvSpPr>
          <p:nvPr>
            <p:custDataLst>
              <p:tags r:id="rId1"/>
            </p:custDataLst>
          </p:nvPr>
        </p:nvSpPr>
        <p:spPr bwMode="auto">
          <a:xfrm>
            <a:off x="4558511"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74" name="Chevron 73"/>
          <p:cNvSpPr>
            <a:spLocks noChangeArrowheads="1"/>
          </p:cNvSpPr>
          <p:nvPr>
            <p:custDataLst>
              <p:tags r:id="rId2"/>
            </p:custDataLst>
          </p:nvPr>
        </p:nvSpPr>
        <p:spPr bwMode="auto">
          <a:xfrm>
            <a:off x="3767417"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77" name="Chevron 76"/>
          <p:cNvSpPr>
            <a:spLocks noChangeArrowheads="1"/>
          </p:cNvSpPr>
          <p:nvPr>
            <p:custDataLst>
              <p:tags r:id="rId3"/>
            </p:custDataLst>
          </p:nvPr>
        </p:nvSpPr>
        <p:spPr bwMode="auto">
          <a:xfrm>
            <a:off x="2976323" y="21698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9" name="TextBox 59">
            <a:hlinkClick r:id="rId7" action="ppaction://hlinksldjump"/>
          </p:cNvPr>
          <p:cNvSpPr txBox="1">
            <a:spLocks noChangeArrowheads="1"/>
          </p:cNvSpPr>
          <p:nvPr/>
        </p:nvSpPr>
        <p:spPr bwMode="auto">
          <a:xfrm>
            <a:off x="5033867" y="1777801"/>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5" name="Oval 84">
            <a:hlinkClick r:id="rId8"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436176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8"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515424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8"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3569283" y="27727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5" name="Rectangle 77"/>
          <p:cNvSpPr>
            <a:spLocks noChangeArrowheads="1"/>
          </p:cNvSpPr>
          <p:nvPr/>
        </p:nvSpPr>
        <p:spPr bwMode="auto">
          <a:xfrm>
            <a:off x="2868473" y="3000610"/>
            <a:ext cx="1836006" cy="230832"/>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9" action="ppaction://hlinksldjump"/>
              </a:rPr>
              <a:t>Click here </a:t>
            </a:r>
            <a:r>
              <a:rPr lang="en-US" sz="900" dirty="0">
                <a:solidFill>
                  <a:schemeClr val="bg1"/>
                </a:solidFill>
              </a:rPr>
              <a:t>to hide process variants</a:t>
            </a:r>
          </a:p>
        </p:txBody>
      </p:sp>
      <p:sp>
        <p:nvSpPr>
          <p:cNvPr id="46" name="Chevron 55"/>
          <p:cNvSpPr>
            <a:spLocks noChangeArrowheads="1"/>
          </p:cNvSpPr>
          <p:nvPr/>
        </p:nvSpPr>
        <p:spPr bwMode="auto">
          <a:xfrm>
            <a:off x="2829988" y="3245995"/>
            <a:ext cx="2440988" cy="36172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Supplier Invoices Using ERS</a:t>
            </a:r>
          </a:p>
        </p:txBody>
      </p:sp>
      <p:sp>
        <p:nvSpPr>
          <p:cNvPr id="48" name="Oval 47">
            <a:hlinkClick r:id="rId8" action="ppaction://hlinksldjump" tooltip="The Processing Supplier Invoices Using ERS business process variant enables you to use evaluated receipt settlements (ERS) for invoices. The system automatically creates invoices when they are due based on the delivery of the corresponding goods."/>
          </p:cNvPr>
          <p:cNvSpPr>
            <a:spLocks noChangeAspect="1"/>
          </p:cNvSpPr>
          <p:nvPr/>
        </p:nvSpPr>
        <p:spPr bwMode="gray">
          <a:xfrm>
            <a:off x="2948600" y="33768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Freeform 69"/>
          <p:cNvSpPr>
            <a:spLocks noChangeArrowheads="1"/>
          </p:cNvSpPr>
          <p:nvPr/>
        </p:nvSpPr>
        <p:spPr bwMode="auto">
          <a:xfrm>
            <a:off x="5144112"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1" name="TextBox 66"/>
          <p:cNvSpPr txBox="1">
            <a:spLocks noChangeArrowheads="1"/>
          </p:cNvSpPr>
          <p:nvPr/>
        </p:nvSpPr>
        <p:spPr bwMode="auto">
          <a:xfrm>
            <a:off x="1769239" y="4347108"/>
            <a:ext cx="4914194" cy="2400657"/>
          </a:xfrm>
          <a:prstGeom prst="rect">
            <a:avLst/>
          </a:prstGeom>
          <a:noFill/>
          <a:ln w="9525">
            <a:noFill/>
            <a:miter lim="800000"/>
            <a:headEnd/>
            <a:tailEnd/>
          </a:ln>
        </p:spPr>
        <p:txBody>
          <a:bodyPr wrap="square">
            <a:spAutoFit/>
          </a:bodyPr>
          <a:lstStyle/>
          <a:p>
            <a:pPr>
              <a:spcBef>
                <a:spcPts val="600"/>
              </a:spcBef>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endParaRPr lang="en-US" sz="900" b="1" dirty="0">
              <a:solidFill>
                <a:srgbClr val="000000"/>
              </a:solidFill>
            </a:endParaRPr>
          </a:p>
          <a:p>
            <a:pPr fontAlgn="base">
              <a:spcBef>
                <a:spcPts val="600"/>
              </a:spcBef>
              <a:buClr>
                <a:srgbClr val="F0AB00"/>
              </a:buClr>
              <a:buSzPct val="80000"/>
            </a:pPr>
            <a:r>
              <a:rPr lang="en-US" sz="900" b="1" dirty="0">
                <a:solidFill>
                  <a:srgbClr val="000000"/>
                </a:solidFill>
              </a:rPr>
              <a:t>Note</a:t>
            </a:r>
            <a:r>
              <a:rPr lang="en-US" sz="900" dirty="0">
                <a:solidFill>
                  <a:srgbClr val="000000"/>
                </a:solidFill>
              </a:rPr>
              <a:t>: With regards to supplier returns, the supplier invoice will typically be of the type “credit memo”.  Also, this process may be obsolete if the supplier invoice for the goods delivered has not been invoiced yet when goods are returned. In this case, the supplier would settle the return via a reduced supplier invoice.</a:t>
            </a:r>
            <a:endParaRPr lang="de-DE" sz="900" dirty="0">
              <a:solidFill>
                <a:srgbClr val="000000"/>
              </a:solidFill>
            </a:endParaRPr>
          </a:p>
        </p:txBody>
      </p:sp>
      <p:sp>
        <p:nvSpPr>
          <p:cNvPr id="101"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102" name="Chevron 102"/>
          <p:cNvSpPr>
            <a:spLocks noChangeArrowheads="1"/>
          </p:cNvSpPr>
          <p:nvPr/>
        </p:nvSpPr>
        <p:spPr bwMode="auto">
          <a:xfrm>
            <a:off x="7613870" y="513246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a:t>
            </a:r>
          </a:p>
        </p:txBody>
      </p:sp>
      <p:sp>
        <p:nvSpPr>
          <p:cNvPr id="71" name="TextBox 7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81" name="Picture 80"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92"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a:hlinkClick r:id="rId14"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5" name="Picture 6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57"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58" name="Chevron 123">
            <a:hlinkClick r:id="rId16"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59" name="Chevron 123">
            <a:hlinkClick r:id="rId17"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60"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8" action="ppaction://hlinksldjump"/>
          </p:cNvPr>
          <p:cNvSpPr>
            <a:spLocks noChangeArrowheads="1"/>
          </p:cNvSpPr>
          <p:nvPr/>
        </p:nvSpPr>
        <p:spPr bwMode="auto">
          <a:xfrm>
            <a:off x="5387484"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Payables and Payments</a:t>
            </a:r>
          </a:p>
        </p:txBody>
      </p:sp>
      <p:sp>
        <p:nvSpPr>
          <p:cNvPr id="62" name="Freeform 69"/>
          <p:cNvSpPr>
            <a:spLocks noChangeArrowheads="1"/>
          </p:cNvSpPr>
          <p:nvPr/>
        </p:nvSpPr>
        <p:spPr bwMode="auto">
          <a:xfrm>
            <a:off x="6059322"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3" name="Picture 5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4" name="Picture 53"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14" action="ppaction://hlinksldjump"/>
          </p:cNvPr>
          <p:cNvSpPr>
            <a:spLocks noChangeArrowheads="1"/>
          </p:cNvSpPr>
          <p:nvPr/>
        </p:nvSpPr>
        <p:spPr bwMode="auto">
          <a:xfrm>
            <a:off x="300766"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3" name="Picture 3"/>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911597" y="4586968"/>
            <a:ext cx="407092" cy="398951"/>
          </a:xfrm>
          <a:prstGeom prst="rect">
            <a:avLst/>
          </a:prstGeom>
          <a:noFill/>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Chevron 43"/>
          <p:cNvSpPr>
            <a:spLocks noChangeArrowheads="1"/>
          </p:cNvSpPr>
          <p:nvPr/>
        </p:nvSpPr>
        <p:spPr bwMode="auto">
          <a:xfrm>
            <a:off x="6718076" y="1853937"/>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28100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6" name="Freeform 69"/>
          <p:cNvSpPr>
            <a:spLocks noChangeArrowheads="1"/>
          </p:cNvSpPr>
          <p:nvPr/>
        </p:nvSpPr>
        <p:spPr bwMode="auto">
          <a:xfrm>
            <a:off x="7603295"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Chevron 45"/>
          <p:cNvSpPr>
            <a:spLocks noChangeArrowheads="1"/>
          </p:cNvSpPr>
          <p:nvPr/>
        </p:nvSpPr>
        <p:spPr bwMode="auto">
          <a:xfrm>
            <a:off x="3684100" y="1853937"/>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74" name="Chevron 73"/>
          <p:cNvSpPr>
            <a:spLocks noChangeArrowheads="1"/>
          </p:cNvSpPr>
          <p:nvPr>
            <p:custDataLst>
              <p:tags r:id="rId1"/>
            </p:custDataLst>
          </p:nvPr>
        </p:nvSpPr>
        <p:spPr bwMode="auto">
          <a:xfrm>
            <a:off x="6985827"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7" name="Chevron 76"/>
          <p:cNvSpPr>
            <a:spLocks noChangeArrowheads="1"/>
          </p:cNvSpPr>
          <p:nvPr>
            <p:custDataLst>
              <p:tags r:id="rId2"/>
            </p:custDataLst>
          </p:nvPr>
        </p:nvSpPr>
        <p:spPr bwMode="auto">
          <a:xfrm>
            <a:off x="6190576"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9" name="Chevron 78"/>
          <p:cNvSpPr>
            <a:spLocks noChangeArrowheads="1"/>
          </p:cNvSpPr>
          <p:nvPr>
            <p:custDataLst>
              <p:tags r:id="rId3"/>
            </p:custDataLst>
          </p:nvPr>
        </p:nvSpPr>
        <p:spPr bwMode="auto">
          <a:xfrm>
            <a:off x="5403638"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85" name="Chevron 84"/>
          <p:cNvSpPr>
            <a:spLocks noChangeArrowheads="1"/>
          </p:cNvSpPr>
          <p:nvPr>
            <p:custDataLst>
              <p:tags r:id="rId4"/>
            </p:custDataLst>
          </p:nvPr>
        </p:nvSpPr>
        <p:spPr bwMode="auto">
          <a:xfrm>
            <a:off x="4616700"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86" name="Chevron 85"/>
          <p:cNvSpPr>
            <a:spLocks noChangeArrowheads="1"/>
          </p:cNvSpPr>
          <p:nvPr>
            <p:custDataLst>
              <p:tags r:id="rId5"/>
            </p:custDataLst>
          </p:nvPr>
        </p:nvSpPr>
        <p:spPr bwMode="auto">
          <a:xfrm>
            <a:off x="3821449"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87" name="TextBox 59">
            <a:hlinkClick r:id="rId9" action="ppaction://hlinksldjump"/>
          </p:cNvPr>
          <p:cNvSpPr txBox="1">
            <a:spLocks noChangeArrowheads="1"/>
          </p:cNvSpPr>
          <p:nvPr/>
        </p:nvSpPr>
        <p:spPr bwMode="auto">
          <a:xfrm>
            <a:off x="7469496" y="1786114"/>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92" name="Oval 91">
            <a:hlinkClick r:id="rId10" action="ppaction://hlinksldjump" tooltip="Click here for more information"/>
          </p:cNvPr>
          <p:cNvSpPr>
            <a:spLocks noChangeAspect="1"/>
          </p:cNvSpPr>
          <p:nvPr/>
        </p:nvSpPr>
        <p:spPr bwMode="gray">
          <a:xfrm>
            <a:off x="7578789"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8977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12" action="ppaction://hlinksldjump" tooltip="Click here for more information"/>
          </p:cNvPr>
          <p:cNvSpPr>
            <a:spLocks noChangeAspect="1"/>
          </p:cNvSpPr>
          <p:nvPr/>
        </p:nvSpPr>
        <p:spPr bwMode="gray">
          <a:xfrm>
            <a:off x="6000757"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1" action="ppaction://hlinksldjump" tooltip="The manager approves the proposed payments in an additional step if this has been defined in configuration."/>
          </p:cNvPr>
          <p:cNvSpPr>
            <a:spLocks noChangeAspect="1"/>
          </p:cNvSpPr>
          <p:nvPr/>
        </p:nvSpPr>
        <p:spPr bwMode="gray">
          <a:xfrm>
            <a:off x="5211740"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42272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Rectangle 77"/>
          <p:cNvSpPr>
            <a:spLocks noChangeArrowheads="1"/>
          </p:cNvSpPr>
          <p:nvPr/>
        </p:nvSpPr>
        <p:spPr bwMode="auto">
          <a:xfrm>
            <a:off x="3821976" y="2976273"/>
            <a:ext cx="1976437" cy="230187"/>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13" action="ppaction://hlinksldjump"/>
              </a:rPr>
              <a:t>Click here</a:t>
            </a:r>
            <a:r>
              <a:rPr lang="en-US" sz="900" dirty="0">
                <a:solidFill>
                  <a:srgbClr val="404040"/>
                </a:solidFill>
              </a:rPr>
              <a:t>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103" name="TextBox 102"/>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7" name="Picture 106"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108" name="Picture 107"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109"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TextBox 61">
            <a:hlinkClick r:id="rId18"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9"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56" name="Chevron 123">
            <a:hlinkClick r:id="rId20"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57" name="Chevron 123">
            <a:hlinkClick r:id="rId21" action="ppaction://hlinksldjump"/>
          </p:cNvPr>
          <p:cNvSpPr>
            <a:spLocks noChangeArrowheads="1"/>
          </p:cNvSpPr>
          <p:nvPr/>
        </p:nvSpPr>
        <p:spPr bwMode="auto">
          <a:xfrm>
            <a:off x="2905335"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pic>
        <p:nvPicPr>
          <p:cNvPr id="58" name="Picture 5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60"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63"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Freeform 69"/>
          <p:cNvSpPr>
            <a:spLocks noChangeArrowheads="1"/>
          </p:cNvSpPr>
          <p:nvPr/>
        </p:nvSpPr>
        <p:spPr bwMode="auto">
          <a:xfrm>
            <a:off x="3575327"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9" name="Picture 58"/>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1" name="Picture 60"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4" name="Rectangle 57">
            <a:hlinkClick r:id="rId18" action="ppaction://hlinksldjump"/>
          </p:cNvPr>
          <p:cNvSpPr>
            <a:spLocks noChangeArrowheads="1"/>
          </p:cNvSpPr>
          <p:nvPr/>
        </p:nvSpPr>
        <p:spPr bwMode="auto">
          <a:xfrm>
            <a:off x="300766"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4" name="Picture 3"/>
          <p:cNvPicPr>
            <a:picLocks noChangeAspect="1" noChangeArrowheads="1"/>
          </p:cNvPicPr>
          <p:nvPr/>
        </p:nvPicPr>
        <p:blipFill>
          <a:blip r:embed="rId26" cstate="print">
            <a:extLst>
              <a:ext uri="{28A0092B-C50C-407E-A947-70E740481C1C}">
                <a14:useLocalDpi xmlns:a14="http://schemas.microsoft.com/office/drawing/2010/main" val="0"/>
              </a:ext>
            </a:extLst>
          </a:blip>
          <a:stretch>
            <a:fillRect/>
          </a:stretch>
        </p:blipFill>
        <p:spPr bwMode="auto">
          <a:xfrm>
            <a:off x="6911597" y="4586968"/>
            <a:ext cx="407092" cy="398951"/>
          </a:xfrm>
          <a:prstGeom prst="rect">
            <a:avLst/>
          </a:prstGeom>
          <a:noFill/>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Chevron 43"/>
          <p:cNvSpPr>
            <a:spLocks noChangeArrowheads="1"/>
          </p:cNvSpPr>
          <p:nvPr/>
        </p:nvSpPr>
        <p:spPr bwMode="auto">
          <a:xfrm>
            <a:off x="6718076" y="1853937"/>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de-DE" b="0" dirty="0"/>
              <a:t>Supplier Return Management</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Accountant</a:t>
            </a: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0" name="Chevron 45"/>
          <p:cNvSpPr>
            <a:spLocks noChangeArrowheads="1"/>
          </p:cNvSpPr>
          <p:nvPr/>
        </p:nvSpPr>
        <p:spPr bwMode="auto">
          <a:xfrm>
            <a:off x="3684100" y="1853937"/>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74" name="Chevron 73"/>
          <p:cNvSpPr>
            <a:spLocks noChangeArrowheads="1"/>
          </p:cNvSpPr>
          <p:nvPr>
            <p:custDataLst>
              <p:tags r:id="rId1"/>
            </p:custDataLst>
          </p:nvPr>
        </p:nvSpPr>
        <p:spPr bwMode="auto">
          <a:xfrm>
            <a:off x="6985827"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7" name="Chevron 76"/>
          <p:cNvSpPr>
            <a:spLocks noChangeArrowheads="1"/>
          </p:cNvSpPr>
          <p:nvPr>
            <p:custDataLst>
              <p:tags r:id="rId2"/>
            </p:custDataLst>
          </p:nvPr>
        </p:nvSpPr>
        <p:spPr bwMode="auto">
          <a:xfrm>
            <a:off x="6190576"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9" name="Chevron 78"/>
          <p:cNvSpPr>
            <a:spLocks noChangeArrowheads="1"/>
          </p:cNvSpPr>
          <p:nvPr>
            <p:custDataLst>
              <p:tags r:id="rId3"/>
            </p:custDataLst>
          </p:nvPr>
        </p:nvSpPr>
        <p:spPr bwMode="auto">
          <a:xfrm>
            <a:off x="5403638"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85" name="Chevron 84"/>
          <p:cNvSpPr>
            <a:spLocks noChangeArrowheads="1"/>
          </p:cNvSpPr>
          <p:nvPr>
            <p:custDataLst>
              <p:tags r:id="rId4"/>
            </p:custDataLst>
          </p:nvPr>
        </p:nvSpPr>
        <p:spPr bwMode="auto">
          <a:xfrm>
            <a:off x="4616700"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86" name="Chevron 85"/>
          <p:cNvSpPr>
            <a:spLocks noChangeArrowheads="1"/>
          </p:cNvSpPr>
          <p:nvPr>
            <p:custDataLst>
              <p:tags r:id="rId5"/>
            </p:custDataLst>
          </p:nvPr>
        </p:nvSpPr>
        <p:spPr bwMode="auto">
          <a:xfrm>
            <a:off x="3821449" y="21684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92" name="Oval 91">
            <a:hlinkClick r:id="rId9" action="ppaction://hlinksldjump" tooltip="Click here for more information"/>
          </p:cNvPr>
          <p:cNvSpPr>
            <a:spLocks noChangeAspect="1"/>
          </p:cNvSpPr>
          <p:nvPr/>
        </p:nvSpPr>
        <p:spPr bwMode="gray">
          <a:xfrm>
            <a:off x="7578789"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Oval 92">
            <a:hlinkClick r:id="rId1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8977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10" action="ppaction://hlinksldjump" tooltip="Click here for more information"/>
          </p:cNvPr>
          <p:cNvSpPr>
            <a:spLocks noChangeAspect="1"/>
          </p:cNvSpPr>
          <p:nvPr/>
        </p:nvSpPr>
        <p:spPr bwMode="gray">
          <a:xfrm>
            <a:off x="6000757"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10" action="ppaction://hlinksldjump" tooltip="The manager approves the proposed payments in an additional step if this has been defined in configuration."/>
          </p:cNvPr>
          <p:cNvSpPr>
            <a:spLocks noChangeAspect="1"/>
          </p:cNvSpPr>
          <p:nvPr/>
        </p:nvSpPr>
        <p:spPr bwMode="gray">
          <a:xfrm>
            <a:off x="5211740"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0"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422723" y="2757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Rectangle 77"/>
          <p:cNvSpPr>
            <a:spLocks noChangeArrowheads="1"/>
          </p:cNvSpPr>
          <p:nvPr/>
        </p:nvSpPr>
        <p:spPr bwMode="auto">
          <a:xfrm>
            <a:off x="3821976" y="2976273"/>
            <a:ext cx="1976437" cy="230187"/>
          </a:xfrm>
          <a:prstGeom prst="rect">
            <a:avLst/>
          </a:prstGeom>
          <a:noFill/>
          <a:ln w="9525">
            <a:noFill/>
            <a:miter lim="800000"/>
            <a:headEnd/>
            <a:tailEnd/>
          </a:ln>
        </p:spPr>
        <p:txBody>
          <a:bodyPr wrap="none" lIns="72000" rIns="0">
            <a:spAutoFit/>
          </a:bodyPr>
          <a:lstStyle/>
          <a:p>
            <a:pPr fontAlgn="base">
              <a:spcBef>
                <a:spcPct val="0"/>
              </a:spcBef>
              <a:spcAft>
                <a:spcPct val="0"/>
              </a:spcAft>
              <a:buClr>
                <a:srgbClr val="F0AB00"/>
              </a:buClr>
              <a:buSzPct val="80000"/>
            </a:pPr>
            <a:r>
              <a:rPr lang="en-US" sz="900" dirty="0">
                <a:solidFill>
                  <a:srgbClr val="404040"/>
                </a:solidFill>
                <a:hlinkClick r:id="rId11" action="ppaction://hlinksldjump"/>
              </a:rPr>
              <a:t>Click here</a:t>
            </a:r>
            <a:r>
              <a:rPr lang="en-US" sz="900" dirty="0">
                <a:solidFill>
                  <a:srgbClr val="404040"/>
                </a:solidFill>
              </a:rPr>
              <a:t> to display process variants</a:t>
            </a:r>
          </a:p>
        </p:txBody>
      </p:sp>
      <p:sp>
        <p:nvSpPr>
          <p:cNvPr id="63" name="Rectangle 61"/>
          <p:cNvSpPr>
            <a:spLocks noChangeArrowheads="1"/>
          </p:cNvSpPr>
          <p:nvPr/>
        </p:nvSpPr>
        <p:spPr bwMode="auto">
          <a:xfrm>
            <a:off x="3740726" y="2942596"/>
            <a:ext cx="2536249" cy="1261104"/>
          </a:xfrm>
          <a:prstGeom prst="rect">
            <a:avLst/>
          </a:prstGeom>
          <a:solidFill>
            <a:srgbClr val="D2F0FF"/>
          </a:solidFill>
          <a:ln w="3175">
            <a:solidFill>
              <a:schemeClr val="tx1"/>
            </a:solidFill>
            <a:miter lim="800000"/>
            <a:headEnd/>
            <a:tailEnd/>
          </a:ln>
        </p:spPr>
        <p:txBody>
          <a:bodyPr tIns="180000"/>
          <a:lstStyle/>
          <a:p>
            <a:r>
              <a:rPr lang="en-US" sz="600" dirty="0"/>
              <a:t>The accountant releases the payment that the manager may previously have approved. The system creates the payment medium in an automatic run or the accountant creates it manually. The system provides checks and outgoing bank transfers and the option of remittance advices. The accountant prints checks and sends them by mail to the payee. Bank transfers stored in a file are sent by the accountant to the bank or uploaded to the banking software.</a:t>
            </a:r>
          </a:p>
        </p:txBody>
      </p:sp>
      <p:sp>
        <p:nvSpPr>
          <p:cNvPr id="71" name="TextBox 59">
            <a:hlinkClick r:id="rId12" action="ppaction://hlinksldjump"/>
          </p:cNvPr>
          <p:cNvSpPr txBox="1">
            <a:spLocks noChangeArrowheads="1"/>
          </p:cNvSpPr>
          <p:nvPr/>
        </p:nvSpPr>
        <p:spPr bwMode="auto">
          <a:xfrm>
            <a:off x="6070052" y="2901289"/>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91" name="Freeform 69"/>
          <p:cNvSpPr>
            <a:spLocks noChangeArrowheads="1"/>
          </p:cNvSpPr>
          <p:nvPr/>
        </p:nvSpPr>
        <p:spPr bwMode="auto">
          <a:xfrm>
            <a:off x="7603295" y="31127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111" name="TextBox 59">
            <a:hlinkClick r:id="rId13" action="ppaction://hlinksldjump"/>
          </p:cNvPr>
          <p:cNvSpPr txBox="1">
            <a:spLocks noChangeArrowheads="1"/>
          </p:cNvSpPr>
          <p:nvPr/>
        </p:nvSpPr>
        <p:spPr bwMode="auto">
          <a:xfrm>
            <a:off x="7469496" y="1786114"/>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112" name="Chevron 102"/>
          <p:cNvSpPr>
            <a:spLocks noChangeArrowheads="1"/>
          </p:cNvSpPr>
          <p:nvPr/>
        </p:nvSpPr>
        <p:spPr bwMode="auto">
          <a:xfrm>
            <a:off x="7613870" y="528100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76" name="TextBox 75"/>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7" name="Picture 86"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88" name="Picture 87"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113"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6" name="TextBox 61">
            <a:hlinkClick r:id="rId18"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21" name="Picture 6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51963" y="2486967"/>
            <a:ext cx="180000" cy="134181"/>
          </a:xfrm>
          <a:prstGeom prst="rect">
            <a:avLst/>
          </a:prstGeom>
        </p:spPr>
      </p:pic>
      <p:sp>
        <p:nvSpPr>
          <p:cNvPr id="122" name="Rectangle 74"/>
          <p:cNvSpPr>
            <a:spLocks noChangeArrowheads="1"/>
          </p:cNvSpPr>
          <p:nvPr/>
        </p:nvSpPr>
        <p:spPr bwMode="auto">
          <a:xfrm>
            <a:off x="577707" y="2459919"/>
            <a:ext cx="574675" cy="276999"/>
          </a:xfrm>
          <a:prstGeom prst="rect">
            <a:avLst/>
          </a:prstGeom>
          <a:noFill/>
          <a:ln w="9525">
            <a:noFill/>
            <a:miter lim="800000"/>
            <a:headEnd/>
            <a:tailEnd/>
          </a:ln>
        </p:spPr>
        <p:txBody>
          <a:bodyPr lIns="0" tIns="0" rIns="0" bIns="0">
            <a:spAutoFit/>
          </a:bodyPr>
          <a:lstStyle/>
          <a:p>
            <a:pPr fontAlgn="base">
              <a:spcBef>
                <a:spcPct val="0"/>
              </a:spcBef>
              <a:spcAft>
                <a:spcPct val="0"/>
              </a:spcAft>
            </a:pPr>
            <a:r>
              <a:rPr lang="en-US" sz="600" dirty="0">
                <a:solidFill>
                  <a:srgbClr val="666666"/>
                </a:solidFill>
              </a:rPr>
              <a:t>Procure-to-Pay (Stock)</a:t>
            </a:r>
          </a:p>
          <a:p>
            <a:pPr fontAlgn="base">
              <a:spcBef>
                <a:spcPct val="0"/>
              </a:spcBef>
              <a:spcAft>
                <a:spcPct val="0"/>
              </a:spcAft>
            </a:pPr>
            <a:endParaRPr lang="en-US" sz="600" dirty="0">
              <a:solidFill>
                <a:srgbClr val="666666"/>
              </a:solidFill>
            </a:endParaRPr>
          </a:p>
        </p:txBody>
      </p:sp>
      <p:sp>
        <p:nvSpPr>
          <p:cNvPr id="55" name="Chevron 123">
            <a:hlinkClick r:id="rId20" action="ppaction://hlinksldjump"/>
          </p:cNvPr>
          <p:cNvSpPr>
            <a:spLocks noChangeArrowheads="1"/>
          </p:cNvSpPr>
          <p:nvPr/>
        </p:nvSpPr>
        <p:spPr bwMode="auto">
          <a:xfrm>
            <a:off x="1203847" y="2097127"/>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Initiating Return to Supplier</a:t>
            </a:r>
          </a:p>
        </p:txBody>
      </p:sp>
      <p:sp>
        <p:nvSpPr>
          <p:cNvPr id="57" name="Chevron 123">
            <a:hlinkClick r:id="rId21" action="ppaction://hlinksldjump"/>
          </p:cNvPr>
          <p:cNvSpPr>
            <a:spLocks noChangeArrowheads="1"/>
          </p:cNvSpPr>
          <p:nvPr/>
        </p:nvSpPr>
        <p:spPr bwMode="auto">
          <a:xfrm>
            <a:off x="2048514"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Outbound Delivery</a:t>
            </a:r>
          </a:p>
        </p:txBody>
      </p:sp>
      <p:sp>
        <p:nvSpPr>
          <p:cNvPr id="58" name="Chevron 123">
            <a:hlinkClick r:id="rId22" action="ppaction://hlinksldjump"/>
          </p:cNvPr>
          <p:cNvSpPr>
            <a:spLocks noChangeArrowheads="1"/>
          </p:cNvSpPr>
          <p:nvPr/>
        </p:nvSpPr>
        <p:spPr bwMode="auto">
          <a:xfrm>
            <a:off x="2905335" y="2097127"/>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fontAlgn="base">
              <a:lnSpc>
                <a:spcPct val="90000"/>
              </a:lnSpc>
              <a:spcBef>
                <a:spcPct val="0"/>
              </a:spcBef>
              <a:spcAft>
                <a:spcPct val="0"/>
              </a:spcAft>
              <a:buClr>
                <a:srgbClr val="F0AB00"/>
              </a:buClr>
              <a:buSzPct val="80000"/>
            </a:pPr>
            <a:r>
              <a:rPr lang="en-US" sz="800" dirty="0">
                <a:solidFill>
                  <a:srgbClr val="404040"/>
                </a:solidFill>
              </a:rPr>
              <a:t>Processing Supplier Invoices</a:t>
            </a:r>
          </a:p>
        </p:txBody>
      </p:sp>
      <p:sp>
        <p:nvSpPr>
          <p:cNvPr id="59" name="Freeform 69"/>
          <p:cNvSpPr>
            <a:spLocks noChangeArrowheads="1"/>
          </p:cNvSpPr>
          <p:nvPr/>
        </p:nvSpPr>
        <p:spPr bwMode="auto">
          <a:xfrm>
            <a:off x="2728814"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Freeform 69"/>
          <p:cNvSpPr>
            <a:spLocks noChangeArrowheads="1"/>
          </p:cNvSpPr>
          <p:nvPr/>
        </p:nvSpPr>
        <p:spPr bwMode="auto">
          <a:xfrm>
            <a:off x="3575327" y="2857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0" name="Picture 5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8" name="Rectangle 57">
            <a:hlinkClick r:id="rId18" action="ppaction://hlinksldjump"/>
          </p:cNvPr>
          <p:cNvSpPr>
            <a:spLocks noChangeArrowheads="1"/>
          </p:cNvSpPr>
          <p:nvPr/>
        </p:nvSpPr>
        <p:spPr bwMode="auto">
          <a:xfrm>
            <a:off x="286477" y="5870301"/>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3"/>
          <p:cNvPicPr>
            <a:picLocks noChangeAspect="1" noChangeArrowheads="1"/>
          </p:cNvPicPr>
          <p:nvPr/>
        </p:nvPicPr>
        <p:blipFill>
          <a:blip r:embed="rId26" cstate="print">
            <a:extLst>
              <a:ext uri="{28A0092B-C50C-407E-A947-70E740481C1C}">
                <a14:useLocalDpi xmlns:a14="http://schemas.microsoft.com/office/drawing/2010/main" val="0"/>
              </a:ext>
            </a:extLst>
          </a:blip>
          <a:stretch>
            <a:fillRect/>
          </a:stretch>
        </p:blipFill>
        <p:spPr bwMode="auto">
          <a:xfrm>
            <a:off x="6911597" y="4586968"/>
            <a:ext cx="407092" cy="398951"/>
          </a:xfrm>
          <a:prstGeom prst="rect">
            <a:avLst/>
          </a:prstGeom>
          <a:noFill/>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2359</Words>
  <Application>Microsoft Office PowerPoint</Application>
  <PresentationFormat>On-screen Show (4:3)</PresentationFormat>
  <Paragraphs>455</Paragraphs>
  <Slides>14</Slides>
  <Notes>14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14</vt:i4>
      </vt:variant>
    </vt:vector>
  </HeadingPairs>
  <TitlesOfParts>
    <vt:vector size="28" baseType="lpstr">
      <vt:lpstr>Arial</vt:lpstr>
      <vt:lpstr>Symbol</vt:lpstr>
      <vt:lpstr>wingdings</vt:lpstr>
      <vt:lpstr>BrowalliaUPC</vt:lpstr>
      <vt:lpstr>MS PGothic</vt:lpstr>
      <vt:lpstr>BentonSans Bold</vt:lpstr>
      <vt:lpstr>Aparajita</vt:lpstr>
      <vt:lpstr>BentonSans Light</vt:lpstr>
      <vt:lpstr>Courier New</vt:lpstr>
      <vt:lpstr>wingdings</vt:lpstr>
      <vt:lpstr>SimSun</vt:lpstr>
      <vt:lpstr>Arial Unicode MS</vt:lpstr>
      <vt:lpstr>BentonSans Regular</vt:lpstr>
      <vt:lpstr>SAP_2011_v1.0</vt:lpstr>
      <vt:lpstr>Supplier Return Management Scenario Overview</vt:lpstr>
      <vt:lpstr>Supplier Return Management Scenario Overview</vt:lpstr>
      <vt:lpstr>Supplier Return Management Process Details: Initiating Return to Supplier</vt:lpstr>
      <vt:lpstr>Supplier Return Management Process Details: Processing Outbound Delivery</vt:lpstr>
      <vt:lpstr>Supplier Return Management Process Details: Processing Outbound Delivery</vt:lpstr>
      <vt:lpstr>Supplier Return Management Process Details: Processing Supplier Invoices</vt:lpstr>
      <vt:lpstr>Supplier Return Management Process Details: Processing Supplier Invoices</vt:lpstr>
      <vt:lpstr>Supplier Return Management Process Details: Processing Payables and Payments</vt:lpstr>
      <vt:lpstr>Supplier Return Management Process Details: Processing Payables and Payments</vt:lpstr>
      <vt:lpstr>Supplier Return Management Process Details: Processing Payables and Payments</vt:lpstr>
      <vt:lpstr>Supplier Return Management Process Details: Processing Payables and Payments</vt:lpstr>
      <vt:lpstr>Supplier Return Management Business Value</vt:lpstr>
      <vt:lpstr>Supplier Return Management Scenario Flow Variant: Return to Supplier</vt:lpstr>
      <vt:lpstr>Supplier Return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131</cp:revision>
  <dcterms:created xsi:type="dcterms:W3CDTF">2011-09-27T15:12:20Z</dcterms:created>
  <dcterms:modified xsi:type="dcterms:W3CDTF">2018-09-05T07:50:09Z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