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3"/>
  </p:notesMasterIdLst>
  <p:handoutMasterIdLst>
    <p:handoutMasterId r:id="rId14"/>
  </p:handoutMasterIdLst>
  <p:sldIdLst>
    <p:sldId id="342" r:id="rId2"/>
    <p:sldId id="359" r:id="rId3"/>
    <p:sldId id="349" r:id="rId4"/>
    <p:sldId id="360" r:id="rId5"/>
    <p:sldId id="361" r:id="rId6"/>
    <p:sldId id="362" r:id="rId7"/>
    <p:sldId id="353" r:id="rId8"/>
    <p:sldId id="348" r:id="rId9"/>
    <p:sldId id="364" r:id="rId10"/>
    <p:sldId id="363" r:id="rId11"/>
    <p:sldId id="366" r:id="rId12"/>
  </p:sldIdLst>
  <p:sldSz cx="9144000" cy="6858000" type="screen4x3"/>
  <p:notesSz cx="6858000" cy="9144000"/>
  <p:embeddedFontLst>
    <p:embeddedFont>
      <p:font typeface="BentonSans Bold" panose="02000803000000020004" pitchFamily="2" charset="0"/>
      <p:bold r:id="rId15"/>
    </p:embeddedFont>
    <p:embeddedFont>
      <p:font typeface="BrowalliaUPC" panose="020B0604020202020204" pitchFamily="34" charset="-34"/>
      <p:regular r:id="rId16"/>
      <p:bold r:id="rId17"/>
      <p:italic r:id="rId18"/>
      <p:boldItalic r:id="rId19"/>
    </p:embeddedFont>
    <p:embeddedFont>
      <p:font typeface="MS PGothic" panose="020B0600070205080204" pitchFamily="34" charset="-128"/>
      <p:regular r:id="rId20"/>
    </p:embeddedFont>
    <p:embeddedFont>
      <p:font typeface="BentonSans Light" panose="02000503000000020004" pitchFamily="2" charset="0"/>
      <p:regular r:id="rId21"/>
    </p:embeddedFont>
    <p:embeddedFont>
      <p:font typeface="BentonSans Regular" panose="02000503000000020004" pitchFamily="2" charset="0"/>
      <p:regular r:id="rId22"/>
    </p:embeddedFont>
    <p:embeddedFont>
      <p:font typeface="Aparajita" panose="02020603050405020304" pitchFamily="18" charset="0"/>
      <p:regular r:id="rId23"/>
      <p:bold r:id="rId24"/>
      <p:italic r:id="rId25"/>
      <p:boldItalic r:id="rId26"/>
    </p:embeddedFont>
    <p:embeddedFont>
      <p:font typeface="SimSun" panose="02010600030101010101" pitchFamily="2" charset="-122"/>
      <p:regular r:id="rId27"/>
    </p:embeddedFont>
    <p:embeddedFont>
      <p:font typeface="Arial Unicode MS" panose="020B0604020202020204" pitchFamily="34" charset="-128"/>
      <p:regular r:id="rId2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170">
          <p15:clr>
            <a:srgbClr val="A4A3A4"/>
          </p15:clr>
        </p15:guide>
        <p15:guide id="3" orient="horz" pos="1367">
          <p15:clr>
            <a:srgbClr val="A4A3A4"/>
          </p15:clr>
        </p15:guide>
        <p15:guide id="4" orient="horz" pos="140">
          <p15:clr>
            <a:srgbClr val="A4A3A4"/>
          </p15:clr>
        </p15:guide>
        <p15:guide id="5" orient="horz" pos="3221">
          <p15:clr>
            <a:srgbClr val="A4A3A4"/>
          </p15:clr>
        </p15:guide>
        <p15:guide id="6" orient="horz" pos="2648">
          <p15:clr>
            <a:srgbClr val="A4A3A4"/>
          </p15:clr>
        </p15:guide>
        <p15:guide id="7" orient="horz" pos="2363">
          <p15:clr>
            <a:srgbClr val="A4A3A4"/>
          </p15:clr>
        </p15:guide>
        <p15:guide id="8" pos="5556">
          <p15:clr>
            <a:srgbClr val="A4A3A4"/>
          </p15:clr>
        </p15:guide>
        <p15:guide id="9" pos="217">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84" autoAdjust="0"/>
    <p:restoredTop sz="94645" autoAdjust="0"/>
  </p:normalViewPr>
  <p:slideViewPr>
    <p:cSldViewPr snapToGrid="0" showGuides="1">
      <p:cViewPr varScale="1">
        <p:scale>
          <a:sx n="86" d="100"/>
          <a:sy n="86" d="100"/>
        </p:scale>
        <p:origin x="1651" y="72"/>
      </p:cViewPr>
      <p:guideLst>
        <p:guide orient="horz" pos="4117"/>
        <p:guide orient="horz" pos="1170"/>
        <p:guide orient="horz" pos="1367"/>
        <p:guide orient="horz" pos="140"/>
        <p:guide orient="horz" pos="3221"/>
        <p:guide orient="horz" pos="2648"/>
        <p:guide orient="horz" pos="2363"/>
        <p:guide pos="5556"/>
        <p:guide pos="217"/>
        <p:guide pos="350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5417062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585061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225343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238734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720023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922490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551791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510536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622996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152801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586751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1099225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489990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image" Target="../media/image6.png"/><Relationship Id="rId3" Type="http://schemas.openxmlformats.org/officeDocument/2006/relationships/slide" Target="slide3.xml"/><Relationship Id="rId7" Type="http://schemas.openxmlformats.org/officeDocument/2006/relationships/image" Target="../media/image3.png"/><Relationship Id="rId12" Type="http://schemas.openxmlformats.org/officeDocument/2006/relationships/slide" Target="slide7.xml"/><Relationship Id="rId2" Type="http://schemas.openxmlformats.org/officeDocument/2006/relationships/notesSlide" Target="../notesSlides/notesSlide1.xml"/><Relationship Id="rId16" Type="http://schemas.openxmlformats.org/officeDocument/2006/relationships/slide" Target="slide11.xml"/><Relationship Id="rId1" Type="http://schemas.openxmlformats.org/officeDocument/2006/relationships/slideLayout" Target="../slideLayouts/slideLayout10.xml"/><Relationship Id="rId6" Type="http://schemas.openxmlformats.org/officeDocument/2006/relationships/slide" Target="slide6.xml"/><Relationship Id="rId11" Type="http://schemas.openxmlformats.org/officeDocument/2006/relationships/slide" Target="slide8.xml"/><Relationship Id="rId5" Type="http://schemas.openxmlformats.org/officeDocument/2006/relationships/slide" Target="slide5.xml"/><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slide" Target="slide4.xml"/><Relationship Id="rId9" Type="http://schemas.openxmlformats.org/officeDocument/2006/relationships/image" Target="../media/image4.png"/><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7.xml"/><Relationship Id="rId3" Type="http://schemas.openxmlformats.org/officeDocument/2006/relationships/slide" Target="slide8.xml"/><Relationship Id="rId7" Type="http://schemas.openxmlformats.org/officeDocument/2006/relationships/slide" Target="slide4.xml"/><Relationship Id="rId12" Type="http://schemas.openxmlformats.org/officeDocument/2006/relationships/image" Target="../media/image4.png"/><Relationship Id="rId2" Type="http://schemas.openxmlformats.org/officeDocument/2006/relationships/notesSlide" Target="../notesSlides/notesSlide10.xml"/><Relationship Id="rId16" Type="http://schemas.openxmlformats.org/officeDocument/2006/relationships/image" Target="../media/image17.png"/><Relationship Id="rId1" Type="http://schemas.openxmlformats.org/officeDocument/2006/relationships/slideLayout" Target="../slideLayouts/slideLayout10.xml"/><Relationship Id="rId6" Type="http://schemas.openxmlformats.org/officeDocument/2006/relationships/slide" Target="slide6.xml"/><Relationship Id="rId11" Type="http://schemas.openxmlformats.org/officeDocument/2006/relationships/slide" Target="slide1.xml"/><Relationship Id="rId5" Type="http://schemas.openxmlformats.org/officeDocument/2006/relationships/slide" Target="slide5.xml"/><Relationship Id="rId15" Type="http://schemas.openxmlformats.org/officeDocument/2006/relationships/slide" Target="slide11.xml"/><Relationship Id="rId10" Type="http://schemas.openxmlformats.org/officeDocument/2006/relationships/image" Target="../media/image15.png"/><Relationship Id="rId4" Type="http://schemas.openxmlformats.org/officeDocument/2006/relationships/slide" Target="slide9.xml"/><Relationship Id="rId9" Type="http://schemas.openxmlformats.org/officeDocument/2006/relationships/image" Target="../media/image18.png"/><Relationship Id="rId1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4.png"/><Relationship Id="rId18" Type="http://schemas.openxmlformats.org/officeDocument/2006/relationships/slide" Target="slide8.xml"/><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19.png"/><Relationship Id="rId12" Type="http://schemas.openxmlformats.org/officeDocument/2006/relationships/slide" Target="slide1.xml"/><Relationship Id="rId17" Type="http://schemas.openxmlformats.org/officeDocument/2006/relationships/image" Target="../media/image23.png"/><Relationship Id="rId2" Type="http://schemas.openxmlformats.org/officeDocument/2006/relationships/notesSlide" Target="../notesSlides/notesSlide11.xml"/><Relationship Id="rId16"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5.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5.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1.png"/><Relationship Id="rId14" Type="http://schemas.openxmlformats.org/officeDocument/2006/relationships/slide" Target="slide7.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slide" Target="slide6.xml"/><Relationship Id="rId18" Type="http://schemas.openxmlformats.org/officeDocument/2006/relationships/image" Target="../media/image6.png"/><Relationship Id="rId3" Type="http://schemas.openxmlformats.org/officeDocument/2006/relationships/notesSlide" Target="../notesSlides/notesSlide2.xml"/><Relationship Id="rId21" Type="http://schemas.openxmlformats.org/officeDocument/2006/relationships/slide" Target="slide11.xml"/><Relationship Id="rId7" Type="http://schemas.openxmlformats.org/officeDocument/2006/relationships/image" Target="../media/image9.png"/><Relationship Id="rId12" Type="http://schemas.openxmlformats.org/officeDocument/2006/relationships/slide" Target="slide5.xml"/><Relationship Id="rId17" Type="http://schemas.openxmlformats.org/officeDocument/2006/relationships/slide" Target="slide8.xml"/><Relationship Id="rId2" Type="http://schemas.openxmlformats.org/officeDocument/2006/relationships/slideLayout" Target="../slideLayouts/slideLayout10.xml"/><Relationship Id="rId16" Type="http://schemas.openxmlformats.org/officeDocument/2006/relationships/image" Target="../media/image5.png"/><Relationship Id="rId20" Type="http://schemas.openxmlformats.org/officeDocument/2006/relationships/image" Target="../media/image8.png"/><Relationship Id="rId1" Type="http://schemas.openxmlformats.org/officeDocument/2006/relationships/tags" Target="../tags/tag1.xml"/><Relationship Id="rId6" Type="http://schemas.openxmlformats.org/officeDocument/2006/relationships/slide" Target="slide7.xml"/><Relationship Id="rId11" Type="http://schemas.openxmlformats.org/officeDocument/2006/relationships/slide" Target="slide4.xml"/><Relationship Id="rId5" Type="http://schemas.openxmlformats.org/officeDocument/2006/relationships/slide" Target="slide2.xml"/><Relationship Id="rId15" Type="http://schemas.openxmlformats.org/officeDocument/2006/relationships/image" Target="../media/image4.png"/><Relationship Id="rId10" Type="http://schemas.openxmlformats.org/officeDocument/2006/relationships/slide" Target="slide3.xml"/><Relationship Id="rId19" Type="http://schemas.openxmlformats.org/officeDocument/2006/relationships/image" Target="../media/image11.png"/><Relationship Id="rId4" Type="http://schemas.openxmlformats.org/officeDocument/2006/relationships/image" Target="../media/image3.png"/><Relationship Id="rId9" Type="http://schemas.openxmlformats.org/officeDocument/2006/relationships/slide" Target="slide1.xml"/><Relationship Id="rId1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5.png"/><Relationship Id="rId18" Type="http://schemas.openxmlformats.org/officeDocument/2006/relationships/slide" Target="slide11.xml"/><Relationship Id="rId3" Type="http://schemas.openxmlformats.org/officeDocument/2006/relationships/notesSlide" Target="../notesSlides/notesSlide3.xml"/><Relationship Id="rId7" Type="http://schemas.openxmlformats.org/officeDocument/2006/relationships/slide" Target="slide5.xml"/><Relationship Id="rId12" Type="http://schemas.openxmlformats.org/officeDocument/2006/relationships/image" Target="../media/image4.png"/><Relationship Id="rId17" Type="http://schemas.openxmlformats.org/officeDocument/2006/relationships/image" Target="../media/image8.png"/><Relationship Id="rId2" Type="http://schemas.openxmlformats.org/officeDocument/2006/relationships/slideLayout" Target="../slideLayouts/slideLayout10.xml"/><Relationship Id="rId16" Type="http://schemas.openxmlformats.org/officeDocument/2006/relationships/image" Target="../media/image7.png"/><Relationship Id="rId1" Type="http://schemas.openxmlformats.org/officeDocument/2006/relationships/tags" Target="../tags/tag2.xml"/><Relationship Id="rId6" Type="http://schemas.openxmlformats.org/officeDocument/2006/relationships/slide" Target="slide4.xml"/><Relationship Id="rId11" Type="http://schemas.openxmlformats.org/officeDocument/2006/relationships/image" Target="../media/image13.png"/><Relationship Id="rId5" Type="http://schemas.openxmlformats.org/officeDocument/2006/relationships/image" Target="../media/image3.png"/><Relationship Id="rId15" Type="http://schemas.openxmlformats.org/officeDocument/2006/relationships/slide" Target="slide7.xml"/><Relationship Id="rId10" Type="http://schemas.openxmlformats.org/officeDocument/2006/relationships/image" Target="../media/image12.png"/><Relationship Id="rId4" Type="http://schemas.openxmlformats.org/officeDocument/2006/relationships/slide" Target="slide1.xml"/><Relationship Id="rId9" Type="http://schemas.openxmlformats.org/officeDocument/2006/relationships/slide" Target="slide3.xml"/><Relationship Id="rId14" Type="http://schemas.openxmlformats.org/officeDocument/2006/relationships/slide" Target="slide8.xml"/></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4.png"/><Relationship Id="rId18" Type="http://schemas.openxmlformats.org/officeDocument/2006/relationships/image" Target="../media/image13.png"/><Relationship Id="rId3" Type="http://schemas.openxmlformats.org/officeDocument/2006/relationships/tags" Target="../tags/tag5.xml"/><Relationship Id="rId21" Type="http://schemas.openxmlformats.org/officeDocument/2006/relationships/slide" Target="slide11.xml"/><Relationship Id="rId7" Type="http://schemas.openxmlformats.org/officeDocument/2006/relationships/image" Target="../media/image3.png"/><Relationship Id="rId12" Type="http://schemas.openxmlformats.org/officeDocument/2006/relationships/slide" Target="slide4.xml"/><Relationship Id="rId17" Type="http://schemas.openxmlformats.org/officeDocument/2006/relationships/image" Target="../media/image12.png"/><Relationship Id="rId2" Type="http://schemas.openxmlformats.org/officeDocument/2006/relationships/tags" Target="../tags/tag4.xml"/><Relationship Id="rId16" Type="http://schemas.openxmlformats.org/officeDocument/2006/relationships/slide" Target="slide7.xml"/><Relationship Id="rId20" Type="http://schemas.openxmlformats.org/officeDocument/2006/relationships/image" Target="../media/image8.png"/><Relationship Id="rId1" Type="http://schemas.openxmlformats.org/officeDocument/2006/relationships/tags" Target="../tags/tag3.xml"/><Relationship Id="rId6" Type="http://schemas.openxmlformats.org/officeDocument/2006/relationships/notesSlide" Target="../notesSlides/notesSlide4.xml"/><Relationship Id="rId11" Type="http://schemas.openxmlformats.org/officeDocument/2006/relationships/slide" Target="slide1.xml"/><Relationship Id="rId5" Type="http://schemas.openxmlformats.org/officeDocument/2006/relationships/slideLayout" Target="../slideLayouts/slideLayout10.xml"/><Relationship Id="rId15" Type="http://schemas.openxmlformats.org/officeDocument/2006/relationships/slide" Target="slide8.xml"/><Relationship Id="rId10" Type="http://schemas.openxmlformats.org/officeDocument/2006/relationships/slide" Target="slide6.xml"/><Relationship Id="rId19" Type="http://schemas.openxmlformats.org/officeDocument/2006/relationships/image" Target="../media/image7.png"/><Relationship Id="rId4" Type="http://schemas.openxmlformats.org/officeDocument/2006/relationships/tags" Target="../tags/tag6.xml"/><Relationship Id="rId9" Type="http://schemas.openxmlformats.org/officeDocument/2006/relationships/slide" Target="slide5.xml"/><Relationship Id="rId1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8.xml"/><Relationship Id="rId18" Type="http://schemas.openxmlformats.org/officeDocument/2006/relationships/image" Target="../media/image8.png"/><Relationship Id="rId3" Type="http://schemas.openxmlformats.org/officeDocument/2006/relationships/slideLayout" Target="../slideLayouts/slideLayout10.xml"/><Relationship Id="rId7" Type="http://schemas.openxmlformats.org/officeDocument/2006/relationships/slide" Target="slide4.xml"/><Relationship Id="rId12" Type="http://schemas.openxmlformats.org/officeDocument/2006/relationships/image" Target="../media/image5.png"/><Relationship Id="rId17" Type="http://schemas.openxmlformats.org/officeDocument/2006/relationships/image" Target="../media/image7.png"/><Relationship Id="rId2" Type="http://schemas.openxmlformats.org/officeDocument/2006/relationships/tags" Target="../tags/tag8.xml"/><Relationship Id="rId16" Type="http://schemas.openxmlformats.org/officeDocument/2006/relationships/image" Target="../media/image13.png"/><Relationship Id="rId1" Type="http://schemas.openxmlformats.org/officeDocument/2006/relationships/tags" Target="../tags/tag7.xml"/><Relationship Id="rId6" Type="http://schemas.openxmlformats.org/officeDocument/2006/relationships/slide" Target="slide3.xml"/><Relationship Id="rId11"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slide" Target="slide5.xml"/><Relationship Id="rId19" Type="http://schemas.openxmlformats.org/officeDocument/2006/relationships/slide" Target="slide11.xml"/><Relationship Id="rId4" Type="http://schemas.openxmlformats.org/officeDocument/2006/relationships/notesSlide" Target="../notesSlides/notesSlide5.xml"/><Relationship Id="rId9" Type="http://schemas.openxmlformats.org/officeDocument/2006/relationships/slide" Target="slide1.xml"/><Relationship Id="rId14" Type="http://schemas.openxmlformats.org/officeDocument/2006/relationships/slide" Target="slide7.xml"/></Relationships>
</file>

<file path=ppt/slides/_rels/slide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8.xml"/><Relationship Id="rId18" Type="http://schemas.openxmlformats.org/officeDocument/2006/relationships/image" Target="../media/image8.png"/><Relationship Id="rId3" Type="http://schemas.openxmlformats.org/officeDocument/2006/relationships/slideLayout" Target="../slideLayouts/slideLayout10.xml"/><Relationship Id="rId7" Type="http://schemas.openxmlformats.org/officeDocument/2006/relationships/slide" Target="slide4.xml"/><Relationship Id="rId12" Type="http://schemas.openxmlformats.org/officeDocument/2006/relationships/image" Target="../media/image5.png"/><Relationship Id="rId17" Type="http://schemas.openxmlformats.org/officeDocument/2006/relationships/image" Target="../media/image7.png"/><Relationship Id="rId2" Type="http://schemas.openxmlformats.org/officeDocument/2006/relationships/tags" Target="../tags/tag10.xml"/><Relationship Id="rId16" Type="http://schemas.openxmlformats.org/officeDocument/2006/relationships/image" Target="../media/image13.png"/><Relationship Id="rId1" Type="http://schemas.openxmlformats.org/officeDocument/2006/relationships/tags" Target="../tags/tag9.xml"/><Relationship Id="rId6" Type="http://schemas.openxmlformats.org/officeDocument/2006/relationships/slide" Target="slide3.xml"/><Relationship Id="rId11"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slide" Target="slide6.xml"/><Relationship Id="rId19" Type="http://schemas.openxmlformats.org/officeDocument/2006/relationships/slide" Target="slide11.xml"/><Relationship Id="rId4" Type="http://schemas.openxmlformats.org/officeDocument/2006/relationships/notesSlide" Target="../notesSlides/notesSlide6.xml"/><Relationship Id="rId9" Type="http://schemas.openxmlformats.org/officeDocument/2006/relationships/slide" Target="slide1.xml"/><Relationship Id="rId14" Type="http://schemas.openxmlformats.org/officeDocument/2006/relationships/slide" Target="slide7.xml"/></Relationships>
</file>

<file path=ppt/slides/_rels/slide7.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16.png"/><Relationship Id="rId18" Type="http://schemas.openxmlformats.org/officeDocument/2006/relationships/slide" Target="slide11.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15.png"/><Relationship Id="rId17" Type="http://schemas.openxmlformats.org/officeDocument/2006/relationships/image" Target="../media/image8.png"/><Relationship Id="rId2" Type="http://schemas.openxmlformats.org/officeDocument/2006/relationships/tags" Target="../tags/tag12.xml"/><Relationship Id="rId16" Type="http://schemas.openxmlformats.org/officeDocument/2006/relationships/slide" Target="slide1.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image" Target="../media/image14.png"/><Relationship Id="rId5" Type="http://schemas.openxmlformats.org/officeDocument/2006/relationships/tags" Target="../tags/tag15.xml"/><Relationship Id="rId15" Type="http://schemas.openxmlformats.org/officeDocument/2006/relationships/slide" Target="slide8.xml"/><Relationship Id="rId10" Type="http://schemas.openxmlformats.org/officeDocument/2006/relationships/notesSlide" Target="../notesSlides/notesSlide7.xml"/><Relationship Id="rId4" Type="http://schemas.openxmlformats.org/officeDocument/2006/relationships/tags" Target="../tags/tag14.xml"/><Relationship Id="rId9" Type="http://schemas.openxmlformats.org/officeDocument/2006/relationships/slideLayout" Target="../slideLayouts/slideLayout10.xml"/><Relationship Id="rId1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8.png"/><Relationship Id="rId3" Type="http://schemas.openxmlformats.org/officeDocument/2006/relationships/slide" Target="slide5.xml"/><Relationship Id="rId7" Type="http://schemas.openxmlformats.org/officeDocument/2006/relationships/slide" Target="slide10.xml"/><Relationship Id="rId12" Type="http://schemas.openxmlformats.org/officeDocument/2006/relationships/slide" Target="slide7.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slide" Target="slide9.xml"/><Relationship Id="rId11" Type="http://schemas.openxmlformats.org/officeDocument/2006/relationships/image" Target="../media/image4.png"/><Relationship Id="rId5" Type="http://schemas.openxmlformats.org/officeDocument/2006/relationships/image" Target="../media/image17.png"/><Relationship Id="rId10" Type="http://schemas.openxmlformats.org/officeDocument/2006/relationships/slide" Target="slide1.xml"/><Relationship Id="rId4" Type="http://schemas.openxmlformats.org/officeDocument/2006/relationships/slide" Target="slide6.xml"/><Relationship Id="rId9" Type="http://schemas.openxmlformats.org/officeDocument/2006/relationships/image" Target="../media/image15.png"/><Relationship Id="rId14" Type="http://schemas.openxmlformats.org/officeDocument/2006/relationships/slide" Target="slide11.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8.png"/><Relationship Id="rId3" Type="http://schemas.openxmlformats.org/officeDocument/2006/relationships/slide" Target="slide5.xml"/><Relationship Id="rId7" Type="http://schemas.openxmlformats.org/officeDocument/2006/relationships/slide" Target="slide10.xml"/><Relationship Id="rId12" Type="http://schemas.openxmlformats.org/officeDocument/2006/relationships/slide" Target="slide7.xm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slide" Target="slide8.xml"/><Relationship Id="rId11" Type="http://schemas.openxmlformats.org/officeDocument/2006/relationships/image" Target="../media/image4.png"/><Relationship Id="rId5" Type="http://schemas.openxmlformats.org/officeDocument/2006/relationships/slide" Target="slide4.xml"/><Relationship Id="rId15" Type="http://schemas.openxmlformats.org/officeDocument/2006/relationships/image" Target="../media/image17.png"/><Relationship Id="rId10" Type="http://schemas.openxmlformats.org/officeDocument/2006/relationships/slide" Target="slide1.xml"/><Relationship Id="rId4" Type="http://schemas.openxmlformats.org/officeDocument/2006/relationships/slide" Target="slide6.xml"/><Relationship Id="rId9" Type="http://schemas.openxmlformats.org/officeDocument/2006/relationships/image" Target="../media/image15.png"/><Relationship Id="rId1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Scenario Overview</a:t>
            </a:r>
          </a:p>
        </p:txBody>
      </p:sp>
      <p:sp>
        <p:nvSpPr>
          <p:cNvPr id="5" name="Chevron 123">
            <a:hlinkClick r:id="rId3"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Re-negotiating Purchasing Contracts</a:t>
            </a:r>
          </a:p>
        </p:txBody>
      </p:sp>
      <p:sp>
        <p:nvSpPr>
          <p:cNvPr id="7" name="Chevron 123">
            <a:hlinkClick r:id="rId4"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Processing Requests for Quotation</a:t>
            </a:r>
            <a:endParaRPr lang="en-US" sz="800" dirty="0">
              <a:solidFill>
                <a:srgbClr val="404040"/>
              </a:solidFill>
            </a:endParaRPr>
          </a:p>
        </p:txBody>
      </p:sp>
      <p:sp>
        <p:nvSpPr>
          <p:cNvPr id="8" name="Chevron 123">
            <a:hlinkClick r:id="rId5"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Purchasing Contracts</a:t>
            </a:r>
          </a:p>
        </p:txBody>
      </p:sp>
      <p:sp>
        <p:nvSpPr>
          <p:cNvPr id="9" name="Chevron 123">
            <a:hlinkClick r:id="rId6" action="ppaction://hlinksldjump"/>
          </p:cNvPr>
          <p:cNvSpPr>
            <a:spLocks noChangeArrowheads="1"/>
          </p:cNvSpPr>
          <p:nvPr/>
        </p:nvSpPr>
        <p:spPr bwMode="auto">
          <a:xfrm>
            <a:off x="286639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Determining Source of Supply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Strategic Buyer</a:t>
            </a:r>
          </a:p>
        </p:txBody>
      </p:sp>
      <p:sp>
        <p:nvSpPr>
          <p:cNvPr id="32"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Open Legend</a:t>
            </a:r>
            <a:endParaRPr lang="en-US" sz="900" dirty="0">
              <a:ea typeface="SimSun" pitchFamily="2" charset="-122"/>
            </a:endParaRPr>
          </a:p>
        </p:txBody>
      </p:sp>
      <p:sp>
        <p:nvSpPr>
          <p:cNvPr id="54" name="TextBox 66"/>
          <p:cNvSpPr txBox="1">
            <a:spLocks noChangeArrowheads="1"/>
          </p:cNvSpPr>
          <p:nvPr/>
        </p:nvSpPr>
        <p:spPr bwMode="auto">
          <a:xfrm>
            <a:off x="1760926" y="4399866"/>
            <a:ext cx="7256462" cy="8104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Strategic Sourcing </a:t>
            </a:r>
            <a:r>
              <a:rPr lang="en-US" sz="900" dirty="0"/>
              <a:t>business scenario enables you to identify and select suitable new suppliers and to manage relationships with existing suppliers in order to meet the routine purchasing requirements of your company. It involves the definition of requirements for a product, through to the identification and selection of the most suitable suppliers, and finally to the negotiation and creation of a purchasing contract with the chosen supplier.</a:t>
            </a:r>
          </a:p>
          <a:p>
            <a:pPr marL="228600" lvl="1" indent="-114300">
              <a:spcBef>
                <a:spcPts val="200"/>
              </a:spcBef>
              <a:buFont typeface="Arial" charset="0"/>
              <a:buChar char="•"/>
            </a:pPr>
            <a:endParaRPr lang="en-US" sz="900" dirty="0"/>
          </a:p>
        </p:txBody>
      </p:sp>
      <p:sp>
        <p:nvSpPr>
          <p:cNvPr id="37" name="TextBox 3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9" name="TextBox 4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1" name="Picture 50"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52" name="Picture 51"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53" name="Rectangle 52">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grpSp>
        <p:nvGrpSpPr>
          <p:cNvPr id="3" name="Group 2"/>
          <p:cNvGrpSpPr/>
          <p:nvPr/>
        </p:nvGrpSpPr>
        <p:grpSpPr>
          <a:xfrm>
            <a:off x="1835913" y="6327775"/>
            <a:ext cx="410400" cy="410400"/>
            <a:chOff x="1835913" y="6327775"/>
            <a:chExt cx="410400" cy="410400"/>
          </a:xfrm>
        </p:grpSpPr>
        <p:pic>
          <p:nvPicPr>
            <p:cNvPr id="67" name="Picture 71" descr="12"/>
            <p:cNvPicPr>
              <a:picLocks noChangeAspect="1" noChangeArrowheads="1"/>
            </p:cNvPicPr>
            <p:nvPr/>
          </p:nvPicPr>
          <p:blipFill>
            <a:blip r:embed="rId13" cstate="print"/>
            <a:srcRect/>
            <a:stretch>
              <a:fillRect/>
            </a:stretch>
          </p:blipFill>
          <p:spPr bwMode="auto">
            <a:xfrm>
              <a:off x="1844675" y="6327775"/>
              <a:ext cx="401638" cy="401637"/>
            </a:xfrm>
            <a:prstGeom prst="rect">
              <a:avLst/>
            </a:prstGeom>
            <a:noFill/>
            <a:ln w="9525">
              <a:noFill/>
              <a:miter lim="800000"/>
              <a:headEnd/>
              <a:tailEnd/>
            </a:ln>
          </p:spPr>
        </p:pic>
        <p:sp>
          <p:nvSpPr>
            <p:cNvPr id="33" name="Donut 32"/>
            <p:cNvSpPr>
              <a:spLocks noChangeAspect="1"/>
            </p:cNvSpPr>
            <p:nvPr/>
          </p:nvSpPr>
          <p:spPr bwMode="gray">
            <a:xfrm>
              <a:off x="1835913" y="63277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38" name="Picture 3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39" name="Picture 38"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2" name="Rectangle 57">
            <a:hlinkClick r:id="rId16" action="ppaction://hlinksldjump"/>
          </p:cNvPr>
          <p:cNvSpPr>
            <a:spLocks noChangeArrowheads="1"/>
          </p:cNvSpPr>
          <p:nvPr/>
        </p:nvSpPr>
        <p:spPr bwMode="auto">
          <a:xfrm>
            <a:off x="316582" y="5860775"/>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Scenario Flow Variant: Start from Purchasing Contract Renegotiation</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sp>
        <p:nvSpPr>
          <p:cNvPr id="42" name="TextBox 41"/>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 &amp; Variants</a:t>
            </a:r>
            <a:endParaRPr lang="en-US" sz="700" dirty="0">
              <a:solidFill>
                <a:srgbClr val="666666"/>
              </a:solidFill>
              <a:latin typeface="BentonSans Light" pitchFamily="2" charset="0"/>
            </a:endParaRPr>
          </a:p>
        </p:txBody>
      </p:sp>
      <p:sp>
        <p:nvSpPr>
          <p:cNvPr id="43" name="Rectangle 42"/>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53" name="Rectangle 52"/>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u="sng" dirty="0">
                <a:solidFill>
                  <a:schemeClr val="accent2"/>
                </a:solidFill>
                <a:hlinkClick r:id="rId3" action="ppaction://hlinksldjump"/>
              </a:rPr>
              <a:t>Start from Purchasing Contract</a:t>
            </a:r>
            <a:endParaRPr lang="en-US" sz="700" u="sng" dirty="0">
              <a:solidFill>
                <a:srgbClr val="2A6CA2"/>
              </a:solidFill>
            </a:endParaRPr>
          </a:p>
          <a:p>
            <a:pPr marL="85725" indent="-85725">
              <a:spcBef>
                <a:spcPts val="300"/>
              </a:spcBef>
              <a:buFont typeface="Wingdings" pitchFamily="2" charset="2"/>
              <a:buChar char="§"/>
              <a:defRPr/>
            </a:pPr>
            <a:r>
              <a:rPr lang="de-DE" sz="700" u="sng" dirty="0">
                <a:solidFill>
                  <a:schemeClr val="accent2"/>
                </a:solidFill>
                <a:hlinkClick r:id="rId4" action="ppaction://hlinksldjump"/>
              </a:rPr>
              <a:t>Start </a:t>
            </a:r>
            <a:r>
              <a:rPr lang="de-DE" sz="700" u="sng" dirty="0" err="1">
                <a:solidFill>
                  <a:schemeClr val="accent2"/>
                </a:solidFill>
                <a:hlinkClick r:id="rId4" action="ppaction://hlinksldjump"/>
              </a:rPr>
              <a:t>from</a:t>
            </a:r>
            <a:r>
              <a:rPr lang="de-DE" sz="700" u="sng" dirty="0">
                <a:solidFill>
                  <a:schemeClr val="accent2"/>
                </a:solidFill>
                <a:hlinkClick r:id="rId4" action="ppaction://hlinksldjump"/>
              </a:rPr>
              <a:t> RFQ</a:t>
            </a:r>
            <a:endParaRPr lang="de-DE" sz="700" u="sng" dirty="0">
              <a:solidFill>
                <a:schemeClr val="accent2"/>
              </a:solidFill>
            </a:endParaRPr>
          </a:p>
          <a:p>
            <a:pPr marL="85725" indent="-85725">
              <a:spcBef>
                <a:spcPts val="300"/>
              </a:spcBef>
              <a:buFont typeface="Wingdings" pitchFamily="2" charset="2"/>
              <a:buChar char="§"/>
              <a:defRPr/>
            </a:pPr>
            <a:r>
              <a:rPr lang="de-DE" sz="700" b="1" dirty="0">
                <a:solidFill>
                  <a:schemeClr val="accent2"/>
                </a:solidFill>
              </a:rPr>
              <a:t>Start from Purchasing Contract Renegotiation</a:t>
            </a:r>
          </a:p>
        </p:txBody>
      </p:sp>
      <p:cxnSp>
        <p:nvCxnSpPr>
          <p:cNvPr id="62" name="AutoShape 1146"/>
          <p:cNvCxnSpPr>
            <a:cxnSpLocks noChangeShapeType="1"/>
            <a:stCxn id="73" idx="1"/>
            <a:endCxn id="74" idx="3"/>
          </p:cNvCxnSpPr>
          <p:nvPr/>
        </p:nvCxnSpPr>
        <p:spPr bwMode="auto">
          <a:xfrm flipH="1">
            <a:off x="3927475" y="3371850"/>
            <a:ext cx="701675" cy="0"/>
          </a:xfrm>
          <a:prstGeom prst="straightConnector1">
            <a:avLst/>
          </a:prstGeom>
          <a:noFill/>
          <a:ln w="9525">
            <a:solidFill>
              <a:srgbClr val="7F7F7F"/>
            </a:solidFill>
            <a:round/>
            <a:headEnd type="triangle" w="med" len="med"/>
            <a:tailEnd/>
          </a:ln>
        </p:spPr>
      </p:cxnSp>
      <p:sp>
        <p:nvSpPr>
          <p:cNvPr id="66" name="Chevron 426">
            <a:hlinkClick r:id="rId5" action="ppaction://hlinksldjump"/>
          </p:cNvPr>
          <p:cNvSpPr>
            <a:spLocks noChangeArrowheads="1"/>
          </p:cNvSpPr>
          <p:nvPr/>
        </p:nvSpPr>
        <p:spPr bwMode="auto">
          <a:xfrm>
            <a:off x="6032500" y="3103563"/>
            <a:ext cx="781050" cy="534987"/>
          </a:xfrm>
          <a:prstGeom prst="chevron">
            <a:avLst>
              <a:gd name="adj" fmla="val 11619"/>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a:solidFill>
                  <a:srgbClr val="404040"/>
                </a:solidFill>
              </a:rPr>
              <a:t>Creating Purchasing Contracts</a:t>
            </a:r>
          </a:p>
        </p:txBody>
      </p:sp>
      <p:cxnSp>
        <p:nvCxnSpPr>
          <p:cNvPr id="67" name="AutoShape 1146"/>
          <p:cNvCxnSpPr>
            <a:cxnSpLocks noChangeShapeType="1"/>
            <a:stCxn id="66" idx="1"/>
            <a:endCxn id="73" idx="3"/>
          </p:cNvCxnSpPr>
          <p:nvPr/>
        </p:nvCxnSpPr>
        <p:spPr bwMode="auto">
          <a:xfrm flipH="1">
            <a:off x="5411788" y="3371850"/>
            <a:ext cx="682625" cy="0"/>
          </a:xfrm>
          <a:prstGeom prst="straightConnector1">
            <a:avLst/>
          </a:prstGeom>
          <a:noFill/>
          <a:ln w="9525">
            <a:solidFill>
              <a:srgbClr val="7F7F7F"/>
            </a:solidFill>
            <a:round/>
            <a:headEnd type="triangle" w="med" len="med"/>
            <a:tailEnd/>
          </a:ln>
        </p:spPr>
      </p:cxnSp>
      <p:cxnSp>
        <p:nvCxnSpPr>
          <p:cNvPr id="68" name="AutoShape 1146"/>
          <p:cNvCxnSpPr>
            <a:cxnSpLocks noChangeShapeType="1"/>
            <a:endCxn id="66" idx="3"/>
          </p:cNvCxnSpPr>
          <p:nvPr/>
        </p:nvCxnSpPr>
        <p:spPr bwMode="auto">
          <a:xfrm flipH="1">
            <a:off x="6813550" y="3371850"/>
            <a:ext cx="752475" cy="0"/>
          </a:xfrm>
          <a:prstGeom prst="straightConnector1">
            <a:avLst/>
          </a:prstGeom>
          <a:noFill/>
          <a:ln w="9525">
            <a:solidFill>
              <a:srgbClr val="7F7F7F"/>
            </a:solidFill>
            <a:round/>
            <a:headEnd type="triangle" w="med" len="med"/>
            <a:tailEnd/>
          </a:ln>
        </p:spPr>
      </p:cxnSp>
      <p:cxnSp>
        <p:nvCxnSpPr>
          <p:cNvPr id="69" name="AutoShape 482"/>
          <p:cNvCxnSpPr>
            <a:cxnSpLocks noChangeShapeType="1"/>
            <a:stCxn id="74" idx="0"/>
          </p:cNvCxnSpPr>
          <p:nvPr/>
        </p:nvCxnSpPr>
        <p:spPr bwMode="auto">
          <a:xfrm flipV="1">
            <a:off x="3468688" y="1855788"/>
            <a:ext cx="0" cy="1247775"/>
          </a:xfrm>
          <a:prstGeom prst="straightConnector1">
            <a:avLst/>
          </a:prstGeom>
          <a:noFill/>
          <a:ln w="9525">
            <a:solidFill>
              <a:srgbClr val="7D96A4"/>
            </a:solidFill>
            <a:prstDash val="sysDot"/>
            <a:round/>
            <a:headEnd/>
            <a:tailEnd/>
          </a:ln>
        </p:spPr>
      </p:cxnSp>
      <p:cxnSp>
        <p:nvCxnSpPr>
          <p:cNvPr id="70" name="AutoShape 482"/>
          <p:cNvCxnSpPr>
            <a:cxnSpLocks noChangeShapeType="1"/>
            <a:stCxn id="66" idx="0"/>
          </p:cNvCxnSpPr>
          <p:nvPr/>
        </p:nvCxnSpPr>
        <p:spPr bwMode="auto">
          <a:xfrm rot="5400000" flipH="1">
            <a:off x="4306094" y="1018382"/>
            <a:ext cx="1247775" cy="2922587"/>
          </a:xfrm>
          <a:prstGeom prst="bentConnector3">
            <a:avLst>
              <a:gd name="adj1" fmla="val 50000"/>
            </a:avLst>
          </a:prstGeom>
          <a:noFill/>
          <a:ln w="9525">
            <a:solidFill>
              <a:srgbClr val="7D96A4"/>
            </a:solidFill>
            <a:prstDash val="sysDot"/>
            <a:round/>
            <a:headEnd/>
            <a:tailEnd/>
          </a:ln>
        </p:spPr>
      </p:cxnSp>
      <p:cxnSp>
        <p:nvCxnSpPr>
          <p:cNvPr id="71" name="AutoShape 482"/>
          <p:cNvCxnSpPr>
            <a:cxnSpLocks noChangeShapeType="1"/>
            <a:stCxn id="72" idx="0"/>
          </p:cNvCxnSpPr>
          <p:nvPr/>
        </p:nvCxnSpPr>
        <p:spPr bwMode="auto">
          <a:xfrm rot="5400000" flipH="1">
            <a:off x="5074444" y="250032"/>
            <a:ext cx="1247775" cy="4459287"/>
          </a:xfrm>
          <a:prstGeom prst="bentConnector3">
            <a:avLst>
              <a:gd name="adj1" fmla="val 50000"/>
            </a:avLst>
          </a:prstGeom>
          <a:noFill/>
          <a:ln w="9525">
            <a:solidFill>
              <a:srgbClr val="7D96A4"/>
            </a:solidFill>
            <a:prstDash val="sysDot"/>
            <a:round/>
            <a:headEnd/>
            <a:tailEnd/>
          </a:ln>
        </p:spPr>
      </p:cxnSp>
      <p:sp>
        <p:nvSpPr>
          <p:cNvPr id="72" name="Chevron 426">
            <a:hlinkClick r:id="rId6" action="ppaction://hlinksldjump"/>
          </p:cNvPr>
          <p:cNvSpPr>
            <a:spLocks noChangeArrowheads="1"/>
          </p:cNvSpPr>
          <p:nvPr/>
        </p:nvSpPr>
        <p:spPr bwMode="auto">
          <a:xfrm>
            <a:off x="7527925" y="3103563"/>
            <a:ext cx="866775" cy="534987"/>
          </a:xfrm>
          <a:prstGeom prst="chevron">
            <a:avLst>
              <a:gd name="adj" fmla="val 12691"/>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Determining Source of Supply</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73" name="Chevron 426">
            <a:hlinkClick r:id="rId7" action="ppaction://hlinksldjump"/>
          </p:cNvPr>
          <p:cNvSpPr>
            <a:spLocks noChangeArrowheads="1"/>
          </p:cNvSpPr>
          <p:nvPr/>
        </p:nvSpPr>
        <p:spPr bwMode="auto">
          <a:xfrm>
            <a:off x="4560888" y="3103563"/>
            <a:ext cx="850900" cy="534987"/>
          </a:xfrm>
          <a:prstGeom prst="chevron">
            <a:avLst>
              <a:gd name="adj" fmla="val 12658"/>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Processing Requests for Quotation</a:t>
            </a:r>
            <a:endParaRPr lang="en-US" sz="600" dirty="0">
              <a:solidFill>
                <a:srgbClr val="404040"/>
              </a:solidFill>
            </a:endParaRPr>
          </a:p>
        </p:txBody>
      </p:sp>
      <p:sp>
        <p:nvSpPr>
          <p:cNvPr id="74" name="Chevron 426">
            <a:hlinkClick r:id="rId8" action="ppaction://hlinksldjump"/>
          </p:cNvPr>
          <p:cNvSpPr>
            <a:spLocks noChangeArrowheads="1"/>
          </p:cNvSpPr>
          <p:nvPr/>
        </p:nvSpPr>
        <p:spPr bwMode="auto">
          <a:xfrm>
            <a:off x="3076575" y="3103563"/>
            <a:ext cx="850900" cy="534987"/>
          </a:xfrm>
          <a:prstGeom prst="chevron">
            <a:avLst>
              <a:gd name="adj" fmla="val 12658"/>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a:solidFill>
                  <a:srgbClr val="404040"/>
                </a:solidFill>
              </a:rPr>
              <a:t>Renegotiating Purchasing Contracts</a:t>
            </a:r>
          </a:p>
        </p:txBody>
      </p:sp>
      <p:sp>
        <p:nvSpPr>
          <p:cNvPr id="48"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50"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descr="Monitor_60px.png"/>
          <p:cNvPicPr>
            <a:picLocks noChangeAspect="1"/>
          </p:cNvPicPr>
          <p:nvPr/>
        </p:nvPicPr>
        <p:blipFill>
          <a:blip r:embed="rId9" cstate="print"/>
          <a:stretch>
            <a:fillRect/>
          </a:stretch>
        </p:blipFill>
        <p:spPr>
          <a:xfrm>
            <a:off x="361854" y="5577572"/>
            <a:ext cx="180000" cy="180000"/>
          </a:xfrm>
          <a:prstGeom prst="rect">
            <a:avLst/>
          </a:prstGeom>
        </p:spPr>
      </p:pic>
      <p:sp>
        <p:nvSpPr>
          <p:cNvPr id="52"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79" name="Picture 7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80" name="Rectangle 57">
            <a:hlinkClick r:id="rId11"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82" name="Picture 81" descr="Calculator_2_60px.png"/>
          <p:cNvPicPr>
            <a:picLocks noChangeAspect="1"/>
          </p:cNvPicPr>
          <p:nvPr/>
        </p:nvPicPr>
        <p:blipFill>
          <a:blip r:embed="rId12" cstate="print"/>
          <a:stretch>
            <a:fillRect/>
          </a:stretch>
        </p:blipFill>
        <p:spPr>
          <a:xfrm>
            <a:off x="366739" y="5220067"/>
            <a:ext cx="180000" cy="180000"/>
          </a:xfrm>
          <a:prstGeom prst="rect">
            <a:avLst/>
          </a:prstGeom>
        </p:spPr>
      </p:pic>
      <p:sp>
        <p:nvSpPr>
          <p:cNvPr id="83"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7" name="Chevron 426"/>
          <p:cNvSpPr>
            <a:spLocks noChangeArrowheads="1"/>
          </p:cNvSpPr>
          <p:nvPr/>
        </p:nvSpPr>
        <p:spPr bwMode="auto">
          <a:xfrm>
            <a:off x="2467023" y="6142038"/>
            <a:ext cx="592699"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88" name="Chevron 426"/>
          <p:cNvSpPr>
            <a:spLocks noChangeArrowheads="1"/>
          </p:cNvSpPr>
          <p:nvPr/>
        </p:nvSpPr>
        <p:spPr bwMode="auto">
          <a:xfrm>
            <a:off x="1812924" y="6142038"/>
            <a:ext cx="592699"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cxnSp>
        <p:nvCxnSpPr>
          <p:cNvPr id="91" name="AutoShape 482"/>
          <p:cNvCxnSpPr>
            <a:cxnSpLocks noChangeShapeType="1"/>
          </p:cNvCxnSpPr>
          <p:nvPr/>
        </p:nvCxnSpPr>
        <p:spPr bwMode="auto">
          <a:xfrm rot="5400000" flipH="1" flipV="1">
            <a:off x="3992563" y="6221413"/>
            <a:ext cx="180975" cy="3175"/>
          </a:xfrm>
          <a:prstGeom prst="straightConnector1">
            <a:avLst/>
          </a:prstGeom>
          <a:noFill/>
          <a:ln w="9525">
            <a:solidFill>
              <a:srgbClr val="7D96A4"/>
            </a:solidFill>
            <a:prstDash val="sysDot"/>
            <a:round/>
            <a:headEnd/>
            <a:tailEnd/>
          </a:ln>
        </p:spPr>
      </p:cxnSp>
      <p:sp>
        <p:nvSpPr>
          <p:cNvPr id="92" name="Rectangle 91"/>
          <p:cNvSpPr/>
          <p:nvPr/>
        </p:nvSpPr>
        <p:spPr bwMode="auto">
          <a:xfrm>
            <a:off x="4148138" y="612457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93" name="Rectangle 92"/>
          <p:cNvSpPr/>
          <p:nvPr/>
        </p:nvSpPr>
        <p:spPr bwMode="auto">
          <a:xfrm>
            <a:off x="4148138" y="646430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4" name="AutoShape 1146"/>
          <p:cNvCxnSpPr>
            <a:cxnSpLocks noChangeShapeType="1"/>
          </p:cNvCxnSpPr>
          <p:nvPr/>
        </p:nvCxnSpPr>
        <p:spPr bwMode="auto">
          <a:xfrm rot="16200000" flipV="1">
            <a:off x="3992563" y="6569075"/>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40" name="Picture 39"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Rectangle 85">
            <a:hlinkClick r:id="rId15"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1" name="Picture 4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179288" y="1461877"/>
            <a:ext cx="589295" cy="382737"/>
          </a:xfrm>
          <a:prstGeom prst="rect">
            <a:avLst/>
          </a:prstGeom>
        </p:spPr>
      </p:pic>
      <p:sp>
        <p:nvSpPr>
          <p:cNvPr id="44" name="Rectangle 74"/>
          <p:cNvSpPr>
            <a:spLocks noChangeArrowheads="1"/>
          </p:cNvSpPr>
          <p:nvPr/>
        </p:nvSpPr>
        <p:spPr bwMode="auto">
          <a:xfrm>
            <a:off x="3193632" y="1527692"/>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Sourcing and </a:t>
            </a:r>
          </a:p>
          <a:p>
            <a:pPr algn="ctr"/>
            <a:r>
              <a:rPr lang="en-US" sz="700" dirty="0">
                <a:solidFill>
                  <a:schemeClr val="bg1"/>
                </a:solidFill>
                <a:latin typeface="+mn-lt"/>
              </a:rPr>
              <a:t>Contracting</a:t>
            </a:r>
          </a:p>
        </p:txBody>
      </p:sp>
      <p:pic>
        <p:nvPicPr>
          <p:cNvPr id="45" name="Picture 44"/>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66193" y="6239594"/>
            <a:ext cx="589295" cy="382737"/>
          </a:xfrm>
          <a:prstGeom prst="rect">
            <a:avLst/>
          </a:prstGeom>
        </p:spPr>
      </p:pic>
      <p:sp>
        <p:nvSpPr>
          <p:cNvPr id="46" name="Rectangle 45"/>
          <p:cNvSpPr>
            <a:spLocks noChangeArrowheads="1"/>
          </p:cNvSpPr>
          <p:nvPr/>
        </p:nvSpPr>
        <p:spPr bwMode="auto">
          <a:xfrm>
            <a:off x="3273503" y="6336591"/>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 </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pic>
        <p:nvPicPr>
          <p:cNvPr id="48" name="Picture 4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
        <p:nvSpPr>
          <p:cNvPr id="72" name="Rectangle 57">
            <a:hlinkClick r:id="rId1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137422966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8104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Strategic Sourcing </a:t>
            </a:r>
            <a:r>
              <a:rPr lang="en-US" sz="900" dirty="0"/>
              <a:t>business scenario enables you to identify and select suitable new suppliers and to manage relationships with existing suppliers in order to meet the routine purchasing requirements of your company. It involves the definition of requirements for a product, through to the identification and selection of the most suitable suppliers, and finally to the negotiation and creation of a purchasing contract with the chosen supplier.</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Strategic Buyer</a:t>
            </a:r>
          </a:p>
        </p:txBody>
      </p:sp>
      <p:sp>
        <p:nvSpPr>
          <p:cNvPr id="32"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3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4" name="Picture 52" descr="richard_stone_active.png">
            <a:hlinkClick r:id="rId6" action="ppaction://hlinksldjump" tooltip="Click here for a detailed role description"/>
          </p:cNvPr>
          <p:cNvPicPr>
            <a:picLocks noChangeAspect="1"/>
          </p:cNvPicPr>
          <p:nvPr>
            <p:custDataLst>
              <p:tags r:id="rId1"/>
            </p:custDataLst>
          </p:nvPr>
        </p:nvPicPr>
        <p:blipFill>
          <a:blip r:embed="rId7" cstate="print"/>
          <a:srcRect/>
          <a:stretch>
            <a:fillRect/>
          </a:stretch>
        </p:blipFill>
        <p:spPr bwMode="auto">
          <a:xfrm>
            <a:off x="7813675" y="6318250"/>
            <a:ext cx="411163" cy="411163"/>
          </a:xfrm>
          <a:prstGeom prst="rect">
            <a:avLst/>
          </a:prstGeom>
          <a:noFill/>
          <a:ln w="9525">
            <a:noFill/>
            <a:miter lim="800000"/>
            <a:headEnd/>
            <a:tailEnd/>
          </a:ln>
        </p:spPr>
      </p:pic>
      <p:sp>
        <p:nvSpPr>
          <p:cNvPr id="3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6"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8"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39"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0"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41" name="Picture 7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42" name="Rectangle 76">
            <a:hlinkClick r:id="rId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43"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44"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5"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6"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9"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6"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Re-negotiating Purchasing Contracts</a:t>
            </a:r>
          </a:p>
        </p:txBody>
      </p:sp>
      <p:sp>
        <p:nvSpPr>
          <p:cNvPr id="69" name="Chevron 123">
            <a:hlinkClick r:id="rId11"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Processing Requests for Quotation</a:t>
            </a:r>
            <a:endParaRPr lang="en-US" sz="800" dirty="0">
              <a:solidFill>
                <a:srgbClr val="404040"/>
              </a:solidFill>
            </a:endParaRPr>
          </a:p>
        </p:txBody>
      </p:sp>
      <p:sp>
        <p:nvSpPr>
          <p:cNvPr id="70" name="Chevron 123">
            <a:hlinkClick r:id="rId12"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Purchasing Contracts</a:t>
            </a:r>
          </a:p>
        </p:txBody>
      </p:sp>
      <p:sp>
        <p:nvSpPr>
          <p:cNvPr id="71" name="Chevron 123">
            <a:hlinkClick r:id="rId13" action="ppaction://hlinksldjump"/>
          </p:cNvPr>
          <p:cNvSpPr>
            <a:spLocks noChangeArrowheads="1"/>
          </p:cNvSpPr>
          <p:nvPr/>
        </p:nvSpPr>
        <p:spPr bwMode="auto">
          <a:xfrm>
            <a:off x="286639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Determining Source of Supply</a:t>
            </a:r>
          </a:p>
        </p:txBody>
      </p:sp>
      <p:sp>
        <p:nvSpPr>
          <p:cNvPr id="51" name="TextBox 5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52"/>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2" name="Picture 71" descr="Calculator_2_60px.png"/>
          <p:cNvPicPr>
            <a:picLocks noChangeAspect="1"/>
          </p:cNvPicPr>
          <p:nvPr/>
        </p:nvPicPr>
        <p:blipFill>
          <a:blip r:embed="rId15" cstate="print"/>
          <a:stretch>
            <a:fillRect/>
          </a:stretch>
        </p:blipFill>
        <p:spPr>
          <a:xfrm>
            <a:off x="366739" y="5220067"/>
            <a:ext cx="180000" cy="180000"/>
          </a:xfrm>
          <a:prstGeom prst="rect">
            <a:avLst/>
          </a:prstGeom>
        </p:spPr>
      </p:pic>
      <p:pic>
        <p:nvPicPr>
          <p:cNvPr id="73" name="Picture 72" descr="Monitor_60px.png"/>
          <p:cNvPicPr>
            <a:picLocks noChangeAspect="1"/>
          </p:cNvPicPr>
          <p:nvPr/>
        </p:nvPicPr>
        <p:blipFill>
          <a:blip r:embed="rId16" cstate="print"/>
          <a:stretch>
            <a:fillRect/>
          </a:stretch>
        </p:blipFill>
        <p:spPr>
          <a:xfrm>
            <a:off x="366739" y="5578737"/>
            <a:ext cx="180000" cy="180000"/>
          </a:xfrm>
          <a:prstGeom prst="rect">
            <a:avLst/>
          </a:prstGeom>
        </p:spPr>
      </p:pic>
      <p:sp>
        <p:nvSpPr>
          <p:cNvPr id="74" name="Rectangle 73">
            <a:hlinkClick r:id="rId17"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grpSp>
        <p:nvGrpSpPr>
          <p:cNvPr id="55" name="Group 54"/>
          <p:cNvGrpSpPr/>
          <p:nvPr/>
        </p:nvGrpSpPr>
        <p:grpSpPr>
          <a:xfrm>
            <a:off x="1835913" y="6327775"/>
            <a:ext cx="410400" cy="410400"/>
            <a:chOff x="1835913" y="6327775"/>
            <a:chExt cx="410400" cy="410400"/>
          </a:xfrm>
        </p:grpSpPr>
        <p:pic>
          <p:nvPicPr>
            <p:cNvPr id="56" name="Picture 71" descr="12"/>
            <p:cNvPicPr>
              <a:picLocks noChangeAspect="1" noChangeArrowheads="1"/>
            </p:cNvPicPr>
            <p:nvPr/>
          </p:nvPicPr>
          <p:blipFill>
            <a:blip r:embed="rId18" cstate="print"/>
            <a:srcRect/>
            <a:stretch>
              <a:fillRect/>
            </a:stretch>
          </p:blipFill>
          <p:spPr bwMode="auto">
            <a:xfrm>
              <a:off x="1844675" y="6327775"/>
              <a:ext cx="401638" cy="401637"/>
            </a:xfrm>
            <a:prstGeom prst="rect">
              <a:avLst/>
            </a:prstGeom>
            <a:noFill/>
            <a:ln w="9525">
              <a:noFill/>
              <a:miter lim="800000"/>
              <a:headEnd/>
              <a:tailEnd/>
            </a:ln>
          </p:spPr>
        </p:pic>
        <p:sp>
          <p:nvSpPr>
            <p:cNvPr id="57" name="Donut 56"/>
            <p:cNvSpPr>
              <a:spLocks noChangeAspect="1"/>
            </p:cNvSpPr>
            <p:nvPr/>
          </p:nvSpPr>
          <p:spPr bwMode="gray">
            <a:xfrm>
              <a:off x="1835913" y="63277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8" name="Picture 57" descr="i_button_black.psd"/>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925485" y="6328277"/>
            <a:ext cx="138040" cy="138040"/>
          </a:xfrm>
          <a:prstGeom prst="rect">
            <a:avLst/>
          </a:prstGeom>
        </p:spPr>
      </p:pic>
      <p:pic>
        <p:nvPicPr>
          <p:cNvPr id="62" name="Picture 61"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9" name="Rectangle 57">
            <a:hlinkClick r:id="rId21" action="ppaction://hlinksldjump"/>
          </p:cNvPr>
          <p:cNvSpPr>
            <a:spLocks noChangeArrowheads="1"/>
          </p:cNvSpPr>
          <p:nvPr/>
        </p:nvSpPr>
        <p:spPr bwMode="auto">
          <a:xfrm>
            <a:off x="300766"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hevron 83"/>
          <p:cNvSpPr>
            <a:spLocks noChangeArrowheads="1"/>
          </p:cNvSpPr>
          <p:nvPr/>
        </p:nvSpPr>
        <p:spPr bwMode="auto">
          <a:xfrm>
            <a:off x="341164" y="185582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Renegotiating </a:t>
            </a:r>
          </a:p>
          <a:p>
            <a:pPr>
              <a:lnSpc>
                <a:spcPct val="90000"/>
              </a:lnSpc>
            </a:pPr>
            <a:r>
              <a:rPr lang="de-DE" sz="900" dirty="0">
                <a:solidFill>
                  <a:schemeClr val="bg1"/>
                </a:solidFill>
                <a:latin typeface="BentonSans Regular"/>
                <a:cs typeface="BentonSans Regular"/>
              </a:rPr>
              <a:t>Purchasing Contracts</a:t>
            </a:r>
            <a:endParaRPr lang="en-US" sz="900" dirty="0">
              <a:solidFill>
                <a:schemeClr val="bg1"/>
              </a:solidFill>
              <a:latin typeface="BentonSans Regular"/>
              <a:cs typeface="BentonSans Regular"/>
            </a:endParaRPr>
          </a:p>
        </p:txBody>
      </p:sp>
      <p:sp>
        <p:nvSpPr>
          <p:cNvPr id="59" name="TextBox 59">
            <a:hlinkClick r:id="rId4" action="ppaction://hlinksldjump"/>
          </p:cNvPr>
          <p:cNvSpPr txBox="1">
            <a:spLocks noChangeArrowheads="1"/>
          </p:cNvSpPr>
          <p:nvPr/>
        </p:nvSpPr>
        <p:spPr bwMode="auto">
          <a:xfrm>
            <a:off x="1725341" y="1804145"/>
            <a:ext cx="188119" cy="307777"/>
          </a:xfrm>
          <a:prstGeom prst="rect">
            <a:avLst/>
          </a:prstGeom>
          <a:noFill/>
          <a:ln w="9525">
            <a:noFill/>
            <a:miter lim="800000"/>
            <a:headEnd/>
            <a:tailEnd/>
          </a:ln>
        </p:spPr>
        <p:txBody>
          <a:bodyPr wrap="none" lIns="72000" rIns="0">
            <a:spAutoFit/>
          </a:bodyPr>
          <a:lstStyle/>
          <a:p>
            <a:r>
              <a:rPr lang="en-US" sz="1400" dirty="0">
                <a:solidFill>
                  <a:schemeClr val="bg1"/>
                </a:solidFill>
                <a:latin typeface="BentonSans Light" pitchFamily="2" charset="0"/>
                <a:cs typeface="BrowalliaUPC" pitchFamily="34" charset="-34"/>
              </a:rPr>
              <a:t>X</a:t>
            </a:r>
          </a:p>
        </p:txBody>
      </p:sp>
      <p:sp>
        <p:nvSpPr>
          <p:cNvPr id="2" name="Title 1"/>
          <p:cNvSpPr>
            <a:spLocks noGrp="1"/>
          </p:cNvSpPr>
          <p:nvPr>
            <p:ph type="title"/>
          </p:nvPr>
        </p:nvSpPr>
        <p:spPr/>
        <p:txBody>
          <a:bodyPr/>
          <a:lstStyle/>
          <a:p>
            <a:r>
              <a:rPr lang="en-US" dirty="0"/>
              <a:t>Strategic Sourcing</a:t>
            </a:r>
            <a:br>
              <a:rPr lang="en-US" dirty="0"/>
            </a:br>
            <a:r>
              <a:rPr lang="en-US" sz="2000" b="0" dirty="0"/>
              <a:t>Process Details: Renegotiating Purchasing Contracts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56242"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3" name="Chevron 32"/>
          <p:cNvSpPr>
            <a:spLocks noChangeArrowheads="1"/>
          </p:cNvSpPr>
          <p:nvPr>
            <p:custDataLst>
              <p:tags r:id="rId1"/>
            </p:custDataLst>
          </p:nvPr>
        </p:nvSpPr>
        <p:spPr bwMode="auto">
          <a:xfrm>
            <a:off x="47751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Start contract renegotiation</a:t>
            </a:r>
            <a:endParaRPr lang="en-US" sz="800" dirty="0">
              <a:solidFill>
                <a:srgbClr val="404040"/>
              </a:solidFill>
            </a:endParaRPr>
          </a:p>
        </p:txBody>
      </p:sp>
      <p:sp>
        <p:nvSpPr>
          <p:cNvPr id="35" name="Chevron 123">
            <a:hlinkClick r:id="rId6" action="ppaction://hlinksldjump"/>
          </p:cNvPr>
          <p:cNvSpPr>
            <a:spLocks noChangeArrowheads="1"/>
          </p:cNvSpPr>
          <p:nvPr/>
        </p:nvSpPr>
        <p:spPr bwMode="auto">
          <a:xfrm>
            <a:off x="204325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Processing Requests for Quotation</a:t>
            </a:r>
            <a:endParaRPr lang="en-US" sz="800" dirty="0">
              <a:solidFill>
                <a:srgbClr val="404040"/>
              </a:solidFill>
            </a:endParaRPr>
          </a:p>
        </p:txBody>
      </p:sp>
      <p:sp>
        <p:nvSpPr>
          <p:cNvPr id="36" name="Chevron 123">
            <a:hlinkClick r:id="rId7" action="ppaction://hlinksldjump"/>
          </p:cNvPr>
          <p:cNvSpPr>
            <a:spLocks noChangeArrowheads="1"/>
          </p:cNvSpPr>
          <p:nvPr/>
        </p:nvSpPr>
        <p:spPr bwMode="auto">
          <a:xfrm>
            <a:off x="288792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Purchasing Contracts</a:t>
            </a:r>
          </a:p>
        </p:txBody>
      </p:sp>
      <p:sp>
        <p:nvSpPr>
          <p:cNvPr id="38" name="Chevron 123">
            <a:hlinkClick r:id="rId8" action="ppaction://hlinksldjump"/>
          </p:cNvPr>
          <p:cNvSpPr>
            <a:spLocks noChangeArrowheads="1"/>
          </p:cNvSpPr>
          <p:nvPr/>
        </p:nvSpPr>
        <p:spPr bwMode="auto">
          <a:xfrm>
            <a:off x="373259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Determining Source of Supply</a:t>
            </a:r>
          </a:p>
        </p:txBody>
      </p:sp>
      <p:sp>
        <p:nvSpPr>
          <p:cNvPr id="39" name="Oval 38">
            <a:hlinkClick r:id="rId9" action="ppaction://hlinksldjump" tooltip="A strategic buyer initiates the contract negotiation process either directly with the current supplier, or with other/additional suppliers. Contracts are usually negotiated before they expire."/>
          </p:cNvPr>
          <p:cNvSpPr>
            <a:spLocks noChangeAspect="1"/>
          </p:cNvSpPr>
          <p:nvPr/>
        </p:nvSpPr>
        <p:spPr bwMode="gray">
          <a:xfrm>
            <a:off x="103054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1" name="Chevron 101"/>
          <p:cNvSpPr>
            <a:spLocks noChangeArrowheads="1"/>
          </p:cNvSpPr>
          <p:nvPr/>
        </p:nvSpPr>
        <p:spPr bwMode="auto">
          <a:xfrm>
            <a:off x="7627938" y="460249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Strategic </a:t>
            </a:r>
            <a:r>
              <a:rPr lang="de-DE" sz="800" dirty="0" err="1">
                <a:solidFill>
                  <a:srgbClr val="404040"/>
                </a:solidFill>
              </a:rPr>
              <a:t>Buyer</a:t>
            </a:r>
            <a:endParaRPr lang="en-US" sz="800" dirty="0">
              <a:solidFill>
                <a:srgbClr val="404040"/>
              </a:solidFill>
            </a:endParaRPr>
          </a:p>
        </p:txBody>
      </p:sp>
      <p:sp>
        <p:nvSpPr>
          <p:cNvPr id="42" name="Chevron 102"/>
          <p:cNvSpPr>
            <a:spLocks noChangeArrowheads="1"/>
          </p:cNvSpPr>
          <p:nvPr/>
        </p:nvSpPr>
        <p:spPr bwMode="auto">
          <a:xfrm>
            <a:off x="7627938" y="51533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Sourcing and Contracting   </a:t>
            </a:r>
          </a:p>
        </p:txBody>
      </p:sp>
      <p:pic>
        <p:nvPicPr>
          <p:cNvPr id="44" name="Picture 71"/>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6889750" y="4527550"/>
            <a:ext cx="401637" cy="401637"/>
          </a:xfrm>
          <a:prstGeom prst="rect">
            <a:avLst/>
          </a:prstGeom>
          <a:noFill/>
          <a:ln w="9525">
            <a:noFill/>
            <a:miter lim="800000"/>
            <a:headEnd/>
            <a:tailEnd/>
          </a:ln>
        </p:spPr>
      </p:pic>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Renegotiating Purchasing Contracts </a:t>
            </a:r>
            <a:r>
              <a:rPr lang="en-US" sz="900" dirty="0"/>
              <a:t>business process enables your purchasing department to renegotiate expiring contracts. A strategic buyer initiates the negotiation process either directly with the current supplier or with additional suppliers. The system automatically creates a sourcing request. The buyer may then create an RFQ (Request for Quotation) from one or more sourcing requests.</a:t>
            </a:r>
          </a:p>
          <a:p>
            <a:pPr marL="228600" lvl="1" indent="-114300">
              <a:spcBef>
                <a:spcPts val="200"/>
              </a:spcBef>
              <a:buFont typeface="Arial" charset="0"/>
              <a:buChar char="•"/>
            </a:pPr>
            <a:endParaRPr lang="en-US" sz="900" dirty="0"/>
          </a:p>
        </p:txBody>
      </p:sp>
      <p:pic>
        <p:nvPicPr>
          <p:cNvPr id="51" name="Picture 50"/>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6880786" y="5113338"/>
            <a:ext cx="634912" cy="444439"/>
          </a:xfrm>
          <a:prstGeom prst="rect">
            <a:avLst/>
          </a:prstGeom>
          <a:noFill/>
          <a:ln w="9525">
            <a:noFill/>
            <a:miter lim="800000"/>
            <a:headEnd/>
            <a:tailEnd/>
          </a:ln>
        </p:spPr>
      </p:pic>
      <p:sp>
        <p:nvSpPr>
          <p:cNvPr id="40" name="TextBox 3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52"/>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57" name="Picture 56"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58"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1" name="Picture 6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7"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Process Details: Processing Requests for Quotation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56242"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0"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Re-negotiating Purchasing Contracts</a:t>
            </a:r>
          </a:p>
        </p:txBody>
      </p:sp>
      <p:sp>
        <p:nvSpPr>
          <p:cNvPr id="42" name="Chevron 123">
            <a:hlinkClick r:id="rId9" action="ppaction://hlinksldjump"/>
          </p:cNvPr>
          <p:cNvSpPr>
            <a:spLocks noChangeArrowheads="1"/>
          </p:cNvSpPr>
          <p:nvPr/>
        </p:nvSpPr>
        <p:spPr bwMode="auto">
          <a:xfrm>
            <a:off x="453178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Purchasing Contracts</a:t>
            </a:r>
          </a:p>
        </p:txBody>
      </p:sp>
      <p:sp>
        <p:nvSpPr>
          <p:cNvPr id="43" name="Chevron 123">
            <a:hlinkClick r:id="rId10" action="ppaction://hlinksldjump"/>
          </p:cNvPr>
          <p:cNvSpPr>
            <a:spLocks noChangeArrowheads="1"/>
          </p:cNvSpPr>
          <p:nvPr/>
        </p:nvSpPr>
        <p:spPr bwMode="auto">
          <a:xfrm>
            <a:off x="537645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Determining Source of Supply</a:t>
            </a:r>
          </a:p>
        </p:txBody>
      </p:sp>
      <p:sp>
        <p:nvSpPr>
          <p:cNvPr id="44" name="Chevron 45"/>
          <p:cNvSpPr>
            <a:spLocks noChangeArrowheads="1"/>
          </p:cNvSpPr>
          <p:nvPr/>
        </p:nvSpPr>
        <p:spPr bwMode="auto">
          <a:xfrm>
            <a:off x="1121498" y="1855830"/>
            <a:ext cx="345050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Requests for Quotation</a:t>
            </a:r>
          </a:p>
        </p:txBody>
      </p:sp>
      <p:sp>
        <p:nvSpPr>
          <p:cNvPr id="45" name="Chevron 44"/>
          <p:cNvSpPr>
            <a:spLocks noChangeArrowheads="1"/>
          </p:cNvSpPr>
          <p:nvPr>
            <p:custDataLst>
              <p:tags r:id="rId1"/>
            </p:custDataLst>
          </p:nvPr>
        </p:nvSpPr>
        <p:spPr bwMode="auto">
          <a:xfrm>
            <a:off x="126733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Group sourcing request items</a:t>
            </a:r>
            <a:endParaRPr lang="en-US" sz="800" dirty="0">
              <a:solidFill>
                <a:srgbClr val="404040"/>
              </a:solidFill>
            </a:endParaRPr>
          </a:p>
        </p:txBody>
      </p:sp>
      <p:sp>
        <p:nvSpPr>
          <p:cNvPr id="46" name="Chevron 45"/>
          <p:cNvSpPr>
            <a:spLocks noChangeArrowheads="1"/>
          </p:cNvSpPr>
          <p:nvPr>
            <p:custDataLst>
              <p:tags r:id="rId2"/>
            </p:custDataLst>
          </p:nvPr>
        </p:nvSpPr>
        <p:spPr bwMode="auto">
          <a:xfrm>
            <a:off x="2063891"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request for quotation</a:t>
            </a:r>
            <a:endParaRPr lang="en-US" sz="800" dirty="0">
              <a:solidFill>
                <a:srgbClr val="404040"/>
              </a:solidFill>
            </a:endParaRPr>
          </a:p>
        </p:txBody>
      </p:sp>
      <p:sp>
        <p:nvSpPr>
          <p:cNvPr id="48" name="Chevron 47"/>
          <p:cNvSpPr>
            <a:spLocks noChangeArrowheads="1"/>
          </p:cNvSpPr>
          <p:nvPr>
            <p:custDataLst>
              <p:tags r:id="rId3"/>
            </p:custDataLst>
          </p:nvPr>
        </p:nvSpPr>
        <p:spPr bwMode="auto">
          <a:xfrm>
            <a:off x="2858201"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Enter quotes</a:t>
            </a:r>
            <a:endParaRPr lang="en-US" sz="800" dirty="0">
              <a:solidFill>
                <a:srgbClr val="404040"/>
              </a:solidFill>
            </a:endParaRPr>
          </a:p>
        </p:txBody>
      </p:sp>
      <p:sp>
        <p:nvSpPr>
          <p:cNvPr id="59" name="Chevron 58"/>
          <p:cNvSpPr>
            <a:spLocks noChangeArrowheads="1"/>
          </p:cNvSpPr>
          <p:nvPr>
            <p:custDataLst>
              <p:tags r:id="rId4"/>
            </p:custDataLst>
          </p:nvPr>
        </p:nvSpPr>
        <p:spPr bwMode="auto">
          <a:xfrm>
            <a:off x="3662037"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Compare quotes and create follow-up documents</a:t>
            </a:r>
            <a:endParaRPr lang="en-US" sz="800" dirty="0">
              <a:solidFill>
                <a:srgbClr val="404040"/>
              </a:solidFill>
            </a:endParaRPr>
          </a:p>
        </p:txBody>
      </p:sp>
      <p:sp>
        <p:nvSpPr>
          <p:cNvPr id="61" name="TextBox 59">
            <a:hlinkClick r:id="rId11" action="ppaction://hlinksldjump"/>
          </p:cNvPr>
          <p:cNvSpPr txBox="1">
            <a:spLocks noChangeArrowheads="1"/>
          </p:cNvSpPr>
          <p:nvPr/>
        </p:nvSpPr>
        <p:spPr bwMode="auto">
          <a:xfrm>
            <a:off x="4171498" y="1804145"/>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62" name="Oval 61">
            <a:hlinkClick r:id="rId12" action="ppaction://hlinksldjump" tooltip="The buyer compares the received quotes and determines the winning quotes. The system then notifies the bidders about the outcome of their quotes. It also triggers the creation of a follow-up document, such as a purchase order or contract."/>
          </p:cNvPr>
          <p:cNvSpPr>
            <a:spLocks noChangeAspect="1"/>
          </p:cNvSpPr>
          <p:nvPr/>
        </p:nvSpPr>
        <p:spPr bwMode="gray">
          <a:xfrm>
            <a:off x="4261130"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Oval 62">
            <a:hlinkClick r:id="rId12" action="ppaction://hlinksldjump" tooltip="The buyer receives the quotes submitted by the bidders, for example, by fax or e-mail, and enters the quote details in the system. If the bidders submit the quotes in an interactive form attached to an e-mail, the are entered in the system automatically."/>
          </p:cNvPr>
          <p:cNvSpPr>
            <a:spLocks noChangeAspect="1"/>
          </p:cNvSpPr>
          <p:nvPr/>
        </p:nvSpPr>
        <p:spPr bwMode="gray">
          <a:xfrm>
            <a:off x="343639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5" name="Oval 64">
            <a:hlinkClick r:id="rId12" action="ppaction://hlinksldjump" tooltip="The buyer creates a request for quotation for the requested items, specifies the submission deadline and other required details, and sends it to the bidders. It can be sent by e-mail (interactive form per default), fax, or as a printout."/>
          </p:cNvPr>
          <p:cNvSpPr>
            <a:spLocks noChangeAspect="1"/>
          </p:cNvSpPr>
          <p:nvPr/>
        </p:nvSpPr>
        <p:spPr bwMode="gray">
          <a:xfrm>
            <a:off x="262118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Oval 65">
            <a:hlinkClick r:id="rId12" action="ppaction://hlinksldjump" tooltip="The buyer assigns items from different sourcing requests to a group, which can then be requested in one request for quotation."/>
          </p:cNvPr>
          <p:cNvSpPr>
            <a:spLocks noChangeAspect="1"/>
          </p:cNvSpPr>
          <p:nvPr/>
        </p:nvSpPr>
        <p:spPr bwMode="gray">
          <a:xfrm>
            <a:off x="1821665"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Chevron 101"/>
          <p:cNvSpPr>
            <a:spLocks noChangeArrowheads="1"/>
          </p:cNvSpPr>
          <p:nvPr/>
        </p:nvSpPr>
        <p:spPr bwMode="auto">
          <a:xfrm>
            <a:off x="7627938" y="460249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Strategic </a:t>
            </a:r>
            <a:r>
              <a:rPr lang="de-DE" sz="800" dirty="0" err="1">
                <a:solidFill>
                  <a:srgbClr val="404040"/>
                </a:solidFill>
              </a:rPr>
              <a:t>Buyer</a:t>
            </a:r>
            <a:endParaRPr lang="en-US" sz="800" dirty="0">
              <a:solidFill>
                <a:srgbClr val="404040"/>
              </a:solidFill>
            </a:endParaRPr>
          </a:p>
        </p:txBody>
      </p:sp>
      <p:sp>
        <p:nvSpPr>
          <p:cNvPr id="70" name="Chevron 102"/>
          <p:cNvSpPr>
            <a:spLocks noChangeArrowheads="1"/>
          </p:cNvSpPr>
          <p:nvPr/>
        </p:nvSpPr>
        <p:spPr bwMode="auto">
          <a:xfrm>
            <a:off x="7627938" y="51533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Sourcing and Contracting   </a:t>
            </a:r>
          </a:p>
        </p:txBody>
      </p:sp>
      <p:sp>
        <p:nvSpPr>
          <p:cNvPr id="54"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r>
              <a:rPr lang="en-US" sz="900" dirty="0"/>
              <a:t>The </a:t>
            </a:r>
            <a:r>
              <a:rPr lang="en-US" sz="900" b="1" dirty="0"/>
              <a:t>Processing Requests for Quotation </a:t>
            </a:r>
            <a:r>
              <a:rPr lang="en-US" sz="900" dirty="0"/>
              <a:t>business process enables your purchasing department to bundle your company’s purchasing requirements and to find appropriate sources of supply for the materials and services required. This includes finding sources of supply for purchase requests, for example, and for the negotiation of new or expiring purchasing contracts.</a:t>
            </a:r>
          </a:p>
          <a:p>
            <a:r>
              <a:rPr lang="en-US" sz="900" dirty="0"/>
              <a:t>You can invite new or existing suppliers to participate in requests for quotation and compare the quotes received easily in the system to determine most suitable supplier for your requirements.</a:t>
            </a:r>
          </a:p>
          <a:p>
            <a:r>
              <a:rPr lang="en-US" sz="900" dirty="0"/>
              <a:t>Once you have determined the winning quote, the bidders are notified about the outcome of the request for quotation process, and follow-up documents, such as purchase orders or contracts, can be created.</a:t>
            </a:r>
          </a:p>
          <a:p>
            <a:pPr marL="228600" lvl="1" indent="-114300">
              <a:spcBef>
                <a:spcPts val="200"/>
              </a:spcBef>
              <a:buFont typeface="Arial" charset="0"/>
              <a:buChar char="•"/>
            </a:pPr>
            <a:endParaRPr lang="en-US" sz="900" dirty="0"/>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54"/>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3"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60" name="Rectangle 59">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7">
            <a:hlinkClick r:id="rId1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5" name="Picture 71"/>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89750" y="4527550"/>
            <a:ext cx="401637" cy="401637"/>
          </a:xfrm>
          <a:prstGeom prst="rect">
            <a:avLst/>
          </a:prstGeom>
          <a:noFill/>
          <a:ln w="9525">
            <a:noFill/>
            <a:miter lim="800000"/>
            <a:headEnd/>
            <a:tailEnd/>
          </a:ln>
        </p:spPr>
      </p:pic>
      <p:pic>
        <p:nvPicPr>
          <p:cNvPr id="76" name="Picture 75"/>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0786" y="5113338"/>
            <a:ext cx="634912" cy="444439"/>
          </a:xfrm>
          <a:prstGeom prst="rect">
            <a:avLst/>
          </a:prstGeom>
          <a:noFill/>
          <a:ln w="9525">
            <a:noFill/>
            <a:miter lim="800000"/>
            <a:headEnd/>
            <a:tailEnd/>
          </a:ln>
        </p:spPr>
      </p:pic>
      <p:pic>
        <p:nvPicPr>
          <p:cNvPr id="77" name="Picture 7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8" name="Picture 77"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9" name="Rectangle 57">
            <a:hlinkClick r:id="rId21" action="ppaction://hlinksldjump"/>
          </p:cNvPr>
          <p:cNvSpPr>
            <a:spLocks noChangeArrowheads="1"/>
          </p:cNvSpPr>
          <p:nvPr/>
        </p:nvSpPr>
        <p:spPr bwMode="auto">
          <a:xfrm>
            <a:off x="300766"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Process Details: Creating Purchasing Contracts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56242"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0" name="Chevron 123">
            <a:hlinkClick r:id="rId6"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Re-negotiating Purchasing Contracts</a:t>
            </a:r>
          </a:p>
        </p:txBody>
      </p:sp>
      <p:sp>
        <p:nvSpPr>
          <p:cNvPr id="41" name="Chevron 123">
            <a:hlinkClick r:id="rId7"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Processing Requests for Quotation</a:t>
            </a:r>
            <a:endParaRPr lang="en-US" sz="800" dirty="0">
              <a:solidFill>
                <a:srgbClr val="404040"/>
              </a:solidFill>
            </a:endParaRPr>
          </a:p>
        </p:txBody>
      </p:sp>
      <p:sp>
        <p:nvSpPr>
          <p:cNvPr id="43" name="Chevron 123">
            <a:hlinkClick r:id="rId8" action="ppaction://hlinksldjump"/>
          </p:cNvPr>
          <p:cNvSpPr>
            <a:spLocks noChangeArrowheads="1"/>
          </p:cNvSpPr>
          <p:nvPr/>
        </p:nvSpPr>
        <p:spPr bwMode="auto">
          <a:xfrm>
            <a:off x="3673161" y="210258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Determining Source of Supply</a:t>
            </a:r>
          </a:p>
        </p:txBody>
      </p:sp>
      <p:sp>
        <p:nvSpPr>
          <p:cNvPr id="44" name="Chevron 83"/>
          <p:cNvSpPr>
            <a:spLocks noChangeArrowheads="1"/>
          </p:cNvSpPr>
          <p:nvPr/>
        </p:nvSpPr>
        <p:spPr bwMode="auto">
          <a:xfrm>
            <a:off x="1960414" y="185582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Purchasing Contracts</a:t>
            </a:r>
          </a:p>
        </p:txBody>
      </p:sp>
      <p:sp>
        <p:nvSpPr>
          <p:cNvPr id="45" name="Chevron 44"/>
          <p:cNvSpPr>
            <a:spLocks noChangeArrowheads="1"/>
          </p:cNvSpPr>
          <p:nvPr>
            <p:custDataLst>
              <p:tags r:id="rId1"/>
            </p:custDataLst>
          </p:nvPr>
        </p:nvSpPr>
        <p:spPr bwMode="auto">
          <a:xfrm>
            <a:off x="207547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Approve purchasing contract</a:t>
            </a:r>
            <a:endParaRPr lang="en-US" sz="800" dirty="0">
              <a:solidFill>
                <a:srgbClr val="404040"/>
              </a:solidFill>
            </a:endParaRPr>
          </a:p>
        </p:txBody>
      </p:sp>
      <p:sp>
        <p:nvSpPr>
          <p:cNvPr id="46" name="Chevron 45"/>
          <p:cNvSpPr>
            <a:spLocks noChangeArrowheads="1"/>
          </p:cNvSpPr>
          <p:nvPr>
            <p:custDataLst>
              <p:tags r:id="rId2"/>
            </p:custDataLst>
          </p:nvPr>
        </p:nvSpPr>
        <p:spPr bwMode="auto">
          <a:xfrm>
            <a:off x="284643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purchasing contract</a:t>
            </a:r>
            <a:endParaRPr lang="en-US" sz="800" dirty="0">
              <a:solidFill>
                <a:srgbClr val="404040"/>
              </a:solidFill>
            </a:endParaRPr>
          </a:p>
        </p:txBody>
      </p:sp>
      <p:sp>
        <p:nvSpPr>
          <p:cNvPr id="48" name="TextBox 59">
            <a:hlinkClick r:id="rId9" action="ppaction://hlinksldjump"/>
          </p:cNvPr>
          <p:cNvSpPr txBox="1">
            <a:spLocks noChangeArrowheads="1"/>
          </p:cNvSpPr>
          <p:nvPr/>
        </p:nvSpPr>
        <p:spPr bwMode="auto">
          <a:xfrm>
            <a:off x="3316016" y="1804145"/>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59" name="Oval 58">
            <a:hlinkClick r:id="rId10" action="ppaction://hlinksldjump" tooltip="A strategic buyer can create a contract manually. During negotiation, if the contract is in the Released status, the system creates a new contract from the supplier quote, and if it is in the In Preparation status, the system updates the contract."/>
          </p:cNvPr>
          <p:cNvSpPr>
            <a:spLocks noChangeAspect="1"/>
          </p:cNvSpPr>
          <p:nvPr/>
        </p:nvSpPr>
        <p:spPr bwMode="gray">
          <a:xfrm>
            <a:off x="3417346"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1" name="Oval 60">
            <a:hlinkClick r:id="rId10" action="ppaction://hlinksldjump" tooltip="The system may trigger an approval process, once a contract is released. If approval is necessary, the contract is automatically sent to a purchasing manager for approval. Once approved, the contract is released and available as a source of supply."/>
          </p:cNvPr>
          <p:cNvSpPr>
            <a:spLocks noChangeAspect="1"/>
          </p:cNvSpPr>
          <p:nvPr/>
        </p:nvSpPr>
        <p:spPr bwMode="gray">
          <a:xfrm>
            <a:off x="2646399"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Chevron 101"/>
          <p:cNvSpPr>
            <a:spLocks noChangeArrowheads="1"/>
          </p:cNvSpPr>
          <p:nvPr/>
        </p:nvSpPr>
        <p:spPr bwMode="auto">
          <a:xfrm>
            <a:off x="7627938" y="460249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Strategic </a:t>
            </a:r>
            <a:r>
              <a:rPr lang="de-DE" sz="800" dirty="0" err="1">
                <a:solidFill>
                  <a:srgbClr val="404040"/>
                </a:solidFill>
              </a:rPr>
              <a:t>Buyer</a:t>
            </a:r>
            <a:endParaRPr lang="en-US" sz="800" dirty="0">
              <a:solidFill>
                <a:srgbClr val="404040"/>
              </a:solidFill>
            </a:endParaRPr>
          </a:p>
        </p:txBody>
      </p:sp>
      <p:sp>
        <p:nvSpPr>
          <p:cNvPr id="65" name="Chevron 102"/>
          <p:cNvSpPr>
            <a:spLocks noChangeArrowheads="1"/>
          </p:cNvSpPr>
          <p:nvPr/>
        </p:nvSpPr>
        <p:spPr bwMode="auto">
          <a:xfrm>
            <a:off x="7627938" y="51533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Sourcing and Contracting   </a:t>
            </a:r>
          </a:p>
        </p:txBody>
      </p:sp>
      <p:sp>
        <p:nvSpPr>
          <p:cNvPr id="54" name="TextBox 66"/>
          <p:cNvSpPr txBox="1">
            <a:spLocks noChangeArrowheads="1"/>
          </p:cNvSpPr>
          <p:nvPr/>
        </p:nvSpPr>
        <p:spPr bwMode="auto">
          <a:xfrm>
            <a:off x="1760926" y="4399866"/>
            <a:ext cx="4914194" cy="19184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Purchasing Contracts </a:t>
            </a:r>
            <a:r>
              <a:rPr lang="en-US" sz="900" dirty="0"/>
              <a:t>business process enables your purchasing department to manage the entire lifecycle of a purchasing contract. A contract is defined for a best price or discount on the purchased products. Contracts allow companies to reduce their operational costs and gain a greater control over spending and the supplier performance by managing their contract renewals.</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Strategic buyers can create, modify and approve a contract, and initiate a contract negotiation with suppliers. Buyers can create a contract from a supplier quote during the contract negotiation process, or manually, without a preceding document. A released purchasing contract can be used as a source of supply for the procurement of products through a purchase order or a supplier invoice. The releases made against the contract by these documents are updated in the contract release history.</a:t>
            </a:r>
          </a:p>
          <a:p>
            <a:pPr marL="228600" lvl="1" indent="-114300">
              <a:spcBef>
                <a:spcPts val="200"/>
              </a:spcBef>
              <a:buFont typeface="Arial" charset="0"/>
              <a:buChar char="•"/>
            </a:pPr>
            <a:endParaRPr lang="en-US" sz="900" dirty="0"/>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54"/>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60" name="Rectangle 59">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2" name="Picture 71"/>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9750" y="4527550"/>
            <a:ext cx="401637" cy="401637"/>
          </a:xfrm>
          <a:prstGeom prst="rect">
            <a:avLst/>
          </a:prstGeom>
          <a:noFill/>
          <a:ln w="9525">
            <a:noFill/>
            <a:miter lim="800000"/>
            <a:headEnd/>
            <a:tailEnd/>
          </a:ln>
        </p:spPr>
      </p:pic>
      <p:pic>
        <p:nvPicPr>
          <p:cNvPr id="64" name="Picture 63"/>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80786" y="5113338"/>
            <a:ext cx="634912" cy="444439"/>
          </a:xfrm>
          <a:prstGeom prst="rect">
            <a:avLst/>
          </a:prstGeom>
          <a:noFill/>
          <a:ln w="9525">
            <a:noFill/>
            <a:miter lim="800000"/>
            <a:headEnd/>
            <a:tailEnd/>
          </a:ln>
        </p:spPr>
      </p:pic>
      <p:pic>
        <p:nvPicPr>
          <p:cNvPr id="70" name="Picture 6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1" name="Picture 7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4" name="Rectangle 57">
            <a:hlinkClick r:id="rId19" action="ppaction://hlinksldjump"/>
          </p:cNvPr>
          <p:cNvSpPr>
            <a:spLocks noChangeArrowheads="1"/>
          </p:cNvSpPr>
          <p:nvPr/>
        </p:nvSpPr>
        <p:spPr bwMode="auto">
          <a:xfrm>
            <a:off x="300766"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Process Details: Determining Source of Supply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56242"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0" name="Chevron 123">
            <a:hlinkClick r:id="rId6"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Re-negotiating Purchasing Contracts</a:t>
            </a:r>
          </a:p>
        </p:txBody>
      </p:sp>
      <p:sp>
        <p:nvSpPr>
          <p:cNvPr id="41" name="Chevron 123">
            <a:hlinkClick r:id="rId7"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Processing Requests for Quotation</a:t>
            </a:r>
            <a:endParaRPr lang="en-US" sz="800" dirty="0">
              <a:solidFill>
                <a:srgbClr val="404040"/>
              </a:solidFill>
            </a:endParaRPr>
          </a:p>
        </p:txBody>
      </p:sp>
      <p:sp>
        <p:nvSpPr>
          <p:cNvPr id="42" name="Chevron 123">
            <a:hlinkClick r:id="rId8" action="ppaction://hlinksldjump"/>
          </p:cNvPr>
          <p:cNvSpPr>
            <a:spLocks noChangeArrowheads="1"/>
          </p:cNvSpPr>
          <p:nvPr/>
        </p:nvSpPr>
        <p:spPr bwMode="auto">
          <a:xfrm>
            <a:off x="202172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Purchasing Contracts</a:t>
            </a:r>
          </a:p>
        </p:txBody>
      </p:sp>
      <p:sp>
        <p:nvSpPr>
          <p:cNvPr id="44" name="Chevron 83"/>
          <p:cNvSpPr>
            <a:spLocks noChangeArrowheads="1"/>
          </p:cNvSpPr>
          <p:nvPr/>
        </p:nvSpPr>
        <p:spPr bwMode="auto">
          <a:xfrm>
            <a:off x="2803077" y="185582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Determining Source of Supply</a:t>
            </a:r>
          </a:p>
        </p:txBody>
      </p:sp>
      <p:sp>
        <p:nvSpPr>
          <p:cNvPr id="45" name="Chevron 44"/>
          <p:cNvSpPr>
            <a:spLocks noChangeArrowheads="1"/>
          </p:cNvSpPr>
          <p:nvPr>
            <p:custDataLst>
              <p:tags r:id="rId1"/>
            </p:custDataLst>
          </p:nvPr>
        </p:nvSpPr>
        <p:spPr bwMode="auto">
          <a:xfrm>
            <a:off x="2918133"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fixed source of supply</a:t>
            </a:r>
            <a:endParaRPr lang="en-US" sz="800" dirty="0">
              <a:solidFill>
                <a:srgbClr val="404040"/>
              </a:solidFill>
            </a:endParaRPr>
          </a:p>
        </p:txBody>
      </p:sp>
      <p:sp>
        <p:nvSpPr>
          <p:cNvPr id="46" name="Chevron 45"/>
          <p:cNvSpPr>
            <a:spLocks noChangeArrowheads="1"/>
          </p:cNvSpPr>
          <p:nvPr>
            <p:custDataLst>
              <p:tags r:id="rId2"/>
            </p:custDataLst>
          </p:nvPr>
        </p:nvSpPr>
        <p:spPr bwMode="auto">
          <a:xfrm>
            <a:off x="368909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quota arrangement</a:t>
            </a:r>
            <a:endParaRPr lang="en-US" sz="800" dirty="0">
              <a:solidFill>
                <a:srgbClr val="404040"/>
              </a:solidFill>
            </a:endParaRPr>
          </a:p>
        </p:txBody>
      </p:sp>
      <p:sp>
        <p:nvSpPr>
          <p:cNvPr id="48" name="TextBox 59">
            <a:hlinkClick r:id="rId9" action="ppaction://hlinksldjump"/>
          </p:cNvPr>
          <p:cNvSpPr txBox="1">
            <a:spLocks noChangeArrowheads="1"/>
          </p:cNvSpPr>
          <p:nvPr/>
        </p:nvSpPr>
        <p:spPr bwMode="auto">
          <a:xfrm>
            <a:off x="4158679" y="1804145"/>
            <a:ext cx="188119" cy="307777"/>
          </a:xfrm>
          <a:prstGeom prst="rect">
            <a:avLst/>
          </a:prstGeom>
          <a:noFill/>
          <a:ln w="9525">
            <a:noFill/>
            <a:miter lim="800000"/>
            <a:headEnd/>
            <a:tailEnd/>
          </a:ln>
        </p:spPr>
        <p:txBody>
          <a:bodyPr wrap="none" lIns="72000" rIns="0">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59" name="Oval 58">
            <a:hlinkClick r:id="rId10" action="ppaction://hlinksldjump" tooltip="A strategic buyer can create a quote arrangement for contracts to define the distribution of purchase orders among several suppliers. In quota arrangements, a buyer can only use contracts as a source of supply."/>
          </p:cNvPr>
          <p:cNvSpPr>
            <a:spLocks noChangeAspect="1"/>
          </p:cNvSpPr>
          <p:nvPr/>
        </p:nvSpPr>
        <p:spPr bwMode="gray">
          <a:xfrm>
            <a:off x="4260009"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1" name="Oval 60">
            <a:hlinkClick r:id="rId10" action="ppaction://hlinksldjump" tooltip="A strategic buyer can create a fixed source of supply to prioritize a purchasing contract or a list price for all purchases related to a product."/>
          </p:cNvPr>
          <p:cNvSpPr>
            <a:spLocks noChangeAspect="1"/>
          </p:cNvSpPr>
          <p:nvPr/>
        </p:nvSpPr>
        <p:spPr bwMode="gray">
          <a:xfrm>
            <a:off x="3489062"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Chevron 101"/>
          <p:cNvSpPr>
            <a:spLocks noChangeArrowheads="1"/>
          </p:cNvSpPr>
          <p:nvPr/>
        </p:nvSpPr>
        <p:spPr bwMode="auto">
          <a:xfrm>
            <a:off x="7627938" y="4602493"/>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Strategic </a:t>
            </a:r>
            <a:r>
              <a:rPr lang="de-DE" sz="800" dirty="0" err="1">
                <a:solidFill>
                  <a:srgbClr val="404040"/>
                </a:solidFill>
              </a:rPr>
              <a:t>Buyer</a:t>
            </a:r>
            <a:endParaRPr lang="en-US" sz="800" dirty="0">
              <a:solidFill>
                <a:srgbClr val="404040"/>
              </a:solidFill>
            </a:endParaRPr>
          </a:p>
        </p:txBody>
      </p:sp>
      <p:sp>
        <p:nvSpPr>
          <p:cNvPr id="65" name="Chevron 102"/>
          <p:cNvSpPr>
            <a:spLocks noChangeArrowheads="1"/>
          </p:cNvSpPr>
          <p:nvPr/>
        </p:nvSpPr>
        <p:spPr bwMode="auto">
          <a:xfrm>
            <a:off x="7627938" y="51533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a:t>
            </a:r>
          </a:p>
          <a:p>
            <a:pPr>
              <a:buClr>
                <a:schemeClr val="accent1"/>
              </a:buClr>
              <a:buSzPct val="80000"/>
              <a:buFont typeface="Wingdings" pitchFamily="2" charset="2"/>
              <a:buNone/>
            </a:pPr>
            <a:r>
              <a:rPr lang="en-US" sz="800">
                <a:solidFill>
                  <a:srgbClr val="404040"/>
                </a:solidFill>
              </a:rPr>
              <a:t>Sourcing and Contracting   </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Determining Source of Supply </a:t>
            </a:r>
            <a:r>
              <a:rPr lang="en-US" sz="900" dirty="0"/>
              <a:t>business process allows strategic buyers to prioritize the sources of supply available for a product, by defining quota arrangements and fixed sources of supply. When multiple contracts exist for a single product, buyers can define quota arrangements  to define the distribution of purchase orders among several suppliers. If buyers want to prioritize a contract or a list price rather than using a quota arrangement, they can create a fixed source of supply. If both fixed source of supply and quota arrangement exist for a product, the fixed source of supply prevails over quota arrangement. </a:t>
            </a:r>
          </a:p>
          <a:p>
            <a:pPr marL="228600" lvl="1" indent="-114300">
              <a:spcBef>
                <a:spcPts val="200"/>
              </a:spcBef>
              <a:buFont typeface="Arial" charset="0"/>
              <a:buChar char="•"/>
            </a:pPr>
            <a:endParaRPr lang="en-US" sz="900" dirty="0"/>
          </a:p>
        </p:txBody>
      </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54"/>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60" name="Rectangle 59">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3" name="Picture 71"/>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9750" y="4527550"/>
            <a:ext cx="401637" cy="401637"/>
          </a:xfrm>
          <a:prstGeom prst="rect">
            <a:avLst/>
          </a:prstGeom>
          <a:noFill/>
          <a:ln w="9525">
            <a:noFill/>
            <a:miter lim="800000"/>
            <a:headEnd/>
            <a:tailEnd/>
          </a:ln>
        </p:spPr>
      </p:pic>
      <p:pic>
        <p:nvPicPr>
          <p:cNvPr id="64" name="Picture 63"/>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80786" y="5113338"/>
            <a:ext cx="634912" cy="444439"/>
          </a:xfrm>
          <a:prstGeom prst="rect">
            <a:avLst/>
          </a:prstGeom>
          <a:noFill/>
          <a:ln w="9525">
            <a:noFill/>
            <a:miter lim="800000"/>
            <a:headEnd/>
            <a:tailEnd/>
          </a:ln>
        </p:spPr>
      </p:pic>
      <p:pic>
        <p:nvPicPr>
          <p:cNvPr id="70" name="Picture 6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1" name="Picture 7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4" name="Rectangle 57">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 </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242152"/>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For midsize companies that want to increase sourcing efficiency through active management of the contract life cycle a transparent sourcing process is essential.</a:t>
            </a:r>
          </a:p>
          <a:p>
            <a:pPr>
              <a:lnSpc>
                <a:spcPct val="95000"/>
              </a:lnSpc>
              <a:spcBef>
                <a:spcPts val="600"/>
              </a:spcBef>
              <a:spcAft>
                <a:spcPts val="600"/>
              </a:spcAft>
              <a:buSzPct val="125000"/>
            </a:pPr>
            <a:r>
              <a:rPr lang="en-US" sz="900" dirty="0"/>
              <a:t>You can benefit from new sources of supply, gain higher discounts from greater volume and a reduced number of suppliers.</a:t>
            </a:r>
          </a:p>
          <a:p>
            <a:pPr>
              <a:lnSpc>
                <a:spcPct val="95000"/>
              </a:lnSpc>
              <a:spcBef>
                <a:spcPts val="600"/>
              </a:spcBef>
              <a:spcAft>
                <a:spcPts val="600"/>
              </a:spcAft>
              <a:buSzPct val="125000"/>
            </a:pPr>
            <a:r>
              <a:rPr lang="en-US" sz="900" dirty="0"/>
              <a:t>SAP Business </a:t>
            </a:r>
            <a:r>
              <a:rPr lang="en-US" sz="900" dirty="0" err="1"/>
              <a:t>ByDesign</a:t>
            </a:r>
            <a:r>
              <a:rPr lang="en-US" sz="900" dirty="0"/>
              <a:t> helps efficiently manage the strategic sourcing process from bidder invitation and request for quotation through quote evaluation to contract creation.</a:t>
            </a:r>
          </a:p>
        </p:txBody>
      </p:sp>
      <p:sp>
        <p:nvSpPr>
          <p:cNvPr id="129" name="TextBox 56"/>
          <p:cNvSpPr txBox="1">
            <a:spLocks noChangeArrowheads="1"/>
          </p:cNvSpPr>
          <p:nvPr/>
        </p:nvSpPr>
        <p:spPr bwMode="auto">
          <a:xfrm>
            <a:off x="4306888" y="4170363"/>
            <a:ext cx="4700587" cy="2668423"/>
          </a:xfrm>
          <a:prstGeom prst="rect">
            <a:avLst/>
          </a:prstGeom>
          <a:noFill/>
          <a:ln w="9525">
            <a:noFill/>
            <a:miter lim="800000"/>
            <a:headEnd/>
            <a:tailEnd/>
          </a:ln>
        </p:spPr>
        <p:txBody>
          <a:bodyPr>
            <a:spAutoFit/>
          </a:bodyPr>
          <a:lstStyle/>
          <a:p>
            <a:pPr marL="176213" indent="-176213">
              <a:spcBef>
                <a:spcPct val="10000"/>
              </a:spcBef>
              <a:buClr>
                <a:schemeClr val="accent1"/>
              </a:buClr>
              <a:buSzPct val="70000"/>
              <a:buFont typeface="Wingdings" pitchFamily="2" charset="2"/>
              <a:buNone/>
            </a:pPr>
            <a:endParaRPr lang="en-US" sz="900" b="1" dirty="0">
              <a:solidFill>
                <a:srgbClr val="44697D"/>
              </a:solidFill>
            </a:endParaRPr>
          </a:p>
          <a:p>
            <a:pPr marL="176213" indent="-176213">
              <a:lnSpc>
                <a:spcPct val="90000"/>
              </a:lnSpc>
              <a:spcBef>
                <a:spcPct val="10000"/>
              </a:spcBef>
              <a:spcAft>
                <a:spcPts val="300"/>
              </a:spcAft>
              <a:buClr>
                <a:schemeClr val="accent1"/>
              </a:buClr>
              <a:buSzPct val="70000"/>
              <a:buFont typeface="Wingdings" pitchFamily="2" charset="2"/>
              <a:buChar char="n"/>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Bundling of multiple sourcing requests into single request for quotation of different types such as basic requests for information, complex requests for quotations, and contract negotiations leads to higher volume and less transactions.</a:t>
            </a:r>
          </a:p>
          <a:p>
            <a:pPr marL="176213" indent="-176213">
              <a:lnSpc>
                <a:spcPct val="90000"/>
              </a:lnSpc>
              <a:spcBef>
                <a:spcPct val="10000"/>
              </a:spcBef>
              <a:spcAft>
                <a:spcPts val="300"/>
              </a:spcAft>
              <a:buClr>
                <a:srgbClr val="4DB6EF"/>
              </a:buClr>
              <a:buFont typeface="Wingdings" pitchFamily="2" charset="2"/>
              <a:buChar char="l"/>
            </a:pPr>
            <a:r>
              <a:rPr lang="en-US" sz="900" dirty="0"/>
              <a:t>Integration into entire supply base as well as to external supplier directories combined with automatic bidder proposal allows easy identification of most suitable bidders</a:t>
            </a:r>
          </a:p>
          <a:p>
            <a:pPr marL="176213" indent="-176213">
              <a:lnSpc>
                <a:spcPct val="90000"/>
              </a:lnSpc>
              <a:spcBef>
                <a:spcPct val="10000"/>
              </a:spcBef>
              <a:spcAft>
                <a:spcPts val="300"/>
              </a:spcAft>
              <a:buClr>
                <a:srgbClr val="4DB6EF"/>
              </a:buClr>
              <a:buFont typeface="Wingdings" pitchFamily="2" charset="2"/>
              <a:buChar char="l"/>
            </a:pPr>
            <a:r>
              <a:rPr lang="en-US" sz="900" dirty="0"/>
              <a:t>Collaboration support  through bidder communication using integrated SAP Interactive Forms software (by Adobe®) increases transparency and traceability</a:t>
            </a:r>
          </a:p>
          <a:p>
            <a:pPr marL="176213" indent="-176213">
              <a:lnSpc>
                <a:spcPct val="90000"/>
              </a:lnSpc>
              <a:spcBef>
                <a:spcPct val="10000"/>
              </a:spcBef>
              <a:spcAft>
                <a:spcPts val="300"/>
              </a:spcAft>
              <a:buClr>
                <a:srgbClr val="4DB6EF"/>
              </a:buClr>
              <a:buFont typeface="Wingdings" pitchFamily="2" charset="2"/>
              <a:buChar char="l"/>
            </a:pPr>
            <a:r>
              <a:rPr lang="en-US" sz="900" dirty="0"/>
              <a:t>Seamless integration of request for quotation and contract management enables direct contract creation out of awarded supplier quote.</a:t>
            </a:r>
          </a:p>
          <a:p>
            <a:pPr marL="176213" indent="-176213">
              <a:lnSpc>
                <a:spcPct val="90000"/>
              </a:lnSpc>
              <a:spcBef>
                <a:spcPct val="10000"/>
              </a:spcBef>
              <a:spcAft>
                <a:spcPts val="300"/>
              </a:spcAft>
              <a:buClr>
                <a:srgbClr val="4DB6EF"/>
              </a:buClr>
              <a:buFont typeface="Wingdings" pitchFamily="2" charset="2"/>
              <a:buChar char="l"/>
            </a:pPr>
            <a:r>
              <a:rPr lang="en-US" sz="900" dirty="0"/>
              <a:t>The single access point for contract information including built-in alert for expiring contracts makes it easier for buyers to prepare, analyze, and monitor contracts throughout the entire life cycle.</a:t>
            </a:r>
          </a:p>
          <a:p>
            <a:pPr marL="176213" indent="-176213">
              <a:lnSpc>
                <a:spcPct val="90000"/>
              </a:lnSpc>
              <a:spcBef>
                <a:spcPct val="10000"/>
              </a:spcBef>
              <a:spcAft>
                <a:spcPts val="300"/>
              </a:spcAft>
              <a:buClr>
                <a:srgbClr val="4DB6EF"/>
              </a:buClr>
              <a:buFont typeface="Wingdings" pitchFamily="2" charset="2"/>
              <a:buChar char="l"/>
            </a:pPr>
            <a:r>
              <a:rPr lang="en-US" sz="900" dirty="0"/>
              <a:t>Built in analytics and reports gives immediate access to strategic reporting information such as contract usage and maverick spend.</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83"/>
          <p:cNvSpPr>
            <a:spLocks noChangeArrowheads="1"/>
          </p:cNvSpPr>
          <p:nvPr/>
        </p:nvSpPr>
        <p:spPr bwMode="auto">
          <a:xfrm>
            <a:off x="329996" y="185582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Request</a:t>
            </a:r>
            <a:endParaRPr lang="en-US" sz="900" dirty="0">
              <a:solidFill>
                <a:schemeClr val="bg1"/>
              </a:solidFill>
              <a:latin typeface="BentonSans Regular"/>
              <a:cs typeface="BentonSans Regular"/>
            </a:endParaRPr>
          </a:p>
        </p:txBody>
      </p:sp>
      <p:sp>
        <p:nvSpPr>
          <p:cNvPr id="45" name="Chevron 44"/>
          <p:cNvSpPr>
            <a:spLocks noChangeArrowheads="1"/>
          </p:cNvSpPr>
          <p:nvPr>
            <p:custDataLst>
              <p:tags r:id="rId1"/>
            </p:custDataLst>
          </p:nvPr>
        </p:nvSpPr>
        <p:spPr bwMode="auto">
          <a:xfrm>
            <a:off x="44505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Invite Bidders</a:t>
            </a:r>
          </a:p>
        </p:txBody>
      </p:sp>
      <p:sp>
        <p:nvSpPr>
          <p:cNvPr id="46" name="Chevron 45"/>
          <p:cNvSpPr>
            <a:spLocks noChangeArrowheads="1"/>
          </p:cNvSpPr>
          <p:nvPr>
            <p:custDataLst>
              <p:tags r:id="rId2"/>
            </p:custDataLst>
          </p:nvPr>
        </p:nvSpPr>
        <p:spPr bwMode="auto">
          <a:xfrm>
            <a:off x="1216017"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Publish Request for Quotation</a:t>
            </a:r>
          </a:p>
        </p:txBody>
      </p:sp>
      <p:sp>
        <p:nvSpPr>
          <p:cNvPr id="59" name="Chevron 43"/>
          <p:cNvSpPr>
            <a:spLocks noChangeArrowheads="1"/>
          </p:cNvSpPr>
          <p:nvPr/>
        </p:nvSpPr>
        <p:spPr bwMode="auto">
          <a:xfrm>
            <a:off x="1968248" y="1855829"/>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Quote</a:t>
            </a:r>
          </a:p>
        </p:txBody>
      </p:sp>
      <p:sp>
        <p:nvSpPr>
          <p:cNvPr id="60" name="Chevron 44"/>
          <p:cNvSpPr>
            <a:spLocks noChangeArrowheads="1"/>
          </p:cNvSpPr>
          <p:nvPr/>
        </p:nvSpPr>
        <p:spPr bwMode="auto">
          <a:xfrm>
            <a:off x="3035549" y="18558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Award</a:t>
            </a:r>
          </a:p>
        </p:txBody>
      </p:sp>
      <p:sp>
        <p:nvSpPr>
          <p:cNvPr id="61" name="Chevron 83"/>
          <p:cNvSpPr>
            <a:spLocks noChangeArrowheads="1"/>
          </p:cNvSpPr>
          <p:nvPr/>
        </p:nvSpPr>
        <p:spPr bwMode="auto">
          <a:xfrm>
            <a:off x="5523567" y="1855829"/>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Contract</a:t>
            </a:r>
          </a:p>
        </p:txBody>
      </p:sp>
      <p:sp>
        <p:nvSpPr>
          <p:cNvPr id="62" name="Chevron 61"/>
          <p:cNvSpPr>
            <a:spLocks noChangeArrowheads="1"/>
          </p:cNvSpPr>
          <p:nvPr>
            <p:custDataLst>
              <p:tags r:id="rId3"/>
            </p:custDataLst>
          </p:nvPr>
        </p:nvSpPr>
        <p:spPr bwMode="auto">
          <a:xfrm>
            <a:off x="5638623"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and Approve Contract</a:t>
            </a:r>
          </a:p>
        </p:txBody>
      </p:sp>
      <p:sp>
        <p:nvSpPr>
          <p:cNvPr id="64" name="Chevron 63"/>
          <p:cNvSpPr>
            <a:spLocks noChangeArrowheads="1"/>
          </p:cNvSpPr>
          <p:nvPr>
            <p:custDataLst>
              <p:tags r:id="rId4"/>
            </p:custDataLst>
          </p:nvPr>
        </p:nvSpPr>
        <p:spPr bwMode="auto">
          <a:xfrm>
            <a:off x="640958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Monitor Contract</a:t>
            </a:r>
          </a:p>
        </p:txBody>
      </p:sp>
      <p:sp>
        <p:nvSpPr>
          <p:cNvPr id="69" name="Chevron 68"/>
          <p:cNvSpPr>
            <a:spLocks noChangeArrowheads="1"/>
          </p:cNvSpPr>
          <p:nvPr>
            <p:custDataLst>
              <p:tags r:id="rId5"/>
            </p:custDataLst>
          </p:nvPr>
        </p:nvSpPr>
        <p:spPr bwMode="auto">
          <a:xfrm>
            <a:off x="219316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Receive </a:t>
            </a:r>
          </a:p>
          <a:p>
            <a:pPr>
              <a:lnSpc>
                <a:spcPct val="90000"/>
              </a:lnSpc>
              <a:buClr>
                <a:schemeClr val="accent1"/>
              </a:buClr>
              <a:buSzPct val="80000"/>
            </a:pPr>
            <a:r>
              <a:rPr lang="de-DE" sz="800" dirty="0">
                <a:solidFill>
                  <a:srgbClr val="404040"/>
                </a:solidFill>
              </a:rPr>
              <a:t>Quotes</a:t>
            </a:r>
          </a:p>
        </p:txBody>
      </p:sp>
      <p:sp>
        <p:nvSpPr>
          <p:cNvPr id="70" name="Chevron 69"/>
          <p:cNvSpPr>
            <a:spLocks noChangeArrowheads="1"/>
          </p:cNvSpPr>
          <p:nvPr>
            <p:custDataLst>
              <p:tags r:id="rId6"/>
            </p:custDataLst>
          </p:nvPr>
        </p:nvSpPr>
        <p:spPr bwMode="auto">
          <a:xfrm>
            <a:off x="3188812" y="217484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Evaluate Quotes</a:t>
            </a:r>
          </a:p>
        </p:txBody>
      </p:sp>
      <p:sp>
        <p:nvSpPr>
          <p:cNvPr id="73" name="Chevron 72"/>
          <p:cNvSpPr>
            <a:spLocks noChangeArrowheads="1"/>
          </p:cNvSpPr>
          <p:nvPr>
            <p:custDataLst>
              <p:tags r:id="rId7"/>
            </p:custDataLst>
          </p:nvPr>
        </p:nvSpPr>
        <p:spPr bwMode="auto">
          <a:xfrm>
            <a:off x="3968181" y="217484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Award Quotes</a:t>
            </a:r>
          </a:p>
        </p:txBody>
      </p:sp>
      <p:sp>
        <p:nvSpPr>
          <p:cNvPr id="74" name="Chevron 73"/>
          <p:cNvSpPr>
            <a:spLocks noChangeArrowheads="1"/>
          </p:cNvSpPr>
          <p:nvPr>
            <p:custDataLst>
              <p:tags r:id="rId8"/>
            </p:custDataLst>
          </p:nvPr>
        </p:nvSpPr>
        <p:spPr bwMode="auto">
          <a:xfrm>
            <a:off x="4754072" y="217484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Communicate Decision</a:t>
            </a:r>
          </a:p>
        </p:txBody>
      </p:sp>
      <p:pic>
        <p:nvPicPr>
          <p:cNvPr id="77" name="Picture 64" descr="strategic_procurement"/>
          <p:cNvPicPr preferRelativeResize="0">
            <a:picLocks noChangeAspect="1" noChangeArrowheads="1"/>
          </p:cNvPicPr>
          <p:nvPr/>
        </p:nvPicPr>
        <p:blipFill>
          <a:blip r:embed="rId11" cstate="print"/>
          <a:stretch>
            <a:fillRect/>
          </a:stretch>
        </p:blipFill>
        <p:spPr bwMode="auto">
          <a:xfrm>
            <a:off x="337574" y="3024123"/>
            <a:ext cx="720000" cy="720000"/>
          </a:xfrm>
          <a:prstGeom prst="rect">
            <a:avLst/>
          </a:prstGeom>
          <a:noFill/>
          <a:ln w="9525">
            <a:noFill/>
            <a:miter lim="800000"/>
            <a:headEnd/>
            <a:tailEnd/>
          </a:ln>
        </p:spPr>
      </p:pic>
      <p:pic>
        <p:nvPicPr>
          <p:cNvPr id="79" name="Picture 64" descr="strategic_procurement"/>
          <p:cNvPicPr preferRelativeResize="0">
            <a:picLocks noChangeAspect="1" noChangeArrowheads="1"/>
          </p:cNvPicPr>
          <p:nvPr/>
        </p:nvPicPr>
        <p:blipFill>
          <a:blip r:embed="rId11" cstate="print"/>
          <a:stretch>
            <a:fillRect/>
          </a:stretch>
        </p:blipFill>
        <p:spPr bwMode="auto">
          <a:xfrm>
            <a:off x="1987042" y="3024123"/>
            <a:ext cx="720000" cy="720000"/>
          </a:xfrm>
          <a:prstGeom prst="rect">
            <a:avLst/>
          </a:prstGeom>
          <a:noFill/>
          <a:ln w="9525">
            <a:noFill/>
            <a:miter lim="800000"/>
            <a:headEnd/>
            <a:tailEnd/>
          </a:ln>
        </p:spPr>
      </p:pic>
      <p:pic>
        <p:nvPicPr>
          <p:cNvPr id="89" name="Picture 64" descr="strategic_procurement"/>
          <p:cNvPicPr preferRelativeResize="0">
            <a:picLocks noChangeAspect="1" noChangeArrowheads="1"/>
          </p:cNvPicPr>
          <p:nvPr/>
        </p:nvPicPr>
        <p:blipFill>
          <a:blip r:embed="rId11" cstate="print"/>
          <a:stretch>
            <a:fillRect/>
          </a:stretch>
        </p:blipFill>
        <p:spPr bwMode="auto">
          <a:xfrm>
            <a:off x="3054378" y="3024123"/>
            <a:ext cx="720000" cy="720000"/>
          </a:xfrm>
          <a:prstGeom prst="rect">
            <a:avLst/>
          </a:prstGeom>
          <a:noFill/>
          <a:ln w="9525">
            <a:noFill/>
            <a:miter lim="800000"/>
            <a:headEnd/>
            <a:tailEnd/>
          </a:ln>
        </p:spPr>
      </p:pic>
      <p:pic>
        <p:nvPicPr>
          <p:cNvPr id="90" name="Picture 64" descr="strategic_procurement"/>
          <p:cNvPicPr preferRelativeResize="0">
            <a:picLocks noChangeAspect="1" noChangeArrowheads="1"/>
          </p:cNvPicPr>
          <p:nvPr/>
        </p:nvPicPr>
        <p:blipFill>
          <a:blip r:embed="rId11" cstate="print"/>
          <a:stretch>
            <a:fillRect/>
          </a:stretch>
        </p:blipFill>
        <p:spPr bwMode="auto">
          <a:xfrm>
            <a:off x="5536984" y="3024123"/>
            <a:ext cx="720000" cy="720000"/>
          </a:xfrm>
          <a:prstGeom prst="rect">
            <a:avLst/>
          </a:prstGeom>
          <a:noFill/>
          <a:ln w="9525">
            <a:noFill/>
            <a:miter lim="800000"/>
            <a:headEnd/>
            <a:tailEnd/>
          </a:ln>
        </p:spPr>
      </p:pic>
      <p:sp>
        <p:nvSpPr>
          <p:cNvPr id="39" name="TextBox 38"/>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4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49"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0" name="Picture 4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51" name="Picture 5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52" name="Picture 51"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53"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a:hlinkClick r:id="rId16" action="ppaction://hlinksldjump"/>
          </p:cNvPr>
          <p:cNvSpPr>
            <a:spLocks noChangeArrowheads="1"/>
          </p:cNvSpPr>
          <p:nvPr/>
        </p:nvSpPr>
        <p:spPr bwMode="auto">
          <a:xfrm>
            <a:off x="313099" y="4813893"/>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39"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7" name="Rectangle 66">
            <a:hlinkClick r:id="rId18" action="ppaction://hlinksldjump"/>
          </p:cNvPr>
          <p:cNvSpPr>
            <a:spLocks noChangeArrowheads="1"/>
          </p:cNvSpPr>
          <p:nvPr/>
        </p:nvSpPr>
        <p:spPr bwMode="auto">
          <a:xfrm>
            <a:off x="300766"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Scenario Flow Variant: Start from Purchasing Contract</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defPPr>
              <a:defRPr lang="de-DE"/>
            </a:defPPr>
            <a:lvl1pPr>
              <a:buClr>
                <a:schemeClr val="accent1"/>
              </a:buClr>
              <a:buSzPct val="80000"/>
              <a:buFont typeface="Wingdings" pitchFamily="2" charset="2"/>
              <a:buNone/>
              <a:defRPr sz="1000">
                <a:solidFill>
                  <a:srgbClr val="666666"/>
                </a:solidFill>
                <a:latin typeface="BentonSans Light" pitchFamily="2" charset="0"/>
              </a:defRPr>
            </a:lvl1pPr>
          </a:lstStyle>
          <a:p>
            <a:r>
              <a:rPr lang="en-US" dirty="0"/>
              <a:t>Legend &amp; Variants</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cxnSp>
        <p:nvCxnSpPr>
          <p:cNvPr id="42" name="AutoShape 482"/>
          <p:cNvCxnSpPr>
            <a:cxnSpLocks noChangeShapeType="1"/>
            <a:stCxn id="57" idx="0"/>
            <a:endCxn id="54" idx="2"/>
          </p:cNvCxnSpPr>
          <p:nvPr/>
        </p:nvCxnSpPr>
        <p:spPr bwMode="auto">
          <a:xfrm flipH="1" flipV="1">
            <a:off x="3465513" y="1855788"/>
            <a:ext cx="9525" cy="1247775"/>
          </a:xfrm>
          <a:prstGeom prst="straightConnector1">
            <a:avLst/>
          </a:prstGeom>
          <a:noFill/>
          <a:ln w="9525">
            <a:solidFill>
              <a:srgbClr val="7D96A4"/>
            </a:solidFill>
            <a:prstDash val="sysDot"/>
            <a:round/>
            <a:headEnd/>
            <a:tailEnd/>
          </a:ln>
        </p:spPr>
      </p:cxnSp>
      <p:cxnSp>
        <p:nvCxnSpPr>
          <p:cNvPr id="43" name="AutoShape 1146"/>
          <p:cNvCxnSpPr>
            <a:cxnSpLocks noChangeShapeType="1"/>
            <a:stCxn id="58" idx="1"/>
            <a:endCxn id="57" idx="3"/>
          </p:cNvCxnSpPr>
          <p:nvPr/>
        </p:nvCxnSpPr>
        <p:spPr bwMode="auto">
          <a:xfrm flipH="1">
            <a:off x="3933825" y="3371850"/>
            <a:ext cx="2184400" cy="0"/>
          </a:xfrm>
          <a:prstGeom prst="straightConnector1">
            <a:avLst/>
          </a:prstGeom>
          <a:noFill/>
          <a:ln w="9525">
            <a:solidFill>
              <a:srgbClr val="7F7F7F"/>
            </a:solidFill>
            <a:round/>
            <a:headEnd type="triangle" w="med" len="med"/>
            <a:tailEnd/>
          </a:ln>
        </p:spPr>
      </p:cxnSp>
      <p:cxnSp>
        <p:nvCxnSpPr>
          <p:cNvPr id="56" name="AutoShape 482"/>
          <p:cNvCxnSpPr>
            <a:cxnSpLocks noChangeShapeType="1"/>
            <a:stCxn id="58" idx="0"/>
            <a:endCxn id="54" idx="2"/>
          </p:cNvCxnSpPr>
          <p:nvPr/>
        </p:nvCxnSpPr>
        <p:spPr bwMode="auto">
          <a:xfrm rot="5400000" flipH="1">
            <a:off x="4333875" y="987426"/>
            <a:ext cx="1247775" cy="2984500"/>
          </a:xfrm>
          <a:prstGeom prst="bentConnector3">
            <a:avLst>
              <a:gd name="adj1" fmla="val 50000"/>
            </a:avLst>
          </a:prstGeom>
          <a:noFill/>
          <a:ln w="9525">
            <a:solidFill>
              <a:srgbClr val="7D96A4"/>
            </a:solidFill>
            <a:prstDash val="sysDot"/>
            <a:round/>
            <a:headEnd/>
            <a:tailEnd/>
          </a:ln>
        </p:spPr>
      </p:cxnSp>
      <p:sp>
        <p:nvSpPr>
          <p:cNvPr id="57" name="Chevron 426">
            <a:hlinkClick r:id="rId3" action="ppaction://hlinksldjump"/>
          </p:cNvPr>
          <p:cNvSpPr>
            <a:spLocks noChangeArrowheads="1"/>
          </p:cNvSpPr>
          <p:nvPr/>
        </p:nvSpPr>
        <p:spPr bwMode="auto">
          <a:xfrm>
            <a:off x="3082925" y="3103563"/>
            <a:ext cx="850900" cy="534987"/>
          </a:xfrm>
          <a:prstGeom prst="chevron">
            <a:avLst>
              <a:gd name="adj" fmla="val 12658"/>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Purchasing Contracts</a:t>
            </a:r>
          </a:p>
        </p:txBody>
      </p:sp>
      <p:sp>
        <p:nvSpPr>
          <p:cNvPr id="58" name="Chevron 426">
            <a:hlinkClick r:id="rId4" action="ppaction://hlinksldjump"/>
          </p:cNvPr>
          <p:cNvSpPr>
            <a:spLocks noChangeArrowheads="1"/>
          </p:cNvSpPr>
          <p:nvPr/>
        </p:nvSpPr>
        <p:spPr bwMode="auto">
          <a:xfrm>
            <a:off x="6049963" y="3103563"/>
            <a:ext cx="866775" cy="534987"/>
          </a:xfrm>
          <a:prstGeom prst="chevron">
            <a:avLst>
              <a:gd name="adj" fmla="val 12691"/>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Determining Source of Supply</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pic>
        <p:nvPicPr>
          <p:cNvPr id="59" name="Picture 5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9288" y="1461877"/>
            <a:ext cx="589295" cy="382737"/>
          </a:xfrm>
          <a:prstGeom prst="rect">
            <a:avLst/>
          </a:prstGeom>
        </p:spPr>
      </p:pic>
      <p:sp>
        <p:nvSpPr>
          <p:cNvPr id="60" name="Rectangle 74"/>
          <p:cNvSpPr>
            <a:spLocks noChangeArrowheads="1"/>
          </p:cNvSpPr>
          <p:nvPr/>
        </p:nvSpPr>
        <p:spPr bwMode="auto">
          <a:xfrm>
            <a:off x="3193632" y="1527692"/>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Sourcing and </a:t>
            </a:r>
          </a:p>
          <a:p>
            <a:pPr algn="ctr"/>
            <a:r>
              <a:rPr lang="en-US" sz="700" dirty="0">
                <a:solidFill>
                  <a:schemeClr val="bg1"/>
                </a:solidFill>
                <a:latin typeface="+mn-lt"/>
              </a:rPr>
              <a:t>Contracting</a:t>
            </a:r>
          </a:p>
        </p:txBody>
      </p:sp>
      <p:sp>
        <p:nvSpPr>
          <p:cNvPr id="71" name="Chevron 426"/>
          <p:cNvSpPr>
            <a:spLocks noChangeArrowheads="1"/>
          </p:cNvSpPr>
          <p:nvPr/>
        </p:nvSpPr>
        <p:spPr bwMode="auto">
          <a:xfrm>
            <a:off x="2467023" y="6142038"/>
            <a:ext cx="592699"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72" name="Chevron 426"/>
          <p:cNvSpPr>
            <a:spLocks noChangeArrowheads="1"/>
          </p:cNvSpPr>
          <p:nvPr/>
        </p:nvSpPr>
        <p:spPr bwMode="auto">
          <a:xfrm>
            <a:off x="1812924" y="6142038"/>
            <a:ext cx="592699"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74" name="Picture 7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6193" y="6239594"/>
            <a:ext cx="589295" cy="382737"/>
          </a:xfrm>
          <a:prstGeom prst="rect">
            <a:avLst/>
          </a:prstGeom>
        </p:spPr>
      </p:pic>
      <p:sp>
        <p:nvSpPr>
          <p:cNvPr id="75" name="Rectangle 74"/>
          <p:cNvSpPr>
            <a:spLocks noChangeArrowheads="1"/>
          </p:cNvSpPr>
          <p:nvPr/>
        </p:nvSpPr>
        <p:spPr bwMode="auto">
          <a:xfrm>
            <a:off x="3273503" y="6336591"/>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cxnSp>
        <p:nvCxnSpPr>
          <p:cNvPr id="76" name="AutoShape 482"/>
          <p:cNvCxnSpPr>
            <a:cxnSpLocks noChangeShapeType="1"/>
          </p:cNvCxnSpPr>
          <p:nvPr/>
        </p:nvCxnSpPr>
        <p:spPr bwMode="auto">
          <a:xfrm rot="5400000" flipH="1" flipV="1">
            <a:off x="3992563" y="6221413"/>
            <a:ext cx="180975" cy="3175"/>
          </a:xfrm>
          <a:prstGeom prst="straightConnector1">
            <a:avLst/>
          </a:prstGeom>
          <a:noFill/>
          <a:ln w="9525">
            <a:solidFill>
              <a:srgbClr val="7D96A4"/>
            </a:solidFill>
            <a:prstDash val="sysDot"/>
            <a:round/>
            <a:headEnd/>
            <a:tailEnd/>
          </a:ln>
        </p:spPr>
      </p:cxnSp>
      <p:sp>
        <p:nvSpPr>
          <p:cNvPr id="77" name="Rectangle 76"/>
          <p:cNvSpPr/>
          <p:nvPr/>
        </p:nvSpPr>
        <p:spPr bwMode="auto">
          <a:xfrm>
            <a:off x="4148138" y="612457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78" name="Rectangle 77"/>
          <p:cNvSpPr/>
          <p:nvPr/>
        </p:nvSpPr>
        <p:spPr bwMode="auto">
          <a:xfrm>
            <a:off x="4148138" y="646430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79" name="AutoShape 1146"/>
          <p:cNvCxnSpPr>
            <a:cxnSpLocks noChangeShapeType="1"/>
          </p:cNvCxnSpPr>
          <p:nvPr/>
        </p:nvCxnSpPr>
        <p:spPr bwMode="auto">
          <a:xfrm rot="16200000" flipV="1">
            <a:off x="3992563" y="6569075"/>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82" name="Rectangle 81"/>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83" name="Rectangle 82"/>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dirty="0">
                <a:solidFill>
                  <a:schemeClr val="accent2"/>
                </a:solidFill>
              </a:rPr>
              <a:t>Start from Purchasing Contract</a:t>
            </a:r>
            <a:endParaRPr lang="en-US" sz="700" b="1" u="sng" dirty="0">
              <a:solidFill>
                <a:srgbClr val="2A6CA2"/>
              </a:solidFill>
            </a:endParaRPr>
          </a:p>
          <a:p>
            <a:pPr marL="85725" indent="-85725">
              <a:spcBef>
                <a:spcPts val="300"/>
              </a:spcBef>
              <a:buFont typeface="Wingdings" pitchFamily="2" charset="2"/>
              <a:buChar char="§"/>
              <a:defRPr/>
            </a:pPr>
            <a:r>
              <a:rPr lang="de-DE" sz="700" u="sng" dirty="0">
                <a:solidFill>
                  <a:srgbClr val="2A6CA2"/>
                </a:solidFill>
                <a:hlinkClick r:id="rId6" action="ppaction://hlinksldjump" tooltip="Enter the name of the variant here as well (with abbreviations)"/>
              </a:rPr>
              <a:t>Start </a:t>
            </a:r>
            <a:r>
              <a:rPr lang="de-DE" sz="700" u="sng" dirty="0" err="1">
                <a:solidFill>
                  <a:srgbClr val="2A6CA2"/>
                </a:solidFill>
                <a:hlinkClick r:id="rId6" action="ppaction://hlinksldjump" tooltip="Enter the name of the variant here as well (with abbreviations)"/>
              </a:rPr>
              <a:t>from</a:t>
            </a:r>
            <a:r>
              <a:rPr lang="de-DE" sz="700" u="sng" dirty="0">
                <a:solidFill>
                  <a:srgbClr val="2A6CA2"/>
                </a:solidFill>
                <a:hlinkClick r:id="rId6" action="ppaction://hlinksldjump" tooltip="Enter the name of the variant here as well (with abbreviations)"/>
              </a:rPr>
              <a:t> RFQ</a:t>
            </a:r>
            <a:endParaRPr lang="de-DE" sz="700" u="sng" dirty="0">
              <a:solidFill>
                <a:srgbClr val="2A6CA2"/>
              </a:solidFill>
            </a:endParaRPr>
          </a:p>
          <a:p>
            <a:pPr marL="85725" indent="-85725">
              <a:spcBef>
                <a:spcPts val="300"/>
              </a:spcBef>
              <a:buFont typeface="Wingdings" pitchFamily="2" charset="2"/>
              <a:buChar char="§"/>
              <a:defRPr/>
            </a:pPr>
            <a:r>
              <a:rPr lang="de-DE" sz="700" u="sng" dirty="0">
                <a:solidFill>
                  <a:srgbClr val="2A6CA2"/>
                </a:solidFill>
                <a:hlinkClick r:id="rId7" action="ppaction://hlinksldjump" tooltip="Enter the name of the variant here as well (with abbreviations)"/>
              </a:rPr>
              <a:t>Start from Purchasing </a:t>
            </a:r>
            <a:r>
              <a:rPr lang="de-DE" sz="700" u="sng" dirty="0" err="1">
                <a:solidFill>
                  <a:srgbClr val="2A6CA2"/>
                </a:solidFill>
                <a:hlinkClick r:id="rId7" action="ppaction://hlinksldjump" tooltip="Enter the name of the variant here as well (with abbreviations)"/>
              </a:rPr>
              <a:t>Contract</a:t>
            </a:r>
            <a:r>
              <a:rPr lang="de-DE" sz="700" u="sng" dirty="0">
                <a:solidFill>
                  <a:srgbClr val="2A6CA2"/>
                </a:solidFill>
                <a:hlinkClick r:id="rId7" action="ppaction://hlinksldjump" tooltip="Enter the name of the variant here as well (with abbreviations)"/>
              </a:rPr>
              <a:t> </a:t>
            </a:r>
            <a:r>
              <a:rPr lang="de-DE" sz="700" u="sng" dirty="0" err="1">
                <a:solidFill>
                  <a:srgbClr val="2A6CA2"/>
                </a:solidFill>
                <a:hlinkClick r:id="rId7" action="ppaction://hlinksldjump" tooltip="Enter the name of the variant here as well (with abbreviations)"/>
              </a:rPr>
              <a:t>Renegotiation</a:t>
            </a:r>
            <a:endParaRPr lang="de-DE" sz="700" u="sng" dirty="0">
              <a:solidFill>
                <a:srgbClr val="2A6CA2"/>
              </a:solidFill>
            </a:endParaRPr>
          </a:p>
        </p:txBody>
      </p:sp>
      <p:sp>
        <p:nvSpPr>
          <p:cNvPr id="63"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64"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5" name="Picture 64" descr="Monitor_60px.png"/>
          <p:cNvPicPr>
            <a:picLocks noChangeAspect="1"/>
          </p:cNvPicPr>
          <p:nvPr/>
        </p:nvPicPr>
        <p:blipFill>
          <a:blip r:embed="rId8" cstate="print"/>
          <a:stretch>
            <a:fillRect/>
          </a:stretch>
        </p:blipFill>
        <p:spPr>
          <a:xfrm>
            <a:off x="361854" y="5577572"/>
            <a:ext cx="180000" cy="180000"/>
          </a:xfrm>
          <a:prstGeom prst="rect">
            <a:avLst/>
          </a:prstGeom>
        </p:spPr>
      </p:pic>
      <p:sp>
        <p:nvSpPr>
          <p:cNvPr id="66"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67" name="Picture 6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8" name="Rectangle 57">
            <a:hlinkClick r:id="rId10"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70" name="Picture 69" descr="Calculator_2_60px.png"/>
          <p:cNvPicPr>
            <a:picLocks noChangeAspect="1"/>
          </p:cNvPicPr>
          <p:nvPr/>
        </p:nvPicPr>
        <p:blipFill>
          <a:blip r:embed="rId11" cstate="print"/>
          <a:stretch>
            <a:fillRect/>
          </a:stretch>
        </p:blipFill>
        <p:spPr>
          <a:xfrm>
            <a:off x="366739" y="5220067"/>
            <a:ext cx="180000" cy="180000"/>
          </a:xfrm>
          <a:prstGeom prst="rect">
            <a:avLst/>
          </a:prstGeom>
        </p:spPr>
      </p:pic>
      <p:sp>
        <p:nvSpPr>
          <p:cNvPr id="73"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5" name="Picture 34" descr="i_button_black.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4" name="Rectangle 83">
            <a:hlinkClick r:id="rId1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Strategic Sourcing</a:t>
            </a:r>
            <a:br>
              <a:rPr lang="en-US" dirty="0"/>
            </a:br>
            <a:r>
              <a:rPr lang="en-US" sz="2000" b="0" dirty="0"/>
              <a:t>Scenario Flow Variant: Start from RFQ</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defPPr>
              <a:defRPr lang="de-DE"/>
            </a:defPPr>
            <a:lvl1pPr>
              <a:buClr>
                <a:schemeClr val="accent1"/>
              </a:buClr>
              <a:buSzPct val="80000"/>
              <a:buFont typeface="Wingdings" pitchFamily="2" charset="2"/>
              <a:buNone/>
              <a:defRPr sz="1000">
                <a:solidFill>
                  <a:srgbClr val="666666"/>
                </a:solidFill>
                <a:latin typeface="BentonSans Light" pitchFamily="2" charset="0"/>
              </a:defRPr>
            </a:lvl1pPr>
          </a:lstStyle>
          <a:p>
            <a:r>
              <a:rPr lang="en-US" dirty="0"/>
              <a:t>Legend &amp; Variants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sp>
        <p:nvSpPr>
          <p:cNvPr id="54" name="Chevron 426">
            <a:hlinkClick r:id="rId3" action="ppaction://hlinksldjump"/>
          </p:cNvPr>
          <p:cNvSpPr>
            <a:spLocks noChangeArrowheads="1"/>
          </p:cNvSpPr>
          <p:nvPr/>
        </p:nvSpPr>
        <p:spPr bwMode="auto">
          <a:xfrm>
            <a:off x="4554538" y="3103563"/>
            <a:ext cx="781050" cy="534987"/>
          </a:xfrm>
          <a:prstGeom prst="chevron">
            <a:avLst>
              <a:gd name="adj" fmla="val 11619"/>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a:solidFill>
                  <a:srgbClr val="404040"/>
                </a:solidFill>
              </a:rPr>
              <a:t>Creating Purchasing Contracts</a:t>
            </a:r>
          </a:p>
        </p:txBody>
      </p:sp>
      <p:cxnSp>
        <p:nvCxnSpPr>
          <p:cNvPr id="55" name="AutoShape 1146"/>
          <p:cNvCxnSpPr>
            <a:cxnSpLocks noChangeShapeType="1"/>
            <a:stCxn id="54" idx="1"/>
            <a:endCxn id="61" idx="3"/>
          </p:cNvCxnSpPr>
          <p:nvPr/>
        </p:nvCxnSpPr>
        <p:spPr bwMode="auto">
          <a:xfrm flipH="1">
            <a:off x="3933825" y="3371850"/>
            <a:ext cx="682625" cy="0"/>
          </a:xfrm>
          <a:prstGeom prst="straightConnector1">
            <a:avLst/>
          </a:prstGeom>
          <a:noFill/>
          <a:ln w="9525">
            <a:solidFill>
              <a:srgbClr val="7F7F7F"/>
            </a:solidFill>
            <a:round/>
            <a:headEnd type="triangle" w="med" len="med"/>
            <a:tailEnd/>
          </a:ln>
        </p:spPr>
      </p:cxnSp>
      <p:cxnSp>
        <p:nvCxnSpPr>
          <p:cNvPr id="56" name="AutoShape 1146"/>
          <p:cNvCxnSpPr>
            <a:cxnSpLocks noChangeShapeType="1"/>
            <a:endCxn id="54" idx="3"/>
          </p:cNvCxnSpPr>
          <p:nvPr/>
        </p:nvCxnSpPr>
        <p:spPr bwMode="auto">
          <a:xfrm flipH="1">
            <a:off x="5335588" y="3371850"/>
            <a:ext cx="752475" cy="0"/>
          </a:xfrm>
          <a:prstGeom prst="straightConnector1">
            <a:avLst/>
          </a:prstGeom>
          <a:noFill/>
          <a:ln w="9525">
            <a:solidFill>
              <a:srgbClr val="7F7F7F"/>
            </a:solidFill>
            <a:round/>
            <a:headEnd type="triangle" w="med" len="med"/>
            <a:tailEnd/>
          </a:ln>
        </p:spPr>
      </p:cxnSp>
      <p:cxnSp>
        <p:nvCxnSpPr>
          <p:cNvPr id="57" name="AutoShape 482"/>
          <p:cNvCxnSpPr>
            <a:cxnSpLocks noChangeShapeType="1"/>
            <a:stCxn id="61" idx="0"/>
          </p:cNvCxnSpPr>
          <p:nvPr/>
        </p:nvCxnSpPr>
        <p:spPr bwMode="auto">
          <a:xfrm flipV="1">
            <a:off x="3475038" y="1855788"/>
            <a:ext cx="0" cy="1247775"/>
          </a:xfrm>
          <a:prstGeom prst="straightConnector1">
            <a:avLst/>
          </a:prstGeom>
          <a:noFill/>
          <a:ln w="9525">
            <a:solidFill>
              <a:srgbClr val="7D96A4"/>
            </a:solidFill>
            <a:prstDash val="sysDot"/>
            <a:round/>
            <a:headEnd/>
            <a:tailEnd/>
          </a:ln>
        </p:spPr>
      </p:cxnSp>
      <p:cxnSp>
        <p:nvCxnSpPr>
          <p:cNvPr id="58" name="AutoShape 482"/>
          <p:cNvCxnSpPr>
            <a:cxnSpLocks noChangeShapeType="1"/>
            <a:stCxn id="54" idx="0"/>
          </p:cNvCxnSpPr>
          <p:nvPr/>
        </p:nvCxnSpPr>
        <p:spPr bwMode="auto">
          <a:xfrm rot="5400000" flipH="1">
            <a:off x="3570288" y="1760538"/>
            <a:ext cx="1247775" cy="1438275"/>
          </a:xfrm>
          <a:prstGeom prst="bentConnector3">
            <a:avLst>
              <a:gd name="adj1" fmla="val 50000"/>
            </a:avLst>
          </a:prstGeom>
          <a:noFill/>
          <a:ln w="9525">
            <a:solidFill>
              <a:srgbClr val="7D96A4"/>
            </a:solidFill>
            <a:prstDash val="sysDot"/>
            <a:round/>
            <a:headEnd/>
            <a:tailEnd/>
          </a:ln>
        </p:spPr>
      </p:cxnSp>
      <p:cxnSp>
        <p:nvCxnSpPr>
          <p:cNvPr id="59" name="AutoShape 482"/>
          <p:cNvCxnSpPr>
            <a:cxnSpLocks noChangeShapeType="1"/>
            <a:stCxn id="60" idx="0"/>
          </p:cNvCxnSpPr>
          <p:nvPr/>
        </p:nvCxnSpPr>
        <p:spPr bwMode="auto">
          <a:xfrm rot="5400000" flipH="1">
            <a:off x="4338638" y="992188"/>
            <a:ext cx="1247775" cy="2974975"/>
          </a:xfrm>
          <a:prstGeom prst="bentConnector3">
            <a:avLst>
              <a:gd name="adj1" fmla="val 50000"/>
            </a:avLst>
          </a:prstGeom>
          <a:noFill/>
          <a:ln w="9525">
            <a:solidFill>
              <a:srgbClr val="7D96A4"/>
            </a:solidFill>
            <a:prstDash val="sysDot"/>
            <a:round/>
            <a:headEnd/>
            <a:tailEnd/>
          </a:ln>
        </p:spPr>
      </p:cxnSp>
      <p:sp>
        <p:nvSpPr>
          <p:cNvPr id="60" name="Chevron 426">
            <a:hlinkClick r:id="rId4" action="ppaction://hlinksldjump"/>
          </p:cNvPr>
          <p:cNvSpPr>
            <a:spLocks noChangeArrowheads="1"/>
          </p:cNvSpPr>
          <p:nvPr/>
        </p:nvSpPr>
        <p:spPr bwMode="auto">
          <a:xfrm>
            <a:off x="6049963" y="3103563"/>
            <a:ext cx="866775" cy="534987"/>
          </a:xfrm>
          <a:prstGeom prst="chevron">
            <a:avLst>
              <a:gd name="adj" fmla="val 12691"/>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Determining Source of Supply</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61" name="Chevron 426">
            <a:hlinkClick r:id="rId5" action="ppaction://hlinksldjump"/>
          </p:cNvPr>
          <p:cNvSpPr>
            <a:spLocks noChangeArrowheads="1"/>
          </p:cNvSpPr>
          <p:nvPr/>
        </p:nvSpPr>
        <p:spPr bwMode="auto">
          <a:xfrm>
            <a:off x="3082925" y="3103563"/>
            <a:ext cx="850900" cy="534987"/>
          </a:xfrm>
          <a:prstGeom prst="chevron">
            <a:avLst>
              <a:gd name="adj" fmla="val 12658"/>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a:solidFill>
                  <a:srgbClr val="404040"/>
                </a:solidFill>
              </a:rPr>
              <a:t>Processing Requests for Quotation</a:t>
            </a:r>
            <a:endParaRPr lang="en-US" sz="600">
              <a:solidFill>
                <a:srgbClr val="404040"/>
              </a:solidFill>
            </a:endParaRPr>
          </a:p>
        </p:txBody>
      </p:sp>
      <p:sp>
        <p:nvSpPr>
          <p:cNvPr id="64" name="Rectangle 63"/>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u="sng" dirty="0">
                <a:solidFill>
                  <a:schemeClr val="accent2"/>
                </a:solidFill>
                <a:hlinkClick r:id="rId6" action="ppaction://hlinksldjump"/>
              </a:rPr>
              <a:t>Start from Purchasing Contract</a:t>
            </a:r>
            <a:endParaRPr lang="en-US" sz="700" u="sng" dirty="0">
              <a:solidFill>
                <a:srgbClr val="2A6CA2"/>
              </a:solidFill>
            </a:endParaRPr>
          </a:p>
          <a:p>
            <a:pPr marL="85725" indent="-85725">
              <a:spcBef>
                <a:spcPts val="300"/>
              </a:spcBef>
              <a:buFont typeface="Wingdings" pitchFamily="2" charset="2"/>
              <a:buChar char="§"/>
              <a:defRPr/>
            </a:pPr>
            <a:r>
              <a:rPr lang="de-DE" sz="700" b="1" dirty="0">
                <a:solidFill>
                  <a:schemeClr val="accent2"/>
                </a:solidFill>
              </a:rPr>
              <a:t>Start from RFQ</a:t>
            </a:r>
          </a:p>
          <a:p>
            <a:pPr marL="85725" indent="-85725">
              <a:spcBef>
                <a:spcPts val="300"/>
              </a:spcBef>
              <a:buFont typeface="Wingdings" pitchFamily="2" charset="2"/>
              <a:buChar char="§"/>
              <a:defRPr/>
            </a:pPr>
            <a:r>
              <a:rPr lang="de-DE" sz="700" u="sng" dirty="0">
                <a:solidFill>
                  <a:srgbClr val="2A6CA2"/>
                </a:solidFill>
                <a:hlinkClick r:id="rId7" action="ppaction://hlinksldjump" tooltip="Enter the name of the variant here as well (with abbreviations)"/>
              </a:rPr>
              <a:t>Start from Purchasing </a:t>
            </a:r>
            <a:r>
              <a:rPr lang="de-DE" sz="700" u="sng" dirty="0" err="1">
                <a:solidFill>
                  <a:srgbClr val="2A6CA2"/>
                </a:solidFill>
                <a:hlinkClick r:id="rId7" action="ppaction://hlinksldjump" tooltip="Enter the name of the variant here as well (with abbreviations)"/>
              </a:rPr>
              <a:t>Contract</a:t>
            </a:r>
            <a:r>
              <a:rPr lang="de-DE" sz="700" u="sng" dirty="0">
                <a:solidFill>
                  <a:srgbClr val="2A6CA2"/>
                </a:solidFill>
                <a:hlinkClick r:id="rId7" action="ppaction://hlinksldjump" tooltip="Enter the name of the variant here as well (with abbreviations)"/>
              </a:rPr>
              <a:t> </a:t>
            </a:r>
            <a:r>
              <a:rPr lang="de-DE" sz="700" u="sng" dirty="0" err="1">
                <a:solidFill>
                  <a:srgbClr val="2A6CA2"/>
                </a:solidFill>
                <a:hlinkClick r:id="rId7" action="ppaction://hlinksldjump" tooltip="Enter the name of the variant here as well (with abbreviations)"/>
              </a:rPr>
              <a:t>Renegotiation</a:t>
            </a:r>
            <a:endParaRPr lang="de-DE" sz="700" u="sng" dirty="0">
              <a:solidFill>
                <a:srgbClr val="2A6CA2"/>
              </a:solidFill>
            </a:endParaRPr>
          </a:p>
        </p:txBody>
      </p:sp>
      <p:sp>
        <p:nvSpPr>
          <p:cNvPr id="38"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39"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descr="Monitor_60px.png"/>
          <p:cNvPicPr>
            <a:picLocks noChangeAspect="1"/>
          </p:cNvPicPr>
          <p:nvPr/>
        </p:nvPicPr>
        <p:blipFill>
          <a:blip r:embed="rId8" cstate="print"/>
          <a:stretch>
            <a:fillRect/>
          </a:stretch>
        </p:blipFill>
        <p:spPr>
          <a:xfrm>
            <a:off x="361854" y="5577572"/>
            <a:ext cx="180000" cy="180000"/>
          </a:xfrm>
          <a:prstGeom prst="rect">
            <a:avLst/>
          </a:prstGeom>
        </p:spPr>
      </p:pic>
      <p:sp>
        <p:nvSpPr>
          <p:cNvPr id="50"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1" name="Picture 5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52" name="Rectangle 57">
            <a:hlinkClick r:id="rId10"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76" name="Picture 75" descr="Calculator_2_60px.png"/>
          <p:cNvPicPr>
            <a:picLocks noChangeAspect="1"/>
          </p:cNvPicPr>
          <p:nvPr/>
        </p:nvPicPr>
        <p:blipFill>
          <a:blip r:embed="rId11" cstate="print"/>
          <a:stretch>
            <a:fillRect/>
          </a:stretch>
        </p:blipFill>
        <p:spPr>
          <a:xfrm>
            <a:off x="366739" y="5220067"/>
            <a:ext cx="180000" cy="180000"/>
          </a:xfrm>
          <a:prstGeom prst="rect">
            <a:avLst/>
          </a:prstGeom>
        </p:spPr>
      </p:pic>
      <p:sp>
        <p:nvSpPr>
          <p:cNvPr id="77"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1" name="Chevron 426"/>
          <p:cNvSpPr>
            <a:spLocks noChangeArrowheads="1"/>
          </p:cNvSpPr>
          <p:nvPr/>
        </p:nvSpPr>
        <p:spPr bwMode="auto">
          <a:xfrm>
            <a:off x="2467023" y="6142038"/>
            <a:ext cx="592699"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82" name="Chevron 426"/>
          <p:cNvSpPr>
            <a:spLocks noChangeArrowheads="1"/>
          </p:cNvSpPr>
          <p:nvPr/>
        </p:nvSpPr>
        <p:spPr bwMode="auto">
          <a:xfrm>
            <a:off x="1812924" y="6142038"/>
            <a:ext cx="592699"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cxnSp>
        <p:nvCxnSpPr>
          <p:cNvPr id="85" name="AutoShape 482"/>
          <p:cNvCxnSpPr>
            <a:cxnSpLocks noChangeShapeType="1"/>
          </p:cNvCxnSpPr>
          <p:nvPr/>
        </p:nvCxnSpPr>
        <p:spPr bwMode="auto">
          <a:xfrm rot="5400000" flipH="1" flipV="1">
            <a:off x="3992563" y="6221413"/>
            <a:ext cx="180975" cy="3175"/>
          </a:xfrm>
          <a:prstGeom prst="straightConnector1">
            <a:avLst/>
          </a:prstGeom>
          <a:noFill/>
          <a:ln w="9525">
            <a:solidFill>
              <a:srgbClr val="7D96A4"/>
            </a:solidFill>
            <a:prstDash val="sysDot"/>
            <a:round/>
            <a:headEnd/>
            <a:tailEnd/>
          </a:ln>
        </p:spPr>
      </p:cxnSp>
      <p:sp>
        <p:nvSpPr>
          <p:cNvPr id="86" name="Rectangle 85"/>
          <p:cNvSpPr/>
          <p:nvPr/>
        </p:nvSpPr>
        <p:spPr bwMode="auto">
          <a:xfrm>
            <a:off x="4148138" y="612457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7" name="Rectangle 86"/>
          <p:cNvSpPr/>
          <p:nvPr/>
        </p:nvSpPr>
        <p:spPr bwMode="auto">
          <a:xfrm>
            <a:off x="4148138" y="646430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88" name="AutoShape 1146"/>
          <p:cNvCxnSpPr>
            <a:cxnSpLocks noChangeShapeType="1"/>
          </p:cNvCxnSpPr>
          <p:nvPr/>
        </p:nvCxnSpPr>
        <p:spPr bwMode="auto">
          <a:xfrm rot="16200000" flipV="1">
            <a:off x="3992563" y="6569075"/>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40" name="Picture 39" descr="i_button_black.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0" name="Rectangle 79">
            <a:hlinkClick r:id="rId1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1" name="Picture 4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179288" y="1461877"/>
            <a:ext cx="589295" cy="382737"/>
          </a:xfrm>
          <a:prstGeom prst="rect">
            <a:avLst/>
          </a:prstGeom>
        </p:spPr>
      </p:pic>
      <p:sp>
        <p:nvSpPr>
          <p:cNvPr id="42" name="Rectangle 74"/>
          <p:cNvSpPr>
            <a:spLocks noChangeArrowheads="1"/>
          </p:cNvSpPr>
          <p:nvPr/>
        </p:nvSpPr>
        <p:spPr bwMode="auto">
          <a:xfrm>
            <a:off x="3193632" y="1527692"/>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Sourcing and </a:t>
            </a:r>
          </a:p>
          <a:p>
            <a:pPr algn="ctr"/>
            <a:r>
              <a:rPr lang="en-US" sz="700" dirty="0">
                <a:solidFill>
                  <a:schemeClr val="bg1"/>
                </a:solidFill>
                <a:latin typeface="+mn-lt"/>
              </a:rPr>
              <a:t>Contracting</a:t>
            </a:r>
          </a:p>
        </p:txBody>
      </p:sp>
      <p:pic>
        <p:nvPicPr>
          <p:cNvPr id="43" name="Picture 4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266193" y="6239594"/>
            <a:ext cx="589295" cy="382737"/>
          </a:xfrm>
          <a:prstGeom prst="rect">
            <a:avLst/>
          </a:prstGeom>
        </p:spPr>
      </p:pic>
      <p:sp>
        <p:nvSpPr>
          <p:cNvPr id="44" name="Rectangle 43"/>
          <p:cNvSpPr>
            <a:spLocks noChangeArrowheads="1"/>
          </p:cNvSpPr>
          <p:nvPr/>
        </p:nvSpPr>
        <p:spPr bwMode="auto">
          <a:xfrm>
            <a:off x="3273503" y="6336591"/>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1558</Words>
  <Application>Microsoft Office PowerPoint</Application>
  <PresentationFormat>On-screen Show (4:3)</PresentationFormat>
  <Paragraphs>318</Paragraphs>
  <Slides>11</Slides>
  <Notes>11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11</vt:i4>
      </vt:variant>
    </vt:vector>
  </HeadingPairs>
  <TitlesOfParts>
    <vt:vector size="25" baseType="lpstr">
      <vt:lpstr>BentonSans Bold</vt:lpstr>
      <vt:lpstr>Arial</vt:lpstr>
      <vt:lpstr>Symbol</vt:lpstr>
      <vt:lpstr>BrowalliaUPC</vt:lpstr>
      <vt:lpstr>MS PGothic</vt:lpstr>
      <vt:lpstr>BentonSans Light</vt:lpstr>
      <vt:lpstr>BentonSans Regular</vt:lpstr>
      <vt:lpstr>Aparajita</vt:lpstr>
      <vt:lpstr>wingdings</vt:lpstr>
      <vt:lpstr>Courier New</vt:lpstr>
      <vt:lpstr>wingdings</vt:lpstr>
      <vt:lpstr>SimSun</vt:lpstr>
      <vt:lpstr>Arial Unicode MS</vt:lpstr>
      <vt:lpstr>SAP_2011_v1.0</vt:lpstr>
      <vt:lpstr>Strategic Sourcing Scenario Overview</vt:lpstr>
      <vt:lpstr>Strategic Sourcing Scenario Overview</vt:lpstr>
      <vt:lpstr>Strategic Sourcing Process Details: Renegotiating Purchasing Contracts</vt:lpstr>
      <vt:lpstr>Strategic Sourcing Process Details: Processing Requests for Quotation</vt:lpstr>
      <vt:lpstr>Strategic Sourcing Process Details: Creating Purchasing Contracts</vt:lpstr>
      <vt:lpstr>Strategic Sourcing Process Details: Determining Source of Supply</vt:lpstr>
      <vt:lpstr>Strategic Sourcing  Business Value</vt:lpstr>
      <vt:lpstr>Strategic Sourcing Scenario Flow Variant: Start from Purchasing Contract</vt:lpstr>
      <vt:lpstr>Strategic Sourcing Scenario Flow Variant: Start from RFQ</vt:lpstr>
      <vt:lpstr>Strategic Sourcing Scenario Flow Variant: Start from Purchasing Contract Renegotiation</vt:lpstr>
      <vt:lpstr>Strategic Sourcing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120</cp:revision>
  <dcterms:created xsi:type="dcterms:W3CDTF">2011-09-27T15:12:20Z</dcterms:created>
  <dcterms:modified xsi:type="dcterms:W3CDTF">2018-09-05T07:47:13Z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