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1"/>
  </p:notesMasterIdLst>
  <p:handoutMasterIdLst>
    <p:handoutMasterId r:id="rId12"/>
  </p:handoutMasterIdLst>
  <p:sldIdLst>
    <p:sldId id="342" r:id="rId2"/>
    <p:sldId id="361" r:id="rId3"/>
    <p:sldId id="349" r:id="rId4"/>
    <p:sldId id="359" r:id="rId5"/>
    <p:sldId id="362" r:id="rId6"/>
    <p:sldId id="363" r:id="rId7"/>
    <p:sldId id="353" r:id="rId8"/>
    <p:sldId id="348" r:id="rId9"/>
    <p:sldId id="365" r:id="rId10"/>
  </p:sldIdLst>
  <p:sldSz cx="9144000" cy="6858000" type="screen4x3"/>
  <p:notesSz cx="6858000" cy="9144000"/>
  <p:embeddedFontLst>
    <p:embeddedFont>
      <p:font typeface="BentonSans Light" panose="02000503000000020004" pitchFamily="2" charset="0"/>
      <p:regular r:id="rId13"/>
    </p:embeddedFont>
    <p:embeddedFont>
      <p:font typeface="BrowalliaUPC" panose="020B0604020202020204" pitchFamily="34" charset="-34"/>
      <p:regular r:id="rId14"/>
      <p:bold r:id="rId15"/>
      <p:italic r:id="rId16"/>
      <p:boldItalic r:id="rId17"/>
    </p:embeddedFont>
    <p:embeddedFont>
      <p:font typeface="MS PGothic" panose="020B0600070205080204" pitchFamily="34" charset="-128"/>
      <p:regular r:id="rId18"/>
    </p:embeddedFont>
    <p:embeddedFont>
      <p:font typeface="BentonSans Regular" panose="02000503000000020004" pitchFamily="2" charset="0"/>
      <p:regular r:id="rId19"/>
    </p:embeddedFont>
    <p:embeddedFont>
      <p:font typeface="Aparajita" panose="02020603050405020304" pitchFamily="18" charset="0"/>
      <p:regular r:id="rId20"/>
      <p:bold r:id="rId21"/>
      <p:italic r:id="rId22"/>
      <p:boldItalic r:id="rId23"/>
    </p:embeddedFont>
    <p:embeddedFont>
      <p:font typeface="BentonSans Bold" panose="02000803000000020004" pitchFamily="2" charset="0"/>
      <p:bold r:id="rId24"/>
    </p:embeddedFont>
    <p:embeddedFont>
      <p:font typeface="SimSun" panose="02010600030101010101" pitchFamily="2" charset="-122"/>
      <p:regular r:id="rId25"/>
    </p:embeddedFont>
    <p:embeddedFont>
      <p:font typeface="Arial Unicode MS" panose="020B0604020202020204" pitchFamily="34" charset="-128"/>
      <p:regular r:id="rId26"/>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49">
          <p15:clr>
            <a:srgbClr val="A4A3A4"/>
          </p15:clr>
        </p15:guide>
        <p15:guide id="2" orient="horz" pos="190">
          <p15:clr>
            <a:srgbClr val="A4A3A4"/>
          </p15:clr>
        </p15:guide>
        <p15:guide id="3" orient="horz" pos="1331">
          <p15:clr>
            <a:srgbClr val="A4A3A4"/>
          </p15:clr>
        </p15:guide>
        <p15:guide id="4" orient="horz" pos="140">
          <p15:clr>
            <a:srgbClr val="A4A3A4"/>
          </p15:clr>
        </p15:guide>
        <p15:guide id="5" orient="horz" pos="1376">
          <p15:clr>
            <a:srgbClr val="A4A3A4"/>
          </p15:clr>
        </p15:guide>
        <p15:guide id="6" orient="horz" pos="1893">
          <p15:clr>
            <a:srgbClr val="A4A3A4"/>
          </p15:clr>
        </p15:guide>
        <p15:guide id="7" pos="5556">
          <p15:clr>
            <a:srgbClr val="A4A3A4"/>
          </p15:clr>
        </p15:guide>
        <p15:guide id="8" pos="206">
          <p15:clr>
            <a:srgbClr val="A4A3A4"/>
          </p15:clr>
        </p15:guide>
        <p15:guide id="9" pos="482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6C8D"/>
    <a:srgbClr val="FF0000"/>
    <a:srgbClr val="EAEAEA"/>
    <a:srgbClr val="4FB81C"/>
    <a:srgbClr val="666666"/>
    <a:srgbClr val="FFD979"/>
    <a:srgbClr val="ECECEC"/>
    <a:srgbClr val="45157E"/>
    <a:srgbClr val="C6C6C6"/>
    <a:srgbClr val="0032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842" autoAdjust="0"/>
    <p:restoredTop sz="94645" autoAdjust="0"/>
  </p:normalViewPr>
  <p:slideViewPr>
    <p:cSldViewPr snapToGrid="0" showGuides="1">
      <p:cViewPr varScale="1">
        <p:scale>
          <a:sx n="86" d="100"/>
          <a:sy n="86" d="100"/>
        </p:scale>
        <p:origin x="1714" y="72"/>
      </p:cViewPr>
      <p:guideLst>
        <p:guide orient="horz" pos="1849"/>
        <p:guide orient="horz" pos="190"/>
        <p:guide orient="horz" pos="1331"/>
        <p:guide orient="horz" pos="140"/>
        <p:guide orient="horz" pos="1376"/>
        <p:guide orient="horz" pos="1893"/>
        <p:guide pos="5556"/>
        <p:guide pos="206"/>
        <p:guide pos="482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1213719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7723326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791872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3569389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1003052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3983737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7530385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965103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26116326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3679736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29066759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dirty="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dirty="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dirty="0"/>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7.xml"/><Relationship Id="rId3" Type="http://schemas.openxmlformats.org/officeDocument/2006/relationships/slide" Target="slide3.xml"/><Relationship Id="rId7" Type="http://schemas.openxmlformats.org/officeDocument/2006/relationships/slide" Target="slide5.xml"/><Relationship Id="rId12" Type="http://schemas.openxmlformats.org/officeDocument/2006/relationships/slide" Target="slide8.xml"/><Relationship Id="rId2" Type="http://schemas.openxmlformats.org/officeDocument/2006/relationships/notesSlide" Target="../notesSlides/notesSlide1.xml"/><Relationship Id="rId16" Type="http://schemas.openxmlformats.org/officeDocument/2006/relationships/image" Target="../media/image8.png"/><Relationship Id="rId1" Type="http://schemas.openxmlformats.org/officeDocument/2006/relationships/slideLayout" Target="../slideLayouts/slideLayout10.xml"/><Relationship Id="rId6" Type="http://schemas.openxmlformats.org/officeDocument/2006/relationships/slide" Target="slide4.xml"/><Relationship Id="rId11" Type="http://schemas.openxmlformats.org/officeDocument/2006/relationships/image" Target="../media/image6.png"/><Relationship Id="rId5" Type="http://schemas.openxmlformats.org/officeDocument/2006/relationships/image" Target="../media/image3.png"/><Relationship Id="rId15" Type="http://schemas.openxmlformats.org/officeDocument/2006/relationships/slide" Target="slide9.xml"/><Relationship Id="rId10" Type="http://schemas.openxmlformats.org/officeDocument/2006/relationships/image" Target="../media/image5.png"/><Relationship Id="rId4" Type="http://schemas.openxmlformats.org/officeDocument/2006/relationships/slide" Target="slide2.xml"/><Relationship Id="rId9" Type="http://schemas.openxmlformats.org/officeDocument/2006/relationships/image" Target="../media/image4.png"/><Relationship Id="rId14"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slide" Target="slide8.xml"/><Relationship Id="rId18" Type="http://schemas.openxmlformats.org/officeDocument/2006/relationships/image" Target="../media/image7.png"/><Relationship Id="rId3" Type="http://schemas.openxmlformats.org/officeDocument/2006/relationships/notesSlide" Target="../notesSlides/notesSlide2.xml"/><Relationship Id="rId21" Type="http://schemas.openxmlformats.org/officeDocument/2006/relationships/image" Target="../media/image8.png"/><Relationship Id="rId7" Type="http://schemas.openxmlformats.org/officeDocument/2006/relationships/image" Target="../media/image10.png"/><Relationship Id="rId12" Type="http://schemas.openxmlformats.org/officeDocument/2006/relationships/image" Target="../media/image6.png"/><Relationship Id="rId17" Type="http://schemas.openxmlformats.org/officeDocument/2006/relationships/slide" Target="slide6.xml"/><Relationship Id="rId2" Type="http://schemas.openxmlformats.org/officeDocument/2006/relationships/slideLayout" Target="../slideLayouts/slideLayout10.xml"/><Relationship Id="rId16" Type="http://schemas.openxmlformats.org/officeDocument/2006/relationships/slide" Target="slide5.xml"/><Relationship Id="rId20" Type="http://schemas.openxmlformats.org/officeDocument/2006/relationships/image" Target="../media/image12.png"/><Relationship Id="rId1" Type="http://schemas.openxmlformats.org/officeDocument/2006/relationships/tags" Target="../tags/tag1.xml"/><Relationship Id="rId6" Type="http://schemas.openxmlformats.org/officeDocument/2006/relationships/slide" Target="slide7.xml"/><Relationship Id="rId11" Type="http://schemas.openxmlformats.org/officeDocument/2006/relationships/image" Target="../media/image5.png"/><Relationship Id="rId5" Type="http://schemas.openxmlformats.org/officeDocument/2006/relationships/image" Target="../media/image9.emf"/><Relationship Id="rId15" Type="http://schemas.openxmlformats.org/officeDocument/2006/relationships/slide" Target="slide4.xml"/><Relationship Id="rId10" Type="http://schemas.openxmlformats.org/officeDocument/2006/relationships/image" Target="../media/image3.png"/><Relationship Id="rId19" Type="http://schemas.openxmlformats.org/officeDocument/2006/relationships/slide" Target="slide9.xml"/><Relationship Id="rId4" Type="http://schemas.openxmlformats.org/officeDocument/2006/relationships/slide" Target="slide2.xml"/><Relationship Id="rId9" Type="http://schemas.openxmlformats.org/officeDocument/2006/relationships/slide" Target="slide1.xml"/><Relationship Id="rId14" Type="http://schemas.openxmlformats.org/officeDocument/2006/relationships/slide" Target="slide3.xml"/><Relationship Id="rId22"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slide" Target="slide8.xml"/><Relationship Id="rId18" Type="http://schemas.openxmlformats.org/officeDocument/2006/relationships/image" Target="../media/image7.png"/><Relationship Id="rId3" Type="http://schemas.openxmlformats.org/officeDocument/2006/relationships/tags" Target="../tags/tag4.xml"/><Relationship Id="rId7" Type="http://schemas.openxmlformats.org/officeDocument/2006/relationships/image" Target="../media/image13.png"/><Relationship Id="rId12" Type="http://schemas.openxmlformats.org/officeDocument/2006/relationships/image" Target="../media/image6.png"/><Relationship Id="rId17" Type="http://schemas.openxmlformats.org/officeDocument/2006/relationships/slide" Target="slide6.xml"/><Relationship Id="rId2" Type="http://schemas.openxmlformats.org/officeDocument/2006/relationships/tags" Target="../tags/tag3.xml"/><Relationship Id="rId16" Type="http://schemas.openxmlformats.org/officeDocument/2006/relationships/slide" Target="slide5.xml"/><Relationship Id="rId20" Type="http://schemas.openxmlformats.org/officeDocument/2006/relationships/image" Target="../media/image4.png"/><Relationship Id="rId1" Type="http://schemas.openxmlformats.org/officeDocument/2006/relationships/tags" Target="../tags/tag2.xml"/><Relationship Id="rId6" Type="http://schemas.openxmlformats.org/officeDocument/2006/relationships/slide" Target="slide1.xml"/><Relationship Id="rId11" Type="http://schemas.openxmlformats.org/officeDocument/2006/relationships/image" Target="../media/image5.png"/><Relationship Id="rId5" Type="http://schemas.openxmlformats.org/officeDocument/2006/relationships/notesSlide" Target="../notesSlides/notesSlide3.xml"/><Relationship Id="rId15" Type="http://schemas.openxmlformats.org/officeDocument/2006/relationships/slide" Target="slide4.xml"/><Relationship Id="rId10" Type="http://schemas.openxmlformats.org/officeDocument/2006/relationships/image" Target="../media/image3.png"/><Relationship Id="rId19" Type="http://schemas.openxmlformats.org/officeDocument/2006/relationships/slide" Target="slide9.xml"/><Relationship Id="rId4" Type="http://schemas.openxmlformats.org/officeDocument/2006/relationships/slideLayout" Target="../slideLayouts/slideLayout10.xml"/><Relationship Id="rId9" Type="http://schemas.openxmlformats.org/officeDocument/2006/relationships/slide" Target="slide3.xml"/><Relationship Id="rId14" Type="http://schemas.openxmlformats.org/officeDocument/2006/relationships/slide" Target="slide7.xml"/></Relationships>
</file>

<file path=ppt/slides/_rels/slide4.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xml"/><Relationship Id="rId18" Type="http://schemas.openxmlformats.org/officeDocument/2006/relationships/slide" Target="slide9.xml"/><Relationship Id="rId3" Type="http://schemas.openxmlformats.org/officeDocument/2006/relationships/tags" Target="../tags/tag7.xml"/><Relationship Id="rId21" Type="http://schemas.openxmlformats.org/officeDocument/2006/relationships/image" Target="../media/image4.png"/><Relationship Id="rId7" Type="http://schemas.openxmlformats.org/officeDocument/2006/relationships/slide" Target="slide1.xml"/><Relationship Id="rId12" Type="http://schemas.openxmlformats.org/officeDocument/2006/relationships/slide" Target="slide8.xml"/><Relationship Id="rId17" Type="http://schemas.openxmlformats.org/officeDocument/2006/relationships/image" Target="../media/image7.png"/><Relationship Id="rId2" Type="http://schemas.openxmlformats.org/officeDocument/2006/relationships/tags" Target="../tags/tag6.xml"/><Relationship Id="rId16" Type="http://schemas.openxmlformats.org/officeDocument/2006/relationships/slide" Target="slide3.xml"/><Relationship Id="rId20" Type="http://schemas.openxmlformats.org/officeDocument/2006/relationships/image" Target="../media/image14.png"/><Relationship Id="rId1" Type="http://schemas.openxmlformats.org/officeDocument/2006/relationships/tags" Target="../tags/tag5.xml"/><Relationship Id="rId6" Type="http://schemas.openxmlformats.org/officeDocument/2006/relationships/notesSlide" Target="../notesSlides/notesSlide4.xml"/><Relationship Id="rId11" Type="http://schemas.openxmlformats.org/officeDocument/2006/relationships/image" Target="../media/image6.png"/><Relationship Id="rId5" Type="http://schemas.openxmlformats.org/officeDocument/2006/relationships/slideLayout" Target="../slideLayouts/slideLayout10.xml"/><Relationship Id="rId15" Type="http://schemas.openxmlformats.org/officeDocument/2006/relationships/slide" Target="slide6.xml"/><Relationship Id="rId10" Type="http://schemas.openxmlformats.org/officeDocument/2006/relationships/image" Target="../media/image5.png"/><Relationship Id="rId19" Type="http://schemas.openxmlformats.org/officeDocument/2006/relationships/image" Target="../media/image13.png"/><Relationship Id="rId4" Type="http://schemas.openxmlformats.org/officeDocument/2006/relationships/tags" Target="../tags/tag8.xml"/><Relationship Id="rId9" Type="http://schemas.openxmlformats.org/officeDocument/2006/relationships/image" Target="../media/image3.png"/><Relationship Id="rId14" Type="http://schemas.openxmlformats.org/officeDocument/2006/relationships/slide" Target="slide5.xml"/></Relationships>
</file>

<file path=ppt/slides/_rels/slide5.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3.xml"/><Relationship Id="rId18" Type="http://schemas.openxmlformats.org/officeDocument/2006/relationships/image" Target="../media/image13.png"/><Relationship Id="rId3" Type="http://schemas.openxmlformats.org/officeDocument/2006/relationships/tags" Target="../tags/tag11.xml"/><Relationship Id="rId7" Type="http://schemas.openxmlformats.org/officeDocument/2006/relationships/slide" Target="slide5.xml"/><Relationship Id="rId12" Type="http://schemas.openxmlformats.org/officeDocument/2006/relationships/slide" Target="slide7.xml"/><Relationship Id="rId17" Type="http://schemas.openxmlformats.org/officeDocument/2006/relationships/slide" Target="slide9.xml"/><Relationship Id="rId2" Type="http://schemas.openxmlformats.org/officeDocument/2006/relationships/tags" Target="../tags/tag10.xml"/><Relationship Id="rId16" Type="http://schemas.openxmlformats.org/officeDocument/2006/relationships/image" Target="../media/image7.png"/><Relationship Id="rId20" Type="http://schemas.openxmlformats.org/officeDocument/2006/relationships/image" Target="../media/image4.png"/><Relationship Id="rId1" Type="http://schemas.openxmlformats.org/officeDocument/2006/relationships/tags" Target="../tags/tag9.xml"/><Relationship Id="rId6" Type="http://schemas.openxmlformats.org/officeDocument/2006/relationships/image" Target="../media/image3.png"/><Relationship Id="rId11" Type="http://schemas.openxmlformats.org/officeDocument/2006/relationships/slide" Target="slide8.xml"/><Relationship Id="rId5" Type="http://schemas.openxmlformats.org/officeDocument/2006/relationships/notesSlide" Target="../notesSlides/notesSlide5.xml"/><Relationship Id="rId15" Type="http://schemas.openxmlformats.org/officeDocument/2006/relationships/slide" Target="slide6.xml"/><Relationship Id="rId10" Type="http://schemas.openxmlformats.org/officeDocument/2006/relationships/image" Target="../media/image6.png"/><Relationship Id="rId19" Type="http://schemas.openxmlformats.org/officeDocument/2006/relationships/image" Target="../media/image14.png"/><Relationship Id="rId4" Type="http://schemas.openxmlformats.org/officeDocument/2006/relationships/slideLayout" Target="../slideLayouts/slideLayout10.xml"/><Relationship Id="rId9" Type="http://schemas.openxmlformats.org/officeDocument/2006/relationships/image" Target="../media/image5.png"/><Relationship Id="rId14" Type="http://schemas.openxmlformats.org/officeDocument/2006/relationships/slide" Target="slide4.xml"/></Relationships>
</file>

<file path=ppt/slides/_rels/slide6.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7.xml"/><Relationship Id="rId18" Type="http://schemas.openxmlformats.org/officeDocument/2006/relationships/slide" Target="slide9.xml"/><Relationship Id="rId3" Type="http://schemas.openxmlformats.org/officeDocument/2006/relationships/tags" Target="../tags/tag14.xml"/><Relationship Id="rId21" Type="http://schemas.openxmlformats.org/officeDocument/2006/relationships/image" Target="../media/image4.png"/><Relationship Id="rId7" Type="http://schemas.openxmlformats.org/officeDocument/2006/relationships/slide" Target="slide1.xml"/><Relationship Id="rId12" Type="http://schemas.openxmlformats.org/officeDocument/2006/relationships/slide" Target="slide8.xml"/><Relationship Id="rId17" Type="http://schemas.openxmlformats.org/officeDocument/2006/relationships/image" Target="../media/image7.png"/><Relationship Id="rId2" Type="http://schemas.openxmlformats.org/officeDocument/2006/relationships/tags" Target="../tags/tag13.xml"/><Relationship Id="rId16" Type="http://schemas.openxmlformats.org/officeDocument/2006/relationships/slide" Target="slide5.xml"/><Relationship Id="rId20" Type="http://schemas.openxmlformats.org/officeDocument/2006/relationships/image" Target="../media/image14.png"/><Relationship Id="rId1" Type="http://schemas.openxmlformats.org/officeDocument/2006/relationships/tags" Target="../tags/tag12.xml"/><Relationship Id="rId6" Type="http://schemas.openxmlformats.org/officeDocument/2006/relationships/notesSlide" Target="../notesSlides/notesSlide6.xml"/><Relationship Id="rId11" Type="http://schemas.openxmlformats.org/officeDocument/2006/relationships/image" Target="../media/image6.png"/><Relationship Id="rId5" Type="http://schemas.openxmlformats.org/officeDocument/2006/relationships/slideLayout" Target="../slideLayouts/slideLayout10.xml"/><Relationship Id="rId15" Type="http://schemas.openxmlformats.org/officeDocument/2006/relationships/slide" Target="slide4.xml"/><Relationship Id="rId10" Type="http://schemas.openxmlformats.org/officeDocument/2006/relationships/image" Target="../media/image5.png"/><Relationship Id="rId19" Type="http://schemas.openxmlformats.org/officeDocument/2006/relationships/image" Target="../media/image13.png"/><Relationship Id="rId4" Type="http://schemas.openxmlformats.org/officeDocument/2006/relationships/tags" Target="../tags/tag15.xml"/><Relationship Id="rId9" Type="http://schemas.openxmlformats.org/officeDocument/2006/relationships/image" Target="../media/image3.png"/><Relationship Id="rId14" Type="http://schemas.openxmlformats.org/officeDocument/2006/relationships/slide" Target="slide3.xml"/></Relationships>
</file>

<file path=ppt/slides/_rels/slide7.xml.rels><?xml version="1.0" encoding="UTF-8" standalone="yes"?>
<Relationships xmlns="http://schemas.openxmlformats.org/package/2006/relationships"><Relationship Id="rId8" Type="http://schemas.openxmlformats.org/officeDocument/2006/relationships/tags" Target="../tags/tag23.xml"/><Relationship Id="rId13" Type="http://schemas.openxmlformats.org/officeDocument/2006/relationships/slideLayout" Target="../slideLayouts/slideLayout10.xml"/><Relationship Id="rId18" Type="http://schemas.openxmlformats.org/officeDocument/2006/relationships/image" Target="../media/image6.png"/><Relationship Id="rId3" Type="http://schemas.openxmlformats.org/officeDocument/2006/relationships/tags" Target="../tags/tag18.xml"/><Relationship Id="rId21" Type="http://schemas.openxmlformats.org/officeDocument/2006/relationships/image" Target="../media/image7.png"/><Relationship Id="rId7" Type="http://schemas.openxmlformats.org/officeDocument/2006/relationships/tags" Target="../tags/tag22.xml"/><Relationship Id="rId12" Type="http://schemas.openxmlformats.org/officeDocument/2006/relationships/tags" Target="../tags/tag27.xml"/><Relationship Id="rId17" Type="http://schemas.openxmlformats.org/officeDocument/2006/relationships/image" Target="../media/image17.png"/><Relationship Id="rId2" Type="http://schemas.openxmlformats.org/officeDocument/2006/relationships/tags" Target="../tags/tag17.xml"/><Relationship Id="rId16" Type="http://schemas.openxmlformats.org/officeDocument/2006/relationships/image" Target="../media/image16.png"/><Relationship Id="rId20" Type="http://schemas.openxmlformats.org/officeDocument/2006/relationships/slide" Target="slide1.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tags" Target="../tags/tag26.xml"/><Relationship Id="rId5" Type="http://schemas.openxmlformats.org/officeDocument/2006/relationships/tags" Target="../tags/tag20.xml"/><Relationship Id="rId15" Type="http://schemas.openxmlformats.org/officeDocument/2006/relationships/image" Target="../media/image15.png"/><Relationship Id="rId10" Type="http://schemas.openxmlformats.org/officeDocument/2006/relationships/tags" Target="../tags/tag25.xml"/><Relationship Id="rId19" Type="http://schemas.openxmlformats.org/officeDocument/2006/relationships/slide" Target="slide8.xml"/><Relationship Id="rId4" Type="http://schemas.openxmlformats.org/officeDocument/2006/relationships/tags" Target="../tags/tag19.xml"/><Relationship Id="rId9" Type="http://schemas.openxmlformats.org/officeDocument/2006/relationships/tags" Target="../tags/tag24.xml"/><Relationship Id="rId14" Type="http://schemas.openxmlformats.org/officeDocument/2006/relationships/notesSlide" Target="../notesSlides/notesSlide7.xml"/><Relationship Id="rId22" Type="http://schemas.openxmlformats.org/officeDocument/2006/relationships/slide" Target="slide9.xml"/></Relationships>
</file>

<file path=ppt/slides/_rels/slide8.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xml"/><Relationship Id="rId3" Type="http://schemas.openxmlformats.org/officeDocument/2006/relationships/slide" Target="slide3.xml"/><Relationship Id="rId7" Type="http://schemas.openxmlformats.org/officeDocument/2006/relationships/image" Target="../media/image20.png"/><Relationship Id="rId12" Type="http://schemas.openxmlformats.org/officeDocument/2006/relationships/slide" Target="slide1.xml"/><Relationship Id="rId2" Type="http://schemas.openxmlformats.org/officeDocument/2006/relationships/notesSlide" Target="../notesSlides/notesSlide8.xml"/><Relationship Id="rId16" Type="http://schemas.openxmlformats.org/officeDocument/2006/relationships/slide" Target="slide9.xml"/><Relationship Id="rId1" Type="http://schemas.openxmlformats.org/officeDocument/2006/relationships/slideLayout" Target="../slideLayouts/slideLayout10.xml"/><Relationship Id="rId6" Type="http://schemas.openxmlformats.org/officeDocument/2006/relationships/image" Target="../media/image19.png"/><Relationship Id="rId11" Type="http://schemas.openxmlformats.org/officeDocument/2006/relationships/image" Target="../media/image16.png"/><Relationship Id="rId5" Type="http://schemas.openxmlformats.org/officeDocument/2006/relationships/image" Target="../media/image18.png"/><Relationship Id="rId15" Type="http://schemas.openxmlformats.org/officeDocument/2006/relationships/image" Target="../media/image7.png"/><Relationship Id="rId10" Type="http://schemas.openxmlformats.org/officeDocument/2006/relationships/image" Target="../media/image21.png"/><Relationship Id="rId4" Type="http://schemas.openxmlformats.org/officeDocument/2006/relationships/slide" Target="slide6.xml"/><Relationship Id="rId9" Type="http://schemas.openxmlformats.org/officeDocument/2006/relationships/slide" Target="slide5.xml"/><Relationship Id="rId14" Type="http://schemas.openxmlformats.org/officeDocument/2006/relationships/image" Target="../media/image5.png"/></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5.png"/><Relationship Id="rId18" Type="http://schemas.openxmlformats.org/officeDocument/2006/relationships/slide" Target="slide8.xml"/><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2.png"/><Relationship Id="rId12" Type="http://schemas.openxmlformats.org/officeDocument/2006/relationships/slide" Target="slide1.xml"/><Relationship Id="rId17" Type="http://schemas.openxmlformats.org/officeDocument/2006/relationships/image" Target="../media/image26.png"/><Relationship Id="rId2" Type="http://schemas.openxmlformats.org/officeDocument/2006/relationships/notesSlide" Target="../notesSlides/notesSlide9.xml"/><Relationship Id="rId16" Type="http://schemas.openxmlformats.org/officeDocument/2006/relationships/image" Target="../media/image25.png"/><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16.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6.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4.png"/><Relationship Id="rId14" Type="http://schemas.openxmlformats.org/officeDocument/2006/relationships/slide" Target="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Resource Management</a:t>
            </a:r>
            <a:br>
              <a:rPr lang="en-US" b="0" dirty="0"/>
            </a:br>
            <a:r>
              <a:rPr lang="en-US" sz="2000" b="0" dirty="0"/>
              <a:t>Scenario Overview</a:t>
            </a:r>
          </a:p>
        </p:txBody>
      </p:sp>
      <p:sp>
        <p:nvSpPr>
          <p:cNvPr id="5" name="Chevron 123">
            <a:hlinkClick r:id="rId3" action="ppaction://hlinksldjump"/>
          </p:cNvPr>
          <p:cNvSpPr>
            <a:spLocks noChangeArrowheads="1"/>
          </p:cNvSpPr>
          <p:nvPr/>
        </p:nvSpPr>
        <p:spPr bwMode="auto">
          <a:xfrm>
            <a:off x="330871" y="2103663"/>
            <a:ext cx="884237" cy="903315"/>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Administering Resources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948978"/>
          </a:xfrm>
          <a:prstGeom prst="rect">
            <a:avLst/>
          </a:prstGeom>
          <a:noFill/>
          <a:ln w="9525">
            <a:noFill/>
            <a:miter lim="800000"/>
            <a:headEnd/>
            <a:tailEnd/>
          </a:ln>
        </p:spPr>
        <p:txBody>
          <a:bodyPr>
            <a:spAutoFit/>
          </a:bodyPr>
          <a:lstStyle/>
          <a:p>
            <a:r>
              <a:rPr lang="en-US" sz="900" dirty="0"/>
              <a:t>The </a:t>
            </a:r>
            <a:r>
              <a:rPr lang="en-US" sz="900" b="1" dirty="0"/>
              <a:t>Resource Management </a:t>
            </a:r>
            <a:r>
              <a:rPr lang="en-US" sz="900" dirty="0"/>
              <a:t>business scenario is designed to meet the basic needs of a resource manager in a professional services company. Key capabilities include integrated access to data of internal employees and external service contractors, including information on skills and availability, utilization, and information specific to Project and Time and Labor Management. The main focus of the application is on creating an integrated database of resources to enable the resource manager to find the best candidates in terms of suitability and availability, staff projects with resources, and monitor resource utilization. </a:t>
            </a:r>
          </a:p>
          <a:p>
            <a:pPr marL="228600" lvl="1" indent="-114300">
              <a:spcBef>
                <a:spcPts val="200"/>
              </a:spcBef>
              <a:buFont typeface="Arial" charset="0"/>
              <a:buChar char="•"/>
            </a:pPr>
            <a:endParaRPr lang="en-US" sz="900" dirty="0"/>
          </a:p>
        </p:txBody>
      </p:sp>
      <p:sp>
        <p:nvSpPr>
          <p:cNvPr id="59" name="Chevron 79"/>
          <p:cNvSpPr>
            <a:spLocks noChangeArrowheads="1"/>
          </p:cNvSpPr>
          <p:nvPr/>
        </p:nvSpPr>
        <p:spPr bwMode="auto">
          <a:xfrm>
            <a:off x="2282825" y="6289675"/>
            <a:ext cx="917575"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Resource Manager</a:t>
            </a:r>
          </a:p>
        </p:txBody>
      </p:sp>
      <p:sp>
        <p:nvSpPr>
          <p:cNvPr id="30"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4" action="ppaction://hlinksldjump"/>
              </a:rPr>
              <a:t>Open Legend</a:t>
            </a:r>
            <a:endParaRPr lang="en-US" sz="900" dirty="0">
              <a:ea typeface="SimSun" pitchFamily="2" charset="-122"/>
            </a:endParaRPr>
          </a:p>
        </p:txBody>
      </p:sp>
      <p:grpSp>
        <p:nvGrpSpPr>
          <p:cNvPr id="31" name="Group 30"/>
          <p:cNvGrpSpPr/>
          <p:nvPr/>
        </p:nvGrpSpPr>
        <p:grpSpPr>
          <a:xfrm>
            <a:off x="7709046" y="1152671"/>
            <a:ext cx="1174410" cy="309466"/>
            <a:chOff x="7269479" y="1173773"/>
            <a:chExt cx="1174410" cy="309466"/>
          </a:xfrm>
        </p:grpSpPr>
        <p:pic>
          <p:nvPicPr>
            <p:cNvPr id="32"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33"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36" name="Chevron 123">
            <a:hlinkClick r:id="rId6" action="ppaction://hlinksldjump"/>
          </p:cNvPr>
          <p:cNvSpPr>
            <a:spLocks noChangeArrowheads="1"/>
          </p:cNvSpPr>
          <p:nvPr/>
        </p:nvSpPr>
        <p:spPr bwMode="auto">
          <a:xfrm>
            <a:off x="1181161" y="2103663"/>
            <a:ext cx="884237" cy="903315"/>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Finding Resources</a:t>
            </a:r>
          </a:p>
        </p:txBody>
      </p:sp>
      <p:sp>
        <p:nvSpPr>
          <p:cNvPr id="38" name="Chevron 123">
            <a:hlinkClick r:id="rId7" action="ppaction://hlinksldjump"/>
          </p:cNvPr>
          <p:cNvSpPr>
            <a:spLocks noChangeArrowheads="1"/>
          </p:cNvSpPr>
          <p:nvPr/>
        </p:nvSpPr>
        <p:spPr bwMode="auto">
          <a:xfrm>
            <a:off x="2040579" y="2103663"/>
            <a:ext cx="884237" cy="903315"/>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Staffing Projects</a:t>
            </a:r>
          </a:p>
        </p:txBody>
      </p:sp>
      <p:sp>
        <p:nvSpPr>
          <p:cNvPr id="39" name="Chevron 123">
            <a:hlinkClick r:id="rId8" action="ppaction://hlinksldjump"/>
          </p:cNvPr>
          <p:cNvSpPr>
            <a:spLocks noChangeArrowheads="1"/>
          </p:cNvSpPr>
          <p:nvPr/>
        </p:nvSpPr>
        <p:spPr bwMode="auto">
          <a:xfrm>
            <a:off x="2890869" y="2103663"/>
            <a:ext cx="884237" cy="903315"/>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Monitoring Utilization</a:t>
            </a:r>
          </a:p>
        </p:txBody>
      </p:sp>
      <p:sp>
        <p:nvSpPr>
          <p:cNvPr id="34" name="TextBox 33"/>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35"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0" name="TextBox 39"/>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1" name="Picture 4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42" name="Picture 41" descr="Calculator_2_60px.png"/>
          <p:cNvPicPr>
            <a:picLocks noChangeAspect="1"/>
          </p:cNvPicPr>
          <p:nvPr/>
        </p:nvPicPr>
        <p:blipFill>
          <a:blip r:embed="rId10" cstate="print"/>
          <a:stretch>
            <a:fillRect/>
          </a:stretch>
        </p:blipFill>
        <p:spPr>
          <a:xfrm>
            <a:off x="366739" y="5220067"/>
            <a:ext cx="180000" cy="180000"/>
          </a:xfrm>
          <a:prstGeom prst="rect">
            <a:avLst/>
          </a:prstGeom>
        </p:spPr>
      </p:pic>
      <p:pic>
        <p:nvPicPr>
          <p:cNvPr id="43" name="Picture 42" descr="Monitor_60px.png"/>
          <p:cNvPicPr>
            <a:picLocks noChangeAspect="1"/>
          </p:cNvPicPr>
          <p:nvPr/>
        </p:nvPicPr>
        <p:blipFill>
          <a:blip r:embed="rId11" cstate="print"/>
          <a:stretch>
            <a:fillRect/>
          </a:stretch>
        </p:blipFill>
        <p:spPr>
          <a:xfrm>
            <a:off x="366739" y="5578737"/>
            <a:ext cx="180000" cy="180000"/>
          </a:xfrm>
          <a:prstGeom prst="rect">
            <a:avLst/>
          </a:prstGeom>
        </p:spPr>
      </p:pic>
      <p:sp>
        <p:nvSpPr>
          <p:cNvPr id="44" name="Rectangle 57">
            <a:hlinkClick r:id="rId1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5"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6" name="Rectangle 57">
            <a:hlinkClick r:id="rId1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0" name="TextBox 61"/>
          <p:cNvSpPr txBox="1">
            <a:spLocks noChangeArrowheads="1"/>
          </p:cNvSpPr>
          <p:nvPr/>
        </p:nvSpPr>
        <p:spPr bwMode="auto">
          <a:xfrm>
            <a:off x="327025" y="5852486"/>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37" name="Picture 36" descr="i_button_black.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1" name="Rectangle 57">
            <a:hlinkClick r:id="rId15" action="ppaction://hlinksldjump"/>
          </p:cNvPr>
          <p:cNvSpPr>
            <a:spLocks noChangeArrowheads="1"/>
          </p:cNvSpPr>
          <p:nvPr/>
        </p:nvSpPr>
        <p:spPr bwMode="auto">
          <a:xfrm>
            <a:off x="295590" y="5880654"/>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grpSp>
        <p:nvGrpSpPr>
          <p:cNvPr id="52" name="Group 51"/>
          <p:cNvGrpSpPr/>
          <p:nvPr/>
        </p:nvGrpSpPr>
        <p:grpSpPr>
          <a:xfrm>
            <a:off x="1820450" y="6340475"/>
            <a:ext cx="410400" cy="410400"/>
            <a:chOff x="1820450" y="6340475"/>
            <a:chExt cx="410400" cy="410400"/>
          </a:xfrm>
        </p:grpSpPr>
        <p:pic>
          <p:nvPicPr>
            <p:cNvPr id="53" name="Picture 79" descr="48"/>
            <p:cNvPicPr>
              <a:picLocks noChangeAspect="1" noChangeArrowheads="1"/>
            </p:cNvPicPr>
            <p:nvPr/>
          </p:nvPicPr>
          <p:blipFill>
            <a:blip r:embed="rId16" cstate="print"/>
            <a:srcRect/>
            <a:stretch>
              <a:fillRect/>
            </a:stretch>
          </p:blipFill>
          <p:spPr bwMode="auto">
            <a:xfrm>
              <a:off x="1828800" y="6345238"/>
              <a:ext cx="384175" cy="384175"/>
            </a:xfrm>
            <a:prstGeom prst="rect">
              <a:avLst/>
            </a:prstGeom>
            <a:noFill/>
            <a:ln w="9525">
              <a:noFill/>
              <a:miter lim="800000"/>
              <a:headEnd/>
              <a:tailEnd/>
            </a:ln>
          </p:spPr>
        </p:pic>
        <p:sp>
          <p:nvSpPr>
            <p:cNvPr id="55" name="Donut 54"/>
            <p:cNvSpPr>
              <a:spLocks noChangeAspect="1"/>
            </p:cNvSpPr>
            <p:nvPr/>
          </p:nvSpPr>
          <p:spPr bwMode="gray">
            <a:xfrm>
              <a:off x="1820450" y="6340475"/>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Resource Management</a:t>
            </a:r>
            <a:br>
              <a:rPr lang="en-US" b="0"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948978"/>
          </a:xfrm>
          <a:prstGeom prst="rect">
            <a:avLst/>
          </a:prstGeom>
          <a:noFill/>
          <a:ln w="9525">
            <a:noFill/>
            <a:miter lim="800000"/>
            <a:headEnd/>
            <a:tailEnd/>
          </a:ln>
        </p:spPr>
        <p:txBody>
          <a:bodyPr>
            <a:spAutoFit/>
          </a:bodyPr>
          <a:lstStyle/>
          <a:p>
            <a:r>
              <a:rPr lang="en-US" sz="900" dirty="0"/>
              <a:t>The </a:t>
            </a:r>
            <a:r>
              <a:rPr lang="en-US" sz="900" b="1" dirty="0"/>
              <a:t>Resource Management </a:t>
            </a:r>
            <a:r>
              <a:rPr lang="en-US" sz="900" dirty="0"/>
              <a:t>business scenario is designed to meet the basic needs of a resource manager in a professional services company. Key capabilities include integrated access to data of internal employees and external service contractors, including information on skills and availability, utilization, and information specific to Project and Time and Labor Management. The main focus of the application is on creating an integrated database of resources to enable the resource manager to find the best candidates in terms of suitability and availability, staff projects with resources, and monitor resource utilization. </a:t>
            </a:r>
          </a:p>
          <a:p>
            <a:pPr marL="228600" lvl="1" indent="-114300">
              <a:spcBef>
                <a:spcPts val="200"/>
              </a:spcBef>
              <a:buNone/>
            </a:pPr>
            <a:endParaRPr lang="en-US" sz="900" dirty="0"/>
          </a:p>
        </p:txBody>
      </p:sp>
      <p:sp>
        <p:nvSpPr>
          <p:cNvPr id="59" name="Chevron 79"/>
          <p:cNvSpPr>
            <a:spLocks noChangeArrowheads="1"/>
          </p:cNvSpPr>
          <p:nvPr/>
        </p:nvSpPr>
        <p:spPr bwMode="auto">
          <a:xfrm>
            <a:off x="2282825" y="6289675"/>
            <a:ext cx="917575"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Resource Manager</a:t>
            </a:r>
          </a:p>
        </p:txBody>
      </p:sp>
      <p:sp>
        <p:nvSpPr>
          <p:cNvPr id="30"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4" action="ppaction://hlinksldjump"/>
              </a:rPr>
              <a:t>Open Legend</a:t>
            </a:r>
            <a:endParaRPr lang="en-US" sz="900" dirty="0">
              <a:ea typeface="SimSun" pitchFamily="2" charset="-122"/>
            </a:endParaRPr>
          </a:p>
        </p:txBody>
      </p:sp>
      <p:sp>
        <p:nvSpPr>
          <p:cNvPr id="31"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4" action="ppaction://hlinksldjump"/>
              </a:rPr>
              <a:t>Open Legend</a:t>
            </a:r>
            <a:endParaRPr lang="en-US" sz="900" dirty="0">
              <a:ea typeface="SimSun" pitchFamily="2" charset="-122"/>
            </a:endParaRPr>
          </a:p>
        </p:txBody>
      </p:sp>
      <p:sp>
        <p:nvSpPr>
          <p:cNvPr id="32"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pic>
        <p:nvPicPr>
          <p:cNvPr id="33" name="Picture 68"/>
          <p:cNvPicPr>
            <a:picLocks noChangeAspect="1" noChangeArrowheads="1"/>
          </p:cNvPicPr>
          <p:nvPr/>
        </p:nvPicPr>
        <p:blipFill>
          <a:blip r:embed="rId5" cstate="print"/>
          <a:srcRect/>
          <a:stretch>
            <a:fillRect/>
          </a:stretch>
        </p:blipFill>
        <p:spPr bwMode="auto">
          <a:xfrm>
            <a:off x="6735763" y="4122738"/>
            <a:ext cx="2470150" cy="2809875"/>
          </a:xfrm>
          <a:prstGeom prst="rect">
            <a:avLst/>
          </a:prstGeom>
          <a:noFill/>
          <a:ln w="9525">
            <a:noFill/>
            <a:miter lim="800000"/>
            <a:headEnd/>
            <a:tailEnd/>
          </a:ln>
        </p:spPr>
      </p:pic>
      <p:pic>
        <p:nvPicPr>
          <p:cNvPr id="34" name="Picture 52" descr="richard_stone_active.png">
            <a:hlinkClick r:id="rId6" action="ppaction://hlinksldjump" tooltip="Click here for a detailed role description"/>
          </p:cNvPr>
          <p:cNvPicPr>
            <a:picLocks noChangeAspect="1"/>
          </p:cNvPicPr>
          <p:nvPr>
            <p:custDataLst>
              <p:tags r:id="rId1"/>
            </p:custDataLst>
          </p:nvPr>
        </p:nvPicPr>
        <p:blipFill>
          <a:blip r:embed="rId7" cstate="print"/>
          <a:srcRect/>
          <a:stretch>
            <a:fillRect/>
          </a:stretch>
        </p:blipFill>
        <p:spPr bwMode="auto">
          <a:xfrm>
            <a:off x="7813675" y="6318250"/>
            <a:ext cx="411163" cy="411163"/>
          </a:xfrm>
          <a:prstGeom prst="rect">
            <a:avLst/>
          </a:prstGeom>
          <a:noFill/>
          <a:ln w="9525">
            <a:noFill/>
            <a:miter lim="800000"/>
            <a:headEnd/>
            <a:tailEnd/>
          </a:ln>
        </p:spPr>
      </p:pic>
      <p:sp>
        <p:nvSpPr>
          <p:cNvPr id="35"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sp>
        <p:nvSpPr>
          <p:cNvPr id="36"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sp>
        <p:nvSpPr>
          <p:cNvPr id="38" name="AutoShape 65"/>
          <p:cNvSpPr>
            <a:spLocks noChangeAspect="1" noChangeArrowheads="1" noTextEdit="1"/>
          </p:cNvSpPr>
          <p:nvPr/>
        </p:nvSpPr>
        <p:spPr bwMode="auto">
          <a:xfrm>
            <a:off x="6743700" y="4122738"/>
            <a:ext cx="2546350" cy="2800350"/>
          </a:xfrm>
          <a:prstGeom prst="rect">
            <a:avLst/>
          </a:prstGeom>
          <a:noFill/>
          <a:ln w="9525">
            <a:noFill/>
            <a:miter lim="800000"/>
            <a:headEnd/>
            <a:tailEnd/>
          </a:ln>
        </p:spPr>
        <p:txBody>
          <a:bodyPr/>
          <a:lstStyle/>
          <a:p>
            <a:endParaRPr lang="de-DE" dirty="0"/>
          </a:p>
        </p:txBody>
      </p:sp>
      <p:sp>
        <p:nvSpPr>
          <p:cNvPr id="39" name="Rectangle 72"/>
          <p:cNvSpPr>
            <a:spLocks noChangeArrowheads="1"/>
          </p:cNvSpPr>
          <p:nvPr/>
        </p:nvSpPr>
        <p:spPr bwMode="auto">
          <a:xfrm>
            <a:off x="6889750" y="4189412"/>
            <a:ext cx="2254250" cy="2668588"/>
          </a:xfrm>
          <a:prstGeom prst="rect">
            <a:avLst/>
          </a:prstGeom>
          <a:solidFill>
            <a:srgbClr val="EAEAEA"/>
          </a:solidFill>
          <a:ln w="9525">
            <a:noFill/>
            <a:miter lim="800000"/>
            <a:headEnd/>
            <a:tailEnd/>
          </a:ln>
          <a:effectLst>
            <a:outerShdw blurRad="50800" dist="38100" dir="13500000" algn="br" rotWithShape="0">
              <a:prstClr val="black">
                <a:alpha val="40000"/>
              </a:prstClr>
            </a:outerShdw>
          </a:effectLst>
        </p:spPr>
        <p:txBody>
          <a:bodyPr/>
          <a:lstStyle/>
          <a:p>
            <a:pPr>
              <a:defRPr/>
            </a:pPr>
            <a:endParaRPr lang="de-DE" dirty="0"/>
          </a:p>
        </p:txBody>
      </p:sp>
      <p:sp>
        <p:nvSpPr>
          <p:cNvPr id="40"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41"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pic>
        <p:nvPicPr>
          <p:cNvPr id="42" name="Picture 75"/>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6934994" y="6096289"/>
            <a:ext cx="127000" cy="94672"/>
          </a:xfrm>
          <a:prstGeom prst="rect">
            <a:avLst/>
          </a:prstGeom>
          <a:noFill/>
          <a:ln w="9525">
            <a:noFill/>
            <a:miter lim="800000"/>
            <a:headEnd/>
            <a:tailEnd/>
          </a:ln>
        </p:spPr>
      </p:pic>
      <p:sp>
        <p:nvSpPr>
          <p:cNvPr id="43" name="Rectangle 76">
            <a:hlinkClick r:id="rId9" action="ppaction://hlinksldjump"/>
          </p:cNvPr>
          <p:cNvSpPr>
            <a:spLocks noChangeArrowheads="1"/>
          </p:cNvSpPr>
          <p:nvPr/>
        </p:nvSpPr>
        <p:spPr bwMode="auto">
          <a:xfrm>
            <a:off x="8429805" y="4194175"/>
            <a:ext cx="637995" cy="123111"/>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9" action="ppaction://hlinksldjump"/>
              </a:rPr>
              <a:t>Close Legend</a:t>
            </a:r>
            <a:endParaRPr lang="en-US" sz="800" dirty="0">
              <a:solidFill>
                <a:srgbClr val="44697D"/>
              </a:solidFill>
            </a:endParaRPr>
          </a:p>
        </p:txBody>
      </p:sp>
      <p:sp>
        <p:nvSpPr>
          <p:cNvPr id="44"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45"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46"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49"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50"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grpSp>
        <p:nvGrpSpPr>
          <p:cNvPr id="52" name="Group 51"/>
          <p:cNvGrpSpPr/>
          <p:nvPr/>
        </p:nvGrpSpPr>
        <p:grpSpPr>
          <a:xfrm>
            <a:off x="7709046" y="1152671"/>
            <a:ext cx="1174410" cy="309466"/>
            <a:chOff x="7269479" y="1173773"/>
            <a:chExt cx="1174410" cy="309466"/>
          </a:xfrm>
        </p:grpSpPr>
        <p:pic>
          <p:nvPicPr>
            <p:cNvPr id="53"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6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TextBox 60"/>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6"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9" name="TextBox 68"/>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Calculator_2_60px.png"/>
          <p:cNvPicPr>
            <a:picLocks noChangeAspect="1"/>
          </p:cNvPicPr>
          <p:nvPr/>
        </p:nvPicPr>
        <p:blipFill>
          <a:blip r:embed="rId11" cstate="print"/>
          <a:stretch>
            <a:fillRect/>
          </a:stretch>
        </p:blipFill>
        <p:spPr>
          <a:xfrm>
            <a:off x="366739" y="5220067"/>
            <a:ext cx="180000" cy="180000"/>
          </a:xfrm>
          <a:prstGeom prst="rect">
            <a:avLst/>
          </a:prstGeom>
        </p:spPr>
      </p:pic>
      <p:pic>
        <p:nvPicPr>
          <p:cNvPr id="76" name="Picture 75" descr="Monitor_60px.png"/>
          <p:cNvPicPr>
            <a:picLocks noChangeAspect="1"/>
          </p:cNvPicPr>
          <p:nvPr/>
        </p:nvPicPr>
        <p:blipFill>
          <a:blip r:embed="rId12" cstate="print"/>
          <a:stretch>
            <a:fillRect/>
          </a:stretch>
        </p:blipFill>
        <p:spPr>
          <a:xfrm>
            <a:off x="366739" y="5578737"/>
            <a:ext cx="180000" cy="180000"/>
          </a:xfrm>
          <a:prstGeom prst="rect">
            <a:avLst/>
          </a:prstGeom>
        </p:spPr>
      </p:pic>
      <p:sp>
        <p:nvSpPr>
          <p:cNvPr id="77" name="Rectangle 57">
            <a:hlinkClick r:id="rId13"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7">
            <a:hlinkClick r:id="rId6"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61"/>
          <p:cNvSpPr txBox="1">
            <a:spLocks noChangeArrowheads="1"/>
          </p:cNvSpPr>
          <p:nvPr/>
        </p:nvSpPr>
        <p:spPr bwMode="auto">
          <a:xfrm>
            <a:off x="327025" y="5852486"/>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5" name="Chevron 123">
            <a:hlinkClick r:id="rId14" action="ppaction://hlinksldjump"/>
          </p:cNvPr>
          <p:cNvSpPr>
            <a:spLocks noChangeArrowheads="1"/>
          </p:cNvSpPr>
          <p:nvPr/>
        </p:nvSpPr>
        <p:spPr bwMode="auto">
          <a:xfrm>
            <a:off x="330871" y="2103663"/>
            <a:ext cx="884237" cy="903315"/>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Administering Resources</a:t>
            </a:r>
          </a:p>
        </p:txBody>
      </p:sp>
      <p:sp>
        <p:nvSpPr>
          <p:cNvPr id="56" name="Chevron 123">
            <a:hlinkClick r:id="rId15" action="ppaction://hlinksldjump"/>
          </p:cNvPr>
          <p:cNvSpPr>
            <a:spLocks noChangeArrowheads="1"/>
          </p:cNvSpPr>
          <p:nvPr/>
        </p:nvSpPr>
        <p:spPr bwMode="auto">
          <a:xfrm>
            <a:off x="1181161" y="2103663"/>
            <a:ext cx="884237" cy="903315"/>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Finding Resources</a:t>
            </a:r>
          </a:p>
        </p:txBody>
      </p:sp>
      <p:sp>
        <p:nvSpPr>
          <p:cNvPr id="57" name="Chevron 123">
            <a:hlinkClick r:id="rId16" action="ppaction://hlinksldjump"/>
          </p:cNvPr>
          <p:cNvSpPr>
            <a:spLocks noChangeArrowheads="1"/>
          </p:cNvSpPr>
          <p:nvPr/>
        </p:nvSpPr>
        <p:spPr bwMode="auto">
          <a:xfrm>
            <a:off x="2040579" y="2103663"/>
            <a:ext cx="884237" cy="903315"/>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Staffing Projects</a:t>
            </a:r>
          </a:p>
        </p:txBody>
      </p:sp>
      <p:sp>
        <p:nvSpPr>
          <p:cNvPr id="58" name="Chevron 123">
            <a:hlinkClick r:id="rId17" action="ppaction://hlinksldjump"/>
          </p:cNvPr>
          <p:cNvSpPr>
            <a:spLocks noChangeArrowheads="1"/>
          </p:cNvSpPr>
          <p:nvPr/>
        </p:nvSpPr>
        <p:spPr bwMode="auto">
          <a:xfrm>
            <a:off x="2890869" y="2103663"/>
            <a:ext cx="884237" cy="903315"/>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Monitoring Utilization</a:t>
            </a:r>
          </a:p>
        </p:txBody>
      </p:sp>
      <p:pic>
        <p:nvPicPr>
          <p:cNvPr id="62" name="Picture 61"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2" name="Rectangle 57">
            <a:hlinkClick r:id="rId19" action="ppaction://hlinksldjump"/>
          </p:cNvPr>
          <p:cNvSpPr>
            <a:spLocks noChangeArrowheads="1"/>
          </p:cNvSpPr>
          <p:nvPr/>
        </p:nvSpPr>
        <p:spPr bwMode="auto">
          <a:xfrm>
            <a:off x="305529" y="5880654"/>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3" name="Picture 62" descr="i_button_black.psd"/>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933422" y="6321951"/>
            <a:ext cx="138040" cy="138040"/>
          </a:xfrm>
          <a:prstGeom prst="rect">
            <a:avLst/>
          </a:prstGeom>
        </p:spPr>
      </p:pic>
      <p:grpSp>
        <p:nvGrpSpPr>
          <p:cNvPr id="3" name="Group 2"/>
          <p:cNvGrpSpPr/>
          <p:nvPr/>
        </p:nvGrpSpPr>
        <p:grpSpPr>
          <a:xfrm>
            <a:off x="1820450" y="6340475"/>
            <a:ext cx="410400" cy="410400"/>
            <a:chOff x="1820450" y="6340475"/>
            <a:chExt cx="410400" cy="410400"/>
          </a:xfrm>
        </p:grpSpPr>
        <p:pic>
          <p:nvPicPr>
            <p:cNvPr id="67" name="Picture 79" descr="48"/>
            <p:cNvPicPr>
              <a:picLocks noChangeAspect="1" noChangeArrowheads="1"/>
            </p:cNvPicPr>
            <p:nvPr/>
          </p:nvPicPr>
          <p:blipFill>
            <a:blip r:embed="rId21" cstate="print"/>
            <a:srcRect/>
            <a:stretch>
              <a:fillRect/>
            </a:stretch>
          </p:blipFill>
          <p:spPr bwMode="auto">
            <a:xfrm>
              <a:off x="1828800" y="6345238"/>
              <a:ext cx="384175" cy="384175"/>
            </a:xfrm>
            <a:prstGeom prst="rect">
              <a:avLst/>
            </a:prstGeom>
            <a:noFill/>
            <a:ln w="9525">
              <a:noFill/>
              <a:miter lim="800000"/>
              <a:headEnd/>
              <a:tailEnd/>
            </a:ln>
          </p:spPr>
        </p:pic>
        <p:sp>
          <p:nvSpPr>
            <p:cNvPr id="64" name="Donut 63"/>
            <p:cNvSpPr>
              <a:spLocks noChangeAspect="1"/>
            </p:cNvSpPr>
            <p:nvPr/>
          </p:nvSpPr>
          <p:spPr bwMode="gray">
            <a:xfrm>
              <a:off x="1820450" y="6340475"/>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65" name="Picture 64"/>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Resource Management</a:t>
            </a:r>
            <a:br>
              <a:rPr lang="en-US" b="0" dirty="0"/>
            </a:br>
            <a:r>
              <a:rPr lang="en-US" sz="2000" b="0" dirty="0"/>
              <a:t>Process Details: Administering Resources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810478"/>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Administering Resources </a:t>
            </a:r>
            <a:r>
              <a:rPr lang="en-US" sz="900" dirty="0"/>
              <a:t>business process enables you to administer a resource pool that contains data about employees and external service agents. Resource profiles are kept up-to-date according to the latest availability information and suitability represented by skills and documents, such as appraisals and resumes.</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2" name="Chevron 83"/>
          <p:cNvSpPr>
            <a:spLocks noChangeArrowheads="1"/>
          </p:cNvSpPr>
          <p:nvPr/>
        </p:nvSpPr>
        <p:spPr bwMode="auto">
          <a:xfrm>
            <a:off x="327024" y="1855829"/>
            <a:ext cx="1907671"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Administering Resources</a:t>
            </a:r>
            <a:endParaRPr lang="en-US" sz="900" dirty="0">
              <a:solidFill>
                <a:schemeClr val="bg1"/>
              </a:solidFill>
              <a:latin typeface="BentonSans Regular"/>
              <a:cs typeface="BentonSans Regular"/>
            </a:endParaRPr>
          </a:p>
        </p:txBody>
      </p:sp>
      <p:sp>
        <p:nvSpPr>
          <p:cNvPr id="63" name="Chevron 62"/>
          <p:cNvSpPr>
            <a:spLocks noChangeArrowheads="1"/>
          </p:cNvSpPr>
          <p:nvPr>
            <p:custDataLst>
              <p:tags r:id="rId1"/>
            </p:custDataLst>
          </p:nvPr>
        </p:nvSpPr>
        <p:spPr bwMode="auto">
          <a:xfrm>
            <a:off x="1302174" y="21803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700" dirty="0">
                <a:solidFill>
                  <a:srgbClr val="404040"/>
                </a:solidFill>
              </a:rPr>
              <a:t>Administer resource profile</a:t>
            </a:r>
            <a:endParaRPr lang="en-US" sz="700" dirty="0">
              <a:solidFill>
                <a:srgbClr val="404040"/>
              </a:solidFill>
            </a:endParaRPr>
          </a:p>
        </p:txBody>
      </p:sp>
      <p:sp>
        <p:nvSpPr>
          <p:cNvPr id="64" name="Chevron 63"/>
          <p:cNvSpPr>
            <a:spLocks noChangeArrowheads="1"/>
          </p:cNvSpPr>
          <p:nvPr>
            <p:custDataLst>
              <p:tags r:id="rId2"/>
            </p:custDataLst>
          </p:nvPr>
        </p:nvSpPr>
        <p:spPr bwMode="auto">
          <a:xfrm>
            <a:off x="522247" y="21803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700" dirty="0">
                <a:solidFill>
                  <a:srgbClr val="404040"/>
                </a:solidFill>
              </a:rPr>
              <a:t>Create service agent</a:t>
            </a:r>
            <a:endParaRPr lang="en-US" sz="700" dirty="0">
              <a:solidFill>
                <a:srgbClr val="404040"/>
              </a:solidFill>
            </a:endParaRPr>
          </a:p>
        </p:txBody>
      </p:sp>
      <p:sp>
        <p:nvSpPr>
          <p:cNvPr id="65" name="TextBox 59">
            <a:hlinkClick r:id="rId6" action="ppaction://hlinksldjump"/>
          </p:cNvPr>
          <p:cNvSpPr txBox="1">
            <a:spLocks noChangeArrowheads="1"/>
          </p:cNvSpPr>
          <p:nvPr/>
        </p:nvSpPr>
        <p:spPr bwMode="auto">
          <a:xfrm>
            <a:off x="1805257" y="1793822"/>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pic>
        <p:nvPicPr>
          <p:cNvPr id="66" name="Picture 37"/>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tretch>
            <a:fillRect/>
          </a:stretch>
        </p:blipFill>
        <p:spPr bwMode="auto">
          <a:xfrm>
            <a:off x="6903584" y="5204102"/>
            <a:ext cx="585106" cy="409575"/>
          </a:xfrm>
          <a:prstGeom prst="rect">
            <a:avLst/>
          </a:prstGeom>
          <a:noFill/>
          <a:ln w="9525">
            <a:noFill/>
            <a:miter lim="800000"/>
            <a:headEnd/>
            <a:tailEnd/>
          </a:ln>
        </p:spPr>
      </p:pic>
      <p:sp>
        <p:nvSpPr>
          <p:cNvPr id="68" name="Chevron 101"/>
          <p:cNvSpPr>
            <a:spLocks noChangeArrowheads="1"/>
          </p:cNvSpPr>
          <p:nvPr/>
        </p:nvSpPr>
        <p:spPr bwMode="auto">
          <a:xfrm>
            <a:off x="7588182" y="4615208"/>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Resource Manager</a:t>
            </a:r>
            <a:endParaRPr lang="en-US" sz="800" dirty="0">
              <a:solidFill>
                <a:srgbClr val="404040"/>
              </a:solidFill>
            </a:endParaRPr>
          </a:p>
        </p:txBody>
      </p:sp>
      <p:sp>
        <p:nvSpPr>
          <p:cNvPr id="69" name="Chevron 102"/>
          <p:cNvSpPr>
            <a:spLocks noChangeArrowheads="1"/>
          </p:cNvSpPr>
          <p:nvPr/>
        </p:nvSpPr>
        <p:spPr bwMode="auto">
          <a:xfrm>
            <a:off x="7588182" y="5219772"/>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Resource Management  </a:t>
            </a:r>
          </a:p>
        </p:txBody>
      </p:sp>
      <p:pic>
        <p:nvPicPr>
          <p:cNvPr id="73" name="Picture 79"/>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6886575" y="4564063"/>
            <a:ext cx="384175" cy="384175"/>
          </a:xfrm>
          <a:prstGeom prst="rect">
            <a:avLst/>
          </a:prstGeom>
          <a:noFill/>
          <a:ln w="9525">
            <a:noFill/>
            <a:miter lim="800000"/>
            <a:headEnd/>
            <a:tailEnd/>
          </a:ln>
        </p:spPr>
      </p:pic>
      <p:sp>
        <p:nvSpPr>
          <p:cNvPr id="77" name="Oval 76">
            <a:hlinkClick r:id="rId9" action="ppaction://hlinksldjump" tooltip="The resource manager creates new service agents by entering the resource data communicated."/>
          </p:cNvPr>
          <p:cNvSpPr>
            <a:spLocks noChangeAspect="1"/>
          </p:cNvSpPr>
          <p:nvPr/>
        </p:nvSpPr>
        <p:spPr bwMode="gray">
          <a:xfrm>
            <a:off x="1100011" y="2754256"/>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79" name="Oval 78">
            <a:hlinkClick r:id="rId9" action="ppaction://hlinksldjump" tooltip="The resource manager enters the skills profile and earliest availability date according to the data communicated. In addition, the manager uploads documents containing further information about qualification and suitability, resumes and so on."/>
          </p:cNvPr>
          <p:cNvSpPr>
            <a:spLocks noChangeAspect="1"/>
          </p:cNvSpPr>
          <p:nvPr/>
        </p:nvSpPr>
        <p:spPr bwMode="gray">
          <a:xfrm>
            <a:off x="1881061" y="275425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38" name="Group 37"/>
          <p:cNvGrpSpPr/>
          <p:nvPr/>
        </p:nvGrpSpPr>
        <p:grpSpPr>
          <a:xfrm>
            <a:off x="7709046" y="1152671"/>
            <a:ext cx="1174410" cy="309466"/>
            <a:chOff x="7269479" y="1173773"/>
            <a:chExt cx="1174410" cy="309466"/>
          </a:xfrm>
        </p:grpSpPr>
        <p:pic>
          <p:nvPicPr>
            <p:cNvPr id="42"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43"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0" name="TextBox 39"/>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46"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8" name="TextBox 47"/>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0" name="Picture 49" descr="Calculator_2_60px.png"/>
          <p:cNvPicPr>
            <a:picLocks noChangeAspect="1"/>
          </p:cNvPicPr>
          <p:nvPr/>
        </p:nvPicPr>
        <p:blipFill>
          <a:blip r:embed="rId11" cstate="print"/>
          <a:stretch>
            <a:fillRect/>
          </a:stretch>
        </p:blipFill>
        <p:spPr>
          <a:xfrm>
            <a:off x="366739" y="5220067"/>
            <a:ext cx="180000" cy="180000"/>
          </a:xfrm>
          <a:prstGeom prst="rect">
            <a:avLst/>
          </a:prstGeom>
        </p:spPr>
      </p:pic>
      <p:pic>
        <p:nvPicPr>
          <p:cNvPr id="59" name="Picture 58" descr="Monitor_60px.png"/>
          <p:cNvPicPr>
            <a:picLocks noChangeAspect="1"/>
          </p:cNvPicPr>
          <p:nvPr/>
        </p:nvPicPr>
        <p:blipFill>
          <a:blip r:embed="rId12" cstate="print"/>
          <a:stretch>
            <a:fillRect/>
          </a:stretch>
        </p:blipFill>
        <p:spPr>
          <a:xfrm>
            <a:off x="366739" y="5578737"/>
            <a:ext cx="180000" cy="180000"/>
          </a:xfrm>
          <a:prstGeom prst="rect">
            <a:avLst/>
          </a:prstGeom>
        </p:spPr>
      </p:pic>
      <p:sp>
        <p:nvSpPr>
          <p:cNvPr id="61" name="Rectangle 57">
            <a:hlinkClick r:id="rId13"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1" name="Chevron 123">
            <a:hlinkClick r:id="rId15" action="ppaction://hlinksldjump"/>
          </p:cNvPr>
          <p:cNvSpPr>
            <a:spLocks noChangeArrowheads="1"/>
          </p:cNvSpPr>
          <p:nvPr/>
        </p:nvSpPr>
        <p:spPr bwMode="auto">
          <a:xfrm>
            <a:off x="2194939" y="2103663"/>
            <a:ext cx="884237" cy="903315"/>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Finding Resources</a:t>
            </a:r>
          </a:p>
        </p:txBody>
      </p:sp>
      <p:sp>
        <p:nvSpPr>
          <p:cNvPr id="52" name="Chevron 123">
            <a:hlinkClick r:id="rId16" action="ppaction://hlinksldjump"/>
          </p:cNvPr>
          <p:cNvSpPr>
            <a:spLocks noChangeArrowheads="1"/>
          </p:cNvSpPr>
          <p:nvPr/>
        </p:nvSpPr>
        <p:spPr bwMode="auto">
          <a:xfrm>
            <a:off x="3054357" y="2103663"/>
            <a:ext cx="884237" cy="903315"/>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Staffing Projects</a:t>
            </a:r>
          </a:p>
        </p:txBody>
      </p:sp>
      <p:sp>
        <p:nvSpPr>
          <p:cNvPr id="53" name="Chevron 123">
            <a:hlinkClick r:id="rId17" action="ppaction://hlinksldjump"/>
          </p:cNvPr>
          <p:cNvSpPr>
            <a:spLocks noChangeArrowheads="1"/>
          </p:cNvSpPr>
          <p:nvPr/>
        </p:nvSpPr>
        <p:spPr bwMode="auto">
          <a:xfrm>
            <a:off x="3904647" y="2103663"/>
            <a:ext cx="884237" cy="903315"/>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Monitoring Utilization</a:t>
            </a:r>
          </a:p>
        </p:txBody>
      </p:sp>
      <p:sp>
        <p:nvSpPr>
          <p:cNvPr id="56" name="TextBox 61"/>
          <p:cNvSpPr txBox="1">
            <a:spLocks noChangeArrowheads="1"/>
          </p:cNvSpPr>
          <p:nvPr/>
        </p:nvSpPr>
        <p:spPr bwMode="auto">
          <a:xfrm>
            <a:off x="327025" y="5852486"/>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4" name="Picture 43"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7" name="Rectangle 57">
            <a:hlinkClick r:id="rId19" action="ppaction://hlinksldjump"/>
          </p:cNvPr>
          <p:cNvSpPr>
            <a:spLocks noChangeArrowheads="1"/>
          </p:cNvSpPr>
          <p:nvPr/>
        </p:nvSpPr>
        <p:spPr bwMode="auto">
          <a:xfrm>
            <a:off x="285651" y="5880654"/>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5" name="Picture 44"/>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Resource Management</a:t>
            </a:r>
            <a:br>
              <a:rPr lang="en-US" b="0" dirty="0"/>
            </a:br>
            <a:r>
              <a:rPr lang="en-US" sz="2000" b="0" dirty="0"/>
              <a:t>Process Details: Finding Resources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671979"/>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Finding Resources </a:t>
            </a:r>
            <a:r>
              <a:rPr lang="en-US" sz="900" dirty="0"/>
              <a:t>business process enables the resource manager to respond to resource requests by searching for suitable and available resources to staff internal or external projects.</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2" name="Chevron 45"/>
          <p:cNvSpPr>
            <a:spLocks noChangeArrowheads="1"/>
          </p:cNvSpPr>
          <p:nvPr/>
        </p:nvSpPr>
        <p:spPr bwMode="auto">
          <a:xfrm>
            <a:off x="1116269" y="1865320"/>
            <a:ext cx="2892231"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Finding Resources</a:t>
            </a:r>
            <a:endParaRPr lang="en-US" sz="900" dirty="0">
              <a:solidFill>
                <a:schemeClr val="bg1"/>
              </a:solidFill>
              <a:latin typeface="BentonSans Regular"/>
              <a:cs typeface="BentonSans Regular"/>
            </a:endParaRPr>
          </a:p>
        </p:txBody>
      </p:sp>
      <p:sp>
        <p:nvSpPr>
          <p:cNvPr id="63" name="Chevron 62"/>
          <p:cNvSpPr>
            <a:spLocks noChangeArrowheads="1"/>
          </p:cNvSpPr>
          <p:nvPr>
            <p:custDataLst>
              <p:tags r:id="rId1"/>
            </p:custDataLst>
          </p:nvPr>
        </p:nvSpPr>
        <p:spPr bwMode="auto">
          <a:xfrm>
            <a:off x="1295834" y="2204278"/>
            <a:ext cx="892800" cy="739208"/>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700" dirty="0">
                <a:solidFill>
                  <a:srgbClr val="404040"/>
                </a:solidFill>
              </a:rPr>
              <a:t>Receive resource request</a:t>
            </a:r>
            <a:endParaRPr lang="en-US" sz="700" dirty="0">
              <a:solidFill>
                <a:srgbClr val="404040"/>
              </a:solidFill>
            </a:endParaRPr>
          </a:p>
        </p:txBody>
      </p:sp>
      <p:sp>
        <p:nvSpPr>
          <p:cNvPr id="64" name="Chevron 63"/>
          <p:cNvSpPr>
            <a:spLocks noChangeArrowheads="1"/>
          </p:cNvSpPr>
          <p:nvPr>
            <p:custDataLst>
              <p:tags r:id="rId2"/>
            </p:custDataLst>
          </p:nvPr>
        </p:nvSpPr>
        <p:spPr bwMode="auto">
          <a:xfrm>
            <a:off x="2148967" y="2204277"/>
            <a:ext cx="892800" cy="739207"/>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700" dirty="0">
                <a:solidFill>
                  <a:srgbClr val="404040"/>
                </a:solidFill>
              </a:rPr>
              <a:t>Find resources</a:t>
            </a:r>
            <a:endParaRPr lang="en-US" sz="700" dirty="0">
              <a:solidFill>
                <a:srgbClr val="404040"/>
              </a:solidFill>
            </a:endParaRPr>
          </a:p>
        </p:txBody>
      </p:sp>
      <p:sp>
        <p:nvSpPr>
          <p:cNvPr id="65" name="Chevron 64"/>
          <p:cNvSpPr>
            <a:spLocks noChangeArrowheads="1"/>
          </p:cNvSpPr>
          <p:nvPr>
            <p:custDataLst>
              <p:tags r:id="rId3"/>
            </p:custDataLst>
          </p:nvPr>
        </p:nvSpPr>
        <p:spPr bwMode="auto">
          <a:xfrm>
            <a:off x="3005641" y="2204277"/>
            <a:ext cx="890835" cy="739207"/>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700" dirty="0">
                <a:solidFill>
                  <a:srgbClr val="404040"/>
                </a:solidFill>
              </a:rPr>
              <a:t>Communicate most suitable resources</a:t>
            </a:r>
            <a:endParaRPr lang="en-US" sz="700" dirty="0">
              <a:solidFill>
                <a:srgbClr val="404040"/>
              </a:solidFill>
            </a:endParaRPr>
          </a:p>
        </p:txBody>
      </p:sp>
      <p:sp>
        <p:nvSpPr>
          <p:cNvPr id="66" name="TextBox 59">
            <a:hlinkClick r:id="rId7" action="ppaction://hlinksldjump"/>
          </p:cNvPr>
          <p:cNvSpPr txBox="1">
            <a:spLocks noChangeArrowheads="1"/>
          </p:cNvSpPr>
          <p:nvPr/>
        </p:nvSpPr>
        <p:spPr bwMode="auto">
          <a:xfrm>
            <a:off x="3600011" y="1791388"/>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68" name="Oval 67">
            <a:hlinkClick r:id="rId8" action="ppaction://hlinksldjump" tooltip="The resource manager communicates the most suitable resources to the requestors, such as project manager or sales representative."/>
          </p:cNvPr>
          <p:cNvSpPr>
            <a:spLocks noChangeAspect="1"/>
          </p:cNvSpPr>
          <p:nvPr/>
        </p:nvSpPr>
        <p:spPr bwMode="gray">
          <a:xfrm>
            <a:off x="3638872" y="276419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9" name="Oval 68">
            <a:hlinkClick r:id="rId8" action="ppaction://hlinksldjump" tooltip="The resource manager searches for the most suitable resources according to the requested availability and skills. The availability check takes existing project assignments into consideration."/>
          </p:cNvPr>
          <p:cNvSpPr>
            <a:spLocks noChangeAspect="1"/>
          </p:cNvSpPr>
          <p:nvPr/>
        </p:nvSpPr>
        <p:spPr bwMode="gray">
          <a:xfrm>
            <a:off x="2757273" y="276419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0" name="Oval 69">
            <a:hlinkClick r:id="rId8" action="ppaction://hlinksldjump" tooltip="The resource manager receives resource requests from project managers or sales representatives."/>
          </p:cNvPr>
          <p:cNvSpPr>
            <a:spLocks noChangeAspect="1"/>
          </p:cNvSpPr>
          <p:nvPr/>
        </p:nvSpPr>
        <p:spPr bwMode="gray">
          <a:xfrm>
            <a:off x="1917270" y="276419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43" name="Group 42"/>
          <p:cNvGrpSpPr/>
          <p:nvPr/>
        </p:nvGrpSpPr>
        <p:grpSpPr>
          <a:xfrm>
            <a:off x="7709046" y="1152671"/>
            <a:ext cx="1174410" cy="309466"/>
            <a:chOff x="7269479" y="1173773"/>
            <a:chExt cx="1174410" cy="309466"/>
          </a:xfrm>
        </p:grpSpPr>
        <p:pic>
          <p:nvPicPr>
            <p:cNvPr id="44"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45"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9" name="TextBox 48"/>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0"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58"/>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Calculator_2_60px.png"/>
          <p:cNvPicPr>
            <a:picLocks noChangeAspect="1"/>
          </p:cNvPicPr>
          <p:nvPr/>
        </p:nvPicPr>
        <p:blipFill>
          <a:blip r:embed="rId10" cstate="print"/>
          <a:stretch>
            <a:fillRect/>
          </a:stretch>
        </p:blipFill>
        <p:spPr>
          <a:xfrm>
            <a:off x="366739" y="5220067"/>
            <a:ext cx="180000" cy="180000"/>
          </a:xfrm>
          <a:prstGeom prst="rect">
            <a:avLst/>
          </a:prstGeom>
        </p:spPr>
      </p:pic>
      <p:pic>
        <p:nvPicPr>
          <p:cNvPr id="72" name="Picture 71" descr="Monitor_60px.png"/>
          <p:cNvPicPr>
            <a:picLocks noChangeAspect="1"/>
          </p:cNvPicPr>
          <p:nvPr/>
        </p:nvPicPr>
        <p:blipFill>
          <a:blip r:embed="rId11" cstate="print"/>
          <a:stretch>
            <a:fillRect/>
          </a:stretch>
        </p:blipFill>
        <p:spPr>
          <a:xfrm>
            <a:off x="366739" y="5578737"/>
            <a:ext cx="180000" cy="180000"/>
          </a:xfrm>
          <a:prstGeom prst="rect">
            <a:avLst/>
          </a:prstGeom>
        </p:spPr>
      </p:pic>
      <p:sp>
        <p:nvSpPr>
          <p:cNvPr id="75" name="Rectangle 57">
            <a:hlinkClick r:id="rId1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Rectangle 57">
            <a:hlinkClick r:id="rId1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7" name="Chevron 101"/>
          <p:cNvSpPr>
            <a:spLocks noChangeArrowheads="1"/>
          </p:cNvSpPr>
          <p:nvPr/>
        </p:nvSpPr>
        <p:spPr bwMode="auto">
          <a:xfrm>
            <a:off x="7588182" y="4615208"/>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Resource Manager</a:t>
            </a:r>
            <a:endParaRPr lang="en-US" sz="800" dirty="0">
              <a:solidFill>
                <a:srgbClr val="404040"/>
              </a:solidFill>
            </a:endParaRPr>
          </a:p>
        </p:txBody>
      </p:sp>
      <p:sp>
        <p:nvSpPr>
          <p:cNvPr id="88" name="Chevron 102"/>
          <p:cNvSpPr>
            <a:spLocks noChangeArrowheads="1"/>
          </p:cNvSpPr>
          <p:nvPr/>
        </p:nvSpPr>
        <p:spPr bwMode="auto">
          <a:xfrm>
            <a:off x="7588182" y="5219772"/>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Resource Management  </a:t>
            </a:r>
          </a:p>
        </p:txBody>
      </p:sp>
      <p:sp>
        <p:nvSpPr>
          <p:cNvPr id="51" name="Chevron 123">
            <a:hlinkClick r:id="rId14" action="ppaction://hlinksldjump"/>
          </p:cNvPr>
          <p:cNvSpPr>
            <a:spLocks noChangeArrowheads="1"/>
          </p:cNvSpPr>
          <p:nvPr/>
        </p:nvSpPr>
        <p:spPr bwMode="auto">
          <a:xfrm>
            <a:off x="3968745" y="2103663"/>
            <a:ext cx="884237" cy="903315"/>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Staffing Projects</a:t>
            </a:r>
          </a:p>
        </p:txBody>
      </p:sp>
      <p:sp>
        <p:nvSpPr>
          <p:cNvPr id="52" name="Chevron 123">
            <a:hlinkClick r:id="rId15" action="ppaction://hlinksldjump"/>
          </p:cNvPr>
          <p:cNvSpPr>
            <a:spLocks noChangeArrowheads="1"/>
          </p:cNvSpPr>
          <p:nvPr/>
        </p:nvSpPr>
        <p:spPr bwMode="auto">
          <a:xfrm>
            <a:off x="4819035" y="2103663"/>
            <a:ext cx="884237" cy="903315"/>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Monitoring Utilization</a:t>
            </a:r>
          </a:p>
        </p:txBody>
      </p:sp>
      <p:sp>
        <p:nvSpPr>
          <p:cNvPr id="53" name="Chevron 123">
            <a:hlinkClick r:id="rId16" action="ppaction://hlinksldjump"/>
          </p:cNvPr>
          <p:cNvSpPr>
            <a:spLocks noChangeArrowheads="1"/>
          </p:cNvSpPr>
          <p:nvPr/>
        </p:nvSpPr>
        <p:spPr bwMode="auto">
          <a:xfrm>
            <a:off x="330871" y="2103663"/>
            <a:ext cx="884237" cy="903315"/>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Administering Resources</a:t>
            </a:r>
          </a:p>
        </p:txBody>
      </p:sp>
      <p:sp>
        <p:nvSpPr>
          <p:cNvPr id="60" name="TextBox 61"/>
          <p:cNvSpPr txBox="1">
            <a:spLocks noChangeArrowheads="1"/>
          </p:cNvSpPr>
          <p:nvPr/>
        </p:nvSpPr>
        <p:spPr bwMode="auto">
          <a:xfrm>
            <a:off x="327025" y="5852486"/>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6" name="Picture 45"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3" name="Rectangle 57">
            <a:hlinkClick r:id="rId18" action="ppaction://hlinksldjump"/>
          </p:cNvPr>
          <p:cNvSpPr>
            <a:spLocks noChangeArrowheads="1"/>
          </p:cNvSpPr>
          <p:nvPr/>
        </p:nvSpPr>
        <p:spPr bwMode="auto">
          <a:xfrm>
            <a:off x="285651" y="5880654"/>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37"/>
          <p:cNvPicPr>
            <a:picLocks noChangeAspect="1" noChangeArrowheads="1"/>
          </p:cNvPicPr>
          <p:nvPr>
            <p:custDataLst>
              <p:tags r:id="rId4"/>
            </p:custDataLst>
          </p:nvPr>
        </p:nvPicPr>
        <p:blipFill>
          <a:blip r:embed="rId19">
            <a:extLst>
              <a:ext uri="{28A0092B-C50C-407E-A947-70E740481C1C}">
                <a14:useLocalDpi xmlns:a14="http://schemas.microsoft.com/office/drawing/2010/main" val="0"/>
              </a:ext>
            </a:extLst>
          </a:blip>
          <a:stretch>
            <a:fillRect/>
          </a:stretch>
        </p:blipFill>
        <p:spPr bwMode="auto">
          <a:xfrm>
            <a:off x="6903584" y="5204102"/>
            <a:ext cx="585106" cy="409575"/>
          </a:xfrm>
          <a:prstGeom prst="rect">
            <a:avLst/>
          </a:prstGeom>
          <a:noFill/>
          <a:ln w="9525">
            <a:noFill/>
            <a:miter lim="800000"/>
            <a:headEnd/>
            <a:tailEnd/>
          </a:ln>
        </p:spPr>
      </p:pic>
      <p:pic>
        <p:nvPicPr>
          <p:cNvPr id="55" name="Picture 79"/>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86575" y="4564063"/>
            <a:ext cx="384175" cy="384175"/>
          </a:xfrm>
          <a:prstGeom prst="rect">
            <a:avLst/>
          </a:prstGeom>
          <a:noFill/>
          <a:ln w="9525">
            <a:noFill/>
            <a:miter lim="800000"/>
            <a:headEnd/>
            <a:tailEnd/>
          </a:ln>
        </p:spPr>
      </p:pic>
      <p:pic>
        <p:nvPicPr>
          <p:cNvPr id="56" name="Picture 55"/>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Resource Management</a:t>
            </a:r>
            <a:br>
              <a:rPr lang="en-US" b="0" dirty="0"/>
            </a:br>
            <a:r>
              <a:rPr lang="en-US" sz="2000" b="0" dirty="0"/>
              <a:t>Process Details: Staffing Projects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16442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Staffing Projects </a:t>
            </a:r>
            <a:r>
              <a:rPr lang="en-US" sz="900" dirty="0"/>
              <a:t>business process enables the resource or project manager to assign suitable resources to projects and maintain an initial capacity commitment for the selected resource.</a:t>
            </a:r>
          </a:p>
          <a:p>
            <a:pPr>
              <a:spcBef>
                <a:spcPts val="600"/>
              </a:spcBef>
            </a:pPr>
            <a:r>
              <a:rPr lang="en-US" sz="900" dirty="0"/>
              <a:t>The employee adjusts the initial commitments in his/her availability calendar according to actual workloads and other project commitments, for example. The resource or project manager can also perform these adjustments on behalf of the resource.</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 name="Group 42"/>
          <p:cNvGrpSpPr/>
          <p:nvPr/>
        </p:nvGrpSpPr>
        <p:grpSpPr>
          <a:xfrm>
            <a:off x="7709046" y="1152671"/>
            <a:ext cx="1174410" cy="309466"/>
            <a:chOff x="7269479" y="1173773"/>
            <a:chExt cx="1174410" cy="309466"/>
          </a:xfrm>
        </p:grpSpPr>
        <p:pic>
          <p:nvPicPr>
            <p:cNvPr id="44"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45"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8" name="Chevron 83"/>
          <p:cNvSpPr>
            <a:spLocks noChangeArrowheads="1"/>
          </p:cNvSpPr>
          <p:nvPr/>
        </p:nvSpPr>
        <p:spPr bwMode="auto">
          <a:xfrm>
            <a:off x="1978959" y="1875708"/>
            <a:ext cx="2096117" cy="1363620"/>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Staffing Projects</a:t>
            </a:r>
          </a:p>
        </p:txBody>
      </p:sp>
      <p:sp>
        <p:nvSpPr>
          <p:cNvPr id="50" name="Chevron 63"/>
          <p:cNvSpPr>
            <a:spLocks noChangeArrowheads="1"/>
          </p:cNvSpPr>
          <p:nvPr>
            <p:custDataLst>
              <p:tags r:id="rId1"/>
            </p:custDataLst>
          </p:nvPr>
        </p:nvSpPr>
        <p:spPr bwMode="auto">
          <a:xfrm>
            <a:off x="2176714" y="2204277"/>
            <a:ext cx="892800" cy="739207"/>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700" dirty="0">
                <a:solidFill>
                  <a:srgbClr val="404040"/>
                </a:solidFill>
              </a:rPr>
              <a:t>Assign to project and quantify commitment</a:t>
            </a:r>
            <a:endParaRPr lang="en-US" sz="700" dirty="0">
              <a:solidFill>
                <a:srgbClr val="404040"/>
              </a:solidFill>
            </a:endParaRPr>
          </a:p>
        </p:txBody>
      </p:sp>
      <p:sp>
        <p:nvSpPr>
          <p:cNvPr id="61" name="Chevron 64"/>
          <p:cNvSpPr>
            <a:spLocks noChangeArrowheads="1"/>
          </p:cNvSpPr>
          <p:nvPr>
            <p:custDataLst>
              <p:tags r:id="rId2"/>
            </p:custDataLst>
          </p:nvPr>
        </p:nvSpPr>
        <p:spPr bwMode="auto">
          <a:xfrm>
            <a:off x="3033388" y="2204277"/>
            <a:ext cx="890835" cy="739207"/>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700" dirty="0">
                <a:solidFill>
                  <a:srgbClr val="404040"/>
                </a:solidFill>
              </a:rPr>
              <a:t>Manage resource commitments</a:t>
            </a:r>
            <a:endParaRPr lang="en-US" sz="700" dirty="0">
              <a:solidFill>
                <a:srgbClr val="404040"/>
              </a:solidFill>
            </a:endParaRPr>
          </a:p>
        </p:txBody>
      </p:sp>
      <p:sp>
        <p:nvSpPr>
          <p:cNvPr id="63" name="Oval 74">
            <a:hlinkClick r:id="rId7" action="ppaction://hlinksldjump" tooltip="The resource manager (or project manager) assigns the identified candidate to the project and maintains an initial capacity commitment."/>
          </p:cNvPr>
          <p:cNvSpPr/>
          <p:nvPr/>
        </p:nvSpPr>
        <p:spPr bwMode="gray">
          <a:xfrm>
            <a:off x="2856080" y="277839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8" name="Oval 80">
            <a:hlinkClick r:id="rId7" action="ppaction://hlinksldjump" tooltip="The employee and/or resource or project manager update and actualize resource commitment data for given projects in the availability calendar."/>
          </p:cNvPr>
          <p:cNvSpPr/>
          <p:nvPr/>
        </p:nvSpPr>
        <p:spPr bwMode="gray">
          <a:xfrm>
            <a:off x="3697455" y="278474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6" name="TextBox 59">
            <a:hlinkClick r:id="rId8" action="ppaction://hlinksldjump"/>
          </p:cNvPr>
          <p:cNvSpPr txBox="1">
            <a:spLocks noChangeArrowheads="1"/>
          </p:cNvSpPr>
          <p:nvPr/>
        </p:nvSpPr>
        <p:spPr bwMode="auto">
          <a:xfrm>
            <a:off x="3690430" y="1810438"/>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40" name="TextBox 39"/>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41"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9" name="TextBox 48"/>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2" name="Picture 61" descr="Calculator_2_60px.png"/>
          <p:cNvPicPr>
            <a:picLocks noChangeAspect="1"/>
          </p:cNvPicPr>
          <p:nvPr/>
        </p:nvPicPr>
        <p:blipFill>
          <a:blip r:embed="rId9" cstate="print"/>
          <a:stretch>
            <a:fillRect/>
          </a:stretch>
        </p:blipFill>
        <p:spPr>
          <a:xfrm>
            <a:off x="366739" y="5220067"/>
            <a:ext cx="180000" cy="180000"/>
          </a:xfrm>
          <a:prstGeom prst="rect">
            <a:avLst/>
          </a:prstGeom>
        </p:spPr>
      </p:pic>
      <p:pic>
        <p:nvPicPr>
          <p:cNvPr id="64" name="Picture 63" descr="Monitor_60px.png"/>
          <p:cNvPicPr>
            <a:picLocks noChangeAspect="1"/>
          </p:cNvPicPr>
          <p:nvPr/>
        </p:nvPicPr>
        <p:blipFill>
          <a:blip r:embed="rId10" cstate="print"/>
          <a:stretch>
            <a:fillRect/>
          </a:stretch>
        </p:blipFill>
        <p:spPr>
          <a:xfrm>
            <a:off x="366739" y="5578737"/>
            <a:ext cx="180000" cy="180000"/>
          </a:xfrm>
          <a:prstGeom prst="rect">
            <a:avLst/>
          </a:prstGeom>
        </p:spPr>
      </p:pic>
      <p:sp>
        <p:nvSpPr>
          <p:cNvPr id="65" name="Rectangle 57">
            <a:hlinkClick r:id="rId11"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Rectangle 57">
            <a:hlinkClick r:id="rId12"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Chevron 101"/>
          <p:cNvSpPr>
            <a:spLocks noChangeArrowheads="1"/>
          </p:cNvSpPr>
          <p:nvPr/>
        </p:nvSpPr>
        <p:spPr bwMode="auto">
          <a:xfrm>
            <a:off x="7588182" y="4615208"/>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Resource Manager</a:t>
            </a:r>
            <a:endParaRPr lang="en-US" sz="800" dirty="0">
              <a:solidFill>
                <a:srgbClr val="404040"/>
              </a:solidFill>
            </a:endParaRPr>
          </a:p>
        </p:txBody>
      </p:sp>
      <p:sp>
        <p:nvSpPr>
          <p:cNvPr id="81" name="Chevron 102"/>
          <p:cNvSpPr>
            <a:spLocks noChangeArrowheads="1"/>
          </p:cNvSpPr>
          <p:nvPr/>
        </p:nvSpPr>
        <p:spPr bwMode="auto">
          <a:xfrm>
            <a:off x="7588182" y="5219772"/>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Resource Management  </a:t>
            </a:r>
          </a:p>
        </p:txBody>
      </p:sp>
      <p:sp>
        <p:nvSpPr>
          <p:cNvPr id="51" name="Chevron 123">
            <a:hlinkClick r:id="rId13" action="ppaction://hlinksldjump"/>
          </p:cNvPr>
          <p:cNvSpPr>
            <a:spLocks noChangeArrowheads="1"/>
          </p:cNvSpPr>
          <p:nvPr/>
        </p:nvSpPr>
        <p:spPr bwMode="auto">
          <a:xfrm>
            <a:off x="330871" y="2103663"/>
            <a:ext cx="884237" cy="903315"/>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Administering Resources</a:t>
            </a:r>
          </a:p>
        </p:txBody>
      </p:sp>
      <p:sp>
        <p:nvSpPr>
          <p:cNvPr id="52" name="Chevron 123">
            <a:hlinkClick r:id="rId14" action="ppaction://hlinksldjump"/>
          </p:cNvPr>
          <p:cNvSpPr>
            <a:spLocks noChangeArrowheads="1"/>
          </p:cNvSpPr>
          <p:nvPr/>
        </p:nvSpPr>
        <p:spPr bwMode="auto">
          <a:xfrm>
            <a:off x="1181161" y="2103663"/>
            <a:ext cx="884237" cy="903315"/>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Finding Resources</a:t>
            </a:r>
          </a:p>
        </p:txBody>
      </p:sp>
      <p:sp>
        <p:nvSpPr>
          <p:cNvPr id="53" name="Chevron 123">
            <a:hlinkClick r:id="rId15" action="ppaction://hlinksldjump"/>
          </p:cNvPr>
          <p:cNvSpPr>
            <a:spLocks noChangeArrowheads="1"/>
          </p:cNvSpPr>
          <p:nvPr/>
        </p:nvSpPr>
        <p:spPr bwMode="auto">
          <a:xfrm>
            <a:off x="4033854" y="2103663"/>
            <a:ext cx="884237" cy="903315"/>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Monitoring Utilization</a:t>
            </a:r>
          </a:p>
        </p:txBody>
      </p:sp>
      <p:sp>
        <p:nvSpPr>
          <p:cNvPr id="56" name="TextBox 61"/>
          <p:cNvSpPr txBox="1">
            <a:spLocks noChangeArrowheads="1"/>
          </p:cNvSpPr>
          <p:nvPr/>
        </p:nvSpPr>
        <p:spPr bwMode="auto">
          <a:xfrm>
            <a:off x="327025" y="5852486"/>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2" name="Picture 41" descr="i_button_black.png"/>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7" name="Rectangle 57">
            <a:hlinkClick r:id="rId17" action="ppaction://hlinksldjump"/>
          </p:cNvPr>
          <p:cNvSpPr>
            <a:spLocks noChangeArrowheads="1"/>
          </p:cNvSpPr>
          <p:nvPr/>
        </p:nvSpPr>
        <p:spPr bwMode="auto">
          <a:xfrm>
            <a:off x="295590" y="5880654"/>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3" name="Picture 37"/>
          <p:cNvPicPr>
            <a:picLocks noChangeAspect="1" noChangeArrowheads="1"/>
          </p:cNvPicPr>
          <p:nvPr>
            <p:custDataLst>
              <p:tags r:id="rId3"/>
            </p:custDataLst>
          </p:nvPr>
        </p:nvPicPr>
        <p:blipFill>
          <a:blip r:embed="rId18">
            <a:extLst>
              <a:ext uri="{28A0092B-C50C-407E-A947-70E740481C1C}">
                <a14:useLocalDpi xmlns:a14="http://schemas.microsoft.com/office/drawing/2010/main" val="0"/>
              </a:ext>
            </a:extLst>
          </a:blip>
          <a:stretch>
            <a:fillRect/>
          </a:stretch>
        </p:blipFill>
        <p:spPr bwMode="auto">
          <a:xfrm>
            <a:off x="6903584" y="5204102"/>
            <a:ext cx="585106" cy="409575"/>
          </a:xfrm>
          <a:prstGeom prst="rect">
            <a:avLst/>
          </a:prstGeom>
          <a:noFill/>
          <a:ln w="9525">
            <a:noFill/>
            <a:miter lim="800000"/>
            <a:headEnd/>
            <a:tailEnd/>
          </a:ln>
        </p:spPr>
      </p:pic>
      <p:pic>
        <p:nvPicPr>
          <p:cNvPr id="46" name="Picture 79"/>
          <p:cNvPicPr>
            <a:picLocks noChangeAspect="1" noChangeArrowheads="1"/>
          </p:cNvPicPr>
          <p:nvPr/>
        </p:nvPicPr>
        <p:blipFill>
          <a:blip r:embed="rId19">
            <a:extLst>
              <a:ext uri="{28A0092B-C50C-407E-A947-70E740481C1C}">
                <a14:useLocalDpi xmlns:a14="http://schemas.microsoft.com/office/drawing/2010/main" val="0"/>
              </a:ext>
            </a:extLst>
          </a:blip>
          <a:stretch>
            <a:fillRect/>
          </a:stretch>
        </p:blipFill>
        <p:spPr bwMode="auto">
          <a:xfrm>
            <a:off x="6886575" y="4564063"/>
            <a:ext cx="384175" cy="384175"/>
          </a:xfrm>
          <a:prstGeom prst="rect">
            <a:avLst/>
          </a:prstGeom>
          <a:noFill/>
          <a:ln w="9525">
            <a:noFill/>
            <a:miter lim="800000"/>
            <a:headEnd/>
            <a:tailEnd/>
          </a:ln>
        </p:spPr>
      </p:pic>
      <p:pic>
        <p:nvPicPr>
          <p:cNvPr id="58" name="Picture 57"/>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Resource Management</a:t>
            </a:r>
            <a:br>
              <a:rPr lang="en-US" b="0" dirty="0"/>
            </a:br>
            <a:r>
              <a:rPr lang="en-US" sz="2000" b="0" dirty="0"/>
              <a:t>Process Details: Monitoring Utilization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087477"/>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Monitoring Utilization </a:t>
            </a:r>
            <a:r>
              <a:rPr lang="en-US" sz="900" dirty="0"/>
              <a:t>business process enables the resource manager to monitor the current and forecasted utilization of resources and identify peaks and troughs in utilization. Utilization imbalances can be handled in the short term by distributing work more evenly between resources or by informing management. Senior managers can then decide, for example, to increase/decrease the current workforce or boost demand through appropriate sales  and marketing initiatives.</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2" name="Chevron 45"/>
          <p:cNvSpPr>
            <a:spLocks noChangeArrowheads="1"/>
          </p:cNvSpPr>
          <p:nvPr/>
        </p:nvSpPr>
        <p:spPr bwMode="auto">
          <a:xfrm>
            <a:off x="2830474" y="1873595"/>
            <a:ext cx="2779936"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Monitoring Utilization</a:t>
            </a:r>
            <a:endParaRPr lang="en-US" sz="900" dirty="0">
              <a:solidFill>
                <a:schemeClr val="bg1"/>
              </a:solidFill>
              <a:latin typeface="BentonSans Regular"/>
              <a:cs typeface="BentonSans Regular"/>
            </a:endParaRPr>
          </a:p>
        </p:txBody>
      </p:sp>
      <p:sp>
        <p:nvSpPr>
          <p:cNvPr id="63" name="Chevron 62"/>
          <p:cNvSpPr>
            <a:spLocks noChangeArrowheads="1"/>
          </p:cNvSpPr>
          <p:nvPr>
            <p:custDataLst>
              <p:tags r:id="rId1"/>
            </p:custDataLst>
          </p:nvPr>
        </p:nvSpPr>
        <p:spPr bwMode="auto">
          <a:xfrm>
            <a:off x="2956802" y="2234094"/>
            <a:ext cx="892800" cy="739207"/>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700" dirty="0">
                <a:solidFill>
                  <a:srgbClr val="404040"/>
                </a:solidFill>
              </a:rPr>
              <a:t>Analyze resource utilization</a:t>
            </a:r>
            <a:endParaRPr lang="en-US" sz="700" dirty="0">
              <a:solidFill>
                <a:srgbClr val="404040"/>
              </a:solidFill>
            </a:endParaRPr>
          </a:p>
        </p:txBody>
      </p:sp>
      <p:sp>
        <p:nvSpPr>
          <p:cNvPr id="64" name="Chevron 63"/>
          <p:cNvSpPr>
            <a:spLocks noChangeArrowheads="1"/>
          </p:cNvSpPr>
          <p:nvPr>
            <p:custDataLst>
              <p:tags r:id="rId2"/>
            </p:custDataLst>
          </p:nvPr>
        </p:nvSpPr>
        <p:spPr bwMode="auto">
          <a:xfrm>
            <a:off x="3813476" y="2234094"/>
            <a:ext cx="892800" cy="739208"/>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700" dirty="0">
                <a:solidFill>
                  <a:srgbClr val="404040"/>
                </a:solidFill>
              </a:rPr>
              <a:t>Balance resource utilization</a:t>
            </a:r>
            <a:endParaRPr lang="en-US" sz="700" dirty="0">
              <a:solidFill>
                <a:srgbClr val="404040"/>
              </a:solidFill>
            </a:endParaRPr>
          </a:p>
        </p:txBody>
      </p:sp>
      <p:sp>
        <p:nvSpPr>
          <p:cNvPr id="65" name="Chevron 64"/>
          <p:cNvSpPr>
            <a:spLocks noChangeArrowheads="1"/>
          </p:cNvSpPr>
          <p:nvPr>
            <p:custDataLst>
              <p:tags r:id="rId3"/>
            </p:custDataLst>
          </p:nvPr>
        </p:nvSpPr>
        <p:spPr bwMode="auto">
          <a:xfrm>
            <a:off x="4670150" y="2234094"/>
            <a:ext cx="890835" cy="739208"/>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700" dirty="0">
                <a:solidFill>
                  <a:srgbClr val="404040"/>
                </a:solidFill>
              </a:rPr>
              <a:t>Notify senior management to initiate strategic measures</a:t>
            </a:r>
            <a:endParaRPr lang="en-US" sz="700" dirty="0">
              <a:solidFill>
                <a:srgbClr val="404040"/>
              </a:solidFill>
            </a:endParaRPr>
          </a:p>
        </p:txBody>
      </p:sp>
      <p:sp>
        <p:nvSpPr>
          <p:cNvPr id="66" name="TextBox 59">
            <a:hlinkClick r:id="rId7" action="ppaction://hlinksldjump"/>
          </p:cNvPr>
          <p:cNvSpPr txBox="1">
            <a:spLocks noChangeArrowheads="1"/>
          </p:cNvSpPr>
          <p:nvPr/>
        </p:nvSpPr>
        <p:spPr bwMode="auto">
          <a:xfrm>
            <a:off x="5235117" y="1821205"/>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70" name="Oval 69">
            <a:hlinkClick r:id="rId8" action="ppaction://hlinksldjump" tooltip="The resource manager regularly runs the predefined Actual Utilization and Forecasted Utilization reports to monitor the resource utilization in different time frames, for instance, weekly or monthly."/>
          </p:cNvPr>
          <p:cNvSpPr>
            <a:spLocks noChangeAspect="1"/>
          </p:cNvSpPr>
          <p:nvPr/>
        </p:nvSpPr>
        <p:spPr bwMode="gray">
          <a:xfrm>
            <a:off x="3635754" y="280353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4" name="Group 42"/>
          <p:cNvGrpSpPr/>
          <p:nvPr/>
        </p:nvGrpSpPr>
        <p:grpSpPr>
          <a:xfrm>
            <a:off x="7709046" y="1152671"/>
            <a:ext cx="1174410" cy="309466"/>
            <a:chOff x="7269479" y="1173773"/>
            <a:chExt cx="1174410" cy="309466"/>
          </a:xfrm>
        </p:grpSpPr>
        <p:pic>
          <p:nvPicPr>
            <p:cNvPr id="44"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45"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4" name="Oval 83">
            <a:hlinkClick r:id="rId8" action="ppaction://hlinksldjump" tooltip="In case of  persistent or structural utilization imbalances, the resource manager can inform senior management, who can either increase or decrease the workforce or boost demand by appropriate measures."/>
          </p:cNvPr>
          <p:cNvSpPr/>
          <p:nvPr/>
        </p:nvSpPr>
        <p:spPr bwMode="gray">
          <a:xfrm>
            <a:off x="5337392" y="280821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7" name="Oval 86">
            <a:hlinkClick r:id="rId8" action="ppaction://hlinksldjump" tooltip="Having identified peaks and troughs in the utilization of individual employees or org. units, the resource manager can redistribute work between resources or modify project scale and timeline."/>
          </p:cNvPr>
          <p:cNvSpPr/>
          <p:nvPr/>
        </p:nvSpPr>
        <p:spPr bwMode="gray">
          <a:xfrm>
            <a:off x="4499192" y="280821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8" name="TextBox 47"/>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49"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0" name="TextBox 49"/>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1" name="Picture 60" descr="Calculator_2_60px.png"/>
          <p:cNvPicPr>
            <a:picLocks noChangeAspect="1"/>
          </p:cNvPicPr>
          <p:nvPr/>
        </p:nvPicPr>
        <p:blipFill>
          <a:blip r:embed="rId10" cstate="print"/>
          <a:stretch>
            <a:fillRect/>
          </a:stretch>
        </p:blipFill>
        <p:spPr>
          <a:xfrm>
            <a:off x="366739" y="5220067"/>
            <a:ext cx="180000" cy="180000"/>
          </a:xfrm>
          <a:prstGeom prst="rect">
            <a:avLst/>
          </a:prstGeom>
        </p:spPr>
      </p:pic>
      <p:pic>
        <p:nvPicPr>
          <p:cNvPr id="68" name="Picture 67" descr="Monitor_60px.png"/>
          <p:cNvPicPr>
            <a:picLocks noChangeAspect="1"/>
          </p:cNvPicPr>
          <p:nvPr/>
        </p:nvPicPr>
        <p:blipFill>
          <a:blip r:embed="rId11" cstate="print"/>
          <a:stretch>
            <a:fillRect/>
          </a:stretch>
        </p:blipFill>
        <p:spPr>
          <a:xfrm>
            <a:off x="366739" y="5578737"/>
            <a:ext cx="180000" cy="180000"/>
          </a:xfrm>
          <a:prstGeom prst="rect">
            <a:avLst/>
          </a:prstGeom>
        </p:spPr>
      </p:pic>
      <p:sp>
        <p:nvSpPr>
          <p:cNvPr id="69" name="Rectangle 57">
            <a:hlinkClick r:id="rId1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Rectangle 57">
            <a:hlinkClick r:id="rId1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Chevron 101"/>
          <p:cNvSpPr>
            <a:spLocks noChangeArrowheads="1"/>
          </p:cNvSpPr>
          <p:nvPr/>
        </p:nvSpPr>
        <p:spPr bwMode="auto">
          <a:xfrm>
            <a:off x="7588182" y="4615208"/>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Resource Manager</a:t>
            </a:r>
            <a:endParaRPr lang="en-US" sz="800" dirty="0">
              <a:solidFill>
                <a:srgbClr val="404040"/>
              </a:solidFill>
            </a:endParaRPr>
          </a:p>
        </p:txBody>
      </p:sp>
      <p:sp>
        <p:nvSpPr>
          <p:cNvPr id="88" name="Chevron 102"/>
          <p:cNvSpPr>
            <a:spLocks noChangeArrowheads="1"/>
          </p:cNvSpPr>
          <p:nvPr/>
        </p:nvSpPr>
        <p:spPr bwMode="auto">
          <a:xfrm>
            <a:off x="7588182" y="5219772"/>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Resource Management  </a:t>
            </a:r>
          </a:p>
        </p:txBody>
      </p:sp>
      <p:sp>
        <p:nvSpPr>
          <p:cNvPr id="51" name="Chevron 123">
            <a:hlinkClick r:id="rId14" action="ppaction://hlinksldjump"/>
          </p:cNvPr>
          <p:cNvSpPr>
            <a:spLocks noChangeArrowheads="1"/>
          </p:cNvSpPr>
          <p:nvPr/>
        </p:nvSpPr>
        <p:spPr bwMode="auto">
          <a:xfrm>
            <a:off x="330871" y="2103663"/>
            <a:ext cx="884237" cy="903315"/>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Administering Resources</a:t>
            </a:r>
          </a:p>
        </p:txBody>
      </p:sp>
      <p:sp>
        <p:nvSpPr>
          <p:cNvPr id="52" name="Chevron 123">
            <a:hlinkClick r:id="rId15" action="ppaction://hlinksldjump"/>
          </p:cNvPr>
          <p:cNvSpPr>
            <a:spLocks noChangeArrowheads="1"/>
          </p:cNvSpPr>
          <p:nvPr/>
        </p:nvSpPr>
        <p:spPr bwMode="auto">
          <a:xfrm>
            <a:off x="1181161" y="2103663"/>
            <a:ext cx="884237" cy="903315"/>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Finding Resources</a:t>
            </a:r>
          </a:p>
        </p:txBody>
      </p:sp>
      <p:sp>
        <p:nvSpPr>
          <p:cNvPr id="53" name="Chevron 123">
            <a:hlinkClick r:id="rId16" action="ppaction://hlinksldjump"/>
          </p:cNvPr>
          <p:cNvSpPr>
            <a:spLocks noChangeArrowheads="1"/>
          </p:cNvSpPr>
          <p:nvPr/>
        </p:nvSpPr>
        <p:spPr bwMode="auto">
          <a:xfrm>
            <a:off x="2040579" y="2103663"/>
            <a:ext cx="884237" cy="903315"/>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Staffing Projects</a:t>
            </a:r>
          </a:p>
        </p:txBody>
      </p:sp>
      <p:sp>
        <p:nvSpPr>
          <p:cNvPr id="56" name="TextBox 61"/>
          <p:cNvSpPr txBox="1">
            <a:spLocks noChangeArrowheads="1"/>
          </p:cNvSpPr>
          <p:nvPr/>
        </p:nvSpPr>
        <p:spPr bwMode="auto">
          <a:xfrm>
            <a:off x="327025" y="5852486"/>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6" name="Picture 45"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7" name="Rectangle 57">
            <a:hlinkClick r:id="rId18" action="ppaction://hlinksldjump"/>
          </p:cNvPr>
          <p:cNvSpPr>
            <a:spLocks noChangeArrowheads="1"/>
          </p:cNvSpPr>
          <p:nvPr/>
        </p:nvSpPr>
        <p:spPr bwMode="auto">
          <a:xfrm>
            <a:off x="305529" y="5880654"/>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8" name="Picture 37"/>
          <p:cNvPicPr>
            <a:picLocks noChangeAspect="1" noChangeArrowheads="1"/>
          </p:cNvPicPr>
          <p:nvPr>
            <p:custDataLst>
              <p:tags r:id="rId4"/>
            </p:custDataLst>
          </p:nvPr>
        </p:nvPicPr>
        <p:blipFill>
          <a:blip r:embed="rId19">
            <a:extLst>
              <a:ext uri="{28A0092B-C50C-407E-A947-70E740481C1C}">
                <a14:useLocalDpi xmlns:a14="http://schemas.microsoft.com/office/drawing/2010/main" val="0"/>
              </a:ext>
            </a:extLst>
          </a:blip>
          <a:stretch>
            <a:fillRect/>
          </a:stretch>
        </p:blipFill>
        <p:spPr bwMode="auto">
          <a:xfrm>
            <a:off x="6903584" y="5204102"/>
            <a:ext cx="585106" cy="409575"/>
          </a:xfrm>
          <a:prstGeom prst="rect">
            <a:avLst/>
          </a:prstGeom>
          <a:noFill/>
          <a:ln w="9525">
            <a:noFill/>
            <a:miter lim="800000"/>
            <a:headEnd/>
            <a:tailEnd/>
          </a:ln>
        </p:spPr>
      </p:pic>
      <p:pic>
        <p:nvPicPr>
          <p:cNvPr id="60" name="Picture 79"/>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86575" y="4564063"/>
            <a:ext cx="384175" cy="384175"/>
          </a:xfrm>
          <a:prstGeom prst="rect">
            <a:avLst/>
          </a:prstGeom>
          <a:noFill/>
          <a:ln w="9525">
            <a:noFill/>
            <a:miter lim="800000"/>
            <a:headEnd/>
            <a:tailEnd/>
          </a:ln>
        </p:spPr>
      </p:pic>
      <p:pic>
        <p:nvPicPr>
          <p:cNvPr id="73" name="Picture 72"/>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Resource Management</a:t>
            </a:r>
            <a:br>
              <a:rPr lang="en-US" b="0"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2088264"/>
          </a:xfrm>
          <a:prstGeom prst="rect">
            <a:avLst/>
          </a:prstGeom>
          <a:noFill/>
          <a:ln w="9525">
            <a:noFill/>
            <a:miter lim="800000"/>
            <a:headEnd/>
            <a:tailEnd/>
          </a:ln>
        </p:spPr>
        <p:txBody>
          <a:bodyPr>
            <a:spAutoFit/>
          </a:bodyPr>
          <a:lstStyle/>
          <a:p>
            <a:pPr>
              <a:lnSpc>
                <a:spcPct val="95000"/>
              </a:lnSpc>
              <a:spcBef>
                <a:spcPts val="600"/>
              </a:spcBef>
              <a:buSzPct val="125000"/>
            </a:pPr>
            <a:r>
              <a:rPr lang="en-US" sz="900" dirty="0"/>
              <a:t>For midsize companies in professional services industries, this process provides the ability to find and assign resources that have the right skills and are available at the right time for project staffing. </a:t>
            </a:r>
          </a:p>
          <a:p>
            <a:pPr>
              <a:lnSpc>
                <a:spcPct val="95000"/>
              </a:lnSpc>
              <a:spcBef>
                <a:spcPts val="600"/>
              </a:spcBef>
              <a:buSzPct val="125000"/>
            </a:pPr>
            <a:r>
              <a:rPr lang="en-US" sz="900" dirty="0"/>
              <a:t>You can improve resource efficiency and increase utilization by finding the best internal and external candidates in terms of suitability and availability.</a:t>
            </a:r>
          </a:p>
          <a:p>
            <a:pPr>
              <a:lnSpc>
                <a:spcPct val="95000"/>
              </a:lnSpc>
              <a:spcBef>
                <a:spcPts val="600"/>
              </a:spcBef>
              <a:buSzPct val="125000"/>
            </a:pPr>
            <a:r>
              <a:rPr lang="en-US" sz="900" dirty="0"/>
              <a:t>SAP Business ByDesign helps to efficiently manage and staff internal and external projects through pool management using parameter-driven searches.  </a:t>
            </a:r>
          </a:p>
        </p:txBody>
      </p:sp>
      <p:sp>
        <p:nvSpPr>
          <p:cNvPr id="129" name="TextBox 56"/>
          <p:cNvSpPr txBox="1">
            <a:spLocks noChangeArrowheads="1"/>
          </p:cNvSpPr>
          <p:nvPr/>
        </p:nvSpPr>
        <p:spPr bwMode="auto">
          <a:xfrm>
            <a:off x="4306888" y="4170363"/>
            <a:ext cx="4749330" cy="2256002"/>
          </a:xfrm>
          <a:prstGeom prst="rect">
            <a:avLst/>
          </a:prstGeom>
          <a:noFill/>
          <a:ln w="9525">
            <a:noFill/>
            <a:miter lim="800000"/>
            <a:headEnd/>
            <a:tailEnd/>
          </a:ln>
        </p:spPr>
        <p:txBody>
          <a:bodyPr wrap="square">
            <a:spAutoFit/>
          </a:bodyPr>
          <a:lstStyle/>
          <a:p>
            <a:pPr marL="114300" lvl="0" indent="-114300" fontAlgn="base">
              <a:spcBef>
                <a:spcPct val="10000"/>
              </a:spcBef>
              <a:spcAft>
                <a:spcPct val="0"/>
              </a:spcAft>
              <a:buClr>
                <a:srgbClr val="F0AB00"/>
              </a:buClr>
              <a:buSzPct val="70000"/>
            </a:pPr>
            <a:endParaRPr lang="en-US" sz="1100" b="1" dirty="0">
              <a:solidFill>
                <a:srgbClr val="44697D"/>
              </a:solidFill>
              <a:latin typeface="Arial" charset="0"/>
              <a:ea typeface="Arial Unicode MS" pitchFamily="34" charset="-128"/>
              <a:cs typeface="Arial Unicode MS" pitchFamily="34" charset="-128"/>
            </a:endParaRPr>
          </a:p>
          <a:p>
            <a:pPr marL="114300" lvl="0" indent="-114300" fontAlgn="base">
              <a:spcBef>
                <a:spcPct val="30000"/>
              </a:spcBef>
              <a:spcAft>
                <a:spcPct val="0"/>
              </a:spcAft>
              <a:buClr>
                <a:srgbClr val="4DB6EF"/>
              </a:buClr>
              <a:buFont typeface="Wingdings" pitchFamily="2" charset="2"/>
              <a:buChar char="l"/>
            </a:pPr>
            <a:r>
              <a:rPr lang="en-US" sz="900" dirty="0">
                <a:latin typeface="Arial" charset="0"/>
                <a:ea typeface="Arial Unicode MS" pitchFamily="34" charset="-128"/>
                <a:cs typeface="Arial Unicode MS" pitchFamily="34" charset="-128"/>
              </a:rPr>
              <a:t>Enables the resource manager to manage operative and daily project-related business activities.</a:t>
            </a:r>
          </a:p>
          <a:p>
            <a:pPr marL="114300" lvl="0" indent="-114300" fontAlgn="base">
              <a:spcBef>
                <a:spcPct val="30000"/>
              </a:spcBef>
              <a:spcAft>
                <a:spcPct val="0"/>
              </a:spcAft>
              <a:buClr>
                <a:srgbClr val="4DB6EF"/>
              </a:buClr>
              <a:buFont typeface="Wingdings" pitchFamily="2" charset="2"/>
              <a:buChar char="l"/>
            </a:pPr>
            <a:r>
              <a:rPr lang="en-US" sz="900" dirty="0">
                <a:latin typeface="Arial" charset="0"/>
                <a:ea typeface="Arial Unicode MS" pitchFamily="34" charset="-128"/>
                <a:cs typeface="Arial Unicode MS" pitchFamily="34" charset="-128"/>
              </a:rPr>
              <a:t>Is integrated with Time and Labor Management to record time against projects and to determine project availability (absence data).</a:t>
            </a:r>
          </a:p>
          <a:p>
            <a:pPr marL="114300" lvl="0" indent="-114300" fontAlgn="base">
              <a:spcBef>
                <a:spcPct val="30000"/>
              </a:spcBef>
              <a:spcAft>
                <a:spcPct val="0"/>
              </a:spcAft>
              <a:buClr>
                <a:srgbClr val="4DB6EF"/>
              </a:buClr>
              <a:buFont typeface="Wingdings" pitchFamily="2" charset="2"/>
              <a:buChar char="l"/>
            </a:pPr>
            <a:r>
              <a:rPr lang="en-US" sz="900" dirty="0">
                <a:latin typeface="Arial" charset="0"/>
                <a:ea typeface="Arial Unicode MS" pitchFamily="34" charset="-128"/>
                <a:cs typeface="Arial Unicode MS" pitchFamily="34" charset="-128"/>
              </a:rPr>
              <a:t>Provides a comprehensive and structured view of the availability and experience all resources</a:t>
            </a:r>
          </a:p>
          <a:p>
            <a:pPr marL="114300" lvl="0" indent="-114300" fontAlgn="base">
              <a:spcBef>
                <a:spcPct val="30000"/>
              </a:spcBef>
              <a:spcAft>
                <a:spcPct val="0"/>
              </a:spcAft>
              <a:buClr>
                <a:srgbClr val="4DB6EF"/>
              </a:buClr>
              <a:buFont typeface="Wingdings" pitchFamily="2" charset="2"/>
              <a:buChar char="l"/>
            </a:pPr>
            <a:r>
              <a:rPr lang="en-US" sz="900" dirty="0">
                <a:latin typeface="Arial" charset="0"/>
                <a:ea typeface="Arial Unicode MS" pitchFamily="34" charset="-128"/>
                <a:cs typeface="Arial Unicode MS" pitchFamily="34" charset="-128"/>
              </a:rPr>
              <a:t>Works with pragmatic concept of “earliest availability“ </a:t>
            </a:r>
          </a:p>
          <a:p>
            <a:pPr marL="114300" lvl="0" indent="-114300" fontAlgn="base">
              <a:spcBef>
                <a:spcPct val="30000"/>
              </a:spcBef>
              <a:spcAft>
                <a:spcPct val="0"/>
              </a:spcAft>
              <a:buClr>
                <a:srgbClr val="4DB6EF"/>
              </a:buClr>
              <a:buFont typeface="Wingdings" pitchFamily="2" charset="2"/>
              <a:buChar char="l"/>
            </a:pPr>
            <a:r>
              <a:rPr lang="en-US" sz="900" dirty="0">
                <a:latin typeface="Arial" charset="0"/>
                <a:ea typeface="Arial Unicode MS" pitchFamily="34" charset="-128"/>
                <a:cs typeface="Arial Unicode MS" pitchFamily="34" charset="-128"/>
              </a:rPr>
              <a:t>Availability calendar allowing initial resource allocation and later actualization of commitment data</a:t>
            </a:r>
          </a:p>
          <a:p>
            <a:pPr marL="114300" lvl="0" indent="-114300" fontAlgn="base">
              <a:spcBef>
                <a:spcPct val="30000"/>
              </a:spcBef>
              <a:spcAft>
                <a:spcPct val="0"/>
              </a:spcAft>
              <a:buClr>
                <a:srgbClr val="4DB6EF"/>
              </a:buClr>
              <a:buFont typeface="Wingdings" pitchFamily="2" charset="2"/>
              <a:buChar char="l"/>
            </a:pPr>
            <a:r>
              <a:rPr lang="en-US" sz="900" dirty="0">
                <a:latin typeface="Arial" charset="0"/>
                <a:ea typeface="Arial Unicode MS" pitchFamily="34" charset="-128"/>
                <a:cs typeface="Arial Unicode MS" pitchFamily="34" charset="-128"/>
              </a:rPr>
              <a:t>Offers simple and rapid resource search functions</a:t>
            </a:r>
          </a:p>
          <a:p>
            <a:pPr marL="114300" lvl="0" indent="-114300" fontAlgn="base">
              <a:spcBef>
                <a:spcPct val="30000"/>
              </a:spcBef>
              <a:spcAft>
                <a:spcPct val="0"/>
              </a:spcAft>
              <a:buClr>
                <a:srgbClr val="4DB6EF"/>
              </a:buClr>
              <a:buFont typeface="Wingdings" pitchFamily="2" charset="2"/>
              <a:buChar char="l"/>
            </a:pPr>
            <a:r>
              <a:rPr lang="en-US" sz="900" dirty="0">
                <a:latin typeface="Arial" charset="0"/>
                <a:ea typeface="Arial Unicode MS" pitchFamily="34" charset="-128"/>
                <a:cs typeface="Arial Unicode MS" pitchFamily="34" charset="-128"/>
              </a:rPr>
              <a:t>Advanced search for sophisticated searches</a:t>
            </a:r>
          </a:p>
          <a:p>
            <a:pPr marL="114300" lvl="0" indent="-114300" fontAlgn="base">
              <a:spcBef>
                <a:spcPct val="30000"/>
              </a:spcBef>
              <a:spcAft>
                <a:spcPct val="0"/>
              </a:spcAft>
              <a:buClr>
                <a:srgbClr val="4DB6EF"/>
              </a:buClr>
              <a:buFont typeface="Wingdings" pitchFamily="2" charset="2"/>
              <a:buChar char="l"/>
            </a:pPr>
            <a:r>
              <a:rPr lang="en-US" sz="900" dirty="0">
                <a:latin typeface="Arial" charset="0"/>
                <a:ea typeface="Arial Unicode MS" pitchFamily="34" charset="-128"/>
                <a:cs typeface="Arial Unicode MS" pitchFamily="34" charset="-128"/>
              </a:rPr>
              <a:t>Activity tracking is fully integrated within keyword-based resource search</a:t>
            </a:r>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44" name="Chevron 45"/>
          <p:cNvSpPr>
            <a:spLocks noChangeArrowheads="1"/>
          </p:cNvSpPr>
          <p:nvPr/>
        </p:nvSpPr>
        <p:spPr bwMode="auto">
          <a:xfrm>
            <a:off x="326346" y="1845442"/>
            <a:ext cx="2575099"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Manage</a:t>
            </a:r>
          </a:p>
        </p:txBody>
      </p:sp>
      <p:sp>
        <p:nvSpPr>
          <p:cNvPr id="45" name="Chevron 44"/>
          <p:cNvSpPr>
            <a:spLocks noChangeArrowheads="1"/>
          </p:cNvSpPr>
          <p:nvPr>
            <p:custDataLst>
              <p:tags r:id="rId1"/>
            </p:custDataLst>
          </p:nvPr>
        </p:nvSpPr>
        <p:spPr bwMode="auto">
          <a:xfrm>
            <a:off x="452674" y="2164471"/>
            <a:ext cx="814878" cy="748851"/>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Manage Resource Pool (External and Internal)</a:t>
            </a:r>
          </a:p>
        </p:txBody>
      </p:sp>
      <p:sp>
        <p:nvSpPr>
          <p:cNvPr id="46" name="Chevron 45"/>
          <p:cNvSpPr>
            <a:spLocks noChangeArrowheads="1"/>
          </p:cNvSpPr>
          <p:nvPr>
            <p:custDataLst>
              <p:tags r:id="rId2"/>
            </p:custDataLst>
          </p:nvPr>
        </p:nvSpPr>
        <p:spPr bwMode="auto">
          <a:xfrm>
            <a:off x="1235206" y="2164522"/>
            <a:ext cx="814878" cy="74880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700" dirty="0">
                <a:solidFill>
                  <a:srgbClr val="404040"/>
                </a:solidFill>
              </a:rPr>
              <a:t>Add Service Agents</a:t>
            </a:r>
          </a:p>
        </p:txBody>
      </p:sp>
      <p:sp>
        <p:nvSpPr>
          <p:cNvPr id="48" name="Chevron 47"/>
          <p:cNvSpPr>
            <a:spLocks noChangeArrowheads="1"/>
          </p:cNvSpPr>
          <p:nvPr>
            <p:custDataLst>
              <p:tags r:id="rId3"/>
            </p:custDataLst>
          </p:nvPr>
        </p:nvSpPr>
        <p:spPr bwMode="auto">
          <a:xfrm>
            <a:off x="2017739" y="2164471"/>
            <a:ext cx="814878" cy="748851"/>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Maintain Resource Profile </a:t>
            </a:r>
          </a:p>
          <a:p>
            <a:pPr>
              <a:lnSpc>
                <a:spcPct val="90000"/>
              </a:lnSpc>
              <a:buClr>
                <a:schemeClr val="accent1"/>
              </a:buClr>
              <a:buSzPct val="80000"/>
            </a:pPr>
            <a:r>
              <a:rPr lang="en-US" sz="700" dirty="0">
                <a:solidFill>
                  <a:srgbClr val="404040"/>
                </a:solidFill>
              </a:rPr>
              <a:t>(Skills and Availability)</a:t>
            </a:r>
          </a:p>
        </p:txBody>
      </p:sp>
      <p:sp>
        <p:nvSpPr>
          <p:cNvPr id="53" name="Chevron 83"/>
          <p:cNvSpPr>
            <a:spLocks noChangeArrowheads="1"/>
          </p:cNvSpPr>
          <p:nvPr/>
        </p:nvSpPr>
        <p:spPr bwMode="auto">
          <a:xfrm>
            <a:off x="2791177" y="1845442"/>
            <a:ext cx="174716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Search</a:t>
            </a:r>
          </a:p>
        </p:txBody>
      </p:sp>
      <p:sp>
        <p:nvSpPr>
          <p:cNvPr id="54" name="Chevron 83"/>
          <p:cNvSpPr>
            <a:spLocks noChangeArrowheads="1"/>
          </p:cNvSpPr>
          <p:nvPr/>
        </p:nvSpPr>
        <p:spPr bwMode="auto">
          <a:xfrm>
            <a:off x="4428075" y="1845442"/>
            <a:ext cx="174716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Staff</a:t>
            </a:r>
          </a:p>
        </p:txBody>
      </p:sp>
      <p:sp>
        <p:nvSpPr>
          <p:cNvPr id="60" name="Chevron 59"/>
          <p:cNvSpPr>
            <a:spLocks noChangeArrowheads="1"/>
          </p:cNvSpPr>
          <p:nvPr>
            <p:custDataLst>
              <p:tags r:id="rId4"/>
            </p:custDataLst>
          </p:nvPr>
        </p:nvSpPr>
        <p:spPr bwMode="auto">
          <a:xfrm>
            <a:off x="2940924" y="2177772"/>
            <a:ext cx="1522614" cy="73555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700" dirty="0">
              <a:solidFill>
                <a:srgbClr val="404040"/>
              </a:solidFill>
            </a:endParaRPr>
          </a:p>
        </p:txBody>
      </p:sp>
      <p:sp>
        <p:nvSpPr>
          <p:cNvPr id="61" name="Chevron 60"/>
          <p:cNvSpPr>
            <a:spLocks noChangeArrowheads="1"/>
          </p:cNvSpPr>
          <p:nvPr>
            <p:custDataLst>
              <p:tags r:id="rId5"/>
            </p:custDataLst>
          </p:nvPr>
        </p:nvSpPr>
        <p:spPr bwMode="auto">
          <a:xfrm>
            <a:off x="4570464" y="2177772"/>
            <a:ext cx="1522614" cy="73555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700" dirty="0">
              <a:solidFill>
                <a:srgbClr val="404040"/>
              </a:solidFill>
            </a:endParaRPr>
          </a:p>
        </p:txBody>
      </p:sp>
      <p:sp>
        <p:nvSpPr>
          <p:cNvPr id="62" name="Line 45"/>
          <p:cNvSpPr>
            <a:spLocks noChangeShapeType="1"/>
          </p:cNvSpPr>
          <p:nvPr/>
        </p:nvSpPr>
        <p:spPr bwMode="auto">
          <a:xfrm>
            <a:off x="3691201" y="2271713"/>
            <a:ext cx="0" cy="504825"/>
          </a:xfrm>
          <a:prstGeom prst="line">
            <a:avLst/>
          </a:prstGeom>
          <a:noFill/>
          <a:ln w="9525" cap="rnd">
            <a:solidFill>
              <a:schemeClr val="bg1"/>
            </a:solidFill>
            <a:round/>
            <a:headEnd/>
            <a:tailEnd/>
          </a:ln>
        </p:spPr>
        <p:txBody>
          <a:bodyPr lIns="72000" tIns="36000" rIns="54000" bIns="46800" anchor="ctr"/>
          <a:lstStyle/>
          <a:p>
            <a:endParaRPr lang="en-US" dirty="0"/>
          </a:p>
        </p:txBody>
      </p:sp>
      <p:sp>
        <p:nvSpPr>
          <p:cNvPr id="64" name="Line 45"/>
          <p:cNvSpPr>
            <a:spLocks noChangeShapeType="1"/>
          </p:cNvSpPr>
          <p:nvPr/>
        </p:nvSpPr>
        <p:spPr bwMode="auto">
          <a:xfrm>
            <a:off x="5325083" y="2262188"/>
            <a:ext cx="0" cy="504825"/>
          </a:xfrm>
          <a:prstGeom prst="line">
            <a:avLst/>
          </a:prstGeom>
          <a:noFill/>
          <a:ln w="9525" cap="rnd">
            <a:solidFill>
              <a:schemeClr val="bg1"/>
            </a:solidFill>
            <a:round/>
            <a:headEnd/>
            <a:tailEnd/>
          </a:ln>
        </p:spPr>
        <p:txBody>
          <a:bodyPr lIns="72000" tIns="36000" rIns="54000" bIns="46800" anchor="ctr"/>
          <a:lstStyle/>
          <a:p>
            <a:endParaRPr lang="en-US" dirty="0"/>
          </a:p>
        </p:txBody>
      </p:sp>
      <p:sp>
        <p:nvSpPr>
          <p:cNvPr id="65" name="Chevron 84"/>
          <p:cNvSpPr>
            <a:spLocks noChangeArrowheads="1"/>
          </p:cNvSpPr>
          <p:nvPr>
            <p:custDataLst>
              <p:tags r:id="rId6"/>
            </p:custDataLst>
          </p:nvPr>
        </p:nvSpPr>
        <p:spPr bwMode="auto">
          <a:xfrm>
            <a:off x="2953563" y="2158486"/>
            <a:ext cx="828675" cy="674688"/>
          </a:xfrm>
          <a:prstGeom prst="chevron">
            <a:avLst>
              <a:gd name="adj" fmla="val 10372"/>
            </a:avLst>
          </a:prstGeom>
          <a:noFill/>
          <a:ln w="12700" cap="rnd" algn="ctr">
            <a:noFill/>
            <a:bevel/>
            <a:headEnd/>
            <a:tailEnd/>
          </a:ln>
        </p:spPr>
        <p:txBody>
          <a:bodyPr lIns="72000" tIns="36000" rIns="54000" bIns="46800" anchor="ctr"/>
          <a:lstStyle/>
          <a:p>
            <a:pPr>
              <a:buClr>
                <a:schemeClr val="accent1"/>
              </a:buClr>
              <a:buSzPct val="80000"/>
            </a:pPr>
            <a:r>
              <a:rPr lang="en-US" sz="800" dirty="0">
                <a:solidFill>
                  <a:srgbClr val="404040"/>
                </a:solidFill>
              </a:rPr>
              <a:t>Find Resources by Suitability</a:t>
            </a:r>
          </a:p>
        </p:txBody>
      </p:sp>
      <p:sp>
        <p:nvSpPr>
          <p:cNvPr id="66" name="Chevron 84"/>
          <p:cNvSpPr>
            <a:spLocks noChangeArrowheads="1"/>
          </p:cNvSpPr>
          <p:nvPr>
            <p:custDataLst>
              <p:tags r:id="rId7"/>
            </p:custDataLst>
          </p:nvPr>
        </p:nvSpPr>
        <p:spPr bwMode="auto">
          <a:xfrm>
            <a:off x="3708743" y="2171099"/>
            <a:ext cx="828675" cy="674688"/>
          </a:xfrm>
          <a:prstGeom prst="chevron">
            <a:avLst>
              <a:gd name="adj" fmla="val 10372"/>
            </a:avLst>
          </a:prstGeom>
          <a:noFill/>
          <a:ln w="12700" cap="rnd" algn="ctr">
            <a:noFill/>
            <a:bevel/>
            <a:headEnd/>
            <a:tailEnd/>
          </a:ln>
        </p:spPr>
        <p:txBody>
          <a:bodyPr lIns="72000" tIns="36000" rIns="54000" bIns="46800" anchor="ctr"/>
          <a:lstStyle/>
          <a:p>
            <a:pPr>
              <a:buClr>
                <a:schemeClr val="accent1"/>
              </a:buClr>
              <a:buSzPct val="80000"/>
            </a:pPr>
            <a:r>
              <a:rPr lang="en-US" sz="800" dirty="0">
                <a:solidFill>
                  <a:srgbClr val="404040"/>
                </a:solidFill>
              </a:rPr>
              <a:t>Find Resources by Availability</a:t>
            </a:r>
          </a:p>
        </p:txBody>
      </p:sp>
      <p:sp>
        <p:nvSpPr>
          <p:cNvPr id="68" name="Chevron 84"/>
          <p:cNvSpPr>
            <a:spLocks noChangeArrowheads="1"/>
          </p:cNvSpPr>
          <p:nvPr>
            <p:custDataLst>
              <p:tags r:id="rId8"/>
            </p:custDataLst>
          </p:nvPr>
        </p:nvSpPr>
        <p:spPr bwMode="auto">
          <a:xfrm>
            <a:off x="4663120" y="2158486"/>
            <a:ext cx="828675" cy="674688"/>
          </a:xfrm>
          <a:prstGeom prst="chevron">
            <a:avLst>
              <a:gd name="adj" fmla="val 10372"/>
            </a:avLst>
          </a:prstGeom>
          <a:noFill/>
          <a:ln w="12700" cap="rnd" algn="ctr">
            <a:noFill/>
            <a:bevel/>
            <a:headEnd/>
            <a:tailEnd/>
          </a:ln>
        </p:spPr>
        <p:txBody>
          <a:bodyPr lIns="72000" tIns="36000" rIns="54000" bIns="46800" anchor="ctr"/>
          <a:lstStyle/>
          <a:p>
            <a:pPr>
              <a:buClr>
                <a:schemeClr val="accent1"/>
              </a:buClr>
              <a:buSzPct val="80000"/>
            </a:pPr>
            <a:r>
              <a:rPr lang="en-US" sz="800" dirty="0">
                <a:solidFill>
                  <a:srgbClr val="404040"/>
                </a:solidFill>
              </a:rPr>
              <a:t>Staff Internal Projects</a:t>
            </a:r>
          </a:p>
        </p:txBody>
      </p:sp>
      <p:sp>
        <p:nvSpPr>
          <p:cNvPr id="69" name="Chevron 84"/>
          <p:cNvSpPr>
            <a:spLocks noChangeArrowheads="1"/>
          </p:cNvSpPr>
          <p:nvPr>
            <p:custDataLst>
              <p:tags r:id="rId9"/>
            </p:custDataLst>
          </p:nvPr>
        </p:nvSpPr>
        <p:spPr bwMode="auto">
          <a:xfrm>
            <a:off x="5390418" y="2158486"/>
            <a:ext cx="828675" cy="674688"/>
          </a:xfrm>
          <a:prstGeom prst="chevron">
            <a:avLst>
              <a:gd name="adj" fmla="val 10372"/>
            </a:avLst>
          </a:prstGeom>
          <a:noFill/>
          <a:ln w="12700" cap="rnd" algn="ctr">
            <a:noFill/>
            <a:bevel/>
            <a:headEnd/>
            <a:tailEnd/>
          </a:ln>
        </p:spPr>
        <p:txBody>
          <a:bodyPr lIns="72000" tIns="36000" rIns="54000" bIns="46800" anchor="ctr"/>
          <a:lstStyle/>
          <a:p>
            <a:pPr>
              <a:buClr>
                <a:schemeClr val="accent1"/>
              </a:buClr>
              <a:buSzPct val="80000"/>
            </a:pPr>
            <a:r>
              <a:rPr lang="en-US" sz="800" dirty="0">
                <a:solidFill>
                  <a:srgbClr val="404040"/>
                </a:solidFill>
              </a:rPr>
              <a:t>Staff Customer Projects</a:t>
            </a:r>
          </a:p>
        </p:txBody>
      </p:sp>
      <p:sp>
        <p:nvSpPr>
          <p:cNvPr id="51" name="Chevron 83"/>
          <p:cNvSpPr>
            <a:spLocks noChangeArrowheads="1"/>
          </p:cNvSpPr>
          <p:nvPr/>
        </p:nvSpPr>
        <p:spPr bwMode="auto">
          <a:xfrm>
            <a:off x="6065460" y="1844222"/>
            <a:ext cx="1871532"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Monitor</a:t>
            </a:r>
          </a:p>
        </p:txBody>
      </p:sp>
      <p:sp>
        <p:nvSpPr>
          <p:cNvPr id="52" name="Chevron 51"/>
          <p:cNvSpPr>
            <a:spLocks noChangeArrowheads="1"/>
          </p:cNvSpPr>
          <p:nvPr>
            <p:custDataLst>
              <p:tags r:id="rId10"/>
            </p:custDataLst>
          </p:nvPr>
        </p:nvSpPr>
        <p:spPr bwMode="auto">
          <a:xfrm>
            <a:off x="6266370" y="2178992"/>
            <a:ext cx="1575523" cy="73433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700" dirty="0">
              <a:solidFill>
                <a:srgbClr val="404040"/>
              </a:solidFill>
            </a:endParaRPr>
          </a:p>
        </p:txBody>
      </p:sp>
      <p:sp>
        <p:nvSpPr>
          <p:cNvPr id="59" name="Chevron 84"/>
          <p:cNvSpPr>
            <a:spLocks noChangeArrowheads="1"/>
          </p:cNvSpPr>
          <p:nvPr>
            <p:custDataLst>
              <p:tags r:id="rId11"/>
            </p:custDataLst>
          </p:nvPr>
        </p:nvSpPr>
        <p:spPr bwMode="auto">
          <a:xfrm>
            <a:off x="6300506" y="2157266"/>
            <a:ext cx="828675" cy="674688"/>
          </a:xfrm>
          <a:prstGeom prst="chevron">
            <a:avLst>
              <a:gd name="adj" fmla="val 10372"/>
            </a:avLst>
          </a:prstGeom>
          <a:noFill/>
          <a:ln w="12700" cap="rnd" algn="ctr">
            <a:noFill/>
            <a:bevel/>
            <a:headEnd/>
            <a:tailEnd/>
          </a:ln>
        </p:spPr>
        <p:txBody>
          <a:bodyPr lIns="72000" tIns="36000" rIns="54000" bIns="46800" anchor="ctr"/>
          <a:lstStyle/>
          <a:p>
            <a:pPr>
              <a:buClr>
                <a:schemeClr val="accent1"/>
              </a:buClr>
              <a:buSzPct val="80000"/>
            </a:pPr>
            <a:r>
              <a:rPr lang="en-US" sz="800" dirty="0">
                <a:solidFill>
                  <a:srgbClr val="404040"/>
                </a:solidFill>
              </a:rPr>
              <a:t>Monitor and Balance Capacity Issues</a:t>
            </a:r>
          </a:p>
        </p:txBody>
      </p:sp>
      <p:sp>
        <p:nvSpPr>
          <p:cNvPr id="63" name="Chevron 84"/>
          <p:cNvSpPr>
            <a:spLocks noChangeArrowheads="1"/>
          </p:cNvSpPr>
          <p:nvPr>
            <p:custDataLst>
              <p:tags r:id="rId12"/>
            </p:custDataLst>
          </p:nvPr>
        </p:nvSpPr>
        <p:spPr bwMode="auto">
          <a:xfrm>
            <a:off x="7020489" y="2106059"/>
            <a:ext cx="1157905" cy="674688"/>
          </a:xfrm>
          <a:prstGeom prst="chevron">
            <a:avLst>
              <a:gd name="adj" fmla="val 10372"/>
            </a:avLst>
          </a:prstGeom>
          <a:noFill/>
          <a:ln w="12700" cap="rnd" algn="ctr">
            <a:noFill/>
            <a:bevel/>
            <a:headEnd/>
            <a:tailEnd/>
          </a:ln>
        </p:spPr>
        <p:txBody>
          <a:bodyPr lIns="72000" tIns="36000" rIns="54000" bIns="46800" anchor="ctr"/>
          <a:lstStyle/>
          <a:p>
            <a:pPr>
              <a:buClr>
                <a:schemeClr val="accent1"/>
              </a:buClr>
              <a:buSzPct val="80000"/>
            </a:pPr>
            <a:r>
              <a:rPr lang="en-US" sz="800" dirty="0">
                <a:solidFill>
                  <a:srgbClr val="404040"/>
                </a:solidFill>
              </a:rPr>
              <a:t>Respond to Capacity</a:t>
            </a:r>
          </a:p>
          <a:p>
            <a:pPr>
              <a:buClr>
                <a:schemeClr val="accent1"/>
              </a:buClr>
              <a:buSzPct val="80000"/>
            </a:pPr>
            <a:r>
              <a:rPr lang="en-US" sz="800" dirty="0">
                <a:solidFill>
                  <a:srgbClr val="404040"/>
                </a:solidFill>
              </a:rPr>
              <a:t>Issues</a:t>
            </a:r>
          </a:p>
        </p:txBody>
      </p:sp>
      <p:pic>
        <p:nvPicPr>
          <p:cNvPr id="79" name="Picture 37" descr="human_resources_management"/>
          <p:cNvPicPr preferRelativeResize="0">
            <a:picLocks noChangeAspect="1" noChangeArrowheads="1"/>
          </p:cNvPicPr>
          <p:nvPr/>
        </p:nvPicPr>
        <p:blipFill>
          <a:blip r:embed="rId15" cstate="print"/>
          <a:stretch>
            <a:fillRect/>
          </a:stretch>
        </p:blipFill>
        <p:spPr bwMode="auto">
          <a:xfrm>
            <a:off x="456504" y="3010493"/>
            <a:ext cx="731520" cy="731520"/>
          </a:xfrm>
          <a:prstGeom prst="rect">
            <a:avLst/>
          </a:prstGeom>
          <a:noFill/>
          <a:ln w="9525">
            <a:noFill/>
            <a:miter lim="800000"/>
            <a:headEnd/>
            <a:tailEnd/>
          </a:ln>
        </p:spPr>
      </p:pic>
      <p:sp>
        <p:nvSpPr>
          <p:cNvPr id="87" name="Line 45"/>
          <p:cNvSpPr>
            <a:spLocks noChangeShapeType="1"/>
          </p:cNvSpPr>
          <p:nvPr/>
        </p:nvSpPr>
        <p:spPr bwMode="auto">
          <a:xfrm>
            <a:off x="7057564" y="2268284"/>
            <a:ext cx="0" cy="504825"/>
          </a:xfrm>
          <a:prstGeom prst="line">
            <a:avLst/>
          </a:prstGeom>
          <a:noFill/>
          <a:ln w="9525" cap="rnd">
            <a:solidFill>
              <a:schemeClr val="bg1"/>
            </a:solidFill>
            <a:round/>
            <a:headEnd/>
            <a:tailEnd/>
          </a:ln>
        </p:spPr>
        <p:txBody>
          <a:bodyPr lIns="72000" tIns="36000" rIns="54000" bIns="46800" anchor="ctr"/>
          <a:lstStyle/>
          <a:p>
            <a:endParaRPr lang="en-US" dirty="0"/>
          </a:p>
        </p:txBody>
      </p:sp>
      <p:pic>
        <p:nvPicPr>
          <p:cNvPr id="49" name="Picture 37" descr="human_resources_management"/>
          <p:cNvPicPr preferRelativeResize="0">
            <a:picLocks noChangeAspect="1" noChangeArrowheads="1"/>
          </p:cNvPicPr>
          <p:nvPr/>
        </p:nvPicPr>
        <p:blipFill>
          <a:blip r:embed="rId15" cstate="print"/>
          <a:stretch>
            <a:fillRect/>
          </a:stretch>
        </p:blipFill>
        <p:spPr bwMode="auto">
          <a:xfrm>
            <a:off x="2837754" y="3010493"/>
            <a:ext cx="731520" cy="731520"/>
          </a:xfrm>
          <a:prstGeom prst="rect">
            <a:avLst/>
          </a:prstGeom>
          <a:noFill/>
          <a:ln w="9525">
            <a:noFill/>
            <a:miter lim="800000"/>
            <a:headEnd/>
            <a:tailEnd/>
          </a:ln>
        </p:spPr>
      </p:pic>
      <p:pic>
        <p:nvPicPr>
          <p:cNvPr id="50" name="Picture 37" descr="human_resources_management"/>
          <p:cNvPicPr preferRelativeResize="0">
            <a:picLocks noChangeAspect="1" noChangeArrowheads="1"/>
          </p:cNvPicPr>
          <p:nvPr/>
        </p:nvPicPr>
        <p:blipFill>
          <a:blip r:embed="rId15" cstate="print"/>
          <a:stretch>
            <a:fillRect/>
          </a:stretch>
        </p:blipFill>
        <p:spPr bwMode="auto">
          <a:xfrm>
            <a:off x="4504629" y="3000968"/>
            <a:ext cx="731520" cy="731520"/>
          </a:xfrm>
          <a:prstGeom prst="rect">
            <a:avLst/>
          </a:prstGeom>
          <a:noFill/>
          <a:ln w="9525">
            <a:noFill/>
            <a:miter lim="800000"/>
            <a:headEnd/>
            <a:tailEnd/>
          </a:ln>
        </p:spPr>
      </p:pic>
      <p:pic>
        <p:nvPicPr>
          <p:cNvPr id="67" name="Picture 37" descr="human_resources_management"/>
          <p:cNvPicPr preferRelativeResize="0">
            <a:picLocks noChangeAspect="1" noChangeArrowheads="1"/>
          </p:cNvPicPr>
          <p:nvPr/>
        </p:nvPicPr>
        <p:blipFill>
          <a:blip r:embed="rId15" cstate="print"/>
          <a:stretch>
            <a:fillRect/>
          </a:stretch>
        </p:blipFill>
        <p:spPr bwMode="auto">
          <a:xfrm>
            <a:off x="6114354" y="3010493"/>
            <a:ext cx="731520" cy="731520"/>
          </a:xfrm>
          <a:prstGeom prst="rect">
            <a:avLst/>
          </a:prstGeom>
          <a:noFill/>
          <a:ln w="9525">
            <a:noFill/>
            <a:miter lim="800000"/>
            <a:headEnd/>
            <a:tailEnd/>
          </a:ln>
        </p:spPr>
      </p:pic>
      <p:sp>
        <p:nvSpPr>
          <p:cNvPr id="70" name="TextBox 69"/>
          <p:cNvSpPr txBox="1"/>
          <p:nvPr/>
        </p:nvSpPr>
        <p:spPr>
          <a:xfrm>
            <a:off x="327025" y="5161834"/>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t>Business Value</a:t>
            </a:r>
          </a:p>
        </p:txBody>
      </p:sp>
      <p:sp>
        <p:nvSpPr>
          <p:cNvPr id="71"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sp>
        <p:nvSpPr>
          <p:cNvPr id="72"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3" name="Picture 72"/>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pic>
        <p:nvPicPr>
          <p:cNvPr id="74" name="Picture 73"/>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99266" y="5223066"/>
            <a:ext cx="121153" cy="180000"/>
          </a:xfrm>
          <a:prstGeom prst="rect">
            <a:avLst/>
          </a:prstGeom>
        </p:spPr>
      </p:pic>
      <p:pic>
        <p:nvPicPr>
          <p:cNvPr id="75" name="Picture 74" descr="Monitor_60px.png"/>
          <p:cNvPicPr>
            <a:picLocks noChangeAspect="1"/>
          </p:cNvPicPr>
          <p:nvPr/>
        </p:nvPicPr>
        <p:blipFill>
          <a:blip r:embed="rId18" cstate="print"/>
          <a:stretch>
            <a:fillRect/>
          </a:stretch>
        </p:blipFill>
        <p:spPr>
          <a:xfrm>
            <a:off x="366739" y="5578737"/>
            <a:ext cx="180000" cy="180000"/>
          </a:xfrm>
          <a:prstGeom prst="rect">
            <a:avLst/>
          </a:prstGeom>
        </p:spPr>
      </p:pic>
      <p:sp>
        <p:nvSpPr>
          <p:cNvPr id="76" name="Rectangle 57">
            <a:hlinkClick r:id="rId19"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55"/>
          <p:cNvSpPr>
            <a:spLocks noChangeArrowheads="1"/>
          </p:cNvSpPr>
          <p:nvPr/>
        </p:nvSpPr>
        <p:spPr bwMode="auto">
          <a:xfrm>
            <a:off x="310833" y="5170978"/>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Rectangle 57">
            <a:hlinkClick r:id="rId20"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6" name="TextBox 61"/>
          <p:cNvSpPr txBox="1">
            <a:spLocks noChangeArrowheads="1"/>
          </p:cNvSpPr>
          <p:nvPr/>
        </p:nvSpPr>
        <p:spPr bwMode="auto">
          <a:xfrm>
            <a:off x="327025" y="5852486"/>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58" name="Picture 57" descr="i_button_black.png"/>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7" name="Rectangle 57">
            <a:hlinkClick r:id="rId22" action="ppaction://hlinksldjump"/>
          </p:cNvPr>
          <p:cNvSpPr>
            <a:spLocks noChangeArrowheads="1"/>
          </p:cNvSpPr>
          <p:nvPr/>
        </p:nvSpPr>
        <p:spPr bwMode="auto">
          <a:xfrm>
            <a:off x="295590" y="5880654"/>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Resource Management</a:t>
            </a:r>
            <a:br>
              <a:rPr lang="en-US" b="0" dirty="0"/>
            </a:br>
            <a:r>
              <a:rPr lang="en-US" sz="2000" b="0" dirty="0"/>
              <a:t>Scenario Flow</a:t>
            </a:r>
          </a:p>
        </p:txBody>
      </p:sp>
      <p:sp>
        <p:nvSpPr>
          <p:cNvPr id="3" name="Rectangle 122"/>
          <p:cNvSpPr>
            <a:spLocks noChangeArrowheads="1"/>
          </p:cNvSpPr>
          <p:nvPr/>
        </p:nvSpPr>
        <p:spPr bwMode="auto">
          <a:xfrm>
            <a:off x="1763713" y="5513126"/>
            <a:ext cx="7380287" cy="133784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dirty="0">
              <a:latin typeface="+mn-lt"/>
            </a:endParaRPr>
          </a:p>
        </p:txBody>
      </p:sp>
      <p:sp>
        <p:nvSpPr>
          <p:cNvPr id="31" name="TextBox 3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54" name="Chevron 74">
            <a:hlinkClick r:id="rId3" action="ppaction://hlinksldjump"/>
          </p:cNvPr>
          <p:cNvSpPr>
            <a:spLocks noChangeArrowheads="1"/>
          </p:cNvSpPr>
          <p:nvPr/>
        </p:nvSpPr>
        <p:spPr bwMode="auto">
          <a:xfrm>
            <a:off x="1986419" y="2020888"/>
            <a:ext cx="837247" cy="501650"/>
          </a:xfrm>
          <a:prstGeom prst="chevron">
            <a:avLst>
              <a:gd name="adj" fmla="val 11457"/>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Administering Resources    </a:t>
            </a:r>
          </a:p>
        </p:txBody>
      </p:sp>
      <p:sp>
        <p:nvSpPr>
          <p:cNvPr id="55" name="Chevron 1593">
            <a:hlinkClick r:id="rId4" action="ppaction://hlinksldjump"/>
          </p:cNvPr>
          <p:cNvSpPr>
            <a:spLocks noChangeArrowheads="1"/>
          </p:cNvSpPr>
          <p:nvPr/>
        </p:nvSpPr>
        <p:spPr bwMode="auto">
          <a:xfrm>
            <a:off x="5540283" y="2029790"/>
            <a:ext cx="743474" cy="498475"/>
          </a:xfrm>
          <a:prstGeom prst="chevron">
            <a:avLst>
              <a:gd name="adj" fmla="val 12082"/>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Monitoring Utilization</a:t>
            </a:r>
          </a:p>
        </p:txBody>
      </p:sp>
      <p:cxnSp>
        <p:nvCxnSpPr>
          <p:cNvPr id="56" name="Elbow Connector 1602"/>
          <p:cNvCxnSpPr>
            <a:cxnSpLocks noChangeShapeType="1"/>
            <a:stCxn id="54" idx="3"/>
            <a:endCxn id="44" idx="1"/>
          </p:cNvCxnSpPr>
          <p:nvPr/>
        </p:nvCxnSpPr>
        <p:spPr bwMode="auto">
          <a:xfrm>
            <a:off x="2823666" y="2271713"/>
            <a:ext cx="404041" cy="6100"/>
          </a:xfrm>
          <a:prstGeom prst="straightConnector1">
            <a:avLst/>
          </a:prstGeom>
          <a:noFill/>
          <a:ln w="9525">
            <a:solidFill>
              <a:srgbClr val="7F7F7F"/>
            </a:solidFill>
            <a:round/>
            <a:headEnd/>
            <a:tailEnd type="triangle" w="med" len="med"/>
          </a:ln>
        </p:spPr>
      </p:cxnSp>
      <p:cxnSp>
        <p:nvCxnSpPr>
          <p:cNvPr id="58" name="AutoShape 482"/>
          <p:cNvCxnSpPr>
            <a:cxnSpLocks noChangeShapeType="1"/>
            <a:stCxn id="55" idx="0"/>
          </p:cNvCxnSpPr>
          <p:nvPr/>
        </p:nvCxnSpPr>
        <p:spPr bwMode="auto">
          <a:xfrm flipH="1" flipV="1">
            <a:off x="5867309" y="1821828"/>
            <a:ext cx="14598" cy="207962"/>
          </a:xfrm>
          <a:prstGeom prst="straightConnector1">
            <a:avLst/>
          </a:prstGeom>
          <a:noFill/>
          <a:ln w="9525">
            <a:solidFill>
              <a:srgbClr val="7D96A4"/>
            </a:solidFill>
            <a:prstDash val="sysDot"/>
            <a:round/>
            <a:headEnd/>
            <a:tailEnd/>
          </a:ln>
        </p:spPr>
      </p:cxnSp>
      <p:sp>
        <p:nvSpPr>
          <p:cNvPr id="61" name="Pentagon 94"/>
          <p:cNvSpPr>
            <a:spLocks noChangeArrowheads="1"/>
          </p:cNvSpPr>
          <p:nvPr/>
        </p:nvSpPr>
        <p:spPr bwMode="auto">
          <a:xfrm>
            <a:off x="2849652" y="3468233"/>
            <a:ext cx="752922" cy="551108"/>
          </a:xfrm>
          <a:prstGeom prst="homePlate">
            <a:avLst>
              <a:gd name="adj" fmla="val 11258"/>
            </a:avLst>
          </a:prstGeom>
          <a:noFill/>
          <a:ln w="19050" cap="rnd" algn="ctr">
            <a:noFill/>
            <a:bevel/>
            <a:headEnd/>
            <a:tailEnd/>
          </a:ln>
        </p:spPr>
        <p:txBody>
          <a:bodyPr lIns="36000" tIns="36000" rIns="0" bIns="46800" anchor="b"/>
          <a:lstStyle/>
          <a:p>
            <a:r>
              <a:rPr lang="en-US" sz="700" dirty="0">
                <a:solidFill>
                  <a:srgbClr val="404040"/>
                </a:solidFill>
              </a:rPr>
              <a:t>Project Management</a:t>
            </a:r>
          </a:p>
        </p:txBody>
      </p:sp>
      <p:sp>
        <p:nvSpPr>
          <p:cNvPr id="62" name="Pentagon 94"/>
          <p:cNvSpPr>
            <a:spLocks noChangeArrowheads="1"/>
          </p:cNvSpPr>
          <p:nvPr/>
        </p:nvSpPr>
        <p:spPr bwMode="auto">
          <a:xfrm>
            <a:off x="7203330" y="2081618"/>
            <a:ext cx="799498" cy="604837"/>
          </a:xfrm>
          <a:prstGeom prst="homePlate">
            <a:avLst>
              <a:gd name="adj" fmla="val 11258"/>
            </a:avLst>
          </a:prstGeom>
          <a:noFill/>
          <a:ln w="19050" cap="rnd" algn="ctr">
            <a:noFill/>
            <a:bevel/>
            <a:headEnd/>
            <a:tailEnd/>
          </a:ln>
        </p:spPr>
        <p:txBody>
          <a:bodyPr lIns="36000" tIns="36000" rIns="0" bIns="46800" anchor="b"/>
          <a:lstStyle/>
          <a:p>
            <a:r>
              <a:rPr lang="en-US" sz="700" dirty="0">
                <a:solidFill>
                  <a:srgbClr val="404040"/>
                </a:solidFill>
              </a:rPr>
              <a:t>Project Management</a:t>
            </a:r>
          </a:p>
        </p:txBody>
      </p:sp>
      <p:cxnSp>
        <p:nvCxnSpPr>
          <p:cNvPr id="66" name="Elbow Connector 1602"/>
          <p:cNvCxnSpPr>
            <a:cxnSpLocks noChangeShapeType="1"/>
            <a:endCxn id="54" idx="1"/>
          </p:cNvCxnSpPr>
          <p:nvPr/>
        </p:nvCxnSpPr>
        <p:spPr bwMode="auto">
          <a:xfrm>
            <a:off x="1087895" y="2271713"/>
            <a:ext cx="955998" cy="0"/>
          </a:xfrm>
          <a:prstGeom prst="straightConnector1">
            <a:avLst/>
          </a:prstGeom>
          <a:noFill/>
          <a:ln w="9525">
            <a:solidFill>
              <a:srgbClr val="7F7F7F"/>
            </a:solidFill>
            <a:round/>
            <a:headEnd/>
            <a:tailEnd type="triangle" w="med" len="med"/>
          </a:ln>
        </p:spPr>
      </p:cxnSp>
      <p:sp>
        <p:nvSpPr>
          <p:cNvPr id="67" name="Pentagon 94"/>
          <p:cNvSpPr>
            <a:spLocks noChangeArrowheads="1"/>
          </p:cNvSpPr>
          <p:nvPr/>
        </p:nvSpPr>
        <p:spPr bwMode="auto">
          <a:xfrm>
            <a:off x="809118" y="2222006"/>
            <a:ext cx="919162" cy="604837"/>
          </a:xfrm>
          <a:prstGeom prst="homePlate">
            <a:avLst>
              <a:gd name="adj" fmla="val 16337"/>
            </a:avLst>
          </a:prstGeom>
          <a:noFill/>
          <a:ln w="19050" cap="rnd" algn="ctr">
            <a:noFill/>
            <a:bevel/>
            <a:headEnd/>
            <a:tailEnd/>
          </a:ln>
        </p:spPr>
        <p:txBody>
          <a:bodyPr lIns="36000" tIns="36000" rIns="0" bIns="46800" anchor="b"/>
          <a:lstStyle/>
          <a:p>
            <a:r>
              <a:rPr lang="en-US" sz="700" dirty="0">
                <a:solidFill>
                  <a:srgbClr val="404040"/>
                </a:solidFill>
              </a:rPr>
              <a:t>Workforce Administration &amp; Authorization</a:t>
            </a:r>
          </a:p>
        </p:txBody>
      </p:sp>
      <p:pic>
        <p:nvPicPr>
          <p:cNvPr id="69" name="Picture 6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9575" y="2204620"/>
            <a:ext cx="180000" cy="134181"/>
          </a:xfrm>
          <a:prstGeom prst="rect">
            <a:avLst/>
          </a:prstGeom>
        </p:spPr>
      </p:pic>
      <p:pic>
        <p:nvPicPr>
          <p:cNvPr id="70" name="Picture 6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89516" y="3563283"/>
            <a:ext cx="180000" cy="134181"/>
          </a:xfrm>
          <a:prstGeom prst="rect">
            <a:avLst/>
          </a:prstGeom>
        </p:spPr>
      </p:pic>
      <p:pic>
        <p:nvPicPr>
          <p:cNvPr id="71" name="Picture 7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41025" y="2204620"/>
            <a:ext cx="180000" cy="134181"/>
          </a:xfrm>
          <a:prstGeom prst="rect">
            <a:avLst/>
          </a:prstGeom>
        </p:spPr>
      </p:pic>
      <p:pic>
        <p:nvPicPr>
          <p:cNvPr id="72" name="Picture 7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66573" y="1418332"/>
            <a:ext cx="589295" cy="382737"/>
          </a:xfrm>
          <a:prstGeom prst="rect">
            <a:avLst/>
          </a:prstGeom>
        </p:spPr>
      </p:pic>
      <p:sp>
        <p:nvSpPr>
          <p:cNvPr id="73" name="Rectangle 74"/>
          <p:cNvSpPr>
            <a:spLocks noChangeArrowheads="1"/>
          </p:cNvSpPr>
          <p:nvPr/>
        </p:nvSpPr>
        <p:spPr bwMode="auto">
          <a:xfrm>
            <a:off x="2073563" y="1499387"/>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Resource</a:t>
            </a:r>
          </a:p>
          <a:p>
            <a:pPr algn="ctr"/>
            <a:r>
              <a:rPr lang="en-US" sz="700" dirty="0">
                <a:solidFill>
                  <a:schemeClr val="bg1"/>
                </a:solidFill>
                <a:latin typeface="+mn-lt"/>
              </a:rPr>
              <a:t>Management</a:t>
            </a:r>
          </a:p>
        </p:txBody>
      </p:sp>
      <p:pic>
        <p:nvPicPr>
          <p:cNvPr id="78" name="Picture 7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59768" y="1425647"/>
            <a:ext cx="589295" cy="382737"/>
          </a:xfrm>
          <a:prstGeom prst="rect">
            <a:avLst/>
          </a:prstGeom>
        </p:spPr>
      </p:pic>
      <p:sp>
        <p:nvSpPr>
          <p:cNvPr id="79" name="Rectangle 74"/>
          <p:cNvSpPr>
            <a:spLocks noChangeArrowheads="1"/>
          </p:cNvSpPr>
          <p:nvPr/>
        </p:nvSpPr>
        <p:spPr bwMode="auto">
          <a:xfrm>
            <a:off x="5574112" y="1506702"/>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Resource</a:t>
            </a:r>
          </a:p>
          <a:p>
            <a:pPr algn="ctr"/>
            <a:r>
              <a:rPr lang="en-US" sz="700" dirty="0">
                <a:solidFill>
                  <a:schemeClr val="bg1"/>
                </a:solidFill>
                <a:latin typeface="+mn-lt"/>
              </a:rPr>
              <a:t>Management</a:t>
            </a:r>
          </a:p>
        </p:txBody>
      </p:sp>
      <p:cxnSp>
        <p:nvCxnSpPr>
          <p:cNvPr id="90" name="AutoShape 482"/>
          <p:cNvCxnSpPr>
            <a:cxnSpLocks noChangeShapeType="1"/>
          </p:cNvCxnSpPr>
          <p:nvPr/>
        </p:nvCxnSpPr>
        <p:spPr bwMode="auto">
          <a:xfrm rot="5400000" flipH="1" flipV="1">
            <a:off x="4297985" y="5889700"/>
            <a:ext cx="180975" cy="3175"/>
          </a:xfrm>
          <a:prstGeom prst="straightConnector1">
            <a:avLst/>
          </a:prstGeom>
          <a:noFill/>
          <a:ln w="9525">
            <a:solidFill>
              <a:srgbClr val="7D96A4"/>
            </a:solidFill>
            <a:prstDash val="sysDot"/>
            <a:round/>
            <a:headEnd/>
            <a:tailEnd/>
          </a:ln>
        </p:spPr>
      </p:cxnSp>
      <p:sp>
        <p:nvSpPr>
          <p:cNvPr id="91" name="Rectangle 437"/>
          <p:cNvSpPr/>
          <p:nvPr/>
        </p:nvSpPr>
        <p:spPr bwMode="auto">
          <a:xfrm>
            <a:off x="4453560" y="5792862"/>
            <a:ext cx="912813"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92" name="Rectangle 453"/>
          <p:cNvSpPr/>
          <p:nvPr/>
        </p:nvSpPr>
        <p:spPr bwMode="auto">
          <a:xfrm>
            <a:off x="4453560" y="6132587"/>
            <a:ext cx="881063"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3" name="AutoShape 1146"/>
          <p:cNvCxnSpPr>
            <a:cxnSpLocks noChangeShapeType="1"/>
          </p:cNvCxnSpPr>
          <p:nvPr/>
        </p:nvCxnSpPr>
        <p:spPr bwMode="auto">
          <a:xfrm rot="16200000" flipV="1">
            <a:off x="4297985" y="6237362"/>
            <a:ext cx="179388" cy="1588"/>
          </a:xfrm>
          <a:prstGeom prst="straightConnector1">
            <a:avLst/>
          </a:prstGeom>
          <a:noFill/>
          <a:ln w="9525">
            <a:solidFill>
              <a:schemeClr val="tx1">
                <a:lumMod val="50000"/>
                <a:lumOff val="50000"/>
              </a:schemeClr>
            </a:solidFill>
            <a:prstDash val="solid"/>
            <a:round/>
            <a:headEnd type="triangle" w="med" len="med"/>
            <a:tailEnd/>
          </a:ln>
        </p:spPr>
      </p:cxnSp>
      <p:sp>
        <p:nvSpPr>
          <p:cNvPr id="94" name="Rectangle 74"/>
          <p:cNvSpPr>
            <a:spLocks noChangeArrowheads="1"/>
          </p:cNvSpPr>
          <p:nvPr/>
        </p:nvSpPr>
        <p:spPr bwMode="auto">
          <a:xfrm>
            <a:off x="3675685" y="6165925"/>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95" name="Chevron 426">
            <a:hlinkClick r:id="" action="ppaction://noaction"/>
          </p:cNvPr>
          <p:cNvSpPr>
            <a:spLocks noChangeArrowheads="1"/>
          </p:cNvSpPr>
          <p:nvPr/>
        </p:nvSpPr>
        <p:spPr bwMode="auto">
          <a:xfrm>
            <a:off x="1872973" y="5831859"/>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pic>
        <p:nvPicPr>
          <p:cNvPr id="98" name="Picture 9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33330" y="5916369"/>
            <a:ext cx="589295" cy="382737"/>
          </a:xfrm>
          <a:prstGeom prst="rect">
            <a:avLst/>
          </a:prstGeom>
        </p:spPr>
      </p:pic>
      <p:sp>
        <p:nvSpPr>
          <p:cNvPr id="99" name="Rectangle 74"/>
          <p:cNvSpPr>
            <a:spLocks noChangeArrowheads="1"/>
          </p:cNvSpPr>
          <p:nvPr/>
        </p:nvSpPr>
        <p:spPr bwMode="auto">
          <a:xfrm>
            <a:off x="2647674" y="6089906"/>
            <a:ext cx="574675" cy="107722"/>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Work center</a:t>
            </a:r>
          </a:p>
        </p:txBody>
      </p:sp>
      <p:pic>
        <p:nvPicPr>
          <p:cNvPr id="100" name="Picture 5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3464548" y="6186332"/>
            <a:ext cx="160337" cy="119523"/>
          </a:xfrm>
          <a:prstGeom prst="rect">
            <a:avLst/>
          </a:prstGeom>
          <a:noFill/>
          <a:ln w="9525">
            <a:noFill/>
            <a:miter lim="800000"/>
            <a:headEnd/>
            <a:tailEnd/>
          </a:ln>
        </p:spPr>
      </p:pic>
      <p:sp>
        <p:nvSpPr>
          <p:cNvPr id="44" name="Chevron 74">
            <a:hlinkClick r:id="rId8" action="ppaction://hlinksldjump"/>
          </p:cNvPr>
          <p:cNvSpPr>
            <a:spLocks noChangeArrowheads="1"/>
          </p:cNvSpPr>
          <p:nvPr/>
        </p:nvSpPr>
        <p:spPr bwMode="auto">
          <a:xfrm>
            <a:off x="3170233" y="2026988"/>
            <a:ext cx="793750" cy="501650"/>
          </a:xfrm>
          <a:prstGeom prst="chevron">
            <a:avLst>
              <a:gd name="adj" fmla="val 11457"/>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Finding Resources                                </a:t>
            </a:r>
          </a:p>
        </p:txBody>
      </p:sp>
      <p:cxnSp>
        <p:nvCxnSpPr>
          <p:cNvPr id="45" name="AutoShape 482"/>
          <p:cNvCxnSpPr>
            <a:cxnSpLocks noChangeShapeType="1"/>
            <a:stCxn id="44" idx="0"/>
          </p:cNvCxnSpPr>
          <p:nvPr/>
        </p:nvCxnSpPr>
        <p:spPr bwMode="auto">
          <a:xfrm flipH="1" flipV="1">
            <a:off x="3535358" y="1820613"/>
            <a:ext cx="3175" cy="206375"/>
          </a:xfrm>
          <a:prstGeom prst="straightConnector1">
            <a:avLst/>
          </a:prstGeom>
          <a:noFill/>
          <a:ln w="9525">
            <a:solidFill>
              <a:srgbClr val="7D96A4"/>
            </a:solidFill>
            <a:prstDash val="sysDot"/>
            <a:round/>
            <a:headEnd/>
            <a:tailEnd/>
          </a:ln>
        </p:spPr>
      </p:cxnSp>
      <p:pic>
        <p:nvPicPr>
          <p:cNvPr id="46" name="Picture 4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43073" y="1417117"/>
            <a:ext cx="589295" cy="382737"/>
          </a:xfrm>
          <a:prstGeom prst="rect">
            <a:avLst/>
          </a:prstGeom>
        </p:spPr>
      </p:pic>
      <p:sp>
        <p:nvSpPr>
          <p:cNvPr id="47" name="Rectangle 74"/>
          <p:cNvSpPr>
            <a:spLocks noChangeArrowheads="1"/>
          </p:cNvSpPr>
          <p:nvPr/>
        </p:nvSpPr>
        <p:spPr bwMode="auto">
          <a:xfrm>
            <a:off x="3250063" y="1498172"/>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Resource</a:t>
            </a:r>
          </a:p>
          <a:p>
            <a:pPr algn="ctr"/>
            <a:r>
              <a:rPr lang="en-US" sz="700" dirty="0">
                <a:solidFill>
                  <a:schemeClr val="bg1"/>
                </a:solidFill>
                <a:latin typeface="+mn-lt"/>
              </a:rPr>
              <a:t>Management</a:t>
            </a:r>
          </a:p>
        </p:txBody>
      </p:sp>
      <p:sp>
        <p:nvSpPr>
          <p:cNvPr id="49" name="Chevron 74">
            <a:hlinkClick r:id="rId9" action="ppaction://hlinksldjump"/>
          </p:cNvPr>
          <p:cNvSpPr>
            <a:spLocks noChangeArrowheads="1"/>
          </p:cNvSpPr>
          <p:nvPr/>
        </p:nvSpPr>
        <p:spPr bwMode="auto">
          <a:xfrm>
            <a:off x="4354050" y="2025773"/>
            <a:ext cx="793750" cy="501650"/>
          </a:xfrm>
          <a:prstGeom prst="chevron">
            <a:avLst>
              <a:gd name="adj" fmla="val 11457"/>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Staffing Projects</a:t>
            </a:r>
          </a:p>
        </p:txBody>
      </p:sp>
      <p:cxnSp>
        <p:nvCxnSpPr>
          <p:cNvPr id="53" name="AutoShape 482"/>
          <p:cNvCxnSpPr>
            <a:cxnSpLocks noChangeShapeType="1"/>
            <a:stCxn id="49" idx="0"/>
          </p:cNvCxnSpPr>
          <p:nvPr/>
        </p:nvCxnSpPr>
        <p:spPr bwMode="auto">
          <a:xfrm flipH="1" flipV="1">
            <a:off x="4719175" y="1819398"/>
            <a:ext cx="3175" cy="206375"/>
          </a:xfrm>
          <a:prstGeom prst="straightConnector1">
            <a:avLst/>
          </a:prstGeom>
          <a:noFill/>
          <a:ln w="9525">
            <a:solidFill>
              <a:srgbClr val="7D96A4"/>
            </a:solidFill>
            <a:prstDash val="sysDot"/>
            <a:round/>
            <a:headEnd/>
            <a:tailEnd/>
          </a:ln>
        </p:spPr>
      </p:cxnSp>
      <p:pic>
        <p:nvPicPr>
          <p:cNvPr id="57" name="Picture 5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26888" y="1423217"/>
            <a:ext cx="589295" cy="382737"/>
          </a:xfrm>
          <a:prstGeom prst="rect">
            <a:avLst/>
          </a:prstGeom>
        </p:spPr>
      </p:pic>
      <p:sp>
        <p:nvSpPr>
          <p:cNvPr id="60" name="Rectangle 74"/>
          <p:cNvSpPr>
            <a:spLocks noChangeArrowheads="1"/>
          </p:cNvSpPr>
          <p:nvPr/>
        </p:nvSpPr>
        <p:spPr bwMode="auto">
          <a:xfrm>
            <a:off x="4433878" y="1504272"/>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Resource</a:t>
            </a:r>
          </a:p>
          <a:p>
            <a:pPr algn="ctr"/>
            <a:r>
              <a:rPr lang="en-US" sz="700" dirty="0">
                <a:solidFill>
                  <a:schemeClr val="bg1"/>
                </a:solidFill>
                <a:latin typeface="+mn-lt"/>
              </a:rPr>
              <a:t>Management</a:t>
            </a:r>
          </a:p>
        </p:txBody>
      </p:sp>
      <p:cxnSp>
        <p:nvCxnSpPr>
          <p:cNvPr id="63" name="Elbow Connector 1602"/>
          <p:cNvCxnSpPr>
            <a:cxnSpLocks noChangeShapeType="1"/>
            <a:stCxn id="55" idx="3"/>
          </p:cNvCxnSpPr>
          <p:nvPr/>
        </p:nvCxnSpPr>
        <p:spPr bwMode="auto">
          <a:xfrm flipV="1">
            <a:off x="6283757" y="2277809"/>
            <a:ext cx="930439" cy="1219"/>
          </a:xfrm>
          <a:prstGeom prst="straightConnector1">
            <a:avLst/>
          </a:prstGeom>
          <a:noFill/>
          <a:ln w="9525">
            <a:solidFill>
              <a:srgbClr val="7F7F7F"/>
            </a:solidFill>
            <a:round/>
            <a:headEnd/>
            <a:tailEnd type="triangle" w="med" len="med"/>
          </a:ln>
        </p:spPr>
      </p:cxnSp>
      <p:cxnSp>
        <p:nvCxnSpPr>
          <p:cNvPr id="74" name="Elbow Connector 1602"/>
          <p:cNvCxnSpPr>
            <a:cxnSpLocks noChangeShapeType="1"/>
            <a:stCxn id="44" idx="3"/>
          </p:cNvCxnSpPr>
          <p:nvPr/>
        </p:nvCxnSpPr>
        <p:spPr bwMode="auto">
          <a:xfrm>
            <a:off x="3963983" y="2277813"/>
            <a:ext cx="447567" cy="6096"/>
          </a:xfrm>
          <a:prstGeom prst="straightConnector1">
            <a:avLst/>
          </a:prstGeom>
          <a:noFill/>
          <a:ln w="9525">
            <a:solidFill>
              <a:srgbClr val="7F7F7F"/>
            </a:solidFill>
            <a:round/>
            <a:headEnd/>
            <a:tailEnd type="triangle" w="med" len="med"/>
          </a:ln>
        </p:spPr>
      </p:cxnSp>
      <p:cxnSp>
        <p:nvCxnSpPr>
          <p:cNvPr id="75" name="Elbow Connector 1602"/>
          <p:cNvCxnSpPr>
            <a:cxnSpLocks noChangeShapeType="1"/>
            <a:stCxn id="49" idx="3"/>
          </p:cNvCxnSpPr>
          <p:nvPr/>
        </p:nvCxnSpPr>
        <p:spPr bwMode="auto">
          <a:xfrm>
            <a:off x="5147800" y="2276598"/>
            <a:ext cx="459180" cy="4380"/>
          </a:xfrm>
          <a:prstGeom prst="straightConnector1">
            <a:avLst/>
          </a:prstGeom>
          <a:noFill/>
          <a:ln w="9525">
            <a:solidFill>
              <a:srgbClr val="7F7F7F"/>
            </a:solidFill>
            <a:round/>
            <a:headEnd/>
            <a:tailEnd type="triangle" w="med" len="med"/>
          </a:ln>
        </p:spPr>
      </p:cxnSp>
      <p:sp>
        <p:nvSpPr>
          <p:cNvPr id="80" name="Pentagon 94"/>
          <p:cNvSpPr>
            <a:spLocks noChangeArrowheads="1"/>
          </p:cNvSpPr>
          <p:nvPr/>
        </p:nvSpPr>
        <p:spPr bwMode="auto">
          <a:xfrm>
            <a:off x="3978313" y="3762375"/>
            <a:ext cx="784187" cy="255587"/>
          </a:xfrm>
          <a:prstGeom prst="homePlate">
            <a:avLst>
              <a:gd name="adj" fmla="val 11258"/>
            </a:avLst>
          </a:prstGeom>
          <a:noFill/>
          <a:ln w="19050" cap="rnd" algn="ctr">
            <a:noFill/>
            <a:bevel/>
            <a:headEnd/>
            <a:tailEnd/>
          </a:ln>
        </p:spPr>
        <p:txBody>
          <a:bodyPr lIns="36000" tIns="36000" rIns="0" bIns="46800" anchor="b"/>
          <a:lstStyle/>
          <a:p>
            <a:r>
              <a:rPr lang="en-US" sz="700" dirty="0">
                <a:solidFill>
                  <a:srgbClr val="404040"/>
                </a:solidFill>
              </a:rPr>
              <a:t>Time and Labor Management</a:t>
            </a:r>
          </a:p>
        </p:txBody>
      </p:sp>
      <p:pic>
        <p:nvPicPr>
          <p:cNvPr id="81" name="Picture 8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68616" y="3579590"/>
            <a:ext cx="180000" cy="134181"/>
          </a:xfrm>
          <a:prstGeom prst="rect">
            <a:avLst/>
          </a:prstGeom>
        </p:spPr>
      </p:pic>
      <p:cxnSp>
        <p:nvCxnSpPr>
          <p:cNvPr id="87" name="AutoShape 482"/>
          <p:cNvCxnSpPr>
            <a:cxnSpLocks noChangeShapeType="1"/>
          </p:cNvCxnSpPr>
          <p:nvPr/>
        </p:nvCxnSpPr>
        <p:spPr bwMode="auto">
          <a:xfrm flipH="1" flipV="1">
            <a:off x="2363706" y="1804764"/>
            <a:ext cx="3175" cy="206375"/>
          </a:xfrm>
          <a:prstGeom prst="straightConnector1">
            <a:avLst/>
          </a:prstGeom>
          <a:noFill/>
          <a:ln w="9525">
            <a:solidFill>
              <a:srgbClr val="7D96A4"/>
            </a:solidFill>
            <a:prstDash val="sysDot"/>
            <a:round/>
            <a:headEnd/>
            <a:tailEnd/>
          </a:ln>
        </p:spPr>
      </p:cxnSp>
      <p:cxnSp>
        <p:nvCxnSpPr>
          <p:cNvPr id="89" name="Straight Connector 88"/>
          <p:cNvCxnSpPr/>
          <p:nvPr/>
        </p:nvCxnSpPr>
        <p:spPr>
          <a:xfrm flipH="1">
            <a:off x="2979336" y="2280975"/>
            <a:ext cx="10050" cy="1200779"/>
          </a:xfrm>
          <a:prstGeom prst="line">
            <a:avLst/>
          </a:prstGeom>
          <a:noFill/>
          <a:ln w="9525">
            <a:solidFill>
              <a:schemeClr val="tx1">
                <a:lumMod val="50000"/>
                <a:lumOff val="50000"/>
              </a:schemeClr>
            </a:solidFill>
            <a:prstDash val="solid"/>
            <a:round/>
            <a:headEnd type="none" w="med" len="med"/>
            <a:tailEnd type="none" w="med" len="med"/>
          </a:ln>
        </p:spPr>
      </p:cxnSp>
      <p:cxnSp>
        <p:nvCxnSpPr>
          <p:cNvPr id="103" name="Straight Connector 102"/>
          <p:cNvCxnSpPr/>
          <p:nvPr/>
        </p:nvCxnSpPr>
        <p:spPr>
          <a:xfrm flipH="1">
            <a:off x="4146619" y="2287674"/>
            <a:ext cx="10050" cy="1200779"/>
          </a:xfrm>
          <a:prstGeom prst="line">
            <a:avLst/>
          </a:prstGeom>
          <a:noFill/>
          <a:ln w="9525">
            <a:solidFill>
              <a:schemeClr val="tx1">
                <a:lumMod val="50000"/>
                <a:lumOff val="50000"/>
              </a:schemeClr>
            </a:solidFill>
            <a:prstDash val="solid"/>
            <a:round/>
            <a:headEnd type="none" w="med" len="med"/>
            <a:tailEnd type="none" w="med" len="med"/>
          </a:ln>
        </p:spPr>
      </p:cxnSp>
      <p:sp>
        <p:nvSpPr>
          <p:cNvPr id="59" name="TextBox 58"/>
          <p:cNvSpPr txBox="1"/>
          <p:nvPr/>
        </p:nvSpPr>
        <p:spPr bwMode="auto">
          <a:xfrm>
            <a:off x="1755775" y="5517188"/>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a:t>
            </a:r>
            <a:endParaRPr lang="en-US" sz="700" dirty="0">
              <a:solidFill>
                <a:srgbClr val="666666"/>
              </a:solidFill>
              <a:latin typeface="BentonSans Light" pitchFamily="2" charset="0"/>
            </a:endParaRPr>
          </a:p>
        </p:txBody>
      </p:sp>
      <p:sp>
        <p:nvSpPr>
          <p:cNvPr id="64" name="TextBox 61"/>
          <p:cNvSpPr txBox="1">
            <a:spLocks noChangeArrowheads="1"/>
          </p:cNvSpPr>
          <p:nvPr/>
        </p:nvSpPr>
        <p:spPr bwMode="auto">
          <a:xfrm>
            <a:off x="327025" y="5513126"/>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65" name="Rectangle 57"/>
          <p:cNvSpPr>
            <a:spLocks noChangeArrowheads="1"/>
          </p:cNvSpPr>
          <p:nvPr/>
        </p:nvSpPr>
        <p:spPr bwMode="auto">
          <a:xfrm>
            <a:off x="305044" y="5524238"/>
            <a:ext cx="1458669"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8" name="Picture 67" descr="Monitor_60px.png"/>
          <p:cNvPicPr>
            <a:picLocks noChangeAspect="1"/>
          </p:cNvPicPr>
          <p:nvPr/>
        </p:nvPicPr>
        <p:blipFill>
          <a:blip r:embed="rId10" cstate="print"/>
          <a:stretch>
            <a:fillRect/>
          </a:stretch>
        </p:blipFill>
        <p:spPr>
          <a:xfrm>
            <a:off x="361854" y="5577572"/>
            <a:ext cx="180000" cy="180000"/>
          </a:xfrm>
          <a:prstGeom prst="rect">
            <a:avLst/>
          </a:prstGeom>
        </p:spPr>
      </p:pic>
      <p:sp>
        <p:nvSpPr>
          <p:cNvPr id="76"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77" name="Picture 7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82" name="Rectangle 57">
            <a:hlinkClick r:id="rId1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3" name="TextBox 72">
            <a:hlinkClick r:id="rId13" action="ppaction://hlinksldjump"/>
          </p:cNvPr>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84" name="Picture 83" descr="Calculator_2_60px.png"/>
          <p:cNvPicPr>
            <a:picLocks noChangeAspect="1"/>
          </p:cNvPicPr>
          <p:nvPr/>
        </p:nvPicPr>
        <p:blipFill>
          <a:blip r:embed="rId14" cstate="print"/>
          <a:stretch>
            <a:fillRect/>
          </a:stretch>
        </p:blipFill>
        <p:spPr>
          <a:xfrm>
            <a:off x="366739" y="5220067"/>
            <a:ext cx="180000" cy="180000"/>
          </a:xfrm>
          <a:prstGeom prst="rect">
            <a:avLst/>
          </a:prstGeom>
        </p:spPr>
      </p:pic>
      <p:sp>
        <p:nvSpPr>
          <p:cNvPr id="85" name="Rectangle 57">
            <a:hlinkClick r:id="rId13" action="ppaction://hlinksldjump"/>
          </p:cNvPr>
          <p:cNvSpPr>
            <a:spLocks noChangeArrowheads="1"/>
          </p:cNvSpPr>
          <p:nvPr/>
        </p:nvSpPr>
        <p:spPr bwMode="auto">
          <a:xfrm>
            <a:off x="305529" y="51682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TextBox 61"/>
          <p:cNvSpPr txBox="1">
            <a:spLocks noChangeArrowheads="1"/>
          </p:cNvSpPr>
          <p:nvPr/>
        </p:nvSpPr>
        <p:spPr bwMode="auto">
          <a:xfrm>
            <a:off x="327025" y="5852486"/>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86" name="Picture 85" descr="i_button_black.pn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2" name="Rectangle 57">
            <a:hlinkClick r:id="rId16" action="ppaction://hlinksldjump"/>
          </p:cNvPr>
          <p:cNvSpPr>
            <a:spLocks noChangeArrowheads="1"/>
          </p:cNvSpPr>
          <p:nvPr/>
        </p:nvSpPr>
        <p:spPr bwMode="auto">
          <a:xfrm>
            <a:off x="295590" y="5880654"/>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Resource Management</a:t>
            </a:r>
            <a:br>
              <a:rPr lang="en-US" b="0"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here</a:t>
            </a:r>
            <a:r>
              <a:rPr lang="en-US" sz="900" dirty="0">
                <a:latin typeface="+mn-lt"/>
              </a:rPr>
              <a:t>.*</a:t>
            </a: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 </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58"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59" name="Picture 5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60" name="Rectangle 59">
            <a:hlinkClick r:id="rId1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65" name="Picture 64" descr="Calculator_2_60px.png"/>
          <p:cNvPicPr>
            <a:picLocks noChangeAspect="1"/>
          </p:cNvPicPr>
          <p:nvPr/>
        </p:nvPicPr>
        <p:blipFill>
          <a:blip r:embed="rId13" cstate="print"/>
          <a:stretch>
            <a:fillRect/>
          </a:stretch>
        </p:blipFill>
        <p:spPr>
          <a:xfrm>
            <a:off x="366739" y="5220067"/>
            <a:ext cx="180000" cy="180000"/>
          </a:xfrm>
          <a:prstGeom prst="rect">
            <a:avLst/>
          </a:prstGeom>
        </p:spPr>
      </p:pic>
      <p:sp>
        <p:nvSpPr>
          <p:cNvPr id="67"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578737"/>
            <a:ext cx="180000" cy="180000"/>
          </a:xfrm>
          <a:prstGeom prst="rect">
            <a:avLst/>
          </a:prstGeom>
        </p:spPr>
      </p:pic>
      <p:pic>
        <p:nvPicPr>
          <p:cNvPr id="48" name="Picture 4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pic>
        <p:nvPicPr>
          <p:cNvPr id="50" name="Picture 49"/>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2" name="Rectangle 57">
            <a:hlinkClick r:id="rId18" action="ppaction://hlinksldjump"/>
          </p:cNvPr>
          <p:cNvSpPr>
            <a:spLocks noChangeArrowheads="1"/>
          </p:cNvSpPr>
          <p:nvPr/>
        </p:nvSpPr>
        <p:spPr bwMode="auto">
          <a:xfrm>
            <a:off x="295590"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extLst>
      <p:ext uri="{BB962C8B-B14F-4D97-AF65-F5344CB8AC3E}">
        <p14:creationId xmlns:p14="http://schemas.microsoft.com/office/powerpoint/2010/main" val="4281705134"/>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H">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1179</Words>
  <Application>Microsoft Office PowerPoint</Application>
  <PresentationFormat>On-screen Show (4:3)</PresentationFormat>
  <Paragraphs>255</Paragraphs>
  <Slides>9</Slides>
  <Notes>9</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9</vt:i4>
      </vt:variant>
    </vt:vector>
  </HeadingPairs>
  <TitlesOfParts>
    <vt:vector size="23" baseType="lpstr">
      <vt:lpstr>BentonSans Light</vt:lpstr>
      <vt:lpstr>Arial</vt:lpstr>
      <vt:lpstr>Symbol</vt:lpstr>
      <vt:lpstr>BrowalliaUPC</vt:lpstr>
      <vt:lpstr>MS PGothic</vt:lpstr>
      <vt:lpstr>BentonSans Regular</vt:lpstr>
      <vt:lpstr>wingdings</vt:lpstr>
      <vt:lpstr>Aparajita</vt:lpstr>
      <vt:lpstr>BentonSans Bold</vt:lpstr>
      <vt:lpstr>Courier New</vt:lpstr>
      <vt:lpstr>wingdings</vt:lpstr>
      <vt:lpstr>SimSun</vt:lpstr>
      <vt:lpstr>Arial Unicode MS</vt:lpstr>
      <vt:lpstr>SAP_2011_v1.0</vt:lpstr>
      <vt:lpstr>Resource Management Scenario Overview</vt:lpstr>
      <vt:lpstr>Resource Management Scenario Overview</vt:lpstr>
      <vt:lpstr>Resource Management Process Details: Administering Resources</vt:lpstr>
      <vt:lpstr>Resource Management Process Details: Finding Resources</vt:lpstr>
      <vt:lpstr>Resource Management Process Details: Staffing Projects</vt:lpstr>
      <vt:lpstr>Resource Management Process Details: Monitoring Utilization</vt:lpstr>
      <vt:lpstr>Resource Management Business Value</vt:lpstr>
      <vt:lpstr>Resource Management Scenario Flow</vt:lpstr>
      <vt:lpstr>Resource Management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225</cp:revision>
  <dcterms:created xsi:type="dcterms:W3CDTF">2011-09-27T15:12:20Z</dcterms:created>
  <dcterms:modified xsi:type="dcterms:W3CDTF">2018-09-05T07:56:47Z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