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5.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10"/>
  </p:notesMasterIdLst>
  <p:handoutMasterIdLst>
    <p:handoutMasterId r:id="rId11"/>
  </p:handoutMasterIdLst>
  <p:sldIdLst>
    <p:sldId id="342" r:id="rId2"/>
    <p:sldId id="361" r:id="rId3"/>
    <p:sldId id="359" r:id="rId4"/>
    <p:sldId id="360" r:id="rId5"/>
    <p:sldId id="364" r:id="rId6"/>
    <p:sldId id="353" r:id="rId7"/>
    <p:sldId id="348" r:id="rId8"/>
    <p:sldId id="366" r:id="rId9"/>
  </p:sldIdLst>
  <p:sldSz cx="9144000" cy="6858000" type="screen4x3"/>
  <p:notesSz cx="6858000" cy="9144000"/>
  <p:embeddedFontLst>
    <p:embeddedFont>
      <p:font typeface="BrowalliaUPC" panose="020B0604020202020204" pitchFamily="34" charset="-34"/>
      <p:regular r:id="rId12"/>
      <p:bold r:id="rId13"/>
      <p:italic r:id="rId14"/>
      <p:boldItalic r:id="rId15"/>
    </p:embeddedFont>
    <p:embeddedFont>
      <p:font typeface="BentonSans Regular" panose="02000503000000020004" pitchFamily="2" charset="0"/>
      <p:regular r:id="rId16"/>
    </p:embeddedFont>
    <p:embeddedFont>
      <p:font typeface="MS PGothic" panose="020B0600070205080204" pitchFamily="34" charset="-128"/>
      <p:regular r:id="rId17"/>
    </p:embeddedFont>
    <p:embeddedFont>
      <p:font typeface="Aparajita" panose="02020603050405020304" pitchFamily="18" charset="0"/>
      <p:regular r:id="rId18"/>
      <p:bold r:id="rId19"/>
      <p:italic r:id="rId20"/>
      <p:boldItalic r:id="rId21"/>
    </p:embeddedFont>
    <p:embeddedFont>
      <p:font typeface="BentonSans Bold" panose="02000803000000020004" pitchFamily="2" charset="0"/>
      <p:bold r:id="rId22"/>
    </p:embeddedFont>
    <p:embeddedFont>
      <p:font typeface="SimSun" panose="02010600030101010101" pitchFamily="2" charset="-122"/>
      <p:regular r:id="rId23"/>
    </p:embeddedFont>
    <p:embeddedFont>
      <p:font typeface="Arial Unicode MS" panose="020B0604020202020204" pitchFamily="34" charset="-128"/>
      <p:regular r:id="rId24"/>
    </p:embeddedFont>
    <p:embeddedFont>
      <p:font typeface="BentonSans Light" panose="02000503000000020004" pitchFamily="2" charset="0"/>
      <p:regular r:id="rId25"/>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68">
          <p15:clr>
            <a:srgbClr val="A4A3A4"/>
          </p15:clr>
        </p15:guide>
        <p15:guide id="2" orient="horz" pos="527">
          <p15:clr>
            <a:srgbClr val="A4A3A4"/>
          </p15:clr>
        </p15:guide>
        <p15:guide id="3" orient="horz" pos="799">
          <p15:clr>
            <a:srgbClr val="A4A3A4"/>
          </p15:clr>
        </p15:guide>
        <p15:guide id="4" orient="horz" pos="140">
          <p15:clr>
            <a:srgbClr val="A4A3A4"/>
          </p15:clr>
        </p15:guide>
        <p15:guide id="5" orient="horz" pos="3203">
          <p15:clr>
            <a:srgbClr val="A4A3A4"/>
          </p15:clr>
        </p15:guide>
        <p15:guide id="6" orient="horz" pos="1207">
          <p15:clr>
            <a:srgbClr val="A4A3A4"/>
          </p15:clr>
        </p15:guide>
        <p15:guide id="7" orient="horz" pos="1888">
          <p15:clr>
            <a:srgbClr val="A4A3A4"/>
          </p15:clr>
        </p15:guide>
        <p15:guide id="8" pos="4830">
          <p15:clr>
            <a:srgbClr val="A4A3A4"/>
          </p15:clr>
        </p15:guide>
        <p15:guide id="9" pos="431">
          <p15:clr>
            <a:srgbClr val="A4A3A4"/>
          </p15:clr>
        </p15:guide>
        <p15:guide id="10" pos="129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6C8D"/>
    <a:srgbClr val="4FB81C"/>
    <a:srgbClr val="666666"/>
    <a:srgbClr val="FFD979"/>
    <a:srgbClr val="ECECEC"/>
    <a:srgbClr val="45157E"/>
    <a:srgbClr val="C6C6C6"/>
    <a:srgbClr val="003283"/>
    <a:srgbClr val="FF0000"/>
    <a:srgbClr val="2B3F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265" autoAdjust="0"/>
    <p:restoredTop sz="94645" autoAdjust="0"/>
  </p:normalViewPr>
  <p:slideViewPr>
    <p:cSldViewPr showGuides="1">
      <p:cViewPr varScale="1">
        <p:scale>
          <a:sx n="86" d="100"/>
          <a:sy n="86" d="100"/>
        </p:scale>
        <p:origin x="1464" y="72"/>
      </p:cViewPr>
      <p:guideLst>
        <p:guide orient="horz" pos="2568"/>
        <p:guide orient="horz" pos="527"/>
        <p:guide orient="horz" pos="799"/>
        <p:guide orient="horz" pos="140"/>
        <p:guide orient="horz" pos="3203"/>
        <p:guide orient="horz" pos="1207"/>
        <p:guide orient="horz" pos="1888"/>
        <p:guide pos="4830"/>
        <p:guide pos="431"/>
        <p:guide pos="1292"/>
      </p:guideLst>
    </p:cSldViewPr>
  </p:slideViewPr>
  <p:outlineViewPr>
    <p:cViewPr>
      <p:scale>
        <a:sx n="33" d="100"/>
        <a:sy n="33" d="100"/>
      </p:scale>
      <p:origin x="30" y="0"/>
    </p:cViewPr>
  </p:outlin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font" Target="fonts/font14.fntdata"/><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24" Type="http://schemas.openxmlformats.org/officeDocument/2006/relationships/font" Target="fonts/font13.fntdata"/><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font" Target="fonts/font12.fntdata"/><Relationship Id="rId28" Type="http://schemas.openxmlformats.org/officeDocument/2006/relationships/theme" Target="theme/theme1.xml"/><Relationship Id="rId10" Type="http://schemas.openxmlformats.org/officeDocument/2006/relationships/notesMaster" Target="notesMasters/notesMaster1.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6695797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0526703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3711184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3784558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24876568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13873811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13080016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31059024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42404350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2865145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4"/>
          <p:cNvSpPr txBox="1"/>
          <p:nvPr userDrawn="1"/>
        </p:nvSpPr>
        <p:spPr bwMode="black">
          <a:xfrm>
            <a:off x="206960" y="6650813"/>
            <a:ext cx="1396784" cy="92333"/>
          </a:xfrm>
          <a:prstGeom prst="rect">
            <a:avLst/>
          </a:prstGeom>
          <a:noFill/>
        </p:spPr>
        <p:txBody>
          <a:bodyPr wrap="none" lIns="72000" tIns="0" rIns="0" bIns="0" rtlCol="0">
            <a:spAutoFit/>
          </a:bodyPr>
          <a:lstStyle/>
          <a:p>
            <a:pPr marL="0" indent="0" algn="l">
              <a:buClr>
                <a:schemeClr val="bg1"/>
              </a:buClr>
              <a:buFont typeface="Arial" pitchFamily="34" charset="0"/>
              <a:buChar char="©"/>
              <a:tabLst/>
            </a:pPr>
            <a:r>
              <a:rPr lang="en-US" sz="600" noProof="0" dirty="0">
                <a:solidFill>
                  <a:schemeClr val="tx1"/>
                </a:solidFill>
              </a:rPr>
              <a:t>©  2013 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BentonSans Light" pitchFamily="2" charset="0"/>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7.png"/><Relationship Id="rId3" Type="http://schemas.openxmlformats.org/officeDocument/2006/relationships/notesSlide" Target="../notesSlides/notesSlide1.xml"/><Relationship Id="rId7" Type="http://schemas.openxmlformats.org/officeDocument/2006/relationships/image" Target="../media/image3.png"/><Relationship Id="rId12" Type="http://schemas.openxmlformats.org/officeDocument/2006/relationships/slide" Target="slide6.xml"/><Relationship Id="rId2" Type="http://schemas.openxmlformats.org/officeDocument/2006/relationships/slideLayout" Target="../slideLayouts/slideLayout10.xml"/><Relationship Id="rId1" Type="http://schemas.openxmlformats.org/officeDocument/2006/relationships/tags" Target="../tags/tag1.xml"/><Relationship Id="rId6" Type="http://schemas.openxmlformats.org/officeDocument/2006/relationships/slide" Target="slide2.xml"/><Relationship Id="rId11" Type="http://schemas.openxmlformats.org/officeDocument/2006/relationships/slide" Target="slide7.xml"/><Relationship Id="rId5" Type="http://schemas.openxmlformats.org/officeDocument/2006/relationships/slide" Target="slide5.xml"/><Relationship Id="rId15" Type="http://schemas.openxmlformats.org/officeDocument/2006/relationships/slide" Target="slide8.xml"/><Relationship Id="rId10" Type="http://schemas.openxmlformats.org/officeDocument/2006/relationships/image" Target="../media/image6.png"/><Relationship Id="rId4" Type="http://schemas.openxmlformats.org/officeDocument/2006/relationships/slide" Target="slide3.xml"/><Relationship Id="rId9" Type="http://schemas.openxmlformats.org/officeDocument/2006/relationships/image" Target="../media/image5.png"/><Relationship Id="rId14"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slide" Target="slide1.xml"/><Relationship Id="rId18" Type="http://schemas.openxmlformats.org/officeDocument/2006/relationships/image" Target="../media/image4.png"/><Relationship Id="rId3" Type="http://schemas.openxmlformats.org/officeDocument/2006/relationships/slideLayout" Target="../slideLayouts/slideLayout10.xml"/><Relationship Id="rId7" Type="http://schemas.openxmlformats.org/officeDocument/2006/relationships/image" Target="../media/image3.png"/><Relationship Id="rId12" Type="http://schemas.openxmlformats.org/officeDocument/2006/relationships/image" Target="../media/image11.png"/><Relationship Id="rId17" Type="http://schemas.openxmlformats.org/officeDocument/2006/relationships/image" Target="../media/image12.png"/><Relationship Id="rId2" Type="http://schemas.openxmlformats.org/officeDocument/2006/relationships/tags" Target="../tags/tag3.xml"/><Relationship Id="rId16" Type="http://schemas.openxmlformats.org/officeDocument/2006/relationships/slide" Target="slide7.xml"/><Relationship Id="rId20" Type="http://schemas.openxmlformats.org/officeDocument/2006/relationships/slide" Target="slide8.xml"/><Relationship Id="rId1" Type="http://schemas.openxmlformats.org/officeDocument/2006/relationships/tags" Target="../tags/tag2.xml"/><Relationship Id="rId6" Type="http://schemas.openxmlformats.org/officeDocument/2006/relationships/slide" Target="slide5.xml"/><Relationship Id="rId11" Type="http://schemas.openxmlformats.org/officeDocument/2006/relationships/image" Target="../media/image10.png"/><Relationship Id="rId5" Type="http://schemas.openxmlformats.org/officeDocument/2006/relationships/slide" Target="slide3.xml"/><Relationship Id="rId15" Type="http://schemas.openxmlformats.org/officeDocument/2006/relationships/image" Target="../media/image6.png"/><Relationship Id="rId10" Type="http://schemas.openxmlformats.org/officeDocument/2006/relationships/slide" Target="slide6.xml"/><Relationship Id="rId19" Type="http://schemas.openxmlformats.org/officeDocument/2006/relationships/image" Target="../media/image8.png"/><Relationship Id="rId4" Type="http://schemas.openxmlformats.org/officeDocument/2006/relationships/notesSlide" Target="../notesSlides/notesSlide2.xml"/><Relationship Id="rId9" Type="http://schemas.openxmlformats.org/officeDocument/2006/relationships/image" Target="../media/image9.emf"/><Relationship Id="rId14" Type="http://schemas.openxmlformats.org/officeDocument/2006/relationships/image" Target="../media/image5.png"/></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6.png"/><Relationship Id="rId18" Type="http://schemas.openxmlformats.org/officeDocument/2006/relationships/slide" Target="slide8.xml"/><Relationship Id="rId3" Type="http://schemas.openxmlformats.org/officeDocument/2006/relationships/slideLayout" Target="../slideLayouts/slideLayout10.xml"/><Relationship Id="rId7" Type="http://schemas.openxmlformats.org/officeDocument/2006/relationships/slide" Target="slide5.xml"/><Relationship Id="rId12" Type="http://schemas.openxmlformats.org/officeDocument/2006/relationships/image" Target="../media/image5.png"/><Relationship Id="rId17" Type="http://schemas.openxmlformats.org/officeDocument/2006/relationships/image" Target="../media/image8.png"/><Relationship Id="rId2" Type="http://schemas.openxmlformats.org/officeDocument/2006/relationships/tags" Target="../tags/tag5.xml"/><Relationship Id="rId16" Type="http://schemas.openxmlformats.org/officeDocument/2006/relationships/image" Target="../media/image4.png"/><Relationship Id="rId1" Type="http://schemas.openxmlformats.org/officeDocument/2006/relationships/tags" Target="../tags/tag4.xml"/><Relationship Id="rId6" Type="http://schemas.openxmlformats.org/officeDocument/2006/relationships/slide" Target="slide3.xml"/><Relationship Id="rId11" Type="http://schemas.openxmlformats.org/officeDocument/2006/relationships/slide" Target="slide1.xml"/><Relationship Id="rId5" Type="http://schemas.openxmlformats.org/officeDocument/2006/relationships/image" Target="../media/image3.png"/><Relationship Id="rId15" Type="http://schemas.openxmlformats.org/officeDocument/2006/relationships/slide" Target="slide6.xml"/><Relationship Id="rId10" Type="http://schemas.openxmlformats.org/officeDocument/2006/relationships/slide" Target="slide4.xml"/><Relationship Id="rId4" Type="http://schemas.openxmlformats.org/officeDocument/2006/relationships/notesSlide" Target="../notesSlides/notesSlide3.xml"/><Relationship Id="rId9" Type="http://schemas.openxmlformats.org/officeDocument/2006/relationships/image" Target="../media/image13.png"/><Relationship Id="rId14" Type="http://schemas.openxmlformats.org/officeDocument/2006/relationships/slide" Target="slide7.xml"/></Relationships>
</file>

<file path=ppt/slides/_rels/slide4.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6.xml"/><Relationship Id="rId18" Type="http://schemas.openxmlformats.org/officeDocument/2006/relationships/image" Target="../media/image13.png"/><Relationship Id="rId3" Type="http://schemas.openxmlformats.org/officeDocument/2006/relationships/slideLayout" Target="../slideLayouts/slideLayout10.xml"/><Relationship Id="rId7" Type="http://schemas.openxmlformats.org/officeDocument/2006/relationships/slide" Target="slide5.xml"/><Relationship Id="rId12" Type="http://schemas.openxmlformats.org/officeDocument/2006/relationships/slide" Target="slide7.xml"/><Relationship Id="rId17" Type="http://schemas.openxmlformats.org/officeDocument/2006/relationships/image" Target="../media/image7.png"/><Relationship Id="rId2" Type="http://schemas.openxmlformats.org/officeDocument/2006/relationships/tags" Target="../tags/tag7.xml"/><Relationship Id="rId16" Type="http://schemas.openxmlformats.org/officeDocument/2006/relationships/slide" Target="slide8.xml"/><Relationship Id="rId1" Type="http://schemas.openxmlformats.org/officeDocument/2006/relationships/tags" Target="../tags/tag6.xml"/><Relationship Id="rId6" Type="http://schemas.openxmlformats.org/officeDocument/2006/relationships/slide" Target="slide4.xml"/><Relationship Id="rId11" Type="http://schemas.openxmlformats.org/officeDocument/2006/relationships/image" Target="../media/image6.png"/><Relationship Id="rId5" Type="http://schemas.openxmlformats.org/officeDocument/2006/relationships/image" Target="../media/image3.png"/><Relationship Id="rId15" Type="http://schemas.openxmlformats.org/officeDocument/2006/relationships/image" Target="../media/image8.png"/><Relationship Id="rId10" Type="http://schemas.openxmlformats.org/officeDocument/2006/relationships/image" Target="../media/image5.png"/><Relationship Id="rId4" Type="http://schemas.openxmlformats.org/officeDocument/2006/relationships/notesSlide" Target="../notesSlides/notesSlide4.xml"/><Relationship Id="rId9" Type="http://schemas.openxmlformats.org/officeDocument/2006/relationships/slide" Target="slide1.xml"/><Relationship Id="rId1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6.png"/><Relationship Id="rId18" Type="http://schemas.openxmlformats.org/officeDocument/2006/relationships/slide" Target="slide8.xml"/><Relationship Id="rId3" Type="http://schemas.openxmlformats.org/officeDocument/2006/relationships/tags" Target="../tags/tag10.xml"/><Relationship Id="rId7" Type="http://schemas.openxmlformats.org/officeDocument/2006/relationships/notesSlide" Target="../notesSlides/notesSlide5.xml"/><Relationship Id="rId12" Type="http://schemas.openxmlformats.org/officeDocument/2006/relationships/image" Target="../media/image5.png"/><Relationship Id="rId17" Type="http://schemas.openxmlformats.org/officeDocument/2006/relationships/image" Target="../media/image8.png"/><Relationship Id="rId2" Type="http://schemas.openxmlformats.org/officeDocument/2006/relationships/tags" Target="../tags/tag9.xml"/><Relationship Id="rId16" Type="http://schemas.openxmlformats.org/officeDocument/2006/relationships/image" Target="../media/image4.png"/><Relationship Id="rId20" Type="http://schemas.openxmlformats.org/officeDocument/2006/relationships/image" Target="../media/image13.png"/><Relationship Id="rId1" Type="http://schemas.openxmlformats.org/officeDocument/2006/relationships/tags" Target="../tags/tag8.xml"/><Relationship Id="rId6" Type="http://schemas.openxmlformats.org/officeDocument/2006/relationships/slideLayout" Target="../slideLayouts/slideLayout10.xml"/><Relationship Id="rId11" Type="http://schemas.openxmlformats.org/officeDocument/2006/relationships/slide" Target="slide1.xml"/><Relationship Id="rId5" Type="http://schemas.openxmlformats.org/officeDocument/2006/relationships/tags" Target="../tags/tag12.xml"/><Relationship Id="rId15" Type="http://schemas.openxmlformats.org/officeDocument/2006/relationships/slide" Target="slide6.xml"/><Relationship Id="rId10" Type="http://schemas.openxmlformats.org/officeDocument/2006/relationships/slide" Target="slide5.xml"/><Relationship Id="rId19" Type="http://schemas.openxmlformats.org/officeDocument/2006/relationships/image" Target="../media/image7.png"/><Relationship Id="rId4" Type="http://schemas.openxmlformats.org/officeDocument/2006/relationships/tags" Target="../tags/tag11.xml"/><Relationship Id="rId9" Type="http://schemas.openxmlformats.org/officeDocument/2006/relationships/slide" Target="slide3.xml"/><Relationship Id="rId14" Type="http://schemas.openxmlformats.org/officeDocument/2006/relationships/slide" Target="slide7.xml"/></Relationships>
</file>

<file path=ppt/slides/_rels/slide6.xml.rels><?xml version="1.0" encoding="UTF-8" standalone="yes"?>
<Relationships xmlns="http://schemas.openxmlformats.org/package/2006/relationships"><Relationship Id="rId8" Type="http://schemas.openxmlformats.org/officeDocument/2006/relationships/tags" Target="../tags/tag20.xml"/><Relationship Id="rId13" Type="http://schemas.openxmlformats.org/officeDocument/2006/relationships/tags" Target="../tags/tag25.xml"/><Relationship Id="rId18" Type="http://schemas.openxmlformats.org/officeDocument/2006/relationships/image" Target="../media/image16.png"/><Relationship Id="rId3" Type="http://schemas.openxmlformats.org/officeDocument/2006/relationships/tags" Target="../tags/tag15.xml"/><Relationship Id="rId21" Type="http://schemas.openxmlformats.org/officeDocument/2006/relationships/slide" Target="slide7.xml"/><Relationship Id="rId7" Type="http://schemas.openxmlformats.org/officeDocument/2006/relationships/tags" Target="../tags/tag19.xml"/><Relationship Id="rId12" Type="http://schemas.openxmlformats.org/officeDocument/2006/relationships/tags" Target="../tags/tag24.xml"/><Relationship Id="rId17" Type="http://schemas.openxmlformats.org/officeDocument/2006/relationships/image" Target="../media/image15.png"/><Relationship Id="rId2" Type="http://schemas.openxmlformats.org/officeDocument/2006/relationships/tags" Target="../tags/tag14.xml"/><Relationship Id="rId16" Type="http://schemas.openxmlformats.org/officeDocument/2006/relationships/image" Target="../media/image14.png"/><Relationship Id="rId20" Type="http://schemas.openxmlformats.org/officeDocument/2006/relationships/image" Target="../media/image6.png"/><Relationship Id="rId1" Type="http://schemas.openxmlformats.org/officeDocument/2006/relationships/tags" Target="../tags/tag13.xml"/><Relationship Id="rId6" Type="http://schemas.openxmlformats.org/officeDocument/2006/relationships/tags" Target="../tags/tag18.xml"/><Relationship Id="rId11" Type="http://schemas.openxmlformats.org/officeDocument/2006/relationships/tags" Target="../tags/tag23.xml"/><Relationship Id="rId24" Type="http://schemas.openxmlformats.org/officeDocument/2006/relationships/slide" Target="slide8.xml"/><Relationship Id="rId5" Type="http://schemas.openxmlformats.org/officeDocument/2006/relationships/tags" Target="../tags/tag17.xml"/><Relationship Id="rId15" Type="http://schemas.openxmlformats.org/officeDocument/2006/relationships/notesSlide" Target="../notesSlides/notesSlide6.xml"/><Relationship Id="rId23" Type="http://schemas.openxmlformats.org/officeDocument/2006/relationships/image" Target="../media/image8.png"/><Relationship Id="rId10" Type="http://schemas.openxmlformats.org/officeDocument/2006/relationships/tags" Target="../tags/tag22.xml"/><Relationship Id="rId19" Type="http://schemas.openxmlformats.org/officeDocument/2006/relationships/image" Target="../media/image17.png"/><Relationship Id="rId4" Type="http://schemas.openxmlformats.org/officeDocument/2006/relationships/tags" Target="../tags/tag16.xml"/><Relationship Id="rId9" Type="http://schemas.openxmlformats.org/officeDocument/2006/relationships/tags" Target="../tags/tag21.xml"/><Relationship Id="rId14" Type="http://schemas.openxmlformats.org/officeDocument/2006/relationships/slideLayout" Target="../slideLayouts/slideLayout10.xml"/><Relationship Id="rId22" Type="http://schemas.openxmlformats.org/officeDocument/2006/relationships/slide" Target="slide1.xml"/></Relationships>
</file>

<file path=ppt/slides/_rels/slide7.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slide" Target="slide8.xml"/><Relationship Id="rId3" Type="http://schemas.openxmlformats.org/officeDocument/2006/relationships/image" Target="../media/image18.png"/><Relationship Id="rId7" Type="http://schemas.openxmlformats.org/officeDocument/2006/relationships/image" Target="../media/image20.png"/><Relationship Id="rId12"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slide" Target="slide5.xml"/><Relationship Id="rId11" Type="http://schemas.openxmlformats.org/officeDocument/2006/relationships/slide" Target="slide6.xml"/><Relationship Id="rId5" Type="http://schemas.openxmlformats.org/officeDocument/2006/relationships/slide" Target="slide3.xml"/><Relationship Id="rId10" Type="http://schemas.openxmlformats.org/officeDocument/2006/relationships/image" Target="../media/image5.png"/><Relationship Id="rId4" Type="http://schemas.openxmlformats.org/officeDocument/2006/relationships/image" Target="../media/image19.png"/><Relationship Id="rId9" Type="http://schemas.openxmlformats.org/officeDocument/2006/relationships/slide" Target="slide1.xml"/></Relationships>
</file>

<file path=ppt/slides/_rels/slide8.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5.png"/><Relationship Id="rId18" Type="http://schemas.openxmlformats.org/officeDocument/2006/relationships/image" Target="../media/image25.png"/><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21.png"/><Relationship Id="rId12" Type="http://schemas.openxmlformats.org/officeDocument/2006/relationships/slide" Target="slide1.xml"/><Relationship Id="rId17" Type="http://schemas.openxmlformats.org/officeDocument/2006/relationships/image" Target="../media/image24.png"/><Relationship Id="rId2" Type="http://schemas.openxmlformats.org/officeDocument/2006/relationships/notesSlide" Target="../notesSlides/notesSlide8.xml"/><Relationship Id="rId16" Type="http://schemas.openxmlformats.org/officeDocument/2006/relationships/slide" Target="slide7.xml"/><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16.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6.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23.png"/><Relationship Id="rId14" Type="http://schemas.openxmlformats.org/officeDocument/2006/relationships/slide" Target="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Request-to-Resolve</a:t>
            </a:r>
            <a:br>
              <a:rPr lang="en-US" b="0" dirty="0"/>
            </a:br>
            <a:r>
              <a:rPr lang="en-US" sz="2000" b="0" dirty="0"/>
              <a:t>Scenario Overview</a:t>
            </a:r>
          </a:p>
        </p:txBody>
      </p:sp>
      <p:sp>
        <p:nvSpPr>
          <p:cNvPr id="9" name="Chevron 123">
            <a:hlinkClick r:id="rId4" action="ppaction://hlinksldjump"/>
          </p:cNvPr>
          <p:cNvSpPr>
            <a:spLocks noChangeArrowheads="1"/>
          </p:cNvSpPr>
          <p:nvPr/>
        </p:nvSpPr>
        <p:spPr bwMode="auto">
          <a:xfrm>
            <a:off x="436563" y="2102064"/>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 </a:t>
            </a:r>
          </a:p>
        </p:txBody>
      </p:sp>
      <p:sp>
        <p:nvSpPr>
          <p:cNvPr id="10" name="Chevron 123">
            <a:hlinkClick r:id="rId5" action="ppaction://hlinksldjump"/>
          </p:cNvPr>
          <p:cNvSpPr>
            <a:spLocks noChangeArrowheads="1"/>
          </p:cNvSpPr>
          <p:nvPr/>
        </p:nvSpPr>
        <p:spPr bwMode="auto">
          <a:xfrm>
            <a:off x="1290374" y="2102064"/>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Assigning, and Resolving a Service Request </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6" action="ppaction://hlinksldjump"/>
              </a:rPr>
              <a:t>Open Legend</a:t>
            </a:r>
            <a:endParaRPr lang="en-US" sz="900" dirty="0">
              <a:ea typeface="SimSun" pitchFamily="2" charset="-122"/>
            </a:endParaRPr>
          </a:p>
        </p:txBody>
      </p:sp>
      <p:sp>
        <p:nvSpPr>
          <p:cNvPr id="41"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Customer Service Representative </a:t>
            </a: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4" name="TextBox 66"/>
          <p:cNvSpPr txBox="1">
            <a:spLocks noChangeArrowheads="1"/>
          </p:cNvSpPr>
          <p:nvPr/>
        </p:nvSpPr>
        <p:spPr bwMode="auto">
          <a:xfrm>
            <a:off x="1760926" y="4399866"/>
            <a:ext cx="7256462" cy="1779974"/>
          </a:xfrm>
          <a:prstGeom prst="rect">
            <a:avLst/>
          </a:prstGeom>
          <a:noFill/>
          <a:ln w="9525">
            <a:noFill/>
            <a:miter lim="800000"/>
            <a:headEnd/>
            <a:tailEnd/>
          </a:ln>
        </p:spPr>
        <p:txBody>
          <a:bodyPr>
            <a:spAutoFit/>
          </a:bodyPr>
          <a:lstStyle/>
          <a:p>
            <a:pPr marL="180975" indent="-180975">
              <a:buClr>
                <a:schemeClr val="accent1"/>
              </a:buClr>
              <a:buSzPct val="80000"/>
              <a:buFont typeface="Wingdings" pitchFamily="2" charset="2"/>
              <a:buNone/>
            </a:pPr>
            <a:r>
              <a:rPr lang="en-US" sz="900" dirty="0"/>
              <a:t>The </a:t>
            </a:r>
            <a:r>
              <a:rPr lang="en-US" sz="900" b="1" dirty="0"/>
              <a:t>Request-to-Resolve </a:t>
            </a:r>
            <a:r>
              <a:rPr lang="en-US" sz="900" dirty="0"/>
              <a:t>business scenario enables your service department to provide customer</a:t>
            </a:r>
          </a:p>
          <a:p>
            <a:pPr marL="180975" indent="-180975">
              <a:buClr>
                <a:schemeClr val="accent1"/>
              </a:buClr>
              <a:buSzPct val="80000"/>
              <a:buFont typeface="Wingdings" pitchFamily="2" charset="2"/>
              <a:buNone/>
            </a:pPr>
            <a:r>
              <a:rPr lang="en-US" sz="900" dirty="0"/>
              <a:t>service and support to prospects and existing customers. It provides you with functions to receive</a:t>
            </a:r>
          </a:p>
          <a:p>
            <a:pPr marL="180975" indent="-180975">
              <a:buClr>
                <a:schemeClr val="accent1"/>
              </a:buClr>
              <a:buSzPct val="80000"/>
              <a:buFont typeface="Wingdings" pitchFamily="2" charset="2"/>
              <a:buNone/>
            </a:pPr>
            <a:r>
              <a:rPr lang="en-US" sz="900" dirty="0"/>
              <a:t>inquiries via different input channels, and to create and handle service requests. You can provide</a:t>
            </a:r>
          </a:p>
          <a:p>
            <a:pPr marL="180975" indent="-180975">
              <a:buClr>
                <a:schemeClr val="accent1"/>
              </a:buClr>
              <a:buSzPct val="80000"/>
              <a:buFont typeface="Wingdings" pitchFamily="2" charset="2"/>
              <a:buNone/>
            </a:pPr>
            <a:r>
              <a:rPr lang="en-US" sz="900" dirty="0"/>
              <a:t>solutions to your customer using various output channels, and trigger appropriate follow-up</a:t>
            </a:r>
          </a:p>
          <a:p>
            <a:pPr marL="180975" indent="-180975">
              <a:buClr>
                <a:schemeClr val="accent1"/>
              </a:buClr>
              <a:buSzPct val="80000"/>
              <a:buFont typeface="Wingdings" pitchFamily="2" charset="2"/>
              <a:buNone/>
            </a:pPr>
            <a:r>
              <a:rPr lang="en-US" sz="900" dirty="0"/>
              <a:t>activities such as field services. There are also enhanced functions for:</a:t>
            </a:r>
          </a:p>
          <a:p>
            <a:pPr marL="228600" lvl="1" indent="-114300">
              <a:lnSpc>
                <a:spcPct val="90000"/>
              </a:lnSpc>
              <a:spcBef>
                <a:spcPct val="60000"/>
              </a:spcBef>
              <a:buClr>
                <a:srgbClr val="4DB6EF"/>
              </a:buClr>
              <a:buFont typeface="Wingdings" pitchFamily="2" charset="2"/>
              <a:buChar char="l"/>
            </a:pPr>
            <a:r>
              <a:rPr lang="en-US" sz="900" dirty="0"/>
              <a:t>Knowledge base support to efficiently resolve service requests</a:t>
            </a:r>
          </a:p>
          <a:p>
            <a:pPr marL="228600" lvl="1" indent="-114300">
              <a:lnSpc>
                <a:spcPct val="90000"/>
              </a:lnSpc>
              <a:spcBef>
                <a:spcPct val="60000"/>
              </a:spcBef>
              <a:buClr>
                <a:srgbClr val="4DB6EF"/>
              </a:buClr>
              <a:buFont typeface="Wingdings" pitchFamily="2" charset="2"/>
              <a:buChar char="l"/>
            </a:pPr>
            <a:r>
              <a:rPr lang="en-US" sz="900" dirty="0"/>
              <a:t>Customer warranties to meet legal requirements, and manage entitlements for product failures and defects</a:t>
            </a:r>
          </a:p>
          <a:p>
            <a:pPr marL="228600" lvl="1" indent="-114300">
              <a:lnSpc>
                <a:spcPct val="90000"/>
              </a:lnSpc>
              <a:spcBef>
                <a:spcPct val="60000"/>
              </a:spcBef>
              <a:buClr>
                <a:srgbClr val="4DB6EF"/>
              </a:buClr>
              <a:buFont typeface="Wingdings" pitchFamily="2" charset="2"/>
              <a:buChar char="l"/>
            </a:pPr>
            <a:r>
              <a:rPr lang="en-US" sz="900" dirty="0"/>
              <a:t>Service levels for monitoring performance objectives and due dates</a:t>
            </a:r>
          </a:p>
          <a:p>
            <a:pPr marL="228600" lvl="1" indent="-114300">
              <a:lnSpc>
                <a:spcPct val="90000"/>
              </a:lnSpc>
              <a:spcBef>
                <a:spcPct val="60000"/>
              </a:spcBef>
              <a:buClr>
                <a:schemeClr val="accent1"/>
              </a:buClr>
              <a:buFont typeface="Wingdings" pitchFamily="2" charset="2"/>
              <a:buChar char="l"/>
            </a:pPr>
            <a:endParaRPr lang="en-US" sz="900" dirty="0"/>
          </a:p>
          <a:p>
            <a:pPr marL="228600" lvl="1" indent="-114300">
              <a:spcBef>
                <a:spcPts val="200"/>
              </a:spcBef>
              <a:buFont typeface="Arial" charset="0"/>
              <a:buChar char="•"/>
            </a:pPr>
            <a:endParaRPr lang="en-US" sz="900" dirty="0"/>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30" name="TextBox 29"/>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31"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32" name="TextBox 3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33" name="Picture 3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35" name="Picture 34" descr="Calculator_2_60px.png"/>
          <p:cNvPicPr>
            <a:picLocks noChangeAspect="1"/>
          </p:cNvPicPr>
          <p:nvPr/>
        </p:nvPicPr>
        <p:blipFill>
          <a:blip r:embed="rId9" cstate="print"/>
          <a:stretch>
            <a:fillRect/>
          </a:stretch>
        </p:blipFill>
        <p:spPr>
          <a:xfrm>
            <a:off x="366739" y="5220067"/>
            <a:ext cx="180000" cy="180000"/>
          </a:xfrm>
          <a:prstGeom prst="rect">
            <a:avLst/>
          </a:prstGeom>
        </p:spPr>
      </p:pic>
      <p:pic>
        <p:nvPicPr>
          <p:cNvPr id="36" name="Picture 35" descr="Monitor_60px.png"/>
          <p:cNvPicPr>
            <a:picLocks noChangeAspect="1"/>
          </p:cNvPicPr>
          <p:nvPr/>
        </p:nvPicPr>
        <p:blipFill>
          <a:blip r:embed="rId10" cstate="print"/>
          <a:stretch>
            <a:fillRect/>
          </a:stretch>
        </p:blipFill>
        <p:spPr>
          <a:xfrm>
            <a:off x="366739" y="5578737"/>
            <a:ext cx="180000" cy="180000"/>
          </a:xfrm>
          <a:prstGeom prst="rect">
            <a:avLst/>
          </a:prstGeom>
        </p:spPr>
      </p:pic>
      <p:sp>
        <p:nvSpPr>
          <p:cNvPr id="38" name="Rectangle 57">
            <a:hlinkClick r:id="rId11"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39"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0" name="Rectangle 57">
            <a:hlinkClick r:id="rId12"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37" name="Picture 68"/>
          <p:cNvPicPr>
            <a:picLocks noChangeAspect="1"/>
          </p:cNvPicPr>
          <p:nvPr>
            <p:custDataLst>
              <p:tags r:id="rId1"/>
            </p:custDataLst>
          </p:nvPr>
        </p:nvPicPr>
        <p:blipFill>
          <a:blip r:embed="rId13">
            <a:extLst>
              <a:ext uri="{28A0092B-C50C-407E-A947-70E740481C1C}">
                <a14:useLocalDpi xmlns:a14="http://schemas.microsoft.com/office/drawing/2010/main" val="0"/>
              </a:ext>
            </a:extLst>
          </a:blip>
          <a:stretch>
            <a:fillRect/>
          </a:stretch>
        </p:blipFill>
        <p:spPr bwMode="auto">
          <a:xfrm>
            <a:off x="1831975" y="6318250"/>
            <a:ext cx="411163" cy="411163"/>
          </a:xfrm>
          <a:prstGeom prst="rect">
            <a:avLst/>
          </a:prstGeom>
          <a:noFill/>
          <a:ln w="9525">
            <a:noFill/>
            <a:miter lim="800000"/>
            <a:headEnd/>
            <a:tailEnd/>
          </a:ln>
        </p:spPr>
      </p:pic>
      <p:pic>
        <p:nvPicPr>
          <p:cNvPr id="46" name="Picture 45" descr="i_button_black.pn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45" name="Rectangle 57">
            <a:hlinkClick r:id="rId15"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Request-to-Resolve</a:t>
            </a:r>
            <a:br>
              <a:rPr lang="en-US" b="0" dirty="0"/>
            </a:br>
            <a:r>
              <a:rPr lang="en-US" sz="2000" b="0" dirty="0"/>
              <a:t>Scenario Overview</a:t>
            </a:r>
          </a:p>
        </p:txBody>
      </p:sp>
      <p:sp>
        <p:nvSpPr>
          <p:cNvPr id="9" name="Chevron 123">
            <a:hlinkClick r:id="rId5" action="ppaction://hlinksldjump"/>
          </p:cNvPr>
          <p:cNvSpPr>
            <a:spLocks noChangeArrowheads="1"/>
          </p:cNvSpPr>
          <p:nvPr/>
        </p:nvSpPr>
        <p:spPr bwMode="auto">
          <a:xfrm>
            <a:off x="436563" y="2102064"/>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 </a:t>
            </a:r>
          </a:p>
        </p:txBody>
      </p:sp>
      <p:sp>
        <p:nvSpPr>
          <p:cNvPr id="10" name="Chevron 123">
            <a:hlinkClick r:id="rId6" action="ppaction://hlinksldjump"/>
          </p:cNvPr>
          <p:cNvSpPr>
            <a:spLocks noChangeArrowheads="1"/>
          </p:cNvSpPr>
          <p:nvPr/>
        </p:nvSpPr>
        <p:spPr bwMode="auto">
          <a:xfrm>
            <a:off x="1290374" y="2102064"/>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Assigning, and Resolving a Service Request </a:t>
            </a:r>
          </a:p>
        </p:txBody>
      </p:sp>
      <p:grpSp>
        <p:nvGrpSpPr>
          <p:cNvPr id="3"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3" name="Rectangle 122"/>
          <p:cNvSpPr>
            <a:spLocks noChangeArrowheads="1"/>
          </p:cNvSpPr>
          <p:nvPr/>
        </p:nvSpPr>
        <p:spPr bwMode="auto">
          <a:xfrm>
            <a:off x="1761615"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2"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54"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Customer Service Representative </a:t>
            </a:r>
          </a:p>
        </p:txBody>
      </p:sp>
      <p:pic>
        <p:nvPicPr>
          <p:cNvPr id="55" name="Picture 68"/>
          <p:cNvPicPr>
            <a:picLocks noChangeAspect="1"/>
          </p:cNvPicPr>
          <p:nvPr>
            <p:custDataLst>
              <p:tags r:id="rId1"/>
            </p:custDataLst>
          </p:nvPr>
        </p:nvPicPr>
        <p:blipFill>
          <a:blip r:embed="rId8">
            <a:extLst>
              <a:ext uri="{28A0092B-C50C-407E-A947-70E740481C1C}">
                <a14:useLocalDpi xmlns:a14="http://schemas.microsoft.com/office/drawing/2010/main" val="0"/>
              </a:ext>
            </a:extLst>
          </a:blip>
          <a:stretch>
            <a:fillRect/>
          </a:stretch>
        </p:blipFill>
        <p:spPr bwMode="auto">
          <a:xfrm>
            <a:off x="1831975" y="6318250"/>
            <a:ext cx="411163" cy="411163"/>
          </a:xfrm>
          <a:prstGeom prst="rect">
            <a:avLst/>
          </a:prstGeom>
          <a:noFill/>
          <a:ln w="9525">
            <a:noFill/>
            <a:miter lim="800000"/>
            <a:headEnd/>
            <a:tailEnd/>
          </a:ln>
        </p:spPr>
      </p:pic>
      <p:sp>
        <p:nvSpPr>
          <p:cNvPr id="56"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57"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8" name="TextBox 66"/>
          <p:cNvSpPr txBox="1">
            <a:spLocks noChangeArrowheads="1"/>
          </p:cNvSpPr>
          <p:nvPr/>
        </p:nvSpPr>
        <p:spPr bwMode="auto">
          <a:xfrm>
            <a:off x="1760926" y="4399866"/>
            <a:ext cx="7256462" cy="1779974"/>
          </a:xfrm>
          <a:prstGeom prst="rect">
            <a:avLst/>
          </a:prstGeom>
          <a:noFill/>
          <a:ln w="9525">
            <a:noFill/>
            <a:miter lim="800000"/>
            <a:headEnd/>
            <a:tailEnd/>
          </a:ln>
        </p:spPr>
        <p:txBody>
          <a:bodyPr>
            <a:spAutoFit/>
          </a:bodyPr>
          <a:lstStyle/>
          <a:p>
            <a:pPr marL="180975" indent="-180975">
              <a:buClr>
                <a:schemeClr val="accent1"/>
              </a:buClr>
              <a:buSzPct val="80000"/>
              <a:buFont typeface="Wingdings" pitchFamily="2" charset="2"/>
              <a:buNone/>
            </a:pPr>
            <a:r>
              <a:rPr lang="en-US" sz="900" dirty="0"/>
              <a:t>The </a:t>
            </a:r>
            <a:r>
              <a:rPr lang="en-US" sz="900" b="1" dirty="0"/>
              <a:t>Request-to-Resolve </a:t>
            </a:r>
            <a:r>
              <a:rPr lang="en-US" sz="900" dirty="0"/>
              <a:t>business scenario enables your service department to provide customer</a:t>
            </a:r>
          </a:p>
          <a:p>
            <a:pPr marL="180975" indent="-180975">
              <a:buClr>
                <a:schemeClr val="accent1"/>
              </a:buClr>
              <a:buSzPct val="80000"/>
              <a:buFont typeface="Wingdings" pitchFamily="2" charset="2"/>
              <a:buNone/>
            </a:pPr>
            <a:r>
              <a:rPr lang="en-US" sz="900" dirty="0"/>
              <a:t>service and support to prospects and existing customers. It provides you with functions to receive</a:t>
            </a:r>
          </a:p>
          <a:p>
            <a:pPr marL="180975" indent="-180975">
              <a:buClr>
                <a:schemeClr val="accent1"/>
              </a:buClr>
              <a:buSzPct val="80000"/>
              <a:buFont typeface="Wingdings" pitchFamily="2" charset="2"/>
              <a:buNone/>
            </a:pPr>
            <a:r>
              <a:rPr lang="en-US" sz="900" dirty="0"/>
              <a:t>inquiries via different input channels, and to create and handle service requests. You can provide</a:t>
            </a:r>
          </a:p>
          <a:p>
            <a:pPr marL="180975" indent="-180975">
              <a:buClr>
                <a:schemeClr val="accent1"/>
              </a:buClr>
              <a:buSzPct val="80000"/>
              <a:buFont typeface="Wingdings" pitchFamily="2" charset="2"/>
              <a:buNone/>
            </a:pPr>
            <a:r>
              <a:rPr lang="en-US" sz="900" dirty="0"/>
              <a:t>solutions to your customer using various output channels, and trigger appropriate follow-up</a:t>
            </a:r>
          </a:p>
          <a:p>
            <a:pPr marL="180975" indent="-180975">
              <a:buClr>
                <a:schemeClr val="accent1"/>
              </a:buClr>
              <a:buSzPct val="80000"/>
              <a:buFont typeface="Wingdings" pitchFamily="2" charset="2"/>
              <a:buNone/>
            </a:pPr>
            <a:r>
              <a:rPr lang="en-US" sz="900" dirty="0"/>
              <a:t>activities such as field services. There are also enhanced functions for:</a:t>
            </a:r>
          </a:p>
          <a:p>
            <a:pPr marL="228600" lvl="1" indent="-114300">
              <a:lnSpc>
                <a:spcPct val="90000"/>
              </a:lnSpc>
              <a:spcBef>
                <a:spcPct val="60000"/>
              </a:spcBef>
              <a:buClr>
                <a:srgbClr val="4DB6EF"/>
              </a:buClr>
              <a:buFont typeface="Wingdings" pitchFamily="2" charset="2"/>
              <a:buChar char="l"/>
            </a:pPr>
            <a:r>
              <a:rPr lang="en-US" sz="900" dirty="0"/>
              <a:t>Knowledge base support to efficiently resolve service requests</a:t>
            </a:r>
          </a:p>
          <a:p>
            <a:pPr marL="228600" lvl="1" indent="-114300">
              <a:lnSpc>
                <a:spcPct val="90000"/>
              </a:lnSpc>
              <a:spcBef>
                <a:spcPct val="60000"/>
              </a:spcBef>
              <a:buClr>
                <a:srgbClr val="4DB6EF"/>
              </a:buClr>
              <a:buFont typeface="Wingdings" pitchFamily="2" charset="2"/>
              <a:buChar char="l"/>
            </a:pPr>
            <a:r>
              <a:rPr lang="en-US" sz="900" dirty="0"/>
              <a:t>Customer warranties to meet legal requirements, and manage entitlements for product failures and defects</a:t>
            </a:r>
          </a:p>
          <a:p>
            <a:pPr marL="228600" lvl="1" indent="-114300">
              <a:lnSpc>
                <a:spcPct val="90000"/>
              </a:lnSpc>
              <a:spcBef>
                <a:spcPct val="60000"/>
              </a:spcBef>
              <a:buClr>
                <a:srgbClr val="4DB6EF"/>
              </a:buClr>
              <a:buFont typeface="Wingdings" pitchFamily="2" charset="2"/>
              <a:buChar char="l"/>
            </a:pPr>
            <a:r>
              <a:rPr lang="en-US" sz="900" dirty="0"/>
              <a:t>Service levels for monitoring performance objectives and due dates</a:t>
            </a:r>
          </a:p>
          <a:p>
            <a:pPr marL="228600" lvl="1" indent="-114300">
              <a:lnSpc>
                <a:spcPct val="90000"/>
              </a:lnSpc>
              <a:spcBef>
                <a:spcPct val="60000"/>
              </a:spcBef>
              <a:buClr>
                <a:schemeClr val="accent1"/>
              </a:buClr>
              <a:buFont typeface="Wingdings" pitchFamily="2" charset="2"/>
              <a:buChar char="l"/>
            </a:pPr>
            <a:endParaRPr lang="en-US" sz="900" dirty="0"/>
          </a:p>
          <a:p>
            <a:pPr marL="228600" lvl="1" indent="-114300">
              <a:spcBef>
                <a:spcPts val="200"/>
              </a:spcBef>
              <a:buFont typeface="Arial" charset="0"/>
              <a:buChar char="•"/>
            </a:pPr>
            <a:endParaRPr lang="en-US" sz="900" dirty="0"/>
          </a:p>
        </p:txBody>
      </p:sp>
      <p:sp>
        <p:nvSpPr>
          <p:cNvPr id="92" name="Chevron 79"/>
          <p:cNvSpPr>
            <a:spLocks noChangeArrowheads="1"/>
          </p:cNvSpPr>
          <p:nvPr/>
        </p:nvSpPr>
        <p:spPr bwMode="auto">
          <a:xfrm>
            <a:off x="7071802"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pic>
        <p:nvPicPr>
          <p:cNvPr id="98" name="Picture 68"/>
          <p:cNvPicPr>
            <a:picLocks noChangeAspect="1" noChangeArrowheads="1"/>
          </p:cNvPicPr>
          <p:nvPr/>
        </p:nvPicPr>
        <p:blipFill>
          <a:blip r:embed="rId9" cstate="print"/>
          <a:srcRect/>
          <a:stretch>
            <a:fillRect/>
          </a:stretch>
        </p:blipFill>
        <p:spPr bwMode="auto">
          <a:xfrm>
            <a:off x="6733665" y="4122738"/>
            <a:ext cx="2470150" cy="2809875"/>
          </a:xfrm>
          <a:prstGeom prst="rect">
            <a:avLst/>
          </a:prstGeom>
          <a:noFill/>
          <a:ln w="9525">
            <a:noFill/>
            <a:miter lim="800000"/>
            <a:headEnd/>
            <a:tailEnd/>
          </a:ln>
        </p:spPr>
      </p:pic>
      <p:pic>
        <p:nvPicPr>
          <p:cNvPr id="99" name="Picture 52" descr="richard_stone_active.png">
            <a:hlinkClick r:id="rId10" action="ppaction://hlinksldjump" tooltip="Click here for a detailed role description"/>
          </p:cNvPr>
          <p:cNvPicPr>
            <a:picLocks noChangeAspect="1"/>
          </p:cNvPicPr>
          <p:nvPr>
            <p:custDataLst>
              <p:tags r:id="rId2"/>
            </p:custDataLst>
          </p:nvPr>
        </p:nvPicPr>
        <p:blipFill>
          <a:blip r:embed="rId11" cstate="print"/>
          <a:srcRect/>
          <a:stretch>
            <a:fillRect/>
          </a:stretch>
        </p:blipFill>
        <p:spPr bwMode="auto">
          <a:xfrm>
            <a:off x="7811577" y="6318250"/>
            <a:ext cx="411163" cy="411163"/>
          </a:xfrm>
          <a:prstGeom prst="rect">
            <a:avLst/>
          </a:prstGeom>
          <a:noFill/>
          <a:ln w="9525">
            <a:noFill/>
            <a:miter lim="800000"/>
            <a:headEnd/>
            <a:tailEnd/>
          </a:ln>
        </p:spPr>
      </p:pic>
      <p:sp>
        <p:nvSpPr>
          <p:cNvPr id="100" name="Chevron 79"/>
          <p:cNvSpPr>
            <a:spLocks noChangeArrowheads="1"/>
          </p:cNvSpPr>
          <p:nvPr/>
        </p:nvSpPr>
        <p:spPr bwMode="auto">
          <a:xfrm>
            <a:off x="7071802"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101" name="Chevron 79"/>
          <p:cNvSpPr>
            <a:spLocks noChangeArrowheads="1"/>
          </p:cNvSpPr>
          <p:nvPr/>
        </p:nvSpPr>
        <p:spPr bwMode="auto">
          <a:xfrm>
            <a:off x="8267190"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102" name="AutoShape 65"/>
          <p:cNvSpPr>
            <a:spLocks noChangeAspect="1" noChangeArrowheads="1" noTextEdit="1"/>
          </p:cNvSpPr>
          <p:nvPr/>
        </p:nvSpPr>
        <p:spPr bwMode="auto">
          <a:xfrm>
            <a:off x="6741602" y="4122738"/>
            <a:ext cx="2546350" cy="2800350"/>
          </a:xfrm>
          <a:prstGeom prst="rect">
            <a:avLst/>
          </a:prstGeom>
          <a:noFill/>
          <a:ln w="9525">
            <a:noFill/>
            <a:miter lim="800000"/>
            <a:headEnd/>
            <a:tailEnd/>
          </a:ln>
        </p:spPr>
        <p:txBody>
          <a:bodyPr/>
          <a:lstStyle/>
          <a:p>
            <a:endParaRPr lang="de-DE"/>
          </a:p>
        </p:txBody>
      </p:sp>
      <p:sp>
        <p:nvSpPr>
          <p:cNvPr id="103" name="Rectangle 72"/>
          <p:cNvSpPr>
            <a:spLocks noChangeArrowheads="1"/>
          </p:cNvSpPr>
          <p:nvPr/>
        </p:nvSpPr>
        <p:spPr bwMode="auto">
          <a:xfrm>
            <a:off x="6884477"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a:p>
        </p:txBody>
      </p:sp>
      <p:sp>
        <p:nvSpPr>
          <p:cNvPr id="104" name="Rectangle 73"/>
          <p:cNvSpPr>
            <a:spLocks noChangeArrowheads="1"/>
          </p:cNvSpPr>
          <p:nvPr/>
        </p:nvSpPr>
        <p:spPr bwMode="auto">
          <a:xfrm>
            <a:off x="6938452"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105" name="Rectangle 74"/>
          <p:cNvSpPr>
            <a:spLocks noChangeArrowheads="1"/>
          </p:cNvSpPr>
          <p:nvPr/>
        </p:nvSpPr>
        <p:spPr bwMode="auto">
          <a:xfrm>
            <a:off x="7128952" y="4629150"/>
            <a:ext cx="1908175" cy="1833563"/>
          </a:xfrm>
          <a:prstGeom prst="rect">
            <a:avLst/>
          </a:prstGeom>
          <a:noFill/>
          <a:ln w="9525">
            <a:noFill/>
            <a:miter lim="800000"/>
            <a:headEnd/>
            <a:tailEnd/>
          </a:ln>
        </p:spPr>
        <p:txBody>
          <a:bodyPr lIns="0" tIns="0" rIns="0" bIns="0">
            <a:spAutoFit/>
          </a:bodyPr>
          <a:lstStyle/>
          <a:p>
            <a:r>
              <a:rPr lang="en-US" sz="800">
                <a:solidFill>
                  <a:srgbClr val="000000"/>
                </a:solidFill>
              </a:rPr>
              <a:t>Process mainly driven by the user</a:t>
            </a:r>
          </a:p>
          <a:p>
            <a:endParaRPr lang="en-US" sz="800">
              <a:solidFill>
                <a:srgbClr val="000000"/>
              </a:solidFill>
            </a:endParaRPr>
          </a:p>
          <a:p>
            <a:r>
              <a:rPr lang="en-US" sz="800">
                <a:solidFill>
                  <a:srgbClr val="000000"/>
                </a:solidFill>
              </a:rPr>
              <a:t>Process mainly driven by the system</a:t>
            </a:r>
          </a:p>
          <a:p>
            <a:endParaRPr lang="en-US" sz="800">
              <a:solidFill>
                <a:srgbClr val="000000"/>
              </a:solidFill>
            </a:endParaRPr>
          </a:p>
          <a:p>
            <a:r>
              <a:rPr lang="en-US" sz="800">
                <a:solidFill>
                  <a:srgbClr val="000000"/>
                </a:solidFill>
              </a:rPr>
              <a:t>Manual process not supported by the system</a:t>
            </a:r>
          </a:p>
          <a:p>
            <a:endParaRPr lang="en-US" sz="800">
              <a:solidFill>
                <a:srgbClr val="000000"/>
              </a:solidFill>
            </a:endParaRPr>
          </a:p>
          <a:p>
            <a:r>
              <a:rPr lang="en-US" sz="800">
                <a:solidFill>
                  <a:srgbClr val="000000"/>
                </a:solidFill>
              </a:rPr>
              <a:t>Process that communicates with third-party software (mouse-over for details)</a:t>
            </a:r>
          </a:p>
          <a:p>
            <a:endParaRPr lang="en-US" sz="800">
              <a:solidFill>
                <a:srgbClr val="000000"/>
              </a:solidFill>
            </a:endParaRPr>
          </a:p>
          <a:p>
            <a:r>
              <a:rPr lang="en-US" sz="800">
                <a:solidFill>
                  <a:srgbClr val="000000"/>
                </a:solidFill>
              </a:rPr>
              <a:t>Process with relevance to Financials</a:t>
            </a:r>
          </a:p>
          <a:p>
            <a:endParaRPr lang="en-US" sz="800">
              <a:solidFill>
                <a:srgbClr val="000000"/>
              </a:solidFill>
            </a:endParaRPr>
          </a:p>
          <a:p>
            <a:r>
              <a:rPr lang="en-US" sz="800">
                <a:solidFill>
                  <a:srgbClr val="000000"/>
                </a:solidFill>
              </a:rPr>
              <a:t>Related scenario</a:t>
            </a:r>
          </a:p>
          <a:p>
            <a:endParaRPr lang="en-US" sz="800">
              <a:solidFill>
                <a:srgbClr val="000000"/>
              </a:solidFill>
            </a:endParaRPr>
          </a:p>
          <a:p>
            <a:r>
              <a:rPr lang="en-US" sz="800">
                <a:solidFill>
                  <a:srgbClr val="000000"/>
                </a:solidFill>
              </a:rPr>
              <a:t>Info button with more information</a:t>
            </a:r>
            <a:endParaRPr lang="en-US" sz="800"/>
          </a:p>
        </p:txBody>
      </p:sp>
      <p:pic>
        <p:nvPicPr>
          <p:cNvPr id="106" name="Picture 75"/>
          <p:cNvPicPr>
            <a:picLocks noChangeAspect="1" noChangeArrowheads="1"/>
          </p:cNvPicPr>
          <p:nvPr/>
        </p:nvPicPr>
        <p:blipFill>
          <a:blip r:embed="rId12" cstate="print">
            <a:extLst>
              <a:ext uri="{28A0092B-C50C-407E-A947-70E740481C1C}">
                <a14:useLocalDpi xmlns:a14="http://schemas.microsoft.com/office/drawing/2010/main" val="0"/>
              </a:ext>
            </a:extLst>
          </a:blip>
          <a:stretch>
            <a:fillRect/>
          </a:stretch>
        </p:blipFill>
        <p:spPr bwMode="auto">
          <a:xfrm>
            <a:off x="6932896" y="6096289"/>
            <a:ext cx="127000" cy="94672"/>
          </a:xfrm>
          <a:prstGeom prst="rect">
            <a:avLst/>
          </a:prstGeom>
          <a:noFill/>
          <a:ln w="9525">
            <a:noFill/>
            <a:miter lim="800000"/>
            <a:headEnd/>
            <a:tailEnd/>
          </a:ln>
        </p:spPr>
      </p:pic>
      <p:sp>
        <p:nvSpPr>
          <p:cNvPr id="107" name="Rectangle 76">
            <a:hlinkClick r:id="rId13" action="ppaction://hlinksldjump"/>
          </p:cNvPr>
          <p:cNvSpPr>
            <a:spLocks noChangeArrowheads="1"/>
          </p:cNvSpPr>
          <p:nvPr/>
        </p:nvSpPr>
        <p:spPr bwMode="auto">
          <a:xfrm>
            <a:off x="8433877" y="4170858"/>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13" action="ppaction://hlinksldjump"/>
              </a:rPr>
              <a:t>Close Legend</a:t>
            </a:r>
            <a:endParaRPr lang="en-US" sz="800" dirty="0">
              <a:solidFill>
                <a:srgbClr val="44697D"/>
              </a:solidFill>
            </a:endParaRPr>
          </a:p>
        </p:txBody>
      </p:sp>
      <p:sp>
        <p:nvSpPr>
          <p:cNvPr id="108" name="Freeform 70"/>
          <p:cNvSpPr>
            <a:spLocks noChangeAspect="1" noChangeArrowheads="1"/>
          </p:cNvSpPr>
          <p:nvPr/>
        </p:nvSpPr>
        <p:spPr bwMode="auto">
          <a:xfrm flipV="1">
            <a:off x="6932102" y="5494338"/>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109" name="Freeform 69"/>
          <p:cNvSpPr>
            <a:spLocks noChangeAspect="1" noChangeArrowheads="1"/>
          </p:cNvSpPr>
          <p:nvPr/>
        </p:nvSpPr>
        <p:spPr bwMode="auto">
          <a:xfrm>
            <a:off x="6928927" y="582930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0" name="Chevron 123"/>
          <p:cNvSpPr>
            <a:spLocks noChangeArrowheads="1"/>
          </p:cNvSpPr>
          <p:nvPr/>
        </p:nvSpPr>
        <p:spPr bwMode="auto">
          <a:xfrm>
            <a:off x="6932102"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111" name="Chevron 123"/>
          <p:cNvSpPr>
            <a:spLocks noChangeArrowheads="1"/>
          </p:cNvSpPr>
          <p:nvPr/>
        </p:nvSpPr>
        <p:spPr bwMode="auto">
          <a:xfrm>
            <a:off x="6932102" y="514191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112" name="Chevron 123"/>
          <p:cNvSpPr>
            <a:spLocks noChangeArrowheads="1"/>
          </p:cNvSpPr>
          <p:nvPr/>
        </p:nvSpPr>
        <p:spPr bwMode="auto">
          <a:xfrm>
            <a:off x="6932102"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64" name="TextBox 63"/>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5"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6" name="TextBox 65"/>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8" name="Picture 67" descr="Calculator_2_60px.png"/>
          <p:cNvPicPr>
            <a:picLocks noChangeAspect="1"/>
          </p:cNvPicPr>
          <p:nvPr/>
        </p:nvPicPr>
        <p:blipFill>
          <a:blip r:embed="rId14" cstate="print"/>
          <a:stretch>
            <a:fillRect/>
          </a:stretch>
        </p:blipFill>
        <p:spPr>
          <a:xfrm>
            <a:off x="366739" y="5220067"/>
            <a:ext cx="180000" cy="180000"/>
          </a:xfrm>
          <a:prstGeom prst="rect">
            <a:avLst/>
          </a:prstGeom>
        </p:spPr>
      </p:pic>
      <p:pic>
        <p:nvPicPr>
          <p:cNvPr id="69" name="Picture 68" descr="Monitor_60px.png"/>
          <p:cNvPicPr>
            <a:picLocks noChangeAspect="1"/>
          </p:cNvPicPr>
          <p:nvPr/>
        </p:nvPicPr>
        <p:blipFill>
          <a:blip r:embed="rId15" cstate="print"/>
          <a:stretch>
            <a:fillRect/>
          </a:stretch>
        </p:blipFill>
        <p:spPr>
          <a:xfrm>
            <a:off x="366739" y="5578737"/>
            <a:ext cx="180000" cy="180000"/>
          </a:xfrm>
          <a:prstGeom prst="rect">
            <a:avLst/>
          </a:prstGeom>
        </p:spPr>
      </p:pic>
      <p:sp>
        <p:nvSpPr>
          <p:cNvPr id="70" name="Rectangle 57">
            <a:hlinkClick r:id="rId16"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1"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Rectangle 57">
            <a:hlinkClick r:id="rId10"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6" name="TextBox 75"/>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pic>
        <p:nvPicPr>
          <p:cNvPr id="45" name="Picture 44" descr="i_button_black.psd"/>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6954240" y="6315296"/>
            <a:ext cx="138040" cy="138040"/>
          </a:xfrm>
          <a:prstGeom prst="rect">
            <a:avLst/>
          </a:prstGeom>
        </p:spPr>
      </p:pic>
      <p:pic>
        <p:nvPicPr>
          <p:cNvPr id="47" name="Picture 46"/>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48" name="Picture 47" descr="i_button_black.png"/>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5" name="Rectangle 57">
            <a:hlinkClick r:id="rId20"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fontAlgn="auto" latinLnBrk="0" hangingPunct="1"/>
            <a:r>
              <a:rPr lang="en-US" sz="2400" b="0" i="0" kern="1200" spc="0" baseline="0" dirty="0">
                <a:ln>
                  <a:noFill/>
                </a:ln>
                <a:solidFill>
                  <a:srgbClr val="666666"/>
                </a:solidFill>
                <a:effectLst/>
                <a:ea typeface="+mn-ea"/>
                <a:cs typeface="+mn-cs"/>
              </a:rPr>
              <a:t>Request-to-Resolve</a:t>
            </a:r>
            <a:br>
              <a:rPr lang="en-US" sz="2400" b="0" i="0" kern="1200" spc="0" baseline="0" dirty="0">
                <a:ln>
                  <a:noFill/>
                </a:ln>
                <a:solidFill>
                  <a:srgbClr val="666666"/>
                </a:solidFill>
                <a:effectLst/>
                <a:ea typeface="+mn-ea"/>
                <a:cs typeface="+mn-cs"/>
              </a:rPr>
            </a:br>
            <a:r>
              <a:rPr lang="en-US" sz="2000" b="0" i="0" kern="1200" spc="0" baseline="0" dirty="0">
                <a:ln>
                  <a:noFill/>
                </a:ln>
                <a:solidFill>
                  <a:srgbClr val="666666"/>
                </a:solidFill>
                <a:effectLst/>
                <a:ea typeface="+mn-ea"/>
                <a:cs typeface="+mn-cs"/>
              </a:rPr>
              <a:t>Process Details: Handling an Incoming Customer Inquiry </a:t>
            </a:r>
            <a:endParaRPr lang="de-DE" b="0" dirty="0">
              <a:effectLst/>
            </a:endParaRPr>
          </a:p>
        </p:txBody>
      </p:sp>
      <p:grpSp>
        <p:nvGrpSpPr>
          <p:cNvPr id="3"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39" name="Chevron 43"/>
          <p:cNvSpPr>
            <a:spLocks noChangeArrowheads="1"/>
          </p:cNvSpPr>
          <p:nvPr/>
        </p:nvSpPr>
        <p:spPr bwMode="auto">
          <a:xfrm>
            <a:off x="436563" y="1855829"/>
            <a:ext cx="2196719" cy="1390567"/>
          </a:xfrm>
          <a:prstGeom prst="chevron">
            <a:avLst>
              <a:gd name="adj" fmla="val 14319"/>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Handling an Incoming </a:t>
            </a:r>
          </a:p>
          <a:p>
            <a:pPr>
              <a:lnSpc>
                <a:spcPct val="90000"/>
              </a:lnSpc>
            </a:pPr>
            <a:r>
              <a:rPr lang="en-US" sz="900" dirty="0">
                <a:solidFill>
                  <a:schemeClr val="bg1"/>
                </a:solidFill>
                <a:latin typeface="BentonSans Regular"/>
                <a:cs typeface="BentonSans Regular"/>
              </a:rPr>
              <a:t>Customer Inquiry </a:t>
            </a:r>
          </a:p>
        </p:txBody>
      </p:sp>
      <p:sp>
        <p:nvSpPr>
          <p:cNvPr id="59" name="Chevron 58"/>
          <p:cNvSpPr>
            <a:spLocks noChangeArrowheads="1"/>
          </p:cNvSpPr>
          <p:nvPr>
            <p:custDataLst>
              <p:tags r:id="rId1"/>
            </p:custDataLst>
          </p:nvPr>
        </p:nvSpPr>
        <p:spPr bwMode="auto">
          <a:xfrm>
            <a:off x="655496" y="21749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Receive an incoming call and log an inquiry</a:t>
            </a:r>
          </a:p>
        </p:txBody>
      </p:sp>
      <p:sp>
        <p:nvSpPr>
          <p:cNvPr id="60" name="Oval 59">
            <a:hlinkClick r:id="rId6" action="ppaction://hlinksldjump" tooltip="The customer service representative logs inquiries based on telephone calls and triggers follow-up activities. "/>
          </p:cNvPr>
          <p:cNvSpPr>
            <a:spLocks noChangeAspect="1"/>
          </p:cNvSpPr>
          <p:nvPr/>
        </p:nvSpPr>
        <p:spPr bwMode="gray">
          <a:xfrm>
            <a:off x="1235989" y="2759585"/>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68" name="Chevron 123">
            <a:hlinkClick r:id="rId7" action="ppaction://hlinksldjump"/>
          </p:cNvPr>
          <p:cNvSpPr>
            <a:spLocks noChangeArrowheads="1"/>
          </p:cNvSpPr>
          <p:nvPr/>
        </p:nvSpPr>
        <p:spPr bwMode="auto">
          <a:xfrm>
            <a:off x="2599503" y="211714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Assigning, and Resolving a Service Request </a:t>
            </a:r>
          </a:p>
        </p:txBody>
      </p:sp>
      <p:sp>
        <p:nvSpPr>
          <p:cNvPr id="69"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0" name="TextBox 69"/>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74" name="TextBox 73"/>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76"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82"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Customer Service Representative </a:t>
            </a:r>
          </a:p>
        </p:txBody>
      </p:sp>
      <p:sp>
        <p:nvSpPr>
          <p:cNvPr id="84" name="Chevron 102"/>
          <p:cNvSpPr>
            <a:spLocks noChangeArrowheads="1"/>
          </p:cNvSpPr>
          <p:nvPr/>
        </p:nvSpPr>
        <p:spPr bwMode="auto">
          <a:xfrm>
            <a:off x="7613870" y="5219353"/>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Account Management   </a:t>
            </a:r>
          </a:p>
        </p:txBody>
      </p:sp>
      <p:pic>
        <p:nvPicPr>
          <p:cNvPr id="85" name="Picture 68"/>
          <p:cNvPicPr>
            <a:picLocks noChangeAspect="1"/>
          </p:cNvPicPr>
          <p:nvPr>
            <p:custDataLst>
              <p:tags r:id="rId2"/>
            </p:custDataLst>
          </p:nvPr>
        </p:nvPicPr>
        <p:blipFill>
          <a:blip r:embed="rId8">
            <a:extLst>
              <a:ext uri="{28A0092B-C50C-407E-A947-70E740481C1C}">
                <a14:useLocalDpi xmlns:a14="http://schemas.microsoft.com/office/drawing/2010/main" val="0"/>
              </a:ext>
            </a:extLst>
          </a:blip>
          <a:stretch>
            <a:fillRect/>
          </a:stretch>
        </p:blipFill>
        <p:spPr bwMode="auto">
          <a:xfrm>
            <a:off x="6886575" y="4521200"/>
            <a:ext cx="411163" cy="411163"/>
          </a:xfrm>
          <a:prstGeom prst="rect">
            <a:avLst/>
          </a:prstGeom>
          <a:noFill/>
          <a:ln w="9525">
            <a:noFill/>
            <a:miter lim="800000"/>
            <a:headEnd/>
            <a:tailEnd/>
          </a:ln>
        </p:spPr>
      </p:pic>
      <p:sp>
        <p:nvSpPr>
          <p:cNvPr id="86"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pic>
        <p:nvPicPr>
          <p:cNvPr id="87" name="Picture 2"/>
          <p:cNvPicPr>
            <a:picLocks noChangeAspect="1" noChangeArrowheads="1"/>
          </p:cNvPicPr>
          <p:nvPr/>
        </p:nvPicPr>
        <p:blipFill>
          <a:blip r:embed="rId9">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92" name="Rectangle 77"/>
          <p:cNvSpPr>
            <a:spLocks noChangeArrowheads="1"/>
          </p:cNvSpPr>
          <p:nvPr/>
        </p:nvSpPr>
        <p:spPr bwMode="auto">
          <a:xfrm>
            <a:off x="436563" y="3003791"/>
            <a:ext cx="2070100" cy="228600"/>
          </a:xfrm>
          <a:prstGeom prst="rect">
            <a:avLst/>
          </a:prstGeom>
          <a:noFill/>
          <a:ln w="9525">
            <a:noFill/>
            <a:miter lim="800000"/>
            <a:headEnd/>
            <a:tailEnd/>
          </a:ln>
        </p:spPr>
        <p:txBody>
          <a:bodyPr wrap="none">
            <a:spAutoFit/>
          </a:bodyPr>
          <a:lstStyle/>
          <a:p>
            <a:pPr>
              <a:buClr>
                <a:schemeClr val="accent1"/>
              </a:buClr>
              <a:buSzPct val="80000"/>
            </a:pPr>
            <a:r>
              <a:rPr lang="en-US" sz="900" dirty="0">
                <a:solidFill>
                  <a:schemeClr val="tx1">
                    <a:lumMod val="75000"/>
                    <a:lumOff val="25000"/>
                  </a:schemeClr>
                </a:solidFill>
                <a:hlinkClick r:id="rId10" action="ppaction://hlinksldjump"/>
              </a:rPr>
              <a:t>Click here</a:t>
            </a:r>
            <a:r>
              <a:rPr lang="en-US" sz="900" dirty="0">
                <a:solidFill>
                  <a:srgbClr val="44697D"/>
                </a:solidFill>
              </a:rPr>
              <a:t> </a:t>
            </a:r>
            <a:r>
              <a:rPr lang="en-US" sz="900" dirty="0">
                <a:solidFill>
                  <a:schemeClr val="bg1"/>
                </a:solidFill>
              </a:rPr>
              <a:t>to display process variants</a:t>
            </a:r>
          </a:p>
        </p:txBody>
      </p:sp>
      <p:sp>
        <p:nvSpPr>
          <p:cNvPr id="93" name="TextBox 59">
            <a:hlinkClick r:id="rId11" action="ppaction://hlinksldjump"/>
          </p:cNvPr>
          <p:cNvSpPr txBox="1">
            <a:spLocks noChangeArrowheads="1"/>
          </p:cNvSpPr>
          <p:nvPr/>
        </p:nvSpPr>
        <p:spPr bwMode="auto">
          <a:xfrm>
            <a:off x="2199227" y="1781556"/>
            <a:ext cx="300082" cy="307777"/>
          </a:xfrm>
          <a:prstGeom prst="rect">
            <a:avLst/>
          </a:prstGeom>
          <a:noFill/>
          <a:ln w="9525">
            <a:noFill/>
            <a:miter lim="800000"/>
            <a:headEnd/>
            <a:tailEnd/>
          </a:ln>
        </p:spPr>
        <p:txBody>
          <a:bodyPr wrap="none">
            <a:spAutoFit/>
          </a:bodyPr>
          <a:lstStyle/>
          <a:p>
            <a:r>
              <a:rPr lang="en-US" sz="1400" dirty="0">
                <a:solidFill>
                  <a:schemeClr val="bg1"/>
                </a:solidFill>
                <a:latin typeface="BentonSans Light" pitchFamily="2" charset="0"/>
                <a:cs typeface="BrowalliaUPC" pitchFamily="34" charset="-34"/>
              </a:rPr>
              <a:t>X</a:t>
            </a:r>
          </a:p>
        </p:txBody>
      </p:sp>
      <p:sp>
        <p:nvSpPr>
          <p:cNvPr id="77" name="TextBox 66"/>
          <p:cNvSpPr txBox="1">
            <a:spLocks noChangeArrowheads="1"/>
          </p:cNvSpPr>
          <p:nvPr/>
        </p:nvSpPr>
        <p:spPr bwMode="auto">
          <a:xfrm>
            <a:off x="1760926" y="4399866"/>
            <a:ext cx="4914194" cy="1354217"/>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Handling an Incoming Customer Inquiry</a:t>
            </a:r>
            <a:r>
              <a:rPr lang="en-US" sz="900" dirty="0"/>
              <a:t> business process enables you to manage the arrival of incoming customer inquiries via various input channels such as phone, e-mail or the Internet.</a:t>
            </a:r>
          </a:p>
          <a:p>
            <a:pPr>
              <a:spcBef>
                <a:spcPts val="600"/>
              </a:spcBef>
            </a:pPr>
            <a:r>
              <a:rPr lang="en-US" sz="900" dirty="0"/>
              <a:t>During customer interactions, it is key to know who you are dealing with. To quickly identify the account and contact, there are several possibilities such as automatic identification based on the telephone number of an incoming call, or you can enter the name of a caller manually in a Google-like search.</a:t>
            </a:r>
          </a:p>
          <a:p>
            <a:pPr>
              <a:spcBef>
                <a:spcPts val="600"/>
              </a:spcBef>
            </a:pPr>
            <a:endParaRPr lang="en-US" sz="900" dirty="0"/>
          </a:p>
        </p:txBody>
      </p:sp>
      <p:sp>
        <p:nvSpPr>
          <p:cNvPr id="49" name="TextBox 48"/>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0"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1" name="TextBox 50"/>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3" name="Picture 52" descr="Calculator_2_60px.png"/>
          <p:cNvPicPr>
            <a:picLocks noChangeAspect="1"/>
          </p:cNvPicPr>
          <p:nvPr/>
        </p:nvPicPr>
        <p:blipFill>
          <a:blip r:embed="rId12" cstate="print"/>
          <a:stretch>
            <a:fillRect/>
          </a:stretch>
        </p:blipFill>
        <p:spPr>
          <a:xfrm>
            <a:off x="366739" y="5220067"/>
            <a:ext cx="180000" cy="180000"/>
          </a:xfrm>
          <a:prstGeom prst="rect">
            <a:avLst/>
          </a:prstGeom>
        </p:spPr>
      </p:pic>
      <p:pic>
        <p:nvPicPr>
          <p:cNvPr id="54" name="Picture 53" descr="Monitor_60px.png"/>
          <p:cNvPicPr>
            <a:picLocks noChangeAspect="1"/>
          </p:cNvPicPr>
          <p:nvPr/>
        </p:nvPicPr>
        <p:blipFill>
          <a:blip r:embed="rId13" cstate="print"/>
          <a:stretch>
            <a:fillRect/>
          </a:stretch>
        </p:blipFill>
        <p:spPr>
          <a:xfrm>
            <a:off x="366739" y="5578737"/>
            <a:ext cx="180000" cy="180000"/>
          </a:xfrm>
          <a:prstGeom prst="rect">
            <a:avLst/>
          </a:prstGeom>
        </p:spPr>
      </p:pic>
      <p:sp>
        <p:nvSpPr>
          <p:cNvPr id="55" name="Rectangle 57">
            <a:hlinkClick r:id="rId14"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6" name="Rectangle 55"/>
          <p:cNvSpPr>
            <a:spLocks noChangeArrowheads="1"/>
          </p:cNvSpPr>
          <p:nvPr/>
        </p:nvSpPr>
        <p:spPr bwMode="auto">
          <a:xfrm>
            <a:off x="323528" y="4797152"/>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7" name="Rectangle 57">
            <a:hlinkClick r:id="rId15"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38" name="Picture 37"/>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40" name="Picture 39" descr="i_button_black.png"/>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3" name="Rectangle 57">
            <a:hlinkClick r:id="rId18"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Request-to-Resolve</a:t>
            </a:r>
            <a:br>
              <a:rPr lang="en-US" b="0" dirty="0"/>
            </a:br>
            <a:r>
              <a:rPr lang="en-US" sz="2000" b="0" dirty="0"/>
              <a:t>Process Details: Handling an Incoming Customer Inquiry </a:t>
            </a:r>
          </a:p>
        </p:txBody>
      </p:sp>
      <p:grpSp>
        <p:nvGrpSpPr>
          <p:cNvPr id="3"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39" name="Chevron 43"/>
          <p:cNvSpPr>
            <a:spLocks noChangeArrowheads="1"/>
          </p:cNvSpPr>
          <p:nvPr/>
        </p:nvSpPr>
        <p:spPr bwMode="auto">
          <a:xfrm>
            <a:off x="436563" y="1855829"/>
            <a:ext cx="2196720" cy="1390567"/>
          </a:xfrm>
          <a:prstGeom prst="chevron">
            <a:avLst>
              <a:gd name="adj" fmla="val 14319"/>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Handling an Incoming </a:t>
            </a:r>
          </a:p>
          <a:p>
            <a:pPr>
              <a:lnSpc>
                <a:spcPct val="90000"/>
              </a:lnSpc>
            </a:pPr>
            <a:r>
              <a:rPr lang="en-US" sz="900" dirty="0">
                <a:solidFill>
                  <a:schemeClr val="bg1"/>
                </a:solidFill>
                <a:latin typeface="BentonSans Regular"/>
                <a:cs typeface="BentonSans Regular"/>
              </a:rPr>
              <a:t>Customer Inquiry </a:t>
            </a:r>
          </a:p>
        </p:txBody>
      </p:sp>
      <p:sp>
        <p:nvSpPr>
          <p:cNvPr id="59" name="Chevron 58"/>
          <p:cNvSpPr>
            <a:spLocks noChangeArrowheads="1"/>
          </p:cNvSpPr>
          <p:nvPr>
            <p:custDataLst>
              <p:tags r:id="rId1"/>
            </p:custDataLst>
          </p:nvPr>
        </p:nvSpPr>
        <p:spPr bwMode="auto">
          <a:xfrm>
            <a:off x="655496" y="21749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Receive an incoming call and log an inquiry</a:t>
            </a:r>
          </a:p>
        </p:txBody>
      </p:sp>
      <p:sp>
        <p:nvSpPr>
          <p:cNvPr id="60" name="Oval 59">
            <a:hlinkClick r:id="rId6" action="ppaction://hlinksldjump" tooltip="The customer service representative logs inquiries based on telephone calls and triggers follow-up activities. "/>
          </p:cNvPr>
          <p:cNvSpPr>
            <a:spLocks noChangeAspect="1"/>
          </p:cNvSpPr>
          <p:nvPr/>
        </p:nvSpPr>
        <p:spPr bwMode="gray">
          <a:xfrm>
            <a:off x="1235989" y="275958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33" name="Chevron 55"/>
          <p:cNvSpPr>
            <a:spLocks noChangeArrowheads="1"/>
          </p:cNvSpPr>
          <p:nvPr/>
        </p:nvSpPr>
        <p:spPr bwMode="auto">
          <a:xfrm>
            <a:off x="437777" y="3241451"/>
            <a:ext cx="1994338" cy="835621"/>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288000">
              <a:spcBef>
                <a:spcPts val="300"/>
              </a:spcBef>
            </a:pPr>
            <a:r>
              <a:rPr lang="en-US" sz="900" dirty="0"/>
              <a:t>Handling an Incoming Customer Inquiry via Fax or E-</a:t>
            </a:r>
            <a:br>
              <a:rPr lang="en-US" sz="900" dirty="0"/>
            </a:br>
            <a:r>
              <a:rPr lang="en-US" sz="900" dirty="0"/>
              <a:t>Mail Channel</a:t>
            </a:r>
          </a:p>
          <a:p>
            <a:pPr marL="288000">
              <a:spcBef>
                <a:spcPts val="300"/>
              </a:spcBef>
            </a:pPr>
            <a:r>
              <a:rPr lang="en-US" sz="900" dirty="0"/>
              <a:t>Handling an Incoming Inquiry Manually via Activities</a:t>
            </a:r>
            <a:endParaRPr lang="de-DE" sz="900" dirty="0"/>
          </a:p>
        </p:txBody>
      </p:sp>
      <p:sp>
        <p:nvSpPr>
          <p:cNvPr id="35" name="Oval 34">
            <a:hlinkClick r:id="rId6" action="ppaction://hlinksldjump" tooltip="The Handling an Incoming Customer Inquiry via Activities process variant enables you to manually create an inquiry in the system using Activity Management."/>
          </p:cNvPr>
          <p:cNvSpPr>
            <a:spLocks noChangeAspect="1"/>
          </p:cNvSpPr>
          <p:nvPr/>
        </p:nvSpPr>
        <p:spPr bwMode="gray">
          <a:xfrm>
            <a:off x="537997" y="371703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36" name="Oval 35">
            <a:hlinkClick r:id="rId6" action="ppaction://hlinksldjump" tooltip="The Handling an Incoming Customer Inquiry via Fax or E-Mail Channel process variant enables you to log inquiries based on fax or e-mails received in Microsoft Outlook, and trigger follow-up activities."/>
          </p:cNvPr>
          <p:cNvSpPr>
            <a:spLocks noChangeAspect="1"/>
          </p:cNvSpPr>
          <p:nvPr/>
        </p:nvSpPr>
        <p:spPr bwMode="gray">
          <a:xfrm>
            <a:off x="544093" y="328500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38" name="Chevron 123">
            <a:hlinkClick r:id="rId7" action="ppaction://hlinksldjump"/>
          </p:cNvPr>
          <p:cNvSpPr>
            <a:spLocks noChangeArrowheads="1"/>
          </p:cNvSpPr>
          <p:nvPr/>
        </p:nvSpPr>
        <p:spPr bwMode="auto">
          <a:xfrm>
            <a:off x="2599503" y="211714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Assigning, and Resolving a Service Request </a:t>
            </a:r>
          </a:p>
        </p:txBody>
      </p:sp>
      <p:sp>
        <p:nvSpPr>
          <p:cNvPr id="40"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1" name="TextBox 4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45" name="TextBox 44"/>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9"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9"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Customer Service Representative </a:t>
            </a:r>
          </a:p>
        </p:txBody>
      </p:sp>
      <p:sp>
        <p:nvSpPr>
          <p:cNvPr id="7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80" name="Rectangle 77"/>
          <p:cNvSpPr>
            <a:spLocks noChangeArrowheads="1"/>
          </p:cNvSpPr>
          <p:nvPr/>
        </p:nvSpPr>
        <p:spPr bwMode="auto">
          <a:xfrm>
            <a:off x="436563" y="3003791"/>
            <a:ext cx="1947969"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chemeClr val="tx1">
                    <a:lumMod val="75000"/>
                    <a:lumOff val="25000"/>
                  </a:schemeClr>
                </a:solidFill>
                <a:hlinkClick r:id="rId8" action="ppaction://hlinksldjump"/>
              </a:rPr>
              <a:t>Click here</a:t>
            </a:r>
            <a:r>
              <a:rPr lang="en-US" sz="900" dirty="0">
                <a:solidFill>
                  <a:schemeClr val="tx1">
                    <a:lumMod val="75000"/>
                    <a:lumOff val="25000"/>
                  </a:schemeClr>
                </a:solidFill>
              </a:rPr>
              <a:t> </a:t>
            </a:r>
            <a:r>
              <a:rPr lang="en-US" sz="900" dirty="0">
                <a:solidFill>
                  <a:schemeClr val="bg1"/>
                </a:solidFill>
              </a:rPr>
              <a:t>to hide process variants</a:t>
            </a:r>
          </a:p>
        </p:txBody>
      </p:sp>
      <p:sp>
        <p:nvSpPr>
          <p:cNvPr id="83" name="TextBox 59">
            <a:hlinkClick r:id="rId9" action="ppaction://hlinksldjump"/>
          </p:cNvPr>
          <p:cNvSpPr txBox="1">
            <a:spLocks noChangeArrowheads="1"/>
          </p:cNvSpPr>
          <p:nvPr/>
        </p:nvSpPr>
        <p:spPr bwMode="auto">
          <a:xfrm>
            <a:off x="2199227" y="1781556"/>
            <a:ext cx="300082" cy="307777"/>
          </a:xfrm>
          <a:prstGeom prst="rect">
            <a:avLst/>
          </a:prstGeom>
          <a:noFill/>
          <a:ln w="9525">
            <a:noFill/>
            <a:miter lim="800000"/>
            <a:headEnd/>
            <a:tailEnd/>
          </a:ln>
        </p:spPr>
        <p:txBody>
          <a:bodyPr wrap="none">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50" name="TextBox 66"/>
          <p:cNvSpPr txBox="1">
            <a:spLocks noChangeArrowheads="1"/>
          </p:cNvSpPr>
          <p:nvPr/>
        </p:nvSpPr>
        <p:spPr bwMode="auto">
          <a:xfrm>
            <a:off x="1760926" y="4399866"/>
            <a:ext cx="4914194" cy="1354217"/>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Handling an Incoming Customer Inquiry</a:t>
            </a:r>
            <a:r>
              <a:rPr lang="en-US" sz="900" dirty="0"/>
              <a:t> business process enables you to manage the arrival of incoming customer inquiries via various input channels such as phone, e-mail or the Internet.</a:t>
            </a:r>
          </a:p>
          <a:p>
            <a:pPr>
              <a:spcBef>
                <a:spcPts val="600"/>
              </a:spcBef>
            </a:pPr>
            <a:r>
              <a:rPr lang="en-US" sz="900" dirty="0"/>
              <a:t>During customer interactions, it is key to know who you are dealing with. To quickly identify the account and contact, there are several possibilities such as automatic identification based on the telephone number of an incoming call, or you can enter the name of a caller manually in a Google-like search.</a:t>
            </a:r>
          </a:p>
          <a:p>
            <a:pPr>
              <a:spcBef>
                <a:spcPts val="600"/>
              </a:spcBef>
            </a:pPr>
            <a:endParaRPr lang="en-US" sz="900" dirty="0"/>
          </a:p>
        </p:txBody>
      </p:sp>
      <p:sp>
        <p:nvSpPr>
          <p:cNvPr id="42" name="TextBox 41"/>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43"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44" name="TextBox 43"/>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1" name="Picture 50" descr="Calculator_2_60px.png"/>
          <p:cNvPicPr>
            <a:picLocks noChangeAspect="1"/>
          </p:cNvPicPr>
          <p:nvPr/>
        </p:nvPicPr>
        <p:blipFill>
          <a:blip r:embed="rId10" cstate="print"/>
          <a:stretch>
            <a:fillRect/>
          </a:stretch>
        </p:blipFill>
        <p:spPr>
          <a:xfrm>
            <a:off x="366739" y="5220067"/>
            <a:ext cx="180000" cy="180000"/>
          </a:xfrm>
          <a:prstGeom prst="rect">
            <a:avLst/>
          </a:prstGeom>
        </p:spPr>
      </p:pic>
      <p:pic>
        <p:nvPicPr>
          <p:cNvPr id="52" name="Picture 51" descr="Monitor_60px.png"/>
          <p:cNvPicPr>
            <a:picLocks noChangeAspect="1"/>
          </p:cNvPicPr>
          <p:nvPr/>
        </p:nvPicPr>
        <p:blipFill>
          <a:blip r:embed="rId11" cstate="print"/>
          <a:stretch>
            <a:fillRect/>
          </a:stretch>
        </p:blipFill>
        <p:spPr>
          <a:xfrm>
            <a:off x="366739" y="5578737"/>
            <a:ext cx="180000" cy="180000"/>
          </a:xfrm>
          <a:prstGeom prst="rect">
            <a:avLst/>
          </a:prstGeom>
        </p:spPr>
      </p:pic>
      <p:sp>
        <p:nvSpPr>
          <p:cNvPr id="53" name="Rectangle 57">
            <a:hlinkClick r:id="rId12"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7"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Rectangle 57">
            <a:hlinkClick r:id="rId13"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47" name="Chevron 102"/>
          <p:cNvSpPr>
            <a:spLocks noChangeArrowheads="1"/>
          </p:cNvSpPr>
          <p:nvPr/>
        </p:nvSpPr>
        <p:spPr bwMode="auto">
          <a:xfrm>
            <a:off x="7613870" y="5219353"/>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Account Management   </a:t>
            </a:r>
          </a:p>
        </p:txBody>
      </p:sp>
      <p:pic>
        <p:nvPicPr>
          <p:cNvPr id="48" name="Picture 47"/>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4" name="Picture 53" descr="i_button_black.png"/>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7" name="Rectangle 57">
            <a:hlinkClick r:id="rId16"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5" name="Picture 68"/>
          <p:cNvPicPr>
            <a:picLocks noChangeAspect="1"/>
          </p:cNvPicPr>
          <p:nvPr>
            <p:custDataLst>
              <p:tags r:id="rId2"/>
            </p:custDataLst>
          </p:nvPr>
        </p:nvPicPr>
        <p:blipFill>
          <a:blip r:embed="rId17">
            <a:extLst>
              <a:ext uri="{28A0092B-C50C-407E-A947-70E740481C1C}">
                <a14:useLocalDpi xmlns:a14="http://schemas.microsoft.com/office/drawing/2010/main" val="0"/>
              </a:ext>
            </a:extLst>
          </a:blip>
          <a:stretch>
            <a:fillRect/>
          </a:stretch>
        </p:blipFill>
        <p:spPr bwMode="auto">
          <a:xfrm>
            <a:off x="6886575" y="4521200"/>
            <a:ext cx="411163" cy="411163"/>
          </a:xfrm>
          <a:prstGeom prst="rect">
            <a:avLst/>
          </a:prstGeom>
          <a:noFill/>
          <a:ln w="9525">
            <a:noFill/>
            <a:miter lim="800000"/>
            <a:headEnd/>
            <a:tailEnd/>
          </a:ln>
        </p:spPr>
      </p:pic>
      <p:pic>
        <p:nvPicPr>
          <p:cNvPr id="56" name="Picture 2"/>
          <p:cNvPicPr>
            <a:picLocks noChangeAspect="1" noChangeArrowheads="1"/>
          </p:cNvPicPr>
          <p:nvPr/>
        </p:nvPicPr>
        <p:blipFill>
          <a:blip r:embed="rId18">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Customer Service Representative </a:t>
            </a:r>
            <a:endParaRPr lang="en-US" sz="800" dirty="0">
              <a:solidFill>
                <a:srgbClr val="404040"/>
              </a:solidFill>
            </a:endParaRPr>
          </a:p>
        </p:txBody>
      </p:sp>
      <p:sp>
        <p:nvSpPr>
          <p:cNvPr id="81" name="Chevron 102"/>
          <p:cNvSpPr>
            <a:spLocks noChangeArrowheads="1"/>
          </p:cNvSpPr>
          <p:nvPr/>
        </p:nvSpPr>
        <p:spPr bwMode="auto">
          <a:xfrm>
            <a:off x="7613870" y="5281836"/>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Service Desk  </a:t>
            </a:r>
          </a:p>
          <a:p>
            <a:pPr>
              <a:buClr>
                <a:schemeClr val="accent1"/>
              </a:buClr>
              <a:buSzPct val="80000"/>
              <a:buFont typeface="Wingdings" pitchFamily="2" charset="2"/>
              <a:buNone/>
            </a:pPr>
            <a:r>
              <a:rPr lang="en-US" sz="800" dirty="0">
                <a:solidFill>
                  <a:srgbClr val="404040"/>
                </a:solidFill>
              </a:rPr>
              <a:t>Service Entitlements  </a:t>
            </a:r>
          </a:p>
          <a:p>
            <a:pPr>
              <a:buClr>
                <a:schemeClr val="accent1"/>
              </a:buClr>
              <a:buSzPct val="80000"/>
              <a:buFont typeface="Wingdings" pitchFamily="2" charset="2"/>
              <a:buNone/>
            </a:pPr>
            <a:r>
              <a:rPr lang="en-US" sz="800" dirty="0">
                <a:solidFill>
                  <a:srgbClr val="404040"/>
                </a:solidFill>
              </a:rPr>
              <a:t>Products and Service Portfolio</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45"/>
          <p:cNvSpPr>
            <a:spLocks noChangeArrowheads="1"/>
          </p:cNvSpPr>
          <p:nvPr/>
        </p:nvSpPr>
        <p:spPr bwMode="auto">
          <a:xfrm>
            <a:off x="1226026" y="1855830"/>
            <a:ext cx="3528854"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Assigning, and Resolving a Service Request</a:t>
            </a:r>
          </a:p>
        </p:txBody>
      </p:sp>
      <p:sp>
        <p:nvSpPr>
          <p:cNvPr id="61" name="Chevron 123">
            <a:hlinkClick r:id="rId9" action="ppaction://hlinksldjump"/>
          </p:cNvPr>
          <p:cNvSpPr>
            <a:spLocks noChangeArrowheads="1"/>
          </p:cNvSpPr>
          <p:nvPr/>
        </p:nvSpPr>
        <p:spPr bwMode="auto">
          <a:xfrm>
            <a:off x="436563" y="211120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 </a:t>
            </a:r>
          </a:p>
        </p:txBody>
      </p:sp>
      <p:sp>
        <p:nvSpPr>
          <p:cNvPr id="62" name="Chevron 61"/>
          <p:cNvSpPr>
            <a:spLocks noChangeArrowheads="1"/>
          </p:cNvSpPr>
          <p:nvPr>
            <p:custDataLst>
              <p:tags r:id="rId1"/>
            </p:custDataLst>
          </p:nvPr>
        </p:nvSpPr>
        <p:spPr bwMode="auto">
          <a:xfrm>
            <a:off x="1403413"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service request </a:t>
            </a:r>
          </a:p>
        </p:txBody>
      </p:sp>
      <p:sp>
        <p:nvSpPr>
          <p:cNvPr id="63" name="Chevron 62"/>
          <p:cNvSpPr>
            <a:spLocks noChangeArrowheads="1"/>
          </p:cNvSpPr>
          <p:nvPr>
            <p:custDataLst>
              <p:tags r:id="rId2"/>
            </p:custDataLst>
          </p:nvPr>
        </p:nvSpPr>
        <p:spPr bwMode="auto">
          <a:xfrm>
            <a:off x="2194231"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Assign a service request </a:t>
            </a:r>
          </a:p>
        </p:txBody>
      </p:sp>
      <p:sp>
        <p:nvSpPr>
          <p:cNvPr id="64" name="Chevron 63"/>
          <p:cNvSpPr>
            <a:spLocks noChangeArrowheads="1"/>
          </p:cNvSpPr>
          <p:nvPr>
            <p:custDataLst>
              <p:tags r:id="rId3"/>
            </p:custDataLst>
          </p:nvPr>
        </p:nvSpPr>
        <p:spPr bwMode="auto">
          <a:xfrm>
            <a:off x="2985049"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Search for and provide a solution</a:t>
            </a:r>
          </a:p>
        </p:txBody>
      </p:sp>
      <p:sp>
        <p:nvSpPr>
          <p:cNvPr id="65" name="Oval 64">
            <a:hlinkClick r:id="rId10" action="ppaction://hlinksldjump" tooltip="A customer contacts the service desk with a problem. The system determines the account, contact, and affected products. A service request can also be created automatically based on an e-mail or from an external website using the A2X Service."/>
          </p:cNvPr>
          <p:cNvSpPr>
            <a:spLocks noChangeAspect="1"/>
          </p:cNvSpPr>
          <p:nvPr/>
        </p:nvSpPr>
        <p:spPr bwMode="gray">
          <a:xfrm>
            <a:off x="1976384" y="276362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6" name="Oval 65">
            <a:hlinkClick r:id="rId10" action="ppaction://hlinksldjump" tooltip="The sales or service representative categorizes the customer issue for processing. The system determines any registered products, warranties and service levels, including due dates, and assigns the service request to the right service and support team."/>
          </p:cNvPr>
          <p:cNvSpPr>
            <a:spLocks noChangeAspect="1"/>
          </p:cNvSpPr>
          <p:nvPr/>
        </p:nvSpPr>
        <p:spPr bwMode="gray">
          <a:xfrm>
            <a:off x="2764174" y="276362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8" name="Oval 67">
            <a:hlinkClick r:id="rId10" action="ppaction://hlinksldjump" tooltip="The processor reviews the customer issue using the service request. If a solution exists in the knowledge base or in a past service request, this information is provided to the customer. Otherwise, a follow-up service order can be triggered."/>
          </p:cNvPr>
          <p:cNvSpPr>
            <a:spLocks noChangeAspect="1"/>
          </p:cNvSpPr>
          <p:nvPr/>
        </p:nvSpPr>
        <p:spPr bwMode="gray">
          <a:xfrm>
            <a:off x="3551964" y="276362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9" name="Chevron 68"/>
          <p:cNvSpPr>
            <a:spLocks noChangeArrowheads="1"/>
          </p:cNvSpPr>
          <p:nvPr>
            <p:custDataLst>
              <p:tags r:id="rId4"/>
            </p:custDataLst>
          </p:nvPr>
        </p:nvSpPr>
        <p:spPr bwMode="auto">
          <a:xfrm>
            <a:off x="3768385"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Complete a service request</a:t>
            </a:r>
          </a:p>
        </p:txBody>
      </p:sp>
      <p:sp>
        <p:nvSpPr>
          <p:cNvPr id="70" name="Oval 69">
            <a:hlinkClick r:id="rId10" action="ppaction://hlinksldjump" tooltip="Once the customer issue is resolved, the service request can be completed. If the customer is satisfied, the document can be closed, or the service request can be re-opened for further processing. Customer feedback is tracked in the notes history."/>
          </p:cNvPr>
          <p:cNvSpPr>
            <a:spLocks noChangeAspect="1"/>
          </p:cNvSpPr>
          <p:nvPr/>
        </p:nvSpPr>
        <p:spPr bwMode="gray">
          <a:xfrm>
            <a:off x="4335300" y="276362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3" name="TextBox 59">
            <a:hlinkClick r:id="rId11" action="ppaction://hlinksldjump"/>
          </p:cNvPr>
          <p:cNvSpPr txBox="1">
            <a:spLocks noChangeArrowheads="1"/>
          </p:cNvSpPr>
          <p:nvPr/>
        </p:nvSpPr>
        <p:spPr bwMode="auto">
          <a:xfrm>
            <a:off x="4369371" y="1781556"/>
            <a:ext cx="300082" cy="307777"/>
          </a:xfrm>
          <a:prstGeom prst="rect">
            <a:avLst/>
          </a:prstGeom>
          <a:noFill/>
          <a:ln w="9525">
            <a:noFill/>
            <a:miter lim="800000"/>
            <a:headEnd/>
            <a:tailEnd/>
          </a:ln>
        </p:spPr>
        <p:txBody>
          <a:bodyPr wrap="none">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74" name="Title 73"/>
          <p:cNvSpPr>
            <a:spLocks noGrp="1"/>
          </p:cNvSpPr>
          <p:nvPr>
            <p:ph type="title"/>
          </p:nvPr>
        </p:nvSpPr>
        <p:spPr/>
        <p:txBody>
          <a:bodyPr/>
          <a:lstStyle/>
          <a:p>
            <a:r>
              <a:rPr lang="en-US" b="0" dirty="0"/>
              <a:t>Request-to-Resolve</a:t>
            </a:r>
            <a:br>
              <a:rPr lang="en-US" b="0" dirty="0"/>
            </a:br>
            <a:r>
              <a:rPr lang="en-US" sz="2000" b="0" dirty="0"/>
              <a:t>Process Details: Creating, Assigning, and Resolving a Service Request</a:t>
            </a:r>
            <a:endParaRPr lang="de-DE" sz="2000" b="0" dirty="0"/>
          </a:p>
        </p:txBody>
      </p:sp>
      <p:sp>
        <p:nvSpPr>
          <p:cNvPr id="54" name="TextBox 66"/>
          <p:cNvSpPr txBox="1">
            <a:spLocks noChangeArrowheads="1"/>
          </p:cNvSpPr>
          <p:nvPr/>
        </p:nvSpPr>
        <p:spPr bwMode="auto">
          <a:xfrm>
            <a:off x="1760926" y="4399866"/>
            <a:ext cx="4914194" cy="130292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Creating, Assigning, and Resolving a Service Request</a:t>
            </a:r>
            <a:r>
              <a:rPr lang="en-US" sz="900" dirty="0"/>
              <a:t> business process allows you to document and categorize service requests. When a customer contacts your service organization with a problem, your sales or service representative creates a service request to document the customer issue. He or she then search the knowledge database for a solution in previous customer cases, documents and sends an answer to the customer, or arranges a service at the customer site if one is required. </a:t>
            </a:r>
          </a:p>
          <a:p>
            <a:pPr>
              <a:spcBef>
                <a:spcPts val="600"/>
              </a:spcBef>
            </a:pPr>
            <a:endParaRPr lang="en-US" sz="900" dirty="0"/>
          </a:p>
          <a:p>
            <a:pPr marL="228600" lvl="1" indent="-114300">
              <a:spcBef>
                <a:spcPts val="200"/>
              </a:spcBef>
              <a:buFont typeface="Arial" charset="0"/>
              <a:buChar char="•"/>
            </a:pPr>
            <a:endParaRPr lang="en-US" sz="900" dirty="0"/>
          </a:p>
        </p:txBody>
      </p:sp>
      <p:sp>
        <p:nvSpPr>
          <p:cNvPr id="51" name="TextBox 50"/>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2"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3" name="TextBox 52"/>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6" name="Picture 55" descr="Calculator_2_60px.png"/>
          <p:cNvPicPr>
            <a:picLocks noChangeAspect="1"/>
          </p:cNvPicPr>
          <p:nvPr/>
        </p:nvPicPr>
        <p:blipFill>
          <a:blip r:embed="rId12" cstate="print"/>
          <a:stretch>
            <a:fillRect/>
          </a:stretch>
        </p:blipFill>
        <p:spPr>
          <a:xfrm>
            <a:off x="366739" y="5220067"/>
            <a:ext cx="180000" cy="180000"/>
          </a:xfrm>
          <a:prstGeom prst="rect">
            <a:avLst/>
          </a:prstGeom>
        </p:spPr>
      </p:pic>
      <p:pic>
        <p:nvPicPr>
          <p:cNvPr id="57" name="Picture 56" descr="Monitor_60px.png"/>
          <p:cNvPicPr>
            <a:picLocks noChangeAspect="1"/>
          </p:cNvPicPr>
          <p:nvPr/>
        </p:nvPicPr>
        <p:blipFill>
          <a:blip r:embed="rId13" cstate="print"/>
          <a:stretch>
            <a:fillRect/>
          </a:stretch>
        </p:blipFill>
        <p:spPr>
          <a:xfrm>
            <a:off x="366739" y="5578737"/>
            <a:ext cx="180000" cy="180000"/>
          </a:xfrm>
          <a:prstGeom prst="rect">
            <a:avLst/>
          </a:prstGeom>
        </p:spPr>
      </p:pic>
      <p:sp>
        <p:nvSpPr>
          <p:cNvPr id="58" name="Rectangle 57">
            <a:hlinkClick r:id="rId14"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0"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Rectangle 57">
            <a:hlinkClick r:id="rId15"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42" name="Picture 41"/>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43" name="Picture 42" descr="i_button_black.png"/>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6" name="Rectangle 57">
            <a:hlinkClick r:id="rId18"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4" name="Picture 68"/>
          <p:cNvPicPr>
            <a:picLocks noChangeAspect="1"/>
          </p:cNvPicPr>
          <p:nvPr>
            <p:custDataLst>
              <p:tags r:id="rId5"/>
            </p:custDataLst>
          </p:nvPr>
        </p:nvPicPr>
        <p:blipFill>
          <a:blip r:embed="rId19">
            <a:extLst>
              <a:ext uri="{28A0092B-C50C-407E-A947-70E740481C1C}">
                <a14:useLocalDpi xmlns:a14="http://schemas.microsoft.com/office/drawing/2010/main" val="0"/>
              </a:ext>
            </a:extLst>
          </a:blip>
          <a:stretch>
            <a:fillRect/>
          </a:stretch>
        </p:blipFill>
        <p:spPr bwMode="auto">
          <a:xfrm>
            <a:off x="6886575" y="4521200"/>
            <a:ext cx="411163" cy="411163"/>
          </a:xfrm>
          <a:prstGeom prst="rect">
            <a:avLst/>
          </a:prstGeom>
          <a:noFill/>
          <a:ln w="9525">
            <a:noFill/>
            <a:miter lim="800000"/>
            <a:headEnd/>
            <a:tailEnd/>
          </a:ln>
        </p:spPr>
      </p:pic>
      <p:pic>
        <p:nvPicPr>
          <p:cNvPr id="45" name="Picture 2"/>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Chevron 44"/>
          <p:cNvSpPr>
            <a:spLocks noChangeArrowheads="1"/>
          </p:cNvSpPr>
          <p:nvPr/>
        </p:nvSpPr>
        <p:spPr bwMode="auto">
          <a:xfrm>
            <a:off x="4572000" y="1838299"/>
            <a:ext cx="1844812"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endParaRPr lang="en-US" sz="900" dirty="0">
              <a:solidFill>
                <a:schemeClr val="bg1"/>
              </a:solidFill>
              <a:latin typeface="BentonSans Regular"/>
              <a:cs typeface="BentonSans Regular"/>
            </a:endParaRPr>
          </a:p>
        </p:txBody>
      </p:sp>
      <p:sp>
        <p:nvSpPr>
          <p:cNvPr id="67" name="Chevron 44"/>
          <p:cNvSpPr>
            <a:spLocks noChangeArrowheads="1"/>
          </p:cNvSpPr>
          <p:nvPr/>
        </p:nvSpPr>
        <p:spPr bwMode="auto">
          <a:xfrm>
            <a:off x="6327588" y="1838299"/>
            <a:ext cx="1844812"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Resolve</a:t>
            </a:r>
          </a:p>
        </p:txBody>
      </p:sp>
      <p:sp>
        <p:nvSpPr>
          <p:cNvPr id="71" name="Chevron 45"/>
          <p:cNvSpPr>
            <a:spLocks noChangeArrowheads="1"/>
          </p:cNvSpPr>
          <p:nvPr/>
        </p:nvSpPr>
        <p:spPr bwMode="auto">
          <a:xfrm>
            <a:off x="1981261" y="1838299"/>
            <a:ext cx="2671855" cy="1417638"/>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Assign</a:t>
            </a:r>
          </a:p>
          <a:p>
            <a:pPr>
              <a:lnSpc>
                <a:spcPct val="90000"/>
              </a:lnSpc>
            </a:pPr>
            <a:endParaRPr lang="en-US" sz="900" dirty="0">
              <a:solidFill>
                <a:schemeClr val="bg1"/>
              </a:solidFill>
              <a:latin typeface="BentonSans Regular"/>
              <a:cs typeface="BentonSans Regular"/>
            </a:endParaRPr>
          </a:p>
        </p:txBody>
      </p:sp>
      <p:sp>
        <p:nvSpPr>
          <p:cNvPr id="72" name="Chevron 83"/>
          <p:cNvSpPr>
            <a:spLocks noChangeArrowheads="1"/>
          </p:cNvSpPr>
          <p:nvPr/>
        </p:nvSpPr>
        <p:spPr bwMode="auto">
          <a:xfrm>
            <a:off x="251521" y="1838299"/>
            <a:ext cx="1831872"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Request</a:t>
            </a:r>
          </a:p>
        </p:txBody>
      </p:sp>
      <p:sp>
        <p:nvSpPr>
          <p:cNvPr id="75" name="Chevron 84"/>
          <p:cNvSpPr>
            <a:spLocks noChangeArrowheads="1"/>
          </p:cNvSpPr>
          <p:nvPr>
            <p:custDataLst>
              <p:tags r:id="rId1"/>
            </p:custDataLst>
          </p:nvPr>
        </p:nvSpPr>
        <p:spPr bwMode="auto">
          <a:xfrm>
            <a:off x="427628" y="2214182"/>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Capture Request</a:t>
            </a:r>
          </a:p>
        </p:txBody>
      </p:sp>
      <p:sp>
        <p:nvSpPr>
          <p:cNvPr id="82" name="Chevron 84"/>
          <p:cNvSpPr>
            <a:spLocks noChangeArrowheads="1"/>
          </p:cNvSpPr>
          <p:nvPr>
            <p:custDataLst>
              <p:tags r:id="rId2"/>
            </p:custDataLst>
          </p:nvPr>
        </p:nvSpPr>
        <p:spPr bwMode="auto">
          <a:xfrm>
            <a:off x="1219716" y="2214182"/>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a:t>
            </a:r>
            <a:br>
              <a:rPr lang="en-US" sz="800" dirty="0">
                <a:solidFill>
                  <a:srgbClr val="404040"/>
                </a:solidFill>
              </a:rPr>
            </a:br>
            <a:r>
              <a:rPr lang="en-US" sz="800" dirty="0">
                <a:solidFill>
                  <a:srgbClr val="404040"/>
                </a:solidFill>
              </a:rPr>
              <a:t>Service</a:t>
            </a:r>
            <a:br>
              <a:rPr lang="en-US" sz="800" dirty="0">
                <a:solidFill>
                  <a:srgbClr val="404040"/>
                </a:solidFill>
              </a:rPr>
            </a:br>
            <a:r>
              <a:rPr lang="en-US" sz="800" dirty="0">
                <a:solidFill>
                  <a:srgbClr val="404040"/>
                </a:solidFill>
              </a:rPr>
              <a:t>Request</a:t>
            </a:r>
          </a:p>
        </p:txBody>
      </p:sp>
      <p:sp>
        <p:nvSpPr>
          <p:cNvPr id="84" name="Chevron 84"/>
          <p:cNvSpPr>
            <a:spLocks noChangeArrowheads="1"/>
          </p:cNvSpPr>
          <p:nvPr>
            <p:custDataLst>
              <p:tags r:id="rId3"/>
            </p:custDataLst>
          </p:nvPr>
        </p:nvSpPr>
        <p:spPr bwMode="auto">
          <a:xfrm>
            <a:off x="3736620" y="2214182"/>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Escalate</a:t>
            </a:r>
          </a:p>
        </p:txBody>
      </p:sp>
      <p:sp>
        <p:nvSpPr>
          <p:cNvPr id="85" name="Chevron 84"/>
          <p:cNvSpPr>
            <a:spLocks noChangeArrowheads="1"/>
          </p:cNvSpPr>
          <p:nvPr>
            <p:custDataLst>
              <p:tags r:id="rId4"/>
            </p:custDataLst>
          </p:nvPr>
        </p:nvSpPr>
        <p:spPr bwMode="auto">
          <a:xfrm>
            <a:off x="6500356" y="2214182"/>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Fix / Fulfill</a:t>
            </a:r>
          </a:p>
        </p:txBody>
      </p:sp>
      <p:sp>
        <p:nvSpPr>
          <p:cNvPr id="86" name="Chevron 84"/>
          <p:cNvSpPr>
            <a:spLocks noChangeArrowheads="1"/>
          </p:cNvSpPr>
          <p:nvPr>
            <p:custDataLst>
              <p:tags r:id="rId5"/>
            </p:custDataLst>
          </p:nvPr>
        </p:nvSpPr>
        <p:spPr bwMode="auto">
          <a:xfrm>
            <a:off x="7295784" y="2214182"/>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Handover</a:t>
            </a:r>
          </a:p>
          <a:p>
            <a:pPr>
              <a:lnSpc>
                <a:spcPct val="90000"/>
              </a:lnSpc>
              <a:buClr>
                <a:schemeClr val="accent1"/>
              </a:buClr>
              <a:buSzPct val="80000"/>
            </a:pPr>
            <a:r>
              <a:rPr lang="en-US" sz="800" dirty="0">
                <a:solidFill>
                  <a:srgbClr val="404040"/>
                </a:solidFill>
              </a:rPr>
              <a:t>Field</a:t>
            </a:r>
          </a:p>
          <a:p>
            <a:pPr>
              <a:lnSpc>
                <a:spcPct val="90000"/>
              </a:lnSpc>
              <a:buClr>
                <a:schemeClr val="accent1"/>
              </a:buClr>
              <a:buSzPct val="80000"/>
            </a:pPr>
            <a:r>
              <a:rPr lang="en-US" sz="800" dirty="0">
                <a:solidFill>
                  <a:srgbClr val="404040"/>
                </a:solidFill>
              </a:rPr>
              <a:t>Service and Repair</a:t>
            </a:r>
          </a:p>
        </p:txBody>
      </p:sp>
      <p:sp>
        <p:nvSpPr>
          <p:cNvPr id="88" name="Chevron 84"/>
          <p:cNvSpPr>
            <a:spLocks noChangeArrowheads="1"/>
          </p:cNvSpPr>
          <p:nvPr>
            <p:custDataLst>
              <p:tags r:id="rId6"/>
            </p:custDataLst>
          </p:nvPr>
        </p:nvSpPr>
        <p:spPr bwMode="auto">
          <a:xfrm>
            <a:off x="4744768" y="2214182"/>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Search</a:t>
            </a:r>
            <a:br>
              <a:rPr lang="en-US" sz="800" dirty="0">
                <a:solidFill>
                  <a:srgbClr val="404040"/>
                </a:solidFill>
              </a:rPr>
            </a:br>
            <a:r>
              <a:rPr lang="en-US" sz="800" dirty="0">
                <a:solidFill>
                  <a:srgbClr val="404040"/>
                </a:solidFill>
              </a:rPr>
              <a:t>Knowledge</a:t>
            </a:r>
            <a:br>
              <a:rPr lang="en-US" sz="800" dirty="0">
                <a:solidFill>
                  <a:srgbClr val="404040"/>
                </a:solidFill>
              </a:rPr>
            </a:br>
            <a:r>
              <a:rPr lang="en-US" sz="800" dirty="0">
                <a:solidFill>
                  <a:srgbClr val="404040"/>
                </a:solidFill>
              </a:rPr>
              <a:t>Base</a:t>
            </a:r>
          </a:p>
        </p:txBody>
      </p:sp>
      <p:sp>
        <p:nvSpPr>
          <p:cNvPr id="2" name="Title 1"/>
          <p:cNvSpPr>
            <a:spLocks noGrp="1"/>
          </p:cNvSpPr>
          <p:nvPr>
            <p:ph type="title"/>
          </p:nvPr>
        </p:nvSpPr>
        <p:spPr/>
        <p:txBody>
          <a:bodyPr/>
          <a:lstStyle/>
          <a:p>
            <a:r>
              <a:rPr lang="en-US" b="0" dirty="0"/>
              <a:t>Request-to-Resolve</a:t>
            </a:r>
            <a:br>
              <a:rPr lang="en-US" b="0" dirty="0"/>
            </a:br>
            <a:r>
              <a:rPr lang="en-US" sz="2000" b="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Overview</a:t>
            </a:r>
            <a:endParaRPr lang="en-US" sz="900" dirty="0">
              <a:solidFill>
                <a:srgbClr val="666666"/>
              </a:solidFill>
              <a:latin typeface="BentonSans Light" pitchFamily="2" charset="0"/>
            </a:endParaRPr>
          </a:p>
        </p:txBody>
      </p:sp>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pic>
        <p:nvPicPr>
          <p:cNvPr id="80" name="Picture 43" descr="service"/>
          <p:cNvPicPr preferRelativeResize="0">
            <a:picLocks noChangeAspect="1" noChangeArrowheads="1"/>
          </p:cNvPicPr>
          <p:nvPr>
            <p:custDataLst>
              <p:tags r:id="rId7"/>
            </p:custDataLst>
          </p:nvPr>
        </p:nvPicPr>
        <p:blipFill>
          <a:blip r:embed="rId16" cstate="print"/>
          <a:stretch>
            <a:fillRect/>
          </a:stretch>
        </p:blipFill>
        <p:spPr bwMode="auto">
          <a:xfrm>
            <a:off x="2114548" y="2943223"/>
            <a:ext cx="731520" cy="731520"/>
          </a:xfrm>
          <a:prstGeom prst="rect">
            <a:avLst/>
          </a:prstGeom>
          <a:noFill/>
          <a:ln w="9525">
            <a:noFill/>
            <a:miter lim="800000"/>
            <a:headEnd/>
            <a:tailEnd/>
          </a:ln>
        </p:spPr>
      </p:pic>
      <p:pic>
        <p:nvPicPr>
          <p:cNvPr id="81" name="Picture 43" descr="service"/>
          <p:cNvPicPr preferRelativeResize="0">
            <a:picLocks noChangeAspect="1" noChangeArrowheads="1"/>
          </p:cNvPicPr>
          <p:nvPr>
            <p:custDataLst>
              <p:tags r:id="rId8"/>
            </p:custDataLst>
          </p:nvPr>
        </p:nvPicPr>
        <p:blipFill>
          <a:blip r:embed="rId17" cstate="print"/>
          <a:stretch>
            <a:fillRect/>
          </a:stretch>
        </p:blipFill>
        <p:spPr bwMode="auto">
          <a:xfrm>
            <a:off x="4704576" y="2925352"/>
            <a:ext cx="731520" cy="731520"/>
          </a:xfrm>
          <a:prstGeom prst="rect">
            <a:avLst/>
          </a:prstGeom>
          <a:noFill/>
          <a:ln w="9525">
            <a:noFill/>
            <a:miter lim="800000"/>
            <a:headEnd/>
            <a:tailEnd/>
          </a:ln>
        </p:spPr>
      </p:pic>
      <p:sp>
        <p:nvSpPr>
          <p:cNvPr id="128" name="TextBox 53"/>
          <p:cNvSpPr txBox="1">
            <a:spLocks noChangeArrowheads="1"/>
          </p:cNvSpPr>
          <p:nvPr/>
        </p:nvSpPr>
        <p:spPr bwMode="auto">
          <a:xfrm>
            <a:off x="1752600" y="4410075"/>
            <a:ext cx="2306638" cy="1956689"/>
          </a:xfrm>
          <a:prstGeom prst="rect">
            <a:avLst/>
          </a:prstGeom>
          <a:noFill/>
          <a:ln w="9525">
            <a:noFill/>
            <a:miter lim="800000"/>
            <a:headEnd/>
            <a:tailEnd/>
          </a:ln>
        </p:spPr>
        <p:txBody>
          <a:bodyPr>
            <a:spAutoFit/>
          </a:bodyPr>
          <a:lstStyle/>
          <a:p>
            <a:pPr>
              <a:lnSpc>
                <a:spcPct val="95000"/>
              </a:lnSpc>
              <a:spcBef>
                <a:spcPts val="600"/>
              </a:spcBef>
              <a:buSzPct val="125000"/>
            </a:pPr>
            <a:r>
              <a:rPr lang="en-US" sz="900" dirty="0"/>
              <a:t>For midsize companies that want to achieve service excellence, this scenario provides exception-based processing in a multi-tier service and support group.  </a:t>
            </a:r>
          </a:p>
          <a:p>
            <a:pPr>
              <a:lnSpc>
                <a:spcPct val="95000"/>
              </a:lnSpc>
              <a:spcBef>
                <a:spcPts val="600"/>
              </a:spcBef>
              <a:buSzPct val="125000"/>
            </a:pPr>
            <a:r>
              <a:rPr lang="en-US" sz="900" dirty="0"/>
              <a:t>SAP Business </a:t>
            </a:r>
            <a:r>
              <a:rPr lang="en-US" sz="900" dirty="0" err="1"/>
              <a:t>ByDesign</a:t>
            </a:r>
            <a:r>
              <a:rPr lang="en-US" sz="900" dirty="0"/>
              <a:t> supports you from the service request entry, assignment of service personnel, and analysis of the service request phases through to the resolution phase. </a:t>
            </a:r>
          </a:p>
          <a:p>
            <a:pPr>
              <a:lnSpc>
                <a:spcPct val="95000"/>
              </a:lnSpc>
              <a:spcBef>
                <a:spcPts val="600"/>
              </a:spcBef>
              <a:buSzPct val="125000"/>
            </a:pPr>
            <a:r>
              <a:rPr lang="en-US" sz="900" dirty="0"/>
              <a:t>You can increase customer satisfaction, decrease response times, lower costs for services, and improve long-term customer loyalty.</a:t>
            </a:r>
          </a:p>
        </p:txBody>
      </p:sp>
      <p:sp>
        <p:nvSpPr>
          <p:cNvPr id="129" name="TextBox 56"/>
          <p:cNvSpPr txBox="1">
            <a:spLocks noChangeArrowheads="1"/>
          </p:cNvSpPr>
          <p:nvPr/>
        </p:nvSpPr>
        <p:spPr bwMode="auto">
          <a:xfrm>
            <a:off x="4306888" y="4170363"/>
            <a:ext cx="4700587" cy="2491451"/>
          </a:xfrm>
          <a:prstGeom prst="rect">
            <a:avLst/>
          </a:prstGeom>
          <a:noFill/>
          <a:ln w="9525">
            <a:noFill/>
            <a:miter lim="800000"/>
            <a:headEnd/>
            <a:tailEnd/>
          </a:ln>
        </p:spPr>
        <p:txBody>
          <a:bodyPr>
            <a:spAutoFit/>
          </a:bodyPr>
          <a:lstStyle/>
          <a:p>
            <a:pPr>
              <a:lnSpc>
                <a:spcPct val="90000"/>
              </a:lnSpc>
              <a:spcBef>
                <a:spcPct val="10000"/>
              </a:spcBef>
              <a:spcAft>
                <a:spcPts val="300"/>
              </a:spcAft>
              <a:buClr>
                <a:schemeClr val="accent1"/>
              </a:buClr>
            </a:pPr>
            <a:endParaRPr lang="en-US" sz="900" dirty="0"/>
          </a:p>
          <a:p>
            <a:pPr marL="180975" indent="-180975">
              <a:lnSpc>
                <a:spcPct val="90000"/>
              </a:lnSpc>
              <a:spcBef>
                <a:spcPts val="600"/>
              </a:spcBef>
              <a:buClr>
                <a:srgbClr val="4DB6EF"/>
              </a:buClr>
              <a:buFont typeface="Wingdings" pitchFamily="2" charset="2"/>
              <a:buChar char="l"/>
            </a:pPr>
            <a:r>
              <a:rPr lang="en-US" sz="900" dirty="0"/>
              <a:t>Service employee empowerment through a 360-degree customer view of accounts, products, as well as customer interaction history, including related business documents such as service requests, service orders, or sales orders</a:t>
            </a:r>
          </a:p>
          <a:p>
            <a:pPr marL="180975" indent="-180975">
              <a:lnSpc>
                <a:spcPct val="90000"/>
              </a:lnSpc>
              <a:spcBef>
                <a:spcPts val="600"/>
              </a:spcBef>
              <a:buClr>
                <a:srgbClr val="4DB6EF"/>
              </a:buClr>
              <a:buFont typeface="Wingdings" pitchFamily="2" charset="2"/>
              <a:buChar char="l"/>
            </a:pPr>
            <a:r>
              <a:rPr lang="en-US" sz="900" dirty="0"/>
              <a:t>E-mail inbound channel support for service requests </a:t>
            </a:r>
          </a:p>
          <a:p>
            <a:pPr marL="180975" indent="-180975">
              <a:lnSpc>
                <a:spcPct val="90000"/>
              </a:lnSpc>
              <a:spcBef>
                <a:spcPts val="600"/>
              </a:spcBef>
              <a:buClr>
                <a:srgbClr val="4DB6EF"/>
              </a:buClr>
              <a:buFont typeface="Wingdings" pitchFamily="2" charset="2"/>
              <a:buChar char="l"/>
            </a:pPr>
            <a:r>
              <a:rPr lang="en-US" sz="900" dirty="0"/>
              <a:t>Telephone integration with Collaboration Window to support inbound service requests and facilitate follow-up activities</a:t>
            </a:r>
          </a:p>
          <a:p>
            <a:pPr marL="180975" indent="-180975">
              <a:lnSpc>
                <a:spcPct val="90000"/>
              </a:lnSpc>
              <a:spcBef>
                <a:spcPts val="600"/>
              </a:spcBef>
              <a:buClr>
                <a:srgbClr val="4DB6EF"/>
              </a:buClr>
              <a:buFont typeface="Wingdings" pitchFamily="2" charset="2"/>
              <a:buChar char="l"/>
            </a:pPr>
            <a:r>
              <a:rPr lang="en-US" sz="900" dirty="0"/>
              <a:t>Issue tracking with alerts and escalations to ensure quick resolution</a:t>
            </a:r>
          </a:p>
          <a:p>
            <a:pPr marL="180975" indent="-180975">
              <a:lnSpc>
                <a:spcPct val="90000"/>
              </a:lnSpc>
              <a:spcBef>
                <a:spcPts val="600"/>
              </a:spcBef>
              <a:buClr>
                <a:srgbClr val="4DB6EF"/>
              </a:buClr>
              <a:buFont typeface="Wingdings" pitchFamily="2" charset="2"/>
              <a:buChar char="l"/>
            </a:pPr>
            <a:r>
              <a:rPr lang="en-US" sz="900" dirty="0"/>
              <a:t>Knowledge database with search functions to increase efficiency in resolution  </a:t>
            </a:r>
          </a:p>
          <a:p>
            <a:pPr marL="180975" indent="-180975">
              <a:lnSpc>
                <a:spcPct val="90000"/>
              </a:lnSpc>
              <a:spcBef>
                <a:spcPts val="600"/>
              </a:spcBef>
              <a:buClr>
                <a:srgbClr val="4DB6EF"/>
              </a:buClr>
              <a:buFont typeface="Wingdings" pitchFamily="2" charset="2"/>
              <a:buChar char="l"/>
            </a:pPr>
            <a:r>
              <a:rPr lang="en-US" sz="900" dirty="0"/>
              <a:t>Integration with account management to track customer interactions and up-sell new services</a:t>
            </a:r>
          </a:p>
          <a:p>
            <a:pPr marL="180975" indent="-180975">
              <a:lnSpc>
                <a:spcPct val="90000"/>
              </a:lnSpc>
              <a:spcBef>
                <a:spcPts val="600"/>
              </a:spcBef>
              <a:buClr>
                <a:srgbClr val="4DB6EF"/>
              </a:buClr>
              <a:buFont typeface="Wingdings" pitchFamily="2" charset="2"/>
              <a:buChar char="l"/>
            </a:pPr>
            <a:r>
              <a:rPr lang="en-US" sz="900" dirty="0"/>
              <a:t>Built-in analytics and reporting on incident tracking, service request backlog, service level agreement (SLA) compliance rate, and analysis of knowledge-base usage</a:t>
            </a:r>
          </a:p>
          <a:p>
            <a:pPr marL="228600" lvl="1" indent="-114300">
              <a:lnSpc>
                <a:spcPct val="90000"/>
              </a:lnSpc>
              <a:spcBef>
                <a:spcPts val="600"/>
              </a:spcBef>
              <a:buClr>
                <a:schemeClr val="accent1"/>
              </a:buClr>
              <a:buFont typeface="Wingdings" pitchFamily="2" charset="2"/>
              <a:buChar char="l"/>
            </a:pPr>
            <a:endParaRPr lang="en-US" sz="900" dirty="0"/>
          </a:p>
        </p:txBody>
      </p:sp>
      <p:sp>
        <p:nvSpPr>
          <p:cNvPr id="130"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Key Benefits</a:t>
            </a:r>
          </a:p>
        </p:txBody>
      </p:sp>
      <p:pic>
        <p:nvPicPr>
          <p:cNvPr id="44" name="Picture 43" descr="service"/>
          <p:cNvPicPr preferRelativeResize="0">
            <a:picLocks noChangeAspect="1" noChangeArrowheads="1"/>
          </p:cNvPicPr>
          <p:nvPr>
            <p:custDataLst>
              <p:tags r:id="rId9"/>
            </p:custDataLst>
          </p:nvPr>
        </p:nvPicPr>
        <p:blipFill>
          <a:blip r:embed="rId16" cstate="print"/>
          <a:stretch>
            <a:fillRect/>
          </a:stretch>
        </p:blipFill>
        <p:spPr bwMode="auto">
          <a:xfrm>
            <a:off x="323528" y="2942454"/>
            <a:ext cx="731520" cy="731520"/>
          </a:xfrm>
          <a:prstGeom prst="rect">
            <a:avLst/>
          </a:prstGeom>
          <a:noFill/>
          <a:ln w="9525">
            <a:noFill/>
            <a:miter lim="800000"/>
            <a:headEnd/>
            <a:tailEnd/>
          </a:ln>
        </p:spPr>
      </p:pic>
      <p:sp>
        <p:nvSpPr>
          <p:cNvPr id="48" name="Chevron 84"/>
          <p:cNvSpPr>
            <a:spLocks noChangeArrowheads="1"/>
          </p:cNvSpPr>
          <p:nvPr>
            <p:custDataLst>
              <p:tags r:id="rId10"/>
            </p:custDataLst>
          </p:nvPr>
        </p:nvSpPr>
        <p:spPr bwMode="auto">
          <a:xfrm>
            <a:off x="2143300" y="2214182"/>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Determine</a:t>
            </a:r>
            <a:br>
              <a:rPr lang="en-US" sz="800" dirty="0">
                <a:solidFill>
                  <a:srgbClr val="404040"/>
                </a:solidFill>
              </a:rPr>
            </a:br>
            <a:r>
              <a:rPr lang="en-US" sz="800" dirty="0">
                <a:solidFill>
                  <a:srgbClr val="404040"/>
                </a:solidFill>
              </a:rPr>
              <a:t>Entitlements</a:t>
            </a:r>
          </a:p>
        </p:txBody>
      </p:sp>
      <p:sp>
        <p:nvSpPr>
          <p:cNvPr id="49" name="Chevron 84"/>
          <p:cNvSpPr>
            <a:spLocks noChangeArrowheads="1"/>
          </p:cNvSpPr>
          <p:nvPr>
            <p:custDataLst>
              <p:tags r:id="rId11"/>
            </p:custDataLst>
          </p:nvPr>
        </p:nvSpPr>
        <p:spPr bwMode="auto">
          <a:xfrm>
            <a:off x="2935388" y="2214182"/>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Determine</a:t>
            </a:r>
            <a:br>
              <a:rPr lang="en-US" sz="800" dirty="0">
                <a:solidFill>
                  <a:srgbClr val="404040"/>
                </a:solidFill>
              </a:rPr>
            </a:br>
            <a:r>
              <a:rPr lang="en-US" sz="800" dirty="0">
                <a:solidFill>
                  <a:srgbClr val="404040"/>
                </a:solidFill>
              </a:rPr>
              <a:t>Responsibility</a:t>
            </a:r>
          </a:p>
        </p:txBody>
      </p:sp>
      <p:sp>
        <p:nvSpPr>
          <p:cNvPr id="50" name="Chevron 84"/>
          <p:cNvSpPr>
            <a:spLocks noChangeArrowheads="1"/>
          </p:cNvSpPr>
          <p:nvPr>
            <p:custDataLst>
              <p:tags r:id="rId12"/>
            </p:custDataLst>
          </p:nvPr>
        </p:nvSpPr>
        <p:spPr bwMode="auto">
          <a:xfrm>
            <a:off x="5536856" y="2214182"/>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Diagnose &amp;</a:t>
            </a:r>
            <a:br>
              <a:rPr lang="en-US" sz="800" dirty="0">
                <a:solidFill>
                  <a:srgbClr val="404040"/>
                </a:solidFill>
              </a:rPr>
            </a:br>
            <a:r>
              <a:rPr lang="en-US" sz="800" dirty="0">
                <a:solidFill>
                  <a:srgbClr val="404040"/>
                </a:solidFill>
              </a:rPr>
              <a:t>Prioritize</a:t>
            </a:r>
          </a:p>
        </p:txBody>
      </p:sp>
      <p:pic>
        <p:nvPicPr>
          <p:cNvPr id="52" name="Picture 43" descr="service"/>
          <p:cNvPicPr preferRelativeResize="0">
            <a:picLocks noChangeAspect="1" noChangeArrowheads="1"/>
          </p:cNvPicPr>
          <p:nvPr>
            <p:custDataLst>
              <p:tags r:id="rId13"/>
            </p:custDataLst>
          </p:nvPr>
        </p:nvPicPr>
        <p:blipFill>
          <a:blip r:embed="rId17" cstate="print"/>
          <a:stretch>
            <a:fillRect/>
          </a:stretch>
        </p:blipFill>
        <p:spPr bwMode="auto">
          <a:xfrm>
            <a:off x="6423588" y="2925352"/>
            <a:ext cx="731520" cy="731520"/>
          </a:xfrm>
          <a:prstGeom prst="rect">
            <a:avLst/>
          </a:prstGeom>
          <a:noFill/>
          <a:ln w="9525">
            <a:noFill/>
            <a:miter lim="800000"/>
            <a:headEnd/>
            <a:tailEnd/>
          </a:ln>
        </p:spPr>
      </p:pic>
      <p:sp>
        <p:nvSpPr>
          <p:cNvPr id="45" name="TextBox 44"/>
          <p:cNvSpPr txBox="1"/>
          <p:nvPr/>
        </p:nvSpPr>
        <p:spPr>
          <a:xfrm>
            <a:off x="327025" y="5161834"/>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t>Business Value</a:t>
            </a:r>
          </a:p>
        </p:txBody>
      </p:sp>
      <p:sp>
        <p:nvSpPr>
          <p:cNvPr id="46"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sp>
        <p:nvSpPr>
          <p:cNvPr id="51"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4" name="Picture 53"/>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pic>
        <p:nvPicPr>
          <p:cNvPr id="59" name="Picture 58"/>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99266" y="5223066"/>
            <a:ext cx="121153" cy="180000"/>
          </a:xfrm>
          <a:prstGeom prst="rect">
            <a:avLst/>
          </a:prstGeom>
        </p:spPr>
      </p:pic>
      <p:pic>
        <p:nvPicPr>
          <p:cNvPr id="60" name="Picture 59" descr="Monitor_60px.png"/>
          <p:cNvPicPr>
            <a:picLocks noChangeAspect="1"/>
          </p:cNvPicPr>
          <p:nvPr/>
        </p:nvPicPr>
        <p:blipFill>
          <a:blip r:embed="rId20" cstate="print"/>
          <a:stretch>
            <a:fillRect/>
          </a:stretch>
        </p:blipFill>
        <p:spPr>
          <a:xfrm>
            <a:off x="366739" y="5578737"/>
            <a:ext cx="180000" cy="180000"/>
          </a:xfrm>
          <a:prstGeom prst="rect">
            <a:avLst/>
          </a:prstGeom>
        </p:spPr>
      </p:pic>
      <p:sp>
        <p:nvSpPr>
          <p:cNvPr id="61" name="Rectangle 57">
            <a:hlinkClick r:id="rId21"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2" name="Rectangle 55"/>
          <p:cNvSpPr>
            <a:spLocks noChangeArrowheads="1"/>
          </p:cNvSpPr>
          <p:nvPr/>
        </p:nvSpPr>
        <p:spPr bwMode="auto">
          <a:xfrm>
            <a:off x="310833" y="5170978"/>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3" name="Rectangle 57">
            <a:hlinkClick r:id="rId22"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40" name="Picture 39" descr="i_button_black.png"/>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6" name="Rectangle 65">
            <a:hlinkClick r:id="rId24"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Request-to-Resolve </a:t>
            </a:r>
            <a:br>
              <a:rPr lang="en-US" b="0" dirty="0"/>
            </a:br>
            <a:r>
              <a:rPr lang="en-US" sz="2000" b="0" dirty="0"/>
              <a:t>Scenario Flow</a:t>
            </a:r>
          </a:p>
        </p:txBody>
      </p:sp>
      <p:sp>
        <p:nvSpPr>
          <p:cNvPr id="3" name="Rectangle 122"/>
          <p:cNvSpPr>
            <a:spLocks noChangeArrowheads="1"/>
          </p:cNvSpPr>
          <p:nvPr/>
        </p:nvSpPr>
        <p:spPr bwMode="auto">
          <a:xfrm>
            <a:off x="1763713" y="5513126"/>
            <a:ext cx="7380287" cy="1337840"/>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526782"/>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dirty="0">
                <a:solidFill>
                  <a:srgbClr val="666666"/>
                </a:solidFill>
                <a:latin typeface="BentonSans Light" pitchFamily="2" charset="0"/>
              </a:rPr>
              <a:t>Legend</a:t>
            </a:r>
            <a:endParaRPr lang="en-US" sz="700" dirty="0">
              <a:solidFill>
                <a:srgbClr val="666666"/>
              </a:solidFill>
              <a:latin typeface="BentonSans Light" pitchFamily="2" charset="0"/>
            </a:endParaRPr>
          </a:p>
        </p:txBody>
      </p:sp>
      <p:cxnSp>
        <p:nvCxnSpPr>
          <p:cNvPr id="6" name="AutoShape 482"/>
          <p:cNvCxnSpPr>
            <a:cxnSpLocks noChangeShapeType="1"/>
          </p:cNvCxnSpPr>
          <p:nvPr/>
        </p:nvCxnSpPr>
        <p:spPr bwMode="auto">
          <a:xfrm rot="5400000" flipH="1" flipV="1">
            <a:off x="5159797" y="5900316"/>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5315372" y="5803478"/>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5315372" y="6143203"/>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p:cNvCxnSpPr>
          <p:nvPr/>
        </p:nvCxnSpPr>
        <p:spPr bwMode="auto">
          <a:xfrm rot="16200000" flipV="1">
            <a:off x="5159797" y="6247978"/>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22" name="Chevron 426"/>
          <p:cNvSpPr>
            <a:spLocks noChangeArrowheads="1"/>
          </p:cNvSpPr>
          <p:nvPr/>
        </p:nvSpPr>
        <p:spPr bwMode="auto">
          <a:xfrm>
            <a:off x="1842905" y="5830466"/>
            <a:ext cx="490538" cy="534987"/>
          </a:xfrm>
          <a:prstGeom prst="chevron">
            <a:avLst>
              <a:gd name="adj" fmla="val 10375"/>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r>
              <a:rPr lang="en-US" sz="600" dirty="0">
                <a:solidFill>
                  <a:srgbClr val="404040"/>
                </a:solidFill>
              </a:rPr>
              <a:t>Dotted line = optional</a:t>
            </a: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p:txBody>
      </p:sp>
      <p:sp>
        <p:nvSpPr>
          <p:cNvPr id="25" name="Chevron 426"/>
          <p:cNvSpPr>
            <a:spLocks noChangeArrowheads="1"/>
          </p:cNvSpPr>
          <p:nvPr/>
        </p:nvSpPr>
        <p:spPr bwMode="auto">
          <a:xfrm>
            <a:off x="2376876" y="5830466"/>
            <a:ext cx="49053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grpSp>
        <p:nvGrpSpPr>
          <p:cNvPr id="27" name="Group 70"/>
          <p:cNvGrpSpPr>
            <a:grpSpLocks/>
          </p:cNvGrpSpPr>
          <p:nvPr/>
        </p:nvGrpSpPr>
        <p:grpSpPr bwMode="auto">
          <a:xfrm>
            <a:off x="2952940" y="5830466"/>
            <a:ext cx="719138" cy="530225"/>
            <a:chOff x="1836" y="3915"/>
            <a:chExt cx="453" cy="334"/>
          </a:xfrm>
        </p:grpSpPr>
        <p:sp>
          <p:nvSpPr>
            <p:cNvPr id="28"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2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30"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 variant1</a:t>
              </a:r>
            </a:p>
            <a:p>
              <a:pPr marL="57150" indent="-57150">
                <a:buFontTx/>
                <a:buChar char="•"/>
              </a:pPr>
              <a:r>
                <a:rPr lang="de-DE" sz="600" dirty="0">
                  <a:solidFill>
                    <a:srgbClr val="404040"/>
                  </a:solidFill>
                </a:rPr>
                <a:t>Process variant 2</a:t>
              </a:r>
              <a:endParaRPr lang="en-US" sz="600" dirty="0">
                <a:solidFill>
                  <a:srgbClr val="404040"/>
                </a:solidFill>
              </a:endParaRPr>
            </a:p>
          </p:txBody>
        </p:sp>
      </p:grpSp>
      <p:sp>
        <p:nvSpPr>
          <p:cNvPr id="31" name="TextBox 3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pic>
        <p:nvPicPr>
          <p:cNvPr id="45" name="Picture 4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7036" y="5937547"/>
            <a:ext cx="589295" cy="382737"/>
          </a:xfrm>
          <a:prstGeom prst="rect">
            <a:avLst/>
          </a:prstGeom>
        </p:spPr>
      </p:pic>
      <p:pic>
        <p:nvPicPr>
          <p:cNvPr id="46" name="Picture 4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66727" y="5937547"/>
            <a:ext cx="589295" cy="382737"/>
          </a:xfrm>
          <a:prstGeom prst="rect">
            <a:avLst/>
          </a:prstGeom>
        </p:spPr>
      </p:pic>
      <p:sp>
        <p:nvSpPr>
          <p:cNvPr id="47" name="Rectangle 74"/>
          <p:cNvSpPr>
            <a:spLocks noChangeArrowheads="1"/>
          </p:cNvSpPr>
          <p:nvPr/>
        </p:nvSpPr>
        <p:spPr bwMode="auto">
          <a:xfrm>
            <a:off x="3824346" y="6021288"/>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Work </a:t>
            </a:r>
          </a:p>
          <a:p>
            <a:pPr algn="ctr"/>
            <a:r>
              <a:rPr lang="en-US" sz="700" dirty="0">
                <a:solidFill>
                  <a:schemeClr val="bg1"/>
                </a:solidFill>
                <a:latin typeface="+mn-lt"/>
              </a:rPr>
              <a:t>Center</a:t>
            </a:r>
          </a:p>
        </p:txBody>
      </p:sp>
      <p:sp>
        <p:nvSpPr>
          <p:cNvPr id="49" name="Rectangle 74"/>
          <p:cNvSpPr>
            <a:spLocks noChangeArrowheads="1"/>
          </p:cNvSpPr>
          <p:nvPr/>
        </p:nvSpPr>
        <p:spPr bwMode="auto">
          <a:xfrm>
            <a:off x="4478494" y="6072644"/>
            <a:ext cx="574675" cy="184666"/>
          </a:xfrm>
          <a:prstGeom prst="rect">
            <a:avLst/>
          </a:prstGeom>
          <a:noFill/>
          <a:ln w="9525">
            <a:noFill/>
            <a:miter lim="800000"/>
            <a:headEnd/>
            <a:tailEnd/>
          </a:ln>
        </p:spPr>
        <p:txBody>
          <a:bodyPr lIns="0" tIns="0" rIns="0" bIns="0">
            <a:spAutoFit/>
          </a:bodyPr>
          <a:lstStyle/>
          <a:p>
            <a:pPr algn="ctr"/>
            <a:r>
              <a:rPr lang="en-US" sz="600" b="1" dirty="0">
                <a:solidFill>
                  <a:schemeClr val="bg1"/>
                </a:solidFill>
                <a:latin typeface="+mj-lt"/>
              </a:rPr>
              <a:t>Additional Application</a:t>
            </a:r>
          </a:p>
        </p:txBody>
      </p:sp>
      <p:pic>
        <p:nvPicPr>
          <p:cNvPr id="43" name="Picture 4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5336" y="1923982"/>
            <a:ext cx="589295" cy="382737"/>
          </a:xfrm>
          <a:prstGeom prst="rect">
            <a:avLst/>
          </a:prstGeom>
        </p:spPr>
      </p:pic>
      <p:pic>
        <p:nvPicPr>
          <p:cNvPr id="54" name="Picture 5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71110" y="1917882"/>
            <a:ext cx="613525" cy="398475"/>
          </a:xfrm>
          <a:prstGeom prst="rect">
            <a:avLst/>
          </a:prstGeom>
        </p:spPr>
      </p:pic>
      <p:sp>
        <p:nvSpPr>
          <p:cNvPr id="55" name="Rectangle 74"/>
          <p:cNvSpPr>
            <a:spLocks noChangeArrowheads="1"/>
          </p:cNvSpPr>
          <p:nvPr/>
        </p:nvSpPr>
        <p:spPr bwMode="auto">
          <a:xfrm>
            <a:off x="2015144" y="2025416"/>
            <a:ext cx="720080" cy="276999"/>
          </a:xfrm>
          <a:prstGeom prst="rect">
            <a:avLst/>
          </a:prstGeom>
          <a:noFill/>
          <a:ln w="9525">
            <a:noFill/>
            <a:miter lim="800000"/>
            <a:headEnd/>
            <a:tailEnd/>
          </a:ln>
        </p:spPr>
        <p:txBody>
          <a:bodyPr wrap="square" lIns="0" tIns="0" rIns="0" bIns="0">
            <a:spAutoFit/>
          </a:bodyPr>
          <a:lstStyle/>
          <a:p>
            <a:pPr algn="ctr"/>
            <a:r>
              <a:rPr lang="en-US" sz="600" b="1" dirty="0">
                <a:solidFill>
                  <a:schemeClr val="bg1"/>
                </a:solidFill>
                <a:latin typeface="+mj-lt"/>
              </a:rPr>
              <a:t>Collaboration Window / Groupware Client</a:t>
            </a:r>
          </a:p>
        </p:txBody>
      </p:sp>
      <p:sp>
        <p:nvSpPr>
          <p:cNvPr id="56" name="Rectangle 74"/>
          <p:cNvSpPr>
            <a:spLocks noChangeArrowheads="1"/>
          </p:cNvSpPr>
          <p:nvPr/>
        </p:nvSpPr>
        <p:spPr bwMode="auto">
          <a:xfrm>
            <a:off x="3735336" y="2060848"/>
            <a:ext cx="574675" cy="107722"/>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Service Desk</a:t>
            </a:r>
          </a:p>
        </p:txBody>
      </p:sp>
      <p:cxnSp>
        <p:nvCxnSpPr>
          <p:cNvPr id="57" name="AutoShape 482"/>
          <p:cNvCxnSpPr>
            <a:cxnSpLocks noChangeShapeType="1"/>
            <a:stCxn id="59" idx="0"/>
            <a:endCxn id="55" idx="2"/>
          </p:cNvCxnSpPr>
          <p:nvPr/>
        </p:nvCxnSpPr>
        <p:spPr bwMode="auto">
          <a:xfrm flipV="1">
            <a:off x="2374406" y="2302415"/>
            <a:ext cx="778" cy="478513"/>
          </a:xfrm>
          <a:prstGeom prst="straightConnector1">
            <a:avLst/>
          </a:prstGeom>
          <a:noFill/>
          <a:ln w="9525">
            <a:solidFill>
              <a:srgbClr val="7D96A4"/>
            </a:solidFill>
            <a:prstDash val="sysDot"/>
            <a:round/>
            <a:headEnd/>
            <a:tailEnd/>
          </a:ln>
        </p:spPr>
      </p:cxnSp>
      <p:sp>
        <p:nvSpPr>
          <p:cNvPr id="59" name="Chevron 426">
            <a:hlinkClick r:id="rId5" action="ppaction://hlinksldjump"/>
          </p:cNvPr>
          <p:cNvSpPr>
            <a:spLocks noChangeArrowheads="1"/>
          </p:cNvSpPr>
          <p:nvPr/>
        </p:nvSpPr>
        <p:spPr bwMode="auto">
          <a:xfrm>
            <a:off x="2051720" y="2780928"/>
            <a:ext cx="720080" cy="720080"/>
          </a:xfrm>
          <a:prstGeom prst="chevron">
            <a:avLst>
              <a:gd name="adj" fmla="val 10375"/>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r>
              <a:rPr lang="en-US" sz="600" dirty="0">
                <a:solidFill>
                  <a:srgbClr val="404040"/>
                </a:solidFill>
              </a:rPr>
              <a:t>Handling</a:t>
            </a:r>
            <a:br>
              <a:rPr lang="en-US" sz="600" dirty="0">
                <a:solidFill>
                  <a:srgbClr val="404040"/>
                </a:solidFill>
              </a:rPr>
            </a:br>
            <a:r>
              <a:rPr lang="en-US" sz="600" dirty="0">
                <a:solidFill>
                  <a:srgbClr val="404040"/>
                </a:solidFill>
              </a:rPr>
              <a:t>an Incoming Customer</a:t>
            </a:r>
            <a:br>
              <a:rPr lang="en-US" sz="600" dirty="0">
                <a:solidFill>
                  <a:srgbClr val="404040"/>
                </a:solidFill>
              </a:rPr>
            </a:br>
            <a:r>
              <a:rPr lang="en-US" sz="600" dirty="0">
                <a:solidFill>
                  <a:srgbClr val="404040"/>
                </a:solidFill>
              </a:rPr>
              <a:t>Inquiry</a:t>
            </a: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p:txBody>
      </p:sp>
      <p:cxnSp>
        <p:nvCxnSpPr>
          <p:cNvPr id="61" name="AutoShape 1146"/>
          <p:cNvCxnSpPr>
            <a:cxnSpLocks noChangeShapeType="1"/>
            <a:stCxn id="64" idx="1"/>
          </p:cNvCxnSpPr>
          <p:nvPr/>
        </p:nvCxnSpPr>
        <p:spPr bwMode="auto">
          <a:xfrm flipH="1">
            <a:off x="2771800" y="3134326"/>
            <a:ext cx="1009434" cy="6642"/>
          </a:xfrm>
          <a:prstGeom prst="straightConnector1">
            <a:avLst/>
          </a:prstGeom>
          <a:noFill/>
          <a:ln w="9525">
            <a:solidFill>
              <a:schemeClr val="tx1">
                <a:lumMod val="50000"/>
                <a:lumOff val="50000"/>
              </a:schemeClr>
            </a:solidFill>
            <a:prstDash val="solid"/>
            <a:round/>
            <a:headEnd type="triangle" w="med" len="med"/>
            <a:tailEnd/>
          </a:ln>
        </p:spPr>
      </p:cxnSp>
      <p:sp>
        <p:nvSpPr>
          <p:cNvPr id="64" name="Chevron 426">
            <a:hlinkClick r:id="rId6" action="ppaction://hlinksldjump"/>
          </p:cNvPr>
          <p:cNvSpPr>
            <a:spLocks noChangeArrowheads="1"/>
          </p:cNvSpPr>
          <p:nvPr/>
        </p:nvSpPr>
        <p:spPr bwMode="auto">
          <a:xfrm>
            <a:off x="3707904" y="2780928"/>
            <a:ext cx="720080" cy="706796"/>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Creating, Assigning, and Resolving a Service Request</a:t>
            </a:r>
          </a:p>
        </p:txBody>
      </p:sp>
      <p:cxnSp>
        <p:nvCxnSpPr>
          <p:cNvPr id="68" name="AutoShape 482"/>
          <p:cNvCxnSpPr>
            <a:cxnSpLocks noChangeShapeType="1"/>
            <a:stCxn id="64" idx="0"/>
            <a:endCxn id="43" idx="2"/>
          </p:cNvCxnSpPr>
          <p:nvPr/>
        </p:nvCxnSpPr>
        <p:spPr bwMode="auto">
          <a:xfrm flipH="1" flipV="1">
            <a:off x="4029984" y="2314589"/>
            <a:ext cx="1295" cy="466339"/>
          </a:xfrm>
          <a:prstGeom prst="straightConnector1">
            <a:avLst/>
          </a:prstGeom>
          <a:noFill/>
          <a:ln w="9525">
            <a:solidFill>
              <a:srgbClr val="7D96A4"/>
            </a:solidFill>
            <a:prstDash val="sysDot"/>
            <a:round/>
            <a:headEnd/>
            <a:tailEnd/>
          </a:ln>
        </p:spPr>
      </p:cxnSp>
      <p:grpSp>
        <p:nvGrpSpPr>
          <p:cNvPr id="77" name="Group 70"/>
          <p:cNvGrpSpPr>
            <a:grpSpLocks/>
          </p:cNvGrpSpPr>
          <p:nvPr/>
        </p:nvGrpSpPr>
        <p:grpSpPr bwMode="auto">
          <a:xfrm>
            <a:off x="2051720" y="3978647"/>
            <a:ext cx="792088" cy="818505"/>
            <a:chOff x="1836" y="3915"/>
            <a:chExt cx="453" cy="334"/>
          </a:xfrm>
        </p:grpSpPr>
        <p:sp>
          <p:nvSpPr>
            <p:cNvPr id="78"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7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80"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Telephony channel</a:t>
              </a:r>
            </a:p>
            <a:p>
              <a:pPr marL="57150" indent="-57150">
                <a:buFontTx/>
                <a:buChar char="•"/>
              </a:pPr>
              <a:r>
                <a:rPr lang="en-US" sz="600" dirty="0">
                  <a:solidFill>
                    <a:srgbClr val="404040"/>
                  </a:solidFill>
                </a:rPr>
                <a:t>Fax-/E-mail channel</a:t>
              </a:r>
            </a:p>
            <a:p>
              <a:pPr marL="57150" indent="-57150">
                <a:buFontTx/>
                <a:buChar char="•"/>
              </a:pPr>
              <a:r>
                <a:rPr lang="de-DE" sz="600" dirty="0">
                  <a:solidFill>
                    <a:srgbClr val="404040"/>
                  </a:solidFill>
                </a:rPr>
                <a:t>Via activities</a:t>
              </a:r>
              <a:endParaRPr lang="en-US" sz="600" dirty="0">
                <a:solidFill>
                  <a:srgbClr val="404040"/>
                </a:solidFill>
              </a:endParaRPr>
            </a:p>
          </p:txBody>
        </p:sp>
      </p:grpSp>
      <p:sp>
        <p:nvSpPr>
          <p:cNvPr id="73" name="TextBox 61"/>
          <p:cNvSpPr txBox="1">
            <a:spLocks noChangeArrowheads="1"/>
          </p:cNvSpPr>
          <p:nvPr/>
        </p:nvSpPr>
        <p:spPr bwMode="auto">
          <a:xfrm>
            <a:off x="327025" y="5513126"/>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sp>
        <p:nvSpPr>
          <p:cNvPr id="74" name="Rectangle 57"/>
          <p:cNvSpPr>
            <a:spLocks noChangeArrowheads="1"/>
          </p:cNvSpPr>
          <p:nvPr/>
        </p:nvSpPr>
        <p:spPr bwMode="auto">
          <a:xfrm>
            <a:off x="305044" y="5524238"/>
            <a:ext cx="1458669"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75" name="Picture 74" descr="Monitor_60px.png"/>
          <p:cNvPicPr>
            <a:picLocks noChangeAspect="1"/>
          </p:cNvPicPr>
          <p:nvPr/>
        </p:nvPicPr>
        <p:blipFill>
          <a:blip r:embed="rId7" cstate="print"/>
          <a:stretch>
            <a:fillRect/>
          </a:stretch>
        </p:blipFill>
        <p:spPr>
          <a:xfrm>
            <a:off x="361854" y="5577572"/>
            <a:ext cx="180000" cy="180000"/>
          </a:xfrm>
          <a:prstGeom prst="rect">
            <a:avLst/>
          </a:prstGeom>
        </p:spPr>
      </p:pic>
      <p:sp>
        <p:nvSpPr>
          <p:cNvPr id="76"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pic>
        <p:nvPicPr>
          <p:cNvPr id="81" name="Picture 8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sp>
        <p:nvSpPr>
          <p:cNvPr id="82" name="Rectangle 57">
            <a:hlinkClick r:id="rId9"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3"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84" name="Picture 83" descr="Calculator_2_60px.png"/>
          <p:cNvPicPr>
            <a:picLocks noChangeAspect="1"/>
          </p:cNvPicPr>
          <p:nvPr/>
        </p:nvPicPr>
        <p:blipFill>
          <a:blip r:embed="rId10" cstate="print"/>
          <a:stretch>
            <a:fillRect/>
          </a:stretch>
        </p:blipFill>
        <p:spPr>
          <a:xfrm>
            <a:off x="366739" y="5220067"/>
            <a:ext cx="180000" cy="180000"/>
          </a:xfrm>
          <a:prstGeom prst="rect">
            <a:avLst/>
          </a:prstGeom>
        </p:spPr>
      </p:pic>
      <p:sp>
        <p:nvSpPr>
          <p:cNvPr id="85" name="Rectangle 57">
            <a:hlinkClick r:id="rId11"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48" name="Picture 47" descr="i_button_black.p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8" name="Rectangle 87">
            <a:hlinkClick r:id="rId13"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Request-to-Resolve</a:t>
            </a:r>
            <a:br>
              <a:rPr lang="en-US" b="0"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a:t>
            </a:r>
            <a:r>
              <a:rPr lang="en-US" sz="900">
                <a:latin typeface="+mn-lt"/>
                <a:hlinkClick r:id="rId3"/>
              </a:rPr>
              <a:t>here</a:t>
            </a:r>
            <a:r>
              <a:rPr lang="en-US" sz="900">
                <a:latin typeface="+mn-lt"/>
              </a:rPr>
              <a:t>.*</a:t>
            </a:r>
            <a:endParaRPr lang="en-US" sz="900" dirty="0">
              <a:latin typeface="+mn-lt"/>
            </a:endParaRP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sp>
        <p:nvSpPr>
          <p:cNvPr id="58"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pic>
        <p:nvPicPr>
          <p:cNvPr id="59" name="Picture 5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sp>
        <p:nvSpPr>
          <p:cNvPr id="60" name="Rectangle 59">
            <a:hlinkClick r:id="rId12"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65" name="Picture 64" descr="Calculator_2_60px.png"/>
          <p:cNvPicPr>
            <a:picLocks noChangeAspect="1"/>
          </p:cNvPicPr>
          <p:nvPr/>
        </p:nvPicPr>
        <p:blipFill>
          <a:blip r:embed="rId13" cstate="print"/>
          <a:stretch>
            <a:fillRect/>
          </a:stretch>
        </p:blipFill>
        <p:spPr>
          <a:xfrm>
            <a:off x="366739" y="5220067"/>
            <a:ext cx="180000" cy="180000"/>
          </a:xfrm>
          <a:prstGeom prst="rect">
            <a:avLst/>
          </a:prstGeom>
        </p:spPr>
      </p:pic>
      <p:sp>
        <p:nvSpPr>
          <p:cNvPr id="67" name="Rectangle 57">
            <a:hlinkClick r:id="rId14"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Monitor_60px.png"/>
          <p:cNvPicPr>
            <a:picLocks noChangeAspect="1"/>
          </p:cNvPicPr>
          <p:nvPr/>
        </p:nvPicPr>
        <p:blipFill>
          <a:blip r:embed="rId15" cstate="print"/>
          <a:stretch>
            <a:fillRect/>
          </a:stretch>
        </p:blipFill>
        <p:spPr>
          <a:xfrm>
            <a:off x="366739" y="5578737"/>
            <a:ext cx="180000" cy="180000"/>
          </a:xfrm>
          <a:prstGeom prst="rect">
            <a:avLst/>
          </a:prstGeom>
        </p:spPr>
      </p:pic>
      <p:sp>
        <p:nvSpPr>
          <p:cNvPr id="72" name="Rectangle 57">
            <a:hlinkClick r:id="rId16"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8" name="Picture 47"/>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pic>
        <p:nvPicPr>
          <p:cNvPr id="50" name="Picture 49"/>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Tree>
    <p:extLst>
      <p:ext uri="{BB962C8B-B14F-4D97-AF65-F5344CB8AC3E}">
        <p14:creationId xmlns:p14="http://schemas.microsoft.com/office/powerpoint/2010/main" val="945409841"/>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90E8120C-826E-4416-AE01-9C730DC61A05}"/>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5CA3CAF7-180B-4114-B0C3-99B0AC03DACF}"/>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90E8120C-826E-4416-AE01-9C730DC61A05}"/>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5.xml><?xml version="1.0" encoding="utf-8"?>
<p:tagLst xmlns:a="http://schemas.openxmlformats.org/drawingml/2006/main" xmlns:r="http://schemas.openxmlformats.org/officeDocument/2006/relationships" xmlns:p="http://schemas.openxmlformats.org/presentationml/2006/main">
  <p:tag name="MMPROD_SUBSTITUTION_ID" val="{5CA3CAF7-180B-4114-B0C3-99B0AC03DACF}"/>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heme/theme1.xml><?xml version="1.0" encoding="utf-8"?>
<a:theme xmlns:a="http://schemas.openxmlformats.org/drawingml/2006/main" name="SAP_2011_v1.0">
  <a:themeElements>
    <a:clrScheme name="Custom 54">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SAP_2011_v1.0</Template>
  <TotalTime>0</TotalTime>
  <Words>1246</Words>
  <Application>Microsoft Office PowerPoint</Application>
  <PresentationFormat>On-screen Show (4:3)</PresentationFormat>
  <Paragraphs>241</Paragraphs>
  <Slides>8</Slides>
  <Notes>8</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8</vt:i4>
      </vt:variant>
    </vt:vector>
  </HeadingPairs>
  <TitlesOfParts>
    <vt:vector size="22" baseType="lpstr">
      <vt:lpstr>Arial</vt:lpstr>
      <vt:lpstr>Symbol</vt:lpstr>
      <vt:lpstr>BrowalliaUPC</vt:lpstr>
      <vt:lpstr>BentonSans Regular</vt:lpstr>
      <vt:lpstr>MS PGothic</vt:lpstr>
      <vt:lpstr>wingdings</vt:lpstr>
      <vt:lpstr>Aparajita</vt:lpstr>
      <vt:lpstr>BentonSans Bold</vt:lpstr>
      <vt:lpstr>Courier New</vt:lpstr>
      <vt:lpstr>wingdings</vt:lpstr>
      <vt:lpstr>SimSun</vt:lpstr>
      <vt:lpstr>Arial Unicode MS</vt:lpstr>
      <vt:lpstr>BentonSans Light</vt:lpstr>
      <vt:lpstr>SAP_2011_v1.0</vt:lpstr>
      <vt:lpstr>Request-to-Resolve Scenario Overview</vt:lpstr>
      <vt:lpstr>Request-to-Resolve Scenario Overview</vt:lpstr>
      <vt:lpstr>Request-to-Resolve Process Details: Handling an Incoming Customer Inquiry </vt:lpstr>
      <vt:lpstr>Request-to-Resolve Process Details: Handling an Incoming Customer Inquiry </vt:lpstr>
      <vt:lpstr>Request-to-Resolve Process Details: Creating, Assigning, and Resolving a Service Request</vt:lpstr>
      <vt:lpstr>Request-to-Resolve Business Value</vt:lpstr>
      <vt:lpstr>Request-to-Resolve  Scenario Flow</vt:lpstr>
      <vt:lpstr>Request-to-Resolve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108</cp:revision>
  <dcterms:created xsi:type="dcterms:W3CDTF">2011-09-27T15:12:20Z</dcterms:created>
  <dcterms:modified xsi:type="dcterms:W3CDTF">2018-09-05T07:45:06Z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