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4.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9"/>
  </p:notesMasterIdLst>
  <p:handoutMasterIdLst>
    <p:handoutMasterId r:id="rId10"/>
  </p:handoutMasterIdLst>
  <p:sldIdLst>
    <p:sldId id="342" r:id="rId2"/>
    <p:sldId id="345" r:id="rId3"/>
    <p:sldId id="349" r:id="rId4"/>
    <p:sldId id="387" r:id="rId5"/>
    <p:sldId id="353" r:id="rId6"/>
    <p:sldId id="348" r:id="rId7"/>
    <p:sldId id="389" r:id="rId8"/>
  </p:sldIdLst>
  <p:sldSz cx="9144000" cy="6858000" type="screen4x3"/>
  <p:notesSz cx="6858000" cy="9144000"/>
  <p:embeddedFontLst>
    <p:embeddedFont>
      <p:font typeface="Aparajita" panose="02020603050405020304" pitchFamily="18" charset="0"/>
      <p:regular r:id="rId11"/>
      <p:bold r:id="rId12"/>
      <p:italic r:id="rId13"/>
      <p:boldItalic r:id="rId14"/>
    </p:embeddedFont>
    <p:embeddedFont>
      <p:font typeface="BentonSans Regular" panose="02000503000000020004" pitchFamily="2" charset="0"/>
      <p:regular r:id="rId15"/>
    </p:embeddedFont>
    <p:embeddedFont>
      <p:font typeface="SimSun" panose="02010600030101010101" pitchFamily="2" charset="-122"/>
      <p:regular r:id="rId16"/>
    </p:embeddedFont>
    <p:embeddedFont>
      <p:font typeface="Arial Unicode MS" panose="020B0604020202020204" pitchFamily="34" charset="-128"/>
      <p:regular r:id="rId17"/>
    </p:embeddedFont>
    <p:embeddedFont>
      <p:font typeface="BrowalliaUPC" panose="020B0604020202020204" pitchFamily="34" charset="-34"/>
      <p:regular r:id="rId18"/>
      <p:bold r:id="rId19"/>
      <p:italic r:id="rId20"/>
      <p:boldItalic r:id="rId21"/>
    </p:embeddedFont>
    <p:embeddedFont>
      <p:font typeface="MS PGothic" panose="020B0600070205080204" pitchFamily="34" charset="-128"/>
      <p:regular r:id="rId22"/>
    </p:embeddedFont>
    <p:embeddedFont>
      <p:font typeface="BentonSans Bold" panose="02000803000000020004" pitchFamily="2" charset="0"/>
      <p:bold r:id="rId23"/>
    </p:embeddedFont>
    <p:embeddedFont>
      <p:font typeface="BentonSans Light" panose="02000503000000020004" pitchFamily="2" charset="0"/>
      <p:regular r:id="rId24"/>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17">
          <p15:clr>
            <a:srgbClr val="A4A3A4"/>
          </p15:clr>
        </p15:guide>
        <p15:guide id="2" orient="horz" pos="190">
          <p15:clr>
            <a:srgbClr val="A4A3A4"/>
          </p15:clr>
        </p15:guide>
        <p15:guide id="3" orient="horz" pos="1390">
          <p15:clr>
            <a:srgbClr val="A4A3A4"/>
          </p15:clr>
        </p15:guide>
        <p15:guide id="4" orient="horz" pos="140">
          <p15:clr>
            <a:srgbClr val="A4A3A4"/>
          </p15:clr>
        </p15:guide>
        <p15:guide id="5" orient="horz" pos="3221">
          <p15:clr>
            <a:srgbClr val="A4A3A4"/>
          </p15:clr>
        </p15:guide>
        <p15:guide id="6" orient="horz" pos="2648">
          <p15:clr>
            <a:srgbClr val="A4A3A4"/>
          </p15:clr>
        </p15:guide>
        <p15:guide id="7" orient="horz" pos="2817">
          <p15:clr>
            <a:srgbClr val="A4A3A4"/>
          </p15:clr>
        </p15:guide>
        <p15:guide id="8" pos="4818">
          <p15:clr>
            <a:srgbClr val="A4A3A4"/>
          </p15:clr>
        </p15:guide>
        <p15:guide id="9" pos="206">
          <p15:clr>
            <a:srgbClr val="A4A3A4"/>
          </p15:clr>
        </p15:guide>
        <p15:guide id="10" pos="433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13" autoAdjust="0"/>
    <p:restoredTop sz="94667" autoAdjust="0"/>
  </p:normalViewPr>
  <p:slideViewPr>
    <p:cSldViewPr snapToGrid="0" showGuides="1">
      <p:cViewPr varScale="1">
        <p:scale>
          <a:sx n="82" d="100"/>
          <a:sy n="82" d="100"/>
        </p:scale>
        <p:origin x="1771" y="62"/>
      </p:cViewPr>
      <p:guideLst>
        <p:guide orient="horz" pos="4117"/>
        <p:guide orient="horz" pos="190"/>
        <p:guide orient="horz" pos="1390"/>
        <p:guide orient="horz" pos="140"/>
        <p:guide orient="horz" pos="3221"/>
        <p:guide orient="horz" pos="2648"/>
        <p:guide orient="horz" pos="2817"/>
        <p:guide pos="4818"/>
        <p:guide pos="206"/>
        <p:guide pos="4330"/>
      </p:guideLst>
    </p:cSldViewPr>
  </p:slideViewPr>
  <p:outlineViewPr>
    <p:cViewPr>
      <p:scale>
        <a:sx n="33" d="100"/>
        <a:sy n="33" d="100"/>
      </p:scale>
      <p:origin x="0" y="3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28" Type="http://schemas.openxmlformats.org/officeDocument/2006/relationships/tableStyles" Target="tableStyles.xml"/><Relationship Id="rId10" Type="http://schemas.openxmlformats.org/officeDocument/2006/relationships/handoutMaster" Target="handoutMasters/handout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4.fntdata"/><Relationship Id="rId22" Type="http://schemas.openxmlformats.org/officeDocument/2006/relationships/font" Target="fonts/font12.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97578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960451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078659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752255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338229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669525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3904405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1399253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2466603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6.png"/><Relationship Id="rId18" Type="http://schemas.openxmlformats.org/officeDocument/2006/relationships/slide" Target="slide5.xml"/><Relationship Id="rId3" Type="http://schemas.openxmlformats.org/officeDocument/2006/relationships/tags" Target="../tags/tag3.xml"/><Relationship Id="rId21" Type="http://schemas.openxmlformats.org/officeDocument/2006/relationships/image" Target="../media/image11.png"/><Relationship Id="rId7" Type="http://schemas.openxmlformats.org/officeDocument/2006/relationships/slide" Target="slide3.xml"/><Relationship Id="rId12" Type="http://schemas.openxmlformats.org/officeDocument/2006/relationships/image" Target="../media/image5.png"/><Relationship Id="rId17" Type="http://schemas.openxmlformats.org/officeDocument/2006/relationships/slide" Target="slide6.xml"/><Relationship Id="rId2" Type="http://schemas.openxmlformats.org/officeDocument/2006/relationships/tags" Target="../tags/tag2.xml"/><Relationship Id="rId16" Type="http://schemas.openxmlformats.org/officeDocument/2006/relationships/image" Target="../media/image9.png"/><Relationship Id="rId20" Type="http://schemas.openxmlformats.org/officeDocument/2006/relationships/slide" Target="slide7.xml"/><Relationship Id="rId1" Type="http://schemas.openxmlformats.org/officeDocument/2006/relationships/tags" Target="../tags/tag1.xml"/><Relationship Id="rId6" Type="http://schemas.openxmlformats.org/officeDocument/2006/relationships/notesSlide" Target="../notesSlides/notesSlide1.xml"/><Relationship Id="rId11" Type="http://schemas.openxmlformats.org/officeDocument/2006/relationships/image" Target="../media/image4.png"/><Relationship Id="rId5" Type="http://schemas.openxmlformats.org/officeDocument/2006/relationships/slideLayout" Target="../slideLayouts/slideLayout10.xml"/><Relationship Id="rId15" Type="http://schemas.openxmlformats.org/officeDocument/2006/relationships/image" Target="../media/image8.png"/><Relationship Id="rId10" Type="http://schemas.openxmlformats.org/officeDocument/2006/relationships/image" Target="../media/image3.png"/><Relationship Id="rId19" Type="http://schemas.openxmlformats.org/officeDocument/2006/relationships/image" Target="../media/image10.png"/><Relationship Id="rId4" Type="http://schemas.openxmlformats.org/officeDocument/2006/relationships/tags" Target="../tags/tag4.xml"/><Relationship Id="rId9" Type="http://schemas.openxmlformats.org/officeDocument/2006/relationships/slide" Target="slide2.xml"/><Relationship Id="rId1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2.emf"/><Relationship Id="rId13" Type="http://schemas.openxmlformats.org/officeDocument/2006/relationships/slide" Target="slide3.xml"/><Relationship Id="rId18" Type="http://schemas.openxmlformats.org/officeDocument/2006/relationships/slide" Target="slide6.xml"/><Relationship Id="rId26" Type="http://schemas.openxmlformats.org/officeDocument/2006/relationships/image" Target="../media/image11.png"/><Relationship Id="rId3" Type="http://schemas.openxmlformats.org/officeDocument/2006/relationships/tags" Target="../tags/tag7.xml"/><Relationship Id="rId21" Type="http://schemas.openxmlformats.org/officeDocument/2006/relationships/image" Target="../media/image10.png"/><Relationship Id="rId7" Type="http://schemas.openxmlformats.org/officeDocument/2006/relationships/notesSlide" Target="../notesSlides/notesSlide2.xml"/><Relationship Id="rId12" Type="http://schemas.openxmlformats.org/officeDocument/2006/relationships/slide" Target="slide1.xml"/><Relationship Id="rId17" Type="http://schemas.openxmlformats.org/officeDocument/2006/relationships/image" Target="../media/image9.png"/><Relationship Id="rId25" Type="http://schemas.openxmlformats.org/officeDocument/2006/relationships/image" Target="../media/image5.png"/><Relationship Id="rId2" Type="http://schemas.openxmlformats.org/officeDocument/2006/relationships/tags" Target="../tags/tag6.xml"/><Relationship Id="rId16" Type="http://schemas.openxmlformats.org/officeDocument/2006/relationships/image" Target="../media/image8.png"/><Relationship Id="rId20" Type="http://schemas.openxmlformats.org/officeDocument/2006/relationships/image" Target="../media/image7.png"/><Relationship Id="rId1" Type="http://schemas.openxmlformats.org/officeDocument/2006/relationships/tags" Target="../tags/tag5.xml"/><Relationship Id="rId6" Type="http://schemas.openxmlformats.org/officeDocument/2006/relationships/slideLayout" Target="../slideLayouts/slideLayout10.xml"/><Relationship Id="rId11" Type="http://schemas.openxmlformats.org/officeDocument/2006/relationships/image" Target="../media/image14.png"/><Relationship Id="rId24" Type="http://schemas.openxmlformats.org/officeDocument/2006/relationships/image" Target="../media/image4.png"/><Relationship Id="rId5" Type="http://schemas.openxmlformats.org/officeDocument/2006/relationships/tags" Target="../tags/tag9.xml"/><Relationship Id="rId15" Type="http://schemas.openxmlformats.org/officeDocument/2006/relationships/image" Target="../media/image6.png"/><Relationship Id="rId23" Type="http://schemas.openxmlformats.org/officeDocument/2006/relationships/image" Target="../media/image3.png"/><Relationship Id="rId10" Type="http://schemas.openxmlformats.org/officeDocument/2006/relationships/image" Target="../media/image13.png"/><Relationship Id="rId19" Type="http://schemas.openxmlformats.org/officeDocument/2006/relationships/image" Target="../media/image15.png"/><Relationship Id="rId4" Type="http://schemas.openxmlformats.org/officeDocument/2006/relationships/tags" Target="../tags/tag8.xml"/><Relationship Id="rId9" Type="http://schemas.openxmlformats.org/officeDocument/2006/relationships/slide" Target="slide5.xml"/><Relationship Id="rId14" Type="http://schemas.openxmlformats.org/officeDocument/2006/relationships/slide" Target="slide4.xml"/><Relationship Id="rId22" Type="http://schemas.openxmlformats.org/officeDocument/2006/relationships/slide" Target="slide7.xml"/></Relationships>
</file>

<file path=ppt/slides/_rels/slide3.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slide" Target="slide6.xml"/><Relationship Id="rId18" Type="http://schemas.openxmlformats.org/officeDocument/2006/relationships/slide" Target="slide7.xml"/><Relationship Id="rId3" Type="http://schemas.openxmlformats.org/officeDocument/2006/relationships/tags" Target="../tags/tag12.xml"/><Relationship Id="rId7" Type="http://schemas.openxmlformats.org/officeDocument/2006/relationships/image" Target="../media/image16.png"/><Relationship Id="rId12" Type="http://schemas.openxmlformats.org/officeDocument/2006/relationships/image" Target="../media/image9.png"/><Relationship Id="rId17" Type="http://schemas.openxmlformats.org/officeDocument/2006/relationships/image" Target="../media/image10.png"/><Relationship Id="rId2" Type="http://schemas.openxmlformats.org/officeDocument/2006/relationships/tags" Target="../tags/tag11.xml"/><Relationship Id="rId16" Type="http://schemas.openxmlformats.org/officeDocument/2006/relationships/image" Target="../media/image7.png"/><Relationship Id="rId1" Type="http://schemas.openxmlformats.org/officeDocument/2006/relationships/tags" Target="../tags/tag10.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notesSlide" Target="../notesSlides/notesSlide3.xml"/><Relationship Id="rId15" Type="http://schemas.openxmlformats.org/officeDocument/2006/relationships/slide" Target="slide4.xml"/><Relationship Id="rId10" Type="http://schemas.openxmlformats.org/officeDocument/2006/relationships/image" Target="../media/image6.png"/><Relationship Id="rId4" Type="http://schemas.openxmlformats.org/officeDocument/2006/relationships/slideLayout" Target="../slideLayouts/slideLayout10.xml"/><Relationship Id="rId9" Type="http://schemas.openxmlformats.org/officeDocument/2006/relationships/slide" Target="slide3.xml"/><Relationship Id="rId14" Type="http://schemas.openxmlformats.org/officeDocument/2006/relationships/slide" Target="slide5.xml"/></Relationships>
</file>

<file path=ppt/slides/_rels/slide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5.xml"/><Relationship Id="rId18" Type="http://schemas.openxmlformats.org/officeDocument/2006/relationships/image" Target="../media/image3.png"/><Relationship Id="rId3" Type="http://schemas.openxmlformats.org/officeDocument/2006/relationships/tags" Target="../tags/tag15.xml"/><Relationship Id="rId7" Type="http://schemas.openxmlformats.org/officeDocument/2006/relationships/slide" Target="slide1.xml"/><Relationship Id="rId12" Type="http://schemas.openxmlformats.org/officeDocument/2006/relationships/slide" Target="slide6.xml"/><Relationship Id="rId17" Type="http://schemas.openxmlformats.org/officeDocument/2006/relationships/slide" Target="slide7.xml"/><Relationship Id="rId2" Type="http://schemas.openxmlformats.org/officeDocument/2006/relationships/tags" Target="../tags/tag14.xml"/><Relationship Id="rId16" Type="http://schemas.openxmlformats.org/officeDocument/2006/relationships/image" Target="../media/image10.png"/><Relationship Id="rId1" Type="http://schemas.openxmlformats.org/officeDocument/2006/relationships/tags" Target="../tags/tag13.xml"/><Relationship Id="rId6" Type="http://schemas.openxmlformats.org/officeDocument/2006/relationships/notesSlide" Target="../notesSlides/notesSlide4.xml"/><Relationship Id="rId11" Type="http://schemas.openxmlformats.org/officeDocument/2006/relationships/image" Target="../media/image9.png"/><Relationship Id="rId5" Type="http://schemas.openxmlformats.org/officeDocument/2006/relationships/slideLayout" Target="../slideLayouts/slideLayout10.xml"/><Relationship Id="rId15" Type="http://schemas.openxmlformats.org/officeDocument/2006/relationships/image" Target="../media/image7.png"/><Relationship Id="rId10" Type="http://schemas.openxmlformats.org/officeDocument/2006/relationships/image" Target="../media/image8.png"/><Relationship Id="rId19" Type="http://schemas.openxmlformats.org/officeDocument/2006/relationships/image" Target="../media/image16.png"/><Relationship Id="rId4" Type="http://schemas.openxmlformats.org/officeDocument/2006/relationships/tags" Target="../tags/tag16.xml"/><Relationship Id="rId9" Type="http://schemas.openxmlformats.org/officeDocument/2006/relationships/image" Target="../media/image6.png"/><Relationship Id="rId14" Type="http://schemas.openxmlformats.org/officeDocument/2006/relationships/slide" Target="slide3.xml"/></Relationships>
</file>

<file path=ppt/slides/_rels/slide5.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image" Target="../media/image19.png"/><Relationship Id="rId18" Type="http://schemas.openxmlformats.org/officeDocument/2006/relationships/slide" Target="slide7.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image" Target="../media/image18.png"/><Relationship Id="rId17" Type="http://schemas.openxmlformats.org/officeDocument/2006/relationships/image" Target="../media/image10.png"/><Relationship Id="rId2" Type="http://schemas.openxmlformats.org/officeDocument/2006/relationships/tags" Target="../tags/tag18.xml"/><Relationship Id="rId16" Type="http://schemas.openxmlformats.org/officeDocument/2006/relationships/slide" Target="slide1.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image" Target="../media/image17.png"/><Relationship Id="rId5" Type="http://schemas.openxmlformats.org/officeDocument/2006/relationships/tags" Target="../tags/tag21.xml"/><Relationship Id="rId15" Type="http://schemas.openxmlformats.org/officeDocument/2006/relationships/slide" Target="slide6.xml"/><Relationship Id="rId10" Type="http://schemas.openxmlformats.org/officeDocument/2006/relationships/notesSlide" Target="../notesSlides/notesSlide5.xml"/><Relationship Id="rId4" Type="http://schemas.openxmlformats.org/officeDocument/2006/relationships/tags" Target="../tags/tag20.xml"/><Relationship Id="rId9" Type="http://schemas.openxmlformats.org/officeDocument/2006/relationships/slideLayout" Target="../slideLayouts/slideLayout10.xml"/><Relationship Id="rId1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 Target="slide5.xml"/><Relationship Id="rId7" Type="http://schemas.openxmlformats.org/officeDocument/2006/relationships/slide" Target="slide1.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21.png"/><Relationship Id="rId10" Type="http://schemas.openxmlformats.org/officeDocument/2006/relationships/slide" Target="slide7.xml"/><Relationship Id="rId4" Type="http://schemas.openxmlformats.org/officeDocument/2006/relationships/image" Target="../media/image20.pn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8.png"/><Relationship Id="rId18" Type="http://schemas.openxmlformats.org/officeDocument/2006/relationships/slide" Target="slide6.xml"/><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2.png"/><Relationship Id="rId12" Type="http://schemas.openxmlformats.org/officeDocument/2006/relationships/slide" Target="slide1.xml"/><Relationship Id="rId17" Type="http://schemas.openxmlformats.org/officeDocument/2006/relationships/image" Target="../media/image26.png"/><Relationship Id="rId2" Type="http://schemas.openxmlformats.org/officeDocument/2006/relationships/notesSlide" Target="../notesSlides/notesSlide7.xml"/><Relationship Id="rId16" Type="http://schemas.openxmlformats.org/officeDocument/2006/relationships/image" Target="../media/image25.png"/><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18.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9.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4.png"/><Relationship Id="rId1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Quality Assurance (Unplanned Inspections)</a:t>
            </a:r>
            <a:br>
              <a:rPr lang="en-US" b="0" dirty="0"/>
            </a:br>
            <a:r>
              <a:rPr lang="en-US" sz="2000" b="0" dirty="0"/>
              <a:t>Scenario Overview</a:t>
            </a:r>
          </a:p>
        </p:txBody>
      </p:sp>
      <p:sp>
        <p:nvSpPr>
          <p:cNvPr id="9" name="Chevron 123">
            <a:hlinkClick r:id="rId7" action="ppaction://hlinksldjump"/>
          </p:cNvPr>
          <p:cNvSpPr>
            <a:spLocks noChangeArrowheads="1"/>
          </p:cNvSpPr>
          <p:nvPr/>
        </p:nvSpPr>
        <p:spPr bwMode="auto">
          <a:xfrm>
            <a:off x="32436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Inspections</a:t>
            </a:r>
          </a:p>
        </p:txBody>
      </p:sp>
      <p:sp>
        <p:nvSpPr>
          <p:cNvPr id="10" name="Chevron 123">
            <a:hlinkClick r:id="rId8" action="ppaction://hlinksldjump"/>
          </p:cNvPr>
          <p:cNvSpPr>
            <a:spLocks noChangeArrowheads="1"/>
          </p:cNvSpPr>
          <p:nvPr/>
        </p:nvSpPr>
        <p:spPr bwMode="auto">
          <a:xfrm>
            <a:off x="1169028"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9"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Quality Manager</a:t>
            </a:r>
          </a:p>
        </p:txBody>
      </p:sp>
      <p:pic>
        <p:nvPicPr>
          <p:cNvPr id="42" name="Picture 68"/>
          <p:cNvPicPr>
            <a:picLocks noChangeAspect="1"/>
          </p:cNvPicPr>
          <p:nvPr>
            <p:custDataLst>
              <p:tags r:id="rId1"/>
            </p:custDataLst>
          </p:nvPr>
        </p:nvPicPr>
        <p:blipFill>
          <a:blip r:embed="rId10">
            <a:extLst>
              <a:ext uri="{28A0092B-C50C-407E-A947-70E740481C1C}">
                <a14:useLocalDpi xmlns:a14="http://schemas.microsoft.com/office/drawing/2010/main" val="0"/>
              </a:ext>
            </a:extLst>
          </a:blip>
          <a:stretch>
            <a:fillRect/>
          </a:stretch>
        </p:blipFill>
        <p:spPr bwMode="auto">
          <a:xfrm>
            <a:off x="1831975" y="6318250"/>
            <a:ext cx="411163" cy="411163"/>
          </a:xfrm>
          <a:prstGeom prst="rect">
            <a:avLst/>
          </a:prstGeom>
          <a:noFill/>
          <a:ln w="9525">
            <a:noFill/>
            <a:miter lim="800000"/>
            <a:headEnd/>
            <a:tailEnd/>
          </a:ln>
        </p:spPr>
      </p:pic>
      <p:pic>
        <p:nvPicPr>
          <p:cNvPr id="43" name="Picture 83"/>
          <p:cNvPicPr preferRelativeResize="0">
            <a:picLocks/>
          </p:cNvPicPr>
          <p:nvPr>
            <p:custDataLst>
              <p:tags r:id="rId2"/>
            </p:custDataLst>
          </p:nvPr>
        </p:nvPicPr>
        <p:blipFill>
          <a:blip r:embed="rId11">
            <a:extLst>
              <a:ext uri="{28A0092B-C50C-407E-A947-70E740481C1C}">
                <a14:useLocalDpi xmlns:a14="http://schemas.microsoft.com/office/drawing/2010/main" val="0"/>
              </a:ext>
            </a:extLst>
          </a:blip>
          <a:stretch>
            <a:fillRect/>
          </a:stretch>
        </p:blipFill>
        <p:spPr bwMode="auto">
          <a:xfrm>
            <a:off x="4232910" y="6318250"/>
            <a:ext cx="387667" cy="411163"/>
          </a:xfrm>
          <a:prstGeom prst="rect">
            <a:avLst/>
          </a:prstGeom>
          <a:noFill/>
          <a:ln w="9525" algn="ctr">
            <a:noFill/>
            <a:miter lim="800000"/>
            <a:headEnd/>
            <a:tailEnd/>
          </a:ln>
        </p:spPr>
      </p:pic>
      <p:pic>
        <p:nvPicPr>
          <p:cNvPr id="45" name="Picture 55"/>
          <p:cNvPicPr>
            <a:picLocks noChangeAspect="1"/>
          </p:cNvPicPr>
          <p:nvPr>
            <p:custDataLst>
              <p:tags r:id="rId3"/>
            </p:custDataLst>
          </p:nvPr>
        </p:nvPicPr>
        <p:blipFill>
          <a:blip r:embed="rId12">
            <a:extLst>
              <a:ext uri="{28A0092B-C50C-407E-A947-70E740481C1C}">
                <a14:useLocalDpi xmlns:a14="http://schemas.microsoft.com/office/drawing/2010/main" val="0"/>
              </a:ext>
            </a:extLst>
          </a:blip>
          <a:stretch>
            <a:fillRect/>
          </a:stretch>
        </p:blipFill>
        <p:spPr bwMode="auto">
          <a:xfrm>
            <a:off x="5410200" y="6318250"/>
            <a:ext cx="411163" cy="411163"/>
          </a:xfrm>
          <a:prstGeom prst="rect">
            <a:avLst/>
          </a:prstGeom>
          <a:noFill/>
          <a:ln w="9525">
            <a:noFill/>
            <a:miter lim="800000"/>
            <a:headEnd/>
            <a:tailEnd/>
          </a:ln>
        </p:spPr>
      </p:pic>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p:txBody>
      </p:sp>
      <p:sp>
        <p:nvSpPr>
          <p:cNvPr id="50"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Quality Engineer</a:t>
            </a:r>
          </a:p>
        </p:txBody>
      </p:sp>
      <p:sp>
        <p:nvSpPr>
          <p:cNvPr id="51" name="Chevron 79"/>
          <p:cNvSpPr>
            <a:spLocks noChangeArrowheads="1"/>
          </p:cNvSpPr>
          <p:nvPr/>
        </p:nvSpPr>
        <p:spPr bwMode="auto">
          <a:xfrm>
            <a:off x="58801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Employee</a:t>
            </a:r>
            <a:endParaRPr lang="en-US" sz="700" dirty="0">
              <a:solidFill>
                <a:srgbClr val="404040"/>
              </a:solidFill>
            </a:endParaRP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4" name="TextBox 66"/>
          <p:cNvSpPr txBox="1">
            <a:spLocks noChangeArrowheads="1"/>
          </p:cNvSpPr>
          <p:nvPr/>
        </p:nvSpPr>
        <p:spPr bwMode="auto">
          <a:xfrm>
            <a:off x="1760926" y="4399866"/>
            <a:ext cx="7256462" cy="784830"/>
          </a:xfrm>
          <a:prstGeom prst="rect">
            <a:avLst/>
          </a:prstGeom>
          <a:noFill/>
          <a:ln w="9525">
            <a:noFill/>
            <a:miter lim="800000"/>
            <a:headEnd/>
            <a:tailEnd/>
          </a:ln>
        </p:spPr>
        <p:txBody>
          <a:bodyPr>
            <a:spAutoFit/>
          </a:bodyPr>
          <a:lstStyle/>
          <a:p>
            <a:r>
              <a:rPr lang="en-US" sz="900" dirty="0"/>
              <a:t>The </a:t>
            </a:r>
            <a:r>
              <a:rPr lang="en-US" sz="900" b="1" dirty="0"/>
              <a:t>Quality Assurance (Unplanned Inspections) </a:t>
            </a:r>
            <a:r>
              <a:rPr lang="en-US" sz="900" dirty="0"/>
              <a:t>business scenario enables you to check the quality of products on demand. It allows you to create inspections manually to complement, for example, goods receipts, production activities, or goods issues. </a:t>
            </a:r>
          </a:p>
          <a:p>
            <a:endParaRPr lang="en-US" sz="900" dirty="0"/>
          </a:p>
          <a:p>
            <a:r>
              <a:rPr lang="en-US" sz="900" dirty="0"/>
              <a:t>With this scenario, you can create, monitor, and analyze these inspections, record results, make quality decisions, and initiate corrective or preventive actions as necessary.</a:t>
            </a:r>
          </a:p>
        </p:txBody>
      </p:sp>
      <p:sp>
        <p:nvSpPr>
          <p:cNvPr id="37" name="TextBox 36"/>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6"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8" name="Picture 57" descr="Calculator_2_60px.png"/>
          <p:cNvPicPr>
            <a:picLocks noChangeAspect="1"/>
          </p:cNvPicPr>
          <p:nvPr/>
        </p:nvPicPr>
        <p:blipFill>
          <a:blip r:embed="rId15" cstate="print"/>
          <a:stretch>
            <a:fillRect/>
          </a:stretch>
        </p:blipFill>
        <p:spPr>
          <a:xfrm>
            <a:off x="366739" y="5220067"/>
            <a:ext cx="180000" cy="180000"/>
          </a:xfrm>
          <a:prstGeom prst="rect">
            <a:avLst/>
          </a:prstGeom>
        </p:spPr>
      </p:pic>
      <p:pic>
        <p:nvPicPr>
          <p:cNvPr id="62" name="Picture 61" descr="Monitor_60px.png"/>
          <p:cNvPicPr>
            <a:picLocks noChangeAspect="1"/>
          </p:cNvPicPr>
          <p:nvPr/>
        </p:nvPicPr>
        <p:blipFill>
          <a:blip r:embed="rId16" cstate="print"/>
          <a:stretch>
            <a:fillRect/>
          </a:stretch>
        </p:blipFill>
        <p:spPr>
          <a:xfrm>
            <a:off x="366739" y="5578737"/>
            <a:ext cx="180000" cy="180000"/>
          </a:xfrm>
          <a:prstGeom prst="rect">
            <a:avLst/>
          </a:prstGeom>
        </p:spPr>
      </p:pic>
      <p:sp>
        <p:nvSpPr>
          <p:cNvPr id="63" name="Rectangle 57">
            <a:hlinkClick r:id="rId17"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8"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5" name="Picture 34"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1" name="Rectangle 57">
            <a:hlinkClick r:id="rId20"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3" name="Group 2"/>
          <p:cNvGrpSpPr/>
          <p:nvPr/>
        </p:nvGrpSpPr>
        <p:grpSpPr>
          <a:xfrm>
            <a:off x="3032125" y="6318250"/>
            <a:ext cx="411163" cy="413957"/>
            <a:chOff x="3032125" y="6318250"/>
            <a:chExt cx="411163" cy="413957"/>
          </a:xfrm>
        </p:grpSpPr>
        <p:pic>
          <p:nvPicPr>
            <p:cNvPr id="40" name="Picture 127" descr="kate_jackob_active.png"/>
            <p:cNvPicPr>
              <a:picLocks noChangeAspect="1"/>
            </p:cNvPicPr>
            <p:nvPr>
              <p:custDataLst>
                <p:tags r:id="rId4"/>
              </p:custDataLst>
            </p:nvPr>
          </p:nvPicPr>
          <p:blipFill>
            <a:blip r:embed="rId21" cstate="print"/>
            <a:srcRect/>
            <a:stretch>
              <a:fillRect/>
            </a:stretch>
          </p:blipFill>
          <p:spPr bwMode="auto">
            <a:xfrm>
              <a:off x="3032125" y="6318250"/>
              <a:ext cx="411163" cy="411163"/>
            </a:xfrm>
            <a:prstGeom prst="rect">
              <a:avLst/>
            </a:prstGeom>
            <a:noFill/>
            <a:ln w="9525">
              <a:noFill/>
              <a:miter lim="800000"/>
              <a:headEnd/>
              <a:tailEnd/>
            </a:ln>
          </p:spPr>
        </p:pic>
        <p:sp>
          <p:nvSpPr>
            <p:cNvPr id="38" name="Donut 37"/>
            <p:cNvSpPr>
              <a:spLocks noChangeAspect="1"/>
            </p:cNvSpPr>
            <p:nvPr/>
          </p:nvSpPr>
          <p:spPr bwMode="gray">
            <a:xfrm>
              <a:off x="3032125" y="6321807"/>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Quality Assurance (Unplanned Inspections)</a:t>
            </a:r>
            <a:br>
              <a:rPr lang="en-US" b="0" dirty="0"/>
            </a:br>
            <a:r>
              <a:rPr lang="en-US" sz="2000" b="0" dirty="0"/>
              <a:t>Scenario Overview</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Scenario Description</a:t>
            </a: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2"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54" name="TextBox 66"/>
          <p:cNvSpPr txBox="1">
            <a:spLocks noChangeArrowheads="1"/>
          </p:cNvSpPr>
          <p:nvPr/>
        </p:nvSpPr>
        <p:spPr bwMode="auto">
          <a:xfrm>
            <a:off x="1760926" y="4399866"/>
            <a:ext cx="7256462" cy="784830"/>
          </a:xfrm>
          <a:prstGeom prst="rect">
            <a:avLst/>
          </a:prstGeom>
          <a:noFill/>
          <a:ln w="9525">
            <a:noFill/>
            <a:miter lim="800000"/>
            <a:headEnd/>
            <a:tailEnd/>
          </a:ln>
        </p:spPr>
        <p:txBody>
          <a:bodyPr>
            <a:spAutoFit/>
          </a:bodyPr>
          <a:lstStyle/>
          <a:p>
            <a:r>
              <a:rPr lang="en-US" sz="900" dirty="0"/>
              <a:t>The </a:t>
            </a:r>
            <a:r>
              <a:rPr lang="en-US" sz="900" b="1" dirty="0"/>
              <a:t>Quality Assurance (Unplanned Inspections) </a:t>
            </a:r>
            <a:r>
              <a:rPr lang="en-US" sz="900" dirty="0"/>
              <a:t>business scenario enables you to check the quality of products on demand. It allows you to create inspections manually to complement, for example, goods receipts, production activities, or goods issues. </a:t>
            </a:r>
          </a:p>
          <a:p>
            <a:endParaRPr lang="en-US" sz="900" dirty="0"/>
          </a:p>
          <a:p>
            <a:r>
              <a:rPr lang="en-US" sz="900" dirty="0"/>
              <a:t>With this scenario, you can create, monitor, and analyze these inspections, record results, make quality decisions, and initiate corrective or preventive actions as necessary.</a:t>
            </a:r>
          </a:p>
        </p:txBody>
      </p:sp>
      <p:pic>
        <p:nvPicPr>
          <p:cNvPr id="67" name="Picture 68"/>
          <p:cNvPicPr>
            <a:picLocks noChangeAspect="1" noChangeArrowheads="1"/>
          </p:cNvPicPr>
          <p:nvPr/>
        </p:nvPicPr>
        <p:blipFill>
          <a:blip r:embed="rId8" cstate="print"/>
          <a:srcRect/>
          <a:stretch>
            <a:fillRect/>
          </a:stretch>
        </p:blipFill>
        <p:spPr bwMode="auto">
          <a:xfrm>
            <a:off x="6735763" y="4122738"/>
            <a:ext cx="2470150" cy="2809875"/>
          </a:xfrm>
          <a:prstGeom prst="rect">
            <a:avLst/>
          </a:prstGeom>
          <a:noFill/>
          <a:ln w="9525">
            <a:noFill/>
            <a:miter lim="800000"/>
            <a:headEnd/>
            <a:tailEnd/>
          </a:ln>
        </p:spPr>
      </p:pic>
      <p:pic>
        <p:nvPicPr>
          <p:cNvPr id="68" name="Picture 52" descr="richard_stone_active.png">
            <a:hlinkClick r:id="rId9" action="ppaction://hlinksldjump" tooltip="Click here for a detailed role description"/>
          </p:cNvPr>
          <p:cNvPicPr>
            <a:picLocks noChangeAspect="1"/>
          </p:cNvPicPr>
          <p:nvPr>
            <p:custDataLst>
              <p:tags r:id="rId1"/>
            </p:custDataLst>
          </p:nvPr>
        </p:nvPicPr>
        <p:blipFill>
          <a:blip r:embed="rId10" cstate="print"/>
          <a:srcRect/>
          <a:stretch>
            <a:fillRect/>
          </a:stretch>
        </p:blipFill>
        <p:spPr bwMode="auto">
          <a:xfrm>
            <a:off x="7813675" y="6318250"/>
            <a:ext cx="411163" cy="411163"/>
          </a:xfrm>
          <a:prstGeom prst="rect">
            <a:avLst/>
          </a:prstGeom>
          <a:noFill/>
          <a:ln w="9525">
            <a:noFill/>
            <a:miter lim="800000"/>
            <a:headEnd/>
            <a:tailEnd/>
          </a:ln>
        </p:spPr>
      </p:pic>
      <p:sp>
        <p:nvSpPr>
          <p:cNvPr id="69"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70"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71" name="AutoShape 65"/>
          <p:cNvSpPr>
            <a:spLocks noChangeAspect="1" noChangeArrowheads="1" noTextEdit="1"/>
          </p:cNvSpPr>
          <p:nvPr/>
        </p:nvSpPr>
        <p:spPr bwMode="auto">
          <a:xfrm>
            <a:off x="6743700" y="4122738"/>
            <a:ext cx="2546350" cy="2800350"/>
          </a:xfrm>
          <a:prstGeom prst="rect">
            <a:avLst/>
          </a:prstGeom>
          <a:noFill/>
          <a:ln w="9525">
            <a:noFill/>
            <a:miter lim="800000"/>
            <a:headEnd/>
            <a:tailEnd/>
          </a:ln>
        </p:spPr>
        <p:txBody>
          <a:bodyPr/>
          <a:lstStyle/>
          <a:p>
            <a:endParaRPr lang="de-DE"/>
          </a:p>
        </p:txBody>
      </p:sp>
      <p:sp>
        <p:nvSpPr>
          <p:cNvPr id="72"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73"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74"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75" name="Picture 75"/>
          <p:cNvPicPr>
            <a:picLocks noChangeAspect="1" noChangeArrowheads="1"/>
          </p:cNvPicPr>
          <p:nvPr/>
        </p:nvPicPr>
        <p:blipFill>
          <a:blip r:embed="rId11" cstate="print">
            <a:extLst>
              <a:ext uri="{28A0092B-C50C-407E-A947-70E740481C1C}">
                <a14:useLocalDpi xmlns:a14="http://schemas.microsoft.com/office/drawing/2010/main" val="0"/>
              </a:ext>
            </a:extLst>
          </a:blip>
          <a:stretch>
            <a:fillRect/>
          </a:stretch>
        </p:blipFill>
        <p:spPr bwMode="auto">
          <a:xfrm>
            <a:off x="6934994" y="6096289"/>
            <a:ext cx="127000" cy="94672"/>
          </a:xfrm>
          <a:prstGeom prst="rect">
            <a:avLst/>
          </a:prstGeom>
          <a:noFill/>
          <a:ln w="9525">
            <a:noFill/>
            <a:miter lim="800000"/>
            <a:headEnd/>
            <a:tailEnd/>
          </a:ln>
        </p:spPr>
      </p:pic>
      <p:sp>
        <p:nvSpPr>
          <p:cNvPr id="76" name="Rectangle 76">
            <a:hlinkClick r:id="rId12" action="ppaction://hlinksldjump"/>
          </p:cNvPr>
          <p:cNvSpPr>
            <a:spLocks noChangeArrowheads="1"/>
          </p:cNvSpPr>
          <p:nvPr/>
        </p:nvSpPr>
        <p:spPr bwMode="auto">
          <a:xfrm>
            <a:off x="8429805" y="4194175"/>
            <a:ext cx="637995" cy="123111"/>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2" action="ppaction://hlinksldjump"/>
              </a:rPr>
              <a:t>Close Legend</a:t>
            </a:r>
            <a:endParaRPr lang="en-US" sz="800" dirty="0">
              <a:solidFill>
                <a:srgbClr val="44697D"/>
              </a:solidFill>
            </a:endParaRPr>
          </a:p>
        </p:txBody>
      </p:sp>
      <p:sp>
        <p:nvSpPr>
          <p:cNvPr id="77" name="Freeform 70"/>
          <p:cNvSpPr>
            <a:spLocks noChangeAspect="1" noChangeArrowheads="1"/>
          </p:cNvSpPr>
          <p:nvPr/>
        </p:nvSpPr>
        <p:spPr bwMode="auto">
          <a:xfrm flipV="1">
            <a:off x="6934200" y="5494338"/>
            <a:ext cx="131763" cy="106362"/>
          </a:xfrm>
          <a:custGeom>
            <a:avLst/>
            <a:gdLst>
              <a:gd name="T0" fmla="*/ 0 w 155643"/>
              <a:gd name="T1" fmla="*/ 1671 h 131323"/>
              <a:gd name="T2" fmla="*/ 12101 w 155643"/>
              <a:gd name="T3" fmla="*/ 1671 h 131323"/>
              <a:gd name="T4" fmla="*/ 14893 w 155643"/>
              <a:gd name="T5" fmla="*/ 0 h 131323"/>
              <a:gd name="T6" fmla="*/ 0 w 155643"/>
              <a:gd name="T7" fmla="*/ 167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78" name="Freeform 69"/>
          <p:cNvSpPr>
            <a:spLocks noChangeAspect="1" noChangeArrowheads="1"/>
          </p:cNvSpPr>
          <p:nvPr/>
        </p:nvSpPr>
        <p:spPr bwMode="auto">
          <a:xfrm>
            <a:off x="6931025" y="5829300"/>
            <a:ext cx="131763" cy="111125"/>
          </a:xfrm>
          <a:custGeom>
            <a:avLst/>
            <a:gdLst>
              <a:gd name="T0" fmla="*/ 0 w 155643"/>
              <a:gd name="T1" fmla="*/ 9403 h 131323"/>
              <a:gd name="T2" fmla="*/ 12101 w 155643"/>
              <a:gd name="T3" fmla="*/ 9403 h 131323"/>
              <a:gd name="T4" fmla="*/ 14893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9"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0" name="Chevron 123"/>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81"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92" name="Chevron 123">
            <a:hlinkClick r:id="rId13" action="ppaction://hlinksldjump"/>
          </p:cNvPr>
          <p:cNvSpPr>
            <a:spLocks noChangeArrowheads="1"/>
          </p:cNvSpPr>
          <p:nvPr/>
        </p:nvSpPr>
        <p:spPr bwMode="auto">
          <a:xfrm>
            <a:off x="32436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Inspections</a:t>
            </a:r>
          </a:p>
        </p:txBody>
      </p:sp>
      <p:sp>
        <p:nvSpPr>
          <p:cNvPr id="93" name="Chevron 123">
            <a:hlinkClick r:id="rId14" action="ppaction://hlinksldjump"/>
          </p:cNvPr>
          <p:cNvSpPr>
            <a:spLocks noChangeArrowheads="1"/>
          </p:cNvSpPr>
          <p:nvPr/>
        </p:nvSpPr>
        <p:spPr bwMode="auto">
          <a:xfrm>
            <a:off x="1169028"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grpSp>
        <p:nvGrpSpPr>
          <p:cNvPr id="102" name="Group 101"/>
          <p:cNvGrpSpPr/>
          <p:nvPr/>
        </p:nvGrpSpPr>
        <p:grpSpPr>
          <a:xfrm>
            <a:off x="7709046" y="1152671"/>
            <a:ext cx="1174410" cy="309466"/>
            <a:chOff x="7269479" y="1173773"/>
            <a:chExt cx="1174410" cy="309466"/>
          </a:xfrm>
        </p:grpSpPr>
        <p:pic>
          <p:nvPicPr>
            <p:cNvPr id="103" name="Picture 2" descr="\\dwdfkps\KPS\100_Public\Graphics\Pictogram-Library\2011-Visual-Style\60X60-PNGs\SelfService_60px.png"/>
            <p:cNvPicPr>
              <a:picLocks noChangeAspect="1" noChangeArrowheads="1"/>
            </p:cNvPicPr>
            <p:nvPr/>
          </p:nvPicPr>
          <p:blipFill>
            <a:blip r:embed="rId15" cstate="print"/>
            <a:srcRect/>
            <a:stretch>
              <a:fillRect/>
            </a:stretch>
          </p:blipFill>
          <p:spPr bwMode="auto">
            <a:xfrm>
              <a:off x="7269479" y="1173773"/>
              <a:ext cx="282233" cy="282233"/>
            </a:xfrm>
            <a:prstGeom prst="rect">
              <a:avLst/>
            </a:prstGeom>
            <a:noFill/>
          </p:spPr>
        </p:pic>
        <p:sp>
          <p:nvSpPr>
            <p:cNvPr id="104"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5"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Quality Manager</a:t>
            </a:r>
          </a:p>
        </p:txBody>
      </p:sp>
      <p:sp>
        <p:nvSpPr>
          <p:cNvPr id="106"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p:txBody>
      </p:sp>
      <p:sp>
        <p:nvSpPr>
          <p:cNvPr id="107" name="Chevron 79"/>
          <p:cNvSpPr>
            <a:spLocks noChangeArrowheads="1"/>
          </p:cNvSpPr>
          <p:nvPr/>
        </p:nvSpPr>
        <p:spPr bwMode="auto">
          <a:xfrm>
            <a:off x="46847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Quality Engineer</a:t>
            </a:r>
          </a:p>
        </p:txBody>
      </p:sp>
      <p:sp>
        <p:nvSpPr>
          <p:cNvPr id="108" name="Chevron 79"/>
          <p:cNvSpPr>
            <a:spLocks noChangeArrowheads="1"/>
          </p:cNvSpPr>
          <p:nvPr/>
        </p:nvSpPr>
        <p:spPr bwMode="auto">
          <a:xfrm>
            <a:off x="58801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de-DE" sz="700" dirty="0">
                <a:solidFill>
                  <a:srgbClr val="404040"/>
                </a:solidFill>
              </a:rPr>
              <a:t>Employee</a:t>
            </a:r>
            <a:endParaRPr lang="en-US" sz="700" dirty="0">
              <a:solidFill>
                <a:srgbClr val="404040"/>
              </a:solidFill>
            </a:endParaRPr>
          </a:p>
        </p:txBody>
      </p:sp>
      <p:sp>
        <p:nvSpPr>
          <p:cNvPr id="95" name="TextBox 94"/>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7"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9" name="Picture 98" descr="Calculator_2_60px.png"/>
          <p:cNvPicPr>
            <a:picLocks noChangeAspect="1"/>
          </p:cNvPicPr>
          <p:nvPr/>
        </p:nvPicPr>
        <p:blipFill>
          <a:blip r:embed="rId16" cstate="print"/>
          <a:stretch>
            <a:fillRect/>
          </a:stretch>
        </p:blipFill>
        <p:spPr>
          <a:xfrm>
            <a:off x="366739" y="5220067"/>
            <a:ext cx="180000" cy="180000"/>
          </a:xfrm>
          <a:prstGeom prst="rect">
            <a:avLst/>
          </a:prstGeom>
        </p:spPr>
      </p:pic>
      <p:pic>
        <p:nvPicPr>
          <p:cNvPr id="100" name="Picture 99" descr="Monitor_60px.png"/>
          <p:cNvPicPr>
            <a:picLocks noChangeAspect="1"/>
          </p:cNvPicPr>
          <p:nvPr/>
        </p:nvPicPr>
        <p:blipFill>
          <a:blip r:embed="rId17" cstate="print"/>
          <a:stretch>
            <a:fillRect/>
          </a:stretch>
        </p:blipFill>
        <p:spPr>
          <a:xfrm>
            <a:off x="366739" y="5578737"/>
            <a:ext cx="180000" cy="180000"/>
          </a:xfrm>
          <a:prstGeom prst="rect">
            <a:avLst/>
          </a:prstGeom>
        </p:spPr>
      </p:pic>
      <p:sp>
        <p:nvSpPr>
          <p:cNvPr id="101" name="Rectangle 57">
            <a:hlinkClick r:id="rId18"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9"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0" name="Rectangle 57">
            <a:hlinkClick r:id="rId9"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1" name="Picture 50" descr="i_button_black.psd"/>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935962" y="6320681"/>
            <a:ext cx="138040" cy="138040"/>
          </a:xfrm>
          <a:prstGeom prst="rect">
            <a:avLst/>
          </a:prstGeom>
        </p:spPr>
      </p:pic>
      <p:pic>
        <p:nvPicPr>
          <p:cNvPr id="53" name="Picture 52"/>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5" name="Picture 54"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3" name="Rectangle 57">
            <a:hlinkClick r:id="rId22"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6" name="Picture 68"/>
          <p:cNvPicPr>
            <a:picLocks noChangeAspect="1"/>
          </p:cNvPicPr>
          <p:nvPr>
            <p:custDataLst>
              <p:tags r:id="rId2"/>
            </p:custDataLst>
          </p:nvPr>
        </p:nvPicPr>
        <p:blipFill>
          <a:blip r:embed="rId23">
            <a:extLst>
              <a:ext uri="{28A0092B-C50C-407E-A947-70E740481C1C}">
                <a14:useLocalDpi xmlns:a14="http://schemas.microsoft.com/office/drawing/2010/main" val="0"/>
              </a:ext>
            </a:extLst>
          </a:blip>
          <a:stretch>
            <a:fillRect/>
          </a:stretch>
        </p:blipFill>
        <p:spPr bwMode="auto">
          <a:xfrm>
            <a:off x="1831975" y="6318250"/>
            <a:ext cx="411163" cy="411163"/>
          </a:xfrm>
          <a:prstGeom prst="rect">
            <a:avLst/>
          </a:prstGeom>
          <a:noFill/>
          <a:ln w="9525">
            <a:noFill/>
            <a:miter lim="800000"/>
            <a:headEnd/>
            <a:tailEnd/>
          </a:ln>
        </p:spPr>
      </p:pic>
      <p:pic>
        <p:nvPicPr>
          <p:cNvPr id="57" name="Picture 83"/>
          <p:cNvPicPr preferRelativeResize="0">
            <a:picLocks/>
          </p:cNvPicPr>
          <p:nvPr>
            <p:custDataLst>
              <p:tags r:id="rId3"/>
            </p:custDataLst>
          </p:nvPr>
        </p:nvPicPr>
        <p:blipFill>
          <a:blip r:embed="rId24">
            <a:extLst>
              <a:ext uri="{28A0092B-C50C-407E-A947-70E740481C1C}">
                <a14:useLocalDpi xmlns:a14="http://schemas.microsoft.com/office/drawing/2010/main" val="0"/>
              </a:ext>
            </a:extLst>
          </a:blip>
          <a:stretch>
            <a:fillRect/>
          </a:stretch>
        </p:blipFill>
        <p:spPr bwMode="auto">
          <a:xfrm>
            <a:off x="4232910" y="6318250"/>
            <a:ext cx="387667" cy="411163"/>
          </a:xfrm>
          <a:prstGeom prst="rect">
            <a:avLst/>
          </a:prstGeom>
          <a:noFill/>
          <a:ln w="9525" algn="ctr">
            <a:noFill/>
            <a:miter lim="800000"/>
            <a:headEnd/>
            <a:tailEnd/>
          </a:ln>
        </p:spPr>
      </p:pic>
      <p:pic>
        <p:nvPicPr>
          <p:cNvPr id="58" name="Picture 55"/>
          <p:cNvPicPr>
            <a:picLocks noChangeAspect="1"/>
          </p:cNvPicPr>
          <p:nvPr>
            <p:custDataLst>
              <p:tags r:id="rId4"/>
            </p:custDataLst>
          </p:nvPr>
        </p:nvPicPr>
        <p:blipFill>
          <a:blip r:embed="rId25">
            <a:extLst>
              <a:ext uri="{28A0092B-C50C-407E-A947-70E740481C1C}">
                <a14:useLocalDpi xmlns:a14="http://schemas.microsoft.com/office/drawing/2010/main" val="0"/>
              </a:ext>
            </a:extLst>
          </a:blip>
          <a:stretch>
            <a:fillRect/>
          </a:stretch>
        </p:blipFill>
        <p:spPr bwMode="auto">
          <a:xfrm>
            <a:off x="5410200" y="6318250"/>
            <a:ext cx="411163" cy="411163"/>
          </a:xfrm>
          <a:prstGeom prst="rect">
            <a:avLst/>
          </a:prstGeom>
          <a:noFill/>
          <a:ln w="9525">
            <a:noFill/>
            <a:miter lim="800000"/>
            <a:headEnd/>
            <a:tailEnd/>
          </a:ln>
        </p:spPr>
      </p:pic>
      <p:grpSp>
        <p:nvGrpSpPr>
          <p:cNvPr id="59" name="Group 58"/>
          <p:cNvGrpSpPr/>
          <p:nvPr/>
        </p:nvGrpSpPr>
        <p:grpSpPr>
          <a:xfrm>
            <a:off x="3032125" y="6318250"/>
            <a:ext cx="411163" cy="413957"/>
            <a:chOff x="3032125" y="6318250"/>
            <a:chExt cx="411163" cy="413957"/>
          </a:xfrm>
        </p:grpSpPr>
        <p:pic>
          <p:nvPicPr>
            <p:cNvPr id="60" name="Picture 127" descr="kate_jackob_active.png"/>
            <p:cNvPicPr>
              <a:picLocks noChangeAspect="1"/>
            </p:cNvPicPr>
            <p:nvPr>
              <p:custDataLst>
                <p:tags r:id="rId5"/>
              </p:custDataLst>
            </p:nvPr>
          </p:nvPicPr>
          <p:blipFill>
            <a:blip r:embed="rId26" cstate="print"/>
            <a:srcRect/>
            <a:stretch>
              <a:fillRect/>
            </a:stretch>
          </p:blipFill>
          <p:spPr bwMode="auto">
            <a:xfrm>
              <a:off x="3032125" y="6318250"/>
              <a:ext cx="411163" cy="411163"/>
            </a:xfrm>
            <a:prstGeom prst="rect">
              <a:avLst/>
            </a:prstGeom>
            <a:noFill/>
            <a:ln w="9525">
              <a:noFill/>
              <a:miter lim="800000"/>
              <a:headEnd/>
              <a:tailEnd/>
            </a:ln>
          </p:spPr>
        </p:pic>
        <p:sp>
          <p:nvSpPr>
            <p:cNvPr id="61" name="Donut 60"/>
            <p:cNvSpPr>
              <a:spLocks noChangeAspect="1"/>
            </p:cNvSpPr>
            <p:nvPr/>
          </p:nvSpPr>
          <p:spPr bwMode="gray">
            <a:xfrm>
              <a:off x="3032125" y="6321807"/>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hevron 44"/>
          <p:cNvSpPr>
            <a:spLocks noChangeArrowheads="1"/>
          </p:cNvSpPr>
          <p:nvPr/>
        </p:nvSpPr>
        <p:spPr bwMode="auto">
          <a:xfrm>
            <a:off x="327505" y="1855321"/>
            <a:ext cx="1921920"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Initiating Inspections</a:t>
            </a:r>
          </a:p>
        </p:txBody>
      </p:sp>
      <p:sp>
        <p:nvSpPr>
          <p:cNvPr id="2" name="Title 1"/>
          <p:cNvSpPr>
            <a:spLocks noGrp="1"/>
          </p:cNvSpPr>
          <p:nvPr>
            <p:ph type="title"/>
          </p:nvPr>
        </p:nvSpPr>
        <p:spPr/>
        <p:txBody>
          <a:bodyPr/>
          <a:lstStyle/>
          <a:p>
            <a:r>
              <a:rPr lang="en-US" b="0" dirty="0"/>
              <a:t>Quality Assurance (Unplanned Inspections)</a:t>
            </a:r>
            <a:br>
              <a:rPr lang="en-US" b="0" dirty="0"/>
            </a:br>
            <a:r>
              <a:rPr lang="en-US" sz="2000" b="0" dirty="0"/>
              <a:t>Process Details: Initiating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2320122"/>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en-US" sz="900" dirty="0"/>
              <a:t>The </a:t>
            </a:r>
            <a:r>
              <a:rPr lang="en-US" sz="900" b="1" dirty="0"/>
              <a:t>Initiating Inspections</a:t>
            </a:r>
            <a:r>
              <a:rPr lang="en-US" sz="900" dirty="0"/>
              <a:t> business process allows you to create and prepare inspections and samples manually for: </a:t>
            </a:r>
          </a:p>
          <a:p>
            <a:pPr marL="228600" lvl="1" indent="-114300">
              <a:lnSpc>
                <a:spcPct val="90000"/>
              </a:lnSpc>
              <a:spcBef>
                <a:spcPts val="600"/>
              </a:spcBef>
              <a:buClr>
                <a:srgbClr val="4DB6EF"/>
              </a:buClr>
              <a:buFont typeface="Wingdings" pitchFamily="2" charset="2"/>
              <a:buChar char="l"/>
            </a:pPr>
            <a:r>
              <a:rPr lang="de-DE" sz="900" dirty="0"/>
              <a:t>Inspections at goods receipt</a:t>
            </a:r>
            <a:br>
              <a:rPr lang="de-DE" sz="900" dirty="0"/>
            </a:br>
            <a:r>
              <a:rPr lang="en-US" sz="900" dirty="0"/>
              <a:t>Receiving inspections for supplier deliveries, first articles, customer returns, and stock transfers</a:t>
            </a:r>
            <a:endParaRPr lang="de-DE" sz="900" dirty="0"/>
          </a:p>
          <a:p>
            <a:pPr marL="228600" lvl="1" indent="-114300">
              <a:lnSpc>
                <a:spcPct val="90000"/>
              </a:lnSpc>
              <a:spcBef>
                <a:spcPts val="600"/>
              </a:spcBef>
              <a:buClr>
                <a:srgbClr val="4DB6EF"/>
              </a:buClr>
              <a:buFont typeface="Wingdings" pitchFamily="2" charset="2"/>
              <a:buChar char="l"/>
            </a:pPr>
            <a:r>
              <a:rPr lang="de-DE" sz="900" dirty="0"/>
              <a:t>Inspections in production</a:t>
            </a:r>
            <a:br>
              <a:rPr lang="de-DE" sz="900" dirty="0"/>
            </a:br>
            <a:r>
              <a:rPr lang="en-US" sz="900" dirty="0"/>
              <a:t>In-process control and final inspections for production </a:t>
            </a:r>
            <a:endParaRPr lang="de-DE" sz="900" dirty="0"/>
          </a:p>
          <a:p>
            <a:pPr marL="228600" lvl="1" indent="-114300">
              <a:lnSpc>
                <a:spcPct val="90000"/>
              </a:lnSpc>
              <a:spcBef>
                <a:spcPts val="600"/>
              </a:spcBef>
              <a:buClr>
                <a:srgbClr val="4DB6EF"/>
              </a:buClr>
              <a:buFont typeface="Wingdings" pitchFamily="2" charset="2"/>
              <a:buChar char="l"/>
            </a:pPr>
            <a:r>
              <a:rPr lang="de-DE" sz="900" dirty="0"/>
              <a:t>Inspections in shipping</a:t>
            </a:r>
            <a:br>
              <a:rPr lang="de-DE" sz="900" dirty="0"/>
            </a:br>
            <a:r>
              <a:rPr lang="en-US" sz="900" dirty="0"/>
              <a:t>Final inspections for customer shipments</a:t>
            </a:r>
          </a:p>
          <a:p>
            <a:pPr>
              <a:lnSpc>
                <a:spcPct val="90000"/>
              </a:lnSpc>
              <a:spcBef>
                <a:spcPts val="600"/>
              </a:spcBef>
              <a:buClr>
                <a:schemeClr val="accent1"/>
              </a:buClr>
              <a:buFont typeface="Wingdings" pitchFamily="2" charset="2"/>
              <a:buNone/>
            </a:pPr>
            <a:r>
              <a:rPr lang="en-US" sz="900" dirty="0"/>
              <a:t>As part of this process, you create the inspection manually in the system and create, draw, and prepare the samples for the inspection. </a:t>
            </a:r>
          </a:p>
          <a:p>
            <a:pPr>
              <a:lnSpc>
                <a:spcPct val="90000"/>
              </a:lnSpc>
              <a:spcBef>
                <a:spcPts val="600"/>
              </a:spcBef>
              <a:buClr>
                <a:schemeClr val="accent1"/>
              </a:buClr>
              <a:buFont typeface="Wingdings" pitchFamily="2" charset="2"/>
              <a:buNone/>
            </a:pPr>
            <a:r>
              <a:rPr lang="en-US" sz="900" dirty="0"/>
              <a:t>Note that planned  inspections are triggered automatically based on a suitable logistics or production model.</a:t>
            </a:r>
          </a:p>
          <a:p>
            <a:pPr marL="228600" lvl="1" indent="-114300">
              <a:spcBef>
                <a:spcPts val="6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466261"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inspection</a:t>
            </a:r>
          </a:p>
        </p:txBody>
      </p:sp>
      <p:sp>
        <p:nvSpPr>
          <p:cNvPr id="75" name="Chevron 74"/>
          <p:cNvSpPr>
            <a:spLocks noChangeArrowheads="1"/>
          </p:cNvSpPr>
          <p:nvPr>
            <p:custDataLst>
              <p:tags r:id="rId2"/>
            </p:custDataLst>
          </p:nvPr>
        </p:nvSpPr>
        <p:spPr bwMode="auto">
          <a:xfrm>
            <a:off x="1257079"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Prepare samples</a:t>
            </a:r>
          </a:p>
        </p:txBody>
      </p:sp>
      <p:sp>
        <p:nvSpPr>
          <p:cNvPr id="78" name="Text Box 129"/>
          <p:cNvSpPr txBox="1">
            <a:spLocks noChangeArrowheads="1"/>
          </p:cNvSpPr>
          <p:nvPr/>
        </p:nvSpPr>
        <p:spPr bwMode="auto">
          <a:xfrm>
            <a:off x="8686605" y="2706026"/>
            <a:ext cx="109119" cy="369332"/>
          </a:xfrm>
          <a:prstGeom prst="rect">
            <a:avLst/>
          </a:prstGeom>
          <a:noFill/>
          <a:ln w="9525">
            <a:noFill/>
            <a:miter lim="800000"/>
            <a:headEnd/>
            <a:tailEnd/>
          </a:ln>
        </p:spPr>
        <p:txBody>
          <a:bodyPr wrap="none" lIns="54000" rIns="54000">
            <a:spAutoFit/>
          </a:bodyPr>
          <a:lstStyle/>
          <a:p>
            <a:endParaRPr lang="en-US" sz="1800" b="1" dirty="0"/>
          </a:p>
        </p:txBody>
      </p:sp>
      <p:sp>
        <p:nvSpPr>
          <p:cNvPr id="80" name="Chevron 101"/>
          <p:cNvSpPr>
            <a:spLocks noChangeArrowheads="1"/>
          </p:cNvSpPr>
          <p:nvPr/>
        </p:nvSpPr>
        <p:spPr bwMode="auto">
          <a:xfrm>
            <a:off x="7613870" y="4718558"/>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Quality Engineer </a:t>
            </a:r>
            <a:br>
              <a:rPr lang="de-DE" sz="800" dirty="0">
                <a:solidFill>
                  <a:srgbClr val="404040"/>
                </a:solidFill>
              </a:rPr>
            </a:br>
            <a:r>
              <a:rPr lang="de-DE" sz="800" dirty="0">
                <a:solidFill>
                  <a:srgbClr val="404040"/>
                </a:solidFill>
              </a:rPr>
              <a:t>Inspector</a:t>
            </a:r>
            <a:br>
              <a:rPr lang="de-DE" sz="800" dirty="0">
                <a:solidFill>
                  <a:srgbClr val="404040"/>
                </a:solidFill>
              </a:rPr>
            </a:br>
            <a:r>
              <a:rPr lang="de-DE" sz="800" dirty="0">
                <a:solidFill>
                  <a:srgbClr val="404040"/>
                </a:solidFill>
              </a:rPr>
              <a:t>Employee</a:t>
            </a:r>
            <a:endParaRPr lang="en-US" sz="800" dirty="0">
              <a:solidFill>
                <a:srgbClr val="404040"/>
              </a:solidFill>
            </a:endParaRPr>
          </a:p>
        </p:txBody>
      </p:sp>
      <p:sp>
        <p:nvSpPr>
          <p:cNvPr id="81" name="Chevron 102"/>
          <p:cNvSpPr>
            <a:spLocks noChangeArrowheads="1"/>
          </p:cNvSpPr>
          <p:nvPr/>
        </p:nvSpPr>
        <p:spPr bwMode="auto">
          <a:xfrm>
            <a:off x="7613870" y="5496088"/>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r>
              <a:rPr lang="en-US" sz="800" dirty="0">
                <a:solidFill>
                  <a:srgbClr val="404040"/>
                </a:solidFill>
              </a:rPr>
              <a:t>Quality Control   </a:t>
            </a:r>
          </a:p>
          <a:p>
            <a:r>
              <a:rPr lang="en-US" sz="800" dirty="0">
                <a:solidFill>
                  <a:srgbClr val="404040"/>
                </a:solidFill>
              </a:rPr>
              <a:t>Inbound Logistics  </a:t>
            </a:r>
          </a:p>
          <a:p>
            <a:r>
              <a:rPr lang="en-US" sz="800" dirty="0">
                <a:solidFill>
                  <a:srgbClr val="404040"/>
                </a:solidFill>
              </a:rPr>
              <a:t>Internal Logistics  </a:t>
            </a:r>
          </a:p>
          <a:p>
            <a:r>
              <a:rPr lang="en-US" sz="800" dirty="0">
                <a:solidFill>
                  <a:srgbClr val="404040"/>
                </a:solidFill>
              </a:rPr>
              <a:t>Production Control   Outbound Logistics</a:t>
            </a:r>
          </a:p>
        </p:txBody>
      </p:sp>
      <p:pic>
        <p:nvPicPr>
          <p:cNvPr id="82" name="Picture 68"/>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bwMode="auto">
          <a:xfrm>
            <a:off x="6886575" y="4473575"/>
            <a:ext cx="411163" cy="411163"/>
          </a:xfrm>
          <a:prstGeom prst="rect">
            <a:avLst/>
          </a:prstGeom>
          <a:noFill/>
          <a:ln w="9525">
            <a:noFill/>
            <a:miter lim="800000"/>
            <a:headEnd/>
            <a:tailEnd/>
          </a:ln>
        </p:spPr>
      </p:pic>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6883375" y="5114266"/>
            <a:ext cx="634912" cy="444439"/>
          </a:xfrm>
          <a:prstGeom prst="rect">
            <a:avLst/>
          </a:prstGeom>
          <a:noFill/>
          <a:ln w="9525">
            <a:noFill/>
            <a:miter lim="800000"/>
            <a:headEnd/>
            <a:tailEnd/>
          </a:ln>
        </p:spPr>
      </p:pic>
      <p:sp>
        <p:nvSpPr>
          <p:cNvPr id="84" name="TextBox 59">
            <a:hlinkClick r:id="rId8" action="ppaction://hlinksldjump"/>
          </p:cNvPr>
          <p:cNvSpPr txBox="1">
            <a:spLocks noChangeArrowheads="1"/>
          </p:cNvSpPr>
          <p:nvPr/>
        </p:nvSpPr>
        <p:spPr bwMode="auto">
          <a:xfrm>
            <a:off x="2564987" y="1777801"/>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89" name="Oval 88">
            <a:hlinkClick r:id="rId9" action="ppaction://hlinksldjump" tooltip="The quality engineer or another employee manually creates an unplanned inspection and defines the inspection and the sample data. "/>
          </p:cNvPr>
          <p:cNvSpPr>
            <a:spLocks noChangeAspect="1"/>
          </p:cNvSpPr>
          <p:nvPr/>
        </p:nvSpPr>
        <p:spPr bwMode="gray">
          <a:xfrm>
            <a:off x="1039232"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90" name="Oval 89">
            <a:hlinkClick r:id="rId9" action="ppaction://hlinksldjump" tooltip="The inspector takes and prepares the samples for inspection and can then confirm that the inspection is prepared by setting the corresponding status."/>
          </p:cNvPr>
          <p:cNvSpPr>
            <a:spLocks noChangeAspect="1"/>
          </p:cNvSpPr>
          <p:nvPr/>
        </p:nvSpPr>
        <p:spPr bwMode="gray">
          <a:xfrm>
            <a:off x="1827022"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0"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TextBox 59">
            <a:hlinkClick r:id="rId8" action="ppaction://hlinksldjump"/>
          </p:cNvPr>
          <p:cNvSpPr txBox="1">
            <a:spLocks noChangeArrowheads="1"/>
          </p:cNvSpPr>
          <p:nvPr/>
        </p:nvSpPr>
        <p:spPr bwMode="auto">
          <a:xfrm>
            <a:off x="1870043" y="1768657"/>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51" name="TextBox 50"/>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6" name="Picture 55"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57" name="Picture 56"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58"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0" name="Chevron 123">
            <a:hlinkClick r:id="rId15" action="ppaction://hlinksldjump"/>
          </p:cNvPr>
          <p:cNvSpPr>
            <a:spLocks noChangeArrowheads="1"/>
          </p:cNvSpPr>
          <p:nvPr/>
        </p:nvSpPr>
        <p:spPr bwMode="auto">
          <a:xfrm>
            <a:off x="2207253" y="2101823"/>
            <a:ext cx="884236"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pic>
        <p:nvPicPr>
          <p:cNvPr id="41" name="Picture 40"/>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2" name="Picture 41"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8" name="Rectangle 57">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hevron 44"/>
          <p:cNvSpPr>
            <a:spLocks noChangeArrowheads="1"/>
          </p:cNvSpPr>
          <p:nvPr/>
        </p:nvSpPr>
        <p:spPr bwMode="auto">
          <a:xfrm>
            <a:off x="1133700" y="1855321"/>
            <a:ext cx="259639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Inspections</a:t>
            </a:r>
          </a:p>
        </p:txBody>
      </p:sp>
      <p:sp>
        <p:nvSpPr>
          <p:cNvPr id="2" name="Title 1"/>
          <p:cNvSpPr>
            <a:spLocks noGrp="1"/>
          </p:cNvSpPr>
          <p:nvPr>
            <p:ph type="title"/>
          </p:nvPr>
        </p:nvSpPr>
        <p:spPr/>
        <p:txBody>
          <a:bodyPr/>
          <a:lstStyle/>
          <a:p>
            <a:r>
              <a:rPr lang="en-US" b="0" dirty="0"/>
              <a:t>Quality Assurance (Unplanned Inspections)</a:t>
            </a:r>
            <a:br>
              <a:rPr lang="en-US" b="0" dirty="0"/>
            </a:br>
            <a:r>
              <a:rPr lang="en-US" sz="2000" b="0" dirty="0"/>
              <a:t>Process Details: Processing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sp>
        <p:nvSpPr>
          <p:cNvPr id="54" name="TextBox 66"/>
          <p:cNvSpPr txBox="1">
            <a:spLocks noChangeArrowheads="1"/>
          </p:cNvSpPr>
          <p:nvPr/>
        </p:nvSpPr>
        <p:spPr bwMode="auto">
          <a:xfrm>
            <a:off x="1760926" y="4399866"/>
            <a:ext cx="4914194" cy="2405274"/>
          </a:xfrm>
          <a:prstGeom prst="rect">
            <a:avLst/>
          </a:prstGeom>
          <a:noFill/>
          <a:ln w="9525">
            <a:noFill/>
            <a:miter lim="800000"/>
            <a:headEnd/>
            <a:tailEnd/>
          </a:ln>
        </p:spPr>
        <p:txBody>
          <a:bodyPr wrap="square">
            <a:spAutoFit/>
          </a:bodyPr>
          <a:lstStyle/>
          <a:p>
            <a:pPr>
              <a:spcBef>
                <a:spcPts val="600"/>
              </a:spcBef>
              <a:buClr>
                <a:schemeClr val="accent1"/>
              </a:buClr>
              <a:buSzPct val="80000"/>
              <a:buFont typeface="Wingdings" pitchFamily="2" charset="2"/>
              <a:buNone/>
            </a:pPr>
            <a:r>
              <a:rPr lang="en-US" sz="900" dirty="0"/>
              <a:t>The </a:t>
            </a:r>
            <a:r>
              <a:rPr lang="en-US" sz="900" b="1" dirty="0"/>
              <a:t>Processing Inspections</a:t>
            </a:r>
            <a:r>
              <a:rPr lang="en-US" sz="900" dirty="0"/>
              <a:t> business process allows you to process, monitor, and analyze inspections of products : </a:t>
            </a:r>
          </a:p>
          <a:p>
            <a:pPr marL="228600" lvl="1" indent="-114300">
              <a:lnSpc>
                <a:spcPct val="90000"/>
              </a:lnSpc>
              <a:spcBef>
                <a:spcPts val="600"/>
              </a:spcBef>
              <a:buClr>
                <a:srgbClr val="4DB6EF"/>
              </a:buClr>
              <a:buFont typeface="Wingdings" pitchFamily="2" charset="2"/>
              <a:buChar char="l"/>
            </a:pPr>
            <a:r>
              <a:rPr lang="de-DE" sz="900" dirty="0"/>
              <a:t>Inspections at goods receipt</a:t>
            </a:r>
            <a:br>
              <a:rPr lang="de-DE" sz="900" dirty="0"/>
            </a:br>
            <a:r>
              <a:rPr lang="en-US" sz="900" dirty="0"/>
              <a:t>Receiving inspections for supplier deliveries, first articles, customer returns, and stock transfers</a:t>
            </a:r>
            <a:endParaRPr lang="de-DE" sz="900" dirty="0"/>
          </a:p>
          <a:p>
            <a:pPr marL="228600" lvl="1" indent="-114300">
              <a:lnSpc>
                <a:spcPct val="90000"/>
              </a:lnSpc>
              <a:spcBef>
                <a:spcPts val="600"/>
              </a:spcBef>
              <a:buClr>
                <a:srgbClr val="4DB6EF"/>
              </a:buClr>
              <a:buFont typeface="Wingdings" pitchFamily="2" charset="2"/>
              <a:buChar char="l"/>
            </a:pPr>
            <a:r>
              <a:rPr lang="de-DE" sz="900" dirty="0"/>
              <a:t>Inspections in production</a:t>
            </a:r>
            <a:br>
              <a:rPr lang="de-DE" sz="900" dirty="0"/>
            </a:br>
            <a:r>
              <a:rPr lang="en-US" sz="900" dirty="0"/>
              <a:t>In-process control and final inspections for production </a:t>
            </a:r>
            <a:endParaRPr lang="de-DE" sz="900" dirty="0"/>
          </a:p>
          <a:p>
            <a:pPr marL="228600" lvl="1" indent="-114300">
              <a:lnSpc>
                <a:spcPct val="90000"/>
              </a:lnSpc>
              <a:spcBef>
                <a:spcPts val="600"/>
              </a:spcBef>
              <a:buClr>
                <a:srgbClr val="4DB6EF"/>
              </a:buClr>
              <a:buFont typeface="Wingdings" pitchFamily="2" charset="2"/>
              <a:buChar char="l"/>
            </a:pPr>
            <a:r>
              <a:rPr lang="de-DE" sz="900" dirty="0"/>
              <a:t>Inspections in shipping</a:t>
            </a:r>
            <a:br>
              <a:rPr lang="de-DE" sz="900" dirty="0"/>
            </a:br>
            <a:r>
              <a:rPr lang="en-US" sz="900" dirty="0"/>
              <a:t>Final inspections for customer shipments</a:t>
            </a:r>
          </a:p>
          <a:p>
            <a:pPr>
              <a:lnSpc>
                <a:spcPct val="90000"/>
              </a:lnSpc>
              <a:spcBef>
                <a:spcPts val="600"/>
              </a:spcBef>
              <a:buClr>
                <a:schemeClr val="accent1"/>
              </a:buClr>
              <a:buFont typeface="Wingdings" pitchFamily="2" charset="2"/>
              <a:buNone/>
            </a:pPr>
            <a:r>
              <a:rPr lang="en-US" sz="900" dirty="0"/>
              <a:t>As part of this process, you inspect the samples taken for inspection, record results, make a decision about the quality of the inspected goods, and, if necessary, trigger corrective or preventive actions. </a:t>
            </a:r>
          </a:p>
          <a:p>
            <a:pPr>
              <a:lnSpc>
                <a:spcPct val="90000"/>
              </a:lnSpc>
              <a:spcBef>
                <a:spcPts val="600"/>
              </a:spcBef>
              <a:buClr>
                <a:schemeClr val="accent1"/>
              </a:buClr>
              <a:buFont typeface="Wingdings" pitchFamily="2" charset="2"/>
              <a:buNone/>
            </a:pPr>
            <a:r>
              <a:rPr lang="en-US" sz="900" dirty="0"/>
              <a:t>Planned  inspections are triggered automatically based on a suitable logistics or production model. </a:t>
            </a:r>
            <a:br>
              <a:rPr lang="en-US" sz="900" dirty="0"/>
            </a:br>
            <a:r>
              <a:rPr lang="en-US" sz="900" dirty="0"/>
              <a:t>Unplanned inspections are triggered manually by the user.</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71" name="Chevron 70"/>
          <p:cNvSpPr>
            <a:spLocks noChangeArrowheads="1"/>
          </p:cNvSpPr>
          <p:nvPr>
            <p:custDataLst>
              <p:tags r:id="rId1"/>
            </p:custDataLst>
          </p:nvPr>
        </p:nvSpPr>
        <p:spPr bwMode="auto">
          <a:xfrm>
            <a:off x="1272457"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Inspect samples</a:t>
            </a:r>
          </a:p>
        </p:txBody>
      </p:sp>
      <p:sp>
        <p:nvSpPr>
          <p:cNvPr id="75" name="Chevron 74"/>
          <p:cNvSpPr>
            <a:spLocks noChangeArrowheads="1"/>
          </p:cNvSpPr>
          <p:nvPr>
            <p:custDataLst>
              <p:tags r:id="rId2"/>
            </p:custDataLst>
          </p:nvPr>
        </p:nvSpPr>
        <p:spPr bwMode="auto">
          <a:xfrm>
            <a:off x="2063275"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 inspection results</a:t>
            </a:r>
          </a:p>
        </p:txBody>
      </p:sp>
      <p:sp>
        <p:nvSpPr>
          <p:cNvPr id="76" name="Chevron 75"/>
          <p:cNvSpPr>
            <a:spLocks noChangeArrowheads="1"/>
          </p:cNvSpPr>
          <p:nvPr>
            <p:custDataLst>
              <p:tags r:id="rId3"/>
            </p:custDataLst>
          </p:nvPr>
        </p:nvSpPr>
        <p:spPr bwMode="auto">
          <a:xfrm>
            <a:off x="2854093" y="216402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Decide about quality</a:t>
            </a:r>
          </a:p>
        </p:txBody>
      </p:sp>
      <p:sp>
        <p:nvSpPr>
          <p:cNvPr id="80" name="Chevron 101"/>
          <p:cNvSpPr>
            <a:spLocks noChangeArrowheads="1"/>
          </p:cNvSpPr>
          <p:nvPr/>
        </p:nvSpPr>
        <p:spPr bwMode="auto">
          <a:xfrm>
            <a:off x="7613870" y="471703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Inspector </a:t>
            </a:r>
            <a:br>
              <a:rPr lang="de-DE" sz="800" dirty="0">
                <a:solidFill>
                  <a:srgbClr val="404040"/>
                </a:solidFill>
              </a:rPr>
            </a:br>
            <a:r>
              <a:rPr lang="de-DE" sz="800" dirty="0">
                <a:solidFill>
                  <a:srgbClr val="404040"/>
                </a:solidFill>
              </a:rPr>
              <a:t>Quality Engineer </a:t>
            </a:r>
            <a:br>
              <a:rPr lang="de-DE" sz="800" dirty="0">
                <a:solidFill>
                  <a:srgbClr val="404040"/>
                </a:solidFill>
              </a:rPr>
            </a:br>
            <a:r>
              <a:rPr lang="de-DE" sz="800" dirty="0">
                <a:solidFill>
                  <a:srgbClr val="404040"/>
                </a:solidFill>
              </a:rPr>
              <a:t>Quality Manager</a:t>
            </a:r>
            <a:endParaRPr lang="en-US" sz="800" dirty="0">
              <a:solidFill>
                <a:srgbClr val="404040"/>
              </a:solidFill>
            </a:endParaRPr>
          </a:p>
        </p:txBody>
      </p:sp>
      <p:sp>
        <p:nvSpPr>
          <p:cNvPr id="81" name="Chevron 102"/>
          <p:cNvSpPr>
            <a:spLocks noChangeArrowheads="1"/>
          </p:cNvSpPr>
          <p:nvPr/>
        </p:nvSpPr>
        <p:spPr bwMode="auto">
          <a:xfrm>
            <a:off x="7613870" y="501500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Quality Control</a:t>
            </a:r>
          </a:p>
        </p:txBody>
      </p: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84" name="TextBox 59">
            <a:hlinkClick r:id="rId7" action="ppaction://hlinksldjump"/>
          </p:cNvPr>
          <p:cNvSpPr txBox="1">
            <a:spLocks noChangeArrowheads="1"/>
          </p:cNvSpPr>
          <p:nvPr/>
        </p:nvSpPr>
        <p:spPr bwMode="auto">
          <a:xfrm>
            <a:off x="3371183" y="1777801"/>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89" name="Oval 88">
            <a:hlinkClick r:id="rId8" action="ppaction://hlinksldjump" tooltip="The inspector inspects the samples."/>
          </p:cNvPr>
          <p:cNvSpPr>
            <a:spLocks noChangeAspect="1"/>
          </p:cNvSpPr>
          <p:nvPr/>
        </p:nvSpPr>
        <p:spPr bwMode="gray">
          <a:xfrm>
            <a:off x="1845428"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0" name="Oval 89">
            <a:hlinkClick r:id="rId8" action="ppaction://hlinksldjump" tooltip="The inspector records the inspection results in the form of measured values, quality codes, or textual descriptions."/>
          </p:cNvPr>
          <p:cNvSpPr>
            <a:spLocks noChangeAspect="1"/>
          </p:cNvSpPr>
          <p:nvPr/>
        </p:nvSpPr>
        <p:spPr bwMode="gray">
          <a:xfrm>
            <a:off x="2633218"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1" name="Oval 90">
            <a:hlinkClick r:id="rId8" action="ppaction://hlinksldjump" tooltip="The quality engineer or the quality manager makes a decision about the quality of the inspected goods and initiates corrective and preventive actions, if necessary."/>
          </p:cNvPr>
          <p:cNvSpPr>
            <a:spLocks noChangeAspect="1"/>
          </p:cNvSpPr>
          <p:nvPr/>
        </p:nvSpPr>
        <p:spPr bwMode="gray">
          <a:xfrm>
            <a:off x="3421008" y="2757264"/>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2" name="TextBox 51"/>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3"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5"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7" name="Picture 56"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58" name="Picture 57"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60"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0" name="Chevron 123">
            <a:hlinkClick r:id="rId14" action="ppaction://hlinksldjump"/>
          </p:cNvPr>
          <p:cNvSpPr>
            <a:spLocks noChangeArrowheads="1"/>
          </p:cNvSpPr>
          <p:nvPr/>
        </p:nvSpPr>
        <p:spPr bwMode="auto">
          <a:xfrm>
            <a:off x="324361" y="2101823"/>
            <a:ext cx="884237" cy="879809"/>
          </a:xfrm>
          <a:prstGeom prst="chevron">
            <a:avLst>
              <a:gd name="adj" fmla="val 10374"/>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Inspections</a:t>
            </a:r>
          </a:p>
        </p:txBody>
      </p:sp>
      <p:pic>
        <p:nvPicPr>
          <p:cNvPr id="41" name="Picture 40"/>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2" name="Picture 41"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6" name="Rectangle 57">
            <a:hlinkClick r:id="rId17"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3" name="Picture 68"/>
          <p:cNvPicPr>
            <a:picLocks noChangeAspect="1"/>
          </p:cNvPicPr>
          <p:nvPr>
            <p:custDataLst>
              <p:tags r:id="rId4"/>
            </p:custDataLst>
          </p:nvPr>
        </p:nvPicPr>
        <p:blipFill>
          <a:blip r:embed="rId18">
            <a:extLst>
              <a:ext uri="{28A0092B-C50C-407E-A947-70E740481C1C}">
                <a14:useLocalDpi xmlns:a14="http://schemas.microsoft.com/office/drawing/2010/main" val="0"/>
              </a:ext>
            </a:extLst>
          </a:blip>
          <a:stretch>
            <a:fillRect/>
          </a:stretch>
        </p:blipFill>
        <p:spPr bwMode="auto">
          <a:xfrm>
            <a:off x="6886575" y="4473575"/>
            <a:ext cx="411163" cy="411163"/>
          </a:xfrm>
          <a:prstGeom prst="rect">
            <a:avLst/>
          </a:prstGeom>
          <a:noFill/>
          <a:ln w="9525">
            <a:noFill/>
            <a:miter lim="800000"/>
            <a:headEnd/>
            <a:tailEnd/>
          </a:ln>
        </p:spPr>
      </p:pic>
      <p:pic>
        <p:nvPicPr>
          <p:cNvPr id="44" name="Picture 2"/>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6883375" y="5114266"/>
            <a:ext cx="634912" cy="444439"/>
          </a:xfrm>
          <a:prstGeom prst="rect">
            <a:avLst/>
          </a:prstGeom>
          <a:noFill/>
          <a:ln w="9525">
            <a:noFill/>
            <a:miter lim="800000"/>
            <a:headEnd/>
            <a:tailEnd/>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hevron 43"/>
          <p:cNvSpPr>
            <a:spLocks noChangeArrowheads="1"/>
          </p:cNvSpPr>
          <p:nvPr/>
        </p:nvSpPr>
        <p:spPr bwMode="auto">
          <a:xfrm>
            <a:off x="3927042" y="1838299"/>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Finalize</a:t>
            </a:r>
          </a:p>
        </p:txBody>
      </p:sp>
      <p:sp>
        <p:nvSpPr>
          <p:cNvPr id="72" name="Chevron 83"/>
          <p:cNvSpPr>
            <a:spLocks noChangeArrowheads="1"/>
          </p:cNvSpPr>
          <p:nvPr/>
        </p:nvSpPr>
        <p:spPr bwMode="auto">
          <a:xfrm>
            <a:off x="334059" y="1838299"/>
            <a:ext cx="1906221"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75" name="Chevron 84"/>
          <p:cNvSpPr>
            <a:spLocks noChangeArrowheads="1"/>
          </p:cNvSpPr>
          <p:nvPr>
            <p:custDataLst>
              <p:tags r:id="rId1"/>
            </p:custDataLst>
          </p:nvPr>
        </p:nvSpPr>
        <p:spPr bwMode="auto">
          <a:xfrm>
            <a:off x="550073"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inspection</a:t>
            </a:r>
          </a:p>
        </p:txBody>
      </p:sp>
      <p:sp>
        <p:nvSpPr>
          <p:cNvPr id="82" name="Chevron 84"/>
          <p:cNvSpPr>
            <a:spLocks noChangeArrowheads="1"/>
          </p:cNvSpPr>
          <p:nvPr>
            <p:custDataLst>
              <p:tags r:id="rId2"/>
            </p:custDataLst>
          </p:nvPr>
        </p:nvSpPr>
        <p:spPr bwMode="auto">
          <a:xfrm>
            <a:off x="1313496"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Prepare samples</a:t>
            </a:r>
          </a:p>
        </p:txBody>
      </p:sp>
      <p:sp>
        <p:nvSpPr>
          <p:cNvPr id="88" name="Chevron 84"/>
          <p:cNvSpPr>
            <a:spLocks noChangeArrowheads="1"/>
          </p:cNvSpPr>
          <p:nvPr>
            <p:custDataLst>
              <p:tags r:id="rId3"/>
            </p:custDataLst>
          </p:nvPr>
        </p:nvSpPr>
        <p:spPr bwMode="auto">
          <a:xfrm>
            <a:off x="4173517"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Decide about quality</a:t>
            </a:r>
          </a:p>
        </p:txBody>
      </p:sp>
      <p:sp>
        <p:nvSpPr>
          <p:cNvPr id="2" name="Title 1"/>
          <p:cNvSpPr>
            <a:spLocks noGrp="1"/>
          </p:cNvSpPr>
          <p:nvPr>
            <p:ph type="title"/>
          </p:nvPr>
        </p:nvSpPr>
        <p:spPr/>
        <p:txBody>
          <a:bodyPr/>
          <a:lstStyle/>
          <a:p>
            <a:r>
              <a:rPr lang="en-US" b="0" dirty="0"/>
              <a:t>Quality Assurance (Unplanned Inspections)</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1769715"/>
          </a:xfrm>
          <a:prstGeom prst="rect">
            <a:avLst/>
          </a:prstGeom>
          <a:noFill/>
          <a:ln w="9525">
            <a:noFill/>
            <a:miter lim="800000"/>
            <a:headEnd/>
            <a:tailEnd/>
          </a:ln>
        </p:spPr>
        <p:txBody>
          <a:bodyPr>
            <a:spAutoFit/>
          </a:bodyPr>
          <a:lstStyle/>
          <a:p>
            <a:pPr>
              <a:spcBef>
                <a:spcPts val="600"/>
              </a:spcBef>
            </a:pPr>
            <a:r>
              <a:rPr lang="en-US" sz="900" dirty="0"/>
              <a:t>This scenario </a:t>
            </a:r>
            <a:r>
              <a:rPr lang="de-DE" sz="900" dirty="0"/>
              <a:t>provides a comprehensive </a:t>
            </a:r>
            <a:r>
              <a:rPr lang="en-US" sz="900" dirty="0"/>
              <a:t>approach to managing quality that helps reduce costs and enhance </a:t>
            </a:r>
            <a:r>
              <a:rPr lang="de-DE" sz="900" dirty="0"/>
              <a:t>competitiveness.</a:t>
            </a:r>
            <a:r>
              <a:rPr lang="en-US" sz="900" dirty="0"/>
              <a:t> </a:t>
            </a:r>
          </a:p>
          <a:p>
            <a:pPr>
              <a:spcBef>
                <a:spcPts val="600"/>
              </a:spcBef>
            </a:pPr>
            <a:r>
              <a:rPr lang="en-US" sz="900" dirty="0"/>
              <a:t>You can run </a:t>
            </a:r>
            <a:r>
              <a:rPr lang="de-DE" sz="900" dirty="0"/>
              <a:t>quality assurance across the supply chain.</a:t>
            </a:r>
            <a:r>
              <a:rPr lang="en-US" sz="900" dirty="0"/>
              <a:t>  </a:t>
            </a:r>
          </a:p>
          <a:p>
            <a:pPr>
              <a:spcBef>
                <a:spcPts val="600"/>
              </a:spcBef>
            </a:pPr>
            <a:r>
              <a:rPr lang="en-US" sz="900" dirty="0"/>
              <a:t>SAP Business </a:t>
            </a:r>
            <a:r>
              <a:rPr lang="en-US" sz="900" dirty="0" err="1"/>
              <a:t>ByDesign</a:t>
            </a:r>
            <a:r>
              <a:rPr lang="en-US" sz="900" dirty="0"/>
              <a:t> helps your company to efficiently manage quality assurance and provides advanced quality planning and quality control functions that are easy to use and to adapt.</a:t>
            </a:r>
          </a:p>
        </p:txBody>
      </p:sp>
      <p:sp>
        <p:nvSpPr>
          <p:cNvPr id="129" name="TextBox 56"/>
          <p:cNvSpPr txBox="1">
            <a:spLocks noChangeArrowheads="1"/>
          </p:cNvSpPr>
          <p:nvPr/>
        </p:nvSpPr>
        <p:spPr bwMode="auto">
          <a:xfrm>
            <a:off x="4306888" y="4170363"/>
            <a:ext cx="4700587" cy="2023631"/>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endParaRPr lang="en-US" sz="1100" b="1" dirty="0">
              <a:solidFill>
                <a:srgbClr val="44697D"/>
              </a:solidFill>
            </a:endParaRP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Continuously improve and make product quality and services a key differentiator</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Avoid costs associated with rework, scrap, warranty, or product liability </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Reduce costs for sample-drawing activities and for inspections using integrated tools, such as acceptance and adaptive sampling</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React quickly to internal problems, legal requirements, and market demands, and visualize processes </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Access intuitive, transparent, and traceable documentation, including ISO-compliant sampling plans</a:t>
            </a:r>
          </a:p>
          <a:p>
            <a:pPr marL="114300" indent="-114300">
              <a:lnSpc>
                <a:spcPct val="90000"/>
              </a:lnSpc>
              <a:spcBef>
                <a:spcPct val="10000"/>
              </a:spcBef>
              <a:spcAft>
                <a:spcPts val="300"/>
              </a:spcAft>
              <a:buClr>
                <a:srgbClr val="4DB6EF"/>
              </a:buClr>
              <a:buSzPct val="70000"/>
              <a:buFont typeface="Wingdings" pitchFamily="2" charset="2"/>
              <a:buChar char="n"/>
            </a:pPr>
            <a:r>
              <a:rPr lang="en-US" sz="900" dirty="0"/>
              <a:t>Use analysis reports for quality assurance, such as defect analysis and inspection analysis</a:t>
            </a:r>
          </a:p>
          <a:p>
            <a:pPr marL="228600" lvl="1" indent="-114300">
              <a:lnSpc>
                <a:spcPct val="90000"/>
              </a:lnSpc>
              <a:spcBef>
                <a:spcPts val="600"/>
              </a:spcBef>
              <a:spcAft>
                <a:spcPts val="300"/>
              </a:spcAft>
              <a:buClr>
                <a:schemeClr val="accent1"/>
              </a:buClr>
              <a:buFont typeface="Wingdings" pitchFamily="2" charset="2"/>
              <a:buChar char="l"/>
            </a:pPr>
            <a:endParaRPr lang="en-US" sz="900" dirty="0"/>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sp>
        <p:nvSpPr>
          <p:cNvPr id="49" name="Chevron 83"/>
          <p:cNvSpPr>
            <a:spLocks noChangeArrowheads="1"/>
          </p:cNvSpPr>
          <p:nvPr/>
        </p:nvSpPr>
        <p:spPr bwMode="auto">
          <a:xfrm>
            <a:off x="2126283" y="1838299"/>
            <a:ext cx="1906221"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Execute</a:t>
            </a:r>
          </a:p>
        </p:txBody>
      </p:sp>
      <p:sp>
        <p:nvSpPr>
          <p:cNvPr id="50" name="Chevron 84"/>
          <p:cNvSpPr>
            <a:spLocks noChangeArrowheads="1"/>
          </p:cNvSpPr>
          <p:nvPr>
            <p:custDataLst>
              <p:tags r:id="rId4"/>
            </p:custDataLst>
          </p:nvPr>
        </p:nvSpPr>
        <p:spPr bwMode="auto">
          <a:xfrm>
            <a:off x="2342297"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Inspect samples</a:t>
            </a:r>
          </a:p>
        </p:txBody>
      </p:sp>
      <p:sp>
        <p:nvSpPr>
          <p:cNvPr id="51" name="Chevron 84"/>
          <p:cNvSpPr>
            <a:spLocks noChangeArrowheads="1"/>
          </p:cNvSpPr>
          <p:nvPr>
            <p:custDataLst>
              <p:tags r:id="rId5"/>
            </p:custDataLst>
          </p:nvPr>
        </p:nvSpPr>
        <p:spPr bwMode="auto">
          <a:xfrm>
            <a:off x="3105720" y="220977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 inspection results</a:t>
            </a:r>
          </a:p>
        </p:txBody>
      </p:sp>
      <p:pic>
        <p:nvPicPr>
          <p:cNvPr id="53" name="Picture 118" descr="sales"/>
          <p:cNvPicPr>
            <a:picLocks noChangeAspect="1" noChangeArrowheads="1"/>
          </p:cNvPicPr>
          <p:nvPr>
            <p:custDataLst>
              <p:tags r:id="rId6"/>
            </p:custDataLst>
          </p:nvPr>
        </p:nvPicPr>
        <p:blipFill>
          <a:blip r:embed="rId11" cstate="print"/>
          <a:stretch>
            <a:fillRect/>
          </a:stretch>
        </p:blipFill>
        <p:spPr bwMode="auto">
          <a:xfrm>
            <a:off x="3919769" y="2965613"/>
            <a:ext cx="731520" cy="731520"/>
          </a:xfrm>
          <a:prstGeom prst="rect">
            <a:avLst/>
          </a:prstGeom>
          <a:noFill/>
          <a:ln w="9525">
            <a:noFill/>
            <a:miter lim="800000"/>
            <a:headEnd/>
            <a:tailEnd/>
          </a:ln>
        </p:spPr>
      </p:pic>
      <p:pic>
        <p:nvPicPr>
          <p:cNvPr id="54" name="Picture 118" descr="sales"/>
          <p:cNvPicPr>
            <a:picLocks noChangeAspect="1" noChangeArrowheads="1"/>
          </p:cNvPicPr>
          <p:nvPr>
            <p:custDataLst>
              <p:tags r:id="rId7"/>
            </p:custDataLst>
          </p:nvPr>
        </p:nvPicPr>
        <p:blipFill>
          <a:blip r:embed="rId11" cstate="print"/>
          <a:stretch>
            <a:fillRect/>
          </a:stretch>
        </p:blipFill>
        <p:spPr bwMode="auto">
          <a:xfrm>
            <a:off x="2120401" y="2965613"/>
            <a:ext cx="731520" cy="731520"/>
          </a:xfrm>
          <a:prstGeom prst="rect">
            <a:avLst/>
          </a:prstGeom>
          <a:noFill/>
          <a:ln w="9525">
            <a:noFill/>
            <a:miter lim="800000"/>
            <a:headEnd/>
            <a:tailEnd/>
          </a:ln>
        </p:spPr>
      </p:pic>
      <p:pic>
        <p:nvPicPr>
          <p:cNvPr id="59" name="Picture 118" descr="sales"/>
          <p:cNvPicPr>
            <a:picLocks noChangeAspect="1" noChangeArrowheads="1"/>
          </p:cNvPicPr>
          <p:nvPr>
            <p:custDataLst>
              <p:tags r:id="rId8"/>
            </p:custDataLst>
          </p:nvPr>
        </p:nvPicPr>
        <p:blipFill>
          <a:blip r:embed="rId11" cstate="print"/>
          <a:stretch>
            <a:fillRect/>
          </a:stretch>
        </p:blipFill>
        <p:spPr bwMode="auto">
          <a:xfrm>
            <a:off x="319105" y="2965613"/>
            <a:ext cx="731520" cy="731520"/>
          </a:xfrm>
          <a:prstGeom prst="rect">
            <a:avLst/>
          </a:prstGeom>
          <a:noFill/>
          <a:ln w="9525">
            <a:noFill/>
            <a:miter lim="800000"/>
            <a:headEnd/>
            <a:tailEnd/>
          </a:ln>
        </p:spPr>
      </p:pic>
      <p:sp>
        <p:nvSpPr>
          <p:cNvPr id="34" name="TextBox 33"/>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35"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36"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38" name="Picture 3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39" name="Picture 3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44" name="Picture 43"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45" name="Rectangle 57">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6"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8" name="Rectangle 57">
            <a:hlinkClick r:id="rId16"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7" name="Picture 36"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1" name="Rectangle 60">
            <a:hlinkClick r:id="rId18"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AutoShape 482"/>
          <p:cNvCxnSpPr>
            <a:cxnSpLocks noChangeShapeType="1"/>
            <a:stCxn id="54" idx="0"/>
            <a:endCxn id="53" idx="2"/>
          </p:cNvCxnSpPr>
          <p:nvPr/>
        </p:nvCxnSpPr>
        <p:spPr bwMode="auto">
          <a:xfrm flipH="1" flipV="1">
            <a:off x="6291105" y="1814120"/>
            <a:ext cx="2830" cy="1222133"/>
          </a:xfrm>
          <a:prstGeom prst="straightConnector1">
            <a:avLst/>
          </a:prstGeom>
          <a:noFill/>
          <a:ln w="9525">
            <a:solidFill>
              <a:srgbClr val="7D96A4"/>
            </a:solidFill>
            <a:prstDash val="sysDot"/>
            <a:round/>
            <a:headEnd/>
            <a:tailEnd/>
          </a:ln>
        </p:spPr>
      </p:cxnSp>
      <p:sp>
        <p:nvSpPr>
          <p:cNvPr id="2" name="Title 1"/>
          <p:cNvSpPr>
            <a:spLocks noGrp="1"/>
          </p:cNvSpPr>
          <p:nvPr>
            <p:ph type="title"/>
          </p:nvPr>
        </p:nvSpPr>
        <p:spPr/>
        <p:txBody>
          <a:bodyPr/>
          <a:lstStyle/>
          <a:p>
            <a:r>
              <a:rPr lang="en-US" b="0" dirty="0"/>
              <a:t>Quality Assurance (Unplanned Inspections) </a:t>
            </a:r>
            <a:br>
              <a:rPr lang="en-US" b="0" dirty="0"/>
            </a:br>
            <a:r>
              <a:rPr lang="en-US" sz="2000" b="0" dirty="0"/>
              <a:t>Scenario Flow</a:t>
            </a:r>
          </a:p>
        </p:txBody>
      </p:sp>
      <p:sp>
        <p:nvSpPr>
          <p:cNvPr id="3"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2132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3329242" y="5992813"/>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3484817" y="5895975"/>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3484817" y="6235700"/>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a:stCxn id="54" idx="1"/>
            <a:endCxn id="25" idx="3"/>
          </p:cNvCxnSpPr>
          <p:nvPr/>
        </p:nvCxnSpPr>
        <p:spPr bwMode="auto">
          <a:xfrm flipH="1" flipV="1">
            <a:off x="4572000" y="3616675"/>
            <a:ext cx="1356186" cy="3302"/>
          </a:xfrm>
          <a:prstGeom prst="straightConnector1">
            <a:avLst/>
          </a:prstGeom>
          <a:noFill/>
          <a:ln w="9525">
            <a:solidFill>
              <a:schemeClr val="tx1">
                <a:lumMod val="50000"/>
                <a:lumOff val="50000"/>
              </a:schemeClr>
            </a:solidFill>
            <a:prstDash val="solid"/>
            <a:round/>
            <a:headEnd type="triangle" w="med" len="med"/>
            <a:tailEnd/>
          </a:ln>
        </p:spPr>
      </p:cxnSp>
      <p:sp>
        <p:nvSpPr>
          <p:cNvPr id="25" name="Chevron 426">
            <a:hlinkClick r:id="rId3" action="ppaction://hlinksldjump"/>
          </p:cNvPr>
          <p:cNvSpPr>
            <a:spLocks noChangeArrowheads="1"/>
          </p:cNvSpPr>
          <p:nvPr/>
        </p:nvSpPr>
        <p:spPr bwMode="auto">
          <a:xfrm>
            <a:off x="3550285" y="3029649"/>
            <a:ext cx="1021715" cy="1174051"/>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900" dirty="0">
                <a:solidFill>
                  <a:srgbClr val="404040"/>
                </a:solidFill>
              </a:rPr>
              <a:t>Initiating Inspections</a:t>
            </a:r>
          </a:p>
        </p:txBody>
      </p:sp>
      <p:sp>
        <p:nvSpPr>
          <p:cNvPr id="31" name="TextBox 3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pic>
        <p:nvPicPr>
          <p:cNvPr id="45" name="Picture 4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9584" y="1371812"/>
            <a:ext cx="999043" cy="648862"/>
          </a:xfrm>
          <a:prstGeom prst="rect">
            <a:avLst/>
          </a:prstGeom>
          <a:noFill/>
          <a:ln w="9525">
            <a:noFill/>
            <a:miter lim="800000"/>
            <a:headEnd/>
            <a:tailEnd/>
          </a:ln>
        </p:spPr>
      </p:pic>
      <p:sp>
        <p:nvSpPr>
          <p:cNvPr id="47" name="Rectangle 74"/>
          <p:cNvSpPr>
            <a:spLocks noChangeArrowheads="1"/>
          </p:cNvSpPr>
          <p:nvPr/>
        </p:nvSpPr>
        <p:spPr bwMode="auto">
          <a:xfrm>
            <a:off x="3602737" y="1385467"/>
            <a:ext cx="860150" cy="538609"/>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Quality Control </a:t>
            </a:r>
          </a:p>
          <a:p>
            <a:pPr algn="ctr"/>
            <a:r>
              <a:rPr lang="en-US" sz="700" dirty="0">
                <a:solidFill>
                  <a:schemeClr val="bg1"/>
                </a:solidFill>
                <a:latin typeface="+mn-lt"/>
              </a:rPr>
              <a:t>Inbound Logistics</a:t>
            </a:r>
          </a:p>
          <a:p>
            <a:pPr algn="ctr"/>
            <a:r>
              <a:rPr lang="en-US" sz="700" dirty="0">
                <a:solidFill>
                  <a:schemeClr val="bg1"/>
                </a:solidFill>
                <a:latin typeface="+mn-lt"/>
              </a:rPr>
              <a:t>Outbound Logistics</a:t>
            </a:r>
          </a:p>
          <a:p>
            <a:pPr algn="ctr"/>
            <a:r>
              <a:rPr lang="en-US" sz="700" dirty="0">
                <a:solidFill>
                  <a:schemeClr val="bg1"/>
                </a:solidFill>
                <a:latin typeface="+mn-lt"/>
              </a:rPr>
              <a:t>Internal Logistics</a:t>
            </a:r>
          </a:p>
          <a:p>
            <a:pPr algn="ctr"/>
            <a:r>
              <a:rPr lang="en-US" sz="700" dirty="0">
                <a:solidFill>
                  <a:schemeClr val="bg1"/>
                </a:solidFill>
                <a:latin typeface="+mn-lt"/>
              </a:rPr>
              <a:t>Production Control</a:t>
            </a:r>
          </a:p>
        </p:txBody>
      </p:sp>
      <p:pic>
        <p:nvPicPr>
          <p:cNvPr id="42" name="Picture 4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9008" y="1371812"/>
            <a:ext cx="999043" cy="648862"/>
          </a:xfrm>
          <a:prstGeom prst="rect">
            <a:avLst/>
          </a:prstGeom>
        </p:spPr>
      </p:pic>
      <p:sp>
        <p:nvSpPr>
          <p:cNvPr id="43" name="TextBox 42"/>
          <p:cNvSpPr txBox="1"/>
          <p:nvPr/>
        </p:nvSpPr>
        <p:spPr>
          <a:xfrm>
            <a:off x="6172200" y="1746504"/>
            <a:ext cx="65"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endParaRPr lang="de-DE" sz="1800" kern="0" dirty="0" err="1">
              <a:ea typeface="Arial Unicode MS" pitchFamily="34" charset="-128"/>
              <a:cs typeface="Arial Unicode MS" pitchFamily="34" charset="-128"/>
            </a:endParaRPr>
          </a:p>
        </p:txBody>
      </p:sp>
      <p:sp>
        <p:nvSpPr>
          <p:cNvPr id="53" name="TextBox 52"/>
          <p:cNvSpPr txBox="1"/>
          <p:nvPr/>
        </p:nvSpPr>
        <p:spPr>
          <a:xfrm>
            <a:off x="5963290" y="1598676"/>
            <a:ext cx="655629" cy="215444"/>
          </a:xfrm>
          <a:prstGeom prst="rect">
            <a:avLst/>
          </a:prstGeom>
          <a:noFill/>
          <a:ln w="9525">
            <a:noFill/>
            <a:miter lim="800000"/>
            <a:headEnd/>
            <a:tailEnd/>
          </a:ln>
        </p:spPr>
        <p:txBody>
          <a:bodyPr lIns="0" tIns="0" rIns="0" bIns="0">
            <a:spAutoFit/>
          </a:bodyPr>
          <a:lstStyle>
            <a:defPPr>
              <a:defRPr lang="de-DE"/>
            </a:defPPr>
            <a:lvl1pPr algn="ctr">
              <a:defRPr sz="700">
                <a:solidFill>
                  <a:schemeClr val="bg1"/>
                </a:solidFill>
                <a:latin typeface="+mn-lt"/>
              </a:defRPr>
            </a:lvl1pPr>
          </a:lstStyle>
          <a:p>
            <a:r>
              <a:rPr lang="en-US" dirty="0"/>
              <a:t>Quality Control </a:t>
            </a:r>
          </a:p>
          <a:p>
            <a:endParaRPr lang="de-DE" dirty="0" err="1"/>
          </a:p>
        </p:txBody>
      </p:sp>
      <p:sp>
        <p:nvSpPr>
          <p:cNvPr id="54" name="Chevron 426">
            <a:hlinkClick r:id="rId3" action="ppaction://hlinksldjump"/>
          </p:cNvPr>
          <p:cNvSpPr>
            <a:spLocks noChangeArrowheads="1"/>
          </p:cNvSpPr>
          <p:nvPr/>
        </p:nvSpPr>
        <p:spPr bwMode="auto">
          <a:xfrm>
            <a:off x="5817997" y="3036253"/>
            <a:ext cx="1062066" cy="116744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900" dirty="0">
                <a:solidFill>
                  <a:srgbClr val="404040"/>
                </a:solidFill>
              </a:rPr>
              <a:t>Processing Inspections</a:t>
            </a:r>
          </a:p>
        </p:txBody>
      </p:sp>
      <p:cxnSp>
        <p:nvCxnSpPr>
          <p:cNvPr id="55" name="AutoShape 482"/>
          <p:cNvCxnSpPr>
            <a:cxnSpLocks noChangeShapeType="1"/>
            <a:stCxn id="25" idx="0"/>
            <a:endCxn id="45" idx="2"/>
          </p:cNvCxnSpPr>
          <p:nvPr/>
        </p:nvCxnSpPr>
        <p:spPr bwMode="auto">
          <a:xfrm flipV="1">
            <a:off x="4008141" y="2020674"/>
            <a:ext cx="20965" cy="1008975"/>
          </a:xfrm>
          <a:prstGeom prst="straightConnector1">
            <a:avLst/>
          </a:prstGeom>
          <a:noFill/>
          <a:ln w="9525">
            <a:solidFill>
              <a:srgbClr val="7D96A4"/>
            </a:solidFill>
            <a:prstDash val="sysDot"/>
            <a:round/>
            <a:headEnd/>
            <a:tailEnd/>
          </a:ln>
        </p:spPr>
      </p:cxnSp>
      <p:sp>
        <p:nvSpPr>
          <p:cNvPr id="58" name="Chevron 426"/>
          <p:cNvSpPr>
            <a:spLocks noChangeArrowheads="1"/>
          </p:cNvSpPr>
          <p:nvPr/>
        </p:nvSpPr>
        <p:spPr bwMode="auto">
          <a:xfrm>
            <a:off x="1936369" y="5894388"/>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pic>
        <p:nvPicPr>
          <p:cNvPr id="59" name="Picture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02022" y="5982419"/>
            <a:ext cx="589295" cy="382737"/>
          </a:xfrm>
          <a:prstGeom prst="rect">
            <a:avLst/>
          </a:prstGeom>
        </p:spPr>
      </p:pic>
      <p:sp>
        <p:nvSpPr>
          <p:cNvPr id="61" name="Rectangle 74"/>
          <p:cNvSpPr>
            <a:spLocks noChangeArrowheads="1"/>
          </p:cNvSpPr>
          <p:nvPr/>
        </p:nvSpPr>
        <p:spPr bwMode="auto">
          <a:xfrm>
            <a:off x="2609332" y="6079416"/>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cxnSp>
        <p:nvCxnSpPr>
          <p:cNvPr id="40" name="AutoShape 1146"/>
          <p:cNvCxnSpPr>
            <a:cxnSpLocks noChangeShapeType="1"/>
          </p:cNvCxnSpPr>
          <p:nvPr/>
        </p:nvCxnSpPr>
        <p:spPr bwMode="auto">
          <a:xfrm rot="16200000" flipV="1">
            <a:off x="3319572" y="6340475"/>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41"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44"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6" name="Picture 45" descr="Monitor_60px.png"/>
          <p:cNvPicPr>
            <a:picLocks noChangeAspect="1"/>
          </p:cNvPicPr>
          <p:nvPr/>
        </p:nvPicPr>
        <p:blipFill>
          <a:blip r:embed="rId5" cstate="print"/>
          <a:stretch>
            <a:fillRect/>
          </a:stretch>
        </p:blipFill>
        <p:spPr>
          <a:xfrm>
            <a:off x="361854" y="5577572"/>
            <a:ext cx="180000" cy="180000"/>
          </a:xfrm>
          <a:prstGeom prst="rect">
            <a:avLst/>
          </a:prstGeom>
        </p:spPr>
      </p:pic>
      <p:sp>
        <p:nvSpPr>
          <p:cNvPr id="49"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6" name="Picture 5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57" name="Rectangle 57">
            <a:hlinkClick r:id="rId7"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3" name="Picture 62" descr="Calculator_2_60px.png"/>
          <p:cNvPicPr>
            <a:picLocks noChangeAspect="1"/>
          </p:cNvPicPr>
          <p:nvPr/>
        </p:nvPicPr>
        <p:blipFill>
          <a:blip r:embed="rId8" cstate="print"/>
          <a:stretch>
            <a:fillRect/>
          </a:stretch>
        </p:blipFill>
        <p:spPr>
          <a:xfrm>
            <a:off x="366739" y="5220067"/>
            <a:ext cx="180000" cy="180000"/>
          </a:xfrm>
          <a:prstGeom prst="rect">
            <a:avLst/>
          </a:prstGeom>
        </p:spPr>
      </p:pic>
      <p:sp>
        <p:nvSpPr>
          <p:cNvPr id="64" name="Rectangle 57">
            <a:hlinkClick r:id="rId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35" name="Picture 34" descr="i_button_black.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67" name="Rectangle 66">
            <a:hlinkClick r:id="rId10" action="ppaction://hlinksldjump"/>
          </p:cNvPr>
          <p:cNvSpPr>
            <a:spLocks noChangeArrowheads="1"/>
          </p:cNvSpPr>
          <p:nvPr/>
        </p:nvSpPr>
        <p:spPr bwMode="auto">
          <a:xfrm>
            <a:off x="305529" y="586077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Quality Assurance (Unplanned Inspections)</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pic>
        <p:nvPicPr>
          <p:cNvPr id="48" name="Picture 4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pic>
        <p:nvPicPr>
          <p:cNvPr id="50" name="Picture 4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
        <p:nvSpPr>
          <p:cNvPr id="72" name="Rectangle 57">
            <a:hlinkClick r:id="rId18"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extLst>
      <p:ext uri="{BB962C8B-B14F-4D97-AF65-F5344CB8AC3E}">
        <p14:creationId xmlns:p14="http://schemas.microsoft.com/office/powerpoint/2010/main" val="2773280476"/>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8238CC81-789A-4887-8D49-6CEDA03B7E63}"/>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5CA1B43B-843D-4FA0-8444-4100E1CE001A}"/>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8238CC81-789A-4887-8D49-6CEDA03B7E63}"/>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DA32DD29-5776-4D23-8908-FE1C856D99A1}"/>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9DFDF40E-AD42-47F1-9D99-9586AE9F0744}"/>
</p:tagLst>
</file>

<file path=ppt/theme/theme1.xml><?xml version="1.0" encoding="utf-8"?>
<a:theme xmlns:a="http://schemas.openxmlformats.org/drawingml/2006/main" name="SAP_2011_v1.0">
  <a:themeElements>
    <a:clrScheme name="H">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810</Words>
  <Application>Microsoft Office PowerPoint</Application>
  <PresentationFormat>On-screen Show (4:3)</PresentationFormat>
  <Paragraphs>205</Paragraphs>
  <Slides>7</Slides>
  <Notes>7</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vt:i4>
      </vt:variant>
    </vt:vector>
  </HeadingPairs>
  <TitlesOfParts>
    <vt:vector size="21" baseType="lpstr">
      <vt:lpstr>Aparajita</vt:lpstr>
      <vt:lpstr>BentonSans Regular</vt:lpstr>
      <vt:lpstr>Courier New</vt:lpstr>
      <vt:lpstr>Wingdings</vt:lpstr>
      <vt:lpstr>SimSun</vt:lpstr>
      <vt:lpstr>Arial Unicode MS</vt:lpstr>
      <vt:lpstr>Wingdings</vt:lpstr>
      <vt:lpstr>Arial</vt:lpstr>
      <vt:lpstr>Symbol</vt:lpstr>
      <vt:lpstr>BrowalliaUPC</vt:lpstr>
      <vt:lpstr>MS PGothic</vt:lpstr>
      <vt:lpstr>BentonSans Bold</vt:lpstr>
      <vt:lpstr>BentonSans Light</vt:lpstr>
      <vt:lpstr>SAP_2011_v1.0</vt:lpstr>
      <vt:lpstr>Quality Assurance (Unplanned Inspections) Scenario Overview</vt:lpstr>
      <vt:lpstr>Quality Assurance (Unplanned Inspections) Scenario Overview</vt:lpstr>
      <vt:lpstr>Quality Assurance (Unplanned Inspections) Process Details: Initiating Inspections</vt:lpstr>
      <vt:lpstr>Quality Assurance (Unplanned Inspections) Process Details: Processing Inspections</vt:lpstr>
      <vt:lpstr>Quality Assurance (Unplanned Inspections) Business Value</vt:lpstr>
      <vt:lpstr>Quality Assurance (Unplanned Inspections)  Scenario Flow</vt:lpstr>
      <vt:lpstr>Quality Assurance (Unplanned Inspections)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85</cp:revision>
  <dcterms:created xsi:type="dcterms:W3CDTF">2011-09-27T15:12:20Z</dcterms:created>
  <dcterms:modified xsi:type="dcterms:W3CDTF">2018-09-04T20:41:46Z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