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6.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7.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8.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3"/>
  </p:notesMasterIdLst>
  <p:handoutMasterIdLst>
    <p:handoutMasterId r:id="rId14"/>
  </p:handoutMasterIdLst>
  <p:sldIdLst>
    <p:sldId id="342" r:id="rId2"/>
    <p:sldId id="361" r:id="rId3"/>
    <p:sldId id="349" r:id="rId4"/>
    <p:sldId id="359" r:id="rId5"/>
    <p:sldId id="364" r:id="rId6"/>
    <p:sldId id="365" r:id="rId7"/>
    <p:sldId id="362" r:id="rId8"/>
    <p:sldId id="360" r:id="rId9"/>
    <p:sldId id="353" r:id="rId10"/>
    <p:sldId id="348" r:id="rId11"/>
    <p:sldId id="367" r:id="rId12"/>
  </p:sldIdLst>
  <p:sldSz cx="9144000" cy="6858000" type="screen4x3"/>
  <p:notesSz cx="6858000" cy="9144000"/>
  <p:embeddedFontLst>
    <p:embeddedFont>
      <p:font typeface="BentonSans Light" panose="02000503000000020004" pitchFamily="2" charset="0"/>
      <p:regular r:id="rId15"/>
    </p:embeddedFont>
    <p:embeddedFont>
      <p:font typeface="BrowalliaUPC" panose="020B0604020202020204" pitchFamily="34" charset="-34"/>
      <p:regular r:id="rId16"/>
      <p:bold r:id="rId17"/>
      <p:italic r:id="rId18"/>
      <p:boldItalic r:id="rId19"/>
    </p:embeddedFont>
    <p:embeddedFont>
      <p:font typeface="BentonSans Regular" panose="02000503000000020004" pitchFamily="2" charset="0"/>
      <p:regular r:id="rId20"/>
    </p:embeddedFont>
    <p:embeddedFont>
      <p:font typeface="MS PGothic" panose="020B0600070205080204" pitchFamily="34" charset="-128"/>
      <p:regular r:id="rId21"/>
    </p:embeddedFont>
    <p:embeddedFont>
      <p:font typeface="Aparajita" panose="02020603050405020304" pitchFamily="18" charset="0"/>
      <p:regular r:id="rId22"/>
      <p:bold r:id="rId23"/>
      <p:italic r:id="rId24"/>
      <p:boldItalic r:id="rId25"/>
    </p:embeddedFont>
    <p:embeddedFont>
      <p:font typeface="BentonSans Bold" panose="02000803000000020004" pitchFamily="2" charset="0"/>
      <p:bold r:id="rId26"/>
    </p:embeddedFont>
    <p:embeddedFont>
      <p:font typeface="SimSun" panose="02010600030101010101" pitchFamily="2" charset="-122"/>
      <p:regular r:id="rId27"/>
    </p:embeddedFont>
    <p:embeddedFont>
      <p:font typeface="Arial Unicode MS" panose="020B0604020202020204" pitchFamily="34" charset="-128"/>
      <p:regular r:id="rId28"/>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0">
          <p15:clr>
            <a:srgbClr val="A4A3A4"/>
          </p15:clr>
        </p15:guide>
        <p15:guide id="3" orient="horz" pos="1161">
          <p15:clr>
            <a:srgbClr val="A4A3A4"/>
          </p15:clr>
        </p15:guide>
        <p15:guide id="4" orient="horz" pos="140">
          <p15:clr>
            <a:srgbClr val="A4A3A4"/>
          </p15:clr>
        </p15:guide>
        <p15:guide id="5" orient="horz" pos="3221">
          <p15:clr>
            <a:srgbClr val="A4A3A4"/>
          </p15:clr>
        </p15:guide>
        <p15:guide id="6" orient="horz" pos="2798">
          <p15:clr>
            <a:srgbClr val="A4A3A4"/>
          </p15:clr>
        </p15:guide>
        <p15:guide id="7" orient="horz" pos="1328">
          <p15:clr>
            <a:srgbClr val="A4A3A4"/>
          </p15:clr>
        </p15:guide>
        <p15:guide id="8" pos="4818">
          <p15:clr>
            <a:srgbClr val="A4A3A4"/>
          </p15:clr>
        </p15:guide>
        <p15:guide id="9" pos="206">
          <p15:clr>
            <a:srgbClr val="A4A3A4"/>
          </p15:clr>
        </p15:guide>
        <p15:guide id="10" pos="433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034427" initials="D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4DB6EF"/>
    <a:srgbClr val="4FB81C"/>
    <a:srgbClr val="666666"/>
    <a:srgbClr val="FFD979"/>
    <a:srgbClr val="ECECEC"/>
    <a:srgbClr val="45157E"/>
    <a:srgbClr val="C6C6C6"/>
    <a:srgbClr val="00328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47" autoAdjust="0"/>
    <p:restoredTop sz="94645" autoAdjust="0"/>
  </p:normalViewPr>
  <p:slideViewPr>
    <p:cSldViewPr snapToGrid="0" showGuides="1">
      <p:cViewPr varScale="1">
        <p:scale>
          <a:sx n="86" d="100"/>
          <a:sy n="86" d="100"/>
        </p:scale>
        <p:origin x="1613" y="72"/>
      </p:cViewPr>
      <p:guideLst>
        <p:guide orient="horz" pos="4117"/>
        <p:guide orient="horz" pos="190"/>
        <p:guide orient="horz" pos="1161"/>
        <p:guide orient="horz" pos="140"/>
        <p:guide orient="horz" pos="3221"/>
        <p:guide orient="horz" pos="2798"/>
        <p:guide orient="horz" pos="1328"/>
        <p:guide pos="4818"/>
        <p:guide pos="206"/>
        <p:guide pos="433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6299008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3189014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41028217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3997158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579056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2280350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3897955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1980118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7938261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37873430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2568468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846382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5949990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57750"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i="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7.png"/><Relationship Id="rId3" Type="http://schemas.openxmlformats.org/officeDocument/2006/relationships/slide" Target="slide3.xml"/><Relationship Id="rId7" Type="http://schemas.openxmlformats.org/officeDocument/2006/relationships/image" Target="../media/image3.png"/><Relationship Id="rId12" Type="http://schemas.openxmlformats.org/officeDocument/2006/relationships/slide" Target="slide9.xml"/><Relationship Id="rId2" Type="http://schemas.openxmlformats.org/officeDocument/2006/relationships/notesSlide" Target="../notesSlides/notesSlide1.xml"/><Relationship Id="rId16" Type="http://schemas.openxmlformats.org/officeDocument/2006/relationships/slide" Target="slide11.xml"/><Relationship Id="rId1" Type="http://schemas.openxmlformats.org/officeDocument/2006/relationships/slideLayout" Target="../slideLayouts/slideLayout10.xml"/><Relationship Id="rId6" Type="http://schemas.openxmlformats.org/officeDocument/2006/relationships/slide" Target="slide2.xml"/><Relationship Id="rId11" Type="http://schemas.openxmlformats.org/officeDocument/2006/relationships/slide" Target="slide10.xml"/><Relationship Id="rId5" Type="http://schemas.openxmlformats.org/officeDocument/2006/relationships/slide" Target="slide8.xml"/><Relationship Id="rId15" Type="http://schemas.openxmlformats.org/officeDocument/2006/relationships/image" Target="../media/image9.png"/><Relationship Id="rId10" Type="http://schemas.openxmlformats.org/officeDocument/2006/relationships/image" Target="../media/image6.png"/><Relationship Id="rId4" Type="http://schemas.openxmlformats.org/officeDocument/2006/relationships/slide" Target="slide4.xml"/><Relationship Id="rId9" Type="http://schemas.openxmlformats.org/officeDocument/2006/relationships/image" Target="../media/image5.png"/><Relationship Id="rId14"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5.png"/><Relationship Id="rId3" Type="http://schemas.openxmlformats.org/officeDocument/2006/relationships/image" Target="../media/image18.png"/><Relationship Id="rId7" Type="http://schemas.openxmlformats.org/officeDocument/2006/relationships/slide" Target="slide8.xml"/><Relationship Id="rId12" Type="http://schemas.openxmlformats.org/officeDocument/2006/relationships/slide" Target="slide9.xml"/><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slide" Target="slide3.xml"/><Relationship Id="rId11" Type="http://schemas.openxmlformats.org/officeDocument/2006/relationships/slide" Target="slide1.xml"/><Relationship Id="rId5" Type="http://schemas.openxmlformats.org/officeDocument/2006/relationships/slide" Target="slide4.xml"/><Relationship Id="rId15" Type="http://schemas.openxmlformats.org/officeDocument/2006/relationships/slide" Target="slide11.xml"/><Relationship Id="rId10" Type="http://schemas.openxmlformats.org/officeDocument/2006/relationships/image" Target="../media/image16.png"/><Relationship Id="rId4" Type="http://schemas.openxmlformats.org/officeDocument/2006/relationships/image" Target="../media/image19.png"/><Relationship Id="rId9" Type="http://schemas.openxmlformats.org/officeDocument/2006/relationships/image" Target="../media/image21.png"/><Relationship Id="rId14"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5.png"/><Relationship Id="rId18" Type="http://schemas.openxmlformats.org/officeDocument/2006/relationships/image" Target="../media/image26.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2.png"/><Relationship Id="rId12" Type="http://schemas.openxmlformats.org/officeDocument/2006/relationships/slide" Target="slide1.xml"/><Relationship Id="rId17" Type="http://schemas.openxmlformats.org/officeDocument/2006/relationships/image" Target="../media/image25.png"/><Relationship Id="rId2" Type="http://schemas.openxmlformats.org/officeDocument/2006/relationships/notesSlide" Target="../notesSlides/notesSlide11.xml"/><Relationship Id="rId16" Type="http://schemas.openxmlformats.org/officeDocument/2006/relationships/slide" Target="slide10.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6.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6.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4.png"/><Relationship Id="rId14" Type="http://schemas.openxmlformats.org/officeDocument/2006/relationships/slide" Target="slide9.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image" Target="../media/image6.png"/><Relationship Id="rId18" Type="http://schemas.openxmlformats.org/officeDocument/2006/relationships/image" Target="../media/image4.png"/><Relationship Id="rId3" Type="http://schemas.openxmlformats.org/officeDocument/2006/relationships/notesSlide" Target="../notesSlides/notesSlide2.xml"/><Relationship Id="rId21" Type="http://schemas.openxmlformats.org/officeDocument/2006/relationships/image" Target="../media/image12.png"/><Relationship Id="rId7" Type="http://schemas.openxmlformats.org/officeDocument/2006/relationships/image" Target="../media/image8.png"/><Relationship Id="rId12" Type="http://schemas.openxmlformats.org/officeDocument/2006/relationships/image" Target="../media/image5.png"/><Relationship Id="rId17" Type="http://schemas.openxmlformats.org/officeDocument/2006/relationships/slide" Target="slide8.xml"/><Relationship Id="rId2" Type="http://schemas.openxmlformats.org/officeDocument/2006/relationships/slideLayout" Target="../slideLayouts/slideLayout10.xml"/><Relationship Id="rId16" Type="http://schemas.openxmlformats.org/officeDocument/2006/relationships/slide" Target="slide4.xml"/><Relationship Id="rId20" Type="http://schemas.openxmlformats.org/officeDocument/2006/relationships/slide" Target="slide11.xml"/><Relationship Id="rId1" Type="http://schemas.openxmlformats.org/officeDocument/2006/relationships/tags" Target="../tags/tag1.xml"/><Relationship Id="rId6" Type="http://schemas.openxmlformats.org/officeDocument/2006/relationships/image" Target="../media/image7.png"/><Relationship Id="rId11" Type="http://schemas.openxmlformats.org/officeDocument/2006/relationships/slide" Target="slide1.xml"/><Relationship Id="rId5" Type="http://schemas.openxmlformats.org/officeDocument/2006/relationships/image" Target="../media/image3.png"/><Relationship Id="rId15" Type="http://schemas.openxmlformats.org/officeDocument/2006/relationships/slide" Target="slide3.xml"/><Relationship Id="rId10" Type="http://schemas.openxmlformats.org/officeDocument/2006/relationships/image" Target="../media/image11.png"/><Relationship Id="rId19" Type="http://schemas.openxmlformats.org/officeDocument/2006/relationships/image" Target="../media/image9.png"/><Relationship Id="rId4" Type="http://schemas.openxmlformats.org/officeDocument/2006/relationships/slide" Target="slide2.xml"/><Relationship Id="rId9" Type="http://schemas.openxmlformats.org/officeDocument/2006/relationships/image" Target="../media/image10.png"/><Relationship Id="rId14" Type="http://schemas.openxmlformats.org/officeDocument/2006/relationships/slide" Target="slide10.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8.xml"/><Relationship Id="rId3" Type="http://schemas.openxmlformats.org/officeDocument/2006/relationships/notesSlide" Target="../notesSlides/notesSlide3.xml"/><Relationship Id="rId7" Type="http://schemas.openxmlformats.org/officeDocument/2006/relationships/slide" Target="slide3.xml"/><Relationship Id="rId12" Type="http://schemas.openxmlformats.org/officeDocument/2006/relationships/slide" Target="slide4.xml"/><Relationship Id="rId2" Type="http://schemas.openxmlformats.org/officeDocument/2006/relationships/slideLayout" Target="../slideLayouts/slideLayout10.xml"/><Relationship Id="rId16" Type="http://schemas.openxmlformats.org/officeDocument/2006/relationships/slide" Target="slide11.xml"/><Relationship Id="rId1" Type="http://schemas.openxmlformats.org/officeDocument/2006/relationships/tags" Target="../tags/tag2.xml"/><Relationship Id="rId6" Type="http://schemas.openxmlformats.org/officeDocument/2006/relationships/image" Target="../media/image7.png"/><Relationship Id="rId11" Type="http://schemas.openxmlformats.org/officeDocument/2006/relationships/slide" Target="slide9.xml"/><Relationship Id="rId5" Type="http://schemas.openxmlformats.org/officeDocument/2006/relationships/slide" Target="slide1.xml"/><Relationship Id="rId15" Type="http://schemas.openxmlformats.org/officeDocument/2006/relationships/image" Target="../media/image9.png"/><Relationship Id="rId10" Type="http://schemas.openxmlformats.org/officeDocument/2006/relationships/slide" Target="slide10.xml"/><Relationship Id="rId4" Type="http://schemas.openxmlformats.org/officeDocument/2006/relationships/image" Target="../media/image3.png"/><Relationship Id="rId9" Type="http://schemas.openxmlformats.org/officeDocument/2006/relationships/image" Target="../media/image6.png"/><Relationship Id="rId1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 Target="slide5.xml"/><Relationship Id="rId18" Type="http://schemas.openxmlformats.org/officeDocument/2006/relationships/image" Target="../media/image5.png"/><Relationship Id="rId26" Type="http://schemas.openxmlformats.org/officeDocument/2006/relationships/slide" Target="slide11.xml"/><Relationship Id="rId3" Type="http://schemas.openxmlformats.org/officeDocument/2006/relationships/tags" Target="../tags/tag5.xml"/><Relationship Id="rId21" Type="http://schemas.openxmlformats.org/officeDocument/2006/relationships/slide" Target="slide9.xml"/><Relationship Id="rId7" Type="http://schemas.openxmlformats.org/officeDocument/2006/relationships/tags" Target="../tags/tag9.xml"/><Relationship Id="rId12" Type="http://schemas.openxmlformats.org/officeDocument/2006/relationships/slide" Target="slide4.xml"/><Relationship Id="rId17" Type="http://schemas.openxmlformats.org/officeDocument/2006/relationships/image" Target="../media/image13.png"/><Relationship Id="rId25" Type="http://schemas.openxmlformats.org/officeDocument/2006/relationships/image" Target="../media/image9.png"/><Relationship Id="rId2" Type="http://schemas.openxmlformats.org/officeDocument/2006/relationships/tags" Target="../tags/tag4.xml"/><Relationship Id="rId16" Type="http://schemas.openxmlformats.org/officeDocument/2006/relationships/slide" Target="slide7.xml"/><Relationship Id="rId20" Type="http://schemas.openxmlformats.org/officeDocument/2006/relationships/slide" Target="slide10.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slide" Target="slide1.xml"/><Relationship Id="rId24" Type="http://schemas.openxmlformats.org/officeDocument/2006/relationships/image" Target="../media/image4.png"/><Relationship Id="rId5" Type="http://schemas.openxmlformats.org/officeDocument/2006/relationships/tags" Target="../tags/tag7.xml"/><Relationship Id="rId15" Type="http://schemas.openxmlformats.org/officeDocument/2006/relationships/image" Target="../media/image7.png"/><Relationship Id="rId23" Type="http://schemas.openxmlformats.org/officeDocument/2006/relationships/slide" Target="slide8.xml"/><Relationship Id="rId10" Type="http://schemas.openxmlformats.org/officeDocument/2006/relationships/image" Target="../media/image3.png"/><Relationship Id="rId19" Type="http://schemas.openxmlformats.org/officeDocument/2006/relationships/image" Target="../media/image6.png"/><Relationship Id="rId4" Type="http://schemas.openxmlformats.org/officeDocument/2006/relationships/tags" Target="../tags/tag6.xml"/><Relationship Id="rId9" Type="http://schemas.openxmlformats.org/officeDocument/2006/relationships/notesSlide" Target="../notesSlides/notesSlide4.xml"/><Relationship Id="rId14" Type="http://schemas.openxmlformats.org/officeDocument/2006/relationships/slide" Target="slide6.xml"/><Relationship Id="rId22" Type="http://schemas.openxmlformats.org/officeDocument/2006/relationships/slide" Target="slide3.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 Target="slide6.xml"/><Relationship Id="rId18" Type="http://schemas.openxmlformats.org/officeDocument/2006/relationships/image" Target="../media/image5.png"/><Relationship Id="rId26" Type="http://schemas.openxmlformats.org/officeDocument/2006/relationships/image" Target="../media/image13.png"/><Relationship Id="rId3" Type="http://schemas.openxmlformats.org/officeDocument/2006/relationships/tags" Target="../tags/tag12.xml"/><Relationship Id="rId21" Type="http://schemas.openxmlformats.org/officeDocument/2006/relationships/slide" Target="slide9.xml"/><Relationship Id="rId7" Type="http://schemas.openxmlformats.org/officeDocument/2006/relationships/tags" Target="../tags/tag16.xml"/><Relationship Id="rId12" Type="http://schemas.openxmlformats.org/officeDocument/2006/relationships/slide" Target="slide5.xml"/><Relationship Id="rId17" Type="http://schemas.openxmlformats.org/officeDocument/2006/relationships/image" Target="../media/image3.png"/><Relationship Id="rId25" Type="http://schemas.openxmlformats.org/officeDocument/2006/relationships/image" Target="../media/image7.png"/><Relationship Id="rId2" Type="http://schemas.openxmlformats.org/officeDocument/2006/relationships/tags" Target="../tags/tag11.xml"/><Relationship Id="rId16" Type="http://schemas.openxmlformats.org/officeDocument/2006/relationships/slide" Target="slide8.xml"/><Relationship Id="rId20" Type="http://schemas.openxmlformats.org/officeDocument/2006/relationships/slide" Target="slide10.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slide" Target="slide4.xml"/><Relationship Id="rId24" Type="http://schemas.openxmlformats.org/officeDocument/2006/relationships/slide" Target="slide11.xml"/><Relationship Id="rId5" Type="http://schemas.openxmlformats.org/officeDocument/2006/relationships/tags" Target="../tags/tag14.xml"/><Relationship Id="rId15" Type="http://schemas.openxmlformats.org/officeDocument/2006/relationships/slide" Target="slide3.xml"/><Relationship Id="rId23" Type="http://schemas.openxmlformats.org/officeDocument/2006/relationships/image" Target="../media/image9.png"/><Relationship Id="rId10" Type="http://schemas.openxmlformats.org/officeDocument/2006/relationships/slide" Target="slide1.xml"/><Relationship Id="rId19" Type="http://schemas.openxmlformats.org/officeDocument/2006/relationships/image" Target="../media/image6.png"/><Relationship Id="rId4" Type="http://schemas.openxmlformats.org/officeDocument/2006/relationships/tags" Target="../tags/tag13.xml"/><Relationship Id="rId9" Type="http://schemas.openxmlformats.org/officeDocument/2006/relationships/notesSlide" Target="../notesSlides/notesSlide5.xml"/><Relationship Id="rId14" Type="http://schemas.openxmlformats.org/officeDocument/2006/relationships/slide" Target="slide7.xml"/><Relationship Id="rId22"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 Target="slide6.xml"/><Relationship Id="rId18" Type="http://schemas.openxmlformats.org/officeDocument/2006/relationships/image" Target="../media/image5.png"/><Relationship Id="rId26" Type="http://schemas.openxmlformats.org/officeDocument/2006/relationships/image" Target="../media/image13.png"/><Relationship Id="rId3" Type="http://schemas.openxmlformats.org/officeDocument/2006/relationships/tags" Target="../tags/tag19.xml"/><Relationship Id="rId21" Type="http://schemas.openxmlformats.org/officeDocument/2006/relationships/slide" Target="slide9.xml"/><Relationship Id="rId7" Type="http://schemas.openxmlformats.org/officeDocument/2006/relationships/tags" Target="../tags/tag23.xml"/><Relationship Id="rId12" Type="http://schemas.openxmlformats.org/officeDocument/2006/relationships/slide" Target="slide5.xml"/><Relationship Id="rId17" Type="http://schemas.openxmlformats.org/officeDocument/2006/relationships/image" Target="../media/image3.png"/><Relationship Id="rId25" Type="http://schemas.openxmlformats.org/officeDocument/2006/relationships/image" Target="../media/image7.png"/><Relationship Id="rId2" Type="http://schemas.openxmlformats.org/officeDocument/2006/relationships/tags" Target="../tags/tag18.xml"/><Relationship Id="rId16" Type="http://schemas.openxmlformats.org/officeDocument/2006/relationships/slide" Target="slide8.xml"/><Relationship Id="rId20" Type="http://schemas.openxmlformats.org/officeDocument/2006/relationships/slide" Target="slide10.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slide" Target="slide4.xml"/><Relationship Id="rId24" Type="http://schemas.openxmlformats.org/officeDocument/2006/relationships/slide" Target="slide11.xml"/><Relationship Id="rId5" Type="http://schemas.openxmlformats.org/officeDocument/2006/relationships/tags" Target="../tags/tag21.xml"/><Relationship Id="rId15" Type="http://schemas.openxmlformats.org/officeDocument/2006/relationships/slide" Target="slide3.xml"/><Relationship Id="rId23" Type="http://schemas.openxmlformats.org/officeDocument/2006/relationships/image" Target="../media/image9.png"/><Relationship Id="rId10" Type="http://schemas.openxmlformats.org/officeDocument/2006/relationships/slide" Target="slide1.xml"/><Relationship Id="rId19" Type="http://schemas.openxmlformats.org/officeDocument/2006/relationships/image" Target="../media/image6.png"/><Relationship Id="rId4" Type="http://schemas.openxmlformats.org/officeDocument/2006/relationships/tags" Target="../tags/tag20.xml"/><Relationship Id="rId9" Type="http://schemas.openxmlformats.org/officeDocument/2006/relationships/notesSlide" Target="../notesSlides/notesSlide6.xml"/><Relationship Id="rId14" Type="http://schemas.openxmlformats.org/officeDocument/2006/relationships/slide" Target="slide7.xml"/><Relationship Id="rId22" Type="http://schemas.openxmlformats.org/officeDocument/2006/relationships/image" Target="../media/image4.png"/></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 Target="slide6.xml"/><Relationship Id="rId18" Type="http://schemas.openxmlformats.org/officeDocument/2006/relationships/image" Target="../media/image5.png"/><Relationship Id="rId26" Type="http://schemas.openxmlformats.org/officeDocument/2006/relationships/image" Target="../media/image13.png"/><Relationship Id="rId3" Type="http://schemas.openxmlformats.org/officeDocument/2006/relationships/tags" Target="../tags/tag26.xml"/><Relationship Id="rId21" Type="http://schemas.openxmlformats.org/officeDocument/2006/relationships/slide" Target="slide9.xml"/><Relationship Id="rId7" Type="http://schemas.openxmlformats.org/officeDocument/2006/relationships/tags" Target="../tags/tag30.xml"/><Relationship Id="rId12" Type="http://schemas.openxmlformats.org/officeDocument/2006/relationships/slide" Target="slide5.xml"/><Relationship Id="rId17" Type="http://schemas.openxmlformats.org/officeDocument/2006/relationships/slide" Target="slide7.xml"/><Relationship Id="rId25" Type="http://schemas.openxmlformats.org/officeDocument/2006/relationships/image" Target="../media/image7.png"/><Relationship Id="rId2" Type="http://schemas.openxmlformats.org/officeDocument/2006/relationships/tags" Target="../tags/tag25.xml"/><Relationship Id="rId16" Type="http://schemas.openxmlformats.org/officeDocument/2006/relationships/image" Target="../media/image3.png"/><Relationship Id="rId20" Type="http://schemas.openxmlformats.org/officeDocument/2006/relationships/slide" Target="slide10.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slide" Target="slide4.xml"/><Relationship Id="rId24" Type="http://schemas.openxmlformats.org/officeDocument/2006/relationships/slide" Target="slide11.xml"/><Relationship Id="rId5" Type="http://schemas.openxmlformats.org/officeDocument/2006/relationships/tags" Target="../tags/tag28.xml"/><Relationship Id="rId15" Type="http://schemas.openxmlformats.org/officeDocument/2006/relationships/slide" Target="slide8.xml"/><Relationship Id="rId23" Type="http://schemas.openxmlformats.org/officeDocument/2006/relationships/image" Target="../media/image9.png"/><Relationship Id="rId10" Type="http://schemas.openxmlformats.org/officeDocument/2006/relationships/slide" Target="slide1.xml"/><Relationship Id="rId19" Type="http://schemas.openxmlformats.org/officeDocument/2006/relationships/image" Target="../media/image6.png"/><Relationship Id="rId4" Type="http://schemas.openxmlformats.org/officeDocument/2006/relationships/tags" Target="../tags/tag27.xml"/><Relationship Id="rId9" Type="http://schemas.openxmlformats.org/officeDocument/2006/relationships/notesSlide" Target="../notesSlides/notesSlide7.xml"/><Relationship Id="rId14" Type="http://schemas.openxmlformats.org/officeDocument/2006/relationships/slide" Target="slide3.xml"/><Relationship Id="rId22"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10.xml"/><Relationship Id="rId18" Type="http://schemas.openxmlformats.org/officeDocument/2006/relationships/image" Target="../media/image9.png"/><Relationship Id="rId3" Type="http://schemas.openxmlformats.org/officeDocument/2006/relationships/tags" Target="../tags/tag33.xml"/><Relationship Id="rId7" Type="http://schemas.openxmlformats.org/officeDocument/2006/relationships/image" Target="../media/image8.png"/><Relationship Id="rId12" Type="http://schemas.openxmlformats.org/officeDocument/2006/relationships/image" Target="../media/image6.png"/><Relationship Id="rId17" Type="http://schemas.openxmlformats.org/officeDocument/2006/relationships/image" Target="../media/image4.png"/><Relationship Id="rId2" Type="http://schemas.openxmlformats.org/officeDocument/2006/relationships/tags" Target="../tags/tag32.xml"/><Relationship Id="rId16" Type="http://schemas.openxmlformats.org/officeDocument/2006/relationships/slide" Target="slide4.xml"/><Relationship Id="rId1" Type="http://schemas.openxmlformats.org/officeDocument/2006/relationships/tags" Target="../tags/tag31.xml"/><Relationship Id="rId6" Type="http://schemas.openxmlformats.org/officeDocument/2006/relationships/image" Target="../media/image3.png"/><Relationship Id="rId11" Type="http://schemas.openxmlformats.org/officeDocument/2006/relationships/image" Target="../media/image5.png"/><Relationship Id="rId5" Type="http://schemas.openxmlformats.org/officeDocument/2006/relationships/notesSlide" Target="../notesSlides/notesSlide8.xml"/><Relationship Id="rId15" Type="http://schemas.openxmlformats.org/officeDocument/2006/relationships/slide" Target="slide3.xml"/><Relationship Id="rId10" Type="http://schemas.openxmlformats.org/officeDocument/2006/relationships/image" Target="../media/image13.png"/><Relationship Id="rId19" Type="http://schemas.openxmlformats.org/officeDocument/2006/relationships/slide" Target="slide11.xml"/><Relationship Id="rId4" Type="http://schemas.openxmlformats.org/officeDocument/2006/relationships/slideLayout" Target="../slideLayouts/slideLayout10.xml"/><Relationship Id="rId9" Type="http://schemas.openxmlformats.org/officeDocument/2006/relationships/slide" Target="slide8.xml"/><Relationship Id="rId14" Type="http://schemas.openxmlformats.org/officeDocument/2006/relationships/slide" Target="slide9.xml"/></Relationships>
</file>

<file path=ppt/slides/_rels/slide9.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image" Target="../media/image15.png"/><Relationship Id="rId18" Type="http://schemas.openxmlformats.org/officeDocument/2006/relationships/image" Target="../media/image9.png"/><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image" Target="../media/image14.png"/><Relationship Id="rId17" Type="http://schemas.openxmlformats.org/officeDocument/2006/relationships/slide" Target="slide1.xml"/><Relationship Id="rId2" Type="http://schemas.openxmlformats.org/officeDocument/2006/relationships/tags" Target="../tags/tag35.xml"/><Relationship Id="rId16" Type="http://schemas.openxmlformats.org/officeDocument/2006/relationships/image" Target="../media/image6.png"/><Relationship Id="rId20" Type="http://schemas.openxmlformats.org/officeDocument/2006/relationships/slide" Target="slide10.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notesSlide" Target="../notesSlides/notesSlide9.xml"/><Relationship Id="rId5" Type="http://schemas.openxmlformats.org/officeDocument/2006/relationships/tags" Target="../tags/tag38.xml"/><Relationship Id="rId15" Type="http://schemas.openxmlformats.org/officeDocument/2006/relationships/image" Target="../media/image17.png"/><Relationship Id="rId10" Type="http://schemas.openxmlformats.org/officeDocument/2006/relationships/slideLayout" Target="../slideLayouts/slideLayout10.xml"/><Relationship Id="rId19" Type="http://schemas.openxmlformats.org/officeDocument/2006/relationships/slide" Target="slide11.xml"/><Relationship Id="rId4" Type="http://schemas.openxmlformats.org/officeDocument/2006/relationships/tags" Target="../tags/tag37.xml"/><Relationship Id="rId9" Type="http://schemas.openxmlformats.org/officeDocument/2006/relationships/tags" Target="../tags/tag42.xml"/><Relationship Id="rId1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Product Engineering</a:t>
            </a:r>
            <a:br>
              <a:rPr lang="en-US" b="0" dirty="0"/>
            </a:br>
            <a:r>
              <a:rPr lang="en-US" sz="2000" b="0" dirty="0"/>
              <a:t>Scenario Overview</a:t>
            </a:r>
          </a:p>
        </p:txBody>
      </p:sp>
      <p:sp>
        <p:nvSpPr>
          <p:cNvPr id="5" name="Chevron 123">
            <a:hlinkClick r:id="rId3"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Product Design Information and Materials in  External System </a:t>
            </a:r>
          </a:p>
        </p:txBody>
      </p:sp>
      <p:sp>
        <p:nvSpPr>
          <p:cNvPr id="7" name="Chevron 123">
            <a:hlinkClick r:id="rId4" action="ppaction://hlinksldjump"/>
          </p:cNvPr>
          <p:cNvSpPr>
            <a:spLocks noChangeArrowheads="1"/>
          </p:cNvSpPr>
          <p:nvPr/>
        </p:nvSpPr>
        <p:spPr bwMode="auto">
          <a:xfrm>
            <a:off x="117706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Maintaining Product Designs and Executing Handover to Production</a:t>
            </a:r>
          </a:p>
        </p:txBody>
      </p:sp>
      <p:sp>
        <p:nvSpPr>
          <p:cNvPr id="8" name="Chevron 123">
            <a:hlinkClick r:id="rId5" action="ppaction://hlinksldjump"/>
          </p:cNvPr>
          <p:cNvSpPr>
            <a:spLocks noChangeArrowheads="1"/>
          </p:cNvSpPr>
          <p:nvPr/>
        </p:nvSpPr>
        <p:spPr bwMode="auto">
          <a:xfrm>
            <a:off x="2021727" y="210182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Preparing for Production</a:t>
            </a:r>
          </a:p>
        </p:txBody>
      </p:sp>
      <p:sp>
        <p:nvSpPr>
          <p:cNvPr id="19" name="Freeform 70"/>
          <p:cNvSpPr>
            <a:spLocks noChangeArrowheads="1"/>
          </p:cNvSpPr>
          <p:nvPr/>
        </p:nvSpPr>
        <p:spPr bwMode="auto">
          <a:xfrm flipV="1">
            <a:off x="1005761"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6"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79"/>
          <p:cNvSpPr>
            <a:spLocks noChangeArrowheads="1"/>
          </p:cNvSpPr>
          <p:nvPr/>
        </p:nvSpPr>
        <p:spPr bwMode="auto">
          <a:xfrm>
            <a:off x="2343150" y="63023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Product Engineer</a:t>
            </a:r>
          </a:p>
        </p:txBody>
      </p:sp>
      <p:sp>
        <p:nvSpPr>
          <p:cNvPr id="70" name="Chevron 79"/>
          <p:cNvSpPr>
            <a:spLocks noChangeArrowheads="1"/>
          </p:cNvSpPr>
          <p:nvPr/>
        </p:nvSpPr>
        <p:spPr bwMode="auto">
          <a:xfrm>
            <a:off x="3425825" y="63023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Production Planner</a:t>
            </a:r>
          </a:p>
        </p:txBody>
      </p:sp>
      <p:sp>
        <p:nvSpPr>
          <p:cNvPr id="54" name="TextBox 66"/>
          <p:cNvSpPr txBox="1">
            <a:spLocks noChangeArrowheads="1"/>
          </p:cNvSpPr>
          <p:nvPr/>
        </p:nvSpPr>
        <p:spPr bwMode="auto">
          <a:xfrm>
            <a:off x="1760926" y="4346079"/>
            <a:ext cx="7256462" cy="1740476"/>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solidFill>
                  <a:srgbClr val="000000"/>
                </a:solidFill>
                <a:cs typeface="Times New Roman" pitchFamily="18" charset="0"/>
              </a:rPr>
              <a:t>The </a:t>
            </a:r>
            <a:r>
              <a:rPr lang="en-US" sz="900" b="1" dirty="0">
                <a:solidFill>
                  <a:srgbClr val="000000"/>
                </a:solidFill>
                <a:cs typeface="Times New Roman" pitchFamily="18" charset="0"/>
              </a:rPr>
              <a:t>Product Engineering </a:t>
            </a:r>
            <a:r>
              <a:rPr lang="en-US" sz="900" dirty="0">
                <a:solidFill>
                  <a:srgbClr val="000000"/>
                </a:solidFill>
                <a:cs typeface="Times New Roman" pitchFamily="18" charset="0"/>
              </a:rPr>
              <a:t>business scenario ensures that designs of your product (such as drawings, descriptions, 3D representations)  and the required materials can be managed in SAP Business </a:t>
            </a:r>
            <a:r>
              <a:rPr lang="en-US" sz="900" dirty="0" err="1">
                <a:solidFill>
                  <a:srgbClr val="000000"/>
                </a:solidFill>
                <a:cs typeface="Times New Roman" pitchFamily="18" charset="0"/>
              </a:rPr>
              <a:t>ByDesign</a:t>
            </a:r>
            <a:r>
              <a:rPr lang="en-US" sz="900" dirty="0">
                <a:solidFill>
                  <a:srgbClr val="000000"/>
                </a:solidFill>
                <a:cs typeface="Times New Roman" pitchFamily="18" charset="0"/>
              </a:rPr>
              <a:t> so that you can prepare the production of the product. This includes consistent maintenance of material master data, production bills of material (</a:t>
            </a:r>
            <a:r>
              <a:rPr lang="en-US" sz="900" dirty="0" err="1">
                <a:solidFill>
                  <a:srgbClr val="000000"/>
                </a:solidFill>
                <a:cs typeface="Times New Roman" pitchFamily="18" charset="0"/>
              </a:rPr>
              <a:t>PBoMs</a:t>
            </a:r>
            <a:r>
              <a:rPr lang="en-US" sz="900" dirty="0">
                <a:solidFill>
                  <a:srgbClr val="000000"/>
                </a:solidFill>
                <a:cs typeface="Times New Roman" pitchFamily="18" charset="0"/>
              </a:rPr>
              <a:t>) and other prerequisites for production. This is particularly relevant when your company has a focus on engineering with frequent changes of a product or a high rate of handovers from engineering to production.</a:t>
            </a:r>
            <a:endParaRPr lang="en-US" sz="900" dirty="0"/>
          </a:p>
          <a:p>
            <a:pPr marL="228600" lvl="1" indent="-114300">
              <a:lnSpc>
                <a:spcPct val="90000"/>
              </a:lnSpc>
              <a:spcBef>
                <a:spcPct val="60000"/>
              </a:spcBef>
              <a:buClr>
                <a:srgbClr val="4DB6EF"/>
              </a:buClr>
              <a:buFont typeface="Wingdings" pitchFamily="2" charset="2"/>
              <a:buChar char="l"/>
            </a:pPr>
            <a:r>
              <a:rPr lang="en-US" sz="900" dirty="0">
                <a:solidFill>
                  <a:srgbClr val="000000"/>
                </a:solidFill>
                <a:cs typeface="Times New Roman" pitchFamily="18" charset="0"/>
              </a:rPr>
              <a:t>You can create product designs from scratch or import them into SAP Business </a:t>
            </a:r>
            <a:r>
              <a:rPr lang="en-US" sz="900" dirty="0" err="1">
                <a:solidFill>
                  <a:srgbClr val="000000"/>
                </a:solidFill>
                <a:cs typeface="Times New Roman" pitchFamily="18" charset="0"/>
              </a:rPr>
              <a:t>ByDesign</a:t>
            </a:r>
            <a:r>
              <a:rPr lang="en-US" sz="900" dirty="0">
                <a:solidFill>
                  <a:srgbClr val="000000"/>
                </a:solidFill>
                <a:cs typeface="Times New Roman" pitchFamily="18" charset="0"/>
              </a:rPr>
              <a:t> from your external engineering system. In SAP Business </a:t>
            </a:r>
            <a:r>
              <a:rPr lang="en-US" sz="900" dirty="0" err="1">
                <a:solidFill>
                  <a:srgbClr val="000000"/>
                </a:solidFill>
                <a:cs typeface="Times New Roman" pitchFamily="18" charset="0"/>
              </a:rPr>
              <a:t>ByDesign</a:t>
            </a:r>
            <a:r>
              <a:rPr lang="en-US" sz="900" dirty="0">
                <a:solidFill>
                  <a:srgbClr val="000000"/>
                </a:solidFill>
                <a:cs typeface="Times New Roman" pitchFamily="18" charset="0"/>
              </a:rPr>
              <a:t> you can maintain them in order to match production capabilities.</a:t>
            </a:r>
            <a:endParaRPr lang="en-US" sz="900" dirty="0">
              <a:solidFill>
                <a:srgbClr val="000000"/>
              </a:solidFill>
            </a:endParaRPr>
          </a:p>
          <a:p>
            <a:pPr marL="228600" lvl="1" indent="-114300">
              <a:lnSpc>
                <a:spcPct val="90000"/>
              </a:lnSpc>
              <a:spcBef>
                <a:spcPct val="60000"/>
              </a:spcBef>
              <a:buClr>
                <a:srgbClr val="4DB6EF"/>
              </a:buClr>
              <a:buFont typeface="Wingdings" pitchFamily="2" charset="2"/>
              <a:buChar char="l"/>
            </a:pPr>
            <a:r>
              <a:rPr lang="en-US" sz="900" dirty="0">
                <a:solidFill>
                  <a:srgbClr val="000000"/>
                </a:solidFill>
                <a:cs typeface="Times New Roman" pitchFamily="18" charset="0"/>
              </a:rPr>
              <a:t>When released, product designs can be handed over to production and a production bill of material is generated automatically.</a:t>
            </a:r>
            <a:endParaRPr lang="en-US" sz="900" dirty="0">
              <a:solidFill>
                <a:srgbClr val="000000"/>
              </a:solidFill>
            </a:endParaRPr>
          </a:p>
          <a:p>
            <a:pPr marL="228600" lvl="1" indent="-114300">
              <a:lnSpc>
                <a:spcPct val="90000"/>
              </a:lnSpc>
              <a:spcBef>
                <a:spcPct val="60000"/>
              </a:spcBef>
              <a:buClr>
                <a:srgbClr val="4DB6EF"/>
              </a:buClr>
              <a:buFont typeface="Wingdings" pitchFamily="2" charset="2"/>
              <a:buChar char="l"/>
            </a:pPr>
            <a:r>
              <a:rPr lang="de-DE" altLang="zh-CN" sz="900" dirty="0"/>
              <a:t> </a:t>
            </a:r>
            <a:r>
              <a:rPr lang="en-US" sz="900" dirty="0">
                <a:solidFill>
                  <a:srgbClr val="000000"/>
                </a:solidFill>
                <a:cs typeface="Times New Roman" pitchFamily="18" charset="0"/>
              </a:rPr>
              <a:t>Materials can be assigned to product designs or to the associated production bill of material. </a:t>
            </a:r>
            <a:endParaRPr lang="en-US" sz="900" dirty="0">
              <a:solidFill>
                <a:srgbClr val="000000"/>
              </a:solidFill>
            </a:endParaRPr>
          </a:p>
          <a:p>
            <a:pPr marL="228600" lvl="1" indent="-114300">
              <a:lnSpc>
                <a:spcPct val="90000"/>
              </a:lnSpc>
              <a:spcBef>
                <a:spcPct val="60000"/>
              </a:spcBef>
              <a:buClr>
                <a:srgbClr val="4DB6EF"/>
              </a:buClr>
              <a:buFont typeface="Wingdings" pitchFamily="2" charset="2"/>
              <a:buChar char="l"/>
            </a:pPr>
            <a:r>
              <a:rPr lang="de-DE" altLang="zh-CN" sz="900" dirty="0"/>
              <a:t> </a:t>
            </a:r>
            <a:r>
              <a:rPr lang="en-US" sz="900" dirty="0">
                <a:solidFill>
                  <a:srgbClr val="000000"/>
                </a:solidFill>
                <a:cs typeface="Times New Roman" pitchFamily="18" charset="0"/>
              </a:rPr>
              <a:t>Production models are generated from the production bill of materials, providing the basis for production.</a:t>
            </a:r>
            <a:endParaRPr lang="en-US" sz="900" dirty="0"/>
          </a:p>
        </p:txBody>
      </p:sp>
      <p:sp>
        <p:nvSpPr>
          <p:cNvPr id="37" name="TextBox 36"/>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0"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1"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2" name="Picture 5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52" descr="Calculator_2_60px.png"/>
          <p:cNvPicPr>
            <a:picLocks noChangeAspect="1"/>
          </p:cNvPicPr>
          <p:nvPr/>
        </p:nvPicPr>
        <p:blipFill>
          <a:blip r:embed="rId9" cstate="print"/>
          <a:stretch>
            <a:fillRect/>
          </a:stretch>
        </p:blipFill>
        <p:spPr>
          <a:xfrm>
            <a:off x="366739" y="5220067"/>
            <a:ext cx="180000" cy="180000"/>
          </a:xfrm>
          <a:prstGeom prst="rect">
            <a:avLst/>
          </a:prstGeom>
        </p:spPr>
      </p:pic>
      <p:pic>
        <p:nvPicPr>
          <p:cNvPr id="55" name="Picture 54" descr="Monitor_60px.png"/>
          <p:cNvPicPr>
            <a:picLocks noChangeAspect="1"/>
          </p:cNvPicPr>
          <p:nvPr/>
        </p:nvPicPr>
        <p:blipFill>
          <a:blip r:embed="rId10" cstate="print"/>
          <a:stretch>
            <a:fillRect/>
          </a:stretch>
        </p:blipFill>
        <p:spPr>
          <a:xfrm>
            <a:off x="366739" y="5578737"/>
            <a:ext cx="180000" cy="180000"/>
          </a:xfrm>
          <a:prstGeom prst="rect">
            <a:avLst/>
          </a:prstGeom>
        </p:spPr>
      </p:pic>
      <p:sp>
        <p:nvSpPr>
          <p:cNvPr id="56" name="Rectangle 57">
            <a:hlinkClick r:id="rId11"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8" name="Rectangle 57">
            <a:hlinkClick r:id="rId12"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5" name="Picture 136"/>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1856581" y="6315075"/>
            <a:ext cx="411163" cy="411163"/>
          </a:xfrm>
          <a:prstGeom prst="rect">
            <a:avLst/>
          </a:prstGeom>
          <a:noFill/>
          <a:ln w="9525">
            <a:noFill/>
            <a:miter lim="800000"/>
            <a:headEnd/>
            <a:tailEnd/>
          </a:ln>
        </p:spPr>
      </p:pic>
      <p:pic>
        <p:nvPicPr>
          <p:cNvPr id="36" name="Picture 70"/>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2981325" y="6321425"/>
            <a:ext cx="401638" cy="401638"/>
          </a:xfrm>
          <a:prstGeom prst="rect">
            <a:avLst/>
          </a:prstGeom>
          <a:noFill/>
          <a:ln w="9525">
            <a:noFill/>
            <a:miter lim="800000"/>
            <a:headEnd/>
            <a:tailEnd/>
          </a:ln>
        </p:spPr>
      </p:pic>
      <p:pic>
        <p:nvPicPr>
          <p:cNvPr id="38" name="Picture 37" descr="i_button_black.p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4" name="Rectangle 57">
            <a:hlinkClick r:id="rId16"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Product Engineering</a:t>
            </a:r>
            <a:br>
              <a:rPr lang="en-US" b="0" dirty="0"/>
            </a:br>
            <a:r>
              <a:rPr lang="en-US" sz="2000" b="0" dirty="0"/>
              <a:t>Scenario Flow</a:t>
            </a:r>
          </a:p>
        </p:txBody>
      </p:sp>
      <p:sp>
        <p:nvSpPr>
          <p:cNvPr id="3" name="Rectangle 122"/>
          <p:cNvSpPr>
            <a:spLocks noChangeArrowheads="1"/>
          </p:cNvSpPr>
          <p:nvPr/>
        </p:nvSpPr>
        <p:spPr bwMode="auto">
          <a:xfrm>
            <a:off x="1763713" y="5513126"/>
            <a:ext cx="7380287" cy="133784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502275"/>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a:t>
            </a:r>
            <a:endParaRPr lang="en-US" sz="700" dirty="0">
              <a:solidFill>
                <a:srgbClr val="666666"/>
              </a:solidFill>
              <a:latin typeface="BentonSans Light" pitchFamily="2" charset="0"/>
            </a:endParaRPr>
          </a:p>
        </p:txBody>
      </p:sp>
      <p:cxnSp>
        <p:nvCxnSpPr>
          <p:cNvPr id="6" name="AutoShape 482"/>
          <p:cNvCxnSpPr>
            <a:cxnSpLocks noChangeShapeType="1"/>
          </p:cNvCxnSpPr>
          <p:nvPr/>
        </p:nvCxnSpPr>
        <p:spPr bwMode="auto">
          <a:xfrm rot="5400000" flipH="1" flipV="1">
            <a:off x="5444757" y="592613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5600332" y="582930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5600332" y="616902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5444757" y="6273800"/>
            <a:ext cx="179388" cy="1587"/>
          </a:xfrm>
          <a:prstGeom prst="straightConnector1">
            <a:avLst/>
          </a:prstGeom>
          <a:noFill/>
          <a:ln w="9525">
            <a:solidFill>
              <a:schemeClr val="tx1">
                <a:lumMod val="50000"/>
                <a:lumOff val="50000"/>
              </a:schemeClr>
            </a:solidFill>
            <a:prstDash val="solid"/>
            <a:round/>
            <a:headEnd type="triangle" w="med" len="med"/>
            <a:tailEnd/>
          </a:ln>
        </p:spPr>
      </p:cxnSp>
      <p:pic>
        <p:nvPicPr>
          <p:cNvPr id="12"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4677664" y="6064234"/>
            <a:ext cx="160337" cy="119523"/>
          </a:xfrm>
          <a:prstGeom prst="rect">
            <a:avLst/>
          </a:prstGeom>
          <a:noFill/>
          <a:ln w="9525">
            <a:noFill/>
            <a:miter lim="800000"/>
            <a:headEnd/>
            <a:tailEnd/>
          </a:ln>
        </p:spPr>
      </p:pic>
      <p:sp>
        <p:nvSpPr>
          <p:cNvPr id="13" name="Rectangle 74"/>
          <p:cNvSpPr>
            <a:spLocks noChangeArrowheads="1"/>
          </p:cNvSpPr>
          <p:nvPr/>
        </p:nvSpPr>
        <p:spPr bwMode="auto">
          <a:xfrm>
            <a:off x="4864989" y="6021602"/>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25" name="Chevron 426"/>
          <p:cNvSpPr>
            <a:spLocks noChangeArrowheads="1"/>
          </p:cNvSpPr>
          <p:nvPr/>
        </p:nvSpPr>
        <p:spPr bwMode="auto">
          <a:xfrm>
            <a:off x="1851025" y="5841223"/>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grpSp>
        <p:nvGrpSpPr>
          <p:cNvPr id="27" name="Group 70"/>
          <p:cNvGrpSpPr>
            <a:grpSpLocks/>
          </p:cNvGrpSpPr>
          <p:nvPr/>
        </p:nvGrpSpPr>
        <p:grpSpPr bwMode="auto">
          <a:xfrm>
            <a:off x="2414899" y="5834063"/>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pic>
        <p:nvPicPr>
          <p:cNvPr id="45" name="Picture 4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05170" y="5963369"/>
            <a:ext cx="589295" cy="382737"/>
          </a:xfrm>
          <a:prstGeom prst="rect">
            <a:avLst/>
          </a:prstGeom>
        </p:spPr>
      </p:pic>
      <p:sp>
        <p:nvSpPr>
          <p:cNvPr id="47" name="Rectangle 74"/>
          <p:cNvSpPr>
            <a:spLocks noChangeArrowheads="1"/>
          </p:cNvSpPr>
          <p:nvPr/>
        </p:nvSpPr>
        <p:spPr bwMode="auto">
          <a:xfrm>
            <a:off x="3312480" y="606036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grpSp>
        <p:nvGrpSpPr>
          <p:cNvPr id="42" name="Group 43"/>
          <p:cNvGrpSpPr>
            <a:grpSpLocks/>
          </p:cNvGrpSpPr>
          <p:nvPr/>
        </p:nvGrpSpPr>
        <p:grpSpPr bwMode="auto">
          <a:xfrm>
            <a:off x="4486275" y="3795713"/>
            <a:ext cx="1057275" cy="642937"/>
            <a:chOff x="1836" y="3915"/>
            <a:chExt cx="453" cy="334"/>
          </a:xfrm>
        </p:grpSpPr>
        <p:sp>
          <p:nvSpPr>
            <p:cNvPr id="43"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53"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54"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External Creation of Product Design</a:t>
              </a:r>
            </a:p>
            <a:p>
              <a:pPr marL="57150" indent="-57150">
                <a:buFontTx/>
                <a:buChar char="•"/>
              </a:pPr>
              <a:r>
                <a:rPr lang="de-DE" altLang="zh-CN" sz="600" dirty="0">
                  <a:solidFill>
                    <a:srgbClr val="404040"/>
                  </a:solidFill>
                </a:rPr>
                <a:t>Manual Creation of Product Design</a:t>
              </a:r>
              <a:endParaRPr lang="en-US" sz="600" dirty="0">
                <a:solidFill>
                  <a:srgbClr val="404040"/>
                </a:solidFill>
              </a:endParaRPr>
            </a:p>
          </p:txBody>
        </p:sp>
      </p:grpSp>
      <p:sp>
        <p:nvSpPr>
          <p:cNvPr id="57" name="Chevron 1593">
            <a:hlinkClick r:id="rId5" action="ppaction://hlinksldjump"/>
          </p:cNvPr>
          <p:cNvSpPr>
            <a:spLocks noChangeArrowheads="1"/>
          </p:cNvSpPr>
          <p:nvPr/>
        </p:nvSpPr>
        <p:spPr bwMode="auto">
          <a:xfrm>
            <a:off x="4429125" y="3038475"/>
            <a:ext cx="981075" cy="828675"/>
          </a:xfrm>
          <a:prstGeom prst="chevron">
            <a:avLst>
              <a:gd name="adj" fmla="val 10299"/>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r>
              <a:rPr lang="en-US" sz="600" dirty="0">
                <a:solidFill>
                  <a:srgbClr val="404040"/>
                </a:solidFill>
              </a:rPr>
              <a:t>Maintaining Product Designs and Executing Handover to Production </a:t>
            </a:r>
          </a:p>
          <a:p>
            <a:pPr>
              <a:lnSpc>
                <a:spcPct val="90000"/>
              </a:lnSpc>
              <a:buClr>
                <a:schemeClr val="accent1"/>
              </a:buClr>
              <a:buSzPct val="80000"/>
            </a:pPr>
            <a:r>
              <a:rPr lang="de-DE" altLang="zh-CN" sz="600" dirty="0">
                <a:solidFill>
                  <a:srgbClr val="404040"/>
                </a:solidFill>
              </a:rPr>
              <a:t> </a:t>
            </a:r>
            <a:endParaRPr lang="en-US" sz="600" dirty="0">
              <a:solidFill>
                <a:srgbClr val="404040"/>
              </a:solidFill>
            </a:endParaRPr>
          </a:p>
        </p:txBody>
      </p:sp>
      <p:cxnSp>
        <p:nvCxnSpPr>
          <p:cNvPr id="60" name="AutoShape 482"/>
          <p:cNvCxnSpPr>
            <a:cxnSpLocks noChangeShapeType="1"/>
            <a:stCxn id="57" idx="0"/>
          </p:cNvCxnSpPr>
          <p:nvPr/>
        </p:nvCxnSpPr>
        <p:spPr bwMode="auto">
          <a:xfrm rot="-5400000">
            <a:off x="4549775" y="2711450"/>
            <a:ext cx="654050" cy="0"/>
          </a:xfrm>
          <a:prstGeom prst="straightConnector1">
            <a:avLst/>
          </a:prstGeom>
          <a:noFill/>
          <a:ln w="9525">
            <a:solidFill>
              <a:srgbClr val="7D96A4"/>
            </a:solidFill>
            <a:prstDash val="sysDot"/>
            <a:round/>
            <a:headEnd/>
            <a:tailEnd/>
          </a:ln>
        </p:spPr>
      </p:cxnSp>
      <p:cxnSp>
        <p:nvCxnSpPr>
          <p:cNvPr id="61" name="AutoShape 482"/>
          <p:cNvCxnSpPr>
            <a:cxnSpLocks noChangeShapeType="1"/>
          </p:cNvCxnSpPr>
          <p:nvPr/>
        </p:nvCxnSpPr>
        <p:spPr bwMode="auto">
          <a:xfrm rot="5400000" flipH="1">
            <a:off x="2761457" y="2763043"/>
            <a:ext cx="768350" cy="4763"/>
          </a:xfrm>
          <a:prstGeom prst="bentConnector3">
            <a:avLst>
              <a:gd name="adj1" fmla="val 50000"/>
            </a:avLst>
          </a:prstGeom>
          <a:noFill/>
          <a:ln w="9525">
            <a:solidFill>
              <a:srgbClr val="7D96A4"/>
            </a:solidFill>
            <a:prstDash val="sysDot"/>
            <a:miter lim="800000"/>
            <a:headEnd/>
            <a:tailEnd/>
          </a:ln>
        </p:spPr>
      </p:cxnSp>
      <p:sp>
        <p:nvSpPr>
          <p:cNvPr id="63" name="Line 54"/>
          <p:cNvSpPr>
            <a:spLocks noChangeShapeType="1"/>
          </p:cNvSpPr>
          <p:nvPr/>
        </p:nvSpPr>
        <p:spPr bwMode="auto">
          <a:xfrm>
            <a:off x="7067550" y="3508375"/>
            <a:ext cx="215900" cy="0"/>
          </a:xfrm>
          <a:prstGeom prst="line">
            <a:avLst/>
          </a:prstGeom>
          <a:noFill/>
          <a:ln w="9525">
            <a:solidFill>
              <a:schemeClr val="accent2"/>
            </a:solidFill>
            <a:round/>
            <a:headEnd/>
            <a:tailEnd type="triangle" w="med" len="med"/>
          </a:ln>
        </p:spPr>
        <p:txBody>
          <a:bodyPr/>
          <a:lstStyle/>
          <a:p>
            <a:endParaRPr lang="en-US"/>
          </a:p>
        </p:txBody>
      </p:sp>
      <p:sp>
        <p:nvSpPr>
          <p:cNvPr id="64" name="Pentagon 81"/>
          <p:cNvSpPr>
            <a:spLocks noChangeArrowheads="1"/>
          </p:cNvSpPr>
          <p:nvPr/>
        </p:nvSpPr>
        <p:spPr bwMode="auto">
          <a:xfrm>
            <a:off x="7523163" y="3414713"/>
            <a:ext cx="1792287" cy="304800"/>
          </a:xfrm>
          <a:prstGeom prst="homePlate">
            <a:avLst>
              <a:gd name="adj" fmla="val 11270"/>
            </a:avLst>
          </a:prstGeom>
          <a:noFill/>
          <a:ln w="19050" cap="rnd" algn="ctr">
            <a:noFill/>
            <a:bevel/>
            <a:headEnd/>
            <a:tailEnd/>
          </a:ln>
        </p:spPr>
        <p:txBody>
          <a:bodyPr lIns="36000" tIns="36000" rIns="0" bIns="46800" anchor="b"/>
          <a:lstStyle/>
          <a:p>
            <a:pPr>
              <a:buClr>
                <a:schemeClr val="accent1"/>
              </a:buClr>
              <a:buSzPct val="80000"/>
            </a:pPr>
            <a:r>
              <a:rPr lang="en-US" sz="600" dirty="0">
                <a:solidFill>
                  <a:srgbClr val="404040"/>
                </a:solidFill>
              </a:rPr>
              <a:t>Order-to-Cash (Make-to-Order)</a:t>
            </a:r>
          </a:p>
          <a:p>
            <a:pPr>
              <a:buClr>
                <a:schemeClr val="accent1"/>
              </a:buClr>
              <a:buSzPct val="80000"/>
            </a:pPr>
            <a:r>
              <a:rPr lang="en-US" sz="600" dirty="0">
                <a:solidFill>
                  <a:srgbClr val="404040"/>
                </a:solidFill>
              </a:rPr>
              <a:t>Order.-to-Cash (Make-to-Stock)</a:t>
            </a:r>
            <a:br>
              <a:rPr lang="en-US" sz="600" dirty="0">
                <a:solidFill>
                  <a:srgbClr val="404040"/>
                </a:solidFill>
              </a:rPr>
            </a:br>
            <a:r>
              <a:rPr lang="en-US" sz="600" dirty="0">
                <a:solidFill>
                  <a:srgbClr val="404040"/>
                </a:solidFill>
              </a:rPr>
              <a:t>Strategic Purchasing</a:t>
            </a:r>
          </a:p>
          <a:p>
            <a:pPr>
              <a:buClr>
                <a:schemeClr val="accent1"/>
              </a:buClr>
              <a:buSzPct val="80000"/>
            </a:pPr>
            <a:r>
              <a:rPr lang="en-US" sz="600" dirty="0">
                <a:solidFill>
                  <a:srgbClr val="404040"/>
                </a:solidFill>
              </a:rPr>
              <a:t>Plan-Driven Procurement </a:t>
            </a:r>
          </a:p>
        </p:txBody>
      </p:sp>
      <p:sp>
        <p:nvSpPr>
          <p:cNvPr id="65" name="Chevron 1593">
            <a:hlinkClick r:id="rId6" action="ppaction://hlinksldjump"/>
          </p:cNvPr>
          <p:cNvSpPr>
            <a:spLocks noChangeArrowheads="1"/>
          </p:cNvSpPr>
          <p:nvPr/>
        </p:nvSpPr>
        <p:spPr bwMode="auto">
          <a:xfrm>
            <a:off x="2524125" y="3028950"/>
            <a:ext cx="1047750" cy="838200"/>
          </a:xfrm>
          <a:prstGeom prst="chevron">
            <a:avLst>
              <a:gd name="adj" fmla="val 10301"/>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r>
              <a:rPr lang="en-US" sz="600" dirty="0">
                <a:solidFill>
                  <a:srgbClr val="404040"/>
                </a:solidFill>
              </a:rPr>
              <a:t>Creating  Product Design Information and Materials in  External System </a:t>
            </a:r>
          </a:p>
        </p:txBody>
      </p:sp>
      <p:cxnSp>
        <p:nvCxnSpPr>
          <p:cNvPr id="66" name="AutoShape 57"/>
          <p:cNvCxnSpPr>
            <a:cxnSpLocks noChangeShapeType="1"/>
            <a:stCxn id="65" idx="3"/>
            <a:endCxn id="57" idx="1"/>
          </p:cNvCxnSpPr>
          <p:nvPr/>
        </p:nvCxnSpPr>
        <p:spPr bwMode="gray">
          <a:xfrm>
            <a:off x="3571875" y="3448050"/>
            <a:ext cx="942975" cy="4763"/>
          </a:xfrm>
          <a:prstGeom prst="straightConnector1">
            <a:avLst/>
          </a:prstGeom>
          <a:noFill/>
          <a:ln w="9525">
            <a:solidFill>
              <a:schemeClr val="accent2"/>
            </a:solidFill>
            <a:round/>
            <a:headEnd/>
            <a:tailEnd type="triangle" w="med" len="med"/>
          </a:ln>
        </p:spPr>
      </p:cxnSp>
      <p:sp>
        <p:nvSpPr>
          <p:cNvPr id="67" name="Chevron 1593">
            <a:hlinkClick r:id="rId7" action="ppaction://hlinksldjump"/>
          </p:cNvPr>
          <p:cNvSpPr>
            <a:spLocks noChangeArrowheads="1"/>
          </p:cNvSpPr>
          <p:nvPr/>
        </p:nvSpPr>
        <p:spPr bwMode="auto">
          <a:xfrm>
            <a:off x="6172200" y="3038475"/>
            <a:ext cx="895350" cy="827088"/>
          </a:xfrm>
          <a:prstGeom prst="chevron">
            <a:avLst>
              <a:gd name="adj" fmla="val 10214"/>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Preparing for Production</a:t>
            </a:r>
          </a:p>
        </p:txBody>
      </p:sp>
      <p:cxnSp>
        <p:nvCxnSpPr>
          <p:cNvPr id="70" name="AutoShape 64"/>
          <p:cNvCxnSpPr>
            <a:cxnSpLocks noChangeShapeType="1"/>
            <a:stCxn id="57" idx="3"/>
            <a:endCxn id="67" idx="1"/>
          </p:cNvCxnSpPr>
          <p:nvPr/>
        </p:nvCxnSpPr>
        <p:spPr bwMode="gray">
          <a:xfrm>
            <a:off x="5410200" y="3452813"/>
            <a:ext cx="846138" cy="0"/>
          </a:xfrm>
          <a:prstGeom prst="straightConnector1">
            <a:avLst/>
          </a:prstGeom>
          <a:noFill/>
          <a:ln w="9525">
            <a:solidFill>
              <a:schemeClr val="accent2"/>
            </a:solidFill>
            <a:round/>
            <a:headEnd/>
            <a:tailEnd type="triangle" w="med" len="med"/>
          </a:ln>
        </p:spPr>
      </p:cxnSp>
      <p:cxnSp>
        <p:nvCxnSpPr>
          <p:cNvPr id="71" name="AutoShape 482"/>
          <p:cNvCxnSpPr>
            <a:cxnSpLocks noChangeShapeType="1"/>
            <a:stCxn id="67" idx="0"/>
          </p:cNvCxnSpPr>
          <p:nvPr/>
        </p:nvCxnSpPr>
        <p:spPr bwMode="auto">
          <a:xfrm rot="-5400000">
            <a:off x="6249194" y="2709069"/>
            <a:ext cx="657225" cy="1587"/>
          </a:xfrm>
          <a:prstGeom prst="bentConnector3">
            <a:avLst>
              <a:gd name="adj1" fmla="val 50000"/>
            </a:avLst>
          </a:prstGeom>
          <a:noFill/>
          <a:ln w="9525">
            <a:solidFill>
              <a:srgbClr val="7D96A4"/>
            </a:solidFill>
            <a:prstDash val="sysDot"/>
            <a:miter lim="800000"/>
            <a:headEnd/>
            <a:tailEnd/>
          </a:ln>
        </p:spPr>
      </p:cxnSp>
      <p:sp>
        <p:nvSpPr>
          <p:cNvPr id="72" name="Freeform 70"/>
          <p:cNvSpPr>
            <a:spLocks noChangeArrowheads="1"/>
          </p:cNvSpPr>
          <p:nvPr/>
        </p:nvSpPr>
        <p:spPr bwMode="auto">
          <a:xfrm flipV="1">
            <a:off x="3369532" y="3023886"/>
            <a:ext cx="155575" cy="125412"/>
          </a:xfrm>
          <a:custGeom>
            <a:avLst/>
            <a:gdLst>
              <a:gd name="T0" fmla="*/ 0 w 155643"/>
              <a:gd name="T1" fmla="*/ 14611 h 131323"/>
              <a:gd name="T2" fmla="*/ 123674 w 155643"/>
              <a:gd name="T3" fmla="*/ 14611 h 131323"/>
              <a:gd name="T4" fmla="*/ 152209 w 155643"/>
              <a:gd name="T5" fmla="*/ 0 h 131323"/>
              <a:gd name="T6" fmla="*/ 0 w 155643"/>
              <a:gd name="T7" fmla="*/ 1461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en-US"/>
          </a:p>
        </p:txBody>
      </p:sp>
      <p:pic>
        <p:nvPicPr>
          <p:cNvPr id="73"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7354888" y="3425595"/>
            <a:ext cx="160337" cy="119523"/>
          </a:xfrm>
          <a:prstGeom prst="rect">
            <a:avLst/>
          </a:prstGeom>
          <a:noFill/>
          <a:ln w="9525">
            <a:noFill/>
            <a:miter lim="800000"/>
            <a:headEnd/>
            <a:tailEnd/>
          </a:ln>
        </p:spPr>
      </p:pic>
      <p:pic>
        <p:nvPicPr>
          <p:cNvPr id="74" name="Picture 7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54861" y="5963369"/>
            <a:ext cx="589295" cy="382737"/>
          </a:xfrm>
          <a:prstGeom prst="rect">
            <a:avLst/>
          </a:prstGeom>
        </p:spPr>
      </p:pic>
      <p:sp>
        <p:nvSpPr>
          <p:cNvPr id="75" name="Rectangle 74"/>
          <p:cNvSpPr>
            <a:spLocks noChangeArrowheads="1"/>
          </p:cNvSpPr>
          <p:nvPr/>
        </p:nvSpPr>
        <p:spPr bwMode="auto">
          <a:xfrm>
            <a:off x="3966628" y="6098466"/>
            <a:ext cx="574675" cy="184666"/>
          </a:xfrm>
          <a:prstGeom prst="rect">
            <a:avLst/>
          </a:prstGeom>
          <a:noFill/>
          <a:ln w="9525">
            <a:noFill/>
            <a:miter lim="800000"/>
            <a:headEnd/>
            <a:tailEnd/>
          </a:ln>
        </p:spPr>
        <p:txBody>
          <a:bodyPr lIns="0" tIns="0" rIns="0" bIns="0">
            <a:spAutoFit/>
          </a:bodyPr>
          <a:lstStyle/>
          <a:p>
            <a:pPr algn="ctr"/>
            <a:r>
              <a:rPr lang="en-US" sz="600" b="1" dirty="0">
                <a:solidFill>
                  <a:schemeClr val="bg1"/>
                </a:solidFill>
                <a:latin typeface="+mj-lt"/>
              </a:rPr>
              <a:t>Additional Application</a:t>
            </a:r>
          </a:p>
        </p:txBody>
      </p:sp>
      <p:pic>
        <p:nvPicPr>
          <p:cNvPr id="76" name="Picture 7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63497" y="1969122"/>
            <a:ext cx="589295" cy="382737"/>
          </a:xfrm>
          <a:prstGeom prst="rect">
            <a:avLst/>
          </a:prstGeom>
        </p:spPr>
      </p:pic>
      <p:sp>
        <p:nvSpPr>
          <p:cNvPr id="77" name="Rectangle 76"/>
          <p:cNvSpPr>
            <a:spLocks noChangeArrowheads="1"/>
          </p:cNvSpPr>
          <p:nvPr/>
        </p:nvSpPr>
        <p:spPr bwMode="auto">
          <a:xfrm>
            <a:off x="2875264" y="2104219"/>
            <a:ext cx="574675" cy="184666"/>
          </a:xfrm>
          <a:prstGeom prst="rect">
            <a:avLst/>
          </a:prstGeom>
          <a:noFill/>
          <a:ln w="9525">
            <a:noFill/>
            <a:miter lim="800000"/>
            <a:headEnd/>
            <a:tailEnd/>
          </a:ln>
        </p:spPr>
        <p:txBody>
          <a:bodyPr lIns="0" tIns="0" rIns="0" bIns="0">
            <a:spAutoFit/>
          </a:bodyPr>
          <a:lstStyle/>
          <a:p>
            <a:pPr algn="ctr"/>
            <a:r>
              <a:rPr lang="en-US" sz="600" b="1" dirty="0">
                <a:solidFill>
                  <a:schemeClr val="bg1"/>
                </a:solidFill>
                <a:latin typeface="+mn-lt"/>
              </a:rPr>
              <a:t>External </a:t>
            </a:r>
            <a:r>
              <a:rPr lang="en-US" sz="600" b="1" dirty="0" err="1">
                <a:solidFill>
                  <a:schemeClr val="bg1"/>
                </a:solidFill>
                <a:latin typeface="+mn-lt"/>
              </a:rPr>
              <a:t>CAx</a:t>
            </a:r>
            <a:r>
              <a:rPr lang="en-US" sz="600" b="1" dirty="0">
                <a:solidFill>
                  <a:schemeClr val="bg1"/>
                </a:solidFill>
                <a:latin typeface="+mn-lt"/>
              </a:rPr>
              <a:t> </a:t>
            </a:r>
            <a:br>
              <a:rPr lang="en-US" sz="600" b="1" dirty="0">
                <a:solidFill>
                  <a:schemeClr val="bg1"/>
                </a:solidFill>
                <a:latin typeface="+mn-lt"/>
              </a:rPr>
            </a:br>
            <a:r>
              <a:rPr lang="en-US" sz="600" b="1" dirty="0">
                <a:solidFill>
                  <a:schemeClr val="bg1"/>
                </a:solidFill>
                <a:latin typeface="+mn-lt"/>
              </a:rPr>
              <a:t>System</a:t>
            </a:r>
          </a:p>
        </p:txBody>
      </p:sp>
      <p:pic>
        <p:nvPicPr>
          <p:cNvPr id="78" name="Picture 7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8892" y="1961182"/>
            <a:ext cx="589295" cy="382737"/>
          </a:xfrm>
          <a:prstGeom prst="rect">
            <a:avLst/>
          </a:prstGeom>
        </p:spPr>
      </p:pic>
      <p:sp>
        <p:nvSpPr>
          <p:cNvPr id="79" name="Rectangle 74"/>
          <p:cNvSpPr>
            <a:spLocks noChangeArrowheads="1"/>
          </p:cNvSpPr>
          <p:nvPr/>
        </p:nvSpPr>
        <p:spPr bwMode="auto">
          <a:xfrm>
            <a:off x="4596202" y="2035319"/>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Product </a:t>
            </a:r>
          </a:p>
          <a:p>
            <a:pPr algn="ctr"/>
            <a:r>
              <a:rPr lang="en-US" sz="700" dirty="0">
                <a:solidFill>
                  <a:schemeClr val="bg1"/>
                </a:solidFill>
                <a:latin typeface="+mn-lt"/>
              </a:rPr>
              <a:t>Development</a:t>
            </a:r>
          </a:p>
        </p:txBody>
      </p:sp>
      <p:pic>
        <p:nvPicPr>
          <p:cNvPr id="82" name="Picture 8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7660" y="1981332"/>
            <a:ext cx="613526" cy="398476"/>
          </a:xfrm>
          <a:prstGeom prst="rect">
            <a:avLst/>
          </a:prstGeom>
        </p:spPr>
      </p:pic>
      <p:sp>
        <p:nvSpPr>
          <p:cNvPr id="83" name="Rectangle 74"/>
          <p:cNvSpPr>
            <a:spLocks noChangeArrowheads="1"/>
          </p:cNvSpPr>
          <p:nvPr/>
        </p:nvSpPr>
        <p:spPr bwMode="auto">
          <a:xfrm>
            <a:off x="6309582" y="2000473"/>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Planning and </a:t>
            </a:r>
          </a:p>
          <a:p>
            <a:pPr algn="ctr"/>
            <a:r>
              <a:rPr lang="en-US" sz="700" dirty="0">
                <a:solidFill>
                  <a:schemeClr val="bg1"/>
                </a:solidFill>
                <a:latin typeface="+mn-lt"/>
              </a:rPr>
              <a:t>Production Master Data</a:t>
            </a:r>
          </a:p>
        </p:txBody>
      </p:sp>
      <p:sp>
        <p:nvSpPr>
          <p:cNvPr id="87" name="TextBox 61"/>
          <p:cNvSpPr txBox="1">
            <a:spLocks noChangeArrowheads="1"/>
          </p:cNvSpPr>
          <p:nvPr/>
        </p:nvSpPr>
        <p:spPr bwMode="auto">
          <a:xfrm>
            <a:off x="327025" y="5513126"/>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88" name="Rectangle 57"/>
          <p:cNvSpPr>
            <a:spLocks noChangeArrowheads="1"/>
          </p:cNvSpPr>
          <p:nvPr/>
        </p:nvSpPr>
        <p:spPr bwMode="auto">
          <a:xfrm>
            <a:off x="305044" y="5524238"/>
            <a:ext cx="1458669"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9" name="Picture 88" descr="Monitor_60px.png"/>
          <p:cNvPicPr>
            <a:picLocks noChangeAspect="1"/>
          </p:cNvPicPr>
          <p:nvPr/>
        </p:nvPicPr>
        <p:blipFill>
          <a:blip r:embed="rId9" cstate="print"/>
          <a:stretch>
            <a:fillRect/>
          </a:stretch>
        </p:blipFill>
        <p:spPr>
          <a:xfrm>
            <a:off x="361854" y="5577572"/>
            <a:ext cx="180000" cy="180000"/>
          </a:xfrm>
          <a:prstGeom prst="rect">
            <a:avLst/>
          </a:prstGeom>
        </p:spPr>
      </p:pic>
      <p:sp>
        <p:nvSpPr>
          <p:cNvPr id="90"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91" name="Picture 9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92" name="Rectangle 57">
            <a:hlinkClick r:id="rId11"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3" name="TextBox 72">
            <a:hlinkClick r:id="rId12" action="ppaction://hlinksldjump"/>
          </p:cNvPr>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94" name="Picture 93" descr="Calculator_2_60px.png"/>
          <p:cNvPicPr>
            <a:picLocks noChangeAspect="1"/>
          </p:cNvPicPr>
          <p:nvPr/>
        </p:nvPicPr>
        <p:blipFill>
          <a:blip r:embed="rId13" cstate="print"/>
          <a:stretch>
            <a:fillRect/>
          </a:stretch>
        </p:blipFill>
        <p:spPr>
          <a:xfrm>
            <a:off x="366739" y="5220067"/>
            <a:ext cx="180000" cy="180000"/>
          </a:xfrm>
          <a:prstGeom prst="rect">
            <a:avLst/>
          </a:prstGeom>
        </p:spPr>
      </p:pic>
      <p:sp>
        <p:nvSpPr>
          <p:cNvPr id="95" name="Rectangle 57">
            <a:hlinkClick r:id="rId7"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5" name="Picture 54" descr="i_button_black.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8" name="Rectangle 97">
            <a:hlinkClick r:id="rId15"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Product Engineering</a:t>
            </a:r>
            <a:br>
              <a:rPr lang="en-US" b="0"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58"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59" name="Picture 5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60" name="Rectangle 59">
            <a:hlinkClick r:id="rId1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65" name="Picture 64" descr="Calculator_2_60px.png"/>
          <p:cNvPicPr>
            <a:picLocks noChangeAspect="1"/>
          </p:cNvPicPr>
          <p:nvPr/>
        </p:nvPicPr>
        <p:blipFill>
          <a:blip r:embed="rId13" cstate="print"/>
          <a:stretch>
            <a:fillRect/>
          </a:stretch>
        </p:blipFill>
        <p:spPr>
          <a:xfrm>
            <a:off x="366739" y="5220067"/>
            <a:ext cx="180000" cy="180000"/>
          </a:xfrm>
          <a:prstGeom prst="rect">
            <a:avLst/>
          </a:prstGeom>
        </p:spPr>
      </p:pic>
      <p:sp>
        <p:nvSpPr>
          <p:cNvPr id="67"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578737"/>
            <a:ext cx="180000" cy="180000"/>
          </a:xfrm>
          <a:prstGeom prst="rect">
            <a:avLst/>
          </a:prstGeom>
        </p:spPr>
      </p:pic>
      <p:sp>
        <p:nvSpPr>
          <p:cNvPr id="72" name="Rectangle 57">
            <a:hlinkClick r:id="rId16"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0" name="Picture 4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202471074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Product Engineering</a:t>
            </a:r>
            <a:br>
              <a:rPr lang="en-US" b="0"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4"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46079"/>
            <a:ext cx="7256462" cy="1740476"/>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solidFill>
                  <a:srgbClr val="000000"/>
                </a:solidFill>
                <a:cs typeface="Times New Roman" pitchFamily="18" charset="0"/>
              </a:rPr>
              <a:t>The </a:t>
            </a:r>
            <a:r>
              <a:rPr lang="en-US" sz="900" b="1" dirty="0">
                <a:solidFill>
                  <a:srgbClr val="000000"/>
                </a:solidFill>
                <a:cs typeface="Times New Roman" pitchFamily="18" charset="0"/>
              </a:rPr>
              <a:t>Product Engineering </a:t>
            </a:r>
            <a:r>
              <a:rPr lang="en-US" sz="900" dirty="0">
                <a:solidFill>
                  <a:srgbClr val="000000"/>
                </a:solidFill>
                <a:cs typeface="Times New Roman" pitchFamily="18" charset="0"/>
              </a:rPr>
              <a:t>business scenario ensures that designs of your product (such as drawings, descriptions, 3D representations)  and the required materials can be managed in SAP Business </a:t>
            </a:r>
            <a:r>
              <a:rPr lang="en-US" sz="900" dirty="0" err="1">
                <a:solidFill>
                  <a:srgbClr val="000000"/>
                </a:solidFill>
                <a:cs typeface="Times New Roman" pitchFamily="18" charset="0"/>
              </a:rPr>
              <a:t>ByDesign</a:t>
            </a:r>
            <a:r>
              <a:rPr lang="en-US" sz="900" dirty="0">
                <a:solidFill>
                  <a:srgbClr val="000000"/>
                </a:solidFill>
                <a:cs typeface="Times New Roman" pitchFamily="18" charset="0"/>
              </a:rPr>
              <a:t> so that you can prepare the production of the product. This includes consistent maintenance of material master data, production bills of material (</a:t>
            </a:r>
            <a:r>
              <a:rPr lang="en-US" sz="900" dirty="0" err="1">
                <a:solidFill>
                  <a:srgbClr val="000000"/>
                </a:solidFill>
                <a:cs typeface="Times New Roman" pitchFamily="18" charset="0"/>
              </a:rPr>
              <a:t>PBoMs</a:t>
            </a:r>
            <a:r>
              <a:rPr lang="en-US" sz="900" dirty="0">
                <a:solidFill>
                  <a:srgbClr val="000000"/>
                </a:solidFill>
                <a:cs typeface="Times New Roman" pitchFamily="18" charset="0"/>
              </a:rPr>
              <a:t>) and other prerequisites for production. This is particularly relevant when your company has a focus on engineering with frequent changes of a product or a high rate of handovers from engineering to production.</a:t>
            </a:r>
            <a:endParaRPr lang="en-US" sz="900" dirty="0"/>
          </a:p>
          <a:p>
            <a:pPr marL="228600" lvl="1" indent="-114300">
              <a:lnSpc>
                <a:spcPct val="90000"/>
              </a:lnSpc>
              <a:spcBef>
                <a:spcPct val="60000"/>
              </a:spcBef>
              <a:buClr>
                <a:srgbClr val="4DB6EF"/>
              </a:buClr>
              <a:buFont typeface="Wingdings" pitchFamily="2" charset="2"/>
              <a:buChar char="l"/>
            </a:pPr>
            <a:r>
              <a:rPr lang="en-US" sz="900" dirty="0">
                <a:solidFill>
                  <a:srgbClr val="000000"/>
                </a:solidFill>
                <a:cs typeface="Times New Roman" pitchFamily="18" charset="0"/>
              </a:rPr>
              <a:t>You can create product designs from scratch or import them into SAP Business </a:t>
            </a:r>
            <a:r>
              <a:rPr lang="en-US" sz="900" dirty="0" err="1">
                <a:solidFill>
                  <a:srgbClr val="000000"/>
                </a:solidFill>
                <a:cs typeface="Times New Roman" pitchFamily="18" charset="0"/>
              </a:rPr>
              <a:t>ByDesign</a:t>
            </a:r>
            <a:r>
              <a:rPr lang="en-US" sz="900" dirty="0">
                <a:solidFill>
                  <a:srgbClr val="000000"/>
                </a:solidFill>
                <a:cs typeface="Times New Roman" pitchFamily="18" charset="0"/>
              </a:rPr>
              <a:t> from your external engineering system. In SAP Business </a:t>
            </a:r>
            <a:r>
              <a:rPr lang="en-US" sz="900" dirty="0" err="1">
                <a:solidFill>
                  <a:srgbClr val="000000"/>
                </a:solidFill>
                <a:cs typeface="Times New Roman" pitchFamily="18" charset="0"/>
              </a:rPr>
              <a:t>ByDesign</a:t>
            </a:r>
            <a:r>
              <a:rPr lang="en-US" sz="900" dirty="0">
                <a:solidFill>
                  <a:srgbClr val="000000"/>
                </a:solidFill>
                <a:cs typeface="Times New Roman" pitchFamily="18" charset="0"/>
              </a:rPr>
              <a:t> you can maintain them in order to match production capabilities.</a:t>
            </a:r>
            <a:endParaRPr lang="en-US" sz="900" dirty="0">
              <a:solidFill>
                <a:srgbClr val="000000"/>
              </a:solidFill>
            </a:endParaRPr>
          </a:p>
          <a:p>
            <a:pPr marL="228600" lvl="1" indent="-114300">
              <a:lnSpc>
                <a:spcPct val="90000"/>
              </a:lnSpc>
              <a:spcBef>
                <a:spcPct val="60000"/>
              </a:spcBef>
              <a:buClr>
                <a:srgbClr val="4DB6EF"/>
              </a:buClr>
              <a:buFont typeface="Wingdings" pitchFamily="2" charset="2"/>
              <a:buChar char="l"/>
            </a:pPr>
            <a:r>
              <a:rPr lang="en-US" sz="900" dirty="0">
                <a:solidFill>
                  <a:srgbClr val="000000"/>
                </a:solidFill>
                <a:cs typeface="Times New Roman" pitchFamily="18" charset="0"/>
              </a:rPr>
              <a:t>When released, product designs can be handed over to production and a production bill of material is generated automatically.</a:t>
            </a:r>
            <a:endParaRPr lang="en-US" sz="900" dirty="0">
              <a:solidFill>
                <a:srgbClr val="000000"/>
              </a:solidFill>
            </a:endParaRPr>
          </a:p>
          <a:p>
            <a:pPr marL="228600" lvl="1" indent="-114300">
              <a:lnSpc>
                <a:spcPct val="90000"/>
              </a:lnSpc>
              <a:spcBef>
                <a:spcPct val="60000"/>
              </a:spcBef>
              <a:buClr>
                <a:srgbClr val="4DB6EF"/>
              </a:buClr>
              <a:buFont typeface="Wingdings" pitchFamily="2" charset="2"/>
              <a:buChar char="l"/>
            </a:pPr>
            <a:r>
              <a:rPr lang="de-DE" altLang="zh-CN" sz="900" dirty="0"/>
              <a:t> </a:t>
            </a:r>
            <a:r>
              <a:rPr lang="en-US" sz="900" dirty="0">
                <a:solidFill>
                  <a:srgbClr val="000000"/>
                </a:solidFill>
                <a:cs typeface="Times New Roman" pitchFamily="18" charset="0"/>
              </a:rPr>
              <a:t>Materials can be assigned to product designs or to the associated production bill of material. </a:t>
            </a:r>
            <a:endParaRPr lang="en-US" sz="900" dirty="0">
              <a:solidFill>
                <a:srgbClr val="000000"/>
              </a:solidFill>
            </a:endParaRPr>
          </a:p>
          <a:p>
            <a:pPr marL="228600" lvl="1" indent="-114300">
              <a:lnSpc>
                <a:spcPct val="90000"/>
              </a:lnSpc>
              <a:spcBef>
                <a:spcPct val="60000"/>
              </a:spcBef>
              <a:buClr>
                <a:srgbClr val="4DB6EF"/>
              </a:buClr>
              <a:buFont typeface="Wingdings" pitchFamily="2" charset="2"/>
              <a:buChar char="l"/>
            </a:pPr>
            <a:r>
              <a:rPr lang="de-DE" altLang="zh-CN" sz="900" dirty="0"/>
              <a:t> </a:t>
            </a:r>
            <a:r>
              <a:rPr lang="en-US" sz="900" dirty="0">
                <a:solidFill>
                  <a:srgbClr val="000000"/>
                </a:solidFill>
                <a:cs typeface="Times New Roman" pitchFamily="18" charset="0"/>
              </a:rPr>
              <a:t>Production models are generated from the production bill of materials, providing the basis for production.</a:t>
            </a:r>
            <a:endParaRPr lang="en-US" sz="900" dirty="0"/>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79"/>
          <p:cNvSpPr>
            <a:spLocks noChangeArrowheads="1"/>
          </p:cNvSpPr>
          <p:nvPr/>
        </p:nvSpPr>
        <p:spPr bwMode="auto">
          <a:xfrm>
            <a:off x="2343150" y="63023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Product Engineer</a:t>
            </a:r>
          </a:p>
        </p:txBody>
      </p:sp>
      <p:pic>
        <p:nvPicPr>
          <p:cNvPr id="60" name="Picture 136"/>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auto">
          <a:xfrm>
            <a:off x="1856581" y="6315075"/>
            <a:ext cx="411163" cy="411163"/>
          </a:xfrm>
          <a:prstGeom prst="rect">
            <a:avLst/>
          </a:prstGeom>
          <a:noFill/>
          <a:ln w="9525">
            <a:noFill/>
            <a:miter lim="800000"/>
            <a:headEnd/>
            <a:tailEnd/>
          </a:ln>
        </p:spPr>
      </p:pic>
      <p:pic>
        <p:nvPicPr>
          <p:cNvPr id="68" name="Picture 70"/>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2981325" y="6321425"/>
            <a:ext cx="401638" cy="401638"/>
          </a:xfrm>
          <a:prstGeom prst="rect">
            <a:avLst/>
          </a:prstGeom>
          <a:noFill/>
          <a:ln w="9525">
            <a:noFill/>
            <a:miter lim="800000"/>
            <a:headEnd/>
            <a:tailEnd/>
          </a:ln>
        </p:spPr>
      </p:pic>
      <p:sp>
        <p:nvSpPr>
          <p:cNvPr id="70" name="Chevron 79"/>
          <p:cNvSpPr>
            <a:spLocks noChangeArrowheads="1"/>
          </p:cNvSpPr>
          <p:nvPr/>
        </p:nvSpPr>
        <p:spPr bwMode="auto">
          <a:xfrm>
            <a:off x="3425825" y="63023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Production Planner</a:t>
            </a:r>
          </a:p>
        </p:txBody>
      </p:sp>
      <p:sp>
        <p:nvSpPr>
          <p:cNvPr id="35"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36" name="Picture 52" descr="richard_stone_active.png">
            <a:hlinkClick r:id="rId8" action="ppaction://hlinksldjump" tooltip="Click here for a detailed role description"/>
          </p:cNvPr>
          <p:cNvPicPr>
            <a:picLocks noChangeAspect="1"/>
          </p:cNvPicPr>
          <p:nvPr>
            <p:custDataLst>
              <p:tags r:id="rId1"/>
            </p:custDataLst>
          </p:nvPr>
        </p:nvPicPr>
        <p:blipFill>
          <a:blip r:embed="rId9" cstate="print"/>
          <a:srcRect/>
          <a:stretch>
            <a:fillRect/>
          </a:stretch>
        </p:blipFill>
        <p:spPr bwMode="auto">
          <a:xfrm>
            <a:off x="7813675" y="6318250"/>
            <a:ext cx="411163" cy="411163"/>
          </a:xfrm>
          <a:prstGeom prst="rect">
            <a:avLst/>
          </a:prstGeom>
          <a:noFill/>
          <a:ln w="9525">
            <a:noFill/>
            <a:miter lim="800000"/>
            <a:headEnd/>
            <a:tailEnd/>
          </a:ln>
        </p:spPr>
      </p:pic>
      <p:sp>
        <p:nvSpPr>
          <p:cNvPr id="38"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39"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40"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41"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42"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pic>
        <p:nvPicPr>
          <p:cNvPr id="43" name="Picture 75"/>
          <p:cNvPicPr>
            <a:picLocks noChangeAspect="1" noChangeArrowheads="1"/>
          </p:cNvPicPr>
          <p:nvPr/>
        </p:nvPicPr>
        <p:blipFill>
          <a:blip r:embed="rId10" cstate="print">
            <a:extLst>
              <a:ext uri="{28A0092B-C50C-407E-A947-70E740481C1C}">
                <a14:useLocalDpi xmlns:a14="http://schemas.microsoft.com/office/drawing/2010/main" val="0"/>
              </a:ext>
            </a:extLst>
          </a:blip>
          <a:stretch>
            <a:fillRect/>
          </a:stretch>
        </p:blipFill>
        <p:spPr bwMode="auto">
          <a:xfrm>
            <a:off x="6934994" y="6096289"/>
            <a:ext cx="127000" cy="94672"/>
          </a:xfrm>
          <a:prstGeom prst="rect">
            <a:avLst/>
          </a:prstGeom>
          <a:noFill/>
          <a:ln w="9525">
            <a:noFill/>
            <a:miter lim="800000"/>
            <a:headEnd/>
            <a:tailEnd/>
          </a:ln>
        </p:spPr>
      </p:pic>
      <p:sp>
        <p:nvSpPr>
          <p:cNvPr id="44" name="Rectangle 76">
            <a:hlinkClick r:id="rId11"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a:solidFill>
                  <a:srgbClr val="44697D"/>
                </a:solidFill>
                <a:hlinkClick r:id="rId11" action="ppaction://hlinksldjump"/>
              </a:rPr>
              <a:t>Close Legend</a:t>
            </a:r>
            <a:endParaRPr lang="en-US" sz="800">
              <a:solidFill>
                <a:srgbClr val="44697D"/>
              </a:solidFill>
            </a:endParaRPr>
          </a:p>
        </p:txBody>
      </p:sp>
      <p:sp>
        <p:nvSpPr>
          <p:cNvPr id="45"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46"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9"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50"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51"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72" name="TextBox 71"/>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3"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descr="Calculator_2_60px.png"/>
          <p:cNvPicPr>
            <a:picLocks noChangeAspect="1"/>
          </p:cNvPicPr>
          <p:nvPr/>
        </p:nvPicPr>
        <p:blipFill>
          <a:blip r:embed="rId12" cstate="print"/>
          <a:stretch>
            <a:fillRect/>
          </a:stretch>
        </p:blipFill>
        <p:spPr>
          <a:xfrm>
            <a:off x="366739" y="5220067"/>
            <a:ext cx="180000" cy="180000"/>
          </a:xfrm>
          <a:prstGeom prst="rect">
            <a:avLst/>
          </a:prstGeom>
        </p:spPr>
      </p:pic>
      <p:pic>
        <p:nvPicPr>
          <p:cNvPr id="77" name="Picture 76" descr="Monitor_60px.png"/>
          <p:cNvPicPr>
            <a:picLocks noChangeAspect="1"/>
          </p:cNvPicPr>
          <p:nvPr/>
        </p:nvPicPr>
        <p:blipFill>
          <a:blip r:embed="rId13" cstate="print"/>
          <a:stretch>
            <a:fillRect/>
          </a:stretch>
        </p:blipFill>
        <p:spPr>
          <a:xfrm>
            <a:off x="366739" y="5578737"/>
            <a:ext cx="180000" cy="180000"/>
          </a:xfrm>
          <a:prstGeom prst="rect">
            <a:avLst/>
          </a:prstGeom>
        </p:spPr>
      </p:pic>
      <p:sp>
        <p:nvSpPr>
          <p:cNvPr id="78" name="Rectangle 57">
            <a:hlinkClick r:id="rId14"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Rectangle 79">
            <a:hlinkClick r:id="rId8"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5" name="Chevron 123">
            <a:hlinkClick r:id="rId15"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Product Design Information and Materials in  External System </a:t>
            </a:r>
          </a:p>
        </p:txBody>
      </p:sp>
      <p:sp>
        <p:nvSpPr>
          <p:cNvPr id="56" name="Chevron 123">
            <a:hlinkClick r:id="rId16" action="ppaction://hlinksldjump"/>
          </p:cNvPr>
          <p:cNvSpPr>
            <a:spLocks noChangeArrowheads="1"/>
          </p:cNvSpPr>
          <p:nvPr/>
        </p:nvSpPr>
        <p:spPr bwMode="auto">
          <a:xfrm>
            <a:off x="117706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Maintaining Product Designs and Executing Handover to Production</a:t>
            </a:r>
          </a:p>
        </p:txBody>
      </p:sp>
      <p:sp>
        <p:nvSpPr>
          <p:cNvPr id="57" name="Chevron 123">
            <a:hlinkClick r:id="rId17" action="ppaction://hlinksldjump"/>
          </p:cNvPr>
          <p:cNvSpPr>
            <a:spLocks noChangeArrowheads="1"/>
          </p:cNvSpPr>
          <p:nvPr/>
        </p:nvSpPr>
        <p:spPr bwMode="auto">
          <a:xfrm>
            <a:off x="2021727" y="210182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Preparing for Production</a:t>
            </a:r>
          </a:p>
        </p:txBody>
      </p:sp>
      <p:sp>
        <p:nvSpPr>
          <p:cNvPr id="58" name="Freeform 70"/>
          <p:cNvSpPr>
            <a:spLocks noChangeArrowheads="1"/>
          </p:cNvSpPr>
          <p:nvPr/>
        </p:nvSpPr>
        <p:spPr bwMode="auto">
          <a:xfrm flipV="1">
            <a:off x="1005761"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pic>
        <p:nvPicPr>
          <p:cNvPr id="53" name="Picture 52"/>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2" name="Picture 61" descr="i_button_black.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3" name="Rectangle 57">
            <a:hlinkClick r:id="rId20"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3" name="Picture 62" descr="i_button_black.psd"/>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6927072" y="6315601"/>
            <a:ext cx="138040" cy="138040"/>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152550"/>
            <a:ext cx="8496000" cy="756000"/>
          </a:xfrm>
        </p:spPr>
        <p:txBody>
          <a:bodyPr/>
          <a:lstStyle/>
          <a:p>
            <a:r>
              <a:rPr lang="en-US" b="0" dirty="0"/>
              <a:t>Product Engineering</a:t>
            </a:r>
            <a:br>
              <a:rPr lang="en-US" b="0" dirty="0"/>
            </a:br>
            <a:r>
              <a:rPr lang="en-US" sz="1800" b="0" dirty="0"/>
              <a:t>Process: Creating Product Design Information and Materials in External System</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4"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6" name="Chevron 44"/>
          <p:cNvSpPr>
            <a:spLocks noChangeArrowheads="1"/>
          </p:cNvSpPr>
          <p:nvPr/>
        </p:nvSpPr>
        <p:spPr bwMode="auto">
          <a:xfrm>
            <a:off x="327025" y="1837900"/>
            <a:ext cx="2596399" cy="1390567"/>
          </a:xfrm>
          <a:prstGeom prst="chevron">
            <a:avLst>
              <a:gd name="adj" fmla="val 11303"/>
            </a:avLst>
          </a:prstGeom>
          <a:solidFill>
            <a:srgbClr val="388ABD"/>
          </a:solidFill>
          <a:ln w="19050" cap="rnd" algn="ctr">
            <a:noFill/>
            <a:bevel/>
            <a:headEnd/>
            <a:tailEnd/>
          </a:ln>
        </p:spPr>
        <p:txBody>
          <a:bodyPr lIns="0" tIns="36000" rIns="36000" bIns="36000"/>
          <a:lstStyle/>
          <a:p>
            <a:pPr>
              <a:lnSpc>
                <a:spcPct val="90000"/>
              </a:lnSpc>
            </a:pPr>
            <a:r>
              <a:rPr lang="de-DE" altLang="zh-CN" sz="900" dirty="0">
                <a:solidFill>
                  <a:schemeClr val="bg1"/>
                </a:solidFill>
                <a:latin typeface="BentonSans Regular"/>
                <a:cs typeface="BentonSans Regular"/>
              </a:rPr>
              <a:t>Creating Product Design Information and Materials in External System</a:t>
            </a:r>
            <a:endParaRPr lang="en-US" sz="900" dirty="0">
              <a:solidFill>
                <a:schemeClr val="bg1"/>
              </a:solidFill>
              <a:latin typeface="BentonSans Regular"/>
              <a:cs typeface="BentonSans Regular"/>
            </a:endParaRPr>
          </a:p>
        </p:txBody>
      </p:sp>
      <p:sp>
        <p:nvSpPr>
          <p:cNvPr id="68" name="Chevron 67"/>
          <p:cNvSpPr>
            <a:spLocks noChangeArrowheads="1"/>
          </p:cNvSpPr>
          <p:nvPr>
            <p:custDataLst>
              <p:tags r:id="rId1"/>
            </p:custDataLst>
          </p:nvPr>
        </p:nvSpPr>
        <p:spPr bwMode="auto">
          <a:xfrm>
            <a:off x="551283" y="2152452"/>
            <a:ext cx="1277517" cy="761464"/>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altLang="zh-CN" sz="800" dirty="0">
                <a:solidFill>
                  <a:srgbClr val="404040"/>
                </a:solidFill>
              </a:rPr>
              <a:t>Create product design information and materials in external system (optional, external)</a:t>
            </a:r>
            <a:endParaRPr lang="en-US" sz="800" dirty="0">
              <a:solidFill>
                <a:srgbClr val="404040"/>
              </a:solidFill>
            </a:endParaRPr>
          </a:p>
        </p:txBody>
      </p:sp>
      <p:sp>
        <p:nvSpPr>
          <p:cNvPr id="69" name="TextBox 59">
            <a:hlinkClick r:id="rId5" action="ppaction://hlinksldjump"/>
          </p:cNvPr>
          <p:cNvSpPr txBox="1">
            <a:spLocks noChangeArrowheads="1"/>
          </p:cNvSpPr>
          <p:nvPr/>
        </p:nvSpPr>
        <p:spPr bwMode="auto">
          <a:xfrm>
            <a:off x="2582028" y="1846265"/>
            <a:ext cx="188119" cy="307777"/>
          </a:xfrm>
          <a:prstGeom prst="rect">
            <a:avLst/>
          </a:prstGeom>
          <a:noFill/>
          <a:ln w="9525">
            <a:noFill/>
            <a:miter lim="800000"/>
            <a:headEnd/>
            <a:tailEnd/>
          </a:ln>
        </p:spPr>
        <p:txBody>
          <a:bodyPr wrap="none" lIns="72000" rIns="0">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70" name="Freeform 70"/>
          <p:cNvSpPr>
            <a:spLocks noChangeArrowheads="1"/>
          </p:cNvSpPr>
          <p:nvPr/>
        </p:nvSpPr>
        <p:spPr bwMode="auto">
          <a:xfrm flipV="1">
            <a:off x="2642401" y="183682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pic>
        <p:nvPicPr>
          <p:cNvPr id="74" name="Picture 136"/>
          <p:cNvPicPr>
            <a:picLocks noChangeAspect="1"/>
          </p:cNvPicPr>
          <p:nvPr/>
        </p:nvPicPr>
        <p:blipFill>
          <a:blip r:embed="rId6">
            <a:extLst>
              <a:ext uri="{28A0092B-C50C-407E-A947-70E740481C1C}">
                <a14:useLocalDpi xmlns:a14="http://schemas.microsoft.com/office/drawing/2010/main" val="0"/>
              </a:ext>
            </a:extLst>
          </a:blip>
          <a:stretch>
            <a:fillRect/>
          </a:stretch>
        </p:blipFill>
        <p:spPr bwMode="auto">
          <a:xfrm>
            <a:off x="6863556" y="4441825"/>
            <a:ext cx="411163" cy="411163"/>
          </a:xfrm>
          <a:prstGeom prst="rect">
            <a:avLst/>
          </a:prstGeom>
          <a:noFill/>
          <a:ln w="9525">
            <a:noFill/>
            <a:miter lim="800000"/>
            <a:headEnd/>
            <a:tailEnd/>
          </a:ln>
        </p:spPr>
      </p:pic>
      <p:sp>
        <p:nvSpPr>
          <p:cNvPr id="77" name="Oval 76">
            <a:hlinkClick r:id="rId7" action="ppaction://hlinksldjump" tooltip="The product engineer designs the product,incl. the needed materials,in an external CAX system that is integrated with ByDesign.When the design information is ready for business analysis or for production,the engineer triggers the transfer to ByDesign."/>
          </p:cNvPr>
          <p:cNvSpPr>
            <a:spLocks noChangeAspect="1"/>
          </p:cNvSpPr>
          <p:nvPr/>
        </p:nvSpPr>
        <p:spPr bwMode="gray">
          <a:xfrm>
            <a:off x="1582895" y="27281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4" name="TextBox 66"/>
          <p:cNvSpPr txBox="1">
            <a:spLocks noChangeArrowheads="1"/>
          </p:cNvSpPr>
          <p:nvPr/>
        </p:nvSpPr>
        <p:spPr bwMode="auto">
          <a:xfrm>
            <a:off x="1760926" y="4399866"/>
            <a:ext cx="4914194" cy="1200329"/>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Your products are designed in your engineering department in dedicated systems, be it mechanical, </a:t>
            </a:r>
            <a:r>
              <a:rPr lang="en-US" sz="900" dirty="0" err="1"/>
              <a:t>electronical</a:t>
            </a:r>
            <a:r>
              <a:rPr lang="en-US" sz="900" dirty="0"/>
              <a:t>, or </a:t>
            </a:r>
            <a:r>
              <a:rPr lang="en-US" sz="900" dirty="0" err="1"/>
              <a:t>mechatronical</a:t>
            </a:r>
            <a:r>
              <a:rPr lang="en-US" sz="900" dirty="0"/>
              <a:t> engineering systems (CAD, CAE, CAM). The designs created in those systems are the basis for supply chain activities, as well as communication with your customers. Therefore, these digital designs need to be available to the rest of your organization and changes to them need to be communicated without delay to ensure that your organization works with up-to-date and consistent information. This is important, for example, when preparing the supply process or when checking if supplies are available at desired cost. </a:t>
            </a:r>
          </a:p>
        </p:txBody>
      </p:sp>
      <p:sp>
        <p:nvSpPr>
          <p:cNvPr id="37" name="TextBox 36"/>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1"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2"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5" name="Picture 54" descr="Calculator_2_60px.png"/>
          <p:cNvPicPr>
            <a:picLocks noChangeAspect="1"/>
          </p:cNvPicPr>
          <p:nvPr/>
        </p:nvPicPr>
        <p:blipFill>
          <a:blip r:embed="rId8" cstate="print"/>
          <a:stretch>
            <a:fillRect/>
          </a:stretch>
        </p:blipFill>
        <p:spPr>
          <a:xfrm>
            <a:off x="366739" y="5220067"/>
            <a:ext cx="180000" cy="180000"/>
          </a:xfrm>
          <a:prstGeom prst="rect">
            <a:avLst/>
          </a:prstGeom>
        </p:spPr>
      </p:pic>
      <p:pic>
        <p:nvPicPr>
          <p:cNvPr id="56" name="Picture 55" descr="Monitor_60px.png"/>
          <p:cNvPicPr>
            <a:picLocks noChangeAspect="1"/>
          </p:cNvPicPr>
          <p:nvPr/>
        </p:nvPicPr>
        <p:blipFill>
          <a:blip r:embed="rId9" cstate="print"/>
          <a:stretch>
            <a:fillRect/>
          </a:stretch>
        </p:blipFill>
        <p:spPr>
          <a:xfrm>
            <a:off x="366739" y="5578737"/>
            <a:ext cx="180000" cy="180000"/>
          </a:xfrm>
          <a:prstGeom prst="rect">
            <a:avLst/>
          </a:prstGeom>
        </p:spPr>
      </p:pic>
      <p:sp>
        <p:nvSpPr>
          <p:cNvPr id="57" name="Rectangle 57">
            <a:hlinkClick r:id="rId10"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8"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9" name="Rectangle 58">
            <a:hlinkClick r:id="rId11"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2" name="Chevron 101"/>
          <p:cNvSpPr>
            <a:spLocks noChangeArrowheads="1"/>
          </p:cNvSpPr>
          <p:nvPr/>
        </p:nvSpPr>
        <p:spPr bwMode="auto">
          <a:xfrm>
            <a:off x="7589838" y="4550903"/>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err="1">
                <a:solidFill>
                  <a:srgbClr val="404040"/>
                </a:solidFill>
              </a:rPr>
              <a:t>Product</a:t>
            </a:r>
            <a:r>
              <a:rPr lang="de-DE" altLang="zh-CN" sz="800" dirty="0">
                <a:solidFill>
                  <a:srgbClr val="404040"/>
                </a:solidFill>
              </a:rPr>
              <a:t> Engineer</a:t>
            </a:r>
            <a:endParaRPr lang="en-US" sz="800" dirty="0">
              <a:solidFill>
                <a:srgbClr val="404040"/>
              </a:solidFill>
            </a:endParaRPr>
          </a:p>
        </p:txBody>
      </p:sp>
      <p:sp>
        <p:nvSpPr>
          <p:cNvPr id="36" name="Chevron 123">
            <a:hlinkClick r:id="rId12" action="ppaction://hlinksldjump"/>
          </p:cNvPr>
          <p:cNvSpPr>
            <a:spLocks noChangeArrowheads="1"/>
          </p:cNvSpPr>
          <p:nvPr/>
        </p:nvSpPr>
        <p:spPr bwMode="auto">
          <a:xfrm>
            <a:off x="2872510" y="2101823"/>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Maintaining Product Designs and Executing Handover to Production</a:t>
            </a:r>
          </a:p>
        </p:txBody>
      </p:sp>
      <p:sp>
        <p:nvSpPr>
          <p:cNvPr id="38" name="Chevron 123">
            <a:hlinkClick r:id="rId13" action="ppaction://hlinksldjump"/>
          </p:cNvPr>
          <p:cNvSpPr>
            <a:spLocks noChangeArrowheads="1"/>
          </p:cNvSpPr>
          <p:nvPr/>
        </p:nvSpPr>
        <p:spPr bwMode="auto">
          <a:xfrm>
            <a:off x="3717177" y="2101823"/>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Preparing for Production</a:t>
            </a:r>
          </a:p>
        </p:txBody>
      </p:sp>
      <p:pic>
        <p:nvPicPr>
          <p:cNvPr id="39" name="Picture 3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40" name="Picture 39" descr="i_button_black.p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4" name="Rectangle 57">
            <a:hlinkClick r:id="rId16"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152550"/>
            <a:ext cx="8496000" cy="756000"/>
          </a:xfrm>
        </p:spPr>
        <p:txBody>
          <a:bodyPr/>
          <a:lstStyle/>
          <a:p>
            <a:r>
              <a:rPr lang="en-US" b="0" dirty="0"/>
              <a:t>Product Engineering</a:t>
            </a:r>
            <a:br>
              <a:rPr lang="en-US" b="0" dirty="0"/>
            </a:br>
            <a:r>
              <a:rPr lang="en-US" sz="1800" b="0" dirty="0"/>
              <a:t>Process: Maintaining Product Designs and Executing Handover to Production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4" name="Chevron 45"/>
          <p:cNvSpPr>
            <a:spLocks noChangeArrowheads="1"/>
          </p:cNvSpPr>
          <p:nvPr/>
        </p:nvSpPr>
        <p:spPr bwMode="auto">
          <a:xfrm>
            <a:off x="1121511" y="1855830"/>
            <a:ext cx="5991769"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de-DE" altLang="zh-CN" sz="900" dirty="0">
                <a:solidFill>
                  <a:schemeClr val="bg1"/>
                </a:solidFill>
                <a:latin typeface="BentonSans Regular"/>
                <a:cs typeface="BentonSans Regular"/>
              </a:rPr>
              <a:t>Maintaining Product Designs and Executing Handover to Production -External Creation of Product Designs</a:t>
            </a:r>
            <a:endParaRPr lang="en-US" sz="900" dirty="0">
              <a:solidFill>
                <a:schemeClr val="bg1"/>
              </a:solidFill>
              <a:latin typeface="BentonSans Regular"/>
              <a:cs typeface="BentonSans Regular"/>
            </a:endParaRPr>
          </a:p>
        </p:txBody>
      </p:sp>
      <p:sp>
        <p:nvSpPr>
          <p:cNvPr id="65" name="Chevron 64"/>
          <p:cNvSpPr>
            <a:spLocks noChangeArrowheads="1"/>
          </p:cNvSpPr>
          <p:nvPr>
            <p:custDataLst>
              <p:tags r:id="rId1"/>
            </p:custDataLst>
          </p:nvPr>
        </p:nvSpPr>
        <p:spPr bwMode="auto">
          <a:xfrm>
            <a:off x="1287710"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sz="800" dirty="0">
                <a:solidFill>
                  <a:srgbClr val="404040"/>
                </a:solidFill>
              </a:rPr>
              <a:t>Import technical drawings and materials from CAD/ PDM</a:t>
            </a:r>
            <a:endParaRPr lang="en-US" sz="800" dirty="0">
              <a:solidFill>
                <a:srgbClr val="404040"/>
              </a:solidFill>
            </a:endParaRPr>
          </a:p>
        </p:txBody>
      </p:sp>
      <p:sp>
        <p:nvSpPr>
          <p:cNvPr id="66" name="Chevron 65"/>
          <p:cNvSpPr>
            <a:spLocks noChangeArrowheads="1"/>
          </p:cNvSpPr>
          <p:nvPr>
            <p:custDataLst>
              <p:tags r:id="rId2"/>
            </p:custDataLst>
          </p:nvPr>
        </p:nvSpPr>
        <p:spPr bwMode="auto">
          <a:xfrm>
            <a:off x="2082363" y="2115671"/>
            <a:ext cx="814878" cy="91440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Create and  maintain SAP Business ByDesign  product design</a:t>
            </a:r>
          </a:p>
        </p:txBody>
      </p:sp>
      <p:sp>
        <p:nvSpPr>
          <p:cNvPr id="68" name="Chevron 67"/>
          <p:cNvSpPr>
            <a:spLocks noChangeArrowheads="1"/>
          </p:cNvSpPr>
          <p:nvPr>
            <p:custDataLst>
              <p:tags r:id="rId3"/>
            </p:custDataLst>
          </p:nvPr>
        </p:nvSpPr>
        <p:spPr bwMode="auto">
          <a:xfrm>
            <a:off x="2894945"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altLang="zh-CN" sz="800" dirty="0">
                <a:solidFill>
                  <a:srgbClr val="404040"/>
                </a:solidFill>
              </a:rPr>
              <a:t>Create and maintain materials </a:t>
            </a:r>
            <a:endParaRPr lang="en-US" sz="800" dirty="0">
              <a:solidFill>
                <a:srgbClr val="404040"/>
              </a:solidFill>
            </a:endParaRPr>
          </a:p>
        </p:txBody>
      </p:sp>
      <p:sp>
        <p:nvSpPr>
          <p:cNvPr id="69" name="Chevron 68"/>
          <p:cNvSpPr>
            <a:spLocks noChangeArrowheads="1"/>
          </p:cNvSpPr>
          <p:nvPr>
            <p:custDataLst>
              <p:tags r:id="rId4"/>
            </p:custDataLst>
          </p:nvPr>
        </p:nvSpPr>
        <p:spPr bwMode="auto">
          <a:xfrm>
            <a:off x="3689598"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altLang="zh-CN" sz="800" dirty="0">
                <a:solidFill>
                  <a:srgbClr val="404040"/>
                </a:solidFill>
              </a:rPr>
              <a:t>Assign materials to product design</a:t>
            </a:r>
            <a:endParaRPr lang="en-US" altLang="zh-CN" sz="800" dirty="0">
              <a:solidFill>
                <a:srgbClr val="404040"/>
              </a:solidFill>
            </a:endParaRPr>
          </a:p>
        </p:txBody>
      </p:sp>
      <p:sp>
        <p:nvSpPr>
          <p:cNvPr id="70" name="Chevron 69"/>
          <p:cNvSpPr>
            <a:spLocks noChangeArrowheads="1"/>
          </p:cNvSpPr>
          <p:nvPr>
            <p:custDataLst>
              <p:tags r:id="rId5"/>
            </p:custDataLst>
          </p:nvPr>
        </p:nvSpPr>
        <p:spPr bwMode="auto">
          <a:xfrm>
            <a:off x="4484251"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altLang="zh-CN" sz="800" dirty="0">
                <a:solidFill>
                  <a:srgbClr val="404040"/>
                </a:solidFill>
              </a:rPr>
              <a:t>Review product design version (external)</a:t>
            </a:r>
            <a:endParaRPr lang="en-US" altLang="zh-CN" sz="800" dirty="0">
              <a:solidFill>
                <a:srgbClr val="404040"/>
              </a:solidFill>
            </a:endParaRPr>
          </a:p>
        </p:txBody>
      </p:sp>
      <p:sp>
        <p:nvSpPr>
          <p:cNvPr id="73" name="Chevron 72"/>
          <p:cNvSpPr>
            <a:spLocks noChangeArrowheads="1"/>
          </p:cNvSpPr>
          <p:nvPr>
            <p:custDataLst>
              <p:tags r:id="rId6"/>
            </p:custDataLst>
          </p:nvPr>
        </p:nvSpPr>
        <p:spPr bwMode="auto">
          <a:xfrm>
            <a:off x="5296833" y="2115671"/>
            <a:ext cx="814878" cy="91440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Release product design version</a:t>
            </a:r>
            <a:endParaRPr lang="en-US" sz="800" dirty="0">
              <a:solidFill>
                <a:srgbClr val="404040"/>
              </a:solidFill>
            </a:endParaRPr>
          </a:p>
        </p:txBody>
      </p:sp>
      <p:sp>
        <p:nvSpPr>
          <p:cNvPr id="74" name="Chevron 73"/>
          <p:cNvSpPr>
            <a:spLocks noChangeArrowheads="1"/>
          </p:cNvSpPr>
          <p:nvPr>
            <p:custDataLst>
              <p:tags r:id="rId7"/>
            </p:custDataLst>
          </p:nvPr>
        </p:nvSpPr>
        <p:spPr bwMode="auto">
          <a:xfrm>
            <a:off x="6091487" y="2115671"/>
            <a:ext cx="814878" cy="91440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Convert product design version to production bill of material</a:t>
            </a:r>
            <a:endParaRPr lang="en-US" sz="800" dirty="0">
              <a:solidFill>
                <a:srgbClr val="404040"/>
              </a:solidFill>
            </a:endParaRPr>
          </a:p>
        </p:txBody>
      </p:sp>
      <p:sp>
        <p:nvSpPr>
          <p:cNvPr id="77" name="TextBox 59">
            <a:hlinkClick r:id="rId11" action="ppaction://hlinksldjump"/>
          </p:cNvPr>
          <p:cNvSpPr txBox="1">
            <a:spLocks noChangeArrowheads="1"/>
          </p:cNvSpPr>
          <p:nvPr/>
        </p:nvSpPr>
        <p:spPr bwMode="auto">
          <a:xfrm>
            <a:off x="6742047" y="1773112"/>
            <a:ext cx="188119" cy="307777"/>
          </a:xfrm>
          <a:prstGeom prst="rect">
            <a:avLst/>
          </a:prstGeom>
          <a:noFill/>
          <a:ln w="9525">
            <a:noFill/>
            <a:miter lim="800000"/>
            <a:headEnd/>
            <a:tailEnd/>
          </a:ln>
        </p:spPr>
        <p:txBody>
          <a:bodyPr wrap="none" lIns="72000" rIns="0">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79" name="Oval 78">
            <a:hlinkClick r:id="rId12" action="ppaction://hlinksldjump" tooltip="The product is designed in an external system, such as CAD or PDM, and can be imported into SAP Business ByDesign, and is then available in the Product Designs view and Materials view of the Product Development work center."/>
          </p:cNvPr>
          <p:cNvSpPr>
            <a:spLocks noChangeAspect="1"/>
          </p:cNvSpPr>
          <p:nvPr/>
        </p:nvSpPr>
        <p:spPr bwMode="gray">
          <a:xfrm>
            <a:off x="1869759"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5" name="Oval 84">
            <a:hlinkClick r:id="rId12" action="ppaction://hlinksldjump" tooltip="The product engineer maintains a product design version by changing the structure where necessary to reflect production capabilities."/>
          </p:cNvPr>
          <p:cNvSpPr>
            <a:spLocks noChangeAspect="1"/>
          </p:cNvSpPr>
          <p:nvPr/>
        </p:nvSpPr>
        <p:spPr bwMode="gray">
          <a:xfrm>
            <a:off x="2669859"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6" name="Oval 85">
            <a:hlinkClick r:id="rId12" action="ppaction://hlinksldjump" tooltip="The product engineer creates and maintains materials that will be referred to by the product design."/>
          </p:cNvPr>
          <p:cNvSpPr>
            <a:spLocks noChangeAspect="1"/>
          </p:cNvSpPr>
          <p:nvPr/>
        </p:nvSpPr>
        <p:spPr bwMode="gray">
          <a:xfrm>
            <a:off x="3479484"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7" name="Oval 86">
            <a:hlinkClick r:id="rId12" action="ppaction://hlinksldjump" tooltip="The product engineer assigns materials to the product design."/>
          </p:cNvPr>
          <p:cNvSpPr>
            <a:spLocks noChangeAspect="1"/>
          </p:cNvSpPr>
          <p:nvPr/>
        </p:nvSpPr>
        <p:spPr bwMode="gray">
          <a:xfrm>
            <a:off x="4279584"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2" name="Oval 91">
            <a:hlinkClick r:id="rId12" action="ppaction://hlinksldjump" tooltip="The product engineer triggers a review of the product design from a business perspective.  The review is executed outside the system. ByDesign provides the basis for the review with a multi-level print form of the product design."/>
          </p:cNvPr>
          <p:cNvSpPr>
            <a:spLocks noChangeAspect="1"/>
          </p:cNvSpPr>
          <p:nvPr/>
        </p:nvSpPr>
        <p:spPr bwMode="gray">
          <a:xfrm>
            <a:off x="5051109"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Oval 92">
            <a:hlinkClick r:id="rId13" action="ppaction://hlinksldjump" tooltip="Click here for more information"/>
          </p:cNvPr>
          <p:cNvSpPr>
            <a:spLocks noChangeAspect="1"/>
          </p:cNvSpPr>
          <p:nvPr/>
        </p:nvSpPr>
        <p:spPr bwMode="gray">
          <a:xfrm>
            <a:off x="5863446" y="2819400"/>
            <a:ext cx="160338" cy="160338"/>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4" name="Oval 93">
            <a:hlinkClick r:id="rId14" action="ppaction://hlinksldjump" tooltip="Click here for more information"/>
          </p:cNvPr>
          <p:cNvSpPr>
            <a:spLocks noChangeAspect="1"/>
          </p:cNvSpPr>
          <p:nvPr/>
        </p:nvSpPr>
        <p:spPr bwMode="gray">
          <a:xfrm>
            <a:off x="6670359"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pic>
        <p:nvPicPr>
          <p:cNvPr id="96" name="Picture 136"/>
          <p:cNvPicPr>
            <a:picLocks noChangeAspect="1"/>
          </p:cNvPicPr>
          <p:nvPr/>
        </p:nvPicPr>
        <p:blipFill>
          <a:blip r:embed="rId15">
            <a:extLst>
              <a:ext uri="{28A0092B-C50C-407E-A947-70E740481C1C}">
                <a14:useLocalDpi xmlns:a14="http://schemas.microsoft.com/office/drawing/2010/main" val="0"/>
              </a:ext>
            </a:extLst>
          </a:blip>
          <a:stretch>
            <a:fillRect/>
          </a:stretch>
        </p:blipFill>
        <p:spPr bwMode="auto">
          <a:xfrm>
            <a:off x="6863556" y="4441825"/>
            <a:ext cx="411163" cy="411163"/>
          </a:xfrm>
          <a:prstGeom prst="rect">
            <a:avLst/>
          </a:prstGeom>
          <a:noFill/>
          <a:ln w="9525">
            <a:noFill/>
            <a:miter lim="800000"/>
            <a:headEnd/>
            <a:tailEnd/>
          </a:ln>
        </p:spPr>
      </p:pic>
      <p:sp>
        <p:nvSpPr>
          <p:cNvPr id="97" name="Chevron 102"/>
          <p:cNvSpPr>
            <a:spLocks noChangeArrowheads="1"/>
          </p:cNvSpPr>
          <p:nvPr/>
        </p:nvSpPr>
        <p:spPr bwMode="auto">
          <a:xfrm>
            <a:off x="7589838" y="513886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Product Development   </a:t>
            </a:r>
          </a:p>
        </p:txBody>
      </p:sp>
      <p:sp>
        <p:nvSpPr>
          <p:cNvPr id="103" name="Rectangle 77"/>
          <p:cNvSpPr>
            <a:spLocks noChangeArrowheads="1"/>
          </p:cNvSpPr>
          <p:nvPr/>
        </p:nvSpPr>
        <p:spPr bwMode="auto">
          <a:xfrm>
            <a:off x="1213971" y="3025775"/>
            <a:ext cx="1976438" cy="230188"/>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16" action="ppaction://hlinksldjump"/>
              </a:rPr>
              <a:t>Click here </a:t>
            </a:r>
            <a:r>
              <a:rPr lang="en-US" sz="900" dirty="0">
                <a:solidFill>
                  <a:schemeClr val="bg1"/>
                </a:solidFill>
              </a:rPr>
              <a:t>to display process variants</a:t>
            </a:r>
          </a:p>
        </p:txBody>
      </p:sp>
      <p:pic>
        <p:nvPicPr>
          <p:cNvPr id="61" name="Picture 2"/>
          <p:cNvPicPr>
            <a:picLocks noChangeAspect="1" noChangeArrowheads="1"/>
          </p:cNvPicPr>
          <p:nvPr/>
        </p:nvPicPr>
        <p:blipFill>
          <a:blip r:embed="rId17">
            <a:extLst>
              <a:ext uri="{28A0092B-C50C-407E-A947-70E740481C1C}">
                <a14:useLocalDpi xmlns:a14="http://schemas.microsoft.com/office/drawing/2010/main" val="0"/>
              </a:ext>
            </a:extLst>
          </a:blip>
          <a:stretch>
            <a:fillRect/>
          </a:stretch>
        </p:blipFill>
        <p:spPr bwMode="auto">
          <a:xfrm>
            <a:off x="6883375" y="5123791"/>
            <a:ext cx="634912" cy="444439"/>
          </a:xfrm>
          <a:prstGeom prst="rect">
            <a:avLst/>
          </a:prstGeom>
          <a:noFill/>
          <a:ln w="9525">
            <a:noFill/>
            <a:miter lim="800000"/>
            <a:headEnd/>
            <a:tailEnd/>
          </a:ln>
        </p:spPr>
      </p:pic>
      <p:sp>
        <p:nvSpPr>
          <p:cNvPr id="54" name="TextBox 66"/>
          <p:cNvSpPr txBox="1">
            <a:spLocks noChangeArrowheads="1"/>
          </p:cNvSpPr>
          <p:nvPr/>
        </p:nvSpPr>
        <p:spPr bwMode="auto">
          <a:xfrm>
            <a:off x="1760926" y="4399866"/>
            <a:ext cx="4914194" cy="1754326"/>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products that are designed by your engineering department must be available to the rest of your organization in order to prepare the supply process or to check if the product can be supplied at desired cost. To guarantee this, designs of your product (including drawings, descriptions, 3D representations) can be imported into SAP Business </a:t>
            </a:r>
            <a:r>
              <a:rPr lang="en-US" sz="900" dirty="0" err="1"/>
              <a:t>ByDesign</a:t>
            </a:r>
            <a:r>
              <a:rPr lang="en-US" sz="900" dirty="0"/>
              <a:t>, for example, from a CAD system. A product design in SAP Business </a:t>
            </a:r>
            <a:r>
              <a:rPr lang="en-US" sz="900" dirty="0" err="1"/>
              <a:t>ByDesign</a:t>
            </a:r>
            <a:r>
              <a:rPr lang="en-US" sz="900" dirty="0"/>
              <a:t> is created, reflecting a production bill of material. Depending on your organization, a product design can be very similar to your production bill of material, but it can also mainly reflect the construction view with all aspects relevant to production still to be incorporated. The Production Engineer can change the structure of the product design and assign materials, or change assigned materials. New versions or copies of a product design can be created. A released product design version can be handed over to production with reference to an engineering change order, and a production bill of material is created automatically.</a:t>
            </a:r>
          </a:p>
        </p:txBody>
      </p:sp>
      <p:sp>
        <p:nvSpPr>
          <p:cNvPr id="51" name="TextBox 50"/>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2"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3"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6" name="Picture 55" descr="Calculator_2_60px.png"/>
          <p:cNvPicPr>
            <a:picLocks noChangeAspect="1"/>
          </p:cNvPicPr>
          <p:nvPr/>
        </p:nvPicPr>
        <p:blipFill>
          <a:blip r:embed="rId18" cstate="print"/>
          <a:stretch>
            <a:fillRect/>
          </a:stretch>
        </p:blipFill>
        <p:spPr>
          <a:xfrm>
            <a:off x="366739" y="5220067"/>
            <a:ext cx="180000" cy="180000"/>
          </a:xfrm>
          <a:prstGeom prst="rect">
            <a:avLst/>
          </a:prstGeom>
        </p:spPr>
      </p:pic>
      <p:pic>
        <p:nvPicPr>
          <p:cNvPr id="57" name="Picture 56" descr="Monitor_60px.png"/>
          <p:cNvPicPr>
            <a:picLocks noChangeAspect="1"/>
          </p:cNvPicPr>
          <p:nvPr/>
        </p:nvPicPr>
        <p:blipFill>
          <a:blip r:embed="rId19" cstate="print"/>
          <a:stretch>
            <a:fillRect/>
          </a:stretch>
        </p:blipFill>
        <p:spPr>
          <a:xfrm>
            <a:off x="366739" y="5578737"/>
            <a:ext cx="180000" cy="180000"/>
          </a:xfrm>
          <a:prstGeom prst="rect">
            <a:avLst/>
          </a:prstGeom>
        </p:spPr>
      </p:pic>
      <p:sp>
        <p:nvSpPr>
          <p:cNvPr id="58" name="Rectangle 57">
            <a:hlinkClick r:id="rId20"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1" name="Rectangle 90">
            <a:hlinkClick r:id="rId21"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1" name="Chevron 123">
            <a:hlinkClick r:id="rId22"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Product Design Information and Materials in  External System </a:t>
            </a:r>
          </a:p>
        </p:txBody>
      </p:sp>
      <p:sp>
        <p:nvSpPr>
          <p:cNvPr id="72" name="Chevron 123">
            <a:hlinkClick r:id="rId23" action="ppaction://hlinksldjump"/>
          </p:cNvPr>
          <p:cNvSpPr>
            <a:spLocks noChangeArrowheads="1"/>
          </p:cNvSpPr>
          <p:nvPr/>
        </p:nvSpPr>
        <p:spPr bwMode="auto">
          <a:xfrm>
            <a:off x="7089027" y="2101823"/>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Preparing for Production</a:t>
            </a:r>
          </a:p>
        </p:txBody>
      </p:sp>
      <p:sp>
        <p:nvSpPr>
          <p:cNvPr id="75" name="Freeform 70"/>
          <p:cNvSpPr>
            <a:spLocks noChangeArrowheads="1"/>
          </p:cNvSpPr>
          <p:nvPr/>
        </p:nvSpPr>
        <p:spPr bwMode="auto">
          <a:xfrm flipV="1">
            <a:off x="1005761"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76" name="Chevron 101"/>
          <p:cNvSpPr>
            <a:spLocks noChangeArrowheads="1"/>
          </p:cNvSpPr>
          <p:nvPr/>
        </p:nvSpPr>
        <p:spPr bwMode="auto">
          <a:xfrm>
            <a:off x="7589838" y="4550903"/>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err="1">
                <a:solidFill>
                  <a:srgbClr val="404040"/>
                </a:solidFill>
              </a:rPr>
              <a:t>Product</a:t>
            </a:r>
            <a:r>
              <a:rPr lang="de-DE" altLang="zh-CN" sz="800" dirty="0">
                <a:solidFill>
                  <a:srgbClr val="404040"/>
                </a:solidFill>
              </a:rPr>
              <a:t> Engineer</a:t>
            </a:r>
            <a:endParaRPr lang="en-US" sz="800" dirty="0">
              <a:solidFill>
                <a:srgbClr val="404040"/>
              </a:solidFill>
            </a:endParaRPr>
          </a:p>
        </p:txBody>
      </p:sp>
      <p:pic>
        <p:nvPicPr>
          <p:cNvPr id="59" name="Picture 58"/>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2" name="Picture 61" descr="i_button_black.png"/>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0" name="Rectangle 57">
            <a:hlinkClick r:id="rId26"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Chevron 45"/>
          <p:cNvSpPr>
            <a:spLocks noChangeArrowheads="1"/>
          </p:cNvSpPr>
          <p:nvPr/>
        </p:nvSpPr>
        <p:spPr bwMode="auto">
          <a:xfrm>
            <a:off x="1121511" y="1855830"/>
            <a:ext cx="5991769"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de-DE" altLang="zh-CN" sz="900" dirty="0">
                <a:solidFill>
                  <a:schemeClr val="bg1"/>
                </a:solidFill>
                <a:latin typeface="BentonSans Regular"/>
                <a:cs typeface="BentonSans Regular"/>
              </a:rPr>
              <a:t>Maintaining Product Designs and Executing Handover to Production -External Creation of Product Designs</a:t>
            </a:r>
            <a:endParaRPr lang="en-US" sz="900" dirty="0">
              <a:solidFill>
                <a:schemeClr val="bg1"/>
              </a:solidFill>
              <a:latin typeface="BentonSans Regular"/>
              <a:cs typeface="BentonSans Regular"/>
            </a:endParaRPr>
          </a:p>
        </p:txBody>
      </p:sp>
      <p:sp>
        <p:nvSpPr>
          <p:cNvPr id="71" name="Chevron 70"/>
          <p:cNvSpPr>
            <a:spLocks noChangeArrowheads="1"/>
          </p:cNvSpPr>
          <p:nvPr>
            <p:custDataLst>
              <p:tags r:id="rId1"/>
            </p:custDataLst>
          </p:nvPr>
        </p:nvSpPr>
        <p:spPr bwMode="auto">
          <a:xfrm>
            <a:off x="1287710"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sz="800" dirty="0">
                <a:solidFill>
                  <a:srgbClr val="404040"/>
                </a:solidFill>
              </a:rPr>
              <a:t>Import technical drawings and materials from CAD/ PDM</a:t>
            </a:r>
            <a:endParaRPr lang="en-US" sz="800" dirty="0">
              <a:solidFill>
                <a:srgbClr val="404040"/>
              </a:solidFill>
            </a:endParaRPr>
          </a:p>
        </p:txBody>
      </p:sp>
      <p:sp>
        <p:nvSpPr>
          <p:cNvPr id="72" name="Chevron 71"/>
          <p:cNvSpPr>
            <a:spLocks noChangeArrowheads="1"/>
          </p:cNvSpPr>
          <p:nvPr>
            <p:custDataLst>
              <p:tags r:id="rId2"/>
            </p:custDataLst>
          </p:nvPr>
        </p:nvSpPr>
        <p:spPr bwMode="auto">
          <a:xfrm>
            <a:off x="2082363" y="2115671"/>
            <a:ext cx="814878" cy="91440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Create and  maintain SAP Business ByDesign  product design</a:t>
            </a:r>
          </a:p>
        </p:txBody>
      </p:sp>
      <p:sp>
        <p:nvSpPr>
          <p:cNvPr id="76" name="Chevron 75"/>
          <p:cNvSpPr>
            <a:spLocks noChangeArrowheads="1"/>
          </p:cNvSpPr>
          <p:nvPr>
            <p:custDataLst>
              <p:tags r:id="rId3"/>
            </p:custDataLst>
          </p:nvPr>
        </p:nvSpPr>
        <p:spPr bwMode="auto">
          <a:xfrm>
            <a:off x="2894945"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altLang="zh-CN" sz="800" dirty="0">
                <a:solidFill>
                  <a:srgbClr val="404040"/>
                </a:solidFill>
              </a:rPr>
              <a:t>Create and maintain materials </a:t>
            </a:r>
            <a:endParaRPr lang="en-US" sz="800" dirty="0">
              <a:solidFill>
                <a:srgbClr val="404040"/>
              </a:solidFill>
            </a:endParaRPr>
          </a:p>
        </p:txBody>
      </p:sp>
      <p:sp>
        <p:nvSpPr>
          <p:cNvPr id="80" name="Chevron 79"/>
          <p:cNvSpPr>
            <a:spLocks noChangeArrowheads="1"/>
          </p:cNvSpPr>
          <p:nvPr>
            <p:custDataLst>
              <p:tags r:id="rId4"/>
            </p:custDataLst>
          </p:nvPr>
        </p:nvSpPr>
        <p:spPr bwMode="auto">
          <a:xfrm>
            <a:off x="3689598"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altLang="zh-CN" sz="800" dirty="0">
                <a:solidFill>
                  <a:srgbClr val="404040"/>
                </a:solidFill>
              </a:rPr>
              <a:t>Assign materials to product design</a:t>
            </a:r>
            <a:endParaRPr lang="en-US" altLang="zh-CN" sz="800" dirty="0">
              <a:solidFill>
                <a:srgbClr val="404040"/>
              </a:solidFill>
            </a:endParaRPr>
          </a:p>
        </p:txBody>
      </p:sp>
      <p:sp>
        <p:nvSpPr>
          <p:cNvPr id="81" name="Chevron 80"/>
          <p:cNvSpPr>
            <a:spLocks noChangeArrowheads="1"/>
          </p:cNvSpPr>
          <p:nvPr>
            <p:custDataLst>
              <p:tags r:id="rId5"/>
            </p:custDataLst>
          </p:nvPr>
        </p:nvSpPr>
        <p:spPr bwMode="auto">
          <a:xfrm>
            <a:off x="4484251"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altLang="zh-CN" sz="800" dirty="0">
                <a:solidFill>
                  <a:srgbClr val="404040"/>
                </a:solidFill>
              </a:rPr>
              <a:t>Review product design version (external)</a:t>
            </a:r>
            <a:endParaRPr lang="en-US" altLang="zh-CN" sz="800" dirty="0">
              <a:solidFill>
                <a:srgbClr val="404040"/>
              </a:solidFill>
            </a:endParaRPr>
          </a:p>
        </p:txBody>
      </p:sp>
      <p:sp>
        <p:nvSpPr>
          <p:cNvPr id="82" name="Chevron 81"/>
          <p:cNvSpPr>
            <a:spLocks noChangeArrowheads="1"/>
          </p:cNvSpPr>
          <p:nvPr>
            <p:custDataLst>
              <p:tags r:id="rId6"/>
            </p:custDataLst>
          </p:nvPr>
        </p:nvSpPr>
        <p:spPr bwMode="auto">
          <a:xfrm>
            <a:off x="5296833" y="2115671"/>
            <a:ext cx="814878" cy="91440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Release product design version</a:t>
            </a:r>
            <a:endParaRPr lang="en-US" sz="800" dirty="0">
              <a:solidFill>
                <a:srgbClr val="404040"/>
              </a:solidFill>
            </a:endParaRPr>
          </a:p>
        </p:txBody>
      </p:sp>
      <p:sp>
        <p:nvSpPr>
          <p:cNvPr id="84" name="Chevron 83"/>
          <p:cNvSpPr>
            <a:spLocks noChangeArrowheads="1"/>
          </p:cNvSpPr>
          <p:nvPr>
            <p:custDataLst>
              <p:tags r:id="rId7"/>
            </p:custDataLst>
          </p:nvPr>
        </p:nvSpPr>
        <p:spPr bwMode="auto">
          <a:xfrm>
            <a:off x="6091487" y="2115671"/>
            <a:ext cx="814878" cy="91440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Convert product design version to production bill of material</a:t>
            </a:r>
            <a:endParaRPr lang="en-US" sz="800" dirty="0">
              <a:solidFill>
                <a:srgbClr val="404040"/>
              </a:solidFill>
            </a:endParaRPr>
          </a:p>
        </p:txBody>
      </p:sp>
      <p:sp>
        <p:nvSpPr>
          <p:cNvPr id="88" name="TextBox 59">
            <a:hlinkClick r:id="rId10" action="ppaction://hlinksldjump"/>
          </p:cNvPr>
          <p:cNvSpPr txBox="1">
            <a:spLocks noChangeArrowheads="1"/>
          </p:cNvSpPr>
          <p:nvPr/>
        </p:nvSpPr>
        <p:spPr bwMode="auto">
          <a:xfrm>
            <a:off x="6742047" y="1773112"/>
            <a:ext cx="188119" cy="307777"/>
          </a:xfrm>
          <a:prstGeom prst="rect">
            <a:avLst/>
          </a:prstGeom>
          <a:noFill/>
          <a:ln w="9525">
            <a:noFill/>
            <a:miter lim="800000"/>
            <a:headEnd/>
            <a:tailEnd/>
          </a:ln>
        </p:spPr>
        <p:txBody>
          <a:bodyPr wrap="none" lIns="72000" rIns="0">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89" name="Oval 88">
            <a:hlinkClick r:id="rId11" action="ppaction://hlinksldjump" tooltip="The product is designed in an external system, such as CAD or PDM, and can be imported into SAP Business ByDesign, and is then available in the Product Designs view and Materials view of the Product Development work center."/>
          </p:cNvPr>
          <p:cNvSpPr>
            <a:spLocks noChangeAspect="1"/>
          </p:cNvSpPr>
          <p:nvPr/>
        </p:nvSpPr>
        <p:spPr bwMode="gray">
          <a:xfrm>
            <a:off x="1869759"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11" action="ppaction://hlinksldjump" tooltip="The product engineer maintains a product design version by changing the structure where necessary to reflect production capabilities."/>
          </p:cNvPr>
          <p:cNvSpPr>
            <a:spLocks noChangeAspect="1"/>
          </p:cNvSpPr>
          <p:nvPr/>
        </p:nvSpPr>
        <p:spPr bwMode="gray">
          <a:xfrm>
            <a:off x="2669859"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1" name="Oval 90">
            <a:hlinkClick r:id="rId11" action="ppaction://hlinksldjump" tooltip="The product engineer creates and maintains materials that will be referred to by the product design."/>
          </p:cNvPr>
          <p:cNvSpPr>
            <a:spLocks noChangeAspect="1"/>
          </p:cNvSpPr>
          <p:nvPr/>
        </p:nvSpPr>
        <p:spPr bwMode="gray">
          <a:xfrm>
            <a:off x="3479484"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Oval 94">
            <a:hlinkClick r:id="rId11" action="ppaction://hlinksldjump" tooltip="The product engineer assigns materials to the product design."/>
          </p:cNvPr>
          <p:cNvSpPr>
            <a:spLocks noChangeAspect="1"/>
          </p:cNvSpPr>
          <p:nvPr/>
        </p:nvSpPr>
        <p:spPr bwMode="gray">
          <a:xfrm>
            <a:off x="4279584"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Oval 96">
            <a:hlinkClick r:id="rId11" action="ppaction://hlinksldjump" tooltip="The product engineer triggers a review of the product design from a business perspective.  The review is executed outside the system. ByDesign provides the basis for the review with a multi-level print form of the product design."/>
          </p:cNvPr>
          <p:cNvSpPr>
            <a:spLocks noChangeAspect="1"/>
          </p:cNvSpPr>
          <p:nvPr/>
        </p:nvSpPr>
        <p:spPr bwMode="gray">
          <a:xfrm>
            <a:off x="5051109"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8" name="Oval 97">
            <a:hlinkClick r:id="rId12" action="ppaction://hlinksldjump" tooltip="Click here for more information"/>
          </p:cNvPr>
          <p:cNvSpPr>
            <a:spLocks noChangeAspect="1"/>
          </p:cNvSpPr>
          <p:nvPr/>
        </p:nvSpPr>
        <p:spPr bwMode="gray">
          <a:xfrm>
            <a:off x="5863446" y="2819400"/>
            <a:ext cx="160338" cy="160338"/>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1" name="Oval 110">
            <a:hlinkClick r:id="rId13" action="ppaction://hlinksldjump" tooltip="Click here for more information"/>
          </p:cNvPr>
          <p:cNvSpPr>
            <a:spLocks noChangeAspect="1"/>
          </p:cNvSpPr>
          <p:nvPr/>
        </p:nvSpPr>
        <p:spPr bwMode="gray">
          <a:xfrm>
            <a:off x="6670359"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2" name="Rectangle 77"/>
          <p:cNvSpPr>
            <a:spLocks noChangeArrowheads="1"/>
          </p:cNvSpPr>
          <p:nvPr/>
        </p:nvSpPr>
        <p:spPr bwMode="auto">
          <a:xfrm>
            <a:off x="1213971" y="3025775"/>
            <a:ext cx="1976438" cy="230188"/>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14" action="ppaction://hlinksldjump"/>
              </a:rPr>
              <a:t>Click here </a:t>
            </a:r>
            <a:r>
              <a:rPr lang="en-US" sz="900" dirty="0">
                <a:solidFill>
                  <a:schemeClr val="bg1"/>
                </a:solidFill>
              </a:rPr>
              <a:t>to display process variants</a:t>
            </a:r>
          </a:p>
        </p:txBody>
      </p:sp>
      <p:sp>
        <p:nvSpPr>
          <p:cNvPr id="113" name="Chevron 123">
            <a:hlinkClick r:id="rId15"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Product Design Information and Materials in  External System </a:t>
            </a:r>
          </a:p>
        </p:txBody>
      </p:sp>
      <p:sp>
        <p:nvSpPr>
          <p:cNvPr id="114" name="Chevron 123">
            <a:hlinkClick r:id="rId16" action="ppaction://hlinksldjump"/>
          </p:cNvPr>
          <p:cNvSpPr>
            <a:spLocks noChangeArrowheads="1"/>
          </p:cNvSpPr>
          <p:nvPr/>
        </p:nvSpPr>
        <p:spPr bwMode="auto">
          <a:xfrm>
            <a:off x="7089027" y="2101823"/>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Preparing for Production</a:t>
            </a:r>
          </a:p>
        </p:txBody>
      </p:sp>
      <p:sp>
        <p:nvSpPr>
          <p:cNvPr id="115" name="Freeform 70"/>
          <p:cNvSpPr>
            <a:spLocks noChangeArrowheads="1"/>
          </p:cNvSpPr>
          <p:nvPr/>
        </p:nvSpPr>
        <p:spPr bwMode="auto">
          <a:xfrm flipV="1">
            <a:off x="1005761"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2" name="Title 1"/>
          <p:cNvSpPr>
            <a:spLocks noGrp="1"/>
          </p:cNvSpPr>
          <p:nvPr>
            <p:ph type="title"/>
          </p:nvPr>
        </p:nvSpPr>
        <p:spPr>
          <a:xfrm>
            <a:off x="324000" y="152550"/>
            <a:ext cx="8496000" cy="756000"/>
          </a:xfrm>
        </p:spPr>
        <p:txBody>
          <a:bodyPr/>
          <a:lstStyle/>
          <a:p>
            <a:r>
              <a:rPr lang="en-US" b="0" dirty="0"/>
              <a:t>Product Engineering</a:t>
            </a:r>
            <a:br>
              <a:rPr lang="en-US" b="0" dirty="0"/>
            </a:br>
            <a:r>
              <a:rPr lang="en-US" sz="1800" b="0" dirty="0"/>
              <a:t>Process: Maintaining Product Designs and Executing Handover to Production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5" name="TextBox 74"/>
          <p:cNvSpPr txBox="1"/>
          <p:nvPr/>
        </p:nvSpPr>
        <p:spPr>
          <a:xfrm>
            <a:off x="3234267" y="3039537"/>
            <a:ext cx="2819400" cy="778933"/>
          </a:xfrm>
          <a:prstGeom prst="rect">
            <a:avLst/>
          </a:prstGeom>
          <a:solidFill>
            <a:srgbClr val="D2F0FF"/>
          </a:solidFill>
          <a:ln w="3175">
            <a:solidFill>
              <a:schemeClr val="tx1"/>
            </a:solidFill>
            <a:miter lim="800000"/>
            <a:headEnd/>
            <a:tailEnd/>
          </a:ln>
        </p:spPr>
        <p:txBody>
          <a:bodyPr tIns="180000"/>
          <a:lstStyle>
            <a:defPPr>
              <a:defRPr lang="de-DE"/>
            </a:defPPr>
            <a:lvl1pPr>
              <a:defRPr sz="600"/>
            </a:lvl1pPr>
          </a:lstStyle>
          <a:p>
            <a:r>
              <a:rPr lang="en-US" dirty="0"/>
              <a:t>The product engineer checks the consistency of the product design version and releases it. This is mandatory for the handover to production. However, it is still possible to assign materials after the handover. The consistency check can also be executed by a scheduled batch-process that checks inconsistent product designs and sets them to consistent if possible.</a:t>
            </a:r>
          </a:p>
          <a:p>
            <a:endParaRPr lang="en-US" dirty="0" err="1"/>
          </a:p>
        </p:txBody>
      </p:sp>
      <p:sp>
        <p:nvSpPr>
          <p:cNvPr id="78" name="TextBox 59">
            <a:hlinkClick r:id="rId11" action="ppaction://hlinksldjump"/>
          </p:cNvPr>
          <p:cNvSpPr txBox="1">
            <a:spLocks noChangeArrowheads="1"/>
          </p:cNvSpPr>
          <p:nvPr/>
        </p:nvSpPr>
        <p:spPr bwMode="auto">
          <a:xfrm>
            <a:off x="5846535" y="3004199"/>
            <a:ext cx="251992" cy="276999"/>
          </a:xfrm>
          <a:prstGeom prst="rect">
            <a:avLst/>
          </a:prstGeom>
          <a:noFill/>
          <a:ln w="9525">
            <a:noFill/>
            <a:miter lim="800000"/>
            <a:headEnd/>
            <a:tailEnd/>
          </a:ln>
        </p:spPr>
        <p:txBody>
          <a:bodyPr wrap="none">
            <a:spAutoFit/>
          </a:bodyPr>
          <a:lstStyle/>
          <a:p>
            <a:r>
              <a:rPr lang="en-US" sz="1200" dirty="0">
                <a:latin typeface="BrowalliaUPC" pitchFamily="34" charset="-34"/>
                <a:cs typeface="BrowalliaUPC" pitchFamily="34" charset="-34"/>
              </a:rPr>
              <a:t>X</a:t>
            </a:r>
          </a:p>
        </p:txBody>
      </p:sp>
      <p:sp>
        <p:nvSpPr>
          <p:cNvPr id="54" name="TextBox 66"/>
          <p:cNvSpPr txBox="1">
            <a:spLocks noChangeArrowheads="1"/>
          </p:cNvSpPr>
          <p:nvPr/>
        </p:nvSpPr>
        <p:spPr bwMode="auto">
          <a:xfrm>
            <a:off x="1760926" y="4399866"/>
            <a:ext cx="4914194" cy="1754326"/>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products that are designed by your engineering department must be available to the rest of your organization in order to prepare the supply process or to check if the product can be supplied at desired cost. To guarantee this, designs of your product (including drawings, descriptions, 3D representations) can be imported into SAP Business </a:t>
            </a:r>
            <a:r>
              <a:rPr lang="en-US" sz="900" dirty="0" err="1"/>
              <a:t>ByDesign</a:t>
            </a:r>
            <a:r>
              <a:rPr lang="en-US" sz="900" dirty="0"/>
              <a:t>, for example, from a CAD system. A product design in SAP Business </a:t>
            </a:r>
            <a:r>
              <a:rPr lang="en-US" sz="900" dirty="0" err="1"/>
              <a:t>ByDesign</a:t>
            </a:r>
            <a:r>
              <a:rPr lang="en-US" sz="900" dirty="0"/>
              <a:t> is created, reflecting a production bill of material. Depending on your organization, a product design can be very similar to your production bill of material, but it can also mainly reflect the construction view with all aspects relevant to production still to be incorporated. The Production Engineer can change the structure of the product design and assign materials, or change assigned materials. New versions or copies of a product design can be created. A released product design version can be handed over to production with reference to an engineering change order, and a production bill of material is created automatically.</a:t>
            </a:r>
          </a:p>
        </p:txBody>
      </p:sp>
      <p:sp>
        <p:nvSpPr>
          <p:cNvPr id="52" name="TextBox 51"/>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3"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8" cstate="print"/>
          <a:stretch>
            <a:fillRect/>
          </a:stretch>
        </p:blipFill>
        <p:spPr>
          <a:xfrm>
            <a:off x="366739" y="5220067"/>
            <a:ext cx="180000" cy="180000"/>
          </a:xfrm>
          <a:prstGeom prst="rect">
            <a:avLst/>
          </a:prstGeom>
        </p:spPr>
      </p:pic>
      <p:pic>
        <p:nvPicPr>
          <p:cNvPr id="58" name="Picture 57" descr="Monitor_60px.png"/>
          <p:cNvPicPr>
            <a:picLocks noChangeAspect="1"/>
          </p:cNvPicPr>
          <p:nvPr/>
        </p:nvPicPr>
        <p:blipFill>
          <a:blip r:embed="rId19" cstate="print"/>
          <a:stretch>
            <a:fillRect/>
          </a:stretch>
        </p:blipFill>
        <p:spPr>
          <a:xfrm>
            <a:off x="366739" y="5578737"/>
            <a:ext cx="180000" cy="180000"/>
          </a:xfrm>
          <a:prstGeom prst="rect">
            <a:avLst/>
          </a:prstGeom>
        </p:spPr>
      </p:pic>
      <p:sp>
        <p:nvSpPr>
          <p:cNvPr id="60" name="Rectangle 57">
            <a:hlinkClick r:id="rId20"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Rectangle 100">
            <a:hlinkClick r:id="rId21"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9" name="Chevron 102"/>
          <p:cNvSpPr>
            <a:spLocks noChangeArrowheads="1"/>
          </p:cNvSpPr>
          <p:nvPr/>
        </p:nvSpPr>
        <p:spPr bwMode="auto">
          <a:xfrm>
            <a:off x="7589838" y="513886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Product Development   </a:t>
            </a:r>
          </a:p>
        </p:txBody>
      </p:sp>
      <p:sp>
        <p:nvSpPr>
          <p:cNvPr id="116" name="Chevron 101"/>
          <p:cNvSpPr>
            <a:spLocks noChangeArrowheads="1"/>
          </p:cNvSpPr>
          <p:nvPr/>
        </p:nvSpPr>
        <p:spPr bwMode="auto">
          <a:xfrm>
            <a:off x="7589838" y="4550903"/>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err="1">
                <a:solidFill>
                  <a:srgbClr val="404040"/>
                </a:solidFill>
              </a:rPr>
              <a:t>Product</a:t>
            </a:r>
            <a:r>
              <a:rPr lang="de-DE" altLang="zh-CN" sz="800" dirty="0">
                <a:solidFill>
                  <a:srgbClr val="404040"/>
                </a:solidFill>
              </a:rPr>
              <a:t> Engineer</a:t>
            </a:r>
            <a:endParaRPr lang="en-US" sz="800" dirty="0">
              <a:solidFill>
                <a:srgbClr val="404040"/>
              </a:solidFill>
            </a:endParaRPr>
          </a:p>
        </p:txBody>
      </p:sp>
      <p:pic>
        <p:nvPicPr>
          <p:cNvPr id="59" name="Picture 58"/>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2" name="Picture 61"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5" name="Rectangle 57">
            <a:hlinkClick r:id="rId24"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3" name="Picture 136"/>
          <p:cNvPicPr>
            <a:picLocks noChangeAspect="1"/>
          </p:cNvPicPr>
          <p:nvPr/>
        </p:nvPicPr>
        <p:blipFill>
          <a:blip r:embed="rId25">
            <a:extLst>
              <a:ext uri="{28A0092B-C50C-407E-A947-70E740481C1C}">
                <a14:useLocalDpi xmlns:a14="http://schemas.microsoft.com/office/drawing/2010/main" val="0"/>
              </a:ext>
            </a:extLst>
          </a:blip>
          <a:stretch>
            <a:fillRect/>
          </a:stretch>
        </p:blipFill>
        <p:spPr bwMode="auto">
          <a:xfrm>
            <a:off x="6863556" y="4441825"/>
            <a:ext cx="411163" cy="411163"/>
          </a:xfrm>
          <a:prstGeom prst="rect">
            <a:avLst/>
          </a:prstGeom>
          <a:noFill/>
          <a:ln w="9525">
            <a:noFill/>
            <a:miter lim="800000"/>
            <a:headEnd/>
            <a:tailEnd/>
          </a:ln>
        </p:spPr>
      </p:pic>
      <p:pic>
        <p:nvPicPr>
          <p:cNvPr id="64" name="Picture 2"/>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6883375" y="5123791"/>
            <a:ext cx="634912" cy="444439"/>
          </a:xfrm>
          <a:prstGeom prst="rect">
            <a:avLst/>
          </a:prstGeom>
          <a:noFill/>
          <a:ln w="9525">
            <a:noFill/>
            <a:miter lim="800000"/>
            <a:headEnd/>
            <a:tailEnd/>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Chevron 45"/>
          <p:cNvSpPr>
            <a:spLocks noChangeArrowheads="1"/>
          </p:cNvSpPr>
          <p:nvPr/>
        </p:nvSpPr>
        <p:spPr bwMode="auto">
          <a:xfrm>
            <a:off x="1121511" y="1855830"/>
            <a:ext cx="5991769"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de-DE" altLang="zh-CN" sz="900" dirty="0">
                <a:solidFill>
                  <a:schemeClr val="bg1"/>
                </a:solidFill>
                <a:latin typeface="BentonSans Regular"/>
                <a:cs typeface="BentonSans Regular"/>
              </a:rPr>
              <a:t>Maintaining Product Designs and Executing Handover to Production -External Creation of Product Designs</a:t>
            </a:r>
            <a:endParaRPr lang="en-US" sz="900" dirty="0">
              <a:solidFill>
                <a:schemeClr val="bg1"/>
              </a:solidFill>
              <a:latin typeface="BentonSans Regular"/>
              <a:cs typeface="BentonSans Regular"/>
            </a:endParaRPr>
          </a:p>
        </p:txBody>
      </p:sp>
      <p:sp>
        <p:nvSpPr>
          <p:cNvPr id="75" name="Chevron 74"/>
          <p:cNvSpPr>
            <a:spLocks noChangeArrowheads="1"/>
          </p:cNvSpPr>
          <p:nvPr>
            <p:custDataLst>
              <p:tags r:id="rId1"/>
            </p:custDataLst>
          </p:nvPr>
        </p:nvSpPr>
        <p:spPr bwMode="auto">
          <a:xfrm>
            <a:off x="1287710"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sz="800" dirty="0">
                <a:solidFill>
                  <a:srgbClr val="404040"/>
                </a:solidFill>
              </a:rPr>
              <a:t>Import technical drawings and materials from CAD/ PDM</a:t>
            </a:r>
            <a:endParaRPr lang="en-US" sz="800" dirty="0">
              <a:solidFill>
                <a:srgbClr val="404040"/>
              </a:solidFill>
            </a:endParaRPr>
          </a:p>
        </p:txBody>
      </p:sp>
      <p:sp>
        <p:nvSpPr>
          <p:cNvPr id="76" name="Chevron 75"/>
          <p:cNvSpPr>
            <a:spLocks noChangeArrowheads="1"/>
          </p:cNvSpPr>
          <p:nvPr>
            <p:custDataLst>
              <p:tags r:id="rId2"/>
            </p:custDataLst>
          </p:nvPr>
        </p:nvSpPr>
        <p:spPr bwMode="auto">
          <a:xfrm>
            <a:off x="2082363" y="2115671"/>
            <a:ext cx="814878" cy="91440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Create and  maintain SAP Business ByDesign  product design</a:t>
            </a:r>
          </a:p>
        </p:txBody>
      </p:sp>
      <p:sp>
        <p:nvSpPr>
          <p:cNvPr id="78" name="Chevron 77"/>
          <p:cNvSpPr>
            <a:spLocks noChangeArrowheads="1"/>
          </p:cNvSpPr>
          <p:nvPr>
            <p:custDataLst>
              <p:tags r:id="rId3"/>
            </p:custDataLst>
          </p:nvPr>
        </p:nvSpPr>
        <p:spPr bwMode="auto">
          <a:xfrm>
            <a:off x="2894945"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altLang="zh-CN" sz="800" dirty="0">
                <a:solidFill>
                  <a:srgbClr val="404040"/>
                </a:solidFill>
              </a:rPr>
              <a:t>Create and maintain materials </a:t>
            </a:r>
            <a:endParaRPr lang="en-US" sz="800" dirty="0">
              <a:solidFill>
                <a:srgbClr val="404040"/>
              </a:solidFill>
            </a:endParaRPr>
          </a:p>
        </p:txBody>
      </p:sp>
      <p:sp>
        <p:nvSpPr>
          <p:cNvPr id="80" name="Chevron 79"/>
          <p:cNvSpPr>
            <a:spLocks noChangeArrowheads="1"/>
          </p:cNvSpPr>
          <p:nvPr>
            <p:custDataLst>
              <p:tags r:id="rId4"/>
            </p:custDataLst>
          </p:nvPr>
        </p:nvSpPr>
        <p:spPr bwMode="auto">
          <a:xfrm>
            <a:off x="3689598"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altLang="zh-CN" sz="800" dirty="0">
                <a:solidFill>
                  <a:srgbClr val="404040"/>
                </a:solidFill>
              </a:rPr>
              <a:t>Assign materials to product design</a:t>
            </a:r>
            <a:endParaRPr lang="en-US" altLang="zh-CN" sz="800" dirty="0">
              <a:solidFill>
                <a:srgbClr val="404040"/>
              </a:solidFill>
            </a:endParaRPr>
          </a:p>
        </p:txBody>
      </p:sp>
      <p:sp>
        <p:nvSpPr>
          <p:cNvPr id="81" name="Chevron 80"/>
          <p:cNvSpPr>
            <a:spLocks noChangeArrowheads="1"/>
          </p:cNvSpPr>
          <p:nvPr>
            <p:custDataLst>
              <p:tags r:id="rId5"/>
            </p:custDataLst>
          </p:nvPr>
        </p:nvSpPr>
        <p:spPr bwMode="auto">
          <a:xfrm>
            <a:off x="4484251"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altLang="zh-CN" sz="800" dirty="0">
                <a:solidFill>
                  <a:srgbClr val="404040"/>
                </a:solidFill>
              </a:rPr>
              <a:t>Review product design version (external)</a:t>
            </a:r>
            <a:endParaRPr lang="en-US" altLang="zh-CN" sz="800" dirty="0">
              <a:solidFill>
                <a:srgbClr val="404040"/>
              </a:solidFill>
            </a:endParaRPr>
          </a:p>
        </p:txBody>
      </p:sp>
      <p:sp>
        <p:nvSpPr>
          <p:cNvPr id="82" name="Chevron 81"/>
          <p:cNvSpPr>
            <a:spLocks noChangeArrowheads="1"/>
          </p:cNvSpPr>
          <p:nvPr>
            <p:custDataLst>
              <p:tags r:id="rId6"/>
            </p:custDataLst>
          </p:nvPr>
        </p:nvSpPr>
        <p:spPr bwMode="auto">
          <a:xfrm>
            <a:off x="5296833" y="2115671"/>
            <a:ext cx="814878" cy="91440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Release product design version</a:t>
            </a:r>
            <a:endParaRPr lang="en-US" sz="800" dirty="0">
              <a:solidFill>
                <a:srgbClr val="404040"/>
              </a:solidFill>
            </a:endParaRPr>
          </a:p>
        </p:txBody>
      </p:sp>
      <p:sp>
        <p:nvSpPr>
          <p:cNvPr id="84" name="Chevron 83"/>
          <p:cNvSpPr>
            <a:spLocks noChangeArrowheads="1"/>
          </p:cNvSpPr>
          <p:nvPr>
            <p:custDataLst>
              <p:tags r:id="rId7"/>
            </p:custDataLst>
          </p:nvPr>
        </p:nvSpPr>
        <p:spPr bwMode="auto">
          <a:xfrm>
            <a:off x="6091487" y="2115671"/>
            <a:ext cx="814878" cy="91440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Convert product design version to production bill of material</a:t>
            </a:r>
            <a:endParaRPr lang="en-US" sz="800" dirty="0">
              <a:solidFill>
                <a:srgbClr val="404040"/>
              </a:solidFill>
            </a:endParaRPr>
          </a:p>
        </p:txBody>
      </p:sp>
      <p:sp>
        <p:nvSpPr>
          <p:cNvPr id="88" name="TextBox 59">
            <a:hlinkClick r:id="rId10" action="ppaction://hlinksldjump"/>
          </p:cNvPr>
          <p:cNvSpPr txBox="1">
            <a:spLocks noChangeArrowheads="1"/>
          </p:cNvSpPr>
          <p:nvPr/>
        </p:nvSpPr>
        <p:spPr bwMode="auto">
          <a:xfrm>
            <a:off x="6742047" y="1773112"/>
            <a:ext cx="188119" cy="307777"/>
          </a:xfrm>
          <a:prstGeom prst="rect">
            <a:avLst/>
          </a:prstGeom>
          <a:noFill/>
          <a:ln w="9525">
            <a:noFill/>
            <a:miter lim="800000"/>
            <a:headEnd/>
            <a:tailEnd/>
          </a:ln>
        </p:spPr>
        <p:txBody>
          <a:bodyPr wrap="none" lIns="72000" rIns="0">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89" name="Oval 88">
            <a:hlinkClick r:id="rId11" action="ppaction://hlinksldjump" tooltip="The product is designed in an external system, such as CAD or PDM, and can be imported into SAP Business ByDesign, and is then available in the Product Designs view and Materials view of the Product Development work center."/>
          </p:cNvPr>
          <p:cNvSpPr>
            <a:spLocks noChangeAspect="1"/>
          </p:cNvSpPr>
          <p:nvPr/>
        </p:nvSpPr>
        <p:spPr bwMode="gray">
          <a:xfrm>
            <a:off x="1869759"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11" action="ppaction://hlinksldjump" tooltip="The product engineer maintains a product design version by changing the structure where necessary to reflect production capabilities."/>
          </p:cNvPr>
          <p:cNvSpPr>
            <a:spLocks noChangeAspect="1"/>
          </p:cNvSpPr>
          <p:nvPr/>
        </p:nvSpPr>
        <p:spPr bwMode="gray">
          <a:xfrm>
            <a:off x="2669859"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1" name="Oval 90">
            <a:hlinkClick r:id="rId11" action="ppaction://hlinksldjump" tooltip="The product engineer creates and maintains materials that will be referred to by the product design."/>
          </p:cNvPr>
          <p:cNvSpPr>
            <a:spLocks noChangeAspect="1"/>
          </p:cNvSpPr>
          <p:nvPr/>
        </p:nvSpPr>
        <p:spPr bwMode="gray">
          <a:xfrm>
            <a:off x="3479484"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Oval 94">
            <a:hlinkClick r:id="rId11" action="ppaction://hlinksldjump" tooltip="The product engineer assigns materials to the product design."/>
          </p:cNvPr>
          <p:cNvSpPr>
            <a:spLocks noChangeAspect="1"/>
          </p:cNvSpPr>
          <p:nvPr/>
        </p:nvSpPr>
        <p:spPr bwMode="gray">
          <a:xfrm>
            <a:off x="4279584"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Oval 96">
            <a:hlinkClick r:id="rId11" action="ppaction://hlinksldjump" tooltip="The product engineer triggers a review of the product design from a business perspective.  The review is executed outside the system. ByDesign provides the basis for the review with a multi-level print form of the product design."/>
          </p:cNvPr>
          <p:cNvSpPr>
            <a:spLocks noChangeAspect="1"/>
          </p:cNvSpPr>
          <p:nvPr/>
        </p:nvSpPr>
        <p:spPr bwMode="gray">
          <a:xfrm>
            <a:off x="5051109"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8" name="Oval 97">
            <a:hlinkClick r:id="rId12" action="ppaction://hlinksldjump" tooltip="Click here for more information"/>
          </p:cNvPr>
          <p:cNvSpPr>
            <a:spLocks noChangeAspect="1"/>
          </p:cNvSpPr>
          <p:nvPr/>
        </p:nvSpPr>
        <p:spPr bwMode="gray">
          <a:xfrm>
            <a:off x="5863446" y="2819400"/>
            <a:ext cx="160338" cy="160338"/>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7" name="Oval 106">
            <a:hlinkClick r:id="rId13" action="ppaction://hlinksldjump" tooltip="Click here for more information"/>
          </p:cNvPr>
          <p:cNvSpPr>
            <a:spLocks noChangeAspect="1"/>
          </p:cNvSpPr>
          <p:nvPr/>
        </p:nvSpPr>
        <p:spPr bwMode="gray">
          <a:xfrm>
            <a:off x="6670359"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8" name="Rectangle 77"/>
          <p:cNvSpPr>
            <a:spLocks noChangeArrowheads="1"/>
          </p:cNvSpPr>
          <p:nvPr/>
        </p:nvSpPr>
        <p:spPr bwMode="auto">
          <a:xfrm>
            <a:off x="1213971" y="3025775"/>
            <a:ext cx="1976438" cy="230188"/>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14" action="ppaction://hlinksldjump"/>
              </a:rPr>
              <a:t>Click here </a:t>
            </a:r>
            <a:r>
              <a:rPr lang="en-US" sz="900" dirty="0">
                <a:solidFill>
                  <a:schemeClr val="bg1"/>
                </a:solidFill>
              </a:rPr>
              <a:t>to display process variants</a:t>
            </a:r>
          </a:p>
        </p:txBody>
      </p:sp>
      <p:sp>
        <p:nvSpPr>
          <p:cNvPr id="109" name="Chevron 123">
            <a:hlinkClick r:id="rId15"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Product Design Information and Materials in  External System </a:t>
            </a:r>
          </a:p>
        </p:txBody>
      </p:sp>
      <p:sp>
        <p:nvSpPr>
          <p:cNvPr id="113" name="Chevron 123">
            <a:hlinkClick r:id="rId16" action="ppaction://hlinksldjump"/>
          </p:cNvPr>
          <p:cNvSpPr>
            <a:spLocks noChangeArrowheads="1"/>
          </p:cNvSpPr>
          <p:nvPr/>
        </p:nvSpPr>
        <p:spPr bwMode="auto">
          <a:xfrm>
            <a:off x="7089027" y="2101823"/>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Preparing for Production</a:t>
            </a:r>
          </a:p>
        </p:txBody>
      </p:sp>
      <p:sp>
        <p:nvSpPr>
          <p:cNvPr id="114" name="Freeform 70"/>
          <p:cNvSpPr>
            <a:spLocks noChangeArrowheads="1"/>
          </p:cNvSpPr>
          <p:nvPr/>
        </p:nvSpPr>
        <p:spPr bwMode="auto">
          <a:xfrm flipV="1">
            <a:off x="1005761"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2" name="Title 1"/>
          <p:cNvSpPr>
            <a:spLocks noGrp="1"/>
          </p:cNvSpPr>
          <p:nvPr>
            <p:ph type="title"/>
          </p:nvPr>
        </p:nvSpPr>
        <p:spPr>
          <a:xfrm>
            <a:off x="324000" y="152550"/>
            <a:ext cx="8496000" cy="756000"/>
          </a:xfrm>
        </p:spPr>
        <p:txBody>
          <a:bodyPr/>
          <a:lstStyle/>
          <a:p>
            <a:r>
              <a:rPr lang="en-US" b="0" dirty="0"/>
              <a:t>Product Engineering</a:t>
            </a:r>
            <a:br>
              <a:rPr lang="en-US" b="0" dirty="0"/>
            </a:br>
            <a:r>
              <a:rPr lang="en-US" sz="1800" b="0" dirty="0"/>
              <a:t>Process: Maintaining Product Designs and Executing Handover to Production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1" name="TextBox 70"/>
          <p:cNvSpPr txBox="1"/>
          <p:nvPr/>
        </p:nvSpPr>
        <p:spPr>
          <a:xfrm>
            <a:off x="4224906" y="3039537"/>
            <a:ext cx="2819400" cy="778933"/>
          </a:xfrm>
          <a:prstGeom prst="rect">
            <a:avLst/>
          </a:prstGeom>
          <a:solidFill>
            <a:srgbClr val="D2F0FF"/>
          </a:solidFill>
          <a:ln w="3175">
            <a:solidFill>
              <a:schemeClr val="tx1"/>
            </a:solidFill>
            <a:miter lim="800000"/>
            <a:headEnd/>
            <a:tailEnd/>
          </a:ln>
        </p:spPr>
        <p:txBody>
          <a:bodyPr tIns="180000"/>
          <a:lstStyle>
            <a:defPPr>
              <a:defRPr lang="de-DE"/>
            </a:defPPr>
            <a:lvl1pPr>
              <a:defRPr sz="600"/>
            </a:lvl1pPr>
          </a:lstStyle>
          <a:p>
            <a:r>
              <a:rPr lang="en-US" dirty="0"/>
              <a:t>The product engineer performs the handover of the released product design version to production, with reference to an existing or new engineering change order. A production bill of material is created automatically. The release and handover of product designs can be done for a complete product design structure by a batch process that performs these functions for all levels of a single product tree structure.</a:t>
            </a:r>
            <a:endParaRPr lang="en-US" dirty="0" err="1"/>
          </a:p>
        </p:txBody>
      </p:sp>
      <p:sp>
        <p:nvSpPr>
          <p:cNvPr id="72" name="TextBox 59">
            <a:hlinkClick r:id="rId11" action="ppaction://hlinksldjump"/>
          </p:cNvPr>
          <p:cNvSpPr txBox="1">
            <a:spLocks noChangeArrowheads="1"/>
          </p:cNvSpPr>
          <p:nvPr/>
        </p:nvSpPr>
        <p:spPr bwMode="auto">
          <a:xfrm>
            <a:off x="6837174" y="3004199"/>
            <a:ext cx="251992" cy="276999"/>
          </a:xfrm>
          <a:prstGeom prst="rect">
            <a:avLst/>
          </a:prstGeom>
          <a:noFill/>
          <a:ln w="9525">
            <a:noFill/>
            <a:miter lim="800000"/>
            <a:headEnd/>
            <a:tailEnd/>
          </a:ln>
        </p:spPr>
        <p:txBody>
          <a:bodyPr wrap="none">
            <a:spAutoFit/>
          </a:bodyPr>
          <a:lstStyle/>
          <a:p>
            <a:r>
              <a:rPr lang="en-US" sz="1200" dirty="0">
                <a:latin typeface="BrowalliaUPC" pitchFamily="34" charset="-34"/>
                <a:cs typeface="BrowalliaUPC" pitchFamily="34" charset="-34"/>
              </a:rPr>
              <a:t>X</a:t>
            </a:r>
          </a:p>
        </p:txBody>
      </p:sp>
      <p:sp>
        <p:nvSpPr>
          <p:cNvPr id="54" name="TextBox 66"/>
          <p:cNvSpPr txBox="1">
            <a:spLocks noChangeArrowheads="1"/>
          </p:cNvSpPr>
          <p:nvPr/>
        </p:nvSpPr>
        <p:spPr bwMode="auto">
          <a:xfrm>
            <a:off x="1760926" y="4399866"/>
            <a:ext cx="4914194" cy="1754326"/>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products that are designed by your engineering department must be available to the rest of your organization in order to prepare the supply process or to check if the product can be supplied at desired cost. To guarantee this, designs of your product (including drawings, descriptions, 3D representations) can be imported into SAP Business </a:t>
            </a:r>
            <a:r>
              <a:rPr lang="en-US" sz="900" dirty="0" err="1"/>
              <a:t>ByDesign</a:t>
            </a:r>
            <a:r>
              <a:rPr lang="en-US" sz="900" dirty="0"/>
              <a:t>, for example, from a CAD system. A product design in SAP Business </a:t>
            </a:r>
            <a:r>
              <a:rPr lang="en-US" sz="900" dirty="0" err="1"/>
              <a:t>ByDesign</a:t>
            </a:r>
            <a:r>
              <a:rPr lang="en-US" sz="900" dirty="0"/>
              <a:t> is created, reflecting a production bill of material. Depending on your organization, a product design can be very similar to your production bill of material, but it can also mainly reflect the construction view with all aspects relevant to production still to be incorporated. The Production Engineer can change the structure of the product design and assign materials, or change assigned materials. New versions or copies of a product design can be created. A released product design version can be handed over to production with reference to an engineering change order, and a production bill of material is created automatically.</a:t>
            </a:r>
          </a:p>
        </p:txBody>
      </p:sp>
      <p:sp>
        <p:nvSpPr>
          <p:cNvPr id="52" name="TextBox 51"/>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3"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8" cstate="print"/>
          <a:stretch>
            <a:fillRect/>
          </a:stretch>
        </p:blipFill>
        <p:spPr>
          <a:xfrm>
            <a:off x="366739" y="5220067"/>
            <a:ext cx="180000" cy="180000"/>
          </a:xfrm>
          <a:prstGeom prst="rect">
            <a:avLst/>
          </a:prstGeom>
        </p:spPr>
      </p:pic>
      <p:pic>
        <p:nvPicPr>
          <p:cNvPr id="58" name="Picture 57" descr="Monitor_60px.png"/>
          <p:cNvPicPr>
            <a:picLocks noChangeAspect="1"/>
          </p:cNvPicPr>
          <p:nvPr/>
        </p:nvPicPr>
        <p:blipFill>
          <a:blip r:embed="rId19" cstate="print"/>
          <a:stretch>
            <a:fillRect/>
          </a:stretch>
        </p:blipFill>
        <p:spPr>
          <a:xfrm>
            <a:off x="366739" y="5578737"/>
            <a:ext cx="180000" cy="180000"/>
          </a:xfrm>
          <a:prstGeom prst="rect">
            <a:avLst/>
          </a:prstGeom>
        </p:spPr>
      </p:pic>
      <p:sp>
        <p:nvSpPr>
          <p:cNvPr id="60" name="Rectangle 57">
            <a:hlinkClick r:id="rId20"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0" name="Rectangle 99">
            <a:hlinkClick r:id="rId21"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1" name="Chevron 102"/>
          <p:cNvSpPr>
            <a:spLocks noChangeArrowheads="1"/>
          </p:cNvSpPr>
          <p:nvPr/>
        </p:nvSpPr>
        <p:spPr bwMode="auto">
          <a:xfrm>
            <a:off x="7589838" y="513886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Product Development   </a:t>
            </a:r>
          </a:p>
        </p:txBody>
      </p:sp>
      <p:sp>
        <p:nvSpPr>
          <p:cNvPr id="115" name="Chevron 101"/>
          <p:cNvSpPr>
            <a:spLocks noChangeArrowheads="1"/>
          </p:cNvSpPr>
          <p:nvPr/>
        </p:nvSpPr>
        <p:spPr bwMode="auto">
          <a:xfrm>
            <a:off x="7589838" y="4550903"/>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err="1">
                <a:solidFill>
                  <a:srgbClr val="404040"/>
                </a:solidFill>
              </a:rPr>
              <a:t>Product</a:t>
            </a:r>
            <a:r>
              <a:rPr lang="de-DE" altLang="zh-CN" sz="800" dirty="0">
                <a:solidFill>
                  <a:srgbClr val="404040"/>
                </a:solidFill>
              </a:rPr>
              <a:t> Engineer</a:t>
            </a:r>
            <a:endParaRPr lang="en-US" sz="800" dirty="0">
              <a:solidFill>
                <a:srgbClr val="404040"/>
              </a:solidFill>
            </a:endParaRPr>
          </a:p>
        </p:txBody>
      </p:sp>
      <p:pic>
        <p:nvPicPr>
          <p:cNvPr id="59" name="Picture 58"/>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2" name="Picture 61"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4" name="Rectangle 57">
            <a:hlinkClick r:id="rId24"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3" name="Picture 136"/>
          <p:cNvPicPr>
            <a:picLocks noChangeAspect="1"/>
          </p:cNvPicPr>
          <p:nvPr/>
        </p:nvPicPr>
        <p:blipFill>
          <a:blip r:embed="rId25">
            <a:extLst>
              <a:ext uri="{28A0092B-C50C-407E-A947-70E740481C1C}">
                <a14:useLocalDpi xmlns:a14="http://schemas.microsoft.com/office/drawing/2010/main" val="0"/>
              </a:ext>
            </a:extLst>
          </a:blip>
          <a:stretch>
            <a:fillRect/>
          </a:stretch>
        </p:blipFill>
        <p:spPr bwMode="auto">
          <a:xfrm>
            <a:off x="6863556" y="4441825"/>
            <a:ext cx="411163" cy="411163"/>
          </a:xfrm>
          <a:prstGeom prst="rect">
            <a:avLst/>
          </a:prstGeom>
          <a:noFill/>
          <a:ln w="9525">
            <a:noFill/>
            <a:miter lim="800000"/>
            <a:headEnd/>
            <a:tailEnd/>
          </a:ln>
        </p:spPr>
      </p:pic>
      <p:pic>
        <p:nvPicPr>
          <p:cNvPr id="64" name="Picture 2"/>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6883375" y="5123791"/>
            <a:ext cx="634912" cy="444439"/>
          </a:xfrm>
          <a:prstGeom prst="rect">
            <a:avLst/>
          </a:prstGeom>
          <a:noFill/>
          <a:ln w="9525">
            <a:noFill/>
            <a:miter lim="800000"/>
            <a:headEnd/>
            <a:tailEnd/>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Chevron 45"/>
          <p:cNvSpPr>
            <a:spLocks noChangeArrowheads="1"/>
          </p:cNvSpPr>
          <p:nvPr/>
        </p:nvSpPr>
        <p:spPr bwMode="auto">
          <a:xfrm>
            <a:off x="1121511" y="1855830"/>
            <a:ext cx="5991769"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de-DE" altLang="zh-CN" sz="900" dirty="0">
                <a:solidFill>
                  <a:schemeClr val="bg1"/>
                </a:solidFill>
                <a:latin typeface="BentonSans Regular"/>
                <a:cs typeface="BentonSans Regular"/>
              </a:rPr>
              <a:t>Maintaining Product Designs and Executing Handover to Production -External Creation of Product Designs</a:t>
            </a:r>
            <a:endParaRPr lang="en-US" sz="900" dirty="0">
              <a:solidFill>
                <a:schemeClr val="bg1"/>
              </a:solidFill>
              <a:latin typeface="BentonSans Regular"/>
              <a:cs typeface="BentonSans Regular"/>
            </a:endParaRPr>
          </a:p>
        </p:txBody>
      </p:sp>
      <p:sp>
        <p:nvSpPr>
          <p:cNvPr id="75" name="Chevron 74"/>
          <p:cNvSpPr>
            <a:spLocks noChangeArrowheads="1"/>
          </p:cNvSpPr>
          <p:nvPr>
            <p:custDataLst>
              <p:tags r:id="rId1"/>
            </p:custDataLst>
          </p:nvPr>
        </p:nvSpPr>
        <p:spPr bwMode="auto">
          <a:xfrm>
            <a:off x="1287710"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sz="800" dirty="0">
                <a:solidFill>
                  <a:srgbClr val="404040"/>
                </a:solidFill>
              </a:rPr>
              <a:t>Import technical drawings and materials from CAD/ PDM</a:t>
            </a:r>
            <a:endParaRPr lang="en-US" sz="800" dirty="0">
              <a:solidFill>
                <a:srgbClr val="404040"/>
              </a:solidFill>
            </a:endParaRPr>
          </a:p>
        </p:txBody>
      </p:sp>
      <p:sp>
        <p:nvSpPr>
          <p:cNvPr id="76" name="Chevron 75"/>
          <p:cNvSpPr>
            <a:spLocks noChangeArrowheads="1"/>
          </p:cNvSpPr>
          <p:nvPr>
            <p:custDataLst>
              <p:tags r:id="rId2"/>
            </p:custDataLst>
          </p:nvPr>
        </p:nvSpPr>
        <p:spPr bwMode="auto">
          <a:xfrm>
            <a:off x="2082363" y="2115671"/>
            <a:ext cx="814878" cy="91440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Create and  maintain SAP Business ByDesign  product design</a:t>
            </a:r>
          </a:p>
        </p:txBody>
      </p:sp>
      <p:sp>
        <p:nvSpPr>
          <p:cNvPr id="78" name="Chevron 77"/>
          <p:cNvSpPr>
            <a:spLocks noChangeArrowheads="1"/>
          </p:cNvSpPr>
          <p:nvPr>
            <p:custDataLst>
              <p:tags r:id="rId3"/>
            </p:custDataLst>
          </p:nvPr>
        </p:nvSpPr>
        <p:spPr bwMode="auto">
          <a:xfrm>
            <a:off x="2894945"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altLang="zh-CN" sz="800" dirty="0">
                <a:solidFill>
                  <a:srgbClr val="404040"/>
                </a:solidFill>
              </a:rPr>
              <a:t>Create and maintain materials </a:t>
            </a:r>
            <a:endParaRPr lang="en-US" sz="800" dirty="0">
              <a:solidFill>
                <a:srgbClr val="404040"/>
              </a:solidFill>
            </a:endParaRPr>
          </a:p>
        </p:txBody>
      </p:sp>
      <p:sp>
        <p:nvSpPr>
          <p:cNvPr id="80" name="Chevron 79"/>
          <p:cNvSpPr>
            <a:spLocks noChangeArrowheads="1"/>
          </p:cNvSpPr>
          <p:nvPr>
            <p:custDataLst>
              <p:tags r:id="rId4"/>
            </p:custDataLst>
          </p:nvPr>
        </p:nvSpPr>
        <p:spPr bwMode="auto">
          <a:xfrm>
            <a:off x="3689598"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altLang="zh-CN" sz="800" dirty="0">
                <a:solidFill>
                  <a:srgbClr val="404040"/>
                </a:solidFill>
              </a:rPr>
              <a:t>Assign materials to product design</a:t>
            </a:r>
            <a:endParaRPr lang="en-US" altLang="zh-CN" sz="800" dirty="0">
              <a:solidFill>
                <a:srgbClr val="404040"/>
              </a:solidFill>
            </a:endParaRPr>
          </a:p>
        </p:txBody>
      </p:sp>
      <p:sp>
        <p:nvSpPr>
          <p:cNvPr id="81" name="Chevron 80"/>
          <p:cNvSpPr>
            <a:spLocks noChangeArrowheads="1"/>
          </p:cNvSpPr>
          <p:nvPr>
            <p:custDataLst>
              <p:tags r:id="rId5"/>
            </p:custDataLst>
          </p:nvPr>
        </p:nvSpPr>
        <p:spPr bwMode="auto">
          <a:xfrm>
            <a:off x="4484251"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altLang="zh-CN" sz="800" dirty="0">
                <a:solidFill>
                  <a:srgbClr val="404040"/>
                </a:solidFill>
              </a:rPr>
              <a:t>Review product design version (external)</a:t>
            </a:r>
            <a:endParaRPr lang="en-US" altLang="zh-CN" sz="800" dirty="0">
              <a:solidFill>
                <a:srgbClr val="404040"/>
              </a:solidFill>
            </a:endParaRPr>
          </a:p>
        </p:txBody>
      </p:sp>
      <p:sp>
        <p:nvSpPr>
          <p:cNvPr id="82" name="Chevron 81"/>
          <p:cNvSpPr>
            <a:spLocks noChangeArrowheads="1"/>
          </p:cNvSpPr>
          <p:nvPr>
            <p:custDataLst>
              <p:tags r:id="rId6"/>
            </p:custDataLst>
          </p:nvPr>
        </p:nvSpPr>
        <p:spPr bwMode="auto">
          <a:xfrm>
            <a:off x="5296833" y="2115671"/>
            <a:ext cx="814878" cy="91440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Release product design version</a:t>
            </a:r>
            <a:endParaRPr lang="en-US" sz="800" dirty="0">
              <a:solidFill>
                <a:srgbClr val="404040"/>
              </a:solidFill>
            </a:endParaRPr>
          </a:p>
        </p:txBody>
      </p:sp>
      <p:sp>
        <p:nvSpPr>
          <p:cNvPr id="84" name="Chevron 83"/>
          <p:cNvSpPr>
            <a:spLocks noChangeArrowheads="1"/>
          </p:cNvSpPr>
          <p:nvPr>
            <p:custDataLst>
              <p:tags r:id="rId7"/>
            </p:custDataLst>
          </p:nvPr>
        </p:nvSpPr>
        <p:spPr bwMode="auto">
          <a:xfrm>
            <a:off x="6091487" y="2115671"/>
            <a:ext cx="814878" cy="91440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Convert product design version to production bill of material</a:t>
            </a:r>
            <a:endParaRPr lang="en-US" sz="800" dirty="0">
              <a:solidFill>
                <a:srgbClr val="404040"/>
              </a:solidFill>
            </a:endParaRPr>
          </a:p>
        </p:txBody>
      </p:sp>
      <p:sp>
        <p:nvSpPr>
          <p:cNvPr id="88" name="TextBox 59">
            <a:hlinkClick r:id="rId10" action="ppaction://hlinksldjump"/>
          </p:cNvPr>
          <p:cNvSpPr txBox="1">
            <a:spLocks noChangeArrowheads="1"/>
          </p:cNvSpPr>
          <p:nvPr/>
        </p:nvSpPr>
        <p:spPr bwMode="auto">
          <a:xfrm>
            <a:off x="6742047" y="1773112"/>
            <a:ext cx="188119" cy="307777"/>
          </a:xfrm>
          <a:prstGeom prst="rect">
            <a:avLst/>
          </a:prstGeom>
          <a:noFill/>
          <a:ln w="9525">
            <a:noFill/>
            <a:miter lim="800000"/>
            <a:headEnd/>
            <a:tailEnd/>
          </a:ln>
        </p:spPr>
        <p:txBody>
          <a:bodyPr wrap="none" lIns="72000" rIns="0">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89" name="Oval 88">
            <a:hlinkClick r:id="rId11" action="ppaction://hlinksldjump" tooltip="The product is designed in an external system, such as CAD or PDM, and can be imported into SAP Business ByDesign, and is then available in the Product Designs view and Materials view of the Product Development work center."/>
          </p:cNvPr>
          <p:cNvSpPr>
            <a:spLocks noChangeAspect="1"/>
          </p:cNvSpPr>
          <p:nvPr/>
        </p:nvSpPr>
        <p:spPr bwMode="gray">
          <a:xfrm>
            <a:off x="1869759"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11" action="ppaction://hlinksldjump" tooltip="The product engineer maintains a product design version by changing the structure where necessary to reflect production capabilities."/>
          </p:cNvPr>
          <p:cNvSpPr>
            <a:spLocks noChangeAspect="1"/>
          </p:cNvSpPr>
          <p:nvPr/>
        </p:nvSpPr>
        <p:spPr bwMode="gray">
          <a:xfrm>
            <a:off x="2669859"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1" name="Oval 90">
            <a:hlinkClick r:id="rId11" action="ppaction://hlinksldjump" tooltip="The product engineer creates and maintains materials that will be referred to by the product design."/>
          </p:cNvPr>
          <p:cNvSpPr>
            <a:spLocks noChangeAspect="1"/>
          </p:cNvSpPr>
          <p:nvPr/>
        </p:nvSpPr>
        <p:spPr bwMode="gray">
          <a:xfrm>
            <a:off x="3479484"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Oval 94">
            <a:hlinkClick r:id="rId11" action="ppaction://hlinksldjump" tooltip="The product engineer assigns materials to the product design."/>
          </p:cNvPr>
          <p:cNvSpPr>
            <a:spLocks noChangeAspect="1"/>
          </p:cNvSpPr>
          <p:nvPr/>
        </p:nvSpPr>
        <p:spPr bwMode="gray">
          <a:xfrm>
            <a:off x="4279584"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Oval 96">
            <a:hlinkClick r:id="rId11" action="ppaction://hlinksldjump" tooltip="The product engineer triggers a review of the product design from a business perspective.  The review is executed outside the system. ByDesign provides the basis for the review with a multi-level print form of the product design."/>
          </p:cNvPr>
          <p:cNvSpPr>
            <a:spLocks noChangeAspect="1"/>
          </p:cNvSpPr>
          <p:nvPr/>
        </p:nvSpPr>
        <p:spPr bwMode="gray">
          <a:xfrm>
            <a:off x="5051109"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8" name="Oval 97">
            <a:hlinkClick r:id="rId12" action="ppaction://hlinksldjump" tooltip="Click here for more information"/>
          </p:cNvPr>
          <p:cNvSpPr>
            <a:spLocks noChangeAspect="1"/>
          </p:cNvSpPr>
          <p:nvPr/>
        </p:nvSpPr>
        <p:spPr bwMode="gray">
          <a:xfrm>
            <a:off x="5863446" y="2819400"/>
            <a:ext cx="160338" cy="160338"/>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6" name="Oval 105">
            <a:hlinkClick r:id="rId13" action="ppaction://hlinksldjump" tooltip="Click here for more information"/>
          </p:cNvPr>
          <p:cNvSpPr>
            <a:spLocks noChangeAspect="1"/>
          </p:cNvSpPr>
          <p:nvPr/>
        </p:nvSpPr>
        <p:spPr bwMode="gray">
          <a:xfrm>
            <a:off x="6670359"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8" name="Chevron 123">
            <a:hlinkClick r:id="rId14"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Product Design Information and Materials in  External System </a:t>
            </a:r>
          </a:p>
        </p:txBody>
      </p:sp>
      <p:sp>
        <p:nvSpPr>
          <p:cNvPr id="112" name="Chevron 123">
            <a:hlinkClick r:id="rId15" action="ppaction://hlinksldjump"/>
          </p:cNvPr>
          <p:cNvSpPr>
            <a:spLocks noChangeArrowheads="1"/>
          </p:cNvSpPr>
          <p:nvPr/>
        </p:nvSpPr>
        <p:spPr bwMode="auto">
          <a:xfrm>
            <a:off x="7089027" y="2101823"/>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Preparing for Production</a:t>
            </a:r>
          </a:p>
        </p:txBody>
      </p:sp>
      <p:sp>
        <p:nvSpPr>
          <p:cNvPr id="113" name="Freeform 70"/>
          <p:cNvSpPr>
            <a:spLocks noChangeArrowheads="1"/>
          </p:cNvSpPr>
          <p:nvPr/>
        </p:nvSpPr>
        <p:spPr bwMode="auto">
          <a:xfrm flipV="1">
            <a:off x="1005761"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2" name="Title 1"/>
          <p:cNvSpPr>
            <a:spLocks noGrp="1"/>
          </p:cNvSpPr>
          <p:nvPr>
            <p:ph type="title"/>
          </p:nvPr>
        </p:nvSpPr>
        <p:spPr>
          <a:xfrm>
            <a:off x="324000" y="152550"/>
            <a:ext cx="8496000" cy="756000"/>
          </a:xfrm>
        </p:spPr>
        <p:txBody>
          <a:bodyPr/>
          <a:lstStyle/>
          <a:p>
            <a:r>
              <a:rPr lang="en-US" b="0" dirty="0"/>
              <a:t>Product Engineering</a:t>
            </a:r>
            <a:br>
              <a:rPr lang="en-US" b="0" dirty="0"/>
            </a:br>
            <a:r>
              <a:rPr lang="en-US" sz="1800" b="0" dirty="0"/>
              <a:t>Process: Maintaining Product Designs and Executing Handover to Production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03" name="Rectangle 77"/>
          <p:cNvSpPr>
            <a:spLocks noChangeArrowheads="1"/>
          </p:cNvSpPr>
          <p:nvPr/>
        </p:nvSpPr>
        <p:spPr bwMode="auto">
          <a:xfrm>
            <a:off x="1213971" y="3025775"/>
            <a:ext cx="1836006" cy="230832"/>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11" action="ppaction://hlinksldjump"/>
              </a:rPr>
              <a:t>Click here </a:t>
            </a:r>
            <a:r>
              <a:rPr lang="en-US" sz="900" dirty="0">
                <a:solidFill>
                  <a:schemeClr val="bg1"/>
                </a:solidFill>
              </a:rPr>
              <a:t>to hide process variants</a:t>
            </a:r>
          </a:p>
        </p:txBody>
      </p:sp>
      <p:sp>
        <p:nvSpPr>
          <p:cNvPr id="71" name="Chevron 55"/>
          <p:cNvSpPr>
            <a:spLocks noChangeArrowheads="1"/>
          </p:cNvSpPr>
          <p:nvPr/>
        </p:nvSpPr>
        <p:spPr bwMode="auto">
          <a:xfrm>
            <a:off x="1120935" y="3245994"/>
            <a:ext cx="5860889" cy="411605"/>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900" dirty="0"/>
          </a:p>
          <a:p>
            <a:pPr marL="142875" indent="142875">
              <a:spcBef>
                <a:spcPts val="300"/>
              </a:spcBef>
            </a:pPr>
            <a:r>
              <a:rPr lang="de-DE" altLang="zh-CN" sz="900" dirty="0"/>
              <a:t>Maintaining Product Designs and Executing Handover to Production– Manual Creation of Product Designs</a:t>
            </a:r>
          </a:p>
        </p:txBody>
      </p:sp>
      <p:sp>
        <p:nvSpPr>
          <p:cNvPr id="72" name="Oval 71">
            <a:hlinkClick r:id="rId17" action="ppaction://hlinksldjump" tooltip="The product engineer creates a product design directly in BYD that reflects the Engineering BoM of a product. The product design is adapted to production capabilities and can be handed over to production with automatic creation of a PBoM."/>
          </p:cNvPr>
          <p:cNvSpPr>
            <a:spLocks noChangeAspect="1"/>
          </p:cNvSpPr>
          <p:nvPr/>
        </p:nvSpPr>
        <p:spPr bwMode="gray">
          <a:xfrm>
            <a:off x="1196774" y="346006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4" name="TextBox 66"/>
          <p:cNvSpPr txBox="1">
            <a:spLocks noChangeArrowheads="1"/>
          </p:cNvSpPr>
          <p:nvPr/>
        </p:nvSpPr>
        <p:spPr bwMode="auto">
          <a:xfrm>
            <a:off x="1760926" y="4399866"/>
            <a:ext cx="4914194" cy="1754326"/>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products that are designed by your engineering department must be available to the rest of your organization in order to prepare the supply process or to check if the product can be supplied at desired cost. To guarantee this, designs of your product (including drawings, descriptions, 3D representations) can be imported into SAP Business </a:t>
            </a:r>
            <a:r>
              <a:rPr lang="en-US" sz="900" dirty="0" err="1"/>
              <a:t>ByDesign</a:t>
            </a:r>
            <a:r>
              <a:rPr lang="en-US" sz="900" dirty="0"/>
              <a:t>, for example, from a CAD system. A product design in SAP Business </a:t>
            </a:r>
            <a:r>
              <a:rPr lang="en-US" sz="900" dirty="0" err="1"/>
              <a:t>ByDesign</a:t>
            </a:r>
            <a:r>
              <a:rPr lang="en-US" sz="900" dirty="0"/>
              <a:t> is created, reflecting a production bill of material. Depending on your organization, a product design can be very similar to your production bill of material, but it can also mainly reflect the construction view with all aspects relevant to production still to be incorporated. The Production Engineer can change the structure of the product design and assign materials, or change assigned materials. New versions or copies of a product design can be created. A released product design version can be handed over to production with reference to an engineering change order, and a production bill of material is created automatically.</a:t>
            </a:r>
          </a:p>
        </p:txBody>
      </p:sp>
      <p:sp>
        <p:nvSpPr>
          <p:cNvPr id="51" name="TextBox 50"/>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2"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3"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6" name="Picture 55" descr="Calculator_2_60px.png"/>
          <p:cNvPicPr>
            <a:picLocks noChangeAspect="1"/>
          </p:cNvPicPr>
          <p:nvPr/>
        </p:nvPicPr>
        <p:blipFill>
          <a:blip r:embed="rId18" cstate="print"/>
          <a:stretch>
            <a:fillRect/>
          </a:stretch>
        </p:blipFill>
        <p:spPr>
          <a:xfrm>
            <a:off x="366739" y="5220067"/>
            <a:ext cx="180000" cy="180000"/>
          </a:xfrm>
          <a:prstGeom prst="rect">
            <a:avLst/>
          </a:prstGeom>
        </p:spPr>
      </p:pic>
      <p:pic>
        <p:nvPicPr>
          <p:cNvPr id="57" name="Picture 56" descr="Monitor_60px.png"/>
          <p:cNvPicPr>
            <a:picLocks noChangeAspect="1"/>
          </p:cNvPicPr>
          <p:nvPr/>
        </p:nvPicPr>
        <p:blipFill>
          <a:blip r:embed="rId19" cstate="print"/>
          <a:stretch>
            <a:fillRect/>
          </a:stretch>
        </p:blipFill>
        <p:spPr>
          <a:xfrm>
            <a:off x="366739" y="5578737"/>
            <a:ext cx="180000" cy="180000"/>
          </a:xfrm>
          <a:prstGeom prst="rect">
            <a:avLst/>
          </a:prstGeom>
        </p:spPr>
      </p:pic>
      <p:sp>
        <p:nvSpPr>
          <p:cNvPr id="58" name="Rectangle 57">
            <a:hlinkClick r:id="rId20"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76">
            <a:hlinkClick r:id="rId21"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0" name="Chevron 102"/>
          <p:cNvSpPr>
            <a:spLocks noChangeArrowheads="1"/>
          </p:cNvSpPr>
          <p:nvPr/>
        </p:nvSpPr>
        <p:spPr bwMode="auto">
          <a:xfrm>
            <a:off x="7589838" y="513886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Product Development   </a:t>
            </a:r>
          </a:p>
        </p:txBody>
      </p:sp>
      <p:sp>
        <p:nvSpPr>
          <p:cNvPr id="114" name="Chevron 101"/>
          <p:cNvSpPr>
            <a:spLocks noChangeArrowheads="1"/>
          </p:cNvSpPr>
          <p:nvPr/>
        </p:nvSpPr>
        <p:spPr bwMode="auto">
          <a:xfrm>
            <a:off x="7589838" y="4550903"/>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err="1">
                <a:solidFill>
                  <a:srgbClr val="404040"/>
                </a:solidFill>
              </a:rPr>
              <a:t>Product</a:t>
            </a:r>
            <a:r>
              <a:rPr lang="de-DE" altLang="zh-CN" sz="800" dirty="0">
                <a:solidFill>
                  <a:srgbClr val="404040"/>
                </a:solidFill>
              </a:rPr>
              <a:t> Engineer</a:t>
            </a:r>
            <a:endParaRPr lang="en-US" sz="800" dirty="0">
              <a:solidFill>
                <a:srgbClr val="404040"/>
              </a:solidFill>
            </a:endParaRPr>
          </a:p>
        </p:txBody>
      </p:sp>
      <p:pic>
        <p:nvPicPr>
          <p:cNvPr id="59" name="Picture 58"/>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2" name="Picture 61"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2" name="Rectangle 57">
            <a:hlinkClick r:id="rId24"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3" name="Picture 136"/>
          <p:cNvPicPr>
            <a:picLocks noChangeAspect="1"/>
          </p:cNvPicPr>
          <p:nvPr/>
        </p:nvPicPr>
        <p:blipFill>
          <a:blip r:embed="rId25">
            <a:extLst>
              <a:ext uri="{28A0092B-C50C-407E-A947-70E740481C1C}">
                <a14:useLocalDpi xmlns:a14="http://schemas.microsoft.com/office/drawing/2010/main" val="0"/>
              </a:ext>
            </a:extLst>
          </a:blip>
          <a:stretch>
            <a:fillRect/>
          </a:stretch>
        </p:blipFill>
        <p:spPr bwMode="auto">
          <a:xfrm>
            <a:off x="6863556" y="4441825"/>
            <a:ext cx="411163" cy="411163"/>
          </a:xfrm>
          <a:prstGeom prst="rect">
            <a:avLst/>
          </a:prstGeom>
          <a:noFill/>
          <a:ln w="9525">
            <a:noFill/>
            <a:miter lim="800000"/>
            <a:headEnd/>
            <a:tailEnd/>
          </a:ln>
        </p:spPr>
      </p:pic>
      <p:pic>
        <p:nvPicPr>
          <p:cNvPr id="64" name="Picture 2"/>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6883375" y="5123791"/>
            <a:ext cx="634912" cy="444439"/>
          </a:xfrm>
          <a:prstGeom prst="rect">
            <a:avLst/>
          </a:prstGeom>
          <a:noFill/>
          <a:ln w="9525">
            <a:noFill/>
            <a:miter lim="800000"/>
            <a:headEnd/>
            <a:tailEnd/>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133500"/>
            <a:ext cx="8496000" cy="756000"/>
          </a:xfrm>
        </p:spPr>
        <p:txBody>
          <a:bodyPr/>
          <a:lstStyle/>
          <a:p>
            <a:br>
              <a:rPr lang="en-US" b="0" dirty="0"/>
            </a:br>
            <a:r>
              <a:rPr lang="en-US" b="0" dirty="0"/>
              <a:t>Product Engineering</a:t>
            </a:r>
            <a:br>
              <a:rPr lang="en-US" b="0" dirty="0"/>
            </a:br>
            <a:r>
              <a:rPr lang="en-US" sz="2000" b="0" dirty="0"/>
              <a:t>Process Details: Preparing for Production</a:t>
            </a:r>
            <a:br>
              <a:rPr lang="en-US" sz="2000" b="0" dirty="0"/>
            </a:br>
            <a:endParaRPr lang="en-US" sz="2000" b="0" dirty="0"/>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2" name="Chevron 102"/>
          <p:cNvSpPr>
            <a:spLocks noChangeArrowheads="1"/>
          </p:cNvSpPr>
          <p:nvPr/>
        </p:nvSpPr>
        <p:spPr bwMode="auto">
          <a:xfrm>
            <a:off x="7589838" y="5262438"/>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Planning and Production Master Data   </a:t>
            </a:r>
          </a:p>
        </p:txBody>
      </p:sp>
      <p:pic>
        <p:nvPicPr>
          <p:cNvPr id="64" name="Picture 70"/>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6883400" y="4441825"/>
            <a:ext cx="401638" cy="401638"/>
          </a:xfrm>
          <a:prstGeom prst="rect">
            <a:avLst/>
          </a:prstGeom>
          <a:noFill/>
          <a:ln w="9525">
            <a:noFill/>
            <a:miter lim="800000"/>
            <a:headEnd/>
            <a:tailEnd/>
          </a:ln>
        </p:spPr>
      </p:pic>
      <p:sp>
        <p:nvSpPr>
          <p:cNvPr id="73" name="Chevron 44"/>
          <p:cNvSpPr>
            <a:spLocks noChangeArrowheads="1"/>
          </p:cNvSpPr>
          <p:nvPr/>
        </p:nvSpPr>
        <p:spPr bwMode="auto">
          <a:xfrm>
            <a:off x="1958658" y="1855829"/>
            <a:ext cx="2699067"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de-DE" altLang="zh-CN" sz="900" dirty="0">
                <a:solidFill>
                  <a:schemeClr val="bg1"/>
                </a:solidFill>
                <a:latin typeface="BentonSans Regular"/>
                <a:cs typeface="BentonSans Regular"/>
              </a:rPr>
              <a:t>Preparing for Production</a:t>
            </a:r>
            <a:endParaRPr lang="en-US" sz="900" dirty="0">
              <a:solidFill>
                <a:schemeClr val="bg1"/>
              </a:solidFill>
              <a:latin typeface="BentonSans Regular"/>
              <a:cs typeface="BentonSans Regular"/>
            </a:endParaRPr>
          </a:p>
        </p:txBody>
      </p:sp>
      <p:sp>
        <p:nvSpPr>
          <p:cNvPr id="85" name="TextBox 59">
            <a:hlinkClick r:id="rId8" action="ppaction://hlinksldjump"/>
          </p:cNvPr>
          <p:cNvSpPr txBox="1">
            <a:spLocks noChangeArrowheads="1"/>
          </p:cNvSpPr>
          <p:nvPr/>
        </p:nvSpPr>
        <p:spPr bwMode="auto">
          <a:xfrm>
            <a:off x="4273369" y="1786404"/>
            <a:ext cx="188119" cy="307777"/>
          </a:xfrm>
          <a:prstGeom prst="rect">
            <a:avLst/>
          </a:prstGeom>
          <a:noFill/>
          <a:ln w="9525">
            <a:noFill/>
            <a:miter lim="800000"/>
            <a:headEnd/>
            <a:tailEnd/>
          </a:ln>
        </p:spPr>
        <p:txBody>
          <a:bodyPr wrap="none" lIns="72000" rIns="0">
            <a:spAutoFit/>
          </a:bodyPr>
          <a:lstStyle/>
          <a:p>
            <a:r>
              <a:rPr lang="en-US" sz="1400" dirty="0">
                <a:solidFill>
                  <a:schemeClr val="bg1"/>
                </a:solidFill>
                <a:latin typeface="BentonSans Light" pitchFamily="2" charset="0"/>
                <a:cs typeface="BrowalliaUPC" pitchFamily="34" charset="-34"/>
              </a:rPr>
              <a:t>X</a:t>
            </a:r>
          </a:p>
        </p:txBody>
      </p:sp>
      <p:sp>
        <p:nvSpPr>
          <p:cNvPr id="93" name="Chevron 92"/>
          <p:cNvSpPr>
            <a:spLocks noChangeArrowheads="1"/>
          </p:cNvSpPr>
          <p:nvPr>
            <p:custDataLst>
              <p:tags r:id="rId1"/>
            </p:custDataLst>
          </p:nvPr>
        </p:nvSpPr>
        <p:spPr bwMode="auto">
          <a:xfrm>
            <a:off x="2091290" y="2115671"/>
            <a:ext cx="814878" cy="914400"/>
          </a:xfrm>
          <a:prstGeom prst="chevron">
            <a:avLst>
              <a:gd name="adj" fmla="val 9676"/>
            </a:avLst>
          </a:prstGeom>
          <a:solidFill>
            <a:srgbClr val="4DB6EF"/>
          </a:solidFill>
          <a:ln w="12700" cap="rnd" algn="ctr">
            <a:solidFill>
              <a:schemeClr val="accent1">
                <a:lumMod val="75000"/>
              </a:schemeClr>
            </a:solidFill>
            <a:prstDash val="dash"/>
            <a:bevel/>
            <a:headEnd/>
            <a:tailEnd/>
          </a:ln>
        </p:spPr>
        <p:txBody>
          <a:bodyPr lIns="36000" tIns="36000" rIns="36000" bIns="36000" anchor="ctr"/>
          <a:lstStyle/>
          <a:p>
            <a:pPr>
              <a:lnSpc>
                <a:spcPct val="90000"/>
              </a:lnSpc>
            </a:pPr>
            <a:r>
              <a:rPr lang="de-DE" altLang="zh-CN" sz="800" dirty="0">
                <a:solidFill>
                  <a:srgbClr val="404040"/>
                </a:solidFill>
              </a:rPr>
              <a:t>Create,   maintain, and  assign materials </a:t>
            </a:r>
            <a:endParaRPr lang="en-US" sz="800" dirty="0">
              <a:solidFill>
                <a:srgbClr val="404040"/>
              </a:solidFill>
            </a:endParaRPr>
          </a:p>
        </p:txBody>
      </p:sp>
      <p:sp>
        <p:nvSpPr>
          <p:cNvPr id="94" name="Chevron 93"/>
          <p:cNvSpPr>
            <a:spLocks noChangeArrowheads="1"/>
          </p:cNvSpPr>
          <p:nvPr>
            <p:custDataLst>
              <p:tags r:id="rId2"/>
            </p:custDataLst>
          </p:nvPr>
        </p:nvSpPr>
        <p:spPr bwMode="auto">
          <a:xfrm>
            <a:off x="2903872" y="2115671"/>
            <a:ext cx="814878" cy="91440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Maintain production bills of material and production bill of material variants</a:t>
            </a:r>
            <a:endParaRPr lang="en-US" sz="800" dirty="0">
              <a:solidFill>
                <a:srgbClr val="404040"/>
              </a:solidFill>
            </a:endParaRPr>
          </a:p>
        </p:txBody>
      </p:sp>
      <p:sp>
        <p:nvSpPr>
          <p:cNvPr id="95" name="Chevron 94"/>
          <p:cNvSpPr>
            <a:spLocks noChangeArrowheads="1"/>
          </p:cNvSpPr>
          <p:nvPr>
            <p:custDataLst>
              <p:tags r:id="rId3"/>
            </p:custDataLst>
          </p:nvPr>
        </p:nvSpPr>
        <p:spPr bwMode="auto">
          <a:xfrm>
            <a:off x="3698526" y="2115671"/>
            <a:ext cx="814878" cy="91440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Create, maintain, and release production models</a:t>
            </a:r>
            <a:endParaRPr lang="en-US" sz="800" dirty="0">
              <a:solidFill>
                <a:srgbClr val="404040"/>
              </a:solidFill>
            </a:endParaRPr>
          </a:p>
        </p:txBody>
      </p:sp>
      <p:sp>
        <p:nvSpPr>
          <p:cNvPr id="96" name="Oval 95">
            <a:hlinkClick r:id="rId9" action="ppaction://hlinksldjump" tooltip="The production planner creates and maintains materials that will be used as input or output products in the production bill of material."/>
          </p:cNvPr>
          <p:cNvSpPr>
            <a:spLocks noChangeAspect="1"/>
          </p:cNvSpPr>
          <p:nvPr/>
        </p:nvSpPr>
        <p:spPr bwMode="gray">
          <a:xfrm>
            <a:off x="2658148"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Oval 96">
            <a:hlinkClick r:id="rId9" action="ppaction://hlinksldjump" tooltip="The production planner maintains PBoMs and PBoM variants. PBoM variants can be added or regrouped, and materials and quantities can be entered. All changes to the PBoM are controlled by engineering change orders."/>
          </p:cNvPr>
          <p:cNvSpPr>
            <a:spLocks noChangeAspect="1"/>
          </p:cNvSpPr>
          <p:nvPr/>
        </p:nvSpPr>
        <p:spPr bwMode="gray">
          <a:xfrm>
            <a:off x="3486823"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8" name="Oval 97">
            <a:hlinkClick r:id="rId9" action="ppaction://hlinksldjump" tooltip="The production planner creates, maintains and releases production models. Production models associate a PBoM variant with a bill of operation. It is the basis for manufacturing. Once the production model is released, everything is prepared for production."/>
          </p:cNvPr>
          <p:cNvSpPr>
            <a:spLocks noChangeAspect="1"/>
          </p:cNvSpPr>
          <p:nvPr/>
        </p:nvSpPr>
        <p:spPr bwMode="gray">
          <a:xfrm>
            <a:off x="4277398" y="2835738"/>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pic>
        <p:nvPicPr>
          <p:cNvPr id="42" name="Picture 2"/>
          <p:cNvPicPr>
            <a:picLocks noChangeAspect="1" noChangeArrowheads="1"/>
          </p:cNvPicPr>
          <p:nvPr/>
        </p:nvPicPr>
        <p:blipFill>
          <a:blip r:embed="rId10">
            <a:extLst>
              <a:ext uri="{28A0092B-C50C-407E-A947-70E740481C1C}">
                <a14:useLocalDpi xmlns:a14="http://schemas.microsoft.com/office/drawing/2010/main" val="0"/>
              </a:ext>
            </a:extLst>
          </a:blip>
          <a:stretch>
            <a:fillRect/>
          </a:stretch>
        </p:blipFill>
        <p:spPr bwMode="auto">
          <a:xfrm>
            <a:off x="6883375" y="5123791"/>
            <a:ext cx="634912" cy="444439"/>
          </a:xfrm>
          <a:prstGeom prst="rect">
            <a:avLst/>
          </a:prstGeom>
          <a:noFill/>
          <a:ln w="9525">
            <a:noFill/>
            <a:miter lim="800000"/>
            <a:headEnd/>
            <a:tailEnd/>
          </a:ln>
        </p:spPr>
      </p:pic>
      <p:sp>
        <p:nvSpPr>
          <p:cNvPr id="54" name="TextBox 66"/>
          <p:cNvSpPr txBox="1">
            <a:spLocks noChangeArrowheads="1"/>
          </p:cNvSpPr>
          <p:nvPr/>
        </p:nvSpPr>
        <p:spPr bwMode="auto">
          <a:xfrm>
            <a:off x="1760926" y="4399866"/>
            <a:ext cx="4914194" cy="1754326"/>
          </a:xfrm>
          <a:prstGeom prst="rect">
            <a:avLst/>
          </a:prstGeom>
          <a:noFill/>
          <a:ln w="9525">
            <a:noFill/>
            <a:miter lim="800000"/>
            <a:headEnd/>
            <a:tailEnd/>
          </a:ln>
        </p:spPr>
        <p:txBody>
          <a:bodyPr wrap="square">
            <a:spAutoFit/>
          </a:bodyPr>
          <a:lstStyle/>
          <a:p>
            <a:pPr>
              <a:spcBef>
                <a:spcPts val="375"/>
              </a:spcBef>
              <a:spcAft>
                <a:spcPts val="375"/>
              </a:spcAft>
              <a:buClr>
                <a:schemeClr val="accent1"/>
              </a:buClr>
              <a:buSzPct val="80000"/>
            </a:pPr>
            <a:r>
              <a:rPr lang="en-US" sz="900" dirty="0"/>
              <a:t>The </a:t>
            </a:r>
            <a:r>
              <a:rPr lang="en-US" sz="900" b="1" dirty="0"/>
              <a:t>Preparing for Production </a:t>
            </a:r>
            <a:r>
              <a:rPr lang="en-US" sz="900" dirty="0"/>
              <a:t>business process covers the management of production bills of materials (</a:t>
            </a:r>
            <a:r>
              <a:rPr lang="en-US" sz="900" dirty="0" err="1"/>
              <a:t>PBoMs</a:t>
            </a:r>
            <a:r>
              <a:rPr lang="en-US" sz="900" dirty="0"/>
              <a:t>)  and all other master data that are prerequisites for production and is aimed at facilitating maximum reuse. The production planner maintains the </a:t>
            </a:r>
            <a:r>
              <a:rPr lang="en-US" sz="900" dirty="0" err="1"/>
              <a:t>PBoMs</a:t>
            </a:r>
            <a:r>
              <a:rPr lang="en-US" sz="900" dirty="0"/>
              <a:t> that have been handed over by the product engineer. New variants of a production bill of material can be created and input materials can be assigned or changed. Where applicable, material masters themselves can be created and updated. Engineering change orders control all changes to production bills of material. The production engineer creates production models and assigns a </a:t>
            </a:r>
            <a:r>
              <a:rPr lang="en-US" sz="900" dirty="0" err="1"/>
              <a:t>PBoM</a:t>
            </a:r>
            <a:r>
              <a:rPr lang="en-US" sz="900" dirty="0"/>
              <a:t> variant and a bill of operations to the production model.  The bill of operation provides details about the individual steps in the production. The user can check a new or changed production model to verify if it can be released to supply chain planning and production execution. Once the production model is released, everything is prepared for production.</a:t>
            </a:r>
          </a:p>
        </p:txBody>
      </p:sp>
      <p:sp>
        <p:nvSpPr>
          <p:cNvPr id="51" name="TextBox 50"/>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2"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3"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6" name="Picture 55" descr="Calculator_2_60px.png"/>
          <p:cNvPicPr>
            <a:picLocks noChangeAspect="1"/>
          </p:cNvPicPr>
          <p:nvPr/>
        </p:nvPicPr>
        <p:blipFill>
          <a:blip r:embed="rId11" cstate="print"/>
          <a:stretch>
            <a:fillRect/>
          </a:stretch>
        </p:blipFill>
        <p:spPr>
          <a:xfrm>
            <a:off x="366739" y="5220067"/>
            <a:ext cx="180000" cy="180000"/>
          </a:xfrm>
          <a:prstGeom prst="rect">
            <a:avLst/>
          </a:prstGeom>
        </p:spPr>
      </p:pic>
      <p:pic>
        <p:nvPicPr>
          <p:cNvPr id="57" name="Picture 56" descr="Monitor_60px.png"/>
          <p:cNvPicPr>
            <a:picLocks noChangeAspect="1"/>
          </p:cNvPicPr>
          <p:nvPr/>
        </p:nvPicPr>
        <p:blipFill>
          <a:blip r:embed="rId12" cstate="print"/>
          <a:stretch>
            <a:fillRect/>
          </a:stretch>
        </p:blipFill>
        <p:spPr>
          <a:xfrm>
            <a:off x="366739" y="5578737"/>
            <a:ext cx="180000" cy="180000"/>
          </a:xfrm>
          <a:prstGeom prst="rect">
            <a:avLst/>
          </a:prstGeom>
        </p:spPr>
      </p:pic>
      <p:sp>
        <p:nvSpPr>
          <p:cNvPr id="58" name="Rectangle 57">
            <a:hlinkClick r:id="rId13"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76">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4" name="Chevron 123">
            <a:hlinkClick r:id="rId15"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Product Design Information and Materials in  External System </a:t>
            </a:r>
          </a:p>
        </p:txBody>
      </p:sp>
      <p:sp>
        <p:nvSpPr>
          <p:cNvPr id="45" name="Chevron 123">
            <a:hlinkClick r:id="rId16" action="ppaction://hlinksldjump"/>
          </p:cNvPr>
          <p:cNvSpPr>
            <a:spLocks noChangeArrowheads="1"/>
          </p:cNvSpPr>
          <p:nvPr/>
        </p:nvSpPr>
        <p:spPr bwMode="auto">
          <a:xfrm>
            <a:off x="1177060" y="2101823"/>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Maintaining Product Designs and Executing Handover to Production</a:t>
            </a:r>
          </a:p>
        </p:txBody>
      </p:sp>
      <p:sp>
        <p:nvSpPr>
          <p:cNvPr id="46" name="Freeform 70"/>
          <p:cNvSpPr>
            <a:spLocks noChangeArrowheads="1"/>
          </p:cNvSpPr>
          <p:nvPr/>
        </p:nvSpPr>
        <p:spPr bwMode="auto">
          <a:xfrm flipV="1">
            <a:off x="1005761"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48" name="Chevron 101"/>
          <p:cNvSpPr>
            <a:spLocks noChangeArrowheads="1"/>
          </p:cNvSpPr>
          <p:nvPr/>
        </p:nvSpPr>
        <p:spPr bwMode="auto">
          <a:xfrm>
            <a:off x="7589838" y="4550903"/>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err="1">
                <a:solidFill>
                  <a:srgbClr val="404040"/>
                </a:solidFill>
              </a:rPr>
              <a:t>Production</a:t>
            </a:r>
            <a:r>
              <a:rPr lang="de-DE" altLang="zh-CN" sz="800" dirty="0">
                <a:solidFill>
                  <a:srgbClr val="404040"/>
                </a:solidFill>
              </a:rPr>
              <a:t> </a:t>
            </a:r>
            <a:r>
              <a:rPr lang="de-DE" altLang="zh-CN" sz="800" dirty="0" err="1">
                <a:solidFill>
                  <a:srgbClr val="404040"/>
                </a:solidFill>
              </a:rPr>
              <a:t>Planner</a:t>
            </a:r>
            <a:endParaRPr lang="en-US" sz="800" dirty="0">
              <a:solidFill>
                <a:srgbClr val="404040"/>
              </a:solidFill>
            </a:endParaRPr>
          </a:p>
        </p:txBody>
      </p:sp>
      <p:pic>
        <p:nvPicPr>
          <p:cNvPr id="59" name="Picture 58"/>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1" name="Picture 60"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0" name="Rectangle 57">
            <a:hlinkClick r:id="rId19"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hevron 43"/>
          <p:cNvSpPr>
            <a:spLocks noChangeArrowheads="1"/>
          </p:cNvSpPr>
          <p:nvPr/>
        </p:nvSpPr>
        <p:spPr bwMode="auto">
          <a:xfrm>
            <a:off x="3647020" y="1838299"/>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Handover</a:t>
            </a:r>
          </a:p>
        </p:txBody>
      </p:sp>
      <p:sp>
        <p:nvSpPr>
          <p:cNvPr id="67" name="Chevron 44"/>
          <p:cNvSpPr>
            <a:spLocks noChangeArrowheads="1"/>
          </p:cNvSpPr>
          <p:nvPr/>
        </p:nvSpPr>
        <p:spPr bwMode="auto">
          <a:xfrm>
            <a:off x="4713686" y="1838299"/>
            <a:ext cx="2670094"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Prepare</a:t>
            </a:r>
          </a:p>
        </p:txBody>
      </p:sp>
      <p:sp>
        <p:nvSpPr>
          <p:cNvPr id="85" name="Chevron 84"/>
          <p:cNvSpPr>
            <a:spLocks noChangeArrowheads="1"/>
          </p:cNvSpPr>
          <p:nvPr>
            <p:custDataLst>
              <p:tags r:id="rId1"/>
            </p:custDataLst>
          </p:nvPr>
        </p:nvSpPr>
        <p:spPr bwMode="auto">
          <a:xfrm>
            <a:off x="4896545" y="2227026"/>
            <a:ext cx="847247"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  Product </a:t>
            </a:r>
            <a:r>
              <a:rPr lang="en-US" sz="800" dirty="0" err="1">
                <a:solidFill>
                  <a:srgbClr val="404040"/>
                </a:solidFill>
              </a:rPr>
              <a:t>BoM</a:t>
            </a:r>
            <a:r>
              <a:rPr lang="en-US" sz="800" dirty="0">
                <a:solidFill>
                  <a:srgbClr val="404040"/>
                </a:solidFill>
              </a:rPr>
              <a:t> and Product </a:t>
            </a:r>
            <a:r>
              <a:rPr lang="en-US" sz="800" dirty="0" err="1">
                <a:solidFill>
                  <a:srgbClr val="404040"/>
                </a:solidFill>
              </a:rPr>
              <a:t>BoM</a:t>
            </a:r>
            <a:r>
              <a:rPr lang="en-US" sz="800" dirty="0">
                <a:solidFill>
                  <a:srgbClr val="404040"/>
                </a:solidFill>
              </a:rPr>
              <a:t> Variants</a:t>
            </a:r>
          </a:p>
        </p:txBody>
      </p:sp>
      <p:sp>
        <p:nvSpPr>
          <p:cNvPr id="86" name="Chevron 84"/>
          <p:cNvSpPr>
            <a:spLocks noChangeArrowheads="1"/>
          </p:cNvSpPr>
          <p:nvPr>
            <p:custDataLst>
              <p:tags r:id="rId2"/>
            </p:custDataLst>
          </p:nvPr>
        </p:nvSpPr>
        <p:spPr bwMode="auto">
          <a:xfrm>
            <a:off x="5713313" y="222702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Assign Materials (Optional)</a:t>
            </a:r>
          </a:p>
        </p:txBody>
      </p:sp>
      <p:sp>
        <p:nvSpPr>
          <p:cNvPr id="87" name="Chevron 84"/>
          <p:cNvSpPr>
            <a:spLocks noChangeArrowheads="1"/>
          </p:cNvSpPr>
          <p:nvPr>
            <p:custDataLst>
              <p:tags r:id="rId3"/>
            </p:custDataLst>
          </p:nvPr>
        </p:nvSpPr>
        <p:spPr bwMode="auto">
          <a:xfrm>
            <a:off x="6475217" y="222702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 and Release</a:t>
            </a:r>
          </a:p>
          <a:p>
            <a:pPr>
              <a:lnSpc>
                <a:spcPct val="90000"/>
              </a:lnSpc>
              <a:buClr>
                <a:schemeClr val="accent1"/>
              </a:buClr>
              <a:buSzPct val="80000"/>
            </a:pPr>
            <a:r>
              <a:rPr lang="en-US" sz="800" dirty="0">
                <a:solidFill>
                  <a:srgbClr val="404040"/>
                </a:solidFill>
              </a:rPr>
              <a:t>Production Model</a:t>
            </a:r>
          </a:p>
        </p:txBody>
      </p:sp>
      <p:sp>
        <p:nvSpPr>
          <p:cNvPr id="88" name="Chevron 84"/>
          <p:cNvSpPr>
            <a:spLocks noChangeArrowheads="1"/>
          </p:cNvSpPr>
          <p:nvPr>
            <p:custDataLst>
              <p:tags r:id="rId4"/>
            </p:custDataLst>
          </p:nvPr>
        </p:nvSpPr>
        <p:spPr bwMode="auto">
          <a:xfrm>
            <a:off x="3903020" y="222702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Product </a:t>
            </a:r>
            <a:r>
              <a:rPr lang="en-US" sz="800" dirty="0" err="1">
                <a:solidFill>
                  <a:srgbClr val="404040"/>
                </a:solidFill>
              </a:rPr>
              <a:t>BoM</a:t>
            </a:r>
            <a:endParaRPr lang="en-US" sz="800" dirty="0">
              <a:solidFill>
                <a:srgbClr val="404040"/>
              </a:solidFill>
            </a:endParaRPr>
          </a:p>
        </p:txBody>
      </p:sp>
      <p:sp>
        <p:nvSpPr>
          <p:cNvPr id="2" name="Title 1"/>
          <p:cNvSpPr>
            <a:spLocks noGrp="1"/>
          </p:cNvSpPr>
          <p:nvPr>
            <p:ph type="title"/>
          </p:nvPr>
        </p:nvSpPr>
        <p:spPr>
          <a:xfrm>
            <a:off x="324000" y="162075"/>
            <a:ext cx="8496000" cy="756000"/>
          </a:xfrm>
        </p:spPr>
        <p:txBody>
          <a:bodyPr/>
          <a:lstStyle/>
          <a:p>
            <a:r>
              <a:rPr lang="en-US" b="0" dirty="0"/>
              <a:t>Product Engineering</a:t>
            </a:r>
            <a:br>
              <a:rPr lang="en-US" b="0"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2033634"/>
          </a:xfrm>
          <a:prstGeom prst="rect">
            <a:avLst/>
          </a:prstGeom>
          <a:noFill/>
          <a:ln w="9525">
            <a:noFill/>
            <a:miter lim="800000"/>
            <a:headEnd/>
            <a:tailEnd/>
          </a:ln>
        </p:spPr>
        <p:txBody>
          <a:bodyPr>
            <a:spAutoFit/>
          </a:bodyPr>
          <a:lstStyle/>
          <a:p>
            <a:pPr>
              <a:lnSpc>
                <a:spcPct val="95000"/>
              </a:lnSpc>
              <a:spcBef>
                <a:spcPts val="600"/>
              </a:spcBef>
              <a:buSzPct val="125000"/>
            </a:pPr>
            <a:r>
              <a:rPr lang="en-US" sz="900" dirty="0"/>
              <a:t>For midsize companies in manufacturing, this process streamlines relevant data flow from engineering to production. </a:t>
            </a:r>
          </a:p>
          <a:p>
            <a:pPr>
              <a:lnSpc>
                <a:spcPct val="95000"/>
              </a:lnSpc>
              <a:spcBef>
                <a:spcPts val="600"/>
              </a:spcBef>
              <a:buSzPct val="125000"/>
            </a:pPr>
            <a:r>
              <a:rPr lang="en-US" sz="900" dirty="0"/>
              <a:t>You can increase customer satisfaction by reducing lead time in engineering and reduce quality costs by automating the creation of the bill of materials. </a:t>
            </a:r>
          </a:p>
          <a:p>
            <a:pPr>
              <a:lnSpc>
                <a:spcPct val="95000"/>
              </a:lnSpc>
              <a:spcBef>
                <a:spcPts val="600"/>
              </a:spcBef>
              <a:buSzPct val="125000"/>
            </a:pPr>
            <a:r>
              <a:rPr lang="en-US" sz="900" dirty="0"/>
              <a:t>SAP Business </a:t>
            </a:r>
            <a:r>
              <a:rPr lang="en-US" sz="900" dirty="0" err="1"/>
              <a:t>ByDesign</a:t>
            </a:r>
            <a:r>
              <a:rPr lang="en-US" sz="900" dirty="0"/>
              <a:t> helps efficiently manage CAD / TDM data import  and the adaption or creation of bills of material. Released designs can be handed over to production.</a:t>
            </a:r>
          </a:p>
          <a:p>
            <a:pPr>
              <a:lnSpc>
                <a:spcPct val="95000"/>
              </a:lnSpc>
              <a:spcBef>
                <a:spcPts val="600"/>
              </a:spcBef>
              <a:spcAft>
                <a:spcPts val="600"/>
              </a:spcAft>
              <a:buSzPct val="125000"/>
            </a:pPr>
            <a:endParaRPr lang="en-US" sz="900" dirty="0"/>
          </a:p>
        </p:txBody>
      </p:sp>
      <p:sp>
        <p:nvSpPr>
          <p:cNvPr id="129" name="TextBox 56"/>
          <p:cNvSpPr txBox="1">
            <a:spLocks noChangeArrowheads="1"/>
          </p:cNvSpPr>
          <p:nvPr/>
        </p:nvSpPr>
        <p:spPr bwMode="auto">
          <a:xfrm>
            <a:off x="4306888" y="4170363"/>
            <a:ext cx="4700587" cy="1274195"/>
          </a:xfrm>
          <a:prstGeom prst="rect">
            <a:avLst/>
          </a:prstGeom>
          <a:noFill/>
          <a:ln w="9525">
            <a:noFill/>
            <a:miter lim="800000"/>
            <a:headEnd/>
            <a:tailEnd/>
          </a:ln>
        </p:spPr>
        <p:txBody>
          <a:bodyPr>
            <a:spAutoFit/>
          </a:bodyPr>
          <a:lstStyle/>
          <a:p>
            <a:pPr marL="176213" indent="-176213">
              <a:spcBef>
                <a:spcPct val="10000"/>
              </a:spcBef>
              <a:buClr>
                <a:schemeClr val="accent1"/>
              </a:buClr>
              <a:buSzPct val="70000"/>
              <a:buFont typeface="Wingdings" pitchFamily="2" charset="2"/>
              <a:buNone/>
            </a:pPr>
            <a:endParaRPr lang="en-US" sz="900" b="1" dirty="0">
              <a:solidFill>
                <a:srgbClr val="44697D"/>
              </a:solidFill>
            </a:endParaRPr>
          </a:p>
          <a:p>
            <a:pPr marL="176213" indent="-176213">
              <a:lnSpc>
                <a:spcPct val="90000"/>
              </a:lnSpc>
              <a:spcBef>
                <a:spcPct val="10000"/>
              </a:spcBef>
              <a:spcAft>
                <a:spcPts val="300"/>
              </a:spcAft>
              <a:buClr>
                <a:schemeClr val="accent1"/>
              </a:buClr>
              <a:buSzPct val="70000"/>
              <a:buFont typeface="Wingdings" pitchFamily="2" charset="2"/>
              <a:buChar char="n"/>
            </a:pPr>
            <a:endParaRPr lang="en-US" sz="900" dirty="0"/>
          </a:p>
          <a:p>
            <a:pPr marL="176213" indent="-176213">
              <a:lnSpc>
                <a:spcPct val="90000"/>
              </a:lnSpc>
              <a:spcBef>
                <a:spcPct val="10000"/>
              </a:spcBef>
              <a:spcAft>
                <a:spcPts val="300"/>
              </a:spcAft>
              <a:buClr>
                <a:srgbClr val="4DB6EF"/>
              </a:buClr>
              <a:buFont typeface="Wingdings" pitchFamily="2" charset="2"/>
              <a:buChar char="l"/>
            </a:pPr>
            <a:r>
              <a:rPr lang="en-US" sz="900" dirty="0"/>
              <a:t>Improve employee productivity in engineering by using automated functions to import design and create corresponding production bills of material</a:t>
            </a:r>
          </a:p>
          <a:p>
            <a:pPr marL="176213" indent="-176213">
              <a:lnSpc>
                <a:spcPct val="90000"/>
              </a:lnSpc>
              <a:spcBef>
                <a:spcPct val="10000"/>
              </a:spcBef>
              <a:spcAft>
                <a:spcPts val="300"/>
              </a:spcAft>
              <a:buClr>
                <a:srgbClr val="4DB6EF"/>
              </a:buClr>
              <a:buFont typeface="Wingdings" pitchFamily="2" charset="2"/>
              <a:buChar char="l"/>
            </a:pPr>
            <a:r>
              <a:rPr lang="en-US" sz="900" dirty="0"/>
              <a:t>Different versions can be created for each product design to help you keep an overview of the product’s evolution  </a:t>
            </a:r>
          </a:p>
          <a:p>
            <a:pPr marL="176213" indent="-176213">
              <a:lnSpc>
                <a:spcPct val="90000"/>
              </a:lnSpc>
              <a:spcBef>
                <a:spcPct val="10000"/>
              </a:spcBef>
              <a:spcAft>
                <a:spcPts val="300"/>
              </a:spcAft>
              <a:buClr>
                <a:srgbClr val="4DB6EF"/>
              </a:buClr>
              <a:buFont typeface="Wingdings" pitchFamily="2" charset="2"/>
              <a:buChar char="l"/>
            </a:pPr>
            <a:r>
              <a:rPr lang="en-US" sz="900" dirty="0"/>
              <a:t>Product design can be adapted to the need and capabilities of production and then converted into a production bill of material</a:t>
            </a:r>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44" name="Chevron 83"/>
          <p:cNvSpPr>
            <a:spLocks noChangeArrowheads="1"/>
          </p:cNvSpPr>
          <p:nvPr/>
        </p:nvSpPr>
        <p:spPr bwMode="auto">
          <a:xfrm>
            <a:off x="2006304" y="1842294"/>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Adapt</a:t>
            </a:r>
          </a:p>
        </p:txBody>
      </p:sp>
      <p:sp>
        <p:nvSpPr>
          <p:cNvPr id="45" name="Chevron 84"/>
          <p:cNvSpPr>
            <a:spLocks noChangeArrowheads="1"/>
          </p:cNvSpPr>
          <p:nvPr>
            <p:custDataLst>
              <p:tags r:id="rId5"/>
            </p:custDataLst>
          </p:nvPr>
        </p:nvSpPr>
        <p:spPr bwMode="auto">
          <a:xfrm>
            <a:off x="2148829" y="222702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Adapt Product </a:t>
            </a:r>
          </a:p>
          <a:p>
            <a:pPr>
              <a:lnSpc>
                <a:spcPct val="90000"/>
              </a:lnSpc>
              <a:buClr>
                <a:schemeClr val="accent1"/>
              </a:buClr>
              <a:buSzPct val="80000"/>
            </a:pPr>
            <a:r>
              <a:rPr lang="en-US" sz="800" dirty="0">
                <a:solidFill>
                  <a:srgbClr val="404040"/>
                </a:solidFill>
              </a:rPr>
              <a:t>Design Versions</a:t>
            </a:r>
          </a:p>
        </p:txBody>
      </p:sp>
      <p:sp>
        <p:nvSpPr>
          <p:cNvPr id="46" name="Chevron 84"/>
          <p:cNvSpPr>
            <a:spLocks noChangeArrowheads="1"/>
          </p:cNvSpPr>
          <p:nvPr>
            <p:custDataLst>
              <p:tags r:id="rId6"/>
            </p:custDataLst>
          </p:nvPr>
        </p:nvSpPr>
        <p:spPr bwMode="auto">
          <a:xfrm>
            <a:off x="2912970" y="222702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Product  </a:t>
            </a:r>
          </a:p>
          <a:p>
            <a:pPr>
              <a:lnSpc>
                <a:spcPct val="90000"/>
              </a:lnSpc>
              <a:buClr>
                <a:schemeClr val="accent1"/>
              </a:buClr>
              <a:buSzPct val="80000"/>
            </a:pPr>
            <a:r>
              <a:rPr lang="en-US" sz="800" dirty="0">
                <a:solidFill>
                  <a:srgbClr val="404040"/>
                </a:solidFill>
              </a:rPr>
              <a:t>Design  Versions</a:t>
            </a:r>
          </a:p>
        </p:txBody>
      </p:sp>
      <p:sp>
        <p:nvSpPr>
          <p:cNvPr id="48" name="Chevron 83"/>
          <p:cNvSpPr>
            <a:spLocks noChangeArrowheads="1"/>
          </p:cNvSpPr>
          <p:nvPr/>
        </p:nvSpPr>
        <p:spPr bwMode="auto">
          <a:xfrm>
            <a:off x="316193" y="1842294"/>
            <a:ext cx="1799541"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Design</a:t>
            </a:r>
          </a:p>
        </p:txBody>
      </p:sp>
      <p:sp>
        <p:nvSpPr>
          <p:cNvPr id="49" name="Chevron 84"/>
          <p:cNvSpPr>
            <a:spLocks noChangeArrowheads="1"/>
          </p:cNvSpPr>
          <p:nvPr>
            <p:custDataLst>
              <p:tags r:id="rId7"/>
            </p:custDataLst>
          </p:nvPr>
        </p:nvSpPr>
        <p:spPr bwMode="auto">
          <a:xfrm>
            <a:off x="462764" y="2227026"/>
            <a:ext cx="1572328" cy="674688"/>
          </a:xfrm>
          <a:prstGeom prst="chevron">
            <a:avLst>
              <a:gd name="adj" fmla="val 10829"/>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50" name="Chevron 84"/>
          <p:cNvSpPr>
            <a:spLocks noChangeArrowheads="1"/>
          </p:cNvSpPr>
          <p:nvPr>
            <p:custDataLst>
              <p:tags r:id="rId8"/>
            </p:custDataLst>
          </p:nvPr>
        </p:nvSpPr>
        <p:spPr bwMode="auto">
          <a:xfrm>
            <a:off x="1300858" y="222702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t>
            </a:r>
          </a:p>
          <a:p>
            <a:pPr>
              <a:lnSpc>
                <a:spcPct val="90000"/>
              </a:lnSpc>
              <a:buClr>
                <a:schemeClr val="accent1"/>
              </a:buClr>
              <a:buSzPct val="80000"/>
            </a:pPr>
            <a:r>
              <a:rPr lang="en-US" sz="800" dirty="0">
                <a:solidFill>
                  <a:srgbClr val="404040"/>
                </a:solidFill>
              </a:rPr>
              <a:t>Product  Design </a:t>
            </a:r>
            <a:br>
              <a:rPr lang="en-US" sz="800" dirty="0">
                <a:solidFill>
                  <a:srgbClr val="404040"/>
                </a:solidFill>
              </a:rPr>
            </a:br>
            <a:r>
              <a:rPr lang="en-US" sz="800" dirty="0">
                <a:solidFill>
                  <a:srgbClr val="404040"/>
                </a:solidFill>
              </a:rPr>
              <a:t>Manually</a:t>
            </a:r>
          </a:p>
        </p:txBody>
      </p:sp>
      <p:sp>
        <p:nvSpPr>
          <p:cNvPr id="51" name="Chevron 84"/>
          <p:cNvSpPr>
            <a:spLocks noChangeArrowheads="1"/>
          </p:cNvSpPr>
          <p:nvPr>
            <p:custDataLst>
              <p:tags r:id="rId9"/>
            </p:custDataLst>
          </p:nvPr>
        </p:nvSpPr>
        <p:spPr bwMode="auto">
          <a:xfrm>
            <a:off x="496287" y="2227026"/>
            <a:ext cx="795428" cy="674688"/>
          </a:xfrm>
          <a:prstGeom prst="chevron">
            <a:avLst>
              <a:gd name="adj" fmla="val 10372"/>
            </a:avLst>
          </a:prstGeom>
          <a:noFill/>
          <a:ln w="12700" cap="rnd" algn="ctr">
            <a:noFill/>
            <a:bevel/>
            <a:headEnd/>
            <a:tailEnd/>
          </a:ln>
        </p:spPr>
        <p:txBody>
          <a:bodyPr lIns="90000" tIns="36000" rIns="54000" bIns="46800" anchor="ctr"/>
          <a:lstStyle/>
          <a:p>
            <a:pPr>
              <a:buClr>
                <a:schemeClr val="accent1"/>
              </a:buClr>
              <a:buSzPct val="80000"/>
            </a:pPr>
            <a:r>
              <a:rPr lang="en-US" sz="800" dirty="0">
                <a:solidFill>
                  <a:srgbClr val="404040"/>
                </a:solidFill>
              </a:rPr>
              <a:t>Import Design </a:t>
            </a:r>
          </a:p>
          <a:p>
            <a:pPr>
              <a:buClr>
                <a:schemeClr val="accent1"/>
              </a:buClr>
              <a:buSzPct val="80000"/>
            </a:pPr>
            <a:r>
              <a:rPr lang="en-US" sz="800" dirty="0">
                <a:solidFill>
                  <a:srgbClr val="404040"/>
                </a:solidFill>
              </a:rPr>
              <a:t>from CAD Systems</a:t>
            </a:r>
          </a:p>
        </p:txBody>
      </p:sp>
      <p:sp>
        <p:nvSpPr>
          <p:cNvPr id="52" name="Line 45"/>
          <p:cNvSpPr>
            <a:spLocks noChangeShapeType="1"/>
          </p:cNvSpPr>
          <p:nvPr/>
        </p:nvSpPr>
        <p:spPr bwMode="auto">
          <a:xfrm>
            <a:off x="1186573" y="2311164"/>
            <a:ext cx="0" cy="504825"/>
          </a:xfrm>
          <a:prstGeom prst="line">
            <a:avLst/>
          </a:prstGeom>
          <a:noFill/>
          <a:ln w="9525" cap="rnd">
            <a:solidFill>
              <a:schemeClr val="bg1"/>
            </a:solidFill>
            <a:round/>
            <a:headEnd/>
            <a:tailEnd/>
          </a:ln>
        </p:spPr>
        <p:txBody>
          <a:bodyPr lIns="90000" tIns="36000" rIns="54000" bIns="46800" anchor="ctr"/>
          <a:lstStyle/>
          <a:p>
            <a:endParaRPr lang="de-DE"/>
          </a:p>
        </p:txBody>
      </p:sp>
      <p:pic>
        <p:nvPicPr>
          <p:cNvPr id="53" name="Picture 53" descr="product_development"/>
          <p:cNvPicPr preferRelativeResize="0">
            <a:picLocks noChangeAspect="1" noChangeArrowheads="1"/>
          </p:cNvPicPr>
          <p:nvPr/>
        </p:nvPicPr>
        <p:blipFill>
          <a:blip r:embed="rId12" cstate="print"/>
          <a:stretch>
            <a:fillRect/>
          </a:stretch>
        </p:blipFill>
        <p:spPr bwMode="auto">
          <a:xfrm>
            <a:off x="272213" y="3000374"/>
            <a:ext cx="720000" cy="720000"/>
          </a:xfrm>
          <a:prstGeom prst="rect">
            <a:avLst/>
          </a:prstGeom>
          <a:noFill/>
          <a:ln w="9525">
            <a:noFill/>
            <a:miter lim="800000"/>
            <a:headEnd/>
            <a:tailEnd/>
          </a:ln>
        </p:spPr>
      </p:pic>
      <p:pic>
        <p:nvPicPr>
          <p:cNvPr id="54" name="Picture 53" descr="product_development"/>
          <p:cNvPicPr preferRelativeResize="0">
            <a:picLocks noChangeAspect="1" noChangeArrowheads="1"/>
          </p:cNvPicPr>
          <p:nvPr/>
        </p:nvPicPr>
        <p:blipFill>
          <a:blip r:embed="rId12" cstate="print"/>
          <a:stretch>
            <a:fillRect/>
          </a:stretch>
        </p:blipFill>
        <p:spPr bwMode="auto">
          <a:xfrm>
            <a:off x="1971316" y="3000374"/>
            <a:ext cx="720000" cy="720000"/>
          </a:xfrm>
          <a:prstGeom prst="rect">
            <a:avLst/>
          </a:prstGeom>
          <a:noFill/>
          <a:ln w="9525">
            <a:noFill/>
            <a:miter lim="800000"/>
            <a:headEnd/>
            <a:tailEnd/>
          </a:ln>
        </p:spPr>
      </p:pic>
      <p:pic>
        <p:nvPicPr>
          <p:cNvPr id="59" name="Picture 65" descr="supply_chain_planning_and_control"/>
          <p:cNvPicPr preferRelativeResize="0">
            <a:picLocks noChangeAspect="1" noChangeArrowheads="1"/>
          </p:cNvPicPr>
          <p:nvPr/>
        </p:nvPicPr>
        <p:blipFill>
          <a:blip r:embed="rId13" cstate="print"/>
          <a:stretch>
            <a:fillRect/>
          </a:stretch>
        </p:blipFill>
        <p:spPr bwMode="auto">
          <a:xfrm>
            <a:off x="4750876" y="3000375"/>
            <a:ext cx="720000" cy="720000"/>
          </a:xfrm>
          <a:prstGeom prst="rect">
            <a:avLst/>
          </a:prstGeom>
          <a:noFill/>
          <a:ln w="9525">
            <a:noFill/>
            <a:miter lim="800000"/>
            <a:headEnd/>
            <a:tailEnd/>
          </a:ln>
        </p:spPr>
      </p:pic>
      <p:pic>
        <p:nvPicPr>
          <p:cNvPr id="60" name="Picture 53" descr="product_development"/>
          <p:cNvPicPr preferRelativeResize="0">
            <a:picLocks noChangeAspect="1" noChangeArrowheads="1"/>
          </p:cNvPicPr>
          <p:nvPr/>
        </p:nvPicPr>
        <p:blipFill>
          <a:blip r:embed="rId12" cstate="print"/>
          <a:stretch>
            <a:fillRect/>
          </a:stretch>
        </p:blipFill>
        <p:spPr bwMode="auto">
          <a:xfrm>
            <a:off x="3604120" y="3000374"/>
            <a:ext cx="720000" cy="720000"/>
          </a:xfrm>
          <a:prstGeom prst="rect">
            <a:avLst/>
          </a:prstGeom>
          <a:noFill/>
          <a:ln w="9525">
            <a:noFill/>
            <a:miter lim="800000"/>
            <a:headEnd/>
            <a:tailEnd/>
          </a:ln>
        </p:spPr>
      </p:pic>
      <p:sp>
        <p:nvSpPr>
          <p:cNvPr id="61" name="TextBox 60"/>
          <p:cNvSpPr txBox="1"/>
          <p:nvPr/>
        </p:nvSpPr>
        <p:spPr>
          <a:xfrm>
            <a:off x="327025" y="5161834"/>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t>Business Value</a:t>
            </a:r>
          </a:p>
        </p:txBody>
      </p:sp>
      <p:sp>
        <p:nvSpPr>
          <p:cNvPr id="62"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sp>
        <p:nvSpPr>
          <p:cNvPr id="64"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5" name="Picture 6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pic>
        <p:nvPicPr>
          <p:cNvPr id="66" name="Picture 6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99266" y="5223066"/>
            <a:ext cx="121153" cy="180000"/>
          </a:xfrm>
          <a:prstGeom prst="rect">
            <a:avLst/>
          </a:prstGeom>
        </p:spPr>
      </p:pic>
      <p:pic>
        <p:nvPicPr>
          <p:cNvPr id="68" name="Picture 67" descr="Monitor_60px.png"/>
          <p:cNvPicPr>
            <a:picLocks noChangeAspect="1"/>
          </p:cNvPicPr>
          <p:nvPr/>
        </p:nvPicPr>
        <p:blipFill>
          <a:blip r:embed="rId16" cstate="print"/>
          <a:stretch>
            <a:fillRect/>
          </a:stretch>
        </p:blipFill>
        <p:spPr>
          <a:xfrm>
            <a:off x="366739" y="5578737"/>
            <a:ext cx="180000" cy="180000"/>
          </a:xfrm>
          <a:prstGeom prst="rect">
            <a:avLst/>
          </a:prstGeom>
        </p:spPr>
      </p:pic>
      <p:sp>
        <p:nvSpPr>
          <p:cNvPr id="70" name="Rectangle 55"/>
          <p:cNvSpPr>
            <a:spLocks noChangeArrowheads="1"/>
          </p:cNvSpPr>
          <p:nvPr/>
        </p:nvSpPr>
        <p:spPr bwMode="auto">
          <a:xfrm>
            <a:off x="310833" y="5170978"/>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Rectangle 57">
            <a:hlinkClick r:id="rId17"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1" name="Picture 40"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4" name="Rectangle 73">
            <a:hlinkClick r:id="rId19"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Rectangle 57">
            <a:hlinkClick r:id="rId20" action="ppaction://hlinksldjump"/>
          </p:cNvPr>
          <p:cNvSpPr>
            <a:spLocks noChangeArrowheads="1"/>
          </p:cNvSpPr>
          <p:nvPr/>
        </p:nvSpPr>
        <p:spPr bwMode="auto">
          <a:xfrm>
            <a:off x="315054"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Custom 55">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2731</Words>
  <Application>Microsoft Office PowerPoint</Application>
  <PresentationFormat>On-screen Show (4:3)</PresentationFormat>
  <Paragraphs>354</Paragraphs>
  <Slides>11</Slides>
  <Notes>11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11</vt:i4>
      </vt:variant>
    </vt:vector>
  </HeadingPairs>
  <TitlesOfParts>
    <vt:vector size="26" baseType="lpstr">
      <vt:lpstr>BentonSans Light</vt:lpstr>
      <vt:lpstr>Arial</vt:lpstr>
      <vt:lpstr>Times New Roman</vt:lpstr>
      <vt:lpstr>Symbol</vt:lpstr>
      <vt:lpstr>BrowalliaUPC</vt:lpstr>
      <vt:lpstr>BentonSans Regular</vt:lpstr>
      <vt:lpstr>MS PGothic</vt:lpstr>
      <vt:lpstr>wingdings</vt:lpstr>
      <vt:lpstr>Aparajita</vt:lpstr>
      <vt:lpstr>BentonSans Bold</vt:lpstr>
      <vt:lpstr>Courier New</vt:lpstr>
      <vt:lpstr>wingdings</vt:lpstr>
      <vt:lpstr>SimSun</vt:lpstr>
      <vt:lpstr>Arial Unicode MS</vt:lpstr>
      <vt:lpstr>SAP_2011_v1.0</vt:lpstr>
      <vt:lpstr>Product Engineering Scenario Overview</vt:lpstr>
      <vt:lpstr>Product Engineering Scenario Overview</vt:lpstr>
      <vt:lpstr>Product Engineering Process: Creating Product Design Information and Materials in External System</vt:lpstr>
      <vt:lpstr>Product Engineering Process: Maintaining Product Designs and Executing Handover to Production</vt:lpstr>
      <vt:lpstr>Product Engineering Process: Maintaining Product Designs and Executing Handover to Production</vt:lpstr>
      <vt:lpstr>Product Engineering Process: Maintaining Product Designs and Executing Handover to Production</vt:lpstr>
      <vt:lpstr>Product Engineering Process: Maintaining Product Designs and Executing Handover to Production</vt:lpstr>
      <vt:lpstr> Product Engineering Process Details: Preparing for Production </vt:lpstr>
      <vt:lpstr>Product Engineering Business Value</vt:lpstr>
      <vt:lpstr>Product Engineering Scenario Flow</vt:lpstr>
      <vt:lpstr>Product Engineering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181</cp:revision>
  <dcterms:created xsi:type="dcterms:W3CDTF">2011-09-27T15:12:20Z</dcterms:created>
  <dcterms:modified xsi:type="dcterms:W3CDTF">2018-09-04T20:43:40Z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