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5.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6.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7.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8.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3"/>
  </p:notesMasterIdLst>
  <p:handoutMasterIdLst>
    <p:handoutMasterId r:id="rId14"/>
  </p:handoutMasterIdLst>
  <p:sldIdLst>
    <p:sldId id="342" r:id="rId2"/>
    <p:sldId id="392" r:id="rId3"/>
    <p:sldId id="349" r:id="rId4"/>
    <p:sldId id="393" r:id="rId5"/>
    <p:sldId id="388" r:id="rId6"/>
    <p:sldId id="389" r:id="rId7"/>
    <p:sldId id="390" r:id="rId8"/>
    <p:sldId id="391" r:id="rId9"/>
    <p:sldId id="353" r:id="rId10"/>
    <p:sldId id="348" r:id="rId11"/>
    <p:sldId id="395" r:id="rId12"/>
  </p:sldIdLst>
  <p:sldSz cx="9144000" cy="6858000" type="screen4x3"/>
  <p:notesSz cx="6858000" cy="9144000"/>
  <p:embeddedFontLst>
    <p:embeddedFont>
      <p:font typeface="SimSun" panose="02010600030101010101" pitchFamily="2" charset="-122"/>
      <p:regular r:id="rId15"/>
    </p:embeddedFont>
    <p:embeddedFont>
      <p:font typeface="Arial Unicode MS" panose="020B0604020202020204" pitchFamily="34" charset="-128"/>
      <p:regular r:id="rId16"/>
    </p:embeddedFont>
    <p:embeddedFont>
      <p:font typeface="BrowalliaUPC" panose="020B0604020202020204" pitchFamily="34" charset="-34"/>
      <p:regular r:id="rId17"/>
      <p:bold r:id="rId18"/>
      <p:italic r:id="rId19"/>
      <p:boldItalic r:id="rId20"/>
    </p:embeddedFont>
    <p:embeddedFont>
      <p:font typeface="BentonSans Bold" panose="02000803000000020004" pitchFamily="2" charset="0"/>
      <p:bold r:id="rId21"/>
    </p:embeddedFont>
    <p:embeddedFont>
      <p:font typeface="MS PGothic" panose="020B0600070205080204" pitchFamily="34" charset="-128"/>
      <p:regular r:id="rId22"/>
    </p:embeddedFont>
    <p:embeddedFont>
      <p:font typeface="BentonSans Light" panose="02000503000000020004" pitchFamily="2" charset="0"/>
      <p:regular r:id="rId23"/>
    </p:embeddedFont>
    <p:embeddedFont>
      <p:font typeface="Arial Black" panose="020B0A04020102020204" pitchFamily="34" charset="0"/>
      <p:bold r:id="rId24"/>
    </p:embeddedFont>
    <p:embeddedFont>
      <p:font typeface="Aparajita" panose="02020603050405020304" pitchFamily="18" charset="0"/>
      <p:regular r:id="rId25"/>
      <p:bold r:id="rId26"/>
      <p:italic r:id="rId27"/>
      <p:boldItalic r:id="rId28"/>
    </p:embeddedFont>
    <p:embeddedFont>
      <p:font typeface="BentonSans Regular" panose="02000503000000020004" pitchFamily="2" charset="0"/>
      <p:regular r:id="rId29"/>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22">
          <p15:clr>
            <a:srgbClr val="A4A3A4"/>
          </p15:clr>
        </p15:guide>
        <p15:guide id="2" orient="horz" pos="190">
          <p15:clr>
            <a:srgbClr val="A4A3A4"/>
          </p15:clr>
        </p15:guide>
        <p15:guide id="3" orient="horz" pos="1298">
          <p15:clr>
            <a:srgbClr val="A4A3A4"/>
          </p15:clr>
        </p15:guide>
        <p15:guide id="4" orient="horz" pos="140">
          <p15:clr>
            <a:srgbClr val="A4A3A4"/>
          </p15:clr>
        </p15:guide>
        <p15:guide id="5" orient="horz" pos="3234">
          <p15:clr>
            <a:srgbClr val="A4A3A4"/>
          </p15:clr>
        </p15:guide>
        <p15:guide id="6" orient="horz" pos="2648">
          <p15:clr>
            <a:srgbClr val="A4A3A4"/>
          </p15:clr>
        </p15:guide>
        <p15:guide id="7" orient="horz" pos="2848">
          <p15:clr>
            <a:srgbClr val="A4A3A4"/>
          </p15:clr>
        </p15:guide>
        <p15:guide id="8" pos="5556">
          <p15:clr>
            <a:srgbClr val="A4A3A4"/>
          </p15:clr>
        </p15:guide>
        <p15:guide id="9" pos="206">
          <p15:clr>
            <a:srgbClr val="A4A3A4"/>
          </p15:clr>
        </p15:guide>
        <p15:guide id="10" pos="35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B6EF"/>
    <a:srgbClr val="4FB81C"/>
    <a:srgbClr val="666666"/>
    <a:srgbClr val="FFD979"/>
    <a:srgbClr val="ECECEC"/>
    <a:srgbClr val="45157E"/>
    <a:srgbClr val="C6C6C6"/>
    <a:srgbClr val="003283"/>
    <a:srgbClr val="FF0000"/>
    <a:srgbClr val="2B3F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285" autoAdjust="0"/>
    <p:restoredTop sz="97698" autoAdjust="0"/>
  </p:normalViewPr>
  <p:slideViewPr>
    <p:cSldViewPr snapToGrid="0" showGuides="1">
      <p:cViewPr varScale="1">
        <p:scale>
          <a:sx n="82" d="100"/>
          <a:sy n="82" d="100"/>
        </p:scale>
        <p:origin x="1766" y="72"/>
      </p:cViewPr>
      <p:guideLst>
        <p:guide orient="horz" pos="4122"/>
        <p:guide orient="horz" pos="190"/>
        <p:guide orient="horz" pos="1298"/>
        <p:guide orient="horz" pos="140"/>
        <p:guide orient="horz" pos="3234"/>
        <p:guide orient="horz" pos="2648"/>
        <p:guide orient="horz" pos="2848"/>
        <p:guide pos="5556"/>
        <p:guide pos="206"/>
        <p:guide pos="3502"/>
      </p:guideLst>
    </p:cSldViewPr>
  </p:slideViewPr>
  <p:outlineViewPr>
    <p:cViewPr>
      <p:scale>
        <a:sx n="33" d="100"/>
        <a:sy n="33" d="100"/>
      </p:scale>
      <p:origin x="0" y="3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9921096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42669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36533571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3274859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2369520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19447943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3145678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4115428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650989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15855898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105474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26575785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28190934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46642" y="6653436"/>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i="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5.png"/><Relationship Id="rId18" Type="http://schemas.openxmlformats.org/officeDocument/2006/relationships/image" Target="../media/image8.png"/><Relationship Id="rId3" Type="http://schemas.openxmlformats.org/officeDocument/2006/relationships/slideLayout" Target="../slideLayouts/slideLayout10.xml"/><Relationship Id="rId21" Type="http://schemas.openxmlformats.org/officeDocument/2006/relationships/image" Target="../media/image11.png"/><Relationship Id="rId7" Type="http://schemas.openxmlformats.org/officeDocument/2006/relationships/slide" Target="slide3.xml"/><Relationship Id="rId12" Type="http://schemas.openxmlformats.org/officeDocument/2006/relationships/image" Target="../media/image4.png"/><Relationship Id="rId17" Type="http://schemas.openxmlformats.org/officeDocument/2006/relationships/image" Target="../media/image7.png"/><Relationship Id="rId2" Type="http://schemas.openxmlformats.org/officeDocument/2006/relationships/tags" Target="../tags/tag2.xml"/><Relationship Id="rId16" Type="http://schemas.openxmlformats.org/officeDocument/2006/relationships/image" Target="../media/image6.png"/><Relationship Id="rId20" Type="http://schemas.openxmlformats.org/officeDocument/2006/relationships/image" Target="../media/image10.png"/><Relationship Id="rId1" Type="http://schemas.openxmlformats.org/officeDocument/2006/relationships/tags" Target="../tags/tag1.xml"/><Relationship Id="rId6" Type="http://schemas.openxmlformats.org/officeDocument/2006/relationships/image" Target="../media/image3.png"/><Relationship Id="rId11" Type="http://schemas.openxmlformats.org/officeDocument/2006/relationships/slide" Target="slide8.xml"/><Relationship Id="rId24" Type="http://schemas.openxmlformats.org/officeDocument/2006/relationships/image" Target="../media/image13.png"/><Relationship Id="rId5" Type="http://schemas.openxmlformats.org/officeDocument/2006/relationships/slide" Target="slide2.xml"/><Relationship Id="rId15" Type="http://schemas.openxmlformats.org/officeDocument/2006/relationships/slide" Target="slide9.xml"/><Relationship Id="rId23" Type="http://schemas.openxmlformats.org/officeDocument/2006/relationships/slide" Target="slide11.xml"/><Relationship Id="rId10" Type="http://schemas.openxmlformats.org/officeDocument/2006/relationships/slide" Target="slide7.xml"/><Relationship Id="rId19" Type="http://schemas.openxmlformats.org/officeDocument/2006/relationships/image" Target="../media/image9.png"/><Relationship Id="rId4" Type="http://schemas.openxmlformats.org/officeDocument/2006/relationships/notesSlide" Target="../notesSlides/notesSlide1.xml"/><Relationship Id="rId9" Type="http://schemas.openxmlformats.org/officeDocument/2006/relationships/slide" Target="slide6.xml"/><Relationship Id="rId14" Type="http://schemas.openxmlformats.org/officeDocument/2006/relationships/slide" Target="slide10.xml"/><Relationship Id="rId22" Type="http://schemas.openxmlformats.org/officeDocument/2006/relationships/image" Target="../media/image12.png"/></Relationships>
</file>

<file path=ppt/slides/_rels/slide10.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image" Target="../media/image4.png"/><Relationship Id="rId3" Type="http://schemas.openxmlformats.org/officeDocument/2006/relationships/image" Target="../media/image25.png"/><Relationship Id="rId7" Type="http://schemas.openxmlformats.org/officeDocument/2006/relationships/slide" Target="slide6.xml"/><Relationship Id="rId12" Type="http://schemas.openxmlformats.org/officeDocument/2006/relationships/slide" Target="slide1.xml"/><Relationship Id="rId2" Type="http://schemas.openxmlformats.org/officeDocument/2006/relationships/notesSlide" Target="../notesSlides/notesSlide10.xml"/><Relationship Id="rId16" Type="http://schemas.openxmlformats.org/officeDocument/2006/relationships/slide" Target="slide11.xml"/><Relationship Id="rId1" Type="http://schemas.openxmlformats.org/officeDocument/2006/relationships/slideLayout" Target="../slideLayouts/slideLayout10.xml"/><Relationship Id="rId6" Type="http://schemas.openxmlformats.org/officeDocument/2006/relationships/slide" Target="slide5.xml"/><Relationship Id="rId11" Type="http://schemas.openxmlformats.org/officeDocument/2006/relationships/image" Target="../media/image23.png"/><Relationship Id="rId5" Type="http://schemas.openxmlformats.org/officeDocument/2006/relationships/slide" Target="slide3.xml"/><Relationship Id="rId15" Type="http://schemas.openxmlformats.org/officeDocument/2006/relationships/image" Target="../media/image12.png"/><Relationship Id="rId10"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slide" Target="slide8.xml"/><Relationship Id="rId14" Type="http://schemas.openxmlformats.org/officeDocument/2006/relationships/slide" Target="slide9.xml"/></Relationships>
</file>

<file path=ppt/slides/_rels/slide11.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4.png"/><Relationship Id="rId18" Type="http://schemas.openxmlformats.org/officeDocument/2006/relationships/image" Target="../media/image32.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8.png"/><Relationship Id="rId12" Type="http://schemas.openxmlformats.org/officeDocument/2006/relationships/slide" Target="slide1.xml"/><Relationship Id="rId17" Type="http://schemas.openxmlformats.org/officeDocument/2006/relationships/slide" Target="slide10.xml"/><Relationship Id="rId2" Type="http://schemas.openxmlformats.org/officeDocument/2006/relationships/notesSlide" Target="../notesSlides/notesSlide11.xml"/><Relationship Id="rId16" Type="http://schemas.openxmlformats.org/officeDocument/2006/relationships/image" Target="../media/image31.png"/><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23.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5.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30.png"/><Relationship Id="rId14" Type="http://schemas.openxmlformats.org/officeDocument/2006/relationships/slide" Target="slide9.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slide" Target="slide10.xml"/><Relationship Id="rId18" Type="http://schemas.openxmlformats.org/officeDocument/2006/relationships/slide" Target="slide8.xml"/><Relationship Id="rId26" Type="http://schemas.openxmlformats.org/officeDocument/2006/relationships/image" Target="../media/image12.png"/><Relationship Id="rId3" Type="http://schemas.openxmlformats.org/officeDocument/2006/relationships/tags" Target="../tags/tag5.xml"/><Relationship Id="rId21" Type="http://schemas.openxmlformats.org/officeDocument/2006/relationships/image" Target="../media/image8.png"/><Relationship Id="rId7" Type="http://schemas.openxmlformats.org/officeDocument/2006/relationships/image" Target="../media/image3.png"/><Relationship Id="rId12" Type="http://schemas.openxmlformats.org/officeDocument/2006/relationships/image" Target="../media/image5.png"/><Relationship Id="rId17" Type="http://schemas.openxmlformats.org/officeDocument/2006/relationships/slide" Target="slide7.xml"/><Relationship Id="rId25" Type="http://schemas.openxmlformats.org/officeDocument/2006/relationships/slide" Target="slide1.xml"/><Relationship Id="rId2" Type="http://schemas.openxmlformats.org/officeDocument/2006/relationships/tags" Target="../tags/tag4.xml"/><Relationship Id="rId16" Type="http://schemas.openxmlformats.org/officeDocument/2006/relationships/slide" Target="slide6.xml"/><Relationship Id="rId20" Type="http://schemas.openxmlformats.org/officeDocument/2006/relationships/image" Target="../media/image7.png"/><Relationship Id="rId29" Type="http://schemas.openxmlformats.org/officeDocument/2006/relationships/image" Target="../media/image13.png"/><Relationship Id="rId1" Type="http://schemas.openxmlformats.org/officeDocument/2006/relationships/tags" Target="../tags/tag3.xml"/><Relationship Id="rId6" Type="http://schemas.openxmlformats.org/officeDocument/2006/relationships/slide" Target="slide4.xml"/><Relationship Id="rId11" Type="http://schemas.openxmlformats.org/officeDocument/2006/relationships/image" Target="../media/image4.png"/><Relationship Id="rId24" Type="http://schemas.openxmlformats.org/officeDocument/2006/relationships/image" Target="../media/image15.png"/><Relationship Id="rId5" Type="http://schemas.openxmlformats.org/officeDocument/2006/relationships/notesSlide" Target="../notesSlides/notesSlide2.xml"/><Relationship Id="rId15" Type="http://schemas.openxmlformats.org/officeDocument/2006/relationships/slide" Target="slide5.xml"/><Relationship Id="rId23" Type="http://schemas.openxmlformats.org/officeDocument/2006/relationships/image" Target="../media/image11.png"/><Relationship Id="rId28" Type="http://schemas.openxmlformats.org/officeDocument/2006/relationships/image" Target="../media/image16.png"/><Relationship Id="rId10" Type="http://schemas.openxmlformats.org/officeDocument/2006/relationships/image" Target="../media/image14.png"/><Relationship Id="rId19" Type="http://schemas.openxmlformats.org/officeDocument/2006/relationships/image" Target="../media/image6.png"/><Relationship Id="rId4" Type="http://schemas.openxmlformats.org/officeDocument/2006/relationships/slideLayout" Target="../slideLayouts/slideLayout10.xml"/><Relationship Id="rId9" Type="http://schemas.openxmlformats.org/officeDocument/2006/relationships/slide" Target="slide9.xml"/><Relationship Id="rId14" Type="http://schemas.openxmlformats.org/officeDocument/2006/relationships/slide" Target="slide3.xml"/><Relationship Id="rId22" Type="http://schemas.openxmlformats.org/officeDocument/2006/relationships/image" Target="../media/image9.png"/><Relationship Id="rId27" Type="http://schemas.openxmlformats.org/officeDocument/2006/relationships/slide" Target="slide11.xml"/></Relationships>
</file>

<file path=ppt/slides/_rels/slide3.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10.xml"/><Relationship Id="rId18" Type="http://schemas.openxmlformats.org/officeDocument/2006/relationships/slide" Target="slide8.xml"/><Relationship Id="rId3" Type="http://schemas.openxmlformats.org/officeDocument/2006/relationships/tags" Target="../tags/tag8.xml"/><Relationship Id="rId21" Type="http://schemas.openxmlformats.org/officeDocument/2006/relationships/image" Target="../media/image17.png"/><Relationship Id="rId7" Type="http://schemas.openxmlformats.org/officeDocument/2006/relationships/slide" Target="slide1.xml"/><Relationship Id="rId12" Type="http://schemas.openxmlformats.org/officeDocument/2006/relationships/image" Target="../media/image5.png"/><Relationship Id="rId17" Type="http://schemas.openxmlformats.org/officeDocument/2006/relationships/slide" Target="slide7.xml"/><Relationship Id="rId2" Type="http://schemas.openxmlformats.org/officeDocument/2006/relationships/tags" Target="../tags/tag7.xml"/><Relationship Id="rId16" Type="http://schemas.openxmlformats.org/officeDocument/2006/relationships/slide" Target="slide6.xml"/><Relationship Id="rId20" Type="http://schemas.openxmlformats.org/officeDocument/2006/relationships/slide" Target="slide11.xml"/><Relationship Id="rId1" Type="http://schemas.openxmlformats.org/officeDocument/2006/relationships/tags" Target="../tags/tag6.xml"/><Relationship Id="rId6" Type="http://schemas.openxmlformats.org/officeDocument/2006/relationships/notesSlide" Target="../notesSlides/notesSlide3.xml"/><Relationship Id="rId11" Type="http://schemas.openxmlformats.org/officeDocument/2006/relationships/image" Target="../media/image4.png"/><Relationship Id="rId24" Type="http://schemas.openxmlformats.org/officeDocument/2006/relationships/image" Target="../media/image13.png"/><Relationship Id="rId5" Type="http://schemas.openxmlformats.org/officeDocument/2006/relationships/slideLayout" Target="../slideLayouts/slideLayout10.xml"/><Relationship Id="rId15" Type="http://schemas.openxmlformats.org/officeDocument/2006/relationships/slide" Target="slide5.xml"/><Relationship Id="rId23" Type="http://schemas.openxmlformats.org/officeDocument/2006/relationships/image" Target="../media/image7.png"/><Relationship Id="rId10" Type="http://schemas.openxmlformats.org/officeDocument/2006/relationships/image" Target="../media/image3.png"/><Relationship Id="rId19" Type="http://schemas.openxmlformats.org/officeDocument/2006/relationships/image" Target="../media/image12.png"/><Relationship Id="rId4" Type="http://schemas.openxmlformats.org/officeDocument/2006/relationships/tags" Target="../tags/tag9.xml"/><Relationship Id="rId9" Type="http://schemas.openxmlformats.org/officeDocument/2006/relationships/slide" Target="slide4.xml"/><Relationship Id="rId14" Type="http://schemas.openxmlformats.org/officeDocument/2006/relationships/slide" Target="slide9.xml"/><Relationship Id="rId22"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image" Target="../media/image3.png"/><Relationship Id="rId18" Type="http://schemas.openxmlformats.org/officeDocument/2006/relationships/image" Target="../media/image5.png"/><Relationship Id="rId3" Type="http://schemas.openxmlformats.org/officeDocument/2006/relationships/tags" Target="../tags/tag12.xml"/><Relationship Id="rId21" Type="http://schemas.openxmlformats.org/officeDocument/2006/relationships/image" Target="../media/image17.png"/><Relationship Id="rId7" Type="http://schemas.openxmlformats.org/officeDocument/2006/relationships/slide" Target="slide5.xml"/><Relationship Id="rId12" Type="http://schemas.openxmlformats.org/officeDocument/2006/relationships/slide" Target="slide4.xml"/><Relationship Id="rId17" Type="http://schemas.openxmlformats.org/officeDocument/2006/relationships/slide" Target="slide9.xml"/><Relationship Id="rId2" Type="http://schemas.openxmlformats.org/officeDocument/2006/relationships/tags" Target="../tags/tag11.xml"/><Relationship Id="rId16" Type="http://schemas.openxmlformats.org/officeDocument/2006/relationships/slide" Target="slide10.xml"/><Relationship Id="rId20" Type="http://schemas.openxmlformats.org/officeDocument/2006/relationships/slide" Target="slide11.xml"/><Relationship Id="rId1" Type="http://schemas.openxmlformats.org/officeDocument/2006/relationships/tags" Target="../tags/tag10.xml"/><Relationship Id="rId6" Type="http://schemas.openxmlformats.org/officeDocument/2006/relationships/notesSlide" Target="../notesSlides/notesSlide4.xml"/><Relationship Id="rId11" Type="http://schemas.openxmlformats.org/officeDocument/2006/relationships/slide" Target="slide1.xml"/><Relationship Id="rId24" Type="http://schemas.openxmlformats.org/officeDocument/2006/relationships/image" Target="../media/image13.png"/><Relationship Id="rId5" Type="http://schemas.openxmlformats.org/officeDocument/2006/relationships/slideLayout" Target="../slideLayouts/slideLayout10.xml"/><Relationship Id="rId15" Type="http://schemas.openxmlformats.org/officeDocument/2006/relationships/image" Target="../media/image4.png"/><Relationship Id="rId23" Type="http://schemas.openxmlformats.org/officeDocument/2006/relationships/image" Target="../media/image7.png"/><Relationship Id="rId10" Type="http://schemas.openxmlformats.org/officeDocument/2006/relationships/slide" Target="slide8.xml"/><Relationship Id="rId19" Type="http://schemas.openxmlformats.org/officeDocument/2006/relationships/image" Target="../media/image12.png"/><Relationship Id="rId4" Type="http://schemas.openxmlformats.org/officeDocument/2006/relationships/tags" Target="../tags/tag13.xml"/><Relationship Id="rId9" Type="http://schemas.openxmlformats.org/officeDocument/2006/relationships/slide" Target="slide7.xml"/><Relationship Id="rId14" Type="http://schemas.openxmlformats.org/officeDocument/2006/relationships/slide" Target="slide3.xml"/><Relationship Id="rId22"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13" Type="http://schemas.openxmlformats.org/officeDocument/2006/relationships/image" Target="../media/image5.png"/><Relationship Id="rId18" Type="http://schemas.openxmlformats.org/officeDocument/2006/relationships/slide" Target="slide8.xml"/><Relationship Id="rId26" Type="http://schemas.openxmlformats.org/officeDocument/2006/relationships/image" Target="../media/image13.png"/><Relationship Id="rId3" Type="http://schemas.openxmlformats.org/officeDocument/2006/relationships/tags" Target="../tags/tag16.xml"/><Relationship Id="rId21" Type="http://schemas.openxmlformats.org/officeDocument/2006/relationships/slide" Target="slide11.xml"/><Relationship Id="rId7" Type="http://schemas.openxmlformats.org/officeDocument/2006/relationships/slideLayout" Target="../slideLayouts/slideLayout10.xml"/><Relationship Id="rId12" Type="http://schemas.openxmlformats.org/officeDocument/2006/relationships/image" Target="../media/image4.png"/><Relationship Id="rId17" Type="http://schemas.openxmlformats.org/officeDocument/2006/relationships/slide" Target="slide7.xml"/><Relationship Id="rId25" Type="http://schemas.openxmlformats.org/officeDocument/2006/relationships/image" Target="../media/image11.png"/><Relationship Id="rId2" Type="http://schemas.openxmlformats.org/officeDocument/2006/relationships/tags" Target="../tags/tag15.xml"/><Relationship Id="rId16" Type="http://schemas.openxmlformats.org/officeDocument/2006/relationships/slide" Target="slide6.xml"/><Relationship Id="rId20" Type="http://schemas.openxmlformats.org/officeDocument/2006/relationships/image" Target="../media/image12.png"/><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slide" Target="slide1.xml"/><Relationship Id="rId24" Type="http://schemas.openxmlformats.org/officeDocument/2006/relationships/image" Target="../media/image9.png"/><Relationship Id="rId5" Type="http://schemas.openxmlformats.org/officeDocument/2006/relationships/tags" Target="../tags/tag18.xml"/><Relationship Id="rId15" Type="http://schemas.openxmlformats.org/officeDocument/2006/relationships/slide" Target="slide9.xml"/><Relationship Id="rId23" Type="http://schemas.openxmlformats.org/officeDocument/2006/relationships/image" Target="../media/image7.png"/><Relationship Id="rId10" Type="http://schemas.openxmlformats.org/officeDocument/2006/relationships/slide" Target="slide5.xml"/><Relationship Id="rId19" Type="http://schemas.openxmlformats.org/officeDocument/2006/relationships/slide" Target="slide3.xml"/><Relationship Id="rId4" Type="http://schemas.openxmlformats.org/officeDocument/2006/relationships/tags" Target="../tags/tag17.xml"/><Relationship Id="rId9" Type="http://schemas.openxmlformats.org/officeDocument/2006/relationships/image" Target="../media/image3.png"/><Relationship Id="rId14" Type="http://schemas.openxmlformats.org/officeDocument/2006/relationships/slide" Target="slide10.xml"/><Relationship Id="rId22"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13" Type="http://schemas.openxmlformats.org/officeDocument/2006/relationships/slide" Target="slide10.xml"/><Relationship Id="rId18" Type="http://schemas.openxmlformats.org/officeDocument/2006/relationships/image" Target="../media/image12.png"/><Relationship Id="rId26" Type="http://schemas.openxmlformats.org/officeDocument/2006/relationships/image" Target="../media/image4.png"/><Relationship Id="rId3" Type="http://schemas.openxmlformats.org/officeDocument/2006/relationships/tags" Target="../tags/tag22.xml"/><Relationship Id="rId21" Type="http://schemas.openxmlformats.org/officeDocument/2006/relationships/image" Target="../media/image18.png"/><Relationship Id="rId7" Type="http://schemas.openxmlformats.org/officeDocument/2006/relationships/slideLayout" Target="../slideLayouts/slideLayout10.xml"/><Relationship Id="rId12" Type="http://schemas.openxmlformats.org/officeDocument/2006/relationships/image" Target="../media/image5.png"/><Relationship Id="rId17" Type="http://schemas.openxmlformats.org/officeDocument/2006/relationships/slide" Target="slide8.xml"/><Relationship Id="rId25" Type="http://schemas.openxmlformats.org/officeDocument/2006/relationships/image" Target="../media/image13.png"/><Relationship Id="rId2" Type="http://schemas.openxmlformats.org/officeDocument/2006/relationships/tags" Target="../tags/tag21.xml"/><Relationship Id="rId16" Type="http://schemas.openxmlformats.org/officeDocument/2006/relationships/slide" Target="slide7.xml"/><Relationship Id="rId20" Type="http://schemas.openxmlformats.org/officeDocument/2006/relationships/image" Target="../media/image7.png"/><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slide" Target="slide1.xml"/><Relationship Id="rId24" Type="http://schemas.openxmlformats.org/officeDocument/2006/relationships/image" Target="../media/image17.png"/><Relationship Id="rId5" Type="http://schemas.openxmlformats.org/officeDocument/2006/relationships/tags" Target="../tags/tag24.xml"/><Relationship Id="rId15" Type="http://schemas.openxmlformats.org/officeDocument/2006/relationships/slide" Target="slide5.xml"/><Relationship Id="rId23" Type="http://schemas.openxmlformats.org/officeDocument/2006/relationships/image" Target="../media/image8.png"/><Relationship Id="rId10" Type="http://schemas.openxmlformats.org/officeDocument/2006/relationships/slide" Target="slide6.xml"/><Relationship Id="rId19" Type="http://schemas.openxmlformats.org/officeDocument/2006/relationships/slide" Target="slide11.xml"/><Relationship Id="rId4" Type="http://schemas.openxmlformats.org/officeDocument/2006/relationships/tags" Target="../tags/tag23.xml"/><Relationship Id="rId9" Type="http://schemas.openxmlformats.org/officeDocument/2006/relationships/image" Target="../media/image3.png"/><Relationship Id="rId14" Type="http://schemas.openxmlformats.org/officeDocument/2006/relationships/slide" Target="slide3.xml"/><Relationship Id="rId22" Type="http://schemas.openxmlformats.org/officeDocument/2006/relationships/image" Target="../media/image9.png"/><Relationship Id="rId27" Type="http://schemas.openxmlformats.org/officeDocument/2006/relationships/slide" Target="slide9.xml"/></Relationships>
</file>

<file path=ppt/slides/_rels/slide7.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9.xml"/><Relationship Id="rId18" Type="http://schemas.openxmlformats.org/officeDocument/2006/relationships/image" Target="../media/image12.png"/><Relationship Id="rId26" Type="http://schemas.openxmlformats.org/officeDocument/2006/relationships/image" Target="../media/image13.png"/><Relationship Id="rId3" Type="http://schemas.openxmlformats.org/officeDocument/2006/relationships/tags" Target="../tags/tag28.xml"/><Relationship Id="rId21" Type="http://schemas.openxmlformats.org/officeDocument/2006/relationships/image" Target="../media/image18.png"/><Relationship Id="rId7" Type="http://schemas.openxmlformats.org/officeDocument/2006/relationships/image" Target="../media/image3.png"/><Relationship Id="rId12" Type="http://schemas.openxmlformats.org/officeDocument/2006/relationships/slide" Target="slide10.xml"/><Relationship Id="rId17" Type="http://schemas.openxmlformats.org/officeDocument/2006/relationships/slide" Target="slide8.xml"/><Relationship Id="rId25" Type="http://schemas.openxmlformats.org/officeDocument/2006/relationships/image" Target="../media/image10.png"/><Relationship Id="rId2" Type="http://schemas.openxmlformats.org/officeDocument/2006/relationships/tags" Target="../tags/tag27.xml"/><Relationship Id="rId16" Type="http://schemas.openxmlformats.org/officeDocument/2006/relationships/slide" Target="slide6.xml"/><Relationship Id="rId20" Type="http://schemas.openxmlformats.org/officeDocument/2006/relationships/image" Target="../media/image7.png"/><Relationship Id="rId1" Type="http://schemas.openxmlformats.org/officeDocument/2006/relationships/tags" Target="../tags/tag26.xml"/><Relationship Id="rId6" Type="http://schemas.openxmlformats.org/officeDocument/2006/relationships/notesSlide" Target="../notesSlides/notesSlide7.xml"/><Relationship Id="rId11" Type="http://schemas.openxmlformats.org/officeDocument/2006/relationships/image" Target="../media/image5.png"/><Relationship Id="rId24" Type="http://schemas.openxmlformats.org/officeDocument/2006/relationships/image" Target="../media/image8.png"/><Relationship Id="rId5" Type="http://schemas.openxmlformats.org/officeDocument/2006/relationships/slideLayout" Target="../slideLayouts/slideLayout10.xml"/><Relationship Id="rId15" Type="http://schemas.openxmlformats.org/officeDocument/2006/relationships/slide" Target="slide5.xml"/><Relationship Id="rId23" Type="http://schemas.openxmlformats.org/officeDocument/2006/relationships/image" Target="../media/image17.png"/><Relationship Id="rId10" Type="http://schemas.openxmlformats.org/officeDocument/2006/relationships/image" Target="../media/image4.png"/><Relationship Id="rId19" Type="http://schemas.openxmlformats.org/officeDocument/2006/relationships/slide" Target="slide11.xml"/><Relationship Id="rId4" Type="http://schemas.openxmlformats.org/officeDocument/2006/relationships/tags" Target="../tags/tag29.xml"/><Relationship Id="rId9" Type="http://schemas.openxmlformats.org/officeDocument/2006/relationships/slide" Target="slide1.xml"/><Relationship Id="rId14" Type="http://schemas.openxmlformats.org/officeDocument/2006/relationships/slide" Target="slide3.xml"/><Relationship Id="rId22"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13" Type="http://schemas.openxmlformats.org/officeDocument/2006/relationships/image" Target="../media/image4.png"/><Relationship Id="rId18" Type="http://schemas.openxmlformats.org/officeDocument/2006/relationships/slide" Target="slide5.xml"/><Relationship Id="rId26" Type="http://schemas.openxmlformats.org/officeDocument/2006/relationships/image" Target="../media/image17.png"/><Relationship Id="rId3" Type="http://schemas.openxmlformats.org/officeDocument/2006/relationships/tags" Target="../tags/tag32.xml"/><Relationship Id="rId21" Type="http://schemas.openxmlformats.org/officeDocument/2006/relationships/image" Target="../media/image12.png"/><Relationship Id="rId7" Type="http://schemas.openxmlformats.org/officeDocument/2006/relationships/slideLayout" Target="../slideLayouts/slideLayout10.xml"/><Relationship Id="rId12" Type="http://schemas.openxmlformats.org/officeDocument/2006/relationships/image" Target="../media/image13.png"/><Relationship Id="rId17" Type="http://schemas.openxmlformats.org/officeDocument/2006/relationships/slide" Target="slide3.xml"/><Relationship Id="rId25" Type="http://schemas.openxmlformats.org/officeDocument/2006/relationships/image" Target="../media/image9.png"/><Relationship Id="rId2" Type="http://schemas.openxmlformats.org/officeDocument/2006/relationships/tags" Target="../tags/tag31.xml"/><Relationship Id="rId16" Type="http://schemas.openxmlformats.org/officeDocument/2006/relationships/slide" Target="slide9.xml"/><Relationship Id="rId20" Type="http://schemas.openxmlformats.org/officeDocument/2006/relationships/slide" Target="slide7.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slide" Target="slide8.xml"/><Relationship Id="rId24" Type="http://schemas.openxmlformats.org/officeDocument/2006/relationships/image" Target="../media/image18.png"/><Relationship Id="rId5" Type="http://schemas.openxmlformats.org/officeDocument/2006/relationships/tags" Target="../tags/tag34.xml"/><Relationship Id="rId15" Type="http://schemas.openxmlformats.org/officeDocument/2006/relationships/slide" Target="slide10.xml"/><Relationship Id="rId23" Type="http://schemas.openxmlformats.org/officeDocument/2006/relationships/image" Target="../media/image7.png"/><Relationship Id="rId28" Type="http://schemas.openxmlformats.org/officeDocument/2006/relationships/image" Target="../media/image10.png"/><Relationship Id="rId10" Type="http://schemas.openxmlformats.org/officeDocument/2006/relationships/slide" Target="slide1.xml"/><Relationship Id="rId19" Type="http://schemas.openxmlformats.org/officeDocument/2006/relationships/slide" Target="slide6.xml"/><Relationship Id="rId4" Type="http://schemas.openxmlformats.org/officeDocument/2006/relationships/tags" Target="../tags/tag33.xml"/><Relationship Id="rId9" Type="http://schemas.openxmlformats.org/officeDocument/2006/relationships/image" Target="../media/image3.png"/><Relationship Id="rId14" Type="http://schemas.openxmlformats.org/officeDocument/2006/relationships/image" Target="../media/image5.png"/><Relationship Id="rId22" Type="http://schemas.openxmlformats.org/officeDocument/2006/relationships/slide" Target="slide11.xml"/><Relationship Id="rId27"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notesSlide" Target="../notesSlides/notesSlide9.xml"/><Relationship Id="rId18" Type="http://schemas.openxmlformats.org/officeDocument/2006/relationships/image" Target="../media/image22.png"/><Relationship Id="rId3" Type="http://schemas.openxmlformats.org/officeDocument/2006/relationships/tags" Target="../tags/tag38.xml"/><Relationship Id="rId21" Type="http://schemas.openxmlformats.org/officeDocument/2006/relationships/image" Target="../media/image5.png"/><Relationship Id="rId7" Type="http://schemas.openxmlformats.org/officeDocument/2006/relationships/tags" Target="../tags/tag42.xml"/><Relationship Id="rId12" Type="http://schemas.openxmlformats.org/officeDocument/2006/relationships/slideLayout" Target="../slideLayouts/slideLayout10.xml"/><Relationship Id="rId17" Type="http://schemas.openxmlformats.org/officeDocument/2006/relationships/image" Target="../media/image21.png"/><Relationship Id="rId2" Type="http://schemas.openxmlformats.org/officeDocument/2006/relationships/tags" Target="../tags/tag37.xml"/><Relationship Id="rId16" Type="http://schemas.openxmlformats.org/officeDocument/2006/relationships/image" Target="../media/image20.png"/><Relationship Id="rId20" Type="http://schemas.openxmlformats.org/officeDocument/2006/relationships/image" Target="../media/image24.png"/><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tags" Target="../tags/tag46.xml"/><Relationship Id="rId24" Type="http://schemas.openxmlformats.org/officeDocument/2006/relationships/slide" Target="slide11.xml"/><Relationship Id="rId5" Type="http://schemas.openxmlformats.org/officeDocument/2006/relationships/tags" Target="../tags/tag40.xml"/><Relationship Id="rId15" Type="http://schemas.openxmlformats.org/officeDocument/2006/relationships/image" Target="../media/image19.png"/><Relationship Id="rId23" Type="http://schemas.openxmlformats.org/officeDocument/2006/relationships/image" Target="../media/image12.png"/><Relationship Id="rId10" Type="http://schemas.openxmlformats.org/officeDocument/2006/relationships/tags" Target="../tags/tag45.xml"/><Relationship Id="rId19" Type="http://schemas.openxmlformats.org/officeDocument/2006/relationships/image" Target="../media/image23.png"/><Relationship Id="rId4" Type="http://schemas.openxmlformats.org/officeDocument/2006/relationships/tags" Target="../tags/tag39.xml"/><Relationship Id="rId9" Type="http://schemas.openxmlformats.org/officeDocument/2006/relationships/tags" Target="../tags/tag44.xml"/><Relationship Id="rId14" Type="http://schemas.openxmlformats.org/officeDocument/2006/relationships/slide" Target="slide1.xml"/><Relationship Id="rId22"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Product Development</a:t>
            </a:r>
            <a:br>
              <a:rPr lang="en-US" b="0"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a:hlinkClick r:id="rId5" action="ppaction://hlinksldjump"/>
          </p:cNvPr>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5"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Project Manager</a:t>
            </a: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de-DE" sz="700" dirty="0">
                <a:solidFill>
                  <a:srgbClr val="404040"/>
                </a:solidFill>
              </a:rPr>
              <a:t>Product Engineer</a:t>
            </a:r>
            <a:endParaRPr lang="en-US" sz="700" dirty="0">
              <a:solidFill>
                <a:srgbClr val="404040"/>
              </a:solidFill>
            </a:endParaRPr>
          </a:p>
        </p:txBody>
      </p:sp>
      <p:sp>
        <p:nvSpPr>
          <p:cNvPr id="50" name="Chevron 79"/>
          <p:cNvSpPr>
            <a:spLocks noChangeArrowheads="1"/>
          </p:cNvSpPr>
          <p:nvPr/>
        </p:nvSpPr>
        <p:spPr bwMode="auto">
          <a:xfrm>
            <a:off x="468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Quality Planner</a:t>
            </a:r>
          </a:p>
        </p:txBody>
      </p:sp>
      <p:sp>
        <p:nvSpPr>
          <p:cNvPr id="51" name="Chevron 79"/>
          <p:cNvSpPr>
            <a:spLocks noChangeArrowheads="1"/>
          </p:cNvSpPr>
          <p:nvPr/>
        </p:nvSpPr>
        <p:spPr bwMode="auto">
          <a:xfrm>
            <a:off x="6001403"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de-DE" sz="700" dirty="0">
                <a:solidFill>
                  <a:srgbClr val="404040"/>
                </a:solidFill>
              </a:rPr>
              <a:t>Buyer</a:t>
            </a:r>
            <a:endParaRPr lang="en-US" sz="700" dirty="0">
              <a:solidFill>
                <a:srgbClr val="404040"/>
              </a:solidFill>
            </a:endParaRPr>
          </a:p>
        </p:txBody>
      </p:sp>
      <p:sp>
        <p:nvSpPr>
          <p:cNvPr id="52"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Production Planner</a:t>
            </a:r>
          </a:p>
        </p:txBody>
      </p:sp>
      <p:sp>
        <p:nvSpPr>
          <p:cNvPr id="53"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Inspector</a:t>
            </a:r>
          </a:p>
        </p:txBody>
      </p:sp>
      <p:sp>
        <p:nvSpPr>
          <p:cNvPr id="54" name="TextBox 66"/>
          <p:cNvSpPr txBox="1">
            <a:spLocks noChangeArrowheads="1"/>
          </p:cNvSpPr>
          <p:nvPr/>
        </p:nvSpPr>
        <p:spPr bwMode="auto">
          <a:xfrm>
            <a:off x="1760926" y="4399866"/>
            <a:ext cx="7256462" cy="1138773"/>
          </a:xfrm>
          <a:prstGeom prst="rect">
            <a:avLst/>
          </a:prstGeom>
          <a:noFill/>
          <a:ln w="9525">
            <a:noFill/>
            <a:miter lim="800000"/>
            <a:headEnd/>
            <a:tailEnd/>
          </a:ln>
        </p:spPr>
        <p:txBody>
          <a:bodyPr>
            <a:spAutoFit/>
          </a:bodyPr>
          <a:lstStyle/>
          <a:p>
            <a:pPr>
              <a:spcBef>
                <a:spcPts val="600"/>
              </a:spcBef>
              <a:buClr>
                <a:schemeClr val="accent1"/>
              </a:buClr>
              <a:buSzPct val="80000"/>
              <a:buFont typeface="Wingdings" pitchFamily="2" charset="2"/>
              <a:buNone/>
            </a:pPr>
            <a:r>
              <a:rPr lang="en-US" sz="900" dirty="0"/>
              <a:t>The </a:t>
            </a:r>
            <a:r>
              <a:rPr lang="en-US" sz="900" b="1" dirty="0"/>
              <a:t>Product</a:t>
            </a:r>
            <a:r>
              <a:rPr lang="en-US" sz="900" dirty="0"/>
              <a:t> </a:t>
            </a:r>
            <a:r>
              <a:rPr lang="en-US" sz="900" b="1" dirty="0"/>
              <a:t>Development</a:t>
            </a:r>
            <a:r>
              <a:rPr lang="en-US" sz="900" dirty="0"/>
              <a:t> scenario provides you with comprehensive functions to develop new products or to significantly improve the quality of products and processes. Inspired by the Advanced Product Quality Planning (APQP) framework, it covers all important stages from the definition of a product development project to the approval of mass production (and project closure). It covers the planning of a product development project, the engineering and prototyping of a product, the definition of the production process and sample master data, as well as the production of samples and the validation of the production process by continuous improvement.</a:t>
            </a:r>
          </a:p>
          <a:p>
            <a:pPr>
              <a:spcBef>
                <a:spcPts val="600"/>
              </a:spcBef>
              <a:buClr>
                <a:schemeClr val="accent1"/>
              </a:buClr>
              <a:buSzPct val="80000"/>
              <a:buFont typeface="Wingdings" pitchFamily="2" charset="2"/>
              <a:buNone/>
            </a:pPr>
            <a:r>
              <a:rPr lang="de-DE" sz="900" dirty="0"/>
              <a:t>It is a project.structured scenario that includes tools and techniques of Total Quality Management to achieve strategic business results, such as reducing field failure risks, product returns and warranty costs, and ensuring higher customer satisfaction.</a:t>
            </a:r>
            <a:endParaRPr lang="en-US" sz="900" dirty="0"/>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2" name="Chevron 123">
            <a:hlinkClick r:id="rId7" action="ppaction://hlinksldjump"/>
          </p:cNvPr>
          <p:cNvSpPr>
            <a:spLocks noChangeArrowheads="1"/>
          </p:cNvSpPr>
          <p:nvPr/>
        </p:nvSpPr>
        <p:spPr bwMode="auto">
          <a:xfrm>
            <a:off x="334549" y="2065288"/>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a Product Development Project</a:t>
            </a:r>
          </a:p>
        </p:txBody>
      </p:sp>
      <p:sp>
        <p:nvSpPr>
          <p:cNvPr id="83" name="Chevron 123">
            <a:hlinkClick r:id="rId8" action="ppaction://hlinksldjump"/>
          </p:cNvPr>
          <p:cNvSpPr>
            <a:spLocks noChangeArrowheads="1"/>
          </p:cNvSpPr>
          <p:nvPr/>
        </p:nvSpPr>
        <p:spPr bwMode="auto">
          <a:xfrm>
            <a:off x="1188727" y="2065288"/>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Product Engineering and Prototyping</a:t>
            </a:r>
          </a:p>
        </p:txBody>
      </p:sp>
      <p:sp>
        <p:nvSpPr>
          <p:cNvPr id="84" name="Chevron 123">
            <a:hlinkClick r:id="rId9" action="ppaction://hlinksldjump"/>
          </p:cNvPr>
          <p:cNvSpPr>
            <a:spLocks noChangeArrowheads="1"/>
          </p:cNvSpPr>
          <p:nvPr/>
        </p:nvSpPr>
        <p:spPr bwMode="auto">
          <a:xfrm>
            <a:off x="2037759" y="2065288"/>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Defining Production Process and Sample Master Data</a:t>
            </a:r>
          </a:p>
        </p:txBody>
      </p:sp>
      <p:sp>
        <p:nvSpPr>
          <p:cNvPr id="85" name="Chevron 123">
            <a:hlinkClick r:id="rId10" action="ppaction://hlinksldjump"/>
          </p:cNvPr>
          <p:cNvSpPr>
            <a:spLocks noChangeArrowheads="1"/>
          </p:cNvSpPr>
          <p:nvPr/>
        </p:nvSpPr>
        <p:spPr bwMode="auto">
          <a:xfrm>
            <a:off x="2882606" y="2065288"/>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Producing Sample and Validating Production Process</a:t>
            </a:r>
          </a:p>
        </p:txBody>
      </p:sp>
      <p:sp>
        <p:nvSpPr>
          <p:cNvPr id="86" name="Chevron 123">
            <a:hlinkClick r:id="rId11" action="ppaction://hlinksldjump"/>
          </p:cNvPr>
          <p:cNvSpPr>
            <a:spLocks noChangeArrowheads="1"/>
          </p:cNvSpPr>
          <p:nvPr/>
        </p:nvSpPr>
        <p:spPr bwMode="auto">
          <a:xfrm>
            <a:off x="3735200" y="2065288"/>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Controlling Production and Continuous Improvement</a:t>
            </a:r>
          </a:p>
        </p:txBody>
      </p:sp>
      <p:sp>
        <p:nvSpPr>
          <p:cNvPr id="77" name="TextBox 76"/>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8"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9" name="TextBox 78"/>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1" name="Picture 80" descr="Calculator_2_60px.png"/>
          <p:cNvPicPr>
            <a:picLocks noChangeAspect="1"/>
          </p:cNvPicPr>
          <p:nvPr/>
        </p:nvPicPr>
        <p:blipFill>
          <a:blip r:embed="rId12" cstate="print"/>
          <a:stretch>
            <a:fillRect/>
          </a:stretch>
        </p:blipFill>
        <p:spPr>
          <a:xfrm>
            <a:off x="366739" y="5220067"/>
            <a:ext cx="180000" cy="180000"/>
          </a:xfrm>
          <a:prstGeom prst="rect">
            <a:avLst/>
          </a:prstGeom>
        </p:spPr>
      </p:pic>
      <p:pic>
        <p:nvPicPr>
          <p:cNvPr id="87" name="Picture 86" descr="Monitor_60px.png"/>
          <p:cNvPicPr>
            <a:picLocks noChangeAspect="1"/>
          </p:cNvPicPr>
          <p:nvPr/>
        </p:nvPicPr>
        <p:blipFill>
          <a:blip r:embed="rId13" cstate="print"/>
          <a:stretch>
            <a:fillRect/>
          </a:stretch>
        </p:blipFill>
        <p:spPr>
          <a:xfrm>
            <a:off x="366739" y="5578737"/>
            <a:ext cx="180000" cy="180000"/>
          </a:xfrm>
          <a:prstGeom prst="rect">
            <a:avLst/>
          </a:prstGeom>
        </p:spPr>
      </p:pic>
      <p:sp>
        <p:nvSpPr>
          <p:cNvPr id="88" name="Rectangle 57">
            <a:hlinkClick r:id="rId14"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9"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0" name="Rectangle 57">
            <a:hlinkClick r:id="rId15"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4" name="TextBox 93"/>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56" name="TextBox 61"/>
          <p:cNvSpPr txBox="1">
            <a:spLocks noChangeArrowheads="1"/>
          </p:cNvSpPr>
          <p:nvPr/>
        </p:nvSpPr>
        <p:spPr bwMode="auto">
          <a:xfrm>
            <a:off x="327025" y="5860601"/>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8" name="Picture 68"/>
          <p:cNvPicPr>
            <a:picLocks noChangeAspect="1"/>
          </p:cNvPicPr>
          <p:nvPr>
            <p:custDataLst>
              <p:tags r:id="rId1"/>
            </p:custDataLst>
          </p:nvPr>
        </p:nvPicPr>
        <p:blipFill>
          <a:blip r:embed="rId16" cstate="print">
            <a:extLst>
              <a:ext uri="{28A0092B-C50C-407E-A947-70E740481C1C}">
                <a14:useLocalDpi xmlns:a14="http://schemas.microsoft.com/office/drawing/2010/main" val="0"/>
              </a:ext>
            </a:extLst>
          </a:blip>
          <a:stretch>
            <a:fillRect/>
          </a:stretch>
        </p:blipFill>
        <p:spPr bwMode="auto">
          <a:xfrm>
            <a:off x="1831975" y="6345222"/>
            <a:ext cx="411162" cy="402939"/>
          </a:xfrm>
          <a:prstGeom prst="rect">
            <a:avLst/>
          </a:prstGeom>
          <a:noFill/>
          <a:ln w="9525">
            <a:noFill/>
            <a:miter lim="800000"/>
            <a:headEnd/>
            <a:tailEnd/>
          </a:ln>
        </p:spPr>
      </p:pic>
      <p:pic>
        <p:nvPicPr>
          <p:cNvPr id="62" name="Picture 136"/>
          <p:cNvPicPr>
            <a:picLocks noChangeAspect="1"/>
          </p:cNvPicPr>
          <p:nvPr/>
        </p:nvPicPr>
        <p:blipFill>
          <a:blip r:embed="rId17">
            <a:extLst>
              <a:ext uri="{28A0092B-C50C-407E-A947-70E740481C1C}">
                <a14:useLocalDpi xmlns:a14="http://schemas.microsoft.com/office/drawing/2010/main" val="0"/>
              </a:ext>
            </a:extLst>
          </a:blip>
          <a:stretch>
            <a:fillRect/>
          </a:stretch>
        </p:blipFill>
        <p:spPr bwMode="auto">
          <a:xfrm>
            <a:off x="3040570" y="6344611"/>
            <a:ext cx="411162" cy="411162"/>
          </a:xfrm>
          <a:prstGeom prst="rect">
            <a:avLst/>
          </a:prstGeom>
          <a:noFill/>
          <a:ln w="9525">
            <a:noFill/>
            <a:miter lim="800000"/>
            <a:headEnd/>
            <a:tailEnd/>
          </a:ln>
        </p:spPr>
      </p:pic>
      <p:pic>
        <p:nvPicPr>
          <p:cNvPr id="63" name="Picture 55"/>
          <p:cNvPicPr>
            <a:picLocks noChangeAspect="1"/>
          </p:cNvPicPr>
          <p:nvPr>
            <p:custDataLst>
              <p:tags r:id="rId2"/>
            </p:custDataLst>
          </p:nvPr>
        </p:nvPicPr>
        <p:blipFill>
          <a:blip r:embed="rId18" cstate="print">
            <a:extLst>
              <a:ext uri="{28A0092B-C50C-407E-A947-70E740481C1C}">
                <a14:useLocalDpi xmlns:a14="http://schemas.microsoft.com/office/drawing/2010/main" val="0"/>
              </a:ext>
            </a:extLst>
          </a:blip>
          <a:stretch>
            <a:fillRect/>
          </a:stretch>
        </p:blipFill>
        <p:spPr bwMode="auto">
          <a:xfrm>
            <a:off x="5410200" y="6341946"/>
            <a:ext cx="411162" cy="409490"/>
          </a:xfrm>
          <a:prstGeom prst="rect">
            <a:avLst/>
          </a:prstGeom>
          <a:noFill/>
          <a:ln w="9525">
            <a:noFill/>
            <a:miter lim="800000"/>
            <a:headEnd/>
            <a:tailEnd/>
          </a:ln>
        </p:spPr>
      </p:pic>
      <p:grpSp>
        <p:nvGrpSpPr>
          <p:cNvPr id="64" name="Group 63"/>
          <p:cNvGrpSpPr/>
          <p:nvPr/>
        </p:nvGrpSpPr>
        <p:grpSpPr>
          <a:xfrm>
            <a:off x="4212995" y="6340784"/>
            <a:ext cx="410400" cy="410400"/>
            <a:chOff x="4212995" y="6317924"/>
            <a:chExt cx="410400" cy="410400"/>
          </a:xfrm>
        </p:grpSpPr>
        <p:pic>
          <p:nvPicPr>
            <p:cNvPr id="65" name="Picture 69" descr="10"/>
            <p:cNvPicPr>
              <a:picLocks noChangeAspect="1" noChangeArrowheads="1"/>
            </p:cNvPicPr>
            <p:nvPr/>
          </p:nvPicPr>
          <p:blipFill>
            <a:blip r:embed="rId19" cstate="print"/>
            <a:srcRect/>
            <a:stretch>
              <a:fillRect/>
            </a:stretch>
          </p:blipFill>
          <p:spPr bwMode="auto">
            <a:xfrm>
              <a:off x="4221757" y="6324625"/>
              <a:ext cx="401638" cy="401637"/>
            </a:xfrm>
            <a:prstGeom prst="rect">
              <a:avLst/>
            </a:prstGeom>
            <a:noFill/>
            <a:ln w="9525">
              <a:noFill/>
              <a:miter lim="800000"/>
              <a:headEnd/>
              <a:tailEnd/>
            </a:ln>
          </p:spPr>
        </p:pic>
        <p:sp>
          <p:nvSpPr>
            <p:cNvPr id="91" name="Donut 90"/>
            <p:cNvSpPr>
              <a:spLocks noChangeAspect="1"/>
            </p:cNvSpPr>
            <p:nvPr/>
          </p:nvSpPr>
          <p:spPr bwMode="gray">
            <a:xfrm>
              <a:off x="4212995" y="6317924"/>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grpSp>
        <p:nvGrpSpPr>
          <p:cNvPr id="92" name="Group 91"/>
          <p:cNvGrpSpPr/>
          <p:nvPr/>
        </p:nvGrpSpPr>
        <p:grpSpPr>
          <a:xfrm>
            <a:off x="7793476" y="6341135"/>
            <a:ext cx="410400" cy="410400"/>
            <a:chOff x="7793476" y="6318275"/>
            <a:chExt cx="410400" cy="410400"/>
          </a:xfrm>
        </p:grpSpPr>
        <p:pic>
          <p:nvPicPr>
            <p:cNvPr id="93" name="Picture 63" descr="16"/>
            <p:cNvPicPr>
              <a:picLocks noChangeAspect="1" noChangeArrowheads="1"/>
            </p:cNvPicPr>
            <p:nvPr/>
          </p:nvPicPr>
          <p:blipFill>
            <a:blip r:embed="rId20" cstate="print"/>
            <a:srcRect/>
            <a:stretch>
              <a:fillRect/>
            </a:stretch>
          </p:blipFill>
          <p:spPr bwMode="auto">
            <a:xfrm>
              <a:off x="7802238" y="6318791"/>
              <a:ext cx="401638" cy="401637"/>
            </a:xfrm>
            <a:prstGeom prst="rect">
              <a:avLst/>
            </a:prstGeom>
            <a:noFill/>
            <a:ln w="9525">
              <a:noFill/>
              <a:miter lim="800000"/>
              <a:headEnd/>
              <a:tailEnd/>
            </a:ln>
          </p:spPr>
        </p:pic>
        <p:sp>
          <p:nvSpPr>
            <p:cNvPr id="95" name="Donut 94"/>
            <p:cNvSpPr>
              <a:spLocks noChangeAspect="1"/>
            </p:cNvSpPr>
            <p:nvPr/>
          </p:nvSpPr>
          <p:spPr bwMode="gray">
            <a:xfrm>
              <a:off x="7793476" y="631827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grpSp>
        <p:nvGrpSpPr>
          <p:cNvPr id="96" name="Group 95"/>
          <p:cNvGrpSpPr/>
          <p:nvPr/>
        </p:nvGrpSpPr>
        <p:grpSpPr>
          <a:xfrm>
            <a:off x="6656483" y="6341135"/>
            <a:ext cx="411067" cy="410400"/>
            <a:chOff x="6656483" y="6318275"/>
            <a:chExt cx="411067" cy="410400"/>
          </a:xfrm>
        </p:grpSpPr>
        <p:pic>
          <p:nvPicPr>
            <p:cNvPr id="97" name="Picture 70" descr="11"/>
            <p:cNvPicPr>
              <a:picLocks noChangeAspect="1" noChangeArrowheads="1"/>
            </p:cNvPicPr>
            <p:nvPr/>
          </p:nvPicPr>
          <p:blipFill>
            <a:blip r:embed="rId21" cstate="print"/>
            <a:srcRect/>
            <a:stretch>
              <a:fillRect/>
            </a:stretch>
          </p:blipFill>
          <p:spPr bwMode="auto">
            <a:xfrm>
              <a:off x="6656483" y="6322305"/>
              <a:ext cx="401638" cy="401638"/>
            </a:xfrm>
            <a:prstGeom prst="rect">
              <a:avLst/>
            </a:prstGeom>
            <a:noFill/>
            <a:ln w="9525">
              <a:noFill/>
              <a:miter lim="800000"/>
              <a:headEnd/>
              <a:tailEnd/>
            </a:ln>
          </p:spPr>
        </p:pic>
        <p:sp>
          <p:nvSpPr>
            <p:cNvPr id="98" name="Donut 97"/>
            <p:cNvSpPr>
              <a:spLocks noChangeAspect="1"/>
            </p:cNvSpPr>
            <p:nvPr/>
          </p:nvSpPr>
          <p:spPr bwMode="gray">
            <a:xfrm>
              <a:off x="6657150" y="631827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99" name="Picture 98" descr="i_button_black.png"/>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7" name="Rectangle 56">
            <a:hlinkClick r:id="rId23" action="ppaction://hlinksldjump"/>
          </p:cNvPr>
          <p:cNvSpPr>
            <a:spLocks noChangeArrowheads="1"/>
          </p:cNvSpPr>
          <p:nvPr/>
        </p:nvSpPr>
        <p:spPr bwMode="auto">
          <a:xfrm>
            <a:off x="305529" y="5888769"/>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00" name="Picture 99"/>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Product Development</a:t>
            </a:r>
            <a:br>
              <a:rPr lang="en-US" b="0" dirty="0"/>
            </a:br>
            <a:r>
              <a:rPr lang="en-US" sz="2000" b="0" dirty="0"/>
              <a:t>Scenario Flow</a:t>
            </a:r>
          </a:p>
        </p:txBody>
      </p:sp>
      <p:sp>
        <p:nvSpPr>
          <p:cNvPr id="3" name="Rectangle 122"/>
          <p:cNvSpPr>
            <a:spLocks noChangeArrowheads="1"/>
          </p:cNvSpPr>
          <p:nvPr/>
        </p:nvSpPr>
        <p:spPr bwMode="auto">
          <a:xfrm>
            <a:off x="1763713" y="5513126"/>
            <a:ext cx="7380287" cy="133784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537252"/>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a:t>
            </a:r>
            <a:endParaRPr lang="en-US" sz="700" dirty="0">
              <a:solidFill>
                <a:srgbClr val="666666"/>
              </a:solidFill>
              <a:latin typeface="BentonSans Light" pitchFamily="2" charset="0"/>
            </a:endParaRPr>
          </a:p>
        </p:txBody>
      </p:sp>
      <p:cxnSp>
        <p:nvCxnSpPr>
          <p:cNvPr id="6" name="AutoShape 482"/>
          <p:cNvCxnSpPr>
            <a:cxnSpLocks noChangeShapeType="1"/>
          </p:cNvCxnSpPr>
          <p:nvPr/>
        </p:nvCxnSpPr>
        <p:spPr bwMode="auto">
          <a:xfrm rot="5400000" flipH="1" flipV="1">
            <a:off x="4710939" y="5916961"/>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4866514" y="5820123"/>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4866514" y="6159848"/>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4710939" y="6264623"/>
            <a:ext cx="179388" cy="1587"/>
          </a:xfrm>
          <a:prstGeom prst="straightConnector1">
            <a:avLst/>
          </a:prstGeom>
          <a:noFill/>
          <a:ln w="9525">
            <a:solidFill>
              <a:schemeClr val="tx1">
                <a:lumMod val="50000"/>
                <a:lumOff val="50000"/>
              </a:schemeClr>
            </a:solidFill>
            <a:prstDash val="solid"/>
            <a:round/>
            <a:headEnd type="triangle" w="med" len="med"/>
            <a:tailEnd/>
          </a:ln>
        </p:spPr>
      </p:cxnSp>
      <p:pic>
        <p:nvPicPr>
          <p:cNvPr id="12"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4069272" y="6179832"/>
            <a:ext cx="160337" cy="119523"/>
          </a:xfrm>
          <a:prstGeom prst="rect">
            <a:avLst/>
          </a:prstGeom>
          <a:noFill/>
          <a:ln w="9525">
            <a:noFill/>
            <a:miter lim="800000"/>
            <a:headEnd/>
            <a:tailEnd/>
          </a:ln>
        </p:spPr>
      </p:pic>
      <p:sp>
        <p:nvSpPr>
          <p:cNvPr id="13" name="Rectangle 74"/>
          <p:cNvSpPr>
            <a:spLocks noChangeArrowheads="1"/>
          </p:cNvSpPr>
          <p:nvPr/>
        </p:nvSpPr>
        <p:spPr bwMode="auto">
          <a:xfrm>
            <a:off x="4256597" y="6137200"/>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endParaRPr lang="en-US" sz="800" dirty="0">
              <a:solidFill>
                <a:schemeClr val="accent2"/>
              </a:solidFill>
            </a:endParaRPr>
          </a:p>
        </p:txBody>
      </p:sp>
      <p:sp>
        <p:nvSpPr>
          <p:cNvPr id="22" name="Chevron 426"/>
          <p:cNvSpPr>
            <a:spLocks noChangeArrowheads="1"/>
          </p:cNvSpPr>
          <p:nvPr/>
        </p:nvSpPr>
        <p:spPr bwMode="auto">
          <a:xfrm>
            <a:off x="2512476" y="5855648"/>
            <a:ext cx="490538" cy="534987"/>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r>
              <a:rPr lang="en-US" sz="600" dirty="0">
                <a:solidFill>
                  <a:srgbClr val="404040"/>
                </a:solidFill>
              </a:rPr>
              <a:t>Dotted line = optional</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sp>
        <p:nvSpPr>
          <p:cNvPr id="25" name="Chevron 426"/>
          <p:cNvSpPr>
            <a:spLocks noChangeArrowheads="1"/>
          </p:cNvSpPr>
          <p:nvPr/>
        </p:nvSpPr>
        <p:spPr bwMode="auto">
          <a:xfrm>
            <a:off x="1848785" y="5855648"/>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pic>
        <p:nvPicPr>
          <p:cNvPr id="45" name="Picture 4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3973" y="5945307"/>
            <a:ext cx="589295" cy="382737"/>
          </a:xfrm>
          <a:prstGeom prst="rect">
            <a:avLst/>
          </a:prstGeom>
        </p:spPr>
      </p:pic>
      <p:sp>
        <p:nvSpPr>
          <p:cNvPr id="47" name="Rectangle 74"/>
          <p:cNvSpPr>
            <a:spLocks noChangeArrowheads="1"/>
          </p:cNvSpPr>
          <p:nvPr/>
        </p:nvSpPr>
        <p:spPr bwMode="auto">
          <a:xfrm>
            <a:off x="3221283" y="6006459"/>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Work</a:t>
            </a:r>
            <a:r>
              <a:rPr lang="en-US" sz="600" dirty="0">
                <a:solidFill>
                  <a:schemeClr val="bg1"/>
                </a:solidFill>
                <a:latin typeface="Arial Black" pitchFamily="34" charset="0"/>
              </a:rPr>
              <a:t> </a:t>
            </a:r>
          </a:p>
          <a:p>
            <a:pPr algn="ctr"/>
            <a:r>
              <a:rPr lang="en-US" sz="700" dirty="0">
                <a:solidFill>
                  <a:schemeClr val="bg1"/>
                </a:solidFill>
                <a:latin typeface="+mn-lt"/>
              </a:rPr>
              <a:t>Center</a:t>
            </a:r>
          </a:p>
        </p:txBody>
      </p:sp>
      <p:cxnSp>
        <p:nvCxnSpPr>
          <p:cNvPr id="42" name="Elbow Connector 1602"/>
          <p:cNvCxnSpPr>
            <a:cxnSpLocks noChangeShapeType="1"/>
          </p:cNvCxnSpPr>
          <p:nvPr/>
        </p:nvCxnSpPr>
        <p:spPr bwMode="auto">
          <a:xfrm>
            <a:off x="2742431" y="3464721"/>
            <a:ext cx="708019" cy="1588"/>
          </a:xfrm>
          <a:prstGeom prst="straightConnector1">
            <a:avLst/>
          </a:prstGeom>
          <a:noFill/>
          <a:ln w="9525">
            <a:solidFill>
              <a:srgbClr val="7F7F7F"/>
            </a:solidFill>
            <a:round/>
            <a:headEnd/>
            <a:tailEnd type="triangle" w="med" len="med"/>
          </a:ln>
        </p:spPr>
      </p:cxnSp>
      <p:cxnSp>
        <p:nvCxnSpPr>
          <p:cNvPr id="43" name="Elbow Connector 1602"/>
          <p:cNvCxnSpPr>
            <a:cxnSpLocks noChangeShapeType="1"/>
          </p:cNvCxnSpPr>
          <p:nvPr/>
        </p:nvCxnSpPr>
        <p:spPr bwMode="auto">
          <a:xfrm>
            <a:off x="4235570" y="3464721"/>
            <a:ext cx="534681" cy="793"/>
          </a:xfrm>
          <a:prstGeom prst="straightConnector1">
            <a:avLst/>
          </a:prstGeom>
          <a:noFill/>
          <a:ln w="9525">
            <a:solidFill>
              <a:schemeClr val="accent2"/>
            </a:solidFill>
            <a:miter lim="800000"/>
            <a:headEnd/>
            <a:tailEnd type="triangle" w="med" len="med"/>
          </a:ln>
        </p:spPr>
      </p:cxnSp>
      <p:cxnSp>
        <p:nvCxnSpPr>
          <p:cNvPr id="53" name="Elbow Connector 1602"/>
          <p:cNvCxnSpPr>
            <a:cxnSpLocks noChangeShapeType="1"/>
          </p:cNvCxnSpPr>
          <p:nvPr/>
        </p:nvCxnSpPr>
        <p:spPr bwMode="auto">
          <a:xfrm>
            <a:off x="5753818" y="3465514"/>
            <a:ext cx="396660" cy="1588"/>
          </a:xfrm>
          <a:prstGeom prst="straightConnector1">
            <a:avLst/>
          </a:prstGeom>
          <a:noFill/>
          <a:ln w="9525">
            <a:solidFill>
              <a:srgbClr val="7F7F7F"/>
            </a:solidFill>
            <a:round/>
            <a:headEnd/>
            <a:tailEnd type="triangle" w="med" len="med"/>
          </a:ln>
        </p:spPr>
      </p:cxnSp>
      <p:cxnSp>
        <p:nvCxnSpPr>
          <p:cNvPr id="54" name="Elbow Connector 1602"/>
          <p:cNvCxnSpPr>
            <a:cxnSpLocks noChangeShapeType="1"/>
          </p:cNvCxnSpPr>
          <p:nvPr/>
        </p:nvCxnSpPr>
        <p:spPr bwMode="auto">
          <a:xfrm flipV="1">
            <a:off x="7151298" y="3464721"/>
            <a:ext cx="413912" cy="793"/>
          </a:xfrm>
          <a:prstGeom prst="bentConnector3">
            <a:avLst>
              <a:gd name="adj1" fmla="val 50000"/>
            </a:avLst>
          </a:prstGeom>
          <a:noFill/>
          <a:ln w="9525">
            <a:solidFill>
              <a:srgbClr val="7F7F7F"/>
            </a:solidFill>
            <a:round/>
            <a:headEnd/>
            <a:tailEnd type="triangle" w="med" len="med"/>
          </a:ln>
        </p:spPr>
      </p:cxnSp>
      <p:cxnSp>
        <p:nvCxnSpPr>
          <p:cNvPr id="62" name="AutoShape 482"/>
          <p:cNvCxnSpPr>
            <a:cxnSpLocks noChangeShapeType="1"/>
          </p:cNvCxnSpPr>
          <p:nvPr/>
        </p:nvCxnSpPr>
        <p:spPr bwMode="auto">
          <a:xfrm rot="5400000" flipH="1" flipV="1">
            <a:off x="6478548" y="2037010"/>
            <a:ext cx="1300799" cy="1059322"/>
          </a:xfrm>
          <a:prstGeom prst="straightConnector1">
            <a:avLst/>
          </a:prstGeom>
          <a:noFill/>
          <a:ln w="9525">
            <a:solidFill>
              <a:srgbClr val="7D96A4"/>
            </a:solidFill>
            <a:prstDash val="sysDot"/>
            <a:round/>
            <a:headEnd/>
            <a:tailEnd/>
          </a:ln>
        </p:spPr>
      </p:cxnSp>
      <p:cxnSp>
        <p:nvCxnSpPr>
          <p:cNvPr id="65" name="Elbow Connector 1602"/>
          <p:cNvCxnSpPr>
            <a:cxnSpLocks noChangeShapeType="1"/>
          </p:cNvCxnSpPr>
          <p:nvPr/>
        </p:nvCxnSpPr>
        <p:spPr bwMode="auto">
          <a:xfrm>
            <a:off x="4689397" y="3464720"/>
            <a:ext cx="80854" cy="794"/>
          </a:xfrm>
          <a:prstGeom prst="straightConnector1">
            <a:avLst/>
          </a:prstGeom>
          <a:noFill/>
          <a:ln w="9525">
            <a:solidFill>
              <a:srgbClr val="7F7F7F"/>
            </a:solidFill>
            <a:round/>
            <a:headEnd/>
            <a:tailEnd type="triangle" w="med" len="med"/>
          </a:ln>
        </p:spPr>
      </p:cxnSp>
      <p:cxnSp>
        <p:nvCxnSpPr>
          <p:cNvPr id="66" name="AutoShape 482"/>
          <p:cNvCxnSpPr>
            <a:cxnSpLocks noChangeShapeType="1"/>
          </p:cNvCxnSpPr>
          <p:nvPr/>
        </p:nvCxnSpPr>
        <p:spPr bwMode="auto">
          <a:xfrm rot="5400000" flipH="1" flipV="1">
            <a:off x="4602284" y="2524421"/>
            <a:ext cx="1300799" cy="84500"/>
          </a:xfrm>
          <a:prstGeom prst="straightConnector1">
            <a:avLst/>
          </a:prstGeom>
          <a:noFill/>
          <a:ln w="9525">
            <a:solidFill>
              <a:srgbClr val="7D96A4"/>
            </a:solidFill>
            <a:prstDash val="sysDot"/>
            <a:round/>
            <a:headEnd/>
            <a:tailEnd/>
          </a:ln>
        </p:spPr>
      </p:cxnSp>
      <p:cxnSp>
        <p:nvCxnSpPr>
          <p:cNvPr id="69" name="AutoShape 482"/>
          <p:cNvCxnSpPr>
            <a:cxnSpLocks noChangeShapeType="1"/>
          </p:cNvCxnSpPr>
          <p:nvPr/>
        </p:nvCxnSpPr>
        <p:spPr bwMode="auto">
          <a:xfrm rot="5400000" flipH="1" flipV="1">
            <a:off x="7558864" y="2259051"/>
            <a:ext cx="1299212" cy="613652"/>
          </a:xfrm>
          <a:prstGeom prst="straightConnector1">
            <a:avLst/>
          </a:prstGeom>
          <a:noFill/>
          <a:ln w="9525">
            <a:solidFill>
              <a:srgbClr val="7D96A4"/>
            </a:solidFill>
            <a:prstDash val="sysDot"/>
            <a:round/>
            <a:headEnd/>
            <a:tailEnd/>
          </a:ln>
        </p:spPr>
      </p:cxnSp>
      <p:sp>
        <p:nvSpPr>
          <p:cNvPr id="70" name="Pentagon 81"/>
          <p:cNvSpPr>
            <a:spLocks noChangeArrowheads="1"/>
          </p:cNvSpPr>
          <p:nvPr/>
        </p:nvSpPr>
        <p:spPr bwMode="auto">
          <a:xfrm>
            <a:off x="8028987" y="4132140"/>
            <a:ext cx="919162" cy="604837"/>
          </a:xfrm>
          <a:prstGeom prst="homePlate">
            <a:avLst>
              <a:gd name="adj" fmla="val 15148"/>
            </a:avLst>
          </a:prstGeom>
          <a:noFill/>
          <a:ln w="19050" cap="rnd" algn="ctr">
            <a:noFill/>
            <a:bevel/>
            <a:headEnd/>
            <a:tailEnd/>
          </a:ln>
        </p:spPr>
        <p:txBody>
          <a:bodyPr lIns="36000" tIns="36000" rIns="0" bIns="46800" anchor="b"/>
          <a:lstStyle/>
          <a:p>
            <a:r>
              <a:rPr lang="en-US" sz="700" dirty="0">
                <a:solidFill>
                  <a:srgbClr val="404040"/>
                </a:solidFill>
              </a:rPr>
              <a:t>Make-to-Stock</a:t>
            </a:r>
          </a:p>
        </p:txBody>
      </p:sp>
      <p:cxnSp>
        <p:nvCxnSpPr>
          <p:cNvPr id="75" name="AutoShape 482"/>
          <p:cNvCxnSpPr>
            <a:cxnSpLocks noChangeShapeType="1"/>
          </p:cNvCxnSpPr>
          <p:nvPr/>
        </p:nvCxnSpPr>
        <p:spPr bwMode="auto">
          <a:xfrm rot="5400000" flipH="1" flipV="1">
            <a:off x="3521642" y="2199645"/>
            <a:ext cx="1285564" cy="746113"/>
          </a:xfrm>
          <a:prstGeom prst="straightConnector1">
            <a:avLst/>
          </a:prstGeom>
          <a:noFill/>
          <a:ln w="9525">
            <a:solidFill>
              <a:srgbClr val="7D96A4"/>
            </a:solidFill>
            <a:prstDash val="sysDot"/>
            <a:round/>
            <a:headEnd/>
            <a:tailEnd/>
          </a:ln>
        </p:spPr>
      </p:cxnSp>
      <p:cxnSp>
        <p:nvCxnSpPr>
          <p:cNvPr id="76" name="AutoShape 482"/>
          <p:cNvCxnSpPr>
            <a:cxnSpLocks noChangeShapeType="1"/>
          </p:cNvCxnSpPr>
          <p:nvPr/>
        </p:nvCxnSpPr>
        <p:spPr bwMode="auto">
          <a:xfrm rot="16200000" flipV="1">
            <a:off x="3811147" y="1817783"/>
            <a:ext cx="1287151" cy="1511423"/>
          </a:xfrm>
          <a:prstGeom prst="straightConnector1">
            <a:avLst/>
          </a:prstGeom>
          <a:noFill/>
          <a:ln w="9525">
            <a:solidFill>
              <a:srgbClr val="7D96A4"/>
            </a:solidFill>
            <a:prstDash val="sysDot"/>
            <a:round/>
            <a:headEnd/>
            <a:tailEnd/>
          </a:ln>
        </p:spPr>
      </p:cxnSp>
      <p:cxnSp>
        <p:nvCxnSpPr>
          <p:cNvPr id="77" name="AutoShape 482"/>
          <p:cNvCxnSpPr>
            <a:cxnSpLocks noChangeShapeType="1"/>
          </p:cNvCxnSpPr>
          <p:nvPr/>
        </p:nvCxnSpPr>
        <p:spPr bwMode="auto">
          <a:xfrm rot="16200000" flipV="1">
            <a:off x="4230382" y="2237019"/>
            <a:ext cx="1287151" cy="672952"/>
          </a:xfrm>
          <a:prstGeom prst="straightConnector1">
            <a:avLst/>
          </a:prstGeom>
          <a:noFill/>
          <a:ln w="9525">
            <a:solidFill>
              <a:srgbClr val="7D96A4"/>
            </a:solidFill>
            <a:prstDash val="sysDot"/>
            <a:round/>
            <a:headEnd/>
            <a:tailEnd/>
          </a:ln>
        </p:spPr>
      </p:cxnSp>
      <p:cxnSp>
        <p:nvCxnSpPr>
          <p:cNvPr id="80" name="Straight Connector 79"/>
          <p:cNvCxnSpPr/>
          <p:nvPr/>
        </p:nvCxnSpPr>
        <p:spPr bwMode="auto">
          <a:xfrm rot="5400000" flipH="1" flipV="1">
            <a:off x="4989350" y="2137355"/>
            <a:ext cx="1300799" cy="858633"/>
          </a:xfrm>
          <a:prstGeom prst="line">
            <a:avLst/>
          </a:prstGeom>
          <a:noFill/>
          <a:ln w="9525">
            <a:solidFill>
              <a:srgbClr val="7D96A4"/>
            </a:solidFill>
            <a:prstDash val="sysDot"/>
            <a:round/>
            <a:headEnd/>
            <a:tailEnd/>
          </a:ln>
        </p:spPr>
      </p:cxnSp>
      <p:cxnSp>
        <p:nvCxnSpPr>
          <p:cNvPr id="81" name="Straight Connector 80"/>
          <p:cNvCxnSpPr/>
          <p:nvPr/>
        </p:nvCxnSpPr>
        <p:spPr bwMode="auto">
          <a:xfrm rot="5400000">
            <a:off x="6070844" y="2444713"/>
            <a:ext cx="1300799" cy="243914"/>
          </a:xfrm>
          <a:prstGeom prst="line">
            <a:avLst/>
          </a:prstGeom>
          <a:noFill/>
          <a:ln w="9525">
            <a:solidFill>
              <a:srgbClr val="7D96A4"/>
            </a:solidFill>
            <a:prstDash val="sysDot"/>
            <a:round/>
            <a:headEnd/>
            <a:tailEnd/>
          </a:ln>
        </p:spPr>
      </p:cxnSp>
      <p:cxnSp>
        <p:nvCxnSpPr>
          <p:cNvPr id="82" name="Straight Connector 81"/>
          <p:cNvCxnSpPr/>
          <p:nvPr/>
        </p:nvCxnSpPr>
        <p:spPr bwMode="auto">
          <a:xfrm rot="5400000">
            <a:off x="6906892" y="1608665"/>
            <a:ext cx="1300799" cy="1916010"/>
          </a:xfrm>
          <a:prstGeom prst="line">
            <a:avLst/>
          </a:prstGeom>
          <a:noFill/>
          <a:ln w="9525">
            <a:solidFill>
              <a:srgbClr val="7D96A4"/>
            </a:solidFill>
            <a:prstDash val="sysDot"/>
            <a:round/>
            <a:headEnd/>
            <a:tailEnd/>
          </a:ln>
        </p:spPr>
      </p:cxnSp>
      <p:cxnSp>
        <p:nvCxnSpPr>
          <p:cNvPr id="83" name="Elbow Connector 166"/>
          <p:cNvCxnSpPr>
            <a:endCxn id="70" idx="1"/>
          </p:cNvCxnSpPr>
          <p:nvPr/>
        </p:nvCxnSpPr>
        <p:spPr bwMode="auto">
          <a:xfrm flipH="1">
            <a:off x="8028987" y="3464721"/>
            <a:ext cx="312295" cy="969838"/>
          </a:xfrm>
          <a:prstGeom prst="bentConnector5">
            <a:avLst>
              <a:gd name="adj1" fmla="val -73200"/>
              <a:gd name="adj2" fmla="val 47258"/>
              <a:gd name="adj3" fmla="val 173200"/>
            </a:avLst>
          </a:prstGeom>
          <a:solidFill>
            <a:schemeClr val="bg2"/>
          </a:solidFill>
          <a:ln w="9525" cap="flat" cmpd="sng" algn="ctr">
            <a:solidFill>
              <a:schemeClr val="accent2"/>
            </a:solidFill>
            <a:prstDash val="solid"/>
            <a:round/>
            <a:headEnd type="none" w="med" len="med"/>
            <a:tailEnd type="arrow"/>
          </a:ln>
          <a:effectLst/>
        </p:spPr>
      </p:cxnSp>
      <p:cxnSp>
        <p:nvCxnSpPr>
          <p:cNvPr id="91" name="Elbow Connector 90"/>
          <p:cNvCxnSpPr/>
          <p:nvPr/>
        </p:nvCxnSpPr>
        <p:spPr bwMode="auto">
          <a:xfrm rot="16200000" flipH="1">
            <a:off x="1964977" y="2881901"/>
            <a:ext cx="508500" cy="158664"/>
          </a:xfrm>
          <a:prstGeom prst="bentConnector3">
            <a:avLst>
              <a:gd name="adj1" fmla="val 50000"/>
            </a:avLst>
          </a:prstGeom>
          <a:noFill/>
          <a:ln w="9525">
            <a:solidFill>
              <a:srgbClr val="7D96A4"/>
            </a:solidFill>
            <a:prstDash val="sysDot"/>
            <a:round/>
            <a:headEnd/>
            <a:tailEnd/>
          </a:ln>
        </p:spPr>
      </p:cxnSp>
      <p:cxnSp>
        <p:nvCxnSpPr>
          <p:cNvPr id="92" name="Elbow Connector 99"/>
          <p:cNvCxnSpPr/>
          <p:nvPr/>
        </p:nvCxnSpPr>
        <p:spPr bwMode="auto">
          <a:xfrm>
            <a:off x="2139895" y="2706983"/>
            <a:ext cx="1651473" cy="508500"/>
          </a:xfrm>
          <a:prstGeom prst="bentConnector2">
            <a:avLst/>
          </a:prstGeom>
          <a:noFill/>
          <a:ln w="9525">
            <a:solidFill>
              <a:srgbClr val="7D96A4"/>
            </a:solidFill>
            <a:prstDash val="sysDot"/>
            <a:round/>
            <a:headEnd/>
            <a:tailEnd/>
          </a:ln>
        </p:spPr>
      </p:cxnSp>
      <p:cxnSp>
        <p:nvCxnSpPr>
          <p:cNvPr id="93" name="Elbow Connector 101"/>
          <p:cNvCxnSpPr/>
          <p:nvPr/>
        </p:nvCxnSpPr>
        <p:spPr bwMode="auto">
          <a:xfrm>
            <a:off x="2139897" y="2706982"/>
            <a:ext cx="3070536" cy="510088"/>
          </a:xfrm>
          <a:prstGeom prst="bentConnector2">
            <a:avLst/>
          </a:prstGeom>
          <a:noFill/>
          <a:ln w="9525">
            <a:solidFill>
              <a:srgbClr val="7D96A4"/>
            </a:solidFill>
            <a:prstDash val="sysDot"/>
            <a:round/>
            <a:headEnd/>
            <a:tailEnd/>
          </a:ln>
        </p:spPr>
      </p:cxnSp>
      <p:cxnSp>
        <p:nvCxnSpPr>
          <p:cNvPr id="94" name="Elbow Connector 102"/>
          <p:cNvCxnSpPr/>
          <p:nvPr/>
        </p:nvCxnSpPr>
        <p:spPr bwMode="auto">
          <a:xfrm>
            <a:off x="2139897" y="2706982"/>
            <a:ext cx="4459389" cy="510088"/>
          </a:xfrm>
          <a:prstGeom prst="bentConnector2">
            <a:avLst/>
          </a:prstGeom>
          <a:noFill/>
          <a:ln w="9525">
            <a:solidFill>
              <a:srgbClr val="7D96A4"/>
            </a:solidFill>
            <a:prstDash val="sysDot"/>
            <a:round/>
            <a:headEnd/>
            <a:tailEnd/>
          </a:ln>
        </p:spPr>
      </p:cxnSp>
      <p:cxnSp>
        <p:nvCxnSpPr>
          <p:cNvPr id="95" name="Elbow Connector 104"/>
          <p:cNvCxnSpPr/>
          <p:nvPr/>
        </p:nvCxnSpPr>
        <p:spPr bwMode="auto">
          <a:xfrm>
            <a:off x="2139896" y="2706983"/>
            <a:ext cx="5761748" cy="508500"/>
          </a:xfrm>
          <a:prstGeom prst="bentConnector2">
            <a:avLst/>
          </a:prstGeom>
          <a:noFill/>
          <a:ln w="9525">
            <a:solidFill>
              <a:srgbClr val="7D96A4"/>
            </a:solidFill>
            <a:prstDash val="sysDot"/>
            <a:round/>
            <a:headEnd/>
            <a:tailEnd/>
          </a:ln>
        </p:spPr>
      </p:cxnSp>
      <p:cxnSp>
        <p:nvCxnSpPr>
          <p:cNvPr id="96" name="AutoShape 482"/>
          <p:cNvCxnSpPr>
            <a:cxnSpLocks noChangeShapeType="1"/>
          </p:cNvCxnSpPr>
          <p:nvPr/>
        </p:nvCxnSpPr>
        <p:spPr bwMode="auto">
          <a:xfrm rot="16200000" flipV="1">
            <a:off x="2674163" y="2098278"/>
            <a:ext cx="1299212" cy="935198"/>
          </a:xfrm>
          <a:prstGeom prst="straightConnector1">
            <a:avLst/>
          </a:prstGeom>
          <a:noFill/>
          <a:ln w="9525">
            <a:solidFill>
              <a:srgbClr val="7D96A4"/>
            </a:solidFill>
            <a:prstDash val="sysDot"/>
            <a:round/>
            <a:headEnd/>
            <a:tailEnd/>
          </a:ln>
        </p:spPr>
      </p:cxnSp>
      <p:cxnSp>
        <p:nvCxnSpPr>
          <p:cNvPr id="97" name="AutoShape 482"/>
          <p:cNvCxnSpPr>
            <a:cxnSpLocks noChangeShapeType="1"/>
          </p:cNvCxnSpPr>
          <p:nvPr/>
        </p:nvCxnSpPr>
        <p:spPr bwMode="auto">
          <a:xfrm rot="16200000" flipV="1">
            <a:off x="3102407" y="2526522"/>
            <a:ext cx="1285564" cy="92358"/>
          </a:xfrm>
          <a:prstGeom prst="straightConnector1">
            <a:avLst/>
          </a:prstGeom>
          <a:noFill/>
          <a:ln w="9525">
            <a:solidFill>
              <a:srgbClr val="7D96A4"/>
            </a:solidFill>
            <a:prstDash val="sysDot"/>
            <a:round/>
            <a:headEnd/>
            <a:tailEnd/>
          </a:ln>
        </p:spPr>
      </p:cxnSp>
      <p:pic>
        <p:nvPicPr>
          <p:cNvPr id="98"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8061816" y="4384330"/>
            <a:ext cx="160337" cy="119523"/>
          </a:xfrm>
          <a:prstGeom prst="rect">
            <a:avLst/>
          </a:prstGeom>
          <a:noFill/>
          <a:ln w="9525">
            <a:noFill/>
            <a:miter lim="800000"/>
            <a:headEnd/>
            <a:tailEnd/>
          </a:ln>
        </p:spPr>
      </p:pic>
      <p:pic>
        <p:nvPicPr>
          <p:cNvPr id="117" name="Picture 1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43970" y="2323779"/>
            <a:ext cx="589295" cy="382737"/>
          </a:xfrm>
          <a:prstGeom prst="rect">
            <a:avLst/>
          </a:prstGeom>
        </p:spPr>
      </p:pic>
      <p:sp>
        <p:nvSpPr>
          <p:cNvPr id="118" name="Rectangle 74"/>
          <p:cNvSpPr>
            <a:spLocks noChangeArrowheads="1"/>
          </p:cNvSpPr>
          <p:nvPr/>
        </p:nvSpPr>
        <p:spPr bwMode="auto">
          <a:xfrm>
            <a:off x="1851280" y="238267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Project Management</a:t>
            </a:r>
          </a:p>
        </p:txBody>
      </p:sp>
      <p:pic>
        <p:nvPicPr>
          <p:cNvPr id="119" name="Picture 1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9947" y="1528527"/>
            <a:ext cx="589295" cy="382737"/>
          </a:xfrm>
          <a:prstGeom prst="rect">
            <a:avLst/>
          </a:prstGeom>
          <a:noFill/>
          <a:ln w="9525">
            <a:noFill/>
            <a:miter lim="800000"/>
            <a:headEnd/>
            <a:tailEnd/>
          </a:ln>
        </p:spPr>
      </p:pic>
      <p:sp>
        <p:nvSpPr>
          <p:cNvPr id="120" name="Rectangle 74"/>
          <p:cNvSpPr>
            <a:spLocks noChangeArrowheads="1"/>
          </p:cNvSpPr>
          <p:nvPr/>
        </p:nvSpPr>
        <p:spPr bwMode="auto">
          <a:xfrm>
            <a:off x="2577257" y="1587424"/>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Product Development</a:t>
            </a:r>
          </a:p>
        </p:txBody>
      </p:sp>
      <p:pic>
        <p:nvPicPr>
          <p:cNvPr id="121" name="Picture 1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2304" y="1531298"/>
            <a:ext cx="589295" cy="382737"/>
          </a:xfrm>
          <a:prstGeom prst="rect">
            <a:avLst/>
          </a:prstGeom>
        </p:spPr>
      </p:pic>
      <p:sp>
        <p:nvSpPr>
          <p:cNvPr id="122" name="Rectangle 74"/>
          <p:cNvSpPr>
            <a:spLocks noChangeArrowheads="1"/>
          </p:cNvSpPr>
          <p:nvPr/>
        </p:nvSpPr>
        <p:spPr bwMode="auto">
          <a:xfrm>
            <a:off x="3419614" y="1540319"/>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Planning and Production Master Data</a:t>
            </a:r>
          </a:p>
        </p:txBody>
      </p:sp>
      <p:pic>
        <p:nvPicPr>
          <p:cNvPr id="123" name="Picture 1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1889" y="1539611"/>
            <a:ext cx="589295" cy="382737"/>
          </a:xfrm>
          <a:prstGeom prst="rect">
            <a:avLst/>
          </a:prstGeom>
        </p:spPr>
      </p:pic>
      <p:sp>
        <p:nvSpPr>
          <p:cNvPr id="124" name="Rectangle 74"/>
          <p:cNvSpPr>
            <a:spLocks noChangeArrowheads="1"/>
          </p:cNvSpPr>
          <p:nvPr/>
        </p:nvSpPr>
        <p:spPr bwMode="auto">
          <a:xfrm>
            <a:off x="4259199" y="1598508"/>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Quality Planning</a:t>
            </a:r>
          </a:p>
        </p:txBody>
      </p:sp>
      <p:pic>
        <p:nvPicPr>
          <p:cNvPr id="125" name="Picture 1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1118" y="1525756"/>
            <a:ext cx="589295" cy="382737"/>
          </a:xfrm>
          <a:prstGeom prst="rect">
            <a:avLst/>
          </a:prstGeom>
        </p:spPr>
      </p:pic>
      <p:sp>
        <p:nvSpPr>
          <p:cNvPr id="126" name="Rectangle 74"/>
          <p:cNvSpPr>
            <a:spLocks noChangeArrowheads="1"/>
          </p:cNvSpPr>
          <p:nvPr/>
        </p:nvSpPr>
        <p:spPr bwMode="auto">
          <a:xfrm>
            <a:off x="5018428" y="1584653"/>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Sourcing and Contracting</a:t>
            </a:r>
          </a:p>
        </p:txBody>
      </p:sp>
      <p:pic>
        <p:nvPicPr>
          <p:cNvPr id="127" name="Picture 1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86973" y="1536840"/>
            <a:ext cx="589295" cy="382737"/>
          </a:xfrm>
          <a:prstGeom prst="rect">
            <a:avLst/>
          </a:prstGeom>
        </p:spPr>
      </p:pic>
      <p:sp>
        <p:nvSpPr>
          <p:cNvPr id="128" name="Rectangle 74"/>
          <p:cNvSpPr>
            <a:spLocks noChangeArrowheads="1"/>
          </p:cNvSpPr>
          <p:nvPr/>
        </p:nvSpPr>
        <p:spPr bwMode="auto">
          <a:xfrm>
            <a:off x="5794283" y="1628988"/>
            <a:ext cx="574675" cy="107722"/>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Product Data</a:t>
            </a:r>
          </a:p>
        </p:txBody>
      </p:sp>
      <p:pic>
        <p:nvPicPr>
          <p:cNvPr id="129" name="Picture 1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7286" y="1525757"/>
            <a:ext cx="589295" cy="382737"/>
          </a:xfrm>
          <a:prstGeom prst="rect">
            <a:avLst/>
          </a:prstGeom>
        </p:spPr>
      </p:pic>
      <p:sp>
        <p:nvSpPr>
          <p:cNvPr id="130" name="Rectangle 74"/>
          <p:cNvSpPr>
            <a:spLocks noChangeArrowheads="1"/>
          </p:cNvSpPr>
          <p:nvPr/>
        </p:nvSpPr>
        <p:spPr bwMode="auto">
          <a:xfrm>
            <a:off x="6564596" y="1584654"/>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Supply Planning</a:t>
            </a:r>
          </a:p>
        </p:txBody>
      </p:sp>
      <p:pic>
        <p:nvPicPr>
          <p:cNvPr id="131" name="Picture 1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74703" y="1528529"/>
            <a:ext cx="589295" cy="382737"/>
          </a:xfrm>
          <a:prstGeom prst="rect">
            <a:avLst/>
          </a:prstGeom>
        </p:spPr>
      </p:pic>
      <p:sp>
        <p:nvSpPr>
          <p:cNvPr id="132" name="Rectangle 74"/>
          <p:cNvSpPr>
            <a:spLocks noChangeArrowheads="1"/>
          </p:cNvSpPr>
          <p:nvPr/>
        </p:nvSpPr>
        <p:spPr bwMode="auto">
          <a:xfrm>
            <a:off x="7382013" y="1529236"/>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Purchase Requests and Orders</a:t>
            </a:r>
          </a:p>
        </p:txBody>
      </p:sp>
      <p:pic>
        <p:nvPicPr>
          <p:cNvPr id="133" name="Picture 1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30915" y="1536840"/>
            <a:ext cx="589295" cy="382737"/>
          </a:xfrm>
          <a:prstGeom prst="rect">
            <a:avLst/>
          </a:prstGeom>
        </p:spPr>
      </p:pic>
      <p:sp>
        <p:nvSpPr>
          <p:cNvPr id="134" name="Rectangle 74"/>
          <p:cNvSpPr>
            <a:spLocks noChangeArrowheads="1"/>
          </p:cNvSpPr>
          <p:nvPr/>
        </p:nvSpPr>
        <p:spPr bwMode="auto">
          <a:xfrm>
            <a:off x="8238225" y="1595737"/>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Production Control</a:t>
            </a:r>
          </a:p>
        </p:txBody>
      </p:sp>
      <p:sp>
        <p:nvSpPr>
          <p:cNvPr id="88" name="Chevron 1588">
            <a:hlinkClick r:id="rId5" action="ppaction://hlinksldjump"/>
          </p:cNvPr>
          <p:cNvSpPr>
            <a:spLocks noChangeArrowheads="1"/>
          </p:cNvSpPr>
          <p:nvPr/>
        </p:nvSpPr>
        <p:spPr bwMode="auto">
          <a:xfrm>
            <a:off x="1964169" y="3183429"/>
            <a:ext cx="787343" cy="590550"/>
          </a:xfrm>
          <a:prstGeom prst="chevron">
            <a:avLst>
              <a:gd name="adj" fmla="val 9560"/>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Planning a Product Development Project</a:t>
            </a:r>
          </a:p>
        </p:txBody>
      </p:sp>
      <p:sp>
        <p:nvSpPr>
          <p:cNvPr id="89" name="Chevron 1593">
            <a:hlinkClick r:id="rId6" action="ppaction://hlinksldjump"/>
          </p:cNvPr>
          <p:cNvSpPr>
            <a:spLocks noChangeArrowheads="1"/>
          </p:cNvSpPr>
          <p:nvPr/>
        </p:nvSpPr>
        <p:spPr bwMode="auto">
          <a:xfrm>
            <a:off x="3407466" y="3231906"/>
            <a:ext cx="815400" cy="493597"/>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Product Engineering and Prototyping</a:t>
            </a:r>
          </a:p>
        </p:txBody>
      </p:sp>
      <p:sp>
        <p:nvSpPr>
          <p:cNvPr id="90" name="Chevron 1593">
            <a:hlinkClick r:id="rId7" action="ppaction://hlinksldjump"/>
          </p:cNvPr>
          <p:cNvSpPr>
            <a:spLocks noChangeArrowheads="1"/>
          </p:cNvSpPr>
          <p:nvPr/>
        </p:nvSpPr>
        <p:spPr bwMode="auto">
          <a:xfrm>
            <a:off x="4729942" y="3233478"/>
            <a:ext cx="1128136" cy="49045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Defining Production Process and Sample  Master Data</a:t>
            </a:r>
          </a:p>
        </p:txBody>
      </p:sp>
      <p:sp>
        <p:nvSpPr>
          <p:cNvPr id="99" name="Chevron 1593">
            <a:hlinkClick r:id="rId8" action="ppaction://hlinksldjump"/>
          </p:cNvPr>
          <p:cNvSpPr>
            <a:spLocks noChangeArrowheads="1"/>
          </p:cNvSpPr>
          <p:nvPr/>
        </p:nvSpPr>
        <p:spPr bwMode="auto">
          <a:xfrm>
            <a:off x="6109854" y="3229323"/>
            <a:ext cx="1088967" cy="498763"/>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Producing Sample and Validating Production Process</a:t>
            </a:r>
          </a:p>
        </p:txBody>
      </p:sp>
      <p:sp>
        <p:nvSpPr>
          <p:cNvPr id="100" name="Chevron 1593">
            <a:hlinkClick r:id="rId9" action="ppaction://hlinksldjump"/>
          </p:cNvPr>
          <p:cNvSpPr>
            <a:spLocks noChangeArrowheads="1"/>
          </p:cNvSpPr>
          <p:nvPr/>
        </p:nvSpPr>
        <p:spPr bwMode="auto">
          <a:xfrm>
            <a:off x="7506394" y="3216854"/>
            <a:ext cx="798022" cy="523701"/>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Controlling Production and Continuous Improvement</a:t>
            </a:r>
          </a:p>
        </p:txBody>
      </p:sp>
      <p:sp>
        <p:nvSpPr>
          <p:cNvPr id="78" name="TextBox 61"/>
          <p:cNvSpPr txBox="1">
            <a:spLocks noChangeArrowheads="1"/>
          </p:cNvSpPr>
          <p:nvPr/>
        </p:nvSpPr>
        <p:spPr bwMode="auto">
          <a:xfrm>
            <a:off x="327025" y="5513126"/>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79" name="Rectangle 57"/>
          <p:cNvSpPr>
            <a:spLocks noChangeArrowheads="1"/>
          </p:cNvSpPr>
          <p:nvPr/>
        </p:nvSpPr>
        <p:spPr bwMode="auto">
          <a:xfrm>
            <a:off x="305044" y="5524238"/>
            <a:ext cx="1458669"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4" name="Picture 83" descr="Monitor_60px.png"/>
          <p:cNvPicPr>
            <a:picLocks noChangeAspect="1"/>
          </p:cNvPicPr>
          <p:nvPr/>
        </p:nvPicPr>
        <p:blipFill>
          <a:blip r:embed="rId10" cstate="print"/>
          <a:stretch>
            <a:fillRect/>
          </a:stretch>
        </p:blipFill>
        <p:spPr>
          <a:xfrm>
            <a:off x="361854" y="5577572"/>
            <a:ext cx="180000" cy="180000"/>
          </a:xfrm>
          <a:prstGeom prst="rect">
            <a:avLst/>
          </a:prstGeom>
        </p:spPr>
      </p:pic>
      <p:sp>
        <p:nvSpPr>
          <p:cNvPr id="85"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86" name="Picture 8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87" name="Rectangle 57">
            <a:hlinkClick r:id="rId1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102" name="Picture 101" descr="Calculator_2_60px.png"/>
          <p:cNvPicPr>
            <a:picLocks noChangeAspect="1"/>
          </p:cNvPicPr>
          <p:nvPr/>
        </p:nvPicPr>
        <p:blipFill>
          <a:blip r:embed="rId13" cstate="print"/>
          <a:stretch>
            <a:fillRect/>
          </a:stretch>
        </p:blipFill>
        <p:spPr>
          <a:xfrm>
            <a:off x="366739" y="5220067"/>
            <a:ext cx="180000" cy="180000"/>
          </a:xfrm>
          <a:prstGeom prst="rect">
            <a:avLst/>
          </a:prstGeom>
        </p:spPr>
      </p:pic>
      <p:sp>
        <p:nvSpPr>
          <p:cNvPr id="103"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5" name="TextBox 61"/>
          <p:cNvSpPr txBox="1">
            <a:spLocks noChangeArrowheads="1"/>
          </p:cNvSpPr>
          <p:nvPr/>
        </p:nvSpPr>
        <p:spPr bwMode="auto">
          <a:xfrm>
            <a:off x="327025" y="5860601"/>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107" name="Picture 106" descr="i_button_black.p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6" name="Rectangle 105">
            <a:hlinkClick r:id="rId16" action="ppaction://hlinksldjump"/>
          </p:cNvPr>
          <p:cNvSpPr>
            <a:spLocks noChangeArrowheads="1"/>
          </p:cNvSpPr>
          <p:nvPr/>
        </p:nvSpPr>
        <p:spPr bwMode="auto">
          <a:xfrm>
            <a:off x="305529" y="5888769"/>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err="1"/>
              <a:t>Product</a:t>
            </a:r>
            <a:r>
              <a:rPr lang="de-DE" b="0" dirty="0"/>
              <a:t> Development</a:t>
            </a:r>
            <a:br>
              <a:rPr lang="en-US" b="0"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here</a:t>
            </a:r>
            <a:r>
              <a:rPr lang="en-US" sz="900" dirty="0">
                <a:latin typeface="+mn-lt"/>
              </a:rPr>
              <a:t>.*</a:t>
            </a: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60601"/>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58"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59" name="Picture 5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60" name="Rectangle 59">
            <a:hlinkClick r:id="rId1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65" name="Picture 64" descr="Calculator_2_60px.png"/>
          <p:cNvPicPr>
            <a:picLocks noChangeAspect="1"/>
          </p:cNvPicPr>
          <p:nvPr/>
        </p:nvPicPr>
        <p:blipFill>
          <a:blip r:embed="rId13" cstate="print"/>
          <a:stretch>
            <a:fillRect/>
          </a:stretch>
        </p:blipFill>
        <p:spPr>
          <a:xfrm>
            <a:off x="366739" y="5220067"/>
            <a:ext cx="180000" cy="180000"/>
          </a:xfrm>
          <a:prstGeom prst="rect">
            <a:avLst/>
          </a:prstGeom>
        </p:spPr>
      </p:pic>
      <p:sp>
        <p:nvSpPr>
          <p:cNvPr id="67"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578737"/>
            <a:ext cx="180000" cy="180000"/>
          </a:xfrm>
          <a:prstGeom prst="rect">
            <a:avLst/>
          </a:prstGeom>
        </p:spPr>
      </p:pic>
      <p:pic>
        <p:nvPicPr>
          <p:cNvPr id="50" name="Picture 4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2" name="Rectangle 57">
            <a:hlinkClick r:id="rId17"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2" name="Picture 61"/>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3027321433"/>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Product Development</a:t>
            </a:r>
            <a:br>
              <a:rPr lang="en-US" b="0"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6"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Project Manager</a:t>
            </a: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de-DE" sz="700" dirty="0">
                <a:solidFill>
                  <a:srgbClr val="404040"/>
                </a:solidFill>
              </a:rPr>
              <a:t>Product Engineer</a:t>
            </a:r>
            <a:endParaRPr lang="en-US" sz="700" dirty="0">
              <a:solidFill>
                <a:srgbClr val="404040"/>
              </a:solidFill>
            </a:endParaRPr>
          </a:p>
        </p:txBody>
      </p:sp>
      <p:sp>
        <p:nvSpPr>
          <p:cNvPr id="50" name="Chevron 79"/>
          <p:cNvSpPr>
            <a:spLocks noChangeArrowheads="1"/>
          </p:cNvSpPr>
          <p:nvPr/>
        </p:nvSpPr>
        <p:spPr bwMode="auto">
          <a:xfrm>
            <a:off x="468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Quality Planner</a:t>
            </a:r>
          </a:p>
        </p:txBody>
      </p:sp>
      <p:sp>
        <p:nvSpPr>
          <p:cNvPr id="52"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Production Planner</a:t>
            </a:r>
          </a:p>
        </p:txBody>
      </p:sp>
      <p:sp>
        <p:nvSpPr>
          <p:cNvPr id="53"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Inspector</a:t>
            </a:r>
          </a:p>
        </p:txBody>
      </p:sp>
      <p:sp>
        <p:nvSpPr>
          <p:cNvPr id="54" name="TextBox 66"/>
          <p:cNvSpPr txBox="1">
            <a:spLocks noChangeArrowheads="1"/>
          </p:cNvSpPr>
          <p:nvPr/>
        </p:nvSpPr>
        <p:spPr bwMode="auto">
          <a:xfrm>
            <a:off x="1760926" y="4399866"/>
            <a:ext cx="7256462" cy="1138773"/>
          </a:xfrm>
          <a:prstGeom prst="rect">
            <a:avLst/>
          </a:prstGeom>
          <a:noFill/>
          <a:ln w="9525">
            <a:noFill/>
            <a:miter lim="800000"/>
            <a:headEnd/>
            <a:tailEnd/>
          </a:ln>
        </p:spPr>
        <p:txBody>
          <a:bodyPr>
            <a:spAutoFit/>
          </a:bodyPr>
          <a:lstStyle/>
          <a:p>
            <a:pPr>
              <a:spcBef>
                <a:spcPts val="600"/>
              </a:spcBef>
              <a:buClr>
                <a:schemeClr val="accent1"/>
              </a:buClr>
              <a:buSzPct val="80000"/>
              <a:buFont typeface="Wingdings" pitchFamily="2" charset="2"/>
              <a:buNone/>
            </a:pPr>
            <a:r>
              <a:rPr lang="en-US" sz="900" dirty="0"/>
              <a:t>The </a:t>
            </a:r>
            <a:r>
              <a:rPr lang="en-US" sz="900" b="1" dirty="0"/>
              <a:t>Product</a:t>
            </a:r>
            <a:r>
              <a:rPr lang="en-US" sz="900" dirty="0"/>
              <a:t> </a:t>
            </a:r>
            <a:r>
              <a:rPr lang="en-US" sz="900" b="1" dirty="0"/>
              <a:t>Development</a:t>
            </a:r>
            <a:r>
              <a:rPr lang="en-US" sz="900" dirty="0"/>
              <a:t> scenario provides you with comprehensive functions to develop new products or to significantly improve the quality of products and processes. Inspired by the Advanced Product Quality Planning (APQP) framework, it covers all important stages from the definition of a product development project to the approval of mass production (and project closure). It covers the planning of a product development project, the engineering and prototyping of a product, the definition of the production process and sample master data, as well as the production of samples and the validation of the production process by continuous improvement.</a:t>
            </a:r>
          </a:p>
          <a:p>
            <a:pPr>
              <a:spcBef>
                <a:spcPts val="600"/>
              </a:spcBef>
              <a:buClr>
                <a:schemeClr val="accent1"/>
              </a:buClr>
              <a:buSzPct val="80000"/>
              <a:buFont typeface="Wingdings" pitchFamily="2" charset="2"/>
              <a:buNone/>
            </a:pPr>
            <a:r>
              <a:rPr lang="de-DE" sz="900" dirty="0"/>
              <a:t>It is a project.structured scenario that includes tools and techniques of Total Quality Management to achieve strategic business results, such as reducing field failure risks, product returns and warranty costs, and ensuring higher customer satisfaction.</a:t>
            </a:r>
            <a:endParaRPr lang="en-US" sz="900" dirty="0"/>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grpSp>
        <p:nvGrpSpPr>
          <p:cNvPr id="6" name="Group 82"/>
          <p:cNvGrpSpPr>
            <a:grpSpLocks/>
          </p:cNvGrpSpPr>
          <p:nvPr/>
        </p:nvGrpSpPr>
        <p:grpSpPr bwMode="auto">
          <a:xfrm>
            <a:off x="7799063" y="6315616"/>
            <a:ext cx="407988" cy="407987"/>
            <a:chOff x="166" y="2167"/>
            <a:chExt cx="257" cy="257"/>
          </a:xfrm>
        </p:grpSpPr>
        <p:pic>
          <p:nvPicPr>
            <p:cNvPr id="75" name="Picture 63" descr="16"/>
            <p:cNvPicPr>
              <a:picLocks noChangeAspect="1" noChangeArrowheads="1"/>
            </p:cNvPicPr>
            <p:nvPr/>
          </p:nvPicPr>
          <p:blipFill>
            <a:blip r:embed="rId8" cstate="print"/>
            <a:srcRect/>
            <a:stretch>
              <a:fillRect/>
            </a:stretch>
          </p:blipFill>
          <p:spPr bwMode="auto">
            <a:xfrm>
              <a:off x="168" y="2169"/>
              <a:ext cx="253" cy="253"/>
            </a:xfrm>
            <a:prstGeom prst="rect">
              <a:avLst/>
            </a:prstGeom>
            <a:noFill/>
            <a:ln w="9525">
              <a:noFill/>
              <a:miter lim="800000"/>
              <a:headEnd/>
              <a:tailEnd/>
            </a:ln>
          </p:spPr>
        </p:pic>
        <p:sp>
          <p:nvSpPr>
            <p:cNvPr id="76" name="AutoShape 74"/>
            <p:cNvSpPr>
              <a:spLocks noChangeArrowheads="1"/>
            </p:cNvSpPr>
            <p:nvPr/>
          </p:nvSpPr>
          <p:spPr bwMode="auto">
            <a:xfrm>
              <a:off x="166" y="2167"/>
              <a:ext cx="257" cy="257"/>
            </a:xfrm>
            <a:custGeom>
              <a:avLst/>
              <a:gdLst>
                <a:gd name="T0" fmla="*/ 2 w 21600"/>
                <a:gd name="T1" fmla="*/ 0 h 21600"/>
                <a:gd name="T2" fmla="*/ 0 w 21600"/>
                <a:gd name="T3" fmla="*/ 0 h 21600"/>
                <a:gd name="T4" fmla="*/ 0 w 21600"/>
                <a:gd name="T5" fmla="*/ 2 h 21600"/>
                <a:gd name="T6" fmla="*/ 0 w 21600"/>
                <a:gd name="T7" fmla="*/ 3 h 21600"/>
                <a:gd name="T8" fmla="*/ 2 w 21600"/>
                <a:gd name="T9" fmla="*/ 3 h 21600"/>
                <a:gd name="T10" fmla="*/ 3 w 21600"/>
                <a:gd name="T11" fmla="*/ 3 h 21600"/>
                <a:gd name="T12" fmla="*/ 3 w 21600"/>
                <a:gd name="T13" fmla="*/ 2 h 21600"/>
                <a:gd name="T14" fmla="*/ 3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chemeClr val="accent1"/>
            </a:solidFill>
            <a:ln w="9525">
              <a:noFill/>
              <a:round/>
              <a:headEnd/>
              <a:tailEnd/>
            </a:ln>
          </p:spPr>
          <p:txBody>
            <a:bodyPr wrap="none" anchor="ctr"/>
            <a:lstStyle/>
            <a:p>
              <a:endParaRPr lang="en-US"/>
            </a:p>
          </p:txBody>
        </p:sp>
      </p:grpSp>
      <p:sp>
        <p:nvSpPr>
          <p:cNvPr id="66"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67" name="Picture 52" descr="richard_stone_active.png">
            <a:hlinkClick r:id="rId9" action="ppaction://hlinksldjump" tooltip="Click here for a detailed role description"/>
          </p:cNvPr>
          <p:cNvPicPr>
            <a:picLocks noChangeAspect="1"/>
          </p:cNvPicPr>
          <p:nvPr>
            <p:custDataLst>
              <p:tags r:id="rId1"/>
            </p:custDataLst>
          </p:nvPr>
        </p:nvPicPr>
        <p:blipFill>
          <a:blip r:embed="rId10" cstate="print"/>
          <a:srcRect/>
          <a:stretch>
            <a:fillRect/>
          </a:stretch>
        </p:blipFill>
        <p:spPr bwMode="auto">
          <a:xfrm>
            <a:off x="7813675" y="6318250"/>
            <a:ext cx="411163" cy="411163"/>
          </a:xfrm>
          <a:prstGeom prst="rect">
            <a:avLst/>
          </a:prstGeom>
          <a:noFill/>
          <a:ln w="9525">
            <a:noFill/>
            <a:miter lim="800000"/>
            <a:headEnd/>
            <a:tailEnd/>
          </a:ln>
        </p:spPr>
      </p:pic>
      <p:sp>
        <p:nvSpPr>
          <p:cNvPr id="71"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74"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94" name="TextBox 93"/>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5"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00" name="TextBox 99"/>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02" name="Picture 101" descr="Calculator_2_60px.png"/>
          <p:cNvPicPr>
            <a:picLocks noChangeAspect="1"/>
          </p:cNvPicPr>
          <p:nvPr/>
        </p:nvPicPr>
        <p:blipFill>
          <a:blip r:embed="rId11" cstate="print"/>
          <a:stretch>
            <a:fillRect/>
          </a:stretch>
        </p:blipFill>
        <p:spPr>
          <a:xfrm>
            <a:off x="366739" y="5220067"/>
            <a:ext cx="180000" cy="180000"/>
          </a:xfrm>
          <a:prstGeom prst="rect">
            <a:avLst/>
          </a:prstGeom>
        </p:spPr>
      </p:pic>
      <p:pic>
        <p:nvPicPr>
          <p:cNvPr id="103" name="Picture 102" descr="Monitor_60px.png"/>
          <p:cNvPicPr>
            <a:picLocks noChangeAspect="1"/>
          </p:cNvPicPr>
          <p:nvPr/>
        </p:nvPicPr>
        <p:blipFill>
          <a:blip r:embed="rId12" cstate="print"/>
          <a:stretch>
            <a:fillRect/>
          </a:stretch>
        </p:blipFill>
        <p:spPr>
          <a:xfrm>
            <a:off x="366739" y="5578737"/>
            <a:ext cx="180000" cy="180000"/>
          </a:xfrm>
          <a:prstGeom prst="rect">
            <a:avLst/>
          </a:prstGeom>
        </p:spPr>
      </p:pic>
      <p:sp>
        <p:nvSpPr>
          <p:cNvPr id="104" name="Rectangle 57">
            <a:hlinkClick r:id="rId13"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5"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6" name="Rectangle 57">
            <a:hlinkClick r:id="rId9"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0" name="TextBox 109"/>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63" name="Chevron 123">
            <a:hlinkClick r:id="rId14" action="ppaction://hlinksldjump"/>
          </p:cNvPr>
          <p:cNvSpPr>
            <a:spLocks noChangeArrowheads="1"/>
          </p:cNvSpPr>
          <p:nvPr/>
        </p:nvSpPr>
        <p:spPr bwMode="auto">
          <a:xfrm>
            <a:off x="334549" y="2065288"/>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a Product Development Project</a:t>
            </a:r>
          </a:p>
        </p:txBody>
      </p:sp>
      <p:sp>
        <p:nvSpPr>
          <p:cNvPr id="64" name="Chevron 123">
            <a:hlinkClick r:id="rId15" action="ppaction://hlinksldjump"/>
          </p:cNvPr>
          <p:cNvSpPr>
            <a:spLocks noChangeArrowheads="1"/>
          </p:cNvSpPr>
          <p:nvPr/>
        </p:nvSpPr>
        <p:spPr bwMode="auto">
          <a:xfrm>
            <a:off x="1188727" y="2065288"/>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Product Engineering and Prototyping</a:t>
            </a:r>
          </a:p>
        </p:txBody>
      </p:sp>
      <p:sp>
        <p:nvSpPr>
          <p:cNvPr id="65" name="Chevron 123">
            <a:hlinkClick r:id="rId16" action="ppaction://hlinksldjump"/>
          </p:cNvPr>
          <p:cNvSpPr>
            <a:spLocks noChangeArrowheads="1"/>
          </p:cNvSpPr>
          <p:nvPr/>
        </p:nvSpPr>
        <p:spPr bwMode="auto">
          <a:xfrm>
            <a:off x="2037759" y="2065288"/>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Defining Production Process and Sample Master Data</a:t>
            </a:r>
          </a:p>
        </p:txBody>
      </p:sp>
      <p:sp>
        <p:nvSpPr>
          <p:cNvPr id="88" name="Chevron 123">
            <a:hlinkClick r:id="rId17" action="ppaction://hlinksldjump"/>
          </p:cNvPr>
          <p:cNvSpPr>
            <a:spLocks noChangeArrowheads="1"/>
          </p:cNvSpPr>
          <p:nvPr/>
        </p:nvSpPr>
        <p:spPr bwMode="auto">
          <a:xfrm>
            <a:off x="2882606" y="2065288"/>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Producing Sample and Validating Production Process</a:t>
            </a:r>
          </a:p>
        </p:txBody>
      </p:sp>
      <p:sp>
        <p:nvSpPr>
          <p:cNvPr id="96" name="Chevron 123">
            <a:hlinkClick r:id="rId18" action="ppaction://hlinksldjump"/>
          </p:cNvPr>
          <p:cNvSpPr>
            <a:spLocks noChangeArrowheads="1"/>
          </p:cNvSpPr>
          <p:nvPr/>
        </p:nvSpPr>
        <p:spPr bwMode="auto">
          <a:xfrm>
            <a:off x="3735200" y="2065288"/>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Controlling Production and Continuous Improvement</a:t>
            </a:r>
          </a:p>
        </p:txBody>
      </p:sp>
      <p:sp>
        <p:nvSpPr>
          <p:cNvPr id="97" name="Chevron 79"/>
          <p:cNvSpPr>
            <a:spLocks noChangeArrowheads="1"/>
          </p:cNvSpPr>
          <p:nvPr/>
        </p:nvSpPr>
        <p:spPr bwMode="auto">
          <a:xfrm>
            <a:off x="6001403"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de-DE" sz="700" dirty="0">
                <a:solidFill>
                  <a:srgbClr val="404040"/>
                </a:solidFill>
              </a:rPr>
              <a:t>Buyer</a:t>
            </a:r>
            <a:endParaRPr lang="en-US" sz="700" dirty="0">
              <a:solidFill>
                <a:srgbClr val="404040"/>
              </a:solidFill>
            </a:endParaRPr>
          </a:p>
        </p:txBody>
      </p:sp>
      <p:sp>
        <p:nvSpPr>
          <p:cNvPr id="111" name="TextBox 61"/>
          <p:cNvSpPr txBox="1">
            <a:spLocks noChangeArrowheads="1"/>
          </p:cNvSpPr>
          <p:nvPr/>
        </p:nvSpPr>
        <p:spPr bwMode="auto">
          <a:xfrm>
            <a:off x="327025" y="5860601"/>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70" name="Picture 68"/>
          <p:cNvPicPr>
            <a:picLocks noChangeAspect="1"/>
          </p:cNvPicPr>
          <p:nvPr>
            <p:custDataLst>
              <p:tags r:id="rId2"/>
            </p:custDataLst>
          </p:nvPr>
        </p:nvPicPr>
        <p:blipFill>
          <a:blip r:embed="rId19" cstate="print">
            <a:extLst>
              <a:ext uri="{28A0092B-C50C-407E-A947-70E740481C1C}">
                <a14:useLocalDpi xmlns:a14="http://schemas.microsoft.com/office/drawing/2010/main" val="0"/>
              </a:ext>
            </a:extLst>
          </a:blip>
          <a:stretch>
            <a:fillRect/>
          </a:stretch>
        </p:blipFill>
        <p:spPr bwMode="auto">
          <a:xfrm>
            <a:off x="1831975" y="6345222"/>
            <a:ext cx="411162" cy="402939"/>
          </a:xfrm>
          <a:prstGeom prst="rect">
            <a:avLst/>
          </a:prstGeom>
          <a:noFill/>
          <a:ln w="9525">
            <a:noFill/>
            <a:miter lim="800000"/>
            <a:headEnd/>
            <a:tailEnd/>
          </a:ln>
        </p:spPr>
      </p:pic>
      <p:pic>
        <p:nvPicPr>
          <p:cNvPr id="89" name="Picture 136"/>
          <p:cNvPicPr>
            <a:picLocks noChangeAspect="1"/>
          </p:cNvPicPr>
          <p:nvPr/>
        </p:nvPicPr>
        <p:blipFill>
          <a:blip r:embed="rId20">
            <a:extLst>
              <a:ext uri="{28A0092B-C50C-407E-A947-70E740481C1C}">
                <a14:useLocalDpi xmlns:a14="http://schemas.microsoft.com/office/drawing/2010/main" val="0"/>
              </a:ext>
            </a:extLst>
          </a:blip>
          <a:stretch>
            <a:fillRect/>
          </a:stretch>
        </p:blipFill>
        <p:spPr bwMode="auto">
          <a:xfrm>
            <a:off x="3040570" y="6344611"/>
            <a:ext cx="411162" cy="411162"/>
          </a:xfrm>
          <a:prstGeom prst="rect">
            <a:avLst/>
          </a:prstGeom>
          <a:noFill/>
          <a:ln w="9525">
            <a:noFill/>
            <a:miter lim="800000"/>
            <a:headEnd/>
            <a:tailEnd/>
          </a:ln>
        </p:spPr>
      </p:pic>
      <p:pic>
        <p:nvPicPr>
          <p:cNvPr id="90" name="Picture 55"/>
          <p:cNvPicPr>
            <a:picLocks noChangeAspect="1"/>
          </p:cNvPicPr>
          <p:nvPr>
            <p:custDataLst>
              <p:tags r:id="rId3"/>
            </p:custDataLst>
          </p:nvPr>
        </p:nvPicPr>
        <p:blipFill>
          <a:blip r:embed="rId21" cstate="print">
            <a:extLst>
              <a:ext uri="{28A0092B-C50C-407E-A947-70E740481C1C}">
                <a14:useLocalDpi xmlns:a14="http://schemas.microsoft.com/office/drawing/2010/main" val="0"/>
              </a:ext>
            </a:extLst>
          </a:blip>
          <a:stretch>
            <a:fillRect/>
          </a:stretch>
        </p:blipFill>
        <p:spPr bwMode="auto">
          <a:xfrm>
            <a:off x="5410200" y="6341946"/>
            <a:ext cx="411162" cy="409490"/>
          </a:xfrm>
          <a:prstGeom prst="rect">
            <a:avLst/>
          </a:prstGeom>
          <a:noFill/>
          <a:ln w="9525">
            <a:noFill/>
            <a:miter lim="800000"/>
            <a:headEnd/>
            <a:tailEnd/>
          </a:ln>
        </p:spPr>
      </p:pic>
      <p:grpSp>
        <p:nvGrpSpPr>
          <p:cNvPr id="91" name="Group 90"/>
          <p:cNvGrpSpPr/>
          <p:nvPr/>
        </p:nvGrpSpPr>
        <p:grpSpPr>
          <a:xfrm>
            <a:off x="4212995" y="6340784"/>
            <a:ext cx="410400" cy="410400"/>
            <a:chOff x="4212995" y="6317924"/>
            <a:chExt cx="410400" cy="410400"/>
          </a:xfrm>
        </p:grpSpPr>
        <p:pic>
          <p:nvPicPr>
            <p:cNvPr id="92" name="Picture 69" descr="10"/>
            <p:cNvPicPr>
              <a:picLocks noChangeAspect="1" noChangeArrowheads="1"/>
            </p:cNvPicPr>
            <p:nvPr/>
          </p:nvPicPr>
          <p:blipFill>
            <a:blip r:embed="rId22" cstate="print"/>
            <a:srcRect/>
            <a:stretch>
              <a:fillRect/>
            </a:stretch>
          </p:blipFill>
          <p:spPr bwMode="auto">
            <a:xfrm>
              <a:off x="4221757" y="6324625"/>
              <a:ext cx="401638" cy="401637"/>
            </a:xfrm>
            <a:prstGeom prst="rect">
              <a:avLst/>
            </a:prstGeom>
            <a:noFill/>
            <a:ln w="9525">
              <a:noFill/>
              <a:miter lim="800000"/>
              <a:headEnd/>
              <a:tailEnd/>
            </a:ln>
          </p:spPr>
        </p:pic>
        <p:sp>
          <p:nvSpPr>
            <p:cNvPr id="93" name="Donut 92"/>
            <p:cNvSpPr>
              <a:spLocks noChangeAspect="1"/>
            </p:cNvSpPr>
            <p:nvPr/>
          </p:nvSpPr>
          <p:spPr bwMode="gray">
            <a:xfrm>
              <a:off x="4212995" y="6317924"/>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grpSp>
        <p:nvGrpSpPr>
          <p:cNvPr id="113" name="Group 112"/>
          <p:cNvGrpSpPr/>
          <p:nvPr/>
        </p:nvGrpSpPr>
        <p:grpSpPr>
          <a:xfrm>
            <a:off x="6656483" y="6341135"/>
            <a:ext cx="411067" cy="410400"/>
            <a:chOff x="6656483" y="6318275"/>
            <a:chExt cx="411067" cy="410400"/>
          </a:xfrm>
        </p:grpSpPr>
        <p:pic>
          <p:nvPicPr>
            <p:cNvPr id="114" name="Picture 70" descr="11"/>
            <p:cNvPicPr>
              <a:picLocks noChangeAspect="1" noChangeArrowheads="1"/>
            </p:cNvPicPr>
            <p:nvPr/>
          </p:nvPicPr>
          <p:blipFill>
            <a:blip r:embed="rId23" cstate="print"/>
            <a:srcRect/>
            <a:stretch>
              <a:fillRect/>
            </a:stretch>
          </p:blipFill>
          <p:spPr bwMode="auto">
            <a:xfrm>
              <a:off x="6656483" y="6322305"/>
              <a:ext cx="401638" cy="401638"/>
            </a:xfrm>
            <a:prstGeom prst="rect">
              <a:avLst/>
            </a:prstGeom>
            <a:noFill/>
            <a:ln w="9525">
              <a:noFill/>
              <a:miter lim="800000"/>
              <a:headEnd/>
              <a:tailEnd/>
            </a:ln>
          </p:spPr>
        </p:pic>
        <p:sp>
          <p:nvSpPr>
            <p:cNvPr id="115" name="Donut 114"/>
            <p:cNvSpPr>
              <a:spLocks noChangeAspect="1"/>
            </p:cNvSpPr>
            <p:nvPr/>
          </p:nvSpPr>
          <p:spPr bwMode="gray">
            <a:xfrm>
              <a:off x="6657150" y="631827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77"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78"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79"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pic>
        <p:nvPicPr>
          <p:cNvPr id="80" name="Picture 75"/>
          <p:cNvPicPr>
            <a:picLocks noChangeAspect="1" noChangeArrowheads="1"/>
          </p:cNvPicPr>
          <p:nvPr/>
        </p:nvPicPr>
        <p:blipFill>
          <a:blip r:embed="rId24" cstate="print">
            <a:extLst>
              <a:ext uri="{28A0092B-C50C-407E-A947-70E740481C1C}">
                <a14:useLocalDpi xmlns:a14="http://schemas.microsoft.com/office/drawing/2010/main" val="0"/>
              </a:ext>
            </a:extLst>
          </a:blip>
          <a:stretch>
            <a:fillRect/>
          </a:stretch>
        </p:blipFill>
        <p:spPr bwMode="auto">
          <a:xfrm>
            <a:off x="6934994" y="6096289"/>
            <a:ext cx="127000" cy="94672"/>
          </a:xfrm>
          <a:prstGeom prst="rect">
            <a:avLst/>
          </a:prstGeom>
          <a:noFill/>
          <a:ln w="9525">
            <a:noFill/>
            <a:miter lim="800000"/>
            <a:headEnd/>
            <a:tailEnd/>
          </a:ln>
        </p:spPr>
      </p:pic>
      <p:sp>
        <p:nvSpPr>
          <p:cNvPr id="81" name="Rectangle 76">
            <a:hlinkClick r:id="rId25"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25" action="ppaction://hlinksldjump"/>
              </a:rPr>
              <a:t>Close Legend</a:t>
            </a:r>
            <a:endParaRPr lang="en-US" sz="800" dirty="0">
              <a:solidFill>
                <a:srgbClr val="44697D"/>
              </a:solidFill>
            </a:endParaRPr>
          </a:p>
        </p:txBody>
      </p:sp>
      <p:sp>
        <p:nvSpPr>
          <p:cNvPr id="82"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83"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4"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5"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6"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pic>
        <p:nvPicPr>
          <p:cNvPr id="116" name="Picture 115" descr="i_button_black.png"/>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12" name="Rectangle 111">
            <a:hlinkClick r:id="rId27" action="ppaction://hlinksldjump"/>
          </p:cNvPr>
          <p:cNvSpPr>
            <a:spLocks noChangeArrowheads="1"/>
          </p:cNvSpPr>
          <p:nvPr/>
        </p:nvSpPr>
        <p:spPr bwMode="auto">
          <a:xfrm>
            <a:off x="305529" y="5888769"/>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17" name="Picture 116" descr="i_button_black.psd"/>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6943582" y="6328301"/>
            <a:ext cx="138040" cy="138040"/>
          </a:xfrm>
          <a:prstGeom prst="rect">
            <a:avLst/>
          </a:prstGeom>
        </p:spPr>
      </p:pic>
      <p:pic>
        <p:nvPicPr>
          <p:cNvPr id="118" name="Picture 1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Chevron 44"/>
          <p:cNvSpPr>
            <a:spLocks noChangeArrowheads="1"/>
          </p:cNvSpPr>
          <p:nvPr/>
        </p:nvSpPr>
        <p:spPr bwMode="auto">
          <a:xfrm>
            <a:off x="377380" y="1822070"/>
            <a:ext cx="259639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Planning a Product Development Project</a:t>
            </a:r>
            <a:endParaRPr lang="en-US" sz="900" dirty="0">
              <a:solidFill>
                <a:schemeClr val="bg1"/>
              </a:solidFill>
              <a:latin typeface="BentonSans Regular"/>
              <a:cs typeface="BentonSans Regular"/>
            </a:endParaRPr>
          </a:p>
        </p:txBody>
      </p:sp>
      <p:sp>
        <p:nvSpPr>
          <p:cNvPr id="2" name="Title 1"/>
          <p:cNvSpPr>
            <a:spLocks noGrp="1"/>
          </p:cNvSpPr>
          <p:nvPr>
            <p:ph type="title"/>
          </p:nvPr>
        </p:nvSpPr>
        <p:spPr/>
        <p:txBody>
          <a:bodyPr/>
          <a:lstStyle/>
          <a:p>
            <a:r>
              <a:rPr lang="de-DE" b="0" dirty="0"/>
              <a:t>Product Development</a:t>
            </a:r>
            <a:br>
              <a:rPr lang="en-US" b="0" dirty="0"/>
            </a:br>
            <a:r>
              <a:rPr lang="en-US" sz="2000" b="0" dirty="0"/>
              <a:t>Process Details: Planning a Product Development Project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579920"/>
          </a:xfrm>
          <a:prstGeom prst="rect">
            <a:avLst/>
          </a:prstGeom>
          <a:noFill/>
          <a:ln w="9525">
            <a:noFill/>
            <a:miter lim="800000"/>
            <a:headEnd/>
            <a:tailEnd/>
          </a:ln>
        </p:spPr>
        <p:txBody>
          <a:bodyPr wrap="square">
            <a:spAutoFit/>
          </a:bodyPr>
          <a:lstStyle/>
          <a:p>
            <a:pPr>
              <a:spcBef>
                <a:spcPts val="600"/>
              </a:spcBef>
              <a:buClr>
                <a:schemeClr val="accent1"/>
              </a:buClr>
              <a:buSzPct val="80000"/>
              <a:buFont typeface="Wingdings" pitchFamily="2" charset="2"/>
              <a:buNone/>
            </a:pPr>
            <a:r>
              <a:rPr lang="de-DE" sz="900" dirty="0"/>
              <a:t>The </a:t>
            </a:r>
            <a:r>
              <a:rPr lang="de-DE" sz="900" b="1" dirty="0"/>
              <a:t>Planning a Product Development Project </a:t>
            </a:r>
            <a:r>
              <a:rPr lang="de-DE" sz="900" dirty="0"/>
              <a:t>business process enables you to create, plan, and structure your product development project, as well as set up your project team, staffing it across various departments such as engineering, sales, procurement, quality assurance, and production. You can schedule the product development project and define milestones and </a:t>
            </a:r>
            <a:r>
              <a:rPr lang="de-DE" sz="900" dirty="0" err="1"/>
              <a:t>checklists</a:t>
            </a:r>
            <a:r>
              <a:rPr lang="de-DE" sz="900" dirty="0"/>
              <a:t>.</a:t>
            </a:r>
          </a:p>
          <a:p>
            <a:pPr>
              <a:spcBef>
                <a:spcPts val="600"/>
              </a:spcBef>
              <a:buClr>
                <a:schemeClr val="accent1"/>
              </a:buClr>
              <a:buSzPct val="80000"/>
              <a:buFont typeface="Wingdings" pitchFamily="2" charset="2"/>
              <a:buNone/>
            </a:pPr>
            <a:r>
              <a:rPr lang="de-DE" sz="900" dirty="0"/>
              <a:t>Project tasks and resources can be assigned to the particular phases of a product development project. Based on resource planning, project resource costs can be calculated. A project template following APQP can be created for repeated use and for adhering to industrial standards.</a:t>
            </a:r>
            <a:endParaRPr lang="en-US" sz="900" dirty="0"/>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516137" y="213076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Develop-ment Project</a:t>
            </a:r>
            <a:endParaRPr lang="en-US" sz="800" dirty="0">
              <a:solidFill>
                <a:srgbClr val="404040"/>
              </a:solidFill>
            </a:endParaRPr>
          </a:p>
        </p:txBody>
      </p:sp>
      <p:sp>
        <p:nvSpPr>
          <p:cNvPr id="75" name="Chevron 74"/>
          <p:cNvSpPr>
            <a:spLocks noChangeArrowheads="1"/>
          </p:cNvSpPr>
          <p:nvPr>
            <p:custDataLst>
              <p:tags r:id="rId2"/>
            </p:custDataLst>
          </p:nvPr>
        </p:nvSpPr>
        <p:spPr bwMode="auto">
          <a:xfrm>
            <a:off x="1306955" y="213076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Plan Develop-ment Project</a:t>
            </a:r>
            <a:endParaRPr lang="en-US" sz="800" dirty="0">
              <a:solidFill>
                <a:srgbClr val="404040"/>
              </a:solidFill>
            </a:endParaRPr>
          </a:p>
        </p:txBody>
      </p:sp>
      <p:sp>
        <p:nvSpPr>
          <p:cNvPr id="76" name="Chevron 75"/>
          <p:cNvSpPr>
            <a:spLocks noChangeArrowheads="1"/>
          </p:cNvSpPr>
          <p:nvPr>
            <p:custDataLst>
              <p:tags r:id="rId3"/>
            </p:custDataLst>
          </p:nvPr>
        </p:nvSpPr>
        <p:spPr bwMode="auto">
          <a:xfrm>
            <a:off x="2097773" y="213076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Release Develop-ment Project</a:t>
            </a:r>
            <a:endParaRPr lang="en-US" sz="800" dirty="0">
              <a:solidFill>
                <a:srgbClr val="404040"/>
              </a:solidFill>
            </a:endParaRPr>
          </a:p>
        </p:txBody>
      </p: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Project Manager</a:t>
            </a:r>
          </a:p>
          <a:p>
            <a:pPr>
              <a:buClr>
                <a:schemeClr val="accent1"/>
              </a:buClr>
              <a:buSzPct val="80000"/>
              <a:buFont typeface="Wingdings" pitchFamily="2" charset="2"/>
              <a:buNone/>
            </a:pPr>
            <a:r>
              <a:rPr lang="de-DE" sz="800" dirty="0">
                <a:solidFill>
                  <a:srgbClr val="404040"/>
                </a:solidFill>
              </a:rPr>
              <a:t>Product Engineer</a:t>
            </a:r>
          </a:p>
        </p:txBody>
      </p:sp>
      <p:sp>
        <p:nvSpPr>
          <p:cNvPr id="81" name="Chevron 102"/>
          <p:cNvSpPr>
            <a:spLocks noChangeArrowheads="1"/>
          </p:cNvSpPr>
          <p:nvPr/>
        </p:nvSpPr>
        <p:spPr bwMode="auto">
          <a:xfrm>
            <a:off x="7613870" y="5050250"/>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Project Management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4" name="TextBox 59">
            <a:hlinkClick r:id="rId7" action="ppaction://hlinksldjump"/>
          </p:cNvPr>
          <p:cNvSpPr txBox="1">
            <a:spLocks noChangeArrowheads="1"/>
          </p:cNvSpPr>
          <p:nvPr/>
        </p:nvSpPr>
        <p:spPr bwMode="auto">
          <a:xfrm>
            <a:off x="2614863" y="1744550"/>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89" name="Oval 88">
            <a:hlinkClick r:id="rId8" action="ppaction://hlinksldjump" tooltip="The project manager can create a project from scratch or based on a project template, another project, or from a Microsoft Office Project."/>
          </p:cNvPr>
          <p:cNvSpPr>
            <a:spLocks noChangeAspect="1"/>
          </p:cNvSpPr>
          <p:nvPr/>
        </p:nvSpPr>
        <p:spPr bwMode="gray">
          <a:xfrm>
            <a:off x="1089108" y="272401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0" name="Oval 89">
            <a:hlinkClick r:id="rId9" action="ppaction://hlinksldjump" tooltip="Click for more information"/>
          </p:cNvPr>
          <p:cNvSpPr>
            <a:spLocks noChangeAspect="1"/>
          </p:cNvSpPr>
          <p:nvPr/>
        </p:nvSpPr>
        <p:spPr bwMode="gray">
          <a:xfrm>
            <a:off x="1876898" y="272401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1" name="Oval 90">
            <a:hlinkClick r:id="rId8" action="ppaction://hlinksldjump" tooltip="The system automatically creates a baseline upon project release. The baseline is the basis for comparing planned and actual progress and costs. "/>
          </p:cNvPr>
          <p:cNvSpPr>
            <a:spLocks noChangeAspect="1"/>
          </p:cNvSpPr>
          <p:nvPr/>
        </p:nvSpPr>
        <p:spPr bwMode="gray">
          <a:xfrm>
            <a:off x="2664688" y="272401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8" name="TextBox 77"/>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9"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2" name="TextBox 8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6" name="Picture 85" descr="Calculator_2_60px.png"/>
          <p:cNvPicPr>
            <a:picLocks noChangeAspect="1"/>
          </p:cNvPicPr>
          <p:nvPr/>
        </p:nvPicPr>
        <p:blipFill>
          <a:blip r:embed="rId11" cstate="print"/>
          <a:stretch>
            <a:fillRect/>
          </a:stretch>
        </p:blipFill>
        <p:spPr>
          <a:xfrm>
            <a:off x="366739" y="5220067"/>
            <a:ext cx="180000" cy="180000"/>
          </a:xfrm>
          <a:prstGeom prst="rect">
            <a:avLst/>
          </a:prstGeom>
        </p:spPr>
      </p:pic>
      <p:pic>
        <p:nvPicPr>
          <p:cNvPr id="87" name="Picture 86" descr="Monitor_60px.png"/>
          <p:cNvPicPr>
            <a:picLocks noChangeAspect="1"/>
          </p:cNvPicPr>
          <p:nvPr/>
        </p:nvPicPr>
        <p:blipFill>
          <a:blip r:embed="rId12" cstate="print"/>
          <a:stretch>
            <a:fillRect/>
          </a:stretch>
        </p:blipFill>
        <p:spPr>
          <a:xfrm>
            <a:off x="366739" y="5578737"/>
            <a:ext cx="180000" cy="180000"/>
          </a:xfrm>
          <a:prstGeom prst="rect">
            <a:avLst/>
          </a:prstGeom>
        </p:spPr>
      </p:pic>
      <p:sp>
        <p:nvSpPr>
          <p:cNvPr id="88" name="Rectangle 57">
            <a:hlinkClick r:id="rId13"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2"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3"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4" name="Chevron 123">
            <a:hlinkClick r:id="rId15" action="ppaction://hlinksldjump"/>
          </p:cNvPr>
          <p:cNvSpPr>
            <a:spLocks noChangeArrowheads="1"/>
          </p:cNvSpPr>
          <p:nvPr/>
        </p:nvSpPr>
        <p:spPr bwMode="auto">
          <a:xfrm>
            <a:off x="2933624"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Product Engineering and Prototyping</a:t>
            </a:r>
          </a:p>
        </p:txBody>
      </p:sp>
      <p:sp>
        <p:nvSpPr>
          <p:cNvPr id="45" name="Chevron 123">
            <a:hlinkClick r:id="rId16" action="ppaction://hlinksldjump"/>
          </p:cNvPr>
          <p:cNvSpPr>
            <a:spLocks noChangeArrowheads="1"/>
          </p:cNvSpPr>
          <p:nvPr/>
        </p:nvSpPr>
        <p:spPr bwMode="auto">
          <a:xfrm>
            <a:off x="3782656"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Defining Production Process and Sample Master Data</a:t>
            </a:r>
          </a:p>
        </p:txBody>
      </p:sp>
      <p:sp>
        <p:nvSpPr>
          <p:cNvPr id="46" name="Chevron 123">
            <a:hlinkClick r:id="rId17" action="ppaction://hlinksldjump"/>
          </p:cNvPr>
          <p:cNvSpPr>
            <a:spLocks noChangeArrowheads="1"/>
          </p:cNvSpPr>
          <p:nvPr/>
        </p:nvSpPr>
        <p:spPr bwMode="auto">
          <a:xfrm>
            <a:off x="4627503"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Producing Sample and Validating Production Process</a:t>
            </a:r>
          </a:p>
        </p:txBody>
      </p:sp>
      <p:sp>
        <p:nvSpPr>
          <p:cNvPr id="51" name="Chevron 123">
            <a:hlinkClick r:id="rId18" action="ppaction://hlinksldjump"/>
          </p:cNvPr>
          <p:cNvSpPr>
            <a:spLocks noChangeArrowheads="1"/>
          </p:cNvSpPr>
          <p:nvPr/>
        </p:nvSpPr>
        <p:spPr bwMode="auto">
          <a:xfrm>
            <a:off x="5480097"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Controlling Production and Continuous Improvement</a:t>
            </a:r>
          </a:p>
        </p:txBody>
      </p:sp>
      <p:sp>
        <p:nvSpPr>
          <p:cNvPr id="53" name="TextBox 61"/>
          <p:cNvSpPr txBox="1">
            <a:spLocks noChangeArrowheads="1"/>
          </p:cNvSpPr>
          <p:nvPr/>
        </p:nvSpPr>
        <p:spPr bwMode="auto">
          <a:xfrm>
            <a:off x="327025" y="5860601"/>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6" name="Picture 55" descr="i_button_black.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5" name="Rectangle 54">
            <a:hlinkClick r:id="rId20" action="ppaction://hlinksldjump"/>
          </p:cNvPr>
          <p:cNvSpPr>
            <a:spLocks noChangeArrowheads="1"/>
          </p:cNvSpPr>
          <p:nvPr/>
        </p:nvSpPr>
        <p:spPr bwMode="auto">
          <a:xfrm>
            <a:off x="305529" y="5888769"/>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7" name="Picture 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58" name="Picture 68"/>
          <p:cNvPicPr>
            <a:picLocks noChangeAspect="1"/>
          </p:cNvPicPr>
          <p:nvPr>
            <p:custDataLst>
              <p:tags r:id="rId4"/>
            </p:custDataLst>
          </p:nvPr>
        </p:nvPicPr>
        <p:blipFill>
          <a:blip r:embed="rId22" cstate="print">
            <a:extLst>
              <a:ext uri="{28A0092B-C50C-407E-A947-70E740481C1C}">
                <a14:useLocalDpi xmlns:a14="http://schemas.microsoft.com/office/drawing/2010/main" val="0"/>
              </a:ext>
            </a:extLst>
          </a:blip>
          <a:stretch>
            <a:fillRect/>
          </a:stretch>
        </p:blipFill>
        <p:spPr bwMode="auto">
          <a:xfrm>
            <a:off x="6836699" y="4525312"/>
            <a:ext cx="411162" cy="402939"/>
          </a:xfrm>
          <a:prstGeom prst="rect">
            <a:avLst/>
          </a:prstGeom>
          <a:noFill/>
          <a:ln w="9525">
            <a:noFill/>
            <a:miter lim="800000"/>
            <a:headEnd/>
            <a:tailEnd/>
          </a:ln>
        </p:spPr>
      </p:pic>
      <p:pic>
        <p:nvPicPr>
          <p:cNvPr id="59" name="Picture 136"/>
          <p:cNvPicPr>
            <a:picLocks noChangeAspect="1"/>
          </p:cNvPicPr>
          <p:nvPr/>
        </p:nvPicPr>
        <p:blipFill>
          <a:blip r:embed="rId23">
            <a:extLst>
              <a:ext uri="{28A0092B-C50C-407E-A947-70E740481C1C}">
                <a14:useLocalDpi xmlns:a14="http://schemas.microsoft.com/office/drawing/2010/main" val="0"/>
              </a:ext>
            </a:extLst>
          </a:blip>
          <a:stretch>
            <a:fillRect/>
          </a:stretch>
        </p:blipFill>
        <p:spPr bwMode="auto">
          <a:xfrm>
            <a:off x="7191990" y="4525901"/>
            <a:ext cx="411162" cy="411162"/>
          </a:xfrm>
          <a:prstGeom prst="rect">
            <a:avLst/>
          </a:prstGeom>
          <a:noFill/>
          <a:ln w="9525">
            <a:noFill/>
            <a:miter lim="800000"/>
            <a:headEnd/>
            <a:tailEnd/>
          </a:ln>
        </p:spPr>
      </p:pic>
      <p:pic>
        <p:nvPicPr>
          <p:cNvPr id="60" name="Picture 59"/>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hevron 123">
            <a:hlinkClick r:id="rId7" action="ppaction://hlinksldjump"/>
          </p:cNvPr>
          <p:cNvSpPr>
            <a:spLocks noChangeArrowheads="1"/>
          </p:cNvSpPr>
          <p:nvPr/>
        </p:nvSpPr>
        <p:spPr bwMode="auto">
          <a:xfrm>
            <a:off x="2933624"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Product Engineering and Prototyping</a:t>
            </a:r>
          </a:p>
        </p:txBody>
      </p:sp>
      <p:sp>
        <p:nvSpPr>
          <p:cNvPr id="51" name="Chevron 123">
            <a:hlinkClick r:id="rId8" action="ppaction://hlinksldjump"/>
          </p:cNvPr>
          <p:cNvSpPr>
            <a:spLocks noChangeArrowheads="1"/>
          </p:cNvSpPr>
          <p:nvPr/>
        </p:nvSpPr>
        <p:spPr bwMode="auto">
          <a:xfrm>
            <a:off x="3782656"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Defining Production Process and Sample Master Data</a:t>
            </a:r>
          </a:p>
        </p:txBody>
      </p:sp>
      <p:sp>
        <p:nvSpPr>
          <p:cNvPr id="52" name="Chevron 123">
            <a:hlinkClick r:id="rId9" action="ppaction://hlinksldjump"/>
          </p:cNvPr>
          <p:cNvSpPr>
            <a:spLocks noChangeArrowheads="1"/>
          </p:cNvSpPr>
          <p:nvPr/>
        </p:nvSpPr>
        <p:spPr bwMode="auto">
          <a:xfrm>
            <a:off x="4627503"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Producing Sample and Validating Production Process</a:t>
            </a:r>
          </a:p>
        </p:txBody>
      </p:sp>
      <p:sp>
        <p:nvSpPr>
          <p:cNvPr id="53" name="Chevron 123">
            <a:hlinkClick r:id="rId10" action="ppaction://hlinksldjump"/>
          </p:cNvPr>
          <p:cNvSpPr>
            <a:spLocks noChangeArrowheads="1"/>
          </p:cNvSpPr>
          <p:nvPr/>
        </p:nvSpPr>
        <p:spPr bwMode="auto">
          <a:xfrm>
            <a:off x="5480097"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Controlling Production and Continuous Improvement</a:t>
            </a:r>
          </a:p>
        </p:txBody>
      </p:sp>
      <p:sp>
        <p:nvSpPr>
          <p:cNvPr id="72" name="Chevron 44"/>
          <p:cNvSpPr>
            <a:spLocks noChangeArrowheads="1"/>
          </p:cNvSpPr>
          <p:nvPr/>
        </p:nvSpPr>
        <p:spPr bwMode="auto">
          <a:xfrm>
            <a:off x="377380" y="1822070"/>
            <a:ext cx="259639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Planning a Product Development Project</a:t>
            </a:r>
            <a:endParaRPr lang="en-US" sz="900" dirty="0">
              <a:solidFill>
                <a:schemeClr val="bg1"/>
              </a:solidFill>
              <a:latin typeface="BentonSans Regular"/>
              <a:cs typeface="BentonSans Regular"/>
            </a:endParaRPr>
          </a:p>
        </p:txBody>
      </p:sp>
      <p:sp>
        <p:nvSpPr>
          <p:cNvPr id="2" name="Title 1"/>
          <p:cNvSpPr>
            <a:spLocks noGrp="1"/>
          </p:cNvSpPr>
          <p:nvPr>
            <p:ph type="title"/>
          </p:nvPr>
        </p:nvSpPr>
        <p:spPr/>
        <p:txBody>
          <a:bodyPr/>
          <a:lstStyle/>
          <a:p>
            <a:r>
              <a:rPr lang="de-DE" b="0" dirty="0"/>
              <a:t>Product Development</a:t>
            </a:r>
            <a:br>
              <a:rPr lang="en-US" b="0" dirty="0"/>
            </a:br>
            <a:r>
              <a:rPr lang="en-US" sz="2000" b="0" dirty="0"/>
              <a:t>Process Details: Planning a Product Development Project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579920"/>
          </a:xfrm>
          <a:prstGeom prst="rect">
            <a:avLst/>
          </a:prstGeom>
          <a:noFill/>
          <a:ln w="9525">
            <a:noFill/>
            <a:miter lim="800000"/>
            <a:headEnd/>
            <a:tailEnd/>
          </a:ln>
        </p:spPr>
        <p:txBody>
          <a:bodyPr wrap="square">
            <a:spAutoFit/>
          </a:bodyPr>
          <a:lstStyle/>
          <a:p>
            <a:pPr>
              <a:spcBef>
                <a:spcPts val="600"/>
              </a:spcBef>
              <a:buClr>
                <a:schemeClr val="accent1"/>
              </a:buClr>
              <a:buSzPct val="80000"/>
              <a:buFont typeface="Wingdings" pitchFamily="2" charset="2"/>
              <a:buNone/>
            </a:pPr>
            <a:r>
              <a:rPr lang="de-DE" sz="900" dirty="0"/>
              <a:t>The </a:t>
            </a:r>
            <a:r>
              <a:rPr lang="de-DE" sz="900" b="1" dirty="0"/>
              <a:t>Planning a Product Development Project </a:t>
            </a:r>
            <a:r>
              <a:rPr lang="de-DE" sz="900" dirty="0"/>
              <a:t>business process enables you to create, plan, and structure your product development project, as well as set up your project team, staffing it across various departments such as engineering, sales, procurement, quality assurance, and production. You can schedule the product development project and define milestones and </a:t>
            </a:r>
            <a:r>
              <a:rPr lang="de-DE" sz="900" dirty="0" err="1"/>
              <a:t>checklists</a:t>
            </a:r>
            <a:r>
              <a:rPr lang="de-DE" sz="900" dirty="0"/>
              <a:t>.</a:t>
            </a:r>
          </a:p>
          <a:p>
            <a:pPr>
              <a:spcBef>
                <a:spcPts val="600"/>
              </a:spcBef>
              <a:buClr>
                <a:schemeClr val="accent1"/>
              </a:buClr>
              <a:buSzPct val="80000"/>
              <a:buFont typeface="Wingdings" pitchFamily="2" charset="2"/>
              <a:buNone/>
            </a:pPr>
            <a:r>
              <a:rPr lang="de-DE" sz="900" dirty="0"/>
              <a:t>Project tasks and resources can be assigned to the particular phases of a product development project. Based on resource planning, project resource costs can be calculated. A project template following APQP can be created for repeated use and for adhering to industrial standards.</a:t>
            </a:r>
            <a:endParaRPr lang="en-US" sz="900" dirty="0"/>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516137" y="213076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Develop-ment Project</a:t>
            </a:r>
            <a:endParaRPr lang="en-US" sz="800" dirty="0">
              <a:solidFill>
                <a:srgbClr val="404040"/>
              </a:solidFill>
            </a:endParaRPr>
          </a:p>
        </p:txBody>
      </p:sp>
      <p:sp>
        <p:nvSpPr>
          <p:cNvPr id="75" name="Chevron 74"/>
          <p:cNvSpPr>
            <a:spLocks noChangeArrowheads="1"/>
          </p:cNvSpPr>
          <p:nvPr>
            <p:custDataLst>
              <p:tags r:id="rId2"/>
            </p:custDataLst>
          </p:nvPr>
        </p:nvSpPr>
        <p:spPr bwMode="auto">
          <a:xfrm>
            <a:off x="1306955" y="213076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Plan Develop-ment Project</a:t>
            </a:r>
            <a:endParaRPr lang="en-US" sz="800" dirty="0">
              <a:solidFill>
                <a:srgbClr val="404040"/>
              </a:solidFill>
            </a:endParaRPr>
          </a:p>
        </p:txBody>
      </p:sp>
      <p:sp>
        <p:nvSpPr>
          <p:cNvPr id="76" name="Chevron 75"/>
          <p:cNvSpPr>
            <a:spLocks noChangeArrowheads="1"/>
          </p:cNvSpPr>
          <p:nvPr>
            <p:custDataLst>
              <p:tags r:id="rId3"/>
            </p:custDataLst>
          </p:nvPr>
        </p:nvSpPr>
        <p:spPr bwMode="auto">
          <a:xfrm>
            <a:off x="2097773" y="213076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Release Develop-ment Project</a:t>
            </a:r>
            <a:endParaRPr lang="en-US" sz="800" dirty="0">
              <a:solidFill>
                <a:srgbClr val="404040"/>
              </a:solidFill>
            </a:endParaRPr>
          </a:p>
        </p:txBody>
      </p: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Project Manager</a:t>
            </a:r>
          </a:p>
          <a:p>
            <a:pPr>
              <a:buClr>
                <a:schemeClr val="accent1"/>
              </a:buClr>
              <a:buSzPct val="80000"/>
              <a:buFont typeface="Wingdings" pitchFamily="2" charset="2"/>
              <a:buNone/>
            </a:pPr>
            <a:r>
              <a:rPr lang="de-DE" sz="800" dirty="0">
                <a:solidFill>
                  <a:srgbClr val="404040"/>
                </a:solidFill>
              </a:rPr>
              <a:t>Product Engineer</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4" name="TextBox 59">
            <a:hlinkClick r:id="rId11" action="ppaction://hlinksldjump"/>
          </p:cNvPr>
          <p:cNvSpPr txBox="1">
            <a:spLocks noChangeArrowheads="1"/>
          </p:cNvSpPr>
          <p:nvPr/>
        </p:nvSpPr>
        <p:spPr bwMode="auto">
          <a:xfrm>
            <a:off x="2614863" y="1744550"/>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89" name="Oval 88">
            <a:hlinkClick r:id="rId12" action="ppaction://hlinksldjump" tooltip="The project manager can create a project from scratch or based on a project template, another project, or from a Microsoft Office Project."/>
          </p:cNvPr>
          <p:cNvSpPr>
            <a:spLocks noChangeAspect="1"/>
          </p:cNvSpPr>
          <p:nvPr/>
        </p:nvSpPr>
        <p:spPr bwMode="gray">
          <a:xfrm>
            <a:off x="1089108" y="272401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0" name="Oval 89">
            <a:hlinkClick r:id="rId12" action="ppaction://hlinksldjump" tooltip="Click for more information"/>
          </p:cNvPr>
          <p:cNvSpPr>
            <a:spLocks noChangeAspect="1"/>
          </p:cNvSpPr>
          <p:nvPr/>
        </p:nvSpPr>
        <p:spPr bwMode="gray">
          <a:xfrm>
            <a:off x="1876898" y="272401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1" name="Oval 90">
            <a:hlinkClick r:id="rId12" action="ppaction://hlinksldjump" tooltip="The system automatically creates a baseline upon project release. The baseline is the basis for comparing planned and actual progress and costs. "/>
          </p:cNvPr>
          <p:cNvSpPr>
            <a:spLocks noChangeAspect="1"/>
          </p:cNvSpPr>
          <p:nvPr/>
        </p:nvSpPr>
        <p:spPr bwMode="gray">
          <a:xfrm>
            <a:off x="2664688" y="272401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3"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8" name="Rectangle 61"/>
          <p:cNvSpPr>
            <a:spLocks noChangeArrowheads="1"/>
          </p:cNvSpPr>
          <p:nvPr/>
        </p:nvSpPr>
        <p:spPr bwMode="auto">
          <a:xfrm>
            <a:off x="1296844" y="2892719"/>
            <a:ext cx="2302568" cy="931136"/>
          </a:xfrm>
          <a:prstGeom prst="rect">
            <a:avLst/>
          </a:prstGeom>
          <a:solidFill>
            <a:srgbClr val="D2F0FF"/>
          </a:solidFill>
          <a:ln w="3175">
            <a:solidFill>
              <a:schemeClr val="tx1"/>
            </a:solidFill>
            <a:miter lim="800000"/>
            <a:headEnd/>
            <a:tailEnd/>
          </a:ln>
        </p:spPr>
        <p:txBody>
          <a:bodyPr tIns="180000"/>
          <a:lstStyle/>
          <a:p>
            <a:r>
              <a:rPr lang="en-US" sz="600" dirty="0"/>
              <a:t>Project tasks are defined to structure and staff the work. Task results can be documented by attachments, textual descriptions, or checklists. Milestones reflect important quality gates, such as approvals and decisions. Planned project costs can be calculated.</a:t>
            </a:r>
          </a:p>
        </p:txBody>
      </p:sp>
      <p:sp>
        <p:nvSpPr>
          <p:cNvPr id="79" name="TextBox 59">
            <a:hlinkClick r:id="rId14" action="ppaction://hlinksldjump"/>
          </p:cNvPr>
          <p:cNvSpPr txBox="1">
            <a:spLocks noChangeArrowheads="1"/>
          </p:cNvSpPr>
          <p:nvPr/>
        </p:nvSpPr>
        <p:spPr bwMode="auto">
          <a:xfrm>
            <a:off x="3391795" y="2859724"/>
            <a:ext cx="251992" cy="276999"/>
          </a:xfrm>
          <a:prstGeom prst="rect">
            <a:avLst/>
          </a:prstGeom>
          <a:noFill/>
          <a:ln w="9525">
            <a:noFill/>
            <a:miter lim="800000"/>
            <a:headEnd/>
            <a:tailEnd/>
          </a:ln>
        </p:spPr>
        <p:txBody>
          <a:bodyPr wrap="none">
            <a:spAutoFit/>
          </a:bodyPr>
          <a:lstStyle/>
          <a:p>
            <a:r>
              <a:rPr lang="en-US" sz="1200" dirty="0">
                <a:latin typeface="BrowalliaUPC" pitchFamily="34" charset="-34"/>
                <a:cs typeface="BrowalliaUPC" pitchFamily="34" charset="-34"/>
              </a:rPr>
              <a:t>X</a:t>
            </a:r>
          </a:p>
        </p:txBody>
      </p:sp>
      <p:sp>
        <p:nvSpPr>
          <p:cNvPr id="61" name="Chevron 102"/>
          <p:cNvSpPr>
            <a:spLocks noChangeArrowheads="1"/>
          </p:cNvSpPr>
          <p:nvPr/>
        </p:nvSpPr>
        <p:spPr bwMode="auto">
          <a:xfrm>
            <a:off x="7613870" y="5050250"/>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Project Management</a:t>
            </a:r>
          </a:p>
        </p:txBody>
      </p:sp>
      <p:sp>
        <p:nvSpPr>
          <p:cNvPr id="62" name="TextBox 61"/>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3"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4" name="TextBox 63"/>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2" name="Picture 81" descr="Calculator_2_60px.png"/>
          <p:cNvPicPr>
            <a:picLocks noChangeAspect="1"/>
          </p:cNvPicPr>
          <p:nvPr/>
        </p:nvPicPr>
        <p:blipFill>
          <a:blip r:embed="rId15" cstate="print"/>
          <a:stretch>
            <a:fillRect/>
          </a:stretch>
        </p:blipFill>
        <p:spPr>
          <a:xfrm>
            <a:off x="366739" y="5220067"/>
            <a:ext cx="180000" cy="180000"/>
          </a:xfrm>
          <a:prstGeom prst="rect">
            <a:avLst/>
          </a:prstGeom>
        </p:spPr>
      </p:pic>
      <p:sp>
        <p:nvSpPr>
          <p:cNvPr id="86" name="Rectangle 57">
            <a:hlinkClick r:id="rId16"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7"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Rectangle 57">
            <a:hlinkClick r:id="rId17"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6" name="TextBox 61"/>
          <p:cNvSpPr txBox="1">
            <a:spLocks noChangeArrowheads="1"/>
          </p:cNvSpPr>
          <p:nvPr/>
        </p:nvSpPr>
        <p:spPr bwMode="auto">
          <a:xfrm>
            <a:off x="327025" y="5860601"/>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8" name="Picture 57" descr="Monitor_60px.png"/>
          <p:cNvPicPr>
            <a:picLocks noChangeAspect="1"/>
          </p:cNvPicPr>
          <p:nvPr/>
        </p:nvPicPr>
        <p:blipFill>
          <a:blip r:embed="rId18" cstate="print"/>
          <a:stretch>
            <a:fillRect/>
          </a:stretch>
        </p:blipFill>
        <p:spPr>
          <a:xfrm>
            <a:off x="366739" y="5578737"/>
            <a:ext cx="180000" cy="180000"/>
          </a:xfrm>
          <a:prstGeom prst="rect">
            <a:avLst/>
          </a:prstGeom>
        </p:spPr>
      </p:pic>
      <p:pic>
        <p:nvPicPr>
          <p:cNvPr id="48" name="Picture 47" descr="i_button_black.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7" name="Rectangle 56">
            <a:hlinkClick r:id="rId20" action="ppaction://hlinksldjump"/>
          </p:cNvPr>
          <p:cNvSpPr>
            <a:spLocks noChangeArrowheads="1"/>
          </p:cNvSpPr>
          <p:nvPr/>
        </p:nvSpPr>
        <p:spPr bwMode="auto">
          <a:xfrm>
            <a:off x="305529" y="5888769"/>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9" name="Picture 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0" name="Picture 68"/>
          <p:cNvPicPr>
            <a:picLocks noChangeAspect="1"/>
          </p:cNvPicPr>
          <p:nvPr>
            <p:custDataLst>
              <p:tags r:id="rId4"/>
            </p:custDataLst>
          </p:nvPr>
        </p:nvPicPr>
        <p:blipFill>
          <a:blip r:embed="rId22" cstate="print">
            <a:extLst>
              <a:ext uri="{28A0092B-C50C-407E-A947-70E740481C1C}">
                <a14:useLocalDpi xmlns:a14="http://schemas.microsoft.com/office/drawing/2010/main" val="0"/>
              </a:ext>
            </a:extLst>
          </a:blip>
          <a:stretch>
            <a:fillRect/>
          </a:stretch>
        </p:blipFill>
        <p:spPr bwMode="auto">
          <a:xfrm>
            <a:off x="6836699" y="4525312"/>
            <a:ext cx="411162" cy="402939"/>
          </a:xfrm>
          <a:prstGeom prst="rect">
            <a:avLst/>
          </a:prstGeom>
          <a:noFill/>
          <a:ln w="9525">
            <a:noFill/>
            <a:miter lim="800000"/>
            <a:headEnd/>
            <a:tailEnd/>
          </a:ln>
        </p:spPr>
      </p:pic>
      <p:pic>
        <p:nvPicPr>
          <p:cNvPr id="68" name="Picture 136"/>
          <p:cNvPicPr>
            <a:picLocks noChangeAspect="1"/>
          </p:cNvPicPr>
          <p:nvPr/>
        </p:nvPicPr>
        <p:blipFill>
          <a:blip r:embed="rId23">
            <a:extLst>
              <a:ext uri="{28A0092B-C50C-407E-A947-70E740481C1C}">
                <a14:useLocalDpi xmlns:a14="http://schemas.microsoft.com/office/drawing/2010/main" val="0"/>
              </a:ext>
            </a:extLst>
          </a:blip>
          <a:stretch>
            <a:fillRect/>
          </a:stretch>
        </p:blipFill>
        <p:spPr bwMode="auto">
          <a:xfrm>
            <a:off x="7191990" y="4525901"/>
            <a:ext cx="411162" cy="411162"/>
          </a:xfrm>
          <a:prstGeom prst="rect">
            <a:avLst/>
          </a:prstGeom>
          <a:noFill/>
          <a:ln w="9525">
            <a:noFill/>
            <a:miter lim="800000"/>
            <a:headEnd/>
            <a:tailEnd/>
          </a:ln>
        </p:spPr>
      </p:pic>
      <p:pic>
        <p:nvPicPr>
          <p:cNvPr id="69" name="Picture 68"/>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Chevron 44"/>
          <p:cNvSpPr>
            <a:spLocks noChangeArrowheads="1"/>
          </p:cNvSpPr>
          <p:nvPr/>
        </p:nvSpPr>
        <p:spPr bwMode="auto">
          <a:xfrm>
            <a:off x="3464717" y="1815229"/>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endParaRPr lang="en-US" sz="900" dirty="0">
              <a:solidFill>
                <a:schemeClr val="bg1"/>
              </a:solidFill>
              <a:latin typeface="BentonSans Regular"/>
              <a:cs typeface="BentonSans Regular"/>
            </a:endParaRPr>
          </a:p>
        </p:txBody>
      </p:sp>
      <p:sp>
        <p:nvSpPr>
          <p:cNvPr id="2" name="Title 1"/>
          <p:cNvSpPr>
            <a:spLocks noGrp="1"/>
          </p:cNvSpPr>
          <p:nvPr>
            <p:ph type="title"/>
          </p:nvPr>
        </p:nvSpPr>
        <p:spPr/>
        <p:txBody>
          <a:bodyPr/>
          <a:lstStyle/>
          <a:p>
            <a:r>
              <a:rPr lang="de-DE" b="0" dirty="0"/>
              <a:t>Product Development</a:t>
            </a:r>
            <a:br>
              <a:rPr lang="en-US" b="0" dirty="0"/>
            </a:br>
            <a:r>
              <a:rPr lang="en-US" sz="2000" b="0" dirty="0"/>
              <a:t>Process Details: Product Engineering and Prototyping</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415772"/>
          </a:xfrm>
          <a:prstGeom prst="rect">
            <a:avLst/>
          </a:prstGeom>
          <a:noFill/>
          <a:ln w="9525">
            <a:noFill/>
            <a:miter lim="800000"/>
            <a:headEnd/>
            <a:tailEnd/>
          </a:ln>
        </p:spPr>
        <p:txBody>
          <a:bodyPr wrap="square">
            <a:spAutoFit/>
          </a:bodyPr>
          <a:lstStyle/>
          <a:p>
            <a:pPr>
              <a:spcBef>
                <a:spcPts val="600"/>
              </a:spcBef>
              <a:buClr>
                <a:schemeClr val="accent1"/>
              </a:buClr>
              <a:buSzPct val="80000"/>
              <a:buFont typeface="Wingdings" pitchFamily="2" charset="2"/>
              <a:buNone/>
            </a:pPr>
            <a:r>
              <a:rPr lang="de-DE" sz="900" dirty="0"/>
              <a:t>The </a:t>
            </a:r>
            <a:r>
              <a:rPr lang="de-DE" sz="900" b="1" dirty="0"/>
              <a:t>Product Engineering and Prototyping </a:t>
            </a:r>
            <a:r>
              <a:rPr lang="de-DE" sz="900" dirty="0"/>
              <a:t>business process includes importing technical drawings and materials from CAD/PDM systems (optional) or their manual creation, and reviewing and updating product design versions (engineering bill of material). It includes the definition of product models as well as the definition of characteristics of product  </a:t>
            </a:r>
            <a:r>
              <a:rPr lang="de-DE" sz="900" dirty="0" err="1"/>
              <a:t>specifications</a:t>
            </a:r>
            <a:r>
              <a:rPr lang="de-DE" sz="900" dirty="0"/>
              <a:t>.</a:t>
            </a:r>
          </a:p>
          <a:p>
            <a:pPr>
              <a:spcBef>
                <a:spcPts val="600"/>
              </a:spcBef>
              <a:buClr>
                <a:schemeClr val="accent1"/>
              </a:buClr>
              <a:buSzPct val="80000"/>
              <a:buFont typeface="Wingdings" pitchFamily="2" charset="2"/>
              <a:buNone/>
            </a:pPr>
            <a:r>
              <a:rPr lang="de-DE" sz="900" dirty="0"/>
              <a:t>Interim inspection plans and requirements for production equipment can be defined for validation of the prototype result and later sample production. These data can be adjusted continuously based on production process optimization and are required to analyze potential production problems pro-actively.</a:t>
            </a: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58"/>
          <p:cNvSpPr>
            <a:spLocks noChangeArrowheads="1"/>
          </p:cNvSpPr>
          <p:nvPr>
            <p:custDataLst>
              <p:tags r:id="rId1"/>
            </p:custDataLst>
          </p:nvPr>
        </p:nvSpPr>
        <p:spPr bwMode="auto">
          <a:xfrm>
            <a:off x="3609750" y="212978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Define Interim Inspection Plans</a:t>
            </a:r>
            <a:endParaRPr lang="en-US" sz="800" dirty="0">
              <a:solidFill>
                <a:srgbClr val="404040"/>
              </a:solidFill>
            </a:endParaRPr>
          </a:p>
        </p:txBody>
      </p:sp>
      <p:sp>
        <p:nvSpPr>
          <p:cNvPr id="61" name="Chevron 60"/>
          <p:cNvSpPr>
            <a:spLocks noChangeArrowheads="1"/>
          </p:cNvSpPr>
          <p:nvPr>
            <p:custDataLst>
              <p:tags r:id="rId2"/>
            </p:custDataLst>
          </p:nvPr>
        </p:nvSpPr>
        <p:spPr bwMode="auto">
          <a:xfrm>
            <a:off x="4399348" y="212978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Define Require-ments for Production Equipment</a:t>
            </a:r>
            <a:endParaRPr lang="en-US" sz="800" dirty="0">
              <a:solidFill>
                <a:srgbClr val="404040"/>
              </a:solidFill>
            </a:endParaRPr>
          </a:p>
        </p:txBody>
      </p:sp>
      <p:sp>
        <p:nvSpPr>
          <p:cNvPr id="62" name="Chevron 61"/>
          <p:cNvSpPr>
            <a:spLocks noChangeArrowheads="1"/>
          </p:cNvSpPr>
          <p:nvPr>
            <p:custDataLst>
              <p:tags r:id="rId3"/>
            </p:custDataLst>
          </p:nvPr>
        </p:nvSpPr>
        <p:spPr bwMode="auto">
          <a:xfrm>
            <a:off x="5188948" y="212978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Prototype</a:t>
            </a:r>
            <a:endParaRPr lang="en-US" sz="800" dirty="0">
              <a:solidFill>
                <a:srgbClr val="404040"/>
              </a:solidFill>
            </a:endParaRPr>
          </a:p>
        </p:txBody>
      </p:sp>
      <p:sp>
        <p:nvSpPr>
          <p:cNvPr id="63" name="Oval 62">
            <a:hlinkClick r:id="rId10" action="ppaction://hlinksldjump" tooltip="Inspection plans for initial sampling and first articles can be defined."/>
          </p:cNvPr>
          <p:cNvSpPr>
            <a:spLocks noChangeAspect="1"/>
          </p:cNvSpPr>
          <p:nvPr/>
        </p:nvSpPr>
        <p:spPr bwMode="gray">
          <a:xfrm>
            <a:off x="4196908" y="270587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4" name="Oval 63">
            <a:hlinkClick r:id="rId10" action="ppaction://hlinksldjump" tooltip="Based on the product design, requirements for the production equipments and resources are defined."/>
          </p:cNvPr>
          <p:cNvSpPr>
            <a:spLocks noChangeAspect="1"/>
          </p:cNvSpPr>
          <p:nvPr/>
        </p:nvSpPr>
        <p:spPr bwMode="gray">
          <a:xfrm>
            <a:off x="4984698" y="270587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5" name="Oval 64">
            <a:hlinkClick r:id="rId10" action="ppaction://hlinksldjump" tooltip="A prototype is created (without SAP Business ByDesign support). The effort and completion is reported in the project."/>
          </p:cNvPr>
          <p:cNvSpPr>
            <a:spLocks noChangeAspect="1"/>
          </p:cNvSpPr>
          <p:nvPr/>
        </p:nvSpPr>
        <p:spPr bwMode="gray">
          <a:xfrm>
            <a:off x="5772488" y="270587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7" name="Chevron 44"/>
          <p:cNvSpPr>
            <a:spLocks noChangeArrowheads="1"/>
          </p:cNvSpPr>
          <p:nvPr/>
        </p:nvSpPr>
        <p:spPr bwMode="auto">
          <a:xfrm>
            <a:off x="1123299" y="1815229"/>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Product Engineering and Prototyping</a:t>
            </a:r>
            <a:endParaRPr lang="en-US" sz="900" dirty="0">
              <a:solidFill>
                <a:schemeClr val="bg1"/>
              </a:solidFill>
              <a:latin typeface="BentonSans Regular"/>
              <a:cs typeface="BentonSans Regular"/>
            </a:endParaRPr>
          </a:p>
        </p:txBody>
      </p:sp>
      <p:sp>
        <p:nvSpPr>
          <p:cNvPr id="85" name="Chevron 84"/>
          <p:cNvSpPr>
            <a:spLocks noChangeArrowheads="1"/>
          </p:cNvSpPr>
          <p:nvPr>
            <p:custDataLst>
              <p:tags r:id="rId4"/>
            </p:custDataLst>
          </p:nvPr>
        </p:nvSpPr>
        <p:spPr bwMode="auto">
          <a:xfrm>
            <a:off x="2063805" y="212978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and Review Product Design and Materials</a:t>
            </a:r>
            <a:endParaRPr lang="en-US" sz="800" dirty="0">
              <a:solidFill>
                <a:srgbClr val="404040"/>
              </a:solidFill>
            </a:endParaRPr>
          </a:p>
        </p:txBody>
      </p:sp>
      <p:sp>
        <p:nvSpPr>
          <p:cNvPr id="92" name="Oval 91">
            <a:hlinkClick r:id="rId10" action="ppaction://hlinksldjump" tooltip="Project members can create, review, and change product designs, materials, and other related master data . They can document the results the respective project task. "/>
          </p:cNvPr>
          <p:cNvSpPr>
            <a:spLocks noChangeAspect="1"/>
          </p:cNvSpPr>
          <p:nvPr/>
        </p:nvSpPr>
        <p:spPr bwMode="gray">
          <a:xfrm>
            <a:off x="2651593" y="270587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1" name="TextBox 59">
            <a:hlinkClick r:id="rId11" action="ppaction://hlinksldjump"/>
          </p:cNvPr>
          <p:cNvSpPr txBox="1">
            <a:spLocks noChangeArrowheads="1"/>
          </p:cNvSpPr>
          <p:nvPr/>
        </p:nvSpPr>
        <p:spPr bwMode="auto">
          <a:xfrm>
            <a:off x="5651045" y="1740476"/>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91" name="Chevron 90"/>
          <p:cNvSpPr>
            <a:spLocks noChangeArrowheads="1"/>
          </p:cNvSpPr>
          <p:nvPr>
            <p:custDataLst>
              <p:tags r:id="rId5"/>
            </p:custDataLst>
          </p:nvPr>
        </p:nvSpPr>
        <p:spPr bwMode="auto">
          <a:xfrm>
            <a:off x="1274207" y="2129780"/>
            <a:ext cx="814878" cy="761464"/>
          </a:xfrm>
          <a:prstGeom prst="chevron">
            <a:avLst>
              <a:gd name="adj" fmla="val 9676"/>
            </a:avLst>
          </a:prstGeom>
          <a:solidFill>
            <a:srgbClr val="4DB6EF"/>
          </a:solidFill>
          <a:ln w="12700" cap="rnd" algn="ctr">
            <a:solidFill>
              <a:schemeClr val="accent1">
                <a:lumMod val="75000"/>
              </a:schemeClr>
            </a:solidFill>
            <a:prstDash val="sysDash"/>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Import Technical Drawings and Materials from CAD/PDM</a:t>
            </a:r>
            <a:endParaRPr lang="en-US" sz="800" dirty="0">
              <a:solidFill>
                <a:srgbClr val="404040"/>
              </a:solidFill>
            </a:endParaRPr>
          </a:p>
        </p:txBody>
      </p:sp>
      <p:sp>
        <p:nvSpPr>
          <p:cNvPr id="102" name="Chevron 101"/>
          <p:cNvSpPr>
            <a:spLocks noChangeArrowheads="1"/>
          </p:cNvSpPr>
          <p:nvPr>
            <p:custDataLst>
              <p:tags r:id="rId6"/>
            </p:custDataLst>
          </p:nvPr>
        </p:nvSpPr>
        <p:spPr bwMode="auto">
          <a:xfrm>
            <a:off x="2853403" y="2129780"/>
            <a:ext cx="814878" cy="761464"/>
          </a:xfrm>
          <a:prstGeom prst="chevron">
            <a:avLst>
              <a:gd name="adj" fmla="val 9676"/>
            </a:avLst>
          </a:prstGeom>
          <a:solidFill>
            <a:srgbClr val="4DB6EF"/>
          </a:solidFill>
          <a:ln w="12700" cap="rnd" algn="ctr">
            <a:solidFill>
              <a:schemeClr val="accent1">
                <a:lumMod val="75000"/>
              </a:schemeClr>
            </a:solidFill>
            <a:prstDash val="sysDash"/>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Define Product Specificat-ions/Char-acteristics</a:t>
            </a:r>
            <a:endParaRPr lang="en-US" sz="800" dirty="0">
              <a:solidFill>
                <a:srgbClr val="404040"/>
              </a:solidFill>
            </a:endParaRPr>
          </a:p>
        </p:txBody>
      </p:sp>
      <p:sp>
        <p:nvSpPr>
          <p:cNvPr id="103" name="Oval 102">
            <a:hlinkClick r:id="rId10" action="ppaction://hlinksldjump" tooltip="The product is designed in an external system, such as CAD or PDM, and can be imported into SAP Business ByDesign, and is then available in the Product Designs view and Materials view of the Product Development work center."/>
          </p:cNvPr>
          <p:cNvSpPr>
            <a:spLocks noChangeAspect="1"/>
          </p:cNvSpPr>
          <p:nvPr/>
        </p:nvSpPr>
        <p:spPr bwMode="gray">
          <a:xfrm>
            <a:off x="1863803" y="270587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4" name="Oval 103">
            <a:hlinkClick r:id="rId10" action="ppaction://hlinksldjump" tooltip="Specific characteristics can be maintained in SAP Business ByDesign as product properties and product specifications. "/>
          </p:cNvPr>
          <p:cNvSpPr>
            <a:spLocks noChangeAspect="1"/>
          </p:cNvSpPr>
          <p:nvPr/>
        </p:nvSpPr>
        <p:spPr bwMode="gray">
          <a:xfrm>
            <a:off x="3439383" y="270587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1" name="Chevron 102"/>
          <p:cNvSpPr>
            <a:spLocks noChangeArrowheads="1"/>
          </p:cNvSpPr>
          <p:nvPr/>
        </p:nvSpPr>
        <p:spPr bwMode="auto">
          <a:xfrm>
            <a:off x="7613870" y="5539368"/>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Project Management</a:t>
            </a:r>
          </a:p>
          <a:p>
            <a:pPr>
              <a:buClr>
                <a:schemeClr val="accent1"/>
              </a:buClr>
              <a:buSzPct val="80000"/>
              <a:buFont typeface="Wingdings" pitchFamily="2" charset="2"/>
              <a:buNone/>
            </a:pPr>
            <a:r>
              <a:rPr lang="en-US" sz="800" dirty="0">
                <a:solidFill>
                  <a:srgbClr val="404040"/>
                </a:solidFill>
              </a:rPr>
              <a:t>Product Development</a:t>
            </a:r>
          </a:p>
          <a:p>
            <a:pPr>
              <a:buClr>
                <a:schemeClr val="accent1"/>
              </a:buClr>
              <a:buSzPct val="80000"/>
              <a:buFont typeface="Wingdings" pitchFamily="2" charset="2"/>
              <a:buNone/>
            </a:pPr>
            <a:r>
              <a:rPr lang="en-US" sz="800" dirty="0">
                <a:solidFill>
                  <a:srgbClr val="404040"/>
                </a:solidFill>
              </a:rPr>
              <a:t>Planning and Production Master Data</a:t>
            </a:r>
          </a:p>
          <a:p>
            <a:pPr>
              <a:buClr>
                <a:schemeClr val="accent1"/>
              </a:buClr>
              <a:buSzPct val="80000"/>
              <a:buFont typeface="Wingdings" pitchFamily="2" charset="2"/>
              <a:buNone/>
            </a:pPr>
            <a:r>
              <a:rPr lang="en-US" sz="800" dirty="0">
                <a:solidFill>
                  <a:srgbClr val="404040"/>
                </a:solidFill>
              </a:rPr>
              <a:t>Quality Planning</a:t>
            </a:r>
          </a:p>
        </p:txBody>
      </p:sp>
      <p:sp>
        <p:nvSpPr>
          <p:cNvPr id="79" name="TextBox 78"/>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0"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1" name="TextBox 80"/>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6" name="Picture 85" descr="Calculator_2_60px.png"/>
          <p:cNvPicPr>
            <a:picLocks noChangeAspect="1"/>
          </p:cNvPicPr>
          <p:nvPr/>
        </p:nvPicPr>
        <p:blipFill>
          <a:blip r:embed="rId12" cstate="print"/>
          <a:stretch>
            <a:fillRect/>
          </a:stretch>
        </p:blipFill>
        <p:spPr>
          <a:xfrm>
            <a:off x="366739" y="5220067"/>
            <a:ext cx="180000" cy="180000"/>
          </a:xfrm>
          <a:prstGeom prst="rect">
            <a:avLst/>
          </a:prstGeom>
        </p:spPr>
      </p:pic>
      <p:pic>
        <p:nvPicPr>
          <p:cNvPr id="87" name="Picture 86" descr="Monitor_60px.png"/>
          <p:cNvPicPr>
            <a:picLocks noChangeAspect="1"/>
          </p:cNvPicPr>
          <p:nvPr/>
        </p:nvPicPr>
        <p:blipFill>
          <a:blip r:embed="rId13" cstate="print"/>
          <a:stretch>
            <a:fillRect/>
          </a:stretch>
        </p:blipFill>
        <p:spPr>
          <a:xfrm>
            <a:off x="366739" y="5578737"/>
            <a:ext cx="180000" cy="180000"/>
          </a:xfrm>
          <a:prstGeom prst="rect">
            <a:avLst/>
          </a:prstGeom>
        </p:spPr>
      </p:pic>
      <p:sp>
        <p:nvSpPr>
          <p:cNvPr id="89" name="Rectangle 57">
            <a:hlinkClick r:id="rId14"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0"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3" name="Rectangle 57">
            <a:hlinkClick r:id="rId15"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Chevron 123">
            <a:hlinkClick r:id="rId16" action="ppaction://hlinksldjump"/>
          </p:cNvPr>
          <p:cNvSpPr>
            <a:spLocks noChangeArrowheads="1"/>
          </p:cNvSpPr>
          <p:nvPr/>
        </p:nvSpPr>
        <p:spPr bwMode="auto">
          <a:xfrm>
            <a:off x="6012765"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Defining Production Process and Sample Master Data</a:t>
            </a:r>
          </a:p>
        </p:txBody>
      </p:sp>
      <p:sp>
        <p:nvSpPr>
          <p:cNvPr id="58" name="Chevron 123">
            <a:hlinkClick r:id="rId17" action="ppaction://hlinksldjump"/>
          </p:cNvPr>
          <p:cNvSpPr>
            <a:spLocks noChangeArrowheads="1"/>
          </p:cNvSpPr>
          <p:nvPr/>
        </p:nvSpPr>
        <p:spPr bwMode="auto">
          <a:xfrm>
            <a:off x="6857612"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Producing Sample and Validating Production Process</a:t>
            </a:r>
          </a:p>
        </p:txBody>
      </p:sp>
      <p:sp>
        <p:nvSpPr>
          <p:cNvPr id="60" name="Chevron 123">
            <a:hlinkClick r:id="rId18" action="ppaction://hlinksldjump"/>
          </p:cNvPr>
          <p:cNvSpPr>
            <a:spLocks noChangeArrowheads="1"/>
          </p:cNvSpPr>
          <p:nvPr/>
        </p:nvSpPr>
        <p:spPr bwMode="auto">
          <a:xfrm>
            <a:off x="7710206"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Controlling Production and Continuous Improvement</a:t>
            </a:r>
          </a:p>
        </p:txBody>
      </p:sp>
      <p:sp>
        <p:nvSpPr>
          <p:cNvPr id="76" name="Chevron 123">
            <a:hlinkClick r:id="rId19" action="ppaction://hlinksldjump"/>
          </p:cNvPr>
          <p:cNvSpPr>
            <a:spLocks noChangeArrowheads="1"/>
          </p:cNvSpPr>
          <p:nvPr/>
        </p:nvSpPr>
        <p:spPr bwMode="auto">
          <a:xfrm>
            <a:off x="334549"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a Product Development Project</a:t>
            </a:r>
          </a:p>
        </p:txBody>
      </p:sp>
      <p:sp>
        <p:nvSpPr>
          <p:cNvPr id="82" name="TextBox 61"/>
          <p:cNvSpPr txBox="1">
            <a:spLocks noChangeArrowheads="1"/>
          </p:cNvSpPr>
          <p:nvPr/>
        </p:nvSpPr>
        <p:spPr bwMode="auto">
          <a:xfrm>
            <a:off x="327025" y="5860601"/>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0"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119" name="Chevron 101"/>
          <p:cNvSpPr>
            <a:spLocks noChangeArrowheads="1"/>
          </p:cNvSpPr>
          <p:nvPr/>
        </p:nvSpPr>
        <p:spPr bwMode="auto">
          <a:xfrm>
            <a:off x="7627938" y="4668426"/>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Product Engineer</a:t>
            </a:r>
          </a:p>
          <a:p>
            <a:pPr>
              <a:buClr>
                <a:schemeClr val="accent1"/>
              </a:buClr>
              <a:buSzPct val="80000"/>
              <a:buFont typeface="Wingdings" pitchFamily="2" charset="2"/>
              <a:buNone/>
            </a:pPr>
            <a:r>
              <a:rPr lang="de-DE" sz="800" dirty="0">
                <a:solidFill>
                  <a:srgbClr val="404040"/>
                </a:solidFill>
              </a:rPr>
              <a:t>Production Planner</a:t>
            </a:r>
          </a:p>
          <a:p>
            <a:pPr>
              <a:buClr>
                <a:schemeClr val="accent1"/>
              </a:buClr>
              <a:buSzPct val="80000"/>
              <a:buFont typeface="Wingdings" pitchFamily="2" charset="2"/>
              <a:buNone/>
            </a:pPr>
            <a:r>
              <a:rPr lang="de-DE" sz="800" dirty="0">
                <a:solidFill>
                  <a:srgbClr val="404040"/>
                </a:solidFill>
              </a:rPr>
              <a:t>Quality </a:t>
            </a:r>
            <a:r>
              <a:rPr lang="de-DE" sz="800" dirty="0" err="1">
                <a:solidFill>
                  <a:srgbClr val="404040"/>
                </a:solidFill>
              </a:rPr>
              <a:t>Planner</a:t>
            </a:r>
            <a:endParaRPr lang="de-DE" sz="800" dirty="0">
              <a:solidFill>
                <a:srgbClr val="404040"/>
              </a:solidFill>
            </a:endParaRPr>
          </a:p>
        </p:txBody>
      </p:sp>
      <p:pic>
        <p:nvPicPr>
          <p:cNvPr id="55" name="Picture 54" descr="i_button_black.png"/>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8" name="Rectangle 87">
            <a:hlinkClick r:id="rId21" action="ppaction://hlinksldjump"/>
          </p:cNvPr>
          <p:cNvSpPr>
            <a:spLocks noChangeArrowheads="1"/>
          </p:cNvSpPr>
          <p:nvPr/>
        </p:nvSpPr>
        <p:spPr bwMode="auto">
          <a:xfrm>
            <a:off x="305529" y="5888769"/>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6"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323816"/>
            <a:ext cx="634912" cy="444439"/>
          </a:xfrm>
          <a:prstGeom prst="rect">
            <a:avLst/>
          </a:prstGeom>
          <a:noFill/>
          <a:ln w="9525">
            <a:noFill/>
            <a:miter lim="800000"/>
            <a:headEnd/>
            <a:tailEnd/>
          </a:ln>
        </p:spPr>
      </p:pic>
      <p:pic>
        <p:nvPicPr>
          <p:cNvPr id="66" name="Picture 136"/>
          <p:cNvPicPr>
            <a:picLocks noChangeAspect="1"/>
          </p:cNvPicPr>
          <p:nvPr/>
        </p:nvPicPr>
        <p:blipFill>
          <a:blip r:embed="rId23">
            <a:extLst>
              <a:ext uri="{28A0092B-C50C-407E-A947-70E740481C1C}">
                <a14:useLocalDpi xmlns:a14="http://schemas.microsoft.com/office/drawing/2010/main" val="0"/>
              </a:ext>
            </a:extLst>
          </a:blip>
          <a:stretch>
            <a:fillRect/>
          </a:stretch>
        </p:blipFill>
        <p:spPr bwMode="auto">
          <a:xfrm>
            <a:off x="6808467" y="4496433"/>
            <a:ext cx="411162" cy="411162"/>
          </a:xfrm>
          <a:prstGeom prst="rect">
            <a:avLst/>
          </a:prstGeom>
          <a:noFill/>
          <a:ln w="9525">
            <a:noFill/>
            <a:miter lim="800000"/>
            <a:headEnd/>
            <a:tailEnd/>
          </a:ln>
        </p:spPr>
      </p:pic>
      <p:grpSp>
        <p:nvGrpSpPr>
          <p:cNvPr id="68" name="Group 67"/>
          <p:cNvGrpSpPr/>
          <p:nvPr/>
        </p:nvGrpSpPr>
        <p:grpSpPr>
          <a:xfrm>
            <a:off x="6966000" y="4741200"/>
            <a:ext cx="410400" cy="410400"/>
            <a:chOff x="4212995" y="6317924"/>
            <a:chExt cx="410400" cy="410400"/>
          </a:xfrm>
        </p:grpSpPr>
        <p:pic>
          <p:nvPicPr>
            <p:cNvPr id="69" name="Picture 69" descr="10"/>
            <p:cNvPicPr>
              <a:picLocks noChangeAspect="1" noChangeArrowheads="1"/>
            </p:cNvPicPr>
            <p:nvPr/>
          </p:nvPicPr>
          <p:blipFill>
            <a:blip r:embed="rId24" cstate="print"/>
            <a:srcRect/>
            <a:stretch>
              <a:fillRect/>
            </a:stretch>
          </p:blipFill>
          <p:spPr bwMode="auto">
            <a:xfrm>
              <a:off x="4221757" y="6324625"/>
              <a:ext cx="401638" cy="401637"/>
            </a:xfrm>
            <a:prstGeom prst="rect">
              <a:avLst/>
            </a:prstGeom>
            <a:noFill/>
            <a:ln w="9525">
              <a:noFill/>
              <a:miter lim="800000"/>
              <a:headEnd/>
              <a:tailEnd/>
            </a:ln>
          </p:spPr>
        </p:pic>
        <p:sp>
          <p:nvSpPr>
            <p:cNvPr id="70" name="Donut 69"/>
            <p:cNvSpPr>
              <a:spLocks noChangeAspect="1"/>
            </p:cNvSpPr>
            <p:nvPr/>
          </p:nvSpPr>
          <p:spPr bwMode="gray">
            <a:xfrm>
              <a:off x="4212995" y="6317924"/>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grpSp>
        <p:nvGrpSpPr>
          <p:cNvPr id="72" name="Group 71"/>
          <p:cNvGrpSpPr/>
          <p:nvPr/>
        </p:nvGrpSpPr>
        <p:grpSpPr>
          <a:xfrm>
            <a:off x="7131600" y="4496400"/>
            <a:ext cx="411067" cy="410400"/>
            <a:chOff x="6656483" y="6318275"/>
            <a:chExt cx="411067" cy="410400"/>
          </a:xfrm>
        </p:grpSpPr>
        <p:pic>
          <p:nvPicPr>
            <p:cNvPr id="73" name="Picture 70" descr="11"/>
            <p:cNvPicPr>
              <a:picLocks noChangeAspect="1" noChangeArrowheads="1"/>
            </p:cNvPicPr>
            <p:nvPr/>
          </p:nvPicPr>
          <p:blipFill>
            <a:blip r:embed="rId25" cstate="print"/>
            <a:srcRect/>
            <a:stretch>
              <a:fillRect/>
            </a:stretch>
          </p:blipFill>
          <p:spPr bwMode="auto">
            <a:xfrm>
              <a:off x="6656483" y="6322305"/>
              <a:ext cx="401638" cy="401638"/>
            </a:xfrm>
            <a:prstGeom prst="rect">
              <a:avLst/>
            </a:prstGeom>
            <a:noFill/>
            <a:ln w="9525">
              <a:noFill/>
              <a:miter lim="800000"/>
              <a:headEnd/>
              <a:tailEnd/>
            </a:ln>
          </p:spPr>
        </p:pic>
        <p:sp>
          <p:nvSpPr>
            <p:cNvPr id="84" name="Donut 83"/>
            <p:cNvSpPr>
              <a:spLocks noChangeAspect="1"/>
            </p:cNvSpPr>
            <p:nvPr/>
          </p:nvSpPr>
          <p:spPr bwMode="gray">
            <a:xfrm>
              <a:off x="6657150" y="631827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94" name="Picture 93"/>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Product Development</a:t>
            </a:r>
            <a:br>
              <a:rPr lang="en-US" b="0" dirty="0"/>
            </a:br>
            <a:r>
              <a:rPr lang="en-US" sz="2000" b="0" dirty="0"/>
              <a:t>Process Details: Defining Production Process and Sample Master Data</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2062103"/>
          </a:xfrm>
          <a:prstGeom prst="rect">
            <a:avLst/>
          </a:prstGeom>
          <a:noFill/>
          <a:ln w="9525">
            <a:noFill/>
            <a:miter lim="800000"/>
            <a:headEnd/>
            <a:tailEnd/>
          </a:ln>
        </p:spPr>
        <p:txBody>
          <a:bodyPr wrap="square">
            <a:spAutoFit/>
          </a:bodyPr>
          <a:lstStyle/>
          <a:p>
            <a:pPr>
              <a:spcBef>
                <a:spcPts val="600"/>
              </a:spcBef>
              <a:buClr>
                <a:schemeClr val="accent1"/>
              </a:buClr>
              <a:buSzPct val="80000"/>
              <a:buFont typeface="Wingdings" pitchFamily="2" charset="2"/>
              <a:buNone/>
            </a:pPr>
            <a:r>
              <a:rPr lang="de-DE" sz="900" dirty="0"/>
              <a:t>The </a:t>
            </a:r>
            <a:r>
              <a:rPr lang="de-DE" sz="900" b="1" dirty="0"/>
              <a:t>Defining Production Process and Sample Master Data </a:t>
            </a:r>
            <a:r>
              <a:rPr lang="de-DE" sz="900" dirty="0"/>
              <a:t>business process includes the establishment of the production environment, such as production resources and production processes, the creation of new master data or update of interim master data for sample production (pre-series), and the definition of quality </a:t>
            </a:r>
            <a:r>
              <a:rPr lang="de-DE" sz="900" dirty="0" err="1"/>
              <a:t>inspection</a:t>
            </a:r>
            <a:r>
              <a:rPr lang="de-DE" sz="900" dirty="0"/>
              <a:t>.</a:t>
            </a:r>
          </a:p>
          <a:p>
            <a:pPr>
              <a:spcBef>
                <a:spcPts val="600"/>
              </a:spcBef>
              <a:buClr>
                <a:schemeClr val="accent1"/>
              </a:buClr>
              <a:buSzPct val="80000"/>
              <a:buFont typeface="Wingdings" pitchFamily="2" charset="2"/>
              <a:buNone/>
            </a:pPr>
            <a:r>
              <a:rPr lang="de-DE" sz="900" dirty="0"/>
              <a:t>The establishment of the physical production environment must ensure the availabiltiy of qualified and capable human and machine resources in time.</a:t>
            </a:r>
          </a:p>
          <a:p>
            <a:pPr>
              <a:spcBef>
                <a:spcPts val="600"/>
              </a:spcBef>
              <a:buClr>
                <a:schemeClr val="accent1"/>
              </a:buClr>
              <a:buSzPct val="80000"/>
              <a:buFont typeface="Wingdings" pitchFamily="2" charset="2"/>
              <a:buNone/>
            </a:pPr>
            <a:r>
              <a:rPr lang="de-DE" sz="900" dirty="0"/>
              <a:t>Necessary sample master data for production, logistics, financials, such as product, resources, bill of material, production model, logistics model, quality inspection plans, and so on, must be prepared as a prerequisite for sample production.</a:t>
            </a:r>
          </a:p>
          <a:p>
            <a:pPr>
              <a:spcBef>
                <a:spcPts val="600"/>
              </a:spcBef>
              <a:buClr>
                <a:schemeClr val="accent1"/>
              </a:buClr>
              <a:buSzPct val="80000"/>
              <a:buFont typeface="Wingdings" pitchFamily="2" charset="2"/>
              <a:buNone/>
            </a:pPr>
            <a:r>
              <a:rPr lang="de-DE" sz="900" dirty="0"/>
              <a:t>Purchasing of necessary supplier components and tracking of purchasing related activities is also included.</a:t>
            </a:r>
            <a:endParaRPr lang="en-US" sz="900" dirty="0"/>
          </a:p>
          <a:p>
            <a:pPr marL="228600" lvl="1" indent="-114300">
              <a:spcBef>
                <a:spcPts val="6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1" name="Chevron 102"/>
          <p:cNvSpPr>
            <a:spLocks noChangeArrowheads="1"/>
          </p:cNvSpPr>
          <p:nvPr/>
        </p:nvSpPr>
        <p:spPr bwMode="auto">
          <a:xfrm>
            <a:off x="7627938" y="5008130"/>
            <a:ext cx="1516062" cy="1425123"/>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Project Team</a:t>
            </a:r>
          </a:p>
          <a:p>
            <a:pPr>
              <a:buClr>
                <a:schemeClr val="accent1"/>
              </a:buClr>
              <a:buSzPct val="80000"/>
              <a:buFont typeface="Wingdings" pitchFamily="2" charset="2"/>
              <a:buNone/>
            </a:pPr>
            <a:r>
              <a:rPr lang="de-DE" sz="800" dirty="0">
                <a:solidFill>
                  <a:srgbClr val="404040"/>
                </a:solidFill>
              </a:rPr>
              <a:t>Warehousing and Logistics Master Data</a:t>
            </a:r>
          </a:p>
          <a:p>
            <a:pPr>
              <a:buClr>
                <a:schemeClr val="accent1"/>
              </a:buClr>
              <a:buSzPct val="80000"/>
              <a:buFont typeface="Wingdings" pitchFamily="2" charset="2"/>
              <a:buNone/>
            </a:pPr>
            <a:r>
              <a:rPr lang="de-DE" sz="800" dirty="0">
                <a:solidFill>
                  <a:srgbClr val="404040"/>
                </a:solidFill>
              </a:rPr>
              <a:t>Product Data</a:t>
            </a:r>
          </a:p>
          <a:p>
            <a:pPr>
              <a:buClr>
                <a:schemeClr val="accent1"/>
              </a:buClr>
              <a:buSzPct val="80000"/>
              <a:buFont typeface="Wingdings" pitchFamily="2" charset="2"/>
              <a:buNone/>
            </a:pPr>
            <a:r>
              <a:rPr lang="de-DE" sz="800" dirty="0">
                <a:solidFill>
                  <a:srgbClr val="404040"/>
                </a:solidFill>
              </a:rPr>
              <a:t>Planning and Production Master Data</a:t>
            </a:r>
          </a:p>
          <a:p>
            <a:pPr>
              <a:buClr>
                <a:schemeClr val="accent1"/>
              </a:buClr>
              <a:buSzPct val="80000"/>
              <a:buFont typeface="Wingdings" pitchFamily="2" charset="2"/>
              <a:buNone/>
            </a:pPr>
            <a:r>
              <a:rPr lang="de-DE" sz="800" dirty="0">
                <a:solidFill>
                  <a:srgbClr val="404040"/>
                </a:solidFill>
              </a:rPr>
              <a:t>Quality Planning</a:t>
            </a:r>
          </a:p>
          <a:p>
            <a:pPr>
              <a:buClr>
                <a:schemeClr val="accent1"/>
              </a:buClr>
              <a:buSzPct val="80000"/>
              <a:buFont typeface="Wingdings" pitchFamily="2" charset="2"/>
              <a:buNone/>
            </a:pPr>
            <a:r>
              <a:rPr lang="de-DE" sz="800" dirty="0">
                <a:solidFill>
                  <a:srgbClr val="404040"/>
                </a:solidFill>
              </a:rPr>
              <a:t>Product Portfolio</a:t>
            </a:r>
          </a:p>
          <a:p>
            <a:pPr>
              <a:buClr>
                <a:schemeClr val="accent1"/>
              </a:buClr>
              <a:buSzPct val="80000"/>
              <a:buFont typeface="Wingdings" pitchFamily="2" charset="2"/>
              <a:buNone/>
            </a:pPr>
            <a:r>
              <a:rPr lang="de-DE" sz="800" dirty="0">
                <a:solidFill>
                  <a:srgbClr val="404040"/>
                </a:solidFill>
              </a:rPr>
              <a:t>Supplier Base</a:t>
            </a:r>
          </a:p>
          <a:p>
            <a:pPr>
              <a:buClr>
                <a:schemeClr val="accent1"/>
              </a:buClr>
              <a:buSzPct val="80000"/>
              <a:buFont typeface="Wingdings" pitchFamily="2" charset="2"/>
              <a:buNone/>
            </a:pPr>
            <a:r>
              <a:rPr lang="de-DE" sz="800" dirty="0">
                <a:solidFill>
                  <a:srgbClr val="404040"/>
                </a:solidFill>
              </a:rPr>
              <a:t>Sourcing and Contracting</a:t>
            </a: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5" name="Chevron 45"/>
          <p:cNvSpPr>
            <a:spLocks noChangeArrowheads="1"/>
          </p:cNvSpPr>
          <p:nvPr/>
        </p:nvSpPr>
        <p:spPr bwMode="auto">
          <a:xfrm>
            <a:off x="1964383" y="1819696"/>
            <a:ext cx="3605993"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Defining Production Process and Sample Master Data</a:t>
            </a:r>
          </a:p>
        </p:txBody>
      </p:sp>
      <p:sp>
        <p:nvSpPr>
          <p:cNvPr id="66" name="Chevron 65"/>
          <p:cNvSpPr>
            <a:spLocks noChangeArrowheads="1"/>
          </p:cNvSpPr>
          <p:nvPr>
            <p:custDataLst>
              <p:tags r:id="rId1"/>
            </p:custDataLst>
          </p:nvPr>
        </p:nvSpPr>
        <p:spPr bwMode="auto">
          <a:xfrm>
            <a:off x="4576839" y="213424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Define and Create Inspection Plan for Initial Sample</a:t>
            </a:r>
            <a:endParaRPr lang="en-US" sz="800" dirty="0">
              <a:solidFill>
                <a:srgbClr val="404040"/>
              </a:solidFill>
            </a:endParaRPr>
          </a:p>
        </p:txBody>
      </p:sp>
      <p:sp>
        <p:nvSpPr>
          <p:cNvPr id="68" name="Chevron 67"/>
          <p:cNvSpPr>
            <a:spLocks noChangeArrowheads="1"/>
          </p:cNvSpPr>
          <p:nvPr>
            <p:custDataLst>
              <p:tags r:id="rId2"/>
            </p:custDataLst>
          </p:nvPr>
        </p:nvSpPr>
        <p:spPr bwMode="auto">
          <a:xfrm>
            <a:off x="3798214" y="213424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Production Master Data for Sample</a:t>
            </a:r>
            <a:endParaRPr lang="en-US" sz="800" dirty="0">
              <a:solidFill>
                <a:srgbClr val="404040"/>
              </a:solidFill>
            </a:endParaRPr>
          </a:p>
        </p:txBody>
      </p:sp>
      <p:sp>
        <p:nvSpPr>
          <p:cNvPr id="70" name="Chevron 69"/>
          <p:cNvSpPr>
            <a:spLocks noChangeArrowheads="1"/>
          </p:cNvSpPr>
          <p:nvPr>
            <p:custDataLst>
              <p:tags r:id="rId3"/>
            </p:custDataLst>
          </p:nvPr>
        </p:nvSpPr>
        <p:spPr bwMode="auto">
          <a:xfrm>
            <a:off x="2240964" y="213424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Establish Production Environ-ment</a:t>
            </a:r>
            <a:endParaRPr lang="en-US" sz="800" dirty="0">
              <a:solidFill>
                <a:srgbClr val="404040"/>
              </a:solidFill>
            </a:endParaRPr>
          </a:p>
        </p:txBody>
      </p:sp>
      <p:sp>
        <p:nvSpPr>
          <p:cNvPr id="73" name="Oval 72">
            <a:hlinkClick r:id="rId10" action="ppaction://hlinksldjump" tooltip="Master data relevant for production, such as production models and bills of material, can be defined."/>
          </p:cNvPr>
          <p:cNvSpPr>
            <a:spLocks noChangeAspect="1"/>
          </p:cNvSpPr>
          <p:nvPr/>
        </p:nvSpPr>
        <p:spPr bwMode="gray">
          <a:xfrm>
            <a:off x="4393023" y="27388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4" name="Oval 73">
            <a:hlinkClick r:id="rId10" action="ppaction://hlinksldjump" tooltip="Master data relevant for quality, such as quality catalogs and inspection plans, can be defined."/>
          </p:cNvPr>
          <p:cNvSpPr>
            <a:spLocks noChangeAspect="1"/>
          </p:cNvSpPr>
          <p:nvPr/>
        </p:nvSpPr>
        <p:spPr bwMode="gray">
          <a:xfrm>
            <a:off x="5172572" y="27388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9" name="Oval 78">
            <a:hlinkClick r:id="rId10" action="ppaction://hlinksldjump" tooltip="Production equipment and resources are provided for sample production."/>
          </p:cNvPr>
          <p:cNvSpPr>
            <a:spLocks noChangeAspect="1"/>
          </p:cNvSpPr>
          <p:nvPr/>
        </p:nvSpPr>
        <p:spPr bwMode="gray">
          <a:xfrm>
            <a:off x="2833925" y="27388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5" name="TextBox 59">
            <a:hlinkClick r:id="rId11" action="ppaction://hlinksldjump"/>
          </p:cNvPr>
          <p:cNvSpPr txBox="1">
            <a:spLocks noChangeArrowheads="1"/>
          </p:cNvSpPr>
          <p:nvPr/>
        </p:nvSpPr>
        <p:spPr bwMode="auto">
          <a:xfrm>
            <a:off x="5152800" y="1752862"/>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62" name="Chevron 61"/>
          <p:cNvSpPr>
            <a:spLocks noChangeArrowheads="1"/>
          </p:cNvSpPr>
          <p:nvPr>
            <p:custDataLst>
              <p:tags r:id="rId4"/>
            </p:custDataLst>
          </p:nvPr>
        </p:nvSpPr>
        <p:spPr bwMode="auto">
          <a:xfrm>
            <a:off x="3019589" y="2134247"/>
            <a:ext cx="814878" cy="761464"/>
          </a:xfrm>
          <a:prstGeom prst="chevron">
            <a:avLst>
              <a:gd name="adj" fmla="val 9676"/>
            </a:avLst>
          </a:prstGeom>
          <a:solidFill>
            <a:srgbClr val="4DB6EF"/>
          </a:solidFill>
          <a:ln w="12700" cap="rnd" algn="ctr">
            <a:solidFill>
              <a:schemeClr val="accent1">
                <a:lumMod val="75000"/>
              </a:schemeClr>
            </a:solidFill>
            <a:prstDash val="sysDash"/>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Purchase Master Data for Component Procure-ment</a:t>
            </a:r>
            <a:endParaRPr lang="en-US" sz="800" dirty="0">
              <a:solidFill>
                <a:srgbClr val="404040"/>
              </a:solidFill>
            </a:endParaRPr>
          </a:p>
        </p:txBody>
      </p:sp>
      <p:sp>
        <p:nvSpPr>
          <p:cNvPr id="71" name="Oval 70">
            <a:hlinkClick r:id="rId10" action="ppaction://hlinksldjump" tooltip="Master data relevant for procurement, for example of components, can be defined and procurement activities can be tracked."/>
          </p:cNvPr>
          <p:cNvSpPr>
            <a:spLocks noChangeAspect="1"/>
          </p:cNvSpPr>
          <p:nvPr/>
        </p:nvSpPr>
        <p:spPr bwMode="gray">
          <a:xfrm>
            <a:off x="3613474" y="27388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9" name="TextBox 68"/>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2"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7" name="TextBox 76"/>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9" name="Picture 88" descr="Monitor_60px.png"/>
          <p:cNvPicPr>
            <a:picLocks noChangeAspect="1"/>
          </p:cNvPicPr>
          <p:nvPr/>
        </p:nvPicPr>
        <p:blipFill>
          <a:blip r:embed="rId12" cstate="print"/>
          <a:stretch>
            <a:fillRect/>
          </a:stretch>
        </p:blipFill>
        <p:spPr>
          <a:xfrm>
            <a:off x="366739" y="5578737"/>
            <a:ext cx="180000" cy="180000"/>
          </a:xfrm>
          <a:prstGeom prst="rect">
            <a:avLst/>
          </a:prstGeom>
        </p:spPr>
      </p:pic>
      <p:sp>
        <p:nvSpPr>
          <p:cNvPr id="90" name="Rectangle 57">
            <a:hlinkClick r:id="rId13"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1"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1" name="Chevron 123">
            <a:hlinkClick r:id="rId14" action="ppaction://hlinksldjump"/>
          </p:cNvPr>
          <p:cNvSpPr>
            <a:spLocks noChangeArrowheads="1"/>
          </p:cNvSpPr>
          <p:nvPr/>
        </p:nvSpPr>
        <p:spPr bwMode="auto">
          <a:xfrm>
            <a:off x="334549"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a Product Development Project</a:t>
            </a:r>
          </a:p>
        </p:txBody>
      </p:sp>
      <p:sp>
        <p:nvSpPr>
          <p:cNvPr id="52" name="Chevron 123">
            <a:hlinkClick r:id="rId15" action="ppaction://hlinksldjump"/>
          </p:cNvPr>
          <p:cNvSpPr>
            <a:spLocks noChangeArrowheads="1"/>
          </p:cNvSpPr>
          <p:nvPr/>
        </p:nvSpPr>
        <p:spPr bwMode="auto">
          <a:xfrm>
            <a:off x="1188727"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Product Engineering and Prototyping</a:t>
            </a:r>
          </a:p>
        </p:txBody>
      </p:sp>
      <p:sp>
        <p:nvSpPr>
          <p:cNvPr id="53" name="Chevron 123">
            <a:hlinkClick r:id="rId16" action="ppaction://hlinksldjump"/>
          </p:cNvPr>
          <p:cNvSpPr>
            <a:spLocks noChangeArrowheads="1"/>
          </p:cNvSpPr>
          <p:nvPr/>
        </p:nvSpPr>
        <p:spPr bwMode="auto">
          <a:xfrm>
            <a:off x="5523279"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Producing Sample and Validating Production Process</a:t>
            </a:r>
          </a:p>
        </p:txBody>
      </p:sp>
      <p:sp>
        <p:nvSpPr>
          <p:cNvPr id="55" name="Chevron 123">
            <a:hlinkClick r:id="rId17" action="ppaction://hlinksldjump"/>
          </p:cNvPr>
          <p:cNvSpPr>
            <a:spLocks noChangeArrowheads="1"/>
          </p:cNvSpPr>
          <p:nvPr/>
        </p:nvSpPr>
        <p:spPr bwMode="auto">
          <a:xfrm>
            <a:off x="6375873"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Controlling Production and Continuous Improvement</a:t>
            </a:r>
          </a:p>
        </p:txBody>
      </p:sp>
      <p:sp>
        <p:nvSpPr>
          <p:cNvPr id="57" name="TextBox 61"/>
          <p:cNvSpPr txBox="1">
            <a:spLocks noChangeArrowheads="1"/>
          </p:cNvSpPr>
          <p:nvPr/>
        </p:nvSpPr>
        <p:spPr bwMode="auto">
          <a:xfrm>
            <a:off x="327025" y="5860601"/>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0" name="Chevron 101"/>
          <p:cNvSpPr>
            <a:spLocks noChangeArrowheads="1"/>
          </p:cNvSpPr>
          <p:nvPr/>
        </p:nvSpPr>
        <p:spPr bwMode="auto">
          <a:xfrm>
            <a:off x="7627938" y="4789729"/>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Product Engineer</a:t>
            </a:r>
          </a:p>
          <a:p>
            <a:pPr>
              <a:buClr>
                <a:schemeClr val="accent1"/>
              </a:buClr>
              <a:buSzPct val="80000"/>
              <a:buFont typeface="Wingdings" pitchFamily="2" charset="2"/>
              <a:buNone/>
            </a:pPr>
            <a:r>
              <a:rPr lang="de-DE" sz="800" dirty="0">
                <a:solidFill>
                  <a:srgbClr val="404040"/>
                </a:solidFill>
              </a:rPr>
              <a:t>Production Planner</a:t>
            </a:r>
          </a:p>
          <a:p>
            <a:pPr>
              <a:buClr>
                <a:schemeClr val="accent1"/>
              </a:buClr>
              <a:buSzPct val="80000"/>
              <a:buFont typeface="Wingdings" pitchFamily="2" charset="2"/>
              <a:buNone/>
            </a:pPr>
            <a:r>
              <a:rPr lang="de-DE" sz="800" dirty="0">
                <a:solidFill>
                  <a:srgbClr val="404040"/>
                </a:solidFill>
              </a:rPr>
              <a:t>Quality Planner</a:t>
            </a:r>
          </a:p>
          <a:p>
            <a:pPr>
              <a:buClr>
                <a:schemeClr val="accent1"/>
              </a:buClr>
              <a:buSzPct val="80000"/>
              <a:buFont typeface="Wingdings" pitchFamily="2" charset="2"/>
              <a:buNone/>
            </a:pPr>
            <a:r>
              <a:rPr lang="de-DE" sz="800" dirty="0" err="1">
                <a:solidFill>
                  <a:srgbClr val="404040"/>
                </a:solidFill>
              </a:rPr>
              <a:t>Buyer</a:t>
            </a:r>
            <a:endParaRPr lang="de-DE" sz="800" dirty="0">
              <a:solidFill>
                <a:srgbClr val="404040"/>
              </a:solidFill>
            </a:endParaRPr>
          </a:p>
        </p:txBody>
      </p:sp>
      <p:pic>
        <p:nvPicPr>
          <p:cNvPr id="59" name="Picture 58"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8" name="Rectangle 57">
            <a:hlinkClick r:id="rId19" action="ppaction://hlinksldjump"/>
          </p:cNvPr>
          <p:cNvSpPr>
            <a:spLocks noChangeArrowheads="1"/>
          </p:cNvSpPr>
          <p:nvPr/>
        </p:nvSpPr>
        <p:spPr bwMode="auto">
          <a:xfrm>
            <a:off x="305529" y="5888769"/>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1" name="Picture 136"/>
          <p:cNvPicPr>
            <a:picLocks noChangeAspect="1"/>
          </p:cNvPicPr>
          <p:nvPr/>
        </p:nvPicPr>
        <p:blipFill>
          <a:blip r:embed="rId20">
            <a:extLst>
              <a:ext uri="{28A0092B-C50C-407E-A947-70E740481C1C}">
                <a14:useLocalDpi xmlns:a14="http://schemas.microsoft.com/office/drawing/2010/main" val="0"/>
              </a:ext>
            </a:extLst>
          </a:blip>
          <a:stretch>
            <a:fillRect/>
          </a:stretch>
        </p:blipFill>
        <p:spPr bwMode="auto">
          <a:xfrm>
            <a:off x="6871314" y="4459549"/>
            <a:ext cx="411162" cy="411162"/>
          </a:xfrm>
          <a:prstGeom prst="rect">
            <a:avLst/>
          </a:prstGeom>
          <a:noFill/>
          <a:ln w="9525">
            <a:noFill/>
            <a:miter lim="800000"/>
            <a:headEnd/>
            <a:tailEnd/>
          </a:ln>
        </p:spPr>
      </p:pic>
      <p:pic>
        <p:nvPicPr>
          <p:cNvPr id="63" name="Picture 68"/>
          <p:cNvPicPr>
            <a:picLocks noChangeAspect="1"/>
          </p:cNvPicPr>
          <p:nvPr>
            <p:custDataLst>
              <p:tags r:id="rId5"/>
            </p:custDataLst>
          </p:nvPr>
        </p:nvPicPr>
        <p:blipFill>
          <a:blip r:embed="rId21">
            <a:extLst>
              <a:ext uri="{28A0092B-C50C-407E-A947-70E740481C1C}">
                <a14:useLocalDpi xmlns:a14="http://schemas.microsoft.com/office/drawing/2010/main" val="0"/>
              </a:ext>
            </a:extLst>
          </a:blip>
          <a:stretch>
            <a:fillRect/>
          </a:stretch>
        </p:blipFill>
        <p:spPr bwMode="auto">
          <a:xfrm>
            <a:off x="7158573" y="4446609"/>
            <a:ext cx="411163" cy="411163"/>
          </a:xfrm>
          <a:prstGeom prst="rect">
            <a:avLst/>
          </a:prstGeom>
          <a:noFill/>
          <a:ln w="9525">
            <a:noFill/>
            <a:miter lim="800000"/>
            <a:headEnd/>
            <a:tailEnd/>
          </a:ln>
        </p:spPr>
      </p:pic>
      <p:grpSp>
        <p:nvGrpSpPr>
          <p:cNvPr id="64" name="Group 63"/>
          <p:cNvGrpSpPr/>
          <p:nvPr/>
        </p:nvGrpSpPr>
        <p:grpSpPr>
          <a:xfrm>
            <a:off x="6883450" y="4658650"/>
            <a:ext cx="410400" cy="410400"/>
            <a:chOff x="4212995" y="6317924"/>
            <a:chExt cx="410400" cy="410400"/>
          </a:xfrm>
        </p:grpSpPr>
        <p:pic>
          <p:nvPicPr>
            <p:cNvPr id="80" name="Picture 69" descr="10"/>
            <p:cNvPicPr>
              <a:picLocks noChangeAspect="1" noChangeArrowheads="1"/>
            </p:cNvPicPr>
            <p:nvPr/>
          </p:nvPicPr>
          <p:blipFill>
            <a:blip r:embed="rId22" cstate="print"/>
            <a:srcRect/>
            <a:stretch>
              <a:fillRect/>
            </a:stretch>
          </p:blipFill>
          <p:spPr bwMode="auto">
            <a:xfrm>
              <a:off x="4221757" y="6324625"/>
              <a:ext cx="401638" cy="401637"/>
            </a:xfrm>
            <a:prstGeom prst="rect">
              <a:avLst/>
            </a:prstGeom>
            <a:noFill/>
            <a:ln w="9525">
              <a:noFill/>
              <a:miter lim="800000"/>
              <a:headEnd/>
              <a:tailEnd/>
            </a:ln>
          </p:spPr>
        </p:pic>
        <p:sp>
          <p:nvSpPr>
            <p:cNvPr id="85" name="Donut 84"/>
            <p:cNvSpPr>
              <a:spLocks noChangeAspect="1"/>
            </p:cNvSpPr>
            <p:nvPr/>
          </p:nvSpPr>
          <p:spPr bwMode="gray">
            <a:xfrm>
              <a:off x="4212995" y="6317924"/>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86" name="Picture 55"/>
          <p:cNvPicPr>
            <a:picLocks noChangeAspect="1"/>
          </p:cNvPicPr>
          <p:nvPr>
            <p:custDataLst>
              <p:tags r:id="rId6"/>
            </p:custDataLst>
          </p:nvPr>
        </p:nvPicPr>
        <p:blipFill>
          <a:blip r:embed="rId23" cstate="print">
            <a:extLst>
              <a:ext uri="{28A0092B-C50C-407E-A947-70E740481C1C}">
                <a14:useLocalDpi xmlns:a14="http://schemas.microsoft.com/office/drawing/2010/main" val="0"/>
              </a:ext>
            </a:extLst>
          </a:blip>
          <a:stretch>
            <a:fillRect/>
          </a:stretch>
        </p:blipFill>
        <p:spPr bwMode="auto">
          <a:xfrm>
            <a:off x="7173246" y="4654593"/>
            <a:ext cx="411162" cy="409491"/>
          </a:xfrm>
          <a:prstGeom prst="rect">
            <a:avLst/>
          </a:prstGeom>
          <a:noFill/>
          <a:ln w="9525">
            <a:noFill/>
            <a:miter lim="800000"/>
            <a:headEnd/>
            <a:tailEnd/>
          </a:ln>
        </p:spPr>
      </p:pic>
      <p:pic>
        <p:nvPicPr>
          <p:cNvPr id="87"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323816"/>
            <a:ext cx="634912" cy="444439"/>
          </a:xfrm>
          <a:prstGeom prst="rect">
            <a:avLst/>
          </a:prstGeom>
          <a:noFill/>
          <a:ln w="9525">
            <a:noFill/>
            <a:miter lim="800000"/>
            <a:headEnd/>
            <a:tailEnd/>
          </a:ln>
        </p:spPr>
      </p:pic>
      <p:pic>
        <p:nvPicPr>
          <p:cNvPr id="92" name="Picture 91"/>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4" name="Picture 93" descr="Calculator_2_60px.png"/>
          <p:cNvPicPr>
            <a:picLocks noChangeAspect="1"/>
          </p:cNvPicPr>
          <p:nvPr/>
        </p:nvPicPr>
        <p:blipFill>
          <a:blip r:embed="rId26" cstate="print"/>
          <a:stretch>
            <a:fillRect/>
          </a:stretch>
        </p:blipFill>
        <p:spPr>
          <a:xfrm>
            <a:off x="366739" y="5220067"/>
            <a:ext cx="180000" cy="180000"/>
          </a:xfrm>
          <a:prstGeom prst="rect">
            <a:avLst/>
          </a:prstGeom>
        </p:spPr>
      </p:pic>
      <p:sp>
        <p:nvSpPr>
          <p:cNvPr id="96" name="Rectangle 57">
            <a:hlinkClick r:id="rId27"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Product Development</a:t>
            </a:r>
            <a:br>
              <a:rPr lang="en-US" b="0" dirty="0"/>
            </a:br>
            <a:r>
              <a:rPr lang="en-US" sz="2000" b="0" dirty="0"/>
              <a:t>Process Details: Producing Sample and Validating Production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025922"/>
          </a:xfrm>
          <a:prstGeom prst="rect">
            <a:avLst/>
          </a:prstGeom>
          <a:noFill/>
          <a:ln w="9525">
            <a:noFill/>
            <a:miter lim="800000"/>
            <a:headEnd/>
            <a:tailEnd/>
          </a:ln>
        </p:spPr>
        <p:txBody>
          <a:bodyPr wrap="square">
            <a:spAutoFit/>
          </a:bodyPr>
          <a:lstStyle/>
          <a:p>
            <a:pPr>
              <a:spcBef>
                <a:spcPts val="600"/>
              </a:spcBef>
              <a:buClr>
                <a:schemeClr val="accent1"/>
              </a:buClr>
              <a:buSzPct val="80000"/>
              <a:buFont typeface="Wingdings" pitchFamily="2" charset="2"/>
              <a:buNone/>
            </a:pPr>
            <a:r>
              <a:rPr lang="de-DE" sz="900" dirty="0"/>
              <a:t>The </a:t>
            </a:r>
            <a:r>
              <a:rPr lang="de-DE" sz="900" b="1" dirty="0"/>
              <a:t>Producing Sample and Validating Production</a:t>
            </a:r>
            <a:r>
              <a:rPr lang="de-DE" sz="900" dirty="0"/>
              <a:t> business process includes sample production (pre-series), validation of production processes, master data, quality of sample, and series production </a:t>
            </a:r>
            <a:r>
              <a:rPr lang="de-DE" sz="900" dirty="0" err="1"/>
              <a:t>decision</a:t>
            </a:r>
            <a:r>
              <a:rPr lang="de-DE" sz="900" dirty="0"/>
              <a:t>.</a:t>
            </a:r>
          </a:p>
          <a:p>
            <a:pPr>
              <a:spcBef>
                <a:spcPts val="600"/>
              </a:spcBef>
              <a:buClr>
                <a:schemeClr val="accent1"/>
              </a:buClr>
              <a:buSzPct val="80000"/>
              <a:buFont typeface="Wingdings" pitchFamily="2" charset="2"/>
              <a:buNone/>
            </a:pPr>
            <a:r>
              <a:rPr lang="de-DE" sz="900" dirty="0"/>
              <a:t>The decision is made to either start with the series production or to improve the production process or the quality of the product; In this case, the sample production must be repeated.</a:t>
            </a:r>
            <a:endParaRPr lang="en-US" sz="900" dirty="0"/>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7" name="Chevron 83"/>
          <p:cNvSpPr>
            <a:spLocks noChangeArrowheads="1"/>
          </p:cNvSpPr>
          <p:nvPr/>
        </p:nvSpPr>
        <p:spPr bwMode="auto">
          <a:xfrm>
            <a:off x="2823598" y="1817802"/>
            <a:ext cx="1990997"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Producing Sample and Validating Production</a:t>
            </a:r>
          </a:p>
        </p:txBody>
      </p:sp>
      <p:sp>
        <p:nvSpPr>
          <p:cNvPr id="92" name="Chevron 91"/>
          <p:cNvSpPr>
            <a:spLocks noChangeArrowheads="1"/>
          </p:cNvSpPr>
          <p:nvPr>
            <p:custDataLst>
              <p:tags r:id="rId1"/>
            </p:custDataLst>
          </p:nvPr>
        </p:nvSpPr>
        <p:spPr bwMode="auto">
          <a:xfrm>
            <a:off x="3848570" y="213235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Decide About Production Process and Production</a:t>
            </a:r>
            <a:endParaRPr lang="en-US" sz="800" dirty="0">
              <a:solidFill>
                <a:srgbClr val="404040"/>
              </a:solidFill>
            </a:endParaRPr>
          </a:p>
        </p:txBody>
      </p:sp>
      <p:sp>
        <p:nvSpPr>
          <p:cNvPr id="93" name="Chevron 92"/>
          <p:cNvSpPr>
            <a:spLocks noChangeArrowheads="1"/>
          </p:cNvSpPr>
          <p:nvPr>
            <p:custDataLst>
              <p:tags r:id="rId2"/>
            </p:custDataLst>
          </p:nvPr>
        </p:nvSpPr>
        <p:spPr bwMode="auto">
          <a:xfrm>
            <a:off x="3069945" y="213235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Produce and Validate Initial Sample</a:t>
            </a:r>
            <a:endParaRPr lang="en-US" sz="800" dirty="0">
              <a:solidFill>
                <a:srgbClr val="404040"/>
              </a:solidFill>
            </a:endParaRPr>
          </a:p>
        </p:txBody>
      </p:sp>
      <p:sp>
        <p:nvSpPr>
          <p:cNvPr id="94" name="Oval 93">
            <a:hlinkClick r:id="rId8" action="ppaction://hlinksldjump" tooltip="All involved decision makers have to agree to start series production. The decision is documented and attached to the project."/>
          </p:cNvPr>
          <p:cNvSpPr>
            <a:spLocks noChangeAspect="1"/>
          </p:cNvSpPr>
          <p:nvPr/>
        </p:nvSpPr>
        <p:spPr bwMode="gray">
          <a:xfrm>
            <a:off x="4441532" y="273090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5" name="Oval 94">
            <a:hlinkClick r:id="rId8" action="ppaction://hlinksldjump" tooltip="Samples are produced and inspected. The production process is analyzed and, if necessary, adaptations will be applied. This may require several iterations."/>
          </p:cNvPr>
          <p:cNvSpPr>
            <a:spLocks noChangeAspect="1"/>
          </p:cNvSpPr>
          <p:nvPr/>
        </p:nvSpPr>
        <p:spPr bwMode="gray">
          <a:xfrm>
            <a:off x="3660587" y="273090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5" name="TextBox 59">
            <a:hlinkClick r:id="rId9" action="ppaction://hlinksldjump"/>
          </p:cNvPr>
          <p:cNvSpPr txBox="1">
            <a:spLocks noChangeArrowheads="1"/>
          </p:cNvSpPr>
          <p:nvPr/>
        </p:nvSpPr>
        <p:spPr bwMode="auto">
          <a:xfrm>
            <a:off x="4433578" y="1758121"/>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63" name="Chevron 101"/>
          <p:cNvSpPr>
            <a:spLocks noChangeArrowheads="1"/>
          </p:cNvSpPr>
          <p:nvPr/>
        </p:nvSpPr>
        <p:spPr bwMode="auto">
          <a:xfrm>
            <a:off x="7627938" y="4911032"/>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Product Engineer</a:t>
            </a:r>
          </a:p>
          <a:p>
            <a:pPr>
              <a:buClr>
                <a:schemeClr val="accent1"/>
              </a:buClr>
              <a:buSzPct val="80000"/>
              <a:buFont typeface="Wingdings" pitchFamily="2" charset="2"/>
              <a:buNone/>
            </a:pPr>
            <a:r>
              <a:rPr lang="de-DE" sz="800" dirty="0">
                <a:solidFill>
                  <a:srgbClr val="404040"/>
                </a:solidFill>
              </a:rPr>
              <a:t>Production Planner</a:t>
            </a:r>
          </a:p>
          <a:p>
            <a:pPr>
              <a:buClr>
                <a:schemeClr val="accent1"/>
              </a:buClr>
              <a:buSzPct val="80000"/>
              <a:buFont typeface="Wingdings" pitchFamily="2" charset="2"/>
              <a:buNone/>
            </a:pPr>
            <a:r>
              <a:rPr lang="de-DE" sz="800" dirty="0">
                <a:solidFill>
                  <a:srgbClr val="404040"/>
                </a:solidFill>
              </a:rPr>
              <a:t>Quality Planner</a:t>
            </a:r>
          </a:p>
          <a:p>
            <a:pPr>
              <a:buClr>
                <a:schemeClr val="accent1"/>
              </a:buClr>
              <a:buSzPct val="80000"/>
              <a:buFont typeface="Wingdings" pitchFamily="2" charset="2"/>
              <a:buNone/>
            </a:pPr>
            <a:r>
              <a:rPr lang="de-DE" sz="800" dirty="0">
                <a:solidFill>
                  <a:srgbClr val="404040"/>
                </a:solidFill>
              </a:rPr>
              <a:t>Buyer</a:t>
            </a:r>
          </a:p>
          <a:p>
            <a:pPr>
              <a:buClr>
                <a:schemeClr val="accent1"/>
              </a:buClr>
              <a:buSzPct val="80000"/>
              <a:buFont typeface="Wingdings" pitchFamily="2" charset="2"/>
              <a:buNone/>
            </a:pPr>
            <a:r>
              <a:rPr lang="de-DE" sz="800" dirty="0">
                <a:solidFill>
                  <a:srgbClr val="404040"/>
                </a:solidFill>
              </a:rPr>
              <a:t>Inspector</a:t>
            </a:r>
            <a:endParaRPr lang="en-US" sz="800" dirty="0">
              <a:solidFill>
                <a:srgbClr val="404040"/>
              </a:solidFill>
            </a:endParaRPr>
          </a:p>
        </p:txBody>
      </p:sp>
      <p:sp>
        <p:nvSpPr>
          <p:cNvPr id="64" name="Chevron 102"/>
          <p:cNvSpPr>
            <a:spLocks noChangeArrowheads="1"/>
          </p:cNvSpPr>
          <p:nvPr/>
        </p:nvSpPr>
        <p:spPr bwMode="auto">
          <a:xfrm>
            <a:off x="7627938" y="578100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Project Management</a:t>
            </a:r>
          </a:p>
          <a:p>
            <a:pPr>
              <a:buClr>
                <a:schemeClr val="accent1"/>
              </a:buClr>
              <a:buSzPct val="80000"/>
              <a:buFont typeface="Wingdings" pitchFamily="2" charset="2"/>
              <a:buNone/>
            </a:pPr>
            <a:r>
              <a:rPr lang="de-DE" sz="800" dirty="0">
                <a:solidFill>
                  <a:srgbClr val="404040"/>
                </a:solidFill>
              </a:rPr>
              <a:t>Supply Planning</a:t>
            </a:r>
          </a:p>
          <a:p>
            <a:pPr>
              <a:buClr>
                <a:schemeClr val="accent1"/>
              </a:buClr>
              <a:buSzPct val="80000"/>
              <a:buFont typeface="Wingdings" pitchFamily="2" charset="2"/>
              <a:buNone/>
            </a:pPr>
            <a:r>
              <a:rPr lang="de-DE" sz="800" dirty="0">
                <a:solidFill>
                  <a:srgbClr val="404040"/>
                </a:solidFill>
              </a:rPr>
              <a:t>Purchase Requests and Orders</a:t>
            </a:r>
          </a:p>
          <a:p>
            <a:pPr>
              <a:buClr>
                <a:schemeClr val="accent1"/>
              </a:buClr>
              <a:buSzPct val="80000"/>
              <a:buFont typeface="Wingdings" pitchFamily="2" charset="2"/>
              <a:buNone/>
            </a:pPr>
            <a:r>
              <a:rPr lang="de-DE" sz="800" dirty="0">
                <a:solidFill>
                  <a:srgbClr val="404040"/>
                </a:solidFill>
              </a:rPr>
              <a:t>Production</a:t>
            </a:r>
          </a:p>
          <a:p>
            <a:pPr>
              <a:buClr>
                <a:schemeClr val="accent1"/>
              </a:buClr>
              <a:buSzPct val="80000"/>
              <a:buFont typeface="Wingdings" pitchFamily="2" charset="2"/>
              <a:buNone/>
            </a:pPr>
            <a:r>
              <a:rPr lang="de-DE" sz="800" dirty="0">
                <a:solidFill>
                  <a:srgbClr val="404040"/>
                </a:solidFill>
              </a:rPr>
              <a:t>Internal Logistics</a:t>
            </a:r>
            <a:endParaRPr lang="en-US" sz="800" dirty="0">
              <a:solidFill>
                <a:srgbClr val="404040"/>
              </a:solidFill>
            </a:endParaRPr>
          </a:p>
        </p:txBody>
      </p:sp>
      <p:sp>
        <p:nvSpPr>
          <p:cNvPr id="65"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72" name="TextBox 71"/>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3"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73"/>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77" name="Picture 76"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78"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9" name="Chevron 102"/>
          <p:cNvSpPr>
            <a:spLocks noChangeArrowheads="1"/>
          </p:cNvSpPr>
          <p:nvPr/>
        </p:nvSpPr>
        <p:spPr bwMode="auto">
          <a:xfrm>
            <a:off x="7613870" y="628615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900" b="1" dirty="0">
              <a:solidFill>
                <a:srgbClr val="404040"/>
              </a:solidFill>
            </a:endParaRPr>
          </a:p>
        </p:txBody>
      </p:sp>
      <p:sp>
        <p:nvSpPr>
          <p:cNvPr id="51" name="Chevron 123">
            <a:hlinkClick r:id="rId14" action="ppaction://hlinksldjump"/>
          </p:cNvPr>
          <p:cNvSpPr>
            <a:spLocks noChangeArrowheads="1"/>
          </p:cNvSpPr>
          <p:nvPr/>
        </p:nvSpPr>
        <p:spPr bwMode="auto">
          <a:xfrm>
            <a:off x="334549"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a Product Development Project</a:t>
            </a:r>
          </a:p>
        </p:txBody>
      </p:sp>
      <p:sp>
        <p:nvSpPr>
          <p:cNvPr id="52" name="Chevron 123">
            <a:hlinkClick r:id="rId15" action="ppaction://hlinksldjump"/>
          </p:cNvPr>
          <p:cNvSpPr>
            <a:spLocks noChangeArrowheads="1"/>
          </p:cNvSpPr>
          <p:nvPr/>
        </p:nvSpPr>
        <p:spPr bwMode="auto">
          <a:xfrm>
            <a:off x="1188727"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Product Engineering and Prototyping</a:t>
            </a:r>
          </a:p>
        </p:txBody>
      </p:sp>
      <p:sp>
        <p:nvSpPr>
          <p:cNvPr id="53" name="Chevron 123">
            <a:hlinkClick r:id="rId16" action="ppaction://hlinksldjump"/>
          </p:cNvPr>
          <p:cNvSpPr>
            <a:spLocks noChangeArrowheads="1"/>
          </p:cNvSpPr>
          <p:nvPr/>
        </p:nvSpPr>
        <p:spPr bwMode="auto">
          <a:xfrm>
            <a:off x="2037759"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Defining Production Process and Sample Master Data</a:t>
            </a:r>
          </a:p>
        </p:txBody>
      </p:sp>
      <p:sp>
        <p:nvSpPr>
          <p:cNvPr id="55" name="Chevron 123">
            <a:hlinkClick r:id="rId17" action="ppaction://hlinksldjump"/>
          </p:cNvPr>
          <p:cNvSpPr>
            <a:spLocks noChangeArrowheads="1"/>
          </p:cNvSpPr>
          <p:nvPr/>
        </p:nvSpPr>
        <p:spPr bwMode="auto">
          <a:xfrm>
            <a:off x="4780272"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Controlling Production and Continuous Improvement</a:t>
            </a:r>
          </a:p>
        </p:txBody>
      </p:sp>
      <p:sp>
        <p:nvSpPr>
          <p:cNvPr id="57" name="TextBox 61"/>
          <p:cNvSpPr txBox="1">
            <a:spLocks noChangeArrowheads="1"/>
          </p:cNvSpPr>
          <p:nvPr/>
        </p:nvSpPr>
        <p:spPr bwMode="auto">
          <a:xfrm>
            <a:off x="327025" y="5860601"/>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8" name="Picture 47"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8" name="Rectangle 57">
            <a:hlinkClick r:id="rId19" action="ppaction://hlinksldjump"/>
          </p:cNvPr>
          <p:cNvSpPr>
            <a:spLocks noChangeArrowheads="1"/>
          </p:cNvSpPr>
          <p:nvPr/>
        </p:nvSpPr>
        <p:spPr bwMode="auto">
          <a:xfrm>
            <a:off x="305529" y="5888769"/>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9" name="Picture 136"/>
          <p:cNvPicPr>
            <a:picLocks noChangeAspect="1"/>
          </p:cNvPicPr>
          <p:nvPr/>
        </p:nvPicPr>
        <p:blipFill>
          <a:blip r:embed="rId20">
            <a:extLst>
              <a:ext uri="{28A0092B-C50C-407E-A947-70E740481C1C}">
                <a14:useLocalDpi xmlns:a14="http://schemas.microsoft.com/office/drawing/2010/main" val="0"/>
              </a:ext>
            </a:extLst>
          </a:blip>
          <a:stretch>
            <a:fillRect/>
          </a:stretch>
        </p:blipFill>
        <p:spPr bwMode="auto">
          <a:xfrm>
            <a:off x="6871314" y="4357949"/>
            <a:ext cx="411162" cy="411162"/>
          </a:xfrm>
          <a:prstGeom prst="rect">
            <a:avLst/>
          </a:prstGeom>
          <a:noFill/>
          <a:ln w="9525">
            <a:noFill/>
            <a:miter lim="800000"/>
            <a:headEnd/>
            <a:tailEnd/>
          </a:ln>
        </p:spPr>
      </p:pic>
      <p:pic>
        <p:nvPicPr>
          <p:cNvPr id="60" name="Picture 68"/>
          <p:cNvPicPr>
            <a:picLocks noChangeAspect="1"/>
          </p:cNvPicPr>
          <p:nvPr>
            <p:custDataLst>
              <p:tags r:id="rId3"/>
            </p:custDataLst>
          </p:nvPr>
        </p:nvPicPr>
        <p:blipFill>
          <a:blip r:embed="rId21">
            <a:extLst>
              <a:ext uri="{28A0092B-C50C-407E-A947-70E740481C1C}">
                <a14:useLocalDpi xmlns:a14="http://schemas.microsoft.com/office/drawing/2010/main" val="0"/>
              </a:ext>
            </a:extLst>
          </a:blip>
          <a:stretch>
            <a:fillRect/>
          </a:stretch>
        </p:blipFill>
        <p:spPr bwMode="auto">
          <a:xfrm>
            <a:off x="7158573" y="4345009"/>
            <a:ext cx="411163" cy="411163"/>
          </a:xfrm>
          <a:prstGeom prst="rect">
            <a:avLst/>
          </a:prstGeom>
          <a:noFill/>
          <a:ln w="9525">
            <a:noFill/>
            <a:miter lim="800000"/>
            <a:headEnd/>
            <a:tailEnd/>
          </a:ln>
        </p:spPr>
      </p:pic>
      <p:grpSp>
        <p:nvGrpSpPr>
          <p:cNvPr id="61" name="Group 60"/>
          <p:cNvGrpSpPr/>
          <p:nvPr/>
        </p:nvGrpSpPr>
        <p:grpSpPr>
          <a:xfrm>
            <a:off x="6883450" y="4557050"/>
            <a:ext cx="410400" cy="410400"/>
            <a:chOff x="4212995" y="6317924"/>
            <a:chExt cx="410400" cy="410400"/>
          </a:xfrm>
        </p:grpSpPr>
        <p:pic>
          <p:nvPicPr>
            <p:cNvPr id="62" name="Picture 69" descr="10"/>
            <p:cNvPicPr>
              <a:picLocks noChangeAspect="1" noChangeArrowheads="1"/>
            </p:cNvPicPr>
            <p:nvPr/>
          </p:nvPicPr>
          <p:blipFill>
            <a:blip r:embed="rId22" cstate="print"/>
            <a:srcRect/>
            <a:stretch>
              <a:fillRect/>
            </a:stretch>
          </p:blipFill>
          <p:spPr bwMode="auto">
            <a:xfrm>
              <a:off x="4221757" y="6324625"/>
              <a:ext cx="401638" cy="401637"/>
            </a:xfrm>
            <a:prstGeom prst="rect">
              <a:avLst/>
            </a:prstGeom>
            <a:noFill/>
            <a:ln w="9525">
              <a:noFill/>
              <a:miter lim="800000"/>
              <a:headEnd/>
              <a:tailEnd/>
            </a:ln>
          </p:spPr>
        </p:pic>
        <p:sp>
          <p:nvSpPr>
            <p:cNvPr id="68" name="Donut 67"/>
            <p:cNvSpPr>
              <a:spLocks noChangeAspect="1"/>
            </p:cNvSpPr>
            <p:nvPr/>
          </p:nvSpPr>
          <p:spPr bwMode="gray">
            <a:xfrm>
              <a:off x="4212995" y="6317924"/>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86" name="Picture 2"/>
          <p:cNvPicPr>
            <a:picLocks noChangeAspect="1" noChangeArrowheads="1"/>
          </p:cNvPicPr>
          <p:nvPr/>
        </p:nvPicPr>
        <p:blipFill>
          <a:blip r:embed="rId23">
            <a:extLst>
              <a:ext uri="{28A0092B-C50C-407E-A947-70E740481C1C}">
                <a14:useLocalDpi xmlns:a14="http://schemas.microsoft.com/office/drawing/2010/main" val="0"/>
              </a:ext>
            </a:extLst>
          </a:blip>
          <a:stretch>
            <a:fillRect/>
          </a:stretch>
        </p:blipFill>
        <p:spPr bwMode="auto">
          <a:xfrm>
            <a:off x="6883375" y="5561941"/>
            <a:ext cx="634912" cy="444439"/>
          </a:xfrm>
          <a:prstGeom prst="rect">
            <a:avLst/>
          </a:prstGeom>
          <a:noFill/>
          <a:ln w="9525">
            <a:noFill/>
            <a:miter lim="800000"/>
            <a:headEnd/>
            <a:tailEnd/>
          </a:ln>
        </p:spPr>
      </p:pic>
      <p:pic>
        <p:nvPicPr>
          <p:cNvPr id="96" name="Picture 55"/>
          <p:cNvPicPr>
            <a:picLocks noChangeAspect="1"/>
          </p:cNvPicPr>
          <p:nvPr>
            <p:custDataLst>
              <p:tags r:id="rId4"/>
            </p:custDataLst>
          </p:nvPr>
        </p:nvPicPr>
        <p:blipFill>
          <a:blip r:embed="rId24" cstate="print">
            <a:extLst>
              <a:ext uri="{28A0092B-C50C-407E-A947-70E740481C1C}">
                <a14:useLocalDpi xmlns:a14="http://schemas.microsoft.com/office/drawing/2010/main" val="0"/>
              </a:ext>
            </a:extLst>
          </a:blip>
          <a:stretch>
            <a:fillRect/>
          </a:stretch>
        </p:blipFill>
        <p:spPr bwMode="auto">
          <a:xfrm>
            <a:off x="7173246" y="4552993"/>
            <a:ext cx="411162" cy="409491"/>
          </a:xfrm>
          <a:prstGeom prst="rect">
            <a:avLst/>
          </a:prstGeom>
          <a:noFill/>
          <a:ln w="9525">
            <a:noFill/>
            <a:miter lim="800000"/>
            <a:headEnd/>
            <a:tailEnd/>
          </a:ln>
        </p:spPr>
      </p:pic>
      <p:grpSp>
        <p:nvGrpSpPr>
          <p:cNvPr id="69" name="Group 68"/>
          <p:cNvGrpSpPr/>
          <p:nvPr/>
        </p:nvGrpSpPr>
        <p:grpSpPr>
          <a:xfrm>
            <a:off x="7012257" y="4780867"/>
            <a:ext cx="410400" cy="410400"/>
            <a:chOff x="7793476" y="6318275"/>
            <a:chExt cx="410400" cy="410400"/>
          </a:xfrm>
        </p:grpSpPr>
        <p:pic>
          <p:nvPicPr>
            <p:cNvPr id="70" name="Picture 63" descr="16"/>
            <p:cNvPicPr>
              <a:picLocks noChangeAspect="1" noChangeArrowheads="1"/>
            </p:cNvPicPr>
            <p:nvPr/>
          </p:nvPicPr>
          <p:blipFill>
            <a:blip r:embed="rId25" cstate="print"/>
            <a:srcRect/>
            <a:stretch>
              <a:fillRect/>
            </a:stretch>
          </p:blipFill>
          <p:spPr bwMode="auto">
            <a:xfrm>
              <a:off x="7802238" y="6318791"/>
              <a:ext cx="401638" cy="401637"/>
            </a:xfrm>
            <a:prstGeom prst="rect">
              <a:avLst/>
            </a:prstGeom>
            <a:noFill/>
            <a:ln w="9525">
              <a:noFill/>
              <a:miter lim="800000"/>
              <a:headEnd/>
              <a:tailEnd/>
            </a:ln>
          </p:spPr>
        </p:pic>
        <p:sp>
          <p:nvSpPr>
            <p:cNvPr id="71" name="Donut 70"/>
            <p:cNvSpPr>
              <a:spLocks noChangeAspect="1"/>
            </p:cNvSpPr>
            <p:nvPr/>
          </p:nvSpPr>
          <p:spPr bwMode="gray">
            <a:xfrm>
              <a:off x="7793476" y="631827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97" name="Picture 96"/>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Product Development</a:t>
            </a:r>
            <a:br>
              <a:rPr lang="en-US" b="0" dirty="0"/>
            </a:br>
            <a:r>
              <a:rPr lang="en-US" sz="2000" b="0" dirty="0"/>
              <a:t>Process Details: Controlling Production and Continuous Improvement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861774"/>
          </a:xfrm>
          <a:prstGeom prst="rect">
            <a:avLst/>
          </a:prstGeom>
          <a:noFill/>
          <a:ln w="9525">
            <a:noFill/>
            <a:miter lim="800000"/>
            <a:headEnd/>
            <a:tailEnd/>
          </a:ln>
        </p:spPr>
        <p:txBody>
          <a:bodyPr wrap="square">
            <a:spAutoFit/>
          </a:bodyPr>
          <a:lstStyle/>
          <a:p>
            <a:pPr>
              <a:spcBef>
                <a:spcPts val="600"/>
              </a:spcBef>
              <a:buClr>
                <a:schemeClr val="accent1"/>
              </a:buClr>
              <a:buSzPct val="80000"/>
              <a:buFont typeface="Wingdings" pitchFamily="2" charset="2"/>
              <a:buNone/>
            </a:pPr>
            <a:r>
              <a:rPr lang="de-DE" sz="900" dirty="0"/>
              <a:t>The </a:t>
            </a:r>
            <a:r>
              <a:rPr lang="de-DE" sz="900" b="1" dirty="0"/>
              <a:t>Controlling Production and Continuous Improvement </a:t>
            </a:r>
            <a:r>
              <a:rPr lang="de-DE" sz="900" dirty="0"/>
              <a:t>business process includes control of mass production (series), identifying failures, and execution of corrective and preventive actions in the startup </a:t>
            </a:r>
            <a:r>
              <a:rPr lang="de-DE" sz="900" dirty="0" err="1"/>
              <a:t>phase</a:t>
            </a:r>
            <a:r>
              <a:rPr lang="de-DE" sz="900" dirty="0"/>
              <a:t>.</a:t>
            </a:r>
          </a:p>
          <a:p>
            <a:pPr>
              <a:spcBef>
                <a:spcPts val="600"/>
              </a:spcBef>
              <a:buClr>
                <a:schemeClr val="accent1"/>
              </a:buClr>
              <a:buSzPct val="80000"/>
              <a:buFont typeface="Wingdings" pitchFamily="2" charset="2"/>
              <a:buNone/>
            </a:pPr>
            <a:r>
              <a:rPr lang="de-DE" sz="900" dirty="0"/>
              <a:t>If mass production is running without problems in all production facilities, the final project milestone is reached. This leads to the closure of the product development project. </a:t>
            </a: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4" name="Chevron 45"/>
          <p:cNvSpPr>
            <a:spLocks noChangeArrowheads="1"/>
          </p:cNvSpPr>
          <p:nvPr/>
        </p:nvSpPr>
        <p:spPr bwMode="auto">
          <a:xfrm>
            <a:off x="3679860" y="1819695"/>
            <a:ext cx="3433420"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Controlling Production and Continuous Improvement</a:t>
            </a:r>
          </a:p>
        </p:txBody>
      </p:sp>
      <p:sp>
        <p:nvSpPr>
          <p:cNvPr id="65" name="Chevron 64"/>
          <p:cNvSpPr>
            <a:spLocks noChangeArrowheads="1"/>
          </p:cNvSpPr>
          <p:nvPr>
            <p:custDataLst>
              <p:tags r:id="rId1"/>
            </p:custDataLst>
          </p:nvPr>
        </p:nvSpPr>
        <p:spPr bwMode="auto">
          <a:xfrm>
            <a:off x="6169995" y="213424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Close Product Develop-ment Project</a:t>
            </a:r>
            <a:endParaRPr lang="en-US" sz="800" dirty="0">
              <a:solidFill>
                <a:srgbClr val="404040"/>
              </a:solidFill>
            </a:endParaRPr>
          </a:p>
        </p:txBody>
      </p:sp>
      <p:sp>
        <p:nvSpPr>
          <p:cNvPr id="66" name="Chevron 65"/>
          <p:cNvSpPr>
            <a:spLocks noChangeArrowheads="1"/>
          </p:cNvSpPr>
          <p:nvPr>
            <p:custDataLst>
              <p:tags r:id="rId2"/>
            </p:custDataLst>
          </p:nvPr>
        </p:nvSpPr>
        <p:spPr bwMode="auto">
          <a:xfrm>
            <a:off x="5391369" y="213424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Identify and Execute Corrective and Preventive Actions</a:t>
            </a:r>
            <a:endParaRPr lang="en-US" sz="800" dirty="0">
              <a:solidFill>
                <a:srgbClr val="404040"/>
              </a:solidFill>
            </a:endParaRPr>
          </a:p>
        </p:txBody>
      </p:sp>
      <p:sp>
        <p:nvSpPr>
          <p:cNvPr id="68" name="Chevron 67"/>
          <p:cNvSpPr>
            <a:spLocks noChangeArrowheads="1"/>
          </p:cNvSpPr>
          <p:nvPr>
            <p:custDataLst>
              <p:tags r:id="rId3"/>
            </p:custDataLst>
          </p:nvPr>
        </p:nvSpPr>
        <p:spPr bwMode="auto">
          <a:xfrm>
            <a:off x="4612744" y="213424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Control Production</a:t>
            </a:r>
            <a:endParaRPr lang="en-US" sz="800" dirty="0">
              <a:solidFill>
                <a:srgbClr val="404040"/>
              </a:solidFill>
            </a:endParaRPr>
          </a:p>
        </p:txBody>
      </p:sp>
      <p:sp>
        <p:nvSpPr>
          <p:cNvPr id="70" name="TextBox 59">
            <a:hlinkClick r:id="rId10" action="ppaction://hlinksldjump"/>
          </p:cNvPr>
          <p:cNvSpPr txBox="1">
            <a:spLocks noChangeArrowheads="1"/>
          </p:cNvSpPr>
          <p:nvPr/>
        </p:nvSpPr>
        <p:spPr bwMode="auto">
          <a:xfrm>
            <a:off x="6664013" y="1767452"/>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73" name="Oval 72">
            <a:hlinkClick r:id="rId11" action="ppaction://hlinksldjump" tooltip="All involved decision makers decide to close the project."/>
          </p:cNvPr>
          <p:cNvSpPr>
            <a:spLocks noChangeAspect="1"/>
          </p:cNvSpPr>
          <p:nvPr/>
        </p:nvSpPr>
        <p:spPr bwMode="gray">
          <a:xfrm>
            <a:off x="6762957" y="27360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4" name="Oval 73">
            <a:hlinkClick r:id="rId11" action="ppaction://hlinksldjump" tooltip="In a ramp-up mode, production is run with a constant quality check to identify and implement improvements."/>
          </p:cNvPr>
          <p:cNvSpPr>
            <a:spLocks noChangeAspect="1"/>
          </p:cNvSpPr>
          <p:nvPr/>
        </p:nvSpPr>
        <p:spPr bwMode="gray">
          <a:xfrm>
            <a:off x="5984332" y="27360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7" name="Oval 76">
            <a:hlinkClick r:id="rId11" action="ppaction://hlinksldjump" tooltip="The production process is checked to determine if there are any issues within the process that need to be solved."/>
          </p:cNvPr>
          <p:cNvSpPr>
            <a:spLocks noChangeAspect="1"/>
          </p:cNvSpPr>
          <p:nvPr/>
        </p:nvSpPr>
        <p:spPr bwMode="gray">
          <a:xfrm>
            <a:off x="5205706" y="27360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5" name="Chevron 74"/>
          <p:cNvSpPr>
            <a:spLocks noChangeArrowheads="1"/>
          </p:cNvSpPr>
          <p:nvPr>
            <p:custDataLst>
              <p:tags r:id="rId4"/>
            </p:custDataLst>
          </p:nvPr>
        </p:nvSpPr>
        <p:spPr bwMode="auto">
          <a:xfrm>
            <a:off x="3834119" y="2134246"/>
            <a:ext cx="814878" cy="761464"/>
          </a:xfrm>
          <a:prstGeom prst="chevron">
            <a:avLst>
              <a:gd name="adj" fmla="val 9676"/>
            </a:avLst>
          </a:prstGeom>
          <a:solidFill>
            <a:srgbClr val="4DB6EF"/>
          </a:solidFill>
          <a:ln w="12700" cap="rnd" algn="ctr">
            <a:solidFill>
              <a:schemeClr val="accent1">
                <a:lumMod val="75000"/>
              </a:schemeClr>
            </a:solidFill>
            <a:prstDash val="sysDash"/>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Final Master Data</a:t>
            </a:r>
            <a:endParaRPr lang="en-US" sz="800" dirty="0">
              <a:solidFill>
                <a:srgbClr val="404040"/>
              </a:solidFill>
            </a:endParaRPr>
          </a:p>
        </p:txBody>
      </p:sp>
      <p:sp>
        <p:nvSpPr>
          <p:cNvPr id="76" name="Oval 75">
            <a:hlinkClick r:id="rId11" action="ppaction://hlinksldjump" tooltip="Master data for the final product can be created if the sample is not used for this purpose."/>
          </p:cNvPr>
          <p:cNvSpPr>
            <a:spLocks noChangeAspect="1"/>
          </p:cNvSpPr>
          <p:nvPr/>
        </p:nvSpPr>
        <p:spPr bwMode="gray">
          <a:xfrm>
            <a:off x="4427080" y="27360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9" name="Chevron 101"/>
          <p:cNvSpPr>
            <a:spLocks noChangeArrowheads="1"/>
          </p:cNvSpPr>
          <p:nvPr/>
        </p:nvSpPr>
        <p:spPr bwMode="auto">
          <a:xfrm>
            <a:off x="7627938" y="4911032"/>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Product Engineer</a:t>
            </a:r>
          </a:p>
          <a:p>
            <a:pPr>
              <a:buClr>
                <a:schemeClr val="accent1"/>
              </a:buClr>
              <a:buSzPct val="80000"/>
              <a:buFont typeface="Wingdings" pitchFamily="2" charset="2"/>
              <a:buNone/>
            </a:pPr>
            <a:r>
              <a:rPr lang="de-DE" sz="800" dirty="0">
                <a:solidFill>
                  <a:srgbClr val="404040"/>
                </a:solidFill>
              </a:rPr>
              <a:t>Production Planner</a:t>
            </a:r>
          </a:p>
          <a:p>
            <a:pPr>
              <a:buClr>
                <a:schemeClr val="accent1"/>
              </a:buClr>
              <a:buSzPct val="80000"/>
              <a:buFont typeface="Wingdings" pitchFamily="2" charset="2"/>
              <a:buNone/>
            </a:pPr>
            <a:r>
              <a:rPr lang="de-DE" sz="800" dirty="0">
                <a:solidFill>
                  <a:srgbClr val="404040"/>
                </a:solidFill>
              </a:rPr>
              <a:t>Quality Planner</a:t>
            </a:r>
          </a:p>
          <a:p>
            <a:pPr>
              <a:buClr>
                <a:schemeClr val="accent1"/>
              </a:buClr>
              <a:buSzPct val="80000"/>
              <a:buFont typeface="Wingdings" pitchFamily="2" charset="2"/>
              <a:buNone/>
            </a:pPr>
            <a:r>
              <a:rPr lang="de-DE" sz="800" dirty="0">
                <a:solidFill>
                  <a:srgbClr val="404040"/>
                </a:solidFill>
              </a:rPr>
              <a:t>Buyer</a:t>
            </a:r>
          </a:p>
          <a:p>
            <a:pPr>
              <a:buClr>
                <a:schemeClr val="accent1"/>
              </a:buClr>
              <a:buSzPct val="80000"/>
              <a:buFont typeface="Wingdings" pitchFamily="2" charset="2"/>
              <a:buNone/>
            </a:pPr>
            <a:r>
              <a:rPr lang="de-DE" sz="800" dirty="0">
                <a:solidFill>
                  <a:srgbClr val="404040"/>
                </a:solidFill>
              </a:rPr>
              <a:t>Inspector</a:t>
            </a:r>
            <a:endParaRPr lang="en-US" sz="800" dirty="0">
              <a:solidFill>
                <a:srgbClr val="404040"/>
              </a:solidFill>
            </a:endParaRPr>
          </a:p>
        </p:txBody>
      </p:sp>
      <p:sp>
        <p:nvSpPr>
          <p:cNvPr id="71" name="Chevron 102"/>
          <p:cNvSpPr>
            <a:spLocks noChangeArrowheads="1"/>
          </p:cNvSpPr>
          <p:nvPr/>
        </p:nvSpPr>
        <p:spPr bwMode="auto">
          <a:xfrm>
            <a:off x="7627938" y="578100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Project Management</a:t>
            </a:r>
          </a:p>
          <a:p>
            <a:pPr>
              <a:buClr>
                <a:schemeClr val="accent1"/>
              </a:buClr>
              <a:buSzPct val="80000"/>
              <a:buFont typeface="Wingdings" pitchFamily="2" charset="2"/>
              <a:buNone/>
            </a:pPr>
            <a:r>
              <a:rPr lang="de-DE" sz="800" dirty="0">
                <a:solidFill>
                  <a:srgbClr val="404040"/>
                </a:solidFill>
              </a:rPr>
              <a:t>Supply Planning</a:t>
            </a:r>
          </a:p>
          <a:p>
            <a:pPr>
              <a:buClr>
                <a:schemeClr val="accent1"/>
              </a:buClr>
              <a:buSzPct val="80000"/>
              <a:buFont typeface="Wingdings" pitchFamily="2" charset="2"/>
              <a:buNone/>
            </a:pPr>
            <a:r>
              <a:rPr lang="de-DE" sz="800" dirty="0">
                <a:solidFill>
                  <a:srgbClr val="404040"/>
                </a:solidFill>
              </a:rPr>
              <a:t>Purchase Requests and Orders</a:t>
            </a:r>
          </a:p>
          <a:p>
            <a:pPr>
              <a:buClr>
                <a:schemeClr val="accent1"/>
              </a:buClr>
              <a:buSzPct val="80000"/>
              <a:buFont typeface="Wingdings" pitchFamily="2" charset="2"/>
              <a:buNone/>
            </a:pPr>
            <a:r>
              <a:rPr lang="de-DE" sz="800" dirty="0">
                <a:solidFill>
                  <a:srgbClr val="404040"/>
                </a:solidFill>
              </a:rPr>
              <a:t>Production</a:t>
            </a:r>
          </a:p>
          <a:p>
            <a:pPr>
              <a:buClr>
                <a:schemeClr val="accent1"/>
              </a:buClr>
              <a:buSzPct val="80000"/>
              <a:buFont typeface="Wingdings" pitchFamily="2" charset="2"/>
              <a:buNone/>
            </a:pPr>
            <a:r>
              <a:rPr lang="de-DE" sz="800" dirty="0">
                <a:solidFill>
                  <a:srgbClr val="404040"/>
                </a:solidFill>
              </a:rPr>
              <a:t>Internal Logistics</a:t>
            </a:r>
            <a:endParaRPr lang="en-US" sz="800" dirty="0">
              <a:solidFill>
                <a:srgbClr val="404040"/>
              </a:solidFill>
            </a:endParaRPr>
          </a:p>
        </p:txBody>
      </p:sp>
      <p:sp>
        <p:nvSpPr>
          <p:cNvPr id="72"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0" name="TextBox 79"/>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1"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3" name="TextBox 82"/>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5" name="Picture 8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6" name="Picture 85" descr="Calculator_2_60px.png"/>
          <p:cNvPicPr>
            <a:picLocks noChangeAspect="1"/>
          </p:cNvPicPr>
          <p:nvPr/>
        </p:nvPicPr>
        <p:blipFill>
          <a:blip r:embed="rId13" cstate="print"/>
          <a:stretch>
            <a:fillRect/>
          </a:stretch>
        </p:blipFill>
        <p:spPr>
          <a:xfrm>
            <a:off x="366739" y="5220067"/>
            <a:ext cx="180000" cy="180000"/>
          </a:xfrm>
          <a:prstGeom prst="rect">
            <a:avLst/>
          </a:prstGeom>
        </p:spPr>
      </p:pic>
      <p:pic>
        <p:nvPicPr>
          <p:cNvPr id="87" name="Picture 86" descr="Monitor_60px.png"/>
          <p:cNvPicPr>
            <a:picLocks noChangeAspect="1"/>
          </p:cNvPicPr>
          <p:nvPr/>
        </p:nvPicPr>
        <p:blipFill>
          <a:blip r:embed="rId14" cstate="print"/>
          <a:stretch>
            <a:fillRect/>
          </a:stretch>
        </p:blipFill>
        <p:spPr>
          <a:xfrm>
            <a:off x="366739" y="5578737"/>
            <a:ext cx="180000" cy="180000"/>
          </a:xfrm>
          <a:prstGeom prst="rect">
            <a:avLst/>
          </a:prstGeom>
        </p:spPr>
      </p:pic>
      <p:sp>
        <p:nvSpPr>
          <p:cNvPr id="92" name="Rectangle 57">
            <a:hlinkClick r:id="rId15"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3"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4" name="Rectangle 57">
            <a:hlinkClick r:id="rId16"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Chevron 123">
            <a:hlinkClick r:id="rId17" action="ppaction://hlinksldjump"/>
          </p:cNvPr>
          <p:cNvSpPr>
            <a:spLocks noChangeArrowheads="1"/>
          </p:cNvSpPr>
          <p:nvPr/>
        </p:nvSpPr>
        <p:spPr bwMode="auto">
          <a:xfrm>
            <a:off x="334549"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a Product Development Project</a:t>
            </a:r>
          </a:p>
        </p:txBody>
      </p:sp>
      <p:sp>
        <p:nvSpPr>
          <p:cNvPr id="55" name="Chevron 123">
            <a:hlinkClick r:id="rId18" action="ppaction://hlinksldjump"/>
          </p:cNvPr>
          <p:cNvSpPr>
            <a:spLocks noChangeArrowheads="1"/>
          </p:cNvSpPr>
          <p:nvPr/>
        </p:nvSpPr>
        <p:spPr bwMode="auto">
          <a:xfrm>
            <a:off x="1188727"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Product Engineering and Prototyping</a:t>
            </a:r>
          </a:p>
        </p:txBody>
      </p:sp>
      <p:sp>
        <p:nvSpPr>
          <p:cNvPr id="56" name="Chevron 123">
            <a:hlinkClick r:id="rId19" action="ppaction://hlinksldjump"/>
          </p:cNvPr>
          <p:cNvSpPr>
            <a:spLocks noChangeArrowheads="1"/>
          </p:cNvSpPr>
          <p:nvPr/>
        </p:nvSpPr>
        <p:spPr bwMode="auto">
          <a:xfrm>
            <a:off x="2037759"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Defining Production Process and Sample Master Data</a:t>
            </a:r>
          </a:p>
        </p:txBody>
      </p:sp>
      <p:sp>
        <p:nvSpPr>
          <p:cNvPr id="57" name="Chevron 123">
            <a:hlinkClick r:id="rId20" action="ppaction://hlinksldjump"/>
          </p:cNvPr>
          <p:cNvSpPr>
            <a:spLocks noChangeArrowheads="1"/>
          </p:cNvSpPr>
          <p:nvPr/>
        </p:nvSpPr>
        <p:spPr bwMode="auto">
          <a:xfrm>
            <a:off x="2882606" y="2065288"/>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Producing Sample and Validating Production Process</a:t>
            </a:r>
          </a:p>
        </p:txBody>
      </p:sp>
      <p:sp>
        <p:nvSpPr>
          <p:cNvPr id="60" name="TextBox 61"/>
          <p:cNvSpPr txBox="1">
            <a:spLocks noChangeArrowheads="1"/>
          </p:cNvSpPr>
          <p:nvPr/>
        </p:nvSpPr>
        <p:spPr bwMode="auto">
          <a:xfrm>
            <a:off x="327025" y="5860601"/>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9" name="Picture 58" descr="i_button_black.png"/>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8" name="Rectangle 77">
            <a:hlinkClick r:id="rId22" action="ppaction://hlinksldjump"/>
          </p:cNvPr>
          <p:cNvSpPr>
            <a:spLocks noChangeArrowheads="1"/>
          </p:cNvSpPr>
          <p:nvPr/>
        </p:nvSpPr>
        <p:spPr bwMode="auto">
          <a:xfrm>
            <a:off x="305529" y="5888769"/>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1" name="Picture 136"/>
          <p:cNvPicPr>
            <a:picLocks noChangeAspect="1"/>
          </p:cNvPicPr>
          <p:nvPr/>
        </p:nvPicPr>
        <p:blipFill>
          <a:blip r:embed="rId23">
            <a:extLst>
              <a:ext uri="{28A0092B-C50C-407E-A947-70E740481C1C}">
                <a14:useLocalDpi xmlns:a14="http://schemas.microsoft.com/office/drawing/2010/main" val="0"/>
              </a:ext>
            </a:extLst>
          </a:blip>
          <a:stretch>
            <a:fillRect/>
          </a:stretch>
        </p:blipFill>
        <p:spPr bwMode="auto">
          <a:xfrm>
            <a:off x="6871314" y="4357949"/>
            <a:ext cx="411162" cy="411162"/>
          </a:xfrm>
          <a:prstGeom prst="rect">
            <a:avLst/>
          </a:prstGeom>
          <a:noFill/>
          <a:ln w="9525">
            <a:noFill/>
            <a:miter lim="800000"/>
            <a:headEnd/>
            <a:tailEnd/>
          </a:ln>
        </p:spPr>
      </p:pic>
      <p:pic>
        <p:nvPicPr>
          <p:cNvPr id="62" name="Picture 68"/>
          <p:cNvPicPr>
            <a:picLocks noChangeAspect="1"/>
          </p:cNvPicPr>
          <p:nvPr>
            <p:custDataLst>
              <p:tags r:id="rId5"/>
            </p:custDataLst>
          </p:nvPr>
        </p:nvPicPr>
        <p:blipFill>
          <a:blip r:embed="rId24">
            <a:extLst>
              <a:ext uri="{28A0092B-C50C-407E-A947-70E740481C1C}">
                <a14:useLocalDpi xmlns:a14="http://schemas.microsoft.com/office/drawing/2010/main" val="0"/>
              </a:ext>
            </a:extLst>
          </a:blip>
          <a:stretch>
            <a:fillRect/>
          </a:stretch>
        </p:blipFill>
        <p:spPr bwMode="auto">
          <a:xfrm>
            <a:off x="7158573" y="4345009"/>
            <a:ext cx="411163" cy="411163"/>
          </a:xfrm>
          <a:prstGeom prst="rect">
            <a:avLst/>
          </a:prstGeom>
          <a:noFill/>
          <a:ln w="9525">
            <a:noFill/>
            <a:miter lim="800000"/>
            <a:headEnd/>
            <a:tailEnd/>
          </a:ln>
        </p:spPr>
      </p:pic>
      <p:grpSp>
        <p:nvGrpSpPr>
          <p:cNvPr id="63" name="Group 62"/>
          <p:cNvGrpSpPr/>
          <p:nvPr/>
        </p:nvGrpSpPr>
        <p:grpSpPr>
          <a:xfrm>
            <a:off x="6883450" y="4557050"/>
            <a:ext cx="410400" cy="410400"/>
            <a:chOff x="4212995" y="6317924"/>
            <a:chExt cx="410400" cy="410400"/>
          </a:xfrm>
        </p:grpSpPr>
        <p:pic>
          <p:nvPicPr>
            <p:cNvPr id="82" name="Picture 69" descr="10"/>
            <p:cNvPicPr>
              <a:picLocks noChangeAspect="1" noChangeArrowheads="1"/>
            </p:cNvPicPr>
            <p:nvPr/>
          </p:nvPicPr>
          <p:blipFill>
            <a:blip r:embed="rId25" cstate="print"/>
            <a:srcRect/>
            <a:stretch>
              <a:fillRect/>
            </a:stretch>
          </p:blipFill>
          <p:spPr bwMode="auto">
            <a:xfrm>
              <a:off x="4221757" y="6324625"/>
              <a:ext cx="401638" cy="401637"/>
            </a:xfrm>
            <a:prstGeom prst="rect">
              <a:avLst/>
            </a:prstGeom>
            <a:noFill/>
            <a:ln w="9525">
              <a:noFill/>
              <a:miter lim="800000"/>
              <a:headEnd/>
              <a:tailEnd/>
            </a:ln>
          </p:spPr>
        </p:pic>
        <p:sp>
          <p:nvSpPr>
            <p:cNvPr id="84" name="Donut 83"/>
            <p:cNvSpPr>
              <a:spLocks noChangeAspect="1"/>
            </p:cNvSpPr>
            <p:nvPr/>
          </p:nvSpPr>
          <p:spPr bwMode="gray">
            <a:xfrm>
              <a:off x="4212995" y="6317924"/>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88" name="Picture 2"/>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6883375" y="5561941"/>
            <a:ext cx="634912" cy="444439"/>
          </a:xfrm>
          <a:prstGeom prst="rect">
            <a:avLst/>
          </a:prstGeom>
          <a:noFill/>
          <a:ln w="9525">
            <a:noFill/>
            <a:miter lim="800000"/>
            <a:headEnd/>
            <a:tailEnd/>
          </a:ln>
        </p:spPr>
      </p:pic>
      <p:pic>
        <p:nvPicPr>
          <p:cNvPr id="95" name="Picture 55"/>
          <p:cNvPicPr>
            <a:picLocks noChangeAspect="1"/>
          </p:cNvPicPr>
          <p:nvPr>
            <p:custDataLst>
              <p:tags r:id="rId6"/>
            </p:custDataLst>
          </p:nvPr>
        </p:nvPicPr>
        <p:blipFill>
          <a:blip r:embed="rId27" cstate="print">
            <a:extLst>
              <a:ext uri="{28A0092B-C50C-407E-A947-70E740481C1C}">
                <a14:useLocalDpi xmlns:a14="http://schemas.microsoft.com/office/drawing/2010/main" val="0"/>
              </a:ext>
            </a:extLst>
          </a:blip>
          <a:stretch>
            <a:fillRect/>
          </a:stretch>
        </p:blipFill>
        <p:spPr bwMode="auto">
          <a:xfrm>
            <a:off x="7173246" y="4552993"/>
            <a:ext cx="411162" cy="409491"/>
          </a:xfrm>
          <a:prstGeom prst="rect">
            <a:avLst/>
          </a:prstGeom>
          <a:noFill/>
          <a:ln w="9525">
            <a:noFill/>
            <a:miter lim="800000"/>
            <a:headEnd/>
            <a:tailEnd/>
          </a:ln>
        </p:spPr>
      </p:pic>
      <p:grpSp>
        <p:nvGrpSpPr>
          <p:cNvPr id="96" name="Group 95"/>
          <p:cNvGrpSpPr/>
          <p:nvPr/>
        </p:nvGrpSpPr>
        <p:grpSpPr>
          <a:xfrm>
            <a:off x="7012257" y="4780867"/>
            <a:ext cx="410400" cy="410400"/>
            <a:chOff x="7793476" y="6318275"/>
            <a:chExt cx="410400" cy="410400"/>
          </a:xfrm>
        </p:grpSpPr>
        <p:pic>
          <p:nvPicPr>
            <p:cNvPr id="97" name="Picture 63" descr="16"/>
            <p:cNvPicPr>
              <a:picLocks noChangeAspect="1" noChangeArrowheads="1"/>
            </p:cNvPicPr>
            <p:nvPr/>
          </p:nvPicPr>
          <p:blipFill>
            <a:blip r:embed="rId28" cstate="print"/>
            <a:srcRect/>
            <a:stretch>
              <a:fillRect/>
            </a:stretch>
          </p:blipFill>
          <p:spPr bwMode="auto">
            <a:xfrm>
              <a:off x="7802238" y="6318791"/>
              <a:ext cx="401638" cy="401637"/>
            </a:xfrm>
            <a:prstGeom prst="rect">
              <a:avLst/>
            </a:prstGeom>
            <a:noFill/>
            <a:ln w="9525">
              <a:noFill/>
              <a:miter lim="800000"/>
              <a:headEnd/>
              <a:tailEnd/>
            </a:ln>
          </p:spPr>
        </p:pic>
        <p:sp>
          <p:nvSpPr>
            <p:cNvPr id="106" name="Donut 105"/>
            <p:cNvSpPr>
              <a:spLocks noChangeAspect="1"/>
            </p:cNvSpPr>
            <p:nvPr/>
          </p:nvSpPr>
          <p:spPr bwMode="gray">
            <a:xfrm>
              <a:off x="7793476" y="631827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hevron 43">
            <a:hlinkClick r:id="rId14" action="ppaction://hlinksldjump"/>
          </p:cNvPr>
          <p:cNvSpPr>
            <a:spLocks noChangeArrowheads="1"/>
          </p:cNvSpPr>
          <p:nvPr/>
        </p:nvSpPr>
        <p:spPr bwMode="auto">
          <a:xfrm>
            <a:off x="342593" y="1893718"/>
            <a:ext cx="1378141"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 Development Project</a:t>
            </a:r>
          </a:p>
        </p:txBody>
      </p:sp>
      <p:sp>
        <p:nvSpPr>
          <p:cNvPr id="67" name="Chevron 44"/>
          <p:cNvSpPr>
            <a:spLocks noChangeArrowheads="1"/>
          </p:cNvSpPr>
          <p:nvPr/>
        </p:nvSpPr>
        <p:spPr bwMode="auto">
          <a:xfrm>
            <a:off x="1617078" y="1893718"/>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Product Engineering and Prototyping</a:t>
            </a:r>
          </a:p>
        </p:txBody>
      </p:sp>
      <p:sp>
        <p:nvSpPr>
          <p:cNvPr id="72" name="Chevron 83"/>
          <p:cNvSpPr>
            <a:spLocks noChangeArrowheads="1"/>
          </p:cNvSpPr>
          <p:nvPr/>
        </p:nvSpPr>
        <p:spPr bwMode="auto">
          <a:xfrm>
            <a:off x="4074786" y="1893718"/>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Define Production Process and Sample Master Data</a:t>
            </a:r>
          </a:p>
        </p:txBody>
      </p:sp>
      <p:sp>
        <p:nvSpPr>
          <p:cNvPr id="75" name="Chevron 84"/>
          <p:cNvSpPr>
            <a:spLocks noChangeArrowheads="1"/>
          </p:cNvSpPr>
          <p:nvPr>
            <p:custDataLst>
              <p:tags r:id="rId1"/>
            </p:custDataLst>
          </p:nvPr>
        </p:nvSpPr>
        <p:spPr bwMode="auto">
          <a:xfrm>
            <a:off x="4206391" y="2265193"/>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Establish Production Environment  and Master Data for Sample</a:t>
            </a:r>
          </a:p>
        </p:txBody>
      </p:sp>
      <p:sp>
        <p:nvSpPr>
          <p:cNvPr id="82" name="Chevron 84"/>
          <p:cNvSpPr>
            <a:spLocks noChangeArrowheads="1"/>
          </p:cNvSpPr>
          <p:nvPr>
            <p:custDataLst>
              <p:tags r:id="rId2"/>
            </p:custDataLst>
          </p:nvPr>
        </p:nvSpPr>
        <p:spPr bwMode="auto">
          <a:xfrm>
            <a:off x="4981452" y="2265193"/>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Inspection Plan for Sample</a:t>
            </a:r>
          </a:p>
        </p:txBody>
      </p:sp>
      <p:sp>
        <p:nvSpPr>
          <p:cNvPr id="85" name="Chevron 84"/>
          <p:cNvSpPr>
            <a:spLocks noChangeArrowheads="1"/>
          </p:cNvSpPr>
          <p:nvPr>
            <p:custDataLst>
              <p:tags r:id="rId3"/>
            </p:custDataLst>
          </p:nvPr>
        </p:nvSpPr>
        <p:spPr bwMode="auto">
          <a:xfrm>
            <a:off x="1777078" y="2265193"/>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and Review  Product Designs and Materials</a:t>
            </a:r>
          </a:p>
        </p:txBody>
      </p:sp>
      <p:sp>
        <p:nvSpPr>
          <p:cNvPr id="86" name="Chevron 84"/>
          <p:cNvSpPr>
            <a:spLocks noChangeArrowheads="1"/>
          </p:cNvSpPr>
          <p:nvPr>
            <p:custDataLst>
              <p:tags r:id="rId4"/>
            </p:custDataLst>
          </p:nvPr>
        </p:nvSpPr>
        <p:spPr bwMode="auto">
          <a:xfrm>
            <a:off x="2547363" y="2265193"/>
            <a:ext cx="795428" cy="674688"/>
          </a:xfrm>
          <a:prstGeom prst="chevron">
            <a:avLst>
              <a:gd name="adj" fmla="val 10372"/>
            </a:avLst>
          </a:prstGeom>
          <a:solidFill>
            <a:srgbClr val="4DB6EF"/>
          </a:solidFill>
          <a:ln w="9525" cap="rnd" algn="ctr">
            <a:noFill/>
            <a:bevel/>
            <a:headEnd/>
            <a:tailEnd/>
          </a:ln>
        </p:spPr>
        <p:txBody>
          <a:bodyPr lIns="0" tIns="36000" rIns="0" bIns="36000" anchor="ctr"/>
          <a:lstStyle/>
          <a:p>
            <a:pPr>
              <a:lnSpc>
                <a:spcPct val="90000"/>
              </a:lnSpc>
              <a:buClr>
                <a:schemeClr val="accent1"/>
              </a:buClr>
              <a:buSzPct val="80000"/>
            </a:pPr>
            <a:r>
              <a:rPr lang="en-US" sz="800" dirty="0">
                <a:solidFill>
                  <a:srgbClr val="404040"/>
                </a:solidFill>
              </a:rPr>
              <a:t>Define Inspection Plans and Requirements  for Production Equipment</a:t>
            </a:r>
          </a:p>
        </p:txBody>
      </p:sp>
      <p:sp>
        <p:nvSpPr>
          <p:cNvPr id="87" name="Chevron 84"/>
          <p:cNvSpPr>
            <a:spLocks noChangeArrowheads="1"/>
          </p:cNvSpPr>
          <p:nvPr>
            <p:custDataLst>
              <p:tags r:id="rId5"/>
            </p:custDataLst>
          </p:nvPr>
        </p:nvSpPr>
        <p:spPr bwMode="auto">
          <a:xfrm>
            <a:off x="3317649" y="2265193"/>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Prototype</a:t>
            </a:r>
          </a:p>
        </p:txBody>
      </p:sp>
      <p:sp>
        <p:nvSpPr>
          <p:cNvPr id="88" name="Chevron 84"/>
          <p:cNvSpPr>
            <a:spLocks noChangeArrowheads="1"/>
          </p:cNvSpPr>
          <p:nvPr>
            <p:custDataLst>
              <p:tags r:id="rId6"/>
            </p:custDataLst>
          </p:nvPr>
        </p:nvSpPr>
        <p:spPr bwMode="auto">
          <a:xfrm>
            <a:off x="598594" y="2265193"/>
            <a:ext cx="795428" cy="674688"/>
          </a:xfrm>
          <a:prstGeom prst="chevron">
            <a:avLst>
              <a:gd name="adj" fmla="val 10372"/>
            </a:avLst>
          </a:prstGeom>
          <a:solidFill>
            <a:srgbClr val="4DB6EF"/>
          </a:solidFill>
          <a:ln w="9525" cap="rnd" algn="ctr">
            <a:noFill/>
            <a:bevel/>
            <a:headEnd/>
            <a:tailEnd/>
          </a:ln>
        </p:spPr>
        <p:txBody>
          <a:bodyPr lIns="0" tIns="36000" rIns="36000" bIns="36000" anchor="ctr"/>
          <a:lstStyle/>
          <a:p>
            <a:pPr>
              <a:lnSpc>
                <a:spcPct val="90000"/>
              </a:lnSpc>
              <a:buClr>
                <a:schemeClr val="accent1"/>
              </a:buClr>
              <a:buSzPct val="80000"/>
            </a:pPr>
            <a:r>
              <a:rPr lang="en-US" sz="800" dirty="0">
                <a:solidFill>
                  <a:srgbClr val="404040"/>
                </a:solidFill>
              </a:rPr>
              <a:t>Plan, Staff, and Release Development Project</a:t>
            </a:r>
          </a:p>
        </p:txBody>
      </p:sp>
      <p:sp>
        <p:nvSpPr>
          <p:cNvPr id="2" name="Title 1"/>
          <p:cNvSpPr>
            <a:spLocks noGrp="1"/>
          </p:cNvSpPr>
          <p:nvPr>
            <p:ph type="title"/>
          </p:nvPr>
        </p:nvSpPr>
        <p:spPr/>
        <p:txBody>
          <a:bodyPr/>
          <a:lstStyle/>
          <a:p>
            <a:r>
              <a:rPr lang="de-DE" b="0" dirty="0"/>
              <a:t>Product Development</a:t>
            </a:r>
            <a:br>
              <a:rPr lang="en-US" b="0"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2219838"/>
          </a:xfrm>
          <a:prstGeom prst="rect">
            <a:avLst/>
          </a:prstGeom>
          <a:noFill/>
          <a:ln w="9525">
            <a:noFill/>
            <a:miter lim="800000"/>
            <a:headEnd/>
            <a:tailEnd/>
          </a:ln>
        </p:spPr>
        <p:txBody>
          <a:bodyPr>
            <a:spAutoFit/>
          </a:bodyPr>
          <a:lstStyle/>
          <a:p>
            <a:pPr>
              <a:lnSpc>
                <a:spcPct val="95000"/>
              </a:lnSpc>
              <a:spcBef>
                <a:spcPts val="600"/>
              </a:spcBef>
              <a:buSzPct val="125000"/>
            </a:pPr>
            <a:r>
              <a:rPr lang="en-US" sz="900" dirty="0"/>
              <a:t>This scenario provides a way to systematically manage the development design, quality, and inspection requirements through all steps from design through prototype to test validation and full introduction. </a:t>
            </a:r>
          </a:p>
          <a:p>
            <a:pPr>
              <a:lnSpc>
                <a:spcPct val="95000"/>
              </a:lnSpc>
              <a:spcBef>
                <a:spcPts val="600"/>
              </a:spcBef>
              <a:buSzPct val="125000"/>
            </a:pPr>
            <a:r>
              <a:rPr lang="en-US" sz="900" dirty="0"/>
              <a:t>By structuring and following a plan, the product is more likely to meet quality standards, reduce expensive change orders and re-specification delays, accelerate the product introduction, and reduce risk to the company.</a:t>
            </a:r>
          </a:p>
          <a:p>
            <a:pPr>
              <a:lnSpc>
                <a:spcPct val="95000"/>
              </a:lnSpc>
              <a:spcBef>
                <a:spcPts val="600"/>
              </a:spcBef>
              <a:buSzPct val="125000"/>
            </a:pPr>
            <a:r>
              <a:rPr lang="en-US" sz="900" dirty="0"/>
              <a:t>This solves the need for a controlled process for product  introduction that will be made either in-house or by a 3</a:t>
            </a:r>
            <a:r>
              <a:rPr lang="en-US" sz="900" baseline="30000" dirty="0"/>
              <a:t>rd</a:t>
            </a:r>
            <a:r>
              <a:rPr lang="en-US" sz="900" dirty="0"/>
              <a:t> party.</a:t>
            </a:r>
          </a:p>
        </p:txBody>
      </p:sp>
      <p:sp>
        <p:nvSpPr>
          <p:cNvPr id="129" name="TextBox 56"/>
          <p:cNvSpPr txBox="1">
            <a:spLocks noChangeArrowheads="1"/>
          </p:cNvSpPr>
          <p:nvPr/>
        </p:nvSpPr>
        <p:spPr bwMode="auto">
          <a:xfrm>
            <a:off x="4306888" y="4170363"/>
            <a:ext cx="4700587" cy="2209836"/>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a:lnSpc>
                <a:spcPct val="90000"/>
              </a:lnSpc>
              <a:spcBef>
                <a:spcPts val="600"/>
              </a:spcBef>
              <a:spcAft>
                <a:spcPts val="300"/>
              </a:spcAft>
              <a:buSzPct val="125000"/>
              <a:buFont typeface="Wingdings" pitchFamily="2" charset="2"/>
              <a:buNone/>
            </a:pPr>
            <a:r>
              <a:rPr lang="en-US" sz="900" dirty="0"/>
              <a:t>With its functionality in Project Management, Supply Chain Management, Engineering and Procurement, SAP Business </a:t>
            </a:r>
            <a:r>
              <a:rPr lang="en-US" sz="900" dirty="0" err="1"/>
              <a:t>ByDesign</a:t>
            </a:r>
            <a:r>
              <a:rPr lang="en-US" sz="900" dirty="0"/>
              <a:t>®  contributes  by</a:t>
            </a:r>
          </a:p>
          <a:p>
            <a:pPr marL="228600" lvl="1" indent="-114300">
              <a:lnSpc>
                <a:spcPct val="90000"/>
              </a:lnSpc>
              <a:spcBef>
                <a:spcPts val="600"/>
              </a:spcBef>
              <a:buClr>
                <a:srgbClr val="4DB6EF"/>
              </a:buClr>
              <a:buFont typeface="Wingdings" pitchFamily="2" charset="2"/>
              <a:buChar char="l"/>
            </a:pPr>
            <a:r>
              <a:rPr lang="en-US" sz="900" dirty="0"/>
              <a:t>Providing a consistent process and plan for product introduction and change</a:t>
            </a:r>
          </a:p>
          <a:p>
            <a:pPr marL="228600" lvl="1" indent="-114300">
              <a:lnSpc>
                <a:spcPct val="90000"/>
              </a:lnSpc>
              <a:spcBef>
                <a:spcPts val="600"/>
              </a:spcBef>
              <a:buClr>
                <a:srgbClr val="4DB6EF"/>
              </a:buClr>
              <a:buFont typeface="Wingdings" pitchFamily="2" charset="2"/>
              <a:buChar char="l"/>
            </a:pPr>
            <a:r>
              <a:rPr lang="en-US" sz="900" dirty="0"/>
              <a:t>Enabling stakeholders to collaborate and understand their roles, responsibilities, time lines, processes with an audit trail, and reporting on progress</a:t>
            </a:r>
          </a:p>
          <a:p>
            <a:pPr marL="228600" lvl="1" indent="-114300">
              <a:lnSpc>
                <a:spcPct val="90000"/>
              </a:lnSpc>
              <a:spcBef>
                <a:spcPts val="600"/>
              </a:spcBef>
              <a:buClr>
                <a:srgbClr val="4DB6EF"/>
              </a:buClr>
              <a:buFont typeface="Wingdings" pitchFamily="2" charset="2"/>
              <a:buChar char="l"/>
            </a:pPr>
            <a:r>
              <a:rPr lang="en-US" sz="900" dirty="0"/>
              <a:t>Providing transparency and visibility of</a:t>
            </a:r>
            <a:r>
              <a:rPr lang="en-US" sz="900" dirty="0">
                <a:solidFill>
                  <a:srgbClr val="FF0000"/>
                </a:solidFill>
              </a:rPr>
              <a:t> </a:t>
            </a:r>
            <a:r>
              <a:rPr lang="en-US" sz="900" dirty="0"/>
              <a:t>the whole process and tracking progress and decisions</a:t>
            </a:r>
          </a:p>
          <a:p>
            <a:pPr marL="228600" lvl="1" indent="-114300">
              <a:lnSpc>
                <a:spcPct val="90000"/>
              </a:lnSpc>
              <a:spcBef>
                <a:spcPts val="600"/>
              </a:spcBef>
              <a:buClr>
                <a:srgbClr val="4DB6EF"/>
              </a:buClr>
              <a:buFont typeface="Wingdings" pitchFamily="2" charset="2"/>
              <a:buChar char="l"/>
            </a:pPr>
            <a:r>
              <a:rPr lang="en-US" sz="900" dirty="0"/>
              <a:t>Providing a single tool where all relevant data is in the system for re-use in the mass production process avoiding silos outside of the main system</a:t>
            </a:r>
          </a:p>
          <a:p>
            <a:pPr marL="228600" lvl="1" indent="-114300">
              <a:lnSpc>
                <a:spcPct val="90000"/>
              </a:lnSpc>
              <a:spcBef>
                <a:spcPts val="600"/>
              </a:spcBef>
              <a:buClr>
                <a:srgbClr val="4DB6EF"/>
              </a:buClr>
              <a:buFont typeface="Wingdings" pitchFamily="2" charset="2"/>
              <a:buChar char="l"/>
            </a:pPr>
            <a:r>
              <a:rPr lang="en-US" sz="900" dirty="0"/>
              <a:t>All decisions documented and all deliverables stored in a central place</a:t>
            </a:r>
          </a:p>
          <a:p>
            <a:pPr marL="228600" lvl="1" indent="-114300">
              <a:lnSpc>
                <a:spcPct val="90000"/>
              </a:lnSpc>
              <a:spcBef>
                <a:spcPts val="600"/>
              </a:spcBef>
              <a:buClr>
                <a:srgbClr val="4DB6EF"/>
              </a:buClr>
              <a:buFont typeface="Wingdings" pitchFamily="2" charset="2"/>
              <a:buChar char="l"/>
            </a:pPr>
            <a:r>
              <a:rPr lang="de-DE" sz="900" dirty="0"/>
              <a:t>Cost control of all activities or purchases for the product under development</a:t>
            </a:r>
            <a:endParaRPr lang="en-US" sz="900" dirty="0"/>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49" name="Chevron 43">
            <a:hlinkClick r:id="rId14" action="ppaction://hlinksldjump"/>
          </p:cNvPr>
          <p:cNvSpPr>
            <a:spLocks noChangeArrowheads="1"/>
          </p:cNvSpPr>
          <p:nvPr/>
        </p:nvSpPr>
        <p:spPr bwMode="auto">
          <a:xfrm>
            <a:off x="5715386" y="1893718"/>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Validate Production</a:t>
            </a:r>
          </a:p>
        </p:txBody>
      </p:sp>
      <p:sp>
        <p:nvSpPr>
          <p:cNvPr id="50" name="Chevron 84"/>
          <p:cNvSpPr>
            <a:spLocks noChangeArrowheads="1"/>
          </p:cNvSpPr>
          <p:nvPr>
            <p:custDataLst>
              <p:tags r:id="rId7"/>
            </p:custDataLst>
          </p:nvPr>
        </p:nvSpPr>
        <p:spPr bwMode="auto">
          <a:xfrm>
            <a:off x="5971386" y="2265193"/>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Produce and Validate Sample,</a:t>
            </a:r>
          </a:p>
          <a:p>
            <a:pPr>
              <a:lnSpc>
                <a:spcPct val="90000"/>
              </a:lnSpc>
              <a:buClr>
                <a:schemeClr val="accent1"/>
              </a:buClr>
              <a:buSzPct val="80000"/>
            </a:pPr>
            <a:r>
              <a:rPr lang="en-US" sz="800" dirty="0">
                <a:solidFill>
                  <a:srgbClr val="404040"/>
                </a:solidFill>
              </a:rPr>
              <a:t>Approve Mass Production</a:t>
            </a:r>
          </a:p>
        </p:txBody>
      </p:sp>
      <p:sp>
        <p:nvSpPr>
          <p:cNvPr id="51" name="Chevron 83"/>
          <p:cNvSpPr>
            <a:spLocks noChangeArrowheads="1"/>
          </p:cNvSpPr>
          <p:nvPr/>
        </p:nvSpPr>
        <p:spPr bwMode="auto">
          <a:xfrm>
            <a:off x="6779193" y="1893718"/>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Controlled Production and Continuous Improvement</a:t>
            </a:r>
          </a:p>
        </p:txBody>
      </p:sp>
      <p:sp>
        <p:nvSpPr>
          <p:cNvPr id="52" name="Chevron 84"/>
          <p:cNvSpPr>
            <a:spLocks noChangeArrowheads="1"/>
          </p:cNvSpPr>
          <p:nvPr>
            <p:custDataLst>
              <p:tags r:id="rId8"/>
            </p:custDataLst>
          </p:nvPr>
        </p:nvSpPr>
        <p:spPr bwMode="auto">
          <a:xfrm>
            <a:off x="6919111" y="2265193"/>
            <a:ext cx="795428" cy="674688"/>
          </a:xfrm>
          <a:prstGeom prst="chevron">
            <a:avLst>
              <a:gd name="adj" fmla="val 10372"/>
            </a:avLst>
          </a:prstGeom>
          <a:solidFill>
            <a:srgbClr val="4DB6EF"/>
          </a:solidFill>
          <a:ln w="9525" cap="rnd" algn="ctr">
            <a:noFill/>
            <a:bevel/>
            <a:headEnd/>
            <a:tailEnd/>
          </a:ln>
        </p:spPr>
        <p:txBody>
          <a:bodyPr lIns="0" tIns="36000" rIns="36000" bIns="36000" anchor="ctr"/>
          <a:lstStyle/>
          <a:p>
            <a:pPr>
              <a:lnSpc>
                <a:spcPct val="90000"/>
              </a:lnSpc>
              <a:buClr>
                <a:schemeClr val="accent1"/>
              </a:buClr>
              <a:buSzPct val="80000"/>
            </a:pPr>
            <a:r>
              <a:rPr lang="en-US" sz="800" dirty="0">
                <a:solidFill>
                  <a:srgbClr val="404040"/>
                </a:solidFill>
              </a:rPr>
              <a:t>Control Mass Production and Execute Improvement Actions</a:t>
            </a:r>
          </a:p>
        </p:txBody>
      </p:sp>
      <p:sp>
        <p:nvSpPr>
          <p:cNvPr id="53" name="Chevron 84"/>
          <p:cNvSpPr>
            <a:spLocks noChangeArrowheads="1"/>
          </p:cNvSpPr>
          <p:nvPr>
            <p:custDataLst>
              <p:tags r:id="rId9"/>
            </p:custDataLst>
          </p:nvPr>
        </p:nvSpPr>
        <p:spPr bwMode="auto">
          <a:xfrm>
            <a:off x="7685859" y="2265193"/>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Close Project when Mass Production Reaches Quality</a:t>
            </a:r>
          </a:p>
        </p:txBody>
      </p:sp>
      <p:pic>
        <p:nvPicPr>
          <p:cNvPr id="54" name="Picture 41" descr="project_management"/>
          <p:cNvPicPr preferRelativeResize="0">
            <a:picLocks noChangeAspect="1" noChangeArrowheads="1"/>
          </p:cNvPicPr>
          <p:nvPr/>
        </p:nvPicPr>
        <p:blipFill>
          <a:blip r:embed="rId15" cstate="print"/>
          <a:stretch>
            <a:fillRect/>
          </a:stretch>
        </p:blipFill>
        <p:spPr bwMode="auto">
          <a:xfrm>
            <a:off x="502384" y="3040321"/>
            <a:ext cx="720000" cy="720000"/>
          </a:xfrm>
          <a:prstGeom prst="rect">
            <a:avLst/>
          </a:prstGeom>
          <a:noFill/>
          <a:ln w="9525">
            <a:noFill/>
            <a:miter lim="800000"/>
            <a:headEnd/>
            <a:tailEnd/>
          </a:ln>
        </p:spPr>
      </p:pic>
      <p:pic>
        <p:nvPicPr>
          <p:cNvPr id="59" name="Picture 53" descr="product_development"/>
          <p:cNvPicPr preferRelativeResize="0">
            <a:picLocks noChangeAspect="1" noChangeArrowheads="1"/>
          </p:cNvPicPr>
          <p:nvPr/>
        </p:nvPicPr>
        <p:blipFill>
          <a:blip r:embed="rId16" cstate="print"/>
          <a:stretch>
            <a:fillRect/>
          </a:stretch>
        </p:blipFill>
        <p:spPr bwMode="auto">
          <a:xfrm>
            <a:off x="1607835" y="3040321"/>
            <a:ext cx="720000" cy="720000"/>
          </a:xfrm>
          <a:prstGeom prst="rect">
            <a:avLst/>
          </a:prstGeom>
          <a:noFill/>
          <a:ln w="9525">
            <a:noFill/>
            <a:miter lim="800000"/>
            <a:headEnd/>
            <a:tailEnd/>
          </a:ln>
        </p:spPr>
      </p:pic>
      <p:pic>
        <p:nvPicPr>
          <p:cNvPr id="60" name="Picture 66" descr="supply_chain_modeling"/>
          <p:cNvPicPr preferRelativeResize="0">
            <a:picLocks noChangeAspect="1" noChangeArrowheads="1"/>
          </p:cNvPicPr>
          <p:nvPr/>
        </p:nvPicPr>
        <p:blipFill>
          <a:blip r:embed="rId17" cstate="print"/>
          <a:stretch>
            <a:fillRect/>
          </a:stretch>
        </p:blipFill>
        <p:spPr bwMode="auto">
          <a:xfrm>
            <a:off x="4142635" y="3040321"/>
            <a:ext cx="720000" cy="720000"/>
          </a:xfrm>
          <a:prstGeom prst="rect">
            <a:avLst/>
          </a:prstGeom>
          <a:noFill/>
          <a:ln w="9525">
            <a:noFill/>
            <a:miter lim="800000"/>
            <a:headEnd/>
            <a:tailEnd/>
          </a:ln>
        </p:spPr>
      </p:pic>
      <p:pic>
        <p:nvPicPr>
          <p:cNvPr id="61" name="Picture 118" descr="sales"/>
          <p:cNvPicPr>
            <a:picLocks noChangeAspect="1" noChangeArrowheads="1"/>
          </p:cNvPicPr>
          <p:nvPr>
            <p:custDataLst>
              <p:tags r:id="rId10"/>
            </p:custDataLst>
          </p:nvPr>
        </p:nvPicPr>
        <p:blipFill>
          <a:blip r:embed="rId18" cstate="print"/>
          <a:stretch>
            <a:fillRect/>
          </a:stretch>
        </p:blipFill>
        <p:spPr bwMode="auto">
          <a:xfrm>
            <a:off x="6792452" y="3040321"/>
            <a:ext cx="720000" cy="720000"/>
          </a:xfrm>
          <a:prstGeom prst="rect">
            <a:avLst/>
          </a:prstGeom>
          <a:noFill/>
          <a:ln w="9525">
            <a:noFill/>
            <a:miter lim="800000"/>
            <a:headEnd/>
            <a:tailEnd/>
          </a:ln>
        </p:spPr>
      </p:pic>
      <p:pic>
        <p:nvPicPr>
          <p:cNvPr id="62" name="Picture 118" descr="sales"/>
          <p:cNvPicPr>
            <a:picLocks noChangeAspect="1" noChangeArrowheads="1"/>
          </p:cNvPicPr>
          <p:nvPr>
            <p:custDataLst>
              <p:tags r:id="rId11"/>
            </p:custDataLst>
          </p:nvPr>
        </p:nvPicPr>
        <p:blipFill>
          <a:blip r:embed="rId18" cstate="print"/>
          <a:stretch>
            <a:fillRect/>
          </a:stretch>
        </p:blipFill>
        <p:spPr bwMode="auto">
          <a:xfrm>
            <a:off x="5697942" y="3040321"/>
            <a:ext cx="720000" cy="720000"/>
          </a:xfrm>
          <a:prstGeom prst="rect">
            <a:avLst/>
          </a:prstGeom>
          <a:noFill/>
          <a:ln w="9525">
            <a:noFill/>
            <a:miter lim="800000"/>
            <a:headEnd/>
            <a:tailEnd/>
          </a:ln>
        </p:spPr>
      </p:pic>
      <p:sp>
        <p:nvSpPr>
          <p:cNvPr id="44" name="TextBox 43"/>
          <p:cNvSpPr txBox="1"/>
          <p:nvPr/>
        </p:nvSpPr>
        <p:spPr>
          <a:xfrm>
            <a:off x="327025" y="5161834"/>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t>Business Value</a:t>
            </a:r>
          </a:p>
        </p:txBody>
      </p:sp>
      <p:sp>
        <p:nvSpPr>
          <p:cNvPr id="45"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sp>
        <p:nvSpPr>
          <p:cNvPr id="46"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8" name="Picture 47"/>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pic>
        <p:nvPicPr>
          <p:cNvPr id="64" name="Picture 63"/>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99266" y="5223066"/>
            <a:ext cx="121153" cy="180000"/>
          </a:xfrm>
          <a:prstGeom prst="rect">
            <a:avLst/>
          </a:prstGeom>
        </p:spPr>
      </p:pic>
      <p:pic>
        <p:nvPicPr>
          <p:cNvPr id="65" name="Picture 64" descr="Monitor_60px.png"/>
          <p:cNvPicPr>
            <a:picLocks noChangeAspect="1"/>
          </p:cNvPicPr>
          <p:nvPr/>
        </p:nvPicPr>
        <p:blipFill>
          <a:blip r:embed="rId21" cstate="print"/>
          <a:stretch>
            <a:fillRect/>
          </a:stretch>
        </p:blipFill>
        <p:spPr>
          <a:xfrm>
            <a:off x="366739" y="5578737"/>
            <a:ext cx="180000" cy="180000"/>
          </a:xfrm>
          <a:prstGeom prst="rect">
            <a:avLst/>
          </a:prstGeom>
        </p:spPr>
      </p:pic>
      <p:sp>
        <p:nvSpPr>
          <p:cNvPr id="66" name="Rectangle 57">
            <a:hlinkClick r:id="rId2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Rectangle 55"/>
          <p:cNvSpPr>
            <a:spLocks noChangeArrowheads="1"/>
          </p:cNvSpPr>
          <p:nvPr/>
        </p:nvSpPr>
        <p:spPr bwMode="auto">
          <a:xfrm>
            <a:off x="310833" y="5170978"/>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Rectangle 57">
            <a:hlinkClick r:id="rId14"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3" name="TextBox 61"/>
          <p:cNvSpPr txBox="1">
            <a:spLocks noChangeArrowheads="1"/>
          </p:cNvSpPr>
          <p:nvPr/>
        </p:nvSpPr>
        <p:spPr bwMode="auto">
          <a:xfrm>
            <a:off x="327025" y="5860601"/>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6" name="Picture 55"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5" name="Rectangle 54">
            <a:hlinkClick r:id="rId24" action="ppaction://hlinksldjump"/>
          </p:cNvPr>
          <p:cNvSpPr>
            <a:spLocks noChangeArrowheads="1"/>
          </p:cNvSpPr>
          <p:nvPr/>
        </p:nvSpPr>
        <p:spPr bwMode="auto">
          <a:xfrm>
            <a:off x="305529" y="5888769"/>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4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5.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46.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heme/theme1.xml><?xml version="1.0" encoding="utf-8"?>
<a:theme xmlns:a="http://schemas.openxmlformats.org/drawingml/2006/main" name="SAP_2011_v1.0">
  <a:themeElements>
    <a:clrScheme name="H">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2196</Words>
  <Application>Microsoft Office PowerPoint</Application>
  <PresentationFormat>On-screen Show (4:3)</PresentationFormat>
  <Paragraphs>397</Paragraphs>
  <Slides>11</Slides>
  <Notes>11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11</vt:i4>
      </vt:variant>
    </vt:vector>
  </HeadingPairs>
  <TitlesOfParts>
    <vt:vector size="26" baseType="lpstr">
      <vt:lpstr>Courier New</vt:lpstr>
      <vt:lpstr>wingdings</vt:lpstr>
      <vt:lpstr>wingdings</vt:lpstr>
      <vt:lpstr>SimSun</vt:lpstr>
      <vt:lpstr>Arial Unicode MS</vt:lpstr>
      <vt:lpstr>Arial</vt:lpstr>
      <vt:lpstr>Symbol</vt:lpstr>
      <vt:lpstr>BrowalliaUPC</vt:lpstr>
      <vt:lpstr>BentonSans Bold</vt:lpstr>
      <vt:lpstr>MS PGothic</vt:lpstr>
      <vt:lpstr>BentonSans Light</vt:lpstr>
      <vt:lpstr>Arial Black</vt:lpstr>
      <vt:lpstr>Aparajita</vt:lpstr>
      <vt:lpstr>BentonSans Regular</vt:lpstr>
      <vt:lpstr>SAP_2011_v1.0</vt:lpstr>
      <vt:lpstr>Product Development Scenario Overview</vt:lpstr>
      <vt:lpstr>Product Development Scenario Overview</vt:lpstr>
      <vt:lpstr>Product Development Process Details: Planning a Product Development Project</vt:lpstr>
      <vt:lpstr>Product Development Process Details: Planning a Product Development Project</vt:lpstr>
      <vt:lpstr>Product Development Process Details: Product Engineering and Prototyping</vt:lpstr>
      <vt:lpstr>Product Development Process Details: Defining Production Process and Sample Master Data</vt:lpstr>
      <vt:lpstr>Product Development Process Details: Producing Sample and Validating Production</vt:lpstr>
      <vt:lpstr>Product Development Process Details: Controlling Production and Continuous Improvement</vt:lpstr>
      <vt:lpstr>Product Development Business Value</vt:lpstr>
      <vt:lpstr>Product Development Scenario Flow</vt:lpstr>
      <vt:lpstr>Product Development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151</cp:revision>
  <dcterms:created xsi:type="dcterms:W3CDTF">2011-09-27T15:12:20Z</dcterms:created>
  <dcterms:modified xsi:type="dcterms:W3CDTF">2018-09-04T20:46:56Z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