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1"/>
  </p:notesMasterIdLst>
  <p:handoutMasterIdLst>
    <p:handoutMasterId r:id="rId12"/>
  </p:handoutMasterIdLst>
  <p:sldIdLst>
    <p:sldId id="342" r:id="rId2"/>
    <p:sldId id="359" r:id="rId3"/>
    <p:sldId id="349" r:id="rId4"/>
    <p:sldId id="360" r:id="rId5"/>
    <p:sldId id="361" r:id="rId6"/>
    <p:sldId id="353" r:id="rId7"/>
    <p:sldId id="348" r:id="rId8"/>
    <p:sldId id="362" r:id="rId9"/>
    <p:sldId id="365" r:id="rId10"/>
  </p:sldIdLst>
  <p:sldSz cx="9144000" cy="6858000" type="screen4x3"/>
  <p:notesSz cx="6858000" cy="9144000"/>
  <p:embeddedFontLst>
    <p:embeddedFont>
      <p:font typeface="SimSun" panose="02010600030101010101" pitchFamily="2" charset="-122"/>
      <p:regular r:id="rId13"/>
    </p:embeddedFont>
    <p:embeddedFont>
      <p:font typeface="Arial Unicode MS" panose="020B0604020202020204" pitchFamily="34" charset="-128"/>
      <p:regular r:id="rId14"/>
    </p:embeddedFont>
    <p:embeddedFont>
      <p:font typeface="BentonSans Bold" panose="02000803000000020004" pitchFamily="2" charset="0"/>
      <p:bold r:id="rId15"/>
    </p:embeddedFont>
    <p:embeddedFont>
      <p:font typeface="BrowalliaUPC" panose="020B0604020202020204" pitchFamily="34" charset="-34"/>
      <p:regular r:id="rId16"/>
      <p:bold r:id="rId17"/>
      <p:italic r:id="rId18"/>
      <p:boldItalic r:id="rId19"/>
    </p:embeddedFont>
    <p:embeddedFont>
      <p:font typeface="BentonSans Light" panose="02000503000000020004" pitchFamily="2" charset="0"/>
      <p:regular r:id="rId20"/>
    </p:embeddedFont>
    <p:embeddedFont>
      <p:font typeface="MS PGothic" panose="020B0600070205080204" pitchFamily="34" charset="-128"/>
      <p:regular r:id="rId21"/>
    </p:embeddedFont>
    <p:embeddedFont>
      <p:font typeface="BentonSans Regular" panose="02000503000000020004" pitchFamily="2" charset="0"/>
      <p:regular r:id="rId22"/>
    </p:embeddedFont>
    <p:embeddedFont>
      <p:font typeface="Aparajita" panose="02020603050405020304" pitchFamily="18" charset="0"/>
      <p:regular r:id="rId23"/>
      <p:bold r:id="rId24"/>
      <p:italic r:id="rId25"/>
      <p:boldItalic r:id="rId26"/>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96">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1159">
          <p15:clr>
            <a:srgbClr val="A4A3A4"/>
          </p15:clr>
        </p15:guide>
        <p15:guide id="8" pos="5556">
          <p15:clr>
            <a:srgbClr val="A4A3A4"/>
          </p15:clr>
        </p15:guide>
        <p15:guide id="9" pos="206">
          <p15:clr>
            <a:srgbClr val="A4A3A4"/>
          </p15:clr>
        </p15:guide>
        <p15:guide id="10" pos="481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B81C"/>
    <a:srgbClr val="666666"/>
    <a:srgbClr val="FFD979"/>
    <a:srgbClr val="ECECEC"/>
    <a:srgbClr val="45157E"/>
    <a:srgbClr val="C6C6C6"/>
    <a:srgbClr val="003283"/>
    <a:srgbClr val="FF0000"/>
    <a:srgbClr val="2B3F7B"/>
    <a:srgbClr val="9C2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78" autoAdjust="0"/>
    <p:restoredTop sz="94645" autoAdjust="0"/>
  </p:normalViewPr>
  <p:slideViewPr>
    <p:cSldViewPr snapToGrid="0" showGuides="1">
      <p:cViewPr varScale="1">
        <p:scale>
          <a:sx n="86" d="100"/>
          <a:sy n="86" d="100"/>
        </p:scale>
        <p:origin x="1733" y="72"/>
      </p:cViewPr>
      <p:guideLst>
        <p:guide orient="horz" pos="4117"/>
        <p:guide orient="horz" pos="190"/>
        <p:guide orient="horz" pos="1396"/>
        <p:guide orient="horz" pos="140"/>
        <p:guide orient="horz" pos="3221"/>
        <p:guide orient="horz" pos="2648"/>
        <p:guide orient="horz" pos="1159"/>
        <p:guide pos="5556"/>
        <p:guide pos="206"/>
        <p:guide pos="481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077562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92608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392000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709991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690250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818072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426625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14814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297866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3859576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4180265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slide" Target="slide6.xml"/><Relationship Id="rId17" Type="http://schemas.openxmlformats.org/officeDocument/2006/relationships/slide" Target="slide9.xml"/><Relationship Id="rId2" Type="http://schemas.openxmlformats.org/officeDocument/2006/relationships/slideLayout" Target="../slideLayouts/slideLayout10.xml"/><Relationship Id="rId16" Type="http://schemas.openxmlformats.org/officeDocument/2006/relationships/image" Target="../media/image10.png"/><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slide" Target="slide7.xml"/><Relationship Id="rId5" Type="http://schemas.openxmlformats.org/officeDocument/2006/relationships/slide" Target="slide4.xml"/><Relationship Id="rId1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slide" Target="slide3.xml"/><Relationship Id="rId9" Type="http://schemas.openxmlformats.org/officeDocument/2006/relationships/image" Target="../media/image5.png"/><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xml"/><Relationship Id="rId18" Type="http://schemas.openxmlformats.org/officeDocument/2006/relationships/image" Target="../media/image7.png"/><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slide" Target="slide2.xml"/><Relationship Id="rId12" Type="http://schemas.openxmlformats.org/officeDocument/2006/relationships/image" Target="../media/image13.png"/><Relationship Id="rId17" Type="http://schemas.openxmlformats.org/officeDocument/2006/relationships/image" Target="../media/image4.png"/><Relationship Id="rId2" Type="http://schemas.openxmlformats.org/officeDocument/2006/relationships/tags" Target="../tags/tag3.xml"/><Relationship Id="rId16" Type="http://schemas.openxmlformats.org/officeDocument/2006/relationships/slide" Target="slide7.xml"/><Relationship Id="rId20" Type="http://schemas.openxmlformats.org/officeDocument/2006/relationships/image" Target="../media/image9.png"/><Relationship Id="rId1" Type="http://schemas.openxmlformats.org/officeDocument/2006/relationships/tags" Target="../tags/tag2.xml"/><Relationship Id="rId6" Type="http://schemas.openxmlformats.org/officeDocument/2006/relationships/slide" Target="slide4.xml"/><Relationship Id="rId11" Type="http://schemas.openxmlformats.org/officeDocument/2006/relationships/image" Target="../media/image12.png"/><Relationship Id="rId5" Type="http://schemas.openxmlformats.org/officeDocument/2006/relationships/slide" Target="slide3.xml"/><Relationship Id="rId15" Type="http://schemas.openxmlformats.org/officeDocument/2006/relationships/image" Target="../media/image6.png"/><Relationship Id="rId23" Type="http://schemas.openxmlformats.org/officeDocument/2006/relationships/image" Target="../media/image14.png"/><Relationship Id="rId10" Type="http://schemas.openxmlformats.org/officeDocument/2006/relationships/slide" Target="slide6.xml"/><Relationship Id="rId19" Type="http://schemas.openxmlformats.org/officeDocument/2006/relationships/image" Target="../media/image8.png"/><Relationship Id="rId4" Type="http://schemas.openxmlformats.org/officeDocument/2006/relationships/notesSlide" Target="../notesSlides/notesSlide2.xml"/><Relationship Id="rId9" Type="http://schemas.openxmlformats.org/officeDocument/2006/relationships/image" Target="../media/image11.emf"/><Relationship Id="rId14" Type="http://schemas.openxmlformats.org/officeDocument/2006/relationships/image" Target="../media/image5.png"/><Relationship Id="rId22" Type="http://schemas.openxmlformats.org/officeDocument/2006/relationships/slide" Target="slide9.xml"/></Relationships>
</file>

<file path=ppt/slides/_rels/slide3.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4.xml"/><Relationship Id="rId18" Type="http://schemas.openxmlformats.org/officeDocument/2006/relationships/slide" Target="slide9.xml"/><Relationship Id="rId3" Type="http://schemas.openxmlformats.org/officeDocument/2006/relationships/tags" Target="../tags/tag6.xml"/><Relationship Id="rId7" Type="http://schemas.openxmlformats.org/officeDocument/2006/relationships/slide" Target="slide1.xml"/><Relationship Id="rId12" Type="http://schemas.openxmlformats.org/officeDocument/2006/relationships/slide" Target="slide6.xml"/><Relationship Id="rId17" Type="http://schemas.openxmlformats.org/officeDocument/2006/relationships/image" Target="../media/image10.png"/><Relationship Id="rId2" Type="http://schemas.openxmlformats.org/officeDocument/2006/relationships/tags" Target="../tags/tag5.xml"/><Relationship Id="rId16" Type="http://schemas.openxmlformats.org/officeDocument/2006/relationships/image" Target="../media/image4.png"/><Relationship Id="rId1" Type="http://schemas.openxmlformats.org/officeDocument/2006/relationships/tags" Target="../tags/tag4.xml"/><Relationship Id="rId6" Type="http://schemas.openxmlformats.org/officeDocument/2006/relationships/image" Target="../media/image3.png"/><Relationship Id="rId11" Type="http://schemas.openxmlformats.org/officeDocument/2006/relationships/slide" Target="slide7.xml"/><Relationship Id="rId5" Type="http://schemas.openxmlformats.org/officeDocument/2006/relationships/notesSlide" Target="../notesSlides/notesSlide3.xml"/><Relationship Id="rId15" Type="http://schemas.openxmlformats.org/officeDocument/2006/relationships/image" Target="../media/image15.png"/><Relationship Id="rId10"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image" Target="../media/image5.png"/><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6.xml"/><Relationship Id="rId18" Type="http://schemas.openxmlformats.org/officeDocument/2006/relationships/image" Target="../media/image10.png"/><Relationship Id="rId3" Type="http://schemas.openxmlformats.org/officeDocument/2006/relationships/tags" Target="../tags/tag9.xml"/><Relationship Id="rId7" Type="http://schemas.openxmlformats.org/officeDocument/2006/relationships/slide" Target="slide1.xml"/><Relationship Id="rId12" Type="http://schemas.openxmlformats.org/officeDocument/2006/relationships/slide" Target="slide7.xml"/><Relationship Id="rId17" Type="http://schemas.openxmlformats.org/officeDocument/2006/relationships/image" Target="../media/image4.png"/><Relationship Id="rId2" Type="http://schemas.openxmlformats.org/officeDocument/2006/relationships/tags" Target="../tags/tag8.xml"/><Relationship Id="rId16" Type="http://schemas.openxmlformats.org/officeDocument/2006/relationships/image" Target="../media/image9.png"/><Relationship Id="rId1" Type="http://schemas.openxmlformats.org/officeDocument/2006/relationships/tags" Target="../tags/tag7.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notesSlide" Target="../notesSlides/notesSlide4.xml"/><Relationship Id="rId15" Type="http://schemas.openxmlformats.org/officeDocument/2006/relationships/image" Target="../media/image15.png"/><Relationship Id="rId10" Type="http://schemas.openxmlformats.org/officeDocument/2006/relationships/image" Target="../media/image5.png"/><Relationship Id="rId19" Type="http://schemas.openxmlformats.org/officeDocument/2006/relationships/slide" Target="slide9.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6.xml"/><Relationship Id="rId18" Type="http://schemas.openxmlformats.org/officeDocument/2006/relationships/image" Target="../media/image10.png"/><Relationship Id="rId3" Type="http://schemas.openxmlformats.org/officeDocument/2006/relationships/tags" Target="../tags/tag12.xml"/><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image" Target="../media/image4.png"/><Relationship Id="rId2" Type="http://schemas.openxmlformats.org/officeDocument/2006/relationships/tags" Target="../tags/tag11.xml"/><Relationship Id="rId16" Type="http://schemas.openxmlformats.org/officeDocument/2006/relationships/image" Target="../media/image9.png"/><Relationship Id="rId1" Type="http://schemas.openxmlformats.org/officeDocument/2006/relationships/tags" Target="../tags/tag10.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notesSlide" Target="../notesSlides/notesSlide5.xml"/><Relationship Id="rId15" Type="http://schemas.openxmlformats.org/officeDocument/2006/relationships/image" Target="../media/image15.png"/><Relationship Id="rId10" Type="http://schemas.openxmlformats.org/officeDocument/2006/relationships/image" Target="../media/image5.png"/><Relationship Id="rId19" Type="http://schemas.openxmlformats.org/officeDocument/2006/relationships/slide" Target="slide9.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9.png"/><Relationship Id="rId18" Type="http://schemas.openxmlformats.org/officeDocument/2006/relationships/slide" Target="slide9.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image" Target="../media/image18.png"/><Relationship Id="rId17" Type="http://schemas.openxmlformats.org/officeDocument/2006/relationships/image" Target="../media/image10.png"/><Relationship Id="rId2" Type="http://schemas.openxmlformats.org/officeDocument/2006/relationships/tags" Target="../tags/tag14.xml"/><Relationship Id="rId16" Type="http://schemas.openxmlformats.org/officeDocument/2006/relationships/slide" Target="slide1.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image" Target="../media/image17.png"/><Relationship Id="rId5" Type="http://schemas.openxmlformats.org/officeDocument/2006/relationships/tags" Target="../tags/tag17.xml"/><Relationship Id="rId15" Type="http://schemas.openxmlformats.org/officeDocument/2006/relationships/slide" Target="slide7.xml"/><Relationship Id="rId10" Type="http://schemas.openxmlformats.org/officeDocument/2006/relationships/image" Target="../media/image16.png"/><Relationship Id="rId4" Type="http://schemas.openxmlformats.org/officeDocument/2006/relationships/tags" Target="../tags/tag16.xml"/><Relationship Id="rId9" Type="http://schemas.openxmlformats.org/officeDocument/2006/relationships/notesSlide" Target="../notesSlides/notesSlide6.xml"/><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slide" Target="slide3.xml"/><Relationship Id="rId3" Type="http://schemas.openxmlformats.org/officeDocument/2006/relationships/slide" Target="slide8.xml"/><Relationship Id="rId7" Type="http://schemas.openxmlformats.org/officeDocument/2006/relationships/image" Target="../media/image22.png"/><Relationship Id="rId12" Type="http://schemas.openxmlformats.org/officeDocument/2006/relationships/slide" Target="slide9.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21.png"/><Relationship Id="rId11" Type="http://schemas.openxmlformats.org/officeDocument/2006/relationships/slide" Target="slide6.xml"/><Relationship Id="rId5" Type="http://schemas.openxmlformats.org/officeDocument/2006/relationships/image" Target="../media/image20.png"/><Relationship Id="rId10" Type="http://schemas.openxmlformats.org/officeDocument/2006/relationships/image" Target="../media/image5.png"/><Relationship Id="rId4" Type="http://schemas.openxmlformats.org/officeDocument/2006/relationships/slide" Target="slide4.xml"/><Relationship Id="rId9" Type="http://schemas.openxmlformats.org/officeDocument/2006/relationships/slide" Target="slide1.xml"/><Relationship Id="rId1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9.xml"/><Relationship Id="rId3" Type="http://schemas.openxmlformats.org/officeDocument/2006/relationships/slide" Target="slide6.xml"/><Relationship Id="rId7" Type="http://schemas.openxmlformats.org/officeDocument/2006/relationships/slide" Target="slide7.xml"/><Relationship Id="rId12"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slide" Target="slide1.xml"/><Relationship Id="rId5" Type="http://schemas.openxmlformats.org/officeDocument/2006/relationships/slide" Target="slide3.xml"/><Relationship Id="rId15" Type="http://schemas.openxmlformats.org/officeDocument/2006/relationships/image" Target="../media/image20.png"/><Relationship Id="rId10" Type="http://schemas.openxmlformats.org/officeDocument/2006/relationships/image" Target="../media/image18.png"/><Relationship Id="rId4" Type="http://schemas.openxmlformats.org/officeDocument/2006/relationships/image" Target="../media/image23.png"/><Relationship Id="rId9" Type="http://schemas.openxmlformats.org/officeDocument/2006/relationships/image" Target="../media/image22.png"/><Relationship Id="rId1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5.png"/><Relationship Id="rId18" Type="http://schemas.openxmlformats.org/officeDocument/2006/relationships/image" Target="../media/image28.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4.png"/><Relationship Id="rId12" Type="http://schemas.openxmlformats.org/officeDocument/2006/relationships/slide" Target="slide1.xml"/><Relationship Id="rId17" Type="http://schemas.openxmlformats.org/officeDocument/2006/relationships/image" Target="../media/image27.png"/><Relationship Id="rId2" Type="http://schemas.openxmlformats.org/officeDocument/2006/relationships/notesSlide" Target="../notesSlides/notesSlide9.xml"/><Relationship Id="rId16" Type="http://schemas.openxmlformats.org/officeDocument/2006/relationships/slide" Target="slide7.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8.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6.png"/><Relationship Id="rId1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Scenario Overview</a:t>
            </a:r>
          </a:p>
        </p:txBody>
      </p:sp>
      <p:sp>
        <p:nvSpPr>
          <p:cNvPr id="5" name="Chevron 123">
            <a:hlinkClick r:id="rId4"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 Properties and Product Models</a:t>
            </a:r>
          </a:p>
        </p:txBody>
      </p:sp>
      <p:sp>
        <p:nvSpPr>
          <p:cNvPr id="7" name="Chevron 123">
            <a:hlinkClick r:id="rId5"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Specifying Product Variants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47966"/>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740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Product Definition </a:t>
            </a:r>
            <a:r>
              <a:rPr lang="en-US" sz="900" dirty="0"/>
              <a:t>business scenario allows you to specify the product that you have sold to your customer and ensures that you build the product exactly as it was specified. This is particularly relevant when your company offers products that come in many variants or when it offers custom-built products described by detailed customer requirements. You can define possible product variants by product properties, product models and product specifications and reuse them.</a:t>
            </a:r>
          </a:p>
          <a:p>
            <a:pPr marL="228600" lvl="1" indent="-114300">
              <a:lnSpc>
                <a:spcPct val="90000"/>
              </a:lnSpc>
              <a:spcBef>
                <a:spcPct val="60000"/>
              </a:spcBef>
              <a:buClr>
                <a:srgbClr val="4DB6EF"/>
              </a:buClr>
              <a:buFont typeface="Wingdings" pitchFamily="2" charset="2"/>
              <a:buChar char="l"/>
            </a:pPr>
            <a:r>
              <a:rPr lang="en-US" sz="900" dirty="0"/>
              <a:t>Product properties describe the features a product can have.</a:t>
            </a:r>
          </a:p>
          <a:p>
            <a:pPr marL="228600" lvl="1" indent="-114300">
              <a:lnSpc>
                <a:spcPct val="90000"/>
              </a:lnSpc>
              <a:spcBef>
                <a:spcPct val="60000"/>
              </a:spcBef>
              <a:buClr>
                <a:srgbClr val="4DB6EF"/>
              </a:buClr>
              <a:buFont typeface="Wingdings" pitchFamily="2" charset="2"/>
              <a:buChar char="l"/>
            </a:pPr>
            <a:r>
              <a:rPr lang="en-US" sz="900" dirty="0"/>
              <a:t>Product models describe the possible variations of a product.</a:t>
            </a:r>
          </a:p>
          <a:p>
            <a:pPr marL="228600" lvl="1" indent="-114300">
              <a:lnSpc>
                <a:spcPct val="90000"/>
              </a:lnSpc>
              <a:spcBef>
                <a:spcPct val="60000"/>
              </a:spcBef>
              <a:buClr>
                <a:srgbClr val="4DB6EF"/>
              </a:buClr>
              <a:buFont typeface="Wingdings" pitchFamily="2" charset="2"/>
              <a:buChar char="l"/>
            </a:pPr>
            <a:r>
              <a:rPr lang="en-US" sz="900" dirty="0"/>
              <a:t>Product specifications describe individual customer requirements or products variants. You can create product specifications within SAP Business </a:t>
            </a:r>
            <a:r>
              <a:rPr lang="en-US" sz="900" dirty="0" err="1"/>
              <a:t>ByDesign</a:t>
            </a:r>
            <a:r>
              <a:rPr lang="en-US" sz="900" dirty="0"/>
              <a:t> or import them from an external system.</a:t>
            </a:r>
          </a:p>
          <a:p>
            <a:pPr>
              <a:spcBef>
                <a:spcPct val="50000"/>
              </a:spcBef>
              <a:buClr>
                <a:schemeClr val="accent1"/>
              </a:buClr>
              <a:buSzPct val="80000"/>
              <a:buFont typeface="Wingdings" pitchFamily="2" charset="2"/>
              <a:buNone/>
            </a:pPr>
            <a:r>
              <a:rPr lang="en-US" sz="900" dirty="0"/>
              <a:t>Product Definition supports to streamline product portfolio and production, meet customer requirements in delivered product and to reduce Product Master management effort. </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2960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a:p>
          <a:p>
            <a:pPr>
              <a:buClr>
                <a:schemeClr val="accent1"/>
              </a:buClr>
              <a:buSzPct val="80000"/>
              <a:buFont typeface="Wingdings" pitchFamily="2" charset="2"/>
              <a:buNone/>
            </a:pPr>
            <a:r>
              <a:rPr lang="en-US" sz="700"/>
              <a:t>Product Manager</a:t>
            </a:r>
          </a:p>
        </p:txBody>
      </p:sp>
      <p:sp>
        <p:nvSpPr>
          <p:cNvPr id="60" name="Chevron 79"/>
          <p:cNvSpPr>
            <a:spLocks noChangeArrowheads="1"/>
          </p:cNvSpPr>
          <p:nvPr/>
        </p:nvSpPr>
        <p:spPr bwMode="auto">
          <a:xfrm>
            <a:off x="341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a:p>
          <a:p>
            <a:pPr>
              <a:buClr>
                <a:schemeClr val="accent1"/>
              </a:buClr>
              <a:buSzPct val="80000"/>
              <a:buFont typeface="Wingdings" pitchFamily="2" charset="2"/>
              <a:buNone/>
            </a:pPr>
            <a:r>
              <a:rPr lang="en-US" sz="700"/>
              <a:t>Product Engineer</a:t>
            </a:r>
          </a:p>
        </p:txBody>
      </p:sp>
      <p:sp>
        <p:nvSpPr>
          <p:cNvPr id="70" name="Chevron 79"/>
          <p:cNvSpPr>
            <a:spLocks noChangeArrowheads="1"/>
          </p:cNvSpPr>
          <p:nvPr/>
        </p:nvSpPr>
        <p:spPr bwMode="auto">
          <a:xfrm>
            <a:off x="4430713" y="63023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a:p>
          <a:p>
            <a:pPr>
              <a:buClr>
                <a:schemeClr val="accent1"/>
              </a:buClr>
              <a:buSzPct val="80000"/>
              <a:buFont typeface="Wingdings" pitchFamily="2" charset="2"/>
              <a:buNone/>
            </a:pPr>
            <a:endParaRPr lang="en-US" b="1"/>
          </a:p>
          <a:p>
            <a:pPr>
              <a:buClr>
                <a:schemeClr val="accent1"/>
              </a:buClr>
              <a:buSzPct val="80000"/>
              <a:buFont typeface="Wingdings" pitchFamily="2" charset="2"/>
              <a:buNone/>
            </a:pPr>
            <a:r>
              <a:rPr lang="en-US" sz="700"/>
              <a:t>Sales Representative</a:t>
            </a:r>
          </a:p>
        </p:txBody>
      </p:sp>
      <p:sp>
        <p:nvSpPr>
          <p:cNvPr id="33" name="TextBox 32"/>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3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36"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8" name="Picture 3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9" name="Picture 38"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40" name="Picture 39"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41"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124"/>
          <p:cNvPicPr>
            <a:picLocks noChangeAspect="1"/>
          </p:cNvPicPr>
          <p:nvPr/>
        </p:nvPicPr>
        <p:blipFill>
          <a:blip r:embed="rId13">
            <a:extLst>
              <a:ext uri="{28A0092B-C50C-407E-A947-70E740481C1C}">
                <a14:useLocalDpi xmlns:a14="http://schemas.microsoft.com/office/drawing/2010/main" val="0"/>
              </a:ext>
            </a:extLst>
          </a:blip>
          <a:stretch>
            <a:fillRect/>
          </a:stretch>
        </p:blipFill>
        <p:spPr bwMode="auto">
          <a:xfrm>
            <a:off x="1833563" y="6308725"/>
            <a:ext cx="411162" cy="411162"/>
          </a:xfrm>
          <a:prstGeom prst="rect">
            <a:avLst/>
          </a:prstGeom>
          <a:noFill/>
          <a:ln w="9525">
            <a:noFill/>
            <a:miter lim="800000"/>
            <a:headEnd/>
            <a:tailEnd/>
          </a:ln>
        </p:spPr>
      </p:pic>
      <p:pic>
        <p:nvPicPr>
          <p:cNvPr id="49" name="Picture 136"/>
          <p:cNvPicPr>
            <a:picLocks noChangeAspect="1"/>
          </p:cNvPicPr>
          <p:nvPr/>
        </p:nvPicPr>
        <p:blipFill>
          <a:blip r:embed="rId14">
            <a:extLst>
              <a:ext uri="{28A0092B-C50C-407E-A947-70E740481C1C}">
                <a14:useLocalDpi xmlns:a14="http://schemas.microsoft.com/office/drawing/2010/main" val="0"/>
              </a:ext>
            </a:extLst>
          </a:blip>
          <a:stretch>
            <a:fillRect/>
          </a:stretch>
        </p:blipFill>
        <p:spPr bwMode="auto">
          <a:xfrm>
            <a:off x="2928143" y="6308725"/>
            <a:ext cx="411163" cy="411163"/>
          </a:xfrm>
          <a:prstGeom prst="rect">
            <a:avLst/>
          </a:prstGeom>
          <a:noFill/>
          <a:ln w="9525">
            <a:noFill/>
            <a:miter lim="800000"/>
            <a:headEnd/>
            <a:tailEnd/>
          </a:ln>
        </p:spPr>
      </p:pic>
      <p:grpSp>
        <p:nvGrpSpPr>
          <p:cNvPr id="50" name="Group 49"/>
          <p:cNvGrpSpPr/>
          <p:nvPr/>
        </p:nvGrpSpPr>
        <p:grpSpPr>
          <a:xfrm>
            <a:off x="3971925" y="6304761"/>
            <a:ext cx="411163" cy="411952"/>
            <a:chOff x="3971925" y="6304761"/>
            <a:chExt cx="411163" cy="411952"/>
          </a:xfrm>
        </p:grpSpPr>
        <p:pic>
          <p:nvPicPr>
            <p:cNvPr id="51" name="Picture 127" descr="kate_jackob_active.png"/>
            <p:cNvPicPr>
              <a:picLocks noChangeAspect="1"/>
            </p:cNvPicPr>
            <p:nvPr>
              <p:custDataLst>
                <p:tags r:id="rId1"/>
              </p:custDataLst>
            </p:nvPr>
          </p:nvPicPr>
          <p:blipFill>
            <a:blip r:embed="rId15" cstate="print"/>
            <a:srcRect/>
            <a:stretch>
              <a:fillRect/>
            </a:stretch>
          </p:blipFill>
          <p:spPr bwMode="auto">
            <a:xfrm>
              <a:off x="3971925" y="6305550"/>
              <a:ext cx="411163" cy="411163"/>
            </a:xfrm>
            <a:prstGeom prst="rect">
              <a:avLst/>
            </a:prstGeom>
            <a:noFill/>
            <a:ln w="9525">
              <a:noFill/>
              <a:miter lim="800000"/>
              <a:headEnd/>
              <a:tailEnd/>
            </a:ln>
          </p:spPr>
        </p:pic>
        <p:sp>
          <p:nvSpPr>
            <p:cNvPr id="52" name="Donut 51"/>
            <p:cNvSpPr>
              <a:spLocks noChangeAspect="1"/>
            </p:cNvSpPr>
            <p:nvPr/>
          </p:nvSpPr>
          <p:spPr bwMode="gray">
            <a:xfrm>
              <a:off x="3971925" y="6304761"/>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3" name="Picture 52"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Rectangle 57">
            <a:hlinkClick r:id="rId17"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Scenario Overview</a:t>
            </a:r>
          </a:p>
        </p:txBody>
      </p:sp>
      <p:sp>
        <p:nvSpPr>
          <p:cNvPr id="5" name="Chevron 123">
            <a:hlinkClick r:id="rId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 Properties and Product Models</a:t>
            </a:r>
          </a:p>
        </p:txBody>
      </p:sp>
      <p:sp>
        <p:nvSpPr>
          <p:cNvPr id="7" name="Chevron 123">
            <a:hlinkClick r:id="rId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Specifying Product Variants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47966"/>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740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Product Definition </a:t>
            </a:r>
            <a:r>
              <a:rPr lang="en-US" sz="900" dirty="0"/>
              <a:t>business scenario allows you to specify the product that you have sold to your customer and ensures that you build the product exactly as it was specified. This is particularly relevant when your company offers products that come in many variants or when it offers custom-built products described by detailed customer requirements. You can define possible product variants by product properties, product models and product specifications and reuse them.</a:t>
            </a:r>
          </a:p>
          <a:p>
            <a:pPr marL="228600" lvl="1" indent="-114300">
              <a:lnSpc>
                <a:spcPct val="90000"/>
              </a:lnSpc>
              <a:spcBef>
                <a:spcPct val="60000"/>
              </a:spcBef>
              <a:buClr>
                <a:srgbClr val="4DB6EF"/>
              </a:buClr>
              <a:buFont typeface="Wingdings" pitchFamily="2" charset="2"/>
              <a:buChar char="l"/>
            </a:pPr>
            <a:r>
              <a:rPr lang="en-US" sz="900" dirty="0"/>
              <a:t>Product properties describe the features a product can have.</a:t>
            </a:r>
          </a:p>
          <a:p>
            <a:pPr marL="228600" lvl="1" indent="-114300">
              <a:lnSpc>
                <a:spcPct val="90000"/>
              </a:lnSpc>
              <a:spcBef>
                <a:spcPct val="60000"/>
              </a:spcBef>
              <a:buClr>
                <a:srgbClr val="4DB6EF"/>
              </a:buClr>
              <a:buFont typeface="Wingdings" pitchFamily="2" charset="2"/>
              <a:buChar char="l"/>
            </a:pPr>
            <a:r>
              <a:rPr lang="en-US" sz="900" dirty="0"/>
              <a:t>Product models describe the possible variations of a product.</a:t>
            </a:r>
          </a:p>
          <a:p>
            <a:pPr marL="228600" lvl="1" indent="-114300">
              <a:lnSpc>
                <a:spcPct val="90000"/>
              </a:lnSpc>
              <a:spcBef>
                <a:spcPct val="60000"/>
              </a:spcBef>
              <a:buClr>
                <a:srgbClr val="4DB6EF"/>
              </a:buClr>
              <a:buFont typeface="Wingdings" pitchFamily="2" charset="2"/>
              <a:buChar char="l"/>
            </a:pPr>
            <a:r>
              <a:rPr lang="en-US" sz="900" dirty="0"/>
              <a:t>Product specifications describe individual customer requirements or products variants. You can create product specifications within SAP Business </a:t>
            </a:r>
            <a:r>
              <a:rPr lang="en-US" sz="900" dirty="0" err="1"/>
              <a:t>ByDesign</a:t>
            </a:r>
            <a:r>
              <a:rPr lang="en-US" sz="900" dirty="0"/>
              <a:t> or import them from an external system.</a:t>
            </a:r>
          </a:p>
          <a:p>
            <a:pPr>
              <a:spcBef>
                <a:spcPct val="50000"/>
              </a:spcBef>
              <a:buClr>
                <a:schemeClr val="accent1"/>
              </a:buClr>
              <a:buSzPct val="80000"/>
              <a:buFont typeface="Wingdings" pitchFamily="2" charset="2"/>
              <a:buNone/>
            </a:pPr>
            <a:r>
              <a:rPr lang="en-US" sz="900" dirty="0"/>
              <a:t>Product Definition supports to streamline product portfolio and production, meet customer requirements in delivered product and to reduce Product Master management effort. </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2960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a:p>
          <a:p>
            <a:pPr>
              <a:buClr>
                <a:schemeClr val="accent1"/>
              </a:buClr>
              <a:buSzPct val="80000"/>
              <a:buFont typeface="Wingdings" pitchFamily="2" charset="2"/>
              <a:buNone/>
            </a:pPr>
            <a:r>
              <a:rPr lang="en-US" sz="700"/>
              <a:t>Product Manager</a:t>
            </a:r>
          </a:p>
        </p:txBody>
      </p:sp>
      <p:sp>
        <p:nvSpPr>
          <p:cNvPr id="60" name="Chevron 79"/>
          <p:cNvSpPr>
            <a:spLocks noChangeArrowheads="1"/>
          </p:cNvSpPr>
          <p:nvPr/>
        </p:nvSpPr>
        <p:spPr bwMode="auto">
          <a:xfrm>
            <a:off x="341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a:p>
          <a:p>
            <a:pPr>
              <a:buClr>
                <a:schemeClr val="accent1"/>
              </a:buClr>
              <a:buSzPct val="80000"/>
              <a:buFont typeface="Wingdings" pitchFamily="2" charset="2"/>
              <a:buNone/>
            </a:pPr>
            <a:r>
              <a:rPr lang="en-US" sz="700"/>
              <a:t>Product Engineer</a:t>
            </a:r>
          </a:p>
        </p:txBody>
      </p:sp>
      <p:sp>
        <p:nvSpPr>
          <p:cNvPr id="70" name="Chevron 79"/>
          <p:cNvSpPr>
            <a:spLocks noChangeArrowheads="1"/>
          </p:cNvSpPr>
          <p:nvPr/>
        </p:nvSpPr>
        <p:spPr bwMode="auto">
          <a:xfrm>
            <a:off x="4430713" y="63023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b="1" dirty="0"/>
          </a:p>
          <a:p>
            <a:pPr>
              <a:buClr>
                <a:schemeClr val="accent1"/>
              </a:buClr>
              <a:buSzPct val="80000"/>
              <a:buFont typeface="Wingdings" pitchFamily="2" charset="2"/>
              <a:buNone/>
            </a:pPr>
            <a:endParaRPr lang="en-US" b="1" dirty="0"/>
          </a:p>
          <a:p>
            <a:pPr>
              <a:buClr>
                <a:schemeClr val="accent1"/>
              </a:buClr>
              <a:buSzPct val="80000"/>
              <a:buFont typeface="Wingdings" pitchFamily="2" charset="2"/>
              <a:buNone/>
            </a:pPr>
            <a:r>
              <a:rPr lang="en-US" sz="700" dirty="0"/>
              <a:t>Sales Representative</a:t>
            </a:r>
          </a:p>
        </p:txBody>
      </p:sp>
      <p:sp>
        <p:nvSpPr>
          <p:cNvPr id="3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5" name="Picture 68"/>
          <p:cNvPicPr>
            <a:picLocks noChangeAspect="1" noChangeArrowheads="1"/>
          </p:cNvPicPr>
          <p:nvPr/>
        </p:nvPicPr>
        <p:blipFill>
          <a:blip r:embed="rId9" cstate="print"/>
          <a:srcRect/>
          <a:stretch>
            <a:fillRect/>
          </a:stretch>
        </p:blipFill>
        <p:spPr bwMode="auto">
          <a:xfrm>
            <a:off x="6735763" y="4122738"/>
            <a:ext cx="2470150" cy="2809875"/>
          </a:xfrm>
          <a:prstGeom prst="rect">
            <a:avLst/>
          </a:prstGeom>
          <a:noFill/>
          <a:ln w="9525">
            <a:noFill/>
            <a:miter lim="800000"/>
            <a:headEnd/>
            <a:tailEnd/>
          </a:ln>
        </p:spPr>
      </p:pic>
      <p:pic>
        <p:nvPicPr>
          <p:cNvPr id="36" name="Picture 52" descr="richard_stone_active.png">
            <a:hlinkClick r:id="rId10" action="ppaction://hlinksldjump" tooltip="Click here for a detailed role description"/>
          </p:cNvPr>
          <p:cNvPicPr>
            <a:picLocks noChangeAspect="1"/>
          </p:cNvPicPr>
          <p:nvPr>
            <p:custDataLst>
              <p:tags r:id="rId1"/>
            </p:custDataLst>
          </p:nvPr>
        </p:nvPicPr>
        <p:blipFill>
          <a:blip r:embed="rId11" cstate="print"/>
          <a:srcRect/>
          <a:stretch>
            <a:fillRect/>
          </a:stretch>
        </p:blipFill>
        <p:spPr bwMode="auto">
          <a:xfrm>
            <a:off x="7813675" y="6318250"/>
            <a:ext cx="411163" cy="411163"/>
          </a:xfrm>
          <a:prstGeom prst="rect">
            <a:avLst/>
          </a:prstGeom>
          <a:noFill/>
          <a:ln w="9525">
            <a:noFill/>
            <a:miter lim="800000"/>
            <a:headEnd/>
            <a:tailEnd/>
          </a:ln>
        </p:spPr>
      </p:pic>
      <p:sp>
        <p:nvSpPr>
          <p:cNvPr id="3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9"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0"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41" name="Rectangle 72"/>
          <p:cNvSpPr>
            <a:spLocks noChangeArrowheads="1"/>
          </p:cNvSpPr>
          <p:nvPr/>
        </p:nvSpPr>
        <p:spPr bwMode="auto">
          <a:xfrm>
            <a:off x="6886575" y="4171950"/>
            <a:ext cx="2254250" cy="2668588"/>
          </a:xfrm>
          <a:prstGeom prst="rect">
            <a:avLst/>
          </a:prstGeom>
          <a:solidFill>
            <a:srgbClr val="EAEAEA"/>
          </a:solidFill>
          <a:ln w="9525">
            <a:noFill/>
            <a:miter lim="800000"/>
            <a:headEnd/>
            <a:tailEnd/>
          </a:ln>
          <a:effectLst>
            <a:outerShdw blurRad="50800" dist="38100" dir="13500000" algn="br" rotWithShape="0">
              <a:prstClr val="black">
                <a:alpha val="40000"/>
              </a:prstClr>
            </a:outerShdw>
          </a:effectLst>
        </p:spPr>
        <p:txBody>
          <a:bodyPr/>
          <a:lstStyle/>
          <a:p>
            <a:pPr>
              <a:defRPr/>
            </a:pPr>
            <a:endParaRPr lang="de-DE"/>
          </a:p>
        </p:txBody>
      </p:sp>
      <p:sp>
        <p:nvSpPr>
          <p:cNvPr id="42"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3"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44" name="Picture 7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45" name="Rectangle 76">
            <a:hlinkClick r:id="rId13"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3" action="ppaction://hlinksldjump"/>
              </a:rPr>
              <a:t>Close Legend</a:t>
            </a:r>
            <a:endParaRPr lang="en-US" sz="800" dirty="0">
              <a:solidFill>
                <a:srgbClr val="44697D"/>
              </a:solidFill>
            </a:endParaRPr>
          </a:p>
        </p:txBody>
      </p:sp>
      <p:sp>
        <p:nvSpPr>
          <p:cNvPr id="46"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49"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0"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1"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52"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6" name="TextBox 65"/>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4" cstate="print"/>
          <a:stretch>
            <a:fillRect/>
          </a:stretch>
        </p:blipFill>
        <p:spPr>
          <a:xfrm>
            <a:off x="366739" y="5220067"/>
            <a:ext cx="180000" cy="180000"/>
          </a:xfrm>
          <a:prstGeom prst="rect">
            <a:avLst/>
          </a:prstGeom>
        </p:spPr>
      </p:pic>
      <p:pic>
        <p:nvPicPr>
          <p:cNvPr id="75" name="Picture 74"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6"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0"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5" name="Picture 5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124"/>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1833563" y="6308725"/>
            <a:ext cx="411162" cy="411162"/>
          </a:xfrm>
          <a:prstGeom prst="rect">
            <a:avLst/>
          </a:prstGeom>
          <a:noFill/>
          <a:ln w="9525">
            <a:noFill/>
            <a:miter lim="800000"/>
            <a:headEnd/>
            <a:tailEnd/>
          </a:ln>
        </p:spPr>
      </p:pic>
      <p:pic>
        <p:nvPicPr>
          <p:cNvPr id="57" name="Picture 136"/>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2928143" y="6308725"/>
            <a:ext cx="411163" cy="411163"/>
          </a:xfrm>
          <a:prstGeom prst="rect">
            <a:avLst/>
          </a:prstGeom>
          <a:noFill/>
          <a:ln w="9525">
            <a:noFill/>
            <a:miter lim="800000"/>
            <a:headEnd/>
            <a:tailEnd/>
          </a:ln>
        </p:spPr>
      </p:pic>
      <p:grpSp>
        <p:nvGrpSpPr>
          <p:cNvPr id="63" name="Group 62"/>
          <p:cNvGrpSpPr/>
          <p:nvPr/>
        </p:nvGrpSpPr>
        <p:grpSpPr>
          <a:xfrm>
            <a:off x="3971925" y="6304761"/>
            <a:ext cx="411163" cy="411952"/>
            <a:chOff x="3971925" y="6304761"/>
            <a:chExt cx="411163" cy="411952"/>
          </a:xfrm>
        </p:grpSpPr>
        <p:pic>
          <p:nvPicPr>
            <p:cNvPr id="64" name="Picture 127" descr="kate_jackob_active.png"/>
            <p:cNvPicPr>
              <a:picLocks noChangeAspect="1"/>
            </p:cNvPicPr>
            <p:nvPr>
              <p:custDataLst>
                <p:tags r:id="rId2"/>
              </p:custDataLst>
            </p:nvPr>
          </p:nvPicPr>
          <p:blipFill>
            <a:blip r:embed="rId20" cstate="print"/>
            <a:srcRect/>
            <a:stretch>
              <a:fillRect/>
            </a:stretch>
          </p:blipFill>
          <p:spPr bwMode="auto">
            <a:xfrm>
              <a:off x="3971925" y="6305550"/>
              <a:ext cx="411163" cy="411163"/>
            </a:xfrm>
            <a:prstGeom prst="rect">
              <a:avLst/>
            </a:prstGeom>
            <a:noFill/>
            <a:ln w="9525">
              <a:noFill/>
              <a:miter lim="800000"/>
              <a:headEnd/>
              <a:tailEnd/>
            </a:ln>
          </p:spPr>
        </p:pic>
        <p:sp>
          <p:nvSpPr>
            <p:cNvPr id="65" name="Donut 64"/>
            <p:cNvSpPr>
              <a:spLocks noChangeAspect="1"/>
            </p:cNvSpPr>
            <p:nvPr/>
          </p:nvSpPr>
          <p:spPr bwMode="gray">
            <a:xfrm>
              <a:off x="3971925" y="6304761"/>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2" name="Picture 81"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57">
            <a:hlinkClick r:id="rId2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3" name="Picture 82" descr="i_button_black.psd"/>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933422" y="6302901"/>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Process Details: Defining Product Properties and Product Models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Defining Product Properties and Product Models </a:t>
            </a:r>
            <a:r>
              <a:rPr lang="en-US" sz="900" dirty="0"/>
              <a:t>business process enables you to define product properties and product models to structure product master data and thus reduce the product master maintenance effort. Product properties describe characteristics that a product can have, including the format (for example, unit of measure) and its value range. A product model describes all possible variations of a product, using a combination of properties, attachments and/or free text notes. You can restrict the allowed values for the properties and define a default value or create new properties in the product model. You can assign one or more products to a product model. The product model can then be used to specify these products, which is particularly important in the sales process.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2" name="Chevron 44"/>
          <p:cNvSpPr>
            <a:spLocks noChangeArrowheads="1"/>
          </p:cNvSpPr>
          <p:nvPr/>
        </p:nvSpPr>
        <p:spPr bwMode="auto">
          <a:xfrm>
            <a:off x="327025" y="1850724"/>
            <a:ext cx="3164610"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Defining Product Properties and Product Models</a:t>
            </a:r>
          </a:p>
        </p:txBody>
      </p:sp>
      <p:sp>
        <p:nvSpPr>
          <p:cNvPr id="63" name="Chevron 62"/>
          <p:cNvSpPr>
            <a:spLocks noChangeArrowheads="1"/>
          </p:cNvSpPr>
          <p:nvPr>
            <p:custDataLst>
              <p:tags r:id="rId1"/>
            </p:custDataLst>
          </p:nvPr>
        </p:nvSpPr>
        <p:spPr bwMode="auto">
          <a:xfrm>
            <a:off x="756914" y="21652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properties</a:t>
            </a:r>
          </a:p>
        </p:txBody>
      </p:sp>
      <p:sp>
        <p:nvSpPr>
          <p:cNvPr id="64" name="Chevron 63"/>
          <p:cNvSpPr>
            <a:spLocks noChangeArrowheads="1"/>
          </p:cNvSpPr>
          <p:nvPr>
            <p:custDataLst>
              <p:tags r:id="rId2"/>
            </p:custDataLst>
          </p:nvPr>
        </p:nvSpPr>
        <p:spPr bwMode="auto">
          <a:xfrm>
            <a:off x="1545809" y="21652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Create and maintain product models</a:t>
            </a:r>
          </a:p>
        </p:txBody>
      </p:sp>
      <p:sp>
        <p:nvSpPr>
          <p:cNvPr id="65" name="Chevron 64"/>
          <p:cNvSpPr>
            <a:spLocks noChangeArrowheads="1"/>
          </p:cNvSpPr>
          <p:nvPr>
            <p:custDataLst>
              <p:tags r:id="rId3"/>
            </p:custDataLst>
          </p:nvPr>
        </p:nvSpPr>
        <p:spPr bwMode="auto">
          <a:xfrm>
            <a:off x="2334705" y="21652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Assign products to models</a:t>
            </a:r>
          </a:p>
        </p:txBody>
      </p:sp>
      <p:sp>
        <p:nvSpPr>
          <p:cNvPr id="66" name="TextBox 59">
            <a:hlinkClick r:id="rId7" action="ppaction://hlinksldjump"/>
          </p:cNvPr>
          <p:cNvSpPr txBox="1">
            <a:spLocks noChangeArrowheads="1"/>
          </p:cNvSpPr>
          <p:nvPr/>
        </p:nvSpPr>
        <p:spPr bwMode="auto">
          <a:xfrm>
            <a:off x="3102163" y="1784101"/>
            <a:ext cx="188119" cy="307777"/>
          </a:xfrm>
          <a:prstGeom prst="rect">
            <a:avLst/>
          </a:prstGeom>
          <a:noFill/>
          <a:ln w="9525">
            <a:noFill/>
            <a:miter lim="800000"/>
            <a:headEnd/>
            <a:tailEnd/>
          </a:ln>
        </p:spPr>
        <p:txBody>
          <a:bodyPr wrap="none" lIns="72000" rIns="0">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94" name="Oval 93">
            <a:hlinkClick r:id="rId8" action="ppaction://hlinksldjump" tooltip="The product manager/product engineer creates and maintains product properties together with their value ranges and notes. He can also create a property by copying an existing one."/>
          </p:cNvPr>
          <p:cNvSpPr>
            <a:spLocks noChangeAspect="1"/>
          </p:cNvSpPr>
          <p:nvPr/>
        </p:nvSpPr>
        <p:spPr bwMode="gray">
          <a:xfrm>
            <a:off x="1344763" y="27528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5" name="Oval 94">
            <a:hlinkClick r:id="rId8" action="ppaction://hlinksldjump" tooltip="The product manager/product engineer combines product properties with product models, restricts value ranges, specifies properties as mandatory or optional, and defines default property values. Product models are templates for product specifications."/>
          </p:cNvPr>
          <p:cNvSpPr>
            <a:spLocks noChangeAspect="1"/>
          </p:cNvSpPr>
          <p:nvPr/>
        </p:nvSpPr>
        <p:spPr bwMode="gray">
          <a:xfrm>
            <a:off x="2116288" y="27528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95">
            <a:hlinkClick r:id="rId8" action="ppaction://hlinksldjump" tooltip="The product manager/ product engineer assigns one or more products to a product model. For each of the assigned products, specifications can be created using the product model as a template."/>
          </p:cNvPr>
          <p:cNvSpPr>
            <a:spLocks noChangeAspect="1"/>
          </p:cNvSpPr>
          <p:nvPr/>
        </p:nvSpPr>
        <p:spPr bwMode="gray">
          <a:xfrm>
            <a:off x="2916388" y="27528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Chevron 101"/>
          <p:cNvSpPr>
            <a:spLocks noChangeArrowheads="1"/>
          </p:cNvSpPr>
          <p:nvPr/>
        </p:nvSpPr>
        <p:spPr bwMode="auto">
          <a:xfrm>
            <a:off x="7580313" y="470217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Product Manager</a:t>
            </a:r>
          </a:p>
          <a:p>
            <a:pPr>
              <a:buClr>
                <a:schemeClr val="accent1"/>
              </a:buClr>
              <a:buSzPct val="80000"/>
              <a:buFont typeface="Wingdings" pitchFamily="2" charset="2"/>
              <a:buNone/>
            </a:pPr>
            <a:r>
              <a:rPr lang="en-US" sz="800" dirty="0">
                <a:solidFill>
                  <a:srgbClr val="404040"/>
                </a:solidFill>
              </a:rPr>
              <a:t>Product Engineer</a:t>
            </a:r>
          </a:p>
        </p:txBody>
      </p:sp>
      <p:sp>
        <p:nvSpPr>
          <p:cNvPr id="39" name="TextBox 38"/>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3" name="Picture 42"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44" name="Picture 43"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45"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3" action="ppaction://hlinksldjump"/>
          </p:cNvPr>
          <p:cNvSpPr>
            <a:spLocks noChangeArrowheads="1"/>
          </p:cNvSpPr>
          <p:nvPr/>
        </p:nvSpPr>
        <p:spPr bwMode="auto">
          <a:xfrm>
            <a:off x="3453535"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Specifying Product Variants</a:t>
            </a:r>
          </a:p>
        </p:txBody>
      </p:sp>
      <p:sp>
        <p:nvSpPr>
          <p:cNvPr id="52" name="Chevron 102"/>
          <p:cNvSpPr>
            <a:spLocks noChangeArrowheads="1"/>
          </p:cNvSpPr>
          <p:nvPr/>
        </p:nvSpPr>
        <p:spPr bwMode="auto">
          <a:xfrm>
            <a:off x="7580313" y="52676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pic>
        <p:nvPicPr>
          <p:cNvPr id="53" name="Picture 124"/>
          <p:cNvPicPr>
            <a:picLocks noChangeAspect="1"/>
          </p:cNvPicPr>
          <p:nvPr/>
        </p:nvPicPr>
        <p:blipFill>
          <a:blip r:embed="rId14">
            <a:extLst>
              <a:ext uri="{28A0092B-C50C-407E-A947-70E740481C1C}">
                <a14:useLocalDpi xmlns:a14="http://schemas.microsoft.com/office/drawing/2010/main" val="0"/>
              </a:ext>
            </a:extLst>
          </a:blip>
          <a:stretch>
            <a:fillRect/>
          </a:stretch>
        </p:blipFill>
        <p:spPr bwMode="auto">
          <a:xfrm>
            <a:off x="6915150" y="4508500"/>
            <a:ext cx="411163" cy="411163"/>
          </a:xfrm>
          <a:prstGeom prst="rect">
            <a:avLst/>
          </a:prstGeom>
          <a:noFill/>
          <a:ln w="9525">
            <a:noFill/>
            <a:miter lim="800000"/>
            <a:headEnd/>
            <a:tailEnd/>
          </a:ln>
        </p:spPr>
      </p:pic>
      <p:pic>
        <p:nvPicPr>
          <p:cNvPr id="55"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6" name="Picture 5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0"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dirty="0"/>
              <a:t>Process Details: Specifying Product Variants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010807"/>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 </a:t>
            </a:r>
            <a:r>
              <a:rPr lang="en-US" sz="900" b="1" dirty="0"/>
              <a:t>Specifying Product Variants </a:t>
            </a:r>
            <a:r>
              <a:rPr lang="en-US" sz="900" dirty="0"/>
              <a:t>business enables you to create a product specification that consists of documents that specify a certain product in more detail than the product master. These specific details, typically representing customer requirements, can be documented in attachments, as free text (notes) and/or valuated properties.</a:t>
            </a:r>
          </a:p>
          <a:p>
            <a:pPr>
              <a:spcBef>
                <a:spcPts val="600"/>
              </a:spcBef>
              <a:buClr>
                <a:schemeClr val="accent1"/>
              </a:buClr>
              <a:buSzPct val="80000"/>
              <a:buFont typeface="Wingdings" pitchFamily="2" charset="2"/>
              <a:buNone/>
            </a:pPr>
            <a:r>
              <a:rPr lang="en-US" sz="900" dirty="0"/>
              <a:t>If a model for this product already exists, you valuate the mandatory properties that are defined in the model. The attachments and notes that are part of this model will also automatically become a part of the product specification. It is also possible for you to change those attachments and notes.  </a:t>
            </a:r>
          </a:p>
          <a:p>
            <a:pPr>
              <a:spcBef>
                <a:spcPts val="600"/>
              </a:spcBef>
              <a:buClr>
                <a:schemeClr val="accent1"/>
              </a:buClr>
              <a:buSzPct val="80000"/>
              <a:buFont typeface="Wingdings" pitchFamily="2" charset="2"/>
              <a:buNone/>
            </a:pPr>
            <a:r>
              <a:rPr lang="en-US" sz="900" dirty="0"/>
              <a:t>You can also create a product specification directly from a sales order.</a:t>
            </a:r>
          </a:p>
          <a:p>
            <a:pPr>
              <a:spcBef>
                <a:spcPts val="600"/>
              </a:spcBef>
              <a:buClr>
                <a:schemeClr val="accent1"/>
              </a:buClr>
              <a:buSzPct val="80000"/>
              <a:buFont typeface="Wingdings" pitchFamily="2" charset="2"/>
              <a:buNone/>
            </a:pPr>
            <a:r>
              <a:rPr lang="en-US" sz="900" dirty="0"/>
              <a:t>When a product specification is included in a released sales order, it can be referred to in all subsequent supply chain process steps.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2" name="Chevron 44"/>
          <p:cNvSpPr>
            <a:spLocks noChangeArrowheads="1"/>
          </p:cNvSpPr>
          <p:nvPr/>
        </p:nvSpPr>
        <p:spPr bwMode="auto">
          <a:xfrm>
            <a:off x="1114780" y="184119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Specifying Product Variants – Manual Creation of Product Specifications</a:t>
            </a:r>
          </a:p>
        </p:txBody>
      </p:sp>
      <p:sp>
        <p:nvSpPr>
          <p:cNvPr id="33" name="Chevron 32"/>
          <p:cNvSpPr>
            <a:spLocks noChangeArrowheads="1"/>
          </p:cNvSpPr>
          <p:nvPr>
            <p:custDataLst>
              <p:tags r:id="rId1"/>
            </p:custDataLst>
          </p:nvPr>
        </p:nvSpPr>
        <p:spPr bwMode="auto">
          <a:xfrm>
            <a:off x="1563719" y="2155751"/>
            <a:ext cx="84610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product specifications</a:t>
            </a:r>
          </a:p>
        </p:txBody>
      </p:sp>
      <p:sp>
        <p:nvSpPr>
          <p:cNvPr id="34" name="Chevron 33"/>
          <p:cNvSpPr>
            <a:spLocks noChangeArrowheads="1"/>
          </p:cNvSpPr>
          <p:nvPr>
            <p:custDataLst>
              <p:tags r:id="rId2"/>
            </p:custDataLst>
          </p:nvPr>
        </p:nvSpPr>
        <p:spPr bwMode="auto">
          <a:xfrm>
            <a:off x="2381188" y="2155751"/>
            <a:ext cx="876361"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Release product specifications</a:t>
            </a:r>
          </a:p>
          <a:p>
            <a:pPr>
              <a:lnSpc>
                <a:spcPct val="90000"/>
              </a:lnSpc>
              <a:buClr>
                <a:schemeClr val="accent1"/>
              </a:buClr>
              <a:buSzPct val="80000"/>
            </a:pPr>
            <a:endParaRPr lang="en-US" sz="800" dirty="0">
              <a:solidFill>
                <a:srgbClr val="404040"/>
              </a:solidFill>
            </a:endParaRPr>
          </a:p>
        </p:txBody>
      </p:sp>
      <p:sp>
        <p:nvSpPr>
          <p:cNvPr id="36" name="TextBox 59">
            <a:hlinkClick r:id="rId7" action="ppaction://hlinksldjump"/>
          </p:cNvPr>
          <p:cNvSpPr txBox="1">
            <a:spLocks noChangeArrowheads="1"/>
          </p:cNvSpPr>
          <p:nvPr/>
        </p:nvSpPr>
        <p:spPr bwMode="auto">
          <a:xfrm>
            <a:off x="3337468" y="1784101"/>
            <a:ext cx="188119" cy="307777"/>
          </a:xfrm>
          <a:prstGeom prst="rect">
            <a:avLst/>
          </a:prstGeom>
          <a:noFill/>
          <a:ln w="9525">
            <a:noFill/>
            <a:miter lim="800000"/>
            <a:headEnd/>
            <a:tailEnd/>
          </a:ln>
        </p:spPr>
        <p:txBody>
          <a:bodyPr wrap="none" lIns="72000" rIns="0">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sp>
        <p:nvSpPr>
          <p:cNvPr id="38" name="Oval 37">
            <a:hlinkClick r:id="rId8" action="ppaction://hlinksldjump" tooltip="The sales representative creates a product specification for a product. He assigns values to properties if the product is assigned to a product model. He attaches documents and adds notes."/>
          </p:cNvPr>
          <p:cNvSpPr>
            <a:spLocks noChangeAspect="1"/>
          </p:cNvSpPr>
          <p:nvPr/>
        </p:nvSpPr>
        <p:spPr bwMode="gray">
          <a:xfrm>
            <a:off x="2151568" y="27433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39" name="Oval 38">
            <a:hlinkClick r:id="rId8" action="ppaction://hlinksldjump" tooltip="The sales representative releases the product specification if he does not intend to change the product specification in subsequent process steps."/>
          </p:cNvPr>
          <p:cNvSpPr>
            <a:spLocks noChangeAspect="1"/>
          </p:cNvSpPr>
          <p:nvPr/>
        </p:nvSpPr>
        <p:spPr bwMode="gray">
          <a:xfrm>
            <a:off x="2980243" y="27433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45" name="Rectangle 77"/>
          <p:cNvSpPr>
            <a:spLocks noChangeArrowheads="1"/>
          </p:cNvSpPr>
          <p:nvPr/>
        </p:nvSpPr>
        <p:spPr bwMode="auto">
          <a:xfrm>
            <a:off x="1150938" y="2953995"/>
            <a:ext cx="1976437" cy="230188"/>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9" action="ppaction://hlinksldjump"/>
              </a:rPr>
              <a:t>Click here </a:t>
            </a:r>
            <a:r>
              <a:rPr lang="en-US" sz="900" dirty="0">
                <a:solidFill>
                  <a:schemeClr val="bg1"/>
                </a:solidFill>
              </a:rPr>
              <a:t>to display process variants</a:t>
            </a:r>
          </a:p>
        </p:txBody>
      </p:sp>
      <p:sp>
        <p:nvSpPr>
          <p:cNvPr id="41" name="TextBox 4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62" name="Picture 61"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63"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0"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 Properties and Product Models</a:t>
            </a:r>
          </a:p>
        </p:txBody>
      </p:sp>
      <p:sp>
        <p:nvSpPr>
          <p:cNvPr id="46" name="Chevron 102"/>
          <p:cNvSpPr>
            <a:spLocks noChangeArrowheads="1"/>
          </p:cNvSpPr>
          <p:nvPr/>
        </p:nvSpPr>
        <p:spPr bwMode="auto">
          <a:xfrm>
            <a:off x="7580313" y="52676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51" name="Chevron 101"/>
          <p:cNvSpPr>
            <a:spLocks noChangeArrowheads="1"/>
          </p:cNvSpPr>
          <p:nvPr/>
        </p:nvSpPr>
        <p:spPr bwMode="auto">
          <a:xfrm>
            <a:off x="7580313" y="457835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Sales Representative</a:t>
            </a:r>
          </a:p>
        </p:txBody>
      </p:sp>
      <p:pic>
        <p:nvPicPr>
          <p:cNvPr id="52"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53" name="Group 52"/>
          <p:cNvGrpSpPr/>
          <p:nvPr/>
        </p:nvGrpSpPr>
        <p:grpSpPr>
          <a:xfrm>
            <a:off x="6905625" y="4512548"/>
            <a:ext cx="411163" cy="413465"/>
            <a:chOff x="6905625" y="4512548"/>
            <a:chExt cx="411163" cy="413465"/>
          </a:xfrm>
        </p:grpSpPr>
        <p:pic>
          <p:nvPicPr>
            <p:cNvPr id="55" name="Picture 127" descr="kate_jackob_active.png"/>
            <p:cNvPicPr>
              <a:picLocks noChangeAspect="1"/>
            </p:cNvPicPr>
            <p:nvPr>
              <p:custDataLst>
                <p:tags r:id="rId3"/>
              </p:custDataLst>
            </p:nvPr>
          </p:nvPicPr>
          <p:blipFill>
            <a:blip r:embed="rId16" cstate="print"/>
            <a:srcRect/>
            <a:stretch>
              <a:fillRect/>
            </a:stretch>
          </p:blipFill>
          <p:spPr bwMode="auto">
            <a:xfrm>
              <a:off x="6905625" y="4514850"/>
              <a:ext cx="411163" cy="411163"/>
            </a:xfrm>
            <a:prstGeom prst="rect">
              <a:avLst/>
            </a:prstGeom>
            <a:noFill/>
            <a:ln w="9525">
              <a:noFill/>
              <a:miter lim="800000"/>
              <a:headEnd/>
              <a:tailEnd/>
            </a:ln>
          </p:spPr>
        </p:pic>
        <p:sp>
          <p:nvSpPr>
            <p:cNvPr id="56" name="Donut 55"/>
            <p:cNvSpPr>
              <a:spLocks noChangeAspect="1"/>
            </p:cNvSpPr>
            <p:nvPr/>
          </p:nvSpPr>
          <p:spPr bwMode="gray">
            <a:xfrm>
              <a:off x="6905625" y="4512548"/>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7" name="Picture 5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57"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9"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Process Details: Specifying Product Variants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0"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Defining Product Properties and Product Models</a:t>
            </a:r>
          </a:p>
        </p:txBody>
      </p:sp>
      <p:sp>
        <p:nvSpPr>
          <p:cNvPr id="40" name="Chevron 55"/>
          <p:cNvSpPr>
            <a:spLocks noChangeArrowheads="1"/>
          </p:cNvSpPr>
          <p:nvPr/>
        </p:nvSpPr>
        <p:spPr bwMode="auto">
          <a:xfrm>
            <a:off x="1111411" y="3231365"/>
            <a:ext cx="2440988" cy="53543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Specifying Product Variants – External</a:t>
            </a:r>
          </a:p>
          <a:p>
            <a:pPr marL="142875" indent="142875">
              <a:spcBef>
                <a:spcPts val="300"/>
              </a:spcBef>
            </a:pPr>
            <a:r>
              <a:rPr lang="en-US" sz="900" dirty="0"/>
              <a:t>Creation of Product Specifications</a:t>
            </a:r>
          </a:p>
          <a:p>
            <a:pPr marL="142875" indent="142875">
              <a:spcBef>
                <a:spcPts val="300"/>
              </a:spcBef>
            </a:pPr>
            <a:endParaRPr lang="en-US" sz="400" dirty="0"/>
          </a:p>
        </p:txBody>
      </p:sp>
      <p:sp>
        <p:nvSpPr>
          <p:cNvPr id="41" name="Oval 40">
            <a:hlinkClick r:id="rId8" action="ppaction://hlinksldjump" tooltip="The sales representative uses an external tool to record customer requirements in attachments, free text, and/or valuated properties. This product specification is transferred to SAP Business ByDesign, checked for consistency and can be released."/>
          </p:cNvPr>
          <p:cNvSpPr>
            <a:spLocks noChangeAspect="1"/>
          </p:cNvSpPr>
          <p:nvPr/>
        </p:nvSpPr>
        <p:spPr bwMode="gray">
          <a:xfrm>
            <a:off x="1187249" y="33616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42" name="Chevron 44"/>
          <p:cNvSpPr>
            <a:spLocks noChangeArrowheads="1"/>
          </p:cNvSpPr>
          <p:nvPr/>
        </p:nvSpPr>
        <p:spPr bwMode="auto">
          <a:xfrm>
            <a:off x="1114780" y="184119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Specifying Product Variants – Manual Creation of Product Specifications</a:t>
            </a:r>
          </a:p>
        </p:txBody>
      </p:sp>
      <p:sp>
        <p:nvSpPr>
          <p:cNvPr id="65" name="Rectangle 77"/>
          <p:cNvSpPr>
            <a:spLocks noChangeArrowheads="1"/>
          </p:cNvSpPr>
          <p:nvPr/>
        </p:nvSpPr>
        <p:spPr bwMode="auto">
          <a:xfrm>
            <a:off x="1150938" y="2953995"/>
            <a:ext cx="1836006" cy="230832"/>
          </a:xfrm>
          <a:prstGeom prst="rect">
            <a:avLst/>
          </a:prstGeom>
          <a:noFill/>
          <a:ln w="9525">
            <a:noFill/>
            <a:miter lim="800000"/>
            <a:headEnd/>
            <a:tailEnd/>
          </a:ln>
        </p:spPr>
        <p:txBody>
          <a:bodyPr wrap="none" lIns="72000" rIns="0">
            <a:spAutoFit/>
          </a:bodyPr>
          <a:lstStyle/>
          <a:p>
            <a:pPr>
              <a:buClr>
                <a:schemeClr val="accent1"/>
              </a:buClr>
              <a:buSzPct val="80000"/>
            </a:pPr>
            <a:r>
              <a:rPr lang="en-US" sz="900" dirty="0">
                <a:solidFill>
                  <a:srgbClr val="44697D"/>
                </a:solidFill>
                <a:hlinkClick r:id="rId9" action="ppaction://hlinksldjump"/>
              </a:rPr>
              <a:t>Click here</a:t>
            </a:r>
            <a:r>
              <a:rPr lang="en-US" sz="900" dirty="0">
                <a:solidFill>
                  <a:srgbClr val="44697D"/>
                </a:solidFill>
                <a:hlinkClick r:id="rId8" action="ppaction://hlinksldjump"/>
              </a:rPr>
              <a:t> </a:t>
            </a:r>
            <a:r>
              <a:rPr lang="en-US" sz="900" dirty="0">
                <a:solidFill>
                  <a:schemeClr val="bg1"/>
                </a:solidFill>
              </a:rPr>
              <a:t>to hide process variants</a:t>
            </a:r>
          </a:p>
        </p:txBody>
      </p:sp>
      <p:sp>
        <p:nvSpPr>
          <p:cNvPr id="39" name="TextBox 66"/>
          <p:cNvSpPr txBox="1">
            <a:spLocks noChangeArrowheads="1"/>
          </p:cNvSpPr>
          <p:nvPr/>
        </p:nvSpPr>
        <p:spPr bwMode="auto">
          <a:xfrm>
            <a:off x="1760926" y="4399866"/>
            <a:ext cx="4914194" cy="2010807"/>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 </a:t>
            </a:r>
            <a:r>
              <a:rPr lang="en-US" sz="900" b="1" dirty="0"/>
              <a:t>Specifying Product Variants </a:t>
            </a:r>
            <a:r>
              <a:rPr lang="en-US" sz="900" dirty="0"/>
              <a:t>business enables you to create a product specification that consists of documents that specify a certain product in more detail than the product master. These specific details, typically representing customer requirements, can be documented in attachments, as free text (notes) and/or valuated properties.</a:t>
            </a:r>
          </a:p>
          <a:p>
            <a:pPr>
              <a:spcBef>
                <a:spcPts val="600"/>
              </a:spcBef>
              <a:buClr>
                <a:schemeClr val="accent1"/>
              </a:buClr>
              <a:buSzPct val="80000"/>
              <a:buFont typeface="Wingdings" pitchFamily="2" charset="2"/>
              <a:buNone/>
            </a:pPr>
            <a:r>
              <a:rPr lang="en-US" sz="900" dirty="0"/>
              <a:t>If a model for this product already exists, you valuate the mandatory properties that are defined in the model. The attachments and notes that are part of this model will also automatically become a part of the product specification. It is also possible for you to change those attachments and notes.  </a:t>
            </a:r>
          </a:p>
          <a:p>
            <a:pPr>
              <a:spcBef>
                <a:spcPts val="600"/>
              </a:spcBef>
              <a:buClr>
                <a:schemeClr val="accent1"/>
              </a:buClr>
              <a:buSzPct val="80000"/>
              <a:buFont typeface="Wingdings" pitchFamily="2" charset="2"/>
              <a:buNone/>
            </a:pPr>
            <a:r>
              <a:rPr lang="en-US" sz="900" dirty="0"/>
              <a:t>You can also create a product specification directly from a sales order.</a:t>
            </a:r>
          </a:p>
          <a:p>
            <a:pPr>
              <a:spcBef>
                <a:spcPts val="600"/>
              </a:spcBef>
              <a:buClr>
                <a:schemeClr val="accent1"/>
              </a:buClr>
              <a:buSzPct val="80000"/>
              <a:buFont typeface="Wingdings" pitchFamily="2" charset="2"/>
              <a:buNone/>
            </a:pPr>
            <a:r>
              <a:rPr lang="en-US" sz="900" dirty="0"/>
              <a:t>When a product specification is included in a released sales order, it can be referred to in all subsequent supply chain process steps. </a:t>
            </a:r>
          </a:p>
          <a:p>
            <a:pPr marL="228600" lvl="1" indent="-114300">
              <a:spcBef>
                <a:spcPts val="200"/>
              </a:spcBef>
              <a:buFont typeface="Arial" charset="0"/>
              <a:buChar char="•"/>
            </a:pPr>
            <a:endParaRPr lang="en-US" sz="900" dirty="0"/>
          </a:p>
        </p:txBody>
      </p:sp>
      <p:sp>
        <p:nvSpPr>
          <p:cNvPr id="54" name="TextBox 5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6"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70" name="Picture 69"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71"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Chevron 102"/>
          <p:cNvSpPr>
            <a:spLocks noChangeArrowheads="1"/>
          </p:cNvSpPr>
          <p:nvPr/>
        </p:nvSpPr>
        <p:spPr bwMode="auto">
          <a:xfrm>
            <a:off x="7580313" y="5267656"/>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Product Development   </a:t>
            </a:r>
          </a:p>
        </p:txBody>
      </p:sp>
      <p:sp>
        <p:nvSpPr>
          <p:cNvPr id="80" name="Chevron 101"/>
          <p:cNvSpPr>
            <a:spLocks noChangeArrowheads="1"/>
          </p:cNvSpPr>
          <p:nvPr/>
        </p:nvSpPr>
        <p:spPr bwMode="auto">
          <a:xfrm>
            <a:off x="7580313" y="457835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Sales Representative</a:t>
            </a:r>
          </a:p>
        </p:txBody>
      </p:sp>
      <p:sp>
        <p:nvSpPr>
          <p:cNvPr id="45" name="Chevron 44"/>
          <p:cNvSpPr>
            <a:spLocks noChangeArrowheads="1"/>
          </p:cNvSpPr>
          <p:nvPr>
            <p:custDataLst>
              <p:tags r:id="rId1"/>
            </p:custDataLst>
          </p:nvPr>
        </p:nvSpPr>
        <p:spPr bwMode="auto">
          <a:xfrm>
            <a:off x="1563719" y="2155751"/>
            <a:ext cx="846106"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product specifications</a:t>
            </a:r>
          </a:p>
        </p:txBody>
      </p:sp>
      <p:sp>
        <p:nvSpPr>
          <p:cNvPr id="46" name="Chevron 45"/>
          <p:cNvSpPr>
            <a:spLocks noChangeArrowheads="1"/>
          </p:cNvSpPr>
          <p:nvPr>
            <p:custDataLst>
              <p:tags r:id="rId2"/>
            </p:custDataLst>
          </p:nvPr>
        </p:nvSpPr>
        <p:spPr bwMode="auto">
          <a:xfrm>
            <a:off x="2381188" y="2155751"/>
            <a:ext cx="876361"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Release product specifications</a:t>
            </a:r>
          </a:p>
          <a:p>
            <a:pPr>
              <a:lnSpc>
                <a:spcPct val="90000"/>
              </a:lnSpc>
              <a:buClr>
                <a:schemeClr val="accent1"/>
              </a:buClr>
              <a:buSzPct val="80000"/>
            </a:pPr>
            <a:endParaRPr lang="en-US" sz="800" dirty="0">
              <a:solidFill>
                <a:srgbClr val="404040"/>
              </a:solidFill>
            </a:endParaRPr>
          </a:p>
        </p:txBody>
      </p:sp>
      <p:sp>
        <p:nvSpPr>
          <p:cNvPr id="48" name="Oval 47">
            <a:hlinkClick r:id="rId9" action="ppaction://hlinksldjump" tooltip="The sales representative creates a product specification for a product. He assigns values to properties if the product is assigned to a product model. He attaches documents and adds notes."/>
          </p:cNvPr>
          <p:cNvSpPr>
            <a:spLocks noChangeAspect="1"/>
          </p:cNvSpPr>
          <p:nvPr/>
        </p:nvSpPr>
        <p:spPr bwMode="gray">
          <a:xfrm>
            <a:off x="2151568" y="27433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1" name="Oval 50">
            <a:hlinkClick r:id="rId9" action="ppaction://hlinksldjump" tooltip="The sales representative releases the product specification if he does not intend to change the product specification in subsequent process steps."/>
          </p:cNvPr>
          <p:cNvSpPr>
            <a:spLocks noChangeAspect="1"/>
          </p:cNvSpPr>
          <p:nvPr/>
        </p:nvSpPr>
        <p:spPr bwMode="gray">
          <a:xfrm>
            <a:off x="2980243" y="274332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2" name="TextBox 59">
            <a:hlinkClick r:id="rId14" action="ppaction://hlinksldjump"/>
          </p:cNvPr>
          <p:cNvSpPr txBox="1">
            <a:spLocks noChangeArrowheads="1"/>
          </p:cNvSpPr>
          <p:nvPr/>
        </p:nvSpPr>
        <p:spPr bwMode="auto">
          <a:xfrm>
            <a:off x="3337468" y="1784101"/>
            <a:ext cx="188119" cy="307777"/>
          </a:xfrm>
          <a:prstGeom prst="rect">
            <a:avLst/>
          </a:prstGeom>
          <a:noFill/>
          <a:ln w="9525">
            <a:noFill/>
            <a:miter lim="800000"/>
            <a:headEnd/>
            <a:tailEnd/>
          </a:ln>
        </p:spPr>
        <p:txBody>
          <a:bodyPr wrap="none" lIns="72000" rIns="0">
            <a:spAutoFit/>
          </a:bodyPr>
          <a:lstStyle>
            <a:defPPr>
              <a:defRPr lang="de-DE"/>
            </a:defPPr>
            <a:lvl1pPr>
              <a:defRPr sz="1400">
                <a:solidFill>
                  <a:srgbClr val="FFFFFF"/>
                </a:solidFill>
                <a:latin typeface="BentonSans Light" pitchFamily="2" charset="0"/>
                <a:cs typeface="BrowalliaUPC"/>
              </a:defRPr>
            </a:lvl1pPr>
          </a:lstStyle>
          <a:p>
            <a:r>
              <a:rPr lang="en-US" dirty="0"/>
              <a:t>X</a:t>
            </a:r>
          </a:p>
        </p:txBody>
      </p:sp>
      <p:pic>
        <p:nvPicPr>
          <p:cNvPr id="43"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44" name="Group 43"/>
          <p:cNvGrpSpPr/>
          <p:nvPr/>
        </p:nvGrpSpPr>
        <p:grpSpPr>
          <a:xfrm>
            <a:off x="6905625" y="4512548"/>
            <a:ext cx="411163" cy="413465"/>
            <a:chOff x="6905625" y="4512548"/>
            <a:chExt cx="411163" cy="413465"/>
          </a:xfrm>
        </p:grpSpPr>
        <p:pic>
          <p:nvPicPr>
            <p:cNvPr id="53" name="Picture 127" descr="kate_jackob_active.png"/>
            <p:cNvPicPr>
              <a:picLocks noChangeAspect="1"/>
            </p:cNvPicPr>
            <p:nvPr>
              <p:custDataLst>
                <p:tags r:id="rId3"/>
              </p:custDataLst>
            </p:nvPr>
          </p:nvPicPr>
          <p:blipFill>
            <a:blip r:embed="rId16" cstate="print"/>
            <a:srcRect/>
            <a:stretch>
              <a:fillRect/>
            </a:stretch>
          </p:blipFill>
          <p:spPr bwMode="auto">
            <a:xfrm>
              <a:off x="6905625" y="4514850"/>
              <a:ext cx="411163" cy="411163"/>
            </a:xfrm>
            <a:prstGeom prst="rect">
              <a:avLst/>
            </a:prstGeom>
            <a:noFill/>
            <a:ln w="9525">
              <a:noFill/>
              <a:miter lim="800000"/>
              <a:headEnd/>
              <a:tailEnd/>
            </a:ln>
          </p:spPr>
        </p:pic>
        <p:sp>
          <p:nvSpPr>
            <p:cNvPr id="55" name="Donut 54"/>
            <p:cNvSpPr>
              <a:spLocks noChangeAspect="1"/>
            </p:cNvSpPr>
            <p:nvPr/>
          </p:nvSpPr>
          <p:spPr bwMode="gray">
            <a:xfrm>
              <a:off x="6905625" y="4512548"/>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6" name="Picture 5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6" name="Rectangle 57">
            <a:hlinkClick r:id="rId19"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4684698" y="184229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Sell</a:t>
            </a:r>
          </a:p>
        </p:txBody>
      </p:sp>
      <p:sp>
        <p:nvSpPr>
          <p:cNvPr id="72" name="Chevron 83"/>
          <p:cNvSpPr>
            <a:spLocks noChangeArrowheads="1"/>
          </p:cNvSpPr>
          <p:nvPr/>
        </p:nvSpPr>
        <p:spPr bwMode="auto">
          <a:xfrm>
            <a:off x="1382345" y="184229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Model</a:t>
            </a:r>
          </a:p>
        </p:txBody>
      </p:sp>
      <p:sp>
        <p:nvSpPr>
          <p:cNvPr id="75" name="Chevron 84"/>
          <p:cNvSpPr>
            <a:spLocks noChangeArrowheads="1"/>
          </p:cNvSpPr>
          <p:nvPr>
            <p:custDataLst>
              <p:tags r:id="rId1"/>
            </p:custDataLst>
          </p:nvPr>
        </p:nvSpPr>
        <p:spPr bwMode="auto">
          <a:xfrm>
            <a:off x="1506941" y="222273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Properties</a:t>
            </a:r>
          </a:p>
        </p:txBody>
      </p:sp>
      <p:sp>
        <p:nvSpPr>
          <p:cNvPr id="82" name="Chevron 84"/>
          <p:cNvSpPr>
            <a:spLocks noChangeArrowheads="1"/>
          </p:cNvSpPr>
          <p:nvPr>
            <p:custDataLst>
              <p:tags r:id="rId2"/>
            </p:custDataLst>
          </p:nvPr>
        </p:nvSpPr>
        <p:spPr bwMode="auto">
          <a:xfrm>
            <a:off x="2271082" y="222273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Define Variants</a:t>
            </a:r>
          </a:p>
        </p:txBody>
      </p:sp>
      <p:sp>
        <p:nvSpPr>
          <p:cNvPr id="88" name="Chevron 84"/>
          <p:cNvSpPr>
            <a:spLocks noChangeArrowheads="1"/>
          </p:cNvSpPr>
          <p:nvPr>
            <p:custDataLst>
              <p:tags r:id="rId3"/>
            </p:custDataLst>
          </p:nvPr>
        </p:nvSpPr>
        <p:spPr bwMode="auto">
          <a:xfrm>
            <a:off x="4940698" y="222273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Include in Sales Order</a:t>
            </a:r>
          </a:p>
        </p:txBody>
      </p:sp>
      <p:sp>
        <p:nvSpPr>
          <p:cNvPr id="2" name="Title 1"/>
          <p:cNvSpPr>
            <a:spLocks noGrp="1"/>
          </p:cNvSpPr>
          <p:nvPr>
            <p:ph type="title"/>
          </p:nvPr>
        </p:nvSpPr>
        <p:spPr/>
        <p:txBody>
          <a:bodyPr/>
          <a:lstStyle/>
          <a:p>
            <a:r>
              <a:rPr lang="en-US" dirty="0"/>
              <a:t>Product Definition </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599" y="4356288"/>
            <a:ext cx="2532529" cy="2088264"/>
          </a:xfrm>
          <a:prstGeom prst="rect">
            <a:avLst/>
          </a:prstGeom>
          <a:noFill/>
          <a:ln w="9525">
            <a:noFill/>
            <a:miter lim="800000"/>
            <a:headEnd/>
            <a:tailEnd/>
          </a:ln>
        </p:spPr>
        <p:txBody>
          <a:bodyPr wrap="square">
            <a:spAutoFit/>
          </a:bodyPr>
          <a:lstStyle/>
          <a:p>
            <a:pPr>
              <a:lnSpc>
                <a:spcPct val="95000"/>
              </a:lnSpc>
              <a:spcBef>
                <a:spcPts val="600"/>
              </a:spcBef>
              <a:buSzPct val="125000"/>
            </a:pPr>
            <a:r>
              <a:rPr lang="en-US" sz="900" dirty="0"/>
              <a:t>For midsize companies that want to increase engineering efficiency through reuse and variant management.  </a:t>
            </a:r>
          </a:p>
          <a:p>
            <a:pPr>
              <a:lnSpc>
                <a:spcPct val="95000"/>
              </a:lnSpc>
              <a:spcBef>
                <a:spcPts val="600"/>
              </a:spcBef>
              <a:buSzPct val="125000"/>
            </a:pPr>
            <a:r>
              <a:rPr lang="en-US" sz="900" dirty="0"/>
              <a:t>You can increase customer satisfaction and lower costs by defining your products in terms of possible variants – the production process can be streamlined when variants are known in advance. The overall complexity of handling too many products is reduced. </a:t>
            </a:r>
          </a:p>
          <a:p>
            <a:pPr>
              <a:lnSpc>
                <a:spcPct val="95000"/>
              </a:lnSpc>
              <a:spcBef>
                <a:spcPts val="600"/>
              </a:spcBef>
              <a:buSzPct val="125000"/>
            </a:pPr>
            <a:r>
              <a:rPr lang="en-US" sz="900" dirty="0"/>
              <a:t>SAP Business </a:t>
            </a:r>
            <a:r>
              <a:rPr lang="en-US" sz="900" dirty="0" err="1"/>
              <a:t>ByDesign</a:t>
            </a:r>
            <a:r>
              <a:rPr lang="en-US" sz="900" dirty="0"/>
              <a:t> helps efficiently manage the definition of product properties to describe all possible variants of a product. Sales is supported when specifying the product variant ordered by the customer.</a:t>
            </a:r>
          </a:p>
        </p:txBody>
      </p:sp>
      <p:sp>
        <p:nvSpPr>
          <p:cNvPr id="129" name="TextBox 56"/>
          <p:cNvSpPr txBox="1">
            <a:spLocks noChangeArrowheads="1"/>
          </p:cNvSpPr>
          <p:nvPr/>
        </p:nvSpPr>
        <p:spPr bwMode="auto">
          <a:xfrm>
            <a:off x="4306888" y="4170363"/>
            <a:ext cx="4700587" cy="2282163"/>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chemeClr val="accent1"/>
              </a:buClr>
              <a:buSzPct val="70000"/>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Product Master Data can be managed centrally and de-centrally in all relevant aspects, such as sourcing, pricing, etc. </a:t>
            </a:r>
          </a:p>
          <a:p>
            <a:pPr marL="176213" indent="-176213">
              <a:lnSpc>
                <a:spcPct val="90000"/>
              </a:lnSpc>
              <a:spcBef>
                <a:spcPct val="10000"/>
              </a:spcBef>
              <a:spcAft>
                <a:spcPts val="300"/>
              </a:spcAft>
              <a:buClr>
                <a:srgbClr val="4DB6EF"/>
              </a:buClr>
              <a:buFont typeface="Wingdings" pitchFamily="2" charset="2"/>
              <a:buChar char="l"/>
            </a:pPr>
            <a:r>
              <a:rPr lang="en-US" sz="900" dirty="0"/>
              <a:t>Product features can be formalized through Product Properties, given by their unit of measure.</a:t>
            </a:r>
          </a:p>
          <a:p>
            <a:pPr marL="176213" indent="-176213">
              <a:lnSpc>
                <a:spcPct val="90000"/>
              </a:lnSpc>
              <a:spcBef>
                <a:spcPct val="10000"/>
              </a:spcBef>
              <a:spcAft>
                <a:spcPts val="300"/>
              </a:spcAft>
              <a:buClr>
                <a:srgbClr val="4DB6EF"/>
              </a:buClr>
              <a:buFont typeface="Wingdings" pitchFamily="2" charset="2"/>
              <a:buChar char="l"/>
            </a:pPr>
            <a:r>
              <a:rPr lang="en-US" sz="900" dirty="0"/>
              <a:t>All possible variants of a product can be described by the Product Model. A Product Model combines Product Properties and possible values for that product. Product Models reduce the complexity of handling many variants of the same.</a:t>
            </a:r>
          </a:p>
          <a:p>
            <a:pPr marL="176213" indent="-176213">
              <a:lnSpc>
                <a:spcPct val="90000"/>
              </a:lnSpc>
              <a:spcBef>
                <a:spcPct val="10000"/>
              </a:spcBef>
              <a:spcAft>
                <a:spcPts val="300"/>
              </a:spcAft>
              <a:buClr>
                <a:srgbClr val="4DB6EF"/>
              </a:buClr>
              <a:buFont typeface="Wingdings" pitchFamily="2" charset="2"/>
              <a:buChar char="l"/>
            </a:pPr>
            <a:r>
              <a:rPr lang="en-US" sz="900" dirty="0"/>
              <a:t>Product Specifications specify the product variant, either in a non-formal way by attached document or notes, or by values assigned to properties in case the product is a configurable one. The product specification is available in the subsequent production and delivery process steps.  </a:t>
            </a:r>
          </a:p>
          <a:p>
            <a:pPr marL="176213" indent="-176213">
              <a:lnSpc>
                <a:spcPct val="90000"/>
              </a:lnSpc>
              <a:spcBef>
                <a:spcPct val="10000"/>
              </a:spcBef>
              <a:spcAft>
                <a:spcPts val="300"/>
              </a:spcAft>
              <a:buClr>
                <a:srgbClr val="4DB6EF"/>
              </a:buClr>
              <a:buFont typeface="Wingdings" pitchFamily="2" charset="2"/>
              <a:buChar char="l"/>
            </a:pPr>
            <a:r>
              <a:rPr lang="en-US" sz="900" dirty="0"/>
              <a:t>A Product Specification can be included in a Sales Order, or it can be created at the same time the Sales Order is created.</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43"/>
          <p:cNvSpPr>
            <a:spLocks noChangeArrowheads="1"/>
          </p:cNvSpPr>
          <p:nvPr/>
        </p:nvSpPr>
        <p:spPr bwMode="auto">
          <a:xfrm>
            <a:off x="327025" y="184229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Define</a:t>
            </a:r>
          </a:p>
        </p:txBody>
      </p:sp>
      <p:sp>
        <p:nvSpPr>
          <p:cNvPr id="45" name="Chevron 84"/>
          <p:cNvSpPr>
            <a:spLocks noChangeArrowheads="1"/>
          </p:cNvSpPr>
          <p:nvPr>
            <p:custDataLst>
              <p:tags r:id="rId4"/>
            </p:custDataLst>
          </p:nvPr>
        </p:nvSpPr>
        <p:spPr bwMode="auto">
          <a:xfrm>
            <a:off x="583025" y="222273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Manage Product</a:t>
            </a:r>
          </a:p>
        </p:txBody>
      </p:sp>
      <p:sp>
        <p:nvSpPr>
          <p:cNvPr id="46" name="Chevron 83"/>
          <p:cNvSpPr>
            <a:spLocks noChangeArrowheads="1"/>
          </p:cNvSpPr>
          <p:nvPr/>
        </p:nvSpPr>
        <p:spPr bwMode="auto">
          <a:xfrm>
            <a:off x="3013947" y="1842294"/>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Specify</a:t>
            </a:r>
          </a:p>
        </p:txBody>
      </p:sp>
      <p:sp>
        <p:nvSpPr>
          <p:cNvPr id="48" name="Chevron 84"/>
          <p:cNvSpPr>
            <a:spLocks noChangeArrowheads="1"/>
          </p:cNvSpPr>
          <p:nvPr>
            <p:custDataLst>
              <p:tags r:id="rId5"/>
            </p:custDataLst>
          </p:nvPr>
        </p:nvSpPr>
        <p:spPr bwMode="auto">
          <a:xfrm>
            <a:off x="3160518" y="2222737"/>
            <a:ext cx="1572328"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9" name="Chevron 84"/>
          <p:cNvSpPr>
            <a:spLocks noChangeArrowheads="1"/>
          </p:cNvSpPr>
          <p:nvPr>
            <p:custDataLst>
              <p:tags r:id="rId6"/>
            </p:custDataLst>
          </p:nvPr>
        </p:nvSpPr>
        <p:spPr bwMode="auto">
          <a:xfrm>
            <a:off x="3781425" y="2222737"/>
            <a:ext cx="981075"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0D0D0D"/>
                </a:solidFill>
              </a:rPr>
              <a:t>Import Variants from External Configuration  System</a:t>
            </a:r>
          </a:p>
        </p:txBody>
      </p:sp>
      <p:sp>
        <p:nvSpPr>
          <p:cNvPr id="50" name="Chevron 84"/>
          <p:cNvSpPr>
            <a:spLocks noChangeArrowheads="1"/>
          </p:cNvSpPr>
          <p:nvPr>
            <p:custDataLst>
              <p:tags r:id="rId7"/>
            </p:custDataLst>
          </p:nvPr>
        </p:nvSpPr>
        <p:spPr bwMode="auto">
          <a:xfrm>
            <a:off x="3194041" y="2222737"/>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0D0D0D"/>
                </a:solidFill>
              </a:rPr>
              <a:t>Specify </a:t>
            </a:r>
          </a:p>
          <a:p>
            <a:pPr>
              <a:buClr>
                <a:schemeClr val="accent1"/>
              </a:buClr>
              <a:buSzPct val="80000"/>
            </a:pPr>
            <a:r>
              <a:rPr lang="en-US" sz="800" dirty="0">
                <a:solidFill>
                  <a:srgbClr val="0D0D0D"/>
                </a:solidFill>
              </a:rPr>
              <a:t>Variants  Manually </a:t>
            </a:r>
          </a:p>
        </p:txBody>
      </p:sp>
      <p:sp>
        <p:nvSpPr>
          <p:cNvPr id="51" name="Line 45"/>
          <p:cNvSpPr>
            <a:spLocks noChangeShapeType="1"/>
          </p:cNvSpPr>
          <p:nvPr/>
        </p:nvSpPr>
        <p:spPr bwMode="auto">
          <a:xfrm>
            <a:off x="3855752" y="2316400"/>
            <a:ext cx="0" cy="504825"/>
          </a:xfrm>
          <a:prstGeom prst="line">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de-DE" sz="800">
              <a:solidFill>
                <a:srgbClr val="404040"/>
              </a:solidFill>
            </a:endParaRPr>
          </a:p>
        </p:txBody>
      </p:sp>
      <p:pic>
        <p:nvPicPr>
          <p:cNvPr id="52" name="Picture 53" descr="product_development"/>
          <p:cNvPicPr preferRelativeResize="0">
            <a:picLocks noChangeAspect="1" noChangeArrowheads="1"/>
          </p:cNvPicPr>
          <p:nvPr/>
        </p:nvPicPr>
        <p:blipFill>
          <a:blip r:embed="rId10" cstate="print"/>
          <a:stretch>
            <a:fillRect/>
          </a:stretch>
        </p:blipFill>
        <p:spPr bwMode="auto">
          <a:xfrm>
            <a:off x="305759" y="2978150"/>
            <a:ext cx="731520" cy="731520"/>
          </a:xfrm>
          <a:prstGeom prst="rect">
            <a:avLst/>
          </a:prstGeom>
          <a:noFill/>
          <a:ln w="9525">
            <a:noFill/>
            <a:miter lim="800000"/>
            <a:headEnd/>
            <a:tailEnd/>
          </a:ln>
        </p:spPr>
      </p:pic>
      <p:pic>
        <p:nvPicPr>
          <p:cNvPr id="59" name="Picture 118" descr="sales"/>
          <p:cNvPicPr>
            <a:picLocks noChangeAspect="1" noChangeArrowheads="1"/>
          </p:cNvPicPr>
          <p:nvPr/>
        </p:nvPicPr>
        <p:blipFill>
          <a:blip r:embed="rId11" cstate="print"/>
          <a:stretch>
            <a:fillRect/>
          </a:stretch>
        </p:blipFill>
        <p:spPr bwMode="auto">
          <a:xfrm>
            <a:off x="4711182" y="2922766"/>
            <a:ext cx="731520" cy="731520"/>
          </a:xfrm>
          <a:prstGeom prst="rect">
            <a:avLst/>
          </a:prstGeom>
          <a:noFill/>
          <a:ln w="9525">
            <a:noFill/>
            <a:miter lim="800000"/>
            <a:headEnd/>
            <a:tailEnd/>
          </a:ln>
        </p:spPr>
      </p:pic>
      <p:pic>
        <p:nvPicPr>
          <p:cNvPr id="39" name="Picture 53" descr="product_development"/>
          <p:cNvPicPr preferRelativeResize="0">
            <a:picLocks noChangeAspect="1" noChangeArrowheads="1"/>
          </p:cNvPicPr>
          <p:nvPr/>
        </p:nvPicPr>
        <p:blipFill>
          <a:blip r:embed="rId10" cstate="print"/>
          <a:stretch>
            <a:fillRect/>
          </a:stretch>
        </p:blipFill>
        <p:spPr bwMode="auto">
          <a:xfrm>
            <a:off x="1370343" y="2985465"/>
            <a:ext cx="731520" cy="731520"/>
          </a:xfrm>
          <a:prstGeom prst="rect">
            <a:avLst/>
          </a:prstGeom>
          <a:noFill/>
          <a:ln w="9525">
            <a:noFill/>
            <a:miter lim="800000"/>
            <a:headEnd/>
            <a:tailEnd/>
          </a:ln>
        </p:spPr>
      </p:pic>
      <p:pic>
        <p:nvPicPr>
          <p:cNvPr id="60" name="Picture 53" descr="product_development"/>
          <p:cNvPicPr preferRelativeResize="0">
            <a:picLocks noChangeAspect="1" noChangeArrowheads="1"/>
          </p:cNvPicPr>
          <p:nvPr/>
        </p:nvPicPr>
        <p:blipFill>
          <a:blip r:embed="rId10" cstate="print"/>
          <a:stretch>
            <a:fillRect/>
          </a:stretch>
        </p:blipFill>
        <p:spPr bwMode="auto">
          <a:xfrm>
            <a:off x="3000226" y="2978150"/>
            <a:ext cx="731520" cy="731520"/>
          </a:xfrm>
          <a:prstGeom prst="rect">
            <a:avLst/>
          </a:prstGeom>
          <a:noFill/>
          <a:ln w="9525">
            <a:noFill/>
            <a:miter lim="800000"/>
            <a:headEnd/>
            <a:tailEnd/>
          </a:ln>
        </p:spPr>
      </p:pic>
      <p:sp>
        <p:nvSpPr>
          <p:cNvPr id="53" name="TextBox 52"/>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54"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61"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64" name="Picture 6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65" name="Picture 64"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66"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7">
            <a:hlinkClick r:id="rId16"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Rectangle 70">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Scenario Flow Variant: Manual Creation of Product Specification</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14" name="Rectangle 13"/>
          <p:cNvSpPr/>
          <p:nvPr/>
        </p:nvSpPr>
        <p:spPr bwMode="auto">
          <a:xfrm>
            <a:off x="7400925" y="558641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15" name="Rectangle 14"/>
          <p:cNvSpPr/>
          <p:nvPr/>
        </p:nvSpPr>
        <p:spPr bwMode="auto">
          <a:xfrm>
            <a:off x="7400925" y="585311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b="1" dirty="0">
                <a:solidFill>
                  <a:schemeClr val="accent2"/>
                </a:solidFill>
              </a:rPr>
              <a:t>Manual</a:t>
            </a:r>
            <a:endParaRPr lang="en-US" sz="700" b="1" u="sng" dirty="0">
              <a:solidFill>
                <a:srgbClr val="2A6CA2"/>
              </a:solidFill>
            </a:endParaRPr>
          </a:p>
          <a:p>
            <a:pPr marL="85725" indent="-85725">
              <a:spcBef>
                <a:spcPts val="300"/>
              </a:spcBef>
              <a:buFont typeface="Wingdings" pitchFamily="2" charset="2"/>
              <a:buChar char="§"/>
              <a:defRPr/>
            </a:pPr>
            <a:r>
              <a:rPr lang="en-US" sz="700" u="sng" dirty="0">
                <a:solidFill>
                  <a:schemeClr val="accent2"/>
                </a:solidFill>
                <a:hlinkClick r:id="rId3" action="ppaction://hlinksldjump"/>
              </a:rPr>
              <a:t>External</a:t>
            </a:r>
            <a:endParaRPr lang="en-US" sz="700" u="sng" dirty="0">
              <a:solidFill>
                <a:schemeClr val="accent2"/>
              </a:solidFill>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3" name="Chevron 1593">
            <a:hlinkClick r:id="rId4" action="ppaction://hlinksldjump"/>
          </p:cNvPr>
          <p:cNvSpPr>
            <a:spLocks noChangeArrowheads="1"/>
          </p:cNvSpPr>
          <p:nvPr/>
        </p:nvSpPr>
        <p:spPr bwMode="auto">
          <a:xfrm>
            <a:off x="4665663" y="3136900"/>
            <a:ext cx="760412" cy="704850"/>
          </a:xfrm>
          <a:prstGeom prst="chevron">
            <a:avLst>
              <a:gd name="adj" fmla="val 1031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Specifying Product Variants</a:t>
            </a:r>
          </a:p>
        </p:txBody>
      </p:sp>
      <p:cxnSp>
        <p:nvCxnSpPr>
          <p:cNvPr id="53" name="AutoShape 48"/>
          <p:cNvCxnSpPr>
            <a:cxnSpLocks noChangeShapeType="1"/>
          </p:cNvCxnSpPr>
          <p:nvPr/>
        </p:nvCxnSpPr>
        <p:spPr bwMode="gray">
          <a:xfrm flipV="1">
            <a:off x="3105150" y="3489325"/>
            <a:ext cx="1633538" cy="6350"/>
          </a:xfrm>
          <a:prstGeom prst="straightConnector1">
            <a:avLst/>
          </a:prstGeom>
          <a:noFill/>
          <a:ln w="9525">
            <a:solidFill>
              <a:schemeClr val="accent2"/>
            </a:solidFill>
            <a:round/>
            <a:headEnd/>
            <a:tailEnd type="triangle" w="med" len="med"/>
          </a:ln>
        </p:spPr>
      </p:cxnSp>
      <p:sp>
        <p:nvSpPr>
          <p:cNvPr id="56" name="Pentagon 81"/>
          <p:cNvSpPr>
            <a:spLocks noChangeArrowheads="1"/>
          </p:cNvSpPr>
          <p:nvPr/>
        </p:nvSpPr>
        <p:spPr bwMode="auto">
          <a:xfrm>
            <a:off x="7275513" y="2951163"/>
            <a:ext cx="1792287" cy="904875"/>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600" dirty="0"/>
              <a:t>Order-to-Cash (Make-to-Order)</a:t>
            </a:r>
          </a:p>
          <a:p>
            <a:pPr>
              <a:buClr>
                <a:schemeClr val="accent1"/>
              </a:buClr>
              <a:buSzPct val="80000"/>
            </a:pPr>
            <a:r>
              <a:rPr lang="en-US" sz="600" dirty="0"/>
              <a:t>Order-to-Cash (Drop Shipment)</a:t>
            </a:r>
          </a:p>
          <a:p>
            <a:pPr>
              <a:buClr>
                <a:schemeClr val="accent1"/>
              </a:buClr>
              <a:buSzPct val="80000"/>
            </a:pPr>
            <a:r>
              <a:rPr lang="en-US" sz="600" dirty="0"/>
              <a:t>Order-to-Cash (Sell-from-Stock)</a:t>
            </a:r>
          </a:p>
          <a:p>
            <a:pPr>
              <a:buClr>
                <a:schemeClr val="accent1"/>
              </a:buClr>
              <a:buSzPct val="80000"/>
            </a:pPr>
            <a:r>
              <a:rPr lang="en-US" sz="600" dirty="0"/>
              <a:t>Make-to-Stock </a:t>
            </a:r>
          </a:p>
          <a:p>
            <a:pPr>
              <a:buClr>
                <a:schemeClr val="accent1"/>
              </a:buClr>
              <a:buSzPct val="80000"/>
            </a:pPr>
            <a:r>
              <a:rPr lang="en-US" sz="600" dirty="0"/>
              <a:t>Procure-to-Pay (Stock)</a:t>
            </a:r>
          </a:p>
          <a:p>
            <a:pPr>
              <a:buClr>
                <a:schemeClr val="accent1"/>
              </a:buClr>
              <a:buSzPct val="80000"/>
            </a:pPr>
            <a:endParaRPr lang="en-US" sz="600" dirty="0"/>
          </a:p>
        </p:txBody>
      </p:sp>
      <p:sp>
        <p:nvSpPr>
          <p:cNvPr id="58" name="Line 53"/>
          <p:cNvSpPr>
            <a:spLocks noChangeShapeType="1"/>
          </p:cNvSpPr>
          <p:nvPr/>
        </p:nvSpPr>
        <p:spPr bwMode="auto">
          <a:xfrm>
            <a:off x="6800850" y="3495675"/>
            <a:ext cx="215900" cy="0"/>
          </a:xfrm>
          <a:prstGeom prst="line">
            <a:avLst/>
          </a:prstGeom>
          <a:noFill/>
          <a:ln w="9525">
            <a:solidFill>
              <a:schemeClr val="accent2"/>
            </a:solidFill>
            <a:round/>
            <a:headEnd/>
            <a:tailEnd type="triangle" w="med" len="med"/>
          </a:ln>
        </p:spPr>
        <p:txBody>
          <a:bodyPr/>
          <a:lstStyle/>
          <a:p>
            <a:endParaRPr lang="en-US"/>
          </a:p>
        </p:txBody>
      </p:sp>
      <p:cxnSp>
        <p:nvCxnSpPr>
          <p:cNvPr id="59" name="AutoShape 482"/>
          <p:cNvCxnSpPr>
            <a:cxnSpLocks noChangeShapeType="1"/>
          </p:cNvCxnSpPr>
          <p:nvPr/>
        </p:nvCxnSpPr>
        <p:spPr bwMode="auto">
          <a:xfrm rot="-5400000">
            <a:off x="2947988" y="2117725"/>
            <a:ext cx="752475" cy="1285875"/>
          </a:xfrm>
          <a:prstGeom prst="bentConnector3">
            <a:avLst>
              <a:gd name="adj1" fmla="val 50000"/>
            </a:avLst>
          </a:prstGeom>
          <a:noFill/>
          <a:ln w="9525">
            <a:solidFill>
              <a:srgbClr val="7D96A4"/>
            </a:solidFill>
            <a:prstDash val="sysDot"/>
            <a:miter lim="800000"/>
            <a:headEnd/>
            <a:tailEnd/>
          </a:ln>
        </p:spPr>
      </p:cxnSp>
      <p:cxnSp>
        <p:nvCxnSpPr>
          <p:cNvPr id="60" name="AutoShape 482"/>
          <p:cNvCxnSpPr>
            <a:cxnSpLocks noChangeShapeType="1"/>
          </p:cNvCxnSpPr>
          <p:nvPr/>
        </p:nvCxnSpPr>
        <p:spPr bwMode="auto">
          <a:xfrm rot="5400000" flipH="1">
            <a:off x="4112419" y="2239169"/>
            <a:ext cx="752475" cy="1042987"/>
          </a:xfrm>
          <a:prstGeom prst="bentConnector3">
            <a:avLst>
              <a:gd name="adj1" fmla="val 50000"/>
            </a:avLst>
          </a:prstGeom>
          <a:noFill/>
          <a:ln w="9525">
            <a:solidFill>
              <a:srgbClr val="7D96A4"/>
            </a:solidFill>
            <a:prstDash val="sysDot"/>
            <a:miter lim="800000"/>
            <a:headEnd/>
            <a:tailEnd/>
          </a:ln>
        </p:spPr>
      </p:cxnSp>
      <p:pic>
        <p:nvPicPr>
          <p:cNvPr id="61" name="Picture 6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6681" y="1976385"/>
            <a:ext cx="589295" cy="382737"/>
          </a:xfrm>
          <a:prstGeom prst="rect">
            <a:avLst/>
          </a:prstGeom>
        </p:spPr>
      </p:pic>
      <p:sp>
        <p:nvSpPr>
          <p:cNvPr id="62" name="Rectangle 74"/>
          <p:cNvSpPr>
            <a:spLocks noChangeArrowheads="1"/>
          </p:cNvSpPr>
          <p:nvPr/>
        </p:nvSpPr>
        <p:spPr bwMode="auto">
          <a:xfrm>
            <a:off x="3691025" y="2057440"/>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Product Development</a:t>
            </a:r>
          </a:p>
        </p:txBody>
      </p:sp>
      <p:pic>
        <p:nvPicPr>
          <p:cNvPr id="63" name="Picture 5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7059613" y="3425595"/>
            <a:ext cx="160337" cy="119523"/>
          </a:xfrm>
          <a:prstGeom prst="rect">
            <a:avLst/>
          </a:prstGeom>
          <a:noFill/>
          <a:ln w="9525">
            <a:noFill/>
            <a:miter lim="800000"/>
            <a:headEnd/>
            <a:tailEnd/>
          </a:ln>
        </p:spPr>
      </p:pic>
      <p:sp>
        <p:nvSpPr>
          <p:cNvPr id="68"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69"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0" name="Picture 69" descr="Monitor_60px.png"/>
          <p:cNvPicPr>
            <a:picLocks noChangeAspect="1"/>
          </p:cNvPicPr>
          <p:nvPr/>
        </p:nvPicPr>
        <p:blipFill>
          <a:blip r:embed="rId7" cstate="print"/>
          <a:stretch>
            <a:fillRect/>
          </a:stretch>
        </p:blipFill>
        <p:spPr>
          <a:xfrm>
            <a:off x="361854" y="5577572"/>
            <a:ext cx="180000" cy="180000"/>
          </a:xfrm>
          <a:prstGeom prst="rect">
            <a:avLst/>
          </a:prstGeom>
        </p:spPr>
      </p:pic>
      <p:sp>
        <p:nvSpPr>
          <p:cNvPr id="71"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72" name="Picture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73" name="Rectangle 57">
            <a:hlinkClick r:id="rId9"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75" name="Picture 74" descr="Calculator_2_60px.png"/>
          <p:cNvPicPr>
            <a:picLocks noChangeAspect="1"/>
          </p:cNvPicPr>
          <p:nvPr/>
        </p:nvPicPr>
        <p:blipFill>
          <a:blip r:embed="rId10" cstate="print"/>
          <a:stretch>
            <a:fillRect/>
          </a:stretch>
        </p:blipFill>
        <p:spPr>
          <a:xfrm>
            <a:off x="366739" y="5220067"/>
            <a:ext cx="180000" cy="180000"/>
          </a:xfrm>
          <a:prstGeom prst="rect">
            <a:avLst/>
          </a:prstGeom>
        </p:spPr>
      </p:pic>
      <p:sp>
        <p:nvSpPr>
          <p:cNvPr id="76" name="Rectangle 57">
            <a:hlinkClick r:id="rId11"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a:hlinkClick r:id="rId12"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37" name="TextBox 36"/>
          <p:cNvSpPr txBox="1"/>
          <p:nvPr/>
        </p:nvSpPr>
        <p:spPr bwMode="auto">
          <a:xfrm>
            <a:off x="1755775" y="5502275"/>
            <a:ext cx="1644650" cy="246221"/>
          </a:xfrm>
          <a:prstGeom prst="rect">
            <a:avLst/>
          </a:prstGeom>
          <a:noFill/>
        </p:spPr>
        <p:txBody>
          <a:bodyPr>
            <a:spAutoFit/>
          </a:bodyPr>
          <a:lstStyle>
            <a:defPPr>
              <a:defRPr lang="de-DE"/>
            </a:defPPr>
            <a:lvl1pPr>
              <a:buClr>
                <a:schemeClr val="accent1"/>
              </a:buClr>
              <a:buSzPct val="80000"/>
              <a:buFont typeface="Wingdings" pitchFamily="2" charset="2"/>
              <a:buNone/>
              <a:defRPr sz="1000">
                <a:solidFill>
                  <a:srgbClr val="666666"/>
                </a:solidFill>
                <a:latin typeface="BentonSans Light" pitchFamily="2" charset="0"/>
              </a:defRPr>
            </a:lvl1pPr>
          </a:lstStyle>
          <a:p>
            <a:r>
              <a:rPr lang="en-US" dirty="0"/>
              <a:t>Legend &amp; Variants</a:t>
            </a:r>
          </a:p>
        </p:txBody>
      </p:sp>
      <p:sp>
        <p:nvSpPr>
          <p:cNvPr id="38" name="Chevron 426">
            <a:hlinkClick r:id="rId11" action="ppaction://hlinksldjump"/>
          </p:cNvPr>
          <p:cNvSpPr>
            <a:spLocks noChangeArrowheads="1"/>
          </p:cNvSpPr>
          <p:nvPr/>
        </p:nvSpPr>
        <p:spPr bwMode="auto">
          <a:xfrm>
            <a:off x="1860550" y="592296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5951" y="6001469"/>
            <a:ext cx="589295" cy="382737"/>
          </a:xfrm>
          <a:prstGeom prst="rect">
            <a:avLst/>
          </a:prstGeom>
        </p:spPr>
      </p:pic>
      <p:sp>
        <p:nvSpPr>
          <p:cNvPr id="41" name="Rectangle 74"/>
          <p:cNvSpPr>
            <a:spLocks noChangeArrowheads="1"/>
          </p:cNvSpPr>
          <p:nvPr/>
        </p:nvSpPr>
        <p:spPr bwMode="auto">
          <a:xfrm>
            <a:off x="2803261" y="6083226"/>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46" name="Rectangle 45"/>
          <p:cNvSpPr/>
          <p:nvPr/>
        </p:nvSpPr>
        <p:spPr bwMode="auto">
          <a:xfrm>
            <a:off x="4050075" y="5881687"/>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48" name="AutoShape 1146"/>
          <p:cNvCxnSpPr>
            <a:cxnSpLocks noChangeShapeType="1"/>
          </p:cNvCxnSpPr>
          <p:nvPr/>
        </p:nvCxnSpPr>
        <p:spPr bwMode="auto">
          <a:xfrm rot="16200000" flipV="1">
            <a:off x="3846875" y="5986462"/>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49" name="Picture 5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3875450" y="6235470"/>
            <a:ext cx="160337" cy="119523"/>
          </a:xfrm>
          <a:prstGeom prst="rect">
            <a:avLst/>
          </a:prstGeom>
          <a:noFill/>
          <a:ln w="9525">
            <a:noFill/>
            <a:miter lim="800000"/>
            <a:headEnd/>
            <a:tailEnd/>
          </a:ln>
        </p:spPr>
      </p:pic>
      <p:sp>
        <p:nvSpPr>
          <p:cNvPr id="50" name="Rectangle 74"/>
          <p:cNvSpPr>
            <a:spLocks noChangeArrowheads="1"/>
          </p:cNvSpPr>
          <p:nvPr/>
        </p:nvSpPr>
        <p:spPr bwMode="auto">
          <a:xfrm>
            <a:off x="4062775" y="6192838"/>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51" name="Chevron 1593">
            <a:hlinkClick r:id="rId13" action="ppaction://hlinksldjump"/>
          </p:cNvPr>
          <p:cNvSpPr>
            <a:spLocks noChangeArrowheads="1"/>
          </p:cNvSpPr>
          <p:nvPr/>
        </p:nvSpPr>
        <p:spPr bwMode="auto">
          <a:xfrm>
            <a:off x="2332038" y="3136900"/>
            <a:ext cx="773112" cy="717550"/>
          </a:xfrm>
          <a:prstGeom prst="chevron">
            <a:avLst>
              <a:gd name="adj" fmla="val 1030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Defining Product Properties and Product Models</a:t>
            </a:r>
          </a:p>
          <a:p>
            <a:pPr>
              <a:lnSpc>
                <a:spcPct val="90000"/>
              </a:lnSpc>
              <a:buClr>
                <a:schemeClr val="accent1"/>
              </a:buClr>
              <a:buSzPct val="80000"/>
            </a:pPr>
            <a:r>
              <a:rPr lang="en-US" sz="600" dirty="0">
                <a:solidFill>
                  <a:srgbClr val="404040"/>
                </a:solidFill>
              </a:rPr>
              <a:t> </a:t>
            </a:r>
          </a:p>
        </p:txBody>
      </p:sp>
      <p:pic>
        <p:nvPicPr>
          <p:cNvPr id="40" name="Picture 39"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9" name="Rectangle 78">
            <a:hlinkClick r:id="rId1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Scenario Flow Variant: External Creation of Product Specification</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022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 &amp; Variants</a:t>
            </a:r>
            <a:endParaRPr lang="en-US" sz="700" dirty="0">
              <a:solidFill>
                <a:srgbClr val="666666"/>
              </a:solidFill>
              <a:latin typeface="BentonSans Light" pitchFamily="2" charset="0"/>
            </a:endParaRPr>
          </a:p>
        </p:txBody>
      </p:sp>
      <p:sp>
        <p:nvSpPr>
          <p:cNvPr id="14" name="Rectangle 13"/>
          <p:cNvSpPr/>
          <p:nvPr/>
        </p:nvSpPr>
        <p:spPr bwMode="auto">
          <a:xfrm>
            <a:off x="7400925" y="558641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Variants of the Scenario:</a:t>
            </a:r>
          </a:p>
        </p:txBody>
      </p:sp>
      <p:sp>
        <p:nvSpPr>
          <p:cNvPr id="25" name="Chevron 426">
            <a:hlinkClick r:id="rId3" action="ppaction://hlinksldjump"/>
          </p:cNvPr>
          <p:cNvSpPr>
            <a:spLocks noChangeArrowheads="1"/>
          </p:cNvSpPr>
          <p:nvPr/>
        </p:nvSpPr>
        <p:spPr bwMode="auto">
          <a:xfrm>
            <a:off x="1860550" y="592296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6" name="Picture 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742" y="6001469"/>
            <a:ext cx="589295" cy="382737"/>
          </a:xfrm>
          <a:prstGeom prst="rect">
            <a:avLst/>
          </a:prstGeom>
        </p:spPr>
      </p:pic>
      <p:sp>
        <p:nvSpPr>
          <p:cNvPr id="49" name="Rectangle 74"/>
          <p:cNvSpPr>
            <a:spLocks noChangeArrowheads="1"/>
          </p:cNvSpPr>
          <p:nvPr/>
        </p:nvSpPr>
        <p:spPr bwMode="auto">
          <a:xfrm>
            <a:off x="3114509" y="6136566"/>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Additional Application</a:t>
            </a:r>
          </a:p>
        </p:txBody>
      </p:sp>
      <p:sp>
        <p:nvSpPr>
          <p:cNvPr id="53" name="Chevron 1593">
            <a:hlinkClick r:id="rId5" action="ppaction://hlinksldjump"/>
          </p:cNvPr>
          <p:cNvSpPr>
            <a:spLocks noChangeArrowheads="1"/>
          </p:cNvSpPr>
          <p:nvPr/>
        </p:nvSpPr>
        <p:spPr bwMode="auto">
          <a:xfrm>
            <a:off x="2332038" y="3136900"/>
            <a:ext cx="773112" cy="717550"/>
          </a:xfrm>
          <a:prstGeom prst="chevron">
            <a:avLst>
              <a:gd name="adj" fmla="val 1030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r>
              <a:rPr lang="en-US" sz="600" dirty="0">
                <a:solidFill>
                  <a:srgbClr val="404040"/>
                </a:solidFill>
              </a:rPr>
              <a:t>Defining Product Properties and Product Models</a:t>
            </a:r>
          </a:p>
          <a:p>
            <a:pPr>
              <a:lnSpc>
                <a:spcPct val="90000"/>
              </a:lnSpc>
              <a:buClr>
                <a:schemeClr val="accent1"/>
              </a:buClr>
              <a:buSzPct val="80000"/>
            </a:pPr>
            <a:r>
              <a:rPr lang="en-US" sz="600" dirty="0">
                <a:solidFill>
                  <a:srgbClr val="404040"/>
                </a:solidFill>
              </a:rPr>
              <a:t> </a:t>
            </a:r>
          </a:p>
        </p:txBody>
      </p:sp>
      <p:cxnSp>
        <p:nvCxnSpPr>
          <p:cNvPr id="54" name="AutoShape 48"/>
          <p:cNvCxnSpPr>
            <a:cxnSpLocks noChangeShapeType="1"/>
            <a:stCxn id="53" idx="3"/>
          </p:cNvCxnSpPr>
          <p:nvPr/>
        </p:nvCxnSpPr>
        <p:spPr bwMode="gray">
          <a:xfrm flipV="1">
            <a:off x="3105150" y="3489325"/>
            <a:ext cx="2979738" cy="6350"/>
          </a:xfrm>
          <a:prstGeom prst="straightConnector1">
            <a:avLst/>
          </a:prstGeom>
          <a:noFill/>
          <a:ln w="9525">
            <a:solidFill>
              <a:schemeClr val="accent2"/>
            </a:solidFill>
            <a:round/>
            <a:headEnd/>
            <a:tailEnd type="triangle" w="med" len="med"/>
          </a:ln>
        </p:spPr>
      </p:cxnSp>
      <p:sp>
        <p:nvSpPr>
          <p:cNvPr id="59" name="Line 53"/>
          <p:cNvSpPr>
            <a:spLocks noChangeShapeType="1"/>
          </p:cNvSpPr>
          <p:nvPr/>
        </p:nvSpPr>
        <p:spPr bwMode="auto">
          <a:xfrm>
            <a:off x="6800850" y="3495675"/>
            <a:ext cx="215900" cy="0"/>
          </a:xfrm>
          <a:prstGeom prst="line">
            <a:avLst/>
          </a:prstGeom>
          <a:noFill/>
          <a:ln w="9525">
            <a:solidFill>
              <a:schemeClr val="accent2"/>
            </a:solidFill>
            <a:round/>
            <a:headEnd/>
            <a:tailEnd type="triangle" w="med" len="med"/>
          </a:ln>
        </p:spPr>
        <p:txBody>
          <a:bodyPr lIns="72000" rIns="0"/>
          <a:lstStyle/>
          <a:p>
            <a:endParaRPr lang="en-US"/>
          </a:p>
        </p:txBody>
      </p:sp>
      <p:sp>
        <p:nvSpPr>
          <p:cNvPr id="60" name="Chevron 1593">
            <a:hlinkClick r:id="rId6" action="ppaction://hlinksldjump"/>
          </p:cNvPr>
          <p:cNvSpPr>
            <a:spLocks noChangeArrowheads="1"/>
          </p:cNvSpPr>
          <p:nvPr/>
        </p:nvSpPr>
        <p:spPr bwMode="auto">
          <a:xfrm>
            <a:off x="6011863" y="3136900"/>
            <a:ext cx="760412" cy="704850"/>
          </a:xfrm>
          <a:prstGeom prst="chevron">
            <a:avLst>
              <a:gd name="adj" fmla="val 1031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Specifying Product Variants in external System</a:t>
            </a:r>
          </a:p>
        </p:txBody>
      </p:sp>
      <p:cxnSp>
        <p:nvCxnSpPr>
          <p:cNvPr id="61" name="AutoShape 482"/>
          <p:cNvCxnSpPr>
            <a:cxnSpLocks noChangeShapeType="1"/>
            <a:stCxn id="53" idx="0"/>
          </p:cNvCxnSpPr>
          <p:nvPr/>
        </p:nvCxnSpPr>
        <p:spPr bwMode="auto">
          <a:xfrm rot="-5400000">
            <a:off x="2305050" y="2760663"/>
            <a:ext cx="752475" cy="0"/>
          </a:xfrm>
          <a:prstGeom prst="straightConnector1">
            <a:avLst/>
          </a:prstGeom>
          <a:noFill/>
          <a:ln w="9525">
            <a:solidFill>
              <a:srgbClr val="7D96A4"/>
            </a:solidFill>
            <a:prstDash val="sysDot"/>
            <a:round/>
            <a:headEnd/>
            <a:tailEnd/>
          </a:ln>
        </p:spPr>
      </p:cxnSp>
      <p:cxnSp>
        <p:nvCxnSpPr>
          <p:cNvPr id="62" name="AutoShape 482"/>
          <p:cNvCxnSpPr>
            <a:cxnSpLocks noChangeShapeType="1"/>
          </p:cNvCxnSpPr>
          <p:nvPr/>
        </p:nvCxnSpPr>
        <p:spPr bwMode="auto">
          <a:xfrm rot="5400000" flipH="1">
            <a:off x="5976938" y="2757487"/>
            <a:ext cx="755650" cy="3175"/>
          </a:xfrm>
          <a:prstGeom prst="bentConnector3">
            <a:avLst>
              <a:gd name="adj1" fmla="val 50000"/>
            </a:avLst>
          </a:prstGeom>
          <a:noFill/>
          <a:ln w="9525">
            <a:solidFill>
              <a:srgbClr val="7D96A4"/>
            </a:solidFill>
            <a:prstDash val="sysDot"/>
            <a:miter lim="800000"/>
            <a:headEnd/>
            <a:tailEnd/>
          </a:ln>
        </p:spPr>
      </p:cxnSp>
      <p:pic>
        <p:nvPicPr>
          <p:cNvPr id="67" name="Picture 6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1554" y="1969124"/>
            <a:ext cx="589295" cy="382737"/>
          </a:xfrm>
          <a:prstGeom prst="rect">
            <a:avLst/>
          </a:prstGeom>
        </p:spPr>
      </p:pic>
      <p:sp>
        <p:nvSpPr>
          <p:cNvPr id="68" name="Rectangle 74"/>
          <p:cNvSpPr>
            <a:spLocks noChangeArrowheads="1"/>
          </p:cNvSpPr>
          <p:nvPr/>
        </p:nvSpPr>
        <p:spPr bwMode="auto">
          <a:xfrm>
            <a:off x="6083321" y="2104221"/>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External </a:t>
            </a:r>
            <a:r>
              <a:rPr lang="en-US" sz="600" b="1" dirty="0" err="1">
                <a:solidFill>
                  <a:schemeClr val="bg1"/>
                </a:solidFill>
                <a:latin typeface="+mj-lt"/>
              </a:rPr>
              <a:t>Configurator</a:t>
            </a:r>
            <a:endParaRPr lang="en-US" sz="600" b="1" dirty="0">
              <a:solidFill>
                <a:schemeClr val="bg1"/>
              </a:solidFill>
              <a:latin typeface="+mj-lt"/>
            </a:endParaRPr>
          </a:p>
        </p:txBody>
      </p:sp>
      <p:sp>
        <p:nvSpPr>
          <p:cNvPr id="69" name="Rectangle 68"/>
          <p:cNvSpPr/>
          <p:nvPr/>
        </p:nvSpPr>
        <p:spPr bwMode="auto">
          <a:xfrm>
            <a:off x="7400925" y="585311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r>
              <a:rPr lang="en-US" sz="700" u="sng" dirty="0">
                <a:solidFill>
                  <a:schemeClr val="accent2"/>
                </a:solidFill>
                <a:hlinkClick r:id="rId7" action="ppaction://hlinksldjump"/>
              </a:rPr>
              <a:t>Manual</a:t>
            </a:r>
            <a:endParaRPr lang="en-US" sz="700" u="sng" dirty="0">
              <a:solidFill>
                <a:schemeClr val="accent2"/>
              </a:solidFill>
            </a:endParaRPr>
          </a:p>
          <a:p>
            <a:pPr marL="85725" indent="-85725">
              <a:spcBef>
                <a:spcPts val="300"/>
              </a:spcBef>
              <a:buFont typeface="Wingdings" pitchFamily="2" charset="2"/>
              <a:buChar char="§"/>
              <a:defRPr/>
            </a:pPr>
            <a:r>
              <a:rPr lang="en-US" sz="700" b="1" dirty="0">
                <a:solidFill>
                  <a:schemeClr val="accent2"/>
                </a:solidFill>
              </a:rPr>
              <a:t>External</a:t>
            </a:r>
            <a:endParaRPr lang="en-US" sz="700" b="1" dirty="0">
              <a:solidFill>
                <a:srgbClr val="2A6CA2"/>
              </a:solidFill>
            </a:endParaRPr>
          </a:p>
        </p:txBody>
      </p:sp>
      <p:sp>
        <p:nvSpPr>
          <p:cNvPr id="70" name="Rectangle 69"/>
          <p:cNvSpPr/>
          <p:nvPr/>
        </p:nvSpPr>
        <p:spPr bwMode="auto">
          <a:xfrm>
            <a:off x="4050075" y="5881687"/>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71" name="AutoShape 1146"/>
          <p:cNvCxnSpPr>
            <a:cxnSpLocks noChangeShapeType="1"/>
          </p:cNvCxnSpPr>
          <p:nvPr/>
        </p:nvCxnSpPr>
        <p:spPr bwMode="auto">
          <a:xfrm rot="16200000" flipV="1">
            <a:off x="3846875" y="5986462"/>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72"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3875450" y="6235470"/>
            <a:ext cx="160337" cy="119523"/>
          </a:xfrm>
          <a:prstGeom prst="rect">
            <a:avLst/>
          </a:prstGeom>
          <a:noFill/>
          <a:ln w="9525">
            <a:noFill/>
            <a:miter lim="800000"/>
            <a:headEnd/>
            <a:tailEnd/>
          </a:ln>
        </p:spPr>
      </p:pic>
      <p:sp>
        <p:nvSpPr>
          <p:cNvPr id="73" name="Rectangle 74"/>
          <p:cNvSpPr>
            <a:spLocks noChangeArrowheads="1"/>
          </p:cNvSpPr>
          <p:nvPr/>
        </p:nvSpPr>
        <p:spPr bwMode="auto">
          <a:xfrm>
            <a:off x="4062775" y="6192838"/>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41"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42"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3" name="Picture 42" descr="Monitor_60px.png"/>
          <p:cNvPicPr>
            <a:picLocks noChangeAspect="1"/>
          </p:cNvPicPr>
          <p:nvPr/>
        </p:nvPicPr>
        <p:blipFill>
          <a:blip r:embed="rId9" cstate="print"/>
          <a:stretch>
            <a:fillRect/>
          </a:stretch>
        </p:blipFill>
        <p:spPr>
          <a:xfrm>
            <a:off x="361854" y="5577572"/>
            <a:ext cx="180000" cy="180000"/>
          </a:xfrm>
          <a:prstGeom prst="rect">
            <a:avLst/>
          </a:prstGeom>
        </p:spPr>
      </p:pic>
      <p:sp>
        <p:nvSpPr>
          <p:cNvPr id="44"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5" name="Picture 5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56" name="Rectangle 57">
            <a:hlinkClick r:id="rId11"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6" name="Picture 65" descr="Calculator_2_60px.png"/>
          <p:cNvPicPr>
            <a:picLocks noChangeAspect="1"/>
          </p:cNvPicPr>
          <p:nvPr/>
        </p:nvPicPr>
        <p:blipFill>
          <a:blip r:embed="rId12" cstate="print"/>
          <a:stretch>
            <a:fillRect/>
          </a:stretch>
        </p:blipFill>
        <p:spPr>
          <a:xfrm>
            <a:off x="366739" y="5220067"/>
            <a:ext cx="180000" cy="180000"/>
          </a:xfrm>
          <a:prstGeom prst="rect">
            <a:avLst/>
          </a:prstGeom>
        </p:spPr>
      </p:pic>
      <p:sp>
        <p:nvSpPr>
          <p:cNvPr id="74" name="Rectangle 57">
            <a:hlinkClick r:id="rId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TextBox 61">
            <a:hlinkClick r:id="rId13" action="ppaction://hlinksldjump"/>
          </p:cNvPr>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8" name="Pentagon 81"/>
          <p:cNvSpPr>
            <a:spLocks noChangeArrowheads="1"/>
          </p:cNvSpPr>
          <p:nvPr/>
        </p:nvSpPr>
        <p:spPr bwMode="auto">
          <a:xfrm>
            <a:off x="7275513" y="2951163"/>
            <a:ext cx="1792287" cy="904875"/>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600" dirty="0"/>
              <a:t>Order-to-Cash (Make-to-Order)</a:t>
            </a:r>
          </a:p>
          <a:p>
            <a:pPr>
              <a:buClr>
                <a:schemeClr val="accent1"/>
              </a:buClr>
              <a:buSzPct val="80000"/>
            </a:pPr>
            <a:r>
              <a:rPr lang="en-US" sz="600" dirty="0"/>
              <a:t>Order-to-Cash (Drop Shipment)</a:t>
            </a:r>
          </a:p>
          <a:p>
            <a:pPr>
              <a:buClr>
                <a:schemeClr val="accent1"/>
              </a:buClr>
              <a:buSzPct val="80000"/>
            </a:pPr>
            <a:r>
              <a:rPr lang="en-US" sz="600" dirty="0"/>
              <a:t>Order-to-Cash (Sell-from-Stock)</a:t>
            </a:r>
          </a:p>
          <a:p>
            <a:pPr>
              <a:buClr>
                <a:schemeClr val="accent1"/>
              </a:buClr>
              <a:buSzPct val="80000"/>
            </a:pPr>
            <a:r>
              <a:rPr lang="en-US" sz="600" dirty="0"/>
              <a:t>Make-to-Stock </a:t>
            </a:r>
          </a:p>
          <a:p>
            <a:pPr>
              <a:buClr>
                <a:schemeClr val="accent1"/>
              </a:buClr>
              <a:buSzPct val="80000"/>
            </a:pPr>
            <a:r>
              <a:rPr lang="en-US" sz="600" dirty="0"/>
              <a:t>Procure-to-Pay (Stock)</a:t>
            </a:r>
          </a:p>
          <a:p>
            <a:pPr>
              <a:buClr>
                <a:schemeClr val="accent1"/>
              </a:buClr>
              <a:buSzPct val="80000"/>
            </a:pPr>
            <a:endParaRPr lang="en-US" sz="600" dirty="0"/>
          </a:p>
        </p:txBody>
      </p:sp>
      <p:pic>
        <p:nvPicPr>
          <p:cNvPr id="50"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7059613" y="3425595"/>
            <a:ext cx="160337" cy="119523"/>
          </a:xfrm>
          <a:prstGeom prst="rect">
            <a:avLst/>
          </a:prstGeom>
          <a:noFill/>
          <a:ln w="9525">
            <a:noFill/>
            <a:miter lim="800000"/>
            <a:headEnd/>
            <a:tailEnd/>
          </a:ln>
        </p:spPr>
      </p:pic>
      <p:pic>
        <p:nvPicPr>
          <p:cNvPr id="51" name="Picture 50"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9" name="Rectangle 78">
            <a:hlinkClick r:id="rId13"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396521" y="1976385"/>
            <a:ext cx="589295" cy="382737"/>
          </a:xfrm>
          <a:prstGeom prst="rect">
            <a:avLst/>
          </a:prstGeom>
        </p:spPr>
      </p:pic>
      <p:sp>
        <p:nvSpPr>
          <p:cNvPr id="57" name="Rectangle 74"/>
          <p:cNvSpPr>
            <a:spLocks noChangeArrowheads="1"/>
          </p:cNvSpPr>
          <p:nvPr/>
        </p:nvSpPr>
        <p:spPr bwMode="auto">
          <a:xfrm>
            <a:off x="2410865" y="2057440"/>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Product Development</a:t>
            </a:r>
          </a:p>
        </p:txBody>
      </p:sp>
      <p:pic>
        <p:nvPicPr>
          <p:cNvPr id="63" name="Picture 6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37811" y="6001469"/>
            <a:ext cx="589295" cy="382737"/>
          </a:xfrm>
          <a:prstGeom prst="rect">
            <a:avLst/>
          </a:prstGeom>
        </p:spPr>
      </p:pic>
      <p:sp>
        <p:nvSpPr>
          <p:cNvPr id="75" name="Rectangle 74"/>
          <p:cNvSpPr>
            <a:spLocks noChangeArrowheads="1"/>
          </p:cNvSpPr>
          <p:nvPr/>
        </p:nvSpPr>
        <p:spPr bwMode="auto">
          <a:xfrm>
            <a:off x="2445121" y="6083226"/>
            <a:ext cx="574675" cy="215444"/>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Product Definition</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70" name="Rectangle 57">
            <a:hlinkClick r:id="" action="ppaction://noaction"/>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0" name="Rectangle 57">
            <a:hlinkClick r:id="" action="ppaction://noaction"/>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sp>
        <p:nvSpPr>
          <p:cNvPr id="72" name="Rectangle 57">
            <a:hlinkClick r:id="rId16"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66" name="Picture 6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87718260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heme/theme1.xml><?xml version="1.0" encoding="utf-8"?>
<a:theme xmlns:a="http://schemas.openxmlformats.org/drawingml/2006/main" name="SAP_2011_v1.0">
  <a:themeElements>
    <a:clrScheme name="Custom 56">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1628</Words>
  <Application>Microsoft Office PowerPoint</Application>
  <PresentationFormat>On-screen Show (4:3)</PresentationFormat>
  <Paragraphs>272</Paragraphs>
  <Slides>9</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9</vt:i4>
      </vt:variant>
    </vt:vector>
  </HeadingPairs>
  <TitlesOfParts>
    <vt:vector size="23" baseType="lpstr">
      <vt:lpstr>Courier New</vt:lpstr>
      <vt:lpstr>Wingdings</vt:lpstr>
      <vt:lpstr>SimSun</vt:lpstr>
      <vt:lpstr>Arial Unicode MS</vt:lpstr>
      <vt:lpstr>BentonSans Bold</vt:lpstr>
      <vt:lpstr>Arial</vt:lpstr>
      <vt:lpstr>Symbol</vt:lpstr>
      <vt:lpstr>BrowalliaUPC</vt:lpstr>
      <vt:lpstr>BentonSans Light</vt:lpstr>
      <vt:lpstr>MS PGothic</vt:lpstr>
      <vt:lpstr>BentonSans Regular</vt:lpstr>
      <vt:lpstr>Wingdings</vt:lpstr>
      <vt:lpstr>Aparajita</vt:lpstr>
      <vt:lpstr>SAP_2011_v1.0</vt:lpstr>
      <vt:lpstr>Product Definition Scenario Overview</vt:lpstr>
      <vt:lpstr>Product Definition Scenario Overview</vt:lpstr>
      <vt:lpstr>Product Definition Process Details: Defining Product Properties and Product Models</vt:lpstr>
      <vt:lpstr>Product Definition Process Details: Specifying Product Variants</vt:lpstr>
      <vt:lpstr>Product Definition Process Details: Specifying Product Variants</vt:lpstr>
      <vt:lpstr>Product Definition  Business Value</vt:lpstr>
      <vt:lpstr>Product Definition Scenario Flow Variant: Manual Creation of Product Specification</vt:lpstr>
      <vt:lpstr>Product Definition Scenario Flow Variant: External Creation of Product Specification</vt:lpstr>
      <vt:lpstr>Product Definition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123</cp:revision>
  <dcterms:created xsi:type="dcterms:W3CDTF">2011-09-27T15:12:20Z</dcterms:created>
  <dcterms:modified xsi:type="dcterms:W3CDTF">2018-09-04T20:40:19Z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