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9"/>
  </p:notesMasterIdLst>
  <p:handoutMasterIdLst>
    <p:handoutMasterId r:id="rId10"/>
  </p:handoutMasterIdLst>
  <p:sldIdLst>
    <p:sldId id="342" r:id="rId2"/>
    <p:sldId id="359" r:id="rId3"/>
    <p:sldId id="349" r:id="rId4"/>
    <p:sldId id="360" r:id="rId5"/>
    <p:sldId id="353" r:id="rId6"/>
    <p:sldId id="348" r:id="rId7"/>
    <p:sldId id="362" r:id="rId8"/>
  </p:sldIdLst>
  <p:sldSz cx="9144000" cy="6858000" type="screen4x3"/>
  <p:notesSz cx="6858000" cy="9144000"/>
  <p:embeddedFontLst>
    <p:embeddedFont>
      <p:font typeface="BentonSans Regular" panose="02000503000000020004" pitchFamily="2" charset="0"/>
      <p:regular r:id="rId11"/>
    </p:embeddedFont>
    <p:embeddedFont>
      <p:font typeface="Aparajita" panose="02020603050405020304" pitchFamily="18" charset="0"/>
      <p:regular r:id="rId12"/>
      <p:bold r:id="rId13"/>
      <p:italic r:id="rId14"/>
      <p:boldItalic r:id="rId15"/>
    </p:embeddedFont>
    <p:embeddedFont>
      <p:font typeface="BentonSans Bold" panose="02000803000000020004" pitchFamily="2" charset="0"/>
      <p:bold r:id="rId16"/>
    </p:embeddedFont>
    <p:embeddedFont>
      <p:font typeface="SimSun" panose="02010600030101010101" pitchFamily="2" charset="-122"/>
      <p:regular r:id="rId17"/>
    </p:embeddedFont>
    <p:embeddedFont>
      <p:font typeface="Arial Unicode MS" panose="020B0604020202020204" pitchFamily="34" charset="-128"/>
      <p:regular r:id="rId18"/>
    </p:embeddedFont>
    <p:embeddedFont>
      <p:font typeface="BentonSans Light" panose="02000503000000020004" pitchFamily="2" charset="0"/>
      <p:regular r:id="rId19"/>
    </p:embeddedFont>
    <p:embeddedFont>
      <p:font typeface="BrowalliaUPC" panose="020B0604020202020204" pitchFamily="34" charset="-34"/>
      <p:regular r:id="rId20"/>
      <p:bold r:id="rId21"/>
      <p:italic r:id="rId22"/>
      <p:boldItalic r:id="rId23"/>
    </p:embeddedFont>
    <p:embeddedFont>
      <p:font typeface="MS PGothic" panose="020B0600070205080204" pitchFamily="34" charset="-128"/>
      <p:regular r:id="rId24"/>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172">
          <p15:clr>
            <a:srgbClr val="A4A3A4"/>
          </p15:clr>
        </p15:guide>
        <p15:guide id="3" orient="horz" pos="1321">
          <p15:clr>
            <a:srgbClr val="A4A3A4"/>
          </p15:clr>
        </p15:guide>
        <p15:guide id="4" orient="horz" pos="140">
          <p15:clr>
            <a:srgbClr val="A4A3A4"/>
          </p15:clr>
        </p15:guide>
        <p15:guide id="5" orient="horz" pos="2238">
          <p15:clr>
            <a:srgbClr val="A4A3A4"/>
          </p15:clr>
        </p15:guide>
        <p15:guide id="6" orient="horz" pos="2050">
          <p15:clr>
            <a:srgbClr val="A4A3A4"/>
          </p15:clr>
        </p15:guide>
        <p15:guide id="7" orient="horz" pos="1822">
          <p15:clr>
            <a:srgbClr val="A4A3A4"/>
          </p15:clr>
        </p15:guide>
        <p15:guide id="8" pos="5556">
          <p15:clr>
            <a:srgbClr val="A4A3A4"/>
          </p15:clr>
        </p15:guide>
        <p15:guide id="9" pos="206">
          <p15:clr>
            <a:srgbClr val="A4A3A4"/>
          </p15:clr>
        </p15:guide>
        <p15:guide id="10" pos="4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B81C"/>
    <a:srgbClr val="666666"/>
    <a:srgbClr val="FFD979"/>
    <a:srgbClr val="ECECEC"/>
    <a:srgbClr val="45157E"/>
    <a:srgbClr val="C6C6C6"/>
    <a:srgbClr val="003283"/>
    <a:srgbClr val="FF0000"/>
    <a:srgbClr val="2B3F7B"/>
    <a:srgbClr val="9C2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4117"/>
        <p:guide orient="horz" pos="1172"/>
        <p:guide orient="horz" pos="1321"/>
        <p:guide orient="horz" pos="140"/>
        <p:guide orient="horz" pos="2238"/>
        <p:guide orient="horz" pos="2050"/>
        <p:guide orient="horz" pos="1822"/>
        <p:guide pos="5556"/>
        <p:guide pos="206"/>
        <p:guide pos="484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4826179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600246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718830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146928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457743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267355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60965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4182487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429492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3" Type="http://schemas.openxmlformats.org/officeDocument/2006/relationships/slide" Target="slide3.xml"/><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3.png"/><Relationship Id="rId11" Type="http://schemas.openxmlformats.org/officeDocument/2006/relationships/slide" Target="slide5.xml"/><Relationship Id="rId5" Type="http://schemas.openxmlformats.org/officeDocument/2006/relationships/slide" Target="slide2.xml"/><Relationship Id="rId10" Type="http://schemas.openxmlformats.org/officeDocument/2006/relationships/slide" Target="slide6.xml"/><Relationship Id="rId4" Type="http://schemas.openxmlformats.org/officeDocument/2006/relationships/slide" Target="slide4.xml"/><Relationship Id="rId9" Type="http://schemas.openxmlformats.org/officeDocument/2006/relationships/image" Target="../media/image6.png"/><Relationship Id="rId14" Type="http://schemas.openxmlformats.org/officeDocument/2006/relationships/slide" Target="slide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6.png"/><Relationship Id="rId18"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4.png"/><Relationship Id="rId2" Type="http://schemas.openxmlformats.org/officeDocument/2006/relationships/slideLayout" Target="../slideLayouts/slideLayout10.xml"/><Relationship Id="rId16" Type="http://schemas.openxmlformats.org/officeDocument/2006/relationships/image" Target="../media/image11.png"/><Relationship Id="rId1" Type="http://schemas.openxmlformats.org/officeDocument/2006/relationships/tags" Target="../tags/tag1.xml"/><Relationship Id="rId6" Type="http://schemas.openxmlformats.org/officeDocument/2006/relationships/slide" Target="slide5.xml"/><Relationship Id="rId11" Type="http://schemas.openxmlformats.org/officeDocument/2006/relationships/slide" Target="slide4.xml"/><Relationship Id="rId5" Type="http://schemas.openxmlformats.org/officeDocument/2006/relationships/image" Target="../media/image3.png"/><Relationship Id="rId15" Type="http://schemas.openxmlformats.org/officeDocument/2006/relationships/image" Target="../media/image7.png"/><Relationship Id="rId10" Type="http://schemas.openxmlformats.org/officeDocument/2006/relationships/slide" Target="slide3.xml"/><Relationship Id="rId19"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1.xml"/><Relationship Id="rId14" Type="http://schemas.openxmlformats.org/officeDocument/2006/relationships/slide" Target="slide6.xml"/></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5.xml"/><Relationship Id="rId18" Type="http://schemas.openxmlformats.org/officeDocument/2006/relationships/image" Target="../media/image12.png"/><Relationship Id="rId3" Type="http://schemas.openxmlformats.org/officeDocument/2006/relationships/tags" Target="../tags/tag4.xml"/><Relationship Id="rId7" Type="http://schemas.openxmlformats.org/officeDocument/2006/relationships/image" Target="../media/image3.png"/><Relationship Id="rId12" Type="http://schemas.openxmlformats.org/officeDocument/2006/relationships/slide" Target="slide6.xml"/><Relationship Id="rId17" Type="http://schemas.openxmlformats.org/officeDocument/2006/relationships/slide" Target="slide7.xml"/><Relationship Id="rId2" Type="http://schemas.openxmlformats.org/officeDocument/2006/relationships/tags" Target="../tags/tag3.xml"/><Relationship Id="rId16" Type="http://schemas.openxmlformats.org/officeDocument/2006/relationships/image" Target="../media/image8.png"/><Relationship Id="rId1" Type="http://schemas.openxmlformats.org/officeDocument/2006/relationships/tags" Target="../tags/tag2.xml"/><Relationship Id="rId6" Type="http://schemas.openxmlformats.org/officeDocument/2006/relationships/notesSlide" Target="../notesSlides/notesSlide3.xml"/><Relationship Id="rId11" Type="http://schemas.openxmlformats.org/officeDocument/2006/relationships/image" Target="../media/image6.png"/><Relationship Id="rId5" Type="http://schemas.openxmlformats.org/officeDocument/2006/relationships/slideLayout" Target="../slideLayouts/slideLayout10.xml"/><Relationship Id="rId15" Type="http://schemas.openxmlformats.org/officeDocument/2006/relationships/image" Target="../media/image4.png"/><Relationship Id="rId10" Type="http://schemas.openxmlformats.org/officeDocument/2006/relationships/image" Target="../media/image5.png"/><Relationship Id="rId19" Type="http://schemas.openxmlformats.org/officeDocument/2006/relationships/image" Target="../media/image7.png"/><Relationship Id="rId4" Type="http://schemas.openxmlformats.org/officeDocument/2006/relationships/tags" Target="../tags/tag5.xml"/><Relationship Id="rId9" Type="http://schemas.openxmlformats.org/officeDocument/2006/relationships/slide" Target="slide3.xml"/><Relationship Id="rId1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3.xml"/><Relationship Id="rId18" Type="http://schemas.openxmlformats.org/officeDocument/2006/relationships/image" Target="../media/image7.png"/><Relationship Id="rId3" Type="http://schemas.openxmlformats.org/officeDocument/2006/relationships/tags" Target="../tags/tag8.xml"/><Relationship Id="rId7" Type="http://schemas.openxmlformats.org/officeDocument/2006/relationships/slide" Target="slide1.xml"/><Relationship Id="rId12" Type="http://schemas.openxmlformats.org/officeDocument/2006/relationships/slide" Target="slide5.xml"/><Relationship Id="rId17" Type="http://schemas.openxmlformats.org/officeDocument/2006/relationships/image" Target="../media/image12.png"/><Relationship Id="rId2" Type="http://schemas.openxmlformats.org/officeDocument/2006/relationships/tags" Target="../tags/tag7.xml"/><Relationship Id="rId16" Type="http://schemas.openxmlformats.org/officeDocument/2006/relationships/slide" Target="slide7.xml"/><Relationship Id="rId1" Type="http://schemas.openxmlformats.org/officeDocument/2006/relationships/tags" Target="../tags/tag6.xml"/><Relationship Id="rId6" Type="http://schemas.openxmlformats.org/officeDocument/2006/relationships/image" Target="../media/image3.png"/><Relationship Id="rId11" Type="http://schemas.openxmlformats.org/officeDocument/2006/relationships/slide" Target="slide6.xml"/><Relationship Id="rId5" Type="http://schemas.openxmlformats.org/officeDocument/2006/relationships/notesSlide" Target="../notesSlides/notesSlide4.xml"/><Relationship Id="rId15" Type="http://schemas.openxmlformats.org/officeDocument/2006/relationships/image" Target="../media/image8.png"/><Relationship Id="rId10"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image" Target="../media/image5.png"/><Relationship Id="rId1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slide" Target="slide1.xml"/><Relationship Id="rId18" Type="http://schemas.openxmlformats.org/officeDocument/2006/relationships/image" Target="../media/image8.png"/><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13.png"/><Relationship Id="rId17" Type="http://schemas.openxmlformats.org/officeDocument/2006/relationships/slide" Target="slide6.xml"/><Relationship Id="rId2" Type="http://schemas.openxmlformats.org/officeDocument/2006/relationships/tags" Target="../tags/tag10.xml"/><Relationship Id="rId16" Type="http://schemas.openxmlformats.org/officeDocument/2006/relationships/image" Target="../media/image6.png"/><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notesSlide" Target="../notesSlides/notesSlide5.xml"/><Relationship Id="rId5" Type="http://schemas.openxmlformats.org/officeDocument/2006/relationships/tags" Target="../tags/tag13.xml"/><Relationship Id="rId15" Type="http://schemas.openxmlformats.org/officeDocument/2006/relationships/image" Target="../media/image15.png"/><Relationship Id="rId10" Type="http://schemas.openxmlformats.org/officeDocument/2006/relationships/slideLayout" Target="../slideLayouts/slideLayout10.xml"/><Relationship Id="rId19" Type="http://schemas.openxmlformats.org/officeDocument/2006/relationships/slide" Target="slide7.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3.xml"/><Relationship Id="rId7" Type="http://schemas.openxmlformats.org/officeDocument/2006/relationships/image" Target="../media/image14.png"/><Relationship Id="rId12"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7.png"/><Relationship Id="rId11" Type="http://schemas.openxmlformats.org/officeDocument/2006/relationships/image" Target="../media/image8.png"/><Relationship Id="rId5" Type="http://schemas.openxmlformats.org/officeDocument/2006/relationships/image" Target="../media/image16.png"/><Relationship Id="rId10" Type="http://schemas.openxmlformats.org/officeDocument/2006/relationships/slide" Target="slide5.xml"/><Relationship Id="rId4" Type="http://schemas.openxmlformats.org/officeDocument/2006/relationships/slide" Target="slide4.xml"/><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5.png"/><Relationship Id="rId18" Type="http://schemas.openxmlformats.org/officeDocument/2006/relationships/image" Target="../media/image22.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18.png"/><Relationship Id="rId12" Type="http://schemas.openxmlformats.org/officeDocument/2006/relationships/slide" Target="slide1.xml"/><Relationship Id="rId17" Type="http://schemas.openxmlformats.org/officeDocument/2006/relationships/image" Target="../media/image21.png"/><Relationship Id="rId2" Type="http://schemas.openxmlformats.org/officeDocument/2006/relationships/notesSlide" Target="../notesSlides/notesSlide7.xml"/><Relationship Id="rId16" Type="http://schemas.openxmlformats.org/officeDocument/2006/relationships/slide" Target="slide6.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4.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0.png"/><Relationship Id="rId1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Scenario Overview</a:t>
            </a:r>
          </a:p>
        </p:txBody>
      </p:sp>
      <p:sp>
        <p:nvSpPr>
          <p:cNvPr id="5" name="Chevron 123">
            <a:hlinkClick r:id="rId3"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Authoring Product Catalog</a:t>
            </a:r>
          </a:p>
        </p:txBody>
      </p:sp>
      <p:sp>
        <p:nvSpPr>
          <p:cNvPr id="7" name="Chevron 123">
            <a:hlinkClick r:id="rId4"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Publishing Product Catalog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25688" y="631190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t>Strategic</a:t>
            </a:r>
          </a:p>
          <a:p>
            <a:pPr>
              <a:buClr>
                <a:schemeClr val="accent1"/>
              </a:buClr>
              <a:buSzPct val="80000"/>
              <a:buFont typeface="Wingdings" pitchFamily="2" charset="2"/>
              <a:buNone/>
            </a:pPr>
            <a:r>
              <a:rPr lang="en-US" sz="700"/>
              <a:t>Buyer </a:t>
            </a:r>
          </a:p>
          <a:p>
            <a:pPr>
              <a:buClr>
                <a:schemeClr val="accent1"/>
              </a:buClr>
              <a:buSzPct val="80000"/>
              <a:buFont typeface="Wingdings" pitchFamily="2" charset="2"/>
              <a:buNone/>
            </a:pPr>
            <a:endParaRPr lang="en-US" sz="700"/>
          </a:p>
        </p:txBody>
      </p:sp>
      <p:sp>
        <p:nvSpPr>
          <p:cNvPr id="54" name="TextBox 66"/>
          <p:cNvSpPr txBox="1">
            <a:spLocks noChangeArrowheads="1"/>
          </p:cNvSpPr>
          <p:nvPr/>
        </p:nvSpPr>
        <p:spPr bwMode="auto">
          <a:xfrm>
            <a:off x="1760926" y="4399866"/>
            <a:ext cx="7256462" cy="1151597"/>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en-US" sz="900" dirty="0"/>
              <a:t>The </a:t>
            </a:r>
            <a:r>
              <a:rPr lang="en-US" sz="900" b="1" dirty="0"/>
              <a:t>Product Catalog Management</a:t>
            </a:r>
            <a:r>
              <a:rPr lang="en-US" sz="900" dirty="0"/>
              <a:t> business scenario allows your company to use catalogs to centrally manage non-stock materials that are required for use such as office materials, engineering sample materials, computer systems, or machines. The scenario is not for products to be held on stock since they can be procured directly for an account assignment. A catalog can be managed by buyers, who create their own internal catalogs and access external catalogs provided by suppliers using the open catalog interface (OCI). It also allows your company to specify the default suppliers and product categories for the catalogs. Published catalogs can be used in other procurement scenarios. </a:t>
            </a:r>
          </a:p>
          <a:p>
            <a:pPr marL="228600" lvl="1" indent="-114300">
              <a:spcBef>
                <a:spcPts val="200"/>
              </a:spcBef>
              <a:buFont typeface="Arial" charset="0"/>
              <a:buChar char="•"/>
            </a:pPr>
            <a:endParaRPr lang="en-US" sz="900" dirty="0"/>
          </a:p>
        </p:txBody>
      </p:sp>
      <p:sp>
        <p:nvSpPr>
          <p:cNvPr id="62" name="TextBox 6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4"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68" descr="Calculator_2_60px.png"/>
          <p:cNvPicPr>
            <a:picLocks noChangeAspect="1"/>
          </p:cNvPicPr>
          <p:nvPr/>
        </p:nvPicPr>
        <p:blipFill>
          <a:blip r:embed="rId8" cstate="print"/>
          <a:stretch>
            <a:fillRect/>
          </a:stretch>
        </p:blipFill>
        <p:spPr>
          <a:xfrm>
            <a:off x="366739" y="5220067"/>
            <a:ext cx="180000" cy="180000"/>
          </a:xfrm>
          <a:prstGeom prst="rect">
            <a:avLst/>
          </a:prstGeom>
        </p:spPr>
      </p:pic>
      <p:pic>
        <p:nvPicPr>
          <p:cNvPr id="70" name="Picture 69" descr="Monitor_60px.png"/>
          <p:cNvPicPr>
            <a:picLocks noChangeAspect="1"/>
          </p:cNvPicPr>
          <p:nvPr/>
        </p:nvPicPr>
        <p:blipFill>
          <a:blip r:embed="rId9" cstate="print"/>
          <a:stretch>
            <a:fillRect/>
          </a:stretch>
        </p:blipFill>
        <p:spPr>
          <a:xfrm>
            <a:off x="366739" y="5578737"/>
            <a:ext cx="180000" cy="180000"/>
          </a:xfrm>
          <a:prstGeom prst="rect">
            <a:avLst/>
          </a:prstGeom>
        </p:spPr>
      </p:pic>
      <p:sp>
        <p:nvSpPr>
          <p:cNvPr id="71" name="Rectangle 57">
            <a:hlinkClick r:id="rId1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grpSp>
        <p:nvGrpSpPr>
          <p:cNvPr id="31" name="Group 30"/>
          <p:cNvGrpSpPr/>
          <p:nvPr/>
        </p:nvGrpSpPr>
        <p:grpSpPr>
          <a:xfrm>
            <a:off x="1872691" y="6293612"/>
            <a:ext cx="410400" cy="410400"/>
            <a:chOff x="1872691" y="6293612"/>
            <a:chExt cx="410400" cy="410400"/>
          </a:xfrm>
        </p:grpSpPr>
        <p:pic>
          <p:nvPicPr>
            <p:cNvPr id="32" name="Picture 71" descr="12"/>
            <p:cNvPicPr>
              <a:picLocks noChangeAspect="1" noChangeArrowheads="1"/>
            </p:cNvPicPr>
            <p:nvPr/>
          </p:nvPicPr>
          <p:blipFill>
            <a:blip r:embed="rId12" cstate="print"/>
            <a:srcRect/>
            <a:stretch>
              <a:fillRect/>
            </a:stretch>
          </p:blipFill>
          <p:spPr bwMode="auto">
            <a:xfrm>
              <a:off x="1876425" y="6302375"/>
              <a:ext cx="401638" cy="401637"/>
            </a:xfrm>
            <a:prstGeom prst="rect">
              <a:avLst/>
            </a:prstGeom>
            <a:noFill/>
            <a:ln w="9525">
              <a:noFill/>
              <a:miter lim="800000"/>
              <a:headEnd/>
              <a:tailEnd/>
            </a:ln>
          </p:spPr>
        </p:pic>
        <p:sp>
          <p:nvSpPr>
            <p:cNvPr id="33" name="Donut 32"/>
            <p:cNvSpPr>
              <a:spLocks noChangeAspect="1"/>
            </p:cNvSpPr>
            <p:nvPr/>
          </p:nvSpPr>
          <p:spPr bwMode="gray">
            <a:xfrm>
              <a:off x="1872691" y="629361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35" name="Picture 34"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1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151597"/>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en-US" sz="900" dirty="0"/>
              <a:t>The </a:t>
            </a:r>
            <a:r>
              <a:rPr lang="en-US" sz="900" b="1" dirty="0"/>
              <a:t>Product Catalog Management</a:t>
            </a:r>
            <a:r>
              <a:rPr lang="en-US" sz="900" dirty="0"/>
              <a:t> business scenario allows your company to use catalogs to centrally manage non-stock materials that are required for use such as office materials, engineering sample materials, computer systems, or machines. The scenario is not for products to be held on stock since they can be procured directly for an account assignment. A catalog can be managed by buyers, who create their own internal catalogs and access external catalogs provided by suppliers using the open catalog interface (OCI). It also allows your company to specify the default suppliers and product categories for the catalogs. Published catalogs can be used in other procurement scenarios. </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25688" y="631190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t>Strategic</a:t>
            </a:r>
          </a:p>
          <a:p>
            <a:pPr>
              <a:buClr>
                <a:schemeClr val="accent1"/>
              </a:buClr>
              <a:buSzPct val="80000"/>
              <a:buFont typeface="Wingdings" pitchFamily="2" charset="2"/>
              <a:buNone/>
            </a:pPr>
            <a:r>
              <a:rPr lang="en-US" sz="700"/>
              <a:t>Buyer </a:t>
            </a:r>
          </a:p>
          <a:p>
            <a:pPr>
              <a:buClr>
                <a:schemeClr val="accent1"/>
              </a:buClr>
              <a:buSzPct val="80000"/>
              <a:buFont typeface="Wingdings" pitchFamily="2" charset="2"/>
              <a:buNone/>
            </a:pPr>
            <a:endParaRPr lang="en-US" sz="700"/>
          </a:p>
        </p:txBody>
      </p:sp>
      <p:sp>
        <p:nvSpPr>
          <p:cNvPr id="31"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2"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3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5"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6"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fontAlgn="base">
              <a:spcBef>
                <a:spcPct val="0"/>
              </a:spcBef>
              <a:spcAft>
                <a:spcPct val="0"/>
              </a:spcAft>
            </a:pPr>
            <a:endParaRPr lang="de-DE"/>
          </a:p>
        </p:txBody>
      </p:sp>
      <p:sp>
        <p:nvSpPr>
          <p:cNvPr id="38"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3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0" name="Picture 7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1" name="Rectangle 76">
            <a:hlinkClick r:id="rId9"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4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pPr fontAlgn="base">
              <a:spcBef>
                <a:spcPct val="0"/>
              </a:spcBef>
              <a:spcAft>
                <a:spcPct val="0"/>
              </a:spcAft>
            </a:pPr>
            <a:endParaRPr lang="de-DE"/>
          </a:p>
        </p:txBody>
      </p:sp>
      <p:sp>
        <p:nvSpPr>
          <p:cNvPr id="4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pPr fontAlgn="base">
              <a:spcBef>
                <a:spcPct val="0"/>
              </a:spcBef>
              <a:spcAft>
                <a:spcPct val="0"/>
              </a:spcAft>
            </a:pPr>
            <a:endParaRPr lang="de-DE"/>
          </a:p>
        </p:txBody>
      </p:sp>
      <p:sp>
        <p:nvSpPr>
          <p:cNvPr id="44"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5"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0"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Authoring Product Catalog</a:t>
            </a:r>
          </a:p>
        </p:txBody>
      </p:sp>
      <p:sp>
        <p:nvSpPr>
          <p:cNvPr id="51" name="Chevron 123">
            <a:hlinkClick r:id="rId11"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Publishing Product Catalog</a:t>
            </a:r>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0"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70" name="Picture 69"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71"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grpSp>
        <p:nvGrpSpPr>
          <p:cNvPr id="55" name="Group 54"/>
          <p:cNvGrpSpPr/>
          <p:nvPr/>
        </p:nvGrpSpPr>
        <p:grpSpPr>
          <a:xfrm>
            <a:off x="1872691" y="6293612"/>
            <a:ext cx="410400" cy="410400"/>
            <a:chOff x="1872691" y="6293612"/>
            <a:chExt cx="410400" cy="410400"/>
          </a:xfrm>
        </p:grpSpPr>
        <p:pic>
          <p:nvPicPr>
            <p:cNvPr id="56" name="Picture 71" descr="12"/>
            <p:cNvPicPr>
              <a:picLocks noChangeAspect="1" noChangeArrowheads="1"/>
            </p:cNvPicPr>
            <p:nvPr/>
          </p:nvPicPr>
          <p:blipFill>
            <a:blip r:embed="rId15" cstate="print"/>
            <a:srcRect/>
            <a:stretch>
              <a:fillRect/>
            </a:stretch>
          </p:blipFill>
          <p:spPr bwMode="auto">
            <a:xfrm>
              <a:off x="1876425" y="6302375"/>
              <a:ext cx="401638" cy="401637"/>
            </a:xfrm>
            <a:prstGeom prst="rect">
              <a:avLst/>
            </a:prstGeom>
            <a:noFill/>
            <a:ln w="9525">
              <a:noFill/>
              <a:miter lim="800000"/>
              <a:headEnd/>
              <a:tailEnd/>
            </a:ln>
          </p:spPr>
        </p:pic>
        <p:sp>
          <p:nvSpPr>
            <p:cNvPr id="57" name="Donut 56"/>
            <p:cNvSpPr>
              <a:spLocks noChangeAspect="1"/>
            </p:cNvSpPr>
            <p:nvPr/>
          </p:nvSpPr>
          <p:spPr bwMode="gray">
            <a:xfrm>
              <a:off x="1872691" y="629361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8" name="Picture 57" descr="i_button_black.psd"/>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937595" y="6333635"/>
            <a:ext cx="138040" cy="138040"/>
          </a:xfrm>
          <a:prstGeom prst="rect">
            <a:avLst/>
          </a:prstGeom>
        </p:spPr>
      </p:pic>
      <p:pic>
        <p:nvPicPr>
          <p:cNvPr id="62" name="Picture 6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62"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Process Details: Initiating Demand Planning - Standard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45"/>
          <p:cNvSpPr>
            <a:spLocks noChangeArrowheads="1"/>
          </p:cNvSpPr>
          <p:nvPr/>
        </p:nvSpPr>
        <p:spPr bwMode="auto">
          <a:xfrm>
            <a:off x="309096" y="1855830"/>
            <a:ext cx="339612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Authoring Product Catalog</a:t>
            </a:r>
          </a:p>
        </p:txBody>
      </p:sp>
      <p:sp>
        <p:nvSpPr>
          <p:cNvPr id="63" name="Chevron 62"/>
          <p:cNvSpPr>
            <a:spLocks noChangeArrowheads="1"/>
          </p:cNvSpPr>
          <p:nvPr>
            <p:custDataLst>
              <p:tags r:id="rId1"/>
            </p:custDataLst>
          </p:nvPr>
        </p:nvSpPr>
        <p:spPr bwMode="auto">
          <a:xfrm>
            <a:off x="48311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a product catalog</a:t>
            </a:r>
          </a:p>
        </p:txBody>
      </p:sp>
      <p:sp>
        <p:nvSpPr>
          <p:cNvPr id="64" name="Chevron 63"/>
          <p:cNvSpPr>
            <a:spLocks noChangeArrowheads="1"/>
          </p:cNvSpPr>
          <p:nvPr>
            <p:custDataLst>
              <p:tags r:id="rId2"/>
            </p:custDataLst>
          </p:nvPr>
        </p:nvSpPr>
        <p:spPr bwMode="auto">
          <a:xfrm>
            <a:off x="125407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data file</a:t>
            </a:r>
          </a:p>
        </p:txBody>
      </p:sp>
      <p:sp>
        <p:nvSpPr>
          <p:cNvPr id="65" name="Chevron 64"/>
          <p:cNvSpPr>
            <a:spLocks noChangeArrowheads="1"/>
          </p:cNvSpPr>
          <p:nvPr>
            <p:custDataLst>
              <p:tags r:id="rId3"/>
            </p:custDataLst>
          </p:nvPr>
        </p:nvSpPr>
        <p:spPr bwMode="auto">
          <a:xfrm>
            <a:off x="203326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Import a catalog</a:t>
            </a:r>
          </a:p>
        </p:txBody>
      </p:sp>
      <p:sp>
        <p:nvSpPr>
          <p:cNvPr id="66" name="Chevron 65"/>
          <p:cNvSpPr>
            <a:spLocks noChangeArrowheads="1"/>
          </p:cNvSpPr>
          <p:nvPr>
            <p:custDataLst>
              <p:tags r:id="rId4"/>
            </p:custDataLst>
          </p:nvPr>
        </p:nvSpPr>
        <p:spPr bwMode="auto">
          <a:xfrm>
            <a:off x="2805534"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Edit a catalog</a:t>
            </a:r>
          </a:p>
        </p:txBody>
      </p:sp>
      <p:sp>
        <p:nvSpPr>
          <p:cNvPr id="68" name="TextBox 59">
            <a:hlinkClick r:id="rId8" action="ppaction://hlinksldjump"/>
          </p:cNvPr>
          <p:cNvSpPr txBox="1">
            <a:spLocks noChangeArrowheads="1"/>
          </p:cNvSpPr>
          <p:nvPr/>
        </p:nvSpPr>
        <p:spPr bwMode="auto">
          <a:xfrm>
            <a:off x="3255789" y="1795313"/>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9" name="Oval 68">
            <a:hlinkClick r:id="rId9" action="ppaction://hlinksldjump" tooltip="The buyer creates a product catalog for non-stock materials and defines the catalog ID and catalog name."/>
          </p:cNvPr>
          <p:cNvSpPr>
            <a:spLocks noChangeAspect="1"/>
          </p:cNvSpPr>
          <p:nvPr/>
        </p:nvSpPr>
        <p:spPr bwMode="gray">
          <a:xfrm>
            <a:off x="1048402" y="27494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0" name="Oval 69">
            <a:hlinkClick r:id="rId9" action="ppaction://hlinksldjump" tooltip="The buyer creates their own catalog data using the template provided by SAP. Once all the catalog data has been entered, a CSV file can then be generated."/>
          </p:cNvPr>
          <p:cNvSpPr>
            <a:spLocks noChangeAspect="1"/>
          </p:cNvSpPr>
          <p:nvPr/>
        </p:nvSpPr>
        <p:spPr bwMode="gray">
          <a:xfrm>
            <a:off x="1819927" y="273990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3" name="Oval 72">
            <a:hlinkClick r:id="rId9" action="ppaction://hlinksldjump" tooltip="The buyer imports the product catalog data. The data must be in BMEcat or CSV format."/>
          </p:cNvPr>
          <p:cNvSpPr>
            <a:spLocks noChangeAspect="1"/>
          </p:cNvSpPr>
          <p:nvPr/>
        </p:nvSpPr>
        <p:spPr bwMode="gray">
          <a:xfrm>
            <a:off x="2600977" y="273990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4" name="Oval 73">
            <a:hlinkClick r:id="rId9" action="ppaction://hlinksldjump" tooltip="The buyer can edit the structure and content of the catalog as needed."/>
          </p:cNvPr>
          <p:cNvSpPr>
            <a:spLocks noChangeAspect="1"/>
          </p:cNvSpPr>
          <p:nvPr/>
        </p:nvSpPr>
        <p:spPr bwMode="gray">
          <a:xfrm>
            <a:off x="3382027" y="273990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Chevron 101"/>
          <p:cNvSpPr>
            <a:spLocks noChangeArrowheads="1"/>
          </p:cNvSpPr>
          <p:nvPr/>
        </p:nvSpPr>
        <p:spPr bwMode="auto">
          <a:xfrm>
            <a:off x="7618413" y="4882159"/>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Strategic Buyer</a:t>
            </a:r>
            <a:endParaRPr lang="en-US" sz="800" dirty="0">
              <a:solidFill>
                <a:srgbClr val="404040"/>
              </a:solidFill>
            </a:endParaRPr>
          </a:p>
          <a:p>
            <a:pPr>
              <a:buClr>
                <a:schemeClr val="accent1"/>
              </a:buClr>
              <a:buSzPct val="80000"/>
              <a:buFont typeface="Wingdings" pitchFamily="2" charset="2"/>
              <a:buNone/>
            </a:pPr>
            <a:endParaRPr lang="en-US" dirty="0"/>
          </a:p>
        </p:txBody>
      </p:sp>
      <p:sp>
        <p:nvSpPr>
          <p:cNvPr id="79" name="Chevron 102"/>
          <p:cNvSpPr>
            <a:spLocks noChangeArrowheads="1"/>
          </p:cNvSpPr>
          <p:nvPr/>
        </p:nvSpPr>
        <p:spPr bwMode="auto">
          <a:xfrm>
            <a:off x="7618413" y="517402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Portfolio  </a:t>
            </a:r>
          </a:p>
        </p:txBody>
      </p:sp>
      <p:sp>
        <p:nvSpPr>
          <p:cNvPr id="54" name="TextBox 66"/>
          <p:cNvSpPr txBox="1">
            <a:spLocks noChangeArrowheads="1"/>
          </p:cNvSpPr>
          <p:nvPr/>
        </p:nvSpPr>
        <p:spPr bwMode="auto">
          <a:xfrm>
            <a:off x="1760926" y="4399866"/>
            <a:ext cx="4914194" cy="1138773"/>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Authoring Product Catalog</a:t>
            </a:r>
            <a:r>
              <a:rPr lang="en-US" sz="900" dirty="0"/>
              <a:t> business process enables you as a buyer to use product catalogs to effectively communicate product information about non-stock materials and services as well as to manage the structure and content of all catalogs. It is also possible to check the quality of the catalog content to ensure that all information is correct and up-to-date.</a:t>
            </a:r>
          </a:p>
          <a:p>
            <a:pPr>
              <a:spcBef>
                <a:spcPts val="600"/>
              </a:spcBef>
            </a:pPr>
            <a:r>
              <a:rPr lang="en-US" sz="900" dirty="0"/>
              <a:t>You can also optionally link to external supplier-managed catalogs that are not involved in your authoring process.</a:t>
            </a:r>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60"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4" name="Chevron 123">
            <a:hlinkClick r:id="rId14" action="ppaction://hlinksldjump"/>
          </p:cNvPr>
          <p:cNvSpPr>
            <a:spLocks noChangeArrowheads="1"/>
          </p:cNvSpPr>
          <p:nvPr/>
        </p:nvSpPr>
        <p:spPr bwMode="auto">
          <a:xfrm>
            <a:off x="3653560"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Publishing Product Catalog</a:t>
            </a:r>
          </a:p>
        </p:txBody>
      </p:sp>
      <p:pic>
        <p:nvPicPr>
          <p:cNvPr id="45" name="Picture 4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6" name="Picture 45"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8" name="Rectangle 57">
            <a:hlinkClick r:id="rId17"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85570"/>
            <a:ext cx="634912" cy="444439"/>
          </a:xfrm>
          <a:prstGeom prst="rect">
            <a:avLst/>
          </a:prstGeom>
          <a:noFill/>
          <a:ln w="9525">
            <a:noFill/>
            <a:miter lim="800000"/>
            <a:headEnd/>
            <a:tailEnd/>
          </a:ln>
        </p:spPr>
      </p:pic>
      <p:grpSp>
        <p:nvGrpSpPr>
          <p:cNvPr id="61" name="Group 60"/>
          <p:cNvGrpSpPr/>
          <p:nvPr/>
        </p:nvGrpSpPr>
        <p:grpSpPr>
          <a:xfrm>
            <a:off x="6880225" y="4484049"/>
            <a:ext cx="410400" cy="410400"/>
            <a:chOff x="1872691" y="6293612"/>
            <a:chExt cx="410400" cy="410400"/>
          </a:xfrm>
        </p:grpSpPr>
        <p:pic>
          <p:nvPicPr>
            <p:cNvPr id="71" name="Picture 71" descr="12"/>
            <p:cNvPicPr>
              <a:picLocks noChangeAspect="1" noChangeArrowheads="1"/>
            </p:cNvPicPr>
            <p:nvPr/>
          </p:nvPicPr>
          <p:blipFill>
            <a:blip r:embed="rId19" cstate="print"/>
            <a:srcRect/>
            <a:stretch>
              <a:fillRect/>
            </a:stretch>
          </p:blipFill>
          <p:spPr bwMode="auto">
            <a:xfrm>
              <a:off x="1876425" y="6302375"/>
              <a:ext cx="401638" cy="401637"/>
            </a:xfrm>
            <a:prstGeom prst="rect">
              <a:avLst/>
            </a:prstGeom>
            <a:noFill/>
            <a:ln w="9525">
              <a:noFill/>
              <a:miter lim="800000"/>
              <a:headEnd/>
              <a:tailEnd/>
            </a:ln>
          </p:spPr>
        </p:pic>
        <p:sp>
          <p:nvSpPr>
            <p:cNvPr id="72" name="Donut 71"/>
            <p:cNvSpPr>
              <a:spLocks noChangeAspect="1"/>
            </p:cNvSpPr>
            <p:nvPr/>
          </p:nvSpPr>
          <p:spPr bwMode="gray">
            <a:xfrm>
              <a:off x="1872691" y="629361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Process Details: Publishing Product Catalog - Standard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44"/>
          <p:cNvSpPr>
            <a:spLocks noChangeArrowheads="1"/>
          </p:cNvSpPr>
          <p:nvPr/>
        </p:nvSpPr>
        <p:spPr bwMode="auto">
          <a:xfrm>
            <a:off x="1125501"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Publishing Product Catalog</a:t>
            </a:r>
          </a:p>
        </p:txBody>
      </p:sp>
      <p:sp>
        <p:nvSpPr>
          <p:cNvPr id="63" name="Chevron 62"/>
          <p:cNvSpPr>
            <a:spLocks noChangeArrowheads="1"/>
          </p:cNvSpPr>
          <p:nvPr>
            <p:custDataLst>
              <p:tags r:id="rId1"/>
            </p:custDataLst>
          </p:nvPr>
        </p:nvSpPr>
        <p:spPr bwMode="auto">
          <a:xfrm>
            <a:off x="1269768" y="214889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Publish a catalog</a:t>
            </a:r>
          </a:p>
        </p:txBody>
      </p:sp>
      <p:sp>
        <p:nvSpPr>
          <p:cNvPr id="64" name="Chevron 63"/>
          <p:cNvSpPr>
            <a:spLocks noChangeArrowheads="1"/>
          </p:cNvSpPr>
          <p:nvPr>
            <p:custDataLst>
              <p:tags r:id="rId2"/>
            </p:custDataLst>
          </p:nvPr>
        </p:nvSpPr>
        <p:spPr bwMode="auto">
          <a:xfrm>
            <a:off x="2057355" y="214889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Make a catalog available for search</a:t>
            </a:r>
          </a:p>
        </p:txBody>
      </p:sp>
      <p:sp>
        <p:nvSpPr>
          <p:cNvPr id="65" name="Chevron 64"/>
          <p:cNvSpPr>
            <a:spLocks noChangeArrowheads="1"/>
          </p:cNvSpPr>
          <p:nvPr>
            <p:custDataLst>
              <p:tags r:id="rId3"/>
            </p:custDataLst>
          </p:nvPr>
        </p:nvSpPr>
        <p:spPr bwMode="auto">
          <a:xfrm>
            <a:off x="2846248" y="214889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a catalog default</a:t>
            </a:r>
          </a:p>
        </p:txBody>
      </p:sp>
      <p:sp>
        <p:nvSpPr>
          <p:cNvPr id="66" name="TextBox 59">
            <a:hlinkClick r:id="rId7" action="ppaction://hlinksldjump"/>
          </p:cNvPr>
          <p:cNvSpPr txBox="1">
            <a:spLocks noChangeArrowheads="1"/>
          </p:cNvSpPr>
          <p:nvPr/>
        </p:nvSpPr>
        <p:spPr bwMode="auto">
          <a:xfrm>
            <a:off x="3330835" y="179865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a:t>X</a:t>
            </a:r>
          </a:p>
        </p:txBody>
      </p:sp>
      <p:sp>
        <p:nvSpPr>
          <p:cNvPr id="68" name="Oval 67">
            <a:hlinkClick r:id="rId8" action="ppaction://hlinksldjump" tooltip="The buyer publishes the catalog. This indicates inherent approval of the content, which must be correct and consistent."/>
          </p:cNvPr>
          <p:cNvSpPr>
            <a:spLocks noChangeAspect="1"/>
          </p:cNvSpPr>
          <p:nvPr/>
        </p:nvSpPr>
        <p:spPr bwMode="gray">
          <a:xfrm>
            <a:off x="1817107" y="27410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Oval 68">
            <a:hlinkClick r:id="rId8" action="ppaction://hlinksldjump" tooltip="The system triggers the indexing of a catalog, which enables your employees to use the catalog search function."/>
          </p:cNvPr>
          <p:cNvSpPr>
            <a:spLocks noChangeAspect="1"/>
          </p:cNvSpPr>
          <p:nvPr/>
        </p:nvSpPr>
        <p:spPr bwMode="gray">
          <a:xfrm>
            <a:off x="2624490" y="27410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0" name="Oval 69">
            <a:hlinkClick r:id="rId8" action="ppaction://hlinksldjump" tooltip="The buyer can define the default product category as well as default supplier ID to use if one is not available."/>
          </p:cNvPr>
          <p:cNvSpPr>
            <a:spLocks noChangeAspect="1"/>
          </p:cNvSpPr>
          <p:nvPr/>
        </p:nvSpPr>
        <p:spPr bwMode="gray">
          <a:xfrm>
            <a:off x="3415065" y="27410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Publishing Product Catalog</a:t>
            </a:r>
            <a:r>
              <a:rPr lang="en-US" sz="900" dirty="0"/>
              <a:t> business scenario allows you to publish your catalog for use within the purchasing process once the catalog authoring process has been completed, and the content is correct. The catalog is then available for the target groups, who can then request products. </a:t>
            </a:r>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60"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Chevron 101"/>
          <p:cNvSpPr>
            <a:spLocks noChangeArrowheads="1"/>
          </p:cNvSpPr>
          <p:nvPr/>
        </p:nvSpPr>
        <p:spPr bwMode="auto">
          <a:xfrm>
            <a:off x="7618413" y="4882159"/>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Strategic Buyer</a:t>
            </a:r>
            <a:endParaRPr lang="en-US" sz="800" dirty="0">
              <a:solidFill>
                <a:srgbClr val="404040"/>
              </a:solidFill>
            </a:endParaRPr>
          </a:p>
          <a:p>
            <a:pPr>
              <a:buClr>
                <a:schemeClr val="accent1"/>
              </a:buClr>
              <a:buSzPct val="80000"/>
              <a:buFont typeface="Wingdings" pitchFamily="2" charset="2"/>
              <a:buNone/>
            </a:pPr>
            <a:endParaRPr lang="en-US" dirty="0"/>
          </a:p>
        </p:txBody>
      </p:sp>
      <p:sp>
        <p:nvSpPr>
          <p:cNvPr id="88" name="Chevron 102"/>
          <p:cNvSpPr>
            <a:spLocks noChangeArrowheads="1"/>
          </p:cNvSpPr>
          <p:nvPr/>
        </p:nvSpPr>
        <p:spPr bwMode="auto">
          <a:xfrm>
            <a:off x="7618413" y="517402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Portfolio  </a:t>
            </a:r>
          </a:p>
        </p:txBody>
      </p:sp>
      <p:sp>
        <p:nvSpPr>
          <p:cNvPr id="42" name="Chevron 123">
            <a:hlinkClick r:id="rId13"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Authoring Product Catalog</a:t>
            </a:r>
          </a:p>
        </p:txBody>
      </p:sp>
      <p:pic>
        <p:nvPicPr>
          <p:cNvPr id="43" name="Picture 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4" name="Picture 43"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0" name="Rectangle 57">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5"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3375" y="5185570"/>
            <a:ext cx="634912" cy="444439"/>
          </a:xfrm>
          <a:prstGeom prst="rect">
            <a:avLst/>
          </a:prstGeom>
          <a:noFill/>
          <a:ln w="9525">
            <a:noFill/>
            <a:miter lim="800000"/>
            <a:headEnd/>
            <a:tailEnd/>
          </a:ln>
        </p:spPr>
      </p:pic>
      <p:grpSp>
        <p:nvGrpSpPr>
          <p:cNvPr id="46" name="Group 45"/>
          <p:cNvGrpSpPr/>
          <p:nvPr/>
        </p:nvGrpSpPr>
        <p:grpSpPr>
          <a:xfrm>
            <a:off x="6880225" y="4484049"/>
            <a:ext cx="410400" cy="410400"/>
            <a:chOff x="1872691" y="6293612"/>
            <a:chExt cx="410400" cy="410400"/>
          </a:xfrm>
        </p:grpSpPr>
        <p:pic>
          <p:nvPicPr>
            <p:cNvPr id="48" name="Picture 71" descr="12"/>
            <p:cNvPicPr>
              <a:picLocks noChangeAspect="1" noChangeArrowheads="1"/>
            </p:cNvPicPr>
            <p:nvPr/>
          </p:nvPicPr>
          <p:blipFill>
            <a:blip r:embed="rId18" cstate="print"/>
            <a:srcRect/>
            <a:stretch>
              <a:fillRect/>
            </a:stretch>
          </p:blipFill>
          <p:spPr bwMode="auto">
            <a:xfrm>
              <a:off x="1876425" y="6302375"/>
              <a:ext cx="401638" cy="401637"/>
            </a:xfrm>
            <a:prstGeom prst="rect">
              <a:avLst/>
            </a:prstGeom>
            <a:noFill/>
            <a:ln w="9525">
              <a:noFill/>
              <a:miter lim="800000"/>
              <a:headEnd/>
              <a:tailEnd/>
            </a:ln>
          </p:spPr>
        </p:pic>
        <p:sp>
          <p:nvSpPr>
            <p:cNvPr id="59" name="Donut 58"/>
            <p:cNvSpPr>
              <a:spLocks noChangeAspect="1"/>
            </p:cNvSpPr>
            <p:nvPr/>
          </p:nvSpPr>
          <p:spPr bwMode="gray">
            <a:xfrm>
              <a:off x="1872691" y="629361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Chevron 45"/>
          <p:cNvSpPr>
            <a:spLocks noChangeArrowheads="1"/>
          </p:cNvSpPr>
          <p:nvPr/>
        </p:nvSpPr>
        <p:spPr bwMode="auto">
          <a:xfrm>
            <a:off x="2025940" y="1838299"/>
            <a:ext cx="2546059" cy="14176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Import</a:t>
            </a:r>
          </a:p>
          <a:p>
            <a:pPr>
              <a:lnSpc>
                <a:spcPct val="90000"/>
              </a:lnSpc>
            </a:pPr>
            <a:endParaRPr lang="en-US" sz="900" dirty="0">
              <a:solidFill>
                <a:schemeClr val="bg1"/>
              </a:solidFill>
              <a:latin typeface="BentonSans Regular"/>
              <a:cs typeface="BentonSans Regular"/>
            </a:endParaRPr>
          </a:p>
        </p:txBody>
      </p:sp>
      <p:sp>
        <p:nvSpPr>
          <p:cNvPr id="72" name="Chevron 83"/>
          <p:cNvSpPr>
            <a:spLocks noChangeArrowheads="1"/>
          </p:cNvSpPr>
          <p:nvPr/>
        </p:nvSpPr>
        <p:spPr bwMode="auto">
          <a:xfrm>
            <a:off x="334059" y="1838299"/>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Define</a:t>
            </a:r>
          </a:p>
        </p:txBody>
      </p:sp>
      <p:sp>
        <p:nvSpPr>
          <p:cNvPr id="83" name="Chevron 84"/>
          <p:cNvSpPr>
            <a:spLocks noChangeArrowheads="1"/>
          </p:cNvSpPr>
          <p:nvPr>
            <p:custDataLst>
              <p:tags r:id="rId1"/>
            </p:custDataLst>
          </p:nvPr>
        </p:nvSpPr>
        <p:spPr bwMode="auto">
          <a:xfrm>
            <a:off x="2174917" y="2209774"/>
            <a:ext cx="1572328"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4" name="Chevron 84"/>
          <p:cNvSpPr>
            <a:spLocks noChangeArrowheads="1"/>
          </p:cNvSpPr>
          <p:nvPr>
            <p:custDataLst>
              <p:tags r:id="rId2"/>
            </p:custDataLst>
          </p:nvPr>
        </p:nvSpPr>
        <p:spPr bwMode="auto">
          <a:xfrm>
            <a:off x="3714395"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Import Catalog Data</a:t>
            </a:r>
          </a:p>
        </p:txBody>
      </p:sp>
      <p:sp>
        <p:nvSpPr>
          <p:cNvPr id="120" name="Chevron 84"/>
          <p:cNvSpPr>
            <a:spLocks noChangeArrowheads="1"/>
          </p:cNvSpPr>
          <p:nvPr>
            <p:custDataLst>
              <p:tags r:id="rId3"/>
            </p:custDataLst>
          </p:nvPr>
        </p:nvSpPr>
        <p:spPr bwMode="auto">
          <a:xfrm>
            <a:off x="3013011" y="2209774"/>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404040"/>
                </a:solidFill>
              </a:rPr>
              <a:t>Receive Supplier Data File</a:t>
            </a:r>
          </a:p>
        </p:txBody>
      </p:sp>
      <p:sp>
        <p:nvSpPr>
          <p:cNvPr id="123" name="Chevron 84"/>
          <p:cNvSpPr>
            <a:spLocks noChangeArrowheads="1"/>
          </p:cNvSpPr>
          <p:nvPr>
            <p:custDataLst>
              <p:tags r:id="rId4"/>
            </p:custDataLst>
          </p:nvPr>
        </p:nvSpPr>
        <p:spPr bwMode="auto">
          <a:xfrm>
            <a:off x="220844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Own Data File</a:t>
            </a:r>
          </a:p>
        </p:txBody>
      </p:sp>
      <p:sp>
        <p:nvSpPr>
          <p:cNvPr id="124" name="Line 45"/>
          <p:cNvSpPr>
            <a:spLocks noChangeShapeType="1"/>
          </p:cNvSpPr>
          <p:nvPr/>
        </p:nvSpPr>
        <p:spPr bwMode="auto">
          <a:xfrm>
            <a:off x="2898726" y="2293912"/>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2" name="Title 1"/>
          <p:cNvSpPr>
            <a:spLocks noGrp="1"/>
          </p:cNvSpPr>
          <p:nvPr>
            <p:ph type="title"/>
          </p:nvPr>
        </p:nvSpPr>
        <p:spPr/>
        <p:txBody>
          <a:bodyPr/>
          <a:lstStyle/>
          <a:p>
            <a:r>
              <a:rPr lang="en-US" b="0" dirty="0"/>
              <a:t>Product Catalog Management</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088264"/>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This scenario allows midsize companies to leverage standardized supplier data that can be used in product catalogs. </a:t>
            </a:r>
          </a:p>
          <a:p>
            <a:pPr>
              <a:lnSpc>
                <a:spcPct val="95000"/>
              </a:lnSpc>
              <a:spcBef>
                <a:spcPts val="600"/>
              </a:spcBef>
              <a:buSzPct val="125000"/>
            </a:pPr>
            <a:r>
              <a:rPr lang="en-US" sz="900" dirty="0"/>
              <a:t>It enables you to become more efficient by using products from authorized product catalogs.</a:t>
            </a:r>
          </a:p>
          <a:p>
            <a:pPr>
              <a:lnSpc>
                <a:spcPct val="95000"/>
              </a:lnSpc>
              <a:spcBef>
                <a:spcPts val="600"/>
              </a:spcBef>
              <a:buSzPct val="125000"/>
            </a:pPr>
            <a:r>
              <a:rPr lang="en-US" sz="900" dirty="0"/>
              <a:t>SAP Business </a:t>
            </a:r>
            <a:r>
              <a:rPr lang="en-US" sz="900" dirty="0" err="1"/>
              <a:t>ByDesign</a:t>
            </a:r>
            <a:r>
              <a:rPr lang="en-US" sz="900" dirty="0"/>
              <a:t> helps you to efficiently manage your product </a:t>
            </a:r>
            <a:r>
              <a:rPr lang="en-US" sz="900" dirty="0" err="1"/>
              <a:t>catalag</a:t>
            </a:r>
            <a:r>
              <a:rPr lang="en-US" sz="900" dirty="0"/>
              <a:t> throughout the entire cycle - from setting up catalogs with your own or your supplier’s data, through to publishing them and using them in purchase orders, shopping carts, quotation requests, or goods and service receipts. </a:t>
            </a:r>
          </a:p>
        </p:txBody>
      </p:sp>
      <p:sp>
        <p:nvSpPr>
          <p:cNvPr id="129" name="TextBox 56"/>
          <p:cNvSpPr txBox="1">
            <a:spLocks noChangeArrowheads="1"/>
          </p:cNvSpPr>
          <p:nvPr/>
        </p:nvSpPr>
        <p:spPr bwMode="auto">
          <a:xfrm>
            <a:off x="4306888" y="4170363"/>
            <a:ext cx="4700587" cy="2231380"/>
          </a:xfrm>
          <a:prstGeom prst="rect">
            <a:avLst/>
          </a:prstGeom>
          <a:noFill/>
          <a:ln w="9525">
            <a:noFill/>
            <a:miter lim="800000"/>
            <a:headEnd/>
            <a:tailEnd/>
          </a:ln>
        </p:spPr>
        <p:txBody>
          <a:bodyPr>
            <a:spAutoFit/>
          </a:bodyPr>
          <a:lstStyle/>
          <a:p>
            <a:pPr marL="176213" indent="-176213">
              <a:spcBef>
                <a:spcPct val="10000"/>
              </a:spcBef>
              <a:buClr>
                <a:schemeClr val="accent1"/>
              </a:buClr>
              <a:buSzPct val="70000"/>
              <a:buFont typeface="Wingdings" pitchFamily="2" charset="2"/>
              <a:buNone/>
            </a:pPr>
            <a:endParaRPr lang="en-US" sz="900" b="1" dirty="0">
              <a:solidFill>
                <a:srgbClr val="44697D"/>
              </a:solidFill>
            </a:endParaRPr>
          </a:p>
          <a:p>
            <a:pPr marL="176213" indent="-176213">
              <a:lnSpc>
                <a:spcPct val="90000"/>
              </a:lnSpc>
              <a:spcBef>
                <a:spcPct val="10000"/>
              </a:spcBef>
              <a:spcAft>
                <a:spcPts val="300"/>
              </a:spcAft>
              <a:buClr>
                <a:schemeClr val="accent1"/>
              </a:buClr>
              <a:buSzPct val="70000"/>
              <a:buFont typeface="Wingdings" pitchFamily="2" charset="2"/>
              <a:buChar char="n"/>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Provides faster access to product information and make a large number of products available to users</a:t>
            </a:r>
          </a:p>
          <a:p>
            <a:pPr marL="176213" indent="-176213">
              <a:lnSpc>
                <a:spcPct val="90000"/>
              </a:lnSpc>
              <a:spcBef>
                <a:spcPct val="10000"/>
              </a:spcBef>
              <a:spcAft>
                <a:spcPts val="300"/>
              </a:spcAft>
              <a:buClr>
                <a:srgbClr val="4DB6EF"/>
              </a:buClr>
              <a:buFont typeface="Wingdings" pitchFamily="2" charset="2"/>
              <a:buChar char="l"/>
            </a:pPr>
            <a:r>
              <a:rPr lang="en-AU" sz="900" dirty="0"/>
              <a:t>Supports self services and empowering employees to make smarter purchases</a:t>
            </a:r>
          </a:p>
          <a:p>
            <a:pPr marL="176213" indent="-176213">
              <a:lnSpc>
                <a:spcPct val="90000"/>
              </a:lnSpc>
              <a:spcBef>
                <a:spcPct val="10000"/>
              </a:spcBef>
              <a:spcAft>
                <a:spcPts val="300"/>
              </a:spcAft>
              <a:buClr>
                <a:srgbClr val="4DB6EF"/>
              </a:buClr>
              <a:buFont typeface="Wingdings" pitchFamily="2" charset="2"/>
              <a:buChar char="l"/>
            </a:pPr>
            <a:r>
              <a:rPr lang="en-US" sz="900" dirty="0"/>
              <a:t>Increases automation in purchasing, including setting catalog defaults for frequently purchased items</a:t>
            </a:r>
          </a:p>
          <a:p>
            <a:pPr marL="176213" indent="-176213">
              <a:lnSpc>
                <a:spcPct val="90000"/>
              </a:lnSpc>
              <a:spcBef>
                <a:spcPct val="10000"/>
              </a:spcBef>
              <a:spcAft>
                <a:spcPts val="300"/>
              </a:spcAft>
              <a:buClr>
                <a:srgbClr val="4DB6EF"/>
              </a:buClr>
              <a:buFont typeface="Wingdings" pitchFamily="2" charset="2"/>
              <a:buChar char="l"/>
            </a:pPr>
            <a:r>
              <a:rPr lang="en-AU" sz="900" dirty="0"/>
              <a:t>Reduces workload for professional buyers, since employees can browse the </a:t>
            </a:r>
            <a:r>
              <a:rPr lang="en-AU" sz="900" dirty="0" err="1"/>
              <a:t>catalogs</a:t>
            </a:r>
            <a:r>
              <a:rPr lang="en-AU" sz="900" dirty="0"/>
              <a:t> themselves</a:t>
            </a:r>
          </a:p>
          <a:p>
            <a:pPr marL="176213" indent="-176213">
              <a:lnSpc>
                <a:spcPct val="90000"/>
              </a:lnSpc>
              <a:spcBef>
                <a:spcPct val="10000"/>
              </a:spcBef>
              <a:spcAft>
                <a:spcPts val="300"/>
              </a:spcAft>
              <a:buClr>
                <a:srgbClr val="4DB6EF"/>
              </a:buClr>
              <a:buFont typeface="Wingdings" pitchFamily="2" charset="2"/>
              <a:buChar char="l"/>
            </a:pPr>
            <a:r>
              <a:rPr lang="en-AU" sz="900" dirty="0"/>
              <a:t>Enables the professional buyers to define company-wide sources of supply and ensures that employees stick to the defined sources of supply</a:t>
            </a:r>
          </a:p>
          <a:p>
            <a:pPr marL="176213" indent="-176213">
              <a:lnSpc>
                <a:spcPct val="90000"/>
              </a:lnSpc>
              <a:spcBef>
                <a:spcPct val="10000"/>
              </a:spcBef>
              <a:spcAft>
                <a:spcPts val="300"/>
              </a:spcAft>
              <a:buClr>
                <a:srgbClr val="4DB6EF"/>
              </a:buClr>
              <a:buFont typeface="Wingdings" pitchFamily="2" charset="2"/>
              <a:buChar char="l"/>
            </a:pPr>
            <a:r>
              <a:rPr lang="en-AU" sz="900" dirty="0"/>
              <a:t>Helps to lower prices with a higher purchasing volume</a:t>
            </a:r>
          </a:p>
          <a:p>
            <a:pPr marL="176213" indent="-176213">
              <a:lnSpc>
                <a:spcPct val="90000"/>
              </a:lnSpc>
              <a:spcBef>
                <a:spcPct val="10000"/>
              </a:spcBef>
              <a:spcAft>
                <a:spcPts val="300"/>
              </a:spcAft>
              <a:buClr>
                <a:srgbClr val="4DB6EF"/>
              </a:buClr>
              <a:buFont typeface="Wingdings" pitchFamily="2" charset="2"/>
              <a:buChar char="l"/>
            </a:pPr>
            <a:r>
              <a:rPr lang="en-AU" sz="900" dirty="0"/>
              <a:t>Enhances </a:t>
            </a:r>
            <a:r>
              <a:rPr lang="en-AU" sz="900" dirty="0" err="1"/>
              <a:t>catalog</a:t>
            </a:r>
            <a:r>
              <a:rPr lang="en-AU" sz="900" dirty="0"/>
              <a:t> content with elements such as pictures and technical documents that  make it easy to quickly identify the right product </a:t>
            </a:r>
            <a:endParaRPr lang="en-US" sz="900" dirty="0"/>
          </a:p>
        </p:txBody>
      </p:sp>
      <p:sp>
        <p:nvSpPr>
          <p:cNvPr id="130" name="TextBox 54"/>
          <p:cNvSpPr txBox="1">
            <a:spLocks noChangeArrowheads="1"/>
          </p:cNvSpPr>
          <p:nvPr/>
        </p:nvSpPr>
        <p:spPr bwMode="auto">
          <a:xfrm>
            <a:off x="4202955"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4"/>
          <p:cNvSpPr>
            <a:spLocks noChangeArrowheads="1"/>
          </p:cNvSpPr>
          <p:nvPr>
            <p:custDataLst>
              <p:tags r:id="rId5"/>
            </p:custDataLst>
          </p:nvPr>
        </p:nvSpPr>
        <p:spPr bwMode="auto">
          <a:xfrm>
            <a:off x="480630" y="2218742"/>
            <a:ext cx="1572328"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5" name="Chevron 84"/>
          <p:cNvSpPr>
            <a:spLocks noChangeArrowheads="1"/>
          </p:cNvSpPr>
          <p:nvPr>
            <p:custDataLst>
              <p:tags r:id="rId6"/>
            </p:custDataLst>
          </p:nvPr>
        </p:nvSpPr>
        <p:spPr bwMode="auto">
          <a:xfrm>
            <a:off x="1318724" y="2218742"/>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404040"/>
                </a:solidFill>
              </a:rPr>
              <a:t>Update Existing Catalog</a:t>
            </a:r>
          </a:p>
        </p:txBody>
      </p:sp>
      <p:sp>
        <p:nvSpPr>
          <p:cNvPr id="46" name="Chevron 84"/>
          <p:cNvSpPr>
            <a:spLocks noChangeArrowheads="1"/>
          </p:cNvSpPr>
          <p:nvPr>
            <p:custDataLst>
              <p:tags r:id="rId7"/>
            </p:custDataLst>
          </p:nvPr>
        </p:nvSpPr>
        <p:spPr bwMode="auto">
          <a:xfrm>
            <a:off x="514153" y="221874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New Product </a:t>
            </a:r>
          </a:p>
          <a:p>
            <a:pPr>
              <a:lnSpc>
                <a:spcPct val="90000"/>
              </a:lnSpc>
              <a:buClr>
                <a:schemeClr val="accent1"/>
              </a:buClr>
              <a:buSzPct val="80000"/>
            </a:pPr>
            <a:r>
              <a:rPr lang="en-US" sz="800" dirty="0">
                <a:solidFill>
                  <a:srgbClr val="404040"/>
                </a:solidFill>
              </a:rPr>
              <a:t>Catalog</a:t>
            </a:r>
          </a:p>
        </p:txBody>
      </p:sp>
      <p:sp>
        <p:nvSpPr>
          <p:cNvPr id="48" name="Line 45"/>
          <p:cNvSpPr>
            <a:spLocks noChangeShapeType="1"/>
          </p:cNvSpPr>
          <p:nvPr/>
        </p:nvSpPr>
        <p:spPr bwMode="auto">
          <a:xfrm>
            <a:off x="1204439" y="2302880"/>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49" name="Chevron 83"/>
          <p:cNvSpPr>
            <a:spLocks noChangeArrowheads="1"/>
          </p:cNvSpPr>
          <p:nvPr/>
        </p:nvSpPr>
        <p:spPr bwMode="auto">
          <a:xfrm>
            <a:off x="4462435" y="1854666"/>
            <a:ext cx="1799541" cy="1399709"/>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Publish</a:t>
            </a:r>
          </a:p>
        </p:txBody>
      </p:sp>
      <p:sp>
        <p:nvSpPr>
          <p:cNvPr id="54" name="Chevron 84"/>
          <p:cNvSpPr>
            <a:spLocks noChangeArrowheads="1"/>
          </p:cNvSpPr>
          <p:nvPr>
            <p:custDataLst>
              <p:tags r:id="rId8"/>
            </p:custDataLst>
          </p:nvPr>
        </p:nvSpPr>
        <p:spPr bwMode="auto">
          <a:xfrm>
            <a:off x="4620565" y="221026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Publish Catalog</a:t>
            </a:r>
          </a:p>
        </p:txBody>
      </p:sp>
      <p:sp>
        <p:nvSpPr>
          <p:cNvPr id="59" name="Chevron 84"/>
          <p:cNvSpPr>
            <a:spLocks noChangeArrowheads="1"/>
          </p:cNvSpPr>
          <p:nvPr>
            <p:custDataLst>
              <p:tags r:id="rId9"/>
            </p:custDataLst>
          </p:nvPr>
        </p:nvSpPr>
        <p:spPr bwMode="auto">
          <a:xfrm>
            <a:off x="5388539" y="221026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Search Catalog</a:t>
            </a:r>
          </a:p>
        </p:txBody>
      </p:sp>
      <p:pic>
        <p:nvPicPr>
          <p:cNvPr id="60" name="Picture 64" descr="strategic_procurement"/>
          <p:cNvPicPr preferRelativeResize="0">
            <a:picLocks noChangeAspect="1" noChangeArrowheads="1"/>
          </p:cNvPicPr>
          <p:nvPr/>
        </p:nvPicPr>
        <p:blipFill>
          <a:blip r:embed="rId12" cstate="print"/>
          <a:stretch>
            <a:fillRect/>
          </a:stretch>
        </p:blipFill>
        <p:spPr bwMode="auto">
          <a:xfrm>
            <a:off x="416491" y="2892425"/>
            <a:ext cx="731520" cy="731520"/>
          </a:xfrm>
          <a:prstGeom prst="rect">
            <a:avLst/>
          </a:prstGeom>
          <a:noFill/>
          <a:ln w="9525">
            <a:noFill/>
            <a:miter lim="800000"/>
            <a:headEnd/>
            <a:tailEnd/>
          </a:ln>
        </p:spPr>
      </p:pic>
      <p:pic>
        <p:nvPicPr>
          <p:cNvPr id="50" name="Picture 64" descr="strategic_procurement"/>
          <p:cNvPicPr preferRelativeResize="0">
            <a:picLocks noChangeAspect="1" noChangeArrowheads="1"/>
          </p:cNvPicPr>
          <p:nvPr/>
        </p:nvPicPr>
        <p:blipFill>
          <a:blip r:embed="rId12" cstate="print"/>
          <a:stretch>
            <a:fillRect/>
          </a:stretch>
        </p:blipFill>
        <p:spPr bwMode="auto">
          <a:xfrm>
            <a:off x="2097323" y="2892425"/>
            <a:ext cx="731520" cy="731520"/>
          </a:xfrm>
          <a:prstGeom prst="rect">
            <a:avLst/>
          </a:prstGeom>
          <a:noFill/>
          <a:ln w="9525">
            <a:noFill/>
            <a:miter lim="800000"/>
            <a:headEnd/>
            <a:tailEnd/>
          </a:ln>
        </p:spPr>
      </p:pic>
      <p:pic>
        <p:nvPicPr>
          <p:cNvPr id="51" name="Picture 64" descr="strategic_procurement"/>
          <p:cNvPicPr preferRelativeResize="0">
            <a:picLocks noChangeAspect="1" noChangeArrowheads="1"/>
          </p:cNvPicPr>
          <p:nvPr/>
        </p:nvPicPr>
        <p:blipFill>
          <a:blip r:embed="rId12" cstate="print"/>
          <a:stretch>
            <a:fillRect/>
          </a:stretch>
        </p:blipFill>
        <p:spPr bwMode="auto">
          <a:xfrm>
            <a:off x="4519997" y="2892425"/>
            <a:ext cx="731520" cy="731520"/>
          </a:xfrm>
          <a:prstGeom prst="rect">
            <a:avLst/>
          </a:prstGeom>
          <a:noFill/>
          <a:ln w="9525">
            <a:noFill/>
            <a:miter lim="800000"/>
            <a:headEnd/>
            <a:tailEnd/>
          </a:ln>
        </p:spPr>
      </p:pic>
      <p:sp>
        <p:nvSpPr>
          <p:cNvPr id="52" name="TextBox 51"/>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53" name="TextBox 72">
            <a:hlinkClick r:id="rId13" action="ppaction://hlinksldjump"/>
          </p:cNvPr>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6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3" name="Picture 6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4" name="Picture 63" descr="Monitor_60px.png"/>
          <p:cNvPicPr>
            <a:picLocks noChangeAspect="1"/>
          </p:cNvPicPr>
          <p:nvPr/>
        </p:nvPicPr>
        <p:blipFill>
          <a:blip r:embed="rId16" cstate="print"/>
          <a:stretch>
            <a:fillRect/>
          </a:stretch>
        </p:blipFill>
        <p:spPr>
          <a:xfrm>
            <a:off x="366739" y="5578737"/>
            <a:ext cx="180000" cy="180000"/>
          </a:xfrm>
          <a:prstGeom prst="rect">
            <a:avLst/>
          </a:prstGeom>
        </p:spPr>
      </p:pic>
      <p:sp>
        <p:nvSpPr>
          <p:cNvPr id="65" name="Rectangle 57">
            <a:hlinkClick r:id="rId17"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7">
            <a:hlinkClick r:id="rId13"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0" name="Rectangle 69">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Scenario Flow Variant: Default</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cxnSp>
        <p:nvCxnSpPr>
          <p:cNvPr id="53" name="Elbow Connector 1597"/>
          <p:cNvCxnSpPr>
            <a:cxnSpLocks noChangeShapeType="1"/>
          </p:cNvCxnSpPr>
          <p:nvPr/>
        </p:nvCxnSpPr>
        <p:spPr bwMode="auto">
          <a:xfrm flipV="1">
            <a:off x="4741863" y="3211513"/>
            <a:ext cx="250825" cy="1587"/>
          </a:xfrm>
          <a:prstGeom prst="straightConnector1">
            <a:avLst/>
          </a:prstGeom>
          <a:noFill/>
          <a:ln w="9525">
            <a:solidFill>
              <a:schemeClr val="tx1">
                <a:lumMod val="50000"/>
                <a:lumOff val="50000"/>
              </a:schemeClr>
            </a:solidFill>
            <a:prstDash val="solid"/>
            <a:round/>
            <a:headEnd type="none" w="med" len="med"/>
            <a:tailEnd type="triangle"/>
          </a:ln>
        </p:spPr>
      </p:cxnSp>
      <p:sp>
        <p:nvSpPr>
          <p:cNvPr id="54" name="Chevron 1593">
            <a:hlinkClick r:id="rId3" action="ppaction://hlinksldjump"/>
          </p:cNvPr>
          <p:cNvSpPr>
            <a:spLocks noChangeArrowheads="1"/>
          </p:cNvSpPr>
          <p:nvPr/>
        </p:nvSpPr>
        <p:spPr bwMode="auto">
          <a:xfrm>
            <a:off x="3951288" y="2847975"/>
            <a:ext cx="790575" cy="728663"/>
          </a:xfrm>
          <a:prstGeom prst="chevron">
            <a:avLst>
              <a:gd name="adj" fmla="val 10372"/>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Product</a:t>
            </a:r>
            <a:br>
              <a:rPr lang="en-US" sz="600" dirty="0">
                <a:solidFill>
                  <a:srgbClr val="404040"/>
                </a:solidFill>
              </a:rPr>
            </a:br>
            <a:r>
              <a:rPr lang="en-US" sz="600" dirty="0">
                <a:solidFill>
                  <a:srgbClr val="404040"/>
                </a:solidFill>
              </a:rPr>
              <a:t>Catalog</a:t>
            </a:r>
            <a:br>
              <a:rPr lang="en-US" sz="600" dirty="0">
                <a:solidFill>
                  <a:srgbClr val="404040"/>
                </a:solidFill>
              </a:rPr>
            </a:br>
            <a:r>
              <a:rPr lang="en-US" sz="600" dirty="0">
                <a:solidFill>
                  <a:srgbClr val="404040"/>
                </a:solidFill>
              </a:rPr>
              <a:t>Authoring</a:t>
            </a:r>
          </a:p>
          <a:p>
            <a:pPr>
              <a:lnSpc>
                <a:spcPct val="90000"/>
              </a:lnSpc>
              <a:buClr>
                <a:schemeClr val="accent1"/>
              </a:buClr>
              <a:buSzPct val="80000"/>
            </a:pPr>
            <a:endParaRPr lang="en-US" sz="600" dirty="0">
              <a:solidFill>
                <a:srgbClr val="404040"/>
              </a:solidFill>
            </a:endParaRPr>
          </a:p>
        </p:txBody>
      </p:sp>
      <p:sp>
        <p:nvSpPr>
          <p:cNvPr id="57" name="Chevron 1593">
            <a:hlinkClick r:id="rId4" action="ppaction://hlinksldjump"/>
          </p:cNvPr>
          <p:cNvSpPr>
            <a:spLocks noChangeArrowheads="1"/>
          </p:cNvSpPr>
          <p:nvPr/>
        </p:nvSpPr>
        <p:spPr bwMode="auto">
          <a:xfrm>
            <a:off x="4918075" y="2847975"/>
            <a:ext cx="790575" cy="728663"/>
          </a:xfrm>
          <a:prstGeom prst="chevron">
            <a:avLst>
              <a:gd name="adj" fmla="val 10372"/>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Product</a:t>
            </a:r>
          </a:p>
          <a:p>
            <a:pPr>
              <a:lnSpc>
                <a:spcPct val="90000"/>
              </a:lnSpc>
              <a:buClr>
                <a:schemeClr val="accent1"/>
              </a:buClr>
              <a:buSzPct val="80000"/>
            </a:pPr>
            <a:r>
              <a:rPr lang="en-US" sz="600" dirty="0">
                <a:solidFill>
                  <a:srgbClr val="404040"/>
                </a:solidFill>
              </a:rPr>
              <a:t>Catalog</a:t>
            </a:r>
            <a:br>
              <a:rPr lang="en-US" sz="600" dirty="0">
                <a:solidFill>
                  <a:srgbClr val="404040"/>
                </a:solidFill>
              </a:rPr>
            </a:br>
            <a:r>
              <a:rPr lang="en-US" sz="600" dirty="0">
                <a:solidFill>
                  <a:srgbClr val="404040"/>
                </a:solidFill>
              </a:rPr>
              <a:t>Publishing</a:t>
            </a:r>
          </a:p>
        </p:txBody>
      </p:sp>
      <p:cxnSp>
        <p:nvCxnSpPr>
          <p:cNvPr id="58" name="AutoShape 84"/>
          <p:cNvCxnSpPr>
            <a:cxnSpLocks noChangeShapeType="1"/>
            <a:stCxn id="54" idx="0"/>
          </p:cNvCxnSpPr>
          <p:nvPr/>
        </p:nvCxnSpPr>
        <p:spPr bwMode="auto">
          <a:xfrm rot="-5400000">
            <a:off x="4256881" y="2318544"/>
            <a:ext cx="581025" cy="477838"/>
          </a:xfrm>
          <a:prstGeom prst="bentConnector3">
            <a:avLst>
              <a:gd name="adj1" fmla="val 50000"/>
            </a:avLst>
          </a:prstGeom>
          <a:noFill/>
          <a:ln w="9525">
            <a:solidFill>
              <a:srgbClr val="7D96A4"/>
            </a:solidFill>
            <a:prstDash val="sysDot"/>
            <a:miter lim="800000"/>
            <a:headEnd/>
            <a:tailEnd/>
          </a:ln>
        </p:spPr>
      </p:cxnSp>
      <p:cxnSp>
        <p:nvCxnSpPr>
          <p:cNvPr id="59" name="AutoShape 85"/>
          <p:cNvCxnSpPr>
            <a:cxnSpLocks noChangeShapeType="1"/>
            <a:stCxn id="57" idx="0"/>
          </p:cNvCxnSpPr>
          <p:nvPr/>
        </p:nvCxnSpPr>
        <p:spPr bwMode="auto">
          <a:xfrm rot="5400000" flipH="1">
            <a:off x="4740275" y="2312988"/>
            <a:ext cx="581025" cy="488950"/>
          </a:xfrm>
          <a:prstGeom prst="bentConnector3">
            <a:avLst>
              <a:gd name="adj1" fmla="val 50000"/>
            </a:avLst>
          </a:prstGeom>
          <a:noFill/>
          <a:ln w="9525">
            <a:solidFill>
              <a:srgbClr val="7D96A4"/>
            </a:solidFill>
            <a:prstDash val="sysDot"/>
            <a:miter lim="800000"/>
            <a:headEnd/>
            <a:tailEnd/>
          </a:ln>
        </p:spPr>
      </p:cxnSp>
      <p:sp>
        <p:nvSpPr>
          <p:cNvPr id="60" name="TextBox 59"/>
          <p:cNvSpPr txBox="1"/>
          <p:nvPr/>
        </p:nvSpPr>
        <p:spPr bwMode="auto">
          <a:xfrm>
            <a:off x="1755775" y="55022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sp>
        <p:nvSpPr>
          <p:cNvPr id="62" name="Chevron 426"/>
          <p:cNvSpPr>
            <a:spLocks noChangeArrowheads="1"/>
          </p:cNvSpPr>
          <p:nvPr/>
        </p:nvSpPr>
        <p:spPr bwMode="auto">
          <a:xfrm>
            <a:off x="1851024" y="5856288"/>
            <a:ext cx="592699"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63" name="Picture 6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11781" y="5934794"/>
            <a:ext cx="589295" cy="382737"/>
          </a:xfrm>
          <a:prstGeom prst="rect">
            <a:avLst/>
          </a:prstGeom>
        </p:spPr>
      </p:pic>
      <p:sp>
        <p:nvSpPr>
          <p:cNvPr id="64" name="Rectangle 63"/>
          <p:cNvSpPr>
            <a:spLocks noChangeArrowheads="1"/>
          </p:cNvSpPr>
          <p:nvPr/>
        </p:nvSpPr>
        <p:spPr bwMode="auto">
          <a:xfrm>
            <a:off x="2619091" y="6031791"/>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cxnSp>
        <p:nvCxnSpPr>
          <p:cNvPr id="65" name="AutoShape 482"/>
          <p:cNvCxnSpPr>
            <a:cxnSpLocks noChangeShapeType="1"/>
          </p:cNvCxnSpPr>
          <p:nvPr/>
        </p:nvCxnSpPr>
        <p:spPr bwMode="auto">
          <a:xfrm rot="5400000" flipH="1" flipV="1">
            <a:off x="3357201" y="5983288"/>
            <a:ext cx="180975" cy="3175"/>
          </a:xfrm>
          <a:prstGeom prst="straightConnector1">
            <a:avLst/>
          </a:prstGeom>
          <a:noFill/>
          <a:ln w="9525">
            <a:solidFill>
              <a:srgbClr val="7D96A4"/>
            </a:solidFill>
            <a:prstDash val="sysDot"/>
            <a:round/>
            <a:headEnd/>
            <a:tailEnd/>
          </a:ln>
        </p:spPr>
      </p:cxnSp>
      <p:sp>
        <p:nvSpPr>
          <p:cNvPr id="66" name="Rectangle 65"/>
          <p:cNvSpPr/>
          <p:nvPr/>
        </p:nvSpPr>
        <p:spPr bwMode="auto">
          <a:xfrm>
            <a:off x="3512776" y="588645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67" name="Rectangle 66"/>
          <p:cNvSpPr/>
          <p:nvPr/>
        </p:nvSpPr>
        <p:spPr bwMode="auto">
          <a:xfrm>
            <a:off x="3512776" y="622617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68" name="AutoShape 1146"/>
          <p:cNvCxnSpPr>
            <a:cxnSpLocks noChangeShapeType="1"/>
          </p:cNvCxnSpPr>
          <p:nvPr/>
        </p:nvCxnSpPr>
        <p:spPr bwMode="auto">
          <a:xfrm rot="16200000" flipV="1">
            <a:off x="3357201" y="6330950"/>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71" name="Picture 7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6064" y="1868419"/>
            <a:ext cx="589295" cy="382737"/>
          </a:xfrm>
          <a:prstGeom prst="rect">
            <a:avLst/>
          </a:prstGeom>
        </p:spPr>
      </p:pic>
      <p:sp>
        <p:nvSpPr>
          <p:cNvPr id="72" name="Rectangle 74"/>
          <p:cNvSpPr>
            <a:spLocks noChangeArrowheads="1"/>
          </p:cNvSpPr>
          <p:nvPr/>
        </p:nvSpPr>
        <p:spPr bwMode="auto">
          <a:xfrm>
            <a:off x="4520408" y="196598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Product </a:t>
            </a:r>
          </a:p>
          <a:p>
            <a:pPr algn="ctr"/>
            <a:r>
              <a:rPr lang="en-US" sz="700" dirty="0">
                <a:solidFill>
                  <a:schemeClr val="bg1"/>
                </a:solidFill>
                <a:latin typeface="+mn-lt"/>
              </a:rPr>
              <a:t>portfolio</a:t>
            </a:r>
          </a:p>
        </p:txBody>
      </p:sp>
      <p:sp>
        <p:nvSpPr>
          <p:cNvPr id="40"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41"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2" name="Picture 41" descr="Monitor_60px.png"/>
          <p:cNvPicPr>
            <a:picLocks noChangeAspect="1"/>
          </p:cNvPicPr>
          <p:nvPr/>
        </p:nvPicPr>
        <p:blipFill>
          <a:blip r:embed="rId6" cstate="print"/>
          <a:stretch>
            <a:fillRect/>
          </a:stretch>
        </p:blipFill>
        <p:spPr>
          <a:xfrm>
            <a:off x="361854" y="5577572"/>
            <a:ext cx="180000" cy="180000"/>
          </a:xfrm>
          <a:prstGeom prst="rect">
            <a:avLst/>
          </a:prstGeom>
        </p:spPr>
      </p:pic>
      <p:sp>
        <p:nvSpPr>
          <p:cNvPr id="43"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44" name="Picture 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45" name="Rectangle 57">
            <a:hlinkClick r:id="rId8"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47" name="Picture 46" descr="Calculator_2_60px.png"/>
          <p:cNvPicPr>
            <a:picLocks noChangeAspect="1"/>
          </p:cNvPicPr>
          <p:nvPr/>
        </p:nvPicPr>
        <p:blipFill>
          <a:blip r:embed="rId9" cstate="print"/>
          <a:stretch>
            <a:fillRect/>
          </a:stretch>
        </p:blipFill>
        <p:spPr>
          <a:xfrm>
            <a:off x="366739" y="5220067"/>
            <a:ext cx="180000" cy="180000"/>
          </a:xfrm>
          <a:prstGeom prst="rect">
            <a:avLst/>
          </a:prstGeom>
        </p:spPr>
      </p:pic>
      <p:sp>
        <p:nvSpPr>
          <p:cNvPr id="49" name="Rectangle 57">
            <a:hlinkClick r:id="rId1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2" name="Picture 31"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1" name="Rectangle 60">
            <a:hlinkClick r:id="rId1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Catalog 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124905169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1005</Words>
  <Application>Microsoft Office PowerPoint</Application>
  <PresentationFormat>On-screen Show (4:3)</PresentationFormat>
  <Paragraphs>183</Paragraphs>
  <Slides>7</Slides>
  <Notes>7</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vt:i4>
      </vt:variant>
    </vt:vector>
  </HeadingPairs>
  <TitlesOfParts>
    <vt:vector size="21" baseType="lpstr">
      <vt:lpstr>BentonSans Regular</vt:lpstr>
      <vt:lpstr>wingdings</vt:lpstr>
      <vt:lpstr>Aparajita</vt:lpstr>
      <vt:lpstr>Courier New</vt:lpstr>
      <vt:lpstr>wingdings</vt:lpstr>
      <vt:lpstr>BentonSans Bold</vt:lpstr>
      <vt:lpstr>SimSun</vt:lpstr>
      <vt:lpstr>Arial Unicode MS</vt:lpstr>
      <vt:lpstr>Arial</vt:lpstr>
      <vt:lpstr>BentonSans Light</vt:lpstr>
      <vt:lpstr>Symbol</vt:lpstr>
      <vt:lpstr>BrowalliaUPC</vt:lpstr>
      <vt:lpstr>MS PGothic</vt:lpstr>
      <vt:lpstr>SAP_2011_v1.0</vt:lpstr>
      <vt:lpstr>Product Catalog Management Scenario Overview</vt:lpstr>
      <vt:lpstr>Product Catalog Management Scenario Overview</vt:lpstr>
      <vt:lpstr>Product Catalog Management Process Details: Initiating Demand Planning - Standard</vt:lpstr>
      <vt:lpstr>Product Catalog Management Process Details: Publishing Product Catalog - Standard</vt:lpstr>
      <vt:lpstr>Product Catalog Management Business Value</vt:lpstr>
      <vt:lpstr>Product Catalog Management Scenario Flow Variant: Default</vt:lpstr>
      <vt:lpstr>Product Catalog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99</cp:revision>
  <dcterms:created xsi:type="dcterms:W3CDTF">2011-09-27T15:12:20Z</dcterms:created>
  <dcterms:modified xsi:type="dcterms:W3CDTF">2018-09-04T20:35:12Z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