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1.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9"/>
  </p:notesMasterIdLst>
  <p:handoutMasterIdLst>
    <p:handoutMasterId r:id="rId20"/>
  </p:handoutMasterIdLst>
  <p:sldIdLst>
    <p:sldId id="342" r:id="rId2"/>
    <p:sldId id="359" r:id="rId3"/>
    <p:sldId id="349" r:id="rId4"/>
    <p:sldId id="360" r:id="rId5"/>
    <p:sldId id="371" r:id="rId6"/>
    <p:sldId id="361" r:id="rId7"/>
    <p:sldId id="362" r:id="rId8"/>
    <p:sldId id="363" r:id="rId9"/>
    <p:sldId id="364" r:id="rId10"/>
    <p:sldId id="372" r:id="rId11"/>
    <p:sldId id="365" r:id="rId12"/>
    <p:sldId id="373" r:id="rId13"/>
    <p:sldId id="374" r:id="rId14"/>
    <p:sldId id="375" r:id="rId15"/>
    <p:sldId id="353" r:id="rId16"/>
    <p:sldId id="348" r:id="rId17"/>
    <p:sldId id="381" r:id="rId18"/>
  </p:sldIdLst>
  <p:sldSz cx="9144000" cy="6858000" type="screen4x3"/>
  <p:notesSz cx="6858000" cy="9144000"/>
  <p:embeddedFontLst>
    <p:embeddedFont>
      <p:font typeface="BrowalliaUPC" panose="020B0604020202020204" pitchFamily="34" charset="-34"/>
      <p:regular r:id="rId21"/>
      <p:bold r:id="rId22"/>
      <p:italic r:id="rId23"/>
      <p:boldItalic r:id="rId24"/>
    </p:embeddedFont>
    <p:embeddedFont>
      <p:font typeface="MS PGothic" panose="020B0600070205080204" pitchFamily="34" charset="-128"/>
      <p:regular r:id="rId25"/>
    </p:embeddedFont>
    <p:embeddedFont>
      <p:font typeface="BentonSans Bold" panose="02000803000000020004" pitchFamily="2" charset="0"/>
      <p:bold r:id="rId26"/>
    </p:embeddedFont>
    <p:embeddedFont>
      <p:font typeface="BentonSans Light" panose="02000503000000020004" pitchFamily="2" charset="0"/>
      <p:regular r:id="rId27"/>
    </p:embeddedFont>
    <p:embeddedFont>
      <p:font typeface="Aparajita" panose="02020603050405020304" pitchFamily="18" charset="0"/>
      <p:regular r:id="rId28"/>
      <p:bold r:id="rId29"/>
      <p:italic r:id="rId30"/>
      <p:boldItalic r:id="rId31"/>
    </p:embeddedFont>
    <p:embeddedFont>
      <p:font typeface="BentonSans Regular" panose="02000503000000020004" pitchFamily="2" charset="0"/>
      <p:regular r:id="rId32"/>
    </p:embeddedFont>
    <p:embeddedFont>
      <p:font typeface="SimSun" panose="02010600030101010101" pitchFamily="2" charset="-122"/>
      <p:regular r:id="rId33"/>
    </p:embeddedFont>
    <p:embeddedFont>
      <p:font typeface="Arial Unicode MS" panose="020B0604020202020204" pitchFamily="34" charset="-128"/>
      <p:regular r:id="rId34"/>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15">
          <p15:clr>
            <a:srgbClr val="A4A3A4"/>
          </p15:clr>
        </p15:guide>
        <p15:guide id="2" orient="horz" pos="190">
          <p15:clr>
            <a:srgbClr val="A4A3A4"/>
          </p15:clr>
        </p15:guide>
        <p15:guide id="3" orient="horz" pos="1330">
          <p15:clr>
            <a:srgbClr val="A4A3A4"/>
          </p15:clr>
        </p15:guide>
        <p15:guide id="4" orient="horz" pos="1375">
          <p15:clr>
            <a:srgbClr val="A4A3A4"/>
          </p15:clr>
        </p15:guide>
        <p15:guide id="5" orient="horz" pos="1737">
          <p15:clr>
            <a:srgbClr val="A4A3A4"/>
          </p15:clr>
        </p15:guide>
        <p15:guide id="6" orient="horz" pos="1856">
          <p15:clr>
            <a:srgbClr val="A4A3A4"/>
          </p15:clr>
        </p15:guide>
        <p15:guide id="7" orient="horz" pos="1829">
          <p15:clr>
            <a:srgbClr val="A4A3A4"/>
          </p15:clr>
        </p15:guide>
        <p15:guide id="8" pos="3221">
          <p15:clr>
            <a:srgbClr val="A4A3A4"/>
          </p15:clr>
        </p15:guide>
        <p15:guide id="9" pos="210">
          <p15:clr>
            <a:srgbClr val="A4A3A4"/>
          </p15:clr>
        </p15:guide>
        <p15:guide id="10" pos="306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B81C"/>
    <a:srgbClr val="666666"/>
    <a:srgbClr val="FFD979"/>
    <a:srgbClr val="ECECEC"/>
    <a:srgbClr val="45157E"/>
    <a:srgbClr val="C6C6C6"/>
    <a:srgbClr val="003283"/>
    <a:srgbClr val="FF0000"/>
    <a:srgbClr val="2B3F7B"/>
    <a:srgbClr val="9C2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56" autoAdjust="0"/>
    <p:restoredTop sz="99137" autoAdjust="0"/>
  </p:normalViewPr>
  <p:slideViewPr>
    <p:cSldViewPr snapToGrid="0" showGuides="1">
      <p:cViewPr varScale="1">
        <p:scale>
          <a:sx n="86" d="100"/>
          <a:sy n="86" d="100"/>
        </p:scale>
        <p:origin x="1680" y="72"/>
      </p:cViewPr>
      <p:guideLst>
        <p:guide orient="horz" pos="2015"/>
        <p:guide orient="horz" pos="190"/>
        <p:guide orient="horz" pos="1330"/>
        <p:guide orient="horz" pos="1375"/>
        <p:guide orient="horz" pos="1737"/>
        <p:guide orient="horz" pos="1856"/>
        <p:guide orient="horz" pos="1829"/>
        <p:guide pos="3221"/>
        <p:guide pos="210"/>
        <p:guide pos="3064"/>
      </p:guideLst>
    </p:cSldViewPr>
  </p:slideViewPr>
  <p:outlineViewPr>
    <p:cViewPr>
      <p:scale>
        <a:sx n="33" d="100"/>
        <a:sy n="33" d="100"/>
      </p:scale>
      <p:origin x="6"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000763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66674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810433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330206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180213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592031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2164282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501420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514585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0995776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1234816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245927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096582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4012374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995626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5230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354166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5073051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41144053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302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i="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5.png"/><Relationship Id="rId18" Type="http://schemas.openxmlformats.org/officeDocument/2006/relationships/slide" Target="slide17.xml"/><Relationship Id="rId3" Type="http://schemas.openxmlformats.org/officeDocument/2006/relationships/slide" Target="slide3.xml"/><Relationship Id="rId21" Type="http://schemas.openxmlformats.org/officeDocument/2006/relationships/image" Target="../media/image10.png"/><Relationship Id="rId7" Type="http://schemas.openxmlformats.org/officeDocument/2006/relationships/image" Target="../media/image3.png"/><Relationship Id="rId12" Type="http://schemas.openxmlformats.org/officeDocument/2006/relationships/slide" Target="slide9.xml"/><Relationship Id="rId17" Type="http://schemas.openxmlformats.org/officeDocument/2006/relationships/image" Target="../media/image7.png"/><Relationship Id="rId2" Type="http://schemas.openxmlformats.org/officeDocument/2006/relationships/notesSlide" Target="../notesSlides/notesSlide1.xml"/><Relationship Id="rId16" Type="http://schemas.openxmlformats.org/officeDocument/2006/relationships/slide" Target="slide15.xml"/><Relationship Id="rId20" Type="http://schemas.openxmlformats.org/officeDocument/2006/relationships/image" Target="../media/image9.png"/><Relationship Id="rId1" Type="http://schemas.openxmlformats.org/officeDocument/2006/relationships/slideLayout" Target="../slideLayouts/slideLayout10.xml"/><Relationship Id="rId6" Type="http://schemas.openxmlformats.org/officeDocument/2006/relationships/slide" Target="slide2.xml"/><Relationship Id="rId11" Type="http://schemas.openxmlformats.org/officeDocument/2006/relationships/slide" Target="slide8.xml"/><Relationship Id="rId5" Type="http://schemas.openxmlformats.org/officeDocument/2006/relationships/slide" Target="slide7.xml"/><Relationship Id="rId15" Type="http://schemas.openxmlformats.org/officeDocument/2006/relationships/slide" Target="slide16.xml"/><Relationship Id="rId23" Type="http://schemas.openxmlformats.org/officeDocument/2006/relationships/image" Target="../media/image12.png"/><Relationship Id="rId10" Type="http://schemas.openxmlformats.org/officeDocument/2006/relationships/slide" Target="slide11.xml"/><Relationship Id="rId19" Type="http://schemas.openxmlformats.org/officeDocument/2006/relationships/image" Target="../media/image8.png"/><Relationship Id="rId4" Type="http://schemas.openxmlformats.org/officeDocument/2006/relationships/slide" Target="slide4.xml"/><Relationship Id="rId9" Type="http://schemas.openxmlformats.org/officeDocument/2006/relationships/slide" Target="slide6.xml"/><Relationship Id="rId14" Type="http://schemas.openxmlformats.org/officeDocument/2006/relationships/image" Target="../media/image6.png"/><Relationship Id="rId22"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1.xml"/><Relationship Id="rId18" Type="http://schemas.openxmlformats.org/officeDocument/2006/relationships/slide" Target="slide16.xml"/><Relationship Id="rId3" Type="http://schemas.openxmlformats.org/officeDocument/2006/relationships/tags" Target="../tags/tag26.xml"/><Relationship Id="rId21" Type="http://schemas.openxmlformats.org/officeDocument/2006/relationships/slide" Target="slide17.xml"/><Relationship Id="rId7" Type="http://schemas.openxmlformats.org/officeDocument/2006/relationships/slide" Target="slide9.xml"/><Relationship Id="rId12" Type="http://schemas.openxmlformats.org/officeDocument/2006/relationships/slide" Target="slide8.xml"/><Relationship Id="rId17" Type="http://schemas.openxmlformats.org/officeDocument/2006/relationships/image" Target="../media/image6.png"/><Relationship Id="rId25" Type="http://schemas.openxmlformats.org/officeDocument/2006/relationships/image" Target="../media/image15.png"/><Relationship Id="rId2" Type="http://schemas.openxmlformats.org/officeDocument/2006/relationships/tags" Target="../tags/tag25.xml"/><Relationship Id="rId16" Type="http://schemas.openxmlformats.org/officeDocument/2006/relationships/image" Target="../media/image5.png"/><Relationship Id="rId20" Type="http://schemas.openxmlformats.org/officeDocument/2006/relationships/image" Target="../media/image7.png"/><Relationship Id="rId1" Type="http://schemas.openxmlformats.org/officeDocument/2006/relationships/tags" Target="../tags/tag24.xml"/><Relationship Id="rId6" Type="http://schemas.openxmlformats.org/officeDocument/2006/relationships/slide" Target="slide1.xml"/><Relationship Id="rId11" Type="http://schemas.openxmlformats.org/officeDocument/2006/relationships/slide" Target="slide6.xml"/><Relationship Id="rId24" Type="http://schemas.openxmlformats.org/officeDocument/2006/relationships/image" Target="../media/image10.png"/><Relationship Id="rId5" Type="http://schemas.openxmlformats.org/officeDocument/2006/relationships/notesSlide" Target="../notesSlides/notesSlide10.xml"/><Relationship Id="rId15" Type="http://schemas.openxmlformats.org/officeDocument/2006/relationships/slide" Target="slide10.xml"/><Relationship Id="rId23" Type="http://schemas.openxmlformats.org/officeDocument/2006/relationships/image" Target="../media/image8.png"/><Relationship Id="rId10" Type="http://schemas.openxmlformats.org/officeDocument/2006/relationships/slide" Target="slide7.xml"/><Relationship Id="rId19" Type="http://schemas.openxmlformats.org/officeDocument/2006/relationships/slide" Target="slide15.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image" Target="../media/image3.png"/><Relationship Id="rId22"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3.xml"/><Relationship Id="rId18" Type="http://schemas.openxmlformats.org/officeDocument/2006/relationships/slide" Target="slide15.xml"/><Relationship Id="rId26" Type="http://schemas.openxmlformats.org/officeDocument/2006/relationships/image" Target="../media/image8.png"/><Relationship Id="rId3" Type="http://schemas.openxmlformats.org/officeDocument/2006/relationships/tags" Target="../tags/tag29.xml"/><Relationship Id="rId21" Type="http://schemas.openxmlformats.org/officeDocument/2006/relationships/slide" Target="slide6.xml"/><Relationship Id="rId7" Type="http://schemas.openxmlformats.org/officeDocument/2006/relationships/notesSlide" Target="../notesSlides/notesSlide11.xml"/><Relationship Id="rId12" Type="http://schemas.openxmlformats.org/officeDocument/2006/relationships/slide" Target="slide12.xml"/><Relationship Id="rId17" Type="http://schemas.openxmlformats.org/officeDocument/2006/relationships/slide" Target="slide16.xml"/><Relationship Id="rId25" Type="http://schemas.openxmlformats.org/officeDocument/2006/relationships/slide" Target="slide17.xml"/><Relationship Id="rId2" Type="http://schemas.openxmlformats.org/officeDocument/2006/relationships/tags" Target="../tags/tag28.xml"/><Relationship Id="rId16" Type="http://schemas.openxmlformats.org/officeDocument/2006/relationships/image" Target="../media/image6.png"/><Relationship Id="rId20" Type="http://schemas.openxmlformats.org/officeDocument/2006/relationships/slide" Target="slide7.xml"/><Relationship Id="rId1" Type="http://schemas.openxmlformats.org/officeDocument/2006/relationships/tags" Target="../tags/tag27.xml"/><Relationship Id="rId6" Type="http://schemas.openxmlformats.org/officeDocument/2006/relationships/slideLayout" Target="../slideLayouts/slideLayout10.xml"/><Relationship Id="rId11" Type="http://schemas.openxmlformats.org/officeDocument/2006/relationships/slide" Target="slide11.xml"/><Relationship Id="rId24" Type="http://schemas.openxmlformats.org/officeDocument/2006/relationships/image" Target="../media/image7.png"/><Relationship Id="rId5" Type="http://schemas.openxmlformats.org/officeDocument/2006/relationships/tags" Target="../tags/tag31.xml"/><Relationship Id="rId15" Type="http://schemas.openxmlformats.org/officeDocument/2006/relationships/image" Target="../media/image5.png"/><Relationship Id="rId23" Type="http://schemas.openxmlformats.org/officeDocument/2006/relationships/slide" Target="slide9.xml"/><Relationship Id="rId28" Type="http://schemas.openxmlformats.org/officeDocument/2006/relationships/image" Target="../media/image15.png"/><Relationship Id="rId10" Type="http://schemas.openxmlformats.org/officeDocument/2006/relationships/slide" Target="slide1.xml"/><Relationship Id="rId19" Type="http://schemas.openxmlformats.org/officeDocument/2006/relationships/slide" Target="slide4.xml"/><Relationship Id="rId4" Type="http://schemas.openxmlformats.org/officeDocument/2006/relationships/tags" Target="../tags/tag30.xml"/><Relationship Id="rId9" Type="http://schemas.openxmlformats.org/officeDocument/2006/relationships/image" Target="../media/image4.png"/><Relationship Id="rId14" Type="http://schemas.openxmlformats.org/officeDocument/2006/relationships/slide" Target="slide14.xml"/><Relationship Id="rId22" Type="http://schemas.openxmlformats.org/officeDocument/2006/relationships/slide" Target="slide8.xml"/><Relationship Id="rId27"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1.xml"/><Relationship Id="rId18" Type="http://schemas.openxmlformats.org/officeDocument/2006/relationships/slide" Target="slide4.xml"/><Relationship Id="rId26" Type="http://schemas.openxmlformats.org/officeDocument/2006/relationships/image" Target="../media/image8.png"/><Relationship Id="rId3" Type="http://schemas.openxmlformats.org/officeDocument/2006/relationships/tags" Target="../tags/tag34.xml"/><Relationship Id="rId21" Type="http://schemas.openxmlformats.org/officeDocument/2006/relationships/slide" Target="slide8.xml"/><Relationship Id="rId7" Type="http://schemas.openxmlformats.org/officeDocument/2006/relationships/notesSlide" Target="../notesSlides/notesSlide12.xml"/><Relationship Id="rId12" Type="http://schemas.openxmlformats.org/officeDocument/2006/relationships/slide" Target="slide14.xml"/><Relationship Id="rId17" Type="http://schemas.openxmlformats.org/officeDocument/2006/relationships/slide" Target="slide15.xml"/><Relationship Id="rId25" Type="http://schemas.openxmlformats.org/officeDocument/2006/relationships/image" Target="../media/image4.png"/><Relationship Id="rId2" Type="http://schemas.openxmlformats.org/officeDocument/2006/relationships/tags" Target="../tags/tag33.xml"/><Relationship Id="rId16" Type="http://schemas.openxmlformats.org/officeDocument/2006/relationships/slide" Target="slide16.xml"/><Relationship Id="rId20" Type="http://schemas.openxmlformats.org/officeDocument/2006/relationships/slide" Target="slide6.xml"/><Relationship Id="rId1" Type="http://schemas.openxmlformats.org/officeDocument/2006/relationships/tags" Target="../tags/tag32.xml"/><Relationship Id="rId6" Type="http://schemas.openxmlformats.org/officeDocument/2006/relationships/slideLayout" Target="../slideLayouts/slideLayout10.xml"/><Relationship Id="rId11" Type="http://schemas.openxmlformats.org/officeDocument/2006/relationships/slide" Target="slide13.xml"/><Relationship Id="rId24" Type="http://schemas.openxmlformats.org/officeDocument/2006/relationships/slide" Target="slide17.xml"/><Relationship Id="rId5" Type="http://schemas.openxmlformats.org/officeDocument/2006/relationships/tags" Target="../tags/tag36.xml"/><Relationship Id="rId15" Type="http://schemas.openxmlformats.org/officeDocument/2006/relationships/image" Target="../media/image6.png"/><Relationship Id="rId23" Type="http://schemas.openxmlformats.org/officeDocument/2006/relationships/image" Target="../media/image7.png"/><Relationship Id="rId28" Type="http://schemas.openxmlformats.org/officeDocument/2006/relationships/image" Target="../media/image15.png"/><Relationship Id="rId10" Type="http://schemas.openxmlformats.org/officeDocument/2006/relationships/slide" Target="slide12.xml"/><Relationship Id="rId19" Type="http://schemas.openxmlformats.org/officeDocument/2006/relationships/slide" Target="slide7.xml"/><Relationship Id="rId4" Type="http://schemas.openxmlformats.org/officeDocument/2006/relationships/tags" Target="../tags/tag35.xml"/><Relationship Id="rId9" Type="http://schemas.openxmlformats.org/officeDocument/2006/relationships/slide" Target="slide1.xml"/><Relationship Id="rId14" Type="http://schemas.openxmlformats.org/officeDocument/2006/relationships/image" Target="../media/image5.png"/><Relationship Id="rId22" Type="http://schemas.openxmlformats.org/officeDocument/2006/relationships/slide" Target="slide9.xml"/><Relationship Id="rId27"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1.xml"/><Relationship Id="rId18" Type="http://schemas.openxmlformats.org/officeDocument/2006/relationships/slide" Target="slide4.xml"/><Relationship Id="rId26" Type="http://schemas.openxmlformats.org/officeDocument/2006/relationships/image" Target="../media/image8.png"/><Relationship Id="rId3" Type="http://schemas.openxmlformats.org/officeDocument/2006/relationships/tags" Target="../tags/tag39.xml"/><Relationship Id="rId21" Type="http://schemas.openxmlformats.org/officeDocument/2006/relationships/slide" Target="slide8.xml"/><Relationship Id="rId7" Type="http://schemas.openxmlformats.org/officeDocument/2006/relationships/notesSlide" Target="../notesSlides/notesSlide13.xml"/><Relationship Id="rId12" Type="http://schemas.openxmlformats.org/officeDocument/2006/relationships/slide" Target="slide1.xml"/><Relationship Id="rId17" Type="http://schemas.openxmlformats.org/officeDocument/2006/relationships/slide" Target="slide15.xml"/><Relationship Id="rId25" Type="http://schemas.openxmlformats.org/officeDocument/2006/relationships/image" Target="../media/image4.png"/><Relationship Id="rId2" Type="http://schemas.openxmlformats.org/officeDocument/2006/relationships/tags" Target="../tags/tag38.xml"/><Relationship Id="rId16" Type="http://schemas.openxmlformats.org/officeDocument/2006/relationships/slide" Target="slide16.xml"/><Relationship Id="rId20" Type="http://schemas.openxmlformats.org/officeDocument/2006/relationships/slide" Target="slide6.xml"/><Relationship Id="rId1" Type="http://schemas.openxmlformats.org/officeDocument/2006/relationships/tags" Target="../tags/tag37.xml"/><Relationship Id="rId6" Type="http://schemas.openxmlformats.org/officeDocument/2006/relationships/slideLayout" Target="../slideLayouts/slideLayout10.xml"/><Relationship Id="rId11" Type="http://schemas.openxmlformats.org/officeDocument/2006/relationships/slide" Target="slide14.xml"/><Relationship Id="rId24" Type="http://schemas.openxmlformats.org/officeDocument/2006/relationships/slide" Target="slide17.xml"/><Relationship Id="rId5" Type="http://schemas.openxmlformats.org/officeDocument/2006/relationships/tags" Target="../tags/tag41.xml"/><Relationship Id="rId15" Type="http://schemas.openxmlformats.org/officeDocument/2006/relationships/image" Target="../media/image6.png"/><Relationship Id="rId23" Type="http://schemas.openxmlformats.org/officeDocument/2006/relationships/image" Target="../media/image7.png"/><Relationship Id="rId28" Type="http://schemas.openxmlformats.org/officeDocument/2006/relationships/image" Target="../media/image15.png"/><Relationship Id="rId10" Type="http://schemas.openxmlformats.org/officeDocument/2006/relationships/slide" Target="slide12.xml"/><Relationship Id="rId19" Type="http://schemas.openxmlformats.org/officeDocument/2006/relationships/slide" Target="slide7.xml"/><Relationship Id="rId4" Type="http://schemas.openxmlformats.org/officeDocument/2006/relationships/tags" Target="../tags/tag40.xml"/><Relationship Id="rId9" Type="http://schemas.openxmlformats.org/officeDocument/2006/relationships/slide" Target="slide13.xml"/><Relationship Id="rId14" Type="http://schemas.openxmlformats.org/officeDocument/2006/relationships/image" Target="../media/image5.png"/><Relationship Id="rId22" Type="http://schemas.openxmlformats.org/officeDocument/2006/relationships/slide" Target="slide9.xml"/><Relationship Id="rId27"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xml"/><Relationship Id="rId18" Type="http://schemas.openxmlformats.org/officeDocument/2006/relationships/image" Target="../media/image6.png"/><Relationship Id="rId26" Type="http://schemas.openxmlformats.org/officeDocument/2006/relationships/image" Target="../media/image7.png"/><Relationship Id="rId3" Type="http://schemas.openxmlformats.org/officeDocument/2006/relationships/tags" Target="../tags/tag44.xml"/><Relationship Id="rId21" Type="http://schemas.openxmlformats.org/officeDocument/2006/relationships/slide" Target="slide4.xml"/><Relationship Id="rId7" Type="http://schemas.openxmlformats.org/officeDocument/2006/relationships/notesSlide" Target="../notesSlides/notesSlide14.xml"/><Relationship Id="rId12" Type="http://schemas.openxmlformats.org/officeDocument/2006/relationships/slide" Target="slide11.xml"/><Relationship Id="rId17" Type="http://schemas.openxmlformats.org/officeDocument/2006/relationships/image" Target="../media/image5.png"/><Relationship Id="rId25" Type="http://schemas.openxmlformats.org/officeDocument/2006/relationships/slide" Target="slide9.xml"/><Relationship Id="rId2" Type="http://schemas.openxmlformats.org/officeDocument/2006/relationships/tags" Target="../tags/tag43.xml"/><Relationship Id="rId16" Type="http://schemas.openxmlformats.org/officeDocument/2006/relationships/image" Target="../media/image8.png"/><Relationship Id="rId20" Type="http://schemas.openxmlformats.org/officeDocument/2006/relationships/slide" Target="slide15.xml"/><Relationship Id="rId1" Type="http://schemas.openxmlformats.org/officeDocument/2006/relationships/tags" Target="../tags/tag42.xml"/><Relationship Id="rId6" Type="http://schemas.openxmlformats.org/officeDocument/2006/relationships/slideLayout" Target="../slideLayouts/slideLayout10.xml"/><Relationship Id="rId11" Type="http://schemas.openxmlformats.org/officeDocument/2006/relationships/slide" Target="slide13.xml"/><Relationship Id="rId24" Type="http://schemas.openxmlformats.org/officeDocument/2006/relationships/slide" Target="slide8.xml"/><Relationship Id="rId5" Type="http://schemas.openxmlformats.org/officeDocument/2006/relationships/tags" Target="../tags/tag46.xml"/><Relationship Id="rId15" Type="http://schemas.openxmlformats.org/officeDocument/2006/relationships/image" Target="../media/image17.png"/><Relationship Id="rId23" Type="http://schemas.openxmlformats.org/officeDocument/2006/relationships/slide" Target="slide6.xml"/><Relationship Id="rId28" Type="http://schemas.openxmlformats.org/officeDocument/2006/relationships/image" Target="../media/image4.png"/><Relationship Id="rId10" Type="http://schemas.openxmlformats.org/officeDocument/2006/relationships/slide" Target="slide12.xml"/><Relationship Id="rId19" Type="http://schemas.openxmlformats.org/officeDocument/2006/relationships/slide" Target="slide16.xml"/><Relationship Id="rId4" Type="http://schemas.openxmlformats.org/officeDocument/2006/relationships/tags" Target="../tags/tag45.xml"/><Relationship Id="rId9" Type="http://schemas.openxmlformats.org/officeDocument/2006/relationships/slide" Target="slide14.xml"/><Relationship Id="rId14" Type="http://schemas.openxmlformats.org/officeDocument/2006/relationships/image" Target="../media/image16.png"/><Relationship Id="rId22" Type="http://schemas.openxmlformats.org/officeDocument/2006/relationships/slide" Target="slide7.xml"/><Relationship Id="rId27" Type="http://schemas.openxmlformats.org/officeDocument/2006/relationships/slide" Target="slide17.xml"/></Relationships>
</file>

<file path=ppt/slides/_rels/slide15.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notesSlide" Target="../notesSlides/notesSlide15.xml"/><Relationship Id="rId18" Type="http://schemas.openxmlformats.org/officeDocument/2006/relationships/image" Target="../media/image22.png"/><Relationship Id="rId3" Type="http://schemas.openxmlformats.org/officeDocument/2006/relationships/tags" Target="../tags/tag49.xml"/><Relationship Id="rId21" Type="http://schemas.openxmlformats.org/officeDocument/2006/relationships/slide" Target="slide16.xml"/><Relationship Id="rId7" Type="http://schemas.openxmlformats.org/officeDocument/2006/relationships/tags" Target="../tags/tag53.xml"/><Relationship Id="rId12" Type="http://schemas.openxmlformats.org/officeDocument/2006/relationships/slideLayout" Target="../slideLayouts/slideLayout10.xml"/><Relationship Id="rId17" Type="http://schemas.openxmlformats.org/officeDocument/2006/relationships/image" Target="../media/image21.png"/><Relationship Id="rId2" Type="http://schemas.openxmlformats.org/officeDocument/2006/relationships/tags" Target="../tags/tag48.xml"/><Relationship Id="rId16" Type="http://schemas.openxmlformats.org/officeDocument/2006/relationships/image" Target="../media/image20.png"/><Relationship Id="rId20" Type="http://schemas.openxmlformats.org/officeDocument/2006/relationships/image" Target="../media/image6.png"/><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24" Type="http://schemas.openxmlformats.org/officeDocument/2006/relationships/slide" Target="slide17.xml"/><Relationship Id="rId5" Type="http://schemas.openxmlformats.org/officeDocument/2006/relationships/tags" Target="../tags/tag51.xml"/><Relationship Id="rId15" Type="http://schemas.openxmlformats.org/officeDocument/2006/relationships/image" Target="../media/image19.png"/><Relationship Id="rId23" Type="http://schemas.openxmlformats.org/officeDocument/2006/relationships/image" Target="../media/image7.png"/><Relationship Id="rId10" Type="http://schemas.openxmlformats.org/officeDocument/2006/relationships/tags" Target="../tags/tag56.xml"/><Relationship Id="rId19" Type="http://schemas.openxmlformats.org/officeDocument/2006/relationships/image" Target="../media/image23.png"/><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image" Target="../media/image18.png"/><Relationship Id="rId22" Type="http://schemas.openxmlformats.org/officeDocument/2006/relationships/slide" Target="slide1.xml"/></Relationships>
</file>

<file path=ppt/slides/_rels/slide16.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26.png"/><Relationship Id="rId18" Type="http://schemas.openxmlformats.org/officeDocument/2006/relationships/slide" Target="slide17.xml"/><Relationship Id="rId3" Type="http://schemas.openxmlformats.org/officeDocument/2006/relationships/image" Target="../media/image24.png"/><Relationship Id="rId7" Type="http://schemas.openxmlformats.org/officeDocument/2006/relationships/slide" Target="slide4.xml"/><Relationship Id="rId12" Type="http://schemas.openxmlformats.org/officeDocument/2006/relationships/slide" Target="slide6.xml"/><Relationship Id="rId17" Type="http://schemas.openxmlformats.org/officeDocument/2006/relationships/slide" Target="slide15.xml"/><Relationship Id="rId2" Type="http://schemas.openxmlformats.org/officeDocument/2006/relationships/notesSlide" Target="../notesSlides/notesSlide16.xml"/><Relationship Id="rId16" Type="http://schemas.openxmlformats.org/officeDocument/2006/relationships/image" Target="../media/image5.png"/><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image" Target="../media/image4.png"/><Relationship Id="rId5" Type="http://schemas.openxmlformats.org/officeDocument/2006/relationships/slide" Target="slide11.xml"/><Relationship Id="rId15" Type="http://schemas.openxmlformats.org/officeDocument/2006/relationships/slide" Target="slide1.xml"/><Relationship Id="rId10" Type="http://schemas.openxmlformats.org/officeDocument/2006/relationships/slide" Target="slide9.xml"/><Relationship Id="rId19" Type="http://schemas.openxmlformats.org/officeDocument/2006/relationships/image" Target="../media/image7.png"/><Relationship Id="rId4" Type="http://schemas.openxmlformats.org/officeDocument/2006/relationships/image" Target="../media/image25.png"/><Relationship Id="rId9" Type="http://schemas.openxmlformats.org/officeDocument/2006/relationships/slide" Target="slide8.xml"/><Relationship Id="rId1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5.png"/><Relationship Id="rId18" Type="http://schemas.openxmlformats.org/officeDocument/2006/relationships/image" Target="../media/image31.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7.png"/><Relationship Id="rId12" Type="http://schemas.openxmlformats.org/officeDocument/2006/relationships/slide" Target="slide1.xml"/><Relationship Id="rId17" Type="http://schemas.openxmlformats.org/officeDocument/2006/relationships/image" Target="../media/image30.png"/><Relationship Id="rId2" Type="http://schemas.openxmlformats.org/officeDocument/2006/relationships/notesSlide" Target="../notesSlides/notesSlide17.xml"/><Relationship Id="rId16" Type="http://schemas.openxmlformats.org/officeDocument/2006/relationships/slide" Target="slide16.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2.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9.png"/><Relationship Id="rId14" Type="http://schemas.openxmlformats.org/officeDocument/2006/relationships/slide" Target="slide15.xml"/></Relationships>
</file>

<file path=ppt/slides/_rels/slide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6.xml"/><Relationship Id="rId18" Type="http://schemas.openxmlformats.org/officeDocument/2006/relationships/image" Target="../media/image7.png"/><Relationship Id="rId26" Type="http://schemas.openxmlformats.org/officeDocument/2006/relationships/image" Target="../media/image14.png"/><Relationship Id="rId3" Type="http://schemas.openxmlformats.org/officeDocument/2006/relationships/slide" Target="slide2.xml"/><Relationship Id="rId21" Type="http://schemas.openxmlformats.org/officeDocument/2006/relationships/image" Target="../media/image8.png"/><Relationship Id="rId7" Type="http://schemas.openxmlformats.org/officeDocument/2006/relationships/slide" Target="slide11.xml"/><Relationship Id="rId12" Type="http://schemas.openxmlformats.org/officeDocument/2006/relationships/slide" Target="slide9.xml"/><Relationship Id="rId17" Type="http://schemas.openxmlformats.org/officeDocument/2006/relationships/slide" Target="slide15.xml"/><Relationship Id="rId25" Type="http://schemas.openxmlformats.org/officeDocument/2006/relationships/image" Target="../media/image12.png"/><Relationship Id="rId2" Type="http://schemas.openxmlformats.org/officeDocument/2006/relationships/notesSlide" Target="../notesSlides/notesSlide2.xml"/><Relationship Id="rId16" Type="http://schemas.openxmlformats.org/officeDocument/2006/relationships/slide" Target="slide16.xml"/><Relationship Id="rId20"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slide" Target="slide8.xml"/><Relationship Id="rId24" Type="http://schemas.openxmlformats.org/officeDocument/2006/relationships/image" Target="../media/image11.png"/><Relationship Id="rId5" Type="http://schemas.openxmlformats.org/officeDocument/2006/relationships/image" Target="../media/image13.png"/><Relationship Id="rId15" Type="http://schemas.openxmlformats.org/officeDocument/2006/relationships/image" Target="../media/image6.png"/><Relationship Id="rId23" Type="http://schemas.openxmlformats.org/officeDocument/2006/relationships/image" Target="../media/image10.png"/><Relationship Id="rId10" Type="http://schemas.openxmlformats.org/officeDocument/2006/relationships/slide" Target="slide7.xml"/><Relationship Id="rId19" Type="http://schemas.openxmlformats.org/officeDocument/2006/relationships/slide" Target="slide17.xml"/><Relationship Id="rId4" Type="http://schemas.openxmlformats.org/officeDocument/2006/relationships/image" Target="../media/image3.png"/><Relationship Id="rId9" Type="http://schemas.openxmlformats.org/officeDocument/2006/relationships/slide" Target="slide4.xml"/><Relationship Id="rId14" Type="http://schemas.openxmlformats.org/officeDocument/2006/relationships/image" Target="../media/image5.png"/><Relationship Id="rId22"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5.xml"/><Relationship Id="rId18" Type="http://schemas.openxmlformats.org/officeDocument/2006/relationships/slide" Target="slide9.xml"/><Relationship Id="rId3" Type="http://schemas.openxmlformats.org/officeDocument/2006/relationships/tags" Target="../tags/tag3.xml"/><Relationship Id="rId21" Type="http://schemas.openxmlformats.org/officeDocument/2006/relationships/slide" Target="slide17.xml"/><Relationship Id="rId7" Type="http://schemas.openxmlformats.org/officeDocument/2006/relationships/slide" Target="slide3.xml"/><Relationship Id="rId12" Type="http://schemas.openxmlformats.org/officeDocument/2006/relationships/slide" Target="slide16.xml"/><Relationship Id="rId17" Type="http://schemas.openxmlformats.org/officeDocument/2006/relationships/slide" Target="slide8.xml"/><Relationship Id="rId2" Type="http://schemas.openxmlformats.org/officeDocument/2006/relationships/tags" Target="../tags/tag2.xml"/><Relationship Id="rId16" Type="http://schemas.openxmlformats.org/officeDocument/2006/relationships/slide" Target="slide7.xml"/><Relationship Id="rId20" Type="http://schemas.openxmlformats.org/officeDocument/2006/relationships/image" Target="../media/image7.png"/><Relationship Id="rId1" Type="http://schemas.openxmlformats.org/officeDocument/2006/relationships/tags" Target="../tags/tag1.xml"/><Relationship Id="rId6" Type="http://schemas.openxmlformats.org/officeDocument/2006/relationships/slide" Target="slide1.xml"/><Relationship Id="rId11" Type="http://schemas.openxmlformats.org/officeDocument/2006/relationships/image" Target="../media/image6.png"/><Relationship Id="rId24" Type="http://schemas.openxmlformats.org/officeDocument/2006/relationships/image" Target="../media/image9.png"/><Relationship Id="rId5" Type="http://schemas.openxmlformats.org/officeDocument/2006/relationships/notesSlide" Target="../notesSlides/notesSlide3.xml"/><Relationship Id="rId15" Type="http://schemas.openxmlformats.org/officeDocument/2006/relationships/slide" Target="slide4.xml"/><Relationship Id="rId23" Type="http://schemas.openxmlformats.org/officeDocument/2006/relationships/image" Target="../media/image15.png"/><Relationship Id="rId10" Type="http://schemas.openxmlformats.org/officeDocument/2006/relationships/image" Target="../media/image5.png"/><Relationship Id="rId19" Type="http://schemas.openxmlformats.org/officeDocument/2006/relationships/slide" Target="slide6.xml"/><Relationship Id="rId4" Type="http://schemas.openxmlformats.org/officeDocument/2006/relationships/slideLayout" Target="../slideLayouts/slideLayout10.xml"/><Relationship Id="rId9" Type="http://schemas.openxmlformats.org/officeDocument/2006/relationships/image" Target="../media/image4.png"/><Relationship Id="rId14" Type="http://schemas.openxmlformats.org/officeDocument/2006/relationships/slide" Target="slide11.xml"/><Relationship Id="rId22"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5.xml"/><Relationship Id="rId18" Type="http://schemas.openxmlformats.org/officeDocument/2006/relationships/slide" Target="slide6.xml"/><Relationship Id="rId3" Type="http://schemas.openxmlformats.org/officeDocument/2006/relationships/tags" Target="../tags/tag6.xml"/><Relationship Id="rId21" Type="http://schemas.openxmlformats.org/officeDocument/2006/relationships/slide" Target="slide17.xml"/><Relationship Id="rId7" Type="http://schemas.openxmlformats.org/officeDocument/2006/relationships/slide" Target="slide4.xml"/><Relationship Id="rId12" Type="http://schemas.openxmlformats.org/officeDocument/2006/relationships/slide" Target="slide16.xml"/><Relationship Id="rId17" Type="http://schemas.openxmlformats.org/officeDocument/2006/relationships/slide" Target="slide9.xml"/><Relationship Id="rId2" Type="http://schemas.openxmlformats.org/officeDocument/2006/relationships/tags" Target="../tags/tag5.xml"/><Relationship Id="rId16" Type="http://schemas.openxmlformats.org/officeDocument/2006/relationships/slide" Target="slide8.xml"/><Relationship Id="rId20" Type="http://schemas.openxmlformats.org/officeDocument/2006/relationships/image" Target="../media/image7.png"/><Relationship Id="rId1" Type="http://schemas.openxmlformats.org/officeDocument/2006/relationships/tags" Target="../tags/tag4.xml"/><Relationship Id="rId6" Type="http://schemas.openxmlformats.org/officeDocument/2006/relationships/slide" Target="slide1.xml"/><Relationship Id="rId11" Type="http://schemas.openxmlformats.org/officeDocument/2006/relationships/image" Target="../media/image6.png"/><Relationship Id="rId24" Type="http://schemas.openxmlformats.org/officeDocument/2006/relationships/image" Target="../media/image15.png"/><Relationship Id="rId5" Type="http://schemas.openxmlformats.org/officeDocument/2006/relationships/notesSlide" Target="../notesSlides/notesSlide4.xml"/><Relationship Id="rId15" Type="http://schemas.openxmlformats.org/officeDocument/2006/relationships/slide" Target="slide7.xml"/><Relationship Id="rId23" Type="http://schemas.openxmlformats.org/officeDocument/2006/relationships/image" Target="../media/image11.png"/><Relationship Id="rId10" Type="http://schemas.openxmlformats.org/officeDocument/2006/relationships/image" Target="../media/image5.png"/><Relationship Id="rId19" Type="http://schemas.openxmlformats.org/officeDocument/2006/relationships/slide" Target="slide3.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1.xml"/><Relationship Id="rId22"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5.xml"/><Relationship Id="rId18" Type="http://schemas.openxmlformats.org/officeDocument/2006/relationships/slide" Target="slide6.xml"/><Relationship Id="rId3" Type="http://schemas.openxmlformats.org/officeDocument/2006/relationships/tags" Target="../tags/tag9.xml"/><Relationship Id="rId21" Type="http://schemas.openxmlformats.org/officeDocument/2006/relationships/slide" Target="slide17.xml"/><Relationship Id="rId7" Type="http://schemas.openxmlformats.org/officeDocument/2006/relationships/image" Target="../media/image3.png"/><Relationship Id="rId12" Type="http://schemas.openxmlformats.org/officeDocument/2006/relationships/slide" Target="slide16.xml"/><Relationship Id="rId17" Type="http://schemas.openxmlformats.org/officeDocument/2006/relationships/slide" Target="slide9.xml"/><Relationship Id="rId2" Type="http://schemas.openxmlformats.org/officeDocument/2006/relationships/tags" Target="../tags/tag8.xml"/><Relationship Id="rId16" Type="http://schemas.openxmlformats.org/officeDocument/2006/relationships/slide" Target="slide8.xml"/><Relationship Id="rId20" Type="http://schemas.openxmlformats.org/officeDocument/2006/relationships/image" Target="../media/image7.png"/><Relationship Id="rId1" Type="http://schemas.openxmlformats.org/officeDocument/2006/relationships/tags" Target="../tags/tag7.xml"/><Relationship Id="rId6" Type="http://schemas.openxmlformats.org/officeDocument/2006/relationships/slide" Target="slide5.xml"/><Relationship Id="rId11" Type="http://schemas.openxmlformats.org/officeDocument/2006/relationships/image" Target="../media/image6.png"/><Relationship Id="rId24" Type="http://schemas.openxmlformats.org/officeDocument/2006/relationships/image" Target="../media/image15.png"/><Relationship Id="rId5" Type="http://schemas.openxmlformats.org/officeDocument/2006/relationships/notesSlide" Target="../notesSlides/notesSlide5.xml"/><Relationship Id="rId15" Type="http://schemas.openxmlformats.org/officeDocument/2006/relationships/slide" Target="slide7.xml"/><Relationship Id="rId23" Type="http://schemas.openxmlformats.org/officeDocument/2006/relationships/image" Target="../media/image11.png"/><Relationship Id="rId10" Type="http://schemas.openxmlformats.org/officeDocument/2006/relationships/image" Target="../media/image5.png"/><Relationship Id="rId19" Type="http://schemas.openxmlformats.org/officeDocument/2006/relationships/slide" Target="slide3.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slide" Target="slide11.xml"/><Relationship Id="rId22"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6.xml"/><Relationship Id="rId18" Type="http://schemas.openxmlformats.org/officeDocument/2006/relationships/slide" Target="slide9.xml"/><Relationship Id="rId3" Type="http://schemas.openxmlformats.org/officeDocument/2006/relationships/tags" Target="../tags/tag12.xml"/><Relationship Id="rId21" Type="http://schemas.openxmlformats.org/officeDocument/2006/relationships/image" Target="../media/image7.png"/><Relationship Id="rId7" Type="http://schemas.openxmlformats.org/officeDocument/2006/relationships/slide" Target="slide6.xml"/><Relationship Id="rId12" Type="http://schemas.openxmlformats.org/officeDocument/2006/relationships/image" Target="../media/image6.png"/><Relationship Id="rId17" Type="http://schemas.openxmlformats.org/officeDocument/2006/relationships/slide" Target="slide8.xml"/><Relationship Id="rId25" Type="http://schemas.openxmlformats.org/officeDocument/2006/relationships/image" Target="../media/image12.png"/><Relationship Id="rId2" Type="http://schemas.openxmlformats.org/officeDocument/2006/relationships/tags" Target="../tags/tag11.xml"/><Relationship Id="rId16" Type="http://schemas.openxmlformats.org/officeDocument/2006/relationships/slide" Target="slide7.xml"/><Relationship Id="rId20" Type="http://schemas.openxmlformats.org/officeDocument/2006/relationships/slide" Target="slide4.xml"/><Relationship Id="rId1" Type="http://schemas.openxmlformats.org/officeDocument/2006/relationships/tags" Target="../tags/tag10.xml"/><Relationship Id="rId6" Type="http://schemas.openxmlformats.org/officeDocument/2006/relationships/notesSlide" Target="../notesSlides/notesSlide6.xml"/><Relationship Id="rId11" Type="http://schemas.openxmlformats.org/officeDocument/2006/relationships/image" Target="../media/image5.png"/><Relationship Id="rId24"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1.xml"/><Relationship Id="rId23" Type="http://schemas.openxmlformats.org/officeDocument/2006/relationships/image" Target="../media/image8.png"/><Relationship Id="rId10" Type="http://schemas.openxmlformats.org/officeDocument/2006/relationships/image" Target="../media/image4.png"/><Relationship Id="rId19" Type="http://schemas.openxmlformats.org/officeDocument/2006/relationships/slide" Target="slide3.xml"/><Relationship Id="rId4" Type="http://schemas.openxmlformats.org/officeDocument/2006/relationships/tags" Target="../tags/tag13.xml"/><Relationship Id="rId9" Type="http://schemas.openxmlformats.org/officeDocument/2006/relationships/slide" Target="slide1.xml"/><Relationship Id="rId14" Type="http://schemas.openxmlformats.org/officeDocument/2006/relationships/slide" Target="slide15.xml"/><Relationship Id="rId22" Type="http://schemas.openxmlformats.org/officeDocument/2006/relationships/slide" Target="slide17.xml"/></Relationships>
</file>

<file path=ppt/slides/_rels/slide7.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4.png"/><Relationship Id="rId18" Type="http://schemas.openxmlformats.org/officeDocument/2006/relationships/slide" Target="slide3.xml"/><Relationship Id="rId3" Type="http://schemas.openxmlformats.org/officeDocument/2006/relationships/tags" Target="../tags/tag16.xml"/><Relationship Id="rId21" Type="http://schemas.openxmlformats.org/officeDocument/2006/relationships/image" Target="../media/image7.png"/><Relationship Id="rId7" Type="http://schemas.openxmlformats.org/officeDocument/2006/relationships/notesSlide" Target="../notesSlides/notesSlide7.xml"/><Relationship Id="rId12" Type="http://schemas.openxmlformats.org/officeDocument/2006/relationships/slide" Target="slide9.xml"/><Relationship Id="rId17" Type="http://schemas.openxmlformats.org/officeDocument/2006/relationships/slide" Target="slide15.xml"/><Relationship Id="rId25" Type="http://schemas.openxmlformats.org/officeDocument/2006/relationships/image" Target="../media/image15.png"/><Relationship Id="rId2" Type="http://schemas.openxmlformats.org/officeDocument/2006/relationships/tags" Target="../tags/tag15.xml"/><Relationship Id="rId16" Type="http://schemas.openxmlformats.org/officeDocument/2006/relationships/slide" Target="slide16.xml"/><Relationship Id="rId20" Type="http://schemas.openxmlformats.org/officeDocument/2006/relationships/slide" Target="slide6.xml"/><Relationship Id="rId1" Type="http://schemas.openxmlformats.org/officeDocument/2006/relationships/tags" Target="../tags/tag14.xml"/><Relationship Id="rId6" Type="http://schemas.openxmlformats.org/officeDocument/2006/relationships/slideLayout" Target="../slideLayouts/slideLayout10.xml"/><Relationship Id="rId11" Type="http://schemas.openxmlformats.org/officeDocument/2006/relationships/slide" Target="slide8.xml"/><Relationship Id="rId24" Type="http://schemas.openxmlformats.org/officeDocument/2006/relationships/image" Target="../media/image11.png"/><Relationship Id="rId5" Type="http://schemas.openxmlformats.org/officeDocument/2006/relationships/tags" Target="../tags/tag18.xml"/><Relationship Id="rId15" Type="http://schemas.openxmlformats.org/officeDocument/2006/relationships/image" Target="../media/image6.png"/><Relationship Id="rId23" Type="http://schemas.openxmlformats.org/officeDocument/2006/relationships/image" Target="../media/image8.png"/><Relationship Id="rId10" Type="http://schemas.openxmlformats.org/officeDocument/2006/relationships/image" Target="../media/image3.png"/><Relationship Id="rId19" Type="http://schemas.openxmlformats.org/officeDocument/2006/relationships/slide" Target="slide4.xml"/><Relationship Id="rId4" Type="http://schemas.openxmlformats.org/officeDocument/2006/relationships/tags" Target="../tags/tag17.xml"/><Relationship Id="rId9" Type="http://schemas.openxmlformats.org/officeDocument/2006/relationships/slide" Target="slide7.xml"/><Relationship Id="rId14" Type="http://schemas.openxmlformats.org/officeDocument/2006/relationships/image" Target="../media/image5.png"/><Relationship Id="rId22" Type="http://schemas.openxmlformats.org/officeDocument/2006/relationships/slide" Target="slide17.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3.xml"/><Relationship Id="rId18" Type="http://schemas.openxmlformats.org/officeDocument/2006/relationships/slide" Target="slide9.xml"/><Relationship Id="rId3" Type="http://schemas.openxmlformats.org/officeDocument/2006/relationships/slideLayout" Target="../slideLayouts/slideLayout10.xml"/><Relationship Id="rId21" Type="http://schemas.openxmlformats.org/officeDocument/2006/relationships/image" Target="../media/image8.png"/><Relationship Id="rId7" Type="http://schemas.openxmlformats.org/officeDocument/2006/relationships/image" Target="../media/image3.png"/><Relationship Id="rId12" Type="http://schemas.openxmlformats.org/officeDocument/2006/relationships/slide" Target="slide15.xml"/><Relationship Id="rId17" Type="http://schemas.openxmlformats.org/officeDocument/2006/relationships/slide" Target="slide11.xml"/><Relationship Id="rId2" Type="http://schemas.openxmlformats.org/officeDocument/2006/relationships/tags" Target="../tags/tag20.xml"/><Relationship Id="rId16" Type="http://schemas.openxmlformats.org/officeDocument/2006/relationships/slide" Target="slide6.xml"/><Relationship Id="rId20" Type="http://schemas.openxmlformats.org/officeDocument/2006/relationships/slide" Target="slide17.xml"/><Relationship Id="rId1" Type="http://schemas.openxmlformats.org/officeDocument/2006/relationships/tags" Target="../tags/tag19.xml"/><Relationship Id="rId6" Type="http://schemas.openxmlformats.org/officeDocument/2006/relationships/slide" Target="slide8.xml"/><Relationship Id="rId11" Type="http://schemas.openxmlformats.org/officeDocument/2006/relationships/slide" Target="slide16.xml"/><Relationship Id="rId5" Type="http://schemas.openxmlformats.org/officeDocument/2006/relationships/slide" Target="slide1.xml"/><Relationship Id="rId15" Type="http://schemas.openxmlformats.org/officeDocument/2006/relationships/slide" Target="slide7.xml"/><Relationship Id="rId23" Type="http://schemas.openxmlformats.org/officeDocument/2006/relationships/image" Target="../media/image15.png"/><Relationship Id="rId10" Type="http://schemas.openxmlformats.org/officeDocument/2006/relationships/image" Target="../media/image6.png"/><Relationship Id="rId19" Type="http://schemas.openxmlformats.org/officeDocument/2006/relationships/image" Target="../media/image7.png"/><Relationship Id="rId4" Type="http://schemas.openxmlformats.org/officeDocument/2006/relationships/notesSlide" Target="../notesSlides/notesSlide8.xml"/><Relationship Id="rId9" Type="http://schemas.openxmlformats.org/officeDocument/2006/relationships/image" Target="../media/image5.png"/><Relationship Id="rId14" Type="http://schemas.openxmlformats.org/officeDocument/2006/relationships/slide" Target="slide4.xml"/><Relationship Id="rId22"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5.xml"/><Relationship Id="rId18" Type="http://schemas.openxmlformats.org/officeDocument/2006/relationships/slide" Target="slide8.xml"/><Relationship Id="rId3" Type="http://schemas.openxmlformats.org/officeDocument/2006/relationships/tags" Target="../tags/tag23.xml"/><Relationship Id="rId21" Type="http://schemas.openxmlformats.org/officeDocument/2006/relationships/slide" Target="slide17.xml"/><Relationship Id="rId7" Type="http://schemas.openxmlformats.org/officeDocument/2006/relationships/slide" Target="slide1.xml"/><Relationship Id="rId12" Type="http://schemas.openxmlformats.org/officeDocument/2006/relationships/slide" Target="slide16.xml"/><Relationship Id="rId17" Type="http://schemas.openxmlformats.org/officeDocument/2006/relationships/slide" Target="slide6.xml"/><Relationship Id="rId25" Type="http://schemas.openxmlformats.org/officeDocument/2006/relationships/image" Target="../media/image15.png"/><Relationship Id="rId2" Type="http://schemas.openxmlformats.org/officeDocument/2006/relationships/tags" Target="../tags/tag22.xml"/><Relationship Id="rId16" Type="http://schemas.openxmlformats.org/officeDocument/2006/relationships/slide" Target="slide7.xml"/><Relationship Id="rId20" Type="http://schemas.openxmlformats.org/officeDocument/2006/relationships/image" Target="../media/image7.png"/><Relationship Id="rId1" Type="http://schemas.openxmlformats.org/officeDocument/2006/relationships/tags" Target="../tags/tag21.xml"/><Relationship Id="rId6" Type="http://schemas.openxmlformats.org/officeDocument/2006/relationships/image" Target="../media/image3.png"/><Relationship Id="rId11" Type="http://schemas.openxmlformats.org/officeDocument/2006/relationships/image" Target="../media/image6.png"/><Relationship Id="rId24" Type="http://schemas.openxmlformats.org/officeDocument/2006/relationships/image" Target="../media/image10.png"/><Relationship Id="rId5" Type="http://schemas.openxmlformats.org/officeDocument/2006/relationships/notesSlide" Target="../notesSlides/notesSlide9.xml"/><Relationship Id="rId15" Type="http://schemas.openxmlformats.org/officeDocument/2006/relationships/slide" Target="slide4.xml"/><Relationship Id="rId23" Type="http://schemas.openxmlformats.org/officeDocument/2006/relationships/image" Target="../media/image8.png"/><Relationship Id="rId10" Type="http://schemas.openxmlformats.org/officeDocument/2006/relationships/image" Target="../media/image5.png"/><Relationship Id="rId19" Type="http://schemas.openxmlformats.org/officeDocument/2006/relationships/slide" Target="slide11.xml"/><Relationship Id="rId4" Type="http://schemas.openxmlformats.org/officeDocument/2006/relationships/slideLayout" Target="../slideLayouts/slideLayout10.xml"/><Relationship Id="rId9" Type="http://schemas.openxmlformats.org/officeDocument/2006/relationships/slide" Target="slide10.xml"/><Relationship Id="rId14" Type="http://schemas.openxmlformats.org/officeDocument/2006/relationships/slide" Target="slide3.xml"/><Relationship Id="rId2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1219"/>
            <a:ext cx="8496000" cy="756000"/>
          </a:xfrm>
        </p:spPr>
        <p:txBody>
          <a:bodyPr/>
          <a:lstStyle/>
          <a:p>
            <a:r>
              <a:rPr lang="en-US" b="0" dirty="0"/>
              <a:t>Procure-to-Pay (Services)</a:t>
            </a:r>
            <a:br>
              <a:rPr lang="en-US" b="0" dirty="0"/>
            </a:br>
            <a:r>
              <a:rPr lang="en-US" sz="2000" b="0" dirty="0"/>
              <a:t>Scenario Overview</a:t>
            </a:r>
          </a:p>
        </p:txBody>
      </p:sp>
      <p:sp>
        <p:nvSpPr>
          <p:cNvPr id="9" name="Chevron 123">
            <a:hlinkClick r:id="rId3" action="ppaction://hlinksldjump"/>
          </p:cNvPr>
          <p:cNvSpPr>
            <a:spLocks noChangeArrowheads="1"/>
          </p:cNvSpPr>
          <p:nvPr/>
        </p:nvSpPr>
        <p:spPr bwMode="auto">
          <a:xfrm>
            <a:off x="330227"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10" name="Chevron 123">
            <a:hlinkClick r:id="rId4" action="ppaction://hlinksldjump"/>
          </p:cNvPr>
          <p:cNvSpPr>
            <a:spLocks noChangeArrowheads="1"/>
          </p:cNvSpPr>
          <p:nvPr/>
        </p:nvSpPr>
        <p:spPr bwMode="auto">
          <a:xfrm>
            <a:off x="1174894"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2" name="Chevron 123">
            <a:hlinkClick r:id="rId5" action="ppaction://hlinksldjump"/>
          </p:cNvPr>
          <p:cNvSpPr>
            <a:spLocks noChangeArrowheads="1"/>
          </p:cNvSpPr>
          <p:nvPr/>
        </p:nvSpPr>
        <p:spPr bwMode="auto">
          <a:xfrm>
            <a:off x="2865749"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808187"/>
          </a:xfrm>
          <a:prstGeom prst="rect">
            <a:avLst/>
          </a:prstGeom>
          <a:noFill/>
          <a:ln w="9525">
            <a:noFill/>
            <a:miter lim="800000"/>
            <a:headEnd/>
            <a:tailEnd/>
          </a:ln>
        </p:spPr>
        <p:txBody>
          <a:bodyPr>
            <a:spAutoFit/>
          </a:bodyPr>
          <a:lstStyle/>
          <a:p>
            <a:pPr>
              <a:spcBef>
                <a:spcPts val="300"/>
              </a:spcBef>
              <a:buClr>
                <a:schemeClr val="accent1"/>
              </a:buClr>
              <a:buSzPct val="80000"/>
              <a:buFont typeface="Wingdings" pitchFamily="2" charset="2"/>
              <a:buNone/>
            </a:pPr>
            <a:r>
              <a:rPr lang="en-US" sz="900" dirty="0"/>
              <a:t>The </a:t>
            </a:r>
            <a:r>
              <a:rPr lang="en-US" sz="900" b="1" dirty="0"/>
              <a:t>Procure-to-Pay (Services)</a:t>
            </a:r>
            <a:r>
              <a:rPr lang="en-US" sz="900" dirty="0"/>
              <a:t> business scenario allows you to procure services, such as consulting and training services, temporary labor, or engineering services.</a:t>
            </a:r>
          </a:p>
          <a:p>
            <a:pPr>
              <a:spcBef>
                <a:spcPts val="300"/>
              </a:spcBef>
              <a:buClr>
                <a:schemeClr val="accent1"/>
              </a:buClr>
              <a:buSzPct val="80000"/>
              <a:buFont typeface="Wingdings" pitchFamily="2" charset="2"/>
              <a:buNone/>
            </a:pPr>
            <a:r>
              <a:rPr lang="en-US" sz="900" dirty="0"/>
              <a:t>It can be triggered by employees who create shopping carts for services, by project managers who need a certain service for their project, or directly by the buyer using a purchase order.</a:t>
            </a:r>
          </a:p>
          <a:p>
            <a:pPr>
              <a:spcBef>
                <a:spcPts val="300"/>
              </a:spcBef>
              <a:buClr>
                <a:schemeClr val="accent1"/>
              </a:buClr>
              <a:buSzPct val="80000"/>
              <a:buFont typeface="Wingdings" pitchFamily="2" charset="2"/>
              <a:buNone/>
            </a:pPr>
            <a:r>
              <a:rPr lang="en-US" sz="900" dirty="0"/>
              <a:t>Project-related services are usually recorded in a time sheet and the costs are directly transferred to the project tasks in financial accounting.</a:t>
            </a:r>
          </a:p>
          <a:p>
            <a:pPr>
              <a:spcBef>
                <a:spcPts val="300"/>
              </a:spcBef>
              <a:buClr>
                <a:schemeClr val="accent1"/>
              </a:buClr>
              <a:buSzPct val="80000"/>
              <a:buFont typeface="Wingdings" pitchFamily="2" charset="2"/>
              <a:buNone/>
            </a:pPr>
            <a:r>
              <a:rPr lang="en-US" sz="900" dirty="0"/>
              <a:t>If a purchasing contract or a list price for the ordered service exists, the purchase order can be created automatically. If no source of supply exists, a request for quotation can be sent out to determine an appropriate supplier.</a:t>
            </a:r>
          </a:p>
          <a:p>
            <a:pPr>
              <a:spcBef>
                <a:spcPts val="300"/>
              </a:spcBef>
              <a:buClr>
                <a:schemeClr val="accent1"/>
              </a:buClr>
              <a:buSzPct val="80000"/>
              <a:buFont typeface="Wingdings" pitchFamily="2" charset="2"/>
              <a:buNone/>
            </a:pPr>
            <a:r>
              <a:rPr lang="en-US" sz="900" dirty="0"/>
              <a:t>Alternatively with this scenario, it is possible to order external resources to provide services for customer demands that cannot be fulfilled by internal employees. In this case, the procurement process is triggered when a sales order or a service order has been created.</a:t>
            </a:r>
          </a:p>
          <a:p>
            <a:pPr marL="228600" lvl="1" indent="-114300">
              <a:spcBef>
                <a:spcPts val="3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7" name="Rectangle 74"/>
          <p:cNvSpPr>
            <a:spLocks noChangeArrowheads="1"/>
          </p:cNvSpPr>
          <p:nvPr/>
        </p:nvSpPr>
        <p:spPr bwMode="auto">
          <a:xfrm>
            <a:off x="1411187" y="3092240"/>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68" name="Rectangle 74"/>
          <p:cNvSpPr>
            <a:spLocks noChangeArrowheads="1"/>
          </p:cNvSpPr>
          <p:nvPr/>
        </p:nvSpPr>
        <p:spPr bwMode="auto">
          <a:xfrm>
            <a:off x="1423676" y="3471863"/>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 </a:t>
            </a:r>
          </a:p>
        </p:txBody>
      </p:sp>
      <p:pic>
        <p:nvPicPr>
          <p:cNvPr id="70" name="Picture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89667" y="3522327"/>
            <a:ext cx="180000" cy="134181"/>
          </a:xfrm>
          <a:prstGeom prst="rect">
            <a:avLst/>
          </a:prstGeom>
        </p:spPr>
      </p:pic>
      <p:pic>
        <p:nvPicPr>
          <p:cNvPr id="71" name="Picture 7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86791" y="3105384"/>
            <a:ext cx="180000" cy="134181"/>
          </a:xfrm>
          <a:prstGeom prst="rect">
            <a:avLst/>
          </a:prstGeom>
        </p:spPr>
      </p:pic>
      <p:sp>
        <p:nvSpPr>
          <p:cNvPr id="86"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sp>
        <p:nvSpPr>
          <p:cNvPr id="91" name="Chevron 79"/>
          <p:cNvSpPr>
            <a:spLocks noChangeArrowheads="1"/>
          </p:cNvSpPr>
          <p:nvPr/>
        </p:nvSpPr>
        <p:spPr bwMode="auto">
          <a:xfrm>
            <a:off x="3246438" y="63087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Strategic Buyer</a:t>
            </a:r>
          </a:p>
        </p:txBody>
      </p:sp>
      <p:sp>
        <p:nvSpPr>
          <p:cNvPr id="95" name="Chevron 79"/>
          <p:cNvSpPr>
            <a:spLocks noChangeArrowheads="1"/>
          </p:cNvSpPr>
          <p:nvPr/>
        </p:nvSpPr>
        <p:spPr bwMode="auto">
          <a:xfrm>
            <a:off x="5440363" y="6313488"/>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Payable Accountant</a:t>
            </a:r>
          </a:p>
        </p:txBody>
      </p:sp>
      <p:sp>
        <p:nvSpPr>
          <p:cNvPr id="99" name="Chevron 79"/>
          <p:cNvSpPr>
            <a:spLocks noChangeArrowheads="1"/>
          </p:cNvSpPr>
          <p:nvPr/>
        </p:nvSpPr>
        <p:spPr bwMode="auto">
          <a:xfrm>
            <a:off x="4389438" y="631825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53" name="Chevron 123">
            <a:hlinkClick r:id="rId9" action="ppaction://hlinksldjump"/>
          </p:cNvPr>
          <p:cNvSpPr>
            <a:spLocks noChangeArrowheads="1"/>
          </p:cNvSpPr>
          <p:nvPr/>
        </p:nvSpPr>
        <p:spPr bwMode="auto">
          <a:xfrm>
            <a:off x="2020902" y="2111375"/>
            <a:ext cx="884236" cy="878884"/>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60" name="Chevron 123">
            <a:hlinkClick r:id="rId10" action="ppaction://hlinksldjump"/>
          </p:cNvPr>
          <p:cNvSpPr>
            <a:spLocks noChangeArrowheads="1"/>
          </p:cNvSpPr>
          <p:nvPr/>
        </p:nvSpPr>
        <p:spPr bwMode="auto">
          <a:xfrm>
            <a:off x="5399749"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4" name="Chevron 123">
            <a:hlinkClick r:id="rId11" action="ppaction://hlinksldjump"/>
          </p:cNvPr>
          <p:cNvSpPr>
            <a:spLocks noChangeArrowheads="1"/>
          </p:cNvSpPr>
          <p:nvPr/>
        </p:nvSpPr>
        <p:spPr bwMode="auto">
          <a:xfrm>
            <a:off x="3710416"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75" name="Chevron 123">
            <a:hlinkClick r:id="rId12" action="ppaction://hlinksldjump"/>
          </p:cNvPr>
          <p:cNvSpPr>
            <a:spLocks noChangeArrowheads="1"/>
          </p:cNvSpPr>
          <p:nvPr/>
        </p:nvSpPr>
        <p:spPr bwMode="auto">
          <a:xfrm>
            <a:off x="4555082"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78" name="Freeform 69"/>
          <p:cNvSpPr>
            <a:spLocks noChangeArrowheads="1"/>
          </p:cNvSpPr>
          <p:nvPr/>
        </p:nvSpPr>
        <p:spPr bwMode="auto">
          <a:xfrm>
            <a:off x="4381811"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69"/>
          <p:cNvSpPr>
            <a:spLocks noChangeArrowheads="1"/>
          </p:cNvSpPr>
          <p:nvPr/>
        </p:nvSpPr>
        <p:spPr bwMode="auto">
          <a:xfrm>
            <a:off x="5223844"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Freeform 69"/>
          <p:cNvSpPr>
            <a:spLocks noChangeArrowheads="1"/>
          </p:cNvSpPr>
          <p:nvPr/>
        </p:nvSpPr>
        <p:spPr bwMode="auto">
          <a:xfrm>
            <a:off x="6069737"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9" name="TextBox 5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83" name="Picture 82"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84"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5" name="Picture 54"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3"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143"/>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1831975" y="6303963"/>
            <a:ext cx="411162" cy="411162"/>
          </a:xfrm>
          <a:prstGeom prst="rect">
            <a:avLst/>
          </a:prstGeom>
          <a:noFill/>
          <a:ln w="9525">
            <a:noFill/>
            <a:miter lim="800000"/>
            <a:headEnd/>
            <a:tailEnd/>
          </a:ln>
        </p:spPr>
      </p:pic>
      <p:pic>
        <p:nvPicPr>
          <p:cNvPr id="58" name="Picture 98"/>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4997580" y="6329363"/>
            <a:ext cx="383915" cy="376237"/>
          </a:xfrm>
          <a:prstGeom prst="rect">
            <a:avLst/>
          </a:prstGeom>
          <a:noFill/>
          <a:ln w="9525">
            <a:noFill/>
            <a:miter lim="800000"/>
            <a:headEnd/>
            <a:tailEnd/>
          </a:ln>
        </p:spPr>
      </p:pic>
      <p:pic>
        <p:nvPicPr>
          <p:cNvPr id="62" name="Picture 61"/>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3895725" y="6318272"/>
            <a:ext cx="401638" cy="400005"/>
          </a:xfrm>
          <a:prstGeom prst="rect">
            <a:avLst/>
          </a:prstGeom>
          <a:noFill/>
          <a:ln w="9525">
            <a:noFill/>
            <a:miter lim="800000"/>
            <a:headEnd/>
            <a:tailEnd/>
          </a:ln>
        </p:spPr>
      </p:pic>
      <p:grpSp>
        <p:nvGrpSpPr>
          <p:cNvPr id="63" name="Group 62"/>
          <p:cNvGrpSpPr/>
          <p:nvPr/>
        </p:nvGrpSpPr>
        <p:grpSpPr>
          <a:xfrm>
            <a:off x="2783650" y="6311901"/>
            <a:ext cx="410400" cy="410400"/>
            <a:chOff x="2783650" y="6311901"/>
            <a:chExt cx="410400" cy="410400"/>
          </a:xfrm>
        </p:grpSpPr>
        <p:pic>
          <p:nvPicPr>
            <p:cNvPr id="64" name="Picture 71" descr="12"/>
            <p:cNvPicPr>
              <a:picLocks noChangeAspect="1" noChangeArrowheads="1"/>
            </p:cNvPicPr>
            <p:nvPr/>
          </p:nvPicPr>
          <p:blipFill>
            <a:blip r:embed="rId23" cstate="print"/>
            <a:srcRect/>
            <a:stretch>
              <a:fillRect/>
            </a:stretch>
          </p:blipFill>
          <p:spPr bwMode="auto">
            <a:xfrm>
              <a:off x="2792413" y="6318250"/>
              <a:ext cx="401637" cy="401637"/>
            </a:xfrm>
            <a:prstGeom prst="rect">
              <a:avLst/>
            </a:prstGeom>
            <a:noFill/>
            <a:ln w="9525">
              <a:noFill/>
              <a:miter lim="800000"/>
              <a:headEnd/>
              <a:tailEnd/>
            </a:ln>
          </p:spPr>
        </p:pic>
        <p:sp>
          <p:nvSpPr>
            <p:cNvPr id="65" name="Donut 64"/>
            <p:cNvSpPr>
              <a:spLocks noChangeAspect="1"/>
            </p:cNvSpPr>
            <p:nvPr/>
          </p:nvSpPr>
          <p:spPr bwMode="gray">
            <a:xfrm>
              <a:off x="2783650" y="6311901"/>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hevron 44"/>
          <p:cNvSpPr>
            <a:spLocks noChangeArrowheads="1"/>
          </p:cNvSpPr>
          <p:nvPr/>
        </p:nvSpPr>
        <p:spPr bwMode="auto">
          <a:xfrm>
            <a:off x="4520771" y="1870075"/>
            <a:ext cx="2764317" cy="137953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a:p>
            <a:pPr>
              <a:lnSpc>
                <a:spcPct val="90000"/>
              </a:lnSpc>
            </a:pPr>
            <a:endParaRPr lang="en-US" sz="900" dirty="0">
              <a:solidFill>
                <a:schemeClr val="bg1"/>
              </a:solidFill>
              <a:latin typeface="BentonSans Regular"/>
              <a:cs typeface="BentonSans Regular"/>
            </a:endParaRPr>
          </a:p>
        </p:txBody>
      </p:sp>
      <p:sp>
        <p:nvSpPr>
          <p:cNvPr id="70" name="Chevron 69"/>
          <p:cNvSpPr>
            <a:spLocks noChangeArrowheads="1"/>
          </p:cNvSpPr>
          <p:nvPr>
            <p:custDataLst>
              <p:tags r:id="rId1"/>
            </p:custDataLst>
          </p:nvPr>
        </p:nvSpPr>
        <p:spPr bwMode="auto">
          <a:xfrm>
            <a:off x="4712142" y="21526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79" name="Chevron 78"/>
          <p:cNvSpPr>
            <a:spLocks noChangeArrowheads="1"/>
          </p:cNvSpPr>
          <p:nvPr>
            <p:custDataLst>
              <p:tags r:id="rId2"/>
            </p:custDataLst>
          </p:nvPr>
        </p:nvSpPr>
        <p:spPr bwMode="auto">
          <a:xfrm>
            <a:off x="5529067" y="21526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80" name="TextBox 59">
            <a:hlinkClick r:id="rId6" action="ppaction://hlinksldjump"/>
          </p:cNvPr>
          <p:cNvSpPr txBox="1">
            <a:spLocks noChangeArrowheads="1"/>
          </p:cNvSpPr>
          <p:nvPr/>
        </p:nvSpPr>
        <p:spPr bwMode="auto">
          <a:xfrm>
            <a:off x="6887093" y="1817204"/>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1" name="Oval 80">
            <a:hlinkClick r:id="rId7"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302515" y="2754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Oval 81">
            <a:hlinkClick r:id="rId7"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121183" y="2754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3" name="Chevron 82"/>
          <p:cNvSpPr>
            <a:spLocks noChangeArrowheads="1"/>
          </p:cNvSpPr>
          <p:nvPr>
            <p:custDataLst>
              <p:tags r:id="rId3"/>
            </p:custDataLst>
          </p:nvPr>
        </p:nvSpPr>
        <p:spPr bwMode="auto">
          <a:xfrm>
            <a:off x="6325525" y="21460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84" name="Oval 83">
            <a:hlinkClick r:id="rId7"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6915119" y="27558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Freeform 69"/>
          <p:cNvSpPr>
            <a:spLocks noChangeArrowheads="1"/>
          </p:cNvSpPr>
          <p:nvPr/>
        </p:nvSpPr>
        <p:spPr bwMode="auto">
          <a:xfrm>
            <a:off x="7020835" y="31194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Chevron 123">
            <a:hlinkClick r:id="rId8"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87" name="Chevron 123">
            <a:hlinkClick r:id="rId9" action="ppaction://hlinksldjump"/>
          </p:cNvPr>
          <p:cNvSpPr>
            <a:spLocks noChangeArrowheads="1"/>
          </p:cNvSpPr>
          <p:nvPr/>
        </p:nvSpPr>
        <p:spPr bwMode="auto">
          <a:xfrm>
            <a:off x="117489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88" name="Chevron 123">
            <a:hlinkClick r:id="rId10" action="ppaction://hlinksldjump"/>
          </p:cNvPr>
          <p:cNvSpPr>
            <a:spLocks noChangeArrowheads="1"/>
          </p:cNvSpPr>
          <p:nvPr/>
        </p:nvSpPr>
        <p:spPr bwMode="auto">
          <a:xfrm>
            <a:off x="2865749"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89" name="Chevron 123">
            <a:hlinkClick r:id="rId11" action="ppaction://hlinksldjump"/>
          </p:cNvPr>
          <p:cNvSpPr>
            <a:spLocks noChangeArrowheads="1"/>
          </p:cNvSpPr>
          <p:nvPr/>
        </p:nvSpPr>
        <p:spPr bwMode="auto">
          <a:xfrm>
            <a:off x="2020902"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90" name="Chevron 123">
            <a:hlinkClick r:id="rId12" action="ppaction://hlinksldjump"/>
          </p:cNvPr>
          <p:cNvSpPr>
            <a:spLocks noChangeArrowheads="1"/>
          </p:cNvSpPr>
          <p:nvPr/>
        </p:nvSpPr>
        <p:spPr bwMode="auto">
          <a:xfrm>
            <a:off x="3710416"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91" name="Freeform 69"/>
          <p:cNvSpPr>
            <a:spLocks noChangeArrowheads="1"/>
          </p:cNvSpPr>
          <p:nvPr/>
        </p:nvSpPr>
        <p:spPr bwMode="auto">
          <a:xfrm>
            <a:off x="4381811"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2" name="Chevron 123">
            <a:hlinkClick r:id="rId13" action="ppaction://hlinksldjump"/>
          </p:cNvPr>
          <p:cNvSpPr>
            <a:spLocks noChangeArrowheads="1"/>
          </p:cNvSpPr>
          <p:nvPr/>
        </p:nvSpPr>
        <p:spPr bwMode="auto">
          <a:xfrm>
            <a:off x="7246837"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93" name="Freeform 69"/>
          <p:cNvSpPr>
            <a:spLocks noChangeArrowheads="1"/>
          </p:cNvSpPr>
          <p:nvPr/>
        </p:nvSpPr>
        <p:spPr bwMode="auto">
          <a:xfrm>
            <a:off x="7916825"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55"/>
          <p:cNvSpPr>
            <a:spLocks noChangeArrowheads="1"/>
          </p:cNvSpPr>
          <p:nvPr/>
        </p:nvSpPr>
        <p:spPr bwMode="auto">
          <a:xfrm>
            <a:off x="4524056" y="3246512"/>
            <a:ext cx="2622588" cy="236518"/>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Processing Supplier Invoices Using ERS</a:t>
            </a:r>
          </a:p>
        </p:txBody>
      </p:sp>
      <p:sp>
        <p:nvSpPr>
          <p:cNvPr id="65" name="Oval 64">
            <a:hlinkClick r:id="rId15" action="ppaction://hlinksldjump" tooltip="The Processing Supplier Invoices Using ERS business process variant enables you to use evaluated receipt settlements (ERS) for invoices. The system automatically creates invoices when they are due based on the delivery of the corresponding goods."/>
          </p:cNvPr>
          <p:cNvSpPr>
            <a:spLocks noChangeAspect="1"/>
          </p:cNvSpPr>
          <p:nvPr/>
        </p:nvSpPr>
        <p:spPr bwMode="gray">
          <a:xfrm>
            <a:off x="4596903" y="3292061"/>
            <a:ext cx="166906" cy="166906"/>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769715"/>
          </a:xfrm>
          <a:prstGeom prst="rect">
            <a:avLst/>
          </a:prstGeom>
          <a:noFill/>
          <a:ln w="9525">
            <a:noFill/>
            <a:miter lim="800000"/>
            <a:headEnd/>
            <a:tailEnd/>
          </a:ln>
        </p:spPr>
        <p:txBody>
          <a:bodyPr wrap="square">
            <a:spAutoFit/>
          </a:bodyPr>
          <a:lstStyle/>
          <a:p>
            <a:pPr>
              <a:spcBef>
                <a:spcPts val="600"/>
              </a:spcBef>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p>
        </p:txBody>
      </p:sp>
      <p:sp>
        <p:nvSpPr>
          <p:cNvPr id="128" name="Rectangle 74"/>
          <p:cNvSpPr>
            <a:spLocks noChangeArrowheads="1"/>
          </p:cNvSpPr>
          <p:nvPr/>
        </p:nvSpPr>
        <p:spPr bwMode="auto">
          <a:xfrm>
            <a:off x="1537566"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29" name="Rectangle 74"/>
          <p:cNvSpPr>
            <a:spLocks noChangeArrowheads="1"/>
          </p:cNvSpPr>
          <p:nvPr/>
        </p:nvSpPr>
        <p:spPr bwMode="auto">
          <a:xfrm>
            <a:off x="1532805"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sp>
        <p:nvSpPr>
          <p:cNvPr id="162" name="Rectangle 161"/>
          <p:cNvSpPr>
            <a:spLocks noChangeArrowheads="1"/>
          </p:cNvSpPr>
          <p:nvPr/>
        </p:nvSpPr>
        <p:spPr bwMode="auto">
          <a:xfrm>
            <a:off x="4539184" y="3001535"/>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7" action="ppaction://hlinksldjump"/>
              </a:rPr>
              <a:t>Click here </a:t>
            </a:r>
            <a:r>
              <a:rPr lang="en-US" sz="900" dirty="0">
                <a:solidFill>
                  <a:schemeClr val="bg1"/>
                </a:solidFill>
              </a:rPr>
              <a:t>to hide process variants</a:t>
            </a:r>
          </a:p>
        </p:txBody>
      </p:sp>
      <p:sp>
        <p:nvSpPr>
          <p:cNvPr id="58"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60"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Supplier Invoicing </a:t>
            </a:r>
            <a:endParaRPr lang="en-US" sz="1200" b="1" dirty="0">
              <a:solidFill>
                <a:srgbClr val="EA1A04"/>
              </a:solidFill>
            </a:endParaRPr>
          </a:p>
        </p:txBody>
      </p:sp>
      <p:sp>
        <p:nvSpPr>
          <p:cNvPr id="61" name="TextBox 60"/>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4" name="TextBox 6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6" cstate="print"/>
          <a:stretch>
            <a:fillRect/>
          </a:stretch>
        </p:blipFill>
        <p:spPr>
          <a:xfrm>
            <a:off x="366739" y="5220067"/>
            <a:ext cx="180000" cy="180000"/>
          </a:xfrm>
          <a:prstGeom prst="rect">
            <a:avLst/>
          </a:prstGeom>
        </p:spPr>
      </p:pic>
      <p:pic>
        <p:nvPicPr>
          <p:cNvPr id="72" name="Picture 71" descr="Monitor_60px.png"/>
          <p:cNvPicPr>
            <a:picLocks noChangeAspect="1"/>
          </p:cNvPicPr>
          <p:nvPr/>
        </p:nvPicPr>
        <p:blipFill>
          <a:blip r:embed="rId17" cstate="print"/>
          <a:stretch>
            <a:fillRect/>
          </a:stretch>
        </p:blipFill>
        <p:spPr>
          <a:xfrm>
            <a:off x="366739" y="5578737"/>
            <a:ext cx="180000" cy="180000"/>
          </a:xfrm>
          <a:prstGeom prst="rect">
            <a:avLst/>
          </a:prstGeom>
        </p:spPr>
      </p:pic>
      <p:sp>
        <p:nvSpPr>
          <p:cNvPr id="73"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7">
            <a:hlinkClick r:id="rId19"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4" name="Picture 93"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Rectangle 57">
            <a:hlinkClick r:id="rId21"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5" name="Picture 9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203924" y="3264095"/>
            <a:ext cx="180000" cy="134181"/>
          </a:xfrm>
          <a:prstGeom prst="rect">
            <a:avLst/>
          </a:prstGeom>
        </p:spPr>
      </p:pic>
      <p:pic>
        <p:nvPicPr>
          <p:cNvPr id="96" name="Picture 9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203924" y="3660703"/>
            <a:ext cx="180000" cy="134181"/>
          </a:xfrm>
          <a:prstGeom prst="rect">
            <a:avLst/>
          </a:prstGeom>
        </p:spPr>
      </p:pic>
      <p:pic>
        <p:nvPicPr>
          <p:cNvPr id="97" name="Picture 9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8" name="Picture 98"/>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950287" y="4541961"/>
            <a:ext cx="383916" cy="376238"/>
          </a:xfrm>
          <a:prstGeom prst="rect">
            <a:avLst/>
          </a:prstGeom>
          <a:noFill/>
          <a:ln w="9525">
            <a:noFill/>
            <a:miter lim="800000"/>
            <a:headEnd/>
            <a:tailEnd/>
          </a:ln>
        </p:spPr>
      </p:pic>
      <p:pic>
        <p:nvPicPr>
          <p:cNvPr id="99"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Rectangle 74"/>
          <p:cNvSpPr>
            <a:spLocks noChangeArrowheads="1"/>
          </p:cNvSpPr>
          <p:nvPr/>
        </p:nvSpPr>
        <p:spPr bwMode="auto">
          <a:xfrm>
            <a:off x="1005922" y="3152904"/>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62" name="Rectangle 74"/>
          <p:cNvSpPr>
            <a:spLocks noChangeArrowheads="1"/>
          </p:cNvSpPr>
          <p:nvPr/>
        </p:nvSpPr>
        <p:spPr bwMode="auto">
          <a:xfrm>
            <a:off x="1005923" y="3554496"/>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pic>
        <p:nvPicPr>
          <p:cNvPr id="63" name="Picture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1048" y="3199299"/>
            <a:ext cx="180000" cy="134181"/>
          </a:xfrm>
          <a:prstGeom prst="rect">
            <a:avLst/>
          </a:prstGeom>
        </p:spPr>
      </p:pic>
      <p:pic>
        <p:nvPicPr>
          <p:cNvPr id="64" name="Picture 6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1048" y="3604441"/>
            <a:ext cx="180000" cy="134181"/>
          </a:xfrm>
          <a:prstGeom prst="rect">
            <a:avLst/>
          </a:prstGeom>
        </p:spPr>
      </p:pic>
      <p:sp>
        <p:nvSpPr>
          <p:cNvPr id="85" name="Text Box 129"/>
          <p:cNvSpPr txBox="1">
            <a:spLocks noChangeArrowheads="1"/>
          </p:cNvSpPr>
          <p:nvPr/>
        </p:nvSpPr>
        <p:spPr bwMode="auto">
          <a:xfrm>
            <a:off x="175902" y="246273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7" name="Freeform 69">
            <a:hlinkClick r:id="rId10" action="ppaction://hlinksldjump"/>
          </p:cNvPr>
          <p:cNvSpPr>
            <a:spLocks noChangeArrowheads="1"/>
          </p:cNvSpPr>
          <p:nvPr/>
        </p:nvSpPr>
        <p:spPr bwMode="auto">
          <a:xfrm>
            <a:off x="5155141" y="25198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88" name="Chevron 44"/>
          <p:cNvSpPr>
            <a:spLocks noChangeArrowheads="1"/>
          </p:cNvSpPr>
          <p:nvPr/>
        </p:nvSpPr>
        <p:spPr bwMode="auto">
          <a:xfrm>
            <a:off x="4638141" y="1865839"/>
            <a:ext cx="417668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 – </a:t>
            </a:r>
          </a:p>
          <a:p>
            <a:pPr>
              <a:lnSpc>
                <a:spcPct val="90000"/>
              </a:lnSpc>
            </a:pPr>
            <a:r>
              <a:rPr lang="en-US" sz="900" dirty="0">
                <a:solidFill>
                  <a:schemeClr val="bg1"/>
                </a:solidFill>
                <a:latin typeface="BentonSans Regular"/>
                <a:cs typeface="BentonSans Regular"/>
              </a:rPr>
              <a:t>Processing Payments Automatically</a:t>
            </a:r>
          </a:p>
        </p:txBody>
      </p:sp>
      <p:sp>
        <p:nvSpPr>
          <p:cNvPr id="92" name="Chevron 91"/>
          <p:cNvSpPr>
            <a:spLocks noChangeArrowheads="1"/>
          </p:cNvSpPr>
          <p:nvPr>
            <p:custDataLst>
              <p:tags r:id="rId1"/>
            </p:custDataLst>
          </p:nvPr>
        </p:nvSpPr>
        <p:spPr bwMode="auto">
          <a:xfrm>
            <a:off x="4734100" y="21871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93" name="Chevron 92"/>
          <p:cNvSpPr>
            <a:spLocks noChangeArrowheads="1"/>
          </p:cNvSpPr>
          <p:nvPr>
            <p:custDataLst>
              <p:tags r:id="rId2"/>
            </p:custDataLst>
          </p:nvPr>
        </p:nvSpPr>
        <p:spPr bwMode="auto">
          <a:xfrm>
            <a:off x="6347414" y="21812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94" name="Chevron 93"/>
          <p:cNvSpPr>
            <a:spLocks noChangeArrowheads="1"/>
          </p:cNvSpPr>
          <p:nvPr>
            <p:custDataLst>
              <p:tags r:id="rId3"/>
            </p:custDataLst>
          </p:nvPr>
        </p:nvSpPr>
        <p:spPr bwMode="auto">
          <a:xfrm>
            <a:off x="7143707" y="219172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5" name="TextBox 59">
            <a:hlinkClick r:id="rId10" action="ppaction://hlinksldjump" tooltip="Close"/>
          </p:cNvPr>
          <p:cNvSpPr txBox="1">
            <a:spLocks noChangeArrowheads="1"/>
          </p:cNvSpPr>
          <p:nvPr/>
        </p:nvSpPr>
        <p:spPr bwMode="auto">
          <a:xfrm>
            <a:off x="8669280" y="15332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6" name="Oval 95">
            <a:hlinkClick r:id="rId11"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5327302" y="27547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96">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739019" y="27524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Chevron 97"/>
          <p:cNvSpPr>
            <a:spLocks noChangeArrowheads="1"/>
          </p:cNvSpPr>
          <p:nvPr>
            <p:custDataLst>
              <p:tags r:id="rId4"/>
            </p:custDataLst>
          </p:nvPr>
        </p:nvSpPr>
        <p:spPr bwMode="auto">
          <a:xfrm>
            <a:off x="5532536" y="21697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99" name="Oval 98">
            <a:hlinkClick r:id="rId11" action="ppaction://hlinksldjump" tooltip="The manager approves the proposed payments in an additional step if this has been defined in configuration."/>
          </p:cNvPr>
          <p:cNvSpPr>
            <a:spLocks noChangeAspect="1"/>
          </p:cNvSpPr>
          <p:nvPr/>
        </p:nvSpPr>
        <p:spPr bwMode="gray">
          <a:xfrm>
            <a:off x="6121260" y="27553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0" name="Oval 99">
            <a:hlinkClick r:id="rId12" action="ppaction://hlinksldjump" tooltip="Click here for more information"/>
          </p:cNvPr>
          <p:cNvSpPr>
            <a:spLocks noChangeAspect="1"/>
          </p:cNvSpPr>
          <p:nvPr/>
        </p:nvSpPr>
        <p:spPr bwMode="gray">
          <a:xfrm>
            <a:off x="6945868" y="27561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Chevron 100"/>
          <p:cNvSpPr>
            <a:spLocks noChangeArrowheads="1"/>
          </p:cNvSpPr>
          <p:nvPr>
            <p:custDataLst>
              <p:tags r:id="rId5"/>
            </p:custDataLst>
          </p:nvPr>
        </p:nvSpPr>
        <p:spPr bwMode="auto">
          <a:xfrm>
            <a:off x="7943451" y="218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02" name="Oval 101">
            <a:hlinkClick r:id="rId13" action="ppaction://hlinksldjump" tooltip="Click here for more information"/>
          </p:cNvPr>
          <p:cNvSpPr>
            <a:spLocks noChangeAspect="1"/>
          </p:cNvSpPr>
          <p:nvPr/>
        </p:nvSpPr>
        <p:spPr bwMode="gray">
          <a:xfrm>
            <a:off x="8533022" y="27555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6" name="Rectangle 105"/>
          <p:cNvSpPr>
            <a:spLocks noChangeArrowheads="1"/>
          </p:cNvSpPr>
          <p:nvPr/>
        </p:nvSpPr>
        <p:spPr bwMode="auto">
          <a:xfrm>
            <a:off x="4696072" y="2999502"/>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4" action="ppaction://hlinksldjump"/>
              </a:rPr>
              <a:t>Click here </a:t>
            </a:r>
            <a:r>
              <a:rPr lang="en-US" sz="900" dirty="0">
                <a:solidFill>
                  <a:schemeClr val="bg1"/>
                </a:solidFill>
              </a:rPr>
              <a:t>to display process variants</a:t>
            </a:r>
          </a:p>
        </p:txBody>
      </p:sp>
      <p:sp>
        <p:nvSpPr>
          <p:cNvPr id="110" name="Freeform 69"/>
          <p:cNvSpPr>
            <a:spLocks noChangeArrowheads="1"/>
          </p:cNvSpPr>
          <p:nvPr/>
        </p:nvSpPr>
        <p:spPr bwMode="auto">
          <a:xfrm>
            <a:off x="8550336" y="31222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5" name="TextBox 59">
            <a:hlinkClick r:id="rId10" action="ppaction://hlinksldjump"/>
          </p:cNvPr>
          <p:cNvSpPr txBox="1">
            <a:spLocks noChangeArrowheads="1"/>
          </p:cNvSpPr>
          <p:nvPr/>
        </p:nvSpPr>
        <p:spPr bwMode="auto">
          <a:xfrm>
            <a:off x="8410192" y="1789912"/>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74"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75" name="Chevron 102"/>
          <p:cNvSpPr>
            <a:spLocks noChangeArrowheads="1"/>
          </p:cNvSpPr>
          <p:nvPr/>
        </p:nvSpPr>
        <p:spPr bwMode="auto">
          <a:xfrm>
            <a:off x="7613870" y="52870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76" name="TextBox 75"/>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1" name="TextBox 8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15" cstate="print"/>
          <a:stretch>
            <a:fillRect/>
          </a:stretch>
        </p:blipFill>
        <p:spPr>
          <a:xfrm>
            <a:off x="366739" y="5220067"/>
            <a:ext cx="180000" cy="180000"/>
          </a:xfrm>
          <a:prstGeom prst="rect">
            <a:avLst/>
          </a:prstGeom>
        </p:spPr>
      </p:pic>
      <p:pic>
        <p:nvPicPr>
          <p:cNvPr id="89" name="Picture 88" descr="Monitor_60px.png"/>
          <p:cNvPicPr>
            <a:picLocks noChangeAspect="1"/>
          </p:cNvPicPr>
          <p:nvPr/>
        </p:nvPicPr>
        <p:blipFill>
          <a:blip r:embed="rId16" cstate="print"/>
          <a:stretch>
            <a:fillRect/>
          </a:stretch>
        </p:blipFill>
        <p:spPr>
          <a:xfrm>
            <a:off x="366739" y="5578737"/>
            <a:ext cx="180000" cy="180000"/>
          </a:xfrm>
          <a:prstGeom prst="rect">
            <a:avLst/>
          </a:prstGeom>
        </p:spPr>
      </p:pic>
      <p:sp>
        <p:nvSpPr>
          <p:cNvPr id="90" name="Rectangle 57">
            <a:hlinkClick r:id="rId17"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Rectangle 57">
            <a:hlinkClick r:id="rId18"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9" name="Chevron 123">
            <a:hlinkClick r:id="rId19" action="ppaction://hlinksldjump"/>
          </p:cNvPr>
          <p:cNvSpPr>
            <a:spLocks noChangeArrowheads="1"/>
          </p:cNvSpPr>
          <p:nvPr/>
        </p:nvSpPr>
        <p:spPr bwMode="auto">
          <a:xfrm>
            <a:off x="461662"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0" name="Chevron 123">
            <a:hlinkClick r:id="rId20" action="ppaction://hlinksldjump"/>
          </p:cNvPr>
          <p:cNvSpPr>
            <a:spLocks noChangeArrowheads="1"/>
          </p:cNvSpPr>
          <p:nvPr/>
        </p:nvSpPr>
        <p:spPr bwMode="auto">
          <a:xfrm>
            <a:off x="215251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08" name="Chevron 123">
            <a:hlinkClick r:id="rId21" action="ppaction://hlinksldjump"/>
          </p:cNvPr>
          <p:cNvSpPr>
            <a:spLocks noChangeArrowheads="1"/>
          </p:cNvSpPr>
          <p:nvPr/>
        </p:nvSpPr>
        <p:spPr bwMode="auto">
          <a:xfrm>
            <a:off x="1307670"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109" name="Chevron 123">
            <a:hlinkClick r:id="rId22" action="ppaction://hlinksldjump"/>
          </p:cNvPr>
          <p:cNvSpPr>
            <a:spLocks noChangeArrowheads="1"/>
          </p:cNvSpPr>
          <p:nvPr/>
        </p:nvSpPr>
        <p:spPr bwMode="auto">
          <a:xfrm>
            <a:off x="299718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111" name="Chevron 123">
            <a:hlinkClick r:id="rId23" action="ppaction://hlinksldjump"/>
          </p:cNvPr>
          <p:cNvSpPr>
            <a:spLocks noChangeArrowheads="1"/>
          </p:cNvSpPr>
          <p:nvPr/>
        </p:nvSpPr>
        <p:spPr bwMode="auto">
          <a:xfrm>
            <a:off x="3841850"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12" name="Freeform 69"/>
          <p:cNvSpPr>
            <a:spLocks noChangeArrowheads="1"/>
          </p:cNvSpPr>
          <p:nvPr/>
        </p:nvSpPr>
        <p:spPr bwMode="auto">
          <a:xfrm>
            <a:off x="3668579"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3" name="Freeform 69"/>
          <p:cNvSpPr>
            <a:spLocks noChangeArrowheads="1"/>
          </p:cNvSpPr>
          <p:nvPr/>
        </p:nvSpPr>
        <p:spPr bwMode="auto">
          <a:xfrm>
            <a:off x="4510612"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6" name="Picture 65"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7" name="Rectangle 57">
            <a:hlinkClick r:id="rId25"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98"/>
          <p:cNvPicPr>
            <a:picLocks noChangeAspect="1" noChangeArrowheads="1"/>
          </p:cNvPicPr>
          <p:nvPr/>
        </p:nvPicPr>
        <p:blipFill>
          <a:blip r:embed="rId27" cstate="print">
            <a:extLst>
              <a:ext uri="{28A0092B-C50C-407E-A947-70E740481C1C}">
                <a14:useLocalDpi xmlns:a14="http://schemas.microsoft.com/office/drawing/2010/main" val="0"/>
              </a:ext>
            </a:extLst>
          </a:blip>
          <a:stretch>
            <a:fillRect/>
          </a:stretch>
        </p:blipFill>
        <p:spPr bwMode="auto">
          <a:xfrm>
            <a:off x="6950287" y="4541961"/>
            <a:ext cx="383916" cy="376238"/>
          </a:xfrm>
          <a:prstGeom prst="rect">
            <a:avLst/>
          </a:prstGeom>
          <a:noFill/>
          <a:ln w="9525">
            <a:noFill/>
            <a:miter lim="800000"/>
            <a:headEnd/>
            <a:tailEnd/>
          </a:ln>
        </p:spPr>
      </p:pic>
      <p:pic>
        <p:nvPicPr>
          <p:cNvPr id="70"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Text Box 129"/>
          <p:cNvSpPr txBox="1">
            <a:spLocks noChangeArrowheads="1"/>
          </p:cNvSpPr>
          <p:nvPr/>
        </p:nvSpPr>
        <p:spPr bwMode="auto">
          <a:xfrm>
            <a:off x="175902" y="246273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5" name="TextBox 59">
            <a:hlinkClick r:id="rId9" action="ppaction://hlinksldjump"/>
          </p:cNvPr>
          <p:cNvSpPr txBox="1">
            <a:spLocks noChangeArrowheads="1"/>
          </p:cNvSpPr>
          <p:nvPr/>
        </p:nvSpPr>
        <p:spPr bwMode="auto">
          <a:xfrm>
            <a:off x="8669280" y="15332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159" name="Chevron 44"/>
          <p:cNvSpPr>
            <a:spLocks noChangeArrowheads="1"/>
          </p:cNvSpPr>
          <p:nvPr/>
        </p:nvSpPr>
        <p:spPr bwMode="auto">
          <a:xfrm>
            <a:off x="4638141" y="1865839"/>
            <a:ext cx="417668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 – </a:t>
            </a:r>
          </a:p>
          <a:p>
            <a:pPr>
              <a:lnSpc>
                <a:spcPct val="90000"/>
              </a:lnSpc>
            </a:pPr>
            <a:r>
              <a:rPr lang="en-US" sz="900" dirty="0">
                <a:solidFill>
                  <a:schemeClr val="bg1"/>
                </a:solidFill>
                <a:latin typeface="BentonSans Regular"/>
                <a:cs typeface="BentonSans Regular"/>
              </a:rPr>
              <a:t>Processing Payments Automatically</a:t>
            </a:r>
          </a:p>
        </p:txBody>
      </p:sp>
      <p:sp>
        <p:nvSpPr>
          <p:cNvPr id="160" name="Chevron 159"/>
          <p:cNvSpPr>
            <a:spLocks noChangeArrowheads="1"/>
          </p:cNvSpPr>
          <p:nvPr>
            <p:custDataLst>
              <p:tags r:id="rId1"/>
            </p:custDataLst>
          </p:nvPr>
        </p:nvSpPr>
        <p:spPr bwMode="auto">
          <a:xfrm>
            <a:off x="4734100" y="21871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161" name="Chevron 160"/>
          <p:cNvSpPr>
            <a:spLocks noChangeArrowheads="1"/>
          </p:cNvSpPr>
          <p:nvPr>
            <p:custDataLst>
              <p:tags r:id="rId2"/>
            </p:custDataLst>
          </p:nvPr>
        </p:nvSpPr>
        <p:spPr bwMode="auto">
          <a:xfrm>
            <a:off x="6347414" y="21812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162" name="Chevron 161"/>
          <p:cNvSpPr>
            <a:spLocks noChangeArrowheads="1"/>
          </p:cNvSpPr>
          <p:nvPr>
            <p:custDataLst>
              <p:tags r:id="rId3"/>
            </p:custDataLst>
          </p:nvPr>
        </p:nvSpPr>
        <p:spPr bwMode="auto">
          <a:xfrm>
            <a:off x="7143707" y="219172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63" name="Oval 162">
            <a:hlinkClick r:id="rId10"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5327302" y="27547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64" name="Oval 163">
            <a:hlinkClick r:id="rId1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739019" y="27524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65" name="Chevron 164"/>
          <p:cNvSpPr>
            <a:spLocks noChangeArrowheads="1"/>
          </p:cNvSpPr>
          <p:nvPr>
            <p:custDataLst>
              <p:tags r:id="rId4"/>
            </p:custDataLst>
          </p:nvPr>
        </p:nvSpPr>
        <p:spPr bwMode="auto">
          <a:xfrm>
            <a:off x="5532536" y="21697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166" name="Oval 165">
            <a:hlinkClick r:id="rId10" action="ppaction://hlinksldjump" tooltip="The manager approves the proposed payments in an additional step if this has been defined in configuration."/>
          </p:cNvPr>
          <p:cNvSpPr>
            <a:spLocks noChangeAspect="1"/>
          </p:cNvSpPr>
          <p:nvPr/>
        </p:nvSpPr>
        <p:spPr bwMode="gray">
          <a:xfrm>
            <a:off x="6121260" y="27553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67" name="Oval 166">
            <a:hlinkClick r:id="rId10" action="ppaction://hlinksldjump" tooltip="Click here for more information"/>
          </p:cNvPr>
          <p:cNvSpPr>
            <a:spLocks noChangeAspect="1"/>
          </p:cNvSpPr>
          <p:nvPr/>
        </p:nvSpPr>
        <p:spPr bwMode="gray">
          <a:xfrm>
            <a:off x="6945868" y="27561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68" name="Chevron 167"/>
          <p:cNvSpPr>
            <a:spLocks noChangeArrowheads="1"/>
          </p:cNvSpPr>
          <p:nvPr>
            <p:custDataLst>
              <p:tags r:id="rId5"/>
            </p:custDataLst>
          </p:nvPr>
        </p:nvSpPr>
        <p:spPr bwMode="auto">
          <a:xfrm>
            <a:off x="7943451" y="218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69" name="Oval 168">
            <a:hlinkClick r:id="rId11" action="ppaction://hlinksldjump" tooltip="Click here for more information"/>
          </p:cNvPr>
          <p:cNvSpPr>
            <a:spLocks noChangeAspect="1"/>
          </p:cNvSpPr>
          <p:nvPr/>
        </p:nvSpPr>
        <p:spPr bwMode="gray">
          <a:xfrm>
            <a:off x="8533022" y="27555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70" name="Rectangle 169"/>
          <p:cNvSpPr>
            <a:spLocks noChangeArrowheads="1"/>
          </p:cNvSpPr>
          <p:nvPr/>
        </p:nvSpPr>
        <p:spPr bwMode="auto">
          <a:xfrm>
            <a:off x="4696072" y="2999502"/>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2" action="ppaction://hlinksldjump"/>
              </a:rPr>
              <a:t>Click here </a:t>
            </a:r>
            <a:r>
              <a:rPr lang="en-US" sz="900" dirty="0">
                <a:solidFill>
                  <a:srgbClr val="404040"/>
                </a:solidFill>
              </a:rPr>
              <a:t>to display process variants</a:t>
            </a:r>
          </a:p>
        </p:txBody>
      </p:sp>
      <p:sp>
        <p:nvSpPr>
          <p:cNvPr id="171" name="Freeform 69"/>
          <p:cNvSpPr>
            <a:spLocks noChangeArrowheads="1"/>
          </p:cNvSpPr>
          <p:nvPr/>
        </p:nvSpPr>
        <p:spPr bwMode="auto">
          <a:xfrm>
            <a:off x="8550336" y="31222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2" name="TextBox 59">
            <a:hlinkClick r:id="rId9" action="ppaction://hlinksldjump"/>
          </p:cNvPr>
          <p:cNvSpPr txBox="1">
            <a:spLocks noChangeArrowheads="1"/>
          </p:cNvSpPr>
          <p:nvPr/>
        </p:nvSpPr>
        <p:spPr bwMode="auto">
          <a:xfrm>
            <a:off x="8410192" y="1789912"/>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180" name="Rectangle 61"/>
          <p:cNvSpPr>
            <a:spLocks noChangeArrowheads="1"/>
          </p:cNvSpPr>
          <p:nvPr/>
        </p:nvSpPr>
        <p:spPr bwMode="auto">
          <a:xfrm>
            <a:off x="4778221" y="3018049"/>
            <a:ext cx="3189078" cy="982114"/>
          </a:xfrm>
          <a:prstGeom prst="rect">
            <a:avLst/>
          </a:prstGeom>
          <a:solidFill>
            <a:srgbClr val="D2F0FF"/>
          </a:solidFill>
          <a:ln w="3175">
            <a:solidFill>
              <a:schemeClr val="tx1"/>
            </a:solidFill>
            <a:miter lim="800000"/>
            <a:headEnd/>
            <a:tailEnd/>
          </a:ln>
        </p:spPr>
        <p:txBody>
          <a:bodyPr tIns="180000"/>
          <a:lstStyle/>
          <a:p>
            <a:r>
              <a:rPr lang="en-US" sz="600" dirty="0"/>
              <a:t>The accountant releases the payment that the manager may previously have approved. The system creates the payment medium in an automatic run or the accountant creates it manually. The system provides checks and outgoing bank transfers and the option of remittance advices. The accountant prints checks and sends them by mail to the payee. Bank transfers stored in a file are sent by the accountant to the bank or uploaded to the banking software.</a:t>
            </a:r>
          </a:p>
        </p:txBody>
      </p:sp>
      <p:sp>
        <p:nvSpPr>
          <p:cNvPr id="181" name="TextBox 59">
            <a:hlinkClick r:id="rId13" action="ppaction://hlinksldjump"/>
          </p:cNvPr>
          <p:cNvSpPr txBox="1">
            <a:spLocks noChangeArrowheads="1"/>
          </p:cNvSpPr>
          <p:nvPr/>
        </p:nvSpPr>
        <p:spPr bwMode="auto">
          <a:xfrm>
            <a:off x="7715307" y="2997846"/>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182" name="Rectangle 74"/>
          <p:cNvSpPr>
            <a:spLocks noChangeArrowheads="1"/>
          </p:cNvSpPr>
          <p:nvPr/>
        </p:nvSpPr>
        <p:spPr bwMode="auto">
          <a:xfrm>
            <a:off x="1005922" y="3152904"/>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83" name="Rectangle 74"/>
          <p:cNvSpPr>
            <a:spLocks noChangeArrowheads="1"/>
          </p:cNvSpPr>
          <p:nvPr/>
        </p:nvSpPr>
        <p:spPr bwMode="auto">
          <a:xfrm>
            <a:off x="1005923" y="3554496"/>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sp>
        <p:nvSpPr>
          <p:cNvPr id="63"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65" name="TextBox 64"/>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Chevron 102"/>
          <p:cNvSpPr>
            <a:spLocks noChangeArrowheads="1"/>
          </p:cNvSpPr>
          <p:nvPr/>
        </p:nvSpPr>
        <p:spPr bwMode="auto">
          <a:xfrm>
            <a:off x="7613870" y="52870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70" name="TextBox 6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75" name="Picture 74"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6"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Chevron 123">
            <a:hlinkClick r:id="rId18" action="ppaction://hlinksldjump"/>
          </p:cNvPr>
          <p:cNvSpPr>
            <a:spLocks noChangeArrowheads="1"/>
          </p:cNvSpPr>
          <p:nvPr/>
        </p:nvSpPr>
        <p:spPr bwMode="auto">
          <a:xfrm>
            <a:off x="461662"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4" name="Chevron 123">
            <a:hlinkClick r:id="rId19" action="ppaction://hlinksldjump"/>
          </p:cNvPr>
          <p:cNvSpPr>
            <a:spLocks noChangeArrowheads="1"/>
          </p:cNvSpPr>
          <p:nvPr/>
        </p:nvSpPr>
        <p:spPr bwMode="auto">
          <a:xfrm>
            <a:off x="215251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82" name="Chevron 123">
            <a:hlinkClick r:id="rId20" action="ppaction://hlinksldjump"/>
          </p:cNvPr>
          <p:cNvSpPr>
            <a:spLocks noChangeArrowheads="1"/>
          </p:cNvSpPr>
          <p:nvPr/>
        </p:nvSpPr>
        <p:spPr bwMode="auto">
          <a:xfrm>
            <a:off x="1307670"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83" name="Chevron 123">
            <a:hlinkClick r:id="rId21" action="ppaction://hlinksldjump"/>
          </p:cNvPr>
          <p:cNvSpPr>
            <a:spLocks noChangeArrowheads="1"/>
          </p:cNvSpPr>
          <p:nvPr/>
        </p:nvSpPr>
        <p:spPr bwMode="auto">
          <a:xfrm>
            <a:off x="299718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84" name="Chevron 123">
            <a:hlinkClick r:id="rId22" action="ppaction://hlinksldjump"/>
          </p:cNvPr>
          <p:cNvSpPr>
            <a:spLocks noChangeArrowheads="1"/>
          </p:cNvSpPr>
          <p:nvPr/>
        </p:nvSpPr>
        <p:spPr bwMode="auto">
          <a:xfrm>
            <a:off x="3841850"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86" name="Freeform 69"/>
          <p:cNvSpPr>
            <a:spLocks noChangeArrowheads="1"/>
          </p:cNvSpPr>
          <p:nvPr/>
        </p:nvSpPr>
        <p:spPr bwMode="auto">
          <a:xfrm>
            <a:off x="3668579"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7" name="Freeform 69"/>
          <p:cNvSpPr>
            <a:spLocks noChangeArrowheads="1"/>
          </p:cNvSpPr>
          <p:nvPr/>
        </p:nvSpPr>
        <p:spPr bwMode="auto">
          <a:xfrm>
            <a:off x="4510612"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88" name="Picture 87"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57">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9" name="Picture 8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71048" y="3199299"/>
            <a:ext cx="180000" cy="134181"/>
          </a:xfrm>
          <a:prstGeom prst="rect">
            <a:avLst/>
          </a:prstGeom>
        </p:spPr>
      </p:pic>
      <p:pic>
        <p:nvPicPr>
          <p:cNvPr id="90" name="Picture 89"/>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71048" y="3604441"/>
            <a:ext cx="180000" cy="134181"/>
          </a:xfrm>
          <a:prstGeom prst="rect">
            <a:avLst/>
          </a:prstGeom>
        </p:spPr>
      </p:pic>
      <p:pic>
        <p:nvPicPr>
          <p:cNvPr id="91" name="Picture 90"/>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2" name="Picture 98"/>
          <p:cNvPicPr>
            <a:picLocks noChangeAspect="1" noChangeArrowheads="1"/>
          </p:cNvPicPr>
          <p:nvPr/>
        </p:nvPicPr>
        <p:blipFill>
          <a:blip r:embed="rId27" cstate="print">
            <a:extLst>
              <a:ext uri="{28A0092B-C50C-407E-A947-70E740481C1C}">
                <a14:useLocalDpi xmlns:a14="http://schemas.microsoft.com/office/drawing/2010/main" val="0"/>
              </a:ext>
            </a:extLst>
          </a:blip>
          <a:stretch>
            <a:fillRect/>
          </a:stretch>
        </p:blipFill>
        <p:spPr bwMode="auto">
          <a:xfrm>
            <a:off x="6950287" y="4541961"/>
            <a:ext cx="383916" cy="376238"/>
          </a:xfrm>
          <a:prstGeom prst="rect">
            <a:avLst/>
          </a:prstGeom>
          <a:noFill/>
          <a:ln w="9525">
            <a:noFill/>
            <a:miter lim="800000"/>
            <a:headEnd/>
            <a:tailEnd/>
          </a:ln>
        </p:spPr>
      </p:pic>
      <p:pic>
        <p:nvPicPr>
          <p:cNvPr id="93"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Text Box 129"/>
          <p:cNvSpPr txBox="1">
            <a:spLocks noChangeArrowheads="1"/>
          </p:cNvSpPr>
          <p:nvPr/>
        </p:nvSpPr>
        <p:spPr bwMode="auto">
          <a:xfrm>
            <a:off x="175902" y="246273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4" name="Rectangle 74"/>
          <p:cNvSpPr>
            <a:spLocks noChangeArrowheads="1"/>
          </p:cNvSpPr>
          <p:nvPr/>
        </p:nvSpPr>
        <p:spPr bwMode="auto">
          <a:xfrm>
            <a:off x="1005922" y="3152904"/>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05" name="Rectangle 74"/>
          <p:cNvSpPr>
            <a:spLocks noChangeArrowheads="1"/>
          </p:cNvSpPr>
          <p:nvPr/>
        </p:nvSpPr>
        <p:spPr bwMode="auto">
          <a:xfrm>
            <a:off x="1005923" y="3554496"/>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sp>
        <p:nvSpPr>
          <p:cNvPr id="111" name="Chevron 44"/>
          <p:cNvSpPr>
            <a:spLocks noChangeArrowheads="1"/>
          </p:cNvSpPr>
          <p:nvPr/>
        </p:nvSpPr>
        <p:spPr bwMode="auto">
          <a:xfrm>
            <a:off x="4638141" y="1865839"/>
            <a:ext cx="417668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 – </a:t>
            </a:r>
          </a:p>
          <a:p>
            <a:pPr>
              <a:lnSpc>
                <a:spcPct val="90000"/>
              </a:lnSpc>
            </a:pPr>
            <a:r>
              <a:rPr lang="en-US" sz="900" dirty="0">
                <a:solidFill>
                  <a:schemeClr val="bg1"/>
                </a:solidFill>
                <a:latin typeface="BentonSans Regular"/>
                <a:cs typeface="BentonSans Regular"/>
              </a:rPr>
              <a:t>Processing Payments Automatically</a:t>
            </a:r>
          </a:p>
        </p:txBody>
      </p:sp>
      <p:sp>
        <p:nvSpPr>
          <p:cNvPr id="112" name="Chevron 111"/>
          <p:cNvSpPr>
            <a:spLocks noChangeArrowheads="1"/>
          </p:cNvSpPr>
          <p:nvPr>
            <p:custDataLst>
              <p:tags r:id="rId1"/>
            </p:custDataLst>
          </p:nvPr>
        </p:nvSpPr>
        <p:spPr bwMode="auto">
          <a:xfrm>
            <a:off x="4734100" y="21871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113" name="Chevron 112"/>
          <p:cNvSpPr>
            <a:spLocks noChangeArrowheads="1"/>
          </p:cNvSpPr>
          <p:nvPr>
            <p:custDataLst>
              <p:tags r:id="rId2"/>
            </p:custDataLst>
          </p:nvPr>
        </p:nvSpPr>
        <p:spPr bwMode="auto">
          <a:xfrm>
            <a:off x="6347414" y="21812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114" name="Chevron 113"/>
          <p:cNvSpPr>
            <a:spLocks noChangeArrowheads="1"/>
          </p:cNvSpPr>
          <p:nvPr>
            <p:custDataLst>
              <p:tags r:id="rId3"/>
            </p:custDataLst>
          </p:nvPr>
        </p:nvSpPr>
        <p:spPr bwMode="auto">
          <a:xfrm>
            <a:off x="7143707" y="219172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5" name="Oval 114">
            <a:hlinkClick r:id="rId9"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5327302" y="27547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6" name="Oval 115">
            <a:hlinkClick r:id="rId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739019" y="27524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7" name="Chevron 116"/>
          <p:cNvSpPr>
            <a:spLocks noChangeArrowheads="1"/>
          </p:cNvSpPr>
          <p:nvPr>
            <p:custDataLst>
              <p:tags r:id="rId4"/>
            </p:custDataLst>
          </p:nvPr>
        </p:nvSpPr>
        <p:spPr bwMode="auto">
          <a:xfrm>
            <a:off x="5532536" y="21697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118" name="Oval 117">
            <a:hlinkClick r:id="rId9" action="ppaction://hlinksldjump" tooltip="The manager approves the proposed payments in an additional step if this has been defined in configuration."/>
          </p:cNvPr>
          <p:cNvSpPr>
            <a:spLocks noChangeAspect="1"/>
          </p:cNvSpPr>
          <p:nvPr/>
        </p:nvSpPr>
        <p:spPr bwMode="gray">
          <a:xfrm>
            <a:off x="6121260" y="27553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9" name="Oval 118">
            <a:hlinkClick r:id="rId10" action="ppaction://hlinksldjump" tooltip="Click here for more information"/>
          </p:cNvPr>
          <p:cNvSpPr>
            <a:spLocks noChangeAspect="1"/>
          </p:cNvSpPr>
          <p:nvPr/>
        </p:nvSpPr>
        <p:spPr bwMode="gray">
          <a:xfrm>
            <a:off x="6945868" y="27561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0" name="Chevron 119"/>
          <p:cNvSpPr>
            <a:spLocks noChangeArrowheads="1"/>
          </p:cNvSpPr>
          <p:nvPr>
            <p:custDataLst>
              <p:tags r:id="rId5"/>
            </p:custDataLst>
          </p:nvPr>
        </p:nvSpPr>
        <p:spPr bwMode="auto">
          <a:xfrm>
            <a:off x="7943451" y="218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21" name="Oval 120">
            <a:hlinkClick r:id="rId9" action="ppaction://hlinksldjump" tooltip="Click here for more information"/>
          </p:cNvPr>
          <p:cNvSpPr>
            <a:spLocks noChangeAspect="1"/>
          </p:cNvSpPr>
          <p:nvPr/>
        </p:nvSpPr>
        <p:spPr bwMode="gray">
          <a:xfrm>
            <a:off x="8533022" y="27555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2" name="Rectangle 121"/>
          <p:cNvSpPr>
            <a:spLocks noChangeArrowheads="1"/>
          </p:cNvSpPr>
          <p:nvPr/>
        </p:nvSpPr>
        <p:spPr bwMode="auto">
          <a:xfrm>
            <a:off x="4696072" y="2999502"/>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1" action="ppaction://hlinksldjump"/>
              </a:rPr>
              <a:t>Click here </a:t>
            </a:r>
            <a:r>
              <a:rPr lang="en-US" sz="900" dirty="0">
                <a:solidFill>
                  <a:schemeClr val="bg1"/>
                </a:solidFill>
              </a:rPr>
              <a:t>to display process variants</a:t>
            </a:r>
          </a:p>
        </p:txBody>
      </p:sp>
      <p:sp>
        <p:nvSpPr>
          <p:cNvPr id="123" name="Freeform 69"/>
          <p:cNvSpPr>
            <a:spLocks noChangeArrowheads="1"/>
          </p:cNvSpPr>
          <p:nvPr/>
        </p:nvSpPr>
        <p:spPr bwMode="auto">
          <a:xfrm>
            <a:off x="8550336" y="31222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24" name="TextBox 59">
            <a:hlinkClick r:id="rId12" action="ppaction://hlinksldjump"/>
          </p:cNvPr>
          <p:cNvSpPr txBox="1">
            <a:spLocks noChangeArrowheads="1"/>
          </p:cNvSpPr>
          <p:nvPr/>
        </p:nvSpPr>
        <p:spPr bwMode="auto">
          <a:xfrm>
            <a:off x="8410192" y="1789912"/>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132" name="Rectangle 61"/>
          <p:cNvSpPr>
            <a:spLocks noChangeArrowheads="1"/>
          </p:cNvSpPr>
          <p:nvPr/>
        </p:nvSpPr>
        <p:spPr bwMode="auto">
          <a:xfrm>
            <a:off x="5572664" y="2988834"/>
            <a:ext cx="3123661" cy="786582"/>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 If allocation is not possible, the accountant has to process it manually in a system-generated task.</a:t>
            </a:r>
          </a:p>
        </p:txBody>
      </p:sp>
      <p:sp>
        <p:nvSpPr>
          <p:cNvPr id="133" name="TextBox 59">
            <a:hlinkClick r:id="rId13" action="ppaction://hlinksldjump"/>
          </p:cNvPr>
          <p:cNvSpPr txBox="1">
            <a:spLocks noChangeArrowheads="1"/>
          </p:cNvSpPr>
          <p:nvPr/>
        </p:nvSpPr>
        <p:spPr bwMode="auto">
          <a:xfrm>
            <a:off x="8479384" y="2948699"/>
            <a:ext cx="251992" cy="276999"/>
          </a:xfrm>
          <a:prstGeom prst="rect">
            <a:avLst/>
          </a:prstGeom>
          <a:noFill/>
          <a:ln w="9525">
            <a:noFill/>
            <a:miter lim="800000"/>
            <a:headEnd/>
            <a:tailEnd/>
          </a:ln>
        </p:spPr>
        <p:txBody>
          <a:bodyPr wrap="none">
            <a:spAutoFit/>
          </a:bodyPr>
          <a:lstStyle/>
          <a:p>
            <a:r>
              <a:rPr lang="en-US" sz="1200" dirty="0">
                <a:latin typeface="BrowalliaUPC" pitchFamily="34" charset="-34"/>
                <a:cs typeface="BrowalliaUPC" pitchFamily="34" charset="-34"/>
              </a:rPr>
              <a:t>X</a:t>
            </a:r>
          </a:p>
        </p:txBody>
      </p:sp>
      <p:sp>
        <p:nvSpPr>
          <p:cNvPr id="59"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62" name="TextBox 61"/>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5" name="TextBox 6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0" name="Chevron 102"/>
          <p:cNvSpPr>
            <a:spLocks noChangeArrowheads="1"/>
          </p:cNvSpPr>
          <p:nvPr/>
        </p:nvSpPr>
        <p:spPr bwMode="auto">
          <a:xfrm>
            <a:off x="7613870" y="52870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60" name="Chevron 123">
            <a:hlinkClick r:id="rId18" action="ppaction://hlinksldjump"/>
          </p:cNvPr>
          <p:cNvSpPr>
            <a:spLocks noChangeArrowheads="1"/>
          </p:cNvSpPr>
          <p:nvPr/>
        </p:nvSpPr>
        <p:spPr bwMode="auto">
          <a:xfrm>
            <a:off x="461662"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61" name="Chevron 123">
            <a:hlinkClick r:id="rId19" action="ppaction://hlinksldjump"/>
          </p:cNvPr>
          <p:cNvSpPr>
            <a:spLocks noChangeArrowheads="1"/>
          </p:cNvSpPr>
          <p:nvPr/>
        </p:nvSpPr>
        <p:spPr bwMode="auto">
          <a:xfrm>
            <a:off x="215251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81" name="Chevron 123">
            <a:hlinkClick r:id="rId20" action="ppaction://hlinksldjump"/>
          </p:cNvPr>
          <p:cNvSpPr>
            <a:spLocks noChangeArrowheads="1"/>
          </p:cNvSpPr>
          <p:nvPr/>
        </p:nvSpPr>
        <p:spPr bwMode="auto">
          <a:xfrm>
            <a:off x="1307670"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82" name="Chevron 123">
            <a:hlinkClick r:id="rId21" action="ppaction://hlinksldjump"/>
          </p:cNvPr>
          <p:cNvSpPr>
            <a:spLocks noChangeArrowheads="1"/>
          </p:cNvSpPr>
          <p:nvPr/>
        </p:nvSpPr>
        <p:spPr bwMode="auto">
          <a:xfrm>
            <a:off x="299718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83" name="Chevron 123">
            <a:hlinkClick r:id="rId22" action="ppaction://hlinksldjump"/>
          </p:cNvPr>
          <p:cNvSpPr>
            <a:spLocks noChangeArrowheads="1"/>
          </p:cNvSpPr>
          <p:nvPr/>
        </p:nvSpPr>
        <p:spPr bwMode="auto">
          <a:xfrm>
            <a:off x="3841850"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84" name="Freeform 69"/>
          <p:cNvSpPr>
            <a:spLocks noChangeArrowheads="1"/>
          </p:cNvSpPr>
          <p:nvPr/>
        </p:nvSpPr>
        <p:spPr bwMode="auto">
          <a:xfrm>
            <a:off x="3668579"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Freeform 69"/>
          <p:cNvSpPr>
            <a:spLocks noChangeArrowheads="1"/>
          </p:cNvSpPr>
          <p:nvPr/>
        </p:nvSpPr>
        <p:spPr bwMode="auto">
          <a:xfrm>
            <a:off x="4510612"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87" name="Picture 86"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7" name="Rectangle 57">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8" name="Picture 87"/>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71048" y="3199299"/>
            <a:ext cx="180000" cy="134181"/>
          </a:xfrm>
          <a:prstGeom prst="rect">
            <a:avLst/>
          </a:prstGeom>
        </p:spPr>
      </p:pic>
      <p:pic>
        <p:nvPicPr>
          <p:cNvPr id="89" name="Picture 8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71048" y="3604441"/>
            <a:ext cx="180000" cy="134181"/>
          </a:xfrm>
          <a:prstGeom prst="rect">
            <a:avLst/>
          </a:prstGeom>
        </p:spPr>
      </p:pic>
      <p:pic>
        <p:nvPicPr>
          <p:cNvPr id="90" name="Picture 89"/>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1" name="Picture 98"/>
          <p:cNvPicPr>
            <a:picLocks noChangeAspect="1" noChangeArrowheads="1"/>
          </p:cNvPicPr>
          <p:nvPr/>
        </p:nvPicPr>
        <p:blipFill>
          <a:blip r:embed="rId27" cstate="print">
            <a:extLst>
              <a:ext uri="{28A0092B-C50C-407E-A947-70E740481C1C}">
                <a14:useLocalDpi xmlns:a14="http://schemas.microsoft.com/office/drawing/2010/main" val="0"/>
              </a:ext>
            </a:extLst>
          </a:blip>
          <a:stretch>
            <a:fillRect/>
          </a:stretch>
        </p:blipFill>
        <p:spPr bwMode="auto">
          <a:xfrm>
            <a:off x="6950287" y="4541961"/>
            <a:ext cx="383916" cy="376238"/>
          </a:xfrm>
          <a:prstGeom prst="rect">
            <a:avLst/>
          </a:prstGeom>
          <a:noFill/>
          <a:ln w="9525">
            <a:noFill/>
            <a:miter lim="800000"/>
            <a:headEnd/>
            <a:tailEnd/>
          </a:ln>
        </p:spPr>
      </p:pic>
      <p:pic>
        <p:nvPicPr>
          <p:cNvPr id="92" name="Picture 2"/>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1" name="Chevron 102"/>
          <p:cNvSpPr>
            <a:spLocks noChangeArrowheads="1"/>
          </p:cNvSpPr>
          <p:nvPr/>
        </p:nvSpPr>
        <p:spPr bwMode="auto">
          <a:xfrm>
            <a:off x="7627938" y="5273540"/>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Text Box 129"/>
          <p:cNvSpPr txBox="1">
            <a:spLocks noChangeArrowheads="1"/>
          </p:cNvSpPr>
          <p:nvPr/>
        </p:nvSpPr>
        <p:spPr bwMode="auto">
          <a:xfrm>
            <a:off x="175902" y="2462734"/>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2" name="Rectangle 74"/>
          <p:cNvSpPr>
            <a:spLocks noChangeArrowheads="1"/>
          </p:cNvSpPr>
          <p:nvPr/>
        </p:nvSpPr>
        <p:spPr bwMode="auto">
          <a:xfrm>
            <a:off x="1005922" y="3152904"/>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83" name="Rectangle 74"/>
          <p:cNvSpPr>
            <a:spLocks noChangeArrowheads="1"/>
          </p:cNvSpPr>
          <p:nvPr/>
        </p:nvSpPr>
        <p:spPr bwMode="auto">
          <a:xfrm>
            <a:off x="1005923" y="3554496"/>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sp>
        <p:nvSpPr>
          <p:cNvPr id="90" name="Chevron 44"/>
          <p:cNvSpPr>
            <a:spLocks noChangeArrowheads="1"/>
          </p:cNvSpPr>
          <p:nvPr/>
        </p:nvSpPr>
        <p:spPr bwMode="auto">
          <a:xfrm>
            <a:off x="4638141" y="1865839"/>
            <a:ext cx="417668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 – </a:t>
            </a:r>
          </a:p>
          <a:p>
            <a:pPr>
              <a:lnSpc>
                <a:spcPct val="90000"/>
              </a:lnSpc>
            </a:pPr>
            <a:r>
              <a:rPr lang="en-US" sz="900" dirty="0">
                <a:solidFill>
                  <a:schemeClr val="bg1"/>
                </a:solidFill>
                <a:latin typeface="BentonSans Regular"/>
                <a:cs typeface="BentonSans Regular"/>
              </a:rPr>
              <a:t>Processing Payments Automatically</a:t>
            </a:r>
          </a:p>
        </p:txBody>
      </p:sp>
      <p:sp>
        <p:nvSpPr>
          <p:cNvPr id="91" name="Chevron 90"/>
          <p:cNvSpPr>
            <a:spLocks noChangeArrowheads="1"/>
          </p:cNvSpPr>
          <p:nvPr>
            <p:custDataLst>
              <p:tags r:id="rId1"/>
            </p:custDataLst>
          </p:nvPr>
        </p:nvSpPr>
        <p:spPr bwMode="auto">
          <a:xfrm>
            <a:off x="4734100" y="21871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108" name="Chevron 107"/>
          <p:cNvSpPr>
            <a:spLocks noChangeArrowheads="1"/>
          </p:cNvSpPr>
          <p:nvPr>
            <p:custDataLst>
              <p:tags r:id="rId2"/>
            </p:custDataLst>
          </p:nvPr>
        </p:nvSpPr>
        <p:spPr bwMode="auto">
          <a:xfrm>
            <a:off x="6347414" y="21812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p:txBody>
      </p:sp>
      <p:sp>
        <p:nvSpPr>
          <p:cNvPr id="109" name="Chevron 108"/>
          <p:cNvSpPr>
            <a:spLocks noChangeArrowheads="1"/>
          </p:cNvSpPr>
          <p:nvPr>
            <p:custDataLst>
              <p:tags r:id="rId3"/>
            </p:custDataLst>
          </p:nvPr>
        </p:nvSpPr>
        <p:spPr bwMode="auto">
          <a:xfrm>
            <a:off x="7143707" y="219172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8" name="Oval 117">
            <a:hlinkClick r:id="rId9"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5327302" y="27547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9" name="Oval 118">
            <a:hlinkClick r:id="rId9"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7739019" y="275248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0" name="Chevron 119"/>
          <p:cNvSpPr>
            <a:spLocks noChangeArrowheads="1"/>
          </p:cNvSpPr>
          <p:nvPr>
            <p:custDataLst>
              <p:tags r:id="rId4"/>
            </p:custDataLst>
          </p:nvPr>
        </p:nvSpPr>
        <p:spPr bwMode="auto">
          <a:xfrm>
            <a:off x="5532536" y="216975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payment</a:t>
            </a:r>
          </a:p>
        </p:txBody>
      </p:sp>
      <p:sp>
        <p:nvSpPr>
          <p:cNvPr id="124" name="Oval 123">
            <a:hlinkClick r:id="rId9" action="ppaction://hlinksldjump" tooltip="The manager approves the proposed payments in an additional step if this has been defined in configuration."/>
          </p:cNvPr>
          <p:cNvSpPr>
            <a:spLocks noChangeAspect="1"/>
          </p:cNvSpPr>
          <p:nvPr/>
        </p:nvSpPr>
        <p:spPr bwMode="gray">
          <a:xfrm>
            <a:off x="6121260" y="27553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5" name="Oval 124">
            <a:hlinkClick r:id="rId10" action="ppaction://hlinksldjump" tooltip="Click here for more information"/>
          </p:cNvPr>
          <p:cNvSpPr>
            <a:spLocks noChangeAspect="1"/>
          </p:cNvSpPr>
          <p:nvPr/>
        </p:nvSpPr>
        <p:spPr bwMode="gray">
          <a:xfrm>
            <a:off x="6945868" y="27561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6" name="Chevron 125"/>
          <p:cNvSpPr>
            <a:spLocks noChangeArrowheads="1"/>
          </p:cNvSpPr>
          <p:nvPr>
            <p:custDataLst>
              <p:tags r:id="rId5"/>
            </p:custDataLst>
          </p:nvPr>
        </p:nvSpPr>
        <p:spPr bwMode="auto">
          <a:xfrm>
            <a:off x="7943451" y="218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27" name="Oval 126">
            <a:hlinkClick r:id="rId11" action="ppaction://hlinksldjump" tooltip="Click here for more information"/>
          </p:cNvPr>
          <p:cNvSpPr>
            <a:spLocks noChangeAspect="1"/>
          </p:cNvSpPr>
          <p:nvPr/>
        </p:nvSpPr>
        <p:spPr bwMode="gray">
          <a:xfrm>
            <a:off x="8533022" y="275557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28" name="Rectangle 127"/>
          <p:cNvSpPr>
            <a:spLocks noChangeArrowheads="1"/>
          </p:cNvSpPr>
          <p:nvPr/>
        </p:nvSpPr>
        <p:spPr bwMode="auto">
          <a:xfrm>
            <a:off x="4696072" y="2999502"/>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2" action="ppaction://hlinksldjump"/>
              </a:rPr>
              <a:t>Click here </a:t>
            </a:r>
            <a:r>
              <a:rPr lang="en-US" sz="900" dirty="0">
                <a:solidFill>
                  <a:schemeClr val="bg1"/>
                </a:solidFill>
              </a:rPr>
              <a:t>to hide process variants</a:t>
            </a:r>
          </a:p>
        </p:txBody>
      </p:sp>
      <p:sp>
        <p:nvSpPr>
          <p:cNvPr id="129" name="Freeform 69"/>
          <p:cNvSpPr>
            <a:spLocks noChangeArrowheads="1"/>
          </p:cNvSpPr>
          <p:nvPr/>
        </p:nvSpPr>
        <p:spPr bwMode="auto">
          <a:xfrm>
            <a:off x="8550336" y="31222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0" name="TextBox 59">
            <a:hlinkClick r:id="rId13" action="ppaction://hlinksldjump"/>
          </p:cNvPr>
          <p:cNvSpPr txBox="1">
            <a:spLocks noChangeArrowheads="1"/>
          </p:cNvSpPr>
          <p:nvPr/>
        </p:nvSpPr>
        <p:spPr bwMode="auto">
          <a:xfrm>
            <a:off x="8410192" y="1789912"/>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6"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87"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88" name="TextBox 87"/>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pic>
        <p:nvPicPr>
          <p:cNvPr id="92" name="Picture 2"/>
          <p:cNvPicPr>
            <a:picLocks noChangeAspect="1" noChangeArrowheads="1"/>
          </p:cNvPicPr>
          <p:nvPr/>
        </p:nvPicPr>
        <p:blipFill>
          <a:blip r:embed="rId14" cstate="print"/>
          <a:srcRect/>
          <a:stretch>
            <a:fillRect/>
          </a:stretch>
        </p:blipFill>
        <p:spPr bwMode="auto">
          <a:xfrm>
            <a:off x="6876831" y="5133316"/>
            <a:ext cx="648000" cy="444439"/>
          </a:xfrm>
          <a:prstGeom prst="rect">
            <a:avLst/>
          </a:prstGeom>
          <a:noFill/>
          <a:ln w="9525">
            <a:noFill/>
            <a:miter lim="800000"/>
            <a:headEnd/>
            <a:tailEnd/>
          </a:ln>
        </p:spPr>
      </p:pic>
      <p:pic>
        <p:nvPicPr>
          <p:cNvPr id="93" name="Picture 14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bwMode="auto">
          <a:xfrm>
            <a:off x="6883761" y="4536904"/>
            <a:ext cx="411163" cy="402939"/>
          </a:xfrm>
          <a:prstGeom prst="rect">
            <a:avLst/>
          </a:prstGeom>
          <a:noFill/>
          <a:ln w="9525">
            <a:noFill/>
            <a:miter lim="800000"/>
            <a:headEnd/>
            <a:tailEnd/>
          </a:ln>
        </p:spPr>
      </p:pic>
      <p:sp>
        <p:nvSpPr>
          <p:cNvPr id="94" name="Chevron 55"/>
          <p:cNvSpPr>
            <a:spLocks noChangeArrowheads="1"/>
          </p:cNvSpPr>
          <p:nvPr/>
        </p:nvSpPr>
        <p:spPr bwMode="auto">
          <a:xfrm>
            <a:off x="4633525" y="3250629"/>
            <a:ext cx="4078763" cy="2293566"/>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88000">
              <a:spcBef>
                <a:spcPts val="300"/>
              </a:spcBef>
            </a:pPr>
            <a:r>
              <a:rPr lang="en-US" sz="900" dirty="0"/>
              <a:t>Processing Externally-Initiated Payments of Credit Memos by Incoming                               Bank Transfer</a:t>
            </a:r>
          </a:p>
          <a:p>
            <a:pPr marL="288000">
              <a:spcBef>
                <a:spcPts val="300"/>
              </a:spcBef>
            </a:pPr>
            <a:r>
              <a:rPr lang="en-US" sz="900" dirty="0"/>
              <a:t>Processing Externally-Initiated Payments of Credit Memos by Incoming Check</a:t>
            </a:r>
          </a:p>
          <a:p>
            <a:pPr marL="288000">
              <a:spcBef>
                <a:spcPts val="300"/>
              </a:spcBef>
            </a:pPr>
            <a:r>
              <a:rPr lang="en-US" sz="900" dirty="0"/>
              <a:t>Processing Externally-Initiated Payments of Credit Memos by Incoming Check with Lockbox</a:t>
            </a:r>
          </a:p>
          <a:p>
            <a:pPr marL="288000">
              <a:spcBef>
                <a:spcPts val="300"/>
              </a:spcBef>
            </a:pPr>
            <a:r>
              <a:rPr lang="en-US" sz="900" dirty="0"/>
              <a:t>Processing Externally-Initiated Payments of External Credit Memos by Bill of Exchange</a:t>
            </a:r>
          </a:p>
          <a:p>
            <a:pPr marL="288000">
              <a:spcBef>
                <a:spcPts val="300"/>
              </a:spcBef>
            </a:pPr>
            <a:r>
              <a:rPr lang="en-US" sz="900" dirty="0"/>
              <a:t>Processing Payments Manually with Bills of Exchange</a:t>
            </a:r>
          </a:p>
          <a:p>
            <a:pPr marL="288000">
              <a:spcBef>
                <a:spcPts val="300"/>
              </a:spcBef>
            </a:pPr>
            <a:r>
              <a:rPr lang="en-US" sz="900" dirty="0"/>
              <a:t>Processing Payments Manually with Open Item Clearing</a:t>
            </a:r>
          </a:p>
          <a:p>
            <a:pPr marL="288000">
              <a:spcBef>
                <a:spcPts val="300"/>
              </a:spcBef>
            </a:pPr>
            <a:r>
              <a:rPr lang="en-US" sz="900" dirty="0"/>
              <a:t>Processing Payments with Petty Cash</a:t>
            </a:r>
          </a:p>
          <a:p>
            <a:pPr marL="288000">
              <a:spcBef>
                <a:spcPts val="300"/>
              </a:spcBef>
            </a:pPr>
            <a:r>
              <a:rPr lang="en-US" sz="900" dirty="0"/>
              <a:t>Processing Payables and Payments with Accounts Maintenance -        Standard </a:t>
            </a:r>
          </a:p>
          <a:p>
            <a:pPr marL="288000">
              <a:spcBef>
                <a:spcPts val="300"/>
              </a:spcBef>
            </a:pPr>
            <a:endParaRPr lang="de-DE" sz="900" dirty="0"/>
          </a:p>
          <a:p>
            <a:pPr marL="288000">
              <a:spcBef>
                <a:spcPts val="300"/>
              </a:spcBef>
            </a:pPr>
            <a:endParaRPr lang="en-US" sz="900" dirty="0"/>
          </a:p>
          <a:p>
            <a:pPr marL="288000">
              <a:spcBef>
                <a:spcPts val="300"/>
              </a:spcBef>
            </a:pPr>
            <a:endParaRPr lang="de-DE" sz="900" dirty="0"/>
          </a:p>
        </p:txBody>
      </p:sp>
      <p:sp>
        <p:nvSpPr>
          <p:cNvPr id="95" name="Oval 61">
            <a:hlinkClick r:id="rId9" action="ppaction://hlinksldjump" tooltip="The Processing Externally-Initiated Payments of Credit Memos by Incoming Bank Transfer process variant enables suppliers to pay credit memos with an incoming bank transfer, rather than clear them with invoices, or allows you to debit the suppliers account."/>
          </p:cNvPr>
          <p:cNvSpPr>
            <a:spLocks noChangeAspect="1"/>
          </p:cNvSpPr>
          <p:nvPr/>
        </p:nvSpPr>
        <p:spPr bwMode="gray">
          <a:xfrm>
            <a:off x="4715502" y="3332850"/>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62">
            <a:hlinkClick r:id="rId9" action="ppaction://hlinksldjump" tooltip="The Processing Externally-Initiated Payments of Credit Memos by Incoming Check process variant enables your supplier to pay credit memos by incoming check, rather than clear them with invoices."/>
          </p:cNvPr>
          <p:cNvSpPr>
            <a:spLocks noChangeAspect="1"/>
          </p:cNvSpPr>
          <p:nvPr/>
        </p:nvSpPr>
        <p:spPr bwMode="gray">
          <a:xfrm>
            <a:off x="4705774" y="3628004"/>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Oval 68">
            <a:hlinkClick r:id="rId9" action="ppaction://hlinksldjump" tooltip="The Processing Externally-Initiated Payments of Credit Memos by Incoming Check with Lockbox process variant enables your supplier to pay credit memos using lockbox services, rather than clear them with invoices."/>
          </p:cNvPr>
          <p:cNvSpPr>
            <a:spLocks noChangeAspect="1"/>
          </p:cNvSpPr>
          <p:nvPr/>
        </p:nvSpPr>
        <p:spPr bwMode="gray">
          <a:xfrm>
            <a:off x="4705774" y="3944424"/>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7" name="Oval 69">
            <a:hlinkClick r:id="rId9" action="ppaction://hlinksldjump" tooltip="This process variant enables you to make payments using different bills of exchange. You can print the sole bill payable, and bills of exchange receivable either with or without acceptance."/>
          </p:cNvPr>
          <p:cNvSpPr>
            <a:spLocks noChangeAspect="1"/>
          </p:cNvSpPr>
          <p:nvPr/>
        </p:nvSpPr>
        <p:spPr bwMode="gray">
          <a:xfrm>
            <a:off x="4705774" y="4250210"/>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0" name="Oval 77">
            <a:hlinkClick r:id="rId9" action="ppaction://hlinksldjump" tooltip="The Processing Payments Manually with Bills of Exchange process variant enables you to make payments using different bills of exchange. You can print the sole bill payable, and bills of exchange receivable either with or without acceptance."/>
          </p:cNvPr>
          <p:cNvSpPr>
            <a:spLocks noChangeAspect="1"/>
          </p:cNvSpPr>
          <p:nvPr/>
        </p:nvSpPr>
        <p:spPr bwMode="gray">
          <a:xfrm>
            <a:off x="4717806" y="4553799"/>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1" name="Oval 81">
            <a:hlinkClick r:id="rId9" action="ppaction://hlinksldjump" tooltip="The Processing Payments Manually with Open Item Clearing process variant enables you to make payments manually by outgoing bank transfers and check."/>
          </p:cNvPr>
          <p:cNvSpPr>
            <a:spLocks noChangeAspect="1"/>
          </p:cNvSpPr>
          <p:nvPr/>
        </p:nvSpPr>
        <p:spPr bwMode="gray">
          <a:xfrm>
            <a:off x="4717806" y="4731085"/>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2" name="Oval 83">
            <a:hlinkClick r:id="rId9" action="ppaction://hlinksldjump" tooltip="The Processing Payments with Petty Cash process variant allows you to make cash payments using petty cash."/>
          </p:cNvPr>
          <p:cNvSpPr>
            <a:spLocks noChangeAspect="1"/>
          </p:cNvSpPr>
          <p:nvPr/>
        </p:nvSpPr>
        <p:spPr bwMode="gray">
          <a:xfrm>
            <a:off x="4717806" y="4899548"/>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13" name="Oval 87">
            <a:hlinkClick r:id="rId9" action="ppaction://hlinksldjump" tooltip="The Processing Payables and Payments with Accounts Maintenance process variant enables you to monitor supplier accounts on a regular basis. You can clear any remaining open items and write off small differences manually."/>
          </p:cNvPr>
          <p:cNvSpPr>
            <a:spLocks noChangeAspect="1"/>
          </p:cNvSpPr>
          <p:nvPr/>
        </p:nvSpPr>
        <p:spPr bwMode="gray">
          <a:xfrm>
            <a:off x="4717806" y="5077738"/>
            <a:ext cx="147611"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8" name="TextBox 6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2" name="Picture 71" descr="Calculator_2_60px.png"/>
          <p:cNvPicPr>
            <a:picLocks noChangeAspect="1"/>
          </p:cNvPicPr>
          <p:nvPr/>
        </p:nvPicPr>
        <p:blipFill>
          <a:blip r:embed="rId17" cstate="print"/>
          <a:stretch>
            <a:fillRect/>
          </a:stretch>
        </p:blipFill>
        <p:spPr>
          <a:xfrm>
            <a:off x="366739" y="5220067"/>
            <a:ext cx="180000" cy="180000"/>
          </a:xfrm>
          <a:prstGeom prst="rect">
            <a:avLst/>
          </a:prstGeom>
        </p:spPr>
      </p:pic>
      <p:pic>
        <p:nvPicPr>
          <p:cNvPr id="73" name="Picture 72" descr="Monitor_60px.png"/>
          <p:cNvPicPr>
            <a:picLocks noChangeAspect="1"/>
          </p:cNvPicPr>
          <p:nvPr/>
        </p:nvPicPr>
        <p:blipFill>
          <a:blip r:embed="rId18" cstate="print"/>
          <a:stretch>
            <a:fillRect/>
          </a:stretch>
        </p:blipFill>
        <p:spPr>
          <a:xfrm>
            <a:off x="366739" y="5578737"/>
            <a:ext cx="180000" cy="180000"/>
          </a:xfrm>
          <a:prstGeom prst="rect">
            <a:avLst/>
          </a:prstGeom>
        </p:spPr>
      </p:pic>
      <p:sp>
        <p:nvSpPr>
          <p:cNvPr id="74" name="Rectangle 57">
            <a:hlinkClick r:id="rId19"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2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Chevron 123">
            <a:hlinkClick r:id="rId21" action="ppaction://hlinksldjump"/>
          </p:cNvPr>
          <p:cNvSpPr>
            <a:spLocks noChangeArrowheads="1"/>
          </p:cNvSpPr>
          <p:nvPr/>
        </p:nvSpPr>
        <p:spPr bwMode="auto">
          <a:xfrm>
            <a:off x="461662"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79" name="Chevron 123">
            <a:hlinkClick r:id="rId22" action="ppaction://hlinksldjump"/>
          </p:cNvPr>
          <p:cNvSpPr>
            <a:spLocks noChangeArrowheads="1"/>
          </p:cNvSpPr>
          <p:nvPr/>
        </p:nvSpPr>
        <p:spPr bwMode="auto">
          <a:xfrm>
            <a:off x="215251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97" name="Chevron 123">
            <a:hlinkClick r:id="rId23" action="ppaction://hlinksldjump"/>
          </p:cNvPr>
          <p:cNvSpPr>
            <a:spLocks noChangeArrowheads="1"/>
          </p:cNvSpPr>
          <p:nvPr/>
        </p:nvSpPr>
        <p:spPr bwMode="auto">
          <a:xfrm>
            <a:off x="1307670"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99" name="Chevron 123">
            <a:hlinkClick r:id="rId24" action="ppaction://hlinksldjump"/>
          </p:cNvPr>
          <p:cNvSpPr>
            <a:spLocks noChangeArrowheads="1"/>
          </p:cNvSpPr>
          <p:nvPr/>
        </p:nvSpPr>
        <p:spPr bwMode="auto">
          <a:xfrm>
            <a:off x="299718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100" name="Chevron 123">
            <a:hlinkClick r:id="rId25" action="ppaction://hlinksldjump"/>
          </p:cNvPr>
          <p:cNvSpPr>
            <a:spLocks noChangeArrowheads="1"/>
          </p:cNvSpPr>
          <p:nvPr/>
        </p:nvSpPr>
        <p:spPr bwMode="auto">
          <a:xfrm>
            <a:off x="3841850"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02" name="Freeform 69"/>
          <p:cNvSpPr>
            <a:spLocks noChangeArrowheads="1"/>
          </p:cNvSpPr>
          <p:nvPr/>
        </p:nvSpPr>
        <p:spPr bwMode="auto">
          <a:xfrm>
            <a:off x="3668579"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3" name="Freeform 69"/>
          <p:cNvSpPr>
            <a:spLocks noChangeArrowheads="1"/>
          </p:cNvSpPr>
          <p:nvPr/>
        </p:nvSpPr>
        <p:spPr bwMode="auto">
          <a:xfrm>
            <a:off x="4510612"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104" name="Picture 103"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TextBox 61">
            <a:hlinkClick r:id="rId27"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5" name="Picture 104"/>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71048" y="3199299"/>
            <a:ext cx="180000" cy="134181"/>
          </a:xfrm>
          <a:prstGeom prst="rect">
            <a:avLst/>
          </a:prstGeom>
        </p:spPr>
      </p:pic>
      <p:pic>
        <p:nvPicPr>
          <p:cNvPr id="106" name="Picture 105"/>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71048" y="3604441"/>
            <a:ext cx="180000" cy="134181"/>
          </a:xfrm>
          <a:prstGeom prst="rect">
            <a:avLst/>
          </a:prstGeom>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432681" y="1954123"/>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72" name="Chevron 83"/>
          <p:cNvSpPr>
            <a:spLocks noChangeArrowheads="1"/>
          </p:cNvSpPr>
          <p:nvPr/>
        </p:nvSpPr>
        <p:spPr bwMode="auto">
          <a:xfrm>
            <a:off x="4586631" y="1954123"/>
            <a:ext cx="1790784"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Execute</a:t>
            </a:r>
          </a:p>
          <a:p>
            <a:pPr>
              <a:lnSpc>
                <a:spcPct val="90000"/>
              </a:lnSpc>
            </a:pPr>
            <a:endParaRPr lang="en-US" sz="900" dirty="0">
              <a:solidFill>
                <a:schemeClr val="bg1"/>
              </a:solidFill>
              <a:latin typeface="BentonSans Regular"/>
              <a:cs typeface="BentonSans Regular"/>
            </a:endParaRPr>
          </a:p>
        </p:txBody>
      </p:sp>
      <p:sp>
        <p:nvSpPr>
          <p:cNvPr id="75" name="Chevron 84"/>
          <p:cNvSpPr>
            <a:spLocks noChangeArrowheads="1"/>
          </p:cNvSpPr>
          <p:nvPr>
            <p:custDataLst>
              <p:tags r:id="rId1"/>
            </p:custDataLst>
          </p:nvPr>
        </p:nvSpPr>
        <p:spPr bwMode="auto">
          <a:xfrm>
            <a:off x="4720118" y="234876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Services</a:t>
            </a:r>
          </a:p>
        </p:txBody>
      </p:sp>
      <p:sp>
        <p:nvSpPr>
          <p:cNvPr id="82" name="Chevron 84"/>
          <p:cNvSpPr>
            <a:spLocks noChangeArrowheads="1"/>
          </p:cNvSpPr>
          <p:nvPr>
            <p:custDataLst>
              <p:tags r:id="rId2"/>
            </p:custDataLst>
          </p:nvPr>
        </p:nvSpPr>
        <p:spPr bwMode="auto">
          <a:xfrm>
            <a:off x="5509484" y="2348762"/>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Time</a:t>
            </a:r>
          </a:p>
        </p:txBody>
      </p:sp>
      <p:sp>
        <p:nvSpPr>
          <p:cNvPr id="83" name="Chevron 84"/>
          <p:cNvSpPr>
            <a:spLocks noChangeArrowheads="1"/>
          </p:cNvSpPr>
          <p:nvPr>
            <p:custDataLst>
              <p:tags r:id="rId3"/>
            </p:custDataLst>
          </p:nvPr>
        </p:nvSpPr>
        <p:spPr bwMode="auto">
          <a:xfrm>
            <a:off x="1367943" y="2330474"/>
            <a:ext cx="1589006" cy="687600"/>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5" name="Chevron 84"/>
          <p:cNvSpPr>
            <a:spLocks noChangeArrowheads="1"/>
          </p:cNvSpPr>
          <p:nvPr>
            <p:custDataLst>
              <p:tags r:id="rId4"/>
            </p:custDataLst>
          </p:nvPr>
        </p:nvSpPr>
        <p:spPr bwMode="auto">
          <a:xfrm>
            <a:off x="607311" y="2330474"/>
            <a:ext cx="795428" cy="687600"/>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Source and Bundle</a:t>
            </a:r>
          </a:p>
        </p:txBody>
      </p:sp>
      <p:sp>
        <p:nvSpPr>
          <p:cNvPr id="125" name="Line 46"/>
          <p:cNvSpPr>
            <a:spLocks noChangeShapeType="1"/>
          </p:cNvSpPr>
          <p:nvPr/>
        </p:nvSpPr>
        <p:spPr bwMode="auto">
          <a:xfrm>
            <a:off x="3622438" y="2518625"/>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2" name="Title 1"/>
          <p:cNvSpPr>
            <a:spLocks noGrp="1"/>
          </p:cNvSpPr>
          <p:nvPr>
            <p:ph type="title"/>
          </p:nvPr>
        </p:nvSpPr>
        <p:spPr/>
        <p:txBody>
          <a:bodyPr/>
          <a:lstStyle/>
          <a:p>
            <a:r>
              <a:rPr lang="en-US" b="0" dirty="0"/>
              <a:t>Procure-to-Pay (Services) </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956689"/>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solidFill>
                  <a:srgbClr val="000000"/>
                </a:solidFill>
              </a:rPr>
              <a:t>For midsized companies, who staff their projects with external resources, this process integrates service procurement for improved project execution and greater customer satisfaction</a:t>
            </a:r>
          </a:p>
          <a:p>
            <a:pPr>
              <a:lnSpc>
                <a:spcPct val="95000"/>
              </a:lnSpc>
              <a:spcBef>
                <a:spcPts val="600"/>
              </a:spcBef>
              <a:buSzPct val="125000"/>
            </a:pPr>
            <a:r>
              <a:rPr lang="en-US" sz="900" dirty="0">
                <a:solidFill>
                  <a:srgbClr val="000000"/>
                </a:solidFill>
              </a:rPr>
              <a:t>You can grow profits by utilizing integrated service procurement and time confirmation processes.</a:t>
            </a:r>
          </a:p>
          <a:p>
            <a:pPr>
              <a:lnSpc>
                <a:spcPct val="95000"/>
              </a:lnSpc>
              <a:spcBef>
                <a:spcPts val="600"/>
              </a:spcBef>
              <a:buSzPct val="125000"/>
            </a:pPr>
            <a:r>
              <a:rPr lang="en-US" sz="900" dirty="0">
                <a:solidFill>
                  <a:srgbClr val="000000"/>
                </a:solidFill>
              </a:rPr>
              <a:t>SAP Business </a:t>
            </a:r>
            <a:r>
              <a:rPr lang="en-US" sz="900" dirty="0" err="1">
                <a:solidFill>
                  <a:srgbClr val="000000"/>
                </a:solidFill>
              </a:rPr>
              <a:t>ByDesign</a:t>
            </a:r>
            <a:r>
              <a:rPr lang="en-US" sz="900" dirty="0">
                <a:solidFill>
                  <a:srgbClr val="000000"/>
                </a:solidFill>
              </a:rPr>
              <a:t> helps efficiently manage the procure-to-pay process: From project planning, service procurement, job execution, time recording through financial settlement.  </a:t>
            </a:r>
          </a:p>
        </p:txBody>
      </p:sp>
      <p:sp>
        <p:nvSpPr>
          <p:cNvPr id="129" name="TextBox 56"/>
          <p:cNvSpPr txBox="1">
            <a:spLocks noChangeArrowheads="1"/>
          </p:cNvSpPr>
          <p:nvPr/>
        </p:nvSpPr>
        <p:spPr bwMode="auto">
          <a:xfrm>
            <a:off x="4306888" y="4170363"/>
            <a:ext cx="4700587" cy="2200602"/>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rgbClr val="F0AB00"/>
              </a:buClr>
              <a:buFont typeface="Wingdings" pitchFamily="2" charset="2"/>
              <a:buChar char="l"/>
            </a:pPr>
            <a:endParaRPr lang="en-US" sz="900" dirty="0">
              <a:solidFill>
                <a:srgbClr val="000000"/>
              </a:solidFill>
            </a:endParaRP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Automated sourcing and purchase order creation, triggered from the project</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Efficient collaboration with all parties involved in your project within your company and beyond</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Time recording, monitoring, and confirmation of work performed by external service providers</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Payments to suppliers are highly automated to achieve the highest possible payment discounts taking the current liquidity situation into consideration</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Built-in alert and exception handling for fast handling of non-standard requests</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Built-in analytics that enables the purchasing department to monitor the lifecycle of the external service provider </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83"/>
          <p:cNvSpPr>
            <a:spLocks noChangeArrowheads="1"/>
          </p:cNvSpPr>
          <p:nvPr/>
        </p:nvSpPr>
        <p:spPr bwMode="auto">
          <a:xfrm>
            <a:off x="2889505" y="1963537"/>
            <a:ext cx="1811510" cy="1408224"/>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Procure</a:t>
            </a:r>
          </a:p>
          <a:p>
            <a:pPr>
              <a:lnSpc>
                <a:spcPct val="90000"/>
              </a:lnSpc>
            </a:pPr>
            <a:endParaRPr lang="en-US" sz="900" dirty="0">
              <a:solidFill>
                <a:schemeClr val="bg1"/>
              </a:solidFill>
              <a:latin typeface="BentonSans Regular"/>
              <a:cs typeface="BentonSans Regular"/>
            </a:endParaRPr>
          </a:p>
        </p:txBody>
      </p:sp>
      <p:sp>
        <p:nvSpPr>
          <p:cNvPr id="45" name="Chevron 84"/>
          <p:cNvSpPr>
            <a:spLocks noChangeArrowheads="1"/>
          </p:cNvSpPr>
          <p:nvPr>
            <p:custDataLst>
              <p:tags r:id="rId5"/>
            </p:custDataLst>
          </p:nvPr>
        </p:nvSpPr>
        <p:spPr bwMode="auto">
          <a:xfrm>
            <a:off x="3058348" y="2332914"/>
            <a:ext cx="795428" cy="690536"/>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Purchase Order</a:t>
            </a:r>
          </a:p>
        </p:txBody>
      </p:sp>
      <p:sp>
        <p:nvSpPr>
          <p:cNvPr id="46" name="Chevron 84"/>
          <p:cNvSpPr>
            <a:spLocks noChangeArrowheads="1"/>
          </p:cNvSpPr>
          <p:nvPr>
            <p:custDataLst>
              <p:tags r:id="rId6"/>
            </p:custDataLst>
          </p:nvPr>
        </p:nvSpPr>
        <p:spPr bwMode="auto">
          <a:xfrm>
            <a:off x="3815815" y="2332914"/>
            <a:ext cx="795428" cy="690536"/>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Acknowledge Purchase Order</a:t>
            </a:r>
          </a:p>
        </p:txBody>
      </p:sp>
      <p:sp>
        <p:nvSpPr>
          <p:cNvPr id="48" name="Chevron 44"/>
          <p:cNvSpPr>
            <a:spLocks noChangeArrowheads="1"/>
          </p:cNvSpPr>
          <p:nvPr/>
        </p:nvSpPr>
        <p:spPr bwMode="auto">
          <a:xfrm>
            <a:off x="6283622" y="1954123"/>
            <a:ext cx="2531194"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a:p>
            <a:pPr>
              <a:lnSpc>
                <a:spcPct val="90000"/>
              </a:lnSpc>
            </a:pPr>
            <a:endParaRPr lang="en-US" sz="900" dirty="0">
              <a:solidFill>
                <a:schemeClr val="bg1"/>
              </a:solidFill>
              <a:latin typeface="BentonSans Regular"/>
              <a:cs typeface="BentonSans Regular"/>
            </a:endParaRPr>
          </a:p>
        </p:txBody>
      </p:sp>
      <p:sp>
        <p:nvSpPr>
          <p:cNvPr id="49" name="Chevron 48"/>
          <p:cNvSpPr>
            <a:spLocks noChangeArrowheads="1"/>
          </p:cNvSpPr>
          <p:nvPr>
            <p:custDataLst>
              <p:tags r:id="rId7"/>
            </p:custDataLst>
          </p:nvPr>
        </p:nvSpPr>
        <p:spPr bwMode="auto">
          <a:xfrm>
            <a:off x="6411044" y="2336910"/>
            <a:ext cx="795428" cy="686540"/>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Receive/Verify Supplier Invoice</a:t>
            </a:r>
          </a:p>
        </p:txBody>
      </p:sp>
      <p:sp>
        <p:nvSpPr>
          <p:cNvPr id="52" name="Chevron 51"/>
          <p:cNvSpPr>
            <a:spLocks noChangeArrowheads="1"/>
          </p:cNvSpPr>
          <p:nvPr>
            <p:custDataLst>
              <p:tags r:id="rId8"/>
            </p:custDataLst>
          </p:nvPr>
        </p:nvSpPr>
        <p:spPr bwMode="auto">
          <a:xfrm>
            <a:off x="7185236" y="2343005"/>
            <a:ext cx="795428" cy="680445"/>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Pay Invoice</a:t>
            </a:r>
          </a:p>
        </p:txBody>
      </p:sp>
      <p:sp>
        <p:nvSpPr>
          <p:cNvPr id="53" name="Chevron 52"/>
          <p:cNvSpPr>
            <a:spLocks noChangeArrowheads="1"/>
          </p:cNvSpPr>
          <p:nvPr>
            <p:custDataLst>
              <p:tags r:id="rId9"/>
            </p:custDataLst>
          </p:nvPr>
        </p:nvSpPr>
        <p:spPr bwMode="auto">
          <a:xfrm>
            <a:off x="7951433" y="2334471"/>
            <a:ext cx="795428" cy="688979"/>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sp>
        <p:nvSpPr>
          <p:cNvPr id="54" name="Line 45"/>
          <p:cNvSpPr>
            <a:spLocks noChangeShapeType="1"/>
          </p:cNvSpPr>
          <p:nvPr/>
        </p:nvSpPr>
        <p:spPr bwMode="auto">
          <a:xfrm>
            <a:off x="2197902" y="2427185"/>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60" name="Chevron 84"/>
          <p:cNvSpPr>
            <a:spLocks noChangeArrowheads="1"/>
          </p:cNvSpPr>
          <p:nvPr>
            <p:custDataLst>
              <p:tags r:id="rId10"/>
            </p:custDataLst>
          </p:nvPr>
        </p:nvSpPr>
        <p:spPr bwMode="auto">
          <a:xfrm>
            <a:off x="1419834" y="2330474"/>
            <a:ext cx="795428" cy="674688"/>
          </a:xfrm>
          <a:prstGeom prst="chevron">
            <a:avLst>
              <a:gd name="adj" fmla="val 10372"/>
            </a:avLst>
          </a:prstGeom>
          <a:noFill/>
          <a:ln w="12700" cap="rnd" algn="ctr">
            <a:noFill/>
            <a:bevel/>
            <a:headEnd/>
            <a:tailEnd/>
          </a:ln>
        </p:spPr>
        <p:txBody>
          <a:bodyPr lIns="90000" tIns="36000" rIns="54000" bIns="46800" anchor="ctr"/>
          <a:lstStyle/>
          <a:p>
            <a:pPr>
              <a:buClr>
                <a:srgbClr val="F0AB00"/>
              </a:buClr>
              <a:buSzPct val="80000"/>
            </a:pPr>
            <a:r>
              <a:rPr lang="en-US" sz="700" dirty="0">
                <a:solidFill>
                  <a:srgbClr val="0D0D0D"/>
                </a:solidFill>
              </a:rPr>
              <a:t>Initiate RFQ Processing</a:t>
            </a:r>
          </a:p>
        </p:txBody>
      </p:sp>
      <p:sp>
        <p:nvSpPr>
          <p:cNvPr id="61" name="Chevron 84"/>
          <p:cNvSpPr>
            <a:spLocks noChangeArrowheads="1"/>
          </p:cNvSpPr>
          <p:nvPr>
            <p:custDataLst>
              <p:tags r:id="rId11"/>
            </p:custDataLst>
          </p:nvPr>
        </p:nvSpPr>
        <p:spPr bwMode="auto">
          <a:xfrm>
            <a:off x="2158670" y="2330474"/>
            <a:ext cx="795428" cy="674688"/>
          </a:xfrm>
          <a:prstGeom prst="chevron">
            <a:avLst>
              <a:gd name="adj" fmla="val 10372"/>
            </a:avLst>
          </a:prstGeom>
          <a:noFill/>
          <a:ln w="12700" cap="rnd" algn="ctr">
            <a:noFill/>
            <a:bevel/>
            <a:headEnd/>
            <a:tailEnd/>
          </a:ln>
        </p:spPr>
        <p:txBody>
          <a:bodyPr lIns="90000" tIns="36000" rIns="54000" bIns="46800" anchor="ctr"/>
          <a:lstStyle/>
          <a:p>
            <a:pPr>
              <a:buClr>
                <a:srgbClr val="F0AB00"/>
              </a:buClr>
              <a:buSzPct val="80000"/>
            </a:pPr>
            <a:r>
              <a:rPr lang="en-US" sz="700" dirty="0">
                <a:solidFill>
                  <a:srgbClr val="0D0D0D"/>
                </a:solidFill>
              </a:rPr>
              <a:t>Create Purchase Order</a:t>
            </a:r>
          </a:p>
        </p:txBody>
      </p:sp>
      <p:pic>
        <p:nvPicPr>
          <p:cNvPr id="62" name="Picture 61" descr="strategic_procurement"/>
          <p:cNvPicPr preferRelativeResize="0">
            <a:picLocks noChangeAspect="1" noChangeArrowheads="1"/>
          </p:cNvPicPr>
          <p:nvPr/>
        </p:nvPicPr>
        <p:blipFill>
          <a:blip r:embed="rId14" cstate="print"/>
          <a:stretch>
            <a:fillRect/>
          </a:stretch>
        </p:blipFill>
        <p:spPr bwMode="auto">
          <a:xfrm>
            <a:off x="551420" y="3134490"/>
            <a:ext cx="731520" cy="731520"/>
          </a:xfrm>
          <a:prstGeom prst="rect">
            <a:avLst/>
          </a:prstGeom>
          <a:noFill/>
          <a:ln w="9525">
            <a:noFill/>
            <a:miter lim="800000"/>
            <a:headEnd/>
            <a:tailEnd/>
          </a:ln>
        </p:spPr>
      </p:pic>
      <p:pic>
        <p:nvPicPr>
          <p:cNvPr id="64" name="Picture 39" descr="procurement"/>
          <p:cNvPicPr preferRelativeResize="0">
            <a:picLocks noChangeAspect="1" noChangeArrowheads="1"/>
          </p:cNvPicPr>
          <p:nvPr/>
        </p:nvPicPr>
        <p:blipFill>
          <a:blip r:embed="rId15" cstate="print"/>
          <a:stretch>
            <a:fillRect/>
          </a:stretch>
        </p:blipFill>
        <p:spPr bwMode="auto">
          <a:xfrm>
            <a:off x="3008551" y="3049345"/>
            <a:ext cx="731520" cy="731520"/>
          </a:xfrm>
          <a:prstGeom prst="rect">
            <a:avLst/>
          </a:prstGeom>
          <a:noFill/>
          <a:ln w="9525">
            <a:noFill/>
            <a:miter lim="800000"/>
            <a:headEnd/>
            <a:tailEnd/>
          </a:ln>
        </p:spPr>
      </p:pic>
      <p:pic>
        <p:nvPicPr>
          <p:cNvPr id="65" name="Picture 33" descr="business_planning"/>
          <p:cNvPicPr preferRelativeResize="0">
            <a:picLocks noChangeAspect="1" noChangeArrowheads="1"/>
          </p:cNvPicPr>
          <p:nvPr/>
        </p:nvPicPr>
        <p:blipFill>
          <a:blip r:embed="rId16" cstate="print"/>
          <a:stretch>
            <a:fillRect/>
          </a:stretch>
        </p:blipFill>
        <p:spPr bwMode="auto">
          <a:xfrm>
            <a:off x="4791764" y="3157551"/>
            <a:ext cx="731520" cy="731520"/>
          </a:xfrm>
          <a:prstGeom prst="rect">
            <a:avLst/>
          </a:prstGeom>
          <a:noFill/>
          <a:ln w="9525">
            <a:noFill/>
            <a:miter lim="800000"/>
            <a:headEnd/>
            <a:tailEnd/>
          </a:ln>
        </p:spPr>
      </p:pic>
      <p:pic>
        <p:nvPicPr>
          <p:cNvPr id="66" name="Picture 34" descr="financial_and_managerial_accounting"/>
          <p:cNvPicPr preferRelativeResize="0">
            <a:picLocks noChangeAspect="1" noChangeArrowheads="1"/>
          </p:cNvPicPr>
          <p:nvPr/>
        </p:nvPicPr>
        <p:blipFill>
          <a:blip r:embed="rId17" cstate="print"/>
          <a:stretch>
            <a:fillRect/>
          </a:stretch>
        </p:blipFill>
        <p:spPr bwMode="auto">
          <a:xfrm>
            <a:off x="6478438" y="3117371"/>
            <a:ext cx="731520" cy="731520"/>
          </a:xfrm>
          <a:prstGeom prst="rect">
            <a:avLst/>
          </a:prstGeom>
          <a:noFill/>
          <a:ln w="9525">
            <a:noFill/>
            <a:miter lim="800000"/>
            <a:headEnd/>
            <a:tailEnd/>
          </a:ln>
        </p:spPr>
      </p:pic>
      <p:sp>
        <p:nvSpPr>
          <p:cNvPr id="50" name="TextBox 49"/>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51"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5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8" name="Picture 6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71" name="Picture 70" descr="Monitor_60px.png"/>
          <p:cNvPicPr>
            <a:picLocks noChangeAspect="1"/>
          </p:cNvPicPr>
          <p:nvPr/>
        </p:nvPicPr>
        <p:blipFill>
          <a:blip r:embed="rId20" cstate="print"/>
          <a:stretch>
            <a:fillRect/>
          </a:stretch>
        </p:blipFill>
        <p:spPr>
          <a:xfrm>
            <a:off x="366739" y="5578737"/>
            <a:ext cx="180000" cy="180000"/>
          </a:xfrm>
          <a:prstGeom prst="rect">
            <a:avLst/>
          </a:prstGeom>
        </p:spPr>
      </p:pic>
      <p:sp>
        <p:nvSpPr>
          <p:cNvPr id="76" name="Rectangle 57">
            <a:hlinkClick r:id="rId2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2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5" name="Picture 54"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80">
            <a:hlinkClick r:id="rId24"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Group 70"/>
          <p:cNvGrpSpPr>
            <a:grpSpLocks/>
          </p:cNvGrpSpPr>
          <p:nvPr/>
        </p:nvGrpSpPr>
        <p:grpSpPr bwMode="auto">
          <a:xfrm>
            <a:off x="7683626" y="2665434"/>
            <a:ext cx="1174624" cy="1249338"/>
            <a:chOff x="1836" y="3907"/>
            <a:chExt cx="453" cy="342"/>
          </a:xfrm>
        </p:grpSpPr>
        <p:sp>
          <p:nvSpPr>
            <p:cNvPr id="98" name="Chevron 430"/>
            <p:cNvSpPr>
              <a:spLocks noChangeArrowheads="1"/>
            </p:cNvSpPr>
            <p:nvPr/>
          </p:nvSpPr>
          <p:spPr bwMode="auto">
            <a:xfrm>
              <a:off x="1880" y="3907"/>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0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Processing Payments Manually with Open Item Clearing</a:t>
              </a:r>
            </a:p>
            <a:p>
              <a:pPr marL="57150" indent="-57150">
                <a:buFontTx/>
                <a:buChar char="•"/>
              </a:pPr>
              <a:r>
                <a:rPr lang="en-US" sz="600" dirty="0">
                  <a:solidFill>
                    <a:srgbClr val="404040"/>
                  </a:solidFill>
                </a:rPr>
                <a:t>Processing Payments with Petty Cash</a:t>
              </a:r>
            </a:p>
            <a:p>
              <a:pPr marL="57150" indent="-57150">
                <a:buFontTx/>
                <a:buChar char="•"/>
              </a:pPr>
              <a:r>
                <a:rPr lang="de-DE" sz="600" dirty="0">
                  <a:solidFill>
                    <a:srgbClr val="404040"/>
                  </a:solidFill>
                </a:rPr>
                <a:t>…</a:t>
              </a:r>
              <a:endParaRPr lang="en-US" sz="600" dirty="0">
                <a:solidFill>
                  <a:srgbClr val="404040"/>
                </a:solidFill>
              </a:endParaRPr>
            </a:p>
          </p:txBody>
        </p:sp>
      </p:grpSp>
      <p:grpSp>
        <p:nvGrpSpPr>
          <p:cNvPr id="93" name="Group 70"/>
          <p:cNvGrpSpPr>
            <a:grpSpLocks/>
          </p:cNvGrpSpPr>
          <p:nvPr/>
        </p:nvGrpSpPr>
        <p:grpSpPr bwMode="auto">
          <a:xfrm>
            <a:off x="1685925" y="2686050"/>
            <a:ext cx="1247775" cy="1148971"/>
            <a:chOff x="1836" y="3915"/>
            <a:chExt cx="453" cy="334"/>
          </a:xfrm>
        </p:grpSpPr>
        <p:sp>
          <p:nvSpPr>
            <p:cNvPr id="9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Processing Purchase Requests - Bundle and Order (Manual)</a:t>
              </a:r>
            </a:p>
            <a:p>
              <a:pPr marL="57150" indent="-57150">
                <a:buFontTx/>
                <a:buChar char="•"/>
              </a:pPr>
              <a:r>
                <a:rPr lang="en-US" sz="600" dirty="0">
                  <a:solidFill>
                    <a:srgbClr val="404040"/>
                  </a:solidFill>
                </a:rPr>
                <a:t>Processing Purchase Requests - Order (Automatic and Manual</a:t>
              </a:r>
            </a:p>
          </p:txBody>
        </p:sp>
      </p:grpSp>
      <p:sp>
        <p:nvSpPr>
          <p:cNvPr id="2" name="Title 1"/>
          <p:cNvSpPr>
            <a:spLocks noGrp="1"/>
          </p:cNvSpPr>
          <p:nvPr>
            <p:ph type="title"/>
          </p:nvPr>
        </p:nvSpPr>
        <p:spPr/>
        <p:txBody>
          <a:bodyPr/>
          <a:lstStyle/>
          <a:p>
            <a:r>
              <a:rPr lang="en-US" b="0" dirty="0"/>
              <a:t>Procure-to-Pay (Services)</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06847"/>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5045327" y="5943422"/>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5200902" y="5846584"/>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5200902" y="6186309"/>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045327" y="6291084"/>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4423027" y="5854522"/>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4235702" y="586722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235702" y="6262279"/>
            <a:ext cx="160337" cy="119523"/>
          </a:xfrm>
          <a:prstGeom prst="rect">
            <a:avLst/>
          </a:prstGeom>
          <a:noFill/>
          <a:ln w="9525">
            <a:noFill/>
            <a:miter lim="800000"/>
            <a:headEnd/>
            <a:tailEnd/>
          </a:ln>
        </p:spPr>
      </p:pic>
      <p:sp>
        <p:nvSpPr>
          <p:cNvPr id="13" name="Rectangle 74"/>
          <p:cNvSpPr>
            <a:spLocks noChangeArrowheads="1"/>
          </p:cNvSpPr>
          <p:nvPr/>
        </p:nvSpPr>
        <p:spPr bwMode="auto">
          <a:xfrm>
            <a:off x="4423027" y="6219647"/>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p:cNvSpPr>
            <a:spLocks noChangeArrowheads="1"/>
          </p:cNvSpPr>
          <p:nvPr/>
        </p:nvSpPr>
        <p:spPr bwMode="auto">
          <a:xfrm>
            <a:off x="1909730" y="5864845"/>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555081" y="5876735"/>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338173"/>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8215" y="5992553"/>
            <a:ext cx="589295" cy="382737"/>
          </a:xfrm>
          <a:prstGeom prst="rect">
            <a:avLst/>
          </a:prstGeom>
        </p:spPr>
      </p:pic>
      <p:sp>
        <p:nvSpPr>
          <p:cNvPr id="47" name="Rectangle 74"/>
          <p:cNvSpPr>
            <a:spLocks noChangeArrowheads="1"/>
          </p:cNvSpPr>
          <p:nvPr/>
        </p:nvSpPr>
        <p:spPr bwMode="auto">
          <a:xfrm>
            <a:off x="3465525" y="608955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42" name="Chevron 123">
            <a:hlinkClick r:id="rId5" action="ppaction://hlinksldjump"/>
          </p:cNvPr>
          <p:cNvSpPr>
            <a:spLocks noChangeArrowheads="1"/>
          </p:cNvSpPr>
          <p:nvPr/>
        </p:nvSpPr>
        <p:spPr bwMode="auto">
          <a:xfrm>
            <a:off x="7676224" y="1938999"/>
            <a:ext cx="884236"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Payables and Payments</a:t>
            </a:r>
          </a:p>
        </p:txBody>
      </p:sp>
      <p:sp>
        <p:nvSpPr>
          <p:cNvPr id="43" name="Chevron 123">
            <a:hlinkClick r:id="rId6" action="ppaction://hlinksldjump"/>
          </p:cNvPr>
          <p:cNvSpPr>
            <a:spLocks noChangeArrowheads="1"/>
          </p:cNvSpPr>
          <p:nvPr/>
        </p:nvSpPr>
        <p:spPr bwMode="auto">
          <a:xfrm>
            <a:off x="568352" y="1938999"/>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Shopping Carts</a:t>
            </a:r>
          </a:p>
        </p:txBody>
      </p:sp>
      <p:sp>
        <p:nvSpPr>
          <p:cNvPr id="53" name="Chevron 123">
            <a:hlinkClick r:id="rId7" action="ppaction://hlinksldjump"/>
          </p:cNvPr>
          <p:cNvSpPr>
            <a:spLocks noChangeArrowheads="1"/>
          </p:cNvSpPr>
          <p:nvPr/>
        </p:nvSpPr>
        <p:spPr bwMode="auto">
          <a:xfrm>
            <a:off x="1679719" y="1938999"/>
            <a:ext cx="884236"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Purchase Requests</a:t>
            </a:r>
          </a:p>
        </p:txBody>
      </p:sp>
      <p:sp>
        <p:nvSpPr>
          <p:cNvPr id="54" name="Chevron 123">
            <a:hlinkClick r:id="rId8" action="ppaction://hlinksldjump"/>
          </p:cNvPr>
          <p:cNvSpPr>
            <a:spLocks noChangeArrowheads="1"/>
          </p:cNvSpPr>
          <p:nvPr/>
        </p:nvSpPr>
        <p:spPr bwMode="auto">
          <a:xfrm>
            <a:off x="4027799" y="1938999"/>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Purchase Orders</a:t>
            </a:r>
          </a:p>
        </p:txBody>
      </p:sp>
      <p:sp>
        <p:nvSpPr>
          <p:cNvPr id="55" name="Chevron 123">
            <a:hlinkClick r:id="rId9" action="ppaction://hlinksldjump"/>
          </p:cNvPr>
          <p:cNvSpPr>
            <a:spLocks noChangeArrowheads="1"/>
          </p:cNvSpPr>
          <p:nvPr/>
        </p:nvSpPr>
        <p:spPr bwMode="auto">
          <a:xfrm>
            <a:off x="5262991" y="1938999"/>
            <a:ext cx="884236"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Confirming Goods and Services Receipts</a:t>
            </a:r>
          </a:p>
        </p:txBody>
      </p:sp>
      <p:sp>
        <p:nvSpPr>
          <p:cNvPr id="56" name="Chevron 123">
            <a:hlinkClick r:id="rId10" action="ppaction://hlinksldjump"/>
          </p:cNvPr>
          <p:cNvSpPr>
            <a:spLocks noChangeArrowheads="1"/>
          </p:cNvSpPr>
          <p:nvPr/>
        </p:nvSpPr>
        <p:spPr bwMode="auto">
          <a:xfrm>
            <a:off x="6517232" y="1938999"/>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Supplier Invoices</a:t>
            </a:r>
          </a:p>
        </p:txBody>
      </p:sp>
      <p:sp>
        <p:nvSpPr>
          <p:cNvPr id="60" name="Rectangle 74"/>
          <p:cNvSpPr>
            <a:spLocks noChangeArrowheads="1"/>
          </p:cNvSpPr>
          <p:nvPr/>
        </p:nvSpPr>
        <p:spPr bwMode="auto">
          <a:xfrm>
            <a:off x="1995638" y="3859793"/>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61" name="Rectangle 74"/>
          <p:cNvSpPr>
            <a:spLocks noChangeArrowheads="1"/>
          </p:cNvSpPr>
          <p:nvPr/>
        </p:nvSpPr>
        <p:spPr bwMode="auto">
          <a:xfrm>
            <a:off x="2008127" y="4169750"/>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 </a:t>
            </a:r>
          </a:p>
        </p:txBody>
      </p:sp>
      <p:pic>
        <p:nvPicPr>
          <p:cNvPr id="62" name="Picture 6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77762" y="3748128"/>
            <a:ext cx="180000" cy="134181"/>
          </a:xfrm>
          <a:prstGeom prst="rect">
            <a:avLst/>
          </a:prstGeom>
        </p:spPr>
      </p:pic>
      <p:pic>
        <p:nvPicPr>
          <p:cNvPr id="63" name="Picture 6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74886" y="3484323"/>
            <a:ext cx="180000" cy="134181"/>
          </a:xfrm>
          <a:prstGeom prst="rect">
            <a:avLst/>
          </a:prstGeom>
        </p:spPr>
      </p:pic>
      <p:sp>
        <p:nvSpPr>
          <p:cNvPr id="64" name="Chevron 123">
            <a:hlinkClick r:id="rId12" action="ppaction://hlinksldjump"/>
          </p:cNvPr>
          <p:cNvSpPr>
            <a:spLocks noChangeArrowheads="1"/>
          </p:cNvSpPr>
          <p:nvPr/>
        </p:nvSpPr>
        <p:spPr bwMode="auto">
          <a:xfrm>
            <a:off x="2868627" y="1940513"/>
            <a:ext cx="884236"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a:t>
            </a:r>
          </a:p>
          <a:p>
            <a:pPr>
              <a:lnSpc>
                <a:spcPct val="90000"/>
              </a:lnSpc>
              <a:buClr>
                <a:schemeClr val="accent1"/>
              </a:buClr>
              <a:buSzPct val="80000"/>
            </a:pPr>
            <a:r>
              <a:rPr lang="en-US" sz="800" dirty="0">
                <a:solidFill>
                  <a:srgbClr val="404040"/>
                </a:solidFill>
              </a:rPr>
              <a:t>Requests for Quotation</a:t>
            </a:r>
          </a:p>
        </p:txBody>
      </p:sp>
      <p:pic>
        <p:nvPicPr>
          <p:cNvPr id="65" name="Picture 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71" y="1146271"/>
            <a:ext cx="723371" cy="469818"/>
          </a:xfrm>
          <a:prstGeom prst="rect">
            <a:avLst/>
          </a:prstGeom>
          <a:noFill/>
          <a:ln w="9525">
            <a:noFill/>
            <a:miter lim="800000"/>
            <a:headEnd/>
            <a:tailEnd/>
          </a:ln>
        </p:spPr>
      </p:pic>
      <p:sp>
        <p:nvSpPr>
          <p:cNvPr id="66" name="Rectangle 74"/>
          <p:cNvSpPr>
            <a:spLocks noChangeArrowheads="1"/>
          </p:cNvSpPr>
          <p:nvPr/>
        </p:nvSpPr>
        <p:spPr bwMode="auto">
          <a:xfrm>
            <a:off x="705906" y="1345164"/>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Home</a:t>
            </a:r>
          </a:p>
        </p:txBody>
      </p:sp>
      <p:pic>
        <p:nvPicPr>
          <p:cNvPr id="67" name="Picture 6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6159" y="1115306"/>
            <a:ext cx="807491" cy="524452"/>
          </a:xfrm>
          <a:prstGeom prst="rect">
            <a:avLst/>
          </a:prstGeom>
        </p:spPr>
      </p:pic>
      <p:sp>
        <p:nvSpPr>
          <p:cNvPr id="68" name="Rectangle 74"/>
          <p:cNvSpPr>
            <a:spLocks noChangeArrowheads="1"/>
          </p:cNvSpPr>
          <p:nvPr/>
        </p:nvSpPr>
        <p:spPr bwMode="auto">
          <a:xfrm>
            <a:off x="1781843" y="1208592"/>
            <a:ext cx="647304"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Purchase Requests  </a:t>
            </a:r>
          </a:p>
          <a:p>
            <a:pPr algn="ctr"/>
            <a:r>
              <a:rPr lang="en-US" sz="700" dirty="0">
                <a:solidFill>
                  <a:schemeClr val="bg1"/>
                </a:solidFill>
                <a:latin typeface="+mn-lt"/>
              </a:rPr>
              <a:t>and Orders</a:t>
            </a:r>
          </a:p>
        </p:txBody>
      </p:sp>
      <p:pic>
        <p:nvPicPr>
          <p:cNvPr id="69" name="Picture 6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5011" y="1113629"/>
            <a:ext cx="793063" cy="515081"/>
          </a:xfrm>
          <a:prstGeom prst="rect">
            <a:avLst/>
          </a:prstGeom>
        </p:spPr>
      </p:pic>
      <p:sp>
        <p:nvSpPr>
          <p:cNvPr id="70" name="Rectangle 74"/>
          <p:cNvSpPr>
            <a:spLocks noChangeArrowheads="1"/>
          </p:cNvSpPr>
          <p:nvPr/>
        </p:nvSpPr>
        <p:spPr bwMode="auto">
          <a:xfrm>
            <a:off x="2935374" y="1275917"/>
            <a:ext cx="652079"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Sourcing and</a:t>
            </a:r>
          </a:p>
          <a:p>
            <a:pPr algn="ctr"/>
            <a:r>
              <a:rPr lang="en-US" sz="700" dirty="0">
                <a:solidFill>
                  <a:schemeClr val="bg1"/>
                </a:solidFill>
                <a:latin typeface="+mn-lt"/>
              </a:rPr>
              <a:t>Contracting</a:t>
            </a:r>
          </a:p>
        </p:txBody>
      </p:sp>
      <p:pic>
        <p:nvPicPr>
          <p:cNvPr id="71" name="Picture 7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7034" y="1100491"/>
            <a:ext cx="840859" cy="546125"/>
          </a:xfrm>
          <a:prstGeom prst="rect">
            <a:avLst/>
          </a:prstGeom>
        </p:spPr>
      </p:pic>
      <p:sp>
        <p:nvSpPr>
          <p:cNvPr id="72" name="Rectangle 74"/>
          <p:cNvSpPr>
            <a:spLocks noChangeArrowheads="1"/>
          </p:cNvSpPr>
          <p:nvPr/>
        </p:nvSpPr>
        <p:spPr bwMode="auto">
          <a:xfrm>
            <a:off x="3952875" y="1261187"/>
            <a:ext cx="828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Purchase Requests </a:t>
            </a:r>
          </a:p>
          <a:p>
            <a:pPr algn="ctr"/>
            <a:r>
              <a:rPr lang="en-US" sz="700" dirty="0">
                <a:solidFill>
                  <a:schemeClr val="bg1"/>
                </a:solidFill>
                <a:latin typeface="+mn-lt"/>
              </a:rPr>
              <a:t>and Orders</a:t>
            </a:r>
          </a:p>
        </p:txBody>
      </p:sp>
      <p:pic>
        <p:nvPicPr>
          <p:cNvPr id="73" name="Picture 7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2416" y="1100491"/>
            <a:ext cx="832999" cy="541020"/>
          </a:xfrm>
          <a:prstGeom prst="rect">
            <a:avLst/>
          </a:prstGeom>
        </p:spPr>
      </p:pic>
      <p:sp>
        <p:nvSpPr>
          <p:cNvPr id="74" name="Rectangle 74"/>
          <p:cNvSpPr>
            <a:spLocks noChangeArrowheads="1"/>
          </p:cNvSpPr>
          <p:nvPr/>
        </p:nvSpPr>
        <p:spPr bwMode="auto">
          <a:xfrm>
            <a:off x="5143441" y="1287720"/>
            <a:ext cx="769639"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Goods and</a:t>
            </a:r>
          </a:p>
          <a:p>
            <a:pPr algn="ctr"/>
            <a:r>
              <a:rPr lang="en-US" sz="700" dirty="0">
                <a:solidFill>
                  <a:schemeClr val="bg1"/>
                </a:solidFill>
                <a:latin typeface="+mn-lt"/>
              </a:rPr>
              <a:t>Services Receipts</a:t>
            </a:r>
          </a:p>
        </p:txBody>
      </p:sp>
      <p:pic>
        <p:nvPicPr>
          <p:cNvPr id="75" name="Picture 7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0145" y="1079456"/>
            <a:ext cx="852833" cy="553902"/>
          </a:xfrm>
          <a:prstGeom prst="rect">
            <a:avLst/>
          </a:prstGeom>
        </p:spPr>
      </p:pic>
      <p:sp>
        <p:nvSpPr>
          <p:cNvPr id="76" name="Rectangle 74"/>
          <p:cNvSpPr>
            <a:spLocks noChangeArrowheads="1"/>
          </p:cNvSpPr>
          <p:nvPr/>
        </p:nvSpPr>
        <p:spPr bwMode="auto">
          <a:xfrm>
            <a:off x="6428443" y="1275917"/>
            <a:ext cx="746214"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Supplier</a:t>
            </a:r>
          </a:p>
          <a:p>
            <a:pPr algn="ctr"/>
            <a:r>
              <a:rPr lang="en-US" sz="700" dirty="0">
                <a:solidFill>
                  <a:schemeClr val="bg1"/>
                </a:solidFill>
                <a:latin typeface="+mn-lt"/>
              </a:rPr>
              <a:t>Invoicing</a:t>
            </a:r>
          </a:p>
        </p:txBody>
      </p:sp>
      <p:pic>
        <p:nvPicPr>
          <p:cNvPr id="77" name="Picture 7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6699" y="1090966"/>
            <a:ext cx="825103" cy="535892"/>
          </a:xfrm>
          <a:prstGeom prst="rect">
            <a:avLst/>
          </a:prstGeom>
        </p:spPr>
      </p:pic>
      <p:sp>
        <p:nvSpPr>
          <p:cNvPr id="78" name="Rectangle 74"/>
          <p:cNvSpPr>
            <a:spLocks noChangeArrowheads="1"/>
          </p:cNvSpPr>
          <p:nvPr/>
        </p:nvSpPr>
        <p:spPr bwMode="auto">
          <a:xfrm>
            <a:off x="7688497" y="1275917"/>
            <a:ext cx="671541"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Payment </a:t>
            </a:r>
          </a:p>
          <a:p>
            <a:pPr algn="ctr"/>
            <a:r>
              <a:rPr lang="en-US" sz="700" dirty="0">
                <a:solidFill>
                  <a:schemeClr val="bg1"/>
                </a:solidFill>
                <a:latin typeface="+mn-lt"/>
              </a:rPr>
              <a:t>Management</a:t>
            </a:r>
          </a:p>
        </p:txBody>
      </p:sp>
      <p:sp>
        <p:nvSpPr>
          <p:cNvPr id="79" name="Rectangle 74"/>
          <p:cNvSpPr>
            <a:spLocks noChangeArrowheads="1"/>
          </p:cNvSpPr>
          <p:nvPr/>
        </p:nvSpPr>
        <p:spPr bwMode="auto">
          <a:xfrm>
            <a:off x="830947" y="3741142"/>
            <a:ext cx="574675" cy="21272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Field Service and Repair</a:t>
            </a:r>
          </a:p>
        </p:txBody>
      </p:sp>
      <p:pic>
        <p:nvPicPr>
          <p:cNvPr id="81" name="Picture 8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48388" y="4170736"/>
            <a:ext cx="180000" cy="134181"/>
          </a:xfrm>
          <a:prstGeom prst="rect">
            <a:avLst/>
          </a:prstGeom>
        </p:spPr>
      </p:pic>
      <p:pic>
        <p:nvPicPr>
          <p:cNvPr id="82" name="Picture 8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31864" y="3892004"/>
            <a:ext cx="180000" cy="134181"/>
          </a:xfrm>
          <a:prstGeom prst="rect">
            <a:avLst/>
          </a:prstGeom>
        </p:spPr>
      </p:pic>
      <p:sp>
        <p:nvSpPr>
          <p:cNvPr id="83" name="Rectangle 74"/>
          <p:cNvSpPr>
            <a:spLocks noChangeArrowheads="1"/>
          </p:cNvSpPr>
          <p:nvPr/>
        </p:nvSpPr>
        <p:spPr bwMode="auto">
          <a:xfrm>
            <a:off x="5681663" y="3167063"/>
            <a:ext cx="695325" cy="21272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Time and Labor Management</a:t>
            </a:r>
          </a:p>
        </p:txBody>
      </p:sp>
      <p:pic>
        <p:nvPicPr>
          <p:cNvPr id="84" name="Picture 8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57949" y="3167483"/>
            <a:ext cx="180000" cy="134181"/>
          </a:xfrm>
          <a:prstGeom prst="rect">
            <a:avLst/>
          </a:prstGeom>
        </p:spPr>
      </p:pic>
      <p:sp>
        <p:nvSpPr>
          <p:cNvPr id="107" name="Chevron 430"/>
          <p:cNvSpPr>
            <a:spLocks noChangeArrowheads="1"/>
          </p:cNvSpPr>
          <p:nvPr/>
        </p:nvSpPr>
        <p:spPr bwMode="auto">
          <a:xfrm>
            <a:off x="572072" y="2822906"/>
            <a:ext cx="848487" cy="476251"/>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de-DE" sz="600" dirty="0">
                <a:solidFill>
                  <a:srgbClr val="404040"/>
                </a:solidFill>
              </a:rPr>
              <a:t>Advanced Shopping Cart Processing</a:t>
            </a:r>
            <a:endParaRPr lang="en-US" sz="600" dirty="0">
              <a:solidFill>
                <a:srgbClr val="404040"/>
              </a:solidFill>
            </a:endParaRPr>
          </a:p>
        </p:txBody>
      </p:sp>
      <p:sp>
        <p:nvSpPr>
          <p:cNvPr id="108" name="Rectangle 74"/>
          <p:cNvSpPr>
            <a:spLocks noChangeArrowheads="1"/>
          </p:cNvSpPr>
          <p:nvPr/>
        </p:nvSpPr>
        <p:spPr bwMode="auto">
          <a:xfrm>
            <a:off x="834122" y="3338204"/>
            <a:ext cx="715963" cy="319088"/>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cxnSp>
        <p:nvCxnSpPr>
          <p:cNvPr id="109" name="AutoShape 482"/>
          <p:cNvCxnSpPr>
            <a:cxnSpLocks noChangeShapeType="1"/>
            <a:endCxn id="65" idx="2"/>
          </p:cNvCxnSpPr>
          <p:nvPr/>
        </p:nvCxnSpPr>
        <p:spPr bwMode="auto">
          <a:xfrm flipV="1">
            <a:off x="1023257" y="1643416"/>
            <a:ext cx="1400" cy="258863"/>
          </a:xfrm>
          <a:prstGeom prst="straightConnector1">
            <a:avLst/>
          </a:prstGeom>
          <a:noFill/>
          <a:ln w="9525">
            <a:solidFill>
              <a:srgbClr val="7D96A4"/>
            </a:solidFill>
            <a:prstDash val="sysDot"/>
            <a:round/>
            <a:headEnd/>
            <a:tailEnd/>
          </a:ln>
        </p:spPr>
      </p:cxnSp>
      <p:cxnSp>
        <p:nvCxnSpPr>
          <p:cNvPr id="116" name="AutoShape 482"/>
          <p:cNvCxnSpPr>
            <a:cxnSpLocks noChangeShapeType="1"/>
          </p:cNvCxnSpPr>
          <p:nvPr/>
        </p:nvCxnSpPr>
        <p:spPr bwMode="auto">
          <a:xfrm flipV="1">
            <a:off x="2105960" y="1652693"/>
            <a:ext cx="1400" cy="258863"/>
          </a:xfrm>
          <a:prstGeom prst="straightConnector1">
            <a:avLst/>
          </a:prstGeom>
          <a:noFill/>
          <a:ln w="9525">
            <a:solidFill>
              <a:srgbClr val="7D96A4"/>
            </a:solidFill>
            <a:prstDash val="sysDot"/>
            <a:round/>
            <a:headEnd/>
            <a:tailEnd/>
          </a:ln>
        </p:spPr>
      </p:cxnSp>
      <p:cxnSp>
        <p:nvCxnSpPr>
          <p:cNvPr id="117" name="AutoShape 482"/>
          <p:cNvCxnSpPr>
            <a:cxnSpLocks noChangeShapeType="1"/>
          </p:cNvCxnSpPr>
          <p:nvPr/>
        </p:nvCxnSpPr>
        <p:spPr bwMode="auto">
          <a:xfrm flipV="1">
            <a:off x="3242996" y="1660644"/>
            <a:ext cx="1400" cy="258863"/>
          </a:xfrm>
          <a:prstGeom prst="straightConnector1">
            <a:avLst/>
          </a:prstGeom>
          <a:noFill/>
          <a:ln w="9525">
            <a:solidFill>
              <a:srgbClr val="7D96A4"/>
            </a:solidFill>
            <a:prstDash val="sysDot"/>
            <a:round/>
            <a:headEnd/>
            <a:tailEnd/>
          </a:ln>
        </p:spPr>
      </p:cxnSp>
      <p:cxnSp>
        <p:nvCxnSpPr>
          <p:cNvPr id="118" name="AutoShape 482"/>
          <p:cNvCxnSpPr>
            <a:cxnSpLocks noChangeShapeType="1"/>
          </p:cNvCxnSpPr>
          <p:nvPr/>
        </p:nvCxnSpPr>
        <p:spPr bwMode="auto">
          <a:xfrm flipV="1">
            <a:off x="4380033" y="1644741"/>
            <a:ext cx="1400" cy="258863"/>
          </a:xfrm>
          <a:prstGeom prst="straightConnector1">
            <a:avLst/>
          </a:prstGeom>
          <a:noFill/>
          <a:ln w="9525">
            <a:solidFill>
              <a:srgbClr val="7D96A4"/>
            </a:solidFill>
            <a:prstDash val="sysDot"/>
            <a:round/>
            <a:headEnd/>
            <a:tailEnd/>
          </a:ln>
        </p:spPr>
      </p:cxnSp>
      <p:cxnSp>
        <p:nvCxnSpPr>
          <p:cNvPr id="120" name="AutoShape 482"/>
          <p:cNvCxnSpPr>
            <a:cxnSpLocks noChangeShapeType="1"/>
          </p:cNvCxnSpPr>
          <p:nvPr/>
        </p:nvCxnSpPr>
        <p:spPr bwMode="auto">
          <a:xfrm flipV="1">
            <a:off x="6813132" y="1652692"/>
            <a:ext cx="1400" cy="258863"/>
          </a:xfrm>
          <a:prstGeom prst="straightConnector1">
            <a:avLst/>
          </a:prstGeom>
          <a:noFill/>
          <a:ln w="9525">
            <a:solidFill>
              <a:srgbClr val="7D96A4"/>
            </a:solidFill>
            <a:prstDash val="sysDot"/>
            <a:round/>
            <a:headEnd/>
            <a:tailEnd/>
          </a:ln>
        </p:spPr>
      </p:cxnSp>
      <p:cxnSp>
        <p:nvCxnSpPr>
          <p:cNvPr id="124" name="AutoShape 482"/>
          <p:cNvCxnSpPr>
            <a:cxnSpLocks noChangeShapeType="1"/>
          </p:cNvCxnSpPr>
          <p:nvPr/>
        </p:nvCxnSpPr>
        <p:spPr bwMode="auto">
          <a:xfrm flipV="1">
            <a:off x="8015104" y="1630163"/>
            <a:ext cx="1400" cy="258863"/>
          </a:xfrm>
          <a:prstGeom prst="straightConnector1">
            <a:avLst/>
          </a:prstGeom>
          <a:noFill/>
          <a:ln w="9525">
            <a:solidFill>
              <a:srgbClr val="7D96A4"/>
            </a:solidFill>
            <a:prstDash val="sysDot"/>
            <a:round/>
            <a:headEnd/>
            <a:tailEnd/>
          </a:ln>
        </p:spPr>
      </p:cxnSp>
      <p:cxnSp>
        <p:nvCxnSpPr>
          <p:cNvPr id="125" name="AutoShape 1146"/>
          <p:cNvCxnSpPr>
            <a:cxnSpLocks noChangeShapeType="1"/>
          </p:cNvCxnSpPr>
          <p:nvPr/>
        </p:nvCxnSpPr>
        <p:spPr bwMode="auto">
          <a:xfrm flipH="1">
            <a:off x="1463043" y="2373086"/>
            <a:ext cx="286836" cy="213"/>
          </a:xfrm>
          <a:prstGeom prst="straightConnector1">
            <a:avLst/>
          </a:prstGeom>
          <a:noFill/>
          <a:ln w="9525">
            <a:solidFill>
              <a:schemeClr val="tx1">
                <a:lumMod val="50000"/>
                <a:lumOff val="50000"/>
              </a:schemeClr>
            </a:solidFill>
            <a:prstDash val="solid"/>
            <a:round/>
            <a:headEnd type="triangle" w="med" len="med"/>
            <a:tailEnd/>
          </a:ln>
        </p:spPr>
      </p:cxnSp>
      <p:cxnSp>
        <p:nvCxnSpPr>
          <p:cNvPr id="140" name="AutoShape 1146"/>
          <p:cNvCxnSpPr>
            <a:cxnSpLocks noChangeShapeType="1"/>
          </p:cNvCxnSpPr>
          <p:nvPr/>
        </p:nvCxnSpPr>
        <p:spPr bwMode="auto">
          <a:xfrm flipH="1">
            <a:off x="2582636" y="2383971"/>
            <a:ext cx="356507" cy="0"/>
          </a:xfrm>
          <a:prstGeom prst="straightConnector1">
            <a:avLst/>
          </a:prstGeom>
          <a:noFill/>
          <a:ln w="9525">
            <a:solidFill>
              <a:schemeClr val="tx1">
                <a:lumMod val="50000"/>
                <a:lumOff val="50000"/>
              </a:schemeClr>
            </a:solidFill>
            <a:prstDash val="solid"/>
            <a:round/>
            <a:headEnd type="triangle" w="med" len="med"/>
            <a:tailEnd/>
          </a:ln>
        </p:spPr>
      </p:cxnSp>
      <p:cxnSp>
        <p:nvCxnSpPr>
          <p:cNvPr id="141" name="AutoShape 1146"/>
          <p:cNvCxnSpPr>
            <a:cxnSpLocks noChangeShapeType="1"/>
          </p:cNvCxnSpPr>
          <p:nvPr/>
        </p:nvCxnSpPr>
        <p:spPr bwMode="auto">
          <a:xfrm flipH="1" flipV="1">
            <a:off x="3774621" y="2373086"/>
            <a:ext cx="312981" cy="2732"/>
          </a:xfrm>
          <a:prstGeom prst="straightConnector1">
            <a:avLst/>
          </a:prstGeom>
          <a:noFill/>
          <a:ln w="9525">
            <a:solidFill>
              <a:schemeClr val="tx1">
                <a:lumMod val="50000"/>
                <a:lumOff val="50000"/>
              </a:schemeClr>
            </a:solidFill>
            <a:prstDash val="solid"/>
            <a:round/>
            <a:headEnd type="triangle" w="med" len="med"/>
            <a:tailEnd/>
          </a:ln>
        </p:spPr>
      </p:cxnSp>
      <p:cxnSp>
        <p:nvCxnSpPr>
          <p:cNvPr id="142" name="AutoShape 1146"/>
          <p:cNvCxnSpPr>
            <a:cxnSpLocks noChangeShapeType="1"/>
          </p:cNvCxnSpPr>
          <p:nvPr/>
        </p:nvCxnSpPr>
        <p:spPr bwMode="auto">
          <a:xfrm flipH="1" flipV="1">
            <a:off x="4949894" y="2381279"/>
            <a:ext cx="365058" cy="2692"/>
          </a:xfrm>
          <a:prstGeom prst="straightConnector1">
            <a:avLst/>
          </a:prstGeom>
          <a:noFill/>
          <a:ln w="9525">
            <a:solidFill>
              <a:schemeClr val="tx1">
                <a:lumMod val="50000"/>
                <a:lumOff val="50000"/>
              </a:schemeClr>
            </a:solidFill>
            <a:prstDash val="solid"/>
            <a:round/>
            <a:headEnd type="triangle" w="med" len="med"/>
            <a:tailEnd/>
          </a:ln>
        </p:spPr>
      </p:cxnSp>
      <p:cxnSp>
        <p:nvCxnSpPr>
          <p:cNvPr id="143" name="AutoShape 1146"/>
          <p:cNvCxnSpPr>
            <a:cxnSpLocks noChangeShapeType="1"/>
          </p:cNvCxnSpPr>
          <p:nvPr/>
        </p:nvCxnSpPr>
        <p:spPr bwMode="auto">
          <a:xfrm flipH="1" flipV="1">
            <a:off x="6188042" y="2378904"/>
            <a:ext cx="373316" cy="5067"/>
          </a:xfrm>
          <a:prstGeom prst="straightConnector1">
            <a:avLst/>
          </a:prstGeom>
          <a:noFill/>
          <a:ln w="9525">
            <a:solidFill>
              <a:schemeClr val="tx1">
                <a:lumMod val="50000"/>
                <a:lumOff val="50000"/>
              </a:schemeClr>
            </a:solidFill>
            <a:prstDash val="solid"/>
            <a:round/>
            <a:headEnd type="triangle" w="med" len="med"/>
            <a:tailEnd/>
          </a:ln>
        </p:spPr>
      </p:cxnSp>
      <p:cxnSp>
        <p:nvCxnSpPr>
          <p:cNvPr id="144" name="AutoShape 1146"/>
          <p:cNvCxnSpPr>
            <a:cxnSpLocks noChangeShapeType="1"/>
          </p:cNvCxnSpPr>
          <p:nvPr/>
        </p:nvCxnSpPr>
        <p:spPr bwMode="auto">
          <a:xfrm flipH="1">
            <a:off x="7417569" y="2378694"/>
            <a:ext cx="325977" cy="210"/>
          </a:xfrm>
          <a:prstGeom prst="straightConnector1">
            <a:avLst/>
          </a:prstGeom>
          <a:noFill/>
          <a:ln w="9525">
            <a:solidFill>
              <a:schemeClr val="tx1">
                <a:lumMod val="50000"/>
                <a:lumOff val="50000"/>
              </a:schemeClr>
            </a:solidFill>
            <a:prstDash val="solid"/>
            <a:round/>
            <a:headEnd type="triangle" w="med" len="med"/>
            <a:tailEnd/>
          </a:ln>
        </p:spPr>
      </p:cxnSp>
      <p:cxnSp>
        <p:nvCxnSpPr>
          <p:cNvPr id="166" name="Elbow Connector 165"/>
          <p:cNvCxnSpPr/>
          <p:nvPr/>
        </p:nvCxnSpPr>
        <p:spPr>
          <a:xfrm rot="5400000">
            <a:off x="-218364" y="2947915"/>
            <a:ext cx="1453488" cy="307076"/>
          </a:xfrm>
          <a:prstGeom prst="bentConnector3">
            <a:avLst>
              <a:gd name="adj1" fmla="val 235"/>
            </a:avLst>
          </a:prstGeom>
          <a:noFill/>
          <a:ln w="9525">
            <a:solidFill>
              <a:schemeClr val="tx1">
                <a:lumMod val="50000"/>
                <a:lumOff val="50000"/>
              </a:schemeClr>
            </a:solidFill>
            <a:prstDash val="solid"/>
            <a:round/>
            <a:headEnd type="triangle" w="med" len="med"/>
            <a:tailEnd/>
          </a:ln>
        </p:spPr>
      </p:cxnSp>
      <p:cxnSp>
        <p:nvCxnSpPr>
          <p:cNvPr id="207" name="Straight Connector 206"/>
          <p:cNvCxnSpPr/>
          <p:nvPr/>
        </p:nvCxnSpPr>
        <p:spPr>
          <a:xfrm>
            <a:off x="362354" y="3527946"/>
            <a:ext cx="174627" cy="779"/>
          </a:xfrm>
          <a:prstGeom prst="line">
            <a:avLst/>
          </a:prstGeom>
          <a:noFill/>
          <a:ln w="9525">
            <a:solidFill>
              <a:schemeClr val="tx1">
                <a:lumMod val="50000"/>
                <a:lumOff val="50000"/>
              </a:schemeClr>
            </a:solidFill>
            <a:prstDash val="solid"/>
            <a:round/>
            <a:headEnd type="none" w="med" len="med"/>
            <a:tailEnd/>
          </a:ln>
        </p:spPr>
      </p:cxnSp>
      <p:cxnSp>
        <p:nvCxnSpPr>
          <p:cNvPr id="211" name="Straight Connector 210"/>
          <p:cNvCxnSpPr/>
          <p:nvPr/>
        </p:nvCxnSpPr>
        <p:spPr>
          <a:xfrm>
            <a:off x="355194" y="3827632"/>
            <a:ext cx="174627" cy="779"/>
          </a:xfrm>
          <a:prstGeom prst="line">
            <a:avLst/>
          </a:prstGeom>
          <a:noFill/>
          <a:ln w="9525">
            <a:solidFill>
              <a:schemeClr val="tx1">
                <a:lumMod val="50000"/>
                <a:lumOff val="50000"/>
              </a:schemeClr>
            </a:solidFill>
            <a:prstDash val="solid"/>
            <a:round/>
            <a:headEnd type="none" w="med" len="med"/>
            <a:tailEnd/>
          </a:ln>
        </p:spPr>
      </p:cxnSp>
      <p:cxnSp>
        <p:nvCxnSpPr>
          <p:cNvPr id="212" name="Straight Connector 211"/>
          <p:cNvCxnSpPr/>
          <p:nvPr/>
        </p:nvCxnSpPr>
        <p:spPr>
          <a:xfrm>
            <a:off x="368490" y="3527946"/>
            <a:ext cx="174627" cy="779"/>
          </a:xfrm>
          <a:prstGeom prst="line">
            <a:avLst/>
          </a:prstGeom>
          <a:noFill/>
          <a:ln w="9525">
            <a:solidFill>
              <a:schemeClr val="tx1">
                <a:lumMod val="50000"/>
                <a:lumOff val="50000"/>
              </a:schemeClr>
            </a:solidFill>
            <a:prstDash val="solid"/>
            <a:round/>
            <a:headEnd type="none" w="med" len="med"/>
            <a:tailEnd/>
          </a:ln>
        </p:spPr>
      </p:cxnSp>
      <p:cxnSp>
        <p:nvCxnSpPr>
          <p:cNvPr id="213" name="Shape 163"/>
          <p:cNvCxnSpPr>
            <a:cxnSpLocks noChangeShapeType="1"/>
          </p:cNvCxnSpPr>
          <p:nvPr/>
        </p:nvCxnSpPr>
        <p:spPr bwMode="auto">
          <a:xfrm rot="5400000" flipH="1" flipV="1">
            <a:off x="914694" y="3147717"/>
            <a:ext cx="1539046" cy="9666"/>
          </a:xfrm>
          <a:prstGeom prst="bentConnector4">
            <a:avLst>
              <a:gd name="adj1" fmla="val -132"/>
              <a:gd name="adj2" fmla="val -711867"/>
            </a:avLst>
          </a:prstGeom>
          <a:noFill/>
          <a:ln w="9525">
            <a:solidFill>
              <a:schemeClr val="tx1">
                <a:lumMod val="50000"/>
                <a:lumOff val="50000"/>
              </a:schemeClr>
            </a:solidFill>
            <a:prstDash val="solid"/>
            <a:round/>
            <a:headEnd type="none" w="med" len="med"/>
            <a:tailEnd/>
          </a:ln>
        </p:spPr>
      </p:cxnSp>
      <p:cxnSp>
        <p:nvCxnSpPr>
          <p:cNvPr id="230" name="Shape 163"/>
          <p:cNvCxnSpPr>
            <a:cxnSpLocks noChangeShapeType="1"/>
          </p:cNvCxnSpPr>
          <p:nvPr/>
        </p:nvCxnSpPr>
        <p:spPr bwMode="auto">
          <a:xfrm rot="16200000" flipV="1">
            <a:off x="682164" y="3199952"/>
            <a:ext cx="1849888" cy="211708"/>
          </a:xfrm>
          <a:prstGeom prst="bentConnector3">
            <a:avLst>
              <a:gd name="adj1" fmla="val 570"/>
            </a:avLst>
          </a:prstGeom>
          <a:noFill/>
          <a:ln w="9525">
            <a:solidFill>
              <a:schemeClr val="tx1">
                <a:lumMod val="50000"/>
                <a:lumOff val="50000"/>
              </a:schemeClr>
            </a:solidFill>
            <a:prstDash val="solid"/>
            <a:round/>
            <a:headEnd type="none" w="med" len="med"/>
            <a:tailEnd/>
          </a:ln>
        </p:spPr>
      </p:cxnSp>
      <p:cxnSp>
        <p:nvCxnSpPr>
          <p:cNvPr id="244" name="Elbow Connector 1602"/>
          <p:cNvCxnSpPr>
            <a:cxnSpLocks noChangeShapeType="1"/>
          </p:cNvCxnSpPr>
          <p:nvPr/>
        </p:nvCxnSpPr>
        <p:spPr bwMode="auto">
          <a:xfrm rot="16200000" flipV="1">
            <a:off x="4852989" y="2643188"/>
            <a:ext cx="808037" cy="325437"/>
          </a:xfrm>
          <a:prstGeom prst="bentConnector3">
            <a:avLst>
              <a:gd name="adj1" fmla="val -687"/>
            </a:avLst>
          </a:prstGeom>
          <a:noFill/>
          <a:ln w="9525">
            <a:solidFill>
              <a:schemeClr val="tx1">
                <a:lumMod val="50000"/>
                <a:lumOff val="50000"/>
              </a:schemeClr>
            </a:solidFill>
            <a:prstDash val="solid"/>
            <a:round/>
            <a:headEnd type="triangle" w="med" len="med"/>
            <a:tailEnd/>
          </a:ln>
        </p:spPr>
      </p:cxnSp>
      <p:cxnSp>
        <p:nvCxnSpPr>
          <p:cNvPr id="250" name="Elbow Connector 1602"/>
          <p:cNvCxnSpPr>
            <a:cxnSpLocks noChangeShapeType="1"/>
          </p:cNvCxnSpPr>
          <p:nvPr/>
        </p:nvCxnSpPr>
        <p:spPr bwMode="auto">
          <a:xfrm rot="5400000" flipH="1" flipV="1">
            <a:off x="5941630" y="2779744"/>
            <a:ext cx="854076" cy="109537"/>
          </a:xfrm>
          <a:prstGeom prst="bentConnector3">
            <a:avLst>
              <a:gd name="adj1" fmla="val -751"/>
            </a:avLst>
          </a:prstGeom>
          <a:noFill/>
          <a:ln w="9525">
            <a:solidFill>
              <a:schemeClr val="tx1">
                <a:lumMod val="50000"/>
                <a:lumOff val="50000"/>
              </a:schemeClr>
            </a:solidFill>
            <a:prstDash val="solid"/>
            <a:round/>
            <a:headEnd type="none" w="med" len="med"/>
            <a:tailEnd/>
          </a:ln>
        </p:spPr>
      </p:cxnSp>
      <p:sp>
        <p:nvSpPr>
          <p:cNvPr id="256" name="Freeform 69"/>
          <p:cNvSpPr>
            <a:spLocks noChangeArrowheads="1"/>
          </p:cNvSpPr>
          <p:nvPr/>
        </p:nvSpPr>
        <p:spPr bwMode="auto">
          <a:xfrm>
            <a:off x="8349913" y="269691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57" name="Freeform 69"/>
          <p:cNvSpPr>
            <a:spLocks noChangeArrowheads="1"/>
          </p:cNvSpPr>
          <p:nvPr/>
        </p:nvSpPr>
        <p:spPr bwMode="auto">
          <a:xfrm>
            <a:off x="7191927" y="269569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58" name="Freeform 69"/>
          <p:cNvSpPr>
            <a:spLocks noChangeArrowheads="1"/>
          </p:cNvSpPr>
          <p:nvPr/>
        </p:nvSpPr>
        <p:spPr bwMode="auto">
          <a:xfrm>
            <a:off x="5935659" y="269324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121"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2" name="Picture 121" descr="Monitor_60px.png"/>
          <p:cNvPicPr>
            <a:picLocks noChangeAspect="1"/>
          </p:cNvPicPr>
          <p:nvPr/>
        </p:nvPicPr>
        <p:blipFill>
          <a:blip r:embed="rId13" cstate="print"/>
          <a:stretch>
            <a:fillRect/>
          </a:stretch>
        </p:blipFill>
        <p:spPr>
          <a:xfrm>
            <a:off x="361854" y="5577572"/>
            <a:ext cx="180000" cy="180000"/>
          </a:xfrm>
          <a:prstGeom prst="rect">
            <a:avLst/>
          </a:prstGeom>
        </p:spPr>
      </p:pic>
      <p:sp>
        <p:nvSpPr>
          <p:cNvPr id="123"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126" name="Picture 12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127" name="Rectangle 57">
            <a:hlinkClick r:id="rId15"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129" name="Picture 128" descr="Calculator_2_60px.png"/>
          <p:cNvPicPr>
            <a:picLocks noChangeAspect="1"/>
          </p:cNvPicPr>
          <p:nvPr/>
        </p:nvPicPr>
        <p:blipFill>
          <a:blip r:embed="rId16" cstate="print"/>
          <a:stretch>
            <a:fillRect/>
          </a:stretch>
        </p:blipFill>
        <p:spPr>
          <a:xfrm>
            <a:off x="366739" y="5220067"/>
            <a:ext cx="180000" cy="180000"/>
          </a:xfrm>
          <a:prstGeom prst="rect">
            <a:avLst/>
          </a:prstGeom>
        </p:spPr>
      </p:pic>
      <p:sp>
        <p:nvSpPr>
          <p:cNvPr id="130"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2" name="TextBox 61">
            <a:hlinkClick r:id="rId18"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1" name="Picture 100"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33" name="Rectangle 132">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Procure-to-Pay (Services)</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35711412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64" name="TextBox 66"/>
          <p:cNvSpPr txBox="1">
            <a:spLocks noChangeArrowheads="1"/>
          </p:cNvSpPr>
          <p:nvPr/>
        </p:nvSpPr>
        <p:spPr bwMode="auto">
          <a:xfrm>
            <a:off x="1760926" y="4399866"/>
            <a:ext cx="7256462" cy="1808187"/>
          </a:xfrm>
          <a:prstGeom prst="rect">
            <a:avLst/>
          </a:prstGeom>
          <a:noFill/>
          <a:ln w="9525">
            <a:noFill/>
            <a:miter lim="800000"/>
            <a:headEnd/>
            <a:tailEnd/>
          </a:ln>
        </p:spPr>
        <p:txBody>
          <a:bodyPr>
            <a:spAutoFit/>
          </a:bodyPr>
          <a:lstStyle/>
          <a:p>
            <a:pPr>
              <a:spcBef>
                <a:spcPts val="300"/>
              </a:spcBef>
              <a:buClr>
                <a:schemeClr val="accent1"/>
              </a:buClr>
              <a:buSzPct val="80000"/>
              <a:buFont typeface="Wingdings" pitchFamily="2" charset="2"/>
              <a:buNone/>
            </a:pPr>
            <a:r>
              <a:rPr lang="en-US" sz="900" dirty="0"/>
              <a:t>The </a:t>
            </a:r>
            <a:r>
              <a:rPr lang="en-US" sz="900" b="1" dirty="0"/>
              <a:t>Procure-to-Pay (Services)</a:t>
            </a:r>
            <a:r>
              <a:rPr lang="en-US" sz="900" dirty="0"/>
              <a:t> business scenario allows you to procure services, such as consulting and training services, temporary labor, or engineering services.</a:t>
            </a:r>
          </a:p>
          <a:p>
            <a:pPr>
              <a:spcBef>
                <a:spcPts val="300"/>
              </a:spcBef>
              <a:buClr>
                <a:schemeClr val="accent1"/>
              </a:buClr>
              <a:buSzPct val="80000"/>
              <a:buFont typeface="Wingdings" pitchFamily="2" charset="2"/>
              <a:buNone/>
            </a:pPr>
            <a:r>
              <a:rPr lang="en-US" sz="900" dirty="0"/>
              <a:t>It can be triggered by employees who create shopping carts for services, by project managers who need a certain service for their project, or directly by the buyer using a purchase order.</a:t>
            </a:r>
          </a:p>
          <a:p>
            <a:pPr>
              <a:spcBef>
                <a:spcPts val="300"/>
              </a:spcBef>
              <a:buClr>
                <a:schemeClr val="accent1"/>
              </a:buClr>
              <a:buSzPct val="80000"/>
              <a:buFont typeface="Wingdings" pitchFamily="2" charset="2"/>
              <a:buNone/>
            </a:pPr>
            <a:r>
              <a:rPr lang="en-US" sz="900" dirty="0"/>
              <a:t>Project-related services are usually recorded in a time sheet and the costs are directly transferred to the project tasks in financial accounting.</a:t>
            </a:r>
          </a:p>
          <a:p>
            <a:pPr>
              <a:spcBef>
                <a:spcPts val="300"/>
              </a:spcBef>
              <a:buClr>
                <a:schemeClr val="accent1"/>
              </a:buClr>
              <a:buSzPct val="80000"/>
              <a:buFont typeface="Wingdings" pitchFamily="2" charset="2"/>
              <a:buNone/>
            </a:pPr>
            <a:r>
              <a:rPr lang="en-US" sz="900" dirty="0"/>
              <a:t>If a purchasing contract or a list price for the ordered service exists, the purchase order can be created automatically. If no source of supply exists, a request for quotation can be sent out to determine an appropriate supplier.</a:t>
            </a:r>
          </a:p>
          <a:p>
            <a:pPr>
              <a:spcBef>
                <a:spcPts val="300"/>
              </a:spcBef>
              <a:buClr>
                <a:schemeClr val="accent1"/>
              </a:buClr>
              <a:buSzPct val="80000"/>
              <a:buFont typeface="Wingdings" pitchFamily="2" charset="2"/>
              <a:buNone/>
            </a:pPr>
            <a:r>
              <a:rPr lang="en-US" sz="900" dirty="0"/>
              <a:t>Alternatively with this scenario, it is possible to order external resources to provide services for customer demands that cannot be fulfilled by internal employees. In this case, the procurement process is triggered when a sales order or a service order has been created.</a:t>
            </a:r>
          </a:p>
          <a:p>
            <a:pPr marL="228600" lvl="1" indent="-114300">
              <a:spcBef>
                <a:spcPts val="300"/>
              </a:spcBef>
              <a:buFont typeface="Arial" charset="0"/>
              <a:buChar char="•"/>
            </a:pPr>
            <a:endParaRPr lang="en-US" sz="900" dirty="0"/>
          </a:p>
        </p:txBody>
      </p:sp>
      <p:sp>
        <p:nvSpPr>
          <p:cNvPr id="2" name="Title 1"/>
          <p:cNvSpPr>
            <a:spLocks noGrp="1"/>
          </p:cNvSpPr>
          <p:nvPr>
            <p:ph type="title"/>
          </p:nvPr>
        </p:nvSpPr>
        <p:spPr>
          <a:xfrm>
            <a:off x="324000" y="171219"/>
            <a:ext cx="8496000" cy="756000"/>
          </a:xfrm>
        </p:spPr>
        <p:txBody>
          <a:bodyPr/>
          <a:lstStyle/>
          <a:p>
            <a:r>
              <a:rPr lang="en-US" b="0" dirty="0"/>
              <a:t>Procure-to-Pay (Services)</a:t>
            </a:r>
            <a:br>
              <a:rPr lang="en-US" b="0" dirty="0"/>
            </a:br>
            <a:r>
              <a:rPr lang="en-US" sz="2000" b="0" dirty="0"/>
              <a:t>Scenario Overview</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3"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7" name="Rectangle 74"/>
          <p:cNvSpPr>
            <a:spLocks noChangeArrowheads="1"/>
          </p:cNvSpPr>
          <p:nvPr/>
        </p:nvSpPr>
        <p:spPr bwMode="auto">
          <a:xfrm>
            <a:off x="1411187" y="3092240"/>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68" name="Rectangle 74"/>
          <p:cNvSpPr>
            <a:spLocks noChangeArrowheads="1"/>
          </p:cNvSpPr>
          <p:nvPr/>
        </p:nvSpPr>
        <p:spPr bwMode="auto">
          <a:xfrm>
            <a:off x="1423676" y="3471863"/>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 </a:t>
            </a:r>
          </a:p>
        </p:txBody>
      </p:sp>
      <p:sp>
        <p:nvSpPr>
          <p:cNvPr id="86"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sp>
        <p:nvSpPr>
          <p:cNvPr id="91" name="Chevron 79"/>
          <p:cNvSpPr>
            <a:spLocks noChangeArrowheads="1"/>
          </p:cNvSpPr>
          <p:nvPr/>
        </p:nvSpPr>
        <p:spPr bwMode="auto">
          <a:xfrm>
            <a:off x="3246438" y="63087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Strategic Buyer</a:t>
            </a:r>
          </a:p>
        </p:txBody>
      </p:sp>
      <p:sp>
        <p:nvSpPr>
          <p:cNvPr id="95" name="Chevron 79"/>
          <p:cNvSpPr>
            <a:spLocks noChangeArrowheads="1"/>
          </p:cNvSpPr>
          <p:nvPr/>
        </p:nvSpPr>
        <p:spPr bwMode="auto">
          <a:xfrm>
            <a:off x="5440363" y="6313488"/>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Payable Accountant</a:t>
            </a:r>
          </a:p>
        </p:txBody>
      </p:sp>
      <p:sp>
        <p:nvSpPr>
          <p:cNvPr id="99" name="Chevron 79"/>
          <p:cNvSpPr>
            <a:spLocks noChangeArrowheads="1"/>
          </p:cNvSpPr>
          <p:nvPr/>
        </p:nvSpPr>
        <p:spPr bwMode="auto">
          <a:xfrm>
            <a:off x="4389438" y="631825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53"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66"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6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72" name="Picture 75"/>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73" name="Rectangle 76">
            <a:hlinkClick r:id="rId6"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Close Legend</a:t>
            </a:r>
            <a:endParaRPr lang="en-US" sz="800" dirty="0">
              <a:solidFill>
                <a:srgbClr val="44697D"/>
              </a:solidFill>
            </a:endParaRPr>
          </a:p>
        </p:txBody>
      </p:sp>
      <p:sp>
        <p:nvSpPr>
          <p:cNvPr id="74"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5"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6"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7"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78"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04" name="Chevron 123">
            <a:hlinkClick r:id="rId7" action="ppaction://hlinksldjump"/>
          </p:cNvPr>
          <p:cNvSpPr>
            <a:spLocks noChangeArrowheads="1"/>
          </p:cNvSpPr>
          <p:nvPr/>
        </p:nvSpPr>
        <p:spPr bwMode="auto">
          <a:xfrm>
            <a:off x="5399749"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105" name="Chevron 123">
            <a:hlinkClick r:id="rId8" action="ppaction://hlinksldjump"/>
          </p:cNvPr>
          <p:cNvSpPr>
            <a:spLocks noChangeArrowheads="1"/>
          </p:cNvSpPr>
          <p:nvPr/>
        </p:nvSpPr>
        <p:spPr bwMode="auto">
          <a:xfrm>
            <a:off x="330227"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106" name="Chevron 123">
            <a:hlinkClick r:id="rId9" action="ppaction://hlinksldjump"/>
          </p:cNvPr>
          <p:cNvSpPr>
            <a:spLocks noChangeArrowheads="1"/>
          </p:cNvSpPr>
          <p:nvPr/>
        </p:nvSpPr>
        <p:spPr bwMode="auto">
          <a:xfrm>
            <a:off x="1174894"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107" name="Chevron 123">
            <a:hlinkClick r:id="rId10" action="ppaction://hlinksldjump"/>
          </p:cNvPr>
          <p:cNvSpPr>
            <a:spLocks noChangeArrowheads="1"/>
          </p:cNvSpPr>
          <p:nvPr/>
        </p:nvSpPr>
        <p:spPr bwMode="auto">
          <a:xfrm>
            <a:off x="2865749"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08" name="Chevron 123">
            <a:hlinkClick r:id="rId11" action="ppaction://hlinksldjump"/>
          </p:cNvPr>
          <p:cNvSpPr>
            <a:spLocks noChangeArrowheads="1"/>
          </p:cNvSpPr>
          <p:nvPr/>
        </p:nvSpPr>
        <p:spPr bwMode="auto">
          <a:xfrm>
            <a:off x="3710416" y="211044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109" name="Chevron 123">
            <a:hlinkClick r:id="rId12" action="ppaction://hlinksldjump"/>
          </p:cNvPr>
          <p:cNvSpPr>
            <a:spLocks noChangeArrowheads="1"/>
          </p:cNvSpPr>
          <p:nvPr/>
        </p:nvSpPr>
        <p:spPr bwMode="auto">
          <a:xfrm>
            <a:off x="4555082" y="211044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10" name="Freeform 69"/>
          <p:cNvSpPr>
            <a:spLocks noChangeArrowheads="1"/>
          </p:cNvSpPr>
          <p:nvPr/>
        </p:nvSpPr>
        <p:spPr bwMode="auto">
          <a:xfrm>
            <a:off x="4381811"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1" name="Chevron 123">
            <a:hlinkClick r:id="rId13" action="ppaction://hlinksldjump"/>
          </p:cNvPr>
          <p:cNvSpPr>
            <a:spLocks noChangeArrowheads="1"/>
          </p:cNvSpPr>
          <p:nvPr/>
        </p:nvSpPr>
        <p:spPr bwMode="auto">
          <a:xfrm>
            <a:off x="2020902" y="2111375"/>
            <a:ext cx="884236" cy="878884"/>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112" name="Freeform 69"/>
          <p:cNvSpPr>
            <a:spLocks noChangeArrowheads="1"/>
          </p:cNvSpPr>
          <p:nvPr/>
        </p:nvSpPr>
        <p:spPr bwMode="auto">
          <a:xfrm>
            <a:off x="5223844"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3" name="Freeform 69"/>
          <p:cNvSpPr>
            <a:spLocks noChangeArrowheads="1"/>
          </p:cNvSpPr>
          <p:nvPr/>
        </p:nvSpPr>
        <p:spPr bwMode="auto">
          <a:xfrm>
            <a:off x="6069737"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TextBox 7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96" name="Picture 95"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100"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5" name="Picture 64"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5"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3" name="Picture 8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189667" y="3522327"/>
            <a:ext cx="180000" cy="134181"/>
          </a:xfrm>
          <a:prstGeom prst="rect">
            <a:avLst/>
          </a:prstGeom>
        </p:spPr>
      </p:pic>
      <p:pic>
        <p:nvPicPr>
          <p:cNvPr id="84" name="Picture 8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186791" y="3105384"/>
            <a:ext cx="180000" cy="134181"/>
          </a:xfrm>
          <a:prstGeom prst="rect">
            <a:avLst/>
          </a:prstGeom>
        </p:spPr>
      </p:pic>
      <p:pic>
        <p:nvPicPr>
          <p:cNvPr id="85" name="Picture 8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6" name="Picture 143"/>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1831975" y="6303963"/>
            <a:ext cx="411162" cy="411162"/>
          </a:xfrm>
          <a:prstGeom prst="rect">
            <a:avLst/>
          </a:prstGeom>
          <a:noFill/>
          <a:ln w="9525">
            <a:noFill/>
            <a:miter lim="800000"/>
            <a:headEnd/>
            <a:tailEnd/>
          </a:ln>
        </p:spPr>
      </p:pic>
      <p:pic>
        <p:nvPicPr>
          <p:cNvPr id="117" name="Picture 9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4997580" y="6329363"/>
            <a:ext cx="383915" cy="376237"/>
          </a:xfrm>
          <a:prstGeom prst="rect">
            <a:avLst/>
          </a:prstGeom>
          <a:noFill/>
          <a:ln w="9525">
            <a:noFill/>
            <a:miter lim="800000"/>
            <a:headEnd/>
            <a:tailEnd/>
          </a:ln>
        </p:spPr>
      </p:pic>
      <p:pic>
        <p:nvPicPr>
          <p:cNvPr id="118" name="Picture 117"/>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3895725" y="6318272"/>
            <a:ext cx="401638" cy="400005"/>
          </a:xfrm>
          <a:prstGeom prst="rect">
            <a:avLst/>
          </a:prstGeom>
          <a:noFill/>
          <a:ln w="9525">
            <a:noFill/>
            <a:miter lim="800000"/>
            <a:headEnd/>
            <a:tailEnd/>
          </a:ln>
        </p:spPr>
      </p:pic>
      <p:grpSp>
        <p:nvGrpSpPr>
          <p:cNvPr id="119" name="Group 118"/>
          <p:cNvGrpSpPr/>
          <p:nvPr/>
        </p:nvGrpSpPr>
        <p:grpSpPr>
          <a:xfrm>
            <a:off x="2783650" y="6311901"/>
            <a:ext cx="410400" cy="410400"/>
            <a:chOff x="2783650" y="6311901"/>
            <a:chExt cx="410400" cy="410400"/>
          </a:xfrm>
        </p:grpSpPr>
        <p:pic>
          <p:nvPicPr>
            <p:cNvPr id="120" name="Picture 71" descr="12"/>
            <p:cNvPicPr>
              <a:picLocks noChangeAspect="1" noChangeArrowheads="1"/>
            </p:cNvPicPr>
            <p:nvPr/>
          </p:nvPicPr>
          <p:blipFill>
            <a:blip r:embed="rId25" cstate="print"/>
            <a:srcRect/>
            <a:stretch>
              <a:fillRect/>
            </a:stretch>
          </p:blipFill>
          <p:spPr bwMode="auto">
            <a:xfrm>
              <a:off x="2792413" y="6318250"/>
              <a:ext cx="401637" cy="401637"/>
            </a:xfrm>
            <a:prstGeom prst="rect">
              <a:avLst/>
            </a:prstGeom>
            <a:noFill/>
            <a:ln w="9525">
              <a:noFill/>
              <a:miter lim="800000"/>
              <a:headEnd/>
              <a:tailEnd/>
            </a:ln>
          </p:spPr>
        </p:pic>
        <p:sp>
          <p:nvSpPr>
            <p:cNvPr id="121" name="Donut 120"/>
            <p:cNvSpPr>
              <a:spLocks noChangeAspect="1"/>
            </p:cNvSpPr>
            <p:nvPr/>
          </p:nvSpPr>
          <p:spPr bwMode="gray">
            <a:xfrm>
              <a:off x="2783650" y="6311901"/>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22" name="Picture 121" descr="i_button_black.psd"/>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930248" y="6318751"/>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333649" y="1865954"/>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Shopping Carts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Go Shopping (Advanced)</a:t>
            </a:r>
          </a:p>
        </p:txBody>
      </p:sp>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Shopping Carts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618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Shopping Carts</a:t>
            </a:r>
            <a:r>
              <a:rPr lang="en-US" sz="900" dirty="0"/>
              <a:t> business process enables your employees to independently create and track shopping carts to request non-stock materials and services. They can also confirm, cancel, or return goods and services receipts from the shopping carts. The costs for these products can be assigned to a cost center, project, sales order, or service order. The information in these shopping carts is sent for approval, if required, and then transferred into purchase requests for the purchasing department.  It is possible for a requester to withdraw a shopping cart from approval. Requested items can also be canceled.</a:t>
            </a:r>
            <a:endParaRPr lang="de-DE"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476510" y="21816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 advanced shopping cart</a:t>
            </a:r>
          </a:p>
        </p:txBody>
      </p:sp>
      <p:sp>
        <p:nvSpPr>
          <p:cNvPr id="75" name="Chevron 74"/>
          <p:cNvSpPr>
            <a:spLocks noChangeArrowheads="1"/>
          </p:cNvSpPr>
          <p:nvPr>
            <p:custDataLst>
              <p:tags r:id="rId2"/>
            </p:custDataLst>
          </p:nvPr>
        </p:nvSpPr>
        <p:spPr bwMode="auto">
          <a:xfrm>
            <a:off x="1276785" y="21816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Track a shopping cart</a:t>
            </a:r>
          </a:p>
        </p:txBody>
      </p:sp>
      <p:sp>
        <p:nvSpPr>
          <p:cNvPr id="76" name="Chevron 75"/>
          <p:cNvSpPr>
            <a:spLocks noChangeArrowheads="1"/>
          </p:cNvSpPr>
          <p:nvPr>
            <p:custDataLst>
              <p:tags r:id="rId3"/>
            </p:custDataLst>
          </p:nvPr>
        </p:nvSpPr>
        <p:spPr bwMode="auto">
          <a:xfrm>
            <a:off x="2074901" y="21816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shopping cart</a:t>
            </a:r>
          </a:p>
        </p:txBody>
      </p: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Employee</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Home </a:t>
            </a:r>
            <a:endParaRPr lang="en-US" sz="1200" b="1" dirty="0">
              <a:solidFill>
                <a:srgbClr val="EA1A04"/>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6" action="ppaction://hlinksldjump"/>
          </p:cNvPr>
          <p:cNvSpPr txBox="1">
            <a:spLocks noChangeArrowheads="1"/>
          </p:cNvSpPr>
          <p:nvPr/>
        </p:nvSpPr>
        <p:spPr bwMode="auto">
          <a:xfrm>
            <a:off x="2571132" y="1793041"/>
            <a:ext cx="3000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9" name="Oval 88">
            <a:hlinkClick r:id="rId7" action="ppaction://hlinksldjump" tooltip="An employee creates a shopping cart for non-stock materials and services for themselves or on behalf of other employees."/>
          </p:cNvPr>
          <p:cNvSpPr>
            <a:spLocks noChangeAspect="1"/>
          </p:cNvSpPr>
          <p:nvPr/>
        </p:nvSpPr>
        <p:spPr bwMode="gray">
          <a:xfrm>
            <a:off x="106952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7" action="ppaction://hlinksldjump" tooltip="The employee can check the shopping cart status, manage its deliveries, or cancel the requested product quantity."/>
          </p:cNvPr>
          <p:cNvSpPr>
            <a:spLocks noChangeAspect="1"/>
          </p:cNvSpPr>
          <p:nvPr/>
        </p:nvSpPr>
        <p:spPr bwMode="gray">
          <a:xfrm>
            <a:off x="1872401"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7" action="ppaction://hlinksldjump" tooltip="If necessary, the approver then approves or rejects the shopping cart or sends it back for revision."/>
          </p:cNvPr>
          <p:cNvSpPr>
            <a:spLocks noChangeAspect="1"/>
          </p:cNvSpPr>
          <p:nvPr/>
        </p:nvSpPr>
        <p:spPr bwMode="gray">
          <a:xfrm>
            <a:off x="2669245"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Rectangle 74"/>
          <p:cNvSpPr>
            <a:spLocks noChangeArrowheads="1"/>
          </p:cNvSpPr>
          <p:nvPr/>
        </p:nvSpPr>
        <p:spPr bwMode="auto">
          <a:xfrm>
            <a:off x="3253299"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62" name="Rectangle 74"/>
          <p:cNvSpPr>
            <a:spLocks noChangeArrowheads="1"/>
          </p:cNvSpPr>
          <p:nvPr/>
        </p:nvSpPr>
        <p:spPr bwMode="auto">
          <a:xfrm>
            <a:off x="3248538"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pic>
        <p:nvPicPr>
          <p:cNvPr id="63" name="Picture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18424" y="3264095"/>
            <a:ext cx="180000" cy="134181"/>
          </a:xfrm>
          <a:prstGeom prst="rect">
            <a:avLst/>
          </a:prstGeom>
        </p:spPr>
      </p:pic>
      <p:pic>
        <p:nvPicPr>
          <p:cNvPr id="64" name="Picture 6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18424" y="3660703"/>
            <a:ext cx="180000" cy="134181"/>
          </a:xfrm>
          <a:prstGeom prst="rect">
            <a:avLst/>
          </a:prstGeom>
        </p:spPr>
      </p:pic>
      <p:sp>
        <p:nvSpPr>
          <p:cNvPr id="59" name="TextBox 5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9" name="Picture 78"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95"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Chevron 123">
            <a:hlinkClick r:id="rId14" action="ppaction://hlinksldjump"/>
          </p:cNvPr>
          <p:cNvSpPr>
            <a:spLocks noChangeArrowheads="1"/>
          </p:cNvSpPr>
          <p:nvPr/>
        </p:nvSpPr>
        <p:spPr bwMode="auto">
          <a:xfrm>
            <a:off x="7109677"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3" name="Chevron 123">
            <a:hlinkClick r:id="rId15" action="ppaction://hlinksldjump"/>
          </p:cNvPr>
          <p:cNvSpPr>
            <a:spLocks noChangeArrowheads="1"/>
          </p:cNvSpPr>
          <p:nvPr/>
        </p:nvSpPr>
        <p:spPr bwMode="auto">
          <a:xfrm>
            <a:off x="2884822"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55" name="Chevron 123">
            <a:hlinkClick r:id="rId16" action="ppaction://hlinksldjump"/>
          </p:cNvPr>
          <p:cNvSpPr>
            <a:spLocks noChangeArrowheads="1"/>
          </p:cNvSpPr>
          <p:nvPr/>
        </p:nvSpPr>
        <p:spPr bwMode="auto">
          <a:xfrm>
            <a:off x="457567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6" name="Chevron 123">
            <a:hlinkClick r:id="rId17" action="ppaction://hlinksldjump"/>
          </p:cNvPr>
          <p:cNvSpPr>
            <a:spLocks noChangeArrowheads="1"/>
          </p:cNvSpPr>
          <p:nvPr/>
        </p:nvSpPr>
        <p:spPr bwMode="auto">
          <a:xfrm>
            <a:off x="542034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57" name="Chevron 123">
            <a:hlinkClick r:id="rId18" action="ppaction://hlinksldjump"/>
          </p:cNvPr>
          <p:cNvSpPr>
            <a:spLocks noChangeArrowheads="1"/>
          </p:cNvSpPr>
          <p:nvPr/>
        </p:nvSpPr>
        <p:spPr bwMode="auto">
          <a:xfrm>
            <a:off x="6265010"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58" name="Freeform 69"/>
          <p:cNvSpPr>
            <a:spLocks noChangeArrowheads="1"/>
          </p:cNvSpPr>
          <p:nvPr/>
        </p:nvSpPr>
        <p:spPr bwMode="auto">
          <a:xfrm>
            <a:off x="6091739"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Chevron 123">
            <a:hlinkClick r:id="rId19" action="ppaction://hlinksldjump"/>
          </p:cNvPr>
          <p:cNvSpPr>
            <a:spLocks noChangeArrowheads="1"/>
          </p:cNvSpPr>
          <p:nvPr/>
        </p:nvSpPr>
        <p:spPr bwMode="auto">
          <a:xfrm>
            <a:off x="3730830"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85" name="Freeform 69"/>
          <p:cNvSpPr>
            <a:spLocks noChangeArrowheads="1"/>
          </p:cNvSpPr>
          <p:nvPr/>
        </p:nvSpPr>
        <p:spPr bwMode="auto">
          <a:xfrm>
            <a:off x="6933772"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Freeform 69"/>
          <p:cNvSpPr>
            <a:spLocks noChangeArrowheads="1"/>
          </p:cNvSpPr>
          <p:nvPr/>
        </p:nvSpPr>
        <p:spPr bwMode="auto">
          <a:xfrm>
            <a:off x="7779665"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6" name="Picture 65"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0" name="Rectangle 57">
            <a:hlinkClick r:id="rId21"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78" name="Picture 143"/>
          <p:cNvPicPr>
            <a:picLocks noChangeAspect="1"/>
          </p:cNvPicPr>
          <p:nvPr/>
        </p:nvPicPr>
        <p:blipFill>
          <a:blip r:embed="rId24">
            <a:extLst>
              <a:ext uri="{28A0092B-C50C-407E-A947-70E740481C1C}">
                <a14:useLocalDpi xmlns:a14="http://schemas.microsoft.com/office/drawing/2010/main" val="0"/>
              </a:ext>
            </a:extLst>
          </a:blip>
          <a:stretch>
            <a:fillRect/>
          </a:stretch>
        </p:blipFill>
        <p:spPr bwMode="auto">
          <a:xfrm>
            <a:off x="6953147" y="4532793"/>
            <a:ext cx="411162" cy="411162"/>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Chevron 83"/>
          <p:cNvSpPr>
            <a:spLocks noChangeArrowheads="1"/>
          </p:cNvSpPr>
          <p:nvPr/>
        </p:nvSpPr>
        <p:spPr bwMode="auto">
          <a:xfrm>
            <a:off x="1033153" y="1446035"/>
            <a:ext cx="2551814" cy="2254095"/>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Purchase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391109" y="18131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75" name="Chevron 74"/>
          <p:cNvSpPr>
            <a:spLocks noChangeArrowheads="1"/>
          </p:cNvSpPr>
          <p:nvPr>
            <p:custDataLst>
              <p:tags r:id="rId2"/>
            </p:custDataLst>
          </p:nvPr>
        </p:nvSpPr>
        <p:spPr bwMode="auto">
          <a:xfrm>
            <a:off x="2373315" y="182378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76" name="Chevron 75"/>
          <p:cNvSpPr>
            <a:spLocks noChangeArrowheads="1"/>
          </p:cNvSpPr>
          <p:nvPr>
            <p:custDataLst>
              <p:tags r:id="rId3"/>
            </p:custDataLst>
          </p:nvPr>
        </p:nvSpPr>
        <p:spPr bwMode="auto">
          <a:xfrm>
            <a:off x="1898857" y="26318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RFQ</a:t>
            </a:r>
          </a:p>
          <a:p>
            <a:pPr>
              <a:lnSpc>
                <a:spcPct val="90000"/>
              </a:lnSpc>
              <a:buClr>
                <a:schemeClr val="accent1"/>
              </a:buClr>
              <a:buSzPct val="80000"/>
            </a:pPr>
            <a:r>
              <a:rPr lang="en-US" sz="800" dirty="0">
                <a:solidFill>
                  <a:srgbClr val="404040"/>
                </a:solidFill>
              </a:rPr>
              <a:t>    processing</a:t>
            </a:r>
          </a:p>
        </p:txBody>
      </p:sp>
      <p:sp>
        <p:nvSpPr>
          <p:cNvPr id="84" name="TextBox 59">
            <a:hlinkClick r:id="rId6" action="ppaction://hlinksldjump"/>
          </p:cNvPr>
          <p:cNvSpPr txBox="1">
            <a:spLocks noChangeArrowheads="1"/>
          </p:cNvSpPr>
          <p:nvPr/>
        </p:nvSpPr>
        <p:spPr bwMode="auto">
          <a:xfrm>
            <a:off x="3085806" y="1378372"/>
            <a:ext cx="3000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9" name="Oval 88">
            <a:hlinkClick r:id="rId7" action="ppaction://hlinksldjump" tooltip="If no valid sources of supply are available for open purchase requests, the buyer can initiate the RFQ process. "/>
          </p:cNvPr>
          <p:cNvSpPr>
            <a:spLocks noChangeAspect="1"/>
          </p:cNvSpPr>
          <p:nvPr/>
        </p:nvSpPr>
        <p:spPr bwMode="gray">
          <a:xfrm>
            <a:off x="2467822" y="3193514"/>
            <a:ext cx="166906" cy="166906"/>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7"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1987687" y="24072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7"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2965757" y="24063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Rectangle 77"/>
          <p:cNvSpPr>
            <a:spLocks noChangeArrowheads="1"/>
          </p:cNvSpPr>
          <p:nvPr/>
        </p:nvSpPr>
        <p:spPr bwMode="auto">
          <a:xfrm>
            <a:off x="1204032" y="3429093"/>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9" action="ppaction://hlinksldjump"/>
              </a:rPr>
              <a:t>Click here</a:t>
            </a:r>
            <a:r>
              <a:rPr lang="en-US" sz="900" dirty="0">
                <a:solidFill>
                  <a:srgbClr val="44697D"/>
                </a:solidFill>
              </a:rPr>
              <a:t> </a:t>
            </a:r>
            <a:r>
              <a:rPr lang="en-US" sz="900" dirty="0">
                <a:solidFill>
                  <a:schemeClr val="bg1"/>
                </a:solidFill>
              </a:rPr>
              <a:t>to display process variants</a:t>
            </a:r>
          </a:p>
        </p:txBody>
      </p:sp>
      <p:sp>
        <p:nvSpPr>
          <p:cNvPr id="54"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endParaRPr lang="en-US" sz="800" dirty="0">
              <a:solidFill>
                <a:srgbClr val="404040"/>
              </a:solidFill>
            </a:endParaRPr>
          </a:p>
        </p:txBody>
      </p:sp>
      <p:sp>
        <p:nvSpPr>
          <p:cNvPr id="59"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sp>
        <p:nvSpPr>
          <p:cNvPr id="6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6" name="TextBox 65"/>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4" name="Picture 73"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9"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4" action="ppaction://hlinksldjump"/>
          </p:cNvPr>
          <p:cNvSpPr>
            <a:spLocks noChangeArrowheads="1"/>
          </p:cNvSpPr>
          <p:nvPr/>
        </p:nvSpPr>
        <p:spPr bwMode="auto">
          <a:xfrm>
            <a:off x="6917653"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2" name="Chevron 123">
            <a:hlinkClick r:id="rId15" action="ppaction://hlinksldjump"/>
          </p:cNvPr>
          <p:cNvSpPr>
            <a:spLocks noChangeArrowheads="1"/>
          </p:cNvSpPr>
          <p:nvPr/>
        </p:nvSpPr>
        <p:spPr bwMode="auto">
          <a:xfrm>
            <a:off x="4383653"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3" name="Chevron 123">
            <a:hlinkClick r:id="rId16" action="ppaction://hlinksldjump"/>
          </p:cNvPr>
          <p:cNvSpPr>
            <a:spLocks noChangeArrowheads="1"/>
          </p:cNvSpPr>
          <p:nvPr/>
        </p:nvSpPr>
        <p:spPr bwMode="auto">
          <a:xfrm>
            <a:off x="5228320"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55" name="Chevron 123">
            <a:hlinkClick r:id="rId17" action="ppaction://hlinksldjump"/>
          </p:cNvPr>
          <p:cNvSpPr>
            <a:spLocks noChangeArrowheads="1"/>
          </p:cNvSpPr>
          <p:nvPr/>
        </p:nvSpPr>
        <p:spPr bwMode="auto">
          <a:xfrm>
            <a:off x="6072986"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56" name="Freeform 69"/>
          <p:cNvSpPr>
            <a:spLocks noChangeArrowheads="1"/>
          </p:cNvSpPr>
          <p:nvPr/>
        </p:nvSpPr>
        <p:spPr bwMode="auto">
          <a:xfrm>
            <a:off x="5899715"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7" name="Chevron 123">
            <a:hlinkClick r:id="rId18" action="ppaction://hlinksldjump"/>
          </p:cNvPr>
          <p:cNvSpPr>
            <a:spLocks noChangeArrowheads="1"/>
          </p:cNvSpPr>
          <p:nvPr/>
        </p:nvSpPr>
        <p:spPr bwMode="auto">
          <a:xfrm>
            <a:off x="3538806"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58" name="Freeform 69"/>
          <p:cNvSpPr>
            <a:spLocks noChangeArrowheads="1"/>
          </p:cNvSpPr>
          <p:nvPr/>
        </p:nvSpPr>
        <p:spPr bwMode="auto">
          <a:xfrm>
            <a:off x="6741748"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Freeform 69"/>
          <p:cNvSpPr>
            <a:spLocks noChangeArrowheads="1"/>
          </p:cNvSpPr>
          <p:nvPr/>
        </p:nvSpPr>
        <p:spPr bwMode="auto">
          <a:xfrm>
            <a:off x="7587641"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5" name="Chevron 123">
            <a:hlinkClick r:id="rId19"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99" name="TextBox 66"/>
          <p:cNvSpPr txBox="1">
            <a:spLocks noChangeArrowheads="1"/>
          </p:cNvSpPr>
          <p:nvPr/>
        </p:nvSpPr>
        <p:spPr bwMode="auto">
          <a:xfrm>
            <a:off x="1762570" y="4398886"/>
            <a:ext cx="4960937" cy="12001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Purchase Requests</a:t>
            </a:r>
            <a:r>
              <a:rPr lang="en-US" sz="900" dirty="0"/>
              <a:t> business process enables you to monitor incoming purchase requests and to add or change relevant data in order to transfer purchase requests into purchase orders. You can assign missing sources of supply such as contracts, list prices, or already existing purchase orders and then either order the assigned purchase requests or bundle multiple assigned purchase requests into one or more purchase orders. If there is no source of supply to be found, you can find appropriate sources of supply using a request for quotation. The process can have multiple degrees of automation. </a:t>
            </a:r>
            <a:br>
              <a:rPr lang="en-US" sz="900" dirty="0"/>
            </a:br>
            <a:endParaRPr lang="de-DE" sz="900" dirty="0"/>
          </a:p>
        </p:txBody>
      </p:sp>
      <p:pic>
        <p:nvPicPr>
          <p:cNvPr id="61" name="Picture 60"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Rectangle 57">
            <a:hlinkClick r:id="rId21"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8" name="Picture 96"/>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951723" y="4537158"/>
            <a:ext cx="401637" cy="400004"/>
          </a:xfrm>
          <a:prstGeom prst="rect">
            <a:avLst/>
          </a:prstGeom>
          <a:noFill/>
          <a:ln w="9525">
            <a:noFill/>
            <a:miter lim="800000"/>
            <a:headEnd/>
            <a:tailEnd/>
          </a:ln>
        </p:spPr>
      </p:pic>
      <p:pic>
        <p:nvPicPr>
          <p:cNvPr id="82"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Purchase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7" name="Chevron 55"/>
          <p:cNvSpPr>
            <a:spLocks noChangeArrowheads="1"/>
          </p:cNvSpPr>
          <p:nvPr/>
        </p:nvSpPr>
        <p:spPr bwMode="auto">
          <a:xfrm>
            <a:off x="1038234" y="3693903"/>
            <a:ext cx="2300577" cy="354221"/>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88000">
              <a:spcBef>
                <a:spcPts val="300"/>
              </a:spcBef>
            </a:pPr>
            <a:r>
              <a:rPr lang="en-US" sz="900" dirty="0"/>
              <a:t>Processing Purchase Requests - Order </a:t>
            </a:r>
          </a:p>
        </p:txBody>
      </p:sp>
      <p:sp>
        <p:nvSpPr>
          <p:cNvPr id="92" name="Oval 91">
            <a:hlinkClick r:id="rId6" action="ppaction://hlinksldjump" tooltip="The Processing Purchase Requests - Order process variant allows the automatic transfer of purchase requests into purchase orders. The system needs to be maintained accordingly and sources of supply need to be assigned. "/>
          </p:cNvPr>
          <p:cNvSpPr>
            <a:spLocks noChangeAspect="1"/>
          </p:cNvSpPr>
          <p:nvPr/>
        </p:nvSpPr>
        <p:spPr bwMode="gray">
          <a:xfrm>
            <a:off x="1098399" y="3743319"/>
            <a:ext cx="166906" cy="166906"/>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98" name="Group 47"/>
          <p:cNvGrpSpPr/>
          <p:nvPr/>
        </p:nvGrpSpPr>
        <p:grpSpPr>
          <a:xfrm>
            <a:off x="7709046" y="1152671"/>
            <a:ext cx="1174410" cy="309466"/>
            <a:chOff x="7269479" y="1173773"/>
            <a:chExt cx="1174410" cy="309466"/>
          </a:xfrm>
        </p:grpSpPr>
        <p:pic>
          <p:nvPicPr>
            <p:cNvPr id="9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10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6" name="TextBox 66"/>
          <p:cNvSpPr txBox="1">
            <a:spLocks noChangeArrowheads="1"/>
          </p:cNvSpPr>
          <p:nvPr/>
        </p:nvSpPr>
        <p:spPr bwMode="auto">
          <a:xfrm>
            <a:off x="1762570" y="4398886"/>
            <a:ext cx="4960937" cy="12001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Purchase Requests</a:t>
            </a:r>
            <a:r>
              <a:rPr lang="en-US" sz="900" dirty="0"/>
              <a:t> business process enables you to monitor incoming purchase requests and to add or change relevant data in order to transfer purchase requests into purchase orders. You can assign missing sources of supply such as contracts, list prices, or already existing purchase orders and then either order the assigned purchase requests or bundle multiple assigned purchase requests into one or more purchase orders. If there is no source of supply to be found, you can find appropriate sources of supply using a request for quotation. The process can have multiple degrees of automation. </a:t>
            </a:r>
            <a:br>
              <a:rPr lang="en-US" sz="900" dirty="0"/>
            </a:br>
            <a:endParaRPr lang="de-DE" sz="900" dirty="0"/>
          </a:p>
        </p:txBody>
      </p:sp>
      <p:sp>
        <p:nvSpPr>
          <p:cNvPr id="130" name="Chevron 83"/>
          <p:cNvSpPr>
            <a:spLocks noChangeArrowheads="1"/>
          </p:cNvSpPr>
          <p:nvPr/>
        </p:nvSpPr>
        <p:spPr bwMode="auto">
          <a:xfrm>
            <a:off x="1033153" y="1446035"/>
            <a:ext cx="2551814" cy="2254095"/>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Requests – </a:t>
            </a:r>
          </a:p>
          <a:p>
            <a:pPr>
              <a:lnSpc>
                <a:spcPct val="90000"/>
              </a:lnSpc>
            </a:pPr>
            <a:r>
              <a:rPr lang="en-US" sz="900" dirty="0">
                <a:solidFill>
                  <a:schemeClr val="bg1"/>
                </a:solidFill>
                <a:latin typeface="BentonSans Regular"/>
                <a:cs typeface="BentonSans Regular"/>
              </a:rPr>
              <a:t>Bundle and Order</a:t>
            </a:r>
          </a:p>
        </p:txBody>
      </p:sp>
      <p:sp>
        <p:nvSpPr>
          <p:cNvPr id="131" name="Chevron 130"/>
          <p:cNvSpPr>
            <a:spLocks noChangeArrowheads="1"/>
          </p:cNvSpPr>
          <p:nvPr>
            <p:custDataLst>
              <p:tags r:id="rId1"/>
            </p:custDataLst>
          </p:nvPr>
        </p:nvSpPr>
        <p:spPr bwMode="auto">
          <a:xfrm>
            <a:off x="1391109" y="18131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a source of supply</a:t>
            </a:r>
          </a:p>
        </p:txBody>
      </p:sp>
      <p:sp>
        <p:nvSpPr>
          <p:cNvPr id="132" name="Chevron 131"/>
          <p:cNvSpPr>
            <a:spLocks noChangeArrowheads="1"/>
          </p:cNvSpPr>
          <p:nvPr>
            <p:custDataLst>
              <p:tags r:id="rId2"/>
            </p:custDataLst>
          </p:nvPr>
        </p:nvSpPr>
        <p:spPr bwMode="auto">
          <a:xfrm>
            <a:off x="2373315" y="182378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Bundle and create a purchase order</a:t>
            </a:r>
          </a:p>
        </p:txBody>
      </p:sp>
      <p:sp>
        <p:nvSpPr>
          <p:cNvPr id="133" name="Chevron 132"/>
          <p:cNvSpPr>
            <a:spLocks noChangeArrowheads="1"/>
          </p:cNvSpPr>
          <p:nvPr>
            <p:custDataLst>
              <p:tags r:id="rId3"/>
            </p:custDataLst>
          </p:nvPr>
        </p:nvSpPr>
        <p:spPr bwMode="auto">
          <a:xfrm>
            <a:off x="1898857" y="263184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RFQ</a:t>
            </a:r>
          </a:p>
          <a:p>
            <a:pPr>
              <a:lnSpc>
                <a:spcPct val="90000"/>
              </a:lnSpc>
              <a:buClr>
                <a:schemeClr val="accent1"/>
              </a:buClr>
              <a:buSzPct val="80000"/>
            </a:pPr>
            <a:r>
              <a:rPr lang="en-US" sz="800" dirty="0">
                <a:solidFill>
                  <a:srgbClr val="404040"/>
                </a:solidFill>
              </a:rPr>
              <a:t>    processing</a:t>
            </a:r>
          </a:p>
        </p:txBody>
      </p:sp>
      <p:sp>
        <p:nvSpPr>
          <p:cNvPr id="134" name="TextBox 59">
            <a:hlinkClick r:id="rId8" action="ppaction://hlinksldjump"/>
          </p:cNvPr>
          <p:cNvSpPr txBox="1">
            <a:spLocks noChangeArrowheads="1"/>
          </p:cNvSpPr>
          <p:nvPr/>
        </p:nvSpPr>
        <p:spPr bwMode="auto">
          <a:xfrm>
            <a:off x="3085806" y="1378372"/>
            <a:ext cx="3000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135" name="Oval 134">
            <a:hlinkClick r:id="rId6" action="ppaction://hlinksldjump" tooltip="If no valid sources of supply are available for open purchase requests, the buyer can initiate the RFQ process. "/>
          </p:cNvPr>
          <p:cNvSpPr>
            <a:spLocks noChangeAspect="1"/>
          </p:cNvSpPr>
          <p:nvPr/>
        </p:nvSpPr>
        <p:spPr bwMode="gray">
          <a:xfrm>
            <a:off x="2467822" y="3193514"/>
            <a:ext cx="166906" cy="166906"/>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36" name="Oval 135">
            <a:hlinkClick r:id="rId6" action="ppaction://hlinksldjump" tooltip="The buyer responsible monitors incoming purchase requests and assigns sources of supply such as contracts, list prices, or an already existing purchase order to any unassigned purchase requests that are not yet transferred into a purchase order."/>
          </p:cNvPr>
          <p:cNvSpPr>
            <a:spLocks noChangeAspect="1"/>
          </p:cNvSpPr>
          <p:nvPr/>
        </p:nvSpPr>
        <p:spPr bwMode="gray">
          <a:xfrm>
            <a:off x="1987687" y="24072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37" name="Oval 136">
            <a:hlinkClick r:id="rId6" action="ppaction://hlinksldjump" tooltip="The buyer can manually bundle multiple purchase requests assigned to the same source of supply into a single purchase order to improve cost savings, for example, by reducing delivery costs. "/>
          </p:cNvPr>
          <p:cNvSpPr>
            <a:spLocks noChangeAspect="1"/>
          </p:cNvSpPr>
          <p:nvPr/>
        </p:nvSpPr>
        <p:spPr bwMode="gray">
          <a:xfrm>
            <a:off x="2965757" y="24063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38" name="Rectangle 137"/>
          <p:cNvSpPr>
            <a:spLocks noChangeArrowheads="1"/>
          </p:cNvSpPr>
          <p:nvPr/>
        </p:nvSpPr>
        <p:spPr bwMode="auto">
          <a:xfrm>
            <a:off x="1204032" y="3429093"/>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9" action="ppaction://hlinksldjump"/>
              </a:rPr>
              <a:t>Click here</a:t>
            </a:r>
            <a:r>
              <a:rPr lang="en-US" sz="900" dirty="0">
                <a:solidFill>
                  <a:srgbClr val="44697D"/>
                </a:solidFill>
              </a:rPr>
              <a:t> </a:t>
            </a:r>
            <a:r>
              <a:rPr lang="en-US" sz="900" dirty="0">
                <a:solidFill>
                  <a:schemeClr val="bg1"/>
                </a:solidFill>
              </a:rPr>
              <a:t>to hide process variants</a:t>
            </a:r>
          </a:p>
        </p:txBody>
      </p:sp>
      <p:sp>
        <p:nvSpPr>
          <p:cNvPr id="54"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endParaRPr lang="en-US" sz="800" dirty="0">
              <a:solidFill>
                <a:srgbClr val="404040"/>
              </a:solidFill>
            </a:endParaRPr>
          </a:p>
        </p:txBody>
      </p:sp>
      <p:sp>
        <p:nvSpPr>
          <p:cNvPr id="59"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sp>
        <p:nvSpPr>
          <p:cNvPr id="6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4" name="TextBox 6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1" name="Picture 70"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2"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4" action="ppaction://hlinksldjump"/>
          </p:cNvPr>
          <p:cNvSpPr>
            <a:spLocks noChangeArrowheads="1"/>
          </p:cNvSpPr>
          <p:nvPr/>
        </p:nvSpPr>
        <p:spPr bwMode="auto">
          <a:xfrm>
            <a:off x="6917653"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2" name="Chevron 123">
            <a:hlinkClick r:id="rId15" action="ppaction://hlinksldjump"/>
          </p:cNvPr>
          <p:cNvSpPr>
            <a:spLocks noChangeArrowheads="1"/>
          </p:cNvSpPr>
          <p:nvPr/>
        </p:nvSpPr>
        <p:spPr bwMode="auto">
          <a:xfrm>
            <a:off x="4383653"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3" name="Chevron 123">
            <a:hlinkClick r:id="rId16" action="ppaction://hlinksldjump"/>
          </p:cNvPr>
          <p:cNvSpPr>
            <a:spLocks noChangeArrowheads="1"/>
          </p:cNvSpPr>
          <p:nvPr/>
        </p:nvSpPr>
        <p:spPr bwMode="auto">
          <a:xfrm>
            <a:off x="5228320"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55" name="Chevron 123">
            <a:hlinkClick r:id="rId17" action="ppaction://hlinksldjump"/>
          </p:cNvPr>
          <p:cNvSpPr>
            <a:spLocks noChangeArrowheads="1"/>
          </p:cNvSpPr>
          <p:nvPr/>
        </p:nvSpPr>
        <p:spPr bwMode="auto">
          <a:xfrm>
            <a:off x="6072986"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56" name="Freeform 69"/>
          <p:cNvSpPr>
            <a:spLocks noChangeArrowheads="1"/>
          </p:cNvSpPr>
          <p:nvPr/>
        </p:nvSpPr>
        <p:spPr bwMode="auto">
          <a:xfrm>
            <a:off x="5899715"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7" name="Chevron 123">
            <a:hlinkClick r:id="rId18" action="ppaction://hlinksldjump"/>
          </p:cNvPr>
          <p:cNvSpPr>
            <a:spLocks noChangeArrowheads="1"/>
          </p:cNvSpPr>
          <p:nvPr/>
        </p:nvSpPr>
        <p:spPr bwMode="auto">
          <a:xfrm>
            <a:off x="3538806"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58" name="Freeform 69"/>
          <p:cNvSpPr>
            <a:spLocks noChangeArrowheads="1"/>
          </p:cNvSpPr>
          <p:nvPr/>
        </p:nvSpPr>
        <p:spPr bwMode="auto">
          <a:xfrm>
            <a:off x="6741748"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Freeform 69"/>
          <p:cNvSpPr>
            <a:spLocks noChangeArrowheads="1"/>
          </p:cNvSpPr>
          <p:nvPr/>
        </p:nvSpPr>
        <p:spPr bwMode="auto">
          <a:xfrm>
            <a:off x="7587641"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0" name="Chevron 123">
            <a:hlinkClick r:id="rId19"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pic>
        <p:nvPicPr>
          <p:cNvPr id="81" name="Picture 80"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7" name="Rectangle 57">
            <a:hlinkClick r:id="rId21"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2" name="Picture 8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3" name="Picture 96"/>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6951723" y="4537158"/>
            <a:ext cx="401637" cy="400004"/>
          </a:xfrm>
          <a:prstGeom prst="rect">
            <a:avLst/>
          </a:prstGeom>
          <a:noFill/>
          <a:ln w="9525">
            <a:noFill/>
            <a:miter lim="800000"/>
            <a:headEnd/>
            <a:tailEnd/>
          </a:ln>
        </p:spPr>
      </p:pic>
      <p:pic>
        <p:nvPicPr>
          <p:cNvPr id="84"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hevron 123"/>
          <p:cNvSpPr>
            <a:spLocks noChangeArrowheads="1"/>
          </p:cNvSpPr>
          <p:nvPr/>
        </p:nvSpPr>
        <p:spPr bwMode="auto">
          <a:xfrm>
            <a:off x="1974026" y="1860696"/>
            <a:ext cx="3507475" cy="1389130"/>
          </a:xfrm>
          <a:prstGeom prst="chevron">
            <a:avLst>
              <a:gd name="adj" fmla="val 10374"/>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Requests for Quotation</a:t>
            </a: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a:xfrm>
            <a:off x="317881" y="170943"/>
            <a:ext cx="8540272" cy="756000"/>
          </a:xfrm>
        </p:spPr>
        <p:txBody>
          <a:bodyPr/>
          <a:lstStyle/>
          <a:p>
            <a:r>
              <a:rPr lang="en-US" b="0" dirty="0"/>
              <a:t>Procure-to-Pay (Services)</a:t>
            </a:r>
            <a:br>
              <a:rPr lang="en-US" b="0" dirty="0"/>
            </a:br>
            <a:r>
              <a:rPr lang="en-US" sz="2000" b="0" dirty="0"/>
              <a:t>Process Details: Processing Requests for Quotation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08215"/>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Requests for Quotation</a:t>
            </a:r>
            <a:r>
              <a:rPr lang="en-US" sz="900" dirty="0"/>
              <a:t> business process enables your purchasing department to bundle your company’s purchasing requirements and to find appropriate sources of supply for the materials and services required. This includes finding sources of supply for purchase requests, for example, and for the negotiation of new or expiring purchasing contracts.</a:t>
            </a:r>
          </a:p>
          <a:p>
            <a:pPr>
              <a:spcBef>
                <a:spcPts val="600"/>
              </a:spcBef>
            </a:pPr>
            <a:r>
              <a:rPr lang="en-US" sz="900" dirty="0"/>
              <a:t>You can invite new or existing suppliers to participate in requests for quotation and compare the quotes received easily in the system to determine most suitable supplier for your requirements.</a:t>
            </a:r>
          </a:p>
          <a:p>
            <a:pPr>
              <a:spcBef>
                <a:spcPts val="600"/>
              </a:spcBef>
            </a:pPr>
            <a:r>
              <a:rPr lang="en-US" sz="900" dirty="0"/>
              <a:t>Once you have determined the winning quote, the bidders are notified about the outcome of the request for quotation process, and follow-up documents, such as purchase orders or contracts, can be created.</a:t>
            </a:r>
          </a:p>
          <a:p>
            <a:pPr>
              <a:buClr>
                <a:schemeClr val="accent1"/>
              </a:buClr>
              <a:buSzPct val="80000"/>
              <a:buFont typeface="Wingdings" pitchFamily="2" charset="2"/>
              <a:buNone/>
            </a:pPr>
            <a:endParaRPr lang="de-DE"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2164252" y="21792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Group sourcing request items</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3736521" y="217021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Enter quotes</a:t>
            </a:r>
            <a:endParaRPr lang="en-US" sz="800" dirty="0">
              <a:solidFill>
                <a:srgbClr val="404040"/>
              </a:solidFill>
            </a:endParaRPr>
          </a:p>
        </p:txBody>
      </p:sp>
      <p:sp>
        <p:nvSpPr>
          <p:cNvPr id="90" name="Oval 89">
            <a:hlinkClick r:id="rId7" action="ppaction://hlinksldjump" tooltip="The buyer assigns items from different sourcing requests to a group, which can then be requested in one request for quotation."/>
          </p:cNvPr>
          <p:cNvSpPr>
            <a:spLocks noChangeAspect="1"/>
          </p:cNvSpPr>
          <p:nvPr/>
        </p:nvSpPr>
        <p:spPr bwMode="gray">
          <a:xfrm>
            <a:off x="2759205" y="27560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Chevron 77"/>
          <p:cNvSpPr>
            <a:spLocks noChangeArrowheads="1"/>
          </p:cNvSpPr>
          <p:nvPr>
            <p:custDataLst>
              <p:tags r:id="rId3"/>
            </p:custDataLst>
          </p:nvPr>
        </p:nvSpPr>
        <p:spPr bwMode="auto">
          <a:xfrm>
            <a:off x="2955007" y="218499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request for quotation</a:t>
            </a:r>
            <a:endParaRPr lang="en-US" sz="800" dirty="0">
              <a:solidFill>
                <a:srgbClr val="404040"/>
              </a:solidFill>
            </a:endParaRPr>
          </a:p>
        </p:txBody>
      </p:sp>
      <p:sp>
        <p:nvSpPr>
          <p:cNvPr id="79" name="Chevron 78"/>
          <p:cNvSpPr>
            <a:spLocks noChangeArrowheads="1"/>
          </p:cNvSpPr>
          <p:nvPr>
            <p:custDataLst>
              <p:tags r:id="rId4"/>
            </p:custDataLst>
          </p:nvPr>
        </p:nvSpPr>
        <p:spPr bwMode="auto">
          <a:xfrm>
            <a:off x="4530829" y="217021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Compare quotes and create follow-up documents</a:t>
            </a:r>
            <a:endParaRPr lang="en-US" sz="800" dirty="0">
              <a:solidFill>
                <a:srgbClr val="404040"/>
              </a:solidFill>
            </a:endParaRPr>
          </a:p>
          <a:p>
            <a:pPr>
              <a:lnSpc>
                <a:spcPct val="90000"/>
              </a:lnSpc>
              <a:buClr>
                <a:schemeClr val="accent1"/>
              </a:buClr>
              <a:buSzPct val="80000"/>
            </a:pPr>
            <a:endParaRPr lang="en-US" sz="800" dirty="0">
              <a:solidFill>
                <a:srgbClr val="404040"/>
              </a:solidFill>
            </a:endParaRPr>
          </a:p>
        </p:txBody>
      </p:sp>
      <p:sp>
        <p:nvSpPr>
          <p:cNvPr id="89" name="Oval 88">
            <a:hlinkClick r:id="rId7" action="ppaction://hlinksldjump" tooltip="The buyer receives the quotes submitted by the bidders, for example, by fax or e-mail, and enters the quote details in the system. If the bidders submit the quotes in an interactive form attached to an e-mail, the are entered in the system automatically."/>
          </p:cNvPr>
          <p:cNvSpPr>
            <a:spLocks noChangeAspect="1"/>
          </p:cNvSpPr>
          <p:nvPr/>
        </p:nvSpPr>
        <p:spPr bwMode="gray">
          <a:xfrm>
            <a:off x="4328099" y="275420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7" action="ppaction://hlinksldjump" tooltip="The buyer creates a request for quotation for the requested items, specifies the submission deadline and other required details, and sends it to the bidders. It can be sent by e-mail (interactive form per default), fax, or as a printout."/>
          </p:cNvPr>
          <p:cNvSpPr>
            <a:spLocks noChangeAspect="1"/>
          </p:cNvSpPr>
          <p:nvPr/>
        </p:nvSpPr>
        <p:spPr bwMode="gray">
          <a:xfrm>
            <a:off x="3553816" y="275420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7" action="ppaction://hlinksldjump" tooltip="The buyer compares the received quotes and determines the winning quotes. The system then notifies the bidders about the outcome of their quotes. It also triggers the creation of a follow-up document, such as a purchase order or contract."/>
          </p:cNvPr>
          <p:cNvSpPr>
            <a:spLocks noChangeAspect="1"/>
          </p:cNvSpPr>
          <p:nvPr/>
        </p:nvSpPr>
        <p:spPr bwMode="gray">
          <a:xfrm>
            <a:off x="5122198" y="27524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5" name="TextBox 59">
            <a:hlinkClick r:id="rId9" action="ppaction://hlinksldjump"/>
          </p:cNvPr>
          <p:cNvSpPr txBox="1">
            <a:spLocks noChangeArrowheads="1"/>
          </p:cNvSpPr>
          <p:nvPr/>
        </p:nvSpPr>
        <p:spPr bwMode="auto">
          <a:xfrm>
            <a:off x="5134079" y="1817009"/>
            <a:ext cx="251633"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106" name="Rectangle 74"/>
          <p:cNvSpPr>
            <a:spLocks noChangeArrowheads="1"/>
          </p:cNvSpPr>
          <p:nvPr/>
        </p:nvSpPr>
        <p:spPr bwMode="auto">
          <a:xfrm>
            <a:off x="1538799"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07" name="Rectangle 74"/>
          <p:cNvSpPr>
            <a:spLocks noChangeArrowheads="1"/>
          </p:cNvSpPr>
          <p:nvPr/>
        </p:nvSpPr>
        <p:spPr bwMode="auto">
          <a:xfrm>
            <a:off x="1534038"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pic>
        <p:nvPicPr>
          <p:cNvPr id="108" name="Picture 10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03924" y="3264095"/>
            <a:ext cx="180000" cy="134181"/>
          </a:xfrm>
          <a:prstGeom prst="rect">
            <a:avLst/>
          </a:prstGeom>
        </p:spPr>
      </p:pic>
      <p:pic>
        <p:nvPicPr>
          <p:cNvPr id="109" name="Picture 10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03924" y="3660703"/>
            <a:ext cx="180000" cy="134181"/>
          </a:xfrm>
          <a:prstGeom prst="rect">
            <a:avLst/>
          </a:prstGeom>
        </p:spPr>
      </p:pic>
      <p:sp>
        <p:nvSpPr>
          <p:cNvPr id="59"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Strategic Buyer</a:t>
            </a:r>
            <a:endParaRPr lang="en-US" sz="800" dirty="0">
              <a:solidFill>
                <a:srgbClr val="404040"/>
              </a:solidFill>
            </a:endParaRPr>
          </a:p>
        </p:txBody>
      </p:sp>
      <p:sp>
        <p:nvSpPr>
          <p:cNvPr id="6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Sourcing and Contracting </a:t>
            </a:r>
            <a:endParaRPr lang="en-US" sz="1200" b="1" dirty="0">
              <a:solidFill>
                <a:srgbClr val="EA1A04"/>
              </a:solidFill>
            </a:endParaRPr>
          </a:p>
        </p:txBody>
      </p:sp>
      <p:sp>
        <p:nvSpPr>
          <p:cNvPr id="62"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4" name="TextBox 6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74" name="Picture 73"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76"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6" name="Chevron 123">
            <a:hlinkClick r:id="rId15" action="ppaction://hlinksldjump"/>
          </p:cNvPr>
          <p:cNvSpPr>
            <a:spLocks noChangeArrowheads="1"/>
          </p:cNvSpPr>
          <p:nvPr/>
        </p:nvSpPr>
        <p:spPr bwMode="auto">
          <a:xfrm>
            <a:off x="7969213"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7" name="Chevron 123">
            <a:hlinkClick r:id="rId16" action="ppaction://hlinksldjump"/>
          </p:cNvPr>
          <p:cNvSpPr>
            <a:spLocks noChangeArrowheads="1"/>
          </p:cNvSpPr>
          <p:nvPr/>
        </p:nvSpPr>
        <p:spPr bwMode="auto">
          <a:xfrm>
            <a:off x="5435213"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8" name="Chevron 123">
            <a:hlinkClick r:id="rId17" action="ppaction://hlinksldjump"/>
          </p:cNvPr>
          <p:cNvSpPr>
            <a:spLocks noChangeArrowheads="1"/>
          </p:cNvSpPr>
          <p:nvPr/>
        </p:nvSpPr>
        <p:spPr bwMode="auto">
          <a:xfrm>
            <a:off x="6279880"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0" name="Chevron 123">
            <a:hlinkClick r:id="rId18" action="ppaction://hlinksldjump"/>
          </p:cNvPr>
          <p:cNvSpPr>
            <a:spLocks noChangeArrowheads="1"/>
          </p:cNvSpPr>
          <p:nvPr/>
        </p:nvSpPr>
        <p:spPr bwMode="auto">
          <a:xfrm>
            <a:off x="7124546"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97" name="Freeform 69"/>
          <p:cNvSpPr>
            <a:spLocks noChangeArrowheads="1"/>
          </p:cNvSpPr>
          <p:nvPr/>
        </p:nvSpPr>
        <p:spPr bwMode="auto">
          <a:xfrm>
            <a:off x="6951275"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9" name="Freeform 69"/>
          <p:cNvSpPr>
            <a:spLocks noChangeArrowheads="1"/>
          </p:cNvSpPr>
          <p:nvPr/>
        </p:nvSpPr>
        <p:spPr bwMode="auto">
          <a:xfrm>
            <a:off x="7793308"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0" name="Freeform 69"/>
          <p:cNvSpPr>
            <a:spLocks noChangeArrowheads="1"/>
          </p:cNvSpPr>
          <p:nvPr/>
        </p:nvSpPr>
        <p:spPr bwMode="auto">
          <a:xfrm>
            <a:off x="8639201"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1" name="Chevron 123">
            <a:hlinkClick r:id="rId19"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105" name="Chevron 123">
            <a:hlinkClick r:id="rId20" action="ppaction://hlinksldjump"/>
          </p:cNvPr>
          <p:cNvSpPr>
            <a:spLocks noChangeArrowheads="1"/>
          </p:cNvSpPr>
          <p:nvPr/>
        </p:nvSpPr>
        <p:spPr bwMode="auto">
          <a:xfrm>
            <a:off x="117489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pic>
        <p:nvPicPr>
          <p:cNvPr id="68" name="Picture 67"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2" name="Rectangle 57">
            <a:hlinkClick r:id="rId2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0" name="Picture 69"/>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3"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104" name="Group 103"/>
          <p:cNvGrpSpPr/>
          <p:nvPr/>
        </p:nvGrpSpPr>
        <p:grpSpPr>
          <a:xfrm>
            <a:off x="6944488" y="4530727"/>
            <a:ext cx="410400" cy="410400"/>
            <a:chOff x="6944488" y="4530727"/>
            <a:chExt cx="410400" cy="410400"/>
          </a:xfrm>
        </p:grpSpPr>
        <p:pic>
          <p:nvPicPr>
            <p:cNvPr id="110" name="Picture 71" descr="12"/>
            <p:cNvPicPr>
              <a:picLocks noChangeAspect="1" noChangeArrowheads="1"/>
            </p:cNvPicPr>
            <p:nvPr/>
          </p:nvPicPr>
          <p:blipFill>
            <a:blip r:embed="rId25" cstate="print"/>
            <a:srcRect/>
            <a:stretch>
              <a:fillRect/>
            </a:stretch>
          </p:blipFill>
          <p:spPr bwMode="auto">
            <a:xfrm>
              <a:off x="6953250" y="4533900"/>
              <a:ext cx="401638" cy="401637"/>
            </a:xfrm>
            <a:prstGeom prst="rect">
              <a:avLst/>
            </a:prstGeom>
            <a:noFill/>
            <a:ln w="9525">
              <a:noFill/>
              <a:miter lim="800000"/>
              <a:headEnd/>
              <a:tailEnd/>
            </a:ln>
          </p:spPr>
        </p:pic>
        <p:sp>
          <p:nvSpPr>
            <p:cNvPr id="111" name="Donut 110"/>
            <p:cNvSpPr>
              <a:spLocks noChangeAspect="1"/>
            </p:cNvSpPr>
            <p:nvPr/>
          </p:nvSpPr>
          <p:spPr bwMode="gray">
            <a:xfrm>
              <a:off x="6944488" y="4530727"/>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2846028" y="1867094"/>
            <a:ext cx="417668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Orders</a:t>
            </a:r>
          </a:p>
        </p:txBody>
      </p:sp>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892826"/>
          </a:xfrm>
          <a:prstGeom prst="rect">
            <a:avLst/>
          </a:prstGeom>
          <a:noFill/>
          <a:ln w="9525">
            <a:noFill/>
            <a:miter lim="800000"/>
            <a:headEnd/>
            <a:tailEnd/>
          </a:ln>
        </p:spPr>
        <p:txBody>
          <a:bodyPr wrap="square">
            <a:spAutoFit/>
          </a:bodyPr>
          <a:lstStyle/>
          <a:p>
            <a:r>
              <a:rPr lang="en-US" sz="900" dirty="0"/>
              <a:t>The </a:t>
            </a:r>
            <a:r>
              <a:rPr lang="en-US" sz="900" b="1" dirty="0"/>
              <a:t>Processing Purchase Orders</a:t>
            </a:r>
            <a:r>
              <a:rPr lang="en-US" sz="900" dirty="0"/>
              <a:t> business process enables you to work on automatically created purchase orders, or manually create a purchase order with or without reference to a contract or a list price. You can also search in a supplier catalog for the products to be ordered. The purchase order can contain stock material with or without product specification, services, or non-stock material that can be ordered for different purposes (for example, for costs centers, projects, or as an individual material within an asset procurement process).You can also create third-party purchase orders for  materials and services manually, which can be assigned to sales orders, service orders, or customer projects. If all relevant data is maintained, the purchase order is sent to the supplier, which can also be an affiliated company that uses either SAP Business </a:t>
            </a:r>
            <a:r>
              <a:rPr lang="en-US" sz="900" dirty="0" err="1"/>
              <a:t>ByDesign</a:t>
            </a:r>
            <a:r>
              <a:rPr lang="en-US" sz="900" dirty="0"/>
              <a:t> or SAP ERP. It is also possible that an approval procedure depending on the purchase order value is in place. Optionally, a purchase order acknowledgment can be used. The process can have multiple degrees of automation.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2981412" y="21680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Purchase Order</a:t>
            </a:r>
          </a:p>
        </p:txBody>
      </p:sp>
      <p:sp>
        <p:nvSpPr>
          <p:cNvPr id="75" name="Chevron 74"/>
          <p:cNvSpPr>
            <a:spLocks noChangeArrowheads="1"/>
          </p:cNvSpPr>
          <p:nvPr>
            <p:custDataLst>
              <p:tags r:id="rId2"/>
            </p:custDataLst>
          </p:nvPr>
        </p:nvSpPr>
        <p:spPr bwMode="auto">
          <a:xfrm>
            <a:off x="4526198" y="217824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Purchase Order</a:t>
            </a:r>
          </a:p>
        </p:txBody>
      </p:sp>
      <p:sp>
        <p:nvSpPr>
          <p:cNvPr id="76" name="Chevron 75"/>
          <p:cNvSpPr>
            <a:spLocks noChangeArrowheads="1"/>
          </p:cNvSpPr>
          <p:nvPr>
            <p:custDataLst>
              <p:tags r:id="rId3"/>
            </p:custDataLst>
          </p:nvPr>
        </p:nvSpPr>
        <p:spPr bwMode="auto">
          <a:xfrm>
            <a:off x="5304454" y="217506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err="1">
                <a:solidFill>
                  <a:srgbClr val="404040"/>
                </a:solidFill>
              </a:rPr>
              <a:t>Acknow</a:t>
            </a:r>
            <a:r>
              <a:rPr lang="en-US" sz="800" dirty="0">
                <a:solidFill>
                  <a:srgbClr val="404040"/>
                </a:solidFill>
              </a:rPr>
              <a:t>-ledge Purchase Order</a:t>
            </a:r>
          </a:p>
        </p:txBody>
      </p:sp>
      <p:sp>
        <p:nvSpPr>
          <p:cNvPr id="84" name="TextBox 59">
            <a:hlinkClick r:id="rId8" action="ppaction://hlinksldjump"/>
          </p:cNvPr>
          <p:cNvSpPr txBox="1">
            <a:spLocks noChangeArrowheads="1"/>
          </p:cNvSpPr>
          <p:nvPr/>
        </p:nvSpPr>
        <p:spPr bwMode="auto">
          <a:xfrm>
            <a:off x="6650612" y="1788434"/>
            <a:ext cx="3000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9" name="Oval 88">
            <a:hlinkClick r:id="rId9" action="ppaction://hlinksldjump" tooltip="The buyer responsible either works on automatically created purchase orders or manually creates the purchase order with or without reference to a contract or a list price. He or she can also search in a supplier catalog for the product to be ordered."/>
          </p:cNvPr>
          <p:cNvSpPr>
            <a:spLocks noChangeAspect="1"/>
          </p:cNvSpPr>
          <p:nvPr/>
        </p:nvSpPr>
        <p:spPr bwMode="gray">
          <a:xfrm>
            <a:off x="3576436" y="275691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1" name="Oval 90">
            <a:hlinkClick r:id="rId9" action="ppaction://hlinksldjump" tooltip="PO acknowledgments can be received automatically or entered manually by the buyer. The buyer has to decide how to deal with deviations from the originally sent purchase order, and either updates or cancels the purchase order."/>
          </p:cNvPr>
          <p:cNvSpPr>
            <a:spLocks noChangeAspect="1"/>
          </p:cNvSpPr>
          <p:nvPr/>
        </p:nvSpPr>
        <p:spPr bwMode="gray">
          <a:xfrm>
            <a:off x="5896623" y="275518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Text Box 129"/>
          <p:cNvSpPr txBox="1">
            <a:spLocks noChangeArrowheads="1"/>
          </p:cNvSpPr>
          <p:nvPr/>
        </p:nvSpPr>
        <p:spPr bwMode="auto">
          <a:xfrm>
            <a:off x="8671315" y="273918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5" name="Chevron 94"/>
          <p:cNvSpPr>
            <a:spLocks noChangeArrowheads="1"/>
          </p:cNvSpPr>
          <p:nvPr>
            <p:custDataLst>
              <p:tags r:id="rId4"/>
            </p:custDataLst>
          </p:nvPr>
        </p:nvSpPr>
        <p:spPr bwMode="auto">
          <a:xfrm>
            <a:off x="3747868" y="217824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Purchase Order</a:t>
            </a:r>
          </a:p>
        </p:txBody>
      </p:sp>
      <p:sp>
        <p:nvSpPr>
          <p:cNvPr id="90" name="Oval 89">
            <a:hlinkClick r:id="rId9" action="ppaction://hlinksldjump" tooltip="When the purchase order contains all necessary data, the buyer sends it to the supplier using different output channels."/>
          </p:cNvPr>
          <p:cNvSpPr>
            <a:spLocks noChangeAspect="1"/>
          </p:cNvSpPr>
          <p:nvPr/>
        </p:nvSpPr>
        <p:spPr bwMode="gray">
          <a:xfrm>
            <a:off x="4345176" y="27588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9" action="ppaction://hlinksldjump" tooltip="If a PO exceeds a predefined order value, it is sent to the manager responsible for approval. Follow-on processes such as handling of PO acknowledgments, deliveries, or service confirmations, and supplier invoicing can only start after the approval."/>
          </p:cNvPr>
          <p:cNvSpPr>
            <a:spLocks noChangeAspect="1"/>
          </p:cNvSpPr>
          <p:nvPr/>
        </p:nvSpPr>
        <p:spPr bwMode="gray">
          <a:xfrm>
            <a:off x="5124734" y="275562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Chevron 96"/>
          <p:cNvSpPr>
            <a:spLocks noChangeArrowheads="1"/>
          </p:cNvSpPr>
          <p:nvPr>
            <p:custDataLst>
              <p:tags r:id="rId5"/>
            </p:custDataLst>
          </p:nvPr>
        </p:nvSpPr>
        <p:spPr bwMode="auto">
          <a:xfrm>
            <a:off x="6077055" y="216806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Purchase Order</a:t>
            </a:r>
          </a:p>
        </p:txBody>
      </p:sp>
      <p:sp>
        <p:nvSpPr>
          <p:cNvPr id="98" name="Oval 97">
            <a:hlinkClick r:id="rId9" action="ppaction://hlinksldjump" tooltip="The buyer responsible monitors the follow-on processes such as dealing with purchase order acknowledgments, deliveries, service confirmations, time recording, and supplier invoicing."/>
          </p:cNvPr>
          <p:cNvSpPr>
            <a:spLocks noChangeAspect="1"/>
          </p:cNvSpPr>
          <p:nvPr/>
        </p:nvSpPr>
        <p:spPr bwMode="gray">
          <a:xfrm>
            <a:off x="6671456" y="27591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5" name="Chevron 123">
            <a:hlinkClick r:id="rId11" action="ppaction://hlinksldjump"/>
          </p:cNvPr>
          <p:cNvSpPr>
            <a:spLocks noChangeArrowheads="1"/>
          </p:cNvSpPr>
          <p:nvPr/>
        </p:nvSpPr>
        <p:spPr bwMode="auto">
          <a:xfrm>
            <a:off x="6985118" y="211044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buClr>
                <a:schemeClr val="accent1"/>
              </a:buClr>
              <a:buSzPct val="80000"/>
            </a:pPr>
            <a:r>
              <a:rPr lang="en-US" sz="800" dirty="0">
                <a:solidFill>
                  <a:srgbClr val="404040"/>
                </a:solidFill>
              </a:rPr>
              <a:t>Confirming Goods and Services Receipts</a:t>
            </a:r>
          </a:p>
        </p:txBody>
      </p:sp>
      <p:sp>
        <p:nvSpPr>
          <p:cNvPr id="106" name="Chevron 123">
            <a:hlinkClick r:id="rId12" action="ppaction://hlinksldjump"/>
          </p:cNvPr>
          <p:cNvSpPr>
            <a:spLocks noChangeArrowheads="1"/>
          </p:cNvSpPr>
          <p:nvPr/>
        </p:nvSpPr>
        <p:spPr bwMode="auto">
          <a:xfrm>
            <a:off x="7829784" y="211044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buClr>
                <a:schemeClr val="accent1"/>
              </a:buClr>
              <a:buSzPct val="80000"/>
            </a:pPr>
            <a:r>
              <a:rPr lang="en-US" sz="800" dirty="0">
                <a:solidFill>
                  <a:srgbClr val="404040"/>
                </a:solidFill>
              </a:rPr>
              <a:t>Processing Supplier Invoices</a:t>
            </a:r>
          </a:p>
        </p:txBody>
      </p:sp>
      <p:sp>
        <p:nvSpPr>
          <p:cNvPr id="107" name="Freeform 69"/>
          <p:cNvSpPr>
            <a:spLocks noChangeArrowheads="1"/>
          </p:cNvSpPr>
          <p:nvPr/>
        </p:nvSpPr>
        <p:spPr bwMode="auto">
          <a:xfrm>
            <a:off x="7649977" y="285790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8" name="Freeform 69"/>
          <p:cNvSpPr>
            <a:spLocks noChangeArrowheads="1"/>
          </p:cNvSpPr>
          <p:nvPr/>
        </p:nvSpPr>
        <p:spPr bwMode="auto">
          <a:xfrm>
            <a:off x="8496772" y="285860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0" name="Rectangle 74"/>
          <p:cNvSpPr>
            <a:spLocks noChangeArrowheads="1"/>
          </p:cNvSpPr>
          <p:nvPr/>
        </p:nvSpPr>
        <p:spPr bwMode="auto">
          <a:xfrm>
            <a:off x="1538799"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11" name="Rectangle 74"/>
          <p:cNvSpPr>
            <a:spLocks noChangeArrowheads="1"/>
          </p:cNvSpPr>
          <p:nvPr/>
        </p:nvSpPr>
        <p:spPr bwMode="auto">
          <a:xfrm>
            <a:off x="1534038"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pic>
        <p:nvPicPr>
          <p:cNvPr id="112" name="Picture 11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03924" y="3264095"/>
            <a:ext cx="180000" cy="134181"/>
          </a:xfrm>
          <a:prstGeom prst="rect">
            <a:avLst/>
          </a:prstGeom>
        </p:spPr>
      </p:pic>
      <p:pic>
        <p:nvPicPr>
          <p:cNvPr id="113" name="Picture 1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203924" y="3660703"/>
            <a:ext cx="180000" cy="134181"/>
          </a:xfrm>
          <a:prstGeom prst="rect">
            <a:avLst/>
          </a:prstGeom>
        </p:spPr>
      </p:pic>
      <p:sp>
        <p:nvSpPr>
          <p:cNvPr id="61"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endParaRPr lang="en-US" sz="800" dirty="0">
              <a:solidFill>
                <a:srgbClr val="404040"/>
              </a:solidFill>
            </a:endParaRPr>
          </a:p>
        </p:txBody>
      </p:sp>
      <p:sp>
        <p:nvSpPr>
          <p:cNvPr id="62"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Purchase Requests and Orders </a:t>
            </a:r>
            <a:endParaRPr lang="en-US" sz="1200" b="1" dirty="0">
              <a:solidFill>
                <a:srgbClr val="EA1A04"/>
              </a:solidFill>
            </a:endParaRPr>
          </a:p>
        </p:txBody>
      </p:sp>
      <p:sp>
        <p:nvSpPr>
          <p:cNvPr id="6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9" name="TextBox 6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78" name="Picture 77"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9"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17"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8"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56" name="Chevron 123">
            <a:hlinkClick r:id="rId19" action="ppaction://hlinksldjump"/>
          </p:cNvPr>
          <p:cNvSpPr>
            <a:spLocks noChangeArrowheads="1"/>
          </p:cNvSpPr>
          <p:nvPr/>
        </p:nvSpPr>
        <p:spPr bwMode="auto">
          <a:xfrm>
            <a:off x="117489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57" name="Chevron 123">
            <a:hlinkClick r:id="rId20" action="ppaction://hlinksldjump"/>
          </p:cNvPr>
          <p:cNvSpPr>
            <a:spLocks noChangeArrowheads="1"/>
          </p:cNvSpPr>
          <p:nvPr/>
        </p:nvSpPr>
        <p:spPr bwMode="auto">
          <a:xfrm>
            <a:off x="2020902"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pic>
        <p:nvPicPr>
          <p:cNvPr id="58" name="Picture 57"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2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58"/>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0" name="Picture 96"/>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951723" y="4537158"/>
            <a:ext cx="401637" cy="400004"/>
          </a:xfrm>
          <a:prstGeom prst="rect">
            <a:avLst/>
          </a:prstGeom>
          <a:noFill/>
          <a:ln w="9525">
            <a:noFill/>
            <a:miter lim="800000"/>
            <a:headEnd/>
            <a:tailEnd/>
          </a:ln>
        </p:spPr>
      </p:pic>
      <p:pic>
        <p:nvPicPr>
          <p:cNvPr id="65"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3642908" y="1740362"/>
            <a:ext cx="2124652" cy="163796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Goods and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Services Receipts – </a:t>
            </a:r>
          </a:p>
          <a:p>
            <a:pPr>
              <a:lnSpc>
                <a:spcPct val="90000"/>
              </a:lnSpc>
            </a:pPr>
            <a:r>
              <a:rPr lang="en-US" sz="900" dirty="0">
                <a:solidFill>
                  <a:schemeClr val="bg1"/>
                </a:solidFill>
                <a:latin typeface="BentonSans Regular"/>
                <a:cs typeface="BentonSans Regular"/>
              </a:rPr>
              <a:t>Non-Stock Materials and Services</a:t>
            </a:r>
          </a:p>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Confirming Goods and Services Receipts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8515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Confirming Goods and Services Receipts</a:t>
            </a:r>
            <a:r>
              <a:rPr lang="en-US" sz="900" dirty="0"/>
              <a:t> business process enables you to create goods and services receipts for non-stock materials and services and related expenses. You can manage and track the delivery of materials and the completion of services in the system. </a:t>
            </a:r>
          </a:p>
          <a:p>
            <a:pPr>
              <a:spcBef>
                <a:spcPts val="600"/>
              </a:spcBef>
            </a:pPr>
            <a:r>
              <a:rPr lang="en-US" sz="900" dirty="0"/>
              <a:t>In cases where services have been completed and time sheets have been created by service agents in Time and Labor Management (TLM), goods and services receipts are created automatically from the time sheet entries.</a:t>
            </a:r>
          </a:p>
          <a:p>
            <a:pPr>
              <a:spcBef>
                <a:spcPts val="600"/>
              </a:spcBef>
            </a:pPr>
            <a:r>
              <a:rPr lang="en-US" sz="900" dirty="0"/>
              <a:t>When you post the goods and services receipt, the system automatically forwards the data to Financials and posts it there.</a:t>
            </a:r>
          </a:p>
          <a:p>
            <a:pPr>
              <a:spcBef>
                <a:spcPts val="600"/>
              </a:spcBef>
            </a:pPr>
            <a:r>
              <a:rPr lang="en-US" sz="900" dirty="0"/>
              <a:t>Goods and services receipt processes do not support the receipt of stock materials. The Supply Chain Management part of the solution supports the receipt of stock materials into your warehouse through its inbound processes.</a:t>
            </a:r>
          </a:p>
          <a:p>
            <a:pPr>
              <a:buClr>
                <a:schemeClr val="accent1"/>
              </a:buClr>
              <a:buSzPct val="80000"/>
              <a:buFont typeface="Wingdings" pitchFamily="2" charset="2"/>
              <a:buNone/>
            </a:pPr>
            <a:r>
              <a:rPr lang="en-US" sz="900" dirty="0"/>
              <a:t>.</a:t>
            </a:r>
            <a:endParaRPr lang="de-DE"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3869125" y="219158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goods and services receipt</a:t>
            </a:r>
          </a:p>
        </p:txBody>
      </p:sp>
      <p:sp>
        <p:nvSpPr>
          <p:cNvPr id="75" name="Chevron 74"/>
          <p:cNvSpPr>
            <a:spLocks noChangeArrowheads="1"/>
          </p:cNvSpPr>
          <p:nvPr>
            <p:custDataLst>
              <p:tags r:id="rId2"/>
            </p:custDataLst>
          </p:nvPr>
        </p:nvSpPr>
        <p:spPr bwMode="auto">
          <a:xfrm>
            <a:off x="4686050" y="219158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goods and services receipt</a:t>
            </a:r>
          </a:p>
        </p:txBody>
      </p:sp>
      <p:sp>
        <p:nvSpPr>
          <p:cNvPr id="84" name="TextBox 59">
            <a:hlinkClick r:id="rId5" action="ppaction://hlinksldjump"/>
          </p:cNvPr>
          <p:cNvSpPr txBox="1">
            <a:spLocks noChangeArrowheads="1"/>
          </p:cNvSpPr>
          <p:nvPr/>
        </p:nvSpPr>
        <p:spPr bwMode="auto">
          <a:xfrm>
            <a:off x="5377853" y="1662243"/>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89" name="Oval 88">
            <a:hlinkClick r:id="rId6" action="ppaction://hlinksldjump" tooltip="After the supplier delivers the materials or the service agent completes the services requested in a purchase order, the buyer creates a goods and service receipt."/>
          </p:cNvPr>
          <p:cNvSpPr>
            <a:spLocks noChangeAspect="1"/>
          </p:cNvSpPr>
          <p:nvPr/>
        </p:nvSpPr>
        <p:spPr bwMode="gray">
          <a:xfrm>
            <a:off x="4459850" y="27996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6" action="ppaction://hlinksldjump" tooltip="If the delivered quantity or value exceeds the ordered quantity or value limit in the purchase order, the system sends an approval task to the person responsible for the accounting objects maintained in the receipt."/>
          </p:cNvPr>
          <p:cNvSpPr>
            <a:spLocks noChangeAspect="1"/>
          </p:cNvSpPr>
          <p:nvPr/>
        </p:nvSpPr>
        <p:spPr bwMode="gray">
          <a:xfrm>
            <a:off x="5278518" y="27996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8" name="Freeform 69"/>
          <p:cNvSpPr>
            <a:spLocks noChangeArrowheads="1"/>
          </p:cNvSpPr>
          <p:nvPr/>
        </p:nvSpPr>
        <p:spPr bwMode="auto">
          <a:xfrm>
            <a:off x="5484515" y="32350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2" name="Rectangle 74"/>
          <p:cNvSpPr>
            <a:spLocks noChangeArrowheads="1"/>
          </p:cNvSpPr>
          <p:nvPr/>
        </p:nvSpPr>
        <p:spPr bwMode="auto">
          <a:xfrm>
            <a:off x="1538799"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103" name="Rectangle 74"/>
          <p:cNvSpPr>
            <a:spLocks noChangeArrowheads="1"/>
          </p:cNvSpPr>
          <p:nvPr/>
        </p:nvSpPr>
        <p:spPr bwMode="auto">
          <a:xfrm>
            <a:off x="1534038"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pic>
        <p:nvPicPr>
          <p:cNvPr id="104" name="Picture 10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03924" y="3264095"/>
            <a:ext cx="180000" cy="134181"/>
          </a:xfrm>
          <a:prstGeom prst="rect">
            <a:avLst/>
          </a:prstGeom>
        </p:spPr>
      </p:pic>
      <p:pic>
        <p:nvPicPr>
          <p:cNvPr id="105" name="Picture 10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03924" y="3660703"/>
            <a:ext cx="180000" cy="134181"/>
          </a:xfrm>
          <a:prstGeom prst="rect">
            <a:avLst/>
          </a:prstGeom>
        </p:spPr>
      </p:pic>
      <p:sp>
        <p:nvSpPr>
          <p:cNvPr id="59"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Employee</a:t>
            </a:r>
            <a:endParaRPr lang="en-US" sz="800" dirty="0">
              <a:solidFill>
                <a:srgbClr val="404040"/>
              </a:solidFill>
            </a:endParaRPr>
          </a:p>
        </p:txBody>
      </p:sp>
      <p:sp>
        <p:nvSpPr>
          <p:cNvPr id="6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Goods and Services Receipts </a:t>
            </a:r>
            <a:endParaRPr lang="en-US" sz="1200" b="1" dirty="0">
              <a:solidFill>
                <a:srgbClr val="EA1A04"/>
              </a:solidFill>
            </a:endParaRPr>
          </a:p>
        </p:txBody>
      </p:sp>
      <p:sp>
        <p:nvSpPr>
          <p:cNvPr id="62"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5" name="TextBox 6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78" name="Picture 77"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79"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3"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52" name="Chevron 123">
            <a:hlinkClick r:id="rId14" action="ppaction://hlinksldjump"/>
          </p:cNvPr>
          <p:cNvSpPr>
            <a:spLocks noChangeArrowheads="1"/>
          </p:cNvSpPr>
          <p:nvPr/>
        </p:nvSpPr>
        <p:spPr bwMode="auto">
          <a:xfrm>
            <a:off x="117489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53" name="Chevron 123">
            <a:hlinkClick r:id="rId15" action="ppaction://hlinksldjump"/>
          </p:cNvPr>
          <p:cNvSpPr>
            <a:spLocks noChangeArrowheads="1"/>
          </p:cNvSpPr>
          <p:nvPr/>
        </p:nvSpPr>
        <p:spPr bwMode="auto">
          <a:xfrm>
            <a:off x="2865749"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5" name="Chevron 123">
            <a:hlinkClick r:id="rId16" action="ppaction://hlinksldjump"/>
          </p:cNvPr>
          <p:cNvSpPr>
            <a:spLocks noChangeArrowheads="1"/>
          </p:cNvSpPr>
          <p:nvPr/>
        </p:nvSpPr>
        <p:spPr bwMode="auto">
          <a:xfrm>
            <a:off x="2020902"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56" name="Chevron 123">
            <a:hlinkClick r:id="rId17" action="ppaction://hlinksldjump"/>
          </p:cNvPr>
          <p:cNvSpPr>
            <a:spLocks noChangeArrowheads="1"/>
          </p:cNvSpPr>
          <p:nvPr/>
        </p:nvSpPr>
        <p:spPr bwMode="auto">
          <a:xfrm>
            <a:off x="6570181"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7" name="Chevron 123">
            <a:hlinkClick r:id="rId18" action="ppaction://hlinksldjump"/>
          </p:cNvPr>
          <p:cNvSpPr>
            <a:spLocks noChangeArrowheads="1"/>
          </p:cNvSpPr>
          <p:nvPr/>
        </p:nvSpPr>
        <p:spPr bwMode="auto">
          <a:xfrm>
            <a:off x="5725514"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58" name="Freeform 69"/>
          <p:cNvSpPr>
            <a:spLocks noChangeArrowheads="1"/>
          </p:cNvSpPr>
          <p:nvPr/>
        </p:nvSpPr>
        <p:spPr bwMode="auto">
          <a:xfrm>
            <a:off x="6394276" y="286540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Freeform 69"/>
          <p:cNvSpPr>
            <a:spLocks noChangeArrowheads="1"/>
          </p:cNvSpPr>
          <p:nvPr/>
        </p:nvSpPr>
        <p:spPr bwMode="auto">
          <a:xfrm>
            <a:off x="7240169"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6" name="Picture 65"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143"/>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953147" y="4532793"/>
            <a:ext cx="411162" cy="411162"/>
          </a:xfrm>
          <a:prstGeom prst="rect">
            <a:avLst/>
          </a:prstGeom>
          <a:noFill/>
          <a:ln w="9525">
            <a:noFill/>
            <a:miter lim="800000"/>
            <a:headEnd/>
            <a:tailEnd/>
          </a:ln>
        </p:spPr>
      </p:pic>
      <p:pic>
        <p:nvPicPr>
          <p:cNvPr id="73"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170943"/>
            <a:ext cx="8496000" cy="756000"/>
          </a:xfrm>
        </p:spPr>
        <p:txBody>
          <a:bodyPr/>
          <a:lstStyle/>
          <a:p>
            <a:r>
              <a:rPr lang="en-US" b="0" dirty="0"/>
              <a:t>Procure-to-Pay (Services)</a:t>
            </a:r>
            <a:br>
              <a:rPr lang="en-US" b="0"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769715"/>
          </a:xfrm>
          <a:prstGeom prst="rect">
            <a:avLst/>
          </a:prstGeom>
          <a:noFill/>
          <a:ln w="9525">
            <a:noFill/>
            <a:miter lim="800000"/>
            <a:headEnd/>
            <a:tailEnd/>
          </a:ln>
        </p:spPr>
        <p:txBody>
          <a:bodyPr wrap="square">
            <a:spAutoFit/>
          </a:bodyPr>
          <a:lstStyle/>
          <a:p>
            <a:pPr>
              <a:spcBef>
                <a:spcPts val="600"/>
              </a:spcBef>
              <a:buClr>
                <a:schemeClr val="accent1"/>
              </a:buClr>
              <a:buSzPct val="80000"/>
            </a:pPr>
            <a:r>
              <a:rPr lang="en-US" sz="900" dirty="0"/>
              <a:t>The </a:t>
            </a:r>
            <a:r>
              <a:rPr lang="en-US" sz="900" b="1" dirty="0"/>
              <a:t>Processing Supplier Invoices</a:t>
            </a:r>
            <a:r>
              <a:rPr lang="en-US" sz="900" dirty="0"/>
              <a:t> business process enables you as an accountant to enter, verify, and post invoices, credit memos, and down payment requests that you received from your supplier by fax or by mail. Alternatively, your supplier, which can also be an affiliated company, can send you these documents electronically as XML messages. An automated invoice-verification process compares all supplier invoices with their corresponding purchase documents, if available. </a:t>
            </a:r>
          </a:p>
          <a:p>
            <a:pPr>
              <a:spcBef>
                <a:spcPts val="600"/>
              </a:spcBef>
              <a:buClr>
                <a:schemeClr val="accent1"/>
              </a:buClr>
              <a:buSzPct val="80000"/>
            </a:pPr>
            <a:r>
              <a:rPr lang="en-US" sz="900" dirty="0"/>
              <a:t>You can also charge supplier invoice items to partner companies, and you can distribute additional costs, such as freight, among all other supplier invoice items.</a:t>
            </a:r>
          </a:p>
          <a:p>
            <a:pPr>
              <a:spcBef>
                <a:spcPts val="600"/>
              </a:spcBef>
              <a:buClr>
                <a:schemeClr val="accent1"/>
              </a:buClr>
              <a:buSzPct val="80000"/>
            </a:pPr>
            <a:r>
              <a:rPr lang="en-US" sz="900" dirty="0"/>
              <a:t>When the supplier invoice is complete and correct, you post it. The supplier invoice is then used to pay your suppliers. If relevant, the system also creates new fixed assets automatically.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4" name="Chevron 44"/>
          <p:cNvSpPr>
            <a:spLocks noChangeArrowheads="1"/>
          </p:cNvSpPr>
          <p:nvPr/>
        </p:nvSpPr>
        <p:spPr bwMode="auto">
          <a:xfrm>
            <a:off x="4520771" y="1870075"/>
            <a:ext cx="2764317" cy="137953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a:p>
            <a:pPr>
              <a:lnSpc>
                <a:spcPct val="90000"/>
              </a:lnSpc>
            </a:pPr>
            <a:endParaRPr lang="en-US" sz="900" dirty="0">
              <a:solidFill>
                <a:schemeClr val="bg1"/>
              </a:solidFill>
              <a:latin typeface="BentonSans Regular"/>
              <a:cs typeface="BentonSans Regular"/>
            </a:endParaRPr>
          </a:p>
        </p:txBody>
      </p:sp>
      <p:sp>
        <p:nvSpPr>
          <p:cNvPr id="95" name="Chevron 94"/>
          <p:cNvSpPr>
            <a:spLocks noChangeArrowheads="1"/>
          </p:cNvSpPr>
          <p:nvPr>
            <p:custDataLst>
              <p:tags r:id="rId1"/>
            </p:custDataLst>
          </p:nvPr>
        </p:nvSpPr>
        <p:spPr bwMode="auto">
          <a:xfrm>
            <a:off x="4712142" y="21526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96" name="Chevron 95"/>
          <p:cNvSpPr>
            <a:spLocks noChangeArrowheads="1"/>
          </p:cNvSpPr>
          <p:nvPr>
            <p:custDataLst>
              <p:tags r:id="rId2"/>
            </p:custDataLst>
          </p:nvPr>
        </p:nvSpPr>
        <p:spPr bwMode="auto">
          <a:xfrm>
            <a:off x="5529067" y="21526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7" name="TextBox 59">
            <a:hlinkClick r:id="rId7" action="ppaction://hlinksldjump"/>
          </p:cNvPr>
          <p:cNvSpPr txBox="1">
            <a:spLocks noChangeArrowheads="1"/>
          </p:cNvSpPr>
          <p:nvPr/>
        </p:nvSpPr>
        <p:spPr bwMode="auto">
          <a:xfrm>
            <a:off x="6887093" y="1817204"/>
            <a:ext cx="198782" cy="307777"/>
          </a:xfrm>
          <a:prstGeom prst="rect">
            <a:avLst/>
          </a:prstGeom>
          <a:noFill/>
          <a:ln w="9525">
            <a:noFill/>
            <a:miter lim="800000"/>
            <a:headEnd/>
            <a:tailEnd/>
          </a:ln>
        </p:spPr>
        <p:txBody>
          <a:bodyPr wrap="square">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98" name="Oval 97">
            <a:hlinkClick r:id="rId8"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5302515" y="2754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Oval 98">
            <a:hlinkClick r:id="rId8"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121183" y="2754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1" name="Chevron 100"/>
          <p:cNvSpPr>
            <a:spLocks noChangeArrowheads="1"/>
          </p:cNvSpPr>
          <p:nvPr>
            <p:custDataLst>
              <p:tags r:id="rId3"/>
            </p:custDataLst>
          </p:nvPr>
        </p:nvSpPr>
        <p:spPr bwMode="auto">
          <a:xfrm>
            <a:off x="6325525" y="214600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102" name="Oval 101">
            <a:hlinkClick r:id="rId8"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6915119" y="27558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3" name="Rectangle 102"/>
          <p:cNvSpPr>
            <a:spLocks noChangeArrowheads="1"/>
          </p:cNvSpPr>
          <p:nvPr/>
        </p:nvSpPr>
        <p:spPr bwMode="auto">
          <a:xfrm>
            <a:off x="4539184" y="3001535"/>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9" action="ppaction://hlinksldjump"/>
              </a:rPr>
              <a:t>Click here </a:t>
            </a:r>
            <a:r>
              <a:rPr lang="en-US" sz="900" dirty="0">
                <a:solidFill>
                  <a:srgbClr val="404040"/>
                </a:solidFill>
              </a:rPr>
              <a:t>to </a:t>
            </a:r>
            <a:r>
              <a:rPr lang="en-US" sz="900" dirty="0">
                <a:solidFill>
                  <a:schemeClr val="bg1"/>
                </a:solidFill>
              </a:rPr>
              <a:t>display process variants</a:t>
            </a:r>
          </a:p>
        </p:txBody>
      </p:sp>
      <p:sp>
        <p:nvSpPr>
          <p:cNvPr id="108" name="Freeform 69"/>
          <p:cNvSpPr>
            <a:spLocks noChangeArrowheads="1"/>
          </p:cNvSpPr>
          <p:nvPr/>
        </p:nvSpPr>
        <p:spPr bwMode="auto">
          <a:xfrm>
            <a:off x="7020835" y="31194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Rectangle 74"/>
          <p:cNvSpPr>
            <a:spLocks noChangeArrowheads="1"/>
          </p:cNvSpPr>
          <p:nvPr/>
        </p:nvSpPr>
        <p:spPr bwMode="auto">
          <a:xfrm>
            <a:off x="1538799" y="3211666"/>
            <a:ext cx="574675" cy="185737"/>
          </a:xfrm>
          <a:prstGeom prst="rect">
            <a:avLst/>
          </a:prstGeom>
          <a:noFill/>
          <a:ln w="9525">
            <a:noFill/>
            <a:miter lim="800000"/>
            <a:headEnd/>
            <a:tailEnd/>
          </a:ln>
        </p:spPr>
        <p:txBody>
          <a:bodyPr lIns="0" tIns="0" rIns="0" bIns="0">
            <a:spAutoFit/>
          </a:bodyPr>
          <a:lstStyle/>
          <a:p>
            <a:r>
              <a:rPr lang="en-US" sz="600" dirty="0">
                <a:solidFill>
                  <a:schemeClr val="accent2"/>
                </a:solidFill>
              </a:rPr>
              <a:t>Project Management</a:t>
            </a:r>
          </a:p>
        </p:txBody>
      </p:sp>
      <p:sp>
        <p:nvSpPr>
          <p:cNvPr id="89" name="Rectangle 74"/>
          <p:cNvSpPr>
            <a:spLocks noChangeArrowheads="1"/>
          </p:cNvSpPr>
          <p:nvPr/>
        </p:nvSpPr>
        <p:spPr bwMode="auto">
          <a:xfrm>
            <a:off x="1534038" y="3641592"/>
            <a:ext cx="574675" cy="277812"/>
          </a:xfrm>
          <a:prstGeom prst="rect">
            <a:avLst/>
          </a:prstGeom>
          <a:noFill/>
          <a:ln w="9525">
            <a:noFill/>
            <a:miter lim="800000"/>
            <a:headEnd/>
            <a:tailEnd/>
          </a:ln>
        </p:spPr>
        <p:txBody>
          <a:bodyPr lIns="0" tIns="0" rIns="0" bIns="0">
            <a:spAutoFit/>
          </a:bodyPr>
          <a:lstStyle/>
          <a:p>
            <a:r>
              <a:rPr lang="en-US" sz="600" dirty="0">
                <a:solidFill>
                  <a:schemeClr val="accent2"/>
                </a:solidFill>
              </a:rPr>
              <a:t>Order-to-Cash (Project-Based Services)</a:t>
            </a:r>
          </a:p>
        </p:txBody>
      </p:sp>
      <p:sp>
        <p:nvSpPr>
          <p:cNvPr id="78"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Payable Accountant</a:t>
            </a:r>
            <a:endParaRPr lang="en-US" sz="800" dirty="0">
              <a:solidFill>
                <a:srgbClr val="404040"/>
              </a:solidFill>
            </a:endParaRPr>
          </a:p>
        </p:txBody>
      </p:sp>
      <p:sp>
        <p:nvSpPr>
          <p:cNvPr id="79"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Supplier Invoicing </a:t>
            </a:r>
            <a:endParaRPr lang="en-US" sz="1200" b="1" dirty="0">
              <a:solidFill>
                <a:srgbClr val="EA1A04"/>
              </a:solidFill>
            </a:endParaRPr>
          </a:p>
        </p:txBody>
      </p:sp>
      <p:sp>
        <p:nvSpPr>
          <p:cNvPr id="84"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3" name="TextBox 62"/>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2" name="Picture 71"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4"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Chevron 123">
            <a:hlinkClick r:id="rId14" action="ppaction://hlinksldjump"/>
          </p:cNvPr>
          <p:cNvSpPr>
            <a:spLocks noChangeArrowheads="1"/>
          </p:cNvSpPr>
          <p:nvPr/>
        </p:nvSpPr>
        <p:spPr bwMode="auto">
          <a:xfrm>
            <a:off x="330227"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Shopping Carts</a:t>
            </a:r>
          </a:p>
        </p:txBody>
      </p:sp>
      <p:sp>
        <p:nvSpPr>
          <p:cNvPr id="55" name="Chevron 123">
            <a:hlinkClick r:id="rId15" action="ppaction://hlinksldjump"/>
          </p:cNvPr>
          <p:cNvSpPr>
            <a:spLocks noChangeArrowheads="1"/>
          </p:cNvSpPr>
          <p:nvPr/>
        </p:nvSpPr>
        <p:spPr bwMode="auto">
          <a:xfrm>
            <a:off x="1174894"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Requests</a:t>
            </a:r>
          </a:p>
        </p:txBody>
      </p:sp>
      <p:sp>
        <p:nvSpPr>
          <p:cNvPr id="56" name="Chevron 123">
            <a:hlinkClick r:id="rId16" action="ppaction://hlinksldjump"/>
          </p:cNvPr>
          <p:cNvSpPr>
            <a:spLocks noChangeArrowheads="1"/>
          </p:cNvSpPr>
          <p:nvPr/>
        </p:nvSpPr>
        <p:spPr bwMode="auto">
          <a:xfrm>
            <a:off x="2865749" y="2110449"/>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7" name="Chevron 123">
            <a:hlinkClick r:id="rId17" action="ppaction://hlinksldjump"/>
          </p:cNvPr>
          <p:cNvSpPr>
            <a:spLocks noChangeArrowheads="1"/>
          </p:cNvSpPr>
          <p:nvPr/>
        </p:nvSpPr>
        <p:spPr bwMode="auto">
          <a:xfrm>
            <a:off x="2020902" y="2111375"/>
            <a:ext cx="884236" cy="878884"/>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Requests for Quotation</a:t>
            </a:r>
          </a:p>
        </p:txBody>
      </p:sp>
      <p:sp>
        <p:nvSpPr>
          <p:cNvPr id="58" name="Chevron 123">
            <a:hlinkClick r:id="rId18" action="ppaction://hlinksldjump"/>
          </p:cNvPr>
          <p:cNvSpPr>
            <a:spLocks noChangeArrowheads="1"/>
          </p:cNvSpPr>
          <p:nvPr/>
        </p:nvSpPr>
        <p:spPr bwMode="auto">
          <a:xfrm>
            <a:off x="3710416"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0" name="Freeform 69"/>
          <p:cNvSpPr>
            <a:spLocks noChangeArrowheads="1"/>
          </p:cNvSpPr>
          <p:nvPr/>
        </p:nvSpPr>
        <p:spPr bwMode="auto">
          <a:xfrm>
            <a:off x="4381811" y="286496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2" name="Chevron 123">
            <a:hlinkClick r:id="rId19" action="ppaction://hlinksldjump"/>
          </p:cNvPr>
          <p:cNvSpPr>
            <a:spLocks noChangeArrowheads="1"/>
          </p:cNvSpPr>
          <p:nvPr/>
        </p:nvSpPr>
        <p:spPr bwMode="auto">
          <a:xfrm>
            <a:off x="7246837" y="2110449"/>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93" name="Freeform 69"/>
          <p:cNvSpPr>
            <a:spLocks noChangeArrowheads="1"/>
          </p:cNvSpPr>
          <p:nvPr/>
        </p:nvSpPr>
        <p:spPr bwMode="auto">
          <a:xfrm>
            <a:off x="7916825" y="28662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59" name="Picture 58"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7">
            <a:hlinkClick r:id="rId21"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5" name="Picture 6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203924" y="3264095"/>
            <a:ext cx="180000" cy="134181"/>
          </a:xfrm>
          <a:prstGeom prst="rect">
            <a:avLst/>
          </a:prstGeom>
        </p:spPr>
      </p:pic>
      <p:pic>
        <p:nvPicPr>
          <p:cNvPr id="66" name="Picture 6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203924" y="3660703"/>
            <a:ext cx="180000" cy="134181"/>
          </a:xfrm>
          <a:prstGeom prst="rect">
            <a:avLst/>
          </a:prstGeom>
        </p:spPr>
      </p:pic>
      <p:pic>
        <p:nvPicPr>
          <p:cNvPr id="68" name="Picture 67"/>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3" name="Picture 98"/>
          <p:cNvPicPr>
            <a:picLocks noChangeAspect="1" noChangeArrowheads="1"/>
          </p:cNvPicPr>
          <p:nvPr/>
        </p:nvPicPr>
        <p:blipFill>
          <a:blip r:embed="rId24" cstate="print">
            <a:extLst>
              <a:ext uri="{28A0092B-C50C-407E-A947-70E740481C1C}">
                <a14:useLocalDpi xmlns:a14="http://schemas.microsoft.com/office/drawing/2010/main" val="0"/>
              </a:ext>
            </a:extLst>
          </a:blip>
          <a:stretch>
            <a:fillRect/>
          </a:stretch>
        </p:blipFill>
        <p:spPr bwMode="auto">
          <a:xfrm>
            <a:off x="6950287" y="4541961"/>
            <a:ext cx="383916" cy="376238"/>
          </a:xfrm>
          <a:prstGeom prst="rect">
            <a:avLst/>
          </a:prstGeom>
          <a:noFill/>
          <a:ln w="9525">
            <a:noFill/>
            <a:miter lim="800000"/>
            <a:headEnd/>
            <a:tailEnd/>
          </a:ln>
        </p:spPr>
      </p:pic>
      <p:pic>
        <p:nvPicPr>
          <p:cNvPr id="75"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7">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3837</Words>
  <Application>Microsoft Office PowerPoint</Application>
  <PresentationFormat>On-screen Show (4:3)</PresentationFormat>
  <Paragraphs>665</Paragraphs>
  <Slides>17</Slides>
  <Notes>17</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17</vt:i4>
      </vt:variant>
    </vt:vector>
  </HeadingPairs>
  <TitlesOfParts>
    <vt:vector size="31" baseType="lpstr">
      <vt:lpstr>Symbol</vt:lpstr>
      <vt:lpstr>BrowalliaUPC</vt:lpstr>
      <vt:lpstr>MS PGothic</vt:lpstr>
      <vt:lpstr>BentonSans Bold</vt:lpstr>
      <vt:lpstr>BentonSans Light</vt:lpstr>
      <vt:lpstr>Aparajita</vt:lpstr>
      <vt:lpstr>BentonSans Regular</vt:lpstr>
      <vt:lpstr>Courier New</vt:lpstr>
      <vt:lpstr>Wingdings</vt:lpstr>
      <vt:lpstr>SimSun</vt:lpstr>
      <vt:lpstr>Wingdings</vt:lpstr>
      <vt:lpstr>Arial Unicode MS</vt:lpstr>
      <vt:lpstr>Arial</vt:lpstr>
      <vt:lpstr>SAP_2011_v1.0</vt:lpstr>
      <vt:lpstr>Procure-to-Pay (Services) Scenario Overview</vt:lpstr>
      <vt:lpstr>Procure-to-Pay (Services) Scenario Overview</vt:lpstr>
      <vt:lpstr>Procure-to-Pay (Services) Process Details: Processing Shopping Carts</vt:lpstr>
      <vt:lpstr>Procure-to-Pay (Services) Process Details: Processing Purchase Requests</vt:lpstr>
      <vt:lpstr>Procure-to-Pay (Services) Process Details: Processing Purchase Requests</vt:lpstr>
      <vt:lpstr>Procure-to-Pay (Services) Process Details: Processing Requests for Quotation</vt:lpstr>
      <vt:lpstr>Procure-to-Pay (Services) Process Details: Processing Purchase Orders</vt:lpstr>
      <vt:lpstr>Procure-to-Pay (Services) Process Details: Confirming Goods and Services Receipts</vt:lpstr>
      <vt:lpstr>Procure-to-Pay (Services) Process Details: Processing Supplier Invoices</vt:lpstr>
      <vt:lpstr>Procure-to-Pay (Services) Process Details: Processing Supplier Invoices</vt:lpstr>
      <vt:lpstr>Procure-to-Pay (Services) Process Details: Processing Payables and Payments</vt:lpstr>
      <vt:lpstr>Procure-to-Pay (Services) Process Details: Processing Payables and Payments</vt:lpstr>
      <vt:lpstr>Procure-to-Pay (Services) Process Details: Processing Payables and Payments</vt:lpstr>
      <vt:lpstr>Procure-to-Pay (Services) Process Details: Processing Payables and Payments</vt:lpstr>
      <vt:lpstr>Procure-to-Pay (Services)  Business Value</vt:lpstr>
      <vt:lpstr>Procure-to-Pay (Services) Scenario Flow</vt:lpstr>
      <vt:lpstr>Procure-to-Pay (Services)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387</cp:revision>
  <dcterms:created xsi:type="dcterms:W3CDTF">2011-09-27T15:12:20Z</dcterms:created>
  <dcterms:modified xsi:type="dcterms:W3CDTF">2018-09-04T20:38:06Z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