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3.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4.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5.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6.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7.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8.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9.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5"/>
  </p:notesMasterIdLst>
  <p:handoutMasterIdLst>
    <p:handoutMasterId r:id="rId26"/>
  </p:handoutMasterIdLst>
  <p:sldIdLst>
    <p:sldId id="342" r:id="rId2"/>
    <p:sldId id="371" r:id="rId3"/>
    <p:sldId id="349" r:id="rId4"/>
    <p:sldId id="359" r:id="rId5"/>
    <p:sldId id="360" r:id="rId6"/>
    <p:sldId id="372" r:id="rId7"/>
    <p:sldId id="361" r:id="rId8"/>
    <p:sldId id="362" r:id="rId9"/>
    <p:sldId id="363" r:id="rId10"/>
    <p:sldId id="384" r:id="rId11"/>
    <p:sldId id="364" r:id="rId12"/>
    <p:sldId id="373" r:id="rId13"/>
    <p:sldId id="365" r:id="rId14"/>
    <p:sldId id="366" r:id="rId15"/>
    <p:sldId id="374" r:id="rId16"/>
    <p:sldId id="370" r:id="rId17"/>
    <p:sldId id="375" r:id="rId18"/>
    <p:sldId id="376" r:id="rId19"/>
    <p:sldId id="377" r:id="rId20"/>
    <p:sldId id="353" r:id="rId21"/>
    <p:sldId id="383" r:id="rId22"/>
    <p:sldId id="382" r:id="rId23"/>
    <p:sldId id="386" r:id="rId24"/>
  </p:sldIdLst>
  <p:sldSz cx="9144000" cy="6858000" type="screen4x3"/>
  <p:notesSz cx="6858000" cy="9144000"/>
  <p:embeddedFontLst>
    <p:embeddedFont>
      <p:font typeface="BentonSans Light" panose="02000503000000020004" pitchFamily="2" charset="0"/>
      <p:regular r:id="rId27"/>
    </p:embeddedFont>
    <p:embeddedFont>
      <p:font typeface="BrowalliaUPC" panose="020B0604020202020204" pitchFamily="34" charset="-34"/>
      <p:regular r:id="rId28"/>
      <p:bold r:id="rId29"/>
      <p:italic r:id="rId30"/>
      <p:boldItalic r:id="rId31"/>
    </p:embeddedFont>
    <p:embeddedFont>
      <p:font typeface="MS PGothic" panose="020B0600070205080204" pitchFamily="34" charset="-128"/>
      <p:regular r:id="rId32"/>
    </p:embeddedFont>
    <p:embeddedFont>
      <p:font typeface="BentonSans Regular" panose="02000503000000020004" pitchFamily="2" charset="0"/>
      <p:regular r:id="rId33"/>
    </p:embeddedFont>
    <p:embeddedFont>
      <p:font typeface="Arial Black" panose="020B0A04020102020204" pitchFamily="34" charset="0"/>
      <p:bold r:id="rId34"/>
    </p:embeddedFont>
    <p:embeddedFont>
      <p:font typeface="Aparajita" panose="02020603050405020304" pitchFamily="18" charset="0"/>
      <p:regular r:id="rId35"/>
      <p:bold r:id="rId36"/>
      <p:italic r:id="rId37"/>
      <p:boldItalic r:id="rId38"/>
    </p:embeddedFont>
    <p:embeddedFont>
      <p:font typeface="BentonSans Bold" panose="02000803000000020004" pitchFamily="2" charset="0"/>
      <p:bold r:id="rId39"/>
    </p:embeddedFont>
    <p:embeddedFont>
      <p:font typeface="SimSun" panose="02010600030101010101" pitchFamily="2" charset="-122"/>
      <p:regular r:id="rId40"/>
    </p:embeddedFont>
    <p:embeddedFont>
      <p:font typeface="Arial Unicode MS" panose="020B0604020202020204" pitchFamily="34" charset="-128"/>
      <p:regular r:id="rId41"/>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3">
          <p15:clr>
            <a:srgbClr val="A4A3A4"/>
          </p15:clr>
        </p15:guide>
        <p15:guide id="2" orient="horz" pos="190">
          <p15:clr>
            <a:srgbClr val="A4A3A4"/>
          </p15:clr>
        </p15:guide>
        <p15:guide id="3" orient="horz" pos="1152">
          <p15:clr>
            <a:srgbClr val="A4A3A4"/>
          </p15:clr>
        </p15:guide>
        <p15:guide id="4" orient="horz" pos="140">
          <p15:clr>
            <a:srgbClr val="A4A3A4"/>
          </p15:clr>
        </p15:guide>
        <p15:guide id="5" orient="horz" pos="1971">
          <p15:clr>
            <a:srgbClr val="A4A3A4"/>
          </p15:clr>
        </p15:guide>
        <p15:guide id="6" orient="horz" pos="3003">
          <p15:clr>
            <a:srgbClr val="A4A3A4"/>
          </p15:clr>
        </p15:guide>
        <p15:guide id="7" orient="horz" pos="3170">
          <p15:clr>
            <a:srgbClr val="A4A3A4"/>
          </p15:clr>
        </p15:guide>
        <p15:guide id="8" pos="4605">
          <p15:clr>
            <a:srgbClr val="A4A3A4"/>
          </p15:clr>
        </p15:guide>
        <p15:guide id="9" pos="1320">
          <p15:clr>
            <a:srgbClr val="A4A3A4"/>
          </p15:clr>
        </p15:guide>
        <p15:guide id="10" pos="115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038458"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D0D0D"/>
    <a:srgbClr val="404040"/>
    <a:srgbClr val="F0AB00"/>
    <a:srgbClr val="4FB81C"/>
    <a:srgbClr val="666666"/>
    <a:srgbClr val="FFD979"/>
    <a:srgbClr val="ECECEC"/>
    <a:srgbClr val="45157E"/>
    <a:srgbClr val="C6C6C6"/>
    <a:srgbClr val="003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84" autoAdjust="0"/>
    <p:restoredTop sz="99882" autoAdjust="0"/>
  </p:normalViewPr>
  <p:slideViewPr>
    <p:cSldViewPr snapToGrid="0" showGuides="1">
      <p:cViewPr varScale="1">
        <p:scale>
          <a:sx n="86" d="100"/>
          <a:sy n="86" d="100"/>
        </p:scale>
        <p:origin x="1651" y="72"/>
      </p:cViewPr>
      <p:guideLst>
        <p:guide orient="horz" pos="1383"/>
        <p:guide orient="horz" pos="190"/>
        <p:guide orient="horz" pos="1152"/>
        <p:guide orient="horz" pos="140"/>
        <p:guide orient="horz" pos="1971"/>
        <p:guide orient="horz" pos="3003"/>
        <p:guide orient="horz" pos="3170"/>
        <p:guide pos="4605"/>
        <p:guide pos="1320"/>
        <p:guide pos="115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5110977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530437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10215694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19591425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1744111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17488931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1858024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4114883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3028524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176462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extLst>
      <p:ext uri="{BB962C8B-B14F-4D97-AF65-F5344CB8AC3E}">
        <p14:creationId xmlns:p14="http://schemas.microsoft.com/office/powerpoint/2010/main" val="18508372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extLst>
      <p:ext uri="{BB962C8B-B14F-4D97-AF65-F5344CB8AC3E}">
        <p14:creationId xmlns:p14="http://schemas.microsoft.com/office/powerpoint/2010/main" val="2216503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2135066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23979689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11442390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2111858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extLst>
      <p:ext uri="{BB962C8B-B14F-4D97-AF65-F5344CB8AC3E}">
        <p14:creationId xmlns:p14="http://schemas.microsoft.com/office/powerpoint/2010/main" val="1046288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extLst>
      <p:ext uri="{BB962C8B-B14F-4D97-AF65-F5344CB8AC3E}">
        <p14:creationId xmlns:p14="http://schemas.microsoft.com/office/powerpoint/2010/main" val="4062401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1749738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634138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3402174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260538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637919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3879319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16896803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6.xml"/><Relationship Id="rId18" Type="http://schemas.openxmlformats.org/officeDocument/2006/relationships/slide" Target="slide20.xml"/><Relationship Id="rId26" Type="http://schemas.openxmlformats.org/officeDocument/2006/relationships/slide" Target="slide23.xml"/><Relationship Id="rId3" Type="http://schemas.openxmlformats.org/officeDocument/2006/relationships/slide" Target="slide14.xml"/><Relationship Id="rId21" Type="http://schemas.openxmlformats.org/officeDocument/2006/relationships/image" Target="../media/image8.png"/><Relationship Id="rId7" Type="http://schemas.openxmlformats.org/officeDocument/2006/relationships/slide" Target="slide8.xml"/><Relationship Id="rId12" Type="http://schemas.openxmlformats.org/officeDocument/2006/relationships/image" Target="../media/image3.png"/><Relationship Id="rId17" Type="http://schemas.openxmlformats.org/officeDocument/2006/relationships/slide" Target="slide21.xml"/><Relationship Id="rId25" Type="http://schemas.openxmlformats.org/officeDocument/2006/relationships/image" Target="../media/image12.png"/><Relationship Id="rId2" Type="http://schemas.openxmlformats.org/officeDocument/2006/relationships/notesSlide" Target="../notesSlides/notesSlide1.xml"/><Relationship Id="rId16" Type="http://schemas.openxmlformats.org/officeDocument/2006/relationships/image" Target="../media/image5.png"/><Relationship Id="rId20" Type="http://schemas.openxmlformats.org/officeDocument/2006/relationships/image" Target="../media/image7.png"/><Relationship Id="rId1" Type="http://schemas.openxmlformats.org/officeDocument/2006/relationships/slideLayout" Target="../slideLayouts/slideLayout10.xml"/><Relationship Id="rId6" Type="http://schemas.openxmlformats.org/officeDocument/2006/relationships/slide" Target="slide4.xml"/><Relationship Id="rId11" Type="http://schemas.openxmlformats.org/officeDocument/2006/relationships/slide" Target="slide2.xml"/><Relationship Id="rId24" Type="http://schemas.openxmlformats.org/officeDocument/2006/relationships/image" Target="../media/image11.png"/><Relationship Id="rId5" Type="http://schemas.openxmlformats.org/officeDocument/2006/relationships/slide" Target="slide5.xml"/><Relationship Id="rId15" Type="http://schemas.openxmlformats.org/officeDocument/2006/relationships/image" Target="../media/image4.png"/><Relationship Id="rId23" Type="http://schemas.openxmlformats.org/officeDocument/2006/relationships/image" Target="../media/image10.wmf"/><Relationship Id="rId10" Type="http://schemas.openxmlformats.org/officeDocument/2006/relationships/slide" Target="slide13.xml"/><Relationship Id="rId19" Type="http://schemas.openxmlformats.org/officeDocument/2006/relationships/image" Target="../media/image6.png"/><Relationship Id="rId4" Type="http://schemas.openxmlformats.org/officeDocument/2006/relationships/slide" Target="slide7.xml"/><Relationship Id="rId9" Type="http://schemas.openxmlformats.org/officeDocument/2006/relationships/slide" Target="slide11.xml"/><Relationship Id="rId14" Type="http://schemas.openxmlformats.org/officeDocument/2006/relationships/slide" Target="slide3.xml"/><Relationship Id="rId22"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3.xml"/><Relationship Id="rId18" Type="http://schemas.openxmlformats.org/officeDocument/2006/relationships/slide" Target="slide21.xml"/><Relationship Id="rId3" Type="http://schemas.openxmlformats.org/officeDocument/2006/relationships/notesSlide" Target="../notesSlides/notesSlide10.xml"/><Relationship Id="rId21" Type="http://schemas.openxmlformats.org/officeDocument/2006/relationships/image" Target="../media/image16.png"/><Relationship Id="rId7" Type="http://schemas.openxmlformats.org/officeDocument/2006/relationships/slide" Target="slide7.xml"/><Relationship Id="rId12" Type="http://schemas.openxmlformats.org/officeDocument/2006/relationships/slide" Target="slide13.xml"/><Relationship Id="rId17" Type="http://schemas.openxmlformats.org/officeDocument/2006/relationships/image" Target="../media/image5.png"/><Relationship Id="rId2" Type="http://schemas.openxmlformats.org/officeDocument/2006/relationships/slideLayout" Target="../slideLayouts/slideLayout10.xml"/><Relationship Id="rId16" Type="http://schemas.openxmlformats.org/officeDocument/2006/relationships/image" Target="../media/image4.png"/><Relationship Id="rId20" Type="http://schemas.openxmlformats.org/officeDocument/2006/relationships/image" Target="../media/image7.png"/><Relationship Id="rId1" Type="http://schemas.openxmlformats.org/officeDocument/2006/relationships/tags" Target="../tags/tag22.xml"/><Relationship Id="rId6" Type="http://schemas.openxmlformats.org/officeDocument/2006/relationships/slide" Target="slide14.xml"/><Relationship Id="rId11" Type="http://schemas.openxmlformats.org/officeDocument/2006/relationships/slide" Target="slide11.xml"/><Relationship Id="rId24" Type="http://schemas.openxmlformats.org/officeDocument/2006/relationships/slide" Target="slide23.xml"/><Relationship Id="rId5" Type="http://schemas.openxmlformats.org/officeDocument/2006/relationships/slide" Target="slide1.xml"/><Relationship Id="rId15" Type="http://schemas.openxmlformats.org/officeDocument/2006/relationships/slide" Target="slide10.xml"/><Relationship Id="rId23" Type="http://schemas.openxmlformats.org/officeDocument/2006/relationships/image" Target="../media/image12.png"/><Relationship Id="rId10" Type="http://schemas.openxmlformats.org/officeDocument/2006/relationships/slide" Target="slide8.xml"/><Relationship Id="rId19" Type="http://schemas.openxmlformats.org/officeDocument/2006/relationships/slide" Target="slide20.xml"/><Relationship Id="rId4" Type="http://schemas.openxmlformats.org/officeDocument/2006/relationships/slide" Target="slide9.xml"/><Relationship Id="rId9" Type="http://schemas.openxmlformats.org/officeDocument/2006/relationships/slide" Target="slide4.xml"/><Relationship Id="rId14" Type="http://schemas.openxmlformats.org/officeDocument/2006/relationships/image" Target="../media/image3.png"/><Relationship Id="rId22"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slide" Target="slide20.xml"/><Relationship Id="rId13" Type="http://schemas.openxmlformats.org/officeDocument/2006/relationships/slide" Target="slide8.xml"/><Relationship Id="rId18" Type="http://schemas.openxmlformats.org/officeDocument/2006/relationships/slide" Target="slide1.xml"/><Relationship Id="rId3" Type="http://schemas.openxmlformats.org/officeDocument/2006/relationships/notesSlide" Target="../notesSlides/notesSlide11.xml"/><Relationship Id="rId21" Type="http://schemas.openxmlformats.org/officeDocument/2006/relationships/image" Target="../media/image16.png"/><Relationship Id="rId7" Type="http://schemas.openxmlformats.org/officeDocument/2006/relationships/slide" Target="slide21.xml"/><Relationship Id="rId12" Type="http://schemas.openxmlformats.org/officeDocument/2006/relationships/slide" Target="slide4.xml"/><Relationship Id="rId17" Type="http://schemas.openxmlformats.org/officeDocument/2006/relationships/slide" Target="slide11.xml"/><Relationship Id="rId2" Type="http://schemas.openxmlformats.org/officeDocument/2006/relationships/slideLayout" Target="../slideLayouts/slideLayout10.xml"/><Relationship Id="rId16" Type="http://schemas.openxmlformats.org/officeDocument/2006/relationships/slide" Target="slide3.xml"/><Relationship Id="rId20" Type="http://schemas.openxmlformats.org/officeDocument/2006/relationships/image" Target="../media/image7.png"/><Relationship Id="rId1" Type="http://schemas.openxmlformats.org/officeDocument/2006/relationships/tags" Target="../tags/tag23.xml"/><Relationship Id="rId6" Type="http://schemas.openxmlformats.org/officeDocument/2006/relationships/image" Target="../media/image5.png"/><Relationship Id="rId11" Type="http://schemas.openxmlformats.org/officeDocument/2006/relationships/slide" Target="slide5.xml"/><Relationship Id="rId24" Type="http://schemas.openxmlformats.org/officeDocument/2006/relationships/slide" Target="slide23.xml"/><Relationship Id="rId5" Type="http://schemas.openxmlformats.org/officeDocument/2006/relationships/image" Target="../media/image4.png"/><Relationship Id="rId15" Type="http://schemas.openxmlformats.org/officeDocument/2006/relationships/slide" Target="slide13.xml"/><Relationship Id="rId23" Type="http://schemas.openxmlformats.org/officeDocument/2006/relationships/image" Target="../media/image12.png"/><Relationship Id="rId10" Type="http://schemas.openxmlformats.org/officeDocument/2006/relationships/slide" Target="slide7.xml"/><Relationship Id="rId19" Type="http://schemas.openxmlformats.org/officeDocument/2006/relationships/slide" Target="slide12.xml"/><Relationship Id="rId4" Type="http://schemas.openxmlformats.org/officeDocument/2006/relationships/image" Target="../media/image3.png"/><Relationship Id="rId9" Type="http://schemas.openxmlformats.org/officeDocument/2006/relationships/slide" Target="slide14.xml"/><Relationship Id="rId14" Type="http://schemas.openxmlformats.org/officeDocument/2006/relationships/slide" Target="slide9.xml"/><Relationship Id="rId22" Type="http://schemas.openxmlformats.org/officeDocument/2006/relationships/image" Target="../media/image11.png"/></Relationships>
</file>

<file path=ppt/slides/_rels/slide1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xml"/><Relationship Id="rId18" Type="http://schemas.openxmlformats.org/officeDocument/2006/relationships/slide" Target="slide20.xml"/><Relationship Id="rId3" Type="http://schemas.openxmlformats.org/officeDocument/2006/relationships/notesSlide" Target="../notesSlides/notesSlide12.xml"/><Relationship Id="rId21" Type="http://schemas.openxmlformats.org/officeDocument/2006/relationships/slide" Target="slide12.xml"/><Relationship Id="rId7" Type="http://schemas.openxmlformats.org/officeDocument/2006/relationships/slide" Target="slide4.xml"/><Relationship Id="rId12" Type="http://schemas.openxmlformats.org/officeDocument/2006/relationships/slide" Target="slide11.xml"/><Relationship Id="rId17" Type="http://schemas.openxmlformats.org/officeDocument/2006/relationships/slide" Target="slide21.xml"/><Relationship Id="rId2" Type="http://schemas.openxmlformats.org/officeDocument/2006/relationships/slideLayout" Target="../slideLayouts/slideLayout10.xml"/><Relationship Id="rId16" Type="http://schemas.openxmlformats.org/officeDocument/2006/relationships/image" Target="../media/image5.png"/><Relationship Id="rId20" Type="http://schemas.openxmlformats.org/officeDocument/2006/relationships/image" Target="../media/image16.png"/><Relationship Id="rId1" Type="http://schemas.openxmlformats.org/officeDocument/2006/relationships/tags" Target="../tags/tag24.xml"/><Relationship Id="rId6" Type="http://schemas.openxmlformats.org/officeDocument/2006/relationships/slide" Target="slide5.xml"/><Relationship Id="rId11" Type="http://schemas.openxmlformats.org/officeDocument/2006/relationships/slide" Target="slide3.xml"/><Relationship Id="rId24" Type="http://schemas.openxmlformats.org/officeDocument/2006/relationships/slide" Target="slide23.xml"/><Relationship Id="rId5" Type="http://schemas.openxmlformats.org/officeDocument/2006/relationships/slide" Target="slide7.xml"/><Relationship Id="rId15" Type="http://schemas.openxmlformats.org/officeDocument/2006/relationships/image" Target="../media/image4.png"/><Relationship Id="rId23" Type="http://schemas.openxmlformats.org/officeDocument/2006/relationships/image" Target="../media/image12.png"/><Relationship Id="rId10" Type="http://schemas.openxmlformats.org/officeDocument/2006/relationships/slide" Target="slide13.xml"/><Relationship Id="rId19" Type="http://schemas.openxmlformats.org/officeDocument/2006/relationships/image" Target="../media/image7.png"/><Relationship Id="rId4" Type="http://schemas.openxmlformats.org/officeDocument/2006/relationships/slide" Target="slide14.xml"/><Relationship Id="rId9" Type="http://schemas.openxmlformats.org/officeDocument/2006/relationships/slide" Target="slide9.xml"/><Relationship Id="rId14" Type="http://schemas.openxmlformats.org/officeDocument/2006/relationships/image" Target="../media/image3.png"/><Relationship Id="rId22"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3.png"/><Relationship Id="rId18" Type="http://schemas.openxmlformats.org/officeDocument/2006/relationships/slide" Target="slide21.xml"/><Relationship Id="rId3" Type="http://schemas.openxmlformats.org/officeDocument/2006/relationships/tags" Target="../tags/tag27.xml"/><Relationship Id="rId21" Type="http://schemas.openxmlformats.org/officeDocument/2006/relationships/image" Target="../media/image11.png"/><Relationship Id="rId7" Type="http://schemas.openxmlformats.org/officeDocument/2006/relationships/slide" Target="slide7.xml"/><Relationship Id="rId12" Type="http://schemas.openxmlformats.org/officeDocument/2006/relationships/slide" Target="slide16.xml"/><Relationship Id="rId17" Type="http://schemas.openxmlformats.org/officeDocument/2006/relationships/image" Target="../media/image5.png"/><Relationship Id="rId2" Type="http://schemas.openxmlformats.org/officeDocument/2006/relationships/tags" Target="../tags/tag26.xml"/><Relationship Id="rId16" Type="http://schemas.openxmlformats.org/officeDocument/2006/relationships/image" Target="../media/image4.png"/><Relationship Id="rId20" Type="http://schemas.openxmlformats.org/officeDocument/2006/relationships/image" Target="../media/image16.png"/><Relationship Id="rId1" Type="http://schemas.openxmlformats.org/officeDocument/2006/relationships/tags" Target="../tags/tag25.xml"/><Relationship Id="rId6" Type="http://schemas.openxmlformats.org/officeDocument/2006/relationships/slide" Target="slide14.xml"/><Relationship Id="rId11" Type="http://schemas.openxmlformats.org/officeDocument/2006/relationships/slide" Target="slide11.xml"/><Relationship Id="rId24" Type="http://schemas.openxmlformats.org/officeDocument/2006/relationships/image" Target="../media/image17.png"/><Relationship Id="rId5" Type="http://schemas.openxmlformats.org/officeDocument/2006/relationships/notesSlide" Target="../notesSlides/notesSlide13.xml"/><Relationship Id="rId15" Type="http://schemas.openxmlformats.org/officeDocument/2006/relationships/slide" Target="slide13.xml"/><Relationship Id="rId23" Type="http://schemas.openxmlformats.org/officeDocument/2006/relationships/slide" Target="slide23.xml"/><Relationship Id="rId10" Type="http://schemas.openxmlformats.org/officeDocument/2006/relationships/slide" Target="slide9.xml"/><Relationship Id="rId19" Type="http://schemas.openxmlformats.org/officeDocument/2006/relationships/slide" Target="slide20.xml"/><Relationship Id="rId4" Type="http://schemas.openxmlformats.org/officeDocument/2006/relationships/slideLayout" Target="../slideLayouts/slideLayout10.xml"/><Relationship Id="rId9" Type="http://schemas.openxmlformats.org/officeDocument/2006/relationships/slide" Target="slide8.xml"/><Relationship Id="rId14" Type="http://schemas.openxmlformats.org/officeDocument/2006/relationships/slide" Target="slide1.xml"/><Relationship Id="rId22"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21.xml"/><Relationship Id="rId18" Type="http://schemas.openxmlformats.org/officeDocument/2006/relationships/slide" Target="slide9.xml"/><Relationship Id="rId3" Type="http://schemas.openxmlformats.org/officeDocument/2006/relationships/tags" Target="../tags/tag30.xml"/><Relationship Id="rId21" Type="http://schemas.openxmlformats.org/officeDocument/2006/relationships/image" Target="../media/image8.png"/><Relationship Id="rId7" Type="http://schemas.openxmlformats.org/officeDocument/2006/relationships/slide" Target="slide13.xml"/><Relationship Id="rId12" Type="http://schemas.openxmlformats.org/officeDocument/2006/relationships/image" Target="../media/image5.png"/><Relationship Id="rId17" Type="http://schemas.openxmlformats.org/officeDocument/2006/relationships/slide" Target="slide8.xml"/><Relationship Id="rId25" Type="http://schemas.openxmlformats.org/officeDocument/2006/relationships/slide" Target="slide23.xml"/><Relationship Id="rId2" Type="http://schemas.openxmlformats.org/officeDocument/2006/relationships/tags" Target="../tags/tag29.xml"/><Relationship Id="rId16" Type="http://schemas.openxmlformats.org/officeDocument/2006/relationships/slide" Target="slide5.xml"/><Relationship Id="rId20" Type="http://schemas.openxmlformats.org/officeDocument/2006/relationships/slide" Target="slide16.xml"/><Relationship Id="rId1" Type="http://schemas.openxmlformats.org/officeDocument/2006/relationships/tags" Target="../tags/tag28.xml"/><Relationship Id="rId6" Type="http://schemas.openxmlformats.org/officeDocument/2006/relationships/image" Target="../media/image3.png"/><Relationship Id="rId11" Type="http://schemas.openxmlformats.org/officeDocument/2006/relationships/image" Target="../media/image4.png"/><Relationship Id="rId24" Type="http://schemas.openxmlformats.org/officeDocument/2006/relationships/image" Target="../media/image12.png"/><Relationship Id="rId5" Type="http://schemas.openxmlformats.org/officeDocument/2006/relationships/notesSlide" Target="../notesSlides/notesSlide14.xml"/><Relationship Id="rId15" Type="http://schemas.openxmlformats.org/officeDocument/2006/relationships/slide" Target="slide7.xml"/><Relationship Id="rId23" Type="http://schemas.openxmlformats.org/officeDocument/2006/relationships/image" Target="../media/image11.png"/><Relationship Id="rId10" Type="http://schemas.openxmlformats.org/officeDocument/2006/relationships/slide" Target="slide15.xml"/><Relationship Id="rId19" Type="http://schemas.openxmlformats.org/officeDocument/2006/relationships/slide" Target="slide11.xml"/><Relationship Id="rId4" Type="http://schemas.openxmlformats.org/officeDocument/2006/relationships/slideLayout" Target="../slideLayouts/slideLayout10.xml"/><Relationship Id="rId9" Type="http://schemas.openxmlformats.org/officeDocument/2006/relationships/slide" Target="slide1.xml"/><Relationship Id="rId14" Type="http://schemas.openxmlformats.org/officeDocument/2006/relationships/slide" Target="slide20.xml"/><Relationship Id="rId22" Type="http://schemas.openxmlformats.org/officeDocument/2006/relationships/image" Target="../media/image16.png"/></Relationships>
</file>

<file path=ppt/slides/_rels/slide15.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1.xml"/><Relationship Id="rId18" Type="http://schemas.openxmlformats.org/officeDocument/2006/relationships/image" Target="../media/image5.png"/><Relationship Id="rId3" Type="http://schemas.openxmlformats.org/officeDocument/2006/relationships/tags" Target="../tags/tag33.xml"/><Relationship Id="rId21" Type="http://schemas.openxmlformats.org/officeDocument/2006/relationships/image" Target="../media/image8.png"/><Relationship Id="rId7" Type="http://schemas.openxmlformats.org/officeDocument/2006/relationships/slide" Target="slide14.xml"/><Relationship Id="rId12" Type="http://schemas.openxmlformats.org/officeDocument/2006/relationships/slide" Target="slide9.xml"/><Relationship Id="rId17" Type="http://schemas.openxmlformats.org/officeDocument/2006/relationships/image" Target="../media/image4.png"/><Relationship Id="rId25" Type="http://schemas.openxmlformats.org/officeDocument/2006/relationships/slide" Target="slide23.xml"/><Relationship Id="rId2" Type="http://schemas.openxmlformats.org/officeDocument/2006/relationships/tags" Target="../tags/tag32.xml"/><Relationship Id="rId16" Type="http://schemas.openxmlformats.org/officeDocument/2006/relationships/slide" Target="slide15.xml"/><Relationship Id="rId20" Type="http://schemas.openxmlformats.org/officeDocument/2006/relationships/slide" Target="slide20.xml"/><Relationship Id="rId1" Type="http://schemas.openxmlformats.org/officeDocument/2006/relationships/tags" Target="../tags/tag31.xml"/><Relationship Id="rId6" Type="http://schemas.openxmlformats.org/officeDocument/2006/relationships/slide" Target="slide13.xml"/><Relationship Id="rId11" Type="http://schemas.openxmlformats.org/officeDocument/2006/relationships/slide" Target="slide8.xml"/><Relationship Id="rId24" Type="http://schemas.openxmlformats.org/officeDocument/2006/relationships/image" Target="../media/image12.png"/><Relationship Id="rId5" Type="http://schemas.openxmlformats.org/officeDocument/2006/relationships/notesSlide" Target="../notesSlides/notesSlide15.xml"/><Relationship Id="rId15" Type="http://schemas.openxmlformats.org/officeDocument/2006/relationships/image" Target="../media/image3.png"/><Relationship Id="rId23" Type="http://schemas.openxmlformats.org/officeDocument/2006/relationships/image" Target="../media/image11.png"/><Relationship Id="rId10" Type="http://schemas.openxmlformats.org/officeDocument/2006/relationships/slide" Target="slide5.xml"/><Relationship Id="rId19" Type="http://schemas.openxmlformats.org/officeDocument/2006/relationships/slide" Target="slide21.xml"/><Relationship Id="rId4" Type="http://schemas.openxmlformats.org/officeDocument/2006/relationships/slideLayout" Target="../slideLayouts/slideLayout10.xml"/><Relationship Id="rId9" Type="http://schemas.openxmlformats.org/officeDocument/2006/relationships/slide" Target="slide7.xml"/><Relationship Id="rId14" Type="http://schemas.openxmlformats.org/officeDocument/2006/relationships/slide" Target="slide16.xml"/><Relationship Id="rId22" Type="http://schemas.openxmlformats.org/officeDocument/2006/relationships/image" Target="../media/image16.png"/></Relationships>
</file>

<file path=ppt/slides/_rels/slide16.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7.xml"/><Relationship Id="rId18" Type="http://schemas.openxmlformats.org/officeDocument/2006/relationships/slide" Target="slide14.xml"/><Relationship Id="rId26" Type="http://schemas.openxmlformats.org/officeDocument/2006/relationships/image" Target="../media/image12.png"/><Relationship Id="rId3" Type="http://schemas.openxmlformats.org/officeDocument/2006/relationships/tags" Target="../tags/tag36.xml"/><Relationship Id="rId21" Type="http://schemas.openxmlformats.org/officeDocument/2006/relationships/slide" Target="slide11.xml"/><Relationship Id="rId7" Type="http://schemas.openxmlformats.org/officeDocument/2006/relationships/notesSlide" Target="../notesSlides/notesSlide16.xml"/><Relationship Id="rId12" Type="http://schemas.openxmlformats.org/officeDocument/2006/relationships/slide" Target="slide1.xml"/><Relationship Id="rId17" Type="http://schemas.openxmlformats.org/officeDocument/2006/relationships/slide" Target="slide20.xml"/><Relationship Id="rId25" Type="http://schemas.openxmlformats.org/officeDocument/2006/relationships/image" Target="../media/image11.png"/><Relationship Id="rId2" Type="http://schemas.openxmlformats.org/officeDocument/2006/relationships/tags" Target="../tags/tag35.xml"/><Relationship Id="rId16" Type="http://schemas.openxmlformats.org/officeDocument/2006/relationships/slide" Target="slide21.xml"/><Relationship Id="rId20" Type="http://schemas.openxmlformats.org/officeDocument/2006/relationships/slide" Target="slide9.xml"/><Relationship Id="rId1" Type="http://schemas.openxmlformats.org/officeDocument/2006/relationships/tags" Target="../tags/tag34.xml"/><Relationship Id="rId6" Type="http://schemas.openxmlformats.org/officeDocument/2006/relationships/slideLayout" Target="../slideLayouts/slideLayout10.xml"/><Relationship Id="rId11" Type="http://schemas.openxmlformats.org/officeDocument/2006/relationships/slide" Target="slide19.xml"/><Relationship Id="rId24" Type="http://schemas.openxmlformats.org/officeDocument/2006/relationships/image" Target="../media/image16.png"/><Relationship Id="rId5" Type="http://schemas.openxmlformats.org/officeDocument/2006/relationships/tags" Target="../tags/tag38.xml"/><Relationship Id="rId15" Type="http://schemas.openxmlformats.org/officeDocument/2006/relationships/image" Target="../media/image5.png"/><Relationship Id="rId23" Type="http://schemas.openxmlformats.org/officeDocument/2006/relationships/image" Target="../media/image8.png"/><Relationship Id="rId10" Type="http://schemas.openxmlformats.org/officeDocument/2006/relationships/slide" Target="slide18.xml"/><Relationship Id="rId19" Type="http://schemas.openxmlformats.org/officeDocument/2006/relationships/slide" Target="slide8.xml"/><Relationship Id="rId4" Type="http://schemas.openxmlformats.org/officeDocument/2006/relationships/tags" Target="../tags/tag37.xml"/><Relationship Id="rId9" Type="http://schemas.openxmlformats.org/officeDocument/2006/relationships/slide" Target="slide16.xml"/><Relationship Id="rId14" Type="http://schemas.openxmlformats.org/officeDocument/2006/relationships/image" Target="../media/image4.png"/><Relationship Id="rId22" Type="http://schemas.openxmlformats.org/officeDocument/2006/relationships/slide" Target="slide13.xml"/><Relationship Id="rId27" Type="http://schemas.openxmlformats.org/officeDocument/2006/relationships/slide" Target="slide23.xml"/></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5.png"/><Relationship Id="rId18" Type="http://schemas.openxmlformats.org/officeDocument/2006/relationships/slide" Target="slide19.xml"/><Relationship Id="rId26" Type="http://schemas.openxmlformats.org/officeDocument/2006/relationships/image" Target="../media/image12.png"/><Relationship Id="rId3" Type="http://schemas.openxmlformats.org/officeDocument/2006/relationships/tags" Target="../tags/tag41.xml"/><Relationship Id="rId21" Type="http://schemas.openxmlformats.org/officeDocument/2006/relationships/slide" Target="slide8.xml"/><Relationship Id="rId7" Type="http://schemas.openxmlformats.org/officeDocument/2006/relationships/notesSlide" Target="../notesSlides/notesSlide17.xml"/><Relationship Id="rId12" Type="http://schemas.openxmlformats.org/officeDocument/2006/relationships/image" Target="../media/image4.png"/><Relationship Id="rId17" Type="http://schemas.openxmlformats.org/officeDocument/2006/relationships/slide" Target="slide18.xml"/><Relationship Id="rId25" Type="http://schemas.openxmlformats.org/officeDocument/2006/relationships/image" Target="../media/image11.png"/><Relationship Id="rId2" Type="http://schemas.openxmlformats.org/officeDocument/2006/relationships/tags" Target="../tags/tag40.xml"/><Relationship Id="rId16" Type="http://schemas.openxmlformats.org/officeDocument/2006/relationships/slide" Target="slide16.xml"/><Relationship Id="rId20" Type="http://schemas.openxmlformats.org/officeDocument/2006/relationships/slide" Target="slide14.xml"/><Relationship Id="rId1" Type="http://schemas.openxmlformats.org/officeDocument/2006/relationships/tags" Target="../tags/tag39.xml"/><Relationship Id="rId6" Type="http://schemas.openxmlformats.org/officeDocument/2006/relationships/slideLayout" Target="../slideLayouts/slideLayout10.xml"/><Relationship Id="rId11" Type="http://schemas.openxmlformats.org/officeDocument/2006/relationships/slide" Target="slide17.xml"/><Relationship Id="rId24" Type="http://schemas.openxmlformats.org/officeDocument/2006/relationships/slide" Target="slide13.xml"/><Relationship Id="rId5" Type="http://schemas.openxmlformats.org/officeDocument/2006/relationships/tags" Target="../tags/tag43.xml"/><Relationship Id="rId15" Type="http://schemas.openxmlformats.org/officeDocument/2006/relationships/slide" Target="slide20.xml"/><Relationship Id="rId23" Type="http://schemas.openxmlformats.org/officeDocument/2006/relationships/slide" Target="slide11.xml"/><Relationship Id="rId10" Type="http://schemas.openxmlformats.org/officeDocument/2006/relationships/image" Target="../media/image19.png"/><Relationship Id="rId19" Type="http://schemas.openxmlformats.org/officeDocument/2006/relationships/slide" Target="slide1.xml"/><Relationship Id="rId4" Type="http://schemas.openxmlformats.org/officeDocument/2006/relationships/tags" Target="../tags/tag42.xml"/><Relationship Id="rId9" Type="http://schemas.openxmlformats.org/officeDocument/2006/relationships/image" Target="../media/image3.png"/><Relationship Id="rId14" Type="http://schemas.openxmlformats.org/officeDocument/2006/relationships/slide" Target="slide21.xml"/><Relationship Id="rId22" Type="http://schemas.openxmlformats.org/officeDocument/2006/relationships/slide" Target="slide9.xml"/><Relationship Id="rId27" Type="http://schemas.openxmlformats.org/officeDocument/2006/relationships/slide" Target="slide23.xml"/></Relationships>
</file>

<file path=ppt/slides/_rels/slide18.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3.xml"/><Relationship Id="rId18" Type="http://schemas.openxmlformats.org/officeDocument/2006/relationships/image" Target="../media/image4.png"/><Relationship Id="rId26" Type="http://schemas.openxmlformats.org/officeDocument/2006/relationships/image" Target="../media/image12.png"/><Relationship Id="rId3" Type="http://schemas.openxmlformats.org/officeDocument/2006/relationships/tags" Target="../tags/tag46.xml"/><Relationship Id="rId21" Type="http://schemas.openxmlformats.org/officeDocument/2006/relationships/slide" Target="slide20.xml"/><Relationship Id="rId7" Type="http://schemas.openxmlformats.org/officeDocument/2006/relationships/notesSlide" Target="../notesSlides/notesSlide18.xml"/><Relationship Id="rId12" Type="http://schemas.openxmlformats.org/officeDocument/2006/relationships/slide" Target="slide11.xml"/><Relationship Id="rId17" Type="http://schemas.openxmlformats.org/officeDocument/2006/relationships/slide" Target="slide17.xml"/><Relationship Id="rId25" Type="http://schemas.openxmlformats.org/officeDocument/2006/relationships/image" Target="../media/image11.png"/><Relationship Id="rId2" Type="http://schemas.openxmlformats.org/officeDocument/2006/relationships/tags" Target="../tags/tag45.xml"/><Relationship Id="rId16" Type="http://schemas.openxmlformats.org/officeDocument/2006/relationships/slide" Target="slide19.xml"/><Relationship Id="rId20" Type="http://schemas.openxmlformats.org/officeDocument/2006/relationships/slide" Target="slide21.xml"/><Relationship Id="rId1" Type="http://schemas.openxmlformats.org/officeDocument/2006/relationships/tags" Target="../tags/tag44.xml"/><Relationship Id="rId6" Type="http://schemas.openxmlformats.org/officeDocument/2006/relationships/slideLayout" Target="../slideLayouts/slideLayout10.xml"/><Relationship Id="rId11" Type="http://schemas.openxmlformats.org/officeDocument/2006/relationships/slide" Target="slide9.xml"/><Relationship Id="rId24" Type="http://schemas.openxmlformats.org/officeDocument/2006/relationships/image" Target="../media/image16.png"/><Relationship Id="rId5" Type="http://schemas.openxmlformats.org/officeDocument/2006/relationships/tags" Target="../tags/tag48.xml"/><Relationship Id="rId15" Type="http://schemas.openxmlformats.org/officeDocument/2006/relationships/slide" Target="slide18.xml"/><Relationship Id="rId23" Type="http://schemas.openxmlformats.org/officeDocument/2006/relationships/image" Target="../media/image8.png"/><Relationship Id="rId10" Type="http://schemas.openxmlformats.org/officeDocument/2006/relationships/slide" Target="slide8.xml"/><Relationship Id="rId19" Type="http://schemas.openxmlformats.org/officeDocument/2006/relationships/image" Target="../media/image5.png"/><Relationship Id="rId4" Type="http://schemas.openxmlformats.org/officeDocument/2006/relationships/tags" Target="../tags/tag47.xml"/><Relationship Id="rId9" Type="http://schemas.openxmlformats.org/officeDocument/2006/relationships/slide" Target="slide14.xml"/><Relationship Id="rId14" Type="http://schemas.openxmlformats.org/officeDocument/2006/relationships/image" Target="../media/image3.png"/><Relationship Id="rId22" Type="http://schemas.openxmlformats.org/officeDocument/2006/relationships/slide" Target="slide16.xml"/><Relationship Id="rId27" Type="http://schemas.openxmlformats.org/officeDocument/2006/relationships/slide" Target="slide23.xml"/></Relationships>
</file>

<file path=ppt/slides/_rels/slide19.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6.xml"/><Relationship Id="rId18" Type="http://schemas.openxmlformats.org/officeDocument/2006/relationships/slide" Target="slide20.xml"/><Relationship Id="rId26" Type="http://schemas.openxmlformats.org/officeDocument/2006/relationships/image" Target="../media/image16.png"/><Relationship Id="rId3" Type="http://schemas.openxmlformats.org/officeDocument/2006/relationships/tags" Target="../tags/tag51.xml"/><Relationship Id="rId21" Type="http://schemas.openxmlformats.org/officeDocument/2006/relationships/slide" Target="slide8.xml"/><Relationship Id="rId7" Type="http://schemas.openxmlformats.org/officeDocument/2006/relationships/notesSlide" Target="../notesSlides/notesSlide19.xml"/><Relationship Id="rId12" Type="http://schemas.openxmlformats.org/officeDocument/2006/relationships/slide" Target="slide17.xml"/><Relationship Id="rId17" Type="http://schemas.openxmlformats.org/officeDocument/2006/relationships/slide" Target="slide21.xml"/><Relationship Id="rId25" Type="http://schemas.openxmlformats.org/officeDocument/2006/relationships/image" Target="../media/image8.png"/><Relationship Id="rId2" Type="http://schemas.openxmlformats.org/officeDocument/2006/relationships/tags" Target="../tags/tag50.xml"/><Relationship Id="rId16" Type="http://schemas.openxmlformats.org/officeDocument/2006/relationships/image" Target="../media/image5.png"/><Relationship Id="rId20" Type="http://schemas.openxmlformats.org/officeDocument/2006/relationships/slide" Target="slide14.xml"/><Relationship Id="rId1" Type="http://schemas.openxmlformats.org/officeDocument/2006/relationships/tags" Target="../tags/tag49.xml"/><Relationship Id="rId6" Type="http://schemas.openxmlformats.org/officeDocument/2006/relationships/slideLayout" Target="../slideLayouts/slideLayout10.xml"/><Relationship Id="rId11" Type="http://schemas.openxmlformats.org/officeDocument/2006/relationships/slide" Target="slide18.xml"/><Relationship Id="rId24" Type="http://schemas.openxmlformats.org/officeDocument/2006/relationships/slide" Target="slide13.xml"/><Relationship Id="rId5" Type="http://schemas.openxmlformats.org/officeDocument/2006/relationships/tags" Target="../tags/tag53.xml"/><Relationship Id="rId15" Type="http://schemas.openxmlformats.org/officeDocument/2006/relationships/image" Target="../media/image4.png"/><Relationship Id="rId23" Type="http://schemas.openxmlformats.org/officeDocument/2006/relationships/slide" Target="slide11.xml"/><Relationship Id="rId10" Type="http://schemas.openxmlformats.org/officeDocument/2006/relationships/slide" Target="slide19.xml"/><Relationship Id="rId19" Type="http://schemas.openxmlformats.org/officeDocument/2006/relationships/slide" Target="slide23.xml"/><Relationship Id="rId4" Type="http://schemas.openxmlformats.org/officeDocument/2006/relationships/tags" Target="../tags/tag52.xml"/><Relationship Id="rId9" Type="http://schemas.openxmlformats.org/officeDocument/2006/relationships/image" Target="../media/image3.png"/><Relationship Id="rId14" Type="http://schemas.openxmlformats.org/officeDocument/2006/relationships/image" Target="../media/image11.png"/><Relationship Id="rId22" Type="http://schemas.openxmlformats.org/officeDocument/2006/relationships/slide" Target="slide9.xml"/><Relationship Id="rId27"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5.xml"/><Relationship Id="rId18" Type="http://schemas.openxmlformats.org/officeDocument/2006/relationships/slide" Target="slide13.xml"/><Relationship Id="rId26" Type="http://schemas.openxmlformats.org/officeDocument/2006/relationships/image" Target="../media/image14.png"/><Relationship Id="rId3" Type="http://schemas.openxmlformats.org/officeDocument/2006/relationships/notesSlide" Target="../notesSlides/notesSlide2.xml"/><Relationship Id="rId21" Type="http://schemas.openxmlformats.org/officeDocument/2006/relationships/image" Target="../media/image6.png"/><Relationship Id="rId7" Type="http://schemas.openxmlformats.org/officeDocument/2006/relationships/image" Target="../media/image13.png"/><Relationship Id="rId12" Type="http://schemas.openxmlformats.org/officeDocument/2006/relationships/slide" Target="slide7.xml"/><Relationship Id="rId17" Type="http://schemas.openxmlformats.org/officeDocument/2006/relationships/slide" Target="slide11.xml"/><Relationship Id="rId25" Type="http://schemas.openxmlformats.org/officeDocument/2006/relationships/image" Target="../media/image10.wmf"/><Relationship Id="rId2" Type="http://schemas.openxmlformats.org/officeDocument/2006/relationships/slideLayout" Target="../slideLayouts/slideLayout10.xml"/><Relationship Id="rId16" Type="http://schemas.openxmlformats.org/officeDocument/2006/relationships/slide" Target="slide9.xml"/><Relationship Id="rId20" Type="http://schemas.openxmlformats.org/officeDocument/2006/relationships/slide" Target="slide3.xml"/><Relationship Id="rId29" Type="http://schemas.openxmlformats.org/officeDocument/2006/relationships/image" Target="../media/image12.png"/><Relationship Id="rId1" Type="http://schemas.openxmlformats.org/officeDocument/2006/relationships/tags" Target="../tags/tag1.xml"/><Relationship Id="rId6" Type="http://schemas.openxmlformats.org/officeDocument/2006/relationships/slide" Target="slide20.xml"/><Relationship Id="rId11" Type="http://schemas.openxmlformats.org/officeDocument/2006/relationships/slide" Target="slide14.xml"/><Relationship Id="rId24"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slide" Target="slide8.xml"/><Relationship Id="rId23" Type="http://schemas.openxmlformats.org/officeDocument/2006/relationships/image" Target="../media/image8.png"/><Relationship Id="rId28" Type="http://schemas.openxmlformats.org/officeDocument/2006/relationships/image" Target="../media/image11.png"/><Relationship Id="rId10" Type="http://schemas.openxmlformats.org/officeDocument/2006/relationships/slide" Target="slide21.xml"/><Relationship Id="rId19" Type="http://schemas.openxmlformats.org/officeDocument/2006/relationships/slide" Target="slide16.xml"/><Relationship Id="rId31" Type="http://schemas.openxmlformats.org/officeDocument/2006/relationships/image" Target="../media/image15.png"/><Relationship Id="rId4" Type="http://schemas.openxmlformats.org/officeDocument/2006/relationships/slide" Target="slide2.xml"/><Relationship Id="rId9" Type="http://schemas.openxmlformats.org/officeDocument/2006/relationships/image" Target="../media/image5.png"/><Relationship Id="rId14" Type="http://schemas.openxmlformats.org/officeDocument/2006/relationships/slide" Target="slide4.xml"/><Relationship Id="rId22" Type="http://schemas.openxmlformats.org/officeDocument/2006/relationships/image" Target="../media/image7.png"/><Relationship Id="rId27" Type="http://schemas.openxmlformats.org/officeDocument/2006/relationships/slide" Target="slide1.xml"/><Relationship Id="rId30" Type="http://schemas.openxmlformats.org/officeDocument/2006/relationships/slide" Target="slide23.xml"/></Relationships>
</file>

<file path=ppt/slides/_rels/slide20.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notesSlide" Target="../notesSlides/notesSlide20.xml"/><Relationship Id="rId18" Type="http://schemas.openxmlformats.org/officeDocument/2006/relationships/image" Target="../media/image24.png"/><Relationship Id="rId3" Type="http://schemas.openxmlformats.org/officeDocument/2006/relationships/tags" Target="../tags/tag56.xml"/><Relationship Id="rId21" Type="http://schemas.openxmlformats.org/officeDocument/2006/relationships/slide" Target="slide1.xml"/><Relationship Id="rId7" Type="http://schemas.openxmlformats.org/officeDocument/2006/relationships/tags" Target="../tags/tag60.xml"/><Relationship Id="rId12" Type="http://schemas.openxmlformats.org/officeDocument/2006/relationships/slideLayout" Target="../slideLayouts/slideLayout10.xml"/><Relationship Id="rId17" Type="http://schemas.openxmlformats.org/officeDocument/2006/relationships/image" Target="../media/image23.png"/><Relationship Id="rId2" Type="http://schemas.openxmlformats.org/officeDocument/2006/relationships/tags" Target="../tags/tag55.xml"/><Relationship Id="rId16" Type="http://schemas.openxmlformats.org/officeDocument/2006/relationships/image" Target="../media/image22.png"/><Relationship Id="rId20" Type="http://schemas.openxmlformats.org/officeDocument/2006/relationships/slide" Target="slide21.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24" Type="http://schemas.openxmlformats.org/officeDocument/2006/relationships/slide" Target="slide23.xml"/><Relationship Id="rId5" Type="http://schemas.openxmlformats.org/officeDocument/2006/relationships/tags" Target="../tags/tag58.xml"/><Relationship Id="rId15" Type="http://schemas.openxmlformats.org/officeDocument/2006/relationships/image" Target="../media/image21.png"/><Relationship Id="rId23" Type="http://schemas.openxmlformats.org/officeDocument/2006/relationships/image" Target="../media/image12.png"/><Relationship Id="rId10" Type="http://schemas.openxmlformats.org/officeDocument/2006/relationships/tags" Target="../tags/tag63.xml"/><Relationship Id="rId19" Type="http://schemas.openxmlformats.org/officeDocument/2006/relationships/image" Target="../media/image5.png"/><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image" Target="../media/image20.png"/><Relationship Id="rId22" Type="http://schemas.openxmlformats.org/officeDocument/2006/relationships/image" Target="../media/image25.png"/></Relationships>
</file>

<file path=ppt/slides/_rels/slide21.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26.png"/><Relationship Id="rId18" Type="http://schemas.openxmlformats.org/officeDocument/2006/relationships/image" Target="../media/image27.png"/><Relationship Id="rId3" Type="http://schemas.openxmlformats.org/officeDocument/2006/relationships/slide" Target="slide22.xml"/><Relationship Id="rId21" Type="http://schemas.openxmlformats.org/officeDocument/2006/relationships/image" Target="../media/image28.png"/><Relationship Id="rId7" Type="http://schemas.openxmlformats.org/officeDocument/2006/relationships/slide" Target="slide7.xml"/><Relationship Id="rId12" Type="http://schemas.openxmlformats.org/officeDocument/2006/relationships/slide" Target="slide16.xml"/><Relationship Id="rId17" Type="http://schemas.openxmlformats.org/officeDocument/2006/relationships/slide" Target="slide20.xml"/><Relationship Id="rId2" Type="http://schemas.openxmlformats.org/officeDocument/2006/relationships/notesSlide" Target="../notesSlides/notesSlide21.xml"/><Relationship Id="rId16" Type="http://schemas.openxmlformats.org/officeDocument/2006/relationships/slide" Target="slide1.xml"/><Relationship Id="rId20" Type="http://schemas.openxmlformats.org/officeDocument/2006/relationships/slide" Target="slide23.xml"/><Relationship Id="rId1" Type="http://schemas.openxmlformats.org/officeDocument/2006/relationships/slideLayout" Target="../slideLayouts/slideLayout10.xml"/><Relationship Id="rId6" Type="http://schemas.openxmlformats.org/officeDocument/2006/relationships/slide" Target="slide5.xml"/><Relationship Id="rId11" Type="http://schemas.openxmlformats.org/officeDocument/2006/relationships/slide" Target="slide14.xml"/><Relationship Id="rId5" Type="http://schemas.openxmlformats.org/officeDocument/2006/relationships/slide" Target="slide4.xml"/><Relationship Id="rId15" Type="http://schemas.openxmlformats.org/officeDocument/2006/relationships/image" Target="../media/image4.png"/><Relationship Id="rId10" Type="http://schemas.openxmlformats.org/officeDocument/2006/relationships/slide" Target="slide11.xml"/><Relationship Id="rId19" Type="http://schemas.openxmlformats.org/officeDocument/2006/relationships/image" Target="../media/image12.png"/><Relationship Id="rId4" Type="http://schemas.openxmlformats.org/officeDocument/2006/relationships/slide" Target="slide3.xml"/><Relationship Id="rId9" Type="http://schemas.openxmlformats.org/officeDocument/2006/relationships/slide" Target="slide9.xml"/><Relationship Id="rId14" Type="http://schemas.openxmlformats.org/officeDocument/2006/relationships/image" Target="../media/image24.png"/></Relationships>
</file>

<file path=ppt/slides/_rels/slide2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4.xml"/><Relationship Id="rId18" Type="http://schemas.openxmlformats.org/officeDocument/2006/relationships/slide" Target="slide1.xml"/><Relationship Id="rId3" Type="http://schemas.openxmlformats.org/officeDocument/2006/relationships/image" Target="../media/image26.png"/><Relationship Id="rId21" Type="http://schemas.openxmlformats.org/officeDocument/2006/relationships/image" Target="../media/image12.png"/><Relationship Id="rId7" Type="http://schemas.openxmlformats.org/officeDocument/2006/relationships/slide" Target="slide4.xml"/><Relationship Id="rId12" Type="http://schemas.openxmlformats.org/officeDocument/2006/relationships/slide" Target="slide11.xml"/><Relationship Id="rId17" Type="http://schemas.openxmlformats.org/officeDocument/2006/relationships/image" Target="../media/image4.png"/><Relationship Id="rId2" Type="http://schemas.openxmlformats.org/officeDocument/2006/relationships/notesSlide" Target="../notesSlides/notesSlide22.xml"/><Relationship Id="rId16" Type="http://schemas.openxmlformats.org/officeDocument/2006/relationships/image" Target="../media/image24.png"/><Relationship Id="rId20" Type="http://schemas.openxmlformats.org/officeDocument/2006/relationships/image" Target="../media/image27.png"/><Relationship Id="rId1" Type="http://schemas.openxmlformats.org/officeDocument/2006/relationships/slideLayout" Target="../slideLayouts/slideLayout10.xml"/><Relationship Id="rId6" Type="http://schemas.openxmlformats.org/officeDocument/2006/relationships/slide" Target="slide3.xml"/><Relationship Id="rId11" Type="http://schemas.openxmlformats.org/officeDocument/2006/relationships/slide" Target="slide9.xml"/><Relationship Id="rId5" Type="http://schemas.openxmlformats.org/officeDocument/2006/relationships/image" Target="../media/image28.png"/><Relationship Id="rId15" Type="http://schemas.openxmlformats.org/officeDocument/2006/relationships/slide" Target="slide13.xml"/><Relationship Id="rId10" Type="http://schemas.openxmlformats.org/officeDocument/2006/relationships/slide" Target="slide8.xml"/><Relationship Id="rId19" Type="http://schemas.openxmlformats.org/officeDocument/2006/relationships/slide" Target="slide20.xml"/><Relationship Id="rId4" Type="http://schemas.openxmlformats.org/officeDocument/2006/relationships/slide" Target="slide21.xml"/><Relationship Id="rId9" Type="http://schemas.openxmlformats.org/officeDocument/2006/relationships/slide" Target="slide7.xml"/><Relationship Id="rId14" Type="http://schemas.openxmlformats.org/officeDocument/2006/relationships/slide" Target="slide16.xml"/><Relationship Id="rId22" Type="http://schemas.openxmlformats.org/officeDocument/2006/relationships/slide" Target="slide23.xml"/></Relationships>
</file>

<file path=ppt/slides/_rels/slide23.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4.png"/><Relationship Id="rId18" Type="http://schemas.openxmlformats.org/officeDocument/2006/relationships/image" Target="../media/image33.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9.png"/><Relationship Id="rId12" Type="http://schemas.openxmlformats.org/officeDocument/2006/relationships/slide" Target="slide20.xml"/><Relationship Id="rId17" Type="http://schemas.openxmlformats.org/officeDocument/2006/relationships/image" Target="../media/image32.png"/><Relationship Id="rId2" Type="http://schemas.openxmlformats.org/officeDocument/2006/relationships/notesSlide" Target="../notesSlides/notesSlide23.xml"/><Relationship Id="rId16" Type="http://schemas.openxmlformats.org/officeDocument/2006/relationships/slide" Target="slide21.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4.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5.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31.png"/><Relationship Id="rId14" Type="http://schemas.openxmlformats.org/officeDocument/2006/relationships/slide" Target="slide1.xml"/></Relationships>
</file>

<file path=ppt/slides/_rels/slide3.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4.xml"/><Relationship Id="rId18" Type="http://schemas.openxmlformats.org/officeDocument/2006/relationships/slide" Target="slide9.xml"/><Relationship Id="rId3" Type="http://schemas.openxmlformats.org/officeDocument/2006/relationships/tags" Target="../tags/tag4.xml"/><Relationship Id="rId21" Type="http://schemas.openxmlformats.org/officeDocument/2006/relationships/image" Target="../media/image16.png"/><Relationship Id="rId7" Type="http://schemas.openxmlformats.org/officeDocument/2006/relationships/slide" Target="slide3.xml"/><Relationship Id="rId12" Type="http://schemas.openxmlformats.org/officeDocument/2006/relationships/slide" Target="slide20.xml"/><Relationship Id="rId17" Type="http://schemas.openxmlformats.org/officeDocument/2006/relationships/slide" Target="slide8.xml"/><Relationship Id="rId25" Type="http://schemas.openxmlformats.org/officeDocument/2006/relationships/slide" Target="slide23.xml"/><Relationship Id="rId2" Type="http://schemas.openxmlformats.org/officeDocument/2006/relationships/tags" Target="../tags/tag3.xml"/><Relationship Id="rId16" Type="http://schemas.openxmlformats.org/officeDocument/2006/relationships/slide" Target="slide4.xml"/><Relationship Id="rId20" Type="http://schemas.openxmlformats.org/officeDocument/2006/relationships/slide" Target="slide13.xml"/><Relationship Id="rId1" Type="http://schemas.openxmlformats.org/officeDocument/2006/relationships/tags" Target="../tags/tag2.xml"/><Relationship Id="rId6" Type="http://schemas.openxmlformats.org/officeDocument/2006/relationships/image" Target="../media/image3.png"/><Relationship Id="rId11" Type="http://schemas.openxmlformats.org/officeDocument/2006/relationships/slide" Target="slide21.xml"/><Relationship Id="rId24" Type="http://schemas.openxmlformats.org/officeDocument/2006/relationships/image" Target="../media/image12.png"/><Relationship Id="rId5" Type="http://schemas.openxmlformats.org/officeDocument/2006/relationships/notesSlide" Target="../notesSlides/notesSlide3.xml"/><Relationship Id="rId15" Type="http://schemas.openxmlformats.org/officeDocument/2006/relationships/slide" Target="slide5.xml"/><Relationship Id="rId23" Type="http://schemas.openxmlformats.org/officeDocument/2006/relationships/image" Target="../media/image11.png"/><Relationship Id="rId10" Type="http://schemas.openxmlformats.org/officeDocument/2006/relationships/image" Target="../media/image5.png"/><Relationship Id="rId19" Type="http://schemas.openxmlformats.org/officeDocument/2006/relationships/slide" Target="slide11.xml"/><Relationship Id="rId4" Type="http://schemas.openxmlformats.org/officeDocument/2006/relationships/slideLayout" Target="../slideLayouts/slideLayout10.xml"/><Relationship Id="rId9" Type="http://schemas.openxmlformats.org/officeDocument/2006/relationships/image" Target="../media/image4.png"/><Relationship Id="rId14" Type="http://schemas.openxmlformats.org/officeDocument/2006/relationships/slide" Target="slide7.xml"/><Relationship Id="rId22" Type="http://schemas.openxmlformats.org/officeDocument/2006/relationships/image" Target="../media/image10.wmf"/></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5.xml"/><Relationship Id="rId18" Type="http://schemas.openxmlformats.org/officeDocument/2006/relationships/slide" Target="slide16.xml"/><Relationship Id="rId3" Type="http://schemas.openxmlformats.org/officeDocument/2006/relationships/notesSlide" Target="../notesSlides/notesSlide4.xml"/><Relationship Id="rId21" Type="http://schemas.openxmlformats.org/officeDocument/2006/relationships/image" Target="../media/image10.wmf"/><Relationship Id="rId7" Type="http://schemas.openxmlformats.org/officeDocument/2006/relationships/image" Target="../media/image4.png"/><Relationship Id="rId12" Type="http://schemas.openxmlformats.org/officeDocument/2006/relationships/slide" Target="slide7.xml"/><Relationship Id="rId17" Type="http://schemas.openxmlformats.org/officeDocument/2006/relationships/slide" Target="slide13.xml"/><Relationship Id="rId2" Type="http://schemas.openxmlformats.org/officeDocument/2006/relationships/slideLayout" Target="../slideLayouts/slideLayout10.xml"/><Relationship Id="rId16" Type="http://schemas.openxmlformats.org/officeDocument/2006/relationships/slide" Target="slide11.xml"/><Relationship Id="rId20" Type="http://schemas.openxmlformats.org/officeDocument/2006/relationships/image" Target="../media/image16.png"/><Relationship Id="rId1" Type="http://schemas.openxmlformats.org/officeDocument/2006/relationships/tags" Target="../tags/tag5.xml"/><Relationship Id="rId6" Type="http://schemas.openxmlformats.org/officeDocument/2006/relationships/slide" Target="slide1.xml"/><Relationship Id="rId11" Type="http://schemas.openxmlformats.org/officeDocument/2006/relationships/slide" Target="slide14.xml"/><Relationship Id="rId24" Type="http://schemas.openxmlformats.org/officeDocument/2006/relationships/slide" Target="slide23.xml"/><Relationship Id="rId5" Type="http://schemas.openxmlformats.org/officeDocument/2006/relationships/slide" Target="slide4.xml"/><Relationship Id="rId15" Type="http://schemas.openxmlformats.org/officeDocument/2006/relationships/slide" Target="slide9.xml"/><Relationship Id="rId23" Type="http://schemas.openxmlformats.org/officeDocument/2006/relationships/image" Target="../media/image12.png"/><Relationship Id="rId10" Type="http://schemas.openxmlformats.org/officeDocument/2006/relationships/slide" Target="slide20.xml"/><Relationship Id="rId19" Type="http://schemas.openxmlformats.org/officeDocument/2006/relationships/slide" Target="slide3.xml"/><Relationship Id="rId4" Type="http://schemas.openxmlformats.org/officeDocument/2006/relationships/image" Target="../media/image3.png"/><Relationship Id="rId9" Type="http://schemas.openxmlformats.org/officeDocument/2006/relationships/slide" Target="slide21.xml"/><Relationship Id="rId14" Type="http://schemas.openxmlformats.org/officeDocument/2006/relationships/slide" Target="slide8.xml"/><Relationship Id="rId22"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20.xml"/><Relationship Id="rId18" Type="http://schemas.openxmlformats.org/officeDocument/2006/relationships/slide" Target="slide11.xml"/><Relationship Id="rId26" Type="http://schemas.openxmlformats.org/officeDocument/2006/relationships/slide" Target="slide23.xml"/><Relationship Id="rId3" Type="http://schemas.openxmlformats.org/officeDocument/2006/relationships/tags" Target="../tags/tag8.xml"/><Relationship Id="rId21" Type="http://schemas.openxmlformats.org/officeDocument/2006/relationships/slide" Target="slide3.xml"/><Relationship Id="rId7" Type="http://schemas.openxmlformats.org/officeDocument/2006/relationships/slide" Target="slide5.xml"/><Relationship Id="rId12" Type="http://schemas.openxmlformats.org/officeDocument/2006/relationships/slide" Target="slide21.xml"/><Relationship Id="rId17" Type="http://schemas.openxmlformats.org/officeDocument/2006/relationships/slide" Target="slide9.xml"/><Relationship Id="rId25" Type="http://schemas.openxmlformats.org/officeDocument/2006/relationships/image" Target="../media/image12.png"/><Relationship Id="rId2" Type="http://schemas.openxmlformats.org/officeDocument/2006/relationships/tags" Target="../tags/tag7.xml"/><Relationship Id="rId16" Type="http://schemas.openxmlformats.org/officeDocument/2006/relationships/slide" Target="slide8.xml"/><Relationship Id="rId20" Type="http://schemas.openxmlformats.org/officeDocument/2006/relationships/slide" Target="slide4.xml"/><Relationship Id="rId1" Type="http://schemas.openxmlformats.org/officeDocument/2006/relationships/tags" Target="../tags/tag6.xml"/><Relationship Id="rId6" Type="http://schemas.openxmlformats.org/officeDocument/2006/relationships/image" Target="../media/image3.png"/><Relationship Id="rId11" Type="http://schemas.openxmlformats.org/officeDocument/2006/relationships/image" Target="../media/image5.png"/><Relationship Id="rId24" Type="http://schemas.openxmlformats.org/officeDocument/2006/relationships/image" Target="../media/image11.png"/><Relationship Id="rId5" Type="http://schemas.openxmlformats.org/officeDocument/2006/relationships/notesSlide" Target="../notesSlides/notesSlide5.xml"/><Relationship Id="rId15" Type="http://schemas.openxmlformats.org/officeDocument/2006/relationships/slide" Target="slide7.xml"/><Relationship Id="rId23" Type="http://schemas.openxmlformats.org/officeDocument/2006/relationships/image" Target="../media/image6.png"/><Relationship Id="rId10" Type="http://schemas.openxmlformats.org/officeDocument/2006/relationships/image" Target="../media/image4.png"/><Relationship Id="rId19" Type="http://schemas.openxmlformats.org/officeDocument/2006/relationships/slide" Target="slide13.xml"/><Relationship Id="rId4" Type="http://schemas.openxmlformats.org/officeDocument/2006/relationships/slideLayout" Target="../slideLayouts/slideLayout10.xml"/><Relationship Id="rId9" Type="http://schemas.openxmlformats.org/officeDocument/2006/relationships/slide" Target="slide6.xml"/><Relationship Id="rId14" Type="http://schemas.openxmlformats.org/officeDocument/2006/relationships/slide" Target="slide14.xml"/><Relationship Id="rId22"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20.xml"/><Relationship Id="rId18" Type="http://schemas.openxmlformats.org/officeDocument/2006/relationships/slide" Target="slide11.xml"/><Relationship Id="rId26" Type="http://schemas.openxmlformats.org/officeDocument/2006/relationships/slide" Target="slide23.xml"/><Relationship Id="rId3" Type="http://schemas.openxmlformats.org/officeDocument/2006/relationships/tags" Target="../tags/tag11.xml"/><Relationship Id="rId21" Type="http://schemas.openxmlformats.org/officeDocument/2006/relationships/slide" Target="slide3.xml"/><Relationship Id="rId7" Type="http://schemas.openxmlformats.org/officeDocument/2006/relationships/slide" Target="slide6.xml"/><Relationship Id="rId12" Type="http://schemas.openxmlformats.org/officeDocument/2006/relationships/slide" Target="slide21.xml"/><Relationship Id="rId17" Type="http://schemas.openxmlformats.org/officeDocument/2006/relationships/slide" Target="slide9.xml"/><Relationship Id="rId25" Type="http://schemas.openxmlformats.org/officeDocument/2006/relationships/image" Target="../media/image12.png"/><Relationship Id="rId2" Type="http://schemas.openxmlformats.org/officeDocument/2006/relationships/tags" Target="../tags/tag10.xml"/><Relationship Id="rId16" Type="http://schemas.openxmlformats.org/officeDocument/2006/relationships/slide" Target="slide8.xml"/><Relationship Id="rId20" Type="http://schemas.openxmlformats.org/officeDocument/2006/relationships/slide" Target="slide4.xml"/><Relationship Id="rId1" Type="http://schemas.openxmlformats.org/officeDocument/2006/relationships/tags" Target="../tags/tag9.xml"/><Relationship Id="rId6" Type="http://schemas.openxmlformats.org/officeDocument/2006/relationships/image" Target="../media/image3.png"/><Relationship Id="rId11" Type="http://schemas.openxmlformats.org/officeDocument/2006/relationships/image" Target="../media/image5.png"/><Relationship Id="rId24" Type="http://schemas.openxmlformats.org/officeDocument/2006/relationships/image" Target="../media/image11.png"/><Relationship Id="rId5" Type="http://schemas.openxmlformats.org/officeDocument/2006/relationships/notesSlide" Target="../notesSlides/notesSlide6.xml"/><Relationship Id="rId15" Type="http://schemas.openxmlformats.org/officeDocument/2006/relationships/slide" Target="slide7.xml"/><Relationship Id="rId23" Type="http://schemas.openxmlformats.org/officeDocument/2006/relationships/image" Target="../media/image6.png"/><Relationship Id="rId10" Type="http://schemas.openxmlformats.org/officeDocument/2006/relationships/image" Target="../media/image4.png"/><Relationship Id="rId19" Type="http://schemas.openxmlformats.org/officeDocument/2006/relationships/slide" Target="slide13.xml"/><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slide" Target="slide14.xml"/><Relationship Id="rId22"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20.xml"/><Relationship Id="rId18" Type="http://schemas.openxmlformats.org/officeDocument/2006/relationships/slide" Target="slide9.xml"/><Relationship Id="rId3" Type="http://schemas.openxmlformats.org/officeDocument/2006/relationships/tags" Target="../tags/tag14.xml"/><Relationship Id="rId21" Type="http://schemas.openxmlformats.org/officeDocument/2006/relationships/image" Target="../media/image9.png"/><Relationship Id="rId7" Type="http://schemas.openxmlformats.org/officeDocument/2006/relationships/image" Target="../media/image3.png"/><Relationship Id="rId12" Type="http://schemas.openxmlformats.org/officeDocument/2006/relationships/slide" Target="slide21.xml"/><Relationship Id="rId17" Type="http://schemas.openxmlformats.org/officeDocument/2006/relationships/slide" Target="slide8.xml"/><Relationship Id="rId25" Type="http://schemas.openxmlformats.org/officeDocument/2006/relationships/slide" Target="slide23.xml"/><Relationship Id="rId2" Type="http://schemas.openxmlformats.org/officeDocument/2006/relationships/tags" Target="../tags/tag13.xml"/><Relationship Id="rId16" Type="http://schemas.openxmlformats.org/officeDocument/2006/relationships/slide" Target="slide3.xml"/><Relationship Id="rId20" Type="http://schemas.openxmlformats.org/officeDocument/2006/relationships/slide" Target="slide13.xml"/><Relationship Id="rId1" Type="http://schemas.openxmlformats.org/officeDocument/2006/relationships/tags" Target="../tags/tag12.xml"/><Relationship Id="rId6" Type="http://schemas.openxmlformats.org/officeDocument/2006/relationships/notesSlide" Target="../notesSlides/notesSlide7.xml"/><Relationship Id="rId11" Type="http://schemas.openxmlformats.org/officeDocument/2006/relationships/image" Target="../media/image5.png"/><Relationship Id="rId24" Type="http://schemas.openxmlformats.org/officeDocument/2006/relationships/image" Target="../media/image12.png"/><Relationship Id="rId5" Type="http://schemas.openxmlformats.org/officeDocument/2006/relationships/slideLayout" Target="../slideLayouts/slideLayout10.xml"/><Relationship Id="rId15" Type="http://schemas.openxmlformats.org/officeDocument/2006/relationships/slide" Target="slide4.xml"/><Relationship Id="rId23" Type="http://schemas.openxmlformats.org/officeDocument/2006/relationships/image" Target="../media/image11.png"/><Relationship Id="rId10" Type="http://schemas.openxmlformats.org/officeDocument/2006/relationships/image" Target="../media/image4.png"/><Relationship Id="rId19" Type="http://schemas.openxmlformats.org/officeDocument/2006/relationships/slide" Target="slide11.xml"/><Relationship Id="rId4" Type="http://schemas.openxmlformats.org/officeDocument/2006/relationships/tags" Target="../tags/tag15.xml"/><Relationship Id="rId9" Type="http://schemas.openxmlformats.org/officeDocument/2006/relationships/slide" Target="slide1.xml"/><Relationship Id="rId14" Type="http://schemas.openxmlformats.org/officeDocument/2006/relationships/slide" Target="slide5.xml"/><Relationship Id="rId22"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21.xml"/><Relationship Id="rId18" Type="http://schemas.openxmlformats.org/officeDocument/2006/relationships/slide" Target="slide9.xml"/><Relationship Id="rId3" Type="http://schemas.openxmlformats.org/officeDocument/2006/relationships/tags" Target="../tags/tag18.xml"/><Relationship Id="rId21" Type="http://schemas.openxmlformats.org/officeDocument/2006/relationships/image" Target="../media/image6.png"/><Relationship Id="rId7" Type="http://schemas.openxmlformats.org/officeDocument/2006/relationships/notesSlide" Target="../notesSlides/notesSlide8.xml"/><Relationship Id="rId12" Type="http://schemas.openxmlformats.org/officeDocument/2006/relationships/image" Target="../media/image5.png"/><Relationship Id="rId17" Type="http://schemas.openxmlformats.org/officeDocument/2006/relationships/slide" Target="slide4.xml"/><Relationship Id="rId2" Type="http://schemas.openxmlformats.org/officeDocument/2006/relationships/tags" Target="../tags/tag17.xml"/><Relationship Id="rId16" Type="http://schemas.openxmlformats.org/officeDocument/2006/relationships/slide" Target="slide5.xml"/><Relationship Id="rId20" Type="http://schemas.openxmlformats.org/officeDocument/2006/relationships/image" Target="../media/image16.png"/><Relationship Id="rId1" Type="http://schemas.openxmlformats.org/officeDocument/2006/relationships/tags" Target="../tags/tag16.xml"/><Relationship Id="rId6" Type="http://schemas.openxmlformats.org/officeDocument/2006/relationships/slideLayout" Target="../slideLayouts/slideLayout10.xml"/><Relationship Id="rId11" Type="http://schemas.openxmlformats.org/officeDocument/2006/relationships/image" Target="../media/image4.png"/><Relationship Id="rId24" Type="http://schemas.openxmlformats.org/officeDocument/2006/relationships/slide" Target="slide23.xml"/><Relationship Id="rId5" Type="http://schemas.openxmlformats.org/officeDocument/2006/relationships/tags" Target="../tags/tag20.xml"/><Relationship Id="rId15" Type="http://schemas.openxmlformats.org/officeDocument/2006/relationships/slide" Target="slide7.xml"/><Relationship Id="rId23" Type="http://schemas.openxmlformats.org/officeDocument/2006/relationships/image" Target="../media/image12.png"/><Relationship Id="rId10" Type="http://schemas.openxmlformats.org/officeDocument/2006/relationships/slide" Target="slide1.xml"/><Relationship Id="rId19" Type="http://schemas.openxmlformats.org/officeDocument/2006/relationships/slide" Target="slide3.xml"/><Relationship Id="rId4" Type="http://schemas.openxmlformats.org/officeDocument/2006/relationships/tags" Target="../tags/tag19.xml"/><Relationship Id="rId9" Type="http://schemas.openxmlformats.org/officeDocument/2006/relationships/slide" Target="slide8.xml"/><Relationship Id="rId14" Type="http://schemas.openxmlformats.org/officeDocument/2006/relationships/slide" Target="slide20.xml"/><Relationship Id="rId22"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7.xml"/><Relationship Id="rId18" Type="http://schemas.openxmlformats.org/officeDocument/2006/relationships/slide" Target="slide13.xml"/><Relationship Id="rId3" Type="http://schemas.openxmlformats.org/officeDocument/2006/relationships/notesSlide" Target="../notesSlides/notesSlide9.xml"/><Relationship Id="rId21" Type="http://schemas.openxmlformats.org/officeDocument/2006/relationships/image" Target="../media/image16.png"/><Relationship Id="rId7" Type="http://schemas.openxmlformats.org/officeDocument/2006/relationships/slide" Target="slide10.xml"/><Relationship Id="rId12" Type="http://schemas.openxmlformats.org/officeDocument/2006/relationships/slide" Target="slide14.xml"/><Relationship Id="rId17" Type="http://schemas.openxmlformats.org/officeDocument/2006/relationships/slide" Target="slide11.xml"/><Relationship Id="rId2" Type="http://schemas.openxmlformats.org/officeDocument/2006/relationships/slideLayout" Target="../slideLayouts/slideLayout10.xml"/><Relationship Id="rId16" Type="http://schemas.openxmlformats.org/officeDocument/2006/relationships/slide" Target="slide8.xml"/><Relationship Id="rId20" Type="http://schemas.openxmlformats.org/officeDocument/2006/relationships/image" Target="../media/image7.png"/><Relationship Id="rId1" Type="http://schemas.openxmlformats.org/officeDocument/2006/relationships/tags" Target="../tags/tag21.xml"/><Relationship Id="rId6" Type="http://schemas.openxmlformats.org/officeDocument/2006/relationships/slide" Target="slide1.xml"/><Relationship Id="rId11" Type="http://schemas.openxmlformats.org/officeDocument/2006/relationships/slide" Target="slide20.xml"/><Relationship Id="rId24" Type="http://schemas.openxmlformats.org/officeDocument/2006/relationships/slide" Target="slide23.xml"/><Relationship Id="rId5" Type="http://schemas.openxmlformats.org/officeDocument/2006/relationships/slide" Target="slide9.xml"/><Relationship Id="rId15" Type="http://schemas.openxmlformats.org/officeDocument/2006/relationships/slide" Target="slide4.xml"/><Relationship Id="rId23" Type="http://schemas.openxmlformats.org/officeDocument/2006/relationships/image" Target="../media/image12.png"/><Relationship Id="rId10" Type="http://schemas.openxmlformats.org/officeDocument/2006/relationships/slide" Target="slide21.xml"/><Relationship Id="rId19" Type="http://schemas.openxmlformats.org/officeDocument/2006/relationships/slide" Target="slide3.xml"/><Relationship Id="rId4" Type="http://schemas.openxmlformats.org/officeDocument/2006/relationships/image" Target="../media/image3.png"/><Relationship Id="rId9" Type="http://schemas.openxmlformats.org/officeDocument/2006/relationships/image" Target="../media/image5.png"/><Relationship Id="rId14" Type="http://schemas.openxmlformats.org/officeDocument/2006/relationships/slide" Target="slide5.xml"/><Relationship Id="rId2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a:t>
            </a:r>
            <a:br>
              <a:rPr lang="en-US" b="0" dirty="0"/>
            </a:br>
            <a:r>
              <a:rPr lang="en-US" sz="2000" b="0" dirty="0"/>
              <a:t>Scenario Overview</a:t>
            </a:r>
          </a:p>
        </p:txBody>
      </p:sp>
      <p:sp>
        <p:nvSpPr>
          <p:cNvPr id="6" name="Chevron 123">
            <a:hlinkClick r:id="rId3" action="ppaction://hlinksldjump"/>
          </p:cNvPr>
          <p:cNvSpPr>
            <a:spLocks noChangeArrowheads="1"/>
          </p:cNvSpPr>
          <p:nvPr/>
        </p:nvSpPr>
        <p:spPr bwMode="auto">
          <a:xfrm>
            <a:off x="6245528"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9" name="Chevron 123">
            <a:hlinkClick r:id="rId4" action="ppaction://hlinksldjump"/>
          </p:cNvPr>
          <p:cNvSpPr>
            <a:spLocks noChangeArrowheads="1"/>
          </p:cNvSpPr>
          <p:nvPr/>
        </p:nvSpPr>
        <p:spPr bwMode="auto">
          <a:xfrm>
            <a:off x="2868685" y="210362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10" name="Chevron 123">
            <a:hlinkClick r:id="rId5" action="ppaction://hlinksldjump"/>
          </p:cNvPr>
          <p:cNvSpPr>
            <a:spLocks noChangeArrowheads="1"/>
          </p:cNvSpPr>
          <p:nvPr/>
        </p:nvSpPr>
        <p:spPr bwMode="auto">
          <a:xfrm>
            <a:off x="2024475"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11" name="Chevron 123">
            <a:hlinkClick r:id="rId6" action="ppaction://hlinksldjump"/>
          </p:cNvPr>
          <p:cNvSpPr>
            <a:spLocks noChangeArrowheads="1"/>
          </p:cNvSpPr>
          <p:nvPr/>
        </p:nvSpPr>
        <p:spPr bwMode="auto">
          <a:xfrm>
            <a:off x="1180265"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12" name="Chevron 123">
            <a:hlinkClick r:id="rId7" action="ppaction://hlinksldjump"/>
          </p:cNvPr>
          <p:cNvSpPr>
            <a:spLocks noChangeArrowheads="1"/>
          </p:cNvSpPr>
          <p:nvPr/>
        </p:nvSpPr>
        <p:spPr bwMode="auto">
          <a:xfrm>
            <a:off x="3712896" y="210362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13" name="Chevron 123">
            <a:hlinkClick r:id="rId8" action="ppaction://hlinksldjump"/>
          </p:cNvPr>
          <p:cNvSpPr>
            <a:spLocks noChangeArrowheads="1"/>
          </p:cNvSpPr>
          <p:nvPr/>
        </p:nvSpPr>
        <p:spPr bwMode="auto">
          <a:xfrm>
            <a:off x="4557107"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4" name="Chevron 123">
            <a:hlinkClick r:id="rId9" action="ppaction://hlinksldjump"/>
          </p:cNvPr>
          <p:cNvSpPr>
            <a:spLocks noChangeArrowheads="1"/>
          </p:cNvSpPr>
          <p:nvPr/>
        </p:nvSpPr>
        <p:spPr bwMode="auto">
          <a:xfrm>
            <a:off x="5401317" y="210362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16" name="Chevron 123">
            <a:hlinkClick r:id="rId10" action="ppaction://hlinksldjump"/>
          </p:cNvPr>
          <p:cNvSpPr>
            <a:spLocks noChangeArrowheads="1"/>
          </p:cNvSpPr>
          <p:nvPr/>
        </p:nvSpPr>
        <p:spPr bwMode="auto">
          <a:xfrm>
            <a:off x="5402559" y="3025950"/>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1"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Operational Buyer</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Supply</a:t>
            </a:r>
          </a:p>
          <a:p>
            <a:pPr>
              <a:buClr>
                <a:schemeClr val="accent1"/>
              </a:buClr>
              <a:buSzPct val="80000"/>
              <a:buFont typeface="Wingdings" pitchFamily="2" charset="2"/>
              <a:buNone/>
            </a:pPr>
            <a:r>
              <a:rPr lang="en-US" sz="700" dirty="0">
                <a:solidFill>
                  <a:srgbClr val="404040"/>
                </a:solidFill>
              </a:rPr>
              <a:t>Planner</a:t>
            </a:r>
          </a:p>
        </p:txBody>
      </p:sp>
      <p:sp>
        <p:nvSpPr>
          <p:cNvPr id="5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Strategic</a:t>
            </a:r>
          </a:p>
          <a:p>
            <a:pPr>
              <a:buClr>
                <a:schemeClr val="accent1"/>
              </a:buClr>
              <a:buSzPct val="80000"/>
              <a:buFont typeface="Wingdings" pitchFamily="2" charset="2"/>
              <a:buNone/>
            </a:pPr>
            <a:r>
              <a:rPr lang="en-US" sz="700" dirty="0">
                <a:solidFill>
                  <a:srgbClr val="404040"/>
                </a:solidFill>
              </a:rPr>
              <a:t>Buyer</a:t>
            </a:r>
          </a:p>
        </p:txBody>
      </p:sp>
      <p:sp>
        <p:nvSpPr>
          <p:cNvPr id="51" name="Chevron 79"/>
          <p:cNvSpPr>
            <a:spLocks noChangeArrowheads="1"/>
          </p:cNvSpPr>
          <p:nvPr/>
        </p:nvSpPr>
        <p:spPr bwMode="auto">
          <a:xfrm>
            <a:off x="58801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a:t>
            </a:r>
          </a:p>
          <a:p>
            <a:pPr>
              <a:buClr>
                <a:schemeClr val="accent1"/>
              </a:buClr>
              <a:buSzPct val="80000"/>
              <a:buFont typeface="Wingdings" pitchFamily="2" charset="2"/>
              <a:buNone/>
            </a:pPr>
            <a:r>
              <a:rPr lang="de-DE" sz="700" dirty="0">
                <a:solidFill>
                  <a:srgbClr val="404040"/>
                </a:solidFill>
              </a:rPr>
              <a:t>Manager</a:t>
            </a:r>
            <a:endParaRPr lang="en-US" sz="700" dirty="0">
              <a:solidFill>
                <a:srgbClr val="404040"/>
              </a:solidFill>
            </a:endParaRPr>
          </a:p>
        </p:txBody>
      </p:sp>
      <p:sp>
        <p:nvSpPr>
          <p:cNvPr id="5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de-DE" sz="700" dirty="0">
                <a:solidFill>
                  <a:srgbClr val="404040"/>
                </a:solidFill>
              </a:rPr>
              <a:t>Accounts Payable/</a:t>
            </a:r>
          </a:p>
          <a:p>
            <a:pPr>
              <a:buClr>
                <a:schemeClr val="accent1"/>
              </a:buClr>
              <a:buSzPct val="80000"/>
              <a:buFont typeface="Wingdings" pitchFamily="2" charset="2"/>
              <a:buNone/>
            </a:pPr>
            <a:r>
              <a:rPr lang="de-DE" sz="700" dirty="0">
                <a:solidFill>
                  <a:srgbClr val="404040"/>
                </a:solidFill>
              </a:rPr>
              <a:t>Accountant</a:t>
            </a:r>
            <a:endParaRPr lang="en-US" sz="700" dirty="0">
              <a:solidFill>
                <a:srgbClr val="404040"/>
              </a:solidFill>
            </a:endParaRPr>
          </a:p>
        </p:txBody>
      </p:sp>
      <p:sp>
        <p:nvSpPr>
          <p:cNvPr id="53"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p:txBody>
      </p:sp>
      <p:sp>
        <p:nvSpPr>
          <p:cNvPr id="54" name="TextBox 66"/>
          <p:cNvSpPr txBox="1">
            <a:spLocks noChangeArrowheads="1"/>
          </p:cNvSpPr>
          <p:nvPr/>
        </p:nvSpPr>
        <p:spPr bwMode="auto">
          <a:xfrm>
            <a:off x="1760926" y="4399866"/>
            <a:ext cx="7256462" cy="94897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Procure-to-Pay (Stock) </a:t>
            </a:r>
            <a:r>
              <a:rPr lang="en-US" sz="900" dirty="0"/>
              <a:t>scenario enables you to purchase stock products, including those based on product specifications, based on a requirement that can be generated from a planning system, such as a Materials Requirements Planning (MRP) system. </a:t>
            </a:r>
          </a:p>
          <a:p>
            <a:pPr>
              <a:buClr>
                <a:schemeClr val="accent1"/>
              </a:buClr>
              <a:buSzPct val="80000"/>
              <a:buFont typeface="Wingdings" pitchFamily="2" charset="2"/>
              <a:buNone/>
            </a:pPr>
            <a:r>
              <a:rPr lang="en-US" sz="900" dirty="0"/>
              <a:t>It covers all stages of the procurement process, from demand planning and creation of a purchase order, through automatic or manual assignment of sources of supply, sending the purchase order to a supplier, to goods and services receipt, invoice verification, and payment. </a:t>
            </a:r>
            <a:br>
              <a:rPr lang="en-US" sz="900" dirty="0"/>
            </a:br>
            <a:endParaRPr lang="en-US" sz="900" dirty="0"/>
          </a:p>
          <a:p>
            <a:pPr marL="228600" lvl="1" indent="-114300">
              <a:spcBef>
                <a:spcPts val="200"/>
              </a:spcBef>
              <a:buNone/>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3" action="ppaction://hlinksldjump"/>
          </p:cNvPr>
          <p:cNvSpPr>
            <a:spLocks noChangeArrowheads="1"/>
          </p:cNvSpPr>
          <p:nvPr/>
        </p:nvSpPr>
        <p:spPr bwMode="auto">
          <a:xfrm>
            <a:off x="7089740"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60" name="Chevron 123">
            <a:hlinkClick r:id="rId14" action="ppaction://hlinksldjump"/>
          </p:cNvPr>
          <p:cNvSpPr>
            <a:spLocks noChangeArrowheads="1"/>
          </p:cNvSpPr>
          <p:nvPr/>
        </p:nvSpPr>
        <p:spPr bwMode="auto">
          <a:xfrm>
            <a:off x="336055"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69" name="Freeform 69"/>
          <p:cNvSpPr>
            <a:spLocks noChangeArrowheads="1"/>
          </p:cNvSpPr>
          <p:nvPr/>
        </p:nvSpPr>
        <p:spPr bwMode="auto">
          <a:xfrm>
            <a:off x="7746830" y="285512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0" name="Freeform 69"/>
          <p:cNvSpPr>
            <a:spLocks noChangeArrowheads="1"/>
          </p:cNvSpPr>
          <p:nvPr/>
        </p:nvSpPr>
        <p:spPr bwMode="auto">
          <a:xfrm>
            <a:off x="6914609" y="285711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Freeform 69"/>
          <p:cNvSpPr>
            <a:spLocks noChangeArrowheads="1"/>
          </p:cNvSpPr>
          <p:nvPr/>
        </p:nvSpPr>
        <p:spPr bwMode="auto">
          <a:xfrm>
            <a:off x="6067825" y="285503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77" name="Picture 76"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78"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92" name="Picture 94"/>
          <p:cNvPicPr>
            <a:picLocks noChangeAspect="1" noChangeArrowheads="1"/>
          </p:cNvPicPr>
          <p:nvPr/>
        </p:nvPicPr>
        <p:blipFill>
          <a:blip r:embed="rId19" cstate="print">
            <a:extLst>
              <a:ext uri="{28A0092B-C50C-407E-A947-70E740481C1C}">
                <a14:useLocalDpi xmlns:a14="http://schemas.microsoft.com/office/drawing/2010/main" val="0"/>
              </a:ext>
            </a:extLst>
          </a:blip>
          <a:stretch>
            <a:fillRect/>
          </a:stretch>
        </p:blipFill>
        <p:spPr bwMode="auto">
          <a:xfrm>
            <a:off x="1836738" y="6316748"/>
            <a:ext cx="411161" cy="409490"/>
          </a:xfrm>
          <a:prstGeom prst="rect">
            <a:avLst/>
          </a:prstGeom>
          <a:noFill/>
          <a:ln w="9525">
            <a:noFill/>
            <a:miter lim="800000"/>
            <a:headEnd/>
            <a:tailEnd/>
          </a:ln>
        </p:spPr>
      </p:pic>
      <p:pic>
        <p:nvPicPr>
          <p:cNvPr id="94" name="Picture 104"/>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5441950" y="6315076"/>
            <a:ext cx="419553" cy="411161"/>
          </a:xfrm>
          <a:prstGeom prst="rect">
            <a:avLst/>
          </a:prstGeom>
          <a:noFill/>
          <a:ln w="9525">
            <a:noFill/>
            <a:miter lim="800000"/>
            <a:headEnd/>
            <a:tailEnd/>
          </a:ln>
        </p:spPr>
      </p:pic>
      <p:pic>
        <p:nvPicPr>
          <p:cNvPr id="95" name="Picture 98"/>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6621592" y="6330950"/>
            <a:ext cx="383916" cy="376238"/>
          </a:xfrm>
          <a:prstGeom prst="rect">
            <a:avLst/>
          </a:prstGeom>
          <a:noFill/>
          <a:ln w="9525">
            <a:noFill/>
            <a:miter lim="800000"/>
            <a:headEnd/>
            <a:tailEnd/>
          </a:ln>
        </p:spPr>
      </p:pic>
      <p:grpSp>
        <p:nvGrpSpPr>
          <p:cNvPr id="96" name="Group 95"/>
          <p:cNvGrpSpPr/>
          <p:nvPr/>
        </p:nvGrpSpPr>
        <p:grpSpPr>
          <a:xfrm>
            <a:off x="4227512" y="6318632"/>
            <a:ext cx="410400" cy="410400"/>
            <a:chOff x="4227512" y="6318632"/>
            <a:chExt cx="410400" cy="410400"/>
          </a:xfrm>
        </p:grpSpPr>
        <p:pic>
          <p:nvPicPr>
            <p:cNvPr id="97" name="Picture 71" descr="12"/>
            <p:cNvPicPr>
              <a:picLocks noChangeAspect="1" noChangeArrowheads="1"/>
            </p:cNvPicPr>
            <p:nvPr/>
          </p:nvPicPr>
          <p:blipFill>
            <a:blip r:embed="rId22" cstate="print"/>
            <a:srcRect/>
            <a:stretch>
              <a:fillRect/>
            </a:stretch>
          </p:blipFill>
          <p:spPr bwMode="auto">
            <a:xfrm>
              <a:off x="4232275" y="6323013"/>
              <a:ext cx="401637" cy="401638"/>
            </a:xfrm>
            <a:prstGeom prst="rect">
              <a:avLst/>
            </a:prstGeom>
            <a:noFill/>
            <a:ln w="9525">
              <a:noFill/>
              <a:miter lim="800000"/>
              <a:headEnd/>
              <a:tailEnd/>
            </a:ln>
          </p:spPr>
        </p:pic>
        <p:sp>
          <p:nvSpPr>
            <p:cNvPr id="98" name="Donut 97"/>
            <p:cNvSpPr>
              <a:spLocks noChangeAspect="1"/>
            </p:cNvSpPr>
            <p:nvPr/>
          </p:nvSpPr>
          <p:spPr bwMode="gray">
            <a:xfrm>
              <a:off x="4227512" y="6318632"/>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99" name="Group 98"/>
          <p:cNvGrpSpPr/>
          <p:nvPr/>
        </p:nvGrpSpPr>
        <p:grpSpPr>
          <a:xfrm>
            <a:off x="3036762" y="6313869"/>
            <a:ext cx="422401" cy="412369"/>
            <a:chOff x="3036762" y="6313869"/>
            <a:chExt cx="422401" cy="412369"/>
          </a:xfrm>
        </p:grpSpPr>
        <p:pic>
          <p:nvPicPr>
            <p:cNvPr id="100" name="Picture 96"/>
            <p:cNvPicPr>
              <a:picLocks noChangeAspect="1" noChangeArrowheads="1"/>
            </p:cNvPicPr>
            <p:nvPr/>
          </p:nvPicPr>
          <p:blipFill>
            <a:blip r:embed="rId23" cstate="print"/>
            <a:srcRect/>
            <a:stretch>
              <a:fillRect/>
            </a:stretch>
          </p:blipFill>
          <p:spPr bwMode="auto">
            <a:xfrm>
              <a:off x="3038475" y="6315076"/>
              <a:ext cx="420688" cy="411162"/>
            </a:xfrm>
            <a:prstGeom prst="rect">
              <a:avLst/>
            </a:prstGeom>
            <a:noFill/>
            <a:ln w="9525">
              <a:noFill/>
              <a:miter lim="800000"/>
              <a:headEnd/>
              <a:tailEnd/>
            </a:ln>
          </p:spPr>
        </p:pic>
        <p:sp>
          <p:nvSpPr>
            <p:cNvPr id="101" name="Donut 100"/>
            <p:cNvSpPr>
              <a:spLocks noChangeAspect="1"/>
            </p:cNvSpPr>
            <p:nvPr/>
          </p:nvSpPr>
          <p:spPr bwMode="gray">
            <a:xfrm>
              <a:off x="3036762" y="6313869"/>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02" name="Picture 101"/>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03" name="Picture 102"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2"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TextBox 55"/>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Chevron 44"/>
          <p:cNvSpPr>
            <a:spLocks noChangeArrowheads="1"/>
          </p:cNvSpPr>
          <p:nvPr/>
        </p:nvSpPr>
        <p:spPr bwMode="auto">
          <a:xfrm>
            <a:off x="4503357" y="1855829"/>
            <a:ext cx="2174124" cy="1390567"/>
          </a:xfrm>
          <a:prstGeom prst="chevron">
            <a:avLst>
              <a:gd name="adj" fmla="val 11303"/>
            </a:avLst>
          </a:prstGeom>
          <a:solidFill>
            <a:srgbClr val="388ABD"/>
          </a:solidFill>
          <a:ln w="19050" cap="rnd" algn="ctr">
            <a:noFill/>
            <a:bevel/>
            <a:headEnd/>
            <a:tailEnd/>
          </a:ln>
        </p:spPr>
        <p:txBody>
          <a:bodyPr lIns="0" tIns="36000" rIns="72000" bIns="36000"/>
          <a:lstStyle/>
          <a:p>
            <a:pPr>
              <a:lnSpc>
                <a:spcPct val="90000"/>
              </a:lnSpc>
            </a:pPr>
            <a:r>
              <a:rPr lang="en-US" sz="900" dirty="0">
                <a:solidFill>
                  <a:schemeClr val="bg1"/>
                </a:solidFill>
                <a:latin typeface="BentonSans Regular"/>
                <a:cs typeface="BentonSans Regular"/>
              </a:rPr>
              <a:t>Processing Delivery Notifications</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Supplier Delivery Notifications </a:t>
            </a:r>
          </a:p>
          <a:p>
            <a:pPr>
              <a:lnSpc>
                <a:spcPct val="90000"/>
              </a:lnSpc>
            </a:pPr>
            <a:endParaRPr lang="en-US" sz="900" dirty="0">
              <a:solidFill>
                <a:schemeClr val="bg1"/>
              </a:solidFill>
              <a:latin typeface="BentonSans Regular"/>
              <a:cs typeface="BentonSans Regular"/>
            </a:endParaRPr>
          </a:p>
        </p:txBody>
      </p:sp>
      <p:sp>
        <p:nvSpPr>
          <p:cNvPr id="71" name="Chevron 70"/>
          <p:cNvSpPr>
            <a:spLocks noChangeArrowheads="1"/>
          </p:cNvSpPr>
          <p:nvPr>
            <p:custDataLst>
              <p:tags r:id="rId1"/>
            </p:custDataLst>
          </p:nvPr>
        </p:nvSpPr>
        <p:spPr bwMode="auto">
          <a:xfrm>
            <a:off x="4661963"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Inbound Delivery Notification</a:t>
            </a:r>
          </a:p>
        </p:txBody>
      </p:sp>
      <p:sp>
        <p:nvSpPr>
          <p:cNvPr id="72" name="Oval 71">
            <a:hlinkClick r:id="rId4" action="ppaction://hlinksldjump" tooltip="The warehouse manager creates a supplier delivery notification with the status &quot;Advised&quot; on the basis of a delivery note or an ASN from the supplier. The status is set to &quot;Received&quot; on receipt of the products. "/>
          </p:cNvPr>
          <p:cNvSpPr>
            <a:spLocks noChangeAspect="1"/>
          </p:cNvSpPr>
          <p:nvPr/>
        </p:nvSpPr>
        <p:spPr bwMode="gray">
          <a:xfrm>
            <a:off x="5269246" y="27929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3" name="TextBox 59">
            <a:hlinkClick r:id="rId5" action="ppaction://hlinksldjump"/>
          </p:cNvPr>
          <p:cNvSpPr txBox="1">
            <a:spLocks noChangeArrowheads="1"/>
          </p:cNvSpPr>
          <p:nvPr/>
        </p:nvSpPr>
        <p:spPr bwMode="auto">
          <a:xfrm>
            <a:off x="6308922" y="1799067"/>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74" name="Text Box 129"/>
          <p:cNvSpPr txBox="1">
            <a:spLocks noChangeArrowheads="1"/>
          </p:cNvSpPr>
          <p:nvPr/>
        </p:nvSpPr>
        <p:spPr bwMode="auto">
          <a:xfrm>
            <a:off x="8324178"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76" name="Chevron 123">
            <a:hlinkClick r:id="rId6" action="ppaction://hlinksldjump"/>
          </p:cNvPr>
          <p:cNvSpPr>
            <a:spLocks noChangeArrowheads="1"/>
          </p:cNvSpPr>
          <p:nvPr/>
        </p:nvSpPr>
        <p:spPr bwMode="auto">
          <a:xfrm>
            <a:off x="7471256"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78" name="Chevron 123">
            <a:hlinkClick r:id="rId7" action="ppaction://hlinksldjump"/>
          </p:cNvPr>
          <p:cNvSpPr>
            <a:spLocks noChangeArrowheads="1"/>
          </p:cNvSpPr>
          <p:nvPr/>
        </p:nvSpPr>
        <p:spPr bwMode="auto">
          <a:xfrm>
            <a:off x="2868685"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79" name="Chevron 123">
            <a:hlinkClick r:id="rId8" action="ppaction://hlinksldjump"/>
          </p:cNvPr>
          <p:cNvSpPr>
            <a:spLocks noChangeArrowheads="1"/>
          </p:cNvSpPr>
          <p:nvPr/>
        </p:nvSpPr>
        <p:spPr bwMode="auto">
          <a:xfrm>
            <a:off x="202447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82" name="Chevron 123">
            <a:hlinkClick r:id="rId9" action="ppaction://hlinksldjump"/>
          </p:cNvPr>
          <p:cNvSpPr>
            <a:spLocks noChangeArrowheads="1"/>
          </p:cNvSpPr>
          <p:nvPr/>
        </p:nvSpPr>
        <p:spPr bwMode="auto">
          <a:xfrm>
            <a:off x="118026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84" name="Chevron 123">
            <a:hlinkClick r:id="rId10" action="ppaction://hlinksldjump"/>
          </p:cNvPr>
          <p:cNvSpPr>
            <a:spLocks noChangeArrowheads="1"/>
          </p:cNvSpPr>
          <p:nvPr/>
        </p:nvSpPr>
        <p:spPr bwMode="auto">
          <a:xfrm>
            <a:off x="3712896"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97" name="Chevron 123">
            <a:hlinkClick r:id="rId11" action="ppaction://hlinksldjump"/>
          </p:cNvPr>
          <p:cNvSpPr>
            <a:spLocks noChangeArrowheads="1"/>
          </p:cNvSpPr>
          <p:nvPr/>
        </p:nvSpPr>
        <p:spPr bwMode="auto">
          <a:xfrm>
            <a:off x="6627045"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99" name="Chevron 123">
            <a:hlinkClick r:id="rId12" action="ppaction://hlinksldjump"/>
          </p:cNvPr>
          <p:cNvSpPr>
            <a:spLocks noChangeArrowheads="1"/>
          </p:cNvSpPr>
          <p:nvPr/>
        </p:nvSpPr>
        <p:spPr bwMode="auto">
          <a:xfrm>
            <a:off x="6628287"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00" name="Chevron 123">
            <a:hlinkClick r:id="rId13" action="ppaction://hlinksldjump"/>
          </p:cNvPr>
          <p:cNvSpPr>
            <a:spLocks noChangeArrowheads="1"/>
          </p:cNvSpPr>
          <p:nvPr/>
        </p:nvSpPr>
        <p:spPr bwMode="auto">
          <a:xfrm>
            <a:off x="3360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101" name="Freeform 100"/>
          <p:cNvSpPr>
            <a:spLocks noChangeArrowheads="1"/>
          </p:cNvSpPr>
          <p:nvPr/>
        </p:nvSpPr>
        <p:spPr bwMode="auto">
          <a:xfrm>
            <a:off x="8150728"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2" name="Freeform 69"/>
          <p:cNvSpPr>
            <a:spLocks noChangeArrowheads="1"/>
          </p:cNvSpPr>
          <p:nvPr/>
        </p:nvSpPr>
        <p:spPr bwMode="auto">
          <a:xfrm>
            <a:off x="7303944"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4" name="Rectangle 77"/>
          <p:cNvSpPr>
            <a:spLocks noChangeArrowheads="1"/>
          </p:cNvSpPr>
          <p:nvPr/>
        </p:nvSpPr>
        <p:spPr bwMode="auto">
          <a:xfrm>
            <a:off x="4487260" y="3035690"/>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4" action="ppaction://hlinksldjump"/>
              </a:rPr>
              <a:t>Click </a:t>
            </a:r>
            <a:r>
              <a:rPr lang="en-US" sz="900" dirty="0">
                <a:solidFill>
                  <a:schemeClr val="bg1"/>
                </a:solidFill>
                <a:hlinkClick r:id="rId4" action="ppaction://hlinksldjump"/>
              </a:rPr>
              <a:t>here </a:t>
            </a:r>
            <a:r>
              <a:rPr lang="en-US" sz="900" dirty="0">
                <a:solidFill>
                  <a:schemeClr val="bg1"/>
                </a:solidFill>
              </a:rPr>
              <a:t>to hide process variants</a:t>
            </a:r>
          </a:p>
        </p:txBody>
      </p:sp>
      <p:sp>
        <p:nvSpPr>
          <p:cNvPr id="45" name="Chevron 55"/>
          <p:cNvSpPr>
            <a:spLocks noChangeArrowheads="1"/>
          </p:cNvSpPr>
          <p:nvPr/>
        </p:nvSpPr>
        <p:spPr bwMode="auto">
          <a:xfrm>
            <a:off x="4495800" y="3238298"/>
            <a:ext cx="2113204" cy="754582"/>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288000">
              <a:spcBef>
                <a:spcPts val="300"/>
              </a:spcBef>
            </a:pPr>
            <a:r>
              <a:rPr lang="en-US" sz="900" dirty="0"/>
              <a:t>Processing Delivery Notifications/ Supplier Delivery Notifications for Externally-Managed Locations</a:t>
            </a:r>
          </a:p>
          <a:p>
            <a:pPr marL="142875" indent="142875">
              <a:spcBef>
                <a:spcPts val="300"/>
              </a:spcBef>
            </a:pPr>
            <a:endParaRPr lang="de-DE" sz="400" dirty="0"/>
          </a:p>
        </p:txBody>
      </p:sp>
      <p:sp>
        <p:nvSpPr>
          <p:cNvPr id="46" name="Oval 45">
            <a:hlinkClick r:id="rId15" action="ppaction://hlinksldjump" tooltip="This process variant enables you to receive an ASN which you forward to your warehouse provider. Further transactions are completed using this document as a reference."/>
          </p:cNvPr>
          <p:cNvSpPr>
            <a:spLocks noChangeAspect="1"/>
          </p:cNvSpPr>
          <p:nvPr/>
        </p:nvSpPr>
        <p:spPr bwMode="gray">
          <a:xfrm>
            <a:off x="4539760" y="3350292"/>
            <a:ext cx="138072" cy="138072"/>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Delivery Notifications - Supplier Delivery Notification </a:t>
            </a:r>
            <a:r>
              <a:rPr lang="en-US" sz="900" dirty="0"/>
              <a:t>business process allows you to create delivery notifications manually or via B2B communication from your supplier, which can also be an affiliated company using SAP ERP. You can process your supplier deliveries with or without warehouse tasks. </a:t>
            </a:r>
          </a:p>
          <a:p>
            <a:pPr>
              <a:buClr>
                <a:schemeClr val="accent1"/>
              </a:buClr>
              <a:buSzPct val="80000"/>
              <a:buFont typeface="Wingdings" pitchFamily="2" charset="2"/>
              <a:buNone/>
            </a:pPr>
            <a:endParaRPr lang="en-US" sz="900" dirty="0"/>
          </a:p>
          <a:p>
            <a:pPr marL="228600" lvl="1" indent="-114300">
              <a:spcBef>
                <a:spcPts val="200"/>
              </a:spcBef>
              <a:buFont typeface="Arial" charset="0"/>
              <a:buChar char="•"/>
            </a:pPr>
            <a:endParaRPr lang="en-US" sz="900" dirty="0"/>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5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60"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5" name="Title 1"/>
          <p:cNvSpPr>
            <a:spLocks noGrp="1"/>
          </p:cNvSpPr>
          <p:nvPr>
            <p:ph type="title"/>
          </p:nvPr>
        </p:nvSpPr>
        <p:spPr>
          <a:xfrm>
            <a:off x="324000" y="142619"/>
            <a:ext cx="8496000" cy="756000"/>
          </a:xfrm>
        </p:spPr>
        <p:txBody>
          <a:bodyPr/>
          <a:lstStyle/>
          <a:p>
            <a:r>
              <a:rPr lang="en-US" b="0" dirty="0"/>
              <a:t>Procure-to-Pay (Stock) </a:t>
            </a:r>
            <a:br>
              <a:rPr lang="en-US" b="0" dirty="0"/>
            </a:br>
            <a:r>
              <a:rPr lang="en-US" sz="1800" b="0" dirty="0"/>
              <a:t>Process Details: Processing Delivery Notifications - Supplier Delivery Notifications</a:t>
            </a:r>
          </a:p>
        </p:txBody>
      </p:sp>
      <p:sp>
        <p:nvSpPr>
          <p:cNvPr id="103" name="Chevron 101"/>
          <p:cNvSpPr>
            <a:spLocks noChangeArrowheads="1"/>
          </p:cNvSpPr>
          <p:nvPr/>
        </p:nvSpPr>
        <p:spPr bwMode="auto">
          <a:xfrm>
            <a:off x="7613870" y="457558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Manager</a:t>
            </a:r>
          </a:p>
        </p:txBody>
      </p:sp>
      <p:sp>
        <p:nvSpPr>
          <p:cNvPr id="104" name="Chevron 102"/>
          <p:cNvSpPr>
            <a:spLocks noChangeArrowheads="1"/>
          </p:cNvSpPr>
          <p:nvPr/>
        </p:nvSpPr>
        <p:spPr bwMode="auto">
          <a:xfrm>
            <a:off x="7613870" y="503995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a:t>
            </a:r>
          </a:p>
        </p:txBody>
      </p:sp>
      <p:pic>
        <p:nvPicPr>
          <p:cNvPr id="59" name="Picture 98"/>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6889870" y="4519613"/>
            <a:ext cx="419553" cy="411161"/>
          </a:xfrm>
          <a:prstGeom prst="rect">
            <a:avLst/>
          </a:prstGeom>
          <a:noFill/>
          <a:ln w="9525">
            <a:noFill/>
            <a:miter lim="800000"/>
            <a:headEnd/>
            <a:tailEnd/>
          </a:ln>
        </p:spPr>
      </p:pic>
      <p:pic>
        <p:nvPicPr>
          <p:cNvPr id="61"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2" name="Picture 6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3" name="Picture 62"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0"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a:xfrm>
            <a:off x="324000" y="113029"/>
            <a:ext cx="8496000" cy="756000"/>
          </a:xfrm>
        </p:spPr>
        <p:txBody>
          <a:bodyPr/>
          <a:lstStyle/>
          <a:p>
            <a:r>
              <a:rPr lang="en-US" b="0" dirty="0"/>
              <a:t>Procure-to-Pay (Stock) </a:t>
            </a:r>
            <a:br>
              <a:rPr lang="en-US" b="0" dirty="0"/>
            </a:br>
            <a:r>
              <a:rPr lang="en-US" sz="1400" b="0" dirty="0"/>
              <a:t>Process Details: Processing Inbound Deliveries - Based on Purchase Orders Without Task Control</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8608781" y="2683338"/>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4" name="TextBox 66"/>
          <p:cNvSpPr txBox="1">
            <a:spLocks noChangeArrowheads="1"/>
          </p:cNvSpPr>
          <p:nvPr/>
        </p:nvSpPr>
        <p:spPr bwMode="auto">
          <a:xfrm>
            <a:off x="1760926" y="4399866"/>
            <a:ext cx="4914194" cy="784830"/>
          </a:xfrm>
          <a:prstGeom prst="rect">
            <a:avLst/>
          </a:prstGeom>
          <a:noFill/>
          <a:ln w="9525">
            <a:noFill/>
            <a:miter lim="800000"/>
            <a:headEnd/>
            <a:tailEnd/>
          </a:ln>
        </p:spPr>
        <p:txBody>
          <a:bodyPr wrap="square">
            <a:spAutoFit/>
          </a:bodyPr>
          <a:lstStyle/>
          <a:p>
            <a:pPr>
              <a:buClr>
                <a:schemeClr val="accent1"/>
              </a:buClr>
              <a:buSzPct val="80000"/>
            </a:pPr>
            <a:r>
              <a:rPr lang="en-US" sz="900" dirty="0"/>
              <a:t>The </a:t>
            </a:r>
            <a:r>
              <a:rPr lang="en-US" sz="900" b="1" dirty="0"/>
              <a:t>Processing Inbound Deliveries - Based on Purchase Orders Without Task Control </a:t>
            </a:r>
            <a:r>
              <a:rPr lang="en-US" sz="900" dirty="0"/>
              <a:t>business process allows you to post received products to stock based on a purchase order. You directly post the goods receipt and the system records the products as delivered and confirms the supplier delivery. A quality inspection can be created automatically. The incoming goods can be stored in a quality logistics area.</a:t>
            </a:r>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5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5"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6" cstate="print"/>
          <a:stretch>
            <a:fillRect/>
          </a:stretch>
        </p:blipFill>
        <p:spPr>
          <a:xfrm>
            <a:off x="366739" y="5604137"/>
            <a:ext cx="180000" cy="180000"/>
          </a:xfrm>
          <a:prstGeom prst="rect">
            <a:avLst/>
          </a:prstGeom>
        </p:spPr>
      </p:pic>
      <p:sp>
        <p:nvSpPr>
          <p:cNvPr id="60" name="Rectangle 57">
            <a:hlinkClick r:id="rId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7">
            <a:hlinkClick r:id="rId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8" name="Chevron 123">
            <a:hlinkClick r:id="rId9" action="ppaction://hlinksldjump"/>
          </p:cNvPr>
          <p:cNvSpPr>
            <a:spLocks noChangeArrowheads="1"/>
          </p:cNvSpPr>
          <p:nvPr/>
        </p:nvSpPr>
        <p:spPr bwMode="auto">
          <a:xfrm>
            <a:off x="7743640"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59" name="Chevron 123">
            <a:hlinkClick r:id="rId10" action="ppaction://hlinksldjump"/>
          </p:cNvPr>
          <p:cNvSpPr>
            <a:spLocks noChangeArrowheads="1"/>
          </p:cNvSpPr>
          <p:nvPr/>
        </p:nvSpPr>
        <p:spPr bwMode="auto">
          <a:xfrm>
            <a:off x="2868685"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6" name="Chevron 123">
            <a:hlinkClick r:id="rId11" action="ppaction://hlinksldjump"/>
          </p:cNvPr>
          <p:cNvSpPr>
            <a:spLocks noChangeArrowheads="1"/>
          </p:cNvSpPr>
          <p:nvPr/>
        </p:nvSpPr>
        <p:spPr bwMode="auto">
          <a:xfrm>
            <a:off x="202447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9" name="Chevron 123">
            <a:hlinkClick r:id="rId12" action="ppaction://hlinksldjump"/>
          </p:cNvPr>
          <p:cNvSpPr>
            <a:spLocks noChangeArrowheads="1"/>
          </p:cNvSpPr>
          <p:nvPr/>
        </p:nvSpPr>
        <p:spPr bwMode="auto">
          <a:xfrm>
            <a:off x="118026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71" name="Chevron 123">
            <a:hlinkClick r:id="rId13" action="ppaction://hlinksldjump"/>
          </p:cNvPr>
          <p:cNvSpPr>
            <a:spLocks noChangeArrowheads="1"/>
          </p:cNvSpPr>
          <p:nvPr/>
        </p:nvSpPr>
        <p:spPr bwMode="auto">
          <a:xfrm>
            <a:off x="3712896"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72" name="Chevron 123">
            <a:hlinkClick r:id="rId14" action="ppaction://hlinksldjump"/>
          </p:cNvPr>
          <p:cNvSpPr>
            <a:spLocks noChangeArrowheads="1"/>
          </p:cNvSpPr>
          <p:nvPr/>
        </p:nvSpPr>
        <p:spPr bwMode="auto">
          <a:xfrm>
            <a:off x="4557107"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74" name="Chevron 123">
            <a:hlinkClick r:id="rId15" action="ppaction://hlinksldjump"/>
          </p:cNvPr>
          <p:cNvSpPr>
            <a:spLocks noChangeArrowheads="1"/>
          </p:cNvSpPr>
          <p:nvPr/>
        </p:nvSpPr>
        <p:spPr bwMode="auto">
          <a:xfrm>
            <a:off x="5402559"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5" name="Chevron 123">
            <a:hlinkClick r:id="rId16" action="ppaction://hlinksldjump"/>
          </p:cNvPr>
          <p:cNvSpPr>
            <a:spLocks noChangeArrowheads="1"/>
          </p:cNvSpPr>
          <p:nvPr/>
        </p:nvSpPr>
        <p:spPr bwMode="auto">
          <a:xfrm>
            <a:off x="3360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76" name="Freeform 75"/>
          <p:cNvSpPr>
            <a:spLocks noChangeArrowheads="1"/>
          </p:cNvSpPr>
          <p:nvPr/>
        </p:nvSpPr>
        <p:spPr bwMode="auto">
          <a:xfrm>
            <a:off x="8423112"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Chevron 44"/>
          <p:cNvSpPr>
            <a:spLocks noChangeArrowheads="1"/>
          </p:cNvSpPr>
          <p:nvPr/>
        </p:nvSpPr>
        <p:spPr bwMode="auto">
          <a:xfrm>
            <a:off x="5337038" y="1862325"/>
            <a:ext cx="2446899" cy="1390567"/>
          </a:xfrm>
          <a:prstGeom prst="chevron">
            <a:avLst>
              <a:gd name="adj" fmla="val 11303"/>
            </a:avLst>
          </a:prstGeom>
          <a:solidFill>
            <a:srgbClr val="388ABD"/>
          </a:solidFill>
          <a:ln w="19050" cap="rnd" algn="ctr">
            <a:noFill/>
            <a:bevel/>
            <a:headEnd/>
            <a:tailEnd/>
          </a:ln>
        </p:spPr>
        <p:txBody>
          <a:bodyPr lIns="0" tIns="0" rIns="0" bIns="36000"/>
          <a:lstStyle/>
          <a:p>
            <a:pPr>
              <a:lnSpc>
                <a:spcPct val="90000"/>
              </a:lnSpc>
            </a:pPr>
            <a:r>
              <a:rPr lang="en-US" sz="900" dirty="0">
                <a:solidFill>
                  <a:schemeClr val="bg1"/>
                </a:solidFill>
                <a:latin typeface="BentonSans Regular"/>
                <a:cs typeface="BentonSans Regular"/>
              </a:rPr>
              <a:t>Processing Inbound Deliveries – Based</a:t>
            </a:r>
          </a:p>
          <a:p>
            <a:pPr>
              <a:lnSpc>
                <a:spcPct val="90000"/>
              </a:lnSpc>
            </a:pPr>
            <a:r>
              <a:rPr lang="en-US" sz="900" dirty="0">
                <a:solidFill>
                  <a:schemeClr val="bg1"/>
                </a:solidFill>
                <a:latin typeface="BentonSans Regular"/>
                <a:cs typeface="BentonSans Regular"/>
              </a:rPr>
              <a:t>on Purchase Orders Without Task Control</a:t>
            </a:r>
          </a:p>
          <a:p>
            <a:pPr>
              <a:lnSpc>
                <a:spcPct val="90000"/>
              </a:lnSpc>
            </a:pPr>
            <a:r>
              <a:rPr lang="en-US" sz="900" dirty="0">
                <a:solidFill>
                  <a:schemeClr val="bg1"/>
                </a:solidFill>
                <a:latin typeface="BentonSans Regular"/>
                <a:cs typeface="BentonSans Regular"/>
              </a:rPr>
              <a:t> </a:t>
            </a:r>
          </a:p>
          <a:p>
            <a:pPr>
              <a:lnSpc>
                <a:spcPct val="90000"/>
              </a:lnSpc>
            </a:pPr>
            <a:endParaRPr lang="en-US" sz="900" dirty="0">
              <a:solidFill>
                <a:schemeClr val="bg1"/>
              </a:solidFill>
              <a:latin typeface="BentonSans Regular"/>
              <a:cs typeface="BentonSans Regular"/>
            </a:endParaRPr>
          </a:p>
        </p:txBody>
      </p:sp>
      <p:sp>
        <p:nvSpPr>
          <p:cNvPr id="85" name="Chevron 84"/>
          <p:cNvSpPr>
            <a:spLocks noChangeArrowheads="1"/>
          </p:cNvSpPr>
          <p:nvPr>
            <p:custDataLst>
              <p:tags r:id="rId1"/>
            </p:custDataLst>
          </p:nvPr>
        </p:nvSpPr>
        <p:spPr bwMode="auto">
          <a:xfrm>
            <a:off x="5531907" y="2239223"/>
            <a:ext cx="1018653"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a goods receipt based on a purchase order</a:t>
            </a:r>
          </a:p>
        </p:txBody>
      </p:sp>
      <p:sp>
        <p:nvSpPr>
          <p:cNvPr id="86" name="Oval 85">
            <a:hlinkClick r:id="rId17" action="ppaction://hlinksldjump" tooltip="Based on a purchase order, the warehouse manager records and confirms the receipt and processing of an inbound delivery by posting a goods receipt. The system records the quantities as delivered and the inbound delivery as confirmed."/>
          </p:cNvPr>
          <p:cNvSpPr>
            <a:spLocks noChangeAspect="1"/>
          </p:cNvSpPr>
          <p:nvPr/>
        </p:nvSpPr>
        <p:spPr bwMode="gray">
          <a:xfrm>
            <a:off x="6313073" y="280963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3" name="TextBox 59">
            <a:hlinkClick r:id="rId18" action="ppaction://hlinksldjump"/>
          </p:cNvPr>
          <p:cNvSpPr txBox="1">
            <a:spLocks noChangeArrowheads="1"/>
          </p:cNvSpPr>
          <p:nvPr/>
        </p:nvSpPr>
        <p:spPr bwMode="auto">
          <a:xfrm>
            <a:off x="7439796" y="1790790"/>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95" name="Freeform 69"/>
          <p:cNvSpPr>
            <a:spLocks noChangeArrowheads="1"/>
          </p:cNvSpPr>
          <p:nvPr/>
        </p:nvSpPr>
        <p:spPr bwMode="auto">
          <a:xfrm>
            <a:off x="7502222" y="31180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6" name="Rectangle 77"/>
          <p:cNvSpPr>
            <a:spLocks noChangeArrowheads="1"/>
          </p:cNvSpPr>
          <p:nvPr/>
        </p:nvSpPr>
        <p:spPr bwMode="auto">
          <a:xfrm>
            <a:off x="5382204" y="3042186"/>
            <a:ext cx="2089033"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9" action="ppaction://hlinksldjump"/>
              </a:rPr>
              <a:t>Click here </a:t>
            </a:r>
            <a:r>
              <a:rPr lang="en-US" sz="900" dirty="0">
                <a:solidFill>
                  <a:schemeClr val="bg1"/>
                </a:solidFill>
              </a:rPr>
              <a:t>to display process variants</a:t>
            </a:r>
          </a:p>
        </p:txBody>
      </p:sp>
      <p:sp>
        <p:nvSpPr>
          <p:cNvPr id="82" name="Chevron 101"/>
          <p:cNvSpPr>
            <a:spLocks noChangeArrowheads="1"/>
          </p:cNvSpPr>
          <p:nvPr/>
        </p:nvSpPr>
        <p:spPr bwMode="auto">
          <a:xfrm>
            <a:off x="7613870" y="457558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Manager</a:t>
            </a:r>
          </a:p>
        </p:txBody>
      </p:sp>
      <p:sp>
        <p:nvSpPr>
          <p:cNvPr id="99" name="Chevron 102"/>
          <p:cNvSpPr>
            <a:spLocks noChangeArrowheads="1"/>
          </p:cNvSpPr>
          <p:nvPr/>
        </p:nvSpPr>
        <p:spPr bwMode="auto">
          <a:xfrm>
            <a:off x="7613870" y="503995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a:t>
            </a:r>
          </a:p>
        </p:txBody>
      </p:sp>
      <p:pic>
        <p:nvPicPr>
          <p:cNvPr id="61" name="Picture 98"/>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6889870" y="4519613"/>
            <a:ext cx="419553" cy="411161"/>
          </a:xfrm>
          <a:prstGeom prst="rect">
            <a:avLst/>
          </a:prstGeom>
          <a:noFill/>
          <a:ln w="9525">
            <a:noFill/>
            <a:miter lim="800000"/>
            <a:headEnd/>
            <a:tailEnd/>
          </a:ln>
        </p:spPr>
      </p:pic>
      <p:pic>
        <p:nvPicPr>
          <p:cNvPr id="62"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3" name="Picture 62"/>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4" name="Picture 63"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2"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4" name="Chevron 101"/>
          <p:cNvSpPr>
            <a:spLocks noChangeArrowheads="1"/>
          </p:cNvSpPr>
          <p:nvPr/>
        </p:nvSpPr>
        <p:spPr bwMode="auto">
          <a:xfrm>
            <a:off x="7613870" y="457558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Manager</a:t>
            </a:r>
          </a:p>
        </p:txBody>
      </p:sp>
      <p:sp>
        <p:nvSpPr>
          <p:cNvPr id="125" name="Chevron 102"/>
          <p:cNvSpPr>
            <a:spLocks noChangeArrowheads="1"/>
          </p:cNvSpPr>
          <p:nvPr/>
        </p:nvSpPr>
        <p:spPr bwMode="auto">
          <a:xfrm>
            <a:off x="7613870" y="503995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a:t>
            </a:r>
          </a:p>
        </p:txBody>
      </p:sp>
      <p:sp>
        <p:nvSpPr>
          <p:cNvPr id="108" name="Text Box 129"/>
          <p:cNvSpPr txBox="1">
            <a:spLocks noChangeArrowheads="1"/>
          </p:cNvSpPr>
          <p:nvPr/>
        </p:nvSpPr>
        <p:spPr bwMode="auto">
          <a:xfrm>
            <a:off x="8608781" y="2683338"/>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09" name="Chevron 123">
            <a:hlinkClick r:id="rId4" action="ppaction://hlinksldjump"/>
          </p:cNvPr>
          <p:cNvSpPr>
            <a:spLocks noChangeArrowheads="1"/>
          </p:cNvSpPr>
          <p:nvPr/>
        </p:nvSpPr>
        <p:spPr bwMode="auto">
          <a:xfrm>
            <a:off x="7743640"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110" name="Chevron 123">
            <a:hlinkClick r:id="rId5" action="ppaction://hlinksldjump"/>
          </p:cNvPr>
          <p:cNvSpPr>
            <a:spLocks noChangeArrowheads="1"/>
          </p:cNvSpPr>
          <p:nvPr/>
        </p:nvSpPr>
        <p:spPr bwMode="auto">
          <a:xfrm>
            <a:off x="2868685"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111" name="Chevron 123">
            <a:hlinkClick r:id="rId6" action="ppaction://hlinksldjump"/>
          </p:cNvPr>
          <p:cNvSpPr>
            <a:spLocks noChangeArrowheads="1"/>
          </p:cNvSpPr>
          <p:nvPr/>
        </p:nvSpPr>
        <p:spPr bwMode="auto">
          <a:xfrm>
            <a:off x="202447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112" name="Chevron 123">
            <a:hlinkClick r:id="rId7" action="ppaction://hlinksldjump"/>
          </p:cNvPr>
          <p:cNvSpPr>
            <a:spLocks noChangeArrowheads="1"/>
          </p:cNvSpPr>
          <p:nvPr/>
        </p:nvSpPr>
        <p:spPr bwMode="auto">
          <a:xfrm>
            <a:off x="118026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113" name="Chevron 123">
            <a:hlinkClick r:id="rId8" action="ppaction://hlinksldjump"/>
          </p:cNvPr>
          <p:cNvSpPr>
            <a:spLocks noChangeArrowheads="1"/>
          </p:cNvSpPr>
          <p:nvPr/>
        </p:nvSpPr>
        <p:spPr bwMode="auto">
          <a:xfrm>
            <a:off x="3712896"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114" name="Chevron 123">
            <a:hlinkClick r:id="rId9" action="ppaction://hlinksldjump"/>
          </p:cNvPr>
          <p:cNvSpPr>
            <a:spLocks noChangeArrowheads="1"/>
          </p:cNvSpPr>
          <p:nvPr/>
        </p:nvSpPr>
        <p:spPr bwMode="auto">
          <a:xfrm>
            <a:off x="4557107"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15" name="Chevron 123">
            <a:hlinkClick r:id="rId10" action="ppaction://hlinksldjump"/>
          </p:cNvPr>
          <p:cNvSpPr>
            <a:spLocks noChangeArrowheads="1"/>
          </p:cNvSpPr>
          <p:nvPr/>
        </p:nvSpPr>
        <p:spPr bwMode="auto">
          <a:xfrm>
            <a:off x="5402559"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16" name="Chevron 123">
            <a:hlinkClick r:id="rId11" action="ppaction://hlinksldjump"/>
          </p:cNvPr>
          <p:cNvSpPr>
            <a:spLocks noChangeArrowheads="1"/>
          </p:cNvSpPr>
          <p:nvPr/>
        </p:nvSpPr>
        <p:spPr bwMode="auto">
          <a:xfrm>
            <a:off x="3360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117" name="Freeform 116"/>
          <p:cNvSpPr>
            <a:spLocks noChangeArrowheads="1"/>
          </p:cNvSpPr>
          <p:nvPr/>
        </p:nvSpPr>
        <p:spPr bwMode="auto">
          <a:xfrm>
            <a:off x="8423112"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8" name="Chevron 44"/>
          <p:cNvSpPr>
            <a:spLocks noChangeArrowheads="1"/>
          </p:cNvSpPr>
          <p:nvPr/>
        </p:nvSpPr>
        <p:spPr bwMode="auto">
          <a:xfrm>
            <a:off x="5337038" y="1862325"/>
            <a:ext cx="2446899" cy="1390567"/>
          </a:xfrm>
          <a:prstGeom prst="chevron">
            <a:avLst>
              <a:gd name="adj" fmla="val 11303"/>
            </a:avLst>
          </a:prstGeom>
          <a:solidFill>
            <a:srgbClr val="388ABD"/>
          </a:solidFill>
          <a:ln w="19050" cap="rnd" algn="ctr">
            <a:noFill/>
            <a:bevel/>
            <a:headEnd/>
            <a:tailEnd/>
          </a:ln>
        </p:spPr>
        <p:txBody>
          <a:bodyPr lIns="0" tIns="0" rIns="0" bIns="36000"/>
          <a:lstStyle/>
          <a:p>
            <a:pPr>
              <a:lnSpc>
                <a:spcPct val="90000"/>
              </a:lnSpc>
            </a:pPr>
            <a:r>
              <a:rPr lang="en-US" sz="900" dirty="0">
                <a:solidFill>
                  <a:schemeClr val="bg1"/>
                </a:solidFill>
                <a:latin typeface="BentonSans Regular"/>
                <a:cs typeface="BentonSans Regular"/>
              </a:rPr>
              <a:t>Processing Inbound Deliveries – Based</a:t>
            </a:r>
          </a:p>
          <a:p>
            <a:pPr>
              <a:lnSpc>
                <a:spcPct val="90000"/>
              </a:lnSpc>
            </a:pPr>
            <a:r>
              <a:rPr lang="en-US" sz="900" dirty="0">
                <a:solidFill>
                  <a:schemeClr val="bg1"/>
                </a:solidFill>
                <a:latin typeface="BentonSans Regular"/>
                <a:cs typeface="BentonSans Regular"/>
              </a:rPr>
              <a:t>on Purchase Orders Without Task Control</a:t>
            </a:r>
          </a:p>
          <a:p>
            <a:pPr>
              <a:lnSpc>
                <a:spcPct val="90000"/>
              </a:lnSpc>
            </a:pPr>
            <a:r>
              <a:rPr lang="en-US" sz="900" dirty="0">
                <a:solidFill>
                  <a:schemeClr val="bg1"/>
                </a:solidFill>
                <a:latin typeface="BentonSans Regular"/>
                <a:cs typeface="BentonSans Regular"/>
              </a:rPr>
              <a:t> </a:t>
            </a:r>
          </a:p>
          <a:p>
            <a:pPr>
              <a:lnSpc>
                <a:spcPct val="90000"/>
              </a:lnSpc>
            </a:pPr>
            <a:endParaRPr lang="en-US" sz="900" dirty="0">
              <a:solidFill>
                <a:schemeClr val="bg1"/>
              </a:solidFill>
              <a:latin typeface="BentonSans Regular"/>
              <a:cs typeface="BentonSans Regular"/>
            </a:endParaRPr>
          </a:p>
        </p:txBody>
      </p:sp>
      <p:sp>
        <p:nvSpPr>
          <p:cNvPr id="119" name="Chevron 118"/>
          <p:cNvSpPr>
            <a:spLocks noChangeArrowheads="1"/>
          </p:cNvSpPr>
          <p:nvPr>
            <p:custDataLst>
              <p:tags r:id="rId1"/>
            </p:custDataLst>
          </p:nvPr>
        </p:nvSpPr>
        <p:spPr bwMode="auto">
          <a:xfrm>
            <a:off x="5531907" y="2239223"/>
            <a:ext cx="1018653"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a goods receipt based on a purchase order</a:t>
            </a:r>
          </a:p>
        </p:txBody>
      </p:sp>
      <p:sp>
        <p:nvSpPr>
          <p:cNvPr id="120" name="Oval 119">
            <a:hlinkClick r:id="rId12" action="ppaction://hlinksldjump" tooltip="Based on a purchase order, the warehouse manager records and confirms the receipt and processing of an inbound delivery by posting a goods receipt. The system records the quantities as delivered and the inbound delivery as confirmed."/>
          </p:cNvPr>
          <p:cNvSpPr>
            <a:spLocks noChangeAspect="1"/>
          </p:cNvSpPr>
          <p:nvPr/>
        </p:nvSpPr>
        <p:spPr bwMode="gray">
          <a:xfrm>
            <a:off x="6313073" y="280963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1" name="TextBox 59">
            <a:hlinkClick r:id="rId13" action="ppaction://hlinksldjump"/>
          </p:cNvPr>
          <p:cNvSpPr txBox="1">
            <a:spLocks noChangeArrowheads="1"/>
          </p:cNvSpPr>
          <p:nvPr/>
        </p:nvSpPr>
        <p:spPr bwMode="auto">
          <a:xfrm>
            <a:off x="7439796" y="1790790"/>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122" name="Freeform 69"/>
          <p:cNvSpPr>
            <a:spLocks noChangeArrowheads="1"/>
          </p:cNvSpPr>
          <p:nvPr/>
        </p:nvSpPr>
        <p:spPr bwMode="auto">
          <a:xfrm>
            <a:off x="7502222" y="31180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3" name="Rectangle 77"/>
          <p:cNvSpPr>
            <a:spLocks noChangeArrowheads="1"/>
          </p:cNvSpPr>
          <p:nvPr/>
        </p:nvSpPr>
        <p:spPr bwMode="auto">
          <a:xfrm>
            <a:off x="5382204" y="3042186"/>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2" action="ppaction://hlinksldjump"/>
              </a:rPr>
              <a:t>Click here </a:t>
            </a:r>
            <a:r>
              <a:rPr lang="en-US" sz="900" dirty="0">
                <a:solidFill>
                  <a:schemeClr val="bg1"/>
                </a:solidFill>
              </a:rPr>
              <a:t>to hide process variants</a:t>
            </a:r>
          </a:p>
        </p:txBody>
      </p:sp>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4" name="TextBox 66"/>
          <p:cNvSpPr txBox="1">
            <a:spLocks noChangeArrowheads="1"/>
          </p:cNvSpPr>
          <p:nvPr/>
        </p:nvSpPr>
        <p:spPr bwMode="auto">
          <a:xfrm>
            <a:off x="1760926" y="4399866"/>
            <a:ext cx="4914194" cy="784830"/>
          </a:xfrm>
          <a:prstGeom prst="rect">
            <a:avLst/>
          </a:prstGeom>
          <a:noFill/>
          <a:ln w="9525">
            <a:noFill/>
            <a:miter lim="800000"/>
            <a:headEnd/>
            <a:tailEnd/>
          </a:ln>
        </p:spPr>
        <p:txBody>
          <a:bodyPr wrap="square">
            <a:spAutoFit/>
          </a:bodyPr>
          <a:lstStyle/>
          <a:p>
            <a:pPr>
              <a:buClr>
                <a:schemeClr val="accent1"/>
              </a:buClr>
              <a:buSzPct val="80000"/>
            </a:pPr>
            <a:r>
              <a:rPr lang="en-US" sz="900" dirty="0"/>
              <a:t>The </a:t>
            </a:r>
            <a:r>
              <a:rPr lang="en-US" sz="900" b="1" dirty="0"/>
              <a:t>Processing Inbound Deliveries - Based on Purchase Orders Without Task Control </a:t>
            </a:r>
            <a:r>
              <a:rPr lang="en-US" sz="900" dirty="0"/>
              <a:t>business process allows you to post received products to stock based on a purchase order. You directly post the goods receipt and the system records the products as delivered and confirms the supplier delivery. A quality inspection can be created automatically. The incoming goods can be stored in a quality logistics area.</a:t>
            </a:r>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5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60"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3" name="Title 1"/>
          <p:cNvSpPr>
            <a:spLocks noGrp="1"/>
          </p:cNvSpPr>
          <p:nvPr>
            <p:ph type="title"/>
          </p:nvPr>
        </p:nvSpPr>
        <p:spPr>
          <a:xfrm>
            <a:off x="324000" y="113029"/>
            <a:ext cx="8496000" cy="756000"/>
          </a:xfrm>
        </p:spPr>
        <p:txBody>
          <a:bodyPr/>
          <a:lstStyle/>
          <a:p>
            <a:r>
              <a:rPr lang="en-US" b="0" dirty="0"/>
              <a:t>Procure-to-Pay (Stock) </a:t>
            </a:r>
            <a:br>
              <a:rPr lang="en-US" b="0" dirty="0"/>
            </a:br>
            <a:r>
              <a:rPr lang="en-US" sz="1400" b="0" dirty="0"/>
              <a:t>Process Details: Processing Inbound Deliveries - Based on Purchase Orders Without Task Control</a:t>
            </a:r>
          </a:p>
        </p:txBody>
      </p:sp>
      <p:pic>
        <p:nvPicPr>
          <p:cNvPr id="61" name="Picture 98"/>
          <p:cNvPicPr>
            <a:picLocks noChangeAspect="1" noChangeArrowheads="1"/>
          </p:cNvPicPr>
          <p:nvPr/>
        </p:nvPicPr>
        <p:blipFill>
          <a:blip r:embed="rId19" cstate="print">
            <a:extLst>
              <a:ext uri="{28A0092B-C50C-407E-A947-70E740481C1C}">
                <a14:useLocalDpi xmlns:a14="http://schemas.microsoft.com/office/drawing/2010/main" val="0"/>
              </a:ext>
            </a:extLst>
          </a:blip>
          <a:stretch>
            <a:fillRect/>
          </a:stretch>
        </p:blipFill>
        <p:spPr bwMode="auto">
          <a:xfrm>
            <a:off x="6889870" y="4519613"/>
            <a:ext cx="419553" cy="411161"/>
          </a:xfrm>
          <a:prstGeom prst="rect">
            <a:avLst/>
          </a:prstGeom>
          <a:noFill/>
          <a:ln w="9525">
            <a:noFill/>
            <a:miter lim="800000"/>
            <a:headEnd/>
            <a:tailEnd/>
          </a:ln>
        </p:spPr>
      </p:pic>
      <p:pic>
        <p:nvPicPr>
          <p:cNvPr id="62"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45" name="Chevron 55"/>
          <p:cNvSpPr>
            <a:spLocks noChangeArrowheads="1"/>
          </p:cNvSpPr>
          <p:nvPr/>
        </p:nvSpPr>
        <p:spPr bwMode="auto">
          <a:xfrm>
            <a:off x="5348072" y="3249390"/>
            <a:ext cx="2309726" cy="1326191"/>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288000"/>
            <a:r>
              <a:rPr lang="en-US" sz="900" dirty="0"/>
              <a:t>Processing Inbound Deliveries - Based on ASN with Task Control</a:t>
            </a:r>
          </a:p>
          <a:p>
            <a:pPr marL="288000"/>
            <a:endParaRPr lang="en-US" sz="900" dirty="0"/>
          </a:p>
          <a:p>
            <a:pPr marL="288000"/>
            <a:r>
              <a:rPr lang="en-US" sz="900" dirty="0"/>
              <a:t>Processing Inbound Deliveries - Based on ASN Without Task Control</a:t>
            </a:r>
          </a:p>
          <a:p>
            <a:pPr marL="288000"/>
            <a:endParaRPr lang="en-US" sz="900" dirty="0"/>
          </a:p>
          <a:p>
            <a:pPr marL="288000"/>
            <a:r>
              <a:rPr lang="en-US" sz="900" dirty="0"/>
              <a:t>Processing Inbound Deliveries for Externally-Managed Location</a:t>
            </a:r>
            <a:endParaRPr lang="de-DE" sz="900" dirty="0"/>
          </a:p>
          <a:p>
            <a:pPr marL="142875" indent="142875">
              <a:spcBef>
                <a:spcPts val="300"/>
              </a:spcBef>
            </a:pPr>
            <a:endParaRPr lang="de-DE" sz="400" dirty="0"/>
          </a:p>
        </p:txBody>
      </p:sp>
      <p:sp>
        <p:nvSpPr>
          <p:cNvPr id="46" name="Oval 45">
            <a:hlinkClick r:id="rId21" action="ppaction://hlinksldjump" tooltip="The Processing Inbound Deliveries - Based on ASN with Task Control process variant allows you to post received goods to stock based on an inbound delivery notification that was originally received as an ASN. "/>
          </p:cNvPr>
          <p:cNvSpPr>
            <a:spLocks noChangeAspect="1"/>
          </p:cNvSpPr>
          <p:nvPr/>
        </p:nvSpPr>
        <p:spPr bwMode="gray">
          <a:xfrm>
            <a:off x="5414385" y="338936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9" name="Oval 58">
            <a:hlinkClick r:id="rId21" action="ppaction://hlinksldjump" tooltip="The Processing Inbound Deliveries - Based on ASN without Task Control process variant allows you to post received goods to stock based on an inbound delivery notification. "/>
          </p:cNvPr>
          <p:cNvSpPr>
            <a:spLocks noChangeAspect="1"/>
          </p:cNvSpPr>
          <p:nvPr/>
        </p:nvSpPr>
        <p:spPr bwMode="gray">
          <a:xfrm>
            <a:off x="5415425" y="37745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6" name="Oval 58">
            <a:hlinkClick r:id="rId21" action="ppaction://hlinksldjump" tooltip="This process variant allows you to receive the inbound delivery from the warehouse provider based on the inbound delivery notification. It is released automatically triggering goods receipt posting."/>
          </p:cNvPr>
          <p:cNvSpPr>
            <a:spLocks noChangeAspect="1"/>
          </p:cNvSpPr>
          <p:nvPr/>
        </p:nvSpPr>
        <p:spPr bwMode="gray">
          <a:xfrm>
            <a:off x="5424950" y="41555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pic>
        <p:nvPicPr>
          <p:cNvPr id="63" name="Picture 62"/>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4" name="Picture 63"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2"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hevron 123">
            <a:hlinkClick r:id="rId6" action="ppaction://hlinksldjump"/>
          </p:cNvPr>
          <p:cNvSpPr>
            <a:spLocks noChangeArrowheads="1"/>
          </p:cNvSpPr>
          <p:nvPr/>
        </p:nvSpPr>
        <p:spPr bwMode="auto">
          <a:xfrm>
            <a:off x="4698776"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69" name="Chevron 123">
            <a:hlinkClick r:id="rId7" action="ppaction://hlinksldjump"/>
          </p:cNvPr>
          <p:cNvSpPr>
            <a:spLocks noChangeArrowheads="1"/>
          </p:cNvSpPr>
          <p:nvPr/>
        </p:nvSpPr>
        <p:spPr bwMode="auto">
          <a:xfrm>
            <a:off x="1321933"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70" name="Chevron 123">
            <a:hlinkClick r:id="rId8" action="ppaction://hlinksldjump"/>
          </p:cNvPr>
          <p:cNvSpPr>
            <a:spLocks noChangeArrowheads="1"/>
          </p:cNvSpPr>
          <p:nvPr/>
        </p:nvSpPr>
        <p:spPr bwMode="auto">
          <a:xfrm>
            <a:off x="477723"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71" name="Chevron 123">
            <a:hlinkClick r:id="rId9" action="ppaction://hlinksldjump"/>
          </p:cNvPr>
          <p:cNvSpPr>
            <a:spLocks noChangeArrowheads="1"/>
          </p:cNvSpPr>
          <p:nvPr/>
        </p:nvSpPr>
        <p:spPr bwMode="auto">
          <a:xfrm>
            <a:off x="2166144"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72" name="Chevron 123">
            <a:hlinkClick r:id="rId10" action="ppaction://hlinksldjump"/>
          </p:cNvPr>
          <p:cNvSpPr>
            <a:spLocks noChangeArrowheads="1"/>
          </p:cNvSpPr>
          <p:nvPr/>
        </p:nvSpPr>
        <p:spPr bwMode="auto">
          <a:xfrm>
            <a:off x="30103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73" name="Chevron 123">
            <a:hlinkClick r:id="rId11" action="ppaction://hlinksldjump"/>
          </p:cNvPr>
          <p:cNvSpPr>
            <a:spLocks noChangeArrowheads="1"/>
          </p:cNvSpPr>
          <p:nvPr/>
        </p:nvSpPr>
        <p:spPr bwMode="auto">
          <a:xfrm>
            <a:off x="3854565"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75" name="Chevron 123">
            <a:hlinkClick r:id="rId12" action="ppaction://hlinksldjump"/>
          </p:cNvPr>
          <p:cNvSpPr>
            <a:spLocks noChangeArrowheads="1"/>
          </p:cNvSpPr>
          <p:nvPr/>
        </p:nvSpPr>
        <p:spPr bwMode="auto">
          <a:xfrm>
            <a:off x="5542988"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6" name="Freeform 69"/>
          <p:cNvSpPr>
            <a:spLocks noChangeArrowheads="1"/>
          </p:cNvSpPr>
          <p:nvPr/>
        </p:nvSpPr>
        <p:spPr bwMode="auto">
          <a:xfrm>
            <a:off x="6220197" y="28655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7" name="Freeform 76"/>
          <p:cNvSpPr>
            <a:spLocks noChangeArrowheads="1"/>
          </p:cNvSpPr>
          <p:nvPr/>
        </p:nvSpPr>
        <p:spPr bwMode="auto">
          <a:xfrm>
            <a:off x="5378248"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78" name="Freeform 69"/>
          <p:cNvSpPr>
            <a:spLocks noChangeArrowheads="1"/>
          </p:cNvSpPr>
          <p:nvPr/>
        </p:nvSpPr>
        <p:spPr bwMode="auto">
          <a:xfrm>
            <a:off x="4531464"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Inspections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761023"/>
            <a:ext cx="1516062" cy="233252"/>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Inspector </a:t>
            </a:r>
            <a:br>
              <a:rPr lang="de-DE" sz="800" dirty="0">
                <a:solidFill>
                  <a:srgbClr val="404040"/>
                </a:solidFill>
              </a:rPr>
            </a:br>
            <a:r>
              <a:rPr lang="de-DE" sz="800" dirty="0">
                <a:solidFill>
                  <a:srgbClr val="404040"/>
                </a:solidFill>
              </a:rPr>
              <a:t>Quality Engineer </a:t>
            </a:r>
            <a:br>
              <a:rPr lang="de-DE" sz="800" dirty="0">
                <a:solidFill>
                  <a:srgbClr val="404040"/>
                </a:solidFill>
              </a:rPr>
            </a:br>
            <a:r>
              <a:rPr lang="de-DE" sz="800" dirty="0">
                <a:solidFill>
                  <a:srgbClr val="404040"/>
                </a:solidFill>
              </a:rPr>
              <a:t>Quality Manager</a:t>
            </a:r>
            <a:endParaRPr lang="en-US" sz="800" dirty="0">
              <a:solidFill>
                <a:srgbClr val="404040"/>
              </a:solidFill>
            </a:endParaRPr>
          </a:p>
        </p:txBody>
      </p:sp>
      <p:sp>
        <p:nvSpPr>
          <p:cNvPr id="81" name="Chevron 102"/>
          <p:cNvSpPr>
            <a:spLocks noChangeArrowheads="1"/>
          </p:cNvSpPr>
          <p:nvPr/>
        </p:nvSpPr>
        <p:spPr bwMode="auto">
          <a:xfrm>
            <a:off x="7613870" y="5042928"/>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Quality Control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2" name="Text Box 129"/>
          <p:cNvSpPr txBox="1">
            <a:spLocks noChangeArrowheads="1"/>
          </p:cNvSpPr>
          <p:nvPr/>
        </p:nvSpPr>
        <p:spPr bwMode="auto">
          <a:xfrm>
            <a:off x="101600" y="2682875"/>
            <a:ext cx="336550" cy="366713"/>
          </a:xfrm>
          <a:prstGeom prst="rect">
            <a:avLst/>
          </a:prstGeom>
          <a:noFill/>
          <a:ln w="9525">
            <a:noFill/>
            <a:miter lim="800000"/>
            <a:headEnd/>
            <a:tailEnd/>
          </a:ln>
        </p:spPr>
        <p:txBody>
          <a:bodyPr lIns="72000" rIns="0">
            <a:spAutoFit/>
          </a:bodyPr>
          <a:lstStyle/>
          <a:p>
            <a:r>
              <a:rPr lang="en-US" sz="1800" b="1" dirty="0"/>
              <a:t>…</a:t>
            </a:r>
          </a:p>
        </p:txBody>
      </p:sp>
      <p:sp>
        <p:nvSpPr>
          <p:cNvPr id="102" name="TextBox 59">
            <a:hlinkClick r:id="rId14" action="ppaction://hlinksldjump"/>
          </p:cNvPr>
          <p:cNvSpPr txBox="1">
            <a:spLocks noChangeArrowheads="1"/>
          </p:cNvSpPr>
          <p:nvPr/>
        </p:nvSpPr>
        <p:spPr bwMode="auto">
          <a:xfrm>
            <a:off x="5512352" y="2724138"/>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79" name="Chevron 44"/>
          <p:cNvSpPr>
            <a:spLocks noChangeArrowheads="1"/>
          </p:cNvSpPr>
          <p:nvPr/>
        </p:nvSpPr>
        <p:spPr bwMode="auto">
          <a:xfrm>
            <a:off x="3811049" y="2813133"/>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Inspections</a:t>
            </a:r>
          </a:p>
        </p:txBody>
      </p:sp>
      <p:sp>
        <p:nvSpPr>
          <p:cNvPr id="85" name="Chevron 84"/>
          <p:cNvSpPr>
            <a:spLocks noChangeArrowheads="1"/>
          </p:cNvSpPr>
          <p:nvPr>
            <p:custDataLst>
              <p:tags r:id="rId1"/>
            </p:custDataLst>
          </p:nvPr>
        </p:nvSpPr>
        <p:spPr bwMode="auto">
          <a:xfrm>
            <a:off x="5499584" y="312768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Decide about quality</a:t>
            </a:r>
          </a:p>
        </p:txBody>
      </p:sp>
      <p:sp>
        <p:nvSpPr>
          <p:cNvPr id="86" name="Chevron 85"/>
          <p:cNvSpPr>
            <a:spLocks noChangeArrowheads="1"/>
          </p:cNvSpPr>
          <p:nvPr>
            <p:custDataLst>
              <p:tags r:id="rId2"/>
            </p:custDataLst>
          </p:nvPr>
        </p:nvSpPr>
        <p:spPr bwMode="auto">
          <a:xfrm>
            <a:off x="4734084" y="312768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 inspection results</a:t>
            </a:r>
          </a:p>
        </p:txBody>
      </p:sp>
      <p:sp>
        <p:nvSpPr>
          <p:cNvPr id="87" name="Chevron 86"/>
          <p:cNvSpPr>
            <a:spLocks noChangeArrowheads="1"/>
          </p:cNvSpPr>
          <p:nvPr>
            <p:custDataLst>
              <p:tags r:id="rId3"/>
            </p:custDataLst>
          </p:nvPr>
        </p:nvSpPr>
        <p:spPr bwMode="auto">
          <a:xfrm>
            <a:off x="3961738" y="312768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Inspect samples</a:t>
            </a:r>
          </a:p>
        </p:txBody>
      </p:sp>
      <p:sp>
        <p:nvSpPr>
          <p:cNvPr id="99" name="Oval 98">
            <a:hlinkClick r:id="rId15" action="ppaction://hlinksldjump" tooltip="The quality engineer or the quality manager makes a decision about the quality of the inspected goods and initiates corrective and preventive actions, if necessary."/>
          </p:cNvPr>
          <p:cNvSpPr>
            <a:spLocks noChangeAspect="1"/>
          </p:cNvSpPr>
          <p:nvPr/>
        </p:nvSpPr>
        <p:spPr bwMode="gray">
          <a:xfrm>
            <a:off x="6098085" y="372935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0" name="Oval 99">
            <a:hlinkClick r:id="rId15" action="ppaction://hlinksldjump" tooltip="The inspector records the inspection results in the form of measured values, quality codes, or textual descriptions."/>
          </p:cNvPr>
          <p:cNvSpPr>
            <a:spLocks noChangeAspect="1"/>
          </p:cNvSpPr>
          <p:nvPr/>
        </p:nvSpPr>
        <p:spPr bwMode="gray">
          <a:xfrm>
            <a:off x="5323275" y="372935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1" name="Oval 100">
            <a:hlinkClick r:id="rId15" action="ppaction://hlinksldjump" tooltip="The inspector inspects the samples."/>
          </p:cNvPr>
          <p:cNvSpPr>
            <a:spLocks noChangeAspect="1"/>
          </p:cNvSpPr>
          <p:nvPr/>
        </p:nvSpPr>
        <p:spPr bwMode="gray">
          <a:xfrm>
            <a:off x="4571908" y="372935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8" name="TextBox 59">
            <a:hlinkClick r:id="rId14" action="ppaction://hlinksldjump"/>
          </p:cNvPr>
          <p:cNvSpPr txBox="1">
            <a:spLocks noChangeArrowheads="1"/>
          </p:cNvSpPr>
          <p:nvPr/>
        </p:nvSpPr>
        <p:spPr bwMode="auto">
          <a:xfrm>
            <a:off x="6009645" y="2733675"/>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54" name="TextBox 66"/>
          <p:cNvSpPr txBox="1">
            <a:spLocks noChangeArrowheads="1"/>
          </p:cNvSpPr>
          <p:nvPr/>
        </p:nvSpPr>
        <p:spPr bwMode="auto">
          <a:xfrm>
            <a:off x="1760926" y="4399866"/>
            <a:ext cx="4914194" cy="256942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Inspections</a:t>
            </a:r>
            <a:r>
              <a:rPr lang="en-US" sz="900" dirty="0"/>
              <a:t> business process allows you to process, monitor, and analyze inspections of products : </a:t>
            </a:r>
          </a:p>
          <a:p>
            <a:pPr marL="228600" lvl="1" indent="-114300">
              <a:lnSpc>
                <a:spcPct val="90000"/>
              </a:lnSpc>
              <a:spcBef>
                <a:spcPct val="60000"/>
              </a:spcBef>
              <a:buClr>
                <a:srgbClr val="4DB6EF"/>
              </a:buClr>
              <a:buFont typeface="Wingdings" pitchFamily="2" charset="2"/>
              <a:buChar char="l"/>
            </a:pPr>
            <a:r>
              <a:rPr lang="de-DE" sz="900" dirty="0"/>
              <a:t>Inspections at goods receipt</a:t>
            </a:r>
            <a:br>
              <a:rPr lang="de-DE" sz="900" dirty="0"/>
            </a:br>
            <a:r>
              <a:rPr lang="en-US" sz="900" dirty="0"/>
              <a:t>Receiving inspections for supplier deliveries, first articles, customer returns, and stock transfers</a:t>
            </a:r>
            <a:endParaRPr lang="de-DE" sz="900" dirty="0"/>
          </a:p>
          <a:p>
            <a:pPr marL="228600" lvl="1" indent="-114300">
              <a:lnSpc>
                <a:spcPct val="90000"/>
              </a:lnSpc>
              <a:spcBef>
                <a:spcPct val="60000"/>
              </a:spcBef>
              <a:buClr>
                <a:srgbClr val="4DB6EF"/>
              </a:buClr>
              <a:buFont typeface="Wingdings" pitchFamily="2" charset="2"/>
              <a:buChar char="l"/>
            </a:pPr>
            <a:r>
              <a:rPr lang="de-DE" sz="900" dirty="0"/>
              <a:t>Inspections in production</a:t>
            </a:r>
            <a:br>
              <a:rPr lang="de-DE" sz="900" dirty="0"/>
            </a:br>
            <a:r>
              <a:rPr lang="en-US" sz="900" dirty="0"/>
              <a:t>In-process control and final inspections for production </a:t>
            </a:r>
            <a:endParaRPr lang="de-DE" sz="900" dirty="0"/>
          </a:p>
          <a:p>
            <a:pPr marL="228600" lvl="1" indent="-114300">
              <a:lnSpc>
                <a:spcPct val="90000"/>
              </a:lnSpc>
              <a:spcBef>
                <a:spcPct val="60000"/>
              </a:spcBef>
              <a:buClr>
                <a:srgbClr val="4DB6EF"/>
              </a:buClr>
              <a:buFont typeface="Wingdings" pitchFamily="2" charset="2"/>
              <a:buChar char="l"/>
            </a:pPr>
            <a:r>
              <a:rPr lang="de-DE" sz="900" dirty="0"/>
              <a:t>Inspections in shipping</a:t>
            </a:r>
            <a:br>
              <a:rPr lang="de-DE" sz="900" dirty="0"/>
            </a:br>
            <a:r>
              <a:rPr lang="en-US" sz="900" dirty="0"/>
              <a:t>Final inspections for customer shipments</a:t>
            </a:r>
          </a:p>
          <a:p>
            <a:pPr>
              <a:lnSpc>
                <a:spcPct val="90000"/>
              </a:lnSpc>
              <a:spcBef>
                <a:spcPct val="60000"/>
              </a:spcBef>
              <a:buClr>
                <a:schemeClr val="accent1"/>
              </a:buClr>
              <a:buFont typeface="Wingdings" pitchFamily="2" charset="2"/>
              <a:buNone/>
            </a:pPr>
            <a:r>
              <a:rPr lang="en-US" sz="900" dirty="0"/>
              <a:t>As part of this process, you inspect the samples taken for inspection, record results, make a decision about the quality of the inspected goods, and, if necessary, trigger corrective or preventive actions. </a:t>
            </a:r>
          </a:p>
          <a:p>
            <a:pPr>
              <a:lnSpc>
                <a:spcPct val="90000"/>
              </a:lnSpc>
              <a:spcBef>
                <a:spcPct val="60000"/>
              </a:spcBef>
              <a:buClr>
                <a:schemeClr val="accent1"/>
              </a:buClr>
              <a:buFont typeface="Wingdings" pitchFamily="2" charset="2"/>
              <a:buNone/>
            </a:pPr>
            <a:r>
              <a:rPr lang="en-US" sz="900" dirty="0"/>
              <a:t>Planned  inspections are triggered automatically based on a suitable logistics or production model. </a:t>
            </a:r>
            <a:br>
              <a:rPr lang="en-US" sz="900" dirty="0"/>
            </a:br>
            <a:r>
              <a:rPr lang="en-US" sz="900" dirty="0"/>
              <a:t>Unplanned inspections are triggered manually by the user. </a:t>
            </a:r>
          </a:p>
          <a:p>
            <a:pPr marL="228600" lvl="1" indent="-114300">
              <a:spcBef>
                <a:spcPts val="200"/>
              </a:spcBef>
              <a:buFont typeface="Arial" charset="0"/>
              <a:buChar char="•"/>
            </a:pPr>
            <a:endParaRPr lang="en-US" sz="900" dirty="0"/>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5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60"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1"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2" name="Picture 6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4" name="Picture 63" descr="i_button_black.png"/>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1"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65" name="Group 64"/>
          <p:cNvGrpSpPr/>
          <p:nvPr/>
        </p:nvGrpSpPr>
        <p:grpSpPr>
          <a:xfrm>
            <a:off x="6885148" y="4523737"/>
            <a:ext cx="412882" cy="415615"/>
            <a:chOff x="6885148" y="4523737"/>
            <a:chExt cx="412882" cy="415615"/>
          </a:xfrm>
        </p:grpSpPr>
        <p:pic>
          <p:nvPicPr>
            <p:cNvPr id="66" name="Picture 63" descr="16"/>
            <p:cNvPicPr>
              <a:picLocks noChangeAspect="1" noChangeArrowheads="1"/>
            </p:cNvPicPr>
            <p:nvPr/>
          </p:nvPicPr>
          <p:blipFill>
            <a:blip r:embed="rId24" cstate="print"/>
            <a:srcRect/>
            <a:stretch>
              <a:fillRect/>
            </a:stretch>
          </p:blipFill>
          <p:spPr bwMode="auto">
            <a:xfrm>
              <a:off x="6896392" y="4523737"/>
              <a:ext cx="401638" cy="401638"/>
            </a:xfrm>
            <a:prstGeom prst="rect">
              <a:avLst/>
            </a:prstGeom>
            <a:noFill/>
            <a:ln w="9525">
              <a:noFill/>
              <a:miter lim="800000"/>
              <a:headEnd/>
              <a:tailEnd/>
            </a:ln>
          </p:spPr>
        </p:pic>
        <p:sp>
          <p:nvSpPr>
            <p:cNvPr id="74" name="Donut 73"/>
            <p:cNvSpPr>
              <a:spLocks noChangeAspect="1"/>
            </p:cNvSpPr>
            <p:nvPr/>
          </p:nvSpPr>
          <p:spPr bwMode="gray">
            <a:xfrm>
              <a:off x="6885148" y="4528952"/>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Supplier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1" name="Chevron 102"/>
          <p:cNvSpPr>
            <a:spLocks noChangeArrowheads="1"/>
          </p:cNvSpPr>
          <p:nvPr/>
        </p:nvSpPr>
        <p:spPr bwMode="auto">
          <a:xfrm>
            <a:off x="7613870" y="50594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Supplier Invoicing</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8" name="Chevron 123">
            <a:hlinkClick r:id="rId7" action="ppaction://hlinksldjump"/>
          </p:cNvPr>
          <p:cNvSpPr>
            <a:spLocks noChangeArrowheads="1"/>
          </p:cNvSpPr>
          <p:nvPr/>
        </p:nvSpPr>
        <p:spPr bwMode="auto">
          <a:xfrm>
            <a:off x="3854666" y="3025950"/>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85" name="Chevron 44"/>
          <p:cNvSpPr>
            <a:spLocks noChangeArrowheads="1"/>
          </p:cNvSpPr>
          <p:nvPr/>
        </p:nvSpPr>
        <p:spPr bwMode="auto">
          <a:xfrm>
            <a:off x="4643228" y="1844716"/>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Supplier Invoices</a:t>
            </a:r>
          </a:p>
        </p:txBody>
      </p:sp>
      <p:sp>
        <p:nvSpPr>
          <p:cNvPr id="86" name="Chevron 85"/>
          <p:cNvSpPr>
            <a:spLocks noChangeArrowheads="1"/>
          </p:cNvSpPr>
          <p:nvPr>
            <p:custDataLst>
              <p:tags r:id="rId1"/>
            </p:custDataLst>
          </p:nvPr>
        </p:nvSpPr>
        <p:spPr bwMode="auto">
          <a:xfrm>
            <a:off x="4779417"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87" name="Chevron 86"/>
          <p:cNvSpPr>
            <a:spLocks noChangeArrowheads="1"/>
          </p:cNvSpPr>
          <p:nvPr>
            <p:custDataLst>
              <p:tags r:id="rId2"/>
            </p:custDataLst>
          </p:nvPr>
        </p:nvSpPr>
        <p:spPr bwMode="auto">
          <a:xfrm>
            <a:off x="5566222"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92" name="Chevron 91"/>
          <p:cNvSpPr>
            <a:spLocks noChangeArrowheads="1"/>
          </p:cNvSpPr>
          <p:nvPr>
            <p:custDataLst>
              <p:tags r:id="rId3"/>
            </p:custDataLst>
          </p:nvPr>
        </p:nvSpPr>
        <p:spPr bwMode="auto">
          <a:xfrm>
            <a:off x="6353028"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93" name="Oval 92">
            <a:hlinkClick r:id="rId8" action="ppaction://hlinksldjump" tooltip="The accountant enters a supplier invoice with reference to a purchase order and attempts to post the supplier invoice. If the supplier invoice is consistent, the invoice data is correct, and no approval is required, the supplier invoice gets posted."/>
          </p:cNvPr>
          <p:cNvSpPr>
            <a:spLocks noChangeAspect="1"/>
          </p:cNvSpPr>
          <p:nvPr/>
        </p:nvSpPr>
        <p:spPr bwMode="gray">
          <a:xfrm>
            <a:off x="5365880"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4" name="Oval 93">
            <a:hlinkClick r:id="rId8" action="ppaction://hlinksldjump" tooltip="If a supplier invoice that is due to be posted has one or more exceptions, the accountant needs to resolve these exceptions. Once you have resolved all exceptions and if no approval is required, your supplier invoice can be posted."/>
          </p:cNvPr>
          <p:cNvSpPr>
            <a:spLocks noChangeAspect="1"/>
          </p:cNvSpPr>
          <p:nvPr/>
        </p:nvSpPr>
        <p:spPr bwMode="gray">
          <a:xfrm>
            <a:off x="6156291" y="277172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5" name="Oval 94">
            <a:hlinkClick r:id="rId8" action="ppaction://hlinksldjump" tooltip="The employee responsible for supplier invoice approvals has a supplier invoice in his or her worklist that needs to be approved. Once the employee responsible for supplier invoice approvals has approved the supplier invoice, it can be posted."/>
          </p:cNvPr>
          <p:cNvSpPr>
            <a:spLocks noChangeAspect="1"/>
          </p:cNvSpPr>
          <p:nvPr/>
        </p:nvSpPr>
        <p:spPr bwMode="gray">
          <a:xfrm>
            <a:off x="6943099"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TextBox 59">
            <a:hlinkClick r:id="rId9" action="ppaction://hlinksldjump"/>
          </p:cNvPr>
          <p:cNvSpPr txBox="1">
            <a:spLocks noChangeArrowheads="1"/>
          </p:cNvSpPr>
          <p:nvPr/>
        </p:nvSpPr>
        <p:spPr bwMode="auto">
          <a:xfrm>
            <a:off x="6855730" y="1767168"/>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100" name="Freeform 69"/>
          <p:cNvSpPr>
            <a:spLocks noChangeArrowheads="1"/>
          </p:cNvSpPr>
          <p:nvPr/>
        </p:nvSpPr>
        <p:spPr bwMode="auto">
          <a:xfrm>
            <a:off x="6954255" y="31009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1" name="Rectangle 77"/>
          <p:cNvSpPr>
            <a:spLocks noChangeArrowheads="1"/>
          </p:cNvSpPr>
          <p:nvPr/>
        </p:nvSpPr>
        <p:spPr bwMode="auto">
          <a:xfrm>
            <a:off x="4683141" y="3014424"/>
            <a:ext cx="2089033"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0" action="ppaction://hlinksldjump"/>
              </a:rPr>
              <a:t>Click here </a:t>
            </a:r>
            <a:r>
              <a:rPr lang="en-US" sz="900" dirty="0">
                <a:solidFill>
                  <a:schemeClr val="bg1"/>
                </a:solidFill>
              </a:rPr>
              <a:t>to display process variants</a:t>
            </a:r>
          </a:p>
        </p:txBody>
      </p:sp>
      <p:sp>
        <p:nvSpPr>
          <p:cNvPr id="54" name="TextBox 66"/>
          <p:cNvSpPr txBox="1">
            <a:spLocks noChangeArrowheads="1"/>
          </p:cNvSpPr>
          <p:nvPr/>
        </p:nvSpPr>
        <p:spPr bwMode="auto">
          <a:xfrm>
            <a:off x="1760926" y="4399866"/>
            <a:ext cx="4914194" cy="1769715"/>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en-US" sz="900" dirty="0"/>
              <a:t>The</a:t>
            </a:r>
            <a:r>
              <a:rPr lang="en-US" sz="900" b="1" dirty="0"/>
              <a:t> Processing Supplier Invoices </a:t>
            </a:r>
            <a:r>
              <a:rPr lang="en-US" sz="900" dirty="0"/>
              <a:t>business process enables you as an accountant to enter, verify, and post invoices, credit memos, and down payment requests that you received from your supplier by fax or by mail. Alternatively, your supplier, which can also be an affiliated company, can send you these documents electronically as XML messages. An automated invoice-verification process compares all supplier invoices with their corresponding purchase documents, if available. </a:t>
            </a:r>
          </a:p>
          <a:p>
            <a:pPr>
              <a:spcBef>
                <a:spcPts val="600"/>
              </a:spcBef>
              <a:buClr>
                <a:schemeClr val="accent1"/>
              </a:buClr>
              <a:buSzPct val="80000"/>
              <a:buFont typeface="Wingdings" pitchFamily="2" charset="2"/>
              <a:buNone/>
            </a:pPr>
            <a:r>
              <a:rPr lang="en-US" sz="900" dirty="0"/>
              <a:t>You can also charge supplier invoice items to partner companies, and you can distribute additional costs, such as freight, among all other supplier invoice items.</a:t>
            </a:r>
          </a:p>
          <a:p>
            <a:pPr>
              <a:spcBef>
                <a:spcPts val="600"/>
              </a:spcBef>
              <a:buClr>
                <a:schemeClr val="accent1"/>
              </a:buClr>
              <a:buSzPct val="80000"/>
              <a:buFont typeface="Wingdings" pitchFamily="2" charset="2"/>
              <a:buNone/>
            </a:pPr>
            <a:r>
              <a:rPr lang="en-US" sz="900" dirty="0"/>
              <a:t>When the supplier invoice is complete and correct, you post it. The supplier invoice is then used to pay your suppliers. If relevant, the system also creates new fixed assets automatically.  </a:t>
            </a:r>
          </a:p>
        </p:txBody>
      </p:sp>
      <p:sp>
        <p:nvSpPr>
          <p:cNvPr id="5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TextBox 54"/>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8" name="Picture 57" descr="Calculator_2_60px.png"/>
          <p:cNvPicPr>
            <a:picLocks noChangeAspect="1"/>
          </p:cNvPicPr>
          <p:nvPr/>
        </p:nvPicPr>
        <p:blipFill>
          <a:blip r:embed="rId11" cstate="print"/>
          <a:stretch>
            <a:fillRect/>
          </a:stretch>
        </p:blipFill>
        <p:spPr>
          <a:xfrm>
            <a:off x="366739" y="5245467"/>
            <a:ext cx="180000" cy="180000"/>
          </a:xfrm>
          <a:prstGeom prst="rect">
            <a:avLst/>
          </a:prstGeom>
        </p:spPr>
      </p:pic>
      <p:pic>
        <p:nvPicPr>
          <p:cNvPr id="60" name="Picture 59"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90"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9" name="Chevron 123">
            <a:hlinkClick r:id="rId15" action="ppaction://hlinksldjump"/>
          </p:cNvPr>
          <p:cNvSpPr>
            <a:spLocks noChangeArrowheads="1"/>
          </p:cNvSpPr>
          <p:nvPr/>
        </p:nvSpPr>
        <p:spPr bwMode="auto">
          <a:xfrm>
            <a:off x="1321933"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3" name="Chevron 123">
            <a:hlinkClick r:id="rId16" action="ppaction://hlinksldjump"/>
          </p:cNvPr>
          <p:cNvSpPr>
            <a:spLocks noChangeArrowheads="1"/>
          </p:cNvSpPr>
          <p:nvPr/>
        </p:nvSpPr>
        <p:spPr bwMode="auto">
          <a:xfrm>
            <a:off x="477723"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70" name="Chevron 123">
            <a:hlinkClick r:id="rId17" action="ppaction://hlinksldjump"/>
          </p:cNvPr>
          <p:cNvSpPr>
            <a:spLocks noChangeArrowheads="1"/>
          </p:cNvSpPr>
          <p:nvPr/>
        </p:nvSpPr>
        <p:spPr bwMode="auto">
          <a:xfrm>
            <a:off x="2166144"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71" name="Chevron 123">
            <a:hlinkClick r:id="rId18" action="ppaction://hlinksldjump"/>
          </p:cNvPr>
          <p:cNvSpPr>
            <a:spLocks noChangeArrowheads="1"/>
          </p:cNvSpPr>
          <p:nvPr/>
        </p:nvSpPr>
        <p:spPr bwMode="auto">
          <a:xfrm>
            <a:off x="30103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72" name="Chevron 123">
            <a:hlinkClick r:id="rId19" action="ppaction://hlinksldjump"/>
          </p:cNvPr>
          <p:cNvSpPr>
            <a:spLocks noChangeArrowheads="1"/>
          </p:cNvSpPr>
          <p:nvPr/>
        </p:nvSpPr>
        <p:spPr bwMode="auto">
          <a:xfrm>
            <a:off x="3854565"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74" name="Freeform 69"/>
          <p:cNvSpPr>
            <a:spLocks noChangeArrowheads="1"/>
          </p:cNvSpPr>
          <p:nvPr/>
        </p:nvSpPr>
        <p:spPr bwMode="auto">
          <a:xfrm>
            <a:off x="4531464"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5" name="Text Box 129"/>
          <p:cNvSpPr txBox="1">
            <a:spLocks noChangeArrowheads="1"/>
          </p:cNvSpPr>
          <p:nvPr/>
        </p:nvSpPr>
        <p:spPr bwMode="auto">
          <a:xfrm>
            <a:off x="101600" y="2682875"/>
            <a:ext cx="336550" cy="366713"/>
          </a:xfrm>
          <a:prstGeom prst="rect">
            <a:avLst/>
          </a:prstGeom>
          <a:noFill/>
          <a:ln w="9525">
            <a:noFill/>
            <a:miter lim="800000"/>
            <a:headEnd/>
            <a:tailEnd/>
          </a:ln>
        </p:spPr>
        <p:txBody>
          <a:bodyPr lIns="72000" rIns="0">
            <a:spAutoFit/>
          </a:bodyPr>
          <a:lstStyle/>
          <a:p>
            <a:r>
              <a:rPr lang="en-US" sz="1800" b="1" dirty="0"/>
              <a:t>…</a:t>
            </a:r>
          </a:p>
        </p:txBody>
      </p:sp>
      <p:sp>
        <p:nvSpPr>
          <p:cNvPr id="76" name="Chevron 123">
            <a:hlinkClick r:id="rId20" action="ppaction://hlinksldjump"/>
          </p:cNvPr>
          <p:cNvSpPr>
            <a:spLocks noChangeArrowheads="1"/>
          </p:cNvSpPr>
          <p:nvPr/>
        </p:nvSpPr>
        <p:spPr bwMode="auto">
          <a:xfrm>
            <a:off x="7187020"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8" name="Freeform 69"/>
          <p:cNvSpPr>
            <a:spLocks noChangeArrowheads="1"/>
          </p:cNvSpPr>
          <p:nvPr/>
        </p:nvSpPr>
        <p:spPr bwMode="auto">
          <a:xfrm>
            <a:off x="7854501" y="28655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Chevron 101"/>
          <p:cNvSpPr>
            <a:spLocks noChangeArrowheads="1"/>
          </p:cNvSpPr>
          <p:nvPr/>
        </p:nvSpPr>
        <p:spPr bwMode="auto">
          <a:xfrm>
            <a:off x="7613870" y="46631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Payable/ </a:t>
            </a:r>
          </a:p>
          <a:p>
            <a:pPr>
              <a:buClr>
                <a:schemeClr val="accent1"/>
              </a:buClr>
              <a:buSzPct val="80000"/>
              <a:buFont typeface="Wingdings" pitchFamily="2" charset="2"/>
              <a:buNone/>
            </a:pPr>
            <a:r>
              <a:rPr lang="en-US" sz="800" dirty="0">
                <a:solidFill>
                  <a:srgbClr val="404040"/>
                </a:solidFill>
              </a:rPr>
              <a:t>Accountant</a:t>
            </a:r>
          </a:p>
        </p:txBody>
      </p:sp>
      <p:pic>
        <p:nvPicPr>
          <p:cNvPr id="61" name="Picture 98"/>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6902579" y="4544831"/>
            <a:ext cx="383916" cy="376238"/>
          </a:xfrm>
          <a:prstGeom prst="rect">
            <a:avLst/>
          </a:prstGeom>
          <a:noFill/>
          <a:ln w="9525">
            <a:noFill/>
            <a:miter lim="800000"/>
            <a:headEnd/>
            <a:tailEnd/>
          </a:ln>
        </p:spPr>
      </p:pic>
      <p:pic>
        <p:nvPicPr>
          <p:cNvPr id="62"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4" name="Picture 63"/>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5" name="Picture 64"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4"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Chevron 123">
            <a:hlinkClick r:id="rId6" action="ppaction://hlinksldjump"/>
          </p:cNvPr>
          <p:cNvSpPr>
            <a:spLocks noChangeArrowheads="1"/>
          </p:cNvSpPr>
          <p:nvPr/>
        </p:nvSpPr>
        <p:spPr bwMode="auto">
          <a:xfrm>
            <a:off x="3854666" y="3025950"/>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1" name="Chevron 44"/>
          <p:cNvSpPr>
            <a:spLocks noChangeArrowheads="1"/>
          </p:cNvSpPr>
          <p:nvPr/>
        </p:nvSpPr>
        <p:spPr bwMode="auto">
          <a:xfrm>
            <a:off x="4643228" y="1844716"/>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Supplier Invoices</a:t>
            </a:r>
          </a:p>
        </p:txBody>
      </p:sp>
      <p:sp>
        <p:nvSpPr>
          <p:cNvPr id="72" name="Chevron 71"/>
          <p:cNvSpPr>
            <a:spLocks noChangeArrowheads="1"/>
          </p:cNvSpPr>
          <p:nvPr>
            <p:custDataLst>
              <p:tags r:id="rId1"/>
            </p:custDataLst>
          </p:nvPr>
        </p:nvSpPr>
        <p:spPr bwMode="auto">
          <a:xfrm>
            <a:off x="4779417"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75" name="Chevron 74"/>
          <p:cNvSpPr>
            <a:spLocks noChangeArrowheads="1"/>
          </p:cNvSpPr>
          <p:nvPr>
            <p:custDataLst>
              <p:tags r:id="rId2"/>
            </p:custDataLst>
          </p:nvPr>
        </p:nvSpPr>
        <p:spPr bwMode="auto">
          <a:xfrm>
            <a:off x="5566222"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76" name="Chevron 75"/>
          <p:cNvSpPr>
            <a:spLocks noChangeArrowheads="1"/>
          </p:cNvSpPr>
          <p:nvPr>
            <p:custDataLst>
              <p:tags r:id="rId3"/>
            </p:custDataLst>
          </p:nvPr>
        </p:nvSpPr>
        <p:spPr bwMode="auto">
          <a:xfrm>
            <a:off x="6353028"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78" name="Oval 77">
            <a:hlinkClick r:id="rId7" action="ppaction://hlinksldjump" tooltip="The accountant enters a supplier invoice with reference to a purchase order and attempts to post the supplier invoice. If the supplier invoice is consistent, the invoice data is correct, and no approval is required, the supplier invoice gets posted."/>
          </p:cNvPr>
          <p:cNvSpPr>
            <a:spLocks noChangeAspect="1"/>
          </p:cNvSpPr>
          <p:nvPr/>
        </p:nvSpPr>
        <p:spPr bwMode="gray">
          <a:xfrm>
            <a:off x="5365880"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2" name="Oval 81">
            <a:hlinkClick r:id="rId7" action="ppaction://hlinksldjump" tooltip="If a supplier invoice that is due to be posted has one or more exceptions, the accountant needs to resolve these exceptions. Once you have resolved all exceptions and if no approval is required, your supplier invoice can be posted."/>
          </p:cNvPr>
          <p:cNvSpPr>
            <a:spLocks noChangeAspect="1"/>
          </p:cNvSpPr>
          <p:nvPr/>
        </p:nvSpPr>
        <p:spPr bwMode="gray">
          <a:xfrm>
            <a:off x="6156291" y="277172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4" name="Oval 83">
            <a:hlinkClick r:id="rId7" action="ppaction://hlinksldjump" tooltip="The employee responsible for supplier invoice approvals has a supplier invoice in his or her worklist that needs to be approved. Once the employee responsible for supplier invoice approvals has approved the supplier invoice, it can be posted."/>
          </p:cNvPr>
          <p:cNvSpPr>
            <a:spLocks noChangeAspect="1"/>
          </p:cNvSpPr>
          <p:nvPr/>
        </p:nvSpPr>
        <p:spPr bwMode="gray">
          <a:xfrm>
            <a:off x="6943099"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8" name="TextBox 59">
            <a:hlinkClick r:id="rId8" action="ppaction://hlinksldjump"/>
          </p:cNvPr>
          <p:cNvSpPr txBox="1">
            <a:spLocks noChangeArrowheads="1"/>
          </p:cNvSpPr>
          <p:nvPr/>
        </p:nvSpPr>
        <p:spPr bwMode="auto">
          <a:xfrm>
            <a:off x="6855730" y="1767168"/>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89" name="Freeform 69"/>
          <p:cNvSpPr>
            <a:spLocks noChangeArrowheads="1"/>
          </p:cNvSpPr>
          <p:nvPr/>
        </p:nvSpPr>
        <p:spPr bwMode="auto">
          <a:xfrm>
            <a:off x="6954255" y="310092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0" name="Rectangle 77"/>
          <p:cNvSpPr>
            <a:spLocks noChangeArrowheads="1"/>
          </p:cNvSpPr>
          <p:nvPr/>
        </p:nvSpPr>
        <p:spPr bwMode="auto">
          <a:xfrm>
            <a:off x="4683141" y="3014424"/>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7" action="ppaction://hlinksldjump"/>
              </a:rPr>
              <a:t>Click here </a:t>
            </a:r>
            <a:r>
              <a:rPr lang="en-US" sz="900" dirty="0">
                <a:solidFill>
                  <a:schemeClr val="bg1"/>
                </a:solidFill>
              </a:rPr>
              <a:t>to hide process variants</a:t>
            </a:r>
          </a:p>
        </p:txBody>
      </p:sp>
      <p:sp>
        <p:nvSpPr>
          <p:cNvPr id="91" name="Chevron 123">
            <a:hlinkClick r:id="rId9" action="ppaction://hlinksldjump"/>
          </p:cNvPr>
          <p:cNvSpPr>
            <a:spLocks noChangeArrowheads="1"/>
          </p:cNvSpPr>
          <p:nvPr/>
        </p:nvSpPr>
        <p:spPr bwMode="auto">
          <a:xfrm>
            <a:off x="1321933"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97" name="Chevron 123">
            <a:hlinkClick r:id="rId10" action="ppaction://hlinksldjump"/>
          </p:cNvPr>
          <p:cNvSpPr>
            <a:spLocks noChangeArrowheads="1"/>
          </p:cNvSpPr>
          <p:nvPr/>
        </p:nvSpPr>
        <p:spPr bwMode="auto">
          <a:xfrm>
            <a:off x="477723"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112" name="Chevron 123">
            <a:hlinkClick r:id="rId11" action="ppaction://hlinksldjump"/>
          </p:cNvPr>
          <p:cNvSpPr>
            <a:spLocks noChangeArrowheads="1"/>
          </p:cNvSpPr>
          <p:nvPr/>
        </p:nvSpPr>
        <p:spPr bwMode="auto">
          <a:xfrm>
            <a:off x="2166144"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113" name="Chevron 123">
            <a:hlinkClick r:id="rId12" action="ppaction://hlinksldjump"/>
          </p:cNvPr>
          <p:cNvSpPr>
            <a:spLocks noChangeArrowheads="1"/>
          </p:cNvSpPr>
          <p:nvPr/>
        </p:nvSpPr>
        <p:spPr bwMode="auto">
          <a:xfrm>
            <a:off x="30103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14" name="Chevron 123">
            <a:hlinkClick r:id="rId13" action="ppaction://hlinksldjump"/>
          </p:cNvPr>
          <p:cNvSpPr>
            <a:spLocks noChangeArrowheads="1"/>
          </p:cNvSpPr>
          <p:nvPr/>
        </p:nvSpPr>
        <p:spPr bwMode="auto">
          <a:xfrm>
            <a:off x="3854565"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115" name="Freeform 69"/>
          <p:cNvSpPr>
            <a:spLocks noChangeArrowheads="1"/>
          </p:cNvSpPr>
          <p:nvPr/>
        </p:nvSpPr>
        <p:spPr bwMode="auto">
          <a:xfrm>
            <a:off x="4531464"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6" name="Text Box 129"/>
          <p:cNvSpPr txBox="1">
            <a:spLocks noChangeArrowheads="1"/>
          </p:cNvSpPr>
          <p:nvPr/>
        </p:nvSpPr>
        <p:spPr bwMode="auto">
          <a:xfrm>
            <a:off x="101600" y="2682875"/>
            <a:ext cx="336550" cy="366713"/>
          </a:xfrm>
          <a:prstGeom prst="rect">
            <a:avLst/>
          </a:prstGeom>
          <a:noFill/>
          <a:ln w="9525">
            <a:noFill/>
            <a:miter lim="800000"/>
            <a:headEnd/>
            <a:tailEnd/>
          </a:ln>
        </p:spPr>
        <p:txBody>
          <a:bodyPr lIns="72000" rIns="0">
            <a:spAutoFit/>
          </a:bodyPr>
          <a:lstStyle/>
          <a:p>
            <a:r>
              <a:rPr lang="en-US" sz="1800" b="1" dirty="0"/>
              <a:t>…</a:t>
            </a:r>
          </a:p>
        </p:txBody>
      </p:sp>
      <p:sp>
        <p:nvSpPr>
          <p:cNvPr id="117" name="Chevron 123">
            <a:hlinkClick r:id="rId14" action="ppaction://hlinksldjump"/>
          </p:cNvPr>
          <p:cNvSpPr>
            <a:spLocks noChangeArrowheads="1"/>
          </p:cNvSpPr>
          <p:nvPr/>
        </p:nvSpPr>
        <p:spPr bwMode="auto">
          <a:xfrm>
            <a:off x="7187020"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118" name="Freeform 69"/>
          <p:cNvSpPr>
            <a:spLocks noChangeArrowheads="1"/>
          </p:cNvSpPr>
          <p:nvPr/>
        </p:nvSpPr>
        <p:spPr bwMode="auto">
          <a:xfrm>
            <a:off x="7854501" y="28655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Supplier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55"/>
          <p:cNvSpPr>
            <a:spLocks noChangeArrowheads="1"/>
          </p:cNvSpPr>
          <p:nvPr/>
        </p:nvSpPr>
        <p:spPr bwMode="auto">
          <a:xfrm>
            <a:off x="4658136" y="3232263"/>
            <a:ext cx="2440988" cy="368187"/>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Processing Supplier Invoices Using ERS</a:t>
            </a:r>
          </a:p>
          <a:p>
            <a:pPr marL="142875" indent="142875">
              <a:spcBef>
                <a:spcPts val="300"/>
              </a:spcBef>
            </a:pPr>
            <a:endParaRPr lang="de-DE" sz="400" dirty="0"/>
          </a:p>
          <a:p>
            <a:pPr marL="142875" indent="142875">
              <a:spcBef>
                <a:spcPts val="300"/>
              </a:spcBef>
            </a:pPr>
            <a:endParaRPr lang="de-DE" sz="400" dirty="0"/>
          </a:p>
        </p:txBody>
      </p:sp>
      <p:sp>
        <p:nvSpPr>
          <p:cNvPr id="63" name="Oval 62">
            <a:hlinkClick r:id="rId16" action="ppaction://hlinksldjump" tooltip="The Processing Supplier Invoices Using ERS business process variant enables you to use evaluated receipt settlements (ERS) for invoices. The system automatically creates invoices when they are due based on the delivery of the corresponding goods."/>
          </p:cNvPr>
          <p:cNvSpPr>
            <a:spLocks noChangeAspect="1"/>
          </p:cNvSpPr>
          <p:nvPr/>
        </p:nvSpPr>
        <p:spPr bwMode="gray">
          <a:xfrm>
            <a:off x="4753430" y="336251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1769715"/>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en-US" sz="900" dirty="0"/>
              <a:t>The</a:t>
            </a:r>
            <a:r>
              <a:rPr lang="en-US" sz="900" b="1" dirty="0"/>
              <a:t> Processing Supplier Invoices </a:t>
            </a:r>
            <a:r>
              <a:rPr lang="en-US" sz="900" dirty="0"/>
              <a:t>business process enables you as an accountant to enter, verify, and post invoices, credit memos, and down payment requests that you received from your supplier by fax or by mail. Alternatively, your supplier, which can also be an affiliated company, can send you these documents electronically as XML messages. An automated invoice-verification process compares all supplier invoices with their corresponding purchase documents, if available. </a:t>
            </a:r>
          </a:p>
          <a:p>
            <a:pPr>
              <a:spcBef>
                <a:spcPts val="600"/>
              </a:spcBef>
              <a:buClr>
                <a:schemeClr val="accent1"/>
              </a:buClr>
              <a:buSzPct val="80000"/>
              <a:buFont typeface="Wingdings" pitchFamily="2" charset="2"/>
              <a:buNone/>
            </a:pPr>
            <a:r>
              <a:rPr lang="en-US" sz="900" dirty="0"/>
              <a:t>You can also charge supplier invoice items to partner companies, and you can distribute additional costs, such as freight, among all other supplier invoice items.</a:t>
            </a:r>
          </a:p>
          <a:p>
            <a:pPr>
              <a:spcBef>
                <a:spcPts val="600"/>
              </a:spcBef>
              <a:buClr>
                <a:schemeClr val="accent1"/>
              </a:buClr>
              <a:buSzPct val="80000"/>
              <a:buFont typeface="Wingdings" pitchFamily="2" charset="2"/>
              <a:buNone/>
            </a:pPr>
            <a:r>
              <a:rPr lang="en-US" sz="900" dirty="0"/>
              <a:t>When the supplier invoice is complete and correct, you post it. The supplier invoice is then used to pay your suppliers. If relevant, the system also creates new fixed assets automatically.  </a:t>
            </a:r>
          </a:p>
        </p:txBody>
      </p:sp>
      <p:sp>
        <p:nvSpPr>
          <p:cNvPr id="103" name="Chevron 102"/>
          <p:cNvSpPr>
            <a:spLocks noChangeArrowheads="1"/>
          </p:cNvSpPr>
          <p:nvPr/>
        </p:nvSpPr>
        <p:spPr bwMode="auto">
          <a:xfrm>
            <a:off x="7613870" y="50594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Supplier Invoicing</a:t>
            </a:r>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TextBox 56"/>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4" name="Picture 73"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0" name="Picture 79"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81"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8"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9" name="Chevron 101"/>
          <p:cNvSpPr>
            <a:spLocks noChangeArrowheads="1"/>
          </p:cNvSpPr>
          <p:nvPr/>
        </p:nvSpPr>
        <p:spPr bwMode="auto">
          <a:xfrm>
            <a:off x="7613870" y="46631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Payable/ </a:t>
            </a:r>
          </a:p>
          <a:p>
            <a:pPr>
              <a:buClr>
                <a:schemeClr val="accent1"/>
              </a:buClr>
              <a:buSzPct val="80000"/>
              <a:buFont typeface="Wingdings" pitchFamily="2" charset="2"/>
              <a:buNone/>
            </a:pPr>
            <a:r>
              <a:rPr lang="en-US" sz="800" dirty="0">
                <a:solidFill>
                  <a:srgbClr val="404040"/>
                </a:solidFill>
              </a:rPr>
              <a:t>Accountant</a:t>
            </a:r>
          </a:p>
        </p:txBody>
      </p:sp>
      <p:pic>
        <p:nvPicPr>
          <p:cNvPr id="61" name="Picture 98"/>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6902579" y="4544831"/>
            <a:ext cx="383916" cy="376238"/>
          </a:xfrm>
          <a:prstGeom prst="rect">
            <a:avLst/>
          </a:prstGeom>
          <a:noFill/>
          <a:ln w="9525">
            <a:noFill/>
            <a:miter lim="800000"/>
            <a:headEnd/>
            <a:tailEnd/>
          </a:ln>
        </p:spPr>
      </p:pic>
      <p:pic>
        <p:nvPicPr>
          <p:cNvPr id="62"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4" name="Picture 63"/>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5" name="Picture 64"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9"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1" name="Chevron 102"/>
          <p:cNvSpPr>
            <a:spLocks noChangeArrowheads="1"/>
          </p:cNvSpPr>
          <p:nvPr/>
        </p:nvSpPr>
        <p:spPr bwMode="auto">
          <a:xfrm>
            <a:off x="7613870" y="5141962"/>
            <a:ext cx="1516062" cy="627530"/>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a:p>
            <a:pPr>
              <a:buClr>
                <a:schemeClr val="accent1"/>
              </a:buClr>
              <a:buSzPct val="80000"/>
              <a:buFont typeface="Wingdings" pitchFamily="2" charset="2"/>
              <a:buNone/>
            </a:pP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 Box 129"/>
          <p:cNvSpPr txBox="1">
            <a:spLocks noChangeArrowheads="1"/>
          </p:cNvSpPr>
          <p:nvPr/>
        </p:nvSpPr>
        <p:spPr bwMode="auto">
          <a:xfrm>
            <a:off x="101600" y="2682875"/>
            <a:ext cx="336550" cy="366713"/>
          </a:xfrm>
          <a:prstGeom prst="rect">
            <a:avLst/>
          </a:prstGeom>
          <a:noFill/>
          <a:ln w="9525">
            <a:noFill/>
            <a:miter lim="800000"/>
            <a:headEnd/>
            <a:tailEnd/>
          </a:ln>
        </p:spPr>
        <p:txBody>
          <a:bodyPr lIns="72000" rIns="0">
            <a:spAutoFit/>
          </a:bodyPr>
          <a:lstStyle/>
          <a:p>
            <a:r>
              <a:rPr lang="en-US" sz="1800" b="1" dirty="0"/>
              <a:t>…</a:t>
            </a:r>
          </a:p>
        </p:txBody>
      </p:sp>
      <p:sp>
        <p:nvSpPr>
          <p:cNvPr id="85" name="Chevron 45"/>
          <p:cNvSpPr>
            <a:spLocks noChangeArrowheads="1"/>
          </p:cNvSpPr>
          <p:nvPr/>
        </p:nvSpPr>
        <p:spPr bwMode="auto">
          <a:xfrm>
            <a:off x="3826244" y="1844717"/>
            <a:ext cx="4471424"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86" name="Chevron 85"/>
          <p:cNvSpPr>
            <a:spLocks noChangeArrowheads="1"/>
          </p:cNvSpPr>
          <p:nvPr>
            <p:custDataLst>
              <p:tags r:id="rId1"/>
            </p:custDataLst>
          </p:nvPr>
        </p:nvSpPr>
        <p:spPr bwMode="auto">
          <a:xfrm>
            <a:off x="4031525"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87" name="Chevron 86"/>
          <p:cNvSpPr>
            <a:spLocks noChangeArrowheads="1"/>
          </p:cNvSpPr>
          <p:nvPr>
            <p:custDataLst>
              <p:tags r:id="rId2"/>
            </p:custDataLst>
          </p:nvPr>
        </p:nvSpPr>
        <p:spPr bwMode="auto">
          <a:xfrm>
            <a:off x="4818978"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92" name="Chevron 91"/>
          <p:cNvSpPr>
            <a:spLocks noChangeArrowheads="1"/>
          </p:cNvSpPr>
          <p:nvPr>
            <p:custDataLst>
              <p:tags r:id="rId3"/>
            </p:custDataLst>
          </p:nvPr>
        </p:nvSpPr>
        <p:spPr bwMode="auto">
          <a:xfrm>
            <a:off x="5601957"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93" name="Chevron 92"/>
          <p:cNvSpPr>
            <a:spLocks noChangeArrowheads="1"/>
          </p:cNvSpPr>
          <p:nvPr>
            <p:custDataLst>
              <p:tags r:id="rId4"/>
            </p:custDataLst>
          </p:nvPr>
        </p:nvSpPr>
        <p:spPr bwMode="auto">
          <a:xfrm>
            <a:off x="6402585"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94" name="Chevron 93"/>
          <p:cNvSpPr>
            <a:spLocks noChangeArrowheads="1"/>
          </p:cNvSpPr>
          <p:nvPr>
            <p:custDataLst>
              <p:tags r:id="rId5"/>
            </p:custDataLst>
          </p:nvPr>
        </p:nvSpPr>
        <p:spPr bwMode="auto">
          <a:xfrm>
            <a:off x="7189396"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95" name="Oval 94">
            <a:hlinkClick r:id="rId9"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4610954"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Oval 95">
            <a:hlinkClick r:id="rId9" action="ppaction://hlinksldjump" tooltip="The manager approves the proposed payments in an additional step if this has been defined in configuration."/>
          </p:cNvPr>
          <p:cNvSpPr>
            <a:spLocks noChangeAspect="1"/>
          </p:cNvSpPr>
          <p:nvPr/>
        </p:nvSpPr>
        <p:spPr bwMode="gray">
          <a:xfrm>
            <a:off x="5387133" y="27717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Oval 96">
            <a:hlinkClick r:id="rId10" action="ppaction://hlinksldjump" tooltip="Click here for more information."/>
          </p:cNvPr>
          <p:cNvSpPr>
            <a:spLocks noChangeAspect="1"/>
          </p:cNvSpPr>
          <p:nvPr/>
        </p:nvSpPr>
        <p:spPr bwMode="gray">
          <a:xfrm>
            <a:off x="6173942"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97">
            <a:hlinkClick r:id="rId9"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994493" y="275045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9" name="Oval 98">
            <a:hlinkClick r:id="rId11" action="ppaction://hlinksldjump" tooltip="Click here for more information."/>
          </p:cNvPr>
          <p:cNvSpPr>
            <a:spLocks noChangeAspect="1"/>
          </p:cNvSpPr>
          <p:nvPr/>
        </p:nvSpPr>
        <p:spPr bwMode="gray">
          <a:xfrm>
            <a:off x="7758194" y="273982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0" name="Freeform 69"/>
          <p:cNvSpPr>
            <a:spLocks noChangeArrowheads="1"/>
          </p:cNvSpPr>
          <p:nvPr/>
        </p:nvSpPr>
        <p:spPr bwMode="auto">
          <a:xfrm>
            <a:off x="8018144" y="31099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TextBox 59">
            <a:hlinkClick r:id="rId12" action="ppaction://hlinksldjump"/>
          </p:cNvPr>
          <p:cNvSpPr txBox="1">
            <a:spLocks noChangeArrowheads="1"/>
          </p:cNvSpPr>
          <p:nvPr/>
        </p:nvSpPr>
        <p:spPr bwMode="auto">
          <a:xfrm>
            <a:off x="7911450" y="1774180"/>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105" name="Rectangle 77"/>
          <p:cNvSpPr>
            <a:spLocks noChangeArrowheads="1"/>
          </p:cNvSpPr>
          <p:nvPr/>
        </p:nvSpPr>
        <p:spPr bwMode="auto">
          <a:xfrm>
            <a:off x="3892679" y="3014424"/>
            <a:ext cx="2089033"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3" action="ppaction://hlinksldjump"/>
              </a:rPr>
              <a:t>Click here </a:t>
            </a:r>
            <a:r>
              <a:rPr lang="en-US" sz="900" dirty="0">
                <a:solidFill>
                  <a:schemeClr val="bg1"/>
                </a:solidFill>
              </a:rPr>
              <a:t>to display process variants</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TextBox 56"/>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8" name="Picture 87"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89" name="Picture 88"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90"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1" name="Chevron 123">
            <a:hlinkClick r:id="rId18" action="ppaction://hlinksldjump"/>
          </p:cNvPr>
          <p:cNvSpPr>
            <a:spLocks noChangeArrowheads="1"/>
          </p:cNvSpPr>
          <p:nvPr/>
        </p:nvSpPr>
        <p:spPr bwMode="auto">
          <a:xfrm>
            <a:off x="3025560"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62" name="Chevron 123">
            <a:hlinkClick r:id="rId19" action="ppaction://hlinksldjump"/>
          </p:cNvPr>
          <p:cNvSpPr>
            <a:spLocks noChangeArrowheads="1"/>
          </p:cNvSpPr>
          <p:nvPr/>
        </p:nvSpPr>
        <p:spPr bwMode="auto">
          <a:xfrm>
            <a:off x="492928"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63" name="Chevron 123">
            <a:hlinkClick r:id="rId20" action="ppaction://hlinksldjump"/>
          </p:cNvPr>
          <p:cNvSpPr>
            <a:spLocks noChangeArrowheads="1"/>
          </p:cNvSpPr>
          <p:nvPr/>
        </p:nvSpPr>
        <p:spPr bwMode="auto">
          <a:xfrm>
            <a:off x="1337139"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69" name="Chevron 123">
            <a:hlinkClick r:id="rId21" action="ppaction://hlinksldjump"/>
          </p:cNvPr>
          <p:cNvSpPr>
            <a:spLocks noChangeArrowheads="1"/>
          </p:cNvSpPr>
          <p:nvPr/>
        </p:nvSpPr>
        <p:spPr bwMode="auto">
          <a:xfrm>
            <a:off x="2181349"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70" name="Chevron 123">
            <a:hlinkClick r:id="rId22" action="ppaction://hlinksldjump"/>
          </p:cNvPr>
          <p:cNvSpPr>
            <a:spLocks noChangeArrowheads="1"/>
          </p:cNvSpPr>
          <p:nvPr/>
        </p:nvSpPr>
        <p:spPr bwMode="auto">
          <a:xfrm>
            <a:off x="2182591"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3" name="Freeform 72"/>
          <p:cNvSpPr>
            <a:spLocks noChangeArrowheads="1"/>
          </p:cNvSpPr>
          <p:nvPr/>
        </p:nvSpPr>
        <p:spPr bwMode="auto">
          <a:xfrm>
            <a:off x="3705032"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5" name="Freeform 69"/>
          <p:cNvSpPr>
            <a:spLocks noChangeArrowheads="1"/>
          </p:cNvSpPr>
          <p:nvPr/>
        </p:nvSpPr>
        <p:spPr bwMode="auto">
          <a:xfrm>
            <a:off x="2858248"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1" name="Chevron 101"/>
          <p:cNvSpPr>
            <a:spLocks noChangeArrowheads="1"/>
          </p:cNvSpPr>
          <p:nvPr/>
        </p:nvSpPr>
        <p:spPr bwMode="auto">
          <a:xfrm>
            <a:off x="7613870" y="46631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Payable/ </a:t>
            </a:r>
          </a:p>
          <a:p>
            <a:pPr>
              <a:buClr>
                <a:schemeClr val="accent1"/>
              </a:buClr>
              <a:buSzPct val="80000"/>
              <a:buFont typeface="Wingdings" pitchFamily="2" charset="2"/>
              <a:buNone/>
            </a:pPr>
            <a:r>
              <a:rPr lang="en-US" sz="800" dirty="0">
                <a:solidFill>
                  <a:srgbClr val="404040"/>
                </a:solidFill>
              </a:rPr>
              <a:t>Accountant</a:t>
            </a:r>
          </a:p>
        </p:txBody>
      </p:sp>
      <p:pic>
        <p:nvPicPr>
          <p:cNvPr id="59" name="Picture 98"/>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6902579" y="4544831"/>
            <a:ext cx="383916" cy="376238"/>
          </a:xfrm>
          <a:prstGeom prst="rect">
            <a:avLst/>
          </a:prstGeom>
          <a:noFill/>
          <a:ln w="9525">
            <a:noFill/>
            <a:miter lim="800000"/>
            <a:headEnd/>
            <a:tailEnd/>
          </a:ln>
        </p:spPr>
      </p:pic>
      <p:pic>
        <p:nvPicPr>
          <p:cNvPr id="64"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5" name="Picture 6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6" name="Picture 65"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8"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3" name="Chevron 102"/>
          <p:cNvSpPr>
            <a:spLocks noChangeArrowheads="1"/>
          </p:cNvSpPr>
          <p:nvPr/>
        </p:nvSpPr>
        <p:spPr bwMode="auto">
          <a:xfrm>
            <a:off x="7613870" y="5141962"/>
            <a:ext cx="1516062" cy="627530"/>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a:p>
            <a:pPr>
              <a:buClr>
                <a:schemeClr val="accent1"/>
              </a:buClr>
              <a:buSzPct val="80000"/>
              <a:buFont typeface="Wingdings" pitchFamily="2" charset="2"/>
              <a:buNone/>
            </a:pPr>
            <a:endParaRPr lang="en-US" sz="800" dirty="0">
              <a:solidFill>
                <a:srgbClr val="404040"/>
              </a:solidFill>
            </a:endParaRPr>
          </a:p>
        </p:txBody>
      </p:sp>
      <p:sp>
        <p:nvSpPr>
          <p:cNvPr id="71" name="TextBox 7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Payables and Payments</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98450"/>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Payable</a:t>
            </a:r>
            <a:br>
              <a:rPr lang="en-US" sz="800" dirty="0">
                <a:solidFill>
                  <a:srgbClr val="404040"/>
                </a:solidFill>
              </a:rPr>
            </a:br>
            <a:r>
              <a:rPr lang="en-US" sz="800" dirty="0">
                <a:solidFill>
                  <a:srgbClr val="404040"/>
                </a:solidFill>
              </a:rPr>
              <a:t>Accountant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8" cstate="print"/>
          <a:srcRect/>
          <a:stretch>
            <a:fillRect/>
          </a:stretch>
        </p:blipFill>
        <p:spPr bwMode="auto">
          <a:xfrm>
            <a:off x="6876831" y="5133316"/>
            <a:ext cx="648000" cy="444439"/>
          </a:xfrm>
          <a:prstGeom prst="rect">
            <a:avLst/>
          </a:prstGeom>
          <a:noFill/>
          <a:ln w="9525">
            <a:noFill/>
            <a:miter lim="800000"/>
            <a:headEnd/>
            <a:tailEnd/>
          </a:ln>
        </p:spPr>
      </p:pic>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grpSp>
        <p:nvGrpSpPr>
          <p:cNvPr id="4" name="Group 97"/>
          <p:cNvGrpSpPr>
            <a:grpSpLocks/>
          </p:cNvGrpSpPr>
          <p:nvPr/>
        </p:nvGrpSpPr>
        <p:grpSpPr bwMode="auto">
          <a:xfrm>
            <a:off x="6892925" y="4532131"/>
            <a:ext cx="407988" cy="407988"/>
            <a:chOff x="166" y="2223"/>
            <a:chExt cx="257" cy="257"/>
          </a:xfrm>
        </p:grpSpPr>
        <p:pic>
          <p:nvPicPr>
            <p:cNvPr id="103" name="Picture 98" descr="49"/>
            <p:cNvPicPr>
              <a:picLocks noChangeAspect="1" noChangeArrowheads="1"/>
            </p:cNvPicPr>
            <p:nvPr/>
          </p:nvPicPr>
          <p:blipFill>
            <a:blip r:embed="rId10" cstate="print"/>
            <a:stretch>
              <a:fillRect/>
            </a:stretch>
          </p:blipFill>
          <p:spPr bwMode="auto">
            <a:xfrm>
              <a:off x="172" y="2231"/>
              <a:ext cx="242" cy="237"/>
            </a:xfrm>
            <a:prstGeom prst="rect">
              <a:avLst/>
            </a:prstGeom>
            <a:noFill/>
            <a:ln w="9525">
              <a:noFill/>
              <a:miter lim="800000"/>
              <a:headEnd/>
              <a:tailEnd/>
            </a:ln>
          </p:spPr>
        </p:pic>
        <p:sp>
          <p:nvSpPr>
            <p:cNvPr id="104" name="AutoShape 99"/>
            <p:cNvSpPr>
              <a:spLocks noChangeArrowheads="1"/>
            </p:cNvSpPr>
            <p:nvPr/>
          </p:nvSpPr>
          <p:spPr bwMode="auto">
            <a:xfrm>
              <a:off x="166" y="2223"/>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a:p>
          </p:txBody>
        </p:sp>
      </p:grpSp>
      <p:sp>
        <p:nvSpPr>
          <p:cNvPr id="61" name="Chevron 55"/>
          <p:cNvSpPr>
            <a:spLocks noChangeArrowheads="1"/>
          </p:cNvSpPr>
          <p:nvPr/>
        </p:nvSpPr>
        <p:spPr bwMode="auto">
          <a:xfrm>
            <a:off x="3846443" y="3235364"/>
            <a:ext cx="4268944" cy="2293566"/>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288000">
              <a:spcBef>
                <a:spcPts val="300"/>
              </a:spcBef>
            </a:pPr>
            <a:r>
              <a:rPr lang="en-US" sz="900" dirty="0"/>
              <a:t>Processing Externally-Initiated Payments of Credit Memos by Incoming                      Bank Transfer</a:t>
            </a:r>
          </a:p>
          <a:p>
            <a:pPr marL="288000">
              <a:spcBef>
                <a:spcPts val="300"/>
              </a:spcBef>
            </a:pPr>
            <a:r>
              <a:rPr lang="de-DE" sz="900" dirty="0"/>
              <a:t> </a:t>
            </a:r>
            <a:r>
              <a:rPr lang="en-US" sz="900" dirty="0"/>
              <a:t>Processing Externally-Initiated Payments of Credit Memos by Incoming Check</a:t>
            </a:r>
          </a:p>
          <a:p>
            <a:pPr marL="288000">
              <a:spcBef>
                <a:spcPts val="300"/>
              </a:spcBef>
            </a:pPr>
            <a:r>
              <a:rPr lang="de-DE" sz="900" dirty="0"/>
              <a:t> </a:t>
            </a:r>
            <a:r>
              <a:rPr lang="en-US" sz="900" dirty="0"/>
              <a:t>Processing Externally-Initiated Payments of Credit Memos by Incoming Check with Lockbox</a:t>
            </a:r>
          </a:p>
          <a:p>
            <a:pPr marL="288000">
              <a:spcBef>
                <a:spcPts val="300"/>
              </a:spcBef>
            </a:pPr>
            <a:r>
              <a:rPr lang="de-DE" sz="900" dirty="0"/>
              <a:t> </a:t>
            </a:r>
            <a:r>
              <a:rPr lang="en-US" sz="900" dirty="0"/>
              <a:t>Processing Externally-Initiated Payments of External Credit Memos by Bill of Exchange</a:t>
            </a:r>
          </a:p>
          <a:p>
            <a:pPr marL="288000">
              <a:spcBef>
                <a:spcPts val="300"/>
              </a:spcBef>
            </a:pPr>
            <a:r>
              <a:rPr lang="de-DE" sz="900" dirty="0"/>
              <a:t> </a:t>
            </a:r>
            <a:r>
              <a:rPr lang="en-US" sz="900" dirty="0"/>
              <a:t>Processing Payments Manually with Bills of Exchange</a:t>
            </a:r>
          </a:p>
          <a:p>
            <a:pPr marL="288000">
              <a:spcBef>
                <a:spcPts val="300"/>
              </a:spcBef>
            </a:pPr>
            <a:r>
              <a:rPr lang="de-DE" sz="900" dirty="0"/>
              <a:t> </a:t>
            </a:r>
            <a:r>
              <a:rPr lang="en-US" sz="900" dirty="0"/>
              <a:t>Processing Payments Manually with Open Item Clearing</a:t>
            </a:r>
          </a:p>
          <a:p>
            <a:pPr marL="288000">
              <a:spcBef>
                <a:spcPts val="300"/>
              </a:spcBef>
            </a:pPr>
            <a:r>
              <a:rPr lang="de-DE" sz="900" dirty="0"/>
              <a:t> </a:t>
            </a:r>
            <a:r>
              <a:rPr lang="en-US" sz="900" dirty="0"/>
              <a:t>Processing Payments with Petty Cash</a:t>
            </a:r>
          </a:p>
          <a:p>
            <a:pPr marL="288000">
              <a:spcBef>
                <a:spcPts val="300"/>
              </a:spcBef>
            </a:pPr>
            <a:r>
              <a:rPr lang="de-DE" sz="900" dirty="0"/>
              <a:t> </a:t>
            </a:r>
            <a:r>
              <a:rPr lang="en-US" sz="900" dirty="0"/>
              <a:t>Processing Payables and Payments with Accounts Maintenance - Standard </a:t>
            </a:r>
          </a:p>
          <a:p>
            <a:pPr marL="142875" indent="142875">
              <a:spcBef>
                <a:spcPts val="300"/>
              </a:spcBef>
            </a:pPr>
            <a:endParaRPr lang="de-DE" sz="400" dirty="0"/>
          </a:p>
          <a:p>
            <a:pPr marL="142875" indent="142875">
              <a:spcBef>
                <a:spcPts val="300"/>
              </a:spcBef>
            </a:pPr>
            <a:endParaRPr lang="en-US" sz="400" dirty="0"/>
          </a:p>
          <a:p>
            <a:pPr marL="142875" indent="142875">
              <a:spcBef>
                <a:spcPts val="300"/>
              </a:spcBef>
            </a:pPr>
            <a:r>
              <a:rPr lang="de-DE" sz="400" dirty="0"/>
              <a:t>&lt;</a:t>
            </a:r>
          </a:p>
        </p:txBody>
      </p:sp>
      <p:sp>
        <p:nvSpPr>
          <p:cNvPr id="62" name="Oval 61">
            <a:hlinkClick r:id="rId11" action="ppaction://hlinksldjump" tooltip="The Processing Externally-Initiated Payments of Credit Memos by Incoming Bank Transfer process variant enables suppliers to pay credit memos with an incoming bank transfer, rather than clear them with invoices, or allows you to debit the suppliers account."/>
          </p:cNvPr>
          <p:cNvSpPr>
            <a:spLocks noChangeAspect="1"/>
          </p:cNvSpPr>
          <p:nvPr/>
        </p:nvSpPr>
        <p:spPr bwMode="gray">
          <a:xfrm>
            <a:off x="3943351" y="3365612"/>
            <a:ext cx="15009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3" name="Oval 62">
            <a:hlinkClick r:id="rId11" action="ppaction://hlinksldjump" tooltip="The Processing Externally-Initiated Payments of Credit Memos by Incoming Check process variant enables your supplier to pay credit memos by incoming check, rather than clear them with invoices."/>
          </p:cNvPr>
          <p:cNvSpPr>
            <a:spLocks noChangeAspect="1"/>
          </p:cNvSpPr>
          <p:nvPr/>
        </p:nvSpPr>
        <p:spPr bwMode="gray">
          <a:xfrm>
            <a:off x="3943351" y="3692665"/>
            <a:ext cx="15009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9" name="Oval 68">
            <a:hlinkClick r:id="rId11" action="ppaction://hlinksldjump" tooltip="The Processing Externally-Initiated Payments of Credit Memos by Incoming Check with Lockbox process variant enables your supplier to pay credit memos using lockbox services, rather than clear them with invoices."/>
          </p:cNvPr>
          <p:cNvSpPr>
            <a:spLocks noChangeAspect="1"/>
          </p:cNvSpPr>
          <p:nvPr/>
        </p:nvSpPr>
        <p:spPr bwMode="gray">
          <a:xfrm>
            <a:off x="3943351" y="4009085"/>
            <a:ext cx="15009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0" name="Oval 69">
            <a:hlinkClick r:id="rId11" action="ppaction://hlinksldjump" tooltip="This process variant enables you to make payments using different bills of exchange. You can print the sole bill payable, and bills of exchange receivable either with or without acceptance."/>
          </p:cNvPr>
          <p:cNvSpPr>
            <a:spLocks noChangeAspect="1"/>
          </p:cNvSpPr>
          <p:nvPr/>
        </p:nvSpPr>
        <p:spPr bwMode="gray">
          <a:xfrm>
            <a:off x="3943351" y="4314871"/>
            <a:ext cx="15009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8" name="Oval 77">
            <a:hlinkClick r:id="rId11" action="ppaction://hlinksldjump" tooltip="The Processing Payments Manually with Bills of Exchange process variant enables you to make payments using different bills of exchange. You can print the sole bill payable, and bills of exchange receivable either with or without acceptance."/>
          </p:cNvPr>
          <p:cNvSpPr>
            <a:spLocks noChangeAspect="1"/>
          </p:cNvSpPr>
          <p:nvPr/>
        </p:nvSpPr>
        <p:spPr bwMode="gray">
          <a:xfrm>
            <a:off x="3945655" y="4629093"/>
            <a:ext cx="15009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2" name="Oval 81">
            <a:hlinkClick r:id="rId11" action="ppaction://hlinksldjump" tooltip="The Processing Payments Manually with Open Item Clearing process variant enables you to make payments manually by outgoing bank transfers and check."/>
          </p:cNvPr>
          <p:cNvSpPr>
            <a:spLocks noChangeAspect="1"/>
          </p:cNvSpPr>
          <p:nvPr/>
        </p:nvSpPr>
        <p:spPr bwMode="gray">
          <a:xfrm>
            <a:off x="3945655" y="4807284"/>
            <a:ext cx="15009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4" name="Oval 83">
            <a:hlinkClick r:id="rId11" action="ppaction://hlinksldjump" tooltip="The Processing Payments with Petty Cash process variant allows you to make cash payments using petty cash."/>
          </p:cNvPr>
          <p:cNvSpPr>
            <a:spLocks noChangeAspect="1"/>
          </p:cNvSpPr>
          <p:nvPr/>
        </p:nvSpPr>
        <p:spPr bwMode="gray">
          <a:xfrm>
            <a:off x="3945655" y="4985475"/>
            <a:ext cx="15009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8" name="Oval 87">
            <a:hlinkClick r:id="rId11" action="ppaction://hlinksldjump" tooltip="The Processing Payables and Payments with Accounts Maintenance process variant enables you to monitor supplier accounts on a regular basis. You can clear any remaining open items and write off small differences manually."/>
          </p:cNvPr>
          <p:cNvSpPr>
            <a:spLocks noChangeAspect="1"/>
          </p:cNvSpPr>
          <p:nvPr/>
        </p:nvSpPr>
        <p:spPr bwMode="gray">
          <a:xfrm>
            <a:off x="3945655" y="5153032"/>
            <a:ext cx="15009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9" name="Picture 88" descr="Calculator_2_60px.png"/>
          <p:cNvPicPr>
            <a:picLocks noChangeAspect="1"/>
          </p:cNvPicPr>
          <p:nvPr/>
        </p:nvPicPr>
        <p:blipFill>
          <a:blip r:embed="rId12" cstate="print"/>
          <a:stretch>
            <a:fillRect/>
          </a:stretch>
        </p:blipFill>
        <p:spPr>
          <a:xfrm>
            <a:off x="366739" y="5245467"/>
            <a:ext cx="180000" cy="180000"/>
          </a:xfrm>
          <a:prstGeom prst="rect">
            <a:avLst/>
          </a:prstGeom>
        </p:spPr>
      </p:pic>
      <p:pic>
        <p:nvPicPr>
          <p:cNvPr id="90" name="Picture 89"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91"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1" name="Text Box 129"/>
          <p:cNvSpPr txBox="1">
            <a:spLocks noChangeArrowheads="1"/>
          </p:cNvSpPr>
          <p:nvPr/>
        </p:nvSpPr>
        <p:spPr bwMode="auto">
          <a:xfrm>
            <a:off x="101600" y="2682875"/>
            <a:ext cx="336550" cy="366713"/>
          </a:xfrm>
          <a:prstGeom prst="rect">
            <a:avLst/>
          </a:prstGeom>
          <a:noFill/>
          <a:ln w="9525">
            <a:noFill/>
            <a:miter lim="800000"/>
            <a:headEnd/>
            <a:tailEnd/>
          </a:ln>
        </p:spPr>
        <p:txBody>
          <a:bodyPr lIns="72000" rIns="0">
            <a:spAutoFit/>
          </a:bodyPr>
          <a:lstStyle/>
          <a:p>
            <a:r>
              <a:rPr lang="en-US" sz="1800" b="1" dirty="0"/>
              <a:t>…</a:t>
            </a:r>
          </a:p>
        </p:txBody>
      </p:sp>
      <p:sp>
        <p:nvSpPr>
          <p:cNvPr id="112" name="Chevron 45"/>
          <p:cNvSpPr>
            <a:spLocks noChangeArrowheads="1"/>
          </p:cNvSpPr>
          <p:nvPr/>
        </p:nvSpPr>
        <p:spPr bwMode="auto">
          <a:xfrm>
            <a:off x="3826244" y="1844717"/>
            <a:ext cx="4471424"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113" name="Chevron 112"/>
          <p:cNvSpPr>
            <a:spLocks noChangeArrowheads="1"/>
          </p:cNvSpPr>
          <p:nvPr>
            <p:custDataLst>
              <p:tags r:id="rId1"/>
            </p:custDataLst>
          </p:nvPr>
        </p:nvSpPr>
        <p:spPr bwMode="auto">
          <a:xfrm>
            <a:off x="4031525"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114" name="Chevron 113"/>
          <p:cNvSpPr>
            <a:spLocks noChangeArrowheads="1"/>
          </p:cNvSpPr>
          <p:nvPr>
            <p:custDataLst>
              <p:tags r:id="rId2"/>
            </p:custDataLst>
          </p:nvPr>
        </p:nvSpPr>
        <p:spPr bwMode="auto">
          <a:xfrm>
            <a:off x="4818978"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115" name="Chevron 114"/>
          <p:cNvSpPr>
            <a:spLocks noChangeArrowheads="1"/>
          </p:cNvSpPr>
          <p:nvPr>
            <p:custDataLst>
              <p:tags r:id="rId3"/>
            </p:custDataLst>
          </p:nvPr>
        </p:nvSpPr>
        <p:spPr bwMode="auto">
          <a:xfrm>
            <a:off x="5601957"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116" name="Chevron 115"/>
          <p:cNvSpPr>
            <a:spLocks noChangeArrowheads="1"/>
          </p:cNvSpPr>
          <p:nvPr>
            <p:custDataLst>
              <p:tags r:id="rId4"/>
            </p:custDataLst>
          </p:nvPr>
        </p:nvSpPr>
        <p:spPr bwMode="auto">
          <a:xfrm>
            <a:off x="6402585"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7" name="Chevron 116"/>
          <p:cNvSpPr>
            <a:spLocks noChangeArrowheads="1"/>
          </p:cNvSpPr>
          <p:nvPr>
            <p:custDataLst>
              <p:tags r:id="rId5"/>
            </p:custDataLst>
          </p:nvPr>
        </p:nvSpPr>
        <p:spPr bwMode="auto">
          <a:xfrm>
            <a:off x="7189396"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18" name="Oval 117">
            <a:hlinkClick r:id="rId16"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4610954"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9" name="Oval 118">
            <a:hlinkClick r:id="rId16" action="ppaction://hlinksldjump" tooltip="The manager approves the proposed payments in an additional step if this has been defined in configuration."/>
          </p:cNvPr>
          <p:cNvSpPr>
            <a:spLocks noChangeAspect="1"/>
          </p:cNvSpPr>
          <p:nvPr/>
        </p:nvSpPr>
        <p:spPr bwMode="gray">
          <a:xfrm>
            <a:off x="5387133" y="27717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0" name="Oval 119">
            <a:hlinkClick r:id="rId17" action="ppaction://hlinksldjump" tooltip="Click here for more information."/>
          </p:cNvPr>
          <p:cNvSpPr>
            <a:spLocks noChangeAspect="1"/>
          </p:cNvSpPr>
          <p:nvPr/>
        </p:nvSpPr>
        <p:spPr bwMode="gray">
          <a:xfrm>
            <a:off x="6173942"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1" name="Oval 120">
            <a:hlinkClick r:id="rId16"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994493" y="275045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2" name="Oval 121">
            <a:hlinkClick r:id="rId18" action="ppaction://hlinksldjump" tooltip="Click here for more information."/>
          </p:cNvPr>
          <p:cNvSpPr>
            <a:spLocks noChangeAspect="1"/>
          </p:cNvSpPr>
          <p:nvPr/>
        </p:nvSpPr>
        <p:spPr bwMode="gray">
          <a:xfrm>
            <a:off x="7758194" y="273982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3" name="Freeform 69"/>
          <p:cNvSpPr>
            <a:spLocks noChangeArrowheads="1"/>
          </p:cNvSpPr>
          <p:nvPr/>
        </p:nvSpPr>
        <p:spPr bwMode="auto">
          <a:xfrm>
            <a:off x="8018144" y="31099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4" name="TextBox 59">
            <a:hlinkClick r:id="rId19" action="ppaction://hlinksldjump"/>
          </p:cNvPr>
          <p:cNvSpPr txBox="1">
            <a:spLocks noChangeArrowheads="1"/>
          </p:cNvSpPr>
          <p:nvPr/>
        </p:nvSpPr>
        <p:spPr bwMode="auto">
          <a:xfrm>
            <a:off x="7911450" y="1774180"/>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125" name="Rectangle 77"/>
          <p:cNvSpPr>
            <a:spLocks noChangeArrowheads="1"/>
          </p:cNvSpPr>
          <p:nvPr/>
        </p:nvSpPr>
        <p:spPr bwMode="auto">
          <a:xfrm>
            <a:off x="3892679" y="3014424"/>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6" action="ppaction://hlinksldjump"/>
              </a:rPr>
              <a:t>Click here </a:t>
            </a:r>
            <a:r>
              <a:rPr lang="en-US" sz="900" dirty="0">
                <a:solidFill>
                  <a:schemeClr val="bg1"/>
                </a:solidFill>
              </a:rPr>
              <a:t>to hide process variants</a:t>
            </a:r>
          </a:p>
        </p:txBody>
      </p:sp>
      <p:sp>
        <p:nvSpPr>
          <p:cNvPr id="126" name="Chevron 123">
            <a:hlinkClick r:id="rId20" action="ppaction://hlinksldjump"/>
          </p:cNvPr>
          <p:cNvSpPr>
            <a:spLocks noChangeArrowheads="1"/>
          </p:cNvSpPr>
          <p:nvPr/>
        </p:nvSpPr>
        <p:spPr bwMode="auto">
          <a:xfrm>
            <a:off x="3025560"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127" name="Chevron 123">
            <a:hlinkClick r:id="rId21" action="ppaction://hlinksldjump"/>
          </p:cNvPr>
          <p:cNvSpPr>
            <a:spLocks noChangeArrowheads="1"/>
          </p:cNvSpPr>
          <p:nvPr/>
        </p:nvSpPr>
        <p:spPr bwMode="auto">
          <a:xfrm>
            <a:off x="492928"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128" name="Chevron 123">
            <a:hlinkClick r:id="rId22" action="ppaction://hlinksldjump"/>
          </p:cNvPr>
          <p:cNvSpPr>
            <a:spLocks noChangeArrowheads="1"/>
          </p:cNvSpPr>
          <p:nvPr/>
        </p:nvSpPr>
        <p:spPr bwMode="auto">
          <a:xfrm>
            <a:off x="1337139"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29" name="Chevron 123">
            <a:hlinkClick r:id="rId23" action="ppaction://hlinksldjump"/>
          </p:cNvPr>
          <p:cNvSpPr>
            <a:spLocks noChangeArrowheads="1"/>
          </p:cNvSpPr>
          <p:nvPr/>
        </p:nvSpPr>
        <p:spPr bwMode="auto">
          <a:xfrm>
            <a:off x="2181349"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130" name="Chevron 123">
            <a:hlinkClick r:id="rId24" action="ppaction://hlinksldjump"/>
          </p:cNvPr>
          <p:cNvSpPr>
            <a:spLocks noChangeArrowheads="1"/>
          </p:cNvSpPr>
          <p:nvPr/>
        </p:nvSpPr>
        <p:spPr bwMode="auto">
          <a:xfrm>
            <a:off x="2182591"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31" name="Freeform 130"/>
          <p:cNvSpPr>
            <a:spLocks noChangeArrowheads="1"/>
          </p:cNvSpPr>
          <p:nvPr/>
        </p:nvSpPr>
        <p:spPr bwMode="auto">
          <a:xfrm>
            <a:off x="3705032"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2" name="Freeform 69"/>
          <p:cNvSpPr>
            <a:spLocks noChangeArrowheads="1"/>
          </p:cNvSpPr>
          <p:nvPr/>
        </p:nvSpPr>
        <p:spPr bwMode="auto">
          <a:xfrm>
            <a:off x="2858248"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4" name="Picture 63"/>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5" name="Picture 64"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8"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hevron 45"/>
          <p:cNvSpPr>
            <a:spLocks noChangeArrowheads="1"/>
          </p:cNvSpPr>
          <p:nvPr/>
        </p:nvSpPr>
        <p:spPr bwMode="auto">
          <a:xfrm>
            <a:off x="3826244" y="1844717"/>
            <a:ext cx="4471424"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90" name="TextBox 59">
            <a:hlinkClick r:id="rId8" action="ppaction://hlinksldjump"/>
          </p:cNvPr>
          <p:cNvSpPr txBox="1">
            <a:spLocks noChangeArrowheads="1"/>
          </p:cNvSpPr>
          <p:nvPr/>
        </p:nvSpPr>
        <p:spPr bwMode="auto">
          <a:xfrm>
            <a:off x="7911450" y="1774180"/>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88"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Text Box 129"/>
          <p:cNvSpPr txBox="1">
            <a:spLocks noChangeArrowheads="1"/>
          </p:cNvSpPr>
          <p:nvPr/>
        </p:nvSpPr>
        <p:spPr bwMode="auto">
          <a:xfrm>
            <a:off x="101600" y="2682875"/>
            <a:ext cx="336550" cy="366713"/>
          </a:xfrm>
          <a:prstGeom prst="rect">
            <a:avLst/>
          </a:prstGeom>
          <a:noFill/>
          <a:ln w="9525">
            <a:noFill/>
            <a:miter lim="800000"/>
            <a:headEnd/>
            <a:tailEnd/>
          </a:ln>
        </p:spPr>
        <p:txBody>
          <a:bodyPr lIns="72000" rIns="0">
            <a:spAutoFit/>
          </a:bodyPr>
          <a:lstStyle/>
          <a:p>
            <a:r>
              <a:rPr lang="en-US" sz="1800" b="1" dirty="0"/>
              <a:t>…</a:t>
            </a:r>
          </a:p>
        </p:txBody>
      </p:sp>
      <p:sp>
        <p:nvSpPr>
          <p:cNvPr id="62" name="Chevron 123">
            <a:hlinkClick r:id="rId9" action="ppaction://hlinksldjump"/>
          </p:cNvPr>
          <p:cNvSpPr>
            <a:spLocks noChangeArrowheads="1"/>
          </p:cNvSpPr>
          <p:nvPr/>
        </p:nvSpPr>
        <p:spPr bwMode="auto">
          <a:xfrm>
            <a:off x="3025560"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63" name="Chevron 123">
            <a:hlinkClick r:id="rId10" action="ppaction://hlinksldjump"/>
          </p:cNvPr>
          <p:cNvSpPr>
            <a:spLocks noChangeArrowheads="1"/>
          </p:cNvSpPr>
          <p:nvPr/>
        </p:nvSpPr>
        <p:spPr bwMode="auto">
          <a:xfrm>
            <a:off x="492928"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69" name="Chevron 123">
            <a:hlinkClick r:id="rId11" action="ppaction://hlinksldjump"/>
          </p:cNvPr>
          <p:cNvSpPr>
            <a:spLocks noChangeArrowheads="1"/>
          </p:cNvSpPr>
          <p:nvPr/>
        </p:nvSpPr>
        <p:spPr bwMode="auto">
          <a:xfrm>
            <a:off x="1337139"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70" name="Chevron 123">
            <a:hlinkClick r:id="rId12" action="ppaction://hlinksldjump"/>
          </p:cNvPr>
          <p:cNvSpPr>
            <a:spLocks noChangeArrowheads="1"/>
          </p:cNvSpPr>
          <p:nvPr/>
        </p:nvSpPr>
        <p:spPr bwMode="auto">
          <a:xfrm>
            <a:off x="2181349"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71" name="Chevron 123">
            <a:hlinkClick r:id="rId13" action="ppaction://hlinksldjump"/>
          </p:cNvPr>
          <p:cNvSpPr>
            <a:spLocks noChangeArrowheads="1"/>
          </p:cNvSpPr>
          <p:nvPr/>
        </p:nvSpPr>
        <p:spPr bwMode="auto">
          <a:xfrm>
            <a:off x="2182591"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2" name="Freeform 71"/>
          <p:cNvSpPr>
            <a:spLocks noChangeArrowheads="1"/>
          </p:cNvSpPr>
          <p:nvPr/>
        </p:nvSpPr>
        <p:spPr bwMode="auto">
          <a:xfrm>
            <a:off x="3705032"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82" name="Freeform 69"/>
          <p:cNvSpPr>
            <a:spLocks noChangeArrowheads="1"/>
          </p:cNvSpPr>
          <p:nvPr/>
        </p:nvSpPr>
        <p:spPr bwMode="auto">
          <a:xfrm>
            <a:off x="2858248"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7" name="TextBox 5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Payables and Payments</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98450"/>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Payable</a:t>
            </a:r>
            <a:br>
              <a:rPr lang="en-US" sz="800" dirty="0">
                <a:solidFill>
                  <a:srgbClr val="404040"/>
                </a:solidFill>
              </a:rPr>
            </a:br>
            <a:r>
              <a:rPr lang="en-US" sz="800" dirty="0">
                <a:solidFill>
                  <a:srgbClr val="404040"/>
                </a:solidFill>
              </a:rPr>
              <a:t>Accountant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6" name="Chevron 85"/>
          <p:cNvSpPr>
            <a:spLocks noChangeArrowheads="1"/>
          </p:cNvSpPr>
          <p:nvPr>
            <p:custDataLst>
              <p:tags r:id="rId1"/>
            </p:custDataLst>
          </p:nvPr>
        </p:nvSpPr>
        <p:spPr bwMode="auto">
          <a:xfrm>
            <a:off x="4031525"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87" name="Chevron 86"/>
          <p:cNvSpPr>
            <a:spLocks noChangeArrowheads="1"/>
          </p:cNvSpPr>
          <p:nvPr>
            <p:custDataLst>
              <p:tags r:id="rId2"/>
            </p:custDataLst>
          </p:nvPr>
        </p:nvSpPr>
        <p:spPr bwMode="auto">
          <a:xfrm>
            <a:off x="4818978"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92" name="Chevron 91"/>
          <p:cNvSpPr>
            <a:spLocks noChangeArrowheads="1"/>
          </p:cNvSpPr>
          <p:nvPr>
            <p:custDataLst>
              <p:tags r:id="rId3"/>
            </p:custDataLst>
          </p:nvPr>
        </p:nvSpPr>
        <p:spPr bwMode="auto">
          <a:xfrm>
            <a:off x="5601957"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93" name="Chevron 92"/>
          <p:cNvSpPr>
            <a:spLocks noChangeArrowheads="1"/>
          </p:cNvSpPr>
          <p:nvPr>
            <p:custDataLst>
              <p:tags r:id="rId4"/>
            </p:custDataLst>
          </p:nvPr>
        </p:nvSpPr>
        <p:spPr bwMode="auto">
          <a:xfrm>
            <a:off x="6402585"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94" name="Chevron 93"/>
          <p:cNvSpPr>
            <a:spLocks noChangeArrowheads="1"/>
          </p:cNvSpPr>
          <p:nvPr>
            <p:custDataLst>
              <p:tags r:id="rId5"/>
            </p:custDataLst>
          </p:nvPr>
        </p:nvSpPr>
        <p:spPr bwMode="auto">
          <a:xfrm>
            <a:off x="7189396"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95" name="Oval 94">
            <a:hlinkClick r:id="rId15"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4610954"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Oval 95">
            <a:hlinkClick r:id="rId15" action="ppaction://hlinksldjump" tooltip="The manager approves the proposed payments in an additional step if this has been defined in configuration."/>
          </p:cNvPr>
          <p:cNvSpPr>
            <a:spLocks noChangeAspect="1"/>
          </p:cNvSpPr>
          <p:nvPr/>
        </p:nvSpPr>
        <p:spPr bwMode="gray">
          <a:xfrm>
            <a:off x="5387133" y="27717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Oval 96">
            <a:hlinkClick r:id="rId15" action="ppaction://hlinksldjump"/>
          </p:cNvPr>
          <p:cNvSpPr>
            <a:spLocks noChangeAspect="1"/>
          </p:cNvSpPr>
          <p:nvPr/>
        </p:nvSpPr>
        <p:spPr bwMode="gray">
          <a:xfrm>
            <a:off x="6173942"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97">
            <a:hlinkClick r:id="rId15"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994493" y="275045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9" name="Oval 98">
            <a:hlinkClick r:id="rId16" action="ppaction://hlinksldjump" tooltip="Click here for more information."/>
          </p:cNvPr>
          <p:cNvSpPr>
            <a:spLocks noChangeAspect="1"/>
          </p:cNvSpPr>
          <p:nvPr/>
        </p:nvSpPr>
        <p:spPr bwMode="gray">
          <a:xfrm>
            <a:off x="7758194" y="273982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5" name="Rectangle 77"/>
          <p:cNvSpPr>
            <a:spLocks noChangeArrowheads="1"/>
          </p:cNvSpPr>
          <p:nvPr/>
        </p:nvSpPr>
        <p:spPr bwMode="auto">
          <a:xfrm>
            <a:off x="3892679" y="3014424"/>
            <a:ext cx="2089033"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7" action="ppaction://hlinksldjump"/>
              </a:rPr>
              <a:t>Click here </a:t>
            </a:r>
            <a:r>
              <a:rPr lang="en-US" sz="900" dirty="0">
                <a:solidFill>
                  <a:srgbClr val="404040"/>
                </a:solidFill>
              </a:rPr>
              <a:t>to display process variants</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sp>
        <p:nvSpPr>
          <p:cNvPr id="5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TextBox 59"/>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6" name="Picture 105"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107" name="Picture 106"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108"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9"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1" name="Freeform 69"/>
          <p:cNvSpPr>
            <a:spLocks noChangeArrowheads="1"/>
          </p:cNvSpPr>
          <p:nvPr/>
        </p:nvSpPr>
        <p:spPr bwMode="auto">
          <a:xfrm>
            <a:off x="8018144" y="31099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5" name="Rectangle 62"/>
          <p:cNvSpPr>
            <a:spLocks noChangeArrowheads="1"/>
          </p:cNvSpPr>
          <p:nvPr/>
        </p:nvSpPr>
        <p:spPr bwMode="auto">
          <a:xfrm>
            <a:off x="3377905" y="2898480"/>
            <a:ext cx="2770188" cy="1152525"/>
          </a:xfrm>
          <a:prstGeom prst="rect">
            <a:avLst/>
          </a:prstGeom>
          <a:solidFill>
            <a:srgbClr val="D2F0FF"/>
          </a:solidFill>
          <a:ln w="3175">
            <a:solidFill>
              <a:schemeClr val="tx1"/>
            </a:solidFill>
            <a:miter lim="800000"/>
            <a:headEnd/>
            <a:tailEnd/>
          </a:ln>
        </p:spPr>
        <p:txBody>
          <a:bodyPr tIns="180000"/>
          <a:lstStyle/>
          <a:p>
            <a:r>
              <a:rPr lang="en-US" sz="600" dirty="0"/>
              <a:t>The accountant releases the payment that the manager may previously have approved. The system creates the payment medium in an automatic run or the accountant creates it manually. The system provides checks and outgoing bank transfers and the option of remittance advices. The accountant prints checks and sends them by mail to the payee. Bank transfers stored in a file are sent by the accountant to the bank or uploaded to the banking software.</a:t>
            </a:r>
          </a:p>
        </p:txBody>
      </p:sp>
      <p:sp>
        <p:nvSpPr>
          <p:cNvPr id="76" name="Text Box 63">
            <a:hlinkClick r:id="rId22" action="ppaction://hlinksldjump"/>
          </p:cNvPr>
          <p:cNvSpPr txBox="1">
            <a:spLocks noChangeArrowheads="1"/>
          </p:cNvSpPr>
          <p:nvPr/>
        </p:nvSpPr>
        <p:spPr bwMode="auto">
          <a:xfrm>
            <a:off x="5925843" y="2873080"/>
            <a:ext cx="250825" cy="276225"/>
          </a:xfrm>
          <a:prstGeom prst="rect">
            <a:avLst/>
          </a:prstGeom>
          <a:noFill/>
          <a:ln w="9525">
            <a:noFill/>
            <a:miter lim="800000"/>
            <a:headEnd/>
            <a:tailEnd/>
          </a:ln>
        </p:spPr>
        <p:txBody>
          <a:bodyPr lIns="72000" rIns="0">
            <a:spAutoFit/>
          </a:bodyPr>
          <a:lstStyle/>
          <a:p>
            <a:r>
              <a:rPr lang="en-US" sz="1200" dirty="0">
                <a:latin typeface="BrowalliaUPC" pitchFamily="34" charset="-34"/>
                <a:cs typeface="BrowalliaUPC" pitchFamily="34" charset="-34"/>
              </a:rPr>
              <a:t>X</a:t>
            </a:r>
          </a:p>
        </p:txBody>
      </p:sp>
      <p:sp>
        <p:nvSpPr>
          <p:cNvPr id="115" name="Chevron 102"/>
          <p:cNvSpPr>
            <a:spLocks noChangeArrowheads="1"/>
          </p:cNvSpPr>
          <p:nvPr/>
        </p:nvSpPr>
        <p:spPr bwMode="auto">
          <a:xfrm>
            <a:off x="7613870" y="5141962"/>
            <a:ext cx="1516062" cy="627530"/>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a:p>
            <a:pPr>
              <a:buClr>
                <a:schemeClr val="accent1"/>
              </a:buClr>
              <a:buSzPct val="80000"/>
              <a:buFont typeface="Wingdings" pitchFamily="2" charset="2"/>
              <a:buNone/>
            </a:pPr>
            <a:endParaRPr lang="en-US" sz="800" dirty="0">
              <a:solidFill>
                <a:srgbClr val="404040"/>
              </a:solidFill>
            </a:endParaRPr>
          </a:p>
        </p:txBody>
      </p:sp>
      <p:pic>
        <p:nvPicPr>
          <p:cNvPr id="59" name="Picture 98"/>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6902579" y="4544831"/>
            <a:ext cx="383916" cy="376238"/>
          </a:xfrm>
          <a:prstGeom prst="rect">
            <a:avLst/>
          </a:prstGeom>
          <a:noFill/>
          <a:ln w="9525">
            <a:noFill/>
            <a:miter lim="800000"/>
            <a:headEnd/>
            <a:tailEnd/>
          </a:ln>
        </p:spPr>
      </p:pic>
      <p:pic>
        <p:nvPicPr>
          <p:cNvPr id="64"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5" name="Picture 6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6" name="Picture 65"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2"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Chevron 45"/>
          <p:cNvSpPr>
            <a:spLocks noChangeArrowheads="1"/>
          </p:cNvSpPr>
          <p:nvPr/>
        </p:nvSpPr>
        <p:spPr bwMode="auto">
          <a:xfrm>
            <a:off x="3826244" y="1844717"/>
            <a:ext cx="4471424"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88" name="TextBox 59">
            <a:hlinkClick r:id="rId8" action="ppaction://hlinksldjump"/>
          </p:cNvPr>
          <p:cNvSpPr txBox="1">
            <a:spLocks noChangeArrowheads="1"/>
          </p:cNvSpPr>
          <p:nvPr/>
        </p:nvSpPr>
        <p:spPr bwMode="auto">
          <a:xfrm>
            <a:off x="7911450" y="1774180"/>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89" name="Freeform 69"/>
          <p:cNvSpPr>
            <a:spLocks noChangeArrowheads="1"/>
          </p:cNvSpPr>
          <p:nvPr/>
        </p:nvSpPr>
        <p:spPr bwMode="auto">
          <a:xfrm>
            <a:off x="8018144" y="31099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7" name="TextBox 5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98450"/>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Payable</a:t>
            </a:r>
            <a:br>
              <a:rPr lang="en-US" sz="800" dirty="0">
                <a:solidFill>
                  <a:srgbClr val="404040"/>
                </a:solidFill>
              </a:rPr>
            </a:br>
            <a:r>
              <a:rPr lang="en-US" sz="800" dirty="0">
                <a:solidFill>
                  <a:srgbClr val="404040"/>
                </a:solidFill>
              </a:rPr>
              <a:t>Accountant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6" name="Chevron 85"/>
          <p:cNvSpPr>
            <a:spLocks noChangeArrowheads="1"/>
          </p:cNvSpPr>
          <p:nvPr>
            <p:custDataLst>
              <p:tags r:id="rId1"/>
            </p:custDataLst>
          </p:nvPr>
        </p:nvSpPr>
        <p:spPr bwMode="auto">
          <a:xfrm>
            <a:off x="4031525"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87" name="Chevron 86"/>
          <p:cNvSpPr>
            <a:spLocks noChangeArrowheads="1"/>
          </p:cNvSpPr>
          <p:nvPr>
            <p:custDataLst>
              <p:tags r:id="rId2"/>
            </p:custDataLst>
          </p:nvPr>
        </p:nvSpPr>
        <p:spPr bwMode="auto">
          <a:xfrm>
            <a:off x="4818978"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92" name="Chevron 91"/>
          <p:cNvSpPr>
            <a:spLocks noChangeArrowheads="1"/>
          </p:cNvSpPr>
          <p:nvPr>
            <p:custDataLst>
              <p:tags r:id="rId3"/>
            </p:custDataLst>
          </p:nvPr>
        </p:nvSpPr>
        <p:spPr bwMode="auto">
          <a:xfrm>
            <a:off x="5601957"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93" name="Chevron 92"/>
          <p:cNvSpPr>
            <a:spLocks noChangeArrowheads="1"/>
          </p:cNvSpPr>
          <p:nvPr>
            <p:custDataLst>
              <p:tags r:id="rId4"/>
            </p:custDataLst>
          </p:nvPr>
        </p:nvSpPr>
        <p:spPr bwMode="auto">
          <a:xfrm>
            <a:off x="6402585"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94" name="Chevron 93"/>
          <p:cNvSpPr>
            <a:spLocks noChangeArrowheads="1"/>
          </p:cNvSpPr>
          <p:nvPr>
            <p:custDataLst>
              <p:tags r:id="rId5"/>
            </p:custDataLst>
          </p:nvPr>
        </p:nvSpPr>
        <p:spPr bwMode="auto">
          <a:xfrm>
            <a:off x="7189396" y="21592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95" name="Oval 94">
            <a:hlinkClick r:id="rId10"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4610954"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Oval 95">
            <a:hlinkClick r:id="rId10" action="ppaction://hlinksldjump" tooltip="The manager approves the proposed payments in an additional step if this has been defined in configuration."/>
          </p:cNvPr>
          <p:cNvSpPr>
            <a:spLocks noChangeAspect="1"/>
          </p:cNvSpPr>
          <p:nvPr/>
        </p:nvSpPr>
        <p:spPr bwMode="gray">
          <a:xfrm>
            <a:off x="5387133" y="27717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Oval 96">
            <a:hlinkClick r:id="rId11" action="ppaction://hlinksldjump" tooltip="Click here for more information."/>
          </p:cNvPr>
          <p:cNvSpPr>
            <a:spLocks noChangeAspect="1"/>
          </p:cNvSpPr>
          <p:nvPr/>
        </p:nvSpPr>
        <p:spPr bwMode="gray">
          <a:xfrm>
            <a:off x="6173942"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97">
            <a:hlinkClick r:id="rId10"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994493" y="275045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9" name="Oval 98">
            <a:hlinkClick r:id="rId10" action="ppaction://hlinksldjump"/>
          </p:cNvPr>
          <p:cNvSpPr>
            <a:spLocks noChangeAspect="1"/>
          </p:cNvSpPr>
          <p:nvPr/>
        </p:nvSpPr>
        <p:spPr bwMode="gray">
          <a:xfrm>
            <a:off x="7758194" y="273982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5" name="Rectangle 77"/>
          <p:cNvSpPr>
            <a:spLocks noChangeArrowheads="1"/>
          </p:cNvSpPr>
          <p:nvPr/>
        </p:nvSpPr>
        <p:spPr bwMode="auto">
          <a:xfrm>
            <a:off x="3892679" y="3014424"/>
            <a:ext cx="2089033"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2" action="ppaction://hlinksldjump"/>
              </a:rPr>
              <a:t>Click here </a:t>
            </a:r>
            <a:r>
              <a:rPr lang="en-US" sz="900" dirty="0">
                <a:solidFill>
                  <a:schemeClr val="bg1"/>
                </a:solidFill>
              </a:rPr>
              <a:t>to display process variants</a:t>
            </a:r>
          </a:p>
        </p:txBody>
      </p:sp>
      <p:sp>
        <p:nvSpPr>
          <p:cNvPr id="62" name="Rectangle 62"/>
          <p:cNvSpPr>
            <a:spLocks noChangeArrowheads="1"/>
          </p:cNvSpPr>
          <p:nvPr/>
        </p:nvSpPr>
        <p:spPr bwMode="auto">
          <a:xfrm>
            <a:off x="4940891" y="2884746"/>
            <a:ext cx="2770188" cy="1152525"/>
          </a:xfrm>
          <a:prstGeom prst="rect">
            <a:avLst/>
          </a:prstGeom>
          <a:solidFill>
            <a:srgbClr val="D2F0FF"/>
          </a:solidFill>
          <a:ln w="3175">
            <a:solidFill>
              <a:schemeClr val="tx1"/>
            </a:solidFill>
            <a:miter lim="800000"/>
            <a:headEnd/>
            <a:tailEnd/>
          </a:ln>
        </p:spPr>
        <p:txBody>
          <a:bodyPr tIns="180000"/>
          <a:lstStyle/>
          <a:p>
            <a:r>
              <a:rPr lang="en-US" sz="600" dirty="0"/>
              <a:t>The system receives information about the processed payments in a bank statement, lockbox, or bank advice, and allocates them to the appropriate process or matches them against the payments created in the system. If allocation is not possible, the accountant has to process it manually in a system-generated task.</a:t>
            </a:r>
          </a:p>
        </p:txBody>
      </p:sp>
      <p:sp>
        <p:nvSpPr>
          <p:cNvPr id="63" name="Text Box 63">
            <a:hlinkClick r:id="rId13" action="ppaction://hlinksldjump"/>
          </p:cNvPr>
          <p:cNvSpPr txBox="1">
            <a:spLocks noChangeArrowheads="1"/>
          </p:cNvSpPr>
          <p:nvPr/>
        </p:nvSpPr>
        <p:spPr bwMode="auto">
          <a:xfrm>
            <a:off x="7488829" y="2859346"/>
            <a:ext cx="250825" cy="276225"/>
          </a:xfrm>
          <a:prstGeom prst="rect">
            <a:avLst/>
          </a:prstGeom>
          <a:noFill/>
          <a:ln w="9525">
            <a:noFill/>
            <a:miter lim="800000"/>
            <a:headEnd/>
            <a:tailEnd/>
          </a:ln>
        </p:spPr>
        <p:txBody>
          <a:bodyPr lIns="72000" rIns="0">
            <a:spAutoFit/>
          </a:bodyPr>
          <a:lstStyle/>
          <a:p>
            <a:r>
              <a:rPr lang="en-US" sz="1200" dirty="0">
                <a:latin typeface="BrowalliaUPC" pitchFamily="34" charset="-34"/>
                <a:cs typeface="BrowalliaUPC" pitchFamily="34" charset="-34"/>
              </a:rPr>
              <a:t>X</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sp>
        <p:nvSpPr>
          <p:cNvPr id="5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TextBox 59"/>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2" name="Picture 10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06" name="Picture 105"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107" name="Picture 106"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108"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9"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2"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Text Box 129"/>
          <p:cNvSpPr txBox="1">
            <a:spLocks noChangeArrowheads="1"/>
          </p:cNvSpPr>
          <p:nvPr/>
        </p:nvSpPr>
        <p:spPr bwMode="auto">
          <a:xfrm>
            <a:off x="101600" y="2682875"/>
            <a:ext cx="336550" cy="366713"/>
          </a:xfrm>
          <a:prstGeom prst="rect">
            <a:avLst/>
          </a:prstGeom>
          <a:noFill/>
          <a:ln w="9525">
            <a:noFill/>
            <a:miter lim="800000"/>
            <a:headEnd/>
            <a:tailEnd/>
          </a:ln>
        </p:spPr>
        <p:txBody>
          <a:bodyPr lIns="72000" rIns="0">
            <a:spAutoFit/>
          </a:bodyPr>
          <a:lstStyle/>
          <a:p>
            <a:r>
              <a:rPr lang="en-US" sz="1800" b="1" dirty="0"/>
              <a:t>…</a:t>
            </a:r>
          </a:p>
        </p:txBody>
      </p:sp>
      <p:sp>
        <p:nvSpPr>
          <p:cNvPr id="71" name="Chevron 123">
            <a:hlinkClick r:id="rId20" action="ppaction://hlinksldjump"/>
          </p:cNvPr>
          <p:cNvSpPr>
            <a:spLocks noChangeArrowheads="1"/>
          </p:cNvSpPr>
          <p:nvPr/>
        </p:nvSpPr>
        <p:spPr bwMode="auto">
          <a:xfrm>
            <a:off x="3025560"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72" name="Chevron 123">
            <a:hlinkClick r:id="rId21" action="ppaction://hlinksldjump"/>
          </p:cNvPr>
          <p:cNvSpPr>
            <a:spLocks noChangeArrowheads="1"/>
          </p:cNvSpPr>
          <p:nvPr/>
        </p:nvSpPr>
        <p:spPr bwMode="auto">
          <a:xfrm>
            <a:off x="492928"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73" name="Chevron 123">
            <a:hlinkClick r:id="rId22" action="ppaction://hlinksldjump"/>
          </p:cNvPr>
          <p:cNvSpPr>
            <a:spLocks noChangeArrowheads="1"/>
          </p:cNvSpPr>
          <p:nvPr/>
        </p:nvSpPr>
        <p:spPr bwMode="auto">
          <a:xfrm>
            <a:off x="1337139"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75" name="Chevron 123">
            <a:hlinkClick r:id="rId23" action="ppaction://hlinksldjump"/>
          </p:cNvPr>
          <p:cNvSpPr>
            <a:spLocks noChangeArrowheads="1"/>
          </p:cNvSpPr>
          <p:nvPr/>
        </p:nvSpPr>
        <p:spPr bwMode="auto">
          <a:xfrm>
            <a:off x="2181349"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76" name="Chevron 123">
            <a:hlinkClick r:id="rId24" action="ppaction://hlinksldjump"/>
          </p:cNvPr>
          <p:cNvSpPr>
            <a:spLocks noChangeArrowheads="1"/>
          </p:cNvSpPr>
          <p:nvPr/>
        </p:nvSpPr>
        <p:spPr bwMode="auto">
          <a:xfrm>
            <a:off x="2182591"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8" name="Freeform 77"/>
          <p:cNvSpPr>
            <a:spLocks noChangeArrowheads="1"/>
          </p:cNvSpPr>
          <p:nvPr/>
        </p:nvSpPr>
        <p:spPr bwMode="auto">
          <a:xfrm>
            <a:off x="3705032"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Freeform 69"/>
          <p:cNvSpPr>
            <a:spLocks noChangeArrowheads="1"/>
          </p:cNvSpPr>
          <p:nvPr/>
        </p:nvSpPr>
        <p:spPr bwMode="auto">
          <a:xfrm>
            <a:off x="2858248"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0" name="Chevron 102"/>
          <p:cNvSpPr>
            <a:spLocks noChangeArrowheads="1"/>
          </p:cNvSpPr>
          <p:nvPr/>
        </p:nvSpPr>
        <p:spPr bwMode="auto">
          <a:xfrm>
            <a:off x="7613870" y="5141962"/>
            <a:ext cx="1516062" cy="627530"/>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a:p>
            <a:pPr>
              <a:buClr>
                <a:schemeClr val="accent1"/>
              </a:buClr>
              <a:buSzPct val="80000"/>
              <a:buFont typeface="Wingdings" pitchFamily="2" charset="2"/>
              <a:buNone/>
            </a:pPr>
            <a:endParaRPr lang="en-US" sz="800" dirty="0">
              <a:solidFill>
                <a:srgbClr val="404040"/>
              </a:solidFill>
            </a:endParaRPr>
          </a:p>
        </p:txBody>
      </p:sp>
      <p:pic>
        <p:nvPicPr>
          <p:cNvPr id="59" name="Picture 98"/>
          <p:cNvPicPr>
            <a:picLocks noChangeAspect="1" noChangeArrowheads="1"/>
          </p:cNvPicPr>
          <p:nvPr/>
        </p:nvPicPr>
        <p:blipFill>
          <a:blip r:embed="rId25" cstate="print">
            <a:extLst>
              <a:ext uri="{28A0092B-C50C-407E-A947-70E740481C1C}">
                <a14:useLocalDpi xmlns:a14="http://schemas.microsoft.com/office/drawing/2010/main" val="0"/>
              </a:ext>
            </a:extLst>
          </a:blip>
          <a:stretch>
            <a:fillRect/>
          </a:stretch>
        </p:blipFill>
        <p:spPr bwMode="auto">
          <a:xfrm>
            <a:off x="6902579" y="4544831"/>
            <a:ext cx="383916" cy="376238"/>
          </a:xfrm>
          <a:prstGeom prst="rect">
            <a:avLst/>
          </a:prstGeom>
          <a:noFill/>
          <a:ln w="9525">
            <a:noFill/>
            <a:miter lim="800000"/>
            <a:headEnd/>
            <a:tailEnd/>
          </a:ln>
        </p:spPr>
      </p:pic>
      <p:pic>
        <p:nvPicPr>
          <p:cNvPr id="64" name="Picture 2"/>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5" name="Picture 64" descr="i_button_black.png"/>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Operational Buyer</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Supply</a:t>
            </a:r>
          </a:p>
          <a:p>
            <a:pPr>
              <a:buClr>
                <a:schemeClr val="accent1"/>
              </a:buClr>
              <a:buSzPct val="80000"/>
              <a:buFont typeface="Wingdings" pitchFamily="2" charset="2"/>
              <a:buNone/>
            </a:pPr>
            <a:r>
              <a:rPr lang="en-US" sz="700" dirty="0">
                <a:solidFill>
                  <a:srgbClr val="404040"/>
                </a:solidFill>
              </a:rPr>
              <a:t>Planner</a:t>
            </a:r>
          </a:p>
        </p:txBody>
      </p:sp>
      <p:sp>
        <p:nvSpPr>
          <p:cNvPr id="5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Strategic</a:t>
            </a:r>
          </a:p>
          <a:p>
            <a:pPr>
              <a:buClr>
                <a:schemeClr val="accent1"/>
              </a:buClr>
              <a:buSzPct val="80000"/>
              <a:buFont typeface="Wingdings" pitchFamily="2" charset="2"/>
              <a:buNone/>
            </a:pPr>
            <a:r>
              <a:rPr lang="en-US" sz="700" dirty="0">
                <a:solidFill>
                  <a:srgbClr val="404040"/>
                </a:solidFill>
              </a:rPr>
              <a:t>Buyer</a:t>
            </a:r>
          </a:p>
        </p:txBody>
      </p:sp>
      <p:sp>
        <p:nvSpPr>
          <p:cNvPr id="51" name="Chevron 79"/>
          <p:cNvSpPr>
            <a:spLocks noChangeArrowheads="1"/>
          </p:cNvSpPr>
          <p:nvPr/>
        </p:nvSpPr>
        <p:spPr bwMode="auto">
          <a:xfrm>
            <a:off x="58801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a:t>
            </a:r>
          </a:p>
          <a:p>
            <a:pPr>
              <a:buClr>
                <a:schemeClr val="accent1"/>
              </a:buClr>
              <a:buSzPct val="80000"/>
              <a:buFont typeface="Wingdings" pitchFamily="2" charset="2"/>
              <a:buNone/>
            </a:pPr>
            <a:r>
              <a:rPr lang="de-DE" sz="700" dirty="0">
                <a:solidFill>
                  <a:srgbClr val="404040"/>
                </a:solidFill>
              </a:rPr>
              <a:t>Manager</a:t>
            </a:r>
            <a:endParaRPr lang="en-US" sz="700" dirty="0">
              <a:solidFill>
                <a:srgbClr val="404040"/>
              </a:solidFill>
            </a:endParaRPr>
          </a:p>
        </p:txBody>
      </p:sp>
      <p:sp>
        <p:nvSpPr>
          <p:cNvPr id="5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de-DE" sz="700" dirty="0">
                <a:solidFill>
                  <a:srgbClr val="404040"/>
                </a:solidFill>
              </a:rPr>
              <a:t>Accounts Payable/</a:t>
            </a:r>
          </a:p>
          <a:p>
            <a:pPr>
              <a:buClr>
                <a:schemeClr val="accent1"/>
              </a:buClr>
              <a:buSzPct val="80000"/>
              <a:buFont typeface="Wingdings" pitchFamily="2" charset="2"/>
              <a:buNone/>
            </a:pPr>
            <a:r>
              <a:rPr lang="de-DE" sz="700" dirty="0">
                <a:solidFill>
                  <a:srgbClr val="404040"/>
                </a:solidFill>
              </a:rPr>
              <a:t>Accountant</a:t>
            </a:r>
            <a:endParaRPr lang="en-US" sz="700" dirty="0">
              <a:solidFill>
                <a:srgbClr val="404040"/>
              </a:solidFill>
            </a:endParaRPr>
          </a:p>
        </p:txBody>
      </p:sp>
      <p:sp>
        <p:nvSpPr>
          <p:cNvPr id="53"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p:txBody>
      </p:sp>
      <p:sp>
        <p:nvSpPr>
          <p:cNvPr id="54" name="TextBox 66"/>
          <p:cNvSpPr txBox="1">
            <a:spLocks noChangeArrowheads="1"/>
          </p:cNvSpPr>
          <p:nvPr/>
        </p:nvSpPr>
        <p:spPr bwMode="auto">
          <a:xfrm>
            <a:off x="1760926" y="4399866"/>
            <a:ext cx="7256462" cy="94897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Procure-to-Pay (Stock) </a:t>
            </a:r>
            <a:r>
              <a:rPr lang="en-US" sz="900" dirty="0"/>
              <a:t>scenario enables you to purchase stock products, including those based on product specifications, based on a requirement that can be generated from a planning system, such as a Materials Requirements Planning (MRP) system. </a:t>
            </a:r>
          </a:p>
          <a:p>
            <a:pPr>
              <a:buClr>
                <a:schemeClr val="accent1"/>
              </a:buClr>
              <a:buSzPct val="80000"/>
              <a:buFont typeface="Wingdings" pitchFamily="2" charset="2"/>
              <a:buNone/>
            </a:pPr>
            <a:r>
              <a:rPr lang="en-US" sz="900" dirty="0"/>
              <a:t>It covers all stages of the procurement process, from demand planning and creation of a purchase order, through automatic or manual assignment of sources of supply, sending the purchase order to a supplier, to goods and services receipt, invoice verification, and payment. </a:t>
            </a:r>
            <a:br>
              <a:rPr lang="en-US" sz="900" dirty="0"/>
            </a:br>
            <a:endParaRPr lang="en-US" sz="900" dirty="0"/>
          </a:p>
          <a:p>
            <a:pPr marL="228600" lvl="1" indent="-114300">
              <a:spcBef>
                <a:spcPts val="200"/>
              </a:spcBef>
              <a:buNone/>
            </a:pP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6"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67" name="Picture 52" descr="richard_stone_active.png">
            <a:hlinkClick r:id="rId6" action="ppaction://hlinksldjump" tooltip="Click here for a detailed role description"/>
          </p:cNvPr>
          <p:cNvPicPr>
            <a:picLocks noChangeAspect="1"/>
          </p:cNvPicPr>
          <p:nvPr>
            <p:custDataLst>
              <p:tags r:id="rId1"/>
            </p:custDataLst>
          </p:nvPr>
        </p:nvPicPr>
        <p:blipFill>
          <a:blip r:embed="rId7" cstate="print"/>
          <a:srcRect/>
          <a:stretch>
            <a:fillRect/>
          </a:stretch>
        </p:blipFill>
        <p:spPr bwMode="auto">
          <a:xfrm>
            <a:off x="7813675" y="6318250"/>
            <a:ext cx="411163" cy="411163"/>
          </a:xfrm>
          <a:prstGeom prst="rect">
            <a:avLst/>
          </a:prstGeom>
          <a:noFill/>
          <a:ln w="9525">
            <a:noFill/>
            <a:miter lim="800000"/>
            <a:headEnd/>
            <a:tailEnd/>
          </a:ln>
        </p:spPr>
      </p:pic>
      <p:sp>
        <p:nvSpPr>
          <p:cNvPr id="68"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72"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7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70"/>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7" name="Picture 96" descr="Calculator_2_60px.png"/>
          <p:cNvPicPr>
            <a:picLocks noChangeAspect="1"/>
          </p:cNvPicPr>
          <p:nvPr/>
        </p:nvPicPr>
        <p:blipFill>
          <a:blip r:embed="rId8" cstate="print"/>
          <a:stretch>
            <a:fillRect/>
          </a:stretch>
        </p:blipFill>
        <p:spPr>
          <a:xfrm>
            <a:off x="366739" y="5245467"/>
            <a:ext cx="180000" cy="180000"/>
          </a:xfrm>
          <a:prstGeom prst="rect">
            <a:avLst/>
          </a:prstGeom>
        </p:spPr>
      </p:pic>
      <p:pic>
        <p:nvPicPr>
          <p:cNvPr id="98" name="Picture 97" descr="Monitor_60px.png"/>
          <p:cNvPicPr>
            <a:picLocks noChangeAspect="1"/>
          </p:cNvPicPr>
          <p:nvPr/>
        </p:nvPicPr>
        <p:blipFill>
          <a:blip r:embed="rId9" cstate="print"/>
          <a:stretch>
            <a:fillRect/>
          </a:stretch>
        </p:blipFill>
        <p:spPr>
          <a:xfrm>
            <a:off x="366739" y="5604137"/>
            <a:ext cx="180000" cy="180000"/>
          </a:xfrm>
          <a:prstGeom prst="rect">
            <a:avLst/>
          </a:prstGeom>
        </p:spPr>
      </p:pic>
      <p:sp>
        <p:nvSpPr>
          <p:cNvPr id="99" name="Rectangle 57">
            <a:hlinkClick r:id="rId1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Rectangle 57">
            <a:hlinkClick r:id="rId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Chevron 123">
            <a:hlinkClick r:id="rId11" action="ppaction://hlinksldjump"/>
          </p:cNvPr>
          <p:cNvSpPr>
            <a:spLocks noChangeArrowheads="1"/>
          </p:cNvSpPr>
          <p:nvPr/>
        </p:nvSpPr>
        <p:spPr bwMode="auto">
          <a:xfrm>
            <a:off x="6245528"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104" name="Chevron 123">
            <a:hlinkClick r:id="rId12" action="ppaction://hlinksldjump"/>
          </p:cNvPr>
          <p:cNvSpPr>
            <a:spLocks noChangeArrowheads="1"/>
          </p:cNvSpPr>
          <p:nvPr/>
        </p:nvSpPr>
        <p:spPr bwMode="auto">
          <a:xfrm>
            <a:off x="2868685" y="210362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105" name="Chevron 123">
            <a:hlinkClick r:id="rId13" action="ppaction://hlinksldjump"/>
          </p:cNvPr>
          <p:cNvSpPr>
            <a:spLocks noChangeArrowheads="1"/>
          </p:cNvSpPr>
          <p:nvPr/>
        </p:nvSpPr>
        <p:spPr bwMode="auto">
          <a:xfrm>
            <a:off x="2024475"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106" name="Chevron 123">
            <a:hlinkClick r:id="rId14" action="ppaction://hlinksldjump"/>
          </p:cNvPr>
          <p:cNvSpPr>
            <a:spLocks noChangeArrowheads="1"/>
          </p:cNvSpPr>
          <p:nvPr/>
        </p:nvSpPr>
        <p:spPr bwMode="auto">
          <a:xfrm>
            <a:off x="1180265"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107" name="Chevron 123">
            <a:hlinkClick r:id="rId15" action="ppaction://hlinksldjump"/>
          </p:cNvPr>
          <p:cNvSpPr>
            <a:spLocks noChangeArrowheads="1"/>
          </p:cNvSpPr>
          <p:nvPr/>
        </p:nvSpPr>
        <p:spPr bwMode="auto">
          <a:xfrm>
            <a:off x="3712896" y="210362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108" name="Chevron 123">
            <a:hlinkClick r:id="rId16" action="ppaction://hlinksldjump"/>
          </p:cNvPr>
          <p:cNvSpPr>
            <a:spLocks noChangeArrowheads="1"/>
          </p:cNvSpPr>
          <p:nvPr/>
        </p:nvSpPr>
        <p:spPr bwMode="auto">
          <a:xfrm>
            <a:off x="4557107"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09" name="Chevron 123">
            <a:hlinkClick r:id="rId17" action="ppaction://hlinksldjump"/>
          </p:cNvPr>
          <p:cNvSpPr>
            <a:spLocks noChangeArrowheads="1"/>
          </p:cNvSpPr>
          <p:nvPr/>
        </p:nvSpPr>
        <p:spPr bwMode="auto">
          <a:xfrm>
            <a:off x="5401317" y="210362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110" name="Chevron 123">
            <a:hlinkClick r:id="rId18" action="ppaction://hlinksldjump"/>
          </p:cNvPr>
          <p:cNvSpPr>
            <a:spLocks noChangeArrowheads="1"/>
          </p:cNvSpPr>
          <p:nvPr/>
        </p:nvSpPr>
        <p:spPr bwMode="auto">
          <a:xfrm>
            <a:off x="5402559" y="3025950"/>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11" name="Chevron 123">
            <a:hlinkClick r:id="rId19" action="ppaction://hlinksldjump"/>
          </p:cNvPr>
          <p:cNvSpPr>
            <a:spLocks noChangeArrowheads="1"/>
          </p:cNvSpPr>
          <p:nvPr/>
        </p:nvSpPr>
        <p:spPr bwMode="auto">
          <a:xfrm>
            <a:off x="7089740"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112" name="Chevron 123">
            <a:hlinkClick r:id="rId20" action="ppaction://hlinksldjump"/>
          </p:cNvPr>
          <p:cNvSpPr>
            <a:spLocks noChangeArrowheads="1"/>
          </p:cNvSpPr>
          <p:nvPr/>
        </p:nvSpPr>
        <p:spPr bwMode="auto">
          <a:xfrm>
            <a:off x="336055" y="2103620"/>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pic>
        <p:nvPicPr>
          <p:cNvPr id="92" name="Picture 94"/>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1836738" y="6316748"/>
            <a:ext cx="411161" cy="409490"/>
          </a:xfrm>
          <a:prstGeom prst="rect">
            <a:avLst/>
          </a:prstGeom>
          <a:noFill/>
          <a:ln w="9525">
            <a:noFill/>
            <a:miter lim="800000"/>
            <a:headEnd/>
            <a:tailEnd/>
          </a:ln>
        </p:spPr>
      </p:pic>
      <p:pic>
        <p:nvPicPr>
          <p:cNvPr id="93" name="Picture 104"/>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5441950" y="6315076"/>
            <a:ext cx="419553" cy="411161"/>
          </a:xfrm>
          <a:prstGeom prst="rect">
            <a:avLst/>
          </a:prstGeom>
          <a:noFill/>
          <a:ln w="9525">
            <a:noFill/>
            <a:miter lim="800000"/>
            <a:headEnd/>
            <a:tailEnd/>
          </a:ln>
        </p:spPr>
      </p:pic>
      <p:pic>
        <p:nvPicPr>
          <p:cNvPr id="94" name="Picture 98"/>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6621592" y="6330950"/>
            <a:ext cx="383916" cy="376238"/>
          </a:xfrm>
          <a:prstGeom prst="rect">
            <a:avLst/>
          </a:prstGeom>
          <a:noFill/>
          <a:ln w="9525">
            <a:noFill/>
            <a:miter lim="800000"/>
            <a:headEnd/>
            <a:tailEnd/>
          </a:ln>
        </p:spPr>
      </p:pic>
      <p:grpSp>
        <p:nvGrpSpPr>
          <p:cNvPr id="116" name="Group 115"/>
          <p:cNvGrpSpPr/>
          <p:nvPr/>
        </p:nvGrpSpPr>
        <p:grpSpPr>
          <a:xfrm>
            <a:off x="4227512" y="6318632"/>
            <a:ext cx="410400" cy="410400"/>
            <a:chOff x="4227512" y="6318632"/>
            <a:chExt cx="410400" cy="410400"/>
          </a:xfrm>
        </p:grpSpPr>
        <p:pic>
          <p:nvPicPr>
            <p:cNvPr id="117" name="Picture 71" descr="12"/>
            <p:cNvPicPr>
              <a:picLocks noChangeAspect="1" noChangeArrowheads="1"/>
            </p:cNvPicPr>
            <p:nvPr/>
          </p:nvPicPr>
          <p:blipFill>
            <a:blip r:embed="rId24" cstate="print"/>
            <a:srcRect/>
            <a:stretch>
              <a:fillRect/>
            </a:stretch>
          </p:blipFill>
          <p:spPr bwMode="auto">
            <a:xfrm>
              <a:off x="4232275" y="6323013"/>
              <a:ext cx="401637" cy="401638"/>
            </a:xfrm>
            <a:prstGeom prst="rect">
              <a:avLst/>
            </a:prstGeom>
            <a:noFill/>
            <a:ln w="9525">
              <a:noFill/>
              <a:miter lim="800000"/>
              <a:headEnd/>
              <a:tailEnd/>
            </a:ln>
          </p:spPr>
        </p:pic>
        <p:sp>
          <p:nvSpPr>
            <p:cNvPr id="118" name="Donut 117"/>
            <p:cNvSpPr>
              <a:spLocks noChangeAspect="1"/>
            </p:cNvSpPr>
            <p:nvPr/>
          </p:nvSpPr>
          <p:spPr bwMode="gray">
            <a:xfrm>
              <a:off x="4227512" y="6318632"/>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119" name="Group 118"/>
          <p:cNvGrpSpPr/>
          <p:nvPr/>
        </p:nvGrpSpPr>
        <p:grpSpPr>
          <a:xfrm>
            <a:off x="3036762" y="6313869"/>
            <a:ext cx="422401" cy="412369"/>
            <a:chOff x="3036762" y="6313869"/>
            <a:chExt cx="422401" cy="412369"/>
          </a:xfrm>
        </p:grpSpPr>
        <p:pic>
          <p:nvPicPr>
            <p:cNvPr id="120" name="Picture 96"/>
            <p:cNvPicPr>
              <a:picLocks noChangeAspect="1" noChangeArrowheads="1"/>
            </p:cNvPicPr>
            <p:nvPr/>
          </p:nvPicPr>
          <p:blipFill>
            <a:blip r:embed="rId25" cstate="print"/>
            <a:srcRect/>
            <a:stretch>
              <a:fillRect/>
            </a:stretch>
          </p:blipFill>
          <p:spPr bwMode="auto">
            <a:xfrm>
              <a:off x="3038475" y="6315076"/>
              <a:ext cx="420688" cy="411162"/>
            </a:xfrm>
            <a:prstGeom prst="rect">
              <a:avLst/>
            </a:prstGeom>
            <a:noFill/>
            <a:ln w="9525">
              <a:noFill/>
              <a:miter lim="800000"/>
              <a:headEnd/>
              <a:tailEnd/>
            </a:ln>
          </p:spPr>
        </p:pic>
        <p:sp>
          <p:nvSpPr>
            <p:cNvPr id="121" name="Donut 120"/>
            <p:cNvSpPr>
              <a:spLocks noChangeAspect="1"/>
            </p:cNvSpPr>
            <p:nvPr/>
          </p:nvSpPr>
          <p:spPr bwMode="gray">
            <a:xfrm>
              <a:off x="3036762" y="6313869"/>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73"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74"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75"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pic>
        <p:nvPicPr>
          <p:cNvPr id="76" name="Picture 75"/>
          <p:cNvPicPr>
            <a:picLocks noChangeAspect="1" noChangeArrowheads="1"/>
          </p:cNvPicPr>
          <p:nvPr/>
        </p:nvPicPr>
        <p:blipFill>
          <a:blip r:embed="rId26"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77" name="Rectangle 76">
            <a:hlinkClick r:id="rId27"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a:solidFill>
                  <a:srgbClr val="44697D"/>
                </a:solidFill>
                <a:hlinkClick r:id="rId27" action="ppaction://hlinksldjump"/>
              </a:rPr>
              <a:t>Close Legend</a:t>
            </a:r>
            <a:endParaRPr lang="en-US" sz="800">
              <a:solidFill>
                <a:srgbClr val="44697D"/>
              </a:solidFill>
            </a:endParaRPr>
          </a:p>
        </p:txBody>
      </p:sp>
      <p:sp>
        <p:nvSpPr>
          <p:cNvPr id="78"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79"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0"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1"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2"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pic>
        <p:nvPicPr>
          <p:cNvPr id="122" name="Picture 121"/>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23" name="Picture 122" descr="i_button_black.png"/>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3" name="Rectangle 57">
            <a:hlinkClick r:id="rId3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24" name="Picture 123" descr="i_button_black.psd"/>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6935962" y="6313061"/>
            <a:ext cx="138040" cy="138040"/>
          </a:xfrm>
          <a:prstGeom prst="rect">
            <a:avLst/>
          </a:prstGeom>
        </p:spPr>
      </p:pic>
      <p:sp>
        <p:nvSpPr>
          <p:cNvPr id="83" name="TextBox 82"/>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84" name="Freeform 69"/>
          <p:cNvSpPr>
            <a:spLocks noChangeArrowheads="1"/>
          </p:cNvSpPr>
          <p:nvPr/>
        </p:nvSpPr>
        <p:spPr bwMode="auto">
          <a:xfrm>
            <a:off x="7746830" y="285512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Freeform 84"/>
          <p:cNvSpPr>
            <a:spLocks noChangeArrowheads="1"/>
          </p:cNvSpPr>
          <p:nvPr/>
        </p:nvSpPr>
        <p:spPr bwMode="auto">
          <a:xfrm>
            <a:off x="6914609" y="285711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Freeform 69"/>
          <p:cNvSpPr>
            <a:spLocks noChangeArrowheads="1"/>
          </p:cNvSpPr>
          <p:nvPr/>
        </p:nvSpPr>
        <p:spPr bwMode="auto">
          <a:xfrm>
            <a:off x="6067825" y="285503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Chevron 44"/>
          <p:cNvSpPr>
            <a:spLocks noChangeArrowheads="1"/>
          </p:cNvSpPr>
          <p:nvPr/>
        </p:nvSpPr>
        <p:spPr bwMode="auto">
          <a:xfrm>
            <a:off x="6220296" y="1831181"/>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a:p>
            <a:pPr>
              <a:lnSpc>
                <a:spcPct val="90000"/>
              </a:lnSpc>
            </a:pPr>
            <a:endParaRPr lang="en-US" sz="900" dirty="0">
              <a:solidFill>
                <a:schemeClr val="bg1"/>
              </a:solidFill>
              <a:latin typeface="BentonSans Regular"/>
              <a:cs typeface="BentonSans Regular"/>
            </a:endParaRPr>
          </a:p>
        </p:txBody>
      </p:sp>
      <p:sp>
        <p:nvSpPr>
          <p:cNvPr id="71" name="Chevron 45"/>
          <p:cNvSpPr>
            <a:spLocks noChangeArrowheads="1"/>
          </p:cNvSpPr>
          <p:nvPr/>
        </p:nvSpPr>
        <p:spPr bwMode="auto">
          <a:xfrm>
            <a:off x="270988" y="1831181"/>
            <a:ext cx="2716760" cy="1417638"/>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a:p>
            <a:pPr>
              <a:lnSpc>
                <a:spcPct val="90000"/>
              </a:lnSpc>
            </a:pPr>
            <a:endParaRPr lang="en-US" sz="900" dirty="0">
              <a:solidFill>
                <a:schemeClr val="bg1"/>
              </a:solidFill>
              <a:latin typeface="BentonSans Regular"/>
              <a:cs typeface="BentonSans Regular"/>
            </a:endParaRPr>
          </a:p>
        </p:txBody>
      </p:sp>
      <p:sp>
        <p:nvSpPr>
          <p:cNvPr id="72" name="Chevron 83"/>
          <p:cNvSpPr>
            <a:spLocks noChangeArrowheads="1"/>
          </p:cNvSpPr>
          <p:nvPr/>
        </p:nvSpPr>
        <p:spPr bwMode="auto">
          <a:xfrm>
            <a:off x="2870403" y="1831181"/>
            <a:ext cx="181379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Procure</a:t>
            </a:r>
          </a:p>
          <a:p>
            <a:pPr>
              <a:lnSpc>
                <a:spcPct val="90000"/>
              </a:lnSpc>
            </a:pPr>
            <a:endParaRPr lang="en-US" sz="900" dirty="0">
              <a:solidFill>
                <a:schemeClr val="bg1"/>
              </a:solidFill>
              <a:latin typeface="BentonSans Regular"/>
              <a:cs typeface="BentonSans Regular"/>
            </a:endParaRPr>
          </a:p>
        </p:txBody>
      </p:sp>
      <p:sp>
        <p:nvSpPr>
          <p:cNvPr id="75" name="Chevron 84"/>
          <p:cNvSpPr>
            <a:spLocks noChangeArrowheads="1"/>
          </p:cNvSpPr>
          <p:nvPr>
            <p:custDataLst>
              <p:tags r:id="rId1"/>
            </p:custDataLst>
          </p:nvPr>
        </p:nvSpPr>
        <p:spPr bwMode="auto">
          <a:xfrm>
            <a:off x="3014156" y="219630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Send Purchase Order </a:t>
            </a:r>
          </a:p>
        </p:txBody>
      </p:sp>
      <p:sp>
        <p:nvSpPr>
          <p:cNvPr id="82" name="Chevron 84"/>
          <p:cNvSpPr>
            <a:spLocks noChangeArrowheads="1"/>
          </p:cNvSpPr>
          <p:nvPr>
            <p:custDataLst>
              <p:tags r:id="rId2"/>
            </p:custDataLst>
          </p:nvPr>
        </p:nvSpPr>
        <p:spPr bwMode="auto">
          <a:xfrm>
            <a:off x="3792889" y="2196306"/>
            <a:ext cx="795428" cy="674688"/>
          </a:xfrm>
          <a:prstGeom prst="chevron">
            <a:avLst>
              <a:gd name="adj" fmla="val 10372"/>
            </a:avLst>
          </a:prstGeom>
          <a:solidFill>
            <a:srgbClr val="4DB6EF"/>
          </a:solidFill>
          <a:ln w="9525" cap="rnd" algn="ctr">
            <a:noFill/>
            <a:bevel/>
            <a:headEnd/>
            <a:tailEnd/>
          </a:ln>
        </p:spPr>
        <p:txBody>
          <a:bodyPr lIns="36000" tIns="36000" rIns="0" bIns="36000" anchor="ctr"/>
          <a:lstStyle/>
          <a:p>
            <a:pPr>
              <a:lnSpc>
                <a:spcPct val="90000"/>
              </a:lnSpc>
              <a:buClr>
                <a:schemeClr val="accent1"/>
              </a:buClr>
              <a:buSzPct val="80000"/>
            </a:pPr>
            <a:r>
              <a:rPr lang="en-US" sz="800" dirty="0">
                <a:solidFill>
                  <a:srgbClr val="404040"/>
                </a:solidFill>
              </a:rPr>
              <a:t>Acknowledge Purchase Order </a:t>
            </a:r>
          </a:p>
        </p:txBody>
      </p:sp>
      <p:sp>
        <p:nvSpPr>
          <p:cNvPr id="83" name="Chevron 84"/>
          <p:cNvSpPr>
            <a:spLocks noChangeArrowheads="1"/>
          </p:cNvSpPr>
          <p:nvPr>
            <p:custDataLst>
              <p:tags r:id="rId3"/>
            </p:custDataLst>
          </p:nvPr>
        </p:nvSpPr>
        <p:spPr bwMode="auto">
          <a:xfrm>
            <a:off x="1222747" y="2196306"/>
            <a:ext cx="1647656" cy="674688"/>
          </a:xfrm>
          <a:prstGeom prst="chevron">
            <a:avLst>
              <a:gd name="adj" fmla="val 10829"/>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4" name="Chevron 84"/>
          <p:cNvSpPr>
            <a:spLocks noChangeArrowheads="1"/>
          </p:cNvSpPr>
          <p:nvPr>
            <p:custDataLst>
              <p:tags r:id="rId4"/>
            </p:custDataLst>
          </p:nvPr>
        </p:nvSpPr>
        <p:spPr bwMode="auto">
          <a:xfrm>
            <a:off x="450580" y="219553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Source and Bundle </a:t>
            </a:r>
          </a:p>
        </p:txBody>
      </p:sp>
      <p:sp>
        <p:nvSpPr>
          <p:cNvPr id="85" name="Chevron 84"/>
          <p:cNvSpPr>
            <a:spLocks noChangeArrowheads="1"/>
          </p:cNvSpPr>
          <p:nvPr>
            <p:custDataLst>
              <p:tags r:id="rId5"/>
            </p:custDataLst>
          </p:nvPr>
        </p:nvSpPr>
        <p:spPr bwMode="auto">
          <a:xfrm>
            <a:off x="6380296" y="219630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 Verify Supplier Invoice</a:t>
            </a:r>
          </a:p>
        </p:txBody>
      </p:sp>
      <p:sp>
        <p:nvSpPr>
          <p:cNvPr id="86" name="Chevron 84"/>
          <p:cNvSpPr>
            <a:spLocks noChangeArrowheads="1"/>
          </p:cNvSpPr>
          <p:nvPr>
            <p:custDataLst>
              <p:tags r:id="rId6"/>
            </p:custDataLst>
          </p:nvPr>
        </p:nvSpPr>
        <p:spPr bwMode="auto">
          <a:xfrm>
            <a:off x="7151343" y="219630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Pay Invoice</a:t>
            </a:r>
          </a:p>
        </p:txBody>
      </p:sp>
      <p:sp>
        <p:nvSpPr>
          <p:cNvPr id="87" name="Chevron 84"/>
          <p:cNvSpPr>
            <a:spLocks noChangeArrowheads="1"/>
          </p:cNvSpPr>
          <p:nvPr>
            <p:custDataLst>
              <p:tags r:id="rId7"/>
            </p:custDataLst>
          </p:nvPr>
        </p:nvSpPr>
        <p:spPr bwMode="auto">
          <a:xfrm>
            <a:off x="7920867" y="219630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a:p>
            <a:pPr>
              <a:lnSpc>
                <a:spcPct val="90000"/>
              </a:lnSpc>
              <a:buClr>
                <a:schemeClr val="accent1"/>
              </a:buClr>
              <a:buSzPct val="80000"/>
            </a:pPr>
            <a:r>
              <a:rPr lang="en-US" sz="800" dirty="0">
                <a:solidFill>
                  <a:srgbClr val="404040"/>
                </a:solidFill>
              </a:rPr>
              <a:t>Post to Ledger</a:t>
            </a:r>
          </a:p>
          <a:p>
            <a:pPr>
              <a:lnSpc>
                <a:spcPct val="90000"/>
              </a:lnSpc>
              <a:buClr>
                <a:schemeClr val="accent1"/>
              </a:buClr>
              <a:buSzPct val="80000"/>
            </a:pPr>
            <a:endParaRPr lang="en-US" sz="800" dirty="0">
              <a:solidFill>
                <a:srgbClr val="404040"/>
              </a:solidFill>
            </a:endParaRPr>
          </a:p>
        </p:txBody>
      </p:sp>
      <p:sp>
        <p:nvSpPr>
          <p:cNvPr id="119" name="Chevron 84"/>
          <p:cNvSpPr>
            <a:spLocks noChangeArrowheads="1"/>
          </p:cNvSpPr>
          <p:nvPr>
            <p:custDataLst>
              <p:tags r:id="rId8"/>
            </p:custDataLst>
          </p:nvPr>
        </p:nvSpPr>
        <p:spPr bwMode="auto">
          <a:xfrm>
            <a:off x="2108499" y="220265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Purchase Order </a:t>
            </a:r>
          </a:p>
        </p:txBody>
      </p:sp>
      <p:sp>
        <p:nvSpPr>
          <p:cNvPr id="120" name="Chevron 84"/>
          <p:cNvSpPr>
            <a:spLocks noChangeArrowheads="1"/>
          </p:cNvSpPr>
          <p:nvPr>
            <p:custDataLst>
              <p:tags r:id="rId9"/>
            </p:custDataLst>
          </p:nvPr>
        </p:nvSpPr>
        <p:spPr bwMode="auto">
          <a:xfrm>
            <a:off x="1303927" y="2270919"/>
            <a:ext cx="795428" cy="674688"/>
          </a:xfrm>
          <a:prstGeom prst="chevron">
            <a:avLst>
              <a:gd name="adj" fmla="val 10372"/>
            </a:avLst>
          </a:prstGeom>
          <a:noFill/>
          <a:ln w="12700" cap="rnd" algn="ctr">
            <a:noFill/>
            <a:bevel/>
            <a:headEnd/>
            <a:tailEnd/>
          </a:ln>
        </p:spPr>
        <p:txBody>
          <a:bodyPr lIns="90000" tIns="36000" rIns="54000" bIns="46800" anchor="ctr"/>
          <a:lstStyle/>
          <a:p>
            <a:pPr>
              <a:lnSpc>
                <a:spcPct val="90000"/>
              </a:lnSpc>
              <a:buClr>
                <a:schemeClr val="accent1"/>
              </a:buClr>
              <a:buSzPct val="80000"/>
            </a:pPr>
            <a:r>
              <a:rPr lang="en-US" sz="800" dirty="0">
                <a:solidFill>
                  <a:srgbClr val="404040"/>
                </a:solidFill>
              </a:rPr>
              <a:t>Initiate RFQ Processing</a:t>
            </a:r>
          </a:p>
          <a:p>
            <a:pPr>
              <a:buClr>
                <a:schemeClr val="accent1"/>
              </a:buClr>
              <a:buSzPct val="80000"/>
            </a:pPr>
            <a:endParaRPr lang="en-US" sz="700" dirty="0">
              <a:solidFill>
                <a:srgbClr val="0D0D0D"/>
              </a:solidFill>
            </a:endParaRPr>
          </a:p>
        </p:txBody>
      </p:sp>
      <p:sp>
        <p:nvSpPr>
          <p:cNvPr id="125" name="Line 46"/>
          <p:cNvSpPr>
            <a:spLocks noChangeShapeType="1"/>
          </p:cNvSpPr>
          <p:nvPr/>
        </p:nvSpPr>
        <p:spPr bwMode="auto">
          <a:xfrm>
            <a:off x="2082350" y="2286794"/>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2" name="Title 1"/>
          <p:cNvSpPr>
            <a:spLocks noGrp="1"/>
          </p:cNvSpPr>
          <p:nvPr>
            <p:ph type="title"/>
          </p:nvPr>
        </p:nvSpPr>
        <p:spPr/>
        <p:txBody>
          <a:bodyPr/>
          <a:lstStyle/>
          <a:p>
            <a:r>
              <a:rPr lang="en-US" b="0" dirty="0"/>
              <a:t>Procure-to-Pay (Stock)</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29857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296783"/>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t>For midsized companies seeking greater sourcing effectiveness and procurement efficiency, this process provides complete transparency in order to keep customer commitments while balancing stock levels with demand.</a:t>
            </a:r>
          </a:p>
          <a:p>
            <a:pPr>
              <a:lnSpc>
                <a:spcPct val="95000"/>
              </a:lnSpc>
              <a:spcBef>
                <a:spcPts val="600"/>
              </a:spcBef>
              <a:buSzPct val="125000"/>
            </a:pPr>
            <a:r>
              <a:rPr lang="en-US" sz="900" dirty="0"/>
              <a:t>You can grow profits by building an integrated, demand-driven supply chain.</a:t>
            </a:r>
          </a:p>
          <a:p>
            <a:pPr>
              <a:lnSpc>
                <a:spcPct val="95000"/>
              </a:lnSpc>
              <a:spcBef>
                <a:spcPts val="600"/>
              </a:spcBef>
              <a:buSzPct val="125000"/>
            </a:pPr>
            <a:r>
              <a:rPr lang="en-US" sz="900" dirty="0"/>
              <a:t>SAP Business </a:t>
            </a:r>
            <a:r>
              <a:rPr lang="en-US" sz="900" dirty="0" err="1"/>
              <a:t>ByDesign</a:t>
            </a:r>
            <a:r>
              <a:rPr lang="en-US" sz="900" dirty="0"/>
              <a:t> helps efficiently manage the procure-to-pay process: From assigning the source of supply, procurement management, logistics through to matching shipments with invoices.</a:t>
            </a:r>
          </a:p>
          <a:p>
            <a:pPr>
              <a:lnSpc>
                <a:spcPct val="95000"/>
              </a:lnSpc>
              <a:spcBef>
                <a:spcPts val="600"/>
              </a:spcBef>
              <a:buSzPct val="125000"/>
            </a:pPr>
            <a:endParaRPr lang="en-US" sz="900" dirty="0"/>
          </a:p>
        </p:txBody>
      </p:sp>
      <p:sp>
        <p:nvSpPr>
          <p:cNvPr id="129" name="TextBox 56"/>
          <p:cNvSpPr txBox="1">
            <a:spLocks noChangeArrowheads="1"/>
          </p:cNvSpPr>
          <p:nvPr/>
        </p:nvSpPr>
        <p:spPr bwMode="auto">
          <a:xfrm>
            <a:off x="4306888" y="4170363"/>
            <a:ext cx="4700587" cy="2366802"/>
          </a:xfrm>
          <a:prstGeom prst="rect">
            <a:avLst/>
          </a:prstGeom>
          <a:noFill/>
          <a:ln w="9525">
            <a:noFill/>
            <a:miter lim="800000"/>
            <a:headEnd/>
            <a:tailEnd/>
          </a:ln>
        </p:spPr>
        <p:txBody>
          <a:bodyPr>
            <a:spAutoFit/>
          </a:bodyPr>
          <a:lstStyle/>
          <a:p>
            <a:pPr>
              <a:lnSpc>
                <a:spcPct val="90000"/>
              </a:lnSpc>
              <a:spcBef>
                <a:spcPts val="600"/>
              </a:spcBef>
              <a:spcAft>
                <a:spcPts val="300"/>
              </a:spcAft>
              <a:buSzPct val="125000"/>
              <a:buFont typeface="Wingdings" pitchFamily="2" charset="2"/>
              <a:buNone/>
            </a:pPr>
            <a:endParaRPr lang="en-US" sz="900" dirty="0"/>
          </a:p>
          <a:p>
            <a:pPr marL="228600" lvl="1" indent="-114300">
              <a:lnSpc>
                <a:spcPct val="90000"/>
              </a:lnSpc>
              <a:spcBef>
                <a:spcPts val="600"/>
              </a:spcBef>
              <a:buClr>
                <a:srgbClr val="4DB6EF"/>
              </a:buClr>
              <a:buFont typeface="Wingdings" pitchFamily="2" charset="2"/>
              <a:buChar char="l"/>
            </a:pPr>
            <a:r>
              <a:rPr lang="en-US" sz="900" dirty="0"/>
              <a:t>Automated sourcing and purchase order creation, which can be tailored to your business</a:t>
            </a:r>
          </a:p>
          <a:p>
            <a:pPr marL="228600" lvl="1" indent="-114300">
              <a:lnSpc>
                <a:spcPct val="90000"/>
              </a:lnSpc>
              <a:spcBef>
                <a:spcPts val="600"/>
              </a:spcBef>
              <a:buClr>
                <a:srgbClr val="4DB6EF"/>
              </a:buClr>
              <a:buFont typeface="Wingdings" pitchFamily="2" charset="2"/>
              <a:buChar char="l"/>
            </a:pPr>
            <a:r>
              <a:rPr lang="en-US" sz="900" dirty="0"/>
              <a:t>Automated Invoice verification where user interaction is only for exception handling</a:t>
            </a:r>
          </a:p>
          <a:p>
            <a:pPr marL="228600" lvl="1" indent="-114300">
              <a:lnSpc>
                <a:spcPct val="90000"/>
              </a:lnSpc>
              <a:spcBef>
                <a:spcPts val="600"/>
              </a:spcBef>
              <a:buClr>
                <a:srgbClr val="4DB6EF"/>
              </a:buClr>
              <a:buFont typeface="Wingdings" pitchFamily="2" charset="2"/>
              <a:buChar char="l"/>
            </a:pPr>
            <a:r>
              <a:rPr lang="en-US" sz="900" dirty="0"/>
              <a:t>Workload monitoring and reporting that drives process transparency supported by spend analytics </a:t>
            </a:r>
          </a:p>
          <a:p>
            <a:pPr marL="228600" lvl="1" indent="-114300">
              <a:lnSpc>
                <a:spcPct val="90000"/>
              </a:lnSpc>
              <a:spcBef>
                <a:spcPts val="600"/>
              </a:spcBef>
              <a:buClr>
                <a:srgbClr val="4DB6EF"/>
              </a:buClr>
              <a:buFont typeface="Wingdings" pitchFamily="2" charset="2"/>
              <a:buChar char="l"/>
            </a:pPr>
            <a:r>
              <a:rPr lang="en-US" sz="900" dirty="0"/>
              <a:t>Alerts and exception handling for fast handling of non-standard requests</a:t>
            </a:r>
          </a:p>
          <a:p>
            <a:pPr marL="228600" lvl="1" indent="-114300">
              <a:lnSpc>
                <a:spcPct val="90000"/>
              </a:lnSpc>
              <a:spcBef>
                <a:spcPts val="600"/>
              </a:spcBef>
              <a:buClr>
                <a:srgbClr val="4DB6EF"/>
              </a:buClr>
              <a:buFont typeface="Wingdings" pitchFamily="2" charset="2"/>
              <a:buChar char="l"/>
            </a:pPr>
            <a:r>
              <a:rPr lang="en-US" sz="900" dirty="0"/>
              <a:t>Integrated SAP Interactive Forms software (by Adobe®); collaboration support</a:t>
            </a:r>
          </a:p>
          <a:p>
            <a:pPr marL="228600" lvl="1" indent="-114300">
              <a:lnSpc>
                <a:spcPct val="90000"/>
              </a:lnSpc>
              <a:spcBef>
                <a:spcPts val="600"/>
              </a:spcBef>
              <a:buClr>
                <a:srgbClr val="4DB6EF"/>
              </a:buClr>
              <a:buFont typeface="Wingdings" pitchFamily="2" charset="2"/>
              <a:buChar char="l"/>
            </a:pPr>
            <a:r>
              <a:rPr lang="en-US" sz="900" dirty="0"/>
              <a:t>Payments to suppliers are highly automated to achieve the highest possible  payment discounts taking the current liquidity situation into consideration</a:t>
            </a:r>
          </a:p>
          <a:p>
            <a:pPr marL="228600" lvl="1" indent="-114300">
              <a:lnSpc>
                <a:spcPct val="90000"/>
              </a:lnSpc>
              <a:spcBef>
                <a:spcPts val="600"/>
              </a:spcBef>
              <a:buClr>
                <a:srgbClr val="4DB6EF"/>
              </a:buClr>
              <a:buFont typeface="Wingdings" pitchFamily="2" charset="2"/>
              <a:buChar char="l"/>
            </a:pPr>
            <a:r>
              <a:rPr lang="en-US" sz="900" dirty="0"/>
              <a:t>Built-in analytics that enable the purchasing department to supervise the full supplier life cycle by monitoring the supplier base </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392828"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52" name="Chevron 83"/>
          <p:cNvSpPr>
            <a:spLocks noChangeArrowheads="1"/>
          </p:cNvSpPr>
          <p:nvPr/>
        </p:nvSpPr>
        <p:spPr bwMode="auto">
          <a:xfrm>
            <a:off x="4572980" y="1831181"/>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Fulfill</a:t>
            </a:r>
          </a:p>
          <a:p>
            <a:pPr>
              <a:lnSpc>
                <a:spcPct val="90000"/>
              </a:lnSpc>
            </a:pPr>
            <a:endParaRPr lang="en-US" sz="900" dirty="0">
              <a:solidFill>
                <a:schemeClr val="bg1"/>
              </a:solidFill>
              <a:latin typeface="BentonSans Regular"/>
              <a:cs typeface="BentonSans Regular"/>
            </a:endParaRPr>
          </a:p>
        </p:txBody>
      </p:sp>
      <p:sp>
        <p:nvSpPr>
          <p:cNvPr id="53" name="Chevron 84"/>
          <p:cNvSpPr>
            <a:spLocks noChangeArrowheads="1"/>
          </p:cNvSpPr>
          <p:nvPr>
            <p:custDataLst>
              <p:tags r:id="rId10"/>
            </p:custDataLst>
          </p:nvPr>
        </p:nvSpPr>
        <p:spPr bwMode="auto">
          <a:xfrm>
            <a:off x="4700913" y="219630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Delivery</a:t>
            </a:r>
          </a:p>
        </p:txBody>
      </p:sp>
      <p:sp>
        <p:nvSpPr>
          <p:cNvPr id="54" name="Chevron 84"/>
          <p:cNvSpPr>
            <a:spLocks noChangeArrowheads="1"/>
          </p:cNvSpPr>
          <p:nvPr>
            <p:custDataLst>
              <p:tags r:id="rId11"/>
            </p:custDataLst>
          </p:nvPr>
        </p:nvSpPr>
        <p:spPr bwMode="auto">
          <a:xfrm>
            <a:off x="5479646" y="2196306"/>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Manage Inventory</a:t>
            </a:r>
          </a:p>
        </p:txBody>
      </p:sp>
      <p:pic>
        <p:nvPicPr>
          <p:cNvPr id="59" name="Picture 64" descr="strategic_procurement"/>
          <p:cNvPicPr preferRelativeResize="0">
            <a:picLocks noChangeAspect="1" noChangeArrowheads="1"/>
          </p:cNvPicPr>
          <p:nvPr/>
        </p:nvPicPr>
        <p:blipFill>
          <a:blip r:embed="rId14" cstate="print"/>
          <a:stretch>
            <a:fillRect/>
          </a:stretch>
        </p:blipFill>
        <p:spPr bwMode="auto">
          <a:xfrm>
            <a:off x="384057" y="2973676"/>
            <a:ext cx="731520" cy="731520"/>
          </a:xfrm>
          <a:prstGeom prst="rect">
            <a:avLst/>
          </a:prstGeom>
          <a:noFill/>
          <a:ln w="9525">
            <a:noFill/>
            <a:miter lim="800000"/>
            <a:headEnd/>
            <a:tailEnd/>
          </a:ln>
        </p:spPr>
      </p:pic>
      <p:pic>
        <p:nvPicPr>
          <p:cNvPr id="60" name="Picture 39" descr="procurement"/>
          <p:cNvPicPr preferRelativeResize="0">
            <a:picLocks noChangeAspect="1" noChangeArrowheads="1"/>
          </p:cNvPicPr>
          <p:nvPr/>
        </p:nvPicPr>
        <p:blipFill>
          <a:blip r:embed="rId15" cstate="print"/>
          <a:stretch>
            <a:fillRect/>
          </a:stretch>
        </p:blipFill>
        <p:spPr bwMode="auto">
          <a:xfrm>
            <a:off x="2950895" y="2849820"/>
            <a:ext cx="731520" cy="731520"/>
          </a:xfrm>
          <a:prstGeom prst="rect">
            <a:avLst/>
          </a:prstGeom>
          <a:noFill/>
          <a:ln w="9525">
            <a:noFill/>
            <a:miter lim="800000"/>
            <a:headEnd/>
            <a:tailEnd/>
          </a:ln>
        </p:spPr>
      </p:pic>
      <p:pic>
        <p:nvPicPr>
          <p:cNvPr id="61" name="Picture 32" descr="warehousing_and_manufacturing_execution"/>
          <p:cNvPicPr preferRelativeResize="0">
            <a:picLocks noChangeAspect="1" noChangeArrowheads="1"/>
          </p:cNvPicPr>
          <p:nvPr/>
        </p:nvPicPr>
        <p:blipFill>
          <a:blip r:embed="rId16" cstate="print"/>
          <a:stretch>
            <a:fillRect/>
          </a:stretch>
        </p:blipFill>
        <p:spPr bwMode="auto">
          <a:xfrm>
            <a:off x="4583289" y="2912843"/>
            <a:ext cx="731520" cy="731520"/>
          </a:xfrm>
          <a:prstGeom prst="rect">
            <a:avLst/>
          </a:prstGeom>
          <a:noFill/>
          <a:ln w="9525">
            <a:noFill/>
            <a:miter lim="800000"/>
            <a:headEnd/>
            <a:tailEnd/>
          </a:ln>
        </p:spPr>
      </p:pic>
      <p:pic>
        <p:nvPicPr>
          <p:cNvPr id="62" name="Picture 36" descr="financial_value_chain_management">
            <a:hlinkClick r:id="" action="ppaction://noaction"/>
          </p:cNvPr>
          <p:cNvPicPr preferRelativeResize="0">
            <a:picLocks noChangeAspect="1" noChangeArrowheads="1"/>
          </p:cNvPicPr>
          <p:nvPr/>
        </p:nvPicPr>
        <p:blipFill>
          <a:blip r:embed="rId17" cstate="print"/>
          <a:stretch>
            <a:fillRect/>
          </a:stretch>
        </p:blipFill>
        <p:spPr bwMode="auto">
          <a:xfrm>
            <a:off x="6409040" y="2926429"/>
            <a:ext cx="731520" cy="731520"/>
          </a:xfrm>
          <a:prstGeom prst="rect">
            <a:avLst/>
          </a:prstGeom>
          <a:noFill/>
          <a:ln w="9525">
            <a:noFill/>
            <a:miter lim="800000"/>
            <a:headEnd/>
            <a:tailEnd/>
          </a:ln>
        </p:spPr>
      </p:pic>
      <p:pic>
        <p:nvPicPr>
          <p:cNvPr id="44" name="Picture 43" descr="scenario_60pxgrün.png"/>
          <p:cNvPicPr>
            <a:picLocks noChangeAspect="1"/>
          </p:cNvPicPr>
          <p:nvPr/>
        </p:nvPicPr>
        <p:blipFill>
          <a:blip r:embed="rId18" cstate="print"/>
          <a:stretch>
            <a:fillRect/>
          </a:stretch>
        </p:blipFill>
        <p:spPr>
          <a:xfrm>
            <a:off x="366458" y="4843266"/>
            <a:ext cx="180000" cy="180000"/>
          </a:xfrm>
          <a:prstGeom prst="rect">
            <a:avLst/>
          </a:prstGeom>
        </p:spPr>
      </p:pic>
      <p:sp>
        <p:nvSpPr>
          <p:cNvPr id="45"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46" name="TextBox 45"/>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4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9" name="Picture 48"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50" name="Rectangle 57">
            <a:hlinkClick r:id="rId20"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1" name="Rectangle 55">
            <a:hlinkClick r:id="rId21"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5" name="Picture 6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6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3" name="Picture 42"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9"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Procure-to-Pay (Stock)</a:t>
            </a:r>
            <a:br>
              <a:rPr lang="en-US" b="0" dirty="0"/>
            </a:br>
            <a:r>
              <a:rPr lang="en-US" sz="2000" b="0" dirty="0"/>
              <a:t>Scenario Flow Variant: Procure-to-Pay (Stock)</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14" name="Rectangle 13"/>
          <p:cNvSpPr/>
          <p:nvPr/>
        </p:nvSpPr>
        <p:spPr bwMode="auto">
          <a:xfrm>
            <a:off x="7400925" y="5589239"/>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15" name="Rectangle 14"/>
          <p:cNvSpPr/>
          <p:nvPr/>
        </p:nvSpPr>
        <p:spPr bwMode="auto">
          <a:xfrm>
            <a:off x="7400925" y="5855939"/>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b="1" dirty="0">
                <a:solidFill>
                  <a:schemeClr val="accent2"/>
                </a:solidFill>
              </a:rPr>
              <a:t>Procure-to-Pay (Stock)</a:t>
            </a:r>
          </a:p>
          <a:p>
            <a:pPr marL="85725" indent="-85725">
              <a:spcBef>
                <a:spcPts val="300"/>
              </a:spcBef>
              <a:buFont typeface="Wingdings" pitchFamily="2" charset="2"/>
              <a:buChar char="§"/>
              <a:defRPr/>
            </a:pPr>
            <a:r>
              <a:rPr lang="en-US" sz="700" b="1" u="sng" dirty="0">
                <a:solidFill>
                  <a:schemeClr val="accent2"/>
                </a:solidFill>
                <a:hlinkClick r:id="rId3" action="ppaction://hlinksldjump"/>
              </a:rPr>
              <a:t>Return to Supplier</a:t>
            </a:r>
            <a:endParaRPr lang="en-US" sz="700" b="1" u="sng" dirty="0">
              <a:solidFill>
                <a:schemeClr val="accent2"/>
              </a:solidFill>
            </a:endParaRP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3" name="Chevron 426">
            <a:hlinkClick r:id="rId4" action="ppaction://hlinksldjump"/>
          </p:cNvPr>
          <p:cNvSpPr>
            <a:spLocks noChangeArrowheads="1"/>
          </p:cNvSpPr>
          <p:nvPr/>
        </p:nvSpPr>
        <p:spPr bwMode="auto">
          <a:xfrm>
            <a:off x="2124075" y="1748360"/>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Planning Supply</a:t>
            </a:r>
          </a:p>
        </p:txBody>
      </p:sp>
      <p:cxnSp>
        <p:nvCxnSpPr>
          <p:cNvPr id="54" name="AutoShape 482"/>
          <p:cNvCxnSpPr>
            <a:cxnSpLocks noChangeShapeType="1"/>
          </p:cNvCxnSpPr>
          <p:nvPr/>
        </p:nvCxnSpPr>
        <p:spPr bwMode="auto">
          <a:xfrm rot="5400000" flipH="1" flipV="1">
            <a:off x="2322365" y="1632357"/>
            <a:ext cx="180975" cy="3175"/>
          </a:xfrm>
          <a:prstGeom prst="straightConnector1">
            <a:avLst/>
          </a:prstGeom>
          <a:noFill/>
          <a:ln w="9525">
            <a:solidFill>
              <a:srgbClr val="7D96A4"/>
            </a:solidFill>
            <a:prstDash val="sysDot"/>
            <a:round/>
            <a:headEnd/>
            <a:tailEnd/>
          </a:ln>
        </p:spPr>
      </p:cxnSp>
      <p:cxnSp>
        <p:nvCxnSpPr>
          <p:cNvPr id="58" name="AutoShape 1146"/>
          <p:cNvCxnSpPr>
            <a:cxnSpLocks noChangeShapeType="1"/>
          </p:cNvCxnSpPr>
          <p:nvPr/>
        </p:nvCxnSpPr>
        <p:spPr bwMode="auto">
          <a:xfrm flipH="1">
            <a:off x="2721935" y="1935127"/>
            <a:ext cx="116959" cy="10631"/>
          </a:xfrm>
          <a:prstGeom prst="straightConnector1">
            <a:avLst/>
          </a:prstGeom>
          <a:noFill/>
          <a:ln w="9525">
            <a:solidFill>
              <a:schemeClr val="tx1">
                <a:lumMod val="50000"/>
                <a:lumOff val="50000"/>
              </a:schemeClr>
            </a:solidFill>
            <a:prstDash val="solid"/>
            <a:round/>
            <a:headEnd type="triangle" w="med" len="med"/>
            <a:tailEnd/>
          </a:ln>
        </p:spPr>
      </p:cxnSp>
      <p:sp>
        <p:nvSpPr>
          <p:cNvPr id="66" name="Chevron 426">
            <a:hlinkClick r:id="rId5" action="ppaction://hlinksldjump"/>
          </p:cNvPr>
          <p:cNvSpPr>
            <a:spLocks noChangeArrowheads="1"/>
          </p:cNvSpPr>
          <p:nvPr/>
        </p:nvSpPr>
        <p:spPr bwMode="auto">
          <a:xfrm>
            <a:off x="2818758" y="1751898"/>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 Initiating </a:t>
            </a:r>
          </a:p>
          <a:p>
            <a:pPr>
              <a:lnSpc>
                <a:spcPct val="90000"/>
              </a:lnSpc>
              <a:buClr>
                <a:schemeClr val="accent1"/>
              </a:buClr>
              <a:buSzPct val="80000"/>
            </a:pPr>
            <a:r>
              <a:rPr lang="en-US" sz="600" dirty="0">
                <a:solidFill>
                  <a:srgbClr val="404040"/>
                </a:solidFill>
              </a:rPr>
              <a:t> Purchasing</a:t>
            </a:r>
          </a:p>
        </p:txBody>
      </p:sp>
      <p:cxnSp>
        <p:nvCxnSpPr>
          <p:cNvPr id="67" name="AutoShape 482"/>
          <p:cNvCxnSpPr>
            <a:cxnSpLocks noChangeShapeType="1"/>
          </p:cNvCxnSpPr>
          <p:nvPr/>
        </p:nvCxnSpPr>
        <p:spPr bwMode="auto">
          <a:xfrm rot="5400000" flipH="1" flipV="1">
            <a:off x="3017048" y="1635895"/>
            <a:ext cx="180975" cy="3175"/>
          </a:xfrm>
          <a:prstGeom prst="straightConnector1">
            <a:avLst/>
          </a:prstGeom>
          <a:noFill/>
          <a:ln w="9525">
            <a:solidFill>
              <a:srgbClr val="7D96A4"/>
            </a:solidFill>
            <a:prstDash val="sysDot"/>
            <a:round/>
            <a:headEnd/>
            <a:tailEnd/>
          </a:ln>
        </p:spPr>
      </p:cxnSp>
      <p:cxnSp>
        <p:nvCxnSpPr>
          <p:cNvPr id="68" name="AutoShape 1146"/>
          <p:cNvCxnSpPr>
            <a:cxnSpLocks noChangeShapeType="1"/>
          </p:cNvCxnSpPr>
          <p:nvPr/>
        </p:nvCxnSpPr>
        <p:spPr bwMode="auto">
          <a:xfrm flipH="1">
            <a:off x="3416618" y="1949298"/>
            <a:ext cx="116959" cy="10631"/>
          </a:xfrm>
          <a:prstGeom prst="straightConnector1">
            <a:avLst/>
          </a:prstGeom>
          <a:noFill/>
          <a:ln w="9525">
            <a:solidFill>
              <a:schemeClr val="tx1">
                <a:lumMod val="50000"/>
                <a:lumOff val="50000"/>
              </a:schemeClr>
            </a:solidFill>
            <a:prstDash val="solid"/>
            <a:round/>
            <a:headEnd type="triangle" w="med" len="med"/>
            <a:tailEnd/>
          </a:ln>
        </p:spPr>
      </p:cxnSp>
      <p:sp>
        <p:nvSpPr>
          <p:cNvPr id="71" name="Chevron 426">
            <a:hlinkClick r:id="rId6" action="ppaction://hlinksldjump"/>
          </p:cNvPr>
          <p:cNvSpPr>
            <a:spLocks noChangeArrowheads="1"/>
          </p:cNvSpPr>
          <p:nvPr/>
        </p:nvSpPr>
        <p:spPr bwMode="auto">
          <a:xfrm>
            <a:off x="3520485" y="1741272"/>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a:t>
            </a:r>
          </a:p>
          <a:p>
            <a:pPr>
              <a:lnSpc>
                <a:spcPct val="90000"/>
              </a:lnSpc>
              <a:buClr>
                <a:schemeClr val="accent1"/>
              </a:buClr>
              <a:buSzPct val="80000"/>
            </a:pPr>
            <a:r>
              <a:rPr lang="en-US" sz="600" dirty="0">
                <a:solidFill>
                  <a:srgbClr val="404040"/>
                </a:solidFill>
              </a:rPr>
              <a:t> Purchase </a:t>
            </a:r>
          </a:p>
          <a:p>
            <a:pPr>
              <a:lnSpc>
                <a:spcPct val="90000"/>
              </a:lnSpc>
              <a:buClr>
                <a:schemeClr val="accent1"/>
              </a:buClr>
              <a:buSzPct val="80000"/>
            </a:pPr>
            <a:r>
              <a:rPr lang="en-US" sz="600" dirty="0">
                <a:solidFill>
                  <a:srgbClr val="404040"/>
                </a:solidFill>
              </a:rPr>
              <a:t> Request</a:t>
            </a:r>
          </a:p>
        </p:txBody>
      </p:sp>
      <p:cxnSp>
        <p:nvCxnSpPr>
          <p:cNvPr id="72" name="AutoShape 482"/>
          <p:cNvCxnSpPr>
            <a:cxnSpLocks noChangeShapeType="1"/>
          </p:cNvCxnSpPr>
          <p:nvPr/>
        </p:nvCxnSpPr>
        <p:spPr bwMode="auto">
          <a:xfrm rot="5400000" flipH="1" flipV="1">
            <a:off x="3718775" y="1625269"/>
            <a:ext cx="180975" cy="3175"/>
          </a:xfrm>
          <a:prstGeom prst="straightConnector1">
            <a:avLst/>
          </a:prstGeom>
          <a:noFill/>
          <a:ln w="9525">
            <a:solidFill>
              <a:srgbClr val="7D96A4"/>
            </a:solidFill>
            <a:prstDash val="sysDot"/>
            <a:round/>
            <a:headEnd/>
            <a:tailEnd/>
          </a:ln>
        </p:spPr>
      </p:cxnSp>
      <p:cxnSp>
        <p:nvCxnSpPr>
          <p:cNvPr id="73" name="AutoShape 1146"/>
          <p:cNvCxnSpPr>
            <a:cxnSpLocks noChangeShapeType="1"/>
          </p:cNvCxnSpPr>
          <p:nvPr/>
        </p:nvCxnSpPr>
        <p:spPr bwMode="auto">
          <a:xfrm flipH="1">
            <a:off x="4118345" y="1928039"/>
            <a:ext cx="116959" cy="10631"/>
          </a:xfrm>
          <a:prstGeom prst="straightConnector1">
            <a:avLst/>
          </a:prstGeom>
          <a:noFill/>
          <a:ln w="9525">
            <a:solidFill>
              <a:schemeClr val="tx1">
                <a:lumMod val="50000"/>
                <a:lumOff val="50000"/>
              </a:schemeClr>
            </a:solidFill>
            <a:prstDash val="solid"/>
            <a:round/>
            <a:headEnd type="triangle" w="med" len="med"/>
            <a:tailEnd/>
          </a:ln>
        </p:spPr>
      </p:cxnSp>
      <p:sp>
        <p:nvSpPr>
          <p:cNvPr id="76" name="Chevron 426">
            <a:hlinkClick r:id="rId7" action="ppaction://hlinksldjump"/>
          </p:cNvPr>
          <p:cNvSpPr>
            <a:spLocks noChangeArrowheads="1"/>
          </p:cNvSpPr>
          <p:nvPr/>
        </p:nvSpPr>
        <p:spPr bwMode="auto">
          <a:xfrm>
            <a:off x="4211600" y="1730639"/>
            <a:ext cx="616431"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a:t>
            </a:r>
          </a:p>
          <a:p>
            <a:pPr>
              <a:lnSpc>
                <a:spcPct val="90000"/>
              </a:lnSpc>
              <a:buClr>
                <a:schemeClr val="accent1"/>
              </a:buClr>
              <a:buSzPct val="80000"/>
            </a:pPr>
            <a:r>
              <a:rPr lang="en-US" sz="600" dirty="0">
                <a:solidFill>
                  <a:srgbClr val="404040"/>
                </a:solidFill>
              </a:rPr>
              <a:t> Requests for  </a:t>
            </a:r>
          </a:p>
          <a:p>
            <a:pPr>
              <a:lnSpc>
                <a:spcPct val="90000"/>
              </a:lnSpc>
              <a:buClr>
                <a:schemeClr val="accent1"/>
              </a:buClr>
              <a:buSzPct val="80000"/>
            </a:pPr>
            <a:r>
              <a:rPr lang="en-US" sz="600" dirty="0">
                <a:solidFill>
                  <a:srgbClr val="404040"/>
                </a:solidFill>
              </a:rPr>
              <a:t> Quotation</a:t>
            </a:r>
          </a:p>
        </p:txBody>
      </p:sp>
      <p:cxnSp>
        <p:nvCxnSpPr>
          <p:cNvPr id="77" name="AutoShape 482"/>
          <p:cNvCxnSpPr>
            <a:cxnSpLocks noChangeShapeType="1"/>
          </p:cNvCxnSpPr>
          <p:nvPr/>
        </p:nvCxnSpPr>
        <p:spPr bwMode="auto">
          <a:xfrm rot="5400000" flipH="1" flipV="1">
            <a:off x="4409891" y="1614636"/>
            <a:ext cx="180975" cy="3175"/>
          </a:xfrm>
          <a:prstGeom prst="straightConnector1">
            <a:avLst/>
          </a:prstGeom>
          <a:noFill/>
          <a:ln w="9525">
            <a:solidFill>
              <a:srgbClr val="7D96A4"/>
            </a:solidFill>
            <a:prstDash val="sysDot"/>
            <a:round/>
            <a:headEnd/>
            <a:tailEnd/>
          </a:ln>
        </p:spPr>
      </p:cxnSp>
      <p:cxnSp>
        <p:nvCxnSpPr>
          <p:cNvPr id="78" name="AutoShape 1146"/>
          <p:cNvCxnSpPr>
            <a:cxnSpLocks noChangeShapeType="1"/>
          </p:cNvCxnSpPr>
          <p:nvPr/>
        </p:nvCxnSpPr>
        <p:spPr bwMode="auto">
          <a:xfrm flipH="1">
            <a:off x="4831406" y="1917406"/>
            <a:ext cx="116959" cy="10631"/>
          </a:xfrm>
          <a:prstGeom prst="straightConnector1">
            <a:avLst/>
          </a:prstGeom>
          <a:noFill/>
          <a:ln w="9525">
            <a:solidFill>
              <a:schemeClr val="tx1">
                <a:lumMod val="50000"/>
                <a:lumOff val="50000"/>
              </a:schemeClr>
            </a:solidFill>
            <a:prstDash val="solid"/>
            <a:round/>
            <a:headEnd type="triangle" w="med" len="med"/>
            <a:tailEnd/>
          </a:ln>
        </p:spPr>
      </p:cxnSp>
      <p:sp>
        <p:nvSpPr>
          <p:cNvPr id="81" name="Chevron 426">
            <a:hlinkClick r:id="rId8" action="ppaction://hlinksldjump"/>
          </p:cNvPr>
          <p:cNvSpPr>
            <a:spLocks noChangeArrowheads="1"/>
          </p:cNvSpPr>
          <p:nvPr/>
        </p:nvSpPr>
        <p:spPr bwMode="auto">
          <a:xfrm>
            <a:off x="4923982" y="1741271"/>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a:t>
            </a:r>
          </a:p>
          <a:p>
            <a:pPr>
              <a:lnSpc>
                <a:spcPct val="90000"/>
              </a:lnSpc>
              <a:buClr>
                <a:schemeClr val="accent1"/>
              </a:buClr>
              <a:buSzPct val="80000"/>
            </a:pPr>
            <a:r>
              <a:rPr lang="en-US" sz="600" dirty="0">
                <a:solidFill>
                  <a:srgbClr val="404040"/>
                </a:solidFill>
              </a:rPr>
              <a:t> Purchase Orders</a:t>
            </a:r>
          </a:p>
        </p:txBody>
      </p:sp>
      <p:cxnSp>
        <p:nvCxnSpPr>
          <p:cNvPr id="82" name="AutoShape 482"/>
          <p:cNvCxnSpPr>
            <a:cxnSpLocks noChangeShapeType="1"/>
          </p:cNvCxnSpPr>
          <p:nvPr/>
        </p:nvCxnSpPr>
        <p:spPr bwMode="auto">
          <a:xfrm rot="5400000" flipH="1" flipV="1">
            <a:off x="5122272" y="1625268"/>
            <a:ext cx="180975" cy="3175"/>
          </a:xfrm>
          <a:prstGeom prst="straightConnector1">
            <a:avLst/>
          </a:prstGeom>
          <a:noFill/>
          <a:ln w="9525">
            <a:solidFill>
              <a:srgbClr val="7D96A4"/>
            </a:solidFill>
            <a:prstDash val="sysDot"/>
            <a:round/>
            <a:headEnd/>
            <a:tailEnd/>
          </a:ln>
        </p:spPr>
      </p:cxnSp>
      <p:cxnSp>
        <p:nvCxnSpPr>
          <p:cNvPr id="83" name="AutoShape 1146"/>
          <p:cNvCxnSpPr>
            <a:cxnSpLocks noChangeShapeType="1"/>
          </p:cNvCxnSpPr>
          <p:nvPr/>
        </p:nvCxnSpPr>
        <p:spPr bwMode="auto">
          <a:xfrm flipH="1">
            <a:off x="5521842" y="1928038"/>
            <a:ext cx="116959" cy="10631"/>
          </a:xfrm>
          <a:prstGeom prst="straightConnector1">
            <a:avLst/>
          </a:prstGeom>
          <a:noFill/>
          <a:ln w="9525">
            <a:solidFill>
              <a:schemeClr val="tx1">
                <a:lumMod val="50000"/>
                <a:lumOff val="50000"/>
              </a:schemeClr>
            </a:solidFill>
            <a:prstDash val="solid"/>
            <a:round/>
            <a:headEnd type="triangle" w="med" len="med"/>
            <a:tailEnd/>
          </a:ln>
        </p:spPr>
      </p:cxnSp>
      <p:sp>
        <p:nvSpPr>
          <p:cNvPr id="86" name="Chevron 426">
            <a:hlinkClick r:id="rId9" action="ppaction://hlinksldjump"/>
          </p:cNvPr>
          <p:cNvSpPr>
            <a:spLocks noChangeArrowheads="1"/>
          </p:cNvSpPr>
          <p:nvPr/>
        </p:nvSpPr>
        <p:spPr bwMode="auto">
          <a:xfrm>
            <a:off x="5615098" y="1730639"/>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a:t>
            </a:r>
          </a:p>
          <a:p>
            <a:pPr>
              <a:lnSpc>
                <a:spcPct val="90000"/>
              </a:lnSpc>
              <a:buClr>
                <a:schemeClr val="accent1"/>
              </a:buClr>
              <a:buSzPct val="80000"/>
            </a:pPr>
            <a:r>
              <a:rPr lang="en-US" sz="600" dirty="0">
                <a:solidFill>
                  <a:srgbClr val="404040"/>
                </a:solidFill>
              </a:rPr>
              <a:t> Inbound Delivery</a:t>
            </a:r>
          </a:p>
          <a:p>
            <a:pPr>
              <a:lnSpc>
                <a:spcPct val="90000"/>
              </a:lnSpc>
              <a:buClr>
                <a:schemeClr val="accent1"/>
              </a:buClr>
              <a:buSzPct val="80000"/>
            </a:pPr>
            <a:r>
              <a:rPr lang="en-US" sz="600" dirty="0">
                <a:solidFill>
                  <a:srgbClr val="404040"/>
                </a:solidFill>
              </a:rPr>
              <a:t> Notifications</a:t>
            </a:r>
          </a:p>
        </p:txBody>
      </p:sp>
      <p:cxnSp>
        <p:nvCxnSpPr>
          <p:cNvPr id="87" name="AutoShape 482"/>
          <p:cNvCxnSpPr>
            <a:cxnSpLocks noChangeShapeType="1"/>
          </p:cNvCxnSpPr>
          <p:nvPr/>
        </p:nvCxnSpPr>
        <p:spPr bwMode="auto">
          <a:xfrm rot="5400000" flipH="1" flipV="1">
            <a:off x="5813388" y="1614636"/>
            <a:ext cx="180975" cy="3175"/>
          </a:xfrm>
          <a:prstGeom prst="straightConnector1">
            <a:avLst/>
          </a:prstGeom>
          <a:noFill/>
          <a:ln w="9525">
            <a:solidFill>
              <a:srgbClr val="7D96A4"/>
            </a:solidFill>
            <a:prstDash val="sysDot"/>
            <a:round/>
            <a:headEnd/>
            <a:tailEnd/>
          </a:ln>
        </p:spPr>
      </p:cxnSp>
      <p:cxnSp>
        <p:nvCxnSpPr>
          <p:cNvPr id="88" name="AutoShape 1146"/>
          <p:cNvCxnSpPr>
            <a:cxnSpLocks noChangeShapeType="1"/>
          </p:cNvCxnSpPr>
          <p:nvPr/>
        </p:nvCxnSpPr>
        <p:spPr bwMode="auto">
          <a:xfrm flipH="1">
            <a:off x="6212958" y="1917406"/>
            <a:ext cx="116959" cy="10631"/>
          </a:xfrm>
          <a:prstGeom prst="straightConnector1">
            <a:avLst/>
          </a:prstGeom>
          <a:noFill/>
          <a:ln w="9525">
            <a:solidFill>
              <a:schemeClr val="tx1">
                <a:lumMod val="50000"/>
                <a:lumOff val="50000"/>
              </a:schemeClr>
            </a:solidFill>
            <a:prstDash val="solid"/>
            <a:round/>
            <a:headEnd type="triangle" w="med" len="med"/>
            <a:tailEnd/>
          </a:ln>
        </p:spPr>
      </p:cxnSp>
      <p:sp>
        <p:nvSpPr>
          <p:cNvPr id="91" name="Chevron 426">
            <a:hlinkClick r:id="rId10" action="ppaction://hlinksldjump"/>
          </p:cNvPr>
          <p:cNvSpPr>
            <a:spLocks noChangeArrowheads="1"/>
          </p:cNvSpPr>
          <p:nvPr/>
        </p:nvSpPr>
        <p:spPr bwMode="auto">
          <a:xfrm>
            <a:off x="6316847" y="1730639"/>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 Processing </a:t>
            </a:r>
          </a:p>
          <a:p>
            <a:pPr>
              <a:lnSpc>
                <a:spcPct val="90000"/>
              </a:lnSpc>
              <a:buClr>
                <a:schemeClr val="accent1"/>
              </a:buClr>
              <a:buSzPct val="80000"/>
            </a:pPr>
            <a:r>
              <a:rPr lang="en-US" sz="600" dirty="0">
                <a:solidFill>
                  <a:srgbClr val="404040"/>
                </a:solidFill>
              </a:rPr>
              <a:t> Inbound </a:t>
            </a:r>
          </a:p>
          <a:p>
            <a:pPr>
              <a:lnSpc>
                <a:spcPct val="90000"/>
              </a:lnSpc>
              <a:buClr>
                <a:schemeClr val="accent1"/>
              </a:buClr>
              <a:buSzPct val="80000"/>
            </a:pPr>
            <a:r>
              <a:rPr lang="en-US" sz="600" dirty="0">
                <a:solidFill>
                  <a:srgbClr val="404040"/>
                </a:solidFill>
              </a:rPr>
              <a:t> Deliveries</a:t>
            </a:r>
          </a:p>
        </p:txBody>
      </p:sp>
      <p:cxnSp>
        <p:nvCxnSpPr>
          <p:cNvPr id="92" name="AutoShape 482"/>
          <p:cNvCxnSpPr>
            <a:cxnSpLocks noChangeShapeType="1"/>
          </p:cNvCxnSpPr>
          <p:nvPr/>
        </p:nvCxnSpPr>
        <p:spPr bwMode="auto">
          <a:xfrm rot="5400000" flipH="1" flipV="1">
            <a:off x="6515137" y="1614636"/>
            <a:ext cx="180975" cy="3175"/>
          </a:xfrm>
          <a:prstGeom prst="straightConnector1">
            <a:avLst/>
          </a:prstGeom>
          <a:noFill/>
          <a:ln w="9525">
            <a:solidFill>
              <a:srgbClr val="7D96A4"/>
            </a:solidFill>
            <a:prstDash val="sysDot"/>
            <a:round/>
            <a:headEnd/>
            <a:tailEnd/>
          </a:ln>
        </p:spPr>
      </p:cxnSp>
      <p:cxnSp>
        <p:nvCxnSpPr>
          <p:cNvPr id="93" name="AutoShape 1146"/>
          <p:cNvCxnSpPr>
            <a:cxnSpLocks noChangeShapeType="1"/>
          </p:cNvCxnSpPr>
          <p:nvPr/>
        </p:nvCxnSpPr>
        <p:spPr bwMode="auto">
          <a:xfrm flipH="1">
            <a:off x="6914707" y="1917406"/>
            <a:ext cx="116959" cy="10631"/>
          </a:xfrm>
          <a:prstGeom prst="straightConnector1">
            <a:avLst/>
          </a:prstGeom>
          <a:noFill/>
          <a:ln w="9525">
            <a:solidFill>
              <a:schemeClr val="tx1">
                <a:lumMod val="50000"/>
                <a:lumOff val="50000"/>
              </a:schemeClr>
            </a:solidFill>
            <a:prstDash val="solid"/>
            <a:round/>
            <a:headEnd type="triangle" w="med" len="med"/>
            <a:tailEnd/>
          </a:ln>
        </p:spPr>
      </p:cxnSp>
      <p:sp>
        <p:nvSpPr>
          <p:cNvPr id="96" name="Chevron 426">
            <a:hlinkClick r:id="rId11" action="ppaction://hlinksldjump"/>
          </p:cNvPr>
          <p:cNvSpPr>
            <a:spLocks noChangeArrowheads="1"/>
          </p:cNvSpPr>
          <p:nvPr/>
        </p:nvSpPr>
        <p:spPr bwMode="auto">
          <a:xfrm>
            <a:off x="7006192" y="1730639"/>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 Processing </a:t>
            </a:r>
          </a:p>
          <a:p>
            <a:pPr>
              <a:lnSpc>
                <a:spcPct val="90000"/>
              </a:lnSpc>
              <a:buClr>
                <a:schemeClr val="accent1"/>
              </a:buClr>
              <a:buSzPct val="80000"/>
            </a:pPr>
            <a:r>
              <a:rPr lang="en-US" sz="600" dirty="0">
                <a:solidFill>
                  <a:srgbClr val="404040"/>
                </a:solidFill>
              </a:rPr>
              <a:t> Supplier Invoices</a:t>
            </a:r>
          </a:p>
        </p:txBody>
      </p:sp>
      <p:cxnSp>
        <p:nvCxnSpPr>
          <p:cNvPr id="97" name="AutoShape 482"/>
          <p:cNvCxnSpPr>
            <a:cxnSpLocks noChangeShapeType="1"/>
          </p:cNvCxnSpPr>
          <p:nvPr/>
        </p:nvCxnSpPr>
        <p:spPr bwMode="auto">
          <a:xfrm rot="5400000" flipH="1" flipV="1">
            <a:off x="7204482" y="1614636"/>
            <a:ext cx="180975" cy="3175"/>
          </a:xfrm>
          <a:prstGeom prst="straightConnector1">
            <a:avLst/>
          </a:prstGeom>
          <a:noFill/>
          <a:ln w="9525">
            <a:solidFill>
              <a:srgbClr val="7D96A4"/>
            </a:solidFill>
            <a:prstDash val="sysDot"/>
            <a:round/>
            <a:headEnd/>
            <a:tailEnd/>
          </a:ln>
        </p:spPr>
      </p:cxnSp>
      <p:cxnSp>
        <p:nvCxnSpPr>
          <p:cNvPr id="98" name="AutoShape 1146"/>
          <p:cNvCxnSpPr>
            <a:cxnSpLocks noChangeShapeType="1"/>
          </p:cNvCxnSpPr>
          <p:nvPr/>
        </p:nvCxnSpPr>
        <p:spPr bwMode="auto">
          <a:xfrm flipH="1">
            <a:off x="7604052" y="1917406"/>
            <a:ext cx="116959" cy="10631"/>
          </a:xfrm>
          <a:prstGeom prst="straightConnector1">
            <a:avLst/>
          </a:prstGeom>
          <a:noFill/>
          <a:ln w="9525">
            <a:solidFill>
              <a:schemeClr val="tx1">
                <a:lumMod val="50000"/>
                <a:lumOff val="50000"/>
              </a:schemeClr>
            </a:solidFill>
            <a:prstDash val="solid"/>
            <a:round/>
            <a:headEnd type="triangle" w="med" len="med"/>
            <a:tailEnd/>
          </a:ln>
        </p:spPr>
      </p:cxnSp>
      <p:sp>
        <p:nvSpPr>
          <p:cNvPr id="101" name="Chevron 426">
            <a:hlinkClick r:id="rId12" action="ppaction://hlinksldjump"/>
          </p:cNvPr>
          <p:cNvSpPr>
            <a:spLocks noChangeArrowheads="1"/>
          </p:cNvSpPr>
          <p:nvPr/>
        </p:nvSpPr>
        <p:spPr bwMode="auto">
          <a:xfrm>
            <a:off x="7720345" y="1720006"/>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a:t>
            </a:r>
          </a:p>
          <a:p>
            <a:pPr>
              <a:lnSpc>
                <a:spcPct val="90000"/>
              </a:lnSpc>
              <a:buClr>
                <a:schemeClr val="accent1"/>
              </a:buClr>
              <a:buSzPct val="80000"/>
            </a:pPr>
            <a:r>
              <a:rPr lang="en-US" sz="600" dirty="0">
                <a:solidFill>
                  <a:srgbClr val="404040"/>
                </a:solidFill>
              </a:rPr>
              <a:t>Payables and </a:t>
            </a:r>
          </a:p>
          <a:p>
            <a:pPr>
              <a:lnSpc>
                <a:spcPct val="90000"/>
              </a:lnSpc>
              <a:buClr>
                <a:schemeClr val="accent1"/>
              </a:buClr>
              <a:buSzPct val="80000"/>
            </a:pPr>
            <a:r>
              <a:rPr lang="en-US" sz="600" dirty="0">
                <a:solidFill>
                  <a:srgbClr val="404040"/>
                </a:solidFill>
              </a:rPr>
              <a:t>Payments</a:t>
            </a:r>
          </a:p>
        </p:txBody>
      </p:sp>
      <p:cxnSp>
        <p:nvCxnSpPr>
          <p:cNvPr id="102" name="AutoShape 482"/>
          <p:cNvCxnSpPr>
            <a:cxnSpLocks noChangeShapeType="1"/>
          </p:cNvCxnSpPr>
          <p:nvPr/>
        </p:nvCxnSpPr>
        <p:spPr bwMode="auto">
          <a:xfrm rot="5400000" flipH="1" flipV="1">
            <a:off x="7918635" y="1604003"/>
            <a:ext cx="180975" cy="3175"/>
          </a:xfrm>
          <a:prstGeom prst="straightConnector1">
            <a:avLst/>
          </a:prstGeom>
          <a:noFill/>
          <a:ln w="9525">
            <a:solidFill>
              <a:srgbClr val="7D96A4"/>
            </a:solidFill>
            <a:prstDash val="sysDot"/>
            <a:round/>
            <a:headEnd/>
            <a:tailEnd/>
          </a:ln>
        </p:spPr>
      </p:cxnSp>
      <p:sp>
        <p:nvSpPr>
          <p:cNvPr id="166" name="Freeform 69"/>
          <p:cNvSpPr>
            <a:spLocks noChangeAspect="1" noChangeArrowheads="1"/>
          </p:cNvSpPr>
          <p:nvPr/>
        </p:nvSpPr>
        <p:spPr bwMode="auto">
          <a:xfrm>
            <a:off x="6776445" y="204023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7" name="Freeform 69"/>
          <p:cNvSpPr>
            <a:spLocks noChangeAspect="1" noChangeArrowheads="1"/>
          </p:cNvSpPr>
          <p:nvPr/>
        </p:nvSpPr>
        <p:spPr bwMode="auto">
          <a:xfrm>
            <a:off x="7457368" y="2038168"/>
            <a:ext cx="139302" cy="117484"/>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8" name="Freeform 69"/>
          <p:cNvSpPr>
            <a:spLocks noChangeAspect="1" noChangeArrowheads="1"/>
          </p:cNvSpPr>
          <p:nvPr/>
        </p:nvSpPr>
        <p:spPr bwMode="auto">
          <a:xfrm>
            <a:off x="8183487" y="202753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16" name="Group 70"/>
          <p:cNvGrpSpPr>
            <a:grpSpLocks/>
          </p:cNvGrpSpPr>
          <p:nvPr/>
        </p:nvGrpSpPr>
        <p:grpSpPr bwMode="auto">
          <a:xfrm>
            <a:off x="3431397" y="2168615"/>
            <a:ext cx="735162" cy="877887"/>
            <a:chOff x="1836" y="3915"/>
            <a:chExt cx="453" cy="334"/>
          </a:xfrm>
        </p:grpSpPr>
        <p:sp>
          <p:nvSpPr>
            <p:cNvPr id="17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7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7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Processing Purchase Requests – Bundle and Order</a:t>
              </a:r>
            </a:p>
            <a:p>
              <a:pPr marL="57150" indent="-57150">
                <a:buFontTx/>
                <a:buChar char="•"/>
              </a:pPr>
              <a:r>
                <a:rPr lang="de-DE" sz="600" dirty="0">
                  <a:solidFill>
                    <a:srgbClr val="404040"/>
                  </a:solidFill>
                </a:rPr>
                <a:t>Processing Purchase Requests - Order</a:t>
              </a:r>
              <a:endParaRPr lang="en-US" sz="600" dirty="0">
                <a:solidFill>
                  <a:srgbClr val="404040"/>
                </a:solidFill>
              </a:endParaRPr>
            </a:p>
          </p:txBody>
        </p:sp>
      </p:grpSp>
      <p:grpSp>
        <p:nvGrpSpPr>
          <p:cNvPr id="17" name="Group 70"/>
          <p:cNvGrpSpPr>
            <a:grpSpLocks/>
          </p:cNvGrpSpPr>
          <p:nvPr/>
        </p:nvGrpSpPr>
        <p:grpSpPr bwMode="auto">
          <a:xfrm>
            <a:off x="5572664" y="2149628"/>
            <a:ext cx="638356" cy="625475"/>
            <a:chOff x="1836" y="3915"/>
            <a:chExt cx="453" cy="334"/>
          </a:xfrm>
        </p:grpSpPr>
        <p:sp>
          <p:nvSpPr>
            <p:cNvPr id="17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7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8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r>
                <a:rPr lang="de-DE" sz="600" dirty="0">
                  <a:solidFill>
                    <a:srgbClr val="404040"/>
                  </a:solidFill>
                </a:rPr>
                <a:t>   Supplier </a:t>
              </a:r>
            </a:p>
            <a:p>
              <a:pPr marL="57150" indent="-57150"/>
              <a:r>
                <a:rPr lang="de-DE" sz="600" dirty="0">
                  <a:solidFill>
                    <a:srgbClr val="404040"/>
                  </a:solidFill>
                </a:rPr>
                <a:t>   Delivery</a:t>
              </a:r>
            </a:p>
            <a:p>
              <a:pPr marL="57150" indent="-57150"/>
              <a:r>
                <a:rPr lang="de-DE" sz="600" dirty="0">
                  <a:solidFill>
                    <a:srgbClr val="404040"/>
                  </a:solidFill>
                </a:rPr>
                <a:t> </a:t>
              </a:r>
            </a:p>
            <a:p>
              <a:pPr marL="57150" indent="-57150"/>
              <a:r>
                <a:rPr lang="de-DE" sz="600" dirty="0">
                  <a:solidFill>
                    <a:srgbClr val="404040"/>
                  </a:solidFill>
                </a:rPr>
                <a:t>Notification</a:t>
              </a:r>
              <a:endParaRPr lang="en-US" sz="600" dirty="0">
                <a:solidFill>
                  <a:srgbClr val="404040"/>
                </a:solidFill>
              </a:endParaRPr>
            </a:p>
          </p:txBody>
        </p:sp>
      </p:grpSp>
      <p:grpSp>
        <p:nvGrpSpPr>
          <p:cNvPr id="18" name="Group 70"/>
          <p:cNvGrpSpPr>
            <a:grpSpLocks/>
          </p:cNvGrpSpPr>
          <p:nvPr/>
        </p:nvGrpSpPr>
        <p:grpSpPr bwMode="auto">
          <a:xfrm>
            <a:off x="6245196" y="2150253"/>
            <a:ext cx="724947" cy="1101905"/>
            <a:chOff x="1836" y="3915"/>
            <a:chExt cx="453" cy="334"/>
          </a:xfrm>
        </p:grpSpPr>
        <p:sp>
          <p:nvSpPr>
            <p:cNvPr id="18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8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8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580" dirty="0">
                  <a:solidFill>
                    <a:srgbClr val="404040"/>
                  </a:solidFill>
                </a:rPr>
                <a:t>Based on ASN with task control</a:t>
              </a:r>
            </a:p>
            <a:p>
              <a:pPr marL="57150" indent="-57150">
                <a:buFontTx/>
                <a:buChar char="•"/>
              </a:pPr>
              <a:r>
                <a:rPr lang="de-DE" sz="580" dirty="0">
                  <a:solidFill>
                    <a:srgbClr val="404040"/>
                  </a:solidFill>
                </a:rPr>
                <a:t>Based on ASN without task control</a:t>
              </a:r>
            </a:p>
            <a:p>
              <a:pPr marL="57150" indent="-57150">
                <a:buFontTx/>
                <a:buChar char="•"/>
              </a:pPr>
              <a:r>
                <a:rPr lang="de-DE" sz="580" dirty="0">
                  <a:solidFill>
                    <a:srgbClr val="404040"/>
                  </a:solidFill>
                </a:rPr>
                <a:t>Based on PO without task control</a:t>
              </a:r>
              <a:endParaRPr lang="en-US" sz="580" dirty="0">
                <a:solidFill>
                  <a:srgbClr val="404040"/>
                </a:solidFill>
              </a:endParaRPr>
            </a:p>
          </p:txBody>
        </p:sp>
      </p:grpSp>
      <p:grpSp>
        <p:nvGrpSpPr>
          <p:cNvPr id="19" name="Group 70"/>
          <p:cNvGrpSpPr>
            <a:grpSpLocks/>
          </p:cNvGrpSpPr>
          <p:nvPr/>
        </p:nvGrpSpPr>
        <p:grpSpPr bwMode="auto">
          <a:xfrm>
            <a:off x="6987397" y="2150943"/>
            <a:ext cx="655832" cy="661268"/>
            <a:chOff x="1836" y="3915"/>
            <a:chExt cx="453" cy="334"/>
          </a:xfrm>
        </p:grpSpPr>
        <p:sp>
          <p:nvSpPr>
            <p:cNvPr id="186"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87"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88"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r>
                <a:rPr lang="de-DE" sz="600" dirty="0">
                  <a:solidFill>
                    <a:srgbClr val="404040"/>
                  </a:solidFill>
                </a:rPr>
                <a:t>Processing</a:t>
              </a:r>
            </a:p>
            <a:p>
              <a:pPr marL="57150" indent="-57150"/>
              <a:r>
                <a:rPr lang="de-DE" sz="600" dirty="0" err="1">
                  <a:solidFill>
                    <a:srgbClr val="404040"/>
                  </a:solidFill>
                </a:rPr>
                <a:t>Supplier</a:t>
              </a:r>
              <a:r>
                <a:rPr lang="de-DE" sz="600" dirty="0">
                  <a:solidFill>
                    <a:srgbClr val="404040"/>
                  </a:solidFill>
                </a:rPr>
                <a:t> </a:t>
              </a:r>
            </a:p>
            <a:p>
              <a:pPr marL="57150" indent="-57150"/>
              <a:r>
                <a:rPr lang="de-DE" sz="600" dirty="0" err="1">
                  <a:solidFill>
                    <a:srgbClr val="404040"/>
                  </a:solidFill>
                </a:rPr>
                <a:t>Invoices</a:t>
              </a:r>
              <a:r>
                <a:rPr lang="de-DE" sz="600" dirty="0">
                  <a:solidFill>
                    <a:srgbClr val="404040"/>
                  </a:solidFill>
                </a:rPr>
                <a:t> </a:t>
              </a:r>
              <a:r>
                <a:rPr lang="de-DE" sz="600" dirty="0" err="1">
                  <a:solidFill>
                    <a:srgbClr val="404040"/>
                  </a:solidFill>
                </a:rPr>
                <a:t>Using</a:t>
              </a:r>
              <a:r>
                <a:rPr lang="de-DE" sz="600" dirty="0">
                  <a:solidFill>
                    <a:srgbClr val="404040"/>
                  </a:solidFill>
                </a:rPr>
                <a:t> </a:t>
              </a:r>
            </a:p>
            <a:p>
              <a:pPr marL="57150" indent="-57150"/>
              <a:r>
                <a:rPr lang="de-DE" sz="600" dirty="0">
                  <a:solidFill>
                    <a:srgbClr val="404040"/>
                  </a:solidFill>
                </a:rPr>
                <a:t>ERS</a:t>
              </a:r>
              <a:endParaRPr lang="en-US" sz="600" dirty="0">
                <a:solidFill>
                  <a:srgbClr val="404040"/>
                </a:solidFill>
              </a:endParaRPr>
            </a:p>
          </p:txBody>
        </p:sp>
      </p:grpSp>
      <p:grpSp>
        <p:nvGrpSpPr>
          <p:cNvPr id="20" name="Group 70"/>
          <p:cNvGrpSpPr>
            <a:grpSpLocks/>
          </p:cNvGrpSpPr>
          <p:nvPr/>
        </p:nvGrpSpPr>
        <p:grpSpPr bwMode="auto">
          <a:xfrm>
            <a:off x="7649953" y="2136865"/>
            <a:ext cx="726296" cy="1011776"/>
            <a:chOff x="1836" y="3915"/>
            <a:chExt cx="453" cy="334"/>
          </a:xfrm>
        </p:grpSpPr>
        <p:sp>
          <p:nvSpPr>
            <p:cNvPr id="190"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91"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92"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de-DE" sz="570" dirty="0">
                  <a:solidFill>
                    <a:srgbClr val="404040"/>
                  </a:solidFill>
                </a:rPr>
                <a:t>Processing Payments Manually with Open Item Clearing</a:t>
              </a:r>
            </a:p>
            <a:p>
              <a:pPr marL="57150" indent="-57150">
                <a:buFontTx/>
                <a:buChar char="•"/>
              </a:pPr>
              <a:r>
                <a:rPr lang="de-DE" sz="570" dirty="0">
                  <a:solidFill>
                    <a:srgbClr val="404040"/>
                  </a:solidFill>
                </a:rPr>
                <a:t>Processing Payments with Petty Cash</a:t>
              </a:r>
              <a:endParaRPr lang="en-US" sz="570" dirty="0">
                <a:solidFill>
                  <a:srgbClr val="404040"/>
                </a:solidFill>
              </a:endParaRPr>
            </a:p>
          </p:txBody>
        </p:sp>
      </p:grpSp>
      <p:sp>
        <p:nvSpPr>
          <p:cNvPr id="201" name="Rectangle 74"/>
          <p:cNvSpPr>
            <a:spLocks noChangeArrowheads="1"/>
          </p:cNvSpPr>
          <p:nvPr/>
        </p:nvSpPr>
        <p:spPr bwMode="auto">
          <a:xfrm>
            <a:off x="2445667" y="2795553"/>
            <a:ext cx="574675" cy="184150"/>
          </a:xfrm>
          <a:prstGeom prst="rect">
            <a:avLst/>
          </a:prstGeom>
          <a:noFill/>
          <a:ln w="9525">
            <a:noFill/>
            <a:miter lim="800000"/>
            <a:headEnd/>
            <a:tailEnd/>
          </a:ln>
        </p:spPr>
        <p:txBody>
          <a:bodyPr lIns="0" tIns="0" rIns="0" bIns="0">
            <a:spAutoFit/>
          </a:bodyPr>
          <a:lstStyle/>
          <a:p>
            <a:r>
              <a:rPr lang="en-US" sz="600" dirty="0">
                <a:solidFill>
                  <a:srgbClr val="404040"/>
                </a:solidFill>
              </a:rPr>
              <a:t>Demand</a:t>
            </a:r>
            <a:r>
              <a:rPr lang="en-US" sz="600" dirty="0">
                <a:solidFill>
                  <a:schemeClr val="accent2"/>
                </a:solidFill>
              </a:rPr>
              <a:t> </a:t>
            </a:r>
            <a:r>
              <a:rPr lang="en-US" sz="600" dirty="0">
                <a:solidFill>
                  <a:srgbClr val="404040"/>
                </a:solidFill>
              </a:rPr>
              <a:t>Planning</a:t>
            </a:r>
          </a:p>
        </p:txBody>
      </p:sp>
      <p:sp>
        <p:nvSpPr>
          <p:cNvPr id="202" name="Rectangle 74"/>
          <p:cNvSpPr>
            <a:spLocks noChangeArrowheads="1"/>
          </p:cNvSpPr>
          <p:nvPr/>
        </p:nvSpPr>
        <p:spPr bwMode="auto">
          <a:xfrm>
            <a:off x="2471067" y="3230528"/>
            <a:ext cx="574675" cy="184150"/>
          </a:xfrm>
          <a:prstGeom prst="rect">
            <a:avLst/>
          </a:prstGeom>
          <a:noFill/>
          <a:ln w="9525">
            <a:noFill/>
            <a:miter lim="800000"/>
            <a:headEnd/>
            <a:tailEnd/>
          </a:ln>
        </p:spPr>
        <p:txBody>
          <a:bodyPr lIns="0" tIns="0" rIns="0" bIns="0">
            <a:spAutoFit/>
          </a:bodyPr>
          <a:lstStyle/>
          <a:p>
            <a:r>
              <a:rPr lang="en-US" sz="600" dirty="0">
                <a:solidFill>
                  <a:srgbClr val="404040"/>
                </a:solidFill>
              </a:rPr>
              <a:t>Make-to-Stock</a:t>
            </a:r>
          </a:p>
          <a:p>
            <a:endParaRPr lang="en-US" sz="600" dirty="0">
              <a:solidFill>
                <a:schemeClr val="accent2"/>
              </a:solidFill>
            </a:endParaRPr>
          </a:p>
        </p:txBody>
      </p:sp>
      <p:sp>
        <p:nvSpPr>
          <p:cNvPr id="203" name="Rectangle 74"/>
          <p:cNvSpPr>
            <a:spLocks noChangeArrowheads="1"/>
          </p:cNvSpPr>
          <p:nvPr/>
        </p:nvSpPr>
        <p:spPr bwMode="auto">
          <a:xfrm>
            <a:off x="2458367" y="3598828"/>
            <a:ext cx="713458" cy="184666"/>
          </a:xfrm>
          <a:prstGeom prst="rect">
            <a:avLst/>
          </a:prstGeom>
          <a:noFill/>
          <a:ln w="9525">
            <a:noFill/>
            <a:miter lim="800000"/>
            <a:headEnd/>
            <a:tailEnd/>
          </a:ln>
        </p:spPr>
        <p:txBody>
          <a:bodyPr wrap="square" lIns="0" tIns="0" rIns="0" bIns="0">
            <a:spAutoFit/>
          </a:bodyPr>
          <a:lstStyle/>
          <a:p>
            <a:r>
              <a:rPr lang="en-US" sz="600" dirty="0">
                <a:solidFill>
                  <a:srgbClr val="404040"/>
                </a:solidFill>
              </a:rPr>
              <a:t>Order-to-Cash</a:t>
            </a:r>
          </a:p>
          <a:p>
            <a:r>
              <a:rPr lang="de-DE" sz="600" dirty="0">
                <a:solidFill>
                  <a:srgbClr val="404040"/>
                </a:solidFill>
              </a:rPr>
              <a:t>(Sell-from -Stock)</a:t>
            </a:r>
            <a:endParaRPr lang="en-US" sz="600" dirty="0">
              <a:solidFill>
                <a:srgbClr val="404040"/>
              </a:solidFill>
            </a:endParaRPr>
          </a:p>
        </p:txBody>
      </p:sp>
      <p:cxnSp>
        <p:nvCxnSpPr>
          <p:cNvPr id="207" name="AutoShape 211"/>
          <p:cNvCxnSpPr>
            <a:cxnSpLocks noChangeShapeType="1"/>
          </p:cNvCxnSpPr>
          <p:nvPr/>
        </p:nvCxnSpPr>
        <p:spPr bwMode="auto">
          <a:xfrm rot="10800000">
            <a:off x="2144042" y="1943065"/>
            <a:ext cx="76200" cy="946150"/>
          </a:xfrm>
          <a:prstGeom prst="bentConnector3">
            <a:avLst>
              <a:gd name="adj1" fmla="val 502083"/>
            </a:avLst>
          </a:prstGeom>
          <a:noFill/>
          <a:ln w="9525">
            <a:solidFill>
              <a:srgbClr val="7F7F7F"/>
            </a:solidFill>
            <a:miter lim="800000"/>
            <a:headEnd/>
            <a:tailEnd type="triangle" w="med" len="med"/>
          </a:ln>
        </p:spPr>
      </p:cxnSp>
      <p:cxnSp>
        <p:nvCxnSpPr>
          <p:cNvPr id="208" name="AutoShape 212"/>
          <p:cNvCxnSpPr>
            <a:cxnSpLocks noChangeShapeType="1"/>
          </p:cNvCxnSpPr>
          <p:nvPr/>
        </p:nvCxnSpPr>
        <p:spPr bwMode="auto">
          <a:xfrm rot="10800000">
            <a:off x="2144042" y="1943065"/>
            <a:ext cx="111125" cy="1333500"/>
          </a:xfrm>
          <a:prstGeom prst="bentConnector3">
            <a:avLst>
              <a:gd name="adj1" fmla="val 375713"/>
            </a:avLst>
          </a:prstGeom>
          <a:noFill/>
          <a:ln w="9525">
            <a:solidFill>
              <a:srgbClr val="7F7F7F"/>
            </a:solidFill>
            <a:miter lim="800000"/>
            <a:headEnd/>
            <a:tailEnd type="triangle" w="med" len="med"/>
          </a:ln>
        </p:spPr>
      </p:cxnSp>
      <p:cxnSp>
        <p:nvCxnSpPr>
          <p:cNvPr id="209" name="AutoShape 213"/>
          <p:cNvCxnSpPr>
            <a:cxnSpLocks noChangeShapeType="1"/>
          </p:cNvCxnSpPr>
          <p:nvPr/>
        </p:nvCxnSpPr>
        <p:spPr bwMode="auto">
          <a:xfrm rot="10800000" flipH="1" flipV="1">
            <a:off x="2144042" y="1943065"/>
            <a:ext cx="88900" cy="1720850"/>
          </a:xfrm>
          <a:prstGeom prst="bentConnector3">
            <a:avLst>
              <a:gd name="adj1" fmla="val -344644"/>
            </a:avLst>
          </a:prstGeom>
          <a:noFill/>
          <a:ln w="9525">
            <a:solidFill>
              <a:srgbClr val="7F7F7F"/>
            </a:solidFill>
            <a:miter lim="800000"/>
            <a:headEnd type="triangle" w="med" len="med"/>
            <a:tailEnd/>
          </a:ln>
        </p:spPr>
      </p:cxnSp>
      <p:pic>
        <p:nvPicPr>
          <p:cNvPr id="120" name="Picture 5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auto">
          <a:xfrm>
            <a:off x="2218226" y="2834605"/>
            <a:ext cx="160337" cy="119523"/>
          </a:xfrm>
          <a:prstGeom prst="rect">
            <a:avLst/>
          </a:prstGeom>
          <a:noFill/>
          <a:ln w="9525">
            <a:noFill/>
            <a:miter lim="800000"/>
            <a:headEnd/>
            <a:tailEnd/>
          </a:ln>
        </p:spPr>
      </p:pic>
      <p:pic>
        <p:nvPicPr>
          <p:cNvPr id="121" name="Picture 5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auto">
          <a:xfrm>
            <a:off x="2227751" y="3225130"/>
            <a:ext cx="160337" cy="119523"/>
          </a:xfrm>
          <a:prstGeom prst="rect">
            <a:avLst/>
          </a:prstGeom>
          <a:noFill/>
          <a:ln w="9525">
            <a:noFill/>
            <a:miter lim="800000"/>
            <a:headEnd/>
            <a:tailEnd/>
          </a:ln>
        </p:spPr>
      </p:pic>
      <p:pic>
        <p:nvPicPr>
          <p:cNvPr id="122" name="Picture 5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auto">
          <a:xfrm>
            <a:off x="2218226" y="3615655"/>
            <a:ext cx="160337" cy="119523"/>
          </a:xfrm>
          <a:prstGeom prst="rect">
            <a:avLst/>
          </a:prstGeom>
          <a:noFill/>
          <a:ln w="9525">
            <a:noFill/>
            <a:miter lim="800000"/>
            <a:headEnd/>
            <a:tailEnd/>
          </a:ln>
        </p:spPr>
      </p:pic>
      <p:pic>
        <p:nvPicPr>
          <p:cNvPr id="116" name="Picture 115" descr="scenario_60pxgrün.png"/>
          <p:cNvPicPr>
            <a:picLocks noChangeAspect="1"/>
          </p:cNvPicPr>
          <p:nvPr/>
        </p:nvPicPr>
        <p:blipFill>
          <a:blip r:embed="rId14" cstate="print"/>
          <a:stretch>
            <a:fillRect/>
          </a:stretch>
        </p:blipFill>
        <p:spPr>
          <a:xfrm>
            <a:off x="361522" y="4846253"/>
            <a:ext cx="180000" cy="180000"/>
          </a:xfrm>
          <a:prstGeom prst="rect">
            <a:avLst/>
          </a:prstGeom>
        </p:spPr>
      </p:pic>
      <p:sp>
        <p:nvSpPr>
          <p:cNvPr id="11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8" name="TextBox 117"/>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19"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24" name="Picture 123" descr="Calculator_2_60px.png"/>
          <p:cNvPicPr>
            <a:picLocks noChangeAspect="1"/>
          </p:cNvPicPr>
          <p:nvPr/>
        </p:nvPicPr>
        <p:blipFill>
          <a:blip r:embed="rId15" cstate="print"/>
          <a:stretch>
            <a:fillRect/>
          </a:stretch>
        </p:blipFill>
        <p:spPr>
          <a:xfrm>
            <a:off x="366739" y="5245467"/>
            <a:ext cx="180000" cy="180000"/>
          </a:xfrm>
          <a:prstGeom prst="rect">
            <a:avLst/>
          </a:prstGeom>
        </p:spPr>
      </p:pic>
      <p:sp>
        <p:nvSpPr>
          <p:cNvPr id="125"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6" name="Rectangle 55">
            <a:hlinkClick r:id="rId16"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7" name="Rectangle 57">
            <a:hlinkClick r:id="rId17"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28" name="Picture 127" descr="Monitor_60px.png"/>
          <p:cNvPicPr>
            <a:picLocks noChangeAspect="1"/>
          </p:cNvPicPr>
          <p:nvPr/>
        </p:nvPicPr>
        <p:blipFill>
          <a:blip r:embed="rId18" cstate="print"/>
          <a:stretch>
            <a:fillRect/>
          </a:stretch>
        </p:blipFill>
        <p:spPr>
          <a:xfrm>
            <a:off x="361854" y="5605004"/>
            <a:ext cx="180000" cy="180000"/>
          </a:xfrm>
          <a:prstGeom prst="rect">
            <a:avLst/>
          </a:prstGeom>
        </p:spPr>
      </p:pic>
      <p:sp>
        <p:nvSpPr>
          <p:cNvPr id="13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3" name="TextBox 122"/>
          <p:cNvSpPr txBox="1"/>
          <p:nvPr/>
        </p:nvSpPr>
        <p:spPr bwMode="auto">
          <a:xfrm>
            <a:off x="1755775" y="5543607"/>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 &amp; Variants</a:t>
            </a:r>
            <a:endParaRPr lang="en-US" sz="700" dirty="0">
              <a:solidFill>
                <a:srgbClr val="666666"/>
              </a:solidFill>
              <a:latin typeface="BentonSans Light" pitchFamily="2" charset="0"/>
            </a:endParaRPr>
          </a:p>
        </p:txBody>
      </p:sp>
      <p:cxnSp>
        <p:nvCxnSpPr>
          <p:cNvPr id="132" name="AutoShape 482"/>
          <p:cNvCxnSpPr>
            <a:cxnSpLocks noChangeShapeType="1"/>
          </p:cNvCxnSpPr>
          <p:nvPr/>
        </p:nvCxnSpPr>
        <p:spPr bwMode="auto">
          <a:xfrm rot="5400000" flipH="1" flipV="1">
            <a:off x="4954743" y="6015298"/>
            <a:ext cx="180975" cy="3175"/>
          </a:xfrm>
          <a:prstGeom prst="straightConnector1">
            <a:avLst/>
          </a:prstGeom>
          <a:noFill/>
          <a:ln w="9525">
            <a:solidFill>
              <a:srgbClr val="7D96A4"/>
            </a:solidFill>
            <a:prstDash val="sysDot"/>
            <a:round/>
            <a:headEnd/>
            <a:tailEnd/>
          </a:ln>
        </p:spPr>
      </p:cxnSp>
      <p:sp>
        <p:nvSpPr>
          <p:cNvPr id="133" name="Rectangle 132"/>
          <p:cNvSpPr/>
          <p:nvPr/>
        </p:nvSpPr>
        <p:spPr bwMode="auto">
          <a:xfrm>
            <a:off x="5110318" y="591846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134" name="Rectangle 133"/>
          <p:cNvSpPr/>
          <p:nvPr/>
        </p:nvSpPr>
        <p:spPr bwMode="auto">
          <a:xfrm>
            <a:off x="5110318" y="625818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135" name="AutoShape 1146"/>
          <p:cNvCxnSpPr>
            <a:cxnSpLocks noChangeShapeType="1"/>
          </p:cNvCxnSpPr>
          <p:nvPr/>
        </p:nvCxnSpPr>
        <p:spPr bwMode="auto">
          <a:xfrm rot="16200000" flipV="1">
            <a:off x="4954743" y="636296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36" name="Rectangle 74"/>
          <p:cNvSpPr>
            <a:spLocks noChangeArrowheads="1"/>
          </p:cNvSpPr>
          <p:nvPr/>
        </p:nvSpPr>
        <p:spPr bwMode="auto">
          <a:xfrm>
            <a:off x="4332443" y="592639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37" name="Freeform 69"/>
          <p:cNvSpPr>
            <a:spLocks noChangeAspect="1" noChangeArrowheads="1"/>
          </p:cNvSpPr>
          <p:nvPr/>
        </p:nvSpPr>
        <p:spPr bwMode="auto">
          <a:xfrm>
            <a:off x="4145118" y="593909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38" name="Picture 5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bwMode="auto">
          <a:xfrm>
            <a:off x="4145118" y="6334155"/>
            <a:ext cx="160337" cy="119523"/>
          </a:xfrm>
          <a:prstGeom prst="rect">
            <a:avLst/>
          </a:prstGeom>
          <a:noFill/>
          <a:ln w="9525">
            <a:noFill/>
            <a:miter lim="800000"/>
            <a:headEnd/>
            <a:tailEnd/>
          </a:ln>
        </p:spPr>
      </p:pic>
      <p:sp>
        <p:nvSpPr>
          <p:cNvPr id="139" name="Rectangle 74"/>
          <p:cNvSpPr>
            <a:spLocks noChangeArrowheads="1"/>
          </p:cNvSpPr>
          <p:nvPr/>
        </p:nvSpPr>
        <p:spPr bwMode="auto">
          <a:xfrm>
            <a:off x="4332443" y="629152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0" name="Chevron 426"/>
          <p:cNvSpPr>
            <a:spLocks noChangeArrowheads="1"/>
          </p:cNvSpPr>
          <p:nvPr/>
        </p:nvSpPr>
        <p:spPr bwMode="auto">
          <a:xfrm>
            <a:off x="1881021" y="5905521"/>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141" name="Group 70"/>
          <p:cNvGrpSpPr>
            <a:grpSpLocks/>
          </p:cNvGrpSpPr>
          <p:nvPr/>
        </p:nvGrpSpPr>
        <p:grpSpPr bwMode="auto">
          <a:xfrm>
            <a:off x="2443113" y="5903507"/>
            <a:ext cx="719138" cy="530225"/>
            <a:chOff x="1836" y="3915"/>
            <a:chExt cx="453" cy="334"/>
          </a:xfrm>
        </p:grpSpPr>
        <p:sp>
          <p:nvSpPr>
            <p:cNvPr id="14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4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4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pic>
        <p:nvPicPr>
          <p:cNvPr id="112" name="Picture 111"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31"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3" name="Picture 11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311284" y="5974705"/>
            <a:ext cx="589295" cy="382737"/>
          </a:xfrm>
          <a:prstGeom prst="rect">
            <a:avLst/>
          </a:prstGeom>
        </p:spPr>
      </p:pic>
      <p:sp>
        <p:nvSpPr>
          <p:cNvPr id="114" name="Rectangle 74"/>
          <p:cNvSpPr>
            <a:spLocks noChangeArrowheads="1"/>
          </p:cNvSpPr>
          <p:nvPr/>
        </p:nvSpPr>
        <p:spPr bwMode="auto">
          <a:xfrm>
            <a:off x="3318594" y="6052646"/>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pic>
        <p:nvPicPr>
          <p:cNvPr id="115" name="Picture 114"/>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124075" y="1127328"/>
            <a:ext cx="589295" cy="382737"/>
          </a:xfrm>
          <a:prstGeom prst="rect">
            <a:avLst/>
          </a:prstGeom>
        </p:spPr>
      </p:pic>
      <p:sp>
        <p:nvSpPr>
          <p:cNvPr id="147" name="Rectangle 74"/>
          <p:cNvSpPr>
            <a:spLocks noChangeArrowheads="1"/>
          </p:cNvSpPr>
          <p:nvPr/>
        </p:nvSpPr>
        <p:spPr bwMode="auto">
          <a:xfrm>
            <a:off x="2131385"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Supply Planning</a:t>
            </a:r>
          </a:p>
        </p:txBody>
      </p:sp>
      <p:sp>
        <p:nvSpPr>
          <p:cNvPr id="148" name="Rectangle 74"/>
          <p:cNvSpPr>
            <a:spLocks noChangeArrowheads="1"/>
          </p:cNvSpPr>
          <p:nvPr/>
        </p:nvSpPr>
        <p:spPr bwMode="auto">
          <a:xfrm>
            <a:off x="2787091" y="1250899"/>
            <a:ext cx="702259"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Arial Black" pitchFamily="34" charset="0"/>
              </a:rPr>
              <a:t>Supply Control</a:t>
            </a:r>
          </a:p>
          <a:p>
            <a:pPr algn="ctr"/>
            <a:r>
              <a:rPr lang="en-US" sz="600" dirty="0">
                <a:solidFill>
                  <a:schemeClr val="bg1"/>
                </a:solidFill>
                <a:latin typeface="Arial Black" pitchFamily="34" charset="0"/>
              </a:rPr>
              <a:t>Supply Planning</a:t>
            </a:r>
          </a:p>
        </p:txBody>
      </p:sp>
      <p:pic>
        <p:nvPicPr>
          <p:cNvPr id="149" name="Picture 14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530996" y="1112371"/>
            <a:ext cx="613526" cy="398476"/>
          </a:xfrm>
          <a:prstGeom prst="rect">
            <a:avLst/>
          </a:prstGeom>
        </p:spPr>
      </p:pic>
      <p:sp>
        <p:nvSpPr>
          <p:cNvPr id="150" name="Rectangle 74"/>
          <p:cNvSpPr>
            <a:spLocks noChangeArrowheads="1"/>
          </p:cNvSpPr>
          <p:nvPr/>
        </p:nvSpPr>
        <p:spPr bwMode="auto">
          <a:xfrm>
            <a:off x="3527795" y="1126452"/>
            <a:ext cx="574675" cy="323165"/>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Purchase Requests</a:t>
            </a:r>
          </a:p>
          <a:p>
            <a:pPr algn="ctr"/>
            <a:r>
              <a:rPr lang="en-US" sz="700" dirty="0">
                <a:solidFill>
                  <a:schemeClr val="bg1"/>
                </a:solidFill>
                <a:latin typeface="+mn-lt"/>
              </a:rPr>
              <a:t> and Orders</a:t>
            </a:r>
          </a:p>
        </p:txBody>
      </p:sp>
      <p:pic>
        <p:nvPicPr>
          <p:cNvPr id="151" name="Picture 150"/>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211601" y="1109607"/>
            <a:ext cx="589295" cy="382737"/>
          </a:xfrm>
          <a:prstGeom prst="rect">
            <a:avLst/>
          </a:prstGeom>
        </p:spPr>
      </p:pic>
      <p:sp>
        <p:nvSpPr>
          <p:cNvPr id="152" name="Rectangle 151"/>
          <p:cNvSpPr>
            <a:spLocks noChangeArrowheads="1"/>
          </p:cNvSpPr>
          <p:nvPr/>
        </p:nvSpPr>
        <p:spPr bwMode="auto">
          <a:xfrm>
            <a:off x="4218911"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Sourcing and </a:t>
            </a:r>
          </a:p>
          <a:p>
            <a:pPr algn="ctr"/>
            <a:r>
              <a:rPr lang="en-US" sz="700" dirty="0">
                <a:solidFill>
                  <a:schemeClr val="bg1"/>
                </a:solidFill>
                <a:latin typeface="+mn-lt"/>
              </a:rPr>
              <a:t>Contracting</a:t>
            </a:r>
          </a:p>
        </p:txBody>
      </p:sp>
      <p:pic>
        <p:nvPicPr>
          <p:cNvPr id="153" name="Picture 15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923982" y="1120239"/>
            <a:ext cx="589295" cy="382737"/>
          </a:xfrm>
          <a:prstGeom prst="rect">
            <a:avLst/>
          </a:prstGeom>
        </p:spPr>
      </p:pic>
      <p:sp>
        <p:nvSpPr>
          <p:cNvPr id="154" name="Rectangle 74"/>
          <p:cNvSpPr>
            <a:spLocks noChangeArrowheads="1"/>
          </p:cNvSpPr>
          <p:nvPr/>
        </p:nvSpPr>
        <p:spPr bwMode="auto">
          <a:xfrm>
            <a:off x="4931292" y="1126452"/>
            <a:ext cx="574675" cy="323165"/>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Purchase Requests</a:t>
            </a:r>
          </a:p>
          <a:p>
            <a:pPr algn="ctr"/>
            <a:r>
              <a:rPr lang="en-US" sz="700" dirty="0">
                <a:solidFill>
                  <a:schemeClr val="bg1"/>
                </a:solidFill>
                <a:latin typeface="+mn-lt"/>
              </a:rPr>
              <a:t> and Orders</a:t>
            </a:r>
          </a:p>
        </p:txBody>
      </p:sp>
      <p:pic>
        <p:nvPicPr>
          <p:cNvPr id="155" name="Picture 154"/>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615098" y="1109607"/>
            <a:ext cx="589295" cy="382737"/>
          </a:xfrm>
          <a:prstGeom prst="rect">
            <a:avLst/>
          </a:prstGeom>
        </p:spPr>
      </p:pic>
      <p:sp>
        <p:nvSpPr>
          <p:cNvPr id="156" name="Rectangle 74"/>
          <p:cNvSpPr>
            <a:spLocks noChangeArrowheads="1"/>
          </p:cNvSpPr>
          <p:nvPr/>
        </p:nvSpPr>
        <p:spPr bwMode="auto">
          <a:xfrm>
            <a:off x="5622408"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Inbound Logistics</a:t>
            </a:r>
          </a:p>
        </p:txBody>
      </p:sp>
      <p:pic>
        <p:nvPicPr>
          <p:cNvPr id="157" name="Picture 15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316847" y="1109607"/>
            <a:ext cx="589295" cy="382737"/>
          </a:xfrm>
          <a:prstGeom prst="rect">
            <a:avLst/>
          </a:prstGeom>
        </p:spPr>
      </p:pic>
      <p:sp>
        <p:nvSpPr>
          <p:cNvPr id="158" name="Rectangle 74"/>
          <p:cNvSpPr>
            <a:spLocks noChangeArrowheads="1"/>
          </p:cNvSpPr>
          <p:nvPr/>
        </p:nvSpPr>
        <p:spPr bwMode="auto">
          <a:xfrm>
            <a:off x="6324157"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Inbound Logistics</a:t>
            </a:r>
          </a:p>
        </p:txBody>
      </p:sp>
      <p:pic>
        <p:nvPicPr>
          <p:cNvPr id="159" name="Picture 15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7006192" y="1109607"/>
            <a:ext cx="589295" cy="382737"/>
          </a:xfrm>
          <a:prstGeom prst="rect">
            <a:avLst/>
          </a:prstGeom>
        </p:spPr>
      </p:pic>
      <p:sp>
        <p:nvSpPr>
          <p:cNvPr id="160" name="Rectangle 74"/>
          <p:cNvSpPr>
            <a:spLocks noChangeArrowheads="1"/>
          </p:cNvSpPr>
          <p:nvPr/>
        </p:nvSpPr>
        <p:spPr bwMode="auto">
          <a:xfrm>
            <a:off x="7013502"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Supplier Invoicing</a:t>
            </a:r>
          </a:p>
        </p:txBody>
      </p:sp>
      <p:pic>
        <p:nvPicPr>
          <p:cNvPr id="161" name="Picture 160"/>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7720345" y="1098974"/>
            <a:ext cx="589295" cy="382737"/>
          </a:xfrm>
          <a:prstGeom prst="rect">
            <a:avLst/>
          </a:prstGeom>
        </p:spPr>
      </p:pic>
      <p:sp>
        <p:nvSpPr>
          <p:cNvPr id="164" name="Rectangle 74"/>
          <p:cNvSpPr>
            <a:spLocks noChangeArrowheads="1"/>
          </p:cNvSpPr>
          <p:nvPr/>
        </p:nvSpPr>
        <p:spPr bwMode="auto">
          <a:xfrm>
            <a:off x="7727655"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Payment </a:t>
            </a:r>
          </a:p>
          <a:p>
            <a:pPr algn="ctr"/>
            <a:r>
              <a:rPr lang="en-US" sz="700" dirty="0">
                <a:solidFill>
                  <a:schemeClr val="bg1"/>
                </a:solidFill>
                <a:latin typeface="+mn-lt"/>
              </a:rPr>
              <a:t>Management</a:t>
            </a:r>
          </a:p>
        </p:txBody>
      </p:sp>
      <p:pic>
        <p:nvPicPr>
          <p:cNvPr id="165" name="Picture 164"/>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825115" y="1126108"/>
            <a:ext cx="589295" cy="382737"/>
          </a:xfrm>
          <a:prstGeom prst="rect">
            <a:avLst/>
          </a:prstGeom>
        </p:spPr>
      </p:pic>
      <p:sp>
        <p:nvSpPr>
          <p:cNvPr id="169" name="Rectangle 74"/>
          <p:cNvSpPr>
            <a:spLocks noChangeArrowheads="1"/>
          </p:cNvSpPr>
          <p:nvPr/>
        </p:nvSpPr>
        <p:spPr bwMode="auto">
          <a:xfrm>
            <a:off x="2832425" y="1145504"/>
            <a:ext cx="574675" cy="300082"/>
          </a:xfrm>
          <a:prstGeom prst="rect">
            <a:avLst/>
          </a:prstGeom>
          <a:noFill/>
          <a:ln w="9525">
            <a:noFill/>
            <a:miter lim="800000"/>
            <a:headEnd/>
            <a:tailEnd/>
          </a:ln>
        </p:spPr>
        <p:txBody>
          <a:bodyPr wrap="square" lIns="0" tIns="0" rIns="0" bIns="0">
            <a:spAutoFit/>
          </a:bodyPr>
          <a:lstStyle/>
          <a:p>
            <a:pPr algn="ctr"/>
            <a:r>
              <a:rPr lang="en-US" sz="650" dirty="0">
                <a:solidFill>
                  <a:schemeClr val="bg1"/>
                </a:solidFill>
                <a:latin typeface="+mn-lt"/>
              </a:rPr>
              <a:t>Supply Control</a:t>
            </a:r>
          </a:p>
          <a:p>
            <a:pPr algn="ctr"/>
            <a:r>
              <a:rPr lang="en-US" sz="650" dirty="0">
                <a:solidFill>
                  <a:schemeClr val="bg1"/>
                </a:solidFill>
                <a:latin typeface="+mn-lt"/>
              </a:rPr>
              <a:t>Supply Planning</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Procure-to-Pay (Stock)</a:t>
            </a:r>
            <a:br>
              <a:rPr lang="en-US" b="0" dirty="0"/>
            </a:br>
            <a:r>
              <a:rPr lang="en-US" sz="2000" b="0" dirty="0"/>
              <a:t>Scenario Flow Variant: Return to Supplier</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43607"/>
            <a:ext cx="1644650" cy="246221"/>
          </a:xfrm>
          <a:prstGeom prst="rect">
            <a:avLst/>
          </a:prstGeom>
          <a:noFill/>
        </p:spPr>
        <p:txBody>
          <a:bodyPr>
            <a:spAutoFit/>
          </a:bodyPr>
          <a:lstStyle>
            <a:defPPr>
              <a:defRPr lang="de-DE"/>
            </a:defPPr>
            <a:lvl1pPr>
              <a:buClr>
                <a:schemeClr val="accent1"/>
              </a:buClr>
              <a:buSzPct val="80000"/>
              <a:buFont typeface="Wingdings" pitchFamily="2" charset="2"/>
              <a:buNone/>
              <a:defRPr sz="1000">
                <a:solidFill>
                  <a:srgbClr val="666666"/>
                </a:solidFill>
                <a:latin typeface="BentonSans Light" pitchFamily="2" charset="0"/>
              </a:defRPr>
            </a:lvl1pPr>
          </a:lstStyle>
          <a:p>
            <a:r>
              <a:rPr lang="en-US" dirty="0"/>
              <a:t>Legend &amp; Variants</a:t>
            </a:r>
          </a:p>
        </p:txBody>
      </p:sp>
      <p:cxnSp>
        <p:nvCxnSpPr>
          <p:cNvPr id="6" name="AutoShape 482"/>
          <p:cNvCxnSpPr>
            <a:cxnSpLocks noChangeShapeType="1"/>
          </p:cNvCxnSpPr>
          <p:nvPr/>
        </p:nvCxnSpPr>
        <p:spPr bwMode="auto">
          <a:xfrm rot="5400000" flipH="1" flipV="1">
            <a:off x="4954743" y="601529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5110318" y="591846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5110318" y="625818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4954743" y="636296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4332443" y="592639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p:cNvSpPr>
            <a:spLocks noChangeAspect="1" noChangeArrowheads="1"/>
          </p:cNvSpPr>
          <p:nvPr/>
        </p:nvSpPr>
        <p:spPr bwMode="auto">
          <a:xfrm>
            <a:off x="4145118" y="593909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145118" y="6334155"/>
            <a:ext cx="160337" cy="119523"/>
          </a:xfrm>
          <a:prstGeom prst="rect">
            <a:avLst/>
          </a:prstGeom>
          <a:noFill/>
          <a:ln w="9525">
            <a:noFill/>
            <a:miter lim="800000"/>
            <a:headEnd/>
            <a:tailEnd/>
          </a:ln>
        </p:spPr>
      </p:pic>
      <p:sp>
        <p:nvSpPr>
          <p:cNvPr id="13" name="Rectangle 74"/>
          <p:cNvSpPr>
            <a:spLocks noChangeArrowheads="1"/>
          </p:cNvSpPr>
          <p:nvPr/>
        </p:nvSpPr>
        <p:spPr bwMode="auto">
          <a:xfrm>
            <a:off x="4332443" y="629152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589239"/>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15" name="Rectangle 14"/>
          <p:cNvSpPr/>
          <p:nvPr/>
        </p:nvSpPr>
        <p:spPr bwMode="auto">
          <a:xfrm>
            <a:off x="7400925" y="5855939"/>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b="1" u="sng" dirty="0">
                <a:solidFill>
                  <a:schemeClr val="accent2"/>
                </a:solidFill>
                <a:hlinkClick r:id="rId4" action="ppaction://hlinksldjump"/>
              </a:rPr>
              <a:t>Procure-to-Pay (Stock</a:t>
            </a:r>
            <a:r>
              <a:rPr lang="en-US" sz="700" b="1" dirty="0">
                <a:solidFill>
                  <a:schemeClr val="accent2"/>
                </a:solidFill>
                <a:hlinkClick r:id="rId4" action="ppaction://hlinksldjump"/>
              </a:rPr>
              <a:t>)</a:t>
            </a:r>
            <a:endParaRPr lang="en-US" sz="700" b="1" dirty="0">
              <a:solidFill>
                <a:schemeClr val="accent2"/>
              </a:solidFill>
            </a:endParaRPr>
          </a:p>
          <a:p>
            <a:pPr marL="85725" indent="-85725">
              <a:spcBef>
                <a:spcPts val="300"/>
              </a:spcBef>
              <a:buFont typeface="Wingdings" pitchFamily="2" charset="2"/>
              <a:buChar char="§"/>
              <a:defRPr/>
            </a:pPr>
            <a:r>
              <a:rPr lang="en-US" sz="700" b="1" dirty="0">
                <a:solidFill>
                  <a:schemeClr val="accent2"/>
                </a:solidFill>
              </a:rPr>
              <a:t>Return to Supplier</a:t>
            </a:r>
          </a:p>
        </p:txBody>
      </p:sp>
      <p:sp>
        <p:nvSpPr>
          <p:cNvPr id="25" name="Chevron 426"/>
          <p:cNvSpPr>
            <a:spLocks noChangeArrowheads="1"/>
          </p:cNvSpPr>
          <p:nvPr/>
        </p:nvSpPr>
        <p:spPr bwMode="auto">
          <a:xfrm>
            <a:off x="1881021" y="5905521"/>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5" name="Group 70"/>
          <p:cNvGrpSpPr>
            <a:grpSpLocks/>
          </p:cNvGrpSpPr>
          <p:nvPr/>
        </p:nvGrpSpPr>
        <p:grpSpPr bwMode="auto">
          <a:xfrm>
            <a:off x="2443113" y="5903507"/>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5" name="Picture 4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11284" y="5974705"/>
            <a:ext cx="589295" cy="382737"/>
          </a:xfrm>
          <a:prstGeom prst="rect">
            <a:avLst/>
          </a:prstGeom>
        </p:spPr>
      </p:pic>
      <p:sp>
        <p:nvSpPr>
          <p:cNvPr id="47" name="Rectangle 74"/>
          <p:cNvSpPr>
            <a:spLocks noChangeArrowheads="1"/>
          </p:cNvSpPr>
          <p:nvPr/>
        </p:nvSpPr>
        <p:spPr bwMode="auto">
          <a:xfrm>
            <a:off x="3318594" y="6052646"/>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pic>
        <p:nvPicPr>
          <p:cNvPr id="42" name="Pictur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24075" y="1127328"/>
            <a:ext cx="589295" cy="382737"/>
          </a:xfrm>
          <a:prstGeom prst="rect">
            <a:avLst/>
          </a:prstGeom>
        </p:spPr>
      </p:pic>
      <p:sp>
        <p:nvSpPr>
          <p:cNvPr id="43" name="Rectangle 74"/>
          <p:cNvSpPr>
            <a:spLocks noChangeArrowheads="1"/>
          </p:cNvSpPr>
          <p:nvPr/>
        </p:nvSpPr>
        <p:spPr bwMode="auto">
          <a:xfrm>
            <a:off x="2131385"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Supply Planning</a:t>
            </a:r>
          </a:p>
        </p:txBody>
      </p:sp>
      <p:sp>
        <p:nvSpPr>
          <p:cNvPr id="53" name="Chevron 426">
            <a:hlinkClick r:id="rId6" action="ppaction://hlinksldjump"/>
          </p:cNvPr>
          <p:cNvSpPr>
            <a:spLocks noChangeArrowheads="1"/>
          </p:cNvSpPr>
          <p:nvPr/>
        </p:nvSpPr>
        <p:spPr bwMode="auto">
          <a:xfrm>
            <a:off x="2124075" y="1748360"/>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Planning Supply</a:t>
            </a:r>
          </a:p>
        </p:txBody>
      </p:sp>
      <p:cxnSp>
        <p:nvCxnSpPr>
          <p:cNvPr id="54" name="AutoShape 482"/>
          <p:cNvCxnSpPr>
            <a:cxnSpLocks noChangeShapeType="1"/>
          </p:cNvCxnSpPr>
          <p:nvPr/>
        </p:nvCxnSpPr>
        <p:spPr bwMode="auto">
          <a:xfrm rot="5400000" flipH="1" flipV="1">
            <a:off x="2322365" y="1632357"/>
            <a:ext cx="180975" cy="3175"/>
          </a:xfrm>
          <a:prstGeom prst="straightConnector1">
            <a:avLst/>
          </a:prstGeom>
          <a:noFill/>
          <a:ln w="9525">
            <a:solidFill>
              <a:srgbClr val="7D96A4"/>
            </a:solidFill>
            <a:prstDash val="sysDot"/>
            <a:round/>
            <a:headEnd/>
            <a:tailEnd/>
          </a:ln>
        </p:spPr>
      </p:cxnSp>
      <p:cxnSp>
        <p:nvCxnSpPr>
          <p:cNvPr id="58" name="AutoShape 1146"/>
          <p:cNvCxnSpPr>
            <a:cxnSpLocks noChangeShapeType="1"/>
          </p:cNvCxnSpPr>
          <p:nvPr/>
        </p:nvCxnSpPr>
        <p:spPr bwMode="auto">
          <a:xfrm flipH="1">
            <a:off x="2721935" y="1935127"/>
            <a:ext cx="116959" cy="10631"/>
          </a:xfrm>
          <a:prstGeom prst="straightConnector1">
            <a:avLst/>
          </a:prstGeom>
          <a:noFill/>
          <a:ln w="9525">
            <a:solidFill>
              <a:schemeClr val="tx1">
                <a:lumMod val="50000"/>
                <a:lumOff val="50000"/>
              </a:schemeClr>
            </a:solidFill>
            <a:prstDash val="solid"/>
            <a:round/>
            <a:headEnd type="triangle" w="med" len="med"/>
            <a:tailEnd/>
          </a:ln>
        </p:spPr>
      </p:cxnSp>
      <p:sp>
        <p:nvSpPr>
          <p:cNvPr id="65" name="Rectangle 74"/>
          <p:cNvSpPr>
            <a:spLocks noChangeArrowheads="1"/>
          </p:cNvSpPr>
          <p:nvPr/>
        </p:nvSpPr>
        <p:spPr bwMode="auto">
          <a:xfrm>
            <a:off x="2787091" y="1250899"/>
            <a:ext cx="702259" cy="184666"/>
          </a:xfrm>
          <a:prstGeom prst="rect">
            <a:avLst/>
          </a:prstGeom>
          <a:noFill/>
          <a:ln w="9525">
            <a:noFill/>
            <a:miter lim="800000"/>
            <a:headEnd/>
            <a:tailEnd/>
          </a:ln>
        </p:spPr>
        <p:txBody>
          <a:bodyPr wrap="square" lIns="0" tIns="0" rIns="0" bIns="0">
            <a:spAutoFit/>
          </a:bodyPr>
          <a:lstStyle/>
          <a:p>
            <a:pPr algn="ctr"/>
            <a:r>
              <a:rPr lang="en-US" sz="600" dirty="0">
                <a:solidFill>
                  <a:schemeClr val="bg1"/>
                </a:solidFill>
                <a:latin typeface="Arial Black" pitchFamily="34" charset="0"/>
              </a:rPr>
              <a:t>Supply Control</a:t>
            </a:r>
          </a:p>
          <a:p>
            <a:pPr algn="ctr"/>
            <a:r>
              <a:rPr lang="en-US" sz="600" dirty="0">
                <a:solidFill>
                  <a:schemeClr val="bg1"/>
                </a:solidFill>
                <a:latin typeface="Arial Black" pitchFamily="34" charset="0"/>
              </a:rPr>
              <a:t>Supply Planning</a:t>
            </a:r>
          </a:p>
        </p:txBody>
      </p:sp>
      <p:sp>
        <p:nvSpPr>
          <p:cNvPr id="66" name="Chevron 426">
            <a:hlinkClick r:id="rId7" action="ppaction://hlinksldjump"/>
          </p:cNvPr>
          <p:cNvSpPr>
            <a:spLocks noChangeArrowheads="1"/>
          </p:cNvSpPr>
          <p:nvPr/>
        </p:nvSpPr>
        <p:spPr bwMode="auto">
          <a:xfrm>
            <a:off x="2818758" y="1751898"/>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 Initiating </a:t>
            </a:r>
          </a:p>
          <a:p>
            <a:pPr>
              <a:lnSpc>
                <a:spcPct val="90000"/>
              </a:lnSpc>
              <a:buClr>
                <a:schemeClr val="accent1"/>
              </a:buClr>
              <a:buSzPct val="80000"/>
            </a:pPr>
            <a:r>
              <a:rPr lang="en-US" sz="600" dirty="0">
                <a:solidFill>
                  <a:srgbClr val="404040"/>
                </a:solidFill>
              </a:rPr>
              <a:t> Purchasing</a:t>
            </a:r>
          </a:p>
        </p:txBody>
      </p:sp>
      <p:cxnSp>
        <p:nvCxnSpPr>
          <p:cNvPr id="67" name="AutoShape 482"/>
          <p:cNvCxnSpPr>
            <a:cxnSpLocks noChangeShapeType="1"/>
          </p:cNvCxnSpPr>
          <p:nvPr/>
        </p:nvCxnSpPr>
        <p:spPr bwMode="auto">
          <a:xfrm rot="5400000" flipH="1" flipV="1">
            <a:off x="3017048" y="1635895"/>
            <a:ext cx="180975" cy="3175"/>
          </a:xfrm>
          <a:prstGeom prst="straightConnector1">
            <a:avLst/>
          </a:prstGeom>
          <a:noFill/>
          <a:ln w="9525">
            <a:solidFill>
              <a:srgbClr val="7D96A4"/>
            </a:solidFill>
            <a:prstDash val="sysDot"/>
            <a:round/>
            <a:headEnd/>
            <a:tailEnd/>
          </a:ln>
        </p:spPr>
      </p:cxnSp>
      <p:cxnSp>
        <p:nvCxnSpPr>
          <p:cNvPr id="68" name="AutoShape 1146"/>
          <p:cNvCxnSpPr>
            <a:cxnSpLocks noChangeShapeType="1"/>
          </p:cNvCxnSpPr>
          <p:nvPr/>
        </p:nvCxnSpPr>
        <p:spPr bwMode="auto">
          <a:xfrm flipH="1">
            <a:off x="3416618" y="1949298"/>
            <a:ext cx="116959" cy="10631"/>
          </a:xfrm>
          <a:prstGeom prst="straightConnector1">
            <a:avLst/>
          </a:prstGeom>
          <a:noFill/>
          <a:ln w="9525">
            <a:solidFill>
              <a:schemeClr val="tx1">
                <a:lumMod val="50000"/>
                <a:lumOff val="50000"/>
              </a:schemeClr>
            </a:solidFill>
            <a:prstDash val="solid"/>
            <a:round/>
            <a:headEnd type="triangle" w="med" len="med"/>
            <a:tailEnd/>
          </a:ln>
        </p:spPr>
      </p:cxnSp>
      <p:pic>
        <p:nvPicPr>
          <p:cNvPr id="69" name="Picture 6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30996" y="1112371"/>
            <a:ext cx="613526" cy="398476"/>
          </a:xfrm>
          <a:prstGeom prst="rect">
            <a:avLst/>
          </a:prstGeom>
        </p:spPr>
      </p:pic>
      <p:sp>
        <p:nvSpPr>
          <p:cNvPr id="70" name="Rectangle 74"/>
          <p:cNvSpPr>
            <a:spLocks noChangeArrowheads="1"/>
          </p:cNvSpPr>
          <p:nvPr/>
        </p:nvSpPr>
        <p:spPr bwMode="auto">
          <a:xfrm>
            <a:off x="3527795" y="1126452"/>
            <a:ext cx="574675" cy="323165"/>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Purchase Requests</a:t>
            </a:r>
          </a:p>
          <a:p>
            <a:pPr algn="ctr"/>
            <a:r>
              <a:rPr lang="en-US" sz="700" dirty="0">
                <a:solidFill>
                  <a:schemeClr val="bg1"/>
                </a:solidFill>
                <a:latin typeface="+mn-lt"/>
              </a:rPr>
              <a:t> and Orders</a:t>
            </a:r>
          </a:p>
        </p:txBody>
      </p:sp>
      <p:sp>
        <p:nvSpPr>
          <p:cNvPr id="71" name="Chevron 426">
            <a:hlinkClick r:id="rId8" action="ppaction://hlinksldjump"/>
          </p:cNvPr>
          <p:cNvSpPr>
            <a:spLocks noChangeArrowheads="1"/>
          </p:cNvSpPr>
          <p:nvPr/>
        </p:nvSpPr>
        <p:spPr bwMode="auto">
          <a:xfrm>
            <a:off x="3520485" y="1741272"/>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a:t>
            </a:r>
          </a:p>
          <a:p>
            <a:pPr>
              <a:lnSpc>
                <a:spcPct val="90000"/>
              </a:lnSpc>
              <a:buClr>
                <a:schemeClr val="accent1"/>
              </a:buClr>
              <a:buSzPct val="80000"/>
            </a:pPr>
            <a:r>
              <a:rPr lang="en-US" sz="600" dirty="0">
                <a:solidFill>
                  <a:srgbClr val="404040"/>
                </a:solidFill>
              </a:rPr>
              <a:t> Purchase </a:t>
            </a:r>
          </a:p>
          <a:p>
            <a:pPr>
              <a:lnSpc>
                <a:spcPct val="90000"/>
              </a:lnSpc>
              <a:buClr>
                <a:schemeClr val="accent1"/>
              </a:buClr>
              <a:buSzPct val="80000"/>
            </a:pPr>
            <a:r>
              <a:rPr lang="en-US" sz="600" dirty="0">
                <a:solidFill>
                  <a:srgbClr val="404040"/>
                </a:solidFill>
              </a:rPr>
              <a:t> Request</a:t>
            </a:r>
          </a:p>
        </p:txBody>
      </p:sp>
      <p:cxnSp>
        <p:nvCxnSpPr>
          <p:cNvPr id="72" name="AutoShape 482"/>
          <p:cNvCxnSpPr>
            <a:cxnSpLocks noChangeShapeType="1"/>
          </p:cNvCxnSpPr>
          <p:nvPr/>
        </p:nvCxnSpPr>
        <p:spPr bwMode="auto">
          <a:xfrm rot="5400000" flipH="1" flipV="1">
            <a:off x="3718775" y="1625269"/>
            <a:ext cx="180975" cy="3175"/>
          </a:xfrm>
          <a:prstGeom prst="straightConnector1">
            <a:avLst/>
          </a:prstGeom>
          <a:noFill/>
          <a:ln w="9525">
            <a:solidFill>
              <a:srgbClr val="7D96A4"/>
            </a:solidFill>
            <a:prstDash val="sysDot"/>
            <a:round/>
            <a:headEnd/>
            <a:tailEnd/>
          </a:ln>
        </p:spPr>
      </p:cxnSp>
      <p:cxnSp>
        <p:nvCxnSpPr>
          <p:cNvPr id="73" name="AutoShape 1146"/>
          <p:cNvCxnSpPr>
            <a:cxnSpLocks noChangeShapeType="1"/>
          </p:cNvCxnSpPr>
          <p:nvPr/>
        </p:nvCxnSpPr>
        <p:spPr bwMode="auto">
          <a:xfrm flipH="1">
            <a:off x="4118345" y="1928039"/>
            <a:ext cx="116959" cy="10631"/>
          </a:xfrm>
          <a:prstGeom prst="straightConnector1">
            <a:avLst/>
          </a:prstGeom>
          <a:noFill/>
          <a:ln w="9525">
            <a:solidFill>
              <a:schemeClr val="tx1">
                <a:lumMod val="50000"/>
                <a:lumOff val="50000"/>
              </a:schemeClr>
            </a:solidFill>
            <a:prstDash val="solid"/>
            <a:round/>
            <a:headEnd type="triangle" w="med" len="med"/>
            <a:tailEnd/>
          </a:ln>
        </p:spPr>
      </p:cxnSp>
      <p:pic>
        <p:nvPicPr>
          <p:cNvPr id="74" name="Picture 7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1601" y="1109607"/>
            <a:ext cx="589295" cy="382737"/>
          </a:xfrm>
          <a:prstGeom prst="rect">
            <a:avLst/>
          </a:prstGeom>
        </p:spPr>
      </p:pic>
      <p:sp>
        <p:nvSpPr>
          <p:cNvPr id="75" name="Rectangle 74"/>
          <p:cNvSpPr>
            <a:spLocks noChangeArrowheads="1"/>
          </p:cNvSpPr>
          <p:nvPr/>
        </p:nvSpPr>
        <p:spPr bwMode="auto">
          <a:xfrm>
            <a:off x="4218911"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Sourcing and </a:t>
            </a:r>
          </a:p>
          <a:p>
            <a:pPr algn="ctr"/>
            <a:r>
              <a:rPr lang="en-US" sz="700" dirty="0">
                <a:solidFill>
                  <a:schemeClr val="bg1"/>
                </a:solidFill>
                <a:latin typeface="+mn-lt"/>
              </a:rPr>
              <a:t>Contracting</a:t>
            </a:r>
          </a:p>
        </p:txBody>
      </p:sp>
      <p:sp>
        <p:nvSpPr>
          <p:cNvPr id="76" name="Chevron 426">
            <a:hlinkClick r:id="rId9" action="ppaction://hlinksldjump"/>
          </p:cNvPr>
          <p:cNvSpPr>
            <a:spLocks noChangeArrowheads="1"/>
          </p:cNvSpPr>
          <p:nvPr/>
        </p:nvSpPr>
        <p:spPr bwMode="auto">
          <a:xfrm>
            <a:off x="4211600" y="1730639"/>
            <a:ext cx="616431"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a:t>
            </a:r>
          </a:p>
          <a:p>
            <a:pPr>
              <a:lnSpc>
                <a:spcPct val="90000"/>
              </a:lnSpc>
              <a:buClr>
                <a:schemeClr val="accent1"/>
              </a:buClr>
              <a:buSzPct val="80000"/>
            </a:pPr>
            <a:r>
              <a:rPr lang="en-US" sz="600" dirty="0">
                <a:solidFill>
                  <a:srgbClr val="404040"/>
                </a:solidFill>
              </a:rPr>
              <a:t> Requests for  </a:t>
            </a:r>
          </a:p>
          <a:p>
            <a:pPr>
              <a:lnSpc>
                <a:spcPct val="90000"/>
              </a:lnSpc>
              <a:buClr>
                <a:schemeClr val="accent1"/>
              </a:buClr>
              <a:buSzPct val="80000"/>
            </a:pPr>
            <a:r>
              <a:rPr lang="en-US" sz="600" dirty="0">
                <a:solidFill>
                  <a:srgbClr val="404040"/>
                </a:solidFill>
              </a:rPr>
              <a:t> Quotation</a:t>
            </a:r>
          </a:p>
        </p:txBody>
      </p:sp>
      <p:cxnSp>
        <p:nvCxnSpPr>
          <p:cNvPr id="77" name="AutoShape 482"/>
          <p:cNvCxnSpPr>
            <a:cxnSpLocks noChangeShapeType="1"/>
          </p:cNvCxnSpPr>
          <p:nvPr/>
        </p:nvCxnSpPr>
        <p:spPr bwMode="auto">
          <a:xfrm rot="5400000" flipH="1" flipV="1">
            <a:off x="4409891" y="1614636"/>
            <a:ext cx="180975" cy="3175"/>
          </a:xfrm>
          <a:prstGeom prst="straightConnector1">
            <a:avLst/>
          </a:prstGeom>
          <a:noFill/>
          <a:ln w="9525">
            <a:solidFill>
              <a:srgbClr val="7D96A4"/>
            </a:solidFill>
            <a:prstDash val="sysDot"/>
            <a:round/>
            <a:headEnd/>
            <a:tailEnd/>
          </a:ln>
        </p:spPr>
      </p:cxnSp>
      <p:cxnSp>
        <p:nvCxnSpPr>
          <p:cNvPr id="78" name="AutoShape 1146"/>
          <p:cNvCxnSpPr>
            <a:cxnSpLocks noChangeShapeType="1"/>
          </p:cNvCxnSpPr>
          <p:nvPr/>
        </p:nvCxnSpPr>
        <p:spPr bwMode="auto">
          <a:xfrm flipH="1">
            <a:off x="4831406" y="1917406"/>
            <a:ext cx="116959" cy="10631"/>
          </a:xfrm>
          <a:prstGeom prst="straightConnector1">
            <a:avLst/>
          </a:prstGeom>
          <a:noFill/>
          <a:ln w="9525">
            <a:solidFill>
              <a:schemeClr val="tx1">
                <a:lumMod val="50000"/>
                <a:lumOff val="50000"/>
              </a:schemeClr>
            </a:solidFill>
            <a:prstDash val="solid"/>
            <a:round/>
            <a:headEnd type="triangle" w="med" len="med"/>
            <a:tailEnd/>
          </a:ln>
        </p:spPr>
      </p:cxnSp>
      <p:pic>
        <p:nvPicPr>
          <p:cNvPr id="79" name="Picture 7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23982" y="1120239"/>
            <a:ext cx="589295" cy="382737"/>
          </a:xfrm>
          <a:prstGeom prst="rect">
            <a:avLst/>
          </a:prstGeom>
        </p:spPr>
      </p:pic>
      <p:sp>
        <p:nvSpPr>
          <p:cNvPr id="80" name="Rectangle 74"/>
          <p:cNvSpPr>
            <a:spLocks noChangeArrowheads="1"/>
          </p:cNvSpPr>
          <p:nvPr/>
        </p:nvSpPr>
        <p:spPr bwMode="auto">
          <a:xfrm>
            <a:off x="4931292" y="1126452"/>
            <a:ext cx="574675" cy="323165"/>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Purchase Requests</a:t>
            </a:r>
          </a:p>
          <a:p>
            <a:pPr algn="ctr"/>
            <a:r>
              <a:rPr lang="en-US" sz="700" dirty="0">
                <a:solidFill>
                  <a:schemeClr val="bg1"/>
                </a:solidFill>
                <a:latin typeface="+mn-lt"/>
              </a:rPr>
              <a:t> and Orders</a:t>
            </a:r>
          </a:p>
        </p:txBody>
      </p:sp>
      <p:sp>
        <p:nvSpPr>
          <p:cNvPr id="81" name="Chevron 426">
            <a:hlinkClick r:id="rId10" action="ppaction://hlinksldjump"/>
          </p:cNvPr>
          <p:cNvSpPr>
            <a:spLocks noChangeArrowheads="1"/>
          </p:cNvSpPr>
          <p:nvPr/>
        </p:nvSpPr>
        <p:spPr bwMode="auto">
          <a:xfrm>
            <a:off x="4923982" y="1741271"/>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a:t>
            </a:r>
          </a:p>
          <a:p>
            <a:pPr>
              <a:lnSpc>
                <a:spcPct val="90000"/>
              </a:lnSpc>
              <a:buClr>
                <a:schemeClr val="accent1"/>
              </a:buClr>
              <a:buSzPct val="80000"/>
            </a:pPr>
            <a:r>
              <a:rPr lang="en-US" sz="600" dirty="0">
                <a:solidFill>
                  <a:srgbClr val="404040"/>
                </a:solidFill>
              </a:rPr>
              <a:t> Purchase Orders</a:t>
            </a:r>
          </a:p>
        </p:txBody>
      </p:sp>
      <p:cxnSp>
        <p:nvCxnSpPr>
          <p:cNvPr id="82" name="AutoShape 482"/>
          <p:cNvCxnSpPr>
            <a:cxnSpLocks noChangeShapeType="1"/>
          </p:cNvCxnSpPr>
          <p:nvPr/>
        </p:nvCxnSpPr>
        <p:spPr bwMode="auto">
          <a:xfrm rot="5400000" flipH="1" flipV="1">
            <a:off x="5122272" y="1625268"/>
            <a:ext cx="180975" cy="3175"/>
          </a:xfrm>
          <a:prstGeom prst="straightConnector1">
            <a:avLst/>
          </a:prstGeom>
          <a:noFill/>
          <a:ln w="9525">
            <a:solidFill>
              <a:srgbClr val="7D96A4"/>
            </a:solidFill>
            <a:prstDash val="sysDot"/>
            <a:round/>
            <a:headEnd/>
            <a:tailEnd/>
          </a:ln>
        </p:spPr>
      </p:cxnSp>
      <p:cxnSp>
        <p:nvCxnSpPr>
          <p:cNvPr id="83" name="AutoShape 1146"/>
          <p:cNvCxnSpPr>
            <a:cxnSpLocks noChangeShapeType="1"/>
          </p:cNvCxnSpPr>
          <p:nvPr/>
        </p:nvCxnSpPr>
        <p:spPr bwMode="auto">
          <a:xfrm flipH="1">
            <a:off x="5521842" y="1928038"/>
            <a:ext cx="116959" cy="10631"/>
          </a:xfrm>
          <a:prstGeom prst="straightConnector1">
            <a:avLst/>
          </a:prstGeom>
          <a:noFill/>
          <a:ln w="9525">
            <a:solidFill>
              <a:schemeClr val="tx1">
                <a:lumMod val="50000"/>
                <a:lumOff val="50000"/>
              </a:schemeClr>
            </a:solidFill>
            <a:prstDash val="solid"/>
            <a:round/>
            <a:headEnd type="triangle" w="med" len="med"/>
            <a:tailEnd/>
          </a:ln>
        </p:spPr>
      </p:cxnSp>
      <p:pic>
        <p:nvPicPr>
          <p:cNvPr id="84" name="Picture 8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15098" y="1109607"/>
            <a:ext cx="589295" cy="382737"/>
          </a:xfrm>
          <a:prstGeom prst="rect">
            <a:avLst/>
          </a:prstGeom>
        </p:spPr>
      </p:pic>
      <p:sp>
        <p:nvSpPr>
          <p:cNvPr id="85" name="Rectangle 74"/>
          <p:cNvSpPr>
            <a:spLocks noChangeArrowheads="1"/>
          </p:cNvSpPr>
          <p:nvPr/>
        </p:nvSpPr>
        <p:spPr bwMode="auto">
          <a:xfrm>
            <a:off x="5622408"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Inbound Logistics</a:t>
            </a:r>
          </a:p>
        </p:txBody>
      </p:sp>
      <p:sp>
        <p:nvSpPr>
          <p:cNvPr id="86" name="Chevron 426">
            <a:hlinkClick r:id="rId11" action="ppaction://hlinksldjump"/>
          </p:cNvPr>
          <p:cNvSpPr>
            <a:spLocks noChangeArrowheads="1"/>
          </p:cNvSpPr>
          <p:nvPr/>
        </p:nvSpPr>
        <p:spPr bwMode="auto">
          <a:xfrm>
            <a:off x="5615098" y="1730639"/>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a:t>
            </a:r>
          </a:p>
          <a:p>
            <a:pPr>
              <a:lnSpc>
                <a:spcPct val="90000"/>
              </a:lnSpc>
              <a:buClr>
                <a:schemeClr val="accent1"/>
              </a:buClr>
              <a:buSzPct val="80000"/>
            </a:pPr>
            <a:r>
              <a:rPr lang="en-US" sz="600" dirty="0">
                <a:solidFill>
                  <a:srgbClr val="404040"/>
                </a:solidFill>
              </a:rPr>
              <a:t> Inbound Delivery</a:t>
            </a:r>
          </a:p>
          <a:p>
            <a:pPr>
              <a:lnSpc>
                <a:spcPct val="90000"/>
              </a:lnSpc>
              <a:buClr>
                <a:schemeClr val="accent1"/>
              </a:buClr>
              <a:buSzPct val="80000"/>
            </a:pPr>
            <a:r>
              <a:rPr lang="en-US" sz="600" dirty="0">
                <a:solidFill>
                  <a:srgbClr val="404040"/>
                </a:solidFill>
              </a:rPr>
              <a:t> Notifications</a:t>
            </a:r>
          </a:p>
        </p:txBody>
      </p:sp>
      <p:cxnSp>
        <p:nvCxnSpPr>
          <p:cNvPr id="87" name="AutoShape 482"/>
          <p:cNvCxnSpPr>
            <a:cxnSpLocks noChangeShapeType="1"/>
          </p:cNvCxnSpPr>
          <p:nvPr/>
        </p:nvCxnSpPr>
        <p:spPr bwMode="auto">
          <a:xfrm rot="5400000" flipH="1" flipV="1">
            <a:off x="5813388" y="1614636"/>
            <a:ext cx="180975" cy="3175"/>
          </a:xfrm>
          <a:prstGeom prst="straightConnector1">
            <a:avLst/>
          </a:prstGeom>
          <a:noFill/>
          <a:ln w="9525">
            <a:solidFill>
              <a:srgbClr val="7D96A4"/>
            </a:solidFill>
            <a:prstDash val="sysDot"/>
            <a:round/>
            <a:headEnd/>
            <a:tailEnd/>
          </a:ln>
        </p:spPr>
      </p:cxnSp>
      <p:cxnSp>
        <p:nvCxnSpPr>
          <p:cNvPr id="88" name="AutoShape 1146"/>
          <p:cNvCxnSpPr>
            <a:cxnSpLocks noChangeShapeType="1"/>
          </p:cNvCxnSpPr>
          <p:nvPr/>
        </p:nvCxnSpPr>
        <p:spPr bwMode="auto">
          <a:xfrm flipH="1">
            <a:off x="6212958" y="1917406"/>
            <a:ext cx="116959" cy="10631"/>
          </a:xfrm>
          <a:prstGeom prst="straightConnector1">
            <a:avLst/>
          </a:prstGeom>
          <a:noFill/>
          <a:ln w="9525">
            <a:solidFill>
              <a:schemeClr val="tx1">
                <a:lumMod val="50000"/>
                <a:lumOff val="50000"/>
              </a:schemeClr>
            </a:solidFill>
            <a:prstDash val="solid"/>
            <a:round/>
            <a:headEnd type="triangle" w="med" len="med"/>
            <a:tailEnd/>
          </a:ln>
        </p:spPr>
      </p:cxnSp>
      <p:pic>
        <p:nvPicPr>
          <p:cNvPr id="89" name="Picture 8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6847" y="1109607"/>
            <a:ext cx="589295" cy="382737"/>
          </a:xfrm>
          <a:prstGeom prst="rect">
            <a:avLst/>
          </a:prstGeom>
        </p:spPr>
      </p:pic>
      <p:sp>
        <p:nvSpPr>
          <p:cNvPr id="90" name="Rectangle 74"/>
          <p:cNvSpPr>
            <a:spLocks noChangeArrowheads="1"/>
          </p:cNvSpPr>
          <p:nvPr/>
        </p:nvSpPr>
        <p:spPr bwMode="auto">
          <a:xfrm>
            <a:off x="6324157"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Inbound Logistics</a:t>
            </a:r>
          </a:p>
        </p:txBody>
      </p:sp>
      <p:sp>
        <p:nvSpPr>
          <p:cNvPr id="91" name="Chevron 426">
            <a:hlinkClick r:id="rId12" action="ppaction://hlinksldjump"/>
          </p:cNvPr>
          <p:cNvSpPr>
            <a:spLocks noChangeArrowheads="1"/>
          </p:cNvSpPr>
          <p:nvPr/>
        </p:nvSpPr>
        <p:spPr bwMode="auto">
          <a:xfrm>
            <a:off x="6316847" y="1730639"/>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 Processing </a:t>
            </a:r>
          </a:p>
          <a:p>
            <a:pPr>
              <a:lnSpc>
                <a:spcPct val="90000"/>
              </a:lnSpc>
              <a:buClr>
                <a:schemeClr val="accent1"/>
              </a:buClr>
              <a:buSzPct val="80000"/>
            </a:pPr>
            <a:r>
              <a:rPr lang="en-US" sz="600" dirty="0">
                <a:solidFill>
                  <a:srgbClr val="404040"/>
                </a:solidFill>
              </a:rPr>
              <a:t> Inbound </a:t>
            </a:r>
          </a:p>
          <a:p>
            <a:pPr>
              <a:lnSpc>
                <a:spcPct val="90000"/>
              </a:lnSpc>
              <a:buClr>
                <a:schemeClr val="accent1"/>
              </a:buClr>
              <a:buSzPct val="80000"/>
            </a:pPr>
            <a:r>
              <a:rPr lang="en-US" sz="600" dirty="0">
                <a:solidFill>
                  <a:srgbClr val="404040"/>
                </a:solidFill>
              </a:rPr>
              <a:t> Deliveries</a:t>
            </a:r>
          </a:p>
        </p:txBody>
      </p:sp>
      <p:cxnSp>
        <p:nvCxnSpPr>
          <p:cNvPr id="92" name="AutoShape 482"/>
          <p:cNvCxnSpPr>
            <a:cxnSpLocks noChangeShapeType="1"/>
          </p:cNvCxnSpPr>
          <p:nvPr/>
        </p:nvCxnSpPr>
        <p:spPr bwMode="auto">
          <a:xfrm rot="5400000" flipH="1" flipV="1">
            <a:off x="6515137" y="1614636"/>
            <a:ext cx="180975" cy="3175"/>
          </a:xfrm>
          <a:prstGeom prst="straightConnector1">
            <a:avLst/>
          </a:prstGeom>
          <a:noFill/>
          <a:ln w="9525">
            <a:solidFill>
              <a:srgbClr val="7D96A4"/>
            </a:solidFill>
            <a:prstDash val="sysDot"/>
            <a:round/>
            <a:headEnd/>
            <a:tailEnd/>
          </a:ln>
        </p:spPr>
      </p:cxnSp>
      <p:cxnSp>
        <p:nvCxnSpPr>
          <p:cNvPr id="93" name="AutoShape 1146"/>
          <p:cNvCxnSpPr>
            <a:cxnSpLocks noChangeShapeType="1"/>
          </p:cNvCxnSpPr>
          <p:nvPr/>
        </p:nvCxnSpPr>
        <p:spPr bwMode="auto">
          <a:xfrm flipH="1">
            <a:off x="6914707" y="1917406"/>
            <a:ext cx="116959" cy="10631"/>
          </a:xfrm>
          <a:prstGeom prst="straightConnector1">
            <a:avLst/>
          </a:prstGeom>
          <a:noFill/>
          <a:ln w="9525">
            <a:solidFill>
              <a:schemeClr val="tx1">
                <a:lumMod val="50000"/>
                <a:lumOff val="50000"/>
              </a:schemeClr>
            </a:solidFill>
            <a:prstDash val="solid"/>
            <a:round/>
            <a:headEnd type="triangle" w="med" len="med"/>
            <a:tailEnd/>
          </a:ln>
        </p:spPr>
      </p:cxnSp>
      <p:pic>
        <p:nvPicPr>
          <p:cNvPr id="94" name="Picture 9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06192" y="1109607"/>
            <a:ext cx="589295" cy="382737"/>
          </a:xfrm>
          <a:prstGeom prst="rect">
            <a:avLst/>
          </a:prstGeom>
        </p:spPr>
      </p:pic>
      <p:sp>
        <p:nvSpPr>
          <p:cNvPr id="95" name="Rectangle 74"/>
          <p:cNvSpPr>
            <a:spLocks noChangeArrowheads="1"/>
          </p:cNvSpPr>
          <p:nvPr/>
        </p:nvSpPr>
        <p:spPr bwMode="auto">
          <a:xfrm>
            <a:off x="7013502"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Supplier Invoicing</a:t>
            </a:r>
          </a:p>
        </p:txBody>
      </p:sp>
      <p:sp>
        <p:nvSpPr>
          <p:cNvPr id="96" name="Chevron 426">
            <a:hlinkClick r:id="rId13" action="ppaction://hlinksldjump"/>
          </p:cNvPr>
          <p:cNvSpPr>
            <a:spLocks noChangeArrowheads="1"/>
          </p:cNvSpPr>
          <p:nvPr/>
        </p:nvSpPr>
        <p:spPr bwMode="auto">
          <a:xfrm>
            <a:off x="7006192" y="1730639"/>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 Processing </a:t>
            </a:r>
          </a:p>
          <a:p>
            <a:pPr>
              <a:lnSpc>
                <a:spcPct val="90000"/>
              </a:lnSpc>
              <a:buClr>
                <a:schemeClr val="accent1"/>
              </a:buClr>
              <a:buSzPct val="80000"/>
            </a:pPr>
            <a:r>
              <a:rPr lang="en-US" sz="600" dirty="0">
                <a:solidFill>
                  <a:srgbClr val="404040"/>
                </a:solidFill>
              </a:rPr>
              <a:t> Supplier Invoices</a:t>
            </a:r>
          </a:p>
        </p:txBody>
      </p:sp>
      <p:cxnSp>
        <p:nvCxnSpPr>
          <p:cNvPr id="97" name="AutoShape 482"/>
          <p:cNvCxnSpPr>
            <a:cxnSpLocks noChangeShapeType="1"/>
          </p:cNvCxnSpPr>
          <p:nvPr/>
        </p:nvCxnSpPr>
        <p:spPr bwMode="auto">
          <a:xfrm rot="5400000" flipH="1" flipV="1">
            <a:off x="7204482" y="1614636"/>
            <a:ext cx="180975" cy="3175"/>
          </a:xfrm>
          <a:prstGeom prst="straightConnector1">
            <a:avLst/>
          </a:prstGeom>
          <a:noFill/>
          <a:ln w="9525">
            <a:solidFill>
              <a:srgbClr val="7D96A4"/>
            </a:solidFill>
            <a:prstDash val="sysDot"/>
            <a:round/>
            <a:headEnd/>
            <a:tailEnd/>
          </a:ln>
        </p:spPr>
      </p:cxnSp>
      <p:cxnSp>
        <p:nvCxnSpPr>
          <p:cNvPr id="98" name="AutoShape 1146"/>
          <p:cNvCxnSpPr>
            <a:cxnSpLocks noChangeShapeType="1"/>
          </p:cNvCxnSpPr>
          <p:nvPr/>
        </p:nvCxnSpPr>
        <p:spPr bwMode="auto">
          <a:xfrm flipH="1">
            <a:off x="7604052" y="1917406"/>
            <a:ext cx="116959" cy="10631"/>
          </a:xfrm>
          <a:prstGeom prst="straightConnector1">
            <a:avLst/>
          </a:prstGeom>
          <a:noFill/>
          <a:ln w="9525">
            <a:solidFill>
              <a:schemeClr val="tx1">
                <a:lumMod val="50000"/>
                <a:lumOff val="50000"/>
              </a:schemeClr>
            </a:solidFill>
            <a:prstDash val="solid"/>
            <a:round/>
            <a:headEnd type="triangle" w="med" len="med"/>
            <a:tailEnd/>
          </a:ln>
        </p:spPr>
      </p:cxnSp>
      <p:pic>
        <p:nvPicPr>
          <p:cNvPr id="99" name="Picture 9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20345" y="1098974"/>
            <a:ext cx="589295" cy="382737"/>
          </a:xfrm>
          <a:prstGeom prst="rect">
            <a:avLst/>
          </a:prstGeom>
        </p:spPr>
      </p:pic>
      <p:sp>
        <p:nvSpPr>
          <p:cNvPr id="100" name="Rectangle 74"/>
          <p:cNvSpPr>
            <a:spLocks noChangeArrowheads="1"/>
          </p:cNvSpPr>
          <p:nvPr/>
        </p:nvSpPr>
        <p:spPr bwMode="auto">
          <a:xfrm>
            <a:off x="7727655" y="1169319"/>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Payment </a:t>
            </a:r>
          </a:p>
          <a:p>
            <a:pPr algn="ctr"/>
            <a:r>
              <a:rPr lang="en-US" sz="700" dirty="0">
                <a:solidFill>
                  <a:schemeClr val="bg1"/>
                </a:solidFill>
                <a:latin typeface="+mn-lt"/>
              </a:rPr>
              <a:t>Management</a:t>
            </a:r>
          </a:p>
        </p:txBody>
      </p:sp>
      <p:sp>
        <p:nvSpPr>
          <p:cNvPr id="101" name="Chevron 426">
            <a:hlinkClick r:id="rId14" action="ppaction://hlinksldjump"/>
          </p:cNvPr>
          <p:cNvSpPr>
            <a:spLocks noChangeArrowheads="1"/>
          </p:cNvSpPr>
          <p:nvPr/>
        </p:nvSpPr>
        <p:spPr bwMode="auto">
          <a:xfrm>
            <a:off x="7720345" y="1720006"/>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a:t>
            </a:r>
          </a:p>
          <a:p>
            <a:pPr>
              <a:lnSpc>
                <a:spcPct val="90000"/>
              </a:lnSpc>
              <a:buClr>
                <a:schemeClr val="accent1"/>
              </a:buClr>
              <a:buSzPct val="80000"/>
            </a:pPr>
            <a:r>
              <a:rPr lang="en-US" sz="600" dirty="0">
                <a:solidFill>
                  <a:srgbClr val="404040"/>
                </a:solidFill>
              </a:rPr>
              <a:t>Payables and </a:t>
            </a:r>
          </a:p>
          <a:p>
            <a:pPr>
              <a:lnSpc>
                <a:spcPct val="90000"/>
              </a:lnSpc>
              <a:buClr>
                <a:schemeClr val="accent1"/>
              </a:buClr>
              <a:buSzPct val="80000"/>
            </a:pPr>
            <a:r>
              <a:rPr lang="en-US" sz="600" dirty="0">
                <a:solidFill>
                  <a:srgbClr val="404040"/>
                </a:solidFill>
              </a:rPr>
              <a:t>Payments</a:t>
            </a:r>
          </a:p>
        </p:txBody>
      </p:sp>
      <p:cxnSp>
        <p:nvCxnSpPr>
          <p:cNvPr id="102" name="AutoShape 482"/>
          <p:cNvCxnSpPr>
            <a:cxnSpLocks noChangeShapeType="1"/>
          </p:cNvCxnSpPr>
          <p:nvPr/>
        </p:nvCxnSpPr>
        <p:spPr bwMode="auto">
          <a:xfrm rot="5400000" flipH="1" flipV="1">
            <a:off x="7918635" y="1604003"/>
            <a:ext cx="180975" cy="3175"/>
          </a:xfrm>
          <a:prstGeom prst="straightConnector1">
            <a:avLst/>
          </a:prstGeom>
          <a:noFill/>
          <a:ln w="9525">
            <a:solidFill>
              <a:srgbClr val="7D96A4"/>
            </a:solidFill>
            <a:prstDash val="sysDot"/>
            <a:round/>
            <a:headEnd/>
            <a:tailEnd/>
          </a:ln>
        </p:spPr>
      </p:cxnSp>
      <p:pic>
        <p:nvPicPr>
          <p:cNvPr id="162" name="Picture 16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5115" y="1126108"/>
            <a:ext cx="589295" cy="382737"/>
          </a:xfrm>
          <a:prstGeom prst="rect">
            <a:avLst/>
          </a:prstGeom>
        </p:spPr>
      </p:pic>
      <p:sp>
        <p:nvSpPr>
          <p:cNvPr id="163" name="Rectangle 74"/>
          <p:cNvSpPr>
            <a:spLocks noChangeArrowheads="1"/>
          </p:cNvSpPr>
          <p:nvPr/>
        </p:nvSpPr>
        <p:spPr bwMode="auto">
          <a:xfrm>
            <a:off x="2832425" y="1145504"/>
            <a:ext cx="574675" cy="300082"/>
          </a:xfrm>
          <a:prstGeom prst="rect">
            <a:avLst/>
          </a:prstGeom>
          <a:noFill/>
          <a:ln w="9525">
            <a:noFill/>
            <a:miter lim="800000"/>
            <a:headEnd/>
            <a:tailEnd/>
          </a:ln>
        </p:spPr>
        <p:txBody>
          <a:bodyPr wrap="square" lIns="0" tIns="0" rIns="0" bIns="0">
            <a:spAutoFit/>
          </a:bodyPr>
          <a:lstStyle/>
          <a:p>
            <a:pPr algn="ctr"/>
            <a:r>
              <a:rPr lang="en-US" sz="650" dirty="0">
                <a:solidFill>
                  <a:schemeClr val="bg1"/>
                </a:solidFill>
                <a:latin typeface="+mn-lt"/>
              </a:rPr>
              <a:t>Supply Control</a:t>
            </a:r>
          </a:p>
          <a:p>
            <a:pPr algn="ctr"/>
            <a:r>
              <a:rPr lang="en-US" sz="650" dirty="0">
                <a:solidFill>
                  <a:schemeClr val="bg1"/>
                </a:solidFill>
                <a:latin typeface="+mn-lt"/>
              </a:rPr>
              <a:t>Supply Planning</a:t>
            </a:r>
          </a:p>
        </p:txBody>
      </p:sp>
      <p:sp>
        <p:nvSpPr>
          <p:cNvPr id="166" name="Freeform 69"/>
          <p:cNvSpPr>
            <a:spLocks noChangeAspect="1" noChangeArrowheads="1"/>
          </p:cNvSpPr>
          <p:nvPr/>
        </p:nvSpPr>
        <p:spPr bwMode="auto">
          <a:xfrm>
            <a:off x="6782055" y="204023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7" name="Freeform 69"/>
          <p:cNvSpPr>
            <a:spLocks noChangeAspect="1" noChangeArrowheads="1"/>
          </p:cNvSpPr>
          <p:nvPr/>
        </p:nvSpPr>
        <p:spPr bwMode="auto">
          <a:xfrm>
            <a:off x="7457368" y="2038168"/>
            <a:ext cx="139302" cy="117484"/>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8" name="Freeform 69"/>
          <p:cNvSpPr>
            <a:spLocks noChangeAspect="1" noChangeArrowheads="1"/>
          </p:cNvSpPr>
          <p:nvPr/>
        </p:nvSpPr>
        <p:spPr bwMode="auto">
          <a:xfrm>
            <a:off x="8177877" y="202753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16" name="Group 70"/>
          <p:cNvGrpSpPr>
            <a:grpSpLocks/>
          </p:cNvGrpSpPr>
          <p:nvPr/>
        </p:nvGrpSpPr>
        <p:grpSpPr bwMode="auto">
          <a:xfrm>
            <a:off x="3431397" y="2168615"/>
            <a:ext cx="735162" cy="877887"/>
            <a:chOff x="1836" y="3915"/>
            <a:chExt cx="453" cy="334"/>
          </a:xfrm>
        </p:grpSpPr>
        <p:sp>
          <p:nvSpPr>
            <p:cNvPr id="17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7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7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600" dirty="0">
                  <a:solidFill>
                    <a:srgbClr val="404040"/>
                  </a:solidFill>
                </a:rPr>
                <a:t>Processing Purchase Requests – Bundle and Order</a:t>
              </a:r>
            </a:p>
            <a:p>
              <a:pPr marL="57150" indent="-57150">
                <a:buFontTx/>
                <a:buChar char="•"/>
              </a:pPr>
              <a:r>
                <a:rPr lang="de-DE" sz="600" dirty="0">
                  <a:solidFill>
                    <a:srgbClr val="404040"/>
                  </a:solidFill>
                </a:rPr>
                <a:t>Processing Purchase Requests - Order</a:t>
              </a:r>
              <a:endParaRPr lang="en-US" sz="600" dirty="0">
                <a:solidFill>
                  <a:srgbClr val="404040"/>
                </a:solidFill>
              </a:endParaRPr>
            </a:p>
          </p:txBody>
        </p:sp>
      </p:grpSp>
      <p:grpSp>
        <p:nvGrpSpPr>
          <p:cNvPr id="17" name="Group 70"/>
          <p:cNvGrpSpPr>
            <a:grpSpLocks/>
          </p:cNvGrpSpPr>
          <p:nvPr/>
        </p:nvGrpSpPr>
        <p:grpSpPr bwMode="auto">
          <a:xfrm>
            <a:off x="5572664" y="2149628"/>
            <a:ext cx="638356" cy="625475"/>
            <a:chOff x="1836" y="3915"/>
            <a:chExt cx="453" cy="334"/>
          </a:xfrm>
        </p:grpSpPr>
        <p:sp>
          <p:nvSpPr>
            <p:cNvPr id="17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7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8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r>
                <a:rPr lang="de-DE" sz="600" dirty="0">
                  <a:solidFill>
                    <a:srgbClr val="404040"/>
                  </a:solidFill>
                </a:rPr>
                <a:t>   Supplier </a:t>
              </a:r>
            </a:p>
            <a:p>
              <a:pPr marL="57150" indent="-57150"/>
              <a:r>
                <a:rPr lang="de-DE" sz="600" dirty="0">
                  <a:solidFill>
                    <a:srgbClr val="404040"/>
                  </a:solidFill>
                </a:rPr>
                <a:t>   Delivery</a:t>
              </a:r>
            </a:p>
            <a:p>
              <a:pPr marL="57150" indent="-57150"/>
              <a:r>
                <a:rPr lang="de-DE" sz="600" dirty="0">
                  <a:solidFill>
                    <a:srgbClr val="404040"/>
                  </a:solidFill>
                </a:rPr>
                <a:t> </a:t>
              </a:r>
            </a:p>
            <a:p>
              <a:pPr marL="57150" indent="-57150"/>
              <a:r>
                <a:rPr lang="de-DE" sz="600" dirty="0">
                  <a:solidFill>
                    <a:srgbClr val="404040"/>
                  </a:solidFill>
                </a:rPr>
                <a:t>Notification</a:t>
              </a:r>
              <a:endParaRPr lang="en-US" sz="600" dirty="0">
                <a:solidFill>
                  <a:srgbClr val="404040"/>
                </a:solidFill>
              </a:endParaRPr>
            </a:p>
          </p:txBody>
        </p:sp>
      </p:grpSp>
      <p:grpSp>
        <p:nvGrpSpPr>
          <p:cNvPr id="18" name="Group 70"/>
          <p:cNvGrpSpPr>
            <a:grpSpLocks/>
          </p:cNvGrpSpPr>
          <p:nvPr/>
        </p:nvGrpSpPr>
        <p:grpSpPr bwMode="auto">
          <a:xfrm>
            <a:off x="6245196" y="2150253"/>
            <a:ext cx="724947" cy="1101905"/>
            <a:chOff x="1836" y="3915"/>
            <a:chExt cx="453" cy="334"/>
          </a:xfrm>
        </p:grpSpPr>
        <p:sp>
          <p:nvSpPr>
            <p:cNvPr id="18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8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8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en-US" sz="580" dirty="0">
                  <a:solidFill>
                    <a:srgbClr val="404040"/>
                  </a:solidFill>
                </a:rPr>
                <a:t>Based on ASN with task control</a:t>
              </a:r>
            </a:p>
            <a:p>
              <a:pPr marL="57150" indent="-57150">
                <a:buFontTx/>
                <a:buChar char="•"/>
              </a:pPr>
              <a:r>
                <a:rPr lang="de-DE" sz="580" dirty="0">
                  <a:solidFill>
                    <a:srgbClr val="404040"/>
                  </a:solidFill>
                </a:rPr>
                <a:t>Based on ASN without task control</a:t>
              </a:r>
            </a:p>
            <a:p>
              <a:pPr marL="57150" indent="-57150">
                <a:buFontTx/>
                <a:buChar char="•"/>
              </a:pPr>
              <a:r>
                <a:rPr lang="de-DE" sz="580" dirty="0">
                  <a:solidFill>
                    <a:srgbClr val="404040"/>
                  </a:solidFill>
                </a:rPr>
                <a:t>Based on PO without task control</a:t>
              </a:r>
              <a:endParaRPr lang="en-US" sz="580" dirty="0">
                <a:solidFill>
                  <a:srgbClr val="404040"/>
                </a:solidFill>
              </a:endParaRPr>
            </a:p>
          </p:txBody>
        </p:sp>
      </p:grpSp>
      <p:grpSp>
        <p:nvGrpSpPr>
          <p:cNvPr id="19" name="Group 70"/>
          <p:cNvGrpSpPr>
            <a:grpSpLocks/>
          </p:cNvGrpSpPr>
          <p:nvPr/>
        </p:nvGrpSpPr>
        <p:grpSpPr bwMode="auto">
          <a:xfrm>
            <a:off x="6987397" y="2150943"/>
            <a:ext cx="655832" cy="661268"/>
            <a:chOff x="1836" y="3915"/>
            <a:chExt cx="453" cy="334"/>
          </a:xfrm>
        </p:grpSpPr>
        <p:sp>
          <p:nvSpPr>
            <p:cNvPr id="186"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87"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88"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r>
                <a:rPr lang="de-DE" sz="600" dirty="0">
                  <a:solidFill>
                    <a:srgbClr val="404040"/>
                  </a:solidFill>
                </a:rPr>
                <a:t>Processing</a:t>
              </a:r>
            </a:p>
            <a:p>
              <a:pPr marL="57150" indent="-57150"/>
              <a:r>
                <a:rPr lang="de-DE" sz="600" dirty="0" err="1">
                  <a:solidFill>
                    <a:srgbClr val="404040"/>
                  </a:solidFill>
                </a:rPr>
                <a:t>Supplier</a:t>
              </a:r>
              <a:r>
                <a:rPr lang="de-DE" sz="600" dirty="0">
                  <a:solidFill>
                    <a:srgbClr val="404040"/>
                  </a:solidFill>
                </a:rPr>
                <a:t> </a:t>
              </a:r>
            </a:p>
            <a:p>
              <a:pPr marL="57150" indent="-57150"/>
              <a:r>
                <a:rPr lang="de-DE" sz="600" dirty="0" err="1">
                  <a:solidFill>
                    <a:srgbClr val="404040"/>
                  </a:solidFill>
                </a:rPr>
                <a:t>Invoices</a:t>
              </a:r>
              <a:r>
                <a:rPr lang="de-DE" sz="600" dirty="0">
                  <a:solidFill>
                    <a:srgbClr val="404040"/>
                  </a:solidFill>
                </a:rPr>
                <a:t> </a:t>
              </a:r>
              <a:r>
                <a:rPr lang="de-DE" sz="600" dirty="0" err="1">
                  <a:solidFill>
                    <a:srgbClr val="404040"/>
                  </a:solidFill>
                </a:rPr>
                <a:t>Using</a:t>
              </a:r>
              <a:r>
                <a:rPr lang="de-DE" sz="600" dirty="0">
                  <a:solidFill>
                    <a:srgbClr val="404040"/>
                  </a:solidFill>
                </a:rPr>
                <a:t> </a:t>
              </a:r>
            </a:p>
            <a:p>
              <a:pPr marL="57150" indent="-57150"/>
              <a:r>
                <a:rPr lang="de-DE" sz="600" dirty="0">
                  <a:solidFill>
                    <a:srgbClr val="404040"/>
                  </a:solidFill>
                </a:rPr>
                <a:t>ERS</a:t>
              </a:r>
              <a:endParaRPr lang="en-US" sz="600" dirty="0">
                <a:solidFill>
                  <a:srgbClr val="404040"/>
                </a:solidFill>
              </a:endParaRPr>
            </a:p>
          </p:txBody>
        </p:sp>
      </p:grpSp>
      <p:grpSp>
        <p:nvGrpSpPr>
          <p:cNvPr id="20" name="Group 70"/>
          <p:cNvGrpSpPr>
            <a:grpSpLocks/>
          </p:cNvGrpSpPr>
          <p:nvPr/>
        </p:nvGrpSpPr>
        <p:grpSpPr bwMode="auto">
          <a:xfrm>
            <a:off x="7649953" y="2136865"/>
            <a:ext cx="726296" cy="1011776"/>
            <a:chOff x="1836" y="3915"/>
            <a:chExt cx="453" cy="334"/>
          </a:xfrm>
        </p:grpSpPr>
        <p:sp>
          <p:nvSpPr>
            <p:cNvPr id="190"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500">
                <a:solidFill>
                  <a:srgbClr val="404040"/>
                </a:solidFill>
              </a:endParaRPr>
            </a:p>
          </p:txBody>
        </p:sp>
        <p:sp>
          <p:nvSpPr>
            <p:cNvPr id="191"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500">
                <a:solidFill>
                  <a:srgbClr val="404040"/>
                </a:solidFill>
              </a:endParaRPr>
            </a:p>
          </p:txBody>
        </p:sp>
        <p:sp>
          <p:nvSpPr>
            <p:cNvPr id="192"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2000" tIns="36000" rIns="0" bIns="46800" anchor="ctr"/>
            <a:lstStyle/>
            <a:p>
              <a:pPr marL="57150" indent="-57150">
                <a:buFontTx/>
                <a:buChar char="•"/>
              </a:pPr>
              <a:r>
                <a:rPr lang="de-DE" sz="570" dirty="0">
                  <a:solidFill>
                    <a:srgbClr val="404040"/>
                  </a:solidFill>
                </a:rPr>
                <a:t>Processing Payments Manually with Open Item Clearing</a:t>
              </a:r>
            </a:p>
            <a:p>
              <a:pPr marL="57150" indent="-57150">
                <a:buFontTx/>
                <a:buChar char="•"/>
              </a:pPr>
              <a:r>
                <a:rPr lang="de-DE" sz="570" dirty="0">
                  <a:solidFill>
                    <a:srgbClr val="404040"/>
                  </a:solidFill>
                </a:rPr>
                <a:t>Processing Payments with Petty Cash</a:t>
              </a:r>
              <a:endParaRPr lang="en-US" sz="570" dirty="0">
                <a:solidFill>
                  <a:srgbClr val="404040"/>
                </a:solidFill>
              </a:endParaRPr>
            </a:p>
          </p:txBody>
        </p:sp>
      </p:grpSp>
      <p:pic>
        <p:nvPicPr>
          <p:cNvPr id="195" name="Picture 19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2213" y="3409868"/>
            <a:ext cx="589295" cy="382737"/>
          </a:xfrm>
          <a:prstGeom prst="rect">
            <a:avLst/>
          </a:prstGeom>
        </p:spPr>
      </p:pic>
      <p:sp>
        <p:nvSpPr>
          <p:cNvPr id="196" name="Rectangle 74"/>
          <p:cNvSpPr>
            <a:spLocks noChangeArrowheads="1"/>
          </p:cNvSpPr>
          <p:nvPr/>
        </p:nvSpPr>
        <p:spPr bwMode="auto">
          <a:xfrm>
            <a:off x="6269523" y="3476822"/>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Quality Control</a:t>
            </a:r>
          </a:p>
        </p:txBody>
      </p:sp>
      <p:sp>
        <p:nvSpPr>
          <p:cNvPr id="197" name="Chevron 426">
            <a:hlinkClick r:id="rId15" action="ppaction://hlinksldjump"/>
          </p:cNvPr>
          <p:cNvSpPr>
            <a:spLocks noChangeArrowheads="1"/>
          </p:cNvSpPr>
          <p:nvPr/>
        </p:nvSpPr>
        <p:spPr bwMode="auto">
          <a:xfrm>
            <a:off x="6253256" y="3996849"/>
            <a:ext cx="608492" cy="420686"/>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a:t>
            </a:r>
          </a:p>
          <a:p>
            <a:pPr>
              <a:lnSpc>
                <a:spcPct val="90000"/>
              </a:lnSpc>
              <a:buClr>
                <a:schemeClr val="accent1"/>
              </a:buClr>
              <a:buSzPct val="80000"/>
            </a:pPr>
            <a:r>
              <a:rPr lang="en-US" sz="600" dirty="0">
                <a:solidFill>
                  <a:srgbClr val="404040"/>
                </a:solidFill>
              </a:rPr>
              <a:t>Inspections</a:t>
            </a:r>
          </a:p>
        </p:txBody>
      </p:sp>
      <p:cxnSp>
        <p:nvCxnSpPr>
          <p:cNvPr id="199" name="AutoShape 482"/>
          <p:cNvCxnSpPr>
            <a:cxnSpLocks noChangeShapeType="1"/>
          </p:cNvCxnSpPr>
          <p:nvPr/>
        </p:nvCxnSpPr>
        <p:spPr bwMode="auto">
          <a:xfrm rot="5400000" flipH="1" flipV="1">
            <a:off x="6460170" y="3889375"/>
            <a:ext cx="180975" cy="3175"/>
          </a:xfrm>
          <a:prstGeom prst="straightConnector1">
            <a:avLst/>
          </a:prstGeom>
          <a:noFill/>
          <a:ln w="9525">
            <a:solidFill>
              <a:srgbClr val="7D96A4"/>
            </a:solidFill>
            <a:prstDash val="sysDot"/>
            <a:round/>
            <a:headEnd/>
            <a:tailEnd/>
          </a:ln>
        </p:spPr>
      </p:cxnSp>
      <p:cxnSp>
        <p:nvCxnSpPr>
          <p:cNvPr id="207" name="AutoShape 211"/>
          <p:cNvCxnSpPr>
            <a:cxnSpLocks noChangeShapeType="1"/>
          </p:cNvCxnSpPr>
          <p:nvPr/>
        </p:nvCxnSpPr>
        <p:spPr bwMode="auto">
          <a:xfrm rot="10800000">
            <a:off x="2144042" y="1943065"/>
            <a:ext cx="76200" cy="946150"/>
          </a:xfrm>
          <a:prstGeom prst="bentConnector3">
            <a:avLst>
              <a:gd name="adj1" fmla="val 502083"/>
            </a:avLst>
          </a:prstGeom>
          <a:noFill/>
          <a:ln w="9525">
            <a:solidFill>
              <a:srgbClr val="7F7F7F"/>
            </a:solidFill>
            <a:miter lim="800000"/>
            <a:headEnd/>
            <a:tailEnd type="triangle" w="med" len="med"/>
          </a:ln>
        </p:spPr>
      </p:cxnSp>
      <p:cxnSp>
        <p:nvCxnSpPr>
          <p:cNvPr id="208" name="AutoShape 212"/>
          <p:cNvCxnSpPr>
            <a:cxnSpLocks noChangeShapeType="1"/>
          </p:cNvCxnSpPr>
          <p:nvPr/>
        </p:nvCxnSpPr>
        <p:spPr bwMode="auto">
          <a:xfrm rot="10800000">
            <a:off x="2144042" y="1943065"/>
            <a:ext cx="111125" cy="1333500"/>
          </a:xfrm>
          <a:prstGeom prst="bentConnector3">
            <a:avLst>
              <a:gd name="adj1" fmla="val 375713"/>
            </a:avLst>
          </a:prstGeom>
          <a:noFill/>
          <a:ln w="9525">
            <a:solidFill>
              <a:srgbClr val="7F7F7F"/>
            </a:solidFill>
            <a:miter lim="800000"/>
            <a:headEnd/>
            <a:tailEnd type="triangle" w="med" len="med"/>
          </a:ln>
        </p:spPr>
      </p:cxnSp>
      <p:cxnSp>
        <p:nvCxnSpPr>
          <p:cNvPr id="209" name="AutoShape 213"/>
          <p:cNvCxnSpPr>
            <a:cxnSpLocks noChangeShapeType="1"/>
          </p:cNvCxnSpPr>
          <p:nvPr/>
        </p:nvCxnSpPr>
        <p:spPr bwMode="auto">
          <a:xfrm rot="10800000" flipH="1" flipV="1">
            <a:off x="2144042" y="1943065"/>
            <a:ext cx="88900" cy="1720850"/>
          </a:xfrm>
          <a:prstGeom prst="bentConnector3">
            <a:avLst>
              <a:gd name="adj1" fmla="val -344644"/>
            </a:avLst>
          </a:prstGeom>
          <a:noFill/>
          <a:ln w="9525">
            <a:solidFill>
              <a:srgbClr val="7F7F7F"/>
            </a:solidFill>
            <a:miter lim="800000"/>
            <a:headEnd type="triangle" w="med" len="med"/>
            <a:tailEnd/>
          </a:ln>
        </p:spPr>
      </p:cxnSp>
      <p:sp>
        <p:nvSpPr>
          <p:cNvPr id="124" name="Rectangle 74"/>
          <p:cNvSpPr>
            <a:spLocks noChangeArrowheads="1"/>
          </p:cNvSpPr>
          <p:nvPr/>
        </p:nvSpPr>
        <p:spPr bwMode="auto">
          <a:xfrm>
            <a:off x="2445667" y="2795553"/>
            <a:ext cx="574675" cy="184150"/>
          </a:xfrm>
          <a:prstGeom prst="rect">
            <a:avLst/>
          </a:prstGeom>
          <a:noFill/>
          <a:ln w="9525">
            <a:noFill/>
            <a:miter lim="800000"/>
            <a:headEnd/>
            <a:tailEnd/>
          </a:ln>
        </p:spPr>
        <p:txBody>
          <a:bodyPr lIns="0" tIns="0" rIns="0" bIns="0">
            <a:spAutoFit/>
          </a:bodyPr>
          <a:lstStyle/>
          <a:p>
            <a:r>
              <a:rPr lang="en-US" sz="600" dirty="0">
                <a:solidFill>
                  <a:srgbClr val="404040"/>
                </a:solidFill>
              </a:rPr>
              <a:t>Demand</a:t>
            </a:r>
            <a:r>
              <a:rPr lang="en-US" sz="600" dirty="0">
                <a:solidFill>
                  <a:schemeClr val="accent2"/>
                </a:solidFill>
              </a:rPr>
              <a:t> </a:t>
            </a:r>
            <a:r>
              <a:rPr lang="en-US" sz="600" dirty="0">
                <a:solidFill>
                  <a:srgbClr val="404040"/>
                </a:solidFill>
              </a:rPr>
              <a:t>Planning</a:t>
            </a:r>
          </a:p>
        </p:txBody>
      </p:sp>
      <p:sp>
        <p:nvSpPr>
          <p:cNvPr id="125" name="Rectangle 74"/>
          <p:cNvSpPr>
            <a:spLocks noChangeArrowheads="1"/>
          </p:cNvSpPr>
          <p:nvPr/>
        </p:nvSpPr>
        <p:spPr bwMode="auto">
          <a:xfrm>
            <a:off x="2471067" y="3230528"/>
            <a:ext cx="574675" cy="184150"/>
          </a:xfrm>
          <a:prstGeom prst="rect">
            <a:avLst/>
          </a:prstGeom>
          <a:noFill/>
          <a:ln w="9525">
            <a:noFill/>
            <a:miter lim="800000"/>
            <a:headEnd/>
            <a:tailEnd/>
          </a:ln>
        </p:spPr>
        <p:txBody>
          <a:bodyPr lIns="0" tIns="0" rIns="0" bIns="0">
            <a:spAutoFit/>
          </a:bodyPr>
          <a:lstStyle/>
          <a:p>
            <a:r>
              <a:rPr lang="en-US" sz="600" dirty="0">
                <a:solidFill>
                  <a:srgbClr val="404040"/>
                </a:solidFill>
              </a:rPr>
              <a:t>Make-to-Stock</a:t>
            </a:r>
          </a:p>
          <a:p>
            <a:endParaRPr lang="en-US" sz="600" dirty="0">
              <a:solidFill>
                <a:schemeClr val="accent2"/>
              </a:solidFill>
            </a:endParaRPr>
          </a:p>
        </p:txBody>
      </p:sp>
      <p:sp>
        <p:nvSpPr>
          <p:cNvPr id="126" name="Rectangle 74"/>
          <p:cNvSpPr>
            <a:spLocks noChangeArrowheads="1"/>
          </p:cNvSpPr>
          <p:nvPr/>
        </p:nvSpPr>
        <p:spPr bwMode="auto">
          <a:xfrm>
            <a:off x="2458367" y="3598828"/>
            <a:ext cx="713458" cy="184666"/>
          </a:xfrm>
          <a:prstGeom prst="rect">
            <a:avLst/>
          </a:prstGeom>
          <a:noFill/>
          <a:ln w="9525">
            <a:noFill/>
            <a:miter lim="800000"/>
            <a:headEnd/>
            <a:tailEnd/>
          </a:ln>
        </p:spPr>
        <p:txBody>
          <a:bodyPr wrap="square" lIns="0" tIns="0" rIns="0" bIns="0">
            <a:spAutoFit/>
          </a:bodyPr>
          <a:lstStyle/>
          <a:p>
            <a:r>
              <a:rPr lang="en-US" sz="600" dirty="0">
                <a:solidFill>
                  <a:srgbClr val="404040"/>
                </a:solidFill>
              </a:rPr>
              <a:t>Order-to-Cash</a:t>
            </a:r>
          </a:p>
          <a:p>
            <a:r>
              <a:rPr lang="de-DE" sz="600" dirty="0">
                <a:solidFill>
                  <a:srgbClr val="404040"/>
                </a:solidFill>
              </a:rPr>
              <a:t>(Sell-from -Stock)</a:t>
            </a:r>
            <a:endParaRPr lang="en-US" sz="600" dirty="0">
              <a:solidFill>
                <a:srgbClr val="404040"/>
              </a:solidFill>
            </a:endParaRPr>
          </a:p>
        </p:txBody>
      </p:sp>
      <p:pic>
        <p:nvPicPr>
          <p:cNvPr id="127"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2218226" y="2834605"/>
            <a:ext cx="160337" cy="119523"/>
          </a:xfrm>
          <a:prstGeom prst="rect">
            <a:avLst/>
          </a:prstGeom>
          <a:noFill/>
          <a:ln w="9525">
            <a:noFill/>
            <a:miter lim="800000"/>
            <a:headEnd/>
            <a:tailEnd/>
          </a:ln>
        </p:spPr>
      </p:pic>
      <p:pic>
        <p:nvPicPr>
          <p:cNvPr id="128"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2227751" y="3225130"/>
            <a:ext cx="160337" cy="119523"/>
          </a:xfrm>
          <a:prstGeom prst="rect">
            <a:avLst/>
          </a:prstGeom>
          <a:noFill/>
          <a:ln w="9525">
            <a:noFill/>
            <a:miter lim="800000"/>
            <a:headEnd/>
            <a:tailEnd/>
          </a:ln>
        </p:spPr>
      </p:pic>
      <p:pic>
        <p:nvPicPr>
          <p:cNvPr id="129"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2218226" y="3615655"/>
            <a:ext cx="160337" cy="119523"/>
          </a:xfrm>
          <a:prstGeom prst="rect">
            <a:avLst/>
          </a:prstGeom>
          <a:noFill/>
          <a:ln w="9525">
            <a:noFill/>
            <a:miter lim="800000"/>
            <a:headEnd/>
            <a:tailEnd/>
          </a:ln>
        </p:spPr>
      </p:pic>
      <p:pic>
        <p:nvPicPr>
          <p:cNvPr id="117" name="Picture 116" descr="scenario_60pxgrün.png"/>
          <p:cNvPicPr>
            <a:picLocks noChangeAspect="1"/>
          </p:cNvPicPr>
          <p:nvPr/>
        </p:nvPicPr>
        <p:blipFill>
          <a:blip r:embed="rId16" cstate="print"/>
          <a:stretch>
            <a:fillRect/>
          </a:stretch>
        </p:blipFill>
        <p:spPr>
          <a:xfrm>
            <a:off x="361522" y="4846253"/>
            <a:ext cx="180000" cy="180000"/>
          </a:xfrm>
          <a:prstGeom prst="rect">
            <a:avLst/>
          </a:prstGeom>
        </p:spPr>
      </p:pic>
      <p:sp>
        <p:nvSpPr>
          <p:cNvPr id="11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9" name="TextBox 11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20"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21" name="Picture 120" descr="Calculator_2_60px.png"/>
          <p:cNvPicPr>
            <a:picLocks noChangeAspect="1"/>
          </p:cNvPicPr>
          <p:nvPr/>
        </p:nvPicPr>
        <p:blipFill>
          <a:blip r:embed="rId17" cstate="print"/>
          <a:stretch>
            <a:fillRect/>
          </a:stretch>
        </p:blipFill>
        <p:spPr>
          <a:xfrm>
            <a:off x="366739" y="5245467"/>
            <a:ext cx="180000" cy="180000"/>
          </a:xfrm>
          <a:prstGeom prst="rect">
            <a:avLst/>
          </a:prstGeom>
        </p:spPr>
      </p:pic>
      <p:sp>
        <p:nvSpPr>
          <p:cNvPr id="122"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0" name="Rectangle 55">
            <a:hlinkClick r:id="rId18"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1" name="Rectangle 57">
            <a:hlinkClick r:id="rId19"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32" name="Picture 131" descr="Monitor_60px.png"/>
          <p:cNvPicPr>
            <a:picLocks noChangeAspect="1"/>
          </p:cNvPicPr>
          <p:nvPr/>
        </p:nvPicPr>
        <p:blipFill>
          <a:blip r:embed="rId20" cstate="print"/>
          <a:stretch>
            <a:fillRect/>
          </a:stretch>
        </p:blipFill>
        <p:spPr>
          <a:xfrm>
            <a:off x="361854" y="5605004"/>
            <a:ext cx="180000" cy="180000"/>
          </a:xfrm>
          <a:prstGeom prst="rect">
            <a:avLst/>
          </a:prstGeom>
        </p:spPr>
      </p:pic>
      <p:sp>
        <p:nvSpPr>
          <p:cNvPr id="13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16" name="Picture 115"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35"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Procure-to-Pay (Stock)</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a:hlinkClick r:id="rId12" action="ppaction://hlinksldjump"/>
          </p:cNvPr>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3" cstate="print"/>
          <a:stretch>
            <a:fillRect/>
          </a:stretch>
        </p:blipFill>
        <p:spPr>
          <a:xfrm>
            <a:off x="366739" y="5245467"/>
            <a:ext cx="180000" cy="180000"/>
          </a:xfrm>
          <a:prstGeom prst="rect">
            <a:avLst/>
          </a:prstGeom>
        </p:spPr>
      </p:pic>
      <p:sp>
        <p:nvSpPr>
          <p:cNvPr id="64" name="Rectangle 55">
            <a:hlinkClick r:id="rId14"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76273646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6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a:t>
            </a:r>
            <a:br>
              <a:rPr lang="en-US" b="0" dirty="0"/>
            </a:br>
            <a:r>
              <a:rPr lang="en-US" sz="2000" b="0" dirty="0"/>
              <a:t>Process Details: Planning Supply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1582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Planning Supply </a:t>
            </a:r>
            <a:r>
              <a:rPr lang="en-US" sz="900" dirty="0"/>
              <a:t>business process enables your company to effectively carry out material and capacity planning. You are provided with an up-to-date overview of the demand and supply situation for either a product and supply planning area combination, or a product, product specification, and supply planning area combination. The multi-level planning run calculates the required supply and then creates the supply and demand pegging network accordingly, also taking into consideration the selected product specification. If planned order is created manually product specification must be provided for specified products. </a:t>
            </a:r>
          </a:p>
          <a:p>
            <a:pPr>
              <a:buClr>
                <a:schemeClr val="accent1"/>
              </a:buClr>
              <a:buSzPct val="80000"/>
              <a:buFont typeface="Wingdings" pitchFamily="2" charset="2"/>
              <a:buNone/>
            </a:pPr>
            <a:r>
              <a:rPr lang="en-US" sz="900" dirty="0"/>
              <a:t>If there are planning issues, the system raises exceptions to alert you to them. You can then decide what action to take, for example, you can manually create or update planning proposals. The load leveling function is also available to verify the feasibility of the supply plan and level out the load if it is not possible to increase capacity. </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688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pPr>
            <a:r>
              <a:rPr lang="de-DE" sz="800" dirty="0">
                <a:solidFill>
                  <a:srgbClr val="404040"/>
                </a:solidFill>
              </a:rPr>
              <a:t>Supply Planner</a:t>
            </a:r>
            <a:endParaRPr lang="en-US" sz="800" dirty="0">
              <a:solidFill>
                <a:srgbClr val="404040"/>
              </a:solidFill>
            </a:endParaRPr>
          </a:p>
        </p:txBody>
      </p:sp>
      <p:sp>
        <p:nvSpPr>
          <p:cNvPr id="81" name="Chevron 102"/>
          <p:cNvSpPr>
            <a:spLocks noChangeArrowheads="1"/>
          </p:cNvSpPr>
          <p:nvPr/>
        </p:nvSpPr>
        <p:spPr bwMode="auto">
          <a:xfrm>
            <a:off x="7613870" y="50467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Supply Planning</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00" name="Chevron 44"/>
          <p:cNvSpPr>
            <a:spLocks noChangeArrowheads="1"/>
          </p:cNvSpPr>
          <p:nvPr/>
        </p:nvSpPr>
        <p:spPr bwMode="auto">
          <a:xfrm>
            <a:off x="154602" y="1844692"/>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Planning Supply</a:t>
            </a:r>
          </a:p>
        </p:txBody>
      </p:sp>
      <p:sp>
        <p:nvSpPr>
          <p:cNvPr id="101" name="Chevron 100"/>
          <p:cNvSpPr>
            <a:spLocks noChangeArrowheads="1"/>
          </p:cNvSpPr>
          <p:nvPr>
            <p:custDataLst>
              <p:tags r:id="rId1"/>
            </p:custDataLst>
          </p:nvPr>
        </p:nvSpPr>
        <p:spPr bwMode="auto">
          <a:xfrm>
            <a:off x="320761" y="214122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material</a:t>
            </a:r>
          </a:p>
        </p:txBody>
      </p:sp>
      <p:sp>
        <p:nvSpPr>
          <p:cNvPr id="102" name="Chevron 101"/>
          <p:cNvSpPr>
            <a:spLocks noChangeArrowheads="1"/>
          </p:cNvSpPr>
          <p:nvPr>
            <p:custDataLst>
              <p:tags r:id="rId2"/>
            </p:custDataLst>
          </p:nvPr>
        </p:nvSpPr>
        <p:spPr bwMode="auto">
          <a:xfrm>
            <a:off x="1862481" y="214122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capacity</a:t>
            </a:r>
          </a:p>
        </p:txBody>
      </p:sp>
      <p:sp>
        <p:nvSpPr>
          <p:cNvPr id="103" name="Chevron 102"/>
          <p:cNvSpPr>
            <a:spLocks noChangeArrowheads="1"/>
          </p:cNvSpPr>
          <p:nvPr>
            <p:custDataLst>
              <p:tags r:id="rId3"/>
            </p:custDataLst>
          </p:nvPr>
        </p:nvSpPr>
        <p:spPr bwMode="auto">
          <a:xfrm>
            <a:off x="1091621" y="214048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resolve an exception</a:t>
            </a:r>
          </a:p>
        </p:txBody>
      </p:sp>
      <p:sp>
        <p:nvSpPr>
          <p:cNvPr id="104" name="Oval 103">
            <a:hlinkClick r:id="rId7" action="ppaction://hlinksldjump" tooltip="The system matches supply with demand according to the individual demand priorities. It collects demand by product (or product specification) and planning area, and computes the supply required to fulfill this demand in the correct quantity and on time. "/>
          </p:cNvPr>
          <p:cNvSpPr>
            <a:spLocks noChangeAspect="1"/>
          </p:cNvSpPr>
          <p:nvPr/>
        </p:nvSpPr>
        <p:spPr bwMode="gray">
          <a:xfrm>
            <a:off x="921457" y="275045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5" name="Oval 104">
            <a:hlinkClick r:id="rId7" action="ppaction://hlinksldjump" tooltip="The system raises exceptions to alert the planner to any changes since the last planning review. Exceptions highlight if planning deviates from reality or predefined threshold values. Based on this information, the planner resolves the planning issues. "/>
          </p:cNvPr>
          <p:cNvSpPr>
            <a:spLocks noChangeAspect="1"/>
          </p:cNvSpPr>
          <p:nvPr/>
        </p:nvSpPr>
        <p:spPr bwMode="gray">
          <a:xfrm>
            <a:off x="1694089" y="274617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6" name="Oval 105">
            <a:hlinkClick r:id="rId7" action="ppaction://hlinksldjump" tooltip="The system checks the feasibility of the material plan and supports the planner when deciding what action to take. For example, adapting or leveling capacity requirements."/>
          </p:cNvPr>
          <p:cNvSpPr>
            <a:spLocks noChangeAspect="1"/>
          </p:cNvSpPr>
          <p:nvPr/>
        </p:nvSpPr>
        <p:spPr bwMode="gray">
          <a:xfrm>
            <a:off x="2466720" y="27433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8" name="TextBox 59">
            <a:hlinkClick r:id="rId8" action="ppaction://hlinksldjump"/>
          </p:cNvPr>
          <p:cNvSpPr txBox="1">
            <a:spLocks noChangeArrowheads="1"/>
          </p:cNvSpPr>
          <p:nvPr/>
        </p:nvSpPr>
        <p:spPr bwMode="auto">
          <a:xfrm>
            <a:off x="2343830" y="1775585"/>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65" name="Text Box 129"/>
          <p:cNvSpPr txBox="1">
            <a:spLocks noChangeArrowheads="1"/>
          </p:cNvSpPr>
          <p:nvPr/>
        </p:nvSpPr>
        <p:spPr bwMode="auto">
          <a:xfrm>
            <a:off x="8686605"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6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TextBox 65"/>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0" name="Picture 69"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71" name="Picture 70"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72" name="Rectangle 57">
            <a:hlinkClick r:id="rId1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1" name="Chevron 123">
            <a:hlinkClick r:id="rId13" action="ppaction://hlinksldjump"/>
          </p:cNvPr>
          <p:cNvSpPr>
            <a:spLocks noChangeArrowheads="1"/>
          </p:cNvSpPr>
          <p:nvPr/>
        </p:nvSpPr>
        <p:spPr bwMode="auto">
          <a:xfrm>
            <a:off x="7772824"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52" name="Chevron 123">
            <a:hlinkClick r:id="rId14" action="ppaction://hlinksldjump"/>
          </p:cNvPr>
          <p:cNvSpPr>
            <a:spLocks noChangeArrowheads="1"/>
          </p:cNvSpPr>
          <p:nvPr/>
        </p:nvSpPr>
        <p:spPr bwMode="auto">
          <a:xfrm>
            <a:off x="4395981"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53" name="Chevron 123">
            <a:hlinkClick r:id="rId15" action="ppaction://hlinksldjump"/>
          </p:cNvPr>
          <p:cNvSpPr>
            <a:spLocks noChangeArrowheads="1"/>
          </p:cNvSpPr>
          <p:nvPr/>
        </p:nvSpPr>
        <p:spPr bwMode="auto">
          <a:xfrm>
            <a:off x="3551771"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55" name="Chevron 123">
            <a:hlinkClick r:id="rId16" action="ppaction://hlinksldjump"/>
          </p:cNvPr>
          <p:cNvSpPr>
            <a:spLocks noChangeArrowheads="1"/>
          </p:cNvSpPr>
          <p:nvPr/>
        </p:nvSpPr>
        <p:spPr bwMode="auto">
          <a:xfrm>
            <a:off x="2707561"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56" name="Chevron 123">
            <a:hlinkClick r:id="rId17" action="ppaction://hlinksldjump"/>
          </p:cNvPr>
          <p:cNvSpPr>
            <a:spLocks noChangeArrowheads="1"/>
          </p:cNvSpPr>
          <p:nvPr/>
        </p:nvSpPr>
        <p:spPr bwMode="auto">
          <a:xfrm>
            <a:off x="5240192"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57" name="Chevron 123">
            <a:hlinkClick r:id="rId18" action="ppaction://hlinksldjump"/>
          </p:cNvPr>
          <p:cNvSpPr>
            <a:spLocks noChangeArrowheads="1"/>
          </p:cNvSpPr>
          <p:nvPr/>
        </p:nvSpPr>
        <p:spPr bwMode="auto">
          <a:xfrm>
            <a:off x="6084403"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58" name="Chevron 123">
            <a:hlinkClick r:id="rId19" action="ppaction://hlinksldjump"/>
          </p:cNvPr>
          <p:cNvSpPr>
            <a:spLocks noChangeArrowheads="1"/>
          </p:cNvSpPr>
          <p:nvPr/>
        </p:nvSpPr>
        <p:spPr bwMode="auto">
          <a:xfrm>
            <a:off x="6928613"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59" name="Chevron 123">
            <a:hlinkClick r:id="rId20" action="ppaction://hlinksldjump"/>
          </p:cNvPr>
          <p:cNvSpPr>
            <a:spLocks noChangeArrowheads="1"/>
          </p:cNvSpPr>
          <p:nvPr/>
        </p:nvSpPr>
        <p:spPr bwMode="auto">
          <a:xfrm>
            <a:off x="6929855"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84" name="Freeform 83"/>
          <p:cNvSpPr>
            <a:spLocks noChangeArrowheads="1"/>
          </p:cNvSpPr>
          <p:nvPr/>
        </p:nvSpPr>
        <p:spPr bwMode="auto">
          <a:xfrm>
            <a:off x="8452296"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8" name="Freeform 69"/>
          <p:cNvSpPr>
            <a:spLocks noChangeArrowheads="1"/>
          </p:cNvSpPr>
          <p:nvPr/>
        </p:nvSpPr>
        <p:spPr bwMode="auto">
          <a:xfrm>
            <a:off x="7605512"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0"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61" name="Group 60"/>
          <p:cNvGrpSpPr/>
          <p:nvPr/>
        </p:nvGrpSpPr>
        <p:grpSpPr>
          <a:xfrm>
            <a:off x="6888163" y="4532313"/>
            <a:ext cx="420688" cy="413484"/>
            <a:chOff x="6888163" y="4532313"/>
            <a:chExt cx="420688" cy="413484"/>
          </a:xfrm>
        </p:grpSpPr>
        <p:pic>
          <p:nvPicPr>
            <p:cNvPr id="64" name="Picture 145"/>
            <p:cNvPicPr>
              <a:picLocks noChangeAspect="1" noChangeArrowheads="1"/>
            </p:cNvPicPr>
            <p:nvPr/>
          </p:nvPicPr>
          <p:blipFill>
            <a:blip r:embed="rId22" cstate="print"/>
            <a:srcRect/>
            <a:stretch>
              <a:fillRect/>
            </a:stretch>
          </p:blipFill>
          <p:spPr bwMode="auto">
            <a:xfrm>
              <a:off x="6888163" y="4532313"/>
              <a:ext cx="420688" cy="411162"/>
            </a:xfrm>
            <a:prstGeom prst="rect">
              <a:avLst/>
            </a:prstGeom>
            <a:noFill/>
            <a:ln w="9525">
              <a:noFill/>
              <a:miter lim="800000"/>
              <a:headEnd/>
              <a:tailEnd/>
            </a:ln>
          </p:spPr>
        </p:pic>
        <p:sp>
          <p:nvSpPr>
            <p:cNvPr id="79" name="Donut 78"/>
            <p:cNvSpPr>
              <a:spLocks noChangeAspect="1"/>
            </p:cNvSpPr>
            <p:nvPr/>
          </p:nvSpPr>
          <p:spPr bwMode="gray">
            <a:xfrm>
              <a:off x="6888163" y="4535397"/>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82" name="Picture 81"/>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5" name="Picture 84"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6"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TextBox 73"/>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Initiating Purchasing</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688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Supply Planner</a:t>
            </a:r>
            <a:endParaRPr lang="en-US" sz="800" dirty="0">
              <a:solidFill>
                <a:srgbClr val="404040"/>
              </a:solidFill>
            </a:endParaRPr>
          </a:p>
        </p:txBody>
      </p:sp>
      <p:sp>
        <p:nvSpPr>
          <p:cNvPr id="81" name="Chevron 102"/>
          <p:cNvSpPr>
            <a:spLocks noChangeArrowheads="1"/>
          </p:cNvSpPr>
          <p:nvPr/>
        </p:nvSpPr>
        <p:spPr bwMode="auto">
          <a:xfrm>
            <a:off x="7613870" y="51610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Supply Control/ Production Control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01" name="Chevron 43"/>
          <p:cNvSpPr>
            <a:spLocks noChangeArrowheads="1"/>
          </p:cNvSpPr>
          <p:nvPr/>
        </p:nvSpPr>
        <p:spPr bwMode="auto">
          <a:xfrm>
            <a:off x="1109308" y="1855829"/>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Initiating Purchasing</a:t>
            </a:r>
          </a:p>
        </p:txBody>
      </p:sp>
      <p:sp>
        <p:nvSpPr>
          <p:cNvPr id="102" name="Chevron 101"/>
          <p:cNvSpPr>
            <a:spLocks noChangeArrowheads="1"/>
          </p:cNvSpPr>
          <p:nvPr>
            <p:custDataLst>
              <p:tags r:id="rId1"/>
            </p:custDataLst>
          </p:nvPr>
        </p:nvSpPr>
        <p:spPr bwMode="auto">
          <a:xfrm>
            <a:off x="130958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purchasing</a:t>
            </a:r>
          </a:p>
        </p:txBody>
      </p:sp>
      <p:sp>
        <p:nvSpPr>
          <p:cNvPr id="103" name="Oval 102">
            <a:hlinkClick r:id="rId5" action="ppaction://hlinksldjump" tooltip="The supply planner creates purchase requests by manually releasing the purchase proposals or by creating, activating, and scheduling an automated release run that selects the purchase proposals according to the criteria defined in the run. "/>
          </p:cNvPr>
          <p:cNvSpPr>
            <a:spLocks noChangeAspect="1"/>
          </p:cNvSpPr>
          <p:nvPr/>
        </p:nvSpPr>
        <p:spPr bwMode="gray">
          <a:xfrm>
            <a:off x="1963422" y="304802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4" name="TextBox 59">
            <a:hlinkClick r:id="rId6" action="ppaction://hlinksldjump"/>
          </p:cNvPr>
          <p:cNvSpPr txBox="1">
            <a:spLocks noChangeArrowheads="1"/>
          </p:cNvSpPr>
          <p:nvPr/>
        </p:nvSpPr>
        <p:spPr bwMode="auto">
          <a:xfrm>
            <a:off x="1907895" y="1790499"/>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Initiating Purchasing </a:t>
            </a:r>
            <a:r>
              <a:rPr lang="en-US" sz="900" dirty="0"/>
              <a:t>business process enables you to create purchase requests based on purchase proposals, including product specifications, and forward these purchase requests to the purchasing department. </a:t>
            </a:r>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5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7"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8" cstate="print"/>
          <a:stretch>
            <a:fillRect/>
          </a:stretch>
        </p:blipFill>
        <p:spPr>
          <a:xfrm>
            <a:off x="366739" y="5604137"/>
            <a:ext cx="180000" cy="180000"/>
          </a:xfrm>
          <a:prstGeom prst="rect">
            <a:avLst/>
          </a:prstGeom>
        </p:spPr>
      </p:pic>
      <p:sp>
        <p:nvSpPr>
          <p:cNvPr id="60" name="Rectangle 57">
            <a:hlinkClick r:id="rId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1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8" name="Chevron 123">
            <a:hlinkClick r:id="rId11" action="ppaction://hlinksldjump"/>
          </p:cNvPr>
          <p:cNvSpPr>
            <a:spLocks noChangeArrowheads="1"/>
          </p:cNvSpPr>
          <p:nvPr/>
        </p:nvSpPr>
        <p:spPr bwMode="auto">
          <a:xfrm>
            <a:off x="6459544"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59" name="Chevron 123">
            <a:hlinkClick r:id="rId12" action="ppaction://hlinksldjump"/>
          </p:cNvPr>
          <p:cNvSpPr>
            <a:spLocks noChangeArrowheads="1"/>
          </p:cNvSpPr>
          <p:nvPr/>
        </p:nvSpPr>
        <p:spPr bwMode="auto">
          <a:xfrm>
            <a:off x="3082701"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1" name="Chevron 123">
            <a:hlinkClick r:id="rId13" action="ppaction://hlinksldjump"/>
          </p:cNvPr>
          <p:cNvSpPr>
            <a:spLocks noChangeArrowheads="1"/>
          </p:cNvSpPr>
          <p:nvPr/>
        </p:nvSpPr>
        <p:spPr bwMode="auto">
          <a:xfrm>
            <a:off x="2238491"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2" name="Chevron 123">
            <a:hlinkClick r:id="rId14" action="ppaction://hlinksldjump"/>
          </p:cNvPr>
          <p:cNvSpPr>
            <a:spLocks noChangeArrowheads="1"/>
          </p:cNvSpPr>
          <p:nvPr/>
        </p:nvSpPr>
        <p:spPr bwMode="auto">
          <a:xfrm>
            <a:off x="3926912"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63" name="Chevron 123">
            <a:hlinkClick r:id="rId15" action="ppaction://hlinksldjump"/>
          </p:cNvPr>
          <p:cNvSpPr>
            <a:spLocks noChangeArrowheads="1"/>
          </p:cNvSpPr>
          <p:nvPr/>
        </p:nvSpPr>
        <p:spPr bwMode="auto">
          <a:xfrm>
            <a:off x="4771123"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64" name="Chevron 123">
            <a:hlinkClick r:id="rId16" action="ppaction://hlinksldjump"/>
          </p:cNvPr>
          <p:cNvSpPr>
            <a:spLocks noChangeArrowheads="1"/>
          </p:cNvSpPr>
          <p:nvPr/>
        </p:nvSpPr>
        <p:spPr bwMode="auto">
          <a:xfrm>
            <a:off x="5615333"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65" name="Chevron 123">
            <a:hlinkClick r:id="rId17" action="ppaction://hlinksldjump"/>
          </p:cNvPr>
          <p:cNvSpPr>
            <a:spLocks noChangeArrowheads="1"/>
          </p:cNvSpPr>
          <p:nvPr/>
        </p:nvSpPr>
        <p:spPr bwMode="auto">
          <a:xfrm>
            <a:off x="5616575"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66" name="Chevron 123">
            <a:hlinkClick r:id="rId18" action="ppaction://hlinksldjump"/>
          </p:cNvPr>
          <p:cNvSpPr>
            <a:spLocks noChangeArrowheads="1"/>
          </p:cNvSpPr>
          <p:nvPr/>
        </p:nvSpPr>
        <p:spPr bwMode="auto">
          <a:xfrm>
            <a:off x="7303756"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68" name="Chevron 123">
            <a:hlinkClick r:id="rId19" action="ppaction://hlinksldjump"/>
          </p:cNvPr>
          <p:cNvSpPr>
            <a:spLocks noChangeArrowheads="1"/>
          </p:cNvSpPr>
          <p:nvPr/>
        </p:nvSpPr>
        <p:spPr bwMode="auto">
          <a:xfrm>
            <a:off x="3360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69" name="Freeform 69"/>
          <p:cNvSpPr>
            <a:spLocks noChangeArrowheads="1"/>
          </p:cNvSpPr>
          <p:nvPr/>
        </p:nvSpPr>
        <p:spPr bwMode="auto">
          <a:xfrm>
            <a:off x="7971237" y="28655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0" name="Freeform 69"/>
          <p:cNvSpPr>
            <a:spLocks noChangeArrowheads="1"/>
          </p:cNvSpPr>
          <p:nvPr/>
        </p:nvSpPr>
        <p:spPr bwMode="auto">
          <a:xfrm>
            <a:off x="7139016"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Freeform 69"/>
          <p:cNvSpPr>
            <a:spLocks noChangeArrowheads="1"/>
          </p:cNvSpPr>
          <p:nvPr/>
        </p:nvSpPr>
        <p:spPr bwMode="auto">
          <a:xfrm>
            <a:off x="6292232"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76"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79" name="Group 78"/>
          <p:cNvGrpSpPr/>
          <p:nvPr/>
        </p:nvGrpSpPr>
        <p:grpSpPr>
          <a:xfrm>
            <a:off x="6888163" y="4532313"/>
            <a:ext cx="420688" cy="413484"/>
            <a:chOff x="6888163" y="4532313"/>
            <a:chExt cx="420688" cy="413484"/>
          </a:xfrm>
        </p:grpSpPr>
        <p:pic>
          <p:nvPicPr>
            <p:cNvPr id="82" name="Picture 145"/>
            <p:cNvPicPr>
              <a:picLocks noChangeAspect="1" noChangeArrowheads="1"/>
            </p:cNvPicPr>
            <p:nvPr/>
          </p:nvPicPr>
          <p:blipFill>
            <a:blip r:embed="rId21" cstate="print"/>
            <a:srcRect/>
            <a:stretch>
              <a:fillRect/>
            </a:stretch>
          </p:blipFill>
          <p:spPr bwMode="auto">
            <a:xfrm>
              <a:off x="6888163" y="4532313"/>
              <a:ext cx="420688" cy="411162"/>
            </a:xfrm>
            <a:prstGeom prst="rect">
              <a:avLst/>
            </a:prstGeom>
            <a:noFill/>
            <a:ln w="9525">
              <a:noFill/>
              <a:miter lim="800000"/>
              <a:headEnd/>
              <a:tailEnd/>
            </a:ln>
          </p:spPr>
        </p:pic>
        <p:sp>
          <p:nvSpPr>
            <p:cNvPr id="84" name="Donut 83"/>
            <p:cNvSpPr>
              <a:spLocks noChangeAspect="1"/>
            </p:cNvSpPr>
            <p:nvPr/>
          </p:nvSpPr>
          <p:spPr bwMode="gray">
            <a:xfrm>
              <a:off x="6888163" y="4535397"/>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85" name="Picture 8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6" name="Picture 85"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5"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Purchase Requests – Bundle and Order</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688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Operational Buyer</a:t>
            </a:r>
          </a:p>
        </p:txBody>
      </p:sp>
      <p:sp>
        <p:nvSpPr>
          <p:cNvPr id="81" name="Chevron 102"/>
          <p:cNvSpPr>
            <a:spLocks noChangeArrowheads="1"/>
          </p:cNvSpPr>
          <p:nvPr/>
        </p:nvSpPr>
        <p:spPr bwMode="auto">
          <a:xfrm>
            <a:off x="7613870" y="5167768"/>
            <a:ext cx="1391907"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Purchase Requests and Orders  </a:t>
            </a:r>
            <a:endParaRPr lang="en-US" sz="1200" b="1" dirty="0">
              <a:solidFill>
                <a:srgbClr val="EA1A04"/>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6" name="Chevron 44"/>
          <p:cNvSpPr>
            <a:spLocks noChangeArrowheads="1"/>
          </p:cNvSpPr>
          <p:nvPr/>
        </p:nvSpPr>
        <p:spPr bwMode="auto">
          <a:xfrm>
            <a:off x="1871330" y="1418745"/>
            <a:ext cx="2596399" cy="2264735"/>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Requests – </a:t>
            </a:r>
          </a:p>
          <a:p>
            <a:pPr>
              <a:lnSpc>
                <a:spcPct val="90000"/>
              </a:lnSpc>
            </a:pPr>
            <a:r>
              <a:rPr lang="en-US" sz="900" dirty="0">
                <a:solidFill>
                  <a:schemeClr val="bg1"/>
                </a:solidFill>
                <a:latin typeface="BentonSans Regular"/>
                <a:cs typeface="BentonSans Regular"/>
              </a:rPr>
              <a:t>Bundle and Order</a:t>
            </a:r>
          </a:p>
        </p:txBody>
      </p:sp>
      <p:sp>
        <p:nvSpPr>
          <p:cNvPr id="92" name="Text Box 129"/>
          <p:cNvSpPr txBox="1">
            <a:spLocks noChangeArrowheads="1"/>
          </p:cNvSpPr>
          <p:nvPr/>
        </p:nvSpPr>
        <p:spPr bwMode="auto">
          <a:xfrm>
            <a:off x="8686605"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3" name="Chevron 92"/>
          <p:cNvSpPr>
            <a:spLocks noChangeArrowheads="1"/>
          </p:cNvSpPr>
          <p:nvPr>
            <p:custDataLst>
              <p:tags r:id="rId1"/>
            </p:custDataLst>
          </p:nvPr>
        </p:nvSpPr>
        <p:spPr bwMode="auto">
          <a:xfrm>
            <a:off x="2309048" y="178964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Assign a source of supply</a:t>
            </a:r>
          </a:p>
        </p:txBody>
      </p:sp>
      <p:sp>
        <p:nvSpPr>
          <p:cNvPr id="94" name="Chevron 93"/>
          <p:cNvSpPr>
            <a:spLocks noChangeArrowheads="1"/>
          </p:cNvSpPr>
          <p:nvPr>
            <p:custDataLst>
              <p:tags r:id="rId2"/>
            </p:custDataLst>
          </p:nvPr>
        </p:nvSpPr>
        <p:spPr bwMode="auto">
          <a:xfrm>
            <a:off x="2741439" y="268348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 Initiate RFQ</a:t>
            </a:r>
          </a:p>
          <a:p>
            <a:pPr>
              <a:lnSpc>
                <a:spcPct val="90000"/>
              </a:lnSpc>
              <a:buClr>
                <a:schemeClr val="accent1"/>
              </a:buClr>
              <a:buSzPct val="80000"/>
            </a:pPr>
            <a:r>
              <a:rPr lang="en-US" sz="800" dirty="0">
                <a:solidFill>
                  <a:srgbClr val="404040"/>
                </a:solidFill>
              </a:rPr>
              <a:t>   processing</a:t>
            </a:r>
          </a:p>
        </p:txBody>
      </p:sp>
      <p:sp>
        <p:nvSpPr>
          <p:cNvPr id="95" name="Chevron 94"/>
          <p:cNvSpPr>
            <a:spLocks noChangeArrowheads="1"/>
          </p:cNvSpPr>
          <p:nvPr>
            <p:custDataLst>
              <p:tags r:id="rId3"/>
            </p:custDataLst>
          </p:nvPr>
        </p:nvSpPr>
        <p:spPr bwMode="auto">
          <a:xfrm>
            <a:off x="3173830" y="178964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Bundle and create a purchase order</a:t>
            </a:r>
          </a:p>
        </p:txBody>
      </p:sp>
      <p:sp>
        <p:nvSpPr>
          <p:cNvPr id="96" name="Oval 95">
            <a:hlinkClick r:id="rId7" action="ppaction://hlinksldjump" tooltip="If no valid sources of supply are available for open purchase requests, the buyer can initiate the RFQ process. "/>
          </p:cNvPr>
          <p:cNvSpPr>
            <a:spLocks noChangeAspect="1"/>
          </p:cNvSpPr>
          <p:nvPr/>
        </p:nvSpPr>
        <p:spPr bwMode="gray">
          <a:xfrm>
            <a:off x="3313781" y="32714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Oval 96">
            <a:hlinkClick r:id="rId7" action="ppaction://hlinksldjump" tooltip="The buyer can manually bundle multiple purchase requests assigned to the same source of supply into a single purchase order to improve cost savings, for example, by reducing delivery costs. "/>
          </p:cNvPr>
          <p:cNvSpPr>
            <a:spLocks noChangeAspect="1"/>
          </p:cNvSpPr>
          <p:nvPr/>
        </p:nvSpPr>
        <p:spPr bwMode="gray">
          <a:xfrm>
            <a:off x="3763891" y="23752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97">
            <a:hlinkClick r:id="rId7" action="ppaction://hlinksldjump" tooltip="The buyer responsible monitors incoming purchase requests and assigns sources of supply such as contracts, list prices, or an already existing purchase order to any unassigned purchase requests that are not yet transferred into a purchase order."/>
          </p:cNvPr>
          <p:cNvSpPr>
            <a:spLocks noChangeAspect="1"/>
          </p:cNvSpPr>
          <p:nvPr/>
        </p:nvSpPr>
        <p:spPr bwMode="gray">
          <a:xfrm>
            <a:off x="2906201" y="23752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9" name="TextBox 59">
            <a:hlinkClick r:id="rId8" action="ppaction://hlinksldjump"/>
          </p:cNvPr>
          <p:cNvSpPr txBox="1">
            <a:spLocks noChangeArrowheads="1"/>
          </p:cNvSpPr>
          <p:nvPr/>
        </p:nvSpPr>
        <p:spPr bwMode="auto">
          <a:xfrm>
            <a:off x="3949347" y="1341863"/>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62" name="Rectangle 77"/>
          <p:cNvSpPr>
            <a:spLocks noChangeArrowheads="1"/>
          </p:cNvSpPr>
          <p:nvPr/>
        </p:nvSpPr>
        <p:spPr bwMode="auto">
          <a:xfrm>
            <a:off x="1925612" y="3479932"/>
            <a:ext cx="2089033"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9" action="ppaction://hlinksldjump"/>
              </a:rPr>
              <a:t>Click here</a:t>
            </a:r>
            <a:r>
              <a:rPr lang="en-US" sz="900" dirty="0">
                <a:solidFill>
                  <a:srgbClr val="44697D"/>
                </a:solidFill>
              </a:rPr>
              <a:t> </a:t>
            </a:r>
            <a:r>
              <a:rPr lang="en-US" sz="900" dirty="0">
                <a:solidFill>
                  <a:schemeClr val="bg1"/>
                </a:solidFill>
              </a:rPr>
              <a:t>to display process variants</a:t>
            </a:r>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Purchase Requests - Bundle and Order </a:t>
            </a:r>
            <a:r>
              <a:rPr lang="en-US" sz="900" dirty="0"/>
              <a:t>business process enables you to transfer purchase requests into purchase orders. You can assign missing sources of supply and then bundle multiple assigned purchase requests into purchase orders.</a:t>
            </a:r>
          </a:p>
        </p:txBody>
      </p:sp>
      <p:sp>
        <p:nvSpPr>
          <p:cNvPr id="5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TextBox 54"/>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8" name="Picture 57"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60" name="Picture 59"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69" name="Rectangle 57">
            <a:hlinkClick r:id="rId1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1" name="Chevron 123">
            <a:hlinkClick r:id="rId14" action="ppaction://hlinksldjump"/>
          </p:cNvPr>
          <p:cNvSpPr>
            <a:spLocks noChangeArrowheads="1"/>
          </p:cNvSpPr>
          <p:nvPr/>
        </p:nvSpPr>
        <p:spPr bwMode="auto">
          <a:xfrm>
            <a:off x="7792280"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72" name="Chevron 123">
            <a:hlinkClick r:id="rId15" action="ppaction://hlinksldjump"/>
          </p:cNvPr>
          <p:cNvSpPr>
            <a:spLocks noChangeArrowheads="1"/>
          </p:cNvSpPr>
          <p:nvPr/>
        </p:nvSpPr>
        <p:spPr bwMode="auto">
          <a:xfrm>
            <a:off x="4415437"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73" name="Chevron 123">
            <a:hlinkClick r:id="rId16" action="ppaction://hlinksldjump"/>
          </p:cNvPr>
          <p:cNvSpPr>
            <a:spLocks noChangeArrowheads="1"/>
          </p:cNvSpPr>
          <p:nvPr/>
        </p:nvSpPr>
        <p:spPr bwMode="auto">
          <a:xfrm>
            <a:off x="5259648"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75" name="Chevron 123">
            <a:hlinkClick r:id="rId17" action="ppaction://hlinksldjump"/>
          </p:cNvPr>
          <p:cNvSpPr>
            <a:spLocks noChangeArrowheads="1"/>
          </p:cNvSpPr>
          <p:nvPr/>
        </p:nvSpPr>
        <p:spPr bwMode="auto">
          <a:xfrm>
            <a:off x="6103859"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76" name="Chevron 123">
            <a:hlinkClick r:id="rId18" action="ppaction://hlinksldjump"/>
          </p:cNvPr>
          <p:cNvSpPr>
            <a:spLocks noChangeArrowheads="1"/>
          </p:cNvSpPr>
          <p:nvPr/>
        </p:nvSpPr>
        <p:spPr bwMode="auto">
          <a:xfrm>
            <a:off x="6948069"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78" name="Chevron 123">
            <a:hlinkClick r:id="rId19" action="ppaction://hlinksldjump"/>
          </p:cNvPr>
          <p:cNvSpPr>
            <a:spLocks noChangeArrowheads="1"/>
          </p:cNvSpPr>
          <p:nvPr/>
        </p:nvSpPr>
        <p:spPr bwMode="auto">
          <a:xfrm>
            <a:off x="6949311"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9" name="Freeform 78"/>
          <p:cNvSpPr>
            <a:spLocks noChangeArrowheads="1"/>
          </p:cNvSpPr>
          <p:nvPr/>
        </p:nvSpPr>
        <p:spPr bwMode="auto">
          <a:xfrm>
            <a:off x="8471752"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Freeform 69"/>
          <p:cNvSpPr>
            <a:spLocks noChangeArrowheads="1"/>
          </p:cNvSpPr>
          <p:nvPr/>
        </p:nvSpPr>
        <p:spPr bwMode="auto">
          <a:xfrm>
            <a:off x="7624968"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4" name="Chevron 123">
            <a:hlinkClick r:id="rId20" action="ppaction://hlinksldjump"/>
          </p:cNvPr>
          <p:cNvSpPr>
            <a:spLocks noChangeArrowheads="1"/>
          </p:cNvSpPr>
          <p:nvPr/>
        </p:nvSpPr>
        <p:spPr bwMode="auto">
          <a:xfrm>
            <a:off x="118026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85" name="Chevron 123">
            <a:hlinkClick r:id="rId21" action="ppaction://hlinksldjump"/>
          </p:cNvPr>
          <p:cNvSpPr>
            <a:spLocks noChangeArrowheads="1"/>
          </p:cNvSpPr>
          <p:nvPr/>
        </p:nvSpPr>
        <p:spPr bwMode="auto">
          <a:xfrm>
            <a:off x="3360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pic>
        <p:nvPicPr>
          <p:cNvPr id="59"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1" name="Picture 124"/>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6893586" y="4516397"/>
            <a:ext cx="411162" cy="409491"/>
          </a:xfrm>
          <a:prstGeom prst="rect">
            <a:avLst/>
          </a:prstGeom>
          <a:noFill/>
          <a:ln w="9525">
            <a:noFill/>
            <a:miter lim="800000"/>
            <a:headEnd/>
            <a:tailEnd/>
          </a:ln>
        </p:spPr>
      </p:pic>
      <p:pic>
        <p:nvPicPr>
          <p:cNvPr id="63" name="Picture 62"/>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4" name="Picture 63"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4"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Purchase Requests – Bundle and Order</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6" name="Chevron 44"/>
          <p:cNvSpPr>
            <a:spLocks noChangeArrowheads="1"/>
          </p:cNvSpPr>
          <p:nvPr/>
        </p:nvSpPr>
        <p:spPr bwMode="auto">
          <a:xfrm>
            <a:off x="1871330" y="1418745"/>
            <a:ext cx="2596399" cy="2264735"/>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Requests – </a:t>
            </a:r>
          </a:p>
          <a:p>
            <a:pPr>
              <a:lnSpc>
                <a:spcPct val="90000"/>
              </a:lnSpc>
            </a:pPr>
            <a:r>
              <a:rPr lang="en-US" sz="900" dirty="0">
                <a:solidFill>
                  <a:schemeClr val="bg1"/>
                </a:solidFill>
                <a:latin typeface="BentonSans Regular"/>
                <a:cs typeface="BentonSans Regular"/>
              </a:rPr>
              <a:t>Bundle and Order</a:t>
            </a:r>
          </a:p>
        </p:txBody>
      </p:sp>
      <p:sp>
        <p:nvSpPr>
          <p:cNvPr id="93" name="Chevron 92"/>
          <p:cNvSpPr>
            <a:spLocks noChangeArrowheads="1"/>
          </p:cNvSpPr>
          <p:nvPr>
            <p:custDataLst>
              <p:tags r:id="rId1"/>
            </p:custDataLst>
          </p:nvPr>
        </p:nvSpPr>
        <p:spPr bwMode="auto">
          <a:xfrm>
            <a:off x="2309048" y="178964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Assign a source of supply</a:t>
            </a:r>
          </a:p>
        </p:txBody>
      </p:sp>
      <p:sp>
        <p:nvSpPr>
          <p:cNvPr id="94" name="Chevron 93"/>
          <p:cNvSpPr>
            <a:spLocks noChangeArrowheads="1"/>
          </p:cNvSpPr>
          <p:nvPr>
            <p:custDataLst>
              <p:tags r:id="rId2"/>
            </p:custDataLst>
          </p:nvPr>
        </p:nvSpPr>
        <p:spPr bwMode="auto">
          <a:xfrm>
            <a:off x="2741439" y="268348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 Initiate RFQ</a:t>
            </a:r>
          </a:p>
          <a:p>
            <a:pPr>
              <a:lnSpc>
                <a:spcPct val="90000"/>
              </a:lnSpc>
              <a:buClr>
                <a:schemeClr val="accent1"/>
              </a:buClr>
              <a:buSzPct val="80000"/>
            </a:pPr>
            <a:r>
              <a:rPr lang="en-US" sz="800" dirty="0">
                <a:solidFill>
                  <a:srgbClr val="404040"/>
                </a:solidFill>
              </a:rPr>
              <a:t>   processing</a:t>
            </a:r>
          </a:p>
        </p:txBody>
      </p:sp>
      <p:sp>
        <p:nvSpPr>
          <p:cNvPr id="95" name="Chevron 94"/>
          <p:cNvSpPr>
            <a:spLocks noChangeArrowheads="1"/>
          </p:cNvSpPr>
          <p:nvPr>
            <p:custDataLst>
              <p:tags r:id="rId3"/>
            </p:custDataLst>
          </p:nvPr>
        </p:nvSpPr>
        <p:spPr bwMode="auto">
          <a:xfrm>
            <a:off x="3173830" y="178964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Bundle and create a purchase order</a:t>
            </a:r>
          </a:p>
        </p:txBody>
      </p:sp>
      <p:sp>
        <p:nvSpPr>
          <p:cNvPr id="96" name="Oval 95">
            <a:hlinkClick r:id="rId7" action="ppaction://hlinksldjump" tooltip="If no valid sources of supply are available for open purchase requests, the buyer can initiate the RFQ process. "/>
          </p:cNvPr>
          <p:cNvSpPr>
            <a:spLocks noChangeAspect="1"/>
          </p:cNvSpPr>
          <p:nvPr/>
        </p:nvSpPr>
        <p:spPr bwMode="gray">
          <a:xfrm>
            <a:off x="3313781" y="32714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Oval 96">
            <a:hlinkClick r:id="rId7" action="ppaction://hlinksldjump" tooltip="The buyer can manually bundle multiple purchase requests assigned to the same source of supply into a single purchase order to improve cost savings, for example, by reducing delivery costs. "/>
          </p:cNvPr>
          <p:cNvSpPr>
            <a:spLocks noChangeAspect="1"/>
          </p:cNvSpPr>
          <p:nvPr/>
        </p:nvSpPr>
        <p:spPr bwMode="gray">
          <a:xfrm>
            <a:off x="3763891" y="23752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97">
            <a:hlinkClick r:id="rId7" action="ppaction://hlinksldjump" tooltip="The buyer responsible monitors incoming purchase requests and assigns sources of supply such as contracts, list prices, or an already existing purchase order to any unassigned purchase requests that are not yet transferred into a purchase order."/>
          </p:cNvPr>
          <p:cNvSpPr>
            <a:spLocks noChangeAspect="1"/>
          </p:cNvSpPr>
          <p:nvPr/>
        </p:nvSpPr>
        <p:spPr bwMode="gray">
          <a:xfrm>
            <a:off x="2906201" y="23752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9" name="TextBox 59">
            <a:hlinkClick r:id="rId8" action="ppaction://hlinksldjump"/>
          </p:cNvPr>
          <p:cNvSpPr txBox="1">
            <a:spLocks noChangeArrowheads="1"/>
          </p:cNvSpPr>
          <p:nvPr/>
        </p:nvSpPr>
        <p:spPr bwMode="auto">
          <a:xfrm>
            <a:off x="3949347" y="1341863"/>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62" name="Rectangle 77"/>
          <p:cNvSpPr>
            <a:spLocks noChangeArrowheads="1"/>
          </p:cNvSpPr>
          <p:nvPr/>
        </p:nvSpPr>
        <p:spPr bwMode="auto">
          <a:xfrm>
            <a:off x="1925612" y="3479932"/>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u="sng" dirty="0">
                <a:solidFill>
                  <a:srgbClr val="44697D"/>
                </a:solidFill>
                <a:hlinkClick r:id="rId9" action="ppaction://hlinksldjump"/>
              </a:rPr>
              <a:t>Click here </a:t>
            </a:r>
            <a:r>
              <a:rPr lang="en-US" sz="900" dirty="0">
                <a:solidFill>
                  <a:schemeClr val="bg1"/>
                </a:solidFill>
              </a:rPr>
              <a:t>to hide process variants</a:t>
            </a:r>
          </a:p>
        </p:txBody>
      </p:sp>
      <p:sp>
        <p:nvSpPr>
          <p:cNvPr id="69" name="Chevron 55"/>
          <p:cNvSpPr>
            <a:spLocks noChangeArrowheads="1"/>
          </p:cNvSpPr>
          <p:nvPr/>
        </p:nvSpPr>
        <p:spPr bwMode="auto">
          <a:xfrm>
            <a:off x="1870557" y="3660682"/>
            <a:ext cx="2339935" cy="400955"/>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Processing Purchase Requests - Order</a:t>
            </a:r>
            <a:endParaRPr lang="de-DE" sz="900" dirty="0"/>
          </a:p>
          <a:p>
            <a:pPr marL="142875" indent="142875">
              <a:spcBef>
                <a:spcPts val="300"/>
              </a:spcBef>
            </a:pPr>
            <a:endParaRPr lang="en-US" sz="400" dirty="0"/>
          </a:p>
        </p:txBody>
      </p:sp>
      <p:sp>
        <p:nvSpPr>
          <p:cNvPr id="71" name="Oval 70">
            <a:hlinkClick r:id="rId7" action="ppaction://hlinksldjump" tooltip="The Processing Purchase Requests - Order process variant allows the automatic transfer of purchase requests into purchase orders. The system needs to be maintained accordingly and sources of supply need to be assigned. "/>
          </p:cNvPr>
          <p:cNvSpPr>
            <a:spLocks noChangeAspect="1"/>
          </p:cNvSpPr>
          <p:nvPr/>
        </p:nvSpPr>
        <p:spPr bwMode="gray">
          <a:xfrm>
            <a:off x="1946396" y="379093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Purchase Requests - Bundle and Order </a:t>
            </a:r>
            <a:r>
              <a:rPr lang="en-US" sz="900" dirty="0"/>
              <a:t>business process enables you to transfer purchase requests into purchase orders. You can assign missing sources of supply and then bundle multiple assigned purchase requests into purchase orders.</a:t>
            </a:r>
          </a:p>
        </p:txBody>
      </p:sp>
      <p:sp>
        <p:nvSpPr>
          <p:cNvPr id="100" name="Chevron 101"/>
          <p:cNvSpPr>
            <a:spLocks noChangeArrowheads="1"/>
          </p:cNvSpPr>
          <p:nvPr/>
        </p:nvSpPr>
        <p:spPr bwMode="auto">
          <a:xfrm>
            <a:off x="7613870" y="45688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Operational Buyer</a:t>
            </a:r>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TextBox 56"/>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80" name="Picture 79"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81" name="Rectangle 57">
            <a:hlinkClick r:id="rId1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2" name="Text Box 129"/>
          <p:cNvSpPr txBox="1">
            <a:spLocks noChangeArrowheads="1"/>
          </p:cNvSpPr>
          <p:nvPr/>
        </p:nvSpPr>
        <p:spPr bwMode="auto">
          <a:xfrm>
            <a:off x="8686605"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73" name="Chevron 123">
            <a:hlinkClick r:id="rId14" action="ppaction://hlinksldjump"/>
          </p:cNvPr>
          <p:cNvSpPr>
            <a:spLocks noChangeArrowheads="1"/>
          </p:cNvSpPr>
          <p:nvPr/>
        </p:nvSpPr>
        <p:spPr bwMode="auto">
          <a:xfrm>
            <a:off x="7792280"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75" name="Chevron 123">
            <a:hlinkClick r:id="rId15" action="ppaction://hlinksldjump"/>
          </p:cNvPr>
          <p:cNvSpPr>
            <a:spLocks noChangeArrowheads="1"/>
          </p:cNvSpPr>
          <p:nvPr/>
        </p:nvSpPr>
        <p:spPr bwMode="auto">
          <a:xfrm>
            <a:off x="4415437"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78" name="Chevron 123">
            <a:hlinkClick r:id="rId16" action="ppaction://hlinksldjump"/>
          </p:cNvPr>
          <p:cNvSpPr>
            <a:spLocks noChangeArrowheads="1"/>
          </p:cNvSpPr>
          <p:nvPr/>
        </p:nvSpPr>
        <p:spPr bwMode="auto">
          <a:xfrm>
            <a:off x="5259648"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79" name="Chevron 123">
            <a:hlinkClick r:id="rId17" action="ppaction://hlinksldjump"/>
          </p:cNvPr>
          <p:cNvSpPr>
            <a:spLocks noChangeArrowheads="1"/>
          </p:cNvSpPr>
          <p:nvPr/>
        </p:nvSpPr>
        <p:spPr bwMode="auto">
          <a:xfrm>
            <a:off x="6103859"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82" name="Chevron 123">
            <a:hlinkClick r:id="rId18" action="ppaction://hlinksldjump"/>
          </p:cNvPr>
          <p:cNvSpPr>
            <a:spLocks noChangeArrowheads="1"/>
          </p:cNvSpPr>
          <p:nvPr/>
        </p:nvSpPr>
        <p:spPr bwMode="auto">
          <a:xfrm>
            <a:off x="6948069"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84" name="Chevron 123">
            <a:hlinkClick r:id="rId19" action="ppaction://hlinksldjump"/>
          </p:cNvPr>
          <p:cNvSpPr>
            <a:spLocks noChangeArrowheads="1"/>
          </p:cNvSpPr>
          <p:nvPr/>
        </p:nvSpPr>
        <p:spPr bwMode="auto">
          <a:xfrm>
            <a:off x="6949311"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85" name="Freeform 84"/>
          <p:cNvSpPr>
            <a:spLocks noChangeArrowheads="1"/>
          </p:cNvSpPr>
          <p:nvPr/>
        </p:nvSpPr>
        <p:spPr bwMode="auto">
          <a:xfrm>
            <a:off x="8471752"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Freeform 69"/>
          <p:cNvSpPr>
            <a:spLocks noChangeArrowheads="1"/>
          </p:cNvSpPr>
          <p:nvPr/>
        </p:nvSpPr>
        <p:spPr bwMode="auto">
          <a:xfrm>
            <a:off x="7624968"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8" name="Chevron 123">
            <a:hlinkClick r:id="rId20" action="ppaction://hlinksldjump"/>
          </p:cNvPr>
          <p:cNvSpPr>
            <a:spLocks noChangeArrowheads="1"/>
          </p:cNvSpPr>
          <p:nvPr/>
        </p:nvSpPr>
        <p:spPr bwMode="auto">
          <a:xfrm>
            <a:off x="118026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89" name="Chevron 123">
            <a:hlinkClick r:id="rId21" action="ppaction://hlinksldjump"/>
          </p:cNvPr>
          <p:cNvSpPr>
            <a:spLocks noChangeArrowheads="1"/>
          </p:cNvSpPr>
          <p:nvPr/>
        </p:nvSpPr>
        <p:spPr bwMode="auto">
          <a:xfrm>
            <a:off x="3360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90" name="Chevron 102"/>
          <p:cNvSpPr>
            <a:spLocks noChangeArrowheads="1"/>
          </p:cNvSpPr>
          <p:nvPr/>
        </p:nvSpPr>
        <p:spPr bwMode="auto">
          <a:xfrm>
            <a:off x="7613870" y="5167768"/>
            <a:ext cx="1391907"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Purchase Requests and Orders  </a:t>
            </a:r>
            <a:endParaRPr lang="en-US" sz="1200" b="1" dirty="0">
              <a:solidFill>
                <a:srgbClr val="EA1A04"/>
              </a:solidFill>
            </a:endParaRPr>
          </a:p>
        </p:txBody>
      </p:sp>
      <p:pic>
        <p:nvPicPr>
          <p:cNvPr id="59"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1" name="Picture 124"/>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6893586" y="4516397"/>
            <a:ext cx="411162" cy="409491"/>
          </a:xfrm>
          <a:prstGeom prst="rect">
            <a:avLst/>
          </a:prstGeom>
          <a:noFill/>
          <a:ln w="9525">
            <a:noFill/>
            <a:miter lim="800000"/>
            <a:headEnd/>
            <a:tailEnd/>
          </a:ln>
        </p:spPr>
      </p:pic>
      <p:pic>
        <p:nvPicPr>
          <p:cNvPr id="63" name="Picture 62"/>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4" name="Picture 63"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9"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Requests for Quotation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688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Strategic Buyer</a:t>
            </a:r>
            <a:endParaRPr lang="en-US" sz="800" dirty="0">
              <a:solidFill>
                <a:srgbClr val="404040"/>
              </a:solidFill>
            </a:endParaRPr>
          </a:p>
        </p:txBody>
      </p:sp>
      <p:sp>
        <p:nvSpPr>
          <p:cNvPr id="81" name="Chevron 102"/>
          <p:cNvSpPr>
            <a:spLocks noChangeArrowheads="1"/>
          </p:cNvSpPr>
          <p:nvPr/>
        </p:nvSpPr>
        <p:spPr bwMode="auto">
          <a:xfrm>
            <a:off x="7613870" y="50467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Sourcing and Contracting</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Chevron 45"/>
          <p:cNvSpPr>
            <a:spLocks noChangeArrowheads="1"/>
          </p:cNvSpPr>
          <p:nvPr/>
        </p:nvSpPr>
        <p:spPr bwMode="auto">
          <a:xfrm>
            <a:off x="2815060" y="1855830"/>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Requests for Quotation</a:t>
            </a:r>
          </a:p>
        </p:txBody>
      </p:sp>
      <p:sp>
        <p:nvSpPr>
          <p:cNvPr id="85" name="Text Box 129"/>
          <p:cNvSpPr txBox="1">
            <a:spLocks noChangeArrowheads="1"/>
          </p:cNvSpPr>
          <p:nvPr/>
        </p:nvSpPr>
        <p:spPr bwMode="auto">
          <a:xfrm>
            <a:off x="8686605"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6" name="Chevron 85"/>
          <p:cNvSpPr>
            <a:spLocks noChangeArrowheads="1"/>
          </p:cNvSpPr>
          <p:nvPr>
            <p:custDataLst>
              <p:tags r:id="rId1"/>
            </p:custDataLst>
          </p:nvPr>
        </p:nvSpPr>
        <p:spPr bwMode="auto">
          <a:xfrm>
            <a:off x="2945191"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Group sourcing request items</a:t>
            </a:r>
          </a:p>
        </p:txBody>
      </p:sp>
      <p:sp>
        <p:nvSpPr>
          <p:cNvPr id="87" name="Chevron 86"/>
          <p:cNvSpPr>
            <a:spLocks noChangeArrowheads="1"/>
          </p:cNvSpPr>
          <p:nvPr>
            <p:custDataLst>
              <p:tags r:id="rId2"/>
            </p:custDataLst>
          </p:nvPr>
        </p:nvSpPr>
        <p:spPr bwMode="auto">
          <a:xfrm>
            <a:off x="3721834"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request for quotation</a:t>
            </a:r>
          </a:p>
        </p:txBody>
      </p:sp>
      <p:sp>
        <p:nvSpPr>
          <p:cNvPr id="92" name="Chevron 91"/>
          <p:cNvSpPr>
            <a:spLocks noChangeArrowheads="1"/>
          </p:cNvSpPr>
          <p:nvPr>
            <p:custDataLst>
              <p:tags r:id="rId3"/>
            </p:custDataLst>
          </p:nvPr>
        </p:nvSpPr>
        <p:spPr bwMode="auto">
          <a:xfrm>
            <a:off x="4498477"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quotes</a:t>
            </a:r>
          </a:p>
        </p:txBody>
      </p:sp>
      <p:sp>
        <p:nvSpPr>
          <p:cNvPr id="93" name="Chevron 92"/>
          <p:cNvSpPr>
            <a:spLocks noChangeArrowheads="1"/>
          </p:cNvSpPr>
          <p:nvPr>
            <p:custDataLst>
              <p:tags r:id="rId4"/>
            </p:custDataLst>
          </p:nvPr>
        </p:nvSpPr>
        <p:spPr bwMode="auto">
          <a:xfrm>
            <a:off x="527512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Compare quotes and create follow-up documents</a:t>
            </a:r>
          </a:p>
        </p:txBody>
      </p:sp>
      <p:sp>
        <p:nvSpPr>
          <p:cNvPr id="95" name="Oval 94">
            <a:hlinkClick r:id="rId8" action="ppaction://hlinksldjump" tooltip="The buyer assigns items from different sourcing requests to a group, which can then be requested in one request for quotation."/>
          </p:cNvPr>
          <p:cNvSpPr>
            <a:spLocks noChangeAspect="1"/>
          </p:cNvSpPr>
          <p:nvPr/>
        </p:nvSpPr>
        <p:spPr bwMode="gray">
          <a:xfrm>
            <a:off x="3535255" y="27610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Oval 95">
            <a:hlinkClick r:id="rId8" action="ppaction://hlinksldjump" tooltip="The buyer creates a request for quotation for the requested items, specifies the submission deadline and other required details, and sends it to the bidders. It can be sent by e-mail (interactive form per default), fax, or as a printout."/>
          </p:cNvPr>
          <p:cNvSpPr>
            <a:spLocks noChangeAspect="1"/>
          </p:cNvSpPr>
          <p:nvPr/>
        </p:nvSpPr>
        <p:spPr bwMode="gray">
          <a:xfrm>
            <a:off x="4304344" y="276463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Oval 96">
            <a:hlinkClick r:id="rId8" action="ppaction://hlinksldjump" tooltip="The buyer receives the quotes submitted by the bidders, for example, by fax or e-mail, and enters the quote details in the system. If the bidders submit the quotes in an interactive form attached to an e-mail, the are entered in the system automatically."/>
          </p:cNvPr>
          <p:cNvSpPr>
            <a:spLocks noChangeAspect="1"/>
          </p:cNvSpPr>
          <p:nvPr/>
        </p:nvSpPr>
        <p:spPr bwMode="gray">
          <a:xfrm>
            <a:off x="5069887" y="276463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97">
            <a:hlinkClick r:id="rId8" action="ppaction://hlinksldjump" tooltip="The buyer compares the received quotes and determines the winning quotes. The system then notifies the bidders about the outcome of their quotes. It also triggers the creation of a follow-up document, such as a purchase order or contract."/>
          </p:cNvPr>
          <p:cNvSpPr>
            <a:spLocks noChangeAspect="1"/>
          </p:cNvSpPr>
          <p:nvPr/>
        </p:nvSpPr>
        <p:spPr bwMode="gray">
          <a:xfrm>
            <a:off x="5877962" y="278590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9" name="TextBox 59">
            <a:hlinkClick r:id="rId9" action="ppaction://hlinksldjump"/>
          </p:cNvPr>
          <p:cNvSpPr txBox="1">
            <a:spLocks noChangeArrowheads="1"/>
          </p:cNvSpPr>
          <p:nvPr/>
        </p:nvSpPr>
        <p:spPr bwMode="auto">
          <a:xfrm>
            <a:off x="5717110" y="1788431"/>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54" name="TextBox 66"/>
          <p:cNvSpPr txBox="1">
            <a:spLocks noChangeArrowheads="1"/>
          </p:cNvSpPr>
          <p:nvPr/>
        </p:nvSpPr>
        <p:spPr bwMode="auto">
          <a:xfrm>
            <a:off x="1760926" y="4399866"/>
            <a:ext cx="4914194" cy="1769715"/>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en-US" sz="900" dirty="0"/>
              <a:t>The </a:t>
            </a:r>
            <a:r>
              <a:rPr lang="en-US" sz="900" b="1" dirty="0"/>
              <a:t>Processing Requests for Quotation </a:t>
            </a:r>
            <a:r>
              <a:rPr lang="en-US" sz="900" dirty="0"/>
              <a:t>business process enables your purchasing department to bundle your company's purchasing requirements and to find appropriate sources of supply for the materials and services required. This includes finding sources of supply for purchase requests, for example, and for the negotiation of new or expiring purchasing contracts.</a:t>
            </a:r>
          </a:p>
          <a:p>
            <a:pPr>
              <a:spcBef>
                <a:spcPts val="600"/>
              </a:spcBef>
              <a:buClr>
                <a:schemeClr val="accent1"/>
              </a:buClr>
              <a:buSzPct val="80000"/>
              <a:buFont typeface="Wingdings" pitchFamily="2" charset="2"/>
              <a:buNone/>
            </a:pPr>
            <a:r>
              <a:rPr lang="en-US" sz="900" dirty="0"/>
              <a:t>You can invite new or existing suppliers to participate in requests for quotation and compare the quotes received easily in the system to determine most suitable supplier for your requirements.</a:t>
            </a:r>
          </a:p>
          <a:p>
            <a:pPr>
              <a:spcBef>
                <a:spcPts val="600"/>
              </a:spcBef>
              <a:buClr>
                <a:schemeClr val="accent1"/>
              </a:buClr>
              <a:buSzPct val="80000"/>
              <a:buFont typeface="Wingdings" pitchFamily="2" charset="2"/>
              <a:buNone/>
            </a:pPr>
            <a:r>
              <a:rPr lang="en-US" sz="900" dirty="0"/>
              <a:t>Once you have determined the winning quote, the bidders are notified about the outcome of the request for quotation process, and follow-up documents, such as purchase orders or contracts, can be created.</a:t>
            </a:r>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5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59" name="Rectangle 57">
            <a:hlinkClick r:id="rId1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1" name="Chevron 123">
            <a:hlinkClick r:id="rId14" action="ppaction://hlinksldjump"/>
          </p:cNvPr>
          <p:cNvSpPr>
            <a:spLocks noChangeArrowheads="1"/>
          </p:cNvSpPr>
          <p:nvPr/>
        </p:nvSpPr>
        <p:spPr bwMode="auto">
          <a:xfrm>
            <a:off x="202447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9" name="Chevron 123">
            <a:hlinkClick r:id="rId15" action="ppaction://hlinksldjump"/>
          </p:cNvPr>
          <p:cNvSpPr>
            <a:spLocks noChangeArrowheads="1"/>
          </p:cNvSpPr>
          <p:nvPr/>
        </p:nvSpPr>
        <p:spPr bwMode="auto">
          <a:xfrm>
            <a:off x="118026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71" name="Chevron 123">
            <a:hlinkClick r:id="rId16" action="ppaction://hlinksldjump"/>
          </p:cNvPr>
          <p:cNvSpPr>
            <a:spLocks noChangeArrowheads="1"/>
          </p:cNvSpPr>
          <p:nvPr/>
        </p:nvSpPr>
        <p:spPr bwMode="auto">
          <a:xfrm>
            <a:off x="3360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72" name="Chevron 123">
            <a:hlinkClick r:id="rId17" action="ppaction://hlinksldjump"/>
          </p:cNvPr>
          <p:cNvSpPr>
            <a:spLocks noChangeArrowheads="1"/>
          </p:cNvSpPr>
          <p:nvPr/>
        </p:nvSpPr>
        <p:spPr bwMode="auto">
          <a:xfrm>
            <a:off x="6086528"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73" name="Chevron 123">
            <a:hlinkClick r:id="rId18" action="ppaction://hlinksldjump"/>
          </p:cNvPr>
          <p:cNvSpPr>
            <a:spLocks noChangeArrowheads="1"/>
          </p:cNvSpPr>
          <p:nvPr/>
        </p:nvSpPr>
        <p:spPr bwMode="auto">
          <a:xfrm>
            <a:off x="6930739"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74" name="Chevron 123">
            <a:hlinkClick r:id="rId19" action="ppaction://hlinksldjump"/>
          </p:cNvPr>
          <p:cNvSpPr>
            <a:spLocks noChangeArrowheads="1"/>
          </p:cNvSpPr>
          <p:nvPr/>
        </p:nvSpPr>
        <p:spPr bwMode="auto">
          <a:xfrm>
            <a:off x="7774949"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75" name="Chevron 123">
            <a:hlinkClick r:id="rId20" action="ppaction://hlinksldjump"/>
          </p:cNvPr>
          <p:cNvSpPr>
            <a:spLocks noChangeArrowheads="1"/>
          </p:cNvSpPr>
          <p:nvPr/>
        </p:nvSpPr>
        <p:spPr bwMode="auto">
          <a:xfrm>
            <a:off x="7776191"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6" name="Freeform 69"/>
          <p:cNvSpPr>
            <a:spLocks noChangeArrowheads="1"/>
          </p:cNvSpPr>
          <p:nvPr/>
        </p:nvSpPr>
        <p:spPr bwMode="auto">
          <a:xfrm>
            <a:off x="8451848"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62" name="Group 61"/>
          <p:cNvGrpSpPr/>
          <p:nvPr/>
        </p:nvGrpSpPr>
        <p:grpSpPr>
          <a:xfrm>
            <a:off x="6894000" y="4525200"/>
            <a:ext cx="410400" cy="410400"/>
            <a:chOff x="4227512" y="6318632"/>
            <a:chExt cx="410400" cy="410400"/>
          </a:xfrm>
        </p:grpSpPr>
        <p:pic>
          <p:nvPicPr>
            <p:cNvPr id="63" name="Picture 71" descr="12"/>
            <p:cNvPicPr>
              <a:picLocks noChangeAspect="1" noChangeArrowheads="1"/>
            </p:cNvPicPr>
            <p:nvPr/>
          </p:nvPicPr>
          <p:blipFill>
            <a:blip r:embed="rId21" cstate="print"/>
            <a:srcRect/>
            <a:stretch>
              <a:fillRect/>
            </a:stretch>
          </p:blipFill>
          <p:spPr bwMode="auto">
            <a:xfrm>
              <a:off x="4232275" y="6323013"/>
              <a:ext cx="401637" cy="401638"/>
            </a:xfrm>
            <a:prstGeom prst="rect">
              <a:avLst/>
            </a:prstGeom>
            <a:noFill/>
            <a:ln w="9525">
              <a:noFill/>
              <a:miter lim="800000"/>
              <a:headEnd/>
              <a:tailEnd/>
            </a:ln>
          </p:spPr>
        </p:pic>
        <p:sp>
          <p:nvSpPr>
            <p:cNvPr id="64" name="Donut 63"/>
            <p:cNvSpPr>
              <a:spLocks noChangeAspect="1"/>
            </p:cNvSpPr>
            <p:nvPr/>
          </p:nvSpPr>
          <p:spPr bwMode="gray">
            <a:xfrm>
              <a:off x="4227512" y="6318632"/>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65"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70" name="Picture 69"/>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7" name="Picture 76"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4"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Procure-to-Pay (Stock) </a:t>
            </a:r>
            <a:br>
              <a:rPr lang="en-US" b="0" dirty="0"/>
            </a:br>
            <a:r>
              <a:rPr lang="en-US" sz="2000" b="0" dirty="0"/>
              <a:t>Process Details: Processing Purchase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8686605"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7558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Operational Buyer</a:t>
            </a:r>
            <a:endParaRPr lang="en-US" sz="800" dirty="0">
              <a:solidFill>
                <a:srgbClr val="404040"/>
              </a:solidFill>
            </a:endParaRPr>
          </a:p>
        </p:txBody>
      </p:sp>
      <p:sp>
        <p:nvSpPr>
          <p:cNvPr id="81" name="Chevron 102"/>
          <p:cNvSpPr>
            <a:spLocks noChangeArrowheads="1"/>
          </p:cNvSpPr>
          <p:nvPr/>
        </p:nvSpPr>
        <p:spPr bwMode="auto">
          <a:xfrm>
            <a:off x="7613870" y="503995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Purchase Request and Orders</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Chevron 45"/>
          <p:cNvSpPr>
            <a:spLocks noChangeArrowheads="1"/>
          </p:cNvSpPr>
          <p:nvPr/>
        </p:nvSpPr>
        <p:spPr bwMode="auto">
          <a:xfrm>
            <a:off x="3660309" y="1855830"/>
            <a:ext cx="4262685"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Orders</a:t>
            </a:r>
          </a:p>
        </p:txBody>
      </p:sp>
      <p:sp>
        <p:nvSpPr>
          <p:cNvPr id="85" name="Chevron 84"/>
          <p:cNvSpPr>
            <a:spLocks noChangeArrowheads="1"/>
          </p:cNvSpPr>
          <p:nvPr>
            <p:custDataLst>
              <p:tags r:id="rId1"/>
            </p:custDataLst>
          </p:nvPr>
        </p:nvSpPr>
        <p:spPr bwMode="auto">
          <a:xfrm>
            <a:off x="7010219"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a purchase order</a:t>
            </a:r>
          </a:p>
        </p:txBody>
      </p:sp>
      <p:sp>
        <p:nvSpPr>
          <p:cNvPr id="86" name="Chevron 85"/>
          <p:cNvSpPr>
            <a:spLocks noChangeArrowheads="1"/>
          </p:cNvSpPr>
          <p:nvPr>
            <p:custDataLst>
              <p:tags r:id="rId2"/>
            </p:custDataLst>
          </p:nvPr>
        </p:nvSpPr>
        <p:spPr bwMode="auto">
          <a:xfrm>
            <a:off x="386653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maintain a purchase order</a:t>
            </a:r>
          </a:p>
        </p:txBody>
      </p:sp>
      <p:sp>
        <p:nvSpPr>
          <p:cNvPr id="87" name="Chevron 86"/>
          <p:cNvSpPr>
            <a:spLocks noChangeArrowheads="1"/>
          </p:cNvSpPr>
          <p:nvPr>
            <p:custDataLst>
              <p:tags r:id="rId3"/>
            </p:custDataLst>
          </p:nvPr>
        </p:nvSpPr>
        <p:spPr bwMode="auto">
          <a:xfrm>
            <a:off x="4652454"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Send a purchase order</a:t>
            </a:r>
          </a:p>
        </p:txBody>
      </p:sp>
      <p:sp>
        <p:nvSpPr>
          <p:cNvPr id="92" name="Chevron 91"/>
          <p:cNvSpPr>
            <a:spLocks noChangeArrowheads="1"/>
          </p:cNvSpPr>
          <p:nvPr>
            <p:custDataLst>
              <p:tags r:id="rId4"/>
            </p:custDataLst>
          </p:nvPr>
        </p:nvSpPr>
        <p:spPr bwMode="auto">
          <a:xfrm>
            <a:off x="5438376"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purchase order</a:t>
            </a:r>
          </a:p>
        </p:txBody>
      </p:sp>
      <p:sp>
        <p:nvSpPr>
          <p:cNvPr id="93" name="Chevron 92"/>
          <p:cNvSpPr>
            <a:spLocks noChangeArrowheads="1"/>
          </p:cNvSpPr>
          <p:nvPr>
            <p:custDataLst>
              <p:tags r:id="rId5"/>
            </p:custDataLst>
          </p:nvPr>
        </p:nvSpPr>
        <p:spPr bwMode="auto">
          <a:xfrm>
            <a:off x="6224298"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Acknowledge a purchase order</a:t>
            </a:r>
          </a:p>
        </p:txBody>
      </p:sp>
      <p:sp>
        <p:nvSpPr>
          <p:cNvPr id="95" name="Oval 94">
            <a:hlinkClick r:id="rId9" action="ppaction://hlinksldjump" tooltip="The buyer responsible either works on automatically created purchase orders or manually creates the purchase order with or without reference to a contract or a list price. He or she can also search in a supplier catalog for the product to be ordered."/>
          </p:cNvPr>
          <p:cNvSpPr>
            <a:spLocks noChangeAspect="1"/>
          </p:cNvSpPr>
          <p:nvPr/>
        </p:nvSpPr>
        <p:spPr bwMode="gray">
          <a:xfrm>
            <a:off x="4442420" y="27724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Oval 95">
            <a:hlinkClick r:id="rId9" action="ppaction://hlinksldjump" tooltip="When the purchase order contains all necessary data, the buyer sends it to the supplier using different output channels. If the receiving site is an externally-managed location, a copy of the purchase order is also sent to your warehouse provider."/>
          </p:cNvPr>
          <p:cNvSpPr>
            <a:spLocks noChangeAspect="1"/>
          </p:cNvSpPr>
          <p:nvPr/>
        </p:nvSpPr>
        <p:spPr bwMode="gray">
          <a:xfrm>
            <a:off x="5232773" y="277596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Oval 96">
            <a:hlinkClick r:id="rId9" action="ppaction://hlinksldjump" tooltip="If a PO exceeds a predefined order value, it is sent to the manager responsible for approval. Follow-up processes such as handling of PO acknowledgments, deliveries, or service confirmations, and supplier invoicing can only start after the approval."/>
          </p:cNvPr>
          <p:cNvSpPr>
            <a:spLocks noChangeAspect="1"/>
          </p:cNvSpPr>
          <p:nvPr/>
        </p:nvSpPr>
        <p:spPr bwMode="gray">
          <a:xfrm>
            <a:off x="6023126" y="276887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97">
            <a:hlinkClick r:id="rId9" action="ppaction://hlinksldjump" tooltip="The buyer responsible monitors the follow-up processes such as dealing with purchase order acknowledgments, deliveries, service confirmations, time recording, and supplier invoicing."/>
          </p:cNvPr>
          <p:cNvSpPr>
            <a:spLocks noChangeAspect="1"/>
          </p:cNvSpPr>
          <p:nvPr/>
        </p:nvSpPr>
        <p:spPr bwMode="gray">
          <a:xfrm>
            <a:off x="7610920" y="277242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9" name="Oval 98">
            <a:hlinkClick r:id="rId9" action="ppaction://hlinksldjump" tooltip="PO acknowledgments can be received automatically or entered manually by the buyer. The buyer has to decide how to deal with deviations from the originally sent purchase order, and either updates or cancels the purchase order."/>
          </p:cNvPr>
          <p:cNvSpPr>
            <a:spLocks noChangeAspect="1"/>
          </p:cNvSpPr>
          <p:nvPr/>
        </p:nvSpPr>
        <p:spPr bwMode="gray">
          <a:xfrm>
            <a:off x="6809544" y="277172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0" name="TextBox 59">
            <a:hlinkClick r:id="rId10" action="ppaction://hlinksldjump"/>
          </p:cNvPr>
          <p:cNvSpPr txBox="1">
            <a:spLocks noChangeArrowheads="1"/>
          </p:cNvSpPr>
          <p:nvPr/>
        </p:nvSpPr>
        <p:spPr bwMode="auto">
          <a:xfrm>
            <a:off x="7517441" y="1799063"/>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54" name="TextBox 66"/>
          <p:cNvSpPr txBox="1">
            <a:spLocks noChangeArrowheads="1"/>
          </p:cNvSpPr>
          <p:nvPr/>
        </p:nvSpPr>
        <p:spPr bwMode="auto">
          <a:xfrm>
            <a:off x="1760926" y="4399866"/>
            <a:ext cx="4914194" cy="189282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Purchase Orders </a:t>
            </a:r>
            <a:r>
              <a:rPr lang="en-US" sz="900" dirty="0"/>
              <a:t>business process enables you to work on automatically created purchase orders or to manually create a purchase order with or without reference to a contract or a list price. You can also search in a supplier catalog for the products to be ordered. The purchase order can contain stock material with or without product specification, services, or non-stock material that can be ordered for different purposes (for example, for cost centers, projects, or as an individual material within an asset procurement process). You can also create third-party purchase orders for  materials and services manually, which can be assigned to sales orders, service orders, or customer projects. If all relevant data is maintained, the purchase order is sent to the supplier, which can also be an affiliated company that uses either SAP Business </a:t>
            </a:r>
            <a:r>
              <a:rPr lang="en-US" sz="900" dirty="0" err="1"/>
              <a:t>ByDesign</a:t>
            </a:r>
            <a:r>
              <a:rPr lang="en-US" sz="900" dirty="0"/>
              <a:t> or SAP ERP. It is also possible that an approval procedure depending on the purchase order value is in place. Optionally, a purchase order acknowledgment can be used. The process can have multiple degrees of automation.</a:t>
            </a:r>
          </a:p>
        </p:txBody>
      </p:sp>
      <p:sp>
        <p:nvSpPr>
          <p:cNvPr id="5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51"/>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descr="Calculator_2_60px.png"/>
          <p:cNvPicPr>
            <a:picLocks noChangeAspect="1"/>
          </p:cNvPicPr>
          <p:nvPr/>
        </p:nvPicPr>
        <p:blipFill>
          <a:blip r:embed="rId11" cstate="print"/>
          <a:stretch>
            <a:fillRect/>
          </a:stretch>
        </p:blipFill>
        <p:spPr>
          <a:xfrm>
            <a:off x="366739" y="5245467"/>
            <a:ext cx="180000" cy="180000"/>
          </a:xfrm>
          <a:prstGeom prst="rect">
            <a:avLst/>
          </a:prstGeom>
        </p:spPr>
      </p:pic>
      <p:pic>
        <p:nvPicPr>
          <p:cNvPr id="57" name="Picture 56"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58"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9" name="Chevron 123">
            <a:hlinkClick r:id="rId15" action="ppaction://hlinksldjump"/>
          </p:cNvPr>
          <p:cNvSpPr>
            <a:spLocks noChangeArrowheads="1"/>
          </p:cNvSpPr>
          <p:nvPr/>
        </p:nvSpPr>
        <p:spPr bwMode="auto">
          <a:xfrm>
            <a:off x="2868685"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4" name="Chevron 123">
            <a:hlinkClick r:id="rId16" action="ppaction://hlinksldjump"/>
          </p:cNvPr>
          <p:cNvSpPr>
            <a:spLocks noChangeArrowheads="1"/>
          </p:cNvSpPr>
          <p:nvPr/>
        </p:nvSpPr>
        <p:spPr bwMode="auto">
          <a:xfrm>
            <a:off x="202447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6" name="Chevron 123">
            <a:hlinkClick r:id="rId17" action="ppaction://hlinksldjump"/>
          </p:cNvPr>
          <p:cNvSpPr>
            <a:spLocks noChangeArrowheads="1"/>
          </p:cNvSpPr>
          <p:nvPr/>
        </p:nvSpPr>
        <p:spPr bwMode="auto">
          <a:xfrm>
            <a:off x="118026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68" name="Chevron 123">
            <a:hlinkClick r:id="rId18" action="ppaction://hlinksldjump"/>
          </p:cNvPr>
          <p:cNvSpPr>
            <a:spLocks noChangeArrowheads="1"/>
          </p:cNvSpPr>
          <p:nvPr/>
        </p:nvSpPr>
        <p:spPr bwMode="auto">
          <a:xfrm>
            <a:off x="7884083"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69" name="Chevron 123">
            <a:hlinkClick r:id="rId19" action="ppaction://hlinksldjump"/>
          </p:cNvPr>
          <p:cNvSpPr>
            <a:spLocks noChangeArrowheads="1"/>
          </p:cNvSpPr>
          <p:nvPr/>
        </p:nvSpPr>
        <p:spPr bwMode="auto">
          <a:xfrm>
            <a:off x="3360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pic>
        <p:nvPicPr>
          <p:cNvPr id="61"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2" name="Picture 124"/>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6893586" y="4516397"/>
            <a:ext cx="411162" cy="409491"/>
          </a:xfrm>
          <a:prstGeom prst="rect">
            <a:avLst/>
          </a:prstGeom>
          <a:noFill/>
          <a:ln w="9525">
            <a:noFill/>
            <a:miter lim="800000"/>
            <a:headEnd/>
            <a:tailEnd/>
          </a:ln>
        </p:spPr>
      </p:pic>
      <p:pic>
        <p:nvPicPr>
          <p:cNvPr id="63" name="Picture 62"/>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5" name="Picture 64"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9"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a:xfrm>
            <a:off x="324000" y="142619"/>
            <a:ext cx="8496000" cy="756000"/>
          </a:xfrm>
        </p:spPr>
        <p:txBody>
          <a:bodyPr/>
          <a:lstStyle/>
          <a:p>
            <a:r>
              <a:rPr lang="en-US" b="0" dirty="0"/>
              <a:t>Procure-to-Pay (Stock) </a:t>
            </a:r>
            <a:br>
              <a:rPr lang="en-US" b="0" dirty="0"/>
            </a:br>
            <a:r>
              <a:rPr lang="en-US" sz="1800" b="0" dirty="0"/>
              <a:t>Process Details: Processing Delivery Notifications - Supplier Delivery Notifications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7558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Manager</a:t>
            </a:r>
          </a:p>
        </p:txBody>
      </p:sp>
      <p:sp>
        <p:nvSpPr>
          <p:cNvPr id="81" name="Chevron 102"/>
          <p:cNvSpPr>
            <a:spLocks noChangeArrowheads="1"/>
          </p:cNvSpPr>
          <p:nvPr/>
        </p:nvSpPr>
        <p:spPr bwMode="auto">
          <a:xfrm>
            <a:off x="7613870" y="503995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3" name="Chevron 44"/>
          <p:cNvSpPr>
            <a:spLocks noChangeArrowheads="1"/>
          </p:cNvSpPr>
          <p:nvPr/>
        </p:nvSpPr>
        <p:spPr bwMode="auto">
          <a:xfrm>
            <a:off x="4503357" y="1855829"/>
            <a:ext cx="2174124" cy="1390567"/>
          </a:xfrm>
          <a:prstGeom prst="chevron">
            <a:avLst>
              <a:gd name="adj" fmla="val 11303"/>
            </a:avLst>
          </a:prstGeom>
          <a:solidFill>
            <a:srgbClr val="388ABD"/>
          </a:solidFill>
          <a:ln w="19050" cap="rnd" algn="ctr">
            <a:noFill/>
            <a:bevel/>
            <a:headEnd/>
            <a:tailEnd/>
          </a:ln>
        </p:spPr>
        <p:txBody>
          <a:bodyPr lIns="0" tIns="36000" rIns="72000" bIns="36000"/>
          <a:lstStyle/>
          <a:p>
            <a:pPr>
              <a:lnSpc>
                <a:spcPct val="90000"/>
              </a:lnSpc>
            </a:pPr>
            <a:r>
              <a:rPr lang="en-US" sz="900" dirty="0">
                <a:solidFill>
                  <a:schemeClr val="bg1"/>
                </a:solidFill>
                <a:latin typeface="BentonSans Regular"/>
                <a:cs typeface="BentonSans Regular"/>
              </a:rPr>
              <a:t>Processing Delivery Notifications</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Supplier Delivery Notifications </a:t>
            </a:r>
          </a:p>
          <a:p>
            <a:pPr>
              <a:lnSpc>
                <a:spcPct val="90000"/>
              </a:lnSpc>
            </a:pPr>
            <a:endParaRPr lang="en-US" sz="900" dirty="0">
              <a:solidFill>
                <a:schemeClr val="bg1"/>
              </a:solidFill>
              <a:latin typeface="BentonSans Regular"/>
              <a:cs typeface="BentonSans Regular"/>
            </a:endParaRPr>
          </a:p>
        </p:txBody>
      </p:sp>
      <p:sp>
        <p:nvSpPr>
          <p:cNvPr id="94" name="Chevron 93"/>
          <p:cNvSpPr>
            <a:spLocks noChangeArrowheads="1"/>
          </p:cNvSpPr>
          <p:nvPr>
            <p:custDataLst>
              <p:tags r:id="rId1"/>
            </p:custDataLst>
          </p:nvPr>
        </p:nvSpPr>
        <p:spPr bwMode="auto">
          <a:xfrm>
            <a:off x="4661963"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Inbound Delivery Notification</a:t>
            </a:r>
          </a:p>
        </p:txBody>
      </p:sp>
      <p:sp>
        <p:nvSpPr>
          <p:cNvPr id="95" name="Oval 94">
            <a:hlinkClick r:id="rId5" action="ppaction://hlinksldjump" tooltip="The warehouse manager creates a supplier delivery notification with the status &quot;Advised&quot; on the basis of a delivery note or an ASN from the supplier. The status is set to &quot;Received&quot; on receipt of the products. "/>
          </p:cNvPr>
          <p:cNvSpPr>
            <a:spLocks noChangeAspect="1"/>
          </p:cNvSpPr>
          <p:nvPr/>
        </p:nvSpPr>
        <p:spPr bwMode="gray">
          <a:xfrm>
            <a:off x="5269246" y="279298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TextBox 59">
            <a:hlinkClick r:id="rId6" action="ppaction://hlinksldjump"/>
          </p:cNvPr>
          <p:cNvSpPr txBox="1">
            <a:spLocks noChangeArrowheads="1"/>
          </p:cNvSpPr>
          <p:nvPr/>
        </p:nvSpPr>
        <p:spPr bwMode="auto">
          <a:xfrm>
            <a:off x="6308922" y="1799067"/>
            <a:ext cx="300082" cy="307777"/>
          </a:xfrm>
          <a:prstGeom prst="rect">
            <a:avLst/>
          </a:prstGeom>
          <a:noFill/>
          <a:ln w="9525">
            <a:noFill/>
            <a:miter lim="800000"/>
            <a:headEnd/>
            <a:tailEnd/>
          </a:ln>
        </p:spPr>
        <p:txBody>
          <a:bodyPr wrap="none">
            <a:spAutoFit/>
          </a:bodyPr>
          <a:lstStyle>
            <a:defPPr>
              <a:defRPr lang="de-DE"/>
            </a:defPPr>
            <a:lvl1pPr>
              <a:buNone/>
              <a:defRPr sz="1400">
                <a:solidFill>
                  <a:srgbClr val="FFFFFF"/>
                </a:solidFill>
                <a:latin typeface="BentonSans Light" pitchFamily="2" charset="0"/>
                <a:cs typeface="BrowalliaUPC"/>
              </a:defRPr>
            </a:lvl1pPr>
          </a:lstStyle>
          <a:p>
            <a:r>
              <a:rPr lang="en-US" dirty="0"/>
              <a:t>X</a:t>
            </a:r>
          </a:p>
        </p:txBody>
      </p:sp>
      <p:sp>
        <p:nvSpPr>
          <p:cNvPr id="98" name="Text Box 129"/>
          <p:cNvSpPr txBox="1">
            <a:spLocks noChangeArrowheads="1"/>
          </p:cNvSpPr>
          <p:nvPr/>
        </p:nvSpPr>
        <p:spPr bwMode="auto">
          <a:xfrm>
            <a:off x="8324178"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44" name="Rectangle 77"/>
          <p:cNvSpPr>
            <a:spLocks noChangeArrowheads="1"/>
          </p:cNvSpPr>
          <p:nvPr/>
        </p:nvSpPr>
        <p:spPr bwMode="auto">
          <a:xfrm>
            <a:off x="4487260" y="3035690"/>
            <a:ext cx="2089033"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7" action="ppaction://hlinksldjump"/>
              </a:rPr>
              <a:t>Click here </a:t>
            </a:r>
            <a:r>
              <a:rPr lang="en-US" sz="900" dirty="0">
                <a:solidFill>
                  <a:schemeClr val="bg1"/>
                </a:solidFill>
              </a:rPr>
              <a:t>to display process variants</a:t>
            </a:r>
          </a:p>
        </p:txBody>
      </p:sp>
      <p:sp>
        <p:nvSpPr>
          <p:cNvPr id="54"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Delivery Notifications - Supplier Delivery Notification </a:t>
            </a:r>
            <a:r>
              <a:rPr lang="en-US" sz="900" dirty="0"/>
              <a:t>business process allows you to create delivery notifications manually or via B2B communication from your supplier, which can also be an affiliated company using SAP ERP. You can process your supplier deliveries with or without warehouse tasks. </a:t>
            </a:r>
          </a:p>
          <a:p>
            <a:pPr>
              <a:buClr>
                <a:schemeClr val="accent1"/>
              </a:buClr>
              <a:buSzPct val="80000"/>
              <a:buFont typeface="Wingdings" pitchFamily="2" charset="2"/>
              <a:buNone/>
            </a:pPr>
            <a:endParaRPr lang="en-US" sz="900" dirty="0"/>
          </a:p>
          <a:p>
            <a:pPr marL="228600" lvl="1" indent="-114300">
              <a:spcBef>
                <a:spcPts val="200"/>
              </a:spcBef>
              <a:buFont typeface="Arial" charset="0"/>
              <a:buChar char="•"/>
            </a:pPr>
            <a:endParaRPr lang="en-US" sz="900" dirty="0"/>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5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8"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9" cstate="print"/>
          <a:stretch>
            <a:fillRect/>
          </a:stretch>
        </p:blipFill>
        <p:spPr>
          <a:xfrm>
            <a:off x="366739" y="5604137"/>
            <a:ext cx="180000" cy="180000"/>
          </a:xfrm>
          <a:prstGeom prst="rect">
            <a:avLst/>
          </a:prstGeom>
        </p:spPr>
      </p:pic>
      <p:sp>
        <p:nvSpPr>
          <p:cNvPr id="60" name="Rectangle 57">
            <a:hlinkClick r:id="rId1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7">
            <a:hlinkClick r:id="rId1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6" name="Chevron 123">
            <a:hlinkClick r:id="rId12" action="ppaction://hlinksldjump"/>
          </p:cNvPr>
          <p:cNvSpPr>
            <a:spLocks noChangeArrowheads="1"/>
          </p:cNvSpPr>
          <p:nvPr/>
        </p:nvSpPr>
        <p:spPr bwMode="auto">
          <a:xfrm>
            <a:off x="7471256"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a:p>
            <a:pPr>
              <a:lnSpc>
                <a:spcPct val="90000"/>
              </a:lnSpc>
              <a:buClr>
                <a:schemeClr val="accent1"/>
              </a:buClr>
              <a:buSzPct val="80000"/>
            </a:pPr>
            <a:endParaRPr lang="en-US" sz="800" dirty="0">
              <a:solidFill>
                <a:srgbClr val="404040"/>
              </a:solidFill>
            </a:endParaRPr>
          </a:p>
        </p:txBody>
      </p:sp>
      <p:sp>
        <p:nvSpPr>
          <p:cNvPr id="48" name="Chevron 123">
            <a:hlinkClick r:id="rId13" action="ppaction://hlinksldjump"/>
          </p:cNvPr>
          <p:cNvSpPr>
            <a:spLocks noChangeArrowheads="1"/>
          </p:cNvSpPr>
          <p:nvPr/>
        </p:nvSpPr>
        <p:spPr bwMode="auto">
          <a:xfrm>
            <a:off x="2868685"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5" name="Chevron 123">
            <a:hlinkClick r:id="rId14" action="ppaction://hlinksldjump"/>
          </p:cNvPr>
          <p:cNvSpPr>
            <a:spLocks noChangeArrowheads="1"/>
          </p:cNvSpPr>
          <p:nvPr/>
        </p:nvSpPr>
        <p:spPr bwMode="auto">
          <a:xfrm>
            <a:off x="202447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9" name="Chevron 123">
            <a:hlinkClick r:id="rId15" action="ppaction://hlinksldjump"/>
          </p:cNvPr>
          <p:cNvSpPr>
            <a:spLocks noChangeArrowheads="1"/>
          </p:cNvSpPr>
          <p:nvPr/>
        </p:nvSpPr>
        <p:spPr bwMode="auto">
          <a:xfrm>
            <a:off x="118026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Purchasing</a:t>
            </a:r>
          </a:p>
        </p:txBody>
      </p:sp>
      <p:sp>
        <p:nvSpPr>
          <p:cNvPr id="71" name="Chevron 123">
            <a:hlinkClick r:id="rId16" action="ppaction://hlinksldjump"/>
          </p:cNvPr>
          <p:cNvSpPr>
            <a:spLocks noChangeArrowheads="1"/>
          </p:cNvSpPr>
          <p:nvPr/>
        </p:nvSpPr>
        <p:spPr bwMode="auto">
          <a:xfrm>
            <a:off x="3712896"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72" name="Chevron 123">
            <a:hlinkClick r:id="rId17" action="ppaction://hlinksldjump"/>
          </p:cNvPr>
          <p:cNvSpPr>
            <a:spLocks noChangeArrowheads="1"/>
          </p:cNvSpPr>
          <p:nvPr/>
        </p:nvSpPr>
        <p:spPr bwMode="auto">
          <a:xfrm>
            <a:off x="6627045" y="2103620"/>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73" name="Chevron 123">
            <a:hlinkClick r:id="rId18" action="ppaction://hlinksldjump"/>
          </p:cNvPr>
          <p:cNvSpPr>
            <a:spLocks noChangeArrowheads="1"/>
          </p:cNvSpPr>
          <p:nvPr/>
        </p:nvSpPr>
        <p:spPr bwMode="auto">
          <a:xfrm>
            <a:off x="6628287" y="3025950"/>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75" name="Chevron 123">
            <a:hlinkClick r:id="rId19" action="ppaction://hlinksldjump"/>
          </p:cNvPr>
          <p:cNvSpPr>
            <a:spLocks noChangeArrowheads="1"/>
          </p:cNvSpPr>
          <p:nvPr/>
        </p:nvSpPr>
        <p:spPr bwMode="auto">
          <a:xfrm>
            <a:off x="336055" y="2103620"/>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78" name="Freeform 77"/>
          <p:cNvSpPr>
            <a:spLocks noChangeArrowheads="1"/>
          </p:cNvSpPr>
          <p:nvPr/>
        </p:nvSpPr>
        <p:spPr bwMode="auto">
          <a:xfrm>
            <a:off x="8150728" y="2867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7303944" y="286542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59" name="Picture 98"/>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6889870" y="4519613"/>
            <a:ext cx="419553" cy="411161"/>
          </a:xfrm>
          <a:prstGeom prst="rect">
            <a:avLst/>
          </a:prstGeom>
          <a:noFill/>
          <a:ln w="9525">
            <a:noFill/>
            <a:miter lim="800000"/>
            <a:headEnd/>
            <a:tailEnd/>
          </a:ln>
        </p:spPr>
      </p:pic>
      <p:pic>
        <p:nvPicPr>
          <p:cNvPr id="61"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2" name="Picture 6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3" name="Picture 62"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4345</Words>
  <Application>Microsoft Office PowerPoint</Application>
  <PresentationFormat>On-screen Show (4:3)</PresentationFormat>
  <Paragraphs>951</Paragraphs>
  <Slides>23</Slides>
  <Notes>23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23</vt:i4>
      </vt:variant>
    </vt:vector>
  </HeadingPairs>
  <TitlesOfParts>
    <vt:vector size="38" baseType="lpstr">
      <vt:lpstr>Arial</vt:lpstr>
      <vt:lpstr>BentonSans Light</vt:lpstr>
      <vt:lpstr>Symbol</vt:lpstr>
      <vt:lpstr>BrowalliaUPC</vt:lpstr>
      <vt:lpstr>MS PGothic</vt:lpstr>
      <vt:lpstr>BentonSans Regular</vt:lpstr>
      <vt:lpstr>Arial Black</vt:lpstr>
      <vt:lpstr>wingdings</vt:lpstr>
      <vt:lpstr>Aparajita</vt:lpstr>
      <vt:lpstr>Courier New</vt:lpstr>
      <vt:lpstr>BentonSans Bold</vt:lpstr>
      <vt:lpstr>wingdings</vt:lpstr>
      <vt:lpstr>SimSun</vt:lpstr>
      <vt:lpstr>Arial Unicode MS</vt:lpstr>
      <vt:lpstr>SAP_2011_v1.0</vt:lpstr>
      <vt:lpstr>Procure-to-Pay (Stock) Scenario Overview</vt:lpstr>
      <vt:lpstr>Procure-to-Pay (Stock) Scenario Overview</vt:lpstr>
      <vt:lpstr>Procure-to-Pay (Stock) Process Details: Planning Supply</vt:lpstr>
      <vt:lpstr>Procure-to-Pay (Stock)  Process Details: Initiating Purchasing</vt:lpstr>
      <vt:lpstr>Procure-to-Pay (Stock)  Process Details: Processing Purchase Requests – Bundle and Order</vt:lpstr>
      <vt:lpstr>Procure-to-Pay (Stock)  Process Details: Processing Purchase Requests – Bundle and Order</vt:lpstr>
      <vt:lpstr>Procure-to-Pay (Stock)  Process Details: Processing Requests for Quotation</vt:lpstr>
      <vt:lpstr>Procure-to-Pay (Stock)  Process Details: Processing Purchase Orders</vt:lpstr>
      <vt:lpstr>Procure-to-Pay (Stock)  Process Details: Processing Delivery Notifications - Supplier Delivery Notifications</vt:lpstr>
      <vt:lpstr>Procure-to-Pay (Stock)  Process Details: Processing Delivery Notifications - Supplier Delivery Notifications</vt:lpstr>
      <vt:lpstr>Procure-to-Pay (Stock)  Process Details: Processing Inbound Deliveries - Based on Purchase Orders Without Task Control</vt:lpstr>
      <vt:lpstr>Procure-to-Pay (Stock)  Process Details: Processing Inbound Deliveries - Based on Purchase Orders Without Task Control</vt:lpstr>
      <vt:lpstr>Procure-to-Pay (Stock)  Process Details: Processing Inspections</vt:lpstr>
      <vt:lpstr>Procure-to-Pay (Stock)  Process Details: Processing Supplier Invoices</vt:lpstr>
      <vt:lpstr>Procure-to-Pay (Stock)  Process Details: Processing Supplier Invoices</vt:lpstr>
      <vt:lpstr>Procure-to-Pay (Stock)  Process Details: Processing Payables and Payments</vt:lpstr>
      <vt:lpstr>Procure-to-Pay (Stock)  Process Details: Processing Payables and Payments</vt:lpstr>
      <vt:lpstr>Procure-to-Pay (Stock)  Process Details: Processing Payables and Payments</vt:lpstr>
      <vt:lpstr>Procure-to-Pay (Stock)  Process Details: Processing Payables and Payments</vt:lpstr>
      <vt:lpstr>Procure-to-Pay (Stock) Business Value</vt:lpstr>
      <vt:lpstr>Procure-to-Pay (Stock) Scenario Flow Variant: Procure-to-Pay (Stock)</vt:lpstr>
      <vt:lpstr>Procure-to-Pay (Stock) Scenario Flow Variant: Return to Supplier</vt:lpstr>
      <vt:lpstr>Procure-to-Pay (Stock)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390</cp:revision>
  <dcterms:created xsi:type="dcterms:W3CDTF">2011-09-27T15:12:20Z</dcterms:created>
  <dcterms:modified xsi:type="dcterms:W3CDTF">2018-09-04T20:32:19Z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