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notesSlides/notesSlide3.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4.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Lst>
  <p:notesMasterIdLst>
    <p:notesMasterId r:id="rId9"/>
  </p:notesMasterIdLst>
  <p:handoutMasterIdLst>
    <p:handoutMasterId r:id="rId10"/>
  </p:handoutMasterIdLst>
  <p:sldIdLst>
    <p:sldId id="342" r:id="rId2"/>
    <p:sldId id="359" r:id="rId3"/>
    <p:sldId id="349" r:id="rId4"/>
    <p:sldId id="360" r:id="rId5"/>
    <p:sldId id="353" r:id="rId6"/>
    <p:sldId id="348" r:id="rId7"/>
    <p:sldId id="362" r:id="rId8"/>
  </p:sldIdLst>
  <p:sldSz cx="9144000" cy="6858000" type="screen4x3"/>
  <p:notesSz cx="6858000" cy="9144000"/>
  <p:embeddedFontLst>
    <p:embeddedFont>
      <p:font typeface="BentonSans Bold" panose="02000803000000020004" pitchFamily="2" charset="0"/>
      <p:bold r:id="rId11"/>
    </p:embeddedFont>
    <p:embeddedFont>
      <p:font typeface="Aparajita" panose="02020603050405020304" pitchFamily="18" charset="0"/>
      <p:regular r:id="rId12"/>
      <p:bold r:id="rId13"/>
      <p:italic r:id="rId14"/>
      <p:boldItalic r:id="rId15"/>
    </p:embeddedFont>
    <p:embeddedFont>
      <p:font typeface="BentonSans Light" panose="02000503000000020004" pitchFamily="2" charset="0"/>
      <p:regular r:id="rId16"/>
    </p:embeddedFont>
    <p:embeddedFont>
      <p:font typeface="SimSun" panose="02010600030101010101" pitchFamily="2" charset="-122"/>
      <p:regular r:id="rId17"/>
    </p:embeddedFont>
    <p:embeddedFont>
      <p:font typeface="Arial Unicode MS" panose="020B0604020202020204" pitchFamily="34" charset="-128"/>
      <p:regular r:id="rId18"/>
    </p:embeddedFont>
    <p:embeddedFont>
      <p:font typeface="BentonSans Regular" panose="02000503000000020004" pitchFamily="2" charset="0"/>
      <p:regular r:id="rId19"/>
    </p:embeddedFont>
    <p:embeddedFont>
      <p:font typeface="BrowalliaUPC" panose="020B0604020202020204" pitchFamily="34" charset="-34"/>
      <p:regular r:id="rId20"/>
      <p:bold r:id="rId21"/>
      <p:italic r:id="rId22"/>
      <p:boldItalic r:id="rId23"/>
    </p:embeddedFont>
    <p:embeddedFont>
      <p:font typeface="MS PGothic" panose="020B0600070205080204" pitchFamily="34" charset="-128"/>
      <p:regular r:id="rId24"/>
    </p:embeddedFont>
  </p:embeddedFontLst>
  <p:defaultTextStyle>
    <a:defPPr>
      <a:defRPr lang="de-DE"/>
    </a:defPPr>
    <a:lvl1pPr marL="0" algn="l" defTabSz="914400" rtl="0" eaLnBrk="1" latinLnBrk="0" hangingPunct="1">
      <a:defRPr lang="de-DE" sz="1800" kern="1200">
        <a:solidFill>
          <a:schemeClr val="tx1"/>
        </a:solidFill>
        <a:latin typeface="Arial"/>
        <a:ea typeface="+mn-ea"/>
        <a:cs typeface="+mn-cs"/>
      </a:defRPr>
    </a:lvl1pPr>
    <a:lvl2pPr marL="457200" algn="l" defTabSz="914400" rtl="0" eaLnBrk="1" latinLnBrk="0" hangingPunct="1">
      <a:buClr>
        <a:srgbClr val="FDB913"/>
      </a:buClr>
      <a:buSzPct val="100000"/>
      <a:buFont typeface="wingdings"/>
      <a:buChar char=""/>
      <a:defRPr lang="de-DE" sz="1800" kern="1200">
        <a:solidFill>
          <a:schemeClr val="tx1"/>
        </a:solidFill>
        <a:latin typeface="Arial"/>
        <a:ea typeface="+mn-ea"/>
        <a:cs typeface="+mn-cs"/>
      </a:defRPr>
    </a:lvl2pPr>
    <a:lvl3pPr marL="914400" algn="l" defTabSz="914400" rtl="0" eaLnBrk="1" latinLnBrk="0" hangingPunct="1">
      <a:buClr>
        <a:srgbClr val="666666"/>
      </a:buClr>
      <a:buSzPct val="80000"/>
      <a:buFont typeface="Wingdings"/>
      <a:buChar char="n"/>
      <a:defRPr lang="de-DE" sz="1400" kern="1200">
        <a:solidFill>
          <a:schemeClr val="tx1"/>
        </a:solidFill>
        <a:latin typeface="Arial"/>
        <a:ea typeface="+mn-ea"/>
        <a:cs typeface="+mn-cs"/>
      </a:defRPr>
    </a:lvl3pPr>
    <a:lvl4pPr marL="1371600" algn="l" defTabSz="914400" rtl="0" eaLnBrk="1" latinLnBrk="0" hangingPunct="1">
      <a:buClr>
        <a:srgbClr val="666666"/>
      </a:buClr>
      <a:buSzPct val="80000"/>
      <a:buFont typeface="Arial"/>
      <a:buChar char=""/>
      <a:defRPr lang="de-DE" sz="1200" kern="1200">
        <a:solidFill>
          <a:schemeClr val="tx1"/>
        </a:solidFill>
        <a:latin typeface="Arial"/>
        <a:ea typeface="+mn-ea"/>
        <a:cs typeface="+mn-cs"/>
      </a:defRPr>
    </a:lvl4pPr>
    <a:lvl5pPr marL="1828800" algn="l" defTabSz="914400" rtl="0" eaLnBrk="1" latinLnBrk="0" hangingPunct="1">
      <a:buClr>
        <a:srgbClr val="666666"/>
      </a:buClr>
      <a:buSzPct val="80000"/>
      <a:buFont typeface="Arial"/>
      <a:buChar char=""/>
      <a:defRPr lang="de-DE" sz="1000" kern="1200">
        <a:solidFill>
          <a:schemeClr val="tx1"/>
        </a:solidFill>
        <a:latin typeface="Arial"/>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17">
          <p15:clr>
            <a:srgbClr val="A4A3A4"/>
          </p15:clr>
        </p15:guide>
        <p15:guide id="2" orient="horz" pos="190">
          <p15:clr>
            <a:srgbClr val="A4A3A4"/>
          </p15:clr>
        </p15:guide>
        <p15:guide id="3" orient="horz" pos="1391">
          <p15:clr>
            <a:srgbClr val="A4A3A4"/>
          </p15:clr>
        </p15:guide>
        <p15:guide id="4" orient="horz" pos="140">
          <p15:clr>
            <a:srgbClr val="A4A3A4"/>
          </p15:clr>
        </p15:guide>
        <p15:guide id="5" orient="horz" pos="3221">
          <p15:clr>
            <a:srgbClr val="A4A3A4"/>
          </p15:clr>
        </p15:guide>
        <p15:guide id="6" orient="horz" pos="2648">
          <p15:clr>
            <a:srgbClr val="A4A3A4"/>
          </p15:clr>
        </p15:guide>
        <p15:guide id="7" orient="horz" pos="2476">
          <p15:clr>
            <a:srgbClr val="A4A3A4"/>
          </p15:clr>
        </p15:guide>
        <p15:guide id="8" pos="5556">
          <p15:clr>
            <a:srgbClr val="A4A3A4"/>
          </p15:clr>
        </p15:guide>
        <p15:guide id="9" pos="206">
          <p15:clr>
            <a:srgbClr val="A4A3A4"/>
          </p15:clr>
        </p15:guide>
        <p15:guide id="10" pos="3502">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DB6EF"/>
    <a:srgbClr val="4FB81C"/>
    <a:srgbClr val="666666"/>
    <a:srgbClr val="FFD979"/>
    <a:srgbClr val="ECECEC"/>
    <a:srgbClr val="45157E"/>
    <a:srgbClr val="C6C6C6"/>
    <a:srgbClr val="003283"/>
    <a:srgbClr val="FF0000"/>
    <a:srgbClr val="2B3F7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787" autoAdjust="0"/>
    <p:restoredTop sz="94645" autoAdjust="0"/>
  </p:normalViewPr>
  <p:slideViewPr>
    <p:cSldViewPr snapToGrid="0" showGuides="1">
      <p:cViewPr varScale="1">
        <p:scale>
          <a:sx n="86" d="100"/>
          <a:sy n="86" d="100"/>
        </p:scale>
        <p:origin x="1622" y="72"/>
      </p:cViewPr>
      <p:guideLst>
        <p:guide orient="horz" pos="4117"/>
        <p:guide orient="horz" pos="190"/>
        <p:guide orient="horz" pos="1391"/>
        <p:guide orient="horz" pos="140"/>
        <p:guide orient="horz" pos="3221"/>
        <p:guide orient="horz" pos="2648"/>
        <p:guide orient="horz" pos="2476"/>
        <p:guide pos="5556"/>
        <p:guide pos="206"/>
        <p:guide pos="3502"/>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77" d="100"/>
          <a:sy n="77" d="100"/>
        </p:scale>
        <p:origin x="-2046"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3.fntdata"/><Relationship Id="rId18" Type="http://schemas.openxmlformats.org/officeDocument/2006/relationships/font" Target="fonts/font8.fntdata"/><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11.fntdata"/><Relationship Id="rId7" Type="http://schemas.openxmlformats.org/officeDocument/2006/relationships/slide" Target="slides/slide6.xml"/><Relationship Id="rId12" Type="http://schemas.openxmlformats.org/officeDocument/2006/relationships/font" Target="fonts/font2.fntdata"/><Relationship Id="rId17" Type="http://schemas.openxmlformats.org/officeDocument/2006/relationships/font" Target="fonts/font7.fntdata"/><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6.fntdata"/><Relationship Id="rId20" Type="http://schemas.openxmlformats.org/officeDocument/2006/relationships/font" Target="fonts/font10.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1.fntdata"/><Relationship Id="rId24" Type="http://schemas.openxmlformats.org/officeDocument/2006/relationships/font" Target="fonts/font14.fntdata"/><Relationship Id="rId5" Type="http://schemas.openxmlformats.org/officeDocument/2006/relationships/slide" Target="slides/slide4.xml"/><Relationship Id="rId15" Type="http://schemas.openxmlformats.org/officeDocument/2006/relationships/font" Target="fonts/font5.fntdata"/><Relationship Id="rId23" Type="http://schemas.openxmlformats.org/officeDocument/2006/relationships/font" Target="fonts/font13.fntdata"/><Relationship Id="rId28" Type="http://schemas.openxmlformats.org/officeDocument/2006/relationships/tableStyles" Target="tableStyles.xml"/><Relationship Id="rId10" Type="http://schemas.openxmlformats.org/officeDocument/2006/relationships/handoutMaster" Target="handoutMasters/handoutMaster1.xml"/><Relationship Id="rId19" Type="http://schemas.openxmlformats.org/officeDocument/2006/relationships/font" Target="fonts/font9.fntdata"/><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font" Target="fonts/font4.fntdata"/><Relationship Id="rId22" Type="http://schemas.openxmlformats.org/officeDocument/2006/relationships/font" Target="fonts/font12.fntdata"/><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16221887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749300" y="390525"/>
            <a:ext cx="5359400" cy="401955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750600" y="4706112"/>
            <a:ext cx="5356800" cy="3939264"/>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
        <p:nvSpPr>
          <p:cNvPr id="7" name="Slide Number Placeholder 6"/>
          <p:cNvSpPr>
            <a:spLocks noGrp="1"/>
          </p:cNvSpPr>
          <p:nvPr>
            <p:ph type="sldNum" sz="quarter" idx="5"/>
          </p:nvPr>
        </p:nvSpPr>
        <p:spPr>
          <a:xfrm>
            <a:off x="2957512" y="8915402"/>
            <a:ext cx="942976" cy="2053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33572801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270000" indent="-180000" algn="l" defTabSz="914400" rtl="0" eaLnBrk="1" latinLnBrk="0" hangingPunct="1">
      <a:buClr>
        <a:schemeClr val="accent1"/>
      </a:buClr>
      <a:buSzPct val="100000"/>
      <a:buFont typeface="Wingdings" pitchFamily="2" charset="2"/>
      <a:buChar char=""/>
      <a:defRPr sz="1200" kern="1200">
        <a:solidFill>
          <a:schemeClr val="tx1"/>
        </a:solidFill>
        <a:latin typeface="+mn-lt"/>
        <a:ea typeface="+mn-ea"/>
        <a:cs typeface="+mn-cs"/>
      </a:defRPr>
    </a:lvl2pPr>
    <a:lvl3pPr marL="449263" indent="-182563" algn="l" defTabSz="914400" rtl="0" eaLnBrk="1" latinLnBrk="0" hangingPunct="1">
      <a:buClr>
        <a:schemeClr val="accent2"/>
      </a:buClr>
      <a:buSzPct val="80000"/>
      <a:buFont typeface="Symbol" pitchFamily="18" charset="2"/>
      <a:buChar char="-"/>
      <a:defRPr sz="1000" kern="1200">
        <a:solidFill>
          <a:schemeClr val="tx1"/>
        </a:solidFill>
        <a:latin typeface="+mn-lt"/>
        <a:ea typeface="+mn-ea"/>
        <a:cs typeface="+mn-cs"/>
      </a:defRPr>
    </a:lvl3pPr>
    <a:lvl4pPr marL="566738" indent="-133350" algn="l" defTabSz="914400" rtl="0" eaLnBrk="1" latinLnBrk="0" hangingPunct="1">
      <a:buClr>
        <a:schemeClr val="accent2"/>
      </a:buClr>
      <a:buFont typeface="Arial" pitchFamily="34" charset="0"/>
      <a:buChar char="–"/>
      <a:defRPr sz="10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extLst>
      <p:ext uri="{BB962C8B-B14F-4D97-AF65-F5344CB8AC3E}">
        <p14:creationId xmlns:p14="http://schemas.microsoft.com/office/powerpoint/2010/main" val="4922076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dirty="0"/>
          </a:p>
        </p:txBody>
      </p:sp>
    </p:spTree>
    <p:extLst>
      <p:ext uri="{BB962C8B-B14F-4D97-AF65-F5344CB8AC3E}">
        <p14:creationId xmlns:p14="http://schemas.microsoft.com/office/powerpoint/2010/main" val="2989416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a:t>
            </a:fld>
            <a:endParaRPr lang="de-DE" dirty="0"/>
          </a:p>
        </p:txBody>
      </p:sp>
    </p:spTree>
    <p:extLst>
      <p:ext uri="{BB962C8B-B14F-4D97-AF65-F5344CB8AC3E}">
        <p14:creationId xmlns:p14="http://schemas.microsoft.com/office/powerpoint/2010/main" val="14968045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dirty="0"/>
          </a:p>
        </p:txBody>
      </p:sp>
    </p:spTree>
    <p:extLst>
      <p:ext uri="{BB962C8B-B14F-4D97-AF65-F5344CB8AC3E}">
        <p14:creationId xmlns:p14="http://schemas.microsoft.com/office/powerpoint/2010/main" val="14666561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a:t>
            </a:fld>
            <a:endParaRPr lang="de-DE" dirty="0"/>
          </a:p>
        </p:txBody>
      </p:sp>
    </p:spTree>
    <p:extLst>
      <p:ext uri="{BB962C8B-B14F-4D97-AF65-F5344CB8AC3E}">
        <p14:creationId xmlns:p14="http://schemas.microsoft.com/office/powerpoint/2010/main" val="30151986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6</a:t>
            </a:fld>
            <a:endParaRPr lang="de-DE" dirty="0"/>
          </a:p>
        </p:txBody>
      </p:sp>
    </p:spTree>
    <p:extLst>
      <p:ext uri="{BB962C8B-B14F-4D97-AF65-F5344CB8AC3E}">
        <p14:creationId xmlns:p14="http://schemas.microsoft.com/office/powerpoint/2010/main" val="42196818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7</a:t>
            </a:fld>
            <a:endParaRPr lang="de-DE" dirty="0"/>
          </a:p>
        </p:txBody>
      </p:sp>
    </p:spTree>
    <p:extLst>
      <p:ext uri="{BB962C8B-B14F-4D97-AF65-F5344CB8AC3E}">
        <p14:creationId xmlns:p14="http://schemas.microsoft.com/office/powerpoint/2010/main" val="119855391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shor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7"/>
            <a:ext cx="8494713" cy="4391026"/>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Box 4"/>
          <p:cNvSpPr txBox="1"/>
          <p:nvPr userDrawn="1"/>
        </p:nvSpPr>
        <p:spPr bwMode="black">
          <a:xfrm>
            <a:off x="206960" y="6650813"/>
            <a:ext cx="1396784" cy="92333"/>
          </a:xfrm>
          <a:prstGeom prst="rect">
            <a:avLst/>
          </a:prstGeom>
          <a:noFill/>
        </p:spPr>
        <p:txBody>
          <a:bodyPr wrap="none" lIns="72000" tIns="0" rIns="0" bIns="0" rtlCol="0">
            <a:spAutoFit/>
          </a:bodyPr>
          <a:lstStyle/>
          <a:p>
            <a:pPr marL="0" indent="0" algn="l">
              <a:buClr>
                <a:schemeClr val="bg1"/>
              </a:buClr>
              <a:buFont typeface="Arial" pitchFamily="34" charset="0"/>
              <a:buChar char="©"/>
              <a:tabLst/>
            </a:pPr>
            <a:r>
              <a:rPr lang="en-US" sz="600" noProof="0" dirty="0">
                <a:solidFill>
                  <a:schemeClr val="tx1"/>
                </a:solidFill>
              </a:rPr>
              <a:t>©  2013 SAP AG. All rights reserved.</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46548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00"/>
            <a:ext cx="8496000" cy="756000"/>
          </a:xfrm>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60984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3"/>
          <p:cNvSpPr>
            <a:spLocks noGrp="1"/>
          </p:cNvSpPr>
          <p:nvPr>
            <p:ph type="body" sz="quarter" idx="12" hasCustomPrompt="1"/>
          </p:nvPr>
        </p:nvSpPr>
        <p:spPr>
          <a:xfrm>
            <a:off x="3220725"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5745600" y="1690687"/>
            <a:ext cx="3078000" cy="4391025"/>
          </a:xfrm>
          <a:solidFill>
            <a:schemeClr val="bg1">
              <a:lumMod val="95000"/>
            </a:schemeClr>
          </a:solidFill>
        </p:spPr>
        <p:txBody>
          <a:bodyPr tIns="1296000" anchor="t" anchorCtr="0"/>
          <a:lstStyle>
            <a:lvl1pPr algn="ctr">
              <a:defRPr b="0"/>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0687"/>
            <a:ext cx="5238000" cy="4391025"/>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4654800" y="1692000"/>
            <a:ext cx="41652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000"/>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3575304" y="1692000"/>
            <a:ext cx="52380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000"/>
            <a:ext cx="30780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8"/>
            <a:ext cx="4165200" cy="1720800"/>
          </a:xfrm>
        </p:spPr>
        <p:txBody>
          <a:bodyPr/>
          <a:lstStyle>
            <a:lvl1pPr>
              <a:defRPr/>
            </a:lvl1pPr>
          </a:lstStyle>
          <a:p>
            <a:pPr lvl="0"/>
            <a:r>
              <a:rPr lang="en-US" noProof="0" dirty="0"/>
              <a:t>First level</a:t>
            </a:r>
          </a:p>
          <a:p>
            <a:pPr lvl="1"/>
            <a:r>
              <a:rPr lang="en-US" dirty="0"/>
              <a:t>Second level</a:t>
            </a:r>
          </a:p>
        </p:txBody>
      </p:sp>
      <p:sp>
        <p:nvSpPr>
          <p:cNvPr id="13" name="Text Placeholder 3"/>
          <p:cNvSpPr>
            <a:spLocks noGrp="1"/>
          </p:cNvSpPr>
          <p:nvPr>
            <p:ph type="body" sz="quarter" idx="14" hasCustomPrompt="1"/>
          </p:nvPr>
        </p:nvSpPr>
        <p:spPr>
          <a:xfrm>
            <a:off x="4654800" y="1690688"/>
            <a:ext cx="4165200" cy="1720800"/>
          </a:xfrm>
        </p:spPr>
        <p:txBody>
          <a:bodyPr/>
          <a:lstStyle>
            <a:lvl1pPr>
              <a:defRPr/>
            </a:lvl1pPr>
          </a:lstStyle>
          <a:p>
            <a:pPr lvl="0"/>
            <a:r>
              <a:rPr lang="en-US" noProof="0" dirty="0"/>
              <a:t>First level</a:t>
            </a:r>
          </a:p>
          <a:p>
            <a:pPr lvl="1"/>
            <a:r>
              <a:rPr lang="en-US" dirty="0"/>
              <a:t>Second level</a:t>
            </a:r>
          </a:p>
        </p:txBody>
      </p:sp>
      <p:sp>
        <p:nvSpPr>
          <p:cNvPr id="9" name="Picture Placeholder 4"/>
          <p:cNvSpPr>
            <a:spLocks noGrp="1"/>
          </p:cNvSpPr>
          <p:nvPr>
            <p:ph type="pic" sz="quarter" idx="15"/>
          </p:nvPr>
        </p:nvSpPr>
        <p:spPr bwMode="gray">
          <a:xfrm>
            <a:off x="3240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
        <p:nvSpPr>
          <p:cNvPr id="11" name="Picture Placeholder 4"/>
          <p:cNvSpPr>
            <a:spLocks noGrp="1"/>
          </p:cNvSpPr>
          <p:nvPr>
            <p:ph type="pic" sz="quarter" idx="16"/>
          </p:nvPr>
        </p:nvSpPr>
        <p:spPr bwMode="gray">
          <a:xfrm>
            <a:off x="46548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7" name="Content Placeholder 2"/>
          <p:cNvSpPr>
            <a:spLocks noGrp="1"/>
          </p:cNvSpPr>
          <p:nvPr>
            <p:ph idx="1" hasCustomPrompt="1"/>
          </p:nvPr>
        </p:nvSpPr>
        <p:spPr>
          <a:xfrm>
            <a:off x="324000" y="1691998"/>
            <a:ext cx="8496000" cy="4392000"/>
          </a:xfrm>
        </p:spPr>
        <p:txBody>
          <a:bodyPr tIns="1440000"/>
          <a:lstStyle>
            <a:lvl1pPr algn="ctr">
              <a:defRPr b="0"/>
            </a:lvl1pPr>
          </a:lstStyle>
          <a:p>
            <a:pPr lvl="0"/>
            <a:r>
              <a:rPr lang="en-US" dirty="0"/>
              <a:t>Click to add content</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Discussion panel</a:t>
            </a:r>
          </a:p>
        </p:txBody>
      </p:sp>
      <p:sp>
        <p:nvSpPr>
          <p:cNvPr id="5" name="Text Placeholder 4"/>
          <p:cNvSpPr>
            <a:spLocks noGrp="1"/>
          </p:cNvSpPr>
          <p:nvPr>
            <p:ph type="body" sz="quarter" idx="10" hasCustomPrompt="1"/>
          </p:nvPr>
        </p:nvSpPr>
        <p:spPr>
          <a:xfrm>
            <a:off x="324000" y="1692000"/>
            <a:ext cx="8494713" cy="2816156"/>
          </a:xfrm>
        </p:spPr>
        <p:txBody>
          <a:bodyPr>
            <a:noAutofit/>
          </a:bodyPr>
          <a:lstStyle>
            <a:lvl1pPr>
              <a:spcBef>
                <a:spcPts val="1800"/>
              </a:spcBef>
              <a:defRPr/>
            </a:lvl1pPr>
          </a:lstStyle>
          <a:p>
            <a:r>
              <a:rPr lang="en-US" dirty="0"/>
              <a:t>Title of discussion panel</a:t>
            </a:r>
          </a:p>
          <a:p>
            <a:r>
              <a:rPr lang="en-US" b="0" dirty="0"/>
              <a:t>Speaker Name, Company 1</a:t>
            </a:r>
          </a:p>
          <a:p>
            <a:r>
              <a:rPr lang="en-US" b="0" dirty="0"/>
              <a:t>Speaker Name, Company 2</a:t>
            </a:r>
          </a:p>
          <a:p>
            <a:r>
              <a:rPr lang="en-US" b="0" dirty="0"/>
              <a:t>Speaker Name, Company 3</a:t>
            </a:r>
          </a:p>
          <a:p>
            <a:r>
              <a:rPr lang="en-US" b="0" dirty="0"/>
              <a:t>Speaker Name, Company 4</a:t>
            </a:r>
          </a:p>
          <a:p>
            <a:r>
              <a:rPr lang="en-US" b="0" dirty="0"/>
              <a:t>Speaker Name, Company 5</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two lines">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pyright">
    <p:bg bwMode="gray">
      <p:bgRef idx="1001">
        <a:schemeClr val="bg1"/>
      </p:bgRef>
    </p:bg>
    <p:spTree>
      <p:nvGrpSpPr>
        <p:cNvPr id="1" name=""/>
        <p:cNvGrpSpPr/>
        <p:nvPr/>
      </p:nvGrpSpPr>
      <p:grpSpPr>
        <a:xfrm>
          <a:off x="0" y="0"/>
          <a:ext cx="0" cy="0"/>
          <a:chOff x="0" y="0"/>
          <a:chExt cx="0" cy="0"/>
        </a:xfrm>
      </p:grpSpPr>
      <p:sp>
        <p:nvSpPr>
          <p:cNvPr id="7" name="TextBox 6"/>
          <p:cNvSpPr txBox="1"/>
          <p:nvPr/>
        </p:nvSpPr>
        <p:spPr bwMode="gray">
          <a:xfrm>
            <a:off x="324000" y="1692000"/>
            <a:ext cx="4165200" cy="4201150"/>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No part of this publication may be reproduced or transmitted in any form or for any purpose without the express permission of SAP AG. The information contained herein may be changed without prior notice.</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Some software products marketed by SAP AG and its distributors contain proprietary software components of other software vendors.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Microsoft, Windows, Excel, Outlook, and PowerPoint are registered trademarks of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and Informix are trademarks or registered trademarks of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Linux is the registered trademark of Linus Torvalds in the U.S. and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Adobe, the Adobe logo, Acrobat, PostScript, and Reader are either trademarks or registered trademarks of Adobe Systems Incorporated in the United States and/or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Oracle and Java are registered trademarks of Oracle and/or its affiliates.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UNIX, X/Open, OSF/1, and Motif are registered trademarks of the Open Group.</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Citrix, ICA, Program Neighborhood, MetaFrame, WinFrame, VideoFrame, and MultiWin are trademarks or registered trademarks of Citrix Systems, Inc.</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HTML, XML, XHTML and W3C are trademarks or registered trademarks of W3C</a:t>
            </a:r>
            <a:r>
              <a:rPr lang="en-GB" sz="900" kern="1200" baseline="30000" noProof="1">
                <a:solidFill>
                  <a:schemeClr val="tx1"/>
                </a:solidFill>
                <a:latin typeface="Arial"/>
                <a:ea typeface="MS PGothic" pitchFamily="34" charset="-128"/>
                <a:cs typeface="+mn-cs"/>
              </a:rPr>
              <a:t>®</a:t>
            </a:r>
            <a:r>
              <a:rPr lang="en-GB" sz="900" kern="1200" noProof="1">
                <a:solidFill>
                  <a:schemeClr val="tx1"/>
                </a:solidFill>
                <a:latin typeface="Arial"/>
                <a:ea typeface="MS PGothic" pitchFamily="34" charset="-128"/>
                <a:cs typeface="+mn-cs"/>
              </a:rPr>
              <a:t>, World Wide Web Consortium, Massachusetts Institute of Technology. </a:t>
            </a:r>
            <a:endParaRPr lang="de-DE" sz="900" kern="1200" noProof="1">
              <a:solidFill>
                <a:schemeClr val="tx1"/>
              </a:solidFill>
              <a:latin typeface="Arial"/>
              <a:ea typeface="MS PGothic" pitchFamily="34" charset="-128"/>
              <a:cs typeface="+mn-cs"/>
            </a:endParaRPr>
          </a:p>
        </p:txBody>
      </p:sp>
      <p:sp>
        <p:nvSpPr>
          <p:cNvPr id="11" name="TextBox 10"/>
          <p:cNvSpPr txBox="1"/>
          <p:nvPr userDrawn="1"/>
        </p:nvSpPr>
        <p:spPr bwMode="gray">
          <a:xfrm>
            <a:off x="324000" y="324000"/>
            <a:ext cx="5311198" cy="756000"/>
          </a:xfrm>
          <a:prstGeom prst="rect">
            <a:avLst/>
          </a:prstGeom>
        </p:spPr>
        <p:txBody>
          <a:bodyPr vert="horz" lIns="0" tIns="0" rIns="0" bIns="0" rtlCol="0" anchor="ctr" anchorCtr="0">
            <a:noAutofit/>
          </a:bodyPr>
          <a:lstStyle/>
          <a:p>
            <a:pPr algn="l" defTabSz="914400" rtl="0" eaLnBrk="1" latinLnBrk="0" hangingPunct="1">
              <a:spcBef>
                <a:spcPct val="0"/>
              </a:spcBef>
              <a:buNone/>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 rights reserved.</a:t>
            </a:r>
          </a:p>
        </p:txBody>
      </p:sp>
      <p:sp>
        <p:nvSpPr>
          <p:cNvPr id="6" name="TextBox 5"/>
          <p:cNvSpPr txBox="1"/>
          <p:nvPr userDrawn="1"/>
        </p:nvSpPr>
        <p:spPr bwMode="gray">
          <a:xfrm>
            <a:off x="4654800" y="1692000"/>
            <a:ext cx="4165200" cy="3077766"/>
          </a:xfrm>
          <a:prstGeom prst="rect">
            <a:avLst/>
          </a:prstGeom>
          <a:noFill/>
        </p:spPr>
        <p:txBody>
          <a:bodyPr wrap="square" lIns="0" tIns="0" rIns="0" bIns="0" rtlCol="0">
            <a:spAutoFit/>
          </a:bodyPr>
          <a:lstStyle/>
          <a:p>
            <a:pPr marL="0" marR="0" indent="0" algn="l" defTabSz="914400" rtl="0" eaLnBrk="1" fontAlgn="t" latinLnBrk="0" hangingPunct="1">
              <a:lnSpc>
                <a:spcPct val="100000"/>
              </a:lnSpc>
              <a:spcBef>
                <a:spcPts val="600"/>
              </a:spcBef>
              <a:spcAft>
                <a:spcPts val="0"/>
              </a:spcAft>
              <a:buClrTx/>
              <a:buSzTx/>
              <a:buFontTx/>
              <a:buNone/>
              <a:tabLst/>
              <a:defRPr/>
            </a:pPr>
            <a:r>
              <a:rPr lang="en-US" sz="900" kern="1200" noProof="1">
                <a:solidFill>
                  <a:schemeClr val="tx1"/>
                </a:solidFill>
                <a:latin typeface="Arial"/>
                <a:ea typeface="MS PGothic" pitchFamily="34" charset="-128"/>
                <a:cs typeface="+mn-cs"/>
              </a:rPr>
              <a:t>SAP, R/3, SAP NetWeaver, Duet, PartnerEdge, ByDesign, SAP BusinessObjects Explorer, StreamWork, and other SAP products and services mentioned herein as well as their respective logos are trademarks or registered trademarks of SAP AG in Germany and other countries.</a:t>
            </a:r>
            <a:endParaRPr lang="en-US" sz="900" kern="1200" noProof="1">
              <a:solidFill>
                <a:schemeClr val="tx1"/>
              </a:solidFill>
              <a:latin typeface="+mn-lt"/>
              <a:ea typeface="MS PGothic" pitchFamily="34" charset="-128"/>
              <a:cs typeface="+mn-cs"/>
            </a:endParaRPr>
          </a:p>
          <a:p>
            <a:pPr marL="0" algn="l" defTabSz="914400" rtl="0" eaLnBrk="1" fontAlgn="t" latinLnBrk="0" hangingPunct="1">
              <a:lnSpc>
                <a:spcPct val="100000"/>
              </a:lnSpc>
              <a:spcBef>
                <a:spcPts val="600"/>
              </a:spcBef>
            </a:pPr>
            <a:r>
              <a:rPr lang="en-US" sz="900" kern="1200" noProof="1">
                <a:solidFill>
                  <a:schemeClr val="tx1"/>
                </a:solidFill>
                <a:latin typeface="+mn-lt"/>
                <a:ea typeface="MS PGothic" pitchFamily="34" charset="-128"/>
                <a:cs typeface="+mn-cs"/>
              </a:rPr>
              <a:t>Business Objects and the Business Objects logo, BusinessObjects, Crystal Reports, Crystal Decisions, Web Intelligence, Xcelsius, and other Business Objects products and services mentioned herein as well as their respective logos are trademarks or registered trademarks of Business Objects Software Ltd. Business Objects is an </a:t>
            </a:r>
            <a:br>
              <a:rPr lang="en-US" sz="900" kern="1200" noProof="1">
                <a:solidFill>
                  <a:schemeClr val="tx1"/>
                </a:solidFill>
                <a:latin typeface="+mn-lt"/>
                <a:ea typeface="MS PGothic" pitchFamily="34" charset="-128"/>
                <a:cs typeface="+mn-cs"/>
              </a:rPr>
            </a:br>
            <a:r>
              <a:rPr lang="en-US" sz="900" kern="1200" noProof="1">
                <a:solidFill>
                  <a:schemeClr val="tx1"/>
                </a:solidFill>
                <a:latin typeface="+mn-lt"/>
                <a:ea typeface="MS PGothic" pitchFamily="34" charset="-128"/>
                <a:cs typeface="+mn-cs"/>
              </a:rPr>
              <a:t>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Sybase and Adaptive Server, iAnywhere, Sybase 365, SQL Anywhere, and other Sybase products and services mentioned herein as well as their respective logos are trademarks or registered trademarks of Sybase, Inc. Sybase is an 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All other product and service names mentioned are the trademarks of their respective companies. Data contained in this document serves informational purposes only. National product specifications may vary.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US" sz="900" kern="1200" noProof="1">
                <a:solidFill>
                  <a:schemeClr val="tx1"/>
                </a:solidFill>
                <a:latin typeface="+mn-lt"/>
                <a:ea typeface="MS PGothic" pitchFamily="34" charset="-128"/>
                <a:cs typeface="+mn-cs"/>
              </a:rPr>
              <a:t>The information in this document is proprietary to SAP. No part of this document may be reproduced, copied, or transmitted in any form or for any purpose without the express prior written permission of SAP AG.</a:t>
            </a:r>
            <a:endParaRPr lang="de-DE" sz="900" kern="1200" noProof="1">
              <a:solidFill>
                <a:schemeClr val="tx1"/>
              </a:solidFill>
              <a:latin typeface="+mn-lt"/>
              <a:ea typeface="MS PGothic" pitchFamily="34" charset="-128"/>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7359500" cy="756000"/>
          </a:xfrm>
          <a:prstGeom prst="rect">
            <a:avLst/>
          </a:prstGeom>
        </p:spPr>
        <p:txBody>
          <a:bodyPr vert="horz" lIns="0" tIns="0" rIns="0" bIns="0" rtlCol="0" anchor="ctr" anchorCtr="0">
            <a:no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Alle Rechte vorbehalten.</a:t>
            </a:r>
          </a:p>
        </p:txBody>
      </p:sp>
      <p:sp>
        <p:nvSpPr>
          <p:cNvPr id="5" name="TextBox 4"/>
          <p:cNvSpPr txBox="1"/>
          <p:nvPr userDrawn="1"/>
        </p:nvSpPr>
        <p:spPr bwMode="gray">
          <a:xfrm>
            <a:off x="324000" y="1692000"/>
            <a:ext cx="4165200" cy="4149854"/>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Weitergabe und Vervielfältigung dieser Publikation oder von Teilen daraus sind, zu welchem Zweck und in welcher Form auch immer, ohne die ausdrückliche schriftliche Genehmigung durch SAP AG nicht gestattet. In dieser Publikation enthaltene Informationen können ohne vorherige Ankündigung geändert werden.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von SAP AG oder deren Vertriebsfirmen angebotenen Softwareprodukte können Softwarekomponenten auch anderer Softwarehersteller enthalten.</a:t>
            </a: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Microsoft, Windows, Excel, Outlook, und PowerPoint sind eingetragene Marken der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und Informix sind Marken oder eingetragene Marken der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Linux ist eine eingetragene Marke von Linus Torvalds in den USA und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Adobe, das Adobe-Logo, Acrobat, PostScript und Reader sind Marken oder eingetragene Marken von Adobe Systems Incorporated in den USA und/oder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Oracle und Java sind eingetragene Marken von Oracle und/oder ihrer Tochtergesellschaften.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UNIX, X/Open, OSF/1 und Motif sind eingetragene Marken der Open Group.</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Citrix, ICA, Program Neighborhood, MetaFrame, WinFrame, VideoFrame und MultiWin sind Marken oder eingetragene Marken von Citrix Systems, Inc.</a:t>
            </a:r>
          </a:p>
        </p:txBody>
      </p:sp>
      <p:sp>
        <p:nvSpPr>
          <p:cNvPr id="8" name="TextBox 7"/>
          <p:cNvSpPr txBox="1"/>
          <p:nvPr userDrawn="1"/>
        </p:nvSpPr>
        <p:spPr bwMode="gray">
          <a:xfrm>
            <a:off x="4654800" y="1692000"/>
            <a:ext cx="4165200" cy="3631763"/>
          </a:xfrm>
          <a:prstGeom prst="rect">
            <a:avLst/>
          </a:prstGeom>
          <a:noFill/>
        </p:spPr>
        <p:txBody>
          <a:bodyPr wrap="square" lIns="0" tIns="0" rIns="0" bIns="0" rtlCol="0">
            <a:spAutoFit/>
          </a:bodyPr>
          <a:lstStyle/>
          <a:p>
            <a:pPr marL="0" marR="0" indent="0" algn="l" defTabSz="914400" rtl="0" eaLnBrk="1" fontAlgn="auto" latinLnBrk="0" hangingPunct="1">
              <a:lnSpc>
                <a:spcPct val="100000"/>
              </a:lnSpc>
              <a:spcBef>
                <a:spcPts val="400"/>
              </a:spcBef>
              <a:spcAft>
                <a:spcPts val="0"/>
              </a:spcAft>
              <a:buClrTx/>
              <a:buSzTx/>
              <a:buFontTx/>
              <a:buNone/>
              <a:tabLst/>
              <a:defRPr/>
            </a:pPr>
            <a:r>
              <a:rPr lang="de-DE" sz="900" kern="1200" noProof="1">
                <a:solidFill>
                  <a:schemeClr val="tx1"/>
                </a:solidFill>
                <a:latin typeface="Arial"/>
                <a:ea typeface="MS PGothic" pitchFamily="34" charset="-128"/>
                <a:cs typeface="+mn-cs"/>
              </a:rPr>
              <a:t>HTML, XML, XHTML und W3C sind Marken oder eingetragene Marken des W3C</a:t>
            </a:r>
            <a:r>
              <a:rPr lang="de-DE" sz="900" kern="1200" baseline="30000" noProof="1">
                <a:solidFill>
                  <a:schemeClr val="tx1"/>
                </a:solidFill>
                <a:latin typeface="Arial"/>
                <a:ea typeface="MS PGothic" pitchFamily="34" charset="-128"/>
                <a:cs typeface="+mn-cs"/>
              </a:rPr>
              <a:t>®</a:t>
            </a:r>
            <a:r>
              <a:rPr lang="de-DE" sz="900" kern="1200" noProof="1">
                <a:solidFill>
                  <a:schemeClr val="tx1"/>
                </a:solidFill>
                <a:latin typeface="Arial"/>
                <a:ea typeface="MS PGothic" pitchFamily="34" charset="-128"/>
                <a:cs typeface="+mn-cs"/>
              </a:rPr>
              <a:t>, World Wide Web Consortium, Massachusetts Institute of Technology.</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SAP, R/3, SAP NetWeaver, Duet, PartnerEdge, ByDesign, SAP BusinessObjects Explorer, StreamWork und weitere im Text erwähnte SAP-Produkte und ­Dienstleistungen sowie die entsprechenden Logos sind Marken oder eingetragene Marken der SAP AG in Deutschland und anderen Ländern.</a:t>
            </a:r>
          </a:p>
          <a:p>
            <a:pPr marL="0" indent="0" algn="l" defTabSz="914400" rtl="0" eaLnBrk="1" fontAlgn="t" latinLnBrk="0" hangingPunct="1">
              <a:lnSpc>
                <a:spcPct val="100000"/>
              </a:lnSpc>
              <a:spcBef>
                <a:spcPts val="400"/>
              </a:spcBef>
            </a:pPr>
            <a:r>
              <a:rPr lang="de-DE" sz="900" kern="1200" noProof="1">
                <a:solidFill>
                  <a:schemeClr val="tx1"/>
                </a:solidFill>
                <a:latin typeface="Arial"/>
                <a:ea typeface="MS PGothic" pitchFamily="34" charset="-128"/>
                <a:cs typeface="+mn-cs"/>
              </a:rPr>
              <a:t>Business Objects und das Business-Objects-Logo, BusinessObjects, Crystal Reports, Crystal Decisions, Web Intelligence, Xcelsius und andere im Text erwähnte Business-Objects-Produkte und ­Dienstleistungen sowie die entsprechenden Logos sind Marken oder eingetragene Marken der Business Objects Software Ltd. Business Objects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Sybase und Adaptive Server, iAnywhere, Sybase 365, SQL Anywhere und weitere im Text erwähnte Sybase-Produkte und -Dienstleistungen sowie die entsprechenden Logos sind Marken oder eingetragene Marken der Sybase Inc. Sybase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Alle anderen Namen von Produkten und Dienstleistungen sind Marken der jeweiligen Firmen. Die Angaben im Text sind unverbindlich und dienen lediglich zu Informationszwecken. Produkte können länderspezifische Unterschiede aufweisen.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in dieser Publikation enthaltene Information ist Eigentum der SAP. Weitergabe und Vervielfältigung dieser Publikation oder von Teilen daraus sind, zu welchem Zweck und in welcher Form auch immer, nur mit ausdrücklicher schriftlicher Genehmigung durch SAP AG gestattet.</a:t>
            </a:r>
          </a:p>
          <a:p>
            <a:pPr marL="0" indent="0" algn="l" defTabSz="914400" rtl="0" eaLnBrk="1" latinLnBrk="0" hangingPunct="1">
              <a:lnSpc>
                <a:spcPct val="100000"/>
              </a:lnSpc>
              <a:spcBef>
                <a:spcPts val="400"/>
              </a:spcBef>
            </a:pPr>
            <a:endParaRPr lang="de-DE" sz="900" kern="1200" noProof="1">
              <a:solidFill>
                <a:schemeClr val="tx1"/>
              </a:solidFill>
              <a:latin typeface="Arial"/>
              <a:ea typeface="MS PGothic" pitchFamily="34" charset="-128"/>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 - shor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el  - two lines">
    <p:bg>
      <p:bgPr>
        <a:solidFill>
          <a:schemeClr val="accent1"/>
        </a:solidFill>
        <a:effectLst/>
      </p:bgPr>
    </p:bg>
    <p:spTree>
      <p:nvGrpSpPr>
        <p:cNvPr id="1" name=""/>
        <p:cNvGrpSpPr/>
        <p:nvPr/>
      </p:nvGrpSpPr>
      <p:grpSpPr>
        <a:xfrm>
          <a:off x="0" y="0"/>
          <a:ext cx="0" cy="0"/>
          <a:chOff x="0" y="0"/>
          <a:chExt cx="0" cy="0"/>
        </a:xfrm>
      </p:grpSpPr>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000" y="0"/>
            <a:ext cx="8496000" cy="2295525"/>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00"/>
            <a:ext cx="8496000" cy="2134800"/>
          </a:xfrm>
          <a:solidFill>
            <a:schemeClr val="bg1">
              <a:lumMod val="95000"/>
            </a:schemeClr>
          </a:solidFill>
        </p:spPr>
        <p:txBody>
          <a:bodyPr tIns="504000" anchor="t" anchorCtr="0"/>
          <a:lstStyle>
            <a:lvl1pPr algn="ctr">
              <a:defRPr b="0"/>
            </a:lvl1pPr>
          </a:lstStyle>
          <a:p>
            <a:r>
              <a:rPr lang="en-US"/>
              <a:t>Click icon to add picture</a:t>
            </a: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Thank You!</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604385"/>
            <a:ext cx="8496300" cy="1477328"/>
          </a:xfrm>
        </p:spPr>
        <p:txBody>
          <a:bodyPr anchor="b" anchorCtr="0">
            <a:noAutofit/>
          </a:bodyPr>
          <a:lstStyle>
            <a:lvl1pPr>
              <a:spcBef>
                <a:spcPts val="0"/>
              </a:spcBef>
              <a:defRPr sz="1600" b="0"/>
            </a:lvl1pPr>
          </a:lstStyle>
          <a:p>
            <a:r>
              <a:rPr lang="en-US" dirty="0"/>
              <a:t>Contact information:</a:t>
            </a:r>
          </a:p>
          <a:p>
            <a:endParaRPr lang="en-US" dirty="0"/>
          </a:p>
          <a:p>
            <a:r>
              <a:rPr lang="en-US" dirty="0"/>
              <a:t>F name MI. L name</a:t>
            </a:r>
          </a:p>
          <a:p>
            <a:r>
              <a:rPr lang="en-US" dirty="0"/>
              <a:t>Title</a:t>
            </a:r>
          </a:p>
          <a:p>
            <a:r>
              <a:rPr lang="en-US" dirty="0"/>
              <a:t>Address</a:t>
            </a:r>
          </a:p>
          <a:p>
            <a:r>
              <a:rPr lang="en-US" dirty="0"/>
              <a:t>Phone number</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478631"/>
            <a:ext cx="1832305" cy="907257"/>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Agenda</a:t>
            </a:r>
          </a:p>
        </p:txBody>
      </p:sp>
      <p:sp>
        <p:nvSpPr>
          <p:cNvPr id="4" name="Text Placeholder 3"/>
          <p:cNvSpPr>
            <a:spLocks noGrp="1"/>
          </p:cNvSpPr>
          <p:nvPr>
            <p:ph type="body" sz="quarter" idx="10" hasCustomPrompt="1"/>
          </p:nvPr>
        </p:nvSpPr>
        <p:spPr>
          <a:xfrm>
            <a:off x="324000" y="1692000"/>
            <a:ext cx="8494713" cy="3831818"/>
          </a:xfrm>
        </p:spPr>
        <p:txBody>
          <a:bodyPr>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b="0"/>
            </a:lvl1pPr>
            <a:lvl2pPr marL="27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a:lvl2pPr>
            <a:lvl3pPr marL="45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a:lvl4pPr>
            <a:lvl5pPr>
              <a:buClr>
                <a:schemeClr val="accent2"/>
              </a:buClr>
              <a:buFont typeface="Courier New" pitchFamily="49" charset="0"/>
              <a:buChar char="o"/>
              <a:defRPr/>
            </a:lvl5pPr>
          </a:lstStyle>
          <a:p>
            <a:pPr lvl="0"/>
            <a:r>
              <a:rPr lang="en-US" dirty="0"/>
              <a:t>Agenda Item/Divider Headline</a:t>
            </a:r>
          </a:p>
          <a:p>
            <a:pPr lvl="1"/>
            <a:r>
              <a:rPr lang="en-US" dirty="0"/>
              <a:t>Details</a:t>
            </a:r>
          </a:p>
          <a:p>
            <a:pPr lvl="2"/>
            <a:r>
              <a:rPr lang="en-US" dirty="0"/>
              <a:t>Third Level</a:t>
            </a:r>
          </a:p>
          <a:p>
            <a:pPr lvl="4"/>
            <a:r>
              <a:rPr lang="en-US" dirty="0"/>
              <a:t>Fourth Level</a:t>
            </a:r>
          </a:p>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0" y="162075"/>
            <a:ext cx="8496000" cy="756000"/>
          </a:xfrm>
          <a:prstGeom prst="rect">
            <a:avLst/>
          </a:prstGeom>
        </p:spPr>
        <p:txBody>
          <a:bodyPr vert="horz" lIns="0" tIns="0" rIns="0" bIns="0" rtlCol="0" anchor="ctr" anchorCtr="0">
            <a:noAutofit/>
          </a:bodyPr>
          <a:lstStyle/>
          <a:p>
            <a:r>
              <a:rPr lang="en-US" noProof="0" dirty="0"/>
              <a:t>Insert page title</a:t>
            </a:r>
          </a:p>
        </p:txBody>
      </p:sp>
      <p:sp>
        <p:nvSpPr>
          <p:cNvPr id="3" name="Text Placeholder 2"/>
          <p:cNvSpPr>
            <a:spLocks noGrp="1"/>
          </p:cNvSpPr>
          <p:nvPr>
            <p:ph type="body" idx="1"/>
          </p:nvPr>
        </p:nvSpPr>
        <p:spPr bwMode="gray">
          <a:xfrm>
            <a:off x="324000" y="1690687"/>
            <a:ext cx="8496000" cy="4391025"/>
          </a:xfrm>
          <a:prstGeom prst="rect">
            <a:avLst/>
          </a:prstGeom>
        </p:spPr>
        <p:txBody>
          <a:bodyPr vert="horz" lIns="0" tIns="0" rIns="0" bIns="0" rtlCol="0">
            <a:no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cxnSp>
        <p:nvCxnSpPr>
          <p:cNvPr id="8" name="Straight Connector 7"/>
          <p:cNvCxnSpPr/>
          <p:nvPr/>
        </p:nvCxnSpPr>
        <p:spPr>
          <a:xfrm>
            <a:off x="324000" y="1002600"/>
            <a:ext cx="84963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6" name="Rectangle 5"/>
          <p:cNvSpPr/>
          <p:nvPr userDrawn="1"/>
        </p:nvSpPr>
        <p:spPr bwMode="gray">
          <a:xfrm>
            <a:off x="324000" y="0"/>
            <a:ext cx="8496000" cy="88605"/>
          </a:xfrm>
          <a:prstGeom prst="rect">
            <a:avLst/>
          </a:prstGeom>
          <a:solidFill>
            <a:srgbClr val="4DB6EF"/>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9" r:id="rId3"/>
    <p:sldLayoutId id="2147483708" r:id="rId4"/>
    <p:sldLayoutId id="2147483704" r:id="rId5"/>
    <p:sldLayoutId id="2147483689" r:id="rId6"/>
    <p:sldLayoutId id="2147483702" r:id="rId7"/>
    <p:sldLayoutId id="2147483684" r:id="rId8"/>
    <p:sldLayoutId id="2147483665" r:id="rId9"/>
    <p:sldLayoutId id="2147483683" r:id="rId10"/>
    <p:sldLayoutId id="2147483687" r:id="rId11"/>
    <p:sldLayoutId id="2147483710" r:id="rId12"/>
    <p:sldLayoutId id="2147483686" r:id="rId13"/>
    <p:sldLayoutId id="2147483669" r:id="rId14"/>
    <p:sldLayoutId id="2147483691" r:id="rId15"/>
    <p:sldLayoutId id="2147483688" r:id="rId16"/>
    <p:sldLayoutId id="2147483703" r:id="rId17"/>
    <p:sldLayoutId id="2147483685" r:id="rId18"/>
    <p:sldLayoutId id="2147483692" r:id="rId19"/>
    <p:sldLayoutId id="2147483674" r:id="rId20"/>
    <p:sldLayoutId id="2147483705" r:id="rId21"/>
  </p:sldLayoutIdLst>
  <p:hf hdr="0" ftr="0" dt="0"/>
  <p:txStyles>
    <p:titleStyle>
      <a:lvl1pPr algn="l" defTabSz="914400" rtl="0" eaLnBrk="1" latinLnBrk="0" hangingPunct="1">
        <a:spcBef>
          <a:spcPct val="0"/>
        </a:spcBef>
        <a:buNone/>
        <a:defRPr sz="2400" b="1" kern="1200">
          <a:solidFill>
            <a:schemeClr val="accent2"/>
          </a:solidFill>
          <a:latin typeface="BentonSans Light" pitchFamily="2" charset="0"/>
          <a:ea typeface="+mj-ea"/>
          <a:cs typeface="+mj-cs"/>
        </a:defRPr>
      </a:lvl1pPr>
    </p:titleStyle>
    <p:body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500"/>
        </a:spcBef>
        <a:buClr>
          <a:schemeClr val="accent1"/>
        </a:buClr>
        <a:buSzPct val="80000"/>
        <a:buFont typeface="Wingdings" pitchFamily="2" charset="2"/>
        <a:buNone/>
        <a:defRPr sz="1800" kern="1200">
          <a:solidFill>
            <a:schemeClr val="tx1"/>
          </a:solidFill>
          <a:latin typeface="+mn-lt"/>
          <a:ea typeface="+mn-ea"/>
          <a:cs typeface="+mn-cs"/>
        </a:defRPr>
      </a:lvl2pPr>
      <a:lvl3pPr marL="269875" indent="-180975" algn="l" defTabSz="914400" rtl="0" eaLnBrk="1" latinLnBrk="0" hangingPunct="1">
        <a:spcBef>
          <a:spcPts val="420"/>
        </a:spcBef>
        <a:buClr>
          <a:schemeClr val="accent1"/>
        </a:buClr>
        <a:buSzPct val="100000"/>
        <a:buFont typeface="Wingdings" pitchFamily="2" charset="2"/>
        <a:buChar char=""/>
        <a:defRPr sz="1600" kern="1200">
          <a:solidFill>
            <a:schemeClr val="tx1"/>
          </a:solidFill>
          <a:latin typeface="+mn-lt"/>
          <a:ea typeface="+mn-ea"/>
          <a:cs typeface="+mn-cs"/>
        </a:defRPr>
      </a:lvl3pPr>
      <a:lvl4pPr marL="447675" indent="-177800" algn="l" defTabSz="914400" rtl="0" eaLnBrk="1" latinLnBrk="0" hangingPunct="1">
        <a:spcBef>
          <a:spcPts val="420"/>
        </a:spcBef>
        <a:buClr>
          <a:schemeClr val="accent2"/>
        </a:buClr>
        <a:buSzPct val="100000"/>
        <a:buFont typeface="Arial" pitchFamily="34" charset="0"/>
        <a:buChar char="–"/>
        <a:defRPr sz="1400" kern="1200">
          <a:solidFill>
            <a:schemeClr val="tx1"/>
          </a:solidFill>
          <a:latin typeface="+mn-lt"/>
          <a:ea typeface="+mn-ea"/>
          <a:cs typeface="+mn-cs"/>
        </a:defRPr>
      </a:lvl4pPr>
      <a:lvl5pPr marL="627063" indent="-179388" algn="l" defTabSz="914400" rtl="0" eaLnBrk="1" latinLnBrk="0" hangingPunct="1">
        <a:spcBef>
          <a:spcPts val="252"/>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slide" Target="slide5.xml"/><Relationship Id="rId3" Type="http://schemas.openxmlformats.org/officeDocument/2006/relationships/slideLayout" Target="../slideLayouts/slideLayout10.xml"/><Relationship Id="rId7" Type="http://schemas.openxmlformats.org/officeDocument/2006/relationships/slide" Target="slide2.xml"/><Relationship Id="rId12" Type="http://schemas.openxmlformats.org/officeDocument/2006/relationships/slide" Target="slide6.xml"/><Relationship Id="rId17" Type="http://schemas.openxmlformats.org/officeDocument/2006/relationships/slide" Target="slide7.xml"/><Relationship Id="rId2" Type="http://schemas.openxmlformats.org/officeDocument/2006/relationships/tags" Target="../tags/tag2.xml"/><Relationship Id="rId16" Type="http://schemas.openxmlformats.org/officeDocument/2006/relationships/image" Target="../media/image9.png"/><Relationship Id="rId1" Type="http://schemas.openxmlformats.org/officeDocument/2006/relationships/tags" Target="../tags/tag1.xml"/><Relationship Id="rId6" Type="http://schemas.openxmlformats.org/officeDocument/2006/relationships/slide" Target="slide4.xml"/><Relationship Id="rId11" Type="http://schemas.openxmlformats.org/officeDocument/2006/relationships/image" Target="../media/image6.png"/><Relationship Id="rId5" Type="http://schemas.openxmlformats.org/officeDocument/2006/relationships/slide" Target="slide3.xml"/><Relationship Id="rId15" Type="http://schemas.openxmlformats.org/officeDocument/2006/relationships/image" Target="../media/image8.png"/><Relationship Id="rId10" Type="http://schemas.openxmlformats.org/officeDocument/2006/relationships/image" Target="../media/image5.png"/><Relationship Id="rId4" Type="http://schemas.openxmlformats.org/officeDocument/2006/relationships/notesSlide" Target="../notesSlides/notesSlide1.xml"/><Relationship Id="rId9" Type="http://schemas.openxmlformats.org/officeDocument/2006/relationships/image" Target="../media/image4.png"/><Relationship Id="rId14" Type="http://schemas.openxmlformats.org/officeDocument/2006/relationships/image" Target="../media/image7.png"/></Relationships>
</file>

<file path=ppt/slides/_rels/slide2.xml.rels><?xml version="1.0" encoding="UTF-8" standalone="yes"?>
<Relationships xmlns="http://schemas.openxmlformats.org/package/2006/relationships"><Relationship Id="rId8" Type="http://schemas.openxmlformats.org/officeDocument/2006/relationships/slide" Target="slide2.xml"/><Relationship Id="rId13" Type="http://schemas.openxmlformats.org/officeDocument/2006/relationships/slide" Target="slide1.xml"/><Relationship Id="rId18" Type="http://schemas.openxmlformats.org/officeDocument/2006/relationships/image" Target="../media/image8.png"/><Relationship Id="rId3" Type="http://schemas.openxmlformats.org/officeDocument/2006/relationships/tags" Target="../tags/tag5.xml"/><Relationship Id="rId21" Type="http://schemas.openxmlformats.org/officeDocument/2006/relationships/image" Target="../media/image9.png"/><Relationship Id="rId7" Type="http://schemas.openxmlformats.org/officeDocument/2006/relationships/slide" Target="slide4.xml"/><Relationship Id="rId12" Type="http://schemas.openxmlformats.org/officeDocument/2006/relationships/image" Target="../media/image11.png"/><Relationship Id="rId17" Type="http://schemas.openxmlformats.org/officeDocument/2006/relationships/image" Target="../media/image7.png"/><Relationship Id="rId2" Type="http://schemas.openxmlformats.org/officeDocument/2006/relationships/tags" Target="../tags/tag4.xml"/><Relationship Id="rId16" Type="http://schemas.openxmlformats.org/officeDocument/2006/relationships/slide" Target="slide6.xml"/><Relationship Id="rId20" Type="http://schemas.openxmlformats.org/officeDocument/2006/relationships/image" Target="../media/image13.png"/><Relationship Id="rId1" Type="http://schemas.openxmlformats.org/officeDocument/2006/relationships/tags" Target="../tags/tag3.xml"/><Relationship Id="rId6" Type="http://schemas.openxmlformats.org/officeDocument/2006/relationships/slide" Target="slide3.xml"/><Relationship Id="rId11" Type="http://schemas.openxmlformats.org/officeDocument/2006/relationships/slide" Target="slide5.xml"/><Relationship Id="rId5" Type="http://schemas.openxmlformats.org/officeDocument/2006/relationships/notesSlide" Target="../notesSlides/notesSlide2.xml"/><Relationship Id="rId15" Type="http://schemas.openxmlformats.org/officeDocument/2006/relationships/image" Target="../media/image6.png"/><Relationship Id="rId23" Type="http://schemas.openxmlformats.org/officeDocument/2006/relationships/image" Target="../media/image4.png"/><Relationship Id="rId10" Type="http://schemas.openxmlformats.org/officeDocument/2006/relationships/image" Target="../media/image10.emf"/><Relationship Id="rId19" Type="http://schemas.openxmlformats.org/officeDocument/2006/relationships/image" Target="../media/image12.png"/><Relationship Id="rId4" Type="http://schemas.openxmlformats.org/officeDocument/2006/relationships/slideLayout" Target="../slideLayouts/slideLayout10.xml"/><Relationship Id="rId9" Type="http://schemas.openxmlformats.org/officeDocument/2006/relationships/image" Target="../media/image3.png"/><Relationship Id="rId14" Type="http://schemas.openxmlformats.org/officeDocument/2006/relationships/image" Target="../media/image5.png"/><Relationship Id="rId22" Type="http://schemas.openxmlformats.org/officeDocument/2006/relationships/slide" Target="slide7.xml"/></Relationships>
</file>

<file path=ppt/slides/_rels/slide3.xml.rels><?xml version="1.0" encoding="UTF-8" standalone="yes"?>
<Relationships xmlns="http://schemas.openxmlformats.org/package/2006/relationships"><Relationship Id="rId8" Type="http://schemas.openxmlformats.org/officeDocument/2006/relationships/slide" Target="slide3.xml"/><Relationship Id="rId13" Type="http://schemas.openxmlformats.org/officeDocument/2006/relationships/image" Target="../media/image7.png"/><Relationship Id="rId3" Type="http://schemas.openxmlformats.org/officeDocument/2006/relationships/slideLayout" Target="../slideLayouts/slideLayout10.xml"/><Relationship Id="rId7" Type="http://schemas.openxmlformats.org/officeDocument/2006/relationships/slide" Target="slide1.xml"/><Relationship Id="rId12" Type="http://schemas.openxmlformats.org/officeDocument/2006/relationships/slide" Target="slide5.xml"/><Relationship Id="rId17" Type="http://schemas.openxmlformats.org/officeDocument/2006/relationships/image" Target="../media/image4.png"/><Relationship Id="rId2" Type="http://schemas.openxmlformats.org/officeDocument/2006/relationships/tags" Target="../tags/tag7.xml"/><Relationship Id="rId16" Type="http://schemas.openxmlformats.org/officeDocument/2006/relationships/slide" Target="slide7.xml"/><Relationship Id="rId1" Type="http://schemas.openxmlformats.org/officeDocument/2006/relationships/tags" Target="../tags/tag6.xml"/><Relationship Id="rId6" Type="http://schemas.openxmlformats.org/officeDocument/2006/relationships/slide" Target="slide4.xml"/><Relationship Id="rId11" Type="http://schemas.openxmlformats.org/officeDocument/2006/relationships/slide" Target="slide6.xml"/><Relationship Id="rId5" Type="http://schemas.openxmlformats.org/officeDocument/2006/relationships/image" Target="../media/image3.png"/><Relationship Id="rId15" Type="http://schemas.openxmlformats.org/officeDocument/2006/relationships/image" Target="../media/image9.png"/><Relationship Id="rId10" Type="http://schemas.openxmlformats.org/officeDocument/2006/relationships/image" Target="../media/image6.png"/><Relationship Id="rId4" Type="http://schemas.openxmlformats.org/officeDocument/2006/relationships/notesSlide" Target="../notesSlides/notesSlide3.xml"/><Relationship Id="rId9" Type="http://schemas.openxmlformats.org/officeDocument/2006/relationships/image" Target="../media/image5.png"/><Relationship Id="rId14" Type="http://schemas.openxmlformats.org/officeDocument/2006/relationships/image" Target="../media/image14.png"/></Relationships>
</file>

<file path=ppt/slides/_rels/slide4.xml.rels><?xml version="1.0" encoding="UTF-8" standalone="yes"?>
<Relationships xmlns="http://schemas.openxmlformats.org/package/2006/relationships"><Relationship Id="rId8" Type="http://schemas.openxmlformats.org/officeDocument/2006/relationships/notesSlide" Target="../notesSlides/notesSlide4.xml"/><Relationship Id="rId13" Type="http://schemas.openxmlformats.org/officeDocument/2006/relationships/image" Target="../media/image6.png"/><Relationship Id="rId18" Type="http://schemas.openxmlformats.org/officeDocument/2006/relationships/image" Target="../media/image14.png"/><Relationship Id="rId3" Type="http://schemas.openxmlformats.org/officeDocument/2006/relationships/tags" Target="../tags/tag10.xml"/><Relationship Id="rId21" Type="http://schemas.openxmlformats.org/officeDocument/2006/relationships/image" Target="../media/image4.png"/><Relationship Id="rId7" Type="http://schemas.openxmlformats.org/officeDocument/2006/relationships/slideLayout" Target="../slideLayouts/slideLayout10.xml"/><Relationship Id="rId12" Type="http://schemas.openxmlformats.org/officeDocument/2006/relationships/image" Target="../media/image5.png"/><Relationship Id="rId17" Type="http://schemas.openxmlformats.org/officeDocument/2006/relationships/image" Target="../media/image7.png"/><Relationship Id="rId2" Type="http://schemas.openxmlformats.org/officeDocument/2006/relationships/tags" Target="../tags/tag9.xml"/><Relationship Id="rId16" Type="http://schemas.openxmlformats.org/officeDocument/2006/relationships/image" Target="../media/image8.png"/><Relationship Id="rId20" Type="http://schemas.openxmlformats.org/officeDocument/2006/relationships/slide" Target="slide7.xml"/><Relationship Id="rId1" Type="http://schemas.openxmlformats.org/officeDocument/2006/relationships/tags" Target="../tags/tag8.xml"/><Relationship Id="rId6" Type="http://schemas.openxmlformats.org/officeDocument/2006/relationships/tags" Target="../tags/tag13.xml"/><Relationship Id="rId11" Type="http://schemas.openxmlformats.org/officeDocument/2006/relationships/slide" Target="slide1.xml"/><Relationship Id="rId5" Type="http://schemas.openxmlformats.org/officeDocument/2006/relationships/tags" Target="../tags/tag12.xml"/><Relationship Id="rId15" Type="http://schemas.openxmlformats.org/officeDocument/2006/relationships/slide" Target="slide5.xml"/><Relationship Id="rId10" Type="http://schemas.openxmlformats.org/officeDocument/2006/relationships/slide" Target="slide3.xml"/><Relationship Id="rId19" Type="http://schemas.openxmlformats.org/officeDocument/2006/relationships/image" Target="../media/image9.png"/><Relationship Id="rId4" Type="http://schemas.openxmlformats.org/officeDocument/2006/relationships/tags" Target="../tags/tag11.xml"/><Relationship Id="rId9" Type="http://schemas.openxmlformats.org/officeDocument/2006/relationships/image" Target="../media/image3.png"/><Relationship Id="rId14" Type="http://schemas.openxmlformats.org/officeDocument/2006/relationships/slide" Target="slide6.xml"/></Relationships>
</file>

<file path=ppt/slides/_rels/slide5.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image" Target="../media/image6.png"/><Relationship Id="rId18" Type="http://schemas.openxmlformats.org/officeDocument/2006/relationships/slide" Target="slide7.xml"/><Relationship Id="rId3" Type="http://schemas.openxmlformats.org/officeDocument/2006/relationships/tags" Target="../tags/tag16.xml"/><Relationship Id="rId7" Type="http://schemas.openxmlformats.org/officeDocument/2006/relationships/tags" Target="../tags/tag20.xml"/><Relationship Id="rId12" Type="http://schemas.openxmlformats.org/officeDocument/2006/relationships/image" Target="../media/image17.png"/><Relationship Id="rId17" Type="http://schemas.openxmlformats.org/officeDocument/2006/relationships/image" Target="../media/image9.png"/><Relationship Id="rId2" Type="http://schemas.openxmlformats.org/officeDocument/2006/relationships/tags" Target="../tags/tag15.xml"/><Relationship Id="rId16" Type="http://schemas.openxmlformats.org/officeDocument/2006/relationships/image" Target="../media/image18.png"/><Relationship Id="rId1" Type="http://schemas.openxmlformats.org/officeDocument/2006/relationships/tags" Target="../tags/tag14.xml"/><Relationship Id="rId6" Type="http://schemas.openxmlformats.org/officeDocument/2006/relationships/tags" Target="../tags/tag19.xml"/><Relationship Id="rId11" Type="http://schemas.openxmlformats.org/officeDocument/2006/relationships/image" Target="../media/image16.png"/><Relationship Id="rId5" Type="http://schemas.openxmlformats.org/officeDocument/2006/relationships/tags" Target="../tags/tag18.xml"/><Relationship Id="rId15" Type="http://schemas.openxmlformats.org/officeDocument/2006/relationships/slide" Target="slide1.xml"/><Relationship Id="rId10" Type="http://schemas.openxmlformats.org/officeDocument/2006/relationships/image" Target="../media/image15.png"/><Relationship Id="rId4" Type="http://schemas.openxmlformats.org/officeDocument/2006/relationships/tags" Target="../tags/tag17.xml"/><Relationship Id="rId9" Type="http://schemas.openxmlformats.org/officeDocument/2006/relationships/notesSlide" Target="../notesSlides/notesSlide5.xml"/><Relationship Id="rId14" Type="http://schemas.openxmlformats.org/officeDocument/2006/relationships/slide" Target="slide6.xml"/></Relationships>
</file>

<file path=ppt/slides/_rels/slide6.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 Target="slide4.xml"/><Relationship Id="rId7" Type="http://schemas.openxmlformats.org/officeDocument/2006/relationships/image" Target="../media/image17.png"/><Relationship Id="rId12" Type="http://schemas.openxmlformats.org/officeDocument/2006/relationships/slide" Target="slide7.xml"/><Relationship Id="rId2" Type="http://schemas.openxmlformats.org/officeDocument/2006/relationships/notesSlide" Target="../notesSlides/notesSlide6.xml"/><Relationship Id="rId1" Type="http://schemas.openxmlformats.org/officeDocument/2006/relationships/slideLayout" Target="../slideLayouts/slideLayout10.xml"/><Relationship Id="rId6" Type="http://schemas.openxmlformats.org/officeDocument/2006/relationships/image" Target="../media/image19.png"/><Relationship Id="rId11" Type="http://schemas.openxmlformats.org/officeDocument/2006/relationships/image" Target="../media/image9.png"/><Relationship Id="rId5" Type="http://schemas.openxmlformats.org/officeDocument/2006/relationships/slide" Target="slide1.xml"/><Relationship Id="rId10" Type="http://schemas.openxmlformats.org/officeDocument/2006/relationships/image" Target="../media/image20.png"/><Relationship Id="rId4" Type="http://schemas.openxmlformats.org/officeDocument/2006/relationships/slide" Target="slide3.xml"/><Relationship Id="rId9" Type="http://schemas.openxmlformats.org/officeDocument/2006/relationships/slide" Target="slide5.xml"/></Relationships>
</file>

<file path=ppt/slides/_rels/slide7.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slide" Target="slide1.xml"/><Relationship Id="rId18" Type="http://schemas.openxmlformats.org/officeDocument/2006/relationships/image" Target="../media/image25.png"/><Relationship Id="rId3" Type="http://schemas.openxmlformats.org/officeDocument/2006/relationships/hyperlink" Target="https://www.sme.sap.com/irj/sme/community/collaboration/forums?path=/category.jspa?categoryID=58" TargetMode="External"/><Relationship Id="rId7" Type="http://schemas.openxmlformats.org/officeDocument/2006/relationships/image" Target="../media/image21.png"/><Relationship Id="rId12" Type="http://schemas.openxmlformats.org/officeDocument/2006/relationships/image" Target="../media/image5.png"/><Relationship Id="rId17" Type="http://schemas.openxmlformats.org/officeDocument/2006/relationships/image" Target="../media/image24.png"/><Relationship Id="rId2" Type="http://schemas.openxmlformats.org/officeDocument/2006/relationships/notesSlide" Target="../notesSlides/notesSlide7.xml"/><Relationship Id="rId16" Type="http://schemas.openxmlformats.org/officeDocument/2006/relationships/slide" Target="slide6.xml"/><Relationship Id="rId1" Type="http://schemas.openxmlformats.org/officeDocument/2006/relationships/slideLayout" Target="../slideLayouts/slideLayout10.xml"/><Relationship Id="rId6" Type="http://schemas.openxmlformats.org/officeDocument/2006/relationships/hyperlink" Target="https://wiki.sme.sap.com/wiki/x/CAaRBw" TargetMode="External"/><Relationship Id="rId11" Type="http://schemas.openxmlformats.org/officeDocument/2006/relationships/image" Target="../media/image17.png"/><Relationship Id="rId5" Type="http://schemas.openxmlformats.org/officeDocument/2006/relationships/hyperlink" Target="https://www.sme.sap.com/irj/sme/community/learning/selfenablementsystems" TargetMode="External"/><Relationship Id="rId15" Type="http://schemas.openxmlformats.org/officeDocument/2006/relationships/image" Target="../media/image6.png"/><Relationship Id="rId10" Type="http://schemas.openxmlformats.org/officeDocument/2006/relationships/hyperlink" Target="http://support.microsoft.com/kb/890474" TargetMode="External"/><Relationship Id="rId4" Type="http://schemas.openxmlformats.org/officeDocument/2006/relationships/hyperlink" Target="https://help.sap.com/viewer/p/SAP_BUSINESS_BYDESIGN" TargetMode="External"/><Relationship Id="rId9" Type="http://schemas.openxmlformats.org/officeDocument/2006/relationships/image" Target="../media/image23.png"/><Relationship Id="rId14" Type="http://schemas.openxmlformats.org/officeDocument/2006/relationships/slide" Target="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Box 32"/>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32"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 name="Title 1"/>
          <p:cNvSpPr>
            <a:spLocks noGrp="1"/>
          </p:cNvSpPr>
          <p:nvPr>
            <p:ph type="title"/>
          </p:nvPr>
        </p:nvSpPr>
        <p:spPr/>
        <p:txBody>
          <a:bodyPr/>
          <a:lstStyle/>
          <a:p>
            <a:r>
              <a:rPr lang="en-US" b="0" dirty="0"/>
              <a:t>Physical Inventory Management</a:t>
            </a:r>
            <a:br>
              <a:rPr lang="en-US" b="0" dirty="0"/>
            </a:br>
            <a:r>
              <a:rPr lang="en-US" sz="2000" b="0" dirty="0"/>
              <a:t>Scenario Overview</a:t>
            </a:r>
          </a:p>
        </p:txBody>
      </p:sp>
      <p:sp>
        <p:nvSpPr>
          <p:cNvPr id="5" name="Chevron 123">
            <a:hlinkClick r:id="rId5" action="ppaction://hlinksldjump"/>
          </p:cNvPr>
          <p:cNvSpPr>
            <a:spLocks noChangeArrowheads="1"/>
          </p:cNvSpPr>
          <p:nvPr/>
        </p:nvSpPr>
        <p:spPr bwMode="auto">
          <a:xfrm>
            <a:off x="330871" y="210182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Physical Inventory Processing</a:t>
            </a:r>
          </a:p>
        </p:txBody>
      </p:sp>
      <p:sp>
        <p:nvSpPr>
          <p:cNvPr id="7" name="Chevron 123">
            <a:hlinkClick r:id="rId6" action="ppaction://hlinksldjump"/>
          </p:cNvPr>
          <p:cNvSpPr>
            <a:spLocks noChangeArrowheads="1"/>
          </p:cNvSpPr>
          <p:nvPr/>
        </p:nvSpPr>
        <p:spPr bwMode="auto">
          <a:xfrm>
            <a:off x="1177060" y="210182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Monitoring and Managing Physical Inventory Processing</a:t>
            </a:r>
          </a:p>
        </p:txBody>
      </p:sp>
      <p:sp>
        <p:nvSpPr>
          <p:cNvPr id="20" name="Freeform 69"/>
          <p:cNvSpPr>
            <a:spLocks noChangeArrowheads="1"/>
          </p:cNvSpPr>
          <p:nvPr/>
        </p:nvSpPr>
        <p:spPr bwMode="auto">
          <a:xfrm>
            <a:off x="1848424" y="285784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34" name="TextBox 98"/>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7" action="ppaction://hlinksldjump"/>
              </a:rPr>
              <a:t>Open Legend</a:t>
            </a:r>
            <a:endParaRPr lang="en-US" sz="900" dirty="0">
              <a:ea typeface="SimSun" pitchFamily="2" charset="-122"/>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Scenario Description</a:t>
            </a:r>
            <a:endParaRPr lang="en-US" sz="900" dirty="0">
              <a:solidFill>
                <a:srgbClr val="666666"/>
              </a:solidFill>
              <a:latin typeface="BentonSans Light" pitchFamily="2" charset="0"/>
            </a:endParaRPr>
          </a:p>
        </p:txBody>
      </p:sp>
      <p:sp>
        <p:nvSpPr>
          <p:cNvPr id="48" name="TextBox 66"/>
          <p:cNvSpPr txBox="1">
            <a:spLocks noChangeArrowheads="1"/>
          </p:cNvSpPr>
          <p:nvPr/>
        </p:nvSpPr>
        <p:spPr bwMode="auto">
          <a:xfrm>
            <a:off x="1756240" y="6012108"/>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following business roles are involved in this scenario:</a:t>
            </a:r>
          </a:p>
        </p:txBody>
      </p:sp>
      <p:sp>
        <p:nvSpPr>
          <p:cNvPr id="54" name="TextBox 66"/>
          <p:cNvSpPr txBox="1">
            <a:spLocks noChangeArrowheads="1"/>
          </p:cNvSpPr>
          <p:nvPr/>
        </p:nvSpPr>
        <p:spPr bwMode="auto">
          <a:xfrm>
            <a:off x="1760926" y="4399866"/>
            <a:ext cx="7256462" cy="1364476"/>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a:t>
            </a:r>
            <a:r>
              <a:rPr lang="en-US" sz="900" b="1" dirty="0"/>
              <a:t>Physical Inventory Management</a:t>
            </a:r>
            <a:r>
              <a:rPr lang="en-US" sz="900" dirty="0"/>
              <a:t> business scenario enables you to count the physical inventory in your warehouse and is supported by count tasks. The warehouse manager creates a count document and then the system automatically creates count tasks. Each count document can contain a number of count tasks, which an assigned warehouse operator accesses from physical inventory task folders. This helps to organize the counting-related work in your warehouse. You can monitor the counting process and preview detailed information about the progress and status of count items and count documents. You can view the counting results, including any differences when compared to the book values. With this detailed information, you can quickly see and react to deviations as they occur and initiate appropriate follow-up actions, such as requesting recounts. Once you approve a count document, the system updates the inventory and the inventory records of your finance department. </a:t>
            </a:r>
          </a:p>
          <a:p>
            <a:pPr marL="228600" lvl="1" indent="-114300">
              <a:spcBef>
                <a:spcPts val="200"/>
              </a:spcBef>
              <a:buFont typeface="Arial" charset="0"/>
              <a:buChar char="•"/>
            </a:pPr>
            <a:endParaRPr lang="en-US" sz="900" dirty="0"/>
          </a:p>
        </p:txBody>
      </p:sp>
      <p:grpSp>
        <p:nvGrpSpPr>
          <p:cNvPr id="66" name="Group 65"/>
          <p:cNvGrpSpPr/>
          <p:nvPr/>
        </p:nvGrpSpPr>
        <p:grpSpPr>
          <a:xfrm>
            <a:off x="7709046" y="1152671"/>
            <a:ext cx="1174410" cy="309466"/>
            <a:chOff x="7269479" y="1173773"/>
            <a:chExt cx="1174410" cy="309466"/>
          </a:xfrm>
        </p:grpSpPr>
        <p:pic>
          <p:nvPicPr>
            <p:cNvPr id="1026" name="Picture 2" descr="\\dwdfkps\KPS\100_Public\Graphics\Pictogram-Library\2011-Visual-Style\60X60-PNGs\SelfService_60px.png"/>
            <p:cNvPicPr>
              <a:picLocks noChangeAspect="1" noChangeArrowheads="1"/>
            </p:cNvPicPr>
            <p:nvPr/>
          </p:nvPicPr>
          <p:blipFill>
            <a:blip r:embed="rId8"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79"/>
          <p:cNvSpPr>
            <a:spLocks noChangeArrowheads="1"/>
          </p:cNvSpPr>
          <p:nvPr/>
        </p:nvSpPr>
        <p:spPr bwMode="auto">
          <a:xfrm>
            <a:off x="22971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Warehouse Manager</a:t>
            </a:r>
          </a:p>
        </p:txBody>
      </p:sp>
      <p:sp>
        <p:nvSpPr>
          <p:cNvPr id="68" name="Chevron 79"/>
          <p:cNvSpPr>
            <a:spLocks noChangeArrowheads="1"/>
          </p:cNvSpPr>
          <p:nvPr/>
        </p:nvSpPr>
        <p:spPr bwMode="auto">
          <a:xfrm>
            <a:off x="34909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Warehouse Operator</a:t>
            </a:r>
          </a:p>
        </p:txBody>
      </p:sp>
      <p:sp>
        <p:nvSpPr>
          <p:cNvPr id="35"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36"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38" name="Picture 37"/>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39" name="Picture 38" descr="Calculator_2_60px.png"/>
          <p:cNvPicPr>
            <a:picLocks noChangeAspect="1"/>
          </p:cNvPicPr>
          <p:nvPr/>
        </p:nvPicPr>
        <p:blipFill>
          <a:blip r:embed="rId10" cstate="print"/>
          <a:stretch>
            <a:fillRect/>
          </a:stretch>
        </p:blipFill>
        <p:spPr>
          <a:xfrm>
            <a:off x="366739" y="5245467"/>
            <a:ext cx="180000" cy="180000"/>
          </a:xfrm>
          <a:prstGeom prst="rect">
            <a:avLst/>
          </a:prstGeom>
        </p:spPr>
      </p:pic>
      <p:pic>
        <p:nvPicPr>
          <p:cNvPr id="40" name="Picture 39" descr="Monitor_60px.png"/>
          <p:cNvPicPr>
            <a:picLocks noChangeAspect="1"/>
          </p:cNvPicPr>
          <p:nvPr/>
        </p:nvPicPr>
        <p:blipFill>
          <a:blip r:embed="rId11" cstate="print"/>
          <a:stretch>
            <a:fillRect/>
          </a:stretch>
        </p:blipFill>
        <p:spPr>
          <a:xfrm>
            <a:off x="366739" y="5604137"/>
            <a:ext cx="180000" cy="180000"/>
          </a:xfrm>
          <a:prstGeom prst="rect">
            <a:avLst/>
          </a:prstGeom>
        </p:spPr>
      </p:pic>
      <p:sp>
        <p:nvSpPr>
          <p:cNvPr id="41" name="Rectangle 57">
            <a:hlinkClick r:id="rId12"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42" name="Rectangle 57">
            <a:hlinkClick r:id="rId13"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44"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37" name="Picture 68"/>
          <p:cNvPicPr>
            <a:picLocks noChangeAspect="1"/>
          </p:cNvPicPr>
          <p:nvPr>
            <p:custDataLst>
              <p:tags r:id="rId1"/>
            </p:custDataLst>
          </p:nvPr>
        </p:nvPicPr>
        <p:blipFill>
          <a:blip r:embed="rId14">
            <a:extLst>
              <a:ext uri="{28A0092B-C50C-407E-A947-70E740481C1C}">
                <a14:useLocalDpi xmlns:a14="http://schemas.microsoft.com/office/drawing/2010/main" val="0"/>
              </a:ext>
            </a:extLst>
          </a:blip>
          <a:stretch>
            <a:fillRect/>
          </a:stretch>
        </p:blipFill>
        <p:spPr bwMode="auto">
          <a:xfrm>
            <a:off x="1831975" y="6318250"/>
            <a:ext cx="411163" cy="411163"/>
          </a:xfrm>
          <a:prstGeom prst="rect">
            <a:avLst/>
          </a:prstGeom>
          <a:noFill/>
          <a:ln w="9525">
            <a:noFill/>
            <a:miter lim="800000"/>
            <a:headEnd/>
            <a:tailEnd/>
          </a:ln>
        </p:spPr>
      </p:pic>
      <p:pic>
        <p:nvPicPr>
          <p:cNvPr id="46" name="Picture 51"/>
          <p:cNvPicPr>
            <a:picLocks noChangeAspect="1"/>
          </p:cNvPicPr>
          <p:nvPr>
            <p:custDataLst>
              <p:tags r:id="rId2"/>
            </p:custDataLst>
          </p:nvPr>
        </p:nvPicPr>
        <p:blipFill>
          <a:blip r:embed="rId15">
            <a:extLst>
              <a:ext uri="{28A0092B-C50C-407E-A947-70E740481C1C}">
                <a14:useLocalDpi xmlns:a14="http://schemas.microsoft.com/office/drawing/2010/main" val="0"/>
              </a:ext>
            </a:extLst>
          </a:blip>
          <a:stretch>
            <a:fillRect/>
          </a:stretch>
        </p:blipFill>
        <p:spPr bwMode="auto">
          <a:xfrm>
            <a:off x="3029743" y="6327775"/>
            <a:ext cx="411163" cy="411163"/>
          </a:xfrm>
          <a:prstGeom prst="rect">
            <a:avLst/>
          </a:prstGeom>
          <a:noFill/>
          <a:ln w="9525">
            <a:noFill/>
            <a:miter lim="800000"/>
            <a:headEnd/>
            <a:tailEnd/>
          </a:ln>
        </p:spPr>
      </p:pic>
      <p:pic>
        <p:nvPicPr>
          <p:cNvPr id="49" name="Picture 48" descr="i_button_black.png"/>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45" name="Rectangle 57">
            <a:hlinkClick r:id="rId17"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b="0" dirty="0"/>
              <a:t>Physical Inventory Management</a:t>
            </a:r>
            <a:br>
              <a:rPr lang="en-US" b="0" dirty="0"/>
            </a:br>
            <a:r>
              <a:rPr lang="en-US" sz="2000" b="0" dirty="0"/>
              <a:t>Scenario Overview</a:t>
            </a:r>
          </a:p>
        </p:txBody>
      </p:sp>
      <p:sp>
        <p:nvSpPr>
          <p:cNvPr id="5" name="Chevron 123">
            <a:hlinkClick r:id="rId6" action="ppaction://hlinksldjump"/>
          </p:cNvPr>
          <p:cNvSpPr>
            <a:spLocks noChangeArrowheads="1"/>
          </p:cNvSpPr>
          <p:nvPr/>
        </p:nvSpPr>
        <p:spPr bwMode="auto">
          <a:xfrm>
            <a:off x="330871" y="210182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Physical Inventory Processing</a:t>
            </a:r>
          </a:p>
        </p:txBody>
      </p:sp>
      <p:sp>
        <p:nvSpPr>
          <p:cNvPr id="7" name="Chevron 123">
            <a:hlinkClick r:id="rId7" action="ppaction://hlinksldjump"/>
          </p:cNvPr>
          <p:cNvSpPr>
            <a:spLocks noChangeArrowheads="1"/>
          </p:cNvSpPr>
          <p:nvPr/>
        </p:nvSpPr>
        <p:spPr bwMode="auto">
          <a:xfrm>
            <a:off x="1177060" y="210182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Monitoring and Managing Physical Inventory Processing</a:t>
            </a:r>
          </a:p>
        </p:txBody>
      </p:sp>
      <p:sp>
        <p:nvSpPr>
          <p:cNvPr id="20" name="Freeform 69"/>
          <p:cNvSpPr>
            <a:spLocks noChangeArrowheads="1"/>
          </p:cNvSpPr>
          <p:nvPr/>
        </p:nvSpPr>
        <p:spPr bwMode="auto">
          <a:xfrm>
            <a:off x="1848424" y="285784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34" name="TextBox 98"/>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8" action="ppaction://hlinksldjump"/>
              </a:rPr>
              <a:t>Open Legend</a:t>
            </a:r>
            <a:endParaRPr lang="en-US" sz="900" dirty="0">
              <a:ea typeface="SimSun" pitchFamily="2" charset="-122"/>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Scenario Description</a:t>
            </a:r>
          </a:p>
        </p:txBody>
      </p:sp>
      <p:sp>
        <p:nvSpPr>
          <p:cNvPr id="48" name="TextBox 66"/>
          <p:cNvSpPr txBox="1">
            <a:spLocks noChangeArrowheads="1"/>
          </p:cNvSpPr>
          <p:nvPr/>
        </p:nvSpPr>
        <p:spPr bwMode="auto">
          <a:xfrm>
            <a:off x="1756240" y="6012108"/>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following business roles are involved in this scenario:</a:t>
            </a:r>
          </a:p>
        </p:txBody>
      </p:sp>
      <p:sp>
        <p:nvSpPr>
          <p:cNvPr id="54" name="TextBox 66"/>
          <p:cNvSpPr txBox="1">
            <a:spLocks noChangeArrowheads="1"/>
          </p:cNvSpPr>
          <p:nvPr/>
        </p:nvSpPr>
        <p:spPr bwMode="auto">
          <a:xfrm>
            <a:off x="1760926" y="4399866"/>
            <a:ext cx="7256462" cy="1364476"/>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a:t>
            </a:r>
            <a:r>
              <a:rPr lang="en-US" sz="900" b="1" dirty="0"/>
              <a:t>Physical Inventory Management</a:t>
            </a:r>
            <a:r>
              <a:rPr lang="en-US" sz="900" dirty="0"/>
              <a:t> business scenario enables you to count the physical inventory in your warehouse and is supported by count tasks. The warehouse manager creates a count document and then the system automatically creates count tasks. Each count document can contain a number of count tasks, which an assigned warehouse operator accesses from physical inventory task folders. This helps to organize the counting-related work in your warehouse. You can monitor the counting process and preview detailed information about the progress and status of count items and count documents. You can view the counting results, including any differences when compared to the book values. With this detailed information, you can quickly see and react to deviations as they occur and initiate appropriate follow-up actions, such as requesting recounts. Once you approve a count document, the system updates the inventory and the inventory records of your finance department. </a:t>
            </a:r>
          </a:p>
          <a:p>
            <a:pPr marL="228600" lvl="1" indent="-114300">
              <a:spcBef>
                <a:spcPts val="200"/>
              </a:spcBef>
              <a:buFont typeface="Arial" charset="0"/>
              <a:buChar char="•"/>
            </a:pPr>
            <a:endParaRPr lang="en-US" sz="900" dirty="0"/>
          </a:p>
        </p:txBody>
      </p:sp>
      <p:grpSp>
        <p:nvGrpSpPr>
          <p:cNvPr id="3" name="Group 65"/>
          <p:cNvGrpSpPr/>
          <p:nvPr/>
        </p:nvGrpSpPr>
        <p:grpSpPr>
          <a:xfrm>
            <a:off x="7709046" y="1152671"/>
            <a:ext cx="1174410" cy="309466"/>
            <a:chOff x="7269479" y="1173773"/>
            <a:chExt cx="1174410" cy="309466"/>
          </a:xfrm>
        </p:grpSpPr>
        <p:pic>
          <p:nvPicPr>
            <p:cNvPr id="1026" name="Picture 2" descr="\\dwdfkps\KPS\100_Public\Graphics\Pictogram-Library\2011-Visual-Style\60X60-PNGs\SelfService_60px.png"/>
            <p:cNvPicPr>
              <a:picLocks noChangeAspect="1" noChangeArrowheads="1"/>
            </p:cNvPicPr>
            <p:nvPr/>
          </p:nvPicPr>
          <p:blipFill>
            <a:blip r:embed="rId9"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79"/>
          <p:cNvSpPr>
            <a:spLocks noChangeArrowheads="1"/>
          </p:cNvSpPr>
          <p:nvPr/>
        </p:nvSpPr>
        <p:spPr bwMode="auto">
          <a:xfrm>
            <a:off x="22971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Warehouse Manager</a:t>
            </a:r>
          </a:p>
        </p:txBody>
      </p:sp>
      <p:sp>
        <p:nvSpPr>
          <p:cNvPr id="68" name="Chevron 79"/>
          <p:cNvSpPr>
            <a:spLocks noChangeArrowheads="1"/>
          </p:cNvSpPr>
          <p:nvPr/>
        </p:nvSpPr>
        <p:spPr bwMode="auto">
          <a:xfrm>
            <a:off x="34909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Warehouse Operator</a:t>
            </a:r>
          </a:p>
        </p:txBody>
      </p:sp>
      <p:sp>
        <p:nvSpPr>
          <p:cNvPr id="32" name="Chevron 79"/>
          <p:cNvSpPr>
            <a:spLocks noChangeArrowheads="1"/>
          </p:cNvSpPr>
          <p:nvPr/>
        </p:nvSpPr>
        <p:spPr bwMode="auto">
          <a:xfrm>
            <a:off x="70739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pic>
        <p:nvPicPr>
          <p:cNvPr id="33" name="Picture 68"/>
          <p:cNvPicPr>
            <a:picLocks noChangeAspect="1" noChangeArrowheads="1"/>
          </p:cNvPicPr>
          <p:nvPr/>
        </p:nvPicPr>
        <p:blipFill>
          <a:blip r:embed="rId10" cstate="print"/>
          <a:srcRect/>
          <a:stretch>
            <a:fillRect/>
          </a:stretch>
        </p:blipFill>
        <p:spPr bwMode="auto">
          <a:xfrm>
            <a:off x="6735763" y="4122738"/>
            <a:ext cx="2470150" cy="2809875"/>
          </a:xfrm>
          <a:prstGeom prst="rect">
            <a:avLst/>
          </a:prstGeom>
          <a:noFill/>
          <a:ln w="9525">
            <a:noFill/>
            <a:miter lim="800000"/>
            <a:headEnd/>
            <a:tailEnd/>
          </a:ln>
        </p:spPr>
      </p:pic>
      <p:pic>
        <p:nvPicPr>
          <p:cNvPr id="35" name="Picture 52" descr="richard_stone_active.png">
            <a:hlinkClick r:id="rId11" action="ppaction://hlinksldjump" tooltip="Click here for a detailed role description"/>
          </p:cNvPr>
          <p:cNvPicPr>
            <a:picLocks noChangeAspect="1"/>
          </p:cNvPicPr>
          <p:nvPr>
            <p:custDataLst>
              <p:tags r:id="rId1"/>
            </p:custDataLst>
          </p:nvPr>
        </p:nvPicPr>
        <p:blipFill>
          <a:blip r:embed="rId12" cstate="print"/>
          <a:srcRect/>
          <a:stretch>
            <a:fillRect/>
          </a:stretch>
        </p:blipFill>
        <p:spPr bwMode="auto">
          <a:xfrm>
            <a:off x="7813675" y="6318250"/>
            <a:ext cx="411163" cy="411163"/>
          </a:xfrm>
          <a:prstGeom prst="rect">
            <a:avLst/>
          </a:prstGeom>
          <a:noFill/>
          <a:ln w="9525">
            <a:noFill/>
            <a:miter lim="800000"/>
            <a:headEnd/>
            <a:tailEnd/>
          </a:ln>
        </p:spPr>
      </p:pic>
      <p:sp>
        <p:nvSpPr>
          <p:cNvPr id="36" name="Chevron 79"/>
          <p:cNvSpPr>
            <a:spLocks noChangeArrowheads="1"/>
          </p:cNvSpPr>
          <p:nvPr/>
        </p:nvSpPr>
        <p:spPr bwMode="auto">
          <a:xfrm>
            <a:off x="70739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sp>
        <p:nvSpPr>
          <p:cNvPr id="38" name="Chevron 79"/>
          <p:cNvSpPr>
            <a:spLocks noChangeArrowheads="1"/>
          </p:cNvSpPr>
          <p:nvPr/>
        </p:nvSpPr>
        <p:spPr bwMode="auto">
          <a:xfrm>
            <a:off x="8269288"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sp>
        <p:nvSpPr>
          <p:cNvPr id="39" name="AutoShape 65"/>
          <p:cNvSpPr>
            <a:spLocks noChangeAspect="1" noChangeArrowheads="1" noTextEdit="1"/>
          </p:cNvSpPr>
          <p:nvPr/>
        </p:nvSpPr>
        <p:spPr bwMode="auto">
          <a:xfrm>
            <a:off x="6743700" y="4122738"/>
            <a:ext cx="2546350" cy="2800350"/>
          </a:xfrm>
          <a:prstGeom prst="rect">
            <a:avLst/>
          </a:prstGeom>
          <a:noFill/>
          <a:ln w="9525">
            <a:noFill/>
            <a:miter lim="800000"/>
            <a:headEnd/>
            <a:tailEnd/>
          </a:ln>
        </p:spPr>
        <p:txBody>
          <a:bodyPr/>
          <a:lstStyle/>
          <a:p>
            <a:endParaRPr lang="de-DE"/>
          </a:p>
        </p:txBody>
      </p:sp>
      <p:sp>
        <p:nvSpPr>
          <p:cNvPr id="40" name="Rectangle 72"/>
          <p:cNvSpPr>
            <a:spLocks noChangeArrowheads="1"/>
          </p:cNvSpPr>
          <p:nvPr/>
        </p:nvSpPr>
        <p:spPr bwMode="auto">
          <a:xfrm>
            <a:off x="6886575" y="4171950"/>
            <a:ext cx="2254250" cy="2668588"/>
          </a:xfrm>
          <a:prstGeom prst="rect">
            <a:avLst/>
          </a:prstGeom>
          <a:solidFill>
            <a:srgbClr val="F2F2F2"/>
          </a:solidFill>
          <a:ln w="3175" cmpd="sng">
            <a:solidFill>
              <a:schemeClr val="bg1">
                <a:lumMod val="50000"/>
              </a:schemeClr>
            </a:solidFill>
            <a:miter lim="800000"/>
            <a:headEnd/>
            <a:tailEnd/>
          </a:ln>
          <a:effectLst>
            <a:outerShdw blurRad="25400" dist="12700" dir="13500000" algn="br" rotWithShape="0">
              <a:prstClr val="black">
                <a:alpha val="40000"/>
              </a:prstClr>
            </a:outerShdw>
          </a:effectLst>
        </p:spPr>
        <p:txBody>
          <a:bodyPr/>
          <a:lstStyle/>
          <a:p>
            <a:endParaRPr lang="de-DE"/>
          </a:p>
        </p:txBody>
      </p:sp>
      <p:sp>
        <p:nvSpPr>
          <p:cNvPr id="41" name="Rectangle 73"/>
          <p:cNvSpPr>
            <a:spLocks noChangeArrowheads="1"/>
          </p:cNvSpPr>
          <p:nvPr/>
        </p:nvSpPr>
        <p:spPr bwMode="auto">
          <a:xfrm>
            <a:off x="6940550" y="4187825"/>
            <a:ext cx="471283" cy="169277"/>
          </a:xfrm>
          <a:prstGeom prst="rect">
            <a:avLst/>
          </a:prstGeom>
          <a:noFill/>
          <a:ln w="9525">
            <a:noFill/>
            <a:miter lim="800000"/>
            <a:headEnd/>
            <a:tailEnd/>
          </a:ln>
        </p:spPr>
        <p:txBody>
          <a:bodyPr wrap="none" lIns="0" tIns="0" rIns="0" bIns="0">
            <a:spAutoFit/>
          </a:bodyPr>
          <a:lstStyle/>
          <a:p>
            <a:r>
              <a:rPr lang="en-US" sz="1100" dirty="0">
                <a:solidFill>
                  <a:srgbClr val="666666"/>
                </a:solidFill>
                <a:latin typeface="BentonSans Light" pitchFamily="2" charset="0"/>
              </a:rPr>
              <a:t>Legend</a:t>
            </a:r>
          </a:p>
        </p:txBody>
      </p:sp>
      <p:sp>
        <p:nvSpPr>
          <p:cNvPr id="42" name="Rectangle 74"/>
          <p:cNvSpPr>
            <a:spLocks noChangeArrowheads="1"/>
          </p:cNvSpPr>
          <p:nvPr/>
        </p:nvSpPr>
        <p:spPr bwMode="auto">
          <a:xfrm>
            <a:off x="7131050" y="4629150"/>
            <a:ext cx="1908175" cy="1833563"/>
          </a:xfrm>
          <a:prstGeom prst="rect">
            <a:avLst/>
          </a:prstGeom>
          <a:noFill/>
          <a:ln w="9525">
            <a:noFill/>
            <a:miter lim="800000"/>
            <a:headEnd/>
            <a:tailEnd/>
          </a:ln>
        </p:spPr>
        <p:txBody>
          <a:bodyPr lIns="0" tIns="0" rIns="0" bIns="0">
            <a:spAutoFit/>
          </a:bodyPr>
          <a:lstStyle/>
          <a:p>
            <a:r>
              <a:rPr lang="en-US" sz="800">
                <a:solidFill>
                  <a:srgbClr val="000000"/>
                </a:solidFill>
              </a:rPr>
              <a:t>Process mainly driven by the user</a:t>
            </a:r>
          </a:p>
          <a:p>
            <a:endParaRPr lang="en-US" sz="800">
              <a:solidFill>
                <a:srgbClr val="000000"/>
              </a:solidFill>
            </a:endParaRPr>
          </a:p>
          <a:p>
            <a:r>
              <a:rPr lang="en-US" sz="800">
                <a:solidFill>
                  <a:srgbClr val="000000"/>
                </a:solidFill>
              </a:rPr>
              <a:t>Process mainly driven by the system</a:t>
            </a:r>
          </a:p>
          <a:p>
            <a:endParaRPr lang="en-US" sz="800">
              <a:solidFill>
                <a:srgbClr val="000000"/>
              </a:solidFill>
            </a:endParaRPr>
          </a:p>
          <a:p>
            <a:r>
              <a:rPr lang="en-US" sz="800">
                <a:solidFill>
                  <a:srgbClr val="000000"/>
                </a:solidFill>
              </a:rPr>
              <a:t>Manual process not supported by the system</a:t>
            </a:r>
          </a:p>
          <a:p>
            <a:endParaRPr lang="en-US" sz="800">
              <a:solidFill>
                <a:srgbClr val="000000"/>
              </a:solidFill>
            </a:endParaRPr>
          </a:p>
          <a:p>
            <a:r>
              <a:rPr lang="en-US" sz="800">
                <a:solidFill>
                  <a:srgbClr val="000000"/>
                </a:solidFill>
              </a:rPr>
              <a:t>Process that communicates with third-party software (mouse-over for details)</a:t>
            </a:r>
          </a:p>
          <a:p>
            <a:endParaRPr lang="en-US" sz="800">
              <a:solidFill>
                <a:srgbClr val="000000"/>
              </a:solidFill>
            </a:endParaRPr>
          </a:p>
          <a:p>
            <a:r>
              <a:rPr lang="en-US" sz="800">
                <a:solidFill>
                  <a:srgbClr val="000000"/>
                </a:solidFill>
              </a:rPr>
              <a:t>Process with relevance to Financials</a:t>
            </a:r>
          </a:p>
          <a:p>
            <a:endParaRPr lang="en-US" sz="800">
              <a:solidFill>
                <a:srgbClr val="000000"/>
              </a:solidFill>
            </a:endParaRPr>
          </a:p>
          <a:p>
            <a:r>
              <a:rPr lang="en-US" sz="800">
                <a:solidFill>
                  <a:srgbClr val="000000"/>
                </a:solidFill>
              </a:rPr>
              <a:t>Related scenario</a:t>
            </a:r>
          </a:p>
          <a:p>
            <a:endParaRPr lang="en-US" sz="800">
              <a:solidFill>
                <a:srgbClr val="000000"/>
              </a:solidFill>
            </a:endParaRPr>
          </a:p>
          <a:p>
            <a:r>
              <a:rPr lang="en-US" sz="800">
                <a:solidFill>
                  <a:srgbClr val="000000"/>
                </a:solidFill>
              </a:rPr>
              <a:t>Info button with more information</a:t>
            </a:r>
            <a:endParaRPr lang="en-US" sz="800"/>
          </a:p>
        </p:txBody>
      </p:sp>
      <p:sp>
        <p:nvSpPr>
          <p:cNvPr id="44" name="Rectangle 76">
            <a:hlinkClick r:id="rId13" action="ppaction://hlinksldjump"/>
          </p:cNvPr>
          <p:cNvSpPr>
            <a:spLocks noChangeArrowheads="1"/>
          </p:cNvSpPr>
          <p:nvPr/>
        </p:nvSpPr>
        <p:spPr bwMode="auto">
          <a:xfrm>
            <a:off x="8429805" y="4194175"/>
            <a:ext cx="637995" cy="123111"/>
          </a:xfrm>
          <a:prstGeom prst="rect">
            <a:avLst/>
          </a:prstGeom>
          <a:noFill/>
          <a:ln w="9525">
            <a:noFill/>
            <a:miter lim="800000"/>
            <a:headEnd/>
            <a:tailEnd/>
          </a:ln>
        </p:spPr>
        <p:txBody>
          <a:bodyPr wrap="none" lIns="0" tIns="0" rIns="0" bIns="0">
            <a:spAutoFit/>
          </a:bodyPr>
          <a:lstStyle/>
          <a:p>
            <a:pPr algn="r">
              <a:buClr>
                <a:schemeClr val="accent1"/>
              </a:buClr>
              <a:buSzPct val="80000"/>
              <a:buFont typeface="Wingdings" pitchFamily="2" charset="2"/>
              <a:buNone/>
            </a:pPr>
            <a:r>
              <a:rPr lang="en-US" sz="800" dirty="0">
                <a:solidFill>
                  <a:srgbClr val="44697D"/>
                </a:solidFill>
                <a:hlinkClick r:id="rId13" action="ppaction://hlinksldjump"/>
              </a:rPr>
              <a:t>Close Legend</a:t>
            </a:r>
            <a:endParaRPr lang="en-US" sz="800" dirty="0">
              <a:solidFill>
                <a:srgbClr val="44697D"/>
              </a:solidFill>
            </a:endParaRPr>
          </a:p>
        </p:txBody>
      </p:sp>
      <p:sp>
        <p:nvSpPr>
          <p:cNvPr id="56"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7"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8"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3" name="Picture 62" descr="Calculator_2_60px.png"/>
          <p:cNvPicPr>
            <a:picLocks noChangeAspect="1"/>
          </p:cNvPicPr>
          <p:nvPr/>
        </p:nvPicPr>
        <p:blipFill>
          <a:blip r:embed="rId14" cstate="print"/>
          <a:stretch>
            <a:fillRect/>
          </a:stretch>
        </p:blipFill>
        <p:spPr>
          <a:xfrm>
            <a:off x="366739" y="5245467"/>
            <a:ext cx="180000" cy="180000"/>
          </a:xfrm>
          <a:prstGeom prst="rect">
            <a:avLst/>
          </a:prstGeom>
        </p:spPr>
      </p:pic>
      <p:pic>
        <p:nvPicPr>
          <p:cNvPr id="64" name="Picture 63" descr="Monitor_60px.png"/>
          <p:cNvPicPr>
            <a:picLocks noChangeAspect="1"/>
          </p:cNvPicPr>
          <p:nvPr/>
        </p:nvPicPr>
        <p:blipFill>
          <a:blip r:embed="rId15" cstate="print"/>
          <a:stretch>
            <a:fillRect/>
          </a:stretch>
        </p:blipFill>
        <p:spPr>
          <a:xfrm>
            <a:off x="366739" y="5604137"/>
            <a:ext cx="180000" cy="180000"/>
          </a:xfrm>
          <a:prstGeom prst="rect">
            <a:avLst/>
          </a:prstGeom>
        </p:spPr>
      </p:pic>
      <p:sp>
        <p:nvSpPr>
          <p:cNvPr id="65" name="Rectangle 57">
            <a:hlinkClick r:id="rId16"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9" name="Rectangle 57">
            <a:hlinkClick r:id="rId11"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1"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53" name="Picture 68"/>
          <p:cNvPicPr>
            <a:picLocks noChangeAspect="1"/>
          </p:cNvPicPr>
          <p:nvPr>
            <p:custDataLst>
              <p:tags r:id="rId2"/>
            </p:custDataLst>
          </p:nvPr>
        </p:nvPicPr>
        <p:blipFill>
          <a:blip r:embed="rId17">
            <a:extLst>
              <a:ext uri="{28A0092B-C50C-407E-A947-70E740481C1C}">
                <a14:useLocalDpi xmlns:a14="http://schemas.microsoft.com/office/drawing/2010/main" val="0"/>
              </a:ext>
            </a:extLst>
          </a:blip>
          <a:stretch>
            <a:fillRect/>
          </a:stretch>
        </p:blipFill>
        <p:spPr bwMode="auto">
          <a:xfrm>
            <a:off x="1831975" y="6318250"/>
            <a:ext cx="411163" cy="411163"/>
          </a:xfrm>
          <a:prstGeom prst="rect">
            <a:avLst/>
          </a:prstGeom>
          <a:noFill/>
          <a:ln w="9525">
            <a:noFill/>
            <a:miter lim="800000"/>
            <a:headEnd/>
            <a:tailEnd/>
          </a:ln>
        </p:spPr>
      </p:pic>
      <p:pic>
        <p:nvPicPr>
          <p:cNvPr id="66" name="Picture 51"/>
          <p:cNvPicPr>
            <a:picLocks noChangeAspect="1"/>
          </p:cNvPicPr>
          <p:nvPr>
            <p:custDataLst>
              <p:tags r:id="rId3"/>
            </p:custDataLst>
          </p:nvPr>
        </p:nvPicPr>
        <p:blipFill>
          <a:blip r:embed="rId18">
            <a:extLst>
              <a:ext uri="{28A0092B-C50C-407E-A947-70E740481C1C}">
                <a14:useLocalDpi xmlns:a14="http://schemas.microsoft.com/office/drawing/2010/main" val="0"/>
              </a:ext>
            </a:extLst>
          </a:blip>
          <a:stretch>
            <a:fillRect/>
          </a:stretch>
        </p:blipFill>
        <p:spPr bwMode="auto">
          <a:xfrm>
            <a:off x="3029743" y="6327775"/>
            <a:ext cx="411163" cy="411163"/>
          </a:xfrm>
          <a:prstGeom prst="rect">
            <a:avLst/>
          </a:prstGeom>
          <a:noFill/>
          <a:ln w="9525">
            <a:noFill/>
            <a:miter lim="800000"/>
            <a:headEnd/>
            <a:tailEnd/>
          </a:ln>
        </p:spPr>
      </p:pic>
      <p:pic>
        <p:nvPicPr>
          <p:cNvPr id="69" name="Picture 75"/>
          <p:cNvPicPr>
            <a:picLocks noChangeAspect="1" noChangeArrowheads="1"/>
          </p:cNvPicPr>
          <p:nvPr/>
        </p:nvPicPr>
        <p:blipFill>
          <a:blip r:embed="rId19" cstate="print">
            <a:extLst>
              <a:ext uri="{28A0092B-C50C-407E-A947-70E740481C1C}">
                <a14:useLocalDpi xmlns:a14="http://schemas.microsoft.com/office/drawing/2010/main" val="0"/>
              </a:ext>
            </a:extLst>
          </a:blip>
          <a:stretch>
            <a:fillRect/>
          </a:stretch>
        </p:blipFill>
        <p:spPr bwMode="auto">
          <a:xfrm>
            <a:off x="6960768" y="6103909"/>
            <a:ext cx="127000" cy="94672"/>
          </a:xfrm>
          <a:prstGeom prst="rect">
            <a:avLst/>
          </a:prstGeom>
          <a:noFill/>
          <a:ln w="9525">
            <a:noFill/>
            <a:miter lim="800000"/>
            <a:headEnd/>
            <a:tailEnd/>
          </a:ln>
        </p:spPr>
      </p:pic>
      <p:sp>
        <p:nvSpPr>
          <p:cNvPr id="70" name="Freeform 70"/>
          <p:cNvSpPr>
            <a:spLocks noChangeAspect="1" noChangeArrowheads="1"/>
          </p:cNvSpPr>
          <p:nvPr/>
        </p:nvSpPr>
        <p:spPr bwMode="auto">
          <a:xfrm flipV="1">
            <a:off x="6959974" y="5522904"/>
            <a:ext cx="131763" cy="106362"/>
          </a:xfrm>
          <a:custGeom>
            <a:avLst/>
            <a:gdLst>
              <a:gd name="T0" fmla="*/ 0 w 155643"/>
              <a:gd name="T1" fmla="*/ 1671 h 131323"/>
              <a:gd name="T2" fmla="*/ 12101 w 155643"/>
              <a:gd name="T3" fmla="*/ 1671 h 131323"/>
              <a:gd name="T4" fmla="*/ 14893 w 155643"/>
              <a:gd name="T5" fmla="*/ 0 h 131323"/>
              <a:gd name="T6" fmla="*/ 0 w 155643"/>
              <a:gd name="T7" fmla="*/ 1671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p>
        </p:txBody>
      </p:sp>
      <p:sp>
        <p:nvSpPr>
          <p:cNvPr id="71" name="Freeform 69"/>
          <p:cNvSpPr>
            <a:spLocks noChangeAspect="1" noChangeArrowheads="1"/>
          </p:cNvSpPr>
          <p:nvPr/>
        </p:nvSpPr>
        <p:spPr bwMode="auto">
          <a:xfrm>
            <a:off x="6956799" y="5836920"/>
            <a:ext cx="131763" cy="111125"/>
          </a:xfrm>
          <a:custGeom>
            <a:avLst/>
            <a:gdLst>
              <a:gd name="T0" fmla="*/ 0 w 155643"/>
              <a:gd name="T1" fmla="*/ 9403 h 131323"/>
              <a:gd name="T2" fmla="*/ 12101 w 155643"/>
              <a:gd name="T3" fmla="*/ 9403 h 131323"/>
              <a:gd name="T4" fmla="*/ 14893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2" name="Chevron 123"/>
          <p:cNvSpPr>
            <a:spLocks noChangeArrowheads="1"/>
          </p:cNvSpPr>
          <p:nvPr/>
        </p:nvSpPr>
        <p:spPr bwMode="auto">
          <a:xfrm>
            <a:off x="6959974" y="4636770"/>
            <a:ext cx="107950" cy="104775"/>
          </a:xfrm>
          <a:prstGeom prst="chevron">
            <a:avLst>
              <a:gd name="adj" fmla="val 1039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73" name="Chevron 123"/>
          <p:cNvSpPr>
            <a:spLocks noChangeArrowheads="1"/>
          </p:cNvSpPr>
          <p:nvPr/>
        </p:nvSpPr>
        <p:spPr bwMode="auto">
          <a:xfrm>
            <a:off x="6959974" y="5149533"/>
            <a:ext cx="107950" cy="104775"/>
          </a:xfrm>
          <a:prstGeom prst="chevron">
            <a:avLst>
              <a:gd name="adj" fmla="val 10394"/>
            </a:avLst>
          </a:prstGeom>
          <a:solidFill>
            <a:schemeClr val="bg1"/>
          </a:solidFill>
          <a:ln w="3175"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74" name="Chevron 123"/>
          <p:cNvSpPr>
            <a:spLocks noChangeArrowheads="1"/>
          </p:cNvSpPr>
          <p:nvPr/>
        </p:nvSpPr>
        <p:spPr bwMode="auto">
          <a:xfrm>
            <a:off x="6959974" y="4892358"/>
            <a:ext cx="107950" cy="104775"/>
          </a:xfrm>
          <a:prstGeom prst="chevron">
            <a:avLst>
              <a:gd name="adj" fmla="val 10394"/>
            </a:avLst>
          </a:prstGeom>
          <a:solidFill>
            <a:srgbClr val="9EE0FF"/>
          </a:solidFill>
          <a:ln w="6350"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pic>
        <p:nvPicPr>
          <p:cNvPr id="75" name="Picture 74" descr="i_button_black.psd"/>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6960728" y="6317824"/>
            <a:ext cx="138040" cy="138040"/>
          </a:xfrm>
          <a:prstGeom prst="rect">
            <a:avLst/>
          </a:prstGeom>
        </p:spPr>
      </p:pic>
      <p:pic>
        <p:nvPicPr>
          <p:cNvPr id="76" name="Picture 75" descr="i_button_black.png"/>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82" name="Rectangle 57">
            <a:hlinkClick r:id="rId22"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77" name="Picture 76"/>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extBox 50"/>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68" name="Chevron 83"/>
          <p:cNvSpPr>
            <a:spLocks noChangeArrowheads="1"/>
          </p:cNvSpPr>
          <p:nvPr/>
        </p:nvSpPr>
        <p:spPr bwMode="auto">
          <a:xfrm>
            <a:off x="327025" y="1837900"/>
            <a:ext cx="1747166" cy="1390567"/>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de-DE" sz="900" dirty="0">
                <a:solidFill>
                  <a:schemeClr val="bg1"/>
                </a:solidFill>
                <a:latin typeface="BentonSans Regular"/>
                <a:cs typeface="BentonSans Regular"/>
              </a:rPr>
              <a:t>Initiating Physical Inventory Processing</a:t>
            </a:r>
            <a:endParaRPr lang="en-US" sz="900" dirty="0">
              <a:solidFill>
                <a:schemeClr val="bg1"/>
              </a:solidFill>
              <a:latin typeface="BentonSans Regular"/>
              <a:cs typeface="BentonSans Regular"/>
            </a:endParaRPr>
          </a:p>
        </p:txBody>
      </p:sp>
      <p:sp>
        <p:nvSpPr>
          <p:cNvPr id="2" name="Title 1"/>
          <p:cNvSpPr>
            <a:spLocks noGrp="1"/>
          </p:cNvSpPr>
          <p:nvPr>
            <p:ph type="title"/>
          </p:nvPr>
        </p:nvSpPr>
        <p:spPr/>
        <p:txBody>
          <a:bodyPr/>
          <a:lstStyle/>
          <a:p>
            <a:r>
              <a:rPr lang="en-US" b="0" dirty="0"/>
              <a:t>Physical Inventory Management</a:t>
            </a:r>
            <a:br>
              <a:rPr lang="en-US" b="0" dirty="0"/>
            </a:br>
            <a:r>
              <a:rPr lang="en-US" sz="2000" b="0" dirty="0"/>
              <a:t>Process Details: Initiating Physical Inventory Processing</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5"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1" name="Chevron 123">
            <a:hlinkClick r:id="rId6" action="ppaction://hlinksldjump"/>
          </p:cNvPr>
          <p:cNvSpPr>
            <a:spLocks noChangeArrowheads="1"/>
          </p:cNvSpPr>
          <p:nvPr/>
        </p:nvSpPr>
        <p:spPr bwMode="auto">
          <a:xfrm>
            <a:off x="2019723"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Monitoring and Managing Physical Inventory Processing</a:t>
            </a:r>
          </a:p>
        </p:txBody>
      </p:sp>
      <p:sp>
        <p:nvSpPr>
          <p:cNvPr id="62" name="Freeform 69"/>
          <p:cNvSpPr>
            <a:spLocks noChangeArrowheads="1"/>
          </p:cNvSpPr>
          <p:nvPr/>
        </p:nvSpPr>
        <p:spPr bwMode="auto">
          <a:xfrm>
            <a:off x="2680473" y="284723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4" name="Chevron 63"/>
          <p:cNvSpPr>
            <a:spLocks noChangeArrowheads="1"/>
          </p:cNvSpPr>
          <p:nvPr>
            <p:custDataLst>
              <p:tags r:id="rId1"/>
            </p:custDataLst>
          </p:nvPr>
        </p:nvSpPr>
        <p:spPr bwMode="auto">
          <a:xfrm>
            <a:off x="552591" y="2152452"/>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Create a Count Task </a:t>
            </a:r>
            <a:endParaRPr lang="en-US" sz="800" dirty="0">
              <a:solidFill>
                <a:srgbClr val="404040"/>
              </a:solidFill>
            </a:endParaRPr>
          </a:p>
        </p:txBody>
      </p:sp>
      <p:sp>
        <p:nvSpPr>
          <p:cNvPr id="65" name="TextBox 59">
            <a:hlinkClick r:id="rId7" action="ppaction://hlinksldjump"/>
          </p:cNvPr>
          <p:cNvSpPr txBox="1">
            <a:spLocks noChangeArrowheads="1"/>
          </p:cNvSpPr>
          <p:nvPr/>
        </p:nvSpPr>
        <p:spPr bwMode="auto">
          <a:xfrm>
            <a:off x="1703471" y="1809374"/>
            <a:ext cx="188119" cy="307777"/>
          </a:xfrm>
          <a:prstGeom prst="rect">
            <a:avLst/>
          </a:prstGeom>
          <a:noFill/>
          <a:ln w="9525">
            <a:noFill/>
            <a:miter lim="800000"/>
            <a:headEnd/>
            <a:tailEnd/>
          </a:ln>
        </p:spPr>
        <p:txBody>
          <a:bodyPr wrap="none" lIns="72000" rIns="0">
            <a:spAutoFit/>
          </a:bodyPr>
          <a:lstStyle>
            <a:defPPr>
              <a:defRPr lang="de-DE"/>
            </a:defPPr>
            <a:lvl1pPr>
              <a:buNone/>
              <a:defRPr sz="1400" b="0" i="0">
                <a:solidFill>
                  <a:srgbClr val="FFFFFF"/>
                </a:solidFill>
                <a:latin typeface="BentonSans Light" pitchFamily="2" charset="0"/>
                <a:cs typeface="BrowalliaUPC"/>
              </a:defRPr>
            </a:lvl1pPr>
          </a:lstStyle>
          <a:p>
            <a:r>
              <a:rPr lang="en-US" dirty="0"/>
              <a:t>X</a:t>
            </a:r>
          </a:p>
        </p:txBody>
      </p:sp>
      <p:sp>
        <p:nvSpPr>
          <p:cNvPr id="66" name="Oval 65">
            <a:hlinkClick r:id="rId8" action="ppaction://hlinksldjump" tooltip="The warehouse manager creates a new count task for either a new logistics area count or a new product count."/>
          </p:cNvPr>
          <p:cNvSpPr>
            <a:spLocks noChangeAspect="1"/>
          </p:cNvSpPr>
          <p:nvPr/>
        </p:nvSpPr>
        <p:spPr bwMode="gray">
          <a:xfrm>
            <a:off x="1117876" y="2742145"/>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73" name="Chevron 102"/>
          <p:cNvSpPr>
            <a:spLocks noChangeArrowheads="1"/>
          </p:cNvSpPr>
          <p:nvPr/>
        </p:nvSpPr>
        <p:spPr bwMode="auto">
          <a:xfrm>
            <a:off x="7627938" y="4920325"/>
            <a:ext cx="1516062" cy="407987"/>
          </a:xfrm>
          <a:prstGeom prst="chevron">
            <a:avLst>
              <a:gd name="adj" fmla="val 6985"/>
            </a:avLst>
          </a:prstGeom>
          <a:noFill/>
          <a:ln w="19050" cap="rnd" algn="ctr">
            <a:noFill/>
            <a:bevel/>
            <a:headEnd/>
            <a:tailEnd/>
          </a:ln>
        </p:spPr>
        <p:txBody>
          <a:bodyPr lIns="36000" tIns="46800" rIns="0" bIns="46800"/>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Physical Inventory</a:t>
            </a:r>
          </a:p>
          <a:p>
            <a:pPr>
              <a:buClr>
                <a:schemeClr val="accent1"/>
              </a:buClr>
              <a:buSzPct val="80000"/>
              <a:buFont typeface="Wingdings" pitchFamily="2" charset="2"/>
              <a:buNone/>
            </a:pPr>
            <a:endParaRPr lang="en-US" sz="800" dirty="0">
              <a:solidFill>
                <a:srgbClr val="404040"/>
              </a:solidFill>
            </a:endParaRPr>
          </a:p>
          <a:p>
            <a:pPr>
              <a:buClr>
                <a:schemeClr val="accent1"/>
              </a:buClr>
              <a:buSzPct val="80000"/>
              <a:buFont typeface="Wingdings" pitchFamily="2" charset="2"/>
              <a:buNone/>
            </a:pPr>
            <a:r>
              <a:rPr lang="en-US" sz="800" dirty="0">
                <a:solidFill>
                  <a:srgbClr val="404040"/>
                </a:solidFill>
              </a:rPr>
              <a:t> </a:t>
            </a:r>
          </a:p>
          <a:p>
            <a:pPr>
              <a:buClr>
                <a:schemeClr val="accent1"/>
              </a:buClr>
              <a:buSzPct val="80000"/>
              <a:buFont typeface="Wingdings" pitchFamily="2" charset="2"/>
              <a:buNone/>
            </a:pPr>
            <a:endParaRPr lang="en-US" sz="800" dirty="0">
              <a:solidFill>
                <a:srgbClr val="404040"/>
              </a:solidFill>
            </a:endParaRPr>
          </a:p>
          <a:p>
            <a:pPr>
              <a:buClr>
                <a:schemeClr val="accent1"/>
              </a:buClr>
              <a:buSzPct val="80000"/>
              <a:buFont typeface="Wingdings" pitchFamily="2" charset="2"/>
              <a:buNone/>
            </a:pPr>
            <a:endParaRPr lang="en-US" sz="800" dirty="0">
              <a:solidFill>
                <a:srgbClr val="404040"/>
              </a:solidFill>
            </a:endParaRPr>
          </a:p>
        </p:txBody>
      </p:sp>
      <p:sp>
        <p:nvSpPr>
          <p:cNvPr id="54" name="TextBox 66"/>
          <p:cNvSpPr txBox="1">
            <a:spLocks noChangeArrowheads="1"/>
          </p:cNvSpPr>
          <p:nvPr/>
        </p:nvSpPr>
        <p:spPr bwMode="auto">
          <a:xfrm>
            <a:off x="1760926" y="4399866"/>
            <a:ext cx="4914194" cy="810478"/>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a:t>
            </a:r>
            <a:r>
              <a:rPr lang="en-US" sz="900" b="1" dirty="0"/>
              <a:t>Initiating Physical Inventory Processing</a:t>
            </a:r>
            <a:r>
              <a:rPr lang="en-US" sz="900" dirty="0"/>
              <a:t> business process enables the counting of physical inventory in the warehouse and is supported by physical inventory count tasks. The warehouse manager creates a count document and then the system automatically creates count tasks. </a:t>
            </a:r>
          </a:p>
          <a:p>
            <a:pPr marL="228600" lvl="1" indent="-114300">
              <a:spcBef>
                <a:spcPts val="200"/>
              </a:spcBef>
              <a:buFont typeface="Arial" charset="0"/>
              <a:buChar char="•"/>
            </a:pPr>
            <a:endParaRPr lang="en-US" sz="900" dirty="0"/>
          </a:p>
        </p:txBody>
      </p:sp>
      <p:sp>
        <p:nvSpPr>
          <p:cNvPr id="52"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3"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5"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57" name="Picture 56" descr="Calculator_2_60px.png"/>
          <p:cNvPicPr>
            <a:picLocks noChangeAspect="1"/>
          </p:cNvPicPr>
          <p:nvPr/>
        </p:nvPicPr>
        <p:blipFill>
          <a:blip r:embed="rId9" cstate="print"/>
          <a:stretch>
            <a:fillRect/>
          </a:stretch>
        </p:blipFill>
        <p:spPr>
          <a:xfrm>
            <a:off x="366739" y="5245467"/>
            <a:ext cx="180000" cy="180000"/>
          </a:xfrm>
          <a:prstGeom prst="rect">
            <a:avLst/>
          </a:prstGeom>
        </p:spPr>
      </p:pic>
      <p:pic>
        <p:nvPicPr>
          <p:cNvPr id="58" name="Picture 57" descr="Monitor_60px.png"/>
          <p:cNvPicPr>
            <a:picLocks noChangeAspect="1"/>
          </p:cNvPicPr>
          <p:nvPr/>
        </p:nvPicPr>
        <p:blipFill>
          <a:blip r:embed="rId10" cstate="print"/>
          <a:stretch>
            <a:fillRect/>
          </a:stretch>
        </p:blipFill>
        <p:spPr>
          <a:xfrm>
            <a:off x="366739" y="5604137"/>
            <a:ext cx="180000" cy="180000"/>
          </a:xfrm>
          <a:prstGeom prst="rect">
            <a:avLst/>
          </a:prstGeom>
        </p:spPr>
      </p:pic>
      <p:sp>
        <p:nvSpPr>
          <p:cNvPr id="60" name="Rectangle 57">
            <a:hlinkClick r:id="rId11"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3" name="Rectangle 57">
            <a:hlinkClick r:id="rId12"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2"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38" name="Chevron 101"/>
          <p:cNvSpPr>
            <a:spLocks noChangeArrowheads="1"/>
          </p:cNvSpPr>
          <p:nvPr/>
        </p:nvSpPr>
        <p:spPr bwMode="auto">
          <a:xfrm>
            <a:off x="7618413" y="4492625"/>
            <a:ext cx="1516062" cy="276225"/>
          </a:xfrm>
          <a:prstGeom prst="chevron">
            <a:avLst>
              <a:gd name="adj" fmla="val 10367"/>
            </a:avLst>
          </a:prstGeom>
          <a:noFill/>
          <a:ln w="19050" cap="rnd" algn="ctr">
            <a:noFill/>
            <a:bevel/>
            <a:headEnd/>
            <a:tailEnd/>
          </a:ln>
        </p:spPr>
        <p:txBody>
          <a:bodyPr lIns="36000" tIns="46800" rIns="0" bIns="46800" anchor="ctr"/>
          <a:lstStyle/>
          <a:p>
            <a:pPr>
              <a:buClr>
                <a:schemeClr val="accent1"/>
              </a:buClr>
              <a:buSzPct val="80000"/>
              <a:buFont typeface="Wingdings" pitchFamily="2" charset="2"/>
              <a:buNone/>
            </a:pPr>
            <a:r>
              <a:rPr lang="en-US" sz="900" b="1" dirty="0">
                <a:solidFill>
                  <a:srgbClr val="404040"/>
                </a:solidFill>
              </a:rPr>
              <a:t> Performed by </a:t>
            </a:r>
          </a:p>
          <a:p>
            <a:pPr>
              <a:buClr>
                <a:schemeClr val="accent1"/>
              </a:buClr>
              <a:buSzPct val="80000"/>
              <a:buFont typeface="Wingdings" pitchFamily="2" charset="2"/>
              <a:buNone/>
            </a:pPr>
            <a:r>
              <a:rPr lang="de-DE" sz="800" dirty="0">
                <a:solidFill>
                  <a:srgbClr val="404040"/>
                </a:solidFill>
              </a:rPr>
              <a:t> Warehouse Manager</a:t>
            </a:r>
            <a:endParaRPr lang="en-US" sz="800" dirty="0">
              <a:solidFill>
                <a:srgbClr val="404040"/>
              </a:solidFill>
            </a:endParaRPr>
          </a:p>
          <a:p>
            <a:pPr>
              <a:buClr>
                <a:schemeClr val="accent1"/>
              </a:buClr>
              <a:buSzPct val="80000"/>
              <a:buFont typeface="Wingdings" pitchFamily="2" charset="2"/>
              <a:buNone/>
            </a:pPr>
            <a:endParaRPr lang="en-US" sz="800" dirty="0">
              <a:solidFill>
                <a:srgbClr val="404040"/>
              </a:solidFill>
            </a:endParaRPr>
          </a:p>
        </p:txBody>
      </p:sp>
      <p:pic>
        <p:nvPicPr>
          <p:cNvPr id="39" name="Picture 68"/>
          <p:cNvPicPr>
            <a:picLocks noChangeAspect="1"/>
          </p:cNvPicPr>
          <p:nvPr>
            <p:custDataLst>
              <p:tags r:id="rId2"/>
            </p:custDataLst>
          </p:nvPr>
        </p:nvPicPr>
        <p:blipFill>
          <a:blip r:embed="rId13">
            <a:extLst>
              <a:ext uri="{28A0092B-C50C-407E-A947-70E740481C1C}">
                <a14:useLocalDpi xmlns:a14="http://schemas.microsoft.com/office/drawing/2010/main" val="0"/>
              </a:ext>
            </a:extLst>
          </a:blip>
          <a:stretch>
            <a:fillRect/>
          </a:stretch>
        </p:blipFill>
        <p:spPr bwMode="auto">
          <a:xfrm>
            <a:off x="6948265" y="4419600"/>
            <a:ext cx="411163" cy="411163"/>
          </a:xfrm>
          <a:prstGeom prst="rect">
            <a:avLst/>
          </a:prstGeom>
          <a:noFill/>
          <a:ln w="9525">
            <a:noFill/>
            <a:miter lim="800000"/>
            <a:headEnd/>
            <a:tailEnd/>
          </a:ln>
        </p:spPr>
      </p:pic>
      <p:pic>
        <p:nvPicPr>
          <p:cNvPr id="40" name="Picture 2"/>
          <p:cNvPicPr>
            <a:picLocks noChangeAspect="1" noChangeArrowheads="1"/>
          </p:cNvPicPr>
          <p:nvPr/>
        </p:nvPicPr>
        <p:blipFill>
          <a:blip r:embed="rId14">
            <a:extLst>
              <a:ext uri="{28A0092B-C50C-407E-A947-70E740481C1C}">
                <a14:useLocalDpi xmlns:a14="http://schemas.microsoft.com/office/drawing/2010/main" val="0"/>
              </a:ext>
            </a:extLst>
          </a:blip>
          <a:stretch>
            <a:fillRect/>
          </a:stretch>
        </p:blipFill>
        <p:spPr bwMode="auto">
          <a:xfrm>
            <a:off x="6883375" y="5063644"/>
            <a:ext cx="634912" cy="444439"/>
          </a:xfrm>
          <a:prstGeom prst="rect">
            <a:avLst/>
          </a:prstGeom>
          <a:noFill/>
          <a:ln w="9525">
            <a:noFill/>
            <a:miter lim="800000"/>
            <a:headEnd/>
            <a:tailEnd/>
          </a:ln>
        </p:spPr>
      </p:pic>
      <p:pic>
        <p:nvPicPr>
          <p:cNvPr id="41" name="Picture 40" descr="i_button_black.png"/>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74" name="Rectangle 57">
            <a:hlinkClick r:id="rId16"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42" name="Picture 41"/>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extBox 37"/>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b="0" dirty="0"/>
              <a:t>Physical Inventory Management</a:t>
            </a:r>
            <a:br>
              <a:rPr lang="en-US" b="0" dirty="0"/>
            </a:br>
            <a:r>
              <a:rPr lang="en-US" sz="2000" b="0" dirty="0"/>
              <a:t>Process Details: Monitoring and Managing Physical Inventory Processing</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9"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35" name="Chevron 123">
            <a:hlinkClick r:id="rId10" action="ppaction://hlinksldjump"/>
          </p:cNvPr>
          <p:cNvSpPr>
            <a:spLocks noChangeArrowheads="1"/>
          </p:cNvSpPr>
          <p:nvPr/>
        </p:nvSpPr>
        <p:spPr bwMode="auto">
          <a:xfrm>
            <a:off x="330871"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Physical Inventory Processing</a:t>
            </a:r>
          </a:p>
        </p:txBody>
      </p:sp>
      <p:sp>
        <p:nvSpPr>
          <p:cNvPr id="39" name="Chevron 45"/>
          <p:cNvSpPr>
            <a:spLocks noChangeArrowheads="1"/>
          </p:cNvSpPr>
          <p:nvPr/>
        </p:nvSpPr>
        <p:spPr bwMode="auto">
          <a:xfrm>
            <a:off x="1103569" y="1833885"/>
            <a:ext cx="3450502"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Monitoring and Managing Physical Inventory Processing</a:t>
            </a:r>
          </a:p>
        </p:txBody>
      </p:sp>
      <p:sp>
        <p:nvSpPr>
          <p:cNvPr id="40" name="Chevron 39"/>
          <p:cNvSpPr>
            <a:spLocks noChangeArrowheads="1"/>
          </p:cNvSpPr>
          <p:nvPr>
            <p:custDataLst>
              <p:tags r:id="rId1"/>
            </p:custDataLst>
          </p:nvPr>
        </p:nvSpPr>
        <p:spPr bwMode="auto">
          <a:xfrm>
            <a:off x="1249410" y="2148436"/>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Confirm a Count Task</a:t>
            </a:r>
            <a:endParaRPr lang="en-US" sz="800" dirty="0">
              <a:solidFill>
                <a:srgbClr val="404040"/>
              </a:solidFill>
            </a:endParaRPr>
          </a:p>
        </p:txBody>
      </p:sp>
      <p:sp>
        <p:nvSpPr>
          <p:cNvPr id="41" name="Chevron 40"/>
          <p:cNvSpPr>
            <a:spLocks noChangeArrowheads="1"/>
          </p:cNvSpPr>
          <p:nvPr>
            <p:custDataLst>
              <p:tags r:id="rId2"/>
            </p:custDataLst>
          </p:nvPr>
        </p:nvSpPr>
        <p:spPr bwMode="auto">
          <a:xfrm>
            <a:off x="2045962" y="2148436"/>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Approve a Count Item</a:t>
            </a:r>
            <a:endParaRPr lang="en-US" sz="800" dirty="0">
              <a:solidFill>
                <a:srgbClr val="404040"/>
              </a:solidFill>
            </a:endParaRPr>
          </a:p>
        </p:txBody>
      </p:sp>
      <p:sp>
        <p:nvSpPr>
          <p:cNvPr id="42" name="Chevron 41"/>
          <p:cNvSpPr>
            <a:spLocks noChangeArrowheads="1"/>
          </p:cNvSpPr>
          <p:nvPr>
            <p:custDataLst>
              <p:tags r:id="rId3"/>
            </p:custDataLst>
          </p:nvPr>
        </p:nvSpPr>
        <p:spPr bwMode="auto">
          <a:xfrm>
            <a:off x="2840272" y="2148436"/>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Recount a Count Item</a:t>
            </a:r>
            <a:endParaRPr lang="en-US" sz="800" dirty="0">
              <a:solidFill>
                <a:srgbClr val="404040"/>
              </a:solidFill>
            </a:endParaRPr>
          </a:p>
        </p:txBody>
      </p:sp>
      <p:sp>
        <p:nvSpPr>
          <p:cNvPr id="43" name="Chevron 42"/>
          <p:cNvSpPr>
            <a:spLocks noChangeArrowheads="1"/>
          </p:cNvSpPr>
          <p:nvPr>
            <p:custDataLst>
              <p:tags r:id="rId4"/>
            </p:custDataLst>
          </p:nvPr>
        </p:nvSpPr>
        <p:spPr bwMode="auto">
          <a:xfrm>
            <a:off x="3644108" y="2148436"/>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Reject a Count Item</a:t>
            </a:r>
            <a:endParaRPr lang="en-US" sz="800" dirty="0">
              <a:solidFill>
                <a:srgbClr val="404040"/>
              </a:solidFill>
            </a:endParaRPr>
          </a:p>
        </p:txBody>
      </p:sp>
      <p:sp>
        <p:nvSpPr>
          <p:cNvPr id="44" name="TextBox 59">
            <a:hlinkClick r:id="rId11" action="ppaction://hlinksldjump"/>
          </p:cNvPr>
          <p:cNvSpPr txBox="1">
            <a:spLocks noChangeArrowheads="1"/>
          </p:cNvSpPr>
          <p:nvPr/>
        </p:nvSpPr>
        <p:spPr bwMode="auto">
          <a:xfrm>
            <a:off x="4214529" y="1782200"/>
            <a:ext cx="188119" cy="307777"/>
          </a:xfrm>
          <a:prstGeom prst="rect">
            <a:avLst/>
          </a:prstGeom>
          <a:noFill/>
          <a:ln w="9525">
            <a:noFill/>
            <a:miter lim="800000"/>
            <a:headEnd/>
            <a:tailEnd/>
          </a:ln>
        </p:spPr>
        <p:txBody>
          <a:bodyPr wrap="none" lIns="72000" rIns="0">
            <a:spAutoFit/>
          </a:bodyPr>
          <a:lstStyle>
            <a:defPPr>
              <a:defRPr lang="de-DE"/>
            </a:defPPr>
            <a:lvl1pPr>
              <a:buNone/>
              <a:defRPr sz="1400" b="0" i="0">
                <a:solidFill>
                  <a:srgbClr val="FFFFFF"/>
                </a:solidFill>
                <a:latin typeface="BentonSans Light" pitchFamily="2" charset="0"/>
                <a:cs typeface="BrowalliaUPC"/>
              </a:defRPr>
            </a:lvl1pPr>
          </a:lstStyle>
          <a:p>
            <a:r>
              <a:rPr lang="en-US" dirty="0"/>
              <a:t>X</a:t>
            </a:r>
          </a:p>
        </p:txBody>
      </p:sp>
      <p:sp>
        <p:nvSpPr>
          <p:cNvPr id="63" name="Freeform 69"/>
          <p:cNvSpPr>
            <a:spLocks noChangeArrowheads="1"/>
          </p:cNvSpPr>
          <p:nvPr/>
        </p:nvSpPr>
        <p:spPr bwMode="auto">
          <a:xfrm>
            <a:off x="4273944" y="308390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1" name="Chevron 101"/>
          <p:cNvSpPr>
            <a:spLocks noChangeArrowheads="1"/>
          </p:cNvSpPr>
          <p:nvPr/>
        </p:nvSpPr>
        <p:spPr bwMode="auto">
          <a:xfrm>
            <a:off x="7618413" y="4549775"/>
            <a:ext cx="1516062" cy="276225"/>
          </a:xfrm>
          <a:prstGeom prst="chevron">
            <a:avLst>
              <a:gd name="adj" fmla="val 10367"/>
            </a:avLst>
          </a:prstGeom>
          <a:noFill/>
          <a:ln w="19050" cap="rnd" algn="ctr">
            <a:noFill/>
            <a:bevel/>
            <a:headEnd/>
            <a:tailEnd/>
          </a:ln>
        </p:spPr>
        <p:txBody>
          <a:bodyPr lIns="36000" tIns="46800" rIns="0" bIns="46800" anchor="ctr"/>
          <a:lstStyle/>
          <a:p>
            <a:pPr>
              <a:buClr>
                <a:schemeClr val="accent1"/>
              </a:buClr>
              <a:buSzPct val="80000"/>
              <a:buFont typeface="Wingdings" pitchFamily="2" charset="2"/>
              <a:buNone/>
            </a:pPr>
            <a:r>
              <a:rPr lang="en-US" sz="900" b="1" dirty="0">
                <a:solidFill>
                  <a:srgbClr val="404040"/>
                </a:solidFill>
              </a:rPr>
              <a:t> Performed by </a:t>
            </a:r>
          </a:p>
          <a:p>
            <a:pPr>
              <a:buClr>
                <a:schemeClr val="accent1"/>
              </a:buClr>
              <a:buSzPct val="80000"/>
              <a:buFont typeface="Wingdings" pitchFamily="2" charset="2"/>
              <a:buNone/>
            </a:pPr>
            <a:r>
              <a:rPr lang="de-DE" sz="800" dirty="0">
                <a:solidFill>
                  <a:srgbClr val="404040"/>
                </a:solidFill>
              </a:rPr>
              <a:t> Warehouse Operator</a:t>
            </a:r>
          </a:p>
          <a:p>
            <a:pPr>
              <a:buClr>
                <a:schemeClr val="accent1"/>
              </a:buClr>
              <a:buSzPct val="80000"/>
              <a:buFont typeface="Wingdings" pitchFamily="2" charset="2"/>
              <a:buNone/>
            </a:pPr>
            <a:r>
              <a:rPr lang="de-DE" sz="800" dirty="0">
                <a:solidFill>
                  <a:srgbClr val="404040"/>
                </a:solidFill>
              </a:rPr>
              <a:t> Warehouse Manager</a:t>
            </a:r>
            <a:endParaRPr lang="en-US" sz="800" dirty="0">
              <a:solidFill>
                <a:srgbClr val="404040"/>
              </a:solidFill>
            </a:endParaRPr>
          </a:p>
          <a:p>
            <a:pPr>
              <a:buClr>
                <a:schemeClr val="accent1"/>
              </a:buClr>
              <a:buSzPct val="80000"/>
              <a:buFont typeface="Wingdings" pitchFamily="2" charset="2"/>
              <a:buNone/>
            </a:pPr>
            <a:endParaRPr lang="en-US" sz="800" dirty="0">
              <a:solidFill>
                <a:srgbClr val="404040"/>
              </a:solidFill>
            </a:endParaRPr>
          </a:p>
        </p:txBody>
      </p:sp>
      <p:sp>
        <p:nvSpPr>
          <p:cNvPr id="72" name="Chevron 102"/>
          <p:cNvSpPr>
            <a:spLocks noChangeArrowheads="1"/>
          </p:cNvSpPr>
          <p:nvPr/>
        </p:nvSpPr>
        <p:spPr bwMode="auto">
          <a:xfrm>
            <a:off x="7627938" y="4920325"/>
            <a:ext cx="1516062" cy="407987"/>
          </a:xfrm>
          <a:prstGeom prst="chevron">
            <a:avLst>
              <a:gd name="adj" fmla="val 6985"/>
            </a:avLst>
          </a:prstGeom>
          <a:noFill/>
          <a:ln w="19050" cap="rnd" algn="ctr">
            <a:noFill/>
            <a:bevel/>
            <a:headEnd/>
            <a:tailEnd/>
          </a:ln>
        </p:spPr>
        <p:txBody>
          <a:bodyPr lIns="36000" tIns="46800" rIns="0" bIns="46800"/>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Physical Inventory</a:t>
            </a:r>
          </a:p>
          <a:p>
            <a:pPr>
              <a:buClr>
                <a:schemeClr val="accent1"/>
              </a:buClr>
              <a:buSzPct val="80000"/>
              <a:buFont typeface="Wingdings" pitchFamily="2" charset="2"/>
              <a:buNone/>
            </a:pPr>
            <a:r>
              <a:rPr lang="en-US" sz="800" dirty="0">
                <a:solidFill>
                  <a:srgbClr val="404040"/>
                </a:solidFill>
              </a:rPr>
              <a:t>Execution </a:t>
            </a:r>
          </a:p>
          <a:p>
            <a:pPr>
              <a:buClr>
                <a:schemeClr val="accent1"/>
              </a:buClr>
              <a:buSzPct val="80000"/>
              <a:buFont typeface="Wingdings" pitchFamily="2" charset="2"/>
              <a:buNone/>
            </a:pPr>
            <a:r>
              <a:rPr lang="en-US" sz="800" dirty="0">
                <a:solidFill>
                  <a:srgbClr val="404040"/>
                </a:solidFill>
              </a:rPr>
              <a:t> </a:t>
            </a:r>
          </a:p>
          <a:p>
            <a:pPr>
              <a:buClr>
                <a:schemeClr val="accent1"/>
              </a:buClr>
              <a:buSzPct val="80000"/>
              <a:buFont typeface="Wingdings" pitchFamily="2" charset="2"/>
              <a:buNone/>
            </a:pPr>
            <a:endParaRPr lang="en-US" sz="800" dirty="0">
              <a:solidFill>
                <a:srgbClr val="404040"/>
              </a:solidFill>
            </a:endParaRPr>
          </a:p>
          <a:p>
            <a:pPr>
              <a:buClr>
                <a:schemeClr val="accent1"/>
              </a:buClr>
              <a:buSzPct val="80000"/>
              <a:buFont typeface="Wingdings" pitchFamily="2" charset="2"/>
              <a:buNone/>
            </a:pPr>
            <a:endParaRPr lang="en-US" sz="800" dirty="0">
              <a:solidFill>
                <a:srgbClr val="404040"/>
              </a:solidFill>
            </a:endParaRPr>
          </a:p>
        </p:txBody>
      </p:sp>
      <p:sp>
        <p:nvSpPr>
          <p:cNvPr id="54" name="TextBox 66"/>
          <p:cNvSpPr txBox="1">
            <a:spLocks noChangeArrowheads="1"/>
          </p:cNvSpPr>
          <p:nvPr/>
        </p:nvSpPr>
        <p:spPr bwMode="auto">
          <a:xfrm>
            <a:off x="1760926" y="4399866"/>
            <a:ext cx="4914194" cy="671979"/>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a:t>
            </a:r>
            <a:r>
              <a:rPr lang="en-US" sz="900" b="1" dirty="0"/>
              <a:t>Monitoring and Managing Physical Inventory Processing</a:t>
            </a:r>
            <a:r>
              <a:rPr lang="en-US" sz="900" dirty="0"/>
              <a:t> business process provides you with the ability to monitor the physical inventory counting process and enables you to prioritize and quickly access all current count documents that might require your attention. </a:t>
            </a:r>
          </a:p>
          <a:p>
            <a:pPr marL="228600" lvl="1" indent="-114300">
              <a:spcBef>
                <a:spcPts val="200"/>
              </a:spcBef>
              <a:buFont typeface="Arial" charset="0"/>
              <a:buChar char="•"/>
            </a:pPr>
            <a:endParaRPr lang="en-US" sz="900" dirty="0"/>
          </a:p>
        </p:txBody>
      </p:sp>
      <p:sp>
        <p:nvSpPr>
          <p:cNvPr id="45"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46"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48"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53" name="Picture 52" descr="Calculator_2_60px.png"/>
          <p:cNvPicPr>
            <a:picLocks noChangeAspect="1"/>
          </p:cNvPicPr>
          <p:nvPr/>
        </p:nvPicPr>
        <p:blipFill>
          <a:blip r:embed="rId12" cstate="print"/>
          <a:stretch>
            <a:fillRect/>
          </a:stretch>
        </p:blipFill>
        <p:spPr>
          <a:xfrm>
            <a:off x="366739" y="5245467"/>
            <a:ext cx="180000" cy="180000"/>
          </a:xfrm>
          <a:prstGeom prst="rect">
            <a:avLst/>
          </a:prstGeom>
        </p:spPr>
      </p:pic>
      <p:pic>
        <p:nvPicPr>
          <p:cNvPr id="55" name="Picture 54" descr="Monitor_60px.png"/>
          <p:cNvPicPr>
            <a:picLocks noChangeAspect="1"/>
          </p:cNvPicPr>
          <p:nvPr/>
        </p:nvPicPr>
        <p:blipFill>
          <a:blip r:embed="rId13" cstate="print"/>
          <a:stretch>
            <a:fillRect/>
          </a:stretch>
        </p:blipFill>
        <p:spPr>
          <a:xfrm>
            <a:off x="366739" y="5604137"/>
            <a:ext cx="180000" cy="180000"/>
          </a:xfrm>
          <a:prstGeom prst="rect">
            <a:avLst/>
          </a:prstGeom>
        </p:spPr>
      </p:pic>
      <p:sp>
        <p:nvSpPr>
          <p:cNvPr id="56" name="Rectangle 57">
            <a:hlinkClick r:id="rId14"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7" name="Rectangle 57">
            <a:hlinkClick r:id="rId15"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9"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61" name="Picture 51"/>
          <p:cNvPicPr>
            <a:picLocks noChangeAspect="1"/>
          </p:cNvPicPr>
          <p:nvPr>
            <p:custDataLst>
              <p:tags r:id="rId5"/>
            </p:custDataLst>
          </p:nvPr>
        </p:nvPicPr>
        <p:blipFill>
          <a:blip r:embed="rId16">
            <a:extLst>
              <a:ext uri="{28A0092B-C50C-407E-A947-70E740481C1C}">
                <a14:useLocalDpi xmlns:a14="http://schemas.microsoft.com/office/drawing/2010/main" val="0"/>
              </a:ext>
            </a:extLst>
          </a:blip>
          <a:stretch>
            <a:fillRect/>
          </a:stretch>
        </p:blipFill>
        <p:spPr bwMode="auto">
          <a:xfrm>
            <a:off x="6798468" y="4425950"/>
            <a:ext cx="411163" cy="411163"/>
          </a:xfrm>
          <a:prstGeom prst="rect">
            <a:avLst/>
          </a:prstGeom>
          <a:noFill/>
          <a:ln w="9525">
            <a:noFill/>
            <a:miter lim="800000"/>
            <a:headEnd/>
            <a:tailEnd/>
          </a:ln>
        </p:spPr>
      </p:pic>
      <p:pic>
        <p:nvPicPr>
          <p:cNvPr id="62" name="Picture 68"/>
          <p:cNvPicPr>
            <a:picLocks noChangeAspect="1"/>
          </p:cNvPicPr>
          <p:nvPr>
            <p:custDataLst>
              <p:tags r:id="rId6"/>
            </p:custDataLst>
          </p:nvPr>
        </p:nvPicPr>
        <p:blipFill>
          <a:blip r:embed="rId17">
            <a:extLst>
              <a:ext uri="{28A0092B-C50C-407E-A947-70E740481C1C}">
                <a14:useLocalDpi xmlns:a14="http://schemas.microsoft.com/office/drawing/2010/main" val="0"/>
              </a:ext>
            </a:extLst>
          </a:blip>
          <a:stretch>
            <a:fillRect/>
          </a:stretch>
        </p:blipFill>
        <p:spPr bwMode="auto">
          <a:xfrm>
            <a:off x="7226300" y="4438650"/>
            <a:ext cx="411163" cy="411163"/>
          </a:xfrm>
          <a:prstGeom prst="rect">
            <a:avLst/>
          </a:prstGeom>
          <a:noFill/>
          <a:ln w="9525">
            <a:noFill/>
            <a:miter lim="800000"/>
            <a:headEnd/>
            <a:tailEnd/>
          </a:ln>
        </p:spPr>
      </p:pic>
      <p:pic>
        <p:nvPicPr>
          <p:cNvPr id="64" name="Picture 2"/>
          <p:cNvPicPr>
            <a:picLocks noChangeAspect="1" noChangeArrowheads="1"/>
          </p:cNvPicPr>
          <p:nvPr/>
        </p:nvPicPr>
        <p:blipFill>
          <a:blip r:embed="rId18">
            <a:extLst>
              <a:ext uri="{28A0092B-C50C-407E-A947-70E740481C1C}">
                <a14:useLocalDpi xmlns:a14="http://schemas.microsoft.com/office/drawing/2010/main" val="0"/>
              </a:ext>
            </a:extLst>
          </a:blip>
          <a:stretch>
            <a:fillRect/>
          </a:stretch>
        </p:blipFill>
        <p:spPr bwMode="auto">
          <a:xfrm>
            <a:off x="6883375" y="5063644"/>
            <a:ext cx="634912" cy="444439"/>
          </a:xfrm>
          <a:prstGeom prst="rect">
            <a:avLst/>
          </a:prstGeom>
          <a:noFill/>
          <a:ln w="9525">
            <a:noFill/>
            <a:miter lim="800000"/>
            <a:headEnd/>
            <a:tailEnd/>
          </a:ln>
        </p:spPr>
      </p:pic>
      <p:pic>
        <p:nvPicPr>
          <p:cNvPr id="65" name="Picture 64" descr="i_button_black.png"/>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60" name="Rectangle 57">
            <a:hlinkClick r:id="rId20"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6" name="Picture 65"/>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Chevron 43"/>
          <p:cNvSpPr>
            <a:spLocks noChangeArrowheads="1"/>
          </p:cNvSpPr>
          <p:nvPr/>
        </p:nvSpPr>
        <p:spPr bwMode="auto">
          <a:xfrm>
            <a:off x="4740689" y="1830984"/>
            <a:ext cx="1177904" cy="1417638"/>
          </a:xfrm>
          <a:prstGeom prst="chevron">
            <a:avLst>
              <a:gd name="adj" fmla="val 13583"/>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Analyze</a:t>
            </a:r>
          </a:p>
        </p:txBody>
      </p:sp>
      <p:sp>
        <p:nvSpPr>
          <p:cNvPr id="72" name="Chevron 83"/>
          <p:cNvSpPr>
            <a:spLocks noChangeArrowheads="1"/>
          </p:cNvSpPr>
          <p:nvPr/>
        </p:nvSpPr>
        <p:spPr bwMode="auto">
          <a:xfrm>
            <a:off x="1396718" y="1834979"/>
            <a:ext cx="1749333" cy="1417638"/>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Fulfill</a:t>
            </a:r>
          </a:p>
        </p:txBody>
      </p:sp>
      <p:sp>
        <p:nvSpPr>
          <p:cNvPr id="75" name="Chevron 84"/>
          <p:cNvSpPr>
            <a:spLocks noChangeArrowheads="1"/>
          </p:cNvSpPr>
          <p:nvPr>
            <p:custDataLst>
              <p:tags r:id="rId1"/>
            </p:custDataLst>
          </p:nvPr>
        </p:nvSpPr>
        <p:spPr bwMode="auto">
          <a:xfrm>
            <a:off x="1539243" y="2206454"/>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Count</a:t>
            </a:r>
          </a:p>
        </p:txBody>
      </p:sp>
      <p:sp>
        <p:nvSpPr>
          <p:cNvPr id="82" name="Chevron 84"/>
          <p:cNvSpPr>
            <a:spLocks noChangeArrowheads="1"/>
          </p:cNvSpPr>
          <p:nvPr>
            <p:custDataLst>
              <p:tags r:id="rId2"/>
            </p:custDataLst>
          </p:nvPr>
        </p:nvSpPr>
        <p:spPr bwMode="auto">
          <a:xfrm>
            <a:off x="2303384" y="2206454"/>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 a Count Task</a:t>
            </a:r>
          </a:p>
        </p:txBody>
      </p:sp>
      <p:sp>
        <p:nvSpPr>
          <p:cNvPr id="88" name="Chevron 84"/>
          <p:cNvSpPr>
            <a:spLocks noChangeArrowheads="1"/>
          </p:cNvSpPr>
          <p:nvPr>
            <p:custDataLst>
              <p:tags r:id="rId3"/>
            </p:custDataLst>
          </p:nvPr>
        </p:nvSpPr>
        <p:spPr bwMode="auto">
          <a:xfrm>
            <a:off x="4978760" y="2209774"/>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Print Stock Overview</a:t>
            </a:r>
          </a:p>
        </p:txBody>
      </p:sp>
      <p:sp>
        <p:nvSpPr>
          <p:cNvPr id="2" name="Title 1"/>
          <p:cNvSpPr>
            <a:spLocks noGrp="1"/>
          </p:cNvSpPr>
          <p:nvPr>
            <p:ph type="title"/>
          </p:nvPr>
        </p:nvSpPr>
        <p:spPr/>
        <p:txBody>
          <a:bodyPr/>
          <a:lstStyle/>
          <a:p>
            <a:r>
              <a:rPr lang="en-US" b="0" dirty="0"/>
              <a:t>Physical Inventory Management </a:t>
            </a:r>
            <a:br>
              <a:rPr lang="en-US" b="0" dirty="0"/>
            </a:br>
            <a:r>
              <a:rPr lang="en-US" sz="2000" b="0" dirty="0"/>
              <a:t>Business Value</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61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Overview</a:t>
            </a:r>
            <a:endParaRPr lang="en-US" sz="900" dirty="0">
              <a:solidFill>
                <a:srgbClr val="666666"/>
              </a:solidFill>
              <a:latin typeface="BentonSans Light" pitchFamily="2" charset="0"/>
            </a:endParaRPr>
          </a:p>
        </p:txBody>
      </p:sp>
      <p:cxnSp>
        <p:nvCxnSpPr>
          <p:cNvPr id="106" name="Straight Connector 139"/>
          <p:cNvCxnSpPr>
            <a:cxnSpLocks noChangeShapeType="1"/>
          </p:cNvCxnSpPr>
          <p:nvPr/>
        </p:nvCxnSpPr>
        <p:spPr bwMode="auto">
          <a:xfrm rot="16200000" flipH="1">
            <a:off x="3024187" y="5487988"/>
            <a:ext cx="2562225" cy="0"/>
          </a:xfrm>
          <a:prstGeom prst="line">
            <a:avLst/>
          </a:prstGeom>
          <a:noFill/>
          <a:ln w="12700" algn="ctr">
            <a:solidFill>
              <a:schemeClr val="bg1"/>
            </a:solidFill>
            <a:round/>
            <a:headEnd/>
            <a:tailEnd/>
          </a:ln>
        </p:spPr>
      </p:cxnSp>
      <p:sp>
        <p:nvSpPr>
          <p:cNvPr id="128" name="TextBox 53"/>
          <p:cNvSpPr txBox="1">
            <a:spLocks noChangeArrowheads="1"/>
          </p:cNvSpPr>
          <p:nvPr/>
        </p:nvSpPr>
        <p:spPr bwMode="auto">
          <a:xfrm>
            <a:off x="1752600" y="4410075"/>
            <a:ext cx="2306638" cy="2373727"/>
          </a:xfrm>
          <a:prstGeom prst="rect">
            <a:avLst/>
          </a:prstGeom>
          <a:noFill/>
          <a:ln w="9525">
            <a:noFill/>
            <a:miter lim="800000"/>
            <a:headEnd/>
            <a:tailEnd/>
          </a:ln>
        </p:spPr>
        <p:txBody>
          <a:bodyPr>
            <a:spAutoFit/>
          </a:bodyPr>
          <a:lstStyle/>
          <a:p>
            <a:pPr>
              <a:lnSpc>
                <a:spcPct val="95000"/>
              </a:lnSpc>
              <a:spcBef>
                <a:spcPts val="600"/>
              </a:spcBef>
              <a:spcAft>
                <a:spcPts val="600"/>
              </a:spcAft>
              <a:buSzPct val="125000"/>
            </a:pPr>
            <a:r>
              <a:rPr lang="en-US" sz="900" dirty="0"/>
              <a:t>For midsize companies that want to optimize the management of their physical inventory, this scenario enables you to perform item counting, including approval processes and automatic financial postings more efficiently. </a:t>
            </a:r>
          </a:p>
          <a:p>
            <a:pPr>
              <a:lnSpc>
                <a:spcPct val="95000"/>
              </a:lnSpc>
              <a:spcBef>
                <a:spcPts val="600"/>
              </a:spcBef>
              <a:spcAft>
                <a:spcPts val="600"/>
              </a:spcAft>
              <a:buSzPct val="125000"/>
            </a:pPr>
            <a:r>
              <a:rPr lang="en-US" sz="900" dirty="0"/>
              <a:t>By improving the efficiency and timeliness of the physical inventory processes, you improve your inventory accuracy.</a:t>
            </a:r>
          </a:p>
          <a:p>
            <a:pPr>
              <a:lnSpc>
                <a:spcPct val="95000"/>
              </a:lnSpc>
              <a:spcBef>
                <a:spcPts val="600"/>
              </a:spcBef>
              <a:spcAft>
                <a:spcPts val="600"/>
              </a:spcAft>
              <a:buSzPct val="125000"/>
            </a:pPr>
            <a:r>
              <a:rPr lang="en-US" sz="900" dirty="0"/>
              <a:t>SAP Business </a:t>
            </a:r>
            <a:r>
              <a:rPr lang="en-US" sz="900" dirty="0" err="1"/>
              <a:t>ByDesign</a:t>
            </a:r>
            <a:r>
              <a:rPr lang="en-US" sz="900" dirty="0"/>
              <a:t> helps you to effectively manage the entire item counting process, from count task initiation, actual counting, auditing and recounting, through to financial posting and reporting.</a:t>
            </a:r>
          </a:p>
        </p:txBody>
      </p:sp>
      <p:sp>
        <p:nvSpPr>
          <p:cNvPr id="129" name="TextBox 56"/>
          <p:cNvSpPr txBox="1">
            <a:spLocks noChangeArrowheads="1"/>
          </p:cNvSpPr>
          <p:nvPr/>
        </p:nvSpPr>
        <p:spPr bwMode="auto">
          <a:xfrm>
            <a:off x="4306888" y="4170363"/>
            <a:ext cx="4700587" cy="1200329"/>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endParaRPr lang="en-US" sz="900" b="1" dirty="0">
              <a:solidFill>
                <a:srgbClr val="44697D"/>
              </a:solidFill>
            </a:endParaRPr>
          </a:p>
          <a:p>
            <a:pPr>
              <a:lnSpc>
                <a:spcPct val="90000"/>
              </a:lnSpc>
              <a:spcBef>
                <a:spcPts val="600"/>
              </a:spcBef>
              <a:spcAft>
                <a:spcPts val="300"/>
              </a:spcAft>
              <a:buSzPct val="125000"/>
              <a:buFont typeface="Wingdings" pitchFamily="2" charset="2"/>
              <a:buNone/>
            </a:pPr>
            <a:r>
              <a:rPr lang="en-US" sz="900" dirty="0"/>
              <a:t>The following summarize the key benefits of the scenario:</a:t>
            </a:r>
          </a:p>
          <a:p>
            <a:pPr marL="228600" lvl="1" indent="-114300">
              <a:lnSpc>
                <a:spcPct val="90000"/>
              </a:lnSpc>
              <a:spcBef>
                <a:spcPts val="600"/>
              </a:spcBef>
              <a:buClr>
                <a:srgbClr val="4DB6EF"/>
              </a:buClr>
              <a:buFont typeface="Wingdings" pitchFamily="2" charset="2"/>
              <a:buChar char="l"/>
            </a:pPr>
            <a:r>
              <a:rPr lang="en-US" sz="900" dirty="0"/>
              <a:t>Count by logistics area and product are enabled</a:t>
            </a:r>
          </a:p>
          <a:p>
            <a:pPr marL="228600" lvl="1" indent="-114300">
              <a:lnSpc>
                <a:spcPct val="90000"/>
              </a:lnSpc>
              <a:spcBef>
                <a:spcPts val="600"/>
              </a:spcBef>
              <a:buClr>
                <a:srgbClr val="4DB6EF"/>
              </a:buClr>
              <a:buFont typeface="Wingdings" pitchFamily="2" charset="2"/>
              <a:buChar char="l"/>
            </a:pPr>
            <a:r>
              <a:rPr lang="en-US" sz="900" dirty="0"/>
              <a:t>Count of empty bins is possible</a:t>
            </a:r>
          </a:p>
          <a:p>
            <a:pPr marL="228600" lvl="1" indent="-114300">
              <a:lnSpc>
                <a:spcPct val="90000"/>
              </a:lnSpc>
              <a:spcBef>
                <a:spcPts val="600"/>
              </a:spcBef>
              <a:buClr>
                <a:srgbClr val="4DB6EF"/>
              </a:buClr>
              <a:buFont typeface="Wingdings" pitchFamily="2" charset="2"/>
              <a:buChar char="l"/>
            </a:pPr>
            <a:r>
              <a:rPr lang="en-US" sz="900" dirty="0"/>
              <a:t>Completeness of an annual physical inventory count can be cross-checked with the  Stock Overview report </a:t>
            </a:r>
          </a:p>
        </p:txBody>
      </p:sp>
      <p:sp>
        <p:nvSpPr>
          <p:cNvPr id="130" name="TextBox 54"/>
          <p:cNvSpPr txBox="1">
            <a:spLocks noChangeArrowheads="1"/>
          </p:cNvSpPr>
          <p:nvPr/>
        </p:nvSpPr>
        <p:spPr bwMode="auto">
          <a:xfrm>
            <a:off x="4292600" y="4141788"/>
            <a:ext cx="1868488"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Key Benefits</a:t>
            </a:r>
          </a:p>
        </p:txBody>
      </p:sp>
      <p:sp>
        <p:nvSpPr>
          <p:cNvPr id="44" name="Chevron 43"/>
          <p:cNvSpPr>
            <a:spLocks noChangeArrowheads="1"/>
          </p:cNvSpPr>
          <p:nvPr/>
        </p:nvSpPr>
        <p:spPr bwMode="auto">
          <a:xfrm>
            <a:off x="327025" y="1834979"/>
            <a:ext cx="1177904" cy="1417638"/>
          </a:xfrm>
          <a:prstGeom prst="chevron">
            <a:avLst>
              <a:gd name="adj" fmla="val 13583"/>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Initiate</a:t>
            </a:r>
          </a:p>
        </p:txBody>
      </p:sp>
      <p:sp>
        <p:nvSpPr>
          <p:cNvPr id="45" name="Chevron 84"/>
          <p:cNvSpPr>
            <a:spLocks noChangeArrowheads="1"/>
          </p:cNvSpPr>
          <p:nvPr>
            <p:custDataLst>
              <p:tags r:id="rId4"/>
            </p:custDataLst>
          </p:nvPr>
        </p:nvSpPr>
        <p:spPr bwMode="auto">
          <a:xfrm>
            <a:off x="565096" y="2206454"/>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 Count Task</a:t>
            </a:r>
          </a:p>
        </p:txBody>
      </p:sp>
      <p:sp>
        <p:nvSpPr>
          <p:cNvPr id="46" name="Chevron 83"/>
          <p:cNvSpPr>
            <a:spLocks noChangeArrowheads="1"/>
          </p:cNvSpPr>
          <p:nvPr/>
        </p:nvSpPr>
        <p:spPr bwMode="auto">
          <a:xfrm>
            <a:off x="3041401" y="1834979"/>
            <a:ext cx="1799541" cy="1417638"/>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Approve</a:t>
            </a:r>
          </a:p>
        </p:txBody>
      </p:sp>
      <p:sp>
        <p:nvSpPr>
          <p:cNvPr id="48" name="Chevron 84"/>
          <p:cNvSpPr>
            <a:spLocks noChangeArrowheads="1"/>
          </p:cNvSpPr>
          <p:nvPr>
            <p:custDataLst>
              <p:tags r:id="rId5"/>
            </p:custDataLst>
          </p:nvPr>
        </p:nvSpPr>
        <p:spPr bwMode="auto">
          <a:xfrm>
            <a:off x="3187972" y="2208107"/>
            <a:ext cx="1572328" cy="674688"/>
          </a:xfrm>
          <a:prstGeom prst="chevron">
            <a:avLst>
              <a:gd name="adj" fmla="val 10829"/>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49" name="Chevron 84"/>
          <p:cNvSpPr>
            <a:spLocks noChangeArrowheads="1"/>
          </p:cNvSpPr>
          <p:nvPr>
            <p:custDataLst>
              <p:tags r:id="rId6"/>
            </p:custDataLst>
          </p:nvPr>
        </p:nvSpPr>
        <p:spPr bwMode="auto">
          <a:xfrm>
            <a:off x="4026066" y="2215422"/>
            <a:ext cx="795428" cy="674688"/>
          </a:xfrm>
          <a:prstGeom prst="chevron">
            <a:avLst>
              <a:gd name="adj" fmla="val 10372"/>
            </a:avLst>
          </a:prstGeom>
          <a:noFill/>
          <a:ln w="12700" cap="rnd" algn="ctr">
            <a:noFill/>
            <a:bevel/>
            <a:headEnd/>
            <a:tailEnd/>
          </a:ln>
        </p:spPr>
        <p:txBody>
          <a:bodyPr lIns="90000" tIns="36000" rIns="54000" bIns="46800" anchor="ctr"/>
          <a:lstStyle/>
          <a:p>
            <a:pPr>
              <a:buClr>
                <a:schemeClr val="accent1"/>
              </a:buClr>
              <a:buSzPct val="80000"/>
            </a:pPr>
            <a:r>
              <a:rPr lang="en-US" sz="800" dirty="0">
                <a:solidFill>
                  <a:srgbClr val="0D0D0D"/>
                </a:solidFill>
              </a:rPr>
              <a:t>Recount </a:t>
            </a:r>
          </a:p>
          <a:p>
            <a:pPr>
              <a:buClr>
                <a:schemeClr val="accent1"/>
              </a:buClr>
              <a:buSzPct val="80000"/>
            </a:pPr>
            <a:r>
              <a:rPr lang="en-US" sz="800" dirty="0">
                <a:solidFill>
                  <a:srgbClr val="0D0D0D"/>
                </a:solidFill>
              </a:rPr>
              <a:t>Count Items</a:t>
            </a:r>
          </a:p>
        </p:txBody>
      </p:sp>
      <p:sp>
        <p:nvSpPr>
          <p:cNvPr id="50" name="Chevron 84"/>
          <p:cNvSpPr>
            <a:spLocks noChangeArrowheads="1"/>
          </p:cNvSpPr>
          <p:nvPr>
            <p:custDataLst>
              <p:tags r:id="rId7"/>
            </p:custDataLst>
          </p:nvPr>
        </p:nvSpPr>
        <p:spPr bwMode="auto">
          <a:xfrm>
            <a:off x="3221495" y="2215422"/>
            <a:ext cx="795428" cy="674688"/>
          </a:xfrm>
          <a:prstGeom prst="chevron">
            <a:avLst>
              <a:gd name="adj" fmla="val 10372"/>
            </a:avLst>
          </a:prstGeom>
          <a:noFill/>
          <a:ln w="12700" cap="rnd" algn="ctr">
            <a:noFill/>
            <a:bevel/>
            <a:headEnd/>
            <a:tailEnd/>
          </a:ln>
        </p:spPr>
        <p:txBody>
          <a:bodyPr lIns="90000" tIns="36000" rIns="54000" bIns="46800" anchor="ctr"/>
          <a:lstStyle/>
          <a:p>
            <a:pPr>
              <a:buClr>
                <a:schemeClr val="accent1"/>
              </a:buClr>
              <a:buSzPct val="80000"/>
            </a:pPr>
            <a:r>
              <a:rPr lang="en-US" sz="800" dirty="0">
                <a:solidFill>
                  <a:srgbClr val="0D0D0D"/>
                </a:solidFill>
              </a:rPr>
              <a:t>Approve </a:t>
            </a:r>
          </a:p>
          <a:p>
            <a:pPr>
              <a:buClr>
                <a:schemeClr val="accent1"/>
              </a:buClr>
              <a:buSzPct val="80000"/>
            </a:pPr>
            <a:r>
              <a:rPr lang="en-US" sz="700" dirty="0">
                <a:solidFill>
                  <a:srgbClr val="0D0D0D"/>
                </a:solidFill>
              </a:rPr>
              <a:t>Count Items</a:t>
            </a:r>
          </a:p>
        </p:txBody>
      </p:sp>
      <p:sp>
        <p:nvSpPr>
          <p:cNvPr id="51" name="Line 45"/>
          <p:cNvSpPr>
            <a:spLocks noChangeShapeType="1"/>
          </p:cNvSpPr>
          <p:nvPr/>
        </p:nvSpPr>
        <p:spPr bwMode="auto">
          <a:xfrm>
            <a:off x="3911781" y="2299560"/>
            <a:ext cx="0" cy="504825"/>
          </a:xfrm>
          <a:prstGeom prst="line">
            <a:avLst/>
          </a:prstGeom>
          <a:noFill/>
          <a:ln w="9525" cap="rnd">
            <a:solidFill>
              <a:schemeClr val="bg1"/>
            </a:solidFill>
            <a:round/>
            <a:headEnd/>
            <a:tailEnd/>
          </a:ln>
        </p:spPr>
        <p:txBody>
          <a:bodyPr lIns="90000" tIns="36000" rIns="54000" bIns="46800" anchor="ctr"/>
          <a:lstStyle/>
          <a:p>
            <a:endParaRPr lang="de-DE"/>
          </a:p>
        </p:txBody>
      </p:sp>
      <p:pic>
        <p:nvPicPr>
          <p:cNvPr id="52" name="Picture 35" descr="financial_performance_management"/>
          <p:cNvPicPr preferRelativeResize="0">
            <a:picLocks noChangeAspect="1" noChangeArrowheads="1"/>
          </p:cNvPicPr>
          <p:nvPr/>
        </p:nvPicPr>
        <p:blipFill>
          <a:blip r:embed="rId10" cstate="print"/>
          <a:stretch>
            <a:fillRect/>
          </a:stretch>
        </p:blipFill>
        <p:spPr bwMode="auto">
          <a:xfrm>
            <a:off x="4828333" y="3002585"/>
            <a:ext cx="746123" cy="746123"/>
          </a:xfrm>
          <a:prstGeom prst="rect">
            <a:avLst/>
          </a:prstGeom>
          <a:noFill/>
          <a:ln w="9525">
            <a:noFill/>
            <a:miter lim="800000"/>
            <a:headEnd/>
            <a:tailEnd/>
          </a:ln>
        </p:spPr>
      </p:pic>
      <p:pic>
        <p:nvPicPr>
          <p:cNvPr id="59" name="Picture 32" descr="warehousing_and_manufacturing_execution"/>
          <p:cNvPicPr preferRelativeResize="0">
            <a:picLocks noChangeAspect="1" noChangeArrowheads="1"/>
          </p:cNvPicPr>
          <p:nvPr/>
        </p:nvPicPr>
        <p:blipFill>
          <a:blip r:embed="rId11" cstate="print"/>
          <a:stretch>
            <a:fillRect/>
          </a:stretch>
        </p:blipFill>
        <p:spPr bwMode="auto">
          <a:xfrm>
            <a:off x="293495" y="2998862"/>
            <a:ext cx="749846" cy="749846"/>
          </a:xfrm>
          <a:prstGeom prst="rect">
            <a:avLst/>
          </a:prstGeom>
          <a:noFill/>
          <a:ln w="9525">
            <a:noFill/>
            <a:miter lim="800000"/>
            <a:headEnd/>
            <a:tailEnd/>
          </a:ln>
        </p:spPr>
      </p:pic>
      <p:pic>
        <p:nvPicPr>
          <p:cNvPr id="39" name="Picture 32" descr="warehousing_and_manufacturing_execution"/>
          <p:cNvPicPr preferRelativeResize="0">
            <a:picLocks noChangeAspect="1" noChangeArrowheads="1"/>
          </p:cNvPicPr>
          <p:nvPr/>
        </p:nvPicPr>
        <p:blipFill>
          <a:blip r:embed="rId11" cstate="print"/>
          <a:stretch>
            <a:fillRect/>
          </a:stretch>
        </p:blipFill>
        <p:spPr bwMode="auto">
          <a:xfrm>
            <a:off x="1372664" y="2998862"/>
            <a:ext cx="749846" cy="749846"/>
          </a:xfrm>
          <a:prstGeom prst="rect">
            <a:avLst/>
          </a:prstGeom>
          <a:noFill/>
          <a:ln w="9525">
            <a:noFill/>
            <a:miter lim="800000"/>
            <a:headEnd/>
            <a:tailEnd/>
          </a:ln>
        </p:spPr>
      </p:pic>
      <p:pic>
        <p:nvPicPr>
          <p:cNvPr id="60" name="Picture 32" descr="warehousing_and_manufacturing_execution"/>
          <p:cNvPicPr preferRelativeResize="0">
            <a:picLocks noChangeAspect="1" noChangeArrowheads="1"/>
          </p:cNvPicPr>
          <p:nvPr/>
        </p:nvPicPr>
        <p:blipFill>
          <a:blip r:embed="rId11" cstate="print"/>
          <a:stretch>
            <a:fillRect/>
          </a:stretch>
        </p:blipFill>
        <p:spPr bwMode="auto">
          <a:xfrm>
            <a:off x="3035416" y="2998862"/>
            <a:ext cx="749846" cy="749846"/>
          </a:xfrm>
          <a:prstGeom prst="rect">
            <a:avLst/>
          </a:prstGeom>
          <a:noFill/>
          <a:ln w="9525">
            <a:noFill/>
            <a:miter lim="800000"/>
            <a:headEnd/>
            <a:tailEnd/>
          </a:ln>
        </p:spPr>
      </p:pic>
      <p:pic>
        <p:nvPicPr>
          <p:cNvPr id="53" name="Picture 52" descr="scenario_60pxgrün.png"/>
          <p:cNvPicPr>
            <a:picLocks noChangeAspect="1"/>
          </p:cNvPicPr>
          <p:nvPr/>
        </p:nvPicPr>
        <p:blipFill>
          <a:blip r:embed="rId12" cstate="print"/>
          <a:stretch>
            <a:fillRect/>
          </a:stretch>
        </p:blipFill>
        <p:spPr>
          <a:xfrm>
            <a:off x="366458" y="4843266"/>
            <a:ext cx="180000" cy="180000"/>
          </a:xfrm>
          <a:prstGeom prst="rect">
            <a:avLst/>
          </a:prstGeom>
        </p:spPr>
      </p:pic>
      <p:sp>
        <p:nvSpPr>
          <p:cNvPr id="54" name="TextBox 72"/>
          <p:cNvSpPr txBox="1">
            <a:spLocks noChangeArrowheads="1"/>
          </p:cNvSpPr>
          <p:nvPr/>
        </p:nvSpPr>
        <p:spPr bwMode="auto">
          <a:xfrm>
            <a:off x="327025" y="5186545"/>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Business Value</a:t>
            </a:r>
          </a:p>
        </p:txBody>
      </p:sp>
      <p:sp>
        <p:nvSpPr>
          <p:cNvPr id="61" name="TextBox 60"/>
          <p:cNvSpPr txBox="1"/>
          <p:nvPr/>
        </p:nvSpPr>
        <p:spPr>
          <a:xfrm>
            <a:off x="327024" y="4786930"/>
            <a:ext cx="1630363" cy="330200"/>
          </a:xfrm>
          <a:prstGeom prst="rect">
            <a:avLst/>
          </a:prstGeom>
          <a:noFill/>
          <a:ln w="9525">
            <a:noFill/>
            <a:miter lim="800000"/>
            <a:headEnd/>
            <a:tailEnd/>
          </a:ln>
        </p:spPr>
        <p:txBody>
          <a:bodyPr lIns="0" rIns="36000" anchor="ctr"/>
          <a:lstStyle>
            <a:defPPr>
              <a:defRPr lang="de-DE"/>
            </a:defPPr>
            <a:lvl1pPr marL="287338">
              <a:buClr>
                <a:schemeClr val="accent1"/>
              </a:buClr>
              <a:buSzPct val="80000"/>
              <a:defRPr sz="900"/>
            </a:lvl1pPr>
          </a:lstStyle>
          <a:p>
            <a:r>
              <a:rPr lang="en-US" dirty="0"/>
              <a:t>Scenario/Processes</a:t>
            </a:r>
          </a:p>
        </p:txBody>
      </p:sp>
      <p:sp>
        <p:nvSpPr>
          <p:cNvPr id="62"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4" name="Picture 63" descr="Monitor_60px.png"/>
          <p:cNvPicPr>
            <a:picLocks noChangeAspect="1"/>
          </p:cNvPicPr>
          <p:nvPr/>
        </p:nvPicPr>
        <p:blipFill>
          <a:blip r:embed="rId13" cstate="print"/>
          <a:stretch>
            <a:fillRect/>
          </a:stretch>
        </p:blipFill>
        <p:spPr>
          <a:xfrm>
            <a:off x="366739" y="5604137"/>
            <a:ext cx="180000" cy="180000"/>
          </a:xfrm>
          <a:prstGeom prst="rect">
            <a:avLst/>
          </a:prstGeom>
        </p:spPr>
      </p:pic>
      <p:sp>
        <p:nvSpPr>
          <p:cNvPr id="65" name="Rectangle 57">
            <a:hlinkClick r:id="rId14" action="ppaction://hlinksldjump"/>
          </p:cNvPr>
          <p:cNvSpPr>
            <a:spLocks noChangeArrowheads="1"/>
          </p:cNvSpPr>
          <p:nvPr/>
        </p:nvSpPr>
        <p:spPr bwMode="auto">
          <a:xfrm>
            <a:off x="319231"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6" name="Rectangle 55">
            <a:hlinkClick r:id="rId15" action="ppaction://hlinksldjump"/>
          </p:cNvPr>
          <p:cNvSpPr>
            <a:spLocks noChangeArrowheads="1"/>
          </p:cNvSpPr>
          <p:nvPr/>
        </p:nvSpPr>
        <p:spPr bwMode="auto">
          <a:xfrm>
            <a:off x="326182"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7" name="Rectangle 57"/>
          <p:cNvSpPr>
            <a:spLocks noChangeArrowheads="1"/>
          </p:cNvSpPr>
          <p:nvPr/>
        </p:nvSpPr>
        <p:spPr bwMode="auto">
          <a:xfrm>
            <a:off x="327025" y="5198914"/>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8" name="Picture 67"/>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95682" y="5243496"/>
            <a:ext cx="121153" cy="180000"/>
          </a:xfrm>
          <a:prstGeom prst="rect">
            <a:avLst/>
          </a:prstGeom>
        </p:spPr>
      </p:pic>
      <p:sp>
        <p:nvSpPr>
          <p:cNvPr id="70"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40" name="Picture 39" descr="i_button_black.png"/>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71" name="Rectangle 57">
            <a:hlinkClick r:id="rId18"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Physical Inventory Management </a:t>
            </a:r>
            <a:br>
              <a:rPr lang="en-US" b="0" dirty="0"/>
            </a:br>
            <a:r>
              <a:rPr lang="en-US" sz="2000" b="0" dirty="0"/>
              <a:t>Scenario Flow</a:t>
            </a:r>
          </a:p>
        </p:txBody>
      </p:sp>
      <p:sp>
        <p:nvSpPr>
          <p:cNvPr id="3" name="Rectangle 122"/>
          <p:cNvSpPr>
            <a:spLocks noChangeArrowheads="1"/>
          </p:cNvSpPr>
          <p:nvPr/>
        </p:nvSpPr>
        <p:spPr bwMode="auto">
          <a:xfrm>
            <a:off x="1763713" y="5540558"/>
            <a:ext cx="7380287" cy="1310408"/>
          </a:xfrm>
          <a:prstGeom prst="rect">
            <a:avLst/>
          </a:prstGeom>
          <a:solidFill>
            <a:srgbClr val="ECECEC"/>
          </a:solidFill>
        </p:spPr>
        <p:txBody>
          <a:bodyPr lIns="0" rIns="0" anchor="ctr"/>
          <a:lstStyle/>
          <a:p>
            <a:pPr marL="288000" indent="-244475">
              <a:buClr>
                <a:schemeClr val="accent1"/>
              </a:buClr>
              <a:buSzPct val="80000"/>
              <a:buFont typeface="Wingdings" pitchFamily="2" charset="2"/>
              <a:buNone/>
              <a:defRPr/>
            </a:pPr>
            <a:endParaRPr lang="de-DE" sz="900" b="1">
              <a:latin typeface="+mn-lt"/>
            </a:endParaRPr>
          </a:p>
        </p:txBody>
      </p:sp>
      <p:sp>
        <p:nvSpPr>
          <p:cNvPr id="4" name="TextBox 3"/>
          <p:cNvSpPr txBox="1"/>
          <p:nvPr/>
        </p:nvSpPr>
        <p:spPr bwMode="auto">
          <a:xfrm>
            <a:off x="1755775" y="5845175"/>
            <a:ext cx="1644650" cy="246221"/>
          </a:xfrm>
          <a:prstGeom prst="rect">
            <a:avLst/>
          </a:prstGeom>
          <a:noFill/>
        </p:spPr>
        <p:txBody>
          <a:bodyPr>
            <a:spAutoFit/>
          </a:bodyPr>
          <a:lstStyle/>
          <a:p>
            <a:pPr>
              <a:buClr>
                <a:schemeClr val="accent1"/>
              </a:buClr>
              <a:buSzPct val="80000"/>
              <a:buFont typeface="Wingdings" pitchFamily="2" charset="2"/>
              <a:buNone/>
              <a:defRPr/>
            </a:pPr>
            <a:r>
              <a:rPr lang="en-US" sz="1000" dirty="0">
                <a:solidFill>
                  <a:srgbClr val="666666"/>
                </a:solidFill>
                <a:latin typeface="BentonSans Light" pitchFamily="2" charset="0"/>
              </a:rPr>
              <a:t>Legend</a:t>
            </a:r>
            <a:endParaRPr lang="en-US" sz="700" dirty="0">
              <a:solidFill>
                <a:srgbClr val="666666"/>
              </a:solidFill>
              <a:latin typeface="BentonSans Light" pitchFamily="2" charset="0"/>
            </a:endParaRPr>
          </a:p>
        </p:txBody>
      </p:sp>
      <p:sp>
        <p:nvSpPr>
          <p:cNvPr id="31" name="TextBox 30"/>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cxnSp>
        <p:nvCxnSpPr>
          <p:cNvPr id="55" name="AutoShape 76"/>
          <p:cNvCxnSpPr>
            <a:cxnSpLocks noChangeShapeType="1"/>
          </p:cNvCxnSpPr>
          <p:nvPr/>
        </p:nvCxnSpPr>
        <p:spPr bwMode="auto">
          <a:xfrm flipH="1">
            <a:off x="3403600" y="2776538"/>
            <a:ext cx="1588" cy="528637"/>
          </a:xfrm>
          <a:prstGeom prst="straightConnector1">
            <a:avLst/>
          </a:prstGeom>
          <a:noFill/>
          <a:ln w="9525">
            <a:solidFill>
              <a:srgbClr val="7D96A4"/>
            </a:solidFill>
            <a:prstDash val="sysDot"/>
            <a:round/>
            <a:headEnd/>
            <a:tailEnd/>
          </a:ln>
        </p:spPr>
      </p:cxnSp>
      <p:cxnSp>
        <p:nvCxnSpPr>
          <p:cNvPr id="56" name="AutoShape 77"/>
          <p:cNvCxnSpPr>
            <a:cxnSpLocks noChangeShapeType="1"/>
            <a:endCxn id="57" idx="0"/>
          </p:cNvCxnSpPr>
          <p:nvPr/>
        </p:nvCxnSpPr>
        <p:spPr bwMode="auto">
          <a:xfrm>
            <a:off x="5651500" y="2784475"/>
            <a:ext cx="7938" cy="523875"/>
          </a:xfrm>
          <a:prstGeom prst="straightConnector1">
            <a:avLst/>
          </a:prstGeom>
          <a:noFill/>
          <a:ln w="9525">
            <a:solidFill>
              <a:srgbClr val="7D96A4"/>
            </a:solidFill>
            <a:prstDash val="sysDot"/>
            <a:round/>
            <a:headEnd/>
            <a:tailEnd/>
          </a:ln>
        </p:spPr>
      </p:cxnSp>
      <p:sp>
        <p:nvSpPr>
          <p:cNvPr id="57" name="Chevron 1589">
            <a:hlinkClick r:id="rId3" action="ppaction://hlinksldjump"/>
          </p:cNvPr>
          <p:cNvSpPr>
            <a:spLocks noChangeAspect="1" noChangeArrowheads="1"/>
          </p:cNvSpPr>
          <p:nvPr/>
        </p:nvSpPr>
        <p:spPr bwMode="auto">
          <a:xfrm>
            <a:off x="5241925" y="3308350"/>
            <a:ext cx="923925" cy="911225"/>
          </a:xfrm>
          <a:prstGeom prst="chevron">
            <a:avLst>
              <a:gd name="adj" fmla="val 9693"/>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Monitoring and Managing Physical Inventory Processing</a:t>
            </a:r>
          </a:p>
        </p:txBody>
      </p:sp>
      <p:sp>
        <p:nvSpPr>
          <p:cNvPr id="58" name="Chevron 1589">
            <a:hlinkClick r:id="rId4" action="ppaction://hlinksldjump"/>
          </p:cNvPr>
          <p:cNvSpPr>
            <a:spLocks noChangeAspect="1" noChangeArrowheads="1"/>
          </p:cNvSpPr>
          <p:nvPr/>
        </p:nvSpPr>
        <p:spPr bwMode="auto">
          <a:xfrm>
            <a:off x="2986088" y="3305175"/>
            <a:ext cx="923925" cy="911225"/>
          </a:xfrm>
          <a:prstGeom prst="chevron">
            <a:avLst>
              <a:gd name="adj" fmla="val 9693"/>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Initiating Physical Inventory Processing</a:t>
            </a:r>
          </a:p>
        </p:txBody>
      </p:sp>
      <p:cxnSp>
        <p:nvCxnSpPr>
          <p:cNvPr id="59" name="AutoShape 78"/>
          <p:cNvCxnSpPr>
            <a:cxnSpLocks noChangeShapeType="1"/>
          </p:cNvCxnSpPr>
          <p:nvPr/>
        </p:nvCxnSpPr>
        <p:spPr bwMode="auto">
          <a:xfrm>
            <a:off x="3905250" y="3760788"/>
            <a:ext cx="1420813" cy="0"/>
          </a:xfrm>
          <a:prstGeom prst="straightConnector1">
            <a:avLst/>
          </a:prstGeom>
          <a:noFill/>
          <a:ln w="9525">
            <a:solidFill>
              <a:srgbClr val="7F7F7F"/>
            </a:solidFill>
            <a:round/>
            <a:headEnd/>
            <a:tailEnd type="triangle" w="med" len="med"/>
          </a:ln>
        </p:spPr>
      </p:cxnSp>
      <p:sp>
        <p:nvSpPr>
          <p:cNvPr id="60" name="Freeform 69"/>
          <p:cNvSpPr>
            <a:spLocks noChangeAspect="1" noChangeArrowheads="1"/>
          </p:cNvSpPr>
          <p:nvPr/>
        </p:nvSpPr>
        <p:spPr bwMode="auto">
          <a:xfrm>
            <a:off x="5975661" y="4119096"/>
            <a:ext cx="131762" cy="111125"/>
          </a:xfrm>
          <a:custGeom>
            <a:avLst/>
            <a:gdLst>
              <a:gd name="T0" fmla="*/ 0 w 155643"/>
              <a:gd name="T1" fmla="*/ 6733 h 131323"/>
              <a:gd name="T2" fmla="*/ 8671 w 155643"/>
              <a:gd name="T3" fmla="*/ 6733 h 131323"/>
              <a:gd name="T4" fmla="*/ 10673 w 155643"/>
              <a:gd name="T5" fmla="*/ 0 h 131323"/>
              <a:gd name="T6" fmla="*/ 0 w 155643"/>
              <a:gd name="T7" fmla="*/ 673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en-US"/>
          </a:p>
        </p:txBody>
      </p:sp>
      <p:cxnSp>
        <p:nvCxnSpPr>
          <p:cNvPr id="68" name="AutoShape 482"/>
          <p:cNvCxnSpPr>
            <a:cxnSpLocks noChangeShapeType="1"/>
          </p:cNvCxnSpPr>
          <p:nvPr/>
        </p:nvCxnSpPr>
        <p:spPr bwMode="auto">
          <a:xfrm rot="5400000" flipH="1" flipV="1">
            <a:off x="4397375" y="6468499"/>
            <a:ext cx="180975" cy="3175"/>
          </a:xfrm>
          <a:prstGeom prst="straightConnector1">
            <a:avLst/>
          </a:prstGeom>
          <a:noFill/>
          <a:ln w="9525">
            <a:solidFill>
              <a:srgbClr val="7D96A4"/>
            </a:solidFill>
            <a:prstDash val="sysDot"/>
            <a:round/>
            <a:headEnd/>
            <a:tailEnd/>
          </a:ln>
        </p:spPr>
      </p:cxnSp>
      <p:sp>
        <p:nvSpPr>
          <p:cNvPr id="69" name="Rectangle 437"/>
          <p:cNvSpPr/>
          <p:nvPr/>
        </p:nvSpPr>
        <p:spPr bwMode="auto">
          <a:xfrm>
            <a:off x="4552950" y="6371661"/>
            <a:ext cx="912813" cy="2254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Work center in which process is performed</a:t>
            </a:r>
            <a:br>
              <a:rPr lang="en-US" sz="600" dirty="0">
                <a:solidFill>
                  <a:schemeClr val="accent2"/>
                </a:solidFill>
              </a:rPr>
            </a:br>
            <a:endParaRPr lang="en-US" sz="600" dirty="0">
              <a:solidFill>
                <a:schemeClr val="accent2"/>
              </a:solidFill>
            </a:endParaRPr>
          </a:p>
        </p:txBody>
      </p:sp>
      <p:sp>
        <p:nvSpPr>
          <p:cNvPr id="70" name="Rectangle 453"/>
          <p:cNvSpPr/>
          <p:nvPr/>
        </p:nvSpPr>
        <p:spPr bwMode="auto">
          <a:xfrm>
            <a:off x="5664548" y="6370735"/>
            <a:ext cx="881063" cy="2381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Business </a:t>
            </a:r>
          </a:p>
          <a:p>
            <a:pPr>
              <a:defRPr/>
            </a:pPr>
            <a:r>
              <a:rPr lang="en-US" sz="600" dirty="0">
                <a:solidFill>
                  <a:schemeClr val="accent2"/>
                </a:solidFill>
              </a:rPr>
              <a:t>document  flow</a:t>
            </a:r>
          </a:p>
        </p:txBody>
      </p:sp>
      <p:cxnSp>
        <p:nvCxnSpPr>
          <p:cNvPr id="71" name="AutoShape 1146"/>
          <p:cNvCxnSpPr>
            <a:cxnSpLocks noChangeShapeType="1"/>
          </p:cNvCxnSpPr>
          <p:nvPr/>
        </p:nvCxnSpPr>
        <p:spPr bwMode="auto">
          <a:xfrm rot="16200000" flipV="1">
            <a:off x="5508973" y="6457581"/>
            <a:ext cx="179388" cy="1588"/>
          </a:xfrm>
          <a:prstGeom prst="straightConnector1">
            <a:avLst/>
          </a:prstGeom>
          <a:noFill/>
          <a:ln w="9525">
            <a:solidFill>
              <a:schemeClr val="tx1">
                <a:lumMod val="50000"/>
                <a:lumOff val="50000"/>
              </a:schemeClr>
            </a:solidFill>
            <a:prstDash val="solid"/>
            <a:round/>
            <a:headEnd type="triangle" w="med" len="med"/>
            <a:tailEnd/>
          </a:ln>
        </p:spPr>
      </p:cxnSp>
      <p:sp>
        <p:nvSpPr>
          <p:cNvPr id="73" name="Chevron 426">
            <a:hlinkClick r:id="" action="ppaction://noaction"/>
          </p:cNvPr>
          <p:cNvSpPr>
            <a:spLocks noChangeArrowheads="1"/>
          </p:cNvSpPr>
          <p:nvPr/>
        </p:nvSpPr>
        <p:spPr bwMode="auto">
          <a:xfrm>
            <a:off x="1803400" y="6189663"/>
            <a:ext cx="490538" cy="534987"/>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Process mainly driven by the user</a:t>
            </a:r>
          </a:p>
        </p:txBody>
      </p:sp>
      <p:sp>
        <p:nvSpPr>
          <p:cNvPr id="74" name="Rectangle 74"/>
          <p:cNvSpPr>
            <a:spLocks noChangeArrowheads="1"/>
          </p:cNvSpPr>
          <p:nvPr/>
        </p:nvSpPr>
        <p:spPr bwMode="auto">
          <a:xfrm>
            <a:off x="3643689" y="6379599"/>
            <a:ext cx="574675" cy="184150"/>
          </a:xfrm>
          <a:prstGeom prst="rect">
            <a:avLst/>
          </a:prstGeom>
          <a:noFill/>
          <a:ln w="9525">
            <a:noFill/>
            <a:miter lim="800000"/>
            <a:headEnd/>
            <a:tailEnd/>
          </a:ln>
        </p:spPr>
        <p:txBody>
          <a:bodyPr lIns="0" tIns="0" rIns="0" bIns="0">
            <a:spAutoFit/>
          </a:bodyPr>
          <a:lstStyle/>
          <a:p>
            <a:pPr>
              <a:defRPr/>
            </a:pPr>
            <a:r>
              <a:rPr lang="en-US" sz="600" dirty="0">
                <a:solidFill>
                  <a:schemeClr val="accent2"/>
                </a:solidFill>
                <a:latin typeface="+mn-lt"/>
                <a:ea typeface="+mn-ea"/>
                <a:cs typeface="+mn-cs"/>
              </a:rPr>
              <a:t>Process related to Financials</a:t>
            </a:r>
          </a:p>
        </p:txBody>
      </p:sp>
      <p:sp>
        <p:nvSpPr>
          <p:cNvPr id="75" name="Freeform 69">
            <a:hlinkClick r:id="rId5" action="ppaction://hlinksldjump" tooltip="Process is relevant for accounting"/>
          </p:cNvPr>
          <p:cNvSpPr>
            <a:spLocks noChangeAspect="1" noChangeArrowheads="1"/>
          </p:cNvSpPr>
          <p:nvPr/>
        </p:nvSpPr>
        <p:spPr bwMode="auto">
          <a:xfrm>
            <a:off x="3456364" y="6392299"/>
            <a:ext cx="131762" cy="111125"/>
          </a:xfrm>
          <a:custGeom>
            <a:avLst/>
            <a:gdLst>
              <a:gd name="T0" fmla="*/ 0 w 155643"/>
              <a:gd name="T1" fmla="*/ 7957 h 131323"/>
              <a:gd name="T2" fmla="*/ 10243 w 155643"/>
              <a:gd name="T3" fmla="*/ 7957 h 131323"/>
              <a:gd name="T4" fmla="*/ 12607 w 155643"/>
              <a:gd name="T5" fmla="*/ 0 h 131323"/>
              <a:gd name="T6" fmla="*/ 0 w 155643"/>
              <a:gd name="T7" fmla="*/ 7957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76" name="Picture 7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633330" y="6244356"/>
            <a:ext cx="589295" cy="382737"/>
          </a:xfrm>
          <a:prstGeom prst="rect">
            <a:avLst/>
          </a:prstGeom>
        </p:spPr>
      </p:pic>
      <p:sp>
        <p:nvSpPr>
          <p:cNvPr id="77" name="Rectangle 74"/>
          <p:cNvSpPr>
            <a:spLocks noChangeArrowheads="1"/>
          </p:cNvSpPr>
          <p:nvPr/>
        </p:nvSpPr>
        <p:spPr bwMode="auto">
          <a:xfrm>
            <a:off x="2647674" y="6395033"/>
            <a:ext cx="574675" cy="107722"/>
          </a:xfrm>
          <a:prstGeom prst="rect">
            <a:avLst/>
          </a:prstGeom>
          <a:noFill/>
          <a:ln w="9525">
            <a:noFill/>
            <a:miter lim="800000"/>
            <a:headEnd/>
            <a:tailEnd/>
          </a:ln>
        </p:spPr>
        <p:txBody>
          <a:bodyPr lIns="0" tIns="0" rIns="0" bIns="0" anchor="b">
            <a:spAutoFit/>
          </a:bodyPr>
          <a:lstStyle/>
          <a:p>
            <a:pPr algn="ctr"/>
            <a:r>
              <a:rPr lang="en-US" sz="700" dirty="0">
                <a:solidFill>
                  <a:schemeClr val="bg1"/>
                </a:solidFill>
                <a:latin typeface="+mn-lt"/>
              </a:rPr>
              <a:t>Work center</a:t>
            </a:r>
          </a:p>
        </p:txBody>
      </p:sp>
      <p:pic>
        <p:nvPicPr>
          <p:cNvPr id="79" name="Picture 7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26388" y="2359744"/>
            <a:ext cx="589295" cy="382737"/>
          </a:xfrm>
          <a:prstGeom prst="rect">
            <a:avLst/>
          </a:prstGeom>
        </p:spPr>
      </p:pic>
      <p:sp>
        <p:nvSpPr>
          <p:cNvPr id="80" name="Rectangle 74"/>
          <p:cNvSpPr>
            <a:spLocks noChangeArrowheads="1"/>
          </p:cNvSpPr>
          <p:nvPr/>
        </p:nvSpPr>
        <p:spPr bwMode="auto">
          <a:xfrm>
            <a:off x="3140732" y="2422613"/>
            <a:ext cx="574675" cy="323165"/>
          </a:xfrm>
          <a:prstGeom prst="rect">
            <a:avLst/>
          </a:prstGeom>
          <a:noFill/>
          <a:ln w="9525">
            <a:noFill/>
            <a:miter lim="800000"/>
            <a:headEnd/>
            <a:tailEnd/>
          </a:ln>
        </p:spPr>
        <p:txBody>
          <a:bodyPr lIns="0" tIns="0" rIns="0" bIns="0" anchor="b">
            <a:spAutoFit/>
          </a:bodyPr>
          <a:lstStyle/>
          <a:p>
            <a:pPr algn="ctr"/>
            <a:r>
              <a:rPr lang="en-US" sz="700" dirty="0">
                <a:solidFill>
                  <a:schemeClr val="bg1"/>
                </a:solidFill>
                <a:latin typeface="+mn-lt"/>
              </a:rPr>
              <a:t>Physical </a:t>
            </a:r>
          </a:p>
          <a:p>
            <a:pPr algn="ctr"/>
            <a:r>
              <a:rPr lang="en-US" sz="700" dirty="0">
                <a:solidFill>
                  <a:schemeClr val="bg1"/>
                </a:solidFill>
                <a:latin typeface="+mn-lt"/>
              </a:rPr>
              <a:t>Inventory </a:t>
            </a:r>
          </a:p>
          <a:p>
            <a:pPr algn="ctr"/>
            <a:endParaRPr lang="en-US" sz="700" dirty="0">
              <a:solidFill>
                <a:schemeClr val="bg1"/>
              </a:solidFill>
              <a:latin typeface="+mn-lt"/>
            </a:endParaRPr>
          </a:p>
        </p:txBody>
      </p:sp>
      <p:pic>
        <p:nvPicPr>
          <p:cNvPr id="81" name="Picture 8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45356" y="2354318"/>
            <a:ext cx="613526" cy="398476"/>
          </a:xfrm>
          <a:prstGeom prst="rect">
            <a:avLst/>
          </a:prstGeom>
        </p:spPr>
      </p:pic>
      <p:sp>
        <p:nvSpPr>
          <p:cNvPr id="82" name="Rectangle 74"/>
          <p:cNvSpPr>
            <a:spLocks noChangeArrowheads="1"/>
          </p:cNvSpPr>
          <p:nvPr/>
        </p:nvSpPr>
        <p:spPr bwMode="auto">
          <a:xfrm>
            <a:off x="5214400" y="2356476"/>
            <a:ext cx="925415" cy="323165"/>
          </a:xfrm>
          <a:prstGeom prst="rect">
            <a:avLst/>
          </a:prstGeom>
          <a:noFill/>
          <a:ln w="9525">
            <a:noFill/>
            <a:miter lim="800000"/>
            <a:headEnd/>
            <a:tailEnd/>
          </a:ln>
        </p:spPr>
        <p:txBody>
          <a:bodyPr lIns="0" tIns="0" rIns="0" bIns="0" anchor="b">
            <a:spAutoFit/>
          </a:bodyPr>
          <a:lstStyle/>
          <a:p>
            <a:pPr algn="ctr"/>
            <a:r>
              <a:rPr lang="en-US" sz="700" dirty="0">
                <a:solidFill>
                  <a:schemeClr val="bg1"/>
                </a:solidFill>
                <a:latin typeface="+mn-lt"/>
              </a:rPr>
              <a:t>Physical </a:t>
            </a:r>
            <a:br>
              <a:rPr lang="en-US" sz="700" dirty="0">
                <a:solidFill>
                  <a:schemeClr val="bg1"/>
                </a:solidFill>
                <a:latin typeface="+mn-lt"/>
              </a:rPr>
            </a:br>
            <a:r>
              <a:rPr lang="en-US" sz="700" dirty="0">
                <a:solidFill>
                  <a:schemeClr val="bg1"/>
                </a:solidFill>
                <a:latin typeface="+mn-lt"/>
              </a:rPr>
              <a:t>Inventory/</a:t>
            </a:r>
            <a:br>
              <a:rPr lang="en-US" sz="700" dirty="0">
                <a:solidFill>
                  <a:schemeClr val="bg1"/>
                </a:solidFill>
                <a:latin typeface="+mn-lt"/>
              </a:rPr>
            </a:br>
            <a:r>
              <a:rPr lang="en-US" sz="700" dirty="0">
                <a:solidFill>
                  <a:schemeClr val="bg1"/>
                </a:solidFill>
                <a:latin typeface="+mn-lt"/>
              </a:rPr>
              <a:t>Execution</a:t>
            </a:r>
          </a:p>
        </p:txBody>
      </p:sp>
      <p:pic>
        <p:nvPicPr>
          <p:cNvPr id="40" name="Picture 39" descr="scenario_60pxgrün.png"/>
          <p:cNvPicPr>
            <a:picLocks noChangeAspect="1"/>
          </p:cNvPicPr>
          <p:nvPr/>
        </p:nvPicPr>
        <p:blipFill>
          <a:blip r:embed="rId7" cstate="print"/>
          <a:stretch>
            <a:fillRect/>
          </a:stretch>
        </p:blipFill>
        <p:spPr>
          <a:xfrm>
            <a:off x="361522" y="4846253"/>
            <a:ext cx="180000" cy="180000"/>
          </a:xfrm>
          <a:prstGeom prst="rect">
            <a:avLst/>
          </a:prstGeom>
        </p:spPr>
      </p:pic>
      <p:sp>
        <p:nvSpPr>
          <p:cNvPr id="41"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42" name="TextBox 41"/>
          <p:cNvSpPr txBox="1"/>
          <p:nvPr/>
        </p:nvSpPr>
        <p:spPr>
          <a:xfrm>
            <a:off x="327024" y="4786930"/>
            <a:ext cx="1630363" cy="330200"/>
          </a:xfrm>
          <a:prstGeom prst="rect">
            <a:avLst/>
          </a:prstGeom>
          <a:noFill/>
        </p:spPr>
        <p:txBody>
          <a:bodyPr lIns="0" rIns="0" anchor="ctr"/>
          <a:lstStyle/>
          <a:p>
            <a:pPr marL="288000">
              <a:buClr>
                <a:schemeClr val="accent1"/>
              </a:buClr>
              <a:buSzPct val="80000"/>
              <a:defRPr/>
            </a:pPr>
            <a:r>
              <a:rPr lang="en-US" sz="900" dirty="0">
                <a:latin typeface="+mn-lt"/>
              </a:rPr>
              <a:t>Scenario/Processes</a:t>
            </a:r>
          </a:p>
        </p:txBody>
      </p:sp>
      <p:sp>
        <p:nvSpPr>
          <p:cNvPr id="43" name="TextBox 61"/>
          <p:cNvSpPr txBox="1">
            <a:spLocks noChangeArrowheads="1"/>
          </p:cNvSpPr>
          <p:nvPr/>
        </p:nvSpPr>
        <p:spPr bwMode="auto">
          <a:xfrm>
            <a:off x="327025" y="5540558"/>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Scenario Flow</a:t>
            </a:r>
          </a:p>
        </p:txBody>
      </p:sp>
      <p:pic>
        <p:nvPicPr>
          <p:cNvPr id="44" name="Picture 43" descr="Calculator_2_60px.png"/>
          <p:cNvPicPr>
            <a:picLocks noChangeAspect="1"/>
          </p:cNvPicPr>
          <p:nvPr/>
        </p:nvPicPr>
        <p:blipFill>
          <a:blip r:embed="rId8" cstate="print"/>
          <a:stretch>
            <a:fillRect/>
          </a:stretch>
        </p:blipFill>
        <p:spPr>
          <a:xfrm>
            <a:off x="366739" y="5245467"/>
            <a:ext cx="180000" cy="180000"/>
          </a:xfrm>
          <a:prstGeom prst="rect">
            <a:avLst/>
          </a:prstGeom>
        </p:spPr>
      </p:pic>
      <p:sp>
        <p:nvSpPr>
          <p:cNvPr id="45" name="Rectangle 57"/>
          <p:cNvSpPr>
            <a:spLocks noChangeArrowheads="1"/>
          </p:cNvSpPr>
          <p:nvPr/>
        </p:nvSpPr>
        <p:spPr bwMode="auto">
          <a:xfrm>
            <a:off x="305044"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46" name="Rectangle 55">
            <a:hlinkClick r:id="rId5" action="ppaction://hlinksldjump"/>
          </p:cNvPr>
          <p:cNvSpPr>
            <a:spLocks noChangeArrowheads="1"/>
          </p:cNvSpPr>
          <p:nvPr/>
        </p:nvSpPr>
        <p:spPr bwMode="auto">
          <a:xfrm>
            <a:off x="342150"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47" name="Rectangle 57">
            <a:hlinkClick r:id="rId9" action="ppaction://hlinksldjump"/>
          </p:cNvPr>
          <p:cNvSpPr>
            <a:spLocks noChangeArrowheads="1"/>
          </p:cNvSpPr>
          <p:nvPr/>
        </p:nvSpPr>
        <p:spPr bwMode="auto">
          <a:xfrm>
            <a:off x="318316"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49" name="Picture 48" descr="Monitor_60px.png"/>
          <p:cNvPicPr>
            <a:picLocks noChangeAspect="1"/>
          </p:cNvPicPr>
          <p:nvPr/>
        </p:nvPicPr>
        <p:blipFill>
          <a:blip r:embed="rId10" cstate="print"/>
          <a:stretch>
            <a:fillRect/>
          </a:stretch>
        </p:blipFill>
        <p:spPr>
          <a:xfrm>
            <a:off x="361854" y="5605004"/>
            <a:ext cx="180000" cy="180000"/>
          </a:xfrm>
          <a:prstGeom prst="rect">
            <a:avLst/>
          </a:prstGeom>
        </p:spPr>
      </p:pic>
      <p:sp>
        <p:nvSpPr>
          <p:cNvPr id="54"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37" name="Picture 36" descr="i_button_black.png"/>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61" name="Rectangle 57">
            <a:hlinkClick r:id="rId12"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Physical Inventory Management</a:t>
            </a:r>
            <a:br>
              <a:rPr lang="en-US" b="0" dirty="0"/>
            </a:br>
            <a:r>
              <a:rPr lang="en-US" sz="2000" b="0" dirty="0"/>
              <a:t>Further Information</a:t>
            </a:r>
          </a:p>
        </p:txBody>
      </p:sp>
      <p:sp>
        <p:nvSpPr>
          <p:cNvPr id="61" name="TextBox 60"/>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63" name="TextBox 62"/>
          <p:cNvSpPr txBox="1"/>
          <p:nvPr/>
        </p:nvSpPr>
        <p:spPr>
          <a:xfrm>
            <a:off x="327024" y="4786930"/>
            <a:ext cx="1630363" cy="330200"/>
          </a:xfrm>
          <a:prstGeom prst="rect">
            <a:avLst/>
          </a:prstGeom>
          <a:noFill/>
        </p:spPr>
        <p:txBody>
          <a:bodyPr lIns="0" rIns="0" anchor="ctr"/>
          <a:lstStyle/>
          <a:p>
            <a:pPr marL="288000">
              <a:buClr>
                <a:schemeClr val="accent1"/>
              </a:buClr>
              <a:buSzPct val="80000"/>
              <a:defRPr/>
            </a:pPr>
            <a:r>
              <a:rPr lang="en-US" sz="900" dirty="0">
                <a:latin typeface="+mn-lt"/>
              </a:rPr>
              <a:t>Scenario/Processes</a:t>
            </a:r>
          </a:p>
        </p:txBody>
      </p:sp>
      <p:sp>
        <p:nvSpPr>
          <p:cNvPr id="42" name="Rectangle 57"/>
          <p:cNvSpPr>
            <a:spLocks noChangeArrowheads="1"/>
          </p:cNvSpPr>
          <p:nvPr/>
        </p:nvSpPr>
        <p:spPr bwMode="auto">
          <a:xfrm>
            <a:off x="107106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4"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0" name="TextBox 19"/>
          <p:cNvSpPr txBox="1"/>
          <p:nvPr/>
        </p:nvSpPr>
        <p:spPr>
          <a:xfrm>
            <a:off x="7251047" y="4582009"/>
            <a:ext cx="1753399" cy="758087"/>
          </a:xfrm>
          <a:prstGeom prst="rect">
            <a:avLst/>
          </a:prstGeom>
          <a:noFill/>
        </p:spPr>
        <p:txBody>
          <a:bodyPr lIns="0" tIns="0" rIns="0" anchor="t"/>
          <a:lstStyle/>
          <a:p>
            <a:pPr>
              <a:buClr>
                <a:schemeClr val="accent1"/>
              </a:buClr>
              <a:buSzPct val="80000"/>
              <a:defRPr/>
            </a:pPr>
            <a:r>
              <a:rPr lang="en-US" sz="900" b="1" dirty="0">
                <a:latin typeface="+mn-lt"/>
              </a:rPr>
              <a:t>Forum	</a:t>
            </a:r>
          </a:p>
          <a:p>
            <a:pPr>
              <a:buClr>
                <a:schemeClr val="accent1"/>
              </a:buClr>
              <a:buSzPct val="80000"/>
              <a:defRPr/>
            </a:pPr>
            <a:r>
              <a:rPr lang="en-US" sz="900" dirty="0">
                <a:latin typeface="+mn-lt"/>
              </a:rPr>
              <a:t>Get in touch with experts to discuss your specific requirements. To enter the community, </a:t>
            </a:r>
            <a:r>
              <a:rPr lang="en-US" sz="900" dirty="0">
                <a:latin typeface="+mn-lt"/>
                <a:hlinkClick r:id="rId3"/>
              </a:rPr>
              <a:t>click here</a:t>
            </a:r>
            <a:r>
              <a:rPr lang="en-US" sz="900" dirty="0">
                <a:latin typeface="+mn-lt"/>
              </a:rPr>
              <a:t>.*</a:t>
            </a:r>
          </a:p>
        </p:txBody>
      </p:sp>
      <p:sp>
        <p:nvSpPr>
          <p:cNvPr id="21" name="TextBox 20"/>
          <p:cNvSpPr txBox="1"/>
          <p:nvPr/>
        </p:nvSpPr>
        <p:spPr>
          <a:xfrm>
            <a:off x="4757129" y="4582009"/>
            <a:ext cx="1753399" cy="758087"/>
          </a:xfrm>
          <a:prstGeom prst="rect">
            <a:avLst/>
          </a:prstGeom>
          <a:noFill/>
        </p:spPr>
        <p:txBody>
          <a:bodyPr lIns="0" tIns="0" rIns="0" anchor="t"/>
          <a:lstStyle/>
          <a:p>
            <a:pPr>
              <a:buClr>
                <a:schemeClr val="accent1"/>
              </a:buClr>
              <a:buSzPct val="80000"/>
              <a:defRPr/>
            </a:pPr>
            <a:r>
              <a:rPr lang="en-US" sz="900" b="1" dirty="0">
                <a:latin typeface="+mn-lt"/>
              </a:rPr>
              <a:t>More Details</a:t>
            </a:r>
            <a:br>
              <a:rPr lang="en-US" sz="800" dirty="0"/>
            </a:br>
            <a:r>
              <a:rPr lang="en-US" sz="900" dirty="0">
                <a:latin typeface="+mn-lt"/>
              </a:rPr>
              <a:t>SAP provides a complete product documentation, covering all aspects of the business scenario. For more details, </a:t>
            </a:r>
            <a:r>
              <a:rPr lang="en-US" sz="900" dirty="0">
                <a:latin typeface="+mn-lt"/>
                <a:hlinkClick r:id="rId4"/>
              </a:rPr>
              <a:t>click here</a:t>
            </a:r>
            <a:r>
              <a:rPr lang="en-US" sz="900" dirty="0">
                <a:latin typeface="+mn-lt"/>
              </a:rPr>
              <a:t>.</a:t>
            </a:r>
          </a:p>
        </p:txBody>
      </p:sp>
      <p:sp>
        <p:nvSpPr>
          <p:cNvPr id="22" name="TextBox 21"/>
          <p:cNvSpPr txBox="1"/>
          <p:nvPr/>
        </p:nvSpPr>
        <p:spPr>
          <a:xfrm>
            <a:off x="2179927" y="4584493"/>
            <a:ext cx="1753399" cy="758087"/>
          </a:xfrm>
          <a:prstGeom prst="rect">
            <a:avLst/>
          </a:prstGeom>
          <a:noFill/>
        </p:spPr>
        <p:txBody>
          <a:bodyPr lIns="0" tIns="0" rIns="0" anchor="t"/>
          <a:lstStyle/>
          <a:p>
            <a:pPr>
              <a:buClr>
                <a:schemeClr val="accent1"/>
              </a:buClr>
              <a:buSzPct val="80000"/>
              <a:defRPr/>
            </a:pPr>
            <a:r>
              <a:rPr lang="en-US" sz="900" b="1" dirty="0">
                <a:latin typeface="+mn-lt"/>
              </a:rPr>
              <a:t>Self-Enablement Systems</a:t>
            </a:r>
          </a:p>
          <a:p>
            <a:pPr>
              <a:buClr>
                <a:schemeClr val="accent1"/>
              </a:buClr>
              <a:buSzPct val="80000"/>
              <a:defRPr/>
            </a:pPr>
            <a:r>
              <a:rPr lang="en-US" sz="900" dirty="0">
                <a:latin typeface="+mn-lt"/>
              </a:rPr>
              <a:t>If you want to try out the  business scenario,  </a:t>
            </a:r>
            <a:r>
              <a:rPr lang="en-US" sz="900" dirty="0">
                <a:latin typeface="+mn-lt"/>
                <a:hlinkClick r:id="rId5"/>
              </a:rPr>
              <a:t>click here</a:t>
            </a:r>
            <a:r>
              <a:rPr lang="en-US" sz="900" dirty="0">
                <a:latin typeface="+mn-lt"/>
              </a:rPr>
              <a:t>.*</a:t>
            </a:r>
          </a:p>
        </p:txBody>
      </p:sp>
      <p:sp>
        <p:nvSpPr>
          <p:cNvPr id="24" name="TextBox 23"/>
          <p:cNvSpPr txBox="1"/>
          <p:nvPr/>
        </p:nvSpPr>
        <p:spPr>
          <a:xfrm>
            <a:off x="4757129" y="5528698"/>
            <a:ext cx="1753399" cy="758087"/>
          </a:xfrm>
          <a:prstGeom prst="rect">
            <a:avLst/>
          </a:prstGeom>
          <a:noFill/>
        </p:spPr>
        <p:txBody>
          <a:bodyPr lIns="0" tIns="0" rIns="0" anchor="t"/>
          <a:lstStyle/>
          <a:p>
            <a:pPr>
              <a:buClr>
                <a:schemeClr val="accent1"/>
              </a:buClr>
              <a:buSzPct val="80000"/>
              <a:defRPr/>
            </a:pPr>
            <a:r>
              <a:rPr lang="en-US" sz="900" b="1" dirty="0">
                <a:latin typeface="+mn-lt"/>
              </a:rPr>
              <a:t>WIKI</a:t>
            </a:r>
          </a:p>
          <a:p>
            <a:pPr>
              <a:buClr>
                <a:schemeClr val="accent1"/>
              </a:buClr>
              <a:buSzPct val="80000"/>
              <a:defRPr/>
            </a:pPr>
            <a:r>
              <a:rPr lang="en-US" sz="900" dirty="0">
                <a:latin typeface="+mn-lt"/>
              </a:rPr>
              <a:t>In addition to the product documentation, SAP provides Wikis that describe additional aspects of SAP Business ByDesign. </a:t>
            </a:r>
          </a:p>
          <a:p>
            <a:pPr>
              <a:buClr>
                <a:schemeClr val="accent1"/>
              </a:buClr>
              <a:buSzPct val="80000"/>
              <a:defRPr/>
            </a:pPr>
            <a:r>
              <a:rPr lang="en-US" sz="900" dirty="0">
                <a:latin typeface="+mn-lt"/>
              </a:rPr>
              <a:t>To access the WIKI, </a:t>
            </a:r>
            <a:r>
              <a:rPr lang="en-US" sz="900" dirty="0">
                <a:latin typeface="+mn-lt"/>
                <a:hlinkClick r:id="rId6"/>
              </a:rPr>
              <a:t>click here</a:t>
            </a:r>
            <a:r>
              <a:rPr lang="en-US" sz="900" dirty="0">
                <a:latin typeface="+mn-lt"/>
              </a:rPr>
              <a:t>.*</a:t>
            </a:r>
          </a:p>
        </p:txBody>
      </p:sp>
      <p:sp>
        <p:nvSpPr>
          <p:cNvPr id="25" name="TextBox 24"/>
          <p:cNvSpPr txBox="1"/>
          <p:nvPr/>
        </p:nvSpPr>
        <p:spPr>
          <a:xfrm>
            <a:off x="1843430" y="4184937"/>
            <a:ext cx="1667865"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try it out?</a:t>
            </a:r>
          </a:p>
        </p:txBody>
      </p:sp>
      <p:sp>
        <p:nvSpPr>
          <p:cNvPr id="26" name="TextBox 25"/>
          <p:cNvSpPr txBox="1"/>
          <p:nvPr/>
        </p:nvSpPr>
        <p:spPr>
          <a:xfrm>
            <a:off x="4406900" y="4184937"/>
            <a:ext cx="2085339"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need more information?</a:t>
            </a:r>
          </a:p>
        </p:txBody>
      </p:sp>
      <p:sp>
        <p:nvSpPr>
          <p:cNvPr id="27" name="TextBox 26"/>
          <p:cNvSpPr txBox="1"/>
          <p:nvPr/>
        </p:nvSpPr>
        <p:spPr>
          <a:xfrm>
            <a:off x="6794695" y="4184937"/>
            <a:ext cx="2342271"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discuss with others?</a:t>
            </a:r>
          </a:p>
        </p:txBody>
      </p:sp>
      <p:grpSp>
        <p:nvGrpSpPr>
          <p:cNvPr id="11" name="Group 10"/>
          <p:cNvGrpSpPr/>
          <p:nvPr/>
        </p:nvGrpSpPr>
        <p:grpSpPr>
          <a:xfrm>
            <a:off x="4067252" y="4206242"/>
            <a:ext cx="2523746" cy="2296971"/>
            <a:chOff x="4067252" y="4206242"/>
            <a:chExt cx="2523746" cy="2494483"/>
          </a:xfrm>
        </p:grpSpPr>
        <p:cxnSp>
          <p:nvCxnSpPr>
            <p:cNvPr id="4" name="Straight Connector 3"/>
            <p:cNvCxnSpPr/>
            <p:nvPr/>
          </p:nvCxnSpPr>
          <p:spPr>
            <a:xfrm>
              <a:off x="4067252"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6590998"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6914316" y="4593036"/>
            <a:ext cx="253764" cy="259080"/>
            <a:chOff x="7078027" y="4710989"/>
            <a:chExt cx="224973" cy="209902"/>
          </a:xfrm>
        </p:grpSpPr>
        <p:pic>
          <p:nvPicPr>
            <p:cNvPr id="38" name="Picture 37"/>
            <p:cNvPicPr>
              <a:picLocks noChangeAspect="1"/>
            </p:cNvPicPr>
            <p:nvPr/>
          </p:nvPicPr>
          <p:blipFill>
            <a:blip r:embed="rId7" cstate="print">
              <a:duotone>
                <a:prstClr val="black"/>
                <a:schemeClr val="accent3">
                  <a:lumMod val="60000"/>
                  <a:lumOff val="40000"/>
                  <a:tint val="45000"/>
                  <a:satMod val="400000"/>
                </a:schemeClr>
              </a:duotone>
              <a:extLst>
                <a:ext uri="{28A0092B-C50C-407E-A947-70E740481C1C}">
                  <a14:useLocalDpi xmlns:a14="http://schemas.microsoft.com/office/drawing/2010/main" val="0"/>
                </a:ext>
              </a:extLst>
            </a:blip>
            <a:stretch>
              <a:fillRect/>
            </a:stretch>
          </p:blipFill>
          <p:spPr>
            <a:xfrm>
              <a:off x="7078027" y="4710989"/>
              <a:ext cx="126067" cy="135832"/>
            </a:xfrm>
            <a:prstGeom prst="rect">
              <a:avLst/>
            </a:prstGeom>
          </p:spPr>
        </p:pic>
        <p:pic>
          <p:nvPicPr>
            <p:cNvPr id="39" name="Picture 3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193639" y="4714694"/>
              <a:ext cx="109361" cy="159287"/>
            </a:xfrm>
            <a:prstGeom prst="rect">
              <a:avLst/>
            </a:prstGeom>
          </p:spPr>
        </p:pic>
        <p:pic>
          <p:nvPicPr>
            <p:cNvPr id="44" name="Picture 43"/>
            <p:cNvPicPr>
              <a:picLocks noChangeAspect="1"/>
            </p:cNvPicPr>
            <p:nvPr/>
          </p:nvPicPr>
          <p:blipFill>
            <a:blip r:embed="rId9" cstate="print">
              <a:biLevel thresh="75000"/>
              <a:extLst>
                <a:ext uri="{28A0092B-C50C-407E-A947-70E740481C1C}">
                  <a14:useLocalDpi xmlns:a14="http://schemas.microsoft.com/office/drawing/2010/main" val="0"/>
                </a:ext>
              </a:extLst>
            </a:blip>
            <a:stretch>
              <a:fillRect/>
            </a:stretch>
          </p:blipFill>
          <p:spPr>
            <a:xfrm>
              <a:off x="7110255" y="4736483"/>
              <a:ext cx="160893" cy="184408"/>
            </a:xfrm>
            <a:prstGeom prst="rect">
              <a:avLst/>
            </a:prstGeom>
          </p:spPr>
        </p:pic>
      </p:grpSp>
      <p:sp>
        <p:nvSpPr>
          <p:cNvPr id="10" name="Folded Corner 9"/>
          <p:cNvSpPr/>
          <p:nvPr/>
        </p:nvSpPr>
        <p:spPr bwMode="gray">
          <a:xfrm>
            <a:off x="4400550" y="4608275"/>
            <a:ext cx="216408" cy="310896"/>
          </a:xfrm>
          <a:prstGeom prst="foldedCorner">
            <a:avLst>
              <a:gd name="adj" fmla="val 40141"/>
            </a:avLst>
          </a:prstGeom>
          <a:solidFill>
            <a:schemeClr val="tx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cxnSp>
        <p:nvCxnSpPr>
          <p:cNvPr id="12" name="Straight Connector 11"/>
          <p:cNvCxnSpPr/>
          <p:nvPr/>
        </p:nvCxnSpPr>
        <p:spPr>
          <a:xfrm>
            <a:off x="4421886" y="4657043"/>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4421886" y="4693619"/>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4421886" y="4730195"/>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4421886" y="4766771"/>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4421886" y="4803347"/>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4421886" y="4839923"/>
            <a:ext cx="6705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bwMode="gray">
          <a:xfrm>
            <a:off x="4406900" y="5533318"/>
            <a:ext cx="258928" cy="241402"/>
          </a:xfrm>
          <a:prstGeom prst="rect">
            <a:avLst/>
          </a:prstGeom>
          <a:solidFill>
            <a:schemeClr val="accent6"/>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nvGrpSpPr>
          <p:cNvPr id="6" name="Group 5"/>
          <p:cNvGrpSpPr/>
          <p:nvPr/>
        </p:nvGrpSpPr>
        <p:grpSpPr>
          <a:xfrm>
            <a:off x="4446828" y="5543638"/>
            <a:ext cx="158220" cy="276999"/>
            <a:chOff x="4441320" y="5812220"/>
            <a:chExt cx="158220" cy="276999"/>
          </a:xfrm>
        </p:grpSpPr>
        <p:sp>
          <p:nvSpPr>
            <p:cNvPr id="5" name="TextBox 4"/>
            <p:cNvSpPr txBox="1"/>
            <p:nvPr/>
          </p:nvSpPr>
          <p:spPr>
            <a:xfrm>
              <a:off x="4441320"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sp>
          <p:nvSpPr>
            <p:cNvPr id="97" name="TextBox 96"/>
            <p:cNvSpPr txBox="1"/>
            <p:nvPr/>
          </p:nvSpPr>
          <p:spPr>
            <a:xfrm>
              <a:off x="4485387"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grpSp>
      <p:sp>
        <p:nvSpPr>
          <p:cNvPr id="56" name="TextBox 55"/>
          <p:cNvSpPr txBox="1"/>
          <p:nvPr/>
        </p:nvSpPr>
        <p:spPr>
          <a:xfrm>
            <a:off x="1829558" y="6553624"/>
            <a:ext cx="7314442" cy="261610"/>
          </a:xfrm>
          <a:prstGeom prst="rect">
            <a:avLst/>
          </a:prstGeom>
          <a:noFill/>
        </p:spPr>
        <p:txBody>
          <a:bodyPr wrap="square" lIns="0" tIns="0" rIns="0" bIns="0" rtlCol="0">
            <a:spAutoFit/>
          </a:bodyPr>
          <a:lstStyle/>
          <a:p>
            <a:r>
              <a:rPr lang="en-US" sz="1000" kern="0" dirty="0">
                <a:ea typeface="Arial Unicode MS" pitchFamily="34" charset="-128"/>
                <a:cs typeface="Arial Unicode MS" pitchFamily="34" charset="-128"/>
              </a:rPr>
              <a:t>* </a:t>
            </a:r>
            <a:r>
              <a:rPr lang="en-US" sz="700" kern="0" dirty="0">
                <a:ea typeface="Arial Unicode MS" pitchFamily="34" charset="-128"/>
                <a:cs typeface="Arial Unicode MS" pitchFamily="34" charset="-128"/>
              </a:rPr>
              <a:t>Note that to access the links above you need to have a user in SAP Business Center. If you cannot access the page directly and if you are using Microsoft Internet Explorer®, please check </a:t>
            </a:r>
            <a:r>
              <a:rPr lang="en-US" sz="700" kern="0" dirty="0">
                <a:ea typeface="Arial Unicode MS" pitchFamily="34" charset="-128"/>
                <a:cs typeface="Arial Unicode MS" pitchFamily="34" charset="-128"/>
                <a:hlinkClick r:id="rId10"/>
              </a:rPr>
              <a:t>http://support.microsoft.com/kb/890474</a:t>
            </a:r>
            <a:r>
              <a:rPr lang="en-US" sz="700" kern="0" dirty="0">
                <a:ea typeface="Arial Unicode MS" pitchFamily="34" charset="-128"/>
                <a:cs typeface="Arial Unicode MS" pitchFamily="34" charset="-128"/>
              </a:rPr>
              <a:t>.</a:t>
            </a:r>
            <a:endParaRPr lang="de-DE" sz="700" kern="0" dirty="0">
              <a:ea typeface="Arial Unicode MS" pitchFamily="34" charset="-128"/>
              <a:cs typeface="Arial Unicode MS" pitchFamily="34" charset="-128"/>
            </a:endParaRPr>
          </a:p>
        </p:txBody>
      </p:sp>
      <p:sp>
        <p:nvSpPr>
          <p:cNvPr id="55" name="TextBox 61"/>
          <p:cNvSpPr txBox="1">
            <a:spLocks noChangeArrowheads="1"/>
          </p:cNvSpPr>
          <p:nvPr/>
        </p:nvSpPr>
        <p:spPr bwMode="auto">
          <a:xfrm>
            <a:off x="327025" y="5832608"/>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Further Information</a:t>
            </a:r>
          </a:p>
        </p:txBody>
      </p:sp>
      <p:pic>
        <p:nvPicPr>
          <p:cNvPr id="57" name="Picture 56" descr="scenario_60pxgrün.png"/>
          <p:cNvPicPr>
            <a:picLocks noChangeAspect="1"/>
          </p:cNvPicPr>
          <p:nvPr/>
        </p:nvPicPr>
        <p:blipFill>
          <a:blip r:embed="rId11" cstate="print"/>
          <a:stretch>
            <a:fillRect/>
          </a:stretch>
        </p:blipFill>
        <p:spPr>
          <a:xfrm>
            <a:off x="361522" y="4846253"/>
            <a:ext cx="180000" cy="180000"/>
          </a:xfrm>
          <a:prstGeom prst="rect">
            <a:avLst/>
          </a:prstGeom>
        </p:spPr>
      </p:pic>
      <p:sp>
        <p:nvSpPr>
          <p:cNvPr id="58"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9" name="TextBox 58"/>
          <p:cNvSpPr txBox="1"/>
          <p:nvPr/>
        </p:nvSpPr>
        <p:spPr>
          <a:xfrm>
            <a:off x="327024" y="4786930"/>
            <a:ext cx="1630363" cy="330200"/>
          </a:xfrm>
          <a:prstGeom prst="rect">
            <a:avLst/>
          </a:prstGeom>
          <a:noFill/>
        </p:spPr>
        <p:txBody>
          <a:bodyPr lIns="0" rIns="0" anchor="ctr"/>
          <a:lstStyle/>
          <a:p>
            <a:pPr marL="288000">
              <a:buClr>
                <a:schemeClr val="accent1"/>
              </a:buClr>
              <a:buSzPct val="80000"/>
              <a:defRPr/>
            </a:pPr>
            <a:r>
              <a:rPr lang="en-US" sz="900" dirty="0">
                <a:latin typeface="+mn-lt"/>
              </a:rPr>
              <a:t>Scenario/Processes</a:t>
            </a:r>
          </a:p>
        </p:txBody>
      </p:sp>
      <p:pic>
        <p:nvPicPr>
          <p:cNvPr id="60" name="Picture 59" descr="Calculator_2_60px.png"/>
          <p:cNvPicPr>
            <a:picLocks noChangeAspect="1"/>
          </p:cNvPicPr>
          <p:nvPr/>
        </p:nvPicPr>
        <p:blipFill>
          <a:blip r:embed="rId12" cstate="print"/>
          <a:stretch>
            <a:fillRect/>
          </a:stretch>
        </p:blipFill>
        <p:spPr>
          <a:xfrm>
            <a:off x="366739" y="5245467"/>
            <a:ext cx="180000" cy="180000"/>
          </a:xfrm>
          <a:prstGeom prst="rect">
            <a:avLst/>
          </a:prstGeom>
        </p:spPr>
      </p:pic>
      <p:sp>
        <p:nvSpPr>
          <p:cNvPr id="64" name="Rectangle 55">
            <a:hlinkClick r:id="rId13" action="ppaction://hlinksldjump"/>
          </p:cNvPr>
          <p:cNvSpPr>
            <a:spLocks noChangeArrowheads="1"/>
          </p:cNvSpPr>
          <p:nvPr/>
        </p:nvSpPr>
        <p:spPr bwMode="auto">
          <a:xfrm>
            <a:off x="342150"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5" name="Rectangle 57">
            <a:hlinkClick r:id="rId14" action="ppaction://hlinksldjump"/>
          </p:cNvPr>
          <p:cNvSpPr>
            <a:spLocks noChangeArrowheads="1"/>
          </p:cNvSpPr>
          <p:nvPr/>
        </p:nvSpPr>
        <p:spPr bwMode="auto">
          <a:xfrm>
            <a:off x="318316"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8"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1" name="Picture 70" descr="Monitor_60px.png"/>
          <p:cNvPicPr>
            <a:picLocks noChangeAspect="1"/>
          </p:cNvPicPr>
          <p:nvPr/>
        </p:nvPicPr>
        <p:blipFill>
          <a:blip r:embed="rId15" cstate="print"/>
          <a:stretch>
            <a:fillRect/>
          </a:stretch>
        </p:blipFill>
        <p:spPr>
          <a:xfrm>
            <a:off x="366739" y="5604137"/>
            <a:ext cx="180000" cy="180000"/>
          </a:xfrm>
          <a:prstGeom prst="rect">
            <a:avLst/>
          </a:prstGeom>
        </p:spPr>
      </p:pic>
      <p:sp>
        <p:nvSpPr>
          <p:cNvPr id="72" name="Rectangle 57">
            <a:hlinkClick r:id="rId16"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48" name="Picture 47"/>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1843430" y="4609242"/>
            <a:ext cx="245358" cy="241200"/>
          </a:xfrm>
          <a:prstGeom prst="rect">
            <a:avLst/>
          </a:prstGeom>
        </p:spPr>
      </p:pic>
      <p:pic>
        <p:nvPicPr>
          <p:cNvPr id="50" name="Picture 49"/>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Tree>
    <p:extLst>
      <p:ext uri="{BB962C8B-B14F-4D97-AF65-F5344CB8AC3E}">
        <p14:creationId xmlns:p14="http://schemas.microsoft.com/office/powerpoint/2010/main" val="4028946473"/>
      </p:ext>
    </p:extLst>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1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2.xml><?xml version="1.0" encoding="utf-8"?>
<p:tagLst xmlns:a="http://schemas.openxmlformats.org/drawingml/2006/main" xmlns:r="http://schemas.openxmlformats.org/officeDocument/2006/relationships" xmlns:p="http://schemas.openxmlformats.org/presentationml/2006/main">
  <p:tag name="MMPROD_SUBSTITUTION_ID" val="{23287062-7DD1-48D7-86A9-64D443372B61}"/>
</p:tagLst>
</file>

<file path=ppt/tags/tag13.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14.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5.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6.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7.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8.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9.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2.xml><?xml version="1.0" encoding="utf-8"?>
<p:tagLst xmlns:a="http://schemas.openxmlformats.org/drawingml/2006/main" xmlns:r="http://schemas.openxmlformats.org/officeDocument/2006/relationships" xmlns:p="http://schemas.openxmlformats.org/presentationml/2006/main">
  <p:tag name="MMPROD_SUBSTITUTION_ID" val="{23287062-7DD1-48D7-86A9-64D443372B61}"/>
</p:tagLst>
</file>

<file path=ppt/tags/tag20.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3.xml><?xml version="1.0" encoding="utf-8"?>
<p:tagLst xmlns:a="http://schemas.openxmlformats.org/drawingml/2006/main" xmlns:r="http://schemas.openxmlformats.org/officeDocument/2006/relationships" xmlns:p="http://schemas.openxmlformats.org/presentationml/2006/main">
  <p:tag name="MMPROD_SUBSTITUTION_ID" val="{B50E6A10-572C-4882-88AF-1B96C0F78558}"/>
</p:tagLst>
</file>

<file path=ppt/tags/tag4.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5.xml><?xml version="1.0" encoding="utf-8"?>
<p:tagLst xmlns:a="http://schemas.openxmlformats.org/drawingml/2006/main" xmlns:r="http://schemas.openxmlformats.org/officeDocument/2006/relationships" xmlns:p="http://schemas.openxmlformats.org/presentationml/2006/main">
  <p:tag name="MMPROD_SUBSTITUTION_ID" val="{23287062-7DD1-48D7-86A9-64D443372B61}"/>
</p:tagLst>
</file>

<file path=ppt/tags/tag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7.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heme/theme1.xml><?xml version="1.0" encoding="utf-8"?>
<a:theme xmlns:a="http://schemas.openxmlformats.org/drawingml/2006/main" name="SAP_2011_v1.0">
  <a:themeElements>
    <a:clrScheme name="H">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1E4860"/>
      </a:hlink>
      <a:folHlink>
        <a:srgbClr val="1E4860"/>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b="0" i="0" u="none" strike="noStrike" kern="0" cap="none" spc="0" normalizeH="0" baseline="0" noProof="0" dirty="0"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theme>
</file>

<file path=ppt/theme/theme2.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SAP_2011_v1.0</Template>
  <TotalTime>0</TotalTime>
  <Words>1013</Words>
  <Application>Microsoft Office PowerPoint</Application>
  <PresentationFormat>On-screen Show (4:3)</PresentationFormat>
  <Paragraphs>181</Paragraphs>
  <Slides>7</Slides>
  <Notes>7</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7</vt:i4>
      </vt:variant>
    </vt:vector>
  </HeadingPairs>
  <TitlesOfParts>
    <vt:vector size="21" baseType="lpstr">
      <vt:lpstr>BentonSans Bold</vt:lpstr>
      <vt:lpstr>Aparajita</vt:lpstr>
      <vt:lpstr>BentonSans Light</vt:lpstr>
      <vt:lpstr>Courier New</vt:lpstr>
      <vt:lpstr>Wingdings</vt:lpstr>
      <vt:lpstr>SimSun</vt:lpstr>
      <vt:lpstr>Arial Unicode MS</vt:lpstr>
      <vt:lpstr>BentonSans Regular</vt:lpstr>
      <vt:lpstr>Arial</vt:lpstr>
      <vt:lpstr>Symbol</vt:lpstr>
      <vt:lpstr>Wingdings</vt:lpstr>
      <vt:lpstr>BrowalliaUPC</vt:lpstr>
      <vt:lpstr>MS PGothic</vt:lpstr>
      <vt:lpstr>SAP_2011_v1.0</vt:lpstr>
      <vt:lpstr>Physical Inventory Management Scenario Overview</vt:lpstr>
      <vt:lpstr>Physical Inventory Management Scenario Overview</vt:lpstr>
      <vt:lpstr>Physical Inventory Management Process Details: Initiating Physical Inventory Processing</vt:lpstr>
      <vt:lpstr>Physical Inventory Management Process Details: Monitoring and Managing Physical Inventory Processing</vt:lpstr>
      <vt:lpstr>Physical Inventory Management  Business Value</vt:lpstr>
      <vt:lpstr>Physical Inventory Management  Scenario Flow</vt:lpstr>
      <vt:lpstr>Physical Inventory Management Further Information</vt:lpstr>
    </vt:vector>
  </TitlesOfParts>
  <Company>SAP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SCENARIO EXPLORER</dc:title>
  <dc:creator>D030738</dc:creator>
  <cp:lastModifiedBy>Beirer, Birgit</cp:lastModifiedBy>
  <cp:revision>107</cp:revision>
  <dcterms:created xsi:type="dcterms:W3CDTF">2011-09-27T15:12:20Z</dcterms:created>
  <dcterms:modified xsi:type="dcterms:W3CDTF">2018-09-04T20:24:14Z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1357826825</vt:i4>
  </property>
  <property fmtid="{D5CDD505-2E9C-101B-9397-08002B2CF9AE}" pid="3" name="_NewReviewCycle">
    <vt:lpwstr/>
  </property>
  <property fmtid="{D5CDD505-2E9C-101B-9397-08002B2CF9AE}" pid="4" name="_EmailSubject">
    <vt:lpwstr>Color Palette/Stationery Next Steps </vt:lpwstr>
  </property>
  <property fmtid="{D5CDD505-2E9C-101B-9397-08002B2CF9AE}" pid="5" name="_AuthorEmail">
    <vt:lpwstr>heidi.bitz@sap.com</vt:lpwstr>
  </property>
  <property fmtid="{D5CDD505-2E9C-101B-9397-08002B2CF9AE}" pid="6" name="_AuthorEmailDisplayName">
    <vt:lpwstr>Bitz, Heidi</vt:lpwstr>
  </property>
</Properties>
</file>