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1"/>
  </p:notesMasterIdLst>
  <p:handoutMasterIdLst>
    <p:handoutMasterId r:id="rId12"/>
  </p:handoutMasterIdLst>
  <p:sldIdLst>
    <p:sldId id="342" r:id="rId2"/>
    <p:sldId id="376" r:id="rId3"/>
    <p:sldId id="379" r:id="rId4"/>
    <p:sldId id="369" r:id="rId5"/>
    <p:sldId id="370" r:id="rId6"/>
    <p:sldId id="380" r:id="rId7"/>
    <p:sldId id="353" r:id="rId8"/>
    <p:sldId id="348" r:id="rId9"/>
    <p:sldId id="382" r:id="rId10"/>
  </p:sldIdLst>
  <p:sldSz cx="9144000" cy="6858000" type="screen4x3"/>
  <p:notesSz cx="6858000" cy="9144000"/>
  <p:embeddedFontLst>
    <p:embeddedFont>
      <p:font typeface="BentonSans Light" panose="02000503000000020004" pitchFamily="2" charset="0"/>
      <p:regular r:id="rId13"/>
    </p:embeddedFont>
    <p:embeddedFont>
      <p:font typeface="SimSun" panose="02010600030101010101" pitchFamily="2" charset="-122"/>
      <p:regular r:id="rId14"/>
    </p:embeddedFont>
    <p:embeddedFont>
      <p:font typeface="Arial Unicode MS" panose="020B0604020202020204" pitchFamily="34" charset="-128"/>
      <p:regular r:id="rId15"/>
    </p:embeddedFont>
    <p:embeddedFont>
      <p:font typeface="BentonSans Regular" panose="02000503000000020004" pitchFamily="2" charset="0"/>
      <p:regular r:id="rId16"/>
    </p:embeddedFont>
    <p:embeddedFont>
      <p:font typeface="BrowalliaUPC" panose="020B0604020202020204" pitchFamily="34" charset="-34"/>
      <p:regular r:id="rId17"/>
      <p:bold r:id="rId18"/>
      <p:italic r:id="rId19"/>
      <p:boldItalic r:id="rId20"/>
    </p:embeddedFont>
    <p:embeddedFont>
      <p:font typeface="MS PGothic" panose="020B0600070205080204" pitchFamily="34" charset="-128"/>
      <p:regular r:id="rId21"/>
    </p:embeddedFont>
    <p:embeddedFont>
      <p:font typeface="BentonSans Bold" panose="02000803000000020004" pitchFamily="2" charset="0"/>
      <p:bold r:id="rId22"/>
    </p:embeddedFont>
    <p:embeddedFont>
      <p:font typeface="Aparajita" panose="02020603050405020304" pitchFamily="18" charset="0"/>
      <p:regular r:id="rId23"/>
      <p:bold r:id="rId24"/>
      <p:italic r:id="rId25"/>
      <p:boldItalic r:id="rId26"/>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924">
          <p15:clr>
            <a:srgbClr val="A4A3A4"/>
          </p15:clr>
        </p15:guide>
        <p15:guide id="4" orient="horz" pos="140">
          <p15:clr>
            <a:srgbClr val="A4A3A4"/>
          </p15:clr>
        </p15:guide>
        <p15:guide id="5" orient="horz" pos="2162">
          <p15:clr>
            <a:srgbClr val="A4A3A4"/>
          </p15:clr>
        </p15:guide>
        <p15:guide id="6" orient="horz" pos="1597">
          <p15:clr>
            <a:srgbClr val="A4A3A4"/>
          </p15:clr>
        </p15:guide>
        <p15:guide id="7" orient="horz" pos="1489">
          <p15:clr>
            <a:srgbClr val="A4A3A4"/>
          </p15:clr>
        </p15:guide>
        <p15:guide id="8" pos="1839">
          <p15:clr>
            <a:srgbClr val="A4A3A4"/>
          </p15:clr>
        </p15:guide>
        <p15:guide id="9" pos="733">
          <p15:clr>
            <a:srgbClr val="A4A3A4"/>
          </p15:clr>
        </p15:guide>
        <p15:guide id="10" pos="130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CEC"/>
    <a:srgbClr val="4FB81C"/>
    <a:srgbClr val="666666"/>
    <a:srgbClr val="FFD979"/>
    <a:srgbClr val="45157E"/>
    <a:srgbClr val="C6C6C6"/>
    <a:srgbClr val="003283"/>
    <a:srgbClr val="FF0000"/>
    <a:srgbClr val="2B3F7B"/>
    <a:srgbClr val="9C2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26" autoAdjust="0"/>
    <p:restoredTop sz="94645" autoAdjust="0"/>
  </p:normalViewPr>
  <p:slideViewPr>
    <p:cSldViewPr snapToGrid="0" showGuides="1">
      <p:cViewPr varScale="1">
        <p:scale>
          <a:sx n="86" d="100"/>
          <a:sy n="86" d="100"/>
        </p:scale>
        <p:origin x="1608" y="72"/>
      </p:cViewPr>
      <p:guideLst>
        <p:guide orient="horz" pos="4117"/>
        <p:guide orient="horz" pos="190"/>
        <p:guide orient="horz" pos="924"/>
        <p:guide orient="horz" pos="140"/>
        <p:guide orient="horz" pos="2162"/>
        <p:guide orient="horz" pos="1597"/>
        <p:guide orient="horz" pos="1489"/>
        <p:guide pos="1839"/>
        <p:guide pos="733"/>
        <p:guide pos="130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494290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568124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813820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2436826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1626004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181504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035798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801651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3591574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2062230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54665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dirty="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dirty="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dirty="0"/>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slide" Target="slide9.xml"/><Relationship Id="rId2" Type="http://schemas.openxmlformats.org/officeDocument/2006/relationships/slideLayout" Target="../slideLayouts/slideLayout10.xml"/><Relationship Id="rId16"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image" Target="../media/image6.png"/><Relationship Id="rId5" Type="http://schemas.openxmlformats.org/officeDocument/2006/relationships/slide" Target="slide5.xml"/><Relationship Id="rId15" Type="http://schemas.openxmlformats.org/officeDocument/2006/relationships/image" Target="../media/image8.png"/><Relationship Id="rId10" Type="http://schemas.openxmlformats.org/officeDocument/2006/relationships/image" Target="../media/image5.png"/><Relationship Id="rId4" Type="http://schemas.openxmlformats.org/officeDocument/2006/relationships/slide" Target="slide3.xml"/><Relationship Id="rId9" Type="http://schemas.openxmlformats.org/officeDocument/2006/relationships/image" Target="../media/image4.png"/><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image" Target="../media/image7.png"/><Relationship Id="rId18" Type="http://schemas.openxmlformats.org/officeDocument/2006/relationships/image" Target="../media/image9.png"/><Relationship Id="rId3" Type="http://schemas.openxmlformats.org/officeDocument/2006/relationships/notesSlide" Target="../notesSlides/notesSlide2.xml"/><Relationship Id="rId7" Type="http://schemas.openxmlformats.org/officeDocument/2006/relationships/image" Target="../media/image6.png"/><Relationship Id="rId12" Type="http://schemas.openxmlformats.org/officeDocument/2006/relationships/slide" Target="slide4.xml"/><Relationship Id="rId17" Type="http://schemas.openxmlformats.org/officeDocument/2006/relationships/image" Target="../media/image4.png"/><Relationship Id="rId2" Type="http://schemas.openxmlformats.org/officeDocument/2006/relationships/slideLayout" Target="../slideLayouts/slideLayout10.xml"/><Relationship Id="rId16" Type="http://schemas.openxmlformats.org/officeDocument/2006/relationships/image" Target="../media/image11.png"/><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slide" Target="slide5.xml"/><Relationship Id="rId5" Type="http://schemas.openxmlformats.org/officeDocument/2006/relationships/slide" Target="slide1.xml"/><Relationship Id="rId15" Type="http://schemas.openxmlformats.org/officeDocument/2006/relationships/image" Target="../media/image10.png"/><Relationship Id="rId10" Type="http://schemas.openxmlformats.org/officeDocument/2006/relationships/slide" Target="slide3.xml"/><Relationship Id="rId19" Type="http://schemas.openxmlformats.org/officeDocument/2006/relationships/slide" Target="slide9.xml"/><Relationship Id="rId4" Type="http://schemas.openxmlformats.org/officeDocument/2006/relationships/image" Target="../media/image3.png"/><Relationship Id="rId9" Type="http://schemas.openxmlformats.org/officeDocument/2006/relationships/slide" Target="slide7.xml"/><Relationship Id="rId1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2.png"/><Relationship Id="rId3" Type="http://schemas.openxmlformats.org/officeDocument/2006/relationships/slideLayout" Target="../slideLayouts/slideLayout10.xml"/><Relationship Id="rId7" Type="http://schemas.openxmlformats.org/officeDocument/2006/relationships/image" Target="../media/image5.png"/><Relationship Id="rId12" Type="http://schemas.openxmlformats.org/officeDocument/2006/relationships/slide" Target="slide4.xml"/><Relationship Id="rId17" Type="http://schemas.openxmlformats.org/officeDocument/2006/relationships/slide" Target="slide9.xml"/><Relationship Id="rId2" Type="http://schemas.openxmlformats.org/officeDocument/2006/relationships/tags" Target="../tags/tag4.xml"/><Relationship Id="rId16" Type="http://schemas.openxmlformats.org/officeDocument/2006/relationships/image" Target="../media/image9.png"/><Relationship Id="rId1" Type="http://schemas.openxmlformats.org/officeDocument/2006/relationships/tags" Target="../tags/tag3.xml"/><Relationship Id="rId6" Type="http://schemas.openxmlformats.org/officeDocument/2006/relationships/slide" Target="slide1.xml"/><Relationship Id="rId11" Type="http://schemas.openxmlformats.org/officeDocument/2006/relationships/slide" Target="slide5.xml"/><Relationship Id="rId5" Type="http://schemas.openxmlformats.org/officeDocument/2006/relationships/image" Target="../media/image3.png"/><Relationship Id="rId15" Type="http://schemas.openxmlformats.org/officeDocument/2006/relationships/image" Target="../media/image4.png"/><Relationship Id="rId10" Type="http://schemas.openxmlformats.org/officeDocument/2006/relationships/slide" Target="slide7.xml"/><Relationship Id="rId4" Type="http://schemas.openxmlformats.org/officeDocument/2006/relationships/notesSlide" Target="../notesSlides/notesSlide3.xml"/><Relationship Id="rId9" Type="http://schemas.openxmlformats.org/officeDocument/2006/relationships/slide" Target="slide8.xml"/><Relationship Id="rId1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7.xml"/><Relationship Id="rId18" Type="http://schemas.openxmlformats.org/officeDocument/2006/relationships/image" Target="../media/image9.png"/><Relationship Id="rId3" Type="http://schemas.openxmlformats.org/officeDocument/2006/relationships/tags" Target="../tags/tag7.xml"/><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image" Target="../media/image4.png"/><Relationship Id="rId2" Type="http://schemas.openxmlformats.org/officeDocument/2006/relationships/tags" Target="../tags/tag6.xml"/><Relationship Id="rId16" Type="http://schemas.openxmlformats.org/officeDocument/2006/relationships/image" Target="../media/image7.png"/><Relationship Id="rId1" Type="http://schemas.openxmlformats.org/officeDocument/2006/relationships/tags" Target="../tags/tag5.xml"/><Relationship Id="rId6" Type="http://schemas.openxmlformats.org/officeDocument/2006/relationships/slide" Target="slide3.xml"/><Relationship Id="rId11" Type="http://schemas.openxmlformats.org/officeDocument/2006/relationships/image" Target="../media/image6.png"/><Relationship Id="rId5" Type="http://schemas.openxmlformats.org/officeDocument/2006/relationships/notesSlide" Target="../notesSlides/notesSlide4.xml"/><Relationship Id="rId15" Type="http://schemas.openxmlformats.org/officeDocument/2006/relationships/image" Target="../media/image12.png"/><Relationship Id="rId10" Type="http://schemas.openxmlformats.org/officeDocument/2006/relationships/image" Target="../media/image5.png"/><Relationship Id="rId19" Type="http://schemas.openxmlformats.org/officeDocument/2006/relationships/slide" Target="slide9.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slide" Target="slide5.xml"/></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6.png"/><Relationship Id="rId18" Type="http://schemas.openxmlformats.org/officeDocument/2006/relationships/image" Target="../media/image8.png"/><Relationship Id="rId3" Type="http://schemas.openxmlformats.org/officeDocument/2006/relationships/tags" Target="../tags/tag10.xml"/><Relationship Id="rId21" Type="http://schemas.openxmlformats.org/officeDocument/2006/relationships/slide" Target="slide9.xml"/><Relationship Id="rId7" Type="http://schemas.openxmlformats.org/officeDocument/2006/relationships/slide" Target="slide3.xml"/><Relationship Id="rId12" Type="http://schemas.openxmlformats.org/officeDocument/2006/relationships/image" Target="../media/image5.png"/><Relationship Id="rId17" Type="http://schemas.openxmlformats.org/officeDocument/2006/relationships/image" Target="../media/image12.png"/><Relationship Id="rId2" Type="http://schemas.openxmlformats.org/officeDocument/2006/relationships/tags" Target="../tags/tag9.xml"/><Relationship Id="rId16" Type="http://schemas.openxmlformats.org/officeDocument/2006/relationships/slide" Target="slide4.xml"/><Relationship Id="rId20" Type="http://schemas.openxmlformats.org/officeDocument/2006/relationships/image" Target="../media/image9.png"/><Relationship Id="rId1" Type="http://schemas.openxmlformats.org/officeDocument/2006/relationships/tags" Target="../tags/tag8.xml"/><Relationship Id="rId6" Type="http://schemas.openxmlformats.org/officeDocument/2006/relationships/notesSlide" Target="../notesSlides/notesSlide5.xml"/><Relationship Id="rId11" Type="http://schemas.openxmlformats.org/officeDocument/2006/relationships/slide" Target="slide5.xml"/><Relationship Id="rId5" Type="http://schemas.openxmlformats.org/officeDocument/2006/relationships/slideLayout" Target="../slideLayouts/slideLayout10.xml"/><Relationship Id="rId15" Type="http://schemas.openxmlformats.org/officeDocument/2006/relationships/slide" Target="slide7.xml"/><Relationship Id="rId10" Type="http://schemas.openxmlformats.org/officeDocument/2006/relationships/slide" Target="slide6.xml"/><Relationship Id="rId19" Type="http://schemas.openxmlformats.org/officeDocument/2006/relationships/image" Target="../media/image4.png"/><Relationship Id="rId4" Type="http://schemas.openxmlformats.org/officeDocument/2006/relationships/tags" Target="../tags/tag11.xml"/><Relationship Id="rId9" Type="http://schemas.openxmlformats.org/officeDocument/2006/relationships/slide" Target="slide1.xml"/><Relationship Id="rId14"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5.png"/><Relationship Id="rId18" Type="http://schemas.openxmlformats.org/officeDocument/2006/relationships/image" Target="../media/image8.png"/><Relationship Id="rId3" Type="http://schemas.openxmlformats.org/officeDocument/2006/relationships/tags" Target="../tags/tag14.xml"/><Relationship Id="rId21" Type="http://schemas.openxmlformats.org/officeDocument/2006/relationships/slide" Target="slide9.xml"/><Relationship Id="rId7" Type="http://schemas.openxmlformats.org/officeDocument/2006/relationships/slide" Target="slide3.xml"/><Relationship Id="rId12" Type="http://schemas.openxmlformats.org/officeDocument/2006/relationships/slide" Target="slide6.xml"/><Relationship Id="rId17" Type="http://schemas.openxmlformats.org/officeDocument/2006/relationships/image" Target="../media/image12.png"/><Relationship Id="rId2" Type="http://schemas.openxmlformats.org/officeDocument/2006/relationships/tags" Target="../tags/tag13.xml"/><Relationship Id="rId16" Type="http://schemas.openxmlformats.org/officeDocument/2006/relationships/slide" Target="slide7.xml"/><Relationship Id="rId20" Type="http://schemas.openxmlformats.org/officeDocument/2006/relationships/image" Target="../media/image9.png"/><Relationship Id="rId1" Type="http://schemas.openxmlformats.org/officeDocument/2006/relationships/tags" Target="../tags/tag12.xml"/><Relationship Id="rId6" Type="http://schemas.openxmlformats.org/officeDocument/2006/relationships/notesSlide" Target="../notesSlides/notesSlide6.xml"/><Relationship Id="rId11" Type="http://schemas.openxmlformats.org/officeDocument/2006/relationships/slide" Target="slide5.xml"/><Relationship Id="rId5" Type="http://schemas.openxmlformats.org/officeDocument/2006/relationships/slideLayout" Target="../slideLayouts/slideLayout10.xml"/><Relationship Id="rId15" Type="http://schemas.openxmlformats.org/officeDocument/2006/relationships/slide" Target="slide8.xml"/><Relationship Id="rId10" Type="http://schemas.openxmlformats.org/officeDocument/2006/relationships/slide" Target="slide1.xml"/><Relationship Id="rId19" Type="http://schemas.openxmlformats.org/officeDocument/2006/relationships/image" Target="../media/image4.png"/><Relationship Id="rId4" Type="http://schemas.openxmlformats.org/officeDocument/2006/relationships/tags" Target="../tags/tag15.xml"/><Relationship Id="rId9" Type="http://schemas.openxmlformats.org/officeDocument/2006/relationships/image" Target="../media/image3.png"/><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slide" Target="slide9.xml"/><Relationship Id="rId3" Type="http://schemas.openxmlformats.org/officeDocument/2006/relationships/tags" Target="../tags/tag18.xml"/><Relationship Id="rId7" Type="http://schemas.openxmlformats.org/officeDocument/2006/relationships/image" Target="../media/image13.png"/><Relationship Id="rId12" Type="http://schemas.openxmlformats.org/officeDocument/2006/relationships/image" Target="../media/image9.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7.xml"/><Relationship Id="rId11" Type="http://schemas.openxmlformats.org/officeDocument/2006/relationships/image" Target="../media/image15.png"/><Relationship Id="rId5" Type="http://schemas.openxmlformats.org/officeDocument/2006/relationships/slideLayout" Target="../slideLayouts/slideLayout10.xml"/><Relationship Id="rId15" Type="http://schemas.openxmlformats.org/officeDocument/2006/relationships/slide" Target="slide1.xml"/><Relationship Id="rId10" Type="http://schemas.openxmlformats.org/officeDocument/2006/relationships/slide" Target="slide8.xml"/><Relationship Id="rId4" Type="http://schemas.openxmlformats.org/officeDocument/2006/relationships/tags" Target="../tags/tag19.xml"/><Relationship Id="rId9" Type="http://schemas.openxmlformats.org/officeDocument/2006/relationships/image" Target="../media/image6.png"/><Relationship Id="rId1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3" Type="http://schemas.openxmlformats.org/officeDocument/2006/relationships/slide" Target="slide1.xml"/><Relationship Id="rId7" Type="http://schemas.openxmlformats.org/officeDocument/2006/relationships/slide" Target="slide4.xml"/><Relationship Id="rId12"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18.png"/><Relationship Id="rId11" Type="http://schemas.openxmlformats.org/officeDocument/2006/relationships/image" Target="../media/image19.png"/><Relationship Id="rId5" Type="http://schemas.openxmlformats.org/officeDocument/2006/relationships/image" Target="../media/image17.png"/><Relationship Id="rId10" Type="http://schemas.openxmlformats.org/officeDocument/2006/relationships/image" Target="../media/image5.png"/><Relationship Id="rId4" Type="http://schemas.openxmlformats.org/officeDocument/2006/relationships/slide" Target="slide7.xml"/><Relationship Id="rId9" Type="http://schemas.openxmlformats.org/officeDocument/2006/relationships/slide" Target="slide3.xml"/><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slide" Target="slide7.xml"/><Relationship Id="rId18" Type="http://schemas.openxmlformats.org/officeDocument/2006/relationships/slide" Target="slide1.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0.png"/><Relationship Id="rId12" Type="http://schemas.openxmlformats.org/officeDocument/2006/relationships/image" Target="../media/image5.png"/><Relationship Id="rId17" Type="http://schemas.openxmlformats.org/officeDocument/2006/relationships/image" Target="../media/image24.png"/><Relationship Id="rId2" Type="http://schemas.openxmlformats.org/officeDocument/2006/relationships/notesSlide" Target="../notesSlides/notesSlide9.xml"/><Relationship Id="rId16"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6.png"/><Relationship Id="rId5" Type="http://schemas.openxmlformats.org/officeDocument/2006/relationships/hyperlink" Target="https://www.sme.sap.com/irj/sme/community/learning/selfenablementsystems" TargetMode="External"/><Relationship Id="rId15" Type="http://schemas.openxmlformats.org/officeDocument/2006/relationships/slide" Target="slide8.xml"/><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2.png"/><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br>
              <a:rPr lang="en-US" b="0" dirty="0"/>
            </a:br>
            <a:r>
              <a:rPr lang="en-US" sz="2000" b="0" dirty="0"/>
              <a:t>Scenario Overview</a:t>
            </a:r>
          </a:p>
        </p:txBody>
      </p:sp>
      <p:sp>
        <p:nvSpPr>
          <p:cNvPr id="10" name="Chevron 123">
            <a:hlinkClick r:id="rId4" action="ppaction://hlinksldjump"/>
          </p:cNvPr>
          <p:cNvSpPr>
            <a:spLocks noChangeArrowheads="1"/>
          </p:cNvSpPr>
          <p:nvPr/>
        </p:nvSpPr>
        <p:spPr bwMode="auto">
          <a:xfrm>
            <a:off x="1182321" y="2528726"/>
            <a:ext cx="884236" cy="879809"/>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 -  </a:t>
            </a:r>
          </a:p>
          <a:p>
            <a:pPr>
              <a:lnSpc>
                <a:spcPct val="90000"/>
              </a:lnSpc>
              <a:buClr>
                <a:schemeClr val="accent1"/>
              </a:buClr>
              <a:buSzPct val="80000"/>
            </a:pPr>
            <a:r>
              <a:rPr lang="en-US" sz="800" dirty="0">
                <a:solidFill>
                  <a:srgbClr val="404040"/>
                </a:solidFill>
              </a:rPr>
              <a:t>Without Task Control</a:t>
            </a:r>
          </a:p>
        </p:txBody>
      </p:sp>
      <p:sp>
        <p:nvSpPr>
          <p:cNvPr id="11" name="Chevron 123">
            <a:hlinkClick r:id="rId5" action="ppaction://hlinksldjump"/>
          </p:cNvPr>
          <p:cNvSpPr>
            <a:spLocks noChangeArrowheads="1"/>
          </p:cNvSpPr>
          <p:nvPr/>
        </p:nvSpPr>
        <p:spPr bwMode="auto">
          <a:xfrm>
            <a:off x="2023673" y="146058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20" name="Freeform 69"/>
          <p:cNvSpPr>
            <a:spLocks noChangeArrowheads="1"/>
          </p:cNvSpPr>
          <p:nvPr/>
        </p:nvSpPr>
        <p:spPr bwMode="auto">
          <a:xfrm>
            <a:off x="1845865" y="32741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29731"/>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49052" y="4352366"/>
            <a:ext cx="3962980" cy="11982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This scenario enables you to sell goods over-the-counter at a shop, and also includes features such as:</a:t>
            </a:r>
          </a:p>
          <a:p>
            <a:pPr marL="293688" lvl="1" indent="-114300">
              <a:lnSpc>
                <a:spcPct val="90000"/>
              </a:lnSpc>
              <a:spcBef>
                <a:spcPct val="60000"/>
              </a:spcBef>
              <a:buClr>
                <a:srgbClr val="4DB6EF"/>
              </a:buClr>
              <a:buFont typeface="Wingdings" pitchFamily="2" charset="2"/>
              <a:buChar char="l"/>
            </a:pPr>
            <a:r>
              <a:rPr lang="de-DE" sz="900" dirty="0"/>
              <a:t>Instant invoice creation and goods issue posting </a:t>
            </a:r>
            <a:endParaRPr lang="en-US" sz="900" dirty="0"/>
          </a:p>
          <a:p>
            <a:pPr marL="293688" lvl="1" indent="-114300">
              <a:lnSpc>
                <a:spcPct val="90000"/>
              </a:lnSpc>
              <a:spcBef>
                <a:spcPct val="60000"/>
              </a:spcBef>
              <a:buClr>
                <a:srgbClr val="4DB6EF"/>
              </a:buClr>
              <a:buFont typeface="Wingdings" pitchFamily="2" charset="2"/>
              <a:buChar char="l"/>
            </a:pPr>
            <a:r>
              <a:rPr lang="en-US" sz="900" dirty="0"/>
              <a:t>Pricing</a:t>
            </a:r>
            <a:br>
              <a:rPr lang="en-US" sz="900" dirty="0"/>
            </a:br>
            <a:r>
              <a:rPr lang="en-US" sz="900" dirty="0"/>
              <a:t>The system automatically determines prices and discounts. You can also manually enter these, if required. </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8" name="Chevron 123">
            <a:hlinkClick r:id="rId8" action="ppaction://hlinksldjump"/>
          </p:cNvPr>
          <p:cNvSpPr>
            <a:spLocks noChangeArrowheads="1"/>
          </p:cNvSpPr>
          <p:nvPr/>
        </p:nvSpPr>
        <p:spPr bwMode="auto">
          <a:xfrm>
            <a:off x="1167650" y="146058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Over-the- Counter Sale</a:t>
            </a:r>
          </a:p>
        </p:txBody>
      </p:sp>
      <p:sp>
        <p:nvSpPr>
          <p:cNvPr id="83" name="Freeform 69"/>
          <p:cNvSpPr>
            <a:spLocks noChangeArrowheads="1"/>
          </p:cNvSpPr>
          <p:nvPr/>
        </p:nvSpPr>
        <p:spPr bwMode="auto">
          <a:xfrm>
            <a:off x="1825287" y="220357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4" name="Freeform 69"/>
          <p:cNvSpPr>
            <a:spLocks noChangeArrowheads="1"/>
          </p:cNvSpPr>
          <p:nvPr/>
        </p:nvSpPr>
        <p:spPr bwMode="auto">
          <a:xfrm>
            <a:off x="2694394" y="22106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TextBox 66"/>
          <p:cNvSpPr txBox="1">
            <a:spLocks noChangeArrowheads="1"/>
          </p:cNvSpPr>
          <p:nvPr/>
        </p:nvSpPr>
        <p:spPr bwMode="auto">
          <a:xfrm>
            <a:off x="5561034" y="4376116"/>
            <a:ext cx="3452341" cy="937180"/>
          </a:xfrm>
          <a:prstGeom prst="rect">
            <a:avLst/>
          </a:prstGeom>
          <a:noFill/>
          <a:ln w="9525">
            <a:noFill/>
            <a:miter lim="800000"/>
            <a:headEnd/>
            <a:tailEnd/>
          </a:ln>
        </p:spPr>
        <p:txBody>
          <a:bodyPr wrap="square">
            <a:spAutoFit/>
          </a:bodyPr>
          <a:lstStyle/>
          <a:p>
            <a:pPr marL="293688" lvl="1" indent="-114300">
              <a:lnSpc>
                <a:spcPct val="90000"/>
              </a:lnSpc>
              <a:spcBef>
                <a:spcPct val="60000"/>
              </a:spcBef>
              <a:buClr>
                <a:srgbClr val="4DB6EF"/>
              </a:buClr>
              <a:buFont typeface="Wingdings" pitchFamily="2" charset="2"/>
              <a:buChar char="l"/>
            </a:pPr>
            <a:r>
              <a:rPr lang="en-US" sz="900" dirty="0"/>
              <a:t>Credit Card</a:t>
            </a:r>
            <a:br>
              <a:rPr lang="en-US" sz="900" dirty="0"/>
            </a:br>
            <a:r>
              <a:rPr lang="en-US" sz="900" dirty="0"/>
              <a:t>Over-the-Counter Sales supports payment with credit cards with an integration to payment service providers</a:t>
            </a:r>
          </a:p>
          <a:p>
            <a:pPr marL="293688" lvl="1" indent="-114300">
              <a:lnSpc>
                <a:spcPct val="90000"/>
              </a:lnSpc>
              <a:spcBef>
                <a:spcPct val="60000"/>
              </a:spcBef>
              <a:buClr>
                <a:srgbClr val="4DB6EF"/>
              </a:buClr>
              <a:buFont typeface="Wingdings" pitchFamily="2" charset="2"/>
              <a:buChar char="l"/>
            </a:pPr>
            <a:r>
              <a:rPr lang="en-US" sz="900" dirty="0"/>
              <a:t>Sell goods over-the-counter to anonymous customers. No customer master data required</a:t>
            </a:r>
          </a:p>
          <a:p>
            <a:pPr>
              <a:buClr>
                <a:schemeClr val="accent1"/>
              </a:buClr>
              <a:buSzPct val="80000"/>
              <a:buFont typeface="Wingdings" pitchFamily="2" charset="2"/>
              <a:buNone/>
            </a:pPr>
            <a:endParaRPr lang="en-US" sz="900" dirty="0"/>
          </a:p>
        </p:txBody>
      </p:sp>
      <p:sp>
        <p:nvSpPr>
          <p:cNvPr id="4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5" name="Picture 4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6" name="Picture 45"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49" name="Picture 48"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69"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5" name="Chevron 79"/>
          <p:cNvSpPr>
            <a:spLocks noChangeArrowheads="1"/>
          </p:cNvSpPr>
          <p:nvPr/>
        </p:nvSpPr>
        <p:spPr bwMode="auto">
          <a:xfrm>
            <a:off x="2324103"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Cashier </a:t>
            </a:r>
          </a:p>
        </p:txBody>
      </p:sp>
      <p:sp>
        <p:nvSpPr>
          <p:cNvPr id="57" name="Chevron 79"/>
          <p:cNvSpPr>
            <a:spLocks noChangeArrowheads="1"/>
          </p:cNvSpPr>
          <p:nvPr/>
        </p:nvSpPr>
        <p:spPr bwMode="auto">
          <a:xfrm>
            <a:off x="3545173" y="6329836"/>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pic>
        <p:nvPicPr>
          <p:cNvPr id="39" name="Picture 127"/>
          <p:cNvPicPr>
            <a:picLocks noChangeAspect="1"/>
          </p:cNvPicPr>
          <p:nvPr>
            <p:custDataLst>
              <p:tags r:id="rId1"/>
            </p:custDataLst>
          </p:nvPr>
        </p:nvPicPr>
        <p:blipFill>
          <a:blip r:embed="rId14">
            <a:extLst>
              <a:ext uri="{28A0092B-C50C-407E-A947-70E740481C1C}">
                <a14:useLocalDpi xmlns:a14="http://schemas.microsoft.com/office/drawing/2010/main" val="0"/>
              </a:ext>
            </a:extLst>
          </a:blip>
          <a:stretch>
            <a:fillRect/>
          </a:stretch>
        </p:blipFill>
        <p:spPr bwMode="auto">
          <a:xfrm>
            <a:off x="1869282" y="6334362"/>
            <a:ext cx="403225" cy="403225"/>
          </a:xfrm>
          <a:prstGeom prst="rect">
            <a:avLst/>
          </a:prstGeom>
          <a:noFill/>
          <a:ln w="9525">
            <a:noFill/>
            <a:miter lim="800000"/>
            <a:headEnd/>
            <a:tailEnd/>
          </a:ln>
        </p:spPr>
      </p:pic>
      <p:grpSp>
        <p:nvGrpSpPr>
          <p:cNvPr id="44" name="Group 43"/>
          <p:cNvGrpSpPr/>
          <p:nvPr/>
        </p:nvGrpSpPr>
        <p:grpSpPr>
          <a:xfrm>
            <a:off x="3100166" y="6334362"/>
            <a:ext cx="410400" cy="410400"/>
            <a:chOff x="3100166" y="6334362"/>
            <a:chExt cx="410400" cy="410400"/>
          </a:xfrm>
        </p:grpSpPr>
        <p:pic>
          <p:nvPicPr>
            <p:cNvPr id="50" name="Picture 102" descr="47"/>
            <p:cNvPicPr>
              <a:picLocks noChangeAspect="1" noChangeArrowheads="1"/>
            </p:cNvPicPr>
            <p:nvPr/>
          </p:nvPicPr>
          <p:blipFill>
            <a:blip r:embed="rId15" cstate="print"/>
            <a:srcRect/>
            <a:stretch>
              <a:fillRect/>
            </a:stretch>
          </p:blipFill>
          <p:spPr bwMode="auto">
            <a:xfrm>
              <a:off x="3124485" y="6342300"/>
              <a:ext cx="384175" cy="384175"/>
            </a:xfrm>
            <a:prstGeom prst="rect">
              <a:avLst/>
            </a:prstGeom>
            <a:noFill/>
            <a:ln w="9525">
              <a:noFill/>
              <a:miter lim="800000"/>
              <a:headEnd/>
              <a:tailEnd/>
            </a:ln>
          </p:spPr>
        </p:pic>
        <p:sp>
          <p:nvSpPr>
            <p:cNvPr id="51" name="Donut 50"/>
            <p:cNvSpPr>
              <a:spLocks noChangeAspect="1"/>
            </p:cNvSpPr>
            <p:nvPr/>
          </p:nvSpPr>
          <p:spPr bwMode="gray">
            <a:xfrm>
              <a:off x="3100166" y="633436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52" name="Picture 51"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49052" y="4352366"/>
            <a:ext cx="3962980" cy="11982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This scenario enables you to sell goods over-the-counter at a shop, and also includes features such as:</a:t>
            </a:r>
          </a:p>
          <a:p>
            <a:pPr marL="293688" lvl="1" indent="-114300">
              <a:lnSpc>
                <a:spcPct val="90000"/>
              </a:lnSpc>
              <a:spcBef>
                <a:spcPct val="60000"/>
              </a:spcBef>
              <a:buClr>
                <a:srgbClr val="4DB6EF"/>
              </a:buClr>
              <a:buFont typeface="Wingdings" pitchFamily="2" charset="2"/>
              <a:buChar char="l"/>
            </a:pPr>
            <a:r>
              <a:rPr lang="de-DE" sz="900" dirty="0"/>
              <a:t>Instant invoice creation and goods issue posting </a:t>
            </a:r>
            <a:endParaRPr lang="en-US" sz="900" dirty="0"/>
          </a:p>
          <a:p>
            <a:pPr marL="293688" lvl="1" indent="-114300">
              <a:lnSpc>
                <a:spcPct val="90000"/>
              </a:lnSpc>
              <a:spcBef>
                <a:spcPct val="60000"/>
              </a:spcBef>
              <a:buClr>
                <a:srgbClr val="4DB6EF"/>
              </a:buClr>
              <a:buFont typeface="Wingdings" pitchFamily="2" charset="2"/>
              <a:buChar char="l"/>
            </a:pPr>
            <a:r>
              <a:rPr lang="en-US" sz="900" dirty="0"/>
              <a:t>Pricing</a:t>
            </a:r>
            <a:br>
              <a:rPr lang="en-US" sz="900" dirty="0"/>
            </a:br>
            <a:r>
              <a:rPr lang="en-US" sz="900" dirty="0"/>
              <a:t>The system automatically determines prices and discounts. You can also manually enter these, if required. </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4"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8" name="Chevron 79"/>
          <p:cNvSpPr>
            <a:spLocks noChangeArrowheads="1"/>
          </p:cNvSpPr>
          <p:nvPr/>
        </p:nvSpPr>
        <p:spPr bwMode="auto">
          <a:xfrm>
            <a:off x="2324103" y="6323013"/>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Cashier </a:t>
            </a:r>
          </a:p>
        </p:txBody>
      </p:sp>
      <p:sp>
        <p:nvSpPr>
          <p:cNvPr id="92" name="Chevron 79"/>
          <p:cNvSpPr>
            <a:spLocks noChangeArrowheads="1"/>
          </p:cNvSpPr>
          <p:nvPr/>
        </p:nvSpPr>
        <p:spPr bwMode="auto">
          <a:xfrm>
            <a:off x="3545173" y="6329836"/>
            <a:ext cx="639763"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sp>
        <p:nvSpPr>
          <p:cNvPr id="81" name="TextBox 80"/>
          <p:cNvSpPr txBox="1"/>
          <p:nvPr/>
        </p:nvSpPr>
        <p:spPr>
          <a:xfrm>
            <a:off x="218636" y="4129731"/>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100" name="Rectangle 72"/>
          <p:cNvSpPr>
            <a:spLocks noChangeArrowheads="1"/>
          </p:cNvSpPr>
          <p:nvPr/>
        </p:nvSpPr>
        <p:spPr bwMode="auto">
          <a:xfrm>
            <a:off x="6886575" y="4171950"/>
            <a:ext cx="2254250" cy="2668588"/>
          </a:xfrm>
          <a:prstGeom prst="rect">
            <a:avLst/>
          </a:prstGeom>
          <a:solidFill>
            <a:srgbClr val="EAEAEA"/>
          </a:solidFill>
          <a:ln w="9525">
            <a:noFill/>
            <a:miter lim="800000"/>
            <a:headEnd/>
            <a:tailEnd/>
          </a:ln>
          <a:effectLst>
            <a:outerShdw blurRad="50800" dist="38100" dir="13500000" algn="br" rotWithShape="0">
              <a:prstClr val="black">
                <a:alpha val="40000"/>
              </a:prstClr>
            </a:outerShdw>
          </a:effectLst>
        </p:spPr>
        <p:txBody>
          <a:bodyPr/>
          <a:lstStyle/>
          <a:p>
            <a:pPr>
              <a:defRPr/>
            </a:pPr>
            <a:endParaRPr lang="de-DE" dirty="0"/>
          </a:p>
        </p:txBody>
      </p:sp>
      <p:sp>
        <p:nvSpPr>
          <p:cNvPr id="101" name="Rectangle 73"/>
          <p:cNvSpPr>
            <a:spLocks noChangeArrowheads="1"/>
          </p:cNvSpPr>
          <p:nvPr/>
        </p:nvSpPr>
        <p:spPr bwMode="auto">
          <a:xfrm>
            <a:off x="6940550" y="4187825"/>
            <a:ext cx="508152" cy="169277"/>
          </a:xfrm>
          <a:prstGeom prst="rect">
            <a:avLst/>
          </a:prstGeom>
          <a:noFill/>
          <a:ln w="9525">
            <a:noFill/>
            <a:miter lim="800000"/>
            <a:headEnd/>
            <a:tailEnd/>
          </a:ln>
        </p:spPr>
        <p:txBody>
          <a:bodyPr wrap="none" lIns="0" tIns="0" rIns="0" bIns="0">
            <a:spAutoFit/>
          </a:bodyPr>
          <a:lstStyle/>
          <a:p>
            <a:r>
              <a:rPr lang="en-US" sz="1100" b="1" dirty="0">
                <a:solidFill>
                  <a:srgbClr val="666666"/>
                </a:solidFill>
                <a:latin typeface="BentonSans Bold" pitchFamily="2" charset="0"/>
              </a:rPr>
              <a:t>Legend</a:t>
            </a:r>
            <a:endParaRPr lang="en-US" sz="1100" dirty="0">
              <a:solidFill>
                <a:srgbClr val="666666"/>
              </a:solidFill>
              <a:latin typeface="BentonSans Bold" pitchFamily="2" charset="0"/>
            </a:endParaRPr>
          </a:p>
        </p:txBody>
      </p:sp>
      <p:sp>
        <p:nvSpPr>
          <p:cNvPr id="102"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04" name="Rectangle 76">
            <a:hlinkClick r:id="rId5"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Close Legend</a:t>
            </a:r>
            <a:endParaRPr lang="en-US" sz="800" dirty="0">
              <a:solidFill>
                <a:srgbClr val="44697D"/>
              </a:solidFill>
            </a:endParaRPr>
          </a:p>
        </p:txBody>
      </p:sp>
      <p:sp>
        <p:nvSpPr>
          <p:cNvPr id="126" name="TextBox 66"/>
          <p:cNvSpPr txBox="1">
            <a:spLocks noChangeArrowheads="1"/>
          </p:cNvSpPr>
          <p:nvPr/>
        </p:nvSpPr>
        <p:spPr bwMode="auto">
          <a:xfrm>
            <a:off x="5561034" y="4376116"/>
            <a:ext cx="3452341" cy="937180"/>
          </a:xfrm>
          <a:prstGeom prst="rect">
            <a:avLst/>
          </a:prstGeom>
          <a:noFill/>
          <a:ln w="9525">
            <a:noFill/>
            <a:miter lim="800000"/>
            <a:headEnd/>
            <a:tailEnd/>
          </a:ln>
        </p:spPr>
        <p:txBody>
          <a:bodyPr wrap="square">
            <a:spAutoFit/>
          </a:bodyPr>
          <a:lstStyle/>
          <a:p>
            <a:pPr marL="293688" lvl="1" indent="-114300">
              <a:lnSpc>
                <a:spcPct val="90000"/>
              </a:lnSpc>
              <a:spcBef>
                <a:spcPct val="60000"/>
              </a:spcBef>
              <a:buClr>
                <a:srgbClr val="4DB6EF"/>
              </a:buClr>
              <a:buFont typeface="Wingdings" pitchFamily="2" charset="2"/>
              <a:buChar char="l"/>
            </a:pPr>
            <a:r>
              <a:rPr lang="en-US" sz="900" dirty="0"/>
              <a:t>Credit Card</a:t>
            </a:r>
            <a:br>
              <a:rPr lang="en-US" sz="900" dirty="0"/>
            </a:br>
            <a:r>
              <a:rPr lang="en-US" sz="900" dirty="0"/>
              <a:t>Over-the-Counter Sales supports payment with credit cards with an integration to payment service providers</a:t>
            </a:r>
          </a:p>
          <a:p>
            <a:pPr marL="293688" lvl="1" indent="-114300">
              <a:lnSpc>
                <a:spcPct val="90000"/>
              </a:lnSpc>
              <a:spcBef>
                <a:spcPct val="60000"/>
              </a:spcBef>
              <a:buClr>
                <a:srgbClr val="4DB6EF"/>
              </a:buClr>
              <a:buFont typeface="Wingdings" pitchFamily="2" charset="2"/>
              <a:buChar char="l"/>
            </a:pPr>
            <a:r>
              <a:rPr lang="en-US" sz="900" dirty="0"/>
              <a:t>Sell goods over-the-counter to anonymous customers. No customer master data required</a:t>
            </a:r>
          </a:p>
          <a:p>
            <a:pPr>
              <a:buClr>
                <a:schemeClr val="accent1"/>
              </a:buClr>
              <a:buSzPct val="80000"/>
              <a:buFont typeface="Wingdings" pitchFamily="2" charset="2"/>
              <a:buNone/>
            </a:pPr>
            <a:endParaRPr lang="en-US" sz="900" dirty="0"/>
          </a:p>
        </p:txBody>
      </p:sp>
      <p:sp>
        <p:nvSpPr>
          <p:cNvPr id="127" name="Rectangle 72"/>
          <p:cNvSpPr>
            <a:spLocks noChangeArrowheads="1"/>
          </p:cNvSpPr>
          <p:nvPr/>
        </p:nvSpPr>
        <p:spPr bwMode="auto">
          <a:xfrm>
            <a:off x="6896053" y="4170186"/>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dirty="0"/>
          </a:p>
        </p:txBody>
      </p:sp>
      <p:sp>
        <p:nvSpPr>
          <p:cNvPr id="128" name="Rectangle 73"/>
          <p:cNvSpPr>
            <a:spLocks noChangeArrowheads="1"/>
          </p:cNvSpPr>
          <p:nvPr/>
        </p:nvSpPr>
        <p:spPr bwMode="auto">
          <a:xfrm>
            <a:off x="6950028" y="4175428"/>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29" name="Rectangle 74"/>
          <p:cNvSpPr>
            <a:spLocks noChangeArrowheads="1"/>
          </p:cNvSpPr>
          <p:nvPr/>
        </p:nvSpPr>
        <p:spPr bwMode="auto">
          <a:xfrm>
            <a:off x="7140528" y="4616753"/>
            <a:ext cx="1908175" cy="1833563"/>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sp>
        <p:nvSpPr>
          <p:cNvPr id="131" name="Rectangle 76">
            <a:hlinkClick r:id="rId5" action="ppaction://hlinksldjump"/>
          </p:cNvPr>
          <p:cNvSpPr>
            <a:spLocks noChangeArrowheads="1"/>
          </p:cNvSpPr>
          <p:nvPr/>
        </p:nvSpPr>
        <p:spPr bwMode="auto">
          <a:xfrm>
            <a:off x="8445453" y="4181778"/>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Close Legend</a:t>
            </a:r>
            <a:endParaRPr lang="en-US" sz="800" dirty="0">
              <a:solidFill>
                <a:srgbClr val="44697D"/>
              </a:solidFill>
            </a:endParaRPr>
          </a:p>
        </p:txBody>
      </p:sp>
      <p:sp>
        <p:nvSpPr>
          <p:cNvPr id="66" name="TextBox 6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Calculator_2_60px.png"/>
          <p:cNvPicPr>
            <a:picLocks noChangeAspect="1"/>
          </p:cNvPicPr>
          <p:nvPr/>
        </p:nvPicPr>
        <p:blipFill>
          <a:blip r:embed="rId6" cstate="print"/>
          <a:stretch>
            <a:fillRect/>
          </a:stretch>
        </p:blipFill>
        <p:spPr>
          <a:xfrm>
            <a:off x="366739" y="5245467"/>
            <a:ext cx="180000" cy="180000"/>
          </a:xfrm>
          <a:prstGeom prst="rect">
            <a:avLst/>
          </a:prstGeom>
        </p:spPr>
      </p:pic>
      <p:pic>
        <p:nvPicPr>
          <p:cNvPr id="72" name="Picture 71"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73"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2" name="Chevron 123">
            <a:hlinkClick r:id="rId10" action="ppaction://hlinksldjump"/>
          </p:cNvPr>
          <p:cNvSpPr>
            <a:spLocks noChangeArrowheads="1"/>
          </p:cNvSpPr>
          <p:nvPr/>
        </p:nvSpPr>
        <p:spPr bwMode="auto">
          <a:xfrm>
            <a:off x="1182321" y="2528726"/>
            <a:ext cx="884236" cy="879809"/>
          </a:xfrm>
          <a:prstGeom prst="chevron">
            <a:avLst>
              <a:gd name="adj" fmla="val 1037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 -  </a:t>
            </a:r>
          </a:p>
          <a:p>
            <a:pPr>
              <a:lnSpc>
                <a:spcPct val="90000"/>
              </a:lnSpc>
              <a:buClr>
                <a:schemeClr val="accent1"/>
              </a:buClr>
              <a:buSzPct val="80000"/>
            </a:pPr>
            <a:r>
              <a:rPr lang="en-US" sz="800" dirty="0">
                <a:solidFill>
                  <a:srgbClr val="404040"/>
                </a:solidFill>
              </a:rPr>
              <a:t>Without Task Control</a:t>
            </a:r>
          </a:p>
        </p:txBody>
      </p:sp>
      <p:sp>
        <p:nvSpPr>
          <p:cNvPr id="63" name="Chevron 123">
            <a:hlinkClick r:id="rId11" action="ppaction://hlinksldjump"/>
          </p:cNvPr>
          <p:cNvSpPr>
            <a:spLocks noChangeArrowheads="1"/>
          </p:cNvSpPr>
          <p:nvPr/>
        </p:nvSpPr>
        <p:spPr bwMode="auto">
          <a:xfrm>
            <a:off x="2023673" y="146058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1845865" y="327416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5" name="Chevron 123">
            <a:hlinkClick r:id="rId12" action="ppaction://hlinksldjump"/>
          </p:cNvPr>
          <p:cNvSpPr>
            <a:spLocks noChangeArrowheads="1"/>
          </p:cNvSpPr>
          <p:nvPr/>
        </p:nvSpPr>
        <p:spPr bwMode="auto">
          <a:xfrm>
            <a:off x="1167650" y="1460588"/>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Over-the- Counter Sale</a:t>
            </a:r>
          </a:p>
        </p:txBody>
      </p:sp>
      <p:sp>
        <p:nvSpPr>
          <p:cNvPr id="84" name="Freeform 69"/>
          <p:cNvSpPr>
            <a:spLocks noChangeArrowheads="1"/>
          </p:cNvSpPr>
          <p:nvPr/>
        </p:nvSpPr>
        <p:spPr bwMode="auto">
          <a:xfrm>
            <a:off x="1825287" y="220357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5" name="Freeform 69"/>
          <p:cNvSpPr>
            <a:spLocks noChangeArrowheads="1"/>
          </p:cNvSpPr>
          <p:nvPr/>
        </p:nvSpPr>
        <p:spPr bwMode="auto">
          <a:xfrm>
            <a:off x="2694394" y="22106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60" name="Picture 127"/>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bwMode="auto">
          <a:xfrm>
            <a:off x="1869282" y="6334362"/>
            <a:ext cx="403225" cy="403225"/>
          </a:xfrm>
          <a:prstGeom prst="rect">
            <a:avLst/>
          </a:prstGeom>
          <a:noFill/>
          <a:ln w="9525">
            <a:noFill/>
            <a:miter lim="800000"/>
            <a:headEnd/>
            <a:tailEnd/>
          </a:ln>
        </p:spPr>
      </p:pic>
      <p:grpSp>
        <p:nvGrpSpPr>
          <p:cNvPr id="75" name="Group 74"/>
          <p:cNvGrpSpPr/>
          <p:nvPr/>
        </p:nvGrpSpPr>
        <p:grpSpPr>
          <a:xfrm>
            <a:off x="3100166" y="6334362"/>
            <a:ext cx="410400" cy="410400"/>
            <a:chOff x="3100166" y="6334362"/>
            <a:chExt cx="410400" cy="410400"/>
          </a:xfrm>
        </p:grpSpPr>
        <p:pic>
          <p:nvPicPr>
            <p:cNvPr id="76" name="Picture 102" descr="47"/>
            <p:cNvPicPr>
              <a:picLocks noChangeAspect="1" noChangeArrowheads="1"/>
            </p:cNvPicPr>
            <p:nvPr/>
          </p:nvPicPr>
          <p:blipFill>
            <a:blip r:embed="rId14" cstate="print"/>
            <a:srcRect/>
            <a:stretch>
              <a:fillRect/>
            </a:stretch>
          </p:blipFill>
          <p:spPr bwMode="auto">
            <a:xfrm>
              <a:off x="3124485" y="6342300"/>
              <a:ext cx="384175" cy="384175"/>
            </a:xfrm>
            <a:prstGeom prst="rect">
              <a:avLst/>
            </a:prstGeom>
            <a:noFill/>
            <a:ln w="9525">
              <a:noFill/>
              <a:miter lim="800000"/>
              <a:headEnd/>
              <a:tailEnd/>
            </a:ln>
          </p:spPr>
        </p:pic>
        <p:sp>
          <p:nvSpPr>
            <p:cNvPr id="78" name="Donut 77"/>
            <p:cNvSpPr>
              <a:spLocks noChangeAspect="1"/>
            </p:cNvSpPr>
            <p:nvPr/>
          </p:nvSpPr>
          <p:spPr bwMode="gray">
            <a:xfrm>
              <a:off x="3100166" y="6334362"/>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79" name="Picture 75"/>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6934994" y="6090349"/>
            <a:ext cx="127000" cy="94672"/>
          </a:xfrm>
          <a:prstGeom prst="rect">
            <a:avLst/>
          </a:prstGeom>
          <a:noFill/>
          <a:ln w="9525">
            <a:noFill/>
            <a:miter lim="800000"/>
            <a:headEnd/>
            <a:tailEnd/>
          </a:ln>
        </p:spPr>
      </p:pic>
      <p:sp>
        <p:nvSpPr>
          <p:cNvPr id="80"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7" name="Chevron 123"/>
          <p:cNvSpPr>
            <a:spLocks noChangeArrowheads="1"/>
          </p:cNvSpPr>
          <p:nvPr/>
        </p:nvSpPr>
        <p:spPr bwMode="auto">
          <a:xfrm>
            <a:off x="6934200" y="5121343"/>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9"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91" name="Picture 90" descr="i_button_black.psd"/>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920722" y="6294936"/>
            <a:ext cx="138040" cy="138040"/>
          </a:xfrm>
          <a:prstGeom prst="rect">
            <a:avLst/>
          </a:prstGeom>
        </p:spPr>
      </p:pic>
      <p:sp>
        <p:nvSpPr>
          <p:cNvPr id="93" name="Freeform 70">
            <a:hlinkClick r:id="rId5" action="ppaction://hlinksldjump" tooltip="Third party product"/>
          </p:cNvPr>
          <p:cNvSpPr>
            <a:spLocks noChangeArrowheads="1"/>
          </p:cNvSpPr>
          <p:nvPr/>
        </p:nvSpPr>
        <p:spPr bwMode="auto">
          <a:xfrm flipV="1">
            <a:off x="6907073" y="5503980"/>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96" name="Freeform 69"/>
          <p:cNvSpPr>
            <a:spLocks noChangeArrowheads="1"/>
          </p:cNvSpPr>
          <p:nvPr/>
        </p:nvSpPr>
        <p:spPr bwMode="auto">
          <a:xfrm>
            <a:off x="6913975" y="58262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9" name="Picture 9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1" name="Picture 110"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pPr lvl="0" fontAlgn="base">
              <a:spcAft>
                <a:spcPct val="0"/>
              </a:spcAft>
            </a:pPr>
            <a:r>
              <a:rPr lang="de-DE" b="0" dirty="0"/>
              <a:t>Over-</a:t>
            </a:r>
            <a:r>
              <a:rPr lang="de-DE" b="0" dirty="0" err="1"/>
              <a:t>the</a:t>
            </a:r>
            <a:r>
              <a:rPr lang="de-DE" b="0" dirty="0"/>
              <a:t>-Counter </a:t>
            </a:r>
            <a:r>
              <a:rPr lang="de-DE" b="0" dirty="0" err="1"/>
              <a:t>Sales</a:t>
            </a:r>
            <a:br>
              <a:rPr lang="en-US" b="0" dirty="0"/>
            </a:br>
            <a:r>
              <a:rPr lang="en-US" sz="2000" b="0" dirty="0"/>
              <a:t>Process</a:t>
            </a:r>
            <a:r>
              <a:rPr lang="en-US" sz="2000" b="0" dirty="0">
                <a:solidFill>
                  <a:srgbClr val="44697D"/>
                </a:solidFill>
                <a:latin typeface="Arial" charset="0"/>
                <a:ea typeface="Arial Unicode MS" pitchFamily="34" charset="-128"/>
                <a:cs typeface="Arial Unicode MS" pitchFamily="34" charset="-128"/>
              </a:rPr>
              <a:t> </a:t>
            </a:r>
            <a:r>
              <a:rPr lang="en-US" sz="2000" b="0" dirty="0"/>
              <a:t>Details: Processing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54" name="TextBox 66"/>
          <p:cNvSpPr txBox="1">
            <a:spLocks noChangeArrowheads="1"/>
          </p:cNvSpPr>
          <p:nvPr/>
        </p:nvSpPr>
        <p:spPr bwMode="auto">
          <a:xfrm>
            <a:off x="1760926" y="4399866"/>
            <a:ext cx="4914194" cy="1364476"/>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Typically for an over-the-counter sale, you have a small shop where the customer can select a product himself from the shelves, or the cashier selects the product for him. Once the customer has received the goods and the invoice is created, the goods issue needs to be posted in order to reduce the inventory.</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In the Over-the-Counter Sales process, the delivery is automatically created and the goods issue is automatically posted once the sales process is finished. No additional work from a logistics point of view is required.</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5" name="Chevron 44"/>
          <p:cNvSpPr>
            <a:spLocks noChangeArrowheads="1"/>
          </p:cNvSpPr>
          <p:nvPr/>
        </p:nvSpPr>
        <p:spPr bwMode="auto">
          <a:xfrm>
            <a:off x="1157015" y="2524021"/>
            <a:ext cx="239852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Delivery -  </a:t>
            </a:r>
          </a:p>
          <a:p>
            <a:pPr>
              <a:lnSpc>
                <a:spcPct val="90000"/>
              </a:lnSpc>
            </a:pPr>
            <a:r>
              <a:rPr lang="en-US" sz="900" dirty="0">
                <a:solidFill>
                  <a:schemeClr val="bg1"/>
                </a:solidFill>
                <a:latin typeface="BentonSans Regular"/>
                <a:cs typeface="BentonSans Regular"/>
              </a:rPr>
              <a:t>Without Task Control</a:t>
            </a:r>
          </a:p>
        </p:txBody>
      </p:sp>
      <p:sp>
        <p:nvSpPr>
          <p:cNvPr id="120" name="TextBox 59">
            <a:hlinkClick r:id="rId6" action="ppaction://hlinksldjump" tooltip="Close"/>
          </p:cNvPr>
          <p:cNvSpPr txBox="1">
            <a:spLocks noChangeArrowheads="1"/>
          </p:cNvSpPr>
          <p:nvPr/>
        </p:nvSpPr>
        <p:spPr bwMode="auto">
          <a:xfrm>
            <a:off x="5801036" y="1440893"/>
            <a:ext cx="237390" cy="369332"/>
          </a:xfrm>
          <a:prstGeom prst="rect">
            <a:avLst/>
          </a:prstGeom>
          <a:noFill/>
          <a:ln w="9525">
            <a:noFill/>
            <a:miter lim="800000"/>
            <a:headEnd/>
            <a:tailEnd/>
          </a:ln>
        </p:spPr>
        <p:txBody>
          <a:bodyPr wrap="square" lIns="72000">
            <a:spAutoFit/>
          </a:bodyPr>
          <a:lstStyle/>
          <a:p>
            <a:r>
              <a:rPr lang="en-US" dirty="0">
                <a:solidFill>
                  <a:schemeClr val="bg1"/>
                </a:solidFill>
                <a:latin typeface="BrowalliaUPC" pitchFamily="34" charset="-34"/>
                <a:cs typeface="BrowalliaUPC" pitchFamily="34" charset="-34"/>
              </a:rPr>
              <a:t>X</a:t>
            </a:r>
          </a:p>
        </p:txBody>
      </p:sp>
      <p:sp>
        <p:nvSpPr>
          <p:cNvPr id="121" name="Chevron 120"/>
          <p:cNvSpPr>
            <a:spLocks noChangeArrowheads="1"/>
          </p:cNvSpPr>
          <p:nvPr>
            <p:custDataLst>
              <p:tags r:id="rId1"/>
            </p:custDataLst>
          </p:nvPr>
        </p:nvSpPr>
        <p:spPr bwMode="auto">
          <a:xfrm>
            <a:off x="2495195" y="286174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700" dirty="0">
                <a:solidFill>
                  <a:srgbClr val="404040"/>
                </a:solidFill>
              </a:rPr>
              <a:t>Post a goods issue</a:t>
            </a:r>
            <a:endParaRPr lang="en-US" sz="700" dirty="0">
              <a:solidFill>
                <a:srgbClr val="404040"/>
              </a:solidFill>
            </a:endParaRPr>
          </a:p>
        </p:txBody>
      </p:sp>
      <p:sp>
        <p:nvSpPr>
          <p:cNvPr id="61" name="TextBox 59">
            <a:hlinkClick r:id="rId6" action="ppaction://hlinksldjump"/>
          </p:cNvPr>
          <p:cNvSpPr txBox="1">
            <a:spLocks noChangeArrowheads="1"/>
          </p:cNvSpPr>
          <p:nvPr/>
        </p:nvSpPr>
        <p:spPr bwMode="auto">
          <a:xfrm>
            <a:off x="3181240" y="246032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45" name="Freeform 69"/>
          <p:cNvSpPr>
            <a:spLocks noChangeArrowheads="1"/>
          </p:cNvSpPr>
          <p:nvPr/>
        </p:nvSpPr>
        <p:spPr bwMode="auto">
          <a:xfrm>
            <a:off x="3293859" y="378664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39"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Cashier</a:t>
            </a:r>
            <a:endParaRPr lang="en-US" sz="800" dirty="0">
              <a:solidFill>
                <a:srgbClr val="404040"/>
              </a:solidFill>
            </a:endParaRPr>
          </a:p>
        </p:txBody>
      </p:sp>
      <p:sp>
        <p:nvSpPr>
          <p:cNvPr id="40"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Over-the-Counter-Sales</a:t>
            </a:r>
          </a:p>
        </p:txBody>
      </p:sp>
      <p:sp>
        <p:nvSpPr>
          <p:cNvPr id="4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4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63" name="Picture 62"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64" name="Rectangle 57">
            <a:hlinkClick r:id="rId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1" action="ppaction://hlinksldjump"/>
          </p:cNvPr>
          <p:cNvSpPr>
            <a:spLocks noChangeArrowheads="1"/>
          </p:cNvSpPr>
          <p:nvPr/>
        </p:nvSpPr>
        <p:spPr bwMode="auto">
          <a:xfrm>
            <a:off x="2023673" y="146058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2" name="Chevron 123">
            <a:hlinkClick r:id="rId12" action="ppaction://hlinksldjump"/>
          </p:cNvPr>
          <p:cNvSpPr>
            <a:spLocks noChangeArrowheads="1"/>
          </p:cNvSpPr>
          <p:nvPr/>
        </p:nvSpPr>
        <p:spPr bwMode="auto">
          <a:xfrm>
            <a:off x="1167650" y="146058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Over-the- Counter Sale</a:t>
            </a:r>
          </a:p>
        </p:txBody>
      </p:sp>
      <p:sp>
        <p:nvSpPr>
          <p:cNvPr id="53" name="Freeform 69"/>
          <p:cNvSpPr>
            <a:spLocks noChangeArrowheads="1"/>
          </p:cNvSpPr>
          <p:nvPr/>
        </p:nvSpPr>
        <p:spPr bwMode="auto">
          <a:xfrm>
            <a:off x="1835678" y="22139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5" name="Freeform 69"/>
          <p:cNvSpPr>
            <a:spLocks noChangeArrowheads="1"/>
          </p:cNvSpPr>
          <p:nvPr/>
        </p:nvSpPr>
        <p:spPr bwMode="auto">
          <a:xfrm>
            <a:off x="2694394" y="22106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56"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7" name="Picture 127"/>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bwMode="auto">
          <a:xfrm>
            <a:off x="6905406" y="4499635"/>
            <a:ext cx="403225" cy="403225"/>
          </a:xfrm>
          <a:prstGeom prst="rect">
            <a:avLst/>
          </a:prstGeom>
          <a:noFill/>
          <a:ln w="9525">
            <a:noFill/>
            <a:miter lim="800000"/>
            <a:headEnd/>
            <a:tailEnd/>
          </a:ln>
        </p:spPr>
      </p:pic>
      <p:pic>
        <p:nvPicPr>
          <p:cNvPr id="72" name="Picture 7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3" name="Picture 72"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9"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TextBox 73"/>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7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Chevron 123">
            <a:hlinkClick r:id="rId6" action="ppaction://hlinksldjump"/>
          </p:cNvPr>
          <p:cNvSpPr>
            <a:spLocks noChangeArrowheads="1"/>
          </p:cNvSpPr>
          <p:nvPr/>
        </p:nvSpPr>
        <p:spPr bwMode="auto">
          <a:xfrm>
            <a:off x="1182321" y="2528726"/>
            <a:ext cx="884236" cy="879809"/>
          </a:xfrm>
          <a:prstGeom prst="chevron">
            <a:avLst>
              <a:gd name="adj" fmla="val 10374"/>
            </a:avLst>
          </a:prstGeom>
          <a:solidFill>
            <a:srgbClr val="ECECEC"/>
          </a:solidFill>
          <a:ln w="12700" cap="rnd" algn="ctr">
            <a:solidFill>
              <a:srgbClr val="ECECEC"/>
            </a:solidFill>
            <a:bevel/>
            <a:headEnd/>
            <a:tailEnd/>
          </a:ln>
        </p:spPr>
        <p:txBody>
          <a:bodyPr lIns="36000" tIns="36000" rIns="36000" bIns="36000" anchor="ctr"/>
          <a:lstStyle/>
          <a:p>
            <a:pPr>
              <a:lnSpc>
                <a:spcPct val="90000"/>
              </a:lnSpc>
            </a:pPr>
            <a:r>
              <a:rPr lang="en-US" sz="800" dirty="0">
                <a:solidFill>
                  <a:srgbClr val="404040"/>
                </a:solidFill>
              </a:rPr>
              <a:t>Processing Outbound Delivery -  </a:t>
            </a:r>
          </a:p>
          <a:p>
            <a:pPr>
              <a:lnSpc>
                <a:spcPct val="90000"/>
              </a:lnSpc>
            </a:pPr>
            <a:r>
              <a:rPr lang="en-US" sz="800" dirty="0">
                <a:solidFill>
                  <a:srgbClr val="404040"/>
                </a:solidFill>
              </a:rPr>
              <a:t>Without Task Control</a:t>
            </a:r>
          </a:p>
        </p:txBody>
      </p:sp>
      <p:sp>
        <p:nvSpPr>
          <p:cNvPr id="55" name="Freeform 69"/>
          <p:cNvSpPr>
            <a:spLocks noChangeArrowheads="1"/>
          </p:cNvSpPr>
          <p:nvPr/>
        </p:nvSpPr>
        <p:spPr bwMode="auto">
          <a:xfrm>
            <a:off x="1855390" y="32836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9" name="TextBox 58"/>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r>
              <a:rPr lang="de-DE" b="0" dirty="0">
                <a:latin typeface="BentonSans Bold" pitchFamily="2" charset="0"/>
              </a:rPr>
              <a:t> </a:t>
            </a:r>
            <a:br>
              <a:rPr lang="en-US" b="0"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225977"/>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over-the-counter Sale </a:t>
            </a:r>
            <a:r>
              <a:rPr lang="en-US" sz="900" dirty="0"/>
              <a:t>business process, the cashier creates an over-the-counter sale request. Once the document is released, a delivery is automatically created in the background and the goods issue is posted. The invoice is automatically created and also printed.</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Alternatively, the invoice creation can be separated. At the end of a month, combined invoices for same customers can also be created, for example.</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0" name="Freeform 69">
            <a:hlinkClick r:id="rId8" action="ppaction://hlinksldjump" tooltip="Process is relevant for accounting"/>
          </p:cNvPr>
          <p:cNvSpPr>
            <a:spLocks noChangeArrowheads="1"/>
          </p:cNvSpPr>
          <p:nvPr/>
        </p:nvSpPr>
        <p:spPr bwMode="auto">
          <a:xfrm>
            <a:off x="2561756" y="2284638"/>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121" name="Chevron 44"/>
          <p:cNvSpPr>
            <a:spLocks noChangeArrowheads="1"/>
          </p:cNvSpPr>
          <p:nvPr/>
        </p:nvSpPr>
        <p:spPr bwMode="auto">
          <a:xfrm>
            <a:off x="1163638" y="1217103"/>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Over-the-Counter Sale</a:t>
            </a:r>
          </a:p>
          <a:p>
            <a:pPr>
              <a:lnSpc>
                <a:spcPct val="90000"/>
              </a:lnSpc>
            </a:pPr>
            <a:endParaRPr lang="en-US" sz="900" dirty="0">
              <a:solidFill>
                <a:schemeClr val="bg1"/>
              </a:solidFill>
              <a:latin typeface="BentonSans Regular"/>
              <a:cs typeface="BentonSans Regular"/>
            </a:endParaRPr>
          </a:p>
        </p:txBody>
      </p:sp>
      <p:sp>
        <p:nvSpPr>
          <p:cNvPr id="122" name="Chevron 121"/>
          <p:cNvSpPr>
            <a:spLocks noChangeArrowheads="1"/>
          </p:cNvSpPr>
          <p:nvPr>
            <p:custDataLst>
              <p:tags r:id="rId1"/>
            </p:custDataLst>
          </p:nvPr>
        </p:nvSpPr>
        <p:spPr bwMode="auto">
          <a:xfrm>
            <a:off x="1319217" y="149699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Over-the-Counter Sale Request</a:t>
            </a:r>
          </a:p>
        </p:txBody>
      </p:sp>
      <p:sp>
        <p:nvSpPr>
          <p:cNvPr id="123" name="Chevron 122"/>
          <p:cNvSpPr>
            <a:spLocks noChangeArrowheads="1"/>
          </p:cNvSpPr>
          <p:nvPr>
            <p:custDataLst>
              <p:tags r:id="rId2"/>
            </p:custDataLst>
          </p:nvPr>
        </p:nvSpPr>
        <p:spPr bwMode="auto">
          <a:xfrm>
            <a:off x="2152567" y="1496992"/>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Create and release an Invoice</a:t>
            </a:r>
          </a:p>
        </p:txBody>
      </p:sp>
      <p:sp>
        <p:nvSpPr>
          <p:cNvPr id="124" name="TextBox 59">
            <a:hlinkClick r:id="rId8" action="ppaction://hlinksldjump"/>
          </p:cNvPr>
          <p:cNvSpPr txBox="1">
            <a:spLocks noChangeArrowheads="1"/>
          </p:cNvSpPr>
          <p:nvPr/>
        </p:nvSpPr>
        <p:spPr bwMode="auto">
          <a:xfrm>
            <a:off x="2677228" y="1163938"/>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125" name="Oval 124">
            <a:hlinkClick r:id="rId9" action="ppaction://hlinksldjump" tooltip="One or more invoice requests are selected and transferred to an invoice. Requests can be combined into one or more invoices."/>
          </p:cNvPr>
          <p:cNvSpPr>
            <a:spLocks noChangeAspect="1"/>
          </p:cNvSpPr>
          <p:nvPr/>
        </p:nvSpPr>
        <p:spPr bwMode="gray">
          <a:xfrm>
            <a:off x="1912550" y="2086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40" name="Oval 39">
            <a:hlinkClick r:id="rId9" action="ppaction://hlinksldjump" tooltip="After saving the invoice, it is checked for correctness and released for financials and output management."/>
          </p:cNvPr>
          <p:cNvSpPr>
            <a:spLocks noChangeAspect="1"/>
          </p:cNvSpPr>
          <p:nvPr/>
        </p:nvSpPr>
        <p:spPr bwMode="gray">
          <a:xfrm>
            <a:off x="2736438" y="208687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41" name="Freeform 69"/>
          <p:cNvSpPr>
            <a:spLocks noChangeArrowheads="1"/>
          </p:cNvSpPr>
          <p:nvPr/>
        </p:nvSpPr>
        <p:spPr bwMode="auto">
          <a:xfrm>
            <a:off x="2774753" y="247452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43"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Cashier</a:t>
            </a:r>
            <a:endParaRPr lang="en-US" sz="800" dirty="0">
              <a:solidFill>
                <a:srgbClr val="404040"/>
              </a:solidFill>
            </a:endParaRPr>
          </a:p>
        </p:txBody>
      </p:sp>
      <p:sp>
        <p:nvSpPr>
          <p:cNvPr id="44"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Over-the-Counter-Sales</a:t>
            </a:r>
          </a:p>
        </p:txBody>
      </p:sp>
      <p:sp>
        <p:nvSpPr>
          <p:cNvPr id="45"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5" name="Picture 64"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66" name="Picture 65"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68" name="Rectangle 57">
            <a:hlinkClick r:id="rId1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4" action="ppaction://hlinksldjump"/>
          </p:cNvPr>
          <p:cNvSpPr>
            <a:spLocks noChangeArrowheads="1"/>
          </p:cNvSpPr>
          <p:nvPr/>
        </p:nvSpPr>
        <p:spPr bwMode="auto">
          <a:xfrm>
            <a:off x="3004748" y="146058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52" name="Freeform 69"/>
          <p:cNvSpPr>
            <a:spLocks noChangeArrowheads="1"/>
          </p:cNvSpPr>
          <p:nvPr/>
        </p:nvSpPr>
        <p:spPr bwMode="auto">
          <a:xfrm>
            <a:off x="3675469" y="221065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56"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7" name="Picture 127"/>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bwMode="auto">
          <a:xfrm>
            <a:off x="6905406" y="4499635"/>
            <a:ext cx="403225" cy="403225"/>
          </a:xfrm>
          <a:prstGeom prst="rect">
            <a:avLst/>
          </a:prstGeom>
          <a:noFill/>
          <a:ln w="9525">
            <a:noFill/>
            <a:miter lim="800000"/>
            <a:headEnd/>
            <a:tailEnd/>
          </a:ln>
        </p:spPr>
      </p:pic>
      <p:pic>
        <p:nvPicPr>
          <p:cNvPr id="58" name="Picture 5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0" name="Picture 59"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2"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Chevron 123">
            <a:hlinkClick r:id="rId7" action="ppaction://hlinksldjump"/>
          </p:cNvPr>
          <p:cNvSpPr>
            <a:spLocks noChangeArrowheads="1"/>
          </p:cNvSpPr>
          <p:nvPr/>
        </p:nvSpPr>
        <p:spPr bwMode="auto">
          <a:xfrm>
            <a:off x="1182321" y="2528726"/>
            <a:ext cx="884236" cy="879809"/>
          </a:xfrm>
          <a:prstGeom prst="chevron">
            <a:avLst>
              <a:gd name="adj" fmla="val 10374"/>
            </a:avLst>
          </a:prstGeom>
          <a:solidFill>
            <a:srgbClr val="ECECEC"/>
          </a:solidFill>
          <a:ln w="12700" cap="rnd" algn="ctr">
            <a:solidFill>
              <a:srgbClr val="ECECEC"/>
            </a:solidFill>
            <a:bevel/>
            <a:headEnd/>
            <a:tailEnd/>
          </a:ln>
        </p:spPr>
        <p:txBody>
          <a:bodyPr lIns="36000" tIns="36000" rIns="36000" bIns="36000" anchor="ctr"/>
          <a:lstStyle/>
          <a:p>
            <a:pPr>
              <a:lnSpc>
                <a:spcPct val="90000"/>
              </a:lnSpc>
            </a:pPr>
            <a:r>
              <a:rPr lang="en-US" sz="800" dirty="0">
                <a:solidFill>
                  <a:srgbClr val="404040"/>
                </a:solidFill>
              </a:rPr>
              <a:t>Processing Outbound Delivery -  </a:t>
            </a:r>
          </a:p>
          <a:p>
            <a:pPr>
              <a:lnSpc>
                <a:spcPct val="90000"/>
              </a:lnSpc>
            </a:pPr>
            <a:r>
              <a:rPr lang="en-US" sz="800" dirty="0">
                <a:solidFill>
                  <a:srgbClr val="404040"/>
                </a:solidFill>
              </a:rPr>
              <a:t>Without Task Control</a:t>
            </a:r>
          </a:p>
        </p:txBody>
      </p:sp>
      <p:sp>
        <p:nvSpPr>
          <p:cNvPr id="74" name="TextBox 73"/>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r>
              <a:rPr lang="de-DE" b="0" dirty="0"/>
              <a:t>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21086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a:t>
            </a:r>
          </a:p>
          <a:p>
            <a:pPr>
              <a:spcBef>
                <a:spcPts val="600"/>
              </a:spcBef>
            </a:pPr>
            <a:r>
              <a:rPr lang="en-US" sz="900" dirty="0"/>
              <a:t>It is also possible to upload credit card statements to pre-confirmed payments. When the payments are credited to the company's bank account, the bank statement is entered in the system, either electronically uploaded or manually entered, before being confirmed. If payments are externally initiated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44"/>
          <p:cNvSpPr>
            <a:spLocks noChangeArrowheads="1"/>
          </p:cNvSpPr>
          <p:nvPr/>
        </p:nvSpPr>
        <p:spPr bwMode="auto">
          <a:xfrm>
            <a:off x="1974270" y="1204542"/>
            <a:ext cx="4001228" cy="1389803"/>
          </a:xfrm>
          <a:prstGeom prst="chevron">
            <a:avLst>
              <a:gd name="adj" fmla="val 9786"/>
            </a:avLst>
          </a:prstGeom>
          <a:solidFill>
            <a:srgbClr val="388ABD"/>
          </a:solidFill>
          <a:ln w="19050" cap="rnd" algn="ctr">
            <a:noFill/>
            <a:bevel/>
            <a:headEnd/>
            <a:tailEnd/>
          </a:ln>
        </p:spPr>
        <p:txBody>
          <a:bodyPr lIns="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a:p>
            <a:pPr>
              <a:lnSpc>
                <a:spcPct val="90000"/>
              </a:lnSpc>
            </a:pPr>
            <a:endParaRPr lang="en-US" sz="900" dirty="0">
              <a:solidFill>
                <a:schemeClr val="bg1"/>
              </a:solidFill>
              <a:latin typeface="BentonSans Regular"/>
              <a:cs typeface="BentonSans Regular"/>
            </a:endParaRPr>
          </a:p>
        </p:txBody>
      </p:sp>
      <p:sp>
        <p:nvSpPr>
          <p:cNvPr id="61" name="Chevron 102"/>
          <p:cNvSpPr>
            <a:spLocks noChangeArrowheads="1"/>
          </p:cNvSpPr>
          <p:nvPr>
            <p:custDataLst>
              <p:tags r:id="rId1"/>
            </p:custDataLst>
          </p:nvPr>
        </p:nvSpPr>
        <p:spPr bwMode="auto">
          <a:xfrm>
            <a:off x="2145971"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700" dirty="0">
                <a:solidFill>
                  <a:srgbClr val="404040"/>
                </a:solidFill>
              </a:rPr>
              <a:t>Enter a remittance advice</a:t>
            </a:r>
            <a:endParaRPr lang="en-US" sz="700" dirty="0">
              <a:solidFill>
                <a:srgbClr val="404040"/>
              </a:solidFill>
            </a:endParaRPr>
          </a:p>
        </p:txBody>
      </p:sp>
      <p:sp>
        <p:nvSpPr>
          <p:cNvPr id="62" name="Chevron 103"/>
          <p:cNvSpPr>
            <a:spLocks noChangeArrowheads="1"/>
          </p:cNvSpPr>
          <p:nvPr>
            <p:custDataLst>
              <p:tags r:id="rId2"/>
            </p:custDataLst>
          </p:nvPr>
        </p:nvSpPr>
        <p:spPr bwMode="auto">
          <a:xfrm>
            <a:off x="3024647"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 a bank statement</a:t>
            </a:r>
          </a:p>
        </p:txBody>
      </p:sp>
      <p:sp>
        <p:nvSpPr>
          <p:cNvPr id="63" name="TextBox 59">
            <a:hlinkClick r:id="rId9" action="ppaction://hlinksldjump"/>
          </p:cNvPr>
          <p:cNvSpPr txBox="1">
            <a:spLocks noChangeArrowheads="1"/>
          </p:cNvSpPr>
          <p:nvPr/>
        </p:nvSpPr>
        <p:spPr bwMode="auto">
          <a:xfrm>
            <a:off x="5653215" y="114117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4" name="Chevron 107"/>
          <p:cNvSpPr>
            <a:spLocks noChangeArrowheads="1"/>
          </p:cNvSpPr>
          <p:nvPr>
            <p:custDataLst>
              <p:tags r:id="rId3"/>
            </p:custDataLst>
          </p:nvPr>
        </p:nvSpPr>
        <p:spPr bwMode="auto">
          <a:xfrm>
            <a:off x="3927547"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Allocate a payment</a:t>
            </a:r>
          </a:p>
        </p:txBody>
      </p:sp>
      <p:sp>
        <p:nvSpPr>
          <p:cNvPr id="65" name="Chevron 109"/>
          <p:cNvSpPr>
            <a:spLocks noChangeArrowheads="1"/>
          </p:cNvSpPr>
          <p:nvPr>
            <p:custDataLst>
              <p:tags r:id="rId4"/>
            </p:custDataLst>
          </p:nvPr>
        </p:nvSpPr>
        <p:spPr bwMode="auto">
          <a:xfrm>
            <a:off x="4814394" y="15339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Clear a payment</a:t>
            </a:r>
          </a:p>
        </p:txBody>
      </p:sp>
      <p:sp>
        <p:nvSpPr>
          <p:cNvPr id="66" name="Rectangle 77"/>
          <p:cNvSpPr>
            <a:spLocks noChangeArrowheads="1"/>
          </p:cNvSpPr>
          <p:nvPr/>
        </p:nvSpPr>
        <p:spPr bwMode="auto">
          <a:xfrm>
            <a:off x="2145971" y="2354263"/>
            <a:ext cx="2069404" cy="230832"/>
          </a:xfrm>
          <a:prstGeom prst="rect">
            <a:avLst/>
          </a:prstGeom>
          <a:noFill/>
          <a:ln w="9525">
            <a:noFill/>
            <a:miter lim="800000"/>
            <a:headEnd/>
            <a:tailEnd/>
          </a:ln>
        </p:spPr>
        <p:txBody>
          <a:bodyPr wrap="none" lIns="72000">
            <a:spAutoFit/>
          </a:bodyPr>
          <a:lstStyle/>
          <a:p>
            <a:pPr>
              <a:buClr>
                <a:schemeClr val="accent1"/>
              </a:buClr>
              <a:buSzPct val="80000"/>
            </a:pPr>
            <a:r>
              <a:rPr lang="en-US" sz="900" dirty="0">
                <a:solidFill>
                  <a:srgbClr val="44697D"/>
                </a:solidFill>
                <a:hlinkClick r:id="rId10" action="ppaction://hlinksldjump"/>
              </a:rPr>
              <a:t>Click here</a:t>
            </a:r>
            <a:r>
              <a:rPr lang="en-US" sz="900" dirty="0">
                <a:solidFill>
                  <a:srgbClr val="44697D"/>
                </a:solidFill>
                <a:hlinkClick r:id="rId11" action="ppaction://hlinksldjump"/>
              </a:rPr>
              <a:t> </a:t>
            </a:r>
            <a:r>
              <a:rPr lang="en-US" sz="900" dirty="0">
                <a:solidFill>
                  <a:schemeClr val="bg1"/>
                </a:solidFill>
              </a:rPr>
              <a:t>to display process variants</a:t>
            </a:r>
          </a:p>
        </p:txBody>
      </p:sp>
      <p:sp>
        <p:nvSpPr>
          <p:cNvPr id="68" name="Oval 65">
            <a:hlinkClick r:id="rId11" action="ppaction://hlinksldjump" tooltip="The accountant enters a payment advice received from the customer or supplier upon payment of an invoice or credit memo."/>
          </p:cNvPr>
          <p:cNvSpPr>
            <a:spLocks noChangeAspect="1"/>
          </p:cNvSpPr>
          <p:nvPr/>
        </p:nvSpPr>
        <p:spPr bwMode="gray">
          <a:xfrm>
            <a:off x="2723812" y="21222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Oval 67">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3627471" y="21218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0" name="Oval 68">
            <a:hlinkClick r:id="rId11"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4503672" y="21331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1" name="Oval 69">
            <a:hlinkClick r:id="rId11" action="ppaction://hlinksldjump" tooltip="The system clears the payment if the items were selected previously. Otherwise, the system generates a task for the accountant to clear."/>
          </p:cNvPr>
          <p:cNvSpPr>
            <a:spLocks noChangeAspect="1"/>
          </p:cNvSpPr>
          <p:nvPr/>
        </p:nvSpPr>
        <p:spPr bwMode="gray">
          <a:xfrm>
            <a:off x="5392489" y="21215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2" name="Freeform 69"/>
          <p:cNvSpPr>
            <a:spLocks noChangeArrowheads="1"/>
          </p:cNvSpPr>
          <p:nvPr/>
        </p:nvSpPr>
        <p:spPr bwMode="auto">
          <a:xfrm>
            <a:off x="5711829" y="2460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9" name="Picture 78"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82" name="Picture 81"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84"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Freeform 69"/>
          <p:cNvSpPr>
            <a:spLocks noChangeArrowheads="1"/>
          </p:cNvSpPr>
          <p:nvPr/>
        </p:nvSpPr>
        <p:spPr bwMode="auto">
          <a:xfrm>
            <a:off x="1855390" y="32836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53" name="Chevron 123">
            <a:hlinkClick r:id="rId16" action="ppaction://hlinksldjump"/>
          </p:cNvPr>
          <p:cNvSpPr>
            <a:spLocks noChangeArrowheads="1"/>
          </p:cNvSpPr>
          <p:nvPr/>
        </p:nvSpPr>
        <p:spPr bwMode="auto">
          <a:xfrm>
            <a:off x="1167650" y="146058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Over-the- Counter Sale</a:t>
            </a:r>
          </a:p>
        </p:txBody>
      </p:sp>
      <p:sp>
        <p:nvSpPr>
          <p:cNvPr id="55" name="Freeform 69"/>
          <p:cNvSpPr>
            <a:spLocks noChangeArrowheads="1"/>
          </p:cNvSpPr>
          <p:nvPr/>
        </p:nvSpPr>
        <p:spPr bwMode="auto">
          <a:xfrm>
            <a:off x="1835678" y="22139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pic>
        <p:nvPicPr>
          <p:cNvPr id="56"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4" name="Group 3"/>
          <p:cNvGrpSpPr/>
          <p:nvPr/>
        </p:nvGrpSpPr>
        <p:grpSpPr>
          <a:xfrm>
            <a:off x="6905270" y="4498534"/>
            <a:ext cx="410400" cy="410400"/>
            <a:chOff x="6905270" y="4498534"/>
            <a:chExt cx="410400" cy="410400"/>
          </a:xfrm>
        </p:grpSpPr>
        <p:pic>
          <p:nvPicPr>
            <p:cNvPr id="58" name="Picture 102" descr="47"/>
            <p:cNvPicPr>
              <a:picLocks noChangeAspect="1" noChangeArrowheads="1"/>
            </p:cNvPicPr>
            <p:nvPr/>
          </p:nvPicPr>
          <p:blipFill>
            <a:blip r:embed="rId18" cstate="print"/>
            <a:srcRect/>
            <a:stretch>
              <a:fillRect/>
            </a:stretch>
          </p:blipFill>
          <p:spPr bwMode="auto">
            <a:xfrm>
              <a:off x="6923088" y="4513262"/>
              <a:ext cx="384175" cy="384175"/>
            </a:xfrm>
            <a:prstGeom prst="rect">
              <a:avLst/>
            </a:prstGeom>
            <a:noFill/>
            <a:ln w="9525">
              <a:noFill/>
              <a:miter lim="800000"/>
              <a:headEnd/>
              <a:tailEnd/>
            </a:ln>
          </p:spPr>
        </p:pic>
        <p:sp>
          <p:nvSpPr>
            <p:cNvPr id="57" name="Donut 56"/>
            <p:cNvSpPr>
              <a:spLocks noChangeAspect="1"/>
            </p:cNvSpPr>
            <p:nvPr/>
          </p:nvSpPr>
          <p:spPr bwMode="gray">
            <a:xfrm>
              <a:off x="6905270" y="449853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0" name="Picture 5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3" name="Picture 72"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8"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Chevron 123">
            <a:hlinkClick r:id="rId7" action="ppaction://hlinksldjump"/>
          </p:cNvPr>
          <p:cNvSpPr>
            <a:spLocks noChangeArrowheads="1"/>
          </p:cNvSpPr>
          <p:nvPr/>
        </p:nvSpPr>
        <p:spPr bwMode="auto">
          <a:xfrm>
            <a:off x="1182321" y="2528726"/>
            <a:ext cx="884236" cy="879809"/>
          </a:xfrm>
          <a:prstGeom prst="chevron">
            <a:avLst>
              <a:gd name="adj" fmla="val 10374"/>
            </a:avLst>
          </a:prstGeom>
          <a:solidFill>
            <a:srgbClr val="ECECEC"/>
          </a:solidFill>
          <a:ln w="12700" cap="rnd" algn="ctr">
            <a:solidFill>
              <a:srgbClr val="ECECEC"/>
            </a:solidFill>
            <a:bevel/>
            <a:headEnd/>
            <a:tailEnd/>
          </a:ln>
        </p:spPr>
        <p:txBody>
          <a:bodyPr lIns="36000" tIns="36000" rIns="36000" bIns="36000" anchor="ctr"/>
          <a:lstStyle/>
          <a:p>
            <a:pPr>
              <a:lnSpc>
                <a:spcPct val="90000"/>
              </a:lnSpc>
            </a:pPr>
            <a:r>
              <a:rPr lang="en-US" sz="800" dirty="0">
                <a:solidFill>
                  <a:srgbClr val="404040"/>
                </a:solidFill>
              </a:rPr>
              <a:t>Processing Outbound Delivery -  </a:t>
            </a:r>
          </a:p>
          <a:p>
            <a:pPr>
              <a:lnSpc>
                <a:spcPct val="90000"/>
              </a:lnSpc>
            </a:pPr>
            <a:r>
              <a:rPr lang="en-US" sz="800" dirty="0">
                <a:solidFill>
                  <a:srgbClr val="404040"/>
                </a:solidFill>
              </a:rPr>
              <a:t>Without Task Control</a:t>
            </a:r>
          </a:p>
        </p:txBody>
      </p:sp>
      <p:sp>
        <p:nvSpPr>
          <p:cNvPr id="58" name="Freeform 69"/>
          <p:cNvSpPr>
            <a:spLocks noChangeArrowheads="1"/>
          </p:cNvSpPr>
          <p:nvPr/>
        </p:nvSpPr>
        <p:spPr bwMode="auto">
          <a:xfrm>
            <a:off x="1855390" y="32836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0" name="Chevron 123">
            <a:hlinkClick r:id="rId8" action="ppaction://hlinksldjump"/>
          </p:cNvPr>
          <p:cNvSpPr>
            <a:spLocks noChangeArrowheads="1"/>
          </p:cNvSpPr>
          <p:nvPr/>
        </p:nvSpPr>
        <p:spPr bwMode="auto">
          <a:xfrm>
            <a:off x="1167650" y="1460588"/>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Over-the- Counter Sale</a:t>
            </a:r>
          </a:p>
        </p:txBody>
      </p:sp>
      <p:sp>
        <p:nvSpPr>
          <p:cNvPr id="105" name="Freeform 69"/>
          <p:cNvSpPr>
            <a:spLocks noChangeArrowheads="1"/>
          </p:cNvSpPr>
          <p:nvPr/>
        </p:nvSpPr>
        <p:spPr bwMode="auto">
          <a:xfrm>
            <a:off x="1835678" y="221396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61" name="TextBox 6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r>
              <a:rPr lang="de-DE" b="0" dirty="0"/>
              <a:t>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210862"/>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Processing Receivables and Payments</a:t>
            </a:r>
            <a:r>
              <a:rPr lang="en-US" sz="900" dirty="0"/>
              <a:t> business process enables the processing of incoming payments, initiated either internally by your company or externally by your customers. The process uses country-specific payment methods. </a:t>
            </a:r>
          </a:p>
          <a:p>
            <a:pPr>
              <a:spcBef>
                <a:spcPts val="600"/>
              </a:spcBef>
            </a:pPr>
            <a:r>
              <a:rPr lang="en-US" sz="900" dirty="0"/>
              <a:t>Payments can be made manually, or automatically via a payment run in which the system proposes open items for payment. You then release the payments and the system posts them to accounting. You create the payment medium, either manually or as part of an automatic run, using files for direct debit or credit card payments. </a:t>
            </a:r>
          </a:p>
          <a:p>
            <a:pPr>
              <a:spcBef>
                <a:spcPts val="600"/>
              </a:spcBef>
            </a:pPr>
            <a:r>
              <a:rPr lang="en-US" sz="900" dirty="0"/>
              <a:t>It is also possible to upload credit card statements to pre-confirmed payments. When the payments are credited to the company's bank account, the bank statement is entered in the system, either electronically uploaded or manually entered, before being confirmed. If payments are externally initiated by the customer, the bank statement provides notification of payment. The payments are matched in the system to the open invoices before being cleared.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4502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81" name="Chevron 102"/>
          <p:cNvSpPr>
            <a:spLocks noChangeArrowheads="1"/>
          </p:cNvSpPr>
          <p:nvPr/>
        </p:nvSpPr>
        <p:spPr bwMode="auto">
          <a:xfrm>
            <a:off x="7613870" y="528537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Receivables</a:t>
            </a:r>
          </a:p>
          <a:p>
            <a:pPr>
              <a:buClr>
                <a:schemeClr val="accent1"/>
              </a:buClr>
              <a:buSzPct val="80000"/>
              <a:buFont typeface="Wingdings" pitchFamily="2" charset="2"/>
              <a:buNone/>
            </a:pPr>
            <a:r>
              <a:rPr lang="en-US" sz="800" dirty="0">
                <a:solidFill>
                  <a:srgbClr val="404040"/>
                </a:solidFill>
              </a:rPr>
              <a:t>Payment Management</a:t>
            </a:r>
          </a:p>
          <a:p>
            <a:pPr>
              <a:buClr>
                <a:schemeClr val="accent1"/>
              </a:buClr>
              <a:buSzPct val="80000"/>
              <a:buFont typeface="Wingdings" pitchFamily="2" charset="2"/>
              <a:buNone/>
            </a:pPr>
            <a:r>
              <a:rPr lang="en-US" sz="800" dirty="0">
                <a:solidFill>
                  <a:srgbClr val="404040"/>
                </a:solidFill>
              </a:rPr>
              <a:t>Liquidity Management </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5" name="Chevron 44"/>
          <p:cNvSpPr>
            <a:spLocks noChangeArrowheads="1"/>
          </p:cNvSpPr>
          <p:nvPr/>
        </p:nvSpPr>
        <p:spPr bwMode="auto">
          <a:xfrm>
            <a:off x="1974270" y="1204542"/>
            <a:ext cx="4001228" cy="1389803"/>
          </a:xfrm>
          <a:prstGeom prst="chevron">
            <a:avLst>
              <a:gd name="adj" fmla="val 9786"/>
            </a:avLst>
          </a:prstGeom>
          <a:solidFill>
            <a:srgbClr val="388ABD"/>
          </a:solidFill>
          <a:ln w="19050" cap="rnd" algn="ctr">
            <a:noFill/>
            <a:bevel/>
            <a:headEnd/>
            <a:tailEnd/>
          </a:ln>
        </p:spPr>
        <p:txBody>
          <a:bodyPr lIns="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a:p>
            <a:pPr>
              <a:lnSpc>
                <a:spcPct val="90000"/>
              </a:lnSpc>
            </a:pPr>
            <a:endParaRPr lang="en-US" sz="900" dirty="0">
              <a:solidFill>
                <a:schemeClr val="bg1"/>
              </a:solidFill>
              <a:latin typeface="BentonSans Regular"/>
              <a:cs typeface="BentonSans Regular"/>
            </a:endParaRPr>
          </a:p>
        </p:txBody>
      </p:sp>
      <p:sp>
        <p:nvSpPr>
          <p:cNvPr id="72" name="Chevron 102"/>
          <p:cNvSpPr>
            <a:spLocks noChangeArrowheads="1"/>
          </p:cNvSpPr>
          <p:nvPr>
            <p:custDataLst>
              <p:tags r:id="rId1"/>
            </p:custDataLst>
          </p:nvPr>
        </p:nvSpPr>
        <p:spPr bwMode="auto">
          <a:xfrm>
            <a:off x="2145971"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700" dirty="0">
                <a:solidFill>
                  <a:srgbClr val="404040"/>
                </a:solidFill>
              </a:rPr>
              <a:t>Enter a remittance advice</a:t>
            </a:r>
            <a:endParaRPr lang="en-US" sz="700" dirty="0">
              <a:solidFill>
                <a:srgbClr val="404040"/>
              </a:solidFill>
            </a:endParaRPr>
          </a:p>
        </p:txBody>
      </p:sp>
      <p:sp>
        <p:nvSpPr>
          <p:cNvPr id="73" name="Chevron 103"/>
          <p:cNvSpPr>
            <a:spLocks noChangeArrowheads="1"/>
          </p:cNvSpPr>
          <p:nvPr>
            <p:custDataLst>
              <p:tags r:id="rId2"/>
            </p:custDataLst>
          </p:nvPr>
        </p:nvSpPr>
        <p:spPr bwMode="auto">
          <a:xfrm>
            <a:off x="3024647"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 a bank statement</a:t>
            </a:r>
          </a:p>
        </p:txBody>
      </p:sp>
      <p:sp>
        <p:nvSpPr>
          <p:cNvPr id="83" name="TextBox 59">
            <a:hlinkClick r:id="rId10" action="ppaction://hlinksldjump"/>
          </p:cNvPr>
          <p:cNvSpPr txBox="1">
            <a:spLocks noChangeArrowheads="1"/>
          </p:cNvSpPr>
          <p:nvPr/>
        </p:nvSpPr>
        <p:spPr bwMode="auto">
          <a:xfrm>
            <a:off x="5653215" y="1141179"/>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6" name="Chevron 107"/>
          <p:cNvSpPr>
            <a:spLocks noChangeArrowheads="1"/>
          </p:cNvSpPr>
          <p:nvPr>
            <p:custDataLst>
              <p:tags r:id="rId3"/>
            </p:custDataLst>
          </p:nvPr>
        </p:nvSpPr>
        <p:spPr bwMode="auto">
          <a:xfrm>
            <a:off x="3927547" y="1536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Allocate a payment</a:t>
            </a:r>
          </a:p>
        </p:txBody>
      </p:sp>
      <p:sp>
        <p:nvSpPr>
          <p:cNvPr id="90" name="Chevron 109"/>
          <p:cNvSpPr>
            <a:spLocks noChangeArrowheads="1"/>
          </p:cNvSpPr>
          <p:nvPr>
            <p:custDataLst>
              <p:tags r:id="rId4"/>
            </p:custDataLst>
          </p:nvPr>
        </p:nvSpPr>
        <p:spPr bwMode="auto">
          <a:xfrm>
            <a:off x="4814394" y="153397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Clear a payment</a:t>
            </a:r>
          </a:p>
        </p:txBody>
      </p:sp>
      <p:sp>
        <p:nvSpPr>
          <p:cNvPr id="91" name="Rectangle 77"/>
          <p:cNvSpPr>
            <a:spLocks noChangeArrowheads="1"/>
          </p:cNvSpPr>
          <p:nvPr/>
        </p:nvSpPr>
        <p:spPr bwMode="auto">
          <a:xfrm>
            <a:off x="2145971" y="2354263"/>
            <a:ext cx="1928339" cy="230832"/>
          </a:xfrm>
          <a:prstGeom prst="rect">
            <a:avLst/>
          </a:prstGeom>
          <a:noFill/>
          <a:ln w="9525">
            <a:noFill/>
            <a:miter lim="800000"/>
            <a:headEnd/>
            <a:tailEnd/>
          </a:ln>
        </p:spPr>
        <p:txBody>
          <a:bodyPr wrap="none" lIns="72000">
            <a:spAutoFit/>
          </a:bodyPr>
          <a:lstStyle/>
          <a:p>
            <a:pPr>
              <a:buClr>
                <a:schemeClr val="accent1"/>
              </a:buClr>
              <a:buSzPct val="80000"/>
            </a:pPr>
            <a:r>
              <a:rPr lang="en-US" sz="900" dirty="0">
                <a:solidFill>
                  <a:srgbClr val="44697D"/>
                </a:solidFill>
                <a:hlinkClick r:id="rId11" action="ppaction://hlinksldjump"/>
              </a:rPr>
              <a:t>Click here </a:t>
            </a:r>
            <a:r>
              <a:rPr lang="en-US" sz="900" dirty="0">
                <a:solidFill>
                  <a:schemeClr val="bg1"/>
                </a:solidFill>
              </a:rPr>
              <a:t>to hide process variants</a:t>
            </a:r>
          </a:p>
        </p:txBody>
      </p:sp>
      <p:sp>
        <p:nvSpPr>
          <p:cNvPr id="92" name="Oval 65">
            <a:hlinkClick r:id="rId11" action="ppaction://hlinksldjump" tooltip="The accountant enters a payment advice received from the customer or supplier upon payment of an invoice or credit memo."/>
          </p:cNvPr>
          <p:cNvSpPr>
            <a:spLocks noChangeAspect="1"/>
          </p:cNvSpPr>
          <p:nvPr/>
        </p:nvSpPr>
        <p:spPr bwMode="gray">
          <a:xfrm>
            <a:off x="2723812" y="212221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5" name="Oval 67">
            <a:hlinkClick r:id="rId11" action="ppaction://hlinksldjump" tooltip="The accountant processes the bank statements regularly in the system to keep the cash information up-to-date. The accountant performs this process manually or electronically by uploading the bank statement file."/>
          </p:cNvPr>
          <p:cNvSpPr>
            <a:spLocks noChangeAspect="1"/>
          </p:cNvSpPr>
          <p:nvPr/>
        </p:nvSpPr>
        <p:spPr bwMode="gray">
          <a:xfrm>
            <a:off x="3627471" y="2121897"/>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7" name="Oval 68">
            <a:hlinkClick r:id="rId11"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4503672" y="213315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8" name="Oval 69">
            <a:hlinkClick r:id="rId11" action="ppaction://hlinksldjump" tooltip="The system clears the payment if the items were selected previously. Otherwise, the system generates a task for the accountant to clear."/>
          </p:cNvPr>
          <p:cNvSpPr>
            <a:spLocks noChangeAspect="1"/>
          </p:cNvSpPr>
          <p:nvPr/>
        </p:nvSpPr>
        <p:spPr bwMode="gray">
          <a:xfrm>
            <a:off x="5392489" y="2121576"/>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9" name="Freeform 69"/>
          <p:cNvSpPr>
            <a:spLocks noChangeArrowheads="1"/>
          </p:cNvSpPr>
          <p:nvPr/>
        </p:nvSpPr>
        <p:spPr bwMode="auto">
          <a:xfrm>
            <a:off x="5711829" y="246051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8" name="Chevron 55">
            <a:hlinkClick r:id="" action="ppaction://noaction"/>
          </p:cNvPr>
          <p:cNvSpPr>
            <a:spLocks noChangeArrowheads="1"/>
          </p:cNvSpPr>
          <p:nvPr/>
        </p:nvSpPr>
        <p:spPr bwMode="auto">
          <a:xfrm>
            <a:off x="1979810" y="2591537"/>
            <a:ext cx="3846220" cy="1547076"/>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288000">
              <a:spcBef>
                <a:spcPts val="300"/>
              </a:spcBef>
            </a:pPr>
            <a:r>
              <a:rPr lang="en-US" sz="900" dirty="0"/>
              <a:t>Processing Externally-Initiated Payments by Incoming Check </a:t>
            </a:r>
          </a:p>
          <a:p>
            <a:pPr marL="288000">
              <a:spcBef>
                <a:spcPts val="300"/>
              </a:spcBef>
            </a:pPr>
            <a:r>
              <a:rPr lang="en-US" sz="900" dirty="0"/>
              <a:t>Processing Externally-Initiated Payments by Incoming Check with Lockbox </a:t>
            </a:r>
          </a:p>
          <a:p>
            <a:pPr marL="288000">
              <a:spcBef>
                <a:spcPts val="300"/>
              </a:spcBef>
            </a:pPr>
            <a:r>
              <a:rPr lang="en-US" sz="900" dirty="0"/>
              <a:t>Processing Externally-Initiated Payments by Multiple Incoming Checks </a:t>
            </a:r>
          </a:p>
          <a:p>
            <a:pPr marL="288000">
              <a:spcBef>
                <a:spcPts val="300"/>
              </a:spcBef>
            </a:pPr>
            <a:r>
              <a:rPr lang="en-US" sz="900" dirty="0"/>
              <a:t>Processing Incoming Payments by Bill of Exchange </a:t>
            </a:r>
          </a:p>
          <a:p>
            <a:pPr marL="288000">
              <a:spcBef>
                <a:spcPts val="300"/>
              </a:spcBef>
            </a:pPr>
            <a:r>
              <a:rPr lang="en-US" sz="900" dirty="0"/>
              <a:t>Processing Incoming Payments with Petty Cash </a:t>
            </a:r>
          </a:p>
          <a:p>
            <a:pPr marL="288000">
              <a:spcBef>
                <a:spcPts val="300"/>
              </a:spcBef>
            </a:pPr>
            <a:r>
              <a:rPr lang="en-US" sz="900" dirty="0"/>
              <a:t>Processing Internally-Initiated Payments by Credit Card </a:t>
            </a:r>
          </a:p>
          <a:p>
            <a:pPr marL="288000">
              <a:spcBef>
                <a:spcPts val="300"/>
              </a:spcBef>
            </a:pPr>
            <a:r>
              <a:rPr lang="en-US" sz="900" dirty="0"/>
              <a:t>Processing Internally-Initiated Payments by Direct Debit </a:t>
            </a:r>
            <a:endParaRPr lang="de-DE" sz="900" dirty="0"/>
          </a:p>
        </p:txBody>
      </p:sp>
      <p:sp>
        <p:nvSpPr>
          <p:cNvPr id="79" name="Oval 76">
            <a:hlinkClick r:id="rId12" action="ppaction://hlinksldjump" tooltip="The Processing Externally-Initiated  Payments by Incoming Check process variant enables customer invoices, for which payment is initiated externally, to be paid by incoming check. Clearing is performed in the same step. "/>
          </p:cNvPr>
          <p:cNvSpPr>
            <a:spLocks noChangeAspect="1"/>
          </p:cNvSpPr>
          <p:nvPr/>
        </p:nvSpPr>
        <p:spPr bwMode="gray">
          <a:xfrm>
            <a:off x="2095814" y="2636583"/>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Oval 78">
            <a:hlinkClick r:id="rId12"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2095814" y="2802567"/>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1">
            <a:hlinkClick r:id="rId12" action="ppaction://hlinksldjump" tooltip="The Processing Externally-Initiated Payments by Multiple Incoming Checks process variant enables customer invoices, initiated externally, to be paid by check in a transaction that allows multiple checks to be entered on one screen. "/>
          </p:cNvPr>
          <p:cNvSpPr>
            <a:spLocks noChangeAspect="1"/>
          </p:cNvSpPr>
          <p:nvPr/>
        </p:nvSpPr>
        <p:spPr bwMode="gray">
          <a:xfrm>
            <a:off x="2095814" y="3133966"/>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7" name="Oval 82">
            <a:hlinkClick r:id="rId12" action="ppaction://hlinksldjump" tooltip="The Processing Incoming Payments by Bill of Exchange process variant allows you to process different types of bills of exchange."/>
          </p:cNvPr>
          <p:cNvSpPr>
            <a:spLocks noChangeAspect="1"/>
          </p:cNvSpPr>
          <p:nvPr/>
        </p:nvSpPr>
        <p:spPr bwMode="gray">
          <a:xfrm>
            <a:off x="2095814" y="3449889"/>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3" name="Oval 83">
            <a:hlinkClick r:id="rId12" action="ppaction://hlinksldjump" tooltip="The Processing Incoming Payments with Petty Cash process variant enables customer invoices to be paid in cash. "/>
          </p:cNvPr>
          <p:cNvSpPr>
            <a:spLocks noChangeAspect="1"/>
          </p:cNvSpPr>
          <p:nvPr/>
        </p:nvSpPr>
        <p:spPr bwMode="gray">
          <a:xfrm>
            <a:off x="2095814" y="3614162"/>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4" name="Oval 84">
            <a:hlinkClick r:id="rId12" action="ppaction://hlinksldjump" tooltip="The Processing Internally-Initiated  Payments by Credit Card process variant enables customer invoices, for which payment is initiated internally, to be paid by credit card. "/>
          </p:cNvPr>
          <p:cNvSpPr>
            <a:spLocks noChangeAspect="1"/>
          </p:cNvSpPr>
          <p:nvPr/>
        </p:nvSpPr>
        <p:spPr bwMode="gray">
          <a:xfrm>
            <a:off x="2095814" y="3790517"/>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6" name="Oval 87">
            <a:hlinkClick r:id="rId12" action="ppaction://hlinksldjump" tooltip="The Processing Internally-Initiated Payments by Direct Debit process variant enables customer invoices, for which payment is initiated internally, to be paid by direct debit. "/>
          </p:cNvPr>
          <p:cNvSpPr>
            <a:spLocks noChangeAspect="1"/>
          </p:cNvSpPr>
          <p:nvPr/>
        </p:nvSpPr>
        <p:spPr bwMode="gray">
          <a:xfrm>
            <a:off x="2095814" y="3941494"/>
            <a:ext cx="140476"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4" name="Picture 73"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75" name="Picture 74"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6"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7"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3"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64" name="Group 63"/>
          <p:cNvGrpSpPr/>
          <p:nvPr/>
        </p:nvGrpSpPr>
        <p:grpSpPr>
          <a:xfrm>
            <a:off x="6905270" y="4498534"/>
            <a:ext cx="410400" cy="410400"/>
            <a:chOff x="6905270" y="4498534"/>
            <a:chExt cx="410400" cy="410400"/>
          </a:xfrm>
        </p:grpSpPr>
        <p:pic>
          <p:nvPicPr>
            <p:cNvPr id="66" name="Picture 102" descr="47"/>
            <p:cNvPicPr>
              <a:picLocks noChangeAspect="1" noChangeArrowheads="1"/>
            </p:cNvPicPr>
            <p:nvPr/>
          </p:nvPicPr>
          <p:blipFill>
            <a:blip r:embed="rId18" cstate="print"/>
            <a:srcRect/>
            <a:stretch>
              <a:fillRect/>
            </a:stretch>
          </p:blipFill>
          <p:spPr bwMode="auto">
            <a:xfrm>
              <a:off x="6923088" y="4513262"/>
              <a:ext cx="384175" cy="384175"/>
            </a:xfrm>
            <a:prstGeom prst="rect">
              <a:avLst/>
            </a:prstGeom>
            <a:noFill/>
            <a:ln w="9525">
              <a:noFill/>
              <a:miter lim="800000"/>
              <a:headEnd/>
              <a:tailEnd/>
            </a:ln>
          </p:spPr>
        </p:pic>
        <p:sp>
          <p:nvSpPr>
            <p:cNvPr id="68" name="Donut 67"/>
            <p:cNvSpPr>
              <a:spLocks noChangeAspect="1"/>
            </p:cNvSpPr>
            <p:nvPr/>
          </p:nvSpPr>
          <p:spPr bwMode="gray">
            <a:xfrm>
              <a:off x="6905270" y="4498534"/>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6" name="Picture 10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7" name="Picture 106"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2" name="Rectangle 57">
            <a:hlinkClick r:id="rId2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Line 46"/>
          <p:cNvSpPr>
            <a:spLocks noChangeShapeType="1"/>
          </p:cNvSpPr>
          <p:nvPr/>
        </p:nvSpPr>
        <p:spPr bwMode="auto">
          <a:xfrm>
            <a:off x="6656482" y="3601716"/>
            <a:ext cx="0" cy="504825"/>
          </a:xfrm>
          <a:prstGeom prst="line">
            <a:avLst/>
          </a:prstGeom>
          <a:noFill/>
          <a:ln w="9525" cap="rnd">
            <a:solidFill>
              <a:schemeClr val="bg1"/>
            </a:solidFill>
            <a:round/>
            <a:headEnd/>
            <a:tailEnd/>
          </a:ln>
        </p:spPr>
        <p:txBody>
          <a:bodyPr lIns="90000" tIns="36000" rIns="54000" bIns="46800" anchor="ctr"/>
          <a:lstStyle/>
          <a:p>
            <a:endParaRPr lang="de-DE" dirty="0"/>
          </a:p>
        </p:txBody>
      </p:sp>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r>
              <a:rPr lang="de-DE" b="0" dirty="0"/>
              <a:t> </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088264"/>
          </a:xfrm>
          <a:prstGeom prst="rect">
            <a:avLst/>
          </a:prstGeom>
          <a:noFill/>
          <a:ln w="9525">
            <a:noFill/>
            <a:miter lim="800000"/>
            <a:headEnd/>
            <a:tailEnd/>
          </a:ln>
        </p:spPr>
        <p:txBody>
          <a:bodyPr>
            <a:spAutoFit/>
          </a:bodyPr>
          <a:lstStyle/>
          <a:p>
            <a:pPr>
              <a:lnSpc>
                <a:spcPct val="95000"/>
              </a:lnSpc>
              <a:spcBef>
                <a:spcPts val="600"/>
              </a:spcBef>
              <a:buSzPct val="125000"/>
            </a:pPr>
            <a:r>
              <a:rPr lang="en-US" sz="900" dirty="0"/>
              <a:t>This scenario streamlines the entire order-to-cash process for midsize companies that sell from stock and wish to fulfill rising customer demands for service and value.</a:t>
            </a:r>
          </a:p>
          <a:p>
            <a:pPr>
              <a:lnSpc>
                <a:spcPct val="95000"/>
              </a:lnSpc>
              <a:spcBef>
                <a:spcPts val="600"/>
              </a:spcBef>
              <a:buSzPct val="125000"/>
            </a:pPr>
            <a:r>
              <a:rPr lang="en-US" sz="900" dirty="0"/>
              <a:t>You can become more profitable by responding efficiently to customer demand based on real-time availability information thereby growing revenue while decreasing cost of sales.</a:t>
            </a:r>
          </a:p>
          <a:p>
            <a:pPr>
              <a:lnSpc>
                <a:spcPct val="95000"/>
              </a:lnSpc>
              <a:spcBef>
                <a:spcPts val="600"/>
              </a:spcBef>
              <a:buSzPct val="125000"/>
            </a:pPr>
            <a:r>
              <a:rPr lang="en-US" sz="900" dirty="0"/>
              <a:t>SAP Business ByDesign helps efficiently manage the order-to-cash process: From opportunity management, and order fulfillment through to financial settlement</a:t>
            </a:r>
          </a:p>
        </p:txBody>
      </p:sp>
      <p:sp>
        <p:nvSpPr>
          <p:cNvPr id="129" name="TextBox 56"/>
          <p:cNvSpPr txBox="1">
            <a:spLocks noChangeArrowheads="1"/>
          </p:cNvSpPr>
          <p:nvPr/>
        </p:nvSpPr>
        <p:spPr bwMode="auto">
          <a:xfrm>
            <a:off x="4306888" y="4170363"/>
            <a:ext cx="4700587" cy="2171364"/>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buClr>
                <a:srgbClr val="4DB6EF"/>
              </a:buClr>
              <a:buFont typeface="Wingdings" pitchFamily="2" charset="2"/>
              <a:buChar char="l"/>
            </a:pPr>
            <a:r>
              <a:rPr lang="en-US" sz="900" dirty="0"/>
              <a:t>Sales assistant function to best convert opportunities into business</a:t>
            </a:r>
          </a:p>
          <a:p>
            <a:pPr marL="228600" lvl="1" indent="-114300">
              <a:lnSpc>
                <a:spcPct val="90000"/>
              </a:lnSpc>
              <a:spcBef>
                <a:spcPts val="600"/>
              </a:spcBef>
              <a:buClr>
                <a:srgbClr val="4DB6EF"/>
              </a:buClr>
              <a:buFont typeface="Wingdings" pitchFamily="2" charset="2"/>
              <a:buChar char="l"/>
            </a:pPr>
            <a:r>
              <a:rPr lang="en-US" sz="900" dirty="0"/>
              <a:t>Automatic quote and order generation, processing and flexible pricing management</a:t>
            </a:r>
          </a:p>
          <a:p>
            <a:pPr marL="228600" lvl="1" indent="-114300">
              <a:lnSpc>
                <a:spcPct val="90000"/>
              </a:lnSpc>
              <a:spcBef>
                <a:spcPts val="600"/>
              </a:spcBef>
              <a:buClr>
                <a:srgbClr val="4DB6EF"/>
              </a:buClr>
              <a:buFont typeface="Wingdings" pitchFamily="2" charset="2"/>
              <a:buChar char="l"/>
            </a:pPr>
            <a:r>
              <a:rPr lang="en-US" sz="900" dirty="0"/>
              <a:t>The product availability check ensures reliability and accuracy of the confirmation data by checking customer requirement against the stock on hand and the product supply situation</a:t>
            </a:r>
          </a:p>
          <a:p>
            <a:pPr marL="228600" lvl="1" indent="-114300">
              <a:lnSpc>
                <a:spcPct val="90000"/>
              </a:lnSpc>
              <a:spcBef>
                <a:spcPts val="600"/>
              </a:spcBef>
              <a:buClr>
                <a:srgbClr val="4DB6EF"/>
              </a:buClr>
              <a:buFont typeface="Wingdings" pitchFamily="2" charset="2"/>
              <a:buChar char="l"/>
            </a:pPr>
            <a:r>
              <a:rPr lang="en-US" sz="900" dirty="0"/>
              <a:t>Integrates operational processes with master data to ensure consistency between orders, shipments and invoicing</a:t>
            </a:r>
          </a:p>
          <a:p>
            <a:pPr marL="228600" lvl="1" indent="-114300">
              <a:lnSpc>
                <a:spcPct val="90000"/>
              </a:lnSpc>
              <a:spcBef>
                <a:spcPts val="600"/>
              </a:spcBef>
              <a:buClr>
                <a:srgbClr val="4DB6EF"/>
              </a:buClr>
              <a:buFont typeface="Wingdings" pitchFamily="2" charset="2"/>
              <a:buChar char="l"/>
            </a:pPr>
            <a:r>
              <a:rPr lang="en-US" sz="900" dirty="0"/>
              <a:t>Scalable process for revenue recognition supporting different accounting principles</a:t>
            </a:r>
          </a:p>
          <a:p>
            <a:pPr marL="228600" lvl="1" indent="-114300">
              <a:lnSpc>
                <a:spcPct val="90000"/>
              </a:lnSpc>
              <a:spcBef>
                <a:spcPts val="600"/>
              </a:spcBef>
              <a:buClr>
                <a:srgbClr val="4DB6EF"/>
              </a:buClr>
              <a:buFont typeface="Wingdings" pitchFamily="2" charset="2"/>
              <a:buChar char="l"/>
            </a:pPr>
            <a:r>
              <a:rPr lang="en-US" sz="900" dirty="0"/>
              <a:t>Built in analytics enables a drill down to the profit and loss result alongside dimensions like products, customer groups and distribution channels</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5" name="Chevron 44"/>
          <p:cNvSpPr>
            <a:spLocks noChangeArrowheads="1"/>
          </p:cNvSpPr>
          <p:nvPr/>
        </p:nvSpPr>
        <p:spPr bwMode="auto">
          <a:xfrm>
            <a:off x="485529" y="1800629"/>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46" name="Chevron 45"/>
          <p:cNvSpPr>
            <a:spLocks noChangeArrowheads="1"/>
          </p:cNvSpPr>
          <p:nvPr>
            <p:custDataLst>
              <p:tags r:id="rId1"/>
            </p:custDataLst>
          </p:nvPr>
        </p:nvSpPr>
        <p:spPr bwMode="auto">
          <a:xfrm>
            <a:off x="645529" y="217210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Creating Over-the-Counter Sale</a:t>
            </a:r>
          </a:p>
        </p:txBody>
      </p:sp>
      <p:sp>
        <p:nvSpPr>
          <p:cNvPr id="49" name="Chevron 84"/>
          <p:cNvSpPr>
            <a:spLocks noChangeArrowheads="1"/>
          </p:cNvSpPr>
          <p:nvPr>
            <p:custDataLst>
              <p:tags r:id="rId2"/>
            </p:custDataLst>
          </p:nvPr>
        </p:nvSpPr>
        <p:spPr bwMode="auto">
          <a:xfrm>
            <a:off x="1416576" y="217210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 Receivables</a:t>
            </a:r>
          </a:p>
        </p:txBody>
      </p:sp>
      <p:sp>
        <p:nvSpPr>
          <p:cNvPr id="50" name="Chevron 84"/>
          <p:cNvSpPr>
            <a:spLocks noChangeArrowheads="1"/>
          </p:cNvSpPr>
          <p:nvPr>
            <p:custDataLst>
              <p:tags r:id="rId3"/>
            </p:custDataLst>
          </p:nvPr>
        </p:nvSpPr>
        <p:spPr bwMode="auto">
          <a:xfrm>
            <a:off x="2186100" y="217210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Post to Ledger</a:t>
            </a:r>
          </a:p>
        </p:txBody>
      </p:sp>
      <p:sp>
        <p:nvSpPr>
          <p:cNvPr id="51" name="Line 46"/>
          <p:cNvSpPr>
            <a:spLocks noChangeShapeType="1"/>
          </p:cNvSpPr>
          <p:nvPr/>
        </p:nvSpPr>
        <p:spPr bwMode="auto">
          <a:xfrm>
            <a:off x="3709068" y="2871287"/>
            <a:ext cx="0" cy="504825"/>
          </a:xfrm>
          <a:prstGeom prst="line">
            <a:avLst/>
          </a:prstGeom>
          <a:noFill/>
          <a:ln w="9525" cap="rnd">
            <a:solidFill>
              <a:schemeClr val="bg1"/>
            </a:solidFill>
            <a:round/>
            <a:headEnd/>
            <a:tailEnd/>
          </a:ln>
        </p:spPr>
        <p:txBody>
          <a:bodyPr lIns="90000" tIns="36000" rIns="54000" bIns="46800" anchor="ctr"/>
          <a:lstStyle/>
          <a:p>
            <a:endParaRPr lang="de-DE" dirty="0"/>
          </a:p>
        </p:txBody>
      </p:sp>
      <p:sp>
        <p:nvSpPr>
          <p:cNvPr id="52" name="Chevron 44"/>
          <p:cNvSpPr>
            <a:spLocks noChangeArrowheads="1"/>
          </p:cNvSpPr>
          <p:nvPr/>
        </p:nvSpPr>
        <p:spPr bwMode="auto">
          <a:xfrm>
            <a:off x="2966281" y="1800629"/>
            <a:ext cx="1228688"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53" name="Chevron 84"/>
          <p:cNvSpPr>
            <a:spLocks noChangeArrowheads="1"/>
          </p:cNvSpPr>
          <p:nvPr>
            <p:custDataLst>
              <p:tags r:id="rId4"/>
            </p:custDataLst>
          </p:nvPr>
        </p:nvSpPr>
        <p:spPr bwMode="auto">
          <a:xfrm>
            <a:off x="3185178" y="2172104"/>
            <a:ext cx="856182"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700" dirty="0">
                <a:solidFill>
                  <a:srgbClr val="404040"/>
                </a:solidFill>
              </a:rPr>
              <a:t>Processing Outbound Delivery -  </a:t>
            </a:r>
          </a:p>
          <a:p>
            <a:pPr>
              <a:lnSpc>
                <a:spcPct val="90000"/>
              </a:lnSpc>
              <a:buClr>
                <a:schemeClr val="accent1"/>
              </a:buClr>
              <a:buSzPct val="80000"/>
            </a:pPr>
            <a:r>
              <a:rPr lang="en-US" sz="700" dirty="0">
                <a:solidFill>
                  <a:srgbClr val="404040"/>
                </a:solidFill>
              </a:rPr>
              <a:t>Without Task Control</a:t>
            </a:r>
          </a:p>
        </p:txBody>
      </p:sp>
      <p:pic>
        <p:nvPicPr>
          <p:cNvPr id="54" name="Picture 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7412" y="2886549"/>
            <a:ext cx="720000" cy="720000"/>
          </a:xfrm>
          <a:prstGeom prst="rect">
            <a:avLst/>
          </a:prstGeom>
        </p:spPr>
      </p:pic>
      <p:pic>
        <p:nvPicPr>
          <p:cNvPr id="59" name="Picture 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99876" y="2886549"/>
            <a:ext cx="720000" cy="720000"/>
          </a:xfrm>
          <a:prstGeom prst="rect">
            <a:avLst/>
          </a:prstGeom>
        </p:spPr>
      </p:pic>
      <p:sp>
        <p:nvSpPr>
          <p:cNvPr id="3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35" name="TextBox 34"/>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36"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8" name="Picture 37"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39" name="Rectangle 57">
            <a:hlinkClick r:id="rId10"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8"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39"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3"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1" name="Picture 40" descr="scenario_60pxgrün.png"/>
          <p:cNvPicPr>
            <a:picLocks noChangeAspect="1"/>
          </p:cNvPicPr>
          <p:nvPr/>
        </p:nvPicPr>
        <p:blipFill>
          <a:blip r:embed="rId14" cstate="print"/>
          <a:stretch>
            <a:fillRect/>
          </a:stretch>
        </p:blipFill>
        <p:spPr>
          <a:xfrm>
            <a:off x="361522" y="4846253"/>
            <a:ext cx="180000" cy="180000"/>
          </a:xfrm>
          <a:prstGeom prst="rect">
            <a:avLst/>
          </a:prstGeom>
        </p:spPr>
      </p:pic>
      <p:sp>
        <p:nvSpPr>
          <p:cNvPr id="44" name="Rectangle 55">
            <a:hlinkClick r:id="rId15"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r>
              <a:rPr lang="de-DE" b="0" dirty="0"/>
              <a:t> </a:t>
            </a:r>
            <a:br>
              <a:rPr lang="en-US" b="0" dirty="0"/>
            </a:br>
            <a:r>
              <a:rPr lang="en-US" sz="2000" b="0" dirty="0"/>
              <a:t>Scenario Flow Variant: Standard</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5868089" y="6194995"/>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023664" y="6098157"/>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023664" y="6437882"/>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5868089" y="6542657"/>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245789" y="6106095"/>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3" action="ppaction://hlinksldjump" tooltip="Process is relevant for accounting"/>
          </p:cNvPr>
          <p:cNvSpPr>
            <a:spLocks noChangeAspect="1" noChangeArrowheads="1"/>
          </p:cNvSpPr>
          <p:nvPr/>
        </p:nvSpPr>
        <p:spPr bwMode="auto">
          <a:xfrm>
            <a:off x="5058464" y="611879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b="1" u="sng" dirty="0">
              <a:solidFill>
                <a:srgbClr val="2A6CA2"/>
              </a:solidFill>
            </a:endParaRPr>
          </a:p>
        </p:txBody>
      </p:sp>
      <p:sp>
        <p:nvSpPr>
          <p:cNvPr id="25" name="Chevron 426">
            <a:hlinkClick r:id="rId4" action="ppaction://hlinksldjump"/>
          </p:cNvPr>
          <p:cNvSpPr>
            <a:spLocks noChangeArrowheads="1"/>
          </p:cNvSpPr>
          <p:nvPr/>
        </p:nvSpPr>
        <p:spPr bwMode="auto">
          <a:xfrm>
            <a:off x="1864684" y="6129638"/>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a:hlinkClick r:id="rId4" action="ppaction://hlinksldjump"/>
          </p:cNvPr>
          <p:cNvSpPr>
            <a:spLocks noChangeArrowheads="1"/>
          </p:cNvSpPr>
          <p:nvPr/>
        </p:nvSpPr>
        <p:spPr bwMode="auto">
          <a:xfrm>
            <a:off x="2363159" y="6129638"/>
            <a:ext cx="490538"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Process mainly driven by the system</a:t>
            </a:r>
          </a:p>
        </p:txBody>
      </p:sp>
      <p:grpSp>
        <p:nvGrpSpPr>
          <p:cNvPr id="27" name="Group 70"/>
          <p:cNvGrpSpPr>
            <a:grpSpLocks/>
          </p:cNvGrpSpPr>
          <p:nvPr/>
        </p:nvGrpSpPr>
        <p:grpSpPr bwMode="auto">
          <a:xfrm>
            <a:off x="2880144" y="6111546"/>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dirty="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dirty="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3997" y="6171841"/>
            <a:ext cx="589295" cy="382737"/>
          </a:xfrm>
          <a:prstGeom prst="rect">
            <a:avLst/>
          </a:prstGeom>
        </p:spPr>
      </p:pic>
      <p:pic>
        <p:nvPicPr>
          <p:cNvPr id="46" name="Picture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688" y="6171841"/>
            <a:ext cx="589295" cy="382737"/>
          </a:xfrm>
          <a:prstGeom prst="rect">
            <a:avLst/>
          </a:prstGeom>
        </p:spPr>
      </p:pic>
      <p:sp>
        <p:nvSpPr>
          <p:cNvPr id="47" name="Rectangle 74"/>
          <p:cNvSpPr>
            <a:spLocks noChangeArrowheads="1"/>
          </p:cNvSpPr>
          <p:nvPr/>
        </p:nvSpPr>
        <p:spPr bwMode="auto">
          <a:xfrm>
            <a:off x="3701307" y="6257408"/>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49" name="Rectangle 74"/>
          <p:cNvSpPr>
            <a:spLocks noChangeArrowheads="1"/>
          </p:cNvSpPr>
          <p:nvPr/>
        </p:nvSpPr>
        <p:spPr bwMode="auto">
          <a:xfrm>
            <a:off x="4355455" y="6306938"/>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Additional Application</a:t>
            </a:r>
          </a:p>
        </p:txBody>
      </p:sp>
      <p:pic>
        <p:nvPicPr>
          <p:cNvPr id="57" name="Picture 5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8356" y="3702708"/>
            <a:ext cx="589295" cy="382737"/>
          </a:xfrm>
          <a:prstGeom prst="rect">
            <a:avLst/>
          </a:prstGeom>
        </p:spPr>
      </p:pic>
      <p:sp>
        <p:nvSpPr>
          <p:cNvPr id="58" name="Rectangle 74"/>
          <p:cNvSpPr>
            <a:spLocks noChangeArrowheads="1"/>
          </p:cNvSpPr>
          <p:nvPr/>
        </p:nvSpPr>
        <p:spPr bwMode="auto">
          <a:xfrm>
            <a:off x="3109316" y="3769713"/>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Outbound </a:t>
            </a:r>
            <a:br>
              <a:rPr lang="en-US" sz="700" dirty="0">
                <a:solidFill>
                  <a:schemeClr val="bg1"/>
                </a:solidFill>
                <a:latin typeface="+mn-lt"/>
              </a:rPr>
            </a:br>
            <a:r>
              <a:rPr lang="en-US" sz="700" dirty="0">
                <a:solidFill>
                  <a:schemeClr val="bg1"/>
                </a:solidFill>
                <a:latin typeface="+mn-lt"/>
              </a:rPr>
              <a:t>Logistics </a:t>
            </a:r>
          </a:p>
        </p:txBody>
      </p:sp>
      <p:pic>
        <p:nvPicPr>
          <p:cNvPr id="59" name="Picture 5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5531" y="1198286"/>
            <a:ext cx="589295" cy="382737"/>
          </a:xfrm>
          <a:prstGeom prst="rect">
            <a:avLst/>
          </a:prstGeom>
        </p:spPr>
      </p:pic>
      <p:sp>
        <p:nvSpPr>
          <p:cNvPr id="60" name="Rectangle 74"/>
          <p:cNvSpPr>
            <a:spLocks noChangeArrowheads="1"/>
          </p:cNvSpPr>
          <p:nvPr/>
        </p:nvSpPr>
        <p:spPr bwMode="auto">
          <a:xfrm>
            <a:off x="2102841" y="126039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Over-the-Counter Sales</a:t>
            </a:r>
          </a:p>
        </p:txBody>
      </p:sp>
      <p:pic>
        <p:nvPicPr>
          <p:cNvPr id="61" name="Picture 6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4197" y="1153385"/>
            <a:ext cx="702731" cy="456413"/>
          </a:xfrm>
          <a:prstGeom prst="rect">
            <a:avLst/>
          </a:prstGeom>
        </p:spPr>
      </p:pic>
      <p:sp>
        <p:nvSpPr>
          <p:cNvPr id="62" name="Rectangle 74"/>
          <p:cNvSpPr>
            <a:spLocks noChangeArrowheads="1"/>
          </p:cNvSpPr>
          <p:nvPr/>
        </p:nvSpPr>
        <p:spPr bwMode="auto">
          <a:xfrm>
            <a:off x="2928341" y="1206539"/>
            <a:ext cx="790839"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Receivables/ </a:t>
            </a:r>
            <a:br>
              <a:rPr lang="en-US" sz="700" dirty="0">
                <a:solidFill>
                  <a:schemeClr val="bg1"/>
                </a:solidFill>
                <a:latin typeface="+mn-lt"/>
              </a:rPr>
            </a:br>
            <a:r>
              <a:rPr lang="en-US" sz="700" dirty="0">
                <a:solidFill>
                  <a:schemeClr val="bg1"/>
                </a:solidFill>
                <a:latin typeface="+mn-lt"/>
              </a:rPr>
              <a:t>Cash </a:t>
            </a:r>
            <a:br>
              <a:rPr lang="en-US" sz="700" dirty="0">
                <a:solidFill>
                  <a:schemeClr val="bg1"/>
                </a:solidFill>
                <a:latin typeface="+mn-lt"/>
              </a:rPr>
            </a:br>
            <a:r>
              <a:rPr lang="en-US" sz="700" dirty="0">
                <a:solidFill>
                  <a:schemeClr val="bg1"/>
                </a:solidFill>
                <a:latin typeface="+mn-lt"/>
              </a:rPr>
              <a:t>&amp; Liquidity Mgt</a:t>
            </a:r>
          </a:p>
        </p:txBody>
      </p:sp>
      <p:sp>
        <p:nvSpPr>
          <p:cNvPr id="69" name="Chevron 362">
            <a:hlinkClick r:id="rId7" action="ppaction://hlinksldjump"/>
          </p:cNvPr>
          <p:cNvSpPr>
            <a:spLocks noChangeArrowheads="1"/>
          </p:cNvSpPr>
          <p:nvPr/>
        </p:nvSpPr>
        <p:spPr bwMode="auto">
          <a:xfrm>
            <a:off x="2144379" y="1849511"/>
            <a:ext cx="581973"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Over-the-Counter Sale</a:t>
            </a:r>
          </a:p>
        </p:txBody>
      </p:sp>
      <p:sp>
        <p:nvSpPr>
          <p:cNvPr id="73" name="Freeform 69">
            <a:hlinkClick r:id="rId3" action="ppaction://hlinksldjump" tooltip="Process is relevant for accounting"/>
          </p:cNvPr>
          <p:cNvSpPr>
            <a:spLocks noChangeAspect="1" noChangeArrowheads="1"/>
          </p:cNvSpPr>
          <p:nvPr/>
        </p:nvSpPr>
        <p:spPr bwMode="auto">
          <a:xfrm>
            <a:off x="3466768" y="227496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dirty="0"/>
          </a:p>
        </p:txBody>
      </p:sp>
      <p:sp>
        <p:nvSpPr>
          <p:cNvPr id="74" name="Freeform 69"/>
          <p:cNvSpPr>
            <a:spLocks noChangeAspect="1" noChangeArrowheads="1"/>
          </p:cNvSpPr>
          <p:nvPr/>
        </p:nvSpPr>
        <p:spPr bwMode="auto">
          <a:xfrm>
            <a:off x="2565480" y="2271787"/>
            <a:ext cx="122669" cy="103456"/>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grpSp>
        <p:nvGrpSpPr>
          <p:cNvPr id="89" name="Group 70"/>
          <p:cNvGrpSpPr>
            <a:grpSpLocks/>
          </p:cNvGrpSpPr>
          <p:nvPr/>
        </p:nvGrpSpPr>
        <p:grpSpPr bwMode="auto">
          <a:xfrm>
            <a:off x="2968751" y="2244421"/>
            <a:ext cx="1129342" cy="1283077"/>
            <a:chOff x="1833" y="3864"/>
            <a:chExt cx="453" cy="334"/>
          </a:xfrm>
        </p:grpSpPr>
        <p:sp>
          <p:nvSpPr>
            <p:cNvPr id="90" name="Chevron 430"/>
            <p:cNvSpPr>
              <a:spLocks noChangeArrowheads="1"/>
            </p:cNvSpPr>
            <p:nvPr/>
          </p:nvSpPr>
          <p:spPr bwMode="auto">
            <a:xfrm>
              <a:off x="1877" y="3864"/>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dirty="0">
                <a:solidFill>
                  <a:srgbClr val="404040"/>
                </a:solidFill>
              </a:endParaRPr>
            </a:p>
          </p:txBody>
        </p:sp>
        <p:sp>
          <p:nvSpPr>
            <p:cNvPr id="91" name="Chevron 430"/>
            <p:cNvSpPr>
              <a:spLocks noChangeArrowheads="1"/>
            </p:cNvSpPr>
            <p:nvPr/>
          </p:nvSpPr>
          <p:spPr bwMode="auto">
            <a:xfrm>
              <a:off x="1855" y="3881"/>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dirty="0">
                <a:solidFill>
                  <a:srgbClr val="404040"/>
                </a:solidFill>
              </a:endParaRPr>
            </a:p>
          </p:txBody>
        </p:sp>
        <p:sp>
          <p:nvSpPr>
            <p:cNvPr id="92" name="Chevron 430"/>
            <p:cNvSpPr>
              <a:spLocks noChangeArrowheads="1"/>
            </p:cNvSpPr>
            <p:nvPr/>
          </p:nvSpPr>
          <p:spPr bwMode="auto">
            <a:xfrm>
              <a:off x="1833" y="3898"/>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endParaRPr lang="en-US" sz="600" dirty="0">
                <a:solidFill>
                  <a:srgbClr val="404040"/>
                </a:solidFill>
              </a:endParaRPr>
            </a:p>
          </p:txBody>
        </p:sp>
      </p:grpSp>
      <p:sp>
        <p:nvSpPr>
          <p:cNvPr id="93" name="Rectangle 92"/>
          <p:cNvSpPr/>
          <p:nvPr/>
        </p:nvSpPr>
        <p:spPr>
          <a:xfrm>
            <a:off x="3071630" y="2498401"/>
            <a:ext cx="884711" cy="923330"/>
          </a:xfrm>
          <a:prstGeom prst="rect">
            <a:avLst/>
          </a:prstGeom>
        </p:spPr>
        <p:txBody>
          <a:bodyPr wrap="square">
            <a:spAutoFit/>
          </a:bodyPr>
          <a:lstStyle/>
          <a:p>
            <a:pPr marL="57150" indent="-57150">
              <a:buFontTx/>
              <a:buChar char="•"/>
            </a:pPr>
            <a:r>
              <a:rPr lang="en-US" sz="600" dirty="0">
                <a:solidFill>
                  <a:srgbClr val="404040"/>
                </a:solidFill>
              </a:rPr>
              <a:t>Process Bank Statement - Standard Variant</a:t>
            </a:r>
          </a:p>
          <a:p>
            <a:pPr marL="57150" indent="-57150">
              <a:buFontTx/>
              <a:buChar char="•"/>
            </a:pPr>
            <a:r>
              <a:rPr lang="en-US" sz="600" dirty="0">
                <a:solidFill>
                  <a:srgbClr val="404040"/>
                </a:solidFill>
              </a:rPr>
              <a:t>Process externally initiated payment by incoming check (Multiple Checks)</a:t>
            </a:r>
          </a:p>
          <a:p>
            <a:pPr marL="57150" indent="-57150">
              <a:buFontTx/>
              <a:buChar char="•"/>
            </a:pPr>
            <a:r>
              <a:rPr lang="en-US" sz="600" dirty="0">
                <a:solidFill>
                  <a:srgbClr val="404040"/>
                </a:solidFill>
              </a:rPr>
              <a:t>… (7 more variants)</a:t>
            </a:r>
          </a:p>
        </p:txBody>
      </p:sp>
      <p:sp>
        <p:nvSpPr>
          <p:cNvPr id="71" name="Chevron 426">
            <a:hlinkClick r:id="rId8" action="ppaction://hlinksldjump"/>
          </p:cNvPr>
          <p:cNvSpPr>
            <a:spLocks noChangeArrowheads="1"/>
          </p:cNvSpPr>
          <p:nvPr/>
        </p:nvSpPr>
        <p:spPr bwMode="auto">
          <a:xfrm>
            <a:off x="2969879" y="1846336"/>
            <a:ext cx="66040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Processing</a:t>
            </a:r>
            <a:br>
              <a:rPr lang="en-US" sz="600" dirty="0">
                <a:solidFill>
                  <a:srgbClr val="404040"/>
                </a:solidFill>
              </a:rPr>
            </a:br>
            <a:r>
              <a:rPr lang="en-US" sz="600" dirty="0">
                <a:solidFill>
                  <a:srgbClr val="404040"/>
                </a:solidFill>
              </a:rPr>
              <a:t>Receivables and Payments</a:t>
            </a:r>
          </a:p>
        </p:txBody>
      </p:sp>
      <p:sp>
        <p:nvSpPr>
          <p:cNvPr id="72" name="Freeform 69">
            <a:hlinkClick r:id="rId3" action="ppaction://hlinksldjump" tooltip="Process is relevant for accounting"/>
          </p:cNvPr>
          <p:cNvSpPr>
            <a:spLocks noChangeAspect="1" noChangeArrowheads="1"/>
          </p:cNvSpPr>
          <p:nvPr/>
        </p:nvSpPr>
        <p:spPr bwMode="auto">
          <a:xfrm>
            <a:off x="3539405" y="478380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90000" tIns="0" rIns="90000" bIns="0" anchor="ctr"/>
          <a:lstStyle/>
          <a:p>
            <a:endParaRPr lang="de-DE" dirty="0"/>
          </a:p>
        </p:txBody>
      </p:sp>
      <p:cxnSp>
        <p:nvCxnSpPr>
          <p:cNvPr id="113" name="AutoShape 482"/>
          <p:cNvCxnSpPr>
            <a:cxnSpLocks noChangeShapeType="1"/>
          </p:cNvCxnSpPr>
          <p:nvPr/>
        </p:nvCxnSpPr>
        <p:spPr bwMode="auto">
          <a:xfrm flipH="1" flipV="1">
            <a:off x="2394991" y="1627169"/>
            <a:ext cx="1742" cy="215935"/>
          </a:xfrm>
          <a:prstGeom prst="straightConnector1">
            <a:avLst/>
          </a:prstGeom>
          <a:noFill/>
          <a:ln w="9525">
            <a:solidFill>
              <a:srgbClr val="7D96A4"/>
            </a:solidFill>
            <a:prstDash val="sysDot"/>
            <a:round/>
            <a:headEnd/>
            <a:tailEnd/>
          </a:ln>
        </p:spPr>
      </p:cxnSp>
      <p:cxnSp>
        <p:nvCxnSpPr>
          <p:cNvPr id="114" name="AutoShape 482"/>
          <p:cNvCxnSpPr>
            <a:cxnSpLocks noChangeShapeType="1"/>
          </p:cNvCxnSpPr>
          <p:nvPr/>
        </p:nvCxnSpPr>
        <p:spPr bwMode="auto">
          <a:xfrm flipH="1" flipV="1">
            <a:off x="3404282" y="4114338"/>
            <a:ext cx="1742" cy="215935"/>
          </a:xfrm>
          <a:prstGeom prst="straightConnector1">
            <a:avLst/>
          </a:prstGeom>
          <a:noFill/>
          <a:ln w="9525">
            <a:solidFill>
              <a:srgbClr val="7D96A4"/>
            </a:solidFill>
            <a:prstDash val="sysDot"/>
            <a:round/>
            <a:headEnd/>
            <a:tailEnd/>
          </a:ln>
        </p:spPr>
      </p:cxnSp>
      <p:cxnSp>
        <p:nvCxnSpPr>
          <p:cNvPr id="115" name="AutoShape 482"/>
          <p:cNvCxnSpPr>
            <a:cxnSpLocks noChangeShapeType="1"/>
          </p:cNvCxnSpPr>
          <p:nvPr/>
        </p:nvCxnSpPr>
        <p:spPr bwMode="auto">
          <a:xfrm flipH="1" flipV="1">
            <a:off x="3326644" y="1627169"/>
            <a:ext cx="1742" cy="215935"/>
          </a:xfrm>
          <a:prstGeom prst="straightConnector1">
            <a:avLst/>
          </a:prstGeom>
          <a:noFill/>
          <a:ln w="9525">
            <a:solidFill>
              <a:srgbClr val="7D96A4"/>
            </a:solidFill>
            <a:prstDash val="sysDot"/>
            <a:round/>
            <a:headEnd/>
            <a:tailEnd/>
          </a:ln>
        </p:spPr>
      </p:cxnSp>
      <p:cxnSp>
        <p:nvCxnSpPr>
          <p:cNvPr id="124" name="AutoShape 1146"/>
          <p:cNvCxnSpPr>
            <a:cxnSpLocks noChangeShapeType="1"/>
            <a:stCxn id="71" idx="1"/>
            <a:endCxn id="69" idx="3"/>
          </p:cNvCxnSpPr>
          <p:nvPr/>
        </p:nvCxnSpPr>
        <p:spPr bwMode="auto">
          <a:xfrm flipH="1">
            <a:off x="2726352" y="2113830"/>
            <a:ext cx="299032" cy="3175"/>
          </a:xfrm>
          <a:prstGeom prst="straightConnector1">
            <a:avLst/>
          </a:prstGeom>
          <a:noFill/>
          <a:ln w="9525">
            <a:solidFill>
              <a:schemeClr val="tx1">
                <a:lumMod val="50000"/>
                <a:lumOff val="50000"/>
              </a:schemeClr>
            </a:solidFill>
            <a:prstDash val="solid"/>
            <a:round/>
            <a:headEnd type="triangle" w="med" len="med"/>
            <a:tailEnd/>
          </a:ln>
        </p:spPr>
      </p:cxnSp>
      <p:sp>
        <p:nvSpPr>
          <p:cNvPr id="70" name="Chevron 426">
            <a:hlinkClick r:id="rId9" action="ppaction://hlinksldjump"/>
          </p:cNvPr>
          <p:cNvSpPr>
            <a:spLocks noChangeArrowheads="1"/>
          </p:cNvSpPr>
          <p:nvPr/>
        </p:nvSpPr>
        <p:spPr bwMode="auto">
          <a:xfrm>
            <a:off x="3115929" y="4360283"/>
            <a:ext cx="582551" cy="530211"/>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Processing Outbound Delivery -  </a:t>
            </a:r>
          </a:p>
          <a:p>
            <a:pPr>
              <a:lnSpc>
                <a:spcPct val="90000"/>
              </a:lnSpc>
              <a:buClr>
                <a:schemeClr val="accent1"/>
              </a:buClr>
              <a:buSzPct val="80000"/>
            </a:pPr>
            <a:r>
              <a:rPr lang="en-US" sz="600" dirty="0">
                <a:solidFill>
                  <a:schemeClr val="tx1">
                    <a:lumMod val="75000"/>
                    <a:lumOff val="25000"/>
                  </a:schemeClr>
                </a:solidFill>
              </a:rPr>
              <a:t>Without Task Control</a:t>
            </a:r>
          </a:p>
        </p:txBody>
      </p:sp>
      <p:sp>
        <p:nvSpPr>
          <p:cNvPr id="151" name="Freeform 69"/>
          <p:cNvSpPr>
            <a:spLocks noChangeAspect="1" noChangeArrowheads="1"/>
          </p:cNvSpPr>
          <p:nvPr/>
        </p:nvSpPr>
        <p:spPr bwMode="auto">
          <a:xfrm>
            <a:off x="3536746" y="4779369"/>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152" name="Freeform 69"/>
          <p:cNvSpPr>
            <a:spLocks noChangeAspect="1" noChangeArrowheads="1"/>
          </p:cNvSpPr>
          <p:nvPr/>
        </p:nvSpPr>
        <p:spPr bwMode="auto">
          <a:xfrm>
            <a:off x="3467621" y="2268123"/>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cxnSp>
        <p:nvCxnSpPr>
          <p:cNvPr id="106" name="Elbow Connector 105"/>
          <p:cNvCxnSpPr>
            <a:endCxn id="58" idx="1"/>
          </p:cNvCxnSpPr>
          <p:nvPr/>
        </p:nvCxnSpPr>
        <p:spPr>
          <a:xfrm rot="16200000" flipH="1">
            <a:off x="2038170" y="2806288"/>
            <a:ext cx="1435935" cy="706357"/>
          </a:xfrm>
          <a:prstGeom prst="bentConnector2">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5" name="TextBox 64"/>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66"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67" name="Picture 66" descr="Calculator_2_60px.png"/>
          <p:cNvPicPr>
            <a:picLocks noChangeAspect="1"/>
          </p:cNvPicPr>
          <p:nvPr/>
        </p:nvPicPr>
        <p:blipFill>
          <a:blip r:embed="rId10" cstate="print"/>
          <a:stretch>
            <a:fillRect/>
          </a:stretch>
        </p:blipFill>
        <p:spPr>
          <a:xfrm>
            <a:off x="366739" y="5245467"/>
            <a:ext cx="180000" cy="180000"/>
          </a:xfrm>
          <a:prstGeom prst="rect">
            <a:avLst/>
          </a:prstGeom>
        </p:spPr>
      </p:pic>
      <p:sp>
        <p:nvSpPr>
          <p:cNvPr id="6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Rectangle 57">
            <a:hlinkClick r:id="rId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77" name="Picture 76" descr="Monitor_60px.png"/>
          <p:cNvPicPr>
            <a:picLocks noChangeAspect="1"/>
          </p:cNvPicPr>
          <p:nvPr/>
        </p:nvPicPr>
        <p:blipFill>
          <a:blip r:embed="rId11" cstate="print"/>
          <a:stretch>
            <a:fillRect/>
          </a:stretch>
        </p:blipFill>
        <p:spPr>
          <a:xfrm>
            <a:off x="361854" y="5605004"/>
            <a:ext cx="180000" cy="180000"/>
          </a:xfrm>
          <a:prstGeom prst="rect">
            <a:avLst/>
          </a:prstGeom>
        </p:spPr>
      </p:pic>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3" name="Picture 82" descr="i_button_black.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4" name="Picture 83" descr="scenario_60pxgrün.png"/>
          <p:cNvPicPr>
            <a:picLocks noChangeAspect="1"/>
          </p:cNvPicPr>
          <p:nvPr/>
        </p:nvPicPr>
        <p:blipFill>
          <a:blip r:embed="rId14" cstate="print"/>
          <a:stretch>
            <a:fillRect/>
          </a:stretch>
        </p:blipFill>
        <p:spPr>
          <a:xfrm>
            <a:off x="361522" y="4846253"/>
            <a:ext cx="180000" cy="180000"/>
          </a:xfrm>
          <a:prstGeom prst="rect">
            <a:avLst/>
          </a:prstGeom>
        </p:spPr>
      </p:pic>
      <p:sp>
        <p:nvSpPr>
          <p:cNvPr id="75" name="Rectangle 55">
            <a:hlinkClick r:id="rId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b="0" dirty="0"/>
              <a:t>Over-</a:t>
            </a:r>
            <a:r>
              <a:rPr lang="de-DE" b="0" dirty="0" err="1"/>
              <a:t>the</a:t>
            </a:r>
            <a:r>
              <a:rPr lang="de-DE" b="0" dirty="0"/>
              <a:t>-Counter </a:t>
            </a:r>
            <a:r>
              <a:rPr lang="de-DE" b="0" dirty="0" err="1"/>
              <a:t>Sales</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5" name="Rectangle 57">
            <a:hlinkClick r:id="rId13"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72"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
        <p:nvSpPr>
          <p:cNvPr id="64" name="Rectangle 55">
            <a:hlinkClick r:id="rId18" action="ppaction://hlinksldjump"/>
          </p:cNvPr>
          <p:cNvSpPr>
            <a:spLocks noChangeArrowheads="1"/>
          </p:cNvSpPr>
          <p:nvPr/>
        </p:nvSpPr>
        <p:spPr bwMode="auto">
          <a:xfrm>
            <a:off x="342150" y="480182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3376299972"/>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62">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1498</Words>
  <Application>Microsoft Office PowerPoint</Application>
  <PresentationFormat>On-screen Show (4:3)</PresentationFormat>
  <Paragraphs>292</Paragraphs>
  <Slides>9</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9</vt:i4>
      </vt:variant>
    </vt:vector>
  </HeadingPairs>
  <TitlesOfParts>
    <vt:vector size="23" baseType="lpstr">
      <vt:lpstr>BentonSans Light</vt:lpstr>
      <vt:lpstr>Courier New</vt:lpstr>
      <vt:lpstr>Wingdings</vt:lpstr>
      <vt:lpstr>SimSun</vt:lpstr>
      <vt:lpstr>Arial Unicode MS</vt:lpstr>
      <vt:lpstr>BentonSans Regular</vt:lpstr>
      <vt:lpstr>Arial</vt:lpstr>
      <vt:lpstr>Wingdings</vt:lpstr>
      <vt:lpstr>Symbol</vt:lpstr>
      <vt:lpstr>BrowalliaUPC</vt:lpstr>
      <vt:lpstr>MS PGothic</vt:lpstr>
      <vt:lpstr>BentonSans Bold</vt:lpstr>
      <vt:lpstr>Aparajita</vt:lpstr>
      <vt:lpstr>SAP_2011_v1.0</vt:lpstr>
      <vt:lpstr>Over-the-Counter Sales Scenario Overview</vt:lpstr>
      <vt:lpstr>Over-the-Counter Sales Scenario Overview</vt:lpstr>
      <vt:lpstr>Over-the-Counter Sales Process Details: Processing Outbound Delivery</vt:lpstr>
      <vt:lpstr>Over-the-Counter Sales  Process Details: Creating Customer Invoices</vt:lpstr>
      <vt:lpstr>Over-the-Counter Sales  Process Details: Processing Receivables and Payments</vt:lpstr>
      <vt:lpstr>Over-the-Counter Sales  Process Details: Processing Receivables and Payments</vt:lpstr>
      <vt:lpstr>Over-the-Counter Sales  Business Value</vt:lpstr>
      <vt:lpstr>Over-the-Counter Sales  Scenario Flow Variant: Standard</vt:lpstr>
      <vt:lpstr>Over-the-Counter Sales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279</cp:revision>
  <dcterms:created xsi:type="dcterms:W3CDTF">2011-09-27T15:12:20Z</dcterms:created>
  <dcterms:modified xsi:type="dcterms:W3CDTF">2018-09-04T20:09:43Z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