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5.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6.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7.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8.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9.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10.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11.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12.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13.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14.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15.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notesSlides/notesSlide16.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notesSlides/notesSlide17.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18.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notesSlides/notesSlide19.xml" ContentType="application/vnd.openxmlformats-officedocument.presentationml.notesSlide+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notesSlides/notesSlide20.xml" ContentType="application/vnd.openxmlformats-officedocument.presentationml.notesSlide+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25"/>
  </p:notesMasterIdLst>
  <p:handoutMasterIdLst>
    <p:handoutMasterId r:id="rId26"/>
  </p:handoutMasterIdLst>
  <p:sldIdLst>
    <p:sldId id="342" r:id="rId2"/>
    <p:sldId id="387" r:id="rId3"/>
    <p:sldId id="349" r:id="rId4"/>
    <p:sldId id="388" r:id="rId5"/>
    <p:sldId id="389" r:id="rId6"/>
    <p:sldId id="405" r:id="rId7"/>
    <p:sldId id="391" r:id="rId8"/>
    <p:sldId id="392" r:id="rId9"/>
    <p:sldId id="393" r:id="rId10"/>
    <p:sldId id="406" r:id="rId11"/>
    <p:sldId id="395" r:id="rId12"/>
    <p:sldId id="407" r:id="rId13"/>
    <p:sldId id="397" r:id="rId14"/>
    <p:sldId id="408" r:id="rId15"/>
    <p:sldId id="409" r:id="rId16"/>
    <p:sldId id="400" r:id="rId17"/>
    <p:sldId id="411" r:id="rId18"/>
    <p:sldId id="402" r:id="rId19"/>
    <p:sldId id="412" r:id="rId20"/>
    <p:sldId id="413" r:id="rId21"/>
    <p:sldId id="353" r:id="rId22"/>
    <p:sldId id="348" r:id="rId23"/>
    <p:sldId id="415" r:id="rId24"/>
  </p:sldIdLst>
  <p:sldSz cx="9144000" cy="6858000" type="screen4x3"/>
  <p:notesSz cx="6858000" cy="9144000"/>
  <p:embeddedFontLst>
    <p:embeddedFont>
      <p:font typeface="Aparajita" panose="02020603050405020304" pitchFamily="18" charset="0"/>
      <p:regular r:id="rId27"/>
      <p:bold r:id="rId28"/>
      <p:italic r:id="rId29"/>
      <p:boldItalic r:id="rId30"/>
    </p:embeddedFont>
    <p:embeddedFont>
      <p:font typeface="BentonSans Light" panose="02000503000000020004" pitchFamily="2" charset="0"/>
      <p:regular r:id="rId31"/>
    </p:embeddedFont>
    <p:embeddedFont>
      <p:font typeface="BentonSans Regular" panose="02000503000000020004" pitchFamily="2" charset="0"/>
      <p:regular r:id="rId32"/>
    </p:embeddedFont>
    <p:embeddedFont>
      <p:font typeface="SimSun" panose="02010600030101010101" pitchFamily="2" charset="-122"/>
      <p:regular r:id="rId33"/>
    </p:embeddedFont>
    <p:embeddedFont>
      <p:font typeface="Arial Unicode MS" panose="020B0604020202020204" pitchFamily="34" charset="-128"/>
      <p:regular r:id="rId34"/>
    </p:embeddedFont>
    <p:embeddedFont>
      <p:font typeface="BrowalliaUPC" panose="020B0604020202020204" pitchFamily="34" charset="-34"/>
      <p:regular r:id="rId35"/>
      <p:bold r:id="rId36"/>
      <p:italic r:id="rId37"/>
      <p:boldItalic r:id="rId38"/>
    </p:embeddedFont>
    <p:embeddedFont>
      <p:font typeface="MS PGothic" panose="020B0600070205080204" pitchFamily="34" charset="-128"/>
      <p:regular r:id="rId39"/>
    </p:embeddedFont>
    <p:embeddedFont>
      <p:font typeface="BentonSans Bold" panose="02000803000000020004" pitchFamily="2" charset="0"/>
      <p:bold r:id="rId40"/>
    </p:embeddedFont>
  </p:embeddedFontLst>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17">
          <p15:clr>
            <a:srgbClr val="A4A3A4"/>
          </p15:clr>
        </p15:guide>
        <p15:guide id="2" orient="horz" pos="1955">
          <p15:clr>
            <a:srgbClr val="A4A3A4"/>
          </p15:clr>
        </p15:guide>
        <p15:guide id="3" orient="horz" pos="1331">
          <p15:clr>
            <a:srgbClr val="A4A3A4"/>
          </p15:clr>
        </p15:guide>
        <p15:guide id="4" orient="horz" pos="140">
          <p15:clr>
            <a:srgbClr val="A4A3A4"/>
          </p15:clr>
        </p15:guide>
        <p15:guide id="5" orient="horz" pos="1181">
          <p15:clr>
            <a:srgbClr val="A4A3A4"/>
          </p15:clr>
        </p15:guide>
        <p15:guide id="6" orient="horz" pos="1093">
          <p15:clr>
            <a:srgbClr val="A4A3A4"/>
          </p15:clr>
        </p15:guide>
        <p15:guide id="7" orient="horz" pos="1884">
          <p15:clr>
            <a:srgbClr val="A4A3A4"/>
          </p15:clr>
        </p15:guide>
        <p15:guide id="8" pos="5556">
          <p15:clr>
            <a:srgbClr val="A4A3A4"/>
          </p15:clr>
        </p15:guide>
        <p15:guide id="9" pos="206">
          <p15:clr>
            <a:srgbClr val="A4A3A4"/>
          </p15:clr>
        </p15:guide>
        <p15:guide id="10" pos="350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4040"/>
    <a:srgbClr val="4FB81C"/>
    <a:srgbClr val="666666"/>
    <a:srgbClr val="FFD979"/>
    <a:srgbClr val="ECECEC"/>
    <a:srgbClr val="45157E"/>
    <a:srgbClr val="C6C6C6"/>
    <a:srgbClr val="003283"/>
    <a:srgbClr val="FF0000"/>
    <a:srgbClr val="2B3F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224" autoAdjust="0"/>
    <p:restoredTop sz="94645" autoAdjust="0"/>
  </p:normalViewPr>
  <p:slideViewPr>
    <p:cSldViewPr snapToGrid="0" showGuides="1">
      <p:cViewPr varScale="1">
        <p:scale>
          <a:sx n="86" d="100"/>
          <a:sy n="86" d="100"/>
        </p:scale>
        <p:origin x="1646" y="72"/>
      </p:cViewPr>
      <p:guideLst>
        <p:guide orient="horz" pos="4117"/>
        <p:guide orient="horz" pos="1955"/>
        <p:guide orient="horz" pos="1331"/>
        <p:guide orient="horz" pos="140"/>
        <p:guide orient="horz" pos="1181"/>
        <p:guide orient="horz" pos="1093"/>
        <p:guide orient="horz" pos="1884"/>
        <p:guide pos="5556"/>
        <p:guide pos="206"/>
        <p:guide pos="3502"/>
      </p:guideLst>
    </p:cSldViewPr>
  </p:slideViewPr>
  <p:outlineViewPr>
    <p:cViewPr>
      <p:scale>
        <a:sx n="33" d="100"/>
        <a:sy n="33" d="100"/>
      </p:scale>
      <p:origin x="0" y="3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1" d="100"/>
          <a:sy n="81" d="100"/>
        </p:scale>
        <p:origin x="-20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9"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8.fntdata"/><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7.fntdata"/><Relationship Id="rId38"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font" Target="fonts/font14.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39538896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1819598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26102821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dirty="0"/>
          </a:p>
        </p:txBody>
      </p:sp>
    </p:spTree>
    <p:extLst>
      <p:ext uri="{BB962C8B-B14F-4D97-AF65-F5344CB8AC3E}">
        <p14:creationId xmlns:p14="http://schemas.microsoft.com/office/powerpoint/2010/main" val="15453708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extLst>
      <p:ext uri="{BB962C8B-B14F-4D97-AF65-F5344CB8AC3E}">
        <p14:creationId xmlns:p14="http://schemas.microsoft.com/office/powerpoint/2010/main" val="29009855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extLst>
      <p:ext uri="{BB962C8B-B14F-4D97-AF65-F5344CB8AC3E}">
        <p14:creationId xmlns:p14="http://schemas.microsoft.com/office/powerpoint/2010/main" val="41827224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dirty="0"/>
          </a:p>
        </p:txBody>
      </p:sp>
    </p:spTree>
    <p:extLst>
      <p:ext uri="{BB962C8B-B14F-4D97-AF65-F5344CB8AC3E}">
        <p14:creationId xmlns:p14="http://schemas.microsoft.com/office/powerpoint/2010/main" val="37806566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14</a:t>
            </a:fld>
            <a:endParaRPr lang="de-DE" dirty="0"/>
          </a:p>
        </p:txBody>
      </p:sp>
    </p:spTree>
    <p:extLst>
      <p:ext uri="{BB962C8B-B14F-4D97-AF65-F5344CB8AC3E}">
        <p14:creationId xmlns:p14="http://schemas.microsoft.com/office/powerpoint/2010/main" val="11011400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15</a:t>
            </a:fld>
            <a:endParaRPr lang="de-DE" dirty="0"/>
          </a:p>
        </p:txBody>
      </p:sp>
    </p:spTree>
    <p:extLst>
      <p:ext uri="{BB962C8B-B14F-4D97-AF65-F5344CB8AC3E}">
        <p14:creationId xmlns:p14="http://schemas.microsoft.com/office/powerpoint/2010/main" val="18323708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16</a:t>
            </a:fld>
            <a:endParaRPr lang="de-DE" dirty="0"/>
          </a:p>
        </p:txBody>
      </p:sp>
    </p:spTree>
    <p:extLst>
      <p:ext uri="{BB962C8B-B14F-4D97-AF65-F5344CB8AC3E}">
        <p14:creationId xmlns:p14="http://schemas.microsoft.com/office/powerpoint/2010/main" val="30445733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17</a:t>
            </a:fld>
            <a:endParaRPr lang="de-DE" dirty="0"/>
          </a:p>
        </p:txBody>
      </p:sp>
    </p:spTree>
    <p:extLst>
      <p:ext uri="{BB962C8B-B14F-4D97-AF65-F5344CB8AC3E}">
        <p14:creationId xmlns:p14="http://schemas.microsoft.com/office/powerpoint/2010/main" val="22821301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18</a:t>
            </a:fld>
            <a:endParaRPr lang="de-DE" dirty="0"/>
          </a:p>
        </p:txBody>
      </p:sp>
    </p:spTree>
    <p:extLst>
      <p:ext uri="{BB962C8B-B14F-4D97-AF65-F5344CB8AC3E}">
        <p14:creationId xmlns:p14="http://schemas.microsoft.com/office/powerpoint/2010/main" val="2477337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19</a:t>
            </a:fld>
            <a:endParaRPr lang="de-DE" dirty="0"/>
          </a:p>
        </p:txBody>
      </p:sp>
    </p:spTree>
    <p:extLst>
      <p:ext uri="{BB962C8B-B14F-4D97-AF65-F5344CB8AC3E}">
        <p14:creationId xmlns:p14="http://schemas.microsoft.com/office/powerpoint/2010/main" val="31217712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33196250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20</a:t>
            </a:fld>
            <a:endParaRPr lang="de-DE" dirty="0"/>
          </a:p>
        </p:txBody>
      </p:sp>
    </p:spTree>
    <p:extLst>
      <p:ext uri="{BB962C8B-B14F-4D97-AF65-F5344CB8AC3E}">
        <p14:creationId xmlns:p14="http://schemas.microsoft.com/office/powerpoint/2010/main" val="2788208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21</a:t>
            </a:fld>
            <a:endParaRPr lang="de-DE" dirty="0"/>
          </a:p>
        </p:txBody>
      </p:sp>
    </p:spTree>
    <p:extLst>
      <p:ext uri="{BB962C8B-B14F-4D97-AF65-F5344CB8AC3E}">
        <p14:creationId xmlns:p14="http://schemas.microsoft.com/office/powerpoint/2010/main" val="2220565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22</a:t>
            </a:fld>
            <a:endParaRPr lang="de-DE" dirty="0"/>
          </a:p>
        </p:txBody>
      </p:sp>
    </p:spTree>
    <p:extLst>
      <p:ext uri="{BB962C8B-B14F-4D97-AF65-F5344CB8AC3E}">
        <p14:creationId xmlns:p14="http://schemas.microsoft.com/office/powerpoint/2010/main" val="40993067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23</a:t>
            </a:fld>
            <a:endParaRPr lang="de-DE" dirty="0"/>
          </a:p>
        </p:txBody>
      </p:sp>
    </p:spTree>
    <p:extLst>
      <p:ext uri="{BB962C8B-B14F-4D97-AF65-F5344CB8AC3E}">
        <p14:creationId xmlns:p14="http://schemas.microsoft.com/office/powerpoint/2010/main" val="1574624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7883714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36355871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12852456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3063066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2858693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41871694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23691214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4"/>
          <p:cNvSpPr txBox="1"/>
          <p:nvPr userDrawn="1"/>
        </p:nvSpPr>
        <p:spPr bwMode="black">
          <a:xfrm>
            <a:off x="206960" y="6650813"/>
            <a:ext cx="1396784" cy="92333"/>
          </a:xfrm>
          <a:prstGeom prst="rect">
            <a:avLst/>
          </a:prstGeom>
          <a:noFill/>
        </p:spPr>
        <p:txBody>
          <a:bodyPr wrap="none" lIns="72000" tIns="0" rIns="0" bIns="0" rtlCol="0">
            <a:spAutoFit/>
          </a:bodyPr>
          <a:lstStyle/>
          <a:p>
            <a:pPr marL="0" indent="0" algn="l">
              <a:buClr>
                <a:schemeClr val="bg1"/>
              </a:buClr>
              <a:buFont typeface="Arial" pitchFamily="34" charset="0"/>
              <a:buChar char="©"/>
              <a:tabLst/>
            </a:pPr>
            <a:r>
              <a:rPr lang="en-US" sz="600" noProof="0" dirty="0">
                <a:solidFill>
                  <a:schemeClr val="tx1"/>
                </a:solidFill>
              </a:rPr>
              <a:t>©  2013 SAP AG. All rights reserved.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bwMode="gray">
          <a:xfrm>
            <a:off x="324000" y="0"/>
            <a:ext cx="8496000" cy="88605"/>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1" kern="1200">
          <a:solidFill>
            <a:schemeClr val="accent2"/>
          </a:solidFill>
          <a:latin typeface="BentonSans Light" pitchFamily="2" charset="0"/>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18.xml"/><Relationship Id="rId18" Type="http://schemas.openxmlformats.org/officeDocument/2006/relationships/image" Target="../media/image6.png"/><Relationship Id="rId26" Type="http://schemas.openxmlformats.org/officeDocument/2006/relationships/image" Target="../media/image12.png"/><Relationship Id="rId3" Type="http://schemas.openxmlformats.org/officeDocument/2006/relationships/notesSlide" Target="../notesSlides/notesSlide1.xml"/><Relationship Id="rId21" Type="http://schemas.openxmlformats.org/officeDocument/2006/relationships/image" Target="../media/image7.png"/><Relationship Id="rId7" Type="http://schemas.openxmlformats.org/officeDocument/2006/relationships/slide" Target="slide3.xml"/><Relationship Id="rId12" Type="http://schemas.openxmlformats.org/officeDocument/2006/relationships/slide" Target="slide16.xml"/><Relationship Id="rId17" Type="http://schemas.openxmlformats.org/officeDocument/2006/relationships/image" Target="../media/image5.png"/><Relationship Id="rId25" Type="http://schemas.openxmlformats.org/officeDocument/2006/relationships/image" Target="../media/image11.png"/><Relationship Id="rId2" Type="http://schemas.openxmlformats.org/officeDocument/2006/relationships/slideLayout" Target="../slideLayouts/slideLayout10.xml"/><Relationship Id="rId16" Type="http://schemas.openxmlformats.org/officeDocument/2006/relationships/image" Target="../media/image4.png"/><Relationship Id="rId20" Type="http://schemas.openxmlformats.org/officeDocument/2006/relationships/slide" Target="slide21.xml"/><Relationship Id="rId1" Type="http://schemas.openxmlformats.org/officeDocument/2006/relationships/tags" Target="../tags/tag1.xml"/><Relationship Id="rId6" Type="http://schemas.openxmlformats.org/officeDocument/2006/relationships/slide" Target="slide9.xml"/><Relationship Id="rId11" Type="http://schemas.openxmlformats.org/officeDocument/2006/relationships/slide" Target="slide8.xml"/><Relationship Id="rId24" Type="http://schemas.openxmlformats.org/officeDocument/2006/relationships/image" Target="../media/image10.png"/><Relationship Id="rId5" Type="http://schemas.openxmlformats.org/officeDocument/2006/relationships/image" Target="../media/image3.png"/><Relationship Id="rId15" Type="http://schemas.openxmlformats.org/officeDocument/2006/relationships/slide" Target="slide13.xml"/><Relationship Id="rId23" Type="http://schemas.openxmlformats.org/officeDocument/2006/relationships/image" Target="../media/image9.png"/><Relationship Id="rId10" Type="http://schemas.openxmlformats.org/officeDocument/2006/relationships/slide" Target="slide7.xml"/><Relationship Id="rId19" Type="http://schemas.openxmlformats.org/officeDocument/2006/relationships/slide" Target="slide22.xml"/><Relationship Id="rId4" Type="http://schemas.openxmlformats.org/officeDocument/2006/relationships/slide" Target="slide2.xml"/><Relationship Id="rId9" Type="http://schemas.openxmlformats.org/officeDocument/2006/relationships/slide" Target="slide5.xml"/><Relationship Id="rId14" Type="http://schemas.openxmlformats.org/officeDocument/2006/relationships/slide" Target="slide11.xml"/><Relationship Id="rId22" Type="http://schemas.openxmlformats.org/officeDocument/2006/relationships/image" Target="../media/image8.png"/><Relationship Id="rId27" Type="http://schemas.openxmlformats.org/officeDocument/2006/relationships/slide" Target="slide23.xml"/></Relationships>
</file>

<file path=ppt/slides/_rels/slide10.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1.xml"/><Relationship Id="rId18" Type="http://schemas.openxmlformats.org/officeDocument/2006/relationships/slide" Target="slide9.xml"/><Relationship Id="rId26" Type="http://schemas.openxmlformats.org/officeDocument/2006/relationships/image" Target="../media/image4.png"/><Relationship Id="rId3" Type="http://schemas.openxmlformats.org/officeDocument/2006/relationships/tags" Target="../tags/tag29.xml"/><Relationship Id="rId21" Type="http://schemas.openxmlformats.org/officeDocument/2006/relationships/slide" Target="slide22.xml"/><Relationship Id="rId7" Type="http://schemas.openxmlformats.org/officeDocument/2006/relationships/slide" Target="slide4.xml"/><Relationship Id="rId12" Type="http://schemas.openxmlformats.org/officeDocument/2006/relationships/slide" Target="slide18.xml"/><Relationship Id="rId17" Type="http://schemas.openxmlformats.org/officeDocument/2006/relationships/slide" Target="slide3.xml"/><Relationship Id="rId25" Type="http://schemas.openxmlformats.org/officeDocument/2006/relationships/image" Target="../media/image16.png"/><Relationship Id="rId2" Type="http://schemas.openxmlformats.org/officeDocument/2006/relationships/tags" Target="../tags/tag28.xml"/><Relationship Id="rId16" Type="http://schemas.openxmlformats.org/officeDocument/2006/relationships/slide" Target="slide10.xml"/><Relationship Id="rId20" Type="http://schemas.openxmlformats.org/officeDocument/2006/relationships/image" Target="../media/image6.png"/><Relationship Id="rId1" Type="http://schemas.openxmlformats.org/officeDocument/2006/relationships/tags" Target="../tags/tag27.xml"/><Relationship Id="rId6" Type="http://schemas.openxmlformats.org/officeDocument/2006/relationships/image" Target="../media/image3.png"/><Relationship Id="rId11" Type="http://schemas.openxmlformats.org/officeDocument/2006/relationships/slide" Target="slide16.xml"/><Relationship Id="rId24" Type="http://schemas.openxmlformats.org/officeDocument/2006/relationships/image" Target="../media/image7.png"/><Relationship Id="rId5" Type="http://schemas.openxmlformats.org/officeDocument/2006/relationships/notesSlide" Target="../notesSlides/notesSlide10.xml"/><Relationship Id="rId15" Type="http://schemas.openxmlformats.org/officeDocument/2006/relationships/slide" Target="slide1.xml"/><Relationship Id="rId23" Type="http://schemas.openxmlformats.org/officeDocument/2006/relationships/image" Target="../media/image15.png"/><Relationship Id="rId28" Type="http://schemas.openxmlformats.org/officeDocument/2006/relationships/slide" Target="slide23.xml"/><Relationship Id="rId10" Type="http://schemas.openxmlformats.org/officeDocument/2006/relationships/slide" Target="slide8.xml"/><Relationship Id="rId19" Type="http://schemas.openxmlformats.org/officeDocument/2006/relationships/image" Target="../media/image5.png"/><Relationship Id="rId4" Type="http://schemas.openxmlformats.org/officeDocument/2006/relationships/slideLayout" Target="../slideLayouts/slideLayout10.xml"/><Relationship Id="rId9" Type="http://schemas.openxmlformats.org/officeDocument/2006/relationships/slide" Target="slide7.xml"/><Relationship Id="rId14" Type="http://schemas.openxmlformats.org/officeDocument/2006/relationships/slide" Target="slide13.xml"/><Relationship Id="rId22" Type="http://schemas.openxmlformats.org/officeDocument/2006/relationships/slide" Target="slide21.xml"/><Relationship Id="rId27" Type="http://schemas.openxmlformats.org/officeDocument/2006/relationships/image" Target="../media/image12.png"/></Relationships>
</file>

<file path=ppt/slides/_rels/slide11.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18.xml"/><Relationship Id="rId18" Type="http://schemas.openxmlformats.org/officeDocument/2006/relationships/image" Target="../media/image5.png"/><Relationship Id="rId26" Type="http://schemas.openxmlformats.org/officeDocument/2006/relationships/slide" Target="slide23.xml"/><Relationship Id="rId3" Type="http://schemas.openxmlformats.org/officeDocument/2006/relationships/tags" Target="../tags/tag32.xml"/><Relationship Id="rId21" Type="http://schemas.openxmlformats.org/officeDocument/2006/relationships/slide" Target="slide21.xml"/><Relationship Id="rId7" Type="http://schemas.openxmlformats.org/officeDocument/2006/relationships/slide" Target="slide9.xml"/><Relationship Id="rId12" Type="http://schemas.openxmlformats.org/officeDocument/2006/relationships/slide" Target="slide16.xml"/><Relationship Id="rId17" Type="http://schemas.openxmlformats.org/officeDocument/2006/relationships/slide" Target="slide1.xml"/><Relationship Id="rId25" Type="http://schemas.openxmlformats.org/officeDocument/2006/relationships/image" Target="../media/image12.png"/><Relationship Id="rId2" Type="http://schemas.openxmlformats.org/officeDocument/2006/relationships/tags" Target="../tags/tag31.xml"/><Relationship Id="rId16" Type="http://schemas.openxmlformats.org/officeDocument/2006/relationships/slide" Target="slide11.xml"/><Relationship Id="rId20" Type="http://schemas.openxmlformats.org/officeDocument/2006/relationships/slide" Target="slide22.xml"/><Relationship Id="rId1" Type="http://schemas.openxmlformats.org/officeDocument/2006/relationships/tags" Target="../tags/tag30.xml"/><Relationship Id="rId6" Type="http://schemas.openxmlformats.org/officeDocument/2006/relationships/notesSlide" Target="../notesSlides/notesSlide11.xml"/><Relationship Id="rId11" Type="http://schemas.openxmlformats.org/officeDocument/2006/relationships/slide" Target="slide8.xml"/><Relationship Id="rId24" Type="http://schemas.openxmlformats.org/officeDocument/2006/relationships/image" Target="../media/image4.png"/><Relationship Id="rId5" Type="http://schemas.openxmlformats.org/officeDocument/2006/relationships/slideLayout" Target="../slideLayouts/slideLayout10.xml"/><Relationship Id="rId15" Type="http://schemas.openxmlformats.org/officeDocument/2006/relationships/slide" Target="slide12.xml"/><Relationship Id="rId23" Type="http://schemas.openxmlformats.org/officeDocument/2006/relationships/image" Target="../media/image17.png"/><Relationship Id="rId10" Type="http://schemas.openxmlformats.org/officeDocument/2006/relationships/slide" Target="slide7.xml"/><Relationship Id="rId19" Type="http://schemas.openxmlformats.org/officeDocument/2006/relationships/image" Target="../media/image6.png"/><Relationship Id="rId4" Type="http://schemas.openxmlformats.org/officeDocument/2006/relationships/tags" Target="../tags/tag33.xml"/><Relationship Id="rId9" Type="http://schemas.openxmlformats.org/officeDocument/2006/relationships/slide" Target="slide5.xml"/><Relationship Id="rId14" Type="http://schemas.openxmlformats.org/officeDocument/2006/relationships/slide" Target="slide13.xml"/><Relationship Id="rId22" Type="http://schemas.openxmlformats.org/officeDocument/2006/relationships/image" Target="../media/image15.png"/></Relationships>
</file>

<file path=ppt/slides/_rels/slide12.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18.xml"/><Relationship Id="rId18" Type="http://schemas.openxmlformats.org/officeDocument/2006/relationships/image" Target="../media/image5.png"/><Relationship Id="rId26" Type="http://schemas.openxmlformats.org/officeDocument/2006/relationships/slide" Target="slide23.xml"/><Relationship Id="rId3" Type="http://schemas.openxmlformats.org/officeDocument/2006/relationships/tags" Target="../tags/tag36.xml"/><Relationship Id="rId21" Type="http://schemas.openxmlformats.org/officeDocument/2006/relationships/slide" Target="slide21.xml"/><Relationship Id="rId7" Type="http://schemas.openxmlformats.org/officeDocument/2006/relationships/slide" Target="slide9.xml"/><Relationship Id="rId12" Type="http://schemas.openxmlformats.org/officeDocument/2006/relationships/slide" Target="slide16.xml"/><Relationship Id="rId17" Type="http://schemas.openxmlformats.org/officeDocument/2006/relationships/slide" Target="slide1.xml"/><Relationship Id="rId25" Type="http://schemas.openxmlformats.org/officeDocument/2006/relationships/image" Target="../media/image12.png"/><Relationship Id="rId2" Type="http://schemas.openxmlformats.org/officeDocument/2006/relationships/tags" Target="../tags/tag35.xml"/><Relationship Id="rId16" Type="http://schemas.openxmlformats.org/officeDocument/2006/relationships/slide" Target="slide11.xml"/><Relationship Id="rId20" Type="http://schemas.openxmlformats.org/officeDocument/2006/relationships/slide" Target="slide22.xml"/><Relationship Id="rId1" Type="http://schemas.openxmlformats.org/officeDocument/2006/relationships/tags" Target="../tags/tag34.xml"/><Relationship Id="rId6" Type="http://schemas.openxmlformats.org/officeDocument/2006/relationships/notesSlide" Target="../notesSlides/notesSlide12.xml"/><Relationship Id="rId11" Type="http://schemas.openxmlformats.org/officeDocument/2006/relationships/slide" Target="slide8.xml"/><Relationship Id="rId24" Type="http://schemas.openxmlformats.org/officeDocument/2006/relationships/image" Target="../media/image4.png"/><Relationship Id="rId5" Type="http://schemas.openxmlformats.org/officeDocument/2006/relationships/slideLayout" Target="../slideLayouts/slideLayout10.xml"/><Relationship Id="rId15" Type="http://schemas.openxmlformats.org/officeDocument/2006/relationships/slide" Target="slide12.xml"/><Relationship Id="rId23" Type="http://schemas.openxmlformats.org/officeDocument/2006/relationships/image" Target="../media/image17.png"/><Relationship Id="rId10" Type="http://schemas.openxmlformats.org/officeDocument/2006/relationships/slide" Target="slide7.xml"/><Relationship Id="rId19" Type="http://schemas.openxmlformats.org/officeDocument/2006/relationships/image" Target="../media/image6.png"/><Relationship Id="rId4" Type="http://schemas.openxmlformats.org/officeDocument/2006/relationships/tags" Target="../tags/tag37.xml"/><Relationship Id="rId9" Type="http://schemas.openxmlformats.org/officeDocument/2006/relationships/slide" Target="slide5.xml"/><Relationship Id="rId14" Type="http://schemas.openxmlformats.org/officeDocument/2006/relationships/slide" Target="slide13.xml"/><Relationship Id="rId22" Type="http://schemas.openxmlformats.org/officeDocument/2006/relationships/image" Target="../media/image15.png"/></Relationships>
</file>

<file path=ppt/slides/_rels/slide13.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7.xml"/><Relationship Id="rId18" Type="http://schemas.openxmlformats.org/officeDocument/2006/relationships/slide" Target="slide14.xml"/><Relationship Id="rId26" Type="http://schemas.openxmlformats.org/officeDocument/2006/relationships/image" Target="../media/image4.png"/><Relationship Id="rId3" Type="http://schemas.openxmlformats.org/officeDocument/2006/relationships/tags" Target="../tags/tag40.xml"/><Relationship Id="rId21" Type="http://schemas.openxmlformats.org/officeDocument/2006/relationships/image" Target="../media/image6.png"/><Relationship Id="rId7" Type="http://schemas.openxmlformats.org/officeDocument/2006/relationships/slide" Target="slide1.xml"/><Relationship Id="rId12" Type="http://schemas.openxmlformats.org/officeDocument/2006/relationships/slide" Target="slide5.xml"/><Relationship Id="rId17" Type="http://schemas.openxmlformats.org/officeDocument/2006/relationships/slide" Target="slide13.xml"/><Relationship Id="rId25" Type="http://schemas.openxmlformats.org/officeDocument/2006/relationships/image" Target="../media/image17.png"/><Relationship Id="rId2" Type="http://schemas.openxmlformats.org/officeDocument/2006/relationships/tags" Target="../tags/tag39.xml"/><Relationship Id="rId16" Type="http://schemas.openxmlformats.org/officeDocument/2006/relationships/slide" Target="slide18.xml"/><Relationship Id="rId20" Type="http://schemas.openxmlformats.org/officeDocument/2006/relationships/image" Target="../media/image5.png"/><Relationship Id="rId1" Type="http://schemas.openxmlformats.org/officeDocument/2006/relationships/tags" Target="../tags/tag38.xml"/><Relationship Id="rId6" Type="http://schemas.openxmlformats.org/officeDocument/2006/relationships/notesSlide" Target="../notesSlides/notesSlide13.xml"/><Relationship Id="rId11" Type="http://schemas.openxmlformats.org/officeDocument/2006/relationships/slide" Target="slide4.xml"/><Relationship Id="rId24" Type="http://schemas.openxmlformats.org/officeDocument/2006/relationships/image" Target="../media/image15.png"/><Relationship Id="rId5" Type="http://schemas.openxmlformats.org/officeDocument/2006/relationships/slideLayout" Target="../slideLayouts/slideLayout10.xml"/><Relationship Id="rId15" Type="http://schemas.openxmlformats.org/officeDocument/2006/relationships/slide" Target="slide16.xml"/><Relationship Id="rId23" Type="http://schemas.openxmlformats.org/officeDocument/2006/relationships/slide" Target="slide21.xml"/><Relationship Id="rId28" Type="http://schemas.openxmlformats.org/officeDocument/2006/relationships/slide" Target="slide23.xml"/><Relationship Id="rId10" Type="http://schemas.openxmlformats.org/officeDocument/2006/relationships/slide" Target="slide9.xml"/><Relationship Id="rId19" Type="http://schemas.openxmlformats.org/officeDocument/2006/relationships/slide" Target="slide15.xml"/><Relationship Id="rId4" Type="http://schemas.openxmlformats.org/officeDocument/2006/relationships/tags" Target="../tags/tag41.xml"/><Relationship Id="rId9" Type="http://schemas.openxmlformats.org/officeDocument/2006/relationships/slide" Target="slide11.xml"/><Relationship Id="rId14" Type="http://schemas.openxmlformats.org/officeDocument/2006/relationships/slide" Target="slide8.xml"/><Relationship Id="rId22" Type="http://schemas.openxmlformats.org/officeDocument/2006/relationships/slide" Target="slide22.xml"/><Relationship Id="rId27" Type="http://schemas.openxmlformats.org/officeDocument/2006/relationships/image" Target="../media/image12.png"/></Relationships>
</file>

<file path=ppt/slides/_rels/slide14.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7.xml"/><Relationship Id="rId18" Type="http://schemas.openxmlformats.org/officeDocument/2006/relationships/slide" Target="slide13.xml"/><Relationship Id="rId26" Type="http://schemas.openxmlformats.org/officeDocument/2006/relationships/image" Target="../media/image12.png"/><Relationship Id="rId3" Type="http://schemas.openxmlformats.org/officeDocument/2006/relationships/tags" Target="../tags/tag44.xml"/><Relationship Id="rId21" Type="http://schemas.openxmlformats.org/officeDocument/2006/relationships/slide" Target="slide22.xml"/><Relationship Id="rId7" Type="http://schemas.openxmlformats.org/officeDocument/2006/relationships/slide" Target="slide1.xml"/><Relationship Id="rId12" Type="http://schemas.openxmlformats.org/officeDocument/2006/relationships/slide" Target="slide5.xml"/><Relationship Id="rId17" Type="http://schemas.openxmlformats.org/officeDocument/2006/relationships/slide" Target="slide14.xml"/><Relationship Id="rId25" Type="http://schemas.openxmlformats.org/officeDocument/2006/relationships/image" Target="../media/image4.png"/><Relationship Id="rId2" Type="http://schemas.openxmlformats.org/officeDocument/2006/relationships/tags" Target="../tags/tag43.xml"/><Relationship Id="rId16" Type="http://schemas.openxmlformats.org/officeDocument/2006/relationships/slide" Target="slide18.xml"/><Relationship Id="rId20" Type="http://schemas.openxmlformats.org/officeDocument/2006/relationships/image" Target="../media/image6.png"/><Relationship Id="rId1" Type="http://schemas.openxmlformats.org/officeDocument/2006/relationships/tags" Target="../tags/tag42.xml"/><Relationship Id="rId6" Type="http://schemas.openxmlformats.org/officeDocument/2006/relationships/notesSlide" Target="../notesSlides/notesSlide14.xml"/><Relationship Id="rId11" Type="http://schemas.openxmlformats.org/officeDocument/2006/relationships/slide" Target="slide4.xml"/><Relationship Id="rId24" Type="http://schemas.openxmlformats.org/officeDocument/2006/relationships/image" Target="../media/image17.png"/><Relationship Id="rId5" Type="http://schemas.openxmlformats.org/officeDocument/2006/relationships/slideLayout" Target="../slideLayouts/slideLayout10.xml"/><Relationship Id="rId15" Type="http://schemas.openxmlformats.org/officeDocument/2006/relationships/slide" Target="slide16.xml"/><Relationship Id="rId23" Type="http://schemas.openxmlformats.org/officeDocument/2006/relationships/image" Target="../media/image15.png"/><Relationship Id="rId10" Type="http://schemas.openxmlformats.org/officeDocument/2006/relationships/slide" Target="slide9.xml"/><Relationship Id="rId19" Type="http://schemas.openxmlformats.org/officeDocument/2006/relationships/image" Target="../media/image5.png"/><Relationship Id="rId4" Type="http://schemas.openxmlformats.org/officeDocument/2006/relationships/tags" Target="../tags/tag45.xml"/><Relationship Id="rId9" Type="http://schemas.openxmlformats.org/officeDocument/2006/relationships/slide" Target="slide11.xml"/><Relationship Id="rId14" Type="http://schemas.openxmlformats.org/officeDocument/2006/relationships/slide" Target="slide8.xml"/><Relationship Id="rId22" Type="http://schemas.openxmlformats.org/officeDocument/2006/relationships/slide" Target="slide21.xml"/><Relationship Id="rId27" Type="http://schemas.openxmlformats.org/officeDocument/2006/relationships/slide" Target="slide23.xml"/></Relationships>
</file>

<file path=ppt/slides/_rels/slide15.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5.xml"/><Relationship Id="rId18" Type="http://schemas.openxmlformats.org/officeDocument/2006/relationships/slide" Target="slide13.xml"/><Relationship Id="rId26" Type="http://schemas.openxmlformats.org/officeDocument/2006/relationships/image" Target="../media/image12.png"/><Relationship Id="rId3" Type="http://schemas.openxmlformats.org/officeDocument/2006/relationships/tags" Target="../tags/tag48.xml"/><Relationship Id="rId21" Type="http://schemas.openxmlformats.org/officeDocument/2006/relationships/image" Target="../media/image5.png"/><Relationship Id="rId7" Type="http://schemas.openxmlformats.org/officeDocument/2006/relationships/image" Target="../media/image15.png"/><Relationship Id="rId12" Type="http://schemas.openxmlformats.org/officeDocument/2006/relationships/slide" Target="slide4.xml"/><Relationship Id="rId17" Type="http://schemas.openxmlformats.org/officeDocument/2006/relationships/image" Target="../media/image18.png"/><Relationship Id="rId25" Type="http://schemas.openxmlformats.org/officeDocument/2006/relationships/image" Target="../media/image4.png"/><Relationship Id="rId2" Type="http://schemas.openxmlformats.org/officeDocument/2006/relationships/tags" Target="../tags/tag47.xml"/><Relationship Id="rId16" Type="http://schemas.openxmlformats.org/officeDocument/2006/relationships/slide" Target="slide16.xml"/><Relationship Id="rId20" Type="http://schemas.openxmlformats.org/officeDocument/2006/relationships/slide" Target="slide14.xml"/><Relationship Id="rId1" Type="http://schemas.openxmlformats.org/officeDocument/2006/relationships/tags" Target="../tags/tag46.xml"/><Relationship Id="rId6" Type="http://schemas.openxmlformats.org/officeDocument/2006/relationships/notesSlide" Target="../notesSlides/notesSlide15.xml"/><Relationship Id="rId11" Type="http://schemas.openxmlformats.org/officeDocument/2006/relationships/slide" Target="slide9.xml"/><Relationship Id="rId24" Type="http://schemas.openxmlformats.org/officeDocument/2006/relationships/slide" Target="slide21.xml"/><Relationship Id="rId5" Type="http://schemas.openxmlformats.org/officeDocument/2006/relationships/slideLayout" Target="../slideLayouts/slideLayout10.xml"/><Relationship Id="rId15" Type="http://schemas.openxmlformats.org/officeDocument/2006/relationships/slide" Target="slide8.xml"/><Relationship Id="rId23" Type="http://schemas.openxmlformats.org/officeDocument/2006/relationships/slide" Target="slide22.xml"/><Relationship Id="rId10" Type="http://schemas.openxmlformats.org/officeDocument/2006/relationships/slide" Target="slide1.xml"/><Relationship Id="rId19" Type="http://schemas.openxmlformats.org/officeDocument/2006/relationships/slide" Target="slide15.xml"/><Relationship Id="rId4" Type="http://schemas.openxmlformats.org/officeDocument/2006/relationships/tags" Target="../tags/tag49.xml"/><Relationship Id="rId9" Type="http://schemas.openxmlformats.org/officeDocument/2006/relationships/slide" Target="slide11.xml"/><Relationship Id="rId14" Type="http://schemas.openxmlformats.org/officeDocument/2006/relationships/slide" Target="slide7.xml"/><Relationship Id="rId22" Type="http://schemas.openxmlformats.org/officeDocument/2006/relationships/image" Target="../media/image6.png"/><Relationship Id="rId27" Type="http://schemas.openxmlformats.org/officeDocument/2006/relationships/slide" Target="slide23.xml"/></Relationships>
</file>

<file path=ppt/slides/_rels/slide16.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3.xml"/><Relationship Id="rId18" Type="http://schemas.openxmlformats.org/officeDocument/2006/relationships/image" Target="../media/image5.png"/><Relationship Id="rId26" Type="http://schemas.openxmlformats.org/officeDocument/2006/relationships/slide" Target="slide23.xml"/><Relationship Id="rId3" Type="http://schemas.openxmlformats.org/officeDocument/2006/relationships/slideLayout" Target="../slideLayouts/slideLayout10.xml"/><Relationship Id="rId21" Type="http://schemas.openxmlformats.org/officeDocument/2006/relationships/slide" Target="slide21.xml"/><Relationship Id="rId7" Type="http://schemas.openxmlformats.org/officeDocument/2006/relationships/slide" Target="slide4.xml"/><Relationship Id="rId12" Type="http://schemas.openxmlformats.org/officeDocument/2006/relationships/slide" Target="slide13.xml"/><Relationship Id="rId17" Type="http://schemas.openxmlformats.org/officeDocument/2006/relationships/slide" Target="slide16.xml"/><Relationship Id="rId25" Type="http://schemas.openxmlformats.org/officeDocument/2006/relationships/image" Target="../media/image12.png"/><Relationship Id="rId2" Type="http://schemas.openxmlformats.org/officeDocument/2006/relationships/tags" Target="../tags/tag51.xml"/><Relationship Id="rId16" Type="http://schemas.openxmlformats.org/officeDocument/2006/relationships/slide" Target="slide17.xml"/><Relationship Id="rId20" Type="http://schemas.openxmlformats.org/officeDocument/2006/relationships/slide" Target="slide22.xml"/><Relationship Id="rId1" Type="http://schemas.openxmlformats.org/officeDocument/2006/relationships/tags" Target="../tags/tag50.xml"/><Relationship Id="rId6" Type="http://schemas.openxmlformats.org/officeDocument/2006/relationships/slide" Target="slide9.xml"/><Relationship Id="rId11" Type="http://schemas.openxmlformats.org/officeDocument/2006/relationships/slide" Target="slide11.xml"/><Relationship Id="rId24" Type="http://schemas.openxmlformats.org/officeDocument/2006/relationships/image" Target="../media/image4.png"/><Relationship Id="rId5" Type="http://schemas.openxmlformats.org/officeDocument/2006/relationships/image" Target="../media/image3.png"/><Relationship Id="rId15" Type="http://schemas.openxmlformats.org/officeDocument/2006/relationships/slide" Target="slide1.xml"/><Relationship Id="rId23" Type="http://schemas.openxmlformats.org/officeDocument/2006/relationships/image" Target="../media/image11.png"/><Relationship Id="rId10" Type="http://schemas.openxmlformats.org/officeDocument/2006/relationships/slide" Target="slide8.xml"/><Relationship Id="rId19" Type="http://schemas.openxmlformats.org/officeDocument/2006/relationships/image" Target="../media/image6.png"/><Relationship Id="rId4" Type="http://schemas.openxmlformats.org/officeDocument/2006/relationships/notesSlide" Target="../notesSlides/notesSlide16.xml"/><Relationship Id="rId9" Type="http://schemas.openxmlformats.org/officeDocument/2006/relationships/slide" Target="slide7.xml"/><Relationship Id="rId14" Type="http://schemas.openxmlformats.org/officeDocument/2006/relationships/slide" Target="slide18.xml"/><Relationship Id="rId22" Type="http://schemas.openxmlformats.org/officeDocument/2006/relationships/image" Target="../media/image15.png"/></Relationships>
</file>

<file path=ppt/slides/_rels/slide17.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3.xml"/><Relationship Id="rId18" Type="http://schemas.openxmlformats.org/officeDocument/2006/relationships/image" Target="../media/image5.png"/><Relationship Id="rId26" Type="http://schemas.openxmlformats.org/officeDocument/2006/relationships/slide" Target="slide23.xml"/><Relationship Id="rId3" Type="http://schemas.openxmlformats.org/officeDocument/2006/relationships/slideLayout" Target="../slideLayouts/slideLayout10.xml"/><Relationship Id="rId21" Type="http://schemas.openxmlformats.org/officeDocument/2006/relationships/slide" Target="slide21.xml"/><Relationship Id="rId7" Type="http://schemas.openxmlformats.org/officeDocument/2006/relationships/slide" Target="slide4.xml"/><Relationship Id="rId12" Type="http://schemas.openxmlformats.org/officeDocument/2006/relationships/slide" Target="slide11.xml"/><Relationship Id="rId17" Type="http://schemas.openxmlformats.org/officeDocument/2006/relationships/slide" Target="slide16.xml"/><Relationship Id="rId25" Type="http://schemas.openxmlformats.org/officeDocument/2006/relationships/image" Target="../media/image12.png"/><Relationship Id="rId2" Type="http://schemas.openxmlformats.org/officeDocument/2006/relationships/tags" Target="../tags/tag53.xml"/><Relationship Id="rId16" Type="http://schemas.openxmlformats.org/officeDocument/2006/relationships/slide" Target="slide17.xml"/><Relationship Id="rId20" Type="http://schemas.openxmlformats.org/officeDocument/2006/relationships/slide" Target="slide22.xml"/><Relationship Id="rId1" Type="http://schemas.openxmlformats.org/officeDocument/2006/relationships/tags" Target="../tags/tag52.xml"/><Relationship Id="rId6" Type="http://schemas.openxmlformats.org/officeDocument/2006/relationships/slide" Target="slide9.xml"/><Relationship Id="rId11" Type="http://schemas.openxmlformats.org/officeDocument/2006/relationships/slide" Target="slide18.xml"/><Relationship Id="rId24" Type="http://schemas.openxmlformats.org/officeDocument/2006/relationships/image" Target="../media/image4.png"/><Relationship Id="rId5" Type="http://schemas.openxmlformats.org/officeDocument/2006/relationships/image" Target="../media/image3.png"/><Relationship Id="rId15" Type="http://schemas.openxmlformats.org/officeDocument/2006/relationships/slide" Target="slide3.xml"/><Relationship Id="rId23" Type="http://schemas.openxmlformats.org/officeDocument/2006/relationships/image" Target="../media/image11.png"/><Relationship Id="rId10" Type="http://schemas.openxmlformats.org/officeDocument/2006/relationships/slide" Target="slide8.xml"/><Relationship Id="rId19" Type="http://schemas.openxmlformats.org/officeDocument/2006/relationships/image" Target="../media/image6.png"/><Relationship Id="rId4" Type="http://schemas.openxmlformats.org/officeDocument/2006/relationships/notesSlide" Target="../notesSlides/notesSlide17.xml"/><Relationship Id="rId9" Type="http://schemas.openxmlformats.org/officeDocument/2006/relationships/slide" Target="slide7.xml"/><Relationship Id="rId14" Type="http://schemas.openxmlformats.org/officeDocument/2006/relationships/slide" Target="slide1.xml"/><Relationship Id="rId22" Type="http://schemas.openxmlformats.org/officeDocument/2006/relationships/image" Target="../media/image15.png"/></Relationships>
</file>

<file path=ppt/slides/_rels/slide18.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6.xml"/><Relationship Id="rId18" Type="http://schemas.openxmlformats.org/officeDocument/2006/relationships/slide" Target="slide19.xml"/><Relationship Id="rId26" Type="http://schemas.openxmlformats.org/officeDocument/2006/relationships/image" Target="../media/image4.png"/><Relationship Id="rId3" Type="http://schemas.openxmlformats.org/officeDocument/2006/relationships/tags" Target="../tags/tag56.xml"/><Relationship Id="rId21" Type="http://schemas.openxmlformats.org/officeDocument/2006/relationships/image" Target="../media/image6.png"/><Relationship Id="rId7" Type="http://schemas.openxmlformats.org/officeDocument/2006/relationships/image" Target="../media/image3.png"/><Relationship Id="rId12" Type="http://schemas.openxmlformats.org/officeDocument/2006/relationships/slide" Target="slide8.xml"/><Relationship Id="rId17" Type="http://schemas.openxmlformats.org/officeDocument/2006/relationships/slide" Target="slide18.xml"/><Relationship Id="rId25" Type="http://schemas.openxmlformats.org/officeDocument/2006/relationships/image" Target="../media/image11.png"/><Relationship Id="rId2" Type="http://schemas.openxmlformats.org/officeDocument/2006/relationships/tags" Target="../tags/tag55.xml"/><Relationship Id="rId16" Type="http://schemas.openxmlformats.org/officeDocument/2006/relationships/slide" Target="slide1.xml"/><Relationship Id="rId20" Type="http://schemas.openxmlformats.org/officeDocument/2006/relationships/image" Target="../media/image5.png"/><Relationship Id="rId1" Type="http://schemas.openxmlformats.org/officeDocument/2006/relationships/tags" Target="../tags/tag54.xml"/><Relationship Id="rId6" Type="http://schemas.openxmlformats.org/officeDocument/2006/relationships/notesSlide" Target="../notesSlides/notesSlide18.xml"/><Relationship Id="rId11" Type="http://schemas.openxmlformats.org/officeDocument/2006/relationships/slide" Target="slide7.xml"/><Relationship Id="rId24" Type="http://schemas.openxmlformats.org/officeDocument/2006/relationships/image" Target="../media/image15.png"/><Relationship Id="rId5" Type="http://schemas.openxmlformats.org/officeDocument/2006/relationships/slideLayout" Target="../slideLayouts/slideLayout10.xml"/><Relationship Id="rId15" Type="http://schemas.openxmlformats.org/officeDocument/2006/relationships/slide" Target="slide13.xml"/><Relationship Id="rId23" Type="http://schemas.openxmlformats.org/officeDocument/2006/relationships/slide" Target="slide21.xml"/><Relationship Id="rId28" Type="http://schemas.openxmlformats.org/officeDocument/2006/relationships/slide" Target="slide23.xml"/><Relationship Id="rId10" Type="http://schemas.openxmlformats.org/officeDocument/2006/relationships/slide" Target="slide5.xml"/><Relationship Id="rId19" Type="http://schemas.openxmlformats.org/officeDocument/2006/relationships/slide" Target="slide20.xml"/><Relationship Id="rId4" Type="http://schemas.openxmlformats.org/officeDocument/2006/relationships/tags" Target="../tags/tag57.xml"/><Relationship Id="rId9" Type="http://schemas.openxmlformats.org/officeDocument/2006/relationships/slide" Target="slide4.xml"/><Relationship Id="rId14" Type="http://schemas.openxmlformats.org/officeDocument/2006/relationships/slide" Target="slide11.xml"/><Relationship Id="rId22" Type="http://schemas.openxmlformats.org/officeDocument/2006/relationships/slide" Target="slide22.xml"/><Relationship Id="rId27"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6.xml"/><Relationship Id="rId18" Type="http://schemas.openxmlformats.org/officeDocument/2006/relationships/slide" Target="slide18.xml"/><Relationship Id="rId26" Type="http://schemas.openxmlformats.org/officeDocument/2006/relationships/image" Target="../media/image4.png"/><Relationship Id="rId3" Type="http://schemas.openxmlformats.org/officeDocument/2006/relationships/tags" Target="../tags/tag60.xml"/><Relationship Id="rId21" Type="http://schemas.openxmlformats.org/officeDocument/2006/relationships/image" Target="../media/image6.png"/><Relationship Id="rId7" Type="http://schemas.openxmlformats.org/officeDocument/2006/relationships/image" Target="../media/image3.png"/><Relationship Id="rId12" Type="http://schemas.openxmlformats.org/officeDocument/2006/relationships/slide" Target="slide8.xml"/><Relationship Id="rId17" Type="http://schemas.openxmlformats.org/officeDocument/2006/relationships/slide" Target="slide20.xml"/><Relationship Id="rId25" Type="http://schemas.openxmlformats.org/officeDocument/2006/relationships/image" Target="../media/image11.png"/><Relationship Id="rId2" Type="http://schemas.openxmlformats.org/officeDocument/2006/relationships/tags" Target="../tags/tag59.xml"/><Relationship Id="rId16" Type="http://schemas.openxmlformats.org/officeDocument/2006/relationships/slide" Target="slide1.xml"/><Relationship Id="rId20" Type="http://schemas.openxmlformats.org/officeDocument/2006/relationships/image" Target="../media/image5.png"/><Relationship Id="rId1" Type="http://schemas.openxmlformats.org/officeDocument/2006/relationships/tags" Target="../tags/tag58.xml"/><Relationship Id="rId6" Type="http://schemas.openxmlformats.org/officeDocument/2006/relationships/notesSlide" Target="../notesSlides/notesSlide19.xml"/><Relationship Id="rId11" Type="http://schemas.openxmlformats.org/officeDocument/2006/relationships/slide" Target="slide7.xml"/><Relationship Id="rId24" Type="http://schemas.openxmlformats.org/officeDocument/2006/relationships/image" Target="../media/image15.png"/><Relationship Id="rId5" Type="http://schemas.openxmlformats.org/officeDocument/2006/relationships/slideLayout" Target="../slideLayouts/slideLayout10.xml"/><Relationship Id="rId15" Type="http://schemas.openxmlformats.org/officeDocument/2006/relationships/slide" Target="slide13.xml"/><Relationship Id="rId23" Type="http://schemas.openxmlformats.org/officeDocument/2006/relationships/slide" Target="slide21.xml"/><Relationship Id="rId28" Type="http://schemas.openxmlformats.org/officeDocument/2006/relationships/slide" Target="slide23.xml"/><Relationship Id="rId10" Type="http://schemas.openxmlformats.org/officeDocument/2006/relationships/slide" Target="slide5.xml"/><Relationship Id="rId19" Type="http://schemas.openxmlformats.org/officeDocument/2006/relationships/slide" Target="slide19.xml"/><Relationship Id="rId4" Type="http://schemas.openxmlformats.org/officeDocument/2006/relationships/tags" Target="../tags/tag61.xml"/><Relationship Id="rId9" Type="http://schemas.openxmlformats.org/officeDocument/2006/relationships/slide" Target="slide4.xml"/><Relationship Id="rId14" Type="http://schemas.openxmlformats.org/officeDocument/2006/relationships/slide" Target="slide11.xml"/><Relationship Id="rId22" Type="http://schemas.openxmlformats.org/officeDocument/2006/relationships/slide" Target="slide22.xml"/><Relationship Id="rId27" Type="http://schemas.openxmlformats.org/officeDocument/2006/relationships/image" Target="../media/image12.png"/></Relationships>
</file>

<file path=ppt/slides/_rels/slide2.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1.xml"/><Relationship Id="rId18" Type="http://schemas.openxmlformats.org/officeDocument/2006/relationships/slide" Target="slide22.xml"/><Relationship Id="rId26" Type="http://schemas.openxmlformats.org/officeDocument/2006/relationships/image" Target="../media/image14.png"/><Relationship Id="rId3" Type="http://schemas.openxmlformats.org/officeDocument/2006/relationships/notesSlide" Target="../notesSlides/notesSlide2.xml"/><Relationship Id="rId21" Type="http://schemas.openxmlformats.org/officeDocument/2006/relationships/image" Target="../media/image8.png"/><Relationship Id="rId7" Type="http://schemas.openxmlformats.org/officeDocument/2006/relationships/slide" Target="slide3.xml"/><Relationship Id="rId12" Type="http://schemas.openxmlformats.org/officeDocument/2006/relationships/slide" Target="slide18.xml"/><Relationship Id="rId17" Type="http://schemas.openxmlformats.org/officeDocument/2006/relationships/image" Target="../media/image6.png"/><Relationship Id="rId25" Type="http://schemas.openxmlformats.org/officeDocument/2006/relationships/image" Target="../media/image13.png"/><Relationship Id="rId2" Type="http://schemas.openxmlformats.org/officeDocument/2006/relationships/slideLayout" Target="../slideLayouts/slideLayout10.xml"/><Relationship Id="rId16" Type="http://schemas.openxmlformats.org/officeDocument/2006/relationships/image" Target="../media/image5.png"/><Relationship Id="rId20" Type="http://schemas.openxmlformats.org/officeDocument/2006/relationships/image" Target="../media/image7.png"/><Relationship Id="rId29" Type="http://schemas.openxmlformats.org/officeDocument/2006/relationships/slide" Target="slide23.xml"/><Relationship Id="rId1" Type="http://schemas.openxmlformats.org/officeDocument/2006/relationships/tags" Target="../tags/tag2.xml"/><Relationship Id="rId6" Type="http://schemas.openxmlformats.org/officeDocument/2006/relationships/slide" Target="slide9.xml"/><Relationship Id="rId11" Type="http://schemas.openxmlformats.org/officeDocument/2006/relationships/slide" Target="slide16.xml"/><Relationship Id="rId24" Type="http://schemas.openxmlformats.org/officeDocument/2006/relationships/image" Target="../media/image11.png"/><Relationship Id="rId5" Type="http://schemas.openxmlformats.org/officeDocument/2006/relationships/image" Target="../media/image3.png"/><Relationship Id="rId15" Type="http://schemas.openxmlformats.org/officeDocument/2006/relationships/slide" Target="slide1.xml"/><Relationship Id="rId23" Type="http://schemas.openxmlformats.org/officeDocument/2006/relationships/image" Target="../media/image10.png"/><Relationship Id="rId28" Type="http://schemas.openxmlformats.org/officeDocument/2006/relationships/image" Target="../media/image12.png"/><Relationship Id="rId10" Type="http://schemas.openxmlformats.org/officeDocument/2006/relationships/slide" Target="slide8.xml"/><Relationship Id="rId19" Type="http://schemas.openxmlformats.org/officeDocument/2006/relationships/slide" Target="slide21.xml"/><Relationship Id="rId4" Type="http://schemas.openxmlformats.org/officeDocument/2006/relationships/slide" Target="slide4.xml"/><Relationship Id="rId9" Type="http://schemas.openxmlformats.org/officeDocument/2006/relationships/slide" Target="slide7.xml"/><Relationship Id="rId14" Type="http://schemas.openxmlformats.org/officeDocument/2006/relationships/slide" Target="slide13.xml"/><Relationship Id="rId22" Type="http://schemas.openxmlformats.org/officeDocument/2006/relationships/image" Target="../media/image9.png"/><Relationship Id="rId27" Type="http://schemas.openxmlformats.org/officeDocument/2006/relationships/image" Target="../media/image4.png"/></Relationships>
</file>

<file path=ppt/slides/_rels/slide20.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8.xml"/><Relationship Id="rId18" Type="http://schemas.openxmlformats.org/officeDocument/2006/relationships/image" Target="../media/image11.png"/><Relationship Id="rId26" Type="http://schemas.openxmlformats.org/officeDocument/2006/relationships/hyperlink" Target="http://www.sample.de/" TargetMode="External"/><Relationship Id="rId3" Type="http://schemas.openxmlformats.org/officeDocument/2006/relationships/tags" Target="../tags/tag64.xml"/><Relationship Id="rId21" Type="http://schemas.openxmlformats.org/officeDocument/2006/relationships/slide" Target="slide19.xml"/><Relationship Id="rId7" Type="http://schemas.openxmlformats.org/officeDocument/2006/relationships/image" Target="../media/image19.png"/><Relationship Id="rId12" Type="http://schemas.openxmlformats.org/officeDocument/2006/relationships/slide" Target="slide7.xml"/><Relationship Id="rId17" Type="http://schemas.openxmlformats.org/officeDocument/2006/relationships/slide" Target="slide1.xml"/><Relationship Id="rId25" Type="http://schemas.openxmlformats.org/officeDocument/2006/relationships/slide" Target="slide21.xml"/><Relationship Id="rId2" Type="http://schemas.openxmlformats.org/officeDocument/2006/relationships/tags" Target="../tags/tag63.xml"/><Relationship Id="rId16" Type="http://schemas.openxmlformats.org/officeDocument/2006/relationships/slide" Target="slide13.xml"/><Relationship Id="rId20" Type="http://schemas.openxmlformats.org/officeDocument/2006/relationships/slide" Target="slide20.xml"/><Relationship Id="rId29" Type="http://schemas.openxmlformats.org/officeDocument/2006/relationships/image" Target="../media/image12.png"/><Relationship Id="rId1" Type="http://schemas.openxmlformats.org/officeDocument/2006/relationships/tags" Target="../tags/tag62.xml"/><Relationship Id="rId6" Type="http://schemas.openxmlformats.org/officeDocument/2006/relationships/notesSlide" Target="../notesSlides/notesSlide20.xml"/><Relationship Id="rId11" Type="http://schemas.openxmlformats.org/officeDocument/2006/relationships/slide" Target="slide5.xml"/><Relationship Id="rId24" Type="http://schemas.openxmlformats.org/officeDocument/2006/relationships/slide" Target="slide22.xml"/><Relationship Id="rId5" Type="http://schemas.openxmlformats.org/officeDocument/2006/relationships/slideLayout" Target="../slideLayouts/slideLayout10.xml"/><Relationship Id="rId15" Type="http://schemas.openxmlformats.org/officeDocument/2006/relationships/slide" Target="slide11.xml"/><Relationship Id="rId23" Type="http://schemas.openxmlformats.org/officeDocument/2006/relationships/image" Target="../media/image6.png"/><Relationship Id="rId28" Type="http://schemas.openxmlformats.org/officeDocument/2006/relationships/image" Target="../media/image4.png"/><Relationship Id="rId10" Type="http://schemas.openxmlformats.org/officeDocument/2006/relationships/slide" Target="slide4.xml"/><Relationship Id="rId19" Type="http://schemas.openxmlformats.org/officeDocument/2006/relationships/slide" Target="slide18.xml"/><Relationship Id="rId4" Type="http://schemas.openxmlformats.org/officeDocument/2006/relationships/tags" Target="../tags/tag65.xml"/><Relationship Id="rId9" Type="http://schemas.openxmlformats.org/officeDocument/2006/relationships/slide" Target="slide9.xml"/><Relationship Id="rId14" Type="http://schemas.openxmlformats.org/officeDocument/2006/relationships/slide" Target="slide16.xml"/><Relationship Id="rId22" Type="http://schemas.openxmlformats.org/officeDocument/2006/relationships/image" Target="../media/image5.png"/><Relationship Id="rId27" Type="http://schemas.openxmlformats.org/officeDocument/2006/relationships/image" Target="../media/image20.png"/><Relationship Id="rId30" Type="http://schemas.openxmlformats.org/officeDocument/2006/relationships/slide" Target="slide23.xml"/></Relationships>
</file>

<file path=ppt/slides/_rels/slide21.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image" Target="../media/image22.png"/><Relationship Id="rId18" Type="http://schemas.openxmlformats.org/officeDocument/2006/relationships/slide" Target="slide1.xml"/><Relationship Id="rId3" Type="http://schemas.openxmlformats.org/officeDocument/2006/relationships/tags" Target="../tags/tag68.xml"/><Relationship Id="rId21" Type="http://schemas.openxmlformats.org/officeDocument/2006/relationships/slide" Target="slide23.xml"/><Relationship Id="rId7" Type="http://schemas.openxmlformats.org/officeDocument/2006/relationships/tags" Target="../tags/tag72.xml"/><Relationship Id="rId12" Type="http://schemas.openxmlformats.org/officeDocument/2006/relationships/image" Target="../media/image21.png"/><Relationship Id="rId17" Type="http://schemas.openxmlformats.org/officeDocument/2006/relationships/slide" Target="slide22.xml"/><Relationship Id="rId2" Type="http://schemas.openxmlformats.org/officeDocument/2006/relationships/tags" Target="../tags/tag67.xml"/><Relationship Id="rId16" Type="http://schemas.openxmlformats.org/officeDocument/2006/relationships/image" Target="../media/image6.png"/><Relationship Id="rId20" Type="http://schemas.openxmlformats.org/officeDocument/2006/relationships/image" Target="../media/image12.png"/><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notesSlide" Target="../notesSlides/notesSlide21.xml"/><Relationship Id="rId5" Type="http://schemas.openxmlformats.org/officeDocument/2006/relationships/tags" Target="../tags/tag70.xml"/><Relationship Id="rId15" Type="http://schemas.openxmlformats.org/officeDocument/2006/relationships/image" Target="../media/image24.png"/><Relationship Id="rId10" Type="http://schemas.openxmlformats.org/officeDocument/2006/relationships/slideLayout" Target="../slideLayouts/slideLayout10.xml"/><Relationship Id="rId19" Type="http://schemas.openxmlformats.org/officeDocument/2006/relationships/image" Target="../media/image25.png"/><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image" Target="../media/image23.png"/></Relationships>
</file>

<file path=ppt/slides/_rels/slide22.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6.xml"/><Relationship Id="rId18" Type="http://schemas.openxmlformats.org/officeDocument/2006/relationships/image" Target="../media/image27.png"/><Relationship Id="rId3" Type="http://schemas.openxmlformats.org/officeDocument/2006/relationships/slide" Target="slide1.xml"/><Relationship Id="rId7" Type="http://schemas.openxmlformats.org/officeDocument/2006/relationships/slide" Target="slide4.xml"/><Relationship Id="rId12" Type="http://schemas.openxmlformats.org/officeDocument/2006/relationships/slide" Target="slide13.xml"/><Relationship Id="rId17" Type="http://schemas.openxmlformats.org/officeDocument/2006/relationships/slide" Target="slide21.xml"/><Relationship Id="rId2" Type="http://schemas.openxmlformats.org/officeDocument/2006/relationships/notesSlide" Target="../notesSlides/notesSlide22.xml"/><Relationship Id="rId16" Type="http://schemas.openxmlformats.org/officeDocument/2006/relationships/image" Target="../media/image5.png"/><Relationship Id="rId20" Type="http://schemas.openxmlformats.org/officeDocument/2006/relationships/slide" Target="slide23.xml"/><Relationship Id="rId1" Type="http://schemas.openxmlformats.org/officeDocument/2006/relationships/slideLayout" Target="../slideLayouts/slideLayout10.xml"/><Relationship Id="rId6" Type="http://schemas.openxmlformats.org/officeDocument/2006/relationships/slide" Target="slide3.xml"/><Relationship Id="rId11" Type="http://schemas.openxmlformats.org/officeDocument/2006/relationships/slide" Target="slide11.xml"/><Relationship Id="rId5" Type="http://schemas.openxmlformats.org/officeDocument/2006/relationships/image" Target="../media/image26.png"/><Relationship Id="rId15" Type="http://schemas.openxmlformats.org/officeDocument/2006/relationships/image" Target="../media/image24.png"/><Relationship Id="rId10" Type="http://schemas.openxmlformats.org/officeDocument/2006/relationships/slide" Target="slide9.xml"/><Relationship Id="rId19" Type="http://schemas.openxmlformats.org/officeDocument/2006/relationships/image" Target="../media/image12.png"/><Relationship Id="rId4" Type="http://schemas.openxmlformats.org/officeDocument/2006/relationships/slide" Target="slide8.xml"/><Relationship Id="rId9" Type="http://schemas.openxmlformats.org/officeDocument/2006/relationships/slide" Target="slide7.xml"/><Relationship Id="rId14" Type="http://schemas.openxmlformats.org/officeDocument/2006/relationships/slide" Target="slide18.xml"/></Relationships>
</file>

<file path=ppt/slides/_rels/slide23.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slide" Target="slide1.xml"/><Relationship Id="rId18" Type="http://schemas.openxmlformats.org/officeDocument/2006/relationships/slide" Target="slide22.xml"/><Relationship Id="rId3" Type="http://schemas.openxmlformats.org/officeDocument/2006/relationships/hyperlink" Target="https://www.sme.sap.com/irj/sme/community/collaboration/forums?path=/category.jspa?categoryID=58" TargetMode="External"/><Relationship Id="rId7" Type="http://schemas.openxmlformats.org/officeDocument/2006/relationships/image" Target="../media/image28.png"/><Relationship Id="rId12" Type="http://schemas.openxmlformats.org/officeDocument/2006/relationships/image" Target="../media/image5.png"/><Relationship Id="rId17" Type="http://schemas.openxmlformats.org/officeDocument/2006/relationships/image" Target="../media/image32.png"/><Relationship Id="rId2" Type="http://schemas.openxmlformats.org/officeDocument/2006/relationships/notesSlide" Target="../notesSlides/notesSlide23.xml"/><Relationship Id="rId16" Type="http://schemas.openxmlformats.org/officeDocument/2006/relationships/image" Target="../media/image31.png"/><Relationship Id="rId1" Type="http://schemas.openxmlformats.org/officeDocument/2006/relationships/slideLayout" Target="../slideLayouts/slideLayout10.xml"/><Relationship Id="rId6" Type="http://schemas.openxmlformats.org/officeDocument/2006/relationships/hyperlink" Target="https://wiki.sme.sap.com/wiki/x/CAaRBw" TargetMode="External"/><Relationship Id="rId11" Type="http://schemas.openxmlformats.org/officeDocument/2006/relationships/image" Target="../media/image24.png"/><Relationship Id="rId5" Type="http://schemas.openxmlformats.org/officeDocument/2006/relationships/hyperlink" Target="https://www.sme.sap.com/irj/sme/community/learning/selfenablementsystems" TargetMode="External"/><Relationship Id="rId15" Type="http://schemas.openxmlformats.org/officeDocument/2006/relationships/image" Target="../media/image6.png"/><Relationship Id="rId10" Type="http://schemas.openxmlformats.org/officeDocument/2006/relationships/hyperlink" Target="http://support.microsoft.com/kb/890474" TargetMode="External"/><Relationship Id="rId4" Type="http://schemas.openxmlformats.org/officeDocument/2006/relationships/hyperlink" Target="https://help.sap.com/viewer/p/SAP_BUSINESS_BYDESIGN" TargetMode="External"/><Relationship Id="rId9" Type="http://schemas.openxmlformats.org/officeDocument/2006/relationships/image" Target="../media/image30.png"/><Relationship Id="rId14" Type="http://schemas.openxmlformats.org/officeDocument/2006/relationships/slide" Target="slide21.xml"/></Relationships>
</file>

<file path=ppt/slides/_rels/slide3.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18.xml"/><Relationship Id="rId18" Type="http://schemas.openxmlformats.org/officeDocument/2006/relationships/image" Target="../media/image5.png"/><Relationship Id="rId26" Type="http://schemas.openxmlformats.org/officeDocument/2006/relationships/slide" Target="slide23.xml"/><Relationship Id="rId3" Type="http://schemas.openxmlformats.org/officeDocument/2006/relationships/tags" Target="../tags/tag5.xml"/><Relationship Id="rId21" Type="http://schemas.openxmlformats.org/officeDocument/2006/relationships/slide" Target="slide21.xml"/><Relationship Id="rId7" Type="http://schemas.openxmlformats.org/officeDocument/2006/relationships/slide" Target="slide9.xml"/><Relationship Id="rId12" Type="http://schemas.openxmlformats.org/officeDocument/2006/relationships/slide" Target="slide16.xml"/><Relationship Id="rId17" Type="http://schemas.openxmlformats.org/officeDocument/2006/relationships/slide" Target="slide3.xml"/><Relationship Id="rId25" Type="http://schemas.openxmlformats.org/officeDocument/2006/relationships/image" Target="../media/image12.png"/><Relationship Id="rId2" Type="http://schemas.openxmlformats.org/officeDocument/2006/relationships/tags" Target="../tags/tag4.xml"/><Relationship Id="rId16" Type="http://schemas.openxmlformats.org/officeDocument/2006/relationships/slide" Target="slide1.xml"/><Relationship Id="rId20" Type="http://schemas.openxmlformats.org/officeDocument/2006/relationships/slide" Target="slide22.xml"/><Relationship Id="rId1" Type="http://schemas.openxmlformats.org/officeDocument/2006/relationships/tags" Target="../tags/tag3.xml"/><Relationship Id="rId6" Type="http://schemas.openxmlformats.org/officeDocument/2006/relationships/image" Target="../media/image3.png"/><Relationship Id="rId11" Type="http://schemas.openxmlformats.org/officeDocument/2006/relationships/slide" Target="slide8.xml"/><Relationship Id="rId24" Type="http://schemas.openxmlformats.org/officeDocument/2006/relationships/image" Target="../media/image4.png"/><Relationship Id="rId5" Type="http://schemas.openxmlformats.org/officeDocument/2006/relationships/notesSlide" Target="../notesSlides/notesSlide3.xml"/><Relationship Id="rId15" Type="http://schemas.openxmlformats.org/officeDocument/2006/relationships/slide" Target="slide13.xml"/><Relationship Id="rId23" Type="http://schemas.openxmlformats.org/officeDocument/2006/relationships/image" Target="../media/image7.png"/><Relationship Id="rId10" Type="http://schemas.openxmlformats.org/officeDocument/2006/relationships/slide" Target="slide7.xml"/><Relationship Id="rId19" Type="http://schemas.openxmlformats.org/officeDocument/2006/relationships/image" Target="../media/image6.png"/><Relationship Id="rId4" Type="http://schemas.openxmlformats.org/officeDocument/2006/relationships/slideLayout" Target="../slideLayouts/slideLayout10.xml"/><Relationship Id="rId9" Type="http://schemas.openxmlformats.org/officeDocument/2006/relationships/slide" Target="slide5.xml"/><Relationship Id="rId14" Type="http://schemas.openxmlformats.org/officeDocument/2006/relationships/slide" Target="slide11.xml"/><Relationship Id="rId22" Type="http://schemas.openxmlformats.org/officeDocument/2006/relationships/image" Target="../media/image15.png"/></Relationships>
</file>

<file path=ppt/slides/_rels/slide4.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1.xml"/><Relationship Id="rId18" Type="http://schemas.openxmlformats.org/officeDocument/2006/relationships/slide" Target="slide1.xml"/><Relationship Id="rId26" Type="http://schemas.openxmlformats.org/officeDocument/2006/relationships/image" Target="../media/image4.png"/><Relationship Id="rId3" Type="http://schemas.openxmlformats.org/officeDocument/2006/relationships/tags" Target="../tags/tag8.xml"/><Relationship Id="rId21" Type="http://schemas.openxmlformats.org/officeDocument/2006/relationships/image" Target="../media/image6.png"/><Relationship Id="rId7" Type="http://schemas.openxmlformats.org/officeDocument/2006/relationships/slide" Target="slide9.xml"/><Relationship Id="rId12" Type="http://schemas.openxmlformats.org/officeDocument/2006/relationships/slide" Target="slide18.xml"/><Relationship Id="rId17" Type="http://schemas.openxmlformats.org/officeDocument/2006/relationships/slide" Target="slide6.xml"/><Relationship Id="rId25" Type="http://schemas.openxmlformats.org/officeDocument/2006/relationships/image" Target="../media/image7.png"/><Relationship Id="rId2" Type="http://schemas.openxmlformats.org/officeDocument/2006/relationships/tags" Target="../tags/tag7.xml"/><Relationship Id="rId16" Type="http://schemas.openxmlformats.org/officeDocument/2006/relationships/slide" Target="slide15.xml"/><Relationship Id="rId20" Type="http://schemas.openxmlformats.org/officeDocument/2006/relationships/image" Target="../media/image5.png"/><Relationship Id="rId1" Type="http://schemas.openxmlformats.org/officeDocument/2006/relationships/tags" Target="../tags/tag6.xml"/><Relationship Id="rId6" Type="http://schemas.openxmlformats.org/officeDocument/2006/relationships/image" Target="../media/image3.png"/><Relationship Id="rId11" Type="http://schemas.openxmlformats.org/officeDocument/2006/relationships/slide" Target="slide16.xml"/><Relationship Id="rId24" Type="http://schemas.openxmlformats.org/officeDocument/2006/relationships/image" Target="../media/image15.png"/><Relationship Id="rId5" Type="http://schemas.openxmlformats.org/officeDocument/2006/relationships/notesSlide" Target="../notesSlides/notesSlide4.xml"/><Relationship Id="rId15" Type="http://schemas.openxmlformats.org/officeDocument/2006/relationships/slide" Target="slide12.xml"/><Relationship Id="rId23" Type="http://schemas.openxmlformats.org/officeDocument/2006/relationships/slide" Target="slide21.xml"/><Relationship Id="rId28" Type="http://schemas.openxmlformats.org/officeDocument/2006/relationships/slide" Target="slide23.xml"/><Relationship Id="rId10" Type="http://schemas.openxmlformats.org/officeDocument/2006/relationships/slide" Target="slide8.xml"/><Relationship Id="rId19" Type="http://schemas.openxmlformats.org/officeDocument/2006/relationships/slide" Target="slide4.xml"/><Relationship Id="rId4" Type="http://schemas.openxmlformats.org/officeDocument/2006/relationships/slideLayout" Target="../slideLayouts/slideLayout10.xml"/><Relationship Id="rId9" Type="http://schemas.openxmlformats.org/officeDocument/2006/relationships/slide" Target="slide7.xml"/><Relationship Id="rId14" Type="http://schemas.openxmlformats.org/officeDocument/2006/relationships/slide" Target="slide13.xml"/><Relationship Id="rId22" Type="http://schemas.openxmlformats.org/officeDocument/2006/relationships/slide" Target="slide22.xml"/><Relationship Id="rId27" Type="http://schemas.openxmlformats.org/officeDocument/2006/relationships/image" Target="../media/image12.png"/></Relationships>
</file>

<file path=ppt/slides/_rels/slide5.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1.xml"/><Relationship Id="rId18" Type="http://schemas.openxmlformats.org/officeDocument/2006/relationships/slide" Target="slide1.xml"/><Relationship Id="rId26" Type="http://schemas.openxmlformats.org/officeDocument/2006/relationships/image" Target="../media/image4.png"/><Relationship Id="rId3" Type="http://schemas.openxmlformats.org/officeDocument/2006/relationships/tags" Target="../tags/tag11.xml"/><Relationship Id="rId21" Type="http://schemas.openxmlformats.org/officeDocument/2006/relationships/image" Target="../media/image6.png"/><Relationship Id="rId7" Type="http://schemas.openxmlformats.org/officeDocument/2006/relationships/image" Target="../media/image3.png"/><Relationship Id="rId12" Type="http://schemas.openxmlformats.org/officeDocument/2006/relationships/slide" Target="slide18.xml"/><Relationship Id="rId17" Type="http://schemas.openxmlformats.org/officeDocument/2006/relationships/slide" Target="slide6.xml"/><Relationship Id="rId25" Type="http://schemas.openxmlformats.org/officeDocument/2006/relationships/image" Target="../media/image16.png"/><Relationship Id="rId2" Type="http://schemas.openxmlformats.org/officeDocument/2006/relationships/tags" Target="../tags/tag10.xml"/><Relationship Id="rId16" Type="http://schemas.openxmlformats.org/officeDocument/2006/relationships/slide" Target="slide3.xml"/><Relationship Id="rId20" Type="http://schemas.openxmlformats.org/officeDocument/2006/relationships/image" Target="../media/image5.png"/><Relationship Id="rId1" Type="http://schemas.openxmlformats.org/officeDocument/2006/relationships/tags" Target="../tags/tag9.xml"/><Relationship Id="rId6" Type="http://schemas.openxmlformats.org/officeDocument/2006/relationships/notesSlide" Target="../notesSlides/notesSlide5.xml"/><Relationship Id="rId11" Type="http://schemas.openxmlformats.org/officeDocument/2006/relationships/slide" Target="slide16.xml"/><Relationship Id="rId24" Type="http://schemas.openxmlformats.org/officeDocument/2006/relationships/image" Target="../media/image15.png"/><Relationship Id="rId5" Type="http://schemas.openxmlformats.org/officeDocument/2006/relationships/slideLayout" Target="../slideLayouts/slideLayout10.xml"/><Relationship Id="rId15" Type="http://schemas.openxmlformats.org/officeDocument/2006/relationships/slide" Target="slide4.xml"/><Relationship Id="rId23" Type="http://schemas.openxmlformats.org/officeDocument/2006/relationships/slide" Target="slide21.xml"/><Relationship Id="rId28" Type="http://schemas.openxmlformats.org/officeDocument/2006/relationships/slide" Target="slide23.xml"/><Relationship Id="rId10" Type="http://schemas.openxmlformats.org/officeDocument/2006/relationships/slide" Target="slide8.xml"/><Relationship Id="rId19" Type="http://schemas.openxmlformats.org/officeDocument/2006/relationships/slide" Target="slide5.xml"/><Relationship Id="rId4" Type="http://schemas.openxmlformats.org/officeDocument/2006/relationships/tags" Target="../tags/tag12.xml"/><Relationship Id="rId9" Type="http://schemas.openxmlformats.org/officeDocument/2006/relationships/slide" Target="slide7.xml"/><Relationship Id="rId14" Type="http://schemas.openxmlformats.org/officeDocument/2006/relationships/slide" Target="slide13.xml"/><Relationship Id="rId22" Type="http://schemas.openxmlformats.org/officeDocument/2006/relationships/slide" Target="slide22.xml"/><Relationship Id="rId27" Type="http://schemas.openxmlformats.org/officeDocument/2006/relationships/image" Target="../media/image12.png"/></Relationships>
</file>

<file path=ppt/slides/_rels/slide6.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8.xml"/><Relationship Id="rId18" Type="http://schemas.openxmlformats.org/officeDocument/2006/relationships/slide" Target="slide5.xml"/><Relationship Id="rId26" Type="http://schemas.openxmlformats.org/officeDocument/2006/relationships/image" Target="../media/image4.png"/><Relationship Id="rId3" Type="http://schemas.openxmlformats.org/officeDocument/2006/relationships/tags" Target="../tags/tag15.xml"/><Relationship Id="rId21" Type="http://schemas.openxmlformats.org/officeDocument/2006/relationships/image" Target="../media/image6.png"/><Relationship Id="rId7" Type="http://schemas.openxmlformats.org/officeDocument/2006/relationships/image" Target="../media/image3.png"/><Relationship Id="rId12" Type="http://schemas.openxmlformats.org/officeDocument/2006/relationships/slide" Target="slide16.xml"/><Relationship Id="rId17" Type="http://schemas.openxmlformats.org/officeDocument/2006/relationships/slide" Target="slide6.xml"/><Relationship Id="rId25" Type="http://schemas.openxmlformats.org/officeDocument/2006/relationships/image" Target="../media/image16.png"/><Relationship Id="rId2" Type="http://schemas.openxmlformats.org/officeDocument/2006/relationships/tags" Target="../tags/tag14.xml"/><Relationship Id="rId16" Type="http://schemas.openxmlformats.org/officeDocument/2006/relationships/slide" Target="slide3.xml"/><Relationship Id="rId20" Type="http://schemas.openxmlformats.org/officeDocument/2006/relationships/image" Target="../media/image5.png"/><Relationship Id="rId1" Type="http://schemas.openxmlformats.org/officeDocument/2006/relationships/tags" Target="../tags/tag13.xml"/><Relationship Id="rId6" Type="http://schemas.openxmlformats.org/officeDocument/2006/relationships/notesSlide" Target="../notesSlides/notesSlide6.xml"/><Relationship Id="rId11" Type="http://schemas.openxmlformats.org/officeDocument/2006/relationships/slide" Target="slide8.xml"/><Relationship Id="rId24" Type="http://schemas.openxmlformats.org/officeDocument/2006/relationships/image" Target="../media/image15.png"/><Relationship Id="rId5" Type="http://schemas.openxmlformats.org/officeDocument/2006/relationships/slideLayout" Target="../slideLayouts/slideLayout10.xml"/><Relationship Id="rId15" Type="http://schemas.openxmlformats.org/officeDocument/2006/relationships/slide" Target="slide13.xml"/><Relationship Id="rId23" Type="http://schemas.openxmlformats.org/officeDocument/2006/relationships/slide" Target="slide21.xml"/><Relationship Id="rId28" Type="http://schemas.openxmlformats.org/officeDocument/2006/relationships/slide" Target="slide23.xml"/><Relationship Id="rId10" Type="http://schemas.openxmlformats.org/officeDocument/2006/relationships/slide" Target="slide7.xml"/><Relationship Id="rId19" Type="http://schemas.openxmlformats.org/officeDocument/2006/relationships/slide" Target="slide1.xml"/><Relationship Id="rId4" Type="http://schemas.openxmlformats.org/officeDocument/2006/relationships/tags" Target="../tags/tag16.xml"/><Relationship Id="rId9" Type="http://schemas.openxmlformats.org/officeDocument/2006/relationships/slide" Target="slide4.xml"/><Relationship Id="rId14" Type="http://schemas.openxmlformats.org/officeDocument/2006/relationships/slide" Target="slide11.xml"/><Relationship Id="rId22" Type="http://schemas.openxmlformats.org/officeDocument/2006/relationships/slide" Target="slide22.xml"/><Relationship Id="rId27" Type="http://schemas.openxmlformats.org/officeDocument/2006/relationships/image" Target="../media/image12.png"/></Relationships>
</file>

<file path=ppt/slides/_rels/slide7.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1.xml"/><Relationship Id="rId18" Type="http://schemas.openxmlformats.org/officeDocument/2006/relationships/image" Target="../media/image6.png"/><Relationship Id="rId3" Type="http://schemas.openxmlformats.org/officeDocument/2006/relationships/tags" Target="../tags/tag19.xml"/><Relationship Id="rId21" Type="http://schemas.openxmlformats.org/officeDocument/2006/relationships/image" Target="../media/image15.png"/><Relationship Id="rId7" Type="http://schemas.openxmlformats.org/officeDocument/2006/relationships/image" Target="../media/image3.png"/><Relationship Id="rId12" Type="http://schemas.openxmlformats.org/officeDocument/2006/relationships/slide" Target="slide16.xml"/><Relationship Id="rId17" Type="http://schemas.openxmlformats.org/officeDocument/2006/relationships/image" Target="../media/image5.png"/><Relationship Id="rId25" Type="http://schemas.openxmlformats.org/officeDocument/2006/relationships/slide" Target="slide23.xml"/><Relationship Id="rId2" Type="http://schemas.openxmlformats.org/officeDocument/2006/relationships/tags" Target="../tags/tag18.xml"/><Relationship Id="rId16" Type="http://schemas.openxmlformats.org/officeDocument/2006/relationships/slide" Target="slide3.xml"/><Relationship Id="rId20" Type="http://schemas.openxmlformats.org/officeDocument/2006/relationships/slide" Target="slide21.xml"/><Relationship Id="rId1" Type="http://schemas.openxmlformats.org/officeDocument/2006/relationships/tags" Target="../tags/tag17.xml"/><Relationship Id="rId6" Type="http://schemas.openxmlformats.org/officeDocument/2006/relationships/notesSlide" Target="../notesSlides/notesSlide7.xml"/><Relationship Id="rId11" Type="http://schemas.openxmlformats.org/officeDocument/2006/relationships/slide" Target="slide8.xml"/><Relationship Id="rId24" Type="http://schemas.openxmlformats.org/officeDocument/2006/relationships/image" Target="../media/image12.png"/><Relationship Id="rId5" Type="http://schemas.openxmlformats.org/officeDocument/2006/relationships/slideLayout" Target="../slideLayouts/slideLayout10.xml"/><Relationship Id="rId15" Type="http://schemas.openxmlformats.org/officeDocument/2006/relationships/slide" Target="slide7.xml"/><Relationship Id="rId23" Type="http://schemas.openxmlformats.org/officeDocument/2006/relationships/image" Target="../media/image4.png"/><Relationship Id="rId10" Type="http://schemas.openxmlformats.org/officeDocument/2006/relationships/slide" Target="slide5.xml"/><Relationship Id="rId19" Type="http://schemas.openxmlformats.org/officeDocument/2006/relationships/slide" Target="slide22.xml"/><Relationship Id="rId4" Type="http://schemas.openxmlformats.org/officeDocument/2006/relationships/tags" Target="../tags/tag20.xml"/><Relationship Id="rId9" Type="http://schemas.openxmlformats.org/officeDocument/2006/relationships/slide" Target="slide4.xml"/><Relationship Id="rId14" Type="http://schemas.openxmlformats.org/officeDocument/2006/relationships/slide" Target="slide1.xml"/><Relationship Id="rId22" Type="http://schemas.openxmlformats.org/officeDocument/2006/relationships/image" Target="../media/image10.png"/></Relationships>
</file>

<file path=ppt/slides/_rels/slide8.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11.xml"/><Relationship Id="rId18" Type="http://schemas.openxmlformats.org/officeDocument/2006/relationships/image" Target="../media/image5.png"/><Relationship Id="rId26" Type="http://schemas.openxmlformats.org/officeDocument/2006/relationships/slide" Target="slide23.xml"/><Relationship Id="rId3" Type="http://schemas.openxmlformats.org/officeDocument/2006/relationships/tags" Target="../tags/tag23.xml"/><Relationship Id="rId21" Type="http://schemas.openxmlformats.org/officeDocument/2006/relationships/slide" Target="slide21.xml"/><Relationship Id="rId7" Type="http://schemas.openxmlformats.org/officeDocument/2006/relationships/slide" Target="slide9.xml"/><Relationship Id="rId12" Type="http://schemas.openxmlformats.org/officeDocument/2006/relationships/slide" Target="slide18.xml"/><Relationship Id="rId17" Type="http://schemas.openxmlformats.org/officeDocument/2006/relationships/slide" Target="slide3.xml"/><Relationship Id="rId25" Type="http://schemas.openxmlformats.org/officeDocument/2006/relationships/image" Target="../media/image12.png"/><Relationship Id="rId2" Type="http://schemas.openxmlformats.org/officeDocument/2006/relationships/tags" Target="../tags/tag22.xml"/><Relationship Id="rId16" Type="http://schemas.openxmlformats.org/officeDocument/2006/relationships/slide" Target="slide8.xml"/><Relationship Id="rId20" Type="http://schemas.openxmlformats.org/officeDocument/2006/relationships/slide" Target="slide22.xml"/><Relationship Id="rId1" Type="http://schemas.openxmlformats.org/officeDocument/2006/relationships/tags" Target="../tags/tag21.xml"/><Relationship Id="rId6" Type="http://schemas.openxmlformats.org/officeDocument/2006/relationships/image" Target="../media/image3.png"/><Relationship Id="rId11" Type="http://schemas.openxmlformats.org/officeDocument/2006/relationships/slide" Target="slide16.xml"/><Relationship Id="rId24" Type="http://schemas.openxmlformats.org/officeDocument/2006/relationships/image" Target="../media/image4.png"/><Relationship Id="rId5" Type="http://schemas.openxmlformats.org/officeDocument/2006/relationships/notesSlide" Target="../notesSlides/notesSlide8.xml"/><Relationship Id="rId15" Type="http://schemas.openxmlformats.org/officeDocument/2006/relationships/slide" Target="slide1.xml"/><Relationship Id="rId23" Type="http://schemas.openxmlformats.org/officeDocument/2006/relationships/image" Target="../media/image16.png"/><Relationship Id="rId10" Type="http://schemas.openxmlformats.org/officeDocument/2006/relationships/slide" Target="slide7.xml"/><Relationship Id="rId19" Type="http://schemas.openxmlformats.org/officeDocument/2006/relationships/image" Target="../media/image6.png"/><Relationship Id="rId4" Type="http://schemas.openxmlformats.org/officeDocument/2006/relationships/slideLayout" Target="../slideLayouts/slideLayout10.xml"/><Relationship Id="rId9" Type="http://schemas.openxmlformats.org/officeDocument/2006/relationships/slide" Target="slide5.xml"/><Relationship Id="rId14" Type="http://schemas.openxmlformats.org/officeDocument/2006/relationships/slide" Target="slide13.xml"/><Relationship Id="rId22" Type="http://schemas.openxmlformats.org/officeDocument/2006/relationships/image" Target="../media/image15.png"/></Relationships>
</file>

<file path=ppt/slides/_rels/slide9.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1.xml"/><Relationship Id="rId18" Type="http://schemas.openxmlformats.org/officeDocument/2006/relationships/image" Target="../media/image5.png"/><Relationship Id="rId26" Type="http://schemas.openxmlformats.org/officeDocument/2006/relationships/image" Target="../media/image12.png"/><Relationship Id="rId3" Type="http://schemas.openxmlformats.org/officeDocument/2006/relationships/tags" Target="../tags/tag26.xml"/><Relationship Id="rId21" Type="http://schemas.openxmlformats.org/officeDocument/2006/relationships/slide" Target="slide21.xml"/><Relationship Id="rId7" Type="http://schemas.openxmlformats.org/officeDocument/2006/relationships/slide" Target="slide4.xml"/><Relationship Id="rId12" Type="http://schemas.openxmlformats.org/officeDocument/2006/relationships/slide" Target="slide18.xml"/><Relationship Id="rId17" Type="http://schemas.openxmlformats.org/officeDocument/2006/relationships/slide" Target="slide3.xml"/><Relationship Id="rId25" Type="http://schemas.openxmlformats.org/officeDocument/2006/relationships/image" Target="../media/image4.png"/><Relationship Id="rId2" Type="http://schemas.openxmlformats.org/officeDocument/2006/relationships/tags" Target="../tags/tag25.xml"/><Relationship Id="rId16" Type="http://schemas.openxmlformats.org/officeDocument/2006/relationships/slide" Target="slide10.xml"/><Relationship Id="rId20" Type="http://schemas.openxmlformats.org/officeDocument/2006/relationships/slide" Target="slide22.xml"/><Relationship Id="rId1" Type="http://schemas.openxmlformats.org/officeDocument/2006/relationships/tags" Target="../tags/tag24.xml"/><Relationship Id="rId6" Type="http://schemas.openxmlformats.org/officeDocument/2006/relationships/image" Target="../media/image3.png"/><Relationship Id="rId11" Type="http://schemas.openxmlformats.org/officeDocument/2006/relationships/slide" Target="slide16.xml"/><Relationship Id="rId24" Type="http://schemas.openxmlformats.org/officeDocument/2006/relationships/image" Target="../media/image16.png"/><Relationship Id="rId5" Type="http://schemas.openxmlformats.org/officeDocument/2006/relationships/notesSlide" Target="../notesSlides/notesSlide9.xml"/><Relationship Id="rId15" Type="http://schemas.openxmlformats.org/officeDocument/2006/relationships/slide" Target="slide1.xml"/><Relationship Id="rId23" Type="http://schemas.openxmlformats.org/officeDocument/2006/relationships/image" Target="../media/image7.png"/><Relationship Id="rId10" Type="http://schemas.openxmlformats.org/officeDocument/2006/relationships/slide" Target="slide8.xml"/><Relationship Id="rId19" Type="http://schemas.openxmlformats.org/officeDocument/2006/relationships/image" Target="../media/image6.png"/><Relationship Id="rId4" Type="http://schemas.openxmlformats.org/officeDocument/2006/relationships/slideLayout" Target="../slideLayouts/slideLayout10.xml"/><Relationship Id="rId9" Type="http://schemas.openxmlformats.org/officeDocument/2006/relationships/slide" Target="slide7.xml"/><Relationship Id="rId14" Type="http://schemas.openxmlformats.org/officeDocument/2006/relationships/slide" Target="slide13.xml"/><Relationship Id="rId22" Type="http://schemas.openxmlformats.org/officeDocument/2006/relationships/image" Target="../media/image15.png"/><Relationship Id="rId27" Type="http://schemas.openxmlformats.org/officeDocument/2006/relationships/slide" Target="slide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TextBox 92"/>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Order-to-Cash (Third-Party Order Processing – Material) </a:t>
            </a:r>
            <a:br>
              <a:rPr lang="en-US" b="0" dirty="0"/>
            </a:br>
            <a:r>
              <a:rPr lang="en-US" sz="2000" b="0" dirty="0"/>
              <a:t>Scenario Overview</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4" action="ppaction://hlinksldjump"/>
              </a:rPr>
              <a:t>Open Legend</a:t>
            </a:r>
            <a:endParaRPr lang="en-US" sz="900" dirty="0">
              <a:ea typeface="SimSun" pitchFamily="2" charset="-122"/>
            </a:endParaRPr>
          </a:p>
        </p:txBody>
      </p:sp>
      <p:sp>
        <p:nvSpPr>
          <p:cNvPr id="41"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pPr>
            <a:r>
              <a:rPr lang="en-US" sz="700" dirty="0"/>
              <a:t>Sales Representative</a:t>
            </a: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49" name="Chevron 79"/>
          <p:cNvSpPr>
            <a:spLocks noChangeArrowheads="1"/>
          </p:cNvSpPr>
          <p:nvPr/>
        </p:nvSpPr>
        <p:spPr bwMode="auto">
          <a:xfrm>
            <a:off x="34909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t>Operational</a:t>
            </a:r>
            <a:r>
              <a:rPr lang="en-US" sz="700" dirty="0">
                <a:solidFill>
                  <a:srgbClr val="404040"/>
                </a:solidFill>
              </a:rPr>
              <a:t> </a:t>
            </a:r>
            <a:r>
              <a:rPr lang="en-US" sz="700" dirty="0"/>
              <a:t>Buyer</a:t>
            </a:r>
          </a:p>
        </p:txBody>
      </p:sp>
      <p:sp>
        <p:nvSpPr>
          <p:cNvPr id="50" name="Chevron 79"/>
          <p:cNvSpPr>
            <a:spLocks noChangeArrowheads="1"/>
          </p:cNvSpPr>
          <p:nvPr/>
        </p:nvSpPr>
        <p:spPr bwMode="auto">
          <a:xfrm>
            <a:off x="46847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t>Strategic</a:t>
            </a:r>
            <a:r>
              <a:rPr lang="en-US" sz="700" dirty="0">
                <a:solidFill>
                  <a:srgbClr val="404040"/>
                </a:solidFill>
              </a:rPr>
              <a:t> </a:t>
            </a:r>
            <a:r>
              <a:rPr lang="en-US" sz="700" dirty="0"/>
              <a:t>Buyer</a:t>
            </a:r>
          </a:p>
        </p:txBody>
      </p:sp>
      <p:sp>
        <p:nvSpPr>
          <p:cNvPr id="51" name="Chevron 79"/>
          <p:cNvSpPr>
            <a:spLocks noChangeArrowheads="1"/>
          </p:cNvSpPr>
          <p:nvPr/>
        </p:nvSpPr>
        <p:spPr bwMode="auto">
          <a:xfrm>
            <a:off x="5746750" y="6329362"/>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t>Accounts</a:t>
            </a:r>
            <a:r>
              <a:rPr lang="en-US" sz="700" dirty="0">
                <a:solidFill>
                  <a:srgbClr val="404040"/>
                </a:solidFill>
              </a:rPr>
              <a:t> </a:t>
            </a:r>
            <a:r>
              <a:rPr lang="en-US" sz="700" dirty="0"/>
              <a:t>Payable</a:t>
            </a:r>
            <a:r>
              <a:rPr lang="en-US" sz="700" dirty="0">
                <a:solidFill>
                  <a:srgbClr val="404040"/>
                </a:solidFill>
              </a:rPr>
              <a:t> </a:t>
            </a:r>
            <a:r>
              <a:rPr lang="en-US" sz="700" dirty="0"/>
              <a:t>Accountant</a:t>
            </a:r>
          </a:p>
        </p:txBody>
      </p:sp>
      <p:sp>
        <p:nvSpPr>
          <p:cNvPr id="52" name="Chevron 79"/>
          <p:cNvSpPr>
            <a:spLocks noChangeArrowheads="1"/>
          </p:cNvSpPr>
          <p:nvPr/>
        </p:nvSpPr>
        <p:spPr bwMode="auto">
          <a:xfrm>
            <a:off x="6892925" y="6305550"/>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t>Accounts</a:t>
            </a:r>
            <a:r>
              <a:rPr lang="en-US" sz="700" dirty="0">
                <a:solidFill>
                  <a:srgbClr val="404040"/>
                </a:solidFill>
              </a:rPr>
              <a:t> </a:t>
            </a:r>
            <a:r>
              <a:rPr lang="en-US" sz="700" dirty="0"/>
              <a:t>Receivables</a:t>
            </a:r>
            <a:r>
              <a:rPr lang="en-US" sz="700" dirty="0">
                <a:solidFill>
                  <a:srgbClr val="404040"/>
                </a:solidFill>
              </a:rPr>
              <a:t> </a:t>
            </a:r>
            <a:r>
              <a:rPr lang="en-US" sz="700" dirty="0"/>
              <a:t>Accountant</a:t>
            </a:r>
          </a:p>
        </p:txBody>
      </p:sp>
      <p:sp>
        <p:nvSpPr>
          <p:cNvPr id="54" name="TextBox 66"/>
          <p:cNvSpPr txBox="1">
            <a:spLocks noChangeArrowheads="1"/>
          </p:cNvSpPr>
          <p:nvPr/>
        </p:nvSpPr>
        <p:spPr bwMode="auto">
          <a:xfrm>
            <a:off x="1760926" y="4399866"/>
            <a:ext cx="7256462" cy="1290097"/>
          </a:xfrm>
          <a:prstGeom prst="rect">
            <a:avLst/>
          </a:prstGeom>
          <a:noFill/>
          <a:ln w="9525">
            <a:noFill/>
            <a:miter lim="800000"/>
            <a:headEnd/>
            <a:tailEnd/>
          </a:ln>
        </p:spPr>
        <p:txBody>
          <a:bodyPr>
            <a:spAutoFit/>
          </a:bodyPr>
          <a:lstStyle/>
          <a:p>
            <a:pPr>
              <a:spcBef>
                <a:spcPts val="500"/>
              </a:spcBef>
              <a:spcAft>
                <a:spcPts val="500"/>
              </a:spcAft>
              <a:buClr>
                <a:schemeClr val="accent1"/>
              </a:buClr>
              <a:buSzPct val="80000"/>
              <a:buFont typeface="Wingdings" pitchFamily="2" charset="2"/>
              <a:buNone/>
            </a:pPr>
            <a:r>
              <a:rPr lang="de-DE" sz="900" dirty="0"/>
              <a:t>The </a:t>
            </a:r>
            <a:r>
              <a:rPr lang="de-DE" sz="900" b="1" dirty="0"/>
              <a:t>Order-to-Cash (Third-Party Order Processing - Material</a:t>
            </a:r>
            <a:r>
              <a:rPr lang="de-DE" sz="900" dirty="0"/>
              <a:t>) scenario enables your company to create sales orders that are used to ship products with or without a product specification to your customer directly from a supplier rather than from your own company. A third-party purchase request  is created automatically when you release a sales order for a product to which purchasing contracts and/or list prices have been assigned in the system. The third-party purchase order can be created automatically or manually. You can enter the supplier's confirmation data in the system when they send the delivery notification. Based on this third-party delivery, supplier invoicing and customer invoicing is triggered. You can use the Order-to-Cash (Third-Party Order Processing – Material) scenario if you always ship directly from a supplier or if you only ship directly from a supplier in exceptional cases.</a:t>
            </a:r>
          </a:p>
          <a:p>
            <a:pPr marL="228600" lvl="1" indent="-114300">
              <a:spcBef>
                <a:spcPts val="200"/>
              </a:spcBef>
              <a:buFont typeface="Arial" charset="0"/>
              <a:buChar char="•"/>
            </a:pPr>
            <a:endParaRPr lang="en-US" sz="900" dirty="0"/>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6" action="ppaction://hlinksldjump"/>
          </p:cNvPr>
          <p:cNvSpPr>
            <a:spLocks noChangeArrowheads="1"/>
          </p:cNvSpPr>
          <p:nvPr/>
        </p:nvSpPr>
        <p:spPr bwMode="auto">
          <a:xfrm>
            <a:off x="4647592" y="2110609"/>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Third-Party Delivery Notifications</a:t>
            </a:r>
          </a:p>
          <a:p>
            <a:pPr>
              <a:lnSpc>
                <a:spcPct val="90000"/>
              </a:lnSpc>
              <a:buClr>
                <a:schemeClr val="accent1"/>
              </a:buClr>
              <a:buSzPct val="80000"/>
            </a:pPr>
            <a:endParaRPr lang="en-US" sz="800" dirty="0">
              <a:solidFill>
                <a:srgbClr val="404040"/>
              </a:solidFill>
            </a:endParaRPr>
          </a:p>
        </p:txBody>
      </p:sp>
      <p:sp>
        <p:nvSpPr>
          <p:cNvPr id="60" name="Chevron 123">
            <a:hlinkClick r:id="rId7" action="ppaction://hlinksldjump"/>
          </p:cNvPr>
          <p:cNvSpPr>
            <a:spLocks noChangeArrowheads="1"/>
          </p:cNvSpPr>
          <p:nvPr/>
        </p:nvSpPr>
        <p:spPr bwMode="auto">
          <a:xfrm>
            <a:off x="422737" y="2110609"/>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67" name="Chevron 123">
            <a:hlinkClick r:id="rId8" action="ppaction://hlinksldjump"/>
          </p:cNvPr>
          <p:cNvSpPr>
            <a:spLocks noChangeArrowheads="1"/>
          </p:cNvSpPr>
          <p:nvPr/>
        </p:nvSpPr>
        <p:spPr bwMode="auto">
          <a:xfrm>
            <a:off x="1268925" y="2110609"/>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68" name="Chevron 123">
            <a:hlinkClick r:id="rId9" action="ppaction://hlinksldjump"/>
          </p:cNvPr>
          <p:cNvSpPr>
            <a:spLocks noChangeArrowheads="1"/>
          </p:cNvSpPr>
          <p:nvPr/>
        </p:nvSpPr>
        <p:spPr bwMode="auto">
          <a:xfrm>
            <a:off x="2113592" y="2110609"/>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69" name="Chevron 123">
            <a:hlinkClick r:id="rId10" action="ppaction://hlinksldjump"/>
          </p:cNvPr>
          <p:cNvSpPr>
            <a:spLocks noChangeArrowheads="1"/>
          </p:cNvSpPr>
          <p:nvPr/>
        </p:nvSpPr>
        <p:spPr bwMode="auto">
          <a:xfrm>
            <a:off x="2958259" y="2110609"/>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70" name="Chevron 123">
            <a:hlinkClick r:id="rId11" action="ppaction://hlinksldjump"/>
          </p:cNvPr>
          <p:cNvSpPr>
            <a:spLocks noChangeArrowheads="1"/>
          </p:cNvSpPr>
          <p:nvPr/>
        </p:nvSpPr>
        <p:spPr bwMode="auto">
          <a:xfrm>
            <a:off x="3802925" y="2110609"/>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 </a:t>
            </a:r>
          </a:p>
        </p:txBody>
      </p:sp>
      <p:sp>
        <p:nvSpPr>
          <p:cNvPr id="71" name="Chevron 123">
            <a:hlinkClick r:id="rId12" action="ppaction://hlinksldjump"/>
          </p:cNvPr>
          <p:cNvSpPr>
            <a:spLocks noChangeArrowheads="1"/>
          </p:cNvSpPr>
          <p:nvPr/>
        </p:nvSpPr>
        <p:spPr bwMode="auto">
          <a:xfrm>
            <a:off x="5548055" y="2990615"/>
            <a:ext cx="884237" cy="87981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72" name="Chevron 123">
            <a:hlinkClick r:id="rId13" action="ppaction://hlinksldjump"/>
          </p:cNvPr>
          <p:cNvSpPr>
            <a:spLocks noChangeArrowheads="1"/>
          </p:cNvSpPr>
          <p:nvPr/>
        </p:nvSpPr>
        <p:spPr bwMode="auto">
          <a:xfrm>
            <a:off x="6400909" y="2990615"/>
            <a:ext cx="884237" cy="87981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73" name="Chevron 123">
            <a:hlinkClick r:id="rId14" action="ppaction://hlinksldjump"/>
          </p:cNvPr>
          <p:cNvSpPr>
            <a:spLocks noChangeArrowheads="1"/>
          </p:cNvSpPr>
          <p:nvPr/>
        </p:nvSpPr>
        <p:spPr bwMode="auto">
          <a:xfrm>
            <a:off x="5550983" y="1182334"/>
            <a:ext cx="884237" cy="87981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74" name="Chevron 123">
            <a:hlinkClick r:id="rId15" action="ppaction://hlinksldjump"/>
          </p:cNvPr>
          <p:cNvSpPr>
            <a:spLocks noChangeArrowheads="1"/>
          </p:cNvSpPr>
          <p:nvPr/>
        </p:nvSpPr>
        <p:spPr bwMode="auto">
          <a:xfrm>
            <a:off x="6403837" y="1182334"/>
            <a:ext cx="884237" cy="87981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75" name="Freeform 69"/>
          <p:cNvSpPr>
            <a:spLocks noChangeArrowheads="1"/>
          </p:cNvSpPr>
          <p:nvPr/>
        </p:nvSpPr>
        <p:spPr bwMode="auto">
          <a:xfrm>
            <a:off x="6219433" y="192821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6" name="Freeform 69"/>
          <p:cNvSpPr>
            <a:spLocks noChangeArrowheads="1"/>
          </p:cNvSpPr>
          <p:nvPr/>
        </p:nvSpPr>
        <p:spPr bwMode="auto">
          <a:xfrm>
            <a:off x="7075797" y="193132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7" name="Freeform 69"/>
          <p:cNvSpPr>
            <a:spLocks noChangeArrowheads="1"/>
          </p:cNvSpPr>
          <p:nvPr/>
        </p:nvSpPr>
        <p:spPr bwMode="auto">
          <a:xfrm>
            <a:off x="7063328" y="373935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8" name="Freeform 69"/>
          <p:cNvSpPr>
            <a:spLocks noChangeArrowheads="1"/>
          </p:cNvSpPr>
          <p:nvPr/>
        </p:nvSpPr>
        <p:spPr bwMode="auto">
          <a:xfrm>
            <a:off x="6211207" y="373942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4"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9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6" name="Picture 95"/>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97" name="Picture 96" descr="Calculator_2_60px.png"/>
          <p:cNvPicPr>
            <a:picLocks noChangeAspect="1"/>
          </p:cNvPicPr>
          <p:nvPr/>
        </p:nvPicPr>
        <p:blipFill>
          <a:blip r:embed="rId17" cstate="print"/>
          <a:stretch>
            <a:fillRect/>
          </a:stretch>
        </p:blipFill>
        <p:spPr>
          <a:xfrm>
            <a:off x="366739" y="5245467"/>
            <a:ext cx="180000" cy="180000"/>
          </a:xfrm>
          <a:prstGeom prst="rect">
            <a:avLst/>
          </a:prstGeom>
        </p:spPr>
      </p:pic>
      <p:pic>
        <p:nvPicPr>
          <p:cNvPr id="98" name="Picture 97" descr="Monitor_60px.png"/>
          <p:cNvPicPr>
            <a:picLocks noChangeAspect="1"/>
          </p:cNvPicPr>
          <p:nvPr/>
        </p:nvPicPr>
        <p:blipFill>
          <a:blip r:embed="rId18" cstate="print"/>
          <a:stretch>
            <a:fillRect/>
          </a:stretch>
        </p:blipFill>
        <p:spPr>
          <a:xfrm>
            <a:off x="366739" y="5604137"/>
            <a:ext cx="180000" cy="180000"/>
          </a:xfrm>
          <a:prstGeom prst="rect">
            <a:avLst/>
          </a:prstGeom>
        </p:spPr>
      </p:pic>
      <p:sp>
        <p:nvSpPr>
          <p:cNvPr id="99" name="Rectangle 57">
            <a:hlinkClick r:id="rId19"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0" name="Rectangle 57">
            <a:hlinkClick r:id="rId20"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57" name="Picture 68"/>
          <p:cNvPicPr>
            <a:picLocks noChangeAspect="1"/>
          </p:cNvPicPr>
          <p:nvPr>
            <p:custDataLst>
              <p:tags r:id="rId1"/>
            </p:custDataLst>
          </p:nvPr>
        </p:nvPicPr>
        <p:blipFill>
          <a:blip r:embed="rId21" cstate="print">
            <a:extLst>
              <a:ext uri="{28A0092B-C50C-407E-A947-70E740481C1C}">
                <a14:useLocalDpi xmlns:a14="http://schemas.microsoft.com/office/drawing/2010/main" val="0"/>
              </a:ext>
            </a:extLst>
          </a:blip>
          <a:stretch>
            <a:fillRect/>
          </a:stretch>
        </p:blipFill>
        <p:spPr bwMode="auto">
          <a:xfrm>
            <a:off x="1851025" y="6341412"/>
            <a:ext cx="411162" cy="402939"/>
          </a:xfrm>
          <a:prstGeom prst="rect">
            <a:avLst/>
          </a:prstGeom>
          <a:noFill/>
          <a:ln w="9525">
            <a:noFill/>
            <a:miter lim="800000"/>
            <a:headEnd/>
            <a:tailEnd/>
          </a:ln>
        </p:spPr>
      </p:pic>
      <p:pic>
        <p:nvPicPr>
          <p:cNvPr id="58" name="Picture 96"/>
          <p:cNvPicPr>
            <a:picLocks noChangeAspect="1" noChangeArrowheads="1"/>
          </p:cNvPicPr>
          <p:nvPr/>
        </p:nvPicPr>
        <p:blipFill>
          <a:blip r:embed="rId22" cstate="print">
            <a:extLst>
              <a:ext uri="{28A0092B-C50C-407E-A947-70E740481C1C}">
                <a14:useLocalDpi xmlns:a14="http://schemas.microsoft.com/office/drawing/2010/main" val="0"/>
              </a:ext>
            </a:extLst>
          </a:blip>
          <a:stretch>
            <a:fillRect/>
          </a:stretch>
        </p:blipFill>
        <p:spPr bwMode="auto">
          <a:xfrm>
            <a:off x="3027309" y="6323036"/>
            <a:ext cx="401637" cy="400004"/>
          </a:xfrm>
          <a:prstGeom prst="rect">
            <a:avLst/>
          </a:prstGeom>
          <a:noFill/>
          <a:ln w="9525">
            <a:noFill/>
            <a:miter lim="800000"/>
            <a:headEnd/>
            <a:tailEnd/>
          </a:ln>
        </p:spPr>
      </p:pic>
      <p:pic>
        <p:nvPicPr>
          <p:cNvPr id="62" name="Picture 98"/>
          <p:cNvPicPr>
            <a:picLocks noChangeAspect="1" noChangeArrowheads="1"/>
          </p:cNvPicPr>
          <p:nvPr/>
        </p:nvPicPr>
        <p:blipFill>
          <a:blip r:embed="rId23" cstate="print">
            <a:extLst>
              <a:ext uri="{28A0092B-C50C-407E-A947-70E740481C1C}">
                <a14:useLocalDpi xmlns:a14="http://schemas.microsoft.com/office/drawing/2010/main" val="0"/>
              </a:ext>
            </a:extLst>
          </a:blip>
          <a:stretch>
            <a:fillRect/>
          </a:stretch>
        </p:blipFill>
        <p:spPr bwMode="auto">
          <a:xfrm>
            <a:off x="5298958" y="6319045"/>
            <a:ext cx="415102" cy="406800"/>
          </a:xfrm>
          <a:prstGeom prst="rect">
            <a:avLst/>
          </a:prstGeom>
          <a:noFill/>
          <a:ln w="9525">
            <a:noFill/>
            <a:miter lim="800000"/>
            <a:headEnd/>
            <a:tailEnd/>
          </a:ln>
        </p:spPr>
      </p:pic>
      <p:grpSp>
        <p:nvGrpSpPr>
          <p:cNvPr id="63" name="Group 62"/>
          <p:cNvGrpSpPr/>
          <p:nvPr/>
        </p:nvGrpSpPr>
        <p:grpSpPr>
          <a:xfrm>
            <a:off x="4217194" y="6323013"/>
            <a:ext cx="410400" cy="415925"/>
            <a:chOff x="4217194" y="6323013"/>
            <a:chExt cx="410400" cy="415925"/>
          </a:xfrm>
        </p:grpSpPr>
        <p:pic>
          <p:nvPicPr>
            <p:cNvPr id="64" name="Picture 71" descr="12"/>
            <p:cNvPicPr>
              <a:picLocks noChangeAspect="1" noChangeArrowheads="1"/>
            </p:cNvPicPr>
            <p:nvPr/>
          </p:nvPicPr>
          <p:blipFill>
            <a:blip r:embed="rId24" cstate="print"/>
            <a:srcRect/>
            <a:stretch>
              <a:fillRect/>
            </a:stretch>
          </p:blipFill>
          <p:spPr bwMode="auto">
            <a:xfrm>
              <a:off x="4219521" y="6323013"/>
              <a:ext cx="401638" cy="401638"/>
            </a:xfrm>
            <a:prstGeom prst="rect">
              <a:avLst/>
            </a:prstGeom>
            <a:noFill/>
            <a:ln w="9525">
              <a:noFill/>
              <a:miter lim="800000"/>
              <a:headEnd/>
              <a:tailEnd/>
            </a:ln>
          </p:spPr>
        </p:pic>
        <p:sp>
          <p:nvSpPr>
            <p:cNvPr id="65" name="Donut 64"/>
            <p:cNvSpPr>
              <a:spLocks noChangeAspect="1"/>
            </p:cNvSpPr>
            <p:nvPr/>
          </p:nvSpPr>
          <p:spPr bwMode="gray">
            <a:xfrm>
              <a:off x="4217194" y="6328538"/>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grpSp>
        <p:nvGrpSpPr>
          <p:cNvPr id="79" name="Group 78"/>
          <p:cNvGrpSpPr/>
          <p:nvPr/>
        </p:nvGrpSpPr>
        <p:grpSpPr>
          <a:xfrm>
            <a:off x="6387429" y="6329363"/>
            <a:ext cx="410400" cy="410400"/>
            <a:chOff x="6387429" y="6329363"/>
            <a:chExt cx="410400" cy="410400"/>
          </a:xfrm>
        </p:grpSpPr>
        <p:pic>
          <p:nvPicPr>
            <p:cNvPr id="104" name="Picture 102" descr="47"/>
            <p:cNvPicPr>
              <a:picLocks noChangeAspect="1" noChangeArrowheads="1"/>
            </p:cNvPicPr>
            <p:nvPr/>
          </p:nvPicPr>
          <p:blipFill>
            <a:blip r:embed="rId25" cstate="print"/>
            <a:srcRect/>
            <a:stretch>
              <a:fillRect/>
            </a:stretch>
          </p:blipFill>
          <p:spPr bwMode="auto">
            <a:xfrm>
              <a:off x="6413654" y="6329363"/>
              <a:ext cx="384175" cy="384175"/>
            </a:xfrm>
            <a:prstGeom prst="rect">
              <a:avLst/>
            </a:prstGeom>
            <a:noFill/>
            <a:ln w="9525">
              <a:noFill/>
              <a:miter lim="800000"/>
              <a:headEnd/>
              <a:tailEnd/>
            </a:ln>
          </p:spPr>
        </p:pic>
        <p:sp>
          <p:nvSpPr>
            <p:cNvPr id="105" name="Donut 104"/>
            <p:cNvSpPr>
              <a:spLocks noChangeAspect="1"/>
            </p:cNvSpPr>
            <p:nvPr/>
          </p:nvSpPr>
          <p:spPr bwMode="gray">
            <a:xfrm>
              <a:off x="6387429" y="6329363"/>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106" name="Picture 105" descr="i_button_black.png"/>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3" name="Rectangle 57">
            <a:hlinkClick r:id="rId2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Order-to-Cash (Third-Party Order Processing – Material) </a:t>
            </a:r>
            <a:br>
              <a:rPr lang="en-US" b="0" dirty="0"/>
            </a:br>
            <a:r>
              <a:rPr lang="en-US" sz="2000" b="0" dirty="0"/>
              <a:t>Process Details: Processing Third-Party Delivery Notifications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16173255" y="280127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0" name="Chevron 101"/>
          <p:cNvSpPr>
            <a:spLocks noChangeArrowheads="1"/>
          </p:cNvSpPr>
          <p:nvPr/>
        </p:nvSpPr>
        <p:spPr bwMode="auto">
          <a:xfrm>
            <a:off x="7637463" y="45688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t>Sales Representative</a:t>
            </a:r>
            <a:endParaRPr lang="en-US" sz="800" dirty="0"/>
          </a:p>
        </p:txBody>
      </p:sp>
      <p:sp>
        <p:nvSpPr>
          <p:cNvPr id="81" name="Chevron 102"/>
          <p:cNvSpPr>
            <a:spLocks noChangeArrowheads="1"/>
          </p:cNvSpPr>
          <p:nvPr/>
        </p:nvSpPr>
        <p:spPr bwMode="auto">
          <a:xfrm>
            <a:off x="7613870" y="508036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t>Third-Party Order Fulfillment</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273099" y="235415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2" name="Chevron 123">
            <a:hlinkClick r:id="rId7" action="ppaction://hlinksldjump"/>
          </p:cNvPr>
          <p:cNvSpPr>
            <a:spLocks noChangeArrowheads="1"/>
          </p:cNvSpPr>
          <p:nvPr/>
        </p:nvSpPr>
        <p:spPr bwMode="auto">
          <a:xfrm>
            <a:off x="1082681" y="2111508"/>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63" name="Chevron 123">
            <a:hlinkClick r:id="rId8" action="ppaction://hlinksldjump"/>
          </p:cNvPr>
          <p:cNvSpPr>
            <a:spLocks noChangeArrowheads="1"/>
          </p:cNvSpPr>
          <p:nvPr/>
        </p:nvSpPr>
        <p:spPr bwMode="auto">
          <a:xfrm>
            <a:off x="1927348" y="211150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64" name="Chevron 123">
            <a:hlinkClick r:id="rId9" action="ppaction://hlinksldjump"/>
          </p:cNvPr>
          <p:cNvSpPr>
            <a:spLocks noChangeArrowheads="1"/>
          </p:cNvSpPr>
          <p:nvPr/>
        </p:nvSpPr>
        <p:spPr bwMode="auto">
          <a:xfrm>
            <a:off x="2772015" y="2111508"/>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65" name="Chevron 123">
            <a:hlinkClick r:id="rId10" action="ppaction://hlinksldjump"/>
          </p:cNvPr>
          <p:cNvSpPr>
            <a:spLocks noChangeArrowheads="1"/>
          </p:cNvSpPr>
          <p:nvPr/>
        </p:nvSpPr>
        <p:spPr bwMode="auto">
          <a:xfrm>
            <a:off x="3616681" y="211150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 </a:t>
            </a:r>
          </a:p>
        </p:txBody>
      </p:sp>
      <p:sp>
        <p:nvSpPr>
          <p:cNvPr id="66" name="Chevron 123">
            <a:hlinkClick r:id="rId11" action="ppaction://hlinksldjump"/>
          </p:cNvPr>
          <p:cNvSpPr>
            <a:spLocks noChangeArrowheads="1"/>
          </p:cNvSpPr>
          <p:nvPr/>
        </p:nvSpPr>
        <p:spPr bwMode="auto">
          <a:xfrm>
            <a:off x="6685786" y="2990615"/>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68" name="Chevron 123">
            <a:hlinkClick r:id="rId12" action="ppaction://hlinksldjump"/>
          </p:cNvPr>
          <p:cNvSpPr>
            <a:spLocks noChangeArrowheads="1"/>
          </p:cNvSpPr>
          <p:nvPr/>
        </p:nvSpPr>
        <p:spPr bwMode="auto">
          <a:xfrm>
            <a:off x="7538640" y="2990615"/>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lvl="0">
              <a:lnSpc>
                <a:spcPct val="90000"/>
              </a:lnSpc>
              <a:buClr>
                <a:schemeClr val="accent1"/>
              </a:buClr>
              <a:buSzPct val="80000"/>
            </a:pPr>
            <a:r>
              <a:rPr lang="en-US" sz="800" dirty="0">
                <a:solidFill>
                  <a:srgbClr val="404040"/>
                </a:solidFill>
              </a:rPr>
              <a:t>Processing Receivables and Payments</a:t>
            </a:r>
          </a:p>
        </p:txBody>
      </p:sp>
      <p:sp>
        <p:nvSpPr>
          <p:cNvPr id="69" name="Chevron 123">
            <a:hlinkClick r:id="rId13" action="ppaction://hlinksldjump"/>
          </p:cNvPr>
          <p:cNvSpPr>
            <a:spLocks noChangeArrowheads="1"/>
          </p:cNvSpPr>
          <p:nvPr/>
        </p:nvSpPr>
        <p:spPr bwMode="auto">
          <a:xfrm>
            <a:off x="6688714" y="118233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lvl="0">
              <a:lnSpc>
                <a:spcPct val="90000"/>
              </a:lnSpc>
              <a:buClr>
                <a:schemeClr val="accent1"/>
              </a:buClr>
              <a:buSzPct val="80000"/>
            </a:pPr>
            <a:r>
              <a:rPr lang="en-US" sz="800" dirty="0">
                <a:solidFill>
                  <a:srgbClr val="404040"/>
                </a:solidFill>
              </a:rPr>
              <a:t>Processing Supplier Invoices</a:t>
            </a:r>
          </a:p>
        </p:txBody>
      </p:sp>
      <p:sp>
        <p:nvSpPr>
          <p:cNvPr id="70" name="Chevron 123">
            <a:hlinkClick r:id="rId14" action="ppaction://hlinksldjump"/>
          </p:cNvPr>
          <p:cNvSpPr>
            <a:spLocks noChangeArrowheads="1"/>
          </p:cNvSpPr>
          <p:nvPr/>
        </p:nvSpPr>
        <p:spPr bwMode="auto">
          <a:xfrm>
            <a:off x="7541568" y="118233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73" name="Freeform 69"/>
          <p:cNvSpPr>
            <a:spLocks noChangeArrowheads="1"/>
          </p:cNvSpPr>
          <p:nvPr/>
        </p:nvSpPr>
        <p:spPr bwMode="auto">
          <a:xfrm>
            <a:off x="7351164" y="192586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4" name="Freeform 69"/>
          <p:cNvSpPr>
            <a:spLocks noChangeArrowheads="1"/>
          </p:cNvSpPr>
          <p:nvPr/>
        </p:nvSpPr>
        <p:spPr bwMode="auto">
          <a:xfrm>
            <a:off x="8207178" y="192856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7" name="Freeform 69"/>
          <p:cNvSpPr>
            <a:spLocks noChangeArrowheads="1"/>
          </p:cNvSpPr>
          <p:nvPr/>
        </p:nvSpPr>
        <p:spPr bwMode="auto">
          <a:xfrm>
            <a:off x="8202727" y="373354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9" name="Freeform 69"/>
          <p:cNvSpPr>
            <a:spLocks noChangeArrowheads="1"/>
          </p:cNvSpPr>
          <p:nvPr/>
        </p:nvSpPr>
        <p:spPr bwMode="auto">
          <a:xfrm>
            <a:off x="7351165" y="373619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5" name="Chevron 44"/>
          <p:cNvSpPr>
            <a:spLocks noChangeArrowheads="1"/>
          </p:cNvSpPr>
          <p:nvPr/>
        </p:nvSpPr>
        <p:spPr bwMode="auto">
          <a:xfrm>
            <a:off x="4548011" y="1872417"/>
            <a:ext cx="1904195"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Third-Party Delivery Notifications</a:t>
            </a:r>
          </a:p>
        </p:txBody>
      </p:sp>
      <p:sp>
        <p:nvSpPr>
          <p:cNvPr id="86" name="Chevron 85"/>
          <p:cNvSpPr>
            <a:spLocks noChangeArrowheads="1"/>
          </p:cNvSpPr>
          <p:nvPr>
            <p:custDataLst>
              <p:tags r:id="rId1"/>
            </p:custDataLst>
          </p:nvPr>
        </p:nvSpPr>
        <p:spPr bwMode="auto">
          <a:xfrm>
            <a:off x="4832966" y="2180008"/>
            <a:ext cx="1358284"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third-party delivery notification</a:t>
            </a:r>
          </a:p>
        </p:txBody>
      </p:sp>
      <p:sp>
        <p:nvSpPr>
          <p:cNvPr id="92" name="TextBox 59">
            <a:hlinkClick r:id="rId15" action="ppaction://hlinksldjump" tooltip="Close"/>
          </p:cNvPr>
          <p:cNvSpPr txBox="1">
            <a:spLocks noChangeArrowheads="1"/>
          </p:cNvSpPr>
          <p:nvPr/>
        </p:nvSpPr>
        <p:spPr bwMode="auto">
          <a:xfrm>
            <a:off x="6105009" y="1805529"/>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93" name="Oval 92">
            <a:hlinkClick r:id="rId16" action="ppaction://hlinksldjump"/>
          </p:cNvPr>
          <p:cNvSpPr>
            <a:spLocks noChangeAspect="1"/>
          </p:cNvSpPr>
          <p:nvPr/>
        </p:nvSpPr>
        <p:spPr bwMode="gray">
          <a:xfrm>
            <a:off x="5931892" y="2758371"/>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61" name="Chevron 123">
            <a:hlinkClick r:id="rId17" action="ppaction://hlinksldjump"/>
          </p:cNvPr>
          <p:cNvSpPr>
            <a:spLocks noChangeArrowheads="1"/>
          </p:cNvSpPr>
          <p:nvPr/>
        </p:nvSpPr>
        <p:spPr bwMode="auto">
          <a:xfrm>
            <a:off x="241101" y="211040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48" name="Rectangle 61"/>
          <p:cNvSpPr>
            <a:spLocks noChangeArrowheads="1"/>
          </p:cNvSpPr>
          <p:nvPr/>
        </p:nvSpPr>
        <p:spPr bwMode="auto">
          <a:xfrm>
            <a:off x="3295651" y="2979937"/>
            <a:ext cx="2819400" cy="1011038"/>
          </a:xfrm>
          <a:prstGeom prst="rect">
            <a:avLst/>
          </a:prstGeom>
          <a:solidFill>
            <a:srgbClr val="D2F0FF"/>
          </a:solidFill>
          <a:ln w="3175">
            <a:solidFill>
              <a:schemeClr val="tx1"/>
            </a:solidFill>
            <a:miter lim="800000"/>
            <a:headEnd/>
            <a:tailEnd/>
          </a:ln>
        </p:spPr>
        <p:txBody>
          <a:bodyPr tIns="180000"/>
          <a:lstStyle/>
          <a:p>
            <a:r>
              <a:rPr lang="en-US" sz="600" dirty="0"/>
              <a:t>Once the supplier has shipped the product to the customer and sent a copy of the delivery note, the buyer or the sales representative records it by creating the third-party delivery notification. </a:t>
            </a:r>
          </a:p>
          <a:p>
            <a:r>
              <a:rPr lang="en-US" sz="600" dirty="0"/>
              <a:t>When the delivery notification is released, the system creates a third-party inbound delivery which triggers supplier invoicing and a third-party outbound delivery which triggers customer invoicing. </a:t>
            </a:r>
          </a:p>
        </p:txBody>
      </p:sp>
      <p:sp>
        <p:nvSpPr>
          <p:cNvPr id="59" name="TextBox 59">
            <a:hlinkClick r:id="rId18" action="ppaction://hlinksldjump"/>
          </p:cNvPr>
          <p:cNvSpPr txBox="1">
            <a:spLocks noChangeArrowheads="1"/>
          </p:cNvSpPr>
          <p:nvPr/>
        </p:nvSpPr>
        <p:spPr bwMode="auto">
          <a:xfrm>
            <a:off x="5857558" y="2981126"/>
            <a:ext cx="251992" cy="276999"/>
          </a:xfrm>
          <a:prstGeom prst="rect">
            <a:avLst/>
          </a:prstGeom>
          <a:noFill/>
          <a:ln w="9525">
            <a:noFill/>
            <a:miter lim="800000"/>
            <a:headEnd/>
            <a:tailEnd/>
          </a:ln>
        </p:spPr>
        <p:txBody>
          <a:bodyPr wrap="none">
            <a:spAutoFit/>
          </a:bodyPr>
          <a:lstStyle/>
          <a:p>
            <a:r>
              <a:rPr lang="en-US" sz="1200" dirty="0">
                <a:latin typeface="BrowalliaUPC" pitchFamily="34" charset="-34"/>
                <a:cs typeface="BrowalliaUPC" pitchFamily="34" charset="-34"/>
              </a:rPr>
              <a:t>X</a:t>
            </a:r>
          </a:p>
        </p:txBody>
      </p:sp>
      <p:sp>
        <p:nvSpPr>
          <p:cNvPr id="54" name="TextBox 66"/>
          <p:cNvSpPr txBox="1">
            <a:spLocks noChangeArrowheads="1"/>
          </p:cNvSpPr>
          <p:nvPr/>
        </p:nvSpPr>
        <p:spPr bwMode="auto">
          <a:xfrm>
            <a:off x="1760926" y="4399866"/>
            <a:ext cx="4914194" cy="1061829"/>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de-DE" sz="900" dirty="0"/>
              <a:t>The </a:t>
            </a:r>
            <a:r>
              <a:rPr lang="de-DE" sz="900" b="1" dirty="0"/>
              <a:t>Processing Third-Party Delivery Notifications</a:t>
            </a:r>
            <a:r>
              <a:rPr lang="de-DE" sz="900" dirty="0"/>
              <a:t> business process enables you to record third-party delivery notifications in the system once the supplier has shipped the product and informed you about the shipment. You can create a third-party delivery notification manually or via B2B communication which automatically creates a third-party inbound delivery and a third-party outbound delivery. This triggers customer invoicing to send out an invoice to the customer. At the same time, supplier invoicing is informed that an invoice for the third-party purchase order is expected from the supplier.</a:t>
            </a:r>
            <a:endParaRPr lang="en-US" sz="900" dirty="0"/>
          </a:p>
        </p:txBody>
      </p:sp>
      <p:sp>
        <p:nvSpPr>
          <p:cNvPr id="5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7" name="Picture 56" descr="Calculator_2_60px.png"/>
          <p:cNvPicPr>
            <a:picLocks noChangeAspect="1"/>
          </p:cNvPicPr>
          <p:nvPr/>
        </p:nvPicPr>
        <p:blipFill>
          <a:blip r:embed="rId19" cstate="print"/>
          <a:stretch>
            <a:fillRect/>
          </a:stretch>
        </p:blipFill>
        <p:spPr>
          <a:xfrm>
            <a:off x="366739" y="5245467"/>
            <a:ext cx="180000" cy="180000"/>
          </a:xfrm>
          <a:prstGeom prst="rect">
            <a:avLst/>
          </a:prstGeom>
        </p:spPr>
      </p:pic>
      <p:pic>
        <p:nvPicPr>
          <p:cNvPr id="58" name="Picture 57" descr="Monitor_60px.png"/>
          <p:cNvPicPr>
            <a:picLocks noChangeAspect="1"/>
          </p:cNvPicPr>
          <p:nvPr/>
        </p:nvPicPr>
        <p:blipFill>
          <a:blip r:embed="rId20" cstate="print"/>
          <a:stretch>
            <a:fillRect/>
          </a:stretch>
        </p:blipFill>
        <p:spPr>
          <a:xfrm>
            <a:off x="366739" y="5604137"/>
            <a:ext cx="180000" cy="180000"/>
          </a:xfrm>
          <a:prstGeom prst="rect">
            <a:avLst/>
          </a:prstGeom>
        </p:spPr>
      </p:pic>
      <p:sp>
        <p:nvSpPr>
          <p:cNvPr id="60" name="Rectangle 57">
            <a:hlinkClick r:id="rId21"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5" name="Rectangle 57">
            <a:hlinkClick r:id="rId22"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76" name="Picture 2"/>
          <p:cNvPicPr>
            <a:picLocks noChangeAspect="1" noChangeArrowheads="1"/>
          </p:cNvPicPr>
          <p:nvPr/>
        </p:nvPicPr>
        <p:blipFill>
          <a:blip r:embed="rId23">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84" name="Picture 68"/>
          <p:cNvPicPr>
            <a:picLocks noChangeAspect="1"/>
          </p:cNvPicPr>
          <p:nvPr>
            <p:custDataLst>
              <p:tags r:id="rId2"/>
            </p:custDataLst>
          </p:nvPr>
        </p:nvPicPr>
        <p:blipFill>
          <a:blip r:embed="rId24" cstate="print">
            <a:extLst>
              <a:ext uri="{28A0092B-C50C-407E-A947-70E740481C1C}">
                <a14:useLocalDpi xmlns:a14="http://schemas.microsoft.com/office/drawing/2010/main" val="0"/>
              </a:ext>
            </a:extLst>
          </a:blip>
          <a:stretch>
            <a:fillRect/>
          </a:stretch>
        </p:blipFill>
        <p:spPr bwMode="auto">
          <a:xfrm>
            <a:off x="6838950" y="4518962"/>
            <a:ext cx="429066" cy="420485"/>
          </a:xfrm>
          <a:prstGeom prst="rect">
            <a:avLst/>
          </a:prstGeom>
          <a:noFill/>
          <a:ln w="9525">
            <a:noFill/>
            <a:miter lim="800000"/>
            <a:headEnd/>
            <a:tailEnd/>
          </a:ln>
        </p:spPr>
      </p:pic>
      <p:pic>
        <p:nvPicPr>
          <p:cNvPr id="87" name="Picture 68"/>
          <p:cNvPicPr>
            <a:picLocks noChangeAspect="1"/>
          </p:cNvPicPr>
          <p:nvPr>
            <p:custDataLst>
              <p:tags r:id="rId3"/>
            </p:custDataLst>
          </p:nvPr>
        </p:nvPicPr>
        <p:blipFill>
          <a:blip r:embed="rId25" cstate="print">
            <a:extLst>
              <a:ext uri="{28A0092B-C50C-407E-A947-70E740481C1C}">
                <a14:useLocalDpi xmlns:a14="http://schemas.microsoft.com/office/drawing/2010/main" val="0"/>
              </a:ext>
            </a:extLst>
          </a:blip>
          <a:stretch>
            <a:fillRect/>
          </a:stretch>
        </p:blipFill>
        <p:spPr bwMode="auto">
          <a:xfrm>
            <a:off x="7251879" y="4517997"/>
            <a:ext cx="404583" cy="402938"/>
          </a:xfrm>
          <a:prstGeom prst="rect">
            <a:avLst/>
          </a:prstGeom>
          <a:noFill/>
          <a:ln w="9525">
            <a:noFill/>
            <a:miter lim="800000"/>
            <a:headEnd/>
            <a:tailEnd/>
          </a:ln>
        </p:spPr>
      </p:pic>
      <p:pic>
        <p:nvPicPr>
          <p:cNvPr id="88" name="Picture 87"/>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9" name="Picture 88" descr="i_button_black.png"/>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1" name="Rectangle 57">
            <a:hlinkClick r:id="rId2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Order-to-Cash (Third-Party Order Processing – Material) </a:t>
            </a:r>
            <a:br>
              <a:rPr lang="en-US" b="0" dirty="0"/>
            </a:br>
            <a:r>
              <a:rPr lang="en-US" sz="2000" b="0" dirty="0"/>
              <a:t>Process Details: Processing Supplier Invoices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16173255" y="280127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0" name="Chevron 101"/>
          <p:cNvSpPr>
            <a:spLocks noChangeArrowheads="1"/>
          </p:cNvSpPr>
          <p:nvPr/>
        </p:nvSpPr>
        <p:spPr bwMode="auto">
          <a:xfrm>
            <a:off x="7613870" y="457377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t>Accounts Payable Accountant</a:t>
            </a:r>
            <a:endParaRPr lang="en-US" sz="800" dirty="0"/>
          </a:p>
        </p:txBody>
      </p:sp>
      <p:sp>
        <p:nvSpPr>
          <p:cNvPr id="81" name="Chevron 102"/>
          <p:cNvSpPr>
            <a:spLocks noChangeArrowheads="1"/>
          </p:cNvSpPr>
          <p:nvPr/>
        </p:nvSpPr>
        <p:spPr bwMode="auto">
          <a:xfrm>
            <a:off x="7613870" y="508036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t>Supplier Invoicing</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59" name="Chevron 123">
            <a:hlinkClick r:id="rId7" action="ppaction://hlinksldjump"/>
          </p:cNvPr>
          <p:cNvSpPr>
            <a:spLocks noChangeArrowheads="1"/>
          </p:cNvSpPr>
          <p:nvPr/>
        </p:nvSpPr>
        <p:spPr bwMode="auto">
          <a:xfrm>
            <a:off x="4023198" y="211060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Third-Party Delivery Notifications</a:t>
            </a:r>
          </a:p>
          <a:p>
            <a:pPr>
              <a:lnSpc>
                <a:spcPct val="90000"/>
              </a:lnSpc>
              <a:buClr>
                <a:schemeClr val="accent1"/>
              </a:buClr>
              <a:buSzPct val="80000"/>
            </a:pPr>
            <a:endParaRPr lang="en-US" sz="800" dirty="0">
              <a:solidFill>
                <a:srgbClr val="404040"/>
              </a:solidFill>
            </a:endParaRPr>
          </a:p>
        </p:txBody>
      </p:sp>
      <p:sp>
        <p:nvSpPr>
          <p:cNvPr id="62" name="Chevron 123">
            <a:hlinkClick r:id="rId8" action="ppaction://hlinksldjump"/>
          </p:cNvPr>
          <p:cNvSpPr>
            <a:spLocks noChangeArrowheads="1"/>
          </p:cNvSpPr>
          <p:nvPr/>
        </p:nvSpPr>
        <p:spPr bwMode="auto">
          <a:xfrm>
            <a:off x="644531" y="211060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63" name="Chevron 123">
            <a:hlinkClick r:id="rId9" action="ppaction://hlinksldjump"/>
          </p:cNvPr>
          <p:cNvSpPr>
            <a:spLocks noChangeArrowheads="1"/>
          </p:cNvSpPr>
          <p:nvPr/>
        </p:nvSpPr>
        <p:spPr bwMode="auto">
          <a:xfrm>
            <a:off x="1489198" y="211060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64" name="Chevron 123">
            <a:hlinkClick r:id="rId10" action="ppaction://hlinksldjump"/>
          </p:cNvPr>
          <p:cNvSpPr>
            <a:spLocks noChangeArrowheads="1"/>
          </p:cNvSpPr>
          <p:nvPr/>
        </p:nvSpPr>
        <p:spPr bwMode="auto">
          <a:xfrm>
            <a:off x="2333865" y="211060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65" name="Chevron 123">
            <a:hlinkClick r:id="rId11" action="ppaction://hlinksldjump"/>
          </p:cNvPr>
          <p:cNvSpPr>
            <a:spLocks noChangeArrowheads="1"/>
          </p:cNvSpPr>
          <p:nvPr/>
        </p:nvSpPr>
        <p:spPr bwMode="auto">
          <a:xfrm>
            <a:off x="3178531" y="211060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 </a:t>
            </a:r>
          </a:p>
        </p:txBody>
      </p:sp>
      <p:sp>
        <p:nvSpPr>
          <p:cNvPr id="66" name="Chevron 123">
            <a:hlinkClick r:id="rId12" action="ppaction://hlinksldjump"/>
          </p:cNvPr>
          <p:cNvSpPr>
            <a:spLocks noChangeArrowheads="1"/>
          </p:cNvSpPr>
          <p:nvPr/>
        </p:nvSpPr>
        <p:spPr bwMode="auto">
          <a:xfrm>
            <a:off x="5171311" y="299654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68" name="Chevron 123">
            <a:hlinkClick r:id="rId13" action="ppaction://hlinksldjump"/>
          </p:cNvPr>
          <p:cNvSpPr>
            <a:spLocks noChangeArrowheads="1"/>
          </p:cNvSpPr>
          <p:nvPr/>
        </p:nvSpPr>
        <p:spPr bwMode="auto">
          <a:xfrm>
            <a:off x="6024165" y="299654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lvl="0">
              <a:lnSpc>
                <a:spcPct val="90000"/>
              </a:lnSpc>
              <a:buClr>
                <a:schemeClr val="accent1"/>
              </a:buClr>
              <a:buSzPct val="80000"/>
            </a:pPr>
            <a:r>
              <a:rPr lang="en-US" sz="800" dirty="0">
                <a:solidFill>
                  <a:srgbClr val="404040"/>
                </a:solidFill>
              </a:rPr>
              <a:t>Processing Receivables and Payments</a:t>
            </a:r>
          </a:p>
        </p:txBody>
      </p:sp>
      <p:sp>
        <p:nvSpPr>
          <p:cNvPr id="70" name="Chevron 123">
            <a:hlinkClick r:id="rId14" action="ppaction://hlinksldjump"/>
          </p:cNvPr>
          <p:cNvSpPr>
            <a:spLocks noChangeArrowheads="1"/>
          </p:cNvSpPr>
          <p:nvPr/>
        </p:nvSpPr>
        <p:spPr bwMode="auto">
          <a:xfrm>
            <a:off x="7541568" y="118233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74" name="Freeform 69"/>
          <p:cNvSpPr>
            <a:spLocks noChangeArrowheads="1"/>
          </p:cNvSpPr>
          <p:nvPr/>
        </p:nvSpPr>
        <p:spPr bwMode="auto">
          <a:xfrm>
            <a:off x="8207178" y="192856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7" name="Freeform 69"/>
          <p:cNvSpPr>
            <a:spLocks noChangeArrowheads="1"/>
          </p:cNvSpPr>
          <p:nvPr/>
        </p:nvSpPr>
        <p:spPr bwMode="auto">
          <a:xfrm>
            <a:off x="6690940" y="373947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9" name="Freeform 69"/>
          <p:cNvSpPr>
            <a:spLocks noChangeArrowheads="1"/>
          </p:cNvSpPr>
          <p:nvPr/>
        </p:nvSpPr>
        <p:spPr bwMode="auto">
          <a:xfrm>
            <a:off x="5824815" y="373706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1" name="Text Box 129"/>
          <p:cNvSpPr txBox="1">
            <a:spLocks noChangeArrowheads="1"/>
          </p:cNvSpPr>
          <p:nvPr/>
        </p:nvSpPr>
        <p:spPr bwMode="auto">
          <a:xfrm>
            <a:off x="133155" y="2582201"/>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72" name="Chevron 44"/>
          <p:cNvSpPr>
            <a:spLocks noChangeArrowheads="1"/>
          </p:cNvSpPr>
          <p:nvPr/>
        </p:nvSpPr>
        <p:spPr bwMode="auto">
          <a:xfrm>
            <a:off x="4929984" y="1007596"/>
            <a:ext cx="2596399"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Supplier Invoices</a:t>
            </a:r>
          </a:p>
        </p:txBody>
      </p:sp>
      <p:sp>
        <p:nvSpPr>
          <p:cNvPr id="75" name="Chevron 74"/>
          <p:cNvSpPr>
            <a:spLocks noChangeArrowheads="1"/>
          </p:cNvSpPr>
          <p:nvPr>
            <p:custDataLst>
              <p:tags r:id="rId1"/>
            </p:custDataLst>
          </p:nvPr>
        </p:nvSpPr>
        <p:spPr bwMode="auto">
          <a:xfrm>
            <a:off x="5059216" y="13258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supplier invoice</a:t>
            </a:r>
          </a:p>
        </p:txBody>
      </p:sp>
      <p:sp>
        <p:nvSpPr>
          <p:cNvPr id="76" name="Chevron 75"/>
          <p:cNvSpPr>
            <a:spLocks noChangeArrowheads="1"/>
          </p:cNvSpPr>
          <p:nvPr>
            <p:custDataLst>
              <p:tags r:id="rId2"/>
            </p:custDataLst>
          </p:nvPr>
        </p:nvSpPr>
        <p:spPr bwMode="auto">
          <a:xfrm>
            <a:off x="5850034" y="13258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Resolve a supplier invoice exception</a:t>
            </a:r>
          </a:p>
        </p:txBody>
      </p:sp>
      <p:sp>
        <p:nvSpPr>
          <p:cNvPr id="82" name="Chevron 81"/>
          <p:cNvSpPr>
            <a:spLocks noChangeArrowheads="1"/>
          </p:cNvSpPr>
          <p:nvPr>
            <p:custDataLst>
              <p:tags r:id="rId3"/>
            </p:custDataLst>
          </p:nvPr>
        </p:nvSpPr>
        <p:spPr bwMode="auto">
          <a:xfrm>
            <a:off x="6640852" y="13258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supplier invoice</a:t>
            </a:r>
          </a:p>
        </p:txBody>
      </p:sp>
      <p:sp>
        <p:nvSpPr>
          <p:cNvPr id="84" name="Rectangle 77"/>
          <p:cNvSpPr>
            <a:spLocks noChangeArrowheads="1"/>
          </p:cNvSpPr>
          <p:nvPr/>
        </p:nvSpPr>
        <p:spPr bwMode="auto">
          <a:xfrm>
            <a:off x="4964087" y="2165591"/>
            <a:ext cx="2070100" cy="228600"/>
          </a:xfrm>
          <a:prstGeom prst="rect">
            <a:avLst/>
          </a:prstGeom>
          <a:noFill/>
          <a:ln w="9525">
            <a:noFill/>
            <a:miter lim="800000"/>
            <a:headEnd/>
            <a:tailEnd/>
          </a:ln>
        </p:spPr>
        <p:txBody>
          <a:bodyPr wrap="none">
            <a:spAutoFit/>
          </a:bodyPr>
          <a:lstStyle/>
          <a:p>
            <a:pPr>
              <a:buClr>
                <a:schemeClr val="accent1"/>
              </a:buClr>
              <a:buSzPct val="80000"/>
            </a:pPr>
            <a:r>
              <a:rPr lang="en-US" sz="900" dirty="0">
                <a:solidFill>
                  <a:srgbClr val="44697D"/>
                </a:solidFill>
                <a:hlinkClick r:id="rId15" action="ppaction://hlinksldjump"/>
              </a:rPr>
              <a:t>Click here </a:t>
            </a:r>
            <a:r>
              <a:rPr lang="en-US" sz="900" dirty="0">
                <a:solidFill>
                  <a:schemeClr val="bg1"/>
                </a:solidFill>
              </a:rPr>
              <a:t>to display process variants</a:t>
            </a:r>
          </a:p>
        </p:txBody>
      </p:sp>
      <p:sp>
        <p:nvSpPr>
          <p:cNvPr id="88" name="Oval 87">
            <a:hlinkClick r:id="rId16" action="ppaction://hlinksldjump" tooltip="The accountant enters a supplier invoice with reference to a purchase order and attempts to post the supplier invoice. If the supplier invoice is consistent, the invoice data is correct, and no approval is required, the supplier invoice gets posted."/>
          </p:cNvPr>
          <p:cNvSpPr>
            <a:spLocks noChangeAspect="1"/>
          </p:cNvSpPr>
          <p:nvPr/>
        </p:nvSpPr>
        <p:spPr bwMode="gray">
          <a:xfrm>
            <a:off x="5632187" y="1919064"/>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9" name="Oval 88">
            <a:hlinkClick r:id="rId16" action="ppaction://hlinksldjump" tooltip="If a supplier invoice that is due to be posted has one or more exceptions, the accountant needs to resolve these exceptions. Once you have resolved all exceptions and if no approval is required, your supplier invoice can be posted."/>
          </p:cNvPr>
          <p:cNvSpPr>
            <a:spLocks noChangeAspect="1"/>
          </p:cNvSpPr>
          <p:nvPr/>
        </p:nvSpPr>
        <p:spPr bwMode="gray">
          <a:xfrm>
            <a:off x="6419977" y="1919064"/>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0" name="Oval 89">
            <a:hlinkClick r:id="rId16" action="ppaction://hlinksldjump" tooltip="The employee responsible for supplier invoice approvals has a supplier invoice in his or her worklist that needs to be approved. Once the employee responsible for supplier invoice approvals has approved the supplier invoice, it can be posted."/>
          </p:cNvPr>
          <p:cNvSpPr>
            <a:spLocks noChangeAspect="1"/>
          </p:cNvSpPr>
          <p:nvPr/>
        </p:nvSpPr>
        <p:spPr bwMode="gray">
          <a:xfrm>
            <a:off x="7207767" y="1919064"/>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1" name="TextBox 59">
            <a:hlinkClick r:id="rId17" action="ppaction://hlinksldjump" tooltip="Close"/>
          </p:cNvPr>
          <p:cNvSpPr txBox="1">
            <a:spLocks noChangeArrowheads="1"/>
          </p:cNvSpPr>
          <p:nvPr/>
        </p:nvSpPr>
        <p:spPr bwMode="auto">
          <a:xfrm>
            <a:off x="7167467" y="939601"/>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54" name="TextBox 66"/>
          <p:cNvSpPr txBox="1">
            <a:spLocks noChangeArrowheads="1"/>
          </p:cNvSpPr>
          <p:nvPr/>
        </p:nvSpPr>
        <p:spPr bwMode="auto">
          <a:xfrm>
            <a:off x="1760926" y="4399866"/>
            <a:ext cx="4914194" cy="2056973"/>
          </a:xfrm>
          <a:prstGeom prst="rect">
            <a:avLst/>
          </a:prstGeom>
          <a:noFill/>
          <a:ln w="9525">
            <a:noFill/>
            <a:miter lim="800000"/>
            <a:headEnd/>
            <a:tailEnd/>
          </a:ln>
        </p:spPr>
        <p:txBody>
          <a:bodyPr wrap="square">
            <a:spAutoFit/>
          </a:bodyPr>
          <a:lstStyle/>
          <a:p>
            <a:pPr>
              <a:buClr>
                <a:schemeClr val="accent1"/>
              </a:buClr>
              <a:buSzPct val="80000"/>
            </a:pPr>
            <a:r>
              <a:rPr lang="en-US" sz="900" dirty="0"/>
              <a:t>The </a:t>
            </a:r>
            <a:r>
              <a:rPr lang="en-US" sz="900" b="1" dirty="0"/>
              <a:t>Processing Supplier Invoices</a:t>
            </a:r>
            <a:r>
              <a:rPr lang="en-US" sz="900" dirty="0"/>
              <a:t> business process enables you as an accountant to enter, verify, and post invoices, credit memos, and down payment requests that you received from your supplier by fax or by mail. Alternatively, your supplier, which can also be an affiliated company, can send you these documents electronically as XML messages. An automated invoice-verification process compares all supplier invoices with their corresponding purchase documents, if available. </a:t>
            </a:r>
          </a:p>
          <a:p>
            <a:pPr>
              <a:buClr>
                <a:schemeClr val="accent1"/>
              </a:buClr>
              <a:buSzPct val="80000"/>
            </a:pPr>
            <a:endParaRPr lang="en-US" sz="900" dirty="0"/>
          </a:p>
          <a:p>
            <a:pPr>
              <a:buClr>
                <a:schemeClr val="accent1"/>
              </a:buClr>
              <a:buSzPct val="80000"/>
            </a:pPr>
            <a:r>
              <a:rPr lang="en-US" sz="900" dirty="0"/>
              <a:t>You can also charge supplier invoice items to partner companies, and you can distribute additional costs, such as freight, among all other supplier invoice items.</a:t>
            </a:r>
          </a:p>
          <a:p>
            <a:pPr>
              <a:buClr>
                <a:schemeClr val="accent1"/>
              </a:buClr>
              <a:buSzPct val="80000"/>
            </a:pPr>
            <a:endParaRPr lang="en-US" sz="900" dirty="0"/>
          </a:p>
          <a:p>
            <a:pPr>
              <a:buClr>
                <a:schemeClr val="accent1"/>
              </a:buClr>
              <a:buSzPct val="80000"/>
            </a:pPr>
            <a:r>
              <a:rPr lang="en-US" sz="900" dirty="0"/>
              <a:t>When the supplier invoice is complete and correct, you post it. The supplier invoice is then used to pay your suppliers. If relevant, the system also creates new fixed assets automatically.  </a:t>
            </a:r>
          </a:p>
          <a:p>
            <a:pPr marL="228600" lvl="1" indent="-114300">
              <a:spcBef>
                <a:spcPts val="200"/>
              </a:spcBef>
              <a:buFont typeface="Arial" charset="0"/>
              <a:buChar char="•"/>
            </a:pPr>
            <a:endParaRPr lang="en-US" sz="900" dirty="0"/>
          </a:p>
        </p:txBody>
      </p:sp>
      <p:sp>
        <p:nvSpPr>
          <p:cNvPr id="5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7" name="Picture 56" descr="Calculator_2_60px.png"/>
          <p:cNvPicPr>
            <a:picLocks noChangeAspect="1"/>
          </p:cNvPicPr>
          <p:nvPr/>
        </p:nvPicPr>
        <p:blipFill>
          <a:blip r:embed="rId18" cstate="print"/>
          <a:stretch>
            <a:fillRect/>
          </a:stretch>
        </p:blipFill>
        <p:spPr>
          <a:xfrm>
            <a:off x="366739" y="5245467"/>
            <a:ext cx="180000" cy="180000"/>
          </a:xfrm>
          <a:prstGeom prst="rect">
            <a:avLst/>
          </a:prstGeom>
        </p:spPr>
      </p:pic>
      <p:pic>
        <p:nvPicPr>
          <p:cNvPr id="58" name="Picture 57" descr="Monitor_60px.png"/>
          <p:cNvPicPr>
            <a:picLocks noChangeAspect="1"/>
          </p:cNvPicPr>
          <p:nvPr/>
        </p:nvPicPr>
        <p:blipFill>
          <a:blip r:embed="rId19" cstate="print"/>
          <a:stretch>
            <a:fillRect/>
          </a:stretch>
        </p:blipFill>
        <p:spPr>
          <a:xfrm>
            <a:off x="366739" y="5604137"/>
            <a:ext cx="180000" cy="180000"/>
          </a:xfrm>
          <a:prstGeom prst="rect">
            <a:avLst/>
          </a:prstGeom>
        </p:spPr>
      </p:pic>
      <p:sp>
        <p:nvSpPr>
          <p:cNvPr id="60" name="Rectangle 57">
            <a:hlinkClick r:id="rId20"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1" name="Rectangle 57">
            <a:hlinkClick r:id="rId21"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69" name="Picture 2"/>
          <p:cNvPicPr>
            <a:picLocks noChangeAspect="1" noChangeArrowheads="1"/>
          </p:cNvPicPr>
          <p:nvPr/>
        </p:nvPicPr>
        <p:blipFill>
          <a:blip r:embed="rId22">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73" name="Picture 68"/>
          <p:cNvPicPr>
            <a:picLocks noChangeAspect="1"/>
          </p:cNvPicPr>
          <p:nvPr>
            <p:custDataLst>
              <p:tags r:id="rId4"/>
            </p:custDataLst>
          </p:nvPr>
        </p:nvPicPr>
        <p:blipFill>
          <a:blip r:embed="rId23" cstate="print">
            <a:extLst>
              <a:ext uri="{28A0092B-C50C-407E-A947-70E740481C1C}">
                <a14:useLocalDpi xmlns:a14="http://schemas.microsoft.com/office/drawing/2010/main" val="0"/>
              </a:ext>
            </a:extLst>
          </a:blip>
          <a:stretch>
            <a:fillRect/>
          </a:stretch>
        </p:blipFill>
        <p:spPr bwMode="auto">
          <a:xfrm>
            <a:off x="6886575" y="4525312"/>
            <a:ext cx="411162" cy="402938"/>
          </a:xfrm>
          <a:prstGeom prst="rect">
            <a:avLst/>
          </a:prstGeom>
          <a:noFill/>
          <a:ln w="9525">
            <a:noFill/>
            <a:miter lim="800000"/>
            <a:headEnd/>
            <a:tailEnd/>
          </a:ln>
        </p:spPr>
      </p:pic>
      <p:pic>
        <p:nvPicPr>
          <p:cNvPr id="85" name="Picture 84"/>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6" name="Picture 85" descr="i_button_black.png"/>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1" name="Rectangle 57">
            <a:hlinkClick r:id="rId26"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Order-to-Cash (Third-Party Order Processing – Material) </a:t>
            </a:r>
            <a:br>
              <a:rPr lang="en-US" b="0" dirty="0"/>
            </a:br>
            <a:r>
              <a:rPr lang="en-US" sz="2000" b="0" dirty="0"/>
              <a:t>Process Details: Processing Supplier Invoices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16173255" y="280127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59" name="Chevron 123">
            <a:hlinkClick r:id="rId7" action="ppaction://hlinksldjump"/>
          </p:cNvPr>
          <p:cNvSpPr>
            <a:spLocks noChangeArrowheads="1"/>
          </p:cNvSpPr>
          <p:nvPr/>
        </p:nvSpPr>
        <p:spPr bwMode="auto">
          <a:xfrm>
            <a:off x="4023198" y="211060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Third-Party Delivery Notifications</a:t>
            </a:r>
          </a:p>
          <a:p>
            <a:pPr>
              <a:lnSpc>
                <a:spcPct val="90000"/>
              </a:lnSpc>
              <a:buClr>
                <a:schemeClr val="accent1"/>
              </a:buClr>
              <a:buSzPct val="80000"/>
            </a:pPr>
            <a:endParaRPr lang="en-US" sz="800" dirty="0">
              <a:solidFill>
                <a:srgbClr val="404040"/>
              </a:solidFill>
            </a:endParaRPr>
          </a:p>
        </p:txBody>
      </p:sp>
      <p:sp>
        <p:nvSpPr>
          <p:cNvPr id="62" name="Chevron 123">
            <a:hlinkClick r:id="rId8" action="ppaction://hlinksldjump"/>
          </p:cNvPr>
          <p:cNvSpPr>
            <a:spLocks noChangeArrowheads="1"/>
          </p:cNvSpPr>
          <p:nvPr/>
        </p:nvSpPr>
        <p:spPr bwMode="auto">
          <a:xfrm>
            <a:off x="644531" y="211060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63" name="Chevron 123">
            <a:hlinkClick r:id="rId9" action="ppaction://hlinksldjump"/>
          </p:cNvPr>
          <p:cNvSpPr>
            <a:spLocks noChangeArrowheads="1"/>
          </p:cNvSpPr>
          <p:nvPr/>
        </p:nvSpPr>
        <p:spPr bwMode="auto">
          <a:xfrm>
            <a:off x="1489198" y="211060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64" name="Chevron 123">
            <a:hlinkClick r:id="rId10" action="ppaction://hlinksldjump"/>
          </p:cNvPr>
          <p:cNvSpPr>
            <a:spLocks noChangeArrowheads="1"/>
          </p:cNvSpPr>
          <p:nvPr/>
        </p:nvSpPr>
        <p:spPr bwMode="auto">
          <a:xfrm>
            <a:off x="2333865" y="211060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65" name="Chevron 123">
            <a:hlinkClick r:id="rId11" action="ppaction://hlinksldjump"/>
          </p:cNvPr>
          <p:cNvSpPr>
            <a:spLocks noChangeArrowheads="1"/>
          </p:cNvSpPr>
          <p:nvPr/>
        </p:nvSpPr>
        <p:spPr bwMode="auto">
          <a:xfrm>
            <a:off x="3178531" y="211060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 </a:t>
            </a:r>
          </a:p>
        </p:txBody>
      </p:sp>
      <p:sp>
        <p:nvSpPr>
          <p:cNvPr id="66" name="Chevron 123">
            <a:hlinkClick r:id="rId12" action="ppaction://hlinksldjump"/>
          </p:cNvPr>
          <p:cNvSpPr>
            <a:spLocks noChangeArrowheads="1"/>
          </p:cNvSpPr>
          <p:nvPr/>
        </p:nvSpPr>
        <p:spPr bwMode="auto">
          <a:xfrm>
            <a:off x="5171311" y="299654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68" name="Chevron 123">
            <a:hlinkClick r:id="rId13" action="ppaction://hlinksldjump"/>
          </p:cNvPr>
          <p:cNvSpPr>
            <a:spLocks noChangeArrowheads="1"/>
          </p:cNvSpPr>
          <p:nvPr/>
        </p:nvSpPr>
        <p:spPr bwMode="auto">
          <a:xfrm>
            <a:off x="6024165" y="299654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lvl="0">
              <a:lnSpc>
                <a:spcPct val="90000"/>
              </a:lnSpc>
              <a:buClr>
                <a:schemeClr val="accent1"/>
              </a:buClr>
              <a:buSzPct val="80000"/>
            </a:pPr>
            <a:r>
              <a:rPr lang="en-US" sz="800" dirty="0">
                <a:solidFill>
                  <a:srgbClr val="404040"/>
                </a:solidFill>
              </a:rPr>
              <a:t>Processing Receivables and Payments</a:t>
            </a:r>
          </a:p>
        </p:txBody>
      </p:sp>
      <p:sp>
        <p:nvSpPr>
          <p:cNvPr id="70" name="Chevron 123">
            <a:hlinkClick r:id="rId14" action="ppaction://hlinksldjump"/>
          </p:cNvPr>
          <p:cNvSpPr>
            <a:spLocks noChangeArrowheads="1"/>
          </p:cNvSpPr>
          <p:nvPr/>
        </p:nvSpPr>
        <p:spPr bwMode="auto">
          <a:xfrm>
            <a:off x="7541568" y="118233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74" name="Freeform 69"/>
          <p:cNvSpPr>
            <a:spLocks noChangeArrowheads="1"/>
          </p:cNvSpPr>
          <p:nvPr/>
        </p:nvSpPr>
        <p:spPr bwMode="auto">
          <a:xfrm>
            <a:off x="8207178" y="192856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7" name="Freeform 69"/>
          <p:cNvSpPr>
            <a:spLocks noChangeArrowheads="1"/>
          </p:cNvSpPr>
          <p:nvPr/>
        </p:nvSpPr>
        <p:spPr bwMode="auto">
          <a:xfrm>
            <a:off x="6685002" y="373947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9" name="Freeform 69"/>
          <p:cNvSpPr>
            <a:spLocks noChangeArrowheads="1"/>
          </p:cNvSpPr>
          <p:nvPr/>
        </p:nvSpPr>
        <p:spPr bwMode="auto">
          <a:xfrm>
            <a:off x="5824815" y="373706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1" name="Text Box 129"/>
          <p:cNvSpPr txBox="1">
            <a:spLocks noChangeArrowheads="1"/>
          </p:cNvSpPr>
          <p:nvPr/>
        </p:nvSpPr>
        <p:spPr bwMode="auto">
          <a:xfrm>
            <a:off x="133155" y="2582201"/>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72" name="Chevron 44"/>
          <p:cNvSpPr>
            <a:spLocks noChangeArrowheads="1"/>
          </p:cNvSpPr>
          <p:nvPr/>
        </p:nvSpPr>
        <p:spPr bwMode="auto">
          <a:xfrm>
            <a:off x="4929984" y="1007596"/>
            <a:ext cx="2596399"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Supplier Invoices</a:t>
            </a:r>
          </a:p>
        </p:txBody>
      </p:sp>
      <p:sp>
        <p:nvSpPr>
          <p:cNvPr id="75" name="Chevron 74"/>
          <p:cNvSpPr>
            <a:spLocks noChangeArrowheads="1"/>
          </p:cNvSpPr>
          <p:nvPr>
            <p:custDataLst>
              <p:tags r:id="rId1"/>
            </p:custDataLst>
          </p:nvPr>
        </p:nvSpPr>
        <p:spPr bwMode="auto">
          <a:xfrm>
            <a:off x="5059216" y="13258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supplier invoice</a:t>
            </a:r>
          </a:p>
        </p:txBody>
      </p:sp>
      <p:sp>
        <p:nvSpPr>
          <p:cNvPr id="76" name="Chevron 75"/>
          <p:cNvSpPr>
            <a:spLocks noChangeArrowheads="1"/>
          </p:cNvSpPr>
          <p:nvPr>
            <p:custDataLst>
              <p:tags r:id="rId2"/>
            </p:custDataLst>
          </p:nvPr>
        </p:nvSpPr>
        <p:spPr bwMode="auto">
          <a:xfrm>
            <a:off x="5850034" y="13258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Resolve a supplier invoice exception</a:t>
            </a:r>
          </a:p>
        </p:txBody>
      </p:sp>
      <p:sp>
        <p:nvSpPr>
          <p:cNvPr id="82" name="Chevron 81"/>
          <p:cNvSpPr>
            <a:spLocks noChangeArrowheads="1"/>
          </p:cNvSpPr>
          <p:nvPr>
            <p:custDataLst>
              <p:tags r:id="rId3"/>
            </p:custDataLst>
          </p:nvPr>
        </p:nvSpPr>
        <p:spPr bwMode="auto">
          <a:xfrm>
            <a:off x="6640852" y="13258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supplier invoice</a:t>
            </a:r>
          </a:p>
        </p:txBody>
      </p:sp>
      <p:sp>
        <p:nvSpPr>
          <p:cNvPr id="61" name="Chevron 55"/>
          <p:cNvSpPr>
            <a:spLocks noChangeArrowheads="1"/>
          </p:cNvSpPr>
          <p:nvPr/>
        </p:nvSpPr>
        <p:spPr bwMode="auto">
          <a:xfrm>
            <a:off x="4939862" y="2397163"/>
            <a:ext cx="2440988" cy="354454"/>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endParaRPr lang="de-DE" sz="400" dirty="0"/>
          </a:p>
          <a:p>
            <a:pPr marL="142875" indent="142875">
              <a:spcBef>
                <a:spcPts val="300"/>
              </a:spcBef>
            </a:pPr>
            <a:r>
              <a:rPr lang="en-US" sz="900" dirty="0"/>
              <a:t>Processing Supplier Invoices Using ERS</a:t>
            </a:r>
          </a:p>
        </p:txBody>
      </p:sp>
      <p:sp>
        <p:nvSpPr>
          <p:cNvPr id="69" name="Oval 68">
            <a:hlinkClick r:id="rId15" action="ppaction://hlinksldjump" tooltip="The Processing Supplier Invoices Using ERS business process variant enables you to use evaluated receipt settlements (ERS) for invoices. The system automatically creates invoices when they are due based on the delivery of the corresponding goods."/>
          </p:cNvPr>
          <p:cNvSpPr>
            <a:spLocks noChangeAspect="1"/>
          </p:cNvSpPr>
          <p:nvPr/>
        </p:nvSpPr>
        <p:spPr bwMode="gray">
          <a:xfrm>
            <a:off x="5034750" y="2528518"/>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3" name="Rectangle 77"/>
          <p:cNvSpPr>
            <a:spLocks noChangeArrowheads="1"/>
          </p:cNvSpPr>
          <p:nvPr/>
        </p:nvSpPr>
        <p:spPr bwMode="auto">
          <a:xfrm>
            <a:off x="5001467" y="2158829"/>
            <a:ext cx="1836006" cy="230832"/>
          </a:xfrm>
          <a:prstGeom prst="rect">
            <a:avLst/>
          </a:prstGeom>
          <a:noFill/>
          <a:ln w="9525">
            <a:noFill/>
            <a:miter lim="800000"/>
            <a:headEnd/>
            <a:tailEnd/>
          </a:ln>
        </p:spPr>
        <p:txBody>
          <a:bodyPr wrap="none" lIns="72000" rIns="0">
            <a:spAutoFit/>
          </a:bodyPr>
          <a:lstStyle/>
          <a:p>
            <a:pPr>
              <a:buClr>
                <a:schemeClr val="accent1"/>
              </a:buClr>
              <a:buSzPct val="80000"/>
            </a:pPr>
            <a:r>
              <a:rPr lang="en-US" sz="900" dirty="0">
                <a:solidFill>
                  <a:srgbClr val="44697D"/>
                </a:solidFill>
                <a:hlinkClick r:id="rId16" action="ppaction://hlinksldjump"/>
              </a:rPr>
              <a:t>Click here </a:t>
            </a:r>
            <a:r>
              <a:rPr lang="en-US" sz="900" dirty="0">
                <a:solidFill>
                  <a:schemeClr val="bg1"/>
                </a:solidFill>
              </a:rPr>
              <a:t>to hide process variants</a:t>
            </a:r>
          </a:p>
        </p:txBody>
      </p:sp>
      <p:sp>
        <p:nvSpPr>
          <p:cNvPr id="84" name="Oval 83">
            <a:hlinkClick r:id="rId15" action="ppaction://hlinksldjump" tooltip="The accountant enters a supplier invoice with reference to a purchase order and attempts to post the supplier invoice. If the supplier invoice is consistent, the invoice data is correct, and no approval is required, the supplier invoice gets posted."/>
          </p:cNvPr>
          <p:cNvSpPr>
            <a:spLocks noChangeAspect="1"/>
          </p:cNvSpPr>
          <p:nvPr/>
        </p:nvSpPr>
        <p:spPr bwMode="gray">
          <a:xfrm>
            <a:off x="5632187" y="1919064"/>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5" name="Oval 84">
            <a:hlinkClick r:id="rId15" action="ppaction://hlinksldjump" tooltip="If a supplier invoice that is due to be posted has one or more exceptions, the accountant needs to resolve these exceptions. Once you have resolved all exceptions and if no approval is required, your supplier invoice can be posted."/>
          </p:cNvPr>
          <p:cNvSpPr>
            <a:spLocks noChangeAspect="1"/>
          </p:cNvSpPr>
          <p:nvPr/>
        </p:nvSpPr>
        <p:spPr bwMode="gray">
          <a:xfrm>
            <a:off x="6419977" y="1919064"/>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6" name="Oval 85">
            <a:hlinkClick r:id="rId15" action="ppaction://hlinksldjump" tooltip="The employee responsible for supplier invoice approvals has a supplier invoice in his or her worklist that needs to be approved. Once the employee responsible for supplier invoice approvals has approved the supplier invoice, it can be posted."/>
          </p:cNvPr>
          <p:cNvSpPr>
            <a:spLocks noChangeAspect="1"/>
          </p:cNvSpPr>
          <p:nvPr/>
        </p:nvSpPr>
        <p:spPr bwMode="gray">
          <a:xfrm>
            <a:off x="7207767" y="1919064"/>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8" name="TextBox 59">
            <a:hlinkClick r:id="rId17" action="ppaction://hlinksldjump" tooltip="Close"/>
          </p:cNvPr>
          <p:cNvSpPr txBox="1">
            <a:spLocks noChangeArrowheads="1"/>
          </p:cNvSpPr>
          <p:nvPr/>
        </p:nvSpPr>
        <p:spPr bwMode="auto">
          <a:xfrm>
            <a:off x="7167467" y="939601"/>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54" name="TextBox 66"/>
          <p:cNvSpPr txBox="1">
            <a:spLocks noChangeArrowheads="1"/>
          </p:cNvSpPr>
          <p:nvPr/>
        </p:nvSpPr>
        <p:spPr bwMode="auto">
          <a:xfrm>
            <a:off x="1760926" y="4399866"/>
            <a:ext cx="4914194" cy="2056973"/>
          </a:xfrm>
          <a:prstGeom prst="rect">
            <a:avLst/>
          </a:prstGeom>
          <a:noFill/>
          <a:ln w="9525">
            <a:noFill/>
            <a:miter lim="800000"/>
            <a:headEnd/>
            <a:tailEnd/>
          </a:ln>
        </p:spPr>
        <p:txBody>
          <a:bodyPr wrap="square">
            <a:spAutoFit/>
          </a:bodyPr>
          <a:lstStyle/>
          <a:p>
            <a:pPr>
              <a:buClr>
                <a:schemeClr val="accent1"/>
              </a:buClr>
              <a:buSzPct val="80000"/>
            </a:pPr>
            <a:r>
              <a:rPr lang="en-US" sz="900" dirty="0"/>
              <a:t>The </a:t>
            </a:r>
            <a:r>
              <a:rPr lang="en-US" sz="900" b="1" dirty="0"/>
              <a:t>Processing Supplier Invoices</a:t>
            </a:r>
            <a:r>
              <a:rPr lang="en-US" sz="900" dirty="0"/>
              <a:t> business process enables you as an accountant to enter, verify, and post invoices, credit memos, and down payment requests that you received from your supplier by fax or by mail. Alternatively, your supplier, which can also be an affiliated company, can send you these documents electronically as XML messages. An automated invoice-verification process compares all supplier invoices with their corresponding purchase documents, if available. </a:t>
            </a:r>
          </a:p>
          <a:p>
            <a:pPr>
              <a:buClr>
                <a:schemeClr val="accent1"/>
              </a:buClr>
              <a:buSzPct val="80000"/>
            </a:pPr>
            <a:endParaRPr lang="en-US" sz="900" dirty="0"/>
          </a:p>
          <a:p>
            <a:pPr>
              <a:buClr>
                <a:schemeClr val="accent1"/>
              </a:buClr>
              <a:buSzPct val="80000"/>
            </a:pPr>
            <a:r>
              <a:rPr lang="en-US" sz="900" dirty="0"/>
              <a:t>You can also charge supplier invoice items to partner companies, and you can distribute additional costs, such as freight, among all other supplier invoice items.</a:t>
            </a:r>
          </a:p>
          <a:p>
            <a:pPr>
              <a:buClr>
                <a:schemeClr val="accent1"/>
              </a:buClr>
              <a:buSzPct val="80000"/>
            </a:pPr>
            <a:endParaRPr lang="en-US" sz="900" dirty="0"/>
          </a:p>
          <a:p>
            <a:pPr>
              <a:buClr>
                <a:schemeClr val="accent1"/>
              </a:buClr>
              <a:buSzPct val="80000"/>
            </a:pPr>
            <a:r>
              <a:rPr lang="en-US" sz="900" dirty="0"/>
              <a:t>When the supplier invoice is complete and correct, you post it. The supplier invoice is then used to pay your suppliers. If relevant, the system also creates new fixed assets automatically.  </a:t>
            </a:r>
          </a:p>
          <a:p>
            <a:pPr marL="228600" lvl="1" indent="-114300">
              <a:spcBef>
                <a:spcPts val="200"/>
              </a:spcBef>
              <a:buFont typeface="Arial" charset="0"/>
              <a:buChar char="•"/>
            </a:pPr>
            <a:endParaRPr lang="en-US" sz="900" dirty="0"/>
          </a:p>
        </p:txBody>
      </p:sp>
      <p:sp>
        <p:nvSpPr>
          <p:cNvPr id="104" name="Chevron 101"/>
          <p:cNvSpPr>
            <a:spLocks noChangeArrowheads="1"/>
          </p:cNvSpPr>
          <p:nvPr/>
        </p:nvSpPr>
        <p:spPr bwMode="auto">
          <a:xfrm>
            <a:off x="7613870" y="457377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t>Accounts Payable Accountant</a:t>
            </a:r>
            <a:endParaRPr lang="en-US" sz="800" dirty="0"/>
          </a:p>
        </p:txBody>
      </p:sp>
      <p:sp>
        <p:nvSpPr>
          <p:cNvPr id="105" name="Chevron 102"/>
          <p:cNvSpPr>
            <a:spLocks noChangeArrowheads="1"/>
          </p:cNvSpPr>
          <p:nvPr/>
        </p:nvSpPr>
        <p:spPr bwMode="auto">
          <a:xfrm>
            <a:off x="7613870" y="508036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t>Supplier Invoicing</a:t>
            </a:r>
          </a:p>
        </p:txBody>
      </p:sp>
      <p:sp>
        <p:nvSpPr>
          <p:cNvPr id="5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7" name="Picture 56" descr="Calculator_2_60px.png"/>
          <p:cNvPicPr>
            <a:picLocks noChangeAspect="1"/>
          </p:cNvPicPr>
          <p:nvPr/>
        </p:nvPicPr>
        <p:blipFill>
          <a:blip r:embed="rId18" cstate="print"/>
          <a:stretch>
            <a:fillRect/>
          </a:stretch>
        </p:blipFill>
        <p:spPr>
          <a:xfrm>
            <a:off x="366739" y="5245467"/>
            <a:ext cx="180000" cy="180000"/>
          </a:xfrm>
          <a:prstGeom prst="rect">
            <a:avLst/>
          </a:prstGeom>
        </p:spPr>
      </p:pic>
      <p:pic>
        <p:nvPicPr>
          <p:cNvPr id="58" name="Picture 57" descr="Monitor_60px.png"/>
          <p:cNvPicPr>
            <a:picLocks noChangeAspect="1"/>
          </p:cNvPicPr>
          <p:nvPr/>
        </p:nvPicPr>
        <p:blipFill>
          <a:blip r:embed="rId19" cstate="print"/>
          <a:stretch>
            <a:fillRect/>
          </a:stretch>
        </p:blipFill>
        <p:spPr>
          <a:xfrm>
            <a:off x="366739" y="5604137"/>
            <a:ext cx="180000" cy="180000"/>
          </a:xfrm>
          <a:prstGeom prst="rect">
            <a:avLst/>
          </a:prstGeom>
        </p:spPr>
      </p:pic>
      <p:sp>
        <p:nvSpPr>
          <p:cNvPr id="60" name="Rectangle 57">
            <a:hlinkClick r:id="rId20"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0" name="Rectangle 57">
            <a:hlinkClick r:id="rId21"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7"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90" name="Picture 2"/>
          <p:cNvPicPr>
            <a:picLocks noChangeAspect="1" noChangeArrowheads="1"/>
          </p:cNvPicPr>
          <p:nvPr/>
        </p:nvPicPr>
        <p:blipFill>
          <a:blip r:embed="rId22">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92" name="Picture 68"/>
          <p:cNvPicPr>
            <a:picLocks noChangeAspect="1"/>
          </p:cNvPicPr>
          <p:nvPr>
            <p:custDataLst>
              <p:tags r:id="rId4"/>
            </p:custDataLst>
          </p:nvPr>
        </p:nvPicPr>
        <p:blipFill>
          <a:blip r:embed="rId23" cstate="print">
            <a:extLst>
              <a:ext uri="{28A0092B-C50C-407E-A947-70E740481C1C}">
                <a14:useLocalDpi xmlns:a14="http://schemas.microsoft.com/office/drawing/2010/main" val="0"/>
              </a:ext>
            </a:extLst>
          </a:blip>
          <a:stretch>
            <a:fillRect/>
          </a:stretch>
        </p:blipFill>
        <p:spPr bwMode="auto">
          <a:xfrm>
            <a:off x="6886575" y="4525312"/>
            <a:ext cx="411162" cy="402938"/>
          </a:xfrm>
          <a:prstGeom prst="rect">
            <a:avLst/>
          </a:prstGeom>
          <a:noFill/>
          <a:ln w="9525">
            <a:noFill/>
            <a:miter lim="800000"/>
            <a:headEnd/>
            <a:tailEnd/>
          </a:ln>
        </p:spPr>
      </p:pic>
      <p:pic>
        <p:nvPicPr>
          <p:cNvPr id="93" name="Picture 92"/>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94" name="Picture 93" descr="i_button_black.png"/>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91" name="Rectangle 57">
            <a:hlinkClick r:id="rId26"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Box 52"/>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6" name="Chevron 44"/>
          <p:cNvSpPr>
            <a:spLocks noChangeArrowheads="1"/>
          </p:cNvSpPr>
          <p:nvPr/>
        </p:nvSpPr>
        <p:spPr bwMode="auto">
          <a:xfrm>
            <a:off x="5949158" y="1190136"/>
            <a:ext cx="3074072" cy="1390567"/>
          </a:xfrm>
          <a:prstGeom prst="chevron">
            <a:avLst>
              <a:gd name="adj" fmla="val 9786"/>
            </a:avLst>
          </a:prstGeom>
          <a:solidFill>
            <a:srgbClr val="388ABD"/>
          </a:solidFill>
          <a:ln w="19050" cap="rnd" algn="ctr">
            <a:noFill/>
            <a:bevel/>
            <a:headEnd/>
            <a:tailEnd/>
          </a:ln>
        </p:spPr>
        <p:txBody>
          <a:bodyPr lIns="0" tIns="36000" rIns="36000" bIns="36000"/>
          <a:lstStyle/>
          <a:p>
            <a:pPr>
              <a:lnSpc>
                <a:spcPct val="90000"/>
              </a:lnSpc>
            </a:pPr>
            <a:r>
              <a:rPr lang="en-US" sz="900" dirty="0">
                <a:solidFill>
                  <a:schemeClr val="bg1"/>
                </a:solidFill>
                <a:latin typeface="BentonSans Regular"/>
                <a:cs typeface="BentonSans Regular"/>
              </a:rPr>
              <a:t>Processing Externally-Initiated Payments of Credit</a:t>
            </a:r>
            <a:br>
              <a:rPr lang="en-US" sz="900" dirty="0">
                <a:solidFill>
                  <a:schemeClr val="bg1"/>
                </a:solidFill>
                <a:latin typeface="BentonSans Regular"/>
                <a:cs typeface="BentonSans Regular"/>
              </a:rPr>
            </a:br>
            <a:r>
              <a:rPr lang="en-US" sz="900" dirty="0">
                <a:solidFill>
                  <a:schemeClr val="bg1"/>
                </a:solidFill>
                <a:latin typeface="BentonSans Regular"/>
                <a:cs typeface="BentonSans Regular"/>
              </a:rPr>
              <a:t>Memos by Incoming Bank Transfer</a:t>
            </a:r>
          </a:p>
        </p:txBody>
      </p:sp>
      <p:sp>
        <p:nvSpPr>
          <p:cNvPr id="68" name="TextBox 59">
            <a:hlinkClick r:id="rId7" action="ppaction://hlinksldjump" tooltip="Close"/>
          </p:cNvPr>
          <p:cNvSpPr txBox="1">
            <a:spLocks noChangeArrowheads="1"/>
          </p:cNvSpPr>
          <p:nvPr/>
        </p:nvSpPr>
        <p:spPr bwMode="auto">
          <a:xfrm>
            <a:off x="8688415" y="1100040"/>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70" name="Freeform 69"/>
          <p:cNvSpPr>
            <a:spLocks noChangeArrowheads="1"/>
          </p:cNvSpPr>
          <p:nvPr/>
        </p:nvSpPr>
        <p:spPr bwMode="auto">
          <a:xfrm>
            <a:off x="8761943" y="244771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2" name="Title 1"/>
          <p:cNvSpPr>
            <a:spLocks noGrp="1"/>
          </p:cNvSpPr>
          <p:nvPr>
            <p:ph type="title"/>
          </p:nvPr>
        </p:nvSpPr>
        <p:spPr/>
        <p:txBody>
          <a:bodyPr/>
          <a:lstStyle/>
          <a:p>
            <a:r>
              <a:rPr lang="en-US" b="0" dirty="0"/>
              <a:t>Order-to-Cash (Third-Party Order Processing – Material) </a:t>
            </a:r>
            <a:br>
              <a:rPr lang="en-US" b="0" dirty="0"/>
            </a:br>
            <a:r>
              <a:rPr lang="en-US" sz="2000" b="0" dirty="0"/>
              <a:t>Process Details: Processing Payables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16173255" y="280127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0" name="Chevron 101"/>
          <p:cNvSpPr>
            <a:spLocks noChangeArrowheads="1"/>
          </p:cNvSpPr>
          <p:nvPr/>
        </p:nvSpPr>
        <p:spPr bwMode="auto">
          <a:xfrm>
            <a:off x="7613870" y="457377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t>Accounts Payable Accountant</a:t>
            </a:r>
            <a:endParaRPr lang="en-US" sz="800" dirty="0"/>
          </a:p>
        </p:txBody>
      </p:sp>
      <p:sp>
        <p:nvSpPr>
          <p:cNvPr id="81" name="Chevron 102"/>
          <p:cNvSpPr>
            <a:spLocks noChangeArrowheads="1"/>
          </p:cNvSpPr>
          <p:nvPr/>
        </p:nvSpPr>
        <p:spPr bwMode="auto">
          <a:xfrm>
            <a:off x="7613870" y="527036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t>Payables</a:t>
            </a:r>
          </a:p>
          <a:p>
            <a:pPr>
              <a:buClr>
                <a:schemeClr val="accent1"/>
              </a:buClr>
              <a:buSzPct val="80000"/>
              <a:buFont typeface="Wingdings" pitchFamily="2" charset="2"/>
              <a:buNone/>
            </a:pPr>
            <a:r>
              <a:rPr lang="en-US" sz="800" dirty="0"/>
              <a:t>Payment Management</a:t>
            </a:r>
          </a:p>
          <a:p>
            <a:pPr>
              <a:buClr>
                <a:schemeClr val="accent1"/>
              </a:buClr>
              <a:buSzPct val="80000"/>
              <a:buFont typeface="Wingdings" pitchFamily="2" charset="2"/>
              <a:buNone/>
            </a:pPr>
            <a:r>
              <a:rPr lang="en-US" sz="800" dirty="0"/>
              <a:t>Liquidity Management</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663624" y="2954226"/>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9" name="Chevron 123">
            <a:hlinkClick r:id="rId9" action="ppaction://hlinksldjump"/>
          </p:cNvPr>
          <p:cNvSpPr>
            <a:spLocks noChangeArrowheads="1"/>
          </p:cNvSpPr>
          <p:nvPr/>
        </p:nvSpPr>
        <p:spPr bwMode="auto">
          <a:xfrm>
            <a:off x="5164714" y="1442741"/>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lvl="0">
              <a:lnSpc>
                <a:spcPct val="90000"/>
              </a:lnSpc>
              <a:buClr>
                <a:schemeClr val="accent1"/>
              </a:buClr>
              <a:buSzPct val="80000"/>
            </a:pPr>
            <a:r>
              <a:rPr lang="en-US" sz="800" dirty="0">
                <a:solidFill>
                  <a:srgbClr val="404040"/>
                </a:solidFill>
              </a:rPr>
              <a:t>Processing Supplier Invoices</a:t>
            </a:r>
          </a:p>
        </p:txBody>
      </p:sp>
      <p:sp>
        <p:nvSpPr>
          <p:cNvPr id="73" name="Freeform 69"/>
          <p:cNvSpPr>
            <a:spLocks noChangeArrowheads="1"/>
          </p:cNvSpPr>
          <p:nvPr/>
        </p:nvSpPr>
        <p:spPr bwMode="auto">
          <a:xfrm>
            <a:off x="5829515" y="218861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1" name="Chevron 123">
            <a:hlinkClick r:id="rId10" action="ppaction://hlinksldjump"/>
          </p:cNvPr>
          <p:cNvSpPr>
            <a:spLocks noChangeArrowheads="1"/>
          </p:cNvSpPr>
          <p:nvPr/>
        </p:nvSpPr>
        <p:spPr bwMode="auto">
          <a:xfrm>
            <a:off x="4318473" y="2253484"/>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Third-Party Delivery Notifications</a:t>
            </a:r>
          </a:p>
          <a:p>
            <a:pPr>
              <a:lnSpc>
                <a:spcPct val="90000"/>
              </a:lnSpc>
              <a:buClr>
                <a:schemeClr val="accent1"/>
              </a:buClr>
              <a:buSzPct val="80000"/>
            </a:pPr>
            <a:endParaRPr lang="en-US" sz="800" dirty="0">
              <a:solidFill>
                <a:srgbClr val="404040"/>
              </a:solidFill>
            </a:endParaRPr>
          </a:p>
        </p:txBody>
      </p:sp>
      <p:sp>
        <p:nvSpPr>
          <p:cNvPr id="71" name="Chevron 123">
            <a:hlinkClick r:id="rId11" action="ppaction://hlinksldjump"/>
          </p:cNvPr>
          <p:cNvSpPr>
            <a:spLocks noChangeArrowheads="1"/>
          </p:cNvSpPr>
          <p:nvPr/>
        </p:nvSpPr>
        <p:spPr bwMode="auto">
          <a:xfrm>
            <a:off x="939806" y="2253484"/>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72" name="Chevron 123">
            <a:hlinkClick r:id="rId12" action="ppaction://hlinksldjump"/>
          </p:cNvPr>
          <p:cNvSpPr>
            <a:spLocks noChangeArrowheads="1"/>
          </p:cNvSpPr>
          <p:nvPr/>
        </p:nvSpPr>
        <p:spPr bwMode="auto">
          <a:xfrm>
            <a:off x="1784473" y="225348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75" name="Chevron 123">
            <a:hlinkClick r:id="rId13" action="ppaction://hlinksldjump"/>
          </p:cNvPr>
          <p:cNvSpPr>
            <a:spLocks noChangeArrowheads="1"/>
          </p:cNvSpPr>
          <p:nvPr/>
        </p:nvSpPr>
        <p:spPr bwMode="auto">
          <a:xfrm>
            <a:off x="2629140" y="2253484"/>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76" name="Chevron 123">
            <a:hlinkClick r:id="rId14" action="ppaction://hlinksldjump"/>
          </p:cNvPr>
          <p:cNvSpPr>
            <a:spLocks noChangeArrowheads="1"/>
          </p:cNvSpPr>
          <p:nvPr/>
        </p:nvSpPr>
        <p:spPr bwMode="auto">
          <a:xfrm>
            <a:off x="3473806" y="225348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 </a:t>
            </a:r>
          </a:p>
        </p:txBody>
      </p:sp>
      <p:sp>
        <p:nvSpPr>
          <p:cNvPr id="82" name="Chevron 123">
            <a:hlinkClick r:id="rId15" action="ppaction://hlinksldjump"/>
          </p:cNvPr>
          <p:cNvSpPr>
            <a:spLocks noChangeArrowheads="1"/>
          </p:cNvSpPr>
          <p:nvPr/>
        </p:nvSpPr>
        <p:spPr bwMode="auto">
          <a:xfrm>
            <a:off x="5190361" y="3104915"/>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84" name="Chevron 123">
            <a:hlinkClick r:id="rId16" action="ppaction://hlinksldjump"/>
          </p:cNvPr>
          <p:cNvSpPr>
            <a:spLocks noChangeArrowheads="1"/>
          </p:cNvSpPr>
          <p:nvPr/>
        </p:nvSpPr>
        <p:spPr bwMode="auto">
          <a:xfrm>
            <a:off x="6043215" y="3104915"/>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lvl="0">
              <a:lnSpc>
                <a:spcPct val="90000"/>
              </a:lnSpc>
              <a:buClr>
                <a:schemeClr val="accent1"/>
              </a:buClr>
              <a:buSzPct val="80000"/>
            </a:pPr>
            <a:r>
              <a:rPr lang="en-US" sz="800" dirty="0">
                <a:solidFill>
                  <a:srgbClr val="404040"/>
                </a:solidFill>
              </a:rPr>
              <a:t>Processing Receivables and Payments</a:t>
            </a:r>
          </a:p>
        </p:txBody>
      </p:sp>
      <p:sp>
        <p:nvSpPr>
          <p:cNvPr id="88" name="Freeform 69"/>
          <p:cNvSpPr>
            <a:spLocks noChangeArrowheads="1"/>
          </p:cNvSpPr>
          <p:nvPr/>
        </p:nvSpPr>
        <p:spPr bwMode="auto">
          <a:xfrm>
            <a:off x="6704053" y="384784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9" name="Freeform 69"/>
          <p:cNvSpPr>
            <a:spLocks noChangeArrowheads="1"/>
          </p:cNvSpPr>
          <p:nvPr/>
        </p:nvSpPr>
        <p:spPr bwMode="auto">
          <a:xfrm>
            <a:off x="5855740" y="385137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0" name="Text Box 129"/>
          <p:cNvSpPr txBox="1">
            <a:spLocks noChangeArrowheads="1"/>
          </p:cNvSpPr>
          <p:nvPr/>
        </p:nvSpPr>
        <p:spPr bwMode="auto">
          <a:xfrm>
            <a:off x="428430" y="272507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96" name="Chevron 95"/>
          <p:cNvSpPr>
            <a:spLocks noChangeArrowheads="1"/>
          </p:cNvSpPr>
          <p:nvPr>
            <p:custDataLst>
              <p:tags r:id="rId1"/>
            </p:custDataLst>
          </p:nvPr>
        </p:nvSpPr>
        <p:spPr bwMode="auto">
          <a:xfrm>
            <a:off x="6221266" y="151002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supplier invoice</a:t>
            </a:r>
          </a:p>
        </p:txBody>
      </p:sp>
      <p:sp>
        <p:nvSpPr>
          <p:cNvPr id="97" name="Chevron 96"/>
          <p:cNvSpPr>
            <a:spLocks noChangeArrowheads="1"/>
          </p:cNvSpPr>
          <p:nvPr>
            <p:custDataLst>
              <p:tags r:id="rId2"/>
            </p:custDataLst>
          </p:nvPr>
        </p:nvSpPr>
        <p:spPr bwMode="auto">
          <a:xfrm>
            <a:off x="7012084" y="150050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Resolve a supplier invoice exception</a:t>
            </a:r>
          </a:p>
        </p:txBody>
      </p:sp>
      <p:sp>
        <p:nvSpPr>
          <p:cNvPr id="98" name="Chevron 97"/>
          <p:cNvSpPr>
            <a:spLocks noChangeArrowheads="1"/>
          </p:cNvSpPr>
          <p:nvPr>
            <p:custDataLst>
              <p:tags r:id="rId3"/>
            </p:custDataLst>
          </p:nvPr>
        </p:nvSpPr>
        <p:spPr bwMode="auto">
          <a:xfrm>
            <a:off x="7802902" y="150050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supplier invoice</a:t>
            </a:r>
          </a:p>
        </p:txBody>
      </p:sp>
      <p:sp>
        <p:nvSpPr>
          <p:cNvPr id="99" name="Oval 98">
            <a:hlinkClick r:id="rId17"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6794237" y="2093746"/>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00" name="Oval 99">
            <a:hlinkClick r:id="rId18" action="ppaction://hlinksldjump" tooltip="Click here for more information"/>
          </p:cNvPr>
          <p:cNvSpPr>
            <a:spLocks noChangeAspect="1"/>
          </p:cNvSpPr>
          <p:nvPr/>
        </p:nvSpPr>
        <p:spPr bwMode="gray">
          <a:xfrm>
            <a:off x="7582027" y="2093746"/>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01" name="Oval 100">
            <a:hlinkClick r:id="rId17" action="ppaction://hlinksldjump" tooltip="The system clears the payment if the items were selected previously. Otherwise, the system generates a task for the accountant to clear."/>
          </p:cNvPr>
          <p:cNvSpPr>
            <a:spLocks noChangeAspect="1"/>
          </p:cNvSpPr>
          <p:nvPr/>
        </p:nvSpPr>
        <p:spPr bwMode="gray">
          <a:xfrm>
            <a:off x="8360292" y="2093746"/>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09" name="Rectangle 77"/>
          <p:cNvSpPr>
            <a:spLocks noChangeArrowheads="1"/>
          </p:cNvSpPr>
          <p:nvPr/>
        </p:nvSpPr>
        <p:spPr bwMode="auto">
          <a:xfrm>
            <a:off x="6135662" y="2302173"/>
            <a:ext cx="2070100" cy="228600"/>
          </a:xfrm>
          <a:prstGeom prst="rect">
            <a:avLst/>
          </a:prstGeom>
          <a:noFill/>
          <a:ln w="9525">
            <a:noFill/>
            <a:miter lim="800000"/>
            <a:headEnd/>
            <a:tailEnd/>
          </a:ln>
        </p:spPr>
        <p:txBody>
          <a:bodyPr wrap="none">
            <a:spAutoFit/>
          </a:bodyPr>
          <a:lstStyle/>
          <a:p>
            <a:pPr>
              <a:buClr>
                <a:schemeClr val="accent1"/>
              </a:buClr>
              <a:buSzPct val="80000"/>
            </a:pPr>
            <a:r>
              <a:rPr lang="en-US" sz="900" dirty="0">
                <a:solidFill>
                  <a:srgbClr val="44697D"/>
                </a:solidFill>
                <a:hlinkClick r:id="rId19" action="ppaction://hlinksldjump"/>
              </a:rPr>
              <a:t>Click here </a:t>
            </a:r>
            <a:r>
              <a:rPr lang="en-US" sz="900" dirty="0">
                <a:solidFill>
                  <a:schemeClr val="bg1"/>
                </a:solidFill>
              </a:rPr>
              <a:t>to display process variants</a:t>
            </a:r>
          </a:p>
        </p:txBody>
      </p:sp>
      <p:sp>
        <p:nvSpPr>
          <p:cNvPr id="54" name="TextBox 66"/>
          <p:cNvSpPr txBox="1">
            <a:spLocks noChangeArrowheads="1"/>
          </p:cNvSpPr>
          <p:nvPr/>
        </p:nvSpPr>
        <p:spPr bwMode="auto">
          <a:xfrm>
            <a:off x="1760926" y="4399866"/>
            <a:ext cx="4914194" cy="1856919"/>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Payables and Payments</a:t>
            </a:r>
            <a:r>
              <a:rPr lang="en-US" sz="900" dirty="0"/>
              <a:t> business process enables the processing of outgoing payments initiated either internally by your company or externally by your suppliers. </a:t>
            </a:r>
          </a:p>
          <a:p>
            <a:pPr>
              <a:spcBef>
                <a:spcPts val="600"/>
              </a:spcBef>
            </a:pPr>
            <a:r>
              <a:rPr lang="en-US" sz="900" dirty="0"/>
              <a:t>Payments</a:t>
            </a:r>
            <a:r>
              <a:rPr lang="en-US" sz="900" dirty="0">
                <a:solidFill>
                  <a:srgbClr val="FF0000"/>
                </a:solidFill>
              </a:rPr>
              <a:t> </a:t>
            </a:r>
            <a:r>
              <a:rPr lang="en-US" sz="900" dirty="0"/>
              <a:t>can</a:t>
            </a:r>
            <a:r>
              <a:rPr lang="en-US" sz="900" dirty="0">
                <a:solidFill>
                  <a:srgbClr val="FF0000"/>
                </a:solidFill>
              </a:rPr>
              <a:t> </a:t>
            </a:r>
            <a:r>
              <a:rPr lang="en-US" sz="900" dirty="0"/>
              <a:t>be</a:t>
            </a:r>
            <a:r>
              <a:rPr lang="en-US" sz="900" dirty="0">
                <a:solidFill>
                  <a:srgbClr val="FF0000"/>
                </a:solidFill>
              </a:rPr>
              <a:t> </a:t>
            </a:r>
            <a:r>
              <a:rPr lang="en-US" sz="900" dirty="0"/>
              <a:t>made</a:t>
            </a:r>
            <a:r>
              <a:rPr lang="en-US" sz="900" dirty="0">
                <a:solidFill>
                  <a:srgbClr val="FF0000"/>
                </a:solidFill>
              </a:rPr>
              <a:t> </a:t>
            </a:r>
            <a:r>
              <a:rPr lang="en-US" sz="900" dirty="0"/>
              <a:t>manually</a:t>
            </a:r>
            <a:r>
              <a:rPr lang="en-US" sz="900" dirty="0">
                <a:solidFill>
                  <a:srgbClr val="FF0000"/>
                </a:solidFill>
              </a:rPr>
              <a:t> </a:t>
            </a:r>
            <a:r>
              <a:rPr lang="en-US" sz="900" dirty="0"/>
              <a:t>or automatically via a payment run in which the system proposes the open items for payment. You then release the payments and the system posts them to accounting. You create the payment medium, either manually or as part of an automatic run. The standard work center provides checks, outgoing bank transfers, credit memos, as well as other country-specific payment methods. Once the payments have been debited from the bank account, the bank statement is entered in the system, in which it is uploaded electronically or entered manually, before being confirmed. If payments are initiated externally, the bank statement provides the notification that a payment has been made. The payments are matched in the system to the open invoices before being cleared.</a:t>
            </a:r>
          </a:p>
          <a:p>
            <a:pPr marL="228600" lvl="1" indent="-114300">
              <a:spcBef>
                <a:spcPts val="200"/>
              </a:spcBef>
              <a:buFont typeface="Arial" charset="0"/>
              <a:buChar char="•"/>
            </a:pPr>
            <a:endParaRPr lang="en-US" sz="900" dirty="0"/>
          </a:p>
        </p:txBody>
      </p:sp>
      <p:sp>
        <p:nvSpPr>
          <p:cNvPr id="55"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6"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9" name="Picture 58" descr="Calculator_2_60px.png"/>
          <p:cNvPicPr>
            <a:picLocks noChangeAspect="1"/>
          </p:cNvPicPr>
          <p:nvPr/>
        </p:nvPicPr>
        <p:blipFill>
          <a:blip r:embed="rId20" cstate="print"/>
          <a:stretch>
            <a:fillRect/>
          </a:stretch>
        </p:blipFill>
        <p:spPr>
          <a:xfrm>
            <a:off x="366739" y="5245467"/>
            <a:ext cx="180000" cy="180000"/>
          </a:xfrm>
          <a:prstGeom prst="rect">
            <a:avLst/>
          </a:prstGeom>
        </p:spPr>
      </p:pic>
      <p:pic>
        <p:nvPicPr>
          <p:cNvPr id="60" name="Picture 59" descr="Monitor_60px.png"/>
          <p:cNvPicPr>
            <a:picLocks noChangeAspect="1"/>
          </p:cNvPicPr>
          <p:nvPr/>
        </p:nvPicPr>
        <p:blipFill>
          <a:blip r:embed="rId21" cstate="print"/>
          <a:stretch>
            <a:fillRect/>
          </a:stretch>
        </p:blipFill>
        <p:spPr>
          <a:xfrm>
            <a:off x="366739" y="5604137"/>
            <a:ext cx="180000" cy="180000"/>
          </a:xfrm>
          <a:prstGeom prst="rect">
            <a:avLst/>
          </a:prstGeom>
        </p:spPr>
      </p:pic>
      <p:sp>
        <p:nvSpPr>
          <p:cNvPr id="62" name="Rectangle 57">
            <a:hlinkClick r:id="rId22"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3" name="Rectangle 57">
            <a:hlinkClick r:id="rId23"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74" name="Picture 2"/>
          <p:cNvPicPr>
            <a:picLocks noChangeAspect="1" noChangeArrowheads="1"/>
          </p:cNvPicPr>
          <p:nvPr/>
        </p:nvPicPr>
        <p:blipFill>
          <a:blip r:embed="rId24">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77" name="Picture 68"/>
          <p:cNvPicPr>
            <a:picLocks noChangeAspect="1"/>
          </p:cNvPicPr>
          <p:nvPr>
            <p:custDataLst>
              <p:tags r:id="rId4"/>
            </p:custDataLst>
          </p:nvPr>
        </p:nvPicPr>
        <p:blipFill>
          <a:blip r:embed="rId25" cstate="print">
            <a:extLst>
              <a:ext uri="{28A0092B-C50C-407E-A947-70E740481C1C}">
                <a14:useLocalDpi xmlns:a14="http://schemas.microsoft.com/office/drawing/2010/main" val="0"/>
              </a:ext>
            </a:extLst>
          </a:blip>
          <a:stretch>
            <a:fillRect/>
          </a:stretch>
        </p:blipFill>
        <p:spPr bwMode="auto">
          <a:xfrm>
            <a:off x="6886575" y="4525312"/>
            <a:ext cx="411162" cy="402938"/>
          </a:xfrm>
          <a:prstGeom prst="rect">
            <a:avLst/>
          </a:prstGeom>
          <a:noFill/>
          <a:ln w="9525">
            <a:noFill/>
            <a:miter lim="800000"/>
            <a:headEnd/>
            <a:tailEnd/>
          </a:ln>
        </p:spPr>
      </p:pic>
      <p:pic>
        <p:nvPicPr>
          <p:cNvPr id="79" name="Picture 78"/>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5" name="Picture 84" descr="i_button_black.png"/>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91" name="Rectangle 57">
            <a:hlinkClick r:id="rId2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3" name="Chevron 44"/>
          <p:cNvSpPr>
            <a:spLocks noChangeArrowheads="1"/>
          </p:cNvSpPr>
          <p:nvPr/>
        </p:nvSpPr>
        <p:spPr bwMode="auto">
          <a:xfrm>
            <a:off x="5949158" y="1190136"/>
            <a:ext cx="3074072" cy="1390567"/>
          </a:xfrm>
          <a:prstGeom prst="chevron">
            <a:avLst>
              <a:gd name="adj" fmla="val 9786"/>
            </a:avLst>
          </a:prstGeom>
          <a:solidFill>
            <a:srgbClr val="388ABD"/>
          </a:solidFill>
          <a:ln w="19050" cap="rnd" algn="ctr">
            <a:noFill/>
            <a:bevel/>
            <a:headEnd/>
            <a:tailEnd/>
          </a:ln>
        </p:spPr>
        <p:txBody>
          <a:bodyPr lIns="0" tIns="36000" rIns="36000" bIns="36000"/>
          <a:lstStyle/>
          <a:p>
            <a:pPr>
              <a:lnSpc>
                <a:spcPct val="90000"/>
              </a:lnSpc>
            </a:pPr>
            <a:r>
              <a:rPr lang="en-US" sz="900" dirty="0">
                <a:solidFill>
                  <a:schemeClr val="bg1"/>
                </a:solidFill>
                <a:latin typeface="BentonSans Regular"/>
                <a:cs typeface="BentonSans Regular"/>
              </a:rPr>
              <a:t>Processing Externally-Initiated Payments of Credit</a:t>
            </a:r>
            <a:br>
              <a:rPr lang="en-US" sz="900" dirty="0">
                <a:solidFill>
                  <a:schemeClr val="bg1"/>
                </a:solidFill>
                <a:latin typeface="BentonSans Regular"/>
                <a:cs typeface="BentonSans Regular"/>
              </a:rPr>
            </a:br>
            <a:r>
              <a:rPr lang="en-US" sz="900" dirty="0">
                <a:solidFill>
                  <a:schemeClr val="bg1"/>
                </a:solidFill>
                <a:latin typeface="BentonSans Regular"/>
                <a:cs typeface="BentonSans Regular"/>
              </a:rPr>
              <a:t>Memos by Incoming Bank Transfer</a:t>
            </a:r>
          </a:p>
        </p:txBody>
      </p:sp>
      <p:sp>
        <p:nvSpPr>
          <p:cNvPr id="66" name="TextBox 59">
            <a:hlinkClick r:id="rId7" action="ppaction://hlinksldjump" tooltip="Close"/>
          </p:cNvPr>
          <p:cNvSpPr txBox="1">
            <a:spLocks noChangeArrowheads="1"/>
          </p:cNvSpPr>
          <p:nvPr/>
        </p:nvSpPr>
        <p:spPr bwMode="auto">
          <a:xfrm>
            <a:off x="8688415" y="1100040"/>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68" name="Freeform 69"/>
          <p:cNvSpPr>
            <a:spLocks noChangeArrowheads="1"/>
          </p:cNvSpPr>
          <p:nvPr/>
        </p:nvSpPr>
        <p:spPr bwMode="auto">
          <a:xfrm>
            <a:off x="8761943" y="244771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2" name="Title 1"/>
          <p:cNvSpPr>
            <a:spLocks noGrp="1"/>
          </p:cNvSpPr>
          <p:nvPr>
            <p:ph type="title"/>
          </p:nvPr>
        </p:nvSpPr>
        <p:spPr/>
        <p:txBody>
          <a:bodyPr/>
          <a:lstStyle/>
          <a:p>
            <a:r>
              <a:rPr lang="en-US" b="0" dirty="0"/>
              <a:t>Order-to-Cash (Third-Party Order Processing – Material) </a:t>
            </a:r>
            <a:br>
              <a:rPr lang="en-US" b="0" dirty="0"/>
            </a:br>
            <a:r>
              <a:rPr lang="en-US" sz="2000" b="0" dirty="0"/>
              <a:t>Process Details: Processing Payables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16173255" y="280127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t>Accounts Payable Accountant</a:t>
            </a:r>
            <a:endParaRPr lang="en-US" sz="800" dirty="0"/>
          </a:p>
        </p:txBody>
      </p:sp>
      <p:sp>
        <p:nvSpPr>
          <p:cNvPr id="81"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t>Payables</a:t>
            </a:r>
          </a:p>
          <a:p>
            <a:pPr>
              <a:buClr>
                <a:schemeClr val="accent1"/>
              </a:buClr>
              <a:buSzPct val="80000"/>
              <a:buFont typeface="Wingdings" pitchFamily="2" charset="2"/>
              <a:buNone/>
            </a:pPr>
            <a:r>
              <a:rPr lang="en-US" sz="800" dirty="0"/>
              <a:t>Payment Management</a:t>
            </a:r>
          </a:p>
          <a:p>
            <a:pPr>
              <a:buClr>
                <a:schemeClr val="accent1"/>
              </a:buClr>
              <a:buSzPct val="80000"/>
              <a:buFont typeface="Wingdings" pitchFamily="2" charset="2"/>
              <a:buNone/>
            </a:pPr>
            <a:r>
              <a:rPr lang="en-US" sz="800" dirty="0"/>
              <a:t>Liquidity Management</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663624" y="2954226"/>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9" name="Chevron 123">
            <a:hlinkClick r:id="rId9" action="ppaction://hlinksldjump"/>
          </p:cNvPr>
          <p:cNvSpPr>
            <a:spLocks noChangeArrowheads="1"/>
          </p:cNvSpPr>
          <p:nvPr/>
        </p:nvSpPr>
        <p:spPr bwMode="auto">
          <a:xfrm>
            <a:off x="5164714" y="1445967"/>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lvl="0">
              <a:lnSpc>
                <a:spcPct val="90000"/>
              </a:lnSpc>
              <a:buClr>
                <a:schemeClr val="accent1"/>
              </a:buClr>
              <a:buSzPct val="80000"/>
            </a:pPr>
            <a:r>
              <a:rPr lang="en-US" sz="800" dirty="0">
                <a:solidFill>
                  <a:srgbClr val="404040"/>
                </a:solidFill>
              </a:rPr>
              <a:t>Processing Supplier Invoices</a:t>
            </a:r>
          </a:p>
        </p:txBody>
      </p:sp>
      <p:sp>
        <p:nvSpPr>
          <p:cNvPr id="73" name="Freeform 69">
            <a:hlinkClick r:id="rId7" action="ppaction://hlinksldjump"/>
          </p:cNvPr>
          <p:cNvSpPr>
            <a:spLocks noChangeArrowheads="1"/>
          </p:cNvSpPr>
          <p:nvPr/>
        </p:nvSpPr>
        <p:spPr bwMode="auto">
          <a:xfrm>
            <a:off x="5835453" y="219778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1" name="Chevron 123">
            <a:hlinkClick r:id="rId10" action="ppaction://hlinksldjump"/>
          </p:cNvPr>
          <p:cNvSpPr>
            <a:spLocks noChangeArrowheads="1"/>
          </p:cNvSpPr>
          <p:nvPr/>
        </p:nvSpPr>
        <p:spPr bwMode="auto">
          <a:xfrm>
            <a:off x="4318473" y="2253484"/>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Third-Party Delivery Notifications</a:t>
            </a:r>
          </a:p>
          <a:p>
            <a:pPr>
              <a:lnSpc>
                <a:spcPct val="90000"/>
              </a:lnSpc>
              <a:buClr>
                <a:schemeClr val="accent1"/>
              </a:buClr>
              <a:buSzPct val="80000"/>
            </a:pPr>
            <a:endParaRPr lang="en-US" sz="800" dirty="0">
              <a:solidFill>
                <a:srgbClr val="404040"/>
              </a:solidFill>
            </a:endParaRPr>
          </a:p>
        </p:txBody>
      </p:sp>
      <p:sp>
        <p:nvSpPr>
          <p:cNvPr id="71" name="Chevron 123">
            <a:hlinkClick r:id="rId11" action="ppaction://hlinksldjump"/>
          </p:cNvPr>
          <p:cNvSpPr>
            <a:spLocks noChangeArrowheads="1"/>
          </p:cNvSpPr>
          <p:nvPr/>
        </p:nvSpPr>
        <p:spPr bwMode="auto">
          <a:xfrm>
            <a:off x="939806" y="2253484"/>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72" name="Chevron 123">
            <a:hlinkClick r:id="rId12" action="ppaction://hlinksldjump"/>
          </p:cNvPr>
          <p:cNvSpPr>
            <a:spLocks noChangeArrowheads="1"/>
          </p:cNvSpPr>
          <p:nvPr/>
        </p:nvSpPr>
        <p:spPr bwMode="auto">
          <a:xfrm>
            <a:off x="1784473" y="225348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75" name="Chevron 123">
            <a:hlinkClick r:id="rId13" action="ppaction://hlinksldjump"/>
          </p:cNvPr>
          <p:cNvSpPr>
            <a:spLocks noChangeArrowheads="1"/>
          </p:cNvSpPr>
          <p:nvPr/>
        </p:nvSpPr>
        <p:spPr bwMode="auto">
          <a:xfrm>
            <a:off x="2629140" y="2253484"/>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76" name="Chevron 123">
            <a:hlinkClick r:id="rId14" action="ppaction://hlinksldjump"/>
          </p:cNvPr>
          <p:cNvSpPr>
            <a:spLocks noChangeArrowheads="1"/>
          </p:cNvSpPr>
          <p:nvPr/>
        </p:nvSpPr>
        <p:spPr bwMode="auto">
          <a:xfrm>
            <a:off x="3473806" y="225348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 </a:t>
            </a:r>
          </a:p>
        </p:txBody>
      </p:sp>
      <p:sp>
        <p:nvSpPr>
          <p:cNvPr id="82" name="Chevron 123">
            <a:hlinkClick r:id="rId15" action="ppaction://hlinksldjump"/>
          </p:cNvPr>
          <p:cNvSpPr>
            <a:spLocks noChangeArrowheads="1"/>
          </p:cNvSpPr>
          <p:nvPr/>
        </p:nvSpPr>
        <p:spPr bwMode="auto">
          <a:xfrm>
            <a:off x="5190361" y="3104915"/>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84" name="Chevron 123">
            <a:hlinkClick r:id="rId16" action="ppaction://hlinksldjump"/>
          </p:cNvPr>
          <p:cNvSpPr>
            <a:spLocks noChangeArrowheads="1"/>
          </p:cNvSpPr>
          <p:nvPr/>
        </p:nvSpPr>
        <p:spPr bwMode="auto">
          <a:xfrm>
            <a:off x="6043215" y="3104915"/>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lvl="0">
              <a:lnSpc>
                <a:spcPct val="90000"/>
              </a:lnSpc>
              <a:buClr>
                <a:schemeClr val="accent1"/>
              </a:buClr>
              <a:buSzPct val="80000"/>
            </a:pPr>
            <a:r>
              <a:rPr lang="en-US" sz="800" dirty="0">
                <a:solidFill>
                  <a:srgbClr val="404040"/>
                </a:solidFill>
              </a:rPr>
              <a:t>Processing Receivables and Payments</a:t>
            </a:r>
          </a:p>
        </p:txBody>
      </p:sp>
      <p:sp>
        <p:nvSpPr>
          <p:cNvPr id="88" name="Freeform 69"/>
          <p:cNvSpPr>
            <a:spLocks noChangeArrowheads="1"/>
          </p:cNvSpPr>
          <p:nvPr/>
        </p:nvSpPr>
        <p:spPr bwMode="auto">
          <a:xfrm>
            <a:off x="6709104" y="384784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9" name="Freeform 69"/>
          <p:cNvSpPr>
            <a:spLocks noChangeArrowheads="1"/>
          </p:cNvSpPr>
          <p:nvPr/>
        </p:nvSpPr>
        <p:spPr bwMode="auto">
          <a:xfrm>
            <a:off x="5855740" y="385137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0" name="Text Box 129"/>
          <p:cNvSpPr txBox="1">
            <a:spLocks noChangeArrowheads="1"/>
          </p:cNvSpPr>
          <p:nvPr/>
        </p:nvSpPr>
        <p:spPr bwMode="auto">
          <a:xfrm>
            <a:off x="428430" y="272507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96" name="Chevron 95"/>
          <p:cNvSpPr>
            <a:spLocks noChangeArrowheads="1"/>
          </p:cNvSpPr>
          <p:nvPr>
            <p:custDataLst>
              <p:tags r:id="rId1"/>
            </p:custDataLst>
          </p:nvPr>
        </p:nvSpPr>
        <p:spPr bwMode="auto">
          <a:xfrm>
            <a:off x="6221266" y="151325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supplier invoice</a:t>
            </a:r>
          </a:p>
        </p:txBody>
      </p:sp>
      <p:sp>
        <p:nvSpPr>
          <p:cNvPr id="97" name="Chevron 96"/>
          <p:cNvSpPr>
            <a:spLocks noChangeArrowheads="1"/>
          </p:cNvSpPr>
          <p:nvPr>
            <p:custDataLst>
              <p:tags r:id="rId2"/>
            </p:custDataLst>
          </p:nvPr>
        </p:nvSpPr>
        <p:spPr bwMode="auto">
          <a:xfrm>
            <a:off x="7012084" y="150372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Resolve a supplier invoice exception</a:t>
            </a:r>
          </a:p>
        </p:txBody>
      </p:sp>
      <p:sp>
        <p:nvSpPr>
          <p:cNvPr id="98" name="Chevron 97"/>
          <p:cNvSpPr>
            <a:spLocks noChangeArrowheads="1"/>
          </p:cNvSpPr>
          <p:nvPr>
            <p:custDataLst>
              <p:tags r:id="rId3"/>
            </p:custDataLst>
          </p:nvPr>
        </p:nvSpPr>
        <p:spPr bwMode="auto">
          <a:xfrm>
            <a:off x="7802902" y="150372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supplier invoice</a:t>
            </a:r>
          </a:p>
        </p:txBody>
      </p:sp>
      <p:sp>
        <p:nvSpPr>
          <p:cNvPr id="99" name="Oval 98">
            <a:hlinkClick r:id="rId17"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6794237" y="2096972"/>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00" name="Oval 99">
            <a:hlinkClick r:id="rId17" action="ppaction://hlinksldjump"/>
          </p:cNvPr>
          <p:cNvSpPr>
            <a:spLocks noChangeAspect="1"/>
          </p:cNvSpPr>
          <p:nvPr/>
        </p:nvSpPr>
        <p:spPr bwMode="gray">
          <a:xfrm>
            <a:off x="7582027" y="2096972"/>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01" name="Oval 100">
            <a:hlinkClick r:id="rId17" action="ppaction://hlinksldjump" tooltip="The system clears the payment if the items were selected previously. Otherwise, the system generates a task for the accountant to clear."/>
          </p:cNvPr>
          <p:cNvSpPr>
            <a:spLocks noChangeAspect="1"/>
          </p:cNvSpPr>
          <p:nvPr/>
        </p:nvSpPr>
        <p:spPr bwMode="gray">
          <a:xfrm>
            <a:off x="8360292" y="2096972"/>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59" name="Rectangle 61"/>
          <p:cNvSpPr>
            <a:spLocks noChangeArrowheads="1"/>
          </p:cNvSpPr>
          <p:nvPr/>
        </p:nvSpPr>
        <p:spPr bwMode="auto">
          <a:xfrm>
            <a:off x="4614136" y="2300774"/>
            <a:ext cx="3216275" cy="849113"/>
          </a:xfrm>
          <a:prstGeom prst="rect">
            <a:avLst/>
          </a:prstGeom>
          <a:solidFill>
            <a:srgbClr val="D2F0FF"/>
          </a:solidFill>
          <a:ln w="3175">
            <a:solidFill>
              <a:schemeClr val="tx1"/>
            </a:solidFill>
            <a:miter lim="800000"/>
            <a:headEnd/>
            <a:tailEnd/>
          </a:ln>
        </p:spPr>
        <p:txBody>
          <a:bodyPr tIns="180000"/>
          <a:lstStyle/>
          <a:p>
            <a:r>
              <a:rPr lang="de-DE" sz="600" dirty="0"/>
              <a:t>The system receives information about the processed payments in a bank statement, lockbox, or bank advice, and allocates them to the appropriate process or matches them against the payments created in the system.</a:t>
            </a:r>
            <a:br>
              <a:rPr lang="de-DE" sz="600" dirty="0"/>
            </a:br>
            <a:r>
              <a:rPr lang="de-DE" sz="600" dirty="0"/>
              <a:t>If allocation is not possible, the accountant has to process it manually in a system-generated task. </a:t>
            </a:r>
            <a:endParaRPr lang="en-US" sz="600" dirty="0"/>
          </a:p>
          <a:p>
            <a:endParaRPr lang="en-US" sz="600" dirty="0"/>
          </a:p>
        </p:txBody>
      </p:sp>
      <p:sp>
        <p:nvSpPr>
          <p:cNvPr id="62" name="TextBox 59">
            <a:hlinkClick r:id="rId18" action="ppaction://hlinksldjump"/>
          </p:cNvPr>
          <p:cNvSpPr txBox="1">
            <a:spLocks noChangeArrowheads="1"/>
          </p:cNvSpPr>
          <p:nvPr/>
        </p:nvSpPr>
        <p:spPr bwMode="auto">
          <a:xfrm>
            <a:off x="7533060" y="2254338"/>
            <a:ext cx="251992" cy="276999"/>
          </a:xfrm>
          <a:prstGeom prst="rect">
            <a:avLst/>
          </a:prstGeom>
          <a:noFill/>
          <a:ln w="9525">
            <a:noFill/>
            <a:miter lim="800000"/>
            <a:headEnd/>
            <a:tailEnd/>
          </a:ln>
        </p:spPr>
        <p:txBody>
          <a:bodyPr wrap="none">
            <a:spAutoFit/>
          </a:bodyPr>
          <a:lstStyle/>
          <a:p>
            <a:r>
              <a:rPr lang="en-US" sz="1200" dirty="0">
                <a:latin typeface="BrowalliaUPC" pitchFamily="34" charset="-34"/>
                <a:cs typeface="BrowalliaUPC" pitchFamily="34" charset="-34"/>
              </a:rPr>
              <a:t>X</a:t>
            </a:r>
          </a:p>
        </p:txBody>
      </p:sp>
      <p:sp>
        <p:nvSpPr>
          <p:cNvPr id="54" name="TextBox 66"/>
          <p:cNvSpPr txBox="1">
            <a:spLocks noChangeArrowheads="1"/>
          </p:cNvSpPr>
          <p:nvPr/>
        </p:nvSpPr>
        <p:spPr bwMode="auto">
          <a:xfrm>
            <a:off x="1760926" y="4399866"/>
            <a:ext cx="4914194" cy="1856919"/>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Payables and Payments</a:t>
            </a:r>
            <a:r>
              <a:rPr lang="en-US" sz="900" dirty="0"/>
              <a:t> business process enables the processing of outgoing payments initiated either internally by your company or externally by your suppliers. </a:t>
            </a:r>
          </a:p>
          <a:p>
            <a:pPr>
              <a:spcBef>
                <a:spcPts val="600"/>
              </a:spcBef>
            </a:pPr>
            <a:r>
              <a:rPr lang="en-US" sz="900" dirty="0"/>
              <a:t>Payments</a:t>
            </a:r>
            <a:r>
              <a:rPr lang="en-US" sz="900" dirty="0">
                <a:solidFill>
                  <a:srgbClr val="FF0000"/>
                </a:solidFill>
              </a:rPr>
              <a:t> </a:t>
            </a:r>
            <a:r>
              <a:rPr lang="en-US" sz="900" dirty="0"/>
              <a:t>can</a:t>
            </a:r>
            <a:r>
              <a:rPr lang="en-US" sz="900" dirty="0">
                <a:solidFill>
                  <a:srgbClr val="FF0000"/>
                </a:solidFill>
              </a:rPr>
              <a:t> </a:t>
            </a:r>
            <a:r>
              <a:rPr lang="en-US" sz="900" dirty="0"/>
              <a:t>be</a:t>
            </a:r>
            <a:r>
              <a:rPr lang="en-US" sz="900" dirty="0">
                <a:solidFill>
                  <a:srgbClr val="FF0000"/>
                </a:solidFill>
              </a:rPr>
              <a:t> </a:t>
            </a:r>
            <a:r>
              <a:rPr lang="en-US" sz="900" dirty="0"/>
              <a:t>made</a:t>
            </a:r>
            <a:r>
              <a:rPr lang="en-US" sz="900" dirty="0">
                <a:solidFill>
                  <a:srgbClr val="FF0000"/>
                </a:solidFill>
              </a:rPr>
              <a:t> </a:t>
            </a:r>
            <a:r>
              <a:rPr lang="en-US" sz="900" dirty="0"/>
              <a:t>manually</a:t>
            </a:r>
            <a:r>
              <a:rPr lang="en-US" sz="900" dirty="0">
                <a:solidFill>
                  <a:srgbClr val="FF0000"/>
                </a:solidFill>
              </a:rPr>
              <a:t> </a:t>
            </a:r>
            <a:r>
              <a:rPr lang="en-US" sz="900" dirty="0"/>
              <a:t>or automatically via a payment run in which the system proposes the open items for payment. You then release the payments and the system posts them to accounting. You create the payment medium, either manually or as part of an automatic run. The standard work center provides checks, outgoing bank transfers, credit memos, as well as other country-specific payment methods. Once the payments have been debited from the bank account, the bank statement is entered in the system, in which it is uploaded electronically or entered manually, before being confirmed. If payments are initiated externally, the bank statement provides the notification that a payment has been made. The payments are matched in the system to the open invoices before being cleared.</a:t>
            </a:r>
          </a:p>
          <a:p>
            <a:pPr marL="228600" lvl="1" indent="-114300">
              <a:spcBef>
                <a:spcPts val="200"/>
              </a:spcBef>
              <a:buFont typeface="Arial" charset="0"/>
              <a:buChar char="•"/>
            </a:pPr>
            <a:endParaRPr lang="en-US" sz="900" dirty="0"/>
          </a:p>
        </p:txBody>
      </p:sp>
      <p:sp>
        <p:nvSpPr>
          <p:cNvPr id="57"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4" name="Picture 63" descr="Calculator_2_60px.png"/>
          <p:cNvPicPr>
            <a:picLocks noChangeAspect="1"/>
          </p:cNvPicPr>
          <p:nvPr/>
        </p:nvPicPr>
        <p:blipFill>
          <a:blip r:embed="rId19" cstate="print"/>
          <a:stretch>
            <a:fillRect/>
          </a:stretch>
        </p:blipFill>
        <p:spPr>
          <a:xfrm>
            <a:off x="366739" y="5245467"/>
            <a:ext cx="180000" cy="180000"/>
          </a:xfrm>
          <a:prstGeom prst="rect">
            <a:avLst/>
          </a:prstGeom>
        </p:spPr>
      </p:pic>
      <p:pic>
        <p:nvPicPr>
          <p:cNvPr id="65" name="Picture 64" descr="Monitor_60px.png"/>
          <p:cNvPicPr>
            <a:picLocks noChangeAspect="1"/>
          </p:cNvPicPr>
          <p:nvPr/>
        </p:nvPicPr>
        <p:blipFill>
          <a:blip r:embed="rId20" cstate="print"/>
          <a:stretch>
            <a:fillRect/>
          </a:stretch>
        </p:blipFill>
        <p:spPr>
          <a:xfrm>
            <a:off x="366739" y="5604137"/>
            <a:ext cx="180000" cy="180000"/>
          </a:xfrm>
          <a:prstGeom prst="rect">
            <a:avLst/>
          </a:prstGeom>
        </p:spPr>
      </p:pic>
      <p:sp>
        <p:nvSpPr>
          <p:cNvPr id="91" name="Rectangle 57">
            <a:hlinkClick r:id="rId21"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4" name="Rectangle 57">
            <a:hlinkClick r:id="rId22"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6"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70" name="Picture 2"/>
          <p:cNvPicPr>
            <a:picLocks noChangeAspect="1" noChangeArrowheads="1"/>
          </p:cNvPicPr>
          <p:nvPr/>
        </p:nvPicPr>
        <p:blipFill>
          <a:blip r:embed="rId23">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77" name="Picture 68"/>
          <p:cNvPicPr>
            <a:picLocks noChangeAspect="1"/>
          </p:cNvPicPr>
          <p:nvPr>
            <p:custDataLst>
              <p:tags r:id="rId4"/>
            </p:custDataLst>
          </p:nvPr>
        </p:nvPicPr>
        <p:blipFill>
          <a:blip r:embed="rId24" cstate="print">
            <a:extLst>
              <a:ext uri="{28A0092B-C50C-407E-A947-70E740481C1C}">
                <a14:useLocalDpi xmlns:a14="http://schemas.microsoft.com/office/drawing/2010/main" val="0"/>
              </a:ext>
            </a:extLst>
          </a:blip>
          <a:stretch>
            <a:fillRect/>
          </a:stretch>
        </p:blipFill>
        <p:spPr bwMode="auto">
          <a:xfrm>
            <a:off x="6886575" y="4525312"/>
            <a:ext cx="411162" cy="402938"/>
          </a:xfrm>
          <a:prstGeom prst="rect">
            <a:avLst/>
          </a:prstGeom>
          <a:noFill/>
          <a:ln w="9525">
            <a:noFill/>
            <a:miter lim="800000"/>
            <a:headEnd/>
            <a:tailEnd/>
          </a:ln>
        </p:spPr>
      </p:pic>
      <p:pic>
        <p:nvPicPr>
          <p:cNvPr id="79" name="Picture 78"/>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5" name="Picture 84" descr="i_button_black.png"/>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7" name="Rectangle 57">
            <a:hlinkClick r:id="rId2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extBox 73"/>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Order-to-Cash (Third-Party Order Processing – Material) </a:t>
            </a:r>
            <a:br>
              <a:rPr lang="en-US" b="0" dirty="0"/>
            </a:br>
            <a:r>
              <a:rPr lang="en-US" sz="2000" b="0" dirty="0"/>
              <a:t>Process Details: Processing Payables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16173255" y="280127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0" name="Chevron 101"/>
          <p:cNvSpPr>
            <a:spLocks noChangeArrowheads="1"/>
          </p:cNvSpPr>
          <p:nvPr/>
        </p:nvSpPr>
        <p:spPr bwMode="auto">
          <a:xfrm>
            <a:off x="7613870" y="471326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t>Accounts Payable Accountant</a:t>
            </a:r>
            <a:endParaRPr lang="en-US" sz="800" dirty="0"/>
          </a:p>
        </p:txBody>
      </p:sp>
      <p:sp>
        <p:nvSpPr>
          <p:cNvPr id="81"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t>Payables</a:t>
            </a:r>
          </a:p>
          <a:p>
            <a:pPr>
              <a:buClr>
                <a:schemeClr val="accent1"/>
              </a:buClr>
              <a:buSzPct val="80000"/>
              <a:buFont typeface="Wingdings" pitchFamily="2" charset="2"/>
              <a:buNone/>
            </a:pPr>
            <a:r>
              <a:rPr lang="en-US" sz="800" dirty="0"/>
              <a:t>Payment Management</a:t>
            </a:r>
          </a:p>
          <a:p>
            <a:pPr>
              <a:buClr>
                <a:schemeClr val="accent1"/>
              </a:buClr>
              <a:buSzPct val="80000"/>
              <a:buFont typeface="Wingdings" pitchFamily="2" charset="2"/>
              <a:buNone/>
            </a:pPr>
            <a:r>
              <a:rPr lang="en-US" sz="800" dirty="0"/>
              <a:t>Liquidity Management</a:t>
            </a:r>
          </a:p>
        </p:txBody>
      </p:sp>
      <p:sp>
        <p:nvSpPr>
          <p:cNvPr id="83" name="TextBox 83"/>
          <p:cNvSpPr txBox="1">
            <a:spLocks noChangeArrowheads="1"/>
          </p:cNvSpPr>
          <p:nvPr/>
        </p:nvSpPr>
        <p:spPr bwMode="auto">
          <a:xfrm>
            <a:off x="6788615" y="420685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b="1" dirty="0">
                <a:solidFill>
                  <a:srgbClr val="666666"/>
                </a:solidFill>
                <a:latin typeface="BentonSans Bold" pitchFamily="2" charset="0"/>
              </a:rPr>
              <a:t>Further Information</a:t>
            </a:r>
            <a:endParaRPr lang="en-US" sz="900" dirty="0">
              <a:solidFill>
                <a:srgbClr val="666666"/>
              </a:solidFill>
              <a:latin typeface="BentonSans Bold" pitchFamily="2" charset="0"/>
            </a:endParaRPr>
          </a:p>
        </p:txBody>
      </p:sp>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grpSp>
        <p:nvGrpSpPr>
          <p:cNvPr id="3" name="Group 47"/>
          <p:cNvGrpSpPr/>
          <p:nvPr/>
        </p:nvGrpSpPr>
        <p:grpSpPr>
          <a:xfrm>
            <a:off x="7663624" y="3022466"/>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9" name="Chevron 123">
            <a:hlinkClick r:id="rId9" action="ppaction://hlinksldjump"/>
          </p:cNvPr>
          <p:cNvSpPr>
            <a:spLocks noChangeArrowheads="1"/>
          </p:cNvSpPr>
          <p:nvPr/>
        </p:nvSpPr>
        <p:spPr bwMode="auto">
          <a:xfrm>
            <a:off x="5164714" y="1450599"/>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lvl="0">
              <a:lnSpc>
                <a:spcPct val="90000"/>
              </a:lnSpc>
              <a:buClr>
                <a:schemeClr val="accent1"/>
              </a:buClr>
              <a:buSzPct val="80000"/>
            </a:pPr>
            <a:r>
              <a:rPr lang="en-US" sz="800" dirty="0">
                <a:solidFill>
                  <a:srgbClr val="404040"/>
                </a:solidFill>
              </a:rPr>
              <a:t>Processing Supplier Invoices</a:t>
            </a:r>
          </a:p>
        </p:txBody>
      </p:sp>
      <p:sp>
        <p:nvSpPr>
          <p:cNvPr id="73" name="Freeform 69">
            <a:hlinkClick r:id="rId10" action="ppaction://hlinksldjump"/>
          </p:cNvPr>
          <p:cNvSpPr>
            <a:spLocks noChangeArrowheads="1"/>
          </p:cNvSpPr>
          <p:nvPr/>
        </p:nvSpPr>
        <p:spPr bwMode="auto">
          <a:xfrm>
            <a:off x="5829515" y="219647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1" name="Chevron 123">
            <a:hlinkClick r:id="rId11" action="ppaction://hlinksldjump"/>
          </p:cNvPr>
          <p:cNvSpPr>
            <a:spLocks noChangeArrowheads="1"/>
          </p:cNvSpPr>
          <p:nvPr/>
        </p:nvSpPr>
        <p:spPr bwMode="auto">
          <a:xfrm>
            <a:off x="4318473" y="2253484"/>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Third-Party Delivery Notifications</a:t>
            </a:r>
          </a:p>
          <a:p>
            <a:pPr>
              <a:lnSpc>
                <a:spcPct val="90000"/>
              </a:lnSpc>
              <a:buClr>
                <a:schemeClr val="accent1"/>
              </a:buClr>
              <a:buSzPct val="80000"/>
            </a:pPr>
            <a:endParaRPr lang="en-US" sz="800" dirty="0">
              <a:solidFill>
                <a:srgbClr val="404040"/>
              </a:solidFill>
            </a:endParaRPr>
          </a:p>
        </p:txBody>
      </p:sp>
      <p:sp>
        <p:nvSpPr>
          <p:cNvPr id="71" name="Chevron 123">
            <a:hlinkClick r:id="rId12" action="ppaction://hlinksldjump"/>
          </p:cNvPr>
          <p:cNvSpPr>
            <a:spLocks noChangeArrowheads="1"/>
          </p:cNvSpPr>
          <p:nvPr/>
        </p:nvSpPr>
        <p:spPr bwMode="auto">
          <a:xfrm>
            <a:off x="939806" y="2253484"/>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72" name="Chevron 123">
            <a:hlinkClick r:id="rId13" action="ppaction://hlinksldjump"/>
          </p:cNvPr>
          <p:cNvSpPr>
            <a:spLocks noChangeArrowheads="1"/>
          </p:cNvSpPr>
          <p:nvPr/>
        </p:nvSpPr>
        <p:spPr bwMode="auto">
          <a:xfrm>
            <a:off x="1784473" y="225348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75" name="Chevron 123">
            <a:hlinkClick r:id="rId14" action="ppaction://hlinksldjump"/>
          </p:cNvPr>
          <p:cNvSpPr>
            <a:spLocks noChangeArrowheads="1"/>
          </p:cNvSpPr>
          <p:nvPr/>
        </p:nvSpPr>
        <p:spPr bwMode="auto">
          <a:xfrm>
            <a:off x="2629140" y="2253484"/>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76" name="Chevron 123">
            <a:hlinkClick r:id="rId15" action="ppaction://hlinksldjump"/>
          </p:cNvPr>
          <p:cNvSpPr>
            <a:spLocks noChangeArrowheads="1"/>
          </p:cNvSpPr>
          <p:nvPr/>
        </p:nvSpPr>
        <p:spPr bwMode="auto">
          <a:xfrm>
            <a:off x="3473806" y="2253484"/>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 </a:t>
            </a:r>
          </a:p>
        </p:txBody>
      </p:sp>
      <p:sp>
        <p:nvSpPr>
          <p:cNvPr id="82" name="Chevron 123">
            <a:hlinkClick r:id="rId16" action="ppaction://hlinksldjump"/>
          </p:cNvPr>
          <p:cNvSpPr>
            <a:spLocks noChangeArrowheads="1"/>
          </p:cNvSpPr>
          <p:nvPr/>
        </p:nvSpPr>
        <p:spPr bwMode="auto">
          <a:xfrm>
            <a:off x="5190361" y="3104915"/>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84" name="Chevron 123"/>
          <p:cNvSpPr>
            <a:spLocks noChangeArrowheads="1"/>
          </p:cNvSpPr>
          <p:nvPr/>
        </p:nvSpPr>
        <p:spPr bwMode="auto">
          <a:xfrm>
            <a:off x="6043215" y="3173155"/>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lvl="0">
              <a:lnSpc>
                <a:spcPct val="90000"/>
              </a:lnSpc>
              <a:buClr>
                <a:schemeClr val="accent1"/>
              </a:buClr>
              <a:buSzPct val="80000"/>
            </a:pPr>
            <a:r>
              <a:rPr lang="en-US" sz="800" dirty="0">
                <a:solidFill>
                  <a:srgbClr val="404040"/>
                </a:solidFill>
              </a:rPr>
              <a:t>Processing Receivables and Payments</a:t>
            </a:r>
          </a:p>
        </p:txBody>
      </p:sp>
      <p:sp>
        <p:nvSpPr>
          <p:cNvPr id="88" name="Freeform 69">
            <a:hlinkClick r:id="rId10" action="ppaction://hlinksldjump"/>
          </p:cNvPr>
          <p:cNvSpPr>
            <a:spLocks noChangeArrowheads="1"/>
          </p:cNvSpPr>
          <p:nvPr/>
        </p:nvSpPr>
        <p:spPr bwMode="auto">
          <a:xfrm>
            <a:off x="6704052" y="391015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a:p>
        </p:txBody>
      </p:sp>
      <p:sp>
        <p:nvSpPr>
          <p:cNvPr id="89" name="Freeform 69"/>
          <p:cNvSpPr>
            <a:spLocks noChangeArrowheads="1"/>
          </p:cNvSpPr>
          <p:nvPr/>
        </p:nvSpPr>
        <p:spPr bwMode="auto">
          <a:xfrm>
            <a:off x="5855740" y="384836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0" name="Text Box 129"/>
          <p:cNvSpPr txBox="1">
            <a:spLocks noChangeArrowheads="1"/>
          </p:cNvSpPr>
          <p:nvPr/>
        </p:nvSpPr>
        <p:spPr bwMode="auto">
          <a:xfrm>
            <a:off x="428430" y="272507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91" name="Chevron 44"/>
          <p:cNvSpPr>
            <a:spLocks noChangeArrowheads="1"/>
          </p:cNvSpPr>
          <p:nvPr/>
        </p:nvSpPr>
        <p:spPr bwMode="auto">
          <a:xfrm>
            <a:off x="5949158" y="1190136"/>
            <a:ext cx="3074072" cy="1390567"/>
          </a:xfrm>
          <a:prstGeom prst="chevron">
            <a:avLst>
              <a:gd name="adj" fmla="val 9786"/>
            </a:avLst>
          </a:prstGeom>
          <a:solidFill>
            <a:srgbClr val="388ABD"/>
          </a:solidFill>
          <a:ln w="19050" cap="rnd" algn="ctr">
            <a:noFill/>
            <a:bevel/>
            <a:headEnd/>
            <a:tailEnd/>
          </a:ln>
        </p:spPr>
        <p:txBody>
          <a:bodyPr lIns="0" tIns="36000" rIns="36000" bIns="36000"/>
          <a:lstStyle/>
          <a:p>
            <a:pPr>
              <a:lnSpc>
                <a:spcPct val="90000"/>
              </a:lnSpc>
            </a:pPr>
            <a:r>
              <a:rPr lang="en-US" sz="900" dirty="0">
                <a:solidFill>
                  <a:schemeClr val="bg1"/>
                </a:solidFill>
                <a:latin typeface="BentonSans Regular"/>
                <a:cs typeface="BentonSans Regular"/>
              </a:rPr>
              <a:t>Processing Externally-Initiated Payments of Credit</a:t>
            </a:r>
            <a:br>
              <a:rPr lang="en-US" sz="900" dirty="0">
                <a:solidFill>
                  <a:schemeClr val="bg1"/>
                </a:solidFill>
                <a:latin typeface="BentonSans Regular"/>
                <a:cs typeface="BentonSans Regular"/>
              </a:rPr>
            </a:br>
            <a:r>
              <a:rPr lang="en-US" sz="900" dirty="0">
                <a:solidFill>
                  <a:schemeClr val="bg1"/>
                </a:solidFill>
                <a:latin typeface="BentonSans Regular"/>
                <a:cs typeface="BentonSans Regular"/>
              </a:rPr>
              <a:t>Memos by Incoming Bank Transfer</a:t>
            </a:r>
          </a:p>
        </p:txBody>
      </p:sp>
      <p:sp>
        <p:nvSpPr>
          <p:cNvPr id="96" name="Chevron 95"/>
          <p:cNvSpPr>
            <a:spLocks noChangeArrowheads="1"/>
          </p:cNvSpPr>
          <p:nvPr>
            <p:custDataLst>
              <p:tags r:id="rId1"/>
            </p:custDataLst>
          </p:nvPr>
        </p:nvSpPr>
        <p:spPr bwMode="auto">
          <a:xfrm>
            <a:off x="6221266" y="151788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supplier invoice</a:t>
            </a:r>
          </a:p>
        </p:txBody>
      </p:sp>
      <p:sp>
        <p:nvSpPr>
          <p:cNvPr id="97" name="Chevron 96"/>
          <p:cNvSpPr>
            <a:spLocks noChangeArrowheads="1"/>
          </p:cNvSpPr>
          <p:nvPr>
            <p:custDataLst>
              <p:tags r:id="rId2"/>
            </p:custDataLst>
          </p:nvPr>
        </p:nvSpPr>
        <p:spPr bwMode="auto">
          <a:xfrm>
            <a:off x="7012084" y="150836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Resolve a supplier invoice exception</a:t>
            </a:r>
          </a:p>
        </p:txBody>
      </p:sp>
      <p:sp>
        <p:nvSpPr>
          <p:cNvPr id="98" name="Chevron 97"/>
          <p:cNvSpPr>
            <a:spLocks noChangeArrowheads="1"/>
          </p:cNvSpPr>
          <p:nvPr>
            <p:custDataLst>
              <p:tags r:id="rId3"/>
            </p:custDataLst>
          </p:nvPr>
        </p:nvSpPr>
        <p:spPr bwMode="auto">
          <a:xfrm>
            <a:off x="7802902" y="150836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supplier invoice</a:t>
            </a:r>
          </a:p>
        </p:txBody>
      </p:sp>
      <p:sp>
        <p:nvSpPr>
          <p:cNvPr id="102" name="TextBox 59">
            <a:hlinkClick r:id="rId10" action="ppaction://hlinksldjump" tooltip="Close"/>
          </p:cNvPr>
          <p:cNvSpPr txBox="1">
            <a:spLocks noChangeArrowheads="1"/>
          </p:cNvSpPr>
          <p:nvPr/>
        </p:nvSpPr>
        <p:spPr bwMode="auto">
          <a:xfrm>
            <a:off x="8688415" y="1100040"/>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104" name="Freeform 69"/>
          <p:cNvSpPr>
            <a:spLocks noChangeArrowheads="1"/>
          </p:cNvSpPr>
          <p:nvPr/>
        </p:nvSpPr>
        <p:spPr bwMode="auto">
          <a:xfrm>
            <a:off x="8761943" y="244771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08" name="Picture 68" descr="mark_smith_active.png"/>
          <p:cNvPicPr>
            <a:picLocks noChangeAspect="1"/>
          </p:cNvPicPr>
          <p:nvPr>
            <p:custDataLst>
              <p:tags r:id="rId4"/>
            </p:custDataLst>
          </p:nvPr>
        </p:nvPicPr>
        <p:blipFill>
          <a:blip r:embed="rId17" cstate="print"/>
          <a:stretch>
            <a:fillRect/>
          </a:stretch>
        </p:blipFill>
        <p:spPr bwMode="auto">
          <a:xfrm>
            <a:off x="6886575" y="4593552"/>
            <a:ext cx="411162" cy="402939"/>
          </a:xfrm>
          <a:prstGeom prst="rect">
            <a:avLst/>
          </a:prstGeom>
          <a:noFill/>
          <a:ln w="9525">
            <a:noFill/>
            <a:miter lim="800000"/>
            <a:headEnd/>
            <a:tailEnd/>
          </a:ln>
        </p:spPr>
      </p:pic>
      <p:sp>
        <p:nvSpPr>
          <p:cNvPr id="59" name="Rectangle 77"/>
          <p:cNvSpPr>
            <a:spLocks noChangeArrowheads="1"/>
          </p:cNvSpPr>
          <p:nvPr/>
        </p:nvSpPr>
        <p:spPr bwMode="auto">
          <a:xfrm>
            <a:off x="6092825" y="2293915"/>
            <a:ext cx="1836006" cy="230832"/>
          </a:xfrm>
          <a:prstGeom prst="rect">
            <a:avLst/>
          </a:prstGeom>
          <a:noFill/>
          <a:ln w="9525">
            <a:noFill/>
            <a:miter lim="800000"/>
            <a:headEnd/>
            <a:tailEnd/>
          </a:ln>
        </p:spPr>
        <p:txBody>
          <a:bodyPr wrap="none" lIns="72000" rIns="0">
            <a:spAutoFit/>
          </a:bodyPr>
          <a:lstStyle/>
          <a:p>
            <a:pPr>
              <a:buClr>
                <a:schemeClr val="accent1"/>
              </a:buClr>
              <a:buSzPct val="80000"/>
            </a:pPr>
            <a:r>
              <a:rPr lang="en-US" sz="900" dirty="0">
                <a:solidFill>
                  <a:srgbClr val="44697D"/>
                </a:solidFill>
                <a:hlinkClick r:id="rId18" action="ppaction://hlinksldjump"/>
              </a:rPr>
              <a:t>Click here </a:t>
            </a:r>
            <a:r>
              <a:rPr lang="en-US" sz="900" dirty="0">
                <a:solidFill>
                  <a:schemeClr val="bg1"/>
                </a:solidFill>
              </a:rPr>
              <a:t>to hide process variants</a:t>
            </a:r>
          </a:p>
        </p:txBody>
      </p:sp>
      <p:sp>
        <p:nvSpPr>
          <p:cNvPr id="66" name="Oval 65">
            <a:hlinkClick r:id="rId19"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6794237" y="2101604"/>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68" name="Oval 67">
            <a:hlinkClick r:id="rId20" action="ppaction://hlinksldjump" tooltip="Click here for more information"/>
          </p:cNvPr>
          <p:cNvSpPr>
            <a:spLocks noChangeAspect="1"/>
          </p:cNvSpPr>
          <p:nvPr/>
        </p:nvSpPr>
        <p:spPr bwMode="gray">
          <a:xfrm>
            <a:off x="7582027" y="2101604"/>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0" name="Oval 69">
            <a:hlinkClick r:id="rId19" action="ppaction://hlinksldjump" tooltip="The system clears the payment if the items were selected previously. Otherwise, the system generates a task for the accountant to clear."/>
          </p:cNvPr>
          <p:cNvSpPr>
            <a:spLocks noChangeAspect="1"/>
          </p:cNvSpPr>
          <p:nvPr/>
        </p:nvSpPr>
        <p:spPr bwMode="gray">
          <a:xfrm>
            <a:off x="8360292" y="2101604"/>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54" name="TextBox 66"/>
          <p:cNvSpPr txBox="1">
            <a:spLocks noChangeArrowheads="1"/>
          </p:cNvSpPr>
          <p:nvPr/>
        </p:nvSpPr>
        <p:spPr bwMode="auto">
          <a:xfrm>
            <a:off x="1760926" y="4399866"/>
            <a:ext cx="4914194" cy="1856919"/>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Payables and Payments</a:t>
            </a:r>
            <a:r>
              <a:rPr lang="en-US" sz="900" dirty="0"/>
              <a:t> business process enables the processing of outgoing payments initiated either internally by your company or externally by your suppliers. </a:t>
            </a:r>
          </a:p>
          <a:p>
            <a:pPr>
              <a:spcBef>
                <a:spcPts val="600"/>
              </a:spcBef>
            </a:pPr>
            <a:r>
              <a:rPr lang="en-US" sz="900" dirty="0"/>
              <a:t>Payments</a:t>
            </a:r>
            <a:r>
              <a:rPr lang="en-US" sz="900" dirty="0">
                <a:solidFill>
                  <a:srgbClr val="FF0000"/>
                </a:solidFill>
              </a:rPr>
              <a:t> </a:t>
            </a:r>
            <a:r>
              <a:rPr lang="en-US" sz="900" dirty="0"/>
              <a:t>can</a:t>
            </a:r>
            <a:r>
              <a:rPr lang="en-US" sz="900" dirty="0">
                <a:solidFill>
                  <a:srgbClr val="FF0000"/>
                </a:solidFill>
              </a:rPr>
              <a:t> </a:t>
            </a:r>
            <a:r>
              <a:rPr lang="en-US" sz="900" dirty="0"/>
              <a:t>be</a:t>
            </a:r>
            <a:r>
              <a:rPr lang="en-US" sz="900" dirty="0">
                <a:solidFill>
                  <a:srgbClr val="FF0000"/>
                </a:solidFill>
              </a:rPr>
              <a:t> </a:t>
            </a:r>
            <a:r>
              <a:rPr lang="en-US" sz="900" dirty="0"/>
              <a:t>made</a:t>
            </a:r>
            <a:r>
              <a:rPr lang="en-US" sz="900" dirty="0">
                <a:solidFill>
                  <a:srgbClr val="FF0000"/>
                </a:solidFill>
              </a:rPr>
              <a:t> </a:t>
            </a:r>
            <a:r>
              <a:rPr lang="en-US" sz="900" dirty="0"/>
              <a:t>manually</a:t>
            </a:r>
            <a:r>
              <a:rPr lang="en-US" sz="900" dirty="0">
                <a:solidFill>
                  <a:srgbClr val="FF0000"/>
                </a:solidFill>
              </a:rPr>
              <a:t> </a:t>
            </a:r>
            <a:r>
              <a:rPr lang="en-US" sz="900" dirty="0"/>
              <a:t>or automatically via a payment run in which the system proposes the open items for payment. You then release the payments and the system posts them to accounting. You create the payment medium, either manually or as part of an automatic run. The standard work center provides checks, outgoing bank transfers, credit memos, as well as other country-specific payment methods. Once the payments have been debited from the bank account, the bank statement is entered in the system, in which it is uploaded electronically or entered manually, before being confirmed. If payments are initiated externally, the bank statement provides the notification that a payment has been made. The payments are matched in the system to the open invoices before being cleared.</a:t>
            </a:r>
          </a:p>
          <a:p>
            <a:pPr marL="228600" lvl="1" indent="-114300">
              <a:spcBef>
                <a:spcPts val="200"/>
              </a:spcBef>
              <a:buFont typeface="Arial" charset="0"/>
              <a:buChar char="•"/>
            </a:pPr>
            <a:endParaRPr lang="en-US" sz="900" dirty="0"/>
          </a:p>
        </p:txBody>
      </p:sp>
      <p:sp>
        <p:nvSpPr>
          <p:cNvPr id="62" name="Chevron 55"/>
          <p:cNvSpPr>
            <a:spLocks noChangeArrowheads="1"/>
          </p:cNvSpPr>
          <p:nvPr/>
        </p:nvSpPr>
        <p:spPr bwMode="auto">
          <a:xfrm>
            <a:off x="5949801" y="2579702"/>
            <a:ext cx="2970914" cy="2469005"/>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endParaRPr lang="de-DE" sz="400" dirty="0"/>
          </a:p>
          <a:p>
            <a:pPr marL="288000">
              <a:spcBef>
                <a:spcPts val="300"/>
              </a:spcBef>
            </a:pPr>
            <a:r>
              <a:rPr lang="en-US" sz="900" dirty="0"/>
              <a:t>Processing Externally-Initiated Payments of Credit Memos by Incoming Check</a:t>
            </a:r>
            <a:endParaRPr lang="de-DE" sz="900" dirty="0"/>
          </a:p>
          <a:p>
            <a:pPr marL="288000">
              <a:spcBef>
                <a:spcPts val="300"/>
              </a:spcBef>
            </a:pPr>
            <a:r>
              <a:rPr lang="en-US" sz="900" dirty="0"/>
              <a:t>Processing Externally-Initiated Payments of Credit Memos by Incoming Check with Lockbox</a:t>
            </a:r>
            <a:endParaRPr lang="de-DE" sz="900" dirty="0"/>
          </a:p>
          <a:p>
            <a:pPr marL="288000">
              <a:spcBef>
                <a:spcPts val="300"/>
              </a:spcBef>
            </a:pPr>
            <a:r>
              <a:rPr lang="en-US" sz="900" dirty="0"/>
              <a:t>Processing Externally-Initiated Payments of External Credit Memos by BoE </a:t>
            </a:r>
            <a:endParaRPr lang="de-DE" sz="900" dirty="0"/>
          </a:p>
          <a:p>
            <a:pPr marL="288000">
              <a:spcBef>
                <a:spcPts val="300"/>
              </a:spcBef>
            </a:pPr>
            <a:r>
              <a:rPr lang="en-US" sz="900" dirty="0"/>
              <a:t>Processing Payments Automatically</a:t>
            </a:r>
            <a:endParaRPr lang="de-DE" sz="900" dirty="0"/>
          </a:p>
          <a:p>
            <a:pPr marL="288000">
              <a:spcBef>
                <a:spcPts val="300"/>
              </a:spcBef>
            </a:pPr>
            <a:r>
              <a:rPr lang="en-US" sz="900" dirty="0"/>
              <a:t>Processing Payments Manually with Bills of Exchange </a:t>
            </a:r>
          </a:p>
          <a:p>
            <a:pPr marL="288000">
              <a:spcBef>
                <a:spcPts val="300"/>
              </a:spcBef>
            </a:pPr>
            <a:r>
              <a:rPr lang="en-US" sz="900" dirty="0"/>
              <a:t>Processing Payments Manually with Open Item Clearing</a:t>
            </a:r>
          </a:p>
          <a:p>
            <a:pPr marL="288000">
              <a:spcBef>
                <a:spcPts val="300"/>
              </a:spcBef>
            </a:pPr>
            <a:r>
              <a:rPr lang="en-US" sz="900" dirty="0"/>
              <a:t>Processing Payments with Petty Cash </a:t>
            </a:r>
            <a:endParaRPr lang="de-DE" sz="900" dirty="0"/>
          </a:p>
          <a:p>
            <a:pPr marL="288000">
              <a:spcBef>
                <a:spcPts val="300"/>
              </a:spcBef>
            </a:pPr>
            <a:r>
              <a:rPr lang="en-US" sz="900" dirty="0"/>
              <a:t>Processing Payables and Payments with Accounts Maintenance</a:t>
            </a:r>
            <a:endParaRPr lang="de-DE" sz="900" dirty="0"/>
          </a:p>
        </p:txBody>
      </p:sp>
      <p:sp>
        <p:nvSpPr>
          <p:cNvPr id="63" name="Oval 62">
            <a:hlinkClick r:id="rId19" action="ppaction://hlinksldjump" tooltip="The Processing Externally-Initiated Payments of Credit Memos by Incoming Check process variant enables your supplier to pay credit memos by incoming check, rather than clear them with invoices. "/>
          </p:cNvPr>
          <p:cNvSpPr>
            <a:spLocks noChangeAspect="1"/>
          </p:cNvSpPr>
          <p:nvPr/>
        </p:nvSpPr>
        <p:spPr bwMode="gray">
          <a:xfrm>
            <a:off x="6042602" y="2720583"/>
            <a:ext cx="160918"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7" name="Oval 76">
            <a:hlinkClick r:id="rId19" action="ppaction://hlinksldjump" tooltip="The Processing Externally-Initiated Payments of Credit Memos by Incoming Check with Lockbox process variant enables your supplier to pay credit memos using lockbox services, rather than clear them with invoices. "/>
          </p:cNvPr>
          <p:cNvSpPr>
            <a:spLocks noChangeAspect="1"/>
          </p:cNvSpPr>
          <p:nvPr/>
        </p:nvSpPr>
        <p:spPr bwMode="gray">
          <a:xfrm>
            <a:off x="6034875" y="3036706"/>
            <a:ext cx="160918"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9" name="Oval 78">
            <a:hlinkClick r:id="rId19" action="ppaction://hlinksldjump" tooltip="The Processing Externally-Initiated Payments of External Credit Memos by BoE process variant enables you to make payments using different bills of exchange. You can print the sole bill payable, and bills of exchange receivable with or without acceptance."/>
          </p:cNvPr>
          <p:cNvSpPr>
            <a:spLocks noChangeAspect="1"/>
          </p:cNvSpPr>
          <p:nvPr/>
        </p:nvSpPr>
        <p:spPr bwMode="gray">
          <a:xfrm>
            <a:off x="6034875" y="3344567"/>
            <a:ext cx="160918"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5" name="Oval 84">
            <a:hlinkClick r:id="rId19" action="ppaction://hlinksldjump" tooltip="The Processing Payments Automatically process variant enables you to make automatic payments by bank transfer and check."/>
          </p:cNvPr>
          <p:cNvSpPr>
            <a:spLocks noChangeAspect="1"/>
          </p:cNvSpPr>
          <p:nvPr/>
        </p:nvSpPr>
        <p:spPr bwMode="gray">
          <a:xfrm>
            <a:off x="6034875" y="3640741"/>
            <a:ext cx="160918"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6" name="Oval 85">
            <a:hlinkClick r:id="rId19" action="ppaction://hlinksldjump" tooltip="The Processing Payments Manually with Bills of Exchange process variant enables you to make payments using different bills of exchange. You can print the sole bill payable, and bills of exchange receivable either with or without acceptance."/>
          </p:cNvPr>
          <p:cNvSpPr>
            <a:spLocks noChangeAspect="1"/>
          </p:cNvSpPr>
          <p:nvPr/>
        </p:nvSpPr>
        <p:spPr bwMode="gray">
          <a:xfrm>
            <a:off x="6034875" y="3841665"/>
            <a:ext cx="160918"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7" name="Oval 86">
            <a:hlinkClick r:id="rId19" action="ppaction://hlinksldjump" tooltip="The Processing Payments Manually with Open Item Clearing process variant enables you to make payments manually by outgoing bank transfers and check."/>
          </p:cNvPr>
          <p:cNvSpPr>
            <a:spLocks noChangeAspect="1"/>
          </p:cNvSpPr>
          <p:nvPr/>
        </p:nvSpPr>
        <p:spPr bwMode="gray">
          <a:xfrm>
            <a:off x="6044400" y="4154192"/>
            <a:ext cx="160918"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2" name="Oval 91">
            <a:hlinkClick r:id="rId19" action="ppaction://hlinksldjump" tooltip="The Processing Payments with Petty Cash process variant allows you to make cash payments using petty cash."/>
          </p:cNvPr>
          <p:cNvSpPr>
            <a:spLocks noChangeAspect="1"/>
          </p:cNvSpPr>
          <p:nvPr/>
        </p:nvSpPr>
        <p:spPr bwMode="gray">
          <a:xfrm>
            <a:off x="6044400" y="4458093"/>
            <a:ext cx="160918"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3" name="Oval 92">
            <a:hlinkClick r:id="rId19" action="ppaction://hlinksldjump" tooltip="The Processing Payables and Payments with Accounts Maintenance process variant enables you to monitor supplier accounts on a regular basis. You can clear any remaining open items and write off small differences manually."/>
          </p:cNvPr>
          <p:cNvSpPr>
            <a:spLocks noChangeAspect="1"/>
          </p:cNvSpPr>
          <p:nvPr/>
        </p:nvSpPr>
        <p:spPr bwMode="gray">
          <a:xfrm>
            <a:off x="6044400" y="4632240"/>
            <a:ext cx="160918"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1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13"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15" name="Picture 114" descr="Calculator_2_60px.png"/>
          <p:cNvPicPr>
            <a:picLocks noChangeAspect="1"/>
          </p:cNvPicPr>
          <p:nvPr/>
        </p:nvPicPr>
        <p:blipFill>
          <a:blip r:embed="rId21" cstate="print"/>
          <a:stretch>
            <a:fillRect/>
          </a:stretch>
        </p:blipFill>
        <p:spPr>
          <a:xfrm>
            <a:off x="366739" y="5245467"/>
            <a:ext cx="180000" cy="180000"/>
          </a:xfrm>
          <a:prstGeom prst="rect">
            <a:avLst/>
          </a:prstGeom>
        </p:spPr>
      </p:pic>
      <p:pic>
        <p:nvPicPr>
          <p:cNvPr id="116" name="Picture 115" descr="Monitor_60px.png"/>
          <p:cNvPicPr>
            <a:picLocks noChangeAspect="1"/>
          </p:cNvPicPr>
          <p:nvPr/>
        </p:nvPicPr>
        <p:blipFill>
          <a:blip r:embed="rId22" cstate="print"/>
          <a:stretch>
            <a:fillRect/>
          </a:stretch>
        </p:blipFill>
        <p:spPr>
          <a:xfrm>
            <a:off x="366739" y="5604137"/>
            <a:ext cx="180000" cy="180000"/>
          </a:xfrm>
          <a:prstGeom prst="rect">
            <a:avLst/>
          </a:prstGeom>
        </p:spPr>
      </p:pic>
      <p:sp>
        <p:nvSpPr>
          <p:cNvPr id="117" name="Rectangle 57">
            <a:hlinkClick r:id="rId23"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8" name="Rectangle 57">
            <a:hlinkClick r:id="rId24"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64" name="Picture 63"/>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94" name="Picture 93" descr="i_button_black.png"/>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21" name="Rectangle 57">
            <a:hlinkClick r:id="rId2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Box 52"/>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Order-to-Cash (Third-Party Order Processing – Material) </a:t>
            </a:r>
            <a:br>
              <a:rPr lang="en-US" b="0" dirty="0"/>
            </a:br>
            <a:r>
              <a:rPr lang="en-US" sz="2000" b="0" dirty="0"/>
              <a:t>Process Details: Creating Customer Invoices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16173255" y="280127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pPr>
            <a:r>
              <a:rPr lang="de-DE" sz="800" dirty="0"/>
              <a:t>Accounts Receivables</a:t>
            </a:r>
          </a:p>
          <a:p>
            <a:pPr>
              <a:buClr>
                <a:schemeClr val="accent1"/>
              </a:buClr>
              <a:buSzPct val="80000"/>
              <a:buFont typeface="Wingdings" pitchFamily="2" charset="2"/>
              <a:buNone/>
            </a:pPr>
            <a:r>
              <a:rPr lang="de-DE" sz="800" dirty="0"/>
              <a:t>Accountant</a:t>
            </a:r>
            <a:endParaRPr lang="en-US" sz="800" dirty="0"/>
          </a:p>
        </p:txBody>
      </p:sp>
      <p:sp>
        <p:nvSpPr>
          <p:cNvPr id="81" name="Chevron 102"/>
          <p:cNvSpPr>
            <a:spLocks noChangeArrowheads="1"/>
          </p:cNvSpPr>
          <p:nvPr/>
        </p:nvSpPr>
        <p:spPr bwMode="auto">
          <a:xfrm>
            <a:off x="7613870" y="508036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t>Customer Invoicing</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615999" y="119210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6" action="ppaction://hlinksldjump"/>
          </p:cNvPr>
          <p:cNvSpPr>
            <a:spLocks noChangeArrowheads="1"/>
          </p:cNvSpPr>
          <p:nvPr/>
        </p:nvSpPr>
        <p:spPr bwMode="auto">
          <a:xfrm>
            <a:off x="4470873" y="186551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Third-Party Delivery Notifications</a:t>
            </a:r>
          </a:p>
          <a:p>
            <a:pPr>
              <a:lnSpc>
                <a:spcPct val="90000"/>
              </a:lnSpc>
              <a:buClr>
                <a:schemeClr val="accent1"/>
              </a:buClr>
              <a:buSzPct val="80000"/>
            </a:pPr>
            <a:endParaRPr lang="en-US" sz="800" dirty="0">
              <a:solidFill>
                <a:srgbClr val="404040"/>
              </a:solidFill>
            </a:endParaRPr>
          </a:p>
        </p:txBody>
      </p:sp>
      <p:sp>
        <p:nvSpPr>
          <p:cNvPr id="62" name="Chevron 123">
            <a:hlinkClick r:id="rId7" action="ppaction://hlinksldjump"/>
          </p:cNvPr>
          <p:cNvSpPr>
            <a:spLocks noChangeArrowheads="1"/>
          </p:cNvSpPr>
          <p:nvPr/>
        </p:nvSpPr>
        <p:spPr bwMode="auto">
          <a:xfrm>
            <a:off x="1092206" y="186551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63" name="Chevron 123">
            <a:hlinkClick r:id="rId8" action="ppaction://hlinksldjump"/>
          </p:cNvPr>
          <p:cNvSpPr>
            <a:spLocks noChangeArrowheads="1"/>
          </p:cNvSpPr>
          <p:nvPr/>
        </p:nvSpPr>
        <p:spPr bwMode="auto">
          <a:xfrm>
            <a:off x="1936873" y="1865517"/>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64" name="Chevron 123">
            <a:hlinkClick r:id="rId9" action="ppaction://hlinksldjump"/>
          </p:cNvPr>
          <p:cNvSpPr>
            <a:spLocks noChangeArrowheads="1"/>
          </p:cNvSpPr>
          <p:nvPr/>
        </p:nvSpPr>
        <p:spPr bwMode="auto">
          <a:xfrm>
            <a:off x="2781540" y="186551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65" name="Chevron 123">
            <a:hlinkClick r:id="rId10" action="ppaction://hlinksldjump"/>
          </p:cNvPr>
          <p:cNvSpPr>
            <a:spLocks noChangeArrowheads="1"/>
          </p:cNvSpPr>
          <p:nvPr/>
        </p:nvSpPr>
        <p:spPr bwMode="auto">
          <a:xfrm>
            <a:off x="3626206" y="1865517"/>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 </a:t>
            </a:r>
          </a:p>
        </p:txBody>
      </p:sp>
      <p:sp>
        <p:nvSpPr>
          <p:cNvPr id="69" name="Chevron 123">
            <a:hlinkClick r:id="rId11" action="ppaction://hlinksldjump"/>
          </p:cNvPr>
          <p:cNvSpPr>
            <a:spLocks noChangeArrowheads="1"/>
          </p:cNvSpPr>
          <p:nvPr/>
        </p:nvSpPr>
        <p:spPr bwMode="auto">
          <a:xfrm>
            <a:off x="5450464" y="1039459"/>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lvl="0">
              <a:lnSpc>
                <a:spcPct val="90000"/>
              </a:lnSpc>
              <a:buClr>
                <a:schemeClr val="accent1"/>
              </a:buClr>
              <a:buSzPct val="80000"/>
            </a:pPr>
            <a:r>
              <a:rPr lang="en-US" sz="800" dirty="0">
                <a:solidFill>
                  <a:srgbClr val="404040"/>
                </a:solidFill>
              </a:rPr>
              <a:t>Processing Supplier Invoices</a:t>
            </a:r>
          </a:p>
        </p:txBody>
      </p:sp>
      <p:sp>
        <p:nvSpPr>
          <p:cNvPr id="70" name="Chevron 123">
            <a:hlinkClick r:id="rId12" action="ppaction://hlinksldjump"/>
          </p:cNvPr>
          <p:cNvSpPr>
            <a:spLocks noChangeArrowheads="1"/>
          </p:cNvSpPr>
          <p:nvPr/>
        </p:nvSpPr>
        <p:spPr bwMode="auto">
          <a:xfrm>
            <a:off x="6303318" y="1039459"/>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73" name="Freeform 69"/>
          <p:cNvSpPr>
            <a:spLocks noChangeArrowheads="1"/>
          </p:cNvSpPr>
          <p:nvPr/>
        </p:nvSpPr>
        <p:spPr bwMode="auto">
          <a:xfrm>
            <a:off x="6118852" y="178892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4" name="Freeform 69"/>
          <p:cNvSpPr>
            <a:spLocks noChangeArrowheads="1"/>
          </p:cNvSpPr>
          <p:nvPr/>
        </p:nvSpPr>
        <p:spPr bwMode="auto">
          <a:xfrm>
            <a:off x="6968928" y="178568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5" name="Chevron 123">
            <a:hlinkClick r:id="rId13" action="ppaction://hlinksldjump"/>
          </p:cNvPr>
          <p:cNvSpPr>
            <a:spLocks noChangeArrowheads="1"/>
          </p:cNvSpPr>
          <p:nvPr/>
        </p:nvSpPr>
        <p:spPr bwMode="auto">
          <a:xfrm>
            <a:off x="241101" y="186440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54" name="Chevron 123">
            <a:hlinkClick r:id="rId14" action="ppaction://hlinksldjump"/>
          </p:cNvPr>
          <p:cNvSpPr>
            <a:spLocks noChangeArrowheads="1"/>
          </p:cNvSpPr>
          <p:nvPr/>
        </p:nvSpPr>
        <p:spPr bwMode="auto">
          <a:xfrm>
            <a:off x="7748190" y="2933465"/>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lvl="0">
              <a:lnSpc>
                <a:spcPct val="90000"/>
              </a:lnSpc>
              <a:buClr>
                <a:schemeClr val="accent1"/>
              </a:buClr>
              <a:buSzPct val="80000"/>
            </a:pPr>
            <a:r>
              <a:rPr lang="en-US" sz="800" dirty="0">
                <a:solidFill>
                  <a:srgbClr val="404040"/>
                </a:solidFill>
              </a:rPr>
              <a:t>Processing Receivables and Payments</a:t>
            </a:r>
          </a:p>
        </p:txBody>
      </p:sp>
      <p:sp>
        <p:nvSpPr>
          <p:cNvPr id="84" name="Freeform 69"/>
          <p:cNvSpPr>
            <a:spLocks noChangeArrowheads="1"/>
          </p:cNvSpPr>
          <p:nvPr/>
        </p:nvSpPr>
        <p:spPr bwMode="auto">
          <a:xfrm>
            <a:off x="8415851" y="367046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8" name="Chevron 44"/>
          <p:cNvSpPr>
            <a:spLocks noChangeArrowheads="1"/>
          </p:cNvSpPr>
          <p:nvPr/>
        </p:nvSpPr>
        <p:spPr bwMode="auto">
          <a:xfrm>
            <a:off x="5334001" y="2691567"/>
            <a:ext cx="2409824"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Customer Invoices</a:t>
            </a:r>
          </a:p>
        </p:txBody>
      </p:sp>
      <p:sp>
        <p:nvSpPr>
          <p:cNvPr id="89" name="Chevron 88"/>
          <p:cNvSpPr>
            <a:spLocks noChangeArrowheads="1"/>
          </p:cNvSpPr>
          <p:nvPr>
            <p:custDataLst>
              <p:tags r:id="rId1"/>
            </p:custDataLst>
          </p:nvPr>
        </p:nvSpPr>
        <p:spPr bwMode="auto">
          <a:xfrm>
            <a:off x="5709266" y="298963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Transfer invoice requests</a:t>
            </a:r>
          </a:p>
        </p:txBody>
      </p:sp>
      <p:sp>
        <p:nvSpPr>
          <p:cNvPr id="90" name="Chevron 89"/>
          <p:cNvSpPr>
            <a:spLocks noChangeArrowheads="1"/>
          </p:cNvSpPr>
          <p:nvPr>
            <p:custDataLst>
              <p:tags r:id="rId2"/>
            </p:custDataLst>
          </p:nvPr>
        </p:nvSpPr>
        <p:spPr bwMode="auto">
          <a:xfrm>
            <a:off x="6500084" y="298963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Release an invoice</a:t>
            </a:r>
          </a:p>
        </p:txBody>
      </p:sp>
      <p:sp>
        <p:nvSpPr>
          <p:cNvPr id="91" name="TextBox 59">
            <a:hlinkClick r:id="rId15" action="ppaction://hlinksldjump" tooltip="Close"/>
          </p:cNvPr>
          <p:cNvSpPr txBox="1">
            <a:spLocks noChangeArrowheads="1"/>
          </p:cNvSpPr>
          <p:nvPr/>
        </p:nvSpPr>
        <p:spPr bwMode="auto">
          <a:xfrm>
            <a:off x="7360853" y="2624679"/>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95" name="Rectangle 77"/>
          <p:cNvSpPr>
            <a:spLocks noChangeArrowheads="1"/>
          </p:cNvSpPr>
          <p:nvPr/>
        </p:nvSpPr>
        <p:spPr bwMode="auto">
          <a:xfrm>
            <a:off x="5540702" y="3843407"/>
            <a:ext cx="1977071" cy="230832"/>
          </a:xfrm>
          <a:prstGeom prst="rect">
            <a:avLst/>
          </a:prstGeom>
          <a:noFill/>
          <a:ln w="9525">
            <a:noFill/>
            <a:miter lim="800000"/>
            <a:headEnd/>
            <a:tailEnd/>
          </a:ln>
        </p:spPr>
        <p:txBody>
          <a:bodyPr wrap="none" lIns="72000" rIns="0">
            <a:spAutoFit/>
          </a:bodyPr>
          <a:lstStyle/>
          <a:p>
            <a:pPr>
              <a:buClr>
                <a:schemeClr val="accent1"/>
              </a:buClr>
              <a:buSzPct val="80000"/>
            </a:pPr>
            <a:r>
              <a:rPr lang="en-US" sz="900" dirty="0">
                <a:solidFill>
                  <a:srgbClr val="44697D"/>
                </a:solidFill>
                <a:hlinkClick r:id="rId16" action="ppaction://hlinksldjump"/>
              </a:rPr>
              <a:t>Click here </a:t>
            </a:r>
            <a:r>
              <a:rPr lang="en-US" sz="900" dirty="0">
                <a:solidFill>
                  <a:schemeClr val="bg1"/>
                </a:solidFill>
              </a:rPr>
              <a:t>to display process variants</a:t>
            </a:r>
          </a:p>
        </p:txBody>
      </p:sp>
      <p:sp>
        <p:nvSpPr>
          <p:cNvPr id="96" name="Freeform 69"/>
          <p:cNvSpPr>
            <a:spLocks noChangeArrowheads="1"/>
          </p:cNvSpPr>
          <p:nvPr/>
        </p:nvSpPr>
        <p:spPr bwMode="auto">
          <a:xfrm>
            <a:off x="7480030" y="394953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7" name="Oval 96">
            <a:hlinkClick r:id="rId17" action="ppaction://hlinksldjump" tooltip="One or more invoice requests are selected and transferred to an invoice. Requests can be combined into one or more invoices."/>
          </p:cNvPr>
          <p:cNvSpPr>
            <a:spLocks noChangeAspect="1"/>
          </p:cNvSpPr>
          <p:nvPr/>
        </p:nvSpPr>
        <p:spPr bwMode="gray">
          <a:xfrm>
            <a:off x="6293842" y="3587046"/>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8" name="Oval 97">
            <a:hlinkClick r:id="rId17" action="ppaction://hlinksldjump" tooltip="After saving the invoice, it is checked for correctness and released for financials and output management."/>
          </p:cNvPr>
          <p:cNvSpPr>
            <a:spLocks noChangeAspect="1"/>
          </p:cNvSpPr>
          <p:nvPr/>
        </p:nvSpPr>
        <p:spPr bwMode="gray">
          <a:xfrm>
            <a:off x="7062930" y="3579958"/>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9" name="TextBox 66"/>
          <p:cNvSpPr txBox="1">
            <a:spLocks noChangeArrowheads="1"/>
          </p:cNvSpPr>
          <p:nvPr/>
        </p:nvSpPr>
        <p:spPr bwMode="auto">
          <a:xfrm>
            <a:off x="1760926" y="4399866"/>
            <a:ext cx="4914194" cy="948978"/>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In the </a:t>
            </a:r>
            <a:r>
              <a:rPr lang="en-US" sz="900" b="1" dirty="0"/>
              <a:t>Creating Customer Invoices</a:t>
            </a:r>
            <a:r>
              <a:rPr lang="en-US" sz="900" dirty="0"/>
              <a:t> business process, the system creates invoice requests automatically after services have been performed or products delivered. You must transfer these requests to an invoice which is sent to the customer and passed to Cash Flow Management. You can do this manually or with an invoice run. It is possible to combine several requests into one invoice or split them into several invoices. </a:t>
            </a:r>
          </a:p>
          <a:p>
            <a:pPr marL="228600" lvl="1" indent="-114300">
              <a:spcBef>
                <a:spcPts val="200"/>
              </a:spcBef>
              <a:buFont typeface="Arial" charset="0"/>
              <a:buChar char="•"/>
            </a:pPr>
            <a:endParaRPr lang="en-US" sz="900" dirty="0"/>
          </a:p>
        </p:txBody>
      </p:sp>
      <p:sp>
        <p:nvSpPr>
          <p:cNvPr id="55"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6"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0" name="Picture 59" descr="Calculator_2_60px.png"/>
          <p:cNvPicPr>
            <a:picLocks noChangeAspect="1"/>
          </p:cNvPicPr>
          <p:nvPr/>
        </p:nvPicPr>
        <p:blipFill>
          <a:blip r:embed="rId18" cstate="print"/>
          <a:stretch>
            <a:fillRect/>
          </a:stretch>
        </p:blipFill>
        <p:spPr>
          <a:xfrm>
            <a:off x="366739" y="5245467"/>
            <a:ext cx="180000" cy="180000"/>
          </a:xfrm>
          <a:prstGeom prst="rect">
            <a:avLst/>
          </a:prstGeom>
        </p:spPr>
      </p:pic>
      <p:pic>
        <p:nvPicPr>
          <p:cNvPr id="66" name="Picture 65" descr="Monitor_60px.png"/>
          <p:cNvPicPr>
            <a:picLocks noChangeAspect="1"/>
          </p:cNvPicPr>
          <p:nvPr/>
        </p:nvPicPr>
        <p:blipFill>
          <a:blip r:embed="rId19" cstate="print"/>
          <a:stretch>
            <a:fillRect/>
          </a:stretch>
        </p:blipFill>
        <p:spPr>
          <a:xfrm>
            <a:off x="366739" y="5604137"/>
            <a:ext cx="180000" cy="180000"/>
          </a:xfrm>
          <a:prstGeom prst="rect">
            <a:avLst/>
          </a:prstGeom>
        </p:spPr>
      </p:pic>
      <p:sp>
        <p:nvSpPr>
          <p:cNvPr id="68" name="Rectangle 57">
            <a:hlinkClick r:id="rId20"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6" name="Rectangle 57">
            <a:hlinkClick r:id="rId21"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92" name="Picture 2"/>
          <p:cNvPicPr>
            <a:picLocks noChangeAspect="1" noChangeArrowheads="1"/>
          </p:cNvPicPr>
          <p:nvPr/>
        </p:nvPicPr>
        <p:blipFill>
          <a:blip r:embed="rId22">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grpSp>
        <p:nvGrpSpPr>
          <p:cNvPr id="93" name="Group 92"/>
          <p:cNvGrpSpPr/>
          <p:nvPr/>
        </p:nvGrpSpPr>
        <p:grpSpPr>
          <a:xfrm>
            <a:off x="6868029" y="4494305"/>
            <a:ext cx="410400" cy="410400"/>
            <a:chOff x="6387429" y="6329363"/>
            <a:chExt cx="410400" cy="410400"/>
          </a:xfrm>
        </p:grpSpPr>
        <p:pic>
          <p:nvPicPr>
            <p:cNvPr id="94" name="Picture 102" descr="47"/>
            <p:cNvPicPr>
              <a:picLocks noChangeAspect="1" noChangeArrowheads="1"/>
            </p:cNvPicPr>
            <p:nvPr/>
          </p:nvPicPr>
          <p:blipFill>
            <a:blip r:embed="rId23" cstate="print"/>
            <a:srcRect/>
            <a:stretch>
              <a:fillRect/>
            </a:stretch>
          </p:blipFill>
          <p:spPr bwMode="auto">
            <a:xfrm>
              <a:off x="6413654" y="6329363"/>
              <a:ext cx="384175" cy="384175"/>
            </a:xfrm>
            <a:prstGeom prst="rect">
              <a:avLst/>
            </a:prstGeom>
            <a:noFill/>
            <a:ln w="9525">
              <a:noFill/>
              <a:miter lim="800000"/>
              <a:headEnd/>
              <a:tailEnd/>
            </a:ln>
          </p:spPr>
        </p:pic>
        <p:sp>
          <p:nvSpPr>
            <p:cNvPr id="99" name="Donut 98"/>
            <p:cNvSpPr>
              <a:spLocks noChangeAspect="1"/>
            </p:cNvSpPr>
            <p:nvPr/>
          </p:nvSpPr>
          <p:spPr bwMode="gray">
            <a:xfrm>
              <a:off x="6387429" y="6329363"/>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100" name="Picture 99"/>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101" name="Picture 100" descr="i_button_black.png"/>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5" name="Rectangle 57">
            <a:hlinkClick r:id="rId26"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Order-to-Cash (Third-Party Order Processing – Material) </a:t>
            </a:r>
            <a:br>
              <a:rPr lang="en-US" b="0" dirty="0"/>
            </a:br>
            <a:r>
              <a:rPr lang="en-US" sz="2000" b="0" dirty="0"/>
              <a:t>Process Details: Creating Customer Invoices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16173255" y="280127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pPr>
            <a:r>
              <a:rPr lang="de-DE" sz="800" dirty="0"/>
              <a:t>Accounts Receivables</a:t>
            </a:r>
          </a:p>
          <a:p>
            <a:pPr>
              <a:buClr>
                <a:schemeClr val="accent1"/>
              </a:buClr>
              <a:buSzPct val="80000"/>
              <a:buFont typeface="Wingdings" pitchFamily="2" charset="2"/>
              <a:buNone/>
            </a:pPr>
            <a:r>
              <a:rPr lang="de-DE" sz="800" dirty="0"/>
              <a:t>Accountant</a:t>
            </a:r>
            <a:endParaRPr lang="en-US" sz="800" dirty="0"/>
          </a:p>
        </p:txBody>
      </p:sp>
      <p:sp>
        <p:nvSpPr>
          <p:cNvPr id="81" name="Chevron 102"/>
          <p:cNvSpPr>
            <a:spLocks noChangeArrowheads="1"/>
          </p:cNvSpPr>
          <p:nvPr/>
        </p:nvSpPr>
        <p:spPr bwMode="auto">
          <a:xfrm>
            <a:off x="7613870" y="508036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t>Customer Invoicing</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615999" y="119210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6" action="ppaction://hlinksldjump"/>
          </p:cNvPr>
          <p:cNvSpPr>
            <a:spLocks noChangeArrowheads="1"/>
          </p:cNvSpPr>
          <p:nvPr/>
        </p:nvSpPr>
        <p:spPr bwMode="auto">
          <a:xfrm>
            <a:off x="4470873" y="186551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Third-Party Delivery Notifications</a:t>
            </a:r>
          </a:p>
          <a:p>
            <a:pPr>
              <a:lnSpc>
                <a:spcPct val="90000"/>
              </a:lnSpc>
              <a:buClr>
                <a:schemeClr val="accent1"/>
              </a:buClr>
              <a:buSzPct val="80000"/>
            </a:pPr>
            <a:endParaRPr lang="en-US" sz="800" dirty="0">
              <a:solidFill>
                <a:srgbClr val="404040"/>
              </a:solidFill>
            </a:endParaRPr>
          </a:p>
        </p:txBody>
      </p:sp>
      <p:sp>
        <p:nvSpPr>
          <p:cNvPr id="62" name="Chevron 123">
            <a:hlinkClick r:id="rId7" action="ppaction://hlinksldjump"/>
          </p:cNvPr>
          <p:cNvSpPr>
            <a:spLocks noChangeArrowheads="1"/>
          </p:cNvSpPr>
          <p:nvPr/>
        </p:nvSpPr>
        <p:spPr bwMode="auto">
          <a:xfrm>
            <a:off x="1092206" y="186551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63" name="Chevron 123">
            <a:hlinkClick r:id="rId8" action="ppaction://hlinksldjump"/>
          </p:cNvPr>
          <p:cNvSpPr>
            <a:spLocks noChangeArrowheads="1"/>
          </p:cNvSpPr>
          <p:nvPr/>
        </p:nvSpPr>
        <p:spPr bwMode="auto">
          <a:xfrm>
            <a:off x="1936873" y="1865517"/>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64" name="Chevron 123">
            <a:hlinkClick r:id="rId9" action="ppaction://hlinksldjump"/>
          </p:cNvPr>
          <p:cNvSpPr>
            <a:spLocks noChangeArrowheads="1"/>
          </p:cNvSpPr>
          <p:nvPr/>
        </p:nvSpPr>
        <p:spPr bwMode="auto">
          <a:xfrm>
            <a:off x="2781540" y="186551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65" name="Chevron 123">
            <a:hlinkClick r:id="rId10" action="ppaction://hlinksldjump"/>
          </p:cNvPr>
          <p:cNvSpPr>
            <a:spLocks noChangeArrowheads="1"/>
          </p:cNvSpPr>
          <p:nvPr/>
        </p:nvSpPr>
        <p:spPr bwMode="auto">
          <a:xfrm>
            <a:off x="3626206" y="1865517"/>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 </a:t>
            </a:r>
          </a:p>
        </p:txBody>
      </p:sp>
      <p:sp>
        <p:nvSpPr>
          <p:cNvPr id="68" name="Chevron 123">
            <a:hlinkClick r:id="rId11" action="ppaction://hlinksldjump"/>
          </p:cNvPr>
          <p:cNvSpPr>
            <a:spLocks noChangeArrowheads="1"/>
          </p:cNvSpPr>
          <p:nvPr/>
        </p:nvSpPr>
        <p:spPr bwMode="auto">
          <a:xfrm>
            <a:off x="7748190" y="2933465"/>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lvl="0">
              <a:lnSpc>
                <a:spcPct val="90000"/>
              </a:lnSpc>
              <a:buClr>
                <a:schemeClr val="accent1"/>
              </a:buClr>
              <a:buSzPct val="80000"/>
            </a:pPr>
            <a:r>
              <a:rPr lang="en-US" sz="800" dirty="0">
                <a:solidFill>
                  <a:srgbClr val="404040"/>
                </a:solidFill>
              </a:rPr>
              <a:t>Processing Receivables and Payments</a:t>
            </a:r>
          </a:p>
        </p:txBody>
      </p:sp>
      <p:sp>
        <p:nvSpPr>
          <p:cNvPr id="69" name="Chevron 123">
            <a:hlinkClick r:id="rId12" action="ppaction://hlinksldjump"/>
          </p:cNvPr>
          <p:cNvSpPr>
            <a:spLocks noChangeArrowheads="1"/>
          </p:cNvSpPr>
          <p:nvPr/>
        </p:nvSpPr>
        <p:spPr bwMode="auto">
          <a:xfrm>
            <a:off x="5450464" y="1039459"/>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lvl="0">
              <a:lnSpc>
                <a:spcPct val="90000"/>
              </a:lnSpc>
              <a:buClr>
                <a:schemeClr val="accent1"/>
              </a:buClr>
              <a:buSzPct val="80000"/>
            </a:pPr>
            <a:r>
              <a:rPr lang="en-US" sz="800" dirty="0">
                <a:solidFill>
                  <a:srgbClr val="404040"/>
                </a:solidFill>
              </a:rPr>
              <a:t>Processing Supplier Invoices</a:t>
            </a:r>
          </a:p>
        </p:txBody>
      </p:sp>
      <p:sp>
        <p:nvSpPr>
          <p:cNvPr id="70" name="Chevron 123">
            <a:hlinkClick r:id="rId13" action="ppaction://hlinksldjump"/>
          </p:cNvPr>
          <p:cNvSpPr>
            <a:spLocks noChangeArrowheads="1"/>
          </p:cNvSpPr>
          <p:nvPr/>
        </p:nvSpPr>
        <p:spPr bwMode="auto">
          <a:xfrm>
            <a:off x="6303318" y="1039459"/>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73" name="Freeform 69"/>
          <p:cNvSpPr>
            <a:spLocks noChangeArrowheads="1"/>
          </p:cNvSpPr>
          <p:nvPr/>
        </p:nvSpPr>
        <p:spPr bwMode="auto">
          <a:xfrm>
            <a:off x="6124790" y="179486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4" name="Freeform 69"/>
          <p:cNvSpPr>
            <a:spLocks noChangeArrowheads="1"/>
          </p:cNvSpPr>
          <p:nvPr/>
        </p:nvSpPr>
        <p:spPr bwMode="auto">
          <a:xfrm>
            <a:off x="6968928" y="179162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7" name="Freeform 69"/>
          <p:cNvSpPr>
            <a:spLocks noChangeArrowheads="1"/>
          </p:cNvSpPr>
          <p:nvPr/>
        </p:nvSpPr>
        <p:spPr bwMode="auto">
          <a:xfrm>
            <a:off x="8415851" y="367046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5" name="Chevron 44"/>
          <p:cNvSpPr>
            <a:spLocks noChangeArrowheads="1"/>
          </p:cNvSpPr>
          <p:nvPr/>
        </p:nvSpPr>
        <p:spPr bwMode="auto">
          <a:xfrm>
            <a:off x="5334001" y="2691567"/>
            <a:ext cx="2409824"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Customer Invoices</a:t>
            </a:r>
          </a:p>
        </p:txBody>
      </p:sp>
      <p:sp>
        <p:nvSpPr>
          <p:cNvPr id="86" name="Chevron 85"/>
          <p:cNvSpPr>
            <a:spLocks noChangeArrowheads="1"/>
          </p:cNvSpPr>
          <p:nvPr>
            <p:custDataLst>
              <p:tags r:id="rId1"/>
            </p:custDataLst>
          </p:nvPr>
        </p:nvSpPr>
        <p:spPr bwMode="auto">
          <a:xfrm>
            <a:off x="5709266" y="298963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Transfer invoice requests</a:t>
            </a:r>
          </a:p>
        </p:txBody>
      </p:sp>
      <p:sp>
        <p:nvSpPr>
          <p:cNvPr id="87" name="Chevron 86"/>
          <p:cNvSpPr>
            <a:spLocks noChangeArrowheads="1"/>
          </p:cNvSpPr>
          <p:nvPr>
            <p:custDataLst>
              <p:tags r:id="rId2"/>
            </p:custDataLst>
          </p:nvPr>
        </p:nvSpPr>
        <p:spPr bwMode="auto">
          <a:xfrm>
            <a:off x="6500084" y="298963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Release an invoice</a:t>
            </a:r>
          </a:p>
        </p:txBody>
      </p:sp>
      <p:sp>
        <p:nvSpPr>
          <p:cNvPr id="92" name="TextBox 59">
            <a:hlinkClick r:id="rId14" action="ppaction://hlinksldjump" tooltip="Close"/>
          </p:cNvPr>
          <p:cNvSpPr txBox="1">
            <a:spLocks noChangeArrowheads="1"/>
          </p:cNvSpPr>
          <p:nvPr/>
        </p:nvSpPr>
        <p:spPr bwMode="auto">
          <a:xfrm>
            <a:off x="7360853" y="2624679"/>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75" name="Chevron 123">
            <a:hlinkClick r:id="rId15" action="ppaction://hlinksldjump"/>
          </p:cNvPr>
          <p:cNvSpPr>
            <a:spLocks noChangeArrowheads="1"/>
          </p:cNvSpPr>
          <p:nvPr/>
        </p:nvSpPr>
        <p:spPr bwMode="auto">
          <a:xfrm>
            <a:off x="241101" y="186440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61" name="Chevron 55"/>
          <p:cNvSpPr>
            <a:spLocks noChangeArrowheads="1"/>
          </p:cNvSpPr>
          <p:nvPr/>
        </p:nvSpPr>
        <p:spPr bwMode="auto">
          <a:xfrm>
            <a:off x="5320862" y="4084195"/>
            <a:ext cx="2289613" cy="402080"/>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endParaRPr lang="de-DE" sz="400" dirty="0"/>
          </a:p>
          <a:p>
            <a:pPr marL="142875" indent="142875">
              <a:spcBef>
                <a:spcPts val="300"/>
              </a:spcBef>
            </a:pPr>
            <a:r>
              <a:rPr lang="en-US" sz="900" dirty="0"/>
              <a:t>Creating Customer Invoices Manually</a:t>
            </a:r>
          </a:p>
        </p:txBody>
      </p:sp>
      <p:sp>
        <p:nvSpPr>
          <p:cNvPr id="66" name="Oval 65">
            <a:hlinkClick r:id="rId16" action="ppaction://hlinksldjump" tooltip="With the Creating Customer Invoices Manually process variant, you enter details for the items to be invoiced manually."/>
          </p:cNvPr>
          <p:cNvSpPr>
            <a:spLocks noChangeAspect="1"/>
          </p:cNvSpPr>
          <p:nvPr/>
        </p:nvSpPr>
        <p:spPr bwMode="gray">
          <a:xfrm>
            <a:off x="5377650" y="4214443"/>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9" name="Rectangle 77"/>
          <p:cNvSpPr>
            <a:spLocks noChangeArrowheads="1"/>
          </p:cNvSpPr>
          <p:nvPr/>
        </p:nvSpPr>
        <p:spPr bwMode="auto">
          <a:xfrm>
            <a:off x="5540702" y="3843407"/>
            <a:ext cx="1836006" cy="230832"/>
          </a:xfrm>
          <a:prstGeom prst="rect">
            <a:avLst/>
          </a:prstGeom>
          <a:noFill/>
          <a:ln w="9525">
            <a:noFill/>
            <a:miter lim="800000"/>
            <a:headEnd/>
            <a:tailEnd/>
          </a:ln>
        </p:spPr>
        <p:txBody>
          <a:bodyPr wrap="none" lIns="72000" rIns="0">
            <a:spAutoFit/>
          </a:bodyPr>
          <a:lstStyle/>
          <a:p>
            <a:pPr>
              <a:buClr>
                <a:schemeClr val="accent1"/>
              </a:buClr>
              <a:buSzPct val="80000"/>
            </a:pPr>
            <a:r>
              <a:rPr lang="en-US" sz="900" dirty="0">
                <a:solidFill>
                  <a:srgbClr val="44697D"/>
                </a:solidFill>
                <a:hlinkClick r:id="rId17" action="ppaction://hlinksldjump"/>
              </a:rPr>
              <a:t>Click here </a:t>
            </a:r>
            <a:r>
              <a:rPr lang="en-US" sz="900" dirty="0">
                <a:solidFill>
                  <a:schemeClr val="bg1"/>
                </a:solidFill>
              </a:rPr>
              <a:t>to hide process variants</a:t>
            </a:r>
          </a:p>
        </p:txBody>
      </p:sp>
      <p:sp>
        <p:nvSpPr>
          <p:cNvPr id="82" name="Freeform 69"/>
          <p:cNvSpPr>
            <a:spLocks noChangeArrowheads="1"/>
          </p:cNvSpPr>
          <p:nvPr/>
        </p:nvSpPr>
        <p:spPr bwMode="auto">
          <a:xfrm>
            <a:off x="7480030" y="394953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6" name="Oval 75">
            <a:hlinkClick r:id="rId16" action="ppaction://hlinksldjump" tooltip="One or more invoice requests are selected and transferred to an invoice. Requests can be combined into one or more invoices."/>
          </p:cNvPr>
          <p:cNvSpPr>
            <a:spLocks noChangeAspect="1"/>
          </p:cNvSpPr>
          <p:nvPr/>
        </p:nvSpPr>
        <p:spPr bwMode="gray">
          <a:xfrm>
            <a:off x="6293842" y="3587046"/>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4" name="Oval 83">
            <a:hlinkClick r:id="rId16" action="ppaction://hlinksldjump" tooltip="After saving the invoice, it is checked for correctness and released for financials and output management."/>
          </p:cNvPr>
          <p:cNvSpPr>
            <a:spLocks noChangeAspect="1"/>
          </p:cNvSpPr>
          <p:nvPr/>
        </p:nvSpPr>
        <p:spPr bwMode="gray">
          <a:xfrm>
            <a:off x="7062930" y="3579958"/>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9" name="TextBox 66"/>
          <p:cNvSpPr txBox="1">
            <a:spLocks noChangeArrowheads="1"/>
          </p:cNvSpPr>
          <p:nvPr/>
        </p:nvSpPr>
        <p:spPr bwMode="auto">
          <a:xfrm>
            <a:off x="1760926" y="4399866"/>
            <a:ext cx="4914194" cy="948978"/>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In the </a:t>
            </a:r>
            <a:r>
              <a:rPr lang="en-US" sz="900" b="1" dirty="0"/>
              <a:t>Creating Customer Invoices</a:t>
            </a:r>
            <a:r>
              <a:rPr lang="en-US" sz="900" dirty="0"/>
              <a:t> business process, the system creates invoice requests automatically after services have been performed or products delivered. You must transfer these requests to an invoice which is sent to the customer and passed to Cash Flow Management. You can do this manually or with an invoice run. It is possible to combine several requests into one invoice or split them into several invoices. </a:t>
            </a:r>
          </a:p>
          <a:p>
            <a:pPr marL="228600" lvl="1" indent="-114300">
              <a:spcBef>
                <a:spcPts val="200"/>
              </a:spcBef>
              <a:buFont typeface="Arial" charset="0"/>
              <a:buChar char="•"/>
            </a:pPr>
            <a:endParaRPr lang="en-US" sz="900" dirty="0"/>
          </a:p>
        </p:txBody>
      </p:sp>
      <p:sp>
        <p:nvSpPr>
          <p:cNvPr id="5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7"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8" name="Picture 87" descr="Calculator_2_60px.png"/>
          <p:cNvPicPr>
            <a:picLocks noChangeAspect="1"/>
          </p:cNvPicPr>
          <p:nvPr/>
        </p:nvPicPr>
        <p:blipFill>
          <a:blip r:embed="rId18" cstate="print"/>
          <a:stretch>
            <a:fillRect/>
          </a:stretch>
        </p:blipFill>
        <p:spPr>
          <a:xfrm>
            <a:off x="366739" y="5245467"/>
            <a:ext cx="180000" cy="180000"/>
          </a:xfrm>
          <a:prstGeom prst="rect">
            <a:avLst/>
          </a:prstGeom>
        </p:spPr>
      </p:pic>
      <p:pic>
        <p:nvPicPr>
          <p:cNvPr id="104" name="Picture 103" descr="Monitor_60px.png"/>
          <p:cNvPicPr>
            <a:picLocks noChangeAspect="1"/>
          </p:cNvPicPr>
          <p:nvPr/>
        </p:nvPicPr>
        <p:blipFill>
          <a:blip r:embed="rId19" cstate="print"/>
          <a:stretch>
            <a:fillRect/>
          </a:stretch>
        </p:blipFill>
        <p:spPr>
          <a:xfrm>
            <a:off x="366739" y="5604137"/>
            <a:ext cx="180000" cy="180000"/>
          </a:xfrm>
          <a:prstGeom prst="rect">
            <a:avLst/>
          </a:prstGeom>
        </p:spPr>
      </p:pic>
      <p:sp>
        <p:nvSpPr>
          <p:cNvPr id="105" name="Rectangle 57">
            <a:hlinkClick r:id="rId20"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6" name="Rectangle 57">
            <a:hlinkClick r:id="rId21"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90" name="Picture 2"/>
          <p:cNvPicPr>
            <a:picLocks noChangeAspect="1" noChangeArrowheads="1"/>
          </p:cNvPicPr>
          <p:nvPr/>
        </p:nvPicPr>
        <p:blipFill>
          <a:blip r:embed="rId22">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grpSp>
        <p:nvGrpSpPr>
          <p:cNvPr id="93" name="Group 92"/>
          <p:cNvGrpSpPr/>
          <p:nvPr/>
        </p:nvGrpSpPr>
        <p:grpSpPr>
          <a:xfrm>
            <a:off x="6868029" y="4494305"/>
            <a:ext cx="410400" cy="410400"/>
            <a:chOff x="6387429" y="6329363"/>
            <a:chExt cx="410400" cy="410400"/>
          </a:xfrm>
        </p:grpSpPr>
        <p:pic>
          <p:nvPicPr>
            <p:cNvPr id="94" name="Picture 102" descr="47"/>
            <p:cNvPicPr>
              <a:picLocks noChangeAspect="1" noChangeArrowheads="1"/>
            </p:cNvPicPr>
            <p:nvPr/>
          </p:nvPicPr>
          <p:blipFill>
            <a:blip r:embed="rId23" cstate="print"/>
            <a:srcRect/>
            <a:stretch>
              <a:fillRect/>
            </a:stretch>
          </p:blipFill>
          <p:spPr bwMode="auto">
            <a:xfrm>
              <a:off x="6413654" y="6329363"/>
              <a:ext cx="384175" cy="384175"/>
            </a:xfrm>
            <a:prstGeom prst="rect">
              <a:avLst/>
            </a:prstGeom>
            <a:noFill/>
            <a:ln w="9525">
              <a:noFill/>
              <a:miter lim="800000"/>
              <a:headEnd/>
              <a:tailEnd/>
            </a:ln>
          </p:spPr>
        </p:pic>
        <p:sp>
          <p:nvSpPr>
            <p:cNvPr id="95" name="Donut 94"/>
            <p:cNvSpPr>
              <a:spLocks noChangeAspect="1"/>
            </p:cNvSpPr>
            <p:nvPr/>
          </p:nvSpPr>
          <p:spPr bwMode="gray">
            <a:xfrm>
              <a:off x="6387429" y="6329363"/>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96" name="Picture 95"/>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97" name="Picture 96" descr="i_button_black.png"/>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9" name="Rectangle 57">
            <a:hlinkClick r:id="rId26"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TextBox 56"/>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8"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b="0" dirty="0"/>
              <a:t>Order-to-Cash (Third-Party Order Processing – Material) </a:t>
            </a:r>
            <a:br>
              <a:rPr lang="en-US" b="0" dirty="0"/>
            </a:br>
            <a:r>
              <a:rPr lang="en-US" sz="2000" b="0" dirty="0"/>
              <a:t>Process Details: Processing Receivables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16173255" y="280127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pPr>
            <a:r>
              <a:rPr lang="de-DE" sz="800" dirty="0"/>
              <a:t>Accounts Receivables</a:t>
            </a:r>
          </a:p>
          <a:p>
            <a:pPr>
              <a:buClr>
                <a:schemeClr val="accent1"/>
              </a:buClr>
              <a:buSzPct val="80000"/>
              <a:buFont typeface="Wingdings" pitchFamily="2" charset="2"/>
              <a:buNone/>
            </a:pPr>
            <a:r>
              <a:rPr lang="de-DE" sz="800" dirty="0"/>
              <a:t>Accountant</a:t>
            </a:r>
            <a:endParaRPr lang="en-US" sz="800" dirty="0"/>
          </a:p>
        </p:txBody>
      </p:sp>
      <p:sp>
        <p:nvSpPr>
          <p:cNvPr id="81" name="Chevron 102"/>
          <p:cNvSpPr>
            <a:spLocks noChangeArrowheads="1"/>
          </p:cNvSpPr>
          <p:nvPr/>
        </p:nvSpPr>
        <p:spPr bwMode="auto">
          <a:xfrm>
            <a:off x="7613870" y="527036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Receivables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a:t>
            </a:r>
            <a:endParaRPr lang="en-US" sz="800" dirty="0"/>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568374" y="1411176"/>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8" action="ppaction://hlinksldjump"/>
          </p:cNvPr>
          <p:cNvSpPr>
            <a:spLocks noChangeArrowheads="1"/>
          </p:cNvSpPr>
          <p:nvPr/>
        </p:nvSpPr>
        <p:spPr bwMode="auto">
          <a:xfrm>
            <a:off x="4032723" y="187091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Third-Party Delivery Notifications</a:t>
            </a:r>
          </a:p>
          <a:p>
            <a:pPr>
              <a:lnSpc>
                <a:spcPct val="90000"/>
              </a:lnSpc>
              <a:buClr>
                <a:schemeClr val="accent1"/>
              </a:buClr>
              <a:buSzPct val="80000"/>
            </a:pPr>
            <a:endParaRPr lang="en-US" sz="800" dirty="0">
              <a:solidFill>
                <a:srgbClr val="404040"/>
              </a:solidFill>
            </a:endParaRPr>
          </a:p>
        </p:txBody>
      </p:sp>
      <p:sp>
        <p:nvSpPr>
          <p:cNvPr id="62" name="Chevron 123">
            <a:hlinkClick r:id="rId9" action="ppaction://hlinksldjump"/>
          </p:cNvPr>
          <p:cNvSpPr>
            <a:spLocks noChangeArrowheads="1"/>
          </p:cNvSpPr>
          <p:nvPr/>
        </p:nvSpPr>
        <p:spPr bwMode="auto">
          <a:xfrm>
            <a:off x="654056" y="187091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63" name="Chevron 123">
            <a:hlinkClick r:id="rId10" action="ppaction://hlinksldjump"/>
          </p:cNvPr>
          <p:cNvSpPr>
            <a:spLocks noChangeArrowheads="1"/>
          </p:cNvSpPr>
          <p:nvPr/>
        </p:nvSpPr>
        <p:spPr bwMode="auto">
          <a:xfrm>
            <a:off x="1498723" y="187091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64" name="Chevron 123">
            <a:hlinkClick r:id="rId11" action="ppaction://hlinksldjump"/>
          </p:cNvPr>
          <p:cNvSpPr>
            <a:spLocks noChangeArrowheads="1"/>
          </p:cNvSpPr>
          <p:nvPr/>
        </p:nvSpPr>
        <p:spPr bwMode="auto">
          <a:xfrm>
            <a:off x="2343390" y="187091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65" name="Chevron 123">
            <a:hlinkClick r:id="rId12" action="ppaction://hlinksldjump"/>
          </p:cNvPr>
          <p:cNvSpPr>
            <a:spLocks noChangeArrowheads="1"/>
          </p:cNvSpPr>
          <p:nvPr/>
        </p:nvSpPr>
        <p:spPr bwMode="auto">
          <a:xfrm>
            <a:off x="3188056" y="187091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 </a:t>
            </a:r>
          </a:p>
        </p:txBody>
      </p:sp>
      <p:sp>
        <p:nvSpPr>
          <p:cNvPr id="66" name="Chevron 123">
            <a:hlinkClick r:id="rId13" action="ppaction://hlinksldjump"/>
          </p:cNvPr>
          <p:cNvSpPr>
            <a:spLocks noChangeArrowheads="1"/>
          </p:cNvSpPr>
          <p:nvPr/>
        </p:nvSpPr>
        <p:spPr bwMode="auto">
          <a:xfrm>
            <a:off x="4885561" y="266491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69" name="Chevron 123">
            <a:hlinkClick r:id="rId14" action="ppaction://hlinksldjump"/>
          </p:cNvPr>
          <p:cNvSpPr>
            <a:spLocks noChangeArrowheads="1"/>
          </p:cNvSpPr>
          <p:nvPr/>
        </p:nvSpPr>
        <p:spPr bwMode="auto">
          <a:xfrm>
            <a:off x="4945639" y="106803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lvl="0">
              <a:lnSpc>
                <a:spcPct val="90000"/>
              </a:lnSpc>
              <a:buClr>
                <a:schemeClr val="accent1"/>
              </a:buClr>
              <a:buSzPct val="80000"/>
            </a:pPr>
            <a:r>
              <a:rPr lang="en-US" sz="800" dirty="0">
                <a:solidFill>
                  <a:srgbClr val="404040"/>
                </a:solidFill>
              </a:rPr>
              <a:t>Processing Supplier Invoices</a:t>
            </a:r>
          </a:p>
        </p:txBody>
      </p:sp>
      <p:sp>
        <p:nvSpPr>
          <p:cNvPr id="70" name="Chevron 123">
            <a:hlinkClick r:id="rId15" action="ppaction://hlinksldjump"/>
          </p:cNvPr>
          <p:cNvSpPr>
            <a:spLocks noChangeArrowheads="1"/>
          </p:cNvSpPr>
          <p:nvPr/>
        </p:nvSpPr>
        <p:spPr bwMode="auto">
          <a:xfrm>
            <a:off x="5798493" y="106803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73" name="Freeform 69"/>
          <p:cNvSpPr>
            <a:spLocks noChangeArrowheads="1"/>
          </p:cNvSpPr>
          <p:nvPr/>
        </p:nvSpPr>
        <p:spPr bwMode="auto">
          <a:xfrm>
            <a:off x="5614027" y="181749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4" name="Freeform 69"/>
          <p:cNvSpPr>
            <a:spLocks noChangeArrowheads="1"/>
          </p:cNvSpPr>
          <p:nvPr/>
        </p:nvSpPr>
        <p:spPr bwMode="auto">
          <a:xfrm>
            <a:off x="6458165" y="182019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9" name="Freeform 69"/>
          <p:cNvSpPr>
            <a:spLocks noChangeArrowheads="1"/>
          </p:cNvSpPr>
          <p:nvPr/>
        </p:nvSpPr>
        <p:spPr bwMode="auto">
          <a:xfrm>
            <a:off x="5550940" y="340543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1" name="Chevron 44"/>
          <p:cNvSpPr>
            <a:spLocks noChangeArrowheads="1"/>
          </p:cNvSpPr>
          <p:nvPr/>
        </p:nvSpPr>
        <p:spPr bwMode="auto">
          <a:xfrm>
            <a:off x="5686425" y="2403966"/>
            <a:ext cx="3343275"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Externally-Initiated Payments by Incoming </a:t>
            </a:r>
            <a:br>
              <a:rPr lang="en-US" sz="900" dirty="0">
                <a:solidFill>
                  <a:schemeClr val="bg1"/>
                </a:solidFill>
                <a:latin typeface="BentonSans Regular"/>
                <a:cs typeface="BentonSans Regular"/>
              </a:rPr>
            </a:br>
            <a:r>
              <a:rPr lang="en-US" sz="900" dirty="0">
                <a:solidFill>
                  <a:schemeClr val="bg1"/>
                </a:solidFill>
                <a:latin typeface="BentonSans Regular"/>
                <a:cs typeface="BentonSans Regular"/>
              </a:rPr>
              <a:t>Bank Transfer</a:t>
            </a:r>
          </a:p>
        </p:txBody>
      </p:sp>
      <p:sp>
        <p:nvSpPr>
          <p:cNvPr id="71" name="Chevron 70"/>
          <p:cNvSpPr>
            <a:spLocks noChangeArrowheads="1"/>
          </p:cNvSpPr>
          <p:nvPr>
            <p:custDataLst>
              <p:tags r:id="rId1"/>
            </p:custDataLst>
          </p:nvPr>
        </p:nvSpPr>
        <p:spPr bwMode="auto">
          <a:xfrm>
            <a:off x="5804516" y="271155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Enter a remittance advice</a:t>
            </a:r>
          </a:p>
        </p:txBody>
      </p:sp>
      <p:sp>
        <p:nvSpPr>
          <p:cNvPr id="72" name="Chevron 71"/>
          <p:cNvSpPr>
            <a:spLocks noChangeArrowheads="1"/>
          </p:cNvSpPr>
          <p:nvPr>
            <p:custDataLst>
              <p:tags r:id="rId2"/>
            </p:custDataLst>
          </p:nvPr>
        </p:nvSpPr>
        <p:spPr bwMode="auto">
          <a:xfrm>
            <a:off x="6585809" y="271155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a:t>
            </a:r>
          </a:p>
        </p:txBody>
      </p:sp>
      <p:sp>
        <p:nvSpPr>
          <p:cNvPr id="75" name="TextBox 59">
            <a:hlinkClick r:id="rId16" action="ppaction://hlinksldjump" tooltip="Close"/>
          </p:cNvPr>
          <p:cNvSpPr txBox="1">
            <a:spLocks noChangeArrowheads="1"/>
          </p:cNvSpPr>
          <p:nvPr/>
        </p:nvSpPr>
        <p:spPr bwMode="auto">
          <a:xfrm>
            <a:off x="8638659" y="2337078"/>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76" name="Oval 75">
            <a:hlinkClick r:id="rId17" action="ppaction://hlinksldjump" tooltip="The accountant enters a payment advice received from the customer or supplier upon payment of an invoice or credit memo."/>
          </p:cNvPr>
          <p:cNvSpPr>
            <a:spLocks noChangeAspect="1"/>
          </p:cNvSpPr>
          <p:nvPr/>
        </p:nvSpPr>
        <p:spPr bwMode="gray">
          <a:xfrm>
            <a:off x="6389092" y="3308970"/>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2" name="Oval 81">
            <a:hlinkClick r:id="rId17"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7148655" y="3301882"/>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8" name="Freeform 69"/>
          <p:cNvSpPr>
            <a:spLocks noChangeArrowheads="1"/>
          </p:cNvSpPr>
          <p:nvPr/>
        </p:nvSpPr>
        <p:spPr bwMode="auto">
          <a:xfrm>
            <a:off x="8766803" y="366731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9" name="Text Box 129"/>
          <p:cNvSpPr txBox="1">
            <a:spLocks noChangeArrowheads="1"/>
          </p:cNvSpPr>
          <p:nvPr/>
        </p:nvSpPr>
        <p:spPr bwMode="auto">
          <a:xfrm>
            <a:off x="342705" y="2418711"/>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90" name="Chevron 89"/>
          <p:cNvSpPr>
            <a:spLocks noChangeArrowheads="1"/>
          </p:cNvSpPr>
          <p:nvPr>
            <p:custDataLst>
              <p:tags r:id="rId3"/>
            </p:custDataLst>
          </p:nvPr>
        </p:nvSpPr>
        <p:spPr bwMode="auto">
          <a:xfrm>
            <a:off x="7366859" y="270203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p:txBody>
      </p:sp>
      <p:sp>
        <p:nvSpPr>
          <p:cNvPr id="91" name="Oval 90">
            <a:hlinkClick r:id="rId18" action="ppaction://hlinksldjump" tooltip="Click for more information."/>
          </p:cNvPr>
          <p:cNvSpPr>
            <a:spLocks noChangeAspect="1"/>
          </p:cNvSpPr>
          <p:nvPr/>
        </p:nvSpPr>
        <p:spPr bwMode="gray">
          <a:xfrm>
            <a:off x="7939230" y="3311407"/>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6" name="Chevron 95"/>
          <p:cNvSpPr>
            <a:spLocks noChangeArrowheads="1"/>
          </p:cNvSpPr>
          <p:nvPr>
            <p:custDataLst>
              <p:tags r:id="rId4"/>
            </p:custDataLst>
          </p:nvPr>
        </p:nvSpPr>
        <p:spPr bwMode="auto">
          <a:xfrm>
            <a:off x="8138384" y="270203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Clear a payment</a:t>
            </a:r>
          </a:p>
        </p:txBody>
      </p:sp>
      <p:sp>
        <p:nvSpPr>
          <p:cNvPr id="97" name="Oval 96">
            <a:hlinkClick r:id="rId17" action="ppaction://hlinksldjump" tooltip="The system clears the payment if the items were selected previously. Otherwise, the system generates a task for the accountant to clear."/>
          </p:cNvPr>
          <p:cNvSpPr>
            <a:spLocks noChangeAspect="1"/>
          </p:cNvSpPr>
          <p:nvPr/>
        </p:nvSpPr>
        <p:spPr bwMode="gray">
          <a:xfrm>
            <a:off x="8701230" y="3292357"/>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8" name="Rectangle 77"/>
          <p:cNvSpPr>
            <a:spLocks noChangeArrowheads="1"/>
          </p:cNvSpPr>
          <p:nvPr/>
        </p:nvSpPr>
        <p:spPr bwMode="auto">
          <a:xfrm>
            <a:off x="5734953" y="3585619"/>
            <a:ext cx="1976437" cy="230188"/>
          </a:xfrm>
          <a:prstGeom prst="rect">
            <a:avLst/>
          </a:prstGeom>
          <a:noFill/>
          <a:ln w="9525">
            <a:noFill/>
            <a:miter lim="800000"/>
            <a:headEnd/>
            <a:tailEnd/>
          </a:ln>
        </p:spPr>
        <p:txBody>
          <a:bodyPr wrap="none" lIns="72000" rIns="0">
            <a:spAutoFit/>
          </a:bodyPr>
          <a:lstStyle/>
          <a:p>
            <a:pPr>
              <a:buClr>
                <a:schemeClr val="accent1"/>
              </a:buClr>
              <a:buSzPct val="80000"/>
            </a:pPr>
            <a:r>
              <a:rPr lang="en-US" sz="900" dirty="0">
                <a:solidFill>
                  <a:srgbClr val="44697D"/>
                </a:solidFill>
                <a:hlinkClick r:id="rId19" action="ppaction://hlinksldjump"/>
              </a:rPr>
              <a:t>Click here </a:t>
            </a:r>
            <a:r>
              <a:rPr lang="en-US" sz="900" dirty="0">
                <a:solidFill>
                  <a:schemeClr val="bg1"/>
                </a:solidFill>
              </a:rPr>
              <a:t>to display process variants</a:t>
            </a:r>
          </a:p>
        </p:txBody>
      </p:sp>
      <p:sp>
        <p:nvSpPr>
          <p:cNvPr id="54" name="TextBox 66"/>
          <p:cNvSpPr txBox="1">
            <a:spLocks noChangeArrowheads="1"/>
          </p:cNvSpPr>
          <p:nvPr/>
        </p:nvSpPr>
        <p:spPr bwMode="auto">
          <a:xfrm>
            <a:off x="1760926" y="4399866"/>
            <a:ext cx="4914194" cy="1995418"/>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Receivables and Payments</a:t>
            </a:r>
            <a:r>
              <a:rPr lang="en-US" sz="900" dirty="0"/>
              <a:t> business process enables the processing of incoming payments, initiated either internally by your company or externally by your customers. The process uses country-specific payment methods. </a:t>
            </a:r>
          </a:p>
          <a:p>
            <a:pPr>
              <a:spcBef>
                <a:spcPts val="600"/>
              </a:spcBef>
            </a:pPr>
            <a:r>
              <a:rPr lang="en-US" sz="900" dirty="0"/>
              <a:t>Payments can be made manually, or automatically via a payment run in which the system proposes open items for payment. You then release the payments and the system posts them to accounting. You create the payment medium, either manually or as part of an automatic run, using files for direct debit or credit card payments. It is also possible to upload credit card statements to pre-confirm payments. When the payments are credited to the company's bank account, the bank statement is entered in the system, either uploaded electronically or entered manually, before being confirmed. If payments are initiated externally by the customer, the bank statement provides notification of payment. The payments are matched in the system to the open invoices before being cleared. </a:t>
            </a:r>
          </a:p>
          <a:p>
            <a:pPr marL="228600" lvl="1" indent="-114300">
              <a:spcBef>
                <a:spcPts val="200"/>
              </a:spcBef>
              <a:buFont typeface="Arial" charset="0"/>
              <a:buChar char="•"/>
            </a:pPr>
            <a:endParaRPr lang="en-US" sz="900" dirty="0"/>
          </a:p>
        </p:txBody>
      </p:sp>
      <p:sp>
        <p:nvSpPr>
          <p:cNvPr id="60"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07" name="Picture 106" descr="Calculator_2_60px.png"/>
          <p:cNvPicPr>
            <a:picLocks noChangeAspect="1"/>
          </p:cNvPicPr>
          <p:nvPr/>
        </p:nvPicPr>
        <p:blipFill>
          <a:blip r:embed="rId20" cstate="print"/>
          <a:stretch>
            <a:fillRect/>
          </a:stretch>
        </p:blipFill>
        <p:spPr>
          <a:xfrm>
            <a:off x="366739" y="5245467"/>
            <a:ext cx="180000" cy="180000"/>
          </a:xfrm>
          <a:prstGeom prst="rect">
            <a:avLst/>
          </a:prstGeom>
        </p:spPr>
      </p:pic>
      <p:pic>
        <p:nvPicPr>
          <p:cNvPr id="108" name="Picture 107" descr="Monitor_60px.png"/>
          <p:cNvPicPr>
            <a:picLocks noChangeAspect="1"/>
          </p:cNvPicPr>
          <p:nvPr/>
        </p:nvPicPr>
        <p:blipFill>
          <a:blip r:embed="rId21" cstate="print"/>
          <a:stretch>
            <a:fillRect/>
          </a:stretch>
        </p:blipFill>
        <p:spPr>
          <a:xfrm>
            <a:off x="366739" y="5604137"/>
            <a:ext cx="180000" cy="180000"/>
          </a:xfrm>
          <a:prstGeom prst="rect">
            <a:avLst/>
          </a:prstGeom>
        </p:spPr>
      </p:pic>
      <p:sp>
        <p:nvSpPr>
          <p:cNvPr id="109" name="Rectangle 57">
            <a:hlinkClick r:id="rId22"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0" name="Rectangle 57">
            <a:hlinkClick r:id="rId23"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77" name="Picture 2"/>
          <p:cNvPicPr>
            <a:picLocks noChangeAspect="1" noChangeArrowheads="1"/>
          </p:cNvPicPr>
          <p:nvPr/>
        </p:nvPicPr>
        <p:blipFill>
          <a:blip r:embed="rId24">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grpSp>
        <p:nvGrpSpPr>
          <p:cNvPr id="85" name="Group 84"/>
          <p:cNvGrpSpPr/>
          <p:nvPr/>
        </p:nvGrpSpPr>
        <p:grpSpPr>
          <a:xfrm>
            <a:off x="6868029" y="4494305"/>
            <a:ext cx="410400" cy="410400"/>
            <a:chOff x="6387429" y="6329363"/>
            <a:chExt cx="410400" cy="410400"/>
          </a:xfrm>
        </p:grpSpPr>
        <p:pic>
          <p:nvPicPr>
            <p:cNvPr id="86" name="Picture 102" descr="47"/>
            <p:cNvPicPr>
              <a:picLocks noChangeAspect="1" noChangeArrowheads="1"/>
            </p:cNvPicPr>
            <p:nvPr/>
          </p:nvPicPr>
          <p:blipFill>
            <a:blip r:embed="rId25" cstate="print"/>
            <a:srcRect/>
            <a:stretch>
              <a:fillRect/>
            </a:stretch>
          </p:blipFill>
          <p:spPr bwMode="auto">
            <a:xfrm>
              <a:off x="6413654" y="6329363"/>
              <a:ext cx="384175" cy="384175"/>
            </a:xfrm>
            <a:prstGeom prst="rect">
              <a:avLst/>
            </a:prstGeom>
            <a:noFill/>
            <a:ln w="9525">
              <a:noFill/>
              <a:miter lim="800000"/>
              <a:headEnd/>
              <a:tailEnd/>
            </a:ln>
          </p:spPr>
        </p:pic>
        <p:sp>
          <p:nvSpPr>
            <p:cNvPr id="87" name="Donut 86"/>
            <p:cNvSpPr>
              <a:spLocks noChangeAspect="1"/>
            </p:cNvSpPr>
            <p:nvPr/>
          </p:nvSpPr>
          <p:spPr bwMode="gray">
            <a:xfrm>
              <a:off x="6387429" y="6329363"/>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92" name="Picture 91"/>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93" name="Picture 92" descr="i_button_black.png"/>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13" name="Rectangle 57">
            <a:hlinkClick r:id="rId2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Box 59"/>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Order-to-Cash (Third-Party Order Processing – Material) </a:t>
            </a:r>
            <a:br>
              <a:rPr lang="en-US" b="0" dirty="0"/>
            </a:br>
            <a:r>
              <a:rPr lang="en-US" sz="2000" b="0" dirty="0"/>
              <a:t>Process Details: Processing Receivables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16173255" y="280127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pPr>
            <a:r>
              <a:rPr lang="de-DE" sz="800" dirty="0"/>
              <a:t>Accounts Receivables</a:t>
            </a:r>
          </a:p>
          <a:p>
            <a:pPr>
              <a:buClr>
                <a:schemeClr val="accent1"/>
              </a:buClr>
              <a:buSzPct val="80000"/>
              <a:buFont typeface="Wingdings" pitchFamily="2" charset="2"/>
              <a:buNone/>
            </a:pPr>
            <a:r>
              <a:rPr lang="de-DE" sz="800" dirty="0"/>
              <a:t>Accountant</a:t>
            </a:r>
            <a:endParaRPr lang="en-US" sz="800" dirty="0"/>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568374" y="1411176"/>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8" action="ppaction://hlinksldjump"/>
          </p:cNvPr>
          <p:cNvSpPr>
            <a:spLocks noChangeArrowheads="1"/>
          </p:cNvSpPr>
          <p:nvPr/>
        </p:nvSpPr>
        <p:spPr bwMode="auto">
          <a:xfrm>
            <a:off x="4032723" y="187091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Third-Party Delivery Notifications</a:t>
            </a:r>
          </a:p>
          <a:p>
            <a:pPr>
              <a:lnSpc>
                <a:spcPct val="90000"/>
              </a:lnSpc>
              <a:buClr>
                <a:schemeClr val="accent1"/>
              </a:buClr>
              <a:buSzPct val="80000"/>
            </a:pPr>
            <a:endParaRPr lang="en-US" sz="800" dirty="0">
              <a:solidFill>
                <a:srgbClr val="404040"/>
              </a:solidFill>
            </a:endParaRPr>
          </a:p>
        </p:txBody>
      </p:sp>
      <p:sp>
        <p:nvSpPr>
          <p:cNvPr id="62" name="Chevron 123">
            <a:hlinkClick r:id="rId9" action="ppaction://hlinksldjump"/>
          </p:cNvPr>
          <p:cNvSpPr>
            <a:spLocks noChangeArrowheads="1"/>
          </p:cNvSpPr>
          <p:nvPr/>
        </p:nvSpPr>
        <p:spPr bwMode="auto">
          <a:xfrm>
            <a:off x="654056" y="187091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63" name="Chevron 123">
            <a:hlinkClick r:id="rId10" action="ppaction://hlinksldjump"/>
          </p:cNvPr>
          <p:cNvSpPr>
            <a:spLocks noChangeArrowheads="1"/>
          </p:cNvSpPr>
          <p:nvPr/>
        </p:nvSpPr>
        <p:spPr bwMode="auto">
          <a:xfrm>
            <a:off x="1498723" y="187091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64" name="Chevron 123">
            <a:hlinkClick r:id="rId11" action="ppaction://hlinksldjump"/>
          </p:cNvPr>
          <p:cNvSpPr>
            <a:spLocks noChangeArrowheads="1"/>
          </p:cNvSpPr>
          <p:nvPr/>
        </p:nvSpPr>
        <p:spPr bwMode="auto">
          <a:xfrm>
            <a:off x="2343390" y="187091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65" name="Chevron 123">
            <a:hlinkClick r:id="rId12" action="ppaction://hlinksldjump"/>
          </p:cNvPr>
          <p:cNvSpPr>
            <a:spLocks noChangeArrowheads="1"/>
          </p:cNvSpPr>
          <p:nvPr/>
        </p:nvSpPr>
        <p:spPr bwMode="auto">
          <a:xfrm>
            <a:off x="3188056" y="187091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 </a:t>
            </a:r>
          </a:p>
        </p:txBody>
      </p:sp>
      <p:sp>
        <p:nvSpPr>
          <p:cNvPr id="66" name="Chevron 123">
            <a:hlinkClick r:id="rId13" action="ppaction://hlinksldjump"/>
          </p:cNvPr>
          <p:cNvSpPr>
            <a:spLocks noChangeArrowheads="1"/>
          </p:cNvSpPr>
          <p:nvPr/>
        </p:nvSpPr>
        <p:spPr bwMode="auto">
          <a:xfrm>
            <a:off x="4885561" y="266491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69" name="Chevron 123">
            <a:hlinkClick r:id="rId14" action="ppaction://hlinksldjump"/>
          </p:cNvPr>
          <p:cNvSpPr>
            <a:spLocks noChangeArrowheads="1"/>
          </p:cNvSpPr>
          <p:nvPr/>
        </p:nvSpPr>
        <p:spPr bwMode="auto">
          <a:xfrm>
            <a:off x="4945639" y="106803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lvl="0">
              <a:lnSpc>
                <a:spcPct val="90000"/>
              </a:lnSpc>
              <a:buClr>
                <a:schemeClr val="accent1"/>
              </a:buClr>
              <a:buSzPct val="80000"/>
            </a:pPr>
            <a:r>
              <a:rPr lang="en-US" sz="800" dirty="0">
                <a:solidFill>
                  <a:srgbClr val="404040"/>
                </a:solidFill>
              </a:rPr>
              <a:t>Processing Supplier Invoices</a:t>
            </a:r>
          </a:p>
        </p:txBody>
      </p:sp>
      <p:sp>
        <p:nvSpPr>
          <p:cNvPr id="70" name="Chevron 123">
            <a:hlinkClick r:id="rId15" action="ppaction://hlinksldjump"/>
          </p:cNvPr>
          <p:cNvSpPr>
            <a:spLocks noChangeArrowheads="1"/>
          </p:cNvSpPr>
          <p:nvPr/>
        </p:nvSpPr>
        <p:spPr bwMode="auto">
          <a:xfrm>
            <a:off x="5798493" y="106803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73" name="Freeform 69"/>
          <p:cNvSpPr>
            <a:spLocks noChangeArrowheads="1"/>
          </p:cNvSpPr>
          <p:nvPr/>
        </p:nvSpPr>
        <p:spPr bwMode="auto">
          <a:xfrm>
            <a:off x="5614027" y="181749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4" name="Freeform 69"/>
          <p:cNvSpPr>
            <a:spLocks noChangeArrowheads="1"/>
          </p:cNvSpPr>
          <p:nvPr/>
        </p:nvSpPr>
        <p:spPr bwMode="auto">
          <a:xfrm>
            <a:off x="6464103" y="182019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9" name="Freeform 69"/>
          <p:cNvSpPr>
            <a:spLocks noChangeArrowheads="1"/>
          </p:cNvSpPr>
          <p:nvPr/>
        </p:nvSpPr>
        <p:spPr bwMode="auto">
          <a:xfrm>
            <a:off x="5550940" y="342325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1" name="Chevron 44"/>
          <p:cNvSpPr>
            <a:spLocks noChangeArrowheads="1"/>
          </p:cNvSpPr>
          <p:nvPr/>
        </p:nvSpPr>
        <p:spPr bwMode="auto">
          <a:xfrm>
            <a:off x="5686425" y="2403966"/>
            <a:ext cx="3343275"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Externally-Initiated Payments by Incoming </a:t>
            </a:r>
            <a:br>
              <a:rPr lang="en-US" sz="900" dirty="0">
                <a:solidFill>
                  <a:schemeClr val="bg1"/>
                </a:solidFill>
                <a:latin typeface="BentonSans Regular"/>
                <a:cs typeface="BentonSans Regular"/>
              </a:rPr>
            </a:br>
            <a:r>
              <a:rPr lang="en-US" sz="900" dirty="0">
                <a:solidFill>
                  <a:schemeClr val="bg1"/>
                </a:solidFill>
                <a:latin typeface="BentonSans Regular"/>
                <a:cs typeface="BentonSans Regular"/>
              </a:rPr>
              <a:t>Bank Transfer</a:t>
            </a:r>
          </a:p>
        </p:txBody>
      </p:sp>
      <p:sp>
        <p:nvSpPr>
          <p:cNvPr id="71" name="Chevron 70"/>
          <p:cNvSpPr>
            <a:spLocks noChangeArrowheads="1"/>
          </p:cNvSpPr>
          <p:nvPr>
            <p:custDataLst>
              <p:tags r:id="rId1"/>
            </p:custDataLst>
          </p:nvPr>
        </p:nvSpPr>
        <p:spPr bwMode="auto">
          <a:xfrm>
            <a:off x="5804516" y="271155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Enter a remittance advice</a:t>
            </a:r>
          </a:p>
        </p:txBody>
      </p:sp>
      <p:sp>
        <p:nvSpPr>
          <p:cNvPr id="72" name="Chevron 71"/>
          <p:cNvSpPr>
            <a:spLocks noChangeArrowheads="1"/>
          </p:cNvSpPr>
          <p:nvPr>
            <p:custDataLst>
              <p:tags r:id="rId2"/>
            </p:custDataLst>
          </p:nvPr>
        </p:nvSpPr>
        <p:spPr bwMode="auto">
          <a:xfrm>
            <a:off x="6585809" y="271155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a:t>
            </a:r>
          </a:p>
        </p:txBody>
      </p:sp>
      <p:sp>
        <p:nvSpPr>
          <p:cNvPr id="75" name="TextBox 59">
            <a:hlinkClick r:id="rId16" action="ppaction://hlinksldjump" tooltip="Close"/>
          </p:cNvPr>
          <p:cNvSpPr txBox="1">
            <a:spLocks noChangeArrowheads="1"/>
          </p:cNvSpPr>
          <p:nvPr/>
        </p:nvSpPr>
        <p:spPr bwMode="auto">
          <a:xfrm>
            <a:off x="8638659" y="2337078"/>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88" name="Freeform 69"/>
          <p:cNvSpPr>
            <a:spLocks noChangeArrowheads="1"/>
          </p:cNvSpPr>
          <p:nvPr/>
        </p:nvSpPr>
        <p:spPr bwMode="auto">
          <a:xfrm>
            <a:off x="8766803" y="366731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9" name="Text Box 129"/>
          <p:cNvSpPr txBox="1">
            <a:spLocks noChangeArrowheads="1"/>
          </p:cNvSpPr>
          <p:nvPr/>
        </p:nvSpPr>
        <p:spPr bwMode="auto">
          <a:xfrm>
            <a:off x="342705" y="2418711"/>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90" name="Chevron 89"/>
          <p:cNvSpPr>
            <a:spLocks noChangeArrowheads="1"/>
          </p:cNvSpPr>
          <p:nvPr>
            <p:custDataLst>
              <p:tags r:id="rId3"/>
            </p:custDataLst>
          </p:nvPr>
        </p:nvSpPr>
        <p:spPr bwMode="auto">
          <a:xfrm>
            <a:off x="7366859" y="270203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p:txBody>
      </p:sp>
      <p:sp>
        <p:nvSpPr>
          <p:cNvPr id="96" name="Chevron 95"/>
          <p:cNvSpPr>
            <a:spLocks noChangeArrowheads="1"/>
          </p:cNvSpPr>
          <p:nvPr>
            <p:custDataLst>
              <p:tags r:id="rId4"/>
            </p:custDataLst>
          </p:nvPr>
        </p:nvSpPr>
        <p:spPr bwMode="auto">
          <a:xfrm>
            <a:off x="8138384" y="270203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Clear a payment</a:t>
            </a:r>
          </a:p>
        </p:txBody>
      </p:sp>
      <p:sp>
        <p:nvSpPr>
          <p:cNvPr id="98" name="Rectangle 77"/>
          <p:cNvSpPr>
            <a:spLocks noChangeArrowheads="1"/>
          </p:cNvSpPr>
          <p:nvPr/>
        </p:nvSpPr>
        <p:spPr bwMode="auto">
          <a:xfrm>
            <a:off x="5734953" y="3585619"/>
            <a:ext cx="1976437" cy="230188"/>
          </a:xfrm>
          <a:prstGeom prst="rect">
            <a:avLst/>
          </a:prstGeom>
          <a:noFill/>
          <a:ln w="9525">
            <a:noFill/>
            <a:miter lim="800000"/>
            <a:headEnd/>
            <a:tailEnd/>
          </a:ln>
        </p:spPr>
        <p:txBody>
          <a:bodyPr wrap="none" lIns="72000" rIns="0">
            <a:spAutoFit/>
          </a:bodyPr>
          <a:lstStyle/>
          <a:p>
            <a:pPr>
              <a:buClr>
                <a:schemeClr val="accent1"/>
              </a:buClr>
              <a:buSzPct val="80000"/>
            </a:pPr>
            <a:r>
              <a:rPr lang="en-US" sz="900" dirty="0">
                <a:solidFill>
                  <a:srgbClr val="44697D"/>
                </a:solidFill>
                <a:hlinkClick r:id="rId17" action="ppaction://hlinksldjump" tooltip="Click here to display variants"/>
              </a:rPr>
              <a:t>Click here </a:t>
            </a:r>
            <a:r>
              <a:rPr lang="en-US" sz="900" dirty="0"/>
              <a:t>to display process variants</a:t>
            </a:r>
          </a:p>
        </p:txBody>
      </p:sp>
      <p:sp>
        <p:nvSpPr>
          <p:cNvPr id="68" name="Rectangle 61"/>
          <p:cNvSpPr>
            <a:spLocks noChangeArrowheads="1"/>
          </p:cNvSpPr>
          <p:nvPr/>
        </p:nvSpPr>
        <p:spPr bwMode="auto">
          <a:xfrm>
            <a:off x="4843634" y="3492436"/>
            <a:ext cx="3216275" cy="801488"/>
          </a:xfrm>
          <a:prstGeom prst="rect">
            <a:avLst/>
          </a:prstGeom>
          <a:solidFill>
            <a:srgbClr val="D2F0FF"/>
          </a:solidFill>
          <a:ln w="3175">
            <a:solidFill>
              <a:schemeClr val="tx1"/>
            </a:solidFill>
            <a:miter lim="800000"/>
            <a:headEnd/>
            <a:tailEnd/>
          </a:ln>
        </p:spPr>
        <p:txBody>
          <a:bodyPr tIns="180000"/>
          <a:lstStyle/>
          <a:p>
            <a:r>
              <a:rPr lang="en-US" sz="600" dirty="0"/>
              <a:t>The system receives information about the processed payments in a bank statement, lockbox, or bank advice, and allocates them to the appropriate process or matches them against the payments created in the system.</a:t>
            </a:r>
          </a:p>
          <a:p>
            <a:r>
              <a:rPr lang="en-US" sz="600" dirty="0"/>
              <a:t>If allocation is not possible, the accountant has to process it manually in a system-generated task. </a:t>
            </a:r>
          </a:p>
        </p:txBody>
      </p:sp>
      <p:sp>
        <p:nvSpPr>
          <p:cNvPr id="77" name="TextBox 59">
            <a:hlinkClick r:id="rId18" action="ppaction://hlinksldjump"/>
          </p:cNvPr>
          <p:cNvSpPr txBox="1">
            <a:spLocks noChangeArrowheads="1"/>
          </p:cNvSpPr>
          <p:nvPr/>
        </p:nvSpPr>
        <p:spPr bwMode="auto">
          <a:xfrm>
            <a:off x="7791133" y="3484100"/>
            <a:ext cx="251992" cy="276999"/>
          </a:xfrm>
          <a:prstGeom prst="rect">
            <a:avLst/>
          </a:prstGeom>
          <a:noFill/>
          <a:ln w="9525">
            <a:noFill/>
            <a:miter lim="800000"/>
            <a:headEnd/>
            <a:tailEnd/>
          </a:ln>
        </p:spPr>
        <p:txBody>
          <a:bodyPr wrap="none">
            <a:spAutoFit/>
          </a:bodyPr>
          <a:lstStyle/>
          <a:p>
            <a:r>
              <a:rPr lang="en-US" sz="1200" dirty="0">
                <a:latin typeface="BrowalliaUPC" pitchFamily="34" charset="-34"/>
                <a:cs typeface="BrowalliaUPC" pitchFamily="34" charset="-34"/>
              </a:rPr>
              <a:t>X</a:t>
            </a:r>
          </a:p>
        </p:txBody>
      </p:sp>
      <p:sp>
        <p:nvSpPr>
          <p:cNvPr id="84" name="Oval 83">
            <a:hlinkClick r:id="rId19" action="ppaction://hlinksldjump" tooltip="The accountant enters a payment advice received from the customer or supplier upon payment of an invoice or credit memo."/>
          </p:cNvPr>
          <p:cNvSpPr>
            <a:spLocks noChangeAspect="1"/>
          </p:cNvSpPr>
          <p:nvPr/>
        </p:nvSpPr>
        <p:spPr bwMode="gray">
          <a:xfrm>
            <a:off x="6389092" y="3308970"/>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5" name="Oval 84">
            <a:hlinkClick r:id="rId19"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7148655" y="3301882"/>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6" name="Oval 85">
            <a:hlinkClick r:id="rId19" action="ppaction://hlinksldjump" tooltip="Click for more information."/>
          </p:cNvPr>
          <p:cNvSpPr>
            <a:spLocks noChangeAspect="1"/>
          </p:cNvSpPr>
          <p:nvPr/>
        </p:nvSpPr>
        <p:spPr bwMode="gray">
          <a:xfrm>
            <a:off x="7939230" y="3311407"/>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7" name="Oval 86">
            <a:hlinkClick r:id="rId19" action="ppaction://hlinksldjump" tooltip="The system clears the payment if the items were selected previously. Otherwise, the system generates a task for the accountant to clear."/>
          </p:cNvPr>
          <p:cNvSpPr>
            <a:spLocks noChangeAspect="1"/>
          </p:cNvSpPr>
          <p:nvPr/>
        </p:nvSpPr>
        <p:spPr bwMode="gray">
          <a:xfrm>
            <a:off x="8701230" y="3292357"/>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54" name="TextBox 66"/>
          <p:cNvSpPr txBox="1">
            <a:spLocks noChangeArrowheads="1"/>
          </p:cNvSpPr>
          <p:nvPr/>
        </p:nvSpPr>
        <p:spPr bwMode="auto">
          <a:xfrm>
            <a:off x="1760926" y="4399866"/>
            <a:ext cx="4914194" cy="1995418"/>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Receivables and Payments</a:t>
            </a:r>
            <a:r>
              <a:rPr lang="en-US" sz="900" dirty="0"/>
              <a:t> business process enables the processing of incoming payments, initiated either internally by your company or externally by your customers. The process uses country-specific payment methods. </a:t>
            </a:r>
          </a:p>
          <a:p>
            <a:pPr>
              <a:spcBef>
                <a:spcPts val="600"/>
              </a:spcBef>
            </a:pPr>
            <a:r>
              <a:rPr lang="en-US" sz="900" dirty="0"/>
              <a:t>Payments can be made manually, or automatically via a payment run in which the system proposes open items for payment. You then release the payments and the system posts them to accounting. You create the payment medium, either manually or as part of an automatic run, using files for direct debit or credit card payments. It is also possible to upload credit card statements to pre-confirm payments. When the payments are credited to the company's bank account, the bank statement is entered in the system, either uploaded electronically or entered manually, before being confirmed. If payments are initiated externally by the customer, the bank statement provides notification of payment. The payments are matched in the system to the open invoices before being cleared. </a:t>
            </a:r>
          </a:p>
          <a:p>
            <a:pPr marL="228600" lvl="1" indent="-114300">
              <a:spcBef>
                <a:spcPts val="200"/>
              </a:spcBef>
              <a:buFont typeface="Arial" charset="0"/>
              <a:buChar char="•"/>
            </a:pPr>
            <a:endParaRPr lang="en-US" sz="900" dirty="0"/>
          </a:p>
        </p:txBody>
      </p:sp>
      <p:sp>
        <p:nvSpPr>
          <p:cNvPr id="107" name="Chevron 102"/>
          <p:cNvSpPr>
            <a:spLocks noChangeArrowheads="1"/>
          </p:cNvSpPr>
          <p:nvPr/>
        </p:nvSpPr>
        <p:spPr bwMode="auto">
          <a:xfrm>
            <a:off x="7613870" y="527036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Receivables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a:t>
            </a:r>
            <a:endParaRPr lang="en-US" sz="800" dirty="0"/>
          </a:p>
        </p:txBody>
      </p:sp>
      <p:sp>
        <p:nvSpPr>
          <p:cNvPr id="8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09"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11" name="Picture 110" descr="Calculator_2_60px.png"/>
          <p:cNvPicPr>
            <a:picLocks noChangeAspect="1"/>
          </p:cNvPicPr>
          <p:nvPr/>
        </p:nvPicPr>
        <p:blipFill>
          <a:blip r:embed="rId20" cstate="print"/>
          <a:stretch>
            <a:fillRect/>
          </a:stretch>
        </p:blipFill>
        <p:spPr>
          <a:xfrm>
            <a:off x="366739" y="5245467"/>
            <a:ext cx="180000" cy="180000"/>
          </a:xfrm>
          <a:prstGeom prst="rect">
            <a:avLst/>
          </a:prstGeom>
        </p:spPr>
      </p:pic>
      <p:pic>
        <p:nvPicPr>
          <p:cNvPr id="112" name="Picture 111" descr="Monitor_60px.png"/>
          <p:cNvPicPr>
            <a:picLocks noChangeAspect="1"/>
          </p:cNvPicPr>
          <p:nvPr/>
        </p:nvPicPr>
        <p:blipFill>
          <a:blip r:embed="rId21" cstate="print"/>
          <a:stretch>
            <a:fillRect/>
          </a:stretch>
        </p:blipFill>
        <p:spPr>
          <a:xfrm>
            <a:off x="366739" y="5604137"/>
            <a:ext cx="180000" cy="180000"/>
          </a:xfrm>
          <a:prstGeom prst="rect">
            <a:avLst/>
          </a:prstGeom>
        </p:spPr>
      </p:pic>
      <p:sp>
        <p:nvSpPr>
          <p:cNvPr id="113" name="Rectangle 57">
            <a:hlinkClick r:id="rId22"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4" name="Rectangle 57">
            <a:hlinkClick r:id="rId23"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6"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76" name="Picture 2"/>
          <p:cNvPicPr>
            <a:picLocks noChangeAspect="1" noChangeArrowheads="1"/>
          </p:cNvPicPr>
          <p:nvPr/>
        </p:nvPicPr>
        <p:blipFill>
          <a:blip r:embed="rId24">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grpSp>
        <p:nvGrpSpPr>
          <p:cNvPr id="91" name="Group 90"/>
          <p:cNvGrpSpPr/>
          <p:nvPr/>
        </p:nvGrpSpPr>
        <p:grpSpPr>
          <a:xfrm>
            <a:off x="6868029" y="4494305"/>
            <a:ext cx="410400" cy="410400"/>
            <a:chOff x="6387429" y="6329363"/>
            <a:chExt cx="410400" cy="410400"/>
          </a:xfrm>
        </p:grpSpPr>
        <p:pic>
          <p:nvPicPr>
            <p:cNvPr id="93" name="Picture 102" descr="47"/>
            <p:cNvPicPr>
              <a:picLocks noChangeAspect="1" noChangeArrowheads="1"/>
            </p:cNvPicPr>
            <p:nvPr/>
          </p:nvPicPr>
          <p:blipFill>
            <a:blip r:embed="rId25" cstate="print"/>
            <a:srcRect/>
            <a:stretch>
              <a:fillRect/>
            </a:stretch>
          </p:blipFill>
          <p:spPr bwMode="auto">
            <a:xfrm>
              <a:off x="6413654" y="6329363"/>
              <a:ext cx="384175" cy="384175"/>
            </a:xfrm>
            <a:prstGeom prst="rect">
              <a:avLst/>
            </a:prstGeom>
            <a:noFill/>
            <a:ln w="9525">
              <a:noFill/>
              <a:miter lim="800000"/>
              <a:headEnd/>
              <a:tailEnd/>
            </a:ln>
          </p:spPr>
        </p:pic>
        <p:sp>
          <p:nvSpPr>
            <p:cNvPr id="94" name="Donut 93"/>
            <p:cNvSpPr>
              <a:spLocks noChangeAspect="1"/>
            </p:cNvSpPr>
            <p:nvPr/>
          </p:nvSpPr>
          <p:spPr bwMode="gray">
            <a:xfrm>
              <a:off x="6387429" y="6329363"/>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99" name="Picture 98"/>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102" name="Picture 101" descr="i_button_black.png"/>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17" name="Rectangle 57">
            <a:hlinkClick r:id="rId2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extBox 7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Order-to-Cash (Third-Party Order Processing – Material) </a:t>
            </a:r>
            <a:br>
              <a:rPr lang="en-US" b="0" dirty="0"/>
            </a:br>
            <a:r>
              <a:rPr lang="en-US" sz="2000" b="0" dirty="0"/>
              <a:t>Scenario Overview</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4" action="ppaction://hlinksldjump"/>
              </a:rPr>
              <a:t>Open Legend</a:t>
            </a:r>
            <a:endParaRPr lang="en-US" sz="900" dirty="0">
              <a:ea typeface="SimSun" pitchFamily="2" charset="-122"/>
            </a:endParaRPr>
          </a:p>
        </p:txBody>
      </p:sp>
      <p:sp>
        <p:nvSpPr>
          <p:cNvPr id="41"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pPr>
            <a:r>
              <a:rPr lang="en-US" sz="700" dirty="0"/>
              <a:t>Sales Representative</a:t>
            </a: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49" name="Chevron 79"/>
          <p:cNvSpPr>
            <a:spLocks noChangeArrowheads="1"/>
          </p:cNvSpPr>
          <p:nvPr/>
        </p:nvSpPr>
        <p:spPr bwMode="auto">
          <a:xfrm>
            <a:off x="34909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t>Operational</a:t>
            </a:r>
            <a:r>
              <a:rPr lang="en-US" sz="700" dirty="0">
                <a:solidFill>
                  <a:srgbClr val="404040"/>
                </a:solidFill>
              </a:rPr>
              <a:t> </a:t>
            </a:r>
            <a:r>
              <a:rPr lang="en-US" sz="700" dirty="0"/>
              <a:t>Buyer</a:t>
            </a:r>
          </a:p>
        </p:txBody>
      </p:sp>
      <p:sp>
        <p:nvSpPr>
          <p:cNvPr id="50" name="Chevron 79"/>
          <p:cNvSpPr>
            <a:spLocks noChangeArrowheads="1"/>
          </p:cNvSpPr>
          <p:nvPr/>
        </p:nvSpPr>
        <p:spPr bwMode="auto">
          <a:xfrm>
            <a:off x="46847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t>Strategic</a:t>
            </a:r>
            <a:r>
              <a:rPr lang="en-US" sz="700" dirty="0">
                <a:solidFill>
                  <a:srgbClr val="404040"/>
                </a:solidFill>
              </a:rPr>
              <a:t> </a:t>
            </a:r>
            <a:r>
              <a:rPr lang="en-US" sz="700" dirty="0"/>
              <a:t>Buyer</a:t>
            </a:r>
          </a:p>
        </p:txBody>
      </p:sp>
      <p:sp>
        <p:nvSpPr>
          <p:cNvPr id="51" name="Chevron 79"/>
          <p:cNvSpPr>
            <a:spLocks noChangeArrowheads="1"/>
          </p:cNvSpPr>
          <p:nvPr/>
        </p:nvSpPr>
        <p:spPr bwMode="auto">
          <a:xfrm>
            <a:off x="5746750" y="6329362"/>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t>Accounts</a:t>
            </a:r>
            <a:r>
              <a:rPr lang="en-US" sz="700" dirty="0">
                <a:solidFill>
                  <a:srgbClr val="404040"/>
                </a:solidFill>
              </a:rPr>
              <a:t> </a:t>
            </a:r>
            <a:r>
              <a:rPr lang="en-US" sz="700" dirty="0"/>
              <a:t>Payable</a:t>
            </a:r>
            <a:r>
              <a:rPr lang="en-US" sz="700" dirty="0">
                <a:solidFill>
                  <a:srgbClr val="404040"/>
                </a:solidFill>
              </a:rPr>
              <a:t> </a:t>
            </a:r>
            <a:r>
              <a:rPr lang="en-US" sz="700" dirty="0"/>
              <a:t>Accountant</a:t>
            </a:r>
          </a:p>
        </p:txBody>
      </p:sp>
      <p:sp>
        <p:nvSpPr>
          <p:cNvPr id="52" name="Chevron 79"/>
          <p:cNvSpPr>
            <a:spLocks noChangeArrowheads="1"/>
          </p:cNvSpPr>
          <p:nvPr/>
        </p:nvSpPr>
        <p:spPr bwMode="auto">
          <a:xfrm>
            <a:off x="6892925" y="6305550"/>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t>Accounts</a:t>
            </a:r>
            <a:r>
              <a:rPr lang="en-US" sz="700" dirty="0">
                <a:solidFill>
                  <a:srgbClr val="404040"/>
                </a:solidFill>
              </a:rPr>
              <a:t> </a:t>
            </a:r>
            <a:r>
              <a:rPr lang="en-US" sz="700" dirty="0"/>
              <a:t>Receivables</a:t>
            </a:r>
            <a:r>
              <a:rPr lang="en-US" sz="700" dirty="0">
                <a:solidFill>
                  <a:srgbClr val="404040"/>
                </a:solidFill>
              </a:rPr>
              <a:t> </a:t>
            </a:r>
            <a:r>
              <a:rPr lang="en-US" sz="700" dirty="0"/>
              <a:t>Accountant</a:t>
            </a:r>
          </a:p>
        </p:txBody>
      </p:sp>
      <p:sp>
        <p:nvSpPr>
          <p:cNvPr id="54" name="TextBox 66"/>
          <p:cNvSpPr txBox="1">
            <a:spLocks noChangeArrowheads="1"/>
          </p:cNvSpPr>
          <p:nvPr/>
        </p:nvSpPr>
        <p:spPr bwMode="auto">
          <a:xfrm>
            <a:off x="1760926" y="4399866"/>
            <a:ext cx="7256462" cy="1290097"/>
          </a:xfrm>
          <a:prstGeom prst="rect">
            <a:avLst/>
          </a:prstGeom>
          <a:noFill/>
          <a:ln w="9525">
            <a:noFill/>
            <a:miter lim="800000"/>
            <a:headEnd/>
            <a:tailEnd/>
          </a:ln>
        </p:spPr>
        <p:txBody>
          <a:bodyPr>
            <a:spAutoFit/>
          </a:bodyPr>
          <a:lstStyle/>
          <a:p>
            <a:pPr>
              <a:spcBef>
                <a:spcPts val="500"/>
              </a:spcBef>
              <a:spcAft>
                <a:spcPts val="500"/>
              </a:spcAft>
              <a:buClr>
                <a:schemeClr val="accent1"/>
              </a:buClr>
              <a:buSzPct val="80000"/>
              <a:buFont typeface="Wingdings" pitchFamily="2" charset="2"/>
              <a:buNone/>
            </a:pPr>
            <a:r>
              <a:rPr lang="de-DE" sz="900" dirty="0"/>
              <a:t>The </a:t>
            </a:r>
            <a:r>
              <a:rPr lang="de-DE" sz="900" b="1" dirty="0"/>
              <a:t>Order-to-Cash (Third-Party Order Processing - Material</a:t>
            </a:r>
            <a:r>
              <a:rPr lang="de-DE" sz="900" dirty="0"/>
              <a:t>) scenario enables your company to create sales orders that are used to ship products with or without a product specification to your customer directly from a supplier rather than from your own company. A third-party purchase request  is created automatically when you release a sales order for a product to which purchasing contracts and/or list prices have been assigned in the system. The third-party purchase order can be created automatically or manually. You can enter the supplier's confirmation data in the system when they send the delivery notification. Based on this third-party delivery, supplier invoicing and customer invoicing is triggered. You can use the Order-to-Cash (Third-Party Order Processing – Material) scenario if you always ship directly from a supplier or if you only ship directly from a supplier in exceptional cases.</a:t>
            </a:r>
          </a:p>
          <a:p>
            <a:pPr marL="228600" lvl="1" indent="-114300">
              <a:spcBef>
                <a:spcPts val="200"/>
              </a:spcBef>
              <a:buFont typeface="Arial" charset="0"/>
              <a:buChar char="•"/>
            </a:pPr>
            <a:endParaRPr lang="en-US" sz="900" dirty="0"/>
          </a:p>
        </p:txBody>
      </p:sp>
      <p:grpSp>
        <p:nvGrpSpPr>
          <p:cNvPr id="3"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6" action="ppaction://hlinksldjump"/>
          </p:cNvPr>
          <p:cNvSpPr>
            <a:spLocks noChangeArrowheads="1"/>
          </p:cNvSpPr>
          <p:nvPr/>
        </p:nvSpPr>
        <p:spPr bwMode="auto">
          <a:xfrm>
            <a:off x="4647592" y="2110609"/>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Third-Party Delivery Notifications</a:t>
            </a:r>
          </a:p>
          <a:p>
            <a:pPr>
              <a:lnSpc>
                <a:spcPct val="90000"/>
              </a:lnSpc>
              <a:buClr>
                <a:schemeClr val="accent1"/>
              </a:buClr>
              <a:buSzPct val="80000"/>
            </a:pPr>
            <a:endParaRPr lang="en-US" sz="800" dirty="0">
              <a:solidFill>
                <a:srgbClr val="404040"/>
              </a:solidFill>
            </a:endParaRPr>
          </a:p>
        </p:txBody>
      </p:sp>
      <p:sp>
        <p:nvSpPr>
          <p:cNvPr id="60" name="Chevron 123">
            <a:hlinkClick r:id="rId7" action="ppaction://hlinksldjump"/>
          </p:cNvPr>
          <p:cNvSpPr>
            <a:spLocks noChangeArrowheads="1"/>
          </p:cNvSpPr>
          <p:nvPr/>
        </p:nvSpPr>
        <p:spPr bwMode="auto">
          <a:xfrm>
            <a:off x="422737" y="2110609"/>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67" name="Chevron 123">
            <a:hlinkClick r:id="rId4" action="ppaction://hlinksldjump"/>
          </p:cNvPr>
          <p:cNvSpPr>
            <a:spLocks noChangeArrowheads="1"/>
          </p:cNvSpPr>
          <p:nvPr/>
        </p:nvSpPr>
        <p:spPr bwMode="auto">
          <a:xfrm>
            <a:off x="1268925" y="2110609"/>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68" name="Chevron 123">
            <a:hlinkClick r:id="rId8" action="ppaction://hlinksldjump"/>
          </p:cNvPr>
          <p:cNvSpPr>
            <a:spLocks noChangeArrowheads="1"/>
          </p:cNvSpPr>
          <p:nvPr/>
        </p:nvSpPr>
        <p:spPr bwMode="auto">
          <a:xfrm>
            <a:off x="2113592" y="2110609"/>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69" name="Chevron 123">
            <a:hlinkClick r:id="rId9" action="ppaction://hlinksldjump"/>
          </p:cNvPr>
          <p:cNvSpPr>
            <a:spLocks noChangeArrowheads="1"/>
          </p:cNvSpPr>
          <p:nvPr/>
        </p:nvSpPr>
        <p:spPr bwMode="auto">
          <a:xfrm>
            <a:off x="2958259" y="2110609"/>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70" name="Chevron 123">
            <a:hlinkClick r:id="rId10" action="ppaction://hlinksldjump"/>
          </p:cNvPr>
          <p:cNvSpPr>
            <a:spLocks noChangeArrowheads="1"/>
          </p:cNvSpPr>
          <p:nvPr/>
        </p:nvSpPr>
        <p:spPr bwMode="auto">
          <a:xfrm>
            <a:off x="3802925" y="2110609"/>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 </a:t>
            </a:r>
          </a:p>
        </p:txBody>
      </p:sp>
      <p:sp>
        <p:nvSpPr>
          <p:cNvPr id="71" name="Chevron 123">
            <a:hlinkClick r:id="rId11" action="ppaction://hlinksldjump"/>
          </p:cNvPr>
          <p:cNvSpPr>
            <a:spLocks noChangeArrowheads="1"/>
          </p:cNvSpPr>
          <p:nvPr/>
        </p:nvSpPr>
        <p:spPr bwMode="auto">
          <a:xfrm>
            <a:off x="5548055" y="2990615"/>
            <a:ext cx="884237" cy="87981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72" name="Chevron 123">
            <a:hlinkClick r:id="rId12" action="ppaction://hlinksldjump"/>
          </p:cNvPr>
          <p:cNvSpPr>
            <a:spLocks noChangeArrowheads="1"/>
          </p:cNvSpPr>
          <p:nvPr/>
        </p:nvSpPr>
        <p:spPr bwMode="auto">
          <a:xfrm>
            <a:off x="6400909" y="2990615"/>
            <a:ext cx="884237" cy="87981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73" name="Chevron 123">
            <a:hlinkClick r:id="rId13" action="ppaction://hlinksldjump"/>
          </p:cNvPr>
          <p:cNvSpPr>
            <a:spLocks noChangeArrowheads="1"/>
          </p:cNvSpPr>
          <p:nvPr/>
        </p:nvSpPr>
        <p:spPr bwMode="auto">
          <a:xfrm>
            <a:off x="5550983" y="1182334"/>
            <a:ext cx="884237" cy="87981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74" name="Chevron 123">
            <a:hlinkClick r:id="rId14" action="ppaction://hlinksldjump"/>
          </p:cNvPr>
          <p:cNvSpPr>
            <a:spLocks noChangeArrowheads="1"/>
          </p:cNvSpPr>
          <p:nvPr/>
        </p:nvSpPr>
        <p:spPr bwMode="auto">
          <a:xfrm>
            <a:off x="6403837" y="1182334"/>
            <a:ext cx="884237" cy="87981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66" name="Rectangle 72"/>
          <p:cNvSpPr>
            <a:spLocks noChangeArrowheads="1"/>
          </p:cNvSpPr>
          <p:nvPr/>
        </p:nvSpPr>
        <p:spPr bwMode="auto">
          <a:xfrm>
            <a:off x="6886575" y="4171950"/>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endParaRPr lang="de-DE"/>
          </a:p>
        </p:txBody>
      </p:sp>
      <p:sp>
        <p:nvSpPr>
          <p:cNvPr id="80" name="Rectangle 73"/>
          <p:cNvSpPr>
            <a:spLocks noChangeArrowheads="1"/>
          </p:cNvSpPr>
          <p:nvPr/>
        </p:nvSpPr>
        <p:spPr bwMode="auto">
          <a:xfrm>
            <a:off x="6940550" y="4187825"/>
            <a:ext cx="471283"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Light" pitchFamily="2" charset="0"/>
              </a:rPr>
              <a:t>Legend</a:t>
            </a:r>
          </a:p>
        </p:txBody>
      </p:sp>
      <p:sp>
        <p:nvSpPr>
          <p:cNvPr id="83" name="Rectangle 74"/>
          <p:cNvSpPr>
            <a:spLocks noChangeArrowheads="1"/>
          </p:cNvSpPr>
          <p:nvPr/>
        </p:nvSpPr>
        <p:spPr bwMode="auto">
          <a:xfrm>
            <a:off x="7131050" y="4629150"/>
            <a:ext cx="1908175" cy="1833563"/>
          </a:xfrm>
          <a:prstGeom prst="rect">
            <a:avLst/>
          </a:prstGeom>
          <a:noFill/>
          <a:ln w="9525">
            <a:noFill/>
            <a:miter lim="800000"/>
            <a:headEnd/>
            <a:tailEnd/>
          </a:ln>
        </p:spPr>
        <p:txBody>
          <a:bodyPr lIns="0" tIns="0" rIns="0" bIns="0">
            <a:spAutoFit/>
          </a:bodyPr>
          <a:lstStyle/>
          <a:p>
            <a:r>
              <a:rPr lang="en-US" sz="800" dirty="0">
                <a:solidFill>
                  <a:srgbClr val="000000"/>
                </a:solidFill>
              </a:rPr>
              <a:t>Process mainly driven by the user</a:t>
            </a:r>
          </a:p>
          <a:p>
            <a:endParaRPr lang="en-US" sz="800" dirty="0">
              <a:solidFill>
                <a:srgbClr val="000000"/>
              </a:solidFill>
            </a:endParaRPr>
          </a:p>
          <a:p>
            <a:r>
              <a:rPr lang="en-US" sz="800" dirty="0">
                <a:solidFill>
                  <a:srgbClr val="000000"/>
                </a:solidFill>
              </a:rPr>
              <a:t>Process mainly driven by the system</a:t>
            </a:r>
          </a:p>
          <a:p>
            <a:endParaRPr lang="en-US" sz="800" dirty="0">
              <a:solidFill>
                <a:srgbClr val="000000"/>
              </a:solidFill>
            </a:endParaRPr>
          </a:p>
          <a:p>
            <a:r>
              <a:rPr lang="en-US" sz="800" dirty="0">
                <a:solidFill>
                  <a:srgbClr val="000000"/>
                </a:solidFill>
              </a:rPr>
              <a:t>Manual process not supported by the system</a:t>
            </a:r>
          </a:p>
          <a:p>
            <a:endParaRPr lang="en-US" sz="800" dirty="0">
              <a:solidFill>
                <a:srgbClr val="000000"/>
              </a:solidFill>
            </a:endParaRPr>
          </a:p>
          <a:p>
            <a:r>
              <a:rPr lang="en-US" sz="800" dirty="0">
                <a:solidFill>
                  <a:srgbClr val="000000"/>
                </a:solidFill>
              </a:rPr>
              <a:t>Process that communicates with third-party software (mouse-over for details)</a:t>
            </a:r>
          </a:p>
          <a:p>
            <a:endParaRPr lang="en-US" sz="800" dirty="0">
              <a:solidFill>
                <a:srgbClr val="000000"/>
              </a:solidFill>
            </a:endParaRPr>
          </a:p>
          <a:p>
            <a:r>
              <a:rPr lang="en-US" sz="800" dirty="0">
                <a:solidFill>
                  <a:srgbClr val="000000"/>
                </a:solidFill>
              </a:rPr>
              <a:t>Process with relevance to Financials</a:t>
            </a:r>
          </a:p>
          <a:p>
            <a:endParaRPr lang="en-US" sz="800" dirty="0">
              <a:solidFill>
                <a:srgbClr val="000000"/>
              </a:solidFill>
            </a:endParaRPr>
          </a:p>
          <a:p>
            <a:r>
              <a:rPr lang="en-US" sz="800" dirty="0">
                <a:solidFill>
                  <a:srgbClr val="000000"/>
                </a:solidFill>
              </a:rPr>
              <a:t>Related scenario</a:t>
            </a:r>
          </a:p>
          <a:p>
            <a:endParaRPr lang="en-US" sz="800" dirty="0">
              <a:solidFill>
                <a:srgbClr val="000000"/>
              </a:solidFill>
            </a:endParaRPr>
          </a:p>
          <a:p>
            <a:r>
              <a:rPr lang="en-US" sz="800" dirty="0">
                <a:solidFill>
                  <a:srgbClr val="000000"/>
                </a:solidFill>
              </a:rPr>
              <a:t>Info button with more information</a:t>
            </a:r>
            <a:endParaRPr lang="en-US" sz="800" dirty="0"/>
          </a:p>
        </p:txBody>
      </p:sp>
      <p:sp>
        <p:nvSpPr>
          <p:cNvPr id="89" name="Rectangle 76">
            <a:hlinkClick r:id="rId15" action="ppaction://hlinksldjump"/>
          </p:cNvPr>
          <p:cNvSpPr>
            <a:spLocks noChangeArrowheads="1"/>
          </p:cNvSpPr>
          <p:nvPr/>
        </p:nvSpPr>
        <p:spPr bwMode="auto">
          <a:xfrm>
            <a:off x="8435975" y="4194175"/>
            <a:ext cx="631825" cy="122238"/>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15" action="ppaction://hlinksldjump"/>
              </a:rPr>
              <a:t>Close Legend</a:t>
            </a:r>
            <a:endParaRPr lang="en-US" sz="800" dirty="0">
              <a:solidFill>
                <a:srgbClr val="44697D"/>
              </a:solidFill>
            </a:endParaRPr>
          </a:p>
        </p:txBody>
      </p:sp>
      <p:sp>
        <p:nvSpPr>
          <p:cNvPr id="99" name="Freeform 69"/>
          <p:cNvSpPr>
            <a:spLocks noChangeArrowheads="1"/>
          </p:cNvSpPr>
          <p:nvPr/>
        </p:nvSpPr>
        <p:spPr bwMode="auto">
          <a:xfrm>
            <a:off x="6219433" y="192821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0" name="Freeform 69"/>
          <p:cNvSpPr>
            <a:spLocks noChangeArrowheads="1"/>
          </p:cNvSpPr>
          <p:nvPr/>
        </p:nvSpPr>
        <p:spPr bwMode="auto">
          <a:xfrm>
            <a:off x="7075797" y="193132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1" name="Freeform 69"/>
          <p:cNvSpPr>
            <a:spLocks noChangeArrowheads="1"/>
          </p:cNvSpPr>
          <p:nvPr/>
        </p:nvSpPr>
        <p:spPr bwMode="auto">
          <a:xfrm>
            <a:off x="7063328" y="373935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2" name="Freeform 69"/>
          <p:cNvSpPr>
            <a:spLocks noChangeArrowheads="1"/>
          </p:cNvSpPr>
          <p:nvPr/>
        </p:nvSpPr>
        <p:spPr bwMode="auto">
          <a:xfrm>
            <a:off x="6211207" y="373942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7"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04" name="Picture 103" descr="Calculator_2_60px.png"/>
          <p:cNvPicPr>
            <a:picLocks noChangeAspect="1"/>
          </p:cNvPicPr>
          <p:nvPr/>
        </p:nvPicPr>
        <p:blipFill>
          <a:blip r:embed="rId16" cstate="print"/>
          <a:stretch>
            <a:fillRect/>
          </a:stretch>
        </p:blipFill>
        <p:spPr>
          <a:xfrm>
            <a:off x="366739" y="5245467"/>
            <a:ext cx="180000" cy="180000"/>
          </a:xfrm>
          <a:prstGeom prst="rect">
            <a:avLst/>
          </a:prstGeom>
        </p:spPr>
      </p:pic>
      <p:pic>
        <p:nvPicPr>
          <p:cNvPr id="105" name="Picture 104" descr="Monitor_60px.png"/>
          <p:cNvPicPr>
            <a:picLocks noChangeAspect="1"/>
          </p:cNvPicPr>
          <p:nvPr/>
        </p:nvPicPr>
        <p:blipFill>
          <a:blip r:embed="rId17" cstate="print"/>
          <a:stretch>
            <a:fillRect/>
          </a:stretch>
        </p:blipFill>
        <p:spPr>
          <a:xfrm>
            <a:off x="366739" y="5604137"/>
            <a:ext cx="180000" cy="180000"/>
          </a:xfrm>
          <a:prstGeom prst="rect">
            <a:avLst/>
          </a:prstGeom>
        </p:spPr>
      </p:pic>
      <p:sp>
        <p:nvSpPr>
          <p:cNvPr id="106" name="Rectangle 57">
            <a:hlinkClick r:id="rId18"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7" name="Rectangle 57">
            <a:hlinkClick r:id="rId19"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98" name="Picture 68"/>
          <p:cNvPicPr>
            <a:picLocks noChangeAspect="1"/>
          </p:cNvPicPr>
          <p:nvPr>
            <p:custDataLst>
              <p:tags r:id="rId1"/>
            </p:custDataLst>
          </p:nvPr>
        </p:nvPicPr>
        <p:blipFill>
          <a:blip r:embed="rId20" cstate="print">
            <a:extLst>
              <a:ext uri="{28A0092B-C50C-407E-A947-70E740481C1C}">
                <a14:useLocalDpi xmlns:a14="http://schemas.microsoft.com/office/drawing/2010/main" val="0"/>
              </a:ext>
            </a:extLst>
          </a:blip>
          <a:stretch>
            <a:fillRect/>
          </a:stretch>
        </p:blipFill>
        <p:spPr bwMode="auto">
          <a:xfrm>
            <a:off x="1851025" y="6341412"/>
            <a:ext cx="411162" cy="402939"/>
          </a:xfrm>
          <a:prstGeom prst="rect">
            <a:avLst/>
          </a:prstGeom>
          <a:noFill/>
          <a:ln w="9525">
            <a:noFill/>
            <a:miter lim="800000"/>
            <a:headEnd/>
            <a:tailEnd/>
          </a:ln>
        </p:spPr>
      </p:pic>
      <p:pic>
        <p:nvPicPr>
          <p:cNvPr id="111" name="Picture 96"/>
          <p:cNvPicPr>
            <a:picLocks noChangeAspect="1" noChangeArrowheads="1"/>
          </p:cNvPicPr>
          <p:nvPr/>
        </p:nvPicPr>
        <p:blipFill>
          <a:blip r:embed="rId21" cstate="print">
            <a:extLst>
              <a:ext uri="{28A0092B-C50C-407E-A947-70E740481C1C}">
                <a14:useLocalDpi xmlns:a14="http://schemas.microsoft.com/office/drawing/2010/main" val="0"/>
              </a:ext>
            </a:extLst>
          </a:blip>
          <a:stretch>
            <a:fillRect/>
          </a:stretch>
        </p:blipFill>
        <p:spPr bwMode="auto">
          <a:xfrm>
            <a:off x="3027309" y="6323036"/>
            <a:ext cx="401637" cy="400004"/>
          </a:xfrm>
          <a:prstGeom prst="rect">
            <a:avLst/>
          </a:prstGeom>
          <a:noFill/>
          <a:ln w="9525">
            <a:noFill/>
            <a:miter lim="800000"/>
            <a:headEnd/>
            <a:tailEnd/>
          </a:ln>
        </p:spPr>
      </p:pic>
      <p:pic>
        <p:nvPicPr>
          <p:cNvPr id="112" name="Picture 98"/>
          <p:cNvPicPr>
            <a:picLocks noChangeAspect="1" noChangeArrowheads="1"/>
          </p:cNvPicPr>
          <p:nvPr/>
        </p:nvPicPr>
        <p:blipFill>
          <a:blip r:embed="rId22" cstate="print">
            <a:extLst>
              <a:ext uri="{28A0092B-C50C-407E-A947-70E740481C1C}">
                <a14:useLocalDpi xmlns:a14="http://schemas.microsoft.com/office/drawing/2010/main" val="0"/>
              </a:ext>
            </a:extLst>
          </a:blip>
          <a:stretch>
            <a:fillRect/>
          </a:stretch>
        </p:blipFill>
        <p:spPr bwMode="auto">
          <a:xfrm>
            <a:off x="5298958" y="6319045"/>
            <a:ext cx="415102" cy="406800"/>
          </a:xfrm>
          <a:prstGeom prst="rect">
            <a:avLst/>
          </a:prstGeom>
          <a:noFill/>
          <a:ln w="9525">
            <a:noFill/>
            <a:miter lim="800000"/>
            <a:headEnd/>
            <a:tailEnd/>
          </a:ln>
        </p:spPr>
      </p:pic>
      <p:grpSp>
        <p:nvGrpSpPr>
          <p:cNvPr id="113" name="Group 112"/>
          <p:cNvGrpSpPr/>
          <p:nvPr/>
        </p:nvGrpSpPr>
        <p:grpSpPr>
          <a:xfrm>
            <a:off x="4217194" y="6323013"/>
            <a:ext cx="410400" cy="415925"/>
            <a:chOff x="4217194" y="6323013"/>
            <a:chExt cx="410400" cy="415925"/>
          </a:xfrm>
        </p:grpSpPr>
        <p:pic>
          <p:nvPicPr>
            <p:cNvPr id="114" name="Picture 71" descr="12"/>
            <p:cNvPicPr>
              <a:picLocks noChangeAspect="1" noChangeArrowheads="1"/>
            </p:cNvPicPr>
            <p:nvPr/>
          </p:nvPicPr>
          <p:blipFill>
            <a:blip r:embed="rId23" cstate="print"/>
            <a:srcRect/>
            <a:stretch>
              <a:fillRect/>
            </a:stretch>
          </p:blipFill>
          <p:spPr bwMode="auto">
            <a:xfrm>
              <a:off x="4219521" y="6323013"/>
              <a:ext cx="401638" cy="401638"/>
            </a:xfrm>
            <a:prstGeom prst="rect">
              <a:avLst/>
            </a:prstGeom>
            <a:noFill/>
            <a:ln w="9525">
              <a:noFill/>
              <a:miter lim="800000"/>
              <a:headEnd/>
              <a:tailEnd/>
            </a:ln>
          </p:spPr>
        </p:pic>
        <p:sp>
          <p:nvSpPr>
            <p:cNvPr id="115" name="Donut 114"/>
            <p:cNvSpPr>
              <a:spLocks noChangeAspect="1"/>
            </p:cNvSpPr>
            <p:nvPr/>
          </p:nvSpPr>
          <p:spPr bwMode="gray">
            <a:xfrm>
              <a:off x="4217194" y="6328538"/>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grpSp>
        <p:nvGrpSpPr>
          <p:cNvPr id="116" name="Group 115"/>
          <p:cNvGrpSpPr/>
          <p:nvPr/>
        </p:nvGrpSpPr>
        <p:grpSpPr>
          <a:xfrm>
            <a:off x="6387429" y="6329363"/>
            <a:ext cx="410400" cy="410400"/>
            <a:chOff x="6387429" y="6329363"/>
            <a:chExt cx="410400" cy="410400"/>
          </a:xfrm>
        </p:grpSpPr>
        <p:pic>
          <p:nvPicPr>
            <p:cNvPr id="117" name="Picture 102" descr="47"/>
            <p:cNvPicPr>
              <a:picLocks noChangeAspect="1" noChangeArrowheads="1"/>
            </p:cNvPicPr>
            <p:nvPr/>
          </p:nvPicPr>
          <p:blipFill>
            <a:blip r:embed="rId24" cstate="print"/>
            <a:srcRect/>
            <a:stretch>
              <a:fillRect/>
            </a:stretch>
          </p:blipFill>
          <p:spPr bwMode="auto">
            <a:xfrm>
              <a:off x="6413654" y="6329363"/>
              <a:ext cx="384175" cy="384175"/>
            </a:xfrm>
            <a:prstGeom prst="rect">
              <a:avLst/>
            </a:prstGeom>
            <a:noFill/>
            <a:ln w="9525">
              <a:noFill/>
              <a:miter lim="800000"/>
              <a:headEnd/>
              <a:tailEnd/>
            </a:ln>
          </p:spPr>
        </p:pic>
        <p:sp>
          <p:nvSpPr>
            <p:cNvPr id="118" name="Donut 117"/>
            <p:cNvSpPr>
              <a:spLocks noChangeAspect="1"/>
            </p:cNvSpPr>
            <p:nvPr/>
          </p:nvSpPr>
          <p:spPr bwMode="gray">
            <a:xfrm>
              <a:off x="6387429" y="6329363"/>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119" name="Picture 75"/>
          <p:cNvPicPr>
            <a:picLocks noChangeAspect="1" noChangeArrowheads="1"/>
          </p:cNvPicPr>
          <p:nvPr/>
        </p:nvPicPr>
        <p:blipFill>
          <a:blip r:embed="rId25" cstate="print">
            <a:extLst>
              <a:ext uri="{28A0092B-C50C-407E-A947-70E740481C1C}">
                <a14:useLocalDpi xmlns:a14="http://schemas.microsoft.com/office/drawing/2010/main" val="0"/>
              </a:ext>
            </a:extLst>
          </a:blip>
          <a:stretch>
            <a:fillRect/>
          </a:stretch>
        </p:blipFill>
        <p:spPr bwMode="auto">
          <a:xfrm>
            <a:off x="6934994" y="6100854"/>
            <a:ext cx="127000" cy="94672"/>
          </a:xfrm>
          <a:prstGeom prst="rect">
            <a:avLst/>
          </a:prstGeom>
          <a:noFill/>
          <a:ln w="9525">
            <a:noFill/>
            <a:miter lim="800000"/>
            <a:headEnd/>
            <a:tailEnd/>
          </a:ln>
        </p:spPr>
      </p:pic>
      <p:sp>
        <p:nvSpPr>
          <p:cNvPr id="120" name="Chevron 123"/>
          <p:cNvSpPr>
            <a:spLocks noChangeArrowheads="1"/>
          </p:cNvSpPr>
          <p:nvPr/>
        </p:nvSpPr>
        <p:spPr bwMode="auto">
          <a:xfrm>
            <a:off x="6934200" y="462915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121" name="Chevron 123"/>
          <p:cNvSpPr>
            <a:spLocks noChangeArrowheads="1"/>
          </p:cNvSpPr>
          <p:nvPr/>
        </p:nvSpPr>
        <p:spPr bwMode="auto">
          <a:xfrm>
            <a:off x="6934200" y="5131848"/>
            <a:ext cx="107950" cy="104775"/>
          </a:xfrm>
          <a:prstGeom prst="chevron">
            <a:avLst>
              <a:gd name="adj" fmla="val 10394"/>
            </a:avLst>
          </a:prstGeom>
          <a:solidFill>
            <a:schemeClr val="bg1"/>
          </a:solidFill>
          <a:ln w="3175" cmpd="sng" algn="ctr">
            <a:solidFill>
              <a:schemeClr val="tx1"/>
            </a:solidFill>
            <a:prstDash val="solid"/>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122" name="Chevron 123"/>
          <p:cNvSpPr>
            <a:spLocks noChangeArrowheads="1"/>
          </p:cNvSpPr>
          <p:nvPr/>
        </p:nvSpPr>
        <p:spPr bwMode="auto">
          <a:xfrm>
            <a:off x="6934200" y="488473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pic>
        <p:nvPicPr>
          <p:cNvPr id="124" name="Picture 123" descr="i_button_black.psd"/>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6920722" y="6305441"/>
            <a:ext cx="138040" cy="138040"/>
          </a:xfrm>
          <a:prstGeom prst="rect">
            <a:avLst/>
          </a:prstGeom>
        </p:spPr>
      </p:pic>
      <p:sp>
        <p:nvSpPr>
          <p:cNvPr id="125" name="Freeform 70">
            <a:hlinkClick r:id="rId15" action="ppaction://hlinksldjump" tooltip="Third party product"/>
          </p:cNvPr>
          <p:cNvSpPr>
            <a:spLocks noChangeArrowheads="1"/>
          </p:cNvSpPr>
          <p:nvPr/>
        </p:nvSpPr>
        <p:spPr bwMode="auto">
          <a:xfrm flipV="1">
            <a:off x="6907073" y="5514485"/>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126" name="Freeform 69"/>
          <p:cNvSpPr>
            <a:spLocks noChangeArrowheads="1"/>
          </p:cNvSpPr>
          <p:nvPr/>
        </p:nvSpPr>
        <p:spPr bwMode="auto">
          <a:xfrm>
            <a:off x="6913975" y="583674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27" name="Picture 126"/>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128" name="Picture 127" descr="i_button_black.png"/>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10" name="Rectangle 57">
            <a:hlinkClick r:id="rId29"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extBox 103"/>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114"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b="0" dirty="0"/>
              <a:t>Order-to-Cash (Third-Party Order Processing – Material) </a:t>
            </a:r>
            <a:br>
              <a:rPr lang="en-US" b="0" dirty="0"/>
            </a:br>
            <a:r>
              <a:rPr lang="en-US" sz="2000" b="0" dirty="0"/>
              <a:t>Process Details: Processing Receivables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995418"/>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Receivables and Payments</a:t>
            </a:r>
            <a:r>
              <a:rPr lang="en-US" sz="900" dirty="0"/>
              <a:t> business process enables the processing of incoming payments, initiated either internally by your company or externally by your customers. The process uses country-specific payment methods. </a:t>
            </a:r>
          </a:p>
          <a:p>
            <a:pPr>
              <a:spcBef>
                <a:spcPts val="600"/>
              </a:spcBef>
            </a:pPr>
            <a:r>
              <a:rPr lang="en-US" sz="900" dirty="0"/>
              <a:t>Payments can be made manually, or automatically via a payment run in which the system proposes open items for payment. You then release the payments and the system posts them to accounting. You create the payment medium, either manually or as part of an automatic run, using files for direct debit or credit card payments. It is also possible to upload credit card statements to pre-confirm payments. When the payments are credited to the company's bank account, the bank statement is entered in the system, either uploaded electronically or entered manually, before being confirmed. If payments are initiated externally by the customer, the bank statement provides notification of payment. The payments are matched in the system to the open invoices before being cleared. </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16173255" y="280127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0" name="Chevron 101"/>
          <p:cNvSpPr>
            <a:spLocks noChangeArrowheads="1"/>
          </p:cNvSpPr>
          <p:nvPr/>
        </p:nvSpPr>
        <p:spPr bwMode="auto">
          <a:xfrm>
            <a:off x="7613870" y="4481249"/>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pPr>
            <a:r>
              <a:rPr lang="de-DE" sz="800" dirty="0"/>
              <a:t>Accounts Receivables</a:t>
            </a:r>
          </a:p>
          <a:p>
            <a:pPr>
              <a:buClr>
                <a:schemeClr val="accent1"/>
              </a:buClr>
              <a:buSzPct val="80000"/>
              <a:buFont typeface="Wingdings" pitchFamily="2" charset="2"/>
              <a:buNone/>
            </a:pPr>
            <a:r>
              <a:rPr lang="de-DE" sz="800" dirty="0"/>
              <a:t>Accountant</a:t>
            </a:r>
            <a:endParaRPr lang="en-US" sz="800" dirty="0"/>
          </a:p>
        </p:txBody>
      </p:sp>
      <p:sp>
        <p:nvSpPr>
          <p:cNvPr id="81" name="Chevron 102"/>
          <p:cNvSpPr>
            <a:spLocks noChangeArrowheads="1"/>
          </p:cNvSpPr>
          <p:nvPr/>
        </p:nvSpPr>
        <p:spPr bwMode="auto">
          <a:xfrm>
            <a:off x="7613870" y="5035336"/>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Receivables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a:t>
            </a:r>
            <a:endParaRPr lang="en-US" sz="800" dirty="0"/>
          </a:p>
        </p:txBody>
      </p:sp>
      <p:sp>
        <p:nvSpPr>
          <p:cNvPr id="83" name="TextBox 83"/>
          <p:cNvSpPr txBox="1">
            <a:spLocks noChangeArrowheads="1"/>
          </p:cNvSpPr>
          <p:nvPr/>
        </p:nvSpPr>
        <p:spPr bwMode="auto">
          <a:xfrm>
            <a:off x="6788615" y="3974837"/>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b="1" dirty="0">
                <a:solidFill>
                  <a:srgbClr val="666666"/>
                </a:solidFill>
                <a:latin typeface="BentonSans Bold" pitchFamily="2" charset="0"/>
              </a:rPr>
              <a:t>Further Information</a:t>
            </a:r>
            <a:endParaRPr lang="en-US" sz="900" dirty="0">
              <a:solidFill>
                <a:srgbClr val="666666"/>
              </a:solidFill>
              <a:latin typeface="BentonSans Bold" pitchFamily="2" charset="0"/>
            </a:endParaRPr>
          </a:p>
        </p:txBody>
      </p:sp>
      <p:pic>
        <p:nvPicPr>
          <p:cNvPr id="1026" name="Picture 2"/>
          <p:cNvPicPr>
            <a:picLocks noChangeAspect="1" noChangeArrowheads="1"/>
          </p:cNvPicPr>
          <p:nvPr/>
        </p:nvPicPr>
        <p:blipFill>
          <a:blip r:embed="rId7" cstate="print"/>
          <a:srcRect/>
          <a:stretch>
            <a:fillRect/>
          </a:stretch>
        </p:blipFill>
        <p:spPr bwMode="auto">
          <a:xfrm>
            <a:off x="6876831" y="4969540"/>
            <a:ext cx="648000" cy="444439"/>
          </a:xfrm>
          <a:prstGeom prst="rect">
            <a:avLst/>
          </a:prstGeom>
          <a:noFill/>
          <a:ln w="9525">
            <a:noFill/>
            <a:miter lim="800000"/>
            <a:headEnd/>
            <a:tailEnd/>
          </a:ln>
        </p:spPr>
      </p:pic>
      <p:grpSp>
        <p:nvGrpSpPr>
          <p:cNvPr id="3" name="Group 47"/>
          <p:cNvGrpSpPr/>
          <p:nvPr/>
        </p:nvGrpSpPr>
        <p:grpSpPr>
          <a:xfrm>
            <a:off x="7568374" y="1411176"/>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9" action="ppaction://hlinksldjump"/>
          </p:cNvPr>
          <p:cNvSpPr>
            <a:spLocks noChangeArrowheads="1"/>
          </p:cNvSpPr>
          <p:nvPr/>
        </p:nvSpPr>
        <p:spPr bwMode="auto">
          <a:xfrm>
            <a:off x="4032723" y="187091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Third-Party Delivery Notifications</a:t>
            </a:r>
          </a:p>
          <a:p>
            <a:pPr>
              <a:lnSpc>
                <a:spcPct val="90000"/>
              </a:lnSpc>
              <a:buClr>
                <a:schemeClr val="accent1"/>
              </a:buClr>
              <a:buSzPct val="80000"/>
            </a:pPr>
            <a:endParaRPr lang="en-US" sz="800" dirty="0">
              <a:solidFill>
                <a:srgbClr val="404040"/>
              </a:solidFill>
            </a:endParaRPr>
          </a:p>
        </p:txBody>
      </p:sp>
      <p:sp>
        <p:nvSpPr>
          <p:cNvPr id="62" name="Chevron 123">
            <a:hlinkClick r:id="rId10" action="ppaction://hlinksldjump"/>
          </p:cNvPr>
          <p:cNvSpPr>
            <a:spLocks noChangeArrowheads="1"/>
          </p:cNvSpPr>
          <p:nvPr/>
        </p:nvSpPr>
        <p:spPr bwMode="auto">
          <a:xfrm>
            <a:off x="654056" y="187091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63" name="Chevron 123">
            <a:hlinkClick r:id="rId11" action="ppaction://hlinksldjump"/>
          </p:cNvPr>
          <p:cNvSpPr>
            <a:spLocks noChangeArrowheads="1"/>
          </p:cNvSpPr>
          <p:nvPr/>
        </p:nvSpPr>
        <p:spPr bwMode="auto">
          <a:xfrm>
            <a:off x="1498723" y="187091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64" name="Chevron 123">
            <a:hlinkClick r:id="rId12" action="ppaction://hlinksldjump"/>
          </p:cNvPr>
          <p:cNvSpPr>
            <a:spLocks noChangeArrowheads="1"/>
          </p:cNvSpPr>
          <p:nvPr/>
        </p:nvSpPr>
        <p:spPr bwMode="auto">
          <a:xfrm>
            <a:off x="2343390" y="187091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65" name="Chevron 123">
            <a:hlinkClick r:id="rId13" action="ppaction://hlinksldjump"/>
          </p:cNvPr>
          <p:cNvSpPr>
            <a:spLocks noChangeArrowheads="1"/>
          </p:cNvSpPr>
          <p:nvPr/>
        </p:nvSpPr>
        <p:spPr bwMode="auto">
          <a:xfrm>
            <a:off x="3188056" y="187091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 </a:t>
            </a:r>
          </a:p>
        </p:txBody>
      </p:sp>
      <p:sp>
        <p:nvSpPr>
          <p:cNvPr id="66" name="Chevron 123">
            <a:hlinkClick r:id="rId14" action="ppaction://hlinksldjump"/>
          </p:cNvPr>
          <p:cNvSpPr>
            <a:spLocks noChangeArrowheads="1"/>
          </p:cNvSpPr>
          <p:nvPr/>
        </p:nvSpPr>
        <p:spPr bwMode="auto">
          <a:xfrm>
            <a:off x="4885561" y="266491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69" name="Chevron 123">
            <a:hlinkClick r:id="rId15" action="ppaction://hlinksldjump"/>
          </p:cNvPr>
          <p:cNvSpPr>
            <a:spLocks noChangeArrowheads="1"/>
          </p:cNvSpPr>
          <p:nvPr/>
        </p:nvSpPr>
        <p:spPr bwMode="auto">
          <a:xfrm>
            <a:off x="4945639" y="106803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lvl="0">
              <a:lnSpc>
                <a:spcPct val="90000"/>
              </a:lnSpc>
              <a:buClr>
                <a:schemeClr val="accent1"/>
              </a:buClr>
              <a:buSzPct val="80000"/>
            </a:pPr>
            <a:r>
              <a:rPr lang="en-US" sz="800" dirty="0">
                <a:solidFill>
                  <a:srgbClr val="404040"/>
                </a:solidFill>
              </a:rPr>
              <a:t>Processing Supplier Invoices</a:t>
            </a:r>
          </a:p>
        </p:txBody>
      </p:sp>
      <p:sp>
        <p:nvSpPr>
          <p:cNvPr id="70" name="Chevron 123">
            <a:hlinkClick r:id="rId16" action="ppaction://hlinksldjump"/>
          </p:cNvPr>
          <p:cNvSpPr>
            <a:spLocks noChangeArrowheads="1"/>
          </p:cNvSpPr>
          <p:nvPr/>
        </p:nvSpPr>
        <p:spPr bwMode="auto">
          <a:xfrm>
            <a:off x="5798493" y="106803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73" name="Freeform 69"/>
          <p:cNvSpPr>
            <a:spLocks noChangeArrowheads="1"/>
          </p:cNvSpPr>
          <p:nvPr/>
        </p:nvSpPr>
        <p:spPr bwMode="auto">
          <a:xfrm>
            <a:off x="5614027" y="181749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4" name="Freeform 69"/>
          <p:cNvSpPr>
            <a:spLocks noChangeArrowheads="1"/>
          </p:cNvSpPr>
          <p:nvPr/>
        </p:nvSpPr>
        <p:spPr bwMode="auto">
          <a:xfrm>
            <a:off x="6464103" y="182019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9" name="Freeform 69"/>
          <p:cNvSpPr>
            <a:spLocks noChangeArrowheads="1"/>
          </p:cNvSpPr>
          <p:nvPr/>
        </p:nvSpPr>
        <p:spPr bwMode="auto">
          <a:xfrm>
            <a:off x="5559229" y="341013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1" name="Chevron 44"/>
          <p:cNvSpPr>
            <a:spLocks noChangeArrowheads="1"/>
          </p:cNvSpPr>
          <p:nvPr/>
        </p:nvSpPr>
        <p:spPr bwMode="auto">
          <a:xfrm>
            <a:off x="5686425" y="2403966"/>
            <a:ext cx="3343275"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Externally-Initiated Payments by Incoming </a:t>
            </a:r>
            <a:br>
              <a:rPr lang="en-US" sz="900" dirty="0">
                <a:solidFill>
                  <a:schemeClr val="bg1"/>
                </a:solidFill>
                <a:latin typeface="BentonSans Regular"/>
                <a:cs typeface="BentonSans Regular"/>
              </a:rPr>
            </a:br>
            <a:r>
              <a:rPr lang="en-US" sz="900" dirty="0">
                <a:solidFill>
                  <a:schemeClr val="bg1"/>
                </a:solidFill>
                <a:latin typeface="BentonSans Regular"/>
                <a:cs typeface="BentonSans Regular"/>
              </a:rPr>
              <a:t>Bank Transfer</a:t>
            </a:r>
          </a:p>
        </p:txBody>
      </p:sp>
      <p:sp>
        <p:nvSpPr>
          <p:cNvPr id="71" name="Chevron 70"/>
          <p:cNvSpPr>
            <a:spLocks noChangeArrowheads="1"/>
          </p:cNvSpPr>
          <p:nvPr>
            <p:custDataLst>
              <p:tags r:id="rId1"/>
            </p:custDataLst>
          </p:nvPr>
        </p:nvSpPr>
        <p:spPr bwMode="auto">
          <a:xfrm>
            <a:off x="5804516" y="271155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Enter a remittance advice</a:t>
            </a:r>
          </a:p>
        </p:txBody>
      </p:sp>
      <p:sp>
        <p:nvSpPr>
          <p:cNvPr id="72" name="Chevron 71"/>
          <p:cNvSpPr>
            <a:spLocks noChangeArrowheads="1"/>
          </p:cNvSpPr>
          <p:nvPr>
            <p:custDataLst>
              <p:tags r:id="rId2"/>
            </p:custDataLst>
          </p:nvPr>
        </p:nvSpPr>
        <p:spPr bwMode="auto">
          <a:xfrm>
            <a:off x="6585809" y="271155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a:t>
            </a:r>
          </a:p>
        </p:txBody>
      </p:sp>
      <p:sp>
        <p:nvSpPr>
          <p:cNvPr id="75" name="TextBox 59">
            <a:hlinkClick r:id="rId17" action="ppaction://hlinksldjump" tooltip="Close"/>
          </p:cNvPr>
          <p:cNvSpPr txBox="1">
            <a:spLocks noChangeArrowheads="1"/>
          </p:cNvSpPr>
          <p:nvPr/>
        </p:nvSpPr>
        <p:spPr bwMode="auto">
          <a:xfrm>
            <a:off x="8638659" y="2337078"/>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88" name="Freeform 69"/>
          <p:cNvSpPr>
            <a:spLocks noChangeArrowheads="1"/>
          </p:cNvSpPr>
          <p:nvPr/>
        </p:nvSpPr>
        <p:spPr bwMode="auto">
          <a:xfrm>
            <a:off x="8766803" y="366137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9" name="Text Box 129"/>
          <p:cNvSpPr txBox="1">
            <a:spLocks noChangeArrowheads="1"/>
          </p:cNvSpPr>
          <p:nvPr/>
        </p:nvSpPr>
        <p:spPr bwMode="auto">
          <a:xfrm>
            <a:off x="342705" y="2418711"/>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90" name="Chevron 89"/>
          <p:cNvSpPr>
            <a:spLocks noChangeArrowheads="1"/>
          </p:cNvSpPr>
          <p:nvPr>
            <p:custDataLst>
              <p:tags r:id="rId3"/>
            </p:custDataLst>
          </p:nvPr>
        </p:nvSpPr>
        <p:spPr bwMode="auto">
          <a:xfrm>
            <a:off x="7366859" y="270203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p:txBody>
      </p:sp>
      <p:sp>
        <p:nvSpPr>
          <p:cNvPr id="96" name="Chevron 95"/>
          <p:cNvSpPr>
            <a:spLocks noChangeArrowheads="1"/>
          </p:cNvSpPr>
          <p:nvPr>
            <p:custDataLst>
              <p:tags r:id="rId4"/>
            </p:custDataLst>
          </p:nvPr>
        </p:nvSpPr>
        <p:spPr bwMode="auto">
          <a:xfrm>
            <a:off x="8138384" y="270203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Clear a payment</a:t>
            </a:r>
          </a:p>
        </p:txBody>
      </p:sp>
      <p:grpSp>
        <p:nvGrpSpPr>
          <p:cNvPr id="4" name="Group 101"/>
          <p:cNvGrpSpPr>
            <a:grpSpLocks/>
          </p:cNvGrpSpPr>
          <p:nvPr/>
        </p:nvGrpSpPr>
        <p:grpSpPr bwMode="auto">
          <a:xfrm>
            <a:off x="6870700" y="4357424"/>
            <a:ext cx="407988" cy="407988"/>
            <a:chOff x="166" y="1822"/>
            <a:chExt cx="257" cy="257"/>
          </a:xfrm>
        </p:grpSpPr>
        <p:pic>
          <p:nvPicPr>
            <p:cNvPr id="100" name="Picture 102" descr="47"/>
            <p:cNvPicPr>
              <a:picLocks noChangeAspect="1" noChangeArrowheads="1"/>
            </p:cNvPicPr>
            <p:nvPr/>
          </p:nvPicPr>
          <p:blipFill>
            <a:blip r:embed="rId18" cstate="print"/>
            <a:srcRect/>
            <a:stretch>
              <a:fillRect/>
            </a:stretch>
          </p:blipFill>
          <p:spPr bwMode="auto">
            <a:xfrm>
              <a:off x="176" y="1832"/>
              <a:ext cx="242" cy="242"/>
            </a:xfrm>
            <a:prstGeom prst="rect">
              <a:avLst/>
            </a:prstGeom>
            <a:noFill/>
            <a:ln w="9525">
              <a:noFill/>
              <a:miter lim="800000"/>
              <a:headEnd/>
              <a:tailEnd/>
            </a:ln>
          </p:spPr>
        </p:pic>
        <p:sp>
          <p:nvSpPr>
            <p:cNvPr id="101" name="AutoShape 103"/>
            <p:cNvSpPr>
              <a:spLocks noChangeArrowheads="1"/>
            </p:cNvSpPr>
            <p:nvPr/>
          </p:nvSpPr>
          <p:spPr bwMode="auto">
            <a:xfrm>
              <a:off x="166" y="1822"/>
              <a:ext cx="257" cy="25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chemeClr val="accent1"/>
            </a:solidFill>
            <a:ln w="9525">
              <a:noFill/>
              <a:round/>
              <a:headEnd/>
              <a:tailEnd/>
            </a:ln>
          </p:spPr>
          <p:txBody>
            <a:bodyPr wrap="none" anchor="ctr"/>
            <a:lstStyle/>
            <a:p>
              <a:endParaRPr lang="de-DE"/>
            </a:p>
          </p:txBody>
        </p:sp>
      </p:grpSp>
      <p:sp>
        <p:nvSpPr>
          <p:cNvPr id="68" name="Rectangle 77"/>
          <p:cNvSpPr>
            <a:spLocks noChangeArrowheads="1"/>
          </p:cNvSpPr>
          <p:nvPr/>
        </p:nvSpPr>
        <p:spPr bwMode="auto">
          <a:xfrm>
            <a:off x="5763528" y="3557044"/>
            <a:ext cx="1836006" cy="230832"/>
          </a:xfrm>
          <a:prstGeom prst="rect">
            <a:avLst/>
          </a:prstGeom>
          <a:noFill/>
          <a:ln w="9525">
            <a:noFill/>
            <a:miter lim="800000"/>
            <a:headEnd/>
            <a:tailEnd/>
          </a:ln>
        </p:spPr>
        <p:txBody>
          <a:bodyPr wrap="none" lIns="72000" rIns="0">
            <a:spAutoFit/>
          </a:bodyPr>
          <a:lstStyle/>
          <a:p>
            <a:pPr>
              <a:buClr>
                <a:schemeClr val="accent1"/>
              </a:buClr>
              <a:buSzPct val="80000"/>
            </a:pPr>
            <a:r>
              <a:rPr lang="en-US" sz="900" dirty="0">
                <a:solidFill>
                  <a:srgbClr val="44697D"/>
                </a:solidFill>
                <a:hlinkClick r:id="rId19" action="ppaction://hlinksldjump"/>
              </a:rPr>
              <a:t>Click here </a:t>
            </a:r>
            <a:r>
              <a:rPr lang="en-US" sz="900" dirty="0">
                <a:solidFill>
                  <a:schemeClr val="bg1"/>
                </a:solidFill>
              </a:rPr>
              <a:t>to hide process variants</a:t>
            </a:r>
          </a:p>
        </p:txBody>
      </p:sp>
      <p:sp>
        <p:nvSpPr>
          <p:cNvPr id="84" name="Oval 83">
            <a:hlinkClick r:id="rId20" action="ppaction://hlinksldjump" tooltip="The Processing Externally-Initiated  Payments by Incoming Check process variant enables customer invoices, for which payment is initiated externally, to be paid by incoming check. Clearing is performed in the same step. "/>
          </p:cNvPr>
          <p:cNvSpPr>
            <a:spLocks noChangeAspect="1"/>
          </p:cNvSpPr>
          <p:nvPr/>
        </p:nvSpPr>
        <p:spPr bwMode="gray">
          <a:xfrm>
            <a:off x="5796750" y="3981517"/>
            <a:ext cx="144000" cy="144000"/>
          </a:xfrm>
          <a:prstGeom prst="ellipse">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85" name="Oval 84">
            <a:hlinkClick r:id="rId20" action="ppaction://hlinksldjump" tooltip="The Processing Externally-Initiated  Payments by Incoming Check with Lockbox process variant enables customer invoices, for which payment is initiated externally, to be paid using lockbox processing."/>
          </p:cNvPr>
          <p:cNvSpPr>
            <a:spLocks noChangeAspect="1"/>
          </p:cNvSpPr>
          <p:nvPr/>
        </p:nvSpPr>
        <p:spPr bwMode="gray">
          <a:xfrm>
            <a:off x="5796750" y="4326892"/>
            <a:ext cx="144000" cy="144000"/>
          </a:xfrm>
          <a:prstGeom prst="ellipse">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86" name="Oval 85">
            <a:hlinkClick r:id="rId20" action="ppaction://hlinksldjump" tooltip="The Processing Externally-Initiated Payments by Multiple Incoming Checks process variant enables customer invoices, initiated externally, to be paid by check in a transaction that allows multiple checks to be entered on one screen."/>
          </p:cNvPr>
          <p:cNvSpPr>
            <a:spLocks noChangeAspect="1"/>
          </p:cNvSpPr>
          <p:nvPr/>
        </p:nvSpPr>
        <p:spPr bwMode="gray">
          <a:xfrm>
            <a:off x="5806275" y="4674617"/>
            <a:ext cx="144000" cy="144000"/>
          </a:xfrm>
          <a:prstGeom prst="ellipse">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87" name="Oval 86">
            <a:hlinkClick r:id="rId20" action="ppaction://hlinksldjump" tooltip="The Processing Incoming Payments by Bill of Exchange process variant allows you to process different types of bills of exchange."/>
          </p:cNvPr>
          <p:cNvSpPr>
            <a:spLocks noChangeAspect="1"/>
          </p:cNvSpPr>
          <p:nvPr/>
        </p:nvSpPr>
        <p:spPr bwMode="gray">
          <a:xfrm>
            <a:off x="5806275" y="5024567"/>
            <a:ext cx="144000" cy="144000"/>
          </a:xfrm>
          <a:prstGeom prst="ellipse">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92" name="Oval 91">
            <a:hlinkClick r:id="rId20" action="ppaction://hlinksldjump" tooltip="The Processing Internally-Initiated Payments by Credit Card process variant enables customer invoices, for which payment is initiated internally, to be paid by credit card."/>
          </p:cNvPr>
          <p:cNvSpPr>
            <a:spLocks noChangeAspect="1"/>
          </p:cNvSpPr>
          <p:nvPr/>
        </p:nvSpPr>
        <p:spPr bwMode="gray">
          <a:xfrm>
            <a:off x="5806275" y="5441317"/>
            <a:ext cx="144000" cy="144000"/>
          </a:xfrm>
          <a:prstGeom prst="ellipse">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93" name="Oval 92">
            <a:hlinkClick r:id="rId20" action="ppaction://hlinksldjump" tooltip="The Processing Internally-Initiated Payments by Direct Debit process variant enables customer invoices, for which payment is initiated internally, to be paid by direct debit."/>
          </p:cNvPr>
          <p:cNvSpPr>
            <a:spLocks noChangeAspect="1"/>
          </p:cNvSpPr>
          <p:nvPr/>
        </p:nvSpPr>
        <p:spPr bwMode="gray">
          <a:xfrm>
            <a:off x="5796750" y="5658042"/>
            <a:ext cx="144000" cy="144000"/>
          </a:xfrm>
          <a:prstGeom prst="ellipse">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94" name="Oval 93">
            <a:hlinkClick r:id="rId20" action="ppaction://hlinksldjump" tooltip="The Processing Receivables and Payments with Accounts Maintenance process variant enables you to monitor customer accounts on a regular basis. You can clear any remaining open items and write off small differences manually."/>
          </p:cNvPr>
          <p:cNvSpPr>
            <a:spLocks noChangeAspect="1"/>
          </p:cNvSpPr>
          <p:nvPr/>
        </p:nvSpPr>
        <p:spPr bwMode="gray">
          <a:xfrm>
            <a:off x="5798548" y="5877117"/>
            <a:ext cx="144000" cy="144000"/>
          </a:xfrm>
          <a:prstGeom prst="ellipse">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99" name="Oval 98">
            <a:hlinkClick r:id="rId20" action="ppaction://hlinksldjump" tooltip="The Processing Incoming Payments with Petty Cash process variant enables customer invoices to be paid in cash."/>
          </p:cNvPr>
          <p:cNvSpPr>
            <a:spLocks noChangeAspect="1"/>
          </p:cNvSpPr>
          <p:nvPr/>
        </p:nvSpPr>
        <p:spPr bwMode="gray">
          <a:xfrm>
            <a:off x="5806275" y="5231767"/>
            <a:ext cx="144000" cy="144000"/>
          </a:xfrm>
          <a:prstGeom prst="ellipse">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95" name="Oval 94">
            <a:hlinkClick r:id="rId20" action="ppaction://hlinksldjump" tooltip="The accountant enters a payment advice received from the customer or supplier upon payment of an invoice or credit memo."/>
          </p:cNvPr>
          <p:cNvSpPr>
            <a:spLocks noChangeAspect="1"/>
          </p:cNvSpPr>
          <p:nvPr/>
        </p:nvSpPr>
        <p:spPr bwMode="gray">
          <a:xfrm>
            <a:off x="6389092" y="3308970"/>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8" name="Oval 97">
            <a:hlinkClick r:id="rId20"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7148655" y="3301882"/>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02" name="Oval 101">
            <a:hlinkClick r:id="rId21" action="ppaction://hlinksldjump" tooltip="Click for more information."/>
          </p:cNvPr>
          <p:cNvSpPr>
            <a:spLocks noChangeAspect="1"/>
          </p:cNvSpPr>
          <p:nvPr/>
        </p:nvSpPr>
        <p:spPr bwMode="gray">
          <a:xfrm>
            <a:off x="7939230" y="3311407"/>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03" name="Oval 102">
            <a:hlinkClick r:id="rId20" action="ppaction://hlinksldjump" tooltip="The system clears the payment if the items were selected previously. Otherwise, the system generates a task for the accountant to clear."/>
          </p:cNvPr>
          <p:cNvSpPr>
            <a:spLocks noChangeAspect="1"/>
          </p:cNvSpPr>
          <p:nvPr/>
        </p:nvSpPr>
        <p:spPr bwMode="gray">
          <a:xfrm>
            <a:off x="8701230" y="3292357"/>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1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16"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18" name="Picture 117" descr="Calculator_2_60px.png"/>
          <p:cNvPicPr>
            <a:picLocks noChangeAspect="1"/>
          </p:cNvPicPr>
          <p:nvPr/>
        </p:nvPicPr>
        <p:blipFill>
          <a:blip r:embed="rId22" cstate="print"/>
          <a:stretch>
            <a:fillRect/>
          </a:stretch>
        </p:blipFill>
        <p:spPr>
          <a:xfrm>
            <a:off x="366739" y="5245467"/>
            <a:ext cx="180000" cy="180000"/>
          </a:xfrm>
          <a:prstGeom prst="rect">
            <a:avLst/>
          </a:prstGeom>
        </p:spPr>
      </p:pic>
      <p:pic>
        <p:nvPicPr>
          <p:cNvPr id="119" name="Picture 118" descr="Monitor_60px.png"/>
          <p:cNvPicPr>
            <a:picLocks noChangeAspect="1"/>
          </p:cNvPicPr>
          <p:nvPr/>
        </p:nvPicPr>
        <p:blipFill>
          <a:blip r:embed="rId23" cstate="print"/>
          <a:stretch>
            <a:fillRect/>
          </a:stretch>
        </p:blipFill>
        <p:spPr>
          <a:xfrm>
            <a:off x="366739" y="5604137"/>
            <a:ext cx="180000" cy="180000"/>
          </a:xfrm>
          <a:prstGeom prst="rect">
            <a:avLst/>
          </a:prstGeom>
        </p:spPr>
      </p:pic>
      <p:sp>
        <p:nvSpPr>
          <p:cNvPr id="120" name="Rectangle 57">
            <a:hlinkClick r:id="rId24"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1" name="Rectangle 57">
            <a:hlinkClick r:id="rId25"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25" name="Chevron 102"/>
          <p:cNvSpPr>
            <a:spLocks noChangeArrowheads="1"/>
          </p:cNvSpPr>
          <p:nvPr/>
        </p:nvSpPr>
        <p:spPr bwMode="auto">
          <a:xfrm>
            <a:off x="7613870" y="5864797"/>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See also</a:t>
            </a:r>
          </a:p>
          <a:p>
            <a:pPr>
              <a:buClr>
                <a:schemeClr val="accent1"/>
              </a:buClr>
              <a:buSzPct val="80000"/>
              <a:buFont typeface="Wingdings" pitchFamily="2" charset="2"/>
              <a:buNone/>
            </a:pPr>
            <a:r>
              <a:rPr lang="en-US" sz="800" dirty="0">
                <a:solidFill>
                  <a:srgbClr val="404040"/>
                </a:solidFill>
              </a:rPr>
              <a:t>&lt;</a:t>
            </a:r>
            <a:r>
              <a:rPr lang="en-US" sz="800" dirty="0">
                <a:solidFill>
                  <a:srgbClr val="404040"/>
                </a:solidFill>
                <a:hlinkClick r:id="rId26"/>
              </a:rPr>
              <a:t>Documentation1 Title</a:t>
            </a:r>
            <a:r>
              <a:rPr lang="en-US" sz="800" dirty="0">
                <a:solidFill>
                  <a:srgbClr val="404040"/>
                </a:solidFill>
              </a:rPr>
              <a:t>&gt;</a:t>
            </a:r>
          </a:p>
          <a:p>
            <a:pPr>
              <a:buClr>
                <a:schemeClr val="accent1"/>
              </a:buClr>
              <a:buSzPct val="80000"/>
              <a:buFont typeface="Wingdings" pitchFamily="2" charset="2"/>
              <a:buNone/>
            </a:pPr>
            <a:r>
              <a:rPr lang="en-US" sz="800" dirty="0">
                <a:solidFill>
                  <a:srgbClr val="404040"/>
                </a:solidFill>
              </a:rPr>
              <a:t>&lt;</a:t>
            </a:r>
            <a:r>
              <a:rPr lang="en-US" sz="800" dirty="0" err="1">
                <a:solidFill>
                  <a:srgbClr val="404040"/>
                </a:solidFill>
                <a:hlinkClick r:id="rId26"/>
              </a:rPr>
              <a:t>Documentationn</a:t>
            </a:r>
            <a:r>
              <a:rPr lang="en-US" sz="800" dirty="0">
                <a:solidFill>
                  <a:srgbClr val="404040"/>
                </a:solidFill>
                <a:hlinkClick r:id="rId26"/>
              </a:rPr>
              <a:t> Title</a:t>
            </a:r>
            <a:r>
              <a:rPr lang="en-US" sz="800" dirty="0">
                <a:solidFill>
                  <a:srgbClr val="404040"/>
                </a:solidFill>
              </a:rPr>
              <a:t>&gt;</a:t>
            </a:r>
          </a:p>
        </p:txBody>
      </p:sp>
      <p:pic>
        <p:nvPicPr>
          <p:cNvPr id="126" name="Picture 2"/>
          <p:cNvPicPr>
            <a:picLocks noChangeAspect="1" noChangeArrowheads="1"/>
          </p:cNvPicPr>
          <p:nvPr/>
        </p:nvPicPr>
        <p:blipFill>
          <a:blip r:embed="rId27" cstate="print">
            <a:extLst>
              <a:ext uri="{28A0092B-C50C-407E-A947-70E740481C1C}">
                <a14:useLocalDpi xmlns:a14="http://schemas.microsoft.com/office/drawing/2010/main" val="0"/>
              </a:ext>
            </a:extLst>
          </a:blip>
          <a:stretch>
            <a:fillRect/>
          </a:stretch>
        </p:blipFill>
        <p:spPr bwMode="auto">
          <a:xfrm>
            <a:off x="6910903" y="5801362"/>
            <a:ext cx="404755" cy="375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7" name="Chevron 55"/>
          <p:cNvSpPr>
            <a:spLocks noChangeArrowheads="1"/>
          </p:cNvSpPr>
          <p:nvPr/>
        </p:nvSpPr>
        <p:spPr bwMode="auto">
          <a:xfrm>
            <a:off x="5682811" y="3795486"/>
            <a:ext cx="3204013" cy="2436022"/>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endParaRPr lang="de-DE" sz="400" dirty="0"/>
          </a:p>
          <a:p>
            <a:pPr marL="288000">
              <a:spcBef>
                <a:spcPts val="300"/>
              </a:spcBef>
            </a:pPr>
            <a:r>
              <a:rPr lang="en-US" sz="900" dirty="0"/>
              <a:t>Processing Externally-Initiated Payments by Incoming Check</a:t>
            </a:r>
            <a:endParaRPr lang="de-DE" sz="900" dirty="0"/>
          </a:p>
          <a:p>
            <a:pPr marL="288000">
              <a:spcBef>
                <a:spcPts val="300"/>
              </a:spcBef>
            </a:pPr>
            <a:r>
              <a:rPr lang="en-US" sz="900" dirty="0"/>
              <a:t>Processing Externally-Initiated Payments by Incoming Check with Lockbox</a:t>
            </a:r>
          </a:p>
          <a:p>
            <a:pPr marL="288000">
              <a:spcBef>
                <a:spcPts val="300"/>
              </a:spcBef>
            </a:pPr>
            <a:r>
              <a:rPr lang="en-US" sz="900" dirty="0"/>
              <a:t>Processing Externally-Initiated Payments by Multiple Incoming Checks</a:t>
            </a:r>
            <a:endParaRPr lang="de-DE" sz="900" dirty="0"/>
          </a:p>
          <a:p>
            <a:pPr marL="288000">
              <a:spcBef>
                <a:spcPts val="300"/>
              </a:spcBef>
            </a:pPr>
            <a:r>
              <a:rPr lang="en-US" sz="900" dirty="0"/>
              <a:t>Processing Incoming Payments by Bill of Exchange </a:t>
            </a:r>
            <a:endParaRPr lang="de-DE" sz="900" dirty="0"/>
          </a:p>
          <a:p>
            <a:pPr marL="288000">
              <a:spcBef>
                <a:spcPts val="300"/>
              </a:spcBef>
            </a:pPr>
            <a:r>
              <a:rPr lang="en-US" sz="900" dirty="0"/>
              <a:t>Processing Incoming Payments with Petty Cash</a:t>
            </a:r>
            <a:endParaRPr lang="de-DE" sz="900" dirty="0"/>
          </a:p>
          <a:p>
            <a:pPr marL="288000">
              <a:spcBef>
                <a:spcPts val="300"/>
              </a:spcBef>
            </a:pPr>
            <a:r>
              <a:rPr lang="en-US" sz="900" dirty="0"/>
              <a:t>Processing Internally-Initiated Payments by Credit Card</a:t>
            </a:r>
          </a:p>
          <a:p>
            <a:pPr marL="288000">
              <a:spcBef>
                <a:spcPts val="300"/>
              </a:spcBef>
            </a:pPr>
            <a:r>
              <a:rPr lang="en-US" sz="900" dirty="0"/>
              <a:t>Processing Internally-Initiated Payments by Direct Debit </a:t>
            </a:r>
            <a:endParaRPr lang="de-DE" sz="900" dirty="0"/>
          </a:p>
          <a:p>
            <a:pPr marL="288000">
              <a:spcBef>
                <a:spcPts val="300"/>
              </a:spcBef>
            </a:pPr>
            <a:r>
              <a:rPr lang="en-US" sz="900" dirty="0"/>
              <a:t>Processing Receivables and Payments with Accounts Maintenance</a:t>
            </a:r>
            <a:endParaRPr lang="de-DE" sz="900" dirty="0"/>
          </a:p>
        </p:txBody>
      </p:sp>
      <p:pic>
        <p:nvPicPr>
          <p:cNvPr id="76" name="Picture 75"/>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2" name="Picture 81" descr="i_button_black.png"/>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24" name="Rectangle 57">
            <a:hlinkClick r:id="rId30"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Chevron 44"/>
          <p:cNvSpPr>
            <a:spLocks noChangeArrowheads="1"/>
          </p:cNvSpPr>
          <p:nvPr/>
        </p:nvSpPr>
        <p:spPr bwMode="auto">
          <a:xfrm>
            <a:off x="5274505" y="1733524"/>
            <a:ext cx="2564570" cy="1417638"/>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Settle</a:t>
            </a:r>
          </a:p>
        </p:txBody>
      </p:sp>
      <p:sp>
        <p:nvSpPr>
          <p:cNvPr id="85" name="Chevron 84"/>
          <p:cNvSpPr>
            <a:spLocks noChangeArrowheads="1"/>
          </p:cNvSpPr>
          <p:nvPr>
            <p:custDataLst>
              <p:tags r:id="rId1"/>
            </p:custDataLst>
          </p:nvPr>
        </p:nvSpPr>
        <p:spPr bwMode="auto">
          <a:xfrm>
            <a:off x="5434505" y="210499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Receive Supplier Invoice and Create Invoice</a:t>
            </a:r>
          </a:p>
        </p:txBody>
      </p:sp>
      <p:sp>
        <p:nvSpPr>
          <p:cNvPr id="86" name="Chevron 84"/>
          <p:cNvSpPr>
            <a:spLocks noChangeArrowheads="1"/>
          </p:cNvSpPr>
          <p:nvPr>
            <p:custDataLst>
              <p:tags r:id="rId2"/>
            </p:custDataLst>
          </p:nvPr>
        </p:nvSpPr>
        <p:spPr bwMode="auto">
          <a:xfrm>
            <a:off x="6205552" y="210499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Payables and Payments</a:t>
            </a:r>
          </a:p>
        </p:txBody>
      </p:sp>
      <p:sp>
        <p:nvSpPr>
          <p:cNvPr id="87" name="Chevron 84"/>
          <p:cNvSpPr>
            <a:spLocks noChangeArrowheads="1"/>
          </p:cNvSpPr>
          <p:nvPr>
            <p:custDataLst>
              <p:tags r:id="rId3"/>
            </p:custDataLst>
          </p:nvPr>
        </p:nvSpPr>
        <p:spPr bwMode="auto">
          <a:xfrm>
            <a:off x="6975076" y="210499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Post to Ledger</a:t>
            </a:r>
          </a:p>
        </p:txBody>
      </p:sp>
      <p:sp>
        <p:nvSpPr>
          <p:cNvPr id="2" name="Title 1"/>
          <p:cNvSpPr>
            <a:spLocks noGrp="1"/>
          </p:cNvSpPr>
          <p:nvPr>
            <p:ph type="title"/>
          </p:nvPr>
        </p:nvSpPr>
        <p:spPr/>
        <p:txBody>
          <a:bodyPr/>
          <a:lstStyle/>
          <a:p>
            <a:r>
              <a:rPr lang="en-US" b="0" dirty="0"/>
              <a:t>Order-to-Cash (Third-Party Order Processing - Material) </a:t>
            </a:r>
            <a:br>
              <a:rPr lang="en-US" b="0" dirty="0"/>
            </a:br>
            <a:r>
              <a:rPr lang="en-US" sz="2000" b="0" dirty="0"/>
              <a:t>Business Value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Overview</a:t>
            </a:r>
          </a:p>
        </p:txBody>
      </p:sp>
      <p:cxnSp>
        <p:nvCxnSpPr>
          <p:cNvPr id="106"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sp>
        <p:nvSpPr>
          <p:cNvPr id="128" name="TextBox 53"/>
          <p:cNvSpPr txBox="1">
            <a:spLocks noChangeArrowheads="1"/>
          </p:cNvSpPr>
          <p:nvPr/>
        </p:nvSpPr>
        <p:spPr bwMode="auto">
          <a:xfrm>
            <a:off x="1752600" y="4410075"/>
            <a:ext cx="2306638" cy="2446824"/>
          </a:xfrm>
          <a:prstGeom prst="rect">
            <a:avLst/>
          </a:prstGeom>
          <a:noFill/>
          <a:ln w="9525">
            <a:noFill/>
            <a:miter lim="800000"/>
            <a:headEnd/>
            <a:tailEnd/>
          </a:ln>
        </p:spPr>
        <p:txBody>
          <a:bodyPr>
            <a:spAutoFit/>
          </a:bodyPr>
          <a:lstStyle/>
          <a:p>
            <a:pPr>
              <a:buClr>
                <a:schemeClr val="accent1"/>
              </a:buClr>
              <a:buSzPct val="80000"/>
            </a:pPr>
            <a:r>
              <a:rPr lang="en-US" sz="900" dirty="0"/>
              <a:t>This scenario enables companies to sell product that will be shipped directly from the vendor to the customer without need to carry the product in stock.</a:t>
            </a:r>
          </a:p>
          <a:p>
            <a:pPr>
              <a:buClr>
                <a:schemeClr val="accent1"/>
              </a:buClr>
              <a:buSzPct val="80000"/>
            </a:pPr>
            <a:endParaRPr lang="en-US" sz="900" dirty="0"/>
          </a:p>
          <a:p>
            <a:pPr>
              <a:buClr>
                <a:schemeClr val="accent1"/>
              </a:buClr>
              <a:buSzPct val="80000"/>
            </a:pPr>
            <a:r>
              <a:rPr lang="en-US" sz="900" dirty="0"/>
              <a:t>This will enable a customers complete needs to be met by the company without the customer having to go to either wait for product to be reshipped after being received from the vendor, or loosing business to another company that can fulfill the need.</a:t>
            </a:r>
          </a:p>
          <a:p>
            <a:pPr>
              <a:buClr>
                <a:schemeClr val="accent1"/>
              </a:buClr>
              <a:buSzPct val="80000"/>
            </a:pPr>
            <a:endParaRPr lang="en-US" sz="900" dirty="0"/>
          </a:p>
          <a:p>
            <a:pPr>
              <a:buClr>
                <a:schemeClr val="accent1"/>
              </a:buClr>
              <a:buSzPct val="80000"/>
            </a:pPr>
            <a:r>
              <a:rPr lang="en-US" sz="900" dirty="0"/>
              <a:t>The company can now offer a broader range of products than those in inventory and make margin on product that is not carried in inventory.</a:t>
            </a:r>
          </a:p>
        </p:txBody>
      </p:sp>
      <p:sp>
        <p:nvSpPr>
          <p:cNvPr id="129" name="TextBox 56"/>
          <p:cNvSpPr txBox="1">
            <a:spLocks noChangeArrowheads="1"/>
          </p:cNvSpPr>
          <p:nvPr/>
        </p:nvSpPr>
        <p:spPr bwMode="auto">
          <a:xfrm>
            <a:off x="4306888" y="4170363"/>
            <a:ext cx="4700587" cy="2622256"/>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endParaRPr lang="en-US" sz="1100" b="1" dirty="0">
              <a:solidFill>
                <a:srgbClr val="44697D"/>
              </a:solidFill>
            </a:endParaRPr>
          </a:p>
          <a:p>
            <a:pPr marL="228600" lvl="1" indent="-114300">
              <a:lnSpc>
                <a:spcPct val="90000"/>
              </a:lnSpc>
              <a:spcBef>
                <a:spcPts val="600"/>
              </a:spcBef>
              <a:buClr>
                <a:srgbClr val="4DB6EF"/>
              </a:buClr>
              <a:buFont typeface="Wingdings" pitchFamily="2" charset="2"/>
              <a:buChar char="l"/>
            </a:pPr>
            <a:r>
              <a:rPr lang="en-US" sz="900" dirty="0"/>
              <a:t>This provides the ability for a customers full needs to be met by the company even when product is not held in stock.</a:t>
            </a:r>
          </a:p>
          <a:p>
            <a:pPr marL="228600" lvl="1" indent="-114300">
              <a:lnSpc>
                <a:spcPct val="90000"/>
              </a:lnSpc>
              <a:spcBef>
                <a:spcPts val="600"/>
              </a:spcBef>
              <a:buClr>
                <a:srgbClr val="4DB6EF"/>
              </a:buClr>
              <a:buFont typeface="Wingdings" pitchFamily="2" charset="2"/>
              <a:buChar char="l"/>
            </a:pPr>
            <a:r>
              <a:rPr lang="en-US" sz="900" dirty="0"/>
              <a:t>This avoids  customers going to competitors that may sell the product</a:t>
            </a:r>
          </a:p>
          <a:p>
            <a:pPr marL="228600" lvl="1" indent="-114300">
              <a:lnSpc>
                <a:spcPct val="90000"/>
              </a:lnSpc>
              <a:spcBef>
                <a:spcPts val="600"/>
              </a:spcBef>
              <a:buClr>
                <a:srgbClr val="4DB6EF"/>
              </a:buClr>
              <a:buFont typeface="Wingdings" pitchFamily="2" charset="2"/>
              <a:buChar char="l"/>
            </a:pPr>
            <a:r>
              <a:rPr lang="en-US" sz="900" dirty="0"/>
              <a:t>Third-Party Order Processing reduces overall supply chain costs by eliminating transportation, warehousing and shipment and administration of fulfillment of the 3</a:t>
            </a:r>
            <a:r>
              <a:rPr lang="en-US" sz="900" baseline="30000" dirty="0"/>
              <a:t>rd</a:t>
            </a:r>
            <a:r>
              <a:rPr lang="en-US" sz="900" dirty="0"/>
              <a:t> party product.</a:t>
            </a:r>
            <a:r>
              <a:rPr lang="de-DE" sz="900" dirty="0"/>
              <a:t> </a:t>
            </a:r>
          </a:p>
          <a:p>
            <a:pPr marL="228600" lvl="1" indent="-114300">
              <a:lnSpc>
                <a:spcPct val="90000"/>
              </a:lnSpc>
              <a:spcBef>
                <a:spcPts val="600"/>
              </a:spcBef>
              <a:buClr>
                <a:srgbClr val="4DB6EF"/>
              </a:buClr>
              <a:buFont typeface="Wingdings" pitchFamily="2" charset="2"/>
              <a:buChar char="l"/>
            </a:pPr>
            <a:r>
              <a:rPr lang="en-US" sz="900" dirty="0"/>
              <a:t>SAP Business </a:t>
            </a:r>
            <a:r>
              <a:rPr lang="en-US" sz="900" dirty="0" err="1"/>
              <a:t>ByDesign</a:t>
            </a:r>
            <a:r>
              <a:rPr lang="en-US" sz="900" dirty="0"/>
              <a:t> supports all required process steps to execute and monitor the Third-Party Order Processing process</a:t>
            </a:r>
          </a:p>
          <a:p>
            <a:pPr marL="228600" lvl="1" indent="-114300">
              <a:lnSpc>
                <a:spcPct val="90000"/>
              </a:lnSpc>
              <a:spcBef>
                <a:spcPts val="600"/>
              </a:spcBef>
              <a:buClr>
                <a:srgbClr val="4DB6EF"/>
              </a:buClr>
              <a:buFont typeface="Wingdings" pitchFamily="2" charset="2"/>
              <a:buChar char="l"/>
            </a:pPr>
            <a:r>
              <a:rPr lang="en-US" sz="900" dirty="0"/>
              <a:t>Automatic quote generation, processing and flexible pricing management</a:t>
            </a:r>
          </a:p>
          <a:p>
            <a:pPr marL="228600" lvl="1" indent="-114300">
              <a:lnSpc>
                <a:spcPct val="90000"/>
              </a:lnSpc>
              <a:spcBef>
                <a:spcPts val="600"/>
              </a:spcBef>
              <a:buClr>
                <a:srgbClr val="4DB6EF"/>
              </a:buClr>
              <a:buFont typeface="Wingdings" pitchFamily="2" charset="2"/>
              <a:buChar char="l"/>
            </a:pPr>
            <a:r>
              <a:rPr lang="en-US" sz="900" dirty="0"/>
              <a:t>Integrates operational processes with master data to ensure consistency between orders, shipments, and invoicing</a:t>
            </a:r>
          </a:p>
          <a:p>
            <a:pPr marL="228600" lvl="1" indent="-114300">
              <a:lnSpc>
                <a:spcPct val="90000"/>
              </a:lnSpc>
              <a:spcBef>
                <a:spcPts val="600"/>
              </a:spcBef>
              <a:buClr>
                <a:srgbClr val="4DB6EF"/>
              </a:buClr>
              <a:buFont typeface="Wingdings" pitchFamily="2" charset="2"/>
              <a:buChar char="l"/>
            </a:pPr>
            <a:r>
              <a:rPr lang="en-US" sz="900" dirty="0"/>
              <a:t>Scalable process for revenue recognition supporting different accounting principles</a:t>
            </a:r>
          </a:p>
          <a:p>
            <a:pPr marL="228600" lvl="1" indent="-114300">
              <a:lnSpc>
                <a:spcPct val="90000"/>
              </a:lnSpc>
              <a:spcBef>
                <a:spcPts val="600"/>
              </a:spcBef>
              <a:buClr>
                <a:srgbClr val="4DB6EF"/>
              </a:buClr>
              <a:buFont typeface="Wingdings" pitchFamily="2" charset="2"/>
              <a:buChar char="l"/>
            </a:pPr>
            <a:r>
              <a:rPr lang="en-US" sz="900" dirty="0"/>
              <a:t>Built-in analytics enables a drilldown to the profit and loss result alongside dimensions like products, customer groups, and distribution channels.</a:t>
            </a:r>
          </a:p>
        </p:txBody>
      </p:sp>
      <p:sp>
        <p:nvSpPr>
          <p:cNvPr id="130" name="TextBox 54"/>
          <p:cNvSpPr txBox="1">
            <a:spLocks noChangeArrowheads="1"/>
          </p:cNvSpPr>
          <p:nvPr/>
        </p:nvSpPr>
        <p:spPr bwMode="auto">
          <a:xfrm>
            <a:off x="4292600" y="4141788"/>
            <a:ext cx="1868488"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Key Benefits</a:t>
            </a:r>
          </a:p>
        </p:txBody>
      </p:sp>
      <p:pic>
        <p:nvPicPr>
          <p:cNvPr id="46" name="Picture 34" descr="financial_and_managerial_accounting"/>
          <p:cNvPicPr preferRelativeResize="0">
            <a:picLocks noChangeAspect="1" noChangeArrowheads="1"/>
          </p:cNvPicPr>
          <p:nvPr/>
        </p:nvPicPr>
        <p:blipFill>
          <a:blip r:embed="rId12" cstate="print"/>
          <a:stretch>
            <a:fillRect/>
          </a:stretch>
        </p:blipFill>
        <p:spPr bwMode="auto">
          <a:xfrm>
            <a:off x="5480493" y="2844748"/>
            <a:ext cx="720000" cy="720000"/>
          </a:xfrm>
          <a:prstGeom prst="rect">
            <a:avLst/>
          </a:prstGeom>
          <a:noFill/>
          <a:ln w="9525">
            <a:noFill/>
            <a:miter lim="800000"/>
            <a:headEnd/>
            <a:tailEnd/>
          </a:ln>
        </p:spPr>
      </p:pic>
      <p:sp>
        <p:nvSpPr>
          <p:cNvPr id="49" name="Chevron 44"/>
          <p:cNvSpPr>
            <a:spLocks noChangeArrowheads="1"/>
          </p:cNvSpPr>
          <p:nvPr/>
        </p:nvSpPr>
        <p:spPr bwMode="auto">
          <a:xfrm>
            <a:off x="321505" y="1733524"/>
            <a:ext cx="2564570" cy="1417638"/>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Order</a:t>
            </a:r>
          </a:p>
        </p:txBody>
      </p:sp>
      <p:sp>
        <p:nvSpPr>
          <p:cNvPr id="50" name="Chevron 49"/>
          <p:cNvSpPr>
            <a:spLocks noChangeArrowheads="1"/>
          </p:cNvSpPr>
          <p:nvPr>
            <p:custDataLst>
              <p:tags r:id="rId4"/>
            </p:custDataLst>
          </p:nvPr>
        </p:nvSpPr>
        <p:spPr bwMode="auto">
          <a:xfrm>
            <a:off x="481505" y="210499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Opportunity</a:t>
            </a:r>
          </a:p>
        </p:txBody>
      </p:sp>
      <p:sp>
        <p:nvSpPr>
          <p:cNvPr id="51" name="Chevron 84"/>
          <p:cNvSpPr>
            <a:spLocks noChangeArrowheads="1"/>
          </p:cNvSpPr>
          <p:nvPr>
            <p:custDataLst>
              <p:tags r:id="rId5"/>
            </p:custDataLst>
          </p:nvPr>
        </p:nvSpPr>
        <p:spPr bwMode="auto">
          <a:xfrm>
            <a:off x="1252552" y="210499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Sales Quote</a:t>
            </a:r>
          </a:p>
        </p:txBody>
      </p:sp>
      <p:sp>
        <p:nvSpPr>
          <p:cNvPr id="52" name="Chevron 84"/>
          <p:cNvSpPr>
            <a:spLocks noChangeArrowheads="1"/>
          </p:cNvSpPr>
          <p:nvPr>
            <p:custDataLst>
              <p:tags r:id="rId6"/>
            </p:custDataLst>
          </p:nvPr>
        </p:nvSpPr>
        <p:spPr bwMode="auto">
          <a:xfrm>
            <a:off x="2022076" y="210499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Sales Order</a:t>
            </a:r>
          </a:p>
        </p:txBody>
      </p:sp>
      <p:sp>
        <p:nvSpPr>
          <p:cNvPr id="53" name="Chevron 44"/>
          <p:cNvSpPr>
            <a:spLocks noChangeArrowheads="1"/>
          </p:cNvSpPr>
          <p:nvPr/>
        </p:nvSpPr>
        <p:spPr bwMode="auto">
          <a:xfrm>
            <a:off x="2798005" y="1735098"/>
            <a:ext cx="2564570" cy="1417638"/>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Procure</a:t>
            </a:r>
          </a:p>
        </p:txBody>
      </p:sp>
      <p:sp>
        <p:nvSpPr>
          <p:cNvPr id="54" name="Chevron 53"/>
          <p:cNvSpPr>
            <a:spLocks noChangeArrowheads="1"/>
          </p:cNvSpPr>
          <p:nvPr>
            <p:custDataLst>
              <p:tags r:id="rId7"/>
            </p:custDataLst>
          </p:nvPr>
        </p:nvSpPr>
        <p:spPr bwMode="auto">
          <a:xfrm>
            <a:off x="2958005" y="2106573"/>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Send Third-Party </a:t>
            </a:r>
            <a:r>
              <a:rPr lang="en-US" sz="800" dirty="0" err="1">
                <a:solidFill>
                  <a:srgbClr val="404040"/>
                </a:solidFill>
              </a:rPr>
              <a:t>Puchase</a:t>
            </a:r>
            <a:r>
              <a:rPr lang="en-US" sz="800" dirty="0">
                <a:solidFill>
                  <a:srgbClr val="404040"/>
                </a:solidFill>
              </a:rPr>
              <a:t> Order</a:t>
            </a:r>
          </a:p>
        </p:txBody>
      </p:sp>
      <p:sp>
        <p:nvSpPr>
          <p:cNvPr id="59" name="Chevron 84"/>
          <p:cNvSpPr>
            <a:spLocks noChangeArrowheads="1"/>
          </p:cNvSpPr>
          <p:nvPr>
            <p:custDataLst>
              <p:tags r:id="rId8"/>
            </p:custDataLst>
          </p:nvPr>
        </p:nvSpPr>
        <p:spPr bwMode="auto">
          <a:xfrm>
            <a:off x="3729052" y="2106573"/>
            <a:ext cx="795428" cy="674688"/>
          </a:xfrm>
          <a:prstGeom prst="chevron">
            <a:avLst>
              <a:gd name="adj" fmla="val 10372"/>
            </a:avLst>
          </a:prstGeom>
          <a:solidFill>
            <a:srgbClr val="4DB6EF"/>
          </a:solidFill>
          <a:ln w="9525" cap="rnd" algn="ctr">
            <a:noFill/>
            <a:bevel/>
            <a:headEnd/>
            <a:tailEnd/>
          </a:ln>
        </p:spPr>
        <p:txBody>
          <a:bodyPr lIns="36000" tIns="36000" rIns="0" bIns="36000" anchor="ctr"/>
          <a:lstStyle/>
          <a:p>
            <a:pPr>
              <a:lnSpc>
                <a:spcPct val="90000"/>
              </a:lnSpc>
              <a:buClr>
                <a:schemeClr val="accent1"/>
              </a:buClr>
              <a:buSzPct val="80000"/>
            </a:pPr>
            <a:r>
              <a:rPr lang="en-US" sz="800" dirty="0">
                <a:solidFill>
                  <a:srgbClr val="404040"/>
                </a:solidFill>
              </a:rPr>
              <a:t>Acknowledge a Third-Party Purchase Order </a:t>
            </a:r>
          </a:p>
        </p:txBody>
      </p:sp>
      <p:sp>
        <p:nvSpPr>
          <p:cNvPr id="60" name="Chevron 84"/>
          <p:cNvSpPr>
            <a:spLocks noChangeArrowheads="1"/>
          </p:cNvSpPr>
          <p:nvPr>
            <p:custDataLst>
              <p:tags r:id="rId9"/>
            </p:custDataLst>
          </p:nvPr>
        </p:nvSpPr>
        <p:spPr bwMode="auto">
          <a:xfrm>
            <a:off x="4498576" y="2106573"/>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Third-Party Delivery Notification</a:t>
            </a:r>
          </a:p>
        </p:txBody>
      </p:sp>
      <p:pic>
        <p:nvPicPr>
          <p:cNvPr id="61" name="Picture 118" descr="sales"/>
          <p:cNvPicPr>
            <a:picLocks noChangeAspect="1" noChangeArrowheads="1"/>
          </p:cNvPicPr>
          <p:nvPr/>
        </p:nvPicPr>
        <p:blipFill>
          <a:blip r:embed="rId13" cstate="print"/>
          <a:stretch>
            <a:fillRect/>
          </a:stretch>
        </p:blipFill>
        <p:spPr bwMode="auto">
          <a:xfrm>
            <a:off x="544641" y="2788959"/>
            <a:ext cx="740866" cy="740866"/>
          </a:xfrm>
          <a:prstGeom prst="rect">
            <a:avLst/>
          </a:prstGeom>
          <a:noFill/>
          <a:ln w="9525">
            <a:noFill/>
            <a:miter lim="800000"/>
            <a:headEnd/>
            <a:tailEnd/>
          </a:ln>
        </p:spPr>
      </p:pic>
      <p:pic>
        <p:nvPicPr>
          <p:cNvPr id="62" name="Picture 39" descr="procurement"/>
          <p:cNvPicPr preferRelativeResize="0">
            <a:picLocks noChangeAspect="1" noChangeArrowheads="1"/>
          </p:cNvPicPr>
          <p:nvPr/>
        </p:nvPicPr>
        <p:blipFill>
          <a:blip r:embed="rId14" cstate="print"/>
          <a:stretch>
            <a:fillRect/>
          </a:stretch>
        </p:blipFill>
        <p:spPr bwMode="auto">
          <a:xfrm>
            <a:off x="2944225" y="2785585"/>
            <a:ext cx="695326" cy="695326"/>
          </a:xfrm>
          <a:prstGeom prst="rect">
            <a:avLst/>
          </a:prstGeom>
          <a:noFill/>
          <a:ln w="9525">
            <a:noFill/>
            <a:miter lim="800000"/>
            <a:headEnd/>
            <a:tailEnd/>
          </a:ln>
        </p:spPr>
      </p:pic>
      <p:pic>
        <p:nvPicPr>
          <p:cNvPr id="39" name="Picture 38" descr="scenario_60pxgrün.png"/>
          <p:cNvPicPr>
            <a:picLocks noChangeAspect="1"/>
          </p:cNvPicPr>
          <p:nvPr/>
        </p:nvPicPr>
        <p:blipFill>
          <a:blip r:embed="rId15" cstate="print"/>
          <a:stretch>
            <a:fillRect/>
          </a:stretch>
        </p:blipFill>
        <p:spPr>
          <a:xfrm>
            <a:off x="366458" y="4843266"/>
            <a:ext cx="180000" cy="180000"/>
          </a:xfrm>
          <a:prstGeom prst="rect">
            <a:avLst/>
          </a:prstGeom>
        </p:spPr>
      </p:pic>
      <p:sp>
        <p:nvSpPr>
          <p:cNvPr id="44" name="TextBox 72"/>
          <p:cNvSpPr txBox="1">
            <a:spLocks noChangeArrowheads="1"/>
          </p:cNvSpPr>
          <p:nvPr/>
        </p:nvSpPr>
        <p:spPr bwMode="auto">
          <a:xfrm>
            <a:off x="327025" y="5186545"/>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Business Value</a:t>
            </a:r>
          </a:p>
        </p:txBody>
      </p:sp>
      <p:sp>
        <p:nvSpPr>
          <p:cNvPr id="45" name="TextBox 44"/>
          <p:cNvSpPr txBox="1"/>
          <p:nvPr/>
        </p:nvSpPr>
        <p:spPr>
          <a:xfrm>
            <a:off x="327024" y="4786930"/>
            <a:ext cx="1630363" cy="330200"/>
          </a:xfrm>
          <a:prstGeom prst="rect">
            <a:avLst/>
          </a:prstGeom>
          <a:noFill/>
          <a:ln w="9525">
            <a:noFill/>
            <a:miter lim="800000"/>
            <a:headEnd/>
            <a:tailEnd/>
          </a:ln>
        </p:spPr>
        <p:txBody>
          <a:bodyPr lIns="0" rIns="36000" anchor="ctr"/>
          <a:lstStyle>
            <a:defPPr>
              <a:defRPr lang="de-DE"/>
            </a:defPPr>
            <a:lvl1pPr marL="287338">
              <a:buClr>
                <a:schemeClr val="accent1"/>
              </a:buClr>
              <a:buSzPct val="80000"/>
              <a:defRPr sz="900"/>
            </a:lvl1pPr>
          </a:lstStyle>
          <a:p>
            <a:r>
              <a:rPr lang="en-US" dirty="0"/>
              <a:t>Scenario/Processes</a:t>
            </a:r>
          </a:p>
        </p:txBody>
      </p:sp>
      <p:sp>
        <p:nvSpPr>
          <p:cNvPr id="4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3" name="Picture 62" descr="Monitor_60px.png"/>
          <p:cNvPicPr>
            <a:picLocks noChangeAspect="1"/>
          </p:cNvPicPr>
          <p:nvPr/>
        </p:nvPicPr>
        <p:blipFill>
          <a:blip r:embed="rId16" cstate="print"/>
          <a:stretch>
            <a:fillRect/>
          </a:stretch>
        </p:blipFill>
        <p:spPr>
          <a:xfrm>
            <a:off x="366739" y="5604137"/>
            <a:ext cx="180000" cy="180000"/>
          </a:xfrm>
          <a:prstGeom prst="rect">
            <a:avLst/>
          </a:prstGeom>
        </p:spPr>
      </p:pic>
      <p:sp>
        <p:nvSpPr>
          <p:cNvPr id="64" name="Rectangle 57">
            <a:hlinkClick r:id="rId17" action="ppaction://hlinksldjump"/>
          </p:cNvPr>
          <p:cNvSpPr>
            <a:spLocks noChangeArrowheads="1"/>
          </p:cNvSpPr>
          <p:nvPr/>
        </p:nvSpPr>
        <p:spPr bwMode="auto">
          <a:xfrm>
            <a:off x="31923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5" name="Rectangle 55">
            <a:hlinkClick r:id="rId18" action="ppaction://hlinksldjump"/>
          </p:cNvPr>
          <p:cNvSpPr>
            <a:spLocks noChangeArrowheads="1"/>
          </p:cNvSpPr>
          <p:nvPr/>
        </p:nvSpPr>
        <p:spPr bwMode="auto">
          <a:xfrm>
            <a:off x="326182"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6" name="Rectangle 57"/>
          <p:cNvSpPr>
            <a:spLocks noChangeArrowheads="1"/>
          </p:cNvSpPr>
          <p:nvPr/>
        </p:nvSpPr>
        <p:spPr bwMode="auto">
          <a:xfrm>
            <a:off x="327025" y="5198914"/>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8" name="Picture 67"/>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95682" y="5243496"/>
            <a:ext cx="121153" cy="180000"/>
          </a:xfrm>
          <a:prstGeom prst="rect">
            <a:avLst/>
          </a:prstGeom>
        </p:spPr>
      </p:pic>
      <p:sp>
        <p:nvSpPr>
          <p:cNvPr id="7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38" name="Picture 37" descr="i_button_black.png"/>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1" name="Rectangle 57">
            <a:hlinkClick r:id="rId2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Order-to-Cash (Third-Party Order Processing - Material) </a:t>
            </a:r>
            <a:br>
              <a:rPr lang="en-US" b="0" dirty="0"/>
            </a:br>
            <a:r>
              <a:rPr lang="en-US" sz="2000" b="0" dirty="0"/>
              <a:t>Scenario Flow</a:t>
            </a:r>
          </a:p>
        </p:txBody>
      </p:sp>
      <p:sp>
        <p:nvSpPr>
          <p:cNvPr id="3" name="Rectangle 122"/>
          <p:cNvSpPr>
            <a:spLocks noChangeArrowheads="1"/>
          </p:cNvSpPr>
          <p:nvPr/>
        </p:nvSpPr>
        <p:spPr bwMode="auto">
          <a:xfrm>
            <a:off x="1763713" y="5540558"/>
            <a:ext cx="7380287" cy="1317442"/>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4" name="TextBox 3"/>
          <p:cNvSpPr txBox="1"/>
          <p:nvPr/>
        </p:nvSpPr>
        <p:spPr bwMode="auto">
          <a:xfrm>
            <a:off x="1755775" y="5845175"/>
            <a:ext cx="1644650" cy="246221"/>
          </a:xfrm>
          <a:prstGeom prst="rect">
            <a:avLst/>
          </a:prstGeom>
          <a:noFill/>
        </p:spPr>
        <p:txBody>
          <a:bodyPr>
            <a:spAutoFit/>
          </a:bodyPr>
          <a:lstStyle/>
          <a:p>
            <a:pPr>
              <a:buClr>
                <a:schemeClr val="accent1"/>
              </a:buClr>
              <a:buSzPct val="80000"/>
              <a:buFont typeface="Wingdings" pitchFamily="2" charset="2"/>
              <a:buNone/>
              <a:defRPr/>
            </a:pPr>
            <a:r>
              <a:rPr lang="en-US" sz="1000" dirty="0">
                <a:solidFill>
                  <a:srgbClr val="666666"/>
                </a:solidFill>
                <a:latin typeface="BentonSans Light" pitchFamily="2" charset="0"/>
              </a:rPr>
              <a:t>Legend</a:t>
            </a:r>
            <a:endParaRPr lang="en-US" sz="700" dirty="0">
              <a:solidFill>
                <a:srgbClr val="666666"/>
              </a:solidFill>
              <a:latin typeface="BentonSans Light" pitchFamily="2" charset="0"/>
            </a:endParaRPr>
          </a:p>
        </p:txBody>
      </p:sp>
      <p:cxnSp>
        <p:nvCxnSpPr>
          <p:cNvPr id="6" name="AutoShape 482"/>
          <p:cNvCxnSpPr>
            <a:cxnSpLocks noChangeShapeType="1"/>
          </p:cNvCxnSpPr>
          <p:nvPr/>
        </p:nvCxnSpPr>
        <p:spPr bwMode="auto">
          <a:xfrm rot="5400000" flipH="1" flipV="1">
            <a:off x="4134180" y="6238127"/>
            <a:ext cx="180975" cy="3175"/>
          </a:xfrm>
          <a:prstGeom prst="straightConnector1">
            <a:avLst/>
          </a:prstGeom>
          <a:noFill/>
          <a:ln w="9525">
            <a:solidFill>
              <a:srgbClr val="7D96A4"/>
            </a:solidFill>
            <a:prstDash val="sysDot"/>
            <a:round/>
            <a:headEnd/>
            <a:tailEnd/>
          </a:ln>
        </p:spPr>
      </p:cxnSp>
      <p:sp>
        <p:nvSpPr>
          <p:cNvPr id="7" name="Rectangle 6"/>
          <p:cNvSpPr/>
          <p:nvPr/>
        </p:nvSpPr>
        <p:spPr bwMode="auto">
          <a:xfrm>
            <a:off x="4289755" y="6141289"/>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8" name="Rectangle 7"/>
          <p:cNvSpPr/>
          <p:nvPr/>
        </p:nvSpPr>
        <p:spPr bwMode="auto">
          <a:xfrm>
            <a:off x="4289755" y="6481014"/>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9" name="AutoShape 1146"/>
          <p:cNvCxnSpPr>
            <a:cxnSpLocks noChangeShapeType="1"/>
          </p:cNvCxnSpPr>
          <p:nvPr/>
        </p:nvCxnSpPr>
        <p:spPr bwMode="auto">
          <a:xfrm rot="16200000" flipV="1">
            <a:off x="4134180" y="6585789"/>
            <a:ext cx="179388" cy="1587"/>
          </a:xfrm>
          <a:prstGeom prst="straightConnector1">
            <a:avLst/>
          </a:prstGeom>
          <a:noFill/>
          <a:ln w="9525">
            <a:solidFill>
              <a:schemeClr val="tx1">
                <a:lumMod val="50000"/>
                <a:lumOff val="50000"/>
              </a:schemeClr>
            </a:solidFill>
            <a:prstDash val="solid"/>
            <a:round/>
            <a:headEnd type="triangle" w="med" len="med"/>
            <a:tailEnd/>
          </a:ln>
        </p:spPr>
      </p:cxnSp>
      <p:sp>
        <p:nvSpPr>
          <p:cNvPr id="10" name="Rectangle 74"/>
          <p:cNvSpPr>
            <a:spLocks noChangeArrowheads="1"/>
          </p:cNvSpPr>
          <p:nvPr/>
        </p:nvSpPr>
        <p:spPr bwMode="auto">
          <a:xfrm>
            <a:off x="3511880" y="6149227"/>
            <a:ext cx="574675" cy="184150"/>
          </a:xfrm>
          <a:prstGeom prst="rect">
            <a:avLst/>
          </a:prstGeom>
          <a:noFill/>
          <a:ln w="9525">
            <a:noFill/>
            <a:miter lim="800000"/>
            <a:headEnd/>
            <a:tailEnd/>
          </a:ln>
        </p:spPr>
        <p:txBody>
          <a:bodyPr lIns="0" tIns="0" rIns="0" bIns="0">
            <a:spAutoFit/>
          </a:bodyPr>
          <a:lstStyle/>
          <a:p>
            <a:pPr>
              <a:defRPr/>
            </a:pPr>
            <a:r>
              <a:rPr lang="en-US" sz="600" dirty="0">
                <a:solidFill>
                  <a:schemeClr val="accent2"/>
                </a:solidFill>
                <a:latin typeface="+mn-lt"/>
                <a:ea typeface="+mn-ea"/>
                <a:cs typeface="+mn-cs"/>
              </a:rPr>
              <a:t>Process related to Financials</a:t>
            </a:r>
          </a:p>
        </p:txBody>
      </p:sp>
      <p:sp>
        <p:nvSpPr>
          <p:cNvPr id="11" name="Freeform 69">
            <a:hlinkClick r:id="rId3" action="ppaction://hlinksldjump" tooltip="Process is relevant for accounting"/>
          </p:cNvPr>
          <p:cNvSpPr>
            <a:spLocks noChangeAspect="1" noChangeArrowheads="1"/>
          </p:cNvSpPr>
          <p:nvPr/>
        </p:nvSpPr>
        <p:spPr bwMode="auto">
          <a:xfrm>
            <a:off x="3324555" y="6161927"/>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25" name="Chevron 426">
            <a:hlinkClick r:id="rId4" action="ppaction://hlinksldjump"/>
          </p:cNvPr>
          <p:cNvSpPr>
            <a:spLocks noChangeArrowheads="1"/>
          </p:cNvSpPr>
          <p:nvPr/>
        </p:nvSpPr>
        <p:spPr bwMode="auto">
          <a:xfrm>
            <a:off x="1812925" y="6284913"/>
            <a:ext cx="490538"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 mainly driven by the user</a:t>
            </a:r>
          </a:p>
        </p:txBody>
      </p:sp>
      <p:sp>
        <p:nvSpPr>
          <p:cNvPr id="31" name="TextBox 30"/>
          <p:cNvSpPr txBox="1"/>
          <p:nvPr/>
        </p:nvSpPr>
        <p:spPr>
          <a:xfrm>
            <a:off x="218636" y="4119098"/>
            <a:ext cx="1647825" cy="27622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Explorer</a:t>
            </a:r>
          </a:p>
        </p:txBody>
      </p:sp>
      <p:pic>
        <p:nvPicPr>
          <p:cNvPr id="45" name="Picture 4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94925" y="6352995"/>
            <a:ext cx="589295" cy="382737"/>
          </a:xfrm>
          <a:prstGeom prst="rect">
            <a:avLst/>
          </a:prstGeom>
        </p:spPr>
      </p:pic>
      <p:sp>
        <p:nvSpPr>
          <p:cNvPr id="47" name="Rectangle 74"/>
          <p:cNvSpPr>
            <a:spLocks noChangeArrowheads="1"/>
          </p:cNvSpPr>
          <p:nvPr/>
        </p:nvSpPr>
        <p:spPr bwMode="auto">
          <a:xfrm>
            <a:off x="2493608" y="6444960"/>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Work </a:t>
            </a:r>
          </a:p>
          <a:p>
            <a:pPr algn="ctr"/>
            <a:r>
              <a:rPr lang="en-US" sz="700" dirty="0">
                <a:solidFill>
                  <a:schemeClr val="bg1"/>
                </a:solidFill>
                <a:latin typeface="+mn-lt"/>
              </a:rPr>
              <a:t>Center</a:t>
            </a:r>
          </a:p>
        </p:txBody>
      </p:sp>
      <p:sp>
        <p:nvSpPr>
          <p:cNvPr id="65" name="Chevron 426">
            <a:hlinkClick r:id="rId6" action="ppaction://hlinksldjump"/>
          </p:cNvPr>
          <p:cNvSpPr>
            <a:spLocks noChangeArrowheads="1"/>
          </p:cNvSpPr>
          <p:nvPr/>
        </p:nvSpPr>
        <p:spPr bwMode="auto">
          <a:xfrm>
            <a:off x="1777594" y="3130907"/>
            <a:ext cx="547967" cy="542620"/>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de-DE" sz="600" dirty="0">
                <a:solidFill>
                  <a:srgbClr val="404040"/>
                </a:solidFill>
              </a:rPr>
              <a:t>Creating Sales Quote</a:t>
            </a:r>
          </a:p>
        </p:txBody>
      </p:sp>
      <p:sp>
        <p:nvSpPr>
          <p:cNvPr id="66" name="Chevron 426">
            <a:hlinkClick r:id="rId7" action="ppaction://hlinksldjump"/>
          </p:cNvPr>
          <p:cNvSpPr>
            <a:spLocks noChangeArrowheads="1"/>
          </p:cNvSpPr>
          <p:nvPr/>
        </p:nvSpPr>
        <p:spPr bwMode="auto">
          <a:xfrm>
            <a:off x="2616092" y="3123909"/>
            <a:ext cx="584307"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de-DE" sz="600" dirty="0">
                <a:solidFill>
                  <a:srgbClr val="404040"/>
                </a:solidFill>
              </a:rPr>
              <a:t>Creating Sales Order</a:t>
            </a:r>
          </a:p>
        </p:txBody>
      </p:sp>
      <p:sp>
        <p:nvSpPr>
          <p:cNvPr id="67" name="Chevron 426">
            <a:hlinkClick r:id="rId8" action="ppaction://hlinksldjump"/>
          </p:cNvPr>
          <p:cNvSpPr>
            <a:spLocks noChangeArrowheads="1"/>
          </p:cNvSpPr>
          <p:nvPr/>
        </p:nvSpPr>
        <p:spPr bwMode="auto">
          <a:xfrm>
            <a:off x="3343961" y="3135643"/>
            <a:ext cx="608014"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de-DE" sz="600" dirty="0">
                <a:solidFill>
                  <a:srgbClr val="404040"/>
                </a:solidFill>
              </a:rPr>
              <a:t>Processing Purchase Requests</a:t>
            </a:r>
            <a:endParaRPr lang="en-US" sz="600" dirty="0">
              <a:solidFill>
                <a:srgbClr val="404040"/>
              </a:solidFill>
            </a:endParaRPr>
          </a:p>
        </p:txBody>
      </p:sp>
      <p:sp>
        <p:nvSpPr>
          <p:cNvPr id="68" name="Chevron 426">
            <a:hlinkClick r:id="rId9" action="ppaction://hlinksldjump"/>
          </p:cNvPr>
          <p:cNvSpPr>
            <a:spLocks noChangeArrowheads="1"/>
          </p:cNvSpPr>
          <p:nvPr/>
        </p:nvSpPr>
        <p:spPr bwMode="auto">
          <a:xfrm>
            <a:off x="4113809" y="3121013"/>
            <a:ext cx="682478"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de-DE" sz="600" dirty="0">
                <a:solidFill>
                  <a:srgbClr val="404040"/>
                </a:solidFill>
              </a:rPr>
              <a:t>Processing  Requests for Quotation</a:t>
            </a:r>
            <a:endParaRPr lang="en-US" sz="600" dirty="0">
              <a:solidFill>
                <a:srgbClr val="404040"/>
              </a:solidFill>
            </a:endParaRPr>
          </a:p>
        </p:txBody>
      </p:sp>
      <p:sp>
        <p:nvSpPr>
          <p:cNvPr id="69" name="Chevron 426">
            <a:hlinkClick r:id="rId4" action="ppaction://hlinksldjump"/>
          </p:cNvPr>
          <p:cNvSpPr>
            <a:spLocks noChangeArrowheads="1"/>
          </p:cNvSpPr>
          <p:nvPr/>
        </p:nvSpPr>
        <p:spPr bwMode="auto">
          <a:xfrm>
            <a:off x="4989242" y="3124051"/>
            <a:ext cx="587375"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de-DE" sz="600" dirty="0">
                <a:solidFill>
                  <a:srgbClr val="404040"/>
                </a:solidFill>
              </a:rPr>
              <a:t>Processing Purchase Orders  </a:t>
            </a:r>
          </a:p>
        </p:txBody>
      </p:sp>
      <p:sp>
        <p:nvSpPr>
          <p:cNvPr id="70" name="Chevron 426">
            <a:hlinkClick r:id="rId10" action="ppaction://hlinksldjump"/>
          </p:cNvPr>
          <p:cNvSpPr>
            <a:spLocks noChangeArrowheads="1"/>
          </p:cNvSpPr>
          <p:nvPr/>
        </p:nvSpPr>
        <p:spPr bwMode="auto">
          <a:xfrm>
            <a:off x="5833553" y="3135373"/>
            <a:ext cx="615950"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de-DE" sz="600" dirty="0">
                <a:solidFill>
                  <a:srgbClr val="404040"/>
                </a:solidFill>
              </a:rPr>
              <a:t>Processing Third-Party Delivery Notifications</a:t>
            </a:r>
          </a:p>
        </p:txBody>
      </p:sp>
      <p:sp>
        <p:nvSpPr>
          <p:cNvPr id="71" name="Chevron 426">
            <a:hlinkClick r:id="rId11" action="ppaction://hlinksldjump"/>
          </p:cNvPr>
          <p:cNvSpPr>
            <a:spLocks noChangeArrowheads="1"/>
          </p:cNvSpPr>
          <p:nvPr/>
        </p:nvSpPr>
        <p:spPr bwMode="auto">
          <a:xfrm>
            <a:off x="7051240" y="2331482"/>
            <a:ext cx="637580" cy="512143"/>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Processing Supplier Invoices</a:t>
            </a:r>
          </a:p>
        </p:txBody>
      </p:sp>
      <p:sp>
        <p:nvSpPr>
          <p:cNvPr id="72" name="Chevron 426">
            <a:hlinkClick r:id="rId12" action="ppaction://hlinksldjump"/>
          </p:cNvPr>
          <p:cNvSpPr>
            <a:spLocks noChangeArrowheads="1"/>
          </p:cNvSpPr>
          <p:nvPr/>
        </p:nvSpPr>
        <p:spPr bwMode="auto">
          <a:xfrm>
            <a:off x="7919028" y="2324100"/>
            <a:ext cx="720130" cy="523336"/>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Processing Payables and Payments</a:t>
            </a:r>
          </a:p>
        </p:txBody>
      </p:sp>
      <p:sp>
        <p:nvSpPr>
          <p:cNvPr id="73" name="Chevron 426">
            <a:hlinkClick r:id="rId13" action="ppaction://hlinksldjump"/>
          </p:cNvPr>
          <p:cNvSpPr>
            <a:spLocks noChangeArrowheads="1"/>
          </p:cNvSpPr>
          <p:nvPr/>
        </p:nvSpPr>
        <p:spPr bwMode="auto">
          <a:xfrm>
            <a:off x="7073523" y="4728508"/>
            <a:ext cx="647118"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Creating Customer Invoices</a:t>
            </a:r>
          </a:p>
        </p:txBody>
      </p:sp>
      <p:sp>
        <p:nvSpPr>
          <p:cNvPr id="74" name="Chevron 426">
            <a:hlinkClick r:id="rId14" action="ppaction://hlinksldjump"/>
          </p:cNvPr>
          <p:cNvSpPr>
            <a:spLocks noChangeArrowheads="1"/>
          </p:cNvSpPr>
          <p:nvPr/>
        </p:nvSpPr>
        <p:spPr bwMode="auto">
          <a:xfrm>
            <a:off x="8109800" y="4763527"/>
            <a:ext cx="827165"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Processing Receivables and   Payments</a:t>
            </a:r>
          </a:p>
        </p:txBody>
      </p:sp>
      <p:pic>
        <p:nvPicPr>
          <p:cNvPr id="75" name="Picture 7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38676" y="1277310"/>
            <a:ext cx="689970" cy="448124"/>
          </a:xfrm>
          <a:prstGeom prst="rect">
            <a:avLst/>
          </a:prstGeom>
        </p:spPr>
      </p:pic>
      <p:sp>
        <p:nvSpPr>
          <p:cNvPr id="76" name="Rectangle 74"/>
          <p:cNvSpPr>
            <a:spLocks noChangeArrowheads="1"/>
          </p:cNvSpPr>
          <p:nvPr/>
        </p:nvSpPr>
        <p:spPr bwMode="auto">
          <a:xfrm>
            <a:off x="1782562" y="1407060"/>
            <a:ext cx="624139"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New </a:t>
            </a:r>
            <a:br>
              <a:rPr lang="en-US" sz="700" dirty="0">
                <a:solidFill>
                  <a:schemeClr val="bg1"/>
                </a:solidFill>
                <a:latin typeface="+mn-lt"/>
              </a:rPr>
            </a:br>
            <a:r>
              <a:rPr lang="en-US" sz="700" dirty="0">
                <a:solidFill>
                  <a:schemeClr val="bg1"/>
                </a:solidFill>
                <a:latin typeface="+mn-lt"/>
              </a:rPr>
              <a:t>Business</a:t>
            </a:r>
          </a:p>
        </p:txBody>
      </p:sp>
      <p:pic>
        <p:nvPicPr>
          <p:cNvPr id="77" name="Picture 7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39486" y="1274600"/>
            <a:ext cx="679202" cy="441130"/>
          </a:xfrm>
          <a:prstGeom prst="rect">
            <a:avLst/>
          </a:prstGeom>
        </p:spPr>
      </p:pic>
      <p:sp>
        <p:nvSpPr>
          <p:cNvPr id="78" name="Rectangle 74"/>
          <p:cNvSpPr>
            <a:spLocks noChangeArrowheads="1"/>
          </p:cNvSpPr>
          <p:nvPr/>
        </p:nvSpPr>
        <p:spPr bwMode="auto">
          <a:xfrm>
            <a:off x="2575804" y="1407060"/>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Sales </a:t>
            </a:r>
            <a:br>
              <a:rPr lang="en-US" sz="700" dirty="0">
                <a:solidFill>
                  <a:schemeClr val="bg1"/>
                </a:solidFill>
                <a:latin typeface="+mn-lt"/>
              </a:rPr>
            </a:br>
            <a:r>
              <a:rPr lang="en-US" sz="700" dirty="0">
                <a:solidFill>
                  <a:schemeClr val="bg1"/>
                </a:solidFill>
                <a:latin typeface="+mn-lt"/>
              </a:rPr>
              <a:t>Orders</a:t>
            </a:r>
          </a:p>
        </p:txBody>
      </p:sp>
      <p:pic>
        <p:nvPicPr>
          <p:cNvPr id="79" name="Picture 7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36878" y="1265902"/>
            <a:ext cx="708428" cy="460112"/>
          </a:xfrm>
          <a:prstGeom prst="rect">
            <a:avLst/>
          </a:prstGeom>
        </p:spPr>
      </p:pic>
      <p:sp>
        <p:nvSpPr>
          <p:cNvPr id="80" name="Rectangle 74"/>
          <p:cNvSpPr>
            <a:spLocks noChangeArrowheads="1"/>
          </p:cNvSpPr>
          <p:nvPr/>
        </p:nvSpPr>
        <p:spPr bwMode="auto">
          <a:xfrm>
            <a:off x="3398567" y="1330953"/>
            <a:ext cx="607334" cy="323165"/>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Purchase </a:t>
            </a:r>
          </a:p>
          <a:p>
            <a:pPr algn="ctr"/>
            <a:r>
              <a:rPr lang="en-US" sz="700" dirty="0">
                <a:solidFill>
                  <a:schemeClr val="bg1"/>
                </a:solidFill>
                <a:latin typeface="+mn-lt"/>
              </a:rPr>
              <a:t>Requests </a:t>
            </a:r>
          </a:p>
          <a:p>
            <a:pPr algn="ctr"/>
            <a:r>
              <a:rPr lang="en-US" sz="700" dirty="0">
                <a:solidFill>
                  <a:schemeClr val="bg1"/>
                </a:solidFill>
                <a:latin typeface="+mn-lt"/>
              </a:rPr>
              <a:t>and Orders</a:t>
            </a:r>
          </a:p>
        </p:txBody>
      </p:sp>
      <p:pic>
        <p:nvPicPr>
          <p:cNvPr id="85" name="Picture 8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21261" y="1287559"/>
            <a:ext cx="686791" cy="446059"/>
          </a:xfrm>
          <a:prstGeom prst="rect">
            <a:avLst/>
          </a:prstGeom>
        </p:spPr>
      </p:pic>
      <p:sp>
        <p:nvSpPr>
          <p:cNvPr id="86" name="Rectangle 74"/>
          <p:cNvSpPr>
            <a:spLocks noChangeArrowheads="1"/>
          </p:cNvSpPr>
          <p:nvPr/>
        </p:nvSpPr>
        <p:spPr bwMode="auto">
          <a:xfrm>
            <a:off x="4189492" y="1330953"/>
            <a:ext cx="574675" cy="323165"/>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Sourcing </a:t>
            </a:r>
          </a:p>
          <a:p>
            <a:pPr algn="ctr"/>
            <a:r>
              <a:rPr lang="en-US" sz="700" dirty="0">
                <a:solidFill>
                  <a:schemeClr val="bg1"/>
                </a:solidFill>
                <a:latin typeface="+mn-lt"/>
              </a:rPr>
              <a:t>and </a:t>
            </a:r>
          </a:p>
          <a:p>
            <a:pPr algn="ctr"/>
            <a:r>
              <a:rPr lang="en-US" sz="700" dirty="0">
                <a:solidFill>
                  <a:schemeClr val="bg1"/>
                </a:solidFill>
                <a:latin typeface="+mn-lt"/>
              </a:rPr>
              <a:t>Contracting</a:t>
            </a:r>
          </a:p>
        </p:txBody>
      </p:sp>
      <p:pic>
        <p:nvPicPr>
          <p:cNvPr id="87" name="Picture 8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9971" y="1264177"/>
            <a:ext cx="785145" cy="509939"/>
          </a:xfrm>
          <a:prstGeom prst="rect">
            <a:avLst/>
          </a:prstGeom>
        </p:spPr>
      </p:pic>
      <p:sp>
        <p:nvSpPr>
          <p:cNvPr id="88" name="Rectangle 74"/>
          <p:cNvSpPr>
            <a:spLocks noChangeArrowheads="1"/>
          </p:cNvSpPr>
          <p:nvPr/>
        </p:nvSpPr>
        <p:spPr bwMode="auto">
          <a:xfrm>
            <a:off x="5015803" y="1330953"/>
            <a:ext cx="640298" cy="323165"/>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Purchase </a:t>
            </a:r>
          </a:p>
          <a:p>
            <a:pPr algn="ctr"/>
            <a:r>
              <a:rPr lang="en-US" sz="700" dirty="0">
                <a:solidFill>
                  <a:schemeClr val="bg1"/>
                </a:solidFill>
                <a:latin typeface="+mn-lt"/>
              </a:rPr>
              <a:t>Requests </a:t>
            </a:r>
          </a:p>
          <a:p>
            <a:pPr algn="ctr"/>
            <a:r>
              <a:rPr lang="en-US" sz="700" dirty="0">
                <a:solidFill>
                  <a:schemeClr val="bg1"/>
                </a:solidFill>
                <a:latin typeface="+mn-lt"/>
              </a:rPr>
              <a:t>and Orders</a:t>
            </a:r>
          </a:p>
        </p:txBody>
      </p:sp>
      <p:pic>
        <p:nvPicPr>
          <p:cNvPr id="89" name="Picture 8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83042" y="1278553"/>
            <a:ext cx="730813" cy="474651"/>
          </a:xfrm>
          <a:prstGeom prst="rect">
            <a:avLst/>
          </a:prstGeom>
        </p:spPr>
      </p:pic>
      <p:sp>
        <p:nvSpPr>
          <p:cNvPr id="90" name="Rectangle 74"/>
          <p:cNvSpPr>
            <a:spLocks noChangeArrowheads="1"/>
          </p:cNvSpPr>
          <p:nvPr/>
        </p:nvSpPr>
        <p:spPr bwMode="auto">
          <a:xfrm>
            <a:off x="5941560" y="1330953"/>
            <a:ext cx="558176" cy="323165"/>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Third-Party </a:t>
            </a:r>
          </a:p>
          <a:p>
            <a:pPr algn="ctr"/>
            <a:r>
              <a:rPr lang="en-US" sz="700" dirty="0">
                <a:solidFill>
                  <a:schemeClr val="bg1"/>
                </a:solidFill>
                <a:latin typeface="+mn-lt"/>
              </a:rPr>
              <a:t>Order </a:t>
            </a:r>
          </a:p>
          <a:p>
            <a:pPr algn="ctr"/>
            <a:r>
              <a:rPr lang="en-US" sz="700" dirty="0">
                <a:solidFill>
                  <a:schemeClr val="bg1"/>
                </a:solidFill>
                <a:latin typeface="+mn-lt"/>
              </a:rPr>
              <a:t>Fulfillment</a:t>
            </a:r>
          </a:p>
        </p:txBody>
      </p:sp>
      <p:pic>
        <p:nvPicPr>
          <p:cNvPr id="91" name="Picture 9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98447" y="1273658"/>
            <a:ext cx="716126" cy="465112"/>
          </a:xfrm>
          <a:prstGeom prst="rect">
            <a:avLst/>
          </a:prstGeom>
          <a:noFill/>
          <a:ln w="9525">
            <a:noFill/>
            <a:miter lim="800000"/>
            <a:headEnd/>
            <a:tailEnd/>
          </a:ln>
        </p:spPr>
      </p:pic>
      <p:sp>
        <p:nvSpPr>
          <p:cNvPr id="92" name="Rectangle 74"/>
          <p:cNvSpPr>
            <a:spLocks noChangeArrowheads="1"/>
          </p:cNvSpPr>
          <p:nvPr/>
        </p:nvSpPr>
        <p:spPr bwMode="auto">
          <a:xfrm>
            <a:off x="7005757" y="1407060"/>
            <a:ext cx="631314"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Supplier </a:t>
            </a:r>
          </a:p>
          <a:p>
            <a:pPr algn="ctr"/>
            <a:r>
              <a:rPr lang="en-US" sz="700" dirty="0">
                <a:solidFill>
                  <a:schemeClr val="bg1"/>
                </a:solidFill>
                <a:latin typeface="+mn-lt"/>
              </a:rPr>
              <a:t>Invoicing</a:t>
            </a:r>
          </a:p>
        </p:txBody>
      </p:sp>
      <p:pic>
        <p:nvPicPr>
          <p:cNvPr id="93" name="Picture 9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59400" y="1270219"/>
            <a:ext cx="773974" cy="502683"/>
          </a:xfrm>
          <a:prstGeom prst="rect">
            <a:avLst/>
          </a:prstGeom>
        </p:spPr>
      </p:pic>
      <p:sp>
        <p:nvSpPr>
          <p:cNvPr id="94" name="Rectangle 74"/>
          <p:cNvSpPr>
            <a:spLocks noChangeArrowheads="1"/>
          </p:cNvSpPr>
          <p:nvPr/>
        </p:nvSpPr>
        <p:spPr bwMode="auto">
          <a:xfrm>
            <a:off x="7945836" y="1330953"/>
            <a:ext cx="574675" cy="323165"/>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Receivables </a:t>
            </a:r>
          </a:p>
          <a:p>
            <a:pPr algn="ctr"/>
            <a:r>
              <a:rPr lang="en-US" sz="700" dirty="0">
                <a:solidFill>
                  <a:schemeClr val="bg1"/>
                </a:solidFill>
                <a:latin typeface="+mn-lt"/>
              </a:rPr>
              <a:t>/ Cash &amp; </a:t>
            </a:r>
          </a:p>
          <a:p>
            <a:pPr algn="ctr"/>
            <a:r>
              <a:rPr lang="en-US" sz="700" dirty="0">
                <a:solidFill>
                  <a:schemeClr val="bg1"/>
                </a:solidFill>
                <a:latin typeface="+mn-lt"/>
              </a:rPr>
              <a:t>Liquidity Mgt</a:t>
            </a:r>
          </a:p>
        </p:txBody>
      </p:sp>
      <p:pic>
        <p:nvPicPr>
          <p:cNvPr id="95" name="Picture 9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64600" y="3569650"/>
            <a:ext cx="660032" cy="428680"/>
          </a:xfrm>
          <a:prstGeom prst="rect">
            <a:avLst/>
          </a:prstGeom>
        </p:spPr>
      </p:pic>
      <p:sp>
        <p:nvSpPr>
          <p:cNvPr id="96" name="Rectangle 74"/>
          <p:cNvSpPr>
            <a:spLocks noChangeArrowheads="1"/>
          </p:cNvSpPr>
          <p:nvPr/>
        </p:nvSpPr>
        <p:spPr bwMode="auto">
          <a:xfrm>
            <a:off x="7092382" y="3686174"/>
            <a:ext cx="574675" cy="323165"/>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Customer</a:t>
            </a:r>
          </a:p>
          <a:p>
            <a:pPr algn="ctr"/>
            <a:r>
              <a:rPr lang="en-US" sz="700" dirty="0">
                <a:solidFill>
                  <a:schemeClr val="bg1"/>
                </a:solidFill>
                <a:latin typeface="+mn-lt"/>
              </a:rPr>
              <a:t>Invoicing</a:t>
            </a:r>
          </a:p>
          <a:p>
            <a:pPr algn="ctr"/>
            <a:endParaRPr lang="en-US" sz="700" dirty="0">
              <a:solidFill>
                <a:schemeClr val="bg1"/>
              </a:solidFill>
              <a:latin typeface="+mn-lt"/>
            </a:endParaRPr>
          </a:p>
        </p:txBody>
      </p:sp>
      <p:pic>
        <p:nvPicPr>
          <p:cNvPr id="100" name="Picture 9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32493" y="3553642"/>
            <a:ext cx="728932" cy="473430"/>
          </a:xfrm>
          <a:prstGeom prst="rect">
            <a:avLst/>
          </a:prstGeom>
        </p:spPr>
      </p:pic>
      <p:sp>
        <p:nvSpPr>
          <p:cNvPr id="101" name="Rectangle 74"/>
          <p:cNvSpPr>
            <a:spLocks noChangeArrowheads="1"/>
          </p:cNvSpPr>
          <p:nvPr/>
        </p:nvSpPr>
        <p:spPr bwMode="auto">
          <a:xfrm>
            <a:off x="8088487" y="3609974"/>
            <a:ext cx="821878" cy="323165"/>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Receivables / </a:t>
            </a:r>
            <a:br>
              <a:rPr lang="en-US" sz="700" dirty="0">
                <a:solidFill>
                  <a:schemeClr val="bg1"/>
                </a:solidFill>
                <a:latin typeface="+mn-lt"/>
              </a:rPr>
            </a:br>
            <a:r>
              <a:rPr lang="en-US" sz="700" dirty="0">
                <a:solidFill>
                  <a:schemeClr val="bg1"/>
                </a:solidFill>
                <a:latin typeface="+mn-lt"/>
              </a:rPr>
              <a:t>Cash </a:t>
            </a:r>
          </a:p>
          <a:p>
            <a:pPr algn="ctr"/>
            <a:r>
              <a:rPr lang="en-US" sz="700" dirty="0">
                <a:solidFill>
                  <a:schemeClr val="bg1"/>
                </a:solidFill>
                <a:latin typeface="+mn-lt"/>
              </a:rPr>
              <a:t>&amp;  Liquidity Mgt</a:t>
            </a:r>
          </a:p>
        </p:txBody>
      </p:sp>
      <p:cxnSp>
        <p:nvCxnSpPr>
          <p:cNvPr id="102" name="AutoShape 482"/>
          <p:cNvCxnSpPr>
            <a:cxnSpLocks noChangeShapeType="1"/>
          </p:cNvCxnSpPr>
          <p:nvPr/>
        </p:nvCxnSpPr>
        <p:spPr bwMode="auto">
          <a:xfrm flipV="1">
            <a:off x="2077427" y="1748335"/>
            <a:ext cx="91" cy="1326114"/>
          </a:xfrm>
          <a:prstGeom prst="straightConnector1">
            <a:avLst/>
          </a:prstGeom>
          <a:noFill/>
          <a:ln w="9525">
            <a:solidFill>
              <a:srgbClr val="7D96A4"/>
            </a:solidFill>
            <a:prstDash val="sysDot"/>
            <a:round/>
            <a:headEnd/>
            <a:tailEnd/>
          </a:ln>
        </p:spPr>
      </p:cxnSp>
      <p:cxnSp>
        <p:nvCxnSpPr>
          <p:cNvPr id="111" name="AutoShape 482"/>
          <p:cNvCxnSpPr>
            <a:cxnSpLocks noChangeShapeType="1"/>
          </p:cNvCxnSpPr>
          <p:nvPr/>
        </p:nvCxnSpPr>
        <p:spPr bwMode="auto">
          <a:xfrm flipV="1">
            <a:off x="2878599" y="1747123"/>
            <a:ext cx="91" cy="1326114"/>
          </a:xfrm>
          <a:prstGeom prst="straightConnector1">
            <a:avLst/>
          </a:prstGeom>
          <a:noFill/>
          <a:ln w="9525">
            <a:solidFill>
              <a:srgbClr val="7D96A4"/>
            </a:solidFill>
            <a:prstDash val="sysDot"/>
            <a:round/>
            <a:headEnd/>
            <a:tailEnd/>
          </a:ln>
        </p:spPr>
      </p:cxnSp>
      <p:cxnSp>
        <p:nvCxnSpPr>
          <p:cNvPr id="114" name="AutoShape 482"/>
          <p:cNvCxnSpPr>
            <a:cxnSpLocks noChangeShapeType="1"/>
          </p:cNvCxnSpPr>
          <p:nvPr/>
        </p:nvCxnSpPr>
        <p:spPr bwMode="auto">
          <a:xfrm flipH="1" flipV="1">
            <a:off x="7365676" y="1730584"/>
            <a:ext cx="6674" cy="549066"/>
          </a:xfrm>
          <a:prstGeom prst="straightConnector1">
            <a:avLst/>
          </a:prstGeom>
          <a:noFill/>
          <a:ln w="9525">
            <a:solidFill>
              <a:srgbClr val="7D96A4"/>
            </a:solidFill>
            <a:prstDash val="sysDot"/>
            <a:round/>
            <a:headEnd/>
            <a:tailEnd/>
          </a:ln>
        </p:spPr>
      </p:cxnSp>
      <p:cxnSp>
        <p:nvCxnSpPr>
          <p:cNvPr id="115" name="AutoShape 482"/>
          <p:cNvCxnSpPr>
            <a:cxnSpLocks noChangeShapeType="1"/>
          </p:cNvCxnSpPr>
          <p:nvPr/>
        </p:nvCxnSpPr>
        <p:spPr bwMode="auto">
          <a:xfrm flipV="1">
            <a:off x="6214560" y="1780644"/>
            <a:ext cx="91" cy="1326114"/>
          </a:xfrm>
          <a:prstGeom prst="straightConnector1">
            <a:avLst/>
          </a:prstGeom>
          <a:noFill/>
          <a:ln w="9525">
            <a:solidFill>
              <a:srgbClr val="7D96A4"/>
            </a:solidFill>
            <a:prstDash val="sysDot"/>
            <a:round/>
            <a:headEnd/>
            <a:tailEnd/>
          </a:ln>
        </p:spPr>
      </p:cxnSp>
      <p:cxnSp>
        <p:nvCxnSpPr>
          <p:cNvPr id="116" name="AutoShape 482"/>
          <p:cNvCxnSpPr>
            <a:cxnSpLocks noChangeShapeType="1"/>
          </p:cNvCxnSpPr>
          <p:nvPr/>
        </p:nvCxnSpPr>
        <p:spPr bwMode="auto">
          <a:xfrm flipV="1">
            <a:off x="5331092" y="1779163"/>
            <a:ext cx="91" cy="1326114"/>
          </a:xfrm>
          <a:prstGeom prst="straightConnector1">
            <a:avLst/>
          </a:prstGeom>
          <a:noFill/>
          <a:ln w="9525">
            <a:solidFill>
              <a:srgbClr val="7D96A4"/>
            </a:solidFill>
            <a:prstDash val="sysDot"/>
            <a:round/>
            <a:headEnd/>
            <a:tailEnd/>
          </a:ln>
        </p:spPr>
      </p:cxnSp>
      <p:cxnSp>
        <p:nvCxnSpPr>
          <p:cNvPr id="117" name="AutoShape 482"/>
          <p:cNvCxnSpPr>
            <a:cxnSpLocks noChangeShapeType="1"/>
          </p:cNvCxnSpPr>
          <p:nvPr/>
        </p:nvCxnSpPr>
        <p:spPr bwMode="auto">
          <a:xfrm flipV="1">
            <a:off x="4458727" y="1759373"/>
            <a:ext cx="91" cy="1326114"/>
          </a:xfrm>
          <a:prstGeom prst="straightConnector1">
            <a:avLst/>
          </a:prstGeom>
          <a:noFill/>
          <a:ln w="9525">
            <a:solidFill>
              <a:srgbClr val="7D96A4"/>
            </a:solidFill>
            <a:prstDash val="sysDot"/>
            <a:round/>
            <a:headEnd/>
            <a:tailEnd/>
          </a:ln>
        </p:spPr>
      </p:cxnSp>
      <p:cxnSp>
        <p:nvCxnSpPr>
          <p:cNvPr id="118" name="AutoShape 482"/>
          <p:cNvCxnSpPr>
            <a:cxnSpLocks noChangeShapeType="1"/>
          </p:cNvCxnSpPr>
          <p:nvPr/>
        </p:nvCxnSpPr>
        <p:spPr bwMode="auto">
          <a:xfrm flipV="1">
            <a:off x="3684261" y="1745932"/>
            <a:ext cx="91" cy="1326114"/>
          </a:xfrm>
          <a:prstGeom prst="straightConnector1">
            <a:avLst/>
          </a:prstGeom>
          <a:noFill/>
          <a:ln w="9525">
            <a:solidFill>
              <a:srgbClr val="7D96A4"/>
            </a:solidFill>
            <a:prstDash val="sysDot"/>
            <a:round/>
            <a:headEnd/>
            <a:tailEnd/>
          </a:ln>
        </p:spPr>
      </p:cxnSp>
      <p:cxnSp>
        <p:nvCxnSpPr>
          <p:cNvPr id="119" name="AutoShape 482"/>
          <p:cNvCxnSpPr>
            <a:cxnSpLocks noChangeShapeType="1"/>
          </p:cNvCxnSpPr>
          <p:nvPr/>
        </p:nvCxnSpPr>
        <p:spPr bwMode="auto">
          <a:xfrm flipV="1">
            <a:off x="7379815" y="3950370"/>
            <a:ext cx="5609" cy="729275"/>
          </a:xfrm>
          <a:prstGeom prst="straightConnector1">
            <a:avLst/>
          </a:prstGeom>
          <a:noFill/>
          <a:ln w="9525">
            <a:solidFill>
              <a:srgbClr val="7D96A4"/>
            </a:solidFill>
            <a:prstDash val="sysDot"/>
            <a:round/>
            <a:headEnd/>
            <a:tailEnd/>
          </a:ln>
        </p:spPr>
      </p:cxnSp>
      <p:cxnSp>
        <p:nvCxnSpPr>
          <p:cNvPr id="120" name="AutoShape 482"/>
          <p:cNvCxnSpPr>
            <a:cxnSpLocks noChangeShapeType="1"/>
          </p:cNvCxnSpPr>
          <p:nvPr/>
        </p:nvCxnSpPr>
        <p:spPr bwMode="auto">
          <a:xfrm flipH="1" flipV="1">
            <a:off x="8590582" y="4008161"/>
            <a:ext cx="1" cy="729276"/>
          </a:xfrm>
          <a:prstGeom prst="straightConnector1">
            <a:avLst/>
          </a:prstGeom>
          <a:noFill/>
          <a:ln w="9525">
            <a:solidFill>
              <a:srgbClr val="7D96A4"/>
            </a:solidFill>
            <a:prstDash val="sysDot"/>
            <a:round/>
            <a:headEnd/>
            <a:tailEnd/>
          </a:ln>
        </p:spPr>
      </p:cxnSp>
      <p:sp>
        <p:nvSpPr>
          <p:cNvPr id="123" name="Freeform 69"/>
          <p:cNvSpPr>
            <a:spLocks noChangeAspect="1" noChangeArrowheads="1"/>
          </p:cNvSpPr>
          <p:nvPr/>
        </p:nvSpPr>
        <p:spPr bwMode="auto">
          <a:xfrm>
            <a:off x="7559048" y="5147959"/>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4" name="Freeform 69"/>
          <p:cNvSpPr>
            <a:spLocks noChangeAspect="1" noChangeArrowheads="1"/>
          </p:cNvSpPr>
          <p:nvPr/>
        </p:nvSpPr>
        <p:spPr bwMode="auto">
          <a:xfrm>
            <a:off x="8780206" y="5186414"/>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5" name="Freeform 69"/>
          <p:cNvSpPr>
            <a:spLocks noChangeAspect="1" noChangeArrowheads="1"/>
          </p:cNvSpPr>
          <p:nvPr/>
        </p:nvSpPr>
        <p:spPr bwMode="auto">
          <a:xfrm>
            <a:off x="8478278" y="2734145"/>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6" name="Freeform 69"/>
          <p:cNvSpPr>
            <a:spLocks noChangeAspect="1" noChangeArrowheads="1"/>
          </p:cNvSpPr>
          <p:nvPr/>
        </p:nvSpPr>
        <p:spPr bwMode="auto">
          <a:xfrm>
            <a:off x="7529737" y="2731661"/>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7" name="Line 98"/>
          <p:cNvSpPr>
            <a:spLocks noChangeShapeType="1"/>
          </p:cNvSpPr>
          <p:nvPr/>
        </p:nvSpPr>
        <p:spPr bwMode="gray">
          <a:xfrm>
            <a:off x="6679177" y="2514391"/>
            <a:ext cx="7044" cy="2459311"/>
          </a:xfrm>
          <a:prstGeom prst="line">
            <a:avLst/>
          </a:prstGeom>
          <a:noFill/>
          <a:ln w="9525">
            <a:solidFill>
              <a:schemeClr val="accent2"/>
            </a:solidFill>
            <a:round/>
            <a:headEnd/>
            <a:tailEnd/>
          </a:ln>
        </p:spPr>
        <p:txBody>
          <a:bodyPr wrap="none" lIns="90000" tIns="46800" rIns="90000" bIns="46800" anchor="ctr"/>
          <a:lstStyle/>
          <a:p>
            <a:endParaRPr lang="de-DE"/>
          </a:p>
        </p:txBody>
      </p:sp>
      <p:sp>
        <p:nvSpPr>
          <p:cNvPr id="128" name="Line 99"/>
          <p:cNvSpPr>
            <a:spLocks noChangeShapeType="1"/>
          </p:cNvSpPr>
          <p:nvPr/>
        </p:nvSpPr>
        <p:spPr bwMode="gray">
          <a:xfrm>
            <a:off x="6685527" y="2515978"/>
            <a:ext cx="352425" cy="0"/>
          </a:xfrm>
          <a:prstGeom prst="line">
            <a:avLst/>
          </a:prstGeom>
          <a:noFill/>
          <a:ln w="9525">
            <a:solidFill>
              <a:schemeClr val="accent2"/>
            </a:solidFill>
            <a:round/>
            <a:headEnd/>
            <a:tailEnd type="triangle" w="med" len="med"/>
          </a:ln>
        </p:spPr>
        <p:txBody>
          <a:bodyPr wrap="none" lIns="90000" tIns="46800" rIns="90000" bIns="46800" anchor="ctr"/>
          <a:lstStyle/>
          <a:p>
            <a:endParaRPr lang="de-DE"/>
          </a:p>
        </p:txBody>
      </p:sp>
      <p:cxnSp>
        <p:nvCxnSpPr>
          <p:cNvPr id="131" name="AutoShape 1146"/>
          <p:cNvCxnSpPr>
            <a:cxnSpLocks noChangeShapeType="1"/>
          </p:cNvCxnSpPr>
          <p:nvPr/>
        </p:nvCxnSpPr>
        <p:spPr bwMode="auto">
          <a:xfrm flipH="1">
            <a:off x="2339649" y="3427171"/>
            <a:ext cx="275535" cy="4465"/>
          </a:xfrm>
          <a:prstGeom prst="straightConnector1">
            <a:avLst/>
          </a:prstGeom>
          <a:noFill/>
          <a:ln w="9525">
            <a:solidFill>
              <a:schemeClr val="tx1">
                <a:lumMod val="50000"/>
                <a:lumOff val="50000"/>
              </a:schemeClr>
            </a:solidFill>
            <a:prstDash val="solid"/>
            <a:round/>
            <a:headEnd type="triangle" w="med" len="med"/>
            <a:tailEnd/>
          </a:ln>
        </p:spPr>
      </p:cxnSp>
      <p:cxnSp>
        <p:nvCxnSpPr>
          <p:cNvPr id="137" name="AutoShape 1146"/>
          <p:cNvCxnSpPr>
            <a:cxnSpLocks noChangeShapeType="1"/>
          </p:cNvCxnSpPr>
          <p:nvPr/>
        </p:nvCxnSpPr>
        <p:spPr bwMode="auto">
          <a:xfrm flipH="1" flipV="1">
            <a:off x="6683766" y="4957963"/>
            <a:ext cx="331183" cy="2998"/>
          </a:xfrm>
          <a:prstGeom prst="straightConnector1">
            <a:avLst/>
          </a:prstGeom>
          <a:noFill/>
          <a:ln w="9525">
            <a:solidFill>
              <a:schemeClr val="tx1">
                <a:lumMod val="50000"/>
                <a:lumOff val="50000"/>
              </a:schemeClr>
            </a:solidFill>
            <a:prstDash val="solid"/>
            <a:round/>
            <a:headEnd type="triangle" w="med" len="med"/>
            <a:tailEnd/>
          </a:ln>
        </p:spPr>
      </p:cxnSp>
      <p:cxnSp>
        <p:nvCxnSpPr>
          <p:cNvPr id="138" name="AutoShape 1146"/>
          <p:cNvCxnSpPr>
            <a:cxnSpLocks noChangeShapeType="1"/>
          </p:cNvCxnSpPr>
          <p:nvPr/>
        </p:nvCxnSpPr>
        <p:spPr bwMode="auto">
          <a:xfrm flipH="1">
            <a:off x="7688820" y="2517528"/>
            <a:ext cx="284504" cy="1786"/>
          </a:xfrm>
          <a:prstGeom prst="straightConnector1">
            <a:avLst/>
          </a:prstGeom>
          <a:noFill/>
          <a:ln w="9525">
            <a:solidFill>
              <a:schemeClr val="tx1">
                <a:lumMod val="50000"/>
                <a:lumOff val="50000"/>
              </a:schemeClr>
            </a:solidFill>
            <a:prstDash val="solid"/>
            <a:round/>
            <a:headEnd type="triangle" w="med" len="med"/>
            <a:tailEnd/>
          </a:ln>
        </p:spPr>
      </p:cxnSp>
      <p:cxnSp>
        <p:nvCxnSpPr>
          <p:cNvPr id="139" name="AutoShape 1146"/>
          <p:cNvCxnSpPr>
            <a:cxnSpLocks noChangeShapeType="1"/>
          </p:cNvCxnSpPr>
          <p:nvPr/>
        </p:nvCxnSpPr>
        <p:spPr bwMode="auto">
          <a:xfrm flipH="1">
            <a:off x="7748408" y="4981433"/>
            <a:ext cx="358362" cy="2960"/>
          </a:xfrm>
          <a:prstGeom prst="straightConnector1">
            <a:avLst/>
          </a:prstGeom>
          <a:noFill/>
          <a:ln w="9525">
            <a:solidFill>
              <a:schemeClr val="tx1">
                <a:lumMod val="50000"/>
                <a:lumOff val="50000"/>
              </a:schemeClr>
            </a:solidFill>
            <a:prstDash val="solid"/>
            <a:round/>
            <a:headEnd type="triangle" w="med" len="med"/>
            <a:tailEnd/>
          </a:ln>
        </p:spPr>
      </p:cxnSp>
      <p:cxnSp>
        <p:nvCxnSpPr>
          <p:cNvPr id="143" name="AutoShape 1146"/>
          <p:cNvCxnSpPr>
            <a:cxnSpLocks noChangeShapeType="1"/>
          </p:cNvCxnSpPr>
          <p:nvPr/>
        </p:nvCxnSpPr>
        <p:spPr bwMode="auto">
          <a:xfrm flipH="1" flipV="1">
            <a:off x="3219902" y="3419249"/>
            <a:ext cx="147343" cy="4334"/>
          </a:xfrm>
          <a:prstGeom prst="straightConnector1">
            <a:avLst/>
          </a:prstGeom>
          <a:noFill/>
          <a:ln w="9525">
            <a:solidFill>
              <a:schemeClr val="tx1">
                <a:lumMod val="50000"/>
                <a:lumOff val="50000"/>
              </a:schemeClr>
            </a:solidFill>
            <a:prstDash val="solid"/>
            <a:round/>
            <a:headEnd type="triangle" w="med" len="med"/>
            <a:tailEnd/>
          </a:ln>
        </p:spPr>
      </p:cxnSp>
      <p:cxnSp>
        <p:nvCxnSpPr>
          <p:cNvPr id="153" name="AutoShape 1146"/>
          <p:cNvCxnSpPr>
            <a:cxnSpLocks noChangeShapeType="1"/>
          </p:cNvCxnSpPr>
          <p:nvPr/>
        </p:nvCxnSpPr>
        <p:spPr bwMode="auto">
          <a:xfrm flipH="1" flipV="1">
            <a:off x="3987680" y="3411303"/>
            <a:ext cx="147343" cy="4334"/>
          </a:xfrm>
          <a:prstGeom prst="straightConnector1">
            <a:avLst/>
          </a:prstGeom>
          <a:noFill/>
          <a:ln w="9525">
            <a:solidFill>
              <a:schemeClr val="tx1">
                <a:lumMod val="50000"/>
                <a:lumOff val="50000"/>
              </a:schemeClr>
            </a:solidFill>
            <a:prstDash val="solid"/>
            <a:round/>
            <a:headEnd type="triangle" w="med" len="med"/>
            <a:tailEnd/>
          </a:ln>
        </p:spPr>
      </p:cxnSp>
      <p:cxnSp>
        <p:nvCxnSpPr>
          <p:cNvPr id="154" name="AutoShape 1146"/>
          <p:cNvCxnSpPr>
            <a:cxnSpLocks noChangeShapeType="1"/>
          </p:cNvCxnSpPr>
          <p:nvPr/>
        </p:nvCxnSpPr>
        <p:spPr bwMode="auto">
          <a:xfrm flipH="1">
            <a:off x="4819650" y="3424306"/>
            <a:ext cx="173438" cy="884"/>
          </a:xfrm>
          <a:prstGeom prst="straightConnector1">
            <a:avLst/>
          </a:prstGeom>
          <a:noFill/>
          <a:ln w="9525">
            <a:solidFill>
              <a:schemeClr val="tx1">
                <a:lumMod val="50000"/>
                <a:lumOff val="50000"/>
              </a:schemeClr>
            </a:solidFill>
            <a:prstDash val="solid"/>
            <a:round/>
            <a:headEnd type="triangle" w="med" len="med"/>
            <a:tailEnd/>
          </a:ln>
        </p:spPr>
      </p:cxnSp>
      <p:cxnSp>
        <p:nvCxnSpPr>
          <p:cNvPr id="155" name="AutoShape 1146"/>
          <p:cNvCxnSpPr>
            <a:cxnSpLocks noChangeShapeType="1"/>
          </p:cNvCxnSpPr>
          <p:nvPr/>
        </p:nvCxnSpPr>
        <p:spPr bwMode="auto">
          <a:xfrm flipH="1">
            <a:off x="5613623" y="3423037"/>
            <a:ext cx="222634" cy="3976"/>
          </a:xfrm>
          <a:prstGeom prst="straightConnector1">
            <a:avLst/>
          </a:prstGeom>
          <a:noFill/>
          <a:ln w="9525">
            <a:solidFill>
              <a:schemeClr val="tx1">
                <a:lumMod val="50000"/>
                <a:lumOff val="50000"/>
              </a:schemeClr>
            </a:solidFill>
            <a:prstDash val="solid"/>
            <a:round/>
            <a:headEnd type="triangle" w="med" len="med"/>
            <a:tailEnd/>
          </a:ln>
        </p:spPr>
      </p:cxnSp>
      <p:cxnSp>
        <p:nvCxnSpPr>
          <p:cNvPr id="165" name="AutoShape 482"/>
          <p:cNvCxnSpPr>
            <a:cxnSpLocks noChangeShapeType="1"/>
          </p:cNvCxnSpPr>
          <p:nvPr/>
        </p:nvCxnSpPr>
        <p:spPr bwMode="auto">
          <a:xfrm flipH="1" flipV="1">
            <a:off x="8254676" y="1775034"/>
            <a:ext cx="13024" cy="485566"/>
          </a:xfrm>
          <a:prstGeom prst="straightConnector1">
            <a:avLst/>
          </a:prstGeom>
          <a:noFill/>
          <a:ln w="9525">
            <a:solidFill>
              <a:srgbClr val="7D96A4"/>
            </a:solidFill>
            <a:prstDash val="sysDot"/>
            <a:round/>
            <a:headEnd/>
            <a:tailEnd/>
          </a:ln>
        </p:spPr>
      </p:cxnSp>
      <p:pic>
        <p:nvPicPr>
          <p:cNvPr id="82" name="Picture 81" descr="scenario_60pxgrün.png"/>
          <p:cNvPicPr>
            <a:picLocks noChangeAspect="1"/>
          </p:cNvPicPr>
          <p:nvPr/>
        </p:nvPicPr>
        <p:blipFill>
          <a:blip r:embed="rId15" cstate="print"/>
          <a:stretch>
            <a:fillRect/>
          </a:stretch>
        </p:blipFill>
        <p:spPr>
          <a:xfrm>
            <a:off x="361522" y="4846253"/>
            <a:ext cx="180000" cy="180000"/>
          </a:xfrm>
          <a:prstGeom prst="rect">
            <a:avLst/>
          </a:prstGeom>
        </p:spPr>
      </p:pic>
      <p:sp>
        <p:nvSpPr>
          <p:cNvPr id="8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4" name="TextBox 83"/>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97" name="TextBox 61"/>
          <p:cNvSpPr txBox="1">
            <a:spLocks noChangeArrowheads="1"/>
          </p:cNvSpPr>
          <p:nvPr/>
        </p:nvSpPr>
        <p:spPr bwMode="auto">
          <a:xfrm>
            <a:off x="327025" y="554055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pic>
        <p:nvPicPr>
          <p:cNvPr id="98" name="Picture 97" descr="Calculator_2_60px.png"/>
          <p:cNvPicPr>
            <a:picLocks noChangeAspect="1"/>
          </p:cNvPicPr>
          <p:nvPr/>
        </p:nvPicPr>
        <p:blipFill>
          <a:blip r:embed="rId16" cstate="print"/>
          <a:stretch>
            <a:fillRect/>
          </a:stretch>
        </p:blipFill>
        <p:spPr>
          <a:xfrm>
            <a:off x="366739" y="5245467"/>
            <a:ext cx="180000" cy="180000"/>
          </a:xfrm>
          <a:prstGeom prst="rect">
            <a:avLst/>
          </a:prstGeom>
        </p:spPr>
      </p:pic>
      <p:sp>
        <p:nvSpPr>
          <p:cNvPr id="99" name="Rectangle 57"/>
          <p:cNvSpPr>
            <a:spLocks noChangeArrowheads="1"/>
          </p:cNvSpPr>
          <p:nvPr/>
        </p:nvSpPr>
        <p:spPr bwMode="auto">
          <a:xfrm>
            <a:off x="305044"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3" name="Rectangle 55">
            <a:hlinkClick r:id="rId3"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4" name="Rectangle 57">
            <a:hlinkClick r:id="rId17"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05" name="Picture 104" descr="Monitor_60px.png"/>
          <p:cNvPicPr>
            <a:picLocks noChangeAspect="1"/>
          </p:cNvPicPr>
          <p:nvPr/>
        </p:nvPicPr>
        <p:blipFill>
          <a:blip r:embed="rId18" cstate="print"/>
          <a:stretch>
            <a:fillRect/>
          </a:stretch>
        </p:blipFill>
        <p:spPr>
          <a:xfrm>
            <a:off x="361854" y="5605004"/>
            <a:ext cx="180000" cy="180000"/>
          </a:xfrm>
          <a:prstGeom prst="rect">
            <a:avLst/>
          </a:prstGeom>
        </p:spPr>
      </p:pic>
      <p:sp>
        <p:nvSpPr>
          <p:cNvPr id="107"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81" name="Picture 80" descr="i_button_black.png"/>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8" name="Rectangle 57">
            <a:hlinkClick r:id="rId20"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Order-to-Cash (Third-Party Order Processing - Material)</a:t>
            </a:r>
            <a:br>
              <a:rPr lang="en-US" b="0" dirty="0"/>
            </a:br>
            <a:r>
              <a:rPr lang="en-US" sz="2000" b="0" dirty="0"/>
              <a:t>Further Information</a:t>
            </a:r>
          </a:p>
        </p:txBody>
      </p:sp>
      <p:sp>
        <p:nvSpPr>
          <p:cNvPr id="61" name="TextBox 6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3"/>
              </a:rPr>
              <a:t>click </a:t>
            </a:r>
            <a:r>
              <a:rPr lang="en-US" sz="900">
                <a:latin typeface="+mn-lt"/>
                <a:hlinkClick r:id="rId3"/>
              </a:rPr>
              <a:t>here</a:t>
            </a:r>
            <a:r>
              <a:rPr lang="en-US" sz="900">
                <a:latin typeface="+mn-lt"/>
              </a:rPr>
              <a:t>.*</a:t>
            </a:r>
            <a:endParaRPr lang="en-US" sz="900" dirty="0">
              <a:latin typeface="+mn-lt"/>
            </a:endParaRP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4"/>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5"/>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6"/>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7"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9"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0"/>
              </a:rPr>
              <a:t>http://support.microsoft.com/kb/890474</a:t>
            </a:r>
            <a:r>
              <a:rPr lang="en-US" sz="700" kern="0" dirty="0">
                <a:ea typeface="Arial Unicode MS" pitchFamily="34" charset="-128"/>
                <a:cs typeface="Arial Unicode MS" pitchFamily="34" charset="-128"/>
              </a:rPr>
              <a:t>.</a:t>
            </a:r>
            <a:endParaRPr lang="de-DE" sz="700" kern="0" dirty="0">
              <a:ea typeface="Arial Unicode MS" pitchFamily="34" charset="-128"/>
              <a:cs typeface="Arial Unicode MS" pitchFamily="34" charset="-128"/>
            </a:endParaRPr>
          </a:p>
        </p:txBody>
      </p:sp>
      <p:sp>
        <p:nvSpPr>
          <p:cNvPr id="55" name="TextBox 61"/>
          <p:cNvSpPr txBox="1">
            <a:spLocks noChangeArrowheads="1"/>
          </p:cNvSpPr>
          <p:nvPr/>
        </p:nvSpPr>
        <p:spPr bwMode="auto">
          <a:xfrm>
            <a:off x="327025" y="583260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pic>
        <p:nvPicPr>
          <p:cNvPr id="57" name="Picture 56" descr="scenario_60pxgrün.png"/>
          <p:cNvPicPr>
            <a:picLocks noChangeAspect="1"/>
          </p:cNvPicPr>
          <p:nvPr/>
        </p:nvPicPr>
        <p:blipFill>
          <a:blip r:embed="rId11" cstate="print"/>
          <a:stretch>
            <a:fillRect/>
          </a:stretch>
        </p:blipFill>
        <p:spPr>
          <a:xfrm>
            <a:off x="361522" y="4846253"/>
            <a:ext cx="180000" cy="180000"/>
          </a:xfrm>
          <a:prstGeom prst="rect">
            <a:avLst/>
          </a:prstGeom>
        </p:spPr>
      </p:pic>
      <p:sp>
        <p:nvSpPr>
          <p:cNvPr id="58"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9" name="TextBox 58"/>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pic>
        <p:nvPicPr>
          <p:cNvPr id="60" name="Picture 59" descr="Calculator_2_60px.png"/>
          <p:cNvPicPr>
            <a:picLocks noChangeAspect="1"/>
          </p:cNvPicPr>
          <p:nvPr/>
        </p:nvPicPr>
        <p:blipFill>
          <a:blip r:embed="rId12" cstate="print"/>
          <a:stretch>
            <a:fillRect/>
          </a:stretch>
        </p:blipFill>
        <p:spPr>
          <a:xfrm>
            <a:off x="366739" y="5245467"/>
            <a:ext cx="180000" cy="180000"/>
          </a:xfrm>
          <a:prstGeom prst="rect">
            <a:avLst/>
          </a:prstGeom>
        </p:spPr>
      </p:pic>
      <p:sp>
        <p:nvSpPr>
          <p:cNvPr id="64" name="Rectangle 55">
            <a:hlinkClick r:id="rId13"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5" name="Rectangle 57">
            <a:hlinkClick r:id="rId14"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Monitor_60px.png"/>
          <p:cNvPicPr>
            <a:picLocks noChangeAspect="1"/>
          </p:cNvPicPr>
          <p:nvPr/>
        </p:nvPicPr>
        <p:blipFill>
          <a:blip r:embed="rId15" cstate="print"/>
          <a:stretch>
            <a:fillRect/>
          </a:stretch>
        </p:blipFill>
        <p:spPr>
          <a:xfrm>
            <a:off x="366739" y="5604137"/>
            <a:ext cx="180000" cy="180000"/>
          </a:xfrm>
          <a:prstGeom prst="rect">
            <a:avLst/>
          </a:prstGeom>
        </p:spPr>
      </p:pic>
      <p:pic>
        <p:nvPicPr>
          <p:cNvPr id="48" name="Picture 47"/>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pic>
        <p:nvPicPr>
          <p:cNvPr id="50" name="Picture 49"/>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2" name="Rectangle 57">
            <a:hlinkClick r:id="rId18"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extLst>
      <p:ext uri="{BB962C8B-B14F-4D97-AF65-F5344CB8AC3E}">
        <p14:creationId xmlns:p14="http://schemas.microsoft.com/office/powerpoint/2010/main" val="82894268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Order-to-Cash (Third-Party Order Processing – Material) </a:t>
            </a:r>
            <a:br>
              <a:rPr lang="en-US" b="0" dirty="0"/>
            </a:br>
            <a:r>
              <a:rPr lang="en-US" sz="2000" b="0" dirty="0"/>
              <a:t>Process Details: Creating Sales Quotes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16173255" y="280127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0" name="Chevron 101"/>
          <p:cNvSpPr>
            <a:spLocks noChangeArrowheads="1"/>
          </p:cNvSpPr>
          <p:nvPr/>
        </p:nvSpPr>
        <p:spPr bwMode="auto">
          <a:xfrm>
            <a:off x="7613870" y="457377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t>Sales Representative</a:t>
            </a:r>
            <a:endParaRPr lang="en-US" sz="800" dirty="0"/>
          </a:p>
        </p:txBody>
      </p:sp>
      <p:sp>
        <p:nvSpPr>
          <p:cNvPr id="81" name="Chevron 102"/>
          <p:cNvSpPr>
            <a:spLocks noChangeArrowheads="1"/>
          </p:cNvSpPr>
          <p:nvPr/>
        </p:nvSpPr>
        <p:spPr bwMode="auto">
          <a:xfrm>
            <a:off x="7613870" y="508036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t>New Business</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8044021" y="2371926"/>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7" action="ppaction://hlinksldjump"/>
          </p:cNvPr>
          <p:cNvSpPr>
            <a:spLocks noChangeArrowheads="1"/>
          </p:cNvSpPr>
          <p:nvPr/>
        </p:nvSpPr>
        <p:spPr bwMode="auto">
          <a:xfrm>
            <a:off x="5625828" y="211060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Third-Party Delivery Notifications</a:t>
            </a:r>
          </a:p>
          <a:p>
            <a:pPr>
              <a:lnSpc>
                <a:spcPct val="90000"/>
              </a:lnSpc>
              <a:buClr>
                <a:schemeClr val="accent1"/>
              </a:buClr>
              <a:buSzPct val="80000"/>
            </a:pPr>
            <a:endParaRPr lang="en-US" sz="800" dirty="0">
              <a:solidFill>
                <a:srgbClr val="404040"/>
              </a:solidFill>
            </a:endParaRPr>
          </a:p>
        </p:txBody>
      </p:sp>
      <p:sp>
        <p:nvSpPr>
          <p:cNvPr id="62" name="Chevron 123">
            <a:hlinkClick r:id="rId8" action="ppaction://hlinksldjump"/>
          </p:cNvPr>
          <p:cNvSpPr>
            <a:spLocks noChangeArrowheads="1"/>
          </p:cNvSpPr>
          <p:nvPr/>
        </p:nvSpPr>
        <p:spPr bwMode="auto">
          <a:xfrm>
            <a:off x="2247161" y="211060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63" name="Chevron 123">
            <a:hlinkClick r:id="rId9" action="ppaction://hlinksldjump"/>
          </p:cNvPr>
          <p:cNvSpPr>
            <a:spLocks noChangeArrowheads="1"/>
          </p:cNvSpPr>
          <p:nvPr/>
        </p:nvSpPr>
        <p:spPr bwMode="auto">
          <a:xfrm>
            <a:off x="3091828" y="211060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64" name="Chevron 123">
            <a:hlinkClick r:id="rId10" action="ppaction://hlinksldjump"/>
          </p:cNvPr>
          <p:cNvSpPr>
            <a:spLocks noChangeArrowheads="1"/>
          </p:cNvSpPr>
          <p:nvPr/>
        </p:nvSpPr>
        <p:spPr bwMode="auto">
          <a:xfrm>
            <a:off x="3936495" y="211060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65" name="Chevron 123">
            <a:hlinkClick r:id="rId11" action="ppaction://hlinksldjump"/>
          </p:cNvPr>
          <p:cNvSpPr>
            <a:spLocks noChangeArrowheads="1"/>
          </p:cNvSpPr>
          <p:nvPr/>
        </p:nvSpPr>
        <p:spPr bwMode="auto">
          <a:xfrm>
            <a:off x="4781161" y="211060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 </a:t>
            </a:r>
          </a:p>
        </p:txBody>
      </p:sp>
      <p:sp>
        <p:nvSpPr>
          <p:cNvPr id="66" name="Chevron 123">
            <a:hlinkClick r:id="rId12" action="ppaction://hlinksldjump"/>
          </p:cNvPr>
          <p:cNvSpPr>
            <a:spLocks noChangeArrowheads="1"/>
          </p:cNvSpPr>
          <p:nvPr/>
        </p:nvSpPr>
        <p:spPr bwMode="auto">
          <a:xfrm>
            <a:off x="6526291" y="2990615"/>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68" name="Chevron 123">
            <a:hlinkClick r:id="rId13" action="ppaction://hlinksldjump"/>
          </p:cNvPr>
          <p:cNvSpPr>
            <a:spLocks noChangeArrowheads="1"/>
          </p:cNvSpPr>
          <p:nvPr/>
        </p:nvSpPr>
        <p:spPr bwMode="auto">
          <a:xfrm>
            <a:off x="7379145" y="2990615"/>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lvl="0">
              <a:lnSpc>
                <a:spcPct val="90000"/>
              </a:lnSpc>
              <a:buClr>
                <a:schemeClr val="accent1"/>
              </a:buClr>
              <a:buSzPct val="80000"/>
            </a:pPr>
            <a:r>
              <a:rPr lang="en-US" sz="800" dirty="0">
                <a:solidFill>
                  <a:srgbClr val="404040"/>
                </a:solidFill>
              </a:rPr>
              <a:t>Processing Receivables and Payments</a:t>
            </a:r>
          </a:p>
        </p:txBody>
      </p:sp>
      <p:sp>
        <p:nvSpPr>
          <p:cNvPr id="69" name="Chevron 123">
            <a:hlinkClick r:id="rId14" action="ppaction://hlinksldjump"/>
          </p:cNvPr>
          <p:cNvSpPr>
            <a:spLocks noChangeArrowheads="1"/>
          </p:cNvSpPr>
          <p:nvPr/>
        </p:nvSpPr>
        <p:spPr bwMode="auto">
          <a:xfrm>
            <a:off x="6529219" y="118233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lvl="0">
              <a:lnSpc>
                <a:spcPct val="90000"/>
              </a:lnSpc>
              <a:buClr>
                <a:schemeClr val="accent1"/>
              </a:buClr>
              <a:buSzPct val="80000"/>
            </a:pPr>
            <a:r>
              <a:rPr lang="en-US" sz="800" dirty="0">
                <a:solidFill>
                  <a:srgbClr val="404040"/>
                </a:solidFill>
              </a:rPr>
              <a:t>Processing Supplier Invoices</a:t>
            </a:r>
          </a:p>
        </p:txBody>
      </p:sp>
      <p:sp>
        <p:nvSpPr>
          <p:cNvPr id="70" name="Chevron 123">
            <a:hlinkClick r:id="rId15" action="ppaction://hlinksldjump"/>
          </p:cNvPr>
          <p:cNvSpPr>
            <a:spLocks noChangeArrowheads="1"/>
          </p:cNvSpPr>
          <p:nvPr/>
        </p:nvSpPr>
        <p:spPr bwMode="auto">
          <a:xfrm>
            <a:off x="7382073" y="118233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73" name="Freeform 69"/>
          <p:cNvSpPr>
            <a:spLocks noChangeArrowheads="1"/>
          </p:cNvSpPr>
          <p:nvPr/>
        </p:nvSpPr>
        <p:spPr bwMode="auto">
          <a:xfrm>
            <a:off x="7191669" y="192586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4" name="Freeform 69"/>
          <p:cNvSpPr>
            <a:spLocks noChangeArrowheads="1"/>
          </p:cNvSpPr>
          <p:nvPr/>
        </p:nvSpPr>
        <p:spPr bwMode="auto">
          <a:xfrm>
            <a:off x="8047683" y="192856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7" name="Freeform 69"/>
          <p:cNvSpPr>
            <a:spLocks noChangeArrowheads="1"/>
          </p:cNvSpPr>
          <p:nvPr/>
        </p:nvSpPr>
        <p:spPr bwMode="auto">
          <a:xfrm>
            <a:off x="8039570" y="373948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9" name="Freeform 69"/>
          <p:cNvSpPr>
            <a:spLocks noChangeArrowheads="1"/>
          </p:cNvSpPr>
          <p:nvPr/>
        </p:nvSpPr>
        <p:spPr bwMode="auto">
          <a:xfrm>
            <a:off x="7185732" y="373619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5" name="Chevron 44"/>
          <p:cNvSpPr>
            <a:spLocks noChangeArrowheads="1"/>
          </p:cNvSpPr>
          <p:nvPr/>
        </p:nvSpPr>
        <p:spPr bwMode="auto">
          <a:xfrm>
            <a:off x="349916" y="1872417"/>
            <a:ext cx="1904195"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Sales Quotes</a:t>
            </a:r>
          </a:p>
        </p:txBody>
      </p:sp>
      <p:sp>
        <p:nvSpPr>
          <p:cNvPr id="86" name="Chevron 85"/>
          <p:cNvSpPr>
            <a:spLocks noChangeArrowheads="1"/>
          </p:cNvSpPr>
          <p:nvPr>
            <p:custDataLst>
              <p:tags r:id="rId1"/>
            </p:custDataLst>
          </p:nvPr>
        </p:nvSpPr>
        <p:spPr bwMode="auto">
          <a:xfrm>
            <a:off x="520571" y="217048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sales quote</a:t>
            </a:r>
          </a:p>
        </p:txBody>
      </p:sp>
      <p:sp>
        <p:nvSpPr>
          <p:cNvPr id="87" name="Chevron 86"/>
          <p:cNvSpPr>
            <a:spLocks noChangeArrowheads="1"/>
          </p:cNvSpPr>
          <p:nvPr>
            <p:custDataLst>
              <p:tags r:id="rId2"/>
            </p:custDataLst>
          </p:nvPr>
        </p:nvSpPr>
        <p:spPr bwMode="auto">
          <a:xfrm>
            <a:off x="1311389" y="217048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sales quote</a:t>
            </a:r>
          </a:p>
        </p:txBody>
      </p:sp>
      <p:sp>
        <p:nvSpPr>
          <p:cNvPr id="92" name="TextBox 59">
            <a:hlinkClick r:id="rId16" action="ppaction://hlinksldjump" tooltip="Close"/>
          </p:cNvPr>
          <p:cNvSpPr txBox="1">
            <a:spLocks noChangeArrowheads="1"/>
          </p:cNvSpPr>
          <p:nvPr/>
        </p:nvSpPr>
        <p:spPr bwMode="auto">
          <a:xfrm>
            <a:off x="1906914" y="1805529"/>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93" name="Oval 92">
            <a:hlinkClick r:id="rId17" action="ppaction://hlinksldjump" tooltip="You enter details such as account and products. Sales data is copied from the account into the quote. The system determines the prices automatically and you can overwrite these prices, if necessary. After the creation, you submit it to the customer."/>
          </p:cNvPr>
          <p:cNvSpPr>
            <a:spLocks noChangeAspect="1"/>
          </p:cNvSpPr>
          <p:nvPr/>
        </p:nvSpPr>
        <p:spPr bwMode="gray">
          <a:xfrm>
            <a:off x="1105147" y="2767896"/>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4" name="Oval 93">
            <a:hlinkClick r:id="rId17" action="ppaction://hlinksldjump" tooltip="If certain thresholds have been exceeded, the quote may need to be approved by a line manager. The approval process starts when you submit. The quote is sent to the customer after approval."/>
          </p:cNvPr>
          <p:cNvSpPr>
            <a:spLocks noChangeAspect="1"/>
          </p:cNvSpPr>
          <p:nvPr/>
        </p:nvSpPr>
        <p:spPr bwMode="gray">
          <a:xfrm>
            <a:off x="1874235" y="2760808"/>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54" name="TextBox 66"/>
          <p:cNvSpPr txBox="1">
            <a:spLocks noChangeArrowheads="1"/>
          </p:cNvSpPr>
          <p:nvPr/>
        </p:nvSpPr>
        <p:spPr bwMode="auto">
          <a:xfrm>
            <a:off x="1760926" y="4399866"/>
            <a:ext cx="4914194" cy="1502976"/>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Creating Sales Quotes</a:t>
            </a:r>
            <a:r>
              <a:rPr lang="en-US" sz="900" dirty="0"/>
              <a:t> business process enables you to create a sales quote with fixed terms and price conditions when a customer requests an offer for products or services. You can also create the sales quote on the basis of an opportunity or a lead. You enter the necessary details in the sales quote such as the account and the products or services. If product availability should be checked, you also need to enter the requested date. You can also enter further customer information as additional text. The cost of sales can be determined using product valuation, enabling you to evaluate the profitability of the sales quote. Price and discount adjustments can be made in the sales quote. After the sales quote has been created, it is submitted based on the output settings.</a:t>
            </a:r>
          </a:p>
          <a:p>
            <a:pPr marL="228600" lvl="1" indent="-114300">
              <a:spcBef>
                <a:spcPts val="200"/>
              </a:spcBef>
              <a:buFont typeface="Arial" charset="0"/>
              <a:buChar char="•"/>
            </a:pPr>
            <a:endParaRPr lang="en-US" sz="900" dirty="0"/>
          </a:p>
        </p:txBody>
      </p:sp>
      <p:sp>
        <p:nvSpPr>
          <p:cNvPr id="5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7" name="Picture 56" descr="Calculator_2_60px.png"/>
          <p:cNvPicPr>
            <a:picLocks noChangeAspect="1"/>
          </p:cNvPicPr>
          <p:nvPr/>
        </p:nvPicPr>
        <p:blipFill>
          <a:blip r:embed="rId18" cstate="print"/>
          <a:stretch>
            <a:fillRect/>
          </a:stretch>
        </p:blipFill>
        <p:spPr>
          <a:xfrm>
            <a:off x="366739" y="5245467"/>
            <a:ext cx="180000" cy="180000"/>
          </a:xfrm>
          <a:prstGeom prst="rect">
            <a:avLst/>
          </a:prstGeom>
        </p:spPr>
      </p:pic>
      <p:pic>
        <p:nvPicPr>
          <p:cNvPr id="58" name="Picture 57" descr="Monitor_60px.png"/>
          <p:cNvPicPr>
            <a:picLocks noChangeAspect="1"/>
          </p:cNvPicPr>
          <p:nvPr/>
        </p:nvPicPr>
        <p:blipFill>
          <a:blip r:embed="rId19" cstate="print"/>
          <a:stretch>
            <a:fillRect/>
          </a:stretch>
        </p:blipFill>
        <p:spPr>
          <a:xfrm>
            <a:off x="366739" y="5604137"/>
            <a:ext cx="180000" cy="180000"/>
          </a:xfrm>
          <a:prstGeom prst="rect">
            <a:avLst/>
          </a:prstGeom>
        </p:spPr>
      </p:pic>
      <p:sp>
        <p:nvSpPr>
          <p:cNvPr id="60" name="Rectangle 57">
            <a:hlinkClick r:id="rId20"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1" name="Rectangle 57">
            <a:hlinkClick r:id="rId21"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72" name="Picture 2"/>
          <p:cNvPicPr>
            <a:picLocks noChangeAspect="1" noChangeArrowheads="1"/>
          </p:cNvPicPr>
          <p:nvPr/>
        </p:nvPicPr>
        <p:blipFill>
          <a:blip r:embed="rId22">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75" name="Picture 68"/>
          <p:cNvPicPr>
            <a:picLocks noChangeAspect="1"/>
          </p:cNvPicPr>
          <p:nvPr>
            <p:custDataLst>
              <p:tags r:id="rId3"/>
            </p:custDataLst>
          </p:nvPr>
        </p:nvPicPr>
        <p:blipFill>
          <a:blip r:embed="rId23" cstate="print">
            <a:extLst>
              <a:ext uri="{28A0092B-C50C-407E-A947-70E740481C1C}">
                <a14:useLocalDpi xmlns:a14="http://schemas.microsoft.com/office/drawing/2010/main" val="0"/>
              </a:ext>
            </a:extLst>
          </a:blip>
          <a:stretch>
            <a:fillRect/>
          </a:stretch>
        </p:blipFill>
        <p:spPr bwMode="auto">
          <a:xfrm>
            <a:off x="6886575" y="4525312"/>
            <a:ext cx="411162" cy="402939"/>
          </a:xfrm>
          <a:prstGeom prst="rect">
            <a:avLst/>
          </a:prstGeom>
          <a:noFill/>
          <a:ln w="9525">
            <a:noFill/>
            <a:miter lim="800000"/>
            <a:headEnd/>
            <a:tailEnd/>
          </a:ln>
        </p:spPr>
      </p:pic>
      <p:pic>
        <p:nvPicPr>
          <p:cNvPr id="76" name="Picture 75"/>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2" name="Picture 81" descr="i_button_black.png"/>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1" name="Rectangle 57">
            <a:hlinkClick r:id="rId26"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b="0" dirty="0"/>
              <a:t>Order-to-Cash (Third-Party Order Processing – Material) </a:t>
            </a:r>
            <a:br>
              <a:rPr lang="en-US" b="0" dirty="0"/>
            </a:br>
            <a:r>
              <a:rPr lang="en-US" sz="2000" b="0" dirty="0"/>
              <a:t>Process Details: Creating Sales Orders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16173255" y="280127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0" name="Chevron 101"/>
          <p:cNvSpPr>
            <a:spLocks noChangeArrowheads="1"/>
          </p:cNvSpPr>
          <p:nvPr/>
        </p:nvSpPr>
        <p:spPr bwMode="auto">
          <a:xfrm>
            <a:off x="7613870" y="457377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t>Sales Representative</a:t>
            </a:r>
            <a:endParaRPr lang="en-US" sz="800" dirty="0"/>
          </a:p>
        </p:txBody>
      </p:sp>
      <p:sp>
        <p:nvSpPr>
          <p:cNvPr id="81" name="Chevron 102"/>
          <p:cNvSpPr>
            <a:spLocks noChangeArrowheads="1"/>
          </p:cNvSpPr>
          <p:nvPr/>
        </p:nvSpPr>
        <p:spPr bwMode="auto">
          <a:xfrm>
            <a:off x="7613870" y="508036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t>Sales Orders</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969590" y="1035714"/>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7" action="ppaction://hlinksldjump"/>
          </p:cNvPr>
          <p:cNvSpPr>
            <a:spLocks noChangeArrowheads="1"/>
          </p:cNvSpPr>
          <p:nvPr/>
        </p:nvSpPr>
        <p:spPr bwMode="auto">
          <a:xfrm>
            <a:off x="5033411" y="211060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Third-Party Delivery Notifications</a:t>
            </a:r>
          </a:p>
          <a:p>
            <a:pPr>
              <a:lnSpc>
                <a:spcPct val="90000"/>
              </a:lnSpc>
              <a:buClr>
                <a:schemeClr val="accent1"/>
              </a:buClr>
              <a:buSzPct val="80000"/>
            </a:pPr>
            <a:endParaRPr lang="en-US" sz="800" dirty="0">
              <a:solidFill>
                <a:srgbClr val="404040"/>
              </a:solidFill>
            </a:endParaRPr>
          </a:p>
        </p:txBody>
      </p:sp>
      <p:sp>
        <p:nvSpPr>
          <p:cNvPr id="63" name="Chevron 123">
            <a:hlinkClick r:id="rId8" action="ppaction://hlinksldjump"/>
          </p:cNvPr>
          <p:cNvSpPr>
            <a:spLocks noChangeArrowheads="1"/>
          </p:cNvSpPr>
          <p:nvPr/>
        </p:nvSpPr>
        <p:spPr bwMode="auto">
          <a:xfrm>
            <a:off x="2499411" y="211060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64" name="Chevron 123">
            <a:hlinkClick r:id="rId9" action="ppaction://hlinksldjump"/>
          </p:cNvPr>
          <p:cNvSpPr>
            <a:spLocks noChangeArrowheads="1"/>
          </p:cNvSpPr>
          <p:nvPr/>
        </p:nvSpPr>
        <p:spPr bwMode="auto">
          <a:xfrm>
            <a:off x="3344078" y="211060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65" name="Chevron 123">
            <a:hlinkClick r:id="rId10" action="ppaction://hlinksldjump"/>
          </p:cNvPr>
          <p:cNvSpPr>
            <a:spLocks noChangeArrowheads="1"/>
          </p:cNvSpPr>
          <p:nvPr/>
        </p:nvSpPr>
        <p:spPr bwMode="auto">
          <a:xfrm>
            <a:off x="4188744" y="211060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 </a:t>
            </a:r>
          </a:p>
        </p:txBody>
      </p:sp>
      <p:sp>
        <p:nvSpPr>
          <p:cNvPr id="66" name="Chevron 123">
            <a:hlinkClick r:id="rId11" action="ppaction://hlinksldjump"/>
          </p:cNvPr>
          <p:cNvSpPr>
            <a:spLocks noChangeArrowheads="1"/>
          </p:cNvSpPr>
          <p:nvPr/>
        </p:nvSpPr>
        <p:spPr bwMode="auto">
          <a:xfrm>
            <a:off x="5933874" y="2990615"/>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68" name="Chevron 123">
            <a:hlinkClick r:id="rId12" action="ppaction://hlinksldjump"/>
          </p:cNvPr>
          <p:cNvSpPr>
            <a:spLocks noChangeArrowheads="1"/>
          </p:cNvSpPr>
          <p:nvPr/>
        </p:nvSpPr>
        <p:spPr bwMode="auto">
          <a:xfrm>
            <a:off x="6786728" y="2990615"/>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lvl="0">
              <a:lnSpc>
                <a:spcPct val="90000"/>
              </a:lnSpc>
              <a:buClr>
                <a:schemeClr val="accent1"/>
              </a:buClr>
              <a:buSzPct val="80000"/>
            </a:pPr>
            <a:r>
              <a:rPr lang="en-US" sz="800" dirty="0">
                <a:solidFill>
                  <a:srgbClr val="404040"/>
                </a:solidFill>
              </a:rPr>
              <a:t>Processing Receivables and Payments</a:t>
            </a:r>
          </a:p>
        </p:txBody>
      </p:sp>
      <p:sp>
        <p:nvSpPr>
          <p:cNvPr id="69" name="Chevron 123">
            <a:hlinkClick r:id="rId13" action="ppaction://hlinksldjump"/>
          </p:cNvPr>
          <p:cNvSpPr>
            <a:spLocks noChangeArrowheads="1"/>
          </p:cNvSpPr>
          <p:nvPr/>
        </p:nvSpPr>
        <p:spPr bwMode="auto">
          <a:xfrm>
            <a:off x="5936802" y="118233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lvl="0">
              <a:lnSpc>
                <a:spcPct val="90000"/>
              </a:lnSpc>
              <a:buClr>
                <a:schemeClr val="accent1"/>
              </a:buClr>
              <a:buSzPct val="80000"/>
            </a:pPr>
            <a:r>
              <a:rPr lang="en-US" sz="800" dirty="0">
                <a:solidFill>
                  <a:srgbClr val="404040"/>
                </a:solidFill>
              </a:rPr>
              <a:t>Processing Supplier Invoices</a:t>
            </a:r>
          </a:p>
        </p:txBody>
      </p:sp>
      <p:sp>
        <p:nvSpPr>
          <p:cNvPr id="70" name="Chevron 123">
            <a:hlinkClick r:id="rId14" action="ppaction://hlinksldjump"/>
          </p:cNvPr>
          <p:cNvSpPr>
            <a:spLocks noChangeArrowheads="1"/>
          </p:cNvSpPr>
          <p:nvPr/>
        </p:nvSpPr>
        <p:spPr bwMode="auto">
          <a:xfrm>
            <a:off x="6789656" y="118233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73" name="Freeform 69"/>
          <p:cNvSpPr>
            <a:spLocks noChangeArrowheads="1"/>
          </p:cNvSpPr>
          <p:nvPr/>
        </p:nvSpPr>
        <p:spPr bwMode="auto">
          <a:xfrm>
            <a:off x="6599252" y="193179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4" name="Freeform 69"/>
          <p:cNvSpPr>
            <a:spLocks noChangeArrowheads="1"/>
          </p:cNvSpPr>
          <p:nvPr/>
        </p:nvSpPr>
        <p:spPr bwMode="auto">
          <a:xfrm>
            <a:off x="7455266" y="192262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7" name="Freeform 69"/>
          <p:cNvSpPr>
            <a:spLocks noChangeArrowheads="1"/>
          </p:cNvSpPr>
          <p:nvPr/>
        </p:nvSpPr>
        <p:spPr bwMode="auto">
          <a:xfrm>
            <a:off x="7453503" y="373354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9" name="Freeform 69"/>
          <p:cNvSpPr>
            <a:spLocks noChangeArrowheads="1"/>
          </p:cNvSpPr>
          <p:nvPr/>
        </p:nvSpPr>
        <p:spPr bwMode="auto">
          <a:xfrm>
            <a:off x="6599253" y="373619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2" name="Chevron 123">
            <a:hlinkClick r:id="rId15" action="ppaction://hlinksldjump"/>
          </p:cNvPr>
          <p:cNvSpPr>
            <a:spLocks noChangeArrowheads="1"/>
          </p:cNvSpPr>
          <p:nvPr/>
        </p:nvSpPr>
        <p:spPr bwMode="auto">
          <a:xfrm>
            <a:off x="1038387" y="206648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82" name="Chevron 123">
            <a:hlinkClick r:id="rId16" action="ppaction://hlinksldjump"/>
          </p:cNvPr>
          <p:cNvSpPr>
            <a:spLocks noChangeArrowheads="1"/>
          </p:cNvSpPr>
          <p:nvPr/>
        </p:nvSpPr>
        <p:spPr bwMode="auto">
          <a:xfrm>
            <a:off x="878625" y="2072233"/>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84" name="Freeform 69">
            <a:hlinkClick r:id="rId17" action="ppaction://hlinksldjump" tooltip="Process is relevant for accounting"/>
          </p:cNvPr>
          <p:cNvSpPr>
            <a:spLocks noChangeArrowheads="1"/>
          </p:cNvSpPr>
          <p:nvPr/>
        </p:nvSpPr>
        <p:spPr bwMode="auto">
          <a:xfrm>
            <a:off x="1539325" y="282275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dirty="0"/>
          </a:p>
        </p:txBody>
      </p:sp>
      <p:sp>
        <p:nvSpPr>
          <p:cNvPr id="85" name="Freeform 69">
            <a:hlinkClick r:id="rId18" action="ppaction://hlinksldjump" tooltip="Process is relevant for accounting"/>
          </p:cNvPr>
          <p:cNvSpPr>
            <a:spLocks noChangeArrowheads="1"/>
          </p:cNvSpPr>
          <p:nvPr/>
        </p:nvSpPr>
        <p:spPr bwMode="auto">
          <a:xfrm>
            <a:off x="1634744" y="285995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a:p>
        </p:txBody>
      </p:sp>
      <p:sp>
        <p:nvSpPr>
          <p:cNvPr id="86" name="Chevron 44"/>
          <p:cNvSpPr>
            <a:spLocks noChangeArrowheads="1"/>
          </p:cNvSpPr>
          <p:nvPr/>
        </p:nvSpPr>
        <p:spPr bwMode="auto">
          <a:xfrm>
            <a:off x="642236" y="1869941"/>
            <a:ext cx="1873389"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Sales Orders</a:t>
            </a:r>
          </a:p>
          <a:p>
            <a:pPr>
              <a:lnSpc>
                <a:spcPct val="90000"/>
              </a:lnSpc>
            </a:pPr>
            <a:endParaRPr lang="en-US" sz="900" dirty="0">
              <a:solidFill>
                <a:schemeClr val="bg1"/>
              </a:solidFill>
              <a:latin typeface="BentonSans Regular"/>
              <a:cs typeface="BentonSans Regular"/>
            </a:endParaRPr>
          </a:p>
        </p:txBody>
      </p:sp>
      <p:sp>
        <p:nvSpPr>
          <p:cNvPr id="87" name="Chevron 121"/>
          <p:cNvSpPr>
            <a:spLocks noChangeArrowheads="1"/>
          </p:cNvSpPr>
          <p:nvPr>
            <p:custDataLst>
              <p:tags r:id="rId1"/>
            </p:custDataLst>
          </p:nvPr>
        </p:nvSpPr>
        <p:spPr bwMode="auto">
          <a:xfrm>
            <a:off x="753727" y="217864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sales order</a:t>
            </a:r>
          </a:p>
        </p:txBody>
      </p:sp>
      <p:sp>
        <p:nvSpPr>
          <p:cNvPr id="88" name="Chevron 122"/>
          <p:cNvSpPr>
            <a:spLocks noChangeArrowheads="1"/>
          </p:cNvSpPr>
          <p:nvPr>
            <p:custDataLst>
              <p:tags r:id="rId2"/>
            </p:custDataLst>
          </p:nvPr>
        </p:nvSpPr>
        <p:spPr bwMode="auto">
          <a:xfrm>
            <a:off x="1544545" y="217864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sales order</a:t>
            </a:r>
          </a:p>
        </p:txBody>
      </p:sp>
      <p:sp>
        <p:nvSpPr>
          <p:cNvPr id="89" name="TextBox 59">
            <a:hlinkClick r:id="rId18" action="ppaction://hlinksldjump"/>
          </p:cNvPr>
          <p:cNvSpPr txBox="1">
            <a:spLocks noChangeArrowheads="1"/>
          </p:cNvSpPr>
          <p:nvPr/>
        </p:nvSpPr>
        <p:spPr bwMode="auto">
          <a:xfrm>
            <a:off x="2168227" y="1782896"/>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90" name="Oval 124">
            <a:hlinkClick r:id="rId19" action="ppaction://hlinksldjump" tooltip="The user enters details such as the account and products. An available-to-promise check is carried out, and product availability is displayed. After creating the order, the user submits it to logistics for further processing."/>
          </p:cNvPr>
          <p:cNvSpPr>
            <a:spLocks noChangeAspect="1"/>
          </p:cNvSpPr>
          <p:nvPr/>
        </p:nvSpPr>
        <p:spPr bwMode="gray">
          <a:xfrm>
            <a:off x="1323670" y="2771884"/>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1" name="Oval 125">
            <a:hlinkClick r:id="rId19" action="ppaction://hlinksldjump" tooltip="If certain conditions are fulfilled, the sales order may need to be approved by multiple managers. The approval process starts when you submit the order. "/>
          </p:cNvPr>
          <p:cNvSpPr>
            <a:spLocks noChangeAspect="1"/>
          </p:cNvSpPr>
          <p:nvPr/>
        </p:nvSpPr>
        <p:spPr bwMode="gray">
          <a:xfrm>
            <a:off x="2145964" y="2780510"/>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3" name="Text Box 129"/>
          <p:cNvSpPr txBox="1">
            <a:spLocks noChangeArrowheads="1"/>
          </p:cNvSpPr>
          <p:nvPr/>
        </p:nvSpPr>
        <p:spPr bwMode="auto">
          <a:xfrm>
            <a:off x="327025" y="2380799"/>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94" name="TextBox 66"/>
          <p:cNvSpPr txBox="1">
            <a:spLocks noChangeArrowheads="1"/>
          </p:cNvSpPr>
          <p:nvPr/>
        </p:nvSpPr>
        <p:spPr bwMode="auto">
          <a:xfrm>
            <a:off x="1760926" y="4399866"/>
            <a:ext cx="4914194" cy="1779974"/>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Creating Sales Orders</a:t>
            </a:r>
            <a:r>
              <a:rPr lang="en-US" sz="900" dirty="0"/>
              <a:t> business process enables you to create a sales order with fixed terms and price conditions when a customer orders products or services. The order can be created on the basis of a quote, copying all conditions from the quote to the order or you enter the necessary details in the order such as the account, the products or services, the requested date , and customer information as additional text. The product availability is checked, and the system informs you of availability. The system can determine the cost of sales using product valuation, enabling you to evaluate the profitability of the order. After creating the order, you release it to logistics. An order confirmation form can be sent to the customer, depending on the output settings. </a:t>
            </a:r>
          </a:p>
          <a:p>
            <a:pPr>
              <a:buClr>
                <a:schemeClr val="accent1"/>
              </a:buClr>
              <a:buSzPct val="80000"/>
              <a:buFont typeface="Wingdings" pitchFamily="2" charset="2"/>
              <a:buNone/>
            </a:pPr>
            <a:r>
              <a:rPr lang="en-US" sz="900" dirty="0"/>
              <a:t>The sales order can also be generated automatically through business-to-business communication.</a:t>
            </a:r>
          </a:p>
          <a:p>
            <a:pPr marL="228600" lvl="1" indent="-114300">
              <a:spcBef>
                <a:spcPts val="200"/>
              </a:spcBef>
              <a:buFont typeface="Arial" charset="0"/>
              <a:buChar char="•"/>
            </a:pPr>
            <a:endParaRPr lang="en-US" sz="900" dirty="0"/>
          </a:p>
        </p:txBody>
      </p:sp>
      <p:sp>
        <p:nvSpPr>
          <p:cNvPr id="57"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02" name="Picture 101" descr="Calculator_2_60px.png"/>
          <p:cNvPicPr>
            <a:picLocks noChangeAspect="1"/>
          </p:cNvPicPr>
          <p:nvPr/>
        </p:nvPicPr>
        <p:blipFill>
          <a:blip r:embed="rId20" cstate="print"/>
          <a:stretch>
            <a:fillRect/>
          </a:stretch>
        </p:blipFill>
        <p:spPr>
          <a:xfrm>
            <a:off x="366739" y="5245467"/>
            <a:ext cx="180000" cy="180000"/>
          </a:xfrm>
          <a:prstGeom prst="rect">
            <a:avLst/>
          </a:prstGeom>
        </p:spPr>
      </p:pic>
      <p:pic>
        <p:nvPicPr>
          <p:cNvPr id="103" name="Picture 102" descr="Monitor_60px.png"/>
          <p:cNvPicPr>
            <a:picLocks noChangeAspect="1"/>
          </p:cNvPicPr>
          <p:nvPr/>
        </p:nvPicPr>
        <p:blipFill>
          <a:blip r:embed="rId21" cstate="print"/>
          <a:stretch>
            <a:fillRect/>
          </a:stretch>
        </p:blipFill>
        <p:spPr>
          <a:xfrm>
            <a:off x="366739" y="5604137"/>
            <a:ext cx="180000" cy="180000"/>
          </a:xfrm>
          <a:prstGeom prst="rect">
            <a:avLst/>
          </a:prstGeom>
        </p:spPr>
      </p:pic>
      <p:sp>
        <p:nvSpPr>
          <p:cNvPr id="104" name="Rectangle 57">
            <a:hlinkClick r:id="rId22"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5" name="Rectangle 57">
            <a:hlinkClick r:id="rId23"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7"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61" name="Picture 2"/>
          <p:cNvPicPr>
            <a:picLocks noChangeAspect="1" noChangeArrowheads="1"/>
          </p:cNvPicPr>
          <p:nvPr/>
        </p:nvPicPr>
        <p:blipFill>
          <a:blip r:embed="rId24">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71" name="Picture 68"/>
          <p:cNvPicPr>
            <a:picLocks noChangeAspect="1"/>
          </p:cNvPicPr>
          <p:nvPr>
            <p:custDataLst>
              <p:tags r:id="rId3"/>
            </p:custDataLst>
          </p:nvPr>
        </p:nvPicPr>
        <p:blipFill>
          <a:blip r:embed="rId25" cstate="print">
            <a:extLst>
              <a:ext uri="{28A0092B-C50C-407E-A947-70E740481C1C}">
                <a14:useLocalDpi xmlns:a14="http://schemas.microsoft.com/office/drawing/2010/main" val="0"/>
              </a:ext>
            </a:extLst>
          </a:blip>
          <a:stretch>
            <a:fillRect/>
          </a:stretch>
        </p:blipFill>
        <p:spPr bwMode="auto">
          <a:xfrm>
            <a:off x="6886575" y="4525312"/>
            <a:ext cx="411162" cy="402939"/>
          </a:xfrm>
          <a:prstGeom prst="rect">
            <a:avLst/>
          </a:prstGeom>
          <a:noFill/>
          <a:ln w="9525">
            <a:noFill/>
            <a:miter lim="800000"/>
            <a:headEnd/>
            <a:tailEnd/>
          </a:ln>
        </p:spPr>
      </p:pic>
      <p:pic>
        <p:nvPicPr>
          <p:cNvPr id="72" name="Picture 71"/>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75" name="Picture 74" descr="i_button_black.png"/>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8" name="Rectangle 57">
            <a:hlinkClick r:id="rId2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Box 52"/>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Order-to-Cash (Third-Party Order Processing – Material) </a:t>
            </a:r>
            <a:br>
              <a:rPr lang="en-US" b="0" dirty="0"/>
            </a:br>
            <a:r>
              <a:rPr lang="en-US" sz="2000" b="0" dirty="0"/>
              <a:t>Process Details: Processing Purchase Requests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16173255" y="280127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0" name="Chevron 101"/>
          <p:cNvSpPr>
            <a:spLocks noChangeArrowheads="1"/>
          </p:cNvSpPr>
          <p:nvPr/>
        </p:nvSpPr>
        <p:spPr bwMode="auto">
          <a:xfrm>
            <a:off x="7613870" y="457377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t>Operational</a:t>
            </a:r>
            <a:r>
              <a:rPr lang="en-US" sz="800" dirty="0">
                <a:solidFill>
                  <a:srgbClr val="404040"/>
                </a:solidFill>
              </a:rPr>
              <a:t> </a:t>
            </a:r>
            <a:r>
              <a:rPr lang="de-DE" sz="800" dirty="0"/>
              <a:t>Buyer</a:t>
            </a:r>
            <a:endParaRPr lang="en-US" sz="800" dirty="0"/>
          </a:p>
        </p:txBody>
      </p:sp>
      <p:sp>
        <p:nvSpPr>
          <p:cNvPr id="81" name="Chevron 102"/>
          <p:cNvSpPr>
            <a:spLocks noChangeArrowheads="1"/>
          </p:cNvSpPr>
          <p:nvPr/>
        </p:nvSpPr>
        <p:spPr bwMode="auto">
          <a:xfrm>
            <a:off x="7550072" y="508036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t>Purchase Requests and Orders</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687786" y="235415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8" action="ppaction://hlinksldjump"/>
          </p:cNvPr>
          <p:cNvSpPr>
            <a:spLocks noChangeArrowheads="1"/>
          </p:cNvSpPr>
          <p:nvPr/>
        </p:nvSpPr>
        <p:spPr bwMode="auto">
          <a:xfrm>
            <a:off x="6200010" y="211060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Third-Party Delivery Notifications</a:t>
            </a:r>
          </a:p>
          <a:p>
            <a:pPr>
              <a:lnSpc>
                <a:spcPct val="90000"/>
              </a:lnSpc>
              <a:buClr>
                <a:schemeClr val="accent1"/>
              </a:buClr>
              <a:buSzPct val="80000"/>
            </a:pPr>
            <a:endParaRPr lang="en-US" sz="800" dirty="0">
              <a:solidFill>
                <a:srgbClr val="404040"/>
              </a:solidFill>
            </a:endParaRPr>
          </a:p>
        </p:txBody>
      </p:sp>
      <p:sp>
        <p:nvSpPr>
          <p:cNvPr id="64" name="Chevron 123">
            <a:hlinkClick r:id="rId9" action="ppaction://hlinksldjump"/>
          </p:cNvPr>
          <p:cNvSpPr>
            <a:spLocks noChangeArrowheads="1"/>
          </p:cNvSpPr>
          <p:nvPr/>
        </p:nvSpPr>
        <p:spPr bwMode="auto">
          <a:xfrm>
            <a:off x="4510677" y="211060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65" name="Chevron 123">
            <a:hlinkClick r:id="rId10" action="ppaction://hlinksldjump"/>
          </p:cNvPr>
          <p:cNvSpPr>
            <a:spLocks noChangeArrowheads="1"/>
          </p:cNvSpPr>
          <p:nvPr/>
        </p:nvSpPr>
        <p:spPr bwMode="auto">
          <a:xfrm>
            <a:off x="5355343" y="211060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 </a:t>
            </a:r>
          </a:p>
        </p:txBody>
      </p:sp>
      <p:sp>
        <p:nvSpPr>
          <p:cNvPr id="66" name="Chevron 123">
            <a:hlinkClick r:id="rId11" action="ppaction://hlinksldjump"/>
          </p:cNvPr>
          <p:cNvSpPr>
            <a:spLocks noChangeArrowheads="1"/>
          </p:cNvSpPr>
          <p:nvPr/>
        </p:nvSpPr>
        <p:spPr bwMode="auto">
          <a:xfrm>
            <a:off x="7100473" y="2990615"/>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68" name="Chevron 123">
            <a:hlinkClick r:id="rId12" action="ppaction://hlinksldjump"/>
          </p:cNvPr>
          <p:cNvSpPr>
            <a:spLocks noChangeArrowheads="1"/>
          </p:cNvSpPr>
          <p:nvPr/>
        </p:nvSpPr>
        <p:spPr bwMode="auto">
          <a:xfrm>
            <a:off x="7953327" y="2990615"/>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lvl="0">
              <a:lnSpc>
                <a:spcPct val="90000"/>
              </a:lnSpc>
              <a:buClr>
                <a:schemeClr val="accent1"/>
              </a:buClr>
              <a:buSzPct val="80000"/>
            </a:pPr>
            <a:r>
              <a:rPr lang="en-US" sz="800" dirty="0">
                <a:solidFill>
                  <a:srgbClr val="404040"/>
                </a:solidFill>
              </a:rPr>
              <a:t>Processing Receivables and Payments</a:t>
            </a:r>
          </a:p>
        </p:txBody>
      </p:sp>
      <p:sp>
        <p:nvSpPr>
          <p:cNvPr id="69" name="Chevron 123">
            <a:hlinkClick r:id="rId13" action="ppaction://hlinksldjump"/>
          </p:cNvPr>
          <p:cNvSpPr>
            <a:spLocks noChangeArrowheads="1"/>
          </p:cNvSpPr>
          <p:nvPr/>
        </p:nvSpPr>
        <p:spPr bwMode="auto">
          <a:xfrm>
            <a:off x="7103401" y="118233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lvl="0">
              <a:lnSpc>
                <a:spcPct val="90000"/>
              </a:lnSpc>
              <a:buClr>
                <a:schemeClr val="accent1"/>
              </a:buClr>
              <a:buSzPct val="80000"/>
            </a:pPr>
            <a:r>
              <a:rPr lang="en-US" sz="800" dirty="0">
                <a:solidFill>
                  <a:srgbClr val="404040"/>
                </a:solidFill>
              </a:rPr>
              <a:t>Processing Supplier Invoices</a:t>
            </a:r>
          </a:p>
        </p:txBody>
      </p:sp>
      <p:sp>
        <p:nvSpPr>
          <p:cNvPr id="70" name="Chevron 123">
            <a:hlinkClick r:id="rId14" action="ppaction://hlinksldjump"/>
          </p:cNvPr>
          <p:cNvSpPr>
            <a:spLocks noChangeArrowheads="1"/>
          </p:cNvSpPr>
          <p:nvPr/>
        </p:nvSpPr>
        <p:spPr bwMode="auto">
          <a:xfrm>
            <a:off x="7956255" y="118233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73" name="Freeform 69"/>
          <p:cNvSpPr>
            <a:spLocks noChangeArrowheads="1"/>
          </p:cNvSpPr>
          <p:nvPr/>
        </p:nvSpPr>
        <p:spPr bwMode="auto">
          <a:xfrm>
            <a:off x="7765851" y="192586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4" name="Freeform 69"/>
          <p:cNvSpPr>
            <a:spLocks noChangeArrowheads="1"/>
          </p:cNvSpPr>
          <p:nvPr/>
        </p:nvSpPr>
        <p:spPr bwMode="auto">
          <a:xfrm>
            <a:off x="8621865" y="192856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7" name="Freeform 69"/>
          <p:cNvSpPr>
            <a:spLocks noChangeArrowheads="1"/>
          </p:cNvSpPr>
          <p:nvPr/>
        </p:nvSpPr>
        <p:spPr bwMode="auto">
          <a:xfrm>
            <a:off x="8614164" y="373354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9" name="Freeform 69"/>
          <p:cNvSpPr>
            <a:spLocks noChangeArrowheads="1"/>
          </p:cNvSpPr>
          <p:nvPr/>
        </p:nvSpPr>
        <p:spPr bwMode="auto">
          <a:xfrm>
            <a:off x="7765852" y="373619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6" name="Chevron 123">
            <a:hlinkClick r:id="rId15" action="ppaction://hlinksldjump"/>
          </p:cNvPr>
          <p:cNvSpPr>
            <a:spLocks noChangeArrowheads="1"/>
          </p:cNvSpPr>
          <p:nvPr/>
        </p:nvSpPr>
        <p:spPr bwMode="auto">
          <a:xfrm>
            <a:off x="1141329" y="211661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87" name="Chevron 123">
            <a:hlinkClick r:id="rId16" action="ppaction://hlinksldjump"/>
          </p:cNvPr>
          <p:cNvSpPr>
            <a:spLocks noChangeArrowheads="1"/>
          </p:cNvSpPr>
          <p:nvPr/>
        </p:nvSpPr>
        <p:spPr bwMode="auto">
          <a:xfrm>
            <a:off x="295141" y="2114606"/>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91" name="Chevron 44"/>
          <p:cNvSpPr>
            <a:spLocks noChangeArrowheads="1"/>
          </p:cNvSpPr>
          <p:nvPr/>
        </p:nvSpPr>
        <p:spPr bwMode="auto">
          <a:xfrm>
            <a:off x="1839433" y="1435390"/>
            <a:ext cx="2721935" cy="223283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Purchase Requests – </a:t>
            </a:r>
          </a:p>
          <a:p>
            <a:pPr>
              <a:lnSpc>
                <a:spcPct val="90000"/>
              </a:lnSpc>
            </a:pPr>
            <a:r>
              <a:rPr lang="en-US" sz="900" dirty="0">
                <a:solidFill>
                  <a:schemeClr val="bg1"/>
                </a:solidFill>
                <a:latin typeface="BentonSans Regular"/>
                <a:cs typeface="BentonSans Regular"/>
              </a:rPr>
              <a:t>Bundle and Order</a:t>
            </a:r>
          </a:p>
        </p:txBody>
      </p:sp>
      <p:sp>
        <p:nvSpPr>
          <p:cNvPr id="92" name="Chevron 91"/>
          <p:cNvSpPr>
            <a:spLocks noChangeArrowheads="1"/>
          </p:cNvSpPr>
          <p:nvPr>
            <p:custDataLst>
              <p:tags r:id="rId1"/>
            </p:custDataLst>
          </p:nvPr>
        </p:nvSpPr>
        <p:spPr bwMode="auto">
          <a:xfrm>
            <a:off x="2274978" y="178771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Assign a source of supply</a:t>
            </a:r>
          </a:p>
        </p:txBody>
      </p:sp>
      <p:sp>
        <p:nvSpPr>
          <p:cNvPr id="93" name="Chevron 92"/>
          <p:cNvSpPr>
            <a:spLocks noChangeArrowheads="1"/>
          </p:cNvSpPr>
          <p:nvPr>
            <p:custDataLst>
              <p:tags r:id="rId2"/>
            </p:custDataLst>
          </p:nvPr>
        </p:nvSpPr>
        <p:spPr bwMode="auto">
          <a:xfrm>
            <a:off x="3221275" y="178770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Bundle and create a purchase order</a:t>
            </a:r>
          </a:p>
        </p:txBody>
      </p:sp>
      <p:sp>
        <p:nvSpPr>
          <p:cNvPr id="94" name="Chevron 93"/>
          <p:cNvSpPr>
            <a:spLocks noChangeArrowheads="1"/>
          </p:cNvSpPr>
          <p:nvPr>
            <p:custDataLst>
              <p:tags r:id="rId3"/>
            </p:custDataLst>
          </p:nvPr>
        </p:nvSpPr>
        <p:spPr bwMode="auto">
          <a:xfrm>
            <a:off x="2732180" y="263831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Initiate RFQ    processing</a:t>
            </a:r>
          </a:p>
        </p:txBody>
      </p:sp>
      <p:sp>
        <p:nvSpPr>
          <p:cNvPr id="97" name="Rectangle 77"/>
          <p:cNvSpPr>
            <a:spLocks noChangeArrowheads="1"/>
          </p:cNvSpPr>
          <p:nvPr/>
        </p:nvSpPr>
        <p:spPr bwMode="auto">
          <a:xfrm>
            <a:off x="2140543" y="3404471"/>
            <a:ext cx="1977071" cy="230832"/>
          </a:xfrm>
          <a:prstGeom prst="rect">
            <a:avLst/>
          </a:prstGeom>
          <a:noFill/>
          <a:ln w="9525">
            <a:noFill/>
            <a:miter lim="800000"/>
            <a:headEnd/>
            <a:tailEnd/>
          </a:ln>
        </p:spPr>
        <p:txBody>
          <a:bodyPr wrap="none" lIns="72000" rIns="0">
            <a:spAutoFit/>
          </a:bodyPr>
          <a:lstStyle/>
          <a:p>
            <a:pPr>
              <a:buClr>
                <a:schemeClr val="accent1"/>
              </a:buClr>
              <a:buSzPct val="80000"/>
            </a:pPr>
            <a:r>
              <a:rPr lang="en-US" sz="900" dirty="0">
                <a:solidFill>
                  <a:srgbClr val="44697D"/>
                </a:solidFill>
                <a:hlinkClick r:id="rId17" action="ppaction://hlinksldjump"/>
              </a:rPr>
              <a:t>Click here </a:t>
            </a:r>
            <a:r>
              <a:rPr lang="en-US" sz="900" dirty="0">
                <a:solidFill>
                  <a:schemeClr val="bg1"/>
                </a:solidFill>
              </a:rPr>
              <a:t>to display process variants</a:t>
            </a:r>
          </a:p>
        </p:txBody>
      </p:sp>
      <p:sp>
        <p:nvSpPr>
          <p:cNvPr id="98" name="TextBox 59">
            <a:hlinkClick r:id="rId18" action="ppaction://hlinksldjump" tooltip="Close"/>
          </p:cNvPr>
          <p:cNvSpPr txBox="1">
            <a:spLocks noChangeArrowheads="1"/>
          </p:cNvSpPr>
          <p:nvPr/>
        </p:nvSpPr>
        <p:spPr bwMode="auto">
          <a:xfrm>
            <a:off x="4084804" y="1352945"/>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99" name="Oval 98">
            <a:hlinkClick r:id="rId19" action="ppaction://hlinksldjump" tooltip="The buyer responsible monitors incoming purchase requests and assigns sources of supply such as contracts, list prices, or an already existing purchase order to any unassigned purchase requests that are not yet transferred into a purchase order."/>
          </p:cNvPr>
          <p:cNvSpPr>
            <a:spLocks noChangeAspect="1"/>
          </p:cNvSpPr>
          <p:nvPr/>
        </p:nvSpPr>
        <p:spPr bwMode="gray">
          <a:xfrm>
            <a:off x="2837902" y="2359840"/>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00" name="Oval 99">
            <a:hlinkClick r:id="rId19" action="ppaction://hlinksldjump" tooltip="The buyer can manually bundle multiple purchase requests assigned to the same source of supply into a single purchase order to improve cost savings, for example, by reducing delivery costs. "/>
          </p:cNvPr>
          <p:cNvSpPr>
            <a:spLocks noChangeAspect="1"/>
          </p:cNvSpPr>
          <p:nvPr/>
        </p:nvSpPr>
        <p:spPr bwMode="gray">
          <a:xfrm>
            <a:off x="3794833" y="2367867"/>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01" name="Oval 100">
            <a:hlinkClick r:id="rId19" action="ppaction://hlinksldjump" tooltip="If no valid sources of supply are available for open purchase requests, the buyer can initiate the RFQ process. "/>
          </p:cNvPr>
          <p:cNvSpPr>
            <a:spLocks noChangeAspect="1"/>
          </p:cNvSpPr>
          <p:nvPr/>
        </p:nvSpPr>
        <p:spPr bwMode="gray">
          <a:xfrm>
            <a:off x="3305738" y="3218471"/>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54" name="TextBox 66"/>
          <p:cNvSpPr txBox="1">
            <a:spLocks noChangeArrowheads="1"/>
          </p:cNvSpPr>
          <p:nvPr/>
        </p:nvSpPr>
        <p:spPr bwMode="auto">
          <a:xfrm>
            <a:off x="1760926" y="4399866"/>
            <a:ext cx="4914194" cy="507831"/>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Processing Purchase Requests - Bundle and Order</a:t>
            </a:r>
            <a:r>
              <a:rPr lang="en-US" sz="900" dirty="0"/>
              <a:t> business process enables you to transfer purchase requests into purchase orders. You can assign missing sources of supply and then bundle multiple assigned purchase requests into purchase orders.</a:t>
            </a:r>
          </a:p>
        </p:txBody>
      </p:sp>
      <p:sp>
        <p:nvSpPr>
          <p:cNvPr id="55"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6"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0" name="Picture 59" descr="Calculator_2_60px.png"/>
          <p:cNvPicPr>
            <a:picLocks noChangeAspect="1"/>
          </p:cNvPicPr>
          <p:nvPr/>
        </p:nvPicPr>
        <p:blipFill>
          <a:blip r:embed="rId20" cstate="print"/>
          <a:stretch>
            <a:fillRect/>
          </a:stretch>
        </p:blipFill>
        <p:spPr>
          <a:xfrm>
            <a:off x="366739" y="5245467"/>
            <a:ext cx="180000" cy="180000"/>
          </a:xfrm>
          <a:prstGeom prst="rect">
            <a:avLst/>
          </a:prstGeom>
        </p:spPr>
      </p:pic>
      <p:pic>
        <p:nvPicPr>
          <p:cNvPr id="62" name="Picture 61" descr="Monitor_60px.png"/>
          <p:cNvPicPr>
            <a:picLocks noChangeAspect="1"/>
          </p:cNvPicPr>
          <p:nvPr/>
        </p:nvPicPr>
        <p:blipFill>
          <a:blip r:embed="rId21" cstate="print"/>
          <a:stretch>
            <a:fillRect/>
          </a:stretch>
        </p:blipFill>
        <p:spPr>
          <a:xfrm>
            <a:off x="366739" y="5604137"/>
            <a:ext cx="180000" cy="180000"/>
          </a:xfrm>
          <a:prstGeom prst="rect">
            <a:avLst/>
          </a:prstGeom>
        </p:spPr>
      </p:pic>
      <p:sp>
        <p:nvSpPr>
          <p:cNvPr id="63" name="Rectangle 57">
            <a:hlinkClick r:id="rId22"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1" name="Rectangle 57">
            <a:hlinkClick r:id="rId23"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82" name="Picture 2"/>
          <p:cNvPicPr>
            <a:picLocks noChangeAspect="1" noChangeArrowheads="1"/>
          </p:cNvPicPr>
          <p:nvPr/>
        </p:nvPicPr>
        <p:blipFill>
          <a:blip r:embed="rId24">
            <a:extLst>
              <a:ext uri="{28A0092B-C50C-407E-A947-70E740481C1C}">
                <a14:useLocalDpi xmlns:a14="http://schemas.microsoft.com/office/drawing/2010/main" val="0"/>
              </a:ext>
            </a:extLst>
          </a:blip>
          <a:stretch>
            <a:fillRect/>
          </a:stretch>
        </p:blipFill>
        <p:spPr bwMode="auto">
          <a:xfrm>
            <a:off x="6880039" y="5133316"/>
            <a:ext cx="634912" cy="444439"/>
          </a:xfrm>
          <a:prstGeom prst="rect">
            <a:avLst/>
          </a:prstGeom>
          <a:noFill/>
          <a:ln w="9525">
            <a:noFill/>
            <a:miter lim="800000"/>
            <a:headEnd/>
            <a:tailEnd/>
          </a:ln>
        </p:spPr>
      </p:pic>
      <p:pic>
        <p:nvPicPr>
          <p:cNvPr id="88" name="Picture 68"/>
          <p:cNvPicPr>
            <a:picLocks noChangeAspect="1"/>
          </p:cNvPicPr>
          <p:nvPr>
            <p:custDataLst>
              <p:tags r:id="rId4"/>
            </p:custDataLst>
          </p:nvPr>
        </p:nvPicPr>
        <p:blipFill>
          <a:blip r:embed="rId25" cstate="print">
            <a:extLst>
              <a:ext uri="{28A0092B-C50C-407E-A947-70E740481C1C}">
                <a14:useLocalDpi xmlns:a14="http://schemas.microsoft.com/office/drawing/2010/main" val="0"/>
              </a:ext>
            </a:extLst>
          </a:blip>
          <a:stretch>
            <a:fillRect/>
          </a:stretch>
        </p:blipFill>
        <p:spPr bwMode="auto">
          <a:xfrm>
            <a:off x="6905500" y="4535945"/>
            <a:ext cx="404583" cy="402938"/>
          </a:xfrm>
          <a:prstGeom prst="rect">
            <a:avLst/>
          </a:prstGeom>
          <a:noFill/>
          <a:ln w="9525">
            <a:noFill/>
            <a:miter lim="800000"/>
            <a:headEnd/>
            <a:tailEnd/>
          </a:ln>
        </p:spPr>
      </p:pic>
      <p:pic>
        <p:nvPicPr>
          <p:cNvPr id="89" name="Picture 88"/>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90" name="Picture 89" descr="i_button_black.png"/>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6" name="Rectangle 57">
            <a:hlinkClick r:id="rId2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Order-to-Cash (Third-Party Order Processing – Material) </a:t>
            </a:r>
            <a:br>
              <a:rPr lang="en-US" b="0" dirty="0"/>
            </a:br>
            <a:r>
              <a:rPr lang="en-US" sz="2000" b="0" dirty="0"/>
              <a:t>Process Details: Processing Purchase Requests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16173255" y="280127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0" name="Chevron 101"/>
          <p:cNvSpPr>
            <a:spLocks noChangeArrowheads="1"/>
          </p:cNvSpPr>
          <p:nvPr/>
        </p:nvSpPr>
        <p:spPr bwMode="auto">
          <a:xfrm>
            <a:off x="7613870" y="457377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t>Operational</a:t>
            </a:r>
            <a:r>
              <a:rPr lang="en-US" sz="800" dirty="0">
                <a:solidFill>
                  <a:srgbClr val="404040"/>
                </a:solidFill>
              </a:rPr>
              <a:t> </a:t>
            </a:r>
            <a:r>
              <a:rPr lang="de-DE" sz="800" dirty="0"/>
              <a:t>Buyer</a:t>
            </a:r>
            <a:endParaRPr lang="en-US" sz="800" dirty="0"/>
          </a:p>
        </p:txBody>
      </p:sp>
      <p:sp>
        <p:nvSpPr>
          <p:cNvPr id="81" name="Chevron 102"/>
          <p:cNvSpPr>
            <a:spLocks noChangeArrowheads="1"/>
          </p:cNvSpPr>
          <p:nvPr/>
        </p:nvSpPr>
        <p:spPr bwMode="auto">
          <a:xfrm>
            <a:off x="7550072" y="508036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t>Purchase Requests and Orders</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687786" y="235415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8" action="ppaction://hlinksldjump"/>
          </p:cNvPr>
          <p:cNvSpPr>
            <a:spLocks noChangeArrowheads="1"/>
          </p:cNvSpPr>
          <p:nvPr/>
        </p:nvSpPr>
        <p:spPr bwMode="auto">
          <a:xfrm>
            <a:off x="6200010" y="211060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Third-Party Delivery Notifications</a:t>
            </a:r>
          </a:p>
          <a:p>
            <a:pPr>
              <a:lnSpc>
                <a:spcPct val="90000"/>
              </a:lnSpc>
              <a:buClr>
                <a:schemeClr val="accent1"/>
              </a:buClr>
              <a:buSzPct val="80000"/>
            </a:pPr>
            <a:endParaRPr lang="en-US" sz="800" dirty="0">
              <a:solidFill>
                <a:srgbClr val="404040"/>
              </a:solidFill>
            </a:endParaRPr>
          </a:p>
        </p:txBody>
      </p:sp>
      <p:sp>
        <p:nvSpPr>
          <p:cNvPr id="62" name="Chevron 123">
            <a:hlinkClick r:id="rId9" action="ppaction://hlinksldjump"/>
          </p:cNvPr>
          <p:cNvSpPr>
            <a:spLocks noChangeArrowheads="1"/>
          </p:cNvSpPr>
          <p:nvPr/>
        </p:nvSpPr>
        <p:spPr bwMode="auto">
          <a:xfrm>
            <a:off x="1141329" y="211661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64" name="Chevron 123">
            <a:hlinkClick r:id="rId10" action="ppaction://hlinksldjump"/>
          </p:cNvPr>
          <p:cNvSpPr>
            <a:spLocks noChangeArrowheads="1"/>
          </p:cNvSpPr>
          <p:nvPr/>
        </p:nvSpPr>
        <p:spPr bwMode="auto">
          <a:xfrm>
            <a:off x="4510677" y="211060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65" name="Chevron 123">
            <a:hlinkClick r:id="rId11" action="ppaction://hlinksldjump"/>
          </p:cNvPr>
          <p:cNvSpPr>
            <a:spLocks noChangeArrowheads="1"/>
          </p:cNvSpPr>
          <p:nvPr/>
        </p:nvSpPr>
        <p:spPr bwMode="auto">
          <a:xfrm>
            <a:off x="5355343" y="211060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 </a:t>
            </a:r>
          </a:p>
        </p:txBody>
      </p:sp>
      <p:sp>
        <p:nvSpPr>
          <p:cNvPr id="66" name="Chevron 123">
            <a:hlinkClick r:id="rId12" action="ppaction://hlinksldjump"/>
          </p:cNvPr>
          <p:cNvSpPr>
            <a:spLocks noChangeArrowheads="1"/>
          </p:cNvSpPr>
          <p:nvPr/>
        </p:nvSpPr>
        <p:spPr bwMode="auto">
          <a:xfrm>
            <a:off x="7100473" y="2990615"/>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68" name="Chevron 123">
            <a:hlinkClick r:id="rId13" action="ppaction://hlinksldjump"/>
          </p:cNvPr>
          <p:cNvSpPr>
            <a:spLocks noChangeArrowheads="1"/>
          </p:cNvSpPr>
          <p:nvPr/>
        </p:nvSpPr>
        <p:spPr bwMode="auto">
          <a:xfrm>
            <a:off x="7953327" y="2990615"/>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lvl="0">
              <a:lnSpc>
                <a:spcPct val="90000"/>
              </a:lnSpc>
              <a:buClr>
                <a:schemeClr val="accent1"/>
              </a:buClr>
              <a:buSzPct val="80000"/>
            </a:pPr>
            <a:r>
              <a:rPr lang="en-US" sz="800" dirty="0">
                <a:solidFill>
                  <a:srgbClr val="404040"/>
                </a:solidFill>
              </a:rPr>
              <a:t>Processing Receivables and Payments</a:t>
            </a:r>
          </a:p>
        </p:txBody>
      </p:sp>
      <p:sp>
        <p:nvSpPr>
          <p:cNvPr id="69" name="Chevron 123">
            <a:hlinkClick r:id="rId14" action="ppaction://hlinksldjump"/>
          </p:cNvPr>
          <p:cNvSpPr>
            <a:spLocks noChangeArrowheads="1"/>
          </p:cNvSpPr>
          <p:nvPr/>
        </p:nvSpPr>
        <p:spPr bwMode="auto">
          <a:xfrm>
            <a:off x="7103401" y="118233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lvl="0">
              <a:lnSpc>
                <a:spcPct val="90000"/>
              </a:lnSpc>
              <a:buClr>
                <a:schemeClr val="accent1"/>
              </a:buClr>
              <a:buSzPct val="80000"/>
            </a:pPr>
            <a:r>
              <a:rPr lang="en-US" sz="800" dirty="0">
                <a:solidFill>
                  <a:srgbClr val="404040"/>
                </a:solidFill>
              </a:rPr>
              <a:t>Processing Supplier Invoices</a:t>
            </a:r>
          </a:p>
        </p:txBody>
      </p:sp>
      <p:sp>
        <p:nvSpPr>
          <p:cNvPr id="70" name="Chevron 123">
            <a:hlinkClick r:id="rId15" action="ppaction://hlinksldjump"/>
          </p:cNvPr>
          <p:cNvSpPr>
            <a:spLocks noChangeArrowheads="1"/>
          </p:cNvSpPr>
          <p:nvPr/>
        </p:nvSpPr>
        <p:spPr bwMode="auto">
          <a:xfrm>
            <a:off x="7956255" y="118233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73" name="Freeform 69"/>
          <p:cNvSpPr>
            <a:spLocks noChangeArrowheads="1"/>
          </p:cNvSpPr>
          <p:nvPr/>
        </p:nvSpPr>
        <p:spPr bwMode="auto">
          <a:xfrm>
            <a:off x="7765851" y="192586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4" name="Freeform 69"/>
          <p:cNvSpPr>
            <a:spLocks noChangeArrowheads="1"/>
          </p:cNvSpPr>
          <p:nvPr/>
        </p:nvSpPr>
        <p:spPr bwMode="auto">
          <a:xfrm>
            <a:off x="8621865" y="192856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7" name="Freeform 69"/>
          <p:cNvSpPr>
            <a:spLocks noChangeArrowheads="1"/>
          </p:cNvSpPr>
          <p:nvPr/>
        </p:nvSpPr>
        <p:spPr bwMode="auto">
          <a:xfrm>
            <a:off x="8620102" y="373354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9" name="Freeform 69"/>
          <p:cNvSpPr>
            <a:spLocks noChangeArrowheads="1"/>
          </p:cNvSpPr>
          <p:nvPr/>
        </p:nvSpPr>
        <p:spPr bwMode="auto">
          <a:xfrm>
            <a:off x="7759028" y="373619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1" name="Chevron 123">
            <a:hlinkClick r:id="rId16" action="ppaction://hlinksldjump"/>
          </p:cNvPr>
          <p:cNvSpPr>
            <a:spLocks noChangeArrowheads="1"/>
          </p:cNvSpPr>
          <p:nvPr/>
        </p:nvSpPr>
        <p:spPr bwMode="auto">
          <a:xfrm>
            <a:off x="295141" y="2114606"/>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72" name="Chevron 44"/>
          <p:cNvSpPr>
            <a:spLocks noChangeArrowheads="1"/>
          </p:cNvSpPr>
          <p:nvPr/>
        </p:nvSpPr>
        <p:spPr bwMode="auto">
          <a:xfrm>
            <a:off x="1839433" y="1435390"/>
            <a:ext cx="2721935" cy="223283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Purchase Requests – </a:t>
            </a:r>
          </a:p>
          <a:p>
            <a:pPr>
              <a:lnSpc>
                <a:spcPct val="90000"/>
              </a:lnSpc>
            </a:pPr>
            <a:r>
              <a:rPr lang="en-US" sz="900" dirty="0">
                <a:solidFill>
                  <a:schemeClr val="bg1"/>
                </a:solidFill>
                <a:latin typeface="BentonSans Regular"/>
                <a:cs typeface="BentonSans Regular"/>
              </a:rPr>
              <a:t>Bundle and Order</a:t>
            </a:r>
          </a:p>
        </p:txBody>
      </p:sp>
      <p:sp>
        <p:nvSpPr>
          <p:cNvPr id="75" name="Chevron 74"/>
          <p:cNvSpPr>
            <a:spLocks noChangeArrowheads="1"/>
          </p:cNvSpPr>
          <p:nvPr>
            <p:custDataLst>
              <p:tags r:id="rId1"/>
            </p:custDataLst>
          </p:nvPr>
        </p:nvSpPr>
        <p:spPr bwMode="auto">
          <a:xfrm>
            <a:off x="2274978" y="178771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Assign a source of supply</a:t>
            </a:r>
          </a:p>
        </p:txBody>
      </p:sp>
      <p:sp>
        <p:nvSpPr>
          <p:cNvPr id="82" name="Chevron 81"/>
          <p:cNvSpPr>
            <a:spLocks noChangeArrowheads="1"/>
          </p:cNvSpPr>
          <p:nvPr>
            <p:custDataLst>
              <p:tags r:id="rId2"/>
            </p:custDataLst>
          </p:nvPr>
        </p:nvSpPr>
        <p:spPr bwMode="auto">
          <a:xfrm>
            <a:off x="3221275" y="178770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Bundle and create a purchase order</a:t>
            </a:r>
          </a:p>
        </p:txBody>
      </p:sp>
      <p:sp>
        <p:nvSpPr>
          <p:cNvPr id="88" name="Chevron 87"/>
          <p:cNvSpPr>
            <a:spLocks noChangeArrowheads="1"/>
          </p:cNvSpPr>
          <p:nvPr>
            <p:custDataLst>
              <p:tags r:id="rId3"/>
            </p:custDataLst>
          </p:nvPr>
        </p:nvSpPr>
        <p:spPr bwMode="auto">
          <a:xfrm>
            <a:off x="2732180" y="263831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Initiate RFQ    processing</a:t>
            </a:r>
          </a:p>
        </p:txBody>
      </p:sp>
      <p:sp>
        <p:nvSpPr>
          <p:cNvPr id="63" name="Chevron 55"/>
          <p:cNvSpPr>
            <a:spLocks noChangeArrowheads="1"/>
          </p:cNvSpPr>
          <p:nvPr/>
        </p:nvSpPr>
        <p:spPr bwMode="auto">
          <a:xfrm>
            <a:off x="1838688" y="3660665"/>
            <a:ext cx="2480827" cy="358442"/>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endParaRPr lang="de-DE" sz="400" dirty="0"/>
          </a:p>
          <a:p>
            <a:pPr marL="142875" indent="142875">
              <a:spcBef>
                <a:spcPts val="300"/>
              </a:spcBef>
            </a:pPr>
            <a:r>
              <a:rPr lang="en-US" sz="900" dirty="0"/>
              <a:t>Processing Purchase Requests - Order </a:t>
            </a:r>
          </a:p>
        </p:txBody>
      </p:sp>
      <p:sp>
        <p:nvSpPr>
          <p:cNvPr id="85" name="Oval 84">
            <a:hlinkClick r:id="rId17" action="ppaction://hlinksldjump" tooltip="The Processing Purchase Requests - Order process variant allows the automatic transfer of purchase requests into purchase orders. The system needs to be maintained accordingly and sources of supply need to be assigned. "/>
          </p:cNvPr>
          <p:cNvSpPr>
            <a:spLocks noChangeAspect="1"/>
          </p:cNvSpPr>
          <p:nvPr/>
        </p:nvSpPr>
        <p:spPr bwMode="gray">
          <a:xfrm>
            <a:off x="1903893" y="3791512"/>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6" name="Rectangle 77"/>
          <p:cNvSpPr>
            <a:spLocks noChangeArrowheads="1"/>
          </p:cNvSpPr>
          <p:nvPr/>
        </p:nvSpPr>
        <p:spPr bwMode="auto">
          <a:xfrm>
            <a:off x="2140543" y="3404471"/>
            <a:ext cx="1836006" cy="230832"/>
          </a:xfrm>
          <a:prstGeom prst="rect">
            <a:avLst/>
          </a:prstGeom>
          <a:noFill/>
          <a:ln w="9525">
            <a:noFill/>
            <a:miter lim="800000"/>
            <a:headEnd/>
            <a:tailEnd/>
          </a:ln>
        </p:spPr>
        <p:txBody>
          <a:bodyPr wrap="none" lIns="72000" rIns="0">
            <a:spAutoFit/>
          </a:bodyPr>
          <a:lstStyle/>
          <a:p>
            <a:pPr>
              <a:buClr>
                <a:schemeClr val="accent1"/>
              </a:buClr>
              <a:buSzPct val="80000"/>
            </a:pPr>
            <a:r>
              <a:rPr lang="en-US" sz="900" dirty="0">
                <a:solidFill>
                  <a:srgbClr val="44697D"/>
                </a:solidFill>
                <a:hlinkClick r:id="rId18" action="ppaction://hlinksldjump"/>
              </a:rPr>
              <a:t>Click here </a:t>
            </a:r>
            <a:r>
              <a:rPr lang="en-US" sz="900" dirty="0">
                <a:solidFill>
                  <a:schemeClr val="bg1"/>
                </a:solidFill>
              </a:rPr>
              <a:t>to hide process variants</a:t>
            </a:r>
          </a:p>
        </p:txBody>
      </p:sp>
      <p:sp>
        <p:nvSpPr>
          <p:cNvPr id="87" name="TextBox 59">
            <a:hlinkClick r:id="rId19" action="ppaction://hlinksldjump" tooltip="Close"/>
          </p:cNvPr>
          <p:cNvSpPr txBox="1">
            <a:spLocks noChangeArrowheads="1"/>
          </p:cNvSpPr>
          <p:nvPr/>
        </p:nvSpPr>
        <p:spPr bwMode="auto">
          <a:xfrm>
            <a:off x="4084804" y="1352945"/>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90" name="Oval 89">
            <a:hlinkClick r:id="rId17" action="ppaction://hlinksldjump" tooltip="The buyer responsible monitors incoming purchase requests and assigns sources of supply such as contracts, list prices, or an already existing purchase order to any unassigned purchase requests that are not yet transferred into a purchase order."/>
          </p:cNvPr>
          <p:cNvSpPr>
            <a:spLocks noChangeAspect="1"/>
          </p:cNvSpPr>
          <p:nvPr/>
        </p:nvSpPr>
        <p:spPr bwMode="gray">
          <a:xfrm>
            <a:off x="2837902" y="2359840"/>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1" name="Oval 90">
            <a:hlinkClick r:id="rId17" action="ppaction://hlinksldjump" tooltip="The buyer can manually bundle multiple purchase requests assigned to the same source of supply into a single purchase order to improve cost savings, for example, by reducing delivery costs. "/>
          </p:cNvPr>
          <p:cNvSpPr>
            <a:spLocks noChangeAspect="1"/>
          </p:cNvSpPr>
          <p:nvPr/>
        </p:nvSpPr>
        <p:spPr bwMode="gray">
          <a:xfrm>
            <a:off x="3794833" y="2367867"/>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2" name="Oval 91">
            <a:hlinkClick r:id="rId17" action="ppaction://hlinksldjump" tooltip="If no valid sources of supply are available for open purchase requests, the buyer can initiate the RFQ process. "/>
          </p:cNvPr>
          <p:cNvSpPr>
            <a:spLocks noChangeAspect="1"/>
          </p:cNvSpPr>
          <p:nvPr/>
        </p:nvSpPr>
        <p:spPr bwMode="gray">
          <a:xfrm>
            <a:off x="3305738" y="3218471"/>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54" name="TextBox 66"/>
          <p:cNvSpPr txBox="1">
            <a:spLocks noChangeArrowheads="1"/>
          </p:cNvSpPr>
          <p:nvPr/>
        </p:nvSpPr>
        <p:spPr bwMode="auto">
          <a:xfrm>
            <a:off x="1760926" y="4399866"/>
            <a:ext cx="4914194" cy="507831"/>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Processing Purchase Requests - Bundle and Order</a:t>
            </a:r>
            <a:r>
              <a:rPr lang="en-US" sz="900" dirty="0"/>
              <a:t> business process enables you to transfer purchase requests into purchase orders. You can assign missing sources of supply and then bundle multiple assigned purchase requests into purchase orders.</a:t>
            </a:r>
          </a:p>
        </p:txBody>
      </p:sp>
      <p:sp>
        <p:nvSpPr>
          <p:cNvPr id="5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7"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3" name="Picture 92" descr="Calculator_2_60px.png"/>
          <p:cNvPicPr>
            <a:picLocks noChangeAspect="1"/>
          </p:cNvPicPr>
          <p:nvPr/>
        </p:nvPicPr>
        <p:blipFill>
          <a:blip r:embed="rId20" cstate="print"/>
          <a:stretch>
            <a:fillRect/>
          </a:stretch>
        </p:blipFill>
        <p:spPr>
          <a:xfrm>
            <a:off x="366739" y="5245467"/>
            <a:ext cx="180000" cy="180000"/>
          </a:xfrm>
          <a:prstGeom prst="rect">
            <a:avLst/>
          </a:prstGeom>
        </p:spPr>
      </p:pic>
      <p:pic>
        <p:nvPicPr>
          <p:cNvPr id="104" name="Picture 103" descr="Monitor_60px.png"/>
          <p:cNvPicPr>
            <a:picLocks noChangeAspect="1"/>
          </p:cNvPicPr>
          <p:nvPr/>
        </p:nvPicPr>
        <p:blipFill>
          <a:blip r:embed="rId21" cstate="print"/>
          <a:stretch>
            <a:fillRect/>
          </a:stretch>
        </p:blipFill>
        <p:spPr>
          <a:xfrm>
            <a:off x="366739" y="5604137"/>
            <a:ext cx="180000" cy="180000"/>
          </a:xfrm>
          <a:prstGeom prst="rect">
            <a:avLst/>
          </a:prstGeom>
        </p:spPr>
      </p:pic>
      <p:sp>
        <p:nvSpPr>
          <p:cNvPr id="105" name="Rectangle 57">
            <a:hlinkClick r:id="rId22"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6" name="Rectangle 57">
            <a:hlinkClick r:id="rId23"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76" name="Picture 2"/>
          <p:cNvPicPr>
            <a:picLocks noChangeAspect="1" noChangeArrowheads="1"/>
          </p:cNvPicPr>
          <p:nvPr/>
        </p:nvPicPr>
        <p:blipFill>
          <a:blip r:embed="rId24">
            <a:extLst>
              <a:ext uri="{28A0092B-C50C-407E-A947-70E740481C1C}">
                <a14:useLocalDpi xmlns:a14="http://schemas.microsoft.com/office/drawing/2010/main" val="0"/>
              </a:ext>
            </a:extLst>
          </a:blip>
          <a:stretch>
            <a:fillRect/>
          </a:stretch>
        </p:blipFill>
        <p:spPr bwMode="auto">
          <a:xfrm>
            <a:off x="6880039" y="5133316"/>
            <a:ext cx="634912" cy="444439"/>
          </a:xfrm>
          <a:prstGeom prst="rect">
            <a:avLst/>
          </a:prstGeom>
          <a:noFill/>
          <a:ln w="9525">
            <a:noFill/>
            <a:miter lim="800000"/>
            <a:headEnd/>
            <a:tailEnd/>
          </a:ln>
        </p:spPr>
      </p:pic>
      <p:pic>
        <p:nvPicPr>
          <p:cNvPr id="89" name="Picture 68"/>
          <p:cNvPicPr>
            <a:picLocks noChangeAspect="1"/>
          </p:cNvPicPr>
          <p:nvPr>
            <p:custDataLst>
              <p:tags r:id="rId4"/>
            </p:custDataLst>
          </p:nvPr>
        </p:nvPicPr>
        <p:blipFill>
          <a:blip r:embed="rId25" cstate="print">
            <a:extLst>
              <a:ext uri="{28A0092B-C50C-407E-A947-70E740481C1C}">
                <a14:useLocalDpi xmlns:a14="http://schemas.microsoft.com/office/drawing/2010/main" val="0"/>
              </a:ext>
            </a:extLst>
          </a:blip>
          <a:stretch>
            <a:fillRect/>
          </a:stretch>
        </p:blipFill>
        <p:spPr bwMode="auto">
          <a:xfrm>
            <a:off x="6905500" y="4535945"/>
            <a:ext cx="404583" cy="402938"/>
          </a:xfrm>
          <a:prstGeom prst="rect">
            <a:avLst/>
          </a:prstGeom>
          <a:noFill/>
          <a:ln w="9525">
            <a:noFill/>
            <a:miter lim="800000"/>
            <a:headEnd/>
            <a:tailEnd/>
          </a:ln>
        </p:spPr>
      </p:pic>
      <p:pic>
        <p:nvPicPr>
          <p:cNvPr id="94" name="Picture 93"/>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95" name="Picture 94" descr="i_button_black.png"/>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9" name="Rectangle 57">
            <a:hlinkClick r:id="rId2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Order-to-Cash (Third-Party Order Processing – Material) </a:t>
            </a:r>
            <a:br>
              <a:rPr lang="en-US" b="0" dirty="0"/>
            </a:br>
            <a:r>
              <a:rPr lang="en-US" sz="2000" b="0" dirty="0"/>
              <a:t>Process Details: Processing Request for Quotation</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16173255" y="280127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0" name="Chevron 101"/>
          <p:cNvSpPr>
            <a:spLocks noChangeArrowheads="1"/>
          </p:cNvSpPr>
          <p:nvPr/>
        </p:nvSpPr>
        <p:spPr bwMode="auto">
          <a:xfrm>
            <a:off x="7613870" y="452627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t>Strategic</a:t>
            </a:r>
            <a:r>
              <a:rPr lang="de-DE" sz="800" dirty="0">
                <a:solidFill>
                  <a:srgbClr val="404040"/>
                </a:solidFill>
              </a:rPr>
              <a:t> </a:t>
            </a:r>
            <a:r>
              <a:rPr lang="de-DE" sz="800" dirty="0"/>
              <a:t>Buyer</a:t>
            </a:r>
            <a:endParaRPr lang="en-US" sz="800" dirty="0"/>
          </a:p>
        </p:txBody>
      </p:sp>
      <p:sp>
        <p:nvSpPr>
          <p:cNvPr id="81" name="Chevron 102"/>
          <p:cNvSpPr>
            <a:spLocks noChangeArrowheads="1"/>
          </p:cNvSpPr>
          <p:nvPr/>
        </p:nvSpPr>
        <p:spPr bwMode="auto">
          <a:xfrm>
            <a:off x="7613870" y="508036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t>Sourcing and Contracting</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817190" y="2325576"/>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8" action="ppaction://hlinksldjump"/>
          </p:cNvPr>
          <p:cNvSpPr>
            <a:spLocks noChangeArrowheads="1"/>
          </p:cNvSpPr>
          <p:nvPr/>
        </p:nvSpPr>
        <p:spPr bwMode="auto">
          <a:xfrm>
            <a:off x="6890223" y="211060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Third-Party Delivery Notifications</a:t>
            </a:r>
          </a:p>
          <a:p>
            <a:pPr>
              <a:lnSpc>
                <a:spcPct val="90000"/>
              </a:lnSpc>
              <a:buClr>
                <a:schemeClr val="accent1"/>
              </a:buClr>
              <a:buSzPct val="80000"/>
            </a:pPr>
            <a:endParaRPr lang="en-US" sz="800" dirty="0">
              <a:solidFill>
                <a:srgbClr val="404040"/>
              </a:solidFill>
            </a:endParaRPr>
          </a:p>
        </p:txBody>
      </p:sp>
      <p:sp>
        <p:nvSpPr>
          <p:cNvPr id="62" name="Chevron 123">
            <a:hlinkClick r:id="rId9" action="ppaction://hlinksldjump"/>
          </p:cNvPr>
          <p:cNvSpPr>
            <a:spLocks noChangeArrowheads="1"/>
          </p:cNvSpPr>
          <p:nvPr/>
        </p:nvSpPr>
        <p:spPr bwMode="auto">
          <a:xfrm>
            <a:off x="1044581" y="2111508"/>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63" name="Chevron 123">
            <a:hlinkClick r:id="rId10" action="ppaction://hlinksldjump"/>
          </p:cNvPr>
          <p:cNvSpPr>
            <a:spLocks noChangeArrowheads="1"/>
          </p:cNvSpPr>
          <p:nvPr/>
        </p:nvSpPr>
        <p:spPr bwMode="auto">
          <a:xfrm>
            <a:off x="1889248" y="211150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65" name="Chevron 123">
            <a:hlinkClick r:id="rId11" action="ppaction://hlinksldjump"/>
          </p:cNvPr>
          <p:cNvSpPr>
            <a:spLocks noChangeArrowheads="1"/>
          </p:cNvSpPr>
          <p:nvPr/>
        </p:nvSpPr>
        <p:spPr bwMode="auto">
          <a:xfrm>
            <a:off x="6045556" y="211060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 </a:t>
            </a:r>
          </a:p>
        </p:txBody>
      </p:sp>
      <p:sp>
        <p:nvSpPr>
          <p:cNvPr id="66" name="Chevron 123">
            <a:hlinkClick r:id="rId12" action="ppaction://hlinksldjump"/>
          </p:cNvPr>
          <p:cNvSpPr>
            <a:spLocks noChangeArrowheads="1"/>
          </p:cNvSpPr>
          <p:nvPr/>
        </p:nvSpPr>
        <p:spPr bwMode="auto">
          <a:xfrm>
            <a:off x="7790686" y="2990615"/>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69" name="Chevron 123">
            <a:hlinkClick r:id="rId13" action="ppaction://hlinksldjump"/>
          </p:cNvPr>
          <p:cNvSpPr>
            <a:spLocks noChangeArrowheads="1"/>
          </p:cNvSpPr>
          <p:nvPr/>
        </p:nvSpPr>
        <p:spPr bwMode="auto">
          <a:xfrm>
            <a:off x="7793614" y="118233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lvl="0">
              <a:lnSpc>
                <a:spcPct val="90000"/>
              </a:lnSpc>
              <a:buClr>
                <a:schemeClr val="accent1"/>
              </a:buClr>
              <a:buSzPct val="80000"/>
            </a:pPr>
            <a:r>
              <a:rPr lang="en-US" sz="800" dirty="0">
                <a:solidFill>
                  <a:srgbClr val="404040"/>
                </a:solidFill>
              </a:rPr>
              <a:t>Processing Supplier Invoices</a:t>
            </a:r>
          </a:p>
        </p:txBody>
      </p:sp>
      <p:sp>
        <p:nvSpPr>
          <p:cNvPr id="73" name="Freeform 69"/>
          <p:cNvSpPr>
            <a:spLocks noChangeArrowheads="1"/>
          </p:cNvSpPr>
          <p:nvPr/>
        </p:nvSpPr>
        <p:spPr bwMode="auto">
          <a:xfrm>
            <a:off x="8458415" y="192462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9" name="Freeform 69"/>
          <p:cNvSpPr>
            <a:spLocks noChangeArrowheads="1"/>
          </p:cNvSpPr>
          <p:nvPr/>
        </p:nvSpPr>
        <p:spPr bwMode="auto">
          <a:xfrm>
            <a:off x="8456065" y="373942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5" name="Chevron 44"/>
          <p:cNvSpPr>
            <a:spLocks noChangeArrowheads="1"/>
          </p:cNvSpPr>
          <p:nvPr/>
        </p:nvSpPr>
        <p:spPr bwMode="auto">
          <a:xfrm>
            <a:off x="2695575" y="1862892"/>
            <a:ext cx="3352800"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Requests for Quotation</a:t>
            </a:r>
          </a:p>
        </p:txBody>
      </p:sp>
      <p:sp>
        <p:nvSpPr>
          <p:cNvPr id="86" name="Chevron 85"/>
          <p:cNvSpPr>
            <a:spLocks noChangeArrowheads="1"/>
          </p:cNvSpPr>
          <p:nvPr>
            <p:custDataLst>
              <p:tags r:id="rId1"/>
            </p:custDataLst>
          </p:nvPr>
        </p:nvSpPr>
        <p:spPr bwMode="auto">
          <a:xfrm>
            <a:off x="2851766" y="219905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Group sourcing request items</a:t>
            </a:r>
          </a:p>
        </p:txBody>
      </p:sp>
      <p:sp>
        <p:nvSpPr>
          <p:cNvPr id="87" name="Chevron 86"/>
          <p:cNvSpPr>
            <a:spLocks noChangeArrowheads="1"/>
          </p:cNvSpPr>
          <p:nvPr>
            <p:custDataLst>
              <p:tags r:id="rId2"/>
            </p:custDataLst>
          </p:nvPr>
        </p:nvSpPr>
        <p:spPr bwMode="auto">
          <a:xfrm>
            <a:off x="3623534" y="219905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request for quotation</a:t>
            </a:r>
          </a:p>
        </p:txBody>
      </p:sp>
      <p:sp>
        <p:nvSpPr>
          <p:cNvPr id="92" name="TextBox 59">
            <a:hlinkClick r:id="rId14" action="ppaction://hlinksldjump" tooltip="Close"/>
          </p:cNvPr>
          <p:cNvSpPr txBox="1">
            <a:spLocks noChangeArrowheads="1"/>
          </p:cNvSpPr>
          <p:nvPr/>
        </p:nvSpPr>
        <p:spPr bwMode="auto">
          <a:xfrm>
            <a:off x="5657334" y="1843629"/>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93" name="Oval 92">
            <a:hlinkClick r:id="rId15" action="ppaction://hlinksldjump" tooltip="The buyer assigns items from different sourcing requests to a group, which can then be requested in one request for quotation."/>
          </p:cNvPr>
          <p:cNvSpPr>
            <a:spLocks noChangeAspect="1"/>
          </p:cNvSpPr>
          <p:nvPr/>
        </p:nvSpPr>
        <p:spPr bwMode="gray">
          <a:xfrm>
            <a:off x="3436342" y="2786946"/>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4" name="Oval 93">
            <a:hlinkClick r:id="rId15" action="ppaction://hlinksldjump" tooltip="The buyer creates a request for quotation for the requested items, specifies the submission deadline and other required details, and sends it to the bidders. It can be sent by e-mail (interactive form per default), fax, or as a printout."/>
          </p:cNvPr>
          <p:cNvSpPr>
            <a:spLocks noChangeAspect="1"/>
          </p:cNvSpPr>
          <p:nvPr/>
        </p:nvSpPr>
        <p:spPr bwMode="gray">
          <a:xfrm>
            <a:off x="4214955" y="2789383"/>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5" name="Chevron 123">
            <a:hlinkClick r:id="rId16" action="ppaction://hlinksldjump"/>
          </p:cNvPr>
          <p:cNvSpPr>
            <a:spLocks noChangeArrowheads="1"/>
          </p:cNvSpPr>
          <p:nvPr/>
        </p:nvSpPr>
        <p:spPr bwMode="auto">
          <a:xfrm>
            <a:off x="193476" y="211040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88" name="Text Box 129"/>
          <p:cNvSpPr txBox="1">
            <a:spLocks noChangeArrowheads="1"/>
          </p:cNvSpPr>
          <p:nvPr/>
        </p:nvSpPr>
        <p:spPr bwMode="auto">
          <a:xfrm>
            <a:off x="8753280" y="3534701"/>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9" name="Text Box 129"/>
          <p:cNvSpPr txBox="1">
            <a:spLocks noChangeArrowheads="1"/>
          </p:cNvSpPr>
          <p:nvPr/>
        </p:nvSpPr>
        <p:spPr bwMode="auto">
          <a:xfrm>
            <a:off x="8696130" y="1724951"/>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91" name="Chevron 90"/>
          <p:cNvSpPr>
            <a:spLocks noChangeArrowheads="1"/>
          </p:cNvSpPr>
          <p:nvPr>
            <p:custDataLst>
              <p:tags r:id="rId3"/>
            </p:custDataLst>
          </p:nvPr>
        </p:nvSpPr>
        <p:spPr bwMode="auto">
          <a:xfrm>
            <a:off x="4395059" y="220858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Enter quotes</a:t>
            </a:r>
          </a:p>
        </p:txBody>
      </p:sp>
      <p:sp>
        <p:nvSpPr>
          <p:cNvPr id="96" name="Oval 95">
            <a:hlinkClick r:id="rId15" action="ppaction://hlinksldjump" tooltip="The buyer receives the quotes submitted by the bidders, for example, by fax or e-mail, and enters the quote details in the system. If the bidders submit the quotes in an interactive form attached to an e-mail, the are entered in the system automatically."/>
          </p:cNvPr>
          <p:cNvSpPr>
            <a:spLocks noChangeAspect="1"/>
          </p:cNvSpPr>
          <p:nvPr/>
        </p:nvSpPr>
        <p:spPr bwMode="gray">
          <a:xfrm>
            <a:off x="4957905" y="2798908"/>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7" name="Chevron 96"/>
          <p:cNvSpPr>
            <a:spLocks noChangeArrowheads="1"/>
          </p:cNvSpPr>
          <p:nvPr>
            <p:custDataLst>
              <p:tags r:id="rId4"/>
            </p:custDataLst>
          </p:nvPr>
        </p:nvSpPr>
        <p:spPr bwMode="auto">
          <a:xfrm>
            <a:off x="5166584" y="219905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Compare quotes and create follow-up documents</a:t>
            </a:r>
          </a:p>
        </p:txBody>
      </p:sp>
      <p:sp>
        <p:nvSpPr>
          <p:cNvPr id="98" name="Oval 97">
            <a:hlinkClick r:id="rId15" action="ppaction://hlinksldjump" tooltip="The buyer compares the received quotes and determines the winning quotes. The system then notifies the bidders about the outcome of their quotes. It also triggers the creation of a follow-up document, such as a purchase order or contract."/>
          </p:cNvPr>
          <p:cNvSpPr>
            <a:spLocks noChangeAspect="1"/>
          </p:cNvSpPr>
          <p:nvPr/>
        </p:nvSpPr>
        <p:spPr bwMode="gray">
          <a:xfrm>
            <a:off x="5777055" y="2808433"/>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4" name="TextBox 73"/>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4" name="TextBox 66"/>
          <p:cNvSpPr txBox="1">
            <a:spLocks noChangeArrowheads="1"/>
          </p:cNvSpPr>
          <p:nvPr/>
        </p:nvSpPr>
        <p:spPr bwMode="auto">
          <a:xfrm>
            <a:off x="1760926" y="4399866"/>
            <a:ext cx="4914194" cy="1779974"/>
          </a:xfrm>
          <a:prstGeom prst="rect">
            <a:avLst/>
          </a:prstGeom>
          <a:noFill/>
          <a:ln w="9525">
            <a:noFill/>
            <a:miter lim="800000"/>
            <a:headEnd/>
            <a:tailEnd/>
          </a:ln>
        </p:spPr>
        <p:txBody>
          <a:bodyPr wrap="square">
            <a:spAutoFit/>
          </a:bodyPr>
          <a:lstStyle/>
          <a:p>
            <a:r>
              <a:rPr lang="en-US" sz="900" dirty="0"/>
              <a:t>The </a:t>
            </a:r>
            <a:r>
              <a:rPr lang="en-US" sz="900" b="1" dirty="0"/>
              <a:t>Processing Requests for Quotation</a:t>
            </a:r>
            <a:r>
              <a:rPr lang="en-US" sz="900" dirty="0"/>
              <a:t> business process enables your purchasing department to bundle your company's purchasing requirements and to find appropriate sources of supply for the materials and services required. This includes finding sources of supply for purchase requests, for example, and for the negotiation of new or expiring purchasing contracts.</a:t>
            </a:r>
          </a:p>
          <a:p>
            <a:r>
              <a:rPr lang="en-US" sz="900" dirty="0"/>
              <a:t>You can invite new or existing suppliers to participate in requests for quotation and compare the quotes received easily in the system to determine most suitable supplier for your requirements.</a:t>
            </a:r>
          </a:p>
          <a:p>
            <a:r>
              <a:rPr lang="en-US" sz="900" dirty="0"/>
              <a:t>Once you have determined the winning quote, the bidders are notified about the outcome of the request for quotation process, and follow-up documents, such as purchase orders or contracts, can be created.</a:t>
            </a:r>
          </a:p>
          <a:p>
            <a:pPr marL="228600" lvl="1" indent="-114300">
              <a:spcBef>
                <a:spcPts val="200"/>
              </a:spcBef>
              <a:buFont typeface="Arial" charset="0"/>
              <a:buChar char="•"/>
            </a:pPr>
            <a:endParaRPr lang="en-US" sz="900" dirty="0"/>
          </a:p>
        </p:txBody>
      </p:sp>
      <p:sp>
        <p:nvSpPr>
          <p:cNvPr id="5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7"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4" name="Picture 63" descr="Calculator_2_60px.png"/>
          <p:cNvPicPr>
            <a:picLocks noChangeAspect="1"/>
          </p:cNvPicPr>
          <p:nvPr/>
        </p:nvPicPr>
        <p:blipFill>
          <a:blip r:embed="rId17" cstate="print"/>
          <a:stretch>
            <a:fillRect/>
          </a:stretch>
        </p:blipFill>
        <p:spPr>
          <a:xfrm>
            <a:off x="366739" y="5245467"/>
            <a:ext cx="180000" cy="180000"/>
          </a:xfrm>
          <a:prstGeom prst="rect">
            <a:avLst/>
          </a:prstGeom>
        </p:spPr>
      </p:pic>
      <p:pic>
        <p:nvPicPr>
          <p:cNvPr id="103" name="Picture 102" descr="Monitor_60px.png"/>
          <p:cNvPicPr>
            <a:picLocks noChangeAspect="1"/>
          </p:cNvPicPr>
          <p:nvPr/>
        </p:nvPicPr>
        <p:blipFill>
          <a:blip r:embed="rId18" cstate="print"/>
          <a:stretch>
            <a:fillRect/>
          </a:stretch>
        </p:blipFill>
        <p:spPr>
          <a:xfrm>
            <a:off x="366739" y="5604137"/>
            <a:ext cx="180000" cy="180000"/>
          </a:xfrm>
          <a:prstGeom prst="rect">
            <a:avLst/>
          </a:prstGeom>
        </p:spPr>
      </p:pic>
      <p:sp>
        <p:nvSpPr>
          <p:cNvPr id="104" name="Rectangle 57">
            <a:hlinkClick r:id="rId19"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5" name="Rectangle 57">
            <a:hlinkClick r:id="rId20"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7"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68" name="Picture 2"/>
          <p:cNvPicPr>
            <a:picLocks noChangeAspect="1" noChangeArrowheads="1"/>
          </p:cNvPicPr>
          <p:nvPr/>
        </p:nvPicPr>
        <p:blipFill>
          <a:blip r:embed="rId21">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grpSp>
        <p:nvGrpSpPr>
          <p:cNvPr id="70" name="Group 69"/>
          <p:cNvGrpSpPr/>
          <p:nvPr/>
        </p:nvGrpSpPr>
        <p:grpSpPr>
          <a:xfrm>
            <a:off x="6897688" y="4524191"/>
            <a:ext cx="410400" cy="415925"/>
            <a:chOff x="4217194" y="6323013"/>
            <a:chExt cx="410400" cy="415925"/>
          </a:xfrm>
        </p:grpSpPr>
        <p:pic>
          <p:nvPicPr>
            <p:cNvPr id="76" name="Picture 71" descr="12"/>
            <p:cNvPicPr>
              <a:picLocks noChangeAspect="1" noChangeArrowheads="1"/>
            </p:cNvPicPr>
            <p:nvPr/>
          </p:nvPicPr>
          <p:blipFill>
            <a:blip r:embed="rId22" cstate="print"/>
            <a:srcRect/>
            <a:stretch>
              <a:fillRect/>
            </a:stretch>
          </p:blipFill>
          <p:spPr bwMode="auto">
            <a:xfrm>
              <a:off x="4219521" y="6323013"/>
              <a:ext cx="401638" cy="401638"/>
            </a:xfrm>
            <a:prstGeom prst="rect">
              <a:avLst/>
            </a:prstGeom>
            <a:noFill/>
            <a:ln w="9525">
              <a:noFill/>
              <a:miter lim="800000"/>
              <a:headEnd/>
              <a:tailEnd/>
            </a:ln>
          </p:spPr>
        </p:pic>
        <p:sp>
          <p:nvSpPr>
            <p:cNvPr id="77" name="Donut 76"/>
            <p:cNvSpPr>
              <a:spLocks noChangeAspect="1"/>
            </p:cNvSpPr>
            <p:nvPr/>
          </p:nvSpPr>
          <p:spPr bwMode="gray">
            <a:xfrm>
              <a:off x="4217194" y="6328538"/>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82" name="Picture 81"/>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4" name="Picture 83" descr="i_button_black.png"/>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8" name="Rectangle 57">
            <a:hlinkClick r:id="rId25"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Order-to-Cash (Third-Party Order Processing – Material) </a:t>
            </a:r>
            <a:br>
              <a:rPr lang="en-US" b="0" dirty="0"/>
            </a:br>
            <a:r>
              <a:rPr lang="en-US" sz="2000" b="0" dirty="0"/>
              <a:t>Process Details: Processing Purchase Orders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16173255" y="280127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0" name="Chevron 101"/>
          <p:cNvSpPr>
            <a:spLocks noChangeArrowheads="1"/>
          </p:cNvSpPr>
          <p:nvPr/>
        </p:nvSpPr>
        <p:spPr bwMode="auto">
          <a:xfrm>
            <a:off x="7613870" y="457377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t>Operational Buyer</a:t>
            </a:r>
            <a:endParaRPr lang="en-US" sz="800" dirty="0"/>
          </a:p>
        </p:txBody>
      </p:sp>
      <p:sp>
        <p:nvSpPr>
          <p:cNvPr id="81" name="Chevron 102"/>
          <p:cNvSpPr>
            <a:spLocks noChangeArrowheads="1"/>
          </p:cNvSpPr>
          <p:nvPr/>
        </p:nvSpPr>
        <p:spPr bwMode="auto">
          <a:xfrm>
            <a:off x="7585295" y="508036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t>Purchase Requests and Orders</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025449" y="235415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7" action="ppaction://hlinksldjump"/>
          </p:cNvPr>
          <p:cNvSpPr>
            <a:spLocks noChangeArrowheads="1"/>
          </p:cNvSpPr>
          <p:nvPr/>
        </p:nvSpPr>
        <p:spPr bwMode="auto">
          <a:xfrm>
            <a:off x="5537673" y="211060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Third-Party Delivery Notifications</a:t>
            </a:r>
          </a:p>
          <a:p>
            <a:pPr>
              <a:lnSpc>
                <a:spcPct val="90000"/>
              </a:lnSpc>
              <a:buClr>
                <a:schemeClr val="accent1"/>
              </a:buClr>
              <a:buSzPct val="80000"/>
            </a:pPr>
            <a:endParaRPr lang="en-US" sz="800" dirty="0">
              <a:solidFill>
                <a:srgbClr val="404040"/>
              </a:solidFill>
            </a:endParaRPr>
          </a:p>
        </p:txBody>
      </p:sp>
      <p:sp>
        <p:nvSpPr>
          <p:cNvPr id="62" name="Chevron 123">
            <a:hlinkClick r:id="rId8" action="ppaction://hlinksldjump"/>
          </p:cNvPr>
          <p:cNvSpPr>
            <a:spLocks noChangeArrowheads="1"/>
          </p:cNvSpPr>
          <p:nvPr/>
        </p:nvSpPr>
        <p:spPr bwMode="auto">
          <a:xfrm>
            <a:off x="1073156" y="211060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63" name="Chevron 123">
            <a:hlinkClick r:id="rId9" action="ppaction://hlinksldjump"/>
          </p:cNvPr>
          <p:cNvSpPr>
            <a:spLocks noChangeArrowheads="1"/>
          </p:cNvSpPr>
          <p:nvPr/>
        </p:nvSpPr>
        <p:spPr bwMode="auto">
          <a:xfrm>
            <a:off x="1917823" y="211060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64" name="Chevron 123">
            <a:hlinkClick r:id="rId10" action="ppaction://hlinksldjump"/>
          </p:cNvPr>
          <p:cNvSpPr>
            <a:spLocks noChangeArrowheads="1"/>
          </p:cNvSpPr>
          <p:nvPr/>
        </p:nvSpPr>
        <p:spPr bwMode="auto">
          <a:xfrm>
            <a:off x="2743440" y="211060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66" name="Chevron 123">
            <a:hlinkClick r:id="rId11" action="ppaction://hlinksldjump"/>
          </p:cNvPr>
          <p:cNvSpPr>
            <a:spLocks noChangeArrowheads="1"/>
          </p:cNvSpPr>
          <p:nvPr/>
        </p:nvSpPr>
        <p:spPr bwMode="auto">
          <a:xfrm>
            <a:off x="6438136" y="2990615"/>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68" name="Chevron 123">
            <a:hlinkClick r:id="rId12" action="ppaction://hlinksldjump"/>
          </p:cNvPr>
          <p:cNvSpPr>
            <a:spLocks noChangeArrowheads="1"/>
          </p:cNvSpPr>
          <p:nvPr/>
        </p:nvSpPr>
        <p:spPr bwMode="auto">
          <a:xfrm>
            <a:off x="7290990" y="299061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lvl="0">
              <a:lnSpc>
                <a:spcPct val="90000"/>
              </a:lnSpc>
              <a:buClr>
                <a:schemeClr val="accent1"/>
              </a:buClr>
              <a:buSzPct val="80000"/>
            </a:pPr>
            <a:r>
              <a:rPr lang="en-US" sz="800" dirty="0">
                <a:solidFill>
                  <a:srgbClr val="404040"/>
                </a:solidFill>
              </a:rPr>
              <a:t>Processing Receivables and Payments</a:t>
            </a:r>
          </a:p>
        </p:txBody>
      </p:sp>
      <p:sp>
        <p:nvSpPr>
          <p:cNvPr id="69" name="Chevron 123">
            <a:hlinkClick r:id="rId13" action="ppaction://hlinksldjump"/>
          </p:cNvPr>
          <p:cNvSpPr>
            <a:spLocks noChangeArrowheads="1"/>
          </p:cNvSpPr>
          <p:nvPr/>
        </p:nvSpPr>
        <p:spPr bwMode="auto">
          <a:xfrm>
            <a:off x="6441064" y="118233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lvl="0">
              <a:lnSpc>
                <a:spcPct val="90000"/>
              </a:lnSpc>
              <a:buClr>
                <a:schemeClr val="accent1"/>
              </a:buClr>
              <a:buSzPct val="80000"/>
            </a:pPr>
            <a:r>
              <a:rPr lang="en-US" sz="800" dirty="0">
                <a:solidFill>
                  <a:srgbClr val="404040"/>
                </a:solidFill>
              </a:rPr>
              <a:t>Processing Supplier Invoices</a:t>
            </a:r>
          </a:p>
        </p:txBody>
      </p:sp>
      <p:sp>
        <p:nvSpPr>
          <p:cNvPr id="70" name="Chevron 123">
            <a:hlinkClick r:id="rId14" action="ppaction://hlinksldjump"/>
          </p:cNvPr>
          <p:cNvSpPr>
            <a:spLocks noChangeArrowheads="1"/>
          </p:cNvSpPr>
          <p:nvPr/>
        </p:nvSpPr>
        <p:spPr bwMode="auto">
          <a:xfrm>
            <a:off x="7293918" y="118233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73" name="Freeform 69"/>
          <p:cNvSpPr>
            <a:spLocks noChangeArrowheads="1"/>
          </p:cNvSpPr>
          <p:nvPr/>
        </p:nvSpPr>
        <p:spPr bwMode="auto">
          <a:xfrm>
            <a:off x="7109452" y="193179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4" name="Freeform 69"/>
          <p:cNvSpPr>
            <a:spLocks noChangeArrowheads="1"/>
          </p:cNvSpPr>
          <p:nvPr/>
        </p:nvSpPr>
        <p:spPr bwMode="auto">
          <a:xfrm>
            <a:off x="7953590" y="192856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7" name="Freeform 69"/>
          <p:cNvSpPr>
            <a:spLocks noChangeArrowheads="1"/>
          </p:cNvSpPr>
          <p:nvPr/>
        </p:nvSpPr>
        <p:spPr bwMode="auto">
          <a:xfrm>
            <a:off x="7939953" y="372761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9" name="Freeform 69"/>
          <p:cNvSpPr>
            <a:spLocks noChangeArrowheads="1"/>
          </p:cNvSpPr>
          <p:nvPr/>
        </p:nvSpPr>
        <p:spPr bwMode="auto">
          <a:xfrm>
            <a:off x="7097577" y="373619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5" name="Chevron 44"/>
          <p:cNvSpPr>
            <a:spLocks noChangeArrowheads="1"/>
          </p:cNvSpPr>
          <p:nvPr/>
        </p:nvSpPr>
        <p:spPr bwMode="auto">
          <a:xfrm>
            <a:off x="3566936" y="1872829"/>
            <a:ext cx="2014714" cy="1424659"/>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Purchase Orders</a:t>
            </a:r>
          </a:p>
        </p:txBody>
      </p:sp>
      <p:sp>
        <p:nvSpPr>
          <p:cNvPr id="86" name="Chevron 85"/>
          <p:cNvSpPr>
            <a:spLocks noChangeArrowheads="1"/>
          </p:cNvSpPr>
          <p:nvPr>
            <p:custDataLst>
              <p:tags r:id="rId1"/>
            </p:custDataLst>
          </p:nvPr>
        </p:nvSpPr>
        <p:spPr bwMode="auto">
          <a:xfrm>
            <a:off x="3737591" y="220498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Send a third- party purchase order</a:t>
            </a:r>
          </a:p>
        </p:txBody>
      </p:sp>
      <p:sp>
        <p:nvSpPr>
          <p:cNvPr id="87" name="Chevron 86"/>
          <p:cNvSpPr>
            <a:spLocks noChangeArrowheads="1"/>
          </p:cNvSpPr>
          <p:nvPr>
            <p:custDataLst>
              <p:tags r:id="rId2"/>
            </p:custDataLst>
          </p:nvPr>
        </p:nvSpPr>
        <p:spPr bwMode="auto">
          <a:xfrm>
            <a:off x="4528409" y="220498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err="1">
                <a:solidFill>
                  <a:srgbClr val="404040"/>
                </a:solidFill>
              </a:rPr>
              <a:t>Acknow</a:t>
            </a:r>
            <a:r>
              <a:rPr lang="en-US" sz="800" dirty="0">
                <a:solidFill>
                  <a:srgbClr val="404040"/>
                </a:solidFill>
              </a:rPr>
              <a:t>-ledge a third-party purchase order</a:t>
            </a:r>
          </a:p>
        </p:txBody>
      </p:sp>
      <p:sp>
        <p:nvSpPr>
          <p:cNvPr id="92" name="TextBox 59">
            <a:hlinkClick r:id="rId15" action="ppaction://hlinksldjump" tooltip="Close"/>
          </p:cNvPr>
          <p:cNvSpPr txBox="1">
            <a:spLocks noChangeArrowheads="1"/>
          </p:cNvSpPr>
          <p:nvPr/>
        </p:nvSpPr>
        <p:spPr bwMode="auto">
          <a:xfrm>
            <a:off x="5200134" y="1801933"/>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93" name="Oval 92">
            <a:hlinkClick r:id="rId16" action="ppaction://hlinksldjump" tooltip="The buyer selects the third-party purchase order and sends it to the supplier by B2B message, fax, e-mail, or on a printed form depending on the communication method defined in the supplier master. "/>
          </p:cNvPr>
          <p:cNvSpPr>
            <a:spLocks noChangeAspect="1"/>
          </p:cNvSpPr>
          <p:nvPr/>
        </p:nvSpPr>
        <p:spPr bwMode="gray">
          <a:xfrm>
            <a:off x="4322167" y="2802400"/>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4" name="Oval 93">
            <a:hlinkClick r:id="rId16" action="ppaction://hlinksldjump" tooltip="The buyer maintains the confirmation data received from the supplier in the purchase order. The system updates the sales order with this confirmation data."/>
          </p:cNvPr>
          <p:cNvSpPr>
            <a:spLocks noChangeAspect="1"/>
          </p:cNvSpPr>
          <p:nvPr/>
        </p:nvSpPr>
        <p:spPr bwMode="gray">
          <a:xfrm>
            <a:off x="5091255" y="2795312"/>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61" name="Chevron 123">
            <a:hlinkClick r:id="rId17" action="ppaction://hlinksldjump"/>
          </p:cNvPr>
          <p:cNvSpPr>
            <a:spLocks noChangeArrowheads="1"/>
          </p:cNvSpPr>
          <p:nvPr/>
        </p:nvSpPr>
        <p:spPr bwMode="auto">
          <a:xfrm>
            <a:off x="241101" y="211040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54" name="TextBox 66"/>
          <p:cNvSpPr txBox="1">
            <a:spLocks noChangeArrowheads="1"/>
          </p:cNvSpPr>
          <p:nvPr/>
        </p:nvSpPr>
        <p:spPr bwMode="auto">
          <a:xfrm>
            <a:off x="1760926" y="4399866"/>
            <a:ext cx="4914194" cy="1225977"/>
          </a:xfrm>
          <a:prstGeom prst="rect">
            <a:avLst/>
          </a:prstGeom>
          <a:noFill/>
          <a:ln w="9525">
            <a:noFill/>
            <a:miter lim="800000"/>
            <a:headEnd/>
            <a:tailEnd/>
          </a:ln>
        </p:spPr>
        <p:txBody>
          <a:bodyPr wrap="square">
            <a:spAutoFit/>
          </a:bodyPr>
          <a:lstStyle/>
          <a:p>
            <a:pPr>
              <a:spcBef>
                <a:spcPts val="600"/>
              </a:spcBef>
            </a:pPr>
            <a:r>
              <a:rPr lang="de-DE" sz="900" dirty="0"/>
              <a:t>The </a:t>
            </a:r>
            <a:r>
              <a:rPr lang="de-DE" sz="900" b="1" dirty="0"/>
              <a:t>Processing Purchase Orders</a:t>
            </a:r>
            <a:r>
              <a:rPr lang="de-DE" sz="900" dirty="0"/>
              <a:t> business process enables you to create a third-party purchase order automatically or manually. In this process, you can authorize a supplier to ship products directly to your customer. The third-party purchase order is based on a released sales order for a product for which a purchasing contract and/or list price has usually been created. </a:t>
            </a:r>
            <a:r>
              <a:rPr lang="en-US" sz="900" dirty="0"/>
              <a:t>If all the relevant data is maintained, the purchase order is sent to the supplier unless an approval procedure exists that is based on the purchase order value. Optionally, a purchase order acknowledgment can be used if</a:t>
            </a:r>
            <a:r>
              <a:rPr lang="de-DE" sz="900" dirty="0"/>
              <a:t> the supplier provides confirmation details. </a:t>
            </a:r>
            <a:endParaRPr lang="en-US" sz="900" dirty="0"/>
          </a:p>
          <a:p>
            <a:pPr marL="228600" lvl="1" indent="-114300">
              <a:spcBef>
                <a:spcPts val="200"/>
              </a:spcBef>
              <a:buFont typeface="Arial" charset="0"/>
              <a:buChar char="•"/>
            </a:pPr>
            <a:endParaRPr lang="en-US" sz="900" dirty="0"/>
          </a:p>
        </p:txBody>
      </p:sp>
      <p:sp>
        <p:nvSpPr>
          <p:cNvPr id="5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7" name="Picture 56" descr="Calculator_2_60px.png"/>
          <p:cNvPicPr>
            <a:picLocks noChangeAspect="1"/>
          </p:cNvPicPr>
          <p:nvPr/>
        </p:nvPicPr>
        <p:blipFill>
          <a:blip r:embed="rId18" cstate="print"/>
          <a:stretch>
            <a:fillRect/>
          </a:stretch>
        </p:blipFill>
        <p:spPr>
          <a:xfrm>
            <a:off x="366739" y="5245467"/>
            <a:ext cx="180000" cy="180000"/>
          </a:xfrm>
          <a:prstGeom prst="rect">
            <a:avLst/>
          </a:prstGeom>
        </p:spPr>
      </p:pic>
      <p:pic>
        <p:nvPicPr>
          <p:cNvPr id="58" name="Picture 57" descr="Monitor_60px.png"/>
          <p:cNvPicPr>
            <a:picLocks noChangeAspect="1"/>
          </p:cNvPicPr>
          <p:nvPr/>
        </p:nvPicPr>
        <p:blipFill>
          <a:blip r:embed="rId19" cstate="print"/>
          <a:stretch>
            <a:fillRect/>
          </a:stretch>
        </p:blipFill>
        <p:spPr>
          <a:xfrm>
            <a:off x="366739" y="5604137"/>
            <a:ext cx="180000" cy="180000"/>
          </a:xfrm>
          <a:prstGeom prst="rect">
            <a:avLst/>
          </a:prstGeom>
        </p:spPr>
      </p:pic>
      <p:sp>
        <p:nvSpPr>
          <p:cNvPr id="60" name="Rectangle 57">
            <a:hlinkClick r:id="rId20"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5" name="Rectangle 57">
            <a:hlinkClick r:id="rId21"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72" name="Picture 2"/>
          <p:cNvPicPr>
            <a:picLocks noChangeAspect="1" noChangeArrowheads="1"/>
          </p:cNvPicPr>
          <p:nvPr/>
        </p:nvPicPr>
        <p:blipFill>
          <a:blip r:embed="rId22">
            <a:extLst>
              <a:ext uri="{28A0092B-C50C-407E-A947-70E740481C1C}">
                <a14:useLocalDpi xmlns:a14="http://schemas.microsoft.com/office/drawing/2010/main" val="0"/>
              </a:ext>
            </a:extLst>
          </a:blip>
          <a:stretch>
            <a:fillRect/>
          </a:stretch>
        </p:blipFill>
        <p:spPr bwMode="auto">
          <a:xfrm>
            <a:off x="6880039" y="5133316"/>
            <a:ext cx="634912" cy="444439"/>
          </a:xfrm>
          <a:prstGeom prst="rect">
            <a:avLst/>
          </a:prstGeom>
          <a:noFill/>
          <a:ln w="9525">
            <a:noFill/>
            <a:miter lim="800000"/>
            <a:headEnd/>
            <a:tailEnd/>
          </a:ln>
        </p:spPr>
      </p:pic>
      <p:pic>
        <p:nvPicPr>
          <p:cNvPr id="75" name="Picture 68"/>
          <p:cNvPicPr>
            <a:picLocks noChangeAspect="1"/>
          </p:cNvPicPr>
          <p:nvPr>
            <p:custDataLst>
              <p:tags r:id="rId3"/>
            </p:custDataLst>
          </p:nvPr>
        </p:nvPicPr>
        <p:blipFill>
          <a:blip r:embed="rId23" cstate="print">
            <a:extLst>
              <a:ext uri="{28A0092B-C50C-407E-A947-70E740481C1C}">
                <a14:useLocalDpi xmlns:a14="http://schemas.microsoft.com/office/drawing/2010/main" val="0"/>
              </a:ext>
            </a:extLst>
          </a:blip>
          <a:stretch>
            <a:fillRect/>
          </a:stretch>
        </p:blipFill>
        <p:spPr bwMode="auto">
          <a:xfrm>
            <a:off x="6905500" y="4535945"/>
            <a:ext cx="404583" cy="402938"/>
          </a:xfrm>
          <a:prstGeom prst="rect">
            <a:avLst/>
          </a:prstGeom>
          <a:noFill/>
          <a:ln w="9525">
            <a:noFill/>
            <a:miter lim="800000"/>
            <a:headEnd/>
            <a:tailEnd/>
          </a:ln>
        </p:spPr>
      </p:pic>
      <p:pic>
        <p:nvPicPr>
          <p:cNvPr id="76" name="Picture 75"/>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2" name="Picture 81" descr="i_button_black.png"/>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1" name="Rectangle 57">
            <a:hlinkClick r:id="rId26"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b="0" dirty="0"/>
              <a:t>Order-to-Cash (Third-Party Order Processing – Material) </a:t>
            </a:r>
            <a:br>
              <a:rPr lang="en-US" b="0" dirty="0"/>
            </a:br>
            <a:r>
              <a:rPr lang="en-US" sz="2000" b="0" dirty="0"/>
              <a:t>Process Details: Processing Third-Party Delivery Notifications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16173255" y="280127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0" name="Chevron 101"/>
          <p:cNvSpPr>
            <a:spLocks noChangeArrowheads="1"/>
          </p:cNvSpPr>
          <p:nvPr/>
        </p:nvSpPr>
        <p:spPr bwMode="auto">
          <a:xfrm>
            <a:off x="7637463" y="45688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t>Sales Representative</a:t>
            </a:r>
            <a:endParaRPr lang="en-US" sz="800" dirty="0"/>
          </a:p>
        </p:txBody>
      </p:sp>
      <p:sp>
        <p:nvSpPr>
          <p:cNvPr id="81" name="Chevron 102"/>
          <p:cNvSpPr>
            <a:spLocks noChangeArrowheads="1"/>
          </p:cNvSpPr>
          <p:nvPr/>
        </p:nvSpPr>
        <p:spPr bwMode="auto">
          <a:xfrm>
            <a:off x="7613870" y="508036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t>Third-Party Order Fulfillment</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273099" y="235415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2" name="Chevron 123">
            <a:hlinkClick r:id="rId7" action="ppaction://hlinksldjump"/>
          </p:cNvPr>
          <p:cNvSpPr>
            <a:spLocks noChangeArrowheads="1"/>
          </p:cNvSpPr>
          <p:nvPr/>
        </p:nvSpPr>
        <p:spPr bwMode="auto">
          <a:xfrm>
            <a:off x="1082681" y="2111508"/>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63" name="Chevron 123">
            <a:hlinkClick r:id="rId8" action="ppaction://hlinksldjump"/>
          </p:cNvPr>
          <p:cNvSpPr>
            <a:spLocks noChangeArrowheads="1"/>
          </p:cNvSpPr>
          <p:nvPr/>
        </p:nvSpPr>
        <p:spPr bwMode="auto">
          <a:xfrm>
            <a:off x="1927348" y="211150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64" name="Chevron 123">
            <a:hlinkClick r:id="rId9" action="ppaction://hlinksldjump"/>
          </p:cNvPr>
          <p:cNvSpPr>
            <a:spLocks noChangeArrowheads="1"/>
          </p:cNvSpPr>
          <p:nvPr/>
        </p:nvSpPr>
        <p:spPr bwMode="auto">
          <a:xfrm>
            <a:off x="2772015" y="2111508"/>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65" name="Chevron 123">
            <a:hlinkClick r:id="rId10" action="ppaction://hlinksldjump"/>
          </p:cNvPr>
          <p:cNvSpPr>
            <a:spLocks noChangeArrowheads="1"/>
          </p:cNvSpPr>
          <p:nvPr/>
        </p:nvSpPr>
        <p:spPr bwMode="auto">
          <a:xfrm>
            <a:off x="3616681" y="211150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 </a:t>
            </a:r>
          </a:p>
        </p:txBody>
      </p:sp>
      <p:sp>
        <p:nvSpPr>
          <p:cNvPr id="66" name="Chevron 123">
            <a:hlinkClick r:id="rId11" action="ppaction://hlinksldjump"/>
          </p:cNvPr>
          <p:cNvSpPr>
            <a:spLocks noChangeArrowheads="1"/>
          </p:cNvSpPr>
          <p:nvPr/>
        </p:nvSpPr>
        <p:spPr bwMode="auto">
          <a:xfrm>
            <a:off x="6685786" y="2990615"/>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68" name="Chevron 123">
            <a:hlinkClick r:id="rId12" action="ppaction://hlinksldjump"/>
          </p:cNvPr>
          <p:cNvSpPr>
            <a:spLocks noChangeArrowheads="1"/>
          </p:cNvSpPr>
          <p:nvPr/>
        </p:nvSpPr>
        <p:spPr bwMode="auto">
          <a:xfrm>
            <a:off x="7538640" y="2990615"/>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lvl="0">
              <a:lnSpc>
                <a:spcPct val="90000"/>
              </a:lnSpc>
              <a:buClr>
                <a:schemeClr val="accent1"/>
              </a:buClr>
              <a:buSzPct val="80000"/>
            </a:pPr>
            <a:r>
              <a:rPr lang="en-US" sz="800" dirty="0">
                <a:solidFill>
                  <a:srgbClr val="404040"/>
                </a:solidFill>
              </a:rPr>
              <a:t>Processing Receivables and Payments</a:t>
            </a:r>
          </a:p>
        </p:txBody>
      </p:sp>
      <p:sp>
        <p:nvSpPr>
          <p:cNvPr id="69" name="Chevron 123">
            <a:hlinkClick r:id="rId13" action="ppaction://hlinksldjump"/>
          </p:cNvPr>
          <p:cNvSpPr>
            <a:spLocks noChangeArrowheads="1"/>
          </p:cNvSpPr>
          <p:nvPr/>
        </p:nvSpPr>
        <p:spPr bwMode="auto">
          <a:xfrm>
            <a:off x="6688714" y="118233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lvl="0">
              <a:lnSpc>
                <a:spcPct val="90000"/>
              </a:lnSpc>
              <a:buClr>
                <a:schemeClr val="accent1"/>
              </a:buClr>
              <a:buSzPct val="80000"/>
            </a:pPr>
            <a:r>
              <a:rPr lang="en-US" sz="800" dirty="0">
                <a:solidFill>
                  <a:srgbClr val="404040"/>
                </a:solidFill>
              </a:rPr>
              <a:t>Processing Supplier Invoices</a:t>
            </a:r>
          </a:p>
        </p:txBody>
      </p:sp>
      <p:sp>
        <p:nvSpPr>
          <p:cNvPr id="70" name="Chevron 123">
            <a:hlinkClick r:id="rId14" action="ppaction://hlinksldjump"/>
          </p:cNvPr>
          <p:cNvSpPr>
            <a:spLocks noChangeArrowheads="1"/>
          </p:cNvSpPr>
          <p:nvPr/>
        </p:nvSpPr>
        <p:spPr bwMode="auto">
          <a:xfrm>
            <a:off x="7541568" y="118233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73" name="Freeform 69"/>
          <p:cNvSpPr>
            <a:spLocks noChangeArrowheads="1"/>
          </p:cNvSpPr>
          <p:nvPr/>
        </p:nvSpPr>
        <p:spPr bwMode="auto">
          <a:xfrm>
            <a:off x="7357102" y="192586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4" name="Freeform 69"/>
          <p:cNvSpPr>
            <a:spLocks noChangeArrowheads="1"/>
          </p:cNvSpPr>
          <p:nvPr/>
        </p:nvSpPr>
        <p:spPr bwMode="auto">
          <a:xfrm>
            <a:off x="8201240" y="192856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7" name="Freeform 69"/>
          <p:cNvSpPr>
            <a:spLocks noChangeArrowheads="1"/>
          </p:cNvSpPr>
          <p:nvPr/>
        </p:nvSpPr>
        <p:spPr bwMode="auto">
          <a:xfrm>
            <a:off x="8205415" y="373354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9" name="Freeform 69"/>
          <p:cNvSpPr>
            <a:spLocks noChangeArrowheads="1"/>
          </p:cNvSpPr>
          <p:nvPr/>
        </p:nvSpPr>
        <p:spPr bwMode="auto">
          <a:xfrm>
            <a:off x="7351165" y="373619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5" name="Chevron 44"/>
          <p:cNvSpPr>
            <a:spLocks noChangeArrowheads="1"/>
          </p:cNvSpPr>
          <p:nvPr/>
        </p:nvSpPr>
        <p:spPr bwMode="auto">
          <a:xfrm>
            <a:off x="4548011" y="1872417"/>
            <a:ext cx="1904195"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Third-Party Delivery Notifications</a:t>
            </a:r>
          </a:p>
        </p:txBody>
      </p:sp>
      <p:sp>
        <p:nvSpPr>
          <p:cNvPr id="86" name="Chevron 85"/>
          <p:cNvSpPr>
            <a:spLocks noChangeArrowheads="1"/>
          </p:cNvSpPr>
          <p:nvPr>
            <p:custDataLst>
              <p:tags r:id="rId1"/>
            </p:custDataLst>
          </p:nvPr>
        </p:nvSpPr>
        <p:spPr bwMode="auto">
          <a:xfrm>
            <a:off x="4832966" y="2180008"/>
            <a:ext cx="1358284"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third-party delivery notification</a:t>
            </a:r>
          </a:p>
        </p:txBody>
      </p:sp>
      <p:sp>
        <p:nvSpPr>
          <p:cNvPr id="92" name="TextBox 59">
            <a:hlinkClick r:id="rId15" action="ppaction://hlinksldjump" tooltip="Close"/>
          </p:cNvPr>
          <p:cNvSpPr txBox="1">
            <a:spLocks noChangeArrowheads="1"/>
          </p:cNvSpPr>
          <p:nvPr/>
        </p:nvSpPr>
        <p:spPr bwMode="auto">
          <a:xfrm>
            <a:off x="6105009" y="1805529"/>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93" name="Oval 92">
            <a:hlinkClick r:id="rId16" action="ppaction://hlinksldjump" tooltip="Click here for more information"/>
          </p:cNvPr>
          <p:cNvSpPr>
            <a:spLocks noChangeAspect="1"/>
          </p:cNvSpPr>
          <p:nvPr/>
        </p:nvSpPr>
        <p:spPr bwMode="gray">
          <a:xfrm>
            <a:off x="5931892" y="2758371"/>
            <a:ext cx="144000" cy="144000"/>
          </a:xfrm>
          <a:prstGeom prst="ellipse">
            <a:avLst/>
          </a:prstGeom>
          <a:solidFill>
            <a:srgbClr val="30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61" name="Chevron 123">
            <a:hlinkClick r:id="rId17" action="ppaction://hlinksldjump"/>
          </p:cNvPr>
          <p:cNvSpPr>
            <a:spLocks noChangeArrowheads="1"/>
          </p:cNvSpPr>
          <p:nvPr/>
        </p:nvSpPr>
        <p:spPr bwMode="auto">
          <a:xfrm>
            <a:off x="241101" y="211040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54" name="TextBox 66"/>
          <p:cNvSpPr txBox="1">
            <a:spLocks noChangeArrowheads="1"/>
          </p:cNvSpPr>
          <p:nvPr/>
        </p:nvSpPr>
        <p:spPr bwMode="auto">
          <a:xfrm>
            <a:off x="1760926" y="4399866"/>
            <a:ext cx="4914194" cy="1061829"/>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de-DE" sz="900" dirty="0"/>
              <a:t>The </a:t>
            </a:r>
            <a:r>
              <a:rPr lang="de-DE" sz="900" b="1" dirty="0"/>
              <a:t>Processing Third-Party Delivery Notifications</a:t>
            </a:r>
            <a:r>
              <a:rPr lang="de-DE" sz="900" dirty="0"/>
              <a:t> business process enables you to record third-party delivery notifications in the system once the supplier has shipped the product and informed you about the shipment. You can create a third-party delivery notification manually or via B2B communication which automatically creates a third-party inbound delivery and a third-party outbound delivery. This triggers customer invoicing to send out an invoice to the customer. At the same time, supplier invoicing is informed that an invoice for the third-party purchase order is expected from the supplier.</a:t>
            </a:r>
            <a:endParaRPr lang="en-US" sz="900" dirty="0"/>
          </a:p>
        </p:txBody>
      </p:sp>
      <p:sp>
        <p:nvSpPr>
          <p:cNvPr id="5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7" name="Picture 56" descr="Calculator_2_60px.png"/>
          <p:cNvPicPr>
            <a:picLocks noChangeAspect="1"/>
          </p:cNvPicPr>
          <p:nvPr/>
        </p:nvPicPr>
        <p:blipFill>
          <a:blip r:embed="rId18" cstate="print"/>
          <a:stretch>
            <a:fillRect/>
          </a:stretch>
        </p:blipFill>
        <p:spPr>
          <a:xfrm>
            <a:off x="366739" y="5245467"/>
            <a:ext cx="180000" cy="180000"/>
          </a:xfrm>
          <a:prstGeom prst="rect">
            <a:avLst/>
          </a:prstGeom>
        </p:spPr>
      </p:pic>
      <p:pic>
        <p:nvPicPr>
          <p:cNvPr id="58" name="Picture 57" descr="Monitor_60px.png"/>
          <p:cNvPicPr>
            <a:picLocks noChangeAspect="1"/>
          </p:cNvPicPr>
          <p:nvPr/>
        </p:nvPicPr>
        <p:blipFill>
          <a:blip r:embed="rId19" cstate="print"/>
          <a:stretch>
            <a:fillRect/>
          </a:stretch>
        </p:blipFill>
        <p:spPr>
          <a:xfrm>
            <a:off x="366739" y="5604137"/>
            <a:ext cx="180000" cy="180000"/>
          </a:xfrm>
          <a:prstGeom prst="rect">
            <a:avLst/>
          </a:prstGeom>
        </p:spPr>
      </p:pic>
      <p:sp>
        <p:nvSpPr>
          <p:cNvPr id="60" name="Rectangle 57">
            <a:hlinkClick r:id="rId20"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7" name="Rectangle 57">
            <a:hlinkClick r:id="rId21"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59" name="Picture 2"/>
          <p:cNvPicPr>
            <a:picLocks noChangeAspect="1" noChangeArrowheads="1"/>
          </p:cNvPicPr>
          <p:nvPr/>
        </p:nvPicPr>
        <p:blipFill>
          <a:blip r:embed="rId22">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75" name="Picture 68"/>
          <p:cNvPicPr>
            <a:picLocks noChangeAspect="1"/>
          </p:cNvPicPr>
          <p:nvPr>
            <p:custDataLst>
              <p:tags r:id="rId2"/>
            </p:custDataLst>
          </p:nvPr>
        </p:nvPicPr>
        <p:blipFill>
          <a:blip r:embed="rId23" cstate="print">
            <a:extLst>
              <a:ext uri="{28A0092B-C50C-407E-A947-70E740481C1C}">
                <a14:useLocalDpi xmlns:a14="http://schemas.microsoft.com/office/drawing/2010/main" val="0"/>
              </a:ext>
            </a:extLst>
          </a:blip>
          <a:stretch>
            <a:fillRect/>
          </a:stretch>
        </p:blipFill>
        <p:spPr bwMode="auto">
          <a:xfrm>
            <a:off x="6838950" y="4518962"/>
            <a:ext cx="429066" cy="420485"/>
          </a:xfrm>
          <a:prstGeom prst="rect">
            <a:avLst/>
          </a:prstGeom>
          <a:noFill/>
          <a:ln w="9525">
            <a:noFill/>
            <a:miter lim="800000"/>
            <a:headEnd/>
            <a:tailEnd/>
          </a:ln>
        </p:spPr>
      </p:pic>
      <p:pic>
        <p:nvPicPr>
          <p:cNvPr id="76" name="Picture 68"/>
          <p:cNvPicPr>
            <a:picLocks noChangeAspect="1"/>
          </p:cNvPicPr>
          <p:nvPr>
            <p:custDataLst>
              <p:tags r:id="rId3"/>
            </p:custDataLst>
          </p:nvPr>
        </p:nvPicPr>
        <p:blipFill>
          <a:blip r:embed="rId24" cstate="print">
            <a:extLst>
              <a:ext uri="{28A0092B-C50C-407E-A947-70E740481C1C}">
                <a14:useLocalDpi xmlns:a14="http://schemas.microsoft.com/office/drawing/2010/main" val="0"/>
              </a:ext>
            </a:extLst>
          </a:blip>
          <a:stretch>
            <a:fillRect/>
          </a:stretch>
        </p:blipFill>
        <p:spPr bwMode="auto">
          <a:xfrm>
            <a:off x="7251879" y="4517997"/>
            <a:ext cx="404583" cy="402938"/>
          </a:xfrm>
          <a:prstGeom prst="rect">
            <a:avLst/>
          </a:prstGeom>
          <a:noFill/>
          <a:ln w="9525">
            <a:noFill/>
            <a:miter lim="800000"/>
            <a:headEnd/>
            <a:tailEnd/>
          </a:ln>
        </p:spPr>
      </p:pic>
      <p:pic>
        <p:nvPicPr>
          <p:cNvPr id="82" name="Picture 81"/>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4" name="Picture 83" descr="i_button_black.png"/>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0" name="Rectangle 57">
            <a:hlinkClick r:id="rId2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2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3.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2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5.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26.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2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8.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29.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3.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3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7.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3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1.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4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5.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4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9.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5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6.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6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68.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69.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70.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71.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72.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73.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74.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heme/theme1.xml><?xml version="1.0" encoding="utf-8"?>
<a:theme xmlns:a="http://schemas.openxmlformats.org/drawingml/2006/main" name="SAP_2011_v1.0">
  <a:themeElements>
    <a:clrScheme name="Custom 64">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1E4860"/>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SAP_2011_v1.0</Template>
  <TotalTime>0</TotalTime>
  <Words>5003</Words>
  <Application>Microsoft Office PowerPoint</Application>
  <PresentationFormat>On-screen Show (4:3)</PresentationFormat>
  <Paragraphs>891</Paragraphs>
  <Slides>23</Slides>
  <Notes>23</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23</vt:i4>
      </vt:variant>
    </vt:vector>
  </HeadingPairs>
  <TitlesOfParts>
    <vt:vector size="37" baseType="lpstr">
      <vt:lpstr>Aparajita</vt:lpstr>
      <vt:lpstr>BentonSans Light</vt:lpstr>
      <vt:lpstr>Courier New</vt:lpstr>
      <vt:lpstr>Wingdings</vt:lpstr>
      <vt:lpstr>BentonSans Regular</vt:lpstr>
      <vt:lpstr>SimSun</vt:lpstr>
      <vt:lpstr>Arial Unicode MS</vt:lpstr>
      <vt:lpstr>Wingdings</vt:lpstr>
      <vt:lpstr>Arial</vt:lpstr>
      <vt:lpstr>Symbol</vt:lpstr>
      <vt:lpstr>BrowalliaUPC</vt:lpstr>
      <vt:lpstr>MS PGothic</vt:lpstr>
      <vt:lpstr>BentonSans Bold</vt:lpstr>
      <vt:lpstr>SAP_2011_v1.0</vt:lpstr>
      <vt:lpstr>Order-to-Cash (Third-Party Order Processing – Material)  Scenario Overview</vt:lpstr>
      <vt:lpstr>Order-to-Cash (Third-Party Order Processing – Material)  Scenario Overview</vt:lpstr>
      <vt:lpstr>Order-to-Cash (Third-Party Order Processing – Material)  Process Details: Creating Sales Quotes</vt:lpstr>
      <vt:lpstr>Order-to-Cash (Third-Party Order Processing – Material)  Process Details: Creating Sales Orders</vt:lpstr>
      <vt:lpstr>Order-to-Cash (Third-Party Order Processing – Material)  Process Details: Processing Purchase Requests</vt:lpstr>
      <vt:lpstr>Order-to-Cash (Third-Party Order Processing – Material)  Process Details: Processing Purchase Requests</vt:lpstr>
      <vt:lpstr>Order-to-Cash (Third-Party Order Processing – Material)  Process Details: Processing Request for Quotation</vt:lpstr>
      <vt:lpstr>Order-to-Cash (Third-Party Order Processing – Material)  Process Details: Processing Purchase Orders</vt:lpstr>
      <vt:lpstr>Order-to-Cash (Third-Party Order Processing – Material)  Process Details: Processing Third-Party Delivery Notifications</vt:lpstr>
      <vt:lpstr>Order-to-Cash (Third-Party Order Processing – Material)  Process Details: Processing Third-Party Delivery Notifications</vt:lpstr>
      <vt:lpstr>Order-to-Cash (Third-Party Order Processing – Material)  Process Details: Processing Supplier Invoices</vt:lpstr>
      <vt:lpstr>Order-to-Cash (Third-Party Order Processing – Material)  Process Details: Processing Supplier Invoices</vt:lpstr>
      <vt:lpstr>Order-to-Cash (Third-Party Order Processing – Material)  Process Details: Processing Payables and Payments</vt:lpstr>
      <vt:lpstr>Order-to-Cash (Third-Party Order Processing – Material)  Process Details: Processing Payables and Payments</vt:lpstr>
      <vt:lpstr>Order-to-Cash (Third-Party Order Processing – Material)  Process Details: Processing Payables and Payments</vt:lpstr>
      <vt:lpstr>Order-to-Cash (Third-Party Order Processing – Material)  Process Details: Creating Customer Invoices</vt:lpstr>
      <vt:lpstr>Order-to-Cash (Third-Party Order Processing – Material)  Process Details: Creating Customer Invoices</vt:lpstr>
      <vt:lpstr>Order-to-Cash (Third-Party Order Processing – Material)  Process Details: Processing Receivables and Payments</vt:lpstr>
      <vt:lpstr>Order-to-Cash (Third-Party Order Processing – Material)  Process Details: Processing Receivables and Payments</vt:lpstr>
      <vt:lpstr>Order-to-Cash (Third-Party Order Processing – Material)  Process Details: Processing Receivables and Payments</vt:lpstr>
      <vt:lpstr>Order-to-Cash (Third-Party Order Processing - Material)  Business Value</vt:lpstr>
      <vt:lpstr>Order-to-Cash (Third-Party Order Processing - Material)  Scenario Flow</vt:lpstr>
      <vt:lpstr>Order-to-Cash (Third-Party Order Processing - Material)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167</cp:revision>
  <dcterms:created xsi:type="dcterms:W3CDTF">2011-09-27T15:12:20Z</dcterms:created>
  <dcterms:modified xsi:type="dcterms:W3CDTF">2018-09-04T20:14:18Z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