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5.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6.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7.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8.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9.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0.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notesSlides/notesSlide11.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notesSlides/notesSlide12.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3.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14.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15.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notesSlides/notesSlide16.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17.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18.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25"/>
  </p:notesMasterIdLst>
  <p:handoutMasterIdLst>
    <p:handoutMasterId r:id="rId26"/>
  </p:handoutMasterIdLst>
  <p:sldIdLst>
    <p:sldId id="342" r:id="rId2"/>
    <p:sldId id="376" r:id="rId3"/>
    <p:sldId id="349" r:id="rId4"/>
    <p:sldId id="377" r:id="rId5"/>
    <p:sldId id="360" r:id="rId6"/>
    <p:sldId id="390" r:id="rId7"/>
    <p:sldId id="361" r:id="rId8"/>
    <p:sldId id="362" r:id="rId9"/>
    <p:sldId id="363" r:id="rId10"/>
    <p:sldId id="378" r:id="rId11"/>
    <p:sldId id="365" r:id="rId12"/>
    <p:sldId id="386" r:id="rId13"/>
    <p:sldId id="379" r:id="rId14"/>
    <p:sldId id="366" r:id="rId15"/>
    <p:sldId id="368" r:id="rId16"/>
    <p:sldId id="369" r:id="rId17"/>
    <p:sldId id="370" r:id="rId18"/>
    <p:sldId id="380" r:id="rId19"/>
    <p:sldId id="353" r:id="rId20"/>
    <p:sldId id="348" r:id="rId21"/>
    <p:sldId id="389" r:id="rId22"/>
    <p:sldId id="384" r:id="rId23"/>
    <p:sldId id="388" r:id="rId24"/>
  </p:sldIdLst>
  <p:sldSz cx="9144000" cy="6858000" type="screen4x3"/>
  <p:notesSz cx="6858000" cy="9144000"/>
  <p:embeddedFontLst>
    <p:embeddedFont>
      <p:font typeface="BentonSans Book" panose="02000503000000020004" pitchFamily="2" charset="0"/>
      <p:regular r:id="rId27"/>
    </p:embeddedFont>
    <p:embeddedFont>
      <p:font typeface="BentonSans Bold" panose="02000803000000020004" pitchFamily="2" charset="0"/>
      <p:bold r:id="rId28"/>
    </p:embeddedFont>
    <p:embeddedFont>
      <p:font typeface="Aparajita" panose="02020603050405020304" pitchFamily="18" charset="0"/>
      <p:regular r:id="rId29"/>
      <p:bold r:id="rId30"/>
      <p:italic r:id="rId31"/>
      <p:boldItalic r:id="rId32"/>
    </p:embeddedFont>
    <p:embeddedFont>
      <p:font typeface="BentonSans Regular" panose="02000503000000020004" pitchFamily="2" charset="0"/>
      <p:regular r:id="rId33"/>
    </p:embeddedFont>
    <p:embeddedFont>
      <p:font typeface="BentonSans Light" panose="02000503000000020004" pitchFamily="2" charset="0"/>
      <p:regular r:id="rId34"/>
    </p:embeddedFont>
    <p:embeddedFont>
      <p:font typeface="SimSun" panose="02010600030101010101" pitchFamily="2" charset="-122"/>
      <p:regular r:id="rId35"/>
    </p:embeddedFont>
    <p:embeddedFont>
      <p:font typeface="Arial Unicode MS" panose="020B0604020202020204" pitchFamily="34" charset="-128"/>
      <p:regular r:id="rId36"/>
    </p:embeddedFont>
    <p:embeddedFont>
      <p:font typeface="BrowalliaUPC" panose="020B0604020202020204" pitchFamily="34" charset="-34"/>
      <p:regular r:id="rId37"/>
      <p:bold r:id="rId38"/>
      <p:italic r:id="rId39"/>
      <p:boldItalic r:id="rId40"/>
    </p:embeddedFont>
    <p:embeddedFont>
      <p:font typeface="MS PGothic" panose="020B0600070205080204" pitchFamily="34" charset="-128"/>
      <p:regular r:id="rId41"/>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17">
          <p15:clr>
            <a:srgbClr val="A4A3A4"/>
          </p15:clr>
        </p15:guide>
        <p15:guide id="2" orient="horz" pos="190">
          <p15:clr>
            <a:srgbClr val="A4A3A4"/>
          </p15:clr>
        </p15:guide>
        <p15:guide id="3" orient="horz" pos="2033">
          <p15:clr>
            <a:srgbClr val="A4A3A4"/>
          </p15:clr>
        </p15:guide>
        <p15:guide id="4" orient="horz" pos="140">
          <p15:clr>
            <a:srgbClr val="A4A3A4"/>
          </p15:clr>
        </p15:guide>
        <p15:guide id="5" orient="horz" pos="1816">
          <p15:clr>
            <a:srgbClr val="A4A3A4"/>
          </p15:clr>
        </p15:guide>
        <p15:guide id="6" orient="horz" pos="1474">
          <p15:clr>
            <a:srgbClr val="A4A3A4"/>
          </p15:clr>
        </p15:guide>
        <p15:guide id="7" orient="horz" pos="1615">
          <p15:clr>
            <a:srgbClr val="A4A3A4"/>
          </p15:clr>
        </p15:guide>
        <p15:guide id="8" pos="5556">
          <p15:clr>
            <a:srgbClr val="A4A3A4"/>
          </p15:clr>
        </p15:guide>
        <p15:guide id="9" pos="1082">
          <p15:clr>
            <a:srgbClr val="A4A3A4"/>
          </p15:clr>
        </p15:guide>
        <p15:guide id="10" pos="350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6C8D"/>
    <a:srgbClr val="4DB6EF"/>
    <a:srgbClr val="4FB81C"/>
    <a:srgbClr val="666666"/>
    <a:srgbClr val="FFD979"/>
    <a:srgbClr val="ECECEC"/>
    <a:srgbClr val="45157E"/>
    <a:srgbClr val="C6C6C6"/>
    <a:srgbClr val="00328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7152" autoAdjust="0"/>
    <p:restoredTop sz="97266" autoAdjust="0"/>
  </p:normalViewPr>
  <p:slideViewPr>
    <p:cSldViewPr snapToGrid="0" showGuides="1">
      <p:cViewPr varScale="1">
        <p:scale>
          <a:sx n="82" d="100"/>
          <a:sy n="82" d="100"/>
        </p:scale>
        <p:origin x="893" y="72"/>
      </p:cViewPr>
      <p:guideLst>
        <p:guide orient="horz" pos="4117"/>
        <p:guide orient="horz" pos="190"/>
        <p:guide orient="horz" pos="2033"/>
        <p:guide orient="horz" pos="140"/>
        <p:guide orient="horz" pos="1816"/>
        <p:guide orient="horz" pos="1474"/>
        <p:guide orient="horz" pos="1615"/>
        <p:guide pos="5556"/>
        <p:guide pos="1082"/>
        <p:guide pos="3502"/>
      </p:guideLst>
    </p:cSldViewPr>
  </p:slideViewPr>
  <p:outlineViewPr>
    <p:cViewPr>
      <p:scale>
        <a:sx n="33" d="100"/>
        <a:sy n="33" d="100"/>
      </p:scale>
      <p:origin x="0" y="1734"/>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9"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8.fntdata"/><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7.fntdata"/><Relationship Id="rId38"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41"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font" Target="fonts/font14.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35619902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423197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31484720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extLst>
      <p:ext uri="{BB962C8B-B14F-4D97-AF65-F5344CB8AC3E}">
        <p14:creationId xmlns:p14="http://schemas.microsoft.com/office/powerpoint/2010/main" val="24290254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extLst>
      <p:ext uri="{BB962C8B-B14F-4D97-AF65-F5344CB8AC3E}">
        <p14:creationId xmlns:p14="http://schemas.microsoft.com/office/powerpoint/2010/main" val="3995233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extLst>
      <p:ext uri="{BB962C8B-B14F-4D97-AF65-F5344CB8AC3E}">
        <p14:creationId xmlns:p14="http://schemas.microsoft.com/office/powerpoint/2010/main" val="36482602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extLst>
      <p:ext uri="{BB962C8B-B14F-4D97-AF65-F5344CB8AC3E}">
        <p14:creationId xmlns:p14="http://schemas.microsoft.com/office/powerpoint/2010/main" val="30234225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extLst>
      <p:ext uri="{BB962C8B-B14F-4D97-AF65-F5344CB8AC3E}">
        <p14:creationId xmlns:p14="http://schemas.microsoft.com/office/powerpoint/2010/main" val="25401407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15</a:t>
            </a:fld>
            <a:endParaRPr lang="de-DE" dirty="0"/>
          </a:p>
        </p:txBody>
      </p:sp>
    </p:spTree>
    <p:extLst>
      <p:ext uri="{BB962C8B-B14F-4D97-AF65-F5344CB8AC3E}">
        <p14:creationId xmlns:p14="http://schemas.microsoft.com/office/powerpoint/2010/main" val="28017308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16</a:t>
            </a:fld>
            <a:endParaRPr lang="de-DE" dirty="0"/>
          </a:p>
        </p:txBody>
      </p:sp>
    </p:spTree>
    <p:extLst>
      <p:ext uri="{BB962C8B-B14F-4D97-AF65-F5344CB8AC3E}">
        <p14:creationId xmlns:p14="http://schemas.microsoft.com/office/powerpoint/2010/main" val="32918710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17</a:t>
            </a:fld>
            <a:endParaRPr lang="de-DE" dirty="0"/>
          </a:p>
        </p:txBody>
      </p:sp>
    </p:spTree>
    <p:extLst>
      <p:ext uri="{BB962C8B-B14F-4D97-AF65-F5344CB8AC3E}">
        <p14:creationId xmlns:p14="http://schemas.microsoft.com/office/powerpoint/2010/main" val="1036854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18</a:t>
            </a:fld>
            <a:endParaRPr lang="de-DE" dirty="0"/>
          </a:p>
        </p:txBody>
      </p:sp>
    </p:spTree>
    <p:extLst>
      <p:ext uri="{BB962C8B-B14F-4D97-AF65-F5344CB8AC3E}">
        <p14:creationId xmlns:p14="http://schemas.microsoft.com/office/powerpoint/2010/main" val="11600990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19</a:t>
            </a:fld>
            <a:endParaRPr lang="de-DE" dirty="0"/>
          </a:p>
        </p:txBody>
      </p:sp>
    </p:spTree>
    <p:extLst>
      <p:ext uri="{BB962C8B-B14F-4D97-AF65-F5344CB8AC3E}">
        <p14:creationId xmlns:p14="http://schemas.microsoft.com/office/powerpoint/2010/main" val="13444295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24658797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20</a:t>
            </a:fld>
            <a:endParaRPr lang="de-DE" dirty="0"/>
          </a:p>
        </p:txBody>
      </p:sp>
    </p:spTree>
    <p:extLst>
      <p:ext uri="{BB962C8B-B14F-4D97-AF65-F5344CB8AC3E}">
        <p14:creationId xmlns:p14="http://schemas.microsoft.com/office/powerpoint/2010/main" val="10440657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21</a:t>
            </a:fld>
            <a:endParaRPr lang="de-DE" dirty="0"/>
          </a:p>
        </p:txBody>
      </p:sp>
    </p:spTree>
    <p:extLst>
      <p:ext uri="{BB962C8B-B14F-4D97-AF65-F5344CB8AC3E}">
        <p14:creationId xmlns:p14="http://schemas.microsoft.com/office/powerpoint/2010/main" val="14801502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22</a:t>
            </a:fld>
            <a:endParaRPr lang="de-DE" dirty="0"/>
          </a:p>
        </p:txBody>
      </p:sp>
    </p:spTree>
    <p:extLst>
      <p:ext uri="{BB962C8B-B14F-4D97-AF65-F5344CB8AC3E}">
        <p14:creationId xmlns:p14="http://schemas.microsoft.com/office/powerpoint/2010/main" val="27448846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23</a:t>
            </a:fld>
            <a:endParaRPr lang="de-DE" dirty="0"/>
          </a:p>
        </p:txBody>
      </p:sp>
    </p:spTree>
    <p:extLst>
      <p:ext uri="{BB962C8B-B14F-4D97-AF65-F5344CB8AC3E}">
        <p14:creationId xmlns:p14="http://schemas.microsoft.com/office/powerpoint/2010/main" val="2130984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41543106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3734328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13552188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13166748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19501122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34560109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11780002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4"/>
          <p:cNvSpPr txBox="1"/>
          <p:nvPr userDrawn="1"/>
        </p:nvSpPr>
        <p:spPr bwMode="black">
          <a:xfrm>
            <a:off x="206960" y="6650813"/>
            <a:ext cx="1396784" cy="92333"/>
          </a:xfrm>
          <a:prstGeom prst="rect">
            <a:avLst/>
          </a:prstGeom>
          <a:noFill/>
        </p:spPr>
        <p:txBody>
          <a:bodyPr wrap="none" lIns="72000" tIns="0" rIns="0" bIns="0" rtlCol="0">
            <a:spAutoFit/>
          </a:bodyPr>
          <a:lstStyle/>
          <a:p>
            <a:pPr marL="0" indent="0" algn="l">
              <a:buClr>
                <a:schemeClr val="bg1"/>
              </a:buClr>
              <a:buFont typeface="Arial" pitchFamily="34" charset="0"/>
              <a:buChar char="©"/>
              <a:tabLst/>
            </a:pPr>
            <a:r>
              <a:rPr lang="en-US" sz="600" noProof="0" dirty="0">
                <a:solidFill>
                  <a:schemeClr val="tx1"/>
                </a:solidFill>
              </a:rPr>
              <a:t>©  2013 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3" name="Rectangle 32"/>
          <p:cNvSpPr/>
          <p:nvPr/>
        </p:nvSpPr>
        <p:spPr bwMode="gray">
          <a:xfrm>
            <a:off x="324000" y="0"/>
            <a:ext cx="8496000" cy="162000"/>
          </a:xfrm>
          <a:prstGeom prst="rect">
            <a:avLst/>
          </a:prstGeom>
          <a:solidFill>
            <a:srgbClr val="4DB6EF"/>
          </a:solidFill>
          <a:ln w="9525" algn="ctr">
            <a:noFill/>
            <a:miter lim="800000"/>
            <a:headEnd/>
            <a:tailEnd/>
          </a:ln>
        </p:spPr>
        <p:txBody>
          <a:bodyPr lIns="90000" tIns="72000" rIns="90000" bIns="72000" rtlCol="0" anchor="ctr"/>
          <a:lstStyle/>
          <a:p>
            <a:pPr marR="0" lvl="0" algn="ctr" fontAlgn="base">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0" kern="1200">
          <a:solidFill>
            <a:schemeClr val="accent2"/>
          </a:solidFill>
          <a:latin typeface="BentonSans Light" pitchFamily="2" charset="0"/>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13.xml"/><Relationship Id="rId13" Type="http://schemas.openxmlformats.org/officeDocument/2006/relationships/slide" Target="slide9.xml"/><Relationship Id="rId18" Type="http://schemas.openxmlformats.org/officeDocument/2006/relationships/image" Target="../media/image6.png"/><Relationship Id="rId26" Type="http://schemas.openxmlformats.org/officeDocument/2006/relationships/slide" Target="slide23.xml"/><Relationship Id="rId3" Type="http://schemas.openxmlformats.org/officeDocument/2006/relationships/notesSlide" Target="../notesSlides/notesSlide1.xml"/><Relationship Id="rId21" Type="http://schemas.openxmlformats.org/officeDocument/2006/relationships/image" Target="../media/image9.png"/><Relationship Id="rId7" Type="http://schemas.openxmlformats.org/officeDocument/2006/relationships/slide" Target="slide5.xml"/><Relationship Id="rId12" Type="http://schemas.openxmlformats.org/officeDocument/2006/relationships/image" Target="../media/image4.png"/><Relationship Id="rId17" Type="http://schemas.openxmlformats.org/officeDocument/2006/relationships/image" Target="../media/image5.png"/><Relationship Id="rId25" Type="http://schemas.openxmlformats.org/officeDocument/2006/relationships/slide" Target="slide19.xml"/><Relationship Id="rId2" Type="http://schemas.openxmlformats.org/officeDocument/2006/relationships/slideLayout" Target="../slideLayouts/slideLayout10.xml"/><Relationship Id="rId16" Type="http://schemas.openxmlformats.org/officeDocument/2006/relationships/slide" Target="slide7.xml"/><Relationship Id="rId20" Type="http://schemas.openxmlformats.org/officeDocument/2006/relationships/image" Target="../media/image8.png"/><Relationship Id="rId1" Type="http://schemas.openxmlformats.org/officeDocument/2006/relationships/tags" Target="../tags/tag1.xml"/><Relationship Id="rId6" Type="http://schemas.openxmlformats.org/officeDocument/2006/relationships/slide" Target="slide11.xml"/><Relationship Id="rId11" Type="http://schemas.openxmlformats.org/officeDocument/2006/relationships/slide" Target="slide2.xml"/><Relationship Id="rId24" Type="http://schemas.openxmlformats.org/officeDocument/2006/relationships/slide" Target="slide20.xml"/><Relationship Id="rId5" Type="http://schemas.openxmlformats.org/officeDocument/2006/relationships/slide" Target="slide3.xml"/><Relationship Id="rId15" Type="http://schemas.openxmlformats.org/officeDocument/2006/relationships/slide" Target="slide16.xml"/><Relationship Id="rId23" Type="http://schemas.openxmlformats.org/officeDocument/2006/relationships/image" Target="../media/image11.png"/><Relationship Id="rId28" Type="http://schemas.openxmlformats.org/officeDocument/2006/relationships/image" Target="../media/image12.png"/><Relationship Id="rId10" Type="http://schemas.openxmlformats.org/officeDocument/2006/relationships/slide" Target="slide8.xml"/><Relationship Id="rId19" Type="http://schemas.openxmlformats.org/officeDocument/2006/relationships/image" Target="../media/image7.png"/><Relationship Id="rId4" Type="http://schemas.openxmlformats.org/officeDocument/2006/relationships/image" Target="../media/image3.png"/><Relationship Id="rId9" Type="http://schemas.openxmlformats.org/officeDocument/2006/relationships/slide" Target="slide17.xml"/><Relationship Id="rId14" Type="http://schemas.openxmlformats.org/officeDocument/2006/relationships/slide" Target="slide15.xml"/><Relationship Id="rId22" Type="http://schemas.openxmlformats.org/officeDocument/2006/relationships/image" Target="../media/image10.png"/><Relationship Id="rId27" Type="http://schemas.openxmlformats.org/officeDocument/2006/relationships/slide" Target="slide6.xml"/></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slide" Target="slide20.xml"/><Relationship Id="rId18" Type="http://schemas.openxmlformats.org/officeDocument/2006/relationships/slide" Target="slide10.xml"/><Relationship Id="rId3" Type="http://schemas.openxmlformats.org/officeDocument/2006/relationships/tags" Target="../tags/tag25.xml"/><Relationship Id="rId21" Type="http://schemas.openxmlformats.org/officeDocument/2006/relationships/slide" Target="slide5.xml"/><Relationship Id="rId7" Type="http://schemas.openxmlformats.org/officeDocument/2006/relationships/image" Target="../media/image15.png"/><Relationship Id="rId12" Type="http://schemas.openxmlformats.org/officeDocument/2006/relationships/image" Target="../media/image11.png"/><Relationship Id="rId17" Type="http://schemas.openxmlformats.org/officeDocument/2006/relationships/slide" Target="slide7.xml"/><Relationship Id="rId25" Type="http://schemas.openxmlformats.org/officeDocument/2006/relationships/slide" Target="slide1.xml"/><Relationship Id="rId2" Type="http://schemas.openxmlformats.org/officeDocument/2006/relationships/tags" Target="../tags/tag24.xml"/><Relationship Id="rId16" Type="http://schemas.openxmlformats.org/officeDocument/2006/relationships/slide" Target="slide11.xml"/><Relationship Id="rId20" Type="http://schemas.openxmlformats.org/officeDocument/2006/relationships/slide" Target="slide3.xml"/><Relationship Id="rId1" Type="http://schemas.openxmlformats.org/officeDocument/2006/relationships/tags" Target="../tags/tag23.xml"/><Relationship Id="rId6" Type="http://schemas.openxmlformats.org/officeDocument/2006/relationships/notesSlide" Target="../notesSlides/notesSlide10.xml"/><Relationship Id="rId11" Type="http://schemas.openxmlformats.org/officeDocument/2006/relationships/image" Target="../media/image10.png"/><Relationship Id="rId24" Type="http://schemas.openxmlformats.org/officeDocument/2006/relationships/image" Target="../media/image12.png"/><Relationship Id="rId5" Type="http://schemas.openxmlformats.org/officeDocument/2006/relationships/slideLayout" Target="../slideLayouts/slideLayout10.xml"/><Relationship Id="rId15" Type="http://schemas.openxmlformats.org/officeDocument/2006/relationships/slide" Target="slide23.xml"/><Relationship Id="rId23" Type="http://schemas.openxmlformats.org/officeDocument/2006/relationships/slide" Target="slide8.xml"/><Relationship Id="rId10" Type="http://schemas.openxmlformats.org/officeDocument/2006/relationships/image" Target="../media/image4.png"/><Relationship Id="rId19" Type="http://schemas.openxmlformats.org/officeDocument/2006/relationships/slide" Target="slide9.xml"/><Relationship Id="rId4" Type="http://schemas.openxmlformats.org/officeDocument/2006/relationships/tags" Target="../tags/tag26.xml"/><Relationship Id="rId9" Type="http://schemas.openxmlformats.org/officeDocument/2006/relationships/image" Target="../media/image3.png"/><Relationship Id="rId14" Type="http://schemas.openxmlformats.org/officeDocument/2006/relationships/slide" Target="slide19.xml"/><Relationship Id="rId22" Type="http://schemas.openxmlformats.org/officeDocument/2006/relationships/slide" Target="slide6.xml"/></Relationships>
</file>

<file path=ppt/slides/_rels/slide11.xml.rels><?xml version="1.0" encoding="UTF-8" standalone="yes"?>
<Relationships xmlns="http://schemas.openxmlformats.org/package/2006/relationships"><Relationship Id="rId8" Type="http://schemas.openxmlformats.org/officeDocument/2006/relationships/slide" Target="slide13.xml"/><Relationship Id="rId13" Type="http://schemas.openxmlformats.org/officeDocument/2006/relationships/slide" Target="slide7.xml"/><Relationship Id="rId18" Type="http://schemas.openxmlformats.org/officeDocument/2006/relationships/image" Target="../media/image11.png"/><Relationship Id="rId26" Type="http://schemas.openxmlformats.org/officeDocument/2006/relationships/image" Target="../media/image15.png"/><Relationship Id="rId3" Type="http://schemas.openxmlformats.org/officeDocument/2006/relationships/slideLayout" Target="../slideLayouts/slideLayout10.xml"/><Relationship Id="rId21" Type="http://schemas.openxmlformats.org/officeDocument/2006/relationships/slide" Target="slide23.xml"/><Relationship Id="rId7" Type="http://schemas.openxmlformats.org/officeDocument/2006/relationships/image" Target="../media/image7.png"/><Relationship Id="rId12" Type="http://schemas.openxmlformats.org/officeDocument/2006/relationships/slide" Target="slide16.xml"/><Relationship Id="rId17" Type="http://schemas.openxmlformats.org/officeDocument/2006/relationships/image" Target="../media/image10.png"/><Relationship Id="rId25" Type="http://schemas.openxmlformats.org/officeDocument/2006/relationships/image" Target="../media/image12.png"/><Relationship Id="rId2" Type="http://schemas.openxmlformats.org/officeDocument/2006/relationships/tags" Target="../tags/tag28.xml"/><Relationship Id="rId16" Type="http://schemas.openxmlformats.org/officeDocument/2006/relationships/slide" Target="slide12.xml"/><Relationship Id="rId20" Type="http://schemas.openxmlformats.org/officeDocument/2006/relationships/slide" Target="slide19.xml"/><Relationship Id="rId1" Type="http://schemas.openxmlformats.org/officeDocument/2006/relationships/tags" Target="../tags/tag27.xml"/><Relationship Id="rId6" Type="http://schemas.openxmlformats.org/officeDocument/2006/relationships/image" Target="../media/image4.png"/><Relationship Id="rId11" Type="http://schemas.openxmlformats.org/officeDocument/2006/relationships/slide" Target="slide15.xml"/><Relationship Id="rId24" Type="http://schemas.openxmlformats.org/officeDocument/2006/relationships/slide" Target="slide6.xml"/><Relationship Id="rId5" Type="http://schemas.openxmlformats.org/officeDocument/2006/relationships/image" Target="../media/image3.png"/><Relationship Id="rId15" Type="http://schemas.openxmlformats.org/officeDocument/2006/relationships/slide" Target="slide1.xml"/><Relationship Id="rId23" Type="http://schemas.openxmlformats.org/officeDocument/2006/relationships/slide" Target="slide5.xml"/><Relationship Id="rId10" Type="http://schemas.openxmlformats.org/officeDocument/2006/relationships/slide" Target="slide9.xml"/><Relationship Id="rId19" Type="http://schemas.openxmlformats.org/officeDocument/2006/relationships/slide" Target="slide20.xml"/><Relationship Id="rId4" Type="http://schemas.openxmlformats.org/officeDocument/2006/relationships/notesSlide" Target="../notesSlides/notesSlide11.xml"/><Relationship Id="rId9" Type="http://schemas.openxmlformats.org/officeDocument/2006/relationships/slide" Target="slide8.xml"/><Relationship Id="rId14" Type="http://schemas.openxmlformats.org/officeDocument/2006/relationships/slide" Target="slide11.xml"/><Relationship Id="rId22" Type="http://schemas.openxmlformats.org/officeDocument/2006/relationships/slide" Target="slide3.xml"/></Relationships>
</file>

<file path=ppt/slides/_rels/slide12.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3.xml"/><Relationship Id="rId18" Type="http://schemas.openxmlformats.org/officeDocument/2006/relationships/slide" Target="slide7.xml"/><Relationship Id="rId26" Type="http://schemas.openxmlformats.org/officeDocument/2006/relationships/slide" Target="slide1.xml"/><Relationship Id="rId3" Type="http://schemas.openxmlformats.org/officeDocument/2006/relationships/slideLayout" Target="../slideLayouts/slideLayout10.xml"/><Relationship Id="rId21" Type="http://schemas.openxmlformats.org/officeDocument/2006/relationships/slide" Target="slide5.xml"/><Relationship Id="rId7" Type="http://schemas.openxmlformats.org/officeDocument/2006/relationships/image" Target="../media/image4.png"/><Relationship Id="rId12" Type="http://schemas.openxmlformats.org/officeDocument/2006/relationships/slide" Target="slide19.xml"/><Relationship Id="rId17" Type="http://schemas.openxmlformats.org/officeDocument/2006/relationships/slide" Target="slide16.xml"/><Relationship Id="rId25" Type="http://schemas.openxmlformats.org/officeDocument/2006/relationships/image" Target="../media/image15.png"/><Relationship Id="rId2" Type="http://schemas.openxmlformats.org/officeDocument/2006/relationships/tags" Target="../tags/tag30.xml"/><Relationship Id="rId16" Type="http://schemas.openxmlformats.org/officeDocument/2006/relationships/slide" Target="slide15.xml"/><Relationship Id="rId20" Type="http://schemas.openxmlformats.org/officeDocument/2006/relationships/slide" Target="slide3.xml"/><Relationship Id="rId1" Type="http://schemas.openxmlformats.org/officeDocument/2006/relationships/tags" Target="../tags/tag29.xml"/><Relationship Id="rId6" Type="http://schemas.openxmlformats.org/officeDocument/2006/relationships/slide" Target="slide9.xml"/><Relationship Id="rId11" Type="http://schemas.openxmlformats.org/officeDocument/2006/relationships/slide" Target="slide20.xml"/><Relationship Id="rId24" Type="http://schemas.openxmlformats.org/officeDocument/2006/relationships/image" Target="../media/image7.png"/><Relationship Id="rId5" Type="http://schemas.openxmlformats.org/officeDocument/2006/relationships/image" Target="../media/image3.png"/><Relationship Id="rId15" Type="http://schemas.openxmlformats.org/officeDocument/2006/relationships/slide" Target="slide8.xml"/><Relationship Id="rId23" Type="http://schemas.openxmlformats.org/officeDocument/2006/relationships/image" Target="../media/image12.png"/><Relationship Id="rId10" Type="http://schemas.openxmlformats.org/officeDocument/2006/relationships/image" Target="../media/image11.png"/><Relationship Id="rId19" Type="http://schemas.openxmlformats.org/officeDocument/2006/relationships/slide" Target="slide11.xml"/><Relationship Id="rId4" Type="http://schemas.openxmlformats.org/officeDocument/2006/relationships/notesSlide" Target="../notesSlides/notesSlide12.xml"/><Relationship Id="rId9" Type="http://schemas.openxmlformats.org/officeDocument/2006/relationships/image" Target="../media/image10.png"/><Relationship Id="rId14" Type="http://schemas.openxmlformats.org/officeDocument/2006/relationships/slide" Target="slide13.xml"/><Relationship Id="rId22" Type="http://schemas.openxmlformats.org/officeDocument/2006/relationships/slide" Target="slide6.xml"/></Relationships>
</file>

<file path=ppt/slides/_rels/slide13.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16.xml"/><Relationship Id="rId18" Type="http://schemas.openxmlformats.org/officeDocument/2006/relationships/image" Target="../media/image10.png"/><Relationship Id="rId3" Type="http://schemas.openxmlformats.org/officeDocument/2006/relationships/tags" Target="../tags/tag33.xml"/><Relationship Id="rId21" Type="http://schemas.openxmlformats.org/officeDocument/2006/relationships/slide" Target="slide19.xml"/><Relationship Id="rId7" Type="http://schemas.openxmlformats.org/officeDocument/2006/relationships/notesSlide" Target="../notesSlides/notesSlide13.xml"/><Relationship Id="rId12" Type="http://schemas.openxmlformats.org/officeDocument/2006/relationships/slide" Target="slide17.xml"/><Relationship Id="rId17" Type="http://schemas.openxmlformats.org/officeDocument/2006/relationships/slide" Target="slide15.xml"/><Relationship Id="rId2" Type="http://schemas.openxmlformats.org/officeDocument/2006/relationships/tags" Target="../tags/tag32.xml"/><Relationship Id="rId16" Type="http://schemas.openxmlformats.org/officeDocument/2006/relationships/slide" Target="slide14.xml"/><Relationship Id="rId20" Type="http://schemas.openxmlformats.org/officeDocument/2006/relationships/slide" Target="slide20.xml"/><Relationship Id="rId1" Type="http://schemas.openxmlformats.org/officeDocument/2006/relationships/tags" Target="../tags/tag31.xml"/><Relationship Id="rId6" Type="http://schemas.openxmlformats.org/officeDocument/2006/relationships/slideLayout" Target="../slideLayouts/slideLayout10.xml"/><Relationship Id="rId11" Type="http://schemas.openxmlformats.org/officeDocument/2006/relationships/slide" Target="slide11.xml"/><Relationship Id="rId24" Type="http://schemas.openxmlformats.org/officeDocument/2006/relationships/image" Target="../media/image15.png"/><Relationship Id="rId5" Type="http://schemas.openxmlformats.org/officeDocument/2006/relationships/tags" Target="../tags/tag35.xml"/><Relationship Id="rId15" Type="http://schemas.openxmlformats.org/officeDocument/2006/relationships/slide" Target="slide1.xml"/><Relationship Id="rId23" Type="http://schemas.openxmlformats.org/officeDocument/2006/relationships/image" Target="../media/image12.png"/><Relationship Id="rId10" Type="http://schemas.openxmlformats.org/officeDocument/2006/relationships/image" Target="../media/image8.png"/><Relationship Id="rId19" Type="http://schemas.openxmlformats.org/officeDocument/2006/relationships/image" Target="../media/image11.png"/><Relationship Id="rId4" Type="http://schemas.openxmlformats.org/officeDocument/2006/relationships/tags" Target="../tags/tag34.xml"/><Relationship Id="rId9" Type="http://schemas.openxmlformats.org/officeDocument/2006/relationships/image" Target="../media/image4.png"/><Relationship Id="rId14" Type="http://schemas.openxmlformats.org/officeDocument/2006/relationships/slide" Target="slide13.xml"/><Relationship Id="rId22" Type="http://schemas.openxmlformats.org/officeDocument/2006/relationships/slide" Target="slide23.xml"/></Relationships>
</file>

<file path=ppt/slides/_rels/slide14.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11.png"/><Relationship Id="rId18" Type="http://schemas.openxmlformats.org/officeDocument/2006/relationships/slide" Target="slide17.xml"/><Relationship Id="rId3" Type="http://schemas.openxmlformats.org/officeDocument/2006/relationships/tags" Target="../tags/tag38.xml"/><Relationship Id="rId21" Type="http://schemas.openxmlformats.org/officeDocument/2006/relationships/image" Target="../media/image12.png"/><Relationship Id="rId7" Type="http://schemas.openxmlformats.org/officeDocument/2006/relationships/notesSlide" Target="../notesSlides/notesSlide14.xml"/><Relationship Id="rId12" Type="http://schemas.openxmlformats.org/officeDocument/2006/relationships/image" Target="../media/image10.png"/><Relationship Id="rId17" Type="http://schemas.openxmlformats.org/officeDocument/2006/relationships/slide" Target="slide11.xml"/><Relationship Id="rId2" Type="http://schemas.openxmlformats.org/officeDocument/2006/relationships/tags" Target="../tags/tag37.xml"/><Relationship Id="rId16" Type="http://schemas.openxmlformats.org/officeDocument/2006/relationships/slide" Target="slide23.xml"/><Relationship Id="rId20" Type="http://schemas.openxmlformats.org/officeDocument/2006/relationships/slide" Target="slide13.xml"/><Relationship Id="rId1" Type="http://schemas.openxmlformats.org/officeDocument/2006/relationships/tags" Target="../tags/tag36.xml"/><Relationship Id="rId6" Type="http://schemas.openxmlformats.org/officeDocument/2006/relationships/slideLayout" Target="../slideLayouts/slideLayout10.xml"/><Relationship Id="rId11" Type="http://schemas.openxmlformats.org/officeDocument/2006/relationships/slide" Target="slide14.xml"/><Relationship Id="rId24" Type="http://schemas.openxmlformats.org/officeDocument/2006/relationships/slide" Target="slide1.xml"/><Relationship Id="rId5" Type="http://schemas.openxmlformats.org/officeDocument/2006/relationships/tags" Target="../tags/tag40.xml"/><Relationship Id="rId15" Type="http://schemas.openxmlformats.org/officeDocument/2006/relationships/slide" Target="slide19.xml"/><Relationship Id="rId23" Type="http://schemas.openxmlformats.org/officeDocument/2006/relationships/image" Target="../media/image15.png"/><Relationship Id="rId10" Type="http://schemas.openxmlformats.org/officeDocument/2006/relationships/image" Target="../media/image4.png"/><Relationship Id="rId19" Type="http://schemas.openxmlformats.org/officeDocument/2006/relationships/slide" Target="slide16.xml"/><Relationship Id="rId4" Type="http://schemas.openxmlformats.org/officeDocument/2006/relationships/tags" Target="../tags/tag39.xml"/><Relationship Id="rId9" Type="http://schemas.openxmlformats.org/officeDocument/2006/relationships/slide" Target="slide15.xml"/><Relationship Id="rId14" Type="http://schemas.openxmlformats.org/officeDocument/2006/relationships/slide" Target="slide20.xml"/><Relationship Id="rId22" Type="http://schemas.openxmlformats.org/officeDocument/2006/relationships/image" Target="../media/image8.png"/></Relationships>
</file>

<file path=ppt/slides/_rels/slide15.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7.xml"/><Relationship Id="rId18" Type="http://schemas.openxmlformats.org/officeDocument/2006/relationships/image" Target="../media/image16.png"/><Relationship Id="rId26" Type="http://schemas.openxmlformats.org/officeDocument/2006/relationships/image" Target="../media/image15.png"/><Relationship Id="rId3" Type="http://schemas.openxmlformats.org/officeDocument/2006/relationships/tags" Target="../tags/tag43.xml"/><Relationship Id="rId21" Type="http://schemas.openxmlformats.org/officeDocument/2006/relationships/slide" Target="slide20.xml"/><Relationship Id="rId7" Type="http://schemas.openxmlformats.org/officeDocument/2006/relationships/image" Target="../media/image4.png"/><Relationship Id="rId12" Type="http://schemas.openxmlformats.org/officeDocument/2006/relationships/slide" Target="slide16.xml"/><Relationship Id="rId17" Type="http://schemas.openxmlformats.org/officeDocument/2006/relationships/slide" Target="slide1.xml"/><Relationship Id="rId25" Type="http://schemas.openxmlformats.org/officeDocument/2006/relationships/image" Target="../media/image12.png"/><Relationship Id="rId2" Type="http://schemas.openxmlformats.org/officeDocument/2006/relationships/tags" Target="../tags/tag42.xml"/><Relationship Id="rId16" Type="http://schemas.openxmlformats.org/officeDocument/2006/relationships/slide" Target="slide15.xml"/><Relationship Id="rId20" Type="http://schemas.openxmlformats.org/officeDocument/2006/relationships/image" Target="../media/image11.png"/><Relationship Id="rId1" Type="http://schemas.openxmlformats.org/officeDocument/2006/relationships/tags" Target="../tags/tag41.xml"/><Relationship Id="rId6" Type="http://schemas.openxmlformats.org/officeDocument/2006/relationships/image" Target="../media/image3.png"/><Relationship Id="rId11" Type="http://schemas.openxmlformats.org/officeDocument/2006/relationships/slide" Target="slide17.xml"/><Relationship Id="rId24" Type="http://schemas.openxmlformats.org/officeDocument/2006/relationships/slide" Target="slide6.xml"/><Relationship Id="rId5" Type="http://schemas.openxmlformats.org/officeDocument/2006/relationships/notesSlide" Target="../notesSlides/notesSlide15.xml"/><Relationship Id="rId15" Type="http://schemas.openxmlformats.org/officeDocument/2006/relationships/slide" Target="slide9.xml"/><Relationship Id="rId23" Type="http://schemas.openxmlformats.org/officeDocument/2006/relationships/slide" Target="slide23.xml"/><Relationship Id="rId10" Type="http://schemas.openxmlformats.org/officeDocument/2006/relationships/slide" Target="slide13.xml"/><Relationship Id="rId19" Type="http://schemas.openxmlformats.org/officeDocument/2006/relationships/image" Target="../media/image10.png"/><Relationship Id="rId4" Type="http://schemas.openxmlformats.org/officeDocument/2006/relationships/slideLayout" Target="../slideLayouts/slideLayout10.xml"/><Relationship Id="rId9" Type="http://schemas.openxmlformats.org/officeDocument/2006/relationships/slide" Target="slide5.xml"/><Relationship Id="rId14" Type="http://schemas.openxmlformats.org/officeDocument/2006/relationships/slide" Target="slide8.xml"/><Relationship Id="rId22" Type="http://schemas.openxmlformats.org/officeDocument/2006/relationships/slide" Target="slide19.xml"/></Relationships>
</file>

<file path=ppt/slides/_rels/slide16.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image" Target="../media/image11.png"/><Relationship Id="rId18" Type="http://schemas.openxmlformats.org/officeDocument/2006/relationships/slide" Target="slide6.xml"/><Relationship Id="rId3" Type="http://schemas.openxmlformats.org/officeDocument/2006/relationships/slideLayout" Target="../slideLayouts/slideLayout10.xml"/><Relationship Id="rId21" Type="http://schemas.openxmlformats.org/officeDocument/2006/relationships/slide" Target="slide7.xml"/><Relationship Id="rId7" Type="http://schemas.openxmlformats.org/officeDocument/2006/relationships/slide" Target="slide17.xml"/><Relationship Id="rId12" Type="http://schemas.openxmlformats.org/officeDocument/2006/relationships/image" Target="../media/image10.png"/><Relationship Id="rId17" Type="http://schemas.openxmlformats.org/officeDocument/2006/relationships/slide" Target="slide5.xml"/><Relationship Id="rId25" Type="http://schemas.openxmlformats.org/officeDocument/2006/relationships/image" Target="../media/image15.png"/><Relationship Id="rId2" Type="http://schemas.openxmlformats.org/officeDocument/2006/relationships/tags" Target="../tags/tag45.xml"/><Relationship Id="rId16" Type="http://schemas.openxmlformats.org/officeDocument/2006/relationships/slide" Target="slide23.xml"/><Relationship Id="rId20" Type="http://schemas.openxmlformats.org/officeDocument/2006/relationships/slide" Target="slide13.xml"/><Relationship Id="rId1" Type="http://schemas.openxmlformats.org/officeDocument/2006/relationships/tags" Target="../tags/tag44.xml"/><Relationship Id="rId6" Type="http://schemas.openxmlformats.org/officeDocument/2006/relationships/image" Target="../media/image4.png"/><Relationship Id="rId11" Type="http://schemas.openxmlformats.org/officeDocument/2006/relationships/image" Target="../media/image6.png"/><Relationship Id="rId24" Type="http://schemas.openxmlformats.org/officeDocument/2006/relationships/image" Target="../media/image12.png"/><Relationship Id="rId5" Type="http://schemas.openxmlformats.org/officeDocument/2006/relationships/image" Target="../media/image3.png"/><Relationship Id="rId15" Type="http://schemas.openxmlformats.org/officeDocument/2006/relationships/slide" Target="slide19.xml"/><Relationship Id="rId23" Type="http://schemas.openxmlformats.org/officeDocument/2006/relationships/slide" Target="slide9.xml"/><Relationship Id="rId10" Type="http://schemas.openxmlformats.org/officeDocument/2006/relationships/slide" Target="slide16.xml"/><Relationship Id="rId19" Type="http://schemas.openxmlformats.org/officeDocument/2006/relationships/slide" Target="slide11.xml"/><Relationship Id="rId4" Type="http://schemas.openxmlformats.org/officeDocument/2006/relationships/notesSlide" Target="../notesSlides/notesSlide16.xml"/><Relationship Id="rId9" Type="http://schemas.openxmlformats.org/officeDocument/2006/relationships/slide" Target="slide1.xml"/><Relationship Id="rId14" Type="http://schemas.openxmlformats.org/officeDocument/2006/relationships/slide" Target="slide20.xml"/><Relationship Id="rId22" Type="http://schemas.openxmlformats.org/officeDocument/2006/relationships/slide" Target="slide8.xml"/></Relationships>
</file>

<file path=ppt/slides/_rels/slide17.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slide" Target="slide8.xml"/><Relationship Id="rId18" Type="http://schemas.openxmlformats.org/officeDocument/2006/relationships/slide" Target="slide18.xml"/><Relationship Id="rId26" Type="http://schemas.openxmlformats.org/officeDocument/2006/relationships/image" Target="../media/image15.png"/><Relationship Id="rId3" Type="http://schemas.openxmlformats.org/officeDocument/2006/relationships/tags" Target="../tags/tag48.xml"/><Relationship Id="rId21" Type="http://schemas.openxmlformats.org/officeDocument/2006/relationships/slide" Target="slide20.xml"/><Relationship Id="rId7" Type="http://schemas.openxmlformats.org/officeDocument/2006/relationships/image" Target="../media/image3.png"/><Relationship Id="rId12" Type="http://schemas.openxmlformats.org/officeDocument/2006/relationships/slide" Target="slide7.xml"/><Relationship Id="rId17" Type="http://schemas.openxmlformats.org/officeDocument/2006/relationships/slide" Target="slide15.xml"/><Relationship Id="rId25" Type="http://schemas.openxmlformats.org/officeDocument/2006/relationships/image" Target="../media/image6.png"/><Relationship Id="rId2" Type="http://schemas.openxmlformats.org/officeDocument/2006/relationships/tags" Target="../tags/tag47.xml"/><Relationship Id="rId16" Type="http://schemas.openxmlformats.org/officeDocument/2006/relationships/slide" Target="slide1.xml"/><Relationship Id="rId20" Type="http://schemas.openxmlformats.org/officeDocument/2006/relationships/image" Target="../media/image11.png"/><Relationship Id="rId1" Type="http://schemas.openxmlformats.org/officeDocument/2006/relationships/tags" Target="../tags/tag46.xml"/><Relationship Id="rId6" Type="http://schemas.openxmlformats.org/officeDocument/2006/relationships/notesSlide" Target="../notesSlides/notesSlide17.xml"/><Relationship Id="rId11" Type="http://schemas.openxmlformats.org/officeDocument/2006/relationships/slide" Target="slide16.xml"/><Relationship Id="rId24" Type="http://schemas.openxmlformats.org/officeDocument/2006/relationships/image" Target="../media/image12.png"/><Relationship Id="rId5" Type="http://schemas.openxmlformats.org/officeDocument/2006/relationships/slideLayout" Target="../slideLayouts/slideLayout10.xml"/><Relationship Id="rId15" Type="http://schemas.openxmlformats.org/officeDocument/2006/relationships/slide" Target="slide17.xml"/><Relationship Id="rId23" Type="http://schemas.openxmlformats.org/officeDocument/2006/relationships/slide" Target="slide23.xml"/><Relationship Id="rId10" Type="http://schemas.openxmlformats.org/officeDocument/2006/relationships/slide" Target="slide13.xml"/><Relationship Id="rId19" Type="http://schemas.openxmlformats.org/officeDocument/2006/relationships/image" Target="../media/image10.png"/><Relationship Id="rId4" Type="http://schemas.openxmlformats.org/officeDocument/2006/relationships/tags" Target="../tags/tag49.xml"/><Relationship Id="rId9" Type="http://schemas.openxmlformats.org/officeDocument/2006/relationships/slide" Target="slide11.xml"/><Relationship Id="rId14" Type="http://schemas.openxmlformats.org/officeDocument/2006/relationships/slide" Target="slide9.xml"/><Relationship Id="rId22" Type="http://schemas.openxmlformats.org/officeDocument/2006/relationships/slide" Target="slide19.xml"/></Relationships>
</file>

<file path=ppt/slides/_rels/slide18.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11.png"/><Relationship Id="rId18" Type="http://schemas.openxmlformats.org/officeDocument/2006/relationships/slide" Target="slide13.xml"/><Relationship Id="rId26" Type="http://schemas.openxmlformats.org/officeDocument/2006/relationships/slide" Target="slide1.xml"/><Relationship Id="rId3" Type="http://schemas.openxmlformats.org/officeDocument/2006/relationships/tags" Target="../tags/tag52.xml"/><Relationship Id="rId21" Type="http://schemas.openxmlformats.org/officeDocument/2006/relationships/slide" Target="slide8.xml"/><Relationship Id="rId7" Type="http://schemas.openxmlformats.org/officeDocument/2006/relationships/image" Target="../media/image6.png"/><Relationship Id="rId12" Type="http://schemas.openxmlformats.org/officeDocument/2006/relationships/image" Target="../media/image10.png"/><Relationship Id="rId17" Type="http://schemas.openxmlformats.org/officeDocument/2006/relationships/slide" Target="slide11.xml"/><Relationship Id="rId25" Type="http://schemas.openxmlformats.org/officeDocument/2006/relationships/image" Target="../media/image15.png"/><Relationship Id="rId2" Type="http://schemas.openxmlformats.org/officeDocument/2006/relationships/tags" Target="../tags/tag51.xml"/><Relationship Id="rId16" Type="http://schemas.openxmlformats.org/officeDocument/2006/relationships/slide" Target="slide23.xml"/><Relationship Id="rId20" Type="http://schemas.openxmlformats.org/officeDocument/2006/relationships/slide" Target="slide7.xml"/><Relationship Id="rId1" Type="http://schemas.openxmlformats.org/officeDocument/2006/relationships/tags" Target="../tags/tag50.xml"/><Relationship Id="rId6" Type="http://schemas.openxmlformats.org/officeDocument/2006/relationships/notesSlide" Target="../notesSlides/notesSlide18.xml"/><Relationship Id="rId11" Type="http://schemas.openxmlformats.org/officeDocument/2006/relationships/image" Target="../media/image12.png"/><Relationship Id="rId24" Type="http://schemas.openxmlformats.org/officeDocument/2006/relationships/slide" Target="slide17.xml"/><Relationship Id="rId5" Type="http://schemas.openxmlformats.org/officeDocument/2006/relationships/slideLayout" Target="../slideLayouts/slideLayout10.xml"/><Relationship Id="rId15" Type="http://schemas.openxmlformats.org/officeDocument/2006/relationships/slide" Target="slide19.xml"/><Relationship Id="rId23" Type="http://schemas.openxmlformats.org/officeDocument/2006/relationships/slide" Target="slide15.xml"/><Relationship Id="rId10" Type="http://schemas.openxmlformats.org/officeDocument/2006/relationships/slide" Target="slide18.xml"/><Relationship Id="rId19" Type="http://schemas.openxmlformats.org/officeDocument/2006/relationships/slide" Target="slide16.xml"/><Relationship Id="rId4" Type="http://schemas.openxmlformats.org/officeDocument/2006/relationships/tags" Target="../tags/tag53.xml"/><Relationship Id="rId9" Type="http://schemas.openxmlformats.org/officeDocument/2006/relationships/image" Target="../media/image4.png"/><Relationship Id="rId14" Type="http://schemas.openxmlformats.org/officeDocument/2006/relationships/slide" Target="slide20.xml"/><Relationship Id="rId22" Type="http://schemas.openxmlformats.org/officeDocument/2006/relationships/slide" Target="slide9.xml"/></Relationships>
</file>

<file path=ppt/slides/_rels/slide19.xml.rels><?xml version="1.0" encoding="UTF-8" standalone="yes"?>
<Relationships xmlns="http://schemas.openxmlformats.org/package/2006/relationships"><Relationship Id="rId8" Type="http://schemas.openxmlformats.org/officeDocument/2006/relationships/tags" Target="../tags/tag61.xml"/><Relationship Id="rId13" Type="http://schemas.openxmlformats.org/officeDocument/2006/relationships/image" Target="../media/image17.png"/><Relationship Id="rId18" Type="http://schemas.openxmlformats.org/officeDocument/2006/relationships/slide" Target="slide20.xml"/><Relationship Id="rId3" Type="http://schemas.openxmlformats.org/officeDocument/2006/relationships/tags" Target="../tags/tag56.xml"/><Relationship Id="rId21" Type="http://schemas.openxmlformats.org/officeDocument/2006/relationships/slide" Target="slide23.xml"/><Relationship Id="rId7" Type="http://schemas.openxmlformats.org/officeDocument/2006/relationships/tags" Target="../tags/tag60.xml"/><Relationship Id="rId12" Type="http://schemas.openxmlformats.org/officeDocument/2006/relationships/image" Target="../media/image3.png"/><Relationship Id="rId17" Type="http://schemas.openxmlformats.org/officeDocument/2006/relationships/image" Target="../media/image11.png"/><Relationship Id="rId2" Type="http://schemas.openxmlformats.org/officeDocument/2006/relationships/tags" Target="../tags/tag55.xml"/><Relationship Id="rId16" Type="http://schemas.openxmlformats.org/officeDocument/2006/relationships/image" Target="../media/image20.png"/><Relationship Id="rId20" Type="http://schemas.openxmlformats.org/officeDocument/2006/relationships/image" Target="../media/image21.png"/><Relationship Id="rId1" Type="http://schemas.openxmlformats.org/officeDocument/2006/relationships/tags" Target="../tags/tag54.xml"/><Relationship Id="rId6" Type="http://schemas.openxmlformats.org/officeDocument/2006/relationships/tags" Target="../tags/tag59.xml"/><Relationship Id="rId11" Type="http://schemas.openxmlformats.org/officeDocument/2006/relationships/notesSlide" Target="../notesSlides/notesSlide19.xml"/><Relationship Id="rId5" Type="http://schemas.openxmlformats.org/officeDocument/2006/relationships/tags" Target="../tags/tag58.xml"/><Relationship Id="rId15" Type="http://schemas.openxmlformats.org/officeDocument/2006/relationships/image" Target="../media/image19.png"/><Relationship Id="rId10" Type="http://schemas.openxmlformats.org/officeDocument/2006/relationships/slideLayout" Target="../slideLayouts/slideLayout10.xml"/><Relationship Id="rId19" Type="http://schemas.openxmlformats.org/officeDocument/2006/relationships/slide" Target="slide1.xml"/><Relationship Id="rId4" Type="http://schemas.openxmlformats.org/officeDocument/2006/relationships/tags" Target="../tags/tag57.xml"/><Relationship Id="rId9" Type="http://schemas.openxmlformats.org/officeDocument/2006/relationships/tags" Target="../tags/tag62.xml"/><Relationship Id="rId14" Type="http://schemas.openxmlformats.org/officeDocument/2006/relationships/image" Target="../media/image18.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slide" Target="slide3.xml"/><Relationship Id="rId18" Type="http://schemas.openxmlformats.org/officeDocument/2006/relationships/image" Target="../media/image9.png"/><Relationship Id="rId26" Type="http://schemas.openxmlformats.org/officeDocument/2006/relationships/image" Target="../media/image5.png"/><Relationship Id="rId3" Type="http://schemas.openxmlformats.org/officeDocument/2006/relationships/notesSlide" Target="../notesSlides/notesSlide2.xml"/><Relationship Id="rId21" Type="http://schemas.openxmlformats.org/officeDocument/2006/relationships/slide" Target="slide17.xml"/><Relationship Id="rId7" Type="http://schemas.openxmlformats.org/officeDocument/2006/relationships/slide" Target="slide1.xml"/><Relationship Id="rId12" Type="http://schemas.openxmlformats.org/officeDocument/2006/relationships/slide" Target="slide23.xml"/><Relationship Id="rId17" Type="http://schemas.openxmlformats.org/officeDocument/2006/relationships/slide" Target="slide15.xml"/><Relationship Id="rId25" Type="http://schemas.openxmlformats.org/officeDocument/2006/relationships/image" Target="../media/image12.png"/><Relationship Id="rId2" Type="http://schemas.openxmlformats.org/officeDocument/2006/relationships/slideLayout" Target="../slideLayouts/slideLayout10.xml"/><Relationship Id="rId16" Type="http://schemas.openxmlformats.org/officeDocument/2006/relationships/slide" Target="slide9.xml"/><Relationship Id="rId20" Type="http://schemas.openxmlformats.org/officeDocument/2006/relationships/slide" Target="slide13.xml"/><Relationship Id="rId29" Type="http://schemas.openxmlformats.org/officeDocument/2006/relationships/image" Target="../media/image8.png"/><Relationship Id="rId1" Type="http://schemas.openxmlformats.org/officeDocument/2006/relationships/tags" Target="../tags/tag2.xml"/><Relationship Id="rId6" Type="http://schemas.openxmlformats.org/officeDocument/2006/relationships/slide" Target="slide2.xml"/><Relationship Id="rId11" Type="http://schemas.openxmlformats.org/officeDocument/2006/relationships/slide" Target="slide19.xml"/><Relationship Id="rId24" Type="http://schemas.openxmlformats.org/officeDocument/2006/relationships/slide" Target="slide6.xml"/><Relationship Id="rId5" Type="http://schemas.openxmlformats.org/officeDocument/2006/relationships/image" Target="../media/image4.png"/><Relationship Id="rId15" Type="http://schemas.openxmlformats.org/officeDocument/2006/relationships/slide" Target="slide8.xml"/><Relationship Id="rId23" Type="http://schemas.openxmlformats.org/officeDocument/2006/relationships/slide" Target="slide7.xml"/><Relationship Id="rId28" Type="http://schemas.openxmlformats.org/officeDocument/2006/relationships/image" Target="../media/image7.png"/><Relationship Id="rId10" Type="http://schemas.openxmlformats.org/officeDocument/2006/relationships/slide" Target="slide20.xml"/><Relationship Id="rId19" Type="http://schemas.openxmlformats.org/officeDocument/2006/relationships/slide" Target="slide11.xml"/><Relationship Id="rId31" Type="http://schemas.openxmlformats.org/officeDocument/2006/relationships/image" Target="../media/image14.png"/><Relationship Id="rId4" Type="http://schemas.openxmlformats.org/officeDocument/2006/relationships/image" Target="../media/image3.png"/><Relationship Id="rId9" Type="http://schemas.openxmlformats.org/officeDocument/2006/relationships/image" Target="../media/image11.png"/><Relationship Id="rId14" Type="http://schemas.openxmlformats.org/officeDocument/2006/relationships/slide" Target="slide5.xml"/><Relationship Id="rId22" Type="http://schemas.openxmlformats.org/officeDocument/2006/relationships/slide" Target="slide16.xml"/><Relationship Id="rId27" Type="http://schemas.openxmlformats.org/officeDocument/2006/relationships/image" Target="../media/image6.png"/><Relationship Id="rId30" Type="http://schemas.openxmlformats.org/officeDocument/2006/relationships/image" Target="../media/image13.png"/></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slide" Target="slide1.xml"/><Relationship Id="rId18" Type="http://schemas.openxmlformats.org/officeDocument/2006/relationships/image" Target="../media/image10.png"/><Relationship Id="rId3" Type="http://schemas.openxmlformats.org/officeDocument/2006/relationships/image" Target="../media/image3.png"/><Relationship Id="rId21" Type="http://schemas.openxmlformats.org/officeDocument/2006/relationships/slide" Target="slide23.xml"/><Relationship Id="rId7" Type="http://schemas.openxmlformats.org/officeDocument/2006/relationships/image" Target="../media/image23.png"/><Relationship Id="rId12" Type="http://schemas.openxmlformats.org/officeDocument/2006/relationships/slide" Target="slide16.xml"/><Relationship Id="rId17" Type="http://schemas.openxmlformats.org/officeDocument/2006/relationships/image" Target="../media/image20.png"/><Relationship Id="rId2" Type="http://schemas.openxmlformats.org/officeDocument/2006/relationships/notesSlide" Target="../notesSlides/notesSlide20.xml"/><Relationship Id="rId16" Type="http://schemas.openxmlformats.org/officeDocument/2006/relationships/slide" Target="slide13.xml"/><Relationship Id="rId20" Type="http://schemas.openxmlformats.org/officeDocument/2006/relationships/image" Target="../media/image25.png"/><Relationship Id="rId1" Type="http://schemas.openxmlformats.org/officeDocument/2006/relationships/slideLayout" Target="../slideLayouts/slideLayout10.xml"/><Relationship Id="rId6" Type="http://schemas.openxmlformats.org/officeDocument/2006/relationships/slide" Target="slide21.xml"/><Relationship Id="rId11" Type="http://schemas.openxmlformats.org/officeDocument/2006/relationships/slide" Target="slide11.xml"/><Relationship Id="rId5" Type="http://schemas.openxmlformats.org/officeDocument/2006/relationships/slide" Target="slide22.xml"/><Relationship Id="rId15" Type="http://schemas.openxmlformats.org/officeDocument/2006/relationships/slide" Target="slide3.xml"/><Relationship Id="rId10" Type="http://schemas.openxmlformats.org/officeDocument/2006/relationships/slide" Target="slide7.xml"/><Relationship Id="rId19" Type="http://schemas.openxmlformats.org/officeDocument/2006/relationships/slide" Target="slide19.xml"/><Relationship Id="rId4" Type="http://schemas.openxmlformats.org/officeDocument/2006/relationships/image" Target="../media/image22.png"/><Relationship Id="rId9" Type="http://schemas.openxmlformats.org/officeDocument/2006/relationships/slide" Target="slide5.xml"/><Relationship Id="rId14" Type="http://schemas.openxmlformats.org/officeDocument/2006/relationships/slide" Target="slide17.xml"/></Relationships>
</file>

<file path=ppt/slides/_rels/slide21.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17.xml"/><Relationship Id="rId18" Type="http://schemas.openxmlformats.org/officeDocument/2006/relationships/slide" Target="slide23.xml"/><Relationship Id="rId3" Type="http://schemas.openxmlformats.org/officeDocument/2006/relationships/image" Target="../media/image3.png"/><Relationship Id="rId21" Type="http://schemas.openxmlformats.org/officeDocument/2006/relationships/image" Target="../media/image24.png"/><Relationship Id="rId7" Type="http://schemas.openxmlformats.org/officeDocument/2006/relationships/slide" Target="slide19.xml"/><Relationship Id="rId12" Type="http://schemas.openxmlformats.org/officeDocument/2006/relationships/slide" Target="slide1.xml"/><Relationship Id="rId17" Type="http://schemas.openxmlformats.org/officeDocument/2006/relationships/image" Target="../media/image25.png"/><Relationship Id="rId2" Type="http://schemas.openxmlformats.org/officeDocument/2006/relationships/notesSlide" Target="../notesSlides/notesSlide21.xml"/><Relationship Id="rId16" Type="http://schemas.openxmlformats.org/officeDocument/2006/relationships/image" Target="../media/image10.png"/><Relationship Id="rId20" Type="http://schemas.openxmlformats.org/officeDocument/2006/relationships/image" Target="../media/image23.png"/><Relationship Id="rId1" Type="http://schemas.openxmlformats.org/officeDocument/2006/relationships/slideLayout" Target="../slideLayouts/slideLayout10.xml"/><Relationship Id="rId6" Type="http://schemas.openxmlformats.org/officeDocument/2006/relationships/slide" Target="slide20.xml"/><Relationship Id="rId11" Type="http://schemas.openxmlformats.org/officeDocument/2006/relationships/slide" Target="slide16.xml"/><Relationship Id="rId5" Type="http://schemas.openxmlformats.org/officeDocument/2006/relationships/slide" Target="slide22.xml"/><Relationship Id="rId15" Type="http://schemas.openxmlformats.org/officeDocument/2006/relationships/image" Target="../media/image20.png"/><Relationship Id="rId10" Type="http://schemas.openxmlformats.org/officeDocument/2006/relationships/slide" Target="slide11.xml"/><Relationship Id="rId19" Type="http://schemas.openxmlformats.org/officeDocument/2006/relationships/slide" Target="slide5.xml"/><Relationship Id="rId4" Type="http://schemas.openxmlformats.org/officeDocument/2006/relationships/image" Target="../media/image22.png"/><Relationship Id="rId9" Type="http://schemas.openxmlformats.org/officeDocument/2006/relationships/slide" Target="slide7.xml"/><Relationship Id="rId14" Type="http://schemas.openxmlformats.org/officeDocument/2006/relationships/slide" Target="slide13.xml"/></Relationships>
</file>

<file path=ppt/slides/_rels/slide22.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3.xml"/><Relationship Id="rId18" Type="http://schemas.openxmlformats.org/officeDocument/2006/relationships/slide" Target="slide19.xml"/><Relationship Id="rId3" Type="http://schemas.openxmlformats.org/officeDocument/2006/relationships/image" Target="../media/image3.png"/><Relationship Id="rId21" Type="http://schemas.openxmlformats.org/officeDocument/2006/relationships/image" Target="../media/image25.png"/><Relationship Id="rId7" Type="http://schemas.openxmlformats.org/officeDocument/2006/relationships/slide" Target="slide7.xml"/><Relationship Id="rId12" Type="http://schemas.openxmlformats.org/officeDocument/2006/relationships/slide" Target="slide17.xml"/><Relationship Id="rId17" Type="http://schemas.openxmlformats.org/officeDocument/2006/relationships/slide" Target="slide9.xml"/><Relationship Id="rId2" Type="http://schemas.openxmlformats.org/officeDocument/2006/relationships/notesSlide" Target="../notesSlides/notesSlide22.xml"/><Relationship Id="rId16" Type="http://schemas.openxmlformats.org/officeDocument/2006/relationships/slide" Target="slide8.xml"/><Relationship Id="rId20" Type="http://schemas.openxmlformats.org/officeDocument/2006/relationships/image" Target="../media/image10.png"/><Relationship Id="rId1" Type="http://schemas.openxmlformats.org/officeDocument/2006/relationships/slideLayout" Target="../slideLayouts/slideLayout10.xml"/><Relationship Id="rId6" Type="http://schemas.openxmlformats.org/officeDocument/2006/relationships/slide" Target="slide5.xml"/><Relationship Id="rId11" Type="http://schemas.openxmlformats.org/officeDocument/2006/relationships/image" Target="../media/image22.png"/><Relationship Id="rId5" Type="http://schemas.openxmlformats.org/officeDocument/2006/relationships/slide" Target="slide21.xml"/><Relationship Id="rId15" Type="http://schemas.openxmlformats.org/officeDocument/2006/relationships/image" Target="../media/image23.png"/><Relationship Id="rId23" Type="http://schemas.openxmlformats.org/officeDocument/2006/relationships/image" Target="../media/image24.png"/><Relationship Id="rId10" Type="http://schemas.openxmlformats.org/officeDocument/2006/relationships/slide" Target="slide1.xml"/><Relationship Id="rId19" Type="http://schemas.openxmlformats.org/officeDocument/2006/relationships/image" Target="../media/image20.png"/><Relationship Id="rId4" Type="http://schemas.openxmlformats.org/officeDocument/2006/relationships/slide" Target="slide20.xml"/><Relationship Id="rId9" Type="http://schemas.openxmlformats.org/officeDocument/2006/relationships/slide" Target="slide16.xml"/><Relationship Id="rId14" Type="http://schemas.openxmlformats.org/officeDocument/2006/relationships/slide" Target="slide13.xml"/><Relationship Id="rId22" Type="http://schemas.openxmlformats.org/officeDocument/2006/relationships/slide" Target="slide23.xml"/></Relationships>
</file>

<file path=ppt/slides/_rels/slide23.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slide" Target="slide1.xml"/><Relationship Id="rId18" Type="http://schemas.openxmlformats.org/officeDocument/2006/relationships/image" Target="../media/image30.png"/><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26.png"/><Relationship Id="rId12" Type="http://schemas.openxmlformats.org/officeDocument/2006/relationships/image" Target="../media/image10.png"/><Relationship Id="rId17" Type="http://schemas.openxmlformats.org/officeDocument/2006/relationships/image" Target="../media/image29.png"/><Relationship Id="rId2" Type="http://schemas.openxmlformats.org/officeDocument/2006/relationships/notesSlide" Target="../notesSlides/notesSlide23.xml"/><Relationship Id="rId16" Type="http://schemas.openxmlformats.org/officeDocument/2006/relationships/slide" Target="slide20.xml"/><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20.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11.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28.png"/><Relationship Id="rId14" Type="http://schemas.openxmlformats.org/officeDocument/2006/relationships/slide" Target="slide19.xml"/></Relationships>
</file>

<file path=ppt/slides/_rels/slide3.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9.xml"/><Relationship Id="rId18" Type="http://schemas.openxmlformats.org/officeDocument/2006/relationships/slide" Target="slide1.xml"/><Relationship Id="rId26" Type="http://schemas.openxmlformats.org/officeDocument/2006/relationships/slide" Target="slide6.xml"/><Relationship Id="rId3" Type="http://schemas.openxmlformats.org/officeDocument/2006/relationships/slideLayout" Target="../slideLayouts/slideLayout10.xml"/><Relationship Id="rId21" Type="http://schemas.openxmlformats.org/officeDocument/2006/relationships/image" Target="../media/image10.png"/><Relationship Id="rId7" Type="http://schemas.openxmlformats.org/officeDocument/2006/relationships/image" Target="../media/image4.png"/><Relationship Id="rId12" Type="http://schemas.openxmlformats.org/officeDocument/2006/relationships/slide" Target="slide8.xml"/><Relationship Id="rId17" Type="http://schemas.openxmlformats.org/officeDocument/2006/relationships/image" Target="../media/image5.png"/><Relationship Id="rId25" Type="http://schemas.openxmlformats.org/officeDocument/2006/relationships/slide" Target="slide23.xml"/><Relationship Id="rId2" Type="http://schemas.openxmlformats.org/officeDocument/2006/relationships/tags" Target="../tags/tag4.xml"/><Relationship Id="rId16" Type="http://schemas.openxmlformats.org/officeDocument/2006/relationships/slide" Target="slide7.xml"/><Relationship Id="rId20" Type="http://schemas.openxmlformats.org/officeDocument/2006/relationships/slide" Target="slide3.xml"/><Relationship Id="rId1" Type="http://schemas.openxmlformats.org/officeDocument/2006/relationships/tags" Target="../tags/tag3.xml"/><Relationship Id="rId6" Type="http://schemas.openxmlformats.org/officeDocument/2006/relationships/image" Target="../media/image15.png"/><Relationship Id="rId11" Type="http://schemas.openxmlformats.org/officeDocument/2006/relationships/slide" Target="slide17.xml"/><Relationship Id="rId24" Type="http://schemas.openxmlformats.org/officeDocument/2006/relationships/slide" Target="slide19.xml"/><Relationship Id="rId5" Type="http://schemas.openxmlformats.org/officeDocument/2006/relationships/image" Target="../media/image3.png"/><Relationship Id="rId15" Type="http://schemas.openxmlformats.org/officeDocument/2006/relationships/slide" Target="slide16.xml"/><Relationship Id="rId23" Type="http://schemas.openxmlformats.org/officeDocument/2006/relationships/slide" Target="slide20.xml"/><Relationship Id="rId10" Type="http://schemas.openxmlformats.org/officeDocument/2006/relationships/slide" Target="slide13.xml"/><Relationship Id="rId19" Type="http://schemas.openxmlformats.org/officeDocument/2006/relationships/slide" Target="slide4.xml"/><Relationship Id="rId4" Type="http://schemas.openxmlformats.org/officeDocument/2006/relationships/notesSlide" Target="../notesSlides/notesSlide3.xml"/><Relationship Id="rId9" Type="http://schemas.openxmlformats.org/officeDocument/2006/relationships/slide" Target="slide5.xml"/><Relationship Id="rId14" Type="http://schemas.openxmlformats.org/officeDocument/2006/relationships/slide" Target="slide15.xml"/><Relationship Id="rId22" Type="http://schemas.openxmlformats.org/officeDocument/2006/relationships/image" Target="../media/image11.png"/><Relationship Id="rId27" Type="http://schemas.openxmlformats.org/officeDocument/2006/relationships/image" Target="../media/image12.png"/></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slide" Target="slide5.xml"/><Relationship Id="rId18" Type="http://schemas.openxmlformats.org/officeDocument/2006/relationships/slide" Target="slide8.xml"/><Relationship Id="rId26" Type="http://schemas.openxmlformats.org/officeDocument/2006/relationships/image" Target="../media/image15.png"/><Relationship Id="rId3" Type="http://schemas.openxmlformats.org/officeDocument/2006/relationships/slideLayout" Target="../slideLayouts/slideLayout10.xml"/><Relationship Id="rId21" Type="http://schemas.openxmlformats.org/officeDocument/2006/relationships/slide" Target="slide16.xml"/><Relationship Id="rId7" Type="http://schemas.openxmlformats.org/officeDocument/2006/relationships/slide" Target="slide4.xml"/><Relationship Id="rId12" Type="http://schemas.openxmlformats.org/officeDocument/2006/relationships/slide" Target="slide23.xml"/><Relationship Id="rId17" Type="http://schemas.openxmlformats.org/officeDocument/2006/relationships/slide" Target="slide17.xml"/><Relationship Id="rId25" Type="http://schemas.openxmlformats.org/officeDocument/2006/relationships/image" Target="../media/image5.png"/><Relationship Id="rId2" Type="http://schemas.openxmlformats.org/officeDocument/2006/relationships/tags" Target="../tags/tag6.xml"/><Relationship Id="rId16" Type="http://schemas.openxmlformats.org/officeDocument/2006/relationships/slide" Target="slide13.xml"/><Relationship Id="rId20" Type="http://schemas.openxmlformats.org/officeDocument/2006/relationships/slide" Target="slide15.xml"/><Relationship Id="rId1" Type="http://schemas.openxmlformats.org/officeDocument/2006/relationships/tags" Target="../tags/tag5.xml"/><Relationship Id="rId6" Type="http://schemas.openxmlformats.org/officeDocument/2006/relationships/image" Target="../media/image4.png"/><Relationship Id="rId11" Type="http://schemas.openxmlformats.org/officeDocument/2006/relationships/slide" Target="slide19.xml"/><Relationship Id="rId24" Type="http://schemas.openxmlformats.org/officeDocument/2006/relationships/image" Target="../media/image12.png"/><Relationship Id="rId5" Type="http://schemas.openxmlformats.org/officeDocument/2006/relationships/image" Target="../media/image3.png"/><Relationship Id="rId15" Type="http://schemas.openxmlformats.org/officeDocument/2006/relationships/slide" Target="slide11.xml"/><Relationship Id="rId23" Type="http://schemas.openxmlformats.org/officeDocument/2006/relationships/slide" Target="slide6.xml"/><Relationship Id="rId10" Type="http://schemas.openxmlformats.org/officeDocument/2006/relationships/slide" Target="slide20.xml"/><Relationship Id="rId19" Type="http://schemas.openxmlformats.org/officeDocument/2006/relationships/slide" Target="slide9.xml"/><Relationship Id="rId4" Type="http://schemas.openxmlformats.org/officeDocument/2006/relationships/notesSlide" Target="../notesSlides/notesSlide4.xml"/><Relationship Id="rId9" Type="http://schemas.openxmlformats.org/officeDocument/2006/relationships/image" Target="../media/image11.png"/><Relationship Id="rId14" Type="http://schemas.openxmlformats.org/officeDocument/2006/relationships/slide" Target="slide3.xml"/><Relationship Id="rId22" Type="http://schemas.openxmlformats.org/officeDocument/2006/relationships/slide" Target="slide7.xml"/><Relationship Id="rId27" Type="http://schemas.openxmlformats.org/officeDocument/2006/relationships/slide" Target="slide1.xml"/></Relationships>
</file>

<file path=ppt/slides/_rels/slide5.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20.xml"/><Relationship Id="rId18" Type="http://schemas.openxmlformats.org/officeDocument/2006/relationships/slide" Target="slide17.xml"/><Relationship Id="rId26" Type="http://schemas.openxmlformats.org/officeDocument/2006/relationships/image" Target="../media/image5.png"/><Relationship Id="rId3" Type="http://schemas.openxmlformats.org/officeDocument/2006/relationships/tags" Target="../tags/tag9.xml"/><Relationship Id="rId21" Type="http://schemas.openxmlformats.org/officeDocument/2006/relationships/slide" Target="slide15.xml"/><Relationship Id="rId7" Type="http://schemas.openxmlformats.org/officeDocument/2006/relationships/image" Target="../media/image4.png"/><Relationship Id="rId12" Type="http://schemas.openxmlformats.org/officeDocument/2006/relationships/image" Target="../media/image11.png"/><Relationship Id="rId17" Type="http://schemas.openxmlformats.org/officeDocument/2006/relationships/slide" Target="slide13.xml"/><Relationship Id="rId25" Type="http://schemas.openxmlformats.org/officeDocument/2006/relationships/image" Target="../media/image12.png"/><Relationship Id="rId2" Type="http://schemas.openxmlformats.org/officeDocument/2006/relationships/tags" Target="../tags/tag8.xml"/><Relationship Id="rId16" Type="http://schemas.openxmlformats.org/officeDocument/2006/relationships/slide" Target="slide11.xml"/><Relationship Id="rId20" Type="http://schemas.openxmlformats.org/officeDocument/2006/relationships/slide" Target="slide9.xml"/><Relationship Id="rId1" Type="http://schemas.openxmlformats.org/officeDocument/2006/relationships/tags" Target="../tags/tag7.xml"/><Relationship Id="rId6" Type="http://schemas.openxmlformats.org/officeDocument/2006/relationships/image" Target="../media/image3.png"/><Relationship Id="rId11" Type="http://schemas.openxmlformats.org/officeDocument/2006/relationships/image" Target="../media/image10.png"/><Relationship Id="rId24" Type="http://schemas.openxmlformats.org/officeDocument/2006/relationships/slide" Target="slide6.xml"/><Relationship Id="rId5" Type="http://schemas.openxmlformats.org/officeDocument/2006/relationships/notesSlide" Target="../notesSlides/notesSlide5.xml"/><Relationship Id="rId15" Type="http://schemas.openxmlformats.org/officeDocument/2006/relationships/slide" Target="slide23.xml"/><Relationship Id="rId23" Type="http://schemas.openxmlformats.org/officeDocument/2006/relationships/slide" Target="slide7.xml"/><Relationship Id="rId10" Type="http://schemas.openxmlformats.org/officeDocument/2006/relationships/slide" Target="slide1.xml"/><Relationship Id="rId19" Type="http://schemas.openxmlformats.org/officeDocument/2006/relationships/slide" Target="slide8.xml"/><Relationship Id="rId4" Type="http://schemas.openxmlformats.org/officeDocument/2006/relationships/slideLayout" Target="../slideLayouts/slideLayout10.xml"/><Relationship Id="rId9" Type="http://schemas.openxmlformats.org/officeDocument/2006/relationships/slide" Target="slide5.xml"/><Relationship Id="rId14" Type="http://schemas.openxmlformats.org/officeDocument/2006/relationships/slide" Target="slide19.xml"/><Relationship Id="rId22" Type="http://schemas.openxmlformats.org/officeDocument/2006/relationships/slide" Target="slide16.xml"/><Relationship Id="rId27" Type="http://schemas.openxmlformats.org/officeDocument/2006/relationships/image" Target="../media/image15.png"/></Relationships>
</file>

<file path=ppt/slides/_rels/slide6.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19.xml"/><Relationship Id="rId18" Type="http://schemas.openxmlformats.org/officeDocument/2006/relationships/slide" Target="slide8.xml"/><Relationship Id="rId26" Type="http://schemas.openxmlformats.org/officeDocument/2006/relationships/image" Target="../media/image15.png"/><Relationship Id="rId3" Type="http://schemas.openxmlformats.org/officeDocument/2006/relationships/tags" Target="../tags/tag12.xml"/><Relationship Id="rId21" Type="http://schemas.openxmlformats.org/officeDocument/2006/relationships/slide" Target="slide16.xml"/><Relationship Id="rId7" Type="http://schemas.openxmlformats.org/officeDocument/2006/relationships/image" Target="../media/image3.png"/><Relationship Id="rId12" Type="http://schemas.openxmlformats.org/officeDocument/2006/relationships/slide" Target="slide20.xml"/><Relationship Id="rId17" Type="http://schemas.openxmlformats.org/officeDocument/2006/relationships/slide" Target="slide17.xml"/><Relationship Id="rId25" Type="http://schemas.openxmlformats.org/officeDocument/2006/relationships/image" Target="../media/image5.png"/><Relationship Id="rId2" Type="http://schemas.openxmlformats.org/officeDocument/2006/relationships/tags" Target="../tags/tag11.xml"/><Relationship Id="rId16" Type="http://schemas.openxmlformats.org/officeDocument/2006/relationships/slide" Target="slide13.xml"/><Relationship Id="rId20" Type="http://schemas.openxmlformats.org/officeDocument/2006/relationships/slide" Target="slide15.xml"/><Relationship Id="rId1" Type="http://schemas.openxmlformats.org/officeDocument/2006/relationships/tags" Target="../tags/tag10.xml"/><Relationship Id="rId6" Type="http://schemas.openxmlformats.org/officeDocument/2006/relationships/notesSlide" Target="../notesSlides/notesSlide6.xml"/><Relationship Id="rId11" Type="http://schemas.openxmlformats.org/officeDocument/2006/relationships/image" Target="../media/image11.png"/><Relationship Id="rId24" Type="http://schemas.openxmlformats.org/officeDocument/2006/relationships/image" Target="../media/image12.png"/><Relationship Id="rId5" Type="http://schemas.openxmlformats.org/officeDocument/2006/relationships/slideLayout" Target="../slideLayouts/slideLayout10.xml"/><Relationship Id="rId15" Type="http://schemas.openxmlformats.org/officeDocument/2006/relationships/slide" Target="slide11.xml"/><Relationship Id="rId23" Type="http://schemas.openxmlformats.org/officeDocument/2006/relationships/image" Target="../media/image4.png"/><Relationship Id="rId10" Type="http://schemas.openxmlformats.org/officeDocument/2006/relationships/image" Target="../media/image10.png"/><Relationship Id="rId19" Type="http://schemas.openxmlformats.org/officeDocument/2006/relationships/slide" Target="slide9.xml"/><Relationship Id="rId4" Type="http://schemas.openxmlformats.org/officeDocument/2006/relationships/tags" Target="../tags/tag13.xml"/><Relationship Id="rId9" Type="http://schemas.openxmlformats.org/officeDocument/2006/relationships/slide" Target="slide1.xml"/><Relationship Id="rId14" Type="http://schemas.openxmlformats.org/officeDocument/2006/relationships/slide" Target="slide23.xml"/><Relationship Id="rId22" Type="http://schemas.openxmlformats.org/officeDocument/2006/relationships/slide" Target="slide7.xml"/></Relationships>
</file>

<file path=ppt/slides/_rels/slide7.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7.xml"/><Relationship Id="rId18" Type="http://schemas.openxmlformats.org/officeDocument/2006/relationships/slide" Target="slide23.xml"/><Relationship Id="rId26" Type="http://schemas.openxmlformats.org/officeDocument/2006/relationships/image" Target="../media/image5.png"/><Relationship Id="rId3" Type="http://schemas.openxmlformats.org/officeDocument/2006/relationships/tags" Target="../tags/tag16.xml"/><Relationship Id="rId21" Type="http://schemas.openxmlformats.org/officeDocument/2006/relationships/slide" Target="slide13.xml"/><Relationship Id="rId7" Type="http://schemas.openxmlformats.org/officeDocument/2006/relationships/image" Target="../media/image4.png"/><Relationship Id="rId12" Type="http://schemas.openxmlformats.org/officeDocument/2006/relationships/slide" Target="slide1.xml"/><Relationship Id="rId17" Type="http://schemas.openxmlformats.org/officeDocument/2006/relationships/slide" Target="slide19.xml"/><Relationship Id="rId25" Type="http://schemas.openxmlformats.org/officeDocument/2006/relationships/image" Target="../media/image12.png"/><Relationship Id="rId2" Type="http://schemas.openxmlformats.org/officeDocument/2006/relationships/tags" Target="../tags/tag15.xml"/><Relationship Id="rId16" Type="http://schemas.openxmlformats.org/officeDocument/2006/relationships/slide" Target="slide20.xml"/><Relationship Id="rId20" Type="http://schemas.openxmlformats.org/officeDocument/2006/relationships/slide" Target="slide11.xml"/><Relationship Id="rId1" Type="http://schemas.openxmlformats.org/officeDocument/2006/relationships/tags" Target="../tags/tag14.xml"/><Relationship Id="rId6" Type="http://schemas.openxmlformats.org/officeDocument/2006/relationships/image" Target="../media/image3.png"/><Relationship Id="rId11" Type="http://schemas.openxmlformats.org/officeDocument/2006/relationships/slide" Target="slide9.xml"/><Relationship Id="rId24" Type="http://schemas.openxmlformats.org/officeDocument/2006/relationships/slide" Target="slide16.xml"/><Relationship Id="rId5" Type="http://schemas.openxmlformats.org/officeDocument/2006/relationships/notesSlide" Target="../notesSlides/notesSlide7.xml"/><Relationship Id="rId15" Type="http://schemas.openxmlformats.org/officeDocument/2006/relationships/image" Target="../media/image11.png"/><Relationship Id="rId23" Type="http://schemas.openxmlformats.org/officeDocument/2006/relationships/slide" Target="slide15.xml"/><Relationship Id="rId10" Type="http://schemas.openxmlformats.org/officeDocument/2006/relationships/slide" Target="slide8.xml"/><Relationship Id="rId19" Type="http://schemas.openxmlformats.org/officeDocument/2006/relationships/slide" Target="slide6.xml"/><Relationship Id="rId4" Type="http://schemas.openxmlformats.org/officeDocument/2006/relationships/slideLayout" Target="../slideLayouts/slideLayout10.xml"/><Relationship Id="rId9" Type="http://schemas.openxmlformats.org/officeDocument/2006/relationships/slide" Target="slide5.xml"/><Relationship Id="rId14" Type="http://schemas.openxmlformats.org/officeDocument/2006/relationships/image" Target="../media/image10.png"/><Relationship Id="rId22" Type="http://schemas.openxmlformats.org/officeDocument/2006/relationships/slide" Target="slide17.xml"/><Relationship Id="rId27" Type="http://schemas.openxmlformats.org/officeDocument/2006/relationships/image" Target="../media/image15.png"/></Relationships>
</file>

<file path=ppt/slides/_rels/slide8.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slide" Target="slide23.xml"/><Relationship Id="rId18" Type="http://schemas.openxmlformats.org/officeDocument/2006/relationships/slide" Target="slide11.xml"/><Relationship Id="rId26" Type="http://schemas.openxmlformats.org/officeDocument/2006/relationships/image" Target="../media/image15.png"/><Relationship Id="rId3" Type="http://schemas.openxmlformats.org/officeDocument/2006/relationships/slideLayout" Target="../slideLayouts/slideLayout10.xml"/><Relationship Id="rId21" Type="http://schemas.openxmlformats.org/officeDocument/2006/relationships/slide" Target="slide15.xml"/><Relationship Id="rId7" Type="http://schemas.openxmlformats.org/officeDocument/2006/relationships/slide" Target="slide9.xml"/><Relationship Id="rId12" Type="http://schemas.openxmlformats.org/officeDocument/2006/relationships/slide" Target="slide19.xml"/><Relationship Id="rId17" Type="http://schemas.openxmlformats.org/officeDocument/2006/relationships/slide" Target="slide8.xml"/><Relationship Id="rId25" Type="http://schemas.openxmlformats.org/officeDocument/2006/relationships/image" Target="../media/image5.png"/><Relationship Id="rId2" Type="http://schemas.openxmlformats.org/officeDocument/2006/relationships/tags" Target="../tags/tag18.xml"/><Relationship Id="rId16" Type="http://schemas.openxmlformats.org/officeDocument/2006/relationships/slide" Target="slide6.xml"/><Relationship Id="rId20" Type="http://schemas.openxmlformats.org/officeDocument/2006/relationships/slide" Target="slide17.xml"/><Relationship Id="rId1" Type="http://schemas.openxmlformats.org/officeDocument/2006/relationships/tags" Target="../tags/tag17.xml"/><Relationship Id="rId6" Type="http://schemas.openxmlformats.org/officeDocument/2006/relationships/image" Target="../media/image4.png"/><Relationship Id="rId11" Type="http://schemas.openxmlformats.org/officeDocument/2006/relationships/slide" Target="slide20.xml"/><Relationship Id="rId24" Type="http://schemas.openxmlformats.org/officeDocument/2006/relationships/image" Target="../media/image12.png"/><Relationship Id="rId5" Type="http://schemas.openxmlformats.org/officeDocument/2006/relationships/image" Target="../media/image3.png"/><Relationship Id="rId15" Type="http://schemas.openxmlformats.org/officeDocument/2006/relationships/slide" Target="slide5.xml"/><Relationship Id="rId23" Type="http://schemas.openxmlformats.org/officeDocument/2006/relationships/slide" Target="slide1.xml"/><Relationship Id="rId10" Type="http://schemas.openxmlformats.org/officeDocument/2006/relationships/image" Target="../media/image11.png"/><Relationship Id="rId19" Type="http://schemas.openxmlformats.org/officeDocument/2006/relationships/slide" Target="slide13.xml"/><Relationship Id="rId4" Type="http://schemas.openxmlformats.org/officeDocument/2006/relationships/notesSlide" Target="../notesSlides/notesSlide8.xml"/><Relationship Id="rId9" Type="http://schemas.openxmlformats.org/officeDocument/2006/relationships/image" Target="../media/image10.png"/><Relationship Id="rId14" Type="http://schemas.openxmlformats.org/officeDocument/2006/relationships/slide" Target="slide3.xml"/><Relationship Id="rId22" Type="http://schemas.openxmlformats.org/officeDocument/2006/relationships/slide" Target="slide16.xml"/></Relationships>
</file>

<file path=ppt/slides/_rels/slide9.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6.png"/><Relationship Id="rId18" Type="http://schemas.openxmlformats.org/officeDocument/2006/relationships/slide" Target="slide19.xml"/><Relationship Id="rId3" Type="http://schemas.openxmlformats.org/officeDocument/2006/relationships/tags" Target="../tags/tag21.xml"/><Relationship Id="rId21" Type="http://schemas.openxmlformats.org/officeDocument/2006/relationships/slide" Target="slide5.xml"/><Relationship Id="rId7" Type="http://schemas.openxmlformats.org/officeDocument/2006/relationships/image" Target="../media/image3.png"/><Relationship Id="rId12" Type="http://schemas.openxmlformats.org/officeDocument/2006/relationships/slide" Target="slide1.xml"/><Relationship Id="rId17" Type="http://schemas.openxmlformats.org/officeDocument/2006/relationships/slide" Target="slide20.xml"/><Relationship Id="rId25" Type="http://schemas.openxmlformats.org/officeDocument/2006/relationships/image" Target="../media/image15.png"/><Relationship Id="rId2" Type="http://schemas.openxmlformats.org/officeDocument/2006/relationships/tags" Target="../tags/tag20.xml"/><Relationship Id="rId16" Type="http://schemas.openxmlformats.org/officeDocument/2006/relationships/image" Target="../media/image11.png"/><Relationship Id="rId20" Type="http://schemas.openxmlformats.org/officeDocument/2006/relationships/slide" Target="slide3.xml"/><Relationship Id="rId1" Type="http://schemas.openxmlformats.org/officeDocument/2006/relationships/tags" Target="../tags/tag19.xml"/><Relationship Id="rId6" Type="http://schemas.openxmlformats.org/officeDocument/2006/relationships/notesSlide" Target="../notesSlides/notesSlide9.xml"/><Relationship Id="rId11" Type="http://schemas.openxmlformats.org/officeDocument/2006/relationships/slide" Target="slide9.xml"/><Relationship Id="rId24" Type="http://schemas.openxmlformats.org/officeDocument/2006/relationships/image" Target="../media/image12.png"/><Relationship Id="rId5" Type="http://schemas.openxmlformats.org/officeDocument/2006/relationships/slideLayout" Target="../slideLayouts/slideLayout10.xml"/><Relationship Id="rId15" Type="http://schemas.openxmlformats.org/officeDocument/2006/relationships/image" Target="../media/image10.png"/><Relationship Id="rId23" Type="http://schemas.openxmlformats.org/officeDocument/2006/relationships/slide" Target="slide8.xml"/><Relationship Id="rId10" Type="http://schemas.openxmlformats.org/officeDocument/2006/relationships/slide" Target="slide7.xml"/><Relationship Id="rId19" Type="http://schemas.openxmlformats.org/officeDocument/2006/relationships/slide" Target="slide23.xml"/><Relationship Id="rId4" Type="http://schemas.openxmlformats.org/officeDocument/2006/relationships/tags" Target="../tags/tag22.xml"/><Relationship Id="rId9" Type="http://schemas.openxmlformats.org/officeDocument/2006/relationships/slide" Target="slide11.xml"/><Relationship Id="rId14" Type="http://schemas.openxmlformats.org/officeDocument/2006/relationships/slide" Target="slide10.xml"/><Relationship Id="rId22" Type="http://schemas.openxmlformats.org/officeDocument/2006/relationships/slide" Target="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Picture 62"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6739" y="5909685"/>
            <a:ext cx="170688" cy="170688"/>
          </a:xfrm>
          <a:prstGeom prst="rect">
            <a:avLst/>
          </a:prstGeom>
        </p:spPr>
      </p:pic>
      <p:sp>
        <p:nvSpPr>
          <p:cNvPr id="69" name="TextBox 6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Order-to-Cash (Sell-from-Stock)</a:t>
            </a:r>
            <a:br>
              <a:rPr lang="en-US" dirty="0"/>
            </a:br>
            <a:r>
              <a:rPr lang="en-US" sz="2000" b="0" dirty="0"/>
              <a:t>Scenario Overview</a:t>
            </a:r>
          </a:p>
        </p:txBody>
      </p:sp>
      <p:sp>
        <p:nvSpPr>
          <p:cNvPr id="5" name="Chevron 123">
            <a:hlinkClick r:id="rId5" action="ppaction://hlinksldjump"/>
          </p:cNvPr>
          <p:cNvSpPr>
            <a:spLocks noChangeArrowheads="1"/>
          </p:cNvSpPr>
          <p:nvPr/>
        </p:nvSpPr>
        <p:spPr bwMode="auto">
          <a:xfrm>
            <a:off x="342745" y="1811546"/>
            <a:ext cx="885600" cy="87840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8" name="Chevron 123">
            <a:hlinkClick r:id="rId6" action="ppaction://hlinksldjump"/>
          </p:cNvPr>
          <p:cNvSpPr>
            <a:spLocks noChangeArrowheads="1"/>
          </p:cNvSpPr>
          <p:nvPr/>
        </p:nvSpPr>
        <p:spPr bwMode="auto">
          <a:xfrm>
            <a:off x="4695583" y="1811546"/>
            <a:ext cx="885600" cy="878400"/>
          </a:xfrm>
          <a:prstGeom prst="chevron">
            <a:avLst>
              <a:gd name="adj" fmla="val 1037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9" name="Chevron 123">
            <a:hlinkClick r:id="rId7" action="ppaction://hlinksldjump"/>
          </p:cNvPr>
          <p:cNvSpPr>
            <a:spLocks noChangeArrowheads="1"/>
          </p:cNvSpPr>
          <p:nvPr/>
        </p:nvSpPr>
        <p:spPr bwMode="auto">
          <a:xfrm>
            <a:off x="1239254" y="1811546"/>
            <a:ext cx="885600" cy="87840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10" name="Chevron 123">
            <a:hlinkClick r:id="rId8" action="ppaction://hlinksldjump"/>
          </p:cNvPr>
          <p:cNvSpPr>
            <a:spLocks noChangeArrowheads="1"/>
          </p:cNvSpPr>
          <p:nvPr/>
        </p:nvSpPr>
        <p:spPr bwMode="auto">
          <a:xfrm>
            <a:off x="5556767" y="1811546"/>
            <a:ext cx="885600" cy="87840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11" name="Chevron 123">
            <a:hlinkClick r:id="rId9" action="ppaction://hlinksldjump"/>
          </p:cNvPr>
          <p:cNvSpPr>
            <a:spLocks noChangeArrowheads="1"/>
          </p:cNvSpPr>
          <p:nvPr/>
        </p:nvSpPr>
        <p:spPr bwMode="auto">
          <a:xfrm>
            <a:off x="7301886" y="1811546"/>
            <a:ext cx="885600" cy="87840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6" name="Chevron 123">
            <a:hlinkClick r:id="rId10" action="ppaction://hlinksldjump"/>
          </p:cNvPr>
          <p:cNvSpPr>
            <a:spLocks noChangeArrowheads="1"/>
          </p:cNvSpPr>
          <p:nvPr/>
        </p:nvSpPr>
        <p:spPr bwMode="auto">
          <a:xfrm>
            <a:off x="2980462" y="2786209"/>
            <a:ext cx="885600" cy="87840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19" name="Freeform 70"/>
          <p:cNvSpPr>
            <a:spLocks noChangeArrowheads="1"/>
          </p:cNvSpPr>
          <p:nvPr/>
        </p:nvSpPr>
        <p:spPr bwMode="auto">
          <a:xfrm flipV="1">
            <a:off x="1010568" y="1810835"/>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dirty="0"/>
          </a:p>
        </p:txBody>
      </p:sp>
      <p:sp>
        <p:nvSpPr>
          <p:cNvPr id="20" name="Freeform 69"/>
          <p:cNvSpPr>
            <a:spLocks noChangeArrowheads="1"/>
          </p:cNvSpPr>
          <p:nvPr/>
        </p:nvSpPr>
        <p:spPr bwMode="auto">
          <a:xfrm>
            <a:off x="6218835" y="255896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11" action="ppaction://hlinksldjump"/>
              </a:rPr>
              <a:t>Open Legend</a:t>
            </a:r>
            <a:endParaRPr lang="en-US" sz="900" dirty="0">
              <a:ea typeface="SimSun" pitchFamily="2" charset="-122"/>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123422"/>
            <a:ext cx="6350000" cy="215444"/>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800" dirty="0"/>
              <a:t>The following business roles are involved in this scenario:</a:t>
            </a:r>
          </a:p>
        </p:txBody>
      </p:sp>
      <p:sp>
        <p:nvSpPr>
          <p:cNvPr id="54" name="TextBox 66"/>
          <p:cNvSpPr txBox="1">
            <a:spLocks noChangeArrowheads="1"/>
          </p:cNvSpPr>
          <p:nvPr/>
        </p:nvSpPr>
        <p:spPr bwMode="auto">
          <a:xfrm>
            <a:off x="1749052" y="4352366"/>
            <a:ext cx="3962980" cy="1549142"/>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800" dirty="0"/>
              <a:t>This scenario enables you to sell goods from stock using a wide range of standard features to handle sales quotes, sales orders, deliveries, customer invoices, and payments. This scenario includes features such as:</a:t>
            </a:r>
          </a:p>
          <a:p>
            <a:pPr marL="293688" lvl="1" indent="-114300">
              <a:lnSpc>
                <a:spcPct val="90000"/>
              </a:lnSpc>
              <a:spcBef>
                <a:spcPct val="60000"/>
              </a:spcBef>
              <a:buClr>
                <a:srgbClr val="4DB6EF"/>
              </a:buClr>
              <a:buFont typeface="Wingdings" pitchFamily="2" charset="2"/>
              <a:buChar char="l"/>
            </a:pPr>
            <a:r>
              <a:rPr lang="de-DE" sz="800" dirty="0" err="1"/>
              <a:t>Available-to-Promise</a:t>
            </a:r>
            <a:r>
              <a:rPr lang="de-DE" sz="800" dirty="0"/>
              <a:t> (ATP) Check</a:t>
            </a:r>
            <a:br>
              <a:rPr lang="de-DE" sz="800" dirty="0"/>
            </a:br>
            <a:r>
              <a:rPr lang="en-US" sz="800" dirty="0"/>
              <a:t>The system informs you of whether the products can be delivered at the requested date and in the requested quantity</a:t>
            </a:r>
          </a:p>
          <a:p>
            <a:pPr marL="293688" lvl="1" indent="-114300">
              <a:lnSpc>
                <a:spcPct val="90000"/>
              </a:lnSpc>
              <a:spcBef>
                <a:spcPct val="60000"/>
              </a:spcBef>
              <a:buClr>
                <a:srgbClr val="4DB6EF"/>
              </a:buClr>
              <a:buFont typeface="Wingdings" pitchFamily="2" charset="2"/>
              <a:buChar char="l"/>
            </a:pPr>
            <a:r>
              <a:rPr lang="en-US" sz="800" dirty="0"/>
              <a:t>Pricing</a:t>
            </a:r>
            <a:br>
              <a:rPr lang="en-US" sz="800" dirty="0"/>
            </a:br>
            <a:r>
              <a:rPr lang="en-US" sz="800" dirty="0"/>
              <a:t>The system determines prices and discounts automatically. You can also enter these manually, if required. The system can support you by displaying the cost and profit margin</a:t>
            </a:r>
          </a:p>
          <a:p>
            <a:pPr marL="228600" lvl="1" indent="-114300">
              <a:spcBef>
                <a:spcPts val="200"/>
              </a:spcBef>
              <a:buFont typeface="Arial" charset="0"/>
              <a:buChar char="•"/>
            </a:pPr>
            <a:endParaRPr lang="en-US" sz="900" dirty="0"/>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12"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5" name="Chevron 123">
            <a:hlinkClick r:id="rId13" action="ppaction://hlinksldjump"/>
          </p:cNvPr>
          <p:cNvSpPr>
            <a:spLocks noChangeArrowheads="1"/>
          </p:cNvSpPr>
          <p:nvPr/>
        </p:nvSpPr>
        <p:spPr bwMode="auto">
          <a:xfrm>
            <a:off x="3831603" y="2786209"/>
            <a:ext cx="885600" cy="87840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76" name="Chevron 123">
            <a:hlinkClick r:id="rId14" action="ppaction://hlinksldjump"/>
          </p:cNvPr>
          <p:cNvSpPr>
            <a:spLocks noChangeArrowheads="1"/>
          </p:cNvSpPr>
          <p:nvPr/>
        </p:nvSpPr>
        <p:spPr bwMode="auto">
          <a:xfrm>
            <a:off x="5571265" y="2786209"/>
            <a:ext cx="885600" cy="87840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78" name="Chevron 123">
            <a:hlinkClick r:id="rId15" action="ppaction://hlinksldjump"/>
          </p:cNvPr>
          <p:cNvSpPr>
            <a:spLocks noChangeArrowheads="1"/>
          </p:cNvSpPr>
          <p:nvPr/>
        </p:nvSpPr>
        <p:spPr bwMode="auto">
          <a:xfrm>
            <a:off x="6435230" y="1811546"/>
            <a:ext cx="885600" cy="878400"/>
          </a:xfrm>
          <a:prstGeom prst="chevron">
            <a:avLst>
              <a:gd name="adj" fmla="val 1037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81" name="Chevron 123">
            <a:hlinkClick r:id="rId16" action="ppaction://hlinksldjump"/>
          </p:cNvPr>
          <p:cNvSpPr>
            <a:spLocks noChangeArrowheads="1"/>
          </p:cNvSpPr>
          <p:nvPr/>
        </p:nvSpPr>
        <p:spPr bwMode="auto">
          <a:xfrm>
            <a:off x="2978271" y="1810137"/>
            <a:ext cx="1740035"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83" name="Freeform 69"/>
          <p:cNvSpPr>
            <a:spLocks noChangeArrowheads="1"/>
          </p:cNvSpPr>
          <p:nvPr/>
        </p:nvSpPr>
        <p:spPr bwMode="auto">
          <a:xfrm>
            <a:off x="7103881" y="255977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4" name="Freeform 69"/>
          <p:cNvSpPr>
            <a:spLocks noChangeArrowheads="1"/>
          </p:cNvSpPr>
          <p:nvPr/>
        </p:nvSpPr>
        <p:spPr bwMode="auto">
          <a:xfrm>
            <a:off x="7964695" y="255998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5" name="TextBox 66"/>
          <p:cNvSpPr txBox="1">
            <a:spLocks noChangeArrowheads="1"/>
          </p:cNvSpPr>
          <p:nvPr/>
        </p:nvSpPr>
        <p:spPr bwMode="auto">
          <a:xfrm>
            <a:off x="5561034" y="4376116"/>
            <a:ext cx="3452341" cy="1597360"/>
          </a:xfrm>
          <a:prstGeom prst="rect">
            <a:avLst/>
          </a:prstGeom>
          <a:noFill/>
          <a:ln w="9525">
            <a:noFill/>
            <a:miter lim="800000"/>
            <a:headEnd/>
            <a:tailEnd/>
          </a:ln>
        </p:spPr>
        <p:txBody>
          <a:bodyPr wrap="square">
            <a:spAutoFit/>
          </a:bodyPr>
          <a:lstStyle/>
          <a:p>
            <a:pPr marL="293688" lvl="1" indent="-114300">
              <a:lnSpc>
                <a:spcPct val="90000"/>
              </a:lnSpc>
              <a:spcBef>
                <a:spcPct val="60000"/>
              </a:spcBef>
              <a:buClr>
                <a:srgbClr val="4DB6EF"/>
              </a:buClr>
              <a:buFont typeface="Wingdings" pitchFamily="2" charset="2"/>
              <a:buChar char="l"/>
            </a:pPr>
            <a:r>
              <a:rPr lang="en-US" sz="800" dirty="0"/>
              <a:t>Credit Card</a:t>
            </a:r>
            <a:br>
              <a:rPr lang="en-US" sz="800" dirty="0"/>
            </a:br>
            <a:r>
              <a:rPr lang="en-US" sz="800" dirty="0"/>
              <a:t>Sales order processing supports the payment by credit cards with integration to payment service providers</a:t>
            </a:r>
          </a:p>
          <a:p>
            <a:pPr marL="293688" lvl="1" indent="-114300">
              <a:lnSpc>
                <a:spcPct val="90000"/>
              </a:lnSpc>
              <a:spcBef>
                <a:spcPct val="60000"/>
              </a:spcBef>
              <a:buClr>
                <a:srgbClr val="4DB6EF"/>
              </a:buClr>
              <a:buFont typeface="Wingdings" pitchFamily="2" charset="2"/>
              <a:buChar char="l"/>
            </a:pPr>
            <a:r>
              <a:rPr lang="en-US" sz="800" dirty="0"/>
              <a:t>Credit Limit Check</a:t>
            </a:r>
            <a:br>
              <a:rPr lang="en-US" sz="800" dirty="0"/>
            </a:br>
            <a:r>
              <a:rPr lang="en-US" sz="800" dirty="0"/>
              <a:t>You can minimize credit risk by specifying a credit limit for a customer. If a credit limit in an order is exceeded, a delivery block is set automatically</a:t>
            </a:r>
          </a:p>
          <a:p>
            <a:pPr marL="293688" lvl="1" indent="-114300">
              <a:lnSpc>
                <a:spcPct val="90000"/>
              </a:lnSpc>
              <a:spcBef>
                <a:spcPct val="60000"/>
              </a:spcBef>
              <a:buClr>
                <a:srgbClr val="4DB6EF"/>
              </a:buClr>
              <a:buFont typeface="Wingdings" pitchFamily="2" charset="2"/>
              <a:buChar char="l"/>
            </a:pPr>
            <a:r>
              <a:rPr lang="en-US" sz="800" dirty="0"/>
              <a:t>Automatic Order Creation</a:t>
            </a:r>
            <a:br>
              <a:rPr lang="en-US" sz="800" dirty="0"/>
            </a:br>
            <a:r>
              <a:rPr lang="en-US" sz="800" dirty="0"/>
              <a:t>A sales order can be created on the basis of a lead, opportunity, sales quote, or through an e-shop or B2B interface (external system)</a:t>
            </a:r>
          </a:p>
          <a:p>
            <a:pPr>
              <a:buClr>
                <a:schemeClr val="accent1"/>
              </a:buClr>
              <a:buSzPct val="80000"/>
              <a:buFont typeface="Wingdings" pitchFamily="2" charset="2"/>
              <a:buNone/>
            </a:pPr>
            <a:endParaRPr lang="en-US" sz="900" dirty="0"/>
          </a:p>
        </p:txBody>
      </p:sp>
      <p:pic>
        <p:nvPicPr>
          <p:cNvPr id="87" name="Picture 127"/>
          <p:cNvPicPr>
            <a:picLocks noChangeAspect="1"/>
          </p:cNvPicPr>
          <p:nvPr>
            <p:custDataLst>
              <p:tags r:id="rId1"/>
            </p:custDataLst>
          </p:nvPr>
        </p:nvPicPr>
        <p:blipFill>
          <a:blip r:embed="rId17" cstate="print">
            <a:extLst>
              <a:ext uri="{28A0092B-C50C-407E-A947-70E740481C1C}">
                <a14:useLocalDpi xmlns:a14="http://schemas.microsoft.com/office/drawing/2010/main" val="0"/>
              </a:ext>
            </a:extLst>
          </a:blip>
          <a:stretch>
            <a:fillRect/>
          </a:stretch>
        </p:blipFill>
        <p:spPr bwMode="auto">
          <a:xfrm>
            <a:off x="1865313" y="6331093"/>
            <a:ext cx="411163" cy="402939"/>
          </a:xfrm>
          <a:prstGeom prst="rect">
            <a:avLst/>
          </a:prstGeom>
          <a:noFill/>
          <a:ln w="9525">
            <a:noFill/>
            <a:miter lim="800000"/>
            <a:headEnd/>
            <a:tailEnd/>
          </a:ln>
        </p:spPr>
      </p:pic>
      <p:sp>
        <p:nvSpPr>
          <p:cNvPr id="88" name="Chevron 79"/>
          <p:cNvSpPr>
            <a:spLocks noChangeArrowheads="1"/>
          </p:cNvSpPr>
          <p:nvPr/>
        </p:nvSpPr>
        <p:spPr bwMode="auto">
          <a:xfrm>
            <a:off x="2324101" y="6323013"/>
            <a:ext cx="639763" cy="414337"/>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Sales/Customer Service Representative</a:t>
            </a:r>
          </a:p>
        </p:txBody>
      </p:sp>
      <p:sp>
        <p:nvSpPr>
          <p:cNvPr id="89" name="Chevron 79"/>
          <p:cNvSpPr>
            <a:spLocks noChangeArrowheads="1"/>
          </p:cNvSpPr>
          <p:nvPr/>
        </p:nvSpPr>
        <p:spPr bwMode="auto">
          <a:xfrm>
            <a:off x="3470275" y="6323013"/>
            <a:ext cx="639763" cy="414337"/>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Warehouse Manager</a:t>
            </a:r>
          </a:p>
        </p:txBody>
      </p:sp>
      <p:sp>
        <p:nvSpPr>
          <p:cNvPr id="90" name="Chevron 79"/>
          <p:cNvSpPr>
            <a:spLocks noChangeArrowheads="1"/>
          </p:cNvSpPr>
          <p:nvPr/>
        </p:nvSpPr>
        <p:spPr bwMode="auto">
          <a:xfrm>
            <a:off x="4665663" y="6323013"/>
            <a:ext cx="639762" cy="414337"/>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r>
              <a:rPr lang="de-DE" sz="700">
                <a:solidFill>
                  <a:srgbClr val="404040"/>
                </a:solidFill>
              </a:rPr>
              <a:t>Warehouse Operator</a:t>
            </a:r>
            <a:endParaRPr lang="en-US" sz="700">
              <a:solidFill>
                <a:srgbClr val="404040"/>
              </a:solidFill>
            </a:endParaRPr>
          </a:p>
        </p:txBody>
      </p:sp>
      <p:sp>
        <p:nvSpPr>
          <p:cNvPr id="92" name="Chevron 79"/>
          <p:cNvSpPr>
            <a:spLocks noChangeArrowheads="1"/>
          </p:cNvSpPr>
          <p:nvPr/>
        </p:nvSpPr>
        <p:spPr bwMode="auto">
          <a:xfrm>
            <a:off x="5735638" y="6323013"/>
            <a:ext cx="639763" cy="414337"/>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Accounts Receivable Accountant</a:t>
            </a:r>
          </a:p>
        </p:txBody>
      </p:sp>
      <p:grpSp>
        <p:nvGrpSpPr>
          <p:cNvPr id="4" name="Group 3"/>
          <p:cNvGrpSpPr/>
          <p:nvPr/>
        </p:nvGrpSpPr>
        <p:grpSpPr>
          <a:xfrm>
            <a:off x="5299075" y="6323013"/>
            <a:ext cx="407988" cy="407987"/>
            <a:chOff x="5299075" y="6323013"/>
            <a:chExt cx="407988" cy="407987"/>
          </a:xfrm>
        </p:grpSpPr>
        <p:pic>
          <p:nvPicPr>
            <p:cNvPr id="94" name="Picture 102" descr="47"/>
            <p:cNvPicPr>
              <a:picLocks noChangeAspect="1" noChangeArrowheads="1"/>
            </p:cNvPicPr>
            <p:nvPr/>
          </p:nvPicPr>
          <p:blipFill>
            <a:blip r:embed="rId18" cstate="print"/>
            <a:srcRect/>
            <a:stretch>
              <a:fillRect/>
            </a:stretch>
          </p:blipFill>
          <p:spPr bwMode="auto">
            <a:xfrm>
              <a:off x="5314950" y="6338888"/>
              <a:ext cx="384175" cy="384175"/>
            </a:xfrm>
            <a:prstGeom prst="rect">
              <a:avLst/>
            </a:prstGeom>
            <a:noFill/>
            <a:ln w="9525">
              <a:noFill/>
              <a:miter lim="800000"/>
              <a:headEnd/>
              <a:tailEnd/>
            </a:ln>
          </p:spPr>
        </p:pic>
        <p:sp>
          <p:nvSpPr>
            <p:cNvPr id="95" name="AutoShape 103"/>
            <p:cNvSpPr>
              <a:spLocks noChangeArrowheads="1"/>
            </p:cNvSpPr>
            <p:nvPr/>
          </p:nvSpPr>
          <p:spPr bwMode="auto">
            <a:xfrm>
              <a:off x="5299075" y="6323013"/>
              <a:ext cx="407988"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pic>
        <p:nvPicPr>
          <p:cNvPr id="97" name="Picture 68"/>
          <p:cNvPicPr>
            <a:picLocks noChangeAspect="1" noChangeArrowheads="1"/>
          </p:cNvPicPr>
          <p:nvPr/>
        </p:nvPicPr>
        <p:blipFill>
          <a:blip r:embed="rId19" cstate="print">
            <a:extLst>
              <a:ext uri="{28A0092B-C50C-407E-A947-70E740481C1C}">
                <a14:useLocalDpi xmlns:a14="http://schemas.microsoft.com/office/drawing/2010/main" val="0"/>
              </a:ext>
            </a:extLst>
          </a:blip>
          <a:stretch>
            <a:fillRect/>
          </a:stretch>
        </p:blipFill>
        <p:spPr bwMode="auto">
          <a:xfrm>
            <a:off x="3021013" y="6337348"/>
            <a:ext cx="401637" cy="393604"/>
          </a:xfrm>
          <a:prstGeom prst="rect">
            <a:avLst/>
          </a:prstGeom>
          <a:noFill/>
          <a:ln w="9525">
            <a:noFill/>
            <a:miter lim="800000"/>
            <a:headEnd/>
            <a:tailEnd/>
          </a:ln>
        </p:spPr>
      </p:pic>
      <p:grpSp>
        <p:nvGrpSpPr>
          <p:cNvPr id="3" name="Group 2"/>
          <p:cNvGrpSpPr/>
          <p:nvPr/>
        </p:nvGrpSpPr>
        <p:grpSpPr>
          <a:xfrm>
            <a:off x="4192588" y="6329363"/>
            <a:ext cx="407987" cy="407987"/>
            <a:chOff x="4192588" y="6329363"/>
            <a:chExt cx="407987" cy="407987"/>
          </a:xfrm>
        </p:grpSpPr>
        <p:pic>
          <p:nvPicPr>
            <p:cNvPr id="100" name="Picture 84" descr="45"/>
            <p:cNvPicPr>
              <a:picLocks noChangeAspect="1" noChangeArrowheads="1"/>
            </p:cNvPicPr>
            <p:nvPr/>
          </p:nvPicPr>
          <p:blipFill>
            <a:blip r:embed="rId20" cstate="print"/>
            <a:srcRect/>
            <a:stretch>
              <a:fillRect/>
            </a:stretch>
          </p:blipFill>
          <p:spPr bwMode="auto">
            <a:xfrm>
              <a:off x="4208463" y="6340475"/>
              <a:ext cx="384175" cy="384175"/>
            </a:xfrm>
            <a:prstGeom prst="rect">
              <a:avLst/>
            </a:prstGeom>
            <a:noFill/>
            <a:ln w="9525">
              <a:noFill/>
              <a:miter lim="800000"/>
              <a:headEnd/>
              <a:tailEnd/>
            </a:ln>
          </p:spPr>
        </p:pic>
        <p:sp>
          <p:nvSpPr>
            <p:cNvPr id="101" name="AutoShape 71"/>
            <p:cNvSpPr>
              <a:spLocks noChangeArrowheads="1"/>
            </p:cNvSpPr>
            <p:nvPr/>
          </p:nvSpPr>
          <p:spPr bwMode="auto">
            <a:xfrm>
              <a:off x="4192588" y="6329363"/>
              <a:ext cx="407987"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
        <p:nvSpPr>
          <p:cNvPr id="102" name="Pentagon 71"/>
          <p:cNvSpPr>
            <a:spLocks noChangeArrowheads="1"/>
          </p:cNvSpPr>
          <p:nvPr/>
        </p:nvSpPr>
        <p:spPr bwMode="auto">
          <a:xfrm>
            <a:off x="409142" y="2899621"/>
            <a:ext cx="633412" cy="604837"/>
          </a:xfrm>
          <a:prstGeom prst="homePlate">
            <a:avLst>
              <a:gd name="adj" fmla="val 11258"/>
            </a:avLst>
          </a:prstGeom>
          <a:noFill/>
          <a:ln w="19050" cap="rnd" algn="ctr">
            <a:noFill/>
            <a:bevel/>
            <a:headEnd/>
            <a:tailEnd/>
          </a:ln>
        </p:spPr>
        <p:txBody>
          <a:bodyPr lIns="72000" tIns="36000" rIns="0" bIns="46800" anchor="b"/>
          <a:lstStyle/>
          <a:p>
            <a:r>
              <a:rPr lang="en-US" sz="700" dirty="0">
                <a:solidFill>
                  <a:srgbClr val="404040"/>
                </a:solidFill>
              </a:rPr>
              <a:t>Marketing-to-Opportunity</a:t>
            </a:r>
          </a:p>
        </p:txBody>
      </p:sp>
      <p:pic>
        <p:nvPicPr>
          <p:cNvPr id="103" name="Picture 102"/>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517030" y="3028605"/>
            <a:ext cx="180000" cy="134181"/>
          </a:xfrm>
          <a:prstGeom prst="rect">
            <a:avLst/>
          </a:prstGeom>
        </p:spPr>
      </p:pic>
      <p:sp>
        <p:nvSpPr>
          <p:cNvPr id="104" name="Pentagon 71"/>
          <p:cNvSpPr>
            <a:spLocks noChangeArrowheads="1"/>
          </p:cNvSpPr>
          <p:nvPr/>
        </p:nvSpPr>
        <p:spPr bwMode="auto">
          <a:xfrm>
            <a:off x="7480613" y="2829129"/>
            <a:ext cx="633412" cy="604838"/>
          </a:xfrm>
          <a:prstGeom prst="homePlate">
            <a:avLst>
              <a:gd name="adj" fmla="val 11258"/>
            </a:avLst>
          </a:prstGeom>
          <a:noFill/>
          <a:ln w="19050" cap="rnd" algn="ctr">
            <a:noFill/>
            <a:bevel/>
            <a:headEnd/>
            <a:tailEnd/>
          </a:ln>
        </p:spPr>
        <p:txBody>
          <a:bodyPr lIns="72000" tIns="36000" rIns="0" bIns="46800" anchor="b"/>
          <a:lstStyle/>
          <a:p>
            <a:r>
              <a:rPr lang="en-US" sz="700" dirty="0">
                <a:solidFill>
                  <a:srgbClr val="404040"/>
                </a:solidFill>
              </a:rPr>
              <a:t>Customer Returns</a:t>
            </a:r>
          </a:p>
        </p:txBody>
      </p:sp>
      <p:pic>
        <p:nvPicPr>
          <p:cNvPr id="105" name="Picture 104"/>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7568792" y="2979127"/>
            <a:ext cx="180000" cy="134181"/>
          </a:xfrm>
          <a:prstGeom prst="rect">
            <a:avLst/>
          </a:prstGeom>
        </p:spPr>
      </p:pic>
      <p:sp>
        <p:nvSpPr>
          <p:cNvPr id="106" name="Freeform 69"/>
          <p:cNvSpPr>
            <a:spLocks noChangeArrowheads="1"/>
          </p:cNvSpPr>
          <p:nvPr/>
        </p:nvSpPr>
        <p:spPr bwMode="auto">
          <a:xfrm>
            <a:off x="4501426" y="353467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7" name="TextBox 66"/>
          <p:cNvSpPr txBox="1">
            <a:spLocks noChangeArrowheads="1"/>
          </p:cNvSpPr>
          <p:nvPr/>
        </p:nvSpPr>
        <p:spPr bwMode="auto">
          <a:xfrm>
            <a:off x="1749620" y="5743105"/>
            <a:ext cx="6350000" cy="461665"/>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800" dirty="0"/>
              <a:t>If you work with externally-managed locations, note the following:</a:t>
            </a:r>
            <a:br>
              <a:rPr lang="en-US" sz="800" dirty="0"/>
            </a:br>
            <a:r>
              <a:rPr lang="en-US" sz="800" dirty="0"/>
              <a:t>The use of the Third-Party Logistics scenario is subject to the licensing of a warehouse provider communication add-on via the SAP Store. Note that the licensing of the warehouse provider communication add-on may be subject to additional fees</a:t>
            </a:r>
          </a:p>
        </p:txBody>
      </p:sp>
      <p:sp>
        <p:nvSpPr>
          <p:cNvPr id="68"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0"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1"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3" name="Picture 72" descr="Calculator_2_60px.png"/>
          <p:cNvPicPr>
            <a:picLocks noChangeAspect="1"/>
          </p:cNvPicPr>
          <p:nvPr/>
        </p:nvPicPr>
        <p:blipFill>
          <a:blip r:embed="rId22" cstate="print"/>
          <a:stretch>
            <a:fillRect/>
          </a:stretch>
        </p:blipFill>
        <p:spPr>
          <a:xfrm>
            <a:off x="366739" y="5245467"/>
            <a:ext cx="180000" cy="180000"/>
          </a:xfrm>
          <a:prstGeom prst="rect">
            <a:avLst/>
          </a:prstGeom>
        </p:spPr>
      </p:pic>
      <p:pic>
        <p:nvPicPr>
          <p:cNvPr id="74" name="Picture 73" descr="Monitor_60px.png"/>
          <p:cNvPicPr>
            <a:picLocks noChangeAspect="1"/>
          </p:cNvPicPr>
          <p:nvPr/>
        </p:nvPicPr>
        <p:blipFill>
          <a:blip r:embed="rId23" cstate="print"/>
          <a:stretch>
            <a:fillRect/>
          </a:stretch>
        </p:blipFill>
        <p:spPr>
          <a:xfrm>
            <a:off x="366739" y="5604137"/>
            <a:ext cx="180000" cy="180000"/>
          </a:xfrm>
          <a:prstGeom prst="rect">
            <a:avLst/>
          </a:prstGeom>
        </p:spPr>
      </p:pic>
      <p:sp>
        <p:nvSpPr>
          <p:cNvPr id="77" name="Rectangle 57">
            <a:hlinkClick r:id="rId24"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Rectangle 57">
            <a:hlinkClick r:id="rId25"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07" name="Rectangle 57">
            <a:hlinkClick r:id="rId2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2" name="Chevron 123">
            <a:hlinkClick r:id="rId27" action="ppaction://hlinksldjump"/>
          </p:cNvPr>
          <p:cNvSpPr>
            <a:spLocks noChangeArrowheads="1"/>
          </p:cNvSpPr>
          <p:nvPr/>
        </p:nvSpPr>
        <p:spPr bwMode="auto">
          <a:xfrm>
            <a:off x="2110714" y="1809247"/>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Contract</a:t>
            </a:r>
          </a:p>
        </p:txBody>
      </p:sp>
      <p:pic>
        <p:nvPicPr>
          <p:cNvPr id="64" name="Picture 63"/>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71" name="Picture 2"/>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grpSp>
        <p:nvGrpSpPr>
          <p:cNvPr id="63" name="Group 62"/>
          <p:cNvGrpSpPr/>
          <p:nvPr/>
        </p:nvGrpSpPr>
        <p:grpSpPr>
          <a:xfrm>
            <a:off x="6907213" y="4502150"/>
            <a:ext cx="407987" cy="407988"/>
            <a:chOff x="6907213" y="4502150"/>
            <a:chExt cx="407987" cy="407988"/>
          </a:xfrm>
        </p:grpSpPr>
        <p:pic>
          <p:nvPicPr>
            <p:cNvPr id="64" name="Picture 102" descr="47"/>
            <p:cNvPicPr>
              <a:picLocks noChangeAspect="1" noChangeArrowheads="1"/>
            </p:cNvPicPr>
            <p:nvPr/>
          </p:nvPicPr>
          <p:blipFill>
            <a:blip r:embed="rId8" cstate="print"/>
            <a:srcRect/>
            <a:stretch>
              <a:fillRect/>
            </a:stretch>
          </p:blipFill>
          <p:spPr bwMode="auto">
            <a:xfrm>
              <a:off x="6923088" y="4518025"/>
              <a:ext cx="384175" cy="384175"/>
            </a:xfrm>
            <a:prstGeom prst="rect">
              <a:avLst/>
            </a:prstGeom>
            <a:noFill/>
            <a:ln w="9525">
              <a:noFill/>
              <a:miter lim="800000"/>
              <a:headEnd/>
              <a:tailEnd/>
            </a:ln>
          </p:spPr>
        </p:pic>
        <p:sp>
          <p:nvSpPr>
            <p:cNvPr id="69" name="AutoShape 103"/>
            <p:cNvSpPr>
              <a:spLocks noChangeArrowheads="1"/>
            </p:cNvSpPr>
            <p:nvPr/>
          </p:nvSpPr>
          <p:spPr bwMode="auto">
            <a:xfrm>
              <a:off x="6907213" y="4502150"/>
              <a:ext cx="407987"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pic>
        <p:nvPicPr>
          <p:cNvPr id="61" name="Picture 60" descr="i_button_black.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66739" y="5909685"/>
            <a:ext cx="170688" cy="170688"/>
          </a:xfrm>
          <a:prstGeom prst="rect">
            <a:avLst/>
          </a:prstGeom>
        </p:spPr>
      </p:pic>
      <p:sp>
        <p:nvSpPr>
          <p:cNvPr id="79" name="TextBox 7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8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Order-to-Cash (Sell-from-Stock)</a:t>
            </a:r>
            <a:br>
              <a:rPr lang="en-US" dirty="0"/>
            </a:br>
            <a:r>
              <a:rPr lang="en-US" sz="2000" b="0" dirty="0"/>
              <a:t>Process Details: Processing Receivables and Payments</a:t>
            </a:r>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856919"/>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Receivables and Payments</a:t>
            </a:r>
            <a:r>
              <a:rPr lang="en-US" sz="900" dirty="0"/>
              <a:t> business process enables the processing of incoming payments, initiated either internally by your company or externally by your customers. The process uses country-specific payment methods. </a:t>
            </a:r>
          </a:p>
          <a:p>
            <a:pPr>
              <a:spcBef>
                <a:spcPts val="600"/>
              </a:spcBef>
            </a:pPr>
            <a:r>
              <a:rPr lang="en-US" sz="900" dirty="0"/>
              <a:t>Payments can be made manually, or automatically via a payment run in which the system proposes open items for payment. You then release the payments and the system posts them to accounting. You create the payment medium, either manually or as part of an automatic run, using files for direct debit or credit card payments. When the payments are credited to the company's bank account, the bank statement is entered in the system, either uploaded electronically or entered manually, before being confirmed. If payments are initiated externally by the customer, the bank statement provides notification of payment. The payments are matched in the system to the open invoices before being cleared. </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Receivable Accountant</a:t>
            </a:r>
            <a:endParaRPr lang="en-US" sz="800" dirty="0">
              <a:solidFill>
                <a:srgbClr val="404040"/>
              </a:solidFill>
            </a:endParaRPr>
          </a:p>
        </p:txBody>
      </p:sp>
      <p:sp>
        <p:nvSpPr>
          <p:cNvPr id="81"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Receivables  </a:t>
            </a:r>
            <a:br>
              <a:rPr lang="en-US" sz="800" dirty="0">
                <a:solidFill>
                  <a:srgbClr val="404040"/>
                </a:solidFill>
              </a:rPr>
            </a:br>
            <a:r>
              <a:rPr lang="en-US" sz="800" dirty="0">
                <a:solidFill>
                  <a:srgbClr val="404040"/>
                </a:solidFill>
              </a:rPr>
              <a:t>Payment Management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0"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4"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2" name="Picture 91" descr="Calculator_2_60px.png"/>
          <p:cNvPicPr>
            <a:picLocks noChangeAspect="1"/>
          </p:cNvPicPr>
          <p:nvPr/>
        </p:nvPicPr>
        <p:blipFill>
          <a:blip r:embed="rId11" cstate="print"/>
          <a:stretch>
            <a:fillRect/>
          </a:stretch>
        </p:blipFill>
        <p:spPr>
          <a:xfrm>
            <a:off x="366739" y="5245467"/>
            <a:ext cx="180000" cy="180000"/>
          </a:xfrm>
          <a:prstGeom prst="rect">
            <a:avLst/>
          </a:prstGeom>
        </p:spPr>
      </p:pic>
      <p:pic>
        <p:nvPicPr>
          <p:cNvPr id="97" name="Picture 96" descr="Monitor_60px.png"/>
          <p:cNvPicPr>
            <a:picLocks noChangeAspect="1"/>
          </p:cNvPicPr>
          <p:nvPr/>
        </p:nvPicPr>
        <p:blipFill>
          <a:blip r:embed="rId12" cstate="print"/>
          <a:stretch>
            <a:fillRect/>
          </a:stretch>
        </p:blipFill>
        <p:spPr>
          <a:xfrm>
            <a:off x="366739" y="5604137"/>
            <a:ext cx="180000" cy="180000"/>
          </a:xfrm>
          <a:prstGeom prst="rect">
            <a:avLst/>
          </a:prstGeom>
        </p:spPr>
      </p:pic>
      <p:sp>
        <p:nvSpPr>
          <p:cNvPr id="98" name="Rectangle 57">
            <a:hlinkClick r:id="rId13"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9" name="Rectangle 57">
            <a:hlinkClick r:id="rId14"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02" name="Rectangle 57">
            <a:hlinkClick r:id="rId1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5" name="Chevron 123">
            <a:hlinkClick r:id="rId16" action="ppaction://hlinksldjump"/>
          </p:cNvPr>
          <p:cNvSpPr>
            <a:spLocks noChangeArrowheads="1"/>
          </p:cNvSpPr>
          <p:nvPr/>
        </p:nvSpPr>
        <p:spPr bwMode="auto">
          <a:xfrm>
            <a:off x="7236992" y="1809247"/>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106" name="Chevron 123">
            <a:hlinkClick r:id="rId17" action="ppaction://hlinksldjump"/>
          </p:cNvPr>
          <p:cNvSpPr>
            <a:spLocks noChangeArrowheads="1"/>
          </p:cNvSpPr>
          <p:nvPr/>
        </p:nvSpPr>
        <p:spPr bwMode="auto">
          <a:xfrm>
            <a:off x="2864154" y="1809247"/>
            <a:ext cx="4410972"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108" name="Chevron 44"/>
          <p:cNvSpPr>
            <a:spLocks noChangeArrowheads="1"/>
          </p:cNvSpPr>
          <p:nvPr/>
        </p:nvSpPr>
        <p:spPr bwMode="auto">
          <a:xfrm>
            <a:off x="3671767" y="2534063"/>
            <a:ext cx="3544028"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Externally-Initiated Payments by Incoming </a:t>
            </a:r>
          </a:p>
          <a:p>
            <a:pPr>
              <a:lnSpc>
                <a:spcPct val="90000"/>
              </a:lnSpc>
            </a:pPr>
            <a:r>
              <a:rPr lang="en-US" sz="900" dirty="0">
                <a:solidFill>
                  <a:schemeClr val="bg1"/>
                </a:solidFill>
                <a:latin typeface="BentonSans Regular"/>
                <a:cs typeface="BentonSans Regular"/>
              </a:rPr>
              <a:t>Bank Transfer</a:t>
            </a:r>
          </a:p>
        </p:txBody>
      </p:sp>
      <p:sp>
        <p:nvSpPr>
          <p:cNvPr id="109" name="Chevron 108"/>
          <p:cNvSpPr>
            <a:spLocks noChangeArrowheads="1"/>
          </p:cNvSpPr>
          <p:nvPr>
            <p:custDataLst>
              <p:tags r:id="rId1"/>
            </p:custDataLst>
          </p:nvPr>
        </p:nvSpPr>
        <p:spPr bwMode="auto">
          <a:xfrm>
            <a:off x="3845026" y="284276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pt-BR" sz="800" dirty="0">
                <a:solidFill>
                  <a:srgbClr val="404040"/>
                </a:solidFill>
              </a:rPr>
              <a:t>Enter a remittance advice</a:t>
            </a:r>
            <a:endParaRPr lang="en-US" sz="800" dirty="0">
              <a:solidFill>
                <a:srgbClr val="404040"/>
              </a:solidFill>
            </a:endParaRPr>
          </a:p>
        </p:txBody>
      </p:sp>
      <p:sp>
        <p:nvSpPr>
          <p:cNvPr id="110" name="Chevron 109"/>
          <p:cNvSpPr>
            <a:spLocks noChangeArrowheads="1"/>
          </p:cNvSpPr>
          <p:nvPr>
            <p:custDataLst>
              <p:tags r:id="rId2"/>
            </p:custDataLst>
          </p:nvPr>
        </p:nvSpPr>
        <p:spPr bwMode="auto">
          <a:xfrm>
            <a:off x="4644470" y="284276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111" name="Oval 110">
            <a:hlinkClick r:id="rId18" action="ppaction://hlinksldjump" tooltip="The accountant enters a payment advice received from the customer or supplier upon payment of an invoice or credit memo."/>
          </p:cNvPr>
          <p:cNvSpPr>
            <a:spLocks noChangeAspect="1"/>
          </p:cNvSpPr>
          <p:nvPr/>
        </p:nvSpPr>
        <p:spPr bwMode="gray">
          <a:xfrm>
            <a:off x="4417997" y="342648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2" name="Oval 111">
            <a:hlinkClick r:id="rId18"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5214413" y="342648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4" name="Chevron 113"/>
          <p:cNvSpPr>
            <a:spLocks noChangeArrowheads="1"/>
          </p:cNvSpPr>
          <p:nvPr>
            <p:custDataLst>
              <p:tags r:id="rId3"/>
            </p:custDataLst>
          </p:nvPr>
        </p:nvSpPr>
        <p:spPr bwMode="auto">
          <a:xfrm>
            <a:off x="5435225" y="283988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115" name="Oval 114">
            <a:hlinkClick r:id="rId18" action="ppaction://hlinksldjump" tooltip="The system receives information about the processed payments in a bank statement, lockbox, or bank advice, and allocates them to the appropriate process or matches them against the payments created in the system."/>
          </p:cNvPr>
          <p:cNvSpPr>
            <a:spLocks noChangeAspect="1"/>
          </p:cNvSpPr>
          <p:nvPr/>
        </p:nvSpPr>
        <p:spPr bwMode="gray">
          <a:xfrm>
            <a:off x="6031047" y="343223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6" name="Chevron 115"/>
          <p:cNvSpPr>
            <a:spLocks noChangeArrowheads="1"/>
          </p:cNvSpPr>
          <p:nvPr>
            <p:custDataLst>
              <p:tags r:id="rId4"/>
            </p:custDataLst>
          </p:nvPr>
        </p:nvSpPr>
        <p:spPr bwMode="auto">
          <a:xfrm>
            <a:off x="6243232" y="284473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Clear a payment</a:t>
            </a:r>
          </a:p>
        </p:txBody>
      </p:sp>
      <p:sp>
        <p:nvSpPr>
          <p:cNvPr id="117" name="Oval 116">
            <a:hlinkClick r:id="rId18" action="ppaction://hlinksldjump" tooltip="The system clears the payment if the items were selected previously. Otherwise, the system generates a task for the accountant to clear."/>
          </p:cNvPr>
          <p:cNvSpPr>
            <a:spLocks noChangeAspect="1"/>
          </p:cNvSpPr>
          <p:nvPr/>
        </p:nvSpPr>
        <p:spPr bwMode="gray">
          <a:xfrm>
            <a:off x="6820903" y="342845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8" name="Text Box 129"/>
          <p:cNvSpPr txBox="1">
            <a:spLocks noChangeArrowheads="1"/>
          </p:cNvSpPr>
          <p:nvPr/>
        </p:nvSpPr>
        <p:spPr bwMode="auto">
          <a:xfrm>
            <a:off x="8136330" y="229243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119" name="Rectangle 77"/>
          <p:cNvSpPr>
            <a:spLocks noChangeArrowheads="1"/>
          </p:cNvSpPr>
          <p:nvPr/>
        </p:nvSpPr>
        <p:spPr bwMode="auto">
          <a:xfrm>
            <a:off x="3802580" y="3629354"/>
            <a:ext cx="2008489"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19" action="ppaction://hlinksldjump"/>
              </a:rPr>
              <a:t>Click here </a:t>
            </a:r>
            <a:r>
              <a:rPr lang="en-US" sz="900" dirty="0">
                <a:solidFill>
                  <a:schemeClr val="bg1"/>
                </a:solidFill>
                <a:latin typeface="BentonSans Regular"/>
                <a:cs typeface="BentonSans Regular"/>
              </a:rPr>
              <a:t>to hide process variants</a:t>
            </a:r>
          </a:p>
        </p:txBody>
      </p:sp>
      <p:sp>
        <p:nvSpPr>
          <p:cNvPr id="120" name="Chevron 123">
            <a:hlinkClick r:id="rId20" action="ppaction://hlinksldjump"/>
          </p:cNvPr>
          <p:cNvSpPr>
            <a:spLocks noChangeArrowheads="1"/>
          </p:cNvSpPr>
          <p:nvPr/>
        </p:nvSpPr>
        <p:spPr bwMode="auto">
          <a:xfrm>
            <a:off x="342746" y="1815297"/>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121" name="Chevron 123">
            <a:hlinkClick r:id="rId21" action="ppaction://hlinksldjump"/>
          </p:cNvPr>
          <p:cNvSpPr>
            <a:spLocks noChangeArrowheads="1"/>
          </p:cNvSpPr>
          <p:nvPr/>
        </p:nvSpPr>
        <p:spPr bwMode="auto">
          <a:xfrm>
            <a:off x="1187499" y="181529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122" name="Freeform 70"/>
          <p:cNvSpPr>
            <a:spLocks noChangeArrowheads="1"/>
          </p:cNvSpPr>
          <p:nvPr/>
        </p:nvSpPr>
        <p:spPr bwMode="auto">
          <a:xfrm flipV="1">
            <a:off x="1001734" y="1819512"/>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125" name="Chevron 123">
            <a:hlinkClick r:id="rId22" action="ppaction://hlinksldjump"/>
          </p:cNvPr>
          <p:cNvSpPr>
            <a:spLocks noChangeArrowheads="1"/>
          </p:cNvSpPr>
          <p:nvPr/>
        </p:nvSpPr>
        <p:spPr bwMode="auto">
          <a:xfrm>
            <a:off x="2024794" y="1809247"/>
            <a:ext cx="884237" cy="879809"/>
          </a:xfrm>
          <a:prstGeom prst="chevron">
            <a:avLst>
              <a:gd name="adj" fmla="val 10374"/>
            </a:avLst>
          </a:prstGeom>
          <a:solidFill>
            <a:schemeClr val="bg2">
              <a:lumMod val="90000"/>
            </a:schemeClr>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Contract</a:t>
            </a:r>
          </a:p>
        </p:txBody>
      </p:sp>
      <p:sp>
        <p:nvSpPr>
          <p:cNvPr id="65" name="Chevron 55"/>
          <p:cNvSpPr>
            <a:spLocks noChangeArrowheads="1"/>
          </p:cNvSpPr>
          <p:nvPr/>
        </p:nvSpPr>
        <p:spPr bwMode="auto">
          <a:xfrm>
            <a:off x="3665015" y="3919681"/>
            <a:ext cx="3433312" cy="2274912"/>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252000">
              <a:spcBef>
                <a:spcPts val="300"/>
              </a:spcBef>
            </a:pPr>
            <a:endParaRPr lang="en-US" sz="900" dirty="0"/>
          </a:p>
          <a:p>
            <a:pPr marL="252000">
              <a:spcBef>
                <a:spcPts val="300"/>
              </a:spcBef>
            </a:pPr>
            <a:r>
              <a:rPr lang="en-US" sz="900" dirty="0"/>
              <a:t>Processing Externally-Initiated Payments by Incoming Check</a:t>
            </a:r>
          </a:p>
          <a:p>
            <a:pPr marL="252000">
              <a:spcBef>
                <a:spcPts val="300"/>
              </a:spcBef>
            </a:pPr>
            <a:r>
              <a:rPr lang="en-US" sz="900" dirty="0"/>
              <a:t>Processing Externally-Initiated Payments by Incoming Check with Lockbox</a:t>
            </a:r>
          </a:p>
          <a:p>
            <a:pPr marL="252000">
              <a:spcBef>
                <a:spcPts val="300"/>
              </a:spcBef>
            </a:pPr>
            <a:r>
              <a:rPr lang="en-US" sz="900" dirty="0"/>
              <a:t>Processing Externally-Initiated Payments by Multiple Incoming Checks</a:t>
            </a:r>
          </a:p>
          <a:p>
            <a:pPr marL="252000">
              <a:spcBef>
                <a:spcPts val="300"/>
              </a:spcBef>
            </a:pPr>
            <a:r>
              <a:rPr lang="en-US" sz="900" dirty="0"/>
              <a:t>Processing Incoming Payments by Bill of Exchange</a:t>
            </a:r>
          </a:p>
          <a:p>
            <a:pPr marL="252000">
              <a:spcBef>
                <a:spcPts val="300"/>
              </a:spcBef>
            </a:pPr>
            <a:r>
              <a:rPr lang="en-US" sz="900" dirty="0"/>
              <a:t>Processing Incoming Payments with Petty Cash</a:t>
            </a:r>
          </a:p>
          <a:p>
            <a:pPr marL="252000">
              <a:spcBef>
                <a:spcPts val="300"/>
              </a:spcBef>
            </a:pPr>
            <a:r>
              <a:rPr lang="en-US" sz="900" dirty="0"/>
              <a:t>Processing Internally-Initiated Payments by Credit Card</a:t>
            </a:r>
          </a:p>
          <a:p>
            <a:pPr marL="252000">
              <a:spcBef>
                <a:spcPts val="300"/>
              </a:spcBef>
            </a:pPr>
            <a:r>
              <a:rPr lang="en-US" sz="900" dirty="0"/>
              <a:t>Processing Internally-Initiated Payments by Direct Debit</a:t>
            </a:r>
          </a:p>
          <a:p>
            <a:pPr marL="252000">
              <a:spcBef>
                <a:spcPts val="300"/>
              </a:spcBef>
            </a:pPr>
            <a:r>
              <a:rPr lang="en-US" sz="900" dirty="0"/>
              <a:t>Processing Receivables and Payments with Accounts Maintenance</a:t>
            </a:r>
          </a:p>
        </p:txBody>
      </p:sp>
      <p:sp>
        <p:nvSpPr>
          <p:cNvPr id="66" name="Oval 65">
            <a:hlinkClick r:id="rId18" action="ppaction://hlinksldjump" tooltip="The Processing Externally-Initiated  Payments by Incoming Check process variant enables customer invoices, for which payment is initiated externally, to be paid by incoming check. Clearing is performed in the same step."/>
          </p:cNvPr>
          <p:cNvSpPr>
            <a:spLocks noChangeAspect="1"/>
          </p:cNvSpPr>
          <p:nvPr/>
        </p:nvSpPr>
        <p:spPr bwMode="gray">
          <a:xfrm>
            <a:off x="3768300" y="413056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8" name="Oval 67">
            <a:hlinkClick r:id="rId18" action="ppaction://hlinksldjump" tooltip="The Processing Externally-Initiated  Payments by Incoming Check with Lockbox process variant enables customer invoices, for which payment is initiated externally, to be paid using lockbox processing."/>
          </p:cNvPr>
          <p:cNvSpPr>
            <a:spLocks noChangeAspect="1"/>
          </p:cNvSpPr>
          <p:nvPr/>
        </p:nvSpPr>
        <p:spPr bwMode="gray">
          <a:xfrm>
            <a:off x="3768300" y="430033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0" name="Oval 69">
            <a:hlinkClick r:id="rId18" action="ppaction://hlinksldjump" tooltip="The Processing Externally-Initiated Payments by Multiple Incoming Checks process variant enables customer invoices, initiated externally, to be paid by check in a transaction that allows multiple checks to be entered on one screen."/>
          </p:cNvPr>
          <p:cNvSpPr>
            <a:spLocks noChangeAspect="1"/>
          </p:cNvSpPr>
          <p:nvPr/>
        </p:nvSpPr>
        <p:spPr bwMode="gray">
          <a:xfrm>
            <a:off x="3768300" y="461283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4" name="Oval 73">
            <a:hlinkClick r:id="rId18" action="ppaction://hlinksldjump" tooltip="The Processing Incoming Payments by Bill of Exchange process variant allows you to process different types of bills of exchange."/>
          </p:cNvPr>
          <p:cNvSpPr>
            <a:spLocks noChangeAspect="1"/>
          </p:cNvSpPr>
          <p:nvPr/>
        </p:nvSpPr>
        <p:spPr bwMode="gray">
          <a:xfrm>
            <a:off x="3768300" y="492576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5" name="Oval 74">
            <a:hlinkClick r:id="rId18" action="ppaction://hlinksldjump" tooltip="The Processing Incoming Payments with Petty Cash process variant enables customer invoices to be paid in cash."/>
          </p:cNvPr>
          <p:cNvSpPr>
            <a:spLocks noChangeAspect="1"/>
          </p:cNvSpPr>
          <p:nvPr/>
        </p:nvSpPr>
        <p:spPr bwMode="gray">
          <a:xfrm>
            <a:off x="3768300" y="509909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6" name="Oval 75">
            <a:hlinkClick r:id="rId18" action="ppaction://hlinksldjump" tooltip="The Processing Internally-Initiated  Payments by Credit Card process variant enables customer invoices, for which payment is initiated internally, to be paid by credit card."/>
          </p:cNvPr>
          <p:cNvSpPr>
            <a:spLocks noChangeAspect="1"/>
          </p:cNvSpPr>
          <p:nvPr/>
        </p:nvSpPr>
        <p:spPr bwMode="gray">
          <a:xfrm>
            <a:off x="3768300" y="527422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7" name="Oval 76">
            <a:hlinkClick r:id="rId18" action="ppaction://hlinksldjump" tooltip="The Processing Internally-Initiated Payments by Direct Debit process variant enables customer invoices, for which payment is initiated internally, to be paid by direct debit."/>
          </p:cNvPr>
          <p:cNvSpPr>
            <a:spLocks noChangeAspect="1"/>
          </p:cNvSpPr>
          <p:nvPr/>
        </p:nvSpPr>
        <p:spPr bwMode="gray">
          <a:xfrm>
            <a:off x="3768300" y="545776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8" name="Oval 77">
            <a:hlinkClick r:id="rId18" action="ppaction://hlinksldjump" tooltip="The Processing Receivables and Payments with Accounts Maintenance - Standard Variant process variant enables you to monitor customer accounts on a regular basis. You can clear any remaining open items and write off small differences manually."/>
          </p:cNvPr>
          <p:cNvSpPr>
            <a:spLocks noChangeAspect="1"/>
          </p:cNvSpPr>
          <p:nvPr/>
        </p:nvSpPr>
        <p:spPr bwMode="gray">
          <a:xfrm>
            <a:off x="3768300" y="562045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31" name="Chevron 123">
            <a:hlinkClick r:id="rId23" action="ppaction://hlinksldjump"/>
          </p:cNvPr>
          <p:cNvSpPr>
            <a:spLocks noChangeArrowheads="1"/>
          </p:cNvSpPr>
          <p:nvPr/>
        </p:nvSpPr>
        <p:spPr bwMode="auto">
          <a:xfrm>
            <a:off x="2845575" y="2799966"/>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pic>
        <p:nvPicPr>
          <p:cNvPr id="62" name="Picture 61"/>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
        <p:nvSpPr>
          <p:cNvPr id="72" name="TextBox 59">
            <a:hlinkClick r:id="rId25" action="ppaction://hlinksldjump"/>
          </p:cNvPr>
          <p:cNvSpPr txBox="1">
            <a:spLocks noChangeArrowheads="1"/>
          </p:cNvSpPr>
          <p:nvPr/>
        </p:nvSpPr>
        <p:spPr bwMode="auto">
          <a:xfrm>
            <a:off x="6876427" y="2480551"/>
            <a:ext cx="237390" cy="276999"/>
          </a:xfrm>
          <a:prstGeom prst="rect">
            <a:avLst/>
          </a:prstGeom>
          <a:noFill/>
          <a:ln w="9525">
            <a:noFill/>
            <a:miter lim="800000"/>
            <a:headEnd/>
            <a:tailEnd/>
          </a:ln>
        </p:spPr>
        <p:txBody>
          <a:bodyPr wrap="square" lIns="72000">
            <a:spAutoFit/>
          </a:bodyPr>
          <a:lstStyle>
            <a:defPPr>
              <a:defRPr lang="de-DE"/>
            </a:defPPr>
            <a:lvl1pPr>
              <a:defRPr sz="1200">
                <a:solidFill>
                  <a:schemeClr val="bg1"/>
                </a:solidFill>
                <a:latin typeface="BentonSans Light" pitchFamily="2" charset="0"/>
                <a:cs typeface="BrowalliaUPC" pitchFamily="34" charset="-34"/>
              </a:defRPr>
            </a:lvl1pPr>
          </a:lstStyle>
          <a:p>
            <a:r>
              <a:rPr lang="en-US" dirty="0"/>
              <a:t>X</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Picture 57"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6739" y="5909685"/>
            <a:ext cx="170688" cy="170688"/>
          </a:xfrm>
          <a:prstGeom prst="rect">
            <a:avLst/>
          </a:prstGeom>
        </p:spPr>
      </p:pic>
      <p:sp>
        <p:nvSpPr>
          <p:cNvPr id="59" name="TextBox 5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Order-to-Cash (Sell-from-Stock)</a:t>
            </a:r>
            <a:br>
              <a:rPr lang="en-US" dirty="0"/>
            </a:br>
            <a:r>
              <a:rPr lang="en-US" sz="2000" b="0" dirty="0"/>
              <a:t>Process Details: Initiating Outbound Delivery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810478"/>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Initiating Outbound Delivery</a:t>
            </a:r>
            <a:r>
              <a:rPr lang="en-US" sz="900" dirty="0"/>
              <a:t> business process enables you to manually perform ATP checks for sales order items. Depending on the current situation the system might change the source of supply for the sales order. By releasing the confirmed scheduled lines to logistics execution you initiate the outbound delivery process.</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pPr>
            <a:r>
              <a:rPr lang="en-US" sz="900" b="1" dirty="0">
                <a:solidFill>
                  <a:srgbClr val="404040"/>
                </a:solidFill>
              </a:rPr>
              <a:t>Performed by</a:t>
            </a:r>
          </a:p>
          <a:p>
            <a:pPr>
              <a:buClr>
                <a:schemeClr val="accent1"/>
              </a:buClr>
              <a:buSzPct val="80000"/>
            </a:pPr>
            <a:r>
              <a:rPr lang="en-US" sz="900" dirty="0">
                <a:solidFill>
                  <a:srgbClr val="404040"/>
                </a:solidFill>
              </a:rPr>
              <a:t>Warehouse Manager</a:t>
            </a:r>
          </a:p>
        </p:txBody>
      </p:sp>
      <p:sp>
        <p:nvSpPr>
          <p:cNvPr id="81"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pPr>
            <a:r>
              <a:rPr lang="en-US" sz="900" b="1" dirty="0">
                <a:solidFill>
                  <a:srgbClr val="404040"/>
                </a:solidFill>
              </a:rPr>
              <a:t>In the Work Center(s)</a:t>
            </a:r>
            <a:r>
              <a:rPr lang="en-US" sz="900" dirty="0">
                <a:solidFill>
                  <a:srgbClr val="404040"/>
                </a:solidFill>
              </a:rPr>
              <a:t> Outbound Logistics Control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pic>
        <p:nvPicPr>
          <p:cNvPr id="112" name="Picture 68"/>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6911975" y="4533947"/>
            <a:ext cx="401638" cy="393605"/>
          </a:xfrm>
          <a:prstGeom prst="rect">
            <a:avLst/>
          </a:prstGeom>
          <a:noFill/>
          <a:ln w="9525">
            <a:noFill/>
            <a:miter lim="800000"/>
            <a:headEnd/>
            <a:tailEnd/>
          </a:ln>
        </p:spPr>
      </p:pic>
      <p:sp>
        <p:nvSpPr>
          <p:cNvPr id="63" name="Chevron 123">
            <a:hlinkClick r:id="rId8" action="ppaction://hlinksldjump"/>
          </p:cNvPr>
          <p:cNvSpPr>
            <a:spLocks noChangeArrowheads="1"/>
          </p:cNvSpPr>
          <p:nvPr/>
        </p:nvSpPr>
        <p:spPr bwMode="auto">
          <a:xfrm>
            <a:off x="6707563" y="180772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64" name="Chevron 123">
            <a:hlinkClick r:id="rId9" action="ppaction://hlinksldjump"/>
          </p:cNvPr>
          <p:cNvSpPr>
            <a:spLocks noChangeArrowheads="1"/>
          </p:cNvSpPr>
          <p:nvPr/>
        </p:nvSpPr>
        <p:spPr bwMode="auto">
          <a:xfrm>
            <a:off x="2845575" y="2799966"/>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66" name="Freeform 69"/>
          <p:cNvSpPr>
            <a:spLocks noChangeArrowheads="1"/>
          </p:cNvSpPr>
          <p:nvPr/>
        </p:nvSpPr>
        <p:spPr bwMode="auto">
          <a:xfrm>
            <a:off x="7377485" y="255437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8" name="Chevron 123">
            <a:hlinkClick r:id="rId10" action="ppaction://hlinksldjump"/>
          </p:cNvPr>
          <p:cNvSpPr>
            <a:spLocks noChangeArrowheads="1"/>
          </p:cNvSpPr>
          <p:nvPr/>
        </p:nvSpPr>
        <p:spPr bwMode="auto">
          <a:xfrm>
            <a:off x="3696716" y="2806619"/>
            <a:ext cx="884237" cy="874148"/>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9" name="Chevron 123">
            <a:hlinkClick r:id="rId11" action="ppaction://hlinksldjump"/>
          </p:cNvPr>
          <p:cNvSpPr>
            <a:spLocks noChangeArrowheads="1"/>
          </p:cNvSpPr>
          <p:nvPr/>
        </p:nvSpPr>
        <p:spPr bwMode="auto">
          <a:xfrm>
            <a:off x="6711166" y="2803740"/>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70" name="Chevron 123">
            <a:hlinkClick r:id="rId12" action="ppaction://hlinksldjump"/>
          </p:cNvPr>
          <p:cNvSpPr>
            <a:spLocks noChangeArrowheads="1"/>
          </p:cNvSpPr>
          <p:nvPr/>
        </p:nvSpPr>
        <p:spPr bwMode="auto">
          <a:xfrm>
            <a:off x="7544698" y="1803954"/>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71" name="Chevron 123">
            <a:hlinkClick r:id="rId13" action="ppaction://hlinksldjump"/>
          </p:cNvPr>
          <p:cNvSpPr>
            <a:spLocks noChangeArrowheads="1"/>
          </p:cNvSpPr>
          <p:nvPr/>
        </p:nvSpPr>
        <p:spPr bwMode="auto">
          <a:xfrm>
            <a:off x="2866211" y="1805934"/>
            <a:ext cx="1740035"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72" name="Freeform 69"/>
          <p:cNvSpPr>
            <a:spLocks noChangeArrowheads="1"/>
          </p:cNvSpPr>
          <p:nvPr/>
        </p:nvSpPr>
        <p:spPr bwMode="auto">
          <a:xfrm>
            <a:off x="8209757" y="254652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3" name="Freeform 69"/>
          <p:cNvSpPr>
            <a:spLocks noChangeArrowheads="1"/>
          </p:cNvSpPr>
          <p:nvPr/>
        </p:nvSpPr>
        <p:spPr bwMode="auto">
          <a:xfrm>
            <a:off x="4355995" y="355059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4" name="Text Box 129"/>
          <p:cNvSpPr txBox="1">
            <a:spLocks noChangeArrowheads="1"/>
          </p:cNvSpPr>
          <p:nvPr/>
        </p:nvSpPr>
        <p:spPr bwMode="auto">
          <a:xfrm>
            <a:off x="8450205" y="2283969"/>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75" name="Chevron 44"/>
          <p:cNvSpPr>
            <a:spLocks noChangeArrowheads="1"/>
          </p:cNvSpPr>
          <p:nvPr/>
        </p:nvSpPr>
        <p:spPr bwMode="auto">
          <a:xfrm>
            <a:off x="4535411" y="1541275"/>
            <a:ext cx="2198308"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Initiating Outbound Delivery - Shipment from Your Own Site</a:t>
            </a:r>
          </a:p>
        </p:txBody>
      </p:sp>
      <p:sp>
        <p:nvSpPr>
          <p:cNvPr id="76" name="Chevron 75"/>
          <p:cNvSpPr>
            <a:spLocks noChangeArrowheads="1"/>
          </p:cNvSpPr>
          <p:nvPr>
            <p:custDataLst>
              <p:tags r:id="rId1"/>
            </p:custDataLst>
          </p:nvPr>
        </p:nvSpPr>
        <p:spPr bwMode="auto">
          <a:xfrm>
            <a:off x="4674166" y="1840449"/>
            <a:ext cx="989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Determine ship-from and check product availability</a:t>
            </a:r>
          </a:p>
        </p:txBody>
      </p:sp>
      <p:sp>
        <p:nvSpPr>
          <p:cNvPr id="77" name="Chevron 76"/>
          <p:cNvSpPr>
            <a:spLocks noChangeArrowheads="1"/>
          </p:cNvSpPr>
          <p:nvPr>
            <p:custDataLst>
              <p:tags r:id="rId2"/>
            </p:custDataLst>
          </p:nvPr>
        </p:nvSpPr>
        <p:spPr bwMode="auto">
          <a:xfrm>
            <a:off x="5672670" y="1849974"/>
            <a:ext cx="931653"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Initiate outbound delivery</a:t>
            </a:r>
          </a:p>
        </p:txBody>
      </p:sp>
      <p:sp>
        <p:nvSpPr>
          <p:cNvPr id="78" name="Oval 77">
            <a:hlinkClick r:id="rId14" action="ppaction://hlinksldjump" tooltip="You manually change the ship-from location in the customer demand and manually perform the product availibility check."/>
          </p:cNvPr>
          <p:cNvSpPr>
            <a:spLocks noChangeAspect="1"/>
          </p:cNvSpPr>
          <p:nvPr/>
        </p:nvSpPr>
        <p:spPr bwMode="gray">
          <a:xfrm>
            <a:off x="5445536" y="243369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9" name="Oval 78">
            <a:hlinkClick r:id="rId14" action="ppaction://hlinksldjump" tooltip="You create delivery proposals based on the confirmed schedule lines of the customer demand."/>
          </p:cNvPr>
          <p:cNvSpPr>
            <a:spLocks noChangeAspect="1"/>
          </p:cNvSpPr>
          <p:nvPr/>
        </p:nvSpPr>
        <p:spPr bwMode="gray">
          <a:xfrm>
            <a:off x="6345464" y="243369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2" name="TextBox 59">
            <a:hlinkClick r:id="rId15" action="ppaction://hlinksldjump"/>
          </p:cNvPr>
          <p:cNvSpPr txBox="1">
            <a:spLocks noChangeArrowheads="1"/>
          </p:cNvSpPr>
          <p:nvPr/>
        </p:nvSpPr>
        <p:spPr bwMode="auto">
          <a:xfrm>
            <a:off x="6394795" y="1497374"/>
            <a:ext cx="237390" cy="276999"/>
          </a:xfrm>
          <a:prstGeom prst="rect">
            <a:avLst/>
          </a:prstGeom>
          <a:noFill/>
          <a:ln w="9525">
            <a:noFill/>
            <a:miter lim="800000"/>
            <a:headEnd/>
            <a:tailEnd/>
          </a:ln>
        </p:spPr>
        <p:txBody>
          <a:bodyPr wrap="square" lIns="72000">
            <a:spAutoFit/>
          </a:bodyPr>
          <a:lstStyle>
            <a:defPPr>
              <a:defRPr lang="de-DE"/>
            </a:defPPr>
            <a:lvl1pPr>
              <a:defRPr sz="1200">
                <a:solidFill>
                  <a:schemeClr val="bg1"/>
                </a:solidFill>
                <a:latin typeface="BentonSans Light" pitchFamily="2" charset="0"/>
                <a:cs typeface="BrowalliaUPC" pitchFamily="34" charset="-34"/>
              </a:defRPr>
            </a:lvl1pPr>
          </a:lstStyle>
          <a:p>
            <a:r>
              <a:rPr lang="en-US" dirty="0"/>
              <a:t>X</a:t>
            </a:r>
          </a:p>
        </p:txBody>
      </p:sp>
      <p:sp>
        <p:nvSpPr>
          <p:cNvPr id="84" name="Rectangle 77"/>
          <p:cNvSpPr>
            <a:spLocks noChangeArrowheads="1"/>
          </p:cNvSpPr>
          <p:nvPr/>
        </p:nvSpPr>
        <p:spPr bwMode="auto">
          <a:xfrm>
            <a:off x="4633633" y="2644663"/>
            <a:ext cx="1912258"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16" action="ppaction://hlinksldjump"/>
              </a:rPr>
              <a:t>Click here</a:t>
            </a:r>
            <a:r>
              <a:rPr lang="en-US" sz="900" dirty="0">
                <a:solidFill>
                  <a:schemeClr val="bg1"/>
                </a:solidFill>
                <a:latin typeface="BentonSans Regular"/>
                <a:cs typeface="BentonSans Regular"/>
              </a:rPr>
              <a:t> to display process </a:t>
            </a:r>
          </a:p>
          <a:p>
            <a:pPr>
              <a:lnSpc>
                <a:spcPct val="90000"/>
              </a:lnSpc>
            </a:pPr>
            <a:r>
              <a:rPr lang="en-US" sz="900" dirty="0">
                <a:solidFill>
                  <a:schemeClr val="bg1"/>
                </a:solidFill>
                <a:latin typeface="BentonSans Regular"/>
                <a:cs typeface="BentonSans Regular"/>
              </a:rPr>
              <a:t>variants</a:t>
            </a:r>
          </a:p>
        </p:txBody>
      </p:sp>
      <p:sp>
        <p:nvSpPr>
          <p:cNvPr id="85"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6"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9" name="Picture 88" descr="Calculator_2_60px.png"/>
          <p:cNvPicPr>
            <a:picLocks noChangeAspect="1"/>
          </p:cNvPicPr>
          <p:nvPr/>
        </p:nvPicPr>
        <p:blipFill>
          <a:blip r:embed="rId17" cstate="print"/>
          <a:stretch>
            <a:fillRect/>
          </a:stretch>
        </p:blipFill>
        <p:spPr>
          <a:xfrm>
            <a:off x="366739" y="5245467"/>
            <a:ext cx="180000" cy="180000"/>
          </a:xfrm>
          <a:prstGeom prst="rect">
            <a:avLst/>
          </a:prstGeom>
        </p:spPr>
      </p:pic>
      <p:pic>
        <p:nvPicPr>
          <p:cNvPr id="90" name="Picture 89" descr="Monitor_60px.png"/>
          <p:cNvPicPr>
            <a:picLocks noChangeAspect="1"/>
          </p:cNvPicPr>
          <p:nvPr/>
        </p:nvPicPr>
        <p:blipFill>
          <a:blip r:embed="rId18" cstate="print"/>
          <a:stretch>
            <a:fillRect/>
          </a:stretch>
        </p:blipFill>
        <p:spPr>
          <a:xfrm>
            <a:off x="366739" y="5604137"/>
            <a:ext cx="180000" cy="180000"/>
          </a:xfrm>
          <a:prstGeom prst="rect">
            <a:avLst/>
          </a:prstGeom>
        </p:spPr>
      </p:pic>
      <p:sp>
        <p:nvSpPr>
          <p:cNvPr id="91" name="Rectangle 57">
            <a:hlinkClick r:id="rId1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2" name="Rectangle 57">
            <a:hlinkClick r:id="rId2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5" name="Rectangle 57">
            <a:hlinkClick r:id="rId2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3" name="Chevron 123">
            <a:hlinkClick r:id="rId22" action="ppaction://hlinksldjump"/>
          </p:cNvPr>
          <p:cNvSpPr>
            <a:spLocks noChangeArrowheads="1"/>
          </p:cNvSpPr>
          <p:nvPr/>
        </p:nvSpPr>
        <p:spPr bwMode="auto">
          <a:xfrm>
            <a:off x="342746" y="1815297"/>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55" name="Chevron 123">
            <a:hlinkClick r:id="rId23" action="ppaction://hlinksldjump"/>
          </p:cNvPr>
          <p:cNvSpPr>
            <a:spLocks noChangeArrowheads="1"/>
          </p:cNvSpPr>
          <p:nvPr/>
        </p:nvSpPr>
        <p:spPr bwMode="auto">
          <a:xfrm>
            <a:off x="1187499" y="181529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56" name="Freeform 70"/>
          <p:cNvSpPr>
            <a:spLocks noChangeArrowheads="1"/>
          </p:cNvSpPr>
          <p:nvPr/>
        </p:nvSpPr>
        <p:spPr bwMode="auto">
          <a:xfrm flipV="1">
            <a:off x="1001734" y="1819512"/>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57" name="Chevron 123">
            <a:hlinkClick r:id="rId24" action="ppaction://hlinksldjump"/>
          </p:cNvPr>
          <p:cNvSpPr>
            <a:spLocks noChangeArrowheads="1"/>
          </p:cNvSpPr>
          <p:nvPr/>
        </p:nvSpPr>
        <p:spPr bwMode="auto">
          <a:xfrm>
            <a:off x="2024794" y="1809247"/>
            <a:ext cx="884237" cy="879809"/>
          </a:xfrm>
          <a:prstGeom prst="chevron">
            <a:avLst>
              <a:gd name="adj" fmla="val 10374"/>
            </a:avLst>
          </a:prstGeom>
          <a:solidFill>
            <a:schemeClr val="bg2">
              <a:lumMod val="90000"/>
            </a:schemeClr>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Contract</a:t>
            </a:r>
          </a:p>
        </p:txBody>
      </p:sp>
      <p:pic>
        <p:nvPicPr>
          <p:cNvPr id="60" name="Picture 59"/>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1" name="Picture 2"/>
          <p:cNvPicPr>
            <a:picLocks noChangeAspect="1" noChangeArrowheads="1"/>
          </p:cNvPicPr>
          <p:nvPr/>
        </p:nvPicPr>
        <p:blipFill>
          <a:blip r:embed="rId26">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Picture 55"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6739" y="5909685"/>
            <a:ext cx="170688" cy="170688"/>
          </a:xfrm>
          <a:prstGeom prst="rect">
            <a:avLst/>
          </a:prstGeom>
        </p:spPr>
      </p:pic>
      <p:sp>
        <p:nvSpPr>
          <p:cNvPr id="102" name="Chevron 123">
            <a:hlinkClick r:id="rId6" action="ppaction://hlinksldjump"/>
          </p:cNvPr>
          <p:cNvSpPr>
            <a:spLocks noChangeArrowheads="1"/>
          </p:cNvSpPr>
          <p:nvPr/>
        </p:nvSpPr>
        <p:spPr bwMode="auto">
          <a:xfrm>
            <a:off x="3696716" y="2806619"/>
            <a:ext cx="884237" cy="874148"/>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07" name="Freeform 69"/>
          <p:cNvSpPr>
            <a:spLocks noChangeArrowheads="1"/>
          </p:cNvSpPr>
          <p:nvPr/>
        </p:nvSpPr>
        <p:spPr bwMode="auto">
          <a:xfrm>
            <a:off x="4355995" y="355059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9" name="TextBox 5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3"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Order-to-Cash (Sell-from-Stock)</a:t>
            </a:r>
            <a:br>
              <a:rPr lang="en-US" dirty="0"/>
            </a:br>
            <a:r>
              <a:rPr lang="en-US" sz="2000" b="0" dirty="0"/>
              <a:t>Process Details: Initiating Outbound Delivery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810478"/>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Initiating Outbound Delivery</a:t>
            </a:r>
            <a:r>
              <a:rPr lang="en-US" sz="900" dirty="0"/>
              <a:t> business process enables you to manually perform ATP checks for sales order items. Depending on the current situation the system might change the source of supply for the sales order. By releasing the confirmed scheduled lines to logistics execution you initiate the outbound delivery process.</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pPr>
            <a:r>
              <a:rPr lang="en-US" sz="900" b="1" dirty="0">
                <a:solidFill>
                  <a:srgbClr val="404040"/>
                </a:solidFill>
              </a:rPr>
              <a:t>Performed by</a:t>
            </a:r>
          </a:p>
          <a:p>
            <a:pPr>
              <a:buClr>
                <a:schemeClr val="accent1"/>
              </a:buClr>
              <a:buSzPct val="80000"/>
            </a:pPr>
            <a:r>
              <a:rPr lang="en-US" sz="900" dirty="0">
                <a:solidFill>
                  <a:srgbClr val="404040"/>
                </a:solidFill>
              </a:rPr>
              <a:t>Warehouse Manager</a:t>
            </a:r>
          </a:p>
        </p:txBody>
      </p:sp>
      <p:sp>
        <p:nvSpPr>
          <p:cNvPr id="81"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pPr>
            <a:r>
              <a:rPr lang="en-US" sz="900" b="1" dirty="0">
                <a:solidFill>
                  <a:srgbClr val="404040"/>
                </a:solidFill>
              </a:rPr>
              <a:t>In the Work Center(s)</a:t>
            </a:r>
            <a:r>
              <a:rPr lang="en-US" sz="900" dirty="0">
                <a:solidFill>
                  <a:srgbClr val="404040"/>
                </a:solidFill>
              </a:rPr>
              <a:t> Outbound Logistics Control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1" name="Chevron 55"/>
          <p:cNvSpPr>
            <a:spLocks noChangeArrowheads="1"/>
          </p:cNvSpPr>
          <p:nvPr/>
        </p:nvSpPr>
        <p:spPr bwMode="auto">
          <a:xfrm>
            <a:off x="4539200" y="2930519"/>
            <a:ext cx="2065123" cy="609440"/>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252000">
              <a:spcBef>
                <a:spcPts val="300"/>
              </a:spcBef>
            </a:pPr>
            <a:r>
              <a:rPr lang="de-DE" altLang="zh-CN" sz="900" dirty="0" err="1"/>
              <a:t>Initiating</a:t>
            </a:r>
            <a:r>
              <a:rPr lang="de-DE" altLang="zh-CN" sz="900" dirty="0"/>
              <a:t> Outbound </a:t>
            </a:r>
            <a:r>
              <a:rPr lang="de-DE" altLang="zh-CN" sz="900" dirty="0" err="1"/>
              <a:t>Delivery</a:t>
            </a:r>
            <a:r>
              <a:rPr lang="de-DE" altLang="zh-CN" sz="900" dirty="0"/>
              <a:t> </a:t>
            </a:r>
            <a:r>
              <a:rPr lang="de-DE" altLang="zh-CN" sz="900" dirty="0" err="1"/>
              <a:t>for</a:t>
            </a:r>
            <a:r>
              <a:rPr lang="de-DE" altLang="zh-CN" sz="900" dirty="0"/>
              <a:t> </a:t>
            </a:r>
            <a:r>
              <a:rPr lang="de-DE" altLang="zh-CN" sz="900" dirty="0" err="1"/>
              <a:t>Shipment</a:t>
            </a:r>
            <a:r>
              <a:rPr lang="de-DE" altLang="zh-CN" sz="900" dirty="0"/>
              <a:t> from </a:t>
            </a:r>
            <a:r>
              <a:rPr lang="de-DE" altLang="zh-CN" sz="900" dirty="0" err="1"/>
              <a:t>Externally-Managed</a:t>
            </a:r>
            <a:r>
              <a:rPr lang="de-DE" altLang="zh-CN" sz="900" dirty="0"/>
              <a:t> Location</a:t>
            </a:r>
            <a:endParaRPr lang="en-US" sz="900" dirty="0"/>
          </a:p>
        </p:txBody>
      </p:sp>
      <p:sp>
        <p:nvSpPr>
          <p:cNvPr id="62" name="Oval 61">
            <a:hlinkClick r:id="rId8" action="ppaction://hlinksldjump" tooltip="The Initiating Outbound Delivery for Shipment from Externally-Managed Location process variant allows you to create delivery proposals for confirmed schedule lines of the customer demand from which 3PL requests are created for the warehouse provider."/>
          </p:cNvPr>
          <p:cNvSpPr>
            <a:spLocks noChangeAspect="1"/>
          </p:cNvSpPr>
          <p:nvPr/>
        </p:nvSpPr>
        <p:spPr bwMode="gray">
          <a:xfrm>
            <a:off x="4636529" y="296846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4"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7" name="Picture 86" descr="Calculator_2_60px.png"/>
          <p:cNvPicPr>
            <a:picLocks noChangeAspect="1"/>
          </p:cNvPicPr>
          <p:nvPr/>
        </p:nvPicPr>
        <p:blipFill>
          <a:blip r:embed="rId9" cstate="print"/>
          <a:stretch>
            <a:fillRect/>
          </a:stretch>
        </p:blipFill>
        <p:spPr>
          <a:xfrm>
            <a:off x="366739" y="5245467"/>
            <a:ext cx="180000" cy="180000"/>
          </a:xfrm>
          <a:prstGeom prst="rect">
            <a:avLst/>
          </a:prstGeom>
        </p:spPr>
      </p:pic>
      <p:pic>
        <p:nvPicPr>
          <p:cNvPr id="92" name="Picture 91" descr="Monitor_60px.png"/>
          <p:cNvPicPr>
            <a:picLocks noChangeAspect="1"/>
          </p:cNvPicPr>
          <p:nvPr/>
        </p:nvPicPr>
        <p:blipFill>
          <a:blip r:embed="rId10" cstate="print"/>
          <a:stretch>
            <a:fillRect/>
          </a:stretch>
        </p:blipFill>
        <p:spPr>
          <a:xfrm>
            <a:off x="366739" y="5604137"/>
            <a:ext cx="180000" cy="180000"/>
          </a:xfrm>
          <a:prstGeom prst="rect">
            <a:avLst/>
          </a:prstGeom>
        </p:spPr>
      </p:pic>
      <p:sp>
        <p:nvSpPr>
          <p:cNvPr id="93" name="Rectangle 57">
            <a:hlinkClick r:id="rId11"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4" name="Rectangle 57">
            <a:hlinkClick r:id="rId1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7" name="Rectangle 57">
            <a:hlinkClick r:id="rId13"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0" name="Chevron 123">
            <a:hlinkClick r:id="rId14" action="ppaction://hlinksldjump"/>
          </p:cNvPr>
          <p:cNvSpPr>
            <a:spLocks noChangeArrowheads="1"/>
          </p:cNvSpPr>
          <p:nvPr/>
        </p:nvSpPr>
        <p:spPr bwMode="auto">
          <a:xfrm>
            <a:off x="6707563" y="180772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100" name="Chevron 123">
            <a:hlinkClick r:id="rId15" action="ppaction://hlinksldjump"/>
          </p:cNvPr>
          <p:cNvSpPr>
            <a:spLocks noChangeArrowheads="1"/>
          </p:cNvSpPr>
          <p:nvPr/>
        </p:nvSpPr>
        <p:spPr bwMode="auto">
          <a:xfrm>
            <a:off x="2845575" y="2799966"/>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101" name="Freeform 69"/>
          <p:cNvSpPr>
            <a:spLocks noChangeArrowheads="1"/>
          </p:cNvSpPr>
          <p:nvPr/>
        </p:nvSpPr>
        <p:spPr bwMode="auto">
          <a:xfrm>
            <a:off x="7377485" y="255437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3" name="Chevron 123">
            <a:hlinkClick r:id="rId16" action="ppaction://hlinksldjump"/>
          </p:cNvPr>
          <p:cNvSpPr>
            <a:spLocks noChangeArrowheads="1"/>
          </p:cNvSpPr>
          <p:nvPr/>
        </p:nvSpPr>
        <p:spPr bwMode="auto">
          <a:xfrm>
            <a:off x="6711166" y="2803740"/>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104" name="Chevron 123">
            <a:hlinkClick r:id="rId17" action="ppaction://hlinksldjump"/>
          </p:cNvPr>
          <p:cNvSpPr>
            <a:spLocks noChangeArrowheads="1"/>
          </p:cNvSpPr>
          <p:nvPr/>
        </p:nvSpPr>
        <p:spPr bwMode="auto">
          <a:xfrm>
            <a:off x="7544698" y="1803954"/>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105" name="Chevron 123">
            <a:hlinkClick r:id="rId18" action="ppaction://hlinksldjump"/>
          </p:cNvPr>
          <p:cNvSpPr>
            <a:spLocks noChangeArrowheads="1"/>
          </p:cNvSpPr>
          <p:nvPr/>
        </p:nvSpPr>
        <p:spPr bwMode="auto">
          <a:xfrm>
            <a:off x="2866211" y="1805934"/>
            <a:ext cx="1740035"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106" name="Freeform 69"/>
          <p:cNvSpPr>
            <a:spLocks noChangeArrowheads="1"/>
          </p:cNvSpPr>
          <p:nvPr/>
        </p:nvSpPr>
        <p:spPr bwMode="auto">
          <a:xfrm>
            <a:off x="8209757" y="254652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09" name="Chevron 44"/>
          <p:cNvSpPr>
            <a:spLocks noChangeArrowheads="1"/>
          </p:cNvSpPr>
          <p:nvPr/>
        </p:nvSpPr>
        <p:spPr bwMode="auto">
          <a:xfrm>
            <a:off x="4535411" y="1541275"/>
            <a:ext cx="2198308"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Initiating Outbound Delivery - Shipment from Your Own Site</a:t>
            </a:r>
          </a:p>
        </p:txBody>
      </p:sp>
      <p:sp>
        <p:nvSpPr>
          <p:cNvPr id="110" name="Chevron 109"/>
          <p:cNvSpPr>
            <a:spLocks noChangeArrowheads="1"/>
          </p:cNvSpPr>
          <p:nvPr>
            <p:custDataLst>
              <p:tags r:id="rId1"/>
            </p:custDataLst>
          </p:nvPr>
        </p:nvSpPr>
        <p:spPr bwMode="auto">
          <a:xfrm>
            <a:off x="4674166" y="1840449"/>
            <a:ext cx="989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Determine ship-from and check product availability</a:t>
            </a:r>
          </a:p>
        </p:txBody>
      </p:sp>
      <p:sp>
        <p:nvSpPr>
          <p:cNvPr id="111" name="Chevron 110"/>
          <p:cNvSpPr>
            <a:spLocks noChangeArrowheads="1"/>
          </p:cNvSpPr>
          <p:nvPr>
            <p:custDataLst>
              <p:tags r:id="rId2"/>
            </p:custDataLst>
          </p:nvPr>
        </p:nvSpPr>
        <p:spPr bwMode="auto">
          <a:xfrm>
            <a:off x="5672670" y="1849974"/>
            <a:ext cx="931653"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Initiate outbound delivery</a:t>
            </a:r>
          </a:p>
        </p:txBody>
      </p:sp>
      <p:sp>
        <p:nvSpPr>
          <p:cNvPr id="114" name="Oval 113">
            <a:hlinkClick r:id="rId8" action="ppaction://hlinksldjump" tooltip="You manually change the ship-from location in the customer demand and manually perform the product availibility check."/>
          </p:cNvPr>
          <p:cNvSpPr>
            <a:spLocks noChangeAspect="1"/>
          </p:cNvSpPr>
          <p:nvPr/>
        </p:nvSpPr>
        <p:spPr bwMode="gray">
          <a:xfrm>
            <a:off x="5445536" y="243369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5" name="Oval 114">
            <a:hlinkClick r:id="rId8" action="ppaction://hlinksldjump" tooltip="You create delivery proposals based on the confirmed schedule lines of the customer demand."/>
          </p:cNvPr>
          <p:cNvSpPr>
            <a:spLocks noChangeAspect="1"/>
          </p:cNvSpPr>
          <p:nvPr/>
        </p:nvSpPr>
        <p:spPr bwMode="gray">
          <a:xfrm>
            <a:off x="6345464" y="243369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7" name="Rectangle 77"/>
          <p:cNvSpPr>
            <a:spLocks noChangeArrowheads="1"/>
          </p:cNvSpPr>
          <p:nvPr/>
        </p:nvSpPr>
        <p:spPr bwMode="auto">
          <a:xfrm>
            <a:off x="4633633" y="2644663"/>
            <a:ext cx="1901625" cy="151323"/>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19" action="ppaction://hlinksldjump"/>
              </a:rPr>
              <a:t>Click here </a:t>
            </a:r>
            <a:r>
              <a:rPr lang="en-US" sz="900" dirty="0">
                <a:solidFill>
                  <a:schemeClr val="bg1"/>
                </a:solidFill>
                <a:latin typeface="BentonSans Regular"/>
                <a:cs typeface="BentonSans Regular"/>
              </a:rPr>
              <a:t>to hide process </a:t>
            </a:r>
          </a:p>
          <a:p>
            <a:pPr>
              <a:lnSpc>
                <a:spcPct val="90000"/>
              </a:lnSpc>
            </a:pPr>
            <a:r>
              <a:rPr lang="en-US" sz="900" dirty="0">
                <a:solidFill>
                  <a:schemeClr val="bg1"/>
                </a:solidFill>
                <a:latin typeface="BentonSans Regular"/>
                <a:cs typeface="BentonSans Regular"/>
              </a:rPr>
              <a:t>variants</a:t>
            </a:r>
          </a:p>
        </p:txBody>
      </p:sp>
      <p:sp>
        <p:nvSpPr>
          <p:cNvPr id="118" name="Chevron 123">
            <a:hlinkClick r:id="rId20" action="ppaction://hlinksldjump"/>
          </p:cNvPr>
          <p:cNvSpPr>
            <a:spLocks noChangeArrowheads="1"/>
          </p:cNvSpPr>
          <p:nvPr/>
        </p:nvSpPr>
        <p:spPr bwMode="auto">
          <a:xfrm>
            <a:off x="342746" y="1815297"/>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119" name="Chevron 123">
            <a:hlinkClick r:id="rId21" action="ppaction://hlinksldjump"/>
          </p:cNvPr>
          <p:cNvSpPr>
            <a:spLocks noChangeArrowheads="1"/>
          </p:cNvSpPr>
          <p:nvPr/>
        </p:nvSpPr>
        <p:spPr bwMode="auto">
          <a:xfrm>
            <a:off x="1187499" y="181529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120" name="Freeform 70"/>
          <p:cNvSpPr>
            <a:spLocks noChangeArrowheads="1"/>
          </p:cNvSpPr>
          <p:nvPr/>
        </p:nvSpPr>
        <p:spPr bwMode="auto">
          <a:xfrm flipV="1">
            <a:off x="1001734" y="1819512"/>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121" name="Chevron 123">
            <a:hlinkClick r:id="rId22" action="ppaction://hlinksldjump"/>
          </p:cNvPr>
          <p:cNvSpPr>
            <a:spLocks noChangeArrowheads="1"/>
          </p:cNvSpPr>
          <p:nvPr/>
        </p:nvSpPr>
        <p:spPr bwMode="auto">
          <a:xfrm>
            <a:off x="2024794" y="1809247"/>
            <a:ext cx="884237" cy="879809"/>
          </a:xfrm>
          <a:prstGeom prst="chevron">
            <a:avLst>
              <a:gd name="adj" fmla="val 10374"/>
            </a:avLst>
          </a:prstGeom>
          <a:solidFill>
            <a:schemeClr val="bg2">
              <a:lumMod val="90000"/>
            </a:schemeClr>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Contract</a:t>
            </a:r>
          </a:p>
        </p:txBody>
      </p:sp>
      <p:sp>
        <p:nvSpPr>
          <p:cNvPr id="122" name="Text Box 129"/>
          <p:cNvSpPr txBox="1">
            <a:spLocks noChangeArrowheads="1"/>
          </p:cNvSpPr>
          <p:nvPr/>
        </p:nvSpPr>
        <p:spPr bwMode="auto">
          <a:xfrm>
            <a:off x="8450205" y="2283969"/>
            <a:ext cx="339725" cy="369888"/>
          </a:xfrm>
          <a:prstGeom prst="rect">
            <a:avLst/>
          </a:prstGeom>
          <a:noFill/>
          <a:ln w="9525">
            <a:noFill/>
            <a:miter lim="800000"/>
            <a:headEnd/>
            <a:tailEnd/>
          </a:ln>
        </p:spPr>
        <p:txBody>
          <a:bodyPr wrap="none" lIns="54000" rIns="54000">
            <a:spAutoFit/>
          </a:bodyPr>
          <a:lstStyle/>
          <a:p>
            <a:r>
              <a:rPr lang="en-US" sz="1800" b="1" dirty="0"/>
              <a:t>…</a:t>
            </a:r>
          </a:p>
        </p:txBody>
      </p:sp>
      <p:pic>
        <p:nvPicPr>
          <p:cNvPr id="57" name="Picture 56"/>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8" name="Picture 68"/>
          <p:cNvPicPr>
            <a:picLocks noChangeAspect="1" noChangeArrowheads="1"/>
          </p:cNvPicPr>
          <p:nvPr/>
        </p:nvPicPr>
        <p:blipFill>
          <a:blip r:embed="rId24" cstate="print">
            <a:extLst>
              <a:ext uri="{28A0092B-C50C-407E-A947-70E740481C1C}">
                <a14:useLocalDpi xmlns:a14="http://schemas.microsoft.com/office/drawing/2010/main" val="0"/>
              </a:ext>
            </a:extLst>
          </a:blip>
          <a:stretch>
            <a:fillRect/>
          </a:stretch>
        </p:blipFill>
        <p:spPr bwMode="auto">
          <a:xfrm>
            <a:off x="6911975" y="4533947"/>
            <a:ext cx="401638" cy="393605"/>
          </a:xfrm>
          <a:prstGeom prst="rect">
            <a:avLst/>
          </a:prstGeom>
          <a:noFill/>
          <a:ln w="9525">
            <a:noFill/>
            <a:miter lim="800000"/>
            <a:headEnd/>
            <a:tailEnd/>
          </a:ln>
        </p:spPr>
      </p:pic>
      <p:pic>
        <p:nvPicPr>
          <p:cNvPr id="66" name="Picture 2"/>
          <p:cNvPicPr>
            <a:picLocks noChangeAspect="1" noChangeArrowheads="1"/>
          </p:cNvPicPr>
          <p:nvPr/>
        </p:nvPicPr>
        <p:blipFill>
          <a:blip r:embed="rId25">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68" name="TextBox 59">
            <a:hlinkClick r:id="rId26" action="ppaction://hlinksldjump"/>
          </p:cNvPr>
          <p:cNvSpPr txBox="1">
            <a:spLocks noChangeArrowheads="1"/>
          </p:cNvSpPr>
          <p:nvPr/>
        </p:nvSpPr>
        <p:spPr bwMode="auto">
          <a:xfrm>
            <a:off x="6394795" y="1497374"/>
            <a:ext cx="237390" cy="276999"/>
          </a:xfrm>
          <a:prstGeom prst="rect">
            <a:avLst/>
          </a:prstGeom>
          <a:noFill/>
          <a:ln w="9525">
            <a:noFill/>
            <a:miter lim="800000"/>
            <a:headEnd/>
            <a:tailEnd/>
          </a:ln>
        </p:spPr>
        <p:txBody>
          <a:bodyPr wrap="square" lIns="72000">
            <a:spAutoFit/>
          </a:bodyPr>
          <a:lstStyle>
            <a:defPPr>
              <a:defRPr lang="de-DE"/>
            </a:defPPr>
            <a:lvl1pPr>
              <a:defRPr sz="1200">
                <a:solidFill>
                  <a:schemeClr val="bg1"/>
                </a:solidFill>
                <a:latin typeface="BentonSans Light" pitchFamily="2" charset="0"/>
                <a:cs typeface="BrowalliaUPC" pitchFamily="34" charset="-34"/>
              </a:defRPr>
            </a:lvl1pPr>
          </a:lstStyle>
          <a:p>
            <a:r>
              <a:rPr lang="en-US" dirty="0"/>
              <a:t>X</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52" descr="i_button_black.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6739" y="5909685"/>
            <a:ext cx="170688" cy="170688"/>
          </a:xfrm>
          <a:prstGeom prst="rect">
            <a:avLst/>
          </a:prstGeom>
        </p:spPr>
      </p:pic>
      <p:sp>
        <p:nvSpPr>
          <p:cNvPr id="59" name="TextBox 5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3"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pPr lvl="0" fontAlgn="base">
              <a:spcAft>
                <a:spcPct val="0"/>
              </a:spcAft>
            </a:pPr>
            <a:r>
              <a:rPr lang="en-US" dirty="0"/>
              <a:t>Order-to-Cash (Sell-from-Stock)</a:t>
            </a:r>
            <a:br>
              <a:rPr lang="en-US" sz="2000" dirty="0"/>
            </a:br>
            <a:r>
              <a:rPr lang="en-US" sz="2000" b="0" dirty="0"/>
              <a:t>Process</a:t>
            </a:r>
            <a:r>
              <a:rPr lang="en-US" sz="2000" b="0" dirty="0">
                <a:solidFill>
                  <a:srgbClr val="44697D"/>
                </a:solidFill>
                <a:latin typeface="Arial" charset="0"/>
                <a:ea typeface="Arial Unicode MS" pitchFamily="34" charset="-128"/>
                <a:cs typeface="Arial Unicode MS" pitchFamily="34" charset="-128"/>
              </a:rPr>
              <a:t> </a:t>
            </a:r>
            <a:r>
              <a:rPr lang="en-US" sz="2000" b="0" dirty="0"/>
              <a:t>Details: Processing Outbound Delivery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364476"/>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Depending on the complexity of your warehouse processing, the </a:t>
            </a:r>
            <a:r>
              <a:rPr lang="en-US" sz="900" b="1" dirty="0"/>
              <a:t>Processing Outbound Delivery</a:t>
            </a:r>
            <a:r>
              <a:rPr lang="en-US" sz="900" dirty="0"/>
              <a:t> business process can help you coordinate your outbound logistics activities with or without task support from the system. It helps you to efficiently control and manage outbound deliveries from the time a delivery proposal is received to the moment it is delivered to your customer or returned to your supplier. With the release of the outbound delivery the system prints a delivery note or sends an ASN automatically.</a:t>
            </a:r>
          </a:p>
          <a:p>
            <a:pPr>
              <a:buClr>
                <a:schemeClr val="accent1"/>
              </a:buClr>
              <a:buSzPct val="80000"/>
              <a:buFont typeface="Wingdings" pitchFamily="2" charset="2"/>
              <a:buNone/>
            </a:pPr>
            <a:r>
              <a:rPr lang="en-US" sz="900" dirty="0"/>
              <a:t>The </a:t>
            </a:r>
            <a:r>
              <a:rPr lang="en-US" sz="900" b="1" dirty="0"/>
              <a:t>Processing Outbound Delivery</a:t>
            </a:r>
            <a:r>
              <a:rPr lang="en-US" sz="900" dirty="0"/>
              <a:t> business process still allows the warehouse manager to manually make changes or create tasks for the warehouse worker.</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Warehouse Operator</a:t>
            </a:r>
            <a:endParaRPr lang="en-US" sz="800" dirty="0">
              <a:solidFill>
                <a:srgbClr val="404040"/>
              </a:solidFill>
            </a:endParaRPr>
          </a:p>
        </p:txBody>
      </p:sp>
      <p:sp>
        <p:nvSpPr>
          <p:cNvPr id="81"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Outbound Logistics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grpSp>
        <p:nvGrpSpPr>
          <p:cNvPr id="5" name="Group 4"/>
          <p:cNvGrpSpPr/>
          <p:nvPr/>
        </p:nvGrpSpPr>
        <p:grpSpPr>
          <a:xfrm>
            <a:off x="6900863" y="4494213"/>
            <a:ext cx="407987" cy="407987"/>
            <a:chOff x="6900863" y="4494213"/>
            <a:chExt cx="407987" cy="407987"/>
          </a:xfrm>
        </p:grpSpPr>
        <p:pic>
          <p:nvPicPr>
            <p:cNvPr id="128" name="Picture 84" descr="45"/>
            <p:cNvPicPr>
              <a:picLocks noChangeAspect="1" noChangeArrowheads="1"/>
            </p:cNvPicPr>
            <p:nvPr/>
          </p:nvPicPr>
          <p:blipFill>
            <a:blip r:embed="rId10" cstate="print"/>
            <a:srcRect/>
            <a:stretch>
              <a:fillRect/>
            </a:stretch>
          </p:blipFill>
          <p:spPr bwMode="auto">
            <a:xfrm>
              <a:off x="6916738" y="4505325"/>
              <a:ext cx="384175" cy="384175"/>
            </a:xfrm>
            <a:prstGeom prst="rect">
              <a:avLst/>
            </a:prstGeom>
            <a:noFill/>
            <a:ln w="9525">
              <a:noFill/>
              <a:miter lim="800000"/>
              <a:headEnd/>
              <a:tailEnd/>
            </a:ln>
          </p:spPr>
        </p:pic>
        <p:sp>
          <p:nvSpPr>
            <p:cNvPr id="129" name="AutoShape 71"/>
            <p:cNvSpPr>
              <a:spLocks noChangeArrowheads="1"/>
            </p:cNvSpPr>
            <p:nvPr/>
          </p:nvSpPr>
          <p:spPr bwMode="auto">
            <a:xfrm>
              <a:off x="6900863" y="4494213"/>
              <a:ext cx="407987"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
        <p:nvSpPr>
          <p:cNvPr id="61" name="Chevron 123">
            <a:hlinkClick r:id="rId11" action="ppaction://hlinksldjump"/>
          </p:cNvPr>
          <p:cNvSpPr>
            <a:spLocks noChangeArrowheads="1"/>
          </p:cNvSpPr>
          <p:nvPr/>
        </p:nvSpPr>
        <p:spPr bwMode="auto">
          <a:xfrm>
            <a:off x="774160" y="1807731"/>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62" name="Chevron 123">
            <a:hlinkClick r:id="rId12" action="ppaction://hlinksldjump"/>
          </p:cNvPr>
          <p:cNvSpPr>
            <a:spLocks noChangeArrowheads="1"/>
          </p:cNvSpPr>
          <p:nvPr/>
        </p:nvSpPr>
        <p:spPr bwMode="auto">
          <a:xfrm>
            <a:off x="7020780" y="180861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4" name="Chevron 123">
            <a:hlinkClick r:id="rId13" action="ppaction://hlinksldjump"/>
          </p:cNvPr>
          <p:cNvSpPr>
            <a:spLocks noChangeArrowheads="1"/>
          </p:cNvSpPr>
          <p:nvPr/>
        </p:nvSpPr>
        <p:spPr bwMode="auto">
          <a:xfrm>
            <a:off x="6154124" y="1808619"/>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5" name="Freeform 69"/>
          <p:cNvSpPr>
            <a:spLocks noChangeArrowheads="1"/>
          </p:cNvSpPr>
          <p:nvPr/>
        </p:nvSpPr>
        <p:spPr bwMode="auto">
          <a:xfrm>
            <a:off x="6814824" y="255825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66" name="Freeform 69"/>
          <p:cNvSpPr>
            <a:spLocks noChangeArrowheads="1"/>
          </p:cNvSpPr>
          <p:nvPr/>
        </p:nvSpPr>
        <p:spPr bwMode="auto">
          <a:xfrm>
            <a:off x="7688506" y="255825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8" name="Text Box 129"/>
          <p:cNvSpPr txBox="1">
            <a:spLocks noChangeArrowheads="1"/>
          </p:cNvSpPr>
          <p:nvPr/>
        </p:nvSpPr>
        <p:spPr bwMode="auto">
          <a:xfrm>
            <a:off x="413897" y="2283969"/>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69" name="Chevron 44"/>
          <p:cNvSpPr>
            <a:spLocks noChangeArrowheads="1"/>
          </p:cNvSpPr>
          <p:nvPr/>
        </p:nvSpPr>
        <p:spPr bwMode="auto">
          <a:xfrm>
            <a:off x="1588689" y="1543084"/>
            <a:ext cx="4587824"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Outbound Delivery - with Tasks</a:t>
            </a:r>
          </a:p>
        </p:txBody>
      </p:sp>
      <p:sp>
        <p:nvSpPr>
          <p:cNvPr id="70" name="Chevron 69"/>
          <p:cNvSpPr>
            <a:spLocks noChangeArrowheads="1"/>
          </p:cNvSpPr>
          <p:nvPr>
            <p:custDataLst>
              <p:tags r:id="rId1"/>
            </p:custDataLst>
          </p:nvPr>
        </p:nvSpPr>
        <p:spPr bwMode="auto">
          <a:xfrm>
            <a:off x="1761948" y="183273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pt-BR" sz="800" dirty="0">
                <a:solidFill>
                  <a:srgbClr val="404040"/>
                </a:solidFill>
              </a:rPr>
              <a:t>Create a warehouse request</a:t>
            </a:r>
            <a:endParaRPr lang="en-US" sz="800" dirty="0">
              <a:solidFill>
                <a:srgbClr val="404040"/>
              </a:solidFill>
            </a:endParaRPr>
          </a:p>
        </p:txBody>
      </p:sp>
      <p:sp>
        <p:nvSpPr>
          <p:cNvPr id="71" name="Chevron 70"/>
          <p:cNvSpPr>
            <a:spLocks noChangeArrowheads="1"/>
          </p:cNvSpPr>
          <p:nvPr>
            <p:custDataLst>
              <p:tags r:id="rId2"/>
            </p:custDataLst>
          </p:nvPr>
        </p:nvSpPr>
        <p:spPr bwMode="auto">
          <a:xfrm>
            <a:off x="2561392" y="183273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warehouse task</a:t>
            </a:r>
          </a:p>
        </p:txBody>
      </p:sp>
      <p:sp>
        <p:nvSpPr>
          <p:cNvPr id="72" name="Oval 71">
            <a:hlinkClick r:id="rId14" action="ppaction://hlinksldjump" tooltip="Once a delivery proposal arrives, you select the relevant sales orders or service orders and manually create a warehouse request. You can also schedule an automatic outbound delivery run according to criteria that you specify."/>
          </p:cNvPr>
          <p:cNvSpPr>
            <a:spLocks noChangeAspect="1"/>
          </p:cNvSpPr>
          <p:nvPr/>
        </p:nvSpPr>
        <p:spPr bwMode="gray">
          <a:xfrm>
            <a:off x="2334919" y="24164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3" name="Oval 72">
            <a:hlinkClick r:id="rId14" action="ppaction://hlinksldjump" tooltip="You select the warehouse request and create the tasks for outbound processing. Depending on your logistics model settings in the Warehousing and Logistics Master Data work center, the system can also automatically create one or more warehouse tasks."/>
          </p:cNvPr>
          <p:cNvSpPr>
            <a:spLocks noChangeAspect="1"/>
          </p:cNvSpPr>
          <p:nvPr/>
        </p:nvSpPr>
        <p:spPr bwMode="gray">
          <a:xfrm>
            <a:off x="3131335" y="242597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4" name="TextBox 59">
            <a:hlinkClick r:id="rId15" action="ppaction://hlinksldjump"/>
          </p:cNvPr>
          <p:cNvSpPr txBox="1">
            <a:spLocks noChangeArrowheads="1"/>
          </p:cNvSpPr>
          <p:nvPr/>
        </p:nvSpPr>
        <p:spPr bwMode="auto">
          <a:xfrm>
            <a:off x="5832935" y="1496074"/>
            <a:ext cx="237390" cy="276999"/>
          </a:xfrm>
          <a:prstGeom prst="rect">
            <a:avLst/>
          </a:prstGeom>
          <a:noFill/>
          <a:ln w="9525">
            <a:noFill/>
            <a:miter lim="800000"/>
            <a:headEnd/>
            <a:tailEnd/>
          </a:ln>
        </p:spPr>
        <p:txBody>
          <a:bodyPr wrap="square" lIns="72000">
            <a:spAutoFit/>
          </a:bodyPr>
          <a:lstStyle>
            <a:defPPr>
              <a:defRPr lang="de-DE"/>
            </a:defPPr>
            <a:lvl1pPr>
              <a:defRPr sz="1200">
                <a:solidFill>
                  <a:schemeClr val="bg1"/>
                </a:solidFill>
                <a:latin typeface="BentonSans Light" pitchFamily="2" charset="0"/>
                <a:cs typeface="BrowalliaUPC" pitchFamily="34" charset="-34"/>
              </a:defRPr>
            </a:lvl1pPr>
          </a:lstStyle>
          <a:p>
            <a:r>
              <a:rPr lang="en-US" dirty="0"/>
              <a:t>X</a:t>
            </a:r>
          </a:p>
        </p:txBody>
      </p:sp>
      <p:sp>
        <p:nvSpPr>
          <p:cNvPr id="75" name="Chevron 74"/>
          <p:cNvSpPr>
            <a:spLocks noChangeArrowheads="1"/>
          </p:cNvSpPr>
          <p:nvPr>
            <p:custDataLst>
              <p:tags r:id="rId3"/>
            </p:custDataLst>
          </p:nvPr>
        </p:nvSpPr>
        <p:spPr bwMode="auto">
          <a:xfrm>
            <a:off x="3352147" y="182985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 a warehouse task and post goods issue</a:t>
            </a:r>
          </a:p>
        </p:txBody>
      </p:sp>
      <p:sp>
        <p:nvSpPr>
          <p:cNvPr id="76" name="Oval 75">
            <a:hlinkClick r:id="rId14" action="ppaction://hlinksldjump" tooltip="You enter the actual quantities and confirm the task. The system creates an outbound delivery and updates the order. On release of the outbound delivery, the system updates inventory and prints a delivery note or sends an ASN."/>
          </p:cNvPr>
          <p:cNvSpPr>
            <a:spLocks noChangeAspect="1"/>
          </p:cNvSpPr>
          <p:nvPr/>
        </p:nvSpPr>
        <p:spPr bwMode="gray">
          <a:xfrm>
            <a:off x="3947969" y="242220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7" name="Chevron 76"/>
          <p:cNvSpPr>
            <a:spLocks noChangeArrowheads="1"/>
          </p:cNvSpPr>
          <p:nvPr>
            <p:custDataLst>
              <p:tags r:id="rId4"/>
            </p:custDataLst>
          </p:nvPr>
        </p:nvSpPr>
        <p:spPr bwMode="auto">
          <a:xfrm>
            <a:off x="4168780" y="183471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Accept a deviation</a:t>
            </a:r>
          </a:p>
        </p:txBody>
      </p:sp>
      <p:sp>
        <p:nvSpPr>
          <p:cNvPr id="78" name="Oval 77">
            <a:hlinkClick r:id="rId14" action="ppaction://hlinksldjump" tooltip="If there is a deviation between the target and the actual quantity, you, as a warehouse manager, can accept this deviation."/>
          </p:cNvPr>
          <p:cNvSpPr>
            <a:spLocks noChangeAspect="1"/>
          </p:cNvSpPr>
          <p:nvPr/>
        </p:nvSpPr>
        <p:spPr bwMode="gray">
          <a:xfrm>
            <a:off x="4747350" y="241842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9" name="Chevron 78"/>
          <p:cNvSpPr>
            <a:spLocks noChangeArrowheads="1"/>
          </p:cNvSpPr>
          <p:nvPr>
            <p:custDataLst>
              <p:tags r:id="rId5"/>
            </p:custDataLst>
          </p:nvPr>
        </p:nvSpPr>
        <p:spPr bwMode="auto">
          <a:xfrm>
            <a:off x="4983658" y="182985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Finalize an outbound delivery</a:t>
            </a:r>
          </a:p>
        </p:txBody>
      </p:sp>
      <p:sp>
        <p:nvSpPr>
          <p:cNvPr id="82" name="Oval 81">
            <a:hlinkClick r:id="rId14" action="ppaction://hlinksldjump" tooltip="The system creates an outbound delivery, updates the order, and updates inventory with any relevant changes. The system releases the outbound delivery and prints a delivery note or sends an ASN automatically."/>
          </p:cNvPr>
          <p:cNvSpPr>
            <a:spLocks noChangeAspect="1"/>
          </p:cNvSpPr>
          <p:nvPr/>
        </p:nvSpPr>
        <p:spPr bwMode="gray">
          <a:xfrm>
            <a:off x="5581238" y="242597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4" name="Rectangle 77"/>
          <p:cNvSpPr>
            <a:spLocks noChangeArrowheads="1"/>
          </p:cNvSpPr>
          <p:nvPr/>
        </p:nvSpPr>
        <p:spPr bwMode="auto">
          <a:xfrm>
            <a:off x="1697008" y="2607372"/>
            <a:ext cx="2159172"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16" action="ppaction://hlinksldjump"/>
              </a:rPr>
              <a:t>Click here</a:t>
            </a:r>
            <a:r>
              <a:rPr lang="en-US" sz="900" dirty="0">
                <a:solidFill>
                  <a:schemeClr val="bg1"/>
                </a:solidFill>
                <a:latin typeface="BentonSans Regular"/>
                <a:cs typeface="BentonSans Regular"/>
              </a:rPr>
              <a:t> to display process variants</a:t>
            </a:r>
          </a:p>
        </p:txBody>
      </p:sp>
      <p:sp>
        <p:nvSpPr>
          <p:cNvPr id="85" name="Chevron 123">
            <a:hlinkClick r:id="rId17" action="ppaction://hlinksldjump"/>
          </p:cNvPr>
          <p:cNvSpPr>
            <a:spLocks noChangeArrowheads="1"/>
          </p:cNvSpPr>
          <p:nvPr/>
        </p:nvSpPr>
        <p:spPr bwMode="auto">
          <a:xfrm>
            <a:off x="1595813" y="295362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86"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9" name="Picture 88" descr="Calculator_2_60px.png"/>
          <p:cNvPicPr>
            <a:picLocks noChangeAspect="1"/>
          </p:cNvPicPr>
          <p:nvPr/>
        </p:nvPicPr>
        <p:blipFill>
          <a:blip r:embed="rId18" cstate="print"/>
          <a:stretch>
            <a:fillRect/>
          </a:stretch>
        </p:blipFill>
        <p:spPr>
          <a:xfrm>
            <a:off x="366739" y="5245467"/>
            <a:ext cx="180000" cy="180000"/>
          </a:xfrm>
          <a:prstGeom prst="rect">
            <a:avLst/>
          </a:prstGeom>
        </p:spPr>
      </p:pic>
      <p:pic>
        <p:nvPicPr>
          <p:cNvPr id="90" name="Picture 89" descr="Monitor_60px.png"/>
          <p:cNvPicPr>
            <a:picLocks noChangeAspect="1"/>
          </p:cNvPicPr>
          <p:nvPr/>
        </p:nvPicPr>
        <p:blipFill>
          <a:blip r:embed="rId19" cstate="print"/>
          <a:stretch>
            <a:fillRect/>
          </a:stretch>
        </p:blipFill>
        <p:spPr>
          <a:xfrm>
            <a:off x="366739" y="5604137"/>
            <a:ext cx="180000" cy="180000"/>
          </a:xfrm>
          <a:prstGeom prst="rect">
            <a:avLst/>
          </a:prstGeom>
        </p:spPr>
      </p:pic>
      <p:sp>
        <p:nvSpPr>
          <p:cNvPr id="91" name="Rectangle 57">
            <a:hlinkClick r:id="rId2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2" name="Rectangle 57">
            <a:hlinkClick r:id="rId21"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5" name="Rectangle 57">
            <a:hlinkClick r:id="rId22"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5" name="Picture 54"/>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6" name="Picture 2"/>
          <p:cNvPicPr>
            <a:picLocks noChangeAspect="1" noChangeArrowheads="1"/>
          </p:cNvPicPr>
          <p:nvPr/>
        </p:nvPicPr>
        <p:blipFill>
          <a:blip r:embed="rId24">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Picture 84" descr="i_button_black.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6739" y="5909685"/>
            <a:ext cx="170688" cy="170688"/>
          </a:xfrm>
          <a:prstGeom prst="rect">
            <a:avLst/>
          </a:prstGeom>
        </p:spPr>
      </p:pic>
      <p:sp>
        <p:nvSpPr>
          <p:cNvPr id="115" name="Chevron 123">
            <a:hlinkClick r:id="rId9" action="ppaction://hlinksldjump"/>
          </p:cNvPr>
          <p:cNvSpPr>
            <a:spLocks noChangeArrowheads="1"/>
          </p:cNvSpPr>
          <p:nvPr/>
        </p:nvSpPr>
        <p:spPr bwMode="auto">
          <a:xfrm>
            <a:off x="1595814" y="2953624"/>
            <a:ext cx="883106"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59" name="TextBox 5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pPr lvl="0" fontAlgn="base">
              <a:spcAft>
                <a:spcPct val="0"/>
              </a:spcAft>
            </a:pPr>
            <a:r>
              <a:rPr lang="en-US" dirty="0"/>
              <a:t>Order-to-Cash (Sell-from-Stock)</a:t>
            </a:r>
            <a:br>
              <a:rPr lang="en-US" dirty="0"/>
            </a:br>
            <a:r>
              <a:rPr lang="en-US" sz="2000" b="0" dirty="0"/>
              <a:t>Process</a:t>
            </a:r>
            <a:r>
              <a:rPr lang="en-US" sz="2000" b="0" dirty="0">
                <a:solidFill>
                  <a:srgbClr val="44697D"/>
                </a:solidFill>
                <a:latin typeface="Arial" charset="0"/>
                <a:ea typeface="Arial Unicode MS" pitchFamily="34" charset="-128"/>
                <a:cs typeface="Arial Unicode MS" pitchFamily="34" charset="-128"/>
              </a:rPr>
              <a:t> </a:t>
            </a:r>
            <a:r>
              <a:rPr lang="en-US" sz="2000" b="0" dirty="0"/>
              <a:t>Details: Processing Outbound Delivery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364476"/>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Depending on the complexity of your warehouse processing, the </a:t>
            </a:r>
            <a:r>
              <a:rPr lang="en-US" sz="900" b="1" dirty="0"/>
              <a:t>Processing Outbound Delivery</a:t>
            </a:r>
            <a:r>
              <a:rPr lang="en-US" sz="900" dirty="0"/>
              <a:t> business process can help you coordinate your outbound logistics activities with or without task support from the system. It helps you to efficiently control and manage outbound deliveries from the time a delivery proposal is received to the moment it is delivered to your customer or returned to your supplier. With the release of the outbound delivery the system prints a delivery note or sends an ASN automatically.</a:t>
            </a:r>
          </a:p>
          <a:p>
            <a:pPr>
              <a:buClr>
                <a:schemeClr val="accent1"/>
              </a:buClr>
              <a:buSzPct val="80000"/>
              <a:buFont typeface="Wingdings" pitchFamily="2" charset="2"/>
              <a:buNone/>
            </a:pPr>
            <a:r>
              <a:rPr lang="en-US" sz="900" dirty="0"/>
              <a:t>The </a:t>
            </a:r>
            <a:r>
              <a:rPr lang="en-US" sz="900" b="1" dirty="0"/>
              <a:t>Processing Outbound Delivery</a:t>
            </a:r>
            <a:r>
              <a:rPr lang="en-US" sz="900" dirty="0"/>
              <a:t> business process still allows the warehouse manager to manually make changes or create tasks for the warehouse worker.</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Warehouse Operator</a:t>
            </a:r>
            <a:endParaRPr lang="en-US" sz="800" dirty="0">
              <a:solidFill>
                <a:srgbClr val="404040"/>
              </a:solidFill>
            </a:endParaRPr>
          </a:p>
        </p:txBody>
      </p:sp>
      <p:sp>
        <p:nvSpPr>
          <p:cNvPr id="81"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Outbound Logistics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0"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112" name="Chevron 55"/>
          <p:cNvSpPr>
            <a:spLocks noChangeArrowheads="1"/>
          </p:cNvSpPr>
          <p:nvPr/>
        </p:nvSpPr>
        <p:spPr bwMode="auto">
          <a:xfrm>
            <a:off x="1589937" y="2927507"/>
            <a:ext cx="4420338" cy="548010"/>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r>
              <a:rPr lang="en-US" sz="900" dirty="0"/>
              <a:t>Processing Outbound Delivery - Without Task Control</a:t>
            </a:r>
          </a:p>
          <a:p>
            <a:pPr marL="142875" indent="142875">
              <a:spcBef>
                <a:spcPts val="300"/>
              </a:spcBef>
            </a:pPr>
            <a:r>
              <a:rPr lang="en-US" sz="900" dirty="0"/>
              <a:t>Processing Outbound Delivery for Externally-Managed Locations</a:t>
            </a:r>
          </a:p>
          <a:p>
            <a:pPr marL="142875" indent="142875">
              <a:spcBef>
                <a:spcPts val="300"/>
              </a:spcBef>
            </a:pPr>
            <a:endParaRPr lang="de-DE" sz="900" dirty="0"/>
          </a:p>
        </p:txBody>
      </p:sp>
      <p:sp>
        <p:nvSpPr>
          <p:cNvPr id="113" name="Oval 112">
            <a:hlinkClick r:id="rId11" action="ppaction://hlinksldjump" tooltip="The Processing Outbound Delivery - Without Task Control process variant is for companies that prefer a fast way to process delivery proposals and do not require the system to help them organize their warehouse processes or tasks."/>
          </p:cNvPr>
          <p:cNvSpPr>
            <a:spLocks noChangeAspect="1"/>
          </p:cNvSpPr>
          <p:nvPr/>
        </p:nvSpPr>
        <p:spPr bwMode="gray">
          <a:xfrm>
            <a:off x="1728167" y="295052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4" name="Oval 130">
            <a:hlinkClick r:id="rId11" action="ppaction://hlinksldjump" tooltip="The Processing Outbound Delivery for Externally-Managed Location process variant allows you to create 3PL requests which are sent to the warehouse provider. They ship the goods and send you the outbound delivery which is created and released. "/>
          </p:cNvPr>
          <p:cNvSpPr>
            <a:spLocks noChangeAspect="1"/>
          </p:cNvSpPr>
          <p:nvPr/>
        </p:nvSpPr>
        <p:spPr bwMode="gray">
          <a:xfrm>
            <a:off x="1728167" y="31186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5" name="Picture 64" descr="Calculator_2_60px.png"/>
          <p:cNvPicPr>
            <a:picLocks noChangeAspect="1"/>
          </p:cNvPicPr>
          <p:nvPr/>
        </p:nvPicPr>
        <p:blipFill>
          <a:blip r:embed="rId12" cstate="print"/>
          <a:stretch>
            <a:fillRect/>
          </a:stretch>
        </p:blipFill>
        <p:spPr>
          <a:xfrm>
            <a:off x="366739" y="5245467"/>
            <a:ext cx="180000" cy="180000"/>
          </a:xfrm>
          <a:prstGeom prst="rect">
            <a:avLst/>
          </a:prstGeom>
        </p:spPr>
      </p:pic>
      <p:pic>
        <p:nvPicPr>
          <p:cNvPr id="66" name="Picture 65" descr="Monitor_60px.png"/>
          <p:cNvPicPr>
            <a:picLocks noChangeAspect="1"/>
          </p:cNvPicPr>
          <p:nvPr/>
        </p:nvPicPr>
        <p:blipFill>
          <a:blip r:embed="rId13" cstate="print"/>
          <a:stretch>
            <a:fillRect/>
          </a:stretch>
        </p:blipFill>
        <p:spPr>
          <a:xfrm>
            <a:off x="366739" y="5604137"/>
            <a:ext cx="180000" cy="180000"/>
          </a:xfrm>
          <a:prstGeom prst="rect">
            <a:avLst/>
          </a:prstGeom>
        </p:spPr>
      </p:pic>
      <p:sp>
        <p:nvSpPr>
          <p:cNvPr id="68" name="Rectangle 57">
            <a:hlinkClick r:id="rId14"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Rectangle 57">
            <a:hlinkClick r:id="rId15"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2" name="Rectangle 57">
            <a:hlinkClick r:id="rId1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6" name="Chevron 123">
            <a:hlinkClick r:id="rId17" action="ppaction://hlinksldjump"/>
          </p:cNvPr>
          <p:cNvSpPr>
            <a:spLocks noChangeArrowheads="1"/>
          </p:cNvSpPr>
          <p:nvPr/>
        </p:nvSpPr>
        <p:spPr bwMode="auto">
          <a:xfrm>
            <a:off x="774160" y="1807731"/>
            <a:ext cx="883105"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57" name="Chevron 123">
            <a:hlinkClick r:id="rId18" action="ppaction://hlinksldjump"/>
          </p:cNvPr>
          <p:cNvSpPr>
            <a:spLocks noChangeArrowheads="1"/>
          </p:cNvSpPr>
          <p:nvPr/>
        </p:nvSpPr>
        <p:spPr bwMode="auto">
          <a:xfrm>
            <a:off x="7020780" y="1808619"/>
            <a:ext cx="883105"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58" name="Chevron 123">
            <a:hlinkClick r:id="rId19" action="ppaction://hlinksldjump"/>
          </p:cNvPr>
          <p:cNvSpPr>
            <a:spLocks noChangeArrowheads="1"/>
          </p:cNvSpPr>
          <p:nvPr/>
        </p:nvSpPr>
        <p:spPr bwMode="auto">
          <a:xfrm>
            <a:off x="6154124" y="1808619"/>
            <a:ext cx="883105"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0" name="Freeform 69"/>
          <p:cNvSpPr>
            <a:spLocks noChangeArrowheads="1"/>
          </p:cNvSpPr>
          <p:nvPr/>
        </p:nvSpPr>
        <p:spPr bwMode="auto">
          <a:xfrm>
            <a:off x="6814825" y="2558253"/>
            <a:ext cx="155376"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5" name="Freeform 69"/>
          <p:cNvSpPr>
            <a:spLocks noChangeArrowheads="1"/>
          </p:cNvSpPr>
          <p:nvPr/>
        </p:nvSpPr>
        <p:spPr bwMode="auto">
          <a:xfrm>
            <a:off x="7688507" y="2558253"/>
            <a:ext cx="155376"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6" name="Text Box 129"/>
          <p:cNvSpPr txBox="1">
            <a:spLocks noChangeArrowheads="1"/>
          </p:cNvSpPr>
          <p:nvPr/>
        </p:nvSpPr>
        <p:spPr bwMode="auto">
          <a:xfrm>
            <a:off x="413898" y="2283969"/>
            <a:ext cx="339290" cy="369888"/>
          </a:xfrm>
          <a:prstGeom prst="rect">
            <a:avLst/>
          </a:prstGeom>
          <a:noFill/>
          <a:ln w="9525">
            <a:noFill/>
            <a:miter lim="800000"/>
            <a:headEnd/>
            <a:tailEnd/>
          </a:ln>
        </p:spPr>
        <p:txBody>
          <a:bodyPr wrap="square" lIns="54000" rIns="54000">
            <a:spAutoFit/>
          </a:bodyPr>
          <a:lstStyle/>
          <a:p>
            <a:r>
              <a:rPr lang="en-US" sz="1800" b="1" dirty="0"/>
              <a:t>…</a:t>
            </a:r>
          </a:p>
        </p:txBody>
      </p:sp>
      <p:sp>
        <p:nvSpPr>
          <p:cNvPr id="77" name="Chevron 44"/>
          <p:cNvSpPr>
            <a:spLocks noChangeArrowheads="1"/>
          </p:cNvSpPr>
          <p:nvPr/>
        </p:nvSpPr>
        <p:spPr bwMode="auto">
          <a:xfrm>
            <a:off x="1588689" y="1543084"/>
            <a:ext cx="4581956"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Outbound Delivery - with Tasks</a:t>
            </a:r>
          </a:p>
        </p:txBody>
      </p:sp>
      <p:sp>
        <p:nvSpPr>
          <p:cNvPr id="78" name="Chevron 77"/>
          <p:cNvSpPr>
            <a:spLocks noChangeArrowheads="1"/>
          </p:cNvSpPr>
          <p:nvPr>
            <p:custDataLst>
              <p:tags r:id="rId1"/>
            </p:custDataLst>
          </p:nvPr>
        </p:nvSpPr>
        <p:spPr bwMode="auto">
          <a:xfrm>
            <a:off x="1761948" y="1832733"/>
            <a:ext cx="813836"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pt-BR" sz="800" dirty="0">
                <a:solidFill>
                  <a:srgbClr val="404040"/>
                </a:solidFill>
              </a:rPr>
              <a:t>Create a warehouse request</a:t>
            </a:r>
            <a:endParaRPr lang="en-US" sz="800" dirty="0">
              <a:solidFill>
                <a:srgbClr val="404040"/>
              </a:solidFill>
            </a:endParaRPr>
          </a:p>
        </p:txBody>
      </p:sp>
      <p:sp>
        <p:nvSpPr>
          <p:cNvPr id="79" name="Chevron 78"/>
          <p:cNvSpPr>
            <a:spLocks noChangeArrowheads="1"/>
          </p:cNvSpPr>
          <p:nvPr>
            <p:custDataLst>
              <p:tags r:id="rId2"/>
            </p:custDataLst>
          </p:nvPr>
        </p:nvSpPr>
        <p:spPr bwMode="auto">
          <a:xfrm>
            <a:off x="2561392" y="1832733"/>
            <a:ext cx="813836"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warehouse task</a:t>
            </a:r>
          </a:p>
        </p:txBody>
      </p:sp>
      <p:sp>
        <p:nvSpPr>
          <p:cNvPr id="82" name="Oval 81">
            <a:hlinkClick r:id="rId11" action="ppaction://hlinksldjump" tooltip="Once a delivery proposal arrives, you select the relevant sales orders or service orders and manually create a warehouse request. You can also schedule an automatic outbound delivery run according to criteria that you specify."/>
          </p:cNvPr>
          <p:cNvSpPr>
            <a:spLocks noChangeAspect="1"/>
          </p:cNvSpPr>
          <p:nvPr/>
        </p:nvSpPr>
        <p:spPr bwMode="gray">
          <a:xfrm>
            <a:off x="2334919" y="2416452"/>
            <a:ext cx="143816"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4" name="Oval 83">
            <a:hlinkClick r:id="rId11" action="ppaction://hlinksldjump" tooltip="You select the warehouse request and create the tasks for outbound processing. Depending on your logistics model settings in the Warehousing and Logistics Master Data work center, the system can also automatically create one or more warehouse tasks."/>
          </p:cNvPr>
          <p:cNvSpPr>
            <a:spLocks noChangeAspect="1"/>
          </p:cNvSpPr>
          <p:nvPr/>
        </p:nvSpPr>
        <p:spPr bwMode="gray">
          <a:xfrm>
            <a:off x="3131335" y="2425977"/>
            <a:ext cx="143816"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8" name="Chevron 87"/>
          <p:cNvSpPr>
            <a:spLocks noChangeArrowheads="1"/>
          </p:cNvSpPr>
          <p:nvPr>
            <p:custDataLst>
              <p:tags r:id="rId3"/>
            </p:custDataLst>
          </p:nvPr>
        </p:nvSpPr>
        <p:spPr bwMode="auto">
          <a:xfrm>
            <a:off x="3352147" y="1829857"/>
            <a:ext cx="813836"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 a warehouse task and post goods issue</a:t>
            </a:r>
          </a:p>
        </p:txBody>
      </p:sp>
      <p:sp>
        <p:nvSpPr>
          <p:cNvPr id="93" name="Oval 92">
            <a:hlinkClick r:id="rId11" action="ppaction://hlinksldjump" tooltip="You enter the actual quantities and confirm the task. The system creates an outbound delivery and updates the order. On release of the outbound delivery, the system updates inventory and prints a delivery note or sends an ASN."/>
          </p:cNvPr>
          <p:cNvSpPr>
            <a:spLocks noChangeAspect="1"/>
          </p:cNvSpPr>
          <p:nvPr/>
        </p:nvSpPr>
        <p:spPr bwMode="gray">
          <a:xfrm>
            <a:off x="3947969" y="2422204"/>
            <a:ext cx="143816"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8" name="Chevron 97"/>
          <p:cNvSpPr>
            <a:spLocks noChangeArrowheads="1"/>
          </p:cNvSpPr>
          <p:nvPr>
            <p:custDataLst>
              <p:tags r:id="rId4"/>
            </p:custDataLst>
          </p:nvPr>
        </p:nvSpPr>
        <p:spPr bwMode="auto">
          <a:xfrm>
            <a:off x="4168780" y="1834710"/>
            <a:ext cx="813836"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Accept a deviation</a:t>
            </a:r>
          </a:p>
        </p:txBody>
      </p:sp>
      <p:sp>
        <p:nvSpPr>
          <p:cNvPr id="99" name="Oval 98">
            <a:hlinkClick r:id="rId11" action="ppaction://hlinksldjump" tooltip="If there is a deviation between the target and the actual quantity, you, as a warehouse manager, can accept this deviation."/>
          </p:cNvPr>
          <p:cNvSpPr>
            <a:spLocks noChangeAspect="1"/>
          </p:cNvSpPr>
          <p:nvPr/>
        </p:nvSpPr>
        <p:spPr bwMode="gray">
          <a:xfrm>
            <a:off x="4747350" y="2418429"/>
            <a:ext cx="143816"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1" name="Chevron 100"/>
          <p:cNvSpPr>
            <a:spLocks noChangeArrowheads="1"/>
          </p:cNvSpPr>
          <p:nvPr>
            <p:custDataLst>
              <p:tags r:id="rId5"/>
            </p:custDataLst>
          </p:nvPr>
        </p:nvSpPr>
        <p:spPr bwMode="auto">
          <a:xfrm>
            <a:off x="4983658" y="1829857"/>
            <a:ext cx="813836"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Finalize an outbound delivery</a:t>
            </a:r>
          </a:p>
        </p:txBody>
      </p:sp>
      <p:sp>
        <p:nvSpPr>
          <p:cNvPr id="102" name="Oval 101">
            <a:hlinkClick r:id="rId11" action="ppaction://hlinksldjump" tooltip="The system creates an outbound delivery, updates the order, and updates inventory with any relevant changes. The system releases the outbound delivery and prints a delivery note or sends an ASN automatically."/>
          </p:cNvPr>
          <p:cNvSpPr>
            <a:spLocks noChangeAspect="1"/>
          </p:cNvSpPr>
          <p:nvPr/>
        </p:nvSpPr>
        <p:spPr bwMode="gray">
          <a:xfrm>
            <a:off x="5581238" y="2425978"/>
            <a:ext cx="143816"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4" name="Rectangle 77"/>
          <p:cNvSpPr>
            <a:spLocks noChangeArrowheads="1"/>
          </p:cNvSpPr>
          <p:nvPr/>
        </p:nvSpPr>
        <p:spPr bwMode="auto">
          <a:xfrm>
            <a:off x="1697008" y="2607372"/>
            <a:ext cx="2066757"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20" action="ppaction://hlinksldjump"/>
              </a:rPr>
              <a:t>Click here </a:t>
            </a:r>
            <a:r>
              <a:rPr lang="en-US" sz="900" dirty="0">
                <a:solidFill>
                  <a:schemeClr val="bg1"/>
                </a:solidFill>
                <a:latin typeface="BentonSans Regular"/>
                <a:cs typeface="BentonSans Regular"/>
              </a:rPr>
              <a:t>to hide process variants</a:t>
            </a:r>
          </a:p>
        </p:txBody>
      </p:sp>
      <p:pic>
        <p:nvPicPr>
          <p:cNvPr id="87" name="Picture 86"/>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grpSp>
        <p:nvGrpSpPr>
          <p:cNvPr id="89" name="Group 88"/>
          <p:cNvGrpSpPr/>
          <p:nvPr/>
        </p:nvGrpSpPr>
        <p:grpSpPr>
          <a:xfrm>
            <a:off x="6900863" y="4494213"/>
            <a:ext cx="407987" cy="407987"/>
            <a:chOff x="6900863" y="4494213"/>
            <a:chExt cx="407987" cy="407987"/>
          </a:xfrm>
        </p:grpSpPr>
        <p:pic>
          <p:nvPicPr>
            <p:cNvPr id="90" name="Picture 84" descr="45"/>
            <p:cNvPicPr>
              <a:picLocks noChangeAspect="1" noChangeArrowheads="1"/>
            </p:cNvPicPr>
            <p:nvPr/>
          </p:nvPicPr>
          <p:blipFill>
            <a:blip r:embed="rId22" cstate="print"/>
            <a:srcRect/>
            <a:stretch>
              <a:fillRect/>
            </a:stretch>
          </p:blipFill>
          <p:spPr bwMode="auto">
            <a:xfrm>
              <a:off x="6916738" y="4505325"/>
              <a:ext cx="384175" cy="384175"/>
            </a:xfrm>
            <a:prstGeom prst="rect">
              <a:avLst/>
            </a:prstGeom>
            <a:noFill/>
            <a:ln w="9525">
              <a:noFill/>
              <a:miter lim="800000"/>
              <a:headEnd/>
              <a:tailEnd/>
            </a:ln>
          </p:spPr>
        </p:pic>
        <p:sp>
          <p:nvSpPr>
            <p:cNvPr id="91" name="AutoShape 71"/>
            <p:cNvSpPr>
              <a:spLocks noChangeArrowheads="1"/>
            </p:cNvSpPr>
            <p:nvPr/>
          </p:nvSpPr>
          <p:spPr bwMode="auto">
            <a:xfrm>
              <a:off x="6900863" y="4494213"/>
              <a:ext cx="407987"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pic>
        <p:nvPicPr>
          <p:cNvPr id="92" name="Picture 2"/>
          <p:cNvPicPr>
            <a:picLocks noChangeAspect="1" noChangeArrowheads="1"/>
          </p:cNvPicPr>
          <p:nvPr/>
        </p:nvPicPr>
        <p:blipFill>
          <a:blip r:embed="rId23">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94" name="TextBox 59">
            <a:hlinkClick r:id="rId24" action="ppaction://hlinksldjump"/>
          </p:cNvPr>
          <p:cNvSpPr txBox="1">
            <a:spLocks noChangeArrowheads="1"/>
          </p:cNvSpPr>
          <p:nvPr/>
        </p:nvSpPr>
        <p:spPr bwMode="auto">
          <a:xfrm>
            <a:off x="5832935" y="1496074"/>
            <a:ext cx="237390" cy="276999"/>
          </a:xfrm>
          <a:prstGeom prst="rect">
            <a:avLst/>
          </a:prstGeom>
          <a:noFill/>
          <a:ln w="9525">
            <a:noFill/>
            <a:miter lim="800000"/>
            <a:headEnd/>
            <a:tailEnd/>
          </a:ln>
        </p:spPr>
        <p:txBody>
          <a:bodyPr wrap="square" lIns="72000">
            <a:spAutoFit/>
          </a:bodyPr>
          <a:lstStyle>
            <a:defPPr>
              <a:defRPr lang="de-DE"/>
            </a:defPPr>
            <a:lvl1pPr>
              <a:defRPr sz="1200">
                <a:solidFill>
                  <a:schemeClr val="bg1"/>
                </a:solidFill>
                <a:latin typeface="BentonSans Light" pitchFamily="2" charset="0"/>
                <a:cs typeface="BrowalliaUPC" pitchFamily="34" charset="-34"/>
              </a:defRPr>
            </a:lvl1pPr>
          </a:lstStyle>
          <a:p>
            <a:r>
              <a:rPr lang="en-US" dirty="0"/>
              <a:t>X</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Picture 55"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6739" y="5909685"/>
            <a:ext cx="170688" cy="170688"/>
          </a:xfrm>
          <a:prstGeom prst="rect">
            <a:avLst/>
          </a:prstGeom>
        </p:spPr>
      </p:pic>
      <p:sp>
        <p:nvSpPr>
          <p:cNvPr id="6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Order-to-Cash (Sell-from-Stock)</a:t>
            </a:r>
            <a:br>
              <a:rPr lang="en-US" dirty="0"/>
            </a:br>
            <a:r>
              <a:rPr lang="en-US" sz="2000" b="0" dirty="0"/>
              <a:t>Process Details: Processing Inspections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29088"/>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29088"/>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82614"/>
            <a:ext cx="4914194" cy="2569421"/>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Processing Inspections</a:t>
            </a:r>
            <a:r>
              <a:rPr lang="en-US" sz="900" dirty="0"/>
              <a:t> business process allows you to process, monitor, and analyze inspections of products : </a:t>
            </a:r>
          </a:p>
          <a:p>
            <a:pPr marL="228600" lvl="1" indent="-114300">
              <a:lnSpc>
                <a:spcPct val="90000"/>
              </a:lnSpc>
              <a:spcBef>
                <a:spcPct val="60000"/>
              </a:spcBef>
              <a:buClr>
                <a:srgbClr val="4DB6EF"/>
              </a:buClr>
              <a:buFont typeface="Wingdings" pitchFamily="2" charset="2"/>
              <a:buChar char="l"/>
            </a:pPr>
            <a:r>
              <a:rPr lang="de-DE" sz="900" dirty="0"/>
              <a:t>Inspections at goods receipt</a:t>
            </a:r>
            <a:br>
              <a:rPr lang="de-DE" sz="900" dirty="0"/>
            </a:br>
            <a:r>
              <a:rPr lang="en-US" sz="900" dirty="0"/>
              <a:t>Receiving inspections for supplier deliveries, first articles, customer returns, and stock transfers</a:t>
            </a:r>
            <a:endParaRPr lang="de-DE" sz="900" dirty="0"/>
          </a:p>
          <a:p>
            <a:pPr marL="228600" lvl="1" indent="-114300">
              <a:lnSpc>
                <a:spcPct val="90000"/>
              </a:lnSpc>
              <a:spcBef>
                <a:spcPct val="60000"/>
              </a:spcBef>
              <a:buClr>
                <a:srgbClr val="4DB6EF"/>
              </a:buClr>
              <a:buFont typeface="Wingdings" pitchFamily="2" charset="2"/>
              <a:buChar char="l"/>
            </a:pPr>
            <a:r>
              <a:rPr lang="de-DE" sz="900" dirty="0"/>
              <a:t>Inspections in production</a:t>
            </a:r>
            <a:br>
              <a:rPr lang="de-DE" sz="900" dirty="0"/>
            </a:br>
            <a:r>
              <a:rPr lang="en-US" sz="900" dirty="0"/>
              <a:t>In-process control and final inspections for production </a:t>
            </a:r>
            <a:endParaRPr lang="de-DE" sz="900" dirty="0"/>
          </a:p>
          <a:p>
            <a:pPr marL="228600" lvl="1" indent="-114300">
              <a:lnSpc>
                <a:spcPct val="90000"/>
              </a:lnSpc>
              <a:spcBef>
                <a:spcPct val="60000"/>
              </a:spcBef>
              <a:buClr>
                <a:srgbClr val="4DB6EF"/>
              </a:buClr>
              <a:buFont typeface="Wingdings" pitchFamily="2" charset="2"/>
              <a:buChar char="l"/>
            </a:pPr>
            <a:r>
              <a:rPr lang="de-DE" sz="900" dirty="0"/>
              <a:t>Inspections in shipping</a:t>
            </a:r>
            <a:br>
              <a:rPr lang="de-DE" sz="900" dirty="0"/>
            </a:br>
            <a:r>
              <a:rPr lang="en-US" sz="900" dirty="0"/>
              <a:t>Final inspections for customer shipments</a:t>
            </a:r>
          </a:p>
          <a:p>
            <a:pPr>
              <a:lnSpc>
                <a:spcPct val="90000"/>
              </a:lnSpc>
              <a:spcBef>
                <a:spcPct val="60000"/>
              </a:spcBef>
              <a:buClr>
                <a:schemeClr val="accent1"/>
              </a:buClr>
              <a:buFont typeface="Wingdings" pitchFamily="2" charset="2"/>
              <a:buNone/>
            </a:pPr>
            <a:r>
              <a:rPr lang="en-US" sz="900" dirty="0"/>
              <a:t>As part of this process, you inspect the samples taken for inspection, record results, make a decision about the quality of the inspected goods, and, if necessary, trigger corrective or preventive actions. </a:t>
            </a:r>
          </a:p>
          <a:p>
            <a:pPr>
              <a:lnSpc>
                <a:spcPct val="90000"/>
              </a:lnSpc>
              <a:spcBef>
                <a:spcPct val="60000"/>
              </a:spcBef>
              <a:buClr>
                <a:schemeClr val="accent1"/>
              </a:buClr>
              <a:buFont typeface="Wingdings" pitchFamily="2" charset="2"/>
              <a:buNone/>
            </a:pPr>
            <a:r>
              <a:rPr lang="en-US" sz="900" dirty="0"/>
              <a:t>Planned  inspections are triggered automatically based on a suitable logistics or production model. </a:t>
            </a:r>
            <a:br>
              <a:rPr lang="en-US" sz="900" dirty="0"/>
            </a:br>
            <a:r>
              <a:rPr lang="en-US" sz="900" dirty="0"/>
              <a:t>Unplanned inspections are triggered manually by the user. </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783041"/>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Inspector </a:t>
            </a:r>
            <a:br>
              <a:rPr lang="de-DE" sz="800" dirty="0">
                <a:solidFill>
                  <a:srgbClr val="404040"/>
                </a:solidFill>
              </a:rPr>
            </a:br>
            <a:r>
              <a:rPr lang="de-DE" sz="800" dirty="0">
                <a:solidFill>
                  <a:srgbClr val="404040"/>
                </a:solidFill>
              </a:rPr>
              <a:t>Quality Engineer </a:t>
            </a:r>
            <a:br>
              <a:rPr lang="de-DE" sz="800" dirty="0">
                <a:solidFill>
                  <a:srgbClr val="404040"/>
                </a:solidFill>
              </a:rPr>
            </a:br>
            <a:r>
              <a:rPr lang="de-DE" sz="800" dirty="0">
                <a:solidFill>
                  <a:srgbClr val="404040"/>
                </a:solidFill>
              </a:rPr>
              <a:t>Quality Manager</a:t>
            </a:r>
            <a:endParaRPr lang="en-US" sz="800" dirty="0">
              <a:solidFill>
                <a:srgbClr val="404040"/>
              </a:solidFill>
            </a:endParaRPr>
          </a:p>
        </p:txBody>
      </p:sp>
      <p:sp>
        <p:nvSpPr>
          <p:cNvPr id="81"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Quality Control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105" name="Chevron 123">
            <a:hlinkClick r:id="rId8" action="ppaction://hlinksldjump"/>
          </p:cNvPr>
          <p:cNvSpPr>
            <a:spLocks noChangeArrowheads="1"/>
          </p:cNvSpPr>
          <p:nvPr/>
        </p:nvSpPr>
        <p:spPr bwMode="auto">
          <a:xfrm>
            <a:off x="4347768" y="1809247"/>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106" name="Chevron 123">
            <a:hlinkClick r:id="rId9" action="ppaction://hlinksldjump"/>
          </p:cNvPr>
          <p:cNvSpPr>
            <a:spLocks noChangeArrowheads="1"/>
          </p:cNvSpPr>
          <p:nvPr/>
        </p:nvSpPr>
        <p:spPr bwMode="auto">
          <a:xfrm>
            <a:off x="911467" y="1809247"/>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107" name="Chevron 123">
            <a:hlinkClick r:id="rId10" action="ppaction://hlinksldjump"/>
          </p:cNvPr>
          <p:cNvSpPr>
            <a:spLocks noChangeArrowheads="1"/>
          </p:cNvSpPr>
          <p:nvPr/>
        </p:nvSpPr>
        <p:spPr bwMode="auto">
          <a:xfrm>
            <a:off x="5216903" y="180924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108" name="Chevron 123">
            <a:hlinkClick r:id="rId11" action="ppaction://hlinksldjump"/>
          </p:cNvPr>
          <p:cNvSpPr>
            <a:spLocks noChangeArrowheads="1"/>
          </p:cNvSpPr>
          <p:nvPr/>
        </p:nvSpPr>
        <p:spPr bwMode="auto">
          <a:xfrm>
            <a:off x="6954071" y="180924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10" name="Freeform 69"/>
          <p:cNvSpPr>
            <a:spLocks noChangeArrowheads="1"/>
          </p:cNvSpPr>
          <p:nvPr/>
        </p:nvSpPr>
        <p:spPr bwMode="auto">
          <a:xfrm>
            <a:off x="5880984" y="255888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3" name="Chevron 123">
            <a:hlinkClick r:id="rId12" action="ppaction://hlinksldjump"/>
          </p:cNvPr>
          <p:cNvSpPr>
            <a:spLocks noChangeArrowheads="1"/>
          </p:cNvSpPr>
          <p:nvPr/>
        </p:nvSpPr>
        <p:spPr bwMode="auto">
          <a:xfrm>
            <a:off x="6087415" y="1809247"/>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114" name="Chevron 123">
            <a:hlinkClick r:id="rId13" action="ppaction://hlinksldjump"/>
          </p:cNvPr>
          <p:cNvSpPr>
            <a:spLocks noChangeArrowheads="1"/>
          </p:cNvSpPr>
          <p:nvPr/>
        </p:nvSpPr>
        <p:spPr bwMode="auto">
          <a:xfrm>
            <a:off x="2630456" y="1809247"/>
            <a:ext cx="1740035"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115" name="Freeform 69"/>
          <p:cNvSpPr>
            <a:spLocks noChangeArrowheads="1"/>
          </p:cNvSpPr>
          <p:nvPr/>
        </p:nvSpPr>
        <p:spPr bwMode="auto">
          <a:xfrm>
            <a:off x="6756066" y="255888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16" name="Freeform 69"/>
          <p:cNvSpPr>
            <a:spLocks noChangeArrowheads="1"/>
          </p:cNvSpPr>
          <p:nvPr/>
        </p:nvSpPr>
        <p:spPr bwMode="auto">
          <a:xfrm>
            <a:off x="7615371" y="255888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7" name="Chevron 123">
            <a:hlinkClick r:id="rId14" action="ppaction://hlinksldjump"/>
          </p:cNvPr>
          <p:cNvSpPr>
            <a:spLocks noChangeArrowheads="1"/>
          </p:cNvSpPr>
          <p:nvPr/>
        </p:nvSpPr>
        <p:spPr bwMode="auto">
          <a:xfrm>
            <a:off x="2630378" y="2915428"/>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118" name="Chevron 123">
            <a:hlinkClick r:id="rId15" action="ppaction://hlinksldjump"/>
          </p:cNvPr>
          <p:cNvSpPr>
            <a:spLocks noChangeArrowheads="1"/>
          </p:cNvSpPr>
          <p:nvPr/>
        </p:nvSpPr>
        <p:spPr bwMode="auto">
          <a:xfrm>
            <a:off x="3481519" y="2912556"/>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19" name="Freeform 69"/>
          <p:cNvSpPr>
            <a:spLocks noChangeArrowheads="1"/>
          </p:cNvSpPr>
          <p:nvPr/>
        </p:nvSpPr>
        <p:spPr bwMode="auto">
          <a:xfrm>
            <a:off x="4147730" y="365982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0" name="Chevron 44"/>
          <p:cNvSpPr>
            <a:spLocks noChangeArrowheads="1"/>
          </p:cNvSpPr>
          <p:nvPr/>
        </p:nvSpPr>
        <p:spPr bwMode="auto">
          <a:xfrm>
            <a:off x="5205383" y="2755166"/>
            <a:ext cx="2596399"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Inspections</a:t>
            </a:r>
          </a:p>
          <a:p>
            <a:pPr>
              <a:lnSpc>
                <a:spcPct val="90000"/>
              </a:lnSpc>
            </a:pPr>
            <a:endParaRPr lang="en-US" sz="900" dirty="0">
              <a:solidFill>
                <a:schemeClr val="bg1"/>
              </a:solidFill>
              <a:latin typeface="BentonSans Regular"/>
              <a:cs typeface="BentonSans Regular"/>
            </a:endParaRPr>
          </a:p>
        </p:txBody>
      </p:sp>
      <p:sp>
        <p:nvSpPr>
          <p:cNvPr id="121" name="Chevron 120"/>
          <p:cNvSpPr>
            <a:spLocks noChangeArrowheads="1"/>
          </p:cNvSpPr>
          <p:nvPr>
            <p:custDataLst>
              <p:tags r:id="rId1"/>
            </p:custDataLst>
          </p:nvPr>
        </p:nvSpPr>
        <p:spPr bwMode="auto">
          <a:xfrm>
            <a:off x="5335514" y="303529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Inspect samples</a:t>
            </a:r>
          </a:p>
        </p:txBody>
      </p:sp>
      <p:sp>
        <p:nvSpPr>
          <p:cNvPr id="122" name="Chevron 121"/>
          <p:cNvSpPr>
            <a:spLocks noChangeArrowheads="1"/>
          </p:cNvSpPr>
          <p:nvPr>
            <p:custDataLst>
              <p:tags r:id="rId2"/>
            </p:custDataLst>
          </p:nvPr>
        </p:nvSpPr>
        <p:spPr bwMode="auto">
          <a:xfrm>
            <a:off x="6126332" y="303529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Record inspection results</a:t>
            </a:r>
          </a:p>
        </p:txBody>
      </p:sp>
      <p:sp>
        <p:nvSpPr>
          <p:cNvPr id="123" name="Chevron 122"/>
          <p:cNvSpPr>
            <a:spLocks noChangeArrowheads="1"/>
          </p:cNvSpPr>
          <p:nvPr>
            <p:custDataLst>
              <p:tags r:id="rId3"/>
            </p:custDataLst>
          </p:nvPr>
        </p:nvSpPr>
        <p:spPr bwMode="auto">
          <a:xfrm>
            <a:off x="6917150" y="304481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Decide about quality</a:t>
            </a:r>
          </a:p>
        </p:txBody>
      </p:sp>
      <p:sp>
        <p:nvSpPr>
          <p:cNvPr id="124" name="Oval 123">
            <a:hlinkClick r:id="rId16" action="ppaction://hlinksldjump" tooltip="The inspector inspects the samples."/>
          </p:cNvPr>
          <p:cNvSpPr>
            <a:spLocks noChangeAspect="1"/>
          </p:cNvSpPr>
          <p:nvPr/>
        </p:nvSpPr>
        <p:spPr bwMode="gray">
          <a:xfrm>
            <a:off x="5908485" y="362853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5" name="Oval 124">
            <a:hlinkClick r:id="rId16" action="ppaction://hlinksldjump" tooltip="The inspector records the inspection results in the form of measured values, quality codes, or textual descriptions."/>
          </p:cNvPr>
          <p:cNvSpPr>
            <a:spLocks noChangeAspect="1"/>
          </p:cNvSpPr>
          <p:nvPr/>
        </p:nvSpPr>
        <p:spPr bwMode="gray">
          <a:xfrm>
            <a:off x="6696275" y="362853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6" name="Oval 125">
            <a:hlinkClick r:id="rId16" action="ppaction://hlinksldjump" tooltip="The quality engineer or the quality manager makes a decision about the quality of the inspected goods and initiates corrective and preventive actions, if necessary."/>
          </p:cNvPr>
          <p:cNvSpPr>
            <a:spLocks noChangeAspect="1"/>
          </p:cNvSpPr>
          <p:nvPr/>
        </p:nvSpPr>
        <p:spPr bwMode="gray">
          <a:xfrm>
            <a:off x="7484065" y="363805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7" name="TextBox 59">
            <a:hlinkClick r:id="rId17" action="ppaction://hlinksldjump"/>
          </p:cNvPr>
          <p:cNvSpPr txBox="1">
            <a:spLocks noChangeArrowheads="1"/>
          </p:cNvSpPr>
          <p:nvPr/>
        </p:nvSpPr>
        <p:spPr bwMode="auto">
          <a:xfrm>
            <a:off x="7476772" y="2690495"/>
            <a:ext cx="284052" cy="276999"/>
          </a:xfrm>
          <a:prstGeom prst="rect">
            <a:avLst/>
          </a:prstGeom>
          <a:noFill/>
          <a:ln w="9525">
            <a:noFill/>
            <a:miter lim="800000"/>
            <a:headEnd/>
            <a:tailEnd/>
          </a:ln>
        </p:spPr>
        <p:txBody>
          <a:bodyPr wrap="square" lIns="72000">
            <a:spAutoFit/>
          </a:bodyPr>
          <a:lstStyle>
            <a:defPPr>
              <a:defRPr lang="de-DE"/>
            </a:defPPr>
            <a:lvl1pPr>
              <a:defRPr sz="1200">
                <a:solidFill>
                  <a:schemeClr val="bg1"/>
                </a:solidFill>
                <a:latin typeface="BentonSans Light" pitchFamily="2" charset="0"/>
                <a:cs typeface="BrowalliaUPC" pitchFamily="34" charset="-34"/>
              </a:defRPr>
            </a:lvl1pPr>
          </a:lstStyle>
          <a:p>
            <a:r>
              <a:rPr lang="en-US" dirty="0"/>
              <a:t>X</a:t>
            </a:r>
          </a:p>
        </p:txBody>
      </p:sp>
      <p:grpSp>
        <p:nvGrpSpPr>
          <p:cNvPr id="4" name="Group 3"/>
          <p:cNvGrpSpPr/>
          <p:nvPr/>
        </p:nvGrpSpPr>
        <p:grpSpPr>
          <a:xfrm>
            <a:off x="6873875" y="4524375"/>
            <a:ext cx="407988" cy="407988"/>
            <a:chOff x="6873875" y="4524375"/>
            <a:chExt cx="407988" cy="407988"/>
          </a:xfrm>
        </p:grpSpPr>
        <p:pic>
          <p:nvPicPr>
            <p:cNvPr id="129" name="Picture 63" descr="16"/>
            <p:cNvPicPr>
              <a:picLocks noChangeAspect="1" noChangeArrowheads="1"/>
            </p:cNvPicPr>
            <p:nvPr/>
          </p:nvPicPr>
          <p:blipFill>
            <a:blip r:embed="rId18" cstate="print"/>
            <a:srcRect/>
            <a:stretch>
              <a:fillRect/>
            </a:stretch>
          </p:blipFill>
          <p:spPr bwMode="auto">
            <a:xfrm>
              <a:off x="6877050" y="4527550"/>
              <a:ext cx="401638" cy="401638"/>
            </a:xfrm>
            <a:prstGeom prst="rect">
              <a:avLst/>
            </a:prstGeom>
            <a:noFill/>
            <a:ln w="9525">
              <a:noFill/>
              <a:miter lim="800000"/>
              <a:headEnd/>
              <a:tailEnd/>
            </a:ln>
          </p:spPr>
        </p:pic>
        <p:sp>
          <p:nvSpPr>
            <p:cNvPr id="130" name="AutoShape 74"/>
            <p:cNvSpPr>
              <a:spLocks noChangeArrowheads="1"/>
            </p:cNvSpPr>
            <p:nvPr/>
          </p:nvSpPr>
          <p:spPr bwMode="auto">
            <a:xfrm>
              <a:off x="6873875" y="4524375"/>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a:p>
          </p:txBody>
        </p:sp>
      </p:grpSp>
      <p:sp>
        <p:nvSpPr>
          <p:cNvPr id="131" name="Text Box 129"/>
          <p:cNvSpPr txBox="1">
            <a:spLocks noChangeArrowheads="1"/>
          </p:cNvSpPr>
          <p:nvPr/>
        </p:nvSpPr>
        <p:spPr bwMode="auto">
          <a:xfrm>
            <a:off x="603820" y="2319168"/>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59" name="TextBox 5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5" name="Picture 64" descr="Calculator_2_60px.png"/>
          <p:cNvPicPr>
            <a:picLocks noChangeAspect="1"/>
          </p:cNvPicPr>
          <p:nvPr/>
        </p:nvPicPr>
        <p:blipFill>
          <a:blip r:embed="rId19" cstate="print"/>
          <a:stretch>
            <a:fillRect/>
          </a:stretch>
        </p:blipFill>
        <p:spPr>
          <a:xfrm>
            <a:off x="366739" y="5245467"/>
            <a:ext cx="180000" cy="180000"/>
          </a:xfrm>
          <a:prstGeom prst="rect">
            <a:avLst/>
          </a:prstGeom>
        </p:spPr>
      </p:pic>
      <p:pic>
        <p:nvPicPr>
          <p:cNvPr id="66" name="Picture 65" descr="Monitor_60px.png"/>
          <p:cNvPicPr>
            <a:picLocks noChangeAspect="1"/>
          </p:cNvPicPr>
          <p:nvPr/>
        </p:nvPicPr>
        <p:blipFill>
          <a:blip r:embed="rId20" cstate="print"/>
          <a:stretch>
            <a:fillRect/>
          </a:stretch>
        </p:blipFill>
        <p:spPr>
          <a:xfrm>
            <a:off x="366739" y="5604137"/>
            <a:ext cx="180000" cy="180000"/>
          </a:xfrm>
          <a:prstGeom prst="rect">
            <a:avLst/>
          </a:prstGeom>
        </p:spPr>
      </p:pic>
      <p:sp>
        <p:nvSpPr>
          <p:cNvPr id="68" name="Rectangle 57">
            <a:hlinkClick r:id="rId21"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Rectangle 57">
            <a:hlinkClick r:id="rId2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2" name="Rectangle 57">
            <a:hlinkClick r:id="rId23"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5" name="Chevron 123">
            <a:hlinkClick r:id="rId24" action="ppaction://hlinksldjump"/>
          </p:cNvPr>
          <p:cNvSpPr>
            <a:spLocks noChangeArrowheads="1"/>
          </p:cNvSpPr>
          <p:nvPr/>
        </p:nvSpPr>
        <p:spPr bwMode="auto">
          <a:xfrm>
            <a:off x="1767944" y="1809247"/>
            <a:ext cx="884237" cy="879809"/>
          </a:xfrm>
          <a:prstGeom prst="chevron">
            <a:avLst>
              <a:gd name="adj" fmla="val 10374"/>
            </a:avLst>
          </a:prstGeom>
          <a:solidFill>
            <a:schemeClr val="bg2">
              <a:lumMod val="90000"/>
            </a:schemeClr>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Contract</a:t>
            </a:r>
          </a:p>
        </p:txBody>
      </p:sp>
      <p:pic>
        <p:nvPicPr>
          <p:cNvPr id="57" name="Picture 56"/>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8" name="Picture 2"/>
          <p:cNvPicPr>
            <a:picLocks noChangeAspect="1" noChangeArrowheads="1"/>
          </p:cNvPicPr>
          <p:nvPr/>
        </p:nvPicPr>
        <p:blipFill>
          <a:blip r:embed="rId26">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6739" y="5909685"/>
            <a:ext cx="170688" cy="170688"/>
          </a:xfrm>
          <a:prstGeom prst="rect">
            <a:avLst/>
          </a:prstGeom>
        </p:spPr>
      </p:pic>
      <p:sp>
        <p:nvSpPr>
          <p:cNvPr id="59" name="TextBox 5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Order-to-Cash (Sell-from-Stock)</a:t>
            </a:r>
            <a:br>
              <a:rPr lang="en-US" dirty="0"/>
            </a:br>
            <a:r>
              <a:rPr lang="en-US" sz="2000" b="0" dirty="0"/>
              <a:t>Process Details: Creating Customer Invoices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948978"/>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In the </a:t>
            </a:r>
            <a:r>
              <a:rPr lang="en-US" sz="900" b="1" dirty="0"/>
              <a:t>Creating Customer Invoices</a:t>
            </a:r>
            <a:r>
              <a:rPr lang="en-US" sz="900" dirty="0"/>
              <a:t> business process, the system creates invoice requests automatically after services have been performed or products delivered. You must transfer these requests to an invoice which is sent to the customer and passed to Cash Flow Management. You can do this manually or with an invoice run. It is possible to combine several requests into one invoice or split them into several invoices. </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Receivable Accountant</a:t>
            </a:r>
            <a:endParaRPr lang="en-US" sz="800" dirty="0">
              <a:solidFill>
                <a:srgbClr val="404040"/>
              </a:solidFill>
            </a:endParaRPr>
          </a:p>
        </p:txBody>
      </p:sp>
      <p:sp>
        <p:nvSpPr>
          <p:cNvPr id="81"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Customer Invoicing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108" name="Chevron 123">
            <a:hlinkClick r:id="rId7" action="ppaction://hlinksldjump"/>
          </p:cNvPr>
          <p:cNvSpPr>
            <a:spLocks noChangeArrowheads="1"/>
          </p:cNvSpPr>
          <p:nvPr/>
        </p:nvSpPr>
        <p:spPr bwMode="auto">
          <a:xfrm>
            <a:off x="7869587" y="180924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12" name="Chevron 123">
            <a:hlinkClick r:id="rId8" action="ppaction://hlinksldjump"/>
          </p:cNvPr>
          <p:cNvSpPr>
            <a:spLocks noChangeArrowheads="1"/>
          </p:cNvSpPr>
          <p:nvPr/>
        </p:nvSpPr>
        <p:spPr bwMode="auto">
          <a:xfrm>
            <a:off x="5206533" y="2917398"/>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116" name="Freeform 69"/>
          <p:cNvSpPr>
            <a:spLocks noChangeArrowheads="1"/>
          </p:cNvSpPr>
          <p:nvPr/>
        </p:nvSpPr>
        <p:spPr bwMode="auto">
          <a:xfrm>
            <a:off x="8530887" y="255888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1" name="Chevron 44"/>
          <p:cNvSpPr>
            <a:spLocks noChangeArrowheads="1"/>
          </p:cNvSpPr>
          <p:nvPr/>
        </p:nvSpPr>
        <p:spPr bwMode="auto">
          <a:xfrm>
            <a:off x="6021816" y="1549805"/>
            <a:ext cx="1873389"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Customer </a:t>
            </a:r>
          </a:p>
          <a:p>
            <a:pPr>
              <a:lnSpc>
                <a:spcPct val="90000"/>
              </a:lnSpc>
            </a:pPr>
            <a:r>
              <a:rPr lang="en-US" sz="900" dirty="0">
                <a:solidFill>
                  <a:schemeClr val="bg1"/>
                </a:solidFill>
                <a:latin typeface="BentonSans Regular"/>
                <a:cs typeface="BentonSans Regular"/>
              </a:rPr>
              <a:t>Invoices</a:t>
            </a:r>
          </a:p>
          <a:p>
            <a:pPr>
              <a:lnSpc>
                <a:spcPct val="90000"/>
              </a:lnSpc>
            </a:pPr>
            <a:endParaRPr lang="en-US" sz="900" dirty="0">
              <a:solidFill>
                <a:schemeClr val="bg1"/>
              </a:solidFill>
              <a:latin typeface="BentonSans Regular"/>
              <a:cs typeface="BentonSans Regular"/>
            </a:endParaRPr>
          </a:p>
        </p:txBody>
      </p:sp>
      <p:sp>
        <p:nvSpPr>
          <p:cNvPr id="122" name="Chevron 121"/>
          <p:cNvSpPr>
            <a:spLocks noChangeArrowheads="1"/>
          </p:cNvSpPr>
          <p:nvPr>
            <p:custDataLst>
              <p:tags r:id="rId1"/>
            </p:custDataLst>
          </p:nvPr>
        </p:nvSpPr>
        <p:spPr bwMode="auto">
          <a:xfrm>
            <a:off x="6133307" y="185850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 invoice requests</a:t>
            </a:r>
          </a:p>
        </p:txBody>
      </p:sp>
      <p:sp>
        <p:nvSpPr>
          <p:cNvPr id="123" name="Chevron 122"/>
          <p:cNvSpPr>
            <a:spLocks noChangeArrowheads="1"/>
          </p:cNvSpPr>
          <p:nvPr>
            <p:custDataLst>
              <p:tags r:id="rId2"/>
            </p:custDataLst>
          </p:nvPr>
        </p:nvSpPr>
        <p:spPr bwMode="auto">
          <a:xfrm>
            <a:off x="6924125" y="185850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Release an invoice</a:t>
            </a:r>
          </a:p>
        </p:txBody>
      </p:sp>
      <p:sp>
        <p:nvSpPr>
          <p:cNvPr id="124" name="TextBox 59">
            <a:hlinkClick r:id="rId9" action="ppaction://hlinksldjump"/>
          </p:cNvPr>
          <p:cNvSpPr txBox="1">
            <a:spLocks noChangeArrowheads="1"/>
          </p:cNvSpPr>
          <p:nvPr/>
        </p:nvSpPr>
        <p:spPr bwMode="auto">
          <a:xfrm>
            <a:off x="7565749" y="1504184"/>
            <a:ext cx="284052" cy="276999"/>
          </a:xfrm>
          <a:prstGeom prst="rect">
            <a:avLst/>
          </a:prstGeom>
          <a:noFill/>
          <a:ln w="9525">
            <a:noFill/>
            <a:miter lim="800000"/>
            <a:headEnd/>
            <a:tailEnd/>
          </a:ln>
        </p:spPr>
        <p:txBody>
          <a:bodyPr wrap="square" lIns="72000">
            <a:spAutoFit/>
          </a:bodyPr>
          <a:lstStyle>
            <a:defPPr>
              <a:defRPr lang="de-DE"/>
            </a:defPPr>
            <a:lvl1pPr>
              <a:defRPr sz="1200">
                <a:solidFill>
                  <a:schemeClr val="bg1"/>
                </a:solidFill>
                <a:latin typeface="BentonSans Light" pitchFamily="2" charset="0"/>
                <a:cs typeface="BrowalliaUPC" pitchFamily="34" charset="-34"/>
              </a:defRPr>
            </a:lvl1pPr>
          </a:lstStyle>
          <a:p>
            <a:r>
              <a:rPr lang="en-US" dirty="0"/>
              <a:t>X</a:t>
            </a:r>
          </a:p>
        </p:txBody>
      </p:sp>
      <p:sp>
        <p:nvSpPr>
          <p:cNvPr id="125" name="Oval 124">
            <a:hlinkClick r:id="rId10" action="ppaction://hlinksldjump" tooltip="One or more invoice requests are selected and transferred to an invoice. Requests can be combined into one or more invoices."/>
          </p:cNvPr>
          <p:cNvSpPr>
            <a:spLocks noChangeAspect="1"/>
          </p:cNvSpPr>
          <p:nvPr/>
        </p:nvSpPr>
        <p:spPr bwMode="gray">
          <a:xfrm>
            <a:off x="6703250" y="245174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6" name="Oval 125">
            <a:hlinkClick r:id="rId10" action="ppaction://hlinksldjump" tooltip="After saving the invoice, it is checked for correctness and released for financials and output management."/>
          </p:cNvPr>
          <p:cNvSpPr>
            <a:spLocks noChangeAspect="1"/>
          </p:cNvSpPr>
          <p:nvPr/>
        </p:nvSpPr>
        <p:spPr bwMode="gray">
          <a:xfrm>
            <a:off x="7525544" y="246037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grpSp>
        <p:nvGrpSpPr>
          <p:cNvPr id="4" name="Group 3"/>
          <p:cNvGrpSpPr/>
          <p:nvPr/>
        </p:nvGrpSpPr>
        <p:grpSpPr>
          <a:xfrm>
            <a:off x="6907213" y="4502150"/>
            <a:ext cx="407987" cy="407988"/>
            <a:chOff x="6907213" y="4502150"/>
            <a:chExt cx="407987" cy="407988"/>
          </a:xfrm>
        </p:grpSpPr>
        <p:pic>
          <p:nvPicPr>
            <p:cNvPr id="128" name="Picture 102" descr="47"/>
            <p:cNvPicPr>
              <a:picLocks noChangeAspect="1" noChangeArrowheads="1"/>
            </p:cNvPicPr>
            <p:nvPr/>
          </p:nvPicPr>
          <p:blipFill>
            <a:blip r:embed="rId11" cstate="print"/>
            <a:srcRect/>
            <a:stretch>
              <a:fillRect/>
            </a:stretch>
          </p:blipFill>
          <p:spPr bwMode="auto">
            <a:xfrm>
              <a:off x="6923088" y="4518025"/>
              <a:ext cx="384175" cy="384175"/>
            </a:xfrm>
            <a:prstGeom prst="rect">
              <a:avLst/>
            </a:prstGeom>
            <a:noFill/>
            <a:ln w="9525">
              <a:noFill/>
              <a:miter lim="800000"/>
              <a:headEnd/>
              <a:tailEnd/>
            </a:ln>
          </p:spPr>
        </p:pic>
        <p:sp>
          <p:nvSpPr>
            <p:cNvPr id="129" name="AutoShape 103"/>
            <p:cNvSpPr>
              <a:spLocks noChangeArrowheads="1"/>
            </p:cNvSpPr>
            <p:nvPr/>
          </p:nvSpPr>
          <p:spPr bwMode="auto">
            <a:xfrm>
              <a:off x="6907213" y="4502150"/>
              <a:ext cx="407987"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
        <p:nvSpPr>
          <p:cNvPr id="6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5" name="Picture 64" descr="Calculator_2_60px.png"/>
          <p:cNvPicPr>
            <a:picLocks noChangeAspect="1"/>
          </p:cNvPicPr>
          <p:nvPr/>
        </p:nvPicPr>
        <p:blipFill>
          <a:blip r:embed="rId12" cstate="print"/>
          <a:stretch>
            <a:fillRect/>
          </a:stretch>
        </p:blipFill>
        <p:spPr>
          <a:xfrm>
            <a:off x="366739" y="5245467"/>
            <a:ext cx="180000" cy="180000"/>
          </a:xfrm>
          <a:prstGeom prst="rect">
            <a:avLst/>
          </a:prstGeom>
        </p:spPr>
      </p:pic>
      <p:pic>
        <p:nvPicPr>
          <p:cNvPr id="66" name="Picture 65" descr="Monitor_60px.png"/>
          <p:cNvPicPr>
            <a:picLocks noChangeAspect="1"/>
          </p:cNvPicPr>
          <p:nvPr/>
        </p:nvPicPr>
        <p:blipFill>
          <a:blip r:embed="rId13" cstate="print"/>
          <a:stretch>
            <a:fillRect/>
          </a:stretch>
        </p:blipFill>
        <p:spPr>
          <a:xfrm>
            <a:off x="366739" y="5604137"/>
            <a:ext cx="180000" cy="180000"/>
          </a:xfrm>
          <a:prstGeom prst="rect">
            <a:avLst/>
          </a:prstGeom>
        </p:spPr>
      </p:pic>
      <p:sp>
        <p:nvSpPr>
          <p:cNvPr id="68" name="Rectangle 57">
            <a:hlinkClick r:id="rId14"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Rectangle 57">
            <a:hlinkClick r:id="rId15"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2" name="Rectangle 57">
            <a:hlinkClick r:id="rId1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1" name="Chevron 123">
            <a:hlinkClick r:id="rId17" action="ppaction://hlinksldjump"/>
          </p:cNvPr>
          <p:cNvSpPr>
            <a:spLocks noChangeArrowheads="1"/>
          </p:cNvSpPr>
          <p:nvPr/>
        </p:nvSpPr>
        <p:spPr bwMode="auto">
          <a:xfrm>
            <a:off x="911467" y="1809247"/>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94" name="Text Box 129"/>
          <p:cNvSpPr txBox="1">
            <a:spLocks noChangeArrowheads="1"/>
          </p:cNvSpPr>
          <p:nvPr/>
        </p:nvSpPr>
        <p:spPr bwMode="auto">
          <a:xfrm>
            <a:off x="603820" y="2319168"/>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51" name="Chevron 123">
            <a:hlinkClick r:id="rId18" action="ppaction://hlinksldjump"/>
          </p:cNvPr>
          <p:cNvSpPr>
            <a:spLocks noChangeArrowheads="1"/>
          </p:cNvSpPr>
          <p:nvPr/>
        </p:nvSpPr>
        <p:spPr bwMode="auto">
          <a:xfrm>
            <a:off x="1766928" y="1809247"/>
            <a:ext cx="884237" cy="879809"/>
          </a:xfrm>
          <a:prstGeom prst="chevron">
            <a:avLst>
              <a:gd name="adj" fmla="val 10374"/>
            </a:avLst>
          </a:prstGeom>
          <a:solidFill>
            <a:schemeClr val="bg2">
              <a:lumMod val="90000"/>
            </a:schemeClr>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Contract</a:t>
            </a:r>
          </a:p>
        </p:txBody>
      </p:sp>
      <p:sp>
        <p:nvSpPr>
          <p:cNvPr id="75" name="Chevron 123">
            <a:hlinkClick r:id="rId19" action="ppaction://hlinksldjump"/>
          </p:cNvPr>
          <p:cNvSpPr>
            <a:spLocks noChangeArrowheads="1"/>
          </p:cNvSpPr>
          <p:nvPr/>
        </p:nvSpPr>
        <p:spPr bwMode="auto">
          <a:xfrm>
            <a:off x="4347768" y="1809247"/>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76" name="Chevron 123">
            <a:hlinkClick r:id="rId20" action="ppaction://hlinksldjump"/>
          </p:cNvPr>
          <p:cNvSpPr>
            <a:spLocks noChangeArrowheads="1"/>
          </p:cNvSpPr>
          <p:nvPr/>
        </p:nvSpPr>
        <p:spPr bwMode="auto">
          <a:xfrm>
            <a:off x="5216903" y="180924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77" name="Freeform 69"/>
          <p:cNvSpPr>
            <a:spLocks noChangeArrowheads="1"/>
          </p:cNvSpPr>
          <p:nvPr/>
        </p:nvSpPr>
        <p:spPr bwMode="auto">
          <a:xfrm>
            <a:off x="5880984" y="255888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8" name="Chevron 123">
            <a:hlinkClick r:id="rId21" action="ppaction://hlinksldjump"/>
          </p:cNvPr>
          <p:cNvSpPr>
            <a:spLocks noChangeArrowheads="1"/>
          </p:cNvSpPr>
          <p:nvPr/>
        </p:nvSpPr>
        <p:spPr bwMode="auto">
          <a:xfrm>
            <a:off x="2630456" y="1809247"/>
            <a:ext cx="1740035"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79" name="Chevron 123">
            <a:hlinkClick r:id="rId22" action="ppaction://hlinksldjump"/>
          </p:cNvPr>
          <p:cNvSpPr>
            <a:spLocks noChangeArrowheads="1"/>
          </p:cNvSpPr>
          <p:nvPr/>
        </p:nvSpPr>
        <p:spPr bwMode="auto">
          <a:xfrm>
            <a:off x="2630378" y="2915428"/>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82" name="Chevron 123">
            <a:hlinkClick r:id="rId23" action="ppaction://hlinksldjump"/>
          </p:cNvPr>
          <p:cNvSpPr>
            <a:spLocks noChangeArrowheads="1"/>
          </p:cNvSpPr>
          <p:nvPr/>
        </p:nvSpPr>
        <p:spPr bwMode="auto">
          <a:xfrm>
            <a:off x="3481519" y="2912556"/>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84" name="Freeform 69"/>
          <p:cNvSpPr>
            <a:spLocks noChangeArrowheads="1"/>
          </p:cNvSpPr>
          <p:nvPr/>
        </p:nvSpPr>
        <p:spPr bwMode="auto">
          <a:xfrm>
            <a:off x="4147730" y="365982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53" name="Picture 52"/>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5" name="Picture 2"/>
          <p:cNvPicPr>
            <a:picLocks noChangeAspect="1" noChangeArrowheads="1"/>
          </p:cNvPicPr>
          <p:nvPr/>
        </p:nvPicPr>
        <p:blipFill>
          <a:blip r:embed="rId25">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icture 56" descr="i_button_black.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6739" y="5909685"/>
            <a:ext cx="170688" cy="170688"/>
          </a:xfrm>
          <a:prstGeom prst="rect">
            <a:avLst/>
          </a:prstGeom>
        </p:spPr>
      </p:pic>
      <p:sp>
        <p:nvSpPr>
          <p:cNvPr id="86" name="TextBox 8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87"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Order-to-Cash (Sell-from-Stock)</a:t>
            </a:r>
            <a:br>
              <a:rPr lang="en-US" dirty="0"/>
            </a:br>
            <a:r>
              <a:rPr lang="en-US" sz="2000" b="0" dirty="0"/>
              <a:t>Process Details: Processing Receivables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856919"/>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Receivables and Payments</a:t>
            </a:r>
            <a:r>
              <a:rPr lang="en-US" sz="900" dirty="0"/>
              <a:t> business process enables the processing of incoming payments, initiated either internally by your company or externally by your customers. The process uses country-specific payment methods. </a:t>
            </a:r>
          </a:p>
          <a:p>
            <a:pPr>
              <a:spcBef>
                <a:spcPts val="600"/>
              </a:spcBef>
            </a:pPr>
            <a:r>
              <a:rPr lang="en-US" sz="900" dirty="0"/>
              <a:t>Payments can be made manually, or automatically via a payment run in which the system proposes open items for payment. You then release the payments and the system posts them to accounting. You create the payment medium, either manually or as part of an automatic run, using files for direct debit or credit card payments. When the payments are credited to the company's bank account, the bank statement is entered in the system, either uploaded electronically or entered manually, before being confirmed. If payments are initiated externally by the customer, the bank statement provides notification of payment. The payments are matched in the system to the open invoices before being cleared. </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Receivable Accountant</a:t>
            </a:r>
            <a:endParaRPr lang="en-US" sz="800" dirty="0">
              <a:solidFill>
                <a:srgbClr val="404040"/>
              </a:solidFill>
            </a:endParaRPr>
          </a:p>
        </p:txBody>
      </p:sp>
      <p:sp>
        <p:nvSpPr>
          <p:cNvPr id="81" name="Chevron 102"/>
          <p:cNvSpPr>
            <a:spLocks noChangeArrowheads="1"/>
          </p:cNvSpPr>
          <p:nvPr/>
        </p:nvSpPr>
        <p:spPr bwMode="auto">
          <a:xfrm>
            <a:off x="7613870" y="528537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Receivables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9" action="ppaction://hlinksldjump"/>
          </p:cNvPr>
          <p:cNvSpPr>
            <a:spLocks noChangeArrowheads="1"/>
          </p:cNvSpPr>
          <p:nvPr/>
        </p:nvSpPr>
        <p:spPr bwMode="auto">
          <a:xfrm>
            <a:off x="2624764" y="1809040"/>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61" name="Chevron 123">
            <a:hlinkClick r:id="rId10" action="ppaction://hlinksldjump"/>
          </p:cNvPr>
          <p:cNvSpPr>
            <a:spLocks noChangeArrowheads="1"/>
          </p:cNvSpPr>
          <p:nvPr/>
        </p:nvSpPr>
        <p:spPr bwMode="auto">
          <a:xfrm>
            <a:off x="3485948" y="1811044"/>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62" name="Freeform 69"/>
          <p:cNvSpPr>
            <a:spLocks noChangeArrowheads="1"/>
          </p:cNvSpPr>
          <p:nvPr/>
        </p:nvSpPr>
        <p:spPr bwMode="auto">
          <a:xfrm>
            <a:off x="4150029" y="255365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3" name="Chevron 123">
            <a:hlinkClick r:id="rId11" action="ppaction://hlinksldjump"/>
          </p:cNvPr>
          <p:cNvSpPr>
            <a:spLocks noChangeArrowheads="1"/>
          </p:cNvSpPr>
          <p:nvPr/>
        </p:nvSpPr>
        <p:spPr bwMode="auto">
          <a:xfrm>
            <a:off x="4364411" y="1806161"/>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4" name="Chevron 123">
            <a:hlinkClick r:id="rId12" action="ppaction://hlinksldjump"/>
          </p:cNvPr>
          <p:cNvSpPr>
            <a:spLocks noChangeArrowheads="1"/>
          </p:cNvSpPr>
          <p:nvPr/>
        </p:nvSpPr>
        <p:spPr bwMode="auto">
          <a:xfrm>
            <a:off x="907452" y="1807033"/>
            <a:ext cx="1740035"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5" name="Freeform 69"/>
          <p:cNvSpPr>
            <a:spLocks noChangeArrowheads="1"/>
          </p:cNvSpPr>
          <p:nvPr/>
        </p:nvSpPr>
        <p:spPr bwMode="auto">
          <a:xfrm>
            <a:off x="5025111" y="255668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66" name="Chevron 123">
            <a:hlinkClick r:id="rId13" action="ppaction://hlinksldjump"/>
          </p:cNvPr>
          <p:cNvSpPr>
            <a:spLocks noChangeArrowheads="1"/>
          </p:cNvSpPr>
          <p:nvPr/>
        </p:nvSpPr>
        <p:spPr bwMode="auto">
          <a:xfrm>
            <a:off x="907374" y="2814215"/>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68" name="Chevron 123">
            <a:hlinkClick r:id="rId14" action="ppaction://hlinksldjump"/>
          </p:cNvPr>
          <p:cNvSpPr>
            <a:spLocks noChangeArrowheads="1"/>
          </p:cNvSpPr>
          <p:nvPr/>
        </p:nvSpPr>
        <p:spPr bwMode="auto">
          <a:xfrm>
            <a:off x="1758515" y="2811343"/>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9" name="Freeform 69"/>
          <p:cNvSpPr>
            <a:spLocks noChangeArrowheads="1"/>
          </p:cNvSpPr>
          <p:nvPr/>
        </p:nvSpPr>
        <p:spPr bwMode="auto">
          <a:xfrm>
            <a:off x="2422543" y="355689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1" name="Chevron 44"/>
          <p:cNvSpPr>
            <a:spLocks noChangeArrowheads="1"/>
          </p:cNvSpPr>
          <p:nvPr/>
        </p:nvSpPr>
        <p:spPr bwMode="auto">
          <a:xfrm>
            <a:off x="5190397" y="1569373"/>
            <a:ext cx="3561281"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Externally-Initiated Payments by Incoming </a:t>
            </a:r>
          </a:p>
          <a:p>
            <a:pPr>
              <a:lnSpc>
                <a:spcPct val="90000"/>
              </a:lnSpc>
            </a:pPr>
            <a:r>
              <a:rPr lang="en-US" sz="900" dirty="0">
                <a:solidFill>
                  <a:schemeClr val="bg1"/>
                </a:solidFill>
                <a:latin typeface="BentonSans Regular"/>
                <a:cs typeface="BentonSans Regular"/>
              </a:rPr>
              <a:t>Bank Transfer</a:t>
            </a:r>
          </a:p>
          <a:p>
            <a:pPr>
              <a:lnSpc>
                <a:spcPct val="90000"/>
              </a:lnSpc>
            </a:pPr>
            <a:endParaRPr lang="en-US" sz="900" dirty="0">
              <a:solidFill>
                <a:schemeClr val="bg1"/>
              </a:solidFill>
              <a:latin typeface="BentonSans Regular"/>
              <a:cs typeface="BentonSans Regular"/>
            </a:endParaRPr>
          </a:p>
        </p:txBody>
      </p:sp>
      <p:sp>
        <p:nvSpPr>
          <p:cNvPr id="72" name="Chevron 71"/>
          <p:cNvSpPr>
            <a:spLocks noChangeArrowheads="1"/>
          </p:cNvSpPr>
          <p:nvPr>
            <p:custDataLst>
              <p:tags r:id="rId1"/>
            </p:custDataLst>
          </p:nvPr>
        </p:nvSpPr>
        <p:spPr bwMode="auto">
          <a:xfrm>
            <a:off x="5363656" y="185680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pt-BR" sz="800" dirty="0">
                <a:solidFill>
                  <a:srgbClr val="404040"/>
                </a:solidFill>
              </a:rPr>
              <a:t>Enter a remittance advice</a:t>
            </a:r>
            <a:endParaRPr lang="en-US" sz="800" dirty="0">
              <a:solidFill>
                <a:srgbClr val="404040"/>
              </a:solidFill>
            </a:endParaRPr>
          </a:p>
        </p:txBody>
      </p:sp>
      <p:sp>
        <p:nvSpPr>
          <p:cNvPr id="73" name="Chevron 72"/>
          <p:cNvSpPr>
            <a:spLocks noChangeArrowheads="1"/>
          </p:cNvSpPr>
          <p:nvPr>
            <p:custDataLst>
              <p:tags r:id="rId2"/>
            </p:custDataLst>
          </p:nvPr>
        </p:nvSpPr>
        <p:spPr bwMode="auto">
          <a:xfrm>
            <a:off x="6163100" y="185680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74" name="Oval 73">
            <a:hlinkClick r:id="rId15" action="ppaction://hlinksldjump" tooltip="The accountant enters a payment advice received from the customer or supplier upon payment of an invoice or credit memo."/>
          </p:cNvPr>
          <p:cNvSpPr>
            <a:spLocks noChangeAspect="1"/>
          </p:cNvSpPr>
          <p:nvPr/>
        </p:nvSpPr>
        <p:spPr bwMode="gray">
          <a:xfrm>
            <a:off x="5936627" y="243941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5" name="Oval 74">
            <a:hlinkClick r:id="rId15"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6733043" y="243941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6" name="TextBox 59">
            <a:hlinkClick r:id="rId16" action="ppaction://hlinksldjump"/>
          </p:cNvPr>
          <p:cNvSpPr txBox="1">
            <a:spLocks noChangeArrowheads="1"/>
          </p:cNvSpPr>
          <p:nvPr/>
        </p:nvSpPr>
        <p:spPr bwMode="auto">
          <a:xfrm>
            <a:off x="8392853" y="1531891"/>
            <a:ext cx="237390" cy="276999"/>
          </a:xfrm>
          <a:prstGeom prst="rect">
            <a:avLst/>
          </a:prstGeom>
          <a:noFill/>
          <a:ln w="9525">
            <a:noFill/>
            <a:miter lim="800000"/>
            <a:headEnd/>
            <a:tailEnd/>
          </a:ln>
        </p:spPr>
        <p:txBody>
          <a:bodyPr wrap="square" lIns="72000">
            <a:spAutoFit/>
          </a:bodyPr>
          <a:lstStyle>
            <a:defPPr>
              <a:defRPr lang="de-DE"/>
            </a:defPPr>
            <a:lvl1pPr>
              <a:defRPr sz="1200">
                <a:solidFill>
                  <a:schemeClr val="bg1"/>
                </a:solidFill>
                <a:latin typeface="BentonSans Light" pitchFamily="2" charset="0"/>
                <a:cs typeface="BrowalliaUPC" pitchFamily="34" charset="-34"/>
              </a:defRPr>
            </a:lvl1pPr>
          </a:lstStyle>
          <a:p>
            <a:r>
              <a:rPr lang="en-US" dirty="0"/>
              <a:t>X</a:t>
            </a:r>
          </a:p>
        </p:txBody>
      </p:sp>
      <p:sp>
        <p:nvSpPr>
          <p:cNvPr id="77" name="Chevron 76"/>
          <p:cNvSpPr>
            <a:spLocks noChangeArrowheads="1"/>
          </p:cNvSpPr>
          <p:nvPr>
            <p:custDataLst>
              <p:tags r:id="rId3"/>
            </p:custDataLst>
          </p:nvPr>
        </p:nvSpPr>
        <p:spPr bwMode="auto">
          <a:xfrm>
            <a:off x="6953855" y="185393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78" name="Oval 77">
            <a:hlinkClick r:id="rId15" action="ppaction://hlinksldjump" tooltip="The system receives information about the processed payments in a bank statement, lockbox, or bank advice, and allocates them to the appropriate process or matches them against the payments created in the system."/>
          </p:cNvPr>
          <p:cNvSpPr>
            <a:spLocks noChangeAspect="1"/>
          </p:cNvSpPr>
          <p:nvPr/>
        </p:nvSpPr>
        <p:spPr bwMode="gray">
          <a:xfrm>
            <a:off x="7549677" y="244516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9" name="Chevron 78"/>
          <p:cNvSpPr>
            <a:spLocks noChangeArrowheads="1"/>
          </p:cNvSpPr>
          <p:nvPr>
            <p:custDataLst>
              <p:tags r:id="rId4"/>
            </p:custDataLst>
          </p:nvPr>
        </p:nvSpPr>
        <p:spPr bwMode="auto">
          <a:xfrm>
            <a:off x="7770488" y="186830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Clear a payment</a:t>
            </a:r>
          </a:p>
        </p:txBody>
      </p:sp>
      <p:sp>
        <p:nvSpPr>
          <p:cNvPr id="82" name="Oval 81">
            <a:hlinkClick r:id="rId15" action="ppaction://hlinksldjump" tooltip="The system clears the payment if the items were selected previously. Otherwise, the system generates a task for the accountant to clear."/>
          </p:cNvPr>
          <p:cNvSpPr>
            <a:spLocks noChangeAspect="1"/>
          </p:cNvSpPr>
          <p:nvPr/>
        </p:nvSpPr>
        <p:spPr bwMode="gray">
          <a:xfrm>
            <a:off x="8349058" y="245091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4" name="Chevron 123">
            <a:hlinkClick r:id="rId17" action="ppaction://hlinksldjump"/>
          </p:cNvPr>
          <p:cNvSpPr>
            <a:spLocks noChangeArrowheads="1"/>
          </p:cNvSpPr>
          <p:nvPr/>
        </p:nvSpPr>
        <p:spPr bwMode="auto">
          <a:xfrm>
            <a:off x="3493834" y="2811422"/>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85" name="Rectangle 77"/>
          <p:cNvSpPr>
            <a:spLocks noChangeArrowheads="1"/>
          </p:cNvSpPr>
          <p:nvPr/>
        </p:nvSpPr>
        <p:spPr bwMode="auto">
          <a:xfrm>
            <a:off x="5352091" y="2681976"/>
            <a:ext cx="2159172"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18" action="ppaction://hlinksldjump"/>
              </a:rPr>
              <a:t>Click here </a:t>
            </a:r>
            <a:r>
              <a:rPr lang="en-US" sz="900" dirty="0">
                <a:solidFill>
                  <a:schemeClr val="bg1"/>
                </a:solidFill>
                <a:latin typeface="BentonSans Regular"/>
                <a:cs typeface="BentonSans Regular"/>
              </a:rPr>
              <a:t>to display process variants</a:t>
            </a:r>
          </a:p>
        </p:txBody>
      </p:sp>
      <p:sp>
        <p:nvSpPr>
          <p:cNvPr id="88" name="Freeform 69"/>
          <p:cNvSpPr>
            <a:spLocks noChangeArrowheads="1"/>
          </p:cNvSpPr>
          <p:nvPr/>
        </p:nvSpPr>
        <p:spPr bwMode="auto">
          <a:xfrm>
            <a:off x="8488178" y="282945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9"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90"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2" name="Picture 91" descr="Calculator_2_60px.png"/>
          <p:cNvPicPr>
            <a:picLocks noChangeAspect="1"/>
          </p:cNvPicPr>
          <p:nvPr/>
        </p:nvPicPr>
        <p:blipFill>
          <a:blip r:embed="rId19" cstate="print"/>
          <a:stretch>
            <a:fillRect/>
          </a:stretch>
        </p:blipFill>
        <p:spPr>
          <a:xfrm>
            <a:off x="366739" y="5245467"/>
            <a:ext cx="180000" cy="180000"/>
          </a:xfrm>
          <a:prstGeom prst="rect">
            <a:avLst/>
          </a:prstGeom>
        </p:spPr>
      </p:pic>
      <p:pic>
        <p:nvPicPr>
          <p:cNvPr id="93" name="Picture 92" descr="Monitor_60px.png"/>
          <p:cNvPicPr>
            <a:picLocks noChangeAspect="1"/>
          </p:cNvPicPr>
          <p:nvPr/>
        </p:nvPicPr>
        <p:blipFill>
          <a:blip r:embed="rId20" cstate="print"/>
          <a:stretch>
            <a:fillRect/>
          </a:stretch>
        </p:blipFill>
        <p:spPr>
          <a:xfrm>
            <a:off x="366739" y="5604137"/>
            <a:ext cx="180000" cy="180000"/>
          </a:xfrm>
          <a:prstGeom prst="rect">
            <a:avLst/>
          </a:prstGeom>
        </p:spPr>
      </p:pic>
      <p:sp>
        <p:nvSpPr>
          <p:cNvPr id="94" name="Rectangle 57">
            <a:hlinkClick r:id="rId21"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5" name="Rectangle 57">
            <a:hlinkClick r:id="rId2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8" name="Rectangle 57">
            <a:hlinkClick r:id="rId23"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6" name="Text Box 129"/>
          <p:cNvSpPr txBox="1">
            <a:spLocks noChangeArrowheads="1"/>
          </p:cNvSpPr>
          <p:nvPr/>
        </p:nvSpPr>
        <p:spPr bwMode="auto">
          <a:xfrm>
            <a:off x="603820" y="2279737"/>
            <a:ext cx="339725" cy="369888"/>
          </a:xfrm>
          <a:prstGeom prst="rect">
            <a:avLst/>
          </a:prstGeom>
          <a:noFill/>
          <a:ln w="9525">
            <a:noFill/>
            <a:miter lim="800000"/>
            <a:headEnd/>
            <a:tailEnd/>
          </a:ln>
        </p:spPr>
        <p:txBody>
          <a:bodyPr wrap="none" lIns="54000" rIns="54000">
            <a:spAutoFit/>
          </a:bodyPr>
          <a:lstStyle/>
          <a:p>
            <a:r>
              <a:rPr lang="en-US" sz="1800" b="1" dirty="0"/>
              <a:t>…</a:t>
            </a:r>
          </a:p>
        </p:txBody>
      </p:sp>
      <p:pic>
        <p:nvPicPr>
          <p:cNvPr id="58" name="Picture 57"/>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grpSp>
        <p:nvGrpSpPr>
          <p:cNvPr id="60" name="Group 59"/>
          <p:cNvGrpSpPr/>
          <p:nvPr/>
        </p:nvGrpSpPr>
        <p:grpSpPr>
          <a:xfrm>
            <a:off x="6907213" y="4502150"/>
            <a:ext cx="407987" cy="407988"/>
            <a:chOff x="6907213" y="4502150"/>
            <a:chExt cx="407987" cy="407988"/>
          </a:xfrm>
        </p:grpSpPr>
        <p:pic>
          <p:nvPicPr>
            <p:cNvPr id="70" name="Picture 102" descr="47"/>
            <p:cNvPicPr>
              <a:picLocks noChangeAspect="1" noChangeArrowheads="1"/>
            </p:cNvPicPr>
            <p:nvPr/>
          </p:nvPicPr>
          <p:blipFill>
            <a:blip r:embed="rId25" cstate="print"/>
            <a:srcRect/>
            <a:stretch>
              <a:fillRect/>
            </a:stretch>
          </p:blipFill>
          <p:spPr bwMode="auto">
            <a:xfrm>
              <a:off x="6923088" y="4518025"/>
              <a:ext cx="384175" cy="384175"/>
            </a:xfrm>
            <a:prstGeom prst="rect">
              <a:avLst/>
            </a:prstGeom>
            <a:noFill/>
            <a:ln w="9525">
              <a:noFill/>
              <a:miter lim="800000"/>
              <a:headEnd/>
              <a:tailEnd/>
            </a:ln>
          </p:spPr>
        </p:pic>
        <p:sp>
          <p:nvSpPr>
            <p:cNvPr id="101" name="AutoShape 103"/>
            <p:cNvSpPr>
              <a:spLocks noChangeArrowheads="1"/>
            </p:cNvSpPr>
            <p:nvPr/>
          </p:nvSpPr>
          <p:spPr bwMode="auto">
            <a:xfrm>
              <a:off x="6907213" y="4502150"/>
              <a:ext cx="407987"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pic>
        <p:nvPicPr>
          <p:cNvPr id="102" name="Picture 2"/>
          <p:cNvPicPr>
            <a:picLocks noChangeAspect="1" noChangeArrowheads="1"/>
          </p:cNvPicPr>
          <p:nvPr/>
        </p:nvPicPr>
        <p:blipFill>
          <a:blip r:embed="rId26">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grpSp>
        <p:nvGrpSpPr>
          <p:cNvPr id="73" name="Group 72"/>
          <p:cNvGrpSpPr/>
          <p:nvPr/>
        </p:nvGrpSpPr>
        <p:grpSpPr>
          <a:xfrm>
            <a:off x="6907213" y="4502150"/>
            <a:ext cx="407987" cy="407988"/>
            <a:chOff x="6907213" y="4502150"/>
            <a:chExt cx="407987" cy="407988"/>
          </a:xfrm>
        </p:grpSpPr>
        <p:pic>
          <p:nvPicPr>
            <p:cNvPr id="74" name="Picture 102" descr="47"/>
            <p:cNvPicPr>
              <a:picLocks noChangeAspect="1" noChangeArrowheads="1"/>
            </p:cNvPicPr>
            <p:nvPr/>
          </p:nvPicPr>
          <p:blipFill>
            <a:blip r:embed="rId7" cstate="print"/>
            <a:srcRect/>
            <a:stretch>
              <a:fillRect/>
            </a:stretch>
          </p:blipFill>
          <p:spPr bwMode="auto">
            <a:xfrm>
              <a:off x="6923088" y="4518025"/>
              <a:ext cx="384175" cy="384175"/>
            </a:xfrm>
            <a:prstGeom prst="rect">
              <a:avLst/>
            </a:prstGeom>
            <a:noFill/>
            <a:ln w="9525">
              <a:noFill/>
              <a:miter lim="800000"/>
              <a:headEnd/>
              <a:tailEnd/>
            </a:ln>
          </p:spPr>
        </p:pic>
        <p:sp>
          <p:nvSpPr>
            <p:cNvPr id="75" name="AutoShape 103"/>
            <p:cNvSpPr>
              <a:spLocks noChangeArrowheads="1"/>
            </p:cNvSpPr>
            <p:nvPr/>
          </p:nvSpPr>
          <p:spPr bwMode="auto">
            <a:xfrm>
              <a:off x="6907213" y="4502150"/>
              <a:ext cx="407987"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pic>
        <p:nvPicPr>
          <p:cNvPr id="72" name="Picture 71" descr="i_button_black.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6739" y="5909685"/>
            <a:ext cx="170688" cy="170688"/>
          </a:xfrm>
          <a:prstGeom prst="rect">
            <a:avLst/>
          </a:prstGeom>
        </p:spPr>
      </p:pic>
      <p:sp>
        <p:nvSpPr>
          <p:cNvPr id="66" name="TextBox 6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8"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Order-to-Cash (Sell-from-Stock)</a:t>
            </a:r>
            <a:br>
              <a:rPr lang="en-US" dirty="0"/>
            </a:br>
            <a:r>
              <a:rPr lang="en-US" sz="2000" b="0" dirty="0"/>
              <a:t>Process Details: Processing Receivables and Payments</a:t>
            </a:r>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856919"/>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Receivables and Payments</a:t>
            </a:r>
            <a:r>
              <a:rPr lang="en-US" sz="900" dirty="0"/>
              <a:t> business process enables the processing of incoming payments, initiated either internally by your company or externally by your customers. The process uses country-specific payment methods. </a:t>
            </a:r>
          </a:p>
          <a:p>
            <a:pPr>
              <a:spcBef>
                <a:spcPts val="600"/>
              </a:spcBef>
            </a:pPr>
            <a:r>
              <a:rPr lang="en-US" sz="900" dirty="0"/>
              <a:t>Payments can be made manually, or automatically via a payment run in which the system proposes open items for payment. You then release the payments and the system posts them to accounting. You create the payment medium, either manually or as part of an automatic run, using files for direct debit or credit card payments. When the payments are credited to the company's bank account, the bank statement is entered in the system, either uploaded electronically or entered manually, before being confirmed. If payments are initiated externally by the customer, the bank statement provides notification of payment. The payments are matched in the system to the open invoices before being cleared. </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Receivable Accountant</a:t>
            </a:r>
            <a:endParaRPr lang="en-US" sz="800" dirty="0">
              <a:solidFill>
                <a:srgbClr val="404040"/>
              </a:solidFill>
            </a:endParaRPr>
          </a:p>
        </p:txBody>
      </p:sp>
      <p:sp>
        <p:nvSpPr>
          <p:cNvPr id="81" name="Chevron 102"/>
          <p:cNvSpPr>
            <a:spLocks noChangeArrowheads="1"/>
          </p:cNvSpPr>
          <p:nvPr/>
        </p:nvSpPr>
        <p:spPr bwMode="auto">
          <a:xfrm>
            <a:off x="7613870" y="528537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Receivables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dirty="0">
                <a:solidFill>
                  <a:srgbClr val="666666"/>
                </a:solidFill>
                <a:latin typeface="BentonSans Bold" pitchFamily="2" charset="0"/>
              </a:rPr>
              <a:t>Further Information</a:t>
            </a:r>
            <a:endParaRPr lang="en-US" sz="900" dirty="0">
              <a:solidFill>
                <a:srgbClr val="666666"/>
              </a:solidFill>
              <a:latin typeface="BentonSans Bold" pitchFamily="2" charset="0"/>
            </a:endParaRP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55"/>
          <p:cNvSpPr>
            <a:spLocks noChangeArrowheads="1"/>
          </p:cNvSpPr>
          <p:nvPr/>
        </p:nvSpPr>
        <p:spPr bwMode="auto">
          <a:xfrm>
            <a:off x="5199922" y="2960033"/>
            <a:ext cx="3398422" cy="1849407"/>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252000">
              <a:spcBef>
                <a:spcPts val="300"/>
              </a:spcBef>
            </a:pPr>
            <a:r>
              <a:rPr lang="en-US" sz="900" dirty="0"/>
              <a:t>Processing Externally-Initiated Payments by Incoming Check</a:t>
            </a:r>
          </a:p>
          <a:p>
            <a:pPr marL="252000">
              <a:spcBef>
                <a:spcPts val="300"/>
              </a:spcBef>
            </a:pPr>
            <a:r>
              <a:rPr lang="en-US" sz="900" dirty="0"/>
              <a:t>Processing Externally-Initiated Payments by Incoming Check with Lockbox</a:t>
            </a:r>
          </a:p>
          <a:p>
            <a:pPr marL="252000">
              <a:spcBef>
                <a:spcPts val="300"/>
              </a:spcBef>
            </a:pPr>
            <a:r>
              <a:rPr lang="en-US" sz="900" dirty="0"/>
              <a:t>Processing Externally-Initiated Payments by Multiple Incoming Checks</a:t>
            </a:r>
          </a:p>
          <a:p>
            <a:pPr marL="252000">
              <a:spcBef>
                <a:spcPts val="300"/>
              </a:spcBef>
            </a:pPr>
            <a:r>
              <a:rPr lang="en-US" sz="900" dirty="0"/>
              <a:t>Processing Incoming Payments by Bill of Exchange</a:t>
            </a:r>
          </a:p>
          <a:p>
            <a:pPr marL="252000">
              <a:spcBef>
                <a:spcPts val="300"/>
              </a:spcBef>
            </a:pPr>
            <a:r>
              <a:rPr lang="en-US" sz="900" dirty="0"/>
              <a:t>Processing Incoming Payments with Petty Cash</a:t>
            </a:r>
          </a:p>
          <a:p>
            <a:pPr marL="252000">
              <a:spcBef>
                <a:spcPts val="300"/>
              </a:spcBef>
            </a:pPr>
            <a:r>
              <a:rPr lang="en-US" sz="900" dirty="0"/>
              <a:t>Processing Internally-Initiated Payments by Credit Card</a:t>
            </a:r>
          </a:p>
          <a:p>
            <a:pPr marL="252000">
              <a:spcBef>
                <a:spcPts val="300"/>
              </a:spcBef>
            </a:pPr>
            <a:r>
              <a:rPr lang="en-US" sz="900" dirty="0"/>
              <a:t>Processing Internally-Initiated Payments by Direct Debit</a:t>
            </a:r>
          </a:p>
          <a:p>
            <a:pPr marL="252000">
              <a:spcBef>
                <a:spcPts val="300"/>
              </a:spcBef>
            </a:pPr>
            <a:r>
              <a:rPr lang="en-US" sz="900" dirty="0"/>
              <a:t>Processing Receivables and Payments with Accounts Maintenance</a:t>
            </a:r>
          </a:p>
        </p:txBody>
      </p:sp>
      <p:sp>
        <p:nvSpPr>
          <p:cNvPr id="61" name="Oval 60">
            <a:hlinkClick r:id="rId10" action="ppaction://hlinksldjump" tooltip="The Processing Receivables and Payments with Accounts Maintenance - Standard Variant process variant enables you to monitor customer accounts on a regular basis. You can clear any remaining open items and write off small differences manually."/>
          </p:cNvPr>
          <p:cNvSpPr>
            <a:spLocks noChangeAspect="1"/>
          </p:cNvSpPr>
          <p:nvPr/>
        </p:nvSpPr>
        <p:spPr bwMode="gray">
          <a:xfrm>
            <a:off x="5271206" y="450850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2" name="Oval 61">
            <a:hlinkClick r:id="rId10" action="ppaction://hlinksldjump" tooltip="The Processing Internally-Initiated Payments by Direct Debit process variant enables customer invoices, for which payment is initiated internally, to be paid by direct debit."/>
          </p:cNvPr>
          <p:cNvSpPr>
            <a:spLocks noChangeAspect="1"/>
          </p:cNvSpPr>
          <p:nvPr/>
        </p:nvSpPr>
        <p:spPr bwMode="gray">
          <a:xfrm>
            <a:off x="5271206" y="434000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3" name="Oval 62">
            <a:hlinkClick r:id="rId10" action="ppaction://hlinksldjump" tooltip="The Processing Internally-Initiated  Payments by Credit Card process variant enables customer invoices, for which payment is initiated internally, to be paid by credit card."/>
          </p:cNvPr>
          <p:cNvSpPr>
            <a:spLocks noChangeAspect="1"/>
          </p:cNvSpPr>
          <p:nvPr/>
        </p:nvSpPr>
        <p:spPr bwMode="gray">
          <a:xfrm>
            <a:off x="5271206" y="416286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4" name="Oval 63">
            <a:hlinkClick r:id="rId10" action="ppaction://hlinksldjump" tooltip="The Processing Incoming Payments with Petty Cash process variant enables customer invoices to be paid in cash."/>
          </p:cNvPr>
          <p:cNvSpPr>
            <a:spLocks noChangeAspect="1"/>
          </p:cNvSpPr>
          <p:nvPr/>
        </p:nvSpPr>
        <p:spPr bwMode="gray">
          <a:xfrm>
            <a:off x="5271206" y="397711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5" name="Oval 64">
            <a:hlinkClick r:id="rId10" action="ppaction://hlinksldjump" tooltip="The Processing Incoming Payments by Bill of Exchange process variant allows you to process different types of bills of exchange."/>
          </p:cNvPr>
          <p:cNvSpPr>
            <a:spLocks noChangeAspect="1"/>
          </p:cNvSpPr>
          <p:nvPr/>
        </p:nvSpPr>
        <p:spPr bwMode="gray">
          <a:xfrm>
            <a:off x="5271206" y="381061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9"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0"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6" name="Picture 85" descr="Calculator_2_60px.png"/>
          <p:cNvPicPr>
            <a:picLocks noChangeAspect="1"/>
          </p:cNvPicPr>
          <p:nvPr/>
        </p:nvPicPr>
        <p:blipFill>
          <a:blip r:embed="rId12" cstate="print"/>
          <a:stretch>
            <a:fillRect/>
          </a:stretch>
        </p:blipFill>
        <p:spPr>
          <a:xfrm>
            <a:off x="366739" y="5245467"/>
            <a:ext cx="180000" cy="180000"/>
          </a:xfrm>
          <a:prstGeom prst="rect">
            <a:avLst/>
          </a:prstGeom>
        </p:spPr>
      </p:pic>
      <p:pic>
        <p:nvPicPr>
          <p:cNvPr id="87" name="Picture 86" descr="Monitor_60px.png"/>
          <p:cNvPicPr>
            <a:picLocks noChangeAspect="1"/>
          </p:cNvPicPr>
          <p:nvPr/>
        </p:nvPicPr>
        <p:blipFill>
          <a:blip r:embed="rId13" cstate="print"/>
          <a:stretch>
            <a:fillRect/>
          </a:stretch>
        </p:blipFill>
        <p:spPr>
          <a:xfrm>
            <a:off x="366739" y="5604137"/>
            <a:ext cx="180000" cy="180000"/>
          </a:xfrm>
          <a:prstGeom prst="rect">
            <a:avLst/>
          </a:prstGeom>
        </p:spPr>
      </p:pic>
      <p:sp>
        <p:nvSpPr>
          <p:cNvPr id="93" name="Rectangle 57">
            <a:hlinkClick r:id="rId14"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4" name="Rectangle 57">
            <a:hlinkClick r:id="rId15"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8" name="Rectangle 57">
            <a:hlinkClick r:id="rId1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0" name="Chevron 123">
            <a:hlinkClick r:id="rId17" action="ppaction://hlinksldjump"/>
          </p:cNvPr>
          <p:cNvSpPr>
            <a:spLocks noChangeArrowheads="1"/>
          </p:cNvSpPr>
          <p:nvPr/>
        </p:nvSpPr>
        <p:spPr bwMode="auto">
          <a:xfrm>
            <a:off x="2624764" y="1809040"/>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102" name="Chevron 123">
            <a:hlinkClick r:id="rId18" action="ppaction://hlinksldjump"/>
          </p:cNvPr>
          <p:cNvSpPr>
            <a:spLocks noChangeArrowheads="1"/>
          </p:cNvSpPr>
          <p:nvPr/>
        </p:nvSpPr>
        <p:spPr bwMode="auto">
          <a:xfrm>
            <a:off x="3485948" y="1811044"/>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103" name="Freeform 69"/>
          <p:cNvSpPr>
            <a:spLocks noChangeArrowheads="1"/>
          </p:cNvSpPr>
          <p:nvPr/>
        </p:nvSpPr>
        <p:spPr bwMode="auto">
          <a:xfrm>
            <a:off x="4150029" y="255365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4" name="Chevron 123">
            <a:hlinkClick r:id="rId19" action="ppaction://hlinksldjump"/>
          </p:cNvPr>
          <p:cNvSpPr>
            <a:spLocks noChangeArrowheads="1"/>
          </p:cNvSpPr>
          <p:nvPr/>
        </p:nvSpPr>
        <p:spPr bwMode="auto">
          <a:xfrm>
            <a:off x="4364411" y="1806161"/>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107" name="Chevron 123">
            <a:hlinkClick r:id="rId20" action="ppaction://hlinksldjump"/>
          </p:cNvPr>
          <p:cNvSpPr>
            <a:spLocks noChangeArrowheads="1"/>
          </p:cNvSpPr>
          <p:nvPr/>
        </p:nvSpPr>
        <p:spPr bwMode="auto">
          <a:xfrm>
            <a:off x="907452" y="1807033"/>
            <a:ext cx="1740035"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108" name="Freeform 69"/>
          <p:cNvSpPr>
            <a:spLocks noChangeArrowheads="1"/>
          </p:cNvSpPr>
          <p:nvPr/>
        </p:nvSpPr>
        <p:spPr bwMode="auto">
          <a:xfrm>
            <a:off x="5025111" y="255668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10" name="Chevron 123">
            <a:hlinkClick r:id="rId21" action="ppaction://hlinksldjump"/>
          </p:cNvPr>
          <p:cNvSpPr>
            <a:spLocks noChangeArrowheads="1"/>
          </p:cNvSpPr>
          <p:nvPr/>
        </p:nvSpPr>
        <p:spPr bwMode="auto">
          <a:xfrm>
            <a:off x="907374" y="2814215"/>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114" name="Chevron 123">
            <a:hlinkClick r:id="rId22" action="ppaction://hlinksldjump"/>
          </p:cNvPr>
          <p:cNvSpPr>
            <a:spLocks noChangeArrowheads="1"/>
          </p:cNvSpPr>
          <p:nvPr/>
        </p:nvSpPr>
        <p:spPr bwMode="auto">
          <a:xfrm>
            <a:off x="1758515" y="2811343"/>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15" name="Freeform 69"/>
          <p:cNvSpPr>
            <a:spLocks noChangeArrowheads="1"/>
          </p:cNvSpPr>
          <p:nvPr/>
        </p:nvSpPr>
        <p:spPr bwMode="auto">
          <a:xfrm>
            <a:off x="2422543" y="355689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6" name="Chevron 44"/>
          <p:cNvSpPr>
            <a:spLocks noChangeArrowheads="1"/>
          </p:cNvSpPr>
          <p:nvPr/>
        </p:nvSpPr>
        <p:spPr bwMode="auto">
          <a:xfrm>
            <a:off x="5190397" y="1569373"/>
            <a:ext cx="3561281"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Externally-Initiated Payments by Incoming </a:t>
            </a:r>
          </a:p>
          <a:p>
            <a:pPr>
              <a:lnSpc>
                <a:spcPct val="90000"/>
              </a:lnSpc>
            </a:pPr>
            <a:r>
              <a:rPr lang="en-US" sz="900" dirty="0">
                <a:solidFill>
                  <a:schemeClr val="bg1"/>
                </a:solidFill>
                <a:latin typeface="BentonSans Regular"/>
                <a:cs typeface="BentonSans Regular"/>
              </a:rPr>
              <a:t>Bank Transfer</a:t>
            </a:r>
          </a:p>
          <a:p>
            <a:pPr>
              <a:lnSpc>
                <a:spcPct val="90000"/>
              </a:lnSpc>
            </a:pPr>
            <a:endParaRPr lang="en-US" sz="900" dirty="0">
              <a:solidFill>
                <a:schemeClr val="bg1"/>
              </a:solidFill>
              <a:latin typeface="BentonSans Regular"/>
              <a:cs typeface="BentonSans Regular"/>
            </a:endParaRPr>
          </a:p>
        </p:txBody>
      </p:sp>
      <p:sp>
        <p:nvSpPr>
          <p:cNvPr id="119" name="Chevron 118"/>
          <p:cNvSpPr>
            <a:spLocks noChangeArrowheads="1"/>
          </p:cNvSpPr>
          <p:nvPr>
            <p:custDataLst>
              <p:tags r:id="rId1"/>
            </p:custDataLst>
          </p:nvPr>
        </p:nvSpPr>
        <p:spPr bwMode="auto">
          <a:xfrm>
            <a:off x="5363656" y="185680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pt-BR" sz="800" dirty="0">
                <a:solidFill>
                  <a:srgbClr val="404040"/>
                </a:solidFill>
              </a:rPr>
              <a:t>Enter a remittance advice</a:t>
            </a:r>
            <a:endParaRPr lang="en-US" sz="800" dirty="0">
              <a:solidFill>
                <a:srgbClr val="404040"/>
              </a:solidFill>
            </a:endParaRPr>
          </a:p>
        </p:txBody>
      </p:sp>
      <p:sp>
        <p:nvSpPr>
          <p:cNvPr id="120" name="Chevron 119"/>
          <p:cNvSpPr>
            <a:spLocks noChangeArrowheads="1"/>
          </p:cNvSpPr>
          <p:nvPr>
            <p:custDataLst>
              <p:tags r:id="rId2"/>
            </p:custDataLst>
          </p:nvPr>
        </p:nvSpPr>
        <p:spPr bwMode="auto">
          <a:xfrm>
            <a:off x="6163100" y="185680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121" name="Oval 120">
            <a:hlinkClick r:id="rId10" action="ppaction://hlinksldjump" tooltip="The accountant enters a payment advice received from the customer or supplier upon payment of an invoice or credit memo."/>
          </p:cNvPr>
          <p:cNvSpPr>
            <a:spLocks noChangeAspect="1"/>
          </p:cNvSpPr>
          <p:nvPr/>
        </p:nvSpPr>
        <p:spPr bwMode="gray">
          <a:xfrm>
            <a:off x="5936627" y="2439417"/>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122" name="Oval 121">
            <a:hlinkClick r:id="rId10"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6733043" y="243941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4" name="Chevron 123"/>
          <p:cNvSpPr>
            <a:spLocks noChangeArrowheads="1"/>
          </p:cNvSpPr>
          <p:nvPr>
            <p:custDataLst>
              <p:tags r:id="rId3"/>
            </p:custDataLst>
          </p:nvPr>
        </p:nvSpPr>
        <p:spPr bwMode="auto">
          <a:xfrm>
            <a:off x="6953855" y="185393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125" name="Oval 124">
            <a:hlinkClick r:id="rId10" action="ppaction://hlinksldjump" tooltip="The system receives information about the processed payments in a bank statement, lockbox, or bank advice, and allocates them to the appropriate process or matches them against the payments created in the system."/>
          </p:cNvPr>
          <p:cNvSpPr>
            <a:spLocks noChangeAspect="1"/>
          </p:cNvSpPr>
          <p:nvPr/>
        </p:nvSpPr>
        <p:spPr bwMode="gray">
          <a:xfrm>
            <a:off x="7549677" y="244516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6" name="Chevron 125"/>
          <p:cNvSpPr>
            <a:spLocks noChangeArrowheads="1"/>
          </p:cNvSpPr>
          <p:nvPr>
            <p:custDataLst>
              <p:tags r:id="rId4"/>
            </p:custDataLst>
          </p:nvPr>
        </p:nvSpPr>
        <p:spPr bwMode="auto">
          <a:xfrm>
            <a:off x="7770488" y="186830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Clear a payment</a:t>
            </a:r>
          </a:p>
        </p:txBody>
      </p:sp>
      <p:sp>
        <p:nvSpPr>
          <p:cNvPr id="127" name="Oval 126">
            <a:hlinkClick r:id="rId10" action="ppaction://hlinksldjump" tooltip="The system clears the payment if the items were selected previously. Otherwise, the system generates a task for the accountant to clear."/>
          </p:cNvPr>
          <p:cNvSpPr>
            <a:spLocks noChangeAspect="1"/>
          </p:cNvSpPr>
          <p:nvPr/>
        </p:nvSpPr>
        <p:spPr bwMode="gray">
          <a:xfrm>
            <a:off x="8349058" y="245091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8" name="Chevron 123">
            <a:hlinkClick r:id="rId23" action="ppaction://hlinksldjump"/>
          </p:cNvPr>
          <p:cNvSpPr>
            <a:spLocks noChangeArrowheads="1"/>
          </p:cNvSpPr>
          <p:nvPr/>
        </p:nvSpPr>
        <p:spPr bwMode="auto">
          <a:xfrm>
            <a:off x="3493834" y="2811422"/>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129" name="Rectangle 77"/>
          <p:cNvSpPr>
            <a:spLocks noChangeArrowheads="1"/>
          </p:cNvSpPr>
          <p:nvPr/>
        </p:nvSpPr>
        <p:spPr bwMode="auto">
          <a:xfrm>
            <a:off x="5352091" y="2681976"/>
            <a:ext cx="2008489"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24" action="ppaction://hlinksldjump"/>
              </a:rPr>
              <a:t>Click here </a:t>
            </a:r>
            <a:r>
              <a:rPr lang="en-US" sz="900" dirty="0">
                <a:solidFill>
                  <a:schemeClr val="bg1"/>
                </a:solidFill>
                <a:latin typeface="BentonSans Regular"/>
                <a:cs typeface="BentonSans Regular"/>
              </a:rPr>
              <a:t>to hide process variants</a:t>
            </a:r>
          </a:p>
        </p:txBody>
      </p:sp>
      <p:sp>
        <p:nvSpPr>
          <p:cNvPr id="131" name="Text Box 129"/>
          <p:cNvSpPr txBox="1">
            <a:spLocks noChangeArrowheads="1"/>
          </p:cNvSpPr>
          <p:nvPr/>
        </p:nvSpPr>
        <p:spPr bwMode="auto">
          <a:xfrm>
            <a:off x="603820" y="2279737"/>
            <a:ext cx="339725" cy="369888"/>
          </a:xfrm>
          <a:prstGeom prst="rect">
            <a:avLst/>
          </a:prstGeom>
          <a:noFill/>
          <a:ln w="9525">
            <a:noFill/>
            <a:miter lim="800000"/>
            <a:headEnd/>
            <a:tailEnd/>
          </a:ln>
        </p:spPr>
        <p:txBody>
          <a:bodyPr wrap="none" lIns="54000" rIns="54000">
            <a:spAutoFit/>
          </a:bodyPr>
          <a:lstStyle/>
          <a:p>
            <a:r>
              <a:rPr lang="en-US" sz="1800" b="1" dirty="0"/>
              <a:t>…</a:t>
            </a:r>
          </a:p>
        </p:txBody>
      </p:sp>
      <p:pic>
        <p:nvPicPr>
          <p:cNvPr id="76" name="Picture 2"/>
          <p:cNvPicPr>
            <a:picLocks noChangeAspect="1" noChangeArrowheads="1"/>
          </p:cNvPicPr>
          <p:nvPr/>
        </p:nvPicPr>
        <p:blipFill>
          <a:blip r:embed="rId25">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77" name="Freeform 69"/>
          <p:cNvSpPr>
            <a:spLocks noChangeArrowheads="1"/>
          </p:cNvSpPr>
          <p:nvPr/>
        </p:nvSpPr>
        <p:spPr bwMode="auto">
          <a:xfrm>
            <a:off x="8488178" y="282945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8" name="TextBox 59">
            <a:hlinkClick r:id="rId26" action="ppaction://hlinksldjump"/>
          </p:cNvPr>
          <p:cNvSpPr txBox="1">
            <a:spLocks noChangeArrowheads="1"/>
          </p:cNvSpPr>
          <p:nvPr/>
        </p:nvSpPr>
        <p:spPr bwMode="auto">
          <a:xfrm>
            <a:off x="8392853" y="1531891"/>
            <a:ext cx="237390" cy="276999"/>
          </a:xfrm>
          <a:prstGeom prst="rect">
            <a:avLst/>
          </a:prstGeom>
          <a:noFill/>
          <a:ln w="9525">
            <a:noFill/>
            <a:miter lim="800000"/>
            <a:headEnd/>
            <a:tailEnd/>
          </a:ln>
        </p:spPr>
        <p:txBody>
          <a:bodyPr wrap="square" lIns="72000">
            <a:spAutoFit/>
          </a:bodyPr>
          <a:lstStyle>
            <a:defPPr>
              <a:defRPr lang="de-DE"/>
            </a:defPPr>
            <a:lvl1pPr>
              <a:defRPr sz="1200">
                <a:solidFill>
                  <a:schemeClr val="bg1"/>
                </a:solidFill>
                <a:latin typeface="BentonSans Light" pitchFamily="2" charset="0"/>
                <a:cs typeface="BrowalliaUPC" pitchFamily="34" charset="-34"/>
              </a:defRPr>
            </a:lvl1pPr>
          </a:lstStyle>
          <a:p>
            <a:r>
              <a:rPr lang="en-US" dirty="0"/>
              <a:t>X</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descr="i_button_black.p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66739" y="5909685"/>
            <a:ext cx="170688" cy="170688"/>
          </a:xfrm>
          <a:prstGeom prst="rect">
            <a:avLst/>
          </a:prstGeom>
        </p:spPr>
      </p:pic>
      <p:sp>
        <p:nvSpPr>
          <p:cNvPr id="67" name="Chevron 44"/>
          <p:cNvSpPr>
            <a:spLocks noChangeArrowheads="1"/>
          </p:cNvSpPr>
          <p:nvPr/>
        </p:nvSpPr>
        <p:spPr bwMode="auto">
          <a:xfrm>
            <a:off x="5331655" y="1246188"/>
            <a:ext cx="2564570" cy="1428724"/>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Settle</a:t>
            </a:r>
          </a:p>
        </p:txBody>
      </p:sp>
      <p:sp>
        <p:nvSpPr>
          <p:cNvPr id="85" name="Chevron 84"/>
          <p:cNvSpPr>
            <a:spLocks noChangeArrowheads="1"/>
          </p:cNvSpPr>
          <p:nvPr>
            <p:custDataLst>
              <p:tags r:id="rId1"/>
            </p:custDataLst>
          </p:nvPr>
        </p:nvSpPr>
        <p:spPr bwMode="auto">
          <a:xfrm>
            <a:off x="5491655" y="162874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Create Invoice</a:t>
            </a:r>
          </a:p>
        </p:txBody>
      </p:sp>
      <p:sp>
        <p:nvSpPr>
          <p:cNvPr id="86" name="Chevron 84"/>
          <p:cNvSpPr>
            <a:spLocks noChangeArrowheads="1"/>
          </p:cNvSpPr>
          <p:nvPr>
            <p:custDataLst>
              <p:tags r:id="rId2"/>
            </p:custDataLst>
          </p:nvPr>
        </p:nvSpPr>
        <p:spPr bwMode="auto">
          <a:xfrm>
            <a:off x="6262702" y="162874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Process Receivables</a:t>
            </a:r>
          </a:p>
        </p:txBody>
      </p:sp>
      <p:sp>
        <p:nvSpPr>
          <p:cNvPr id="87" name="Chevron 84"/>
          <p:cNvSpPr>
            <a:spLocks noChangeArrowheads="1"/>
          </p:cNvSpPr>
          <p:nvPr>
            <p:custDataLst>
              <p:tags r:id="rId3"/>
            </p:custDataLst>
          </p:nvPr>
        </p:nvSpPr>
        <p:spPr bwMode="auto">
          <a:xfrm>
            <a:off x="7032226" y="162874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Post to Ledger</a:t>
            </a:r>
          </a:p>
        </p:txBody>
      </p:sp>
      <p:sp>
        <p:nvSpPr>
          <p:cNvPr id="124" name="Line 45"/>
          <p:cNvSpPr>
            <a:spLocks noChangeShapeType="1"/>
          </p:cNvSpPr>
          <p:nvPr/>
        </p:nvSpPr>
        <p:spPr bwMode="auto">
          <a:xfrm>
            <a:off x="2827010" y="2284387"/>
            <a:ext cx="0" cy="504825"/>
          </a:xfrm>
          <a:prstGeom prst="line">
            <a:avLst/>
          </a:prstGeom>
          <a:noFill/>
          <a:ln w="9525" cap="rnd">
            <a:solidFill>
              <a:schemeClr val="bg1"/>
            </a:solidFill>
            <a:round/>
            <a:headEnd/>
            <a:tailEnd/>
          </a:ln>
        </p:spPr>
        <p:txBody>
          <a:bodyPr lIns="90000" tIns="36000" rIns="54000" bIns="46800" anchor="ctr"/>
          <a:lstStyle/>
          <a:p>
            <a:endParaRPr lang="de-DE"/>
          </a:p>
        </p:txBody>
      </p:sp>
      <p:sp>
        <p:nvSpPr>
          <p:cNvPr id="125" name="Line 46"/>
          <p:cNvSpPr>
            <a:spLocks noChangeShapeType="1"/>
          </p:cNvSpPr>
          <p:nvPr/>
        </p:nvSpPr>
        <p:spPr bwMode="auto">
          <a:xfrm>
            <a:off x="3622438" y="2284387"/>
            <a:ext cx="0" cy="504825"/>
          </a:xfrm>
          <a:prstGeom prst="line">
            <a:avLst/>
          </a:prstGeom>
          <a:noFill/>
          <a:ln w="9525" cap="rnd">
            <a:solidFill>
              <a:schemeClr val="bg1"/>
            </a:solidFill>
            <a:round/>
            <a:headEnd/>
            <a:tailEnd/>
          </a:ln>
        </p:spPr>
        <p:txBody>
          <a:bodyPr lIns="90000" tIns="36000" rIns="54000" bIns="46800" anchor="ctr"/>
          <a:lstStyle/>
          <a:p>
            <a:endParaRPr lang="de-DE"/>
          </a:p>
        </p:txBody>
      </p:sp>
      <p:sp>
        <p:nvSpPr>
          <p:cNvPr id="2" name="Title 1"/>
          <p:cNvSpPr>
            <a:spLocks noGrp="1"/>
          </p:cNvSpPr>
          <p:nvPr>
            <p:ph type="title"/>
          </p:nvPr>
        </p:nvSpPr>
        <p:spPr/>
        <p:txBody>
          <a:bodyPr/>
          <a:lstStyle/>
          <a:p>
            <a:r>
              <a:rPr lang="de-DE" dirty="0"/>
              <a:t>Order-to-Cash (Sell-from-Stock) </a:t>
            </a:r>
            <a:br>
              <a:rPr lang="en-US" dirty="0"/>
            </a:br>
            <a:r>
              <a:rPr lang="en-US" sz="2000" b="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Overview</a:t>
            </a:r>
          </a:p>
        </p:txBody>
      </p:sp>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128" name="TextBox 53"/>
          <p:cNvSpPr txBox="1">
            <a:spLocks noChangeArrowheads="1"/>
          </p:cNvSpPr>
          <p:nvPr/>
        </p:nvSpPr>
        <p:spPr bwMode="auto">
          <a:xfrm>
            <a:off x="1752600" y="4410075"/>
            <a:ext cx="2306638" cy="2242152"/>
          </a:xfrm>
          <a:prstGeom prst="rect">
            <a:avLst/>
          </a:prstGeom>
          <a:noFill/>
          <a:ln w="9525">
            <a:noFill/>
            <a:miter lim="800000"/>
            <a:headEnd/>
            <a:tailEnd/>
          </a:ln>
        </p:spPr>
        <p:txBody>
          <a:bodyPr>
            <a:spAutoFit/>
          </a:bodyPr>
          <a:lstStyle/>
          <a:p>
            <a:pPr>
              <a:lnSpc>
                <a:spcPct val="95000"/>
              </a:lnSpc>
              <a:spcBef>
                <a:spcPts val="600"/>
              </a:spcBef>
              <a:spcAft>
                <a:spcPts val="600"/>
              </a:spcAft>
              <a:buSzPct val="125000"/>
            </a:pPr>
            <a:r>
              <a:rPr lang="en-US" sz="900" dirty="0"/>
              <a:t>This scenario streamlines the entire order-to-cash process for midsize companies that sell from stock and wish to fulfill rising customer demands for service and value.</a:t>
            </a:r>
          </a:p>
          <a:p>
            <a:pPr>
              <a:lnSpc>
                <a:spcPct val="95000"/>
              </a:lnSpc>
              <a:spcBef>
                <a:spcPts val="600"/>
              </a:spcBef>
              <a:spcAft>
                <a:spcPts val="600"/>
              </a:spcAft>
              <a:buSzPct val="125000"/>
            </a:pPr>
            <a:r>
              <a:rPr lang="en-US" sz="900" dirty="0"/>
              <a:t>You can become more profitable by responding efficiently to customer demand based on real-time availability information thereby growing revenue while decreasing cost of sales.</a:t>
            </a:r>
          </a:p>
          <a:p>
            <a:pPr>
              <a:lnSpc>
                <a:spcPct val="95000"/>
              </a:lnSpc>
              <a:spcBef>
                <a:spcPts val="600"/>
              </a:spcBef>
              <a:spcAft>
                <a:spcPts val="600"/>
              </a:spcAft>
              <a:buSzPct val="125000"/>
            </a:pPr>
            <a:r>
              <a:rPr lang="en-US" sz="900" dirty="0"/>
              <a:t>SAP Business </a:t>
            </a:r>
            <a:r>
              <a:rPr lang="en-US" sz="900" dirty="0" err="1"/>
              <a:t>ByDesign</a:t>
            </a:r>
            <a:r>
              <a:rPr lang="en-US" sz="900" dirty="0"/>
              <a:t> helps efficiently manage the order-to-cash process: From opportunity management, and order fulfillment through to financial settlement</a:t>
            </a:r>
          </a:p>
        </p:txBody>
      </p:sp>
      <p:sp>
        <p:nvSpPr>
          <p:cNvPr id="129" name="TextBox 56"/>
          <p:cNvSpPr txBox="1">
            <a:spLocks noChangeArrowheads="1"/>
          </p:cNvSpPr>
          <p:nvPr/>
        </p:nvSpPr>
        <p:spPr bwMode="auto">
          <a:xfrm>
            <a:off x="4306888" y="4170363"/>
            <a:ext cx="4700587" cy="2171364"/>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endParaRPr lang="en-US" sz="1100" b="1" dirty="0">
              <a:solidFill>
                <a:srgbClr val="44697D"/>
              </a:solidFill>
            </a:endParaRPr>
          </a:p>
          <a:p>
            <a:pPr marL="228600" lvl="1" indent="-114300">
              <a:lnSpc>
                <a:spcPct val="90000"/>
              </a:lnSpc>
              <a:spcBef>
                <a:spcPts val="600"/>
              </a:spcBef>
              <a:buClr>
                <a:srgbClr val="4DB6EF"/>
              </a:buClr>
              <a:buFont typeface="Wingdings" pitchFamily="2" charset="2"/>
              <a:buChar char="l"/>
            </a:pPr>
            <a:r>
              <a:rPr lang="en-US" sz="900" dirty="0"/>
              <a:t>Sales assistant function to best convert opportunities into business</a:t>
            </a:r>
          </a:p>
          <a:p>
            <a:pPr marL="228600" lvl="1" indent="-114300">
              <a:lnSpc>
                <a:spcPct val="90000"/>
              </a:lnSpc>
              <a:spcBef>
                <a:spcPts val="600"/>
              </a:spcBef>
              <a:buClr>
                <a:srgbClr val="4DB6EF"/>
              </a:buClr>
              <a:buFont typeface="Wingdings" pitchFamily="2" charset="2"/>
              <a:buChar char="l"/>
            </a:pPr>
            <a:r>
              <a:rPr lang="en-US" sz="900" dirty="0"/>
              <a:t>Automatic quote and order generation, processing and flexible pricing management</a:t>
            </a:r>
          </a:p>
          <a:p>
            <a:pPr marL="228600" lvl="1" indent="-114300">
              <a:lnSpc>
                <a:spcPct val="90000"/>
              </a:lnSpc>
              <a:spcBef>
                <a:spcPts val="600"/>
              </a:spcBef>
              <a:buClr>
                <a:srgbClr val="4DB6EF"/>
              </a:buClr>
              <a:buFont typeface="Wingdings" pitchFamily="2" charset="2"/>
              <a:buChar char="l"/>
            </a:pPr>
            <a:r>
              <a:rPr lang="en-US" sz="900" dirty="0"/>
              <a:t>The product availability check ensures reliability and accuracy of the confirmation data by checking customer requirement against the stock on hand and the product supply situation</a:t>
            </a:r>
          </a:p>
          <a:p>
            <a:pPr marL="228600" lvl="1" indent="-114300">
              <a:lnSpc>
                <a:spcPct val="90000"/>
              </a:lnSpc>
              <a:spcBef>
                <a:spcPts val="600"/>
              </a:spcBef>
              <a:buClr>
                <a:srgbClr val="4DB6EF"/>
              </a:buClr>
              <a:buFont typeface="Wingdings" pitchFamily="2" charset="2"/>
              <a:buChar char="l"/>
            </a:pPr>
            <a:r>
              <a:rPr lang="en-US" sz="900" dirty="0"/>
              <a:t>Integrates operational processes with master data to ensure consistency between orders, shipments and invoicing</a:t>
            </a:r>
          </a:p>
          <a:p>
            <a:pPr marL="228600" lvl="1" indent="-114300">
              <a:lnSpc>
                <a:spcPct val="90000"/>
              </a:lnSpc>
              <a:spcBef>
                <a:spcPts val="600"/>
              </a:spcBef>
              <a:buClr>
                <a:srgbClr val="4DB6EF"/>
              </a:buClr>
              <a:buFont typeface="Wingdings" pitchFamily="2" charset="2"/>
              <a:buChar char="l"/>
            </a:pPr>
            <a:r>
              <a:rPr lang="en-US" sz="900" dirty="0"/>
              <a:t>Scalable process for revenue recognition supporting different accounting principles</a:t>
            </a:r>
          </a:p>
          <a:p>
            <a:pPr marL="228600" lvl="1" indent="-114300">
              <a:lnSpc>
                <a:spcPct val="90000"/>
              </a:lnSpc>
              <a:spcBef>
                <a:spcPts val="600"/>
              </a:spcBef>
              <a:buClr>
                <a:srgbClr val="4DB6EF"/>
              </a:buClr>
              <a:buFont typeface="Wingdings" pitchFamily="2" charset="2"/>
              <a:buChar char="l"/>
            </a:pPr>
            <a:r>
              <a:rPr lang="en-US" sz="900" dirty="0"/>
              <a:t>Built in analytics enables a drill down to the profit and loss result alongside dimensions like products, customer groups and distribution channels</a:t>
            </a:r>
          </a:p>
          <a:p>
            <a:pPr marL="228600" lvl="1" indent="-114300">
              <a:lnSpc>
                <a:spcPct val="90000"/>
              </a:lnSpc>
              <a:spcBef>
                <a:spcPts val="600"/>
              </a:spcBef>
              <a:spcAft>
                <a:spcPts val="300"/>
              </a:spcAft>
              <a:buClr>
                <a:schemeClr val="accent1"/>
              </a:buClr>
              <a:buFont typeface="Wingdings" pitchFamily="2" charset="2"/>
              <a:buChar char="l"/>
            </a:pPr>
            <a:endParaRPr lang="en-US" sz="900" dirty="0"/>
          </a:p>
        </p:txBody>
      </p:sp>
      <p:sp>
        <p:nvSpPr>
          <p:cNvPr id="130"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Key Benefits</a:t>
            </a:r>
          </a:p>
        </p:txBody>
      </p:sp>
      <p:sp>
        <p:nvSpPr>
          <p:cNvPr id="44" name="Chevron 44"/>
          <p:cNvSpPr>
            <a:spLocks noChangeArrowheads="1"/>
          </p:cNvSpPr>
          <p:nvPr/>
        </p:nvSpPr>
        <p:spPr bwMode="auto">
          <a:xfrm>
            <a:off x="2836105" y="1246188"/>
            <a:ext cx="2564570" cy="1428724"/>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Fulfill</a:t>
            </a:r>
          </a:p>
        </p:txBody>
      </p:sp>
      <p:sp>
        <p:nvSpPr>
          <p:cNvPr id="45" name="Chevron 44"/>
          <p:cNvSpPr>
            <a:spLocks noChangeArrowheads="1"/>
          </p:cNvSpPr>
          <p:nvPr>
            <p:custDataLst>
              <p:tags r:id="rId4"/>
            </p:custDataLst>
          </p:nvPr>
        </p:nvSpPr>
        <p:spPr bwMode="auto">
          <a:xfrm>
            <a:off x="2996105" y="1633842"/>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Initiate Outbound Delivery</a:t>
            </a:r>
          </a:p>
        </p:txBody>
      </p:sp>
      <p:sp>
        <p:nvSpPr>
          <p:cNvPr id="46" name="Chevron 84"/>
          <p:cNvSpPr>
            <a:spLocks noChangeArrowheads="1"/>
          </p:cNvSpPr>
          <p:nvPr>
            <p:custDataLst>
              <p:tags r:id="rId5"/>
            </p:custDataLst>
          </p:nvPr>
        </p:nvSpPr>
        <p:spPr bwMode="auto">
          <a:xfrm>
            <a:off x="3767152" y="1633842"/>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Execute Warehouse Tasks (Optional) / Post Goods Issue</a:t>
            </a:r>
          </a:p>
        </p:txBody>
      </p:sp>
      <p:sp>
        <p:nvSpPr>
          <p:cNvPr id="48" name="Chevron 84"/>
          <p:cNvSpPr>
            <a:spLocks noChangeArrowheads="1"/>
          </p:cNvSpPr>
          <p:nvPr>
            <p:custDataLst>
              <p:tags r:id="rId6"/>
            </p:custDataLst>
          </p:nvPr>
        </p:nvSpPr>
        <p:spPr bwMode="auto">
          <a:xfrm>
            <a:off x="4536676" y="1633842"/>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Create Outbound Delivery</a:t>
            </a:r>
          </a:p>
        </p:txBody>
      </p:sp>
      <p:sp>
        <p:nvSpPr>
          <p:cNvPr id="49" name="Chevron 44"/>
          <p:cNvSpPr>
            <a:spLocks noChangeArrowheads="1"/>
          </p:cNvSpPr>
          <p:nvPr/>
        </p:nvSpPr>
        <p:spPr bwMode="auto">
          <a:xfrm>
            <a:off x="331030" y="1246188"/>
            <a:ext cx="2564570" cy="1438249"/>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Order</a:t>
            </a:r>
          </a:p>
        </p:txBody>
      </p:sp>
      <p:sp>
        <p:nvSpPr>
          <p:cNvPr id="50" name="Chevron 49"/>
          <p:cNvSpPr>
            <a:spLocks noChangeArrowheads="1"/>
          </p:cNvSpPr>
          <p:nvPr>
            <p:custDataLst>
              <p:tags r:id="rId7"/>
            </p:custDataLst>
          </p:nvPr>
        </p:nvSpPr>
        <p:spPr bwMode="auto">
          <a:xfrm>
            <a:off x="491030" y="16382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Create Opportunity</a:t>
            </a:r>
          </a:p>
        </p:txBody>
      </p:sp>
      <p:sp>
        <p:nvSpPr>
          <p:cNvPr id="51" name="Chevron 84"/>
          <p:cNvSpPr>
            <a:spLocks noChangeArrowheads="1"/>
          </p:cNvSpPr>
          <p:nvPr>
            <p:custDataLst>
              <p:tags r:id="rId8"/>
            </p:custDataLst>
          </p:nvPr>
        </p:nvSpPr>
        <p:spPr bwMode="auto">
          <a:xfrm>
            <a:off x="1262077" y="16382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Create Sales Quote</a:t>
            </a:r>
          </a:p>
        </p:txBody>
      </p:sp>
      <p:sp>
        <p:nvSpPr>
          <p:cNvPr id="52" name="Chevron 84"/>
          <p:cNvSpPr>
            <a:spLocks noChangeArrowheads="1"/>
          </p:cNvSpPr>
          <p:nvPr>
            <p:custDataLst>
              <p:tags r:id="rId9"/>
            </p:custDataLst>
          </p:nvPr>
        </p:nvSpPr>
        <p:spPr bwMode="auto">
          <a:xfrm>
            <a:off x="2031601" y="16382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Create Sales Order</a:t>
            </a:r>
          </a:p>
        </p:txBody>
      </p:sp>
      <p:pic>
        <p:nvPicPr>
          <p:cNvPr id="53" name="Picture 34" descr="financial_and_managerial_accounting"/>
          <p:cNvPicPr preferRelativeResize="0">
            <a:picLocks noChangeAspect="1" noChangeArrowheads="1"/>
          </p:cNvPicPr>
          <p:nvPr/>
        </p:nvPicPr>
        <p:blipFill>
          <a:blip r:embed="rId13" cstate="print"/>
          <a:stretch>
            <a:fillRect/>
          </a:stretch>
        </p:blipFill>
        <p:spPr bwMode="auto">
          <a:xfrm>
            <a:off x="5362575" y="2389368"/>
            <a:ext cx="619125" cy="619125"/>
          </a:xfrm>
          <a:prstGeom prst="rect">
            <a:avLst/>
          </a:prstGeom>
          <a:noFill/>
          <a:ln w="9525">
            <a:noFill/>
            <a:miter lim="800000"/>
            <a:headEnd/>
            <a:tailEnd/>
          </a:ln>
        </p:spPr>
      </p:pic>
      <p:pic>
        <p:nvPicPr>
          <p:cNvPr id="54" name="Picture 118" descr="sales"/>
          <p:cNvPicPr>
            <a:picLocks noChangeAspect="1" noChangeArrowheads="1"/>
          </p:cNvPicPr>
          <p:nvPr/>
        </p:nvPicPr>
        <p:blipFill>
          <a:blip r:embed="rId14" cstate="print"/>
          <a:stretch>
            <a:fillRect/>
          </a:stretch>
        </p:blipFill>
        <p:spPr bwMode="auto">
          <a:xfrm>
            <a:off x="592586" y="2344055"/>
            <a:ext cx="664714" cy="664714"/>
          </a:xfrm>
          <a:prstGeom prst="rect">
            <a:avLst/>
          </a:prstGeom>
          <a:noFill/>
          <a:ln w="9525">
            <a:noFill/>
            <a:miter lim="800000"/>
            <a:headEnd/>
            <a:tailEnd/>
          </a:ln>
        </p:spPr>
      </p:pic>
      <p:pic>
        <p:nvPicPr>
          <p:cNvPr id="59" name="Picture 32" descr="warehousing_and_manufacturing_execution"/>
          <p:cNvPicPr preferRelativeResize="0">
            <a:picLocks noChangeAspect="1" noChangeArrowheads="1"/>
          </p:cNvPicPr>
          <p:nvPr/>
        </p:nvPicPr>
        <p:blipFill>
          <a:blip r:embed="rId15" cstate="print"/>
          <a:stretch>
            <a:fillRect/>
          </a:stretch>
        </p:blipFill>
        <p:spPr bwMode="auto">
          <a:xfrm>
            <a:off x="2846400" y="2388855"/>
            <a:ext cx="687375" cy="687375"/>
          </a:xfrm>
          <a:prstGeom prst="rect">
            <a:avLst/>
          </a:prstGeom>
          <a:noFill/>
          <a:ln w="9525">
            <a:noFill/>
            <a:miter lim="800000"/>
            <a:headEnd/>
            <a:tailEnd/>
          </a:ln>
        </p:spPr>
      </p:pic>
      <p:pic>
        <p:nvPicPr>
          <p:cNvPr id="60" name="Picture 59" descr="scenario_60pxgrün.png"/>
          <p:cNvPicPr>
            <a:picLocks noChangeAspect="1"/>
          </p:cNvPicPr>
          <p:nvPr/>
        </p:nvPicPr>
        <p:blipFill>
          <a:blip r:embed="rId16" cstate="print"/>
          <a:stretch>
            <a:fillRect/>
          </a:stretch>
        </p:blipFill>
        <p:spPr>
          <a:xfrm>
            <a:off x="366458" y="4843266"/>
            <a:ext cx="180000" cy="180000"/>
          </a:xfrm>
          <a:prstGeom prst="rect">
            <a:avLst/>
          </a:prstGeom>
        </p:spPr>
      </p:pic>
      <p:sp>
        <p:nvSpPr>
          <p:cNvPr id="61" name="TextBox 72"/>
          <p:cNvSpPr txBox="1">
            <a:spLocks noChangeArrowheads="1"/>
          </p:cNvSpPr>
          <p:nvPr/>
        </p:nvSpPr>
        <p:spPr bwMode="auto">
          <a:xfrm>
            <a:off x="327025" y="5186545"/>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Business Value</a:t>
            </a:r>
          </a:p>
        </p:txBody>
      </p:sp>
      <p:sp>
        <p:nvSpPr>
          <p:cNvPr id="62" name="TextBox 61"/>
          <p:cNvSpPr txBox="1"/>
          <p:nvPr/>
        </p:nvSpPr>
        <p:spPr>
          <a:xfrm>
            <a:off x="327024" y="4786930"/>
            <a:ext cx="1630363" cy="330200"/>
          </a:xfrm>
          <a:prstGeom prst="rect">
            <a:avLst/>
          </a:prstGeom>
          <a:noFill/>
          <a:ln w="9525">
            <a:noFill/>
            <a:miter lim="800000"/>
            <a:headEnd/>
            <a:tailEnd/>
          </a:ln>
        </p:spPr>
        <p:txBody>
          <a:bodyPr lIns="0" rIns="36000" anchor="ctr"/>
          <a:lstStyle>
            <a:defPPr>
              <a:defRPr lang="de-DE"/>
            </a:defPPr>
            <a:lvl1pPr marL="287338">
              <a:buClr>
                <a:schemeClr val="accent1"/>
              </a:buClr>
              <a:buSzPct val="80000"/>
              <a:defRPr sz="900"/>
            </a:lvl1pPr>
          </a:lstStyle>
          <a:p>
            <a:r>
              <a:rPr lang="en-US" dirty="0"/>
              <a:t>Scenario/Processes</a:t>
            </a:r>
          </a:p>
        </p:txBody>
      </p:sp>
      <p:sp>
        <p:nvSpPr>
          <p:cNvPr id="6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4" name="Picture 63" descr="Monitor_60px.png"/>
          <p:cNvPicPr>
            <a:picLocks noChangeAspect="1"/>
          </p:cNvPicPr>
          <p:nvPr/>
        </p:nvPicPr>
        <p:blipFill>
          <a:blip r:embed="rId17" cstate="print"/>
          <a:stretch>
            <a:fillRect/>
          </a:stretch>
        </p:blipFill>
        <p:spPr>
          <a:xfrm>
            <a:off x="366739" y="5604137"/>
            <a:ext cx="180000" cy="180000"/>
          </a:xfrm>
          <a:prstGeom prst="rect">
            <a:avLst/>
          </a:prstGeom>
        </p:spPr>
      </p:pic>
      <p:sp>
        <p:nvSpPr>
          <p:cNvPr id="65" name="Rectangle 57">
            <a:hlinkClick r:id="rId18" action="ppaction://hlinksldjump"/>
          </p:cNvPr>
          <p:cNvSpPr>
            <a:spLocks noChangeArrowheads="1"/>
          </p:cNvSpPr>
          <p:nvPr/>
        </p:nvSpPr>
        <p:spPr bwMode="auto">
          <a:xfrm>
            <a:off x="31923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6" name="Rectangle 55">
            <a:hlinkClick r:id="rId19" action="ppaction://hlinksldjump"/>
          </p:cNvPr>
          <p:cNvSpPr>
            <a:spLocks noChangeArrowheads="1"/>
          </p:cNvSpPr>
          <p:nvPr/>
        </p:nvSpPr>
        <p:spPr bwMode="auto">
          <a:xfrm>
            <a:off x="326182"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Rectangle 57"/>
          <p:cNvSpPr>
            <a:spLocks noChangeArrowheads="1"/>
          </p:cNvSpPr>
          <p:nvPr/>
        </p:nvSpPr>
        <p:spPr bwMode="auto">
          <a:xfrm>
            <a:off x="327025" y="5198914"/>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9" name="Picture 68"/>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95682" y="5243496"/>
            <a:ext cx="121153" cy="180000"/>
          </a:xfrm>
          <a:prstGeom prst="rect">
            <a:avLst/>
          </a:prstGeom>
        </p:spPr>
      </p:pic>
      <p:sp>
        <p:nvSpPr>
          <p:cNvPr id="7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2" name="Rectangle 57">
            <a:hlinkClick r:id="rId2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 name="Picture 107"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6739" y="5909685"/>
            <a:ext cx="170688" cy="170688"/>
          </a:xfrm>
          <a:prstGeom prst="rect">
            <a:avLst/>
          </a:prstGeom>
        </p:spPr>
      </p:pic>
      <p:sp>
        <p:nvSpPr>
          <p:cNvPr id="85"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Order-to-Cash (Sell-from-Stock)</a:t>
            </a:r>
            <a:br>
              <a:rPr lang="en-US" dirty="0"/>
            </a:br>
            <a:r>
              <a:rPr lang="en-US" sz="2000" b="0" dirty="0"/>
              <a:t>Scenario Overview</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grpSp>
        <p:nvGrpSpPr>
          <p:cNvPr id="3"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8" name="Chevron 79"/>
          <p:cNvSpPr>
            <a:spLocks noChangeArrowheads="1"/>
          </p:cNvSpPr>
          <p:nvPr/>
        </p:nvSpPr>
        <p:spPr bwMode="auto">
          <a:xfrm>
            <a:off x="2324101" y="6323013"/>
            <a:ext cx="639763" cy="414337"/>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Sales/Customer Service Representative</a:t>
            </a:r>
          </a:p>
        </p:txBody>
      </p:sp>
      <p:sp>
        <p:nvSpPr>
          <p:cNvPr id="89" name="Chevron 79"/>
          <p:cNvSpPr>
            <a:spLocks noChangeArrowheads="1"/>
          </p:cNvSpPr>
          <p:nvPr/>
        </p:nvSpPr>
        <p:spPr bwMode="auto">
          <a:xfrm>
            <a:off x="3470275" y="6323013"/>
            <a:ext cx="639763" cy="414337"/>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Warehouse Manager</a:t>
            </a:r>
          </a:p>
        </p:txBody>
      </p:sp>
      <p:sp>
        <p:nvSpPr>
          <p:cNvPr id="90" name="Chevron 79"/>
          <p:cNvSpPr>
            <a:spLocks noChangeArrowheads="1"/>
          </p:cNvSpPr>
          <p:nvPr/>
        </p:nvSpPr>
        <p:spPr bwMode="auto">
          <a:xfrm>
            <a:off x="4665663" y="6323013"/>
            <a:ext cx="639762" cy="414337"/>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r>
              <a:rPr lang="de-DE" sz="700">
                <a:solidFill>
                  <a:srgbClr val="404040"/>
                </a:solidFill>
              </a:rPr>
              <a:t>Warehouse Operator</a:t>
            </a:r>
            <a:endParaRPr lang="en-US" sz="700">
              <a:solidFill>
                <a:srgbClr val="404040"/>
              </a:solidFill>
            </a:endParaRPr>
          </a:p>
        </p:txBody>
      </p:sp>
      <p:sp>
        <p:nvSpPr>
          <p:cNvPr id="92" name="Chevron 79"/>
          <p:cNvSpPr>
            <a:spLocks noChangeArrowheads="1"/>
          </p:cNvSpPr>
          <p:nvPr/>
        </p:nvSpPr>
        <p:spPr bwMode="auto">
          <a:xfrm>
            <a:off x="5735638" y="6323013"/>
            <a:ext cx="639763" cy="414337"/>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Accounts Receivable Accountant</a:t>
            </a:r>
          </a:p>
        </p:txBody>
      </p:sp>
      <p:sp>
        <p:nvSpPr>
          <p:cNvPr id="78" name="TextBox 66"/>
          <p:cNvSpPr txBox="1">
            <a:spLocks noChangeArrowheads="1"/>
          </p:cNvSpPr>
          <p:nvPr/>
        </p:nvSpPr>
        <p:spPr bwMode="auto">
          <a:xfrm>
            <a:off x="1756240" y="6123422"/>
            <a:ext cx="6350000" cy="215444"/>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800" dirty="0"/>
              <a:t>The following business roles are involved in this scenario:</a:t>
            </a:r>
          </a:p>
        </p:txBody>
      </p:sp>
      <p:sp>
        <p:nvSpPr>
          <p:cNvPr id="76"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Scenario Description</a:t>
            </a:r>
          </a:p>
        </p:txBody>
      </p:sp>
      <p:sp>
        <p:nvSpPr>
          <p:cNvPr id="81" name="TextBox 66"/>
          <p:cNvSpPr txBox="1">
            <a:spLocks noChangeArrowheads="1"/>
          </p:cNvSpPr>
          <p:nvPr/>
        </p:nvSpPr>
        <p:spPr bwMode="auto">
          <a:xfrm>
            <a:off x="5561034" y="4376116"/>
            <a:ext cx="3452341" cy="1597360"/>
          </a:xfrm>
          <a:prstGeom prst="rect">
            <a:avLst/>
          </a:prstGeom>
          <a:noFill/>
          <a:ln w="9525">
            <a:noFill/>
            <a:miter lim="800000"/>
            <a:headEnd/>
            <a:tailEnd/>
          </a:ln>
        </p:spPr>
        <p:txBody>
          <a:bodyPr wrap="square">
            <a:spAutoFit/>
          </a:bodyPr>
          <a:lstStyle/>
          <a:p>
            <a:pPr marL="293688" lvl="1" indent="-114300">
              <a:lnSpc>
                <a:spcPct val="90000"/>
              </a:lnSpc>
              <a:spcBef>
                <a:spcPct val="60000"/>
              </a:spcBef>
              <a:buClr>
                <a:srgbClr val="4DB6EF"/>
              </a:buClr>
              <a:buFont typeface="Wingdings" pitchFamily="2" charset="2"/>
              <a:buChar char="l"/>
            </a:pPr>
            <a:r>
              <a:rPr lang="en-US" sz="800" dirty="0"/>
              <a:t>Credit Card</a:t>
            </a:r>
            <a:br>
              <a:rPr lang="en-US" sz="800" dirty="0"/>
            </a:br>
            <a:r>
              <a:rPr lang="en-US" sz="800" dirty="0"/>
              <a:t>Sales order processing supports the payment by credit cards with integration to payment service providers</a:t>
            </a:r>
          </a:p>
          <a:p>
            <a:pPr marL="293688" lvl="1" indent="-114300">
              <a:lnSpc>
                <a:spcPct val="90000"/>
              </a:lnSpc>
              <a:spcBef>
                <a:spcPct val="60000"/>
              </a:spcBef>
              <a:buClr>
                <a:srgbClr val="4DB6EF"/>
              </a:buClr>
              <a:buFont typeface="Wingdings" pitchFamily="2" charset="2"/>
              <a:buChar char="l"/>
            </a:pPr>
            <a:r>
              <a:rPr lang="en-US" sz="800" dirty="0"/>
              <a:t>Credit Limit Check</a:t>
            </a:r>
            <a:br>
              <a:rPr lang="en-US" sz="800" dirty="0"/>
            </a:br>
            <a:r>
              <a:rPr lang="en-US" sz="800" dirty="0"/>
              <a:t>You can minimize credit risk by specifying a credit limit for a customer. If a credit limit in an order is exceeded, a delivery block is set automatically</a:t>
            </a:r>
          </a:p>
          <a:p>
            <a:pPr marL="293688" lvl="1" indent="-114300">
              <a:lnSpc>
                <a:spcPct val="90000"/>
              </a:lnSpc>
              <a:spcBef>
                <a:spcPct val="60000"/>
              </a:spcBef>
              <a:buClr>
                <a:srgbClr val="4DB6EF"/>
              </a:buClr>
              <a:buFont typeface="Wingdings" pitchFamily="2" charset="2"/>
              <a:buChar char="l"/>
            </a:pPr>
            <a:r>
              <a:rPr lang="en-US" sz="800" dirty="0"/>
              <a:t>Automatic Order Creation</a:t>
            </a:r>
            <a:br>
              <a:rPr lang="en-US" sz="800" dirty="0"/>
            </a:br>
            <a:r>
              <a:rPr lang="en-US" sz="800" dirty="0"/>
              <a:t>A sales order can be created on the basis of a lead, opportunity, sales quote, or through an e-shop or B2B interface (external system)</a:t>
            </a:r>
          </a:p>
          <a:p>
            <a:pPr>
              <a:buClr>
                <a:schemeClr val="accent1"/>
              </a:buClr>
              <a:buSzPct val="80000"/>
              <a:buFont typeface="Wingdings" pitchFamily="2" charset="2"/>
              <a:buNone/>
            </a:pPr>
            <a:endParaRPr lang="en-US" sz="900" dirty="0"/>
          </a:p>
        </p:txBody>
      </p:sp>
      <p:sp>
        <p:nvSpPr>
          <p:cNvPr id="83" name="TextBox 82"/>
          <p:cNvSpPr txBox="1">
            <a:spLocks noChangeArrowheads="1"/>
          </p:cNvSpPr>
          <p:nvPr/>
        </p:nvSpPr>
        <p:spPr bwMode="auto">
          <a:xfrm>
            <a:off x="1749620" y="5743105"/>
            <a:ext cx="6350000" cy="461665"/>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800" dirty="0"/>
              <a:t>If you work with externally-managed locations, note the following:</a:t>
            </a:r>
            <a:br>
              <a:rPr lang="en-US" sz="800" dirty="0"/>
            </a:br>
            <a:r>
              <a:rPr lang="en-US" sz="800" dirty="0"/>
              <a:t>The use of the Third-Party Logistics scenario is subject to the licensing of a warehouse provider communication add-on via the SAP Store. Note that the licensing of the warehouse provider communication add-on may be subject to additional fees</a:t>
            </a:r>
          </a:p>
        </p:txBody>
      </p:sp>
      <p:sp>
        <p:nvSpPr>
          <p:cNvPr id="79" name="TextBox 66"/>
          <p:cNvSpPr txBox="1">
            <a:spLocks noChangeArrowheads="1"/>
          </p:cNvSpPr>
          <p:nvPr/>
        </p:nvSpPr>
        <p:spPr bwMode="auto">
          <a:xfrm>
            <a:off x="1749052" y="4352366"/>
            <a:ext cx="3962980" cy="1549142"/>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800" dirty="0"/>
              <a:t>This scenario enables you to sell goods from stock using a wide range of standard features to handle sales quotes, sales orders, deliveries, customer invoices, and payments. This scenario includes features such as:</a:t>
            </a:r>
          </a:p>
          <a:p>
            <a:pPr marL="293688" lvl="1" indent="-114300">
              <a:lnSpc>
                <a:spcPct val="90000"/>
              </a:lnSpc>
              <a:spcBef>
                <a:spcPct val="60000"/>
              </a:spcBef>
              <a:buClr>
                <a:srgbClr val="4DB6EF"/>
              </a:buClr>
              <a:buFont typeface="Wingdings" pitchFamily="2" charset="2"/>
              <a:buChar char="l"/>
            </a:pPr>
            <a:r>
              <a:rPr lang="de-DE" sz="800" dirty="0"/>
              <a:t>Available-to-Promise (ATP) Check</a:t>
            </a:r>
            <a:br>
              <a:rPr lang="de-DE" sz="800" dirty="0"/>
            </a:br>
            <a:r>
              <a:rPr lang="en-US" sz="800" dirty="0"/>
              <a:t>The system informs you of whether the products can be delivered at the requested date and in the requested quantity</a:t>
            </a:r>
          </a:p>
          <a:p>
            <a:pPr marL="293688" lvl="1" indent="-114300">
              <a:lnSpc>
                <a:spcPct val="90000"/>
              </a:lnSpc>
              <a:spcBef>
                <a:spcPct val="60000"/>
              </a:spcBef>
              <a:buClr>
                <a:srgbClr val="4DB6EF"/>
              </a:buClr>
              <a:buFont typeface="Wingdings" pitchFamily="2" charset="2"/>
              <a:buChar char="l"/>
            </a:pPr>
            <a:r>
              <a:rPr lang="en-US" sz="800" dirty="0"/>
              <a:t>Pricing</a:t>
            </a:r>
            <a:br>
              <a:rPr lang="en-US" sz="800" dirty="0"/>
            </a:br>
            <a:r>
              <a:rPr lang="en-US" sz="800" dirty="0"/>
              <a:t>The system determines prices and discounts automatically. You can also enter these manually, if required. The system can support you by displaying the cost and profit margin</a:t>
            </a:r>
          </a:p>
          <a:p>
            <a:pPr marL="228600" lvl="1" indent="-114300">
              <a:spcBef>
                <a:spcPts val="200"/>
              </a:spcBef>
              <a:buFont typeface="Arial" charset="0"/>
              <a:buChar char="•"/>
            </a:pPr>
            <a:endParaRPr lang="en-US" sz="900" dirty="0"/>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6" action="ppaction://hlinksldjump"/>
              </a:rPr>
              <a:t>Open Legend</a:t>
            </a:r>
            <a:endParaRPr lang="en-US" sz="900" dirty="0">
              <a:ea typeface="SimSun" pitchFamily="2" charset="-122"/>
            </a:endParaRPr>
          </a:p>
        </p:txBody>
      </p:sp>
      <p:sp>
        <p:nvSpPr>
          <p:cNvPr id="60" name="Rectangle 72"/>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a:p>
        </p:txBody>
      </p:sp>
      <p:sp>
        <p:nvSpPr>
          <p:cNvPr id="66" name="Rectangle 73"/>
          <p:cNvSpPr>
            <a:spLocks noChangeArrowheads="1"/>
          </p:cNvSpPr>
          <p:nvPr/>
        </p:nvSpPr>
        <p:spPr bwMode="auto">
          <a:xfrm>
            <a:off x="6940550"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67" name="Rectangle 74"/>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dirty="0">
                <a:solidFill>
                  <a:srgbClr val="000000"/>
                </a:solidFill>
              </a:rPr>
              <a:t>Process mainly driven by the user</a:t>
            </a:r>
          </a:p>
          <a:p>
            <a:endParaRPr lang="en-US" sz="800" dirty="0">
              <a:solidFill>
                <a:srgbClr val="000000"/>
              </a:solidFill>
            </a:endParaRPr>
          </a:p>
          <a:p>
            <a:r>
              <a:rPr lang="en-US" sz="800" dirty="0">
                <a:solidFill>
                  <a:srgbClr val="000000"/>
                </a:solidFill>
              </a:rPr>
              <a:t>Process mainly driven by the system</a:t>
            </a:r>
          </a:p>
          <a:p>
            <a:endParaRPr lang="en-US" sz="800" dirty="0">
              <a:solidFill>
                <a:srgbClr val="000000"/>
              </a:solidFill>
            </a:endParaRPr>
          </a:p>
          <a:p>
            <a:r>
              <a:rPr lang="en-US" sz="800" dirty="0">
                <a:solidFill>
                  <a:srgbClr val="000000"/>
                </a:solidFill>
              </a:rPr>
              <a:t>Manual process not supported by the system</a:t>
            </a:r>
          </a:p>
          <a:p>
            <a:endParaRPr lang="en-US" sz="800" dirty="0">
              <a:solidFill>
                <a:srgbClr val="000000"/>
              </a:solidFill>
            </a:endParaRPr>
          </a:p>
          <a:p>
            <a:r>
              <a:rPr lang="en-US" sz="800" dirty="0">
                <a:solidFill>
                  <a:srgbClr val="000000"/>
                </a:solidFill>
              </a:rPr>
              <a:t>Process that communicates with third-party software (mouse-over for details)</a:t>
            </a:r>
          </a:p>
          <a:p>
            <a:endParaRPr lang="en-US" sz="800" dirty="0">
              <a:solidFill>
                <a:srgbClr val="000000"/>
              </a:solidFill>
            </a:endParaRPr>
          </a:p>
          <a:p>
            <a:r>
              <a:rPr lang="en-US" sz="800" dirty="0">
                <a:solidFill>
                  <a:srgbClr val="000000"/>
                </a:solidFill>
              </a:rPr>
              <a:t>Process with relevance to Financials</a:t>
            </a:r>
          </a:p>
          <a:p>
            <a:endParaRPr lang="en-US" sz="800" dirty="0">
              <a:solidFill>
                <a:srgbClr val="000000"/>
              </a:solidFill>
            </a:endParaRPr>
          </a:p>
          <a:p>
            <a:r>
              <a:rPr lang="en-US" sz="800" dirty="0">
                <a:solidFill>
                  <a:srgbClr val="000000"/>
                </a:solidFill>
              </a:rPr>
              <a:t>Related scenario</a:t>
            </a:r>
          </a:p>
          <a:p>
            <a:endParaRPr lang="en-US" sz="800" dirty="0">
              <a:solidFill>
                <a:srgbClr val="000000"/>
              </a:solidFill>
            </a:endParaRPr>
          </a:p>
          <a:p>
            <a:r>
              <a:rPr lang="en-US" sz="800" dirty="0">
                <a:solidFill>
                  <a:srgbClr val="000000"/>
                </a:solidFill>
              </a:rPr>
              <a:t>Info button with more information</a:t>
            </a:r>
            <a:endParaRPr lang="en-US" sz="800" dirty="0"/>
          </a:p>
        </p:txBody>
      </p:sp>
      <p:sp>
        <p:nvSpPr>
          <p:cNvPr id="69" name="Rectangle 76">
            <a:hlinkClick r:id="rId7" action="ppaction://hlinksldjump"/>
          </p:cNvPr>
          <p:cNvSpPr>
            <a:spLocks noChangeArrowheads="1"/>
          </p:cNvSpPr>
          <p:nvPr/>
        </p:nvSpPr>
        <p:spPr bwMode="auto">
          <a:xfrm>
            <a:off x="8435975" y="419417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7" action="ppaction://hlinksldjump"/>
              </a:rPr>
              <a:t>Close Legend</a:t>
            </a:r>
            <a:endParaRPr lang="en-US" sz="800" dirty="0">
              <a:solidFill>
                <a:srgbClr val="44697D"/>
              </a:solidFill>
            </a:endParaRPr>
          </a:p>
        </p:txBody>
      </p:sp>
      <p:sp>
        <p:nvSpPr>
          <p:cNvPr id="70" name="Freeform 70"/>
          <p:cNvSpPr>
            <a:spLocks noChangeAspect="1" noChangeArrowheads="1"/>
          </p:cNvSpPr>
          <p:nvPr/>
        </p:nvSpPr>
        <p:spPr bwMode="auto">
          <a:xfrm flipV="1">
            <a:off x="6934200" y="5494338"/>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71" name="Freeform 69"/>
          <p:cNvSpPr>
            <a:spLocks noChangeAspect="1" noChangeArrowheads="1"/>
          </p:cNvSpPr>
          <p:nvPr/>
        </p:nvSpPr>
        <p:spPr bwMode="auto">
          <a:xfrm>
            <a:off x="6931025" y="582930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2"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73" name="Chevron 123"/>
          <p:cNvSpPr>
            <a:spLocks noChangeArrowheads="1"/>
          </p:cNvSpPr>
          <p:nvPr/>
        </p:nvSpPr>
        <p:spPr bwMode="auto">
          <a:xfrm>
            <a:off x="6934200" y="514191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74"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84" name="TextBox 83"/>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10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0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05" name="Picture 104" descr="Calculator_2_60px.png"/>
          <p:cNvPicPr>
            <a:picLocks noChangeAspect="1"/>
          </p:cNvPicPr>
          <p:nvPr/>
        </p:nvPicPr>
        <p:blipFill>
          <a:blip r:embed="rId8" cstate="print"/>
          <a:stretch>
            <a:fillRect/>
          </a:stretch>
        </p:blipFill>
        <p:spPr>
          <a:xfrm>
            <a:off x="366739" y="5245467"/>
            <a:ext cx="180000" cy="180000"/>
          </a:xfrm>
          <a:prstGeom prst="rect">
            <a:avLst/>
          </a:prstGeom>
        </p:spPr>
      </p:pic>
      <p:pic>
        <p:nvPicPr>
          <p:cNvPr id="117" name="Picture 116" descr="Monitor_60px.png"/>
          <p:cNvPicPr>
            <a:picLocks noChangeAspect="1"/>
          </p:cNvPicPr>
          <p:nvPr/>
        </p:nvPicPr>
        <p:blipFill>
          <a:blip r:embed="rId9" cstate="print"/>
          <a:stretch>
            <a:fillRect/>
          </a:stretch>
        </p:blipFill>
        <p:spPr>
          <a:xfrm>
            <a:off x="366739" y="5604137"/>
            <a:ext cx="180000" cy="180000"/>
          </a:xfrm>
          <a:prstGeom prst="rect">
            <a:avLst/>
          </a:prstGeom>
        </p:spPr>
      </p:pic>
      <p:sp>
        <p:nvSpPr>
          <p:cNvPr id="123" name="Rectangle 57">
            <a:hlinkClick r:id="rId1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4" name="Rectangle 57">
            <a:hlinkClick r:id="rId11"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27" name="Rectangle 57">
            <a:hlinkClick r:id="rId12"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5" name="Chevron 123">
            <a:hlinkClick r:id="rId13" action="ppaction://hlinksldjump"/>
          </p:cNvPr>
          <p:cNvSpPr>
            <a:spLocks noChangeArrowheads="1"/>
          </p:cNvSpPr>
          <p:nvPr/>
        </p:nvSpPr>
        <p:spPr bwMode="auto">
          <a:xfrm>
            <a:off x="342745" y="1811546"/>
            <a:ext cx="885600" cy="87840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120" name="Chevron 123">
            <a:hlinkClick r:id="rId14" action="ppaction://hlinksldjump"/>
          </p:cNvPr>
          <p:cNvSpPr>
            <a:spLocks noChangeArrowheads="1"/>
          </p:cNvSpPr>
          <p:nvPr/>
        </p:nvSpPr>
        <p:spPr bwMode="auto">
          <a:xfrm>
            <a:off x="1239254" y="1811546"/>
            <a:ext cx="885600" cy="87840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128" name="Chevron 123">
            <a:hlinkClick r:id="rId15" action="ppaction://hlinksldjump"/>
          </p:cNvPr>
          <p:cNvSpPr>
            <a:spLocks noChangeArrowheads="1"/>
          </p:cNvSpPr>
          <p:nvPr/>
        </p:nvSpPr>
        <p:spPr bwMode="auto">
          <a:xfrm>
            <a:off x="2980462" y="2786209"/>
            <a:ext cx="885600" cy="87840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131" name="Chevron 123">
            <a:hlinkClick r:id="rId16" action="ppaction://hlinksldjump"/>
          </p:cNvPr>
          <p:cNvSpPr>
            <a:spLocks noChangeArrowheads="1"/>
          </p:cNvSpPr>
          <p:nvPr/>
        </p:nvSpPr>
        <p:spPr bwMode="auto">
          <a:xfrm>
            <a:off x="3831603" y="2786209"/>
            <a:ext cx="885600" cy="87840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32" name="Chevron 123">
            <a:hlinkClick r:id="rId17" action="ppaction://hlinksldjump"/>
          </p:cNvPr>
          <p:cNvSpPr>
            <a:spLocks noChangeArrowheads="1"/>
          </p:cNvSpPr>
          <p:nvPr/>
        </p:nvSpPr>
        <p:spPr bwMode="auto">
          <a:xfrm>
            <a:off x="5571265" y="2786209"/>
            <a:ext cx="885600" cy="87840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137" name="Pentagon 71"/>
          <p:cNvSpPr>
            <a:spLocks noChangeArrowheads="1"/>
          </p:cNvSpPr>
          <p:nvPr/>
        </p:nvSpPr>
        <p:spPr bwMode="auto">
          <a:xfrm>
            <a:off x="409142" y="2899621"/>
            <a:ext cx="633412" cy="604837"/>
          </a:xfrm>
          <a:prstGeom prst="homePlate">
            <a:avLst>
              <a:gd name="adj" fmla="val 11258"/>
            </a:avLst>
          </a:prstGeom>
          <a:noFill/>
          <a:ln w="19050" cap="rnd" algn="ctr">
            <a:noFill/>
            <a:bevel/>
            <a:headEnd/>
            <a:tailEnd/>
          </a:ln>
        </p:spPr>
        <p:txBody>
          <a:bodyPr lIns="72000" tIns="36000" rIns="0" bIns="46800" anchor="b"/>
          <a:lstStyle/>
          <a:p>
            <a:r>
              <a:rPr lang="en-US" sz="700" dirty="0">
                <a:solidFill>
                  <a:srgbClr val="404040"/>
                </a:solidFill>
              </a:rPr>
              <a:t>Marketing-to-Opportunity</a:t>
            </a:r>
          </a:p>
        </p:txBody>
      </p:sp>
      <p:pic>
        <p:nvPicPr>
          <p:cNvPr id="138" name="Picture 137"/>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17030" y="3028605"/>
            <a:ext cx="180000" cy="134181"/>
          </a:xfrm>
          <a:prstGeom prst="rect">
            <a:avLst/>
          </a:prstGeom>
        </p:spPr>
      </p:pic>
      <p:sp>
        <p:nvSpPr>
          <p:cNvPr id="139" name="Pentagon 71"/>
          <p:cNvSpPr>
            <a:spLocks noChangeArrowheads="1"/>
          </p:cNvSpPr>
          <p:nvPr/>
        </p:nvSpPr>
        <p:spPr bwMode="auto">
          <a:xfrm>
            <a:off x="7480613" y="2829129"/>
            <a:ext cx="633412" cy="604838"/>
          </a:xfrm>
          <a:prstGeom prst="homePlate">
            <a:avLst>
              <a:gd name="adj" fmla="val 11258"/>
            </a:avLst>
          </a:prstGeom>
          <a:noFill/>
          <a:ln w="19050" cap="rnd" algn="ctr">
            <a:noFill/>
            <a:bevel/>
            <a:headEnd/>
            <a:tailEnd/>
          </a:ln>
        </p:spPr>
        <p:txBody>
          <a:bodyPr lIns="72000" tIns="36000" rIns="0" bIns="46800" anchor="b"/>
          <a:lstStyle/>
          <a:p>
            <a:r>
              <a:rPr lang="en-US" sz="700" dirty="0">
                <a:solidFill>
                  <a:srgbClr val="404040"/>
                </a:solidFill>
              </a:rPr>
              <a:t>Customer Returns</a:t>
            </a:r>
          </a:p>
        </p:txBody>
      </p:sp>
      <p:pic>
        <p:nvPicPr>
          <p:cNvPr id="140" name="Picture 139"/>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7568792" y="2979127"/>
            <a:ext cx="180000" cy="134181"/>
          </a:xfrm>
          <a:prstGeom prst="rect">
            <a:avLst/>
          </a:prstGeom>
        </p:spPr>
      </p:pic>
      <p:sp>
        <p:nvSpPr>
          <p:cNvPr id="80" name="Chevron 123">
            <a:hlinkClick r:id="rId19" action="ppaction://hlinksldjump"/>
          </p:cNvPr>
          <p:cNvSpPr>
            <a:spLocks noChangeArrowheads="1"/>
          </p:cNvSpPr>
          <p:nvPr/>
        </p:nvSpPr>
        <p:spPr bwMode="auto">
          <a:xfrm>
            <a:off x="4695583" y="1811546"/>
            <a:ext cx="885600" cy="878400"/>
          </a:xfrm>
          <a:prstGeom prst="chevron">
            <a:avLst>
              <a:gd name="adj" fmla="val 1037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82" name="Chevron 123">
            <a:hlinkClick r:id="rId20" action="ppaction://hlinksldjump"/>
          </p:cNvPr>
          <p:cNvSpPr>
            <a:spLocks noChangeArrowheads="1"/>
          </p:cNvSpPr>
          <p:nvPr/>
        </p:nvSpPr>
        <p:spPr bwMode="auto">
          <a:xfrm>
            <a:off x="5556767" y="1811546"/>
            <a:ext cx="885600" cy="87840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86" name="Chevron 123">
            <a:hlinkClick r:id="rId21" action="ppaction://hlinksldjump"/>
          </p:cNvPr>
          <p:cNvSpPr>
            <a:spLocks noChangeArrowheads="1"/>
          </p:cNvSpPr>
          <p:nvPr/>
        </p:nvSpPr>
        <p:spPr bwMode="auto">
          <a:xfrm>
            <a:off x="7301886" y="1811546"/>
            <a:ext cx="885600" cy="87840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93" name="Chevron 123">
            <a:hlinkClick r:id="rId22" action="ppaction://hlinksldjump"/>
          </p:cNvPr>
          <p:cNvSpPr>
            <a:spLocks noChangeArrowheads="1"/>
          </p:cNvSpPr>
          <p:nvPr/>
        </p:nvSpPr>
        <p:spPr bwMode="auto">
          <a:xfrm>
            <a:off x="6435230" y="1811546"/>
            <a:ext cx="885600" cy="878400"/>
          </a:xfrm>
          <a:prstGeom prst="chevron">
            <a:avLst>
              <a:gd name="adj" fmla="val 1037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96" name="Chevron 123">
            <a:hlinkClick r:id="rId23" action="ppaction://hlinksldjump"/>
          </p:cNvPr>
          <p:cNvSpPr>
            <a:spLocks noChangeArrowheads="1"/>
          </p:cNvSpPr>
          <p:nvPr/>
        </p:nvSpPr>
        <p:spPr bwMode="auto">
          <a:xfrm>
            <a:off x="2978271" y="1810137"/>
            <a:ext cx="1740035"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107" name="Chevron 123">
            <a:hlinkClick r:id="rId24" action="ppaction://hlinksldjump"/>
          </p:cNvPr>
          <p:cNvSpPr>
            <a:spLocks noChangeArrowheads="1"/>
          </p:cNvSpPr>
          <p:nvPr/>
        </p:nvSpPr>
        <p:spPr bwMode="auto">
          <a:xfrm>
            <a:off x="2110714" y="1809247"/>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Contract</a:t>
            </a:r>
          </a:p>
        </p:txBody>
      </p:sp>
      <p:pic>
        <p:nvPicPr>
          <p:cNvPr id="109" name="Picture 108"/>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110" name="Picture 127"/>
          <p:cNvPicPr>
            <a:picLocks noChangeAspect="1"/>
          </p:cNvPicPr>
          <p:nvPr>
            <p:custDataLst>
              <p:tags r:id="rId1"/>
            </p:custDataLst>
          </p:nvPr>
        </p:nvPicPr>
        <p:blipFill>
          <a:blip r:embed="rId26" cstate="print">
            <a:extLst>
              <a:ext uri="{28A0092B-C50C-407E-A947-70E740481C1C}">
                <a14:useLocalDpi xmlns:a14="http://schemas.microsoft.com/office/drawing/2010/main" val="0"/>
              </a:ext>
            </a:extLst>
          </a:blip>
          <a:stretch>
            <a:fillRect/>
          </a:stretch>
        </p:blipFill>
        <p:spPr bwMode="auto">
          <a:xfrm>
            <a:off x="1865313" y="6331093"/>
            <a:ext cx="411163" cy="402939"/>
          </a:xfrm>
          <a:prstGeom prst="rect">
            <a:avLst/>
          </a:prstGeom>
          <a:noFill/>
          <a:ln w="9525">
            <a:noFill/>
            <a:miter lim="800000"/>
            <a:headEnd/>
            <a:tailEnd/>
          </a:ln>
        </p:spPr>
      </p:pic>
      <p:grpSp>
        <p:nvGrpSpPr>
          <p:cNvPr id="111" name="Group 110"/>
          <p:cNvGrpSpPr/>
          <p:nvPr/>
        </p:nvGrpSpPr>
        <p:grpSpPr>
          <a:xfrm>
            <a:off x="5299075" y="6323013"/>
            <a:ext cx="407988" cy="407987"/>
            <a:chOff x="5299075" y="6323013"/>
            <a:chExt cx="407988" cy="407987"/>
          </a:xfrm>
        </p:grpSpPr>
        <p:pic>
          <p:nvPicPr>
            <p:cNvPr id="112" name="Picture 102" descr="47"/>
            <p:cNvPicPr>
              <a:picLocks noChangeAspect="1" noChangeArrowheads="1"/>
            </p:cNvPicPr>
            <p:nvPr/>
          </p:nvPicPr>
          <p:blipFill>
            <a:blip r:embed="rId27" cstate="print"/>
            <a:srcRect/>
            <a:stretch>
              <a:fillRect/>
            </a:stretch>
          </p:blipFill>
          <p:spPr bwMode="auto">
            <a:xfrm>
              <a:off x="5314950" y="6338888"/>
              <a:ext cx="384175" cy="384175"/>
            </a:xfrm>
            <a:prstGeom prst="rect">
              <a:avLst/>
            </a:prstGeom>
            <a:noFill/>
            <a:ln w="9525">
              <a:noFill/>
              <a:miter lim="800000"/>
              <a:headEnd/>
              <a:tailEnd/>
            </a:ln>
          </p:spPr>
        </p:pic>
        <p:sp>
          <p:nvSpPr>
            <p:cNvPr id="113" name="AutoShape 103"/>
            <p:cNvSpPr>
              <a:spLocks noChangeArrowheads="1"/>
            </p:cNvSpPr>
            <p:nvPr/>
          </p:nvSpPr>
          <p:spPr bwMode="auto">
            <a:xfrm>
              <a:off x="5299075" y="6323013"/>
              <a:ext cx="407988"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pic>
        <p:nvPicPr>
          <p:cNvPr id="114" name="Picture 68"/>
          <p:cNvPicPr>
            <a:picLocks noChangeAspect="1" noChangeArrowheads="1"/>
          </p:cNvPicPr>
          <p:nvPr/>
        </p:nvPicPr>
        <p:blipFill>
          <a:blip r:embed="rId28" cstate="print">
            <a:extLst>
              <a:ext uri="{28A0092B-C50C-407E-A947-70E740481C1C}">
                <a14:useLocalDpi xmlns:a14="http://schemas.microsoft.com/office/drawing/2010/main" val="0"/>
              </a:ext>
            </a:extLst>
          </a:blip>
          <a:stretch>
            <a:fillRect/>
          </a:stretch>
        </p:blipFill>
        <p:spPr bwMode="auto">
          <a:xfrm>
            <a:off x="3021013" y="6337348"/>
            <a:ext cx="401637" cy="393604"/>
          </a:xfrm>
          <a:prstGeom prst="rect">
            <a:avLst/>
          </a:prstGeom>
          <a:noFill/>
          <a:ln w="9525">
            <a:noFill/>
            <a:miter lim="800000"/>
            <a:headEnd/>
            <a:tailEnd/>
          </a:ln>
        </p:spPr>
      </p:pic>
      <p:grpSp>
        <p:nvGrpSpPr>
          <p:cNvPr id="115" name="Group 114"/>
          <p:cNvGrpSpPr/>
          <p:nvPr/>
        </p:nvGrpSpPr>
        <p:grpSpPr>
          <a:xfrm>
            <a:off x="4192588" y="6329363"/>
            <a:ext cx="407987" cy="407987"/>
            <a:chOff x="4192588" y="6329363"/>
            <a:chExt cx="407987" cy="407987"/>
          </a:xfrm>
        </p:grpSpPr>
        <p:pic>
          <p:nvPicPr>
            <p:cNvPr id="116" name="Picture 84" descr="45"/>
            <p:cNvPicPr>
              <a:picLocks noChangeAspect="1" noChangeArrowheads="1"/>
            </p:cNvPicPr>
            <p:nvPr/>
          </p:nvPicPr>
          <p:blipFill>
            <a:blip r:embed="rId29" cstate="print"/>
            <a:srcRect/>
            <a:stretch>
              <a:fillRect/>
            </a:stretch>
          </p:blipFill>
          <p:spPr bwMode="auto">
            <a:xfrm>
              <a:off x="4208463" y="6340475"/>
              <a:ext cx="384175" cy="384175"/>
            </a:xfrm>
            <a:prstGeom prst="rect">
              <a:avLst/>
            </a:prstGeom>
            <a:noFill/>
            <a:ln w="9525">
              <a:noFill/>
              <a:miter lim="800000"/>
              <a:headEnd/>
              <a:tailEnd/>
            </a:ln>
          </p:spPr>
        </p:pic>
        <p:sp>
          <p:nvSpPr>
            <p:cNvPr id="118" name="AutoShape 71"/>
            <p:cNvSpPr>
              <a:spLocks noChangeArrowheads="1"/>
            </p:cNvSpPr>
            <p:nvPr/>
          </p:nvSpPr>
          <p:spPr bwMode="auto">
            <a:xfrm>
              <a:off x="4192588" y="6329363"/>
              <a:ext cx="407987"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
        <p:nvSpPr>
          <p:cNvPr id="119" name="Freeform 70"/>
          <p:cNvSpPr>
            <a:spLocks noChangeArrowheads="1"/>
          </p:cNvSpPr>
          <p:nvPr/>
        </p:nvSpPr>
        <p:spPr bwMode="auto">
          <a:xfrm flipV="1">
            <a:off x="1010568" y="1810835"/>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dirty="0"/>
          </a:p>
        </p:txBody>
      </p:sp>
      <p:sp>
        <p:nvSpPr>
          <p:cNvPr id="121" name="Freeform 69"/>
          <p:cNvSpPr>
            <a:spLocks noChangeArrowheads="1"/>
          </p:cNvSpPr>
          <p:nvPr/>
        </p:nvSpPr>
        <p:spPr bwMode="auto">
          <a:xfrm>
            <a:off x="6218835" y="255896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2" name="Freeform 69"/>
          <p:cNvSpPr>
            <a:spLocks noChangeArrowheads="1"/>
          </p:cNvSpPr>
          <p:nvPr/>
        </p:nvSpPr>
        <p:spPr bwMode="auto">
          <a:xfrm>
            <a:off x="7103881" y="255977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30" name="Freeform 69"/>
          <p:cNvSpPr>
            <a:spLocks noChangeArrowheads="1"/>
          </p:cNvSpPr>
          <p:nvPr/>
        </p:nvSpPr>
        <p:spPr bwMode="auto">
          <a:xfrm>
            <a:off x="7964695" y="255998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33" name="Freeform 69"/>
          <p:cNvSpPr>
            <a:spLocks noChangeArrowheads="1"/>
          </p:cNvSpPr>
          <p:nvPr/>
        </p:nvSpPr>
        <p:spPr bwMode="auto">
          <a:xfrm>
            <a:off x="4501426" y="353467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34" name="Picture 75"/>
          <p:cNvPicPr>
            <a:picLocks noChangeAspect="1" noChangeArrowheads="1"/>
          </p:cNvPicPr>
          <p:nvPr/>
        </p:nvPicPr>
        <p:blipFill>
          <a:blip r:embed="rId30" cstate="print">
            <a:extLst>
              <a:ext uri="{28A0092B-C50C-407E-A947-70E740481C1C}">
                <a14:useLocalDpi xmlns:a14="http://schemas.microsoft.com/office/drawing/2010/main" val="0"/>
              </a:ext>
            </a:extLst>
          </a:blip>
          <a:stretch>
            <a:fillRect/>
          </a:stretch>
        </p:blipFill>
        <p:spPr bwMode="auto">
          <a:xfrm>
            <a:off x="6944520" y="6095112"/>
            <a:ext cx="127000" cy="94672"/>
          </a:xfrm>
          <a:prstGeom prst="rect">
            <a:avLst/>
          </a:prstGeom>
          <a:noFill/>
          <a:ln w="9525">
            <a:noFill/>
            <a:miter lim="800000"/>
            <a:headEnd/>
            <a:tailEnd/>
          </a:ln>
        </p:spPr>
      </p:pic>
      <p:pic>
        <p:nvPicPr>
          <p:cNvPr id="135" name="Picture 134" descr="i_button_black.psd"/>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6930248" y="6299699"/>
            <a:ext cx="138040" cy="138040"/>
          </a:xfrm>
          <a:prstGeom prst="rect">
            <a:avLst/>
          </a:prstGeom>
        </p:spPr>
      </p:pic>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7" name="Picture 126"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739" y="5909685"/>
            <a:ext cx="170688" cy="170688"/>
          </a:xfrm>
          <a:prstGeom prst="rect">
            <a:avLst/>
          </a:prstGeom>
        </p:spPr>
      </p:pic>
      <p:sp>
        <p:nvSpPr>
          <p:cNvPr id="100" name="Chevron 430"/>
          <p:cNvSpPr>
            <a:spLocks noChangeArrowheads="1"/>
          </p:cNvSpPr>
          <p:nvPr/>
        </p:nvSpPr>
        <p:spPr bwMode="auto">
          <a:xfrm>
            <a:off x="4784496" y="2527652"/>
            <a:ext cx="854010" cy="47625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102" name="Chevron 430"/>
          <p:cNvSpPr>
            <a:spLocks noChangeArrowheads="1"/>
          </p:cNvSpPr>
          <p:nvPr/>
        </p:nvSpPr>
        <p:spPr bwMode="auto">
          <a:xfrm>
            <a:off x="4749571" y="2554640"/>
            <a:ext cx="854010" cy="47625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103" name="Chevron 430"/>
          <p:cNvSpPr>
            <a:spLocks noChangeArrowheads="1"/>
          </p:cNvSpPr>
          <p:nvPr/>
        </p:nvSpPr>
        <p:spPr bwMode="auto">
          <a:xfrm>
            <a:off x="4714646" y="2554732"/>
            <a:ext cx="854010" cy="47625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t>For Own Delivery</a:t>
            </a:r>
          </a:p>
          <a:p>
            <a:pPr marL="57150" indent="-57150">
              <a:buFontTx/>
              <a:buChar char="•"/>
            </a:pPr>
            <a:r>
              <a:rPr lang="en-US" sz="600" dirty="0"/>
              <a:t>For Delivery by Warehouse Provider</a:t>
            </a:r>
          </a:p>
        </p:txBody>
      </p:sp>
      <p:sp>
        <p:nvSpPr>
          <p:cNvPr id="2" name="Title 1"/>
          <p:cNvSpPr>
            <a:spLocks noGrp="1"/>
          </p:cNvSpPr>
          <p:nvPr>
            <p:ph type="title"/>
          </p:nvPr>
        </p:nvSpPr>
        <p:spPr/>
        <p:txBody>
          <a:bodyPr/>
          <a:lstStyle/>
          <a:p>
            <a:r>
              <a:rPr lang="de-DE" dirty="0"/>
              <a:t>Order-to-Cash (Sell-from-Stock) </a:t>
            </a:r>
            <a:br>
              <a:rPr lang="en-US" dirty="0"/>
            </a:br>
            <a:r>
              <a:rPr lang="en-US" sz="2000" b="0" dirty="0"/>
              <a:t>Scenario Flow Variant: Standard</a:t>
            </a:r>
          </a:p>
        </p:txBody>
      </p:sp>
      <p:sp>
        <p:nvSpPr>
          <p:cNvPr id="3" name="Rectangle 122"/>
          <p:cNvSpPr>
            <a:spLocks noChangeArrowheads="1"/>
          </p:cNvSpPr>
          <p:nvPr/>
        </p:nvSpPr>
        <p:spPr bwMode="auto">
          <a:xfrm>
            <a:off x="1763713" y="5540558"/>
            <a:ext cx="7380287" cy="1310408"/>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845175"/>
            <a:ext cx="1644650" cy="261610"/>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sz="1050" dirty="0"/>
              <a:t>Legend &amp; Variants</a:t>
            </a:r>
          </a:p>
        </p:txBody>
      </p:sp>
      <p:cxnSp>
        <p:nvCxnSpPr>
          <p:cNvPr id="6" name="AutoShape 482"/>
          <p:cNvCxnSpPr>
            <a:cxnSpLocks noChangeShapeType="1"/>
          </p:cNvCxnSpPr>
          <p:nvPr/>
        </p:nvCxnSpPr>
        <p:spPr bwMode="auto">
          <a:xfrm rot="5400000" flipH="1" flipV="1">
            <a:off x="5868089" y="6194995"/>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6023664" y="6098157"/>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6023664" y="6437882"/>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p:cNvCxnSpPr>
          <p:nvPr/>
        </p:nvCxnSpPr>
        <p:spPr bwMode="auto">
          <a:xfrm rot="16200000" flipV="1">
            <a:off x="5868089" y="6542657"/>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10" name="Rectangle 74"/>
          <p:cNvSpPr>
            <a:spLocks noChangeArrowheads="1"/>
          </p:cNvSpPr>
          <p:nvPr/>
        </p:nvSpPr>
        <p:spPr bwMode="auto">
          <a:xfrm>
            <a:off x="5245789" y="6106095"/>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11" name="Freeform 69"/>
          <p:cNvSpPr>
            <a:spLocks noChangeAspect="1" noChangeArrowheads="1"/>
          </p:cNvSpPr>
          <p:nvPr/>
        </p:nvSpPr>
        <p:spPr bwMode="auto">
          <a:xfrm>
            <a:off x="5058464" y="6118795"/>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2"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5058464" y="6513852"/>
            <a:ext cx="160337" cy="119523"/>
          </a:xfrm>
          <a:prstGeom prst="rect">
            <a:avLst/>
          </a:prstGeom>
          <a:noFill/>
          <a:ln w="9525">
            <a:noFill/>
            <a:miter lim="800000"/>
            <a:headEnd/>
            <a:tailEnd/>
          </a:ln>
        </p:spPr>
      </p:pic>
      <p:sp>
        <p:nvSpPr>
          <p:cNvPr id="13" name="Rectangle 74"/>
          <p:cNvSpPr>
            <a:spLocks noChangeArrowheads="1"/>
          </p:cNvSpPr>
          <p:nvPr/>
        </p:nvSpPr>
        <p:spPr bwMode="auto">
          <a:xfrm>
            <a:off x="5245789" y="6471220"/>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14" name="Rectangle 13"/>
          <p:cNvSpPr/>
          <p:nvPr/>
        </p:nvSpPr>
        <p:spPr bwMode="auto">
          <a:xfrm>
            <a:off x="7400925" y="5910263"/>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800">
                <a:solidFill>
                  <a:schemeClr val="accent2"/>
                </a:solidFill>
              </a:rPr>
              <a:t>Variant(s) of the Scenario:</a:t>
            </a:r>
          </a:p>
        </p:txBody>
      </p:sp>
      <p:sp>
        <p:nvSpPr>
          <p:cNvPr id="15" name="Rectangle 14">
            <a:hlinkClick r:id="rId5" action="ppaction://hlinksldjump"/>
          </p:cNvPr>
          <p:cNvSpPr/>
          <p:nvPr/>
        </p:nvSpPr>
        <p:spPr bwMode="auto">
          <a:xfrm>
            <a:off x="7400925" y="6176963"/>
            <a:ext cx="1593850" cy="6619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marL="85725" indent="-85725">
              <a:spcBef>
                <a:spcPts val="300"/>
              </a:spcBef>
              <a:buFont typeface="Wingdings" pitchFamily="2" charset="2"/>
              <a:buChar char="§"/>
              <a:defRPr/>
            </a:pPr>
            <a:r>
              <a:rPr lang="en-US" sz="700" b="1" dirty="0">
                <a:solidFill>
                  <a:schemeClr val="accent2"/>
                </a:solidFill>
              </a:rPr>
              <a:t>Standard</a:t>
            </a:r>
          </a:p>
          <a:p>
            <a:pPr marL="85725" indent="-85725">
              <a:spcBef>
                <a:spcPts val="300"/>
              </a:spcBef>
              <a:buFont typeface="Wingdings" pitchFamily="2" charset="2"/>
              <a:buChar char="§"/>
              <a:defRPr/>
            </a:pPr>
            <a:r>
              <a:rPr lang="en-US" sz="700" dirty="0">
                <a:solidFill>
                  <a:schemeClr val="accent2"/>
                </a:solidFill>
                <a:hlinkClick r:id="rId6" action="ppaction://hlinksldjump"/>
              </a:rPr>
              <a:t>With Sales Contract</a:t>
            </a:r>
            <a:endParaRPr lang="en-US" sz="700" u="sng" dirty="0">
              <a:solidFill>
                <a:srgbClr val="2A6CA2"/>
              </a:solidFill>
            </a:endParaRPr>
          </a:p>
          <a:p>
            <a:pPr marL="85725" indent="-85725">
              <a:spcBef>
                <a:spcPts val="300"/>
              </a:spcBef>
              <a:buFont typeface="Wingdings" pitchFamily="2" charset="2"/>
              <a:buChar char="§"/>
              <a:defRPr/>
            </a:pPr>
            <a:r>
              <a:rPr lang="en-US" sz="700" u="sng" dirty="0">
                <a:solidFill>
                  <a:srgbClr val="2A6CA2"/>
                </a:solidFill>
                <a:hlinkClick r:id="rId5" action="ppaction://hlinksldjump"/>
              </a:rPr>
              <a:t>With Down Payment</a:t>
            </a:r>
            <a:endParaRPr lang="en-US" sz="700" u="sng" dirty="0">
              <a:solidFill>
                <a:srgbClr val="2A6CA2"/>
              </a:solidFill>
            </a:endParaRPr>
          </a:p>
        </p:txBody>
      </p:sp>
      <p:sp>
        <p:nvSpPr>
          <p:cNvPr id="25" name="Chevron 426"/>
          <p:cNvSpPr>
            <a:spLocks noChangeArrowheads="1"/>
          </p:cNvSpPr>
          <p:nvPr/>
        </p:nvSpPr>
        <p:spPr bwMode="auto">
          <a:xfrm>
            <a:off x="1864684" y="6129638"/>
            <a:ext cx="490538"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 mainly driven by the user</a:t>
            </a:r>
          </a:p>
        </p:txBody>
      </p:sp>
      <p:sp>
        <p:nvSpPr>
          <p:cNvPr id="26" name="Chevron 362"/>
          <p:cNvSpPr>
            <a:spLocks noChangeArrowheads="1"/>
          </p:cNvSpPr>
          <p:nvPr/>
        </p:nvSpPr>
        <p:spPr bwMode="auto">
          <a:xfrm>
            <a:off x="2363159" y="6129638"/>
            <a:ext cx="490538" cy="534987"/>
          </a:xfrm>
          <a:prstGeom prst="chevron">
            <a:avLst>
              <a:gd name="adj" fmla="val 10375"/>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 mainly driven by the system</a:t>
            </a:r>
          </a:p>
        </p:txBody>
      </p:sp>
      <p:grpSp>
        <p:nvGrpSpPr>
          <p:cNvPr id="27" name="Group 70"/>
          <p:cNvGrpSpPr>
            <a:grpSpLocks/>
          </p:cNvGrpSpPr>
          <p:nvPr/>
        </p:nvGrpSpPr>
        <p:grpSpPr bwMode="auto">
          <a:xfrm>
            <a:off x="2880144" y="6111546"/>
            <a:ext cx="719138" cy="530225"/>
            <a:chOff x="1836" y="3915"/>
            <a:chExt cx="453" cy="334"/>
          </a:xfrm>
        </p:grpSpPr>
        <p:sp>
          <p:nvSpPr>
            <p:cNvPr id="28"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2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30"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 variant1</a:t>
              </a:r>
            </a:p>
            <a:p>
              <a:pPr marL="57150" indent="-57150">
                <a:buFontTx/>
                <a:buChar char="•"/>
              </a:pPr>
              <a:r>
                <a:rPr lang="de-DE" sz="600" dirty="0">
                  <a:solidFill>
                    <a:srgbClr val="404040"/>
                  </a:solidFill>
                </a:rPr>
                <a:t>Process variant 2</a:t>
              </a:r>
              <a:endParaRPr lang="en-US" sz="600" dirty="0">
                <a:solidFill>
                  <a:srgbClr val="404040"/>
                </a:solidFill>
              </a:endParaRPr>
            </a:p>
          </p:txBody>
        </p:sp>
      </p:grpSp>
      <p:sp>
        <p:nvSpPr>
          <p:cNvPr id="31" name="TextBox 30"/>
          <p:cNvSpPr txBox="1"/>
          <p:nvPr/>
        </p:nvSpPr>
        <p:spPr>
          <a:xfrm>
            <a:off x="218636" y="4119098"/>
            <a:ext cx="1647825" cy="27622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Explorer</a:t>
            </a:r>
          </a:p>
        </p:txBody>
      </p:sp>
      <p:pic>
        <p:nvPicPr>
          <p:cNvPr id="45" name="Picture 4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93997" y="6171841"/>
            <a:ext cx="589295" cy="382737"/>
          </a:xfrm>
          <a:prstGeom prst="rect">
            <a:avLst/>
          </a:prstGeom>
        </p:spPr>
      </p:pic>
      <p:pic>
        <p:nvPicPr>
          <p:cNvPr id="46" name="Picture 4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43688" y="6171841"/>
            <a:ext cx="589295" cy="382737"/>
          </a:xfrm>
          <a:prstGeom prst="rect">
            <a:avLst/>
          </a:prstGeom>
        </p:spPr>
      </p:pic>
      <p:sp>
        <p:nvSpPr>
          <p:cNvPr id="47" name="Rectangle 74"/>
          <p:cNvSpPr>
            <a:spLocks noChangeArrowheads="1"/>
          </p:cNvSpPr>
          <p:nvPr/>
        </p:nvSpPr>
        <p:spPr bwMode="auto">
          <a:xfrm>
            <a:off x="3701307" y="6306938"/>
            <a:ext cx="574675" cy="184666"/>
          </a:xfrm>
          <a:prstGeom prst="rect">
            <a:avLst/>
          </a:prstGeom>
          <a:noFill/>
          <a:ln w="9525">
            <a:noFill/>
            <a:miter lim="800000"/>
            <a:headEnd/>
            <a:tailEnd/>
          </a:ln>
        </p:spPr>
        <p:txBody>
          <a:bodyPr lIns="0" tIns="0" rIns="0" bIns="0">
            <a:spAutoFit/>
          </a:bodyPr>
          <a:lstStyle/>
          <a:p>
            <a:pPr algn="ctr"/>
            <a:r>
              <a:rPr lang="en-US" sz="600" dirty="0">
                <a:solidFill>
                  <a:schemeClr val="bg1"/>
                </a:solidFill>
                <a:latin typeface="BentonSans Book" pitchFamily="2" charset="0"/>
              </a:rPr>
              <a:t>Work </a:t>
            </a:r>
          </a:p>
          <a:p>
            <a:pPr algn="ctr"/>
            <a:r>
              <a:rPr lang="en-US" sz="600" dirty="0">
                <a:solidFill>
                  <a:schemeClr val="bg1"/>
                </a:solidFill>
                <a:latin typeface="BentonSans Book" pitchFamily="2" charset="0"/>
              </a:rPr>
              <a:t>Center</a:t>
            </a:r>
          </a:p>
        </p:txBody>
      </p:sp>
      <p:sp>
        <p:nvSpPr>
          <p:cNvPr id="49" name="Rectangle 74"/>
          <p:cNvSpPr>
            <a:spLocks noChangeArrowheads="1"/>
          </p:cNvSpPr>
          <p:nvPr/>
        </p:nvSpPr>
        <p:spPr bwMode="auto">
          <a:xfrm>
            <a:off x="4355455" y="6306938"/>
            <a:ext cx="574675" cy="184666"/>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Additional Application</a:t>
            </a:r>
          </a:p>
        </p:txBody>
      </p:sp>
      <p:pic>
        <p:nvPicPr>
          <p:cNvPr id="42" name="Picture 4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65801" y="1402846"/>
            <a:ext cx="639399" cy="415279"/>
          </a:xfrm>
          <a:prstGeom prst="rect">
            <a:avLst/>
          </a:prstGeom>
        </p:spPr>
      </p:pic>
      <p:sp>
        <p:nvSpPr>
          <p:cNvPr id="43" name="Rectangle 74"/>
          <p:cNvSpPr>
            <a:spLocks noChangeArrowheads="1"/>
          </p:cNvSpPr>
          <p:nvPr/>
        </p:nvSpPr>
        <p:spPr bwMode="auto">
          <a:xfrm>
            <a:off x="2892161" y="1531660"/>
            <a:ext cx="574675" cy="276999"/>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New Business</a:t>
            </a:r>
          </a:p>
          <a:p>
            <a:pPr algn="ctr"/>
            <a:endParaRPr lang="en-US" sz="600" dirty="0">
              <a:solidFill>
                <a:schemeClr val="bg1"/>
              </a:solidFill>
              <a:latin typeface="BentonSans Book" pitchFamily="2" charset="0"/>
            </a:endParaRPr>
          </a:p>
          <a:p>
            <a:pPr algn="ctr"/>
            <a:endParaRPr lang="en-US" sz="600" dirty="0">
              <a:solidFill>
                <a:schemeClr val="bg1"/>
              </a:solidFill>
              <a:latin typeface="BentonSans Book" pitchFamily="2" charset="0"/>
            </a:endParaRPr>
          </a:p>
        </p:txBody>
      </p:sp>
      <p:pic>
        <p:nvPicPr>
          <p:cNvPr id="53" name="Picture 5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59576" y="1420463"/>
            <a:ext cx="589295" cy="382737"/>
          </a:xfrm>
          <a:prstGeom prst="rect">
            <a:avLst/>
          </a:prstGeom>
        </p:spPr>
      </p:pic>
      <p:sp>
        <p:nvSpPr>
          <p:cNvPr id="54" name="Rectangle 74"/>
          <p:cNvSpPr>
            <a:spLocks noChangeArrowheads="1"/>
          </p:cNvSpPr>
          <p:nvPr/>
        </p:nvSpPr>
        <p:spPr bwMode="auto">
          <a:xfrm>
            <a:off x="3866886" y="1530460"/>
            <a:ext cx="574675" cy="184666"/>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Sales </a:t>
            </a:r>
          </a:p>
          <a:p>
            <a:pPr algn="ctr"/>
            <a:r>
              <a:rPr lang="en-US" sz="600" dirty="0">
                <a:solidFill>
                  <a:schemeClr val="bg1"/>
                </a:solidFill>
                <a:latin typeface="BentonSans Book" pitchFamily="2" charset="0"/>
              </a:rPr>
              <a:t>Orders</a:t>
            </a:r>
          </a:p>
        </p:txBody>
      </p:sp>
      <p:pic>
        <p:nvPicPr>
          <p:cNvPr id="55" name="Picture 5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31125" y="1421487"/>
            <a:ext cx="634163" cy="411878"/>
          </a:xfrm>
          <a:prstGeom prst="rect">
            <a:avLst/>
          </a:prstGeom>
        </p:spPr>
      </p:pic>
      <p:sp>
        <p:nvSpPr>
          <p:cNvPr id="56" name="Rectangle 74"/>
          <p:cNvSpPr>
            <a:spLocks noChangeArrowheads="1"/>
          </p:cNvSpPr>
          <p:nvPr/>
        </p:nvSpPr>
        <p:spPr bwMode="auto">
          <a:xfrm>
            <a:off x="4870335" y="1488927"/>
            <a:ext cx="574675" cy="276999"/>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Outbound </a:t>
            </a:r>
          </a:p>
          <a:p>
            <a:pPr algn="ctr"/>
            <a:r>
              <a:rPr lang="en-US" sz="600" dirty="0">
                <a:solidFill>
                  <a:schemeClr val="bg1"/>
                </a:solidFill>
                <a:latin typeface="BentonSans Book" pitchFamily="2" charset="0"/>
              </a:rPr>
              <a:t>Logistics Control</a:t>
            </a:r>
          </a:p>
        </p:txBody>
      </p:sp>
      <p:pic>
        <p:nvPicPr>
          <p:cNvPr id="57" name="Picture 5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09026" y="1410938"/>
            <a:ext cx="589295" cy="382737"/>
          </a:xfrm>
          <a:prstGeom prst="rect">
            <a:avLst/>
          </a:prstGeom>
        </p:spPr>
      </p:pic>
      <p:sp>
        <p:nvSpPr>
          <p:cNvPr id="58" name="Rectangle 74"/>
          <p:cNvSpPr>
            <a:spLocks noChangeArrowheads="1"/>
          </p:cNvSpPr>
          <p:nvPr/>
        </p:nvSpPr>
        <p:spPr bwMode="auto">
          <a:xfrm>
            <a:off x="5809986" y="1535093"/>
            <a:ext cx="574675" cy="184666"/>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Outbound </a:t>
            </a:r>
            <a:br>
              <a:rPr lang="en-US" sz="600" dirty="0">
                <a:solidFill>
                  <a:schemeClr val="bg1"/>
                </a:solidFill>
                <a:latin typeface="BentonSans Book" pitchFamily="2" charset="0"/>
              </a:rPr>
            </a:br>
            <a:r>
              <a:rPr lang="en-US" sz="600" dirty="0">
                <a:solidFill>
                  <a:schemeClr val="bg1"/>
                </a:solidFill>
                <a:latin typeface="BentonSans Book" pitchFamily="2" charset="0"/>
              </a:rPr>
              <a:t>Logistics </a:t>
            </a:r>
          </a:p>
        </p:txBody>
      </p:sp>
      <p:pic>
        <p:nvPicPr>
          <p:cNvPr id="59" name="Picture 5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625001" y="1410938"/>
            <a:ext cx="589295" cy="382737"/>
          </a:xfrm>
          <a:prstGeom prst="rect">
            <a:avLst/>
          </a:prstGeom>
        </p:spPr>
      </p:pic>
      <p:sp>
        <p:nvSpPr>
          <p:cNvPr id="60" name="Rectangle 74"/>
          <p:cNvSpPr>
            <a:spLocks noChangeArrowheads="1"/>
          </p:cNvSpPr>
          <p:nvPr/>
        </p:nvSpPr>
        <p:spPr bwMode="auto">
          <a:xfrm>
            <a:off x="6632311" y="1535093"/>
            <a:ext cx="574675" cy="184666"/>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Customer </a:t>
            </a:r>
            <a:br>
              <a:rPr lang="en-US" sz="600" dirty="0">
                <a:solidFill>
                  <a:schemeClr val="bg1"/>
                </a:solidFill>
                <a:latin typeface="BentonSans Book" pitchFamily="2" charset="0"/>
              </a:rPr>
            </a:br>
            <a:r>
              <a:rPr lang="en-US" sz="600" dirty="0">
                <a:solidFill>
                  <a:schemeClr val="bg1"/>
                </a:solidFill>
                <a:latin typeface="BentonSans Book" pitchFamily="2" charset="0"/>
              </a:rPr>
              <a:t>Invoicing</a:t>
            </a:r>
          </a:p>
        </p:txBody>
      </p:sp>
      <p:pic>
        <p:nvPicPr>
          <p:cNvPr id="61" name="Picture 6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422191" y="1366037"/>
            <a:ext cx="847725" cy="456413"/>
          </a:xfrm>
          <a:prstGeom prst="rect">
            <a:avLst/>
          </a:prstGeom>
        </p:spPr>
      </p:pic>
      <p:sp>
        <p:nvSpPr>
          <p:cNvPr id="62" name="Rectangle 74"/>
          <p:cNvSpPr>
            <a:spLocks noChangeArrowheads="1"/>
          </p:cNvSpPr>
          <p:nvPr/>
        </p:nvSpPr>
        <p:spPr bwMode="auto">
          <a:xfrm>
            <a:off x="7457811" y="1506260"/>
            <a:ext cx="790839" cy="184666"/>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Receivables / Cash </a:t>
            </a:r>
            <a:br>
              <a:rPr lang="en-US" sz="600" dirty="0">
                <a:solidFill>
                  <a:schemeClr val="bg1"/>
                </a:solidFill>
                <a:latin typeface="BentonSans Book" pitchFamily="2" charset="0"/>
              </a:rPr>
            </a:br>
            <a:r>
              <a:rPr lang="en-US" sz="600" dirty="0">
                <a:solidFill>
                  <a:schemeClr val="bg1"/>
                </a:solidFill>
                <a:latin typeface="BentonSans Book" pitchFamily="2" charset="0"/>
              </a:rPr>
              <a:t>&amp; Liquidity Mgt</a:t>
            </a:r>
          </a:p>
        </p:txBody>
      </p:sp>
      <p:pic>
        <p:nvPicPr>
          <p:cNvPr id="63" name="Picture 6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37517" y="1265275"/>
            <a:ext cx="625740" cy="554100"/>
          </a:xfrm>
          <a:prstGeom prst="rect">
            <a:avLst/>
          </a:prstGeom>
        </p:spPr>
      </p:pic>
      <p:sp>
        <p:nvSpPr>
          <p:cNvPr id="64" name="Rectangle 74"/>
          <p:cNvSpPr>
            <a:spLocks noChangeArrowheads="1"/>
          </p:cNvSpPr>
          <p:nvPr/>
        </p:nvSpPr>
        <p:spPr bwMode="auto">
          <a:xfrm>
            <a:off x="1958783" y="1409470"/>
            <a:ext cx="590221" cy="369332"/>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Collaboration </a:t>
            </a:r>
          </a:p>
          <a:p>
            <a:pPr algn="ctr"/>
            <a:r>
              <a:rPr lang="en-US" sz="600" dirty="0">
                <a:solidFill>
                  <a:schemeClr val="bg1"/>
                </a:solidFill>
                <a:latin typeface="BentonSans Book" pitchFamily="2" charset="0"/>
              </a:rPr>
              <a:t>Window /</a:t>
            </a:r>
            <a:br>
              <a:rPr lang="en-US" sz="600" dirty="0">
                <a:solidFill>
                  <a:schemeClr val="bg1"/>
                </a:solidFill>
                <a:latin typeface="BentonSans Book" pitchFamily="2" charset="0"/>
              </a:rPr>
            </a:br>
            <a:r>
              <a:rPr lang="en-US" sz="600" dirty="0">
                <a:solidFill>
                  <a:schemeClr val="bg1"/>
                </a:solidFill>
                <a:latin typeface="BentonSans Book" pitchFamily="2" charset="0"/>
              </a:rPr>
              <a:t>Groupware Client</a:t>
            </a:r>
          </a:p>
        </p:txBody>
      </p:sp>
      <p:sp>
        <p:nvSpPr>
          <p:cNvPr id="66" name="Chevron 426">
            <a:hlinkClick r:id="rId9" action="ppaction://hlinksldjump"/>
          </p:cNvPr>
          <p:cNvSpPr>
            <a:spLocks noChangeArrowheads="1"/>
          </p:cNvSpPr>
          <p:nvPr/>
        </p:nvSpPr>
        <p:spPr bwMode="auto">
          <a:xfrm>
            <a:off x="2863850" y="2065338"/>
            <a:ext cx="641350"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Creating Sales Quotes</a:t>
            </a:r>
          </a:p>
        </p:txBody>
      </p:sp>
      <p:sp>
        <p:nvSpPr>
          <p:cNvPr id="67" name="Chevron 426">
            <a:hlinkClick r:id="rId10" action="ppaction://hlinksldjump"/>
          </p:cNvPr>
          <p:cNvSpPr>
            <a:spLocks noChangeArrowheads="1"/>
          </p:cNvSpPr>
          <p:nvPr/>
        </p:nvSpPr>
        <p:spPr bwMode="auto">
          <a:xfrm>
            <a:off x="3851274" y="2058988"/>
            <a:ext cx="625476"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Creating </a:t>
            </a:r>
            <a:br>
              <a:rPr lang="en-US" sz="600" dirty="0">
                <a:solidFill>
                  <a:srgbClr val="404040"/>
                </a:solidFill>
              </a:rPr>
            </a:br>
            <a:r>
              <a:rPr lang="en-US" sz="600" dirty="0">
                <a:solidFill>
                  <a:srgbClr val="404040"/>
                </a:solidFill>
              </a:rPr>
              <a:t>Sales Orders</a:t>
            </a:r>
          </a:p>
        </p:txBody>
      </p:sp>
      <p:sp>
        <p:nvSpPr>
          <p:cNvPr id="68" name="Chevron 362">
            <a:hlinkClick r:id="rId11" action="ppaction://hlinksldjump"/>
          </p:cNvPr>
          <p:cNvSpPr>
            <a:spLocks noChangeArrowheads="1"/>
          </p:cNvSpPr>
          <p:nvPr/>
        </p:nvSpPr>
        <p:spPr bwMode="auto">
          <a:xfrm>
            <a:off x="4860924" y="2068513"/>
            <a:ext cx="587375" cy="534987"/>
          </a:xfrm>
          <a:prstGeom prst="chevron">
            <a:avLst>
              <a:gd name="adj" fmla="val 10375"/>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Initiating Outbound Delivery</a:t>
            </a:r>
          </a:p>
        </p:txBody>
      </p:sp>
      <p:sp>
        <p:nvSpPr>
          <p:cNvPr id="69" name="Chevron 362">
            <a:hlinkClick r:id="rId12" action="ppaction://hlinksldjump"/>
          </p:cNvPr>
          <p:cNvSpPr>
            <a:spLocks noChangeArrowheads="1"/>
          </p:cNvSpPr>
          <p:nvPr/>
        </p:nvSpPr>
        <p:spPr bwMode="auto">
          <a:xfrm>
            <a:off x="6673849" y="2062163"/>
            <a:ext cx="581973" cy="534987"/>
          </a:xfrm>
          <a:prstGeom prst="chevron">
            <a:avLst>
              <a:gd name="adj" fmla="val 10375"/>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Creating Customer Invoices</a:t>
            </a:r>
          </a:p>
        </p:txBody>
      </p:sp>
      <p:sp>
        <p:nvSpPr>
          <p:cNvPr id="73" name="Freeform 69">
            <a:hlinkClick r:id="rId13" action="ppaction://hlinksldjump" tooltip="Process is relevant for accounting"/>
          </p:cNvPr>
          <p:cNvSpPr>
            <a:spLocks noChangeAspect="1" noChangeArrowheads="1"/>
          </p:cNvSpPr>
          <p:nvPr/>
        </p:nvSpPr>
        <p:spPr bwMode="auto">
          <a:xfrm>
            <a:off x="7996238" y="2487613"/>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sp>
        <p:nvSpPr>
          <p:cNvPr id="74" name="Freeform 69"/>
          <p:cNvSpPr>
            <a:spLocks noChangeAspect="1" noChangeArrowheads="1"/>
          </p:cNvSpPr>
          <p:nvPr/>
        </p:nvSpPr>
        <p:spPr bwMode="auto">
          <a:xfrm>
            <a:off x="7094950" y="2484438"/>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6" name="Pentagon 71"/>
          <p:cNvSpPr>
            <a:spLocks noChangeArrowheads="1"/>
          </p:cNvSpPr>
          <p:nvPr/>
        </p:nvSpPr>
        <p:spPr bwMode="auto">
          <a:xfrm>
            <a:off x="1868699" y="3259090"/>
            <a:ext cx="633413" cy="604837"/>
          </a:xfrm>
          <a:prstGeom prst="homePlate">
            <a:avLst>
              <a:gd name="adj" fmla="val 11258"/>
            </a:avLst>
          </a:prstGeom>
          <a:noFill/>
          <a:ln w="19050" cap="rnd" algn="ctr">
            <a:noFill/>
            <a:bevel/>
            <a:headEnd/>
            <a:tailEnd/>
          </a:ln>
        </p:spPr>
        <p:txBody>
          <a:bodyPr lIns="72000" tIns="36000" rIns="0" bIns="46800" anchor="b"/>
          <a:lstStyle/>
          <a:p>
            <a:r>
              <a:rPr lang="en-US" sz="700" dirty="0">
                <a:solidFill>
                  <a:srgbClr val="404040"/>
                </a:solidFill>
              </a:rPr>
              <a:t>Marketing-to-Opportunity</a:t>
            </a:r>
          </a:p>
        </p:txBody>
      </p:sp>
      <p:sp>
        <p:nvSpPr>
          <p:cNvPr id="78" name="Pentagon 71"/>
          <p:cNvSpPr>
            <a:spLocks noChangeArrowheads="1"/>
          </p:cNvSpPr>
          <p:nvPr/>
        </p:nvSpPr>
        <p:spPr bwMode="auto">
          <a:xfrm>
            <a:off x="7891963" y="3961392"/>
            <a:ext cx="633412" cy="604838"/>
          </a:xfrm>
          <a:prstGeom prst="homePlate">
            <a:avLst>
              <a:gd name="adj" fmla="val 11258"/>
            </a:avLst>
          </a:prstGeom>
          <a:noFill/>
          <a:ln w="19050" cap="rnd" algn="ctr">
            <a:noFill/>
            <a:bevel/>
            <a:headEnd/>
            <a:tailEnd/>
          </a:ln>
        </p:spPr>
        <p:txBody>
          <a:bodyPr lIns="72000" tIns="36000" rIns="0" bIns="46800" anchor="b"/>
          <a:lstStyle/>
          <a:p>
            <a:r>
              <a:rPr lang="en-US" sz="700" dirty="0">
                <a:solidFill>
                  <a:srgbClr val="404040"/>
                </a:solidFill>
              </a:rPr>
              <a:t>Customer Returns</a:t>
            </a:r>
          </a:p>
        </p:txBody>
      </p:sp>
      <p:pic>
        <p:nvPicPr>
          <p:cNvPr id="79"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1959187" y="3428722"/>
            <a:ext cx="160337" cy="119523"/>
          </a:xfrm>
          <a:prstGeom prst="rect">
            <a:avLst/>
          </a:prstGeom>
          <a:noFill/>
          <a:ln w="9525">
            <a:noFill/>
            <a:miter lim="800000"/>
            <a:headEnd/>
            <a:tailEnd/>
          </a:ln>
        </p:spPr>
      </p:pic>
      <p:pic>
        <p:nvPicPr>
          <p:cNvPr id="80"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7980863" y="4061340"/>
            <a:ext cx="160337" cy="119523"/>
          </a:xfrm>
          <a:prstGeom prst="rect">
            <a:avLst/>
          </a:prstGeom>
          <a:noFill/>
          <a:ln w="9525">
            <a:noFill/>
            <a:miter lim="800000"/>
            <a:headEnd/>
            <a:tailEnd/>
          </a:ln>
        </p:spPr>
      </p:pic>
      <p:grpSp>
        <p:nvGrpSpPr>
          <p:cNvPr id="81" name="Group 70"/>
          <p:cNvGrpSpPr>
            <a:grpSpLocks/>
          </p:cNvGrpSpPr>
          <p:nvPr/>
        </p:nvGrpSpPr>
        <p:grpSpPr bwMode="auto">
          <a:xfrm>
            <a:off x="1939925" y="2557463"/>
            <a:ext cx="719138" cy="530225"/>
            <a:chOff x="1836" y="3915"/>
            <a:chExt cx="453" cy="334"/>
          </a:xfrm>
        </p:grpSpPr>
        <p:sp>
          <p:nvSpPr>
            <p:cNvPr id="82"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83"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84"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telephony channel</a:t>
              </a:r>
            </a:p>
            <a:p>
              <a:pPr marL="57150" indent="-57150">
                <a:buFontTx/>
                <a:buChar char="•"/>
              </a:pPr>
              <a:r>
                <a:rPr lang="en-US" sz="600" dirty="0">
                  <a:solidFill>
                    <a:srgbClr val="404040"/>
                  </a:solidFill>
                </a:rPr>
                <a:t>fax-/e-mail channel</a:t>
              </a:r>
            </a:p>
          </p:txBody>
        </p:sp>
      </p:grpSp>
      <p:grpSp>
        <p:nvGrpSpPr>
          <p:cNvPr id="85" name="Group 70"/>
          <p:cNvGrpSpPr>
            <a:grpSpLocks/>
          </p:cNvGrpSpPr>
          <p:nvPr/>
        </p:nvGrpSpPr>
        <p:grpSpPr bwMode="auto">
          <a:xfrm>
            <a:off x="5724144" y="2528888"/>
            <a:ext cx="948508" cy="530225"/>
            <a:chOff x="1813" y="3915"/>
            <a:chExt cx="499" cy="334"/>
          </a:xfrm>
        </p:grpSpPr>
        <p:sp>
          <p:nvSpPr>
            <p:cNvPr id="86" name="Chevron 430"/>
            <p:cNvSpPr>
              <a:spLocks noChangeArrowheads="1"/>
            </p:cNvSpPr>
            <p:nvPr/>
          </p:nvSpPr>
          <p:spPr bwMode="auto">
            <a:xfrm>
              <a:off x="1857" y="3915"/>
              <a:ext cx="455"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87" name="Chevron 430"/>
            <p:cNvSpPr>
              <a:spLocks noChangeArrowheads="1"/>
            </p:cNvSpPr>
            <p:nvPr/>
          </p:nvSpPr>
          <p:spPr bwMode="auto">
            <a:xfrm>
              <a:off x="1835" y="3932"/>
              <a:ext cx="455"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88" name="Chevron 430"/>
            <p:cNvSpPr>
              <a:spLocks noChangeArrowheads="1"/>
            </p:cNvSpPr>
            <p:nvPr/>
          </p:nvSpPr>
          <p:spPr bwMode="auto">
            <a:xfrm>
              <a:off x="1813" y="3949"/>
              <a:ext cx="455"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t>With Task Control</a:t>
              </a:r>
            </a:p>
            <a:p>
              <a:pPr marL="57150" indent="-57150">
                <a:buFontTx/>
                <a:buChar char="•"/>
              </a:pPr>
              <a:r>
                <a:rPr lang="en-US" sz="600" dirty="0"/>
                <a:t>Without Task Control</a:t>
              </a:r>
            </a:p>
            <a:p>
              <a:pPr marL="57150" indent="-57150">
                <a:buFontTx/>
                <a:buChar char="•"/>
              </a:pPr>
              <a:r>
                <a:rPr lang="en-US" sz="600" dirty="0"/>
                <a:t>From Warehouse Provider</a:t>
              </a:r>
            </a:p>
          </p:txBody>
        </p:sp>
      </p:grpSp>
      <p:grpSp>
        <p:nvGrpSpPr>
          <p:cNvPr id="89" name="Group 70"/>
          <p:cNvGrpSpPr>
            <a:grpSpLocks/>
          </p:cNvGrpSpPr>
          <p:nvPr/>
        </p:nvGrpSpPr>
        <p:grpSpPr bwMode="auto">
          <a:xfrm>
            <a:off x="7498221" y="2457073"/>
            <a:ext cx="1129342" cy="1283077"/>
            <a:chOff x="1833" y="3864"/>
            <a:chExt cx="453" cy="334"/>
          </a:xfrm>
        </p:grpSpPr>
        <p:sp>
          <p:nvSpPr>
            <p:cNvPr id="90" name="Chevron 430"/>
            <p:cNvSpPr>
              <a:spLocks noChangeArrowheads="1"/>
            </p:cNvSpPr>
            <p:nvPr/>
          </p:nvSpPr>
          <p:spPr bwMode="auto">
            <a:xfrm>
              <a:off x="1877" y="3864"/>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91" name="Chevron 430"/>
            <p:cNvSpPr>
              <a:spLocks noChangeArrowheads="1"/>
            </p:cNvSpPr>
            <p:nvPr/>
          </p:nvSpPr>
          <p:spPr bwMode="auto">
            <a:xfrm>
              <a:off x="1855" y="3881"/>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92" name="Chevron 430"/>
            <p:cNvSpPr>
              <a:spLocks noChangeArrowheads="1"/>
            </p:cNvSpPr>
            <p:nvPr/>
          </p:nvSpPr>
          <p:spPr bwMode="auto">
            <a:xfrm>
              <a:off x="1833" y="3898"/>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endParaRPr lang="en-US" sz="600" dirty="0">
                <a:solidFill>
                  <a:srgbClr val="404040"/>
                </a:solidFill>
              </a:endParaRPr>
            </a:p>
          </p:txBody>
        </p:sp>
      </p:grpSp>
      <p:sp>
        <p:nvSpPr>
          <p:cNvPr id="93" name="Rectangle 92"/>
          <p:cNvSpPr/>
          <p:nvPr/>
        </p:nvSpPr>
        <p:spPr>
          <a:xfrm>
            <a:off x="7601100" y="2711053"/>
            <a:ext cx="884711" cy="923330"/>
          </a:xfrm>
          <a:prstGeom prst="rect">
            <a:avLst/>
          </a:prstGeom>
        </p:spPr>
        <p:txBody>
          <a:bodyPr wrap="square">
            <a:spAutoFit/>
          </a:bodyPr>
          <a:lstStyle/>
          <a:p>
            <a:pPr marL="57150" indent="-57150">
              <a:buFontTx/>
              <a:buChar char="•"/>
            </a:pPr>
            <a:r>
              <a:rPr lang="en-US" sz="600" dirty="0">
                <a:solidFill>
                  <a:srgbClr val="404040"/>
                </a:solidFill>
              </a:rPr>
              <a:t>Process Bank Statement - Standard Variant</a:t>
            </a:r>
          </a:p>
          <a:p>
            <a:pPr marL="57150" indent="-57150">
              <a:buFontTx/>
              <a:buChar char="•"/>
            </a:pPr>
            <a:r>
              <a:rPr lang="en-US" sz="600" dirty="0">
                <a:solidFill>
                  <a:srgbClr val="404040"/>
                </a:solidFill>
              </a:rPr>
              <a:t>Process externally initiated payment by incoming check (Multiple Checks)</a:t>
            </a:r>
          </a:p>
          <a:p>
            <a:pPr marL="57150" indent="-57150">
              <a:buFontTx/>
              <a:buChar char="•"/>
            </a:pPr>
            <a:r>
              <a:rPr lang="en-US" sz="600" dirty="0">
                <a:solidFill>
                  <a:srgbClr val="404040"/>
                </a:solidFill>
              </a:rPr>
              <a:t>… (7 more variants)</a:t>
            </a:r>
          </a:p>
        </p:txBody>
      </p:sp>
      <p:sp>
        <p:nvSpPr>
          <p:cNvPr id="71" name="Chevron 426">
            <a:hlinkClick r:id="rId14" action="ppaction://hlinksldjump"/>
          </p:cNvPr>
          <p:cNvSpPr>
            <a:spLocks noChangeArrowheads="1"/>
          </p:cNvSpPr>
          <p:nvPr/>
        </p:nvSpPr>
        <p:spPr bwMode="auto">
          <a:xfrm>
            <a:off x="7499349" y="2058988"/>
            <a:ext cx="660401"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Processing</a:t>
            </a:r>
            <a:br>
              <a:rPr lang="en-US" sz="600" dirty="0">
                <a:solidFill>
                  <a:srgbClr val="404040"/>
                </a:solidFill>
              </a:rPr>
            </a:br>
            <a:r>
              <a:rPr lang="en-US" sz="600" dirty="0">
                <a:solidFill>
                  <a:srgbClr val="404040"/>
                </a:solidFill>
              </a:rPr>
              <a:t>Receivables and Payments</a:t>
            </a:r>
          </a:p>
        </p:txBody>
      </p:sp>
      <p:sp>
        <p:nvSpPr>
          <p:cNvPr id="65" name="Chevron 426">
            <a:hlinkClick r:id="rId15" action="ppaction://hlinksldjump"/>
          </p:cNvPr>
          <p:cNvSpPr>
            <a:spLocks noChangeArrowheads="1"/>
          </p:cNvSpPr>
          <p:nvPr/>
        </p:nvSpPr>
        <p:spPr bwMode="auto">
          <a:xfrm>
            <a:off x="1940118" y="2074863"/>
            <a:ext cx="666516"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Handling </a:t>
            </a:r>
          </a:p>
          <a:p>
            <a:pPr>
              <a:lnSpc>
                <a:spcPct val="90000"/>
              </a:lnSpc>
              <a:buClr>
                <a:schemeClr val="accent1"/>
              </a:buClr>
              <a:buSzPct val="80000"/>
            </a:pPr>
            <a:r>
              <a:rPr lang="en-US" sz="600" dirty="0">
                <a:solidFill>
                  <a:srgbClr val="404040"/>
                </a:solidFill>
              </a:rPr>
              <a:t>an Incoming Customer Inquiry</a:t>
            </a:r>
          </a:p>
        </p:txBody>
      </p:sp>
      <p:cxnSp>
        <p:nvCxnSpPr>
          <p:cNvPr id="94" name="AutoShape 482"/>
          <p:cNvCxnSpPr>
            <a:cxnSpLocks noChangeShapeType="1"/>
            <a:stCxn id="65" idx="0"/>
            <a:endCxn id="63" idx="2"/>
          </p:cNvCxnSpPr>
          <p:nvPr/>
        </p:nvCxnSpPr>
        <p:spPr bwMode="auto">
          <a:xfrm flipV="1">
            <a:off x="2245624" y="1819375"/>
            <a:ext cx="4763" cy="255488"/>
          </a:xfrm>
          <a:prstGeom prst="straightConnector1">
            <a:avLst/>
          </a:prstGeom>
          <a:noFill/>
          <a:ln w="9525">
            <a:solidFill>
              <a:srgbClr val="7D96A4"/>
            </a:solidFill>
            <a:prstDash val="sysDot"/>
            <a:round/>
            <a:headEnd/>
            <a:tailEnd/>
          </a:ln>
        </p:spPr>
      </p:cxnSp>
      <p:cxnSp>
        <p:nvCxnSpPr>
          <p:cNvPr id="101" name="AutoShape 482"/>
          <p:cNvCxnSpPr>
            <a:cxnSpLocks noChangeShapeType="1"/>
            <a:endCxn id="42" idx="2"/>
          </p:cNvCxnSpPr>
          <p:nvPr/>
        </p:nvCxnSpPr>
        <p:spPr bwMode="auto">
          <a:xfrm flipH="1" flipV="1">
            <a:off x="3185501" y="1826664"/>
            <a:ext cx="1742" cy="215935"/>
          </a:xfrm>
          <a:prstGeom prst="straightConnector1">
            <a:avLst/>
          </a:prstGeom>
          <a:noFill/>
          <a:ln w="9525">
            <a:solidFill>
              <a:srgbClr val="7D96A4"/>
            </a:solidFill>
            <a:prstDash val="sysDot"/>
            <a:round/>
            <a:headEnd/>
            <a:tailEnd/>
          </a:ln>
        </p:spPr>
      </p:cxnSp>
      <p:sp>
        <p:nvSpPr>
          <p:cNvPr id="72" name="Freeform 69">
            <a:hlinkClick r:id="rId13" action="ppaction://hlinksldjump" tooltip="Process is relevant for accounting"/>
          </p:cNvPr>
          <p:cNvSpPr>
            <a:spLocks noChangeAspect="1" noChangeArrowheads="1"/>
          </p:cNvSpPr>
          <p:nvPr/>
        </p:nvSpPr>
        <p:spPr bwMode="auto">
          <a:xfrm>
            <a:off x="6240075" y="2492038"/>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cxnSp>
        <p:nvCxnSpPr>
          <p:cNvPr id="113" name="AutoShape 482"/>
          <p:cNvCxnSpPr>
            <a:cxnSpLocks noChangeShapeType="1"/>
          </p:cNvCxnSpPr>
          <p:nvPr/>
        </p:nvCxnSpPr>
        <p:spPr bwMode="auto">
          <a:xfrm flipH="1" flipV="1">
            <a:off x="6924461" y="1839821"/>
            <a:ext cx="1742" cy="215935"/>
          </a:xfrm>
          <a:prstGeom prst="straightConnector1">
            <a:avLst/>
          </a:prstGeom>
          <a:noFill/>
          <a:ln w="9525">
            <a:solidFill>
              <a:srgbClr val="7D96A4"/>
            </a:solidFill>
            <a:prstDash val="sysDot"/>
            <a:round/>
            <a:headEnd/>
            <a:tailEnd/>
          </a:ln>
        </p:spPr>
      </p:cxnSp>
      <p:cxnSp>
        <p:nvCxnSpPr>
          <p:cNvPr id="114" name="AutoShape 482"/>
          <p:cNvCxnSpPr>
            <a:cxnSpLocks noChangeShapeType="1"/>
          </p:cNvCxnSpPr>
          <p:nvPr/>
        </p:nvCxnSpPr>
        <p:spPr bwMode="auto">
          <a:xfrm flipH="1" flipV="1">
            <a:off x="6104952" y="1822568"/>
            <a:ext cx="1742" cy="215935"/>
          </a:xfrm>
          <a:prstGeom prst="straightConnector1">
            <a:avLst/>
          </a:prstGeom>
          <a:noFill/>
          <a:ln w="9525">
            <a:solidFill>
              <a:srgbClr val="7D96A4"/>
            </a:solidFill>
            <a:prstDash val="sysDot"/>
            <a:round/>
            <a:headEnd/>
            <a:tailEnd/>
          </a:ln>
        </p:spPr>
      </p:cxnSp>
      <p:cxnSp>
        <p:nvCxnSpPr>
          <p:cNvPr id="115" name="AutoShape 482"/>
          <p:cNvCxnSpPr>
            <a:cxnSpLocks noChangeShapeType="1"/>
          </p:cNvCxnSpPr>
          <p:nvPr/>
        </p:nvCxnSpPr>
        <p:spPr bwMode="auto">
          <a:xfrm flipH="1" flipV="1">
            <a:off x="7856114" y="1839821"/>
            <a:ext cx="1742" cy="215935"/>
          </a:xfrm>
          <a:prstGeom prst="straightConnector1">
            <a:avLst/>
          </a:prstGeom>
          <a:noFill/>
          <a:ln w="9525">
            <a:solidFill>
              <a:srgbClr val="7D96A4"/>
            </a:solidFill>
            <a:prstDash val="sysDot"/>
            <a:round/>
            <a:headEnd/>
            <a:tailEnd/>
          </a:ln>
        </p:spPr>
      </p:cxnSp>
      <p:cxnSp>
        <p:nvCxnSpPr>
          <p:cNvPr id="116" name="AutoShape 482"/>
          <p:cNvCxnSpPr>
            <a:cxnSpLocks noChangeShapeType="1"/>
          </p:cNvCxnSpPr>
          <p:nvPr/>
        </p:nvCxnSpPr>
        <p:spPr bwMode="auto">
          <a:xfrm flipH="1" flipV="1">
            <a:off x="4120877" y="1839820"/>
            <a:ext cx="1742" cy="215935"/>
          </a:xfrm>
          <a:prstGeom prst="straightConnector1">
            <a:avLst/>
          </a:prstGeom>
          <a:noFill/>
          <a:ln w="9525">
            <a:solidFill>
              <a:srgbClr val="7D96A4"/>
            </a:solidFill>
            <a:prstDash val="sysDot"/>
            <a:round/>
            <a:headEnd/>
            <a:tailEnd/>
          </a:ln>
        </p:spPr>
      </p:cxnSp>
      <p:cxnSp>
        <p:nvCxnSpPr>
          <p:cNvPr id="117" name="AutoShape 482"/>
          <p:cNvCxnSpPr>
            <a:cxnSpLocks noChangeShapeType="1"/>
          </p:cNvCxnSpPr>
          <p:nvPr/>
        </p:nvCxnSpPr>
        <p:spPr bwMode="auto">
          <a:xfrm flipH="1" flipV="1">
            <a:off x="5156047" y="1865700"/>
            <a:ext cx="1742" cy="215935"/>
          </a:xfrm>
          <a:prstGeom prst="straightConnector1">
            <a:avLst/>
          </a:prstGeom>
          <a:noFill/>
          <a:ln w="9525">
            <a:solidFill>
              <a:srgbClr val="7D96A4"/>
            </a:solidFill>
            <a:prstDash val="sysDot"/>
            <a:round/>
            <a:headEnd/>
            <a:tailEnd/>
          </a:ln>
        </p:spPr>
      </p:cxnSp>
      <p:cxnSp>
        <p:nvCxnSpPr>
          <p:cNvPr id="118" name="AutoShape 1146"/>
          <p:cNvCxnSpPr>
            <a:cxnSpLocks noChangeShapeType="1"/>
            <a:stCxn id="66" idx="1"/>
            <a:endCxn id="65" idx="3"/>
          </p:cNvCxnSpPr>
          <p:nvPr/>
        </p:nvCxnSpPr>
        <p:spPr bwMode="auto">
          <a:xfrm flipH="1">
            <a:off x="2606634" y="2332832"/>
            <a:ext cx="312721" cy="9525"/>
          </a:xfrm>
          <a:prstGeom prst="straightConnector1">
            <a:avLst/>
          </a:prstGeom>
          <a:noFill/>
          <a:ln w="9525">
            <a:solidFill>
              <a:schemeClr val="tx1">
                <a:lumMod val="50000"/>
                <a:lumOff val="50000"/>
              </a:schemeClr>
            </a:solidFill>
            <a:prstDash val="solid"/>
            <a:round/>
            <a:headEnd type="triangle" w="med" len="med"/>
            <a:tailEnd/>
          </a:ln>
        </p:spPr>
      </p:cxnSp>
      <p:cxnSp>
        <p:nvCxnSpPr>
          <p:cNvPr id="120" name="AutoShape 1146"/>
          <p:cNvCxnSpPr>
            <a:cxnSpLocks noChangeShapeType="1"/>
            <a:stCxn id="67" idx="1"/>
            <a:endCxn id="66" idx="3"/>
          </p:cNvCxnSpPr>
          <p:nvPr/>
        </p:nvCxnSpPr>
        <p:spPr bwMode="auto">
          <a:xfrm flipH="1">
            <a:off x="3505200" y="2326482"/>
            <a:ext cx="401579" cy="6350"/>
          </a:xfrm>
          <a:prstGeom prst="straightConnector1">
            <a:avLst/>
          </a:prstGeom>
          <a:noFill/>
          <a:ln w="9525">
            <a:solidFill>
              <a:schemeClr val="tx1">
                <a:lumMod val="50000"/>
                <a:lumOff val="50000"/>
              </a:schemeClr>
            </a:solidFill>
            <a:prstDash val="solid"/>
            <a:round/>
            <a:headEnd type="triangle" w="med" len="med"/>
            <a:tailEnd/>
          </a:ln>
        </p:spPr>
      </p:cxnSp>
      <p:cxnSp>
        <p:nvCxnSpPr>
          <p:cNvPr id="121" name="AutoShape 1146"/>
          <p:cNvCxnSpPr>
            <a:cxnSpLocks noChangeShapeType="1"/>
            <a:endCxn id="67" idx="3"/>
          </p:cNvCxnSpPr>
          <p:nvPr/>
        </p:nvCxnSpPr>
        <p:spPr bwMode="auto">
          <a:xfrm flipH="1" flipV="1">
            <a:off x="4476750" y="2326482"/>
            <a:ext cx="395501" cy="461"/>
          </a:xfrm>
          <a:prstGeom prst="straightConnector1">
            <a:avLst/>
          </a:prstGeom>
          <a:noFill/>
          <a:ln w="9525">
            <a:solidFill>
              <a:schemeClr val="tx1">
                <a:lumMod val="50000"/>
                <a:lumOff val="50000"/>
              </a:schemeClr>
            </a:solidFill>
            <a:prstDash val="solid"/>
            <a:round/>
            <a:headEnd type="triangle" w="med" len="med"/>
            <a:tailEnd/>
          </a:ln>
        </p:spPr>
      </p:cxnSp>
      <p:cxnSp>
        <p:nvCxnSpPr>
          <p:cNvPr id="122" name="AutoShape 1146"/>
          <p:cNvCxnSpPr>
            <a:cxnSpLocks noChangeShapeType="1"/>
            <a:stCxn id="70" idx="1"/>
            <a:endCxn id="68" idx="3"/>
          </p:cNvCxnSpPr>
          <p:nvPr/>
        </p:nvCxnSpPr>
        <p:spPr bwMode="auto">
          <a:xfrm flipH="1">
            <a:off x="5448299" y="2336007"/>
            <a:ext cx="423805" cy="0"/>
          </a:xfrm>
          <a:prstGeom prst="straightConnector1">
            <a:avLst/>
          </a:prstGeom>
          <a:noFill/>
          <a:ln w="9525">
            <a:solidFill>
              <a:schemeClr val="tx1">
                <a:lumMod val="50000"/>
                <a:lumOff val="50000"/>
              </a:schemeClr>
            </a:solidFill>
            <a:prstDash val="solid"/>
            <a:round/>
            <a:headEnd type="triangle" w="med" len="med"/>
            <a:tailEnd/>
          </a:ln>
        </p:spPr>
      </p:cxnSp>
      <p:cxnSp>
        <p:nvCxnSpPr>
          <p:cNvPr id="123" name="AutoShape 1146"/>
          <p:cNvCxnSpPr>
            <a:cxnSpLocks noChangeShapeType="1"/>
            <a:stCxn id="69" idx="1"/>
            <a:endCxn id="70" idx="3"/>
          </p:cNvCxnSpPr>
          <p:nvPr/>
        </p:nvCxnSpPr>
        <p:spPr bwMode="auto">
          <a:xfrm flipH="1">
            <a:off x="6399150" y="2329657"/>
            <a:ext cx="330204" cy="6350"/>
          </a:xfrm>
          <a:prstGeom prst="straightConnector1">
            <a:avLst/>
          </a:prstGeom>
          <a:noFill/>
          <a:ln w="9525">
            <a:solidFill>
              <a:schemeClr val="tx1">
                <a:lumMod val="50000"/>
                <a:lumOff val="50000"/>
              </a:schemeClr>
            </a:solidFill>
            <a:prstDash val="solid"/>
            <a:round/>
            <a:headEnd type="triangle" w="med" len="med"/>
            <a:tailEnd/>
          </a:ln>
        </p:spPr>
      </p:cxnSp>
      <p:cxnSp>
        <p:nvCxnSpPr>
          <p:cNvPr id="124" name="AutoShape 1146"/>
          <p:cNvCxnSpPr>
            <a:cxnSpLocks noChangeShapeType="1"/>
            <a:stCxn id="71" idx="1"/>
            <a:endCxn id="69" idx="3"/>
          </p:cNvCxnSpPr>
          <p:nvPr/>
        </p:nvCxnSpPr>
        <p:spPr bwMode="auto">
          <a:xfrm flipH="1">
            <a:off x="7255822" y="2326482"/>
            <a:ext cx="299032" cy="3175"/>
          </a:xfrm>
          <a:prstGeom prst="straightConnector1">
            <a:avLst/>
          </a:prstGeom>
          <a:noFill/>
          <a:ln w="9525">
            <a:solidFill>
              <a:schemeClr val="tx1">
                <a:lumMod val="50000"/>
                <a:lumOff val="50000"/>
              </a:schemeClr>
            </a:solidFill>
            <a:prstDash val="solid"/>
            <a:round/>
            <a:headEnd type="triangle" w="med" len="med"/>
            <a:tailEnd/>
          </a:ln>
        </p:spPr>
      </p:cxnSp>
      <p:cxnSp>
        <p:nvCxnSpPr>
          <p:cNvPr id="140" name="Elbow Connector 1602"/>
          <p:cNvCxnSpPr>
            <a:cxnSpLocks noChangeShapeType="1"/>
          </p:cNvCxnSpPr>
          <p:nvPr/>
        </p:nvCxnSpPr>
        <p:spPr bwMode="auto">
          <a:xfrm flipV="1">
            <a:off x="2598738" y="2336278"/>
            <a:ext cx="1301750" cy="1281113"/>
          </a:xfrm>
          <a:prstGeom prst="bentConnector3">
            <a:avLst>
              <a:gd name="adj1" fmla="val 84181"/>
            </a:avLst>
          </a:prstGeom>
          <a:noFill/>
          <a:ln w="9525">
            <a:solidFill>
              <a:srgbClr val="7F7F7F"/>
            </a:solidFill>
            <a:round/>
            <a:headEnd/>
            <a:tailEnd type="triangle" w="med" len="med"/>
          </a:ln>
        </p:spPr>
      </p:cxnSp>
      <p:cxnSp>
        <p:nvCxnSpPr>
          <p:cNvPr id="143" name="Elbow Connector 1602"/>
          <p:cNvCxnSpPr>
            <a:cxnSpLocks noChangeShapeType="1"/>
          </p:cNvCxnSpPr>
          <p:nvPr/>
        </p:nvCxnSpPr>
        <p:spPr bwMode="auto">
          <a:xfrm flipV="1">
            <a:off x="2421317" y="2336279"/>
            <a:ext cx="476250" cy="1281113"/>
          </a:xfrm>
          <a:prstGeom prst="bentConnector3">
            <a:avLst>
              <a:gd name="adj1" fmla="val 70100"/>
            </a:avLst>
          </a:prstGeom>
          <a:noFill/>
          <a:ln w="9525">
            <a:solidFill>
              <a:srgbClr val="7F7F7F"/>
            </a:solidFill>
            <a:round/>
            <a:headEnd/>
            <a:tailEnd type="triangle" w="med" len="med"/>
          </a:ln>
        </p:spPr>
      </p:cxnSp>
      <p:cxnSp>
        <p:nvCxnSpPr>
          <p:cNvPr id="146" name="Elbow Connector 1602"/>
          <p:cNvCxnSpPr>
            <a:cxnSpLocks noChangeShapeType="1"/>
          </p:cNvCxnSpPr>
          <p:nvPr/>
        </p:nvCxnSpPr>
        <p:spPr bwMode="auto">
          <a:xfrm>
            <a:off x="6335854" y="2332156"/>
            <a:ext cx="1463675" cy="1763713"/>
          </a:xfrm>
          <a:prstGeom prst="bentConnector3">
            <a:avLst>
              <a:gd name="adj1" fmla="val 19441"/>
            </a:avLst>
          </a:prstGeom>
          <a:noFill/>
          <a:ln w="9525">
            <a:solidFill>
              <a:srgbClr val="7F7F7F"/>
            </a:solidFill>
            <a:round/>
            <a:headEnd/>
            <a:tailEnd type="triangle" w="med" len="med"/>
          </a:ln>
        </p:spPr>
      </p:cxnSp>
      <p:cxnSp>
        <p:nvCxnSpPr>
          <p:cNvPr id="147" name="Elbow Connector 1602"/>
          <p:cNvCxnSpPr>
            <a:cxnSpLocks noChangeShapeType="1"/>
          </p:cNvCxnSpPr>
          <p:nvPr/>
        </p:nvCxnSpPr>
        <p:spPr bwMode="auto">
          <a:xfrm>
            <a:off x="7301600" y="2325806"/>
            <a:ext cx="300038" cy="1770063"/>
          </a:xfrm>
          <a:prstGeom prst="bentConnector3">
            <a:avLst>
              <a:gd name="adj1" fmla="val 50000"/>
            </a:avLst>
          </a:prstGeom>
          <a:noFill/>
          <a:ln w="9525">
            <a:solidFill>
              <a:srgbClr val="7F7F7F"/>
            </a:solidFill>
            <a:round/>
            <a:headEnd/>
            <a:tailEnd type="none" w="med" len="med"/>
          </a:ln>
        </p:spPr>
      </p:cxnSp>
      <p:sp>
        <p:nvSpPr>
          <p:cNvPr id="70" name="Chevron 426">
            <a:hlinkClick r:id="rId16" action="ppaction://hlinksldjump"/>
          </p:cNvPr>
          <p:cNvSpPr>
            <a:spLocks noChangeArrowheads="1"/>
          </p:cNvSpPr>
          <p:nvPr/>
        </p:nvSpPr>
        <p:spPr bwMode="auto">
          <a:xfrm>
            <a:off x="5816599" y="2068513"/>
            <a:ext cx="582551"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Processing Outbound Delivery</a:t>
            </a:r>
          </a:p>
        </p:txBody>
      </p:sp>
      <p:sp>
        <p:nvSpPr>
          <p:cNvPr id="151" name="Freeform 69"/>
          <p:cNvSpPr>
            <a:spLocks noChangeAspect="1" noChangeArrowheads="1"/>
          </p:cNvSpPr>
          <p:nvPr/>
        </p:nvSpPr>
        <p:spPr bwMode="auto">
          <a:xfrm>
            <a:off x="6237416" y="2487599"/>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52" name="Freeform 69"/>
          <p:cNvSpPr>
            <a:spLocks noChangeAspect="1" noChangeArrowheads="1"/>
          </p:cNvSpPr>
          <p:nvPr/>
        </p:nvSpPr>
        <p:spPr bwMode="auto">
          <a:xfrm>
            <a:off x="7997091" y="2480775"/>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04" name="Picture 103" descr="scenario_60pxgrün.png"/>
          <p:cNvPicPr>
            <a:picLocks noChangeAspect="1"/>
          </p:cNvPicPr>
          <p:nvPr/>
        </p:nvPicPr>
        <p:blipFill>
          <a:blip r:embed="rId17" cstate="print"/>
          <a:stretch>
            <a:fillRect/>
          </a:stretch>
        </p:blipFill>
        <p:spPr>
          <a:xfrm>
            <a:off x="361522" y="4846253"/>
            <a:ext cx="180000" cy="180000"/>
          </a:xfrm>
          <a:prstGeom prst="rect">
            <a:avLst/>
          </a:prstGeom>
        </p:spPr>
      </p:pic>
      <p:sp>
        <p:nvSpPr>
          <p:cNvPr id="10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06" name="TextBox 105"/>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107"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pic>
        <p:nvPicPr>
          <p:cNvPr id="108" name="Picture 107" descr="Calculator_2_60px.png"/>
          <p:cNvPicPr>
            <a:picLocks noChangeAspect="1"/>
          </p:cNvPicPr>
          <p:nvPr/>
        </p:nvPicPr>
        <p:blipFill>
          <a:blip r:embed="rId18" cstate="print"/>
          <a:stretch>
            <a:fillRect/>
          </a:stretch>
        </p:blipFill>
        <p:spPr>
          <a:xfrm>
            <a:off x="366739" y="5245467"/>
            <a:ext cx="180000" cy="180000"/>
          </a:xfrm>
          <a:prstGeom prst="rect">
            <a:avLst/>
          </a:prstGeom>
        </p:spPr>
      </p:pic>
      <p:sp>
        <p:nvSpPr>
          <p:cNvPr id="109"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0" name="Rectangle 55">
            <a:hlinkClick r:id="rId13"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1" name="Rectangle 57">
            <a:hlinkClick r:id="rId19"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12" name="Picture 111" descr="Monitor_60px.png"/>
          <p:cNvPicPr>
            <a:picLocks noChangeAspect="1"/>
          </p:cNvPicPr>
          <p:nvPr/>
        </p:nvPicPr>
        <p:blipFill>
          <a:blip r:embed="rId20" cstate="print"/>
          <a:stretch>
            <a:fillRect/>
          </a:stretch>
        </p:blipFill>
        <p:spPr>
          <a:xfrm>
            <a:off x="361854" y="5605004"/>
            <a:ext cx="180000" cy="180000"/>
          </a:xfrm>
          <a:prstGeom prst="rect">
            <a:avLst/>
          </a:prstGeom>
        </p:spPr>
      </p:pic>
      <p:sp>
        <p:nvSpPr>
          <p:cNvPr id="12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26" name="Rectangle 57">
            <a:hlinkClick r:id="rId2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 name="Picture 97"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739" y="5909685"/>
            <a:ext cx="170688" cy="170688"/>
          </a:xfrm>
          <a:prstGeom prst="rect">
            <a:avLst/>
          </a:prstGeom>
        </p:spPr>
      </p:pic>
      <p:sp>
        <p:nvSpPr>
          <p:cNvPr id="100" name="Chevron 430"/>
          <p:cNvSpPr>
            <a:spLocks noChangeArrowheads="1"/>
          </p:cNvSpPr>
          <p:nvPr/>
        </p:nvSpPr>
        <p:spPr bwMode="auto">
          <a:xfrm>
            <a:off x="4784496" y="2527652"/>
            <a:ext cx="854010" cy="47625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102" name="Chevron 430"/>
          <p:cNvSpPr>
            <a:spLocks noChangeArrowheads="1"/>
          </p:cNvSpPr>
          <p:nvPr/>
        </p:nvSpPr>
        <p:spPr bwMode="auto">
          <a:xfrm>
            <a:off x="4749571" y="2554640"/>
            <a:ext cx="854010" cy="47625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103" name="Chevron 430"/>
          <p:cNvSpPr>
            <a:spLocks noChangeArrowheads="1"/>
          </p:cNvSpPr>
          <p:nvPr/>
        </p:nvSpPr>
        <p:spPr bwMode="auto">
          <a:xfrm>
            <a:off x="4714646" y="2581627"/>
            <a:ext cx="854010" cy="47625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t>For Own Delivery</a:t>
            </a:r>
          </a:p>
          <a:p>
            <a:pPr marL="57150" indent="-57150">
              <a:buFontTx/>
              <a:buChar char="•"/>
            </a:pPr>
            <a:r>
              <a:rPr lang="en-US" sz="600" dirty="0"/>
              <a:t>For Delivery by Warehouse Provider</a:t>
            </a:r>
          </a:p>
        </p:txBody>
      </p:sp>
      <p:sp>
        <p:nvSpPr>
          <p:cNvPr id="2" name="Title 1"/>
          <p:cNvSpPr>
            <a:spLocks noGrp="1"/>
          </p:cNvSpPr>
          <p:nvPr>
            <p:ph type="title"/>
          </p:nvPr>
        </p:nvSpPr>
        <p:spPr/>
        <p:txBody>
          <a:bodyPr/>
          <a:lstStyle/>
          <a:p>
            <a:r>
              <a:rPr lang="de-DE" dirty="0"/>
              <a:t>Order-to-Cash (Sell-from-Stock) </a:t>
            </a:r>
            <a:br>
              <a:rPr lang="en-US" dirty="0"/>
            </a:br>
            <a:r>
              <a:rPr lang="en-US" sz="2000" b="0" dirty="0"/>
              <a:t>Scenario Flow Variant: With Sales Contract</a:t>
            </a:r>
          </a:p>
        </p:txBody>
      </p:sp>
      <p:sp>
        <p:nvSpPr>
          <p:cNvPr id="3" name="Rectangle 122"/>
          <p:cNvSpPr>
            <a:spLocks noChangeArrowheads="1"/>
          </p:cNvSpPr>
          <p:nvPr/>
        </p:nvSpPr>
        <p:spPr bwMode="auto">
          <a:xfrm>
            <a:off x="1763713" y="5540558"/>
            <a:ext cx="7380287" cy="1310408"/>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845175"/>
            <a:ext cx="1644650" cy="253916"/>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050">
                <a:solidFill>
                  <a:srgbClr val="666666"/>
                </a:solidFill>
                <a:latin typeface="BentonSans Light" pitchFamily="2" charset="0"/>
              </a:defRPr>
            </a:lvl1pPr>
          </a:lstStyle>
          <a:p>
            <a:r>
              <a:rPr lang="en-US" dirty="0"/>
              <a:t>Legend &amp; Variants</a:t>
            </a:r>
          </a:p>
        </p:txBody>
      </p:sp>
      <p:cxnSp>
        <p:nvCxnSpPr>
          <p:cNvPr id="6" name="AutoShape 482"/>
          <p:cNvCxnSpPr>
            <a:cxnSpLocks noChangeShapeType="1"/>
          </p:cNvCxnSpPr>
          <p:nvPr/>
        </p:nvCxnSpPr>
        <p:spPr bwMode="auto">
          <a:xfrm rot="5400000" flipH="1" flipV="1">
            <a:off x="5868089" y="6194995"/>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6023664" y="6098157"/>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6023664" y="6437882"/>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p:cNvCxnSpPr>
          <p:nvPr/>
        </p:nvCxnSpPr>
        <p:spPr bwMode="auto">
          <a:xfrm rot="16200000" flipV="1">
            <a:off x="5868089" y="6542657"/>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10" name="Rectangle 74"/>
          <p:cNvSpPr>
            <a:spLocks noChangeArrowheads="1"/>
          </p:cNvSpPr>
          <p:nvPr/>
        </p:nvSpPr>
        <p:spPr bwMode="auto">
          <a:xfrm>
            <a:off x="5245789" y="6106095"/>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11" name="Freeform 69"/>
          <p:cNvSpPr>
            <a:spLocks noChangeAspect="1" noChangeArrowheads="1"/>
          </p:cNvSpPr>
          <p:nvPr/>
        </p:nvSpPr>
        <p:spPr bwMode="auto">
          <a:xfrm>
            <a:off x="5058464" y="6118795"/>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2"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5058464" y="6513852"/>
            <a:ext cx="160337" cy="119523"/>
          </a:xfrm>
          <a:prstGeom prst="rect">
            <a:avLst/>
          </a:prstGeom>
          <a:noFill/>
          <a:ln>
            <a:noFill/>
          </a:ln>
        </p:spPr>
      </p:pic>
      <p:sp>
        <p:nvSpPr>
          <p:cNvPr id="13" name="Rectangle 74"/>
          <p:cNvSpPr>
            <a:spLocks noChangeArrowheads="1"/>
          </p:cNvSpPr>
          <p:nvPr/>
        </p:nvSpPr>
        <p:spPr bwMode="auto">
          <a:xfrm>
            <a:off x="5245789" y="6471220"/>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14" name="Rectangle 13"/>
          <p:cNvSpPr/>
          <p:nvPr/>
        </p:nvSpPr>
        <p:spPr bwMode="auto">
          <a:xfrm>
            <a:off x="7400925" y="5910263"/>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800">
                <a:solidFill>
                  <a:schemeClr val="accent2"/>
                </a:solidFill>
              </a:rPr>
              <a:t>Variant(s) of the Scenario:</a:t>
            </a:r>
          </a:p>
        </p:txBody>
      </p:sp>
      <p:sp>
        <p:nvSpPr>
          <p:cNvPr id="15" name="Rectangle 14">
            <a:hlinkClick r:id="rId5" action="ppaction://hlinksldjump"/>
          </p:cNvPr>
          <p:cNvSpPr/>
          <p:nvPr/>
        </p:nvSpPr>
        <p:spPr bwMode="auto">
          <a:xfrm>
            <a:off x="7400925" y="6176963"/>
            <a:ext cx="1593850" cy="6619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marL="85725" indent="-85725">
              <a:spcBef>
                <a:spcPts val="300"/>
              </a:spcBef>
              <a:buFont typeface="Wingdings" pitchFamily="2" charset="2"/>
              <a:buChar char="§"/>
              <a:defRPr/>
            </a:pPr>
            <a:r>
              <a:rPr lang="en-US" sz="700" dirty="0">
                <a:solidFill>
                  <a:schemeClr val="tx1"/>
                </a:solidFill>
                <a:hlinkClick r:id="rId6" action="ppaction://hlinksldjump"/>
              </a:rPr>
              <a:t>Standard</a:t>
            </a:r>
            <a:endParaRPr lang="en-US" sz="700" u="sng" dirty="0">
              <a:solidFill>
                <a:schemeClr val="tx1"/>
              </a:solidFill>
            </a:endParaRPr>
          </a:p>
          <a:p>
            <a:pPr marL="85725" indent="-85725">
              <a:spcBef>
                <a:spcPts val="300"/>
              </a:spcBef>
              <a:buFont typeface="Wingdings" pitchFamily="2" charset="2"/>
              <a:buChar char="§"/>
              <a:defRPr/>
            </a:pPr>
            <a:r>
              <a:rPr lang="en-US" sz="700" b="1" dirty="0">
                <a:solidFill>
                  <a:schemeClr val="accent2"/>
                </a:solidFill>
              </a:rPr>
              <a:t>With Sales Contract</a:t>
            </a:r>
          </a:p>
          <a:p>
            <a:pPr marL="85725" indent="-85725">
              <a:spcBef>
                <a:spcPts val="300"/>
              </a:spcBef>
              <a:buFont typeface="Wingdings" pitchFamily="2" charset="2"/>
              <a:buChar char="§"/>
              <a:defRPr/>
            </a:pPr>
            <a:r>
              <a:rPr lang="en-US" sz="700" u="sng" dirty="0">
                <a:solidFill>
                  <a:schemeClr val="tx1"/>
                </a:solidFill>
                <a:hlinkClick r:id="rId5" action="ppaction://hlinksldjump"/>
              </a:rPr>
              <a:t>With Down Payment</a:t>
            </a:r>
            <a:endParaRPr lang="en-US" sz="700" u="sng" dirty="0">
              <a:solidFill>
                <a:schemeClr val="tx1"/>
              </a:solidFill>
            </a:endParaRPr>
          </a:p>
          <a:p>
            <a:pPr marL="85725" indent="-85725">
              <a:spcBef>
                <a:spcPts val="300"/>
              </a:spcBef>
              <a:buFont typeface="Wingdings" pitchFamily="2" charset="2"/>
              <a:buChar char="§"/>
              <a:defRPr/>
            </a:pPr>
            <a:endParaRPr lang="en-US" sz="700" u="sng" dirty="0">
              <a:solidFill>
                <a:schemeClr val="tx1"/>
              </a:solidFill>
            </a:endParaRPr>
          </a:p>
        </p:txBody>
      </p:sp>
      <p:sp>
        <p:nvSpPr>
          <p:cNvPr id="25" name="Chevron 426">
            <a:hlinkClick r:id="rId7" action="ppaction://hlinksldjump"/>
          </p:cNvPr>
          <p:cNvSpPr>
            <a:spLocks noChangeArrowheads="1"/>
          </p:cNvSpPr>
          <p:nvPr/>
        </p:nvSpPr>
        <p:spPr bwMode="auto">
          <a:xfrm>
            <a:off x="1864684" y="6129638"/>
            <a:ext cx="490538"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 mainly driven by the user</a:t>
            </a:r>
          </a:p>
        </p:txBody>
      </p:sp>
      <p:sp>
        <p:nvSpPr>
          <p:cNvPr id="26" name="Chevron 362">
            <a:hlinkClick r:id="rId7" action="ppaction://hlinksldjump"/>
          </p:cNvPr>
          <p:cNvSpPr>
            <a:spLocks noChangeArrowheads="1"/>
          </p:cNvSpPr>
          <p:nvPr/>
        </p:nvSpPr>
        <p:spPr bwMode="auto">
          <a:xfrm>
            <a:off x="2363159" y="6129638"/>
            <a:ext cx="490538" cy="534987"/>
          </a:xfrm>
          <a:prstGeom prst="chevron">
            <a:avLst>
              <a:gd name="adj" fmla="val 10375"/>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 mainly driven by the system</a:t>
            </a:r>
          </a:p>
        </p:txBody>
      </p:sp>
      <p:grpSp>
        <p:nvGrpSpPr>
          <p:cNvPr id="27" name="Group 70"/>
          <p:cNvGrpSpPr>
            <a:grpSpLocks/>
          </p:cNvGrpSpPr>
          <p:nvPr/>
        </p:nvGrpSpPr>
        <p:grpSpPr bwMode="auto">
          <a:xfrm>
            <a:off x="2880144" y="6111546"/>
            <a:ext cx="719138" cy="530225"/>
            <a:chOff x="1836" y="3915"/>
            <a:chExt cx="453" cy="334"/>
          </a:xfrm>
        </p:grpSpPr>
        <p:sp>
          <p:nvSpPr>
            <p:cNvPr id="28"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2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30"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 variant1</a:t>
              </a:r>
            </a:p>
            <a:p>
              <a:pPr marL="57150" indent="-57150">
                <a:buFontTx/>
                <a:buChar char="•"/>
              </a:pPr>
              <a:r>
                <a:rPr lang="de-DE" sz="600" dirty="0">
                  <a:solidFill>
                    <a:srgbClr val="404040"/>
                  </a:solidFill>
                </a:rPr>
                <a:t>Process variant 2</a:t>
              </a:r>
              <a:endParaRPr lang="en-US" sz="600" dirty="0">
                <a:solidFill>
                  <a:srgbClr val="404040"/>
                </a:solidFill>
              </a:endParaRPr>
            </a:p>
          </p:txBody>
        </p:sp>
      </p:grpSp>
      <p:sp>
        <p:nvSpPr>
          <p:cNvPr id="31" name="TextBox 30"/>
          <p:cNvSpPr txBox="1"/>
          <p:nvPr/>
        </p:nvSpPr>
        <p:spPr>
          <a:xfrm>
            <a:off x="218636" y="4119098"/>
            <a:ext cx="1647825" cy="27622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Explorer</a:t>
            </a:r>
          </a:p>
        </p:txBody>
      </p:sp>
      <p:sp>
        <p:nvSpPr>
          <p:cNvPr id="64" name="Rectangle 74"/>
          <p:cNvSpPr>
            <a:spLocks noChangeArrowheads="1"/>
          </p:cNvSpPr>
          <p:nvPr/>
        </p:nvSpPr>
        <p:spPr bwMode="auto">
          <a:xfrm>
            <a:off x="1780670" y="1488927"/>
            <a:ext cx="590221" cy="369332"/>
          </a:xfrm>
          <a:prstGeom prst="rect">
            <a:avLst/>
          </a:prstGeom>
          <a:noFill/>
          <a:ln w="9525">
            <a:noFill/>
            <a:miter lim="800000"/>
            <a:headEnd/>
            <a:tailEnd/>
          </a:ln>
        </p:spPr>
        <p:txBody>
          <a:bodyPr wrap="square" lIns="0" tIns="0" rIns="0" bIns="0">
            <a:spAutoFit/>
          </a:bodyPr>
          <a:lstStyle/>
          <a:p>
            <a:pPr algn="ctr"/>
            <a:r>
              <a:rPr lang="en-US" sz="600" b="1" dirty="0">
                <a:solidFill>
                  <a:schemeClr val="bg1"/>
                </a:solidFill>
                <a:latin typeface="+mj-lt"/>
              </a:rPr>
              <a:t>Collaboration </a:t>
            </a:r>
          </a:p>
          <a:p>
            <a:pPr algn="ctr"/>
            <a:r>
              <a:rPr lang="en-US" sz="600" b="1" dirty="0">
                <a:solidFill>
                  <a:schemeClr val="bg1"/>
                </a:solidFill>
                <a:latin typeface="+mj-lt"/>
              </a:rPr>
              <a:t>Window</a:t>
            </a:r>
            <a:br>
              <a:rPr lang="en-US" sz="600" b="1" dirty="0">
                <a:solidFill>
                  <a:schemeClr val="bg1"/>
                </a:solidFill>
                <a:latin typeface="+mj-lt"/>
              </a:rPr>
            </a:br>
            <a:r>
              <a:rPr lang="en-US" sz="600" b="1" dirty="0">
                <a:solidFill>
                  <a:schemeClr val="bg1"/>
                </a:solidFill>
                <a:latin typeface="+mj-lt"/>
              </a:rPr>
              <a:t>Groupware Client</a:t>
            </a:r>
          </a:p>
        </p:txBody>
      </p:sp>
      <p:sp>
        <p:nvSpPr>
          <p:cNvPr id="66" name="Chevron 426">
            <a:hlinkClick r:id="rId8" action="ppaction://hlinksldjump"/>
          </p:cNvPr>
          <p:cNvSpPr>
            <a:spLocks noChangeArrowheads="1"/>
          </p:cNvSpPr>
          <p:nvPr/>
        </p:nvSpPr>
        <p:spPr bwMode="auto">
          <a:xfrm>
            <a:off x="2863850" y="2065338"/>
            <a:ext cx="641350"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Creating Sales Contract</a:t>
            </a:r>
          </a:p>
        </p:txBody>
      </p:sp>
      <p:sp>
        <p:nvSpPr>
          <p:cNvPr id="67" name="Chevron 426">
            <a:hlinkClick r:id="rId9" action="ppaction://hlinksldjump"/>
          </p:cNvPr>
          <p:cNvSpPr>
            <a:spLocks noChangeArrowheads="1"/>
          </p:cNvSpPr>
          <p:nvPr/>
        </p:nvSpPr>
        <p:spPr bwMode="auto">
          <a:xfrm>
            <a:off x="3851274" y="2058988"/>
            <a:ext cx="625476"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Creating </a:t>
            </a:r>
            <a:br>
              <a:rPr lang="en-US" sz="600" dirty="0">
                <a:solidFill>
                  <a:srgbClr val="404040"/>
                </a:solidFill>
              </a:rPr>
            </a:br>
            <a:r>
              <a:rPr lang="en-US" sz="600" dirty="0">
                <a:solidFill>
                  <a:srgbClr val="404040"/>
                </a:solidFill>
              </a:rPr>
              <a:t>Sales Orders</a:t>
            </a:r>
          </a:p>
        </p:txBody>
      </p:sp>
      <p:sp>
        <p:nvSpPr>
          <p:cNvPr id="68" name="Chevron 362">
            <a:hlinkClick r:id="rId10" action="ppaction://hlinksldjump"/>
          </p:cNvPr>
          <p:cNvSpPr>
            <a:spLocks noChangeArrowheads="1"/>
          </p:cNvSpPr>
          <p:nvPr/>
        </p:nvSpPr>
        <p:spPr bwMode="auto">
          <a:xfrm>
            <a:off x="4860924" y="2068513"/>
            <a:ext cx="587375" cy="534987"/>
          </a:xfrm>
          <a:prstGeom prst="chevron">
            <a:avLst>
              <a:gd name="adj" fmla="val 10375"/>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Initiating Outbound Delivery</a:t>
            </a:r>
          </a:p>
        </p:txBody>
      </p:sp>
      <p:sp>
        <p:nvSpPr>
          <p:cNvPr id="69" name="Chevron 362">
            <a:hlinkClick r:id="rId11" action="ppaction://hlinksldjump"/>
          </p:cNvPr>
          <p:cNvSpPr>
            <a:spLocks noChangeArrowheads="1"/>
          </p:cNvSpPr>
          <p:nvPr/>
        </p:nvSpPr>
        <p:spPr bwMode="auto">
          <a:xfrm>
            <a:off x="6673849" y="2062163"/>
            <a:ext cx="581973" cy="534987"/>
          </a:xfrm>
          <a:prstGeom prst="chevron">
            <a:avLst>
              <a:gd name="adj" fmla="val 10375"/>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Creating Customer Invoices</a:t>
            </a:r>
          </a:p>
        </p:txBody>
      </p:sp>
      <p:sp>
        <p:nvSpPr>
          <p:cNvPr id="73" name="Freeform 69">
            <a:hlinkClick r:id="rId12" action="ppaction://hlinksldjump" tooltip="Process is relevant for accounting"/>
          </p:cNvPr>
          <p:cNvSpPr>
            <a:spLocks noChangeAspect="1" noChangeArrowheads="1"/>
          </p:cNvSpPr>
          <p:nvPr/>
        </p:nvSpPr>
        <p:spPr bwMode="auto">
          <a:xfrm>
            <a:off x="7996238" y="2487613"/>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sp>
        <p:nvSpPr>
          <p:cNvPr id="74" name="Freeform 69"/>
          <p:cNvSpPr>
            <a:spLocks noChangeAspect="1" noChangeArrowheads="1"/>
          </p:cNvSpPr>
          <p:nvPr/>
        </p:nvSpPr>
        <p:spPr bwMode="auto">
          <a:xfrm>
            <a:off x="7094950" y="2484438"/>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6" name="Pentagon 71"/>
          <p:cNvSpPr>
            <a:spLocks noChangeArrowheads="1"/>
          </p:cNvSpPr>
          <p:nvPr/>
        </p:nvSpPr>
        <p:spPr bwMode="auto">
          <a:xfrm>
            <a:off x="471627" y="3216364"/>
            <a:ext cx="633413" cy="604837"/>
          </a:xfrm>
          <a:prstGeom prst="homePlate">
            <a:avLst>
              <a:gd name="adj" fmla="val 11258"/>
            </a:avLst>
          </a:prstGeom>
          <a:noFill/>
          <a:ln w="19050" cap="rnd" algn="ctr">
            <a:noFill/>
            <a:bevel/>
            <a:headEnd/>
            <a:tailEnd/>
          </a:ln>
        </p:spPr>
        <p:txBody>
          <a:bodyPr lIns="72000" tIns="36000" rIns="0" bIns="46800" anchor="b"/>
          <a:lstStyle/>
          <a:p>
            <a:r>
              <a:rPr lang="en-US" sz="700" dirty="0">
                <a:solidFill>
                  <a:srgbClr val="404040"/>
                </a:solidFill>
              </a:rPr>
              <a:t>Marketing-to-Opportunity</a:t>
            </a:r>
          </a:p>
        </p:txBody>
      </p:sp>
      <p:sp>
        <p:nvSpPr>
          <p:cNvPr id="78" name="Pentagon 71"/>
          <p:cNvSpPr>
            <a:spLocks noChangeArrowheads="1"/>
          </p:cNvSpPr>
          <p:nvPr/>
        </p:nvSpPr>
        <p:spPr bwMode="auto">
          <a:xfrm>
            <a:off x="7891963" y="3961392"/>
            <a:ext cx="633412" cy="604838"/>
          </a:xfrm>
          <a:prstGeom prst="homePlate">
            <a:avLst>
              <a:gd name="adj" fmla="val 11258"/>
            </a:avLst>
          </a:prstGeom>
          <a:noFill/>
          <a:ln w="19050" cap="rnd" algn="ctr">
            <a:noFill/>
            <a:bevel/>
            <a:headEnd/>
            <a:tailEnd/>
          </a:ln>
        </p:spPr>
        <p:txBody>
          <a:bodyPr lIns="72000" tIns="36000" rIns="0" bIns="46800" anchor="b"/>
          <a:lstStyle/>
          <a:p>
            <a:r>
              <a:rPr lang="en-US" sz="700" dirty="0">
                <a:solidFill>
                  <a:srgbClr val="404040"/>
                </a:solidFill>
              </a:rPr>
              <a:t>Customer Returns</a:t>
            </a:r>
          </a:p>
        </p:txBody>
      </p:sp>
      <p:pic>
        <p:nvPicPr>
          <p:cNvPr id="79"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768489" y="3411754"/>
            <a:ext cx="160337" cy="119523"/>
          </a:xfrm>
          <a:prstGeom prst="rect">
            <a:avLst/>
          </a:prstGeom>
          <a:noFill/>
          <a:ln>
            <a:noFill/>
          </a:ln>
        </p:spPr>
      </p:pic>
      <p:pic>
        <p:nvPicPr>
          <p:cNvPr id="80"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7980863" y="4061340"/>
            <a:ext cx="160337" cy="119523"/>
          </a:xfrm>
          <a:prstGeom prst="rect">
            <a:avLst/>
          </a:prstGeom>
          <a:noFill/>
          <a:ln>
            <a:noFill/>
          </a:ln>
        </p:spPr>
      </p:pic>
      <p:grpSp>
        <p:nvGrpSpPr>
          <p:cNvPr id="85" name="Group 70"/>
          <p:cNvGrpSpPr>
            <a:grpSpLocks/>
          </p:cNvGrpSpPr>
          <p:nvPr/>
        </p:nvGrpSpPr>
        <p:grpSpPr bwMode="auto">
          <a:xfrm>
            <a:off x="5724144" y="2528888"/>
            <a:ext cx="948508" cy="530225"/>
            <a:chOff x="1813" y="3915"/>
            <a:chExt cx="499" cy="334"/>
          </a:xfrm>
        </p:grpSpPr>
        <p:sp>
          <p:nvSpPr>
            <p:cNvPr id="86" name="Chevron 430"/>
            <p:cNvSpPr>
              <a:spLocks noChangeArrowheads="1"/>
            </p:cNvSpPr>
            <p:nvPr/>
          </p:nvSpPr>
          <p:spPr bwMode="auto">
            <a:xfrm>
              <a:off x="1857" y="3915"/>
              <a:ext cx="455"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87" name="Chevron 430"/>
            <p:cNvSpPr>
              <a:spLocks noChangeArrowheads="1"/>
            </p:cNvSpPr>
            <p:nvPr/>
          </p:nvSpPr>
          <p:spPr bwMode="auto">
            <a:xfrm>
              <a:off x="1835" y="3932"/>
              <a:ext cx="455"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88" name="Chevron 430"/>
            <p:cNvSpPr>
              <a:spLocks noChangeArrowheads="1"/>
            </p:cNvSpPr>
            <p:nvPr/>
          </p:nvSpPr>
          <p:spPr bwMode="auto">
            <a:xfrm>
              <a:off x="1813" y="3949"/>
              <a:ext cx="455"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t>With Task Control</a:t>
              </a:r>
            </a:p>
            <a:p>
              <a:pPr marL="57150" indent="-57150">
                <a:buFontTx/>
                <a:buChar char="•"/>
              </a:pPr>
              <a:r>
                <a:rPr lang="en-US" sz="600" dirty="0"/>
                <a:t>Without Task Control</a:t>
              </a:r>
            </a:p>
            <a:p>
              <a:pPr marL="57150" indent="-57150">
                <a:buFontTx/>
                <a:buChar char="•"/>
              </a:pPr>
              <a:r>
                <a:rPr lang="en-US" sz="600" dirty="0"/>
                <a:t>From Warehouse Provider</a:t>
              </a:r>
            </a:p>
          </p:txBody>
        </p:sp>
      </p:grpSp>
      <p:grpSp>
        <p:nvGrpSpPr>
          <p:cNvPr id="89" name="Group 70"/>
          <p:cNvGrpSpPr>
            <a:grpSpLocks/>
          </p:cNvGrpSpPr>
          <p:nvPr/>
        </p:nvGrpSpPr>
        <p:grpSpPr bwMode="auto">
          <a:xfrm>
            <a:off x="7498221" y="2457073"/>
            <a:ext cx="1129342" cy="1283077"/>
            <a:chOff x="1833" y="3864"/>
            <a:chExt cx="453" cy="334"/>
          </a:xfrm>
        </p:grpSpPr>
        <p:sp>
          <p:nvSpPr>
            <p:cNvPr id="90" name="Chevron 430"/>
            <p:cNvSpPr>
              <a:spLocks noChangeArrowheads="1"/>
            </p:cNvSpPr>
            <p:nvPr/>
          </p:nvSpPr>
          <p:spPr bwMode="auto">
            <a:xfrm>
              <a:off x="1877" y="3864"/>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91" name="Chevron 430"/>
            <p:cNvSpPr>
              <a:spLocks noChangeArrowheads="1"/>
            </p:cNvSpPr>
            <p:nvPr/>
          </p:nvSpPr>
          <p:spPr bwMode="auto">
            <a:xfrm>
              <a:off x="1855" y="3881"/>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92" name="Chevron 430"/>
            <p:cNvSpPr>
              <a:spLocks noChangeArrowheads="1"/>
            </p:cNvSpPr>
            <p:nvPr/>
          </p:nvSpPr>
          <p:spPr bwMode="auto">
            <a:xfrm>
              <a:off x="1833" y="3898"/>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endParaRPr lang="en-US" sz="600" dirty="0">
                <a:solidFill>
                  <a:srgbClr val="404040"/>
                </a:solidFill>
              </a:endParaRPr>
            </a:p>
          </p:txBody>
        </p:sp>
      </p:grpSp>
      <p:sp>
        <p:nvSpPr>
          <p:cNvPr id="93" name="Rectangle 92"/>
          <p:cNvSpPr/>
          <p:nvPr/>
        </p:nvSpPr>
        <p:spPr>
          <a:xfrm>
            <a:off x="7601100" y="2711053"/>
            <a:ext cx="884711" cy="923330"/>
          </a:xfrm>
          <a:prstGeom prst="rect">
            <a:avLst/>
          </a:prstGeom>
        </p:spPr>
        <p:txBody>
          <a:bodyPr wrap="square">
            <a:spAutoFit/>
          </a:bodyPr>
          <a:lstStyle/>
          <a:p>
            <a:pPr marL="57150" indent="-57150">
              <a:buFontTx/>
              <a:buChar char="•"/>
            </a:pPr>
            <a:r>
              <a:rPr lang="en-US" sz="600" dirty="0">
                <a:solidFill>
                  <a:srgbClr val="404040"/>
                </a:solidFill>
              </a:rPr>
              <a:t>Process Bank Statement - Standard Variant</a:t>
            </a:r>
          </a:p>
          <a:p>
            <a:pPr marL="57150" indent="-57150">
              <a:buFontTx/>
              <a:buChar char="•"/>
            </a:pPr>
            <a:r>
              <a:rPr lang="en-US" sz="600" dirty="0">
                <a:solidFill>
                  <a:srgbClr val="404040"/>
                </a:solidFill>
              </a:rPr>
              <a:t>Process externally initiated payment by incoming check (Multiple Checks)</a:t>
            </a:r>
          </a:p>
          <a:p>
            <a:pPr marL="57150" indent="-57150">
              <a:buFontTx/>
              <a:buChar char="•"/>
            </a:pPr>
            <a:r>
              <a:rPr lang="en-US" sz="600" dirty="0">
                <a:solidFill>
                  <a:srgbClr val="404040"/>
                </a:solidFill>
              </a:rPr>
              <a:t>… (7 more variants)</a:t>
            </a:r>
          </a:p>
        </p:txBody>
      </p:sp>
      <p:sp>
        <p:nvSpPr>
          <p:cNvPr id="71" name="Chevron 426">
            <a:hlinkClick r:id="rId13" action="ppaction://hlinksldjump"/>
          </p:cNvPr>
          <p:cNvSpPr>
            <a:spLocks noChangeArrowheads="1"/>
          </p:cNvSpPr>
          <p:nvPr/>
        </p:nvSpPr>
        <p:spPr bwMode="auto">
          <a:xfrm>
            <a:off x="7499349" y="2058988"/>
            <a:ext cx="660401"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Processing</a:t>
            </a:r>
            <a:br>
              <a:rPr lang="en-US" sz="600" dirty="0">
                <a:solidFill>
                  <a:srgbClr val="404040"/>
                </a:solidFill>
              </a:rPr>
            </a:br>
            <a:r>
              <a:rPr lang="en-US" sz="600" dirty="0">
                <a:solidFill>
                  <a:srgbClr val="404040"/>
                </a:solidFill>
              </a:rPr>
              <a:t>Receivables and Payments</a:t>
            </a:r>
          </a:p>
        </p:txBody>
      </p:sp>
      <p:cxnSp>
        <p:nvCxnSpPr>
          <p:cNvPr id="101" name="AutoShape 482"/>
          <p:cNvCxnSpPr>
            <a:cxnSpLocks noChangeShapeType="1"/>
          </p:cNvCxnSpPr>
          <p:nvPr/>
        </p:nvCxnSpPr>
        <p:spPr bwMode="auto">
          <a:xfrm flipH="1" flipV="1">
            <a:off x="3185501" y="1826664"/>
            <a:ext cx="1742" cy="215935"/>
          </a:xfrm>
          <a:prstGeom prst="straightConnector1">
            <a:avLst/>
          </a:prstGeom>
          <a:noFill/>
          <a:ln w="9525">
            <a:solidFill>
              <a:srgbClr val="7D96A4"/>
            </a:solidFill>
            <a:prstDash val="sysDot"/>
            <a:round/>
            <a:headEnd/>
            <a:tailEnd/>
          </a:ln>
        </p:spPr>
      </p:cxnSp>
      <p:sp>
        <p:nvSpPr>
          <p:cNvPr id="72" name="Freeform 69">
            <a:hlinkClick r:id="rId12" action="ppaction://hlinksldjump" tooltip="Process is relevant for accounting"/>
          </p:cNvPr>
          <p:cNvSpPr>
            <a:spLocks noChangeAspect="1" noChangeArrowheads="1"/>
          </p:cNvSpPr>
          <p:nvPr/>
        </p:nvSpPr>
        <p:spPr bwMode="auto">
          <a:xfrm>
            <a:off x="6240075" y="2492038"/>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cxnSp>
        <p:nvCxnSpPr>
          <p:cNvPr id="113" name="AutoShape 482"/>
          <p:cNvCxnSpPr>
            <a:cxnSpLocks noChangeShapeType="1"/>
          </p:cNvCxnSpPr>
          <p:nvPr/>
        </p:nvCxnSpPr>
        <p:spPr bwMode="auto">
          <a:xfrm flipH="1" flipV="1">
            <a:off x="6924461" y="1839821"/>
            <a:ext cx="1742" cy="215935"/>
          </a:xfrm>
          <a:prstGeom prst="straightConnector1">
            <a:avLst/>
          </a:prstGeom>
          <a:noFill/>
          <a:ln w="9525">
            <a:solidFill>
              <a:srgbClr val="7D96A4"/>
            </a:solidFill>
            <a:prstDash val="sysDot"/>
            <a:round/>
            <a:headEnd/>
            <a:tailEnd/>
          </a:ln>
        </p:spPr>
      </p:cxnSp>
      <p:cxnSp>
        <p:nvCxnSpPr>
          <p:cNvPr id="114" name="AutoShape 482"/>
          <p:cNvCxnSpPr>
            <a:cxnSpLocks noChangeShapeType="1"/>
          </p:cNvCxnSpPr>
          <p:nvPr/>
        </p:nvCxnSpPr>
        <p:spPr bwMode="auto">
          <a:xfrm flipH="1" flipV="1">
            <a:off x="6104952" y="1822568"/>
            <a:ext cx="1742" cy="215935"/>
          </a:xfrm>
          <a:prstGeom prst="straightConnector1">
            <a:avLst/>
          </a:prstGeom>
          <a:noFill/>
          <a:ln w="9525">
            <a:solidFill>
              <a:srgbClr val="7D96A4"/>
            </a:solidFill>
            <a:prstDash val="sysDot"/>
            <a:round/>
            <a:headEnd/>
            <a:tailEnd/>
          </a:ln>
        </p:spPr>
      </p:cxnSp>
      <p:cxnSp>
        <p:nvCxnSpPr>
          <p:cNvPr id="115" name="AutoShape 482"/>
          <p:cNvCxnSpPr>
            <a:cxnSpLocks noChangeShapeType="1"/>
          </p:cNvCxnSpPr>
          <p:nvPr/>
        </p:nvCxnSpPr>
        <p:spPr bwMode="auto">
          <a:xfrm flipH="1" flipV="1">
            <a:off x="7856114" y="1839821"/>
            <a:ext cx="1742" cy="215935"/>
          </a:xfrm>
          <a:prstGeom prst="straightConnector1">
            <a:avLst/>
          </a:prstGeom>
          <a:noFill/>
          <a:ln w="9525">
            <a:solidFill>
              <a:srgbClr val="7D96A4"/>
            </a:solidFill>
            <a:prstDash val="sysDot"/>
            <a:round/>
            <a:headEnd/>
            <a:tailEnd/>
          </a:ln>
        </p:spPr>
      </p:cxnSp>
      <p:cxnSp>
        <p:nvCxnSpPr>
          <p:cNvPr id="116" name="AutoShape 482"/>
          <p:cNvCxnSpPr>
            <a:cxnSpLocks noChangeShapeType="1"/>
          </p:cNvCxnSpPr>
          <p:nvPr/>
        </p:nvCxnSpPr>
        <p:spPr bwMode="auto">
          <a:xfrm flipH="1" flipV="1">
            <a:off x="4120877" y="1839820"/>
            <a:ext cx="1742" cy="215935"/>
          </a:xfrm>
          <a:prstGeom prst="straightConnector1">
            <a:avLst/>
          </a:prstGeom>
          <a:noFill/>
          <a:ln w="9525">
            <a:solidFill>
              <a:srgbClr val="7D96A4"/>
            </a:solidFill>
            <a:prstDash val="sysDot"/>
            <a:round/>
            <a:headEnd/>
            <a:tailEnd/>
          </a:ln>
        </p:spPr>
      </p:cxnSp>
      <p:cxnSp>
        <p:nvCxnSpPr>
          <p:cNvPr id="117" name="AutoShape 482"/>
          <p:cNvCxnSpPr>
            <a:cxnSpLocks noChangeShapeType="1"/>
          </p:cNvCxnSpPr>
          <p:nvPr/>
        </p:nvCxnSpPr>
        <p:spPr bwMode="auto">
          <a:xfrm flipH="1" flipV="1">
            <a:off x="5156047" y="1865700"/>
            <a:ext cx="1742" cy="215935"/>
          </a:xfrm>
          <a:prstGeom prst="straightConnector1">
            <a:avLst/>
          </a:prstGeom>
          <a:noFill/>
          <a:ln w="9525">
            <a:solidFill>
              <a:srgbClr val="7D96A4"/>
            </a:solidFill>
            <a:prstDash val="sysDot"/>
            <a:round/>
            <a:headEnd/>
            <a:tailEnd/>
          </a:ln>
        </p:spPr>
      </p:cxnSp>
      <p:cxnSp>
        <p:nvCxnSpPr>
          <p:cNvPr id="120" name="AutoShape 1146"/>
          <p:cNvCxnSpPr>
            <a:cxnSpLocks noChangeShapeType="1"/>
            <a:stCxn id="67" idx="1"/>
            <a:endCxn id="66" idx="3"/>
          </p:cNvCxnSpPr>
          <p:nvPr/>
        </p:nvCxnSpPr>
        <p:spPr bwMode="auto">
          <a:xfrm flipH="1">
            <a:off x="3505200" y="2326482"/>
            <a:ext cx="401579" cy="6350"/>
          </a:xfrm>
          <a:prstGeom prst="straightConnector1">
            <a:avLst/>
          </a:prstGeom>
          <a:noFill/>
          <a:ln w="9525">
            <a:solidFill>
              <a:schemeClr val="tx1">
                <a:lumMod val="50000"/>
                <a:lumOff val="50000"/>
              </a:schemeClr>
            </a:solidFill>
            <a:prstDash val="solid"/>
            <a:round/>
            <a:headEnd type="triangle" w="med" len="med"/>
            <a:tailEnd/>
          </a:ln>
        </p:spPr>
      </p:cxnSp>
      <p:cxnSp>
        <p:nvCxnSpPr>
          <p:cNvPr id="121" name="AutoShape 1146"/>
          <p:cNvCxnSpPr>
            <a:cxnSpLocks noChangeShapeType="1"/>
            <a:endCxn id="67" idx="3"/>
          </p:cNvCxnSpPr>
          <p:nvPr/>
        </p:nvCxnSpPr>
        <p:spPr bwMode="auto">
          <a:xfrm flipH="1" flipV="1">
            <a:off x="4476750" y="2326482"/>
            <a:ext cx="395501" cy="461"/>
          </a:xfrm>
          <a:prstGeom prst="straightConnector1">
            <a:avLst/>
          </a:prstGeom>
          <a:noFill/>
          <a:ln w="9525">
            <a:solidFill>
              <a:schemeClr val="tx1">
                <a:lumMod val="50000"/>
                <a:lumOff val="50000"/>
              </a:schemeClr>
            </a:solidFill>
            <a:prstDash val="solid"/>
            <a:round/>
            <a:headEnd type="triangle" w="med" len="med"/>
            <a:tailEnd/>
          </a:ln>
        </p:spPr>
      </p:cxnSp>
      <p:cxnSp>
        <p:nvCxnSpPr>
          <p:cNvPr id="122" name="AutoShape 1146"/>
          <p:cNvCxnSpPr>
            <a:cxnSpLocks noChangeShapeType="1"/>
            <a:stCxn id="70" idx="1"/>
            <a:endCxn id="68" idx="3"/>
          </p:cNvCxnSpPr>
          <p:nvPr/>
        </p:nvCxnSpPr>
        <p:spPr bwMode="auto">
          <a:xfrm flipH="1">
            <a:off x="5448299" y="2336007"/>
            <a:ext cx="423805" cy="0"/>
          </a:xfrm>
          <a:prstGeom prst="straightConnector1">
            <a:avLst/>
          </a:prstGeom>
          <a:noFill/>
          <a:ln w="9525">
            <a:solidFill>
              <a:schemeClr val="tx1">
                <a:lumMod val="50000"/>
                <a:lumOff val="50000"/>
              </a:schemeClr>
            </a:solidFill>
            <a:prstDash val="solid"/>
            <a:round/>
            <a:headEnd type="triangle" w="med" len="med"/>
            <a:tailEnd/>
          </a:ln>
        </p:spPr>
      </p:cxnSp>
      <p:cxnSp>
        <p:nvCxnSpPr>
          <p:cNvPr id="123" name="AutoShape 1146"/>
          <p:cNvCxnSpPr>
            <a:cxnSpLocks noChangeShapeType="1"/>
            <a:stCxn id="69" idx="1"/>
            <a:endCxn id="70" idx="3"/>
          </p:cNvCxnSpPr>
          <p:nvPr/>
        </p:nvCxnSpPr>
        <p:spPr bwMode="auto">
          <a:xfrm flipH="1">
            <a:off x="6399150" y="2329657"/>
            <a:ext cx="330204" cy="6350"/>
          </a:xfrm>
          <a:prstGeom prst="straightConnector1">
            <a:avLst/>
          </a:prstGeom>
          <a:noFill/>
          <a:ln w="9525">
            <a:solidFill>
              <a:schemeClr val="tx1">
                <a:lumMod val="50000"/>
                <a:lumOff val="50000"/>
              </a:schemeClr>
            </a:solidFill>
            <a:prstDash val="solid"/>
            <a:round/>
            <a:headEnd type="triangle" w="med" len="med"/>
            <a:tailEnd/>
          </a:ln>
        </p:spPr>
      </p:cxnSp>
      <p:cxnSp>
        <p:nvCxnSpPr>
          <p:cNvPr id="124" name="AutoShape 1146"/>
          <p:cNvCxnSpPr>
            <a:cxnSpLocks noChangeShapeType="1"/>
            <a:stCxn id="71" idx="1"/>
            <a:endCxn id="69" idx="3"/>
          </p:cNvCxnSpPr>
          <p:nvPr/>
        </p:nvCxnSpPr>
        <p:spPr bwMode="auto">
          <a:xfrm flipH="1">
            <a:off x="7255822" y="2326482"/>
            <a:ext cx="299032" cy="3175"/>
          </a:xfrm>
          <a:prstGeom prst="straightConnector1">
            <a:avLst/>
          </a:prstGeom>
          <a:noFill/>
          <a:ln w="9525">
            <a:solidFill>
              <a:schemeClr val="tx1">
                <a:lumMod val="50000"/>
                <a:lumOff val="50000"/>
              </a:schemeClr>
            </a:solidFill>
            <a:prstDash val="solid"/>
            <a:round/>
            <a:headEnd type="triangle" w="med" len="med"/>
            <a:tailEnd/>
          </a:ln>
        </p:spPr>
      </p:cxnSp>
      <p:cxnSp>
        <p:nvCxnSpPr>
          <p:cNvPr id="140" name="Elbow Connector 1602"/>
          <p:cNvCxnSpPr>
            <a:cxnSpLocks noChangeShapeType="1"/>
          </p:cNvCxnSpPr>
          <p:nvPr/>
        </p:nvCxnSpPr>
        <p:spPr bwMode="auto">
          <a:xfrm flipV="1">
            <a:off x="1165365" y="2336279"/>
            <a:ext cx="2735123" cy="1298104"/>
          </a:xfrm>
          <a:prstGeom prst="bentConnector3">
            <a:avLst>
              <a:gd name="adj1" fmla="val 95871"/>
            </a:avLst>
          </a:prstGeom>
          <a:noFill/>
          <a:ln w="9525">
            <a:solidFill>
              <a:srgbClr val="7F7F7F"/>
            </a:solidFill>
            <a:round/>
            <a:headEnd/>
            <a:tailEnd type="triangle" w="med" len="med"/>
          </a:ln>
        </p:spPr>
      </p:cxnSp>
      <p:cxnSp>
        <p:nvCxnSpPr>
          <p:cNvPr id="146" name="Elbow Connector 1602"/>
          <p:cNvCxnSpPr>
            <a:cxnSpLocks noChangeShapeType="1"/>
          </p:cNvCxnSpPr>
          <p:nvPr/>
        </p:nvCxnSpPr>
        <p:spPr bwMode="auto">
          <a:xfrm>
            <a:off x="6335854" y="2332156"/>
            <a:ext cx="1463675" cy="1763713"/>
          </a:xfrm>
          <a:prstGeom prst="bentConnector3">
            <a:avLst>
              <a:gd name="adj1" fmla="val 19441"/>
            </a:avLst>
          </a:prstGeom>
          <a:noFill/>
          <a:ln w="9525">
            <a:solidFill>
              <a:srgbClr val="7F7F7F"/>
            </a:solidFill>
            <a:round/>
            <a:headEnd/>
            <a:tailEnd type="triangle" w="med" len="med"/>
          </a:ln>
        </p:spPr>
      </p:cxnSp>
      <p:cxnSp>
        <p:nvCxnSpPr>
          <p:cNvPr id="147" name="Elbow Connector 1602"/>
          <p:cNvCxnSpPr>
            <a:cxnSpLocks noChangeShapeType="1"/>
          </p:cNvCxnSpPr>
          <p:nvPr/>
        </p:nvCxnSpPr>
        <p:spPr bwMode="auto">
          <a:xfrm>
            <a:off x="7301600" y="2325806"/>
            <a:ext cx="300038" cy="1770063"/>
          </a:xfrm>
          <a:prstGeom prst="bentConnector3">
            <a:avLst>
              <a:gd name="adj1" fmla="val 50000"/>
            </a:avLst>
          </a:prstGeom>
          <a:noFill/>
          <a:ln w="9525">
            <a:solidFill>
              <a:srgbClr val="7F7F7F"/>
            </a:solidFill>
            <a:round/>
            <a:headEnd/>
            <a:tailEnd type="none" w="med" len="med"/>
          </a:ln>
        </p:spPr>
      </p:cxnSp>
      <p:sp>
        <p:nvSpPr>
          <p:cNvPr id="70" name="Chevron 426">
            <a:hlinkClick r:id="rId14" action="ppaction://hlinksldjump"/>
          </p:cNvPr>
          <p:cNvSpPr>
            <a:spLocks noChangeArrowheads="1"/>
          </p:cNvSpPr>
          <p:nvPr/>
        </p:nvSpPr>
        <p:spPr bwMode="auto">
          <a:xfrm>
            <a:off x="5816599" y="2068513"/>
            <a:ext cx="582551"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Processing Outbound Delivery</a:t>
            </a:r>
          </a:p>
        </p:txBody>
      </p:sp>
      <p:sp>
        <p:nvSpPr>
          <p:cNvPr id="151" name="Freeform 69"/>
          <p:cNvSpPr>
            <a:spLocks noChangeAspect="1" noChangeArrowheads="1"/>
          </p:cNvSpPr>
          <p:nvPr/>
        </p:nvSpPr>
        <p:spPr bwMode="auto">
          <a:xfrm>
            <a:off x="6237416" y="2487599"/>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52" name="Freeform 69"/>
          <p:cNvSpPr>
            <a:spLocks noChangeAspect="1" noChangeArrowheads="1"/>
          </p:cNvSpPr>
          <p:nvPr/>
        </p:nvSpPr>
        <p:spPr bwMode="auto">
          <a:xfrm>
            <a:off x="7997091" y="2480775"/>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04" name="Picture 103" descr="scenario_60pxgrün.png"/>
          <p:cNvPicPr>
            <a:picLocks noChangeAspect="1"/>
          </p:cNvPicPr>
          <p:nvPr/>
        </p:nvPicPr>
        <p:blipFill>
          <a:blip r:embed="rId15" cstate="print"/>
          <a:stretch>
            <a:fillRect/>
          </a:stretch>
        </p:blipFill>
        <p:spPr>
          <a:xfrm>
            <a:off x="361522" y="4846253"/>
            <a:ext cx="180000" cy="180000"/>
          </a:xfrm>
          <a:prstGeom prst="rect">
            <a:avLst/>
          </a:prstGeom>
        </p:spPr>
      </p:pic>
      <p:sp>
        <p:nvSpPr>
          <p:cNvPr id="10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06" name="TextBox 105"/>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107"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pic>
        <p:nvPicPr>
          <p:cNvPr id="108" name="Picture 107" descr="Calculator_2_60px.png"/>
          <p:cNvPicPr>
            <a:picLocks noChangeAspect="1"/>
          </p:cNvPicPr>
          <p:nvPr/>
        </p:nvPicPr>
        <p:blipFill>
          <a:blip r:embed="rId16" cstate="print"/>
          <a:stretch>
            <a:fillRect/>
          </a:stretch>
        </p:blipFill>
        <p:spPr>
          <a:xfrm>
            <a:off x="366739" y="5245467"/>
            <a:ext cx="180000" cy="180000"/>
          </a:xfrm>
          <a:prstGeom prst="rect">
            <a:avLst/>
          </a:prstGeom>
        </p:spPr>
      </p:pic>
      <p:sp>
        <p:nvSpPr>
          <p:cNvPr id="109"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0" name="Rectangle 55">
            <a:hlinkClick r:id="rId12"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1" name="Rectangle 57">
            <a:hlinkClick r:id="rId7"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12" name="Picture 111" descr="Monitor_60px.png"/>
          <p:cNvPicPr>
            <a:picLocks noChangeAspect="1"/>
          </p:cNvPicPr>
          <p:nvPr/>
        </p:nvPicPr>
        <p:blipFill>
          <a:blip r:embed="rId17" cstate="print"/>
          <a:stretch>
            <a:fillRect/>
          </a:stretch>
        </p:blipFill>
        <p:spPr>
          <a:xfrm>
            <a:off x="361854" y="5605004"/>
            <a:ext cx="180000" cy="180000"/>
          </a:xfrm>
          <a:prstGeom prst="rect">
            <a:avLst/>
          </a:prstGeom>
        </p:spPr>
      </p:pic>
      <p:sp>
        <p:nvSpPr>
          <p:cNvPr id="12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26" name="Rectangle 57">
            <a:hlinkClick r:id="rId1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7" name="Chevron 426">
            <a:hlinkClick r:id="rId19" action="ppaction://hlinksldjump"/>
          </p:cNvPr>
          <p:cNvSpPr>
            <a:spLocks noChangeArrowheads="1"/>
          </p:cNvSpPr>
          <p:nvPr/>
        </p:nvSpPr>
        <p:spPr bwMode="auto">
          <a:xfrm>
            <a:off x="1609760" y="2050353"/>
            <a:ext cx="819892"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Creating Sales Quote for contract </a:t>
            </a:r>
          </a:p>
        </p:txBody>
      </p:sp>
      <p:cxnSp>
        <p:nvCxnSpPr>
          <p:cNvPr id="128" name="AutoShape 1146"/>
          <p:cNvCxnSpPr>
            <a:cxnSpLocks noChangeShapeType="1"/>
          </p:cNvCxnSpPr>
          <p:nvPr/>
        </p:nvCxnSpPr>
        <p:spPr bwMode="auto">
          <a:xfrm flipH="1" flipV="1">
            <a:off x="2518661" y="2324884"/>
            <a:ext cx="395501" cy="461"/>
          </a:xfrm>
          <a:prstGeom prst="straightConnector1">
            <a:avLst/>
          </a:prstGeom>
          <a:noFill/>
          <a:ln w="9525">
            <a:solidFill>
              <a:schemeClr val="tx1">
                <a:lumMod val="50000"/>
                <a:lumOff val="50000"/>
              </a:schemeClr>
            </a:solidFill>
            <a:prstDash val="solid"/>
            <a:round/>
            <a:headEnd type="triangle" w="med" len="med"/>
            <a:tailEnd/>
          </a:ln>
        </p:spPr>
      </p:cxnSp>
      <p:cxnSp>
        <p:nvCxnSpPr>
          <p:cNvPr id="131" name="AutoShape 482"/>
          <p:cNvCxnSpPr>
            <a:cxnSpLocks noChangeShapeType="1"/>
          </p:cNvCxnSpPr>
          <p:nvPr/>
        </p:nvCxnSpPr>
        <p:spPr bwMode="auto">
          <a:xfrm flipH="1" flipV="1">
            <a:off x="2117782" y="1807164"/>
            <a:ext cx="1742" cy="215935"/>
          </a:xfrm>
          <a:prstGeom prst="straightConnector1">
            <a:avLst/>
          </a:prstGeom>
          <a:noFill/>
          <a:ln w="9525">
            <a:solidFill>
              <a:srgbClr val="7D96A4"/>
            </a:solidFill>
            <a:prstDash val="sysDot"/>
            <a:round/>
            <a:headEnd/>
            <a:tailEnd/>
          </a:ln>
        </p:spPr>
      </p:cxnSp>
      <p:cxnSp>
        <p:nvCxnSpPr>
          <p:cNvPr id="132" name="Elbow Connector 1602"/>
          <p:cNvCxnSpPr>
            <a:cxnSpLocks noChangeShapeType="1"/>
          </p:cNvCxnSpPr>
          <p:nvPr/>
        </p:nvCxnSpPr>
        <p:spPr bwMode="auto">
          <a:xfrm flipV="1">
            <a:off x="1098165" y="2315405"/>
            <a:ext cx="476250" cy="1281113"/>
          </a:xfrm>
          <a:prstGeom prst="bentConnector3">
            <a:avLst>
              <a:gd name="adj1" fmla="val 70100"/>
            </a:avLst>
          </a:prstGeom>
          <a:noFill/>
          <a:ln w="9525">
            <a:solidFill>
              <a:srgbClr val="7F7F7F"/>
            </a:solidFill>
            <a:round/>
            <a:headEnd/>
            <a:tailEnd type="triangle" w="med" len="med"/>
          </a:ln>
        </p:spPr>
      </p:cxnSp>
      <p:pic>
        <p:nvPicPr>
          <p:cNvPr id="99" name="Picture 98"/>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3859576" y="1420463"/>
            <a:ext cx="589295" cy="382737"/>
          </a:xfrm>
          <a:prstGeom prst="rect">
            <a:avLst/>
          </a:prstGeom>
        </p:spPr>
      </p:pic>
      <p:sp>
        <p:nvSpPr>
          <p:cNvPr id="118" name="Rectangle 74"/>
          <p:cNvSpPr>
            <a:spLocks noChangeArrowheads="1"/>
          </p:cNvSpPr>
          <p:nvPr/>
        </p:nvSpPr>
        <p:spPr bwMode="auto">
          <a:xfrm>
            <a:off x="3866886" y="1530460"/>
            <a:ext cx="574675" cy="184666"/>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Sales </a:t>
            </a:r>
          </a:p>
          <a:p>
            <a:pPr algn="ctr"/>
            <a:r>
              <a:rPr lang="en-US" sz="600" dirty="0">
                <a:solidFill>
                  <a:schemeClr val="bg1"/>
                </a:solidFill>
                <a:latin typeface="BentonSans Book" pitchFamily="2" charset="0"/>
              </a:rPr>
              <a:t>Orders</a:t>
            </a:r>
          </a:p>
        </p:txBody>
      </p:sp>
      <p:pic>
        <p:nvPicPr>
          <p:cNvPr id="133" name="Picture 132"/>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4831125" y="1421487"/>
            <a:ext cx="634163" cy="411878"/>
          </a:xfrm>
          <a:prstGeom prst="rect">
            <a:avLst/>
          </a:prstGeom>
        </p:spPr>
      </p:pic>
      <p:sp>
        <p:nvSpPr>
          <p:cNvPr id="134" name="Rectangle 74"/>
          <p:cNvSpPr>
            <a:spLocks noChangeArrowheads="1"/>
          </p:cNvSpPr>
          <p:nvPr/>
        </p:nvSpPr>
        <p:spPr bwMode="auto">
          <a:xfrm>
            <a:off x="4870335" y="1488927"/>
            <a:ext cx="574675" cy="276999"/>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Outbound </a:t>
            </a:r>
          </a:p>
          <a:p>
            <a:pPr algn="ctr"/>
            <a:r>
              <a:rPr lang="en-US" sz="600" dirty="0">
                <a:solidFill>
                  <a:schemeClr val="bg1"/>
                </a:solidFill>
                <a:latin typeface="BentonSans Book" pitchFamily="2" charset="0"/>
              </a:rPr>
              <a:t>Logistics Control</a:t>
            </a:r>
          </a:p>
        </p:txBody>
      </p:sp>
      <p:pic>
        <p:nvPicPr>
          <p:cNvPr id="135" name="Picture 134"/>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5809026" y="1410938"/>
            <a:ext cx="589295" cy="382737"/>
          </a:xfrm>
          <a:prstGeom prst="rect">
            <a:avLst/>
          </a:prstGeom>
        </p:spPr>
      </p:pic>
      <p:sp>
        <p:nvSpPr>
          <p:cNvPr id="136" name="Rectangle 74"/>
          <p:cNvSpPr>
            <a:spLocks noChangeArrowheads="1"/>
          </p:cNvSpPr>
          <p:nvPr/>
        </p:nvSpPr>
        <p:spPr bwMode="auto">
          <a:xfrm>
            <a:off x="5809986" y="1535093"/>
            <a:ext cx="574675" cy="184666"/>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Outbound </a:t>
            </a:r>
            <a:br>
              <a:rPr lang="en-US" sz="600" dirty="0">
                <a:solidFill>
                  <a:schemeClr val="bg1"/>
                </a:solidFill>
                <a:latin typeface="BentonSans Book" pitchFamily="2" charset="0"/>
              </a:rPr>
            </a:br>
            <a:r>
              <a:rPr lang="en-US" sz="600" dirty="0">
                <a:solidFill>
                  <a:schemeClr val="bg1"/>
                </a:solidFill>
                <a:latin typeface="BentonSans Book" pitchFamily="2" charset="0"/>
              </a:rPr>
              <a:t>Logistics </a:t>
            </a:r>
          </a:p>
        </p:txBody>
      </p:sp>
      <p:pic>
        <p:nvPicPr>
          <p:cNvPr id="137" name="Picture 136"/>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6625001" y="1410938"/>
            <a:ext cx="589295" cy="382737"/>
          </a:xfrm>
          <a:prstGeom prst="rect">
            <a:avLst/>
          </a:prstGeom>
        </p:spPr>
      </p:pic>
      <p:sp>
        <p:nvSpPr>
          <p:cNvPr id="138" name="Rectangle 74"/>
          <p:cNvSpPr>
            <a:spLocks noChangeArrowheads="1"/>
          </p:cNvSpPr>
          <p:nvPr/>
        </p:nvSpPr>
        <p:spPr bwMode="auto">
          <a:xfrm>
            <a:off x="6632311" y="1535093"/>
            <a:ext cx="574675" cy="184666"/>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Customer </a:t>
            </a:r>
            <a:br>
              <a:rPr lang="en-US" sz="600" dirty="0">
                <a:solidFill>
                  <a:schemeClr val="bg1"/>
                </a:solidFill>
                <a:latin typeface="BentonSans Book" pitchFamily="2" charset="0"/>
              </a:rPr>
            </a:br>
            <a:r>
              <a:rPr lang="en-US" sz="600" dirty="0">
                <a:solidFill>
                  <a:schemeClr val="bg1"/>
                </a:solidFill>
                <a:latin typeface="BentonSans Book" pitchFamily="2" charset="0"/>
              </a:rPr>
              <a:t>Invoicing</a:t>
            </a:r>
          </a:p>
        </p:txBody>
      </p:sp>
      <p:pic>
        <p:nvPicPr>
          <p:cNvPr id="139" name="Picture 138"/>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422191" y="1366037"/>
            <a:ext cx="847725" cy="456413"/>
          </a:xfrm>
          <a:prstGeom prst="rect">
            <a:avLst/>
          </a:prstGeom>
        </p:spPr>
      </p:pic>
      <p:sp>
        <p:nvSpPr>
          <p:cNvPr id="141" name="Rectangle 74"/>
          <p:cNvSpPr>
            <a:spLocks noChangeArrowheads="1"/>
          </p:cNvSpPr>
          <p:nvPr/>
        </p:nvSpPr>
        <p:spPr bwMode="auto">
          <a:xfrm>
            <a:off x="7457811" y="1506260"/>
            <a:ext cx="790839" cy="184666"/>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Receivables / Cash </a:t>
            </a:r>
            <a:br>
              <a:rPr lang="en-US" sz="600" dirty="0">
                <a:solidFill>
                  <a:schemeClr val="bg1"/>
                </a:solidFill>
                <a:latin typeface="BentonSans Book" pitchFamily="2" charset="0"/>
              </a:rPr>
            </a:br>
            <a:r>
              <a:rPr lang="en-US" sz="600" dirty="0">
                <a:solidFill>
                  <a:schemeClr val="bg1"/>
                </a:solidFill>
                <a:latin typeface="BentonSans Book" pitchFamily="2" charset="0"/>
              </a:rPr>
              <a:t>&amp; Liquidity Mgt</a:t>
            </a:r>
          </a:p>
        </p:txBody>
      </p:sp>
      <p:pic>
        <p:nvPicPr>
          <p:cNvPr id="142" name="Picture 141"/>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2902459" y="1410938"/>
            <a:ext cx="589295" cy="382737"/>
          </a:xfrm>
          <a:prstGeom prst="rect">
            <a:avLst/>
          </a:prstGeom>
        </p:spPr>
      </p:pic>
      <p:sp>
        <p:nvSpPr>
          <p:cNvPr id="143" name="Rectangle 74"/>
          <p:cNvSpPr>
            <a:spLocks noChangeArrowheads="1"/>
          </p:cNvSpPr>
          <p:nvPr/>
        </p:nvSpPr>
        <p:spPr bwMode="auto">
          <a:xfrm>
            <a:off x="2909769" y="1520935"/>
            <a:ext cx="574675" cy="184666"/>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Sales </a:t>
            </a:r>
          </a:p>
          <a:p>
            <a:pPr algn="ctr"/>
            <a:r>
              <a:rPr lang="en-US" sz="600" dirty="0">
                <a:solidFill>
                  <a:schemeClr val="bg1"/>
                </a:solidFill>
                <a:latin typeface="BentonSans Book" pitchFamily="2" charset="0"/>
              </a:rPr>
              <a:t>Orders</a:t>
            </a:r>
          </a:p>
        </p:txBody>
      </p:sp>
      <p:pic>
        <p:nvPicPr>
          <p:cNvPr id="144" name="Picture 143"/>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1806425" y="1412312"/>
            <a:ext cx="639399" cy="415279"/>
          </a:xfrm>
          <a:prstGeom prst="rect">
            <a:avLst/>
          </a:prstGeom>
        </p:spPr>
      </p:pic>
      <p:sp>
        <p:nvSpPr>
          <p:cNvPr id="145" name="Rectangle 74"/>
          <p:cNvSpPr>
            <a:spLocks noChangeArrowheads="1"/>
          </p:cNvSpPr>
          <p:nvPr/>
        </p:nvSpPr>
        <p:spPr bwMode="auto">
          <a:xfrm>
            <a:off x="1832785" y="1541126"/>
            <a:ext cx="574675" cy="276999"/>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New Business</a:t>
            </a:r>
          </a:p>
          <a:p>
            <a:pPr algn="ctr"/>
            <a:endParaRPr lang="en-US" sz="600" dirty="0">
              <a:solidFill>
                <a:schemeClr val="bg1"/>
              </a:solidFill>
              <a:latin typeface="BentonSans Book" pitchFamily="2" charset="0"/>
            </a:endParaRPr>
          </a:p>
          <a:p>
            <a:pPr algn="ctr"/>
            <a:endParaRPr lang="en-US" sz="600" dirty="0">
              <a:solidFill>
                <a:schemeClr val="bg1"/>
              </a:solidFill>
              <a:latin typeface="BentonSans Book" pitchFamily="2" charset="0"/>
            </a:endParaRPr>
          </a:p>
        </p:txBody>
      </p:sp>
      <p:pic>
        <p:nvPicPr>
          <p:cNvPr id="148" name="Picture 147"/>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3693997" y="6171841"/>
            <a:ext cx="589295" cy="382737"/>
          </a:xfrm>
          <a:prstGeom prst="rect">
            <a:avLst/>
          </a:prstGeom>
        </p:spPr>
      </p:pic>
      <p:pic>
        <p:nvPicPr>
          <p:cNvPr id="149" name="Picture 148"/>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4343688" y="6171841"/>
            <a:ext cx="589295" cy="382737"/>
          </a:xfrm>
          <a:prstGeom prst="rect">
            <a:avLst/>
          </a:prstGeom>
        </p:spPr>
      </p:pic>
      <p:sp>
        <p:nvSpPr>
          <p:cNvPr id="150" name="Rectangle 74"/>
          <p:cNvSpPr>
            <a:spLocks noChangeArrowheads="1"/>
          </p:cNvSpPr>
          <p:nvPr/>
        </p:nvSpPr>
        <p:spPr bwMode="auto">
          <a:xfrm>
            <a:off x="3701307" y="6306938"/>
            <a:ext cx="574675" cy="184666"/>
          </a:xfrm>
          <a:prstGeom prst="rect">
            <a:avLst/>
          </a:prstGeom>
          <a:noFill/>
          <a:ln w="9525">
            <a:noFill/>
            <a:miter lim="800000"/>
            <a:headEnd/>
            <a:tailEnd/>
          </a:ln>
        </p:spPr>
        <p:txBody>
          <a:bodyPr lIns="0" tIns="0" rIns="0" bIns="0">
            <a:spAutoFit/>
          </a:bodyPr>
          <a:lstStyle/>
          <a:p>
            <a:pPr algn="ctr"/>
            <a:r>
              <a:rPr lang="en-US" sz="600" dirty="0">
                <a:solidFill>
                  <a:schemeClr val="bg1"/>
                </a:solidFill>
                <a:latin typeface="BentonSans Book" pitchFamily="2" charset="0"/>
              </a:rPr>
              <a:t>Work </a:t>
            </a:r>
          </a:p>
          <a:p>
            <a:pPr algn="ctr"/>
            <a:r>
              <a:rPr lang="en-US" sz="600" dirty="0">
                <a:solidFill>
                  <a:schemeClr val="bg1"/>
                </a:solidFill>
                <a:latin typeface="BentonSans Book" pitchFamily="2" charset="0"/>
              </a:rPr>
              <a:t>Center</a:t>
            </a:r>
          </a:p>
        </p:txBody>
      </p:sp>
      <p:sp>
        <p:nvSpPr>
          <p:cNvPr id="153" name="Rectangle 74"/>
          <p:cNvSpPr>
            <a:spLocks noChangeArrowheads="1"/>
          </p:cNvSpPr>
          <p:nvPr/>
        </p:nvSpPr>
        <p:spPr bwMode="auto">
          <a:xfrm>
            <a:off x="4355455" y="6306938"/>
            <a:ext cx="574675" cy="184666"/>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Additional Application</a:t>
            </a:r>
          </a:p>
        </p:txBody>
      </p:sp>
    </p:spTree>
    <p:extLst>
      <p:ext uri="{BB962C8B-B14F-4D97-AF65-F5344CB8AC3E}">
        <p14:creationId xmlns:p14="http://schemas.microsoft.com/office/powerpoint/2010/main" val="624906374"/>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 name="Picture 161"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739" y="5909685"/>
            <a:ext cx="170688" cy="170688"/>
          </a:xfrm>
          <a:prstGeom prst="rect">
            <a:avLst/>
          </a:prstGeom>
        </p:spPr>
      </p:pic>
      <p:sp>
        <p:nvSpPr>
          <p:cNvPr id="2" name="Title 1"/>
          <p:cNvSpPr>
            <a:spLocks noGrp="1"/>
          </p:cNvSpPr>
          <p:nvPr>
            <p:ph type="title"/>
          </p:nvPr>
        </p:nvSpPr>
        <p:spPr/>
        <p:txBody>
          <a:bodyPr/>
          <a:lstStyle/>
          <a:p>
            <a:r>
              <a:rPr lang="de-DE" dirty="0"/>
              <a:t>Order-to-Cash (Sell-from-Stock) </a:t>
            </a:r>
            <a:br>
              <a:rPr lang="en-US" dirty="0"/>
            </a:br>
            <a:r>
              <a:rPr lang="en-US" sz="2000" b="0" dirty="0"/>
              <a:t>Scenario Flow Variant: With Down Payment</a:t>
            </a:r>
          </a:p>
        </p:txBody>
      </p:sp>
      <p:sp>
        <p:nvSpPr>
          <p:cNvPr id="3" name="Rectangle 122"/>
          <p:cNvSpPr>
            <a:spLocks noChangeArrowheads="1"/>
          </p:cNvSpPr>
          <p:nvPr/>
        </p:nvSpPr>
        <p:spPr bwMode="auto">
          <a:xfrm>
            <a:off x="1763713" y="5540558"/>
            <a:ext cx="7380287" cy="1310408"/>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845175"/>
            <a:ext cx="1644650" cy="253916"/>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050">
                <a:solidFill>
                  <a:srgbClr val="666666"/>
                </a:solidFill>
                <a:latin typeface="BentonSans Light" pitchFamily="2" charset="0"/>
              </a:defRPr>
            </a:lvl1pPr>
          </a:lstStyle>
          <a:p>
            <a:r>
              <a:rPr lang="en-US" dirty="0"/>
              <a:t>Legend &amp; Variants</a:t>
            </a:r>
          </a:p>
        </p:txBody>
      </p:sp>
      <p:sp>
        <p:nvSpPr>
          <p:cNvPr id="14" name="Rectangle 13"/>
          <p:cNvSpPr/>
          <p:nvPr/>
        </p:nvSpPr>
        <p:spPr bwMode="auto">
          <a:xfrm>
            <a:off x="7400925" y="5910263"/>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800">
                <a:solidFill>
                  <a:schemeClr val="accent2"/>
                </a:solidFill>
              </a:rPr>
              <a:t>Variant(s) of the Scenario:</a:t>
            </a:r>
          </a:p>
        </p:txBody>
      </p:sp>
      <p:sp>
        <p:nvSpPr>
          <p:cNvPr id="15" name="Rectangle 14">
            <a:hlinkClick r:id="rId4" action="ppaction://hlinksldjump"/>
          </p:cNvPr>
          <p:cNvSpPr/>
          <p:nvPr/>
        </p:nvSpPr>
        <p:spPr bwMode="auto">
          <a:xfrm>
            <a:off x="7400925" y="6176963"/>
            <a:ext cx="1593850" cy="6619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marL="85725" indent="-85725">
              <a:spcBef>
                <a:spcPts val="300"/>
              </a:spcBef>
              <a:buFont typeface="Wingdings" pitchFamily="2" charset="2"/>
              <a:buChar char="§"/>
              <a:defRPr/>
            </a:pPr>
            <a:r>
              <a:rPr lang="de-DE" sz="700" dirty="0">
                <a:solidFill>
                  <a:schemeClr val="tx1"/>
                </a:solidFill>
                <a:hlinkClick r:id="rId4" action="ppaction://hlinksldjump"/>
              </a:rPr>
              <a:t>Standard</a:t>
            </a:r>
            <a:endParaRPr lang="de-DE" sz="700" dirty="0">
              <a:solidFill>
                <a:schemeClr val="tx1"/>
              </a:solidFill>
            </a:endParaRPr>
          </a:p>
          <a:p>
            <a:pPr marL="85725" indent="-85725">
              <a:spcBef>
                <a:spcPts val="300"/>
              </a:spcBef>
              <a:buFont typeface="Wingdings" pitchFamily="2" charset="2"/>
              <a:buChar char="§"/>
              <a:defRPr/>
            </a:pPr>
            <a:r>
              <a:rPr lang="en-US" sz="700" dirty="0">
                <a:solidFill>
                  <a:schemeClr val="tx1"/>
                </a:solidFill>
                <a:hlinkClick r:id="rId5" action="ppaction://hlinksldjump"/>
              </a:rPr>
              <a:t>With Sales Contract</a:t>
            </a:r>
            <a:endParaRPr lang="de-DE" sz="700" u="sng" dirty="0">
              <a:solidFill>
                <a:schemeClr val="tx1"/>
              </a:solidFill>
            </a:endParaRPr>
          </a:p>
          <a:p>
            <a:pPr marL="85725" indent="-85725">
              <a:spcBef>
                <a:spcPts val="300"/>
              </a:spcBef>
              <a:buFont typeface="Wingdings" pitchFamily="2" charset="2"/>
              <a:buChar char="§"/>
              <a:defRPr/>
            </a:pPr>
            <a:r>
              <a:rPr lang="en-US" sz="700" b="1" dirty="0">
                <a:solidFill>
                  <a:schemeClr val="accent2"/>
                </a:solidFill>
              </a:rPr>
              <a:t>With Down Payment</a:t>
            </a:r>
          </a:p>
        </p:txBody>
      </p:sp>
      <p:sp>
        <p:nvSpPr>
          <p:cNvPr id="31" name="TextBox 30"/>
          <p:cNvSpPr txBox="1"/>
          <p:nvPr/>
        </p:nvSpPr>
        <p:spPr>
          <a:xfrm>
            <a:off x="218636" y="4119098"/>
            <a:ext cx="1647825" cy="27622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Explorer</a:t>
            </a:r>
          </a:p>
        </p:txBody>
      </p:sp>
      <p:sp>
        <p:nvSpPr>
          <p:cNvPr id="66" name="Chevron 426">
            <a:hlinkClick r:id="rId6" action="ppaction://hlinksldjump"/>
          </p:cNvPr>
          <p:cNvSpPr>
            <a:spLocks noChangeArrowheads="1"/>
          </p:cNvSpPr>
          <p:nvPr/>
        </p:nvSpPr>
        <p:spPr bwMode="auto">
          <a:xfrm>
            <a:off x="1397360" y="2099843"/>
            <a:ext cx="641350"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Creating Sales Quotes</a:t>
            </a:r>
          </a:p>
        </p:txBody>
      </p:sp>
      <p:sp>
        <p:nvSpPr>
          <p:cNvPr id="67" name="Chevron 426">
            <a:hlinkClick r:id="rId7" action="ppaction://hlinksldjump"/>
          </p:cNvPr>
          <p:cNvSpPr>
            <a:spLocks noChangeArrowheads="1"/>
          </p:cNvSpPr>
          <p:nvPr/>
        </p:nvSpPr>
        <p:spPr bwMode="auto">
          <a:xfrm>
            <a:off x="2384784" y="2093493"/>
            <a:ext cx="625476"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Creating </a:t>
            </a:r>
            <a:br>
              <a:rPr lang="en-US" sz="600" dirty="0">
                <a:solidFill>
                  <a:srgbClr val="404040"/>
                </a:solidFill>
              </a:rPr>
            </a:br>
            <a:r>
              <a:rPr lang="en-US" sz="600" dirty="0">
                <a:solidFill>
                  <a:srgbClr val="404040"/>
                </a:solidFill>
              </a:rPr>
              <a:t>Sales Orders</a:t>
            </a:r>
          </a:p>
        </p:txBody>
      </p:sp>
      <p:sp>
        <p:nvSpPr>
          <p:cNvPr id="68" name="Chevron 362">
            <a:hlinkClick r:id="rId8" action="ppaction://hlinksldjump"/>
          </p:cNvPr>
          <p:cNvSpPr>
            <a:spLocks noChangeArrowheads="1"/>
          </p:cNvSpPr>
          <p:nvPr/>
        </p:nvSpPr>
        <p:spPr bwMode="auto">
          <a:xfrm>
            <a:off x="5214607" y="2077140"/>
            <a:ext cx="587375" cy="534987"/>
          </a:xfrm>
          <a:prstGeom prst="chevron">
            <a:avLst>
              <a:gd name="adj" fmla="val 10375"/>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Initiating Outbound Delivery</a:t>
            </a:r>
          </a:p>
        </p:txBody>
      </p:sp>
      <p:sp>
        <p:nvSpPr>
          <p:cNvPr id="69" name="Chevron 362">
            <a:hlinkClick r:id="rId9" action="ppaction://hlinksldjump"/>
          </p:cNvPr>
          <p:cNvSpPr>
            <a:spLocks noChangeArrowheads="1"/>
          </p:cNvSpPr>
          <p:nvPr/>
        </p:nvSpPr>
        <p:spPr bwMode="auto">
          <a:xfrm>
            <a:off x="7027532" y="2070790"/>
            <a:ext cx="581973" cy="534987"/>
          </a:xfrm>
          <a:prstGeom prst="chevron">
            <a:avLst>
              <a:gd name="adj" fmla="val 10375"/>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Creating Customer Invoices</a:t>
            </a:r>
          </a:p>
        </p:txBody>
      </p:sp>
      <p:sp>
        <p:nvSpPr>
          <p:cNvPr id="73" name="Freeform 69">
            <a:hlinkClick r:id="rId10" action="ppaction://hlinksldjump" tooltip="Process is relevant for accounting"/>
          </p:cNvPr>
          <p:cNvSpPr>
            <a:spLocks noChangeAspect="1" noChangeArrowheads="1"/>
          </p:cNvSpPr>
          <p:nvPr/>
        </p:nvSpPr>
        <p:spPr bwMode="auto">
          <a:xfrm>
            <a:off x="8349921" y="2496240"/>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sp>
        <p:nvSpPr>
          <p:cNvPr id="74" name="Freeform 69"/>
          <p:cNvSpPr>
            <a:spLocks noChangeAspect="1" noChangeArrowheads="1"/>
          </p:cNvSpPr>
          <p:nvPr/>
        </p:nvSpPr>
        <p:spPr bwMode="auto">
          <a:xfrm>
            <a:off x="7453193" y="2494442"/>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6" name="Pentagon 71"/>
          <p:cNvSpPr>
            <a:spLocks noChangeArrowheads="1"/>
          </p:cNvSpPr>
          <p:nvPr/>
        </p:nvSpPr>
        <p:spPr bwMode="auto">
          <a:xfrm>
            <a:off x="402209" y="3293595"/>
            <a:ext cx="633413" cy="604837"/>
          </a:xfrm>
          <a:prstGeom prst="homePlate">
            <a:avLst>
              <a:gd name="adj" fmla="val 11258"/>
            </a:avLst>
          </a:prstGeom>
          <a:noFill/>
          <a:ln w="19050" cap="rnd" algn="ctr">
            <a:noFill/>
            <a:bevel/>
            <a:headEnd/>
            <a:tailEnd/>
          </a:ln>
        </p:spPr>
        <p:txBody>
          <a:bodyPr lIns="72000" tIns="36000" rIns="0" bIns="46800" anchor="b"/>
          <a:lstStyle/>
          <a:p>
            <a:r>
              <a:rPr lang="en-US" sz="700" dirty="0">
                <a:solidFill>
                  <a:srgbClr val="404040"/>
                </a:solidFill>
              </a:rPr>
              <a:t>Marketing-to-Opportunity</a:t>
            </a:r>
          </a:p>
        </p:txBody>
      </p:sp>
      <p:sp>
        <p:nvSpPr>
          <p:cNvPr id="78" name="Pentagon 71"/>
          <p:cNvSpPr>
            <a:spLocks noChangeArrowheads="1"/>
          </p:cNvSpPr>
          <p:nvPr/>
        </p:nvSpPr>
        <p:spPr bwMode="auto">
          <a:xfrm>
            <a:off x="8245646" y="3970019"/>
            <a:ext cx="633412" cy="604838"/>
          </a:xfrm>
          <a:prstGeom prst="homePlate">
            <a:avLst>
              <a:gd name="adj" fmla="val 11258"/>
            </a:avLst>
          </a:prstGeom>
          <a:noFill/>
          <a:ln w="19050" cap="rnd" algn="ctr">
            <a:noFill/>
            <a:bevel/>
            <a:headEnd/>
            <a:tailEnd/>
          </a:ln>
        </p:spPr>
        <p:txBody>
          <a:bodyPr lIns="72000" tIns="36000" rIns="0" bIns="46800" anchor="b"/>
          <a:lstStyle/>
          <a:p>
            <a:r>
              <a:rPr lang="en-US" sz="700" dirty="0">
                <a:solidFill>
                  <a:srgbClr val="404040"/>
                </a:solidFill>
              </a:rPr>
              <a:t>Customer Returns</a:t>
            </a:r>
          </a:p>
        </p:txBody>
      </p:sp>
      <p:pic>
        <p:nvPicPr>
          <p:cNvPr id="79" name="Picture 5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bwMode="auto">
          <a:xfrm>
            <a:off x="492697" y="3463227"/>
            <a:ext cx="160337" cy="119523"/>
          </a:xfrm>
          <a:prstGeom prst="rect">
            <a:avLst/>
          </a:prstGeom>
          <a:noFill/>
          <a:ln w="9525">
            <a:noFill/>
            <a:miter lim="800000"/>
            <a:headEnd/>
            <a:tailEnd/>
          </a:ln>
        </p:spPr>
      </p:pic>
      <p:pic>
        <p:nvPicPr>
          <p:cNvPr id="80" name="Picture 5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bwMode="auto">
          <a:xfrm>
            <a:off x="8334546" y="4069967"/>
            <a:ext cx="160337" cy="119523"/>
          </a:xfrm>
          <a:prstGeom prst="rect">
            <a:avLst/>
          </a:prstGeom>
          <a:noFill/>
          <a:ln w="9525">
            <a:noFill/>
            <a:miter lim="800000"/>
            <a:headEnd/>
            <a:tailEnd/>
          </a:ln>
        </p:spPr>
      </p:pic>
      <p:grpSp>
        <p:nvGrpSpPr>
          <p:cNvPr id="16" name="Group 70"/>
          <p:cNvGrpSpPr>
            <a:grpSpLocks/>
          </p:cNvGrpSpPr>
          <p:nvPr/>
        </p:nvGrpSpPr>
        <p:grpSpPr bwMode="auto">
          <a:xfrm>
            <a:off x="473435" y="2591968"/>
            <a:ext cx="719138" cy="530225"/>
            <a:chOff x="1836" y="3915"/>
            <a:chExt cx="453" cy="334"/>
          </a:xfrm>
        </p:grpSpPr>
        <p:sp>
          <p:nvSpPr>
            <p:cNvPr id="82"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83"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84"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telephony channel</a:t>
              </a:r>
            </a:p>
            <a:p>
              <a:pPr marL="57150" indent="-57150">
                <a:buFontTx/>
                <a:buChar char="•"/>
              </a:pPr>
              <a:r>
                <a:rPr lang="en-US" sz="600" dirty="0">
                  <a:solidFill>
                    <a:srgbClr val="404040"/>
                  </a:solidFill>
                </a:rPr>
                <a:t>fax-/e-mail channel</a:t>
              </a:r>
            </a:p>
          </p:txBody>
        </p:sp>
      </p:grpSp>
      <p:grpSp>
        <p:nvGrpSpPr>
          <p:cNvPr id="17" name="Group 70"/>
          <p:cNvGrpSpPr>
            <a:grpSpLocks/>
          </p:cNvGrpSpPr>
          <p:nvPr/>
        </p:nvGrpSpPr>
        <p:grpSpPr bwMode="auto">
          <a:xfrm>
            <a:off x="6192508" y="2537515"/>
            <a:ext cx="719138" cy="530225"/>
            <a:chOff x="1836" y="3915"/>
            <a:chExt cx="453" cy="334"/>
          </a:xfrm>
        </p:grpSpPr>
        <p:sp>
          <p:nvSpPr>
            <p:cNvPr id="86"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87"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88"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with task control</a:t>
              </a:r>
            </a:p>
            <a:p>
              <a:pPr marL="57150" indent="-57150">
                <a:buFontTx/>
                <a:buChar char="•"/>
              </a:pPr>
              <a:r>
                <a:rPr lang="en-US" sz="600" dirty="0">
                  <a:solidFill>
                    <a:srgbClr val="404040"/>
                  </a:solidFill>
                </a:rPr>
                <a:t>without task control</a:t>
              </a:r>
            </a:p>
          </p:txBody>
        </p:sp>
      </p:grpSp>
      <p:grpSp>
        <p:nvGrpSpPr>
          <p:cNvPr id="18" name="Group 70"/>
          <p:cNvGrpSpPr>
            <a:grpSpLocks/>
          </p:cNvGrpSpPr>
          <p:nvPr/>
        </p:nvGrpSpPr>
        <p:grpSpPr bwMode="auto">
          <a:xfrm>
            <a:off x="7851904" y="2465700"/>
            <a:ext cx="1129342" cy="1283077"/>
            <a:chOff x="1833" y="3864"/>
            <a:chExt cx="453" cy="334"/>
          </a:xfrm>
        </p:grpSpPr>
        <p:sp>
          <p:nvSpPr>
            <p:cNvPr id="90" name="Chevron 430"/>
            <p:cNvSpPr>
              <a:spLocks noChangeArrowheads="1"/>
            </p:cNvSpPr>
            <p:nvPr/>
          </p:nvSpPr>
          <p:spPr bwMode="auto">
            <a:xfrm>
              <a:off x="1877" y="3864"/>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91" name="Chevron 430"/>
            <p:cNvSpPr>
              <a:spLocks noChangeArrowheads="1"/>
            </p:cNvSpPr>
            <p:nvPr/>
          </p:nvSpPr>
          <p:spPr bwMode="auto">
            <a:xfrm>
              <a:off x="1855" y="3881"/>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92" name="Chevron 430"/>
            <p:cNvSpPr>
              <a:spLocks noChangeArrowheads="1"/>
            </p:cNvSpPr>
            <p:nvPr/>
          </p:nvSpPr>
          <p:spPr bwMode="auto">
            <a:xfrm>
              <a:off x="1833" y="3898"/>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endParaRPr lang="en-US" sz="600" dirty="0">
                <a:solidFill>
                  <a:srgbClr val="404040"/>
                </a:solidFill>
              </a:endParaRPr>
            </a:p>
          </p:txBody>
        </p:sp>
      </p:grpSp>
      <p:sp>
        <p:nvSpPr>
          <p:cNvPr id="93" name="Rectangle 92"/>
          <p:cNvSpPr/>
          <p:nvPr/>
        </p:nvSpPr>
        <p:spPr>
          <a:xfrm>
            <a:off x="7954783" y="2719680"/>
            <a:ext cx="884711" cy="923330"/>
          </a:xfrm>
          <a:prstGeom prst="rect">
            <a:avLst/>
          </a:prstGeom>
        </p:spPr>
        <p:txBody>
          <a:bodyPr wrap="square">
            <a:spAutoFit/>
          </a:bodyPr>
          <a:lstStyle/>
          <a:p>
            <a:pPr marL="57150" indent="-57150">
              <a:buFontTx/>
              <a:buChar char="•"/>
            </a:pPr>
            <a:r>
              <a:rPr lang="en-US" sz="600" dirty="0">
                <a:solidFill>
                  <a:srgbClr val="404040"/>
                </a:solidFill>
              </a:rPr>
              <a:t>Process Bank Statement - Standard Variant</a:t>
            </a:r>
          </a:p>
          <a:p>
            <a:pPr marL="57150" indent="-57150">
              <a:buFontTx/>
              <a:buChar char="•"/>
            </a:pPr>
            <a:r>
              <a:rPr lang="en-US" sz="600" dirty="0">
                <a:solidFill>
                  <a:srgbClr val="404040"/>
                </a:solidFill>
              </a:rPr>
              <a:t>Process externally initiated payment by incoming check (Multiple Checks)</a:t>
            </a:r>
          </a:p>
          <a:p>
            <a:pPr marL="57150" indent="-57150">
              <a:buFontTx/>
              <a:buChar char="•"/>
            </a:pPr>
            <a:r>
              <a:rPr lang="en-US" sz="600" dirty="0">
                <a:solidFill>
                  <a:srgbClr val="404040"/>
                </a:solidFill>
              </a:rPr>
              <a:t>… (7 more variants)</a:t>
            </a:r>
          </a:p>
        </p:txBody>
      </p:sp>
      <p:sp>
        <p:nvSpPr>
          <p:cNvPr id="71" name="Chevron 426">
            <a:hlinkClick r:id="rId12" action="ppaction://hlinksldjump"/>
          </p:cNvPr>
          <p:cNvSpPr>
            <a:spLocks noChangeArrowheads="1"/>
          </p:cNvSpPr>
          <p:nvPr/>
        </p:nvSpPr>
        <p:spPr bwMode="auto">
          <a:xfrm>
            <a:off x="7853032" y="2067615"/>
            <a:ext cx="660401"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Processing</a:t>
            </a:r>
            <a:br>
              <a:rPr lang="en-US" sz="600" dirty="0">
                <a:solidFill>
                  <a:srgbClr val="404040"/>
                </a:solidFill>
              </a:rPr>
            </a:br>
            <a:r>
              <a:rPr lang="en-US" sz="600" dirty="0">
                <a:solidFill>
                  <a:srgbClr val="404040"/>
                </a:solidFill>
              </a:rPr>
              <a:t>Receivables and Payments</a:t>
            </a:r>
          </a:p>
        </p:txBody>
      </p:sp>
      <p:sp>
        <p:nvSpPr>
          <p:cNvPr id="65" name="Chevron 426">
            <a:hlinkClick r:id="rId13" action="ppaction://hlinksldjump"/>
          </p:cNvPr>
          <p:cNvSpPr>
            <a:spLocks noChangeArrowheads="1"/>
          </p:cNvSpPr>
          <p:nvPr/>
        </p:nvSpPr>
        <p:spPr bwMode="auto">
          <a:xfrm>
            <a:off x="473628" y="2109368"/>
            <a:ext cx="666516"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Handling </a:t>
            </a:r>
          </a:p>
          <a:p>
            <a:pPr>
              <a:lnSpc>
                <a:spcPct val="90000"/>
              </a:lnSpc>
              <a:buClr>
                <a:schemeClr val="accent1"/>
              </a:buClr>
              <a:buSzPct val="80000"/>
            </a:pPr>
            <a:r>
              <a:rPr lang="en-US" sz="600" dirty="0">
                <a:solidFill>
                  <a:srgbClr val="404040"/>
                </a:solidFill>
              </a:rPr>
              <a:t>an Incoming Customer Inquiry</a:t>
            </a:r>
          </a:p>
        </p:txBody>
      </p:sp>
      <p:cxnSp>
        <p:nvCxnSpPr>
          <p:cNvPr id="101" name="AutoShape 482"/>
          <p:cNvCxnSpPr>
            <a:cxnSpLocks noChangeShapeType="1"/>
          </p:cNvCxnSpPr>
          <p:nvPr/>
        </p:nvCxnSpPr>
        <p:spPr bwMode="auto">
          <a:xfrm flipH="1" flipV="1">
            <a:off x="1719011" y="1861169"/>
            <a:ext cx="1742" cy="215935"/>
          </a:xfrm>
          <a:prstGeom prst="straightConnector1">
            <a:avLst/>
          </a:prstGeom>
          <a:noFill/>
          <a:ln w="9525">
            <a:solidFill>
              <a:srgbClr val="7D96A4"/>
            </a:solidFill>
            <a:prstDash val="sysDot"/>
            <a:round/>
            <a:headEnd/>
            <a:tailEnd/>
          </a:ln>
        </p:spPr>
      </p:cxnSp>
      <p:sp>
        <p:nvSpPr>
          <p:cNvPr id="72" name="Freeform 69">
            <a:hlinkClick r:id="rId10" action="ppaction://hlinksldjump" tooltip="Process is relevant for accounting"/>
          </p:cNvPr>
          <p:cNvSpPr>
            <a:spLocks noChangeAspect="1" noChangeArrowheads="1"/>
          </p:cNvSpPr>
          <p:nvPr/>
        </p:nvSpPr>
        <p:spPr bwMode="auto">
          <a:xfrm>
            <a:off x="6593758" y="2500665"/>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cxnSp>
        <p:nvCxnSpPr>
          <p:cNvPr id="113" name="AutoShape 482"/>
          <p:cNvCxnSpPr>
            <a:cxnSpLocks noChangeShapeType="1"/>
          </p:cNvCxnSpPr>
          <p:nvPr/>
        </p:nvCxnSpPr>
        <p:spPr bwMode="auto">
          <a:xfrm flipH="1" flipV="1">
            <a:off x="7278144" y="1848448"/>
            <a:ext cx="1742" cy="215935"/>
          </a:xfrm>
          <a:prstGeom prst="straightConnector1">
            <a:avLst/>
          </a:prstGeom>
          <a:noFill/>
          <a:ln w="9525">
            <a:solidFill>
              <a:srgbClr val="7D96A4"/>
            </a:solidFill>
            <a:prstDash val="sysDot"/>
            <a:round/>
            <a:headEnd/>
            <a:tailEnd/>
          </a:ln>
        </p:spPr>
      </p:cxnSp>
      <p:cxnSp>
        <p:nvCxnSpPr>
          <p:cNvPr id="114" name="AutoShape 482"/>
          <p:cNvCxnSpPr>
            <a:cxnSpLocks noChangeShapeType="1"/>
          </p:cNvCxnSpPr>
          <p:nvPr/>
        </p:nvCxnSpPr>
        <p:spPr bwMode="auto">
          <a:xfrm flipH="1" flipV="1">
            <a:off x="6458635" y="1831195"/>
            <a:ext cx="1742" cy="215935"/>
          </a:xfrm>
          <a:prstGeom prst="straightConnector1">
            <a:avLst/>
          </a:prstGeom>
          <a:noFill/>
          <a:ln w="9525">
            <a:solidFill>
              <a:srgbClr val="7D96A4"/>
            </a:solidFill>
            <a:prstDash val="sysDot"/>
            <a:round/>
            <a:headEnd/>
            <a:tailEnd/>
          </a:ln>
        </p:spPr>
      </p:cxnSp>
      <p:cxnSp>
        <p:nvCxnSpPr>
          <p:cNvPr id="115" name="AutoShape 482"/>
          <p:cNvCxnSpPr>
            <a:cxnSpLocks noChangeShapeType="1"/>
          </p:cNvCxnSpPr>
          <p:nvPr/>
        </p:nvCxnSpPr>
        <p:spPr bwMode="auto">
          <a:xfrm flipH="1" flipV="1">
            <a:off x="8209797" y="1848448"/>
            <a:ext cx="1742" cy="215935"/>
          </a:xfrm>
          <a:prstGeom prst="straightConnector1">
            <a:avLst/>
          </a:prstGeom>
          <a:noFill/>
          <a:ln w="9525">
            <a:solidFill>
              <a:srgbClr val="7D96A4"/>
            </a:solidFill>
            <a:prstDash val="sysDot"/>
            <a:round/>
            <a:headEnd/>
            <a:tailEnd/>
          </a:ln>
        </p:spPr>
      </p:cxnSp>
      <p:cxnSp>
        <p:nvCxnSpPr>
          <p:cNvPr id="116" name="AutoShape 482"/>
          <p:cNvCxnSpPr>
            <a:cxnSpLocks noChangeShapeType="1"/>
          </p:cNvCxnSpPr>
          <p:nvPr/>
        </p:nvCxnSpPr>
        <p:spPr bwMode="auto">
          <a:xfrm flipH="1" flipV="1">
            <a:off x="2688891" y="1874325"/>
            <a:ext cx="1742" cy="215935"/>
          </a:xfrm>
          <a:prstGeom prst="straightConnector1">
            <a:avLst/>
          </a:prstGeom>
          <a:noFill/>
          <a:ln w="9525">
            <a:solidFill>
              <a:srgbClr val="7D96A4"/>
            </a:solidFill>
            <a:prstDash val="sysDot"/>
            <a:round/>
            <a:headEnd/>
            <a:tailEnd/>
          </a:ln>
        </p:spPr>
      </p:cxnSp>
      <p:cxnSp>
        <p:nvCxnSpPr>
          <p:cNvPr id="117" name="AutoShape 482"/>
          <p:cNvCxnSpPr>
            <a:cxnSpLocks noChangeShapeType="1"/>
          </p:cNvCxnSpPr>
          <p:nvPr/>
        </p:nvCxnSpPr>
        <p:spPr bwMode="auto">
          <a:xfrm flipH="1" flipV="1">
            <a:off x="5509730" y="1874327"/>
            <a:ext cx="1742" cy="215935"/>
          </a:xfrm>
          <a:prstGeom prst="straightConnector1">
            <a:avLst/>
          </a:prstGeom>
          <a:noFill/>
          <a:ln w="9525">
            <a:solidFill>
              <a:srgbClr val="7D96A4"/>
            </a:solidFill>
            <a:prstDash val="sysDot"/>
            <a:round/>
            <a:headEnd/>
            <a:tailEnd/>
          </a:ln>
        </p:spPr>
      </p:cxnSp>
      <p:cxnSp>
        <p:nvCxnSpPr>
          <p:cNvPr id="118" name="AutoShape 1146"/>
          <p:cNvCxnSpPr>
            <a:cxnSpLocks noChangeShapeType="1"/>
            <a:stCxn id="66" idx="1"/>
            <a:endCxn id="65" idx="3"/>
          </p:cNvCxnSpPr>
          <p:nvPr/>
        </p:nvCxnSpPr>
        <p:spPr bwMode="auto">
          <a:xfrm flipH="1">
            <a:off x="1140144" y="2367337"/>
            <a:ext cx="312721" cy="9525"/>
          </a:xfrm>
          <a:prstGeom prst="straightConnector1">
            <a:avLst/>
          </a:prstGeom>
          <a:noFill/>
          <a:ln w="9525">
            <a:solidFill>
              <a:schemeClr val="tx1">
                <a:lumMod val="50000"/>
                <a:lumOff val="50000"/>
              </a:schemeClr>
            </a:solidFill>
            <a:prstDash val="solid"/>
            <a:round/>
            <a:headEnd type="triangle" w="med" len="med"/>
            <a:tailEnd/>
          </a:ln>
        </p:spPr>
      </p:cxnSp>
      <p:cxnSp>
        <p:nvCxnSpPr>
          <p:cNvPr id="120" name="AutoShape 1146"/>
          <p:cNvCxnSpPr>
            <a:cxnSpLocks noChangeShapeType="1"/>
            <a:stCxn id="67" idx="1"/>
            <a:endCxn id="66" idx="3"/>
          </p:cNvCxnSpPr>
          <p:nvPr/>
        </p:nvCxnSpPr>
        <p:spPr bwMode="auto">
          <a:xfrm flipH="1">
            <a:off x="2038710" y="2360987"/>
            <a:ext cx="401579" cy="6350"/>
          </a:xfrm>
          <a:prstGeom prst="straightConnector1">
            <a:avLst/>
          </a:prstGeom>
          <a:noFill/>
          <a:ln w="9525">
            <a:solidFill>
              <a:schemeClr val="tx1">
                <a:lumMod val="50000"/>
                <a:lumOff val="50000"/>
              </a:schemeClr>
            </a:solidFill>
            <a:prstDash val="solid"/>
            <a:round/>
            <a:headEnd type="triangle" w="med" len="med"/>
            <a:tailEnd/>
          </a:ln>
        </p:spPr>
      </p:cxnSp>
      <p:cxnSp>
        <p:nvCxnSpPr>
          <p:cNvPr id="121" name="AutoShape 1146"/>
          <p:cNvCxnSpPr>
            <a:cxnSpLocks noChangeShapeType="1"/>
            <a:stCxn id="68" idx="1"/>
            <a:endCxn id="67" idx="3"/>
          </p:cNvCxnSpPr>
          <p:nvPr/>
        </p:nvCxnSpPr>
        <p:spPr bwMode="auto">
          <a:xfrm flipH="1">
            <a:off x="3010260" y="2344634"/>
            <a:ext cx="2259852" cy="16353"/>
          </a:xfrm>
          <a:prstGeom prst="straightConnector1">
            <a:avLst/>
          </a:prstGeom>
          <a:noFill/>
          <a:ln w="9525">
            <a:solidFill>
              <a:schemeClr val="tx1">
                <a:lumMod val="50000"/>
                <a:lumOff val="50000"/>
              </a:schemeClr>
            </a:solidFill>
            <a:prstDash val="solid"/>
            <a:round/>
            <a:headEnd type="triangle" w="med" len="med"/>
            <a:tailEnd/>
          </a:ln>
        </p:spPr>
      </p:cxnSp>
      <p:cxnSp>
        <p:nvCxnSpPr>
          <p:cNvPr id="122" name="AutoShape 1146"/>
          <p:cNvCxnSpPr>
            <a:cxnSpLocks noChangeShapeType="1"/>
            <a:stCxn id="70" idx="1"/>
            <a:endCxn id="68" idx="3"/>
          </p:cNvCxnSpPr>
          <p:nvPr/>
        </p:nvCxnSpPr>
        <p:spPr bwMode="auto">
          <a:xfrm flipH="1">
            <a:off x="5801982" y="2344634"/>
            <a:ext cx="423805" cy="0"/>
          </a:xfrm>
          <a:prstGeom prst="straightConnector1">
            <a:avLst/>
          </a:prstGeom>
          <a:noFill/>
          <a:ln w="9525">
            <a:solidFill>
              <a:schemeClr val="tx1">
                <a:lumMod val="50000"/>
                <a:lumOff val="50000"/>
              </a:schemeClr>
            </a:solidFill>
            <a:prstDash val="solid"/>
            <a:round/>
            <a:headEnd type="triangle" w="med" len="med"/>
            <a:tailEnd/>
          </a:ln>
        </p:spPr>
      </p:cxnSp>
      <p:cxnSp>
        <p:nvCxnSpPr>
          <p:cNvPr id="123" name="AutoShape 1146"/>
          <p:cNvCxnSpPr>
            <a:cxnSpLocks noChangeShapeType="1"/>
            <a:stCxn id="69" idx="1"/>
            <a:endCxn id="70" idx="3"/>
          </p:cNvCxnSpPr>
          <p:nvPr/>
        </p:nvCxnSpPr>
        <p:spPr bwMode="auto">
          <a:xfrm flipH="1">
            <a:off x="6752833" y="2338284"/>
            <a:ext cx="330204" cy="6350"/>
          </a:xfrm>
          <a:prstGeom prst="straightConnector1">
            <a:avLst/>
          </a:prstGeom>
          <a:noFill/>
          <a:ln w="9525">
            <a:solidFill>
              <a:schemeClr val="tx1">
                <a:lumMod val="50000"/>
                <a:lumOff val="50000"/>
              </a:schemeClr>
            </a:solidFill>
            <a:prstDash val="solid"/>
            <a:round/>
            <a:headEnd type="triangle" w="med" len="med"/>
            <a:tailEnd/>
          </a:ln>
        </p:spPr>
      </p:cxnSp>
      <p:cxnSp>
        <p:nvCxnSpPr>
          <p:cNvPr id="124" name="AutoShape 1146"/>
          <p:cNvCxnSpPr>
            <a:cxnSpLocks noChangeShapeType="1"/>
            <a:stCxn id="71" idx="1"/>
            <a:endCxn id="69" idx="3"/>
          </p:cNvCxnSpPr>
          <p:nvPr/>
        </p:nvCxnSpPr>
        <p:spPr bwMode="auto">
          <a:xfrm flipH="1">
            <a:off x="7609505" y="2335109"/>
            <a:ext cx="299032" cy="3175"/>
          </a:xfrm>
          <a:prstGeom prst="straightConnector1">
            <a:avLst/>
          </a:prstGeom>
          <a:noFill/>
          <a:ln w="9525">
            <a:solidFill>
              <a:schemeClr val="tx1">
                <a:lumMod val="50000"/>
                <a:lumOff val="50000"/>
              </a:schemeClr>
            </a:solidFill>
            <a:prstDash val="solid"/>
            <a:round/>
            <a:headEnd type="triangle" w="med" len="med"/>
            <a:tailEnd/>
          </a:ln>
        </p:spPr>
      </p:cxnSp>
      <p:cxnSp>
        <p:nvCxnSpPr>
          <p:cNvPr id="140" name="Elbow Connector 1602"/>
          <p:cNvCxnSpPr>
            <a:cxnSpLocks noChangeShapeType="1"/>
          </p:cNvCxnSpPr>
          <p:nvPr/>
        </p:nvCxnSpPr>
        <p:spPr bwMode="auto">
          <a:xfrm flipV="1">
            <a:off x="1132248" y="2370783"/>
            <a:ext cx="1301750" cy="1281113"/>
          </a:xfrm>
          <a:prstGeom prst="bentConnector3">
            <a:avLst>
              <a:gd name="adj1" fmla="val 84181"/>
            </a:avLst>
          </a:prstGeom>
          <a:noFill/>
          <a:ln w="9525">
            <a:solidFill>
              <a:srgbClr val="7F7F7F"/>
            </a:solidFill>
            <a:round/>
            <a:headEnd/>
            <a:tailEnd type="triangle" w="med" len="med"/>
          </a:ln>
        </p:spPr>
      </p:cxnSp>
      <p:cxnSp>
        <p:nvCxnSpPr>
          <p:cNvPr id="143" name="Elbow Connector 1602"/>
          <p:cNvCxnSpPr>
            <a:cxnSpLocks noChangeShapeType="1"/>
          </p:cNvCxnSpPr>
          <p:nvPr/>
        </p:nvCxnSpPr>
        <p:spPr bwMode="auto">
          <a:xfrm flipV="1">
            <a:off x="954827" y="2370784"/>
            <a:ext cx="476250" cy="1281113"/>
          </a:xfrm>
          <a:prstGeom prst="bentConnector3">
            <a:avLst>
              <a:gd name="adj1" fmla="val 70100"/>
            </a:avLst>
          </a:prstGeom>
          <a:noFill/>
          <a:ln w="9525">
            <a:solidFill>
              <a:srgbClr val="7F7F7F"/>
            </a:solidFill>
            <a:round/>
            <a:headEnd/>
            <a:tailEnd type="triangle" w="med" len="med"/>
          </a:ln>
        </p:spPr>
      </p:cxnSp>
      <p:cxnSp>
        <p:nvCxnSpPr>
          <p:cNvPr id="146" name="Elbow Connector 1602"/>
          <p:cNvCxnSpPr>
            <a:cxnSpLocks noChangeShapeType="1"/>
          </p:cNvCxnSpPr>
          <p:nvPr/>
        </p:nvCxnSpPr>
        <p:spPr bwMode="auto">
          <a:xfrm>
            <a:off x="6689537" y="2340783"/>
            <a:ext cx="1463675" cy="1763713"/>
          </a:xfrm>
          <a:prstGeom prst="bentConnector3">
            <a:avLst>
              <a:gd name="adj1" fmla="val 19441"/>
            </a:avLst>
          </a:prstGeom>
          <a:noFill/>
          <a:ln w="9525">
            <a:solidFill>
              <a:srgbClr val="7F7F7F"/>
            </a:solidFill>
            <a:round/>
            <a:headEnd/>
            <a:tailEnd type="triangle" w="med" len="med"/>
          </a:ln>
        </p:spPr>
      </p:cxnSp>
      <p:cxnSp>
        <p:nvCxnSpPr>
          <p:cNvPr id="147" name="Elbow Connector 1602"/>
          <p:cNvCxnSpPr>
            <a:cxnSpLocks noChangeShapeType="1"/>
          </p:cNvCxnSpPr>
          <p:nvPr/>
        </p:nvCxnSpPr>
        <p:spPr bwMode="auto">
          <a:xfrm>
            <a:off x="7655283" y="2334433"/>
            <a:ext cx="300038" cy="1770063"/>
          </a:xfrm>
          <a:prstGeom prst="bentConnector3">
            <a:avLst>
              <a:gd name="adj1" fmla="val 50000"/>
            </a:avLst>
          </a:prstGeom>
          <a:noFill/>
          <a:ln w="9525">
            <a:solidFill>
              <a:srgbClr val="7F7F7F"/>
            </a:solidFill>
            <a:round/>
            <a:headEnd/>
            <a:tailEnd type="none" w="med" len="med"/>
          </a:ln>
        </p:spPr>
      </p:cxnSp>
      <p:sp>
        <p:nvSpPr>
          <p:cNvPr id="70" name="Chevron 426">
            <a:hlinkClick r:id="rId14" action="ppaction://hlinksldjump"/>
          </p:cNvPr>
          <p:cNvSpPr>
            <a:spLocks noChangeArrowheads="1"/>
          </p:cNvSpPr>
          <p:nvPr/>
        </p:nvSpPr>
        <p:spPr bwMode="auto">
          <a:xfrm>
            <a:off x="6170282" y="2077140"/>
            <a:ext cx="582551"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Processing Outbound Delivery</a:t>
            </a:r>
          </a:p>
        </p:txBody>
      </p:sp>
      <p:sp>
        <p:nvSpPr>
          <p:cNvPr id="151" name="Freeform 69"/>
          <p:cNvSpPr>
            <a:spLocks noChangeAspect="1" noChangeArrowheads="1"/>
          </p:cNvSpPr>
          <p:nvPr/>
        </p:nvSpPr>
        <p:spPr bwMode="auto">
          <a:xfrm>
            <a:off x="6591099" y="2502164"/>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52" name="Freeform 69"/>
          <p:cNvSpPr>
            <a:spLocks noChangeAspect="1" noChangeArrowheads="1"/>
          </p:cNvSpPr>
          <p:nvPr/>
        </p:nvSpPr>
        <p:spPr bwMode="auto">
          <a:xfrm>
            <a:off x="8350774" y="2495340"/>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98" name="Picture 97"/>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183062" y="3386388"/>
            <a:ext cx="589295" cy="382737"/>
          </a:xfrm>
          <a:prstGeom prst="rect">
            <a:avLst/>
          </a:prstGeom>
        </p:spPr>
      </p:pic>
      <p:sp>
        <p:nvSpPr>
          <p:cNvPr id="99" name="Rectangle 74"/>
          <p:cNvSpPr>
            <a:spLocks noChangeArrowheads="1"/>
          </p:cNvSpPr>
          <p:nvPr/>
        </p:nvSpPr>
        <p:spPr bwMode="auto">
          <a:xfrm>
            <a:off x="3190372" y="3510543"/>
            <a:ext cx="574675" cy="184666"/>
          </a:xfrm>
          <a:prstGeom prst="rect">
            <a:avLst/>
          </a:prstGeom>
          <a:noFill/>
          <a:ln w="9525">
            <a:noFill/>
            <a:miter lim="800000"/>
            <a:headEnd/>
            <a:tailEnd/>
          </a:ln>
        </p:spPr>
        <p:txBody>
          <a:bodyPr lIns="0" tIns="0" rIns="0" bIns="0">
            <a:spAutoFit/>
          </a:bodyPr>
          <a:lstStyle/>
          <a:p>
            <a:pPr algn="ctr"/>
            <a:r>
              <a:rPr lang="en-US" sz="600" dirty="0">
                <a:solidFill>
                  <a:schemeClr val="bg1"/>
                </a:solidFill>
                <a:latin typeface="BentonSans Book" pitchFamily="2" charset="0"/>
              </a:rPr>
              <a:t>Customer </a:t>
            </a:r>
            <a:br>
              <a:rPr lang="en-US" sz="600" dirty="0">
                <a:solidFill>
                  <a:schemeClr val="bg1"/>
                </a:solidFill>
                <a:latin typeface="BentonSans Book" pitchFamily="2" charset="0"/>
              </a:rPr>
            </a:br>
            <a:r>
              <a:rPr lang="en-US" sz="600" dirty="0">
                <a:solidFill>
                  <a:schemeClr val="bg1"/>
                </a:solidFill>
                <a:latin typeface="BentonSans Book" pitchFamily="2" charset="0"/>
              </a:rPr>
              <a:t>Invoicing</a:t>
            </a:r>
          </a:p>
        </p:txBody>
      </p:sp>
      <p:pic>
        <p:nvPicPr>
          <p:cNvPr id="100" name="Picture 99"/>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061728" y="3341487"/>
            <a:ext cx="702731" cy="456413"/>
          </a:xfrm>
          <a:prstGeom prst="rect">
            <a:avLst/>
          </a:prstGeom>
        </p:spPr>
      </p:pic>
      <p:sp>
        <p:nvSpPr>
          <p:cNvPr id="102" name="Rectangle 74"/>
          <p:cNvSpPr>
            <a:spLocks noChangeArrowheads="1"/>
          </p:cNvSpPr>
          <p:nvPr/>
        </p:nvSpPr>
        <p:spPr bwMode="auto">
          <a:xfrm>
            <a:off x="4015872" y="3481710"/>
            <a:ext cx="790839" cy="184666"/>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Receivables / Cash </a:t>
            </a:r>
            <a:br>
              <a:rPr lang="en-US" sz="600" dirty="0">
                <a:solidFill>
                  <a:schemeClr val="bg1"/>
                </a:solidFill>
                <a:latin typeface="BentonSans Book" pitchFamily="2" charset="0"/>
              </a:rPr>
            </a:br>
            <a:r>
              <a:rPr lang="en-US" sz="600" dirty="0">
                <a:solidFill>
                  <a:schemeClr val="bg1"/>
                </a:solidFill>
                <a:latin typeface="BentonSans Book" pitchFamily="2" charset="0"/>
              </a:rPr>
              <a:t>&amp; Liquidity Mgt</a:t>
            </a:r>
          </a:p>
        </p:txBody>
      </p:sp>
      <p:sp>
        <p:nvSpPr>
          <p:cNvPr id="105" name="Chevron 426">
            <a:hlinkClick r:id="rId16" action="ppaction://hlinksldjump"/>
          </p:cNvPr>
          <p:cNvSpPr>
            <a:spLocks noChangeArrowheads="1"/>
          </p:cNvSpPr>
          <p:nvPr/>
        </p:nvSpPr>
        <p:spPr bwMode="auto">
          <a:xfrm>
            <a:off x="3183028" y="4040785"/>
            <a:ext cx="641350"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Creating </a:t>
            </a:r>
            <a:br>
              <a:rPr lang="en-US" sz="600" dirty="0">
                <a:solidFill>
                  <a:srgbClr val="404040"/>
                </a:solidFill>
              </a:rPr>
            </a:br>
            <a:r>
              <a:rPr lang="en-US" sz="600" dirty="0">
                <a:solidFill>
                  <a:srgbClr val="404040"/>
                </a:solidFill>
              </a:rPr>
              <a:t>Down Payment Requests</a:t>
            </a:r>
          </a:p>
        </p:txBody>
      </p:sp>
      <p:cxnSp>
        <p:nvCxnSpPr>
          <p:cNvPr id="109" name="AutoShape 482"/>
          <p:cNvCxnSpPr>
            <a:cxnSpLocks noChangeShapeType="1"/>
          </p:cNvCxnSpPr>
          <p:nvPr/>
        </p:nvCxnSpPr>
        <p:spPr bwMode="auto">
          <a:xfrm flipH="1" flipV="1">
            <a:off x="3473895" y="3815269"/>
            <a:ext cx="1742" cy="215935"/>
          </a:xfrm>
          <a:prstGeom prst="straightConnector1">
            <a:avLst/>
          </a:prstGeom>
          <a:noFill/>
          <a:ln w="9525">
            <a:solidFill>
              <a:srgbClr val="7D96A4"/>
            </a:solidFill>
            <a:prstDash val="sysDot"/>
            <a:round/>
            <a:headEnd/>
            <a:tailEnd/>
          </a:ln>
        </p:spPr>
      </p:cxnSp>
      <p:cxnSp>
        <p:nvCxnSpPr>
          <p:cNvPr id="110" name="AutoShape 482"/>
          <p:cNvCxnSpPr>
            <a:cxnSpLocks noChangeShapeType="1"/>
          </p:cNvCxnSpPr>
          <p:nvPr/>
        </p:nvCxnSpPr>
        <p:spPr bwMode="auto">
          <a:xfrm flipH="1" flipV="1">
            <a:off x="4405548" y="3806642"/>
            <a:ext cx="1742" cy="215935"/>
          </a:xfrm>
          <a:prstGeom prst="straightConnector1">
            <a:avLst/>
          </a:prstGeom>
          <a:noFill/>
          <a:ln w="9525">
            <a:solidFill>
              <a:srgbClr val="7D96A4"/>
            </a:solidFill>
            <a:prstDash val="sysDot"/>
            <a:round/>
            <a:headEnd/>
            <a:tailEnd/>
          </a:ln>
        </p:spPr>
      </p:cxnSp>
      <p:cxnSp>
        <p:nvCxnSpPr>
          <p:cNvPr id="111" name="AutoShape 1146"/>
          <p:cNvCxnSpPr>
            <a:cxnSpLocks noChangeShapeType="1"/>
          </p:cNvCxnSpPr>
          <p:nvPr/>
        </p:nvCxnSpPr>
        <p:spPr bwMode="auto">
          <a:xfrm flipH="1">
            <a:off x="3817906" y="4294204"/>
            <a:ext cx="423805" cy="0"/>
          </a:xfrm>
          <a:prstGeom prst="straightConnector1">
            <a:avLst/>
          </a:prstGeom>
          <a:noFill/>
          <a:ln w="9525">
            <a:solidFill>
              <a:schemeClr val="tx1">
                <a:lumMod val="50000"/>
                <a:lumOff val="50000"/>
              </a:schemeClr>
            </a:solidFill>
            <a:prstDash val="solid"/>
            <a:round/>
            <a:headEnd type="triangle" w="med" len="med"/>
            <a:tailEnd/>
          </a:ln>
        </p:spPr>
      </p:cxnSp>
      <p:cxnSp>
        <p:nvCxnSpPr>
          <p:cNvPr id="112" name="AutoShape 124"/>
          <p:cNvCxnSpPr>
            <a:cxnSpLocks noChangeShapeType="1"/>
          </p:cNvCxnSpPr>
          <p:nvPr/>
        </p:nvCxnSpPr>
        <p:spPr bwMode="gray">
          <a:xfrm rot="16200000" flipH="1">
            <a:off x="2162923" y="3275731"/>
            <a:ext cx="1686404" cy="354043"/>
          </a:xfrm>
          <a:prstGeom prst="bentConnector3">
            <a:avLst>
              <a:gd name="adj1" fmla="val 100130"/>
            </a:avLst>
          </a:prstGeom>
          <a:noFill/>
          <a:ln w="9525">
            <a:solidFill>
              <a:schemeClr val="accent2"/>
            </a:solidFill>
            <a:miter lim="800000"/>
            <a:headEnd/>
            <a:tailEnd type="triangle" w="med" len="med"/>
          </a:ln>
        </p:spPr>
      </p:cxnSp>
      <p:cxnSp>
        <p:nvCxnSpPr>
          <p:cNvPr id="127" name="Elbow Connector 1602"/>
          <p:cNvCxnSpPr>
            <a:cxnSpLocks noChangeShapeType="1"/>
          </p:cNvCxnSpPr>
          <p:nvPr/>
        </p:nvCxnSpPr>
        <p:spPr bwMode="auto">
          <a:xfrm rot="5400000" flipH="1" flipV="1">
            <a:off x="3881677" y="3150289"/>
            <a:ext cx="1982638" cy="394958"/>
          </a:xfrm>
          <a:prstGeom prst="bentConnector3">
            <a:avLst>
              <a:gd name="adj1" fmla="val 1704"/>
            </a:avLst>
          </a:prstGeom>
          <a:noFill/>
          <a:ln w="9525">
            <a:solidFill>
              <a:schemeClr val="accent2"/>
            </a:solidFill>
            <a:miter lim="800000"/>
            <a:headEnd/>
            <a:tailEnd type="none" w="med" len="med"/>
          </a:ln>
        </p:spPr>
      </p:cxnSp>
      <p:sp>
        <p:nvSpPr>
          <p:cNvPr id="106" name="Chevron 426">
            <a:hlinkClick r:id="rId17" action="ppaction://hlinksldjump"/>
          </p:cNvPr>
          <p:cNvSpPr>
            <a:spLocks noChangeArrowheads="1"/>
          </p:cNvSpPr>
          <p:nvPr/>
        </p:nvSpPr>
        <p:spPr bwMode="auto">
          <a:xfrm>
            <a:off x="4170452" y="4034435"/>
            <a:ext cx="625476"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Processing Receivables and Payments</a:t>
            </a:r>
          </a:p>
        </p:txBody>
      </p:sp>
      <p:sp>
        <p:nvSpPr>
          <p:cNvPr id="107" name="Freeform 69"/>
          <p:cNvSpPr>
            <a:spLocks noChangeAspect="1" noChangeArrowheads="1"/>
          </p:cNvSpPr>
          <p:nvPr/>
        </p:nvSpPr>
        <p:spPr bwMode="auto">
          <a:xfrm>
            <a:off x="4635965" y="4457484"/>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cxnSp>
        <p:nvCxnSpPr>
          <p:cNvPr id="137" name="AutoShape 482"/>
          <p:cNvCxnSpPr>
            <a:cxnSpLocks noChangeShapeType="1"/>
          </p:cNvCxnSpPr>
          <p:nvPr/>
        </p:nvCxnSpPr>
        <p:spPr bwMode="auto">
          <a:xfrm rot="5400000" flipH="1" flipV="1">
            <a:off x="5868089" y="6194995"/>
            <a:ext cx="180975" cy="3175"/>
          </a:xfrm>
          <a:prstGeom prst="straightConnector1">
            <a:avLst/>
          </a:prstGeom>
          <a:noFill/>
          <a:ln w="9525">
            <a:solidFill>
              <a:srgbClr val="7D96A4"/>
            </a:solidFill>
            <a:prstDash val="sysDot"/>
            <a:round/>
            <a:headEnd/>
            <a:tailEnd/>
          </a:ln>
        </p:spPr>
      </p:cxnSp>
      <p:sp>
        <p:nvSpPr>
          <p:cNvPr id="138" name="Rectangle 137"/>
          <p:cNvSpPr/>
          <p:nvPr/>
        </p:nvSpPr>
        <p:spPr bwMode="auto">
          <a:xfrm>
            <a:off x="6023664" y="6098157"/>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139" name="Rectangle 138"/>
          <p:cNvSpPr/>
          <p:nvPr/>
        </p:nvSpPr>
        <p:spPr bwMode="auto">
          <a:xfrm>
            <a:off x="6023664" y="6437882"/>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141" name="AutoShape 1146"/>
          <p:cNvCxnSpPr>
            <a:cxnSpLocks noChangeShapeType="1"/>
          </p:cNvCxnSpPr>
          <p:nvPr/>
        </p:nvCxnSpPr>
        <p:spPr bwMode="auto">
          <a:xfrm rot="16200000" flipV="1">
            <a:off x="5868089" y="6542657"/>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142" name="Rectangle 74"/>
          <p:cNvSpPr>
            <a:spLocks noChangeArrowheads="1"/>
          </p:cNvSpPr>
          <p:nvPr/>
        </p:nvSpPr>
        <p:spPr bwMode="auto">
          <a:xfrm>
            <a:off x="5245789" y="6106095"/>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144" name="Freeform 69"/>
          <p:cNvSpPr>
            <a:spLocks noChangeAspect="1" noChangeArrowheads="1"/>
          </p:cNvSpPr>
          <p:nvPr/>
        </p:nvSpPr>
        <p:spPr bwMode="auto">
          <a:xfrm>
            <a:off x="5058464" y="6118795"/>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45" name="Picture 5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bwMode="auto">
          <a:xfrm>
            <a:off x="5058464" y="6513852"/>
            <a:ext cx="160337" cy="119523"/>
          </a:xfrm>
          <a:prstGeom prst="rect">
            <a:avLst/>
          </a:prstGeom>
          <a:noFill/>
          <a:ln w="9525">
            <a:noFill/>
            <a:miter lim="800000"/>
            <a:headEnd/>
            <a:tailEnd/>
          </a:ln>
        </p:spPr>
      </p:pic>
      <p:sp>
        <p:nvSpPr>
          <p:cNvPr id="148" name="Rectangle 74"/>
          <p:cNvSpPr>
            <a:spLocks noChangeArrowheads="1"/>
          </p:cNvSpPr>
          <p:nvPr/>
        </p:nvSpPr>
        <p:spPr bwMode="auto">
          <a:xfrm>
            <a:off x="5245789" y="6471220"/>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149" name="Chevron 426">
            <a:hlinkClick r:id="rId18" action="ppaction://hlinksldjump"/>
          </p:cNvPr>
          <p:cNvSpPr>
            <a:spLocks noChangeArrowheads="1"/>
          </p:cNvSpPr>
          <p:nvPr/>
        </p:nvSpPr>
        <p:spPr bwMode="auto">
          <a:xfrm>
            <a:off x="1864684" y="6129638"/>
            <a:ext cx="490538"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 mainly driven by the user</a:t>
            </a:r>
          </a:p>
        </p:txBody>
      </p:sp>
      <p:sp>
        <p:nvSpPr>
          <p:cNvPr id="150" name="Chevron 362">
            <a:hlinkClick r:id="rId18" action="ppaction://hlinksldjump"/>
          </p:cNvPr>
          <p:cNvSpPr>
            <a:spLocks noChangeArrowheads="1"/>
          </p:cNvSpPr>
          <p:nvPr/>
        </p:nvSpPr>
        <p:spPr bwMode="auto">
          <a:xfrm>
            <a:off x="2363159" y="6129638"/>
            <a:ext cx="490538" cy="534987"/>
          </a:xfrm>
          <a:prstGeom prst="chevron">
            <a:avLst>
              <a:gd name="adj" fmla="val 10375"/>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 mainly driven by the system</a:t>
            </a:r>
          </a:p>
        </p:txBody>
      </p:sp>
      <p:grpSp>
        <p:nvGrpSpPr>
          <p:cNvPr id="153" name="Group 70"/>
          <p:cNvGrpSpPr>
            <a:grpSpLocks/>
          </p:cNvGrpSpPr>
          <p:nvPr/>
        </p:nvGrpSpPr>
        <p:grpSpPr bwMode="auto">
          <a:xfrm>
            <a:off x="2880144" y="6111546"/>
            <a:ext cx="719138" cy="530225"/>
            <a:chOff x="1836" y="3915"/>
            <a:chExt cx="453" cy="334"/>
          </a:xfrm>
        </p:grpSpPr>
        <p:sp>
          <p:nvSpPr>
            <p:cNvPr id="154"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155"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156"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 variant1</a:t>
              </a:r>
            </a:p>
            <a:p>
              <a:pPr marL="57150" indent="-57150">
                <a:buFontTx/>
                <a:buChar char="•"/>
              </a:pPr>
              <a:r>
                <a:rPr lang="de-DE" sz="600" dirty="0">
                  <a:solidFill>
                    <a:srgbClr val="404040"/>
                  </a:solidFill>
                </a:rPr>
                <a:t>Process variant 2</a:t>
              </a:r>
              <a:endParaRPr lang="en-US" sz="600" dirty="0">
                <a:solidFill>
                  <a:srgbClr val="404040"/>
                </a:solidFill>
              </a:endParaRPr>
            </a:p>
          </p:txBody>
        </p:sp>
      </p:grpSp>
      <p:pic>
        <p:nvPicPr>
          <p:cNvPr id="119" name="Picture 118" descr="scenario_60pxgrün.png"/>
          <p:cNvPicPr>
            <a:picLocks noChangeAspect="1"/>
          </p:cNvPicPr>
          <p:nvPr/>
        </p:nvPicPr>
        <p:blipFill>
          <a:blip r:embed="rId19" cstate="print"/>
          <a:stretch>
            <a:fillRect/>
          </a:stretch>
        </p:blipFill>
        <p:spPr>
          <a:xfrm>
            <a:off x="361522" y="4846253"/>
            <a:ext cx="180000" cy="180000"/>
          </a:xfrm>
          <a:prstGeom prst="rect">
            <a:avLst/>
          </a:prstGeom>
        </p:spPr>
      </p:pic>
      <p:sp>
        <p:nvSpPr>
          <p:cNvPr id="12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26" name="TextBox 125"/>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128"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pic>
        <p:nvPicPr>
          <p:cNvPr id="129" name="Picture 128" descr="Calculator_2_60px.png"/>
          <p:cNvPicPr>
            <a:picLocks noChangeAspect="1"/>
          </p:cNvPicPr>
          <p:nvPr/>
        </p:nvPicPr>
        <p:blipFill>
          <a:blip r:embed="rId20" cstate="print"/>
          <a:stretch>
            <a:fillRect/>
          </a:stretch>
        </p:blipFill>
        <p:spPr>
          <a:xfrm>
            <a:off x="366739" y="5245467"/>
            <a:ext cx="180000" cy="180000"/>
          </a:xfrm>
          <a:prstGeom prst="rect">
            <a:avLst/>
          </a:prstGeom>
        </p:spPr>
      </p:pic>
      <p:sp>
        <p:nvSpPr>
          <p:cNvPr id="130"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1" name="Rectangle 55">
            <a:hlinkClick r:id="rId10"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2" name="Rectangle 57">
            <a:hlinkClick r:id="rId18"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33" name="Picture 132" descr="Monitor_60px.png"/>
          <p:cNvPicPr>
            <a:picLocks noChangeAspect="1"/>
          </p:cNvPicPr>
          <p:nvPr/>
        </p:nvPicPr>
        <p:blipFill>
          <a:blip r:embed="rId21" cstate="print"/>
          <a:stretch>
            <a:fillRect/>
          </a:stretch>
        </p:blipFill>
        <p:spPr>
          <a:xfrm>
            <a:off x="361854" y="5605004"/>
            <a:ext cx="180000" cy="180000"/>
          </a:xfrm>
          <a:prstGeom prst="rect">
            <a:avLst/>
          </a:prstGeom>
        </p:spPr>
      </p:pic>
      <p:sp>
        <p:nvSpPr>
          <p:cNvPr id="13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36" name="Rectangle 57">
            <a:hlinkClick r:id="rId22"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63" name="Picture 162"/>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182014" y="1421487"/>
            <a:ext cx="634163" cy="411878"/>
          </a:xfrm>
          <a:prstGeom prst="rect">
            <a:avLst/>
          </a:prstGeom>
        </p:spPr>
      </p:pic>
      <p:sp>
        <p:nvSpPr>
          <p:cNvPr id="164" name="Rectangle 74"/>
          <p:cNvSpPr>
            <a:spLocks noChangeArrowheads="1"/>
          </p:cNvSpPr>
          <p:nvPr/>
        </p:nvSpPr>
        <p:spPr bwMode="auto">
          <a:xfrm>
            <a:off x="5221224" y="1488927"/>
            <a:ext cx="574675" cy="276999"/>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Outbound </a:t>
            </a:r>
          </a:p>
          <a:p>
            <a:pPr algn="ctr"/>
            <a:r>
              <a:rPr lang="en-US" sz="600" dirty="0">
                <a:solidFill>
                  <a:schemeClr val="bg1"/>
                </a:solidFill>
                <a:latin typeface="BentonSans Book" pitchFamily="2" charset="0"/>
              </a:rPr>
              <a:t>Logistics Control</a:t>
            </a:r>
          </a:p>
        </p:txBody>
      </p:sp>
      <p:pic>
        <p:nvPicPr>
          <p:cNvPr id="165" name="Picture 164"/>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159915" y="1410938"/>
            <a:ext cx="589295" cy="382737"/>
          </a:xfrm>
          <a:prstGeom prst="rect">
            <a:avLst/>
          </a:prstGeom>
        </p:spPr>
      </p:pic>
      <p:sp>
        <p:nvSpPr>
          <p:cNvPr id="166" name="Rectangle 74"/>
          <p:cNvSpPr>
            <a:spLocks noChangeArrowheads="1"/>
          </p:cNvSpPr>
          <p:nvPr/>
        </p:nvSpPr>
        <p:spPr bwMode="auto">
          <a:xfrm>
            <a:off x="6160875" y="1535093"/>
            <a:ext cx="574675" cy="184666"/>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Outbound </a:t>
            </a:r>
            <a:br>
              <a:rPr lang="en-US" sz="600" dirty="0">
                <a:solidFill>
                  <a:schemeClr val="bg1"/>
                </a:solidFill>
                <a:latin typeface="BentonSans Book" pitchFamily="2" charset="0"/>
              </a:rPr>
            </a:br>
            <a:r>
              <a:rPr lang="en-US" sz="600" dirty="0">
                <a:solidFill>
                  <a:schemeClr val="bg1"/>
                </a:solidFill>
                <a:latin typeface="BentonSans Book" pitchFamily="2" charset="0"/>
              </a:rPr>
              <a:t>Logistics </a:t>
            </a:r>
          </a:p>
        </p:txBody>
      </p:sp>
      <p:pic>
        <p:nvPicPr>
          <p:cNvPr id="167" name="Picture 166"/>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975890" y="1410938"/>
            <a:ext cx="589295" cy="382737"/>
          </a:xfrm>
          <a:prstGeom prst="rect">
            <a:avLst/>
          </a:prstGeom>
        </p:spPr>
      </p:pic>
      <p:sp>
        <p:nvSpPr>
          <p:cNvPr id="168" name="Rectangle 74"/>
          <p:cNvSpPr>
            <a:spLocks noChangeArrowheads="1"/>
          </p:cNvSpPr>
          <p:nvPr/>
        </p:nvSpPr>
        <p:spPr bwMode="auto">
          <a:xfrm>
            <a:off x="6983200" y="1535093"/>
            <a:ext cx="574675" cy="184666"/>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Customer </a:t>
            </a:r>
            <a:br>
              <a:rPr lang="en-US" sz="600" dirty="0">
                <a:solidFill>
                  <a:schemeClr val="bg1"/>
                </a:solidFill>
                <a:latin typeface="BentonSans Book" pitchFamily="2" charset="0"/>
              </a:rPr>
            </a:br>
            <a:r>
              <a:rPr lang="en-US" sz="600" dirty="0">
                <a:solidFill>
                  <a:schemeClr val="bg1"/>
                </a:solidFill>
                <a:latin typeface="BentonSans Book" pitchFamily="2" charset="0"/>
              </a:rPr>
              <a:t>Invoicing</a:t>
            </a:r>
          </a:p>
        </p:txBody>
      </p:sp>
      <p:pic>
        <p:nvPicPr>
          <p:cNvPr id="169" name="Picture 16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7773080" y="1366037"/>
            <a:ext cx="847725" cy="456413"/>
          </a:xfrm>
          <a:prstGeom prst="rect">
            <a:avLst/>
          </a:prstGeom>
        </p:spPr>
      </p:pic>
      <p:sp>
        <p:nvSpPr>
          <p:cNvPr id="170" name="Rectangle 74"/>
          <p:cNvSpPr>
            <a:spLocks noChangeArrowheads="1"/>
          </p:cNvSpPr>
          <p:nvPr/>
        </p:nvSpPr>
        <p:spPr bwMode="auto">
          <a:xfrm>
            <a:off x="7808700" y="1506260"/>
            <a:ext cx="790839" cy="184666"/>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Receivables / Cash </a:t>
            </a:r>
            <a:br>
              <a:rPr lang="en-US" sz="600" dirty="0">
                <a:solidFill>
                  <a:schemeClr val="bg1"/>
                </a:solidFill>
                <a:latin typeface="BentonSans Book" pitchFamily="2" charset="0"/>
              </a:rPr>
            </a:br>
            <a:r>
              <a:rPr lang="en-US" sz="600" dirty="0">
                <a:solidFill>
                  <a:schemeClr val="bg1"/>
                </a:solidFill>
                <a:latin typeface="BentonSans Book" pitchFamily="2" charset="0"/>
              </a:rPr>
              <a:t>&amp; Liquidity Mgt</a:t>
            </a:r>
          </a:p>
        </p:txBody>
      </p:sp>
      <p:pic>
        <p:nvPicPr>
          <p:cNvPr id="171" name="Picture 170"/>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407943" y="1425219"/>
            <a:ext cx="639399" cy="415279"/>
          </a:xfrm>
          <a:prstGeom prst="rect">
            <a:avLst/>
          </a:prstGeom>
        </p:spPr>
      </p:pic>
      <p:sp>
        <p:nvSpPr>
          <p:cNvPr id="172" name="Rectangle 74"/>
          <p:cNvSpPr>
            <a:spLocks noChangeArrowheads="1"/>
          </p:cNvSpPr>
          <p:nvPr/>
        </p:nvSpPr>
        <p:spPr bwMode="auto">
          <a:xfrm>
            <a:off x="1434303" y="1554033"/>
            <a:ext cx="574675" cy="276999"/>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New Business</a:t>
            </a:r>
          </a:p>
          <a:p>
            <a:pPr algn="ctr"/>
            <a:endParaRPr lang="en-US" sz="600" dirty="0">
              <a:solidFill>
                <a:schemeClr val="bg1"/>
              </a:solidFill>
              <a:latin typeface="BentonSans Book" pitchFamily="2" charset="0"/>
            </a:endParaRPr>
          </a:p>
          <a:p>
            <a:pPr algn="ctr"/>
            <a:endParaRPr lang="en-US" sz="600" dirty="0">
              <a:solidFill>
                <a:schemeClr val="bg1"/>
              </a:solidFill>
              <a:latin typeface="BentonSans Book" pitchFamily="2" charset="0"/>
            </a:endParaRPr>
          </a:p>
        </p:txBody>
      </p:sp>
      <p:pic>
        <p:nvPicPr>
          <p:cNvPr id="173" name="Picture 172"/>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401718" y="1442836"/>
            <a:ext cx="589295" cy="382737"/>
          </a:xfrm>
          <a:prstGeom prst="rect">
            <a:avLst/>
          </a:prstGeom>
        </p:spPr>
      </p:pic>
      <p:sp>
        <p:nvSpPr>
          <p:cNvPr id="174" name="Rectangle 74"/>
          <p:cNvSpPr>
            <a:spLocks noChangeArrowheads="1"/>
          </p:cNvSpPr>
          <p:nvPr/>
        </p:nvSpPr>
        <p:spPr bwMode="auto">
          <a:xfrm>
            <a:off x="2409028" y="1552833"/>
            <a:ext cx="574675" cy="184666"/>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Sales </a:t>
            </a:r>
          </a:p>
          <a:p>
            <a:pPr algn="ctr"/>
            <a:r>
              <a:rPr lang="en-US" sz="600" dirty="0">
                <a:solidFill>
                  <a:schemeClr val="bg1"/>
                </a:solidFill>
                <a:latin typeface="BentonSans Book" pitchFamily="2" charset="0"/>
              </a:rPr>
              <a:t>Orders</a:t>
            </a:r>
          </a:p>
        </p:txBody>
      </p:sp>
      <p:pic>
        <p:nvPicPr>
          <p:cNvPr id="175" name="Picture 174"/>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58393" y="1287648"/>
            <a:ext cx="625740" cy="554100"/>
          </a:xfrm>
          <a:prstGeom prst="rect">
            <a:avLst/>
          </a:prstGeom>
        </p:spPr>
      </p:pic>
      <p:sp>
        <p:nvSpPr>
          <p:cNvPr id="176" name="Rectangle 74"/>
          <p:cNvSpPr>
            <a:spLocks noChangeArrowheads="1"/>
          </p:cNvSpPr>
          <p:nvPr/>
        </p:nvSpPr>
        <p:spPr bwMode="auto">
          <a:xfrm>
            <a:off x="500925" y="1431843"/>
            <a:ext cx="590221" cy="369332"/>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Collaboration </a:t>
            </a:r>
          </a:p>
          <a:p>
            <a:pPr algn="ctr"/>
            <a:r>
              <a:rPr lang="en-US" sz="600" dirty="0">
                <a:solidFill>
                  <a:schemeClr val="bg1"/>
                </a:solidFill>
                <a:latin typeface="BentonSans Book" pitchFamily="2" charset="0"/>
              </a:rPr>
              <a:t>Window /</a:t>
            </a:r>
            <a:br>
              <a:rPr lang="en-US" sz="600" dirty="0">
                <a:solidFill>
                  <a:schemeClr val="bg1"/>
                </a:solidFill>
                <a:latin typeface="BentonSans Book" pitchFamily="2" charset="0"/>
              </a:rPr>
            </a:br>
            <a:r>
              <a:rPr lang="en-US" sz="600" dirty="0">
                <a:solidFill>
                  <a:schemeClr val="bg1"/>
                </a:solidFill>
                <a:latin typeface="BentonSans Book" pitchFamily="2" charset="0"/>
              </a:rPr>
              <a:t>Groupware Client</a:t>
            </a:r>
          </a:p>
        </p:txBody>
      </p:sp>
      <p:cxnSp>
        <p:nvCxnSpPr>
          <p:cNvPr id="177" name="AutoShape 482"/>
          <p:cNvCxnSpPr>
            <a:cxnSpLocks noChangeShapeType="1"/>
            <a:stCxn id="65" idx="0"/>
            <a:endCxn id="175" idx="2"/>
          </p:cNvCxnSpPr>
          <p:nvPr/>
        </p:nvCxnSpPr>
        <p:spPr bwMode="auto">
          <a:xfrm flipH="1" flipV="1">
            <a:off x="771263" y="1841748"/>
            <a:ext cx="7871" cy="267620"/>
          </a:xfrm>
          <a:prstGeom prst="straightConnector1">
            <a:avLst/>
          </a:prstGeom>
          <a:noFill/>
          <a:ln w="9525">
            <a:solidFill>
              <a:srgbClr val="7D96A4"/>
            </a:solidFill>
            <a:prstDash val="sysDot"/>
            <a:round/>
            <a:headEnd/>
            <a:tailEnd/>
          </a:ln>
        </p:spPr>
      </p:cxnSp>
      <p:pic>
        <p:nvPicPr>
          <p:cNvPr id="178" name="Picture 177"/>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693997" y="6171841"/>
            <a:ext cx="589295" cy="382737"/>
          </a:xfrm>
          <a:prstGeom prst="rect">
            <a:avLst/>
          </a:prstGeom>
        </p:spPr>
      </p:pic>
      <p:pic>
        <p:nvPicPr>
          <p:cNvPr id="179" name="Picture 178"/>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343688" y="6171841"/>
            <a:ext cx="589295" cy="382737"/>
          </a:xfrm>
          <a:prstGeom prst="rect">
            <a:avLst/>
          </a:prstGeom>
        </p:spPr>
      </p:pic>
      <p:sp>
        <p:nvSpPr>
          <p:cNvPr id="180" name="Rectangle 74"/>
          <p:cNvSpPr>
            <a:spLocks noChangeArrowheads="1"/>
          </p:cNvSpPr>
          <p:nvPr/>
        </p:nvSpPr>
        <p:spPr bwMode="auto">
          <a:xfrm>
            <a:off x="3701307" y="6306938"/>
            <a:ext cx="574675" cy="184666"/>
          </a:xfrm>
          <a:prstGeom prst="rect">
            <a:avLst/>
          </a:prstGeom>
          <a:noFill/>
          <a:ln w="9525">
            <a:noFill/>
            <a:miter lim="800000"/>
            <a:headEnd/>
            <a:tailEnd/>
          </a:ln>
        </p:spPr>
        <p:txBody>
          <a:bodyPr lIns="0" tIns="0" rIns="0" bIns="0">
            <a:spAutoFit/>
          </a:bodyPr>
          <a:lstStyle/>
          <a:p>
            <a:pPr algn="ctr"/>
            <a:r>
              <a:rPr lang="en-US" sz="600" dirty="0">
                <a:solidFill>
                  <a:schemeClr val="bg1"/>
                </a:solidFill>
                <a:latin typeface="BentonSans Book" pitchFamily="2" charset="0"/>
              </a:rPr>
              <a:t>Work </a:t>
            </a:r>
          </a:p>
          <a:p>
            <a:pPr algn="ctr"/>
            <a:r>
              <a:rPr lang="en-US" sz="600" dirty="0">
                <a:solidFill>
                  <a:schemeClr val="bg1"/>
                </a:solidFill>
                <a:latin typeface="BentonSans Book" pitchFamily="2" charset="0"/>
              </a:rPr>
              <a:t>Center</a:t>
            </a:r>
          </a:p>
        </p:txBody>
      </p:sp>
      <p:sp>
        <p:nvSpPr>
          <p:cNvPr id="181" name="Rectangle 74"/>
          <p:cNvSpPr>
            <a:spLocks noChangeArrowheads="1"/>
          </p:cNvSpPr>
          <p:nvPr/>
        </p:nvSpPr>
        <p:spPr bwMode="auto">
          <a:xfrm>
            <a:off x="4355455" y="6306938"/>
            <a:ext cx="574675" cy="184666"/>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BentonSans Book" pitchFamily="2" charset="0"/>
              </a:rPr>
              <a:t>Additional Application</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Order-to-Cash (Sell-from-Stock)</a:t>
            </a:r>
            <a:br>
              <a:rPr lang="en-US"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63" name="TextBox 62"/>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here</a:t>
            </a:r>
            <a:r>
              <a:rPr lang="en-US" sz="900" dirty="0">
                <a:latin typeface="+mn-lt"/>
              </a:rPr>
              <a:t>.*</a:t>
            </a: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pic>
        <p:nvPicPr>
          <p:cNvPr id="57" name="Picture 56" descr="scenario_60pxgrün.png"/>
          <p:cNvPicPr>
            <a:picLocks noChangeAspect="1"/>
          </p:cNvPicPr>
          <p:nvPr/>
        </p:nvPicPr>
        <p:blipFill>
          <a:blip r:embed="rId11" cstate="print"/>
          <a:stretch>
            <a:fillRect/>
          </a:stretch>
        </p:blipFill>
        <p:spPr>
          <a:xfrm>
            <a:off x="361522" y="4846253"/>
            <a:ext cx="180000" cy="180000"/>
          </a:xfrm>
          <a:prstGeom prst="rect">
            <a:avLst/>
          </a:prstGeom>
        </p:spPr>
      </p:pic>
      <p:sp>
        <p:nvSpPr>
          <p:cNvPr id="58"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59" name="Picture 58" descr="Calculator_2_60px.png"/>
          <p:cNvPicPr>
            <a:picLocks noChangeAspect="1"/>
          </p:cNvPicPr>
          <p:nvPr/>
        </p:nvPicPr>
        <p:blipFill>
          <a:blip r:embed="rId12" cstate="print"/>
          <a:stretch>
            <a:fillRect/>
          </a:stretch>
        </p:blipFill>
        <p:spPr>
          <a:xfrm>
            <a:off x="366739" y="5245467"/>
            <a:ext cx="180000" cy="180000"/>
          </a:xfrm>
          <a:prstGeom prst="rect">
            <a:avLst/>
          </a:prstGeom>
        </p:spPr>
      </p:pic>
      <p:sp>
        <p:nvSpPr>
          <p:cNvPr id="60" name="Rectangle 55">
            <a:hlinkClick r:id="rId13"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Rectangle 57">
            <a:hlinkClick r:id="rId14"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8" name="Picture 67"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71"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8" name="Picture 47"/>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pic>
        <p:nvPicPr>
          <p:cNvPr id="50" name="Picture 4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spTree>
    <p:extLst>
      <p:ext uri="{BB962C8B-B14F-4D97-AF65-F5344CB8AC3E}">
        <p14:creationId xmlns:p14="http://schemas.microsoft.com/office/powerpoint/2010/main" val="2811285471"/>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6739" y="5909685"/>
            <a:ext cx="170688" cy="170688"/>
          </a:xfrm>
          <a:prstGeom prst="rect">
            <a:avLst/>
          </a:prstGeom>
        </p:spPr>
      </p:pic>
      <p:sp>
        <p:nvSpPr>
          <p:cNvPr id="59" name="TextBox 5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Order-to-Cash (Sell-from-Stock)</a:t>
            </a:r>
            <a:br>
              <a:rPr lang="en-US" dirty="0"/>
            </a:br>
            <a:r>
              <a:rPr lang="en-US" sz="2000" b="0" dirty="0"/>
              <a:t>Process Details: Handling an Incoming Customer Inquiry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225977"/>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Handling an Incoming Customer Inquiry</a:t>
            </a:r>
            <a:r>
              <a:rPr lang="en-US" sz="900" dirty="0"/>
              <a:t> business process enables you to manage the arrival of incoming customer inquiries via various input channels such as phone, e-mail, or the Internet.</a:t>
            </a:r>
          </a:p>
          <a:p>
            <a:pPr>
              <a:buClr>
                <a:schemeClr val="accent1"/>
              </a:buClr>
              <a:buSzPct val="80000"/>
              <a:buFont typeface="Wingdings" pitchFamily="2" charset="2"/>
              <a:buNone/>
            </a:pPr>
            <a:r>
              <a:rPr lang="en-US" sz="900" dirty="0"/>
              <a:t>During customer interactions, it is key to know who you are dealing with. To quickly identify the account and contact, there are several possibilities such as automatic identification based on the telephone number of an incoming call, or you can enter the name of a caller manually in a Google-like search.</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Sales/Customer Service Representative</a:t>
            </a:r>
            <a:endParaRPr lang="en-US" sz="800" dirty="0">
              <a:solidFill>
                <a:srgbClr val="404040"/>
              </a:solidFill>
            </a:endParaRPr>
          </a:p>
        </p:txBody>
      </p:sp>
      <p:sp>
        <p:nvSpPr>
          <p:cNvPr id="81"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Account Management  </a:t>
            </a:r>
            <a:br>
              <a:rPr lang="en-US" sz="800" dirty="0">
                <a:solidFill>
                  <a:srgbClr val="404040"/>
                </a:solidFill>
              </a:rPr>
            </a:br>
            <a:r>
              <a:rPr lang="en-US" sz="800" dirty="0">
                <a:solidFill>
                  <a:srgbClr val="404040"/>
                </a:solidFill>
              </a:rPr>
              <a:t>Groupware (Outlook)  </a:t>
            </a:r>
          </a:p>
          <a:p>
            <a:pPr>
              <a:buClr>
                <a:schemeClr val="accent1"/>
              </a:buClr>
              <a:buSzPct val="80000"/>
              <a:buFont typeface="Wingdings" pitchFamily="2" charset="2"/>
              <a:buNone/>
            </a:pPr>
            <a:r>
              <a:rPr lang="de-DE" sz="800" dirty="0">
                <a:solidFill>
                  <a:srgbClr val="404040"/>
                </a:solidFill>
              </a:rPr>
              <a:t>Collaboration Window  </a:t>
            </a:r>
            <a:endParaRPr lang="en-US" sz="800"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2" name="Chevron 123">
            <a:hlinkClick r:id="rId8" action="ppaction://hlinksldjump"/>
          </p:cNvPr>
          <p:cNvSpPr>
            <a:spLocks noChangeArrowheads="1"/>
          </p:cNvSpPr>
          <p:nvPr/>
        </p:nvSpPr>
        <p:spPr bwMode="auto">
          <a:xfrm>
            <a:off x="5574048" y="1811316"/>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63" name="Chevron 123">
            <a:hlinkClick r:id="rId9" action="ppaction://hlinksldjump"/>
          </p:cNvPr>
          <p:cNvSpPr>
            <a:spLocks noChangeArrowheads="1"/>
          </p:cNvSpPr>
          <p:nvPr/>
        </p:nvSpPr>
        <p:spPr bwMode="auto">
          <a:xfrm>
            <a:off x="2209756" y="1811314"/>
            <a:ext cx="884237" cy="879809"/>
          </a:xfrm>
          <a:prstGeom prst="chevron">
            <a:avLst>
              <a:gd name="adj" fmla="val 10374"/>
            </a:avLst>
          </a:prstGeom>
          <a:solidFill>
            <a:schemeClr val="bg1">
              <a:lumMod val="75000"/>
            </a:schemeClr>
          </a:solidFill>
          <a:ln w="19050" cap="rnd" algn="ctr">
            <a:noFill/>
            <a:bevel/>
            <a:headEnd/>
            <a:tailEnd/>
          </a:ln>
        </p:spPr>
        <p:txBody>
          <a:bodyPr lIns="36000" tIns="360000" rIns="36000" bIns="0"/>
          <a:lstStyle/>
          <a:p>
            <a:pPr>
              <a:lnSpc>
                <a:spcPct val="90000"/>
              </a:lnSpc>
              <a:buClr>
                <a:schemeClr val="accent1"/>
              </a:buClr>
              <a:buSzPct val="80000"/>
            </a:pPr>
            <a:r>
              <a:rPr lang="en-US" sz="800" dirty="0">
                <a:solidFill>
                  <a:srgbClr val="404040"/>
                </a:solidFill>
              </a:rPr>
              <a:t>Creating Sales Quotes</a:t>
            </a:r>
          </a:p>
        </p:txBody>
      </p:sp>
      <p:sp>
        <p:nvSpPr>
          <p:cNvPr id="64" name="Chevron 123">
            <a:hlinkClick r:id="rId10" action="ppaction://hlinksldjump"/>
          </p:cNvPr>
          <p:cNvSpPr>
            <a:spLocks noChangeArrowheads="1"/>
          </p:cNvSpPr>
          <p:nvPr/>
        </p:nvSpPr>
        <p:spPr bwMode="auto">
          <a:xfrm>
            <a:off x="6406657" y="1812212"/>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65" name="Chevron 123">
            <a:hlinkClick r:id="rId11" action="ppaction://hlinksldjump"/>
          </p:cNvPr>
          <p:cNvSpPr>
            <a:spLocks noChangeArrowheads="1"/>
          </p:cNvSpPr>
          <p:nvPr/>
        </p:nvSpPr>
        <p:spPr bwMode="auto">
          <a:xfrm>
            <a:off x="8078672" y="1811314"/>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6" name="Chevron 123">
            <a:hlinkClick r:id="rId12" action="ppaction://hlinksldjump"/>
          </p:cNvPr>
          <p:cNvSpPr>
            <a:spLocks noChangeArrowheads="1"/>
          </p:cNvSpPr>
          <p:nvPr/>
        </p:nvSpPr>
        <p:spPr bwMode="auto">
          <a:xfrm>
            <a:off x="3897513" y="2789819"/>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69" name="Freeform 69"/>
          <p:cNvSpPr>
            <a:spLocks noChangeArrowheads="1"/>
          </p:cNvSpPr>
          <p:nvPr/>
        </p:nvSpPr>
        <p:spPr bwMode="auto">
          <a:xfrm>
            <a:off x="7068990" y="256158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0" name="Chevron 123">
            <a:hlinkClick r:id="rId13" action="ppaction://hlinksldjump"/>
          </p:cNvPr>
          <p:cNvSpPr>
            <a:spLocks noChangeArrowheads="1"/>
          </p:cNvSpPr>
          <p:nvPr/>
        </p:nvSpPr>
        <p:spPr bwMode="auto">
          <a:xfrm>
            <a:off x="4748654" y="2789819"/>
            <a:ext cx="884237" cy="87840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73" name="Chevron 123">
            <a:hlinkClick r:id="rId14" action="ppaction://hlinksldjump"/>
          </p:cNvPr>
          <p:cNvSpPr>
            <a:spLocks noChangeArrowheads="1"/>
          </p:cNvSpPr>
          <p:nvPr/>
        </p:nvSpPr>
        <p:spPr bwMode="auto">
          <a:xfrm>
            <a:off x="6488316" y="2789819"/>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74" name="Chevron 123">
            <a:hlinkClick r:id="rId15" action="ppaction://hlinksldjump"/>
          </p:cNvPr>
          <p:cNvSpPr>
            <a:spLocks noChangeArrowheads="1"/>
          </p:cNvSpPr>
          <p:nvPr/>
        </p:nvSpPr>
        <p:spPr bwMode="auto">
          <a:xfrm>
            <a:off x="7247500" y="1818808"/>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77" name="Chevron 123">
            <a:hlinkClick r:id="rId16" action="ppaction://hlinksldjump"/>
          </p:cNvPr>
          <p:cNvSpPr>
            <a:spLocks noChangeArrowheads="1"/>
          </p:cNvSpPr>
          <p:nvPr/>
        </p:nvSpPr>
        <p:spPr bwMode="auto">
          <a:xfrm>
            <a:off x="3882480" y="1810417"/>
            <a:ext cx="1740035" cy="879809"/>
          </a:xfrm>
          <a:prstGeom prst="chevron">
            <a:avLst>
              <a:gd name="adj" fmla="val 10374"/>
            </a:avLst>
          </a:prstGeom>
          <a:solidFill>
            <a:schemeClr val="bg1">
              <a:lumMod val="75000"/>
            </a:schemeClr>
          </a:solidFill>
          <a:ln w="19050" cap="rnd" algn="ctr">
            <a:noFill/>
            <a:bevel/>
            <a:headEnd/>
            <a:tailEnd/>
          </a:ln>
        </p:spPr>
        <p:txBody>
          <a:bodyPr lIns="36000" tIns="360000" rIns="36000" bIns="0"/>
          <a:lstStyle/>
          <a:p>
            <a:pPr>
              <a:lnSpc>
                <a:spcPct val="90000"/>
              </a:lnSpc>
              <a:buClr>
                <a:schemeClr val="accent1"/>
              </a:buClr>
              <a:buSzPct val="80000"/>
            </a:pPr>
            <a:r>
              <a:rPr lang="en-US" sz="800" dirty="0">
                <a:solidFill>
                  <a:srgbClr val="404040"/>
                </a:solidFill>
              </a:rPr>
              <a:t>Creating Sales Orders</a:t>
            </a:r>
          </a:p>
        </p:txBody>
      </p:sp>
      <p:sp>
        <p:nvSpPr>
          <p:cNvPr id="79" name="Freeform 69"/>
          <p:cNvSpPr>
            <a:spLocks noChangeArrowheads="1"/>
          </p:cNvSpPr>
          <p:nvPr/>
        </p:nvSpPr>
        <p:spPr bwMode="auto">
          <a:xfrm>
            <a:off x="7906037" y="256575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5" name="Freeform 69"/>
          <p:cNvSpPr>
            <a:spLocks noChangeArrowheads="1"/>
          </p:cNvSpPr>
          <p:nvPr/>
        </p:nvSpPr>
        <p:spPr bwMode="auto">
          <a:xfrm>
            <a:off x="8743770" y="256110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86" name="Picture 127"/>
          <p:cNvPicPr>
            <a:picLocks noChangeAspect="1"/>
          </p:cNvPicPr>
          <p:nvPr>
            <p:custDataLst>
              <p:tags r:id="rId1"/>
            </p:custDataLst>
          </p:nvPr>
        </p:nvPicPr>
        <p:blipFill>
          <a:blip r:embed="rId17" cstate="print">
            <a:extLst>
              <a:ext uri="{28A0092B-C50C-407E-A947-70E740481C1C}">
                <a14:useLocalDpi xmlns:a14="http://schemas.microsoft.com/office/drawing/2010/main" val="0"/>
              </a:ext>
            </a:extLst>
          </a:blip>
          <a:stretch>
            <a:fillRect/>
          </a:stretch>
        </p:blipFill>
        <p:spPr bwMode="auto">
          <a:xfrm>
            <a:off x="6892925" y="4507849"/>
            <a:ext cx="411162" cy="402939"/>
          </a:xfrm>
          <a:prstGeom prst="rect">
            <a:avLst/>
          </a:prstGeom>
          <a:noFill/>
          <a:ln w="9525">
            <a:noFill/>
            <a:miter lim="800000"/>
            <a:headEnd/>
            <a:tailEnd/>
          </a:ln>
        </p:spPr>
      </p:pic>
      <p:sp>
        <p:nvSpPr>
          <p:cNvPr id="87" name="Chevron 44"/>
          <p:cNvSpPr>
            <a:spLocks noChangeArrowheads="1"/>
          </p:cNvSpPr>
          <p:nvPr/>
        </p:nvSpPr>
        <p:spPr bwMode="auto">
          <a:xfrm>
            <a:off x="189781" y="1552929"/>
            <a:ext cx="2070340"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Handling an Incoming</a:t>
            </a:r>
          </a:p>
          <a:p>
            <a:pPr>
              <a:lnSpc>
                <a:spcPct val="90000"/>
              </a:lnSpc>
            </a:pPr>
            <a:r>
              <a:rPr lang="en-US" sz="900" dirty="0">
                <a:solidFill>
                  <a:schemeClr val="bg1"/>
                </a:solidFill>
                <a:latin typeface="BentonSans Regular"/>
                <a:cs typeface="BentonSans Regular"/>
              </a:rPr>
              <a:t>Customer Inquiry</a:t>
            </a:r>
          </a:p>
        </p:txBody>
      </p:sp>
      <p:sp>
        <p:nvSpPr>
          <p:cNvPr id="92" name="Chevron 91"/>
          <p:cNvSpPr>
            <a:spLocks noChangeArrowheads="1"/>
          </p:cNvSpPr>
          <p:nvPr>
            <p:custDataLst>
              <p:tags r:id="rId2"/>
            </p:custDataLst>
          </p:nvPr>
        </p:nvSpPr>
        <p:spPr bwMode="auto">
          <a:xfrm>
            <a:off x="388555" y="1887506"/>
            <a:ext cx="907507"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Receive an incoming fax or e-mail and log an inquiry</a:t>
            </a:r>
          </a:p>
          <a:p>
            <a:pPr>
              <a:lnSpc>
                <a:spcPct val="90000"/>
              </a:lnSpc>
              <a:buClr>
                <a:schemeClr val="accent1"/>
              </a:buClr>
              <a:buSzPct val="80000"/>
            </a:pPr>
            <a:endParaRPr lang="en-US" sz="800" dirty="0">
              <a:solidFill>
                <a:srgbClr val="404040"/>
              </a:solidFill>
            </a:endParaRPr>
          </a:p>
        </p:txBody>
      </p:sp>
      <p:sp>
        <p:nvSpPr>
          <p:cNvPr id="94" name="TextBox 59">
            <a:hlinkClick r:id="rId18" action="ppaction://hlinksldjump"/>
          </p:cNvPr>
          <p:cNvSpPr txBox="1">
            <a:spLocks noChangeArrowheads="1"/>
          </p:cNvSpPr>
          <p:nvPr/>
        </p:nvSpPr>
        <p:spPr bwMode="auto">
          <a:xfrm>
            <a:off x="1880627" y="1514325"/>
            <a:ext cx="237390" cy="276999"/>
          </a:xfrm>
          <a:prstGeom prst="rect">
            <a:avLst/>
          </a:prstGeom>
          <a:noFill/>
          <a:ln w="9525">
            <a:noFill/>
            <a:miter lim="800000"/>
            <a:headEnd/>
            <a:tailEnd/>
          </a:ln>
        </p:spPr>
        <p:txBody>
          <a:bodyPr wrap="square" lIns="72000">
            <a:spAutoFit/>
          </a:bodyPr>
          <a:lstStyle/>
          <a:p>
            <a:r>
              <a:rPr lang="en-US" sz="1200" dirty="0">
                <a:solidFill>
                  <a:schemeClr val="bg1"/>
                </a:solidFill>
                <a:latin typeface="BentonSans Light" pitchFamily="2" charset="0"/>
                <a:cs typeface="BrowalliaUPC" pitchFamily="34" charset="-34"/>
              </a:rPr>
              <a:t>X</a:t>
            </a:r>
          </a:p>
        </p:txBody>
      </p:sp>
      <p:sp>
        <p:nvSpPr>
          <p:cNvPr id="95" name="Rectangle 77"/>
          <p:cNvSpPr>
            <a:spLocks noChangeArrowheads="1"/>
          </p:cNvSpPr>
          <p:nvPr/>
        </p:nvSpPr>
        <p:spPr bwMode="auto">
          <a:xfrm>
            <a:off x="255705" y="2662752"/>
            <a:ext cx="1716106" cy="280744"/>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19" action="ppaction://hlinksldjump"/>
              </a:rPr>
              <a:t>Click here </a:t>
            </a:r>
            <a:r>
              <a:rPr lang="en-US" sz="900" dirty="0">
                <a:solidFill>
                  <a:schemeClr val="bg1"/>
                </a:solidFill>
                <a:latin typeface="BentonSans Regular"/>
                <a:cs typeface="BentonSans Regular"/>
              </a:rPr>
              <a:t>to display process </a:t>
            </a:r>
          </a:p>
          <a:p>
            <a:pPr>
              <a:lnSpc>
                <a:spcPct val="90000"/>
              </a:lnSpc>
            </a:pPr>
            <a:r>
              <a:rPr lang="en-US" sz="900" dirty="0">
                <a:solidFill>
                  <a:schemeClr val="bg1"/>
                </a:solidFill>
                <a:latin typeface="BentonSans Regular"/>
                <a:cs typeface="BentonSans Regular"/>
              </a:rPr>
              <a:t>variants</a:t>
            </a:r>
          </a:p>
        </p:txBody>
      </p:sp>
      <p:sp>
        <p:nvSpPr>
          <p:cNvPr id="96" name="Oval 95">
            <a:hlinkClick r:id="rId20" action="ppaction://hlinksldjump" tooltip="A fax or e-mail message arrives either in an inbox or dedicated shared folder. The sales or service representative checks the details and launches a follow-up business activity. The system automatically synchronizes the fax/e-mail with the system."/>
          </p:cNvPr>
          <p:cNvSpPr>
            <a:spLocks noChangeAspect="1"/>
          </p:cNvSpPr>
          <p:nvPr/>
        </p:nvSpPr>
        <p:spPr bwMode="gray">
          <a:xfrm>
            <a:off x="1052807" y="24778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7" name="Freeform 69"/>
          <p:cNvSpPr>
            <a:spLocks noChangeArrowheads="1"/>
          </p:cNvSpPr>
          <p:nvPr/>
        </p:nvSpPr>
        <p:spPr bwMode="auto">
          <a:xfrm>
            <a:off x="5415768" y="353895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1"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5" name="Picture 74" descr="Calculator_2_60px.png"/>
          <p:cNvPicPr>
            <a:picLocks noChangeAspect="1"/>
          </p:cNvPicPr>
          <p:nvPr/>
        </p:nvPicPr>
        <p:blipFill>
          <a:blip r:embed="rId21" cstate="print"/>
          <a:stretch>
            <a:fillRect/>
          </a:stretch>
        </p:blipFill>
        <p:spPr>
          <a:xfrm>
            <a:off x="366739" y="5245467"/>
            <a:ext cx="180000" cy="180000"/>
          </a:xfrm>
          <a:prstGeom prst="rect">
            <a:avLst/>
          </a:prstGeom>
        </p:spPr>
      </p:pic>
      <p:pic>
        <p:nvPicPr>
          <p:cNvPr id="76" name="Picture 75" descr="Monitor_60px.png"/>
          <p:cNvPicPr>
            <a:picLocks noChangeAspect="1"/>
          </p:cNvPicPr>
          <p:nvPr/>
        </p:nvPicPr>
        <p:blipFill>
          <a:blip r:embed="rId22" cstate="print"/>
          <a:stretch>
            <a:fillRect/>
          </a:stretch>
        </p:blipFill>
        <p:spPr>
          <a:xfrm>
            <a:off x="366739" y="5604137"/>
            <a:ext cx="180000" cy="180000"/>
          </a:xfrm>
          <a:prstGeom prst="rect">
            <a:avLst/>
          </a:prstGeom>
        </p:spPr>
      </p:pic>
      <p:sp>
        <p:nvSpPr>
          <p:cNvPr id="78" name="Rectangle 57">
            <a:hlinkClick r:id="rId23"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2" name="Rectangle 57">
            <a:hlinkClick r:id="rId24"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9" name="Rectangle 57">
            <a:hlinkClick r:id="rId2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2" name="Freeform 70"/>
          <p:cNvSpPr>
            <a:spLocks noChangeArrowheads="1"/>
          </p:cNvSpPr>
          <p:nvPr/>
        </p:nvSpPr>
        <p:spPr bwMode="auto">
          <a:xfrm flipV="1">
            <a:off x="1999103" y="1557599"/>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dirty="0"/>
          </a:p>
        </p:txBody>
      </p:sp>
      <p:sp>
        <p:nvSpPr>
          <p:cNvPr id="53" name="Chevron 123">
            <a:hlinkClick r:id="rId26" action="ppaction://hlinksldjump"/>
          </p:cNvPr>
          <p:cNvSpPr>
            <a:spLocks noChangeArrowheads="1"/>
          </p:cNvSpPr>
          <p:nvPr/>
        </p:nvSpPr>
        <p:spPr bwMode="auto">
          <a:xfrm>
            <a:off x="3044164" y="1809247"/>
            <a:ext cx="884237" cy="879809"/>
          </a:xfrm>
          <a:prstGeom prst="chevron">
            <a:avLst>
              <a:gd name="adj" fmla="val 10374"/>
            </a:avLst>
          </a:prstGeom>
          <a:solidFill>
            <a:schemeClr val="bg2">
              <a:lumMod val="90000"/>
            </a:schemeClr>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Contract</a:t>
            </a:r>
          </a:p>
        </p:txBody>
      </p:sp>
      <p:pic>
        <p:nvPicPr>
          <p:cNvPr id="56" name="Picture 55"/>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 name="Picture 87"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6739" y="5909685"/>
            <a:ext cx="170688" cy="170688"/>
          </a:xfrm>
          <a:prstGeom prst="rect">
            <a:avLst/>
          </a:prstGeom>
        </p:spPr>
      </p:pic>
      <p:sp>
        <p:nvSpPr>
          <p:cNvPr id="62" name="TextBox 61"/>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3"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Order-to-Cash (Sell-from-Stock)</a:t>
            </a:r>
            <a:br>
              <a:rPr lang="en-US" dirty="0"/>
            </a:br>
            <a:r>
              <a:rPr lang="en-US" sz="2000" b="0" dirty="0"/>
              <a:t>Process Details: Handling an Incoming Customer Inquiry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225977"/>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Handling an Incoming Customer Inquiry</a:t>
            </a:r>
            <a:r>
              <a:rPr lang="en-US" sz="900" dirty="0"/>
              <a:t> business process enables you to manage the arrival of incoming customer inquiries via various input channels such as phone, e-mail, or the Internet.</a:t>
            </a:r>
          </a:p>
          <a:p>
            <a:pPr>
              <a:buClr>
                <a:schemeClr val="accent1"/>
              </a:buClr>
              <a:buSzPct val="80000"/>
              <a:buFont typeface="Wingdings" pitchFamily="2" charset="2"/>
              <a:buNone/>
            </a:pPr>
            <a:r>
              <a:rPr lang="en-US" sz="900" dirty="0"/>
              <a:t>During customer interactions, it is key to know who you are dealing with. To quickly identify the account and contact, there are several possibilities such as automatic identification based on the telephone number of an incoming call, or you can enter the name of a caller manually in a Google-like search.</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Sales/Customer Service Representative</a:t>
            </a:r>
            <a:endParaRPr lang="en-US" sz="800" dirty="0">
              <a:solidFill>
                <a:srgbClr val="404040"/>
              </a:solidFill>
            </a:endParaRPr>
          </a:p>
        </p:txBody>
      </p:sp>
      <p:sp>
        <p:nvSpPr>
          <p:cNvPr id="81"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Account Management  </a:t>
            </a:r>
            <a:br>
              <a:rPr lang="en-US" sz="800" dirty="0">
                <a:solidFill>
                  <a:srgbClr val="404040"/>
                </a:solidFill>
              </a:rPr>
            </a:br>
            <a:r>
              <a:rPr lang="en-US" sz="800" dirty="0">
                <a:solidFill>
                  <a:srgbClr val="404040"/>
                </a:solidFill>
              </a:rPr>
              <a:t>Groupware (Outlook)  </a:t>
            </a:r>
          </a:p>
          <a:p>
            <a:pPr>
              <a:buClr>
                <a:schemeClr val="accent1"/>
              </a:buClr>
              <a:buSzPct val="80000"/>
              <a:buFont typeface="Wingdings" pitchFamily="2" charset="2"/>
              <a:buNone/>
            </a:pPr>
            <a:r>
              <a:rPr lang="de-DE" sz="800" dirty="0">
                <a:solidFill>
                  <a:srgbClr val="404040"/>
                </a:solidFill>
              </a:rPr>
              <a:t>Collaboration Window  </a:t>
            </a:r>
            <a:endParaRPr lang="en-US" sz="800"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48" name="Chevron 55"/>
          <p:cNvSpPr>
            <a:spLocks noChangeArrowheads="1"/>
          </p:cNvSpPr>
          <p:nvPr/>
        </p:nvSpPr>
        <p:spPr bwMode="auto">
          <a:xfrm>
            <a:off x="192458" y="2944918"/>
            <a:ext cx="1929640" cy="980948"/>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900" dirty="0"/>
          </a:p>
          <a:p>
            <a:pPr marL="252000">
              <a:spcBef>
                <a:spcPts val="300"/>
              </a:spcBef>
            </a:pPr>
            <a:r>
              <a:rPr lang="en-US" sz="900" dirty="0"/>
              <a:t>Handling an Incoming Inquiry</a:t>
            </a:r>
            <a:br>
              <a:rPr lang="en-US" sz="900" dirty="0"/>
            </a:br>
            <a:r>
              <a:rPr lang="en-US" sz="900" dirty="0"/>
              <a:t>Manually via Activities</a:t>
            </a:r>
            <a:endParaRPr lang="de-DE" sz="900" dirty="0"/>
          </a:p>
          <a:p>
            <a:pPr marL="252000">
              <a:spcBef>
                <a:spcPts val="300"/>
              </a:spcBef>
            </a:pPr>
            <a:r>
              <a:rPr lang="en-US" sz="900" dirty="0"/>
              <a:t>Handling an Incoming Customer Inquiry via Telephony Channel</a:t>
            </a:r>
            <a:endParaRPr lang="de-DE" sz="900" dirty="0"/>
          </a:p>
        </p:txBody>
      </p:sp>
      <p:sp>
        <p:nvSpPr>
          <p:cNvPr id="59" name="Oval 58">
            <a:hlinkClick r:id="rId7" action="ppaction://hlinksldjump" tooltip="The Handling an Incoming Customer Inquiry via Activities process variant enables you to manually create an inquiry in the system using Activity Management."/>
          </p:cNvPr>
          <p:cNvSpPr>
            <a:spLocks noChangeAspect="1"/>
          </p:cNvSpPr>
          <p:nvPr/>
        </p:nvSpPr>
        <p:spPr bwMode="gray">
          <a:xfrm>
            <a:off x="309422" y="315817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1" name="Oval 60">
            <a:hlinkClick r:id="rId7" action="ppaction://hlinksldjump" tooltip="The Handling an Incoming Customer Inquiry via Telephony Channel process variant enables you to log inquiries based on telephone calls, and trigger follow-up activities."/>
          </p:cNvPr>
          <p:cNvSpPr>
            <a:spLocks noChangeAspect="1"/>
          </p:cNvSpPr>
          <p:nvPr/>
        </p:nvSpPr>
        <p:spPr bwMode="gray">
          <a:xfrm>
            <a:off x="320055" y="345311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4"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8" name="Picture 67" descr="Calculator_2_60px.png"/>
          <p:cNvPicPr>
            <a:picLocks noChangeAspect="1"/>
          </p:cNvPicPr>
          <p:nvPr/>
        </p:nvPicPr>
        <p:blipFill>
          <a:blip r:embed="rId8" cstate="print"/>
          <a:stretch>
            <a:fillRect/>
          </a:stretch>
        </p:blipFill>
        <p:spPr>
          <a:xfrm>
            <a:off x="366739" y="5245467"/>
            <a:ext cx="180000" cy="180000"/>
          </a:xfrm>
          <a:prstGeom prst="rect">
            <a:avLst/>
          </a:prstGeom>
        </p:spPr>
      </p:pic>
      <p:pic>
        <p:nvPicPr>
          <p:cNvPr id="69" name="Picture 68" descr="Monitor_60px.png"/>
          <p:cNvPicPr>
            <a:picLocks noChangeAspect="1"/>
          </p:cNvPicPr>
          <p:nvPr/>
        </p:nvPicPr>
        <p:blipFill>
          <a:blip r:embed="rId9" cstate="print"/>
          <a:stretch>
            <a:fillRect/>
          </a:stretch>
        </p:blipFill>
        <p:spPr>
          <a:xfrm>
            <a:off x="366739" y="5604137"/>
            <a:ext cx="180000" cy="180000"/>
          </a:xfrm>
          <a:prstGeom prst="rect">
            <a:avLst/>
          </a:prstGeom>
        </p:spPr>
      </p:pic>
      <p:sp>
        <p:nvSpPr>
          <p:cNvPr id="70" name="Rectangle 57">
            <a:hlinkClick r:id="rId1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3" name="Rectangle 57">
            <a:hlinkClick r:id="rId11"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9" name="Rectangle 57">
            <a:hlinkClick r:id="rId12"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8" name="Chevron 123">
            <a:hlinkClick r:id="rId13" action="ppaction://hlinksldjump"/>
          </p:cNvPr>
          <p:cNvSpPr>
            <a:spLocks noChangeArrowheads="1"/>
          </p:cNvSpPr>
          <p:nvPr/>
        </p:nvSpPr>
        <p:spPr bwMode="auto">
          <a:xfrm>
            <a:off x="2209756" y="1811314"/>
            <a:ext cx="884237" cy="879809"/>
          </a:xfrm>
          <a:prstGeom prst="chevron">
            <a:avLst>
              <a:gd name="adj" fmla="val 10374"/>
            </a:avLst>
          </a:prstGeom>
          <a:solidFill>
            <a:schemeClr val="bg1">
              <a:lumMod val="75000"/>
            </a:schemeClr>
          </a:solidFill>
          <a:ln w="19050" cap="rnd" algn="ctr">
            <a:noFill/>
            <a:bevel/>
            <a:headEnd/>
            <a:tailEnd/>
          </a:ln>
        </p:spPr>
        <p:txBody>
          <a:bodyPr lIns="36000" tIns="360000" rIns="36000" bIns="0"/>
          <a:lstStyle/>
          <a:p>
            <a:pPr>
              <a:lnSpc>
                <a:spcPct val="90000"/>
              </a:lnSpc>
              <a:buClr>
                <a:schemeClr val="accent1"/>
              </a:buClr>
              <a:buSzPct val="80000"/>
            </a:pPr>
            <a:r>
              <a:rPr lang="en-US" sz="800" dirty="0">
                <a:solidFill>
                  <a:srgbClr val="404040"/>
                </a:solidFill>
              </a:rPr>
              <a:t>Creating Sales Quotes</a:t>
            </a:r>
          </a:p>
        </p:txBody>
      </p:sp>
      <p:sp>
        <p:nvSpPr>
          <p:cNvPr id="119" name="Chevron 44"/>
          <p:cNvSpPr>
            <a:spLocks noChangeArrowheads="1"/>
          </p:cNvSpPr>
          <p:nvPr/>
        </p:nvSpPr>
        <p:spPr bwMode="auto">
          <a:xfrm>
            <a:off x="189781" y="1552929"/>
            <a:ext cx="2070340"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Handling an Incoming</a:t>
            </a:r>
          </a:p>
          <a:p>
            <a:pPr>
              <a:lnSpc>
                <a:spcPct val="90000"/>
              </a:lnSpc>
            </a:pPr>
            <a:r>
              <a:rPr lang="en-US" sz="900" dirty="0">
                <a:solidFill>
                  <a:schemeClr val="bg1"/>
                </a:solidFill>
                <a:latin typeface="BentonSans Regular"/>
                <a:cs typeface="BentonSans Regular"/>
              </a:rPr>
              <a:t>Customer Inquiry</a:t>
            </a:r>
          </a:p>
        </p:txBody>
      </p:sp>
      <p:sp>
        <p:nvSpPr>
          <p:cNvPr id="120" name="Chevron 119"/>
          <p:cNvSpPr>
            <a:spLocks noChangeArrowheads="1"/>
          </p:cNvSpPr>
          <p:nvPr>
            <p:custDataLst>
              <p:tags r:id="rId1"/>
            </p:custDataLst>
          </p:nvPr>
        </p:nvSpPr>
        <p:spPr bwMode="auto">
          <a:xfrm>
            <a:off x="388555" y="1887506"/>
            <a:ext cx="907507"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Receive an incoming fax or e-mail and log an inquiry</a:t>
            </a:r>
          </a:p>
          <a:p>
            <a:pPr>
              <a:lnSpc>
                <a:spcPct val="90000"/>
              </a:lnSpc>
              <a:buClr>
                <a:schemeClr val="accent1"/>
              </a:buClr>
              <a:buSzPct val="80000"/>
            </a:pPr>
            <a:endParaRPr lang="en-US" sz="800" dirty="0">
              <a:solidFill>
                <a:srgbClr val="404040"/>
              </a:solidFill>
            </a:endParaRPr>
          </a:p>
        </p:txBody>
      </p:sp>
      <p:sp>
        <p:nvSpPr>
          <p:cNvPr id="122" name="Rectangle 77"/>
          <p:cNvSpPr>
            <a:spLocks noChangeArrowheads="1"/>
          </p:cNvSpPr>
          <p:nvPr/>
        </p:nvSpPr>
        <p:spPr bwMode="auto">
          <a:xfrm>
            <a:off x="255706" y="2662752"/>
            <a:ext cx="1737371" cy="23821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14" action="ppaction://hlinksldjump"/>
              </a:rPr>
              <a:t>Click here </a:t>
            </a:r>
            <a:r>
              <a:rPr lang="en-US" sz="900" dirty="0">
                <a:solidFill>
                  <a:schemeClr val="bg1"/>
                </a:solidFill>
                <a:latin typeface="BentonSans Regular"/>
                <a:cs typeface="BentonSans Regular"/>
              </a:rPr>
              <a:t>to hide process </a:t>
            </a:r>
          </a:p>
          <a:p>
            <a:pPr>
              <a:lnSpc>
                <a:spcPct val="90000"/>
              </a:lnSpc>
            </a:pPr>
            <a:r>
              <a:rPr lang="en-US" sz="900" dirty="0">
                <a:solidFill>
                  <a:schemeClr val="bg1"/>
                </a:solidFill>
                <a:latin typeface="BentonSans Regular"/>
                <a:cs typeface="BentonSans Regular"/>
              </a:rPr>
              <a:t>variants</a:t>
            </a:r>
          </a:p>
        </p:txBody>
      </p:sp>
      <p:sp>
        <p:nvSpPr>
          <p:cNvPr id="123" name="Oval 122">
            <a:hlinkClick r:id="rId7" action="ppaction://hlinksldjump" tooltip="A fax or e-mail message arrives either in an inbox or dedicated shared folder. The sales or service representative checks the details and launches a follow-up business activity. The system automatically synchronizes the fax/e-mail with the system."/>
          </p:cNvPr>
          <p:cNvSpPr>
            <a:spLocks noChangeAspect="1"/>
          </p:cNvSpPr>
          <p:nvPr/>
        </p:nvSpPr>
        <p:spPr bwMode="gray">
          <a:xfrm>
            <a:off x="1052807" y="24778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3" name="Chevron 123">
            <a:hlinkClick r:id="rId15" action="ppaction://hlinksldjump"/>
          </p:cNvPr>
          <p:cNvSpPr>
            <a:spLocks noChangeArrowheads="1"/>
          </p:cNvSpPr>
          <p:nvPr/>
        </p:nvSpPr>
        <p:spPr bwMode="auto">
          <a:xfrm>
            <a:off x="5574048" y="1811316"/>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55" name="Chevron 123">
            <a:hlinkClick r:id="rId16" action="ppaction://hlinksldjump"/>
          </p:cNvPr>
          <p:cNvSpPr>
            <a:spLocks noChangeArrowheads="1"/>
          </p:cNvSpPr>
          <p:nvPr/>
        </p:nvSpPr>
        <p:spPr bwMode="auto">
          <a:xfrm>
            <a:off x="6406657" y="1812212"/>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56" name="Chevron 123">
            <a:hlinkClick r:id="rId17" action="ppaction://hlinksldjump"/>
          </p:cNvPr>
          <p:cNvSpPr>
            <a:spLocks noChangeArrowheads="1"/>
          </p:cNvSpPr>
          <p:nvPr/>
        </p:nvSpPr>
        <p:spPr bwMode="auto">
          <a:xfrm>
            <a:off x="8078672" y="1811314"/>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57" name="Chevron 123">
            <a:hlinkClick r:id="rId18" action="ppaction://hlinksldjump"/>
          </p:cNvPr>
          <p:cNvSpPr>
            <a:spLocks noChangeArrowheads="1"/>
          </p:cNvSpPr>
          <p:nvPr/>
        </p:nvSpPr>
        <p:spPr bwMode="auto">
          <a:xfrm>
            <a:off x="3897513" y="2789819"/>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58" name="Freeform 69"/>
          <p:cNvSpPr>
            <a:spLocks noChangeArrowheads="1"/>
          </p:cNvSpPr>
          <p:nvPr/>
        </p:nvSpPr>
        <p:spPr bwMode="auto">
          <a:xfrm>
            <a:off x="7074014" y="256158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0" name="Chevron 123">
            <a:hlinkClick r:id="rId19" action="ppaction://hlinksldjump"/>
          </p:cNvPr>
          <p:cNvSpPr>
            <a:spLocks noChangeArrowheads="1"/>
          </p:cNvSpPr>
          <p:nvPr/>
        </p:nvSpPr>
        <p:spPr bwMode="auto">
          <a:xfrm>
            <a:off x="4748654" y="2789819"/>
            <a:ext cx="884237" cy="87840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71" name="Chevron 123">
            <a:hlinkClick r:id="rId20" action="ppaction://hlinksldjump"/>
          </p:cNvPr>
          <p:cNvSpPr>
            <a:spLocks noChangeArrowheads="1"/>
          </p:cNvSpPr>
          <p:nvPr/>
        </p:nvSpPr>
        <p:spPr bwMode="auto">
          <a:xfrm>
            <a:off x="6488316" y="2789819"/>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72" name="Chevron 123">
            <a:hlinkClick r:id="rId21" action="ppaction://hlinksldjump"/>
          </p:cNvPr>
          <p:cNvSpPr>
            <a:spLocks noChangeArrowheads="1"/>
          </p:cNvSpPr>
          <p:nvPr/>
        </p:nvSpPr>
        <p:spPr bwMode="auto">
          <a:xfrm>
            <a:off x="7247500" y="1818808"/>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75" name="Chevron 123">
            <a:hlinkClick r:id="rId22" action="ppaction://hlinksldjump"/>
          </p:cNvPr>
          <p:cNvSpPr>
            <a:spLocks noChangeArrowheads="1"/>
          </p:cNvSpPr>
          <p:nvPr/>
        </p:nvSpPr>
        <p:spPr bwMode="auto">
          <a:xfrm>
            <a:off x="3882480" y="1810417"/>
            <a:ext cx="1740035" cy="879809"/>
          </a:xfrm>
          <a:prstGeom prst="chevron">
            <a:avLst>
              <a:gd name="adj" fmla="val 10374"/>
            </a:avLst>
          </a:prstGeom>
          <a:solidFill>
            <a:schemeClr val="bg1">
              <a:lumMod val="75000"/>
            </a:schemeClr>
          </a:solidFill>
          <a:ln w="19050" cap="rnd" algn="ctr">
            <a:noFill/>
            <a:bevel/>
            <a:headEnd/>
            <a:tailEnd/>
          </a:ln>
        </p:spPr>
        <p:txBody>
          <a:bodyPr lIns="36000" tIns="360000" rIns="36000" bIns="0"/>
          <a:lstStyle/>
          <a:p>
            <a:pPr>
              <a:lnSpc>
                <a:spcPct val="90000"/>
              </a:lnSpc>
              <a:buClr>
                <a:schemeClr val="accent1"/>
              </a:buClr>
              <a:buSzPct val="80000"/>
            </a:pPr>
            <a:r>
              <a:rPr lang="en-US" sz="800" dirty="0">
                <a:solidFill>
                  <a:srgbClr val="404040"/>
                </a:solidFill>
              </a:rPr>
              <a:t>Creating Sales Orders</a:t>
            </a:r>
          </a:p>
        </p:txBody>
      </p:sp>
      <p:sp>
        <p:nvSpPr>
          <p:cNvPr id="76" name="Freeform 69"/>
          <p:cNvSpPr>
            <a:spLocks noChangeArrowheads="1"/>
          </p:cNvSpPr>
          <p:nvPr/>
        </p:nvSpPr>
        <p:spPr bwMode="auto">
          <a:xfrm>
            <a:off x="7911061" y="256575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8" name="Freeform 69"/>
          <p:cNvSpPr>
            <a:spLocks noChangeArrowheads="1"/>
          </p:cNvSpPr>
          <p:nvPr/>
        </p:nvSpPr>
        <p:spPr bwMode="auto">
          <a:xfrm>
            <a:off x="8748794" y="256110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2" name="Freeform 69"/>
          <p:cNvSpPr>
            <a:spLocks noChangeArrowheads="1"/>
          </p:cNvSpPr>
          <p:nvPr/>
        </p:nvSpPr>
        <p:spPr bwMode="auto">
          <a:xfrm>
            <a:off x="5415768" y="353895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4" name="Chevron 123">
            <a:hlinkClick r:id="rId23" action="ppaction://hlinksldjump"/>
          </p:cNvPr>
          <p:cNvSpPr>
            <a:spLocks noChangeArrowheads="1"/>
          </p:cNvSpPr>
          <p:nvPr/>
        </p:nvSpPr>
        <p:spPr bwMode="auto">
          <a:xfrm>
            <a:off x="3044164" y="1809247"/>
            <a:ext cx="884237" cy="879809"/>
          </a:xfrm>
          <a:prstGeom prst="chevron">
            <a:avLst>
              <a:gd name="adj" fmla="val 10374"/>
            </a:avLst>
          </a:prstGeom>
          <a:solidFill>
            <a:schemeClr val="bg2">
              <a:lumMod val="90000"/>
            </a:schemeClr>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Contract</a:t>
            </a:r>
          </a:p>
        </p:txBody>
      </p:sp>
      <p:pic>
        <p:nvPicPr>
          <p:cNvPr id="89" name="Picture 88"/>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90" name="Picture 127"/>
          <p:cNvPicPr>
            <a:picLocks noChangeAspect="1"/>
          </p:cNvPicPr>
          <p:nvPr>
            <p:custDataLst>
              <p:tags r:id="rId2"/>
            </p:custDataLst>
          </p:nvPr>
        </p:nvPicPr>
        <p:blipFill>
          <a:blip r:embed="rId25" cstate="print">
            <a:extLst>
              <a:ext uri="{28A0092B-C50C-407E-A947-70E740481C1C}">
                <a14:useLocalDpi xmlns:a14="http://schemas.microsoft.com/office/drawing/2010/main" val="0"/>
              </a:ext>
            </a:extLst>
          </a:blip>
          <a:stretch>
            <a:fillRect/>
          </a:stretch>
        </p:blipFill>
        <p:spPr bwMode="auto">
          <a:xfrm>
            <a:off x="6892925" y="4507849"/>
            <a:ext cx="411162" cy="402939"/>
          </a:xfrm>
          <a:prstGeom prst="rect">
            <a:avLst/>
          </a:prstGeom>
          <a:noFill/>
          <a:ln w="9525">
            <a:noFill/>
            <a:miter lim="800000"/>
            <a:headEnd/>
            <a:tailEnd/>
          </a:ln>
        </p:spPr>
      </p:pic>
      <p:pic>
        <p:nvPicPr>
          <p:cNvPr id="91" name="Picture 2"/>
          <p:cNvPicPr>
            <a:picLocks noChangeAspect="1" noChangeArrowheads="1"/>
          </p:cNvPicPr>
          <p:nvPr/>
        </p:nvPicPr>
        <p:blipFill>
          <a:blip r:embed="rId26">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92" name="Freeform 70"/>
          <p:cNvSpPr>
            <a:spLocks noChangeArrowheads="1"/>
          </p:cNvSpPr>
          <p:nvPr/>
        </p:nvSpPr>
        <p:spPr bwMode="auto">
          <a:xfrm flipV="1">
            <a:off x="1999103" y="1557599"/>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dirty="0"/>
          </a:p>
        </p:txBody>
      </p:sp>
      <p:sp>
        <p:nvSpPr>
          <p:cNvPr id="93" name="TextBox 59">
            <a:hlinkClick r:id="rId27" action="ppaction://hlinksldjump"/>
          </p:cNvPr>
          <p:cNvSpPr txBox="1">
            <a:spLocks noChangeArrowheads="1"/>
          </p:cNvSpPr>
          <p:nvPr/>
        </p:nvSpPr>
        <p:spPr bwMode="auto">
          <a:xfrm>
            <a:off x="1880627" y="1514325"/>
            <a:ext cx="237390" cy="276999"/>
          </a:xfrm>
          <a:prstGeom prst="rect">
            <a:avLst/>
          </a:prstGeom>
          <a:noFill/>
          <a:ln w="9525">
            <a:noFill/>
            <a:miter lim="800000"/>
            <a:headEnd/>
            <a:tailEnd/>
          </a:ln>
        </p:spPr>
        <p:txBody>
          <a:bodyPr wrap="square" lIns="72000">
            <a:spAutoFit/>
          </a:bodyPr>
          <a:lstStyle/>
          <a:p>
            <a:r>
              <a:rPr lang="en-US" sz="1200" dirty="0">
                <a:solidFill>
                  <a:schemeClr val="bg1"/>
                </a:solidFill>
                <a:latin typeface="BentonSans Light" pitchFamily="2" charset="0"/>
                <a:cs typeface="BrowalliaUPC" pitchFamily="34" charset="-34"/>
              </a:rPr>
              <a:t>X</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 name="Picture 83"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6739" y="5909685"/>
            <a:ext cx="170688" cy="170688"/>
          </a:xfrm>
          <a:prstGeom prst="rect">
            <a:avLst/>
          </a:prstGeom>
        </p:spPr>
      </p:pic>
      <p:sp>
        <p:nvSpPr>
          <p:cNvPr id="59" name="TextBox 5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Order-to-Cash (Sell-from-Stock)</a:t>
            </a:r>
            <a:br>
              <a:rPr lang="en-US" dirty="0"/>
            </a:br>
            <a:r>
              <a:rPr lang="en-US" sz="2000" b="0" dirty="0"/>
              <a:t>Process Details: Creating Sales Quotes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502976"/>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Creating Sales Quotes</a:t>
            </a:r>
            <a:r>
              <a:rPr lang="en-US" sz="900" dirty="0"/>
              <a:t> business process enables you to create a sales quote with fixed terms and price conditions when a customer requests an offer for products or services. You can also create the sales quote on the basis of an opportunity or a lead. You enter the necessary details in the sales quote such as the account and the products or services. If product availability should be checked, you also need to enter the requested date. You can also enter further customer information as additional text. The cost of sales can be determined using product valuation, enabling you to evaluate the profitability of the sales quote. Price and discount adjustments can be made in the sales quote. After the sales quote has been created, it is submitted based on the output settings.</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Sales/Customer Service Representative</a:t>
            </a:r>
            <a:endParaRPr lang="en-US" sz="800" dirty="0">
              <a:solidFill>
                <a:srgbClr val="404040"/>
              </a:solidFill>
            </a:endParaRPr>
          </a:p>
        </p:txBody>
      </p:sp>
      <p:sp>
        <p:nvSpPr>
          <p:cNvPr id="81"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pPr>
            <a:r>
              <a:rPr lang="en-US" sz="800" dirty="0">
                <a:solidFill>
                  <a:srgbClr val="404040"/>
                </a:solidFill>
              </a:rPr>
              <a:t>New Business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5" name="Chevron 123">
            <a:hlinkClick r:id="rId8" action="ppaction://hlinksldjump"/>
          </p:cNvPr>
          <p:cNvSpPr>
            <a:spLocks noChangeArrowheads="1"/>
          </p:cNvSpPr>
          <p:nvPr/>
        </p:nvSpPr>
        <p:spPr bwMode="auto">
          <a:xfrm>
            <a:off x="342746" y="1815297"/>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95" name="Freeform 70"/>
          <p:cNvSpPr>
            <a:spLocks noChangeArrowheads="1"/>
          </p:cNvSpPr>
          <p:nvPr/>
        </p:nvSpPr>
        <p:spPr bwMode="auto">
          <a:xfrm flipV="1">
            <a:off x="998550" y="1819512"/>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103" name="Chevron 44"/>
          <p:cNvSpPr>
            <a:spLocks noChangeArrowheads="1"/>
          </p:cNvSpPr>
          <p:nvPr/>
        </p:nvSpPr>
        <p:spPr bwMode="auto">
          <a:xfrm>
            <a:off x="1141773" y="1562024"/>
            <a:ext cx="1861879"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Sales Quotes</a:t>
            </a:r>
          </a:p>
        </p:txBody>
      </p:sp>
      <p:sp>
        <p:nvSpPr>
          <p:cNvPr id="104" name="Chevron 103"/>
          <p:cNvSpPr>
            <a:spLocks noChangeArrowheads="1"/>
          </p:cNvSpPr>
          <p:nvPr>
            <p:custDataLst>
              <p:tags r:id="rId1"/>
            </p:custDataLst>
          </p:nvPr>
        </p:nvSpPr>
        <p:spPr bwMode="auto">
          <a:xfrm>
            <a:off x="1255128" y="187072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sales quote</a:t>
            </a:r>
          </a:p>
        </p:txBody>
      </p:sp>
      <p:sp>
        <p:nvSpPr>
          <p:cNvPr id="105" name="Chevron 104"/>
          <p:cNvSpPr>
            <a:spLocks noChangeArrowheads="1"/>
          </p:cNvSpPr>
          <p:nvPr>
            <p:custDataLst>
              <p:tags r:id="rId2"/>
            </p:custDataLst>
          </p:nvPr>
        </p:nvSpPr>
        <p:spPr bwMode="auto">
          <a:xfrm>
            <a:off x="2045946" y="187072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sales quote</a:t>
            </a:r>
          </a:p>
        </p:txBody>
      </p:sp>
      <p:sp>
        <p:nvSpPr>
          <p:cNvPr id="106" name="Oval 105">
            <a:hlinkClick r:id="rId9" action="ppaction://hlinksldjump" tooltip="You enter details such as account and products. Sales data is copied from the account into the quote. The system determines the prices automatically and you can overwrite these prices, if necessary. After the creation, you submit it to the customer."/>
          </p:cNvPr>
          <p:cNvSpPr>
            <a:spLocks noChangeAspect="1"/>
          </p:cNvSpPr>
          <p:nvPr/>
        </p:nvSpPr>
        <p:spPr bwMode="gray">
          <a:xfrm>
            <a:off x="1828099" y="246396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7" name="Oval 106">
            <a:hlinkClick r:id="rId9" action="ppaction://hlinksldjump" tooltip="If certain thresholds have been exceeded, the quote may need to be approved by a line manager. The approval process starts when you submit. The quote is sent to the customer after approval."/>
          </p:cNvPr>
          <p:cNvSpPr>
            <a:spLocks noChangeAspect="1"/>
          </p:cNvSpPr>
          <p:nvPr/>
        </p:nvSpPr>
        <p:spPr bwMode="gray">
          <a:xfrm>
            <a:off x="2615889" y="246396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8" name="TextBox 59">
            <a:hlinkClick r:id="rId10" action="ppaction://hlinksldjump"/>
          </p:cNvPr>
          <p:cNvSpPr txBox="1">
            <a:spLocks noChangeArrowheads="1"/>
          </p:cNvSpPr>
          <p:nvPr/>
        </p:nvSpPr>
        <p:spPr bwMode="auto">
          <a:xfrm>
            <a:off x="2653989" y="1526540"/>
            <a:ext cx="237390" cy="276999"/>
          </a:xfrm>
          <a:prstGeom prst="rect">
            <a:avLst/>
          </a:prstGeom>
          <a:noFill/>
          <a:ln w="9525">
            <a:noFill/>
            <a:miter lim="800000"/>
            <a:headEnd/>
            <a:tailEnd/>
          </a:ln>
        </p:spPr>
        <p:txBody>
          <a:bodyPr wrap="square" lIns="72000">
            <a:spAutoFit/>
          </a:bodyPr>
          <a:lstStyle>
            <a:defPPr>
              <a:defRPr lang="de-DE"/>
            </a:defPPr>
            <a:lvl1pPr>
              <a:defRPr sz="1200">
                <a:solidFill>
                  <a:schemeClr val="bg1"/>
                </a:solidFill>
                <a:latin typeface="BentonSans Light" pitchFamily="2" charset="0"/>
                <a:cs typeface="BrowalliaUPC" pitchFamily="34" charset="-34"/>
              </a:defRPr>
            </a:lvl1pPr>
          </a:lstStyle>
          <a:p>
            <a:r>
              <a:rPr lang="en-US" dirty="0"/>
              <a:t>X</a:t>
            </a:r>
          </a:p>
        </p:txBody>
      </p:sp>
      <p:sp>
        <p:nvSpPr>
          <p:cNvPr id="6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5" name="Picture 64" descr="Calculator_2_60px.png"/>
          <p:cNvPicPr>
            <a:picLocks noChangeAspect="1"/>
          </p:cNvPicPr>
          <p:nvPr/>
        </p:nvPicPr>
        <p:blipFill>
          <a:blip r:embed="rId11" cstate="print"/>
          <a:stretch>
            <a:fillRect/>
          </a:stretch>
        </p:blipFill>
        <p:spPr>
          <a:xfrm>
            <a:off x="366739" y="5245467"/>
            <a:ext cx="180000" cy="180000"/>
          </a:xfrm>
          <a:prstGeom prst="rect">
            <a:avLst/>
          </a:prstGeom>
        </p:spPr>
      </p:pic>
      <p:pic>
        <p:nvPicPr>
          <p:cNvPr id="66" name="Picture 65" descr="Monitor_60px.png"/>
          <p:cNvPicPr>
            <a:picLocks noChangeAspect="1"/>
          </p:cNvPicPr>
          <p:nvPr/>
        </p:nvPicPr>
        <p:blipFill>
          <a:blip r:embed="rId12" cstate="print"/>
          <a:stretch>
            <a:fillRect/>
          </a:stretch>
        </p:blipFill>
        <p:spPr>
          <a:xfrm>
            <a:off x="366739" y="5604137"/>
            <a:ext cx="180000" cy="180000"/>
          </a:xfrm>
          <a:prstGeom prst="rect">
            <a:avLst/>
          </a:prstGeom>
        </p:spPr>
      </p:pic>
      <p:sp>
        <p:nvSpPr>
          <p:cNvPr id="68" name="Rectangle 57">
            <a:hlinkClick r:id="rId13"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Rectangle 57">
            <a:hlinkClick r:id="rId14"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2" name="Rectangle 57">
            <a:hlinkClick r:id="rId1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2" name="Chevron 123">
            <a:hlinkClick r:id="rId16" action="ppaction://hlinksldjump"/>
          </p:cNvPr>
          <p:cNvSpPr>
            <a:spLocks noChangeArrowheads="1"/>
          </p:cNvSpPr>
          <p:nvPr/>
        </p:nvSpPr>
        <p:spPr bwMode="auto">
          <a:xfrm>
            <a:off x="5493128" y="1811316"/>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53" name="Chevron 123">
            <a:hlinkClick r:id="rId17" action="ppaction://hlinksldjump"/>
          </p:cNvPr>
          <p:cNvSpPr>
            <a:spLocks noChangeArrowheads="1"/>
          </p:cNvSpPr>
          <p:nvPr/>
        </p:nvSpPr>
        <p:spPr bwMode="auto">
          <a:xfrm>
            <a:off x="6325737" y="1812212"/>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55" name="Chevron 123">
            <a:hlinkClick r:id="rId18" action="ppaction://hlinksldjump"/>
          </p:cNvPr>
          <p:cNvSpPr>
            <a:spLocks noChangeArrowheads="1"/>
          </p:cNvSpPr>
          <p:nvPr/>
        </p:nvSpPr>
        <p:spPr bwMode="auto">
          <a:xfrm>
            <a:off x="7997752" y="1811314"/>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56" name="Chevron 123">
            <a:hlinkClick r:id="rId19" action="ppaction://hlinksldjump"/>
          </p:cNvPr>
          <p:cNvSpPr>
            <a:spLocks noChangeArrowheads="1"/>
          </p:cNvSpPr>
          <p:nvPr/>
        </p:nvSpPr>
        <p:spPr bwMode="auto">
          <a:xfrm>
            <a:off x="3816593" y="2789819"/>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57" name="Freeform 69"/>
          <p:cNvSpPr>
            <a:spLocks noChangeArrowheads="1"/>
          </p:cNvSpPr>
          <p:nvPr/>
        </p:nvSpPr>
        <p:spPr bwMode="auto">
          <a:xfrm>
            <a:off x="6993094" y="256158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8" name="Chevron 123">
            <a:hlinkClick r:id="rId20" action="ppaction://hlinksldjump"/>
          </p:cNvPr>
          <p:cNvSpPr>
            <a:spLocks noChangeArrowheads="1"/>
          </p:cNvSpPr>
          <p:nvPr/>
        </p:nvSpPr>
        <p:spPr bwMode="auto">
          <a:xfrm>
            <a:off x="4667734" y="2789819"/>
            <a:ext cx="884237" cy="87840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0" name="Chevron 123">
            <a:hlinkClick r:id="rId21" action="ppaction://hlinksldjump"/>
          </p:cNvPr>
          <p:cNvSpPr>
            <a:spLocks noChangeArrowheads="1"/>
          </p:cNvSpPr>
          <p:nvPr/>
        </p:nvSpPr>
        <p:spPr bwMode="auto">
          <a:xfrm>
            <a:off x="6407396" y="2789819"/>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75" name="Chevron 123">
            <a:hlinkClick r:id="rId22" action="ppaction://hlinksldjump"/>
          </p:cNvPr>
          <p:cNvSpPr>
            <a:spLocks noChangeArrowheads="1"/>
          </p:cNvSpPr>
          <p:nvPr/>
        </p:nvSpPr>
        <p:spPr bwMode="auto">
          <a:xfrm>
            <a:off x="7166580" y="1818808"/>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76" name="Chevron 123">
            <a:hlinkClick r:id="rId23" action="ppaction://hlinksldjump"/>
          </p:cNvPr>
          <p:cNvSpPr>
            <a:spLocks noChangeArrowheads="1"/>
          </p:cNvSpPr>
          <p:nvPr/>
        </p:nvSpPr>
        <p:spPr bwMode="auto">
          <a:xfrm>
            <a:off x="3801560" y="1810417"/>
            <a:ext cx="1740035" cy="879809"/>
          </a:xfrm>
          <a:prstGeom prst="chevron">
            <a:avLst>
              <a:gd name="adj" fmla="val 10374"/>
            </a:avLst>
          </a:prstGeom>
          <a:solidFill>
            <a:schemeClr val="bg1">
              <a:lumMod val="75000"/>
            </a:schemeClr>
          </a:solidFill>
          <a:ln w="19050" cap="rnd" algn="ctr">
            <a:noFill/>
            <a:bevel/>
            <a:headEnd/>
            <a:tailEnd/>
          </a:ln>
        </p:spPr>
        <p:txBody>
          <a:bodyPr lIns="36000" tIns="360000" rIns="36000" bIns="0"/>
          <a:lstStyle/>
          <a:p>
            <a:pPr>
              <a:lnSpc>
                <a:spcPct val="90000"/>
              </a:lnSpc>
              <a:buClr>
                <a:schemeClr val="accent1"/>
              </a:buClr>
              <a:buSzPct val="80000"/>
            </a:pPr>
            <a:r>
              <a:rPr lang="en-US" sz="800" dirty="0">
                <a:solidFill>
                  <a:srgbClr val="404040"/>
                </a:solidFill>
              </a:rPr>
              <a:t>Creating Sales Orders</a:t>
            </a:r>
          </a:p>
        </p:txBody>
      </p:sp>
      <p:sp>
        <p:nvSpPr>
          <p:cNvPr id="77" name="Freeform 69"/>
          <p:cNvSpPr>
            <a:spLocks noChangeArrowheads="1"/>
          </p:cNvSpPr>
          <p:nvPr/>
        </p:nvSpPr>
        <p:spPr bwMode="auto">
          <a:xfrm>
            <a:off x="7830141" y="256575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8" name="Freeform 69"/>
          <p:cNvSpPr>
            <a:spLocks noChangeArrowheads="1"/>
          </p:cNvSpPr>
          <p:nvPr/>
        </p:nvSpPr>
        <p:spPr bwMode="auto">
          <a:xfrm>
            <a:off x="8667874" y="256110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9" name="Freeform 69"/>
          <p:cNvSpPr>
            <a:spLocks noChangeArrowheads="1"/>
          </p:cNvSpPr>
          <p:nvPr/>
        </p:nvSpPr>
        <p:spPr bwMode="auto">
          <a:xfrm>
            <a:off x="5334848" y="353895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2" name="Chevron 123">
            <a:hlinkClick r:id="rId24" action="ppaction://hlinksldjump"/>
          </p:cNvPr>
          <p:cNvSpPr>
            <a:spLocks noChangeArrowheads="1"/>
          </p:cNvSpPr>
          <p:nvPr/>
        </p:nvSpPr>
        <p:spPr bwMode="auto">
          <a:xfrm>
            <a:off x="2963244" y="1809247"/>
            <a:ext cx="884237" cy="879809"/>
          </a:xfrm>
          <a:prstGeom prst="chevron">
            <a:avLst>
              <a:gd name="adj" fmla="val 10374"/>
            </a:avLst>
          </a:prstGeom>
          <a:solidFill>
            <a:schemeClr val="bg2">
              <a:lumMod val="90000"/>
            </a:schemeClr>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Contract</a:t>
            </a:r>
          </a:p>
        </p:txBody>
      </p:sp>
      <p:pic>
        <p:nvPicPr>
          <p:cNvPr id="86" name="Picture 85"/>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7" name="Picture 127"/>
          <p:cNvPicPr>
            <a:picLocks noChangeAspect="1"/>
          </p:cNvPicPr>
          <p:nvPr>
            <p:custDataLst>
              <p:tags r:id="rId3"/>
            </p:custDataLst>
          </p:nvPr>
        </p:nvPicPr>
        <p:blipFill>
          <a:blip r:embed="rId26" cstate="print">
            <a:extLst>
              <a:ext uri="{28A0092B-C50C-407E-A947-70E740481C1C}">
                <a14:useLocalDpi xmlns:a14="http://schemas.microsoft.com/office/drawing/2010/main" val="0"/>
              </a:ext>
            </a:extLst>
          </a:blip>
          <a:stretch>
            <a:fillRect/>
          </a:stretch>
        </p:blipFill>
        <p:spPr bwMode="auto">
          <a:xfrm>
            <a:off x="6892925" y="4507849"/>
            <a:ext cx="411162" cy="402939"/>
          </a:xfrm>
          <a:prstGeom prst="rect">
            <a:avLst/>
          </a:prstGeom>
          <a:noFill/>
          <a:ln w="9525">
            <a:noFill/>
            <a:miter lim="800000"/>
            <a:headEnd/>
            <a:tailEnd/>
          </a:ln>
        </p:spPr>
      </p:pic>
      <p:pic>
        <p:nvPicPr>
          <p:cNvPr id="88" name="Picture 2"/>
          <p:cNvPicPr>
            <a:picLocks noChangeAspect="1" noChangeArrowheads="1"/>
          </p:cNvPicPr>
          <p:nvPr/>
        </p:nvPicPr>
        <p:blipFill>
          <a:blip r:embed="rId27">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49" descr="i_button_black.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6739" y="5909685"/>
            <a:ext cx="170688" cy="170688"/>
          </a:xfrm>
          <a:prstGeom prst="rect">
            <a:avLst/>
          </a:prstGeom>
        </p:spPr>
      </p:pic>
      <p:sp>
        <p:nvSpPr>
          <p:cNvPr id="59" name="TextBox 5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Order-to-Cash (Sell-from-Stock)</a:t>
            </a:r>
            <a:br>
              <a:rPr lang="en-US" dirty="0"/>
            </a:br>
            <a:r>
              <a:rPr lang="en-US" sz="2000" b="0" dirty="0"/>
              <a:t>Process Details: Creating Sales Contract</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087477"/>
          </a:xfrm>
          <a:prstGeom prst="rect">
            <a:avLst/>
          </a:prstGeom>
          <a:noFill/>
          <a:ln w="9525">
            <a:noFill/>
            <a:miter lim="800000"/>
            <a:headEnd/>
            <a:tailEnd/>
          </a:ln>
        </p:spPr>
        <p:txBody>
          <a:bodyPr wrap="square">
            <a:spAutoFit/>
          </a:bodyPr>
          <a:lstStyle/>
          <a:p>
            <a:pPr algn="just">
              <a:buClr>
                <a:schemeClr val="accent1"/>
              </a:buClr>
              <a:buSzPct val="80000"/>
              <a:buFont typeface="Wingdings" pitchFamily="2" charset="2"/>
              <a:buNone/>
            </a:pPr>
            <a:r>
              <a:rPr lang="en-US" sz="900" dirty="0"/>
              <a:t>The </a:t>
            </a:r>
            <a:r>
              <a:rPr lang="en-US" sz="900" b="1" dirty="0"/>
              <a:t>Creating Sales Contract  </a:t>
            </a:r>
            <a:r>
              <a:rPr lang="en-US" sz="900" dirty="0"/>
              <a:t>business process enables you to create a sales contract with fixed terms and price conditions when a customer requests an offer for products. You enter the necessary details in the sales quotes for contract such as the account and the products. You can also enter further customer information as additional text. After the sales quote has been created and approved, the sales contract is created .</a:t>
            </a:r>
          </a:p>
          <a:p>
            <a:pPr algn="just">
              <a:buClr>
                <a:schemeClr val="accent1"/>
              </a:buClr>
              <a:buSzPct val="80000"/>
              <a:buFont typeface="Wingdings" pitchFamily="2" charset="2"/>
              <a:buNone/>
            </a:pPr>
            <a:r>
              <a:rPr lang="en-US" sz="900" dirty="0"/>
              <a:t>Sales contracts can also be created directly, and do not require any approvals. </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err="1">
                <a:solidFill>
                  <a:srgbClr val="404040"/>
                </a:solidFill>
              </a:rPr>
              <a:t>Sales</a:t>
            </a:r>
            <a:r>
              <a:rPr lang="de-DE" sz="800" dirty="0">
                <a:solidFill>
                  <a:srgbClr val="404040"/>
                </a:solidFill>
              </a:rPr>
              <a:t> Representative</a:t>
            </a:r>
            <a:endParaRPr lang="en-US" sz="800" dirty="0">
              <a:solidFill>
                <a:srgbClr val="404040"/>
              </a:solidFill>
            </a:endParaRPr>
          </a:p>
        </p:txBody>
      </p:sp>
      <p:sp>
        <p:nvSpPr>
          <p:cNvPr id="81"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pPr>
            <a:r>
              <a:rPr lang="en-US" sz="800" dirty="0">
                <a:solidFill>
                  <a:srgbClr val="404040"/>
                </a:solidFill>
              </a:rPr>
              <a:t>Sales Order</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103" name="Chevron 44"/>
          <p:cNvSpPr>
            <a:spLocks noChangeArrowheads="1"/>
          </p:cNvSpPr>
          <p:nvPr/>
        </p:nvSpPr>
        <p:spPr bwMode="auto">
          <a:xfrm>
            <a:off x="372018" y="1562024"/>
            <a:ext cx="2638602"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Sales Contract</a:t>
            </a:r>
          </a:p>
        </p:txBody>
      </p:sp>
      <p:sp>
        <p:nvSpPr>
          <p:cNvPr id="104" name="Chevron 103"/>
          <p:cNvSpPr>
            <a:spLocks noChangeArrowheads="1"/>
          </p:cNvSpPr>
          <p:nvPr>
            <p:custDataLst>
              <p:tags r:id="rId1"/>
            </p:custDataLst>
          </p:nvPr>
        </p:nvSpPr>
        <p:spPr bwMode="auto">
          <a:xfrm>
            <a:off x="1287496" y="187072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Sales Quote for contract</a:t>
            </a:r>
          </a:p>
        </p:txBody>
      </p:sp>
      <p:sp>
        <p:nvSpPr>
          <p:cNvPr id="105" name="Chevron 104"/>
          <p:cNvSpPr>
            <a:spLocks noChangeArrowheads="1"/>
          </p:cNvSpPr>
          <p:nvPr>
            <p:custDataLst>
              <p:tags r:id="rId2"/>
            </p:custDataLst>
          </p:nvPr>
        </p:nvSpPr>
        <p:spPr bwMode="auto">
          <a:xfrm>
            <a:off x="2078314" y="187072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contract</a:t>
            </a:r>
          </a:p>
        </p:txBody>
      </p:sp>
      <p:sp>
        <p:nvSpPr>
          <p:cNvPr id="107" name="Oval 106">
            <a:hlinkClick r:id="rId8" action="ppaction://hlinksldjump" tooltip="The sales quote may need to be approved by a manager. The approval process starts when you submit. The sales contract is created after the quote is approved."/>
          </p:cNvPr>
          <p:cNvSpPr>
            <a:spLocks noChangeAspect="1"/>
          </p:cNvSpPr>
          <p:nvPr/>
        </p:nvSpPr>
        <p:spPr bwMode="gray">
          <a:xfrm>
            <a:off x="1871741" y="244707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8" name="TextBox 59">
            <a:hlinkClick r:id="rId9" action="ppaction://hlinksldjump"/>
          </p:cNvPr>
          <p:cNvSpPr txBox="1">
            <a:spLocks noChangeArrowheads="1"/>
          </p:cNvSpPr>
          <p:nvPr/>
        </p:nvSpPr>
        <p:spPr bwMode="auto">
          <a:xfrm>
            <a:off x="2654458" y="1515907"/>
            <a:ext cx="237390" cy="276999"/>
          </a:xfrm>
          <a:prstGeom prst="rect">
            <a:avLst/>
          </a:prstGeom>
          <a:noFill/>
          <a:ln w="9525">
            <a:noFill/>
            <a:miter lim="800000"/>
            <a:headEnd/>
            <a:tailEnd/>
          </a:ln>
        </p:spPr>
        <p:txBody>
          <a:bodyPr wrap="square" lIns="72000">
            <a:spAutoFit/>
          </a:bodyPr>
          <a:lstStyle>
            <a:defPPr>
              <a:defRPr lang="de-DE"/>
            </a:defPPr>
            <a:lvl1pPr>
              <a:defRPr sz="1200">
                <a:solidFill>
                  <a:schemeClr val="bg1"/>
                </a:solidFill>
                <a:latin typeface="BentonSans Light" pitchFamily="2" charset="0"/>
                <a:cs typeface="BrowalliaUPC" pitchFamily="34" charset="-34"/>
              </a:defRPr>
            </a:lvl1pPr>
          </a:lstStyle>
          <a:p>
            <a:r>
              <a:rPr lang="en-US" dirty="0"/>
              <a:t>X</a:t>
            </a:r>
          </a:p>
        </p:txBody>
      </p:sp>
      <p:sp>
        <p:nvSpPr>
          <p:cNvPr id="6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5" name="Picture 64" descr="Calculator_2_60px.png"/>
          <p:cNvPicPr>
            <a:picLocks noChangeAspect="1"/>
          </p:cNvPicPr>
          <p:nvPr/>
        </p:nvPicPr>
        <p:blipFill>
          <a:blip r:embed="rId10" cstate="print"/>
          <a:stretch>
            <a:fillRect/>
          </a:stretch>
        </p:blipFill>
        <p:spPr>
          <a:xfrm>
            <a:off x="366739" y="5245467"/>
            <a:ext cx="180000" cy="180000"/>
          </a:xfrm>
          <a:prstGeom prst="rect">
            <a:avLst/>
          </a:prstGeom>
        </p:spPr>
      </p:pic>
      <p:pic>
        <p:nvPicPr>
          <p:cNvPr id="66" name="Picture 65" descr="Monitor_60px.png"/>
          <p:cNvPicPr>
            <a:picLocks noChangeAspect="1"/>
          </p:cNvPicPr>
          <p:nvPr/>
        </p:nvPicPr>
        <p:blipFill>
          <a:blip r:embed="rId11" cstate="print"/>
          <a:stretch>
            <a:fillRect/>
          </a:stretch>
        </p:blipFill>
        <p:spPr>
          <a:xfrm>
            <a:off x="366739" y="5604137"/>
            <a:ext cx="180000" cy="180000"/>
          </a:xfrm>
          <a:prstGeom prst="rect">
            <a:avLst/>
          </a:prstGeom>
        </p:spPr>
      </p:pic>
      <p:sp>
        <p:nvSpPr>
          <p:cNvPr id="68" name="Rectangle 57">
            <a:hlinkClick r:id="rId12"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Rectangle 57">
            <a:hlinkClick r:id="rId13"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2" name="Rectangle 57">
            <a:hlinkClick r:id="rId1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1" name="Chevron 50"/>
          <p:cNvSpPr>
            <a:spLocks noChangeArrowheads="1"/>
          </p:cNvSpPr>
          <p:nvPr>
            <p:custDataLst>
              <p:tags r:id="rId3"/>
            </p:custDataLst>
          </p:nvPr>
        </p:nvSpPr>
        <p:spPr bwMode="auto">
          <a:xfrm>
            <a:off x="472618" y="1853340"/>
            <a:ext cx="814878" cy="763200"/>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sales Quote for Contract</a:t>
            </a:r>
          </a:p>
        </p:txBody>
      </p:sp>
      <p:sp>
        <p:nvSpPr>
          <p:cNvPr id="52" name="Oval 51">
            <a:hlinkClick r:id="rId8" action="ppaction://hlinksldjump" tooltip="You enter details such as account and products in the sales quote.The system determines the prices automatically and you can overwrite these prices, if necessary. "/>
          </p:cNvPr>
          <p:cNvSpPr>
            <a:spLocks noChangeAspect="1"/>
          </p:cNvSpPr>
          <p:nvPr/>
        </p:nvSpPr>
        <p:spPr bwMode="gray">
          <a:xfrm>
            <a:off x="1018691" y="244707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3" name="Chevron 123">
            <a:hlinkClick r:id="rId15" action="ppaction://hlinksldjump"/>
          </p:cNvPr>
          <p:cNvSpPr>
            <a:spLocks noChangeArrowheads="1"/>
          </p:cNvSpPr>
          <p:nvPr/>
        </p:nvSpPr>
        <p:spPr bwMode="auto">
          <a:xfrm>
            <a:off x="4640889" y="1815297"/>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55" name="Chevron 123">
            <a:hlinkClick r:id="rId16" action="ppaction://hlinksldjump"/>
          </p:cNvPr>
          <p:cNvSpPr>
            <a:spLocks noChangeArrowheads="1"/>
          </p:cNvSpPr>
          <p:nvPr/>
        </p:nvSpPr>
        <p:spPr bwMode="auto">
          <a:xfrm>
            <a:off x="5473318" y="181529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56" name="Chevron 123">
            <a:hlinkClick r:id="rId17" action="ppaction://hlinksldjump"/>
          </p:cNvPr>
          <p:cNvSpPr>
            <a:spLocks noChangeArrowheads="1"/>
          </p:cNvSpPr>
          <p:nvPr/>
        </p:nvSpPr>
        <p:spPr bwMode="auto">
          <a:xfrm>
            <a:off x="7137923" y="181529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57" name="Chevron 123">
            <a:hlinkClick r:id="rId18" action="ppaction://hlinksldjump"/>
          </p:cNvPr>
          <p:cNvSpPr>
            <a:spLocks noChangeArrowheads="1"/>
          </p:cNvSpPr>
          <p:nvPr/>
        </p:nvSpPr>
        <p:spPr bwMode="auto">
          <a:xfrm>
            <a:off x="2955867" y="2791499"/>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58" name="Freeform 69"/>
          <p:cNvSpPr>
            <a:spLocks noChangeArrowheads="1"/>
          </p:cNvSpPr>
          <p:nvPr/>
        </p:nvSpPr>
        <p:spPr bwMode="auto">
          <a:xfrm>
            <a:off x="6138074" y="256628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0" name="Chevron 123">
            <a:hlinkClick r:id="rId19" action="ppaction://hlinksldjump"/>
          </p:cNvPr>
          <p:cNvSpPr>
            <a:spLocks noChangeArrowheads="1"/>
          </p:cNvSpPr>
          <p:nvPr/>
        </p:nvSpPr>
        <p:spPr bwMode="auto">
          <a:xfrm>
            <a:off x="3807008" y="2798152"/>
            <a:ext cx="884237" cy="873157"/>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75" name="Chevron 123">
            <a:hlinkClick r:id="rId20" action="ppaction://hlinksldjump"/>
          </p:cNvPr>
          <p:cNvSpPr>
            <a:spLocks noChangeArrowheads="1"/>
          </p:cNvSpPr>
          <p:nvPr/>
        </p:nvSpPr>
        <p:spPr bwMode="auto">
          <a:xfrm>
            <a:off x="5471907" y="279437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76" name="Chevron 123">
            <a:hlinkClick r:id="rId21" action="ppaction://hlinksldjump"/>
          </p:cNvPr>
          <p:cNvSpPr>
            <a:spLocks noChangeArrowheads="1"/>
          </p:cNvSpPr>
          <p:nvPr/>
        </p:nvSpPr>
        <p:spPr bwMode="auto">
          <a:xfrm>
            <a:off x="6305773" y="1815297"/>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77" name="Chevron 123">
            <a:hlinkClick r:id="rId22" action="ppaction://hlinksldjump"/>
          </p:cNvPr>
          <p:cNvSpPr>
            <a:spLocks noChangeArrowheads="1"/>
          </p:cNvSpPr>
          <p:nvPr/>
        </p:nvSpPr>
        <p:spPr bwMode="auto">
          <a:xfrm>
            <a:off x="2955945" y="1815297"/>
            <a:ext cx="1740035"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78" name="Freeform 69"/>
          <p:cNvSpPr>
            <a:spLocks noChangeArrowheads="1"/>
          </p:cNvSpPr>
          <p:nvPr/>
        </p:nvSpPr>
        <p:spPr bwMode="auto">
          <a:xfrm>
            <a:off x="6968882" y="256376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9" name="Freeform 69"/>
          <p:cNvSpPr>
            <a:spLocks noChangeArrowheads="1"/>
          </p:cNvSpPr>
          <p:nvPr/>
        </p:nvSpPr>
        <p:spPr bwMode="auto">
          <a:xfrm>
            <a:off x="7808058" y="256492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2" name="Freeform 69"/>
          <p:cNvSpPr>
            <a:spLocks noChangeArrowheads="1"/>
          </p:cNvSpPr>
          <p:nvPr/>
        </p:nvSpPr>
        <p:spPr bwMode="auto">
          <a:xfrm>
            <a:off x="4473278" y="354103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grpSp>
        <p:nvGrpSpPr>
          <p:cNvPr id="84" name="Group 47"/>
          <p:cNvGrpSpPr/>
          <p:nvPr/>
        </p:nvGrpSpPr>
        <p:grpSpPr>
          <a:xfrm>
            <a:off x="7709046" y="1152671"/>
            <a:ext cx="1174410" cy="309466"/>
            <a:chOff x="7269479" y="1173773"/>
            <a:chExt cx="1174410" cy="309466"/>
          </a:xfrm>
        </p:grpSpPr>
        <p:pic>
          <p:nvPicPr>
            <p:cNvPr id="85" name="Picture 2" descr="\\dwdfkps\KPS\100_Public\Graphics\Pictogram-Library\2011-Visual-Style\60X60-PNGs\SelfService_60px.png"/>
            <p:cNvPicPr>
              <a:picLocks noChangeAspect="1" noChangeArrowheads="1"/>
            </p:cNvPicPr>
            <p:nvPr/>
          </p:nvPicPr>
          <p:blipFill>
            <a:blip r:embed="rId23" cstate="print"/>
            <a:srcRect/>
            <a:stretch>
              <a:fillRect/>
            </a:stretch>
          </p:blipFill>
          <p:spPr bwMode="auto">
            <a:xfrm>
              <a:off x="7269479" y="1173773"/>
              <a:ext cx="282233" cy="282233"/>
            </a:xfrm>
            <a:prstGeom prst="rect">
              <a:avLst/>
            </a:prstGeom>
            <a:noFill/>
          </p:spPr>
        </p:pic>
        <p:sp>
          <p:nvSpPr>
            <p:cNvPr id="87"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pic>
        <p:nvPicPr>
          <p:cNvPr id="86" name="Picture 85"/>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8" name="Picture 127"/>
          <p:cNvPicPr>
            <a:picLocks noChangeAspect="1"/>
          </p:cNvPicPr>
          <p:nvPr>
            <p:custDataLst>
              <p:tags r:id="rId4"/>
            </p:custDataLst>
          </p:nvPr>
        </p:nvPicPr>
        <p:blipFill>
          <a:blip r:embed="rId25" cstate="print">
            <a:extLst>
              <a:ext uri="{28A0092B-C50C-407E-A947-70E740481C1C}">
                <a14:useLocalDpi xmlns:a14="http://schemas.microsoft.com/office/drawing/2010/main" val="0"/>
              </a:ext>
            </a:extLst>
          </a:blip>
          <a:stretch>
            <a:fillRect/>
          </a:stretch>
        </p:blipFill>
        <p:spPr bwMode="auto">
          <a:xfrm>
            <a:off x="6892925" y="4507849"/>
            <a:ext cx="411162" cy="402939"/>
          </a:xfrm>
          <a:prstGeom prst="rect">
            <a:avLst/>
          </a:prstGeom>
          <a:noFill/>
          <a:ln w="9525">
            <a:noFill/>
            <a:miter lim="800000"/>
            <a:headEnd/>
            <a:tailEnd/>
          </a:ln>
        </p:spPr>
      </p:pic>
      <p:pic>
        <p:nvPicPr>
          <p:cNvPr id="89" name="Picture 2"/>
          <p:cNvPicPr>
            <a:picLocks noChangeAspect="1" noChangeArrowheads="1"/>
          </p:cNvPicPr>
          <p:nvPr/>
        </p:nvPicPr>
        <p:blipFill>
          <a:blip r:embed="rId26">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extLst>
      <p:ext uri="{BB962C8B-B14F-4D97-AF65-F5344CB8AC3E}">
        <p14:creationId xmlns:p14="http://schemas.microsoft.com/office/powerpoint/2010/main" val="364014308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6739" y="5909685"/>
            <a:ext cx="170688" cy="170688"/>
          </a:xfrm>
          <a:prstGeom prst="rect">
            <a:avLst/>
          </a:prstGeom>
        </p:spPr>
      </p:pic>
      <p:sp>
        <p:nvSpPr>
          <p:cNvPr id="75" name="TextBox 7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Order-to-Cash (Sell-from-Stock)</a:t>
            </a:r>
            <a:br>
              <a:rPr lang="en-US" dirty="0"/>
            </a:br>
            <a:r>
              <a:rPr lang="en-US" sz="2000" b="0" dirty="0"/>
              <a:t>Process Details: Creating Sales Orders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779974"/>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Creating Sales Orders</a:t>
            </a:r>
            <a:r>
              <a:rPr lang="en-US" sz="900" dirty="0"/>
              <a:t> business process enables you to create a sales order with fixed terms and price conditions when a customer orders products or services. The order can be created on the basis of a quote, copying all conditions from the quote to the order or you enter the necessary details in the order such as the account, the products or services, the requested date , and customer information as additional text. The product availability is checked, and the system informs you of availability. The system can determine the cost of sales using product valuation, enabling you to evaluate the profitability of the order. After creating the order, you release it to logistics. An order confirmation form can be sent to the customer, depending on the output settings. </a:t>
            </a:r>
          </a:p>
          <a:p>
            <a:pPr>
              <a:buClr>
                <a:schemeClr val="accent1"/>
              </a:buClr>
              <a:buSzPct val="80000"/>
              <a:buFont typeface="Wingdings" pitchFamily="2" charset="2"/>
              <a:buNone/>
            </a:pPr>
            <a:r>
              <a:rPr lang="en-US" sz="900" dirty="0"/>
              <a:t>The sales order can also be generated automatically through business-to-business communication or a connected e-shop.</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Sales/Customer Service Representative</a:t>
            </a:r>
            <a:endParaRPr lang="en-US" sz="800" dirty="0">
              <a:solidFill>
                <a:srgbClr val="404040"/>
              </a:solidFill>
            </a:endParaRPr>
          </a:p>
        </p:txBody>
      </p:sp>
      <p:sp>
        <p:nvSpPr>
          <p:cNvPr id="81"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Sales Orders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5" name="Chevron 123">
            <a:hlinkClick r:id="rId8" action="ppaction://hlinksldjump"/>
          </p:cNvPr>
          <p:cNvSpPr>
            <a:spLocks noChangeArrowheads="1"/>
          </p:cNvSpPr>
          <p:nvPr/>
        </p:nvSpPr>
        <p:spPr bwMode="auto">
          <a:xfrm>
            <a:off x="342746" y="1815297"/>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87" name="Chevron 123">
            <a:hlinkClick r:id="rId9" action="ppaction://hlinksldjump"/>
          </p:cNvPr>
          <p:cNvSpPr>
            <a:spLocks noChangeArrowheads="1"/>
          </p:cNvSpPr>
          <p:nvPr/>
        </p:nvSpPr>
        <p:spPr bwMode="auto">
          <a:xfrm>
            <a:off x="1187499" y="181529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94" name="Chevron 123">
            <a:hlinkClick r:id="rId10" action="ppaction://hlinksldjump"/>
          </p:cNvPr>
          <p:cNvSpPr>
            <a:spLocks noChangeArrowheads="1"/>
          </p:cNvSpPr>
          <p:nvPr/>
        </p:nvSpPr>
        <p:spPr bwMode="auto">
          <a:xfrm>
            <a:off x="2893423" y="3044931"/>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95" name="Freeform 70"/>
          <p:cNvSpPr>
            <a:spLocks noChangeArrowheads="1"/>
          </p:cNvSpPr>
          <p:nvPr/>
        </p:nvSpPr>
        <p:spPr bwMode="auto">
          <a:xfrm flipV="1">
            <a:off x="1001734" y="1819512"/>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97" name="Chevron 123">
            <a:hlinkClick r:id="rId11" action="ppaction://hlinksldjump"/>
          </p:cNvPr>
          <p:cNvSpPr>
            <a:spLocks noChangeArrowheads="1"/>
          </p:cNvSpPr>
          <p:nvPr/>
        </p:nvSpPr>
        <p:spPr bwMode="auto">
          <a:xfrm>
            <a:off x="3744564" y="3042059"/>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03" name="Freeform 69"/>
          <p:cNvSpPr>
            <a:spLocks noChangeArrowheads="1"/>
          </p:cNvSpPr>
          <p:nvPr/>
        </p:nvSpPr>
        <p:spPr bwMode="auto">
          <a:xfrm>
            <a:off x="4410118" y="379169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9" name="Chevron 44"/>
          <p:cNvSpPr>
            <a:spLocks noChangeArrowheads="1"/>
          </p:cNvSpPr>
          <p:nvPr/>
        </p:nvSpPr>
        <p:spPr bwMode="auto">
          <a:xfrm>
            <a:off x="2822552" y="1562504"/>
            <a:ext cx="1873389"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Sales Orders</a:t>
            </a:r>
          </a:p>
          <a:p>
            <a:pPr>
              <a:lnSpc>
                <a:spcPct val="90000"/>
              </a:lnSpc>
            </a:pPr>
            <a:endParaRPr lang="en-US" sz="900" dirty="0">
              <a:solidFill>
                <a:schemeClr val="bg1"/>
              </a:solidFill>
              <a:latin typeface="BentonSans Regular"/>
              <a:cs typeface="BentonSans Regular"/>
            </a:endParaRPr>
          </a:p>
        </p:txBody>
      </p:sp>
      <p:sp>
        <p:nvSpPr>
          <p:cNvPr id="61" name="Chevron 121"/>
          <p:cNvSpPr>
            <a:spLocks noChangeArrowheads="1"/>
          </p:cNvSpPr>
          <p:nvPr>
            <p:custDataLst>
              <p:tags r:id="rId1"/>
            </p:custDataLst>
          </p:nvPr>
        </p:nvSpPr>
        <p:spPr bwMode="auto">
          <a:xfrm>
            <a:off x="2934043" y="187120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sales order</a:t>
            </a:r>
          </a:p>
        </p:txBody>
      </p:sp>
      <p:sp>
        <p:nvSpPr>
          <p:cNvPr id="62" name="Chevron 122"/>
          <p:cNvSpPr>
            <a:spLocks noChangeArrowheads="1"/>
          </p:cNvSpPr>
          <p:nvPr>
            <p:custDataLst>
              <p:tags r:id="rId2"/>
            </p:custDataLst>
          </p:nvPr>
        </p:nvSpPr>
        <p:spPr bwMode="auto">
          <a:xfrm>
            <a:off x="3724861" y="187120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sales order</a:t>
            </a:r>
          </a:p>
        </p:txBody>
      </p:sp>
      <p:sp>
        <p:nvSpPr>
          <p:cNvPr id="63" name="TextBox 59">
            <a:hlinkClick r:id="rId12" action="ppaction://hlinksldjump"/>
          </p:cNvPr>
          <p:cNvSpPr txBox="1">
            <a:spLocks noChangeArrowheads="1"/>
          </p:cNvSpPr>
          <p:nvPr/>
        </p:nvSpPr>
        <p:spPr bwMode="auto">
          <a:xfrm>
            <a:off x="4359176" y="1517991"/>
            <a:ext cx="284052" cy="276999"/>
          </a:xfrm>
          <a:prstGeom prst="rect">
            <a:avLst/>
          </a:prstGeom>
          <a:noFill/>
          <a:ln w="9525">
            <a:noFill/>
            <a:miter lim="800000"/>
            <a:headEnd/>
            <a:tailEnd/>
          </a:ln>
        </p:spPr>
        <p:txBody>
          <a:bodyPr wrap="square" lIns="72000">
            <a:spAutoFit/>
          </a:bodyPr>
          <a:lstStyle>
            <a:defPPr>
              <a:defRPr lang="de-DE"/>
            </a:defPPr>
            <a:lvl1pPr>
              <a:defRPr sz="1200">
                <a:solidFill>
                  <a:schemeClr val="bg1"/>
                </a:solidFill>
                <a:latin typeface="BentonSans Light" pitchFamily="2" charset="0"/>
                <a:cs typeface="BrowalliaUPC" pitchFamily="34" charset="-34"/>
              </a:defRPr>
            </a:lvl1pPr>
          </a:lstStyle>
          <a:p>
            <a:r>
              <a:rPr lang="en-US" dirty="0"/>
              <a:t>X</a:t>
            </a:r>
          </a:p>
        </p:txBody>
      </p:sp>
      <p:sp>
        <p:nvSpPr>
          <p:cNvPr id="64" name="Oval 124">
            <a:hlinkClick r:id="rId13" action="ppaction://hlinksldjump" tooltip="The user enters details such as the account and products. An available-to-promise check is carried out, and product availability is displayed. After creating the order, the user submits it to logistics for further processing."/>
          </p:cNvPr>
          <p:cNvSpPr>
            <a:spLocks noChangeAspect="1"/>
          </p:cNvSpPr>
          <p:nvPr/>
        </p:nvSpPr>
        <p:spPr bwMode="gray">
          <a:xfrm>
            <a:off x="3503986" y="246444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5" name="Oval 125">
            <a:hlinkClick r:id="rId13" action="ppaction://hlinksldjump" tooltip="If certain conditions are fulfilled, the sales order may need to be approved by multiple managers. The approval process starts when you submit the order. "/>
          </p:cNvPr>
          <p:cNvSpPr>
            <a:spLocks noChangeAspect="1"/>
          </p:cNvSpPr>
          <p:nvPr/>
        </p:nvSpPr>
        <p:spPr bwMode="gray">
          <a:xfrm>
            <a:off x="4326280" y="247307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7"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2" name="Picture 81" descr="Calculator_2_60px.png"/>
          <p:cNvPicPr>
            <a:picLocks noChangeAspect="1"/>
          </p:cNvPicPr>
          <p:nvPr/>
        </p:nvPicPr>
        <p:blipFill>
          <a:blip r:embed="rId14" cstate="print"/>
          <a:stretch>
            <a:fillRect/>
          </a:stretch>
        </p:blipFill>
        <p:spPr>
          <a:xfrm>
            <a:off x="366739" y="5245467"/>
            <a:ext cx="180000" cy="180000"/>
          </a:xfrm>
          <a:prstGeom prst="rect">
            <a:avLst/>
          </a:prstGeom>
        </p:spPr>
      </p:pic>
      <p:pic>
        <p:nvPicPr>
          <p:cNvPr id="84" name="Picture 83"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86"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8" name="Rectangle 57">
            <a:hlinkClick r:id="rId1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1" name="Rectangle 57">
            <a:hlinkClick r:id="rId1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5" name="Chevron 123">
            <a:hlinkClick r:id="rId19" action="ppaction://hlinksldjump"/>
          </p:cNvPr>
          <p:cNvSpPr>
            <a:spLocks noChangeArrowheads="1"/>
          </p:cNvSpPr>
          <p:nvPr/>
        </p:nvSpPr>
        <p:spPr bwMode="auto">
          <a:xfrm>
            <a:off x="2024794" y="1809247"/>
            <a:ext cx="884237" cy="879809"/>
          </a:xfrm>
          <a:prstGeom prst="chevron">
            <a:avLst>
              <a:gd name="adj" fmla="val 10374"/>
            </a:avLst>
          </a:prstGeom>
          <a:solidFill>
            <a:schemeClr val="bg2">
              <a:lumMod val="90000"/>
            </a:schemeClr>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Contract</a:t>
            </a:r>
          </a:p>
        </p:txBody>
      </p:sp>
      <p:sp>
        <p:nvSpPr>
          <p:cNvPr id="56" name="Chevron 123">
            <a:hlinkClick r:id="rId20" action="ppaction://hlinksldjump"/>
          </p:cNvPr>
          <p:cNvSpPr>
            <a:spLocks noChangeArrowheads="1"/>
          </p:cNvSpPr>
          <p:nvPr/>
        </p:nvSpPr>
        <p:spPr bwMode="auto">
          <a:xfrm>
            <a:off x="4640889" y="1815297"/>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57" name="Chevron 123">
            <a:hlinkClick r:id="rId21" action="ppaction://hlinksldjump"/>
          </p:cNvPr>
          <p:cNvSpPr>
            <a:spLocks noChangeArrowheads="1"/>
          </p:cNvSpPr>
          <p:nvPr/>
        </p:nvSpPr>
        <p:spPr bwMode="auto">
          <a:xfrm>
            <a:off x="5473318" y="181529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58" name="Chevron 123">
            <a:hlinkClick r:id="rId22" action="ppaction://hlinksldjump"/>
          </p:cNvPr>
          <p:cNvSpPr>
            <a:spLocks noChangeArrowheads="1"/>
          </p:cNvSpPr>
          <p:nvPr/>
        </p:nvSpPr>
        <p:spPr bwMode="auto">
          <a:xfrm>
            <a:off x="7137923" y="181529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0" name="Freeform 69"/>
          <p:cNvSpPr>
            <a:spLocks noChangeArrowheads="1"/>
          </p:cNvSpPr>
          <p:nvPr/>
        </p:nvSpPr>
        <p:spPr bwMode="auto">
          <a:xfrm>
            <a:off x="6127441" y="255565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8" name="Chevron 123">
            <a:hlinkClick r:id="rId23" action="ppaction://hlinksldjump"/>
          </p:cNvPr>
          <p:cNvSpPr>
            <a:spLocks noChangeArrowheads="1"/>
          </p:cNvSpPr>
          <p:nvPr/>
        </p:nvSpPr>
        <p:spPr bwMode="auto">
          <a:xfrm>
            <a:off x="5471907" y="3042059"/>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100" name="Chevron 123">
            <a:hlinkClick r:id="rId24" action="ppaction://hlinksldjump"/>
          </p:cNvPr>
          <p:cNvSpPr>
            <a:spLocks noChangeArrowheads="1"/>
          </p:cNvSpPr>
          <p:nvPr/>
        </p:nvSpPr>
        <p:spPr bwMode="auto">
          <a:xfrm>
            <a:off x="6305773" y="1815297"/>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102" name="Freeform 69"/>
          <p:cNvSpPr>
            <a:spLocks noChangeArrowheads="1"/>
          </p:cNvSpPr>
          <p:nvPr/>
        </p:nvSpPr>
        <p:spPr bwMode="auto">
          <a:xfrm>
            <a:off x="6968882" y="256376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04" name="Freeform 69"/>
          <p:cNvSpPr>
            <a:spLocks noChangeArrowheads="1"/>
          </p:cNvSpPr>
          <p:nvPr/>
        </p:nvSpPr>
        <p:spPr bwMode="auto">
          <a:xfrm>
            <a:off x="7797425" y="255429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53" name="Picture 52"/>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6" name="Picture 127"/>
          <p:cNvPicPr>
            <a:picLocks noChangeAspect="1"/>
          </p:cNvPicPr>
          <p:nvPr>
            <p:custDataLst>
              <p:tags r:id="rId3"/>
            </p:custDataLst>
          </p:nvPr>
        </p:nvPicPr>
        <p:blipFill>
          <a:blip r:embed="rId26" cstate="print">
            <a:extLst>
              <a:ext uri="{28A0092B-C50C-407E-A947-70E740481C1C}">
                <a14:useLocalDpi xmlns:a14="http://schemas.microsoft.com/office/drawing/2010/main" val="0"/>
              </a:ext>
            </a:extLst>
          </a:blip>
          <a:stretch>
            <a:fillRect/>
          </a:stretch>
        </p:blipFill>
        <p:spPr bwMode="auto">
          <a:xfrm>
            <a:off x="6892925" y="4507849"/>
            <a:ext cx="411162" cy="402939"/>
          </a:xfrm>
          <a:prstGeom prst="rect">
            <a:avLst/>
          </a:prstGeom>
          <a:noFill/>
          <a:ln w="9525">
            <a:noFill/>
            <a:miter lim="800000"/>
            <a:headEnd/>
            <a:tailEnd/>
          </a:ln>
        </p:spPr>
      </p:pic>
      <p:pic>
        <p:nvPicPr>
          <p:cNvPr id="68" name="Picture 2"/>
          <p:cNvPicPr>
            <a:picLocks noChangeAspect="1" noChangeArrowheads="1"/>
          </p:cNvPicPr>
          <p:nvPr/>
        </p:nvPicPr>
        <p:blipFill>
          <a:blip r:embed="rId27">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6739" y="5909685"/>
            <a:ext cx="170688" cy="170688"/>
          </a:xfrm>
          <a:prstGeom prst="rect">
            <a:avLst/>
          </a:prstGeom>
        </p:spPr>
      </p:pic>
      <p:sp>
        <p:nvSpPr>
          <p:cNvPr id="48" name="TextBox 47"/>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Order-to-Cash (Sell-from-Stock)</a:t>
            </a:r>
            <a:br>
              <a:rPr lang="en-US" dirty="0"/>
            </a:br>
            <a:r>
              <a:rPr lang="en-US" sz="2000" b="0" dirty="0"/>
              <a:t>Process Details: Creating Down Payment Requests - Customer</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810478"/>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Creating Down Payment Requests - Customer</a:t>
            </a:r>
            <a:r>
              <a:rPr lang="en-US" sz="900" dirty="0"/>
              <a:t> business process enables you to request down payments from the customer before services are performed or products are delivered. The sales representative creates and releases a down payment request for this purpose.</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Sales/Customer Service Representative</a:t>
            </a:r>
            <a:endParaRPr lang="en-US" sz="800" dirty="0">
              <a:solidFill>
                <a:srgbClr val="404040"/>
              </a:solidFill>
            </a:endParaRPr>
          </a:p>
        </p:txBody>
      </p:sp>
      <p:sp>
        <p:nvSpPr>
          <p:cNvPr id="81"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Customer Invoicing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97" name="Chevron 123">
            <a:hlinkClick r:id="rId7" action="ppaction://hlinksldjump"/>
          </p:cNvPr>
          <p:cNvSpPr>
            <a:spLocks noChangeArrowheads="1"/>
          </p:cNvSpPr>
          <p:nvPr/>
        </p:nvSpPr>
        <p:spPr bwMode="auto">
          <a:xfrm>
            <a:off x="4128606" y="2813288"/>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00" name="Chevron 123">
            <a:hlinkClick r:id="rId8" action="ppaction://hlinksldjump"/>
          </p:cNvPr>
          <p:cNvSpPr>
            <a:spLocks noChangeArrowheads="1"/>
          </p:cNvSpPr>
          <p:nvPr/>
        </p:nvSpPr>
        <p:spPr bwMode="auto">
          <a:xfrm>
            <a:off x="2857731" y="1809247"/>
            <a:ext cx="1740035"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103" name="Freeform 69"/>
          <p:cNvSpPr>
            <a:spLocks noChangeArrowheads="1"/>
          </p:cNvSpPr>
          <p:nvPr/>
        </p:nvSpPr>
        <p:spPr bwMode="auto">
          <a:xfrm>
            <a:off x="4792636" y="355658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9"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1"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4" name="Picture 63" descr="Calculator_2_60px.png"/>
          <p:cNvPicPr>
            <a:picLocks noChangeAspect="1"/>
          </p:cNvPicPr>
          <p:nvPr/>
        </p:nvPicPr>
        <p:blipFill>
          <a:blip r:embed="rId9" cstate="print"/>
          <a:stretch>
            <a:fillRect/>
          </a:stretch>
        </p:blipFill>
        <p:spPr>
          <a:xfrm>
            <a:off x="366739" y="5245467"/>
            <a:ext cx="180000" cy="180000"/>
          </a:xfrm>
          <a:prstGeom prst="rect">
            <a:avLst/>
          </a:prstGeom>
        </p:spPr>
      </p:pic>
      <p:pic>
        <p:nvPicPr>
          <p:cNvPr id="65" name="Picture 64" descr="Monitor_60px.png"/>
          <p:cNvPicPr>
            <a:picLocks noChangeAspect="1"/>
          </p:cNvPicPr>
          <p:nvPr/>
        </p:nvPicPr>
        <p:blipFill>
          <a:blip r:embed="rId10" cstate="print"/>
          <a:stretch>
            <a:fillRect/>
          </a:stretch>
        </p:blipFill>
        <p:spPr>
          <a:xfrm>
            <a:off x="366739" y="5604137"/>
            <a:ext cx="180000" cy="180000"/>
          </a:xfrm>
          <a:prstGeom prst="rect">
            <a:avLst/>
          </a:prstGeom>
        </p:spPr>
      </p:pic>
      <p:sp>
        <p:nvSpPr>
          <p:cNvPr id="66" name="Rectangle 57">
            <a:hlinkClick r:id="rId11"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Rectangle 57">
            <a:hlinkClick r:id="rId1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1" name="Rectangle 57">
            <a:hlinkClick r:id="rId13"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2" name="Chevron 123">
            <a:hlinkClick r:id="rId14" action="ppaction://hlinksldjump"/>
          </p:cNvPr>
          <p:cNvSpPr>
            <a:spLocks noChangeArrowheads="1"/>
          </p:cNvSpPr>
          <p:nvPr/>
        </p:nvSpPr>
        <p:spPr bwMode="auto">
          <a:xfrm>
            <a:off x="342746" y="1815297"/>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53" name="Chevron 123">
            <a:hlinkClick r:id="rId15" action="ppaction://hlinksldjump"/>
          </p:cNvPr>
          <p:cNvSpPr>
            <a:spLocks noChangeArrowheads="1"/>
          </p:cNvSpPr>
          <p:nvPr/>
        </p:nvSpPr>
        <p:spPr bwMode="auto">
          <a:xfrm>
            <a:off x="1187499" y="181529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55" name="Freeform 70"/>
          <p:cNvSpPr>
            <a:spLocks noChangeArrowheads="1"/>
          </p:cNvSpPr>
          <p:nvPr/>
        </p:nvSpPr>
        <p:spPr bwMode="auto">
          <a:xfrm flipV="1">
            <a:off x="1001734" y="1819512"/>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56" name="Chevron 123">
            <a:hlinkClick r:id="rId16" action="ppaction://hlinksldjump"/>
          </p:cNvPr>
          <p:cNvSpPr>
            <a:spLocks noChangeArrowheads="1"/>
          </p:cNvSpPr>
          <p:nvPr/>
        </p:nvSpPr>
        <p:spPr bwMode="auto">
          <a:xfrm>
            <a:off x="2024794" y="1809247"/>
            <a:ext cx="884237" cy="879809"/>
          </a:xfrm>
          <a:prstGeom prst="chevron">
            <a:avLst>
              <a:gd name="adj" fmla="val 10374"/>
            </a:avLst>
          </a:prstGeom>
          <a:solidFill>
            <a:schemeClr val="bg2">
              <a:lumMod val="90000"/>
            </a:schemeClr>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Contract</a:t>
            </a:r>
          </a:p>
        </p:txBody>
      </p:sp>
      <p:sp>
        <p:nvSpPr>
          <p:cNvPr id="104" name="Chevron 44"/>
          <p:cNvSpPr>
            <a:spLocks noChangeArrowheads="1"/>
          </p:cNvSpPr>
          <p:nvPr/>
        </p:nvSpPr>
        <p:spPr bwMode="auto">
          <a:xfrm>
            <a:off x="2478170" y="2652382"/>
            <a:ext cx="1699404" cy="123357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Down Payment Request - Customer</a:t>
            </a:r>
          </a:p>
        </p:txBody>
      </p:sp>
      <p:sp>
        <p:nvSpPr>
          <p:cNvPr id="105" name="Chevron 104"/>
          <p:cNvSpPr>
            <a:spLocks noChangeArrowheads="1"/>
          </p:cNvSpPr>
          <p:nvPr>
            <p:custDataLst>
              <p:tags r:id="rId1"/>
            </p:custDataLst>
          </p:nvPr>
        </p:nvSpPr>
        <p:spPr bwMode="auto">
          <a:xfrm>
            <a:off x="2656110" y="2976593"/>
            <a:ext cx="940930" cy="734376"/>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and release down payment request</a:t>
            </a:r>
          </a:p>
        </p:txBody>
      </p:sp>
      <p:sp>
        <p:nvSpPr>
          <p:cNvPr id="106" name="Oval 105">
            <a:hlinkClick r:id="rId17" action="ppaction://hlinksldjump" tooltip="The sales representative creates a down payment request. For this purpose he enters an account, a description and an amount and releases the document."/>
          </p:cNvPr>
          <p:cNvSpPr>
            <a:spLocks noChangeAspect="1"/>
          </p:cNvSpPr>
          <p:nvPr/>
        </p:nvSpPr>
        <p:spPr bwMode="gray">
          <a:xfrm>
            <a:off x="3398357" y="351866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7" name="Chevron 123">
            <a:hlinkClick r:id="rId18" action="ppaction://hlinksldjump"/>
          </p:cNvPr>
          <p:cNvSpPr>
            <a:spLocks noChangeArrowheads="1"/>
          </p:cNvSpPr>
          <p:nvPr/>
        </p:nvSpPr>
        <p:spPr bwMode="auto">
          <a:xfrm>
            <a:off x="4551239" y="1809247"/>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58" name="Chevron 123">
            <a:hlinkClick r:id="rId19" action="ppaction://hlinksldjump"/>
          </p:cNvPr>
          <p:cNvSpPr>
            <a:spLocks noChangeArrowheads="1"/>
          </p:cNvSpPr>
          <p:nvPr/>
        </p:nvSpPr>
        <p:spPr bwMode="auto">
          <a:xfrm>
            <a:off x="5383668" y="180924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60" name="Chevron 123">
            <a:hlinkClick r:id="rId20" action="ppaction://hlinksldjump"/>
          </p:cNvPr>
          <p:cNvSpPr>
            <a:spLocks noChangeArrowheads="1"/>
          </p:cNvSpPr>
          <p:nvPr/>
        </p:nvSpPr>
        <p:spPr bwMode="auto">
          <a:xfrm>
            <a:off x="7048273" y="180924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74" name="Freeform 69"/>
          <p:cNvSpPr>
            <a:spLocks noChangeArrowheads="1"/>
          </p:cNvSpPr>
          <p:nvPr/>
        </p:nvSpPr>
        <p:spPr bwMode="auto">
          <a:xfrm>
            <a:off x="6048424" y="255565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5" name="Chevron 123">
            <a:hlinkClick r:id="rId21" action="ppaction://hlinksldjump"/>
          </p:cNvPr>
          <p:cNvSpPr>
            <a:spLocks noChangeArrowheads="1"/>
          </p:cNvSpPr>
          <p:nvPr/>
        </p:nvSpPr>
        <p:spPr bwMode="auto">
          <a:xfrm>
            <a:off x="5382257" y="279437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76" name="Chevron 123">
            <a:hlinkClick r:id="rId22" action="ppaction://hlinksldjump"/>
          </p:cNvPr>
          <p:cNvSpPr>
            <a:spLocks noChangeArrowheads="1"/>
          </p:cNvSpPr>
          <p:nvPr/>
        </p:nvSpPr>
        <p:spPr bwMode="auto">
          <a:xfrm>
            <a:off x="6216123" y="1809247"/>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77" name="Freeform 69"/>
          <p:cNvSpPr>
            <a:spLocks noChangeArrowheads="1"/>
          </p:cNvSpPr>
          <p:nvPr/>
        </p:nvSpPr>
        <p:spPr bwMode="auto">
          <a:xfrm>
            <a:off x="6879232" y="256376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8" name="Freeform 69"/>
          <p:cNvSpPr>
            <a:spLocks noChangeArrowheads="1"/>
          </p:cNvSpPr>
          <p:nvPr/>
        </p:nvSpPr>
        <p:spPr bwMode="auto">
          <a:xfrm>
            <a:off x="7707775" y="256492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7" name="TextBox 59">
            <a:hlinkClick r:id="rId23" action="ppaction://hlinksldjump"/>
          </p:cNvPr>
          <p:cNvSpPr txBox="1">
            <a:spLocks noChangeArrowheads="1"/>
          </p:cNvSpPr>
          <p:nvPr/>
        </p:nvSpPr>
        <p:spPr bwMode="auto">
          <a:xfrm>
            <a:off x="3873507" y="2606013"/>
            <a:ext cx="237390" cy="276999"/>
          </a:xfrm>
          <a:prstGeom prst="rect">
            <a:avLst/>
          </a:prstGeom>
          <a:noFill/>
          <a:ln w="9525">
            <a:noFill/>
            <a:miter lim="800000"/>
            <a:headEnd/>
            <a:tailEnd/>
          </a:ln>
        </p:spPr>
        <p:txBody>
          <a:bodyPr wrap="square" lIns="72000">
            <a:spAutoFit/>
          </a:bodyPr>
          <a:lstStyle>
            <a:defPPr>
              <a:defRPr lang="de-DE"/>
            </a:defPPr>
            <a:lvl1pPr>
              <a:defRPr sz="1200">
                <a:solidFill>
                  <a:schemeClr val="bg1"/>
                </a:solidFill>
                <a:latin typeface="BentonSans Light" pitchFamily="2" charset="0"/>
                <a:cs typeface="BrowalliaUPC" pitchFamily="34" charset="-34"/>
              </a:defRPr>
            </a:lvl1pPr>
          </a:lstStyle>
          <a:p>
            <a:r>
              <a:rPr lang="en-US" dirty="0"/>
              <a:t>X</a:t>
            </a:r>
          </a:p>
        </p:txBody>
      </p:sp>
      <p:pic>
        <p:nvPicPr>
          <p:cNvPr id="79" name="Picture 78"/>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2" name="Picture 127"/>
          <p:cNvPicPr>
            <a:picLocks noChangeAspect="1"/>
          </p:cNvPicPr>
          <p:nvPr>
            <p:custDataLst>
              <p:tags r:id="rId2"/>
            </p:custDataLst>
          </p:nvPr>
        </p:nvPicPr>
        <p:blipFill>
          <a:blip r:embed="rId25" cstate="print">
            <a:extLst>
              <a:ext uri="{28A0092B-C50C-407E-A947-70E740481C1C}">
                <a14:useLocalDpi xmlns:a14="http://schemas.microsoft.com/office/drawing/2010/main" val="0"/>
              </a:ext>
            </a:extLst>
          </a:blip>
          <a:stretch>
            <a:fillRect/>
          </a:stretch>
        </p:blipFill>
        <p:spPr bwMode="auto">
          <a:xfrm>
            <a:off x="6892925" y="4507849"/>
            <a:ext cx="411162" cy="402939"/>
          </a:xfrm>
          <a:prstGeom prst="rect">
            <a:avLst/>
          </a:prstGeom>
          <a:noFill/>
          <a:ln w="9525">
            <a:noFill/>
            <a:miter lim="800000"/>
            <a:headEnd/>
            <a:tailEnd/>
          </a:ln>
        </p:spPr>
      </p:pic>
      <p:pic>
        <p:nvPicPr>
          <p:cNvPr id="84" name="Picture 2"/>
          <p:cNvPicPr>
            <a:picLocks noChangeAspect="1" noChangeArrowheads="1"/>
          </p:cNvPicPr>
          <p:nvPr/>
        </p:nvPicPr>
        <p:blipFill>
          <a:blip r:embed="rId26">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Picture 57" descr="i_button_black.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6739" y="5909685"/>
            <a:ext cx="170688" cy="170688"/>
          </a:xfrm>
          <a:prstGeom prst="rect">
            <a:avLst/>
          </a:prstGeom>
        </p:spPr>
      </p:pic>
      <p:sp>
        <p:nvSpPr>
          <p:cNvPr id="59" name="TextBox 5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Order-to-Cash (Sell-from-Stock)</a:t>
            </a:r>
            <a:br>
              <a:rPr lang="en-US" dirty="0"/>
            </a:br>
            <a:r>
              <a:rPr lang="en-US" sz="2000" b="0" dirty="0"/>
              <a:t>Process Details: Processing Receivables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856919"/>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Receivables and Payments</a:t>
            </a:r>
            <a:r>
              <a:rPr lang="en-US" sz="900" dirty="0"/>
              <a:t> business process enables the processing of incoming payments, initiated either internally by your company or externally by your customers. The process uses country-specific payment methods. </a:t>
            </a:r>
          </a:p>
          <a:p>
            <a:pPr>
              <a:spcBef>
                <a:spcPts val="600"/>
              </a:spcBef>
            </a:pPr>
            <a:r>
              <a:rPr lang="en-US" sz="900" dirty="0"/>
              <a:t>Payments can be made manually, or automatically via a payment run in which the system proposes open items for payment. You then release the payments and the system posts them to accounting. You create the payment medium, either manually or as part of an automatic run, using files for direct debit or credit card payments. When the payments are credited to the company's bank account, the bank statement is entered in the system, either uploaded electronically or entered manually, before being confirmed. If payments are initiated externally by the customer, the bank statement provides notification of payment. The payments are matched in the system to the open invoices before being cleared. </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Receivable Accountant</a:t>
            </a:r>
            <a:endParaRPr lang="en-US" sz="800" dirty="0">
              <a:solidFill>
                <a:srgbClr val="404040"/>
              </a:solidFill>
            </a:endParaRPr>
          </a:p>
        </p:txBody>
      </p:sp>
      <p:sp>
        <p:nvSpPr>
          <p:cNvPr id="81"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Receivables  </a:t>
            </a:r>
            <a:br>
              <a:rPr lang="en-US" sz="800" dirty="0">
                <a:solidFill>
                  <a:srgbClr val="404040"/>
                </a:solidFill>
              </a:rPr>
            </a:br>
            <a:r>
              <a:rPr lang="en-US" sz="800" dirty="0">
                <a:solidFill>
                  <a:srgbClr val="404040"/>
                </a:solidFill>
              </a:rPr>
              <a:t>Payment Management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106" name="Chevron 123">
            <a:hlinkClick r:id="rId9" action="ppaction://hlinksldjump"/>
          </p:cNvPr>
          <p:cNvSpPr>
            <a:spLocks noChangeArrowheads="1"/>
          </p:cNvSpPr>
          <p:nvPr/>
        </p:nvSpPr>
        <p:spPr bwMode="auto">
          <a:xfrm>
            <a:off x="7236992" y="1809247"/>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109" name="Chevron 123">
            <a:hlinkClick r:id="rId10" action="ppaction://hlinksldjump"/>
          </p:cNvPr>
          <p:cNvSpPr>
            <a:spLocks noChangeArrowheads="1"/>
          </p:cNvSpPr>
          <p:nvPr/>
        </p:nvSpPr>
        <p:spPr bwMode="auto">
          <a:xfrm>
            <a:off x="2864154" y="1809247"/>
            <a:ext cx="4410972"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111" name="Chevron 44"/>
          <p:cNvSpPr>
            <a:spLocks noChangeArrowheads="1"/>
          </p:cNvSpPr>
          <p:nvPr/>
        </p:nvSpPr>
        <p:spPr bwMode="auto">
          <a:xfrm>
            <a:off x="3671767" y="2534063"/>
            <a:ext cx="3544028"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Externally-Initiated Payments by Incoming </a:t>
            </a:r>
          </a:p>
          <a:p>
            <a:pPr>
              <a:lnSpc>
                <a:spcPct val="90000"/>
              </a:lnSpc>
            </a:pPr>
            <a:r>
              <a:rPr lang="en-US" sz="900" dirty="0">
                <a:solidFill>
                  <a:schemeClr val="bg1"/>
                </a:solidFill>
                <a:latin typeface="BentonSans Regular"/>
                <a:cs typeface="BentonSans Regular"/>
              </a:rPr>
              <a:t>Bank Transfer</a:t>
            </a:r>
          </a:p>
        </p:txBody>
      </p:sp>
      <p:sp>
        <p:nvSpPr>
          <p:cNvPr id="112" name="Chevron 111"/>
          <p:cNvSpPr>
            <a:spLocks noChangeArrowheads="1"/>
          </p:cNvSpPr>
          <p:nvPr>
            <p:custDataLst>
              <p:tags r:id="rId1"/>
            </p:custDataLst>
          </p:nvPr>
        </p:nvSpPr>
        <p:spPr bwMode="auto">
          <a:xfrm>
            <a:off x="3845026" y="284276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pt-BR" sz="800" dirty="0">
                <a:solidFill>
                  <a:srgbClr val="404040"/>
                </a:solidFill>
              </a:rPr>
              <a:t>Enter a remittance advice</a:t>
            </a:r>
            <a:endParaRPr lang="en-US" sz="800" dirty="0">
              <a:solidFill>
                <a:srgbClr val="404040"/>
              </a:solidFill>
            </a:endParaRPr>
          </a:p>
        </p:txBody>
      </p:sp>
      <p:sp>
        <p:nvSpPr>
          <p:cNvPr id="113" name="Chevron 112"/>
          <p:cNvSpPr>
            <a:spLocks noChangeArrowheads="1"/>
          </p:cNvSpPr>
          <p:nvPr>
            <p:custDataLst>
              <p:tags r:id="rId2"/>
            </p:custDataLst>
          </p:nvPr>
        </p:nvSpPr>
        <p:spPr bwMode="auto">
          <a:xfrm>
            <a:off x="4644470" y="284276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114" name="Oval 113">
            <a:hlinkClick r:id="rId11" action="ppaction://hlinksldjump" tooltip="The accountant enters a payment advice received from the customer or supplier upon payment of an invoice or credit memo."/>
          </p:cNvPr>
          <p:cNvSpPr>
            <a:spLocks noChangeAspect="1"/>
          </p:cNvSpPr>
          <p:nvPr/>
        </p:nvSpPr>
        <p:spPr bwMode="gray">
          <a:xfrm>
            <a:off x="4417997" y="342648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5" name="Oval 114">
            <a:hlinkClick r:id="rId11"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5214413" y="342648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6" name="TextBox 59">
            <a:hlinkClick r:id="rId12" action="ppaction://hlinksldjump"/>
          </p:cNvPr>
          <p:cNvSpPr txBox="1">
            <a:spLocks noChangeArrowheads="1"/>
          </p:cNvSpPr>
          <p:nvPr/>
        </p:nvSpPr>
        <p:spPr bwMode="auto">
          <a:xfrm>
            <a:off x="6876427" y="2480551"/>
            <a:ext cx="237390" cy="276999"/>
          </a:xfrm>
          <a:prstGeom prst="rect">
            <a:avLst/>
          </a:prstGeom>
          <a:noFill/>
          <a:ln w="9525">
            <a:noFill/>
            <a:miter lim="800000"/>
            <a:headEnd/>
            <a:tailEnd/>
          </a:ln>
        </p:spPr>
        <p:txBody>
          <a:bodyPr wrap="square" lIns="72000">
            <a:spAutoFit/>
          </a:bodyPr>
          <a:lstStyle>
            <a:defPPr>
              <a:defRPr lang="de-DE"/>
            </a:defPPr>
            <a:lvl1pPr>
              <a:defRPr sz="1200">
                <a:solidFill>
                  <a:schemeClr val="bg1"/>
                </a:solidFill>
                <a:latin typeface="BentonSans Light" pitchFamily="2" charset="0"/>
                <a:cs typeface="BrowalliaUPC" pitchFamily="34" charset="-34"/>
              </a:defRPr>
            </a:lvl1pPr>
          </a:lstStyle>
          <a:p>
            <a:r>
              <a:rPr lang="en-US" dirty="0"/>
              <a:t>X</a:t>
            </a:r>
          </a:p>
        </p:txBody>
      </p:sp>
      <p:sp>
        <p:nvSpPr>
          <p:cNvPr id="117" name="Chevron 116"/>
          <p:cNvSpPr>
            <a:spLocks noChangeArrowheads="1"/>
          </p:cNvSpPr>
          <p:nvPr>
            <p:custDataLst>
              <p:tags r:id="rId3"/>
            </p:custDataLst>
          </p:nvPr>
        </p:nvSpPr>
        <p:spPr bwMode="auto">
          <a:xfrm>
            <a:off x="5435225" y="283988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118" name="Oval 117">
            <a:hlinkClick r:id="rId11" action="ppaction://hlinksldjump" tooltip="The system receives information about the processed payments in a bank statement, lockbox, or bank advice, and allocates them to the appropriate process or matches them against the payments created in the system."/>
          </p:cNvPr>
          <p:cNvSpPr>
            <a:spLocks noChangeAspect="1"/>
          </p:cNvSpPr>
          <p:nvPr/>
        </p:nvSpPr>
        <p:spPr bwMode="gray">
          <a:xfrm>
            <a:off x="6031047" y="343223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9" name="Chevron 118"/>
          <p:cNvSpPr>
            <a:spLocks noChangeArrowheads="1"/>
          </p:cNvSpPr>
          <p:nvPr>
            <p:custDataLst>
              <p:tags r:id="rId4"/>
            </p:custDataLst>
          </p:nvPr>
        </p:nvSpPr>
        <p:spPr bwMode="auto">
          <a:xfrm>
            <a:off x="6243232" y="284473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Clear a payment</a:t>
            </a:r>
          </a:p>
        </p:txBody>
      </p:sp>
      <p:sp>
        <p:nvSpPr>
          <p:cNvPr id="120" name="Oval 119">
            <a:hlinkClick r:id="rId11" action="ppaction://hlinksldjump" tooltip="The system clears the payment if the items were selected previously. Otherwise, the system generates a task for the accountant to clear."/>
          </p:cNvPr>
          <p:cNvSpPr>
            <a:spLocks noChangeAspect="1"/>
          </p:cNvSpPr>
          <p:nvPr/>
        </p:nvSpPr>
        <p:spPr bwMode="gray">
          <a:xfrm>
            <a:off x="6820903" y="342845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1" name="Text Box 129"/>
          <p:cNvSpPr txBox="1">
            <a:spLocks noChangeArrowheads="1"/>
          </p:cNvSpPr>
          <p:nvPr/>
        </p:nvSpPr>
        <p:spPr bwMode="auto">
          <a:xfrm>
            <a:off x="8136330" y="2292436"/>
            <a:ext cx="339725" cy="369888"/>
          </a:xfrm>
          <a:prstGeom prst="rect">
            <a:avLst/>
          </a:prstGeom>
          <a:noFill/>
          <a:ln w="9525">
            <a:noFill/>
            <a:miter lim="800000"/>
            <a:headEnd/>
            <a:tailEnd/>
          </a:ln>
        </p:spPr>
        <p:txBody>
          <a:bodyPr wrap="none" lIns="54000" rIns="54000">
            <a:spAutoFit/>
          </a:bodyPr>
          <a:lstStyle/>
          <a:p>
            <a:r>
              <a:rPr lang="en-US" sz="1800" b="1" dirty="0"/>
              <a:t>…</a:t>
            </a:r>
          </a:p>
        </p:txBody>
      </p:sp>
      <p:grpSp>
        <p:nvGrpSpPr>
          <p:cNvPr id="4" name="Group 3"/>
          <p:cNvGrpSpPr/>
          <p:nvPr/>
        </p:nvGrpSpPr>
        <p:grpSpPr>
          <a:xfrm>
            <a:off x="6907213" y="4502150"/>
            <a:ext cx="407987" cy="407988"/>
            <a:chOff x="6907213" y="4502150"/>
            <a:chExt cx="407987" cy="407988"/>
          </a:xfrm>
        </p:grpSpPr>
        <p:pic>
          <p:nvPicPr>
            <p:cNvPr id="123" name="Picture 102" descr="47"/>
            <p:cNvPicPr>
              <a:picLocks noChangeAspect="1" noChangeArrowheads="1"/>
            </p:cNvPicPr>
            <p:nvPr/>
          </p:nvPicPr>
          <p:blipFill>
            <a:blip r:embed="rId13" cstate="print"/>
            <a:srcRect/>
            <a:stretch>
              <a:fillRect/>
            </a:stretch>
          </p:blipFill>
          <p:spPr bwMode="auto">
            <a:xfrm>
              <a:off x="6923088" y="4518025"/>
              <a:ext cx="384175" cy="384175"/>
            </a:xfrm>
            <a:prstGeom prst="rect">
              <a:avLst/>
            </a:prstGeom>
            <a:noFill/>
            <a:ln w="9525">
              <a:noFill/>
              <a:miter lim="800000"/>
              <a:headEnd/>
              <a:tailEnd/>
            </a:ln>
          </p:spPr>
        </p:pic>
        <p:sp>
          <p:nvSpPr>
            <p:cNvPr id="124" name="AutoShape 103"/>
            <p:cNvSpPr>
              <a:spLocks noChangeArrowheads="1"/>
            </p:cNvSpPr>
            <p:nvPr/>
          </p:nvSpPr>
          <p:spPr bwMode="auto">
            <a:xfrm>
              <a:off x="6907213" y="4502150"/>
              <a:ext cx="407987"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
        <p:nvSpPr>
          <p:cNvPr id="125" name="Rectangle 77"/>
          <p:cNvSpPr>
            <a:spLocks noChangeArrowheads="1"/>
          </p:cNvSpPr>
          <p:nvPr/>
        </p:nvSpPr>
        <p:spPr bwMode="auto">
          <a:xfrm>
            <a:off x="3802580" y="3629354"/>
            <a:ext cx="2159172"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14" action="ppaction://hlinksldjump"/>
              </a:rPr>
              <a:t>Click here </a:t>
            </a:r>
            <a:r>
              <a:rPr lang="en-US" sz="900" dirty="0">
                <a:solidFill>
                  <a:schemeClr val="bg1"/>
                </a:solidFill>
                <a:latin typeface="BentonSans Regular"/>
                <a:cs typeface="BentonSans Regular"/>
              </a:rPr>
              <a:t>to display process variants</a:t>
            </a:r>
          </a:p>
        </p:txBody>
      </p:sp>
      <p:sp>
        <p:nvSpPr>
          <p:cNvPr id="6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5" name="Picture 64" descr="Calculator_2_60px.png"/>
          <p:cNvPicPr>
            <a:picLocks noChangeAspect="1"/>
          </p:cNvPicPr>
          <p:nvPr/>
        </p:nvPicPr>
        <p:blipFill>
          <a:blip r:embed="rId15" cstate="print"/>
          <a:stretch>
            <a:fillRect/>
          </a:stretch>
        </p:blipFill>
        <p:spPr>
          <a:xfrm>
            <a:off x="366739" y="5245467"/>
            <a:ext cx="180000" cy="180000"/>
          </a:xfrm>
          <a:prstGeom prst="rect">
            <a:avLst/>
          </a:prstGeom>
        </p:spPr>
      </p:pic>
      <p:pic>
        <p:nvPicPr>
          <p:cNvPr id="66" name="Picture 65" descr="Monitor_60px.png"/>
          <p:cNvPicPr>
            <a:picLocks noChangeAspect="1"/>
          </p:cNvPicPr>
          <p:nvPr/>
        </p:nvPicPr>
        <p:blipFill>
          <a:blip r:embed="rId16" cstate="print"/>
          <a:stretch>
            <a:fillRect/>
          </a:stretch>
        </p:blipFill>
        <p:spPr>
          <a:xfrm>
            <a:off x="366739" y="5604137"/>
            <a:ext cx="180000" cy="180000"/>
          </a:xfrm>
          <a:prstGeom prst="rect">
            <a:avLst/>
          </a:prstGeom>
        </p:spPr>
      </p:pic>
      <p:sp>
        <p:nvSpPr>
          <p:cNvPr id="68" name="Rectangle 57">
            <a:hlinkClick r:id="rId17"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Rectangle 57">
            <a:hlinkClick r:id="rId18"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2" name="Rectangle 57">
            <a:hlinkClick r:id="rId19"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2" name="Chevron 123">
            <a:hlinkClick r:id="rId20" action="ppaction://hlinksldjump"/>
          </p:cNvPr>
          <p:cNvSpPr>
            <a:spLocks noChangeArrowheads="1"/>
          </p:cNvSpPr>
          <p:nvPr/>
        </p:nvSpPr>
        <p:spPr bwMode="auto">
          <a:xfrm>
            <a:off x="342746" y="1815297"/>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53" name="Chevron 123">
            <a:hlinkClick r:id="rId21" action="ppaction://hlinksldjump"/>
          </p:cNvPr>
          <p:cNvSpPr>
            <a:spLocks noChangeArrowheads="1"/>
          </p:cNvSpPr>
          <p:nvPr/>
        </p:nvSpPr>
        <p:spPr bwMode="auto">
          <a:xfrm>
            <a:off x="1187499" y="181529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55" name="Freeform 70"/>
          <p:cNvSpPr>
            <a:spLocks noChangeArrowheads="1"/>
          </p:cNvSpPr>
          <p:nvPr/>
        </p:nvSpPr>
        <p:spPr bwMode="auto">
          <a:xfrm flipV="1">
            <a:off x="1001734" y="1819512"/>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56" name="Chevron 123">
            <a:hlinkClick r:id="rId22" action="ppaction://hlinksldjump"/>
          </p:cNvPr>
          <p:cNvSpPr>
            <a:spLocks noChangeArrowheads="1"/>
          </p:cNvSpPr>
          <p:nvPr/>
        </p:nvSpPr>
        <p:spPr bwMode="auto">
          <a:xfrm>
            <a:off x="2024794" y="1809247"/>
            <a:ext cx="884237" cy="879809"/>
          </a:xfrm>
          <a:prstGeom prst="chevron">
            <a:avLst>
              <a:gd name="adj" fmla="val 10374"/>
            </a:avLst>
          </a:prstGeom>
          <a:solidFill>
            <a:schemeClr val="bg2">
              <a:lumMod val="90000"/>
            </a:schemeClr>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Contract</a:t>
            </a:r>
          </a:p>
        </p:txBody>
      </p:sp>
      <p:sp>
        <p:nvSpPr>
          <p:cNvPr id="57" name="Chevron 123">
            <a:hlinkClick r:id="rId23" action="ppaction://hlinksldjump"/>
          </p:cNvPr>
          <p:cNvSpPr>
            <a:spLocks noChangeArrowheads="1"/>
          </p:cNvSpPr>
          <p:nvPr/>
        </p:nvSpPr>
        <p:spPr bwMode="auto">
          <a:xfrm>
            <a:off x="2845575" y="2799966"/>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pic>
        <p:nvPicPr>
          <p:cNvPr id="60" name="Picture 59"/>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5" name="Picture 2"/>
          <p:cNvPicPr>
            <a:picLocks noChangeAspect="1" noChangeArrowheads="1"/>
          </p:cNvPicPr>
          <p:nvPr/>
        </p:nvPicPr>
        <p:blipFill>
          <a:blip r:embed="rId25">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9DFDF40E-AD42-47F1-9D99-9586AE9F0744}"/>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9DFDF40E-AD42-47F1-9D99-9586AE9F0744}"/>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9DFDF40E-AD42-47F1-9D99-9586AE9F0744}"/>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9DFDF40E-AD42-47F1-9D99-9586AE9F0744}"/>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9DFDF40E-AD42-47F1-9D99-9586AE9F0744}"/>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9DFDF40E-AD42-47F1-9D99-9586AE9F0744}"/>
</p:tagLst>
</file>

<file path=ppt/tags/tag3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55.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5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5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58.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59.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9DFDF40E-AD42-47F1-9D99-9586AE9F0744}"/>
</p:tagLst>
</file>

<file path=ppt/tags/tag60.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6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6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9DFDF40E-AD42-47F1-9D99-9586AE9F0744}"/>
</p:tagLst>
</file>

<file path=ppt/theme/theme1.xml><?xml version="1.0" encoding="utf-8"?>
<a:theme xmlns:a="http://schemas.openxmlformats.org/drawingml/2006/main" name="SAP_2011_v1.0">
  <a:themeElements>
    <a:clrScheme name="H">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SAP_2011_v1.0</Template>
  <TotalTime>0</TotalTime>
  <Words>4376</Words>
  <Application>Microsoft Office PowerPoint</Application>
  <PresentationFormat>On-screen Show (4:3)</PresentationFormat>
  <Paragraphs>905</Paragraphs>
  <Slides>23</Slides>
  <Notes>23</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23</vt:i4>
      </vt:variant>
    </vt:vector>
  </HeadingPairs>
  <TitlesOfParts>
    <vt:vector size="38" baseType="lpstr">
      <vt:lpstr>BentonSans Book</vt:lpstr>
      <vt:lpstr>BentonSans Bold</vt:lpstr>
      <vt:lpstr>Aparajita</vt:lpstr>
      <vt:lpstr>BentonSans Regular</vt:lpstr>
      <vt:lpstr>BentonSans Light</vt:lpstr>
      <vt:lpstr>Courier New</vt:lpstr>
      <vt:lpstr>Wingdings</vt:lpstr>
      <vt:lpstr>SimSun</vt:lpstr>
      <vt:lpstr>Arial Unicode MS</vt:lpstr>
      <vt:lpstr>Arial</vt:lpstr>
      <vt:lpstr>Symbol</vt:lpstr>
      <vt:lpstr>BrowalliaUPC</vt:lpstr>
      <vt:lpstr>Wingdings</vt:lpstr>
      <vt:lpstr>MS PGothic</vt:lpstr>
      <vt:lpstr>SAP_2011_v1.0</vt:lpstr>
      <vt:lpstr>Order-to-Cash (Sell-from-Stock) Scenario Overview</vt:lpstr>
      <vt:lpstr>Order-to-Cash (Sell-from-Stock) Scenario Overview</vt:lpstr>
      <vt:lpstr>Order-to-Cash (Sell-from-Stock) Process Details: Handling an Incoming Customer Inquiry</vt:lpstr>
      <vt:lpstr>Order-to-Cash (Sell-from-Stock) Process Details: Handling an Incoming Customer Inquiry</vt:lpstr>
      <vt:lpstr>Order-to-Cash (Sell-from-Stock) Process Details: Creating Sales Quotes</vt:lpstr>
      <vt:lpstr>Order-to-Cash (Sell-from-Stock) Process Details: Creating Sales Contract</vt:lpstr>
      <vt:lpstr>Order-to-Cash (Sell-from-Stock) Process Details: Creating Sales Orders</vt:lpstr>
      <vt:lpstr>Order-to-Cash (Sell-from-Stock) Process Details: Creating Down Payment Requests - Customer</vt:lpstr>
      <vt:lpstr>Order-to-Cash (Sell-from-Stock) Process Details: Processing Receivables and Payments</vt:lpstr>
      <vt:lpstr>Order-to-Cash (Sell-from-Stock) Process Details: Processing Receivables and Payments</vt:lpstr>
      <vt:lpstr>Order-to-Cash (Sell-from-Stock) Process Details: Initiating Outbound Delivery</vt:lpstr>
      <vt:lpstr>Order-to-Cash (Sell-from-Stock) Process Details: Initiating Outbound Delivery</vt:lpstr>
      <vt:lpstr>Order-to-Cash (Sell-from-Stock) Process Details: Processing Outbound Delivery</vt:lpstr>
      <vt:lpstr>Order-to-Cash (Sell-from-Stock) Process Details: Processing Outbound Delivery</vt:lpstr>
      <vt:lpstr>Order-to-Cash (Sell-from-Stock) Process Details: Processing Inspections</vt:lpstr>
      <vt:lpstr>Order-to-Cash (Sell-from-Stock) Process Details: Creating Customer Invoices</vt:lpstr>
      <vt:lpstr>Order-to-Cash (Sell-from-Stock) Process Details: Processing Receivables and Payments</vt:lpstr>
      <vt:lpstr>Order-to-Cash (Sell-from-Stock) Process Details: Processing Receivables and Payments</vt:lpstr>
      <vt:lpstr>Order-to-Cash (Sell-from-Stock)  Business Value</vt:lpstr>
      <vt:lpstr>Order-to-Cash (Sell-from-Stock)  Scenario Flow Variant: Standard</vt:lpstr>
      <vt:lpstr>Order-to-Cash (Sell-from-Stock)  Scenario Flow Variant: With Sales Contract</vt:lpstr>
      <vt:lpstr>Order-to-Cash (Sell-from-Stock)  Scenario Flow Variant: With Down Payment</vt:lpstr>
      <vt:lpstr>Order-to-Cash (Sell-from-Stock)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298</cp:revision>
  <dcterms:created xsi:type="dcterms:W3CDTF">2011-09-27T15:12:20Z</dcterms:created>
  <dcterms:modified xsi:type="dcterms:W3CDTF">2018-09-04T20:05:53Z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1284466935</vt:i4>
  </property>
  <property fmtid="{D5CDD505-2E9C-101B-9397-08002B2CF9AE}" pid="3" name="_NewReviewCycle">
    <vt:lpwstr/>
  </property>
  <property fmtid="{D5CDD505-2E9C-101B-9397-08002B2CF9AE}" pid="4" name="_EmailSubject">
    <vt:lpwstr>Sales Contracts.. Query </vt:lpwstr>
  </property>
  <property fmtid="{D5CDD505-2E9C-101B-9397-08002B2CF9AE}" pid="5" name="_AuthorEmail">
    <vt:lpwstr>a.pradhan@sap.com</vt:lpwstr>
  </property>
  <property fmtid="{D5CDD505-2E9C-101B-9397-08002B2CF9AE}" pid="6" name="_AuthorEmailDisplayName">
    <vt:lpwstr>Pradhan, Ajitabh</vt:lpwstr>
  </property>
  <property fmtid="{D5CDD505-2E9C-101B-9397-08002B2CF9AE}" pid="7" name="_PreviousAdHocReviewCycleID">
    <vt:i4>1357826825</vt:i4>
  </property>
</Properties>
</file>