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fntdata" ContentType="application/x-fontdata"/>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tags/tag1.xml" ContentType="application/vnd.openxmlformats-officedocument.presentationml.tags+xml"/>
  <Override PartName="/ppt/notesSlides/notesSlide2.xml" ContentType="application/vnd.openxmlformats-officedocument.presentationml.notesSlide+xml"/>
  <Override PartName="/ppt/tags/tag2.xml" ContentType="application/vnd.openxmlformats-officedocument.presentationml.tags+xml"/>
  <Override PartName="/ppt/notesSlides/notesSlide3.xml" ContentType="application/vnd.openxmlformats-officedocument.presentationml.notesSlide+xml"/>
  <Override PartName="/ppt/tags/tag3.xml" ContentType="application/vnd.openxmlformats-officedocument.presentationml.tags+xml"/>
  <Override PartName="/ppt/notesSlides/notesSlide4.xml" ContentType="application/vnd.openxmlformats-officedocument.presentationml.notesSlide+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notesSlides/notesSlide5.xml" ContentType="application/vnd.openxmlformats-officedocument.presentationml.notesSlide+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notesSlides/notesSlide6.xml" ContentType="application/vnd.openxmlformats-officedocument.presentationml.notesSlide+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notesSlides/notesSlide7.xml" ContentType="application/vnd.openxmlformats-officedocument.presentationml.notesSlide+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notesSlides/notesSlide8.xml" ContentType="application/vnd.openxmlformats-officedocument.presentationml.notesSlide+xml"/>
  <Override PartName="/ppt/tags/tag20.xml" ContentType="application/vnd.openxmlformats-officedocument.presentationml.tags+xml"/>
  <Override PartName="/ppt/tags/tag21.xml" ContentType="application/vnd.openxmlformats-officedocument.presentationml.tags+xml"/>
  <Override PartName="/ppt/notesSlides/notesSlide9.xml" ContentType="application/vnd.openxmlformats-officedocument.presentationml.notesSlide+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notesSlides/notesSlide10.xml" ContentType="application/vnd.openxmlformats-officedocument.presentationml.notesSlide+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notesSlides/notesSlide11.xml" ContentType="application/vnd.openxmlformats-officedocument.presentationml.notesSlide+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notesSlides/notesSlide12.xml" ContentType="application/vnd.openxmlformats-officedocument.presentationml.notesSlide+xml"/>
  <Override PartName="/ppt/tags/tag34.xml" ContentType="application/vnd.openxmlformats-officedocument.presentationml.tags+xml"/>
  <Override PartName="/ppt/tags/tag35.xml" ContentType="application/vnd.openxmlformats-officedocument.presentationml.tags+xml"/>
  <Override PartName="/ppt/notesSlides/notesSlide13.xml" ContentType="application/vnd.openxmlformats-officedocument.presentationml.notesSlide+xml"/>
  <Override PartName="/ppt/tags/tag36.xml" ContentType="application/vnd.openxmlformats-officedocument.presentationml.tags+xml"/>
  <Override PartName="/ppt/tags/tag37.xml" ContentType="application/vnd.openxmlformats-officedocument.presentationml.tags+xml"/>
  <Override PartName="/ppt/notesSlides/notesSlide14.xml" ContentType="application/vnd.openxmlformats-officedocument.presentationml.notesSlide+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notesSlides/notesSlide15.xml" ContentType="application/vnd.openxmlformats-officedocument.presentationml.notesSlide+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notesSlides/notesSlide16.xml" ContentType="application/vnd.openxmlformats-officedocument.presentationml.notesSlide+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notesSlides/notesSlide17.xml" ContentType="application/vnd.openxmlformats-officedocument.presentationml.notesSlide+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60" r:id="rId1"/>
  </p:sldMasterIdLst>
  <p:notesMasterIdLst>
    <p:notesMasterId r:id="rId22"/>
  </p:notesMasterIdLst>
  <p:handoutMasterIdLst>
    <p:handoutMasterId r:id="rId23"/>
  </p:handoutMasterIdLst>
  <p:sldIdLst>
    <p:sldId id="342" r:id="rId2"/>
    <p:sldId id="369" r:id="rId3"/>
    <p:sldId id="349" r:id="rId4"/>
    <p:sldId id="370" r:id="rId5"/>
    <p:sldId id="359" r:id="rId6"/>
    <p:sldId id="360" r:id="rId7"/>
    <p:sldId id="361" r:id="rId8"/>
    <p:sldId id="371" r:id="rId9"/>
    <p:sldId id="362" r:id="rId10"/>
    <p:sldId id="363" r:id="rId11"/>
    <p:sldId id="372" r:id="rId12"/>
    <p:sldId id="364" r:id="rId13"/>
    <p:sldId id="365" r:id="rId14"/>
    <p:sldId id="373" r:id="rId15"/>
    <p:sldId id="367" r:id="rId16"/>
    <p:sldId id="368" r:id="rId17"/>
    <p:sldId id="374" r:id="rId18"/>
    <p:sldId id="353" r:id="rId19"/>
    <p:sldId id="348" r:id="rId20"/>
    <p:sldId id="376" r:id="rId21"/>
  </p:sldIdLst>
  <p:sldSz cx="9144000" cy="6858000" type="screen4x3"/>
  <p:notesSz cx="6858000" cy="9144000"/>
  <p:embeddedFontLst>
    <p:embeddedFont>
      <p:font typeface="BrowalliaUPC" panose="020B0604020202020204" pitchFamily="34" charset="-34"/>
      <p:regular r:id="rId24"/>
      <p:bold r:id="rId25"/>
      <p:italic r:id="rId26"/>
      <p:boldItalic r:id="rId27"/>
    </p:embeddedFont>
    <p:embeddedFont>
      <p:font typeface="BentonSans Book" panose="02000503000000020004" pitchFamily="2" charset="0"/>
      <p:regular r:id="rId28"/>
    </p:embeddedFont>
    <p:embeddedFont>
      <p:font typeface="MS PGothic" panose="020B0600070205080204" pitchFamily="34" charset="-128"/>
      <p:regular r:id="rId29"/>
    </p:embeddedFont>
    <p:embeddedFont>
      <p:font typeface="BentonSans Bold" panose="02000803000000020004" pitchFamily="2" charset="0"/>
      <p:bold r:id="rId30"/>
    </p:embeddedFont>
    <p:embeddedFont>
      <p:font typeface="Aparajita" panose="02020603050405020304" pitchFamily="18" charset="0"/>
      <p:regular r:id="rId31"/>
      <p:bold r:id="rId32"/>
      <p:italic r:id="rId33"/>
      <p:boldItalic r:id="rId34"/>
    </p:embeddedFont>
    <p:embeddedFont>
      <p:font typeface="BentonSans Regular" panose="02000503000000020004" pitchFamily="2" charset="0"/>
      <p:regular r:id="rId35"/>
    </p:embeddedFont>
    <p:embeddedFont>
      <p:font typeface="BentonSans Light" panose="02000503000000020004" pitchFamily="2" charset="0"/>
      <p:regular r:id="rId36"/>
    </p:embeddedFont>
    <p:embeddedFont>
      <p:font typeface="SimSun" panose="02010600030101010101" pitchFamily="2" charset="-122"/>
      <p:regular r:id="rId37"/>
    </p:embeddedFont>
    <p:embeddedFont>
      <p:font typeface="Arial Unicode MS" panose="020B0604020202020204" pitchFamily="34" charset="-128"/>
      <p:regular r:id="rId38"/>
    </p:embeddedFont>
  </p:embeddedFontLst>
  <p:defaultTextStyle>
    <a:defPPr>
      <a:defRPr lang="de-DE"/>
    </a:defPPr>
    <a:lvl1pPr marL="0" algn="l" defTabSz="914400" rtl="0" eaLnBrk="1" latinLnBrk="0" hangingPunct="1">
      <a:defRPr lang="de-DE" sz="1800" kern="1200">
        <a:solidFill>
          <a:schemeClr val="tx1"/>
        </a:solidFill>
        <a:latin typeface="Arial"/>
        <a:ea typeface="+mn-ea"/>
        <a:cs typeface="+mn-cs"/>
      </a:defRPr>
    </a:lvl1pPr>
    <a:lvl2pPr marL="457200" algn="l" defTabSz="914400" rtl="0" eaLnBrk="1" latinLnBrk="0" hangingPunct="1">
      <a:buClr>
        <a:srgbClr val="FDB913"/>
      </a:buClr>
      <a:buSzPct val="100000"/>
      <a:buFont typeface="wingdings"/>
      <a:buChar char=""/>
      <a:defRPr lang="de-DE" sz="1800" kern="1200">
        <a:solidFill>
          <a:schemeClr val="tx1"/>
        </a:solidFill>
        <a:latin typeface="Arial"/>
        <a:ea typeface="+mn-ea"/>
        <a:cs typeface="+mn-cs"/>
      </a:defRPr>
    </a:lvl2pPr>
    <a:lvl3pPr marL="914400" algn="l" defTabSz="914400" rtl="0" eaLnBrk="1" latinLnBrk="0" hangingPunct="1">
      <a:buClr>
        <a:srgbClr val="666666"/>
      </a:buClr>
      <a:buSzPct val="80000"/>
      <a:buFont typeface="Wingdings"/>
      <a:buChar char="n"/>
      <a:defRPr lang="de-DE" sz="1400" kern="1200">
        <a:solidFill>
          <a:schemeClr val="tx1"/>
        </a:solidFill>
        <a:latin typeface="Arial"/>
        <a:ea typeface="+mn-ea"/>
        <a:cs typeface="+mn-cs"/>
      </a:defRPr>
    </a:lvl3pPr>
    <a:lvl4pPr marL="1371600" algn="l" defTabSz="914400" rtl="0" eaLnBrk="1" latinLnBrk="0" hangingPunct="1">
      <a:buClr>
        <a:srgbClr val="666666"/>
      </a:buClr>
      <a:buSzPct val="80000"/>
      <a:buFont typeface="Arial"/>
      <a:buChar char=""/>
      <a:defRPr lang="de-DE" sz="1200" kern="1200">
        <a:solidFill>
          <a:schemeClr val="tx1"/>
        </a:solidFill>
        <a:latin typeface="Arial"/>
        <a:ea typeface="+mn-ea"/>
        <a:cs typeface="+mn-cs"/>
      </a:defRPr>
    </a:lvl4pPr>
    <a:lvl5pPr marL="1828800" algn="l" defTabSz="914400" rtl="0" eaLnBrk="1" latinLnBrk="0" hangingPunct="1">
      <a:buClr>
        <a:srgbClr val="666666"/>
      </a:buClr>
      <a:buSzPct val="80000"/>
      <a:buFont typeface="Arial"/>
      <a:buChar char=""/>
      <a:defRPr lang="de-DE" sz="1000" kern="1200">
        <a:solidFill>
          <a:schemeClr val="tx1"/>
        </a:solidFill>
        <a:latin typeface="Arial"/>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4117">
          <p15:clr>
            <a:srgbClr val="A4A3A4"/>
          </p15:clr>
        </p15:guide>
        <p15:guide id="2" orient="horz" pos="190">
          <p15:clr>
            <a:srgbClr val="A4A3A4"/>
          </p15:clr>
        </p15:guide>
        <p15:guide id="3" orient="horz" pos="1888">
          <p15:clr>
            <a:srgbClr val="A4A3A4"/>
          </p15:clr>
        </p15:guide>
        <p15:guide id="4" orient="horz" pos="140">
          <p15:clr>
            <a:srgbClr val="A4A3A4"/>
          </p15:clr>
        </p15:guide>
        <p15:guide id="5" orient="horz" pos="2477">
          <p15:clr>
            <a:srgbClr val="A4A3A4"/>
          </p15:clr>
        </p15:guide>
        <p15:guide id="6" orient="horz" pos="1910">
          <p15:clr>
            <a:srgbClr val="A4A3A4"/>
          </p15:clr>
        </p15:guide>
        <p15:guide id="7" orient="horz" pos="1326">
          <p15:clr>
            <a:srgbClr val="A4A3A4"/>
          </p15:clr>
        </p15:guide>
        <p15:guide id="8" pos="5556">
          <p15:clr>
            <a:srgbClr val="A4A3A4"/>
          </p15:clr>
        </p15:guide>
        <p15:guide id="9" pos="206">
          <p15:clr>
            <a:srgbClr val="A4A3A4"/>
          </p15:clr>
        </p15:guide>
        <p15:guide id="10" pos="3726">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E6C8D"/>
    <a:srgbClr val="4DB6EF"/>
    <a:srgbClr val="F0AB00"/>
    <a:srgbClr val="4FB81C"/>
    <a:srgbClr val="666666"/>
    <a:srgbClr val="FFD979"/>
    <a:srgbClr val="ECECEC"/>
    <a:srgbClr val="45157E"/>
    <a:srgbClr val="C6C6C6"/>
    <a:srgbClr val="00328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2D5ABB26-0587-4C30-8999-92F81FD0307C}">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C083E6E3-FA7D-4D7B-A595-EF9225AFEA82}" styleName="Light Style 1 - Accent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441" autoAdjust="0"/>
    <p:restoredTop sz="94645" autoAdjust="0"/>
  </p:normalViewPr>
  <p:slideViewPr>
    <p:cSldViewPr snapToGrid="0" showGuides="1">
      <p:cViewPr varScale="1">
        <p:scale>
          <a:sx n="86" d="100"/>
          <a:sy n="86" d="100"/>
        </p:scale>
        <p:origin x="1315" y="72"/>
      </p:cViewPr>
      <p:guideLst>
        <p:guide orient="horz" pos="4117"/>
        <p:guide orient="horz" pos="190"/>
        <p:guide orient="horz" pos="1888"/>
        <p:guide orient="horz" pos="140"/>
        <p:guide orient="horz" pos="2477"/>
        <p:guide orient="horz" pos="1910"/>
        <p:guide orient="horz" pos="1326"/>
        <p:guide pos="5556"/>
        <p:guide pos="206"/>
        <p:guide pos="3726"/>
      </p:guideLst>
    </p:cSldViewPr>
  </p:slideViewPr>
  <p:notesTextViewPr>
    <p:cViewPr>
      <p:scale>
        <a:sx n="100" d="100"/>
        <a:sy n="100" d="100"/>
      </p:scale>
      <p:origin x="0" y="0"/>
    </p:cViewPr>
  </p:notesTextViewPr>
  <p:sorterViewPr>
    <p:cViewPr>
      <p:scale>
        <a:sx n="100" d="100"/>
        <a:sy n="100" d="100"/>
      </p:scale>
      <p:origin x="0" y="0"/>
    </p:cViewPr>
  </p:sorterViewPr>
  <p:notesViewPr>
    <p:cSldViewPr snapToGrid="0" showGuides="1">
      <p:cViewPr varScale="1">
        <p:scale>
          <a:sx n="77" d="100"/>
          <a:sy n="77" d="100"/>
        </p:scale>
        <p:origin x="-2046" y="-84"/>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font" Target="fonts/font3.fntdata"/><Relationship Id="rId39"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font" Target="fonts/font11.fntdata"/><Relationship Id="rId42"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font" Target="fonts/font2.fntdata"/><Relationship Id="rId33" Type="http://schemas.openxmlformats.org/officeDocument/2006/relationships/font" Target="fonts/font10.fntdata"/><Relationship Id="rId38" Type="http://schemas.openxmlformats.org/officeDocument/2006/relationships/font" Target="fonts/font15.fntdata"/><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font" Target="fonts/font6.fntdata"/><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1.fntdata"/><Relationship Id="rId32" Type="http://schemas.openxmlformats.org/officeDocument/2006/relationships/font" Target="fonts/font9.fntdata"/><Relationship Id="rId37" Type="http://schemas.openxmlformats.org/officeDocument/2006/relationships/font" Target="fonts/font14.fntdata"/><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handoutMaster" Target="handoutMasters/handoutMaster1.xml"/><Relationship Id="rId28" Type="http://schemas.openxmlformats.org/officeDocument/2006/relationships/font" Target="fonts/font5.fntdata"/><Relationship Id="rId36" Type="http://schemas.openxmlformats.org/officeDocument/2006/relationships/font" Target="fonts/font13.fntdata"/><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font" Target="fonts/font8.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 Id="rId27" Type="http://schemas.openxmlformats.org/officeDocument/2006/relationships/font" Target="fonts/font4.fntdata"/><Relationship Id="rId30" Type="http://schemas.openxmlformats.org/officeDocument/2006/relationships/font" Target="fonts/font7.fntdata"/><Relationship Id="rId35" Type="http://schemas.openxmlformats.org/officeDocument/2006/relationships/font" Target="fonts/font12.fntdata"/></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Slide Number Placeholder 4"/>
          <p:cNvSpPr>
            <a:spLocks noGrp="1"/>
          </p:cNvSpPr>
          <p:nvPr>
            <p:ph type="sldNum" sz="quarter" idx="3"/>
          </p:nvPr>
        </p:nvSpPr>
        <p:spPr>
          <a:xfrm>
            <a:off x="1943100" y="8685213"/>
            <a:ext cx="2971800" cy="457200"/>
          </a:xfrm>
          <a:prstGeom prst="rect">
            <a:avLst/>
          </a:prstGeom>
        </p:spPr>
        <p:txBody>
          <a:bodyPr vert="horz" lIns="91440" tIns="45720" rIns="91440" bIns="45720" rtlCol="0" anchor="b"/>
          <a:lstStyle>
            <a:lvl1pPr algn="r">
              <a:defRPr sz="1200"/>
            </a:lvl1pPr>
          </a:lstStyle>
          <a:p>
            <a:pPr algn="ctr"/>
            <a:fld id="{47855BD9-AF71-426C-9B9B-B0E52B88852E}" type="slidenum">
              <a:rPr lang="de-DE" sz="1000" smtClean="0"/>
              <a:pPr algn="ctr"/>
              <a:t>‹#›</a:t>
            </a:fld>
            <a:endParaRPr lang="de-DE" sz="1000" dirty="0"/>
          </a:p>
        </p:txBody>
      </p:sp>
    </p:spTree>
    <p:extLst>
      <p:ext uri="{BB962C8B-B14F-4D97-AF65-F5344CB8AC3E}">
        <p14:creationId xmlns:p14="http://schemas.microsoft.com/office/powerpoint/2010/main" val="214780197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Slide Image Placeholder 3"/>
          <p:cNvSpPr>
            <a:spLocks noGrp="1" noRot="1" noChangeAspect="1"/>
          </p:cNvSpPr>
          <p:nvPr>
            <p:ph type="sldImg" idx="2"/>
          </p:nvPr>
        </p:nvSpPr>
        <p:spPr>
          <a:xfrm>
            <a:off x="749300" y="390525"/>
            <a:ext cx="5359400" cy="4019550"/>
          </a:xfrm>
          <a:prstGeom prst="rect">
            <a:avLst/>
          </a:prstGeom>
          <a:noFill/>
          <a:ln w="12700">
            <a:solidFill>
              <a:prstClr val="black"/>
            </a:solidFill>
          </a:ln>
        </p:spPr>
        <p:txBody>
          <a:bodyPr vert="horz" lIns="91440" tIns="45720" rIns="91440" bIns="45720" rtlCol="0" anchor="ctr"/>
          <a:lstStyle/>
          <a:p>
            <a:endParaRPr lang="de-DE" dirty="0"/>
          </a:p>
        </p:txBody>
      </p:sp>
      <p:sp>
        <p:nvSpPr>
          <p:cNvPr id="5" name="Notes Placeholder 4"/>
          <p:cNvSpPr>
            <a:spLocks noGrp="1"/>
          </p:cNvSpPr>
          <p:nvPr>
            <p:ph type="body" sz="quarter" idx="3"/>
          </p:nvPr>
        </p:nvSpPr>
        <p:spPr>
          <a:xfrm>
            <a:off x="750600" y="4706112"/>
            <a:ext cx="5356800" cy="3939264"/>
          </a:xfrm>
          <a:prstGeom prst="rect">
            <a:avLst/>
          </a:prstGeom>
        </p:spPr>
        <p:txBody>
          <a:bodyPr vert="horz" lIns="0" tIns="0" rIns="0" bIns="0" rtlCol="0">
            <a:normAutofit/>
          </a:bodyPr>
          <a:lstStyle/>
          <a:p>
            <a:pPr lvl="0"/>
            <a:r>
              <a:rPr lang="en-US" dirty="0"/>
              <a:t>Click to edit Master text styles</a:t>
            </a:r>
          </a:p>
          <a:p>
            <a:pPr lvl="1"/>
            <a:r>
              <a:rPr lang="en-US" dirty="0"/>
              <a:t>Second level</a:t>
            </a:r>
          </a:p>
          <a:p>
            <a:pPr lvl="2"/>
            <a:r>
              <a:rPr lang="en-US" dirty="0"/>
              <a:t>Third level</a:t>
            </a:r>
          </a:p>
        </p:txBody>
      </p:sp>
      <p:sp>
        <p:nvSpPr>
          <p:cNvPr id="7" name="Slide Number Placeholder 6"/>
          <p:cNvSpPr>
            <a:spLocks noGrp="1"/>
          </p:cNvSpPr>
          <p:nvPr>
            <p:ph type="sldNum" sz="quarter" idx="5"/>
          </p:nvPr>
        </p:nvSpPr>
        <p:spPr>
          <a:xfrm>
            <a:off x="2957512" y="8915402"/>
            <a:ext cx="942976" cy="205358"/>
          </a:xfrm>
          <a:prstGeom prst="rect">
            <a:avLst/>
          </a:prstGeom>
        </p:spPr>
        <p:txBody>
          <a:bodyPr vert="horz" lIns="91440" tIns="45720" rIns="91440" bIns="45720" rtlCol="0" anchor="b"/>
          <a:lstStyle>
            <a:lvl1pPr algn="ctr">
              <a:defRPr sz="1000"/>
            </a:lvl1pPr>
          </a:lstStyle>
          <a:p>
            <a:fld id="{7D8C2C35-2B8A-446E-BEC0-FD36716C29AC}" type="slidenum">
              <a:rPr lang="de-DE" smtClean="0"/>
              <a:pPr/>
              <a:t>‹#›</a:t>
            </a:fld>
            <a:endParaRPr lang="de-DE" dirty="0"/>
          </a:p>
        </p:txBody>
      </p:sp>
    </p:spTree>
    <p:extLst>
      <p:ext uri="{BB962C8B-B14F-4D97-AF65-F5344CB8AC3E}">
        <p14:creationId xmlns:p14="http://schemas.microsoft.com/office/powerpoint/2010/main" val="238015298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270000" indent="-180000" algn="l" defTabSz="914400" rtl="0" eaLnBrk="1" latinLnBrk="0" hangingPunct="1">
      <a:buClr>
        <a:schemeClr val="accent1"/>
      </a:buClr>
      <a:buSzPct val="100000"/>
      <a:buFont typeface="Wingdings" pitchFamily="2" charset="2"/>
      <a:buChar char=""/>
      <a:defRPr sz="1200" kern="1200">
        <a:solidFill>
          <a:schemeClr val="tx1"/>
        </a:solidFill>
        <a:latin typeface="+mn-lt"/>
        <a:ea typeface="+mn-ea"/>
        <a:cs typeface="+mn-cs"/>
      </a:defRPr>
    </a:lvl2pPr>
    <a:lvl3pPr marL="449263" indent="-182563" algn="l" defTabSz="914400" rtl="0" eaLnBrk="1" latinLnBrk="0" hangingPunct="1">
      <a:buClr>
        <a:schemeClr val="accent2"/>
      </a:buClr>
      <a:buSzPct val="80000"/>
      <a:buFont typeface="Symbol" pitchFamily="18" charset="2"/>
      <a:buChar char="-"/>
      <a:defRPr sz="1000" kern="1200">
        <a:solidFill>
          <a:schemeClr val="tx1"/>
        </a:solidFill>
        <a:latin typeface="+mn-lt"/>
        <a:ea typeface="+mn-ea"/>
        <a:cs typeface="+mn-cs"/>
      </a:defRPr>
    </a:lvl3pPr>
    <a:lvl4pPr marL="566738" indent="-133350" algn="l" defTabSz="914400" rtl="0" eaLnBrk="1" latinLnBrk="0" hangingPunct="1">
      <a:buClr>
        <a:schemeClr val="accent2"/>
      </a:buClr>
      <a:buFont typeface="Arial" pitchFamily="34" charset="0"/>
      <a:buChar char="–"/>
      <a:defRPr sz="10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1</a:t>
            </a:fld>
            <a:endParaRPr lang="de-DE" dirty="0"/>
          </a:p>
        </p:txBody>
      </p:sp>
    </p:spTree>
    <p:extLst>
      <p:ext uri="{BB962C8B-B14F-4D97-AF65-F5344CB8AC3E}">
        <p14:creationId xmlns:p14="http://schemas.microsoft.com/office/powerpoint/2010/main" val="4141697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10</a:t>
            </a:fld>
            <a:endParaRPr lang="de-DE" dirty="0"/>
          </a:p>
        </p:txBody>
      </p:sp>
    </p:spTree>
    <p:extLst>
      <p:ext uri="{BB962C8B-B14F-4D97-AF65-F5344CB8AC3E}">
        <p14:creationId xmlns:p14="http://schemas.microsoft.com/office/powerpoint/2010/main" val="328841223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11</a:t>
            </a:fld>
            <a:endParaRPr lang="de-DE" dirty="0"/>
          </a:p>
        </p:txBody>
      </p:sp>
    </p:spTree>
    <p:extLst>
      <p:ext uri="{BB962C8B-B14F-4D97-AF65-F5344CB8AC3E}">
        <p14:creationId xmlns:p14="http://schemas.microsoft.com/office/powerpoint/2010/main" val="216282134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12</a:t>
            </a:fld>
            <a:endParaRPr lang="de-DE" dirty="0"/>
          </a:p>
        </p:txBody>
      </p:sp>
    </p:spTree>
    <p:extLst>
      <p:ext uri="{BB962C8B-B14F-4D97-AF65-F5344CB8AC3E}">
        <p14:creationId xmlns:p14="http://schemas.microsoft.com/office/powerpoint/2010/main" val="189442572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13</a:t>
            </a:fld>
            <a:endParaRPr lang="de-DE" dirty="0"/>
          </a:p>
        </p:txBody>
      </p:sp>
    </p:spTree>
    <p:extLst>
      <p:ext uri="{BB962C8B-B14F-4D97-AF65-F5344CB8AC3E}">
        <p14:creationId xmlns:p14="http://schemas.microsoft.com/office/powerpoint/2010/main" val="336450436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14</a:t>
            </a:fld>
            <a:endParaRPr lang="de-DE" dirty="0"/>
          </a:p>
        </p:txBody>
      </p:sp>
    </p:spTree>
    <p:extLst>
      <p:ext uri="{BB962C8B-B14F-4D97-AF65-F5344CB8AC3E}">
        <p14:creationId xmlns:p14="http://schemas.microsoft.com/office/powerpoint/2010/main" val="386635251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15</a:t>
            </a:fld>
            <a:endParaRPr lang="de-DE" dirty="0"/>
          </a:p>
        </p:txBody>
      </p:sp>
    </p:spTree>
    <p:extLst>
      <p:ext uri="{BB962C8B-B14F-4D97-AF65-F5344CB8AC3E}">
        <p14:creationId xmlns:p14="http://schemas.microsoft.com/office/powerpoint/2010/main" val="295610620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16</a:t>
            </a:fld>
            <a:endParaRPr lang="de-DE" dirty="0"/>
          </a:p>
        </p:txBody>
      </p:sp>
    </p:spTree>
    <p:extLst>
      <p:ext uri="{BB962C8B-B14F-4D97-AF65-F5344CB8AC3E}">
        <p14:creationId xmlns:p14="http://schemas.microsoft.com/office/powerpoint/2010/main" val="391684183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17</a:t>
            </a:fld>
            <a:endParaRPr lang="de-DE" dirty="0"/>
          </a:p>
        </p:txBody>
      </p:sp>
    </p:spTree>
    <p:extLst>
      <p:ext uri="{BB962C8B-B14F-4D97-AF65-F5344CB8AC3E}">
        <p14:creationId xmlns:p14="http://schemas.microsoft.com/office/powerpoint/2010/main" val="58257319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18</a:t>
            </a:fld>
            <a:endParaRPr lang="de-DE" dirty="0"/>
          </a:p>
        </p:txBody>
      </p:sp>
    </p:spTree>
    <p:extLst>
      <p:ext uri="{BB962C8B-B14F-4D97-AF65-F5344CB8AC3E}">
        <p14:creationId xmlns:p14="http://schemas.microsoft.com/office/powerpoint/2010/main" val="369582723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19</a:t>
            </a:fld>
            <a:endParaRPr lang="de-DE" dirty="0"/>
          </a:p>
        </p:txBody>
      </p:sp>
    </p:spTree>
    <p:extLst>
      <p:ext uri="{BB962C8B-B14F-4D97-AF65-F5344CB8AC3E}">
        <p14:creationId xmlns:p14="http://schemas.microsoft.com/office/powerpoint/2010/main" val="197286733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2</a:t>
            </a:fld>
            <a:endParaRPr lang="de-DE" dirty="0"/>
          </a:p>
        </p:txBody>
      </p:sp>
    </p:spTree>
    <p:extLst>
      <p:ext uri="{BB962C8B-B14F-4D97-AF65-F5344CB8AC3E}">
        <p14:creationId xmlns:p14="http://schemas.microsoft.com/office/powerpoint/2010/main" val="80991368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20</a:t>
            </a:fld>
            <a:endParaRPr lang="de-DE" dirty="0"/>
          </a:p>
        </p:txBody>
      </p:sp>
    </p:spTree>
    <p:extLst>
      <p:ext uri="{BB962C8B-B14F-4D97-AF65-F5344CB8AC3E}">
        <p14:creationId xmlns:p14="http://schemas.microsoft.com/office/powerpoint/2010/main" val="323402537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3</a:t>
            </a:fld>
            <a:endParaRPr lang="de-DE" dirty="0"/>
          </a:p>
        </p:txBody>
      </p:sp>
    </p:spTree>
    <p:extLst>
      <p:ext uri="{BB962C8B-B14F-4D97-AF65-F5344CB8AC3E}">
        <p14:creationId xmlns:p14="http://schemas.microsoft.com/office/powerpoint/2010/main" val="411213279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4</a:t>
            </a:fld>
            <a:endParaRPr lang="de-DE" dirty="0"/>
          </a:p>
        </p:txBody>
      </p:sp>
    </p:spTree>
    <p:extLst>
      <p:ext uri="{BB962C8B-B14F-4D97-AF65-F5344CB8AC3E}">
        <p14:creationId xmlns:p14="http://schemas.microsoft.com/office/powerpoint/2010/main" val="350155190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5</a:t>
            </a:fld>
            <a:endParaRPr lang="de-DE" dirty="0"/>
          </a:p>
        </p:txBody>
      </p:sp>
    </p:spTree>
    <p:extLst>
      <p:ext uri="{BB962C8B-B14F-4D97-AF65-F5344CB8AC3E}">
        <p14:creationId xmlns:p14="http://schemas.microsoft.com/office/powerpoint/2010/main" val="313160377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6</a:t>
            </a:fld>
            <a:endParaRPr lang="de-DE" dirty="0"/>
          </a:p>
        </p:txBody>
      </p:sp>
    </p:spTree>
    <p:extLst>
      <p:ext uri="{BB962C8B-B14F-4D97-AF65-F5344CB8AC3E}">
        <p14:creationId xmlns:p14="http://schemas.microsoft.com/office/powerpoint/2010/main" val="252689894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7</a:t>
            </a:fld>
            <a:endParaRPr lang="de-DE" dirty="0"/>
          </a:p>
        </p:txBody>
      </p:sp>
    </p:spTree>
    <p:extLst>
      <p:ext uri="{BB962C8B-B14F-4D97-AF65-F5344CB8AC3E}">
        <p14:creationId xmlns:p14="http://schemas.microsoft.com/office/powerpoint/2010/main" val="312771976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8</a:t>
            </a:fld>
            <a:endParaRPr lang="de-DE" dirty="0"/>
          </a:p>
        </p:txBody>
      </p:sp>
    </p:spTree>
    <p:extLst>
      <p:ext uri="{BB962C8B-B14F-4D97-AF65-F5344CB8AC3E}">
        <p14:creationId xmlns:p14="http://schemas.microsoft.com/office/powerpoint/2010/main" val="86760783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9</a:t>
            </a:fld>
            <a:endParaRPr lang="de-DE" dirty="0"/>
          </a:p>
        </p:txBody>
      </p:sp>
    </p:spTree>
    <p:extLst>
      <p:ext uri="{BB962C8B-B14F-4D97-AF65-F5344CB8AC3E}">
        <p14:creationId xmlns:p14="http://schemas.microsoft.com/office/powerpoint/2010/main" val="137822146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el with picture - short">
    <p:bg>
      <p:bgPr>
        <a:solidFill>
          <a:schemeClr val="accent1"/>
        </a:solidFill>
        <a:effectLst/>
      </p:bgPr>
    </p:bg>
    <p:spTree>
      <p:nvGrpSpPr>
        <p:cNvPr id="1" name=""/>
        <p:cNvGrpSpPr/>
        <p:nvPr/>
      </p:nvGrpSpPr>
      <p:grpSpPr>
        <a:xfrm>
          <a:off x="0" y="0"/>
          <a:ext cx="0" cy="0"/>
          <a:chOff x="0" y="0"/>
          <a:chExt cx="0" cy="0"/>
        </a:xfrm>
      </p:grpSpPr>
      <p:sp>
        <p:nvSpPr>
          <p:cNvPr id="3" name="Rectangle 2"/>
          <p:cNvSpPr/>
          <p:nvPr userDrawn="1"/>
        </p:nvSpPr>
        <p:spPr bwMode="gray">
          <a:xfrm>
            <a:off x="324000" y="-1"/>
            <a:ext cx="8496000" cy="2143126"/>
          </a:xfrm>
          <a:prstGeom prst="rect">
            <a:avLst/>
          </a:prstGeom>
          <a:solidFill>
            <a:schemeClr val="bg1">
              <a:alpha val="75000"/>
            </a:schemeClr>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a:ln>
                <a:noFill/>
              </a:ln>
              <a:effectLst/>
              <a:uLnTx/>
              <a:uFillTx/>
              <a:ea typeface="Arial Unicode MS" pitchFamily="34" charset="-128"/>
              <a:cs typeface="Arial Unicode MS" pitchFamily="34" charset="-128"/>
            </a:endParaRPr>
          </a:p>
        </p:txBody>
      </p:sp>
      <p:sp>
        <p:nvSpPr>
          <p:cNvPr id="2" name="Title 1"/>
          <p:cNvSpPr>
            <a:spLocks noGrp="1"/>
          </p:cNvSpPr>
          <p:nvPr>
            <p:ph type="title" hasCustomPrompt="1"/>
          </p:nvPr>
        </p:nvSpPr>
        <p:spPr>
          <a:xfrm>
            <a:off x="414000" y="324000"/>
            <a:ext cx="8280000" cy="738000"/>
          </a:xfrm>
        </p:spPr>
        <p:txBody>
          <a:bodyPr anchor="t" anchorCtr="0">
            <a:noAutofit/>
          </a:bodyPr>
          <a:lstStyle>
            <a:lvl1pPr>
              <a:defRPr sz="4800">
                <a:solidFill>
                  <a:schemeClr val="tx1"/>
                </a:solidFill>
              </a:defRPr>
            </a:lvl1pPr>
          </a:lstStyle>
          <a:p>
            <a:r>
              <a:rPr lang="en-US" dirty="0"/>
              <a:t>Short Presentation Title</a:t>
            </a:r>
          </a:p>
        </p:txBody>
      </p:sp>
      <p:pic>
        <p:nvPicPr>
          <p:cNvPr id="4" name="Picture 3" descr="SAP_grad_R_pref.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28613" y="6081713"/>
            <a:ext cx="916953" cy="454025"/>
          </a:xfrm>
          <a:prstGeom prst="rect">
            <a:avLst/>
          </a:prstGeom>
        </p:spPr>
      </p:pic>
      <p:sp>
        <p:nvSpPr>
          <p:cNvPr id="5" name="Rectangle 4"/>
          <p:cNvSpPr/>
          <p:nvPr userDrawn="1"/>
        </p:nvSpPr>
        <p:spPr bwMode="gray">
          <a:xfrm>
            <a:off x="324000" y="0"/>
            <a:ext cx="8496000" cy="162000"/>
          </a:xfrm>
          <a:prstGeom prst="rect">
            <a:avLst/>
          </a:prstGeom>
          <a:solidFill>
            <a:schemeClr val="accent1"/>
          </a:solidFill>
          <a:ln w="9525"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1600" b="0" i="0" u="none" strike="noStrike" kern="0" cap="none" spc="0" normalizeH="0" baseline="0" noProof="0" dirty="0">
              <a:ln>
                <a:noFill/>
              </a:ln>
              <a:effectLst/>
              <a:uLnTx/>
              <a:uFillTx/>
              <a:ea typeface="Arial Unicode MS" pitchFamily="34" charset="-128"/>
              <a:cs typeface="Arial Unicode MS" pitchFamily="34" charset="-128"/>
            </a:endParaRPr>
          </a:p>
        </p:txBody>
      </p:sp>
      <p:sp>
        <p:nvSpPr>
          <p:cNvPr id="6" name="Subtitle 2"/>
          <p:cNvSpPr>
            <a:spLocks noGrp="1"/>
          </p:cNvSpPr>
          <p:nvPr>
            <p:ph type="subTitle" idx="1" hasCustomPrompt="1"/>
          </p:nvPr>
        </p:nvSpPr>
        <p:spPr bwMode="gray">
          <a:xfrm>
            <a:off x="414000" y="1499870"/>
            <a:ext cx="8280000" cy="492443"/>
          </a:xfrm>
        </p:spPr>
        <p:txBody>
          <a:bodyPr anchor="t" anchorCtr="0">
            <a:noAutofit/>
          </a:bodyPr>
          <a:lstStyle>
            <a:lvl1pPr marL="0" marR="0" indent="0" algn="l" defTabSz="914400" rtl="0" eaLnBrk="1" fontAlgn="auto" latinLnBrk="0" hangingPunct="1">
              <a:lnSpc>
                <a:spcPct val="100000"/>
              </a:lnSpc>
              <a:spcBef>
                <a:spcPts val="0"/>
              </a:spcBef>
              <a:spcAft>
                <a:spcPts val="0"/>
              </a:spcAft>
              <a:buClr>
                <a:schemeClr val="accent1"/>
              </a:buClr>
              <a:buSzPct val="80000"/>
              <a:buFontTx/>
              <a:buNone/>
              <a:tabLst/>
              <a:defRPr sz="1600" b="0">
                <a:solidFill>
                  <a:sysClr val="windowText" lastClr="000000"/>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Speaker’s Name/Department (delete if not needed)</a:t>
            </a:r>
            <a:br>
              <a:rPr lang="en-US" dirty="0"/>
            </a:br>
            <a:r>
              <a:rPr lang="en-US" dirty="0"/>
              <a:t>Month 00, 2011</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and Tex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noProof="0" dirty="0"/>
              <a:t>Insert page title</a:t>
            </a:r>
            <a:endParaRPr lang="en-US" dirty="0"/>
          </a:p>
        </p:txBody>
      </p:sp>
      <p:sp>
        <p:nvSpPr>
          <p:cNvPr id="4" name="Text Placeholder 3"/>
          <p:cNvSpPr>
            <a:spLocks noGrp="1"/>
          </p:cNvSpPr>
          <p:nvPr>
            <p:ph type="body" sz="quarter" idx="10" hasCustomPrompt="1"/>
          </p:nvPr>
        </p:nvSpPr>
        <p:spPr>
          <a:xfrm>
            <a:off x="324000" y="1690687"/>
            <a:ext cx="8494713" cy="4391026"/>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Box 4"/>
          <p:cNvSpPr txBox="1"/>
          <p:nvPr userDrawn="1"/>
        </p:nvSpPr>
        <p:spPr bwMode="black">
          <a:xfrm>
            <a:off x="206960" y="6650813"/>
            <a:ext cx="1396784" cy="92333"/>
          </a:xfrm>
          <a:prstGeom prst="rect">
            <a:avLst/>
          </a:prstGeom>
          <a:noFill/>
        </p:spPr>
        <p:txBody>
          <a:bodyPr wrap="none" lIns="72000" tIns="0" rIns="0" bIns="0" rtlCol="0">
            <a:spAutoFit/>
          </a:bodyPr>
          <a:lstStyle/>
          <a:p>
            <a:pPr marL="0" indent="0" algn="l">
              <a:buClr>
                <a:schemeClr val="bg1"/>
              </a:buClr>
              <a:buFont typeface="Arial" pitchFamily="34" charset="0"/>
              <a:buChar char="©"/>
              <a:tabLst/>
            </a:pPr>
            <a:r>
              <a:rPr lang="en-US" sz="600" noProof="0" dirty="0">
                <a:solidFill>
                  <a:schemeClr val="tx1"/>
                </a:solidFill>
              </a:rPr>
              <a:t>©  2013 SAP AG. All rights reserved.</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and Text: 2 columns">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noProof="0" dirty="0"/>
              <a:t>Insert page title</a:t>
            </a:r>
            <a:endParaRPr lang="en-US" dirty="0"/>
          </a:p>
        </p:txBody>
      </p:sp>
      <p:sp>
        <p:nvSpPr>
          <p:cNvPr id="4" name="Text Placeholder 3"/>
          <p:cNvSpPr>
            <a:spLocks noGrp="1"/>
          </p:cNvSpPr>
          <p:nvPr>
            <p:ph type="body" sz="quarter" idx="10" hasCustomPrompt="1"/>
          </p:nvPr>
        </p:nvSpPr>
        <p:spPr>
          <a:xfrm>
            <a:off x="324000" y="1691999"/>
            <a:ext cx="4165200" cy="4392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3"/>
          <p:cNvSpPr>
            <a:spLocks noGrp="1"/>
          </p:cNvSpPr>
          <p:nvPr>
            <p:ph type="body" sz="quarter" idx="11" hasCustomPrompt="1"/>
          </p:nvPr>
        </p:nvSpPr>
        <p:spPr>
          <a:xfrm>
            <a:off x="4654800" y="1691999"/>
            <a:ext cx="4165200" cy="4392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and Text: 3 columns">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24000" y="324000"/>
            <a:ext cx="8496000" cy="756000"/>
          </a:xfrm>
        </p:spPr>
        <p:txBody>
          <a:bodyPr/>
          <a:lstStyle/>
          <a:p>
            <a:r>
              <a:rPr lang="en-US" noProof="0" dirty="0"/>
              <a:t>Insert page title</a:t>
            </a:r>
            <a:endParaRPr lang="en-US" dirty="0"/>
          </a:p>
        </p:txBody>
      </p:sp>
      <p:sp>
        <p:nvSpPr>
          <p:cNvPr id="4" name="Text Placeholder 3"/>
          <p:cNvSpPr>
            <a:spLocks noGrp="1"/>
          </p:cNvSpPr>
          <p:nvPr>
            <p:ph type="body" sz="quarter" idx="10" hasCustomPrompt="1"/>
          </p:nvPr>
        </p:nvSpPr>
        <p:spPr>
          <a:xfrm>
            <a:off x="324000" y="1691999"/>
            <a:ext cx="2721600" cy="4392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3"/>
          <p:cNvSpPr>
            <a:spLocks noGrp="1"/>
          </p:cNvSpPr>
          <p:nvPr>
            <p:ph type="body" sz="quarter" idx="11" hasCustomPrompt="1"/>
          </p:nvPr>
        </p:nvSpPr>
        <p:spPr>
          <a:xfrm>
            <a:off x="6098400" y="1691999"/>
            <a:ext cx="2721600" cy="4392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Text Placeholder 3"/>
          <p:cNvSpPr>
            <a:spLocks noGrp="1"/>
          </p:cNvSpPr>
          <p:nvPr>
            <p:ph type="body" sz="quarter" idx="12" hasCustomPrompt="1"/>
          </p:nvPr>
        </p:nvSpPr>
        <p:spPr>
          <a:xfrm>
            <a:off x="3220725" y="1691999"/>
            <a:ext cx="2721600" cy="4392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Title and Text with picture right 1">
    <p:spTree>
      <p:nvGrpSpPr>
        <p:cNvPr id="1" name=""/>
        <p:cNvGrpSpPr/>
        <p:nvPr/>
      </p:nvGrpSpPr>
      <p:grpSpPr>
        <a:xfrm>
          <a:off x="0" y="0"/>
          <a:ext cx="0" cy="0"/>
          <a:chOff x="0" y="0"/>
          <a:chExt cx="0" cy="0"/>
        </a:xfrm>
      </p:grpSpPr>
      <p:sp>
        <p:nvSpPr>
          <p:cNvPr id="2" name="Title 1"/>
          <p:cNvSpPr>
            <a:spLocks noGrp="1"/>
          </p:cNvSpPr>
          <p:nvPr>
            <p:ph type="title" hasCustomPrompt="1"/>
          </p:nvPr>
        </p:nvSpPr>
        <p:spPr bwMode="gray"/>
        <p:txBody>
          <a:bodyPr/>
          <a:lstStyle>
            <a:lvl1pPr>
              <a:defRPr/>
            </a:lvl1pPr>
          </a:lstStyle>
          <a:p>
            <a:r>
              <a:rPr lang="en-US" noProof="0" dirty="0"/>
              <a:t>Insert page title</a:t>
            </a:r>
            <a:endParaRPr lang="de-DE" dirty="0"/>
          </a:p>
        </p:txBody>
      </p:sp>
      <p:sp>
        <p:nvSpPr>
          <p:cNvPr id="5" name="Picture Placeholder 4"/>
          <p:cNvSpPr>
            <a:spLocks noGrp="1"/>
          </p:cNvSpPr>
          <p:nvPr>
            <p:ph type="pic" sz="quarter" idx="10"/>
          </p:nvPr>
        </p:nvSpPr>
        <p:spPr bwMode="gray">
          <a:xfrm>
            <a:off x="5745600" y="1690687"/>
            <a:ext cx="3078000" cy="4391025"/>
          </a:xfrm>
          <a:solidFill>
            <a:schemeClr val="bg1">
              <a:lumMod val="95000"/>
            </a:schemeClr>
          </a:solidFill>
        </p:spPr>
        <p:txBody>
          <a:bodyPr tIns="1296000" anchor="t" anchorCtr="0"/>
          <a:lstStyle>
            <a:lvl1pPr algn="ctr">
              <a:defRPr b="0"/>
            </a:lvl1pPr>
          </a:lstStyle>
          <a:p>
            <a:r>
              <a:rPr lang="en-US" dirty="0"/>
              <a:t>Click icon to add picture</a:t>
            </a:r>
            <a:endParaRPr lang="de-DE" dirty="0"/>
          </a:p>
        </p:txBody>
      </p:sp>
      <p:sp>
        <p:nvSpPr>
          <p:cNvPr id="7" name="Text Placeholder 6"/>
          <p:cNvSpPr>
            <a:spLocks noGrp="1"/>
          </p:cNvSpPr>
          <p:nvPr>
            <p:ph type="body" sz="quarter" idx="11" hasCustomPrompt="1"/>
          </p:nvPr>
        </p:nvSpPr>
        <p:spPr bwMode="gray">
          <a:xfrm>
            <a:off x="324000" y="1690687"/>
            <a:ext cx="5238000" cy="4391025"/>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endParaRPr lang="de-DE"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itle and Text with picture right 2">
    <p:spTree>
      <p:nvGrpSpPr>
        <p:cNvPr id="1" name=""/>
        <p:cNvGrpSpPr/>
        <p:nvPr/>
      </p:nvGrpSpPr>
      <p:grpSpPr>
        <a:xfrm>
          <a:off x="0" y="0"/>
          <a:ext cx="0" cy="0"/>
          <a:chOff x="0" y="0"/>
          <a:chExt cx="0" cy="0"/>
        </a:xfrm>
      </p:grpSpPr>
      <p:sp>
        <p:nvSpPr>
          <p:cNvPr id="2" name="Title 1"/>
          <p:cNvSpPr>
            <a:spLocks noGrp="1"/>
          </p:cNvSpPr>
          <p:nvPr>
            <p:ph type="title" hasCustomPrompt="1"/>
          </p:nvPr>
        </p:nvSpPr>
        <p:spPr bwMode="gray"/>
        <p:txBody>
          <a:bodyPr/>
          <a:lstStyle>
            <a:lvl1pPr>
              <a:defRPr/>
            </a:lvl1pPr>
          </a:lstStyle>
          <a:p>
            <a:r>
              <a:rPr lang="en-US" noProof="0" dirty="0"/>
              <a:t>Insert page title</a:t>
            </a:r>
            <a:endParaRPr lang="de-DE" dirty="0"/>
          </a:p>
        </p:txBody>
      </p:sp>
      <p:sp>
        <p:nvSpPr>
          <p:cNvPr id="5" name="Picture Placeholder 4"/>
          <p:cNvSpPr>
            <a:spLocks noGrp="1"/>
          </p:cNvSpPr>
          <p:nvPr>
            <p:ph type="pic" sz="quarter" idx="10"/>
          </p:nvPr>
        </p:nvSpPr>
        <p:spPr bwMode="gray">
          <a:xfrm>
            <a:off x="4654800" y="1692000"/>
            <a:ext cx="4165200" cy="4392000"/>
          </a:xfrm>
          <a:solidFill>
            <a:schemeClr val="bg1">
              <a:lumMod val="95000"/>
            </a:schemeClr>
          </a:solidFill>
        </p:spPr>
        <p:txBody>
          <a:bodyPr vert="horz" lIns="0" tIns="1296000" rIns="0" bIns="0" rtlCol="0" anchor="t" anchorCtr="0">
            <a:noAutofit/>
          </a:bodyPr>
          <a:lstStyle>
            <a:lvl1pPr marL="0" indent="0" algn="ctr" defTabSz="914400" rtl="0" eaLnBrk="1" latinLnBrk="0" hangingPunct="1">
              <a:spcBef>
                <a:spcPts val="1620"/>
              </a:spcBef>
              <a:buClr>
                <a:schemeClr val="accent1"/>
              </a:buClr>
              <a:buSzPct val="80000"/>
              <a:buFontTx/>
              <a:buNone/>
              <a:defRPr lang="de-DE" sz="1800" b="0" kern="1200" dirty="0">
                <a:solidFill>
                  <a:schemeClr val="tx1"/>
                </a:solidFill>
                <a:latin typeface="+mn-lt"/>
                <a:ea typeface="+mn-ea"/>
                <a:cs typeface="+mn-cs"/>
              </a:defRPr>
            </a:lvl1pPr>
          </a:lstStyle>
          <a:p>
            <a:r>
              <a:rPr lang="en-US" dirty="0"/>
              <a:t>Click icon to add picture</a:t>
            </a:r>
            <a:endParaRPr lang="de-DE" dirty="0"/>
          </a:p>
        </p:txBody>
      </p:sp>
      <p:sp>
        <p:nvSpPr>
          <p:cNvPr id="7" name="Text Placeholder 6"/>
          <p:cNvSpPr>
            <a:spLocks noGrp="1"/>
          </p:cNvSpPr>
          <p:nvPr>
            <p:ph type="body" sz="quarter" idx="11" hasCustomPrompt="1"/>
          </p:nvPr>
        </p:nvSpPr>
        <p:spPr bwMode="gray">
          <a:xfrm>
            <a:off x="324000" y="1692000"/>
            <a:ext cx="4165200" cy="4392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endParaRPr lang="de-DE"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itle and Text with picture right 3">
    <p:spTree>
      <p:nvGrpSpPr>
        <p:cNvPr id="1" name=""/>
        <p:cNvGrpSpPr/>
        <p:nvPr/>
      </p:nvGrpSpPr>
      <p:grpSpPr>
        <a:xfrm>
          <a:off x="0" y="0"/>
          <a:ext cx="0" cy="0"/>
          <a:chOff x="0" y="0"/>
          <a:chExt cx="0" cy="0"/>
        </a:xfrm>
      </p:grpSpPr>
      <p:sp>
        <p:nvSpPr>
          <p:cNvPr id="2" name="Title 1"/>
          <p:cNvSpPr>
            <a:spLocks noGrp="1"/>
          </p:cNvSpPr>
          <p:nvPr>
            <p:ph type="title" hasCustomPrompt="1"/>
          </p:nvPr>
        </p:nvSpPr>
        <p:spPr bwMode="gray"/>
        <p:txBody>
          <a:bodyPr/>
          <a:lstStyle>
            <a:lvl1pPr>
              <a:defRPr/>
            </a:lvl1pPr>
          </a:lstStyle>
          <a:p>
            <a:r>
              <a:rPr lang="en-US" noProof="0" dirty="0"/>
              <a:t>Insert page title</a:t>
            </a:r>
            <a:endParaRPr lang="de-DE" dirty="0"/>
          </a:p>
        </p:txBody>
      </p:sp>
      <p:sp>
        <p:nvSpPr>
          <p:cNvPr id="5" name="Picture Placeholder 4"/>
          <p:cNvSpPr>
            <a:spLocks noGrp="1"/>
          </p:cNvSpPr>
          <p:nvPr>
            <p:ph type="pic" sz="quarter" idx="10"/>
          </p:nvPr>
        </p:nvSpPr>
        <p:spPr bwMode="gray">
          <a:xfrm>
            <a:off x="3575304" y="1692000"/>
            <a:ext cx="5238000" cy="4392000"/>
          </a:xfrm>
          <a:solidFill>
            <a:schemeClr val="bg1">
              <a:lumMod val="95000"/>
            </a:schemeClr>
          </a:solidFill>
        </p:spPr>
        <p:txBody>
          <a:bodyPr vert="horz" lIns="0" tIns="1296000" rIns="0" bIns="0" rtlCol="0" anchor="t" anchorCtr="0">
            <a:noAutofit/>
          </a:bodyPr>
          <a:lstStyle>
            <a:lvl1pPr marL="0" indent="0" algn="ctr" defTabSz="914400" rtl="0" eaLnBrk="1" latinLnBrk="0" hangingPunct="1">
              <a:spcBef>
                <a:spcPts val="1620"/>
              </a:spcBef>
              <a:buClr>
                <a:schemeClr val="accent1"/>
              </a:buClr>
              <a:buSzPct val="80000"/>
              <a:buFontTx/>
              <a:buNone/>
              <a:defRPr lang="de-DE" sz="1800" b="0" kern="1200" dirty="0">
                <a:solidFill>
                  <a:schemeClr val="tx1"/>
                </a:solidFill>
                <a:latin typeface="+mn-lt"/>
                <a:ea typeface="+mn-ea"/>
                <a:cs typeface="+mn-cs"/>
              </a:defRPr>
            </a:lvl1pPr>
          </a:lstStyle>
          <a:p>
            <a:r>
              <a:rPr lang="en-US" dirty="0"/>
              <a:t>Click icon to add picture</a:t>
            </a:r>
            <a:endParaRPr lang="de-DE" dirty="0"/>
          </a:p>
        </p:txBody>
      </p:sp>
      <p:sp>
        <p:nvSpPr>
          <p:cNvPr id="7" name="Text Placeholder 6"/>
          <p:cNvSpPr>
            <a:spLocks noGrp="1"/>
          </p:cNvSpPr>
          <p:nvPr>
            <p:ph type="body" sz="quarter" idx="11" hasCustomPrompt="1"/>
          </p:nvPr>
        </p:nvSpPr>
        <p:spPr bwMode="gray">
          <a:xfrm>
            <a:off x="324000" y="1692000"/>
            <a:ext cx="3078000" cy="4392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endParaRPr lang="de-DE"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itle and Text with picture: 2 columns">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noProof="0" dirty="0"/>
              <a:t>Insert page title</a:t>
            </a:r>
            <a:endParaRPr lang="en-US" dirty="0"/>
          </a:p>
        </p:txBody>
      </p:sp>
      <p:sp>
        <p:nvSpPr>
          <p:cNvPr id="4" name="Text Placeholder 3"/>
          <p:cNvSpPr>
            <a:spLocks noGrp="1"/>
          </p:cNvSpPr>
          <p:nvPr>
            <p:ph type="body" sz="quarter" idx="10" hasCustomPrompt="1"/>
          </p:nvPr>
        </p:nvSpPr>
        <p:spPr>
          <a:xfrm>
            <a:off x="324000" y="1690688"/>
            <a:ext cx="4165200" cy="1720800"/>
          </a:xfrm>
        </p:spPr>
        <p:txBody>
          <a:bodyPr/>
          <a:lstStyle>
            <a:lvl1pPr>
              <a:defRPr/>
            </a:lvl1pPr>
          </a:lstStyle>
          <a:p>
            <a:pPr lvl="0"/>
            <a:r>
              <a:rPr lang="en-US" noProof="0" dirty="0"/>
              <a:t>First level</a:t>
            </a:r>
          </a:p>
          <a:p>
            <a:pPr lvl="1"/>
            <a:r>
              <a:rPr lang="en-US" dirty="0"/>
              <a:t>Second level</a:t>
            </a:r>
          </a:p>
        </p:txBody>
      </p:sp>
      <p:sp>
        <p:nvSpPr>
          <p:cNvPr id="13" name="Text Placeholder 3"/>
          <p:cNvSpPr>
            <a:spLocks noGrp="1"/>
          </p:cNvSpPr>
          <p:nvPr>
            <p:ph type="body" sz="quarter" idx="14" hasCustomPrompt="1"/>
          </p:nvPr>
        </p:nvSpPr>
        <p:spPr>
          <a:xfrm>
            <a:off x="4654800" y="1690688"/>
            <a:ext cx="4165200" cy="1720800"/>
          </a:xfrm>
        </p:spPr>
        <p:txBody>
          <a:bodyPr/>
          <a:lstStyle>
            <a:lvl1pPr>
              <a:defRPr/>
            </a:lvl1pPr>
          </a:lstStyle>
          <a:p>
            <a:pPr lvl="0"/>
            <a:r>
              <a:rPr lang="en-US" noProof="0" dirty="0"/>
              <a:t>First level</a:t>
            </a:r>
          </a:p>
          <a:p>
            <a:pPr lvl="1"/>
            <a:r>
              <a:rPr lang="en-US" dirty="0"/>
              <a:t>Second level</a:t>
            </a:r>
          </a:p>
        </p:txBody>
      </p:sp>
      <p:sp>
        <p:nvSpPr>
          <p:cNvPr id="9" name="Picture Placeholder 4"/>
          <p:cNvSpPr>
            <a:spLocks noGrp="1"/>
          </p:cNvSpPr>
          <p:nvPr>
            <p:ph type="pic" sz="quarter" idx="15"/>
          </p:nvPr>
        </p:nvSpPr>
        <p:spPr bwMode="gray">
          <a:xfrm>
            <a:off x="324000" y="3573490"/>
            <a:ext cx="4165200" cy="2508223"/>
          </a:xfrm>
          <a:solidFill>
            <a:schemeClr val="bg1">
              <a:lumMod val="95000"/>
            </a:schemeClr>
          </a:solidFill>
        </p:spPr>
        <p:txBody>
          <a:bodyPr tIns="504000" anchor="t" anchorCtr="0"/>
          <a:lstStyle>
            <a:lvl1pPr algn="ctr">
              <a:defRPr b="0"/>
            </a:lvl1pPr>
          </a:lstStyle>
          <a:p>
            <a:r>
              <a:rPr lang="en-US" dirty="0"/>
              <a:t>Click icon to add picture</a:t>
            </a:r>
            <a:endParaRPr lang="de-DE" dirty="0"/>
          </a:p>
        </p:txBody>
      </p:sp>
      <p:sp>
        <p:nvSpPr>
          <p:cNvPr id="11" name="Picture Placeholder 4"/>
          <p:cNvSpPr>
            <a:spLocks noGrp="1"/>
          </p:cNvSpPr>
          <p:nvPr>
            <p:ph type="pic" sz="quarter" idx="16"/>
          </p:nvPr>
        </p:nvSpPr>
        <p:spPr bwMode="gray">
          <a:xfrm>
            <a:off x="4654800" y="3573490"/>
            <a:ext cx="4165200" cy="2508223"/>
          </a:xfrm>
          <a:solidFill>
            <a:schemeClr val="bg1">
              <a:lumMod val="95000"/>
            </a:schemeClr>
          </a:solidFill>
        </p:spPr>
        <p:txBody>
          <a:bodyPr tIns="504000" anchor="t" anchorCtr="0"/>
          <a:lstStyle>
            <a:lvl1pPr algn="ctr">
              <a:defRPr b="0"/>
            </a:lvl1pPr>
          </a:lstStyle>
          <a:p>
            <a:r>
              <a:rPr lang="en-US" dirty="0"/>
              <a:t>Click icon to add picture</a:t>
            </a:r>
            <a:endParaRPr lang="de-DE"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noProof="0" dirty="0"/>
              <a:t>Insert page title</a:t>
            </a:r>
            <a:endParaRPr lang="en-US" dirty="0"/>
          </a:p>
        </p:txBody>
      </p:sp>
      <p:sp>
        <p:nvSpPr>
          <p:cNvPr id="7" name="Content Placeholder 2"/>
          <p:cNvSpPr>
            <a:spLocks noGrp="1"/>
          </p:cNvSpPr>
          <p:nvPr>
            <p:ph idx="1" hasCustomPrompt="1"/>
          </p:nvPr>
        </p:nvSpPr>
        <p:spPr>
          <a:xfrm>
            <a:off x="324000" y="1691998"/>
            <a:ext cx="8496000" cy="4392000"/>
          </a:xfrm>
        </p:spPr>
        <p:txBody>
          <a:bodyPr tIns="1440000"/>
          <a:lstStyle>
            <a:lvl1pPr algn="ctr">
              <a:defRPr b="0"/>
            </a:lvl1pPr>
          </a:lstStyle>
          <a:p>
            <a:pPr lvl="0"/>
            <a:r>
              <a:rPr lang="en-US" dirty="0"/>
              <a:t>Click to add content</a:t>
            </a: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Discussion Panel">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dirty="0"/>
              <a:t>Discussion panel</a:t>
            </a:r>
          </a:p>
        </p:txBody>
      </p:sp>
      <p:sp>
        <p:nvSpPr>
          <p:cNvPr id="5" name="Text Placeholder 4"/>
          <p:cNvSpPr>
            <a:spLocks noGrp="1"/>
          </p:cNvSpPr>
          <p:nvPr>
            <p:ph type="body" sz="quarter" idx="10" hasCustomPrompt="1"/>
          </p:nvPr>
        </p:nvSpPr>
        <p:spPr>
          <a:xfrm>
            <a:off x="324000" y="1692000"/>
            <a:ext cx="8494713" cy="2816156"/>
          </a:xfrm>
        </p:spPr>
        <p:txBody>
          <a:bodyPr>
            <a:noAutofit/>
          </a:bodyPr>
          <a:lstStyle>
            <a:lvl1pPr>
              <a:spcBef>
                <a:spcPts val="1800"/>
              </a:spcBef>
              <a:defRPr/>
            </a:lvl1pPr>
          </a:lstStyle>
          <a:p>
            <a:r>
              <a:rPr lang="en-US" dirty="0"/>
              <a:t>Title of discussion panel</a:t>
            </a:r>
          </a:p>
          <a:p>
            <a:r>
              <a:rPr lang="en-US" b="0" dirty="0"/>
              <a:t>Speaker Name, Company 1</a:t>
            </a:r>
          </a:p>
          <a:p>
            <a:r>
              <a:rPr lang="en-US" b="0" dirty="0"/>
              <a:t>Speaker Name, Company 2</a:t>
            </a:r>
          </a:p>
          <a:p>
            <a:r>
              <a:rPr lang="en-US" b="0" dirty="0"/>
              <a:t>Speaker Name, Company 3</a:t>
            </a:r>
          </a:p>
          <a:p>
            <a:r>
              <a:rPr lang="en-US" b="0" dirty="0"/>
              <a:t>Speaker Name, Company 4</a:t>
            </a:r>
          </a:p>
          <a:p>
            <a:r>
              <a:rPr lang="en-US" b="0" dirty="0"/>
              <a:t>Speaker Name, Company 5</a:t>
            </a: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userDrawn="1">
  <p:cSld name="Blank">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Titel with picture - two lines">
    <p:bg>
      <p:bgPr>
        <a:solidFill>
          <a:schemeClr val="accent1"/>
        </a:solidFill>
        <a:effectLst/>
      </p:bgPr>
    </p:bg>
    <p:spTree>
      <p:nvGrpSpPr>
        <p:cNvPr id="1" name=""/>
        <p:cNvGrpSpPr/>
        <p:nvPr/>
      </p:nvGrpSpPr>
      <p:grpSpPr>
        <a:xfrm>
          <a:off x="0" y="0"/>
          <a:ext cx="0" cy="0"/>
          <a:chOff x="0" y="0"/>
          <a:chExt cx="0" cy="0"/>
        </a:xfrm>
      </p:grpSpPr>
      <p:sp>
        <p:nvSpPr>
          <p:cNvPr id="3" name="Rectangle 2"/>
          <p:cNvSpPr/>
          <p:nvPr userDrawn="1"/>
        </p:nvSpPr>
        <p:spPr bwMode="gray">
          <a:xfrm>
            <a:off x="324000" y="-1"/>
            <a:ext cx="8496000" cy="2143126"/>
          </a:xfrm>
          <a:prstGeom prst="rect">
            <a:avLst/>
          </a:prstGeom>
          <a:solidFill>
            <a:schemeClr val="bg1">
              <a:alpha val="75000"/>
            </a:schemeClr>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a:ln>
                <a:noFill/>
              </a:ln>
              <a:effectLst/>
              <a:uLnTx/>
              <a:uFillTx/>
              <a:ea typeface="Arial Unicode MS" pitchFamily="34" charset="-128"/>
              <a:cs typeface="Arial Unicode MS" pitchFamily="34" charset="-128"/>
            </a:endParaRPr>
          </a:p>
        </p:txBody>
      </p:sp>
      <p:pic>
        <p:nvPicPr>
          <p:cNvPr id="4" name="Picture 3" descr="SAP_grad_R_pref.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28613" y="6081713"/>
            <a:ext cx="916953" cy="454025"/>
          </a:xfrm>
          <a:prstGeom prst="rect">
            <a:avLst/>
          </a:prstGeom>
        </p:spPr>
      </p:pic>
      <p:sp>
        <p:nvSpPr>
          <p:cNvPr id="5" name="Rectangle 4"/>
          <p:cNvSpPr/>
          <p:nvPr userDrawn="1"/>
        </p:nvSpPr>
        <p:spPr bwMode="gray">
          <a:xfrm>
            <a:off x="324000" y="0"/>
            <a:ext cx="8496000" cy="162000"/>
          </a:xfrm>
          <a:prstGeom prst="rect">
            <a:avLst/>
          </a:prstGeom>
          <a:solidFill>
            <a:schemeClr val="accent1"/>
          </a:solidFill>
          <a:ln w="9525"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1600" b="0" i="0" u="none" strike="noStrike" kern="0" cap="none" spc="0" normalizeH="0" baseline="0" noProof="0" dirty="0">
              <a:ln>
                <a:noFill/>
              </a:ln>
              <a:effectLst/>
              <a:uLnTx/>
              <a:uFillTx/>
              <a:ea typeface="Arial Unicode MS" pitchFamily="34" charset="-128"/>
              <a:cs typeface="Arial Unicode MS" pitchFamily="34" charset="-128"/>
            </a:endParaRPr>
          </a:p>
        </p:txBody>
      </p:sp>
      <p:sp>
        <p:nvSpPr>
          <p:cNvPr id="6" name="Subtitle 2"/>
          <p:cNvSpPr>
            <a:spLocks noGrp="1"/>
          </p:cNvSpPr>
          <p:nvPr>
            <p:ph type="subTitle" idx="1" hasCustomPrompt="1"/>
          </p:nvPr>
        </p:nvSpPr>
        <p:spPr bwMode="gray">
          <a:xfrm>
            <a:off x="414000" y="1499870"/>
            <a:ext cx="8280000" cy="492443"/>
          </a:xfrm>
        </p:spPr>
        <p:txBody>
          <a:bodyPr anchor="t" anchorCtr="0">
            <a:noAutofit/>
          </a:bodyPr>
          <a:lstStyle>
            <a:lvl1pPr marL="0" marR="0" indent="0" algn="l" defTabSz="914400" rtl="0" eaLnBrk="1" fontAlgn="auto" latinLnBrk="0" hangingPunct="1">
              <a:lnSpc>
                <a:spcPct val="100000"/>
              </a:lnSpc>
              <a:spcBef>
                <a:spcPts val="0"/>
              </a:spcBef>
              <a:spcAft>
                <a:spcPts val="0"/>
              </a:spcAft>
              <a:buClr>
                <a:schemeClr val="accent1"/>
              </a:buClr>
              <a:buSzPct val="80000"/>
              <a:buFontTx/>
              <a:buNone/>
              <a:tabLst/>
              <a:defRPr sz="1600" b="0">
                <a:solidFill>
                  <a:sysClr val="windowText" lastClr="000000"/>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Speaker’s Name/Department (delete if not needed)</a:t>
            </a:r>
            <a:br>
              <a:rPr lang="en-US" dirty="0"/>
            </a:br>
            <a:r>
              <a:rPr lang="en-US" dirty="0"/>
              <a:t>Month 00, 2011</a:t>
            </a:r>
          </a:p>
        </p:txBody>
      </p:sp>
      <p:sp>
        <p:nvSpPr>
          <p:cNvPr id="9" name="Title 1"/>
          <p:cNvSpPr>
            <a:spLocks noGrp="1"/>
          </p:cNvSpPr>
          <p:nvPr>
            <p:ph type="ctrTitle" hasCustomPrompt="1"/>
          </p:nvPr>
        </p:nvSpPr>
        <p:spPr bwMode="gray">
          <a:xfrm>
            <a:off x="414000" y="324000"/>
            <a:ext cx="8280000" cy="923330"/>
          </a:xfrm>
        </p:spPr>
        <p:txBody>
          <a:bodyPr anchor="t" anchorCtr="0">
            <a:noAutofit/>
          </a:bodyPr>
          <a:lstStyle>
            <a:lvl1pPr>
              <a:defRPr sz="3000">
                <a:solidFill>
                  <a:sysClr val="windowText" lastClr="000000"/>
                </a:solidFill>
                <a:latin typeface="+mj-lt"/>
              </a:defRPr>
            </a:lvl1pPr>
          </a:lstStyle>
          <a:p>
            <a:r>
              <a:rPr lang="en-US" sz="3000" dirty="0"/>
              <a:t>Alternate Presentation Title</a:t>
            </a:r>
            <a:br>
              <a:rPr lang="en-US" sz="3000" dirty="0"/>
            </a:br>
            <a:r>
              <a:rPr lang="en-US" sz="3000" dirty="0"/>
              <a:t>Breaks to Two Lines</a:t>
            </a:r>
            <a:endParaRPr lang="de-DE" dirty="0"/>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Copyright">
    <p:bg bwMode="gray">
      <p:bgRef idx="1001">
        <a:schemeClr val="bg1"/>
      </p:bgRef>
    </p:bg>
    <p:spTree>
      <p:nvGrpSpPr>
        <p:cNvPr id="1" name=""/>
        <p:cNvGrpSpPr/>
        <p:nvPr/>
      </p:nvGrpSpPr>
      <p:grpSpPr>
        <a:xfrm>
          <a:off x="0" y="0"/>
          <a:ext cx="0" cy="0"/>
          <a:chOff x="0" y="0"/>
          <a:chExt cx="0" cy="0"/>
        </a:xfrm>
      </p:grpSpPr>
      <p:sp>
        <p:nvSpPr>
          <p:cNvPr id="7" name="TextBox 6"/>
          <p:cNvSpPr txBox="1"/>
          <p:nvPr/>
        </p:nvSpPr>
        <p:spPr bwMode="gray">
          <a:xfrm>
            <a:off x="324000" y="1692000"/>
            <a:ext cx="4165200" cy="4201150"/>
          </a:xfrm>
          <a:prstGeom prst="rect">
            <a:avLst/>
          </a:prstGeom>
          <a:noFill/>
        </p:spPr>
        <p:txBody>
          <a:bodyPr wrap="square" lIns="0" tIns="0" rIns="0" bIns="0" rtlCol="0">
            <a:spAutoFit/>
          </a:bodyPr>
          <a:lstStyle/>
          <a:p>
            <a:pPr marL="0" indent="0" algn="l" defTabSz="914400" rtl="0" eaLnBrk="1" latinLnBrk="0" hangingPunct="1">
              <a:lnSpc>
                <a:spcPct val="100000"/>
              </a:lnSpc>
              <a:spcBef>
                <a:spcPts val="400"/>
              </a:spcBef>
            </a:pPr>
            <a:r>
              <a:rPr lang="en-GB" sz="900" kern="1200" noProof="1">
                <a:solidFill>
                  <a:schemeClr val="tx1"/>
                </a:solidFill>
                <a:latin typeface="Arial"/>
                <a:ea typeface="MS PGothic" pitchFamily="34" charset="-128"/>
                <a:cs typeface="+mn-cs"/>
              </a:rPr>
              <a:t>No part of this publication may be reproduced or transmitted in any form or for any purpose without the express permission of SAP AG. The information contained herein may be changed without prior notice.</a:t>
            </a:r>
            <a:endParaRPr lang="de-DE" sz="900" kern="1200" noProof="1">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en-GB" sz="900" kern="1200" noProof="1">
                <a:solidFill>
                  <a:schemeClr val="tx1"/>
                </a:solidFill>
                <a:latin typeface="Arial"/>
                <a:ea typeface="MS PGothic" pitchFamily="34" charset="-128"/>
                <a:cs typeface="+mn-cs"/>
              </a:rPr>
              <a:t>Some software products marketed by SAP AG and its distributors contain proprietary software components of other software vendors.</a:t>
            </a:r>
            <a:endParaRPr lang="de-DE" sz="900" kern="1200" noProof="1">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en-GB" sz="900" kern="1200" noProof="1">
                <a:solidFill>
                  <a:schemeClr val="tx1"/>
                </a:solidFill>
                <a:latin typeface="Arial"/>
                <a:ea typeface="MS PGothic" pitchFamily="34" charset="-128"/>
                <a:cs typeface="+mn-cs"/>
              </a:rPr>
              <a:t>Microsoft, Windows, Excel, Outlook, and PowerPoint are registered trademarks of Microsoft Corporation. </a:t>
            </a:r>
            <a:endParaRPr lang="de-DE" sz="900" kern="1200" noProof="1">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en-GB" sz="900" kern="1200" noProof="1">
                <a:solidFill>
                  <a:schemeClr val="tx1"/>
                </a:solidFill>
                <a:latin typeface="Arial"/>
                <a:ea typeface="MS PGothic" pitchFamily="34" charset="-128"/>
                <a:cs typeface="+mn-cs"/>
              </a:rPr>
              <a:t>IBM, DB2, DB2 Universal Database, System i, System i5, System p, System p5, System x, System z, System z10, System z9, z10, z9, iSeries, pSeries, xSeries, zSeries, eServer, z/VM, z/OS, i5/OS, S/390, OS/390, OS/400, AS/400, S/390 Parallel Enterprise Server, PowerVM, Power Architecture, POWER6+, POWER6, POWER5+, POWER5, POWER, OpenPower, PowerPC, BatchPipes, BladeCenter, System Storage, GPFS, HACMP, RETAIN, DB2 Connect, RACF, Redbooks, OS/2, Parallel Sysplex, MVS/ESA, AIX, Intelligent Miner, WebSphere, Netfinity, Tivoli and Informix are trademarks or registered trademarks of IBM Corporation.</a:t>
            </a:r>
            <a:endParaRPr lang="de-DE" sz="900" kern="1200" noProof="1">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en-GB" sz="900" kern="1200" noProof="1">
                <a:solidFill>
                  <a:schemeClr val="tx1"/>
                </a:solidFill>
                <a:latin typeface="Arial"/>
                <a:ea typeface="MS PGothic" pitchFamily="34" charset="-128"/>
                <a:cs typeface="+mn-cs"/>
              </a:rPr>
              <a:t>Linux is the registered trademark of Linus Torvalds in the U.S. and other countries.</a:t>
            </a:r>
            <a:endParaRPr lang="de-DE" sz="900" kern="1200" noProof="1">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en-GB" sz="900" kern="1200" noProof="1">
                <a:solidFill>
                  <a:schemeClr val="tx1"/>
                </a:solidFill>
                <a:latin typeface="Arial"/>
                <a:ea typeface="MS PGothic" pitchFamily="34" charset="-128"/>
                <a:cs typeface="+mn-cs"/>
              </a:rPr>
              <a:t>Adobe, the Adobe logo, Acrobat, PostScript, and Reader are either trademarks or registered trademarks of Adobe Systems Incorporated in the United States and/or other countries.</a:t>
            </a:r>
            <a:endParaRPr lang="de-DE" sz="900" kern="1200" noProof="1">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en-GB" sz="900" kern="1200" noProof="1">
                <a:solidFill>
                  <a:schemeClr val="tx1"/>
                </a:solidFill>
                <a:latin typeface="Arial"/>
                <a:ea typeface="MS PGothic" pitchFamily="34" charset="-128"/>
                <a:cs typeface="+mn-cs"/>
              </a:rPr>
              <a:t>Oracle and Java are registered trademarks of Oracle and/or its affiliates.</a:t>
            </a:r>
            <a:endParaRPr lang="de-DE" sz="900" kern="1200" noProof="1">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en-GB" sz="900" kern="1200" noProof="1">
                <a:solidFill>
                  <a:schemeClr val="tx1"/>
                </a:solidFill>
                <a:latin typeface="Arial"/>
                <a:ea typeface="MS PGothic" pitchFamily="34" charset="-128"/>
                <a:cs typeface="+mn-cs"/>
              </a:rPr>
              <a:t>UNIX, X/Open, OSF/1, and Motif are registered trademarks of the Open Group.</a:t>
            </a:r>
            <a:endParaRPr lang="de-DE" sz="900" kern="1200" noProof="1">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en-US" sz="900" kern="1200" noProof="1">
                <a:solidFill>
                  <a:schemeClr val="tx1"/>
                </a:solidFill>
                <a:latin typeface="Arial"/>
                <a:ea typeface="MS PGothic" pitchFamily="34" charset="-128"/>
                <a:cs typeface="+mn-cs"/>
              </a:rPr>
              <a:t>Citrix, ICA, Program Neighborhood, MetaFrame, WinFrame, VideoFrame, and MultiWin are trademarks or registered trademarks of Citrix Systems, Inc.</a:t>
            </a:r>
            <a:endParaRPr lang="de-DE" sz="900" kern="1200" noProof="1">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en-GB" sz="900" kern="1200" noProof="1">
                <a:solidFill>
                  <a:schemeClr val="tx1"/>
                </a:solidFill>
                <a:latin typeface="Arial"/>
                <a:ea typeface="MS PGothic" pitchFamily="34" charset="-128"/>
                <a:cs typeface="+mn-cs"/>
              </a:rPr>
              <a:t>HTML, XML, XHTML and W3C are trademarks or registered trademarks of W3C</a:t>
            </a:r>
            <a:r>
              <a:rPr lang="en-GB" sz="900" kern="1200" baseline="30000" noProof="1">
                <a:solidFill>
                  <a:schemeClr val="tx1"/>
                </a:solidFill>
                <a:latin typeface="Arial"/>
                <a:ea typeface="MS PGothic" pitchFamily="34" charset="-128"/>
                <a:cs typeface="+mn-cs"/>
              </a:rPr>
              <a:t>®</a:t>
            </a:r>
            <a:r>
              <a:rPr lang="en-GB" sz="900" kern="1200" noProof="1">
                <a:solidFill>
                  <a:schemeClr val="tx1"/>
                </a:solidFill>
                <a:latin typeface="Arial"/>
                <a:ea typeface="MS PGothic" pitchFamily="34" charset="-128"/>
                <a:cs typeface="+mn-cs"/>
              </a:rPr>
              <a:t>, World Wide Web Consortium, Massachusetts Institute of Technology. </a:t>
            </a:r>
            <a:endParaRPr lang="de-DE" sz="900" kern="1200" noProof="1">
              <a:solidFill>
                <a:schemeClr val="tx1"/>
              </a:solidFill>
              <a:latin typeface="Arial"/>
              <a:ea typeface="MS PGothic" pitchFamily="34" charset="-128"/>
              <a:cs typeface="+mn-cs"/>
            </a:endParaRPr>
          </a:p>
        </p:txBody>
      </p:sp>
      <p:sp>
        <p:nvSpPr>
          <p:cNvPr id="11" name="TextBox 10"/>
          <p:cNvSpPr txBox="1"/>
          <p:nvPr userDrawn="1"/>
        </p:nvSpPr>
        <p:spPr bwMode="gray">
          <a:xfrm>
            <a:off x="324000" y="324000"/>
            <a:ext cx="5311198" cy="756000"/>
          </a:xfrm>
          <a:prstGeom prst="rect">
            <a:avLst/>
          </a:prstGeom>
        </p:spPr>
        <p:txBody>
          <a:bodyPr vert="horz" lIns="0" tIns="0" rIns="0" bIns="0" rtlCol="0" anchor="ctr" anchorCtr="0">
            <a:noAutofit/>
          </a:bodyPr>
          <a:lstStyle/>
          <a:p>
            <a:pPr algn="l" defTabSz="914400" rtl="0" eaLnBrk="1" latinLnBrk="0" hangingPunct="1">
              <a:spcBef>
                <a:spcPct val="0"/>
              </a:spcBef>
              <a:buNone/>
            </a:pPr>
            <a:r>
              <a:rPr lang="en-GB" sz="2400" b="1" kern="1200" noProof="0" dirty="0">
                <a:solidFill>
                  <a:schemeClr val="accent2"/>
                </a:solidFill>
                <a:latin typeface="+mj-lt"/>
                <a:ea typeface="+mj-ea"/>
                <a:cs typeface="+mj-cs"/>
              </a:rPr>
              <a:t>© </a:t>
            </a:r>
            <a:r>
              <a:rPr lang="de-DE" sz="2400" b="1" kern="1200" noProof="0" dirty="0">
                <a:solidFill>
                  <a:schemeClr val="accent2"/>
                </a:solidFill>
                <a:latin typeface="+mj-lt"/>
                <a:ea typeface="+mj-ea"/>
                <a:cs typeface="+mj-cs"/>
              </a:rPr>
              <a:t>2011 SAP AG. All rights reserved.</a:t>
            </a:r>
          </a:p>
        </p:txBody>
      </p:sp>
      <p:sp>
        <p:nvSpPr>
          <p:cNvPr id="6" name="TextBox 5"/>
          <p:cNvSpPr txBox="1"/>
          <p:nvPr userDrawn="1"/>
        </p:nvSpPr>
        <p:spPr bwMode="gray">
          <a:xfrm>
            <a:off x="4654800" y="1692000"/>
            <a:ext cx="4165200" cy="3077766"/>
          </a:xfrm>
          <a:prstGeom prst="rect">
            <a:avLst/>
          </a:prstGeom>
          <a:noFill/>
        </p:spPr>
        <p:txBody>
          <a:bodyPr wrap="square" lIns="0" tIns="0" rIns="0" bIns="0" rtlCol="0">
            <a:spAutoFit/>
          </a:bodyPr>
          <a:lstStyle/>
          <a:p>
            <a:pPr marL="0" marR="0" indent="0" algn="l" defTabSz="914400" rtl="0" eaLnBrk="1" fontAlgn="t" latinLnBrk="0" hangingPunct="1">
              <a:lnSpc>
                <a:spcPct val="100000"/>
              </a:lnSpc>
              <a:spcBef>
                <a:spcPts val="600"/>
              </a:spcBef>
              <a:spcAft>
                <a:spcPts val="0"/>
              </a:spcAft>
              <a:buClrTx/>
              <a:buSzTx/>
              <a:buFontTx/>
              <a:buNone/>
              <a:tabLst/>
              <a:defRPr/>
            </a:pPr>
            <a:r>
              <a:rPr lang="en-US" sz="900" kern="1200" noProof="1">
                <a:solidFill>
                  <a:schemeClr val="tx1"/>
                </a:solidFill>
                <a:latin typeface="Arial"/>
                <a:ea typeface="MS PGothic" pitchFamily="34" charset="-128"/>
                <a:cs typeface="+mn-cs"/>
              </a:rPr>
              <a:t>SAP, R/3, SAP NetWeaver, Duet, PartnerEdge, ByDesign, SAP BusinessObjects Explorer, StreamWork, and other SAP products and services mentioned herein as well as their respective logos are trademarks or registered trademarks of SAP AG in Germany and other countries.</a:t>
            </a:r>
            <a:endParaRPr lang="en-US" sz="900" kern="1200" noProof="1">
              <a:solidFill>
                <a:schemeClr val="tx1"/>
              </a:solidFill>
              <a:latin typeface="+mn-lt"/>
              <a:ea typeface="MS PGothic" pitchFamily="34" charset="-128"/>
              <a:cs typeface="+mn-cs"/>
            </a:endParaRPr>
          </a:p>
          <a:p>
            <a:pPr marL="0" algn="l" defTabSz="914400" rtl="0" eaLnBrk="1" fontAlgn="t" latinLnBrk="0" hangingPunct="1">
              <a:lnSpc>
                <a:spcPct val="100000"/>
              </a:lnSpc>
              <a:spcBef>
                <a:spcPts val="600"/>
              </a:spcBef>
            </a:pPr>
            <a:r>
              <a:rPr lang="en-US" sz="900" kern="1200" noProof="1">
                <a:solidFill>
                  <a:schemeClr val="tx1"/>
                </a:solidFill>
                <a:latin typeface="+mn-lt"/>
                <a:ea typeface="MS PGothic" pitchFamily="34" charset="-128"/>
                <a:cs typeface="+mn-cs"/>
              </a:rPr>
              <a:t>Business Objects and the Business Objects logo, BusinessObjects, Crystal Reports, Crystal Decisions, Web Intelligence, Xcelsius, and other Business Objects products and services mentioned herein as well as their respective logos are trademarks or registered trademarks of Business Objects Software Ltd. Business Objects is an </a:t>
            </a:r>
            <a:br>
              <a:rPr lang="en-US" sz="900" kern="1200" noProof="1">
                <a:solidFill>
                  <a:schemeClr val="tx1"/>
                </a:solidFill>
                <a:latin typeface="+mn-lt"/>
                <a:ea typeface="MS PGothic" pitchFamily="34" charset="-128"/>
                <a:cs typeface="+mn-cs"/>
              </a:rPr>
            </a:br>
            <a:r>
              <a:rPr lang="en-US" sz="900" kern="1200" noProof="1">
                <a:solidFill>
                  <a:schemeClr val="tx1"/>
                </a:solidFill>
                <a:latin typeface="+mn-lt"/>
                <a:ea typeface="MS PGothic" pitchFamily="34" charset="-128"/>
                <a:cs typeface="+mn-cs"/>
              </a:rPr>
              <a:t>SAP company.</a:t>
            </a:r>
            <a:endParaRPr lang="de-DE" sz="900" kern="1200" noProof="1">
              <a:solidFill>
                <a:schemeClr val="tx1"/>
              </a:solidFill>
              <a:latin typeface="+mn-lt"/>
              <a:ea typeface="MS PGothic" pitchFamily="34" charset="-128"/>
              <a:cs typeface="+mn-cs"/>
            </a:endParaRPr>
          </a:p>
          <a:p>
            <a:pPr marL="0" algn="l" defTabSz="914400" rtl="0" eaLnBrk="1" latinLnBrk="0" hangingPunct="1">
              <a:lnSpc>
                <a:spcPct val="100000"/>
              </a:lnSpc>
              <a:spcBef>
                <a:spcPts val="600"/>
              </a:spcBef>
            </a:pPr>
            <a:r>
              <a:rPr lang="en-GB" sz="900" kern="1200" noProof="1">
                <a:solidFill>
                  <a:schemeClr val="tx1"/>
                </a:solidFill>
                <a:latin typeface="+mn-lt"/>
                <a:ea typeface="MS PGothic" pitchFamily="34" charset="-128"/>
                <a:cs typeface="+mn-cs"/>
              </a:rPr>
              <a:t>Sybase and Adaptive Server, iAnywhere, Sybase 365, SQL Anywhere, and other Sybase products and services mentioned herein as well as their respective logos are trademarks or registered trademarks of Sybase, Inc. Sybase is an SAP company.</a:t>
            </a:r>
            <a:endParaRPr lang="de-DE" sz="900" kern="1200" noProof="1">
              <a:solidFill>
                <a:schemeClr val="tx1"/>
              </a:solidFill>
              <a:latin typeface="+mn-lt"/>
              <a:ea typeface="MS PGothic" pitchFamily="34" charset="-128"/>
              <a:cs typeface="+mn-cs"/>
            </a:endParaRPr>
          </a:p>
          <a:p>
            <a:pPr marL="0" algn="l" defTabSz="914400" rtl="0" eaLnBrk="1" latinLnBrk="0" hangingPunct="1">
              <a:lnSpc>
                <a:spcPct val="100000"/>
              </a:lnSpc>
              <a:spcBef>
                <a:spcPts val="600"/>
              </a:spcBef>
            </a:pPr>
            <a:r>
              <a:rPr lang="en-GB" sz="900" kern="1200" noProof="1">
                <a:solidFill>
                  <a:schemeClr val="tx1"/>
                </a:solidFill>
                <a:latin typeface="+mn-lt"/>
                <a:ea typeface="MS PGothic" pitchFamily="34" charset="-128"/>
                <a:cs typeface="+mn-cs"/>
              </a:rPr>
              <a:t>All other product and service names mentioned are the trademarks of their respective companies. Data contained in this document serves informational purposes only. National product specifications may vary.</a:t>
            </a:r>
            <a:endParaRPr lang="de-DE" sz="900" kern="1200" noProof="1">
              <a:solidFill>
                <a:schemeClr val="tx1"/>
              </a:solidFill>
              <a:latin typeface="+mn-lt"/>
              <a:ea typeface="MS PGothic" pitchFamily="34" charset="-128"/>
              <a:cs typeface="+mn-cs"/>
            </a:endParaRPr>
          </a:p>
          <a:p>
            <a:pPr marL="0" algn="l" defTabSz="914400" rtl="0" eaLnBrk="1" latinLnBrk="0" hangingPunct="1">
              <a:lnSpc>
                <a:spcPct val="100000"/>
              </a:lnSpc>
              <a:spcBef>
                <a:spcPts val="600"/>
              </a:spcBef>
            </a:pPr>
            <a:r>
              <a:rPr lang="en-US" sz="900" kern="1200" noProof="1">
                <a:solidFill>
                  <a:schemeClr val="tx1"/>
                </a:solidFill>
                <a:latin typeface="+mn-lt"/>
                <a:ea typeface="MS PGothic" pitchFamily="34" charset="-128"/>
                <a:cs typeface="+mn-cs"/>
              </a:rPr>
              <a:t>The information in this document is proprietary to SAP. No part of this document may be reproduced, copied, or transmitted in any form or for any purpose without the express prior written permission of SAP AG.</a:t>
            </a:r>
            <a:endParaRPr lang="de-DE" sz="900" kern="1200" noProof="1">
              <a:solidFill>
                <a:schemeClr val="tx1"/>
              </a:solidFill>
              <a:latin typeface="+mn-lt"/>
              <a:ea typeface="MS PGothic" pitchFamily="34" charset="-128"/>
              <a:cs typeface="+mn-cs"/>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Copyright german">
    <p:bg bwMode="gray">
      <p:bgRef idx="1001">
        <a:schemeClr val="bg1"/>
      </p:bgRef>
    </p:bg>
    <p:spTree>
      <p:nvGrpSpPr>
        <p:cNvPr id="1" name=""/>
        <p:cNvGrpSpPr/>
        <p:nvPr/>
      </p:nvGrpSpPr>
      <p:grpSpPr>
        <a:xfrm>
          <a:off x="0" y="0"/>
          <a:ext cx="0" cy="0"/>
          <a:chOff x="0" y="0"/>
          <a:chExt cx="0" cy="0"/>
        </a:xfrm>
      </p:grpSpPr>
      <p:sp>
        <p:nvSpPr>
          <p:cNvPr id="11" name="TextBox 10"/>
          <p:cNvSpPr txBox="1"/>
          <p:nvPr userDrawn="1"/>
        </p:nvSpPr>
        <p:spPr bwMode="gray">
          <a:xfrm>
            <a:off x="324000" y="324000"/>
            <a:ext cx="7359500" cy="756000"/>
          </a:xfrm>
          <a:prstGeom prst="rect">
            <a:avLst/>
          </a:prstGeom>
        </p:spPr>
        <p:txBody>
          <a:bodyPr vert="horz" lIns="0" tIns="0" rIns="0" bIns="0" rtlCol="0" anchor="ctr" anchorCtr="0">
            <a:noAutofit/>
          </a:bodyPr>
          <a:lstStyle/>
          <a:p>
            <a:pPr marL="0" marR="0" indent="0" algn="l" defTabSz="914400" rtl="0" eaLnBrk="1" fontAlgn="auto" latinLnBrk="0" hangingPunct="1">
              <a:lnSpc>
                <a:spcPct val="100000"/>
              </a:lnSpc>
              <a:spcBef>
                <a:spcPct val="0"/>
              </a:spcBef>
              <a:spcAft>
                <a:spcPts val="0"/>
              </a:spcAft>
              <a:buClrTx/>
              <a:buSzTx/>
              <a:buFontTx/>
              <a:buNone/>
              <a:tabLst/>
              <a:defRPr/>
            </a:pPr>
            <a:r>
              <a:rPr lang="en-GB" sz="2400" b="1" kern="1200" noProof="0" dirty="0">
                <a:solidFill>
                  <a:schemeClr val="accent2"/>
                </a:solidFill>
                <a:latin typeface="+mj-lt"/>
                <a:ea typeface="+mj-ea"/>
                <a:cs typeface="+mj-cs"/>
              </a:rPr>
              <a:t>© </a:t>
            </a:r>
            <a:r>
              <a:rPr lang="de-DE" sz="2400" b="1" kern="1200" noProof="0" dirty="0">
                <a:solidFill>
                  <a:schemeClr val="accent2"/>
                </a:solidFill>
                <a:latin typeface="+mj-lt"/>
                <a:ea typeface="+mj-ea"/>
                <a:cs typeface="+mj-cs"/>
              </a:rPr>
              <a:t>2011 SAP AG. Alle Rechte vorbehalten.</a:t>
            </a:r>
          </a:p>
        </p:txBody>
      </p:sp>
      <p:sp>
        <p:nvSpPr>
          <p:cNvPr id="5" name="TextBox 4"/>
          <p:cNvSpPr txBox="1"/>
          <p:nvPr userDrawn="1"/>
        </p:nvSpPr>
        <p:spPr bwMode="gray">
          <a:xfrm>
            <a:off x="324000" y="1692000"/>
            <a:ext cx="4165200" cy="4149854"/>
          </a:xfrm>
          <a:prstGeom prst="rect">
            <a:avLst/>
          </a:prstGeom>
          <a:noFill/>
        </p:spPr>
        <p:txBody>
          <a:bodyPr wrap="square" lIns="0" tIns="0" rIns="0" bIns="0" rtlCol="0">
            <a:spAutoFit/>
          </a:bodyPr>
          <a:lstStyle/>
          <a:p>
            <a:pPr marL="0" indent="0" algn="l" defTabSz="914400" rtl="0" eaLnBrk="1" latinLnBrk="0" hangingPunct="1">
              <a:lnSpc>
                <a:spcPct val="100000"/>
              </a:lnSpc>
              <a:spcBef>
                <a:spcPts val="400"/>
              </a:spcBef>
            </a:pPr>
            <a:r>
              <a:rPr lang="de-DE" sz="900" kern="1200" noProof="1">
                <a:solidFill>
                  <a:schemeClr val="tx1"/>
                </a:solidFill>
                <a:latin typeface="Arial"/>
                <a:ea typeface="MS PGothic" pitchFamily="34" charset="-128"/>
                <a:cs typeface="+mn-cs"/>
              </a:rPr>
              <a:t>Weitergabe und Vervielfältigung dieser Publikation oder von Teilen daraus sind, zu welchem Zweck und in welcher Form auch immer, ohne die ausdrückliche schriftliche Genehmigung durch SAP AG nicht gestattet. In dieser Publikation enthaltene Informationen können ohne vorherige Ankündigung geändert werden.</a:t>
            </a:r>
          </a:p>
          <a:p>
            <a:pPr marL="0" indent="0" algn="l" defTabSz="914400" rtl="0" eaLnBrk="1" latinLnBrk="0" hangingPunct="1">
              <a:lnSpc>
                <a:spcPct val="100000"/>
              </a:lnSpc>
              <a:spcBef>
                <a:spcPts val="400"/>
              </a:spcBef>
            </a:pPr>
            <a:r>
              <a:rPr lang="de-DE" sz="900" kern="1200" noProof="1">
                <a:solidFill>
                  <a:schemeClr val="tx1"/>
                </a:solidFill>
                <a:latin typeface="Arial"/>
                <a:ea typeface="MS PGothic" pitchFamily="34" charset="-128"/>
                <a:cs typeface="+mn-cs"/>
              </a:rPr>
              <a:t>Die von SAP AG oder deren Vertriebsfirmen angebotenen Softwareprodukte können Softwarekomponenten auch anderer Softwarehersteller enthalten.</a:t>
            </a:r>
          </a:p>
          <a:p>
            <a:pPr marL="0" indent="0" algn="l" defTabSz="914400" rtl="0" eaLnBrk="1" latinLnBrk="0" hangingPunct="1">
              <a:lnSpc>
                <a:spcPct val="100000"/>
              </a:lnSpc>
              <a:spcBef>
                <a:spcPts val="400"/>
              </a:spcBef>
            </a:pPr>
            <a:r>
              <a:rPr lang="en-US" sz="900" kern="1200" noProof="1">
                <a:solidFill>
                  <a:schemeClr val="tx1"/>
                </a:solidFill>
                <a:latin typeface="Arial"/>
                <a:ea typeface="MS PGothic" pitchFamily="34" charset="-128"/>
                <a:cs typeface="+mn-cs"/>
              </a:rPr>
              <a:t>Microsoft, Windows, Excel, Outlook, und PowerPoint sind eingetragene Marken der Microsoft Corporation. </a:t>
            </a:r>
            <a:endParaRPr lang="de-DE" sz="900" kern="1200" noProof="1">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en-US" sz="900" kern="1200" noProof="1">
                <a:solidFill>
                  <a:schemeClr val="tx1"/>
                </a:solidFill>
                <a:latin typeface="Arial"/>
                <a:ea typeface="MS PGothic" pitchFamily="34" charset="-128"/>
                <a:cs typeface="+mn-cs"/>
              </a:rPr>
              <a:t>IBM, DB2, DB2 Universal Database, System i, System i5, System p, System p5, System x, System z, System z10, System z9, z10, z9, iSeries, pSeries, xSeries, zSeries, eServer, z/VM, z/OS, i5/OS, S/390, OS/390, OS/400, AS/400, S/390 Parallel Enterprise Server, PowerVM, Power Architecture, POWER6+, POWER6, POWER5+, POWER5, POWER, OpenPower, PowerPC, BatchPipes, BladeCenter, System Storage, GPFS, HACMP, RETAIN, DB2 Connect, RACF, Redbooks, OS/2, Parallel Sysplex, MVS/ESA, AIX, Intelligent Miner, WebSphere, Netfinity, Tivoli und Informix sind Marken oder eingetragene Marken der IBM Corporation.</a:t>
            </a:r>
            <a:endParaRPr lang="de-DE" sz="900" kern="1200" noProof="1">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de-DE" sz="900" kern="1200" noProof="1">
                <a:solidFill>
                  <a:schemeClr val="tx1"/>
                </a:solidFill>
                <a:latin typeface="Arial"/>
                <a:ea typeface="MS PGothic" pitchFamily="34" charset="-128"/>
                <a:cs typeface="+mn-cs"/>
              </a:rPr>
              <a:t>Linux ist eine eingetragene Marke von Linus Torvalds in den USA und anderen Ländern.</a:t>
            </a:r>
          </a:p>
          <a:p>
            <a:pPr marL="0" indent="0" algn="l" defTabSz="914400" rtl="0" eaLnBrk="1" latinLnBrk="0" hangingPunct="1">
              <a:lnSpc>
                <a:spcPct val="100000"/>
              </a:lnSpc>
              <a:spcBef>
                <a:spcPts val="400"/>
              </a:spcBef>
            </a:pPr>
            <a:r>
              <a:rPr lang="de-DE" sz="900" kern="1200" noProof="1">
                <a:solidFill>
                  <a:schemeClr val="tx1"/>
                </a:solidFill>
                <a:latin typeface="Arial"/>
                <a:ea typeface="MS PGothic" pitchFamily="34" charset="-128"/>
                <a:cs typeface="+mn-cs"/>
              </a:rPr>
              <a:t>Adobe, das Adobe-Logo, Acrobat, PostScript und Reader sind Marken oder eingetragene Marken von Adobe Systems Incorporated in den USA und/oder anderen Ländern.</a:t>
            </a:r>
          </a:p>
          <a:p>
            <a:pPr marL="0" indent="0" algn="l" defTabSz="914400" rtl="0" eaLnBrk="1" latinLnBrk="0" hangingPunct="1">
              <a:lnSpc>
                <a:spcPct val="100000"/>
              </a:lnSpc>
              <a:spcBef>
                <a:spcPts val="400"/>
              </a:spcBef>
            </a:pPr>
            <a:r>
              <a:rPr lang="de-DE" sz="900" kern="1200" noProof="1">
                <a:solidFill>
                  <a:schemeClr val="tx1"/>
                </a:solidFill>
                <a:latin typeface="Arial"/>
                <a:ea typeface="MS PGothic" pitchFamily="34" charset="-128"/>
                <a:cs typeface="+mn-cs"/>
              </a:rPr>
              <a:t>Oracle und Java sind eingetragene Marken von Oracle und/oder ihrer Tochtergesellschaften.</a:t>
            </a:r>
          </a:p>
          <a:p>
            <a:pPr marL="0" indent="0" algn="l" defTabSz="914400" rtl="0" eaLnBrk="1" latinLnBrk="0" hangingPunct="1">
              <a:lnSpc>
                <a:spcPct val="100000"/>
              </a:lnSpc>
              <a:spcBef>
                <a:spcPts val="400"/>
              </a:spcBef>
            </a:pPr>
            <a:r>
              <a:rPr lang="de-DE" sz="900" kern="1200" noProof="1">
                <a:solidFill>
                  <a:schemeClr val="tx1"/>
                </a:solidFill>
                <a:latin typeface="Arial"/>
                <a:ea typeface="MS PGothic" pitchFamily="34" charset="-128"/>
                <a:cs typeface="+mn-cs"/>
              </a:rPr>
              <a:t>UNIX, X/Open, OSF/1 und Motif sind eingetragene Marken der Open Group.</a:t>
            </a:r>
          </a:p>
          <a:p>
            <a:pPr marL="0" indent="0" algn="l" defTabSz="914400" rtl="0" eaLnBrk="1" latinLnBrk="0" hangingPunct="1">
              <a:lnSpc>
                <a:spcPct val="100000"/>
              </a:lnSpc>
              <a:spcBef>
                <a:spcPts val="400"/>
              </a:spcBef>
            </a:pPr>
            <a:r>
              <a:rPr lang="de-DE" sz="900" kern="1200" noProof="1">
                <a:solidFill>
                  <a:schemeClr val="tx1"/>
                </a:solidFill>
                <a:latin typeface="Arial"/>
                <a:ea typeface="MS PGothic" pitchFamily="34" charset="-128"/>
                <a:cs typeface="+mn-cs"/>
              </a:rPr>
              <a:t>Citrix, ICA, Program Neighborhood, MetaFrame, WinFrame, VideoFrame und MultiWin sind Marken oder eingetragene Marken von Citrix Systems, Inc.</a:t>
            </a:r>
          </a:p>
        </p:txBody>
      </p:sp>
      <p:sp>
        <p:nvSpPr>
          <p:cNvPr id="8" name="TextBox 7"/>
          <p:cNvSpPr txBox="1"/>
          <p:nvPr userDrawn="1"/>
        </p:nvSpPr>
        <p:spPr bwMode="gray">
          <a:xfrm>
            <a:off x="4654800" y="1692000"/>
            <a:ext cx="4165200" cy="3631763"/>
          </a:xfrm>
          <a:prstGeom prst="rect">
            <a:avLst/>
          </a:prstGeom>
          <a:noFill/>
        </p:spPr>
        <p:txBody>
          <a:bodyPr wrap="square" lIns="0" tIns="0" rIns="0" bIns="0" rtlCol="0">
            <a:spAutoFit/>
          </a:bodyPr>
          <a:lstStyle/>
          <a:p>
            <a:pPr marL="0" marR="0" indent="0" algn="l" defTabSz="914400" rtl="0" eaLnBrk="1" fontAlgn="auto" latinLnBrk="0" hangingPunct="1">
              <a:lnSpc>
                <a:spcPct val="100000"/>
              </a:lnSpc>
              <a:spcBef>
                <a:spcPts val="400"/>
              </a:spcBef>
              <a:spcAft>
                <a:spcPts val="0"/>
              </a:spcAft>
              <a:buClrTx/>
              <a:buSzTx/>
              <a:buFontTx/>
              <a:buNone/>
              <a:tabLst/>
              <a:defRPr/>
            </a:pPr>
            <a:r>
              <a:rPr lang="de-DE" sz="900" kern="1200" noProof="1">
                <a:solidFill>
                  <a:schemeClr val="tx1"/>
                </a:solidFill>
                <a:latin typeface="Arial"/>
                <a:ea typeface="MS PGothic" pitchFamily="34" charset="-128"/>
                <a:cs typeface="+mn-cs"/>
              </a:rPr>
              <a:t>HTML, XML, XHTML und W3C sind Marken oder eingetragene Marken des W3C</a:t>
            </a:r>
            <a:r>
              <a:rPr lang="de-DE" sz="900" kern="1200" baseline="30000" noProof="1">
                <a:solidFill>
                  <a:schemeClr val="tx1"/>
                </a:solidFill>
                <a:latin typeface="Arial"/>
                <a:ea typeface="MS PGothic" pitchFamily="34" charset="-128"/>
                <a:cs typeface="+mn-cs"/>
              </a:rPr>
              <a:t>®</a:t>
            </a:r>
            <a:r>
              <a:rPr lang="de-DE" sz="900" kern="1200" noProof="1">
                <a:solidFill>
                  <a:schemeClr val="tx1"/>
                </a:solidFill>
                <a:latin typeface="Arial"/>
                <a:ea typeface="MS PGothic" pitchFamily="34" charset="-128"/>
                <a:cs typeface="+mn-cs"/>
              </a:rPr>
              <a:t>, World Wide Web Consortium, Massachusetts Institute of Technology.</a:t>
            </a:r>
          </a:p>
          <a:p>
            <a:pPr marL="0" indent="0" algn="l" defTabSz="914400" rtl="0" eaLnBrk="1" latinLnBrk="0" hangingPunct="1">
              <a:lnSpc>
                <a:spcPct val="100000"/>
              </a:lnSpc>
              <a:spcBef>
                <a:spcPts val="400"/>
              </a:spcBef>
            </a:pPr>
            <a:r>
              <a:rPr lang="de-DE" sz="900" kern="1200" noProof="1">
                <a:solidFill>
                  <a:schemeClr val="tx1"/>
                </a:solidFill>
                <a:latin typeface="Arial"/>
                <a:ea typeface="MS PGothic" pitchFamily="34" charset="-128"/>
                <a:cs typeface="+mn-cs"/>
              </a:rPr>
              <a:t>SAP, R/3, SAP NetWeaver, Duet, PartnerEdge, ByDesign, SAP BusinessObjects Explorer, StreamWork und weitere im Text erwähnte SAP-Produkte und ­Dienstleistungen sowie die entsprechenden Logos sind Marken oder eingetragene Marken der SAP AG in Deutschland und anderen Ländern.</a:t>
            </a:r>
          </a:p>
          <a:p>
            <a:pPr marL="0" indent="0" algn="l" defTabSz="914400" rtl="0" eaLnBrk="1" fontAlgn="t" latinLnBrk="0" hangingPunct="1">
              <a:lnSpc>
                <a:spcPct val="100000"/>
              </a:lnSpc>
              <a:spcBef>
                <a:spcPts val="400"/>
              </a:spcBef>
            </a:pPr>
            <a:r>
              <a:rPr lang="de-DE" sz="900" kern="1200" noProof="1">
                <a:solidFill>
                  <a:schemeClr val="tx1"/>
                </a:solidFill>
                <a:latin typeface="Arial"/>
                <a:ea typeface="MS PGothic" pitchFamily="34" charset="-128"/>
                <a:cs typeface="+mn-cs"/>
              </a:rPr>
              <a:t>Business Objects und das Business-Objects-Logo, BusinessObjects, Crystal Reports, Crystal Decisions, Web Intelligence, Xcelsius und andere im Text erwähnte Business-Objects-Produkte und ­Dienstleistungen sowie die entsprechenden Logos sind Marken oder eingetragene Marken der Business Objects Software Ltd. Business Objects ist ein Unternehmen der SAP AG.</a:t>
            </a:r>
          </a:p>
          <a:p>
            <a:pPr marL="0" indent="0" algn="l" defTabSz="914400" rtl="0" eaLnBrk="1" latinLnBrk="0" hangingPunct="1">
              <a:lnSpc>
                <a:spcPct val="100000"/>
              </a:lnSpc>
              <a:spcBef>
                <a:spcPts val="400"/>
              </a:spcBef>
            </a:pPr>
            <a:r>
              <a:rPr lang="de-DE" sz="900" kern="1200" noProof="1">
                <a:solidFill>
                  <a:schemeClr val="tx1"/>
                </a:solidFill>
                <a:latin typeface="Arial"/>
                <a:ea typeface="MS PGothic" pitchFamily="34" charset="-128"/>
                <a:cs typeface="+mn-cs"/>
              </a:rPr>
              <a:t>Sybase und Adaptive Server, iAnywhere, Sybase 365, SQL Anywhere und weitere im Text erwähnte Sybase-Produkte und -Dienstleistungen sowie die entsprechenden Logos sind Marken oder eingetragene Marken der Sybase Inc. Sybase ist ein Unternehmen der SAP AG.</a:t>
            </a:r>
          </a:p>
          <a:p>
            <a:pPr marL="0" indent="0" algn="l" defTabSz="914400" rtl="0" eaLnBrk="1" latinLnBrk="0" hangingPunct="1">
              <a:lnSpc>
                <a:spcPct val="100000"/>
              </a:lnSpc>
              <a:spcBef>
                <a:spcPts val="400"/>
              </a:spcBef>
            </a:pPr>
            <a:r>
              <a:rPr lang="de-DE" sz="900" kern="1200" noProof="1">
                <a:solidFill>
                  <a:schemeClr val="tx1"/>
                </a:solidFill>
                <a:latin typeface="Arial"/>
                <a:ea typeface="MS PGothic" pitchFamily="34" charset="-128"/>
                <a:cs typeface="+mn-cs"/>
              </a:rPr>
              <a:t>Alle anderen Namen von Produkten und Dienstleistungen sind Marken der jeweiligen Firmen. Die Angaben im Text sind unverbindlich und dienen lediglich zu Informationszwecken. Produkte können länderspezifische Unterschiede aufweisen.</a:t>
            </a:r>
          </a:p>
          <a:p>
            <a:pPr marL="0" indent="0" algn="l" defTabSz="914400" rtl="0" eaLnBrk="1" latinLnBrk="0" hangingPunct="1">
              <a:lnSpc>
                <a:spcPct val="100000"/>
              </a:lnSpc>
              <a:spcBef>
                <a:spcPts val="400"/>
              </a:spcBef>
            </a:pPr>
            <a:r>
              <a:rPr lang="de-DE" sz="900" kern="1200" noProof="1">
                <a:solidFill>
                  <a:schemeClr val="tx1"/>
                </a:solidFill>
                <a:latin typeface="Arial"/>
                <a:ea typeface="MS PGothic" pitchFamily="34" charset="-128"/>
                <a:cs typeface="+mn-cs"/>
              </a:rPr>
              <a:t>Die in dieser Publikation enthaltene Information ist Eigentum der SAP. Weitergabe und Vervielfältigung dieser Publikation oder von Teilen daraus sind, zu welchem Zweck und in welcher Form auch immer, nur mit ausdrücklicher schriftlicher Genehmigung durch SAP AG gestattet.</a:t>
            </a:r>
          </a:p>
          <a:p>
            <a:pPr marL="0" indent="0" algn="l" defTabSz="914400" rtl="0" eaLnBrk="1" latinLnBrk="0" hangingPunct="1">
              <a:lnSpc>
                <a:spcPct val="100000"/>
              </a:lnSpc>
              <a:spcBef>
                <a:spcPts val="400"/>
              </a:spcBef>
            </a:pPr>
            <a:endParaRPr lang="de-DE" sz="900" kern="1200" noProof="1">
              <a:solidFill>
                <a:schemeClr val="tx1"/>
              </a:solidFill>
              <a:latin typeface="Arial"/>
              <a:ea typeface="MS PGothic" pitchFamily="34" charset="-128"/>
              <a:cs typeface="+mn-cs"/>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Titel - short">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14000" y="324000"/>
            <a:ext cx="8280000" cy="738000"/>
          </a:xfrm>
        </p:spPr>
        <p:txBody>
          <a:bodyPr anchor="t" anchorCtr="0">
            <a:noAutofit/>
          </a:bodyPr>
          <a:lstStyle>
            <a:lvl1pPr>
              <a:defRPr sz="4800">
                <a:solidFill>
                  <a:schemeClr val="tx1"/>
                </a:solidFill>
              </a:defRPr>
            </a:lvl1pPr>
          </a:lstStyle>
          <a:p>
            <a:r>
              <a:rPr lang="en-US" dirty="0"/>
              <a:t>Short Presentation Title</a:t>
            </a:r>
          </a:p>
        </p:txBody>
      </p:sp>
      <p:pic>
        <p:nvPicPr>
          <p:cNvPr id="4" name="Picture 3" descr="SAP_grad_R_pref.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28613" y="6081713"/>
            <a:ext cx="916953" cy="454025"/>
          </a:xfrm>
          <a:prstGeom prst="rect">
            <a:avLst/>
          </a:prstGeom>
        </p:spPr>
      </p:pic>
      <p:sp>
        <p:nvSpPr>
          <p:cNvPr id="6" name="Subtitle 2"/>
          <p:cNvSpPr>
            <a:spLocks noGrp="1"/>
          </p:cNvSpPr>
          <p:nvPr>
            <p:ph type="subTitle" idx="1" hasCustomPrompt="1"/>
          </p:nvPr>
        </p:nvSpPr>
        <p:spPr bwMode="gray">
          <a:xfrm>
            <a:off x="414000" y="1499870"/>
            <a:ext cx="8280000" cy="492443"/>
          </a:xfrm>
        </p:spPr>
        <p:txBody>
          <a:bodyPr anchor="t" anchorCtr="0">
            <a:noAutofit/>
          </a:bodyPr>
          <a:lstStyle>
            <a:lvl1pPr marL="0" marR="0" indent="0" algn="l" defTabSz="914400" rtl="0" eaLnBrk="1" fontAlgn="auto" latinLnBrk="0" hangingPunct="1">
              <a:lnSpc>
                <a:spcPct val="100000"/>
              </a:lnSpc>
              <a:spcBef>
                <a:spcPts val="0"/>
              </a:spcBef>
              <a:spcAft>
                <a:spcPts val="0"/>
              </a:spcAft>
              <a:buClr>
                <a:schemeClr val="accent1"/>
              </a:buClr>
              <a:buSzPct val="80000"/>
              <a:buFontTx/>
              <a:buNone/>
              <a:tabLst/>
              <a:defRPr sz="1600" b="0">
                <a:solidFill>
                  <a:sysClr val="windowText" lastClr="000000"/>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Speaker’s Name/Department (delete if not needed)</a:t>
            </a:r>
            <a:br>
              <a:rPr lang="en-US" dirty="0"/>
            </a:br>
            <a:r>
              <a:rPr lang="en-US" dirty="0"/>
              <a:t>Month 00, 2011</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Titel  - two lines">
    <p:bg>
      <p:bgPr>
        <a:solidFill>
          <a:schemeClr val="accent1"/>
        </a:solidFill>
        <a:effectLst/>
      </p:bgPr>
    </p:bg>
    <p:spTree>
      <p:nvGrpSpPr>
        <p:cNvPr id="1" name=""/>
        <p:cNvGrpSpPr/>
        <p:nvPr/>
      </p:nvGrpSpPr>
      <p:grpSpPr>
        <a:xfrm>
          <a:off x="0" y="0"/>
          <a:ext cx="0" cy="0"/>
          <a:chOff x="0" y="0"/>
          <a:chExt cx="0" cy="0"/>
        </a:xfrm>
      </p:grpSpPr>
      <p:pic>
        <p:nvPicPr>
          <p:cNvPr id="4" name="Picture 3" descr="SAP_grad_R_pref.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28613" y="6081713"/>
            <a:ext cx="916953" cy="454025"/>
          </a:xfrm>
          <a:prstGeom prst="rect">
            <a:avLst/>
          </a:prstGeom>
        </p:spPr>
      </p:pic>
      <p:sp>
        <p:nvSpPr>
          <p:cNvPr id="6" name="Subtitle 2"/>
          <p:cNvSpPr>
            <a:spLocks noGrp="1"/>
          </p:cNvSpPr>
          <p:nvPr>
            <p:ph type="subTitle" idx="1" hasCustomPrompt="1"/>
          </p:nvPr>
        </p:nvSpPr>
        <p:spPr bwMode="gray">
          <a:xfrm>
            <a:off x="414000" y="1499870"/>
            <a:ext cx="8280000" cy="492443"/>
          </a:xfrm>
        </p:spPr>
        <p:txBody>
          <a:bodyPr anchor="t" anchorCtr="0">
            <a:noAutofit/>
          </a:bodyPr>
          <a:lstStyle>
            <a:lvl1pPr marL="0" marR="0" indent="0" algn="l" defTabSz="914400" rtl="0" eaLnBrk="1" fontAlgn="auto" latinLnBrk="0" hangingPunct="1">
              <a:lnSpc>
                <a:spcPct val="100000"/>
              </a:lnSpc>
              <a:spcBef>
                <a:spcPts val="0"/>
              </a:spcBef>
              <a:spcAft>
                <a:spcPts val="0"/>
              </a:spcAft>
              <a:buClr>
                <a:schemeClr val="accent1"/>
              </a:buClr>
              <a:buSzPct val="80000"/>
              <a:buFontTx/>
              <a:buNone/>
              <a:tabLst/>
              <a:defRPr sz="1600" b="0">
                <a:solidFill>
                  <a:sysClr val="windowText" lastClr="000000"/>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Speaker’s Name/Department (delete if not needed)</a:t>
            </a:r>
            <a:br>
              <a:rPr lang="en-US" dirty="0"/>
            </a:br>
            <a:r>
              <a:rPr lang="en-US" dirty="0"/>
              <a:t>Month 00, 2011</a:t>
            </a:r>
          </a:p>
        </p:txBody>
      </p:sp>
      <p:sp>
        <p:nvSpPr>
          <p:cNvPr id="9" name="Title 1"/>
          <p:cNvSpPr>
            <a:spLocks noGrp="1"/>
          </p:cNvSpPr>
          <p:nvPr>
            <p:ph type="ctrTitle" hasCustomPrompt="1"/>
          </p:nvPr>
        </p:nvSpPr>
        <p:spPr bwMode="gray">
          <a:xfrm>
            <a:off x="414000" y="324000"/>
            <a:ext cx="8280000" cy="923330"/>
          </a:xfrm>
        </p:spPr>
        <p:txBody>
          <a:bodyPr anchor="t" anchorCtr="0">
            <a:noAutofit/>
          </a:bodyPr>
          <a:lstStyle>
            <a:lvl1pPr>
              <a:defRPr sz="3000">
                <a:solidFill>
                  <a:sysClr val="windowText" lastClr="000000"/>
                </a:solidFill>
                <a:latin typeface="+mj-lt"/>
              </a:defRPr>
            </a:lvl1pPr>
          </a:lstStyle>
          <a:p>
            <a:r>
              <a:rPr lang="en-US" sz="3000" dirty="0"/>
              <a:t>Alternate Presentation Title</a:t>
            </a:r>
            <a:br>
              <a:rPr lang="en-US" sz="3000" dirty="0"/>
            </a:br>
            <a:r>
              <a:rPr lang="en-US" sz="3000" dirty="0"/>
              <a:t>Breaks to Two Lines</a:t>
            </a:r>
            <a:endParaRPr lang="de-DE"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Divider Page">
    <p:bg bwMode="gray">
      <p:bgRef idx="1001">
        <a:schemeClr val="bg1"/>
      </p:bgRef>
    </p:bg>
    <p:spTree>
      <p:nvGrpSpPr>
        <p:cNvPr id="1" name=""/>
        <p:cNvGrpSpPr/>
        <p:nvPr/>
      </p:nvGrpSpPr>
      <p:grpSpPr>
        <a:xfrm>
          <a:off x="0" y="0"/>
          <a:ext cx="0" cy="0"/>
          <a:chOff x="0" y="0"/>
          <a:chExt cx="0" cy="0"/>
        </a:xfrm>
      </p:grpSpPr>
      <p:sp>
        <p:nvSpPr>
          <p:cNvPr id="9" name="Rectangle 8"/>
          <p:cNvSpPr/>
          <p:nvPr userDrawn="1"/>
        </p:nvSpPr>
        <p:spPr bwMode="gray">
          <a:xfrm>
            <a:off x="324000" y="0"/>
            <a:ext cx="8496000" cy="2295525"/>
          </a:xfrm>
          <a:prstGeom prst="rect">
            <a:avLst/>
          </a:prstGeom>
          <a:solidFill>
            <a:schemeClr val="accent1"/>
          </a:solidFill>
          <a:ln w="9525"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1600" b="0" i="0" u="none" strike="noStrike" kern="0" cap="none" spc="0" normalizeH="0" baseline="0" noProof="0" dirty="0">
              <a:ln>
                <a:noFill/>
              </a:ln>
              <a:effectLst/>
              <a:uLnTx/>
              <a:uFillTx/>
              <a:ea typeface="Arial Unicode MS" pitchFamily="34" charset="-128"/>
              <a:cs typeface="Arial Unicode MS" pitchFamily="34" charset="-128"/>
            </a:endParaRPr>
          </a:p>
        </p:txBody>
      </p:sp>
      <p:sp>
        <p:nvSpPr>
          <p:cNvPr id="2" name="Title 1"/>
          <p:cNvSpPr>
            <a:spLocks noGrp="1"/>
          </p:cNvSpPr>
          <p:nvPr>
            <p:ph type="ctrTitle" hasCustomPrompt="1"/>
          </p:nvPr>
        </p:nvSpPr>
        <p:spPr bwMode="gray">
          <a:xfrm>
            <a:off x="324000" y="2444400"/>
            <a:ext cx="8496000" cy="738664"/>
          </a:xfrm>
        </p:spPr>
        <p:txBody>
          <a:bodyPr anchor="t" anchorCtr="0">
            <a:noAutofit/>
          </a:bodyPr>
          <a:lstStyle>
            <a:lvl1pPr>
              <a:defRPr sz="4800">
                <a:solidFill>
                  <a:schemeClr val="tx1"/>
                </a:solidFill>
                <a:latin typeface="+mj-lt"/>
              </a:defRPr>
            </a:lvl1pPr>
          </a:lstStyle>
          <a:p>
            <a:r>
              <a:rPr lang="en-US" dirty="0"/>
              <a:t>Divider page</a:t>
            </a:r>
            <a:endParaRPr lang="de-DE" dirty="0"/>
          </a:p>
        </p:txBody>
      </p:sp>
      <p:sp>
        <p:nvSpPr>
          <p:cNvPr id="93" name="Text Placeholder 92"/>
          <p:cNvSpPr>
            <a:spLocks noGrp="1"/>
          </p:cNvSpPr>
          <p:nvPr>
            <p:ph type="body" sz="quarter" idx="10" hasCustomPrompt="1"/>
          </p:nvPr>
        </p:nvSpPr>
        <p:spPr>
          <a:xfrm>
            <a:off x="324000" y="3506400"/>
            <a:ext cx="8496300" cy="620713"/>
          </a:xfrm>
        </p:spPr>
        <p:txBody>
          <a:bodyPr/>
          <a:lstStyle>
            <a:lvl1pPr>
              <a:spcBef>
                <a:spcPts val="1200"/>
              </a:spcBef>
              <a:defRPr sz="1600" b="0"/>
            </a:lvl1pPr>
          </a:lstStyle>
          <a:p>
            <a:r>
              <a:rPr lang="en-US" dirty="0"/>
              <a:t>Subtitle if needed</a:t>
            </a:r>
          </a:p>
        </p:txBody>
      </p:sp>
      <p:pic>
        <p:nvPicPr>
          <p:cNvPr id="175" name="Picture 174" descr="SAP_grad_R_pref.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24000" y="6081713"/>
            <a:ext cx="916953" cy="454025"/>
          </a:xfrm>
          <a:prstGeom prst="rect">
            <a:avLst/>
          </a:prstGeom>
        </p:spPr>
      </p:pic>
    </p:spTree>
  </p:cSld>
  <p:clrMapOvr>
    <a:overrideClrMapping bg1="lt1" tx1="dk1" bg2="lt2" tx2="dk2" accent1="accent1" accent2="accent2" accent3="accent3" accent4="accent4" accent5="accent5" accent6="accent6" hlink="hlink" folHlink="folHlink"/>
  </p:clrMapOvr>
  <p:hf sldNum="0"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Divider Page with picture">
    <p:bg bwMode="gray">
      <p:bgRef idx="1001">
        <a:schemeClr val="bg1"/>
      </p:bgRef>
    </p:bg>
    <p:spTree>
      <p:nvGrpSpPr>
        <p:cNvPr id="1" name=""/>
        <p:cNvGrpSpPr/>
        <p:nvPr/>
      </p:nvGrpSpPr>
      <p:grpSpPr>
        <a:xfrm>
          <a:off x="0" y="0"/>
          <a:ext cx="0" cy="0"/>
          <a:chOff x="0" y="0"/>
          <a:chExt cx="0" cy="0"/>
        </a:xfrm>
      </p:grpSpPr>
      <p:sp>
        <p:nvSpPr>
          <p:cNvPr id="8" name="Picture Placeholder 7"/>
          <p:cNvSpPr>
            <a:spLocks noGrp="1"/>
          </p:cNvSpPr>
          <p:nvPr>
            <p:ph type="pic" sz="quarter" idx="11"/>
          </p:nvPr>
        </p:nvSpPr>
        <p:spPr>
          <a:xfrm>
            <a:off x="324000" y="162000"/>
            <a:ext cx="8496000" cy="2134800"/>
          </a:xfrm>
          <a:solidFill>
            <a:schemeClr val="bg1">
              <a:lumMod val="95000"/>
            </a:schemeClr>
          </a:solidFill>
        </p:spPr>
        <p:txBody>
          <a:bodyPr tIns="504000" anchor="t" anchorCtr="0"/>
          <a:lstStyle>
            <a:lvl1pPr algn="ctr">
              <a:defRPr b="0"/>
            </a:lvl1pPr>
          </a:lstStyle>
          <a:p>
            <a:r>
              <a:rPr lang="en-US" dirty="0"/>
              <a:t>Click icon to add picture</a:t>
            </a:r>
          </a:p>
        </p:txBody>
      </p:sp>
      <p:sp>
        <p:nvSpPr>
          <p:cNvPr id="2" name="Title 1"/>
          <p:cNvSpPr>
            <a:spLocks noGrp="1"/>
          </p:cNvSpPr>
          <p:nvPr>
            <p:ph type="ctrTitle" hasCustomPrompt="1"/>
          </p:nvPr>
        </p:nvSpPr>
        <p:spPr bwMode="gray">
          <a:xfrm>
            <a:off x="324000" y="2444400"/>
            <a:ext cx="8496000" cy="738664"/>
          </a:xfrm>
        </p:spPr>
        <p:txBody>
          <a:bodyPr anchor="t" anchorCtr="0">
            <a:noAutofit/>
          </a:bodyPr>
          <a:lstStyle>
            <a:lvl1pPr>
              <a:defRPr sz="4800">
                <a:solidFill>
                  <a:schemeClr val="tx1"/>
                </a:solidFill>
                <a:latin typeface="+mj-lt"/>
              </a:defRPr>
            </a:lvl1pPr>
          </a:lstStyle>
          <a:p>
            <a:r>
              <a:rPr lang="en-US" dirty="0"/>
              <a:t>Divider page</a:t>
            </a:r>
            <a:endParaRPr lang="de-DE" dirty="0"/>
          </a:p>
        </p:txBody>
      </p:sp>
      <p:sp>
        <p:nvSpPr>
          <p:cNvPr id="12" name="Rectangle 11"/>
          <p:cNvSpPr/>
          <p:nvPr userDrawn="1"/>
        </p:nvSpPr>
        <p:spPr bwMode="gray">
          <a:xfrm>
            <a:off x="324000" y="0"/>
            <a:ext cx="8496000" cy="162000"/>
          </a:xfrm>
          <a:prstGeom prst="rect">
            <a:avLst/>
          </a:prstGeom>
          <a:solidFill>
            <a:schemeClr val="accent1"/>
          </a:solidFill>
          <a:ln w="9525"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1600" b="0" i="0" u="none" strike="noStrike" kern="0" cap="none" spc="0" normalizeH="0" baseline="0" noProof="0" dirty="0">
              <a:ln>
                <a:noFill/>
              </a:ln>
              <a:effectLst/>
              <a:uLnTx/>
              <a:uFillTx/>
              <a:ea typeface="Arial Unicode MS" pitchFamily="34" charset="-128"/>
              <a:cs typeface="Arial Unicode MS" pitchFamily="34" charset="-128"/>
            </a:endParaRPr>
          </a:p>
        </p:txBody>
      </p:sp>
      <p:sp>
        <p:nvSpPr>
          <p:cNvPr id="93" name="Text Placeholder 92"/>
          <p:cNvSpPr>
            <a:spLocks noGrp="1"/>
          </p:cNvSpPr>
          <p:nvPr>
            <p:ph type="body" sz="quarter" idx="10" hasCustomPrompt="1"/>
          </p:nvPr>
        </p:nvSpPr>
        <p:spPr>
          <a:xfrm>
            <a:off x="324000" y="3506400"/>
            <a:ext cx="8496300" cy="620713"/>
          </a:xfrm>
        </p:spPr>
        <p:txBody>
          <a:bodyPr/>
          <a:lstStyle>
            <a:lvl1pPr>
              <a:spcBef>
                <a:spcPts val="1200"/>
              </a:spcBef>
              <a:defRPr sz="1600" b="0"/>
            </a:lvl1pPr>
          </a:lstStyle>
          <a:p>
            <a:r>
              <a:rPr lang="en-US" dirty="0"/>
              <a:t>Subtitle if needed</a:t>
            </a:r>
          </a:p>
        </p:txBody>
      </p:sp>
      <p:pic>
        <p:nvPicPr>
          <p:cNvPr id="175" name="Picture 174" descr="SAP_grad_R_pref.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24000" y="6081713"/>
            <a:ext cx="916953" cy="454025"/>
          </a:xfrm>
          <a:prstGeom prst="rect">
            <a:avLst/>
          </a:prstGeom>
        </p:spPr>
      </p:pic>
    </p:spTree>
  </p:cSld>
  <p:clrMapOvr>
    <a:overrideClrMapping bg1="lt1" tx1="dk1" bg2="lt2" tx2="dk2" accent1="accent1" accent2="accent2" accent3="accent3" accent4="accent4" accent5="accent5" accent6="accent6" hlink="hlink" folHlink="folHlink"/>
  </p:clrMapOvr>
  <p:hf sldNum="0"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Contact / Thank You">
    <p:bg bwMode="gray">
      <p:bgRef idx="1001">
        <a:schemeClr val="bg1"/>
      </p:bgRef>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bwMode="gray">
          <a:xfrm>
            <a:off x="324000" y="2444400"/>
            <a:ext cx="8496000" cy="738664"/>
          </a:xfrm>
        </p:spPr>
        <p:txBody>
          <a:bodyPr anchor="t" anchorCtr="0">
            <a:noAutofit/>
          </a:bodyPr>
          <a:lstStyle>
            <a:lvl1pPr>
              <a:defRPr sz="4800">
                <a:solidFill>
                  <a:schemeClr val="tx1"/>
                </a:solidFill>
                <a:latin typeface="+mj-lt"/>
              </a:defRPr>
            </a:lvl1pPr>
          </a:lstStyle>
          <a:p>
            <a:r>
              <a:rPr lang="en-US" dirty="0"/>
              <a:t>Thank You!</a:t>
            </a:r>
            <a:endParaRPr lang="de-DE" dirty="0"/>
          </a:p>
        </p:txBody>
      </p:sp>
      <p:sp>
        <p:nvSpPr>
          <p:cNvPr id="12" name="Rectangle 11"/>
          <p:cNvSpPr/>
          <p:nvPr userDrawn="1"/>
        </p:nvSpPr>
        <p:spPr bwMode="gray">
          <a:xfrm>
            <a:off x="324000" y="0"/>
            <a:ext cx="8496000" cy="162000"/>
          </a:xfrm>
          <a:prstGeom prst="rect">
            <a:avLst/>
          </a:prstGeom>
          <a:solidFill>
            <a:schemeClr val="accent1"/>
          </a:solidFill>
          <a:ln w="9525"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1600" b="0" i="0" u="none" strike="noStrike" kern="0" cap="none" spc="0" normalizeH="0" baseline="0" noProof="0" dirty="0">
              <a:ln>
                <a:noFill/>
              </a:ln>
              <a:effectLst/>
              <a:uLnTx/>
              <a:uFillTx/>
              <a:ea typeface="Arial Unicode MS" pitchFamily="34" charset="-128"/>
              <a:cs typeface="Arial Unicode MS" pitchFamily="34" charset="-128"/>
            </a:endParaRPr>
          </a:p>
        </p:txBody>
      </p:sp>
      <p:sp>
        <p:nvSpPr>
          <p:cNvPr id="93" name="Text Placeholder 92"/>
          <p:cNvSpPr>
            <a:spLocks noGrp="1"/>
          </p:cNvSpPr>
          <p:nvPr>
            <p:ph type="body" sz="quarter" idx="10" hasCustomPrompt="1"/>
          </p:nvPr>
        </p:nvSpPr>
        <p:spPr>
          <a:xfrm>
            <a:off x="324000" y="4604385"/>
            <a:ext cx="8496300" cy="1477328"/>
          </a:xfrm>
        </p:spPr>
        <p:txBody>
          <a:bodyPr anchor="b" anchorCtr="0">
            <a:noAutofit/>
          </a:bodyPr>
          <a:lstStyle>
            <a:lvl1pPr>
              <a:spcBef>
                <a:spcPts val="0"/>
              </a:spcBef>
              <a:defRPr sz="1600" b="0"/>
            </a:lvl1pPr>
          </a:lstStyle>
          <a:p>
            <a:r>
              <a:rPr lang="en-US" dirty="0"/>
              <a:t>Contact information:</a:t>
            </a:r>
          </a:p>
          <a:p>
            <a:endParaRPr lang="en-US" dirty="0"/>
          </a:p>
          <a:p>
            <a:r>
              <a:rPr lang="en-US" dirty="0"/>
              <a:t>F name MI. L name</a:t>
            </a:r>
          </a:p>
          <a:p>
            <a:r>
              <a:rPr lang="en-US" dirty="0"/>
              <a:t>Title</a:t>
            </a:r>
          </a:p>
          <a:p>
            <a:r>
              <a:rPr lang="en-US" dirty="0"/>
              <a:t>Address</a:t>
            </a:r>
          </a:p>
          <a:p>
            <a:r>
              <a:rPr lang="en-US" dirty="0"/>
              <a:t>Phone number</a:t>
            </a:r>
          </a:p>
        </p:txBody>
      </p:sp>
      <p:pic>
        <p:nvPicPr>
          <p:cNvPr id="175" name="Picture 174" descr="SAP_grad_R_pref.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24000" y="478631"/>
            <a:ext cx="1832305" cy="907257"/>
          </a:xfrm>
          <a:prstGeom prst="rect">
            <a:avLst/>
          </a:prstGeom>
        </p:spPr>
      </p:pic>
    </p:spTree>
  </p:cSld>
  <p:clrMapOvr>
    <a:overrideClrMapping bg1="lt1" tx1="dk1" bg2="lt2" tx2="dk2" accent1="accent1" accent2="accent2" accent3="accent3" accent4="accent4" accent5="accent5" accent6="accent6" hlink="hlink" folHlink="folHlink"/>
  </p:clrMapOvr>
  <p:hf sldNum="0" hdr="0" ftr="0" dt="0"/>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Agenda">
    <p:bg bwMode="gray">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dirty="0"/>
              <a:t>Agenda</a:t>
            </a:r>
          </a:p>
        </p:txBody>
      </p:sp>
      <p:sp>
        <p:nvSpPr>
          <p:cNvPr id="4" name="Text Placeholder 3"/>
          <p:cNvSpPr>
            <a:spLocks noGrp="1"/>
          </p:cNvSpPr>
          <p:nvPr>
            <p:ph type="body" sz="quarter" idx="10" hasCustomPrompt="1"/>
          </p:nvPr>
        </p:nvSpPr>
        <p:spPr>
          <a:xfrm>
            <a:off x="324000" y="1692000"/>
            <a:ext cx="8494713" cy="3831818"/>
          </a:xfrm>
        </p:spPr>
        <p:txBody>
          <a:bodyPr>
            <a:noAutofit/>
          </a:bodyPr>
          <a:lstStyle>
            <a:lvl1pPr marL="0" marR="0" indent="0" algn="l" defTabSz="914400" rtl="0" eaLnBrk="1" fontAlgn="auto" latinLnBrk="0" hangingPunct="1">
              <a:lnSpc>
                <a:spcPct val="100000"/>
              </a:lnSpc>
              <a:spcBef>
                <a:spcPts val="1200"/>
              </a:spcBef>
              <a:spcAft>
                <a:spcPts val="0"/>
              </a:spcAft>
              <a:buClr>
                <a:schemeClr val="accent1"/>
              </a:buClr>
              <a:buSzPct val="80000"/>
              <a:buFontTx/>
              <a:buNone/>
              <a:tabLst/>
              <a:defRPr b="0"/>
            </a:lvl1pPr>
            <a:lvl2pPr marL="270000" marR="0" indent="-180000" algn="l" defTabSz="914400" rtl="0" eaLnBrk="1" fontAlgn="auto" latinLnBrk="0" hangingPunct="1">
              <a:lnSpc>
                <a:spcPct val="100000"/>
              </a:lnSpc>
              <a:spcBef>
                <a:spcPts val="600"/>
              </a:spcBef>
              <a:spcAft>
                <a:spcPts val="0"/>
              </a:spcAft>
              <a:buClr>
                <a:schemeClr val="accent1"/>
              </a:buClr>
              <a:buSzPct val="100000"/>
              <a:buFont typeface="Wingdings" pitchFamily="2" charset="2"/>
              <a:buChar char=""/>
              <a:tabLst/>
              <a:defRPr/>
            </a:lvl2pPr>
            <a:lvl3pPr marL="450000" marR="0" indent="-180975" algn="l" defTabSz="914400" rtl="0" eaLnBrk="1" fontAlgn="auto" latinLnBrk="0" hangingPunct="1">
              <a:lnSpc>
                <a:spcPct val="100000"/>
              </a:lnSpc>
              <a:spcBef>
                <a:spcPts val="600"/>
              </a:spcBef>
              <a:spcAft>
                <a:spcPts val="0"/>
              </a:spcAft>
              <a:buClr>
                <a:schemeClr val="accent2"/>
              </a:buClr>
              <a:buSzPct val="100000"/>
              <a:buFont typeface="Arial" pitchFamily="34" charset="0"/>
              <a:buChar char="–"/>
              <a:tabLst/>
              <a:defRPr/>
            </a:lvl3pPr>
            <a:lvl4pPr marL="533400" marR="0" indent="-177800" algn="l" defTabSz="914400" rtl="0" eaLnBrk="1" fontAlgn="auto" latinLnBrk="0" hangingPunct="1">
              <a:lnSpc>
                <a:spcPct val="100000"/>
              </a:lnSpc>
              <a:spcBef>
                <a:spcPts val="600"/>
              </a:spcBef>
              <a:spcAft>
                <a:spcPts val="0"/>
              </a:spcAft>
              <a:buClr>
                <a:schemeClr val="accent2"/>
              </a:buClr>
              <a:buSzPct val="100000"/>
              <a:buFont typeface="Arial" pitchFamily="34" charset="0"/>
              <a:buChar char="–"/>
              <a:tabLst/>
              <a:defRPr sz="1600"/>
            </a:lvl4pPr>
            <a:lvl5pPr>
              <a:buClr>
                <a:schemeClr val="accent2"/>
              </a:buClr>
              <a:buFont typeface="Courier New" pitchFamily="49" charset="0"/>
              <a:buChar char="o"/>
              <a:defRPr/>
            </a:lvl5pPr>
          </a:lstStyle>
          <a:p>
            <a:pPr lvl="0"/>
            <a:r>
              <a:rPr lang="en-US" dirty="0"/>
              <a:t>Agenda Item/Divider Headline</a:t>
            </a:r>
          </a:p>
          <a:p>
            <a:pPr lvl="1"/>
            <a:r>
              <a:rPr lang="en-US" dirty="0"/>
              <a:t>Details</a:t>
            </a:r>
          </a:p>
          <a:p>
            <a:pPr lvl="2"/>
            <a:r>
              <a:rPr lang="en-US" dirty="0"/>
              <a:t>Third Level</a:t>
            </a:r>
          </a:p>
          <a:p>
            <a:pPr lvl="4"/>
            <a:r>
              <a:rPr lang="en-US" dirty="0"/>
              <a:t>Fourth Level</a:t>
            </a:r>
          </a:p>
          <a:p>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hasCustomPrompt="1"/>
          </p:nvPr>
        </p:nvSpPr>
        <p:spPr bwMode="gray"/>
        <p:txBody>
          <a:bodyPr/>
          <a:lstStyle>
            <a:lvl1pPr>
              <a:defRPr/>
            </a:lvl1pPr>
          </a:lstStyle>
          <a:p>
            <a:r>
              <a:rPr lang="en-US" noProof="0" dirty="0"/>
              <a:t>Insert page title</a:t>
            </a:r>
            <a:endParaRPr lang="de-DE"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gray">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bwMode="gray">
          <a:xfrm>
            <a:off x="324000" y="162075"/>
            <a:ext cx="8496000" cy="756000"/>
          </a:xfrm>
          <a:prstGeom prst="rect">
            <a:avLst/>
          </a:prstGeom>
        </p:spPr>
        <p:txBody>
          <a:bodyPr vert="horz" lIns="0" tIns="0" rIns="0" bIns="0" rtlCol="0" anchor="ctr" anchorCtr="0">
            <a:noAutofit/>
          </a:bodyPr>
          <a:lstStyle/>
          <a:p>
            <a:r>
              <a:rPr lang="en-US" noProof="0" dirty="0"/>
              <a:t>Insert page title</a:t>
            </a:r>
          </a:p>
        </p:txBody>
      </p:sp>
      <p:sp>
        <p:nvSpPr>
          <p:cNvPr id="3" name="Text Placeholder 2"/>
          <p:cNvSpPr>
            <a:spLocks noGrp="1"/>
          </p:cNvSpPr>
          <p:nvPr>
            <p:ph type="body" idx="1"/>
          </p:nvPr>
        </p:nvSpPr>
        <p:spPr bwMode="gray">
          <a:xfrm>
            <a:off x="324000" y="1690687"/>
            <a:ext cx="8496000" cy="4391025"/>
          </a:xfrm>
          <a:prstGeom prst="rect">
            <a:avLst/>
          </a:prstGeom>
        </p:spPr>
        <p:txBody>
          <a:bodyPr vert="horz" lIns="0" tIns="0" rIns="0" bIns="0" rtlCol="0">
            <a:noAutofit/>
          </a:bodyPr>
          <a:lstStyle/>
          <a:p>
            <a:pPr lvl="0"/>
            <a:r>
              <a:rPr lang="en-US" noProof="0" dirty="0"/>
              <a:t>First level</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33" name="Rectangle 32"/>
          <p:cNvSpPr/>
          <p:nvPr/>
        </p:nvSpPr>
        <p:spPr bwMode="gray">
          <a:xfrm>
            <a:off x="324000" y="0"/>
            <a:ext cx="8496000" cy="162000"/>
          </a:xfrm>
          <a:prstGeom prst="rect">
            <a:avLst/>
          </a:prstGeom>
          <a:solidFill>
            <a:srgbClr val="4DB6EF"/>
          </a:solidFill>
          <a:ln w="9525"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1600" b="0" i="0" u="none" strike="noStrike" kern="0" cap="none" spc="0" normalizeH="0" baseline="0" noProof="0" dirty="0">
              <a:ln>
                <a:noFill/>
              </a:ln>
              <a:effectLst/>
              <a:uLnTx/>
              <a:uFillTx/>
              <a:ea typeface="Arial Unicode MS" pitchFamily="34" charset="-128"/>
              <a:cs typeface="Arial Unicode MS" pitchFamily="34" charset="-128"/>
            </a:endParaRPr>
          </a:p>
        </p:txBody>
      </p:sp>
      <p:cxnSp>
        <p:nvCxnSpPr>
          <p:cNvPr id="8" name="Straight Connector 7"/>
          <p:cNvCxnSpPr/>
          <p:nvPr/>
        </p:nvCxnSpPr>
        <p:spPr>
          <a:xfrm>
            <a:off x="324000" y="1002600"/>
            <a:ext cx="8496300"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spTree>
  </p:cSld>
  <p:clrMap bg1="lt1" tx1="dk1" bg2="lt2" tx2="dk2" accent1="accent1" accent2="accent2" accent3="accent3" accent4="accent4" accent5="accent5" accent6="accent6" hlink="hlink" folHlink="folHlink"/>
  <p:sldLayoutIdLst>
    <p:sldLayoutId id="2147483706" r:id="rId1"/>
    <p:sldLayoutId id="2147483707" r:id="rId2"/>
    <p:sldLayoutId id="2147483709" r:id="rId3"/>
    <p:sldLayoutId id="2147483708" r:id="rId4"/>
    <p:sldLayoutId id="2147483704" r:id="rId5"/>
    <p:sldLayoutId id="2147483689" r:id="rId6"/>
    <p:sldLayoutId id="2147483702" r:id="rId7"/>
    <p:sldLayoutId id="2147483684" r:id="rId8"/>
    <p:sldLayoutId id="2147483665" r:id="rId9"/>
    <p:sldLayoutId id="2147483683" r:id="rId10"/>
    <p:sldLayoutId id="2147483687" r:id="rId11"/>
    <p:sldLayoutId id="2147483710" r:id="rId12"/>
    <p:sldLayoutId id="2147483686" r:id="rId13"/>
    <p:sldLayoutId id="2147483669" r:id="rId14"/>
    <p:sldLayoutId id="2147483691" r:id="rId15"/>
    <p:sldLayoutId id="2147483688" r:id="rId16"/>
    <p:sldLayoutId id="2147483703" r:id="rId17"/>
    <p:sldLayoutId id="2147483685" r:id="rId18"/>
    <p:sldLayoutId id="2147483692" r:id="rId19"/>
    <p:sldLayoutId id="2147483674" r:id="rId20"/>
    <p:sldLayoutId id="2147483705" r:id="rId21"/>
  </p:sldLayoutIdLst>
  <p:hf hdr="0" ftr="0" dt="0"/>
  <p:txStyles>
    <p:titleStyle>
      <a:lvl1pPr algn="l" defTabSz="914400" rtl="0" eaLnBrk="1" latinLnBrk="0" hangingPunct="1">
        <a:spcBef>
          <a:spcPct val="0"/>
        </a:spcBef>
        <a:buNone/>
        <a:defRPr sz="2400" b="0" kern="1200">
          <a:solidFill>
            <a:schemeClr val="accent2"/>
          </a:solidFill>
          <a:latin typeface="BentonSans Light" pitchFamily="2" charset="0"/>
          <a:ea typeface="+mj-ea"/>
          <a:cs typeface="+mj-cs"/>
        </a:defRPr>
      </a:lvl1pPr>
    </p:titleStyle>
    <p:bodyStyle>
      <a:lvl1pPr marL="0" indent="0" algn="l" defTabSz="914400" rtl="0" eaLnBrk="1" latinLnBrk="0" hangingPunct="1">
        <a:spcBef>
          <a:spcPts val="1620"/>
        </a:spcBef>
        <a:buClr>
          <a:schemeClr val="accent1"/>
        </a:buClr>
        <a:buSzPct val="80000"/>
        <a:buFontTx/>
        <a:buNone/>
        <a:defRPr sz="1800" b="1" kern="1200">
          <a:solidFill>
            <a:schemeClr val="tx1"/>
          </a:solidFill>
          <a:latin typeface="+mn-lt"/>
          <a:ea typeface="+mn-ea"/>
          <a:cs typeface="+mn-cs"/>
        </a:defRPr>
      </a:lvl1pPr>
      <a:lvl2pPr marL="0" indent="0" algn="l" defTabSz="914400" rtl="0" eaLnBrk="1" latinLnBrk="0" hangingPunct="1">
        <a:spcBef>
          <a:spcPts val="500"/>
        </a:spcBef>
        <a:buClr>
          <a:schemeClr val="accent1"/>
        </a:buClr>
        <a:buSzPct val="80000"/>
        <a:buFont typeface="Wingdings" pitchFamily="2" charset="2"/>
        <a:buNone/>
        <a:defRPr sz="1800" kern="1200">
          <a:solidFill>
            <a:schemeClr val="tx1"/>
          </a:solidFill>
          <a:latin typeface="+mn-lt"/>
          <a:ea typeface="+mn-ea"/>
          <a:cs typeface="+mn-cs"/>
        </a:defRPr>
      </a:lvl2pPr>
      <a:lvl3pPr marL="269875" indent="-180975" algn="l" defTabSz="914400" rtl="0" eaLnBrk="1" latinLnBrk="0" hangingPunct="1">
        <a:spcBef>
          <a:spcPts val="420"/>
        </a:spcBef>
        <a:buClr>
          <a:schemeClr val="accent1"/>
        </a:buClr>
        <a:buSzPct val="100000"/>
        <a:buFont typeface="Wingdings" pitchFamily="2" charset="2"/>
        <a:buChar char=""/>
        <a:defRPr sz="1600" kern="1200">
          <a:solidFill>
            <a:schemeClr val="tx1"/>
          </a:solidFill>
          <a:latin typeface="+mn-lt"/>
          <a:ea typeface="+mn-ea"/>
          <a:cs typeface="+mn-cs"/>
        </a:defRPr>
      </a:lvl3pPr>
      <a:lvl4pPr marL="447675" indent="-177800" algn="l" defTabSz="914400" rtl="0" eaLnBrk="1" latinLnBrk="0" hangingPunct="1">
        <a:spcBef>
          <a:spcPts val="420"/>
        </a:spcBef>
        <a:buClr>
          <a:schemeClr val="accent2"/>
        </a:buClr>
        <a:buSzPct val="100000"/>
        <a:buFont typeface="Arial" pitchFamily="34" charset="0"/>
        <a:buChar char="–"/>
        <a:defRPr sz="1400" kern="1200">
          <a:solidFill>
            <a:schemeClr val="tx1"/>
          </a:solidFill>
          <a:latin typeface="+mn-lt"/>
          <a:ea typeface="+mn-ea"/>
          <a:cs typeface="+mn-cs"/>
        </a:defRPr>
      </a:lvl4pPr>
      <a:lvl5pPr marL="627063" indent="-179388" algn="l" defTabSz="914400" rtl="0" eaLnBrk="1" latinLnBrk="0" hangingPunct="1">
        <a:spcBef>
          <a:spcPts val="252"/>
        </a:spcBef>
        <a:buClr>
          <a:schemeClr val="accent2"/>
        </a:buClr>
        <a:buSzPct val="100000"/>
        <a:buFont typeface="Courier New" pitchFamily="49" charset="0"/>
        <a:buChar char="o"/>
        <a:defRPr sz="14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slide" Target="slide13.xml"/><Relationship Id="rId13" Type="http://schemas.openxmlformats.org/officeDocument/2006/relationships/slide" Target="slide1.xml"/><Relationship Id="rId18" Type="http://schemas.openxmlformats.org/officeDocument/2006/relationships/image" Target="../media/image6.png"/><Relationship Id="rId26" Type="http://schemas.openxmlformats.org/officeDocument/2006/relationships/image" Target="../media/image11.png"/><Relationship Id="rId3" Type="http://schemas.openxmlformats.org/officeDocument/2006/relationships/image" Target="../media/image3.png"/><Relationship Id="rId21" Type="http://schemas.openxmlformats.org/officeDocument/2006/relationships/image" Target="../media/image9.png"/><Relationship Id="rId7" Type="http://schemas.openxmlformats.org/officeDocument/2006/relationships/slide" Target="slide6.xml"/><Relationship Id="rId12" Type="http://schemas.openxmlformats.org/officeDocument/2006/relationships/slide" Target="slide9.xml"/><Relationship Id="rId17" Type="http://schemas.openxmlformats.org/officeDocument/2006/relationships/slide" Target="slide2.xml"/><Relationship Id="rId25" Type="http://schemas.openxmlformats.org/officeDocument/2006/relationships/slide" Target="slide20.xml"/><Relationship Id="rId2" Type="http://schemas.openxmlformats.org/officeDocument/2006/relationships/notesSlide" Target="../notesSlides/notesSlide1.xml"/><Relationship Id="rId16" Type="http://schemas.openxmlformats.org/officeDocument/2006/relationships/image" Target="../media/image5.png"/><Relationship Id="rId20" Type="http://schemas.openxmlformats.org/officeDocument/2006/relationships/image" Target="../media/image8.png"/><Relationship Id="rId1" Type="http://schemas.openxmlformats.org/officeDocument/2006/relationships/slideLayout" Target="../slideLayouts/slideLayout10.xml"/><Relationship Id="rId6" Type="http://schemas.openxmlformats.org/officeDocument/2006/relationships/slide" Target="slide5.xml"/><Relationship Id="rId11" Type="http://schemas.openxmlformats.org/officeDocument/2006/relationships/slide" Target="slide15.xml"/><Relationship Id="rId24" Type="http://schemas.openxmlformats.org/officeDocument/2006/relationships/slide" Target="slide18.xml"/><Relationship Id="rId5" Type="http://schemas.openxmlformats.org/officeDocument/2006/relationships/slide" Target="slide12.xml"/><Relationship Id="rId15" Type="http://schemas.openxmlformats.org/officeDocument/2006/relationships/slide" Target="slide7.xml"/><Relationship Id="rId23" Type="http://schemas.openxmlformats.org/officeDocument/2006/relationships/slide" Target="slide19.xml"/><Relationship Id="rId10" Type="http://schemas.openxmlformats.org/officeDocument/2006/relationships/slide" Target="slide16.xml"/><Relationship Id="rId19" Type="http://schemas.openxmlformats.org/officeDocument/2006/relationships/image" Target="../media/image7.png"/><Relationship Id="rId4" Type="http://schemas.openxmlformats.org/officeDocument/2006/relationships/slide" Target="slide3.xml"/><Relationship Id="rId9" Type="http://schemas.openxmlformats.org/officeDocument/2006/relationships/slide" Target="slide10.xml"/><Relationship Id="rId14" Type="http://schemas.openxmlformats.org/officeDocument/2006/relationships/image" Target="../media/image4.png"/><Relationship Id="rId22" Type="http://schemas.openxmlformats.org/officeDocument/2006/relationships/image" Target="../media/image10.png"/><Relationship Id="rId27" Type="http://schemas.openxmlformats.org/officeDocument/2006/relationships/image" Target="../media/image12.png"/></Relationships>
</file>

<file path=ppt/slides/_rels/slide10.xml.rels><?xml version="1.0" encoding="UTF-8" standalone="yes"?>
<Relationships xmlns="http://schemas.openxmlformats.org/package/2006/relationships"><Relationship Id="rId8" Type="http://schemas.openxmlformats.org/officeDocument/2006/relationships/slide" Target="slide12.xml"/><Relationship Id="rId13" Type="http://schemas.openxmlformats.org/officeDocument/2006/relationships/slide" Target="slide16.xml"/><Relationship Id="rId18" Type="http://schemas.openxmlformats.org/officeDocument/2006/relationships/slide" Target="slide6.xml"/><Relationship Id="rId26" Type="http://schemas.openxmlformats.org/officeDocument/2006/relationships/slide" Target="slide19.xml"/><Relationship Id="rId3" Type="http://schemas.openxmlformats.org/officeDocument/2006/relationships/tags" Target="../tags/tag24.xml"/><Relationship Id="rId21" Type="http://schemas.openxmlformats.org/officeDocument/2006/relationships/slide" Target="slide11.xml"/><Relationship Id="rId7" Type="http://schemas.openxmlformats.org/officeDocument/2006/relationships/notesSlide" Target="../notesSlides/notesSlide10.xml"/><Relationship Id="rId12" Type="http://schemas.openxmlformats.org/officeDocument/2006/relationships/slide" Target="slide15.xml"/><Relationship Id="rId17" Type="http://schemas.openxmlformats.org/officeDocument/2006/relationships/slide" Target="slide5.xml"/><Relationship Id="rId25" Type="http://schemas.openxmlformats.org/officeDocument/2006/relationships/image" Target="../media/image10.png"/><Relationship Id="rId2" Type="http://schemas.openxmlformats.org/officeDocument/2006/relationships/tags" Target="../tags/tag23.xml"/><Relationship Id="rId16" Type="http://schemas.openxmlformats.org/officeDocument/2006/relationships/slide" Target="slide3.xml"/><Relationship Id="rId20" Type="http://schemas.openxmlformats.org/officeDocument/2006/relationships/slide" Target="slide10.xml"/><Relationship Id="rId29" Type="http://schemas.openxmlformats.org/officeDocument/2006/relationships/image" Target="../media/image11.png"/><Relationship Id="rId1" Type="http://schemas.openxmlformats.org/officeDocument/2006/relationships/tags" Target="../tags/tag22.xml"/><Relationship Id="rId6" Type="http://schemas.openxmlformats.org/officeDocument/2006/relationships/slideLayout" Target="../slideLayouts/slideLayout10.xml"/><Relationship Id="rId11" Type="http://schemas.openxmlformats.org/officeDocument/2006/relationships/slide" Target="slide1.xml"/><Relationship Id="rId24" Type="http://schemas.openxmlformats.org/officeDocument/2006/relationships/image" Target="../media/image9.png"/><Relationship Id="rId5" Type="http://schemas.openxmlformats.org/officeDocument/2006/relationships/tags" Target="../tags/tag26.xml"/><Relationship Id="rId15" Type="http://schemas.openxmlformats.org/officeDocument/2006/relationships/image" Target="../media/image4.png"/><Relationship Id="rId23" Type="http://schemas.openxmlformats.org/officeDocument/2006/relationships/image" Target="../media/image6.png"/><Relationship Id="rId28" Type="http://schemas.openxmlformats.org/officeDocument/2006/relationships/slide" Target="slide20.xml"/><Relationship Id="rId10" Type="http://schemas.openxmlformats.org/officeDocument/2006/relationships/slide" Target="slide7.xml"/><Relationship Id="rId19" Type="http://schemas.openxmlformats.org/officeDocument/2006/relationships/slide" Target="slide9.xml"/><Relationship Id="rId4" Type="http://schemas.openxmlformats.org/officeDocument/2006/relationships/tags" Target="../tags/tag25.xml"/><Relationship Id="rId9" Type="http://schemas.openxmlformats.org/officeDocument/2006/relationships/slide" Target="slide13.xml"/><Relationship Id="rId14" Type="http://schemas.openxmlformats.org/officeDocument/2006/relationships/image" Target="../media/image3.png"/><Relationship Id="rId22" Type="http://schemas.openxmlformats.org/officeDocument/2006/relationships/slide" Target="slide4.xml"/><Relationship Id="rId27" Type="http://schemas.openxmlformats.org/officeDocument/2006/relationships/slide" Target="slide18.xml"/><Relationship Id="rId30" Type="http://schemas.openxmlformats.org/officeDocument/2006/relationships/image" Target="../media/image16.png"/></Relationships>
</file>

<file path=ppt/slides/_rels/slide11.xml.rels><?xml version="1.0" encoding="UTF-8" standalone="yes"?>
<Relationships xmlns="http://schemas.openxmlformats.org/package/2006/relationships"><Relationship Id="rId8" Type="http://schemas.openxmlformats.org/officeDocument/2006/relationships/image" Target="../media/image6.png"/><Relationship Id="rId13" Type="http://schemas.openxmlformats.org/officeDocument/2006/relationships/slide" Target="slide6.xml"/><Relationship Id="rId18" Type="http://schemas.openxmlformats.org/officeDocument/2006/relationships/slide" Target="slide11.xml"/><Relationship Id="rId26" Type="http://schemas.openxmlformats.org/officeDocument/2006/relationships/slide" Target="slide18.xml"/><Relationship Id="rId3" Type="http://schemas.openxmlformats.org/officeDocument/2006/relationships/tags" Target="../tags/tag29.xml"/><Relationship Id="rId21" Type="http://schemas.openxmlformats.org/officeDocument/2006/relationships/slide" Target="slide10.xml"/><Relationship Id="rId7" Type="http://schemas.openxmlformats.org/officeDocument/2006/relationships/image" Target="../media/image3.png"/><Relationship Id="rId12" Type="http://schemas.openxmlformats.org/officeDocument/2006/relationships/slide" Target="slide5.xml"/><Relationship Id="rId17" Type="http://schemas.openxmlformats.org/officeDocument/2006/relationships/slide" Target="slide9.xml"/><Relationship Id="rId25" Type="http://schemas.openxmlformats.org/officeDocument/2006/relationships/slide" Target="slide19.xml"/><Relationship Id="rId2" Type="http://schemas.openxmlformats.org/officeDocument/2006/relationships/tags" Target="../tags/tag28.xml"/><Relationship Id="rId16" Type="http://schemas.openxmlformats.org/officeDocument/2006/relationships/slide" Target="slide15.xml"/><Relationship Id="rId20" Type="http://schemas.openxmlformats.org/officeDocument/2006/relationships/slide" Target="slide1.xml"/><Relationship Id="rId1" Type="http://schemas.openxmlformats.org/officeDocument/2006/relationships/tags" Target="../tags/tag27.xml"/><Relationship Id="rId6" Type="http://schemas.openxmlformats.org/officeDocument/2006/relationships/notesSlide" Target="../notesSlides/notesSlide11.xml"/><Relationship Id="rId11" Type="http://schemas.openxmlformats.org/officeDocument/2006/relationships/slide" Target="slide12.xml"/><Relationship Id="rId24" Type="http://schemas.openxmlformats.org/officeDocument/2006/relationships/image" Target="../media/image10.png"/><Relationship Id="rId5" Type="http://schemas.openxmlformats.org/officeDocument/2006/relationships/slideLayout" Target="../slideLayouts/slideLayout10.xml"/><Relationship Id="rId15" Type="http://schemas.openxmlformats.org/officeDocument/2006/relationships/slide" Target="slide16.xml"/><Relationship Id="rId23" Type="http://schemas.openxmlformats.org/officeDocument/2006/relationships/image" Target="../media/image9.png"/><Relationship Id="rId28" Type="http://schemas.openxmlformats.org/officeDocument/2006/relationships/image" Target="../media/image11.png"/><Relationship Id="rId10" Type="http://schemas.openxmlformats.org/officeDocument/2006/relationships/slide" Target="slide3.xml"/><Relationship Id="rId19" Type="http://schemas.openxmlformats.org/officeDocument/2006/relationships/slide" Target="slide7.xml"/><Relationship Id="rId4" Type="http://schemas.openxmlformats.org/officeDocument/2006/relationships/tags" Target="../tags/tag30.xml"/><Relationship Id="rId9" Type="http://schemas.openxmlformats.org/officeDocument/2006/relationships/image" Target="../media/image4.png"/><Relationship Id="rId14" Type="http://schemas.openxmlformats.org/officeDocument/2006/relationships/slide" Target="slide13.xml"/><Relationship Id="rId22" Type="http://schemas.openxmlformats.org/officeDocument/2006/relationships/slide" Target="slide4.xml"/><Relationship Id="rId27" Type="http://schemas.openxmlformats.org/officeDocument/2006/relationships/slide" Target="slide20.xml"/></Relationships>
</file>

<file path=ppt/slides/_rels/slide12.xml.rels><?xml version="1.0" encoding="UTF-8" standalone="yes"?>
<Relationships xmlns="http://schemas.openxmlformats.org/package/2006/relationships"><Relationship Id="rId8" Type="http://schemas.openxmlformats.org/officeDocument/2006/relationships/slide" Target="slide3.xml"/><Relationship Id="rId13" Type="http://schemas.openxmlformats.org/officeDocument/2006/relationships/slide" Target="slide15.xml"/><Relationship Id="rId18" Type="http://schemas.openxmlformats.org/officeDocument/2006/relationships/slide" Target="slide4.xml"/><Relationship Id="rId26" Type="http://schemas.openxmlformats.org/officeDocument/2006/relationships/image" Target="../media/image16.png"/><Relationship Id="rId3" Type="http://schemas.openxmlformats.org/officeDocument/2006/relationships/tags" Target="../tags/tag33.xml"/><Relationship Id="rId21" Type="http://schemas.openxmlformats.org/officeDocument/2006/relationships/image" Target="../media/image10.png"/><Relationship Id="rId7" Type="http://schemas.openxmlformats.org/officeDocument/2006/relationships/image" Target="../media/image4.png"/><Relationship Id="rId12" Type="http://schemas.openxmlformats.org/officeDocument/2006/relationships/slide" Target="slide10.xml"/><Relationship Id="rId17" Type="http://schemas.openxmlformats.org/officeDocument/2006/relationships/slide" Target="slide12.xml"/><Relationship Id="rId25" Type="http://schemas.openxmlformats.org/officeDocument/2006/relationships/image" Target="../media/image11.png"/><Relationship Id="rId2" Type="http://schemas.openxmlformats.org/officeDocument/2006/relationships/tags" Target="../tags/tag32.xml"/><Relationship Id="rId16" Type="http://schemas.openxmlformats.org/officeDocument/2006/relationships/slide" Target="slide7.xml"/><Relationship Id="rId20" Type="http://schemas.openxmlformats.org/officeDocument/2006/relationships/image" Target="../media/image9.png"/><Relationship Id="rId1" Type="http://schemas.openxmlformats.org/officeDocument/2006/relationships/tags" Target="../tags/tag31.xml"/><Relationship Id="rId6" Type="http://schemas.openxmlformats.org/officeDocument/2006/relationships/image" Target="../media/image3.png"/><Relationship Id="rId11" Type="http://schemas.openxmlformats.org/officeDocument/2006/relationships/slide" Target="slide13.xml"/><Relationship Id="rId24" Type="http://schemas.openxmlformats.org/officeDocument/2006/relationships/slide" Target="slide20.xml"/><Relationship Id="rId5" Type="http://schemas.openxmlformats.org/officeDocument/2006/relationships/notesSlide" Target="../notesSlides/notesSlide12.xml"/><Relationship Id="rId15" Type="http://schemas.openxmlformats.org/officeDocument/2006/relationships/slide" Target="slide1.xml"/><Relationship Id="rId23" Type="http://schemas.openxmlformats.org/officeDocument/2006/relationships/slide" Target="slide18.xml"/><Relationship Id="rId10" Type="http://schemas.openxmlformats.org/officeDocument/2006/relationships/slide" Target="slide6.xml"/><Relationship Id="rId19" Type="http://schemas.openxmlformats.org/officeDocument/2006/relationships/image" Target="../media/image8.png"/><Relationship Id="rId4" Type="http://schemas.openxmlformats.org/officeDocument/2006/relationships/slideLayout" Target="../slideLayouts/slideLayout10.xml"/><Relationship Id="rId9" Type="http://schemas.openxmlformats.org/officeDocument/2006/relationships/slide" Target="slide5.xml"/><Relationship Id="rId14" Type="http://schemas.openxmlformats.org/officeDocument/2006/relationships/slide" Target="slide9.xml"/><Relationship Id="rId22" Type="http://schemas.openxmlformats.org/officeDocument/2006/relationships/slide" Target="slide19.xml"/></Relationships>
</file>

<file path=ppt/slides/_rels/slide13.xml.rels><?xml version="1.0" encoding="UTF-8" standalone="yes"?>
<Relationships xmlns="http://schemas.openxmlformats.org/package/2006/relationships"><Relationship Id="rId8" Type="http://schemas.openxmlformats.org/officeDocument/2006/relationships/slide" Target="slide12.xml"/><Relationship Id="rId13" Type="http://schemas.openxmlformats.org/officeDocument/2006/relationships/slide" Target="slide13.xml"/><Relationship Id="rId18" Type="http://schemas.openxmlformats.org/officeDocument/2006/relationships/slide" Target="slide1.xml"/><Relationship Id="rId26" Type="http://schemas.openxmlformats.org/officeDocument/2006/relationships/image" Target="../media/image16.png"/><Relationship Id="rId3" Type="http://schemas.openxmlformats.org/officeDocument/2006/relationships/slideLayout" Target="../slideLayouts/slideLayout10.xml"/><Relationship Id="rId21" Type="http://schemas.openxmlformats.org/officeDocument/2006/relationships/slide" Target="slide19.xml"/><Relationship Id="rId7" Type="http://schemas.openxmlformats.org/officeDocument/2006/relationships/slide" Target="slide3.xml"/><Relationship Id="rId12" Type="http://schemas.openxmlformats.org/officeDocument/2006/relationships/slide" Target="slide9.xml"/><Relationship Id="rId17" Type="http://schemas.openxmlformats.org/officeDocument/2006/relationships/slide" Target="slide14.xml"/><Relationship Id="rId25" Type="http://schemas.openxmlformats.org/officeDocument/2006/relationships/image" Target="../media/image8.png"/><Relationship Id="rId2" Type="http://schemas.openxmlformats.org/officeDocument/2006/relationships/tags" Target="../tags/tag35.xml"/><Relationship Id="rId16" Type="http://schemas.openxmlformats.org/officeDocument/2006/relationships/slide" Target="slide15.xml"/><Relationship Id="rId20" Type="http://schemas.openxmlformats.org/officeDocument/2006/relationships/image" Target="../media/image10.png"/><Relationship Id="rId1" Type="http://schemas.openxmlformats.org/officeDocument/2006/relationships/tags" Target="../tags/tag34.xml"/><Relationship Id="rId6" Type="http://schemas.openxmlformats.org/officeDocument/2006/relationships/image" Target="../media/image4.png"/><Relationship Id="rId11" Type="http://schemas.openxmlformats.org/officeDocument/2006/relationships/slide" Target="slide10.xml"/><Relationship Id="rId24" Type="http://schemas.openxmlformats.org/officeDocument/2006/relationships/image" Target="../media/image11.png"/><Relationship Id="rId5" Type="http://schemas.openxmlformats.org/officeDocument/2006/relationships/image" Target="../media/image3.png"/><Relationship Id="rId15" Type="http://schemas.openxmlformats.org/officeDocument/2006/relationships/slide" Target="slide4.xml"/><Relationship Id="rId23" Type="http://schemas.openxmlformats.org/officeDocument/2006/relationships/slide" Target="slide20.xml"/><Relationship Id="rId10" Type="http://schemas.openxmlformats.org/officeDocument/2006/relationships/slide" Target="slide6.xml"/><Relationship Id="rId19" Type="http://schemas.openxmlformats.org/officeDocument/2006/relationships/image" Target="../media/image9.png"/><Relationship Id="rId4" Type="http://schemas.openxmlformats.org/officeDocument/2006/relationships/notesSlide" Target="../notesSlides/notesSlide13.xml"/><Relationship Id="rId9" Type="http://schemas.openxmlformats.org/officeDocument/2006/relationships/slide" Target="slide5.xml"/><Relationship Id="rId14" Type="http://schemas.openxmlformats.org/officeDocument/2006/relationships/slide" Target="slide7.xml"/><Relationship Id="rId22" Type="http://schemas.openxmlformats.org/officeDocument/2006/relationships/slide" Target="slide18.xml"/></Relationships>
</file>

<file path=ppt/slides/_rels/slide14.xml.rels><?xml version="1.0" encoding="UTF-8" standalone="yes"?>
<Relationships xmlns="http://schemas.openxmlformats.org/package/2006/relationships"><Relationship Id="rId8" Type="http://schemas.openxmlformats.org/officeDocument/2006/relationships/slide" Target="slide5.xml"/><Relationship Id="rId13" Type="http://schemas.openxmlformats.org/officeDocument/2006/relationships/slide" Target="slide7.xml"/><Relationship Id="rId18" Type="http://schemas.openxmlformats.org/officeDocument/2006/relationships/image" Target="../media/image10.png"/><Relationship Id="rId26" Type="http://schemas.openxmlformats.org/officeDocument/2006/relationships/slide" Target="slide1.xml"/><Relationship Id="rId3" Type="http://schemas.openxmlformats.org/officeDocument/2006/relationships/slideLayout" Target="../slideLayouts/slideLayout10.xml"/><Relationship Id="rId21" Type="http://schemas.openxmlformats.org/officeDocument/2006/relationships/slide" Target="slide20.xml"/><Relationship Id="rId7" Type="http://schemas.openxmlformats.org/officeDocument/2006/relationships/slide" Target="slide12.xml"/><Relationship Id="rId12" Type="http://schemas.openxmlformats.org/officeDocument/2006/relationships/slide" Target="slide13.xml"/><Relationship Id="rId17" Type="http://schemas.openxmlformats.org/officeDocument/2006/relationships/image" Target="../media/image9.png"/><Relationship Id="rId25" Type="http://schemas.openxmlformats.org/officeDocument/2006/relationships/image" Target="../media/image16.png"/><Relationship Id="rId2" Type="http://schemas.openxmlformats.org/officeDocument/2006/relationships/tags" Target="../tags/tag37.xml"/><Relationship Id="rId16" Type="http://schemas.openxmlformats.org/officeDocument/2006/relationships/slide" Target="slide15.xml"/><Relationship Id="rId20" Type="http://schemas.openxmlformats.org/officeDocument/2006/relationships/slide" Target="slide18.xml"/><Relationship Id="rId1" Type="http://schemas.openxmlformats.org/officeDocument/2006/relationships/tags" Target="../tags/tag36.xml"/><Relationship Id="rId6" Type="http://schemas.openxmlformats.org/officeDocument/2006/relationships/slide" Target="slide3.xml"/><Relationship Id="rId11" Type="http://schemas.openxmlformats.org/officeDocument/2006/relationships/slide" Target="slide9.xml"/><Relationship Id="rId24" Type="http://schemas.openxmlformats.org/officeDocument/2006/relationships/image" Target="../media/image8.png"/><Relationship Id="rId5" Type="http://schemas.openxmlformats.org/officeDocument/2006/relationships/image" Target="../media/image4.png"/><Relationship Id="rId15" Type="http://schemas.openxmlformats.org/officeDocument/2006/relationships/slide" Target="slide14.xml"/><Relationship Id="rId23" Type="http://schemas.openxmlformats.org/officeDocument/2006/relationships/image" Target="../media/image11.png"/><Relationship Id="rId10" Type="http://schemas.openxmlformats.org/officeDocument/2006/relationships/slide" Target="slide10.xml"/><Relationship Id="rId19" Type="http://schemas.openxmlformats.org/officeDocument/2006/relationships/slide" Target="slide19.xml"/><Relationship Id="rId4" Type="http://schemas.openxmlformats.org/officeDocument/2006/relationships/notesSlide" Target="../notesSlides/notesSlide14.xml"/><Relationship Id="rId9" Type="http://schemas.openxmlformats.org/officeDocument/2006/relationships/slide" Target="slide6.xml"/><Relationship Id="rId14" Type="http://schemas.openxmlformats.org/officeDocument/2006/relationships/slide" Target="slide4.xml"/><Relationship Id="rId22" Type="http://schemas.openxmlformats.org/officeDocument/2006/relationships/image" Target="../media/image3.png"/></Relationships>
</file>

<file path=ppt/slides/_rels/slide15.xml.rels><?xml version="1.0" encoding="UTF-8" standalone="yes"?>
<Relationships xmlns="http://schemas.openxmlformats.org/package/2006/relationships"><Relationship Id="rId8" Type="http://schemas.openxmlformats.org/officeDocument/2006/relationships/slide" Target="slide5.xml"/><Relationship Id="rId13" Type="http://schemas.openxmlformats.org/officeDocument/2006/relationships/slide" Target="slide9.xml"/><Relationship Id="rId18" Type="http://schemas.openxmlformats.org/officeDocument/2006/relationships/image" Target="../media/image6.png"/><Relationship Id="rId26" Type="http://schemas.openxmlformats.org/officeDocument/2006/relationships/image" Target="../media/image16.png"/><Relationship Id="rId3" Type="http://schemas.openxmlformats.org/officeDocument/2006/relationships/tags" Target="../tags/tag40.xml"/><Relationship Id="rId21" Type="http://schemas.openxmlformats.org/officeDocument/2006/relationships/slide" Target="slide19.xml"/><Relationship Id="rId7" Type="http://schemas.openxmlformats.org/officeDocument/2006/relationships/slide" Target="slide12.xml"/><Relationship Id="rId12" Type="http://schemas.openxmlformats.org/officeDocument/2006/relationships/slide" Target="slide16.xml"/><Relationship Id="rId17" Type="http://schemas.openxmlformats.org/officeDocument/2006/relationships/slide" Target="slide4.xml"/><Relationship Id="rId25" Type="http://schemas.openxmlformats.org/officeDocument/2006/relationships/image" Target="../media/image11.png"/><Relationship Id="rId2" Type="http://schemas.openxmlformats.org/officeDocument/2006/relationships/tags" Target="../tags/tag39.xml"/><Relationship Id="rId16" Type="http://schemas.openxmlformats.org/officeDocument/2006/relationships/slide" Target="slide1.xml"/><Relationship Id="rId20" Type="http://schemas.openxmlformats.org/officeDocument/2006/relationships/image" Target="../media/image10.png"/><Relationship Id="rId1" Type="http://schemas.openxmlformats.org/officeDocument/2006/relationships/tags" Target="../tags/tag38.xml"/><Relationship Id="rId6" Type="http://schemas.openxmlformats.org/officeDocument/2006/relationships/image" Target="../media/image4.png"/><Relationship Id="rId11" Type="http://schemas.openxmlformats.org/officeDocument/2006/relationships/slide" Target="slide10.xml"/><Relationship Id="rId24" Type="http://schemas.openxmlformats.org/officeDocument/2006/relationships/image" Target="../media/image3.png"/><Relationship Id="rId5" Type="http://schemas.openxmlformats.org/officeDocument/2006/relationships/notesSlide" Target="../notesSlides/notesSlide15.xml"/><Relationship Id="rId15" Type="http://schemas.openxmlformats.org/officeDocument/2006/relationships/slide" Target="slide15.xml"/><Relationship Id="rId23" Type="http://schemas.openxmlformats.org/officeDocument/2006/relationships/slide" Target="slide20.xml"/><Relationship Id="rId10" Type="http://schemas.openxmlformats.org/officeDocument/2006/relationships/slide" Target="slide13.xml"/><Relationship Id="rId19" Type="http://schemas.openxmlformats.org/officeDocument/2006/relationships/image" Target="../media/image9.png"/><Relationship Id="rId4" Type="http://schemas.openxmlformats.org/officeDocument/2006/relationships/slideLayout" Target="../slideLayouts/slideLayout10.xml"/><Relationship Id="rId9" Type="http://schemas.openxmlformats.org/officeDocument/2006/relationships/slide" Target="slide6.xml"/><Relationship Id="rId14" Type="http://schemas.openxmlformats.org/officeDocument/2006/relationships/slide" Target="slide7.xml"/><Relationship Id="rId22" Type="http://schemas.openxmlformats.org/officeDocument/2006/relationships/slide" Target="slide18.xml"/></Relationships>
</file>

<file path=ppt/slides/_rels/slide16.xml.rels><?xml version="1.0" encoding="UTF-8" standalone="yes"?>
<Relationships xmlns="http://schemas.openxmlformats.org/package/2006/relationships"><Relationship Id="rId8" Type="http://schemas.openxmlformats.org/officeDocument/2006/relationships/image" Target="../media/image4.png"/><Relationship Id="rId13" Type="http://schemas.openxmlformats.org/officeDocument/2006/relationships/slide" Target="slide9.xml"/><Relationship Id="rId18" Type="http://schemas.openxmlformats.org/officeDocument/2006/relationships/slide" Target="slide17.xml"/><Relationship Id="rId26" Type="http://schemas.openxmlformats.org/officeDocument/2006/relationships/image" Target="../media/image6.png"/><Relationship Id="rId3" Type="http://schemas.openxmlformats.org/officeDocument/2006/relationships/tags" Target="../tags/tag43.xml"/><Relationship Id="rId21" Type="http://schemas.openxmlformats.org/officeDocument/2006/relationships/slide" Target="slide19.xml"/><Relationship Id="rId7" Type="http://schemas.openxmlformats.org/officeDocument/2006/relationships/notesSlide" Target="../notesSlides/notesSlide16.xml"/><Relationship Id="rId12" Type="http://schemas.openxmlformats.org/officeDocument/2006/relationships/slide" Target="slide15.xml"/><Relationship Id="rId17" Type="http://schemas.openxmlformats.org/officeDocument/2006/relationships/slide" Target="slide4.xml"/><Relationship Id="rId25" Type="http://schemas.openxmlformats.org/officeDocument/2006/relationships/image" Target="../media/image11.png"/><Relationship Id="rId2" Type="http://schemas.openxmlformats.org/officeDocument/2006/relationships/tags" Target="../tags/tag42.xml"/><Relationship Id="rId16" Type="http://schemas.openxmlformats.org/officeDocument/2006/relationships/slide" Target="slide1.xml"/><Relationship Id="rId20" Type="http://schemas.openxmlformats.org/officeDocument/2006/relationships/image" Target="../media/image10.png"/><Relationship Id="rId1" Type="http://schemas.openxmlformats.org/officeDocument/2006/relationships/tags" Target="../tags/tag41.xml"/><Relationship Id="rId6" Type="http://schemas.openxmlformats.org/officeDocument/2006/relationships/slideLayout" Target="../slideLayouts/slideLayout10.xml"/><Relationship Id="rId11" Type="http://schemas.openxmlformats.org/officeDocument/2006/relationships/slide" Target="slide10.xml"/><Relationship Id="rId24" Type="http://schemas.openxmlformats.org/officeDocument/2006/relationships/image" Target="../media/image3.png"/><Relationship Id="rId5" Type="http://schemas.openxmlformats.org/officeDocument/2006/relationships/tags" Target="../tags/tag45.xml"/><Relationship Id="rId15" Type="http://schemas.openxmlformats.org/officeDocument/2006/relationships/slide" Target="slide16.xml"/><Relationship Id="rId23" Type="http://schemas.openxmlformats.org/officeDocument/2006/relationships/slide" Target="slide20.xml"/><Relationship Id="rId10" Type="http://schemas.openxmlformats.org/officeDocument/2006/relationships/slide" Target="slide13.xml"/><Relationship Id="rId19" Type="http://schemas.openxmlformats.org/officeDocument/2006/relationships/image" Target="../media/image9.png"/><Relationship Id="rId4" Type="http://schemas.openxmlformats.org/officeDocument/2006/relationships/tags" Target="../tags/tag44.xml"/><Relationship Id="rId9" Type="http://schemas.openxmlformats.org/officeDocument/2006/relationships/slide" Target="slide12.xml"/><Relationship Id="rId14" Type="http://schemas.openxmlformats.org/officeDocument/2006/relationships/slide" Target="slide7.xml"/><Relationship Id="rId22" Type="http://schemas.openxmlformats.org/officeDocument/2006/relationships/slide" Target="slide18.xml"/><Relationship Id="rId27" Type="http://schemas.openxmlformats.org/officeDocument/2006/relationships/image" Target="../media/image16.png"/></Relationships>
</file>

<file path=ppt/slides/_rels/slide17.xml.rels><?xml version="1.0" encoding="UTF-8" standalone="yes"?>
<Relationships xmlns="http://schemas.openxmlformats.org/package/2006/relationships"><Relationship Id="rId8" Type="http://schemas.openxmlformats.org/officeDocument/2006/relationships/image" Target="../media/image6.png"/><Relationship Id="rId13" Type="http://schemas.openxmlformats.org/officeDocument/2006/relationships/slide" Target="slide10.xml"/><Relationship Id="rId18" Type="http://schemas.openxmlformats.org/officeDocument/2006/relationships/slide" Target="slide4.xml"/><Relationship Id="rId26" Type="http://schemas.openxmlformats.org/officeDocument/2006/relationships/image" Target="../media/image16.png"/><Relationship Id="rId3" Type="http://schemas.openxmlformats.org/officeDocument/2006/relationships/tags" Target="../tags/tag48.xml"/><Relationship Id="rId21" Type="http://schemas.openxmlformats.org/officeDocument/2006/relationships/image" Target="../media/image9.png"/><Relationship Id="rId7" Type="http://schemas.openxmlformats.org/officeDocument/2006/relationships/notesSlide" Target="../notesSlides/notesSlide17.xml"/><Relationship Id="rId12" Type="http://schemas.openxmlformats.org/officeDocument/2006/relationships/slide" Target="slide13.xml"/><Relationship Id="rId17" Type="http://schemas.openxmlformats.org/officeDocument/2006/relationships/slide" Target="slide17.xml"/><Relationship Id="rId25" Type="http://schemas.openxmlformats.org/officeDocument/2006/relationships/slide" Target="slide20.xml"/><Relationship Id="rId2" Type="http://schemas.openxmlformats.org/officeDocument/2006/relationships/tags" Target="../tags/tag47.xml"/><Relationship Id="rId16" Type="http://schemas.openxmlformats.org/officeDocument/2006/relationships/slide" Target="slide7.xml"/><Relationship Id="rId20" Type="http://schemas.openxmlformats.org/officeDocument/2006/relationships/image" Target="../media/image11.png"/><Relationship Id="rId1" Type="http://schemas.openxmlformats.org/officeDocument/2006/relationships/tags" Target="../tags/tag46.xml"/><Relationship Id="rId6" Type="http://schemas.openxmlformats.org/officeDocument/2006/relationships/slideLayout" Target="../slideLayouts/slideLayout10.xml"/><Relationship Id="rId11" Type="http://schemas.openxmlformats.org/officeDocument/2006/relationships/slide" Target="slide12.xml"/><Relationship Id="rId24" Type="http://schemas.openxmlformats.org/officeDocument/2006/relationships/slide" Target="slide18.xml"/><Relationship Id="rId5" Type="http://schemas.openxmlformats.org/officeDocument/2006/relationships/tags" Target="../tags/tag50.xml"/><Relationship Id="rId15" Type="http://schemas.openxmlformats.org/officeDocument/2006/relationships/slide" Target="slide9.xml"/><Relationship Id="rId23" Type="http://schemas.openxmlformats.org/officeDocument/2006/relationships/slide" Target="slide19.xml"/><Relationship Id="rId10" Type="http://schemas.openxmlformats.org/officeDocument/2006/relationships/image" Target="../media/image4.png"/><Relationship Id="rId19" Type="http://schemas.openxmlformats.org/officeDocument/2006/relationships/slide" Target="slide16.xml"/><Relationship Id="rId4" Type="http://schemas.openxmlformats.org/officeDocument/2006/relationships/tags" Target="../tags/tag49.xml"/><Relationship Id="rId9" Type="http://schemas.openxmlformats.org/officeDocument/2006/relationships/image" Target="../media/image3.png"/><Relationship Id="rId14" Type="http://schemas.openxmlformats.org/officeDocument/2006/relationships/slide" Target="slide15.xml"/><Relationship Id="rId22" Type="http://schemas.openxmlformats.org/officeDocument/2006/relationships/image" Target="../media/image10.png"/><Relationship Id="rId27" Type="http://schemas.openxmlformats.org/officeDocument/2006/relationships/slide" Target="slide1.xml"/></Relationships>
</file>

<file path=ppt/slides/_rels/slide18.xml.rels><?xml version="1.0" encoding="UTF-8" standalone="yes"?>
<Relationships xmlns="http://schemas.openxmlformats.org/package/2006/relationships"><Relationship Id="rId8" Type="http://schemas.openxmlformats.org/officeDocument/2006/relationships/tags" Target="../tags/tag58.xml"/><Relationship Id="rId13" Type="http://schemas.openxmlformats.org/officeDocument/2006/relationships/tags" Target="../tags/tag63.xml"/><Relationship Id="rId18" Type="http://schemas.openxmlformats.org/officeDocument/2006/relationships/image" Target="../media/image18.png"/><Relationship Id="rId3" Type="http://schemas.openxmlformats.org/officeDocument/2006/relationships/tags" Target="../tags/tag53.xml"/><Relationship Id="rId21" Type="http://schemas.openxmlformats.org/officeDocument/2006/relationships/image" Target="../media/image21.png"/><Relationship Id="rId7" Type="http://schemas.openxmlformats.org/officeDocument/2006/relationships/tags" Target="../tags/tag57.xml"/><Relationship Id="rId12" Type="http://schemas.openxmlformats.org/officeDocument/2006/relationships/tags" Target="../tags/tag62.xml"/><Relationship Id="rId17" Type="http://schemas.openxmlformats.org/officeDocument/2006/relationships/slide" Target="slide1.xml"/><Relationship Id="rId25" Type="http://schemas.openxmlformats.org/officeDocument/2006/relationships/slide" Target="slide20.xml"/><Relationship Id="rId2" Type="http://schemas.openxmlformats.org/officeDocument/2006/relationships/tags" Target="../tags/tag52.xml"/><Relationship Id="rId16" Type="http://schemas.openxmlformats.org/officeDocument/2006/relationships/image" Target="../media/image3.png"/><Relationship Id="rId20" Type="http://schemas.openxmlformats.org/officeDocument/2006/relationships/image" Target="../media/image20.png"/><Relationship Id="rId1" Type="http://schemas.openxmlformats.org/officeDocument/2006/relationships/tags" Target="../tags/tag51.xml"/><Relationship Id="rId6" Type="http://schemas.openxmlformats.org/officeDocument/2006/relationships/tags" Target="../tags/tag56.xml"/><Relationship Id="rId11" Type="http://schemas.openxmlformats.org/officeDocument/2006/relationships/tags" Target="../tags/tag61.xml"/><Relationship Id="rId24" Type="http://schemas.openxmlformats.org/officeDocument/2006/relationships/image" Target="../media/image22.png"/><Relationship Id="rId5" Type="http://schemas.openxmlformats.org/officeDocument/2006/relationships/tags" Target="../tags/tag55.xml"/><Relationship Id="rId15" Type="http://schemas.openxmlformats.org/officeDocument/2006/relationships/notesSlide" Target="../notesSlides/notesSlide18.xml"/><Relationship Id="rId23" Type="http://schemas.openxmlformats.org/officeDocument/2006/relationships/slide" Target="slide19.xml"/><Relationship Id="rId10" Type="http://schemas.openxmlformats.org/officeDocument/2006/relationships/tags" Target="../tags/tag60.xml"/><Relationship Id="rId19" Type="http://schemas.openxmlformats.org/officeDocument/2006/relationships/image" Target="../media/image19.png"/><Relationship Id="rId4" Type="http://schemas.openxmlformats.org/officeDocument/2006/relationships/tags" Target="../tags/tag54.xml"/><Relationship Id="rId9" Type="http://schemas.openxmlformats.org/officeDocument/2006/relationships/tags" Target="../tags/tag59.xml"/><Relationship Id="rId14" Type="http://schemas.openxmlformats.org/officeDocument/2006/relationships/slideLayout" Target="../slideLayouts/slideLayout10.xml"/><Relationship Id="rId22" Type="http://schemas.openxmlformats.org/officeDocument/2006/relationships/image" Target="../media/image10.png"/></Relationships>
</file>

<file path=ppt/slides/_rels/slide19.xml.rels><?xml version="1.0" encoding="UTF-8" standalone="yes"?>
<Relationships xmlns="http://schemas.openxmlformats.org/package/2006/relationships"><Relationship Id="rId8" Type="http://schemas.openxmlformats.org/officeDocument/2006/relationships/image" Target="../media/image25.png"/><Relationship Id="rId13" Type="http://schemas.openxmlformats.org/officeDocument/2006/relationships/slide" Target="slide16.xml"/><Relationship Id="rId18" Type="http://schemas.openxmlformats.org/officeDocument/2006/relationships/image" Target="../media/image9.png"/><Relationship Id="rId3" Type="http://schemas.openxmlformats.org/officeDocument/2006/relationships/image" Target="../media/image3.png"/><Relationship Id="rId7" Type="http://schemas.openxmlformats.org/officeDocument/2006/relationships/image" Target="../media/image24.png"/><Relationship Id="rId12" Type="http://schemas.openxmlformats.org/officeDocument/2006/relationships/slide" Target="slide13.xml"/><Relationship Id="rId17" Type="http://schemas.openxmlformats.org/officeDocument/2006/relationships/image" Target="../media/image21.png"/><Relationship Id="rId2" Type="http://schemas.openxmlformats.org/officeDocument/2006/relationships/notesSlide" Target="../notesSlides/notesSlide19.xml"/><Relationship Id="rId16" Type="http://schemas.openxmlformats.org/officeDocument/2006/relationships/slide" Target="slide6.xml"/><Relationship Id="rId20" Type="http://schemas.openxmlformats.org/officeDocument/2006/relationships/slide" Target="slide20.xml"/><Relationship Id="rId1" Type="http://schemas.openxmlformats.org/officeDocument/2006/relationships/slideLayout" Target="../slideLayouts/slideLayout10.xml"/><Relationship Id="rId6" Type="http://schemas.openxmlformats.org/officeDocument/2006/relationships/slide" Target="slide18.xml"/><Relationship Id="rId11" Type="http://schemas.openxmlformats.org/officeDocument/2006/relationships/slide" Target="slide7.xml"/><Relationship Id="rId5" Type="http://schemas.openxmlformats.org/officeDocument/2006/relationships/image" Target="../media/image23.png"/><Relationship Id="rId15" Type="http://schemas.openxmlformats.org/officeDocument/2006/relationships/slide" Target="slide3.xml"/><Relationship Id="rId10" Type="http://schemas.openxmlformats.org/officeDocument/2006/relationships/slide" Target="slide12.xml"/><Relationship Id="rId19" Type="http://schemas.openxmlformats.org/officeDocument/2006/relationships/image" Target="../media/image26.png"/><Relationship Id="rId4" Type="http://schemas.openxmlformats.org/officeDocument/2006/relationships/slide" Target="slide1.xml"/><Relationship Id="rId9" Type="http://schemas.openxmlformats.org/officeDocument/2006/relationships/slide" Target="slide15.xml"/><Relationship Id="rId14" Type="http://schemas.openxmlformats.org/officeDocument/2006/relationships/slide" Target="slide5.xml"/></Relationships>
</file>

<file path=ppt/slides/_rels/slide2.xml.rels><?xml version="1.0" encoding="UTF-8" standalone="yes"?>
<Relationships xmlns="http://schemas.openxmlformats.org/package/2006/relationships"><Relationship Id="rId8" Type="http://schemas.openxmlformats.org/officeDocument/2006/relationships/image" Target="../media/image13.png"/><Relationship Id="rId13" Type="http://schemas.openxmlformats.org/officeDocument/2006/relationships/slide" Target="slide6.xml"/><Relationship Id="rId18" Type="http://schemas.openxmlformats.org/officeDocument/2006/relationships/slide" Target="slide9.xml"/><Relationship Id="rId26" Type="http://schemas.openxmlformats.org/officeDocument/2006/relationships/image" Target="../media/image6.png"/><Relationship Id="rId3" Type="http://schemas.openxmlformats.org/officeDocument/2006/relationships/notesSlide" Target="../notesSlides/notesSlide2.xml"/><Relationship Id="rId21" Type="http://schemas.openxmlformats.org/officeDocument/2006/relationships/image" Target="../media/image9.png"/><Relationship Id="rId7" Type="http://schemas.openxmlformats.org/officeDocument/2006/relationships/slide" Target="slide18.xml"/><Relationship Id="rId12" Type="http://schemas.openxmlformats.org/officeDocument/2006/relationships/slide" Target="slide5.xml"/><Relationship Id="rId17" Type="http://schemas.openxmlformats.org/officeDocument/2006/relationships/slide" Target="slide15.xml"/><Relationship Id="rId25" Type="http://schemas.openxmlformats.org/officeDocument/2006/relationships/image" Target="../media/image11.png"/><Relationship Id="rId2" Type="http://schemas.openxmlformats.org/officeDocument/2006/relationships/slideLayout" Target="../slideLayouts/slideLayout10.xml"/><Relationship Id="rId16" Type="http://schemas.openxmlformats.org/officeDocument/2006/relationships/slide" Target="slide16.xml"/><Relationship Id="rId20" Type="http://schemas.openxmlformats.org/officeDocument/2006/relationships/image" Target="../media/image5.png"/><Relationship Id="rId29" Type="http://schemas.openxmlformats.org/officeDocument/2006/relationships/image" Target="../media/image12.png"/><Relationship Id="rId1" Type="http://schemas.openxmlformats.org/officeDocument/2006/relationships/tags" Target="../tags/tag1.xml"/><Relationship Id="rId6" Type="http://schemas.openxmlformats.org/officeDocument/2006/relationships/slide" Target="slide2.xml"/><Relationship Id="rId11" Type="http://schemas.openxmlformats.org/officeDocument/2006/relationships/slide" Target="slide12.xml"/><Relationship Id="rId24" Type="http://schemas.openxmlformats.org/officeDocument/2006/relationships/slide" Target="slide20.xml"/><Relationship Id="rId5" Type="http://schemas.openxmlformats.org/officeDocument/2006/relationships/image" Target="../media/image4.png"/><Relationship Id="rId15" Type="http://schemas.openxmlformats.org/officeDocument/2006/relationships/slide" Target="slide10.xml"/><Relationship Id="rId23" Type="http://schemas.openxmlformats.org/officeDocument/2006/relationships/slide" Target="slide19.xml"/><Relationship Id="rId28" Type="http://schemas.openxmlformats.org/officeDocument/2006/relationships/image" Target="../media/image8.png"/><Relationship Id="rId10" Type="http://schemas.openxmlformats.org/officeDocument/2006/relationships/slide" Target="slide3.xml"/><Relationship Id="rId19" Type="http://schemas.openxmlformats.org/officeDocument/2006/relationships/slide" Target="slide7.xml"/><Relationship Id="rId31" Type="http://schemas.openxmlformats.org/officeDocument/2006/relationships/image" Target="../media/image15.png"/><Relationship Id="rId4" Type="http://schemas.openxmlformats.org/officeDocument/2006/relationships/image" Target="../media/image3.png"/><Relationship Id="rId9" Type="http://schemas.openxmlformats.org/officeDocument/2006/relationships/slide" Target="slide1.xml"/><Relationship Id="rId14" Type="http://schemas.openxmlformats.org/officeDocument/2006/relationships/slide" Target="slide13.xml"/><Relationship Id="rId22" Type="http://schemas.openxmlformats.org/officeDocument/2006/relationships/image" Target="../media/image10.png"/><Relationship Id="rId27" Type="http://schemas.openxmlformats.org/officeDocument/2006/relationships/image" Target="../media/image7.png"/><Relationship Id="rId30" Type="http://schemas.openxmlformats.org/officeDocument/2006/relationships/image" Target="../media/image14.png"/></Relationships>
</file>

<file path=ppt/slides/_rels/slide20.xml.rels><?xml version="1.0" encoding="UTF-8" standalone="yes"?>
<Relationships xmlns="http://schemas.openxmlformats.org/package/2006/relationships"><Relationship Id="rId8" Type="http://schemas.openxmlformats.org/officeDocument/2006/relationships/image" Target="../media/image28.png"/><Relationship Id="rId13" Type="http://schemas.openxmlformats.org/officeDocument/2006/relationships/slide" Target="slide1.xml"/><Relationship Id="rId18" Type="http://schemas.openxmlformats.org/officeDocument/2006/relationships/image" Target="../media/image31.png"/><Relationship Id="rId3" Type="http://schemas.openxmlformats.org/officeDocument/2006/relationships/hyperlink" Target="https://www.sme.sap.com/irj/sme/community/collaboration/forums?path=/category.jspa?categoryID=58" TargetMode="External"/><Relationship Id="rId7" Type="http://schemas.openxmlformats.org/officeDocument/2006/relationships/image" Target="../media/image27.png"/><Relationship Id="rId12" Type="http://schemas.openxmlformats.org/officeDocument/2006/relationships/image" Target="../media/image9.png"/><Relationship Id="rId17" Type="http://schemas.openxmlformats.org/officeDocument/2006/relationships/image" Target="../media/image30.png"/><Relationship Id="rId2" Type="http://schemas.openxmlformats.org/officeDocument/2006/relationships/notesSlide" Target="../notesSlides/notesSlide20.xml"/><Relationship Id="rId16" Type="http://schemas.openxmlformats.org/officeDocument/2006/relationships/slide" Target="slide19.xml"/><Relationship Id="rId1" Type="http://schemas.openxmlformats.org/officeDocument/2006/relationships/slideLayout" Target="../slideLayouts/slideLayout10.xml"/><Relationship Id="rId6" Type="http://schemas.openxmlformats.org/officeDocument/2006/relationships/hyperlink" Target="https://wiki.sme.sap.com/wiki/x/CAaRBw" TargetMode="External"/><Relationship Id="rId11" Type="http://schemas.openxmlformats.org/officeDocument/2006/relationships/image" Target="../media/image21.png"/><Relationship Id="rId5" Type="http://schemas.openxmlformats.org/officeDocument/2006/relationships/hyperlink" Target="https://www.sme.sap.com/irj/sme/community/learning/selfenablementsystems" TargetMode="External"/><Relationship Id="rId15" Type="http://schemas.openxmlformats.org/officeDocument/2006/relationships/image" Target="../media/image10.png"/><Relationship Id="rId10" Type="http://schemas.openxmlformats.org/officeDocument/2006/relationships/hyperlink" Target="http://support.microsoft.com/kb/890474" TargetMode="External"/><Relationship Id="rId4" Type="http://schemas.openxmlformats.org/officeDocument/2006/relationships/hyperlink" Target="https://help.sap.com/viewer/p/SAP_BUSINESS_BYDESIGN" TargetMode="External"/><Relationship Id="rId9" Type="http://schemas.openxmlformats.org/officeDocument/2006/relationships/image" Target="../media/image29.png"/><Relationship Id="rId14" Type="http://schemas.openxmlformats.org/officeDocument/2006/relationships/slide" Target="slide18.xml"/></Relationships>
</file>

<file path=ppt/slides/_rels/slide3.xml.rels><?xml version="1.0" encoding="UTF-8" standalone="yes"?>
<Relationships xmlns="http://schemas.openxmlformats.org/package/2006/relationships"><Relationship Id="rId8" Type="http://schemas.openxmlformats.org/officeDocument/2006/relationships/slide" Target="slide6.xml"/><Relationship Id="rId13" Type="http://schemas.openxmlformats.org/officeDocument/2006/relationships/slide" Target="slide1.xml"/><Relationship Id="rId18" Type="http://schemas.openxmlformats.org/officeDocument/2006/relationships/image" Target="../media/image9.png"/><Relationship Id="rId3" Type="http://schemas.openxmlformats.org/officeDocument/2006/relationships/notesSlide" Target="../notesSlides/notesSlide3.xml"/><Relationship Id="rId21" Type="http://schemas.openxmlformats.org/officeDocument/2006/relationships/slide" Target="slide20.xml"/><Relationship Id="rId7" Type="http://schemas.openxmlformats.org/officeDocument/2006/relationships/slide" Target="slide5.xml"/><Relationship Id="rId12" Type="http://schemas.openxmlformats.org/officeDocument/2006/relationships/slide" Target="slide7.xml"/><Relationship Id="rId17" Type="http://schemas.openxmlformats.org/officeDocument/2006/relationships/slide" Target="slide3.xml"/><Relationship Id="rId2" Type="http://schemas.openxmlformats.org/officeDocument/2006/relationships/slideLayout" Target="../slideLayouts/slideLayout10.xml"/><Relationship Id="rId16" Type="http://schemas.openxmlformats.org/officeDocument/2006/relationships/image" Target="../media/image16.png"/><Relationship Id="rId20" Type="http://schemas.openxmlformats.org/officeDocument/2006/relationships/slide" Target="slide19.xml"/><Relationship Id="rId1" Type="http://schemas.openxmlformats.org/officeDocument/2006/relationships/tags" Target="../tags/tag2.xml"/><Relationship Id="rId6" Type="http://schemas.openxmlformats.org/officeDocument/2006/relationships/slide" Target="slide12.xml"/><Relationship Id="rId11" Type="http://schemas.openxmlformats.org/officeDocument/2006/relationships/slide" Target="slide9.xml"/><Relationship Id="rId5" Type="http://schemas.openxmlformats.org/officeDocument/2006/relationships/image" Target="../media/image4.png"/><Relationship Id="rId15" Type="http://schemas.openxmlformats.org/officeDocument/2006/relationships/slide" Target="slide4.xml"/><Relationship Id="rId23" Type="http://schemas.openxmlformats.org/officeDocument/2006/relationships/image" Target="../media/image12.png"/><Relationship Id="rId10" Type="http://schemas.openxmlformats.org/officeDocument/2006/relationships/slide" Target="slide10.xml"/><Relationship Id="rId19" Type="http://schemas.openxmlformats.org/officeDocument/2006/relationships/image" Target="../media/image10.png"/><Relationship Id="rId4" Type="http://schemas.openxmlformats.org/officeDocument/2006/relationships/image" Target="../media/image3.png"/><Relationship Id="rId9" Type="http://schemas.openxmlformats.org/officeDocument/2006/relationships/slide" Target="slide13.xml"/><Relationship Id="rId14" Type="http://schemas.openxmlformats.org/officeDocument/2006/relationships/slide" Target="slide18.xml"/><Relationship Id="rId22" Type="http://schemas.openxmlformats.org/officeDocument/2006/relationships/image" Target="../media/image11.png"/></Relationships>
</file>

<file path=ppt/slides/_rels/slide4.xml.rels><?xml version="1.0" encoding="UTF-8" standalone="yes"?>
<Relationships xmlns="http://schemas.openxmlformats.org/package/2006/relationships"><Relationship Id="rId8" Type="http://schemas.openxmlformats.org/officeDocument/2006/relationships/slide" Target="slide6.xml"/><Relationship Id="rId13" Type="http://schemas.openxmlformats.org/officeDocument/2006/relationships/slide" Target="slide3.xml"/><Relationship Id="rId18" Type="http://schemas.openxmlformats.org/officeDocument/2006/relationships/image" Target="../media/image10.png"/><Relationship Id="rId3" Type="http://schemas.openxmlformats.org/officeDocument/2006/relationships/notesSlide" Target="../notesSlides/notesSlide4.xml"/><Relationship Id="rId21" Type="http://schemas.openxmlformats.org/officeDocument/2006/relationships/image" Target="../media/image11.png"/><Relationship Id="rId7" Type="http://schemas.openxmlformats.org/officeDocument/2006/relationships/slide" Target="slide5.xml"/><Relationship Id="rId12" Type="http://schemas.openxmlformats.org/officeDocument/2006/relationships/slide" Target="slide18.xml"/><Relationship Id="rId17" Type="http://schemas.openxmlformats.org/officeDocument/2006/relationships/image" Target="../media/image9.png"/><Relationship Id="rId2" Type="http://schemas.openxmlformats.org/officeDocument/2006/relationships/slideLayout" Target="../slideLayouts/slideLayout10.xml"/><Relationship Id="rId16" Type="http://schemas.openxmlformats.org/officeDocument/2006/relationships/slide" Target="slide10.xml"/><Relationship Id="rId20" Type="http://schemas.openxmlformats.org/officeDocument/2006/relationships/slide" Target="slide20.xml"/><Relationship Id="rId1" Type="http://schemas.openxmlformats.org/officeDocument/2006/relationships/tags" Target="../tags/tag3.xml"/><Relationship Id="rId6" Type="http://schemas.openxmlformats.org/officeDocument/2006/relationships/slide" Target="slide12.xml"/><Relationship Id="rId11" Type="http://schemas.openxmlformats.org/officeDocument/2006/relationships/slide" Target="slide7.xml"/><Relationship Id="rId24" Type="http://schemas.openxmlformats.org/officeDocument/2006/relationships/slide" Target="slide1.xml"/><Relationship Id="rId5" Type="http://schemas.openxmlformats.org/officeDocument/2006/relationships/image" Target="../media/image4.png"/><Relationship Id="rId15" Type="http://schemas.openxmlformats.org/officeDocument/2006/relationships/image" Target="../media/image17.png"/><Relationship Id="rId23" Type="http://schemas.openxmlformats.org/officeDocument/2006/relationships/image" Target="../media/image16.png"/><Relationship Id="rId10" Type="http://schemas.openxmlformats.org/officeDocument/2006/relationships/slide" Target="slide9.xml"/><Relationship Id="rId19" Type="http://schemas.openxmlformats.org/officeDocument/2006/relationships/slide" Target="slide19.xml"/><Relationship Id="rId4" Type="http://schemas.openxmlformats.org/officeDocument/2006/relationships/image" Target="../media/image3.png"/><Relationship Id="rId9" Type="http://schemas.openxmlformats.org/officeDocument/2006/relationships/slide" Target="slide13.xml"/><Relationship Id="rId14" Type="http://schemas.openxmlformats.org/officeDocument/2006/relationships/slide" Target="slide4.xml"/><Relationship Id="rId22" Type="http://schemas.openxmlformats.org/officeDocument/2006/relationships/image" Target="../media/image12.png"/></Relationships>
</file>

<file path=ppt/slides/_rels/slide5.xml.rels><?xml version="1.0" encoding="UTF-8" standalone="yes"?>
<Relationships xmlns="http://schemas.openxmlformats.org/package/2006/relationships"><Relationship Id="rId8" Type="http://schemas.openxmlformats.org/officeDocument/2006/relationships/slide" Target="slide3.xml"/><Relationship Id="rId13" Type="http://schemas.openxmlformats.org/officeDocument/2006/relationships/slide" Target="slide9.xml"/><Relationship Id="rId18" Type="http://schemas.openxmlformats.org/officeDocument/2006/relationships/image" Target="../media/image10.png"/><Relationship Id="rId3" Type="http://schemas.openxmlformats.org/officeDocument/2006/relationships/tags" Target="../tags/tag6.xml"/><Relationship Id="rId21" Type="http://schemas.openxmlformats.org/officeDocument/2006/relationships/slide" Target="slide20.xml"/><Relationship Id="rId7" Type="http://schemas.openxmlformats.org/officeDocument/2006/relationships/image" Target="../media/image4.png"/><Relationship Id="rId12" Type="http://schemas.openxmlformats.org/officeDocument/2006/relationships/slide" Target="slide10.xml"/><Relationship Id="rId17" Type="http://schemas.openxmlformats.org/officeDocument/2006/relationships/image" Target="../media/image9.png"/><Relationship Id="rId2" Type="http://schemas.openxmlformats.org/officeDocument/2006/relationships/tags" Target="../tags/tag5.xml"/><Relationship Id="rId16" Type="http://schemas.openxmlformats.org/officeDocument/2006/relationships/slide" Target="slide1.xml"/><Relationship Id="rId20" Type="http://schemas.openxmlformats.org/officeDocument/2006/relationships/slide" Target="slide18.xml"/><Relationship Id="rId1" Type="http://schemas.openxmlformats.org/officeDocument/2006/relationships/tags" Target="../tags/tag4.xml"/><Relationship Id="rId6" Type="http://schemas.openxmlformats.org/officeDocument/2006/relationships/image" Target="../media/image3.png"/><Relationship Id="rId11" Type="http://schemas.openxmlformats.org/officeDocument/2006/relationships/slide" Target="slide13.xml"/><Relationship Id="rId24" Type="http://schemas.openxmlformats.org/officeDocument/2006/relationships/image" Target="../media/image16.png"/><Relationship Id="rId5" Type="http://schemas.openxmlformats.org/officeDocument/2006/relationships/notesSlide" Target="../notesSlides/notesSlide5.xml"/><Relationship Id="rId15" Type="http://schemas.openxmlformats.org/officeDocument/2006/relationships/slide" Target="slide5.xml"/><Relationship Id="rId23" Type="http://schemas.openxmlformats.org/officeDocument/2006/relationships/image" Target="../media/image12.png"/><Relationship Id="rId10" Type="http://schemas.openxmlformats.org/officeDocument/2006/relationships/slide" Target="slide6.xml"/><Relationship Id="rId19" Type="http://schemas.openxmlformats.org/officeDocument/2006/relationships/slide" Target="slide19.xml"/><Relationship Id="rId4" Type="http://schemas.openxmlformats.org/officeDocument/2006/relationships/slideLayout" Target="../slideLayouts/slideLayout10.xml"/><Relationship Id="rId9" Type="http://schemas.openxmlformats.org/officeDocument/2006/relationships/slide" Target="slide12.xml"/><Relationship Id="rId14" Type="http://schemas.openxmlformats.org/officeDocument/2006/relationships/slide" Target="slide7.xml"/><Relationship Id="rId22" Type="http://schemas.openxmlformats.org/officeDocument/2006/relationships/image" Target="../media/image11.png"/></Relationships>
</file>

<file path=ppt/slides/_rels/slide6.xml.rels><?xml version="1.0" encoding="UTF-8" standalone="yes"?>
<Relationships xmlns="http://schemas.openxmlformats.org/package/2006/relationships"><Relationship Id="rId8" Type="http://schemas.openxmlformats.org/officeDocument/2006/relationships/slide" Target="slide3.xml"/><Relationship Id="rId13" Type="http://schemas.openxmlformats.org/officeDocument/2006/relationships/slide" Target="slide16.xml"/><Relationship Id="rId18" Type="http://schemas.openxmlformats.org/officeDocument/2006/relationships/slide" Target="slide4.xml"/><Relationship Id="rId26" Type="http://schemas.openxmlformats.org/officeDocument/2006/relationships/image" Target="../media/image11.png"/><Relationship Id="rId3" Type="http://schemas.openxmlformats.org/officeDocument/2006/relationships/tags" Target="../tags/tag9.xml"/><Relationship Id="rId21" Type="http://schemas.openxmlformats.org/officeDocument/2006/relationships/image" Target="../media/image9.png"/><Relationship Id="rId7" Type="http://schemas.openxmlformats.org/officeDocument/2006/relationships/image" Target="../media/image4.png"/><Relationship Id="rId12" Type="http://schemas.openxmlformats.org/officeDocument/2006/relationships/slide" Target="slide10.xml"/><Relationship Id="rId17" Type="http://schemas.openxmlformats.org/officeDocument/2006/relationships/slide" Target="slide1.xml"/><Relationship Id="rId25" Type="http://schemas.openxmlformats.org/officeDocument/2006/relationships/slide" Target="slide20.xml"/><Relationship Id="rId2" Type="http://schemas.openxmlformats.org/officeDocument/2006/relationships/tags" Target="../tags/tag8.xml"/><Relationship Id="rId16" Type="http://schemas.openxmlformats.org/officeDocument/2006/relationships/slide" Target="slide7.xml"/><Relationship Id="rId20" Type="http://schemas.openxmlformats.org/officeDocument/2006/relationships/slide" Target="slide6.xml"/><Relationship Id="rId1" Type="http://schemas.openxmlformats.org/officeDocument/2006/relationships/tags" Target="../tags/tag7.xml"/><Relationship Id="rId6" Type="http://schemas.openxmlformats.org/officeDocument/2006/relationships/image" Target="../media/image3.png"/><Relationship Id="rId11" Type="http://schemas.openxmlformats.org/officeDocument/2006/relationships/slide" Target="slide13.xml"/><Relationship Id="rId24" Type="http://schemas.openxmlformats.org/officeDocument/2006/relationships/slide" Target="slide18.xml"/><Relationship Id="rId5" Type="http://schemas.openxmlformats.org/officeDocument/2006/relationships/notesSlide" Target="../notesSlides/notesSlide6.xml"/><Relationship Id="rId15" Type="http://schemas.openxmlformats.org/officeDocument/2006/relationships/slide" Target="slide9.xml"/><Relationship Id="rId23" Type="http://schemas.openxmlformats.org/officeDocument/2006/relationships/slide" Target="slide19.xml"/><Relationship Id="rId28" Type="http://schemas.openxmlformats.org/officeDocument/2006/relationships/image" Target="../media/image16.png"/><Relationship Id="rId10" Type="http://schemas.openxmlformats.org/officeDocument/2006/relationships/slide" Target="slide5.xml"/><Relationship Id="rId19" Type="http://schemas.openxmlformats.org/officeDocument/2006/relationships/slide" Target="slide2.xml"/><Relationship Id="rId4" Type="http://schemas.openxmlformats.org/officeDocument/2006/relationships/slideLayout" Target="../slideLayouts/slideLayout10.xml"/><Relationship Id="rId9" Type="http://schemas.openxmlformats.org/officeDocument/2006/relationships/slide" Target="slide12.xml"/><Relationship Id="rId14" Type="http://schemas.openxmlformats.org/officeDocument/2006/relationships/slide" Target="slide15.xml"/><Relationship Id="rId22" Type="http://schemas.openxmlformats.org/officeDocument/2006/relationships/image" Target="../media/image10.png"/><Relationship Id="rId27" Type="http://schemas.openxmlformats.org/officeDocument/2006/relationships/image" Target="../media/image12.png"/></Relationships>
</file>

<file path=ppt/slides/_rels/slide7.xml.rels><?xml version="1.0" encoding="UTF-8" standalone="yes"?>
<Relationships xmlns="http://schemas.openxmlformats.org/package/2006/relationships"><Relationship Id="rId8" Type="http://schemas.openxmlformats.org/officeDocument/2006/relationships/image" Target="../media/image3.png"/><Relationship Id="rId13" Type="http://schemas.openxmlformats.org/officeDocument/2006/relationships/slide" Target="slide6.xml"/><Relationship Id="rId18" Type="http://schemas.openxmlformats.org/officeDocument/2006/relationships/slide" Target="slide4.xml"/><Relationship Id="rId26" Type="http://schemas.openxmlformats.org/officeDocument/2006/relationships/slide" Target="slide20.xml"/><Relationship Id="rId3" Type="http://schemas.openxmlformats.org/officeDocument/2006/relationships/tags" Target="../tags/tag12.xml"/><Relationship Id="rId21" Type="http://schemas.openxmlformats.org/officeDocument/2006/relationships/slide" Target="slide1.xml"/><Relationship Id="rId7" Type="http://schemas.openxmlformats.org/officeDocument/2006/relationships/notesSlide" Target="../notesSlides/notesSlide7.xml"/><Relationship Id="rId12" Type="http://schemas.openxmlformats.org/officeDocument/2006/relationships/slide" Target="slide5.xml"/><Relationship Id="rId17" Type="http://schemas.openxmlformats.org/officeDocument/2006/relationships/slide" Target="slide7.xml"/><Relationship Id="rId25" Type="http://schemas.openxmlformats.org/officeDocument/2006/relationships/slide" Target="slide18.xml"/><Relationship Id="rId2" Type="http://schemas.openxmlformats.org/officeDocument/2006/relationships/tags" Target="../tags/tag11.xml"/><Relationship Id="rId16" Type="http://schemas.openxmlformats.org/officeDocument/2006/relationships/slide" Target="slide9.xml"/><Relationship Id="rId20" Type="http://schemas.openxmlformats.org/officeDocument/2006/relationships/slide" Target="slide8.xml"/><Relationship Id="rId1" Type="http://schemas.openxmlformats.org/officeDocument/2006/relationships/tags" Target="../tags/tag10.xml"/><Relationship Id="rId6" Type="http://schemas.openxmlformats.org/officeDocument/2006/relationships/slideLayout" Target="../slideLayouts/slideLayout10.xml"/><Relationship Id="rId11" Type="http://schemas.openxmlformats.org/officeDocument/2006/relationships/slide" Target="slide12.xml"/><Relationship Id="rId24" Type="http://schemas.openxmlformats.org/officeDocument/2006/relationships/slide" Target="slide19.xml"/><Relationship Id="rId5" Type="http://schemas.openxmlformats.org/officeDocument/2006/relationships/tags" Target="../tags/tag14.xml"/><Relationship Id="rId15" Type="http://schemas.openxmlformats.org/officeDocument/2006/relationships/slide" Target="slide10.xml"/><Relationship Id="rId23" Type="http://schemas.openxmlformats.org/officeDocument/2006/relationships/image" Target="../media/image10.png"/><Relationship Id="rId28" Type="http://schemas.openxmlformats.org/officeDocument/2006/relationships/image" Target="../media/image16.png"/><Relationship Id="rId10" Type="http://schemas.openxmlformats.org/officeDocument/2006/relationships/slide" Target="slide3.xml"/><Relationship Id="rId19" Type="http://schemas.openxmlformats.org/officeDocument/2006/relationships/image" Target="../media/image7.png"/><Relationship Id="rId4" Type="http://schemas.openxmlformats.org/officeDocument/2006/relationships/tags" Target="../tags/tag13.xml"/><Relationship Id="rId9" Type="http://schemas.openxmlformats.org/officeDocument/2006/relationships/image" Target="../media/image4.png"/><Relationship Id="rId14" Type="http://schemas.openxmlformats.org/officeDocument/2006/relationships/slide" Target="slide13.xml"/><Relationship Id="rId22" Type="http://schemas.openxmlformats.org/officeDocument/2006/relationships/image" Target="../media/image9.png"/><Relationship Id="rId27" Type="http://schemas.openxmlformats.org/officeDocument/2006/relationships/image" Target="../media/image11.png"/></Relationships>
</file>

<file path=ppt/slides/_rels/slide8.xml.rels><?xml version="1.0" encoding="UTF-8" standalone="yes"?>
<Relationships xmlns="http://schemas.openxmlformats.org/package/2006/relationships"><Relationship Id="rId8" Type="http://schemas.openxmlformats.org/officeDocument/2006/relationships/image" Target="../media/image3.png"/><Relationship Id="rId13" Type="http://schemas.openxmlformats.org/officeDocument/2006/relationships/slide" Target="slide6.xml"/><Relationship Id="rId18" Type="http://schemas.openxmlformats.org/officeDocument/2006/relationships/slide" Target="slide7.xml"/><Relationship Id="rId26" Type="http://schemas.openxmlformats.org/officeDocument/2006/relationships/image" Target="../media/image7.png"/><Relationship Id="rId3" Type="http://schemas.openxmlformats.org/officeDocument/2006/relationships/tags" Target="../tags/tag17.xml"/><Relationship Id="rId21" Type="http://schemas.openxmlformats.org/officeDocument/2006/relationships/image" Target="../media/image10.png"/><Relationship Id="rId7" Type="http://schemas.openxmlformats.org/officeDocument/2006/relationships/notesSlide" Target="../notesSlides/notesSlide8.xml"/><Relationship Id="rId12" Type="http://schemas.openxmlformats.org/officeDocument/2006/relationships/slide" Target="slide5.xml"/><Relationship Id="rId17" Type="http://schemas.openxmlformats.org/officeDocument/2006/relationships/slide" Target="slide4.xml"/><Relationship Id="rId25" Type="http://schemas.openxmlformats.org/officeDocument/2006/relationships/image" Target="../media/image11.png"/><Relationship Id="rId2" Type="http://schemas.openxmlformats.org/officeDocument/2006/relationships/tags" Target="../tags/tag16.xml"/><Relationship Id="rId16" Type="http://schemas.openxmlformats.org/officeDocument/2006/relationships/slide" Target="slide8.xml"/><Relationship Id="rId20" Type="http://schemas.openxmlformats.org/officeDocument/2006/relationships/image" Target="../media/image9.png"/><Relationship Id="rId1" Type="http://schemas.openxmlformats.org/officeDocument/2006/relationships/tags" Target="../tags/tag15.xml"/><Relationship Id="rId6" Type="http://schemas.openxmlformats.org/officeDocument/2006/relationships/slideLayout" Target="../slideLayouts/slideLayout10.xml"/><Relationship Id="rId11" Type="http://schemas.openxmlformats.org/officeDocument/2006/relationships/slide" Target="slide12.xml"/><Relationship Id="rId24" Type="http://schemas.openxmlformats.org/officeDocument/2006/relationships/slide" Target="slide20.xml"/><Relationship Id="rId5" Type="http://schemas.openxmlformats.org/officeDocument/2006/relationships/tags" Target="../tags/tag19.xml"/><Relationship Id="rId15" Type="http://schemas.openxmlformats.org/officeDocument/2006/relationships/slide" Target="slide9.xml"/><Relationship Id="rId23" Type="http://schemas.openxmlformats.org/officeDocument/2006/relationships/slide" Target="slide18.xml"/><Relationship Id="rId28" Type="http://schemas.openxmlformats.org/officeDocument/2006/relationships/slide" Target="slide1.xml"/><Relationship Id="rId10" Type="http://schemas.openxmlformats.org/officeDocument/2006/relationships/slide" Target="slide3.xml"/><Relationship Id="rId19" Type="http://schemas.openxmlformats.org/officeDocument/2006/relationships/slide" Target="slide13.xml"/><Relationship Id="rId4" Type="http://schemas.openxmlformats.org/officeDocument/2006/relationships/tags" Target="../tags/tag18.xml"/><Relationship Id="rId9" Type="http://schemas.openxmlformats.org/officeDocument/2006/relationships/image" Target="../media/image4.png"/><Relationship Id="rId14" Type="http://schemas.openxmlformats.org/officeDocument/2006/relationships/slide" Target="slide10.xml"/><Relationship Id="rId22" Type="http://schemas.openxmlformats.org/officeDocument/2006/relationships/slide" Target="slide19.xml"/><Relationship Id="rId27" Type="http://schemas.openxmlformats.org/officeDocument/2006/relationships/image" Target="../media/image16.png"/></Relationships>
</file>

<file path=ppt/slides/_rels/slide9.xml.rels><?xml version="1.0" encoding="UTF-8" standalone="yes"?>
<Relationships xmlns="http://schemas.openxmlformats.org/package/2006/relationships"><Relationship Id="rId8" Type="http://schemas.openxmlformats.org/officeDocument/2006/relationships/slide" Target="slide12.xml"/><Relationship Id="rId13" Type="http://schemas.openxmlformats.org/officeDocument/2006/relationships/slide" Target="slide16.xml"/><Relationship Id="rId18" Type="http://schemas.openxmlformats.org/officeDocument/2006/relationships/slide" Target="slide4.xml"/><Relationship Id="rId26" Type="http://schemas.openxmlformats.org/officeDocument/2006/relationships/image" Target="../media/image16.png"/><Relationship Id="rId3" Type="http://schemas.openxmlformats.org/officeDocument/2006/relationships/slideLayout" Target="../slideLayouts/slideLayout10.xml"/><Relationship Id="rId21" Type="http://schemas.openxmlformats.org/officeDocument/2006/relationships/slide" Target="slide19.xml"/><Relationship Id="rId7" Type="http://schemas.openxmlformats.org/officeDocument/2006/relationships/slide" Target="slide3.xml"/><Relationship Id="rId12" Type="http://schemas.openxmlformats.org/officeDocument/2006/relationships/slide" Target="slide10.xml"/><Relationship Id="rId17" Type="http://schemas.openxmlformats.org/officeDocument/2006/relationships/slide" Target="slide1.xml"/><Relationship Id="rId25" Type="http://schemas.openxmlformats.org/officeDocument/2006/relationships/image" Target="../media/image12.png"/><Relationship Id="rId2" Type="http://schemas.openxmlformats.org/officeDocument/2006/relationships/tags" Target="../tags/tag21.xml"/><Relationship Id="rId16" Type="http://schemas.openxmlformats.org/officeDocument/2006/relationships/slide" Target="slide9.xml"/><Relationship Id="rId20" Type="http://schemas.openxmlformats.org/officeDocument/2006/relationships/image" Target="../media/image10.png"/><Relationship Id="rId1" Type="http://schemas.openxmlformats.org/officeDocument/2006/relationships/tags" Target="../tags/tag20.xml"/><Relationship Id="rId6" Type="http://schemas.openxmlformats.org/officeDocument/2006/relationships/image" Target="../media/image4.png"/><Relationship Id="rId11" Type="http://schemas.openxmlformats.org/officeDocument/2006/relationships/slide" Target="slide13.xml"/><Relationship Id="rId24" Type="http://schemas.openxmlformats.org/officeDocument/2006/relationships/image" Target="../media/image11.png"/><Relationship Id="rId5" Type="http://schemas.openxmlformats.org/officeDocument/2006/relationships/image" Target="../media/image3.png"/><Relationship Id="rId15" Type="http://schemas.openxmlformats.org/officeDocument/2006/relationships/slide" Target="slide7.xml"/><Relationship Id="rId23" Type="http://schemas.openxmlformats.org/officeDocument/2006/relationships/slide" Target="slide20.xml"/><Relationship Id="rId10" Type="http://schemas.openxmlformats.org/officeDocument/2006/relationships/slide" Target="slide6.xml"/><Relationship Id="rId19" Type="http://schemas.openxmlformats.org/officeDocument/2006/relationships/image" Target="../media/image9.png"/><Relationship Id="rId4" Type="http://schemas.openxmlformats.org/officeDocument/2006/relationships/notesSlide" Target="../notesSlides/notesSlide9.xml"/><Relationship Id="rId9" Type="http://schemas.openxmlformats.org/officeDocument/2006/relationships/slide" Target="slide5.xml"/><Relationship Id="rId14" Type="http://schemas.openxmlformats.org/officeDocument/2006/relationships/slide" Target="slide15.xml"/><Relationship Id="rId22" Type="http://schemas.openxmlformats.org/officeDocument/2006/relationships/slide" Target="slide1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8" name="Picture 57" descr="i_button_black.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76014" y="5909420"/>
            <a:ext cx="170688" cy="170688"/>
          </a:xfrm>
          <a:prstGeom prst="rect">
            <a:avLst/>
          </a:prstGeom>
        </p:spPr>
      </p:pic>
      <p:sp>
        <p:nvSpPr>
          <p:cNvPr id="69" name="Rectangle 55"/>
          <p:cNvSpPr>
            <a:spLocks noChangeArrowheads="1"/>
          </p:cNvSpPr>
          <p:nvPr/>
        </p:nvSpPr>
        <p:spPr bwMode="auto">
          <a:xfrm>
            <a:off x="329363" y="4809441"/>
            <a:ext cx="1570038" cy="296863"/>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2" name="Title 1"/>
          <p:cNvSpPr>
            <a:spLocks noGrp="1"/>
          </p:cNvSpPr>
          <p:nvPr>
            <p:ph type="title"/>
          </p:nvPr>
        </p:nvSpPr>
        <p:spPr/>
        <p:txBody>
          <a:bodyPr/>
          <a:lstStyle/>
          <a:p>
            <a:r>
              <a:rPr lang="en-US" dirty="0"/>
              <a:t>Order-to-Cash (Standardized Services)</a:t>
            </a:r>
            <a:br>
              <a:rPr lang="en-US" dirty="0"/>
            </a:br>
            <a:r>
              <a:rPr lang="en-US" sz="2000" b="0" dirty="0"/>
              <a:t>Scenario Overview</a:t>
            </a:r>
          </a:p>
        </p:txBody>
      </p:sp>
      <p:sp>
        <p:nvSpPr>
          <p:cNvPr id="5" name="Chevron 123">
            <a:hlinkClick r:id="rId4" action="ppaction://hlinksldjump"/>
          </p:cNvPr>
          <p:cNvSpPr>
            <a:spLocks noChangeArrowheads="1"/>
          </p:cNvSpPr>
          <p:nvPr/>
        </p:nvSpPr>
        <p:spPr bwMode="auto">
          <a:xfrm>
            <a:off x="330871" y="2101823"/>
            <a:ext cx="884237" cy="879809"/>
          </a:xfrm>
          <a:prstGeom prst="chevron">
            <a:avLst>
              <a:gd name="adj" fmla="val 10374"/>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Handling an Incoming Customer Inquiry</a:t>
            </a:r>
          </a:p>
        </p:txBody>
      </p:sp>
      <p:sp>
        <p:nvSpPr>
          <p:cNvPr id="7" name="Chevron 123">
            <a:hlinkClick r:id="rId5" action="ppaction://hlinksldjump"/>
          </p:cNvPr>
          <p:cNvSpPr>
            <a:spLocks noChangeArrowheads="1"/>
          </p:cNvSpPr>
          <p:nvPr/>
        </p:nvSpPr>
        <p:spPr bwMode="auto">
          <a:xfrm>
            <a:off x="4508711" y="2100575"/>
            <a:ext cx="884237" cy="879809"/>
          </a:xfrm>
          <a:prstGeom prst="chevron">
            <a:avLst>
              <a:gd name="adj" fmla="val 10374"/>
            </a:avLst>
          </a:prstGeom>
          <a:solidFill>
            <a:schemeClr val="bg1"/>
          </a:solidFill>
          <a:ln w="12700" algn="ctr">
            <a:solidFill>
              <a:schemeClr val="bg1">
                <a:lumMod val="50000"/>
              </a:schemeClr>
            </a:solidFill>
            <a:prstDash val="solid"/>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Executing Services</a:t>
            </a:r>
          </a:p>
        </p:txBody>
      </p:sp>
      <p:sp>
        <p:nvSpPr>
          <p:cNvPr id="9" name="Chevron 123">
            <a:hlinkClick r:id="rId6" action="ppaction://hlinksldjump"/>
          </p:cNvPr>
          <p:cNvSpPr>
            <a:spLocks noChangeArrowheads="1"/>
          </p:cNvSpPr>
          <p:nvPr/>
        </p:nvSpPr>
        <p:spPr bwMode="auto">
          <a:xfrm>
            <a:off x="1175697" y="2101823"/>
            <a:ext cx="884237" cy="879809"/>
          </a:xfrm>
          <a:prstGeom prst="chevron">
            <a:avLst>
              <a:gd name="adj" fmla="val 10374"/>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Creating Sales Quotes</a:t>
            </a:r>
          </a:p>
        </p:txBody>
      </p:sp>
      <p:sp>
        <p:nvSpPr>
          <p:cNvPr id="10" name="Chevron 123">
            <a:hlinkClick r:id="rId7" action="ppaction://hlinksldjump"/>
          </p:cNvPr>
          <p:cNvSpPr>
            <a:spLocks noChangeArrowheads="1"/>
          </p:cNvSpPr>
          <p:nvPr/>
        </p:nvSpPr>
        <p:spPr bwMode="auto">
          <a:xfrm>
            <a:off x="2011678" y="2101822"/>
            <a:ext cx="884236" cy="879809"/>
          </a:xfrm>
          <a:prstGeom prst="chevron">
            <a:avLst>
              <a:gd name="adj" fmla="val 10374"/>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Creating Sales Orders</a:t>
            </a:r>
          </a:p>
        </p:txBody>
      </p:sp>
      <p:sp>
        <p:nvSpPr>
          <p:cNvPr id="12" name="Chevron 123">
            <a:hlinkClick r:id="rId8" action="ppaction://hlinksldjump"/>
          </p:cNvPr>
          <p:cNvSpPr>
            <a:spLocks noChangeArrowheads="1"/>
          </p:cNvSpPr>
          <p:nvPr/>
        </p:nvSpPr>
        <p:spPr bwMode="auto">
          <a:xfrm>
            <a:off x="5350159" y="2101823"/>
            <a:ext cx="884237" cy="879809"/>
          </a:xfrm>
          <a:prstGeom prst="chevron">
            <a:avLst>
              <a:gd name="adj" fmla="val 10374"/>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Confirming Service Execution</a:t>
            </a:r>
          </a:p>
        </p:txBody>
      </p:sp>
      <p:sp>
        <p:nvSpPr>
          <p:cNvPr id="13" name="Chevron 123">
            <a:hlinkClick r:id="rId9" action="ppaction://hlinksldjump"/>
          </p:cNvPr>
          <p:cNvSpPr>
            <a:spLocks noChangeArrowheads="1"/>
          </p:cNvSpPr>
          <p:nvPr/>
        </p:nvSpPr>
        <p:spPr bwMode="auto">
          <a:xfrm>
            <a:off x="3671305" y="3034577"/>
            <a:ext cx="884236" cy="879809"/>
          </a:xfrm>
          <a:prstGeom prst="chevron">
            <a:avLst>
              <a:gd name="adj" fmla="val 10374"/>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Receivables and Payments</a:t>
            </a:r>
          </a:p>
        </p:txBody>
      </p:sp>
      <p:sp>
        <p:nvSpPr>
          <p:cNvPr id="14" name="Chevron 123">
            <a:hlinkClick r:id="rId10" action="ppaction://hlinksldjump"/>
          </p:cNvPr>
          <p:cNvSpPr>
            <a:spLocks noChangeArrowheads="1"/>
          </p:cNvSpPr>
          <p:nvPr/>
        </p:nvSpPr>
        <p:spPr bwMode="auto">
          <a:xfrm>
            <a:off x="7022240" y="2101823"/>
            <a:ext cx="884237" cy="879809"/>
          </a:xfrm>
          <a:prstGeom prst="chevron">
            <a:avLst>
              <a:gd name="adj" fmla="val 10374"/>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Receivables and Payments</a:t>
            </a:r>
          </a:p>
        </p:txBody>
      </p:sp>
      <p:sp>
        <p:nvSpPr>
          <p:cNvPr id="15" name="Chevron 123">
            <a:hlinkClick r:id="rId11" action="ppaction://hlinksldjump"/>
          </p:cNvPr>
          <p:cNvSpPr>
            <a:spLocks noChangeArrowheads="1"/>
          </p:cNvSpPr>
          <p:nvPr/>
        </p:nvSpPr>
        <p:spPr bwMode="auto">
          <a:xfrm>
            <a:off x="6191266" y="2105835"/>
            <a:ext cx="884236" cy="879810"/>
          </a:xfrm>
          <a:prstGeom prst="chevron">
            <a:avLst>
              <a:gd name="adj" fmla="val 10374"/>
            </a:avLst>
          </a:prstGeom>
          <a:solidFill>
            <a:srgbClr val="9EE0F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Creating Customer Invoices</a:t>
            </a:r>
          </a:p>
        </p:txBody>
      </p:sp>
      <p:sp>
        <p:nvSpPr>
          <p:cNvPr id="16" name="Chevron 123">
            <a:hlinkClick r:id="rId12" action="ppaction://hlinksldjump"/>
          </p:cNvPr>
          <p:cNvSpPr>
            <a:spLocks noChangeArrowheads="1"/>
          </p:cNvSpPr>
          <p:nvPr/>
        </p:nvSpPr>
        <p:spPr bwMode="auto">
          <a:xfrm>
            <a:off x="2849141" y="3034577"/>
            <a:ext cx="884237" cy="879810"/>
          </a:xfrm>
          <a:prstGeom prst="chevron">
            <a:avLst>
              <a:gd name="adj" fmla="val 10374"/>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Creating Down Payment Request - Customer</a:t>
            </a:r>
          </a:p>
        </p:txBody>
      </p:sp>
      <p:sp>
        <p:nvSpPr>
          <p:cNvPr id="19" name="Freeform 70">
            <a:hlinkClick r:id="rId13" action="ppaction://hlinksldjump" tooltip="Telephony System, Groupware Server, Web Server"/>
          </p:cNvPr>
          <p:cNvSpPr>
            <a:spLocks noChangeArrowheads="1"/>
          </p:cNvSpPr>
          <p:nvPr/>
        </p:nvSpPr>
        <p:spPr bwMode="auto">
          <a:xfrm flipV="1">
            <a:off x="995370" y="2105835"/>
            <a:ext cx="155575" cy="125412"/>
          </a:xfrm>
          <a:custGeom>
            <a:avLst/>
            <a:gdLst>
              <a:gd name="T0" fmla="*/ 0 w 155643"/>
              <a:gd name="T1" fmla="*/ 16776 h 131323"/>
              <a:gd name="T2" fmla="*/ 123836 w 155643"/>
              <a:gd name="T3" fmla="*/ 16776 h 131323"/>
              <a:gd name="T4" fmla="*/ 152410 w 155643"/>
              <a:gd name="T5" fmla="*/ 0 h 131323"/>
              <a:gd name="T6" fmla="*/ 0 w 155643"/>
              <a:gd name="T7" fmla="*/ 16776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chemeClr val="tx1">
              <a:lumMod val="75000"/>
              <a:lumOff val="25000"/>
            </a:schemeClr>
          </a:solidFill>
          <a:ln w="9525" algn="ctr">
            <a:noFill/>
            <a:round/>
            <a:headEnd/>
            <a:tailEnd/>
          </a:ln>
        </p:spPr>
        <p:txBody>
          <a:bodyPr rot="10800000" wrap="none" lIns="54000" tIns="0" rIns="54000" bIns="0" anchor="ctr"/>
          <a:lstStyle/>
          <a:p>
            <a:endParaRPr lang="de-DE" dirty="0"/>
          </a:p>
        </p:txBody>
      </p:sp>
      <p:sp>
        <p:nvSpPr>
          <p:cNvPr id="22" name="TextBox 21"/>
          <p:cNvSpPr txBox="1"/>
          <p:nvPr/>
        </p:nvSpPr>
        <p:spPr>
          <a:xfrm>
            <a:off x="218636" y="4119098"/>
            <a:ext cx="1647825" cy="461665"/>
          </a:xfrm>
          <a:prstGeom prst="rect">
            <a:avLst/>
          </a:prstGeom>
          <a:noFill/>
        </p:spPr>
        <p:txBody>
          <a:bodyPr>
            <a:spAutoFit/>
          </a:bodyPr>
          <a:lstStyle/>
          <a:p>
            <a:pPr>
              <a:buClr>
                <a:schemeClr val="accent1"/>
              </a:buClr>
              <a:buSzPct val="80000"/>
              <a:buFont typeface="Wingdings" pitchFamily="2" charset="2"/>
              <a:buNone/>
              <a:defRPr/>
            </a:pPr>
            <a:r>
              <a:rPr lang="en-US" sz="1200" dirty="0">
                <a:solidFill>
                  <a:srgbClr val="666666"/>
                </a:solidFill>
                <a:latin typeface="BentonSans Light" pitchFamily="2" charset="0"/>
              </a:rPr>
              <a:t>Scenario </a:t>
            </a:r>
          </a:p>
          <a:p>
            <a:pPr>
              <a:buClr>
                <a:schemeClr val="accent1"/>
              </a:buClr>
              <a:buSzPct val="80000"/>
              <a:buFont typeface="Wingdings" pitchFamily="2" charset="2"/>
              <a:buNone/>
              <a:defRPr/>
            </a:pPr>
            <a:r>
              <a:rPr lang="en-US" sz="1200" dirty="0">
                <a:solidFill>
                  <a:srgbClr val="666666"/>
                </a:solidFill>
                <a:latin typeface="BentonSans Light" pitchFamily="2" charset="0"/>
              </a:rPr>
              <a:t>Explorer</a:t>
            </a:r>
            <a:endParaRPr lang="en-US" sz="1000" dirty="0">
              <a:solidFill>
                <a:srgbClr val="666666"/>
              </a:solidFill>
              <a:latin typeface="BentonSans Light" pitchFamily="2" charset="0"/>
            </a:endParaRPr>
          </a:p>
        </p:txBody>
      </p:sp>
      <p:grpSp>
        <p:nvGrpSpPr>
          <p:cNvPr id="66" name="Group 65"/>
          <p:cNvGrpSpPr/>
          <p:nvPr/>
        </p:nvGrpSpPr>
        <p:grpSpPr>
          <a:xfrm>
            <a:off x="7709046" y="1152671"/>
            <a:ext cx="1174410" cy="309466"/>
            <a:chOff x="7269479" y="1173773"/>
            <a:chExt cx="1174410" cy="309466"/>
          </a:xfrm>
        </p:grpSpPr>
        <p:pic>
          <p:nvPicPr>
            <p:cNvPr id="1026" name="Picture 2" descr="\\dwdfkps\KPS\100_Public\Graphics\Pictogram-Library\2011-Visual-Style\60X60-PNGs\SelfService_60px.png"/>
            <p:cNvPicPr>
              <a:picLocks noChangeAspect="1" noChangeArrowheads="1"/>
            </p:cNvPicPr>
            <p:nvPr/>
          </p:nvPicPr>
          <p:blipFill>
            <a:blip r:embed="rId14" cstate="print"/>
            <a:srcRect/>
            <a:stretch>
              <a:fillRect/>
            </a:stretch>
          </p:blipFill>
          <p:spPr bwMode="auto">
            <a:xfrm>
              <a:off x="7269479" y="1173773"/>
              <a:ext cx="282233" cy="282233"/>
            </a:xfrm>
            <a:prstGeom prst="rect">
              <a:avLst/>
            </a:prstGeom>
            <a:noFill/>
          </p:spPr>
        </p:pic>
        <p:sp>
          <p:nvSpPr>
            <p:cNvPr id="61" name="Rectangle 108"/>
            <p:cNvSpPr>
              <a:spLocks noChangeArrowheads="1"/>
            </p:cNvSpPr>
            <p:nvPr/>
          </p:nvSpPr>
          <p:spPr bwMode="auto">
            <a:xfrm>
              <a:off x="7272314" y="1178439"/>
              <a:ext cx="1171575" cy="304800"/>
            </a:xfrm>
            <a:prstGeom prst="rect">
              <a:avLst/>
            </a:prstGeom>
            <a:noFill/>
            <a:ln w="9525">
              <a:noFill/>
              <a:miter lim="800000"/>
              <a:headEnd/>
              <a:tailEnd/>
            </a:ln>
          </p:spPr>
          <p:txBody>
            <a:bodyPr wrap="none">
              <a:spAutoFit/>
            </a:bodyPr>
            <a:lstStyle/>
            <a:p>
              <a:pPr marL="215900">
                <a:spcBef>
                  <a:spcPts val="600"/>
                </a:spcBef>
                <a:spcAft>
                  <a:spcPct val="30000"/>
                </a:spcAft>
              </a:pPr>
              <a:r>
                <a:rPr lang="en-US" sz="700" dirty="0">
                  <a:ea typeface="SimSun" pitchFamily="2" charset="-122"/>
                </a:rPr>
                <a:t>Click process </a:t>
              </a:r>
              <a:br>
                <a:rPr lang="en-US" sz="700" dirty="0">
                  <a:ea typeface="SimSun" pitchFamily="2" charset="-122"/>
                </a:rPr>
              </a:br>
              <a:r>
                <a:rPr lang="en-US" sz="700" dirty="0">
                  <a:ea typeface="SimSun" pitchFamily="2" charset="-122"/>
                </a:rPr>
                <a:t>chevrons for details</a:t>
              </a:r>
            </a:p>
          </p:txBody>
        </p:sp>
      </p:grpSp>
      <p:sp>
        <p:nvSpPr>
          <p:cNvPr id="59" name="Chevron 123">
            <a:hlinkClick r:id="rId15" action="ppaction://hlinksldjump"/>
          </p:cNvPr>
          <p:cNvSpPr>
            <a:spLocks noChangeArrowheads="1"/>
          </p:cNvSpPr>
          <p:nvPr/>
        </p:nvSpPr>
        <p:spPr bwMode="auto">
          <a:xfrm>
            <a:off x="2849141" y="2100575"/>
            <a:ext cx="1706400" cy="879809"/>
          </a:xfrm>
          <a:prstGeom prst="chevron">
            <a:avLst>
              <a:gd name="adj" fmla="val 10374"/>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Dispatching and Scheduling Orders</a:t>
            </a:r>
          </a:p>
        </p:txBody>
      </p:sp>
      <p:pic>
        <p:nvPicPr>
          <p:cNvPr id="3" name="Picture 2"/>
          <p:cNvPicPr>
            <a:picLocks noChangeAspect="1" noChangeArrowheads="1"/>
          </p:cNvPicPr>
          <p:nvPr/>
        </p:nvPicPr>
        <p:blipFill>
          <a:blip r:embed="rId16" cstate="print">
            <a:extLst>
              <a:ext uri="{28A0092B-C50C-407E-A947-70E740481C1C}">
                <a14:useLocalDpi xmlns:a14="http://schemas.microsoft.com/office/drawing/2010/main" val="0"/>
              </a:ext>
            </a:extLst>
          </a:blip>
          <a:stretch>
            <a:fillRect/>
          </a:stretch>
        </p:blipFill>
        <p:spPr bwMode="auto">
          <a:xfrm>
            <a:off x="391696" y="3194924"/>
            <a:ext cx="176213" cy="13135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0" name="Picture 59"/>
          <p:cNvPicPr>
            <a:picLocks noChangeAspect="1" noChangeArrowheads="1"/>
          </p:cNvPicPr>
          <p:nvPr/>
        </p:nvPicPr>
        <p:blipFill>
          <a:blip r:embed="rId16" cstate="print">
            <a:extLst>
              <a:ext uri="{28A0092B-C50C-407E-A947-70E740481C1C}">
                <a14:useLocalDpi xmlns:a14="http://schemas.microsoft.com/office/drawing/2010/main" val="0"/>
              </a:ext>
            </a:extLst>
          </a:blip>
          <a:stretch>
            <a:fillRect/>
          </a:stretch>
        </p:blipFill>
        <p:spPr bwMode="auto">
          <a:xfrm>
            <a:off x="5413480" y="3194925"/>
            <a:ext cx="176213" cy="13135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7" name="Picture 66"/>
          <p:cNvPicPr>
            <a:picLocks noChangeAspect="1" noChangeArrowheads="1"/>
          </p:cNvPicPr>
          <p:nvPr/>
        </p:nvPicPr>
        <p:blipFill>
          <a:blip r:embed="rId16" cstate="print">
            <a:extLst>
              <a:ext uri="{28A0092B-C50C-407E-A947-70E740481C1C}">
                <a14:useLocalDpi xmlns:a14="http://schemas.microsoft.com/office/drawing/2010/main" val="0"/>
              </a:ext>
            </a:extLst>
          </a:blip>
          <a:stretch>
            <a:fillRect/>
          </a:stretch>
        </p:blipFill>
        <p:spPr bwMode="auto">
          <a:xfrm>
            <a:off x="2011678" y="3194923"/>
            <a:ext cx="176213" cy="13135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8" name="Pentagon 71"/>
          <p:cNvSpPr>
            <a:spLocks noChangeArrowheads="1"/>
          </p:cNvSpPr>
          <p:nvPr/>
        </p:nvSpPr>
        <p:spPr bwMode="auto">
          <a:xfrm>
            <a:off x="291469" y="3034577"/>
            <a:ext cx="633413" cy="604837"/>
          </a:xfrm>
          <a:prstGeom prst="homePlate">
            <a:avLst>
              <a:gd name="adj" fmla="val 11258"/>
            </a:avLst>
          </a:prstGeom>
          <a:noFill/>
          <a:ln w="19050" cap="rnd" algn="ctr">
            <a:noFill/>
            <a:bevel/>
            <a:headEnd/>
            <a:tailEnd/>
          </a:ln>
        </p:spPr>
        <p:txBody>
          <a:bodyPr lIns="72000" tIns="36000" rIns="0" bIns="4680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700" b="0" i="0" u="none" strike="noStrike" kern="0" cap="none" spc="0" normalizeH="0" baseline="0" noProof="0" dirty="0">
                <a:ln>
                  <a:noFill/>
                </a:ln>
                <a:solidFill>
                  <a:srgbClr val="404040"/>
                </a:solidFill>
                <a:effectLst/>
                <a:uLnTx/>
                <a:uFillTx/>
              </a:rPr>
              <a:t>Marketing-to-Opportunity</a:t>
            </a:r>
          </a:p>
        </p:txBody>
      </p:sp>
      <p:sp>
        <p:nvSpPr>
          <p:cNvPr id="71" name="Pentagon 81"/>
          <p:cNvSpPr>
            <a:spLocks noChangeArrowheads="1"/>
          </p:cNvSpPr>
          <p:nvPr/>
        </p:nvSpPr>
        <p:spPr bwMode="auto">
          <a:xfrm>
            <a:off x="1932782" y="3046290"/>
            <a:ext cx="684212" cy="604837"/>
          </a:xfrm>
          <a:prstGeom prst="homePlate">
            <a:avLst>
              <a:gd name="adj" fmla="val 11276"/>
            </a:avLst>
          </a:prstGeom>
          <a:noFill/>
          <a:ln w="19050" cap="rnd" algn="ctr">
            <a:noFill/>
            <a:bevel/>
            <a:headEnd/>
            <a:tailEnd/>
          </a:ln>
        </p:spPr>
        <p:txBody>
          <a:bodyPr lIns="72000" tIns="36000" rIns="0" bIns="46800" anchor="b"/>
          <a:lstStyle/>
          <a:p>
            <a:r>
              <a:rPr lang="en-US" sz="700" dirty="0">
                <a:solidFill>
                  <a:srgbClr val="404040"/>
                </a:solidFill>
              </a:rPr>
              <a:t>Procure-to-Pay (Services)</a:t>
            </a:r>
          </a:p>
        </p:txBody>
      </p:sp>
      <p:sp>
        <p:nvSpPr>
          <p:cNvPr id="72" name="Pentagon 81"/>
          <p:cNvSpPr>
            <a:spLocks noChangeArrowheads="1"/>
          </p:cNvSpPr>
          <p:nvPr/>
        </p:nvSpPr>
        <p:spPr bwMode="auto">
          <a:xfrm>
            <a:off x="5324475" y="3034577"/>
            <a:ext cx="777875" cy="604837"/>
          </a:xfrm>
          <a:prstGeom prst="homePlate">
            <a:avLst>
              <a:gd name="adj" fmla="val 12819"/>
            </a:avLst>
          </a:prstGeom>
          <a:noFill/>
          <a:ln w="19050" cap="rnd" algn="ctr">
            <a:noFill/>
            <a:bevel/>
            <a:headEnd/>
            <a:tailEnd/>
          </a:ln>
        </p:spPr>
        <p:txBody>
          <a:bodyPr lIns="72000" tIns="36000" rIns="0" bIns="46800" anchor="b"/>
          <a:lstStyle/>
          <a:p>
            <a:r>
              <a:rPr lang="en-US" sz="700" dirty="0">
                <a:solidFill>
                  <a:srgbClr val="404040"/>
                </a:solidFill>
              </a:rPr>
              <a:t>Expense Reimbursement</a:t>
            </a:r>
          </a:p>
        </p:txBody>
      </p:sp>
      <p:sp>
        <p:nvSpPr>
          <p:cNvPr id="73" name="Rectangle 122"/>
          <p:cNvSpPr>
            <a:spLocks noChangeArrowheads="1"/>
          </p:cNvSpPr>
          <p:nvPr/>
        </p:nvSpPr>
        <p:spPr bwMode="auto">
          <a:xfrm>
            <a:off x="1763713" y="4132263"/>
            <a:ext cx="7380287" cy="2725737"/>
          </a:xfrm>
          <a:prstGeom prst="rect">
            <a:avLst/>
          </a:prstGeom>
          <a:solidFill>
            <a:srgbClr val="EAEAEA"/>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dirty="0"/>
          </a:p>
        </p:txBody>
      </p:sp>
      <p:sp>
        <p:nvSpPr>
          <p:cNvPr id="75" name="TextBox 74"/>
          <p:cNvSpPr txBox="1"/>
          <p:nvPr/>
        </p:nvSpPr>
        <p:spPr bwMode="auto">
          <a:xfrm>
            <a:off x="1922463" y="4138613"/>
            <a:ext cx="4602162" cy="261937"/>
          </a:xfrm>
          <a:prstGeom prst="rect">
            <a:avLst/>
          </a:prstGeom>
          <a:noFill/>
        </p:spPr>
        <p:txBody>
          <a:bodyPr>
            <a:spAutoFit/>
          </a:bodyPr>
          <a:lstStyle/>
          <a:p>
            <a:pPr>
              <a:buClr>
                <a:schemeClr val="accent1"/>
              </a:buClr>
              <a:buSzPct val="80000"/>
              <a:buFont typeface="Wingdings" pitchFamily="2" charset="2"/>
              <a:buNone/>
              <a:defRPr/>
            </a:pPr>
            <a:endParaRPr lang="en-US" sz="1100" b="1" dirty="0">
              <a:solidFill>
                <a:srgbClr val="44697D"/>
              </a:solidFill>
              <a:latin typeface="+mn-lt"/>
            </a:endParaRPr>
          </a:p>
        </p:txBody>
      </p:sp>
      <p:sp>
        <p:nvSpPr>
          <p:cNvPr id="76" name="TextBox 98"/>
          <p:cNvSpPr txBox="1">
            <a:spLocks noChangeArrowheads="1"/>
          </p:cNvSpPr>
          <p:nvPr/>
        </p:nvSpPr>
        <p:spPr bwMode="auto">
          <a:xfrm>
            <a:off x="7650163" y="4141788"/>
            <a:ext cx="1365250" cy="214312"/>
          </a:xfrm>
          <a:prstGeom prst="rect">
            <a:avLst/>
          </a:prstGeom>
          <a:noFill/>
          <a:ln w="9525">
            <a:noFill/>
            <a:miter lim="800000"/>
            <a:headEnd/>
            <a:tailEnd/>
          </a:ln>
        </p:spPr>
        <p:txBody>
          <a:bodyPr rIns="0">
            <a:spAutoFit/>
          </a:bodyPr>
          <a:lstStyle/>
          <a:p>
            <a:pPr algn="r">
              <a:buClr>
                <a:schemeClr val="accent1"/>
              </a:buClr>
              <a:buSzPct val="80000"/>
              <a:buFont typeface="Wingdings" pitchFamily="2" charset="2"/>
              <a:buNone/>
            </a:pPr>
            <a:r>
              <a:rPr lang="en-US" sz="800" dirty="0">
                <a:solidFill>
                  <a:srgbClr val="44697D"/>
                </a:solidFill>
                <a:hlinkClick r:id="rId17" action="ppaction://hlinksldjump"/>
              </a:rPr>
              <a:t>Open Legend</a:t>
            </a:r>
            <a:endParaRPr lang="en-US" sz="900" dirty="0">
              <a:ea typeface="SimSun" pitchFamily="2" charset="-122"/>
            </a:endParaRPr>
          </a:p>
        </p:txBody>
      </p:sp>
      <p:sp>
        <p:nvSpPr>
          <p:cNvPr id="77" name="Chevron 79"/>
          <p:cNvSpPr>
            <a:spLocks noChangeArrowheads="1"/>
          </p:cNvSpPr>
          <p:nvPr/>
        </p:nvSpPr>
        <p:spPr bwMode="auto">
          <a:xfrm>
            <a:off x="2297113" y="6315075"/>
            <a:ext cx="639762" cy="414338"/>
          </a:xfrm>
          <a:prstGeom prst="chevron">
            <a:avLst>
              <a:gd name="adj" fmla="val 0"/>
            </a:avLst>
          </a:prstGeom>
          <a:noFill/>
          <a:ln w="19050" cap="rnd" algn="ctr">
            <a:noFill/>
            <a:bevel/>
            <a:headEnd/>
            <a:tailEnd/>
          </a:ln>
        </p:spPr>
        <p:txBody>
          <a:bodyPr lIns="0" tIns="0" rIns="0" bIns="0" anchor="b"/>
          <a:lstStyle/>
          <a:p>
            <a:pPr>
              <a:buClr>
                <a:schemeClr val="accent1"/>
              </a:buClr>
              <a:buSzPct val="80000"/>
              <a:buFont typeface="Wingdings" pitchFamily="2" charset="2"/>
              <a:buNone/>
            </a:pPr>
            <a:endParaRPr lang="en-US" sz="800" b="1" dirty="0">
              <a:solidFill>
                <a:srgbClr val="404040"/>
              </a:solidFill>
            </a:endParaRPr>
          </a:p>
          <a:p>
            <a:pPr>
              <a:buClr>
                <a:schemeClr val="accent1"/>
              </a:buClr>
              <a:buSzPct val="80000"/>
              <a:buFont typeface="Wingdings" pitchFamily="2" charset="2"/>
              <a:buNone/>
            </a:pPr>
            <a:r>
              <a:rPr lang="en-US" sz="700" dirty="0">
                <a:solidFill>
                  <a:srgbClr val="404040"/>
                </a:solidFill>
              </a:rPr>
              <a:t>Sales/Customer Service Representative</a:t>
            </a:r>
          </a:p>
        </p:txBody>
      </p:sp>
      <p:sp>
        <p:nvSpPr>
          <p:cNvPr id="78" name="TextBox 83"/>
          <p:cNvSpPr txBox="1">
            <a:spLocks noChangeArrowheads="1"/>
          </p:cNvSpPr>
          <p:nvPr/>
        </p:nvSpPr>
        <p:spPr bwMode="auto">
          <a:xfrm>
            <a:off x="1738313"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Scenario Description</a:t>
            </a:r>
          </a:p>
        </p:txBody>
      </p:sp>
      <p:sp>
        <p:nvSpPr>
          <p:cNvPr id="79" name="TextBox 66"/>
          <p:cNvSpPr txBox="1">
            <a:spLocks noChangeArrowheads="1"/>
          </p:cNvSpPr>
          <p:nvPr/>
        </p:nvSpPr>
        <p:spPr bwMode="auto">
          <a:xfrm>
            <a:off x="1735138" y="5976938"/>
            <a:ext cx="6350000" cy="228600"/>
          </a:xfrm>
          <a:prstGeom prst="rect">
            <a:avLst/>
          </a:prstGeom>
          <a:noFill/>
          <a:ln w="9525">
            <a:noFill/>
            <a:miter lim="800000"/>
            <a:headEnd/>
            <a:tailEnd/>
          </a:ln>
        </p:spPr>
        <p:txBody>
          <a:bodyPr>
            <a:spAutoFit/>
          </a:bodyPr>
          <a:lstStyle/>
          <a:p>
            <a:pPr>
              <a:buClr>
                <a:schemeClr val="accent1"/>
              </a:buClr>
              <a:buSzPct val="80000"/>
              <a:buFont typeface="Wingdings" pitchFamily="2" charset="2"/>
              <a:buNone/>
            </a:pPr>
            <a:r>
              <a:rPr lang="en-US" sz="900" dirty="0"/>
              <a:t>The following business roles are involved in this scenario:</a:t>
            </a:r>
          </a:p>
        </p:txBody>
      </p:sp>
      <p:sp>
        <p:nvSpPr>
          <p:cNvPr id="80" name="Chevron 79"/>
          <p:cNvSpPr>
            <a:spLocks noChangeArrowheads="1"/>
          </p:cNvSpPr>
          <p:nvPr/>
        </p:nvSpPr>
        <p:spPr bwMode="auto">
          <a:xfrm>
            <a:off x="4684713" y="6315075"/>
            <a:ext cx="639762" cy="414338"/>
          </a:xfrm>
          <a:prstGeom prst="chevron">
            <a:avLst>
              <a:gd name="adj" fmla="val 0"/>
            </a:avLst>
          </a:prstGeom>
          <a:noFill/>
          <a:ln w="19050" cap="rnd" algn="ctr">
            <a:noFill/>
            <a:bevel/>
            <a:headEnd/>
            <a:tailEnd/>
          </a:ln>
        </p:spPr>
        <p:txBody>
          <a:bodyPr lIns="0" tIns="0" rIns="0" bIns="0" anchor="b"/>
          <a:lstStyle/>
          <a:p>
            <a:pPr>
              <a:buClr>
                <a:schemeClr val="accent1"/>
              </a:buClr>
              <a:buSzPct val="80000"/>
              <a:buFont typeface="Wingdings" pitchFamily="2" charset="2"/>
              <a:buNone/>
            </a:pPr>
            <a:endParaRPr lang="en-US" sz="800" b="1" dirty="0">
              <a:solidFill>
                <a:srgbClr val="404040"/>
              </a:solidFill>
            </a:endParaRPr>
          </a:p>
          <a:p>
            <a:pPr>
              <a:buClr>
                <a:schemeClr val="accent1"/>
              </a:buClr>
              <a:buSzPct val="80000"/>
              <a:buFont typeface="Wingdings" pitchFamily="2" charset="2"/>
              <a:buNone/>
            </a:pPr>
            <a:r>
              <a:rPr lang="en-US" sz="700" dirty="0">
                <a:solidFill>
                  <a:srgbClr val="404040"/>
                </a:solidFill>
              </a:rPr>
              <a:t>Service Performer</a:t>
            </a:r>
          </a:p>
        </p:txBody>
      </p:sp>
      <p:sp>
        <p:nvSpPr>
          <p:cNvPr id="81" name="Chevron 79"/>
          <p:cNvSpPr>
            <a:spLocks noChangeArrowheads="1"/>
          </p:cNvSpPr>
          <p:nvPr/>
        </p:nvSpPr>
        <p:spPr bwMode="auto">
          <a:xfrm>
            <a:off x="5716588" y="6315075"/>
            <a:ext cx="639762" cy="414338"/>
          </a:xfrm>
          <a:prstGeom prst="chevron">
            <a:avLst>
              <a:gd name="adj" fmla="val 0"/>
            </a:avLst>
          </a:prstGeom>
          <a:noFill/>
          <a:ln w="19050" cap="rnd" algn="ctr">
            <a:noFill/>
            <a:bevel/>
            <a:headEnd/>
            <a:tailEnd/>
          </a:ln>
        </p:spPr>
        <p:txBody>
          <a:bodyPr lIns="0" tIns="0" rIns="0" bIns="0" anchor="b"/>
          <a:lstStyle/>
          <a:p>
            <a:pPr>
              <a:buClr>
                <a:schemeClr val="accent1"/>
              </a:buClr>
              <a:buSzPct val="80000"/>
              <a:buFont typeface="Wingdings" pitchFamily="2" charset="2"/>
              <a:buNone/>
            </a:pPr>
            <a:endParaRPr lang="en-US" sz="800" b="1" dirty="0">
              <a:solidFill>
                <a:srgbClr val="404040"/>
              </a:solidFill>
            </a:endParaRPr>
          </a:p>
          <a:p>
            <a:pPr>
              <a:buClr>
                <a:schemeClr val="accent1"/>
              </a:buClr>
              <a:buSzPct val="80000"/>
              <a:buFont typeface="Wingdings" pitchFamily="2" charset="2"/>
              <a:buNone/>
            </a:pPr>
            <a:r>
              <a:rPr lang="en-US" sz="700" dirty="0">
                <a:solidFill>
                  <a:srgbClr val="404040"/>
                </a:solidFill>
              </a:rPr>
              <a:t>Accounts Receivables Accountant</a:t>
            </a:r>
          </a:p>
        </p:txBody>
      </p:sp>
      <p:sp>
        <p:nvSpPr>
          <p:cNvPr id="82" name="TextBox 66"/>
          <p:cNvSpPr txBox="1">
            <a:spLocks noChangeArrowheads="1"/>
          </p:cNvSpPr>
          <p:nvPr/>
        </p:nvSpPr>
        <p:spPr bwMode="auto">
          <a:xfrm>
            <a:off x="1887538" y="4406900"/>
            <a:ext cx="3497262" cy="1601977"/>
          </a:xfrm>
          <a:prstGeom prst="rect">
            <a:avLst/>
          </a:prstGeom>
          <a:noFill/>
          <a:ln w="9525">
            <a:noFill/>
            <a:miter lim="800000"/>
            <a:headEnd/>
            <a:tailEnd/>
          </a:ln>
        </p:spPr>
        <p:txBody>
          <a:bodyPr>
            <a:spAutoFit/>
          </a:bodyPr>
          <a:lstStyle/>
          <a:p>
            <a:pPr>
              <a:buClr>
                <a:schemeClr val="accent1"/>
              </a:buClr>
              <a:buSzPct val="80000"/>
              <a:buFont typeface="Wingdings" pitchFamily="2" charset="2"/>
              <a:buNone/>
            </a:pPr>
            <a:r>
              <a:rPr lang="en-US" sz="900" dirty="0"/>
              <a:t>The </a:t>
            </a:r>
            <a:r>
              <a:rPr lang="en-US" sz="900" b="1" dirty="0"/>
              <a:t>Order-to-Cash (Standardized Services)</a:t>
            </a:r>
            <a:r>
              <a:rPr lang="en-US" sz="900" dirty="0"/>
              <a:t> business scenario enables you to sell services, with functions to handle quotes, create sales orders with service items, plan the service execution, fulfill, confirm, and invoice the services sold. The selling of services can be the main line of business or as value added services for physical goods. In addition, the following features are provided:</a:t>
            </a:r>
          </a:p>
          <a:p>
            <a:pPr marL="228600" lvl="1" indent="-114300">
              <a:lnSpc>
                <a:spcPct val="90000"/>
              </a:lnSpc>
              <a:spcBef>
                <a:spcPct val="60000"/>
              </a:spcBef>
              <a:buClr>
                <a:srgbClr val="4DB6EF"/>
              </a:buClr>
              <a:buFont typeface="Wingdings" pitchFamily="2" charset="2"/>
              <a:buChar char="l"/>
            </a:pPr>
            <a:r>
              <a:rPr lang="en-US" sz="900" dirty="0"/>
              <a:t>Automatic order creation from lead, opportunity, quote, or external systems</a:t>
            </a:r>
          </a:p>
          <a:p>
            <a:pPr marL="228600" lvl="1" indent="-114300">
              <a:lnSpc>
                <a:spcPct val="90000"/>
              </a:lnSpc>
              <a:spcBef>
                <a:spcPct val="60000"/>
              </a:spcBef>
              <a:buClr>
                <a:srgbClr val="4DB6EF"/>
              </a:buClr>
              <a:buFont typeface="Wingdings" pitchFamily="2" charset="2"/>
              <a:buChar char="l"/>
            </a:pPr>
            <a:r>
              <a:rPr lang="en-US" sz="900" dirty="0"/>
              <a:t>Approval process for sales quotes based on thresholds</a:t>
            </a:r>
          </a:p>
        </p:txBody>
      </p:sp>
      <p:sp>
        <p:nvSpPr>
          <p:cNvPr id="83" name="TextBox 66"/>
          <p:cNvSpPr txBox="1">
            <a:spLocks noChangeArrowheads="1"/>
          </p:cNvSpPr>
          <p:nvPr/>
        </p:nvSpPr>
        <p:spPr bwMode="auto">
          <a:xfrm>
            <a:off x="5387975" y="4410075"/>
            <a:ext cx="3497263" cy="1643527"/>
          </a:xfrm>
          <a:prstGeom prst="rect">
            <a:avLst/>
          </a:prstGeom>
          <a:noFill/>
          <a:ln w="9525">
            <a:noFill/>
            <a:miter lim="800000"/>
            <a:headEnd/>
            <a:tailEnd/>
          </a:ln>
        </p:spPr>
        <p:txBody>
          <a:bodyPr>
            <a:spAutoFit/>
          </a:bodyPr>
          <a:lstStyle/>
          <a:p>
            <a:pPr marL="228600" lvl="1" indent="-114300">
              <a:lnSpc>
                <a:spcPct val="90000"/>
              </a:lnSpc>
              <a:spcBef>
                <a:spcPct val="60000"/>
              </a:spcBef>
              <a:buClr>
                <a:srgbClr val="4DB6EF"/>
              </a:buClr>
              <a:buFont typeface="Wingdings" pitchFamily="2" charset="2"/>
              <a:buChar char="l"/>
            </a:pPr>
            <a:r>
              <a:rPr lang="de-DE" sz="900" dirty="0"/>
              <a:t>Flexible price determination</a:t>
            </a:r>
          </a:p>
          <a:p>
            <a:pPr marL="228600" lvl="1" indent="-114300">
              <a:lnSpc>
                <a:spcPct val="90000"/>
              </a:lnSpc>
              <a:spcBef>
                <a:spcPct val="60000"/>
              </a:spcBef>
              <a:buClr>
                <a:srgbClr val="4DB6EF"/>
              </a:buClr>
              <a:buFont typeface="Wingdings" pitchFamily="2" charset="2"/>
              <a:buChar char="l"/>
            </a:pPr>
            <a:r>
              <a:rPr lang="en-US" sz="900" dirty="0"/>
              <a:t>Use of credit cards with integration to financial service providers</a:t>
            </a:r>
          </a:p>
          <a:p>
            <a:pPr marL="228600" lvl="1" indent="-114300">
              <a:lnSpc>
                <a:spcPct val="90000"/>
              </a:lnSpc>
              <a:spcBef>
                <a:spcPct val="60000"/>
              </a:spcBef>
              <a:buClr>
                <a:srgbClr val="4DB6EF"/>
              </a:buClr>
              <a:buFont typeface="Wingdings" pitchFamily="2" charset="2"/>
              <a:buChar char="l"/>
            </a:pPr>
            <a:r>
              <a:rPr lang="en-US" sz="900" dirty="0"/>
              <a:t>Credit limit checks based on account balance and new orders</a:t>
            </a:r>
          </a:p>
          <a:p>
            <a:pPr marL="228600" lvl="1" indent="-114300">
              <a:lnSpc>
                <a:spcPct val="90000"/>
              </a:lnSpc>
              <a:spcBef>
                <a:spcPct val="60000"/>
              </a:spcBef>
              <a:buClr>
                <a:srgbClr val="4DB6EF"/>
              </a:buClr>
              <a:buFont typeface="Wingdings" pitchFamily="2" charset="2"/>
              <a:buChar char="l"/>
            </a:pPr>
            <a:r>
              <a:rPr lang="en-US" sz="900" dirty="0"/>
              <a:t>Outsourcing of field services to third-party service providers</a:t>
            </a:r>
            <a:endParaRPr lang="de-DE" sz="900" dirty="0"/>
          </a:p>
          <a:p>
            <a:pPr>
              <a:buClr>
                <a:schemeClr val="accent1"/>
              </a:buClr>
              <a:buSzPct val="80000"/>
              <a:buFont typeface="Wingdings" pitchFamily="2" charset="2"/>
              <a:buNone/>
            </a:pPr>
            <a:endParaRPr lang="en-US" sz="900" dirty="0"/>
          </a:p>
          <a:p>
            <a:pPr>
              <a:buClr>
                <a:schemeClr val="accent1"/>
              </a:buClr>
              <a:buSzPct val="80000"/>
              <a:buFont typeface="Wingdings" pitchFamily="2" charset="2"/>
              <a:buNone/>
            </a:pPr>
            <a:r>
              <a:rPr lang="en-US" sz="900" dirty="0"/>
              <a:t>The scenario incorporates business functions from related areas that directly support service delivery, such as processing due items and payments in financial accounting.</a:t>
            </a:r>
          </a:p>
        </p:txBody>
      </p:sp>
      <p:cxnSp>
        <p:nvCxnSpPr>
          <p:cNvPr id="84" name="Straight Connector 139"/>
          <p:cNvCxnSpPr>
            <a:cxnSpLocks noChangeShapeType="1"/>
          </p:cNvCxnSpPr>
          <p:nvPr/>
        </p:nvCxnSpPr>
        <p:spPr bwMode="auto">
          <a:xfrm rot="5400000">
            <a:off x="4562475" y="5189538"/>
            <a:ext cx="1592263" cy="1587"/>
          </a:xfrm>
          <a:prstGeom prst="line">
            <a:avLst/>
          </a:prstGeom>
          <a:noFill/>
          <a:ln w="12700" algn="ctr">
            <a:solidFill>
              <a:schemeClr val="bg1"/>
            </a:solidFill>
            <a:round/>
            <a:headEnd/>
            <a:tailEnd/>
          </a:ln>
        </p:spPr>
      </p:cxnSp>
      <p:grpSp>
        <p:nvGrpSpPr>
          <p:cNvPr id="8" name="Group 7"/>
          <p:cNvGrpSpPr/>
          <p:nvPr/>
        </p:nvGrpSpPr>
        <p:grpSpPr>
          <a:xfrm>
            <a:off x="5248275" y="6313488"/>
            <a:ext cx="407988" cy="407987"/>
            <a:chOff x="5248275" y="6313488"/>
            <a:chExt cx="407988" cy="407987"/>
          </a:xfrm>
        </p:grpSpPr>
        <p:pic>
          <p:nvPicPr>
            <p:cNvPr id="86" name="Picture 102" descr="47"/>
            <p:cNvPicPr>
              <a:picLocks noChangeAspect="1" noChangeArrowheads="1"/>
            </p:cNvPicPr>
            <p:nvPr/>
          </p:nvPicPr>
          <p:blipFill>
            <a:blip r:embed="rId18" cstate="print"/>
            <a:srcRect/>
            <a:stretch>
              <a:fillRect/>
            </a:stretch>
          </p:blipFill>
          <p:spPr bwMode="auto">
            <a:xfrm>
              <a:off x="5264150" y="6329363"/>
              <a:ext cx="384175" cy="384175"/>
            </a:xfrm>
            <a:prstGeom prst="rect">
              <a:avLst/>
            </a:prstGeom>
            <a:noFill/>
            <a:ln w="9525">
              <a:noFill/>
              <a:miter lim="800000"/>
              <a:headEnd/>
              <a:tailEnd/>
            </a:ln>
          </p:spPr>
        </p:pic>
        <p:sp>
          <p:nvSpPr>
            <p:cNvPr id="87" name="AutoShape 103"/>
            <p:cNvSpPr>
              <a:spLocks noChangeArrowheads="1"/>
            </p:cNvSpPr>
            <p:nvPr/>
          </p:nvSpPr>
          <p:spPr bwMode="auto">
            <a:xfrm>
              <a:off x="5248275" y="6313488"/>
              <a:ext cx="407988" cy="407987"/>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60000 65536"/>
                <a:gd name="T17" fmla="*/ 0 60000 65536"/>
                <a:gd name="T18" fmla="*/ 0 60000 65536"/>
                <a:gd name="T19" fmla="*/ 0 60000 65536"/>
                <a:gd name="T20" fmla="*/ 0 60000 65536"/>
                <a:gd name="T21" fmla="*/ 0 60000 65536"/>
                <a:gd name="T22" fmla="*/ 0 60000 65536"/>
                <a:gd name="T23" fmla="*/ 0 60000 65536"/>
                <a:gd name="T24" fmla="*/ 3194 w 21600"/>
                <a:gd name="T25" fmla="*/ 3194 h 21600"/>
                <a:gd name="T26" fmla="*/ 18406 w 21600"/>
                <a:gd name="T27" fmla="*/ 18406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1177" y="10800"/>
                  </a:moveTo>
                  <a:cubicBezTo>
                    <a:pt x="1177" y="16115"/>
                    <a:pt x="5485" y="20423"/>
                    <a:pt x="10800" y="20423"/>
                  </a:cubicBezTo>
                  <a:cubicBezTo>
                    <a:pt x="16115" y="20423"/>
                    <a:pt x="20423" y="16115"/>
                    <a:pt x="20423" y="10800"/>
                  </a:cubicBezTo>
                  <a:cubicBezTo>
                    <a:pt x="20423" y="5485"/>
                    <a:pt x="16115" y="1177"/>
                    <a:pt x="10800" y="1177"/>
                  </a:cubicBezTo>
                  <a:cubicBezTo>
                    <a:pt x="5485" y="1177"/>
                    <a:pt x="1177" y="5485"/>
                    <a:pt x="1177" y="10800"/>
                  </a:cubicBezTo>
                  <a:close/>
                </a:path>
              </a:pathLst>
            </a:custGeom>
            <a:solidFill>
              <a:srgbClr val="4DB6EF"/>
            </a:solidFill>
            <a:ln w="9525">
              <a:noFill/>
              <a:round/>
              <a:headEnd/>
              <a:tailEnd/>
            </a:ln>
          </p:spPr>
          <p:txBody>
            <a:bodyPr wrap="none" anchor="ctr"/>
            <a:lstStyle/>
            <a:p>
              <a:endParaRPr lang="de-DE" dirty="0"/>
            </a:p>
          </p:txBody>
        </p:sp>
      </p:grpSp>
      <p:sp>
        <p:nvSpPr>
          <p:cNvPr id="88" name="Chevron 79"/>
          <p:cNvSpPr>
            <a:spLocks noChangeArrowheads="1"/>
          </p:cNvSpPr>
          <p:nvPr/>
        </p:nvSpPr>
        <p:spPr bwMode="auto">
          <a:xfrm>
            <a:off x="3467100" y="6307138"/>
            <a:ext cx="639763" cy="414337"/>
          </a:xfrm>
          <a:prstGeom prst="chevron">
            <a:avLst>
              <a:gd name="adj" fmla="val 0"/>
            </a:avLst>
          </a:prstGeom>
          <a:noFill/>
          <a:ln w="19050" cap="rnd" algn="ctr">
            <a:noFill/>
            <a:bevel/>
            <a:headEnd/>
            <a:tailEnd/>
          </a:ln>
        </p:spPr>
        <p:txBody>
          <a:bodyPr lIns="0" tIns="0" rIns="0" bIns="0" anchor="b"/>
          <a:lstStyle/>
          <a:p>
            <a:pPr>
              <a:buClr>
                <a:schemeClr val="accent1"/>
              </a:buClr>
              <a:buSzPct val="80000"/>
              <a:buFont typeface="Wingdings" pitchFamily="2" charset="2"/>
              <a:buNone/>
            </a:pPr>
            <a:endParaRPr lang="en-US" sz="800" b="1" dirty="0">
              <a:solidFill>
                <a:srgbClr val="404040"/>
              </a:solidFill>
            </a:endParaRPr>
          </a:p>
          <a:p>
            <a:pPr>
              <a:buClr>
                <a:schemeClr val="accent1"/>
              </a:buClr>
              <a:buSzPct val="80000"/>
              <a:buFont typeface="Wingdings" pitchFamily="2" charset="2"/>
              <a:buNone/>
            </a:pPr>
            <a:r>
              <a:rPr lang="en-US" sz="700" dirty="0">
                <a:solidFill>
                  <a:srgbClr val="404040"/>
                </a:solidFill>
              </a:rPr>
              <a:t>Service Planner/</a:t>
            </a:r>
            <a:br>
              <a:rPr lang="en-US" sz="700" dirty="0">
                <a:solidFill>
                  <a:srgbClr val="404040"/>
                </a:solidFill>
              </a:rPr>
            </a:br>
            <a:r>
              <a:rPr lang="en-US" sz="700" dirty="0">
                <a:solidFill>
                  <a:srgbClr val="404040"/>
                </a:solidFill>
              </a:rPr>
              <a:t>Dispatcher</a:t>
            </a:r>
          </a:p>
        </p:txBody>
      </p:sp>
      <p:pic>
        <p:nvPicPr>
          <p:cNvPr id="89" name="Picture 138"/>
          <p:cNvPicPr>
            <a:picLocks noChangeAspect="1"/>
          </p:cNvPicPr>
          <p:nvPr/>
        </p:nvPicPr>
        <p:blipFill>
          <a:blip r:embed="rId19">
            <a:extLst>
              <a:ext uri="{28A0092B-C50C-407E-A947-70E740481C1C}">
                <a14:useLocalDpi xmlns:a14="http://schemas.microsoft.com/office/drawing/2010/main" val="0"/>
              </a:ext>
            </a:extLst>
          </a:blip>
          <a:stretch>
            <a:fillRect/>
          </a:stretch>
        </p:blipFill>
        <p:spPr bwMode="auto">
          <a:xfrm>
            <a:off x="2993874" y="6310313"/>
            <a:ext cx="405115" cy="411162"/>
          </a:xfrm>
          <a:prstGeom prst="rect">
            <a:avLst/>
          </a:prstGeom>
          <a:noFill/>
          <a:ln w="9525">
            <a:noFill/>
            <a:miter lim="800000"/>
            <a:headEnd/>
            <a:tailEnd/>
          </a:ln>
        </p:spPr>
      </p:pic>
      <p:pic>
        <p:nvPicPr>
          <p:cNvPr id="91" name="Picture 134"/>
          <p:cNvPicPr>
            <a:picLocks noChangeAspect="1"/>
          </p:cNvPicPr>
          <p:nvPr/>
        </p:nvPicPr>
        <p:blipFill>
          <a:blip r:embed="rId20">
            <a:extLst>
              <a:ext uri="{28A0092B-C50C-407E-A947-70E740481C1C}">
                <a14:useLocalDpi xmlns:a14="http://schemas.microsoft.com/office/drawing/2010/main" val="0"/>
              </a:ext>
            </a:extLst>
          </a:blip>
          <a:stretch>
            <a:fillRect/>
          </a:stretch>
        </p:blipFill>
        <p:spPr bwMode="auto">
          <a:xfrm>
            <a:off x="4222750" y="6316663"/>
            <a:ext cx="411162" cy="411162"/>
          </a:xfrm>
          <a:prstGeom prst="rect">
            <a:avLst/>
          </a:prstGeom>
          <a:noFill/>
          <a:ln w="9525">
            <a:noFill/>
            <a:miter lim="800000"/>
            <a:headEnd/>
            <a:tailEnd/>
          </a:ln>
        </p:spPr>
      </p:pic>
      <p:sp>
        <p:nvSpPr>
          <p:cNvPr id="70" name="Freeform 69"/>
          <p:cNvSpPr>
            <a:spLocks noChangeArrowheads="1"/>
          </p:cNvSpPr>
          <p:nvPr/>
        </p:nvSpPr>
        <p:spPr bwMode="auto">
          <a:xfrm>
            <a:off x="4335800" y="3787734"/>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dirty="0"/>
          </a:p>
        </p:txBody>
      </p:sp>
      <p:sp>
        <p:nvSpPr>
          <p:cNvPr id="92" name="Freeform 91"/>
          <p:cNvSpPr>
            <a:spLocks noChangeArrowheads="1"/>
          </p:cNvSpPr>
          <p:nvPr/>
        </p:nvSpPr>
        <p:spPr bwMode="auto">
          <a:xfrm>
            <a:off x="6015944" y="2845448"/>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dirty="0"/>
          </a:p>
        </p:txBody>
      </p:sp>
      <p:sp>
        <p:nvSpPr>
          <p:cNvPr id="96" name="Freeform 95"/>
          <p:cNvSpPr>
            <a:spLocks noChangeArrowheads="1"/>
          </p:cNvSpPr>
          <p:nvPr/>
        </p:nvSpPr>
        <p:spPr bwMode="auto">
          <a:xfrm>
            <a:off x="6844080" y="2847454"/>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dirty="0"/>
          </a:p>
        </p:txBody>
      </p:sp>
      <p:sp>
        <p:nvSpPr>
          <p:cNvPr id="97" name="Freeform 96"/>
          <p:cNvSpPr>
            <a:spLocks noChangeArrowheads="1"/>
          </p:cNvSpPr>
          <p:nvPr/>
        </p:nvSpPr>
        <p:spPr bwMode="auto">
          <a:xfrm>
            <a:off x="7689469" y="2845448"/>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dirty="0"/>
          </a:p>
        </p:txBody>
      </p:sp>
      <p:sp>
        <p:nvSpPr>
          <p:cNvPr id="74" name="TextBox 73"/>
          <p:cNvSpPr txBox="1"/>
          <p:nvPr/>
        </p:nvSpPr>
        <p:spPr>
          <a:xfrm>
            <a:off x="327024" y="4786930"/>
            <a:ext cx="1630363" cy="330200"/>
          </a:xfrm>
          <a:prstGeom prst="rect">
            <a:avLst/>
          </a:prstGeom>
          <a:solidFill>
            <a:srgbClr val="ECECEC"/>
          </a:solidFill>
        </p:spPr>
        <p:txBody>
          <a:bodyPr lIns="0" rIns="0" anchor="ctr"/>
          <a:lstStyle/>
          <a:p>
            <a:pPr marL="288000">
              <a:buClr>
                <a:schemeClr val="accent1"/>
              </a:buClr>
              <a:buSzPct val="80000"/>
              <a:defRPr/>
            </a:pPr>
            <a:r>
              <a:rPr lang="en-US" sz="900" b="1" dirty="0">
                <a:latin typeface="+mn-lt"/>
              </a:rPr>
              <a:t>Scenario/Processes</a:t>
            </a:r>
          </a:p>
        </p:txBody>
      </p:sp>
      <p:sp>
        <p:nvSpPr>
          <p:cNvPr id="93" name="TextBox 72"/>
          <p:cNvSpPr txBox="1">
            <a:spLocks noChangeArrowheads="1"/>
          </p:cNvSpPr>
          <p:nvPr/>
        </p:nvSpPr>
        <p:spPr bwMode="auto">
          <a:xfrm>
            <a:off x="327025" y="5186545"/>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buFont typeface="Wingdings" pitchFamily="2" charset="2"/>
              <a:buNone/>
            </a:pPr>
            <a:r>
              <a:rPr lang="en-US" sz="900" dirty="0"/>
              <a:t>Business Value</a:t>
            </a:r>
          </a:p>
        </p:txBody>
      </p:sp>
      <p:sp>
        <p:nvSpPr>
          <p:cNvPr id="94" name="TextBox 61"/>
          <p:cNvSpPr txBox="1">
            <a:spLocks noChangeArrowheads="1"/>
          </p:cNvSpPr>
          <p:nvPr/>
        </p:nvSpPr>
        <p:spPr bwMode="auto">
          <a:xfrm>
            <a:off x="327025" y="5540558"/>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pPr>
            <a:r>
              <a:rPr lang="en-US" sz="900" dirty="0"/>
              <a:t>Scenario Flow</a:t>
            </a:r>
          </a:p>
        </p:txBody>
      </p:sp>
      <p:pic>
        <p:nvPicPr>
          <p:cNvPr id="98" name="Picture 97" descr="Calculator_2_60px.png"/>
          <p:cNvPicPr>
            <a:picLocks noChangeAspect="1"/>
          </p:cNvPicPr>
          <p:nvPr/>
        </p:nvPicPr>
        <p:blipFill>
          <a:blip r:embed="rId21" cstate="print"/>
          <a:stretch>
            <a:fillRect/>
          </a:stretch>
        </p:blipFill>
        <p:spPr>
          <a:xfrm>
            <a:off x="366739" y="5245467"/>
            <a:ext cx="180000" cy="180000"/>
          </a:xfrm>
          <a:prstGeom prst="rect">
            <a:avLst/>
          </a:prstGeom>
        </p:spPr>
      </p:pic>
      <p:pic>
        <p:nvPicPr>
          <p:cNvPr id="99" name="Picture 98" descr="Monitor_60px.png"/>
          <p:cNvPicPr>
            <a:picLocks noChangeAspect="1"/>
          </p:cNvPicPr>
          <p:nvPr/>
        </p:nvPicPr>
        <p:blipFill>
          <a:blip r:embed="rId22" cstate="print"/>
          <a:stretch>
            <a:fillRect/>
          </a:stretch>
        </p:blipFill>
        <p:spPr>
          <a:xfrm>
            <a:off x="366739" y="5604137"/>
            <a:ext cx="180000" cy="180000"/>
          </a:xfrm>
          <a:prstGeom prst="rect">
            <a:avLst/>
          </a:prstGeom>
        </p:spPr>
      </p:pic>
      <p:sp>
        <p:nvSpPr>
          <p:cNvPr id="100" name="Rectangle 57">
            <a:hlinkClick r:id="rId23" action="ppaction://hlinksldjump"/>
          </p:cNvPr>
          <p:cNvSpPr>
            <a:spLocks noChangeArrowheads="1"/>
          </p:cNvSpPr>
          <p:nvPr/>
        </p:nvSpPr>
        <p:spPr bwMode="auto">
          <a:xfrm>
            <a:off x="327025" y="5551670"/>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101" name="Rectangle 57">
            <a:hlinkClick r:id="rId24" action="ppaction://hlinksldjump"/>
          </p:cNvPr>
          <p:cNvSpPr>
            <a:spLocks noChangeArrowheads="1"/>
          </p:cNvSpPr>
          <p:nvPr/>
        </p:nvSpPr>
        <p:spPr bwMode="auto">
          <a:xfrm>
            <a:off x="305529" y="5153647"/>
            <a:ext cx="1570038"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103" name="TextBox 61"/>
          <p:cNvSpPr txBox="1">
            <a:spLocks noChangeArrowheads="1"/>
          </p:cNvSpPr>
          <p:nvPr/>
        </p:nvSpPr>
        <p:spPr bwMode="auto">
          <a:xfrm>
            <a:off x="327025" y="5832608"/>
            <a:ext cx="1436688" cy="330200"/>
          </a:xfrm>
          <a:prstGeom prst="rect">
            <a:avLst/>
          </a:prstGeom>
          <a:noFill/>
          <a:ln w="9525">
            <a:noFill/>
            <a:miter lim="800000"/>
            <a:headEnd/>
            <a:tailEnd/>
          </a:ln>
        </p:spPr>
        <p:txBody>
          <a:bodyPr lIns="0" rIns="36000" anchor="ctr"/>
          <a:lstStyle/>
          <a:p>
            <a:pPr marL="287338">
              <a:buClr>
                <a:schemeClr val="accent1"/>
              </a:buClr>
              <a:buSzPct val="80000"/>
            </a:pPr>
            <a:r>
              <a:rPr lang="en-US" sz="900" dirty="0"/>
              <a:t>Further Information</a:t>
            </a:r>
          </a:p>
        </p:txBody>
      </p:sp>
      <p:sp>
        <p:nvSpPr>
          <p:cNvPr id="104" name="Rectangle 57">
            <a:hlinkClick r:id="rId25" action="ppaction://hlinksldjump"/>
          </p:cNvPr>
          <p:cNvSpPr>
            <a:spLocks noChangeArrowheads="1"/>
          </p:cNvSpPr>
          <p:nvPr/>
        </p:nvSpPr>
        <p:spPr bwMode="auto">
          <a:xfrm>
            <a:off x="309641" y="5836767"/>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pic>
        <p:nvPicPr>
          <p:cNvPr id="62" name="Picture 61"/>
          <p:cNvPicPr>
            <a:picLocks noChangeAspect="1"/>
          </p:cNvPicPr>
          <p:nvPr/>
        </p:nvPicPr>
        <p:blipFill>
          <a:blip r:embed="rId26" cstate="print">
            <a:extLst>
              <a:ext uri="{28A0092B-C50C-407E-A947-70E740481C1C}">
                <a14:useLocalDpi xmlns:a14="http://schemas.microsoft.com/office/drawing/2010/main" val="0"/>
              </a:ext>
            </a:extLst>
          </a:blip>
          <a:stretch>
            <a:fillRect/>
          </a:stretch>
        </p:blipFill>
        <p:spPr>
          <a:xfrm>
            <a:off x="366739" y="4868969"/>
            <a:ext cx="180000" cy="134181"/>
          </a:xfrm>
          <a:prstGeom prst="rect">
            <a:avLst/>
          </a:prstGeom>
        </p:spPr>
      </p:pic>
      <p:pic>
        <p:nvPicPr>
          <p:cNvPr id="63" name="Picture 145" descr="tony_webber_active.png"/>
          <p:cNvPicPr>
            <a:picLocks noChangeAspect="1"/>
          </p:cNvPicPr>
          <p:nvPr/>
        </p:nvPicPr>
        <p:blipFill>
          <a:blip r:embed="rId27" cstate="print"/>
          <a:srcRect/>
          <a:stretch>
            <a:fillRect/>
          </a:stretch>
        </p:blipFill>
        <p:spPr bwMode="auto">
          <a:xfrm>
            <a:off x="1830388" y="6321425"/>
            <a:ext cx="411162" cy="411163"/>
          </a:xfrm>
          <a:prstGeom prst="rect">
            <a:avLst/>
          </a:prstGeom>
          <a:noFill/>
          <a:ln w="9525">
            <a:noFill/>
            <a:miter lim="800000"/>
            <a:headEnd/>
            <a:tailEnd/>
          </a:ln>
        </p:spPr>
      </p:pic>
      <p:sp>
        <p:nvSpPr>
          <p:cNvPr id="64" name="Oval 63"/>
          <p:cNvSpPr/>
          <p:nvPr/>
        </p:nvSpPr>
        <p:spPr bwMode="gray">
          <a:xfrm>
            <a:off x="1839838" y="6329363"/>
            <a:ext cx="386946" cy="396080"/>
          </a:xfrm>
          <a:prstGeom prst="ellipse">
            <a:avLst/>
          </a:prstGeom>
          <a:noFill/>
          <a:ln w="41275" algn="ctr">
            <a:solidFill>
              <a:srgbClr val="4DB6EF"/>
            </a:solid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de-DE" b="0" i="0" u="none" strike="noStrike" kern="0" cap="none" spc="0" normalizeH="0" baseline="0" noProof="0" dirty="0">
              <a:ln>
                <a:noFill/>
              </a:ln>
              <a:effectLst/>
              <a:uLnTx/>
              <a:uFillTx/>
              <a:ea typeface="Arial Unicode MS" pitchFamily="34" charset="-128"/>
              <a:cs typeface="Arial Unicode MS" pitchFamily="34" charset="-128"/>
            </a:endParaRPr>
          </a:p>
        </p:txBody>
      </p:sp>
    </p:spTree>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 name="Chevron 123">
            <a:hlinkClick r:id="rId8" action="ppaction://hlinksldjump"/>
          </p:cNvPr>
          <p:cNvSpPr>
            <a:spLocks noChangeArrowheads="1"/>
          </p:cNvSpPr>
          <p:nvPr/>
        </p:nvSpPr>
        <p:spPr bwMode="auto">
          <a:xfrm>
            <a:off x="4508711" y="2100575"/>
            <a:ext cx="884237" cy="879809"/>
          </a:xfrm>
          <a:prstGeom prst="chevron">
            <a:avLst>
              <a:gd name="adj" fmla="val 10374"/>
            </a:avLst>
          </a:prstGeom>
          <a:solidFill>
            <a:schemeClr val="bg1"/>
          </a:solidFill>
          <a:ln w="12700" algn="ctr">
            <a:solidFill>
              <a:schemeClr val="bg1">
                <a:lumMod val="50000"/>
              </a:schemeClr>
            </a:solidFill>
            <a:prstDash val="solid"/>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Executing Services</a:t>
            </a:r>
          </a:p>
        </p:txBody>
      </p:sp>
      <p:sp>
        <p:nvSpPr>
          <p:cNvPr id="64" name="Chevron 123">
            <a:hlinkClick r:id="rId9" action="ppaction://hlinksldjump"/>
          </p:cNvPr>
          <p:cNvSpPr>
            <a:spLocks noChangeArrowheads="1"/>
          </p:cNvSpPr>
          <p:nvPr/>
        </p:nvSpPr>
        <p:spPr bwMode="auto">
          <a:xfrm>
            <a:off x="5350159" y="2101823"/>
            <a:ext cx="884237"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Confirming Service Execution</a:t>
            </a:r>
          </a:p>
        </p:txBody>
      </p:sp>
      <p:sp>
        <p:nvSpPr>
          <p:cNvPr id="73" name="Chevron 123">
            <a:hlinkClick r:id="rId10" action="ppaction://hlinksldjump"/>
          </p:cNvPr>
          <p:cNvSpPr>
            <a:spLocks noChangeArrowheads="1"/>
          </p:cNvSpPr>
          <p:nvPr/>
        </p:nvSpPr>
        <p:spPr bwMode="auto">
          <a:xfrm>
            <a:off x="2849141" y="2100575"/>
            <a:ext cx="1706400"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Dispatching and Scheduling Orders</a:t>
            </a:r>
          </a:p>
        </p:txBody>
      </p:sp>
      <p:sp>
        <p:nvSpPr>
          <p:cNvPr id="77" name="Freeform 76">
            <a:hlinkClick r:id="rId11" action="ppaction://hlinksldjump" tooltip="Process is relevant for accounting"/>
          </p:cNvPr>
          <p:cNvSpPr>
            <a:spLocks noChangeArrowheads="1"/>
          </p:cNvSpPr>
          <p:nvPr/>
        </p:nvSpPr>
        <p:spPr bwMode="auto">
          <a:xfrm>
            <a:off x="6026335" y="2866472"/>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4FB81C"/>
          </a:solidFill>
          <a:ln w="9525" algn="ctr">
            <a:noFill/>
            <a:round/>
            <a:headEnd/>
            <a:tailEnd/>
          </a:ln>
        </p:spPr>
        <p:txBody>
          <a:bodyPr wrap="none" lIns="54000" tIns="0" rIns="54000" bIns="0" anchor="ctr"/>
          <a:lstStyle/>
          <a:p>
            <a:endParaRPr lang="de-DE" dirty="0"/>
          </a:p>
        </p:txBody>
      </p:sp>
      <p:sp>
        <p:nvSpPr>
          <p:cNvPr id="79" name="Freeform 78">
            <a:hlinkClick r:id="rId11" action="ppaction://hlinksldjump" tooltip="Process is relevant for accounting"/>
          </p:cNvPr>
          <p:cNvSpPr>
            <a:spLocks noChangeArrowheads="1"/>
          </p:cNvSpPr>
          <p:nvPr/>
        </p:nvSpPr>
        <p:spPr bwMode="auto">
          <a:xfrm>
            <a:off x="6854471" y="2857845"/>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4FB81C"/>
          </a:solidFill>
          <a:ln w="9525" algn="ctr">
            <a:noFill/>
            <a:round/>
            <a:headEnd/>
            <a:tailEnd/>
          </a:ln>
        </p:spPr>
        <p:txBody>
          <a:bodyPr wrap="none" lIns="54000" tIns="0" rIns="54000" bIns="0" anchor="ctr"/>
          <a:lstStyle/>
          <a:p>
            <a:endParaRPr lang="de-DE" dirty="0"/>
          </a:p>
        </p:txBody>
      </p:sp>
      <p:sp>
        <p:nvSpPr>
          <p:cNvPr id="85" name="Freeform 84"/>
          <p:cNvSpPr>
            <a:spLocks noChangeArrowheads="1"/>
          </p:cNvSpPr>
          <p:nvPr/>
        </p:nvSpPr>
        <p:spPr bwMode="auto">
          <a:xfrm>
            <a:off x="7682608" y="2849220"/>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dirty="0"/>
          </a:p>
        </p:txBody>
      </p:sp>
      <p:sp>
        <p:nvSpPr>
          <p:cNvPr id="68" name="Chevron 123">
            <a:hlinkClick r:id="rId12" action="ppaction://hlinksldjump"/>
          </p:cNvPr>
          <p:cNvSpPr>
            <a:spLocks noChangeArrowheads="1"/>
          </p:cNvSpPr>
          <p:nvPr/>
        </p:nvSpPr>
        <p:spPr bwMode="auto">
          <a:xfrm>
            <a:off x="6191266" y="2105835"/>
            <a:ext cx="884236" cy="879810"/>
          </a:xfrm>
          <a:prstGeom prst="chevron">
            <a:avLst>
              <a:gd name="adj" fmla="val 10374"/>
            </a:avLst>
          </a:prstGeom>
          <a:solidFill>
            <a:srgbClr val="E8E8E8"/>
          </a:solidFill>
          <a:ln w="317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Creating Customer Invoices</a:t>
            </a:r>
          </a:p>
        </p:txBody>
      </p:sp>
      <p:sp>
        <p:nvSpPr>
          <p:cNvPr id="66" name="Chevron 123">
            <a:hlinkClick r:id="rId13" action="ppaction://hlinksldjump"/>
          </p:cNvPr>
          <p:cNvSpPr>
            <a:spLocks noChangeArrowheads="1"/>
          </p:cNvSpPr>
          <p:nvPr/>
        </p:nvSpPr>
        <p:spPr bwMode="auto">
          <a:xfrm>
            <a:off x="7022240" y="2101823"/>
            <a:ext cx="884237"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Receivables and Payments</a:t>
            </a:r>
          </a:p>
        </p:txBody>
      </p:sp>
      <p:sp>
        <p:nvSpPr>
          <p:cNvPr id="111" name="Chevron 45"/>
          <p:cNvSpPr>
            <a:spLocks noChangeArrowheads="1"/>
          </p:cNvSpPr>
          <p:nvPr/>
        </p:nvSpPr>
        <p:spPr bwMode="auto">
          <a:xfrm>
            <a:off x="3632969" y="2815766"/>
            <a:ext cx="4044540" cy="1324563"/>
          </a:xfrm>
          <a:prstGeom prst="chevron">
            <a:avLst>
              <a:gd name="adj" fmla="val 11300"/>
            </a:avLst>
          </a:prstGeom>
          <a:solidFill>
            <a:srgbClr val="388ABD"/>
          </a:solidFill>
          <a:ln w="19050" cap="rnd" algn="ctr">
            <a:noFill/>
            <a:bevel/>
            <a:headEnd/>
            <a:tailEnd/>
          </a:ln>
        </p:spPr>
        <p:txBody>
          <a:bodyPr lIns="36000" tIns="36000" rIns="36000" bIns="36000"/>
          <a:lstStyle/>
          <a:p>
            <a:pPr>
              <a:lnSpc>
                <a:spcPct val="90000"/>
              </a:lnSpc>
            </a:pPr>
            <a:r>
              <a:rPr lang="en-US" sz="900" dirty="0">
                <a:solidFill>
                  <a:schemeClr val="bg1"/>
                </a:solidFill>
                <a:latin typeface="BentonSans Regular"/>
                <a:cs typeface="BentonSans Regular"/>
              </a:rPr>
              <a:t>Processing Externally-Initiated Payments by </a:t>
            </a:r>
          </a:p>
          <a:p>
            <a:pPr>
              <a:lnSpc>
                <a:spcPct val="90000"/>
              </a:lnSpc>
            </a:pPr>
            <a:r>
              <a:rPr lang="en-US" sz="900" dirty="0">
                <a:solidFill>
                  <a:schemeClr val="bg1"/>
                </a:solidFill>
                <a:latin typeface="BentonSans Regular"/>
                <a:cs typeface="BentonSans Regular"/>
              </a:rPr>
              <a:t>Incoming Bank Transfer</a:t>
            </a:r>
          </a:p>
        </p:txBody>
      </p:sp>
      <p:pic>
        <p:nvPicPr>
          <p:cNvPr id="60" name="Picture 59" descr="i_button_black.png"/>
          <p:cNvPicPr>
            <a:picLocks noChangeAspect="1"/>
          </p:cNvPicPr>
          <p:nvPr/>
        </p:nvPicPr>
        <p:blipFill>
          <a:blip r:embed="rId14" cstate="print">
            <a:extLst>
              <a:ext uri="{28A0092B-C50C-407E-A947-70E740481C1C}">
                <a14:useLocalDpi xmlns:a14="http://schemas.microsoft.com/office/drawing/2010/main" val="0"/>
              </a:ext>
            </a:extLst>
          </a:blip>
          <a:stretch>
            <a:fillRect/>
          </a:stretch>
        </p:blipFill>
        <p:spPr>
          <a:xfrm>
            <a:off x="376014" y="5909420"/>
            <a:ext cx="170688" cy="170688"/>
          </a:xfrm>
          <a:prstGeom prst="rect">
            <a:avLst/>
          </a:prstGeom>
        </p:spPr>
      </p:pic>
      <p:sp>
        <p:nvSpPr>
          <p:cNvPr id="74" name="TextBox 73"/>
          <p:cNvSpPr txBox="1"/>
          <p:nvPr/>
        </p:nvSpPr>
        <p:spPr>
          <a:xfrm>
            <a:off x="327024" y="4786930"/>
            <a:ext cx="1630363" cy="330200"/>
          </a:xfrm>
          <a:prstGeom prst="rect">
            <a:avLst/>
          </a:prstGeom>
          <a:solidFill>
            <a:srgbClr val="ECECEC"/>
          </a:solidFill>
        </p:spPr>
        <p:txBody>
          <a:bodyPr lIns="0" rIns="0" anchor="ctr"/>
          <a:lstStyle/>
          <a:p>
            <a:pPr marL="288000">
              <a:buClr>
                <a:schemeClr val="accent1"/>
              </a:buClr>
              <a:buSzPct val="80000"/>
              <a:defRPr/>
            </a:pPr>
            <a:r>
              <a:rPr lang="en-US" sz="900" b="1" dirty="0">
                <a:latin typeface="+mn-lt"/>
              </a:rPr>
              <a:t>Scenario/Processes</a:t>
            </a:r>
          </a:p>
        </p:txBody>
      </p:sp>
      <p:sp>
        <p:nvSpPr>
          <p:cNvPr id="2" name="Title 1"/>
          <p:cNvSpPr>
            <a:spLocks noGrp="1"/>
          </p:cNvSpPr>
          <p:nvPr>
            <p:ph type="title"/>
          </p:nvPr>
        </p:nvSpPr>
        <p:spPr/>
        <p:txBody>
          <a:bodyPr/>
          <a:lstStyle/>
          <a:p>
            <a:r>
              <a:rPr lang="en-US" dirty="0"/>
              <a:t>Order-to-Cash (Standardized Services)</a:t>
            </a:r>
            <a:br>
              <a:rPr lang="en-US" dirty="0"/>
            </a:br>
            <a:r>
              <a:rPr lang="en-US" sz="2000" b="0" dirty="0"/>
              <a:t>Process Details: Processing Receivables and Payments</a:t>
            </a:r>
          </a:p>
        </p:txBody>
      </p:sp>
      <p:sp>
        <p:nvSpPr>
          <p:cNvPr id="21" name="Rectangle 122"/>
          <p:cNvSpPr>
            <a:spLocks noChangeArrowheads="1"/>
          </p:cNvSpPr>
          <p:nvPr/>
        </p:nvSpPr>
        <p:spPr bwMode="auto">
          <a:xfrm>
            <a:off x="1763713" y="4132263"/>
            <a:ext cx="7380287" cy="2725737"/>
          </a:xfrm>
          <a:prstGeom prst="rect">
            <a:avLst/>
          </a:prstGeom>
          <a:solidFill>
            <a:srgbClr val="ECECEC"/>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dirty="0"/>
          </a:p>
        </p:txBody>
      </p:sp>
      <p:sp>
        <p:nvSpPr>
          <p:cNvPr id="22" name="TextBox 21"/>
          <p:cNvSpPr txBox="1"/>
          <p:nvPr/>
        </p:nvSpPr>
        <p:spPr>
          <a:xfrm>
            <a:off x="218636" y="4119098"/>
            <a:ext cx="1647825" cy="461665"/>
          </a:xfrm>
          <a:prstGeom prst="rect">
            <a:avLst/>
          </a:prstGeom>
          <a:noFill/>
        </p:spPr>
        <p:txBody>
          <a:bodyPr>
            <a:spAutoFit/>
          </a:bodyPr>
          <a:lstStyle>
            <a:defPPr>
              <a:defRPr lang="de-DE"/>
            </a:defPPr>
            <a:lvl1pPr>
              <a:buClr>
                <a:schemeClr val="accent1"/>
              </a:buClr>
              <a:buSzPct val="80000"/>
              <a:buFont typeface="Wingdings" pitchFamily="2" charset="2"/>
              <a:buNone/>
              <a:defRPr sz="1200">
                <a:solidFill>
                  <a:srgbClr val="666666"/>
                </a:solidFill>
                <a:latin typeface="BentonSans Light" pitchFamily="2" charset="0"/>
              </a:defRPr>
            </a:lvl1pPr>
          </a:lstStyle>
          <a:p>
            <a:r>
              <a:rPr lang="en-US" dirty="0"/>
              <a:t>Scenario </a:t>
            </a:r>
          </a:p>
          <a:p>
            <a:r>
              <a:rPr lang="en-US" dirty="0"/>
              <a:t>Explorer</a:t>
            </a:r>
          </a:p>
        </p:txBody>
      </p:sp>
      <p:sp>
        <p:nvSpPr>
          <p:cNvPr id="29" name="TextBox 28"/>
          <p:cNvSpPr txBox="1"/>
          <p:nvPr/>
        </p:nvSpPr>
        <p:spPr bwMode="auto">
          <a:xfrm>
            <a:off x="1922463" y="4138613"/>
            <a:ext cx="4602162" cy="261937"/>
          </a:xfrm>
          <a:prstGeom prst="rect">
            <a:avLst/>
          </a:prstGeom>
          <a:noFill/>
        </p:spPr>
        <p:txBody>
          <a:bodyPr>
            <a:spAutoFit/>
          </a:bodyPr>
          <a:lstStyle/>
          <a:p>
            <a:pPr>
              <a:buClr>
                <a:schemeClr val="accent1"/>
              </a:buClr>
              <a:buSzPct val="80000"/>
              <a:buFont typeface="Wingdings" pitchFamily="2" charset="2"/>
              <a:buNone/>
              <a:defRPr/>
            </a:pPr>
            <a:endParaRPr lang="en-US" sz="1100" b="1" dirty="0">
              <a:solidFill>
                <a:srgbClr val="44697D"/>
              </a:solidFill>
              <a:latin typeface="+mn-lt"/>
            </a:endParaRPr>
          </a:p>
        </p:txBody>
      </p:sp>
      <p:sp>
        <p:nvSpPr>
          <p:cNvPr id="47" name="TextBox 83"/>
          <p:cNvSpPr txBox="1">
            <a:spLocks noChangeArrowheads="1"/>
          </p:cNvSpPr>
          <p:nvPr/>
        </p:nvSpPr>
        <p:spPr bwMode="auto">
          <a:xfrm>
            <a:off x="1738313"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Process Description</a:t>
            </a:r>
          </a:p>
        </p:txBody>
      </p:sp>
      <p:cxnSp>
        <p:nvCxnSpPr>
          <p:cNvPr id="67" name="Straight Connector 139"/>
          <p:cNvCxnSpPr>
            <a:cxnSpLocks noChangeShapeType="1"/>
          </p:cNvCxnSpPr>
          <p:nvPr/>
        </p:nvCxnSpPr>
        <p:spPr bwMode="auto">
          <a:xfrm rot="5400000">
            <a:off x="5518944" y="5463382"/>
            <a:ext cx="2536825" cy="1587"/>
          </a:xfrm>
          <a:prstGeom prst="line">
            <a:avLst/>
          </a:prstGeom>
          <a:noFill/>
          <a:ln w="12700" algn="ctr">
            <a:solidFill>
              <a:schemeClr val="bg1"/>
            </a:solidFill>
            <a:round/>
            <a:headEnd/>
            <a:tailEnd/>
          </a:ln>
        </p:spPr>
      </p:cxnSp>
      <p:sp>
        <p:nvSpPr>
          <p:cNvPr id="83" name="TextBox 83"/>
          <p:cNvSpPr txBox="1">
            <a:spLocks noChangeArrowheads="1"/>
          </p:cNvSpPr>
          <p:nvPr/>
        </p:nvSpPr>
        <p:spPr bwMode="auto">
          <a:xfrm>
            <a:off x="6788615"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Further Information</a:t>
            </a:r>
          </a:p>
        </p:txBody>
      </p:sp>
      <p:grpSp>
        <p:nvGrpSpPr>
          <p:cNvPr id="48" name="Group 47"/>
          <p:cNvGrpSpPr/>
          <p:nvPr/>
        </p:nvGrpSpPr>
        <p:grpSpPr>
          <a:xfrm>
            <a:off x="7709046" y="1152671"/>
            <a:ext cx="1174410" cy="309466"/>
            <a:chOff x="7269479" y="1173773"/>
            <a:chExt cx="1174410" cy="309466"/>
          </a:xfrm>
        </p:grpSpPr>
        <p:pic>
          <p:nvPicPr>
            <p:cNvPr id="49" name="Picture 2" descr="\\dwdfkps\KPS\100_Public\Graphics\Pictogram-Library\2011-Visual-Style\60X60-PNGs\SelfService_60px.png"/>
            <p:cNvPicPr>
              <a:picLocks noChangeAspect="1" noChangeArrowheads="1"/>
            </p:cNvPicPr>
            <p:nvPr/>
          </p:nvPicPr>
          <p:blipFill>
            <a:blip r:embed="rId15" cstate="print"/>
            <a:srcRect/>
            <a:stretch>
              <a:fillRect/>
            </a:stretch>
          </p:blipFill>
          <p:spPr bwMode="auto">
            <a:xfrm>
              <a:off x="7269479" y="1173773"/>
              <a:ext cx="282233" cy="282233"/>
            </a:xfrm>
            <a:prstGeom prst="rect">
              <a:avLst/>
            </a:prstGeom>
            <a:noFill/>
          </p:spPr>
        </p:pic>
        <p:sp>
          <p:nvSpPr>
            <p:cNvPr id="50" name="Rectangle 108"/>
            <p:cNvSpPr>
              <a:spLocks noChangeArrowheads="1"/>
            </p:cNvSpPr>
            <p:nvPr/>
          </p:nvSpPr>
          <p:spPr bwMode="auto">
            <a:xfrm>
              <a:off x="7272314" y="1178439"/>
              <a:ext cx="1171575" cy="304800"/>
            </a:xfrm>
            <a:prstGeom prst="rect">
              <a:avLst/>
            </a:prstGeom>
            <a:noFill/>
            <a:ln w="9525">
              <a:noFill/>
              <a:miter lim="800000"/>
              <a:headEnd/>
              <a:tailEnd/>
            </a:ln>
          </p:spPr>
          <p:txBody>
            <a:bodyPr wrap="none">
              <a:spAutoFit/>
            </a:bodyPr>
            <a:lstStyle/>
            <a:p>
              <a:pPr marL="215900">
                <a:spcBef>
                  <a:spcPts val="600"/>
                </a:spcBef>
                <a:spcAft>
                  <a:spcPct val="30000"/>
                </a:spcAft>
              </a:pPr>
              <a:r>
                <a:rPr lang="en-US" sz="700" dirty="0">
                  <a:ea typeface="SimSun" pitchFamily="2" charset="-122"/>
                </a:rPr>
                <a:t>Click process </a:t>
              </a:r>
              <a:br>
                <a:rPr lang="en-US" sz="700" dirty="0">
                  <a:ea typeface="SimSun" pitchFamily="2" charset="-122"/>
                </a:rPr>
              </a:br>
              <a:r>
                <a:rPr lang="en-US" sz="700" dirty="0">
                  <a:ea typeface="SimSun" pitchFamily="2" charset="-122"/>
                </a:rPr>
                <a:t>chevrons for details</a:t>
              </a:r>
            </a:p>
          </p:txBody>
        </p:sp>
      </p:grpSp>
      <p:sp>
        <p:nvSpPr>
          <p:cNvPr id="59" name="Chevron 123">
            <a:hlinkClick r:id="rId16" action="ppaction://hlinksldjump"/>
          </p:cNvPr>
          <p:cNvSpPr>
            <a:spLocks noChangeArrowheads="1"/>
          </p:cNvSpPr>
          <p:nvPr/>
        </p:nvSpPr>
        <p:spPr bwMode="auto">
          <a:xfrm>
            <a:off x="330871" y="2101823"/>
            <a:ext cx="884237"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Handling an Incoming Customer Inquiry</a:t>
            </a:r>
          </a:p>
        </p:txBody>
      </p:sp>
      <p:sp>
        <p:nvSpPr>
          <p:cNvPr id="62" name="Chevron 123">
            <a:hlinkClick r:id="rId17" action="ppaction://hlinksldjump"/>
          </p:cNvPr>
          <p:cNvSpPr>
            <a:spLocks noChangeArrowheads="1"/>
          </p:cNvSpPr>
          <p:nvPr/>
        </p:nvSpPr>
        <p:spPr bwMode="auto">
          <a:xfrm>
            <a:off x="1175697" y="2101823"/>
            <a:ext cx="884237"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Creating Sales Quotes</a:t>
            </a:r>
          </a:p>
        </p:txBody>
      </p:sp>
      <p:sp>
        <p:nvSpPr>
          <p:cNvPr id="63" name="Chevron 123">
            <a:hlinkClick r:id="rId18" action="ppaction://hlinksldjump"/>
          </p:cNvPr>
          <p:cNvSpPr>
            <a:spLocks noChangeArrowheads="1"/>
          </p:cNvSpPr>
          <p:nvPr/>
        </p:nvSpPr>
        <p:spPr bwMode="auto">
          <a:xfrm>
            <a:off x="2011678" y="2101822"/>
            <a:ext cx="884236"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Creating Sales Orders</a:t>
            </a:r>
          </a:p>
        </p:txBody>
      </p:sp>
      <p:sp>
        <p:nvSpPr>
          <p:cNvPr id="69" name="Chevron 123">
            <a:hlinkClick r:id="rId19" action="ppaction://hlinksldjump"/>
          </p:cNvPr>
          <p:cNvSpPr>
            <a:spLocks noChangeArrowheads="1"/>
          </p:cNvSpPr>
          <p:nvPr/>
        </p:nvSpPr>
        <p:spPr bwMode="auto">
          <a:xfrm>
            <a:off x="2849141" y="3034577"/>
            <a:ext cx="884237" cy="879810"/>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Creating Down Payment Request - Customer</a:t>
            </a:r>
          </a:p>
        </p:txBody>
      </p:sp>
      <p:sp>
        <p:nvSpPr>
          <p:cNvPr id="70" name="Freeform 70">
            <a:hlinkClick r:id="rId20" action="ppaction://hlinksldjump" tooltip="Telephony System, Groupware Server, Web Server"/>
          </p:cNvPr>
          <p:cNvSpPr>
            <a:spLocks noChangeArrowheads="1"/>
          </p:cNvSpPr>
          <p:nvPr/>
        </p:nvSpPr>
        <p:spPr bwMode="auto">
          <a:xfrm flipV="1">
            <a:off x="997135" y="2105835"/>
            <a:ext cx="155575" cy="125412"/>
          </a:xfrm>
          <a:custGeom>
            <a:avLst/>
            <a:gdLst>
              <a:gd name="T0" fmla="*/ 0 w 155643"/>
              <a:gd name="T1" fmla="*/ 16776 h 131323"/>
              <a:gd name="T2" fmla="*/ 123836 w 155643"/>
              <a:gd name="T3" fmla="*/ 16776 h 131323"/>
              <a:gd name="T4" fmla="*/ 152410 w 155643"/>
              <a:gd name="T5" fmla="*/ 0 h 131323"/>
              <a:gd name="T6" fmla="*/ 0 w 155643"/>
              <a:gd name="T7" fmla="*/ 16776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chemeClr val="tx1">
              <a:lumMod val="75000"/>
              <a:lumOff val="25000"/>
            </a:schemeClr>
          </a:solidFill>
          <a:ln w="9525" algn="ctr">
            <a:noFill/>
            <a:round/>
            <a:headEnd/>
            <a:tailEnd/>
          </a:ln>
        </p:spPr>
        <p:txBody>
          <a:bodyPr rot="10800000" wrap="none" lIns="54000" tIns="0" rIns="54000" bIns="0" anchor="ctr"/>
          <a:lstStyle/>
          <a:p>
            <a:endParaRPr lang="de-DE" dirty="0"/>
          </a:p>
        </p:txBody>
      </p:sp>
      <p:sp>
        <p:nvSpPr>
          <p:cNvPr id="87" name="Chevron 86"/>
          <p:cNvSpPr>
            <a:spLocks noChangeArrowheads="1"/>
          </p:cNvSpPr>
          <p:nvPr>
            <p:custDataLst>
              <p:tags r:id="rId1"/>
            </p:custDataLst>
          </p:nvPr>
        </p:nvSpPr>
        <p:spPr bwMode="auto">
          <a:xfrm>
            <a:off x="3771904" y="3104299"/>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pt-BR" sz="800" dirty="0">
                <a:solidFill>
                  <a:srgbClr val="404040"/>
                </a:solidFill>
              </a:rPr>
              <a:t>Enter a remittance advice</a:t>
            </a:r>
            <a:endParaRPr lang="en-US" sz="800" dirty="0">
              <a:solidFill>
                <a:srgbClr val="404040"/>
              </a:solidFill>
            </a:endParaRPr>
          </a:p>
        </p:txBody>
      </p:sp>
      <p:sp>
        <p:nvSpPr>
          <p:cNvPr id="92" name="Oval 91">
            <a:hlinkClick r:id="rId20" action="ppaction://hlinksldjump" tooltip="The accountant enters a payment advice received from the customer or supplier upon payment of an invoice or credit memo."/>
          </p:cNvPr>
          <p:cNvSpPr>
            <a:spLocks noChangeAspect="1"/>
          </p:cNvSpPr>
          <p:nvPr/>
        </p:nvSpPr>
        <p:spPr bwMode="gray">
          <a:xfrm>
            <a:off x="4344875" y="3697543"/>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93" name="Chevron 92"/>
          <p:cNvSpPr>
            <a:spLocks noChangeArrowheads="1"/>
          </p:cNvSpPr>
          <p:nvPr>
            <p:custDataLst>
              <p:tags r:id="rId2"/>
            </p:custDataLst>
          </p:nvPr>
        </p:nvSpPr>
        <p:spPr bwMode="auto">
          <a:xfrm>
            <a:off x="4571286" y="3101424"/>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 a bank statement</a:t>
            </a:r>
          </a:p>
        </p:txBody>
      </p:sp>
      <p:sp>
        <p:nvSpPr>
          <p:cNvPr id="94" name="Oval 93">
            <a:hlinkClick r:id="rId20" action="ppaction://hlinksldjump" tooltip="The accountant processes the bank statements regularly in the system to keep the cash information up-to-date. The accountant performs this process manually or electronically by uploading the bank statement file."/>
          </p:cNvPr>
          <p:cNvSpPr>
            <a:spLocks noChangeAspect="1"/>
          </p:cNvSpPr>
          <p:nvPr/>
        </p:nvSpPr>
        <p:spPr bwMode="gray">
          <a:xfrm>
            <a:off x="5144257" y="3694668"/>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95" name="Chevron 94"/>
          <p:cNvSpPr>
            <a:spLocks noChangeArrowheads="1"/>
          </p:cNvSpPr>
          <p:nvPr>
            <p:custDataLst>
              <p:tags r:id="rId3"/>
            </p:custDataLst>
          </p:nvPr>
        </p:nvSpPr>
        <p:spPr bwMode="auto">
          <a:xfrm>
            <a:off x="6147047" y="3089924"/>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Clear a payment</a:t>
            </a:r>
          </a:p>
        </p:txBody>
      </p:sp>
      <p:sp>
        <p:nvSpPr>
          <p:cNvPr id="96" name="Oval 95">
            <a:hlinkClick r:id="rId20" action="ppaction://hlinksldjump" tooltip="The system clears the payment if the items were selected previously. Otherwise, the system generates a task for the accountant to clear."/>
          </p:cNvPr>
          <p:cNvSpPr>
            <a:spLocks noChangeAspect="1"/>
          </p:cNvSpPr>
          <p:nvPr/>
        </p:nvSpPr>
        <p:spPr bwMode="gray">
          <a:xfrm>
            <a:off x="6720018" y="3683168"/>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97" name="Chevron 96"/>
          <p:cNvSpPr>
            <a:spLocks noChangeArrowheads="1"/>
          </p:cNvSpPr>
          <p:nvPr>
            <p:custDataLst>
              <p:tags r:id="rId4"/>
            </p:custDataLst>
          </p:nvPr>
        </p:nvSpPr>
        <p:spPr bwMode="auto">
          <a:xfrm>
            <a:off x="5367793" y="3095674"/>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Allocate a payment</a:t>
            </a:r>
          </a:p>
        </p:txBody>
      </p:sp>
      <p:sp>
        <p:nvSpPr>
          <p:cNvPr id="98" name="Oval 97">
            <a:hlinkClick r:id="rId20" action="ppaction://hlinksldjump" tooltip="The system receives information about the processed payments in a bank statement, lockbox, or bank advice, and allocates them to the appropriate process or matches them against the payments created in the system."/>
          </p:cNvPr>
          <p:cNvSpPr>
            <a:spLocks noChangeAspect="1"/>
          </p:cNvSpPr>
          <p:nvPr/>
        </p:nvSpPr>
        <p:spPr bwMode="gray">
          <a:xfrm>
            <a:off x="5940764" y="3688918"/>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99" name="Rectangle 77"/>
          <p:cNvSpPr>
            <a:spLocks noChangeArrowheads="1"/>
          </p:cNvSpPr>
          <p:nvPr/>
        </p:nvSpPr>
        <p:spPr bwMode="auto">
          <a:xfrm>
            <a:off x="3719072" y="3911485"/>
            <a:ext cx="2066839" cy="216982"/>
          </a:xfrm>
          <a:prstGeom prst="rect">
            <a:avLst/>
          </a:prstGeom>
          <a:solidFill>
            <a:srgbClr val="388ABD"/>
          </a:solidFill>
          <a:ln w="19050" cap="rnd" algn="ctr">
            <a:noFill/>
            <a:bevel/>
            <a:headEnd/>
            <a:tailEnd/>
          </a:ln>
        </p:spPr>
        <p:txBody>
          <a:bodyPr lIns="36000" tIns="36000" rIns="36000" bIns="36000"/>
          <a:lstStyle/>
          <a:p>
            <a:pPr>
              <a:lnSpc>
                <a:spcPct val="90000"/>
              </a:lnSpc>
            </a:pPr>
            <a:r>
              <a:rPr lang="en-US" sz="900" dirty="0">
                <a:solidFill>
                  <a:schemeClr val="bg1"/>
                </a:solidFill>
                <a:latin typeface="BentonSans Regular"/>
                <a:cs typeface="BentonSans Regular"/>
                <a:hlinkClick r:id="rId21" action="ppaction://hlinksldjump"/>
              </a:rPr>
              <a:t>Click here</a:t>
            </a:r>
            <a:r>
              <a:rPr lang="en-US" sz="900" dirty="0">
                <a:solidFill>
                  <a:schemeClr val="bg1"/>
                </a:solidFill>
                <a:latin typeface="BentonSans Regular"/>
                <a:cs typeface="BentonSans Regular"/>
              </a:rPr>
              <a:t> to display process variants</a:t>
            </a:r>
          </a:p>
        </p:txBody>
      </p:sp>
      <p:sp>
        <p:nvSpPr>
          <p:cNvPr id="100" name="Rectangle 78">
            <a:hlinkClick r:id="rId22" action="ppaction://hlinksldjump"/>
          </p:cNvPr>
          <p:cNvSpPr>
            <a:spLocks noChangeArrowheads="1"/>
          </p:cNvSpPr>
          <p:nvPr/>
        </p:nvSpPr>
        <p:spPr bwMode="auto">
          <a:xfrm>
            <a:off x="1851025" y="6289675"/>
            <a:ext cx="2743200" cy="203200"/>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dirty="0"/>
          </a:p>
        </p:txBody>
      </p:sp>
      <p:sp>
        <p:nvSpPr>
          <p:cNvPr id="102" name="Chevron 101"/>
          <p:cNvSpPr>
            <a:spLocks noChangeArrowheads="1"/>
          </p:cNvSpPr>
          <p:nvPr/>
        </p:nvSpPr>
        <p:spPr bwMode="auto">
          <a:xfrm>
            <a:off x="7627938" y="4645025"/>
            <a:ext cx="1516062" cy="276225"/>
          </a:xfrm>
          <a:prstGeom prst="chevron">
            <a:avLst>
              <a:gd name="adj" fmla="val 10367"/>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dirty="0">
                <a:solidFill>
                  <a:srgbClr val="404040"/>
                </a:solidFill>
              </a:rPr>
              <a:t>Performed by</a:t>
            </a:r>
          </a:p>
          <a:p>
            <a:pPr>
              <a:buClr>
                <a:schemeClr val="accent1"/>
              </a:buClr>
              <a:buSzPct val="80000"/>
              <a:buFont typeface="Wingdings" pitchFamily="2" charset="2"/>
              <a:buNone/>
            </a:pPr>
            <a:r>
              <a:rPr lang="de-DE" sz="800" dirty="0">
                <a:solidFill>
                  <a:srgbClr val="404040"/>
                </a:solidFill>
              </a:rPr>
              <a:t>Accounts Receivable Accountant</a:t>
            </a:r>
            <a:endParaRPr lang="en-US" sz="800" dirty="0">
              <a:solidFill>
                <a:srgbClr val="404040"/>
              </a:solidFill>
            </a:endParaRPr>
          </a:p>
        </p:txBody>
      </p:sp>
      <p:sp>
        <p:nvSpPr>
          <p:cNvPr id="103" name="Chevron 102"/>
          <p:cNvSpPr>
            <a:spLocks noChangeArrowheads="1"/>
          </p:cNvSpPr>
          <p:nvPr/>
        </p:nvSpPr>
        <p:spPr bwMode="auto">
          <a:xfrm>
            <a:off x="7627938" y="5429814"/>
            <a:ext cx="1516062" cy="274637"/>
          </a:xfrm>
          <a:prstGeom prst="chevron">
            <a:avLst>
              <a:gd name="adj" fmla="val 10376"/>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dirty="0">
                <a:solidFill>
                  <a:srgbClr val="404040"/>
                </a:solidFill>
              </a:rPr>
              <a:t>In the Work Centers</a:t>
            </a:r>
          </a:p>
          <a:p>
            <a:pPr>
              <a:buClr>
                <a:schemeClr val="accent1"/>
              </a:buClr>
              <a:buSzPct val="80000"/>
              <a:buFont typeface="Wingdings" pitchFamily="2" charset="2"/>
              <a:buNone/>
            </a:pPr>
            <a:r>
              <a:rPr lang="en-US" sz="800" dirty="0">
                <a:solidFill>
                  <a:srgbClr val="404040"/>
                </a:solidFill>
              </a:rPr>
              <a:t>Receivables  </a:t>
            </a:r>
            <a:br>
              <a:rPr lang="en-US" sz="800" dirty="0">
                <a:solidFill>
                  <a:srgbClr val="404040"/>
                </a:solidFill>
              </a:rPr>
            </a:br>
            <a:r>
              <a:rPr lang="en-US" sz="800" dirty="0">
                <a:solidFill>
                  <a:srgbClr val="404040"/>
                </a:solidFill>
              </a:rPr>
              <a:t>Payment Management </a:t>
            </a:r>
          </a:p>
          <a:p>
            <a:pPr>
              <a:buClr>
                <a:schemeClr val="accent1"/>
              </a:buClr>
              <a:buSzPct val="80000"/>
              <a:buFont typeface="Wingdings" pitchFamily="2" charset="2"/>
              <a:buNone/>
            </a:pPr>
            <a:r>
              <a:rPr lang="en-US" sz="800" dirty="0">
                <a:solidFill>
                  <a:srgbClr val="404040"/>
                </a:solidFill>
              </a:rPr>
              <a:t> </a:t>
            </a:r>
          </a:p>
        </p:txBody>
      </p:sp>
      <p:sp>
        <p:nvSpPr>
          <p:cNvPr id="104" name="TextBox 66"/>
          <p:cNvSpPr txBox="1">
            <a:spLocks noChangeArrowheads="1"/>
          </p:cNvSpPr>
          <p:nvPr/>
        </p:nvSpPr>
        <p:spPr bwMode="auto">
          <a:xfrm>
            <a:off x="1735138" y="4406900"/>
            <a:ext cx="4960937" cy="1754326"/>
          </a:xfrm>
          <a:prstGeom prst="rect">
            <a:avLst/>
          </a:prstGeom>
          <a:noFill/>
          <a:ln w="9525">
            <a:noFill/>
            <a:miter lim="800000"/>
            <a:headEnd/>
            <a:tailEnd/>
          </a:ln>
        </p:spPr>
        <p:txBody>
          <a:bodyPr>
            <a:spAutoFit/>
          </a:bodyPr>
          <a:lstStyle/>
          <a:p>
            <a:pPr>
              <a:buClr>
                <a:schemeClr val="accent1"/>
              </a:buClr>
              <a:buSzPct val="80000"/>
            </a:pPr>
            <a:r>
              <a:rPr lang="en-US" sz="900" dirty="0"/>
              <a:t>The </a:t>
            </a:r>
            <a:r>
              <a:rPr lang="en-US" sz="900" b="1" dirty="0"/>
              <a:t>Processing Receivables and Payments</a:t>
            </a:r>
            <a:r>
              <a:rPr lang="en-US" sz="900" dirty="0"/>
              <a:t> business process enables the processing of incoming payments, initiated either internally by your company or externally by your customers. The process uses country-specific payment methods. If payments are initiated internally, they are made manually, or automatically via a payment run in which the system proposes open items for payment. You then release the payments and the system posts them to accounting. You create the payment medium, either manually or as part of an automatic run, using files for direct debit or credit card payments. It is also possible to upload credit card statements to pre-confirm payments. When the payments are credited to the company's bank account, the bank statement is entered in the system, either uploaded electronically or entered manually, before being confirmed. If payments are initiated externally by the customer, the bank statement provides notification of payment. The payments are matched in the system to the open invoices before being cleared.</a:t>
            </a:r>
          </a:p>
        </p:txBody>
      </p:sp>
      <p:grpSp>
        <p:nvGrpSpPr>
          <p:cNvPr id="3" name="Group 2"/>
          <p:cNvGrpSpPr/>
          <p:nvPr/>
        </p:nvGrpSpPr>
        <p:grpSpPr>
          <a:xfrm>
            <a:off x="6881813" y="4502150"/>
            <a:ext cx="407987" cy="407988"/>
            <a:chOff x="6881813" y="4502150"/>
            <a:chExt cx="407987" cy="407988"/>
          </a:xfrm>
        </p:grpSpPr>
        <p:pic>
          <p:nvPicPr>
            <p:cNvPr id="106" name="Picture 102" descr="47"/>
            <p:cNvPicPr>
              <a:picLocks noChangeAspect="1" noChangeArrowheads="1"/>
            </p:cNvPicPr>
            <p:nvPr/>
          </p:nvPicPr>
          <p:blipFill>
            <a:blip r:embed="rId23" cstate="print"/>
            <a:srcRect/>
            <a:stretch>
              <a:fillRect/>
            </a:stretch>
          </p:blipFill>
          <p:spPr bwMode="auto">
            <a:xfrm>
              <a:off x="6897688" y="4518025"/>
              <a:ext cx="384175" cy="384175"/>
            </a:xfrm>
            <a:prstGeom prst="rect">
              <a:avLst/>
            </a:prstGeom>
            <a:noFill/>
            <a:ln w="9525">
              <a:noFill/>
              <a:miter lim="800000"/>
              <a:headEnd/>
              <a:tailEnd/>
            </a:ln>
          </p:spPr>
        </p:pic>
        <p:sp>
          <p:nvSpPr>
            <p:cNvPr id="107" name="AutoShape 103"/>
            <p:cNvSpPr>
              <a:spLocks noChangeArrowheads="1"/>
            </p:cNvSpPr>
            <p:nvPr/>
          </p:nvSpPr>
          <p:spPr bwMode="auto">
            <a:xfrm>
              <a:off x="6881813" y="4502150"/>
              <a:ext cx="407987" cy="407988"/>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60000 65536"/>
                <a:gd name="T17" fmla="*/ 0 60000 65536"/>
                <a:gd name="T18" fmla="*/ 0 60000 65536"/>
                <a:gd name="T19" fmla="*/ 0 60000 65536"/>
                <a:gd name="T20" fmla="*/ 0 60000 65536"/>
                <a:gd name="T21" fmla="*/ 0 60000 65536"/>
                <a:gd name="T22" fmla="*/ 0 60000 65536"/>
                <a:gd name="T23" fmla="*/ 0 60000 65536"/>
                <a:gd name="T24" fmla="*/ 3194 w 21600"/>
                <a:gd name="T25" fmla="*/ 3194 h 21600"/>
                <a:gd name="T26" fmla="*/ 18406 w 21600"/>
                <a:gd name="T27" fmla="*/ 18406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1177" y="10800"/>
                  </a:moveTo>
                  <a:cubicBezTo>
                    <a:pt x="1177" y="16115"/>
                    <a:pt x="5485" y="20423"/>
                    <a:pt x="10800" y="20423"/>
                  </a:cubicBezTo>
                  <a:cubicBezTo>
                    <a:pt x="16115" y="20423"/>
                    <a:pt x="20423" y="16115"/>
                    <a:pt x="20423" y="10800"/>
                  </a:cubicBezTo>
                  <a:cubicBezTo>
                    <a:pt x="20423" y="5485"/>
                    <a:pt x="16115" y="1177"/>
                    <a:pt x="10800" y="1177"/>
                  </a:cubicBezTo>
                  <a:cubicBezTo>
                    <a:pt x="5485" y="1177"/>
                    <a:pt x="1177" y="5485"/>
                    <a:pt x="1177" y="10800"/>
                  </a:cubicBezTo>
                  <a:close/>
                </a:path>
              </a:pathLst>
            </a:custGeom>
            <a:solidFill>
              <a:srgbClr val="4DB6EF"/>
            </a:solidFill>
            <a:ln w="9525">
              <a:noFill/>
              <a:round/>
              <a:headEnd/>
              <a:tailEnd/>
            </a:ln>
          </p:spPr>
          <p:txBody>
            <a:bodyPr wrap="none" anchor="ctr"/>
            <a:lstStyle/>
            <a:p>
              <a:endParaRPr lang="de-DE" dirty="0"/>
            </a:p>
          </p:txBody>
        </p:sp>
      </p:grpSp>
      <p:sp>
        <p:nvSpPr>
          <p:cNvPr id="65" name="Text Box 129"/>
          <p:cNvSpPr txBox="1">
            <a:spLocks noChangeArrowheads="1"/>
          </p:cNvSpPr>
          <p:nvPr/>
        </p:nvSpPr>
        <p:spPr bwMode="auto">
          <a:xfrm>
            <a:off x="8427825" y="2697400"/>
            <a:ext cx="339725" cy="369888"/>
          </a:xfrm>
          <a:prstGeom prst="rect">
            <a:avLst/>
          </a:prstGeom>
          <a:noFill/>
          <a:ln w="9525">
            <a:noFill/>
            <a:miter lim="800000"/>
            <a:headEnd/>
            <a:tailEnd/>
          </a:ln>
        </p:spPr>
        <p:txBody>
          <a:bodyPr wrap="none" lIns="54000" rIns="54000">
            <a:spAutoFit/>
          </a:bodyPr>
          <a:lstStyle/>
          <a:p>
            <a:r>
              <a:rPr lang="en-US" sz="1800" b="1" dirty="0"/>
              <a:t>…</a:t>
            </a:r>
          </a:p>
        </p:txBody>
      </p:sp>
      <p:sp>
        <p:nvSpPr>
          <p:cNvPr id="71" name="TextBox 59">
            <a:hlinkClick r:id="rId11" action="ppaction://hlinksldjump"/>
          </p:cNvPr>
          <p:cNvSpPr txBox="1">
            <a:spLocks noChangeArrowheads="1"/>
          </p:cNvSpPr>
          <p:nvPr/>
        </p:nvSpPr>
        <p:spPr bwMode="auto">
          <a:xfrm>
            <a:off x="7308804" y="2772257"/>
            <a:ext cx="172089" cy="276999"/>
          </a:xfrm>
          <a:prstGeom prst="rect">
            <a:avLst/>
          </a:prstGeom>
          <a:noFill/>
          <a:ln w="9525">
            <a:noFill/>
            <a:miter lim="800000"/>
            <a:headEnd/>
            <a:tailEnd/>
          </a:ln>
        </p:spPr>
        <p:txBody>
          <a:bodyPr wrap="none" lIns="72000" rIns="0">
            <a:spAutoFit/>
          </a:bodyPr>
          <a:lstStyle>
            <a:defPPr>
              <a:defRPr lang="de-DE"/>
            </a:defPPr>
            <a:lvl1pPr>
              <a:defRPr sz="1200">
                <a:solidFill>
                  <a:schemeClr val="bg1"/>
                </a:solidFill>
                <a:latin typeface="BentonSans Light" pitchFamily="2" charset="0"/>
                <a:cs typeface="BrowalliaUPC" pitchFamily="34" charset="-34"/>
              </a:defRPr>
            </a:lvl1pPr>
          </a:lstStyle>
          <a:p>
            <a:r>
              <a:rPr lang="en-US" dirty="0"/>
              <a:t>X</a:t>
            </a:r>
          </a:p>
        </p:txBody>
      </p:sp>
      <p:sp>
        <p:nvSpPr>
          <p:cNvPr id="72" name="Rectangle 55"/>
          <p:cNvSpPr>
            <a:spLocks noChangeArrowheads="1"/>
          </p:cNvSpPr>
          <p:nvPr/>
        </p:nvSpPr>
        <p:spPr bwMode="auto">
          <a:xfrm>
            <a:off x="329363" y="4809441"/>
            <a:ext cx="1570038" cy="296863"/>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75" name="TextBox 72"/>
          <p:cNvSpPr txBox="1">
            <a:spLocks noChangeArrowheads="1"/>
          </p:cNvSpPr>
          <p:nvPr/>
        </p:nvSpPr>
        <p:spPr bwMode="auto">
          <a:xfrm>
            <a:off x="327025" y="5186545"/>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buFont typeface="Wingdings" pitchFamily="2" charset="2"/>
              <a:buNone/>
            </a:pPr>
            <a:r>
              <a:rPr lang="en-US" sz="900" dirty="0"/>
              <a:t>Business Value</a:t>
            </a:r>
          </a:p>
        </p:txBody>
      </p:sp>
      <p:sp>
        <p:nvSpPr>
          <p:cNvPr id="76" name="TextBox 61"/>
          <p:cNvSpPr txBox="1">
            <a:spLocks noChangeArrowheads="1"/>
          </p:cNvSpPr>
          <p:nvPr/>
        </p:nvSpPr>
        <p:spPr bwMode="auto">
          <a:xfrm>
            <a:off x="327025" y="5540558"/>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pPr>
            <a:r>
              <a:rPr lang="en-US" sz="900" dirty="0"/>
              <a:t>Scenario Flow</a:t>
            </a:r>
          </a:p>
        </p:txBody>
      </p:sp>
      <p:pic>
        <p:nvPicPr>
          <p:cNvPr id="80" name="Picture 79" descr="Calculator_2_60px.png"/>
          <p:cNvPicPr>
            <a:picLocks noChangeAspect="1"/>
          </p:cNvPicPr>
          <p:nvPr/>
        </p:nvPicPr>
        <p:blipFill>
          <a:blip r:embed="rId24" cstate="print"/>
          <a:stretch>
            <a:fillRect/>
          </a:stretch>
        </p:blipFill>
        <p:spPr>
          <a:xfrm>
            <a:off x="366739" y="5245467"/>
            <a:ext cx="180000" cy="180000"/>
          </a:xfrm>
          <a:prstGeom prst="rect">
            <a:avLst/>
          </a:prstGeom>
        </p:spPr>
      </p:pic>
      <p:pic>
        <p:nvPicPr>
          <p:cNvPr id="81" name="Picture 80" descr="Monitor_60px.png"/>
          <p:cNvPicPr>
            <a:picLocks noChangeAspect="1"/>
          </p:cNvPicPr>
          <p:nvPr/>
        </p:nvPicPr>
        <p:blipFill>
          <a:blip r:embed="rId25" cstate="print"/>
          <a:stretch>
            <a:fillRect/>
          </a:stretch>
        </p:blipFill>
        <p:spPr>
          <a:xfrm>
            <a:off x="366739" y="5604137"/>
            <a:ext cx="180000" cy="180000"/>
          </a:xfrm>
          <a:prstGeom prst="rect">
            <a:avLst/>
          </a:prstGeom>
        </p:spPr>
      </p:pic>
      <p:sp>
        <p:nvSpPr>
          <p:cNvPr id="82" name="Rectangle 57">
            <a:hlinkClick r:id="rId26" action="ppaction://hlinksldjump"/>
          </p:cNvPr>
          <p:cNvSpPr>
            <a:spLocks noChangeArrowheads="1"/>
          </p:cNvSpPr>
          <p:nvPr/>
        </p:nvSpPr>
        <p:spPr bwMode="auto">
          <a:xfrm>
            <a:off x="327025" y="5551670"/>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84" name="Rectangle 57">
            <a:hlinkClick r:id="rId27" action="ppaction://hlinksldjump"/>
          </p:cNvPr>
          <p:cNvSpPr>
            <a:spLocks noChangeArrowheads="1"/>
          </p:cNvSpPr>
          <p:nvPr/>
        </p:nvSpPr>
        <p:spPr bwMode="auto">
          <a:xfrm>
            <a:off x="305529" y="5153647"/>
            <a:ext cx="1570038"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89" name="TextBox 61"/>
          <p:cNvSpPr txBox="1">
            <a:spLocks noChangeArrowheads="1"/>
          </p:cNvSpPr>
          <p:nvPr/>
        </p:nvSpPr>
        <p:spPr bwMode="auto">
          <a:xfrm>
            <a:off x="327025" y="5832608"/>
            <a:ext cx="1436688" cy="330200"/>
          </a:xfrm>
          <a:prstGeom prst="rect">
            <a:avLst/>
          </a:prstGeom>
          <a:noFill/>
          <a:ln w="9525">
            <a:noFill/>
            <a:miter lim="800000"/>
            <a:headEnd/>
            <a:tailEnd/>
          </a:ln>
        </p:spPr>
        <p:txBody>
          <a:bodyPr lIns="0" rIns="36000" anchor="ctr"/>
          <a:lstStyle/>
          <a:p>
            <a:pPr marL="287338">
              <a:buClr>
                <a:schemeClr val="accent1"/>
              </a:buClr>
              <a:buSzPct val="80000"/>
            </a:pPr>
            <a:r>
              <a:rPr lang="en-US" sz="900" dirty="0"/>
              <a:t>Further Information</a:t>
            </a:r>
          </a:p>
        </p:txBody>
      </p:sp>
      <p:sp>
        <p:nvSpPr>
          <p:cNvPr id="90" name="Rectangle 57">
            <a:hlinkClick r:id="rId28" action="ppaction://hlinksldjump"/>
          </p:cNvPr>
          <p:cNvSpPr>
            <a:spLocks noChangeArrowheads="1"/>
          </p:cNvSpPr>
          <p:nvPr/>
        </p:nvSpPr>
        <p:spPr bwMode="auto">
          <a:xfrm>
            <a:off x="309641" y="5836767"/>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pic>
        <p:nvPicPr>
          <p:cNvPr id="109" name="Picture 108"/>
          <p:cNvPicPr>
            <a:picLocks noChangeAspect="1"/>
          </p:cNvPicPr>
          <p:nvPr/>
        </p:nvPicPr>
        <p:blipFill>
          <a:blip r:embed="rId29" cstate="print">
            <a:extLst>
              <a:ext uri="{28A0092B-C50C-407E-A947-70E740481C1C}">
                <a14:useLocalDpi xmlns:a14="http://schemas.microsoft.com/office/drawing/2010/main" val="0"/>
              </a:ext>
            </a:extLst>
          </a:blip>
          <a:stretch>
            <a:fillRect/>
          </a:stretch>
        </p:blipFill>
        <p:spPr>
          <a:xfrm>
            <a:off x="366739" y="4868969"/>
            <a:ext cx="180000" cy="134181"/>
          </a:xfrm>
          <a:prstGeom prst="rect">
            <a:avLst/>
          </a:prstGeom>
        </p:spPr>
      </p:pic>
      <p:pic>
        <p:nvPicPr>
          <p:cNvPr id="110" name="Picture 37"/>
          <p:cNvPicPr>
            <a:picLocks noChangeAspect="1" noChangeArrowheads="1"/>
          </p:cNvPicPr>
          <p:nvPr>
            <p:custDataLst>
              <p:tags r:id="rId5"/>
            </p:custDataLst>
          </p:nvPr>
        </p:nvPicPr>
        <p:blipFill>
          <a:blip r:embed="rId30">
            <a:extLst>
              <a:ext uri="{28A0092B-C50C-407E-A947-70E740481C1C}">
                <a14:useLocalDpi xmlns:a14="http://schemas.microsoft.com/office/drawing/2010/main" val="0"/>
              </a:ext>
            </a:extLst>
          </a:blip>
          <a:stretch>
            <a:fillRect/>
          </a:stretch>
        </p:blipFill>
        <p:spPr bwMode="auto">
          <a:xfrm>
            <a:off x="6903584" y="5121275"/>
            <a:ext cx="585106" cy="409575"/>
          </a:xfrm>
          <a:prstGeom prst="rect">
            <a:avLst/>
          </a:prstGeom>
          <a:noFill/>
          <a:ln w="9525">
            <a:noFill/>
            <a:miter lim="800000"/>
            <a:headEnd/>
            <a:tailEnd/>
          </a:ln>
        </p:spPr>
      </p:pic>
      <p:sp>
        <p:nvSpPr>
          <p:cNvPr id="112" name="Freeform 111"/>
          <p:cNvSpPr>
            <a:spLocks noChangeArrowheads="1"/>
          </p:cNvSpPr>
          <p:nvPr/>
        </p:nvSpPr>
        <p:spPr bwMode="auto">
          <a:xfrm>
            <a:off x="7679433" y="2849219"/>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dirty="0"/>
          </a:p>
        </p:txBody>
      </p:sp>
    </p:spTree>
    <p:extLst>
      <p:ext uri="{BB962C8B-B14F-4D97-AF65-F5344CB8AC3E}">
        <p14:creationId xmlns:p14="http://schemas.microsoft.com/office/powerpoint/2010/main" val="3555050138"/>
      </p:ext>
    </p:extLst>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8" name="Picture 107" descr="i_button_black.png"/>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376014" y="5909420"/>
            <a:ext cx="170688" cy="170688"/>
          </a:xfrm>
          <a:prstGeom prst="rect">
            <a:avLst/>
          </a:prstGeom>
        </p:spPr>
      </p:pic>
      <p:sp>
        <p:nvSpPr>
          <p:cNvPr id="78" name="TextBox 77"/>
          <p:cNvSpPr txBox="1"/>
          <p:nvPr/>
        </p:nvSpPr>
        <p:spPr>
          <a:xfrm>
            <a:off x="327024" y="4786930"/>
            <a:ext cx="1630363" cy="330200"/>
          </a:xfrm>
          <a:prstGeom prst="rect">
            <a:avLst/>
          </a:prstGeom>
          <a:solidFill>
            <a:srgbClr val="ECECEC"/>
          </a:solidFill>
        </p:spPr>
        <p:txBody>
          <a:bodyPr lIns="0" rIns="0" anchor="ctr"/>
          <a:lstStyle/>
          <a:p>
            <a:pPr marL="288000">
              <a:buClr>
                <a:schemeClr val="accent1"/>
              </a:buClr>
              <a:buSzPct val="80000"/>
              <a:defRPr/>
            </a:pPr>
            <a:r>
              <a:rPr lang="en-US" sz="900" b="1" dirty="0">
                <a:latin typeface="+mn-lt"/>
              </a:rPr>
              <a:t>Scenario/Processes</a:t>
            </a:r>
          </a:p>
        </p:txBody>
      </p:sp>
      <p:grpSp>
        <p:nvGrpSpPr>
          <p:cNvPr id="4" name="Group 101"/>
          <p:cNvGrpSpPr>
            <a:grpSpLocks/>
          </p:cNvGrpSpPr>
          <p:nvPr/>
        </p:nvGrpSpPr>
        <p:grpSpPr bwMode="auto">
          <a:xfrm>
            <a:off x="6881813" y="4493524"/>
            <a:ext cx="407987" cy="407988"/>
            <a:chOff x="166" y="1822"/>
            <a:chExt cx="257" cy="257"/>
          </a:xfrm>
        </p:grpSpPr>
        <p:pic>
          <p:nvPicPr>
            <p:cNvPr id="106" name="Picture 102" descr="47"/>
            <p:cNvPicPr>
              <a:picLocks noChangeAspect="1" noChangeArrowheads="1"/>
            </p:cNvPicPr>
            <p:nvPr/>
          </p:nvPicPr>
          <p:blipFill>
            <a:blip r:embed="rId8" cstate="print"/>
            <a:srcRect/>
            <a:stretch>
              <a:fillRect/>
            </a:stretch>
          </p:blipFill>
          <p:spPr bwMode="auto">
            <a:xfrm>
              <a:off x="176" y="1832"/>
              <a:ext cx="242" cy="242"/>
            </a:xfrm>
            <a:prstGeom prst="rect">
              <a:avLst/>
            </a:prstGeom>
            <a:noFill/>
            <a:ln w="9525">
              <a:noFill/>
              <a:miter lim="800000"/>
              <a:headEnd/>
              <a:tailEnd/>
            </a:ln>
          </p:spPr>
        </p:pic>
        <p:sp>
          <p:nvSpPr>
            <p:cNvPr id="107" name="AutoShape 103"/>
            <p:cNvSpPr>
              <a:spLocks noChangeArrowheads="1"/>
            </p:cNvSpPr>
            <p:nvPr/>
          </p:nvSpPr>
          <p:spPr bwMode="auto">
            <a:xfrm>
              <a:off x="166" y="1822"/>
              <a:ext cx="257" cy="257"/>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60000 65536"/>
                <a:gd name="T17" fmla="*/ 0 60000 65536"/>
                <a:gd name="T18" fmla="*/ 0 60000 65536"/>
                <a:gd name="T19" fmla="*/ 0 60000 65536"/>
                <a:gd name="T20" fmla="*/ 0 60000 65536"/>
                <a:gd name="T21" fmla="*/ 0 60000 65536"/>
                <a:gd name="T22" fmla="*/ 0 60000 65536"/>
                <a:gd name="T23" fmla="*/ 0 60000 65536"/>
                <a:gd name="T24" fmla="*/ 3194 w 21600"/>
                <a:gd name="T25" fmla="*/ 3194 h 21600"/>
                <a:gd name="T26" fmla="*/ 18406 w 21600"/>
                <a:gd name="T27" fmla="*/ 18406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1177" y="10800"/>
                  </a:moveTo>
                  <a:cubicBezTo>
                    <a:pt x="1177" y="16115"/>
                    <a:pt x="5485" y="20423"/>
                    <a:pt x="10800" y="20423"/>
                  </a:cubicBezTo>
                  <a:cubicBezTo>
                    <a:pt x="16115" y="20423"/>
                    <a:pt x="20423" y="16115"/>
                    <a:pt x="20423" y="10800"/>
                  </a:cubicBezTo>
                  <a:cubicBezTo>
                    <a:pt x="20423" y="5485"/>
                    <a:pt x="16115" y="1177"/>
                    <a:pt x="10800" y="1177"/>
                  </a:cubicBezTo>
                  <a:cubicBezTo>
                    <a:pt x="5485" y="1177"/>
                    <a:pt x="1177" y="5485"/>
                    <a:pt x="1177" y="10800"/>
                  </a:cubicBezTo>
                  <a:close/>
                </a:path>
              </a:pathLst>
            </a:custGeom>
            <a:solidFill>
              <a:schemeClr val="accent1"/>
            </a:solidFill>
            <a:ln w="9525">
              <a:noFill/>
              <a:round/>
              <a:headEnd/>
              <a:tailEnd/>
            </a:ln>
          </p:spPr>
          <p:txBody>
            <a:bodyPr wrap="none" anchor="ctr"/>
            <a:lstStyle/>
            <a:p>
              <a:endParaRPr lang="de-DE" dirty="0"/>
            </a:p>
          </p:txBody>
        </p:sp>
      </p:grpSp>
      <p:sp>
        <p:nvSpPr>
          <p:cNvPr id="2" name="Title 1"/>
          <p:cNvSpPr>
            <a:spLocks noGrp="1"/>
          </p:cNvSpPr>
          <p:nvPr>
            <p:ph type="title"/>
          </p:nvPr>
        </p:nvSpPr>
        <p:spPr/>
        <p:txBody>
          <a:bodyPr/>
          <a:lstStyle/>
          <a:p>
            <a:r>
              <a:rPr lang="en-US" dirty="0"/>
              <a:t>Order-to-Cash (Standardized Services)</a:t>
            </a:r>
            <a:br>
              <a:rPr lang="en-US" dirty="0"/>
            </a:br>
            <a:r>
              <a:rPr lang="en-US" sz="2000" b="0" dirty="0"/>
              <a:t>Process Details: Processing Receivables and Payments</a:t>
            </a:r>
          </a:p>
        </p:txBody>
      </p:sp>
      <p:sp>
        <p:nvSpPr>
          <p:cNvPr id="21" name="Rectangle 122"/>
          <p:cNvSpPr>
            <a:spLocks noChangeArrowheads="1"/>
          </p:cNvSpPr>
          <p:nvPr/>
        </p:nvSpPr>
        <p:spPr bwMode="auto">
          <a:xfrm>
            <a:off x="1763713" y="4132263"/>
            <a:ext cx="7380287" cy="2725737"/>
          </a:xfrm>
          <a:prstGeom prst="rect">
            <a:avLst/>
          </a:prstGeom>
          <a:solidFill>
            <a:srgbClr val="ECECEC"/>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dirty="0"/>
          </a:p>
        </p:txBody>
      </p:sp>
      <p:sp>
        <p:nvSpPr>
          <p:cNvPr id="22" name="TextBox 21"/>
          <p:cNvSpPr txBox="1"/>
          <p:nvPr/>
        </p:nvSpPr>
        <p:spPr>
          <a:xfrm>
            <a:off x="218636" y="4119098"/>
            <a:ext cx="1647825" cy="461665"/>
          </a:xfrm>
          <a:prstGeom prst="rect">
            <a:avLst/>
          </a:prstGeom>
          <a:noFill/>
        </p:spPr>
        <p:txBody>
          <a:bodyPr>
            <a:spAutoFit/>
          </a:bodyPr>
          <a:lstStyle>
            <a:defPPr>
              <a:defRPr lang="de-DE"/>
            </a:defPPr>
            <a:lvl1pPr>
              <a:buClr>
                <a:schemeClr val="accent1"/>
              </a:buClr>
              <a:buSzPct val="80000"/>
              <a:buFont typeface="Wingdings" pitchFamily="2" charset="2"/>
              <a:buNone/>
              <a:defRPr sz="1200">
                <a:solidFill>
                  <a:srgbClr val="666666"/>
                </a:solidFill>
                <a:latin typeface="BentonSans Light" pitchFamily="2" charset="0"/>
              </a:defRPr>
            </a:lvl1pPr>
          </a:lstStyle>
          <a:p>
            <a:r>
              <a:rPr lang="en-US" dirty="0"/>
              <a:t>Scenario </a:t>
            </a:r>
          </a:p>
          <a:p>
            <a:r>
              <a:rPr lang="en-US" dirty="0"/>
              <a:t>Explorer</a:t>
            </a:r>
          </a:p>
        </p:txBody>
      </p:sp>
      <p:sp>
        <p:nvSpPr>
          <p:cNvPr id="29" name="TextBox 28"/>
          <p:cNvSpPr txBox="1"/>
          <p:nvPr/>
        </p:nvSpPr>
        <p:spPr bwMode="auto">
          <a:xfrm>
            <a:off x="1922463" y="4138613"/>
            <a:ext cx="4602162" cy="261937"/>
          </a:xfrm>
          <a:prstGeom prst="rect">
            <a:avLst/>
          </a:prstGeom>
          <a:noFill/>
        </p:spPr>
        <p:txBody>
          <a:bodyPr>
            <a:spAutoFit/>
          </a:bodyPr>
          <a:lstStyle/>
          <a:p>
            <a:pPr>
              <a:buClr>
                <a:schemeClr val="accent1"/>
              </a:buClr>
              <a:buSzPct val="80000"/>
              <a:buFont typeface="Wingdings" pitchFamily="2" charset="2"/>
              <a:buNone/>
              <a:defRPr/>
            </a:pPr>
            <a:endParaRPr lang="en-US" sz="1100" b="1" dirty="0">
              <a:solidFill>
                <a:srgbClr val="44697D"/>
              </a:solidFill>
              <a:latin typeface="+mn-lt"/>
            </a:endParaRPr>
          </a:p>
        </p:txBody>
      </p:sp>
      <p:sp>
        <p:nvSpPr>
          <p:cNvPr id="47" name="TextBox 83"/>
          <p:cNvSpPr txBox="1">
            <a:spLocks noChangeArrowheads="1"/>
          </p:cNvSpPr>
          <p:nvPr/>
        </p:nvSpPr>
        <p:spPr bwMode="auto">
          <a:xfrm>
            <a:off x="1738313"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Process Description</a:t>
            </a:r>
          </a:p>
        </p:txBody>
      </p:sp>
      <p:cxnSp>
        <p:nvCxnSpPr>
          <p:cNvPr id="67" name="Straight Connector 139"/>
          <p:cNvCxnSpPr>
            <a:cxnSpLocks noChangeShapeType="1"/>
          </p:cNvCxnSpPr>
          <p:nvPr/>
        </p:nvCxnSpPr>
        <p:spPr bwMode="auto">
          <a:xfrm rot="5400000">
            <a:off x="5518944" y="5463382"/>
            <a:ext cx="2536825" cy="1587"/>
          </a:xfrm>
          <a:prstGeom prst="line">
            <a:avLst/>
          </a:prstGeom>
          <a:noFill/>
          <a:ln w="12700" algn="ctr">
            <a:solidFill>
              <a:schemeClr val="bg1"/>
            </a:solidFill>
            <a:round/>
            <a:headEnd/>
            <a:tailEnd/>
          </a:ln>
        </p:spPr>
      </p:cxnSp>
      <p:sp>
        <p:nvSpPr>
          <p:cNvPr id="83" name="TextBox 83"/>
          <p:cNvSpPr txBox="1">
            <a:spLocks noChangeArrowheads="1"/>
          </p:cNvSpPr>
          <p:nvPr/>
        </p:nvSpPr>
        <p:spPr bwMode="auto">
          <a:xfrm>
            <a:off x="6788615"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Further Information</a:t>
            </a:r>
          </a:p>
        </p:txBody>
      </p:sp>
      <p:grpSp>
        <p:nvGrpSpPr>
          <p:cNvPr id="3" name="Group 47"/>
          <p:cNvGrpSpPr/>
          <p:nvPr/>
        </p:nvGrpSpPr>
        <p:grpSpPr>
          <a:xfrm>
            <a:off x="7709046" y="1152671"/>
            <a:ext cx="1174410" cy="309466"/>
            <a:chOff x="7269479" y="1173773"/>
            <a:chExt cx="1174410" cy="309466"/>
          </a:xfrm>
        </p:grpSpPr>
        <p:pic>
          <p:nvPicPr>
            <p:cNvPr id="49" name="Picture 2" descr="\\dwdfkps\KPS\100_Public\Graphics\Pictogram-Library\2011-Visual-Style\60X60-PNGs\SelfService_60px.png"/>
            <p:cNvPicPr>
              <a:picLocks noChangeAspect="1" noChangeArrowheads="1"/>
            </p:cNvPicPr>
            <p:nvPr/>
          </p:nvPicPr>
          <p:blipFill>
            <a:blip r:embed="rId9" cstate="print"/>
            <a:srcRect/>
            <a:stretch>
              <a:fillRect/>
            </a:stretch>
          </p:blipFill>
          <p:spPr bwMode="auto">
            <a:xfrm>
              <a:off x="7269479" y="1173773"/>
              <a:ext cx="282233" cy="282233"/>
            </a:xfrm>
            <a:prstGeom prst="rect">
              <a:avLst/>
            </a:prstGeom>
            <a:noFill/>
          </p:spPr>
        </p:pic>
        <p:sp>
          <p:nvSpPr>
            <p:cNvPr id="50" name="Rectangle 108"/>
            <p:cNvSpPr>
              <a:spLocks noChangeArrowheads="1"/>
            </p:cNvSpPr>
            <p:nvPr/>
          </p:nvSpPr>
          <p:spPr bwMode="auto">
            <a:xfrm>
              <a:off x="7272314" y="1178439"/>
              <a:ext cx="1171575" cy="304800"/>
            </a:xfrm>
            <a:prstGeom prst="rect">
              <a:avLst/>
            </a:prstGeom>
            <a:noFill/>
            <a:ln w="9525">
              <a:noFill/>
              <a:miter lim="800000"/>
              <a:headEnd/>
              <a:tailEnd/>
            </a:ln>
          </p:spPr>
          <p:txBody>
            <a:bodyPr wrap="none">
              <a:spAutoFit/>
            </a:bodyPr>
            <a:lstStyle/>
            <a:p>
              <a:pPr marL="215900">
                <a:spcBef>
                  <a:spcPts val="600"/>
                </a:spcBef>
                <a:spcAft>
                  <a:spcPct val="30000"/>
                </a:spcAft>
              </a:pPr>
              <a:r>
                <a:rPr lang="en-US" sz="700" dirty="0">
                  <a:ea typeface="SimSun" pitchFamily="2" charset="-122"/>
                </a:rPr>
                <a:t>Click process </a:t>
              </a:r>
              <a:br>
                <a:rPr lang="en-US" sz="700" dirty="0">
                  <a:ea typeface="SimSun" pitchFamily="2" charset="-122"/>
                </a:rPr>
              </a:br>
              <a:r>
                <a:rPr lang="en-US" sz="700" dirty="0">
                  <a:ea typeface="SimSun" pitchFamily="2" charset="-122"/>
                </a:rPr>
                <a:t>chevrons for details</a:t>
              </a:r>
            </a:p>
          </p:txBody>
        </p:sp>
      </p:grpSp>
      <p:sp>
        <p:nvSpPr>
          <p:cNvPr id="59" name="Chevron 123">
            <a:hlinkClick r:id="rId10" action="ppaction://hlinksldjump"/>
          </p:cNvPr>
          <p:cNvSpPr>
            <a:spLocks noChangeArrowheads="1"/>
          </p:cNvSpPr>
          <p:nvPr/>
        </p:nvSpPr>
        <p:spPr bwMode="auto">
          <a:xfrm>
            <a:off x="330871" y="2101823"/>
            <a:ext cx="884237"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Handling an Incoming Customer Inquiry</a:t>
            </a:r>
          </a:p>
        </p:txBody>
      </p:sp>
      <p:sp>
        <p:nvSpPr>
          <p:cNvPr id="61" name="Chevron 123">
            <a:hlinkClick r:id="rId11" action="ppaction://hlinksldjump"/>
          </p:cNvPr>
          <p:cNvSpPr>
            <a:spLocks noChangeArrowheads="1"/>
          </p:cNvSpPr>
          <p:nvPr/>
        </p:nvSpPr>
        <p:spPr bwMode="auto">
          <a:xfrm>
            <a:off x="4508711" y="2100575"/>
            <a:ext cx="884237" cy="879809"/>
          </a:xfrm>
          <a:prstGeom prst="chevron">
            <a:avLst>
              <a:gd name="adj" fmla="val 10374"/>
            </a:avLst>
          </a:prstGeom>
          <a:solidFill>
            <a:schemeClr val="bg1"/>
          </a:solidFill>
          <a:ln w="12700" algn="ctr">
            <a:solidFill>
              <a:schemeClr val="bg1">
                <a:lumMod val="50000"/>
              </a:schemeClr>
            </a:solidFill>
            <a:prstDash val="solid"/>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Executing Services</a:t>
            </a:r>
          </a:p>
        </p:txBody>
      </p:sp>
      <p:sp>
        <p:nvSpPr>
          <p:cNvPr id="62" name="Chevron 123">
            <a:hlinkClick r:id="rId12" action="ppaction://hlinksldjump"/>
          </p:cNvPr>
          <p:cNvSpPr>
            <a:spLocks noChangeArrowheads="1"/>
          </p:cNvSpPr>
          <p:nvPr/>
        </p:nvSpPr>
        <p:spPr bwMode="auto">
          <a:xfrm>
            <a:off x="1175697" y="2101823"/>
            <a:ext cx="884237"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Creating Sales Quotes</a:t>
            </a:r>
          </a:p>
        </p:txBody>
      </p:sp>
      <p:sp>
        <p:nvSpPr>
          <p:cNvPr id="63" name="Chevron 123">
            <a:hlinkClick r:id="rId13" action="ppaction://hlinksldjump"/>
          </p:cNvPr>
          <p:cNvSpPr>
            <a:spLocks noChangeArrowheads="1"/>
          </p:cNvSpPr>
          <p:nvPr/>
        </p:nvSpPr>
        <p:spPr bwMode="auto">
          <a:xfrm>
            <a:off x="2011678" y="2101822"/>
            <a:ext cx="884236"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Creating Sales Orders</a:t>
            </a:r>
          </a:p>
        </p:txBody>
      </p:sp>
      <p:sp>
        <p:nvSpPr>
          <p:cNvPr id="64" name="Chevron 123">
            <a:hlinkClick r:id="rId14" action="ppaction://hlinksldjump"/>
          </p:cNvPr>
          <p:cNvSpPr>
            <a:spLocks noChangeArrowheads="1"/>
          </p:cNvSpPr>
          <p:nvPr/>
        </p:nvSpPr>
        <p:spPr bwMode="auto">
          <a:xfrm>
            <a:off x="5350159" y="2101823"/>
            <a:ext cx="884237"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Confirming Service Execution</a:t>
            </a:r>
          </a:p>
        </p:txBody>
      </p:sp>
      <p:sp>
        <p:nvSpPr>
          <p:cNvPr id="66" name="Chevron 123">
            <a:hlinkClick r:id="rId15" action="ppaction://hlinksldjump"/>
          </p:cNvPr>
          <p:cNvSpPr>
            <a:spLocks noChangeArrowheads="1"/>
          </p:cNvSpPr>
          <p:nvPr/>
        </p:nvSpPr>
        <p:spPr bwMode="auto">
          <a:xfrm>
            <a:off x="7022240" y="2101823"/>
            <a:ext cx="884237"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Receivables and Payments</a:t>
            </a:r>
          </a:p>
        </p:txBody>
      </p:sp>
      <p:sp>
        <p:nvSpPr>
          <p:cNvPr id="68" name="Chevron 123">
            <a:hlinkClick r:id="rId16" action="ppaction://hlinksldjump"/>
          </p:cNvPr>
          <p:cNvSpPr>
            <a:spLocks noChangeArrowheads="1"/>
          </p:cNvSpPr>
          <p:nvPr/>
        </p:nvSpPr>
        <p:spPr bwMode="auto">
          <a:xfrm>
            <a:off x="6191266" y="2105835"/>
            <a:ext cx="884236" cy="879810"/>
          </a:xfrm>
          <a:prstGeom prst="chevron">
            <a:avLst>
              <a:gd name="adj" fmla="val 10374"/>
            </a:avLst>
          </a:prstGeom>
          <a:solidFill>
            <a:srgbClr val="E8E8E8"/>
          </a:solidFill>
          <a:ln w="317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Creating Customer Invoices</a:t>
            </a:r>
          </a:p>
        </p:txBody>
      </p:sp>
      <p:sp>
        <p:nvSpPr>
          <p:cNvPr id="69" name="Chevron 123">
            <a:hlinkClick r:id="rId17" action="ppaction://hlinksldjump"/>
          </p:cNvPr>
          <p:cNvSpPr>
            <a:spLocks noChangeArrowheads="1"/>
          </p:cNvSpPr>
          <p:nvPr/>
        </p:nvSpPr>
        <p:spPr bwMode="auto">
          <a:xfrm>
            <a:off x="2849141" y="3034577"/>
            <a:ext cx="884237" cy="879810"/>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Creating Down Payment Request - Customer</a:t>
            </a:r>
          </a:p>
        </p:txBody>
      </p:sp>
      <p:sp>
        <p:nvSpPr>
          <p:cNvPr id="70" name="Freeform 70">
            <a:hlinkClick r:id="rId18" action="ppaction://hlinksldjump" tooltip="Telephony System, Groupware Server, Web Server"/>
          </p:cNvPr>
          <p:cNvSpPr>
            <a:spLocks noChangeArrowheads="1"/>
          </p:cNvSpPr>
          <p:nvPr/>
        </p:nvSpPr>
        <p:spPr bwMode="auto">
          <a:xfrm flipV="1">
            <a:off x="997135" y="2105835"/>
            <a:ext cx="155575" cy="125412"/>
          </a:xfrm>
          <a:custGeom>
            <a:avLst/>
            <a:gdLst>
              <a:gd name="T0" fmla="*/ 0 w 155643"/>
              <a:gd name="T1" fmla="*/ 16776 h 131323"/>
              <a:gd name="T2" fmla="*/ 123836 w 155643"/>
              <a:gd name="T3" fmla="*/ 16776 h 131323"/>
              <a:gd name="T4" fmla="*/ 152410 w 155643"/>
              <a:gd name="T5" fmla="*/ 0 h 131323"/>
              <a:gd name="T6" fmla="*/ 0 w 155643"/>
              <a:gd name="T7" fmla="*/ 16776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chemeClr val="tx1">
              <a:lumMod val="75000"/>
              <a:lumOff val="25000"/>
            </a:schemeClr>
          </a:solidFill>
          <a:ln w="9525" algn="ctr">
            <a:noFill/>
            <a:round/>
            <a:headEnd/>
            <a:tailEnd/>
          </a:ln>
        </p:spPr>
        <p:txBody>
          <a:bodyPr rot="10800000" wrap="none" lIns="54000" tIns="0" rIns="54000" bIns="0" anchor="ctr"/>
          <a:lstStyle/>
          <a:p>
            <a:endParaRPr lang="de-DE" dirty="0"/>
          </a:p>
        </p:txBody>
      </p:sp>
      <p:sp>
        <p:nvSpPr>
          <p:cNvPr id="73" name="Chevron 123">
            <a:hlinkClick r:id="rId19" action="ppaction://hlinksldjump"/>
          </p:cNvPr>
          <p:cNvSpPr>
            <a:spLocks noChangeArrowheads="1"/>
          </p:cNvSpPr>
          <p:nvPr/>
        </p:nvSpPr>
        <p:spPr bwMode="auto">
          <a:xfrm>
            <a:off x="2849141" y="2100575"/>
            <a:ext cx="1706400"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Dispatching and Scheduling Orders</a:t>
            </a:r>
          </a:p>
        </p:txBody>
      </p:sp>
      <p:sp>
        <p:nvSpPr>
          <p:cNvPr id="77" name="Freeform 76">
            <a:hlinkClick r:id="rId20" action="ppaction://hlinksldjump" tooltip="Process is relevant for accounting"/>
          </p:cNvPr>
          <p:cNvSpPr>
            <a:spLocks noChangeArrowheads="1"/>
          </p:cNvSpPr>
          <p:nvPr/>
        </p:nvSpPr>
        <p:spPr bwMode="auto">
          <a:xfrm>
            <a:off x="6026335" y="2866472"/>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4FB81C"/>
          </a:solidFill>
          <a:ln w="9525" algn="ctr">
            <a:noFill/>
            <a:round/>
            <a:headEnd/>
            <a:tailEnd/>
          </a:ln>
        </p:spPr>
        <p:txBody>
          <a:bodyPr wrap="none" lIns="54000" tIns="0" rIns="54000" bIns="0" anchor="ctr"/>
          <a:lstStyle/>
          <a:p>
            <a:endParaRPr lang="de-DE" dirty="0"/>
          </a:p>
        </p:txBody>
      </p:sp>
      <p:sp>
        <p:nvSpPr>
          <p:cNvPr id="79" name="Freeform 78">
            <a:hlinkClick r:id="rId20" action="ppaction://hlinksldjump" tooltip="Process is relevant for accounting"/>
          </p:cNvPr>
          <p:cNvSpPr>
            <a:spLocks noChangeArrowheads="1"/>
          </p:cNvSpPr>
          <p:nvPr/>
        </p:nvSpPr>
        <p:spPr bwMode="auto">
          <a:xfrm>
            <a:off x="6854471" y="2857845"/>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4FB81C"/>
          </a:solidFill>
          <a:ln w="9525" algn="ctr">
            <a:noFill/>
            <a:round/>
            <a:headEnd/>
            <a:tailEnd/>
          </a:ln>
        </p:spPr>
        <p:txBody>
          <a:bodyPr wrap="none" lIns="54000" tIns="0" rIns="54000" bIns="0" anchor="ctr"/>
          <a:lstStyle/>
          <a:p>
            <a:endParaRPr lang="de-DE" dirty="0"/>
          </a:p>
        </p:txBody>
      </p:sp>
      <p:sp>
        <p:nvSpPr>
          <p:cNvPr id="85" name="Freeform 84"/>
          <p:cNvSpPr>
            <a:spLocks noChangeArrowheads="1"/>
          </p:cNvSpPr>
          <p:nvPr/>
        </p:nvSpPr>
        <p:spPr bwMode="auto">
          <a:xfrm>
            <a:off x="7682608" y="2849220"/>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dirty="0"/>
          </a:p>
        </p:txBody>
      </p:sp>
      <p:sp>
        <p:nvSpPr>
          <p:cNvPr id="86" name="Chevron 45"/>
          <p:cNvSpPr>
            <a:spLocks noChangeArrowheads="1"/>
          </p:cNvSpPr>
          <p:nvPr/>
        </p:nvSpPr>
        <p:spPr bwMode="auto">
          <a:xfrm>
            <a:off x="3632969" y="2815766"/>
            <a:ext cx="4044540" cy="1324563"/>
          </a:xfrm>
          <a:prstGeom prst="chevron">
            <a:avLst>
              <a:gd name="adj" fmla="val 11300"/>
            </a:avLst>
          </a:prstGeom>
          <a:solidFill>
            <a:srgbClr val="388ABD"/>
          </a:solidFill>
          <a:ln w="19050" cap="rnd" algn="ctr">
            <a:noFill/>
            <a:bevel/>
            <a:headEnd/>
            <a:tailEnd/>
          </a:ln>
        </p:spPr>
        <p:txBody>
          <a:bodyPr lIns="36000" tIns="36000" rIns="36000" bIns="36000"/>
          <a:lstStyle/>
          <a:p>
            <a:pPr>
              <a:lnSpc>
                <a:spcPct val="90000"/>
              </a:lnSpc>
            </a:pPr>
            <a:r>
              <a:rPr lang="en-US" sz="900" dirty="0">
                <a:solidFill>
                  <a:schemeClr val="bg1"/>
                </a:solidFill>
                <a:latin typeface="BentonSans Regular"/>
                <a:cs typeface="BentonSans Regular"/>
              </a:rPr>
              <a:t>Processing Externally-Initiated Payments by </a:t>
            </a:r>
          </a:p>
          <a:p>
            <a:pPr>
              <a:lnSpc>
                <a:spcPct val="90000"/>
              </a:lnSpc>
            </a:pPr>
            <a:r>
              <a:rPr lang="en-US" sz="900" dirty="0">
                <a:solidFill>
                  <a:schemeClr val="bg1"/>
                </a:solidFill>
                <a:latin typeface="BentonSans Regular"/>
                <a:cs typeface="BentonSans Regular"/>
              </a:rPr>
              <a:t>Incoming Bank Transfer</a:t>
            </a:r>
          </a:p>
        </p:txBody>
      </p:sp>
      <p:sp>
        <p:nvSpPr>
          <p:cNvPr id="87" name="Chevron 86"/>
          <p:cNvSpPr>
            <a:spLocks noChangeArrowheads="1"/>
          </p:cNvSpPr>
          <p:nvPr>
            <p:custDataLst>
              <p:tags r:id="rId1"/>
            </p:custDataLst>
          </p:nvPr>
        </p:nvSpPr>
        <p:spPr bwMode="auto">
          <a:xfrm>
            <a:off x="3771904" y="3104299"/>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pt-BR" sz="800" dirty="0">
                <a:solidFill>
                  <a:srgbClr val="404040"/>
                </a:solidFill>
              </a:rPr>
              <a:t>Enter a remittance advice</a:t>
            </a:r>
            <a:endParaRPr lang="en-US" sz="800" dirty="0">
              <a:solidFill>
                <a:srgbClr val="404040"/>
              </a:solidFill>
            </a:endParaRPr>
          </a:p>
        </p:txBody>
      </p:sp>
      <p:sp>
        <p:nvSpPr>
          <p:cNvPr id="92" name="Oval 91">
            <a:hlinkClick r:id="rId18" action="ppaction://hlinksldjump" tooltip="The accountant enters a payment advice received from the customer or supplier upon payment of an invoice or credit memo."/>
          </p:cNvPr>
          <p:cNvSpPr>
            <a:spLocks noChangeAspect="1"/>
          </p:cNvSpPr>
          <p:nvPr/>
        </p:nvSpPr>
        <p:spPr bwMode="gray">
          <a:xfrm>
            <a:off x="4344875" y="3697543"/>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93" name="Chevron 92"/>
          <p:cNvSpPr>
            <a:spLocks noChangeArrowheads="1"/>
          </p:cNvSpPr>
          <p:nvPr>
            <p:custDataLst>
              <p:tags r:id="rId2"/>
            </p:custDataLst>
          </p:nvPr>
        </p:nvSpPr>
        <p:spPr bwMode="auto">
          <a:xfrm>
            <a:off x="4571286" y="3101424"/>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 a bank statement</a:t>
            </a:r>
          </a:p>
        </p:txBody>
      </p:sp>
      <p:sp>
        <p:nvSpPr>
          <p:cNvPr id="94" name="Oval 93">
            <a:hlinkClick r:id="rId18" action="ppaction://hlinksldjump" tooltip="The accountant processes the bank statements regularly in the system to keep the cash information up-to-date. The accountant performs this process manually or electronically by uploading the bank statement file."/>
          </p:cNvPr>
          <p:cNvSpPr>
            <a:spLocks noChangeAspect="1"/>
          </p:cNvSpPr>
          <p:nvPr/>
        </p:nvSpPr>
        <p:spPr bwMode="gray">
          <a:xfrm>
            <a:off x="5144257" y="3694668"/>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95" name="Chevron 94"/>
          <p:cNvSpPr>
            <a:spLocks noChangeArrowheads="1"/>
          </p:cNvSpPr>
          <p:nvPr>
            <p:custDataLst>
              <p:tags r:id="rId3"/>
            </p:custDataLst>
          </p:nvPr>
        </p:nvSpPr>
        <p:spPr bwMode="auto">
          <a:xfrm>
            <a:off x="6147047" y="3089924"/>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Clear a payment</a:t>
            </a:r>
          </a:p>
        </p:txBody>
      </p:sp>
      <p:sp>
        <p:nvSpPr>
          <p:cNvPr id="96" name="Oval 95">
            <a:hlinkClick r:id="rId18" action="ppaction://hlinksldjump" tooltip="The system clears the payment if the items were selected previously. Otherwise, the system generates a task for the accountant to clear."/>
          </p:cNvPr>
          <p:cNvSpPr>
            <a:spLocks noChangeAspect="1"/>
          </p:cNvSpPr>
          <p:nvPr/>
        </p:nvSpPr>
        <p:spPr bwMode="gray">
          <a:xfrm>
            <a:off x="6720018" y="3683168"/>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97" name="Chevron 96"/>
          <p:cNvSpPr>
            <a:spLocks noChangeArrowheads="1"/>
          </p:cNvSpPr>
          <p:nvPr>
            <p:custDataLst>
              <p:tags r:id="rId4"/>
            </p:custDataLst>
          </p:nvPr>
        </p:nvSpPr>
        <p:spPr bwMode="auto">
          <a:xfrm>
            <a:off x="5367793" y="3095674"/>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Allocate a payment</a:t>
            </a:r>
          </a:p>
        </p:txBody>
      </p:sp>
      <p:sp>
        <p:nvSpPr>
          <p:cNvPr id="98" name="Oval 97">
            <a:hlinkClick r:id="rId18" action="ppaction://hlinksldjump" tooltip="The system receives information about the processed payments in a bank statement, lockbox, or bank advice, and allocates them to the appropriate process or matches them against the payments created in the system."/>
          </p:cNvPr>
          <p:cNvSpPr>
            <a:spLocks noChangeAspect="1"/>
          </p:cNvSpPr>
          <p:nvPr/>
        </p:nvSpPr>
        <p:spPr bwMode="gray">
          <a:xfrm>
            <a:off x="5940764" y="3688918"/>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99" name="Rectangle 77"/>
          <p:cNvSpPr>
            <a:spLocks noChangeArrowheads="1"/>
          </p:cNvSpPr>
          <p:nvPr/>
        </p:nvSpPr>
        <p:spPr bwMode="auto">
          <a:xfrm>
            <a:off x="3719590" y="3911485"/>
            <a:ext cx="1916156" cy="216982"/>
          </a:xfrm>
          <a:prstGeom prst="rect">
            <a:avLst/>
          </a:prstGeom>
          <a:solidFill>
            <a:srgbClr val="388ABD"/>
          </a:solidFill>
          <a:ln w="19050" cap="rnd" algn="ctr">
            <a:noFill/>
            <a:bevel/>
            <a:headEnd/>
            <a:tailEnd/>
          </a:ln>
        </p:spPr>
        <p:txBody>
          <a:bodyPr lIns="36000" tIns="36000" rIns="36000" bIns="36000"/>
          <a:lstStyle/>
          <a:p>
            <a:pPr>
              <a:lnSpc>
                <a:spcPct val="90000"/>
              </a:lnSpc>
            </a:pPr>
            <a:r>
              <a:rPr lang="en-US" sz="900" dirty="0">
                <a:solidFill>
                  <a:schemeClr val="bg1"/>
                </a:solidFill>
                <a:latin typeface="BentonSans Regular"/>
                <a:cs typeface="BentonSans Regular"/>
                <a:hlinkClick r:id="rId21" action="ppaction://hlinksldjump"/>
              </a:rPr>
              <a:t>Click here</a:t>
            </a:r>
            <a:r>
              <a:rPr lang="en-US" sz="900" dirty="0">
                <a:solidFill>
                  <a:schemeClr val="bg1"/>
                </a:solidFill>
                <a:latin typeface="BentonSans Regular"/>
                <a:cs typeface="BentonSans Regular"/>
              </a:rPr>
              <a:t> to hide process variants</a:t>
            </a:r>
          </a:p>
        </p:txBody>
      </p:sp>
      <p:sp>
        <p:nvSpPr>
          <p:cNvPr id="100" name="Rectangle 78">
            <a:hlinkClick r:id="rId22" action="ppaction://hlinksldjump"/>
          </p:cNvPr>
          <p:cNvSpPr>
            <a:spLocks noChangeArrowheads="1"/>
          </p:cNvSpPr>
          <p:nvPr/>
        </p:nvSpPr>
        <p:spPr bwMode="auto">
          <a:xfrm>
            <a:off x="1851025" y="6289675"/>
            <a:ext cx="2743200" cy="203200"/>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dirty="0"/>
          </a:p>
        </p:txBody>
      </p:sp>
      <p:sp>
        <p:nvSpPr>
          <p:cNvPr id="71" name="TextBox 66"/>
          <p:cNvSpPr txBox="1">
            <a:spLocks noChangeArrowheads="1"/>
          </p:cNvSpPr>
          <p:nvPr/>
        </p:nvSpPr>
        <p:spPr bwMode="auto">
          <a:xfrm>
            <a:off x="1735138" y="4406900"/>
            <a:ext cx="4960937" cy="1754326"/>
          </a:xfrm>
          <a:prstGeom prst="rect">
            <a:avLst/>
          </a:prstGeom>
          <a:noFill/>
          <a:ln w="9525">
            <a:noFill/>
            <a:miter lim="800000"/>
            <a:headEnd/>
            <a:tailEnd/>
          </a:ln>
        </p:spPr>
        <p:txBody>
          <a:bodyPr>
            <a:spAutoFit/>
          </a:bodyPr>
          <a:lstStyle/>
          <a:p>
            <a:pPr>
              <a:buClr>
                <a:schemeClr val="accent1"/>
              </a:buClr>
              <a:buSzPct val="80000"/>
            </a:pPr>
            <a:r>
              <a:rPr lang="en-US" sz="900" dirty="0"/>
              <a:t>The </a:t>
            </a:r>
            <a:r>
              <a:rPr lang="en-US" sz="900" b="1" dirty="0"/>
              <a:t>Processing Receivables and Payments</a:t>
            </a:r>
            <a:r>
              <a:rPr lang="en-US" sz="900" dirty="0"/>
              <a:t> business process enables the processing of incoming payments, initiated either internally by your company or externally by your customers. The process uses country-specific payment methods. If payments are initiated internally, they are made manually, or automatically via a payment run in which the system proposes open items for payment. You then release the payments and the system posts them to accounting. You create the payment medium, either manually or as part of an automatic run, using files for direct debit or credit card payments. It is also possible to upload credit card statements to pre-confirm payments. When the payments are credited to the company's bank account, the bank statement is entered in the system, either uploaded electronically or entered manually, before being confirmed. If payments are initiated externally by the customer, the bank statement provides notification of payment. The payments are matched in the system to the open invoices before being cleared.</a:t>
            </a:r>
          </a:p>
        </p:txBody>
      </p:sp>
      <p:sp>
        <p:nvSpPr>
          <p:cNvPr id="65" name="Text Box 129"/>
          <p:cNvSpPr txBox="1">
            <a:spLocks noChangeArrowheads="1"/>
          </p:cNvSpPr>
          <p:nvPr/>
        </p:nvSpPr>
        <p:spPr bwMode="auto">
          <a:xfrm>
            <a:off x="8427825" y="2697400"/>
            <a:ext cx="339725" cy="369888"/>
          </a:xfrm>
          <a:prstGeom prst="rect">
            <a:avLst/>
          </a:prstGeom>
          <a:noFill/>
          <a:ln w="9525">
            <a:noFill/>
            <a:miter lim="800000"/>
            <a:headEnd/>
            <a:tailEnd/>
          </a:ln>
        </p:spPr>
        <p:txBody>
          <a:bodyPr wrap="none" lIns="54000" rIns="54000">
            <a:spAutoFit/>
          </a:bodyPr>
          <a:lstStyle/>
          <a:p>
            <a:r>
              <a:rPr lang="en-US" sz="1800" b="1" dirty="0"/>
              <a:t>…</a:t>
            </a:r>
          </a:p>
        </p:txBody>
      </p:sp>
      <p:sp>
        <p:nvSpPr>
          <p:cNvPr id="102" name="Chevron 101"/>
          <p:cNvSpPr>
            <a:spLocks noChangeArrowheads="1"/>
          </p:cNvSpPr>
          <p:nvPr/>
        </p:nvSpPr>
        <p:spPr bwMode="auto">
          <a:xfrm>
            <a:off x="7627938" y="4645025"/>
            <a:ext cx="1516062" cy="276225"/>
          </a:xfrm>
          <a:prstGeom prst="chevron">
            <a:avLst>
              <a:gd name="adj" fmla="val 10367"/>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dirty="0">
                <a:solidFill>
                  <a:srgbClr val="404040"/>
                </a:solidFill>
              </a:rPr>
              <a:t>Performed by</a:t>
            </a:r>
          </a:p>
          <a:p>
            <a:pPr>
              <a:buClr>
                <a:schemeClr val="accent1"/>
              </a:buClr>
              <a:buSzPct val="80000"/>
              <a:buFont typeface="Wingdings" pitchFamily="2" charset="2"/>
              <a:buNone/>
            </a:pPr>
            <a:r>
              <a:rPr lang="de-DE" sz="800" dirty="0">
                <a:solidFill>
                  <a:srgbClr val="404040"/>
                </a:solidFill>
              </a:rPr>
              <a:t>Accounts Receivable Accountant</a:t>
            </a:r>
            <a:endParaRPr lang="en-US" sz="800" dirty="0">
              <a:solidFill>
                <a:srgbClr val="404040"/>
              </a:solidFill>
            </a:endParaRPr>
          </a:p>
        </p:txBody>
      </p:sp>
      <p:sp>
        <p:nvSpPr>
          <p:cNvPr id="110" name="Oval 109">
            <a:hlinkClick r:id="rId18" action="ppaction://hlinksldjump" tooltip="The Processing Externally-Initiated  Payments by Incoming Check process variant enables customer invoices, for which payment is initiated externally, to be paid by incoming check. Clearing is performed in the same step."/>
          </p:cNvPr>
          <p:cNvSpPr>
            <a:spLocks noChangeAspect="1"/>
          </p:cNvSpPr>
          <p:nvPr/>
        </p:nvSpPr>
        <p:spPr bwMode="gray">
          <a:xfrm>
            <a:off x="3753313" y="4326274"/>
            <a:ext cx="144000" cy="144000"/>
          </a:xfrm>
          <a:prstGeom prst="ellipse">
            <a:avLst/>
          </a:prstGeom>
          <a:solidFill>
            <a:schemeClr val="tx2"/>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r>
              <a:rPr kumimoji="0" lang="de-DE" sz="1050" b="1" i="0" u="none" strike="noStrike" kern="0" cap="none" spc="0" normalizeH="0" baseline="0" noProof="0" dirty="0">
                <a:ln>
                  <a:noFill/>
                </a:ln>
                <a:solidFill>
                  <a:schemeClr val="bg1"/>
                </a:solidFill>
                <a:effectLst/>
                <a:uLnTx/>
                <a:uFillTx/>
                <a:latin typeface="BentonSans Bold" pitchFamily="2" charset="0"/>
                <a:ea typeface="Arial Unicode MS" pitchFamily="34" charset="-128"/>
                <a:cs typeface="Arial Unicode MS" pitchFamily="34" charset="-128"/>
              </a:rPr>
              <a:t>i</a:t>
            </a:r>
            <a:endParaRPr kumimoji="0" lang="de-DE" sz="1200" b="1" i="0" u="none" strike="noStrike" kern="0" cap="none" spc="0" normalizeH="0" baseline="0" noProof="0" dirty="0">
              <a:ln>
                <a:noFill/>
              </a:ln>
              <a:solidFill>
                <a:schemeClr val="bg1"/>
              </a:solidFill>
              <a:effectLst/>
              <a:uLnTx/>
              <a:uFillTx/>
              <a:latin typeface="BentonSans Bold" pitchFamily="2" charset="0"/>
              <a:ea typeface="Arial Unicode MS" pitchFamily="34" charset="-128"/>
              <a:cs typeface="Arial Unicode MS" pitchFamily="34" charset="-128"/>
            </a:endParaRPr>
          </a:p>
        </p:txBody>
      </p:sp>
      <p:sp>
        <p:nvSpPr>
          <p:cNvPr id="112" name="Oval 111">
            <a:hlinkClick r:id="rId18" action="ppaction://hlinksldjump" tooltip="The Processing Externally-Initiated  Payments by Incoming Check with Lockbox process variant enables customer invoices, for which payment is initiated externally, to be paid using lockbox processing."/>
          </p:cNvPr>
          <p:cNvSpPr>
            <a:spLocks noChangeAspect="1"/>
          </p:cNvSpPr>
          <p:nvPr/>
        </p:nvSpPr>
        <p:spPr bwMode="gray">
          <a:xfrm>
            <a:off x="3748185" y="4499574"/>
            <a:ext cx="144000" cy="144000"/>
          </a:xfrm>
          <a:prstGeom prst="ellipse">
            <a:avLst/>
          </a:prstGeom>
          <a:solidFill>
            <a:schemeClr val="tx2"/>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r>
              <a:rPr kumimoji="0" lang="de-DE" sz="1050" b="1" i="0" u="none" strike="noStrike" kern="0" cap="none" spc="0" normalizeH="0" baseline="0" noProof="0" dirty="0">
                <a:ln>
                  <a:noFill/>
                </a:ln>
                <a:solidFill>
                  <a:schemeClr val="bg1"/>
                </a:solidFill>
                <a:effectLst/>
                <a:uLnTx/>
                <a:uFillTx/>
                <a:latin typeface="BentonSans Bold" pitchFamily="2" charset="0"/>
                <a:ea typeface="Arial Unicode MS" pitchFamily="34" charset="-128"/>
                <a:cs typeface="Arial Unicode MS" pitchFamily="34" charset="-128"/>
              </a:rPr>
              <a:t>i</a:t>
            </a:r>
            <a:endParaRPr kumimoji="0" lang="de-DE" sz="1200" b="1" i="0" u="none" strike="noStrike" kern="0" cap="none" spc="0" normalizeH="0" baseline="0" noProof="0" dirty="0">
              <a:ln>
                <a:noFill/>
              </a:ln>
              <a:solidFill>
                <a:schemeClr val="bg1"/>
              </a:solidFill>
              <a:effectLst/>
              <a:uLnTx/>
              <a:uFillTx/>
              <a:latin typeface="BentonSans Bold" pitchFamily="2" charset="0"/>
              <a:ea typeface="Arial Unicode MS" pitchFamily="34" charset="-128"/>
              <a:cs typeface="Arial Unicode MS" pitchFamily="34" charset="-128"/>
            </a:endParaRPr>
          </a:p>
        </p:txBody>
      </p:sp>
      <p:sp>
        <p:nvSpPr>
          <p:cNvPr id="113" name="Oval 112">
            <a:hlinkClick r:id="rId18" action="ppaction://hlinksldjump" tooltip="The Processing Externally-Initiated Payments by Multiple Incoming Checks process variant enables customer invoices, initiated externally, to be paid by check in a transaction that allows multiple checks to be entered on one screen."/>
          </p:cNvPr>
          <p:cNvSpPr>
            <a:spLocks noChangeAspect="1"/>
          </p:cNvSpPr>
          <p:nvPr/>
        </p:nvSpPr>
        <p:spPr bwMode="gray">
          <a:xfrm>
            <a:off x="3748185" y="4821574"/>
            <a:ext cx="144000" cy="144000"/>
          </a:xfrm>
          <a:prstGeom prst="ellipse">
            <a:avLst/>
          </a:prstGeom>
          <a:solidFill>
            <a:schemeClr val="tx2"/>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r>
              <a:rPr kumimoji="0" lang="de-DE" sz="1050" b="1" i="0" u="none" strike="noStrike" kern="0" cap="none" spc="0" normalizeH="0" baseline="0" noProof="0" dirty="0">
                <a:ln>
                  <a:noFill/>
                </a:ln>
                <a:solidFill>
                  <a:schemeClr val="bg1"/>
                </a:solidFill>
                <a:effectLst/>
                <a:uLnTx/>
                <a:uFillTx/>
                <a:latin typeface="BentonSans Bold" pitchFamily="2" charset="0"/>
                <a:ea typeface="Arial Unicode MS" pitchFamily="34" charset="-128"/>
                <a:cs typeface="Arial Unicode MS" pitchFamily="34" charset="-128"/>
              </a:rPr>
              <a:t>i</a:t>
            </a:r>
            <a:endParaRPr kumimoji="0" lang="de-DE" sz="1200" b="1" i="0" u="none" strike="noStrike" kern="0" cap="none" spc="0" normalizeH="0" baseline="0" noProof="0" dirty="0">
              <a:ln>
                <a:noFill/>
              </a:ln>
              <a:solidFill>
                <a:schemeClr val="bg1"/>
              </a:solidFill>
              <a:effectLst/>
              <a:uLnTx/>
              <a:uFillTx/>
              <a:latin typeface="BentonSans Bold" pitchFamily="2" charset="0"/>
              <a:ea typeface="Arial Unicode MS" pitchFamily="34" charset="-128"/>
              <a:cs typeface="Arial Unicode MS" pitchFamily="34" charset="-128"/>
            </a:endParaRPr>
          </a:p>
        </p:txBody>
      </p:sp>
      <p:sp>
        <p:nvSpPr>
          <p:cNvPr id="114" name="Oval 113">
            <a:hlinkClick r:id="rId18" action="ppaction://hlinksldjump" tooltip="The Processing Incoming Payments by Bill of Exchange process variant allows you to process different types of bills of exchange."/>
          </p:cNvPr>
          <p:cNvSpPr>
            <a:spLocks noChangeAspect="1"/>
          </p:cNvSpPr>
          <p:nvPr/>
        </p:nvSpPr>
        <p:spPr bwMode="gray">
          <a:xfrm>
            <a:off x="3748185" y="5005386"/>
            <a:ext cx="144000" cy="144000"/>
          </a:xfrm>
          <a:prstGeom prst="ellipse">
            <a:avLst/>
          </a:prstGeom>
          <a:solidFill>
            <a:schemeClr val="tx2"/>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r>
              <a:rPr kumimoji="0" lang="de-DE" sz="1050" b="1" i="0" u="none" strike="noStrike" kern="0" cap="none" spc="0" normalizeH="0" baseline="0" noProof="0" dirty="0">
                <a:ln>
                  <a:noFill/>
                </a:ln>
                <a:solidFill>
                  <a:schemeClr val="bg1"/>
                </a:solidFill>
                <a:effectLst/>
                <a:uLnTx/>
                <a:uFillTx/>
                <a:latin typeface="BentonSans Bold" pitchFamily="2" charset="0"/>
                <a:ea typeface="Arial Unicode MS" pitchFamily="34" charset="-128"/>
                <a:cs typeface="Arial Unicode MS" pitchFamily="34" charset="-128"/>
              </a:rPr>
              <a:t>i</a:t>
            </a:r>
            <a:endParaRPr kumimoji="0" lang="de-DE" sz="1200" b="1" i="0" u="none" strike="noStrike" kern="0" cap="none" spc="0" normalizeH="0" baseline="0" noProof="0" dirty="0">
              <a:ln>
                <a:noFill/>
              </a:ln>
              <a:solidFill>
                <a:schemeClr val="bg1"/>
              </a:solidFill>
              <a:effectLst/>
              <a:uLnTx/>
              <a:uFillTx/>
              <a:latin typeface="BentonSans Bold" pitchFamily="2" charset="0"/>
              <a:ea typeface="Arial Unicode MS" pitchFamily="34" charset="-128"/>
              <a:cs typeface="Arial Unicode MS" pitchFamily="34" charset="-128"/>
            </a:endParaRPr>
          </a:p>
        </p:txBody>
      </p:sp>
      <p:sp>
        <p:nvSpPr>
          <p:cNvPr id="115" name="Oval 114">
            <a:hlinkClick r:id="rId18" action="ppaction://hlinksldjump" tooltip="The Processing Incoming Payments with Petty Cash process variant enables customer invoices to be paid in cash."/>
          </p:cNvPr>
          <p:cNvSpPr>
            <a:spLocks noChangeAspect="1"/>
          </p:cNvSpPr>
          <p:nvPr/>
        </p:nvSpPr>
        <p:spPr bwMode="gray">
          <a:xfrm>
            <a:off x="3748185" y="5180580"/>
            <a:ext cx="144000" cy="144000"/>
          </a:xfrm>
          <a:prstGeom prst="ellipse">
            <a:avLst/>
          </a:prstGeom>
          <a:solidFill>
            <a:schemeClr val="tx2"/>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r>
              <a:rPr kumimoji="0" lang="de-DE" sz="1050" b="1" i="0" u="none" strike="noStrike" kern="0" cap="none" spc="0" normalizeH="0" baseline="0" noProof="0" dirty="0">
                <a:ln>
                  <a:noFill/>
                </a:ln>
                <a:solidFill>
                  <a:schemeClr val="bg1"/>
                </a:solidFill>
                <a:effectLst/>
                <a:uLnTx/>
                <a:uFillTx/>
                <a:latin typeface="BentonSans Bold" pitchFamily="2" charset="0"/>
                <a:ea typeface="Arial Unicode MS" pitchFamily="34" charset="-128"/>
                <a:cs typeface="Arial Unicode MS" pitchFamily="34" charset="-128"/>
              </a:rPr>
              <a:t>i</a:t>
            </a:r>
            <a:endParaRPr kumimoji="0" lang="de-DE" sz="1200" b="1" i="0" u="none" strike="noStrike" kern="0" cap="none" spc="0" normalizeH="0" baseline="0" noProof="0" dirty="0">
              <a:ln>
                <a:noFill/>
              </a:ln>
              <a:solidFill>
                <a:schemeClr val="bg1"/>
              </a:solidFill>
              <a:effectLst/>
              <a:uLnTx/>
              <a:uFillTx/>
              <a:latin typeface="BentonSans Bold" pitchFamily="2" charset="0"/>
              <a:ea typeface="Arial Unicode MS" pitchFamily="34" charset="-128"/>
              <a:cs typeface="Arial Unicode MS" pitchFamily="34" charset="-128"/>
            </a:endParaRPr>
          </a:p>
        </p:txBody>
      </p:sp>
      <p:sp>
        <p:nvSpPr>
          <p:cNvPr id="116" name="Oval 115">
            <a:hlinkClick r:id="rId18" action="ppaction://hlinksldjump" tooltip="The Processing Internally-Initiated  Payments by Credit Card process variant enables customer invoices, for which payment is initiated internally, to be paid by credit card."/>
          </p:cNvPr>
          <p:cNvSpPr>
            <a:spLocks noChangeAspect="1"/>
          </p:cNvSpPr>
          <p:nvPr/>
        </p:nvSpPr>
        <p:spPr bwMode="gray">
          <a:xfrm>
            <a:off x="3755474" y="5354239"/>
            <a:ext cx="144000" cy="144000"/>
          </a:xfrm>
          <a:prstGeom prst="ellipse">
            <a:avLst/>
          </a:prstGeom>
          <a:solidFill>
            <a:schemeClr val="tx2"/>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r>
              <a:rPr kumimoji="0" lang="de-DE" sz="1050" b="1" i="0" u="none" strike="noStrike" kern="0" cap="none" spc="0" normalizeH="0" baseline="0" noProof="0" dirty="0">
                <a:ln>
                  <a:noFill/>
                </a:ln>
                <a:solidFill>
                  <a:schemeClr val="bg1"/>
                </a:solidFill>
                <a:effectLst/>
                <a:uLnTx/>
                <a:uFillTx/>
                <a:latin typeface="BentonSans Bold" pitchFamily="2" charset="0"/>
                <a:ea typeface="Arial Unicode MS" pitchFamily="34" charset="-128"/>
                <a:cs typeface="Arial Unicode MS" pitchFamily="34" charset="-128"/>
              </a:rPr>
              <a:t>i</a:t>
            </a:r>
            <a:endParaRPr kumimoji="0" lang="de-DE" sz="1200" b="1" i="0" u="none" strike="noStrike" kern="0" cap="none" spc="0" normalizeH="0" baseline="0" noProof="0" dirty="0">
              <a:ln>
                <a:noFill/>
              </a:ln>
              <a:solidFill>
                <a:schemeClr val="bg1"/>
              </a:solidFill>
              <a:effectLst/>
              <a:uLnTx/>
              <a:uFillTx/>
              <a:latin typeface="BentonSans Bold" pitchFamily="2" charset="0"/>
              <a:ea typeface="Arial Unicode MS" pitchFamily="34" charset="-128"/>
              <a:cs typeface="Arial Unicode MS" pitchFamily="34" charset="-128"/>
            </a:endParaRPr>
          </a:p>
        </p:txBody>
      </p:sp>
      <p:sp>
        <p:nvSpPr>
          <p:cNvPr id="117" name="Oval 116">
            <a:hlinkClick r:id="rId18" action="ppaction://hlinksldjump" tooltip="The Processing Internally-Initiated Payments by Direct Debit process variant enables customer invoices, for which payment is initiated internally, to be paid by direct debit."/>
          </p:cNvPr>
          <p:cNvSpPr>
            <a:spLocks noChangeAspect="1"/>
          </p:cNvSpPr>
          <p:nvPr/>
        </p:nvSpPr>
        <p:spPr bwMode="gray">
          <a:xfrm>
            <a:off x="3754652" y="5520246"/>
            <a:ext cx="144000" cy="144000"/>
          </a:xfrm>
          <a:prstGeom prst="ellipse">
            <a:avLst/>
          </a:prstGeom>
          <a:solidFill>
            <a:schemeClr val="tx2"/>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r>
              <a:rPr kumimoji="0" lang="de-DE" sz="1050" b="1" i="0" u="none" strike="noStrike" kern="0" cap="none" spc="0" normalizeH="0" baseline="0" noProof="0" dirty="0">
                <a:ln>
                  <a:noFill/>
                </a:ln>
                <a:solidFill>
                  <a:schemeClr val="bg1"/>
                </a:solidFill>
                <a:effectLst/>
                <a:uLnTx/>
                <a:uFillTx/>
                <a:latin typeface="BentonSans Bold" pitchFamily="2" charset="0"/>
                <a:ea typeface="Arial Unicode MS" pitchFamily="34" charset="-128"/>
                <a:cs typeface="Arial Unicode MS" pitchFamily="34" charset="-128"/>
              </a:rPr>
              <a:t>i</a:t>
            </a:r>
            <a:endParaRPr kumimoji="0" lang="de-DE" sz="1200" b="1" i="0" u="none" strike="noStrike" kern="0" cap="none" spc="0" normalizeH="0" baseline="0" noProof="0" dirty="0">
              <a:ln>
                <a:noFill/>
              </a:ln>
              <a:solidFill>
                <a:schemeClr val="bg1"/>
              </a:solidFill>
              <a:effectLst/>
              <a:uLnTx/>
              <a:uFillTx/>
              <a:latin typeface="BentonSans Bold" pitchFamily="2" charset="0"/>
              <a:ea typeface="Arial Unicode MS" pitchFamily="34" charset="-128"/>
              <a:cs typeface="Arial Unicode MS" pitchFamily="34" charset="-128"/>
            </a:endParaRPr>
          </a:p>
        </p:txBody>
      </p:sp>
      <p:sp>
        <p:nvSpPr>
          <p:cNvPr id="118" name="Oval 117">
            <a:hlinkClick r:id="rId18" action="ppaction://hlinksldjump" tooltip="The Processing Receivables and Payments with Accounts Maintenance - Standard Variant process variant enables you to monitor customer accounts on a regular basis. You can clear any remaining open items and write off small differences manually."/>
          </p:cNvPr>
          <p:cNvSpPr>
            <a:spLocks noChangeAspect="1"/>
          </p:cNvSpPr>
          <p:nvPr/>
        </p:nvSpPr>
        <p:spPr bwMode="gray">
          <a:xfrm>
            <a:off x="3753313" y="5702861"/>
            <a:ext cx="144000" cy="144000"/>
          </a:xfrm>
          <a:prstGeom prst="ellipse">
            <a:avLst/>
          </a:prstGeom>
          <a:solidFill>
            <a:schemeClr val="tx2"/>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r>
              <a:rPr kumimoji="0" lang="de-DE" sz="1050" b="1" i="0" u="none" strike="noStrike" kern="0" cap="none" spc="0" normalizeH="0" baseline="0" noProof="0" dirty="0">
                <a:ln>
                  <a:noFill/>
                </a:ln>
                <a:solidFill>
                  <a:schemeClr val="bg1"/>
                </a:solidFill>
                <a:effectLst/>
                <a:uLnTx/>
                <a:uFillTx/>
                <a:latin typeface="BentonSans Bold" pitchFamily="2" charset="0"/>
                <a:ea typeface="Arial Unicode MS" pitchFamily="34" charset="-128"/>
                <a:cs typeface="Arial Unicode MS" pitchFamily="34" charset="-128"/>
              </a:rPr>
              <a:t>i</a:t>
            </a:r>
            <a:endParaRPr kumimoji="0" lang="de-DE" sz="1200" b="1" i="0" u="none" strike="noStrike" kern="0" cap="none" spc="0" normalizeH="0" baseline="0" noProof="0" dirty="0">
              <a:ln>
                <a:noFill/>
              </a:ln>
              <a:solidFill>
                <a:schemeClr val="bg1"/>
              </a:solidFill>
              <a:effectLst/>
              <a:uLnTx/>
              <a:uFillTx/>
              <a:latin typeface="BentonSans Bold" pitchFamily="2" charset="0"/>
              <a:ea typeface="Arial Unicode MS" pitchFamily="34" charset="-128"/>
              <a:cs typeface="Arial Unicode MS" pitchFamily="34" charset="-128"/>
            </a:endParaRPr>
          </a:p>
        </p:txBody>
      </p:sp>
      <p:sp>
        <p:nvSpPr>
          <p:cNvPr id="75" name="Chevron 74"/>
          <p:cNvSpPr>
            <a:spLocks noChangeArrowheads="1"/>
          </p:cNvSpPr>
          <p:nvPr/>
        </p:nvSpPr>
        <p:spPr bwMode="auto">
          <a:xfrm>
            <a:off x="7627938" y="5429814"/>
            <a:ext cx="1516062" cy="274637"/>
          </a:xfrm>
          <a:prstGeom prst="chevron">
            <a:avLst>
              <a:gd name="adj" fmla="val 10376"/>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dirty="0">
                <a:solidFill>
                  <a:srgbClr val="404040"/>
                </a:solidFill>
              </a:rPr>
              <a:t>In the Work Centers</a:t>
            </a:r>
          </a:p>
          <a:p>
            <a:pPr>
              <a:buClr>
                <a:schemeClr val="accent1"/>
              </a:buClr>
              <a:buSzPct val="80000"/>
              <a:buFont typeface="Wingdings" pitchFamily="2" charset="2"/>
              <a:buNone/>
            </a:pPr>
            <a:r>
              <a:rPr lang="en-US" sz="800" dirty="0">
                <a:solidFill>
                  <a:srgbClr val="404040"/>
                </a:solidFill>
              </a:rPr>
              <a:t>Receivables  </a:t>
            </a:r>
            <a:br>
              <a:rPr lang="en-US" sz="800" dirty="0">
                <a:solidFill>
                  <a:srgbClr val="404040"/>
                </a:solidFill>
              </a:rPr>
            </a:br>
            <a:r>
              <a:rPr lang="en-US" sz="800" dirty="0">
                <a:solidFill>
                  <a:srgbClr val="404040"/>
                </a:solidFill>
              </a:rPr>
              <a:t>Payment Management </a:t>
            </a:r>
          </a:p>
          <a:p>
            <a:pPr>
              <a:buClr>
                <a:schemeClr val="accent1"/>
              </a:buClr>
              <a:buSzPct val="80000"/>
              <a:buFont typeface="Wingdings" pitchFamily="2" charset="2"/>
              <a:buNone/>
            </a:pPr>
            <a:r>
              <a:rPr lang="en-US" sz="800" dirty="0">
                <a:solidFill>
                  <a:srgbClr val="404040"/>
                </a:solidFill>
              </a:rPr>
              <a:t> </a:t>
            </a:r>
          </a:p>
        </p:txBody>
      </p:sp>
      <p:sp>
        <p:nvSpPr>
          <p:cNvPr id="72" name="Rectangle 55"/>
          <p:cNvSpPr>
            <a:spLocks noChangeArrowheads="1"/>
          </p:cNvSpPr>
          <p:nvPr/>
        </p:nvSpPr>
        <p:spPr bwMode="auto">
          <a:xfrm>
            <a:off x="329363" y="4809441"/>
            <a:ext cx="1570038" cy="296863"/>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80" name="TextBox 72"/>
          <p:cNvSpPr txBox="1">
            <a:spLocks noChangeArrowheads="1"/>
          </p:cNvSpPr>
          <p:nvPr/>
        </p:nvSpPr>
        <p:spPr bwMode="auto">
          <a:xfrm>
            <a:off x="327025" y="5186545"/>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buFont typeface="Wingdings" pitchFamily="2" charset="2"/>
              <a:buNone/>
            </a:pPr>
            <a:r>
              <a:rPr lang="en-US" sz="900" dirty="0"/>
              <a:t>Business Value</a:t>
            </a:r>
          </a:p>
        </p:txBody>
      </p:sp>
      <p:sp>
        <p:nvSpPr>
          <p:cNvPr id="81" name="TextBox 61"/>
          <p:cNvSpPr txBox="1">
            <a:spLocks noChangeArrowheads="1"/>
          </p:cNvSpPr>
          <p:nvPr/>
        </p:nvSpPr>
        <p:spPr bwMode="auto">
          <a:xfrm>
            <a:off x="327025" y="5540558"/>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pPr>
            <a:r>
              <a:rPr lang="en-US" sz="900" dirty="0"/>
              <a:t>Scenario Flow</a:t>
            </a:r>
          </a:p>
        </p:txBody>
      </p:sp>
      <p:pic>
        <p:nvPicPr>
          <p:cNvPr id="84" name="Picture 83" descr="Calculator_2_60px.png"/>
          <p:cNvPicPr>
            <a:picLocks noChangeAspect="1"/>
          </p:cNvPicPr>
          <p:nvPr/>
        </p:nvPicPr>
        <p:blipFill>
          <a:blip r:embed="rId23" cstate="print"/>
          <a:stretch>
            <a:fillRect/>
          </a:stretch>
        </p:blipFill>
        <p:spPr>
          <a:xfrm>
            <a:off x="366739" y="5245467"/>
            <a:ext cx="180000" cy="180000"/>
          </a:xfrm>
          <a:prstGeom prst="rect">
            <a:avLst/>
          </a:prstGeom>
        </p:spPr>
      </p:pic>
      <p:pic>
        <p:nvPicPr>
          <p:cNvPr id="88" name="Picture 87" descr="Monitor_60px.png"/>
          <p:cNvPicPr>
            <a:picLocks noChangeAspect="1"/>
          </p:cNvPicPr>
          <p:nvPr/>
        </p:nvPicPr>
        <p:blipFill>
          <a:blip r:embed="rId24" cstate="print"/>
          <a:stretch>
            <a:fillRect/>
          </a:stretch>
        </p:blipFill>
        <p:spPr>
          <a:xfrm>
            <a:off x="366739" y="5604137"/>
            <a:ext cx="180000" cy="180000"/>
          </a:xfrm>
          <a:prstGeom prst="rect">
            <a:avLst/>
          </a:prstGeom>
        </p:spPr>
      </p:pic>
      <p:sp>
        <p:nvSpPr>
          <p:cNvPr id="89" name="Rectangle 57">
            <a:hlinkClick r:id="rId25" action="ppaction://hlinksldjump"/>
          </p:cNvPr>
          <p:cNvSpPr>
            <a:spLocks noChangeArrowheads="1"/>
          </p:cNvSpPr>
          <p:nvPr/>
        </p:nvSpPr>
        <p:spPr bwMode="auto">
          <a:xfrm>
            <a:off x="327025" y="5551670"/>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90" name="Rectangle 57">
            <a:hlinkClick r:id="rId26" action="ppaction://hlinksldjump"/>
          </p:cNvPr>
          <p:cNvSpPr>
            <a:spLocks noChangeArrowheads="1"/>
          </p:cNvSpPr>
          <p:nvPr/>
        </p:nvSpPr>
        <p:spPr bwMode="auto">
          <a:xfrm>
            <a:off x="305529" y="5153647"/>
            <a:ext cx="1570038"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101" name="TextBox 61"/>
          <p:cNvSpPr txBox="1">
            <a:spLocks noChangeArrowheads="1"/>
          </p:cNvSpPr>
          <p:nvPr/>
        </p:nvSpPr>
        <p:spPr bwMode="auto">
          <a:xfrm>
            <a:off x="327025" y="5832608"/>
            <a:ext cx="1436688" cy="330200"/>
          </a:xfrm>
          <a:prstGeom prst="rect">
            <a:avLst/>
          </a:prstGeom>
          <a:noFill/>
          <a:ln w="9525">
            <a:noFill/>
            <a:miter lim="800000"/>
            <a:headEnd/>
            <a:tailEnd/>
          </a:ln>
        </p:spPr>
        <p:txBody>
          <a:bodyPr lIns="0" rIns="36000" anchor="ctr"/>
          <a:lstStyle/>
          <a:p>
            <a:pPr marL="287338">
              <a:buClr>
                <a:schemeClr val="accent1"/>
              </a:buClr>
              <a:buSzPct val="80000"/>
            </a:pPr>
            <a:r>
              <a:rPr lang="en-US" sz="900" dirty="0"/>
              <a:t>Further Information</a:t>
            </a:r>
          </a:p>
        </p:txBody>
      </p:sp>
      <p:sp>
        <p:nvSpPr>
          <p:cNvPr id="103" name="Rectangle 57">
            <a:hlinkClick r:id="rId27" action="ppaction://hlinksldjump"/>
          </p:cNvPr>
          <p:cNvSpPr>
            <a:spLocks noChangeArrowheads="1"/>
          </p:cNvSpPr>
          <p:nvPr/>
        </p:nvSpPr>
        <p:spPr bwMode="auto">
          <a:xfrm>
            <a:off x="309641" y="5836767"/>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76" name="Chevron 55"/>
          <p:cNvSpPr>
            <a:spLocks noChangeArrowheads="1"/>
          </p:cNvSpPr>
          <p:nvPr/>
        </p:nvSpPr>
        <p:spPr bwMode="auto">
          <a:xfrm>
            <a:off x="3625850" y="4131382"/>
            <a:ext cx="3905010" cy="1916112"/>
          </a:xfrm>
          <a:prstGeom prst="chevron">
            <a:avLst>
              <a:gd name="adj" fmla="val 0"/>
            </a:avLst>
          </a:prstGeom>
          <a:gradFill rotWithShape="0">
            <a:gsLst>
              <a:gs pos="0">
                <a:srgbClr val="3582AF"/>
              </a:gs>
              <a:gs pos="5000">
                <a:srgbClr val="D2F0FF"/>
              </a:gs>
              <a:gs pos="100000">
                <a:srgbClr val="D2F0FF"/>
              </a:gs>
            </a:gsLst>
            <a:lin ang="5400000"/>
          </a:gradFill>
          <a:ln w="19050" cap="rnd" algn="ctr">
            <a:noFill/>
            <a:bevel/>
            <a:headEnd/>
            <a:tailEnd/>
          </a:ln>
        </p:spPr>
        <p:txBody>
          <a:bodyPr lIns="36000" tIns="36000" rIns="0" bIns="46800"/>
          <a:lstStyle/>
          <a:p>
            <a:pPr marL="216000">
              <a:spcBef>
                <a:spcPts val="300"/>
              </a:spcBef>
            </a:pPr>
            <a:endParaRPr lang="de-DE" sz="900" dirty="0"/>
          </a:p>
          <a:p>
            <a:pPr marL="216000">
              <a:spcBef>
                <a:spcPts val="300"/>
              </a:spcBef>
            </a:pPr>
            <a:r>
              <a:rPr lang="en-US" sz="900" dirty="0"/>
              <a:t>Processing Externally-Initiated Payments by Incoming Check</a:t>
            </a:r>
          </a:p>
          <a:p>
            <a:pPr marL="216000">
              <a:spcBef>
                <a:spcPts val="300"/>
              </a:spcBef>
            </a:pPr>
            <a:r>
              <a:rPr lang="en-US" sz="900" dirty="0"/>
              <a:t>Processing Externally-Initiated Payments by Incoming Check with Lockbox</a:t>
            </a:r>
          </a:p>
          <a:p>
            <a:pPr marL="216000">
              <a:spcBef>
                <a:spcPts val="300"/>
              </a:spcBef>
            </a:pPr>
            <a:r>
              <a:rPr lang="en-US" sz="900" dirty="0"/>
              <a:t>Processing Externally-Initiated Payments by Multiple Incoming Checks</a:t>
            </a:r>
          </a:p>
          <a:p>
            <a:pPr marL="216000">
              <a:spcBef>
                <a:spcPts val="300"/>
              </a:spcBef>
            </a:pPr>
            <a:r>
              <a:rPr lang="en-US" sz="900" dirty="0"/>
              <a:t>Processing Incoming Payments by Bill of Exchange</a:t>
            </a:r>
          </a:p>
          <a:p>
            <a:pPr marL="216000">
              <a:spcBef>
                <a:spcPts val="300"/>
              </a:spcBef>
            </a:pPr>
            <a:r>
              <a:rPr lang="en-US" sz="900" dirty="0"/>
              <a:t>Processing Incoming Payments with Petty Cash</a:t>
            </a:r>
          </a:p>
          <a:p>
            <a:pPr marL="216000">
              <a:spcBef>
                <a:spcPts val="300"/>
              </a:spcBef>
            </a:pPr>
            <a:r>
              <a:rPr lang="en-US" sz="900" dirty="0"/>
              <a:t>Processing Internally-Initiated Payments by Credit Card</a:t>
            </a:r>
          </a:p>
          <a:p>
            <a:pPr marL="216000">
              <a:spcBef>
                <a:spcPts val="300"/>
              </a:spcBef>
            </a:pPr>
            <a:r>
              <a:rPr lang="en-US" sz="900" dirty="0"/>
              <a:t>Processing Internally-Initiated Payments by Direct Debit</a:t>
            </a:r>
          </a:p>
          <a:p>
            <a:pPr marL="216000">
              <a:spcBef>
                <a:spcPts val="300"/>
              </a:spcBef>
            </a:pPr>
            <a:r>
              <a:rPr lang="en-US" sz="900" dirty="0"/>
              <a:t>Processing Receivables and Payments with Accounts Maintenance</a:t>
            </a:r>
          </a:p>
        </p:txBody>
      </p:sp>
      <p:pic>
        <p:nvPicPr>
          <p:cNvPr id="109" name="Picture 108"/>
          <p:cNvPicPr>
            <a:picLocks noChangeAspect="1"/>
          </p:cNvPicPr>
          <p:nvPr/>
        </p:nvPicPr>
        <p:blipFill>
          <a:blip r:embed="rId28" cstate="print">
            <a:extLst>
              <a:ext uri="{28A0092B-C50C-407E-A947-70E740481C1C}">
                <a14:useLocalDpi xmlns:a14="http://schemas.microsoft.com/office/drawing/2010/main" val="0"/>
              </a:ext>
            </a:extLst>
          </a:blip>
          <a:stretch>
            <a:fillRect/>
          </a:stretch>
        </p:blipFill>
        <p:spPr>
          <a:xfrm>
            <a:off x="366739" y="4868969"/>
            <a:ext cx="180000" cy="134181"/>
          </a:xfrm>
          <a:prstGeom prst="rect">
            <a:avLst/>
          </a:prstGeom>
        </p:spPr>
      </p:pic>
      <p:sp>
        <p:nvSpPr>
          <p:cNvPr id="119" name="TextBox 59">
            <a:hlinkClick r:id="rId20" action="ppaction://hlinksldjump"/>
          </p:cNvPr>
          <p:cNvSpPr txBox="1">
            <a:spLocks noChangeArrowheads="1"/>
          </p:cNvSpPr>
          <p:nvPr/>
        </p:nvSpPr>
        <p:spPr bwMode="auto">
          <a:xfrm>
            <a:off x="7308804" y="2772257"/>
            <a:ext cx="172089" cy="276999"/>
          </a:xfrm>
          <a:prstGeom prst="rect">
            <a:avLst/>
          </a:prstGeom>
          <a:noFill/>
          <a:ln w="9525">
            <a:noFill/>
            <a:miter lim="800000"/>
            <a:headEnd/>
            <a:tailEnd/>
          </a:ln>
        </p:spPr>
        <p:txBody>
          <a:bodyPr wrap="none" lIns="72000" rIns="0">
            <a:spAutoFit/>
          </a:bodyPr>
          <a:lstStyle>
            <a:defPPr>
              <a:defRPr lang="de-DE"/>
            </a:defPPr>
            <a:lvl1pPr>
              <a:defRPr sz="1200">
                <a:solidFill>
                  <a:schemeClr val="bg1"/>
                </a:solidFill>
                <a:latin typeface="BentonSans Light" pitchFamily="2" charset="0"/>
                <a:cs typeface="BrowalliaUPC" pitchFamily="34" charset="-34"/>
              </a:defRPr>
            </a:lvl1pPr>
          </a:lstStyle>
          <a:p>
            <a:r>
              <a:rPr lang="en-US" dirty="0"/>
              <a:t>X</a:t>
            </a:r>
          </a:p>
        </p:txBody>
      </p:sp>
    </p:spTree>
    <p:extLst>
      <p:ext uri="{BB962C8B-B14F-4D97-AF65-F5344CB8AC3E}">
        <p14:creationId xmlns:p14="http://schemas.microsoft.com/office/powerpoint/2010/main" val="3555050138"/>
      </p:ext>
    </p:extLst>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2" name="Picture 51" descr="i_button_black.png"/>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376014" y="5909420"/>
            <a:ext cx="170688" cy="170688"/>
          </a:xfrm>
          <a:prstGeom prst="rect">
            <a:avLst/>
          </a:prstGeom>
        </p:spPr>
      </p:pic>
      <p:sp>
        <p:nvSpPr>
          <p:cNvPr id="61" name="TextBox 60"/>
          <p:cNvSpPr txBox="1"/>
          <p:nvPr/>
        </p:nvSpPr>
        <p:spPr>
          <a:xfrm>
            <a:off x="327024" y="4786930"/>
            <a:ext cx="1630363" cy="330200"/>
          </a:xfrm>
          <a:prstGeom prst="rect">
            <a:avLst/>
          </a:prstGeom>
          <a:solidFill>
            <a:srgbClr val="ECECEC"/>
          </a:solidFill>
        </p:spPr>
        <p:txBody>
          <a:bodyPr lIns="0" rIns="0" anchor="ctr"/>
          <a:lstStyle/>
          <a:p>
            <a:pPr marL="288000">
              <a:buClr>
                <a:schemeClr val="accent1"/>
              </a:buClr>
              <a:buSzPct val="80000"/>
              <a:defRPr/>
            </a:pPr>
            <a:r>
              <a:rPr lang="en-US" sz="900" b="1" dirty="0">
                <a:latin typeface="+mn-lt"/>
              </a:rPr>
              <a:t>Scenario/Processes</a:t>
            </a:r>
          </a:p>
        </p:txBody>
      </p:sp>
      <p:sp>
        <p:nvSpPr>
          <p:cNvPr id="2" name="Title 1"/>
          <p:cNvSpPr>
            <a:spLocks noGrp="1"/>
          </p:cNvSpPr>
          <p:nvPr>
            <p:ph type="title"/>
          </p:nvPr>
        </p:nvSpPr>
        <p:spPr/>
        <p:txBody>
          <a:bodyPr/>
          <a:lstStyle/>
          <a:p>
            <a:r>
              <a:rPr lang="en-US" dirty="0"/>
              <a:t>Order-to-Cash (Standardized Services)</a:t>
            </a:r>
            <a:br>
              <a:rPr lang="en-US" dirty="0"/>
            </a:br>
            <a:r>
              <a:rPr lang="en-US" sz="2000" b="0" dirty="0"/>
              <a:t>Process Details: Executing Services</a:t>
            </a:r>
          </a:p>
        </p:txBody>
      </p:sp>
      <p:sp>
        <p:nvSpPr>
          <p:cNvPr id="21" name="Rectangle 122"/>
          <p:cNvSpPr>
            <a:spLocks noChangeArrowheads="1"/>
          </p:cNvSpPr>
          <p:nvPr/>
        </p:nvSpPr>
        <p:spPr bwMode="auto">
          <a:xfrm>
            <a:off x="1763713" y="4132263"/>
            <a:ext cx="7380287" cy="2725737"/>
          </a:xfrm>
          <a:prstGeom prst="rect">
            <a:avLst/>
          </a:prstGeom>
          <a:solidFill>
            <a:srgbClr val="ECECEC"/>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dirty="0"/>
          </a:p>
        </p:txBody>
      </p:sp>
      <p:sp>
        <p:nvSpPr>
          <p:cNvPr id="22" name="TextBox 21"/>
          <p:cNvSpPr txBox="1"/>
          <p:nvPr/>
        </p:nvSpPr>
        <p:spPr>
          <a:xfrm>
            <a:off x="218636" y="4119098"/>
            <a:ext cx="1647825" cy="461665"/>
          </a:xfrm>
          <a:prstGeom prst="rect">
            <a:avLst/>
          </a:prstGeom>
          <a:noFill/>
        </p:spPr>
        <p:txBody>
          <a:bodyPr>
            <a:spAutoFit/>
          </a:bodyPr>
          <a:lstStyle>
            <a:defPPr>
              <a:defRPr lang="de-DE"/>
            </a:defPPr>
            <a:lvl1pPr>
              <a:buClr>
                <a:schemeClr val="accent1"/>
              </a:buClr>
              <a:buSzPct val="80000"/>
              <a:buFont typeface="Wingdings" pitchFamily="2" charset="2"/>
              <a:buNone/>
              <a:defRPr sz="1200">
                <a:solidFill>
                  <a:srgbClr val="666666"/>
                </a:solidFill>
                <a:latin typeface="BentonSans Light" pitchFamily="2" charset="0"/>
              </a:defRPr>
            </a:lvl1pPr>
          </a:lstStyle>
          <a:p>
            <a:r>
              <a:rPr lang="en-US" dirty="0"/>
              <a:t>Scenario </a:t>
            </a:r>
          </a:p>
          <a:p>
            <a:r>
              <a:rPr lang="en-US" dirty="0"/>
              <a:t>Explorer</a:t>
            </a:r>
          </a:p>
        </p:txBody>
      </p:sp>
      <p:sp>
        <p:nvSpPr>
          <p:cNvPr id="29" name="TextBox 28"/>
          <p:cNvSpPr txBox="1"/>
          <p:nvPr/>
        </p:nvSpPr>
        <p:spPr bwMode="auto">
          <a:xfrm>
            <a:off x="1922463" y="4138613"/>
            <a:ext cx="4602162" cy="261937"/>
          </a:xfrm>
          <a:prstGeom prst="rect">
            <a:avLst/>
          </a:prstGeom>
          <a:noFill/>
        </p:spPr>
        <p:txBody>
          <a:bodyPr>
            <a:spAutoFit/>
          </a:bodyPr>
          <a:lstStyle/>
          <a:p>
            <a:pPr>
              <a:buClr>
                <a:schemeClr val="accent1"/>
              </a:buClr>
              <a:buSzPct val="80000"/>
              <a:buFont typeface="Wingdings" pitchFamily="2" charset="2"/>
              <a:buNone/>
              <a:defRPr/>
            </a:pPr>
            <a:endParaRPr lang="en-US" sz="1100" b="1" dirty="0">
              <a:solidFill>
                <a:srgbClr val="44697D"/>
              </a:solidFill>
              <a:latin typeface="+mn-lt"/>
            </a:endParaRPr>
          </a:p>
        </p:txBody>
      </p:sp>
      <p:sp>
        <p:nvSpPr>
          <p:cNvPr id="47" name="TextBox 83"/>
          <p:cNvSpPr txBox="1">
            <a:spLocks noChangeArrowheads="1"/>
          </p:cNvSpPr>
          <p:nvPr/>
        </p:nvSpPr>
        <p:spPr bwMode="auto">
          <a:xfrm>
            <a:off x="1738313"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Process Description</a:t>
            </a:r>
          </a:p>
        </p:txBody>
      </p:sp>
      <p:cxnSp>
        <p:nvCxnSpPr>
          <p:cNvPr id="67" name="Straight Connector 139"/>
          <p:cNvCxnSpPr>
            <a:cxnSpLocks noChangeShapeType="1"/>
          </p:cNvCxnSpPr>
          <p:nvPr/>
        </p:nvCxnSpPr>
        <p:spPr bwMode="auto">
          <a:xfrm rot="5400000">
            <a:off x="5518944" y="5463382"/>
            <a:ext cx="2536825" cy="1587"/>
          </a:xfrm>
          <a:prstGeom prst="line">
            <a:avLst/>
          </a:prstGeom>
          <a:noFill/>
          <a:ln w="12700" algn="ctr">
            <a:solidFill>
              <a:schemeClr val="bg1"/>
            </a:solidFill>
            <a:round/>
            <a:headEnd/>
            <a:tailEnd/>
          </a:ln>
        </p:spPr>
      </p:cxnSp>
      <p:sp>
        <p:nvSpPr>
          <p:cNvPr id="83" name="TextBox 83"/>
          <p:cNvSpPr txBox="1">
            <a:spLocks noChangeArrowheads="1"/>
          </p:cNvSpPr>
          <p:nvPr/>
        </p:nvSpPr>
        <p:spPr bwMode="auto">
          <a:xfrm>
            <a:off x="6788615"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Further Information</a:t>
            </a:r>
          </a:p>
        </p:txBody>
      </p:sp>
      <p:grpSp>
        <p:nvGrpSpPr>
          <p:cNvPr id="48" name="Group 47"/>
          <p:cNvGrpSpPr/>
          <p:nvPr/>
        </p:nvGrpSpPr>
        <p:grpSpPr>
          <a:xfrm>
            <a:off x="7709046" y="1152671"/>
            <a:ext cx="1174410" cy="309466"/>
            <a:chOff x="7269479" y="1173773"/>
            <a:chExt cx="1174410" cy="309466"/>
          </a:xfrm>
        </p:grpSpPr>
        <p:pic>
          <p:nvPicPr>
            <p:cNvPr id="49" name="Picture 2" descr="\\dwdfkps\KPS\100_Public\Graphics\Pictogram-Library\2011-Visual-Style\60X60-PNGs\SelfService_60px.png"/>
            <p:cNvPicPr>
              <a:picLocks noChangeAspect="1" noChangeArrowheads="1"/>
            </p:cNvPicPr>
            <p:nvPr/>
          </p:nvPicPr>
          <p:blipFill>
            <a:blip r:embed="rId7" cstate="print"/>
            <a:srcRect/>
            <a:stretch>
              <a:fillRect/>
            </a:stretch>
          </p:blipFill>
          <p:spPr bwMode="auto">
            <a:xfrm>
              <a:off x="7269479" y="1173773"/>
              <a:ext cx="282233" cy="282233"/>
            </a:xfrm>
            <a:prstGeom prst="rect">
              <a:avLst/>
            </a:prstGeom>
            <a:noFill/>
          </p:spPr>
        </p:pic>
        <p:sp>
          <p:nvSpPr>
            <p:cNvPr id="50" name="Rectangle 108"/>
            <p:cNvSpPr>
              <a:spLocks noChangeArrowheads="1"/>
            </p:cNvSpPr>
            <p:nvPr/>
          </p:nvSpPr>
          <p:spPr bwMode="auto">
            <a:xfrm>
              <a:off x="7272314" y="1178439"/>
              <a:ext cx="1171575" cy="304800"/>
            </a:xfrm>
            <a:prstGeom prst="rect">
              <a:avLst/>
            </a:prstGeom>
            <a:noFill/>
            <a:ln w="9525">
              <a:noFill/>
              <a:miter lim="800000"/>
              <a:headEnd/>
              <a:tailEnd/>
            </a:ln>
          </p:spPr>
          <p:txBody>
            <a:bodyPr wrap="none">
              <a:spAutoFit/>
            </a:bodyPr>
            <a:lstStyle/>
            <a:p>
              <a:pPr marL="215900">
                <a:spcBef>
                  <a:spcPts val="600"/>
                </a:spcBef>
                <a:spcAft>
                  <a:spcPct val="30000"/>
                </a:spcAft>
              </a:pPr>
              <a:r>
                <a:rPr lang="en-US" sz="700" dirty="0">
                  <a:ea typeface="SimSun" pitchFamily="2" charset="-122"/>
                </a:rPr>
                <a:t>Click process </a:t>
              </a:r>
              <a:br>
                <a:rPr lang="en-US" sz="700" dirty="0">
                  <a:ea typeface="SimSun" pitchFamily="2" charset="-122"/>
                </a:rPr>
              </a:br>
              <a:r>
                <a:rPr lang="en-US" sz="700" dirty="0">
                  <a:ea typeface="SimSun" pitchFamily="2" charset="-122"/>
                </a:rPr>
                <a:t>chevrons for details</a:t>
              </a:r>
            </a:p>
          </p:txBody>
        </p:sp>
      </p:grpSp>
      <p:sp>
        <p:nvSpPr>
          <p:cNvPr id="59" name="Chevron 123">
            <a:hlinkClick r:id="rId8" action="ppaction://hlinksldjump"/>
          </p:cNvPr>
          <p:cNvSpPr>
            <a:spLocks noChangeArrowheads="1"/>
          </p:cNvSpPr>
          <p:nvPr/>
        </p:nvSpPr>
        <p:spPr bwMode="auto">
          <a:xfrm>
            <a:off x="330871" y="2101823"/>
            <a:ext cx="884237"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Handling an Incoming Customer Inquiry</a:t>
            </a:r>
          </a:p>
        </p:txBody>
      </p:sp>
      <p:sp>
        <p:nvSpPr>
          <p:cNvPr id="62" name="Chevron 123">
            <a:hlinkClick r:id="rId9" action="ppaction://hlinksldjump"/>
          </p:cNvPr>
          <p:cNvSpPr>
            <a:spLocks noChangeArrowheads="1"/>
          </p:cNvSpPr>
          <p:nvPr/>
        </p:nvSpPr>
        <p:spPr bwMode="auto">
          <a:xfrm>
            <a:off x="1175697" y="2101823"/>
            <a:ext cx="884237"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Creating Sales Quotes</a:t>
            </a:r>
          </a:p>
        </p:txBody>
      </p:sp>
      <p:sp>
        <p:nvSpPr>
          <p:cNvPr id="63" name="Chevron 123">
            <a:hlinkClick r:id="rId10" action="ppaction://hlinksldjump"/>
          </p:cNvPr>
          <p:cNvSpPr>
            <a:spLocks noChangeArrowheads="1"/>
          </p:cNvSpPr>
          <p:nvPr/>
        </p:nvSpPr>
        <p:spPr bwMode="auto">
          <a:xfrm>
            <a:off x="2011678" y="2101822"/>
            <a:ext cx="884236"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Creating Sales Orders</a:t>
            </a:r>
          </a:p>
        </p:txBody>
      </p:sp>
      <p:sp>
        <p:nvSpPr>
          <p:cNvPr id="64" name="Chevron 123">
            <a:hlinkClick r:id="rId11" action="ppaction://hlinksldjump"/>
          </p:cNvPr>
          <p:cNvSpPr>
            <a:spLocks noChangeArrowheads="1"/>
          </p:cNvSpPr>
          <p:nvPr/>
        </p:nvSpPr>
        <p:spPr bwMode="auto">
          <a:xfrm>
            <a:off x="6299019" y="2101823"/>
            <a:ext cx="884237"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Confirming Service Execution</a:t>
            </a:r>
          </a:p>
        </p:txBody>
      </p:sp>
      <p:sp>
        <p:nvSpPr>
          <p:cNvPr id="65" name="Chevron 123">
            <a:hlinkClick r:id="rId12" action="ppaction://hlinksldjump"/>
          </p:cNvPr>
          <p:cNvSpPr>
            <a:spLocks noChangeArrowheads="1"/>
          </p:cNvSpPr>
          <p:nvPr/>
        </p:nvSpPr>
        <p:spPr bwMode="auto">
          <a:xfrm>
            <a:off x="3671305" y="3034577"/>
            <a:ext cx="884236"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Receivables and Payments</a:t>
            </a:r>
          </a:p>
        </p:txBody>
      </p:sp>
      <p:sp>
        <p:nvSpPr>
          <p:cNvPr id="68" name="Chevron 123">
            <a:hlinkClick r:id="rId13" action="ppaction://hlinksldjump"/>
          </p:cNvPr>
          <p:cNvSpPr>
            <a:spLocks noChangeArrowheads="1"/>
          </p:cNvSpPr>
          <p:nvPr/>
        </p:nvSpPr>
        <p:spPr bwMode="auto">
          <a:xfrm>
            <a:off x="7140126" y="2105835"/>
            <a:ext cx="884236" cy="879810"/>
          </a:xfrm>
          <a:prstGeom prst="chevron">
            <a:avLst>
              <a:gd name="adj" fmla="val 10374"/>
            </a:avLst>
          </a:prstGeom>
          <a:solidFill>
            <a:srgbClr val="E8E8E8"/>
          </a:solidFill>
          <a:ln w="317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Creating Customer Invoices</a:t>
            </a:r>
          </a:p>
        </p:txBody>
      </p:sp>
      <p:sp>
        <p:nvSpPr>
          <p:cNvPr id="69" name="Chevron 123">
            <a:hlinkClick r:id="rId14" action="ppaction://hlinksldjump"/>
          </p:cNvPr>
          <p:cNvSpPr>
            <a:spLocks noChangeArrowheads="1"/>
          </p:cNvSpPr>
          <p:nvPr/>
        </p:nvSpPr>
        <p:spPr bwMode="auto">
          <a:xfrm>
            <a:off x="2849141" y="3034577"/>
            <a:ext cx="884237" cy="879810"/>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Creating Down Payment Request - Customer</a:t>
            </a:r>
          </a:p>
        </p:txBody>
      </p:sp>
      <p:sp>
        <p:nvSpPr>
          <p:cNvPr id="70" name="Freeform 70">
            <a:hlinkClick r:id="rId15" action="ppaction://hlinksldjump" tooltip="Telephony System, Groupware Server, Web Server"/>
          </p:cNvPr>
          <p:cNvSpPr>
            <a:spLocks noChangeArrowheads="1"/>
          </p:cNvSpPr>
          <p:nvPr/>
        </p:nvSpPr>
        <p:spPr bwMode="auto">
          <a:xfrm flipV="1">
            <a:off x="997135" y="2105835"/>
            <a:ext cx="155575" cy="125412"/>
          </a:xfrm>
          <a:custGeom>
            <a:avLst/>
            <a:gdLst>
              <a:gd name="T0" fmla="*/ 0 w 155643"/>
              <a:gd name="T1" fmla="*/ 16776 h 131323"/>
              <a:gd name="T2" fmla="*/ 123836 w 155643"/>
              <a:gd name="T3" fmla="*/ 16776 h 131323"/>
              <a:gd name="T4" fmla="*/ 152410 w 155643"/>
              <a:gd name="T5" fmla="*/ 0 h 131323"/>
              <a:gd name="T6" fmla="*/ 0 w 155643"/>
              <a:gd name="T7" fmla="*/ 16776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chemeClr val="tx1">
              <a:lumMod val="75000"/>
              <a:lumOff val="25000"/>
            </a:schemeClr>
          </a:solidFill>
          <a:ln w="9525" algn="ctr">
            <a:noFill/>
            <a:round/>
            <a:headEnd/>
            <a:tailEnd/>
          </a:ln>
        </p:spPr>
        <p:txBody>
          <a:bodyPr rot="10800000" wrap="none" lIns="54000" tIns="0" rIns="54000" bIns="0" anchor="ctr"/>
          <a:lstStyle/>
          <a:p>
            <a:endParaRPr lang="de-DE" dirty="0"/>
          </a:p>
        </p:txBody>
      </p:sp>
      <p:sp>
        <p:nvSpPr>
          <p:cNvPr id="73" name="Chevron 123">
            <a:hlinkClick r:id="rId16" action="ppaction://hlinksldjump"/>
          </p:cNvPr>
          <p:cNvSpPr>
            <a:spLocks noChangeArrowheads="1"/>
          </p:cNvSpPr>
          <p:nvPr/>
        </p:nvSpPr>
        <p:spPr bwMode="auto">
          <a:xfrm>
            <a:off x="2849141" y="2100575"/>
            <a:ext cx="1706400"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Dispatching and Scheduling Orders</a:t>
            </a:r>
          </a:p>
        </p:txBody>
      </p:sp>
      <p:sp>
        <p:nvSpPr>
          <p:cNvPr id="74" name="Freeform 73"/>
          <p:cNvSpPr>
            <a:spLocks noChangeArrowheads="1"/>
          </p:cNvSpPr>
          <p:nvPr/>
        </p:nvSpPr>
        <p:spPr bwMode="auto">
          <a:xfrm>
            <a:off x="4326932" y="3789499"/>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dirty="0"/>
          </a:p>
        </p:txBody>
      </p:sp>
      <p:sp>
        <p:nvSpPr>
          <p:cNvPr id="77" name="Freeform 76"/>
          <p:cNvSpPr>
            <a:spLocks noChangeArrowheads="1"/>
          </p:cNvSpPr>
          <p:nvPr/>
        </p:nvSpPr>
        <p:spPr bwMode="auto">
          <a:xfrm>
            <a:off x="6966569" y="2847213"/>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dirty="0"/>
          </a:p>
        </p:txBody>
      </p:sp>
      <p:sp>
        <p:nvSpPr>
          <p:cNvPr id="79" name="Freeform 78"/>
          <p:cNvSpPr>
            <a:spLocks noChangeArrowheads="1"/>
          </p:cNvSpPr>
          <p:nvPr/>
        </p:nvSpPr>
        <p:spPr bwMode="auto">
          <a:xfrm>
            <a:off x="7803331" y="2857845"/>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dirty="0"/>
          </a:p>
        </p:txBody>
      </p:sp>
      <p:sp>
        <p:nvSpPr>
          <p:cNvPr id="86" name="Chevron 83"/>
          <p:cNvSpPr>
            <a:spLocks noChangeArrowheads="1"/>
          </p:cNvSpPr>
          <p:nvPr/>
        </p:nvSpPr>
        <p:spPr bwMode="auto">
          <a:xfrm>
            <a:off x="4450882" y="1846442"/>
            <a:ext cx="1898159" cy="1390567"/>
          </a:xfrm>
          <a:prstGeom prst="chevron">
            <a:avLst>
              <a:gd name="adj" fmla="val 11302"/>
            </a:avLst>
          </a:prstGeom>
          <a:solidFill>
            <a:srgbClr val="388ABD"/>
          </a:solidFill>
          <a:ln w="19050" cap="rnd" algn="ctr">
            <a:noFill/>
            <a:bevel/>
            <a:headEnd/>
            <a:tailEnd/>
          </a:ln>
        </p:spPr>
        <p:txBody>
          <a:bodyPr lIns="36000" tIns="36000" rIns="36000" bIns="36000"/>
          <a:lstStyle/>
          <a:p>
            <a:pPr>
              <a:lnSpc>
                <a:spcPct val="90000"/>
              </a:lnSpc>
            </a:pPr>
            <a:r>
              <a:rPr lang="en-US" sz="900" dirty="0">
                <a:solidFill>
                  <a:schemeClr val="bg1"/>
                </a:solidFill>
                <a:latin typeface="BentonSans Regular"/>
                <a:cs typeface="BentonSans Regular"/>
              </a:rPr>
              <a:t>Executing Services</a:t>
            </a:r>
          </a:p>
        </p:txBody>
      </p:sp>
      <p:sp>
        <p:nvSpPr>
          <p:cNvPr id="87" name="Chevron 86"/>
          <p:cNvSpPr>
            <a:spLocks noChangeArrowheads="1"/>
          </p:cNvSpPr>
          <p:nvPr>
            <p:custDataLst>
              <p:tags r:id="rId1"/>
            </p:custDataLst>
          </p:nvPr>
        </p:nvSpPr>
        <p:spPr bwMode="auto">
          <a:xfrm>
            <a:off x="4580753" y="2164020"/>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Travel to a service location</a:t>
            </a:r>
          </a:p>
        </p:txBody>
      </p:sp>
      <p:sp>
        <p:nvSpPr>
          <p:cNvPr id="92" name="Oval 91">
            <a:hlinkClick r:id="rId17" action="ppaction://hlinksldjump" tooltip="If necessary, the service performer travels to the location where the service needs to be performed, such as the customer location, or location of the product or defective product."/>
          </p:cNvPr>
          <p:cNvSpPr>
            <a:spLocks noChangeAspect="1"/>
          </p:cNvSpPr>
          <p:nvPr/>
        </p:nvSpPr>
        <p:spPr bwMode="gray">
          <a:xfrm>
            <a:off x="5153724" y="2757264"/>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93" name="Chevron 92"/>
          <p:cNvSpPr>
            <a:spLocks noChangeArrowheads="1"/>
          </p:cNvSpPr>
          <p:nvPr>
            <p:custDataLst>
              <p:tags r:id="rId2"/>
            </p:custDataLst>
          </p:nvPr>
        </p:nvSpPr>
        <p:spPr bwMode="auto">
          <a:xfrm>
            <a:off x="5384848" y="2160995"/>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Execute a service</a:t>
            </a:r>
          </a:p>
        </p:txBody>
      </p:sp>
      <p:sp>
        <p:nvSpPr>
          <p:cNvPr id="94" name="Oval 93">
            <a:hlinkClick r:id="rId17" action="ppaction://hlinksldjump" tooltip="The service performer executes the service and fills in the printed Adobe Form for the order with the execution details. This form is signed by the customer on site and used later to enter data into the system."/>
          </p:cNvPr>
          <p:cNvSpPr>
            <a:spLocks noChangeAspect="1"/>
          </p:cNvSpPr>
          <p:nvPr/>
        </p:nvSpPr>
        <p:spPr bwMode="gray">
          <a:xfrm>
            <a:off x="5957819" y="2754239"/>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95" name="TextBox 59">
            <a:hlinkClick r:id="rId15" action="ppaction://hlinksldjump"/>
          </p:cNvPr>
          <p:cNvSpPr txBox="1">
            <a:spLocks noChangeArrowheads="1"/>
          </p:cNvSpPr>
          <p:nvPr/>
        </p:nvSpPr>
        <p:spPr bwMode="auto">
          <a:xfrm>
            <a:off x="6008607" y="1792614"/>
            <a:ext cx="172089" cy="276999"/>
          </a:xfrm>
          <a:prstGeom prst="rect">
            <a:avLst/>
          </a:prstGeom>
          <a:noFill/>
          <a:ln w="9525">
            <a:noFill/>
            <a:miter lim="800000"/>
            <a:headEnd/>
            <a:tailEnd/>
          </a:ln>
        </p:spPr>
        <p:txBody>
          <a:bodyPr wrap="none" lIns="72000" rIns="0">
            <a:spAutoFit/>
          </a:bodyPr>
          <a:lstStyle/>
          <a:p>
            <a:r>
              <a:rPr lang="en-US" sz="1200" dirty="0">
                <a:solidFill>
                  <a:schemeClr val="bg1"/>
                </a:solidFill>
                <a:latin typeface="BentonSans Light" pitchFamily="2" charset="0"/>
                <a:cs typeface="BrowalliaUPC" pitchFamily="34" charset="-34"/>
              </a:rPr>
              <a:t>X</a:t>
            </a:r>
          </a:p>
        </p:txBody>
      </p:sp>
      <p:sp>
        <p:nvSpPr>
          <p:cNvPr id="96" name="Text Box 129"/>
          <p:cNvSpPr txBox="1">
            <a:spLocks noChangeArrowheads="1"/>
          </p:cNvSpPr>
          <p:nvPr/>
        </p:nvSpPr>
        <p:spPr bwMode="auto">
          <a:xfrm>
            <a:off x="8213322" y="2707406"/>
            <a:ext cx="339725" cy="369888"/>
          </a:xfrm>
          <a:prstGeom prst="rect">
            <a:avLst/>
          </a:prstGeom>
          <a:noFill/>
          <a:ln w="9525">
            <a:noFill/>
            <a:miter lim="800000"/>
            <a:headEnd/>
            <a:tailEnd/>
          </a:ln>
        </p:spPr>
        <p:txBody>
          <a:bodyPr wrap="none" lIns="54000" rIns="54000">
            <a:spAutoFit/>
          </a:bodyPr>
          <a:lstStyle/>
          <a:p>
            <a:r>
              <a:rPr lang="en-US" sz="1800" b="1" dirty="0"/>
              <a:t>…</a:t>
            </a:r>
          </a:p>
        </p:txBody>
      </p:sp>
      <p:sp>
        <p:nvSpPr>
          <p:cNvPr id="100" name="Rectangle 78">
            <a:hlinkClick r:id="rId18" action="ppaction://hlinksldjump"/>
          </p:cNvPr>
          <p:cNvSpPr>
            <a:spLocks noChangeArrowheads="1"/>
          </p:cNvSpPr>
          <p:nvPr/>
        </p:nvSpPr>
        <p:spPr bwMode="auto">
          <a:xfrm>
            <a:off x="1851025" y="6289675"/>
            <a:ext cx="2743200" cy="203200"/>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dirty="0"/>
          </a:p>
        </p:txBody>
      </p:sp>
      <p:sp>
        <p:nvSpPr>
          <p:cNvPr id="101" name="Chevron 101"/>
          <p:cNvSpPr>
            <a:spLocks noChangeArrowheads="1"/>
          </p:cNvSpPr>
          <p:nvPr/>
        </p:nvSpPr>
        <p:spPr bwMode="auto">
          <a:xfrm>
            <a:off x="7627938" y="4645025"/>
            <a:ext cx="1516062" cy="276225"/>
          </a:xfrm>
          <a:prstGeom prst="chevron">
            <a:avLst>
              <a:gd name="adj" fmla="val 10367"/>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dirty="0">
                <a:solidFill>
                  <a:srgbClr val="404040"/>
                </a:solidFill>
              </a:rPr>
              <a:t>Performed by</a:t>
            </a:r>
          </a:p>
          <a:p>
            <a:pPr>
              <a:buClr>
                <a:schemeClr val="accent1"/>
              </a:buClr>
              <a:buSzPct val="80000"/>
              <a:buFont typeface="Wingdings" pitchFamily="2" charset="2"/>
              <a:buNone/>
            </a:pPr>
            <a:r>
              <a:rPr lang="de-DE" sz="800" dirty="0">
                <a:solidFill>
                  <a:srgbClr val="404040"/>
                </a:solidFill>
              </a:rPr>
              <a:t>Service Performer</a:t>
            </a:r>
            <a:endParaRPr lang="en-US" sz="800" dirty="0">
              <a:solidFill>
                <a:srgbClr val="404040"/>
              </a:solidFill>
            </a:endParaRPr>
          </a:p>
        </p:txBody>
      </p:sp>
      <p:sp>
        <p:nvSpPr>
          <p:cNvPr id="102" name="TextBox 66"/>
          <p:cNvSpPr txBox="1">
            <a:spLocks noChangeArrowheads="1"/>
          </p:cNvSpPr>
          <p:nvPr/>
        </p:nvSpPr>
        <p:spPr bwMode="auto">
          <a:xfrm>
            <a:off x="1735138" y="4406900"/>
            <a:ext cx="4960937" cy="501650"/>
          </a:xfrm>
          <a:prstGeom prst="rect">
            <a:avLst/>
          </a:prstGeom>
          <a:noFill/>
          <a:ln w="9525">
            <a:noFill/>
            <a:miter lim="800000"/>
            <a:headEnd/>
            <a:tailEnd/>
          </a:ln>
        </p:spPr>
        <p:txBody>
          <a:bodyPr>
            <a:spAutoFit/>
          </a:bodyPr>
          <a:lstStyle/>
          <a:p>
            <a:pPr>
              <a:buClr>
                <a:schemeClr val="accent1"/>
              </a:buClr>
              <a:buSzPct val="80000"/>
              <a:buFont typeface="Wingdings" pitchFamily="2" charset="2"/>
              <a:buNone/>
            </a:pPr>
            <a:r>
              <a:rPr lang="en-US" sz="900" dirty="0"/>
              <a:t>In the </a:t>
            </a:r>
            <a:r>
              <a:rPr lang="en-US" sz="900" b="1" dirty="0"/>
              <a:t>Executing Services</a:t>
            </a:r>
            <a:r>
              <a:rPr lang="en-US" sz="900" dirty="0"/>
              <a:t> business process, once the order has been released for execution and preparations made, the service performer travels to the customer to perform the requested service, or performs the service working remotely or in a repair center.</a:t>
            </a:r>
          </a:p>
        </p:txBody>
      </p:sp>
      <p:pic>
        <p:nvPicPr>
          <p:cNvPr id="103" name="Picture 134"/>
          <p:cNvPicPr>
            <a:picLocks noChangeAspect="1"/>
          </p:cNvPicPr>
          <p:nvPr/>
        </p:nvPicPr>
        <p:blipFill>
          <a:blip r:embed="rId19">
            <a:extLst>
              <a:ext uri="{28A0092B-C50C-407E-A947-70E740481C1C}">
                <a14:useLocalDpi xmlns:a14="http://schemas.microsoft.com/office/drawing/2010/main" val="0"/>
              </a:ext>
            </a:extLst>
          </a:blip>
          <a:stretch>
            <a:fillRect/>
          </a:stretch>
        </p:blipFill>
        <p:spPr bwMode="auto">
          <a:xfrm>
            <a:off x="6908800" y="4552950"/>
            <a:ext cx="411163" cy="411163"/>
          </a:xfrm>
          <a:prstGeom prst="rect">
            <a:avLst/>
          </a:prstGeom>
          <a:noFill/>
          <a:ln w="9525">
            <a:noFill/>
            <a:miter lim="800000"/>
            <a:headEnd/>
            <a:tailEnd/>
          </a:ln>
        </p:spPr>
      </p:pic>
      <p:sp>
        <p:nvSpPr>
          <p:cNvPr id="71" name="Chevron 102"/>
          <p:cNvSpPr>
            <a:spLocks noChangeArrowheads="1"/>
          </p:cNvSpPr>
          <p:nvPr/>
        </p:nvSpPr>
        <p:spPr bwMode="auto">
          <a:xfrm>
            <a:off x="7627938" y="5195888"/>
            <a:ext cx="1516062" cy="274637"/>
          </a:xfrm>
          <a:prstGeom prst="chevron">
            <a:avLst>
              <a:gd name="adj" fmla="val 10376"/>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dirty="0">
                <a:solidFill>
                  <a:srgbClr val="404040"/>
                </a:solidFill>
              </a:rPr>
              <a:t>In the Work Center</a:t>
            </a:r>
          </a:p>
          <a:p>
            <a:pPr>
              <a:buClr>
                <a:schemeClr val="accent1"/>
              </a:buClr>
              <a:buSzPct val="80000"/>
              <a:buFont typeface="Wingdings" pitchFamily="2" charset="2"/>
              <a:buNone/>
            </a:pPr>
            <a:r>
              <a:rPr lang="en-US" sz="800" dirty="0">
                <a:solidFill>
                  <a:srgbClr val="404040"/>
                </a:solidFill>
              </a:rPr>
              <a:t>Field Service and Repair  </a:t>
            </a:r>
          </a:p>
        </p:txBody>
      </p:sp>
      <p:sp>
        <p:nvSpPr>
          <p:cNvPr id="54" name="Rectangle 55"/>
          <p:cNvSpPr>
            <a:spLocks noChangeArrowheads="1"/>
          </p:cNvSpPr>
          <p:nvPr/>
        </p:nvSpPr>
        <p:spPr bwMode="auto">
          <a:xfrm>
            <a:off x="329363" y="4809441"/>
            <a:ext cx="1570038" cy="296863"/>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72" name="TextBox 72"/>
          <p:cNvSpPr txBox="1">
            <a:spLocks noChangeArrowheads="1"/>
          </p:cNvSpPr>
          <p:nvPr/>
        </p:nvSpPr>
        <p:spPr bwMode="auto">
          <a:xfrm>
            <a:off x="327025" y="5186545"/>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buFont typeface="Wingdings" pitchFamily="2" charset="2"/>
              <a:buNone/>
            </a:pPr>
            <a:r>
              <a:rPr lang="en-US" sz="900" dirty="0"/>
              <a:t>Business Value</a:t>
            </a:r>
          </a:p>
        </p:txBody>
      </p:sp>
      <p:sp>
        <p:nvSpPr>
          <p:cNvPr id="75" name="TextBox 61"/>
          <p:cNvSpPr txBox="1">
            <a:spLocks noChangeArrowheads="1"/>
          </p:cNvSpPr>
          <p:nvPr/>
        </p:nvSpPr>
        <p:spPr bwMode="auto">
          <a:xfrm>
            <a:off x="327025" y="5540558"/>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pPr>
            <a:r>
              <a:rPr lang="en-US" sz="900" dirty="0"/>
              <a:t>Scenario Flow</a:t>
            </a:r>
          </a:p>
        </p:txBody>
      </p:sp>
      <p:pic>
        <p:nvPicPr>
          <p:cNvPr id="78" name="Picture 77" descr="Calculator_2_60px.png"/>
          <p:cNvPicPr>
            <a:picLocks noChangeAspect="1"/>
          </p:cNvPicPr>
          <p:nvPr/>
        </p:nvPicPr>
        <p:blipFill>
          <a:blip r:embed="rId20" cstate="print"/>
          <a:stretch>
            <a:fillRect/>
          </a:stretch>
        </p:blipFill>
        <p:spPr>
          <a:xfrm>
            <a:off x="366739" y="5245467"/>
            <a:ext cx="180000" cy="180000"/>
          </a:xfrm>
          <a:prstGeom prst="rect">
            <a:avLst/>
          </a:prstGeom>
        </p:spPr>
      </p:pic>
      <p:pic>
        <p:nvPicPr>
          <p:cNvPr id="80" name="Picture 79" descr="Monitor_60px.png"/>
          <p:cNvPicPr>
            <a:picLocks noChangeAspect="1"/>
          </p:cNvPicPr>
          <p:nvPr/>
        </p:nvPicPr>
        <p:blipFill>
          <a:blip r:embed="rId21" cstate="print"/>
          <a:stretch>
            <a:fillRect/>
          </a:stretch>
        </p:blipFill>
        <p:spPr>
          <a:xfrm>
            <a:off x="366739" y="5604137"/>
            <a:ext cx="180000" cy="180000"/>
          </a:xfrm>
          <a:prstGeom prst="rect">
            <a:avLst/>
          </a:prstGeom>
        </p:spPr>
      </p:pic>
      <p:sp>
        <p:nvSpPr>
          <p:cNvPr id="81" name="Rectangle 57">
            <a:hlinkClick r:id="rId22" action="ppaction://hlinksldjump"/>
          </p:cNvPr>
          <p:cNvSpPr>
            <a:spLocks noChangeArrowheads="1"/>
          </p:cNvSpPr>
          <p:nvPr/>
        </p:nvSpPr>
        <p:spPr bwMode="auto">
          <a:xfrm>
            <a:off x="327025" y="5551670"/>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82" name="Rectangle 57">
            <a:hlinkClick r:id="rId23" action="ppaction://hlinksldjump"/>
          </p:cNvPr>
          <p:cNvSpPr>
            <a:spLocks noChangeArrowheads="1"/>
          </p:cNvSpPr>
          <p:nvPr/>
        </p:nvSpPr>
        <p:spPr bwMode="auto">
          <a:xfrm>
            <a:off x="305529" y="5153647"/>
            <a:ext cx="1570038"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85" name="TextBox 61"/>
          <p:cNvSpPr txBox="1">
            <a:spLocks noChangeArrowheads="1"/>
          </p:cNvSpPr>
          <p:nvPr/>
        </p:nvSpPr>
        <p:spPr bwMode="auto">
          <a:xfrm>
            <a:off x="327025" y="5832608"/>
            <a:ext cx="1436688" cy="330200"/>
          </a:xfrm>
          <a:prstGeom prst="rect">
            <a:avLst/>
          </a:prstGeom>
          <a:noFill/>
          <a:ln w="9525">
            <a:noFill/>
            <a:miter lim="800000"/>
            <a:headEnd/>
            <a:tailEnd/>
          </a:ln>
        </p:spPr>
        <p:txBody>
          <a:bodyPr lIns="0" rIns="36000" anchor="ctr"/>
          <a:lstStyle/>
          <a:p>
            <a:pPr marL="287338">
              <a:buClr>
                <a:schemeClr val="accent1"/>
              </a:buClr>
              <a:buSzPct val="80000"/>
            </a:pPr>
            <a:r>
              <a:rPr lang="en-US" sz="900" dirty="0"/>
              <a:t>Further Information</a:t>
            </a:r>
          </a:p>
        </p:txBody>
      </p:sp>
      <p:sp>
        <p:nvSpPr>
          <p:cNvPr id="88" name="Rectangle 57">
            <a:hlinkClick r:id="rId24" action="ppaction://hlinksldjump"/>
          </p:cNvPr>
          <p:cNvSpPr>
            <a:spLocks noChangeArrowheads="1"/>
          </p:cNvSpPr>
          <p:nvPr/>
        </p:nvSpPr>
        <p:spPr bwMode="auto">
          <a:xfrm>
            <a:off x="309641" y="5836767"/>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pic>
        <p:nvPicPr>
          <p:cNvPr id="53" name="Picture 52"/>
          <p:cNvPicPr>
            <a:picLocks noChangeAspect="1"/>
          </p:cNvPicPr>
          <p:nvPr/>
        </p:nvPicPr>
        <p:blipFill>
          <a:blip r:embed="rId25" cstate="print">
            <a:extLst>
              <a:ext uri="{28A0092B-C50C-407E-A947-70E740481C1C}">
                <a14:useLocalDpi xmlns:a14="http://schemas.microsoft.com/office/drawing/2010/main" val="0"/>
              </a:ext>
            </a:extLst>
          </a:blip>
          <a:stretch>
            <a:fillRect/>
          </a:stretch>
        </p:blipFill>
        <p:spPr>
          <a:xfrm>
            <a:off x="366739" y="4868969"/>
            <a:ext cx="180000" cy="134181"/>
          </a:xfrm>
          <a:prstGeom prst="rect">
            <a:avLst/>
          </a:prstGeom>
        </p:spPr>
      </p:pic>
      <p:pic>
        <p:nvPicPr>
          <p:cNvPr id="55" name="Picture 37"/>
          <p:cNvPicPr>
            <a:picLocks noChangeAspect="1" noChangeArrowheads="1"/>
          </p:cNvPicPr>
          <p:nvPr>
            <p:custDataLst>
              <p:tags r:id="rId3"/>
            </p:custDataLst>
          </p:nvPr>
        </p:nvPicPr>
        <p:blipFill>
          <a:blip r:embed="rId26">
            <a:extLst>
              <a:ext uri="{28A0092B-C50C-407E-A947-70E740481C1C}">
                <a14:useLocalDpi xmlns:a14="http://schemas.microsoft.com/office/drawing/2010/main" val="0"/>
              </a:ext>
            </a:extLst>
          </a:blip>
          <a:stretch>
            <a:fillRect/>
          </a:stretch>
        </p:blipFill>
        <p:spPr bwMode="auto">
          <a:xfrm>
            <a:off x="6903584" y="5121275"/>
            <a:ext cx="585106" cy="409575"/>
          </a:xfrm>
          <a:prstGeom prst="rect">
            <a:avLst/>
          </a:prstGeom>
          <a:noFill/>
          <a:ln w="9525">
            <a:noFill/>
            <a:miter lim="800000"/>
            <a:headEnd/>
            <a:tailEnd/>
          </a:ln>
        </p:spPr>
      </p:pic>
    </p:spTree>
    <p:extLst>
      <p:ext uri="{BB962C8B-B14F-4D97-AF65-F5344CB8AC3E}">
        <p14:creationId xmlns:p14="http://schemas.microsoft.com/office/powerpoint/2010/main" val="3702765046"/>
      </p:ext>
    </p:extLst>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3" name="Picture 52" descr="i_button_black.png"/>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76014" y="5909420"/>
            <a:ext cx="170688" cy="170688"/>
          </a:xfrm>
          <a:prstGeom prst="rect">
            <a:avLst/>
          </a:prstGeom>
        </p:spPr>
      </p:pic>
      <p:sp>
        <p:nvSpPr>
          <p:cNvPr id="78" name="TextBox 77"/>
          <p:cNvSpPr txBox="1"/>
          <p:nvPr/>
        </p:nvSpPr>
        <p:spPr>
          <a:xfrm>
            <a:off x="327024" y="4786930"/>
            <a:ext cx="1630363" cy="330200"/>
          </a:xfrm>
          <a:prstGeom prst="rect">
            <a:avLst/>
          </a:prstGeom>
          <a:solidFill>
            <a:srgbClr val="ECECEC"/>
          </a:solidFill>
        </p:spPr>
        <p:txBody>
          <a:bodyPr lIns="0" rIns="0" anchor="ctr"/>
          <a:lstStyle/>
          <a:p>
            <a:pPr marL="288000">
              <a:buClr>
                <a:schemeClr val="accent1"/>
              </a:buClr>
              <a:buSzPct val="80000"/>
              <a:defRPr/>
            </a:pPr>
            <a:r>
              <a:rPr lang="en-US" sz="900" b="1" dirty="0">
                <a:latin typeface="+mn-lt"/>
              </a:rPr>
              <a:t>Scenario/Processes</a:t>
            </a:r>
          </a:p>
        </p:txBody>
      </p:sp>
      <p:sp>
        <p:nvSpPr>
          <p:cNvPr id="2" name="Title 1"/>
          <p:cNvSpPr>
            <a:spLocks noGrp="1"/>
          </p:cNvSpPr>
          <p:nvPr>
            <p:ph type="title"/>
          </p:nvPr>
        </p:nvSpPr>
        <p:spPr/>
        <p:txBody>
          <a:bodyPr/>
          <a:lstStyle/>
          <a:p>
            <a:r>
              <a:rPr lang="en-US" dirty="0"/>
              <a:t>Order-to-Cash (Standardized Services)</a:t>
            </a:r>
            <a:br>
              <a:rPr lang="en-US" dirty="0"/>
            </a:br>
            <a:r>
              <a:rPr lang="en-US" sz="2000" b="0" dirty="0"/>
              <a:t>Process Details: Confirming Service Execution</a:t>
            </a:r>
          </a:p>
        </p:txBody>
      </p:sp>
      <p:sp>
        <p:nvSpPr>
          <p:cNvPr id="21" name="Rectangle 122"/>
          <p:cNvSpPr>
            <a:spLocks noChangeArrowheads="1"/>
          </p:cNvSpPr>
          <p:nvPr/>
        </p:nvSpPr>
        <p:spPr bwMode="auto">
          <a:xfrm>
            <a:off x="1763713" y="4132263"/>
            <a:ext cx="7380287" cy="2725737"/>
          </a:xfrm>
          <a:prstGeom prst="rect">
            <a:avLst/>
          </a:prstGeom>
          <a:solidFill>
            <a:srgbClr val="ECECEC"/>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dirty="0"/>
          </a:p>
        </p:txBody>
      </p:sp>
      <p:sp>
        <p:nvSpPr>
          <p:cNvPr id="22" name="TextBox 21"/>
          <p:cNvSpPr txBox="1"/>
          <p:nvPr/>
        </p:nvSpPr>
        <p:spPr>
          <a:xfrm>
            <a:off x="218636" y="4119098"/>
            <a:ext cx="1647825" cy="461665"/>
          </a:xfrm>
          <a:prstGeom prst="rect">
            <a:avLst/>
          </a:prstGeom>
          <a:noFill/>
        </p:spPr>
        <p:txBody>
          <a:bodyPr>
            <a:spAutoFit/>
          </a:bodyPr>
          <a:lstStyle>
            <a:defPPr>
              <a:defRPr lang="de-DE"/>
            </a:defPPr>
            <a:lvl1pPr>
              <a:buClr>
                <a:schemeClr val="accent1"/>
              </a:buClr>
              <a:buSzPct val="80000"/>
              <a:buFont typeface="Wingdings" pitchFamily="2" charset="2"/>
              <a:buNone/>
              <a:defRPr sz="1200">
                <a:solidFill>
                  <a:srgbClr val="666666"/>
                </a:solidFill>
                <a:latin typeface="BentonSans Light" pitchFamily="2" charset="0"/>
              </a:defRPr>
            </a:lvl1pPr>
          </a:lstStyle>
          <a:p>
            <a:r>
              <a:rPr lang="en-US" dirty="0"/>
              <a:t>Scenario </a:t>
            </a:r>
          </a:p>
          <a:p>
            <a:r>
              <a:rPr lang="en-US" dirty="0"/>
              <a:t>Explorer</a:t>
            </a:r>
          </a:p>
        </p:txBody>
      </p:sp>
      <p:sp>
        <p:nvSpPr>
          <p:cNvPr id="29" name="TextBox 28"/>
          <p:cNvSpPr txBox="1"/>
          <p:nvPr/>
        </p:nvSpPr>
        <p:spPr bwMode="auto">
          <a:xfrm>
            <a:off x="1922463" y="4138613"/>
            <a:ext cx="4602162" cy="261937"/>
          </a:xfrm>
          <a:prstGeom prst="rect">
            <a:avLst/>
          </a:prstGeom>
          <a:noFill/>
        </p:spPr>
        <p:txBody>
          <a:bodyPr>
            <a:spAutoFit/>
          </a:bodyPr>
          <a:lstStyle/>
          <a:p>
            <a:pPr>
              <a:buClr>
                <a:schemeClr val="accent1"/>
              </a:buClr>
              <a:buSzPct val="80000"/>
              <a:buFont typeface="Wingdings" pitchFamily="2" charset="2"/>
              <a:buNone/>
              <a:defRPr/>
            </a:pPr>
            <a:endParaRPr lang="en-US" sz="1100" b="1" dirty="0">
              <a:solidFill>
                <a:srgbClr val="44697D"/>
              </a:solidFill>
              <a:latin typeface="+mn-lt"/>
            </a:endParaRPr>
          </a:p>
        </p:txBody>
      </p:sp>
      <p:sp>
        <p:nvSpPr>
          <p:cNvPr id="47" name="TextBox 83"/>
          <p:cNvSpPr txBox="1">
            <a:spLocks noChangeArrowheads="1"/>
          </p:cNvSpPr>
          <p:nvPr/>
        </p:nvSpPr>
        <p:spPr bwMode="auto">
          <a:xfrm>
            <a:off x="1738313"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Process Description</a:t>
            </a:r>
          </a:p>
        </p:txBody>
      </p:sp>
      <p:cxnSp>
        <p:nvCxnSpPr>
          <p:cNvPr id="67" name="Straight Connector 139"/>
          <p:cNvCxnSpPr>
            <a:cxnSpLocks noChangeShapeType="1"/>
          </p:cNvCxnSpPr>
          <p:nvPr/>
        </p:nvCxnSpPr>
        <p:spPr bwMode="auto">
          <a:xfrm rot="5400000">
            <a:off x="5518944" y="5463382"/>
            <a:ext cx="2536825" cy="1587"/>
          </a:xfrm>
          <a:prstGeom prst="line">
            <a:avLst/>
          </a:prstGeom>
          <a:noFill/>
          <a:ln w="12700" algn="ctr">
            <a:solidFill>
              <a:schemeClr val="bg1"/>
            </a:solidFill>
            <a:round/>
            <a:headEnd/>
            <a:tailEnd/>
          </a:ln>
        </p:spPr>
      </p:cxnSp>
      <p:sp>
        <p:nvSpPr>
          <p:cNvPr id="83" name="TextBox 83"/>
          <p:cNvSpPr txBox="1">
            <a:spLocks noChangeArrowheads="1"/>
          </p:cNvSpPr>
          <p:nvPr/>
        </p:nvSpPr>
        <p:spPr bwMode="auto">
          <a:xfrm>
            <a:off x="6788615"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Further Information</a:t>
            </a:r>
          </a:p>
        </p:txBody>
      </p:sp>
      <p:grpSp>
        <p:nvGrpSpPr>
          <p:cNvPr id="48" name="Group 47"/>
          <p:cNvGrpSpPr/>
          <p:nvPr/>
        </p:nvGrpSpPr>
        <p:grpSpPr>
          <a:xfrm>
            <a:off x="7709046" y="1152671"/>
            <a:ext cx="1174410" cy="309466"/>
            <a:chOff x="7269479" y="1173773"/>
            <a:chExt cx="1174410" cy="309466"/>
          </a:xfrm>
        </p:grpSpPr>
        <p:pic>
          <p:nvPicPr>
            <p:cNvPr id="49" name="Picture 2" descr="\\dwdfkps\KPS\100_Public\Graphics\Pictogram-Library\2011-Visual-Style\60X60-PNGs\SelfService_60px.png"/>
            <p:cNvPicPr>
              <a:picLocks noChangeAspect="1" noChangeArrowheads="1"/>
            </p:cNvPicPr>
            <p:nvPr/>
          </p:nvPicPr>
          <p:blipFill>
            <a:blip r:embed="rId6" cstate="print"/>
            <a:srcRect/>
            <a:stretch>
              <a:fillRect/>
            </a:stretch>
          </p:blipFill>
          <p:spPr bwMode="auto">
            <a:xfrm>
              <a:off x="7269479" y="1173773"/>
              <a:ext cx="282233" cy="282233"/>
            </a:xfrm>
            <a:prstGeom prst="rect">
              <a:avLst/>
            </a:prstGeom>
            <a:noFill/>
          </p:spPr>
        </p:pic>
        <p:sp>
          <p:nvSpPr>
            <p:cNvPr id="50" name="Rectangle 108"/>
            <p:cNvSpPr>
              <a:spLocks noChangeArrowheads="1"/>
            </p:cNvSpPr>
            <p:nvPr/>
          </p:nvSpPr>
          <p:spPr bwMode="auto">
            <a:xfrm>
              <a:off x="7272314" y="1178439"/>
              <a:ext cx="1171575" cy="304800"/>
            </a:xfrm>
            <a:prstGeom prst="rect">
              <a:avLst/>
            </a:prstGeom>
            <a:noFill/>
            <a:ln w="9525">
              <a:noFill/>
              <a:miter lim="800000"/>
              <a:headEnd/>
              <a:tailEnd/>
            </a:ln>
          </p:spPr>
          <p:txBody>
            <a:bodyPr wrap="none">
              <a:spAutoFit/>
            </a:bodyPr>
            <a:lstStyle/>
            <a:p>
              <a:pPr marL="215900">
                <a:spcBef>
                  <a:spcPts val="600"/>
                </a:spcBef>
                <a:spcAft>
                  <a:spcPct val="30000"/>
                </a:spcAft>
              </a:pPr>
              <a:r>
                <a:rPr lang="en-US" sz="700" dirty="0">
                  <a:ea typeface="SimSun" pitchFamily="2" charset="-122"/>
                </a:rPr>
                <a:t>Click process </a:t>
              </a:r>
              <a:br>
                <a:rPr lang="en-US" sz="700" dirty="0">
                  <a:ea typeface="SimSun" pitchFamily="2" charset="-122"/>
                </a:rPr>
              </a:br>
              <a:r>
                <a:rPr lang="en-US" sz="700" dirty="0">
                  <a:ea typeface="SimSun" pitchFamily="2" charset="-122"/>
                </a:rPr>
                <a:t>chevrons for details</a:t>
              </a:r>
            </a:p>
          </p:txBody>
        </p:sp>
      </p:grpSp>
      <p:sp>
        <p:nvSpPr>
          <p:cNvPr id="59" name="Chevron 123">
            <a:hlinkClick r:id="rId7" action="ppaction://hlinksldjump"/>
          </p:cNvPr>
          <p:cNvSpPr>
            <a:spLocks noChangeArrowheads="1"/>
          </p:cNvSpPr>
          <p:nvPr/>
        </p:nvSpPr>
        <p:spPr bwMode="auto">
          <a:xfrm>
            <a:off x="330871" y="2101823"/>
            <a:ext cx="884237"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Handling an Incoming Customer Inquiry</a:t>
            </a:r>
          </a:p>
        </p:txBody>
      </p:sp>
      <p:sp>
        <p:nvSpPr>
          <p:cNvPr id="61" name="Chevron 123">
            <a:hlinkClick r:id="rId8" action="ppaction://hlinksldjump"/>
          </p:cNvPr>
          <p:cNvSpPr>
            <a:spLocks noChangeArrowheads="1"/>
          </p:cNvSpPr>
          <p:nvPr/>
        </p:nvSpPr>
        <p:spPr bwMode="auto">
          <a:xfrm>
            <a:off x="4508711" y="2100575"/>
            <a:ext cx="884237" cy="879809"/>
          </a:xfrm>
          <a:prstGeom prst="chevron">
            <a:avLst>
              <a:gd name="adj" fmla="val 10374"/>
            </a:avLst>
          </a:prstGeom>
          <a:solidFill>
            <a:schemeClr val="bg1"/>
          </a:solidFill>
          <a:ln w="12700" algn="ctr">
            <a:solidFill>
              <a:schemeClr val="bg1">
                <a:lumMod val="50000"/>
              </a:schemeClr>
            </a:solidFill>
            <a:prstDash val="solid"/>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Executing Services</a:t>
            </a:r>
          </a:p>
        </p:txBody>
      </p:sp>
      <p:sp>
        <p:nvSpPr>
          <p:cNvPr id="62" name="Chevron 123">
            <a:hlinkClick r:id="rId9" action="ppaction://hlinksldjump"/>
          </p:cNvPr>
          <p:cNvSpPr>
            <a:spLocks noChangeArrowheads="1"/>
          </p:cNvSpPr>
          <p:nvPr/>
        </p:nvSpPr>
        <p:spPr bwMode="auto">
          <a:xfrm>
            <a:off x="1175697" y="2101823"/>
            <a:ext cx="884237"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Creating Sales Quotes</a:t>
            </a:r>
          </a:p>
        </p:txBody>
      </p:sp>
      <p:sp>
        <p:nvSpPr>
          <p:cNvPr id="63" name="Chevron 123">
            <a:hlinkClick r:id="rId10" action="ppaction://hlinksldjump"/>
          </p:cNvPr>
          <p:cNvSpPr>
            <a:spLocks noChangeArrowheads="1"/>
          </p:cNvSpPr>
          <p:nvPr/>
        </p:nvSpPr>
        <p:spPr bwMode="auto">
          <a:xfrm>
            <a:off x="2011678" y="2101822"/>
            <a:ext cx="884236"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Creating Sales Orders</a:t>
            </a:r>
          </a:p>
        </p:txBody>
      </p:sp>
      <p:sp>
        <p:nvSpPr>
          <p:cNvPr id="65" name="Chevron 123">
            <a:hlinkClick r:id="rId11" action="ppaction://hlinksldjump"/>
          </p:cNvPr>
          <p:cNvSpPr>
            <a:spLocks noChangeArrowheads="1"/>
          </p:cNvSpPr>
          <p:nvPr/>
        </p:nvSpPr>
        <p:spPr bwMode="auto">
          <a:xfrm>
            <a:off x="3671305" y="3034577"/>
            <a:ext cx="884236"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Receivables and Payments</a:t>
            </a:r>
          </a:p>
        </p:txBody>
      </p:sp>
      <p:sp>
        <p:nvSpPr>
          <p:cNvPr id="69" name="Chevron 123">
            <a:hlinkClick r:id="rId12" action="ppaction://hlinksldjump"/>
          </p:cNvPr>
          <p:cNvSpPr>
            <a:spLocks noChangeArrowheads="1"/>
          </p:cNvSpPr>
          <p:nvPr/>
        </p:nvSpPr>
        <p:spPr bwMode="auto">
          <a:xfrm>
            <a:off x="2849141" y="3034577"/>
            <a:ext cx="884237" cy="879810"/>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Creating Down Payment Request - Customer</a:t>
            </a:r>
          </a:p>
        </p:txBody>
      </p:sp>
      <p:sp>
        <p:nvSpPr>
          <p:cNvPr id="70" name="Freeform 70">
            <a:hlinkClick r:id="rId13" action="ppaction://hlinksldjump" tooltip="Telephony System, Groupware Server, Web Server"/>
          </p:cNvPr>
          <p:cNvSpPr>
            <a:spLocks noChangeArrowheads="1"/>
          </p:cNvSpPr>
          <p:nvPr/>
        </p:nvSpPr>
        <p:spPr bwMode="auto">
          <a:xfrm flipV="1">
            <a:off x="997135" y="2105835"/>
            <a:ext cx="155575" cy="125412"/>
          </a:xfrm>
          <a:custGeom>
            <a:avLst/>
            <a:gdLst>
              <a:gd name="T0" fmla="*/ 0 w 155643"/>
              <a:gd name="T1" fmla="*/ 16776 h 131323"/>
              <a:gd name="T2" fmla="*/ 123836 w 155643"/>
              <a:gd name="T3" fmla="*/ 16776 h 131323"/>
              <a:gd name="T4" fmla="*/ 152410 w 155643"/>
              <a:gd name="T5" fmla="*/ 0 h 131323"/>
              <a:gd name="T6" fmla="*/ 0 w 155643"/>
              <a:gd name="T7" fmla="*/ 16776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chemeClr val="tx1">
              <a:lumMod val="75000"/>
              <a:lumOff val="25000"/>
            </a:schemeClr>
          </a:solidFill>
          <a:ln w="9525" algn="ctr">
            <a:noFill/>
            <a:round/>
            <a:headEnd/>
            <a:tailEnd/>
          </a:ln>
        </p:spPr>
        <p:txBody>
          <a:bodyPr rot="10800000" wrap="none" lIns="54000" tIns="0" rIns="54000" bIns="0" anchor="ctr"/>
          <a:lstStyle/>
          <a:p>
            <a:endParaRPr lang="de-DE" dirty="0"/>
          </a:p>
        </p:txBody>
      </p:sp>
      <p:sp>
        <p:nvSpPr>
          <p:cNvPr id="73" name="Chevron 123">
            <a:hlinkClick r:id="rId14" action="ppaction://hlinksldjump"/>
          </p:cNvPr>
          <p:cNvSpPr>
            <a:spLocks noChangeArrowheads="1"/>
          </p:cNvSpPr>
          <p:nvPr/>
        </p:nvSpPr>
        <p:spPr bwMode="auto">
          <a:xfrm>
            <a:off x="2849141" y="2100575"/>
            <a:ext cx="1706400"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Dispatching and Scheduling Orders</a:t>
            </a:r>
          </a:p>
        </p:txBody>
      </p:sp>
      <p:sp>
        <p:nvSpPr>
          <p:cNvPr id="74" name="Freeform 73"/>
          <p:cNvSpPr>
            <a:spLocks noChangeArrowheads="1"/>
          </p:cNvSpPr>
          <p:nvPr/>
        </p:nvSpPr>
        <p:spPr bwMode="auto">
          <a:xfrm>
            <a:off x="4316299" y="3778866"/>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dirty="0"/>
          </a:p>
        </p:txBody>
      </p:sp>
      <p:sp>
        <p:nvSpPr>
          <p:cNvPr id="97" name="Rectangle 78">
            <a:hlinkClick r:id="rId15" action="ppaction://hlinksldjump"/>
          </p:cNvPr>
          <p:cNvSpPr>
            <a:spLocks noChangeArrowheads="1"/>
          </p:cNvSpPr>
          <p:nvPr/>
        </p:nvSpPr>
        <p:spPr bwMode="auto">
          <a:xfrm>
            <a:off x="1851025" y="6289675"/>
            <a:ext cx="2743200" cy="203200"/>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dirty="0"/>
          </a:p>
        </p:txBody>
      </p:sp>
      <p:sp>
        <p:nvSpPr>
          <p:cNvPr id="99" name="Chevron 102"/>
          <p:cNvSpPr>
            <a:spLocks noChangeArrowheads="1"/>
          </p:cNvSpPr>
          <p:nvPr/>
        </p:nvSpPr>
        <p:spPr bwMode="auto">
          <a:xfrm>
            <a:off x="7627938" y="5195888"/>
            <a:ext cx="1516062" cy="274637"/>
          </a:xfrm>
          <a:prstGeom prst="chevron">
            <a:avLst>
              <a:gd name="adj" fmla="val 10376"/>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dirty="0">
                <a:solidFill>
                  <a:srgbClr val="404040"/>
                </a:solidFill>
              </a:rPr>
              <a:t>In the Work Center</a:t>
            </a:r>
          </a:p>
          <a:p>
            <a:pPr>
              <a:buClr>
                <a:schemeClr val="accent1"/>
              </a:buClr>
              <a:buSzPct val="80000"/>
              <a:buFont typeface="Wingdings" pitchFamily="2" charset="2"/>
              <a:buNone/>
            </a:pPr>
            <a:r>
              <a:rPr lang="en-US" sz="800" dirty="0">
                <a:solidFill>
                  <a:srgbClr val="404040"/>
                </a:solidFill>
              </a:rPr>
              <a:t>Field Service and Repair  </a:t>
            </a:r>
          </a:p>
        </p:txBody>
      </p:sp>
      <p:sp>
        <p:nvSpPr>
          <p:cNvPr id="100" name="TextBox 66"/>
          <p:cNvSpPr txBox="1">
            <a:spLocks noChangeArrowheads="1"/>
          </p:cNvSpPr>
          <p:nvPr/>
        </p:nvSpPr>
        <p:spPr bwMode="auto">
          <a:xfrm>
            <a:off x="1735138" y="4406900"/>
            <a:ext cx="4960937" cy="501650"/>
          </a:xfrm>
          <a:prstGeom prst="rect">
            <a:avLst/>
          </a:prstGeom>
          <a:noFill/>
          <a:ln w="9525">
            <a:noFill/>
            <a:miter lim="800000"/>
            <a:headEnd/>
            <a:tailEnd/>
          </a:ln>
        </p:spPr>
        <p:txBody>
          <a:bodyPr>
            <a:spAutoFit/>
          </a:bodyPr>
          <a:lstStyle/>
          <a:p>
            <a:pPr>
              <a:buClr>
                <a:schemeClr val="accent1"/>
              </a:buClr>
              <a:buSzPct val="80000"/>
              <a:buFont typeface="Wingdings" pitchFamily="2" charset="2"/>
              <a:buNone/>
            </a:pPr>
            <a:r>
              <a:rPr lang="en-US" sz="900" dirty="0"/>
              <a:t>In the </a:t>
            </a:r>
            <a:r>
              <a:rPr lang="en-US" sz="900" b="1" dirty="0"/>
              <a:t>Executing Services</a:t>
            </a:r>
            <a:r>
              <a:rPr lang="en-US" sz="900" dirty="0"/>
              <a:t> business process, once the order has been released for execution and preparations made, the service performer travels to the customer to perform the requested service, or performs the service working remotely or in a repair center.</a:t>
            </a:r>
          </a:p>
        </p:txBody>
      </p:sp>
      <p:sp>
        <p:nvSpPr>
          <p:cNvPr id="101" name="Chevron 101"/>
          <p:cNvSpPr>
            <a:spLocks noChangeArrowheads="1"/>
          </p:cNvSpPr>
          <p:nvPr/>
        </p:nvSpPr>
        <p:spPr bwMode="auto">
          <a:xfrm>
            <a:off x="7627938" y="4645025"/>
            <a:ext cx="1516062" cy="276225"/>
          </a:xfrm>
          <a:prstGeom prst="chevron">
            <a:avLst>
              <a:gd name="adj" fmla="val 10367"/>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dirty="0">
                <a:solidFill>
                  <a:srgbClr val="404040"/>
                </a:solidFill>
              </a:rPr>
              <a:t>Performed by</a:t>
            </a:r>
          </a:p>
          <a:p>
            <a:pPr>
              <a:buClr>
                <a:schemeClr val="accent1"/>
              </a:buClr>
              <a:buSzPct val="80000"/>
              <a:buFont typeface="Wingdings" pitchFamily="2" charset="2"/>
              <a:buNone/>
            </a:pPr>
            <a:r>
              <a:rPr lang="de-DE" sz="800" dirty="0">
                <a:solidFill>
                  <a:srgbClr val="404040"/>
                </a:solidFill>
              </a:rPr>
              <a:t>Service Performer</a:t>
            </a:r>
            <a:endParaRPr lang="en-US" sz="800" dirty="0">
              <a:solidFill>
                <a:srgbClr val="404040"/>
              </a:solidFill>
            </a:endParaRPr>
          </a:p>
        </p:txBody>
      </p:sp>
      <p:sp>
        <p:nvSpPr>
          <p:cNvPr id="54" name="Chevron 123">
            <a:hlinkClick r:id="rId16" action="ppaction://hlinksldjump"/>
          </p:cNvPr>
          <p:cNvSpPr>
            <a:spLocks noChangeArrowheads="1"/>
          </p:cNvSpPr>
          <p:nvPr/>
        </p:nvSpPr>
        <p:spPr bwMode="auto">
          <a:xfrm>
            <a:off x="7355776" y="2105835"/>
            <a:ext cx="884236" cy="879810"/>
          </a:xfrm>
          <a:prstGeom prst="chevron">
            <a:avLst>
              <a:gd name="adj" fmla="val 10374"/>
            </a:avLst>
          </a:prstGeom>
          <a:solidFill>
            <a:srgbClr val="E8E8E8"/>
          </a:solidFill>
          <a:ln w="317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Creating Customer Invoices</a:t>
            </a:r>
          </a:p>
        </p:txBody>
      </p:sp>
      <p:sp>
        <p:nvSpPr>
          <p:cNvPr id="64" name="Freeform 63"/>
          <p:cNvSpPr>
            <a:spLocks noChangeArrowheads="1"/>
          </p:cNvSpPr>
          <p:nvPr/>
        </p:nvSpPr>
        <p:spPr bwMode="auto">
          <a:xfrm>
            <a:off x="8018981" y="2857845"/>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dirty="0"/>
          </a:p>
        </p:txBody>
      </p:sp>
      <p:sp>
        <p:nvSpPr>
          <p:cNvPr id="66" name="Chevron 83"/>
          <p:cNvSpPr>
            <a:spLocks noChangeArrowheads="1"/>
          </p:cNvSpPr>
          <p:nvPr/>
        </p:nvSpPr>
        <p:spPr bwMode="auto">
          <a:xfrm>
            <a:off x="5284652" y="1863694"/>
            <a:ext cx="2125439" cy="1390567"/>
          </a:xfrm>
          <a:prstGeom prst="chevron">
            <a:avLst>
              <a:gd name="adj" fmla="val 11302"/>
            </a:avLst>
          </a:prstGeom>
          <a:solidFill>
            <a:srgbClr val="388ABD"/>
          </a:solidFill>
          <a:ln w="19050" cap="rnd" algn="ctr">
            <a:noFill/>
            <a:bevel/>
            <a:headEnd/>
            <a:tailEnd/>
          </a:ln>
        </p:spPr>
        <p:txBody>
          <a:bodyPr lIns="36000" tIns="36000" rIns="36000" bIns="36000"/>
          <a:lstStyle/>
          <a:p>
            <a:pPr>
              <a:lnSpc>
                <a:spcPct val="90000"/>
              </a:lnSpc>
            </a:pPr>
            <a:r>
              <a:rPr lang="en-US" sz="900" dirty="0">
                <a:solidFill>
                  <a:schemeClr val="bg1"/>
                </a:solidFill>
                <a:latin typeface="BentonSans Regular"/>
                <a:cs typeface="BentonSans Regular"/>
              </a:rPr>
              <a:t>Confirming Service Execution</a:t>
            </a:r>
            <a:br>
              <a:rPr lang="en-US" sz="900" dirty="0">
                <a:solidFill>
                  <a:schemeClr val="bg1"/>
                </a:solidFill>
                <a:latin typeface="BentonSans Regular"/>
                <a:cs typeface="BentonSans Regular"/>
              </a:rPr>
            </a:br>
            <a:r>
              <a:rPr lang="en-US" sz="900" dirty="0">
                <a:solidFill>
                  <a:schemeClr val="bg1"/>
                </a:solidFill>
                <a:latin typeface="BentonSans Regular"/>
                <a:cs typeface="BentonSans Regular"/>
              </a:rPr>
              <a:t>- With a Service Confirmation</a:t>
            </a:r>
          </a:p>
        </p:txBody>
      </p:sp>
      <p:sp>
        <p:nvSpPr>
          <p:cNvPr id="71" name="Chevron 70"/>
          <p:cNvSpPr>
            <a:spLocks noChangeArrowheads="1"/>
          </p:cNvSpPr>
          <p:nvPr>
            <p:custDataLst>
              <p:tags r:id="rId1"/>
            </p:custDataLst>
          </p:nvPr>
        </p:nvSpPr>
        <p:spPr bwMode="auto">
          <a:xfrm>
            <a:off x="5453856" y="2164020"/>
            <a:ext cx="1221264"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Document work, track actuals and release a service confirmation</a:t>
            </a:r>
          </a:p>
        </p:txBody>
      </p:sp>
      <p:sp>
        <p:nvSpPr>
          <p:cNvPr id="72" name="Oval 71">
            <a:hlinkClick r:id="rId13" action="ppaction://hlinksldjump" tooltip="The service performer creates a service confirmation and documents the work, the root cause of the problem, and internal feedback. After reporting back actual times, spare parts used, and any expenses incurred, he or she releases the confirmation."/>
          </p:cNvPr>
          <p:cNvSpPr>
            <a:spLocks noChangeAspect="1"/>
          </p:cNvSpPr>
          <p:nvPr/>
        </p:nvSpPr>
        <p:spPr bwMode="gray">
          <a:xfrm>
            <a:off x="6414997" y="2757264"/>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75" name="Rectangle 77"/>
          <p:cNvSpPr>
            <a:spLocks noChangeArrowheads="1"/>
          </p:cNvSpPr>
          <p:nvPr/>
        </p:nvSpPr>
        <p:spPr bwMode="auto">
          <a:xfrm>
            <a:off x="5391861" y="2977386"/>
            <a:ext cx="1809510" cy="196385"/>
          </a:xfrm>
          <a:prstGeom prst="rect">
            <a:avLst/>
          </a:prstGeom>
          <a:solidFill>
            <a:srgbClr val="388ABD"/>
          </a:solidFill>
          <a:ln w="19050" cap="rnd" algn="ctr">
            <a:noFill/>
            <a:bevel/>
            <a:headEnd/>
            <a:tailEnd/>
          </a:ln>
        </p:spPr>
        <p:txBody>
          <a:bodyPr lIns="36000" tIns="36000" rIns="36000" bIns="36000"/>
          <a:lstStyle/>
          <a:p>
            <a:pPr>
              <a:lnSpc>
                <a:spcPct val="90000"/>
              </a:lnSpc>
            </a:pPr>
            <a:r>
              <a:rPr lang="en-US" sz="900" dirty="0">
                <a:solidFill>
                  <a:schemeClr val="bg1"/>
                </a:solidFill>
                <a:latin typeface="BentonSans Regular"/>
                <a:cs typeface="BentonSans Regular"/>
                <a:hlinkClick r:id="rId17" action="ppaction://hlinksldjump"/>
              </a:rPr>
              <a:t>Click here</a:t>
            </a:r>
            <a:r>
              <a:rPr lang="en-US" sz="900" dirty="0">
                <a:solidFill>
                  <a:schemeClr val="bg1"/>
                </a:solidFill>
                <a:latin typeface="BentonSans Regular"/>
                <a:cs typeface="BentonSans Regular"/>
              </a:rPr>
              <a:t> to display process</a:t>
            </a:r>
          </a:p>
          <a:p>
            <a:pPr>
              <a:lnSpc>
                <a:spcPct val="90000"/>
              </a:lnSpc>
            </a:pPr>
            <a:r>
              <a:rPr lang="en-US" sz="900" dirty="0">
                <a:solidFill>
                  <a:schemeClr val="bg1"/>
                </a:solidFill>
                <a:latin typeface="BentonSans Regular"/>
                <a:cs typeface="BentonSans Regular"/>
              </a:rPr>
              <a:t>variants</a:t>
            </a:r>
          </a:p>
        </p:txBody>
      </p:sp>
      <p:sp>
        <p:nvSpPr>
          <p:cNvPr id="76" name="TextBox 59">
            <a:hlinkClick r:id="rId18" action="ppaction://hlinksldjump"/>
          </p:cNvPr>
          <p:cNvSpPr txBox="1">
            <a:spLocks noChangeArrowheads="1"/>
          </p:cNvSpPr>
          <p:nvPr/>
        </p:nvSpPr>
        <p:spPr bwMode="auto">
          <a:xfrm>
            <a:off x="7050597" y="1816914"/>
            <a:ext cx="172089" cy="276999"/>
          </a:xfrm>
          <a:prstGeom prst="rect">
            <a:avLst/>
          </a:prstGeom>
          <a:noFill/>
          <a:ln w="9525">
            <a:noFill/>
            <a:miter lim="800000"/>
            <a:headEnd/>
            <a:tailEnd/>
          </a:ln>
        </p:spPr>
        <p:txBody>
          <a:bodyPr wrap="none" lIns="72000" rIns="0">
            <a:spAutoFit/>
          </a:bodyPr>
          <a:lstStyle/>
          <a:p>
            <a:r>
              <a:rPr lang="en-US" sz="1200" dirty="0">
                <a:solidFill>
                  <a:schemeClr val="bg1"/>
                </a:solidFill>
                <a:latin typeface="BentonSans Light" pitchFamily="2" charset="0"/>
                <a:cs typeface="BrowalliaUPC" pitchFamily="34" charset="-34"/>
              </a:rPr>
              <a:t>X</a:t>
            </a:r>
          </a:p>
        </p:txBody>
      </p:sp>
      <p:sp>
        <p:nvSpPr>
          <p:cNvPr id="77" name="Text Box 129"/>
          <p:cNvSpPr txBox="1">
            <a:spLocks noChangeArrowheads="1"/>
          </p:cNvSpPr>
          <p:nvPr/>
        </p:nvSpPr>
        <p:spPr bwMode="auto">
          <a:xfrm>
            <a:off x="8367443" y="2706026"/>
            <a:ext cx="339725" cy="369888"/>
          </a:xfrm>
          <a:prstGeom prst="rect">
            <a:avLst/>
          </a:prstGeom>
          <a:noFill/>
          <a:ln w="9525">
            <a:noFill/>
            <a:miter lim="800000"/>
            <a:headEnd/>
            <a:tailEnd/>
          </a:ln>
        </p:spPr>
        <p:txBody>
          <a:bodyPr wrap="none" lIns="54000" rIns="54000">
            <a:spAutoFit/>
          </a:bodyPr>
          <a:lstStyle/>
          <a:p>
            <a:r>
              <a:rPr lang="en-US" sz="1800" b="1" dirty="0"/>
              <a:t>…</a:t>
            </a:r>
          </a:p>
        </p:txBody>
      </p:sp>
      <p:sp>
        <p:nvSpPr>
          <p:cNvPr id="68" name="Rectangle 55"/>
          <p:cNvSpPr>
            <a:spLocks noChangeArrowheads="1"/>
          </p:cNvSpPr>
          <p:nvPr/>
        </p:nvSpPr>
        <p:spPr bwMode="auto">
          <a:xfrm>
            <a:off x="329363" y="4809441"/>
            <a:ext cx="1570038" cy="296863"/>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79" name="TextBox 72"/>
          <p:cNvSpPr txBox="1">
            <a:spLocks noChangeArrowheads="1"/>
          </p:cNvSpPr>
          <p:nvPr/>
        </p:nvSpPr>
        <p:spPr bwMode="auto">
          <a:xfrm>
            <a:off x="327025" y="5186545"/>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buFont typeface="Wingdings" pitchFamily="2" charset="2"/>
              <a:buNone/>
            </a:pPr>
            <a:r>
              <a:rPr lang="en-US" sz="900" dirty="0"/>
              <a:t>Business Value</a:t>
            </a:r>
          </a:p>
        </p:txBody>
      </p:sp>
      <p:sp>
        <p:nvSpPr>
          <p:cNvPr id="80" name="TextBox 61"/>
          <p:cNvSpPr txBox="1">
            <a:spLocks noChangeArrowheads="1"/>
          </p:cNvSpPr>
          <p:nvPr/>
        </p:nvSpPr>
        <p:spPr bwMode="auto">
          <a:xfrm>
            <a:off x="327025" y="5540558"/>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pPr>
            <a:r>
              <a:rPr lang="en-US" sz="900" dirty="0"/>
              <a:t>Scenario Flow</a:t>
            </a:r>
          </a:p>
        </p:txBody>
      </p:sp>
      <p:pic>
        <p:nvPicPr>
          <p:cNvPr id="82" name="Picture 81" descr="Calculator_2_60px.png"/>
          <p:cNvPicPr>
            <a:picLocks noChangeAspect="1"/>
          </p:cNvPicPr>
          <p:nvPr/>
        </p:nvPicPr>
        <p:blipFill>
          <a:blip r:embed="rId19" cstate="print"/>
          <a:stretch>
            <a:fillRect/>
          </a:stretch>
        </p:blipFill>
        <p:spPr>
          <a:xfrm>
            <a:off x="366739" y="5245467"/>
            <a:ext cx="180000" cy="180000"/>
          </a:xfrm>
          <a:prstGeom prst="rect">
            <a:avLst/>
          </a:prstGeom>
        </p:spPr>
      </p:pic>
      <p:pic>
        <p:nvPicPr>
          <p:cNvPr id="84" name="Picture 83" descr="Monitor_60px.png"/>
          <p:cNvPicPr>
            <a:picLocks noChangeAspect="1"/>
          </p:cNvPicPr>
          <p:nvPr/>
        </p:nvPicPr>
        <p:blipFill>
          <a:blip r:embed="rId20" cstate="print"/>
          <a:stretch>
            <a:fillRect/>
          </a:stretch>
        </p:blipFill>
        <p:spPr>
          <a:xfrm>
            <a:off x="366739" y="5604137"/>
            <a:ext cx="180000" cy="180000"/>
          </a:xfrm>
          <a:prstGeom prst="rect">
            <a:avLst/>
          </a:prstGeom>
        </p:spPr>
      </p:pic>
      <p:sp>
        <p:nvSpPr>
          <p:cNvPr id="85" name="Rectangle 57">
            <a:hlinkClick r:id="rId21" action="ppaction://hlinksldjump"/>
          </p:cNvPr>
          <p:cNvSpPr>
            <a:spLocks noChangeArrowheads="1"/>
          </p:cNvSpPr>
          <p:nvPr/>
        </p:nvSpPr>
        <p:spPr bwMode="auto">
          <a:xfrm>
            <a:off x="327025" y="5551670"/>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86" name="Rectangle 57">
            <a:hlinkClick r:id="rId22" action="ppaction://hlinksldjump"/>
          </p:cNvPr>
          <p:cNvSpPr>
            <a:spLocks noChangeArrowheads="1"/>
          </p:cNvSpPr>
          <p:nvPr/>
        </p:nvSpPr>
        <p:spPr bwMode="auto">
          <a:xfrm>
            <a:off x="305529" y="5153647"/>
            <a:ext cx="1570038"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88" name="TextBox 61"/>
          <p:cNvSpPr txBox="1">
            <a:spLocks noChangeArrowheads="1"/>
          </p:cNvSpPr>
          <p:nvPr/>
        </p:nvSpPr>
        <p:spPr bwMode="auto">
          <a:xfrm>
            <a:off x="327025" y="5832608"/>
            <a:ext cx="1436688" cy="330200"/>
          </a:xfrm>
          <a:prstGeom prst="rect">
            <a:avLst/>
          </a:prstGeom>
          <a:noFill/>
          <a:ln w="9525">
            <a:noFill/>
            <a:miter lim="800000"/>
            <a:headEnd/>
            <a:tailEnd/>
          </a:ln>
        </p:spPr>
        <p:txBody>
          <a:bodyPr lIns="0" rIns="36000" anchor="ctr"/>
          <a:lstStyle/>
          <a:p>
            <a:pPr marL="287338">
              <a:buClr>
                <a:schemeClr val="accent1"/>
              </a:buClr>
              <a:buSzPct val="80000"/>
            </a:pPr>
            <a:r>
              <a:rPr lang="en-US" sz="900" dirty="0"/>
              <a:t>Further Information</a:t>
            </a:r>
          </a:p>
        </p:txBody>
      </p:sp>
      <p:sp>
        <p:nvSpPr>
          <p:cNvPr id="89" name="Rectangle 57">
            <a:hlinkClick r:id="rId23" action="ppaction://hlinksldjump"/>
          </p:cNvPr>
          <p:cNvSpPr>
            <a:spLocks noChangeArrowheads="1"/>
          </p:cNvSpPr>
          <p:nvPr/>
        </p:nvSpPr>
        <p:spPr bwMode="auto">
          <a:xfrm>
            <a:off x="309641" y="5836767"/>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pic>
        <p:nvPicPr>
          <p:cNvPr id="55" name="Picture 54"/>
          <p:cNvPicPr>
            <a:picLocks noChangeAspect="1"/>
          </p:cNvPicPr>
          <p:nvPr/>
        </p:nvPicPr>
        <p:blipFill>
          <a:blip r:embed="rId24" cstate="print">
            <a:extLst>
              <a:ext uri="{28A0092B-C50C-407E-A947-70E740481C1C}">
                <a14:useLocalDpi xmlns:a14="http://schemas.microsoft.com/office/drawing/2010/main" val="0"/>
              </a:ext>
            </a:extLst>
          </a:blip>
          <a:stretch>
            <a:fillRect/>
          </a:stretch>
        </p:blipFill>
        <p:spPr>
          <a:xfrm>
            <a:off x="366739" y="4868969"/>
            <a:ext cx="180000" cy="134181"/>
          </a:xfrm>
          <a:prstGeom prst="rect">
            <a:avLst/>
          </a:prstGeom>
        </p:spPr>
      </p:pic>
      <p:pic>
        <p:nvPicPr>
          <p:cNvPr id="56" name="Picture 134"/>
          <p:cNvPicPr>
            <a:picLocks noChangeAspect="1"/>
          </p:cNvPicPr>
          <p:nvPr/>
        </p:nvPicPr>
        <p:blipFill>
          <a:blip r:embed="rId25">
            <a:extLst>
              <a:ext uri="{28A0092B-C50C-407E-A947-70E740481C1C}">
                <a14:useLocalDpi xmlns:a14="http://schemas.microsoft.com/office/drawing/2010/main" val="0"/>
              </a:ext>
            </a:extLst>
          </a:blip>
          <a:stretch>
            <a:fillRect/>
          </a:stretch>
        </p:blipFill>
        <p:spPr bwMode="auto">
          <a:xfrm>
            <a:off x="6908800" y="4552950"/>
            <a:ext cx="411163" cy="411163"/>
          </a:xfrm>
          <a:prstGeom prst="rect">
            <a:avLst/>
          </a:prstGeom>
          <a:noFill/>
          <a:ln w="9525">
            <a:noFill/>
            <a:miter lim="800000"/>
            <a:headEnd/>
            <a:tailEnd/>
          </a:ln>
        </p:spPr>
      </p:pic>
      <p:pic>
        <p:nvPicPr>
          <p:cNvPr id="57" name="Picture 37"/>
          <p:cNvPicPr>
            <a:picLocks noChangeAspect="1" noChangeArrowheads="1"/>
          </p:cNvPicPr>
          <p:nvPr>
            <p:custDataLst>
              <p:tags r:id="rId2"/>
            </p:custDataLst>
          </p:nvPr>
        </p:nvPicPr>
        <p:blipFill>
          <a:blip r:embed="rId26">
            <a:extLst>
              <a:ext uri="{28A0092B-C50C-407E-A947-70E740481C1C}">
                <a14:useLocalDpi xmlns:a14="http://schemas.microsoft.com/office/drawing/2010/main" val="0"/>
              </a:ext>
            </a:extLst>
          </a:blip>
          <a:stretch>
            <a:fillRect/>
          </a:stretch>
        </p:blipFill>
        <p:spPr bwMode="auto">
          <a:xfrm>
            <a:off x="6903584" y="5121275"/>
            <a:ext cx="585106" cy="409575"/>
          </a:xfrm>
          <a:prstGeom prst="rect">
            <a:avLst/>
          </a:prstGeom>
          <a:noFill/>
          <a:ln w="9525">
            <a:noFill/>
            <a:miter lim="800000"/>
            <a:headEnd/>
            <a:tailEnd/>
          </a:ln>
        </p:spPr>
      </p:pic>
    </p:spTree>
    <p:extLst>
      <p:ext uri="{BB962C8B-B14F-4D97-AF65-F5344CB8AC3E}">
        <p14:creationId xmlns:p14="http://schemas.microsoft.com/office/powerpoint/2010/main" val="1399730727"/>
      </p:ext>
    </p:extLst>
  </p:cSld>
  <p:clrMapOvr>
    <a:masterClrMapping/>
  </p:clrMapOvr>
  <p:transition spd="med"/>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 name="TextBox 76"/>
          <p:cNvSpPr txBox="1"/>
          <p:nvPr/>
        </p:nvSpPr>
        <p:spPr>
          <a:xfrm>
            <a:off x="327024" y="4786930"/>
            <a:ext cx="1630363" cy="330200"/>
          </a:xfrm>
          <a:prstGeom prst="rect">
            <a:avLst/>
          </a:prstGeom>
          <a:solidFill>
            <a:srgbClr val="ECECEC"/>
          </a:solidFill>
        </p:spPr>
        <p:txBody>
          <a:bodyPr lIns="0" rIns="0" anchor="ctr"/>
          <a:lstStyle/>
          <a:p>
            <a:pPr marL="288000">
              <a:buClr>
                <a:schemeClr val="accent1"/>
              </a:buClr>
              <a:buSzPct val="80000"/>
              <a:defRPr/>
            </a:pPr>
            <a:r>
              <a:rPr lang="en-US" sz="900" b="1" dirty="0">
                <a:latin typeface="+mn-lt"/>
              </a:rPr>
              <a:t>Scenario/Processes</a:t>
            </a:r>
          </a:p>
        </p:txBody>
      </p:sp>
      <p:sp>
        <p:nvSpPr>
          <p:cNvPr id="2" name="Title 1"/>
          <p:cNvSpPr>
            <a:spLocks noGrp="1"/>
          </p:cNvSpPr>
          <p:nvPr>
            <p:ph type="title"/>
          </p:nvPr>
        </p:nvSpPr>
        <p:spPr/>
        <p:txBody>
          <a:bodyPr/>
          <a:lstStyle/>
          <a:p>
            <a:r>
              <a:rPr lang="en-US" dirty="0"/>
              <a:t>Order-to-Cash (Standardized Services)</a:t>
            </a:r>
            <a:br>
              <a:rPr lang="en-US" dirty="0"/>
            </a:br>
            <a:r>
              <a:rPr lang="en-US" sz="2000" b="0" dirty="0"/>
              <a:t>Process Details: </a:t>
            </a:r>
            <a:r>
              <a:rPr lang="en-US" sz="2000" dirty="0"/>
              <a:t>Confirming Service Execution</a:t>
            </a:r>
            <a:endParaRPr lang="en-US" sz="2000" b="0" dirty="0"/>
          </a:p>
        </p:txBody>
      </p:sp>
      <p:sp>
        <p:nvSpPr>
          <p:cNvPr id="21" name="Rectangle 122"/>
          <p:cNvSpPr>
            <a:spLocks noChangeArrowheads="1"/>
          </p:cNvSpPr>
          <p:nvPr/>
        </p:nvSpPr>
        <p:spPr bwMode="auto">
          <a:xfrm>
            <a:off x="1763713" y="4132263"/>
            <a:ext cx="7380287" cy="2725737"/>
          </a:xfrm>
          <a:prstGeom prst="rect">
            <a:avLst/>
          </a:prstGeom>
          <a:solidFill>
            <a:srgbClr val="ECECEC"/>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dirty="0"/>
          </a:p>
        </p:txBody>
      </p:sp>
      <p:sp>
        <p:nvSpPr>
          <p:cNvPr id="22" name="TextBox 21"/>
          <p:cNvSpPr txBox="1"/>
          <p:nvPr/>
        </p:nvSpPr>
        <p:spPr>
          <a:xfrm>
            <a:off x="218636" y="4119098"/>
            <a:ext cx="1647825" cy="461665"/>
          </a:xfrm>
          <a:prstGeom prst="rect">
            <a:avLst/>
          </a:prstGeom>
          <a:noFill/>
        </p:spPr>
        <p:txBody>
          <a:bodyPr>
            <a:spAutoFit/>
          </a:bodyPr>
          <a:lstStyle>
            <a:defPPr>
              <a:defRPr lang="de-DE"/>
            </a:defPPr>
            <a:lvl1pPr>
              <a:buClr>
                <a:schemeClr val="accent1"/>
              </a:buClr>
              <a:buSzPct val="80000"/>
              <a:buFont typeface="Wingdings" pitchFamily="2" charset="2"/>
              <a:buNone/>
              <a:defRPr sz="1200">
                <a:solidFill>
                  <a:srgbClr val="666666"/>
                </a:solidFill>
                <a:latin typeface="BentonSans Light" pitchFamily="2" charset="0"/>
              </a:defRPr>
            </a:lvl1pPr>
          </a:lstStyle>
          <a:p>
            <a:r>
              <a:rPr lang="en-US" dirty="0"/>
              <a:t>Scenario </a:t>
            </a:r>
          </a:p>
          <a:p>
            <a:r>
              <a:rPr lang="en-US" dirty="0"/>
              <a:t>Explorer</a:t>
            </a:r>
          </a:p>
        </p:txBody>
      </p:sp>
      <p:sp>
        <p:nvSpPr>
          <p:cNvPr id="29" name="TextBox 28"/>
          <p:cNvSpPr txBox="1"/>
          <p:nvPr/>
        </p:nvSpPr>
        <p:spPr bwMode="auto">
          <a:xfrm>
            <a:off x="1922463" y="4138613"/>
            <a:ext cx="4602162" cy="261937"/>
          </a:xfrm>
          <a:prstGeom prst="rect">
            <a:avLst/>
          </a:prstGeom>
          <a:noFill/>
        </p:spPr>
        <p:txBody>
          <a:bodyPr>
            <a:spAutoFit/>
          </a:bodyPr>
          <a:lstStyle/>
          <a:p>
            <a:pPr>
              <a:buClr>
                <a:schemeClr val="accent1"/>
              </a:buClr>
              <a:buSzPct val="80000"/>
              <a:buFont typeface="Wingdings" pitchFamily="2" charset="2"/>
              <a:buNone/>
              <a:defRPr/>
            </a:pPr>
            <a:endParaRPr lang="en-US" sz="1100" b="1" dirty="0">
              <a:solidFill>
                <a:srgbClr val="44697D"/>
              </a:solidFill>
              <a:latin typeface="+mn-lt"/>
            </a:endParaRPr>
          </a:p>
        </p:txBody>
      </p:sp>
      <p:sp>
        <p:nvSpPr>
          <p:cNvPr id="47" name="TextBox 83"/>
          <p:cNvSpPr txBox="1">
            <a:spLocks noChangeArrowheads="1"/>
          </p:cNvSpPr>
          <p:nvPr/>
        </p:nvSpPr>
        <p:spPr bwMode="auto">
          <a:xfrm>
            <a:off x="1738313"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Process Description</a:t>
            </a:r>
          </a:p>
        </p:txBody>
      </p:sp>
      <p:cxnSp>
        <p:nvCxnSpPr>
          <p:cNvPr id="67" name="Straight Connector 139"/>
          <p:cNvCxnSpPr>
            <a:cxnSpLocks noChangeShapeType="1"/>
          </p:cNvCxnSpPr>
          <p:nvPr/>
        </p:nvCxnSpPr>
        <p:spPr bwMode="auto">
          <a:xfrm rot="5400000">
            <a:off x="5518944" y="5463382"/>
            <a:ext cx="2536825" cy="1587"/>
          </a:xfrm>
          <a:prstGeom prst="line">
            <a:avLst/>
          </a:prstGeom>
          <a:noFill/>
          <a:ln w="12700" algn="ctr">
            <a:solidFill>
              <a:schemeClr val="bg1"/>
            </a:solidFill>
            <a:round/>
            <a:headEnd/>
            <a:tailEnd/>
          </a:ln>
        </p:spPr>
      </p:cxnSp>
      <p:sp>
        <p:nvSpPr>
          <p:cNvPr id="83" name="TextBox 83"/>
          <p:cNvSpPr txBox="1">
            <a:spLocks noChangeArrowheads="1"/>
          </p:cNvSpPr>
          <p:nvPr/>
        </p:nvSpPr>
        <p:spPr bwMode="auto">
          <a:xfrm>
            <a:off x="6788615"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Further Information</a:t>
            </a:r>
          </a:p>
        </p:txBody>
      </p:sp>
      <p:grpSp>
        <p:nvGrpSpPr>
          <p:cNvPr id="48" name="Group 47"/>
          <p:cNvGrpSpPr/>
          <p:nvPr/>
        </p:nvGrpSpPr>
        <p:grpSpPr>
          <a:xfrm>
            <a:off x="7709046" y="1152671"/>
            <a:ext cx="1174410" cy="309466"/>
            <a:chOff x="7269479" y="1173773"/>
            <a:chExt cx="1174410" cy="309466"/>
          </a:xfrm>
        </p:grpSpPr>
        <p:pic>
          <p:nvPicPr>
            <p:cNvPr id="49" name="Picture 2" descr="\\dwdfkps\KPS\100_Public\Graphics\Pictogram-Library\2011-Visual-Style\60X60-PNGs\SelfService_60px.png"/>
            <p:cNvPicPr>
              <a:picLocks noChangeAspect="1" noChangeArrowheads="1"/>
            </p:cNvPicPr>
            <p:nvPr/>
          </p:nvPicPr>
          <p:blipFill>
            <a:blip r:embed="rId5" cstate="print"/>
            <a:srcRect/>
            <a:stretch>
              <a:fillRect/>
            </a:stretch>
          </p:blipFill>
          <p:spPr bwMode="auto">
            <a:xfrm>
              <a:off x="7269479" y="1173773"/>
              <a:ext cx="282233" cy="282233"/>
            </a:xfrm>
            <a:prstGeom prst="rect">
              <a:avLst/>
            </a:prstGeom>
            <a:noFill/>
          </p:spPr>
        </p:pic>
        <p:sp>
          <p:nvSpPr>
            <p:cNvPr id="50" name="Rectangle 108"/>
            <p:cNvSpPr>
              <a:spLocks noChangeArrowheads="1"/>
            </p:cNvSpPr>
            <p:nvPr/>
          </p:nvSpPr>
          <p:spPr bwMode="auto">
            <a:xfrm>
              <a:off x="7272314" y="1178439"/>
              <a:ext cx="1171575" cy="304800"/>
            </a:xfrm>
            <a:prstGeom prst="rect">
              <a:avLst/>
            </a:prstGeom>
            <a:noFill/>
            <a:ln w="9525">
              <a:noFill/>
              <a:miter lim="800000"/>
              <a:headEnd/>
              <a:tailEnd/>
            </a:ln>
          </p:spPr>
          <p:txBody>
            <a:bodyPr wrap="none">
              <a:spAutoFit/>
            </a:bodyPr>
            <a:lstStyle/>
            <a:p>
              <a:pPr marL="215900">
                <a:spcBef>
                  <a:spcPts val="600"/>
                </a:spcBef>
                <a:spcAft>
                  <a:spcPct val="30000"/>
                </a:spcAft>
              </a:pPr>
              <a:r>
                <a:rPr lang="en-US" sz="700" dirty="0">
                  <a:ea typeface="SimSun" pitchFamily="2" charset="-122"/>
                </a:rPr>
                <a:t>Click process </a:t>
              </a:r>
              <a:br>
                <a:rPr lang="en-US" sz="700" dirty="0">
                  <a:ea typeface="SimSun" pitchFamily="2" charset="-122"/>
                </a:rPr>
              </a:br>
              <a:r>
                <a:rPr lang="en-US" sz="700" dirty="0">
                  <a:ea typeface="SimSun" pitchFamily="2" charset="-122"/>
                </a:rPr>
                <a:t>chevrons for details</a:t>
              </a:r>
            </a:p>
          </p:txBody>
        </p:sp>
      </p:grpSp>
      <p:sp>
        <p:nvSpPr>
          <p:cNvPr id="59" name="Chevron 123">
            <a:hlinkClick r:id="rId6" action="ppaction://hlinksldjump"/>
          </p:cNvPr>
          <p:cNvSpPr>
            <a:spLocks noChangeArrowheads="1"/>
          </p:cNvSpPr>
          <p:nvPr/>
        </p:nvSpPr>
        <p:spPr bwMode="auto">
          <a:xfrm>
            <a:off x="330871" y="2101823"/>
            <a:ext cx="884237"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Handling an Incoming Customer Inquiry</a:t>
            </a:r>
          </a:p>
        </p:txBody>
      </p:sp>
      <p:sp>
        <p:nvSpPr>
          <p:cNvPr id="61" name="Chevron 123">
            <a:hlinkClick r:id="rId7" action="ppaction://hlinksldjump"/>
          </p:cNvPr>
          <p:cNvSpPr>
            <a:spLocks noChangeArrowheads="1"/>
          </p:cNvSpPr>
          <p:nvPr/>
        </p:nvSpPr>
        <p:spPr bwMode="auto">
          <a:xfrm>
            <a:off x="4508711" y="2100575"/>
            <a:ext cx="884237" cy="879809"/>
          </a:xfrm>
          <a:prstGeom prst="chevron">
            <a:avLst>
              <a:gd name="adj" fmla="val 10374"/>
            </a:avLst>
          </a:prstGeom>
          <a:solidFill>
            <a:schemeClr val="bg1"/>
          </a:solidFill>
          <a:ln w="12700" algn="ctr">
            <a:solidFill>
              <a:schemeClr val="bg1">
                <a:lumMod val="50000"/>
              </a:schemeClr>
            </a:solidFill>
            <a:prstDash val="solid"/>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Executing Services</a:t>
            </a:r>
          </a:p>
        </p:txBody>
      </p:sp>
      <p:sp>
        <p:nvSpPr>
          <p:cNvPr id="62" name="Chevron 123">
            <a:hlinkClick r:id="rId8" action="ppaction://hlinksldjump"/>
          </p:cNvPr>
          <p:cNvSpPr>
            <a:spLocks noChangeArrowheads="1"/>
          </p:cNvSpPr>
          <p:nvPr/>
        </p:nvSpPr>
        <p:spPr bwMode="auto">
          <a:xfrm>
            <a:off x="1175697" y="2101823"/>
            <a:ext cx="884237"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Creating Sales Quotes</a:t>
            </a:r>
          </a:p>
        </p:txBody>
      </p:sp>
      <p:sp>
        <p:nvSpPr>
          <p:cNvPr id="63" name="Chevron 123">
            <a:hlinkClick r:id="rId9" action="ppaction://hlinksldjump"/>
          </p:cNvPr>
          <p:cNvSpPr>
            <a:spLocks noChangeArrowheads="1"/>
          </p:cNvSpPr>
          <p:nvPr/>
        </p:nvSpPr>
        <p:spPr bwMode="auto">
          <a:xfrm>
            <a:off x="2011678" y="2101822"/>
            <a:ext cx="884236"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Creating Sales Orders</a:t>
            </a:r>
          </a:p>
        </p:txBody>
      </p:sp>
      <p:sp>
        <p:nvSpPr>
          <p:cNvPr id="65" name="Chevron 123">
            <a:hlinkClick r:id="rId10" action="ppaction://hlinksldjump"/>
          </p:cNvPr>
          <p:cNvSpPr>
            <a:spLocks noChangeArrowheads="1"/>
          </p:cNvSpPr>
          <p:nvPr/>
        </p:nvSpPr>
        <p:spPr bwMode="auto">
          <a:xfrm>
            <a:off x="3671305" y="3034577"/>
            <a:ext cx="884236"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Receivables and Payments</a:t>
            </a:r>
          </a:p>
        </p:txBody>
      </p:sp>
      <p:sp>
        <p:nvSpPr>
          <p:cNvPr id="69" name="Chevron 123">
            <a:hlinkClick r:id="rId11" action="ppaction://hlinksldjump"/>
          </p:cNvPr>
          <p:cNvSpPr>
            <a:spLocks noChangeArrowheads="1"/>
          </p:cNvSpPr>
          <p:nvPr/>
        </p:nvSpPr>
        <p:spPr bwMode="auto">
          <a:xfrm>
            <a:off x="2849141" y="3034577"/>
            <a:ext cx="884237" cy="879810"/>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Creating Down Payment Request - Customer</a:t>
            </a:r>
          </a:p>
        </p:txBody>
      </p:sp>
      <p:sp>
        <p:nvSpPr>
          <p:cNvPr id="70" name="Freeform 70">
            <a:hlinkClick r:id="rId12" action="ppaction://hlinksldjump" tooltip="Telephony System, Groupware Server, Web Server"/>
          </p:cNvPr>
          <p:cNvSpPr>
            <a:spLocks noChangeArrowheads="1"/>
          </p:cNvSpPr>
          <p:nvPr/>
        </p:nvSpPr>
        <p:spPr bwMode="auto">
          <a:xfrm flipV="1">
            <a:off x="997135" y="2105835"/>
            <a:ext cx="155575" cy="125412"/>
          </a:xfrm>
          <a:custGeom>
            <a:avLst/>
            <a:gdLst>
              <a:gd name="T0" fmla="*/ 0 w 155643"/>
              <a:gd name="T1" fmla="*/ 16776 h 131323"/>
              <a:gd name="T2" fmla="*/ 123836 w 155643"/>
              <a:gd name="T3" fmla="*/ 16776 h 131323"/>
              <a:gd name="T4" fmla="*/ 152410 w 155643"/>
              <a:gd name="T5" fmla="*/ 0 h 131323"/>
              <a:gd name="T6" fmla="*/ 0 w 155643"/>
              <a:gd name="T7" fmla="*/ 16776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chemeClr val="tx1">
              <a:lumMod val="75000"/>
              <a:lumOff val="25000"/>
            </a:schemeClr>
          </a:solidFill>
          <a:ln w="9525" algn="ctr">
            <a:noFill/>
            <a:round/>
            <a:headEnd/>
            <a:tailEnd/>
          </a:ln>
        </p:spPr>
        <p:txBody>
          <a:bodyPr rot="10800000" wrap="none" lIns="54000" tIns="0" rIns="54000" bIns="0" anchor="ctr"/>
          <a:lstStyle/>
          <a:p>
            <a:endParaRPr lang="de-DE" dirty="0"/>
          </a:p>
        </p:txBody>
      </p:sp>
      <p:sp>
        <p:nvSpPr>
          <p:cNvPr id="73" name="Chevron 123">
            <a:hlinkClick r:id="rId13" action="ppaction://hlinksldjump"/>
          </p:cNvPr>
          <p:cNvSpPr>
            <a:spLocks noChangeArrowheads="1"/>
          </p:cNvSpPr>
          <p:nvPr/>
        </p:nvSpPr>
        <p:spPr bwMode="auto">
          <a:xfrm>
            <a:off x="2849141" y="2100575"/>
            <a:ext cx="1706400"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Dispatching and Scheduling Orders</a:t>
            </a:r>
          </a:p>
        </p:txBody>
      </p:sp>
      <p:sp>
        <p:nvSpPr>
          <p:cNvPr id="74" name="Freeform 73"/>
          <p:cNvSpPr>
            <a:spLocks noChangeArrowheads="1"/>
          </p:cNvSpPr>
          <p:nvPr/>
        </p:nvSpPr>
        <p:spPr bwMode="auto">
          <a:xfrm>
            <a:off x="4326932" y="3778866"/>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dirty="0"/>
          </a:p>
        </p:txBody>
      </p:sp>
      <p:sp>
        <p:nvSpPr>
          <p:cNvPr id="97" name="Rectangle 78">
            <a:hlinkClick r:id="rId14" action="ppaction://hlinksldjump"/>
          </p:cNvPr>
          <p:cNvSpPr>
            <a:spLocks noChangeArrowheads="1"/>
          </p:cNvSpPr>
          <p:nvPr/>
        </p:nvSpPr>
        <p:spPr bwMode="auto">
          <a:xfrm>
            <a:off x="1851025" y="6289675"/>
            <a:ext cx="2743200" cy="203200"/>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dirty="0"/>
          </a:p>
        </p:txBody>
      </p:sp>
      <p:sp>
        <p:nvSpPr>
          <p:cNvPr id="99" name="Chevron 102"/>
          <p:cNvSpPr>
            <a:spLocks noChangeArrowheads="1"/>
          </p:cNvSpPr>
          <p:nvPr/>
        </p:nvSpPr>
        <p:spPr bwMode="auto">
          <a:xfrm>
            <a:off x="7627938" y="5195888"/>
            <a:ext cx="1516062" cy="274637"/>
          </a:xfrm>
          <a:prstGeom prst="chevron">
            <a:avLst>
              <a:gd name="adj" fmla="val 10376"/>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dirty="0">
                <a:solidFill>
                  <a:srgbClr val="404040"/>
                </a:solidFill>
              </a:rPr>
              <a:t>In the Work Center</a:t>
            </a:r>
          </a:p>
          <a:p>
            <a:pPr>
              <a:buClr>
                <a:schemeClr val="accent1"/>
              </a:buClr>
              <a:buSzPct val="80000"/>
              <a:buFont typeface="Wingdings" pitchFamily="2" charset="2"/>
              <a:buNone/>
            </a:pPr>
            <a:r>
              <a:rPr lang="en-US" sz="800" dirty="0">
                <a:solidFill>
                  <a:srgbClr val="404040"/>
                </a:solidFill>
              </a:rPr>
              <a:t>Field Service and Repair  </a:t>
            </a:r>
          </a:p>
        </p:txBody>
      </p:sp>
      <p:sp>
        <p:nvSpPr>
          <p:cNvPr id="100" name="TextBox 66"/>
          <p:cNvSpPr txBox="1">
            <a:spLocks noChangeArrowheads="1"/>
          </p:cNvSpPr>
          <p:nvPr/>
        </p:nvSpPr>
        <p:spPr bwMode="auto">
          <a:xfrm>
            <a:off x="1735138" y="4406900"/>
            <a:ext cx="4960937" cy="501650"/>
          </a:xfrm>
          <a:prstGeom prst="rect">
            <a:avLst/>
          </a:prstGeom>
          <a:noFill/>
          <a:ln w="9525">
            <a:noFill/>
            <a:miter lim="800000"/>
            <a:headEnd/>
            <a:tailEnd/>
          </a:ln>
        </p:spPr>
        <p:txBody>
          <a:bodyPr>
            <a:spAutoFit/>
          </a:bodyPr>
          <a:lstStyle/>
          <a:p>
            <a:pPr>
              <a:buClr>
                <a:schemeClr val="accent1"/>
              </a:buClr>
              <a:buSzPct val="80000"/>
              <a:buFont typeface="Wingdings" pitchFamily="2" charset="2"/>
              <a:buNone/>
            </a:pPr>
            <a:r>
              <a:rPr lang="en-US" sz="900" dirty="0"/>
              <a:t>In the </a:t>
            </a:r>
            <a:r>
              <a:rPr lang="en-US" sz="900" b="1" dirty="0"/>
              <a:t>Executing Services</a:t>
            </a:r>
            <a:r>
              <a:rPr lang="en-US" sz="900" dirty="0"/>
              <a:t> business process, once the order has been released for execution and preparations made, the service performer travels to the customer to perform the requested service, or performs the service working remotely or in a repair center.</a:t>
            </a:r>
          </a:p>
        </p:txBody>
      </p:sp>
      <p:sp>
        <p:nvSpPr>
          <p:cNvPr id="101" name="Chevron 101"/>
          <p:cNvSpPr>
            <a:spLocks noChangeArrowheads="1"/>
          </p:cNvSpPr>
          <p:nvPr/>
        </p:nvSpPr>
        <p:spPr bwMode="auto">
          <a:xfrm>
            <a:off x="7627938" y="4645025"/>
            <a:ext cx="1516062" cy="276225"/>
          </a:xfrm>
          <a:prstGeom prst="chevron">
            <a:avLst>
              <a:gd name="adj" fmla="val 10367"/>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dirty="0">
                <a:solidFill>
                  <a:srgbClr val="404040"/>
                </a:solidFill>
              </a:rPr>
              <a:t>Performed by</a:t>
            </a:r>
          </a:p>
          <a:p>
            <a:pPr>
              <a:buClr>
                <a:schemeClr val="accent1"/>
              </a:buClr>
              <a:buSzPct val="80000"/>
              <a:buFont typeface="Wingdings" pitchFamily="2" charset="2"/>
              <a:buNone/>
            </a:pPr>
            <a:r>
              <a:rPr lang="de-DE" sz="800" dirty="0">
                <a:solidFill>
                  <a:srgbClr val="404040"/>
                </a:solidFill>
              </a:rPr>
              <a:t>Service Performer</a:t>
            </a:r>
            <a:endParaRPr lang="en-US" sz="800" dirty="0">
              <a:solidFill>
                <a:srgbClr val="404040"/>
              </a:solidFill>
            </a:endParaRPr>
          </a:p>
        </p:txBody>
      </p:sp>
      <p:sp>
        <p:nvSpPr>
          <p:cNvPr id="54" name="Chevron 55"/>
          <p:cNvSpPr>
            <a:spLocks noChangeArrowheads="1"/>
          </p:cNvSpPr>
          <p:nvPr/>
        </p:nvSpPr>
        <p:spPr bwMode="auto">
          <a:xfrm>
            <a:off x="5276880" y="3245995"/>
            <a:ext cx="1989917" cy="434975"/>
          </a:xfrm>
          <a:prstGeom prst="chevron">
            <a:avLst>
              <a:gd name="adj" fmla="val 0"/>
            </a:avLst>
          </a:prstGeom>
          <a:gradFill rotWithShape="0">
            <a:gsLst>
              <a:gs pos="0">
                <a:srgbClr val="3582AF"/>
              </a:gs>
              <a:gs pos="5000">
                <a:srgbClr val="D2F0FF"/>
              </a:gs>
              <a:gs pos="100000">
                <a:srgbClr val="D2F0FF"/>
              </a:gs>
            </a:gsLst>
            <a:lin ang="5400000"/>
          </a:gradFill>
          <a:ln w="19050" cap="rnd" algn="ctr">
            <a:noFill/>
            <a:bevel/>
            <a:headEnd/>
            <a:tailEnd/>
          </a:ln>
        </p:spPr>
        <p:txBody>
          <a:bodyPr lIns="36000" tIns="36000" rIns="0" bIns="46800"/>
          <a:lstStyle/>
          <a:p>
            <a:pPr marL="142875" indent="142875">
              <a:spcBef>
                <a:spcPts val="300"/>
              </a:spcBef>
            </a:pPr>
            <a:endParaRPr lang="de-DE" sz="400" dirty="0"/>
          </a:p>
          <a:p>
            <a:pPr marL="252000">
              <a:spcBef>
                <a:spcPts val="300"/>
              </a:spcBef>
            </a:pPr>
            <a:r>
              <a:rPr lang="en-US" sz="900" dirty="0"/>
              <a:t>Confirming Service Execution - With an Order</a:t>
            </a:r>
          </a:p>
        </p:txBody>
      </p:sp>
      <p:sp>
        <p:nvSpPr>
          <p:cNvPr id="64" name="Oval 63">
            <a:hlinkClick r:id="rId15" action="ppaction://hlinksldjump" tooltip="The Confirming Service Execution - With an Order process variant allows the service employee to mark a service as complete within the sales or service order, after being notified that the service has been performed."/>
          </p:cNvPr>
          <p:cNvSpPr>
            <a:spLocks noChangeAspect="1"/>
          </p:cNvSpPr>
          <p:nvPr/>
        </p:nvSpPr>
        <p:spPr bwMode="gray">
          <a:xfrm>
            <a:off x="5378062" y="3397509"/>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66" name="Chevron 123">
            <a:hlinkClick r:id="rId16" action="ppaction://hlinksldjump"/>
          </p:cNvPr>
          <p:cNvSpPr>
            <a:spLocks noChangeArrowheads="1"/>
          </p:cNvSpPr>
          <p:nvPr/>
        </p:nvSpPr>
        <p:spPr bwMode="auto">
          <a:xfrm>
            <a:off x="7355776" y="2105835"/>
            <a:ext cx="884236" cy="879810"/>
          </a:xfrm>
          <a:prstGeom prst="chevron">
            <a:avLst>
              <a:gd name="adj" fmla="val 10374"/>
            </a:avLst>
          </a:prstGeom>
          <a:solidFill>
            <a:srgbClr val="E8E8E8"/>
          </a:solidFill>
          <a:ln w="317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Creating Customer Invoices</a:t>
            </a:r>
          </a:p>
        </p:txBody>
      </p:sp>
      <p:sp>
        <p:nvSpPr>
          <p:cNvPr id="71" name="Freeform 70"/>
          <p:cNvSpPr>
            <a:spLocks noChangeArrowheads="1"/>
          </p:cNvSpPr>
          <p:nvPr/>
        </p:nvSpPr>
        <p:spPr bwMode="auto">
          <a:xfrm>
            <a:off x="8018981" y="2857845"/>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dirty="0"/>
          </a:p>
        </p:txBody>
      </p:sp>
      <p:sp>
        <p:nvSpPr>
          <p:cNvPr id="72" name="Chevron 83"/>
          <p:cNvSpPr>
            <a:spLocks noChangeArrowheads="1"/>
          </p:cNvSpPr>
          <p:nvPr/>
        </p:nvSpPr>
        <p:spPr bwMode="auto">
          <a:xfrm>
            <a:off x="5284652" y="1863694"/>
            <a:ext cx="2125439" cy="1390567"/>
          </a:xfrm>
          <a:prstGeom prst="chevron">
            <a:avLst>
              <a:gd name="adj" fmla="val 11302"/>
            </a:avLst>
          </a:prstGeom>
          <a:solidFill>
            <a:srgbClr val="388ABD"/>
          </a:solidFill>
          <a:ln w="19050" cap="rnd" algn="ctr">
            <a:noFill/>
            <a:bevel/>
            <a:headEnd/>
            <a:tailEnd/>
          </a:ln>
        </p:spPr>
        <p:txBody>
          <a:bodyPr lIns="36000" tIns="36000" rIns="36000" bIns="36000"/>
          <a:lstStyle/>
          <a:p>
            <a:pPr>
              <a:lnSpc>
                <a:spcPct val="90000"/>
              </a:lnSpc>
            </a:pPr>
            <a:r>
              <a:rPr lang="en-US" sz="900" dirty="0">
                <a:solidFill>
                  <a:schemeClr val="bg1"/>
                </a:solidFill>
                <a:latin typeface="BentonSans Regular"/>
                <a:cs typeface="BentonSans Regular"/>
              </a:rPr>
              <a:t>Confirming Service Execution</a:t>
            </a:r>
            <a:br>
              <a:rPr lang="en-US" sz="900" dirty="0">
                <a:solidFill>
                  <a:schemeClr val="bg1"/>
                </a:solidFill>
                <a:latin typeface="BentonSans Regular"/>
                <a:cs typeface="BentonSans Regular"/>
              </a:rPr>
            </a:br>
            <a:r>
              <a:rPr lang="en-US" sz="900" dirty="0">
                <a:solidFill>
                  <a:schemeClr val="bg1"/>
                </a:solidFill>
                <a:latin typeface="BentonSans Regular"/>
                <a:cs typeface="BentonSans Regular"/>
              </a:rPr>
              <a:t>- With a Service Confirmation</a:t>
            </a:r>
          </a:p>
        </p:txBody>
      </p:sp>
      <p:sp>
        <p:nvSpPr>
          <p:cNvPr id="75" name="Chevron 74"/>
          <p:cNvSpPr>
            <a:spLocks noChangeArrowheads="1"/>
          </p:cNvSpPr>
          <p:nvPr>
            <p:custDataLst>
              <p:tags r:id="rId1"/>
            </p:custDataLst>
          </p:nvPr>
        </p:nvSpPr>
        <p:spPr bwMode="auto">
          <a:xfrm>
            <a:off x="5453856" y="2164020"/>
            <a:ext cx="1221264"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Document work, track actuals and release a service confirmation</a:t>
            </a:r>
          </a:p>
        </p:txBody>
      </p:sp>
      <p:sp>
        <p:nvSpPr>
          <p:cNvPr id="76" name="Oval 75">
            <a:hlinkClick r:id="rId15" action="ppaction://hlinksldjump" tooltip="The service performer creates a service confirmation and documents the work, the root cause of the problem, and internal feedback. After reporting back actual times, spare parts used, and any expenses incurred, he or she releases the confirmation."/>
          </p:cNvPr>
          <p:cNvSpPr>
            <a:spLocks noChangeAspect="1"/>
          </p:cNvSpPr>
          <p:nvPr/>
        </p:nvSpPr>
        <p:spPr bwMode="gray">
          <a:xfrm>
            <a:off x="6414997" y="2757264"/>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78" name="Rectangle 77"/>
          <p:cNvSpPr>
            <a:spLocks noChangeArrowheads="1"/>
          </p:cNvSpPr>
          <p:nvPr/>
        </p:nvSpPr>
        <p:spPr bwMode="auto">
          <a:xfrm>
            <a:off x="5392948" y="2967423"/>
            <a:ext cx="1762565" cy="108491"/>
          </a:xfrm>
          <a:prstGeom prst="rect">
            <a:avLst/>
          </a:prstGeom>
          <a:solidFill>
            <a:srgbClr val="388ABD"/>
          </a:solidFill>
          <a:ln w="19050" cap="rnd" algn="ctr">
            <a:noFill/>
            <a:bevel/>
            <a:headEnd/>
            <a:tailEnd/>
          </a:ln>
        </p:spPr>
        <p:txBody>
          <a:bodyPr lIns="36000" tIns="36000" rIns="36000" bIns="36000"/>
          <a:lstStyle/>
          <a:p>
            <a:pPr>
              <a:lnSpc>
                <a:spcPct val="90000"/>
              </a:lnSpc>
            </a:pPr>
            <a:r>
              <a:rPr lang="en-US" sz="900" dirty="0">
                <a:solidFill>
                  <a:schemeClr val="bg1"/>
                </a:solidFill>
                <a:latin typeface="BentonSans Regular"/>
                <a:cs typeface="BentonSans Regular"/>
                <a:hlinkClick r:id="rId12" action="ppaction://hlinksldjump"/>
              </a:rPr>
              <a:t>Click here</a:t>
            </a:r>
            <a:r>
              <a:rPr lang="en-US" sz="900" dirty="0">
                <a:solidFill>
                  <a:schemeClr val="bg1"/>
                </a:solidFill>
                <a:latin typeface="BentonSans Regular"/>
                <a:cs typeface="BentonSans Regular"/>
              </a:rPr>
              <a:t> to hide process variants</a:t>
            </a:r>
          </a:p>
        </p:txBody>
      </p:sp>
      <p:sp>
        <p:nvSpPr>
          <p:cNvPr id="81" name="Text Box 129"/>
          <p:cNvSpPr txBox="1">
            <a:spLocks noChangeArrowheads="1"/>
          </p:cNvSpPr>
          <p:nvPr/>
        </p:nvSpPr>
        <p:spPr bwMode="auto">
          <a:xfrm>
            <a:off x="8367443" y="2706026"/>
            <a:ext cx="339725" cy="369888"/>
          </a:xfrm>
          <a:prstGeom prst="rect">
            <a:avLst/>
          </a:prstGeom>
          <a:noFill/>
          <a:ln w="9525">
            <a:noFill/>
            <a:miter lim="800000"/>
            <a:headEnd/>
            <a:tailEnd/>
          </a:ln>
        </p:spPr>
        <p:txBody>
          <a:bodyPr wrap="none" lIns="54000" rIns="54000">
            <a:spAutoFit/>
          </a:bodyPr>
          <a:lstStyle/>
          <a:p>
            <a:r>
              <a:rPr lang="en-US" sz="1800" b="1" dirty="0"/>
              <a:t>…</a:t>
            </a:r>
          </a:p>
        </p:txBody>
      </p:sp>
      <p:sp>
        <p:nvSpPr>
          <p:cNvPr id="68" name="Rectangle 55"/>
          <p:cNvSpPr>
            <a:spLocks noChangeArrowheads="1"/>
          </p:cNvSpPr>
          <p:nvPr/>
        </p:nvSpPr>
        <p:spPr bwMode="auto">
          <a:xfrm>
            <a:off x="329363" y="4809441"/>
            <a:ext cx="1570038" cy="296863"/>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79" name="TextBox 72"/>
          <p:cNvSpPr txBox="1">
            <a:spLocks noChangeArrowheads="1"/>
          </p:cNvSpPr>
          <p:nvPr/>
        </p:nvSpPr>
        <p:spPr bwMode="auto">
          <a:xfrm>
            <a:off x="327025" y="5186545"/>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buFont typeface="Wingdings" pitchFamily="2" charset="2"/>
              <a:buNone/>
            </a:pPr>
            <a:r>
              <a:rPr lang="en-US" sz="900" dirty="0"/>
              <a:t>Business Value</a:t>
            </a:r>
          </a:p>
        </p:txBody>
      </p:sp>
      <p:sp>
        <p:nvSpPr>
          <p:cNvPr id="82" name="TextBox 61"/>
          <p:cNvSpPr txBox="1">
            <a:spLocks noChangeArrowheads="1"/>
          </p:cNvSpPr>
          <p:nvPr/>
        </p:nvSpPr>
        <p:spPr bwMode="auto">
          <a:xfrm>
            <a:off x="327025" y="5540558"/>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pPr>
            <a:r>
              <a:rPr lang="en-US" sz="900" dirty="0"/>
              <a:t>Scenario Flow</a:t>
            </a:r>
          </a:p>
        </p:txBody>
      </p:sp>
      <p:pic>
        <p:nvPicPr>
          <p:cNvPr id="85" name="Picture 84" descr="Calculator_2_60px.png"/>
          <p:cNvPicPr>
            <a:picLocks noChangeAspect="1"/>
          </p:cNvPicPr>
          <p:nvPr/>
        </p:nvPicPr>
        <p:blipFill>
          <a:blip r:embed="rId17" cstate="print"/>
          <a:stretch>
            <a:fillRect/>
          </a:stretch>
        </p:blipFill>
        <p:spPr>
          <a:xfrm>
            <a:off x="366739" y="5245467"/>
            <a:ext cx="180000" cy="180000"/>
          </a:xfrm>
          <a:prstGeom prst="rect">
            <a:avLst/>
          </a:prstGeom>
        </p:spPr>
      </p:pic>
      <p:pic>
        <p:nvPicPr>
          <p:cNvPr id="86" name="Picture 85" descr="Monitor_60px.png"/>
          <p:cNvPicPr>
            <a:picLocks noChangeAspect="1"/>
          </p:cNvPicPr>
          <p:nvPr/>
        </p:nvPicPr>
        <p:blipFill>
          <a:blip r:embed="rId18" cstate="print"/>
          <a:stretch>
            <a:fillRect/>
          </a:stretch>
        </p:blipFill>
        <p:spPr>
          <a:xfrm>
            <a:off x="366739" y="5604137"/>
            <a:ext cx="180000" cy="180000"/>
          </a:xfrm>
          <a:prstGeom prst="rect">
            <a:avLst/>
          </a:prstGeom>
        </p:spPr>
      </p:pic>
      <p:sp>
        <p:nvSpPr>
          <p:cNvPr id="87" name="Rectangle 57">
            <a:hlinkClick r:id="rId19" action="ppaction://hlinksldjump"/>
          </p:cNvPr>
          <p:cNvSpPr>
            <a:spLocks noChangeArrowheads="1"/>
          </p:cNvSpPr>
          <p:nvPr/>
        </p:nvSpPr>
        <p:spPr bwMode="auto">
          <a:xfrm>
            <a:off x="327025" y="5551670"/>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88" name="Rectangle 57">
            <a:hlinkClick r:id="rId20" action="ppaction://hlinksldjump"/>
          </p:cNvPr>
          <p:cNvSpPr>
            <a:spLocks noChangeArrowheads="1"/>
          </p:cNvSpPr>
          <p:nvPr/>
        </p:nvSpPr>
        <p:spPr bwMode="auto">
          <a:xfrm>
            <a:off x="305529" y="5153647"/>
            <a:ext cx="1570038"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90" name="TextBox 61"/>
          <p:cNvSpPr txBox="1">
            <a:spLocks noChangeArrowheads="1"/>
          </p:cNvSpPr>
          <p:nvPr/>
        </p:nvSpPr>
        <p:spPr bwMode="auto">
          <a:xfrm>
            <a:off x="327025" y="5832608"/>
            <a:ext cx="1436688" cy="330200"/>
          </a:xfrm>
          <a:prstGeom prst="rect">
            <a:avLst/>
          </a:prstGeom>
          <a:noFill/>
          <a:ln w="9525">
            <a:noFill/>
            <a:miter lim="800000"/>
            <a:headEnd/>
            <a:tailEnd/>
          </a:ln>
        </p:spPr>
        <p:txBody>
          <a:bodyPr lIns="0" rIns="36000" anchor="ctr"/>
          <a:lstStyle/>
          <a:p>
            <a:pPr marL="287338">
              <a:buClr>
                <a:schemeClr val="accent1"/>
              </a:buClr>
              <a:buSzPct val="80000"/>
            </a:pPr>
            <a:r>
              <a:rPr lang="en-US" sz="900" dirty="0"/>
              <a:t>Further Information</a:t>
            </a:r>
          </a:p>
        </p:txBody>
      </p:sp>
      <p:sp>
        <p:nvSpPr>
          <p:cNvPr id="91" name="Rectangle 57">
            <a:hlinkClick r:id="rId21" action="ppaction://hlinksldjump"/>
          </p:cNvPr>
          <p:cNvSpPr>
            <a:spLocks noChangeArrowheads="1"/>
          </p:cNvSpPr>
          <p:nvPr/>
        </p:nvSpPr>
        <p:spPr bwMode="auto">
          <a:xfrm>
            <a:off x="309641" y="5836767"/>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pic>
        <p:nvPicPr>
          <p:cNvPr id="51" name="Picture 50" descr="i_button_black.png"/>
          <p:cNvPicPr>
            <a:picLocks noChangeAspect="1"/>
          </p:cNvPicPr>
          <p:nvPr/>
        </p:nvPicPr>
        <p:blipFill>
          <a:blip r:embed="rId22" cstate="print">
            <a:extLst>
              <a:ext uri="{28A0092B-C50C-407E-A947-70E740481C1C}">
                <a14:useLocalDpi xmlns:a14="http://schemas.microsoft.com/office/drawing/2010/main" val="0"/>
              </a:ext>
            </a:extLst>
          </a:blip>
          <a:stretch>
            <a:fillRect/>
          </a:stretch>
        </p:blipFill>
        <p:spPr>
          <a:xfrm>
            <a:off x="376014" y="5909420"/>
            <a:ext cx="170688" cy="170688"/>
          </a:xfrm>
          <a:prstGeom prst="rect">
            <a:avLst/>
          </a:prstGeom>
        </p:spPr>
      </p:pic>
      <p:pic>
        <p:nvPicPr>
          <p:cNvPr id="52" name="Picture 51"/>
          <p:cNvPicPr>
            <a:picLocks noChangeAspect="1"/>
          </p:cNvPicPr>
          <p:nvPr/>
        </p:nvPicPr>
        <p:blipFill>
          <a:blip r:embed="rId23" cstate="print">
            <a:extLst>
              <a:ext uri="{28A0092B-C50C-407E-A947-70E740481C1C}">
                <a14:useLocalDpi xmlns:a14="http://schemas.microsoft.com/office/drawing/2010/main" val="0"/>
              </a:ext>
            </a:extLst>
          </a:blip>
          <a:stretch>
            <a:fillRect/>
          </a:stretch>
        </p:blipFill>
        <p:spPr>
          <a:xfrm>
            <a:off x="366739" y="4868969"/>
            <a:ext cx="180000" cy="134181"/>
          </a:xfrm>
          <a:prstGeom prst="rect">
            <a:avLst/>
          </a:prstGeom>
        </p:spPr>
      </p:pic>
      <p:pic>
        <p:nvPicPr>
          <p:cNvPr id="53" name="Picture 134"/>
          <p:cNvPicPr>
            <a:picLocks noChangeAspect="1"/>
          </p:cNvPicPr>
          <p:nvPr/>
        </p:nvPicPr>
        <p:blipFill>
          <a:blip r:embed="rId24">
            <a:extLst>
              <a:ext uri="{28A0092B-C50C-407E-A947-70E740481C1C}">
                <a14:useLocalDpi xmlns:a14="http://schemas.microsoft.com/office/drawing/2010/main" val="0"/>
              </a:ext>
            </a:extLst>
          </a:blip>
          <a:stretch>
            <a:fillRect/>
          </a:stretch>
        </p:blipFill>
        <p:spPr bwMode="auto">
          <a:xfrm>
            <a:off x="6908800" y="4552950"/>
            <a:ext cx="411163" cy="411163"/>
          </a:xfrm>
          <a:prstGeom prst="rect">
            <a:avLst/>
          </a:prstGeom>
          <a:noFill/>
          <a:ln w="9525">
            <a:noFill/>
            <a:miter lim="800000"/>
            <a:headEnd/>
            <a:tailEnd/>
          </a:ln>
        </p:spPr>
      </p:pic>
      <p:pic>
        <p:nvPicPr>
          <p:cNvPr id="55" name="Picture 37"/>
          <p:cNvPicPr>
            <a:picLocks noChangeAspect="1" noChangeArrowheads="1"/>
          </p:cNvPicPr>
          <p:nvPr>
            <p:custDataLst>
              <p:tags r:id="rId2"/>
            </p:custDataLst>
          </p:nvPr>
        </p:nvPicPr>
        <p:blipFill>
          <a:blip r:embed="rId25">
            <a:extLst>
              <a:ext uri="{28A0092B-C50C-407E-A947-70E740481C1C}">
                <a14:useLocalDpi xmlns:a14="http://schemas.microsoft.com/office/drawing/2010/main" val="0"/>
              </a:ext>
            </a:extLst>
          </a:blip>
          <a:stretch>
            <a:fillRect/>
          </a:stretch>
        </p:blipFill>
        <p:spPr bwMode="auto">
          <a:xfrm>
            <a:off x="6903584" y="5121275"/>
            <a:ext cx="585106" cy="409575"/>
          </a:xfrm>
          <a:prstGeom prst="rect">
            <a:avLst/>
          </a:prstGeom>
          <a:noFill/>
          <a:ln w="9525">
            <a:noFill/>
            <a:miter lim="800000"/>
            <a:headEnd/>
            <a:tailEnd/>
          </a:ln>
        </p:spPr>
      </p:pic>
      <p:sp>
        <p:nvSpPr>
          <p:cNvPr id="56" name="TextBox 59">
            <a:hlinkClick r:id="rId26" action="ppaction://hlinksldjump"/>
          </p:cNvPr>
          <p:cNvSpPr txBox="1">
            <a:spLocks noChangeArrowheads="1"/>
          </p:cNvSpPr>
          <p:nvPr/>
        </p:nvSpPr>
        <p:spPr bwMode="auto">
          <a:xfrm>
            <a:off x="7050597" y="1816914"/>
            <a:ext cx="172089" cy="276999"/>
          </a:xfrm>
          <a:prstGeom prst="rect">
            <a:avLst/>
          </a:prstGeom>
          <a:noFill/>
          <a:ln w="9525">
            <a:noFill/>
            <a:miter lim="800000"/>
            <a:headEnd/>
            <a:tailEnd/>
          </a:ln>
        </p:spPr>
        <p:txBody>
          <a:bodyPr wrap="none" lIns="72000" rIns="0">
            <a:spAutoFit/>
          </a:bodyPr>
          <a:lstStyle/>
          <a:p>
            <a:r>
              <a:rPr lang="en-US" sz="1200" dirty="0">
                <a:solidFill>
                  <a:schemeClr val="bg1"/>
                </a:solidFill>
                <a:latin typeface="BentonSans Light" pitchFamily="2" charset="0"/>
                <a:cs typeface="BrowalliaUPC" pitchFamily="34" charset="-34"/>
              </a:rPr>
              <a:t>X</a:t>
            </a:r>
          </a:p>
        </p:txBody>
      </p:sp>
    </p:spTree>
    <p:extLst>
      <p:ext uri="{BB962C8B-B14F-4D97-AF65-F5344CB8AC3E}">
        <p14:creationId xmlns:p14="http://schemas.microsoft.com/office/powerpoint/2010/main" val="3573538309"/>
      </p:ext>
    </p:extLst>
  </p:cSld>
  <p:clrMapOvr>
    <a:masterClrMapping/>
  </p:clrMapOvr>
  <p:transition spd="med"/>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 name="TextBox 61"/>
          <p:cNvSpPr txBox="1"/>
          <p:nvPr/>
        </p:nvSpPr>
        <p:spPr>
          <a:xfrm>
            <a:off x="327024" y="4786930"/>
            <a:ext cx="1630363" cy="330200"/>
          </a:xfrm>
          <a:prstGeom prst="rect">
            <a:avLst/>
          </a:prstGeom>
          <a:solidFill>
            <a:srgbClr val="ECECEC"/>
          </a:solidFill>
        </p:spPr>
        <p:txBody>
          <a:bodyPr lIns="0" rIns="0" anchor="ctr"/>
          <a:lstStyle/>
          <a:p>
            <a:pPr marL="288000">
              <a:buClr>
                <a:schemeClr val="accent1"/>
              </a:buClr>
              <a:buSzPct val="80000"/>
              <a:defRPr/>
            </a:pPr>
            <a:r>
              <a:rPr lang="en-US" sz="900" b="1" dirty="0">
                <a:latin typeface="+mn-lt"/>
              </a:rPr>
              <a:t>Scenario/Processes</a:t>
            </a:r>
          </a:p>
        </p:txBody>
      </p:sp>
      <p:sp>
        <p:nvSpPr>
          <p:cNvPr id="2" name="Title 1"/>
          <p:cNvSpPr>
            <a:spLocks noGrp="1"/>
          </p:cNvSpPr>
          <p:nvPr>
            <p:ph type="title"/>
          </p:nvPr>
        </p:nvSpPr>
        <p:spPr/>
        <p:txBody>
          <a:bodyPr/>
          <a:lstStyle/>
          <a:p>
            <a:r>
              <a:rPr lang="en-US" dirty="0"/>
              <a:t>Order-to-Cash (Standardized Services)</a:t>
            </a:r>
            <a:br>
              <a:rPr lang="en-US" dirty="0"/>
            </a:br>
            <a:r>
              <a:rPr lang="en-US" sz="2000" b="0" dirty="0"/>
              <a:t>Process Details: Creating Customer Invoices</a:t>
            </a:r>
          </a:p>
        </p:txBody>
      </p:sp>
      <p:sp>
        <p:nvSpPr>
          <p:cNvPr id="21" name="Rectangle 122"/>
          <p:cNvSpPr>
            <a:spLocks noChangeArrowheads="1"/>
          </p:cNvSpPr>
          <p:nvPr/>
        </p:nvSpPr>
        <p:spPr bwMode="auto">
          <a:xfrm>
            <a:off x="1763713" y="4132263"/>
            <a:ext cx="7380287" cy="2725737"/>
          </a:xfrm>
          <a:prstGeom prst="rect">
            <a:avLst/>
          </a:prstGeom>
          <a:solidFill>
            <a:srgbClr val="ECECEC"/>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dirty="0"/>
          </a:p>
        </p:txBody>
      </p:sp>
      <p:sp>
        <p:nvSpPr>
          <p:cNvPr id="22" name="TextBox 21"/>
          <p:cNvSpPr txBox="1"/>
          <p:nvPr/>
        </p:nvSpPr>
        <p:spPr>
          <a:xfrm>
            <a:off x="218636" y="4119098"/>
            <a:ext cx="1647825" cy="461665"/>
          </a:xfrm>
          <a:prstGeom prst="rect">
            <a:avLst/>
          </a:prstGeom>
          <a:noFill/>
        </p:spPr>
        <p:txBody>
          <a:bodyPr>
            <a:spAutoFit/>
          </a:bodyPr>
          <a:lstStyle>
            <a:defPPr>
              <a:defRPr lang="de-DE"/>
            </a:defPPr>
            <a:lvl1pPr>
              <a:buClr>
                <a:schemeClr val="accent1"/>
              </a:buClr>
              <a:buSzPct val="80000"/>
              <a:buFont typeface="Wingdings" pitchFamily="2" charset="2"/>
              <a:buNone/>
              <a:defRPr sz="1200">
                <a:solidFill>
                  <a:srgbClr val="666666"/>
                </a:solidFill>
                <a:latin typeface="BentonSans Light" pitchFamily="2" charset="0"/>
              </a:defRPr>
            </a:lvl1pPr>
          </a:lstStyle>
          <a:p>
            <a:r>
              <a:rPr lang="en-US" dirty="0"/>
              <a:t>Scenario </a:t>
            </a:r>
          </a:p>
          <a:p>
            <a:r>
              <a:rPr lang="en-US" dirty="0"/>
              <a:t>Explorer</a:t>
            </a:r>
          </a:p>
        </p:txBody>
      </p:sp>
      <p:sp>
        <p:nvSpPr>
          <p:cNvPr id="29" name="TextBox 28"/>
          <p:cNvSpPr txBox="1"/>
          <p:nvPr/>
        </p:nvSpPr>
        <p:spPr bwMode="auto">
          <a:xfrm>
            <a:off x="1922463" y="4138613"/>
            <a:ext cx="4602162" cy="261937"/>
          </a:xfrm>
          <a:prstGeom prst="rect">
            <a:avLst/>
          </a:prstGeom>
          <a:noFill/>
        </p:spPr>
        <p:txBody>
          <a:bodyPr>
            <a:spAutoFit/>
          </a:bodyPr>
          <a:lstStyle/>
          <a:p>
            <a:pPr>
              <a:buClr>
                <a:schemeClr val="accent1"/>
              </a:buClr>
              <a:buSzPct val="80000"/>
              <a:buFont typeface="Wingdings" pitchFamily="2" charset="2"/>
              <a:buNone/>
              <a:defRPr/>
            </a:pPr>
            <a:endParaRPr lang="en-US" sz="1100" b="1" dirty="0">
              <a:solidFill>
                <a:srgbClr val="44697D"/>
              </a:solidFill>
              <a:latin typeface="+mn-lt"/>
            </a:endParaRPr>
          </a:p>
        </p:txBody>
      </p:sp>
      <p:sp>
        <p:nvSpPr>
          <p:cNvPr id="47" name="TextBox 83"/>
          <p:cNvSpPr txBox="1">
            <a:spLocks noChangeArrowheads="1"/>
          </p:cNvSpPr>
          <p:nvPr/>
        </p:nvSpPr>
        <p:spPr bwMode="auto">
          <a:xfrm>
            <a:off x="1738313"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Process Description</a:t>
            </a:r>
          </a:p>
        </p:txBody>
      </p:sp>
      <p:cxnSp>
        <p:nvCxnSpPr>
          <p:cNvPr id="67" name="Straight Connector 139"/>
          <p:cNvCxnSpPr>
            <a:cxnSpLocks noChangeShapeType="1"/>
          </p:cNvCxnSpPr>
          <p:nvPr/>
        </p:nvCxnSpPr>
        <p:spPr bwMode="auto">
          <a:xfrm rot="5400000">
            <a:off x="5518944" y="5463382"/>
            <a:ext cx="2536825" cy="1587"/>
          </a:xfrm>
          <a:prstGeom prst="line">
            <a:avLst/>
          </a:prstGeom>
          <a:noFill/>
          <a:ln w="12700" algn="ctr">
            <a:solidFill>
              <a:schemeClr val="bg1"/>
            </a:solidFill>
            <a:round/>
            <a:headEnd/>
            <a:tailEnd/>
          </a:ln>
        </p:spPr>
      </p:cxnSp>
      <p:sp>
        <p:nvSpPr>
          <p:cNvPr id="83" name="TextBox 83"/>
          <p:cNvSpPr txBox="1">
            <a:spLocks noChangeArrowheads="1"/>
          </p:cNvSpPr>
          <p:nvPr/>
        </p:nvSpPr>
        <p:spPr bwMode="auto">
          <a:xfrm>
            <a:off x="6788615"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Further Information</a:t>
            </a:r>
          </a:p>
        </p:txBody>
      </p:sp>
      <p:grpSp>
        <p:nvGrpSpPr>
          <p:cNvPr id="48" name="Group 47"/>
          <p:cNvGrpSpPr/>
          <p:nvPr/>
        </p:nvGrpSpPr>
        <p:grpSpPr>
          <a:xfrm>
            <a:off x="7709046" y="1152671"/>
            <a:ext cx="1174410" cy="309466"/>
            <a:chOff x="7269479" y="1173773"/>
            <a:chExt cx="1174410" cy="309466"/>
          </a:xfrm>
        </p:grpSpPr>
        <p:pic>
          <p:nvPicPr>
            <p:cNvPr id="49" name="Picture 2" descr="\\dwdfkps\KPS\100_Public\Graphics\Pictogram-Library\2011-Visual-Style\60X60-PNGs\SelfService_60px.png"/>
            <p:cNvPicPr>
              <a:picLocks noChangeAspect="1" noChangeArrowheads="1"/>
            </p:cNvPicPr>
            <p:nvPr/>
          </p:nvPicPr>
          <p:blipFill>
            <a:blip r:embed="rId6" cstate="print"/>
            <a:srcRect/>
            <a:stretch>
              <a:fillRect/>
            </a:stretch>
          </p:blipFill>
          <p:spPr bwMode="auto">
            <a:xfrm>
              <a:off x="7269479" y="1173773"/>
              <a:ext cx="282233" cy="282233"/>
            </a:xfrm>
            <a:prstGeom prst="rect">
              <a:avLst/>
            </a:prstGeom>
            <a:noFill/>
          </p:spPr>
        </p:pic>
        <p:sp>
          <p:nvSpPr>
            <p:cNvPr id="50" name="Rectangle 108"/>
            <p:cNvSpPr>
              <a:spLocks noChangeArrowheads="1"/>
            </p:cNvSpPr>
            <p:nvPr/>
          </p:nvSpPr>
          <p:spPr bwMode="auto">
            <a:xfrm>
              <a:off x="7272314" y="1178439"/>
              <a:ext cx="1171575" cy="304800"/>
            </a:xfrm>
            <a:prstGeom prst="rect">
              <a:avLst/>
            </a:prstGeom>
            <a:noFill/>
            <a:ln w="9525">
              <a:noFill/>
              <a:miter lim="800000"/>
              <a:headEnd/>
              <a:tailEnd/>
            </a:ln>
          </p:spPr>
          <p:txBody>
            <a:bodyPr wrap="none">
              <a:spAutoFit/>
            </a:bodyPr>
            <a:lstStyle/>
            <a:p>
              <a:pPr marL="215900">
                <a:spcBef>
                  <a:spcPts val="600"/>
                </a:spcBef>
                <a:spcAft>
                  <a:spcPct val="30000"/>
                </a:spcAft>
              </a:pPr>
              <a:r>
                <a:rPr lang="en-US" sz="700" dirty="0">
                  <a:ea typeface="SimSun" pitchFamily="2" charset="-122"/>
                </a:rPr>
                <a:t>Click process </a:t>
              </a:r>
              <a:br>
                <a:rPr lang="en-US" sz="700" dirty="0">
                  <a:ea typeface="SimSun" pitchFamily="2" charset="-122"/>
                </a:rPr>
              </a:br>
              <a:r>
                <a:rPr lang="en-US" sz="700" dirty="0">
                  <a:ea typeface="SimSun" pitchFamily="2" charset="-122"/>
                </a:rPr>
                <a:t>chevrons for details</a:t>
              </a:r>
            </a:p>
          </p:txBody>
        </p:sp>
      </p:grpSp>
      <p:sp>
        <p:nvSpPr>
          <p:cNvPr id="87" name="Chevron 123">
            <a:hlinkClick r:id="rId7" action="ppaction://hlinksldjump"/>
          </p:cNvPr>
          <p:cNvSpPr>
            <a:spLocks noChangeArrowheads="1"/>
          </p:cNvSpPr>
          <p:nvPr/>
        </p:nvSpPr>
        <p:spPr bwMode="auto">
          <a:xfrm>
            <a:off x="4008403" y="2100575"/>
            <a:ext cx="884237" cy="879809"/>
          </a:xfrm>
          <a:prstGeom prst="chevron">
            <a:avLst>
              <a:gd name="adj" fmla="val 10374"/>
            </a:avLst>
          </a:prstGeom>
          <a:solidFill>
            <a:schemeClr val="bg1"/>
          </a:solidFill>
          <a:ln w="12700" algn="ctr">
            <a:solidFill>
              <a:schemeClr val="bg1">
                <a:lumMod val="50000"/>
              </a:schemeClr>
            </a:solidFill>
            <a:prstDash val="solid"/>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Executing Services</a:t>
            </a:r>
          </a:p>
        </p:txBody>
      </p:sp>
      <p:sp>
        <p:nvSpPr>
          <p:cNvPr id="92" name="Chevron 123">
            <a:hlinkClick r:id="rId8" action="ppaction://hlinksldjump"/>
          </p:cNvPr>
          <p:cNvSpPr>
            <a:spLocks noChangeArrowheads="1"/>
          </p:cNvSpPr>
          <p:nvPr/>
        </p:nvSpPr>
        <p:spPr bwMode="auto">
          <a:xfrm>
            <a:off x="675389" y="2101823"/>
            <a:ext cx="884237"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Creating Sales Quotes</a:t>
            </a:r>
          </a:p>
        </p:txBody>
      </p:sp>
      <p:sp>
        <p:nvSpPr>
          <p:cNvPr id="93" name="Chevron 123">
            <a:hlinkClick r:id="rId9" action="ppaction://hlinksldjump"/>
          </p:cNvPr>
          <p:cNvSpPr>
            <a:spLocks noChangeArrowheads="1"/>
          </p:cNvSpPr>
          <p:nvPr/>
        </p:nvSpPr>
        <p:spPr bwMode="auto">
          <a:xfrm>
            <a:off x="1511370" y="2101822"/>
            <a:ext cx="884236"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Creating Sales Orders</a:t>
            </a:r>
          </a:p>
        </p:txBody>
      </p:sp>
      <p:sp>
        <p:nvSpPr>
          <p:cNvPr id="94" name="Chevron 123">
            <a:hlinkClick r:id="rId10" action="ppaction://hlinksldjump"/>
          </p:cNvPr>
          <p:cNvSpPr>
            <a:spLocks noChangeArrowheads="1"/>
          </p:cNvSpPr>
          <p:nvPr/>
        </p:nvSpPr>
        <p:spPr bwMode="auto">
          <a:xfrm>
            <a:off x="4849851" y="2101823"/>
            <a:ext cx="884237"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Confirming Service Execution</a:t>
            </a:r>
          </a:p>
        </p:txBody>
      </p:sp>
      <p:sp>
        <p:nvSpPr>
          <p:cNvPr id="95" name="Chevron 123">
            <a:hlinkClick r:id="rId11" action="ppaction://hlinksldjump"/>
          </p:cNvPr>
          <p:cNvSpPr>
            <a:spLocks noChangeArrowheads="1"/>
          </p:cNvSpPr>
          <p:nvPr/>
        </p:nvSpPr>
        <p:spPr bwMode="auto">
          <a:xfrm>
            <a:off x="3170997" y="3034577"/>
            <a:ext cx="884236"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Receivables and Payments</a:t>
            </a:r>
          </a:p>
        </p:txBody>
      </p:sp>
      <p:sp>
        <p:nvSpPr>
          <p:cNvPr id="96" name="Chevron 123">
            <a:hlinkClick r:id="rId12" action="ppaction://hlinksldjump"/>
          </p:cNvPr>
          <p:cNvSpPr>
            <a:spLocks noChangeArrowheads="1"/>
          </p:cNvSpPr>
          <p:nvPr/>
        </p:nvSpPr>
        <p:spPr bwMode="auto">
          <a:xfrm>
            <a:off x="7910718" y="2101823"/>
            <a:ext cx="884237"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Receivables and Payments</a:t>
            </a:r>
          </a:p>
        </p:txBody>
      </p:sp>
      <p:sp>
        <p:nvSpPr>
          <p:cNvPr id="98" name="Chevron 123">
            <a:hlinkClick r:id="rId13" action="ppaction://hlinksldjump" tooltip="click here for process details"/>
          </p:cNvPr>
          <p:cNvSpPr>
            <a:spLocks noChangeArrowheads="1"/>
          </p:cNvSpPr>
          <p:nvPr/>
        </p:nvSpPr>
        <p:spPr bwMode="auto">
          <a:xfrm>
            <a:off x="2348833" y="3034577"/>
            <a:ext cx="884237" cy="879810"/>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Creating Down Payment Request - Customer</a:t>
            </a:r>
          </a:p>
        </p:txBody>
      </p:sp>
      <p:sp>
        <p:nvSpPr>
          <p:cNvPr id="100" name="Chevron 123">
            <a:hlinkClick r:id="rId14" action="ppaction://hlinksldjump"/>
          </p:cNvPr>
          <p:cNvSpPr>
            <a:spLocks noChangeArrowheads="1"/>
          </p:cNvSpPr>
          <p:nvPr/>
        </p:nvSpPr>
        <p:spPr bwMode="auto">
          <a:xfrm>
            <a:off x="2348833" y="2100575"/>
            <a:ext cx="1706400"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Dispatching and Scheduling Orders</a:t>
            </a:r>
          </a:p>
        </p:txBody>
      </p:sp>
      <p:sp>
        <p:nvSpPr>
          <p:cNvPr id="101" name="Freeform 100"/>
          <p:cNvSpPr>
            <a:spLocks noChangeArrowheads="1"/>
          </p:cNvSpPr>
          <p:nvPr/>
        </p:nvSpPr>
        <p:spPr bwMode="auto">
          <a:xfrm>
            <a:off x="3826624" y="3778866"/>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dirty="0"/>
          </a:p>
        </p:txBody>
      </p:sp>
      <p:sp>
        <p:nvSpPr>
          <p:cNvPr id="102" name="Freeform 101"/>
          <p:cNvSpPr>
            <a:spLocks noChangeArrowheads="1"/>
          </p:cNvSpPr>
          <p:nvPr/>
        </p:nvSpPr>
        <p:spPr bwMode="auto">
          <a:xfrm>
            <a:off x="5506768" y="2847213"/>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dirty="0"/>
          </a:p>
        </p:txBody>
      </p:sp>
      <p:sp>
        <p:nvSpPr>
          <p:cNvPr id="104" name="Freeform 103"/>
          <p:cNvSpPr>
            <a:spLocks noChangeArrowheads="1"/>
          </p:cNvSpPr>
          <p:nvPr/>
        </p:nvSpPr>
        <p:spPr bwMode="auto">
          <a:xfrm>
            <a:off x="8569079" y="2847213"/>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dirty="0"/>
          </a:p>
        </p:txBody>
      </p:sp>
      <p:sp>
        <p:nvSpPr>
          <p:cNvPr id="105" name="Chevron 83"/>
          <p:cNvSpPr>
            <a:spLocks noChangeArrowheads="1"/>
          </p:cNvSpPr>
          <p:nvPr/>
        </p:nvSpPr>
        <p:spPr bwMode="auto">
          <a:xfrm>
            <a:off x="5645458" y="1855828"/>
            <a:ext cx="2317016" cy="1390567"/>
          </a:xfrm>
          <a:prstGeom prst="chevron">
            <a:avLst>
              <a:gd name="adj" fmla="val 11302"/>
            </a:avLst>
          </a:prstGeom>
          <a:solidFill>
            <a:srgbClr val="388ABD"/>
          </a:solidFill>
          <a:ln w="19050" cap="rnd" algn="ctr">
            <a:noFill/>
            <a:bevel/>
            <a:headEnd/>
            <a:tailEnd/>
          </a:ln>
        </p:spPr>
        <p:txBody>
          <a:bodyPr lIns="36000" tIns="36000" rIns="36000" bIns="36000"/>
          <a:lstStyle/>
          <a:p>
            <a:pPr>
              <a:lnSpc>
                <a:spcPct val="90000"/>
              </a:lnSpc>
            </a:pPr>
            <a:r>
              <a:rPr lang="en-US" sz="900" dirty="0">
                <a:solidFill>
                  <a:schemeClr val="bg1"/>
                </a:solidFill>
                <a:latin typeface="BentonSans Regular"/>
                <a:cs typeface="BentonSans Regular"/>
              </a:rPr>
              <a:t>Creating Customer Invoices</a:t>
            </a:r>
          </a:p>
        </p:txBody>
      </p:sp>
      <p:sp>
        <p:nvSpPr>
          <p:cNvPr id="106" name="Chevron 105"/>
          <p:cNvSpPr>
            <a:spLocks noChangeArrowheads="1"/>
          </p:cNvSpPr>
          <p:nvPr>
            <p:custDataLst>
              <p:tags r:id="rId1"/>
            </p:custDataLst>
          </p:nvPr>
        </p:nvSpPr>
        <p:spPr bwMode="auto">
          <a:xfrm>
            <a:off x="5864562" y="2170380"/>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Transfer invoice requests</a:t>
            </a:r>
          </a:p>
        </p:txBody>
      </p:sp>
      <p:sp>
        <p:nvSpPr>
          <p:cNvPr id="107" name="Chevron 106"/>
          <p:cNvSpPr>
            <a:spLocks noChangeArrowheads="1"/>
          </p:cNvSpPr>
          <p:nvPr>
            <p:custDataLst>
              <p:tags r:id="rId2"/>
            </p:custDataLst>
          </p:nvPr>
        </p:nvSpPr>
        <p:spPr bwMode="auto">
          <a:xfrm>
            <a:off x="6655380" y="2170380"/>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Release an invoice</a:t>
            </a:r>
          </a:p>
        </p:txBody>
      </p:sp>
      <p:sp>
        <p:nvSpPr>
          <p:cNvPr id="108" name="Oval 107">
            <a:hlinkClick r:id="rId15" action="ppaction://hlinksldjump" tooltip="One or more invoice requests are selected and transferred to an invoice. Requests can be combined into one or more invoices."/>
          </p:cNvPr>
          <p:cNvSpPr>
            <a:spLocks noChangeAspect="1"/>
          </p:cNvSpPr>
          <p:nvPr/>
        </p:nvSpPr>
        <p:spPr bwMode="gray">
          <a:xfrm>
            <a:off x="6437533" y="2763624"/>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109" name="Oval 108">
            <a:hlinkClick r:id="rId15" action="ppaction://hlinksldjump" tooltip="After saving the invoice, it is checked for correctness and released for financials and output management."/>
          </p:cNvPr>
          <p:cNvSpPr>
            <a:spLocks noChangeAspect="1"/>
          </p:cNvSpPr>
          <p:nvPr/>
        </p:nvSpPr>
        <p:spPr bwMode="gray">
          <a:xfrm>
            <a:off x="7225323" y="2763624"/>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110" name="TextBox 59">
            <a:hlinkClick r:id="rId16" action="ppaction://hlinksldjump"/>
          </p:cNvPr>
          <p:cNvSpPr txBox="1">
            <a:spLocks noChangeArrowheads="1"/>
          </p:cNvSpPr>
          <p:nvPr/>
        </p:nvSpPr>
        <p:spPr bwMode="auto">
          <a:xfrm>
            <a:off x="7607937" y="1814290"/>
            <a:ext cx="172089" cy="276999"/>
          </a:xfrm>
          <a:prstGeom prst="rect">
            <a:avLst/>
          </a:prstGeom>
          <a:noFill/>
          <a:ln w="9525">
            <a:noFill/>
            <a:miter lim="800000"/>
            <a:headEnd/>
            <a:tailEnd/>
          </a:ln>
        </p:spPr>
        <p:txBody>
          <a:bodyPr wrap="none" lIns="72000" rIns="0">
            <a:spAutoFit/>
          </a:bodyPr>
          <a:lstStyle/>
          <a:p>
            <a:r>
              <a:rPr lang="en-US" sz="1200" dirty="0">
                <a:solidFill>
                  <a:schemeClr val="bg1"/>
                </a:solidFill>
                <a:latin typeface="BentonSans Light" pitchFamily="2" charset="0"/>
                <a:cs typeface="BrowalliaUPC" pitchFamily="34" charset="-34"/>
              </a:rPr>
              <a:t>X</a:t>
            </a:r>
          </a:p>
        </p:txBody>
      </p:sp>
      <p:sp>
        <p:nvSpPr>
          <p:cNvPr id="111" name="Text Box 129"/>
          <p:cNvSpPr txBox="1">
            <a:spLocks noChangeArrowheads="1"/>
          </p:cNvSpPr>
          <p:nvPr/>
        </p:nvSpPr>
        <p:spPr bwMode="auto">
          <a:xfrm>
            <a:off x="227174" y="2726682"/>
            <a:ext cx="303212" cy="369888"/>
          </a:xfrm>
          <a:prstGeom prst="rect">
            <a:avLst/>
          </a:prstGeom>
          <a:noFill/>
          <a:ln w="9525">
            <a:noFill/>
            <a:miter lim="800000"/>
            <a:headEnd/>
            <a:tailEnd/>
          </a:ln>
        </p:spPr>
        <p:txBody>
          <a:bodyPr wrap="none" lIns="72000" rIns="0">
            <a:spAutoFit/>
          </a:bodyPr>
          <a:lstStyle/>
          <a:p>
            <a:r>
              <a:rPr lang="en-US" sz="1800" b="1" dirty="0"/>
              <a:t>…</a:t>
            </a:r>
          </a:p>
        </p:txBody>
      </p:sp>
      <p:sp>
        <p:nvSpPr>
          <p:cNvPr id="113" name="Rectangle 78">
            <a:hlinkClick r:id="rId17" action="ppaction://hlinksldjump"/>
          </p:cNvPr>
          <p:cNvSpPr>
            <a:spLocks noChangeArrowheads="1"/>
          </p:cNvSpPr>
          <p:nvPr/>
        </p:nvSpPr>
        <p:spPr bwMode="auto">
          <a:xfrm>
            <a:off x="1851025" y="6289675"/>
            <a:ext cx="2743200" cy="203200"/>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dirty="0"/>
          </a:p>
        </p:txBody>
      </p:sp>
      <p:sp>
        <p:nvSpPr>
          <p:cNvPr id="115" name="Chevron 102"/>
          <p:cNvSpPr>
            <a:spLocks noChangeArrowheads="1"/>
          </p:cNvSpPr>
          <p:nvPr/>
        </p:nvSpPr>
        <p:spPr bwMode="auto">
          <a:xfrm>
            <a:off x="7627938" y="5195888"/>
            <a:ext cx="1516062" cy="274637"/>
          </a:xfrm>
          <a:prstGeom prst="chevron">
            <a:avLst>
              <a:gd name="adj" fmla="val 10376"/>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dirty="0">
                <a:solidFill>
                  <a:srgbClr val="404040"/>
                </a:solidFill>
              </a:rPr>
              <a:t>In the Work Center</a:t>
            </a:r>
          </a:p>
          <a:p>
            <a:pPr>
              <a:buClr>
                <a:schemeClr val="accent1"/>
              </a:buClr>
              <a:buSzPct val="80000"/>
              <a:buFont typeface="Wingdings" pitchFamily="2" charset="2"/>
              <a:buNone/>
            </a:pPr>
            <a:r>
              <a:rPr lang="en-US" sz="800" dirty="0">
                <a:solidFill>
                  <a:srgbClr val="404040"/>
                </a:solidFill>
              </a:rPr>
              <a:t>Customer Invoicing  </a:t>
            </a:r>
          </a:p>
        </p:txBody>
      </p:sp>
      <p:sp>
        <p:nvSpPr>
          <p:cNvPr id="117" name="Chevron 101"/>
          <p:cNvSpPr>
            <a:spLocks noChangeArrowheads="1"/>
          </p:cNvSpPr>
          <p:nvPr/>
        </p:nvSpPr>
        <p:spPr bwMode="auto">
          <a:xfrm>
            <a:off x="7627938" y="4645025"/>
            <a:ext cx="1516062" cy="276225"/>
          </a:xfrm>
          <a:prstGeom prst="chevron">
            <a:avLst>
              <a:gd name="adj" fmla="val 10367"/>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dirty="0">
                <a:solidFill>
                  <a:srgbClr val="404040"/>
                </a:solidFill>
              </a:rPr>
              <a:t>Performed by</a:t>
            </a:r>
          </a:p>
          <a:p>
            <a:pPr>
              <a:buClr>
                <a:schemeClr val="accent1"/>
              </a:buClr>
              <a:buSzPct val="80000"/>
              <a:buFont typeface="Wingdings" pitchFamily="2" charset="2"/>
              <a:buNone/>
            </a:pPr>
            <a:r>
              <a:rPr lang="de-DE" sz="800" dirty="0">
                <a:solidFill>
                  <a:srgbClr val="404040"/>
                </a:solidFill>
              </a:rPr>
              <a:t>Accounts Receivable Accountant</a:t>
            </a:r>
            <a:endParaRPr lang="en-US" sz="800" dirty="0">
              <a:solidFill>
                <a:srgbClr val="404040"/>
              </a:solidFill>
            </a:endParaRPr>
          </a:p>
        </p:txBody>
      </p:sp>
      <p:grpSp>
        <p:nvGrpSpPr>
          <p:cNvPr id="3" name="Group 2"/>
          <p:cNvGrpSpPr/>
          <p:nvPr/>
        </p:nvGrpSpPr>
        <p:grpSpPr>
          <a:xfrm>
            <a:off x="6881813" y="4502150"/>
            <a:ext cx="407987" cy="407988"/>
            <a:chOff x="6881813" y="4502150"/>
            <a:chExt cx="407987" cy="407988"/>
          </a:xfrm>
        </p:grpSpPr>
        <p:pic>
          <p:nvPicPr>
            <p:cNvPr id="119" name="Picture 102" descr="47"/>
            <p:cNvPicPr>
              <a:picLocks noChangeAspect="1" noChangeArrowheads="1"/>
            </p:cNvPicPr>
            <p:nvPr/>
          </p:nvPicPr>
          <p:blipFill>
            <a:blip r:embed="rId18" cstate="print"/>
            <a:srcRect/>
            <a:stretch>
              <a:fillRect/>
            </a:stretch>
          </p:blipFill>
          <p:spPr bwMode="auto">
            <a:xfrm>
              <a:off x="6897688" y="4518025"/>
              <a:ext cx="384175" cy="384175"/>
            </a:xfrm>
            <a:prstGeom prst="rect">
              <a:avLst/>
            </a:prstGeom>
            <a:noFill/>
            <a:ln w="9525">
              <a:noFill/>
              <a:miter lim="800000"/>
              <a:headEnd/>
              <a:tailEnd/>
            </a:ln>
          </p:spPr>
        </p:pic>
        <p:sp>
          <p:nvSpPr>
            <p:cNvPr id="120" name="AutoShape 103"/>
            <p:cNvSpPr>
              <a:spLocks noChangeArrowheads="1"/>
            </p:cNvSpPr>
            <p:nvPr/>
          </p:nvSpPr>
          <p:spPr bwMode="auto">
            <a:xfrm>
              <a:off x="6881813" y="4502150"/>
              <a:ext cx="407987" cy="407988"/>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60000 65536"/>
                <a:gd name="T17" fmla="*/ 0 60000 65536"/>
                <a:gd name="T18" fmla="*/ 0 60000 65536"/>
                <a:gd name="T19" fmla="*/ 0 60000 65536"/>
                <a:gd name="T20" fmla="*/ 0 60000 65536"/>
                <a:gd name="T21" fmla="*/ 0 60000 65536"/>
                <a:gd name="T22" fmla="*/ 0 60000 65536"/>
                <a:gd name="T23" fmla="*/ 0 60000 65536"/>
                <a:gd name="T24" fmla="*/ 3194 w 21600"/>
                <a:gd name="T25" fmla="*/ 3194 h 21600"/>
                <a:gd name="T26" fmla="*/ 18406 w 21600"/>
                <a:gd name="T27" fmla="*/ 18406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1177" y="10800"/>
                  </a:moveTo>
                  <a:cubicBezTo>
                    <a:pt x="1177" y="16115"/>
                    <a:pt x="5485" y="20423"/>
                    <a:pt x="10800" y="20423"/>
                  </a:cubicBezTo>
                  <a:cubicBezTo>
                    <a:pt x="16115" y="20423"/>
                    <a:pt x="20423" y="16115"/>
                    <a:pt x="20423" y="10800"/>
                  </a:cubicBezTo>
                  <a:cubicBezTo>
                    <a:pt x="20423" y="5485"/>
                    <a:pt x="16115" y="1177"/>
                    <a:pt x="10800" y="1177"/>
                  </a:cubicBezTo>
                  <a:cubicBezTo>
                    <a:pt x="5485" y="1177"/>
                    <a:pt x="1177" y="5485"/>
                    <a:pt x="1177" y="10800"/>
                  </a:cubicBezTo>
                  <a:close/>
                </a:path>
              </a:pathLst>
            </a:custGeom>
            <a:solidFill>
              <a:srgbClr val="4DB6EF"/>
            </a:solidFill>
            <a:ln w="9525">
              <a:noFill/>
              <a:round/>
              <a:headEnd/>
              <a:tailEnd/>
            </a:ln>
          </p:spPr>
          <p:txBody>
            <a:bodyPr wrap="none" anchor="ctr"/>
            <a:lstStyle/>
            <a:p>
              <a:endParaRPr lang="de-DE" dirty="0"/>
            </a:p>
          </p:txBody>
        </p:sp>
      </p:grpSp>
      <p:sp>
        <p:nvSpPr>
          <p:cNvPr id="54" name="TextBox 66"/>
          <p:cNvSpPr txBox="1">
            <a:spLocks noChangeArrowheads="1"/>
          </p:cNvSpPr>
          <p:nvPr/>
        </p:nvSpPr>
        <p:spPr bwMode="auto">
          <a:xfrm>
            <a:off x="1760926" y="4399866"/>
            <a:ext cx="4914194" cy="948978"/>
          </a:xfrm>
          <a:prstGeom prst="rect">
            <a:avLst/>
          </a:prstGeom>
          <a:noFill/>
          <a:ln w="9525">
            <a:noFill/>
            <a:miter lim="800000"/>
            <a:headEnd/>
            <a:tailEnd/>
          </a:ln>
        </p:spPr>
        <p:txBody>
          <a:bodyPr wrap="square">
            <a:spAutoFit/>
          </a:bodyPr>
          <a:lstStyle/>
          <a:p>
            <a:pPr>
              <a:buClr>
                <a:schemeClr val="accent1"/>
              </a:buClr>
              <a:buSzPct val="80000"/>
              <a:buFont typeface="Wingdings" pitchFamily="2" charset="2"/>
              <a:buNone/>
            </a:pPr>
            <a:r>
              <a:rPr lang="en-US" sz="900" dirty="0"/>
              <a:t>In the </a:t>
            </a:r>
            <a:r>
              <a:rPr lang="en-US" sz="900" b="1" dirty="0"/>
              <a:t>Creating Customer Invoices</a:t>
            </a:r>
            <a:r>
              <a:rPr lang="en-US" sz="900" dirty="0"/>
              <a:t> business process, the system creates invoice requests automatically after services have been performed or products delivered. You must transfer these requests to an invoice which is sent to the customer and passed to Cash Flow Management. You can do this manually or with an invoice run. It is possible to combine several requests into one invoice or split them into several invoices. </a:t>
            </a:r>
          </a:p>
          <a:p>
            <a:pPr marL="228600" lvl="1" indent="-114300">
              <a:spcBef>
                <a:spcPts val="200"/>
              </a:spcBef>
              <a:buFont typeface="Arial" charset="0"/>
              <a:buChar char="•"/>
            </a:pPr>
            <a:endParaRPr lang="en-US" sz="900" dirty="0"/>
          </a:p>
        </p:txBody>
      </p:sp>
      <p:sp>
        <p:nvSpPr>
          <p:cNvPr id="59" name="Chevron 123">
            <a:hlinkClick r:id="rId13" action="ppaction://hlinksldjump"/>
          </p:cNvPr>
          <p:cNvSpPr>
            <a:spLocks noChangeArrowheads="1"/>
          </p:cNvSpPr>
          <p:nvPr/>
        </p:nvSpPr>
        <p:spPr bwMode="auto">
          <a:xfrm>
            <a:off x="2286760" y="3039864"/>
            <a:ext cx="884237" cy="879810"/>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Creating Down Payment Request - Customer</a:t>
            </a:r>
          </a:p>
        </p:txBody>
      </p:sp>
      <p:sp>
        <p:nvSpPr>
          <p:cNvPr id="61" name="Rectangle 55"/>
          <p:cNvSpPr>
            <a:spLocks noChangeArrowheads="1"/>
          </p:cNvSpPr>
          <p:nvPr/>
        </p:nvSpPr>
        <p:spPr bwMode="auto">
          <a:xfrm>
            <a:off x="329363" y="4809441"/>
            <a:ext cx="1570038" cy="296863"/>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63" name="TextBox 72"/>
          <p:cNvSpPr txBox="1">
            <a:spLocks noChangeArrowheads="1"/>
          </p:cNvSpPr>
          <p:nvPr/>
        </p:nvSpPr>
        <p:spPr bwMode="auto">
          <a:xfrm>
            <a:off x="327025" y="5186545"/>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buFont typeface="Wingdings" pitchFamily="2" charset="2"/>
              <a:buNone/>
            </a:pPr>
            <a:r>
              <a:rPr lang="en-US" sz="900" dirty="0"/>
              <a:t>Business Value</a:t>
            </a:r>
          </a:p>
        </p:txBody>
      </p:sp>
      <p:sp>
        <p:nvSpPr>
          <p:cNvPr id="64" name="TextBox 61"/>
          <p:cNvSpPr txBox="1">
            <a:spLocks noChangeArrowheads="1"/>
          </p:cNvSpPr>
          <p:nvPr/>
        </p:nvSpPr>
        <p:spPr bwMode="auto">
          <a:xfrm>
            <a:off x="327025" y="5540558"/>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pPr>
            <a:r>
              <a:rPr lang="en-US" sz="900" dirty="0"/>
              <a:t>Scenario Flow</a:t>
            </a:r>
          </a:p>
        </p:txBody>
      </p:sp>
      <p:pic>
        <p:nvPicPr>
          <p:cNvPr id="66" name="Picture 65" descr="Calculator_2_60px.png"/>
          <p:cNvPicPr>
            <a:picLocks noChangeAspect="1"/>
          </p:cNvPicPr>
          <p:nvPr/>
        </p:nvPicPr>
        <p:blipFill>
          <a:blip r:embed="rId19" cstate="print"/>
          <a:stretch>
            <a:fillRect/>
          </a:stretch>
        </p:blipFill>
        <p:spPr>
          <a:xfrm>
            <a:off x="366739" y="5245467"/>
            <a:ext cx="180000" cy="180000"/>
          </a:xfrm>
          <a:prstGeom prst="rect">
            <a:avLst/>
          </a:prstGeom>
        </p:spPr>
      </p:pic>
      <p:pic>
        <p:nvPicPr>
          <p:cNvPr id="68" name="Picture 67" descr="Monitor_60px.png"/>
          <p:cNvPicPr>
            <a:picLocks noChangeAspect="1"/>
          </p:cNvPicPr>
          <p:nvPr/>
        </p:nvPicPr>
        <p:blipFill>
          <a:blip r:embed="rId20" cstate="print"/>
          <a:stretch>
            <a:fillRect/>
          </a:stretch>
        </p:blipFill>
        <p:spPr>
          <a:xfrm>
            <a:off x="366739" y="5604137"/>
            <a:ext cx="180000" cy="180000"/>
          </a:xfrm>
          <a:prstGeom prst="rect">
            <a:avLst/>
          </a:prstGeom>
        </p:spPr>
      </p:pic>
      <p:sp>
        <p:nvSpPr>
          <p:cNvPr id="69" name="Rectangle 57">
            <a:hlinkClick r:id="rId21" action="ppaction://hlinksldjump"/>
          </p:cNvPr>
          <p:cNvSpPr>
            <a:spLocks noChangeArrowheads="1"/>
          </p:cNvSpPr>
          <p:nvPr/>
        </p:nvSpPr>
        <p:spPr bwMode="auto">
          <a:xfrm>
            <a:off x="327025" y="5551670"/>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70" name="Rectangle 57">
            <a:hlinkClick r:id="rId22" action="ppaction://hlinksldjump"/>
          </p:cNvPr>
          <p:cNvSpPr>
            <a:spLocks noChangeArrowheads="1"/>
          </p:cNvSpPr>
          <p:nvPr/>
        </p:nvSpPr>
        <p:spPr bwMode="auto">
          <a:xfrm>
            <a:off x="305529" y="5153647"/>
            <a:ext cx="1570038"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72" name="TextBox 61"/>
          <p:cNvSpPr txBox="1">
            <a:spLocks noChangeArrowheads="1"/>
          </p:cNvSpPr>
          <p:nvPr/>
        </p:nvSpPr>
        <p:spPr bwMode="auto">
          <a:xfrm>
            <a:off x="327025" y="5832608"/>
            <a:ext cx="1436688" cy="330200"/>
          </a:xfrm>
          <a:prstGeom prst="rect">
            <a:avLst/>
          </a:prstGeom>
          <a:noFill/>
          <a:ln w="9525">
            <a:noFill/>
            <a:miter lim="800000"/>
            <a:headEnd/>
            <a:tailEnd/>
          </a:ln>
        </p:spPr>
        <p:txBody>
          <a:bodyPr lIns="0" rIns="36000" anchor="ctr"/>
          <a:lstStyle/>
          <a:p>
            <a:pPr marL="287338">
              <a:buClr>
                <a:schemeClr val="accent1"/>
              </a:buClr>
              <a:buSzPct val="80000"/>
            </a:pPr>
            <a:r>
              <a:rPr lang="en-US" sz="900" dirty="0"/>
              <a:t>Further Information</a:t>
            </a:r>
          </a:p>
        </p:txBody>
      </p:sp>
      <p:sp>
        <p:nvSpPr>
          <p:cNvPr id="73" name="Rectangle 57">
            <a:hlinkClick r:id="rId23" action="ppaction://hlinksldjump"/>
          </p:cNvPr>
          <p:cNvSpPr>
            <a:spLocks noChangeArrowheads="1"/>
          </p:cNvSpPr>
          <p:nvPr/>
        </p:nvSpPr>
        <p:spPr bwMode="auto">
          <a:xfrm>
            <a:off x="309641" y="5836767"/>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pic>
        <p:nvPicPr>
          <p:cNvPr id="53" name="Picture 52" descr="i_button_black.png"/>
          <p:cNvPicPr>
            <a:picLocks noChangeAspect="1"/>
          </p:cNvPicPr>
          <p:nvPr/>
        </p:nvPicPr>
        <p:blipFill>
          <a:blip r:embed="rId24" cstate="print">
            <a:extLst>
              <a:ext uri="{28A0092B-C50C-407E-A947-70E740481C1C}">
                <a14:useLocalDpi xmlns:a14="http://schemas.microsoft.com/office/drawing/2010/main" val="0"/>
              </a:ext>
            </a:extLst>
          </a:blip>
          <a:stretch>
            <a:fillRect/>
          </a:stretch>
        </p:blipFill>
        <p:spPr>
          <a:xfrm>
            <a:off x="376014" y="5909420"/>
            <a:ext cx="170688" cy="170688"/>
          </a:xfrm>
          <a:prstGeom prst="rect">
            <a:avLst/>
          </a:prstGeom>
        </p:spPr>
      </p:pic>
      <p:pic>
        <p:nvPicPr>
          <p:cNvPr id="55" name="Picture 54"/>
          <p:cNvPicPr>
            <a:picLocks noChangeAspect="1"/>
          </p:cNvPicPr>
          <p:nvPr/>
        </p:nvPicPr>
        <p:blipFill>
          <a:blip r:embed="rId25" cstate="print">
            <a:extLst>
              <a:ext uri="{28A0092B-C50C-407E-A947-70E740481C1C}">
                <a14:useLocalDpi xmlns:a14="http://schemas.microsoft.com/office/drawing/2010/main" val="0"/>
              </a:ext>
            </a:extLst>
          </a:blip>
          <a:stretch>
            <a:fillRect/>
          </a:stretch>
        </p:blipFill>
        <p:spPr>
          <a:xfrm>
            <a:off x="366739" y="4868969"/>
            <a:ext cx="180000" cy="134181"/>
          </a:xfrm>
          <a:prstGeom prst="rect">
            <a:avLst/>
          </a:prstGeom>
        </p:spPr>
      </p:pic>
      <p:pic>
        <p:nvPicPr>
          <p:cNvPr id="57" name="Picture 37"/>
          <p:cNvPicPr>
            <a:picLocks noChangeAspect="1" noChangeArrowheads="1"/>
          </p:cNvPicPr>
          <p:nvPr>
            <p:custDataLst>
              <p:tags r:id="rId3"/>
            </p:custDataLst>
          </p:nvPr>
        </p:nvPicPr>
        <p:blipFill>
          <a:blip r:embed="rId26">
            <a:extLst>
              <a:ext uri="{28A0092B-C50C-407E-A947-70E740481C1C}">
                <a14:useLocalDpi xmlns:a14="http://schemas.microsoft.com/office/drawing/2010/main" val="0"/>
              </a:ext>
            </a:extLst>
          </a:blip>
          <a:stretch>
            <a:fillRect/>
          </a:stretch>
        </p:blipFill>
        <p:spPr bwMode="auto">
          <a:xfrm>
            <a:off x="6903584" y="5121275"/>
            <a:ext cx="585106" cy="409575"/>
          </a:xfrm>
          <a:prstGeom prst="rect">
            <a:avLst/>
          </a:prstGeom>
          <a:noFill/>
          <a:ln w="9525">
            <a:noFill/>
            <a:miter lim="800000"/>
            <a:headEnd/>
            <a:tailEnd/>
          </a:ln>
        </p:spPr>
      </p:pic>
    </p:spTree>
    <p:extLst>
      <p:ext uri="{BB962C8B-B14F-4D97-AF65-F5344CB8AC3E}">
        <p14:creationId xmlns:p14="http://schemas.microsoft.com/office/powerpoint/2010/main" val="2282638335"/>
      </p:ext>
    </p:extLst>
  </p:cSld>
  <p:clrMapOvr>
    <a:masterClrMapping/>
  </p:clrMapOvr>
  <p:transition spd="med"/>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 name="TextBox 67"/>
          <p:cNvSpPr txBox="1"/>
          <p:nvPr/>
        </p:nvSpPr>
        <p:spPr>
          <a:xfrm>
            <a:off x="327024" y="4786930"/>
            <a:ext cx="1630363" cy="330200"/>
          </a:xfrm>
          <a:prstGeom prst="rect">
            <a:avLst/>
          </a:prstGeom>
          <a:solidFill>
            <a:srgbClr val="ECECEC"/>
          </a:solidFill>
        </p:spPr>
        <p:txBody>
          <a:bodyPr lIns="0" rIns="0" anchor="ctr"/>
          <a:lstStyle/>
          <a:p>
            <a:pPr marL="288000">
              <a:buClr>
                <a:schemeClr val="accent1"/>
              </a:buClr>
              <a:buSzPct val="80000"/>
              <a:defRPr/>
            </a:pPr>
            <a:r>
              <a:rPr lang="en-US" sz="900" b="1" dirty="0">
                <a:latin typeface="+mn-lt"/>
              </a:rPr>
              <a:t>Scenario/Processes</a:t>
            </a:r>
          </a:p>
        </p:txBody>
      </p:sp>
      <p:sp>
        <p:nvSpPr>
          <p:cNvPr id="2" name="Title 1"/>
          <p:cNvSpPr>
            <a:spLocks noGrp="1"/>
          </p:cNvSpPr>
          <p:nvPr>
            <p:ph type="title"/>
          </p:nvPr>
        </p:nvSpPr>
        <p:spPr/>
        <p:txBody>
          <a:bodyPr/>
          <a:lstStyle/>
          <a:p>
            <a:r>
              <a:rPr lang="en-US" dirty="0"/>
              <a:t>Order-to-Cash (Standardized Services)</a:t>
            </a:r>
            <a:br>
              <a:rPr lang="en-US" dirty="0"/>
            </a:br>
            <a:r>
              <a:rPr lang="en-US" sz="2000" b="0" dirty="0"/>
              <a:t>Process Details: Processing Receivables and Payments</a:t>
            </a:r>
          </a:p>
        </p:txBody>
      </p:sp>
      <p:sp>
        <p:nvSpPr>
          <p:cNvPr id="21" name="Rectangle 122"/>
          <p:cNvSpPr>
            <a:spLocks noChangeArrowheads="1"/>
          </p:cNvSpPr>
          <p:nvPr/>
        </p:nvSpPr>
        <p:spPr bwMode="auto">
          <a:xfrm>
            <a:off x="1763713" y="4132263"/>
            <a:ext cx="7380287" cy="2725737"/>
          </a:xfrm>
          <a:prstGeom prst="rect">
            <a:avLst/>
          </a:prstGeom>
          <a:solidFill>
            <a:srgbClr val="ECECEC"/>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dirty="0"/>
          </a:p>
        </p:txBody>
      </p:sp>
      <p:sp>
        <p:nvSpPr>
          <p:cNvPr id="22" name="TextBox 21"/>
          <p:cNvSpPr txBox="1"/>
          <p:nvPr/>
        </p:nvSpPr>
        <p:spPr>
          <a:xfrm>
            <a:off x="218636" y="4119098"/>
            <a:ext cx="1647825" cy="461665"/>
          </a:xfrm>
          <a:prstGeom prst="rect">
            <a:avLst/>
          </a:prstGeom>
          <a:noFill/>
        </p:spPr>
        <p:txBody>
          <a:bodyPr>
            <a:spAutoFit/>
          </a:bodyPr>
          <a:lstStyle>
            <a:defPPr>
              <a:defRPr lang="de-DE"/>
            </a:defPPr>
            <a:lvl1pPr>
              <a:buClr>
                <a:schemeClr val="accent1"/>
              </a:buClr>
              <a:buSzPct val="80000"/>
              <a:buFont typeface="Wingdings" pitchFamily="2" charset="2"/>
              <a:buNone/>
              <a:defRPr sz="1200">
                <a:solidFill>
                  <a:srgbClr val="666666"/>
                </a:solidFill>
                <a:latin typeface="BentonSans Light" pitchFamily="2" charset="0"/>
              </a:defRPr>
            </a:lvl1pPr>
          </a:lstStyle>
          <a:p>
            <a:r>
              <a:rPr lang="en-US" dirty="0"/>
              <a:t>Scenario </a:t>
            </a:r>
          </a:p>
          <a:p>
            <a:r>
              <a:rPr lang="en-US" dirty="0"/>
              <a:t>Explorer</a:t>
            </a:r>
          </a:p>
        </p:txBody>
      </p:sp>
      <p:sp>
        <p:nvSpPr>
          <p:cNvPr id="29" name="TextBox 28"/>
          <p:cNvSpPr txBox="1"/>
          <p:nvPr/>
        </p:nvSpPr>
        <p:spPr bwMode="auto">
          <a:xfrm>
            <a:off x="1922463" y="4138613"/>
            <a:ext cx="4602162" cy="261937"/>
          </a:xfrm>
          <a:prstGeom prst="rect">
            <a:avLst/>
          </a:prstGeom>
          <a:noFill/>
        </p:spPr>
        <p:txBody>
          <a:bodyPr>
            <a:spAutoFit/>
          </a:bodyPr>
          <a:lstStyle/>
          <a:p>
            <a:pPr>
              <a:buClr>
                <a:schemeClr val="accent1"/>
              </a:buClr>
              <a:buSzPct val="80000"/>
              <a:buFont typeface="Wingdings" pitchFamily="2" charset="2"/>
              <a:buNone/>
              <a:defRPr/>
            </a:pPr>
            <a:endParaRPr lang="en-US" sz="1100" b="1" dirty="0">
              <a:solidFill>
                <a:srgbClr val="44697D"/>
              </a:solidFill>
              <a:latin typeface="+mn-lt"/>
            </a:endParaRPr>
          </a:p>
        </p:txBody>
      </p:sp>
      <p:sp>
        <p:nvSpPr>
          <p:cNvPr id="47" name="TextBox 83"/>
          <p:cNvSpPr txBox="1">
            <a:spLocks noChangeArrowheads="1"/>
          </p:cNvSpPr>
          <p:nvPr/>
        </p:nvSpPr>
        <p:spPr bwMode="auto">
          <a:xfrm>
            <a:off x="1738313"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Process Description</a:t>
            </a:r>
          </a:p>
        </p:txBody>
      </p:sp>
      <p:cxnSp>
        <p:nvCxnSpPr>
          <p:cNvPr id="67" name="Straight Connector 139"/>
          <p:cNvCxnSpPr>
            <a:cxnSpLocks noChangeShapeType="1"/>
          </p:cNvCxnSpPr>
          <p:nvPr/>
        </p:nvCxnSpPr>
        <p:spPr bwMode="auto">
          <a:xfrm rot="5400000">
            <a:off x="5518944" y="5463382"/>
            <a:ext cx="2536825" cy="1587"/>
          </a:xfrm>
          <a:prstGeom prst="line">
            <a:avLst/>
          </a:prstGeom>
          <a:noFill/>
          <a:ln w="12700" algn="ctr">
            <a:solidFill>
              <a:schemeClr val="bg1"/>
            </a:solidFill>
            <a:round/>
            <a:headEnd/>
            <a:tailEnd/>
          </a:ln>
        </p:spPr>
      </p:cxnSp>
      <p:grpSp>
        <p:nvGrpSpPr>
          <p:cNvPr id="48" name="Group 47"/>
          <p:cNvGrpSpPr/>
          <p:nvPr/>
        </p:nvGrpSpPr>
        <p:grpSpPr>
          <a:xfrm>
            <a:off x="7709046" y="1152671"/>
            <a:ext cx="1174410" cy="309466"/>
            <a:chOff x="7269479" y="1173773"/>
            <a:chExt cx="1174410" cy="309466"/>
          </a:xfrm>
        </p:grpSpPr>
        <p:pic>
          <p:nvPicPr>
            <p:cNvPr id="49" name="Picture 2" descr="\\dwdfkps\KPS\100_Public\Graphics\Pictogram-Library\2011-Visual-Style\60X60-PNGs\SelfService_60px.png"/>
            <p:cNvPicPr>
              <a:picLocks noChangeAspect="1" noChangeArrowheads="1"/>
            </p:cNvPicPr>
            <p:nvPr/>
          </p:nvPicPr>
          <p:blipFill>
            <a:blip r:embed="rId8" cstate="print"/>
            <a:srcRect/>
            <a:stretch>
              <a:fillRect/>
            </a:stretch>
          </p:blipFill>
          <p:spPr bwMode="auto">
            <a:xfrm>
              <a:off x="7269479" y="1173773"/>
              <a:ext cx="282233" cy="282233"/>
            </a:xfrm>
            <a:prstGeom prst="rect">
              <a:avLst/>
            </a:prstGeom>
            <a:noFill/>
          </p:spPr>
        </p:pic>
        <p:sp>
          <p:nvSpPr>
            <p:cNvPr id="50" name="Rectangle 108"/>
            <p:cNvSpPr>
              <a:spLocks noChangeArrowheads="1"/>
            </p:cNvSpPr>
            <p:nvPr/>
          </p:nvSpPr>
          <p:spPr bwMode="auto">
            <a:xfrm>
              <a:off x="7272314" y="1178439"/>
              <a:ext cx="1171575" cy="304800"/>
            </a:xfrm>
            <a:prstGeom prst="rect">
              <a:avLst/>
            </a:prstGeom>
            <a:noFill/>
            <a:ln w="9525">
              <a:noFill/>
              <a:miter lim="800000"/>
              <a:headEnd/>
              <a:tailEnd/>
            </a:ln>
          </p:spPr>
          <p:txBody>
            <a:bodyPr wrap="none">
              <a:spAutoFit/>
            </a:bodyPr>
            <a:lstStyle/>
            <a:p>
              <a:pPr marL="215900">
                <a:spcBef>
                  <a:spcPts val="600"/>
                </a:spcBef>
                <a:spcAft>
                  <a:spcPct val="30000"/>
                </a:spcAft>
              </a:pPr>
              <a:r>
                <a:rPr lang="en-US" sz="700" dirty="0">
                  <a:ea typeface="SimSun" pitchFamily="2" charset="-122"/>
                </a:rPr>
                <a:t>Click process </a:t>
              </a:r>
              <a:br>
                <a:rPr lang="en-US" sz="700" dirty="0">
                  <a:ea typeface="SimSun" pitchFamily="2" charset="-122"/>
                </a:rPr>
              </a:br>
              <a:r>
                <a:rPr lang="en-US" sz="700" dirty="0">
                  <a:ea typeface="SimSun" pitchFamily="2" charset="-122"/>
                </a:rPr>
                <a:t>chevrons for details</a:t>
              </a:r>
            </a:p>
          </p:txBody>
        </p:sp>
      </p:grpSp>
      <p:sp>
        <p:nvSpPr>
          <p:cNvPr id="74" name="Chevron 123">
            <a:hlinkClick r:id="rId9" action="ppaction://hlinksldjump"/>
          </p:cNvPr>
          <p:cNvSpPr>
            <a:spLocks noChangeArrowheads="1"/>
          </p:cNvSpPr>
          <p:nvPr/>
        </p:nvSpPr>
        <p:spPr bwMode="auto">
          <a:xfrm>
            <a:off x="2481601" y="2100575"/>
            <a:ext cx="884237" cy="879809"/>
          </a:xfrm>
          <a:prstGeom prst="chevron">
            <a:avLst>
              <a:gd name="adj" fmla="val 10374"/>
            </a:avLst>
          </a:prstGeom>
          <a:solidFill>
            <a:schemeClr val="bg1"/>
          </a:solidFill>
          <a:ln w="12700" algn="ctr">
            <a:solidFill>
              <a:schemeClr val="bg1">
                <a:lumMod val="50000"/>
              </a:schemeClr>
            </a:solidFill>
            <a:prstDash val="solid"/>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Executing Services</a:t>
            </a:r>
          </a:p>
        </p:txBody>
      </p:sp>
      <p:sp>
        <p:nvSpPr>
          <p:cNvPr id="77" name="Chevron 123">
            <a:hlinkClick r:id="rId10" action="ppaction://hlinksldjump"/>
          </p:cNvPr>
          <p:cNvSpPr>
            <a:spLocks noChangeArrowheads="1"/>
          </p:cNvSpPr>
          <p:nvPr/>
        </p:nvSpPr>
        <p:spPr bwMode="auto">
          <a:xfrm>
            <a:off x="3323049" y="2101823"/>
            <a:ext cx="884237"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Confirming Service Execution</a:t>
            </a:r>
          </a:p>
        </p:txBody>
      </p:sp>
      <p:sp>
        <p:nvSpPr>
          <p:cNvPr id="79" name="Chevron 123">
            <a:hlinkClick r:id="rId11" action="ppaction://hlinksldjump"/>
          </p:cNvPr>
          <p:cNvSpPr>
            <a:spLocks noChangeArrowheads="1"/>
          </p:cNvSpPr>
          <p:nvPr/>
        </p:nvSpPr>
        <p:spPr bwMode="auto">
          <a:xfrm>
            <a:off x="1644195" y="3034577"/>
            <a:ext cx="884236"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Receivables and Payments</a:t>
            </a:r>
          </a:p>
        </p:txBody>
      </p:sp>
      <p:sp>
        <p:nvSpPr>
          <p:cNvPr id="86" name="Chevron 123">
            <a:hlinkClick r:id="rId12" action="ppaction://hlinksldjump"/>
          </p:cNvPr>
          <p:cNvSpPr>
            <a:spLocks noChangeArrowheads="1"/>
          </p:cNvSpPr>
          <p:nvPr/>
        </p:nvSpPr>
        <p:spPr bwMode="auto">
          <a:xfrm>
            <a:off x="4164156" y="2105835"/>
            <a:ext cx="884236" cy="879810"/>
          </a:xfrm>
          <a:prstGeom prst="chevron">
            <a:avLst>
              <a:gd name="adj" fmla="val 10374"/>
            </a:avLst>
          </a:prstGeom>
          <a:solidFill>
            <a:srgbClr val="E8E8E8"/>
          </a:solidFill>
          <a:ln w="317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Creating Customer Invoices</a:t>
            </a:r>
          </a:p>
        </p:txBody>
      </p:sp>
      <p:sp>
        <p:nvSpPr>
          <p:cNvPr id="87" name="Chevron 123">
            <a:hlinkClick r:id="rId13" action="ppaction://hlinksldjump"/>
          </p:cNvPr>
          <p:cNvSpPr>
            <a:spLocks noChangeArrowheads="1"/>
          </p:cNvSpPr>
          <p:nvPr/>
        </p:nvSpPr>
        <p:spPr bwMode="auto">
          <a:xfrm>
            <a:off x="822031" y="3034577"/>
            <a:ext cx="884237" cy="879810"/>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Creating Down Payment Request - Customer</a:t>
            </a:r>
          </a:p>
        </p:txBody>
      </p:sp>
      <p:sp>
        <p:nvSpPr>
          <p:cNvPr id="92" name="Chevron 123">
            <a:hlinkClick r:id="rId14" action="ppaction://hlinksldjump"/>
          </p:cNvPr>
          <p:cNvSpPr>
            <a:spLocks noChangeArrowheads="1"/>
          </p:cNvSpPr>
          <p:nvPr/>
        </p:nvSpPr>
        <p:spPr bwMode="auto">
          <a:xfrm>
            <a:off x="822031" y="2100575"/>
            <a:ext cx="1706400"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Dispatching and Scheduling Orders</a:t>
            </a:r>
          </a:p>
        </p:txBody>
      </p:sp>
      <p:sp>
        <p:nvSpPr>
          <p:cNvPr id="93" name="Freeform 92"/>
          <p:cNvSpPr>
            <a:spLocks noChangeArrowheads="1"/>
          </p:cNvSpPr>
          <p:nvPr/>
        </p:nvSpPr>
        <p:spPr bwMode="auto">
          <a:xfrm>
            <a:off x="2299822" y="3778866"/>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dirty="0"/>
          </a:p>
        </p:txBody>
      </p:sp>
      <p:sp>
        <p:nvSpPr>
          <p:cNvPr id="94" name="Freeform 93"/>
          <p:cNvSpPr>
            <a:spLocks noChangeArrowheads="1"/>
          </p:cNvSpPr>
          <p:nvPr/>
        </p:nvSpPr>
        <p:spPr bwMode="auto">
          <a:xfrm>
            <a:off x="3990599" y="2847213"/>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dirty="0"/>
          </a:p>
        </p:txBody>
      </p:sp>
      <p:sp>
        <p:nvSpPr>
          <p:cNvPr id="95" name="Freeform 94"/>
          <p:cNvSpPr>
            <a:spLocks noChangeArrowheads="1"/>
          </p:cNvSpPr>
          <p:nvPr/>
        </p:nvSpPr>
        <p:spPr bwMode="auto">
          <a:xfrm>
            <a:off x="4827361" y="2857845"/>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dirty="0"/>
          </a:p>
        </p:txBody>
      </p:sp>
      <p:sp>
        <p:nvSpPr>
          <p:cNvPr id="97" name="Chevron 45"/>
          <p:cNvSpPr>
            <a:spLocks noChangeArrowheads="1"/>
          </p:cNvSpPr>
          <p:nvPr/>
        </p:nvSpPr>
        <p:spPr bwMode="auto">
          <a:xfrm>
            <a:off x="4930660" y="1846444"/>
            <a:ext cx="4092569" cy="1390566"/>
          </a:xfrm>
          <a:prstGeom prst="chevron">
            <a:avLst>
              <a:gd name="adj" fmla="val 11300"/>
            </a:avLst>
          </a:prstGeom>
          <a:solidFill>
            <a:srgbClr val="388ABD"/>
          </a:solidFill>
          <a:ln w="19050" cap="rnd" algn="ctr">
            <a:noFill/>
            <a:bevel/>
            <a:headEnd/>
            <a:tailEnd/>
          </a:ln>
        </p:spPr>
        <p:txBody>
          <a:bodyPr lIns="36000" tIns="36000" rIns="36000" bIns="36000"/>
          <a:lstStyle/>
          <a:p>
            <a:pPr>
              <a:lnSpc>
                <a:spcPct val="90000"/>
              </a:lnSpc>
            </a:pPr>
            <a:r>
              <a:rPr lang="en-US" sz="900" dirty="0">
                <a:solidFill>
                  <a:schemeClr val="bg1"/>
                </a:solidFill>
                <a:latin typeface="BentonSans Regular"/>
                <a:cs typeface="BentonSans Regular"/>
              </a:rPr>
              <a:t>Processing Externally-Initiated Payments by </a:t>
            </a:r>
          </a:p>
          <a:p>
            <a:pPr>
              <a:lnSpc>
                <a:spcPct val="90000"/>
              </a:lnSpc>
            </a:pPr>
            <a:r>
              <a:rPr lang="en-US" sz="900" dirty="0">
                <a:solidFill>
                  <a:schemeClr val="bg1"/>
                </a:solidFill>
                <a:latin typeface="BentonSans Regular"/>
                <a:cs typeface="BentonSans Regular"/>
              </a:rPr>
              <a:t>Incoming Bank Transfer</a:t>
            </a:r>
          </a:p>
        </p:txBody>
      </p:sp>
      <p:sp>
        <p:nvSpPr>
          <p:cNvPr id="106" name="Text Box 129"/>
          <p:cNvSpPr txBox="1">
            <a:spLocks noChangeArrowheads="1"/>
          </p:cNvSpPr>
          <p:nvPr/>
        </p:nvSpPr>
        <p:spPr bwMode="auto">
          <a:xfrm>
            <a:off x="352615" y="2705468"/>
            <a:ext cx="339725" cy="369888"/>
          </a:xfrm>
          <a:prstGeom prst="rect">
            <a:avLst/>
          </a:prstGeom>
          <a:noFill/>
          <a:ln w="9525">
            <a:noFill/>
            <a:miter lim="800000"/>
            <a:headEnd/>
            <a:tailEnd/>
          </a:ln>
        </p:spPr>
        <p:txBody>
          <a:bodyPr wrap="none" lIns="54000" rIns="54000">
            <a:spAutoFit/>
          </a:bodyPr>
          <a:lstStyle/>
          <a:p>
            <a:r>
              <a:rPr lang="en-US" sz="1800" b="1" dirty="0"/>
              <a:t>…</a:t>
            </a:r>
          </a:p>
        </p:txBody>
      </p:sp>
      <p:sp>
        <p:nvSpPr>
          <p:cNvPr id="109" name="Chevron 108"/>
          <p:cNvSpPr>
            <a:spLocks noChangeArrowheads="1"/>
          </p:cNvSpPr>
          <p:nvPr>
            <p:custDataLst>
              <p:tags r:id="rId1"/>
            </p:custDataLst>
          </p:nvPr>
        </p:nvSpPr>
        <p:spPr bwMode="auto">
          <a:xfrm>
            <a:off x="5161748" y="2151420"/>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pt-BR" sz="800" dirty="0">
                <a:solidFill>
                  <a:srgbClr val="404040"/>
                </a:solidFill>
              </a:rPr>
              <a:t>Enter a remittance advice</a:t>
            </a:r>
            <a:endParaRPr lang="en-US" sz="800" dirty="0">
              <a:solidFill>
                <a:srgbClr val="404040"/>
              </a:solidFill>
            </a:endParaRPr>
          </a:p>
        </p:txBody>
      </p:sp>
      <p:sp>
        <p:nvSpPr>
          <p:cNvPr id="110" name="Chevron 109"/>
          <p:cNvSpPr>
            <a:spLocks noChangeArrowheads="1"/>
          </p:cNvSpPr>
          <p:nvPr>
            <p:custDataLst>
              <p:tags r:id="rId2"/>
            </p:custDataLst>
          </p:nvPr>
        </p:nvSpPr>
        <p:spPr bwMode="auto">
          <a:xfrm>
            <a:off x="5952566" y="2151420"/>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 a bank statement</a:t>
            </a:r>
          </a:p>
        </p:txBody>
      </p:sp>
      <p:sp>
        <p:nvSpPr>
          <p:cNvPr id="111" name="Chevron 110"/>
          <p:cNvSpPr>
            <a:spLocks noChangeArrowheads="1"/>
          </p:cNvSpPr>
          <p:nvPr>
            <p:custDataLst>
              <p:tags r:id="rId3"/>
            </p:custDataLst>
          </p:nvPr>
        </p:nvSpPr>
        <p:spPr bwMode="auto">
          <a:xfrm>
            <a:off x="6743384" y="2151420"/>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Allocate a payment</a:t>
            </a:r>
          </a:p>
        </p:txBody>
      </p:sp>
      <p:sp>
        <p:nvSpPr>
          <p:cNvPr id="112" name="Oval 111">
            <a:hlinkClick r:id="rId15" action="ppaction://hlinksldjump" tooltip="The accountant enters a payment advice received from the customer or supplier upon payment of an invoice or credit memo."/>
          </p:cNvPr>
          <p:cNvSpPr>
            <a:spLocks noChangeAspect="1"/>
          </p:cNvSpPr>
          <p:nvPr/>
        </p:nvSpPr>
        <p:spPr bwMode="gray">
          <a:xfrm>
            <a:off x="5734719" y="2744664"/>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113" name="Oval 112">
            <a:hlinkClick r:id="rId15" action="ppaction://hlinksldjump" tooltip="The accountant processes the bank statements regularly in the system to keep the cash information up-to-date. The accountant performs this process manually or electronically by uploading the bank statement file."/>
          </p:cNvPr>
          <p:cNvSpPr>
            <a:spLocks noChangeAspect="1"/>
          </p:cNvSpPr>
          <p:nvPr/>
        </p:nvSpPr>
        <p:spPr bwMode="gray">
          <a:xfrm>
            <a:off x="6522509" y="2744664"/>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114" name="Oval 113">
            <a:hlinkClick r:id="rId15" action="ppaction://hlinksldjump" tooltip="The system receives information about the processed payments in a bank statement, lockbox, or bank advice, and allocates them to the appropriate process or matches them against the payments created in the system."/>
          </p:cNvPr>
          <p:cNvSpPr>
            <a:spLocks noChangeAspect="1"/>
          </p:cNvSpPr>
          <p:nvPr/>
        </p:nvSpPr>
        <p:spPr bwMode="gray">
          <a:xfrm>
            <a:off x="7310299" y="2744664"/>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115" name="TextBox 59">
            <a:hlinkClick r:id="rId16" action="ppaction://hlinksldjump"/>
          </p:cNvPr>
          <p:cNvSpPr txBox="1">
            <a:spLocks noChangeArrowheads="1"/>
          </p:cNvSpPr>
          <p:nvPr/>
        </p:nvSpPr>
        <p:spPr bwMode="auto">
          <a:xfrm>
            <a:off x="8666003" y="1797138"/>
            <a:ext cx="284052" cy="276999"/>
          </a:xfrm>
          <a:prstGeom prst="rect">
            <a:avLst/>
          </a:prstGeom>
          <a:noFill/>
          <a:ln w="9525">
            <a:noFill/>
            <a:miter lim="800000"/>
            <a:headEnd/>
            <a:tailEnd/>
          </a:ln>
        </p:spPr>
        <p:txBody>
          <a:bodyPr wrap="none">
            <a:spAutoFit/>
          </a:bodyPr>
          <a:lstStyle/>
          <a:p>
            <a:r>
              <a:rPr lang="en-US" sz="1200" dirty="0">
                <a:solidFill>
                  <a:schemeClr val="bg1"/>
                </a:solidFill>
                <a:latin typeface="BentonSans Light" pitchFamily="2" charset="0"/>
                <a:cs typeface="BrowalliaUPC" pitchFamily="34" charset="-34"/>
              </a:rPr>
              <a:t>X</a:t>
            </a:r>
          </a:p>
        </p:txBody>
      </p:sp>
      <p:sp>
        <p:nvSpPr>
          <p:cNvPr id="116" name="Chevron 115"/>
          <p:cNvSpPr>
            <a:spLocks noChangeArrowheads="1"/>
          </p:cNvSpPr>
          <p:nvPr>
            <p:custDataLst>
              <p:tags r:id="rId4"/>
            </p:custDataLst>
          </p:nvPr>
        </p:nvSpPr>
        <p:spPr bwMode="auto">
          <a:xfrm>
            <a:off x="7532355" y="2151420"/>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Clear a payment</a:t>
            </a:r>
          </a:p>
        </p:txBody>
      </p:sp>
      <p:sp>
        <p:nvSpPr>
          <p:cNvPr id="117" name="Oval 116">
            <a:hlinkClick r:id="rId15" action="ppaction://hlinksldjump" tooltip="The system clears the payment if the items were selected previously. Otherwise, the system generates a task for the accountant to clear."/>
          </p:cNvPr>
          <p:cNvSpPr>
            <a:spLocks noChangeAspect="1"/>
          </p:cNvSpPr>
          <p:nvPr/>
        </p:nvSpPr>
        <p:spPr bwMode="gray">
          <a:xfrm>
            <a:off x="8099270" y="2744664"/>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119" name="Rectangle 78">
            <a:hlinkClick r:id="rId17" action="ppaction://hlinksldjump"/>
          </p:cNvPr>
          <p:cNvSpPr>
            <a:spLocks noChangeArrowheads="1"/>
          </p:cNvSpPr>
          <p:nvPr/>
        </p:nvSpPr>
        <p:spPr bwMode="auto">
          <a:xfrm>
            <a:off x="1851025" y="6289675"/>
            <a:ext cx="2743200" cy="203200"/>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dirty="0"/>
          </a:p>
        </p:txBody>
      </p:sp>
      <p:sp>
        <p:nvSpPr>
          <p:cNvPr id="121" name="TextBox 66"/>
          <p:cNvSpPr txBox="1">
            <a:spLocks noChangeArrowheads="1"/>
          </p:cNvSpPr>
          <p:nvPr/>
        </p:nvSpPr>
        <p:spPr bwMode="auto">
          <a:xfrm>
            <a:off x="1735138" y="4406900"/>
            <a:ext cx="4960937" cy="1754326"/>
          </a:xfrm>
          <a:prstGeom prst="rect">
            <a:avLst/>
          </a:prstGeom>
          <a:noFill/>
          <a:ln w="9525">
            <a:noFill/>
            <a:miter lim="800000"/>
            <a:headEnd/>
            <a:tailEnd/>
          </a:ln>
        </p:spPr>
        <p:txBody>
          <a:bodyPr>
            <a:spAutoFit/>
          </a:bodyPr>
          <a:lstStyle/>
          <a:p>
            <a:pPr>
              <a:buClr>
                <a:schemeClr val="accent1"/>
              </a:buClr>
              <a:buSzPct val="80000"/>
            </a:pPr>
            <a:r>
              <a:rPr lang="en-US" sz="900" dirty="0"/>
              <a:t>The </a:t>
            </a:r>
            <a:r>
              <a:rPr lang="en-US" sz="900" b="1" dirty="0"/>
              <a:t>Processing Receivables and Payments</a:t>
            </a:r>
            <a:r>
              <a:rPr lang="en-US" sz="900" dirty="0"/>
              <a:t> business process enables the processing of incoming payments, initiated either internally by your company or externally by your customers. The process uses country-specific payment methods. If payments are initiated internally, they are made manually, or automatically via a payment run in which the system proposes open items for payment. You then release the payments and the system posts them to accounting. You create the payment medium, either manually or as part of an automatic run, using files for direct debit or credit card payments. It is also possible to upload credit card statements to pre-confirm payments. When the payments are credited to the company's bank account, the bank statement is entered in the system, either uploaded electronically or entered manually, before being confirmed. If payments are initiated externally by the customer, the bank statement provides notification of payment. The payments are matched in the system to the open invoices before being cleared.</a:t>
            </a:r>
          </a:p>
        </p:txBody>
      </p:sp>
      <p:sp>
        <p:nvSpPr>
          <p:cNvPr id="127" name="Rectangle 77"/>
          <p:cNvSpPr>
            <a:spLocks noChangeArrowheads="1"/>
          </p:cNvSpPr>
          <p:nvPr/>
        </p:nvSpPr>
        <p:spPr bwMode="auto">
          <a:xfrm>
            <a:off x="5014913" y="2976563"/>
            <a:ext cx="2066839" cy="216982"/>
          </a:xfrm>
          <a:prstGeom prst="rect">
            <a:avLst/>
          </a:prstGeom>
          <a:solidFill>
            <a:srgbClr val="388ABD"/>
          </a:solidFill>
          <a:ln w="19050" cap="rnd" algn="ctr">
            <a:noFill/>
            <a:bevel/>
            <a:headEnd/>
            <a:tailEnd/>
          </a:ln>
        </p:spPr>
        <p:txBody>
          <a:bodyPr lIns="36000" tIns="36000" rIns="36000" bIns="36000"/>
          <a:lstStyle/>
          <a:p>
            <a:pPr>
              <a:lnSpc>
                <a:spcPct val="90000"/>
              </a:lnSpc>
            </a:pPr>
            <a:r>
              <a:rPr lang="en-US" sz="900" dirty="0">
                <a:solidFill>
                  <a:schemeClr val="bg1"/>
                </a:solidFill>
                <a:latin typeface="BentonSans Regular"/>
                <a:cs typeface="BentonSans Regular"/>
                <a:hlinkClick r:id="rId18" action="ppaction://hlinksldjump"/>
              </a:rPr>
              <a:t>Click here</a:t>
            </a:r>
            <a:r>
              <a:rPr lang="en-US" sz="900" dirty="0">
                <a:solidFill>
                  <a:schemeClr val="bg1"/>
                </a:solidFill>
                <a:latin typeface="BentonSans Regular"/>
                <a:cs typeface="BentonSans Regular"/>
              </a:rPr>
              <a:t> to display process variants</a:t>
            </a:r>
          </a:p>
        </p:txBody>
      </p:sp>
      <p:sp>
        <p:nvSpPr>
          <p:cNvPr id="54" name="TextBox 83"/>
          <p:cNvSpPr txBox="1">
            <a:spLocks noChangeArrowheads="1"/>
          </p:cNvSpPr>
          <p:nvPr/>
        </p:nvSpPr>
        <p:spPr bwMode="auto">
          <a:xfrm>
            <a:off x="6788615"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Further Information</a:t>
            </a:r>
          </a:p>
        </p:txBody>
      </p:sp>
      <p:sp>
        <p:nvSpPr>
          <p:cNvPr id="61" name="Chevron 60"/>
          <p:cNvSpPr>
            <a:spLocks noChangeArrowheads="1"/>
          </p:cNvSpPr>
          <p:nvPr/>
        </p:nvSpPr>
        <p:spPr bwMode="auto">
          <a:xfrm>
            <a:off x="7627938" y="4645025"/>
            <a:ext cx="1516062" cy="276225"/>
          </a:xfrm>
          <a:prstGeom prst="chevron">
            <a:avLst>
              <a:gd name="adj" fmla="val 10367"/>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dirty="0">
                <a:solidFill>
                  <a:srgbClr val="404040"/>
                </a:solidFill>
              </a:rPr>
              <a:t>Performed by</a:t>
            </a:r>
          </a:p>
          <a:p>
            <a:pPr>
              <a:buClr>
                <a:schemeClr val="accent1"/>
              </a:buClr>
              <a:buSzPct val="80000"/>
              <a:buFont typeface="Wingdings" pitchFamily="2" charset="2"/>
              <a:buNone/>
            </a:pPr>
            <a:r>
              <a:rPr lang="de-DE" sz="800" dirty="0">
                <a:solidFill>
                  <a:srgbClr val="404040"/>
                </a:solidFill>
              </a:rPr>
              <a:t>Accounts Receivable Accountant</a:t>
            </a:r>
            <a:endParaRPr lang="en-US" sz="800" dirty="0">
              <a:solidFill>
                <a:srgbClr val="404040"/>
              </a:solidFill>
            </a:endParaRPr>
          </a:p>
        </p:txBody>
      </p:sp>
      <p:sp>
        <p:nvSpPr>
          <p:cNvPr id="62" name="Chevron 61"/>
          <p:cNvSpPr>
            <a:spLocks noChangeArrowheads="1"/>
          </p:cNvSpPr>
          <p:nvPr/>
        </p:nvSpPr>
        <p:spPr bwMode="auto">
          <a:xfrm>
            <a:off x="7627938" y="5429814"/>
            <a:ext cx="1516062" cy="274637"/>
          </a:xfrm>
          <a:prstGeom prst="chevron">
            <a:avLst>
              <a:gd name="adj" fmla="val 10376"/>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dirty="0">
                <a:solidFill>
                  <a:srgbClr val="404040"/>
                </a:solidFill>
              </a:rPr>
              <a:t>In the Work Centers</a:t>
            </a:r>
          </a:p>
          <a:p>
            <a:pPr>
              <a:buClr>
                <a:schemeClr val="accent1"/>
              </a:buClr>
              <a:buSzPct val="80000"/>
              <a:buFont typeface="Wingdings" pitchFamily="2" charset="2"/>
              <a:buNone/>
            </a:pPr>
            <a:r>
              <a:rPr lang="en-US" sz="800" dirty="0">
                <a:solidFill>
                  <a:srgbClr val="404040"/>
                </a:solidFill>
              </a:rPr>
              <a:t>Receivables  </a:t>
            </a:r>
            <a:br>
              <a:rPr lang="en-US" sz="800" dirty="0">
                <a:solidFill>
                  <a:srgbClr val="404040"/>
                </a:solidFill>
              </a:rPr>
            </a:br>
            <a:r>
              <a:rPr lang="en-US" sz="800" dirty="0">
                <a:solidFill>
                  <a:srgbClr val="404040"/>
                </a:solidFill>
              </a:rPr>
              <a:t>Payment Management </a:t>
            </a:r>
          </a:p>
          <a:p>
            <a:pPr>
              <a:buClr>
                <a:schemeClr val="accent1"/>
              </a:buClr>
              <a:buSzPct val="80000"/>
              <a:buFont typeface="Wingdings" pitchFamily="2" charset="2"/>
              <a:buNone/>
            </a:pPr>
            <a:r>
              <a:rPr lang="en-US" sz="800" dirty="0">
                <a:solidFill>
                  <a:srgbClr val="404040"/>
                </a:solidFill>
              </a:rPr>
              <a:t> </a:t>
            </a:r>
          </a:p>
        </p:txBody>
      </p:sp>
      <p:sp>
        <p:nvSpPr>
          <p:cNvPr id="66" name="Rectangle 55"/>
          <p:cNvSpPr>
            <a:spLocks noChangeArrowheads="1"/>
          </p:cNvSpPr>
          <p:nvPr/>
        </p:nvSpPr>
        <p:spPr bwMode="auto">
          <a:xfrm>
            <a:off x="329363" y="4809441"/>
            <a:ext cx="1570038" cy="296863"/>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69" name="TextBox 72"/>
          <p:cNvSpPr txBox="1">
            <a:spLocks noChangeArrowheads="1"/>
          </p:cNvSpPr>
          <p:nvPr/>
        </p:nvSpPr>
        <p:spPr bwMode="auto">
          <a:xfrm>
            <a:off x="327025" y="5186545"/>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buFont typeface="Wingdings" pitchFamily="2" charset="2"/>
              <a:buNone/>
            </a:pPr>
            <a:r>
              <a:rPr lang="en-US" sz="900" dirty="0"/>
              <a:t>Business Value</a:t>
            </a:r>
          </a:p>
        </p:txBody>
      </p:sp>
      <p:sp>
        <p:nvSpPr>
          <p:cNvPr id="70" name="TextBox 61"/>
          <p:cNvSpPr txBox="1">
            <a:spLocks noChangeArrowheads="1"/>
          </p:cNvSpPr>
          <p:nvPr/>
        </p:nvSpPr>
        <p:spPr bwMode="auto">
          <a:xfrm>
            <a:off x="327025" y="5540558"/>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pPr>
            <a:r>
              <a:rPr lang="en-US" sz="900" dirty="0"/>
              <a:t>Scenario Flow</a:t>
            </a:r>
          </a:p>
        </p:txBody>
      </p:sp>
      <p:pic>
        <p:nvPicPr>
          <p:cNvPr id="72" name="Picture 71" descr="Calculator_2_60px.png"/>
          <p:cNvPicPr>
            <a:picLocks noChangeAspect="1"/>
          </p:cNvPicPr>
          <p:nvPr/>
        </p:nvPicPr>
        <p:blipFill>
          <a:blip r:embed="rId19" cstate="print"/>
          <a:stretch>
            <a:fillRect/>
          </a:stretch>
        </p:blipFill>
        <p:spPr>
          <a:xfrm>
            <a:off x="366739" y="5245467"/>
            <a:ext cx="180000" cy="180000"/>
          </a:xfrm>
          <a:prstGeom prst="rect">
            <a:avLst/>
          </a:prstGeom>
        </p:spPr>
      </p:pic>
      <p:pic>
        <p:nvPicPr>
          <p:cNvPr id="73" name="Picture 72" descr="Monitor_60px.png"/>
          <p:cNvPicPr>
            <a:picLocks noChangeAspect="1"/>
          </p:cNvPicPr>
          <p:nvPr/>
        </p:nvPicPr>
        <p:blipFill>
          <a:blip r:embed="rId20" cstate="print"/>
          <a:stretch>
            <a:fillRect/>
          </a:stretch>
        </p:blipFill>
        <p:spPr>
          <a:xfrm>
            <a:off x="366739" y="5604137"/>
            <a:ext cx="180000" cy="180000"/>
          </a:xfrm>
          <a:prstGeom prst="rect">
            <a:avLst/>
          </a:prstGeom>
        </p:spPr>
      </p:pic>
      <p:sp>
        <p:nvSpPr>
          <p:cNvPr id="75" name="Rectangle 57">
            <a:hlinkClick r:id="rId21" action="ppaction://hlinksldjump"/>
          </p:cNvPr>
          <p:cNvSpPr>
            <a:spLocks noChangeArrowheads="1"/>
          </p:cNvSpPr>
          <p:nvPr/>
        </p:nvSpPr>
        <p:spPr bwMode="auto">
          <a:xfrm>
            <a:off x="327025" y="5551670"/>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76" name="Rectangle 57">
            <a:hlinkClick r:id="rId22" action="ppaction://hlinksldjump"/>
          </p:cNvPr>
          <p:cNvSpPr>
            <a:spLocks noChangeArrowheads="1"/>
          </p:cNvSpPr>
          <p:nvPr/>
        </p:nvSpPr>
        <p:spPr bwMode="auto">
          <a:xfrm>
            <a:off x="305529" y="5153647"/>
            <a:ext cx="1570038"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80" name="TextBox 61"/>
          <p:cNvSpPr txBox="1">
            <a:spLocks noChangeArrowheads="1"/>
          </p:cNvSpPr>
          <p:nvPr/>
        </p:nvSpPr>
        <p:spPr bwMode="auto">
          <a:xfrm>
            <a:off x="327025" y="5832608"/>
            <a:ext cx="1436688" cy="330200"/>
          </a:xfrm>
          <a:prstGeom prst="rect">
            <a:avLst/>
          </a:prstGeom>
          <a:noFill/>
          <a:ln w="9525">
            <a:noFill/>
            <a:miter lim="800000"/>
            <a:headEnd/>
            <a:tailEnd/>
          </a:ln>
        </p:spPr>
        <p:txBody>
          <a:bodyPr lIns="0" rIns="36000" anchor="ctr"/>
          <a:lstStyle/>
          <a:p>
            <a:pPr marL="287338">
              <a:buClr>
                <a:schemeClr val="accent1"/>
              </a:buClr>
              <a:buSzPct val="80000"/>
            </a:pPr>
            <a:r>
              <a:rPr lang="en-US" sz="900" dirty="0"/>
              <a:t>Further Information</a:t>
            </a:r>
          </a:p>
        </p:txBody>
      </p:sp>
      <p:sp>
        <p:nvSpPr>
          <p:cNvPr id="81" name="Rectangle 57">
            <a:hlinkClick r:id="rId23" action="ppaction://hlinksldjump"/>
          </p:cNvPr>
          <p:cNvSpPr>
            <a:spLocks noChangeArrowheads="1"/>
          </p:cNvSpPr>
          <p:nvPr/>
        </p:nvSpPr>
        <p:spPr bwMode="auto">
          <a:xfrm>
            <a:off x="309641" y="5836767"/>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pic>
        <p:nvPicPr>
          <p:cNvPr id="55" name="Picture 54" descr="i_button_black.png"/>
          <p:cNvPicPr>
            <a:picLocks noChangeAspect="1"/>
          </p:cNvPicPr>
          <p:nvPr/>
        </p:nvPicPr>
        <p:blipFill>
          <a:blip r:embed="rId24" cstate="print">
            <a:extLst>
              <a:ext uri="{28A0092B-C50C-407E-A947-70E740481C1C}">
                <a14:useLocalDpi xmlns:a14="http://schemas.microsoft.com/office/drawing/2010/main" val="0"/>
              </a:ext>
            </a:extLst>
          </a:blip>
          <a:stretch>
            <a:fillRect/>
          </a:stretch>
        </p:blipFill>
        <p:spPr>
          <a:xfrm>
            <a:off x="376014" y="5909420"/>
            <a:ext cx="170688" cy="170688"/>
          </a:xfrm>
          <a:prstGeom prst="rect">
            <a:avLst/>
          </a:prstGeom>
        </p:spPr>
      </p:pic>
      <p:pic>
        <p:nvPicPr>
          <p:cNvPr id="56" name="Picture 55"/>
          <p:cNvPicPr>
            <a:picLocks noChangeAspect="1"/>
          </p:cNvPicPr>
          <p:nvPr/>
        </p:nvPicPr>
        <p:blipFill>
          <a:blip r:embed="rId25" cstate="print">
            <a:extLst>
              <a:ext uri="{28A0092B-C50C-407E-A947-70E740481C1C}">
                <a14:useLocalDpi xmlns:a14="http://schemas.microsoft.com/office/drawing/2010/main" val="0"/>
              </a:ext>
            </a:extLst>
          </a:blip>
          <a:stretch>
            <a:fillRect/>
          </a:stretch>
        </p:blipFill>
        <p:spPr>
          <a:xfrm>
            <a:off x="366739" y="4868969"/>
            <a:ext cx="180000" cy="134181"/>
          </a:xfrm>
          <a:prstGeom prst="rect">
            <a:avLst/>
          </a:prstGeom>
        </p:spPr>
      </p:pic>
      <p:grpSp>
        <p:nvGrpSpPr>
          <p:cNvPr id="57" name="Group 56"/>
          <p:cNvGrpSpPr/>
          <p:nvPr/>
        </p:nvGrpSpPr>
        <p:grpSpPr>
          <a:xfrm>
            <a:off x="6881813" y="4502150"/>
            <a:ext cx="407987" cy="407988"/>
            <a:chOff x="6881813" y="4502150"/>
            <a:chExt cx="407987" cy="407988"/>
          </a:xfrm>
        </p:grpSpPr>
        <p:pic>
          <p:nvPicPr>
            <p:cNvPr id="58" name="Picture 102" descr="47"/>
            <p:cNvPicPr>
              <a:picLocks noChangeAspect="1" noChangeArrowheads="1"/>
            </p:cNvPicPr>
            <p:nvPr/>
          </p:nvPicPr>
          <p:blipFill>
            <a:blip r:embed="rId26" cstate="print"/>
            <a:srcRect/>
            <a:stretch>
              <a:fillRect/>
            </a:stretch>
          </p:blipFill>
          <p:spPr bwMode="auto">
            <a:xfrm>
              <a:off x="6897688" y="4518025"/>
              <a:ext cx="384175" cy="384175"/>
            </a:xfrm>
            <a:prstGeom prst="rect">
              <a:avLst/>
            </a:prstGeom>
            <a:noFill/>
            <a:ln w="9525">
              <a:noFill/>
              <a:miter lim="800000"/>
              <a:headEnd/>
              <a:tailEnd/>
            </a:ln>
          </p:spPr>
        </p:pic>
        <p:sp>
          <p:nvSpPr>
            <p:cNvPr id="60" name="AutoShape 103"/>
            <p:cNvSpPr>
              <a:spLocks noChangeArrowheads="1"/>
            </p:cNvSpPr>
            <p:nvPr/>
          </p:nvSpPr>
          <p:spPr bwMode="auto">
            <a:xfrm>
              <a:off x="6881813" y="4502150"/>
              <a:ext cx="407987" cy="407988"/>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60000 65536"/>
                <a:gd name="T17" fmla="*/ 0 60000 65536"/>
                <a:gd name="T18" fmla="*/ 0 60000 65536"/>
                <a:gd name="T19" fmla="*/ 0 60000 65536"/>
                <a:gd name="T20" fmla="*/ 0 60000 65536"/>
                <a:gd name="T21" fmla="*/ 0 60000 65536"/>
                <a:gd name="T22" fmla="*/ 0 60000 65536"/>
                <a:gd name="T23" fmla="*/ 0 60000 65536"/>
                <a:gd name="T24" fmla="*/ 3194 w 21600"/>
                <a:gd name="T25" fmla="*/ 3194 h 21600"/>
                <a:gd name="T26" fmla="*/ 18406 w 21600"/>
                <a:gd name="T27" fmla="*/ 18406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1177" y="10800"/>
                  </a:moveTo>
                  <a:cubicBezTo>
                    <a:pt x="1177" y="16115"/>
                    <a:pt x="5485" y="20423"/>
                    <a:pt x="10800" y="20423"/>
                  </a:cubicBezTo>
                  <a:cubicBezTo>
                    <a:pt x="16115" y="20423"/>
                    <a:pt x="20423" y="16115"/>
                    <a:pt x="20423" y="10800"/>
                  </a:cubicBezTo>
                  <a:cubicBezTo>
                    <a:pt x="20423" y="5485"/>
                    <a:pt x="16115" y="1177"/>
                    <a:pt x="10800" y="1177"/>
                  </a:cubicBezTo>
                  <a:cubicBezTo>
                    <a:pt x="5485" y="1177"/>
                    <a:pt x="1177" y="5485"/>
                    <a:pt x="1177" y="10800"/>
                  </a:cubicBezTo>
                  <a:close/>
                </a:path>
              </a:pathLst>
            </a:custGeom>
            <a:solidFill>
              <a:srgbClr val="4DB6EF"/>
            </a:solidFill>
            <a:ln w="9525">
              <a:noFill/>
              <a:round/>
              <a:headEnd/>
              <a:tailEnd/>
            </a:ln>
          </p:spPr>
          <p:txBody>
            <a:bodyPr wrap="none" anchor="ctr"/>
            <a:lstStyle/>
            <a:p>
              <a:endParaRPr lang="de-DE" dirty="0"/>
            </a:p>
          </p:txBody>
        </p:sp>
      </p:grpSp>
      <p:pic>
        <p:nvPicPr>
          <p:cNvPr id="84" name="Picture 37"/>
          <p:cNvPicPr>
            <a:picLocks noChangeAspect="1" noChangeArrowheads="1"/>
          </p:cNvPicPr>
          <p:nvPr>
            <p:custDataLst>
              <p:tags r:id="rId5"/>
            </p:custDataLst>
          </p:nvPr>
        </p:nvPicPr>
        <p:blipFill>
          <a:blip r:embed="rId27">
            <a:extLst>
              <a:ext uri="{28A0092B-C50C-407E-A947-70E740481C1C}">
                <a14:useLocalDpi xmlns:a14="http://schemas.microsoft.com/office/drawing/2010/main" val="0"/>
              </a:ext>
            </a:extLst>
          </a:blip>
          <a:stretch>
            <a:fillRect/>
          </a:stretch>
        </p:blipFill>
        <p:spPr bwMode="auto">
          <a:xfrm>
            <a:off x="6903584" y="5121275"/>
            <a:ext cx="585106" cy="409575"/>
          </a:xfrm>
          <a:prstGeom prst="rect">
            <a:avLst/>
          </a:prstGeom>
          <a:noFill/>
          <a:ln w="9525">
            <a:noFill/>
            <a:miter lim="800000"/>
            <a:headEnd/>
            <a:tailEnd/>
          </a:ln>
        </p:spPr>
      </p:pic>
    </p:spTree>
    <p:extLst>
      <p:ext uri="{BB962C8B-B14F-4D97-AF65-F5344CB8AC3E}">
        <p14:creationId xmlns:p14="http://schemas.microsoft.com/office/powerpoint/2010/main" val="897555711"/>
      </p:ext>
    </p:extLst>
  </p:cSld>
  <p:clrMapOvr>
    <a:masterClrMapping/>
  </p:clrMapOvr>
  <p:transition spd="med"/>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Rectangle 122"/>
          <p:cNvSpPr>
            <a:spLocks noChangeArrowheads="1"/>
          </p:cNvSpPr>
          <p:nvPr/>
        </p:nvSpPr>
        <p:spPr bwMode="auto">
          <a:xfrm>
            <a:off x="1763713" y="4132263"/>
            <a:ext cx="7380287" cy="2725737"/>
          </a:xfrm>
          <a:prstGeom prst="rect">
            <a:avLst/>
          </a:prstGeom>
          <a:solidFill>
            <a:srgbClr val="ECECEC"/>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dirty="0"/>
          </a:p>
        </p:txBody>
      </p:sp>
      <p:grpSp>
        <p:nvGrpSpPr>
          <p:cNvPr id="98" name="Group 97"/>
          <p:cNvGrpSpPr/>
          <p:nvPr/>
        </p:nvGrpSpPr>
        <p:grpSpPr>
          <a:xfrm>
            <a:off x="6881813" y="4502150"/>
            <a:ext cx="407987" cy="407988"/>
            <a:chOff x="6881813" y="4502150"/>
            <a:chExt cx="407987" cy="407988"/>
          </a:xfrm>
        </p:grpSpPr>
        <p:pic>
          <p:nvPicPr>
            <p:cNvPr id="99" name="Picture 102" descr="47"/>
            <p:cNvPicPr>
              <a:picLocks noChangeAspect="1" noChangeArrowheads="1"/>
            </p:cNvPicPr>
            <p:nvPr/>
          </p:nvPicPr>
          <p:blipFill>
            <a:blip r:embed="rId8" cstate="print"/>
            <a:srcRect/>
            <a:stretch>
              <a:fillRect/>
            </a:stretch>
          </p:blipFill>
          <p:spPr bwMode="auto">
            <a:xfrm>
              <a:off x="6897688" y="4518025"/>
              <a:ext cx="384175" cy="384175"/>
            </a:xfrm>
            <a:prstGeom prst="rect">
              <a:avLst/>
            </a:prstGeom>
            <a:noFill/>
            <a:ln w="9525">
              <a:noFill/>
              <a:miter lim="800000"/>
              <a:headEnd/>
              <a:tailEnd/>
            </a:ln>
          </p:spPr>
        </p:pic>
        <p:sp>
          <p:nvSpPr>
            <p:cNvPr id="100" name="AutoShape 103"/>
            <p:cNvSpPr>
              <a:spLocks noChangeArrowheads="1"/>
            </p:cNvSpPr>
            <p:nvPr/>
          </p:nvSpPr>
          <p:spPr bwMode="auto">
            <a:xfrm>
              <a:off x="6881813" y="4502150"/>
              <a:ext cx="407987" cy="407988"/>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60000 65536"/>
                <a:gd name="T17" fmla="*/ 0 60000 65536"/>
                <a:gd name="T18" fmla="*/ 0 60000 65536"/>
                <a:gd name="T19" fmla="*/ 0 60000 65536"/>
                <a:gd name="T20" fmla="*/ 0 60000 65536"/>
                <a:gd name="T21" fmla="*/ 0 60000 65536"/>
                <a:gd name="T22" fmla="*/ 0 60000 65536"/>
                <a:gd name="T23" fmla="*/ 0 60000 65536"/>
                <a:gd name="T24" fmla="*/ 3194 w 21600"/>
                <a:gd name="T25" fmla="*/ 3194 h 21600"/>
                <a:gd name="T26" fmla="*/ 18406 w 21600"/>
                <a:gd name="T27" fmla="*/ 18406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1177" y="10800"/>
                  </a:moveTo>
                  <a:cubicBezTo>
                    <a:pt x="1177" y="16115"/>
                    <a:pt x="5485" y="20423"/>
                    <a:pt x="10800" y="20423"/>
                  </a:cubicBezTo>
                  <a:cubicBezTo>
                    <a:pt x="16115" y="20423"/>
                    <a:pt x="20423" y="16115"/>
                    <a:pt x="20423" y="10800"/>
                  </a:cubicBezTo>
                  <a:cubicBezTo>
                    <a:pt x="20423" y="5485"/>
                    <a:pt x="16115" y="1177"/>
                    <a:pt x="10800" y="1177"/>
                  </a:cubicBezTo>
                  <a:cubicBezTo>
                    <a:pt x="5485" y="1177"/>
                    <a:pt x="1177" y="5485"/>
                    <a:pt x="1177" y="10800"/>
                  </a:cubicBezTo>
                  <a:close/>
                </a:path>
              </a:pathLst>
            </a:custGeom>
            <a:solidFill>
              <a:srgbClr val="4DB6EF"/>
            </a:solidFill>
            <a:ln w="9525">
              <a:noFill/>
              <a:round/>
              <a:headEnd/>
              <a:tailEnd/>
            </a:ln>
          </p:spPr>
          <p:txBody>
            <a:bodyPr wrap="none" anchor="ctr"/>
            <a:lstStyle/>
            <a:p>
              <a:endParaRPr lang="de-DE" dirty="0"/>
            </a:p>
          </p:txBody>
        </p:sp>
      </p:grpSp>
      <p:pic>
        <p:nvPicPr>
          <p:cNvPr id="96" name="Picture 95" descr="i_button_black.png"/>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376014" y="5909420"/>
            <a:ext cx="170688" cy="170688"/>
          </a:xfrm>
          <a:prstGeom prst="rect">
            <a:avLst/>
          </a:prstGeom>
        </p:spPr>
      </p:pic>
      <p:sp>
        <p:nvSpPr>
          <p:cNvPr id="73" name="TextBox 72"/>
          <p:cNvSpPr txBox="1"/>
          <p:nvPr/>
        </p:nvSpPr>
        <p:spPr>
          <a:xfrm>
            <a:off x="327024" y="4786930"/>
            <a:ext cx="1630363" cy="330200"/>
          </a:xfrm>
          <a:prstGeom prst="rect">
            <a:avLst/>
          </a:prstGeom>
          <a:solidFill>
            <a:srgbClr val="ECECEC"/>
          </a:solidFill>
        </p:spPr>
        <p:txBody>
          <a:bodyPr lIns="0" rIns="0" anchor="ctr"/>
          <a:lstStyle/>
          <a:p>
            <a:pPr marL="288000">
              <a:buClr>
                <a:schemeClr val="accent1"/>
              </a:buClr>
              <a:buSzPct val="80000"/>
              <a:defRPr/>
            </a:pPr>
            <a:r>
              <a:rPr lang="en-US" sz="900" b="1" dirty="0">
                <a:latin typeface="+mn-lt"/>
              </a:rPr>
              <a:t>Scenario/Processes</a:t>
            </a:r>
          </a:p>
        </p:txBody>
      </p:sp>
      <p:sp>
        <p:nvSpPr>
          <p:cNvPr id="2" name="Title 1"/>
          <p:cNvSpPr>
            <a:spLocks noGrp="1"/>
          </p:cNvSpPr>
          <p:nvPr>
            <p:ph type="title"/>
          </p:nvPr>
        </p:nvSpPr>
        <p:spPr/>
        <p:txBody>
          <a:bodyPr/>
          <a:lstStyle/>
          <a:p>
            <a:r>
              <a:rPr lang="en-US" dirty="0"/>
              <a:t>Order-to-Cash (Standardized Services)</a:t>
            </a:r>
            <a:br>
              <a:rPr lang="en-US" dirty="0"/>
            </a:br>
            <a:r>
              <a:rPr lang="en-US" sz="2000" b="0" dirty="0"/>
              <a:t>Process Details: Processing Receivables and Payments</a:t>
            </a:r>
          </a:p>
        </p:txBody>
      </p:sp>
      <p:sp>
        <p:nvSpPr>
          <p:cNvPr id="22" name="TextBox 21"/>
          <p:cNvSpPr txBox="1"/>
          <p:nvPr/>
        </p:nvSpPr>
        <p:spPr>
          <a:xfrm>
            <a:off x="218636" y="4119098"/>
            <a:ext cx="1647825" cy="461665"/>
          </a:xfrm>
          <a:prstGeom prst="rect">
            <a:avLst/>
          </a:prstGeom>
          <a:noFill/>
        </p:spPr>
        <p:txBody>
          <a:bodyPr>
            <a:spAutoFit/>
          </a:bodyPr>
          <a:lstStyle>
            <a:defPPr>
              <a:defRPr lang="de-DE"/>
            </a:defPPr>
            <a:lvl1pPr>
              <a:buClr>
                <a:schemeClr val="accent1"/>
              </a:buClr>
              <a:buSzPct val="80000"/>
              <a:buFont typeface="Wingdings" pitchFamily="2" charset="2"/>
              <a:buNone/>
              <a:defRPr sz="1200">
                <a:solidFill>
                  <a:srgbClr val="666666"/>
                </a:solidFill>
                <a:latin typeface="BentonSans Light" pitchFamily="2" charset="0"/>
              </a:defRPr>
            </a:lvl1pPr>
          </a:lstStyle>
          <a:p>
            <a:r>
              <a:rPr lang="en-US" dirty="0"/>
              <a:t>Scenario </a:t>
            </a:r>
          </a:p>
          <a:p>
            <a:r>
              <a:rPr lang="en-US" dirty="0"/>
              <a:t>Explorer</a:t>
            </a:r>
          </a:p>
        </p:txBody>
      </p:sp>
      <p:sp>
        <p:nvSpPr>
          <p:cNvPr id="29" name="TextBox 28"/>
          <p:cNvSpPr txBox="1"/>
          <p:nvPr/>
        </p:nvSpPr>
        <p:spPr bwMode="auto">
          <a:xfrm>
            <a:off x="1922463" y="4138613"/>
            <a:ext cx="4602162" cy="261937"/>
          </a:xfrm>
          <a:prstGeom prst="rect">
            <a:avLst/>
          </a:prstGeom>
          <a:noFill/>
        </p:spPr>
        <p:txBody>
          <a:bodyPr>
            <a:spAutoFit/>
          </a:bodyPr>
          <a:lstStyle/>
          <a:p>
            <a:pPr>
              <a:buClr>
                <a:schemeClr val="accent1"/>
              </a:buClr>
              <a:buSzPct val="80000"/>
              <a:buFont typeface="Wingdings" pitchFamily="2" charset="2"/>
              <a:buNone/>
              <a:defRPr/>
            </a:pPr>
            <a:endParaRPr lang="en-US" sz="1100" b="1" dirty="0">
              <a:solidFill>
                <a:srgbClr val="44697D"/>
              </a:solidFill>
              <a:latin typeface="+mn-lt"/>
            </a:endParaRPr>
          </a:p>
        </p:txBody>
      </p:sp>
      <p:sp>
        <p:nvSpPr>
          <p:cNvPr id="47" name="TextBox 83"/>
          <p:cNvSpPr txBox="1">
            <a:spLocks noChangeArrowheads="1"/>
          </p:cNvSpPr>
          <p:nvPr/>
        </p:nvSpPr>
        <p:spPr bwMode="auto">
          <a:xfrm>
            <a:off x="1738313"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Process Description</a:t>
            </a:r>
          </a:p>
        </p:txBody>
      </p:sp>
      <p:cxnSp>
        <p:nvCxnSpPr>
          <p:cNvPr id="67" name="Straight Connector 139"/>
          <p:cNvCxnSpPr>
            <a:cxnSpLocks noChangeShapeType="1"/>
          </p:cNvCxnSpPr>
          <p:nvPr/>
        </p:nvCxnSpPr>
        <p:spPr bwMode="auto">
          <a:xfrm rot="5400000">
            <a:off x="5518944" y="5463382"/>
            <a:ext cx="2536825" cy="1587"/>
          </a:xfrm>
          <a:prstGeom prst="line">
            <a:avLst/>
          </a:prstGeom>
          <a:noFill/>
          <a:ln w="12700" algn="ctr">
            <a:solidFill>
              <a:schemeClr val="bg1"/>
            </a:solidFill>
            <a:round/>
            <a:headEnd/>
            <a:tailEnd/>
          </a:ln>
        </p:spPr>
      </p:cxnSp>
      <p:sp>
        <p:nvSpPr>
          <p:cNvPr id="83" name="TextBox 83"/>
          <p:cNvSpPr txBox="1">
            <a:spLocks noChangeArrowheads="1"/>
          </p:cNvSpPr>
          <p:nvPr/>
        </p:nvSpPr>
        <p:spPr bwMode="auto">
          <a:xfrm>
            <a:off x="6788615" y="4138613"/>
            <a:ext cx="2159000" cy="261937"/>
          </a:xfrm>
          <a:prstGeom prst="rect">
            <a:avLst/>
          </a:prstGeom>
          <a:noFill/>
          <a:ln w="9525">
            <a:noFill/>
            <a:miter lim="800000"/>
            <a:headEnd/>
            <a:tailEnd/>
          </a:ln>
        </p:spPr>
        <p:txBody>
          <a:bodyPr>
            <a:spAutoFit/>
          </a:bodyPr>
          <a:lstStyle/>
          <a:p>
            <a:pPr>
              <a:buClr>
                <a:schemeClr val="accent1"/>
              </a:buClr>
              <a:buSzPct val="80000"/>
              <a:buFont typeface="Wingdings" pitchFamily="2" charset="2"/>
              <a:buNone/>
            </a:pPr>
            <a:r>
              <a:rPr lang="en-US" sz="1100" b="1" dirty="0">
                <a:solidFill>
                  <a:srgbClr val="666666"/>
                </a:solidFill>
                <a:latin typeface="BentonSans Bold" pitchFamily="2" charset="0"/>
              </a:rPr>
              <a:t>Further Information</a:t>
            </a:r>
            <a:endParaRPr lang="en-US" sz="900" dirty="0">
              <a:solidFill>
                <a:srgbClr val="666666"/>
              </a:solidFill>
              <a:latin typeface="BentonSans Bold" pitchFamily="2" charset="0"/>
            </a:endParaRPr>
          </a:p>
        </p:txBody>
      </p:sp>
      <p:grpSp>
        <p:nvGrpSpPr>
          <p:cNvPr id="48" name="Group 47"/>
          <p:cNvGrpSpPr/>
          <p:nvPr/>
        </p:nvGrpSpPr>
        <p:grpSpPr>
          <a:xfrm>
            <a:off x="7709046" y="1152671"/>
            <a:ext cx="1174410" cy="309466"/>
            <a:chOff x="7269479" y="1173773"/>
            <a:chExt cx="1174410" cy="309466"/>
          </a:xfrm>
        </p:grpSpPr>
        <p:pic>
          <p:nvPicPr>
            <p:cNvPr id="49" name="Picture 2" descr="\\dwdfkps\KPS\100_Public\Graphics\Pictogram-Library\2011-Visual-Style\60X60-PNGs\SelfService_60px.png"/>
            <p:cNvPicPr>
              <a:picLocks noChangeAspect="1" noChangeArrowheads="1"/>
            </p:cNvPicPr>
            <p:nvPr/>
          </p:nvPicPr>
          <p:blipFill>
            <a:blip r:embed="rId10" cstate="print"/>
            <a:srcRect/>
            <a:stretch>
              <a:fillRect/>
            </a:stretch>
          </p:blipFill>
          <p:spPr bwMode="auto">
            <a:xfrm>
              <a:off x="7269479" y="1173773"/>
              <a:ext cx="282233" cy="282233"/>
            </a:xfrm>
            <a:prstGeom prst="rect">
              <a:avLst/>
            </a:prstGeom>
            <a:noFill/>
          </p:spPr>
        </p:pic>
        <p:sp>
          <p:nvSpPr>
            <p:cNvPr id="50" name="Rectangle 108"/>
            <p:cNvSpPr>
              <a:spLocks noChangeArrowheads="1"/>
            </p:cNvSpPr>
            <p:nvPr/>
          </p:nvSpPr>
          <p:spPr bwMode="auto">
            <a:xfrm>
              <a:off x="7272314" y="1178439"/>
              <a:ext cx="1171575" cy="304800"/>
            </a:xfrm>
            <a:prstGeom prst="rect">
              <a:avLst/>
            </a:prstGeom>
            <a:noFill/>
            <a:ln w="9525">
              <a:noFill/>
              <a:miter lim="800000"/>
              <a:headEnd/>
              <a:tailEnd/>
            </a:ln>
          </p:spPr>
          <p:txBody>
            <a:bodyPr wrap="none">
              <a:spAutoFit/>
            </a:bodyPr>
            <a:lstStyle/>
            <a:p>
              <a:pPr marL="215900">
                <a:spcBef>
                  <a:spcPts val="600"/>
                </a:spcBef>
                <a:spcAft>
                  <a:spcPct val="30000"/>
                </a:spcAft>
              </a:pPr>
              <a:r>
                <a:rPr lang="en-US" sz="700" dirty="0">
                  <a:ea typeface="SimSun" pitchFamily="2" charset="-122"/>
                </a:rPr>
                <a:t>Click process </a:t>
              </a:r>
              <a:br>
                <a:rPr lang="en-US" sz="700" dirty="0">
                  <a:ea typeface="SimSun" pitchFamily="2" charset="-122"/>
                </a:rPr>
              </a:br>
              <a:r>
                <a:rPr lang="en-US" sz="700" dirty="0">
                  <a:ea typeface="SimSun" pitchFamily="2" charset="-122"/>
                </a:rPr>
                <a:t>chevrons for details</a:t>
              </a:r>
            </a:p>
          </p:txBody>
        </p:sp>
      </p:grpSp>
      <p:sp>
        <p:nvSpPr>
          <p:cNvPr id="74" name="Chevron 123">
            <a:hlinkClick r:id="rId11" action="ppaction://hlinksldjump"/>
          </p:cNvPr>
          <p:cNvSpPr>
            <a:spLocks noChangeArrowheads="1"/>
          </p:cNvSpPr>
          <p:nvPr/>
        </p:nvSpPr>
        <p:spPr bwMode="auto">
          <a:xfrm>
            <a:off x="2481601" y="2100575"/>
            <a:ext cx="884237" cy="879809"/>
          </a:xfrm>
          <a:prstGeom prst="chevron">
            <a:avLst>
              <a:gd name="adj" fmla="val 10374"/>
            </a:avLst>
          </a:prstGeom>
          <a:solidFill>
            <a:schemeClr val="bg1"/>
          </a:solidFill>
          <a:ln w="12700" algn="ctr">
            <a:solidFill>
              <a:schemeClr val="bg1">
                <a:lumMod val="50000"/>
              </a:schemeClr>
            </a:solidFill>
            <a:prstDash val="solid"/>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Executing Services</a:t>
            </a:r>
          </a:p>
        </p:txBody>
      </p:sp>
      <p:sp>
        <p:nvSpPr>
          <p:cNvPr id="77" name="Chevron 123">
            <a:hlinkClick r:id="rId12" action="ppaction://hlinksldjump"/>
          </p:cNvPr>
          <p:cNvSpPr>
            <a:spLocks noChangeArrowheads="1"/>
          </p:cNvSpPr>
          <p:nvPr/>
        </p:nvSpPr>
        <p:spPr bwMode="auto">
          <a:xfrm>
            <a:off x="3323049" y="2101823"/>
            <a:ext cx="884237"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Confirming Service Execution</a:t>
            </a:r>
          </a:p>
        </p:txBody>
      </p:sp>
      <p:sp>
        <p:nvSpPr>
          <p:cNvPr id="79" name="Chevron 123">
            <a:hlinkClick r:id="rId13" action="ppaction://hlinksldjump"/>
          </p:cNvPr>
          <p:cNvSpPr>
            <a:spLocks noChangeArrowheads="1"/>
          </p:cNvSpPr>
          <p:nvPr/>
        </p:nvSpPr>
        <p:spPr bwMode="auto">
          <a:xfrm>
            <a:off x="1644195" y="3034577"/>
            <a:ext cx="884236"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Receivables and Payments</a:t>
            </a:r>
          </a:p>
        </p:txBody>
      </p:sp>
      <p:sp>
        <p:nvSpPr>
          <p:cNvPr id="86" name="Chevron 123">
            <a:hlinkClick r:id="rId14" action="ppaction://hlinksldjump"/>
          </p:cNvPr>
          <p:cNvSpPr>
            <a:spLocks noChangeArrowheads="1"/>
          </p:cNvSpPr>
          <p:nvPr/>
        </p:nvSpPr>
        <p:spPr bwMode="auto">
          <a:xfrm>
            <a:off x="4164156" y="2105835"/>
            <a:ext cx="884236" cy="879810"/>
          </a:xfrm>
          <a:prstGeom prst="chevron">
            <a:avLst>
              <a:gd name="adj" fmla="val 10374"/>
            </a:avLst>
          </a:prstGeom>
          <a:solidFill>
            <a:srgbClr val="E8E8E8"/>
          </a:solidFill>
          <a:ln w="317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Creating Customer Invoices</a:t>
            </a:r>
          </a:p>
        </p:txBody>
      </p:sp>
      <p:sp>
        <p:nvSpPr>
          <p:cNvPr id="87" name="Chevron 123">
            <a:hlinkClick r:id="rId15" action="ppaction://hlinksldjump"/>
          </p:cNvPr>
          <p:cNvSpPr>
            <a:spLocks noChangeArrowheads="1"/>
          </p:cNvSpPr>
          <p:nvPr/>
        </p:nvSpPr>
        <p:spPr bwMode="auto">
          <a:xfrm>
            <a:off x="822031" y="3034577"/>
            <a:ext cx="884237" cy="879810"/>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Creating Down Payment Request - Customer</a:t>
            </a:r>
          </a:p>
        </p:txBody>
      </p:sp>
      <p:sp>
        <p:nvSpPr>
          <p:cNvPr id="92" name="Chevron 123">
            <a:hlinkClick r:id="rId16" action="ppaction://hlinksldjump"/>
          </p:cNvPr>
          <p:cNvSpPr>
            <a:spLocks noChangeArrowheads="1"/>
          </p:cNvSpPr>
          <p:nvPr/>
        </p:nvSpPr>
        <p:spPr bwMode="auto">
          <a:xfrm>
            <a:off x="822031" y="2100575"/>
            <a:ext cx="1706400"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Dispatching and Scheduling Orders</a:t>
            </a:r>
          </a:p>
        </p:txBody>
      </p:sp>
      <p:sp>
        <p:nvSpPr>
          <p:cNvPr id="93" name="Freeform 92"/>
          <p:cNvSpPr>
            <a:spLocks noChangeArrowheads="1"/>
          </p:cNvSpPr>
          <p:nvPr/>
        </p:nvSpPr>
        <p:spPr bwMode="auto">
          <a:xfrm>
            <a:off x="2299822" y="3778866"/>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dirty="0"/>
          </a:p>
        </p:txBody>
      </p:sp>
      <p:sp>
        <p:nvSpPr>
          <p:cNvPr id="94" name="Freeform 93"/>
          <p:cNvSpPr>
            <a:spLocks noChangeArrowheads="1"/>
          </p:cNvSpPr>
          <p:nvPr/>
        </p:nvSpPr>
        <p:spPr bwMode="auto">
          <a:xfrm>
            <a:off x="3990599" y="2847213"/>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dirty="0"/>
          </a:p>
        </p:txBody>
      </p:sp>
      <p:sp>
        <p:nvSpPr>
          <p:cNvPr id="95" name="Freeform 94"/>
          <p:cNvSpPr>
            <a:spLocks noChangeArrowheads="1"/>
          </p:cNvSpPr>
          <p:nvPr/>
        </p:nvSpPr>
        <p:spPr bwMode="auto">
          <a:xfrm>
            <a:off x="4827361" y="2857845"/>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dirty="0"/>
          </a:p>
        </p:txBody>
      </p:sp>
      <p:sp>
        <p:nvSpPr>
          <p:cNvPr id="97" name="Chevron 45"/>
          <p:cNvSpPr>
            <a:spLocks noChangeArrowheads="1"/>
          </p:cNvSpPr>
          <p:nvPr/>
        </p:nvSpPr>
        <p:spPr bwMode="auto">
          <a:xfrm>
            <a:off x="4930660" y="1846444"/>
            <a:ext cx="4092569" cy="1390566"/>
          </a:xfrm>
          <a:prstGeom prst="chevron">
            <a:avLst>
              <a:gd name="adj" fmla="val 11300"/>
            </a:avLst>
          </a:prstGeom>
          <a:solidFill>
            <a:srgbClr val="388ABD"/>
          </a:solidFill>
          <a:ln w="19050" cap="rnd" algn="ctr">
            <a:noFill/>
            <a:bevel/>
            <a:headEnd/>
            <a:tailEnd/>
          </a:ln>
        </p:spPr>
        <p:txBody>
          <a:bodyPr lIns="36000" tIns="36000" rIns="36000" bIns="36000"/>
          <a:lstStyle/>
          <a:p>
            <a:pPr>
              <a:lnSpc>
                <a:spcPct val="90000"/>
              </a:lnSpc>
            </a:pPr>
            <a:r>
              <a:rPr lang="en-US" sz="900" dirty="0">
                <a:solidFill>
                  <a:schemeClr val="bg1"/>
                </a:solidFill>
                <a:latin typeface="BentonSans Regular"/>
                <a:cs typeface="BentonSans Regular"/>
              </a:rPr>
              <a:t>Processing Externally-Initiated Payments by </a:t>
            </a:r>
          </a:p>
          <a:p>
            <a:pPr>
              <a:lnSpc>
                <a:spcPct val="90000"/>
              </a:lnSpc>
            </a:pPr>
            <a:r>
              <a:rPr lang="en-US" sz="900" dirty="0">
                <a:solidFill>
                  <a:schemeClr val="bg1"/>
                </a:solidFill>
                <a:latin typeface="BentonSans Regular"/>
                <a:cs typeface="BentonSans Regular"/>
              </a:rPr>
              <a:t>Incoming Bank Transfer</a:t>
            </a:r>
          </a:p>
        </p:txBody>
      </p:sp>
      <p:sp>
        <p:nvSpPr>
          <p:cNvPr id="106" name="Text Box 129"/>
          <p:cNvSpPr txBox="1">
            <a:spLocks noChangeArrowheads="1"/>
          </p:cNvSpPr>
          <p:nvPr/>
        </p:nvSpPr>
        <p:spPr bwMode="auto">
          <a:xfrm>
            <a:off x="352615" y="2705468"/>
            <a:ext cx="339725" cy="369888"/>
          </a:xfrm>
          <a:prstGeom prst="rect">
            <a:avLst/>
          </a:prstGeom>
          <a:noFill/>
          <a:ln w="9525">
            <a:noFill/>
            <a:miter lim="800000"/>
            <a:headEnd/>
            <a:tailEnd/>
          </a:ln>
        </p:spPr>
        <p:txBody>
          <a:bodyPr wrap="none" lIns="54000" rIns="54000">
            <a:spAutoFit/>
          </a:bodyPr>
          <a:lstStyle/>
          <a:p>
            <a:r>
              <a:rPr lang="en-US" sz="1800" b="1" dirty="0"/>
              <a:t>…</a:t>
            </a:r>
          </a:p>
        </p:txBody>
      </p:sp>
      <p:sp>
        <p:nvSpPr>
          <p:cNvPr id="109" name="Chevron 108"/>
          <p:cNvSpPr>
            <a:spLocks noChangeArrowheads="1"/>
          </p:cNvSpPr>
          <p:nvPr>
            <p:custDataLst>
              <p:tags r:id="rId1"/>
            </p:custDataLst>
          </p:nvPr>
        </p:nvSpPr>
        <p:spPr bwMode="auto">
          <a:xfrm>
            <a:off x="5161748" y="2151420"/>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pt-BR" sz="800" dirty="0">
                <a:solidFill>
                  <a:srgbClr val="404040"/>
                </a:solidFill>
              </a:rPr>
              <a:t>Enter a remittance advice</a:t>
            </a:r>
            <a:endParaRPr lang="en-US" sz="800" dirty="0">
              <a:solidFill>
                <a:srgbClr val="404040"/>
              </a:solidFill>
            </a:endParaRPr>
          </a:p>
        </p:txBody>
      </p:sp>
      <p:sp>
        <p:nvSpPr>
          <p:cNvPr id="110" name="Chevron 109"/>
          <p:cNvSpPr>
            <a:spLocks noChangeArrowheads="1"/>
          </p:cNvSpPr>
          <p:nvPr>
            <p:custDataLst>
              <p:tags r:id="rId2"/>
            </p:custDataLst>
          </p:nvPr>
        </p:nvSpPr>
        <p:spPr bwMode="auto">
          <a:xfrm>
            <a:off x="5952566" y="2151420"/>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 a bank statement</a:t>
            </a:r>
          </a:p>
        </p:txBody>
      </p:sp>
      <p:sp>
        <p:nvSpPr>
          <p:cNvPr id="111" name="Chevron 110"/>
          <p:cNvSpPr>
            <a:spLocks noChangeArrowheads="1"/>
          </p:cNvSpPr>
          <p:nvPr>
            <p:custDataLst>
              <p:tags r:id="rId3"/>
            </p:custDataLst>
          </p:nvPr>
        </p:nvSpPr>
        <p:spPr bwMode="auto">
          <a:xfrm>
            <a:off x="6743384" y="2151420"/>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Allocate a payment</a:t>
            </a:r>
          </a:p>
        </p:txBody>
      </p:sp>
      <p:sp>
        <p:nvSpPr>
          <p:cNvPr id="112" name="Oval 111">
            <a:hlinkClick r:id="rId17" action="ppaction://hlinksldjump" tooltip="The accountant enters a payment advice received from the customer or supplier upon payment of an invoice or credit memo."/>
          </p:cNvPr>
          <p:cNvSpPr>
            <a:spLocks noChangeAspect="1"/>
          </p:cNvSpPr>
          <p:nvPr/>
        </p:nvSpPr>
        <p:spPr bwMode="gray">
          <a:xfrm>
            <a:off x="5734719" y="2744664"/>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113" name="Oval 112">
            <a:hlinkClick r:id="rId17" action="ppaction://hlinksldjump" tooltip="The accountant processes the bank statements regularly in the system to keep the cash information up-to-date. The accountant performs this process manually or electronically by uploading the bank statement file."/>
          </p:cNvPr>
          <p:cNvSpPr>
            <a:spLocks noChangeAspect="1"/>
          </p:cNvSpPr>
          <p:nvPr/>
        </p:nvSpPr>
        <p:spPr bwMode="gray">
          <a:xfrm>
            <a:off x="6522509" y="2744664"/>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114" name="Oval 113">
            <a:hlinkClick r:id="rId17" action="ppaction://hlinksldjump" tooltip="The system receives information about the processed payments in a bank statement, lockbox, or bank advice, and allocates them to the appropriate process or matches them against the payments created in the system."/>
          </p:cNvPr>
          <p:cNvSpPr>
            <a:spLocks noChangeAspect="1"/>
          </p:cNvSpPr>
          <p:nvPr/>
        </p:nvSpPr>
        <p:spPr bwMode="gray">
          <a:xfrm>
            <a:off x="7310299" y="2744664"/>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116" name="Chevron 115"/>
          <p:cNvSpPr>
            <a:spLocks noChangeArrowheads="1"/>
          </p:cNvSpPr>
          <p:nvPr>
            <p:custDataLst>
              <p:tags r:id="rId4"/>
            </p:custDataLst>
          </p:nvPr>
        </p:nvSpPr>
        <p:spPr bwMode="auto">
          <a:xfrm>
            <a:off x="7532355" y="2151420"/>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Clear a payment</a:t>
            </a:r>
          </a:p>
        </p:txBody>
      </p:sp>
      <p:sp>
        <p:nvSpPr>
          <p:cNvPr id="117" name="Oval 116">
            <a:hlinkClick r:id="rId17" action="ppaction://hlinksldjump" tooltip="The system clears the payment if the items were selected previously. Otherwise, the system generates a task for the accountant to clear."/>
          </p:cNvPr>
          <p:cNvSpPr>
            <a:spLocks noChangeAspect="1"/>
          </p:cNvSpPr>
          <p:nvPr/>
        </p:nvSpPr>
        <p:spPr bwMode="gray">
          <a:xfrm>
            <a:off x="8099270" y="2744664"/>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119" name="Rectangle 78">
            <a:hlinkClick r:id="rId18" action="ppaction://hlinksldjump"/>
          </p:cNvPr>
          <p:cNvSpPr>
            <a:spLocks noChangeArrowheads="1"/>
          </p:cNvSpPr>
          <p:nvPr/>
        </p:nvSpPr>
        <p:spPr bwMode="auto">
          <a:xfrm>
            <a:off x="1851025" y="6289675"/>
            <a:ext cx="2743200" cy="203200"/>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dirty="0"/>
          </a:p>
        </p:txBody>
      </p:sp>
      <p:sp>
        <p:nvSpPr>
          <p:cNvPr id="121" name="TextBox 66"/>
          <p:cNvSpPr txBox="1">
            <a:spLocks noChangeArrowheads="1"/>
          </p:cNvSpPr>
          <p:nvPr/>
        </p:nvSpPr>
        <p:spPr bwMode="auto">
          <a:xfrm>
            <a:off x="1735138" y="4406900"/>
            <a:ext cx="4960937" cy="1754326"/>
          </a:xfrm>
          <a:prstGeom prst="rect">
            <a:avLst/>
          </a:prstGeom>
          <a:noFill/>
          <a:ln w="9525">
            <a:noFill/>
            <a:miter lim="800000"/>
            <a:headEnd/>
            <a:tailEnd/>
          </a:ln>
        </p:spPr>
        <p:txBody>
          <a:bodyPr>
            <a:spAutoFit/>
          </a:bodyPr>
          <a:lstStyle/>
          <a:p>
            <a:pPr>
              <a:buClr>
                <a:schemeClr val="accent1"/>
              </a:buClr>
              <a:buSzPct val="80000"/>
            </a:pPr>
            <a:r>
              <a:rPr lang="en-US" sz="900" dirty="0"/>
              <a:t>The </a:t>
            </a:r>
            <a:r>
              <a:rPr lang="en-US" sz="900" b="1" dirty="0"/>
              <a:t>Processing Receivables and Payments</a:t>
            </a:r>
            <a:r>
              <a:rPr lang="en-US" sz="900" dirty="0"/>
              <a:t> business process enables the processing of incoming payments, initiated either internally by your company or externally by your customers. The process uses country-specific payment methods. If payments are initiated internally, they are made manually, or automatically via a payment run in which the system proposes open items for payment. You then release the payments and the system posts them to accounting. You create the payment medium, either manually or as part of an automatic run, using files for direct debit or credit card payments. It is also possible to upload credit card statements to pre-confirm payments. When the payments are credited to the company's bank account, the bank statement is entered in the system, either uploaded electronically or entered manually, before being confirmed. If payments are initiated externally by the customer, the bank statement provides notification of payment. The payments are matched in the system to the open invoices before being cleared.</a:t>
            </a:r>
          </a:p>
        </p:txBody>
      </p:sp>
      <p:sp>
        <p:nvSpPr>
          <p:cNvPr id="122" name="Chevron 101"/>
          <p:cNvSpPr>
            <a:spLocks noChangeArrowheads="1"/>
          </p:cNvSpPr>
          <p:nvPr/>
        </p:nvSpPr>
        <p:spPr bwMode="auto">
          <a:xfrm>
            <a:off x="7627938" y="4645025"/>
            <a:ext cx="1516062" cy="276225"/>
          </a:xfrm>
          <a:prstGeom prst="chevron">
            <a:avLst>
              <a:gd name="adj" fmla="val 10367"/>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dirty="0">
                <a:solidFill>
                  <a:srgbClr val="404040"/>
                </a:solidFill>
              </a:rPr>
              <a:t>Performed by</a:t>
            </a:r>
          </a:p>
          <a:p>
            <a:pPr>
              <a:buClr>
                <a:schemeClr val="accent1"/>
              </a:buClr>
              <a:buSzPct val="80000"/>
              <a:buFont typeface="Wingdings" pitchFamily="2" charset="2"/>
              <a:buNone/>
            </a:pPr>
            <a:r>
              <a:rPr lang="de-DE" sz="800" dirty="0">
                <a:solidFill>
                  <a:srgbClr val="404040"/>
                </a:solidFill>
              </a:rPr>
              <a:t>Accounts Receivable Accountant</a:t>
            </a:r>
            <a:endParaRPr lang="en-US" sz="800" dirty="0">
              <a:solidFill>
                <a:srgbClr val="404040"/>
              </a:solidFill>
            </a:endParaRPr>
          </a:p>
        </p:txBody>
      </p:sp>
      <p:sp>
        <p:nvSpPr>
          <p:cNvPr id="54" name="Rectangle 77"/>
          <p:cNvSpPr>
            <a:spLocks noChangeArrowheads="1"/>
          </p:cNvSpPr>
          <p:nvPr/>
        </p:nvSpPr>
        <p:spPr bwMode="auto">
          <a:xfrm>
            <a:off x="5014913" y="2976563"/>
            <a:ext cx="1916156" cy="216982"/>
          </a:xfrm>
          <a:prstGeom prst="rect">
            <a:avLst/>
          </a:prstGeom>
          <a:solidFill>
            <a:srgbClr val="388ABD"/>
          </a:solidFill>
          <a:ln w="19050" cap="rnd" algn="ctr">
            <a:noFill/>
            <a:bevel/>
            <a:headEnd/>
            <a:tailEnd/>
          </a:ln>
        </p:spPr>
        <p:txBody>
          <a:bodyPr lIns="36000" tIns="36000" rIns="36000" bIns="36000"/>
          <a:lstStyle/>
          <a:p>
            <a:pPr>
              <a:lnSpc>
                <a:spcPct val="90000"/>
              </a:lnSpc>
            </a:pPr>
            <a:r>
              <a:rPr lang="en-US" sz="900" dirty="0">
                <a:solidFill>
                  <a:schemeClr val="bg1"/>
                </a:solidFill>
                <a:latin typeface="BentonSans Regular"/>
                <a:cs typeface="BentonSans Regular"/>
                <a:hlinkClick r:id="rId19" action="ppaction://hlinksldjump"/>
              </a:rPr>
              <a:t>Click here</a:t>
            </a:r>
            <a:r>
              <a:rPr lang="en-US" sz="900" dirty="0">
                <a:solidFill>
                  <a:schemeClr val="bg1"/>
                </a:solidFill>
                <a:latin typeface="BentonSans Regular"/>
                <a:cs typeface="BentonSans Regular"/>
              </a:rPr>
              <a:t> to hide process variants</a:t>
            </a:r>
          </a:p>
        </p:txBody>
      </p:sp>
      <p:sp>
        <p:nvSpPr>
          <p:cNvPr id="59" name="Chevron 55"/>
          <p:cNvSpPr>
            <a:spLocks noChangeArrowheads="1"/>
          </p:cNvSpPr>
          <p:nvPr/>
        </p:nvSpPr>
        <p:spPr bwMode="auto">
          <a:xfrm>
            <a:off x="4946000" y="3237010"/>
            <a:ext cx="3937455" cy="1546127"/>
          </a:xfrm>
          <a:prstGeom prst="chevron">
            <a:avLst>
              <a:gd name="adj" fmla="val 0"/>
            </a:avLst>
          </a:prstGeom>
          <a:gradFill rotWithShape="0">
            <a:gsLst>
              <a:gs pos="0">
                <a:srgbClr val="3582AF"/>
              </a:gs>
              <a:gs pos="5000">
                <a:srgbClr val="D2F0FF"/>
              </a:gs>
              <a:gs pos="100000">
                <a:srgbClr val="D2F0FF"/>
              </a:gs>
            </a:gsLst>
            <a:lin ang="5400000"/>
          </a:gradFill>
          <a:ln w="19050" cap="rnd" algn="ctr">
            <a:noFill/>
            <a:bevel/>
            <a:headEnd/>
            <a:tailEnd/>
          </a:ln>
        </p:spPr>
        <p:txBody>
          <a:bodyPr lIns="36000" tIns="36000" rIns="0" bIns="46800"/>
          <a:lstStyle/>
          <a:p>
            <a:pPr marL="142875" indent="142875">
              <a:spcBef>
                <a:spcPts val="300"/>
              </a:spcBef>
            </a:pPr>
            <a:r>
              <a:rPr lang="en-US" sz="800" dirty="0"/>
              <a:t>Processing Externally-Initiated Payments by Incoming Check</a:t>
            </a:r>
          </a:p>
          <a:p>
            <a:pPr marL="142875" indent="142875">
              <a:spcBef>
                <a:spcPts val="300"/>
              </a:spcBef>
            </a:pPr>
            <a:r>
              <a:rPr lang="en-US" sz="800" dirty="0"/>
              <a:t>Processing Externally-Initiated Payments by Incoming Check with Lockbox</a:t>
            </a:r>
          </a:p>
          <a:p>
            <a:pPr marL="142875" indent="142875">
              <a:spcBef>
                <a:spcPts val="300"/>
              </a:spcBef>
            </a:pPr>
            <a:r>
              <a:rPr lang="en-US" sz="800" dirty="0"/>
              <a:t>Processing Externally-Initiated Payments by Multiple Incoming Checks</a:t>
            </a:r>
          </a:p>
          <a:p>
            <a:pPr marL="142875" indent="142875">
              <a:spcBef>
                <a:spcPts val="300"/>
              </a:spcBef>
            </a:pPr>
            <a:r>
              <a:rPr lang="en-US" sz="800" dirty="0"/>
              <a:t>Processing Incoming Payments by Bill of Exchange</a:t>
            </a:r>
          </a:p>
          <a:p>
            <a:pPr marL="142875" indent="142875">
              <a:spcBef>
                <a:spcPts val="300"/>
              </a:spcBef>
            </a:pPr>
            <a:r>
              <a:rPr lang="en-US" sz="800" dirty="0"/>
              <a:t>Processing Incoming Payments with Petty Cash</a:t>
            </a:r>
          </a:p>
          <a:p>
            <a:pPr marL="142875" indent="142875">
              <a:spcBef>
                <a:spcPts val="300"/>
              </a:spcBef>
            </a:pPr>
            <a:r>
              <a:rPr lang="en-US" sz="800" dirty="0"/>
              <a:t>Processing Internally-Initiated Payments by Credit Card</a:t>
            </a:r>
          </a:p>
          <a:p>
            <a:pPr marL="142875" indent="142875">
              <a:spcBef>
                <a:spcPts val="300"/>
              </a:spcBef>
            </a:pPr>
            <a:r>
              <a:rPr lang="en-US" sz="800" dirty="0"/>
              <a:t>Processing Internally-Initiated Payments by Direct Debit</a:t>
            </a:r>
          </a:p>
          <a:p>
            <a:pPr marL="142875" indent="142875">
              <a:spcBef>
                <a:spcPts val="300"/>
              </a:spcBef>
            </a:pPr>
            <a:r>
              <a:rPr lang="en-US" sz="800" dirty="0"/>
              <a:t>Processing Receivables and Payments with Accounts Maintenance</a:t>
            </a:r>
          </a:p>
        </p:txBody>
      </p:sp>
      <p:sp>
        <p:nvSpPr>
          <p:cNvPr id="61" name="Oval 60">
            <a:hlinkClick r:id="rId17" action="ppaction://hlinksldjump" tooltip="The Processing Externally-Initiated  Payments by Incoming Check process variant enables customer invoices, for which payment is initiated externally, to be paid by incoming check. Clearing is performed in the same step."/>
          </p:cNvPr>
          <p:cNvSpPr>
            <a:spLocks noChangeAspect="1"/>
          </p:cNvSpPr>
          <p:nvPr/>
        </p:nvSpPr>
        <p:spPr bwMode="gray">
          <a:xfrm>
            <a:off x="5048392" y="3248138"/>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62" name="Oval 61">
            <a:hlinkClick r:id="rId17" action="ppaction://hlinksldjump" tooltip="The Processing Externally-Initiated  Payments by Incoming Check with Lockbox process variant enables customer invoices, for which payment is initiated externally, to be paid using lockbox processing."/>
          </p:cNvPr>
          <p:cNvSpPr>
            <a:spLocks noChangeAspect="1"/>
          </p:cNvSpPr>
          <p:nvPr/>
        </p:nvSpPr>
        <p:spPr bwMode="gray">
          <a:xfrm>
            <a:off x="5048392" y="3408534"/>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63" name="Oval 62">
            <a:hlinkClick r:id="rId17" action="ppaction://hlinksldjump" tooltip="The Processing Externally-Initiated Payments by Multiple Incoming Checks process variant enables customer invoices, initiated externally, to be paid by check in a transaction that allows multiple checks to be entered on one screen."/>
          </p:cNvPr>
          <p:cNvSpPr>
            <a:spLocks noChangeAspect="1"/>
          </p:cNvSpPr>
          <p:nvPr/>
        </p:nvSpPr>
        <p:spPr bwMode="gray">
          <a:xfrm>
            <a:off x="5048392" y="3568930"/>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64" name="Oval 63">
            <a:hlinkClick r:id="rId17" action="ppaction://hlinksldjump" tooltip="The Processing Incoming Payments by Bill of Exchange process variant allows you to process different types of bills of exchange."/>
          </p:cNvPr>
          <p:cNvSpPr>
            <a:spLocks noChangeAspect="1"/>
          </p:cNvSpPr>
          <p:nvPr/>
        </p:nvSpPr>
        <p:spPr bwMode="gray">
          <a:xfrm>
            <a:off x="5048392" y="3729326"/>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65" name="Oval 64">
            <a:hlinkClick r:id="rId17" action="ppaction://hlinksldjump" tooltip="The Processing Incoming Payments with Petty Cash process variant enables customer invoices to be paid in cash."/>
          </p:cNvPr>
          <p:cNvSpPr>
            <a:spLocks noChangeAspect="1"/>
          </p:cNvSpPr>
          <p:nvPr/>
        </p:nvSpPr>
        <p:spPr bwMode="gray">
          <a:xfrm>
            <a:off x="5048392" y="3889722"/>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66" name="Oval 65">
            <a:hlinkClick r:id="rId17" action="ppaction://hlinksldjump" tooltip="The Processing Internally-Initiated  Payments by Credit Card process variant enables customer invoices, for which payment is initiated internally, to be paid by credit card."/>
          </p:cNvPr>
          <p:cNvSpPr>
            <a:spLocks noChangeAspect="1"/>
          </p:cNvSpPr>
          <p:nvPr/>
        </p:nvSpPr>
        <p:spPr bwMode="gray">
          <a:xfrm>
            <a:off x="5048392" y="4050118"/>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68" name="Oval 67">
            <a:hlinkClick r:id="rId17" action="ppaction://hlinksldjump" tooltip="The Processing Internally-Initiated Payments by Direct Debit process variant enables customer invoices, for which payment is initiated internally, to be paid by direct debit."/>
          </p:cNvPr>
          <p:cNvSpPr>
            <a:spLocks noChangeAspect="1"/>
          </p:cNvSpPr>
          <p:nvPr/>
        </p:nvSpPr>
        <p:spPr bwMode="gray">
          <a:xfrm>
            <a:off x="5048392" y="4210514"/>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69" name="Oval 68">
            <a:hlinkClick r:id="rId17" action="ppaction://hlinksldjump" tooltip="The Processing Receivables and Payments with Accounts Maintenance - Standard Variant process variant enables you to monitor customer accounts on a regular basis. You can clear any remaining open items and write off small differences manually."/>
          </p:cNvPr>
          <p:cNvSpPr>
            <a:spLocks noChangeAspect="1"/>
          </p:cNvSpPr>
          <p:nvPr/>
        </p:nvSpPr>
        <p:spPr bwMode="gray">
          <a:xfrm>
            <a:off x="5048392" y="4370913"/>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71" name="Chevron 70"/>
          <p:cNvSpPr>
            <a:spLocks noChangeArrowheads="1"/>
          </p:cNvSpPr>
          <p:nvPr/>
        </p:nvSpPr>
        <p:spPr bwMode="auto">
          <a:xfrm>
            <a:off x="7627938" y="5429814"/>
            <a:ext cx="1516062" cy="274637"/>
          </a:xfrm>
          <a:prstGeom prst="chevron">
            <a:avLst>
              <a:gd name="adj" fmla="val 10376"/>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dirty="0">
                <a:solidFill>
                  <a:srgbClr val="404040"/>
                </a:solidFill>
              </a:rPr>
              <a:t>In the Work Centers</a:t>
            </a:r>
          </a:p>
          <a:p>
            <a:pPr>
              <a:buClr>
                <a:schemeClr val="accent1"/>
              </a:buClr>
              <a:buSzPct val="80000"/>
              <a:buFont typeface="Wingdings" pitchFamily="2" charset="2"/>
              <a:buNone/>
            </a:pPr>
            <a:r>
              <a:rPr lang="en-US" sz="800" dirty="0">
                <a:solidFill>
                  <a:srgbClr val="404040"/>
                </a:solidFill>
              </a:rPr>
              <a:t>Receivables  </a:t>
            </a:r>
            <a:br>
              <a:rPr lang="en-US" sz="800" dirty="0">
                <a:solidFill>
                  <a:srgbClr val="404040"/>
                </a:solidFill>
              </a:rPr>
            </a:br>
            <a:r>
              <a:rPr lang="en-US" sz="800" dirty="0">
                <a:solidFill>
                  <a:srgbClr val="404040"/>
                </a:solidFill>
              </a:rPr>
              <a:t>Payment Management </a:t>
            </a:r>
          </a:p>
          <a:p>
            <a:pPr>
              <a:buClr>
                <a:schemeClr val="accent1"/>
              </a:buClr>
              <a:buSzPct val="80000"/>
              <a:buFont typeface="Wingdings" pitchFamily="2" charset="2"/>
              <a:buNone/>
            </a:pPr>
            <a:r>
              <a:rPr lang="en-US" sz="800" dirty="0">
                <a:solidFill>
                  <a:srgbClr val="404040"/>
                </a:solidFill>
              </a:rPr>
              <a:t> </a:t>
            </a:r>
          </a:p>
        </p:txBody>
      </p:sp>
      <p:sp>
        <p:nvSpPr>
          <p:cNvPr id="72" name="Rectangle 55"/>
          <p:cNvSpPr>
            <a:spLocks noChangeArrowheads="1"/>
          </p:cNvSpPr>
          <p:nvPr/>
        </p:nvSpPr>
        <p:spPr bwMode="auto">
          <a:xfrm>
            <a:off x="329363" y="4809441"/>
            <a:ext cx="1570038" cy="296863"/>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75" name="TextBox 72"/>
          <p:cNvSpPr txBox="1">
            <a:spLocks noChangeArrowheads="1"/>
          </p:cNvSpPr>
          <p:nvPr/>
        </p:nvSpPr>
        <p:spPr bwMode="auto">
          <a:xfrm>
            <a:off x="327025" y="5186545"/>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buFont typeface="Wingdings" pitchFamily="2" charset="2"/>
              <a:buNone/>
            </a:pPr>
            <a:r>
              <a:rPr lang="en-US" sz="900" dirty="0"/>
              <a:t>Business Value</a:t>
            </a:r>
          </a:p>
        </p:txBody>
      </p:sp>
      <p:sp>
        <p:nvSpPr>
          <p:cNvPr id="76" name="TextBox 61"/>
          <p:cNvSpPr txBox="1">
            <a:spLocks noChangeArrowheads="1"/>
          </p:cNvSpPr>
          <p:nvPr/>
        </p:nvSpPr>
        <p:spPr bwMode="auto">
          <a:xfrm>
            <a:off x="327025" y="5540558"/>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pPr>
            <a:r>
              <a:rPr lang="en-US" sz="900" dirty="0"/>
              <a:t>Scenario Flow</a:t>
            </a:r>
          </a:p>
        </p:txBody>
      </p:sp>
      <p:pic>
        <p:nvPicPr>
          <p:cNvPr id="78" name="Picture 77"/>
          <p:cNvPicPr>
            <a:picLocks noChangeAspect="1"/>
          </p:cNvPicPr>
          <p:nvPr/>
        </p:nvPicPr>
        <p:blipFill>
          <a:blip r:embed="rId20" cstate="print">
            <a:extLst>
              <a:ext uri="{28A0092B-C50C-407E-A947-70E740481C1C}">
                <a14:useLocalDpi xmlns:a14="http://schemas.microsoft.com/office/drawing/2010/main" val="0"/>
              </a:ext>
            </a:extLst>
          </a:blip>
          <a:stretch>
            <a:fillRect/>
          </a:stretch>
        </p:blipFill>
        <p:spPr>
          <a:xfrm>
            <a:off x="366739" y="4868969"/>
            <a:ext cx="180000" cy="134181"/>
          </a:xfrm>
          <a:prstGeom prst="rect">
            <a:avLst/>
          </a:prstGeom>
        </p:spPr>
      </p:pic>
      <p:pic>
        <p:nvPicPr>
          <p:cNvPr id="80" name="Picture 79" descr="Calculator_2_60px.png"/>
          <p:cNvPicPr>
            <a:picLocks noChangeAspect="1"/>
          </p:cNvPicPr>
          <p:nvPr/>
        </p:nvPicPr>
        <p:blipFill>
          <a:blip r:embed="rId21" cstate="print"/>
          <a:stretch>
            <a:fillRect/>
          </a:stretch>
        </p:blipFill>
        <p:spPr>
          <a:xfrm>
            <a:off x="366739" y="5245467"/>
            <a:ext cx="180000" cy="180000"/>
          </a:xfrm>
          <a:prstGeom prst="rect">
            <a:avLst/>
          </a:prstGeom>
        </p:spPr>
      </p:pic>
      <p:pic>
        <p:nvPicPr>
          <p:cNvPr id="81" name="Picture 80" descr="Monitor_60px.png"/>
          <p:cNvPicPr>
            <a:picLocks noChangeAspect="1"/>
          </p:cNvPicPr>
          <p:nvPr/>
        </p:nvPicPr>
        <p:blipFill>
          <a:blip r:embed="rId22" cstate="print"/>
          <a:stretch>
            <a:fillRect/>
          </a:stretch>
        </p:blipFill>
        <p:spPr>
          <a:xfrm>
            <a:off x="366739" y="5604137"/>
            <a:ext cx="180000" cy="180000"/>
          </a:xfrm>
          <a:prstGeom prst="rect">
            <a:avLst/>
          </a:prstGeom>
        </p:spPr>
      </p:pic>
      <p:sp>
        <p:nvSpPr>
          <p:cNvPr id="82" name="Rectangle 57">
            <a:hlinkClick r:id="rId23" action="ppaction://hlinksldjump"/>
          </p:cNvPr>
          <p:cNvSpPr>
            <a:spLocks noChangeArrowheads="1"/>
          </p:cNvSpPr>
          <p:nvPr/>
        </p:nvSpPr>
        <p:spPr bwMode="auto">
          <a:xfrm>
            <a:off x="327025" y="5551670"/>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84" name="Rectangle 57">
            <a:hlinkClick r:id="rId24" action="ppaction://hlinksldjump"/>
          </p:cNvPr>
          <p:cNvSpPr>
            <a:spLocks noChangeArrowheads="1"/>
          </p:cNvSpPr>
          <p:nvPr/>
        </p:nvSpPr>
        <p:spPr bwMode="auto">
          <a:xfrm>
            <a:off x="305529" y="5153647"/>
            <a:ext cx="1570038"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88" name="TextBox 61"/>
          <p:cNvSpPr txBox="1">
            <a:spLocks noChangeArrowheads="1"/>
          </p:cNvSpPr>
          <p:nvPr/>
        </p:nvSpPr>
        <p:spPr bwMode="auto">
          <a:xfrm>
            <a:off x="327025" y="5832608"/>
            <a:ext cx="1436688" cy="330200"/>
          </a:xfrm>
          <a:prstGeom prst="rect">
            <a:avLst/>
          </a:prstGeom>
          <a:noFill/>
          <a:ln w="9525">
            <a:noFill/>
            <a:miter lim="800000"/>
            <a:headEnd/>
            <a:tailEnd/>
          </a:ln>
        </p:spPr>
        <p:txBody>
          <a:bodyPr lIns="0" rIns="36000" anchor="ctr"/>
          <a:lstStyle/>
          <a:p>
            <a:pPr marL="287338">
              <a:buClr>
                <a:schemeClr val="accent1"/>
              </a:buClr>
              <a:buSzPct val="80000"/>
            </a:pPr>
            <a:r>
              <a:rPr lang="en-US" sz="900" dirty="0"/>
              <a:t>Further Information</a:t>
            </a:r>
          </a:p>
        </p:txBody>
      </p:sp>
      <p:sp>
        <p:nvSpPr>
          <p:cNvPr id="89" name="Rectangle 57">
            <a:hlinkClick r:id="rId25" action="ppaction://hlinksldjump"/>
          </p:cNvPr>
          <p:cNvSpPr>
            <a:spLocks noChangeArrowheads="1"/>
          </p:cNvSpPr>
          <p:nvPr/>
        </p:nvSpPr>
        <p:spPr bwMode="auto">
          <a:xfrm>
            <a:off x="309641" y="5836767"/>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pic>
        <p:nvPicPr>
          <p:cNvPr id="101" name="Picture 37"/>
          <p:cNvPicPr>
            <a:picLocks noChangeAspect="1" noChangeArrowheads="1"/>
          </p:cNvPicPr>
          <p:nvPr>
            <p:custDataLst>
              <p:tags r:id="rId5"/>
            </p:custDataLst>
          </p:nvPr>
        </p:nvPicPr>
        <p:blipFill>
          <a:blip r:embed="rId26">
            <a:extLst>
              <a:ext uri="{28A0092B-C50C-407E-A947-70E740481C1C}">
                <a14:useLocalDpi xmlns:a14="http://schemas.microsoft.com/office/drawing/2010/main" val="0"/>
              </a:ext>
            </a:extLst>
          </a:blip>
          <a:stretch>
            <a:fillRect/>
          </a:stretch>
        </p:blipFill>
        <p:spPr bwMode="auto">
          <a:xfrm>
            <a:off x="6903584" y="5121275"/>
            <a:ext cx="585106" cy="409575"/>
          </a:xfrm>
          <a:prstGeom prst="rect">
            <a:avLst/>
          </a:prstGeom>
          <a:noFill/>
          <a:ln w="9525">
            <a:noFill/>
            <a:miter lim="800000"/>
            <a:headEnd/>
            <a:tailEnd/>
          </a:ln>
        </p:spPr>
      </p:pic>
      <p:sp>
        <p:nvSpPr>
          <p:cNvPr id="102" name="TextBox 59">
            <a:hlinkClick r:id="rId27" action="ppaction://hlinksldjump"/>
          </p:cNvPr>
          <p:cNvSpPr txBox="1">
            <a:spLocks noChangeArrowheads="1"/>
          </p:cNvSpPr>
          <p:nvPr/>
        </p:nvSpPr>
        <p:spPr bwMode="auto">
          <a:xfrm>
            <a:off x="8666003" y="1797138"/>
            <a:ext cx="284052" cy="276999"/>
          </a:xfrm>
          <a:prstGeom prst="rect">
            <a:avLst/>
          </a:prstGeom>
          <a:noFill/>
          <a:ln w="9525">
            <a:noFill/>
            <a:miter lim="800000"/>
            <a:headEnd/>
            <a:tailEnd/>
          </a:ln>
        </p:spPr>
        <p:txBody>
          <a:bodyPr wrap="none">
            <a:spAutoFit/>
          </a:bodyPr>
          <a:lstStyle/>
          <a:p>
            <a:r>
              <a:rPr lang="en-US" sz="1200" dirty="0">
                <a:solidFill>
                  <a:schemeClr val="bg1"/>
                </a:solidFill>
                <a:latin typeface="BentonSans Light" pitchFamily="2" charset="0"/>
                <a:cs typeface="BrowalliaUPC" pitchFamily="34" charset="-34"/>
              </a:rPr>
              <a:t>X</a:t>
            </a:r>
          </a:p>
        </p:txBody>
      </p:sp>
    </p:spTree>
    <p:extLst>
      <p:ext uri="{BB962C8B-B14F-4D97-AF65-F5344CB8AC3E}">
        <p14:creationId xmlns:p14="http://schemas.microsoft.com/office/powerpoint/2010/main" val="1132754262"/>
      </p:ext>
    </p:extLst>
  </p:cSld>
  <p:clrMapOvr>
    <a:masterClrMapping/>
  </p:clrMapOvr>
  <p:transition spd="med"/>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 name="Picture 39" descr="i_button_black.png"/>
          <p:cNvPicPr>
            <a:picLocks noChangeAspect="1"/>
          </p:cNvPicPr>
          <p:nvPr/>
        </p:nvPicPr>
        <p:blipFill>
          <a:blip r:embed="rId16" cstate="print">
            <a:extLst>
              <a:ext uri="{28A0092B-C50C-407E-A947-70E740481C1C}">
                <a14:useLocalDpi xmlns:a14="http://schemas.microsoft.com/office/drawing/2010/main" val="0"/>
              </a:ext>
            </a:extLst>
          </a:blip>
          <a:stretch>
            <a:fillRect/>
          </a:stretch>
        </p:blipFill>
        <p:spPr>
          <a:xfrm>
            <a:off x="376014" y="5909420"/>
            <a:ext cx="170688" cy="170688"/>
          </a:xfrm>
          <a:prstGeom prst="rect">
            <a:avLst/>
          </a:prstGeom>
        </p:spPr>
      </p:pic>
      <p:sp>
        <p:nvSpPr>
          <p:cNvPr id="21" name="Rectangle 122"/>
          <p:cNvSpPr>
            <a:spLocks noChangeArrowheads="1"/>
          </p:cNvSpPr>
          <p:nvPr/>
        </p:nvSpPr>
        <p:spPr bwMode="auto">
          <a:xfrm>
            <a:off x="1763713" y="4132263"/>
            <a:ext cx="7380287" cy="2725737"/>
          </a:xfrm>
          <a:prstGeom prst="rect">
            <a:avLst/>
          </a:prstGeom>
          <a:solidFill>
            <a:srgbClr val="ECECEC"/>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dirty="0"/>
          </a:p>
        </p:txBody>
      </p:sp>
      <p:sp>
        <p:nvSpPr>
          <p:cNvPr id="54" name="TextBox 56"/>
          <p:cNvSpPr txBox="1">
            <a:spLocks noChangeArrowheads="1"/>
          </p:cNvSpPr>
          <p:nvPr/>
        </p:nvSpPr>
        <p:spPr bwMode="auto">
          <a:xfrm>
            <a:off x="4278313" y="4140995"/>
            <a:ext cx="4859337" cy="2657651"/>
          </a:xfrm>
          <a:prstGeom prst="rect">
            <a:avLst/>
          </a:prstGeom>
          <a:noFill/>
          <a:ln w="9525">
            <a:noFill/>
            <a:miter lim="800000"/>
            <a:headEnd/>
            <a:tailEnd/>
          </a:ln>
        </p:spPr>
        <p:txBody>
          <a:bodyPr>
            <a:spAutoFit/>
          </a:bodyPr>
          <a:lstStyle/>
          <a:p>
            <a:pPr>
              <a:lnSpc>
                <a:spcPct val="90000"/>
              </a:lnSpc>
              <a:spcBef>
                <a:spcPct val="10000"/>
              </a:spcBef>
              <a:spcAft>
                <a:spcPts val="300"/>
              </a:spcAft>
              <a:buClr>
                <a:schemeClr val="accent1"/>
              </a:buClr>
              <a:buSzPct val="70000"/>
            </a:pPr>
            <a:endParaRPr lang="en-US" sz="1100" b="1" dirty="0">
              <a:solidFill>
                <a:srgbClr val="44697D"/>
              </a:solidFill>
            </a:endParaRPr>
          </a:p>
          <a:p>
            <a:pPr>
              <a:lnSpc>
                <a:spcPct val="90000"/>
              </a:lnSpc>
              <a:spcBef>
                <a:spcPct val="10000"/>
              </a:spcBef>
              <a:spcAft>
                <a:spcPts val="300"/>
              </a:spcAft>
              <a:buClr>
                <a:schemeClr val="accent1"/>
              </a:buClr>
              <a:buSzPct val="70000"/>
            </a:pPr>
            <a:endParaRPr lang="en-US" sz="900" dirty="0"/>
          </a:p>
          <a:p>
            <a:pPr marL="176213" indent="-176213">
              <a:lnSpc>
                <a:spcPct val="90000"/>
              </a:lnSpc>
              <a:spcBef>
                <a:spcPct val="10000"/>
              </a:spcBef>
              <a:spcAft>
                <a:spcPts val="300"/>
              </a:spcAft>
              <a:buClr>
                <a:srgbClr val="4DB6EF"/>
              </a:buClr>
              <a:buFont typeface="Wingdings" pitchFamily="2" charset="2"/>
              <a:buChar char="l"/>
            </a:pPr>
            <a:r>
              <a:rPr lang="en-US" sz="900" dirty="0"/>
              <a:t>Provides integrated business scenarios for customers focusing on professional services </a:t>
            </a:r>
            <a:br>
              <a:rPr lang="en-US" sz="900" dirty="0"/>
            </a:br>
            <a:r>
              <a:rPr lang="en-US" sz="900" dirty="0"/>
              <a:t>from order capturing via execution to financial and management accounting</a:t>
            </a:r>
          </a:p>
          <a:p>
            <a:pPr marL="176213" indent="-176213">
              <a:lnSpc>
                <a:spcPct val="90000"/>
              </a:lnSpc>
              <a:spcBef>
                <a:spcPct val="10000"/>
              </a:spcBef>
              <a:spcAft>
                <a:spcPts val="300"/>
              </a:spcAft>
              <a:buClr>
                <a:srgbClr val="4DB6EF"/>
              </a:buClr>
              <a:buFont typeface="Wingdings" pitchFamily="2" charset="2"/>
              <a:buChar char="l"/>
            </a:pPr>
            <a:r>
              <a:rPr lang="en-US" sz="900" dirty="0"/>
              <a:t>Integrated resources for estimating job time requirements and labor cost as well as planning optimal service routes. Expense items can be tracked and invoiced within quotes and sales orders </a:t>
            </a:r>
          </a:p>
          <a:p>
            <a:pPr marL="176213" indent="-176213">
              <a:lnSpc>
                <a:spcPct val="90000"/>
              </a:lnSpc>
              <a:spcBef>
                <a:spcPct val="10000"/>
              </a:spcBef>
              <a:spcAft>
                <a:spcPts val="300"/>
              </a:spcAft>
              <a:buClr>
                <a:srgbClr val="4DB6EF"/>
              </a:buClr>
              <a:buFont typeface="Wingdings" pitchFamily="2" charset="2"/>
              <a:buChar char="l"/>
            </a:pPr>
            <a:r>
              <a:rPr lang="en-US" sz="900" dirty="0"/>
              <a:t>Early margin information based on sales orders explain the decline/increase of sales growth</a:t>
            </a:r>
          </a:p>
          <a:p>
            <a:pPr marL="176213" indent="-176213">
              <a:lnSpc>
                <a:spcPct val="90000"/>
              </a:lnSpc>
              <a:spcBef>
                <a:spcPct val="10000"/>
              </a:spcBef>
              <a:spcAft>
                <a:spcPts val="300"/>
              </a:spcAft>
              <a:buClr>
                <a:srgbClr val="4DB6EF"/>
              </a:buClr>
              <a:buFont typeface="Wingdings" pitchFamily="2" charset="2"/>
              <a:buChar char="l"/>
            </a:pPr>
            <a:r>
              <a:rPr lang="en-US" sz="900" dirty="0"/>
              <a:t>Scalable process for revenue recognition supporting different accounting principles</a:t>
            </a:r>
          </a:p>
          <a:p>
            <a:pPr marL="176213" indent="-176213">
              <a:lnSpc>
                <a:spcPct val="90000"/>
              </a:lnSpc>
              <a:spcBef>
                <a:spcPct val="10000"/>
              </a:spcBef>
              <a:spcAft>
                <a:spcPts val="300"/>
              </a:spcAft>
              <a:buClr>
                <a:srgbClr val="4DB6EF"/>
              </a:buClr>
              <a:buFont typeface="Wingdings" pitchFamily="2" charset="2"/>
              <a:buChar char="l"/>
            </a:pPr>
            <a:r>
              <a:rPr lang="en-US" sz="900" dirty="0"/>
              <a:t>eShop Integration including support for catalog management, eCommerce Account Management, eCommerce Order Management with online payment processes and credit card handling</a:t>
            </a:r>
          </a:p>
          <a:p>
            <a:pPr marL="176213" indent="-176213">
              <a:lnSpc>
                <a:spcPct val="90000"/>
              </a:lnSpc>
              <a:spcBef>
                <a:spcPct val="10000"/>
              </a:spcBef>
              <a:spcAft>
                <a:spcPts val="300"/>
              </a:spcAft>
              <a:buClr>
                <a:srgbClr val="4DB6EF"/>
              </a:buClr>
              <a:buFont typeface="Wingdings" pitchFamily="2" charset="2"/>
              <a:buChar char="l"/>
            </a:pPr>
            <a:r>
              <a:rPr lang="en-US" sz="900" dirty="0"/>
              <a:t>Sales of 3rd party services including procurement and financial integration of third party costs </a:t>
            </a:r>
          </a:p>
          <a:p>
            <a:pPr marL="176213" indent="-176213">
              <a:lnSpc>
                <a:spcPct val="90000"/>
              </a:lnSpc>
              <a:spcBef>
                <a:spcPct val="10000"/>
              </a:spcBef>
              <a:spcAft>
                <a:spcPts val="300"/>
              </a:spcAft>
              <a:buClr>
                <a:srgbClr val="4DB6EF"/>
              </a:buClr>
              <a:buFont typeface="Wingdings" pitchFamily="2" charset="2"/>
              <a:buChar char="l"/>
            </a:pPr>
            <a:r>
              <a:rPr lang="en-US" sz="900" dirty="0"/>
              <a:t>Built in analytics enables a drill down to the profit and loss result alongside dimensions like products, customer groups and distribution channels.</a:t>
            </a:r>
          </a:p>
        </p:txBody>
      </p:sp>
      <p:sp>
        <p:nvSpPr>
          <p:cNvPr id="63" name="Chevron 43">
            <a:hlinkClick r:id="rId17" action="ppaction://hlinksldjump"/>
          </p:cNvPr>
          <p:cNvSpPr>
            <a:spLocks noChangeArrowheads="1"/>
          </p:cNvSpPr>
          <p:nvPr/>
        </p:nvSpPr>
        <p:spPr bwMode="auto">
          <a:xfrm>
            <a:off x="2768206" y="1838299"/>
            <a:ext cx="1177904" cy="1417638"/>
          </a:xfrm>
          <a:prstGeom prst="chevron">
            <a:avLst>
              <a:gd name="adj" fmla="val 13583"/>
            </a:avLst>
          </a:prstGeom>
          <a:solidFill>
            <a:srgbClr val="388ABD"/>
          </a:solidFill>
          <a:ln w="19050" cap="rnd" algn="ctr">
            <a:noFill/>
            <a:bevel/>
            <a:headEnd/>
            <a:tailEnd/>
          </a:ln>
        </p:spPr>
        <p:txBody>
          <a:bodyPr lIns="36000" tIns="36000" rIns="36000" bIns="36000"/>
          <a:lstStyle/>
          <a:p>
            <a:pPr>
              <a:lnSpc>
                <a:spcPct val="90000"/>
              </a:lnSpc>
            </a:pPr>
            <a:r>
              <a:rPr lang="en-US" sz="900" dirty="0">
                <a:solidFill>
                  <a:schemeClr val="bg1"/>
                </a:solidFill>
                <a:latin typeface="BentonSans Regular"/>
                <a:cs typeface="BentonSans Regular"/>
              </a:rPr>
              <a:t>Manage</a:t>
            </a:r>
          </a:p>
        </p:txBody>
      </p:sp>
      <p:sp>
        <p:nvSpPr>
          <p:cNvPr id="67" name="Chevron 44"/>
          <p:cNvSpPr>
            <a:spLocks noChangeArrowheads="1"/>
          </p:cNvSpPr>
          <p:nvPr/>
        </p:nvSpPr>
        <p:spPr bwMode="auto">
          <a:xfrm>
            <a:off x="338048" y="1837123"/>
            <a:ext cx="2564570" cy="1417638"/>
          </a:xfrm>
          <a:prstGeom prst="chevron">
            <a:avLst>
              <a:gd name="adj" fmla="val 11151"/>
            </a:avLst>
          </a:prstGeom>
          <a:solidFill>
            <a:srgbClr val="388ABD"/>
          </a:solidFill>
          <a:ln w="19050" cap="rnd" algn="ctr">
            <a:noFill/>
            <a:bevel/>
            <a:headEnd/>
            <a:tailEnd/>
          </a:ln>
        </p:spPr>
        <p:txBody>
          <a:bodyPr lIns="36000" tIns="36000" rIns="36000" bIns="36000"/>
          <a:lstStyle/>
          <a:p>
            <a:pPr>
              <a:lnSpc>
                <a:spcPct val="90000"/>
              </a:lnSpc>
            </a:pPr>
            <a:r>
              <a:rPr lang="en-US" sz="900" dirty="0">
                <a:solidFill>
                  <a:schemeClr val="bg1"/>
                </a:solidFill>
                <a:latin typeface="BentonSans Regular"/>
                <a:cs typeface="BentonSans Regular"/>
              </a:rPr>
              <a:t>Order</a:t>
            </a:r>
          </a:p>
        </p:txBody>
      </p:sp>
      <p:sp>
        <p:nvSpPr>
          <p:cNvPr id="72" name="Chevron 83"/>
          <p:cNvSpPr>
            <a:spLocks noChangeArrowheads="1"/>
          </p:cNvSpPr>
          <p:nvPr/>
        </p:nvSpPr>
        <p:spPr bwMode="auto">
          <a:xfrm>
            <a:off x="3819634" y="1838299"/>
            <a:ext cx="1749333" cy="1417638"/>
          </a:xfrm>
          <a:prstGeom prst="chevron">
            <a:avLst>
              <a:gd name="adj" fmla="val 11302"/>
            </a:avLst>
          </a:prstGeom>
          <a:solidFill>
            <a:srgbClr val="388ABD"/>
          </a:solidFill>
          <a:ln w="19050" cap="rnd" algn="ctr">
            <a:noFill/>
            <a:bevel/>
            <a:headEnd/>
            <a:tailEnd/>
          </a:ln>
        </p:spPr>
        <p:txBody>
          <a:bodyPr lIns="36000" tIns="36000" rIns="36000" bIns="36000"/>
          <a:lstStyle/>
          <a:p>
            <a:pPr>
              <a:lnSpc>
                <a:spcPct val="90000"/>
              </a:lnSpc>
            </a:pPr>
            <a:r>
              <a:rPr lang="en-US" sz="900" dirty="0">
                <a:solidFill>
                  <a:schemeClr val="bg1"/>
                </a:solidFill>
                <a:latin typeface="BentonSans Regular"/>
                <a:cs typeface="BentonSans Regular"/>
              </a:rPr>
              <a:t>Fulfill</a:t>
            </a:r>
          </a:p>
        </p:txBody>
      </p:sp>
      <p:sp>
        <p:nvSpPr>
          <p:cNvPr id="75" name="Chevron 84"/>
          <p:cNvSpPr>
            <a:spLocks noChangeArrowheads="1"/>
          </p:cNvSpPr>
          <p:nvPr>
            <p:custDataLst>
              <p:tags r:id="rId1"/>
            </p:custDataLst>
          </p:nvPr>
        </p:nvSpPr>
        <p:spPr bwMode="auto">
          <a:xfrm>
            <a:off x="3926301" y="2209774"/>
            <a:ext cx="795428" cy="674688"/>
          </a:xfrm>
          <a:prstGeom prst="chevron">
            <a:avLst>
              <a:gd name="adj" fmla="val 10372"/>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700" dirty="0">
                <a:solidFill>
                  <a:srgbClr val="404040"/>
                </a:solidFill>
              </a:rPr>
              <a:t>Perform Services</a:t>
            </a:r>
          </a:p>
        </p:txBody>
      </p:sp>
      <p:sp>
        <p:nvSpPr>
          <p:cNvPr id="82" name="Chevron 84"/>
          <p:cNvSpPr>
            <a:spLocks noChangeArrowheads="1"/>
          </p:cNvSpPr>
          <p:nvPr>
            <p:custDataLst>
              <p:tags r:id="rId2"/>
            </p:custDataLst>
          </p:nvPr>
        </p:nvSpPr>
        <p:spPr bwMode="auto">
          <a:xfrm>
            <a:off x="4726300" y="2209774"/>
            <a:ext cx="795428" cy="674688"/>
          </a:xfrm>
          <a:prstGeom prst="chevron">
            <a:avLst>
              <a:gd name="adj" fmla="val 10372"/>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700" dirty="0">
                <a:solidFill>
                  <a:srgbClr val="404040"/>
                </a:solidFill>
              </a:rPr>
              <a:t>Create Confirmation</a:t>
            </a:r>
          </a:p>
        </p:txBody>
      </p:sp>
      <p:sp>
        <p:nvSpPr>
          <p:cNvPr id="85" name="Chevron 84"/>
          <p:cNvSpPr>
            <a:spLocks noChangeArrowheads="1"/>
          </p:cNvSpPr>
          <p:nvPr>
            <p:custDataLst>
              <p:tags r:id="rId3"/>
            </p:custDataLst>
          </p:nvPr>
        </p:nvSpPr>
        <p:spPr bwMode="auto">
          <a:xfrm>
            <a:off x="498048" y="2208598"/>
            <a:ext cx="795428" cy="674688"/>
          </a:xfrm>
          <a:prstGeom prst="chevron">
            <a:avLst>
              <a:gd name="adj" fmla="val 10372"/>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700" dirty="0">
                <a:solidFill>
                  <a:srgbClr val="404040"/>
                </a:solidFill>
              </a:rPr>
              <a:t>Create Opportunity</a:t>
            </a:r>
          </a:p>
        </p:txBody>
      </p:sp>
      <p:sp>
        <p:nvSpPr>
          <p:cNvPr id="86" name="Chevron 84"/>
          <p:cNvSpPr>
            <a:spLocks noChangeArrowheads="1"/>
          </p:cNvSpPr>
          <p:nvPr>
            <p:custDataLst>
              <p:tags r:id="rId4"/>
            </p:custDataLst>
          </p:nvPr>
        </p:nvSpPr>
        <p:spPr bwMode="auto">
          <a:xfrm>
            <a:off x="1269095" y="2208598"/>
            <a:ext cx="795428" cy="674688"/>
          </a:xfrm>
          <a:prstGeom prst="chevron">
            <a:avLst>
              <a:gd name="adj" fmla="val 10372"/>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700" dirty="0">
                <a:solidFill>
                  <a:srgbClr val="404040"/>
                </a:solidFill>
              </a:rPr>
              <a:t>Create Sales Quote</a:t>
            </a:r>
          </a:p>
          <a:p>
            <a:pPr>
              <a:lnSpc>
                <a:spcPct val="90000"/>
              </a:lnSpc>
              <a:buClr>
                <a:schemeClr val="accent1"/>
              </a:buClr>
              <a:buSzPct val="80000"/>
            </a:pPr>
            <a:endParaRPr lang="en-US" sz="700" dirty="0">
              <a:solidFill>
                <a:srgbClr val="404040"/>
              </a:solidFill>
            </a:endParaRPr>
          </a:p>
        </p:txBody>
      </p:sp>
      <p:sp>
        <p:nvSpPr>
          <p:cNvPr id="87" name="Chevron 84"/>
          <p:cNvSpPr>
            <a:spLocks noChangeArrowheads="1"/>
          </p:cNvSpPr>
          <p:nvPr>
            <p:custDataLst>
              <p:tags r:id="rId5"/>
            </p:custDataLst>
          </p:nvPr>
        </p:nvSpPr>
        <p:spPr bwMode="auto">
          <a:xfrm>
            <a:off x="2038619" y="2208598"/>
            <a:ext cx="795428" cy="674688"/>
          </a:xfrm>
          <a:prstGeom prst="chevron">
            <a:avLst>
              <a:gd name="adj" fmla="val 10372"/>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700" dirty="0">
                <a:solidFill>
                  <a:srgbClr val="404040"/>
                </a:solidFill>
              </a:rPr>
              <a:t>Create Sales Order</a:t>
            </a:r>
          </a:p>
        </p:txBody>
      </p:sp>
      <p:sp>
        <p:nvSpPr>
          <p:cNvPr id="88" name="Chevron 84"/>
          <p:cNvSpPr>
            <a:spLocks noChangeArrowheads="1"/>
          </p:cNvSpPr>
          <p:nvPr>
            <p:custDataLst>
              <p:tags r:id="rId6"/>
            </p:custDataLst>
          </p:nvPr>
        </p:nvSpPr>
        <p:spPr bwMode="auto">
          <a:xfrm>
            <a:off x="3024206" y="2209774"/>
            <a:ext cx="795428" cy="674688"/>
          </a:xfrm>
          <a:prstGeom prst="chevron">
            <a:avLst>
              <a:gd name="adj" fmla="val 10372"/>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700" dirty="0">
                <a:solidFill>
                  <a:srgbClr val="404040"/>
                </a:solidFill>
              </a:rPr>
              <a:t>Dispatch and Schedule Order</a:t>
            </a:r>
          </a:p>
        </p:txBody>
      </p:sp>
      <p:sp>
        <p:nvSpPr>
          <p:cNvPr id="2" name="Title 1"/>
          <p:cNvSpPr>
            <a:spLocks noGrp="1"/>
          </p:cNvSpPr>
          <p:nvPr>
            <p:ph type="title"/>
          </p:nvPr>
        </p:nvSpPr>
        <p:spPr/>
        <p:txBody>
          <a:bodyPr/>
          <a:lstStyle/>
          <a:p>
            <a:r>
              <a:rPr lang="en-US" dirty="0"/>
              <a:t>Order-to-Cash (Standardized Services) </a:t>
            </a:r>
            <a:br>
              <a:rPr lang="en-US" dirty="0"/>
            </a:br>
            <a:r>
              <a:rPr lang="en-US" sz="2000" b="0" dirty="0"/>
              <a:t>Business Value</a:t>
            </a:r>
          </a:p>
        </p:txBody>
      </p:sp>
      <p:sp>
        <p:nvSpPr>
          <p:cNvPr id="22" name="TextBox 21"/>
          <p:cNvSpPr txBox="1"/>
          <p:nvPr/>
        </p:nvSpPr>
        <p:spPr>
          <a:xfrm>
            <a:off x="218636" y="4119098"/>
            <a:ext cx="1647825" cy="461665"/>
          </a:xfrm>
          <a:prstGeom prst="rect">
            <a:avLst/>
          </a:prstGeom>
          <a:noFill/>
        </p:spPr>
        <p:txBody>
          <a:bodyPr>
            <a:spAutoFit/>
          </a:bodyPr>
          <a:lstStyle>
            <a:defPPr>
              <a:defRPr lang="de-DE"/>
            </a:defPPr>
            <a:lvl1pPr>
              <a:buClr>
                <a:schemeClr val="accent1"/>
              </a:buClr>
              <a:buSzPct val="80000"/>
              <a:buFont typeface="Wingdings" pitchFamily="2" charset="2"/>
              <a:buNone/>
              <a:defRPr sz="1200">
                <a:solidFill>
                  <a:srgbClr val="666666"/>
                </a:solidFill>
                <a:latin typeface="BentonSans Light" pitchFamily="2" charset="0"/>
              </a:defRPr>
            </a:lvl1pPr>
          </a:lstStyle>
          <a:p>
            <a:r>
              <a:rPr lang="en-US" dirty="0"/>
              <a:t>Scenario </a:t>
            </a:r>
          </a:p>
          <a:p>
            <a:r>
              <a:rPr lang="en-US" dirty="0"/>
              <a:t>Explorer</a:t>
            </a:r>
          </a:p>
        </p:txBody>
      </p:sp>
      <p:sp>
        <p:nvSpPr>
          <p:cNvPr id="29" name="TextBox 28"/>
          <p:cNvSpPr txBox="1"/>
          <p:nvPr/>
        </p:nvSpPr>
        <p:spPr bwMode="auto">
          <a:xfrm>
            <a:off x="1922463" y="4138613"/>
            <a:ext cx="4602162" cy="261937"/>
          </a:xfrm>
          <a:prstGeom prst="rect">
            <a:avLst/>
          </a:prstGeom>
          <a:noFill/>
        </p:spPr>
        <p:txBody>
          <a:bodyPr>
            <a:spAutoFit/>
          </a:bodyPr>
          <a:lstStyle/>
          <a:p>
            <a:pPr>
              <a:buClr>
                <a:schemeClr val="accent1"/>
              </a:buClr>
              <a:buSzPct val="80000"/>
              <a:buFont typeface="Wingdings" pitchFamily="2" charset="2"/>
              <a:buNone/>
              <a:defRPr/>
            </a:pPr>
            <a:endParaRPr lang="en-US" sz="1100" b="1" dirty="0">
              <a:solidFill>
                <a:srgbClr val="44697D"/>
              </a:solidFill>
              <a:latin typeface="+mn-lt"/>
            </a:endParaRPr>
          </a:p>
        </p:txBody>
      </p:sp>
      <p:sp>
        <p:nvSpPr>
          <p:cNvPr id="47" name="TextBox 83"/>
          <p:cNvSpPr txBox="1">
            <a:spLocks noChangeArrowheads="1"/>
          </p:cNvSpPr>
          <p:nvPr/>
        </p:nvSpPr>
        <p:spPr bwMode="auto">
          <a:xfrm>
            <a:off x="1738313" y="4138613"/>
            <a:ext cx="2159000" cy="261610"/>
          </a:xfrm>
          <a:prstGeom prst="rect">
            <a:avLst/>
          </a:prstGeom>
          <a:noFill/>
          <a:ln w="9525">
            <a:noFill/>
            <a:miter lim="800000"/>
            <a:headEnd/>
            <a:tailEnd/>
          </a:ln>
        </p:spPr>
        <p:txBody>
          <a:bodyPr>
            <a:spAutoFit/>
          </a:bodyPr>
          <a:lstStyle/>
          <a:p>
            <a:pPr>
              <a:buClr>
                <a:schemeClr val="accent1"/>
              </a:buClr>
              <a:buSzPct val="80000"/>
              <a:buFont typeface="Wingdings" pitchFamily="2" charset="2"/>
              <a:buNone/>
            </a:pPr>
            <a:r>
              <a:rPr lang="en-US" sz="1100" dirty="0">
                <a:solidFill>
                  <a:srgbClr val="666666"/>
                </a:solidFill>
                <a:latin typeface="BentonSans Light" pitchFamily="2" charset="0"/>
              </a:rPr>
              <a:t>Overview</a:t>
            </a:r>
            <a:endParaRPr lang="en-US" sz="900" dirty="0">
              <a:solidFill>
                <a:srgbClr val="666666"/>
              </a:solidFill>
              <a:latin typeface="BentonSans Light" pitchFamily="2" charset="0"/>
            </a:endParaRPr>
          </a:p>
        </p:txBody>
      </p:sp>
      <p:pic>
        <p:nvPicPr>
          <p:cNvPr id="76" name="Picture 118" descr="sales"/>
          <p:cNvPicPr>
            <a:picLocks noChangeAspect="1" noChangeArrowheads="1"/>
          </p:cNvPicPr>
          <p:nvPr>
            <p:custDataLst>
              <p:tags r:id="rId7"/>
            </p:custDataLst>
          </p:nvPr>
        </p:nvPicPr>
        <p:blipFill>
          <a:blip r:embed="rId18" cstate="print"/>
          <a:stretch>
            <a:fillRect/>
          </a:stretch>
        </p:blipFill>
        <p:spPr bwMode="auto">
          <a:xfrm>
            <a:off x="406864" y="2980527"/>
            <a:ext cx="720000" cy="720000"/>
          </a:xfrm>
          <a:prstGeom prst="rect">
            <a:avLst/>
          </a:prstGeom>
          <a:noFill/>
          <a:ln w="9525">
            <a:noFill/>
            <a:miter lim="800000"/>
            <a:headEnd/>
            <a:tailEnd/>
          </a:ln>
        </p:spPr>
      </p:pic>
      <p:pic>
        <p:nvPicPr>
          <p:cNvPr id="80" name="Picture 43" descr="service"/>
          <p:cNvPicPr preferRelativeResize="0">
            <a:picLocks noChangeAspect="1" noChangeArrowheads="1"/>
          </p:cNvPicPr>
          <p:nvPr>
            <p:custDataLst>
              <p:tags r:id="rId8"/>
            </p:custDataLst>
          </p:nvPr>
        </p:nvPicPr>
        <p:blipFill>
          <a:blip r:embed="rId19" cstate="print"/>
          <a:stretch>
            <a:fillRect/>
          </a:stretch>
        </p:blipFill>
        <p:spPr bwMode="auto">
          <a:xfrm>
            <a:off x="3897313" y="2960618"/>
            <a:ext cx="720000" cy="720000"/>
          </a:xfrm>
          <a:prstGeom prst="rect">
            <a:avLst/>
          </a:prstGeom>
          <a:noFill/>
          <a:ln w="9525">
            <a:noFill/>
            <a:miter lim="800000"/>
            <a:headEnd/>
            <a:tailEnd/>
          </a:ln>
        </p:spPr>
      </p:pic>
      <p:sp>
        <p:nvSpPr>
          <p:cNvPr id="130" name="TextBox 54"/>
          <p:cNvSpPr txBox="1">
            <a:spLocks noChangeArrowheads="1"/>
          </p:cNvSpPr>
          <p:nvPr/>
        </p:nvSpPr>
        <p:spPr bwMode="auto">
          <a:xfrm>
            <a:off x="4292600" y="4148138"/>
            <a:ext cx="1868488"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Key Benefits</a:t>
            </a:r>
          </a:p>
        </p:txBody>
      </p:sp>
      <p:pic>
        <p:nvPicPr>
          <p:cNvPr id="44" name="Picture 118" descr="sales"/>
          <p:cNvPicPr>
            <a:picLocks noChangeAspect="1" noChangeArrowheads="1"/>
          </p:cNvPicPr>
          <p:nvPr>
            <p:custDataLst>
              <p:tags r:id="rId9"/>
            </p:custDataLst>
          </p:nvPr>
        </p:nvPicPr>
        <p:blipFill>
          <a:blip r:embed="rId18" cstate="print"/>
          <a:stretch>
            <a:fillRect/>
          </a:stretch>
        </p:blipFill>
        <p:spPr bwMode="auto">
          <a:xfrm>
            <a:off x="2798158" y="2980527"/>
            <a:ext cx="720000" cy="720000"/>
          </a:xfrm>
          <a:prstGeom prst="rect">
            <a:avLst/>
          </a:prstGeom>
          <a:noFill/>
          <a:ln w="9525">
            <a:noFill/>
            <a:miter lim="800000"/>
            <a:headEnd/>
            <a:tailEnd/>
          </a:ln>
        </p:spPr>
      </p:pic>
      <p:sp>
        <p:nvSpPr>
          <p:cNvPr id="45" name="Chevron 44"/>
          <p:cNvSpPr>
            <a:spLocks noChangeArrowheads="1"/>
          </p:cNvSpPr>
          <p:nvPr/>
        </p:nvSpPr>
        <p:spPr bwMode="auto">
          <a:xfrm>
            <a:off x="5453856" y="1838299"/>
            <a:ext cx="2564570" cy="1417638"/>
          </a:xfrm>
          <a:prstGeom prst="chevron">
            <a:avLst>
              <a:gd name="adj" fmla="val 11151"/>
            </a:avLst>
          </a:prstGeom>
          <a:solidFill>
            <a:srgbClr val="388ABD"/>
          </a:solidFill>
          <a:ln w="19050" cap="rnd" algn="ctr">
            <a:noFill/>
            <a:bevel/>
            <a:headEnd/>
            <a:tailEnd/>
          </a:ln>
        </p:spPr>
        <p:txBody>
          <a:bodyPr lIns="36000" tIns="36000" rIns="36000" bIns="36000"/>
          <a:lstStyle/>
          <a:p>
            <a:pPr>
              <a:lnSpc>
                <a:spcPct val="90000"/>
              </a:lnSpc>
            </a:pPr>
            <a:r>
              <a:rPr lang="en-US" sz="900" dirty="0">
                <a:solidFill>
                  <a:schemeClr val="bg1"/>
                </a:solidFill>
                <a:latin typeface="BentonSans Regular"/>
                <a:cs typeface="BentonSans Regular"/>
              </a:rPr>
              <a:t>Settle</a:t>
            </a:r>
          </a:p>
        </p:txBody>
      </p:sp>
      <p:sp>
        <p:nvSpPr>
          <p:cNvPr id="46" name="Chevron 45"/>
          <p:cNvSpPr>
            <a:spLocks noChangeArrowheads="1"/>
          </p:cNvSpPr>
          <p:nvPr>
            <p:custDataLst>
              <p:tags r:id="rId10"/>
            </p:custDataLst>
          </p:nvPr>
        </p:nvSpPr>
        <p:spPr bwMode="auto">
          <a:xfrm>
            <a:off x="5613856" y="2209774"/>
            <a:ext cx="795428" cy="674688"/>
          </a:xfrm>
          <a:prstGeom prst="chevron">
            <a:avLst>
              <a:gd name="adj" fmla="val 10372"/>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700" dirty="0">
                <a:solidFill>
                  <a:srgbClr val="404040"/>
                </a:solidFill>
              </a:rPr>
              <a:t>Create Invoice</a:t>
            </a:r>
          </a:p>
        </p:txBody>
      </p:sp>
      <p:sp>
        <p:nvSpPr>
          <p:cNvPr id="48" name="Chevron 84"/>
          <p:cNvSpPr>
            <a:spLocks noChangeArrowheads="1"/>
          </p:cNvSpPr>
          <p:nvPr>
            <p:custDataLst>
              <p:tags r:id="rId11"/>
            </p:custDataLst>
          </p:nvPr>
        </p:nvSpPr>
        <p:spPr bwMode="auto">
          <a:xfrm>
            <a:off x="6384903" y="2209774"/>
            <a:ext cx="795428" cy="674688"/>
          </a:xfrm>
          <a:prstGeom prst="chevron">
            <a:avLst>
              <a:gd name="adj" fmla="val 10372"/>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700" dirty="0">
                <a:solidFill>
                  <a:srgbClr val="404040"/>
                </a:solidFill>
              </a:rPr>
              <a:t>Collect Payment</a:t>
            </a:r>
          </a:p>
          <a:p>
            <a:pPr>
              <a:lnSpc>
                <a:spcPct val="90000"/>
              </a:lnSpc>
              <a:buClr>
                <a:schemeClr val="accent1"/>
              </a:buClr>
              <a:buSzPct val="80000"/>
            </a:pPr>
            <a:endParaRPr lang="en-US" sz="700" dirty="0">
              <a:solidFill>
                <a:srgbClr val="404040"/>
              </a:solidFill>
            </a:endParaRPr>
          </a:p>
        </p:txBody>
      </p:sp>
      <p:sp>
        <p:nvSpPr>
          <p:cNvPr id="49" name="Chevron 84"/>
          <p:cNvSpPr>
            <a:spLocks noChangeArrowheads="1"/>
          </p:cNvSpPr>
          <p:nvPr>
            <p:custDataLst>
              <p:tags r:id="rId12"/>
            </p:custDataLst>
          </p:nvPr>
        </p:nvSpPr>
        <p:spPr bwMode="auto">
          <a:xfrm>
            <a:off x="7154427" y="2209774"/>
            <a:ext cx="795428" cy="674688"/>
          </a:xfrm>
          <a:prstGeom prst="chevron">
            <a:avLst>
              <a:gd name="adj" fmla="val 10372"/>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700" dirty="0">
                <a:solidFill>
                  <a:srgbClr val="404040"/>
                </a:solidFill>
              </a:rPr>
              <a:t>Post to Ledger</a:t>
            </a:r>
          </a:p>
        </p:txBody>
      </p:sp>
      <p:pic>
        <p:nvPicPr>
          <p:cNvPr id="50" name="Picture 34" descr="financial_and_managerial_accounting"/>
          <p:cNvPicPr preferRelativeResize="0">
            <a:picLocks noChangeAspect="1" noChangeArrowheads="1"/>
          </p:cNvPicPr>
          <p:nvPr>
            <p:custDataLst>
              <p:tags r:id="rId13"/>
            </p:custDataLst>
          </p:nvPr>
        </p:nvPicPr>
        <p:blipFill>
          <a:blip r:embed="rId20" cstate="print"/>
          <a:stretch>
            <a:fillRect/>
          </a:stretch>
        </p:blipFill>
        <p:spPr bwMode="auto">
          <a:xfrm>
            <a:off x="5521728" y="2980527"/>
            <a:ext cx="720000" cy="720000"/>
          </a:xfrm>
          <a:prstGeom prst="rect">
            <a:avLst/>
          </a:prstGeom>
          <a:noFill/>
          <a:ln w="9525">
            <a:noFill/>
            <a:miter lim="800000"/>
            <a:headEnd/>
            <a:tailEnd/>
          </a:ln>
        </p:spPr>
      </p:pic>
      <p:sp>
        <p:nvSpPr>
          <p:cNvPr id="53" name="TextBox 53"/>
          <p:cNvSpPr txBox="1">
            <a:spLocks noChangeArrowheads="1"/>
          </p:cNvSpPr>
          <p:nvPr/>
        </p:nvSpPr>
        <p:spPr bwMode="auto">
          <a:xfrm>
            <a:off x="1752600" y="4410075"/>
            <a:ext cx="2525713" cy="2089150"/>
          </a:xfrm>
          <a:prstGeom prst="rect">
            <a:avLst/>
          </a:prstGeom>
          <a:noFill/>
          <a:ln w="9525">
            <a:noFill/>
            <a:miter lim="800000"/>
            <a:headEnd/>
            <a:tailEnd/>
          </a:ln>
        </p:spPr>
        <p:txBody>
          <a:bodyPr>
            <a:spAutoFit/>
          </a:bodyPr>
          <a:lstStyle/>
          <a:p>
            <a:pPr>
              <a:lnSpc>
                <a:spcPct val="95000"/>
              </a:lnSpc>
              <a:spcBef>
                <a:spcPts val="600"/>
              </a:spcBef>
              <a:spcAft>
                <a:spcPts val="600"/>
              </a:spcAft>
              <a:buSzPct val="125000"/>
            </a:pPr>
            <a:r>
              <a:rPr lang="en-US" sz="900" dirty="0"/>
              <a:t>For midsize companies selling professional services, this process aligns customer relationship management, service delivery with financial and management accounting. </a:t>
            </a:r>
          </a:p>
          <a:p>
            <a:pPr>
              <a:lnSpc>
                <a:spcPct val="95000"/>
              </a:lnSpc>
              <a:spcBef>
                <a:spcPts val="600"/>
              </a:spcBef>
              <a:spcAft>
                <a:spcPts val="600"/>
              </a:spcAft>
              <a:buSzPct val="125000"/>
            </a:pPr>
            <a:r>
              <a:rPr lang="en-US" sz="900" dirty="0"/>
              <a:t>You can boost speed to revenue, decrease cost of selling and delivering services, improve customer satisfaction by delivering on time and on budget to increase your profitability.</a:t>
            </a:r>
          </a:p>
          <a:p>
            <a:pPr>
              <a:lnSpc>
                <a:spcPct val="95000"/>
              </a:lnSpc>
              <a:spcBef>
                <a:spcPts val="600"/>
              </a:spcBef>
              <a:spcAft>
                <a:spcPts val="600"/>
              </a:spcAft>
              <a:buSzPct val="125000"/>
            </a:pPr>
            <a:r>
              <a:rPr lang="en-US" sz="900" dirty="0"/>
              <a:t>SAP Business ByDesign supports the entire order-to-cash business – from order management and order fulfillment through to settlement of invoices.</a:t>
            </a:r>
          </a:p>
        </p:txBody>
      </p:sp>
      <p:cxnSp>
        <p:nvCxnSpPr>
          <p:cNvPr id="59" name="Straight Connector 139"/>
          <p:cNvCxnSpPr>
            <a:cxnSpLocks noChangeShapeType="1"/>
          </p:cNvCxnSpPr>
          <p:nvPr/>
        </p:nvCxnSpPr>
        <p:spPr bwMode="auto">
          <a:xfrm rot="16200000" flipH="1">
            <a:off x="3024187" y="5487988"/>
            <a:ext cx="2562225" cy="0"/>
          </a:xfrm>
          <a:prstGeom prst="line">
            <a:avLst/>
          </a:prstGeom>
          <a:noFill/>
          <a:ln w="12700" algn="ctr">
            <a:solidFill>
              <a:schemeClr val="bg1"/>
            </a:solidFill>
            <a:round/>
            <a:headEnd/>
            <a:tailEnd/>
          </a:ln>
        </p:spPr>
      </p:cxnSp>
      <p:pic>
        <p:nvPicPr>
          <p:cNvPr id="51" name="Picture 50" descr="scenario_60pxgrün.png"/>
          <p:cNvPicPr>
            <a:picLocks noChangeAspect="1"/>
          </p:cNvPicPr>
          <p:nvPr/>
        </p:nvPicPr>
        <p:blipFill>
          <a:blip r:embed="rId21" cstate="print"/>
          <a:stretch>
            <a:fillRect/>
          </a:stretch>
        </p:blipFill>
        <p:spPr>
          <a:xfrm>
            <a:off x="366458" y="4843266"/>
            <a:ext cx="180000" cy="180000"/>
          </a:xfrm>
          <a:prstGeom prst="rect">
            <a:avLst/>
          </a:prstGeom>
        </p:spPr>
      </p:pic>
      <p:sp>
        <p:nvSpPr>
          <p:cNvPr id="52" name="TextBox 72"/>
          <p:cNvSpPr txBox="1">
            <a:spLocks noChangeArrowheads="1"/>
          </p:cNvSpPr>
          <p:nvPr/>
        </p:nvSpPr>
        <p:spPr bwMode="auto">
          <a:xfrm>
            <a:off x="327025" y="5186545"/>
            <a:ext cx="1436688" cy="330200"/>
          </a:xfrm>
          <a:prstGeom prst="rect">
            <a:avLst/>
          </a:prstGeom>
          <a:solidFill>
            <a:srgbClr val="ECECEC"/>
          </a:solidFill>
        </p:spPr>
        <p:txBody>
          <a:bodyPr lIns="0" rIns="0" anchor="ctr"/>
          <a:lstStyle>
            <a:defPPr>
              <a:defRPr lang="de-DE"/>
            </a:defPPr>
            <a:lvl1pPr marL="288000">
              <a:buClr>
                <a:schemeClr val="accent1"/>
              </a:buClr>
              <a:buSzPct val="80000"/>
              <a:defRPr sz="900" b="1">
                <a:latin typeface="+mn-lt"/>
              </a:defRPr>
            </a:lvl1pPr>
          </a:lstStyle>
          <a:p>
            <a:r>
              <a:rPr lang="en-US" dirty="0"/>
              <a:t>Business Value</a:t>
            </a:r>
          </a:p>
        </p:txBody>
      </p:sp>
      <p:sp>
        <p:nvSpPr>
          <p:cNvPr id="60" name="TextBox 59"/>
          <p:cNvSpPr txBox="1"/>
          <p:nvPr/>
        </p:nvSpPr>
        <p:spPr>
          <a:xfrm>
            <a:off x="327024" y="4786930"/>
            <a:ext cx="1630363" cy="330200"/>
          </a:xfrm>
          <a:prstGeom prst="rect">
            <a:avLst/>
          </a:prstGeom>
          <a:noFill/>
          <a:ln w="9525">
            <a:noFill/>
            <a:miter lim="800000"/>
            <a:headEnd/>
            <a:tailEnd/>
          </a:ln>
        </p:spPr>
        <p:txBody>
          <a:bodyPr lIns="0" rIns="36000" anchor="ctr"/>
          <a:lstStyle>
            <a:defPPr>
              <a:defRPr lang="de-DE"/>
            </a:defPPr>
            <a:lvl1pPr marL="287338">
              <a:buClr>
                <a:schemeClr val="accent1"/>
              </a:buClr>
              <a:buSzPct val="80000"/>
              <a:defRPr sz="900"/>
            </a:lvl1pPr>
          </a:lstStyle>
          <a:p>
            <a:r>
              <a:rPr lang="en-US" dirty="0"/>
              <a:t>Scenario/Processes</a:t>
            </a:r>
          </a:p>
        </p:txBody>
      </p:sp>
      <p:sp>
        <p:nvSpPr>
          <p:cNvPr id="61" name="TextBox 61"/>
          <p:cNvSpPr txBox="1">
            <a:spLocks noChangeArrowheads="1"/>
          </p:cNvSpPr>
          <p:nvPr/>
        </p:nvSpPr>
        <p:spPr bwMode="auto">
          <a:xfrm>
            <a:off x="327025" y="5540558"/>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pPr>
            <a:r>
              <a:rPr lang="en-US" sz="900" dirty="0"/>
              <a:t>Scenario Flow</a:t>
            </a:r>
          </a:p>
        </p:txBody>
      </p:sp>
      <p:pic>
        <p:nvPicPr>
          <p:cNvPr id="62" name="Picture 61" descr="Monitor_60px.png"/>
          <p:cNvPicPr>
            <a:picLocks noChangeAspect="1"/>
          </p:cNvPicPr>
          <p:nvPr/>
        </p:nvPicPr>
        <p:blipFill>
          <a:blip r:embed="rId22" cstate="print"/>
          <a:stretch>
            <a:fillRect/>
          </a:stretch>
        </p:blipFill>
        <p:spPr>
          <a:xfrm>
            <a:off x="366739" y="5604137"/>
            <a:ext cx="180000" cy="180000"/>
          </a:xfrm>
          <a:prstGeom prst="rect">
            <a:avLst/>
          </a:prstGeom>
        </p:spPr>
      </p:pic>
      <p:sp>
        <p:nvSpPr>
          <p:cNvPr id="64" name="Rectangle 57">
            <a:hlinkClick r:id="rId23" action="ppaction://hlinksldjump"/>
          </p:cNvPr>
          <p:cNvSpPr>
            <a:spLocks noChangeArrowheads="1"/>
          </p:cNvSpPr>
          <p:nvPr/>
        </p:nvSpPr>
        <p:spPr bwMode="auto">
          <a:xfrm>
            <a:off x="319231" y="5551670"/>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65" name="Rectangle 55">
            <a:hlinkClick r:id="rId17" action="ppaction://hlinksldjump"/>
          </p:cNvPr>
          <p:cNvSpPr>
            <a:spLocks noChangeArrowheads="1"/>
          </p:cNvSpPr>
          <p:nvPr/>
        </p:nvSpPr>
        <p:spPr bwMode="auto">
          <a:xfrm>
            <a:off x="326182" y="4809441"/>
            <a:ext cx="1570038" cy="296863"/>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66" name="Rectangle 57"/>
          <p:cNvSpPr>
            <a:spLocks noChangeArrowheads="1"/>
          </p:cNvSpPr>
          <p:nvPr/>
        </p:nvSpPr>
        <p:spPr bwMode="auto">
          <a:xfrm>
            <a:off x="327025" y="5198914"/>
            <a:ext cx="1570038"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pic>
        <p:nvPicPr>
          <p:cNvPr id="68" name="Picture 67"/>
          <p:cNvPicPr>
            <a:picLocks noChangeAspect="1"/>
          </p:cNvPicPr>
          <p:nvPr/>
        </p:nvPicPr>
        <p:blipFill>
          <a:blip r:embed="rId24" cstate="print">
            <a:extLst>
              <a:ext uri="{28A0092B-C50C-407E-A947-70E740481C1C}">
                <a14:useLocalDpi xmlns:a14="http://schemas.microsoft.com/office/drawing/2010/main" val="0"/>
              </a:ext>
            </a:extLst>
          </a:blip>
          <a:stretch>
            <a:fillRect/>
          </a:stretch>
        </p:blipFill>
        <p:spPr>
          <a:xfrm>
            <a:off x="395682" y="5243496"/>
            <a:ext cx="121153" cy="180000"/>
          </a:xfrm>
          <a:prstGeom prst="rect">
            <a:avLst/>
          </a:prstGeom>
        </p:spPr>
      </p:pic>
      <p:sp>
        <p:nvSpPr>
          <p:cNvPr id="70" name="TextBox 61"/>
          <p:cNvSpPr txBox="1">
            <a:spLocks noChangeArrowheads="1"/>
          </p:cNvSpPr>
          <p:nvPr/>
        </p:nvSpPr>
        <p:spPr bwMode="auto">
          <a:xfrm>
            <a:off x="327025" y="5832608"/>
            <a:ext cx="1436688" cy="330200"/>
          </a:xfrm>
          <a:prstGeom prst="rect">
            <a:avLst/>
          </a:prstGeom>
          <a:noFill/>
          <a:ln w="9525">
            <a:noFill/>
            <a:miter lim="800000"/>
            <a:headEnd/>
            <a:tailEnd/>
          </a:ln>
        </p:spPr>
        <p:txBody>
          <a:bodyPr lIns="0" rIns="36000" anchor="ctr"/>
          <a:lstStyle/>
          <a:p>
            <a:pPr marL="287338">
              <a:buClr>
                <a:schemeClr val="accent1"/>
              </a:buClr>
              <a:buSzPct val="80000"/>
            </a:pPr>
            <a:r>
              <a:rPr lang="en-US" sz="900" dirty="0"/>
              <a:t>Further Information</a:t>
            </a:r>
          </a:p>
        </p:txBody>
      </p:sp>
      <p:sp>
        <p:nvSpPr>
          <p:cNvPr id="71" name="Rectangle 57">
            <a:hlinkClick r:id="rId25" action="ppaction://hlinksldjump"/>
          </p:cNvPr>
          <p:cNvSpPr>
            <a:spLocks noChangeArrowheads="1"/>
          </p:cNvSpPr>
          <p:nvPr/>
        </p:nvSpPr>
        <p:spPr bwMode="auto">
          <a:xfrm>
            <a:off x="309641" y="5836767"/>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Tree>
  </p:cSld>
  <p:clrMapOvr>
    <a:masterClrMapping/>
  </p:clrMapOvr>
  <p:transition spd="med"/>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8" name="Picture 97" descr="i_button_black.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76014" y="5909420"/>
            <a:ext cx="170688" cy="170688"/>
          </a:xfrm>
          <a:prstGeom prst="rect">
            <a:avLst/>
          </a:prstGeom>
        </p:spPr>
      </p:pic>
      <p:sp>
        <p:nvSpPr>
          <p:cNvPr id="2" name="Title 1"/>
          <p:cNvSpPr>
            <a:spLocks noGrp="1"/>
          </p:cNvSpPr>
          <p:nvPr>
            <p:ph type="title"/>
          </p:nvPr>
        </p:nvSpPr>
        <p:spPr/>
        <p:txBody>
          <a:bodyPr/>
          <a:lstStyle/>
          <a:p>
            <a:r>
              <a:rPr lang="en-US" dirty="0"/>
              <a:t>Order-to-Cash (Standardized Services)</a:t>
            </a:r>
            <a:br>
              <a:rPr lang="en-US" dirty="0"/>
            </a:br>
            <a:r>
              <a:rPr lang="en-US" sz="2000" b="0" dirty="0"/>
              <a:t>Scenario Flow for Variant: With Services and Expenses</a:t>
            </a:r>
          </a:p>
        </p:txBody>
      </p:sp>
      <p:sp>
        <p:nvSpPr>
          <p:cNvPr id="3" name="Rectangle 122"/>
          <p:cNvSpPr>
            <a:spLocks noChangeArrowheads="1"/>
          </p:cNvSpPr>
          <p:nvPr/>
        </p:nvSpPr>
        <p:spPr bwMode="auto">
          <a:xfrm>
            <a:off x="1763713" y="5540558"/>
            <a:ext cx="7380287" cy="1310408"/>
          </a:xfrm>
          <a:prstGeom prst="rect">
            <a:avLst/>
          </a:prstGeom>
          <a:solidFill>
            <a:srgbClr val="ECECEC"/>
          </a:solidFill>
        </p:spPr>
        <p:txBody>
          <a:bodyPr lIns="0" rIns="0" anchor="ctr"/>
          <a:lstStyle/>
          <a:p>
            <a:pPr marL="288000" indent="-244475">
              <a:buClr>
                <a:schemeClr val="accent1"/>
              </a:buClr>
              <a:buSzPct val="80000"/>
              <a:buFont typeface="Wingdings" pitchFamily="2" charset="2"/>
              <a:buNone/>
              <a:defRPr/>
            </a:pPr>
            <a:endParaRPr lang="de-DE" sz="900" b="1" dirty="0">
              <a:latin typeface="+mn-lt"/>
            </a:endParaRPr>
          </a:p>
        </p:txBody>
      </p:sp>
      <p:sp>
        <p:nvSpPr>
          <p:cNvPr id="4" name="TextBox 3"/>
          <p:cNvSpPr txBox="1"/>
          <p:nvPr/>
        </p:nvSpPr>
        <p:spPr bwMode="auto">
          <a:xfrm>
            <a:off x="1755775" y="5845175"/>
            <a:ext cx="1644650" cy="246221"/>
          </a:xfrm>
          <a:prstGeom prst="rect">
            <a:avLst/>
          </a:prstGeom>
          <a:noFill/>
        </p:spPr>
        <p:txBody>
          <a:bodyPr>
            <a:spAutoFit/>
          </a:bodyPr>
          <a:lstStyle/>
          <a:p>
            <a:pPr>
              <a:buClr>
                <a:schemeClr val="accent1"/>
              </a:buClr>
              <a:buSzPct val="80000"/>
              <a:buFont typeface="Wingdings" pitchFamily="2" charset="2"/>
              <a:buNone/>
              <a:defRPr/>
            </a:pPr>
            <a:r>
              <a:rPr lang="en-US" sz="1000" dirty="0">
                <a:solidFill>
                  <a:srgbClr val="666666"/>
                </a:solidFill>
                <a:latin typeface="BentonSans Light" pitchFamily="2" charset="0"/>
              </a:rPr>
              <a:t>Legend</a:t>
            </a:r>
            <a:endParaRPr lang="en-US" sz="700" dirty="0">
              <a:solidFill>
                <a:srgbClr val="666666"/>
              </a:solidFill>
              <a:latin typeface="BentonSans Light" pitchFamily="2" charset="0"/>
            </a:endParaRPr>
          </a:p>
        </p:txBody>
      </p:sp>
      <p:cxnSp>
        <p:nvCxnSpPr>
          <p:cNvPr id="6" name="AutoShape 482"/>
          <p:cNvCxnSpPr>
            <a:cxnSpLocks noChangeShapeType="1"/>
          </p:cNvCxnSpPr>
          <p:nvPr/>
        </p:nvCxnSpPr>
        <p:spPr bwMode="auto">
          <a:xfrm rot="5400000" flipH="1" flipV="1">
            <a:off x="6316663" y="6307138"/>
            <a:ext cx="180975" cy="3175"/>
          </a:xfrm>
          <a:prstGeom prst="straightConnector1">
            <a:avLst/>
          </a:prstGeom>
          <a:noFill/>
          <a:ln w="9525">
            <a:solidFill>
              <a:srgbClr val="7D96A4"/>
            </a:solidFill>
            <a:prstDash val="sysDot"/>
            <a:round/>
            <a:headEnd/>
            <a:tailEnd/>
          </a:ln>
        </p:spPr>
      </p:cxnSp>
      <p:sp>
        <p:nvSpPr>
          <p:cNvPr id="7" name="Rectangle 6"/>
          <p:cNvSpPr/>
          <p:nvPr/>
        </p:nvSpPr>
        <p:spPr bwMode="auto">
          <a:xfrm>
            <a:off x="6472238" y="6210300"/>
            <a:ext cx="912812" cy="225425"/>
          </a:xfrm>
          <a:prstGeom prst="rect">
            <a:avLst/>
          </a:prstGeom>
          <a:noFill/>
          <a:ln>
            <a:noFill/>
          </a:ln>
        </p:spPr>
        <p:style>
          <a:lnRef idx="2">
            <a:schemeClr val="accent3"/>
          </a:lnRef>
          <a:fillRef idx="1">
            <a:schemeClr val="lt1"/>
          </a:fillRef>
          <a:effectRef idx="0">
            <a:schemeClr val="accent3"/>
          </a:effectRef>
          <a:fontRef idx="minor">
            <a:schemeClr val="dk1"/>
          </a:fontRef>
        </p:style>
        <p:txBody>
          <a:bodyPr lIns="11608" tIns="11608" rIns="11608" bIns="11608"/>
          <a:lstStyle/>
          <a:p>
            <a:pPr>
              <a:defRPr/>
            </a:pPr>
            <a:r>
              <a:rPr lang="en-US" sz="600" dirty="0">
                <a:solidFill>
                  <a:schemeClr val="accent2"/>
                </a:solidFill>
              </a:rPr>
              <a:t>Work center in which process is performed</a:t>
            </a:r>
            <a:br>
              <a:rPr lang="en-US" sz="600" dirty="0">
                <a:solidFill>
                  <a:schemeClr val="accent2"/>
                </a:solidFill>
              </a:rPr>
            </a:br>
            <a:endParaRPr lang="en-US" sz="600" dirty="0">
              <a:solidFill>
                <a:schemeClr val="accent2"/>
              </a:solidFill>
            </a:endParaRPr>
          </a:p>
        </p:txBody>
      </p:sp>
      <p:sp>
        <p:nvSpPr>
          <p:cNvPr id="8" name="Rectangle 7"/>
          <p:cNvSpPr/>
          <p:nvPr/>
        </p:nvSpPr>
        <p:spPr bwMode="auto">
          <a:xfrm>
            <a:off x="6472238" y="6550025"/>
            <a:ext cx="881062" cy="238125"/>
          </a:xfrm>
          <a:prstGeom prst="rect">
            <a:avLst/>
          </a:prstGeom>
          <a:noFill/>
          <a:ln>
            <a:noFill/>
          </a:ln>
        </p:spPr>
        <p:style>
          <a:lnRef idx="2">
            <a:schemeClr val="accent3"/>
          </a:lnRef>
          <a:fillRef idx="1">
            <a:schemeClr val="lt1"/>
          </a:fillRef>
          <a:effectRef idx="0">
            <a:schemeClr val="accent3"/>
          </a:effectRef>
          <a:fontRef idx="minor">
            <a:schemeClr val="dk1"/>
          </a:fontRef>
        </p:style>
        <p:txBody>
          <a:bodyPr lIns="11608" tIns="11608" rIns="11608" bIns="11608"/>
          <a:lstStyle/>
          <a:p>
            <a:pPr>
              <a:defRPr/>
            </a:pPr>
            <a:r>
              <a:rPr lang="en-US" sz="600" dirty="0">
                <a:solidFill>
                  <a:schemeClr val="accent2"/>
                </a:solidFill>
              </a:rPr>
              <a:t>Business </a:t>
            </a:r>
          </a:p>
          <a:p>
            <a:pPr>
              <a:defRPr/>
            </a:pPr>
            <a:r>
              <a:rPr lang="en-US" sz="600" dirty="0">
                <a:solidFill>
                  <a:schemeClr val="accent2"/>
                </a:solidFill>
              </a:rPr>
              <a:t>document  flow</a:t>
            </a:r>
          </a:p>
        </p:txBody>
      </p:sp>
      <p:cxnSp>
        <p:nvCxnSpPr>
          <p:cNvPr id="9" name="AutoShape 1146"/>
          <p:cNvCxnSpPr>
            <a:cxnSpLocks noChangeShapeType="1"/>
          </p:cNvCxnSpPr>
          <p:nvPr/>
        </p:nvCxnSpPr>
        <p:spPr bwMode="auto">
          <a:xfrm rot="16200000" flipV="1">
            <a:off x="6316663" y="6654800"/>
            <a:ext cx="179388" cy="1587"/>
          </a:xfrm>
          <a:prstGeom prst="straightConnector1">
            <a:avLst/>
          </a:prstGeom>
          <a:noFill/>
          <a:ln w="9525">
            <a:solidFill>
              <a:schemeClr val="tx1">
                <a:lumMod val="50000"/>
                <a:lumOff val="50000"/>
              </a:schemeClr>
            </a:solidFill>
            <a:prstDash val="solid"/>
            <a:round/>
            <a:headEnd type="triangle" w="med" len="med"/>
            <a:tailEnd/>
          </a:ln>
        </p:spPr>
      </p:cxnSp>
      <p:sp>
        <p:nvSpPr>
          <p:cNvPr id="10" name="Rectangle 74"/>
          <p:cNvSpPr>
            <a:spLocks noChangeArrowheads="1"/>
          </p:cNvSpPr>
          <p:nvPr/>
        </p:nvSpPr>
        <p:spPr bwMode="auto">
          <a:xfrm>
            <a:off x="5694363" y="6218238"/>
            <a:ext cx="574675" cy="184150"/>
          </a:xfrm>
          <a:prstGeom prst="rect">
            <a:avLst/>
          </a:prstGeom>
          <a:noFill/>
          <a:ln w="9525">
            <a:noFill/>
            <a:miter lim="800000"/>
            <a:headEnd/>
            <a:tailEnd/>
          </a:ln>
        </p:spPr>
        <p:txBody>
          <a:bodyPr lIns="0" tIns="0" rIns="0" bIns="0">
            <a:spAutoFit/>
          </a:bodyPr>
          <a:lstStyle/>
          <a:p>
            <a:pPr>
              <a:defRPr/>
            </a:pPr>
            <a:r>
              <a:rPr lang="en-US" sz="600" dirty="0">
                <a:solidFill>
                  <a:schemeClr val="accent2"/>
                </a:solidFill>
                <a:latin typeface="+mn-lt"/>
                <a:ea typeface="+mn-ea"/>
                <a:cs typeface="+mn-cs"/>
              </a:rPr>
              <a:t>Process related to Financials</a:t>
            </a:r>
          </a:p>
        </p:txBody>
      </p:sp>
      <p:sp>
        <p:nvSpPr>
          <p:cNvPr id="11" name="Freeform 69">
            <a:hlinkClick r:id="rId4" action="ppaction://hlinksldjump" tooltip="Process is relevant for accounting"/>
          </p:cNvPr>
          <p:cNvSpPr>
            <a:spLocks noChangeAspect="1" noChangeArrowheads="1"/>
          </p:cNvSpPr>
          <p:nvPr/>
        </p:nvSpPr>
        <p:spPr bwMode="auto">
          <a:xfrm>
            <a:off x="5507038" y="6230938"/>
            <a:ext cx="131762" cy="111125"/>
          </a:xfrm>
          <a:custGeom>
            <a:avLst/>
            <a:gdLst>
              <a:gd name="T0" fmla="*/ 0 w 155643"/>
              <a:gd name="T1" fmla="*/ 9403 h 131323"/>
              <a:gd name="T2" fmla="*/ 12100 w 155643"/>
              <a:gd name="T3" fmla="*/ 9403 h 131323"/>
              <a:gd name="T4" fmla="*/ 14892 w 155643"/>
              <a:gd name="T5" fmla="*/ 0 h 131323"/>
              <a:gd name="T6" fmla="*/ 0 w 155643"/>
              <a:gd name="T7" fmla="*/ 9403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dirty="0"/>
          </a:p>
        </p:txBody>
      </p:sp>
      <p:pic>
        <p:nvPicPr>
          <p:cNvPr id="12" name="Picture 59"/>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bwMode="auto">
          <a:xfrm>
            <a:off x="5507038" y="6625995"/>
            <a:ext cx="160337" cy="119523"/>
          </a:xfrm>
          <a:prstGeom prst="rect">
            <a:avLst/>
          </a:prstGeom>
          <a:noFill/>
          <a:ln w="9525">
            <a:noFill/>
            <a:miter lim="800000"/>
            <a:headEnd/>
            <a:tailEnd/>
          </a:ln>
        </p:spPr>
      </p:pic>
      <p:sp>
        <p:nvSpPr>
          <p:cNvPr id="13" name="Rectangle 74"/>
          <p:cNvSpPr>
            <a:spLocks noChangeArrowheads="1"/>
          </p:cNvSpPr>
          <p:nvPr/>
        </p:nvSpPr>
        <p:spPr bwMode="auto">
          <a:xfrm>
            <a:off x="5694363" y="6583363"/>
            <a:ext cx="574675" cy="184150"/>
          </a:xfrm>
          <a:prstGeom prst="rect">
            <a:avLst/>
          </a:prstGeom>
          <a:noFill/>
          <a:ln w="9525">
            <a:noFill/>
            <a:miter lim="800000"/>
            <a:headEnd/>
            <a:tailEnd/>
          </a:ln>
        </p:spPr>
        <p:txBody>
          <a:bodyPr lIns="0" tIns="0" rIns="0" bIns="0">
            <a:spAutoFit/>
          </a:bodyPr>
          <a:lstStyle/>
          <a:p>
            <a:r>
              <a:rPr lang="en-US" sz="600" dirty="0">
                <a:solidFill>
                  <a:schemeClr val="accent2"/>
                </a:solidFill>
              </a:rPr>
              <a:t>Related scenarios</a:t>
            </a:r>
          </a:p>
        </p:txBody>
      </p:sp>
      <p:sp>
        <p:nvSpPr>
          <p:cNvPr id="14" name="Rectangle 13"/>
          <p:cNvSpPr/>
          <p:nvPr/>
        </p:nvSpPr>
        <p:spPr bwMode="auto">
          <a:xfrm>
            <a:off x="7400925" y="5910263"/>
            <a:ext cx="1593850" cy="306387"/>
          </a:xfrm>
          <a:prstGeom prst="rect">
            <a:avLst/>
          </a:prstGeom>
          <a:noFill/>
          <a:ln>
            <a:noFill/>
          </a:ln>
        </p:spPr>
        <p:style>
          <a:lnRef idx="2">
            <a:schemeClr val="accent3"/>
          </a:lnRef>
          <a:fillRef idx="1">
            <a:schemeClr val="lt1"/>
          </a:fillRef>
          <a:effectRef idx="0">
            <a:schemeClr val="accent3"/>
          </a:effectRef>
          <a:fontRef idx="minor">
            <a:schemeClr val="dk1"/>
          </a:fontRef>
        </p:style>
        <p:txBody>
          <a:bodyPr lIns="11608" tIns="11608" rIns="11608" bIns="11608"/>
          <a:lstStyle/>
          <a:p>
            <a:pPr>
              <a:defRPr/>
            </a:pPr>
            <a:endParaRPr lang="en-US" sz="800" dirty="0">
              <a:solidFill>
                <a:schemeClr val="accent2"/>
              </a:solidFill>
            </a:endParaRPr>
          </a:p>
        </p:txBody>
      </p:sp>
      <p:sp>
        <p:nvSpPr>
          <p:cNvPr id="15" name="Rectangle 14"/>
          <p:cNvSpPr/>
          <p:nvPr/>
        </p:nvSpPr>
        <p:spPr bwMode="auto">
          <a:xfrm>
            <a:off x="7400925" y="6176963"/>
            <a:ext cx="1593850" cy="661987"/>
          </a:xfrm>
          <a:prstGeom prst="rect">
            <a:avLst/>
          </a:prstGeom>
          <a:noFill/>
          <a:ln>
            <a:noFill/>
          </a:ln>
        </p:spPr>
        <p:style>
          <a:lnRef idx="2">
            <a:schemeClr val="accent3"/>
          </a:lnRef>
          <a:fillRef idx="1">
            <a:schemeClr val="lt1"/>
          </a:fillRef>
          <a:effectRef idx="0">
            <a:schemeClr val="accent3"/>
          </a:effectRef>
          <a:fontRef idx="minor">
            <a:schemeClr val="dk1"/>
          </a:fontRef>
        </p:style>
        <p:txBody>
          <a:bodyPr lIns="11608" tIns="11608" rIns="11608" bIns="11608"/>
          <a:lstStyle/>
          <a:p>
            <a:pPr>
              <a:spcBef>
                <a:spcPts val="300"/>
              </a:spcBef>
              <a:defRPr/>
            </a:pPr>
            <a:endParaRPr lang="en-US" sz="700" u="sng" dirty="0">
              <a:solidFill>
                <a:srgbClr val="2A6CA2"/>
              </a:solidFill>
            </a:endParaRPr>
          </a:p>
        </p:txBody>
      </p:sp>
      <p:sp>
        <p:nvSpPr>
          <p:cNvPr id="24" name="Chevron 362">
            <a:hlinkClick r:id="rId6" action="ppaction://hlinksldjump"/>
          </p:cNvPr>
          <p:cNvSpPr>
            <a:spLocks noChangeArrowheads="1"/>
          </p:cNvSpPr>
          <p:nvPr/>
        </p:nvSpPr>
        <p:spPr bwMode="auto">
          <a:xfrm>
            <a:off x="3632200" y="6211888"/>
            <a:ext cx="490538" cy="534987"/>
          </a:xfrm>
          <a:prstGeom prst="chevron">
            <a:avLst>
              <a:gd name="adj" fmla="val 10375"/>
            </a:avLst>
          </a:prstGeom>
          <a:solidFill>
            <a:schemeClr val="bg1"/>
          </a:solidFill>
          <a:ln w="3175" cap="rnd" algn="ctr">
            <a:solidFill>
              <a:schemeClr val="bg2"/>
            </a:solidFill>
            <a:bevel/>
            <a:headEnd/>
            <a:tailEnd/>
          </a:ln>
        </p:spPr>
        <p:txBody>
          <a:bodyPr lIns="73152" tIns="36000" rIns="0" bIns="46800" anchor="ctr"/>
          <a:lstStyle/>
          <a:p>
            <a:pPr>
              <a:lnSpc>
                <a:spcPct val="90000"/>
              </a:lnSpc>
            </a:pPr>
            <a:r>
              <a:rPr lang="en-US" sz="600" dirty="0">
                <a:solidFill>
                  <a:srgbClr val="404040"/>
                </a:solidFill>
              </a:rPr>
              <a:t>Process mainly driven by the system</a:t>
            </a:r>
          </a:p>
        </p:txBody>
      </p:sp>
      <p:sp>
        <p:nvSpPr>
          <p:cNvPr id="25" name="Chevron 426"/>
          <p:cNvSpPr>
            <a:spLocks noChangeArrowheads="1"/>
          </p:cNvSpPr>
          <p:nvPr/>
        </p:nvSpPr>
        <p:spPr bwMode="auto">
          <a:xfrm>
            <a:off x="1876723" y="6221115"/>
            <a:ext cx="490538" cy="534987"/>
          </a:xfrm>
          <a:prstGeom prst="chevron">
            <a:avLst>
              <a:gd name="adj" fmla="val 10375"/>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600" dirty="0">
                <a:solidFill>
                  <a:srgbClr val="404040"/>
                </a:solidFill>
              </a:rPr>
              <a:t>Process mainly driven by the user</a:t>
            </a:r>
          </a:p>
        </p:txBody>
      </p:sp>
      <p:sp>
        <p:nvSpPr>
          <p:cNvPr id="26" name="Chevron 362"/>
          <p:cNvSpPr>
            <a:spLocks noChangeArrowheads="1"/>
          </p:cNvSpPr>
          <p:nvPr/>
        </p:nvSpPr>
        <p:spPr bwMode="auto">
          <a:xfrm>
            <a:off x="2375198" y="6221115"/>
            <a:ext cx="490538" cy="534987"/>
          </a:xfrm>
          <a:prstGeom prst="chevron">
            <a:avLst>
              <a:gd name="adj" fmla="val 10375"/>
            </a:avLst>
          </a:prstGeom>
          <a:solidFill>
            <a:srgbClr val="9EE0FF"/>
          </a:solidFill>
          <a:ln w="9525" cap="rnd" algn="ctr">
            <a:noFill/>
            <a:bevel/>
            <a:headEnd/>
            <a:tailEnd/>
          </a:ln>
        </p:spPr>
        <p:txBody>
          <a:bodyPr lIns="36000" tIns="36000" rIns="36000" bIns="36000" anchor="ctr"/>
          <a:lstStyle/>
          <a:p>
            <a:pPr>
              <a:lnSpc>
                <a:spcPct val="90000"/>
              </a:lnSpc>
              <a:buClr>
                <a:schemeClr val="accent1"/>
              </a:buClr>
              <a:buSzPct val="80000"/>
            </a:pPr>
            <a:r>
              <a:rPr lang="en-US" sz="600" dirty="0">
                <a:solidFill>
                  <a:srgbClr val="404040"/>
                </a:solidFill>
              </a:rPr>
              <a:t>Process mainly driven by the system</a:t>
            </a:r>
          </a:p>
        </p:txBody>
      </p:sp>
      <p:grpSp>
        <p:nvGrpSpPr>
          <p:cNvPr id="27" name="Group 70"/>
          <p:cNvGrpSpPr>
            <a:grpSpLocks/>
          </p:cNvGrpSpPr>
          <p:nvPr/>
        </p:nvGrpSpPr>
        <p:grpSpPr bwMode="auto">
          <a:xfrm>
            <a:off x="2914650" y="6215063"/>
            <a:ext cx="719138" cy="530225"/>
            <a:chOff x="1836" y="3915"/>
            <a:chExt cx="453" cy="334"/>
          </a:xfrm>
        </p:grpSpPr>
        <p:sp>
          <p:nvSpPr>
            <p:cNvPr id="28" name="Chevron 430"/>
            <p:cNvSpPr>
              <a:spLocks noChangeArrowheads="1"/>
            </p:cNvSpPr>
            <p:nvPr/>
          </p:nvSpPr>
          <p:spPr bwMode="auto">
            <a:xfrm>
              <a:off x="1880" y="3915"/>
              <a:ext cx="409" cy="300"/>
            </a:xfrm>
            <a:prstGeom prst="chevron">
              <a:avLst>
                <a:gd name="adj" fmla="val 10667"/>
              </a:avLst>
            </a:prstGeom>
            <a:solidFill>
              <a:srgbClr val="A6A6A6"/>
            </a:solidFill>
            <a:ln w="9525" cap="rnd" algn="ctr">
              <a:noFill/>
              <a:bevel/>
              <a:headEnd/>
              <a:tailEnd/>
            </a:ln>
          </p:spPr>
          <p:txBody>
            <a:bodyPr lIns="73152" tIns="36000" rIns="0" bIns="46800" anchor="ctr"/>
            <a:lstStyle/>
            <a:p>
              <a:endParaRPr lang="en-US" sz="500" dirty="0">
                <a:solidFill>
                  <a:srgbClr val="404040"/>
                </a:solidFill>
              </a:endParaRPr>
            </a:p>
          </p:txBody>
        </p:sp>
        <p:sp>
          <p:nvSpPr>
            <p:cNvPr id="29" name="Chevron 430"/>
            <p:cNvSpPr>
              <a:spLocks noChangeArrowheads="1"/>
            </p:cNvSpPr>
            <p:nvPr/>
          </p:nvSpPr>
          <p:spPr bwMode="auto">
            <a:xfrm>
              <a:off x="1858" y="3932"/>
              <a:ext cx="409" cy="300"/>
            </a:xfrm>
            <a:prstGeom prst="chevron">
              <a:avLst>
                <a:gd name="adj" fmla="val 10667"/>
              </a:avLst>
            </a:prstGeom>
            <a:solidFill>
              <a:srgbClr val="BFBFBF"/>
            </a:solidFill>
            <a:ln w="9525" cap="rnd" algn="ctr">
              <a:noFill/>
              <a:bevel/>
              <a:headEnd/>
              <a:tailEnd/>
            </a:ln>
          </p:spPr>
          <p:txBody>
            <a:bodyPr lIns="73152" tIns="36000" rIns="0" bIns="46800" anchor="ctr"/>
            <a:lstStyle/>
            <a:p>
              <a:endParaRPr lang="en-US" sz="500" dirty="0">
                <a:solidFill>
                  <a:srgbClr val="404040"/>
                </a:solidFill>
              </a:endParaRPr>
            </a:p>
          </p:txBody>
        </p:sp>
        <p:sp>
          <p:nvSpPr>
            <p:cNvPr id="30" name="Chevron 430"/>
            <p:cNvSpPr>
              <a:spLocks noChangeArrowheads="1"/>
            </p:cNvSpPr>
            <p:nvPr/>
          </p:nvSpPr>
          <p:spPr bwMode="auto">
            <a:xfrm>
              <a:off x="1836" y="3949"/>
              <a:ext cx="409" cy="300"/>
            </a:xfrm>
            <a:prstGeom prst="chevron">
              <a:avLst>
                <a:gd name="adj" fmla="val 10667"/>
              </a:avLst>
            </a:prstGeom>
            <a:gradFill rotWithShape="0">
              <a:gsLst>
                <a:gs pos="0">
                  <a:srgbClr val="DCDCDC"/>
                </a:gs>
                <a:gs pos="50000">
                  <a:srgbClr val="DCDCDC"/>
                </a:gs>
                <a:gs pos="100000">
                  <a:srgbClr val="C8C8C8"/>
                </a:gs>
              </a:gsLst>
              <a:lin ang="2700000"/>
            </a:gradFill>
            <a:ln w="9525" cap="rnd" algn="ctr">
              <a:noFill/>
              <a:bevel/>
              <a:headEnd/>
              <a:tailEnd/>
            </a:ln>
          </p:spPr>
          <p:txBody>
            <a:bodyPr lIns="73152" tIns="36000" rIns="0" bIns="46800" anchor="ctr"/>
            <a:lstStyle/>
            <a:p>
              <a:pPr marL="57150" indent="-57150">
                <a:buFontTx/>
                <a:buChar char="•"/>
              </a:pPr>
              <a:r>
                <a:rPr lang="en-US" sz="600" dirty="0">
                  <a:solidFill>
                    <a:srgbClr val="404040"/>
                  </a:solidFill>
                </a:rPr>
                <a:t>Process variant1</a:t>
              </a:r>
            </a:p>
            <a:p>
              <a:pPr marL="57150" indent="-57150">
                <a:buFontTx/>
                <a:buChar char="•"/>
              </a:pPr>
              <a:r>
                <a:rPr lang="de-DE" sz="600" dirty="0">
                  <a:solidFill>
                    <a:srgbClr val="404040"/>
                  </a:solidFill>
                </a:rPr>
                <a:t>Process variant 2</a:t>
              </a:r>
              <a:endParaRPr lang="en-US" sz="600" dirty="0">
                <a:solidFill>
                  <a:srgbClr val="404040"/>
                </a:solidFill>
              </a:endParaRPr>
            </a:p>
          </p:txBody>
        </p:sp>
      </p:grpSp>
      <p:sp>
        <p:nvSpPr>
          <p:cNvPr id="31" name="TextBox 30"/>
          <p:cNvSpPr txBox="1"/>
          <p:nvPr/>
        </p:nvSpPr>
        <p:spPr>
          <a:xfrm>
            <a:off x="218636" y="4119098"/>
            <a:ext cx="1647825" cy="276225"/>
          </a:xfrm>
          <a:prstGeom prst="rect">
            <a:avLst/>
          </a:prstGeom>
          <a:noFill/>
        </p:spPr>
        <p:txBody>
          <a:bodyPr>
            <a:spAutoFit/>
          </a:bodyPr>
          <a:lstStyle>
            <a:defPPr>
              <a:defRPr lang="de-DE"/>
            </a:defPPr>
            <a:lvl1pPr>
              <a:buClr>
                <a:schemeClr val="accent1"/>
              </a:buClr>
              <a:buSzPct val="80000"/>
              <a:buFont typeface="Wingdings" pitchFamily="2" charset="2"/>
              <a:buNone/>
              <a:defRPr sz="1200">
                <a:solidFill>
                  <a:srgbClr val="666666"/>
                </a:solidFill>
                <a:latin typeface="BentonSans Light" pitchFamily="2" charset="0"/>
              </a:defRPr>
            </a:lvl1pPr>
          </a:lstStyle>
          <a:p>
            <a:r>
              <a:rPr lang="en-US" dirty="0"/>
              <a:t>Scenario Explorer</a:t>
            </a:r>
          </a:p>
        </p:txBody>
      </p:sp>
      <p:pic>
        <p:nvPicPr>
          <p:cNvPr id="45" name="Picture 44"/>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4177076" y="6344369"/>
            <a:ext cx="589295" cy="382737"/>
          </a:xfrm>
          <a:prstGeom prst="rect">
            <a:avLst/>
          </a:prstGeom>
        </p:spPr>
      </p:pic>
      <p:pic>
        <p:nvPicPr>
          <p:cNvPr id="46" name="Picture 45"/>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748074" y="1153551"/>
            <a:ext cx="951034" cy="398475"/>
          </a:xfrm>
          <a:prstGeom prst="rect">
            <a:avLst/>
          </a:prstGeom>
        </p:spPr>
      </p:pic>
      <p:sp>
        <p:nvSpPr>
          <p:cNvPr id="47" name="Rectangle 74"/>
          <p:cNvSpPr>
            <a:spLocks noChangeArrowheads="1"/>
          </p:cNvSpPr>
          <p:nvPr/>
        </p:nvSpPr>
        <p:spPr bwMode="auto">
          <a:xfrm>
            <a:off x="4184386" y="6447567"/>
            <a:ext cx="574675" cy="215444"/>
          </a:xfrm>
          <a:prstGeom prst="rect">
            <a:avLst/>
          </a:prstGeom>
          <a:noFill/>
          <a:ln w="9525">
            <a:noFill/>
            <a:miter lim="800000"/>
            <a:headEnd/>
            <a:tailEnd/>
          </a:ln>
        </p:spPr>
        <p:txBody>
          <a:bodyPr lIns="0" tIns="0" rIns="0" bIns="0">
            <a:spAutoFit/>
          </a:bodyPr>
          <a:lstStyle/>
          <a:p>
            <a:pPr algn="ctr"/>
            <a:r>
              <a:rPr lang="en-US" sz="700" dirty="0">
                <a:solidFill>
                  <a:schemeClr val="bg1"/>
                </a:solidFill>
                <a:latin typeface="BentonSans Book" pitchFamily="2" charset="0"/>
              </a:rPr>
              <a:t>Work </a:t>
            </a:r>
          </a:p>
          <a:p>
            <a:pPr algn="ctr"/>
            <a:r>
              <a:rPr lang="en-US" sz="700" dirty="0">
                <a:solidFill>
                  <a:schemeClr val="bg1"/>
                </a:solidFill>
                <a:latin typeface="BentonSans Book" pitchFamily="2" charset="0"/>
              </a:rPr>
              <a:t>Center</a:t>
            </a:r>
          </a:p>
        </p:txBody>
      </p:sp>
      <p:sp>
        <p:nvSpPr>
          <p:cNvPr id="49" name="Rectangle 74"/>
          <p:cNvSpPr>
            <a:spLocks noChangeArrowheads="1"/>
          </p:cNvSpPr>
          <p:nvPr/>
        </p:nvSpPr>
        <p:spPr bwMode="auto">
          <a:xfrm>
            <a:off x="1748366" y="1274717"/>
            <a:ext cx="992982" cy="215444"/>
          </a:xfrm>
          <a:prstGeom prst="rect">
            <a:avLst/>
          </a:prstGeom>
          <a:noFill/>
          <a:ln w="9525">
            <a:noFill/>
            <a:miter lim="800000"/>
            <a:headEnd/>
            <a:tailEnd/>
          </a:ln>
        </p:spPr>
        <p:txBody>
          <a:bodyPr wrap="square" lIns="0" tIns="0" rIns="0" bIns="0">
            <a:spAutoFit/>
          </a:bodyPr>
          <a:lstStyle/>
          <a:p>
            <a:pPr algn="ctr"/>
            <a:r>
              <a:rPr lang="en-US" sz="700" dirty="0">
                <a:solidFill>
                  <a:schemeClr val="bg1"/>
                </a:solidFill>
                <a:latin typeface="BentonSans Book" pitchFamily="2" charset="0"/>
              </a:rPr>
              <a:t>Collaboration Window /</a:t>
            </a:r>
            <a:br>
              <a:rPr lang="en-US" sz="700" dirty="0">
                <a:solidFill>
                  <a:schemeClr val="bg1"/>
                </a:solidFill>
                <a:latin typeface="BentonSans Book" pitchFamily="2" charset="0"/>
              </a:rPr>
            </a:br>
            <a:r>
              <a:rPr lang="en-US" sz="700" dirty="0">
                <a:solidFill>
                  <a:schemeClr val="bg1"/>
                </a:solidFill>
                <a:latin typeface="BentonSans Book" pitchFamily="2" charset="0"/>
              </a:rPr>
              <a:t>Groupware Client</a:t>
            </a:r>
          </a:p>
        </p:txBody>
      </p:sp>
      <p:sp>
        <p:nvSpPr>
          <p:cNvPr id="42" name="Chevron 362">
            <a:hlinkClick r:id="rId9" action="ppaction://hlinksldjump"/>
          </p:cNvPr>
          <p:cNvSpPr>
            <a:spLocks noChangeArrowheads="1"/>
          </p:cNvSpPr>
          <p:nvPr/>
        </p:nvSpPr>
        <p:spPr bwMode="auto">
          <a:xfrm>
            <a:off x="7414792" y="1768953"/>
            <a:ext cx="635000" cy="500063"/>
          </a:xfrm>
          <a:prstGeom prst="chevron">
            <a:avLst>
              <a:gd name="adj" fmla="val 11211"/>
            </a:avLst>
          </a:prstGeom>
          <a:solidFill>
            <a:srgbClr val="9EE0FF"/>
          </a:solidFill>
          <a:ln w="9525" cap="rnd" algn="ctr">
            <a:noFill/>
            <a:bevel/>
            <a:headEnd/>
            <a:tailEnd/>
          </a:ln>
        </p:spPr>
        <p:txBody>
          <a:bodyPr lIns="36000" tIns="36000" rIns="36000" bIns="36000" anchor="ctr"/>
          <a:lstStyle/>
          <a:p>
            <a:pPr>
              <a:lnSpc>
                <a:spcPct val="90000"/>
              </a:lnSpc>
              <a:buClr>
                <a:schemeClr val="accent1"/>
              </a:buClr>
              <a:buSzPct val="80000"/>
            </a:pPr>
            <a:r>
              <a:rPr lang="en-US" sz="600" dirty="0">
                <a:solidFill>
                  <a:srgbClr val="404040"/>
                </a:solidFill>
              </a:rPr>
              <a:t>Creating Customer Invoice</a:t>
            </a:r>
          </a:p>
        </p:txBody>
      </p:sp>
      <p:grpSp>
        <p:nvGrpSpPr>
          <p:cNvPr id="53" name="Group 2"/>
          <p:cNvGrpSpPr>
            <a:grpSpLocks/>
          </p:cNvGrpSpPr>
          <p:nvPr/>
        </p:nvGrpSpPr>
        <p:grpSpPr bwMode="auto">
          <a:xfrm>
            <a:off x="1926804" y="2230916"/>
            <a:ext cx="842963" cy="696912"/>
            <a:chOff x="1836" y="3915"/>
            <a:chExt cx="453" cy="334"/>
          </a:xfrm>
        </p:grpSpPr>
        <p:sp>
          <p:nvSpPr>
            <p:cNvPr id="54" name="Chevron 430"/>
            <p:cNvSpPr>
              <a:spLocks noChangeArrowheads="1"/>
            </p:cNvSpPr>
            <p:nvPr/>
          </p:nvSpPr>
          <p:spPr bwMode="auto">
            <a:xfrm>
              <a:off x="1880" y="3915"/>
              <a:ext cx="409" cy="300"/>
            </a:xfrm>
            <a:prstGeom prst="chevron">
              <a:avLst>
                <a:gd name="adj" fmla="val 10667"/>
              </a:avLst>
            </a:prstGeom>
            <a:solidFill>
              <a:srgbClr val="A6A6A6"/>
            </a:solidFill>
            <a:ln w="9525" cap="rnd" algn="ctr">
              <a:noFill/>
              <a:bevel/>
              <a:headEnd/>
              <a:tailEnd/>
            </a:ln>
          </p:spPr>
          <p:txBody>
            <a:bodyPr lIns="72000" tIns="36000" rIns="0" bIns="46800" anchor="ctr"/>
            <a:lstStyle/>
            <a:p>
              <a:endParaRPr lang="en-US" sz="700" dirty="0">
                <a:solidFill>
                  <a:srgbClr val="404040"/>
                </a:solidFill>
              </a:endParaRPr>
            </a:p>
          </p:txBody>
        </p:sp>
        <p:sp>
          <p:nvSpPr>
            <p:cNvPr id="55" name="Chevron 430"/>
            <p:cNvSpPr>
              <a:spLocks noChangeArrowheads="1"/>
            </p:cNvSpPr>
            <p:nvPr/>
          </p:nvSpPr>
          <p:spPr bwMode="auto">
            <a:xfrm>
              <a:off x="1858" y="3932"/>
              <a:ext cx="409" cy="300"/>
            </a:xfrm>
            <a:prstGeom prst="chevron">
              <a:avLst>
                <a:gd name="adj" fmla="val 10667"/>
              </a:avLst>
            </a:prstGeom>
            <a:solidFill>
              <a:srgbClr val="BFBFBF"/>
            </a:solidFill>
            <a:ln w="9525" cap="rnd" algn="ctr">
              <a:noFill/>
              <a:bevel/>
              <a:headEnd/>
              <a:tailEnd/>
            </a:ln>
          </p:spPr>
          <p:txBody>
            <a:bodyPr lIns="72000" tIns="36000" rIns="0" bIns="46800" anchor="ctr"/>
            <a:lstStyle/>
            <a:p>
              <a:endParaRPr lang="en-US" sz="700" dirty="0">
                <a:solidFill>
                  <a:srgbClr val="404040"/>
                </a:solidFill>
              </a:endParaRPr>
            </a:p>
          </p:txBody>
        </p:sp>
        <p:sp>
          <p:nvSpPr>
            <p:cNvPr id="56" name="Chevron 430"/>
            <p:cNvSpPr>
              <a:spLocks noChangeArrowheads="1"/>
            </p:cNvSpPr>
            <p:nvPr/>
          </p:nvSpPr>
          <p:spPr bwMode="auto">
            <a:xfrm>
              <a:off x="1836" y="3949"/>
              <a:ext cx="409" cy="300"/>
            </a:xfrm>
            <a:prstGeom prst="chevron">
              <a:avLst>
                <a:gd name="adj" fmla="val 10667"/>
              </a:avLst>
            </a:prstGeom>
            <a:gradFill rotWithShape="0">
              <a:gsLst>
                <a:gs pos="0">
                  <a:srgbClr val="DCDCDC"/>
                </a:gs>
                <a:gs pos="50000">
                  <a:srgbClr val="DCDCDC"/>
                </a:gs>
                <a:gs pos="100000">
                  <a:srgbClr val="C8C8C8"/>
                </a:gs>
              </a:gsLst>
              <a:lin ang="2700000"/>
            </a:gradFill>
            <a:ln w="9525" cap="rnd" algn="ctr">
              <a:noFill/>
              <a:bevel/>
              <a:headEnd/>
              <a:tailEnd/>
            </a:ln>
          </p:spPr>
          <p:txBody>
            <a:bodyPr lIns="73152" tIns="36000" rIns="0" bIns="46800" anchor="ctr"/>
            <a:lstStyle/>
            <a:p>
              <a:pPr marL="57150" indent="-57150">
                <a:buFontTx/>
                <a:buChar char="•"/>
              </a:pPr>
              <a:r>
                <a:rPr lang="en-US" sz="600" dirty="0">
                  <a:solidFill>
                    <a:srgbClr val="404040"/>
                  </a:solidFill>
                </a:rPr>
                <a:t>telephony channel</a:t>
              </a:r>
            </a:p>
            <a:p>
              <a:pPr marL="57150" indent="-57150">
                <a:buFontTx/>
                <a:buChar char="•"/>
              </a:pPr>
              <a:r>
                <a:rPr lang="en-US" sz="600" dirty="0">
                  <a:solidFill>
                    <a:srgbClr val="404040"/>
                  </a:solidFill>
                </a:rPr>
                <a:t>fax-/e-mail channel</a:t>
              </a:r>
            </a:p>
          </p:txBody>
        </p:sp>
      </p:grpSp>
      <p:grpSp>
        <p:nvGrpSpPr>
          <p:cNvPr id="57" name="Group 6"/>
          <p:cNvGrpSpPr>
            <a:grpSpLocks/>
          </p:cNvGrpSpPr>
          <p:nvPr/>
        </p:nvGrpSpPr>
        <p:grpSpPr bwMode="auto">
          <a:xfrm>
            <a:off x="8068842" y="2159478"/>
            <a:ext cx="1074737" cy="1587500"/>
            <a:chOff x="1836" y="3915"/>
            <a:chExt cx="453" cy="334"/>
          </a:xfrm>
        </p:grpSpPr>
        <p:sp>
          <p:nvSpPr>
            <p:cNvPr id="58" name="Chevron 430"/>
            <p:cNvSpPr>
              <a:spLocks noChangeArrowheads="1"/>
            </p:cNvSpPr>
            <p:nvPr/>
          </p:nvSpPr>
          <p:spPr bwMode="auto">
            <a:xfrm>
              <a:off x="1880" y="3915"/>
              <a:ext cx="409" cy="300"/>
            </a:xfrm>
            <a:prstGeom prst="chevron">
              <a:avLst>
                <a:gd name="adj" fmla="val 10667"/>
              </a:avLst>
            </a:prstGeom>
            <a:solidFill>
              <a:srgbClr val="A6A6A6"/>
            </a:solidFill>
            <a:ln w="9525" cap="rnd" algn="ctr">
              <a:noFill/>
              <a:bevel/>
              <a:headEnd/>
              <a:tailEnd/>
            </a:ln>
          </p:spPr>
          <p:txBody>
            <a:bodyPr lIns="72000" tIns="36000" rIns="0" bIns="46800" anchor="ctr"/>
            <a:lstStyle/>
            <a:p>
              <a:endParaRPr lang="en-US" sz="700" dirty="0">
                <a:solidFill>
                  <a:srgbClr val="404040"/>
                </a:solidFill>
              </a:endParaRPr>
            </a:p>
          </p:txBody>
        </p:sp>
        <p:sp>
          <p:nvSpPr>
            <p:cNvPr id="59" name="Chevron 430"/>
            <p:cNvSpPr>
              <a:spLocks noChangeArrowheads="1"/>
            </p:cNvSpPr>
            <p:nvPr/>
          </p:nvSpPr>
          <p:spPr bwMode="auto">
            <a:xfrm>
              <a:off x="1858" y="3932"/>
              <a:ext cx="409" cy="300"/>
            </a:xfrm>
            <a:prstGeom prst="chevron">
              <a:avLst>
                <a:gd name="adj" fmla="val 10667"/>
              </a:avLst>
            </a:prstGeom>
            <a:solidFill>
              <a:srgbClr val="BFBFBF"/>
            </a:solidFill>
            <a:ln w="9525" cap="rnd" algn="ctr">
              <a:noFill/>
              <a:bevel/>
              <a:headEnd/>
              <a:tailEnd/>
            </a:ln>
          </p:spPr>
          <p:txBody>
            <a:bodyPr lIns="72000" tIns="36000" rIns="0" bIns="46800" anchor="ctr"/>
            <a:lstStyle/>
            <a:p>
              <a:endParaRPr lang="en-US" sz="700" dirty="0">
                <a:solidFill>
                  <a:srgbClr val="404040"/>
                </a:solidFill>
              </a:endParaRPr>
            </a:p>
          </p:txBody>
        </p:sp>
        <p:sp>
          <p:nvSpPr>
            <p:cNvPr id="60" name="Chevron 430"/>
            <p:cNvSpPr>
              <a:spLocks noChangeArrowheads="1"/>
            </p:cNvSpPr>
            <p:nvPr/>
          </p:nvSpPr>
          <p:spPr bwMode="auto">
            <a:xfrm>
              <a:off x="1836" y="3949"/>
              <a:ext cx="409" cy="300"/>
            </a:xfrm>
            <a:prstGeom prst="chevron">
              <a:avLst>
                <a:gd name="adj" fmla="val 10667"/>
              </a:avLst>
            </a:prstGeom>
            <a:gradFill rotWithShape="0">
              <a:gsLst>
                <a:gs pos="0">
                  <a:srgbClr val="DCDCDC"/>
                </a:gs>
                <a:gs pos="50000">
                  <a:srgbClr val="DCDCDC"/>
                </a:gs>
                <a:gs pos="100000">
                  <a:srgbClr val="C8C8C8"/>
                </a:gs>
              </a:gsLst>
              <a:lin ang="2700000"/>
            </a:gradFill>
            <a:ln w="9525" cap="rnd" algn="ctr">
              <a:noFill/>
              <a:bevel/>
              <a:headEnd/>
              <a:tailEnd/>
            </a:ln>
          </p:spPr>
          <p:txBody>
            <a:bodyPr lIns="73152" tIns="36000" rIns="0" bIns="46800" anchor="ctr"/>
            <a:lstStyle/>
            <a:p>
              <a:pPr marL="57150" indent="-57150">
                <a:buFontTx/>
                <a:buChar char="•"/>
              </a:pPr>
              <a:r>
                <a:rPr lang="en-US" sz="600" dirty="0">
                  <a:solidFill>
                    <a:srgbClr val="404040"/>
                  </a:solidFill>
                </a:rPr>
                <a:t>Processing externally-initiated payments by incoming bank transfer</a:t>
              </a:r>
            </a:p>
            <a:p>
              <a:pPr marL="57150" indent="-57150">
                <a:buFontTx/>
                <a:buChar char="•"/>
              </a:pPr>
              <a:r>
                <a:rPr lang="en-US" sz="600" dirty="0">
                  <a:solidFill>
                    <a:srgbClr val="404040"/>
                  </a:solidFill>
                </a:rPr>
                <a:t>Processing externally-initiated payments by incoming check</a:t>
              </a:r>
              <a:endParaRPr lang="sv-SE" sz="600" dirty="0">
                <a:solidFill>
                  <a:srgbClr val="404040"/>
                </a:solidFill>
              </a:endParaRPr>
            </a:p>
            <a:p>
              <a:pPr marL="57150" indent="-57150">
                <a:buFontTx/>
                <a:buChar char="•"/>
              </a:pPr>
              <a:r>
                <a:rPr lang="en-US" sz="600" dirty="0">
                  <a:solidFill>
                    <a:srgbClr val="404040"/>
                  </a:solidFill>
                </a:rPr>
                <a:t>… (7 more variants)</a:t>
              </a:r>
            </a:p>
          </p:txBody>
        </p:sp>
      </p:grpSp>
      <p:grpSp>
        <p:nvGrpSpPr>
          <p:cNvPr id="61" name="Group 10"/>
          <p:cNvGrpSpPr>
            <a:grpSpLocks/>
          </p:cNvGrpSpPr>
          <p:nvPr/>
        </p:nvGrpSpPr>
        <p:grpSpPr bwMode="auto">
          <a:xfrm>
            <a:off x="6481342" y="2188053"/>
            <a:ext cx="915987" cy="763588"/>
            <a:chOff x="1836" y="3915"/>
            <a:chExt cx="453" cy="334"/>
          </a:xfrm>
        </p:grpSpPr>
        <p:sp>
          <p:nvSpPr>
            <p:cNvPr id="62" name="Chevron 430"/>
            <p:cNvSpPr>
              <a:spLocks noChangeArrowheads="1"/>
            </p:cNvSpPr>
            <p:nvPr/>
          </p:nvSpPr>
          <p:spPr bwMode="auto">
            <a:xfrm>
              <a:off x="1880" y="3915"/>
              <a:ext cx="409" cy="300"/>
            </a:xfrm>
            <a:prstGeom prst="chevron">
              <a:avLst>
                <a:gd name="adj" fmla="val 10667"/>
              </a:avLst>
            </a:prstGeom>
            <a:solidFill>
              <a:srgbClr val="A6A6A6"/>
            </a:solidFill>
            <a:ln w="9525" cap="rnd" algn="ctr">
              <a:noFill/>
              <a:bevel/>
              <a:headEnd/>
              <a:tailEnd/>
            </a:ln>
          </p:spPr>
          <p:txBody>
            <a:bodyPr lIns="72000" tIns="36000" rIns="0" bIns="46800" anchor="ctr"/>
            <a:lstStyle/>
            <a:p>
              <a:endParaRPr lang="en-US" sz="700" dirty="0">
                <a:solidFill>
                  <a:srgbClr val="404040"/>
                </a:solidFill>
              </a:endParaRPr>
            </a:p>
          </p:txBody>
        </p:sp>
        <p:sp>
          <p:nvSpPr>
            <p:cNvPr id="63" name="Chevron 430"/>
            <p:cNvSpPr>
              <a:spLocks noChangeArrowheads="1"/>
            </p:cNvSpPr>
            <p:nvPr/>
          </p:nvSpPr>
          <p:spPr bwMode="auto">
            <a:xfrm>
              <a:off x="1858" y="3932"/>
              <a:ext cx="409" cy="300"/>
            </a:xfrm>
            <a:prstGeom prst="chevron">
              <a:avLst>
                <a:gd name="adj" fmla="val 10667"/>
              </a:avLst>
            </a:prstGeom>
            <a:solidFill>
              <a:srgbClr val="BFBFBF"/>
            </a:solidFill>
            <a:ln w="9525" cap="rnd" algn="ctr">
              <a:noFill/>
              <a:bevel/>
              <a:headEnd/>
              <a:tailEnd/>
            </a:ln>
          </p:spPr>
          <p:txBody>
            <a:bodyPr lIns="72000" tIns="36000" rIns="0" bIns="46800" anchor="ctr"/>
            <a:lstStyle/>
            <a:p>
              <a:endParaRPr lang="en-US" sz="700" dirty="0">
                <a:solidFill>
                  <a:srgbClr val="404040"/>
                </a:solidFill>
              </a:endParaRPr>
            </a:p>
          </p:txBody>
        </p:sp>
        <p:sp>
          <p:nvSpPr>
            <p:cNvPr id="64" name="Chevron 430"/>
            <p:cNvSpPr>
              <a:spLocks noChangeArrowheads="1"/>
            </p:cNvSpPr>
            <p:nvPr/>
          </p:nvSpPr>
          <p:spPr bwMode="auto">
            <a:xfrm>
              <a:off x="1836" y="3949"/>
              <a:ext cx="409" cy="300"/>
            </a:xfrm>
            <a:prstGeom prst="chevron">
              <a:avLst>
                <a:gd name="adj" fmla="val 10667"/>
              </a:avLst>
            </a:prstGeom>
            <a:gradFill rotWithShape="0">
              <a:gsLst>
                <a:gs pos="0">
                  <a:srgbClr val="DCDCDC"/>
                </a:gs>
                <a:gs pos="50000">
                  <a:srgbClr val="DCDCDC"/>
                </a:gs>
                <a:gs pos="100000">
                  <a:srgbClr val="C8C8C8"/>
                </a:gs>
              </a:gsLst>
              <a:lin ang="2700000"/>
            </a:gradFill>
            <a:ln w="9525" cap="rnd" algn="ctr">
              <a:noFill/>
              <a:bevel/>
              <a:headEnd/>
              <a:tailEnd/>
            </a:ln>
          </p:spPr>
          <p:txBody>
            <a:bodyPr lIns="73152" tIns="36000" rIns="0" bIns="46800" anchor="ctr"/>
            <a:lstStyle/>
            <a:p>
              <a:pPr marL="57150" indent="-57150">
                <a:buFontTx/>
                <a:buChar char="•"/>
              </a:pPr>
              <a:r>
                <a:rPr lang="en-US" sz="600" dirty="0">
                  <a:solidFill>
                    <a:srgbClr val="404040"/>
                  </a:solidFill>
                </a:rPr>
                <a:t>using a service confirmation</a:t>
              </a:r>
            </a:p>
            <a:p>
              <a:pPr marL="57150" indent="-57150">
                <a:buFontTx/>
                <a:buChar char="•"/>
              </a:pPr>
              <a:r>
                <a:rPr lang="en-US" sz="600" dirty="0">
                  <a:solidFill>
                    <a:srgbClr val="404040"/>
                  </a:solidFill>
                </a:rPr>
                <a:t>within order</a:t>
              </a:r>
            </a:p>
          </p:txBody>
        </p:sp>
      </p:grpSp>
      <p:grpSp>
        <p:nvGrpSpPr>
          <p:cNvPr id="65" name="Group 14"/>
          <p:cNvGrpSpPr>
            <a:grpSpLocks/>
          </p:cNvGrpSpPr>
          <p:nvPr/>
        </p:nvGrpSpPr>
        <p:grpSpPr bwMode="auto">
          <a:xfrm>
            <a:off x="4606504" y="2203928"/>
            <a:ext cx="938213" cy="596900"/>
            <a:chOff x="1836" y="3915"/>
            <a:chExt cx="453" cy="334"/>
          </a:xfrm>
        </p:grpSpPr>
        <p:sp>
          <p:nvSpPr>
            <p:cNvPr id="66" name="Chevron 430"/>
            <p:cNvSpPr>
              <a:spLocks noChangeArrowheads="1"/>
            </p:cNvSpPr>
            <p:nvPr/>
          </p:nvSpPr>
          <p:spPr bwMode="auto">
            <a:xfrm>
              <a:off x="1880" y="3915"/>
              <a:ext cx="409" cy="300"/>
            </a:xfrm>
            <a:prstGeom prst="chevron">
              <a:avLst>
                <a:gd name="adj" fmla="val 10667"/>
              </a:avLst>
            </a:prstGeom>
            <a:solidFill>
              <a:srgbClr val="A6A6A6"/>
            </a:solidFill>
            <a:ln w="9525" cap="rnd" algn="ctr">
              <a:noFill/>
              <a:bevel/>
              <a:headEnd/>
              <a:tailEnd/>
            </a:ln>
          </p:spPr>
          <p:txBody>
            <a:bodyPr lIns="72000" tIns="36000" rIns="0" bIns="46800" anchor="ctr"/>
            <a:lstStyle/>
            <a:p>
              <a:endParaRPr lang="en-US" sz="700" dirty="0">
                <a:solidFill>
                  <a:srgbClr val="404040"/>
                </a:solidFill>
              </a:endParaRPr>
            </a:p>
          </p:txBody>
        </p:sp>
        <p:sp>
          <p:nvSpPr>
            <p:cNvPr id="67" name="Chevron 430"/>
            <p:cNvSpPr>
              <a:spLocks noChangeArrowheads="1"/>
            </p:cNvSpPr>
            <p:nvPr/>
          </p:nvSpPr>
          <p:spPr bwMode="auto">
            <a:xfrm>
              <a:off x="1858" y="3932"/>
              <a:ext cx="409" cy="300"/>
            </a:xfrm>
            <a:prstGeom prst="chevron">
              <a:avLst>
                <a:gd name="adj" fmla="val 10667"/>
              </a:avLst>
            </a:prstGeom>
            <a:solidFill>
              <a:srgbClr val="BFBFBF"/>
            </a:solidFill>
            <a:ln w="9525" cap="rnd" algn="ctr">
              <a:noFill/>
              <a:bevel/>
              <a:headEnd/>
              <a:tailEnd/>
            </a:ln>
          </p:spPr>
          <p:txBody>
            <a:bodyPr lIns="72000" tIns="36000" rIns="0" bIns="46800" anchor="ctr"/>
            <a:lstStyle/>
            <a:p>
              <a:endParaRPr lang="en-US" sz="700" dirty="0">
                <a:solidFill>
                  <a:srgbClr val="404040"/>
                </a:solidFill>
              </a:endParaRPr>
            </a:p>
          </p:txBody>
        </p:sp>
        <p:sp>
          <p:nvSpPr>
            <p:cNvPr id="68" name="Chevron 430"/>
            <p:cNvSpPr>
              <a:spLocks noChangeArrowheads="1"/>
            </p:cNvSpPr>
            <p:nvPr/>
          </p:nvSpPr>
          <p:spPr bwMode="auto">
            <a:xfrm>
              <a:off x="1836" y="3949"/>
              <a:ext cx="409" cy="300"/>
            </a:xfrm>
            <a:prstGeom prst="chevron">
              <a:avLst>
                <a:gd name="adj" fmla="val 10667"/>
              </a:avLst>
            </a:prstGeom>
            <a:gradFill rotWithShape="0">
              <a:gsLst>
                <a:gs pos="0">
                  <a:srgbClr val="DCDCDC"/>
                </a:gs>
                <a:gs pos="50000">
                  <a:srgbClr val="DCDCDC"/>
                </a:gs>
                <a:gs pos="100000">
                  <a:srgbClr val="C8C8C8"/>
                </a:gs>
              </a:gsLst>
              <a:lin ang="2700000"/>
            </a:gradFill>
            <a:ln w="9525" cap="rnd" algn="ctr">
              <a:noFill/>
              <a:bevel/>
              <a:headEnd/>
              <a:tailEnd/>
            </a:ln>
          </p:spPr>
          <p:txBody>
            <a:bodyPr lIns="73152" tIns="36000" rIns="0" bIns="46800" anchor="ctr"/>
            <a:lstStyle/>
            <a:p>
              <a:pPr marL="57150" indent="-57150">
                <a:buFontTx/>
                <a:buChar char="•"/>
              </a:pPr>
              <a:r>
                <a:rPr lang="en-US" sz="600" dirty="0">
                  <a:solidFill>
                    <a:srgbClr val="404040"/>
                  </a:solidFill>
                </a:rPr>
                <a:t>with central scheduling</a:t>
              </a:r>
            </a:p>
            <a:p>
              <a:pPr marL="57150" indent="-57150">
                <a:buFontTx/>
                <a:buChar char="•"/>
              </a:pPr>
              <a:r>
                <a:rPr lang="en-US" sz="600" dirty="0">
                  <a:solidFill>
                    <a:srgbClr val="404040"/>
                  </a:solidFill>
                </a:rPr>
                <a:t>with decentral scheduling</a:t>
              </a:r>
            </a:p>
          </p:txBody>
        </p:sp>
      </p:grpSp>
      <p:cxnSp>
        <p:nvCxnSpPr>
          <p:cNvPr id="69" name="Elbow Connector 1602"/>
          <p:cNvCxnSpPr>
            <a:cxnSpLocks noChangeShapeType="1"/>
            <a:stCxn id="100" idx="3"/>
            <a:endCxn id="108" idx="1"/>
          </p:cNvCxnSpPr>
          <p:nvPr/>
        </p:nvCxnSpPr>
        <p:spPr bwMode="auto">
          <a:xfrm>
            <a:off x="3412704" y="2016603"/>
            <a:ext cx="319088" cy="0"/>
          </a:xfrm>
          <a:prstGeom prst="straightConnector1">
            <a:avLst/>
          </a:prstGeom>
          <a:noFill/>
          <a:ln w="9525">
            <a:solidFill>
              <a:srgbClr val="7F7F7F"/>
            </a:solidFill>
            <a:round/>
            <a:headEnd/>
            <a:tailEnd type="triangle" w="med" len="med"/>
          </a:ln>
        </p:spPr>
      </p:cxnSp>
      <p:cxnSp>
        <p:nvCxnSpPr>
          <p:cNvPr id="70" name="Elbow Connector 1602"/>
          <p:cNvCxnSpPr>
            <a:cxnSpLocks noChangeShapeType="1"/>
            <a:stCxn id="76" idx="3"/>
            <a:endCxn id="72" idx="1"/>
          </p:cNvCxnSpPr>
          <p:nvPr/>
        </p:nvCxnSpPr>
        <p:spPr bwMode="auto">
          <a:xfrm>
            <a:off x="5370092" y="2016603"/>
            <a:ext cx="361950" cy="0"/>
          </a:xfrm>
          <a:prstGeom prst="straightConnector1">
            <a:avLst/>
          </a:prstGeom>
          <a:noFill/>
          <a:ln w="9525">
            <a:solidFill>
              <a:schemeClr val="accent2"/>
            </a:solidFill>
            <a:miter lim="800000"/>
            <a:headEnd/>
            <a:tailEnd type="triangle" w="med" len="med"/>
          </a:ln>
        </p:spPr>
      </p:cxnSp>
      <p:cxnSp>
        <p:nvCxnSpPr>
          <p:cNvPr id="71" name="Elbow Connector 1602"/>
          <p:cNvCxnSpPr>
            <a:cxnSpLocks noChangeShapeType="1"/>
            <a:endCxn id="100" idx="1"/>
          </p:cNvCxnSpPr>
          <p:nvPr/>
        </p:nvCxnSpPr>
        <p:spPr bwMode="auto">
          <a:xfrm flipV="1">
            <a:off x="2417342" y="2016603"/>
            <a:ext cx="476250" cy="1281113"/>
          </a:xfrm>
          <a:prstGeom prst="bentConnector3">
            <a:avLst>
              <a:gd name="adj1" fmla="val 43667"/>
            </a:avLst>
          </a:prstGeom>
          <a:noFill/>
          <a:ln w="9525">
            <a:solidFill>
              <a:srgbClr val="7F7F7F"/>
            </a:solidFill>
            <a:round/>
            <a:headEnd/>
            <a:tailEnd type="triangle" w="med" len="med"/>
          </a:ln>
        </p:spPr>
      </p:cxnSp>
      <p:sp>
        <p:nvSpPr>
          <p:cNvPr id="72" name="Chevron 1593">
            <a:hlinkClick r:id="rId10" action="ppaction://hlinksldjump"/>
          </p:cNvPr>
          <p:cNvSpPr>
            <a:spLocks noChangeArrowheads="1"/>
          </p:cNvSpPr>
          <p:nvPr/>
        </p:nvSpPr>
        <p:spPr bwMode="auto">
          <a:xfrm>
            <a:off x="5679654" y="1767366"/>
            <a:ext cx="700088" cy="498475"/>
          </a:xfrm>
          <a:prstGeom prst="chevron">
            <a:avLst>
              <a:gd name="adj" fmla="val 10390"/>
            </a:avLst>
          </a:prstGeom>
          <a:solidFill>
            <a:schemeClr val="bg1"/>
          </a:solidFill>
          <a:ln w="3175" cap="rnd" algn="ctr">
            <a:solidFill>
              <a:schemeClr val="bg2"/>
            </a:solidFill>
            <a:bevel/>
            <a:headEnd/>
            <a:tailEnd/>
          </a:ln>
        </p:spPr>
        <p:txBody>
          <a:bodyPr lIns="72000" tIns="36000" rIns="0" bIns="46800" anchor="ctr"/>
          <a:lstStyle/>
          <a:p>
            <a:pPr>
              <a:lnSpc>
                <a:spcPct val="90000"/>
              </a:lnSpc>
            </a:pPr>
            <a:r>
              <a:rPr lang="en-US" sz="700" dirty="0">
                <a:solidFill>
                  <a:srgbClr val="404040"/>
                </a:solidFill>
              </a:rPr>
              <a:t>Executing</a:t>
            </a:r>
            <a:br>
              <a:rPr lang="en-US" sz="700" dirty="0">
                <a:solidFill>
                  <a:srgbClr val="404040"/>
                </a:solidFill>
              </a:rPr>
            </a:br>
            <a:r>
              <a:rPr lang="en-US" sz="700" dirty="0">
                <a:solidFill>
                  <a:srgbClr val="404040"/>
                </a:solidFill>
              </a:rPr>
              <a:t>Services</a:t>
            </a:r>
          </a:p>
        </p:txBody>
      </p:sp>
      <p:cxnSp>
        <p:nvCxnSpPr>
          <p:cNvPr id="73" name="Elbow Connector 1602"/>
          <p:cNvCxnSpPr>
            <a:cxnSpLocks noChangeShapeType="1"/>
            <a:stCxn id="90" idx="3"/>
            <a:endCxn id="42" idx="1"/>
          </p:cNvCxnSpPr>
          <p:nvPr/>
        </p:nvCxnSpPr>
        <p:spPr bwMode="auto">
          <a:xfrm>
            <a:off x="7198892" y="2018191"/>
            <a:ext cx="273050" cy="1587"/>
          </a:xfrm>
          <a:prstGeom prst="straightConnector1">
            <a:avLst/>
          </a:prstGeom>
          <a:noFill/>
          <a:ln w="9525">
            <a:solidFill>
              <a:srgbClr val="7F7F7F"/>
            </a:solidFill>
            <a:round/>
            <a:headEnd/>
            <a:tailEnd type="triangle" w="med" len="med"/>
          </a:ln>
        </p:spPr>
      </p:cxnSp>
      <p:cxnSp>
        <p:nvCxnSpPr>
          <p:cNvPr id="74" name="Elbow Connector 1602"/>
          <p:cNvCxnSpPr>
            <a:cxnSpLocks noChangeShapeType="1"/>
            <a:stCxn id="90" idx="3"/>
            <a:endCxn id="99" idx="1"/>
          </p:cNvCxnSpPr>
          <p:nvPr/>
        </p:nvCxnSpPr>
        <p:spPr bwMode="auto">
          <a:xfrm>
            <a:off x="7198892" y="2017397"/>
            <a:ext cx="358775" cy="1951187"/>
          </a:xfrm>
          <a:prstGeom prst="bentConnector3">
            <a:avLst>
              <a:gd name="adj1" fmla="val 50000"/>
            </a:avLst>
          </a:prstGeom>
          <a:noFill/>
          <a:ln w="9525">
            <a:solidFill>
              <a:srgbClr val="7F7F7F"/>
            </a:solidFill>
            <a:round/>
            <a:headEnd/>
            <a:tailEnd type="triangle" w="med" len="med"/>
          </a:ln>
        </p:spPr>
      </p:cxnSp>
      <p:cxnSp>
        <p:nvCxnSpPr>
          <p:cNvPr id="75" name="Elbow Connector 1602"/>
          <p:cNvCxnSpPr>
            <a:cxnSpLocks noChangeShapeType="1"/>
            <a:stCxn id="42" idx="3"/>
            <a:endCxn id="94" idx="1"/>
          </p:cNvCxnSpPr>
          <p:nvPr/>
        </p:nvCxnSpPr>
        <p:spPr bwMode="auto">
          <a:xfrm flipV="1">
            <a:off x="8049792" y="2016603"/>
            <a:ext cx="247650" cy="3175"/>
          </a:xfrm>
          <a:prstGeom prst="bentConnector3">
            <a:avLst>
              <a:gd name="adj1" fmla="val 50000"/>
            </a:avLst>
          </a:prstGeom>
          <a:noFill/>
          <a:ln w="9525">
            <a:solidFill>
              <a:srgbClr val="7F7F7F"/>
            </a:solidFill>
            <a:round/>
            <a:headEnd/>
            <a:tailEnd type="triangle" w="med" len="med"/>
          </a:ln>
        </p:spPr>
      </p:cxnSp>
      <p:sp>
        <p:nvSpPr>
          <p:cNvPr id="76" name="Chevron 1593">
            <a:hlinkClick r:id="rId11" action="ppaction://hlinksldjump"/>
          </p:cNvPr>
          <p:cNvSpPr>
            <a:spLocks noChangeArrowheads="1"/>
          </p:cNvSpPr>
          <p:nvPr/>
        </p:nvSpPr>
        <p:spPr bwMode="auto">
          <a:xfrm>
            <a:off x="4563642" y="1767366"/>
            <a:ext cx="806450" cy="496887"/>
          </a:xfrm>
          <a:prstGeom prst="chevron">
            <a:avLst>
              <a:gd name="adj" fmla="val 13502"/>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600" dirty="0">
                <a:solidFill>
                  <a:srgbClr val="404040"/>
                </a:solidFill>
              </a:rPr>
              <a:t>Dispatching and  Scheduling</a:t>
            </a:r>
            <a:br>
              <a:rPr lang="en-US" sz="600" dirty="0">
                <a:solidFill>
                  <a:srgbClr val="404040"/>
                </a:solidFill>
              </a:rPr>
            </a:br>
            <a:r>
              <a:rPr lang="en-US" sz="600" dirty="0">
                <a:solidFill>
                  <a:srgbClr val="404040"/>
                </a:solidFill>
              </a:rPr>
              <a:t>Order</a:t>
            </a:r>
          </a:p>
        </p:txBody>
      </p:sp>
      <p:cxnSp>
        <p:nvCxnSpPr>
          <p:cNvPr id="77" name="AutoShape 482"/>
          <p:cNvCxnSpPr>
            <a:cxnSpLocks noChangeShapeType="1"/>
            <a:stCxn id="76" idx="0"/>
          </p:cNvCxnSpPr>
          <p:nvPr/>
        </p:nvCxnSpPr>
        <p:spPr bwMode="auto">
          <a:xfrm rot="5400000" flipH="1">
            <a:off x="4334247" y="1168085"/>
            <a:ext cx="214313" cy="984250"/>
          </a:xfrm>
          <a:prstGeom prst="bentConnector3">
            <a:avLst>
              <a:gd name="adj1" fmla="val 50370"/>
            </a:avLst>
          </a:prstGeom>
          <a:noFill/>
          <a:ln w="9525">
            <a:solidFill>
              <a:srgbClr val="7D96A4"/>
            </a:solidFill>
            <a:prstDash val="sysDot"/>
            <a:miter lim="800000"/>
            <a:headEnd/>
            <a:tailEnd/>
          </a:ln>
        </p:spPr>
      </p:cxnSp>
      <p:cxnSp>
        <p:nvCxnSpPr>
          <p:cNvPr id="80" name="AutoShape 482"/>
          <p:cNvCxnSpPr>
            <a:cxnSpLocks noChangeShapeType="1"/>
          </p:cNvCxnSpPr>
          <p:nvPr/>
        </p:nvCxnSpPr>
        <p:spPr bwMode="auto">
          <a:xfrm flipH="1" flipV="1">
            <a:off x="3103142" y="1553053"/>
            <a:ext cx="1587" cy="214313"/>
          </a:xfrm>
          <a:prstGeom prst="straightConnector1">
            <a:avLst/>
          </a:prstGeom>
          <a:noFill/>
          <a:ln w="9525">
            <a:solidFill>
              <a:srgbClr val="7D96A4"/>
            </a:solidFill>
            <a:prstDash val="sysDot"/>
            <a:round/>
            <a:headEnd/>
            <a:tailEnd/>
          </a:ln>
        </p:spPr>
      </p:cxnSp>
      <p:sp>
        <p:nvSpPr>
          <p:cNvPr id="82" name="Pentagon 71"/>
          <p:cNvSpPr>
            <a:spLocks noChangeArrowheads="1"/>
          </p:cNvSpPr>
          <p:nvPr/>
        </p:nvSpPr>
        <p:spPr bwMode="auto">
          <a:xfrm>
            <a:off x="2110954" y="3065941"/>
            <a:ext cx="930275" cy="604837"/>
          </a:xfrm>
          <a:prstGeom prst="homePlate">
            <a:avLst>
              <a:gd name="adj" fmla="val 16534"/>
            </a:avLst>
          </a:prstGeom>
          <a:noFill/>
          <a:ln w="19050" cap="rnd" algn="ctr">
            <a:noFill/>
            <a:bevel/>
            <a:headEnd/>
            <a:tailEnd/>
          </a:ln>
        </p:spPr>
        <p:txBody>
          <a:bodyPr lIns="73152" tIns="36000" rIns="0" bIns="46800" anchor="b"/>
          <a:lstStyle/>
          <a:p>
            <a:r>
              <a:rPr lang="en-US" sz="700" dirty="0">
                <a:solidFill>
                  <a:srgbClr val="404040"/>
                </a:solidFill>
              </a:rPr>
              <a:t>Marketing-to-Opportunity</a:t>
            </a:r>
          </a:p>
        </p:txBody>
      </p:sp>
      <p:cxnSp>
        <p:nvCxnSpPr>
          <p:cNvPr id="84" name="AutoShape 482"/>
          <p:cNvCxnSpPr>
            <a:cxnSpLocks noChangeShapeType="1"/>
            <a:stCxn id="103" idx="0"/>
          </p:cNvCxnSpPr>
          <p:nvPr/>
        </p:nvCxnSpPr>
        <p:spPr bwMode="auto">
          <a:xfrm rot="5400000" flipH="1" flipV="1">
            <a:off x="2137148" y="1660209"/>
            <a:ext cx="215900" cy="1588"/>
          </a:xfrm>
          <a:prstGeom prst="straightConnector1">
            <a:avLst/>
          </a:prstGeom>
          <a:noFill/>
          <a:ln w="9525">
            <a:solidFill>
              <a:srgbClr val="7D96A4"/>
            </a:solidFill>
            <a:prstDash val="sysDot"/>
            <a:round/>
            <a:headEnd/>
            <a:tailEnd/>
          </a:ln>
        </p:spPr>
      </p:cxnSp>
      <p:cxnSp>
        <p:nvCxnSpPr>
          <p:cNvPr id="87" name="AutoShape 482"/>
          <p:cNvCxnSpPr>
            <a:cxnSpLocks noChangeShapeType="1"/>
            <a:stCxn id="42" idx="0"/>
          </p:cNvCxnSpPr>
          <p:nvPr/>
        </p:nvCxnSpPr>
        <p:spPr bwMode="auto">
          <a:xfrm rot="16200000" flipV="1">
            <a:off x="7594973" y="1660209"/>
            <a:ext cx="215900" cy="1588"/>
          </a:xfrm>
          <a:prstGeom prst="straightConnector1">
            <a:avLst/>
          </a:prstGeom>
          <a:noFill/>
          <a:ln w="9525">
            <a:solidFill>
              <a:srgbClr val="7D96A4"/>
            </a:solidFill>
            <a:prstDash val="sysDot"/>
            <a:round/>
            <a:headEnd/>
            <a:tailEnd/>
          </a:ln>
        </p:spPr>
      </p:cxnSp>
      <p:sp>
        <p:nvSpPr>
          <p:cNvPr id="90" name="Chevron 1593">
            <a:hlinkClick r:id="rId12" action="ppaction://hlinksldjump"/>
          </p:cNvPr>
          <p:cNvSpPr>
            <a:spLocks noChangeArrowheads="1"/>
          </p:cNvSpPr>
          <p:nvPr/>
        </p:nvSpPr>
        <p:spPr bwMode="auto">
          <a:xfrm>
            <a:off x="6509917" y="1768953"/>
            <a:ext cx="688975" cy="496888"/>
          </a:xfrm>
          <a:prstGeom prst="chevron">
            <a:avLst>
              <a:gd name="adj" fmla="val 10393"/>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600" dirty="0">
                <a:solidFill>
                  <a:srgbClr val="404040"/>
                </a:solidFill>
              </a:rPr>
              <a:t>Confirming</a:t>
            </a:r>
            <a:br>
              <a:rPr lang="en-US" sz="600" dirty="0">
                <a:solidFill>
                  <a:srgbClr val="404040"/>
                </a:solidFill>
              </a:rPr>
            </a:br>
            <a:r>
              <a:rPr lang="en-US" sz="600" dirty="0">
                <a:solidFill>
                  <a:srgbClr val="404040"/>
                </a:solidFill>
              </a:rPr>
              <a:t>Service</a:t>
            </a:r>
            <a:br>
              <a:rPr lang="en-US" sz="600" dirty="0">
                <a:solidFill>
                  <a:srgbClr val="404040"/>
                </a:solidFill>
              </a:rPr>
            </a:br>
            <a:r>
              <a:rPr lang="en-US" sz="600" dirty="0">
                <a:solidFill>
                  <a:srgbClr val="404040"/>
                </a:solidFill>
              </a:rPr>
              <a:t>Execution</a:t>
            </a:r>
          </a:p>
        </p:txBody>
      </p:sp>
      <p:cxnSp>
        <p:nvCxnSpPr>
          <p:cNvPr id="91" name="Elbow Connector 1602"/>
          <p:cNvCxnSpPr>
            <a:cxnSpLocks noChangeShapeType="1"/>
            <a:stCxn id="72" idx="3"/>
            <a:endCxn id="90" idx="1"/>
          </p:cNvCxnSpPr>
          <p:nvPr/>
        </p:nvCxnSpPr>
        <p:spPr bwMode="auto">
          <a:xfrm>
            <a:off x="6379742" y="2016603"/>
            <a:ext cx="182562" cy="1588"/>
          </a:xfrm>
          <a:prstGeom prst="straightConnector1">
            <a:avLst/>
          </a:prstGeom>
          <a:noFill/>
          <a:ln w="9525">
            <a:solidFill>
              <a:srgbClr val="7F7F7F"/>
            </a:solidFill>
            <a:round/>
            <a:headEnd/>
            <a:tailEnd type="triangle" w="med" len="med"/>
          </a:ln>
        </p:spPr>
      </p:cxnSp>
      <p:cxnSp>
        <p:nvCxnSpPr>
          <p:cNvPr id="93" name="AutoShape 482"/>
          <p:cNvCxnSpPr>
            <a:cxnSpLocks noChangeShapeType="1"/>
            <a:stCxn id="90" idx="0"/>
          </p:cNvCxnSpPr>
          <p:nvPr/>
        </p:nvCxnSpPr>
        <p:spPr bwMode="auto">
          <a:xfrm rot="16200000" flipV="1">
            <a:off x="6719467" y="1659415"/>
            <a:ext cx="215900" cy="3175"/>
          </a:xfrm>
          <a:prstGeom prst="straightConnector1">
            <a:avLst/>
          </a:prstGeom>
          <a:noFill/>
          <a:ln w="9525">
            <a:solidFill>
              <a:srgbClr val="7D96A4"/>
            </a:solidFill>
            <a:prstDash val="sysDot"/>
            <a:round/>
            <a:headEnd/>
            <a:tailEnd/>
          </a:ln>
        </p:spPr>
      </p:cxnSp>
      <p:sp>
        <p:nvSpPr>
          <p:cNvPr id="94" name="Chevron 1593">
            <a:hlinkClick r:id="rId13" action="ppaction://hlinksldjump"/>
          </p:cNvPr>
          <p:cNvSpPr>
            <a:spLocks noChangeArrowheads="1"/>
          </p:cNvSpPr>
          <p:nvPr/>
        </p:nvSpPr>
        <p:spPr bwMode="auto">
          <a:xfrm>
            <a:off x="8240292" y="1767366"/>
            <a:ext cx="676275" cy="498475"/>
          </a:xfrm>
          <a:prstGeom prst="chevron">
            <a:avLst>
              <a:gd name="adj" fmla="val 11400"/>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600" dirty="0">
                <a:solidFill>
                  <a:srgbClr val="404040"/>
                </a:solidFill>
              </a:rPr>
              <a:t>Processing</a:t>
            </a:r>
            <a:br>
              <a:rPr lang="en-US" sz="600" dirty="0">
                <a:solidFill>
                  <a:srgbClr val="404040"/>
                </a:solidFill>
              </a:rPr>
            </a:br>
            <a:r>
              <a:rPr lang="en-US" sz="600" dirty="0">
                <a:solidFill>
                  <a:srgbClr val="404040"/>
                </a:solidFill>
              </a:rPr>
              <a:t>Receivables and Payments</a:t>
            </a:r>
          </a:p>
        </p:txBody>
      </p:sp>
      <p:cxnSp>
        <p:nvCxnSpPr>
          <p:cNvPr id="97" name="AutoShape 482"/>
          <p:cNvCxnSpPr>
            <a:cxnSpLocks noChangeShapeType="1"/>
            <a:stCxn id="94" idx="0"/>
          </p:cNvCxnSpPr>
          <p:nvPr/>
        </p:nvCxnSpPr>
        <p:spPr bwMode="auto">
          <a:xfrm rot="16200000" flipV="1">
            <a:off x="8440316" y="1657829"/>
            <a:ext cx="214313" cy="4762"/>
          </a:xfrm>
          <a:prstGeom prst="straightConnector1">
            <a:avLst/>
          </a:prstGeom>
          <a:noFill/>
          <a:ln w="9525">
            <a:solidFill>
              <a:srgbClr val="7D96A4"/>
            </a:solidFill>
            <a:prstDash val="sysDot"/>
            <a:round/>
            <a:headEnd/>
            <a:tailEnd/>
          </a:ln>
        </p:spPr>
      </p:cxnSp>
      <p:sp>
        <p:nvSpPr>
          <p:cNvPr id="99" name="Pentagon 81"/>
          <p:cNvSpPr>
            <a:spLocks noChangeArrowheads="1"/>
          </p:cNvSpPr>
          <p:nvPr/>
        </p:nvSpPr>
        <p:spPr bwMode="auto">
          <a:xfrm>
            <a:off x="7557667" y="3666165"/>
            <a:ext cx="968375" cy="604837"/>
          </a:xfrm>
          <a:prstGeom prst="homePlate">
            <a:avLst>
              <a:gd name="adj" fmla="val 15959"/>
            </a:avLst>
          </a:prstGeom>
          <a:noFill/>
          <a:ln w="19050" cap="rnd" algn="ctr">
            <a:noFill/>
            <a:bevel/>
            <a:headEnd/>
            <a:tailEnd/>
          </a:ln>
        </p:spPr>
        <p:txBody>
          <a:bodyPr lIns="36000" tIns="36000" rIns="0" bIns="46800" anchor="b"/>
          <a:lstStyle/>
          <a:p>
            <a:r>
              <a:rPr lang="en-US" sz="700" dirty="0">
                <a:solidFill>
                  <a:srgbClr val="404040"/>
                </a:solidFill>
              </a:rPr>
              <a:t>Expense Reimbursement</a:t>
            </a:r>
          </a:p>
        </p:txBody>
      </p:sp>
      <p:sp>
        <p:nvSpPr>
          <p:cNvPr id="100" name="Chevron 426">
            <a:hlinkClick r:id="rId14" action="ppaction://hlinksldjump"/>
          </p:cNvPr>
          <p:cNvSpPr>
            <a:spLocks noChangeArrowheads="1"/>
          </p:cNvSpPr>
          <p:nvPr/>
        </p:nvSpPr>
        <p:spPr bwMode="auto">
          <a:xfrm>
            <a:off x="2833267" y="1767366"/>
            <a:ext cx="579437" cy="496887"/>
          </a:xfrm>
          <a:prstGeom prst="chevron">
            <a:avLst>
              <a:gd name="adj" fmla="val 12099"/>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600" dirty="0">
                <a:solidFill>
                  <a:srgbClr val="404040"/>
                </a:solidFill>
              </a:rPr>
              <a:t>Creating Sales Quote</a:t>
            </a:r>
          </a:p>
        </p:txBody>
      </p:sp>
      <p:cxnSp>
        <p:nvCxnSpPr>
          <p:cNvPr id="101" name="AutoShape 482"/>
          <p:cNvCxnSpPr>
            <a:cxnSpLocks noChangeShapeType="1"/>
            <a:stCxn id="76" idx="0"/>
          </p:cNvCxnSpPr>
          <p:nvPr/>
        </p:nvCxnSpPr>
        <p:spPr bwMode="auto">
          <a:xfrm rot="-5400000">
            <a:off x="5772522" y="714060"/>
            <a:ext cx="214313" cy="1892300"/>
          </a:xfrm>
          <a:prstGeom prst="bentConnector3">
            <a:avLst>
              <a:gd name="adj1" fmla="val 50370"/>
            </a:avLst>
          </a:prstGeom>
          <a:noFill/>
          <a:ln w="9525">
            <a:solidFill>
              <a:srgbClr val="7D96A4"/>
            </a:solidFill>
            <a:prstDash val="sysDot"/>
            <a:miter lim="800000"/>
            <a:headEnd/>
            <a:tailEnd/>
          </a:ln>
        </p:spPr>
      </p:cxnSp>
      <p:sp>
        <p:nvSpPr>
          <p:cNvPr id="103" name="Chevron 426">
            <a:hlinkClick r:id="rId15" action="ppaction://hlinksldjump"/>
          </p:cNvPr>
          <p:cNvSpPr>
            <a:spLocks noChangeArrowheads="1"/>
          </p:cNvSpPr>
          <p:nvPr/>
        </p:nvSpPr>
        <p:spPr bwMode="auto">
          <a:xfrm>
            <a:off x="1910929" y="1768953"/>
            <a:ext cx="735013" cy="496888"/>
          </a:xfrm>
          <a:prstGeom prst="chevron">
            <a:avLst>
              <a:gd name="adj" fmla="val 13491"/>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br>
              <a:rPr lang="en-US" sz="600" dirty="0">
                <a:solidFill>
                  <a:srgbClr val="404040"/>
                </a:solidFill>
              </a:rPr>
            </a:br>
            <a:br>
              <a:rPr lang="en-US" sz="600" dirty="0">
                <a:solidFill>
                  <a:srgbClr val="404040"/>
                </a:solidFill>
              </a:rPr>
            </a:br>
            <a:br>
              <a:rPr lang="en-US" sz="600" dirty="0">
                <a:solidFill>
                  <a:srgbClr val="404040"/>
                </a:solidFill>
              </a:rPr>
            </a:br>
            <a:r>
              <a:rPr lang="en-US" sz="600" dirty="0">
                <a:solidFill>
                  <a:srgbClr val="404040"/>
                </a:solidFill>
              </a:rPr>
              <a:t> Handling</a:t>
            </a:r>
            <a:br>
              <a:rPr lang="en-US" sz="600" dirty="0">
                <a:solidFill>
                  <a:srgbClr val="404040"/>
                </a:solidFill>
              </a:rPr>
            </a:br>
            <a:r>
              <a:rPr lang="en-US" sz="600" dirty="0">
                <a:solidFill>
                  <a:srgbClr val="404040"/>
                </a:solidFill>
              </a:rPr>
              <a:t> an Incoming</a:t>
            </a:r>
            <a:br>
              <a:rPr lang="en-US" sz="600" dirty="0">
                <a:solidFill>
                  <a:srgbClr val="404040"/>
                </a:solidFill>
              </a:rPr>
            </a:br>
            <a:r>
              <a:rPr lang="en-US" sz="600" dirty="0">
                <a:solidFill>
                  <a:srgbClr val="404040"/>
                </a:solidFill>
              </a:rPr>
              <a:t> Customer</a:t>
            </a:r>
            <a:br>
              <a:rPr lang="en-US" sz="600" dirty="0">
                <a:solidFill>
                  <a:srgbClr val="404040"/>
                </a:solidFill>
              </a:rPr>
            </a:br>
            <a:r>
              <a:rPr lang="en-US" sz="600" dirty="0">
                <a:solidFill>
                  <a:srgbClr val="404040"/>
                </a:solidFill>
              </a:rPr>
              <a:t> Inquiry</a:t>
            </a:r>
          </a:p>
          <a:p>
            <a:pPr>
              <a:lnSpc>
                <a:spcPct val="90000"/>
              </a:lnSpc>
              <a:buClr>
                <a:schemeClr val="accent1"/>
              </a:buClr>
              <a:buSzPct val="80000"/>
            </a:pPr>
            <a:endParaRPr lang="en-US" sz="600" dirty="0">
              <a:solidFill>
                <a:srgbClr val="404040"/>
              </a:solidFill>
            </a:endParaRPr>
          </a:p>
          <a:p>
            <a:pPr>
              <a:lnSpc>
                <a:spcPct val="90000"/>
              </a:lnSpc>
              <a:buClr>
                <a:schemeClr val="accent1"/>
              </a:buClr>
              <a:buSzPct val="80000"/>
            </a:pPr>
            <a:endParaRPr lang="en-US" sz="600" dirty="0">
              <a:solidFill>
                <a:srgbClr val="404040"/>
              </a:solidFill>
            </a:endParaRPr>
          </a:p>
          <a:p>
            <a:pPr>
              <a:lnSpc>
                <a:spcPct val="90000"/>
              </a:lnSpc>
              <a:buClr>
                <a:schemeClr val="accent1"/>
              </a:buClr>
              <a:buSzPct val="80000"/>
            </a:pPr>
            <a:endParaRPr lang="en-US" sz="600" dirty="0">
              <a:solidFill>
                <a:srgbClr val="404040"/>
              </a:solidFill>
            </a:endParaRPr>
          </a:p>
        </p:txBody>
      </p:sp>
      <p:cxnSp>
        <p:nvCxnSpPr>
          <p:cNvPr id="104" name="AutoShape 103"/>
          <p:cNvCxnSpPr>
            <a:cxnSpLocks noChangeShapeType="1"/>
            <a:stCxn id="103" idx="3"/>
            <a:endCxn id="100" idx="1"/>
          </p:cNvCxnSpPr>
          <p:nvPr/>
        </p:nvCxnSpPr>
        <p:spPr bwMode="gray">
          <a:xfrm flipV="1">
            <a:off x="2645942" y="2016603"/>
            <a:ext cx="247650" cy="1588"/>
          </a:xfrm>
          <a:prstGeom prst="straightConnector1">
            <a:avLst/>
          </a:prstGeom>
          <a:noFill/>
          <a:ln w="9525">
            <a:solidFill>
              <a:schemeClr val="accent2"/>
            </a:solidFill>
            <a:round/>
            <a:headEnd/>
            <a:tailEnd/>
          </a:ln>
        </p:spPr>
      </p:cxnSp>
      <p:sp>
        <p:nvSpPr>
          <p:cNvPr id="108" name="Chevron 1593">
            <a:hlinkClick r:id="rId16" action="ppaction://hlinksldjump"/>
          </p:cNvPr>
          <p:cNvSpPr>
            <a:spLocks noChangeArrowheads="1"/>
          </p:cNvSpPr>
          <p:nvPr/>
        </p:nvSpPr>
        <p:spPr bwMode="auto">
          <a:xfrm>
            <a:off x="3684167" y="1767366"/>
            <a:ext cx="579437" cy="496887"/>
          </a:xfrm>
          <a:prstGeom prst="chevron">
            <a:avLst>
              <a:gd name="adj" fmla="val 9702"/>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600" dirty="0">
                <a:solidFill>
                  <a:srgbClr val="404040"/>
                </a:solidFill>
              </a:rPr>
              <a:t>Creating </a:t>
            </a:r>
            <a:br>
              <a:rPr lang="en-US" sz="600" dirty="0">
                <a:solidFill>
                  <a:srgbClr val="404040"/>
                </a:solidFill>
              </a:rPr>
            </a:br>
            <a:r>
              <a:rPr lang="en-US" sz="600" dirty="0">
                <a:solidFill>
                  <a:srgbClr val="404040"/>
                </a:solidFill>
              </a:rPr>
              <a:t>Sales Order</a:t>
            </a:r>
          </a:p>
        </p:txBody>
      </p:sp>
      <p:cxnSp>
        <p:nvCxnSpPr>
          <p:cNvPr id="109" name="AutoShape 482"/>
          <p:cNvCxnSpPr>
            <a:cxnSpLocks noChangeShapeType="1"/>
            <a:stCxn id="108" idx="0"/>
          </p:cNvCxnSpPr>
          <p:nvPr/>
        </p:nvCxnSpPr>
        <p:spPr bwMode="auto">
          <a:xfrm rot="-5400000">
            <a:off x="3842122" y="1660210"/>
            <a:ext cx="214313" cy="0"/>
          </a:xfrm>
          <a:prstGeom prst="straightConnector1">
            <a:avLst/>
          </a:prstGeom>
          <a:noFill/>
          <a:ln w="9525">
            <a:solidFill>
              <a:srgbClr val="7D96A4"/>
            </a:solidFill>
            <a:prstDash val="sysDot"/>
            <a:round/>
            <a:headEnd/>
            <a:tailEnd/>
          </a:ln>
        </p:spPr>
      </p:cxnSp>
      <p:cxnSp>
        <p:nvCxnSpPr>
          <p:cNvPr id="110" name="Elbow Connector 1602"/>
          <p:cNvCxnSpPr>
            <a:cxnSpLocks noChangeShapeType="1"/>
            <a:stCxn id="108" idx="3"/>
            <a:endCxn id="76" idx="1"/>
          </p:cNvCxnSpPr>
          <p:nvPr/>
        </p:nvCxnSpPr>
        <p:spPr bwMode="auto">
          <a:xfrm>
            <a:off x="4263604" y="2016603"/>
            <a:ext cx="366713" cy="0"/>
          </a:xfrm>
          <a:prstGeom prst="straightConnector1">
            <a:avLst/>
          </a:prstGeom>
          <a:noFill/>
          <a:ln w="9525">
            <a:solidFill>
              <a:srgbClr val="7F7F7F"/>
            </a:solidFill>
            <a:round/>
            <a:headEnd/>
            <a:tailEnd type="triangle" w="med" len="med"/>
          </a:ln>
        </p:spPr>
      </p:cxnSp>
      <p:pic>
        <p:nvPicPr>
          <p:cNvPr id="120" name="Picture 119"/>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8175307" y="1085880"/>
            <a:ext cx="722735" cy="469405"/>
          </a:xfrm>
          <a:prstGeom prst="rect">
            <a:avLst/>
          </a:prstGeom>
        </p:spPr>
      </p:pic>
      <p:sp>
        <p:nvSpPr>
          <p:cNvPr id="121" name="Rectangle 74"/>
          <p:cNvSpPr>
            <a:spLocks noChangeArrowheads="1"/>
          </p:cNvSpPr>
          <p:nvPr/>
        </p:nvSpPr>
        <p:spPr bwMode="auto">
          <a:xfrm>
            <a:off x="8121544" y="1133674"/>
            <a:ext cx="830262" cy="323165"/>
          </a:xfrm>
          <a:prstGeom prst="rect">
            <a:avLst/>
          </a:prstGeom>
          <a:noFill/>
          <a:ln w="9525">
            <a:noFill/>
            <a:miter lim="800000"/>
            <a:headEnd/>
            <a:tailEnd/>
          </a:ln>
        </p:spPr>
        <p:txBody>
          <a:bodyPr wrap="square" lIns="0" tIns="0" rIns="0" bIns="0">
            <a:spAutoFit/>
          </a:bodyPr>
          <a:lstStyle/>
          <a:p>
            <a:pPr algn="ctr"/>
            <a:r>
              <a:rPr lang="en-US" sz="700" dirty="0">
                <a:solidFill>
                  <a:schemeClr val="bg1"/>
                </a:solidFill>
                <a:latin typeface="BentonSans Book" pitchFamily="2" charset="0"/>
              </a:rPr>
              <a:t>Receivables / </a:t>
            </a:r>
            <a:br>
              <a:rPr lang="en-US" sz="700" dirty="0">
                <a:solidFill>
                  <a:schemeClr val="bg1"/>
                </a:solidFill>
                <a:latin typeface="BentonSans Book" pitchFamily="2" charset="0"/>
              </a:rPr>
            </a:br>
            <a:r>
              <a:rPr lang="en-US" sz="700" dirty="0">
                <a:solidFill>
                  <a:schemeClr val="bg1"/>
                </a:solidFill>
                <a:latin typeface="BentonSans Book" pitchFamily="2" charset="0"/>
              </a:rPr>
              <a:t>Cash &amp; Liquidity Mgt</a:t>
            </a:r>
          </a:p>
        </p:txBody>
      </p:sp>
      <p:pic>
        <p:nvPicPr>
          <p:cNvPr id="122" name="Picture 121"/>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6534357" y="1165049"/>
            <a:ext cx="589295" cy="382737"/>
          </a:xfrm>
          <a:prstGeom prst="rect">
            <a:avLst/>
          </a:prstGeom>
        </p:spPr>
      </p:pic>
      <p:sp>
        <p:nvSpPr>
          <p:cNvPr id="123" name="Rectangle 74"/>
          <p:cNvSpPr>
            <a:spLocks noChangeArrowheads="1"/>
          </p:cNvSpPr>
          <p:nvPr/>
        </p:nvSpPr>
        <p:spPr bwMode="auto">
          <a:xfrm>
            <a:off x="6541667" y="1278880"/>
            <a:ext cx="574675" cy="215444"/>
          </a:xfrm>
          <a:prstGeom prst="rect">
            <a:avLst/>
          </a:prstGeom>
          <a:noFill/>
          <a:ln w="9525">
            <a:noFill/>
            <a:miter lim="800000"/>
            <a:headEnd/>
            <a:tailEnd/>
          </a:ln>
        </p:spPr>
        <p:txBody>
          <a:bodyPr lIns="0" tIns="0" rIns="0" bIns="0">
            <a:spAutoFit/>
          </a:bodyPr>
          <a:lstStyle/>
          <a:p>
            <a:pPr algn="ctr"/>
            <a:r>
              <a:rPr lang="en-US" sz="700" dirty="0">
                <a:solidFill>
                  <a:schemeClr val="bg1"/>
                </a:solidFill>
                <a:latin typeface="BentonSans Book" pitchFamily="2" charset="0"/>
              </a:rPr>
              <a:t>Field Service </a:t>
            </a:r>
            <a:br>
              <a:rPr lang="en-US" sz="700" dirty="0">
                <a:solidFill>
                  <a:schemeClr val="bg1"/>
                </a:solidFill>
                <a:latin typeface="BentonSans Book" pitchFamily="2" charset="0"/>
              </a:rPr>
            </a:br>
            <a:r>
              <a:rPr lang="en-US" sz="700" dirty="0">
                <a:solidFill>
                  <a:schemeClr val="bg1"/>
                </a:solidFill>
                <a:latin typeface="BentonSans Book" pitchFamily="2" charset="0"/>
              </a:rPr>
              <a:t>and Repair</a:t>
            </a:r>
          </a:p>
        </p:txBody>
      </p:sp>
      <p:pic>
        <p:nvPicPr>
          <p:cNvPr id="124" name="Picture 123"/>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3654631" y="1161420"/>
            <a:ext cx="589295" cy="382737"/>
          </a:xfrm>
          <a:prstGeom prst="rect">
            <a:avLst/>
          </a:prstGeom>
        </p:spPr>
      </p:pic>
      <p:sp>
        <p:nvSpPr>
          <p:cNvPr id="125" name="Rectangle 74"/>
          <p:cNvSpPr>
            <a:spLocks noChangeArrowheads="1"/>
          </p:cNvSpPr>
          <p:nvPr/>
        </p:nvSpPr>
        <p:spPr bwMode="auto">
          <a:xfrm>
            <a:off x="3661941" y="1296517"/>
            <a:ext cx="574675" cy="107722"/>
          </a:xfrm>
          <a:prstGeom prst="rect">
            <a:avLst/>
          </a:prstGeom>
          <a:noFill/>
          <a:ln w="9525">
            <a:noFill/>
            <a:miter lim="800000"/>
            <a:headEnd/>
            <a:tailEnd/>
          </a:ln>
        </p:spPr>
        <p:txBody>
          <a:bodyPr lIns="0" tIns="0" rIns="0" bIns="0">
            <a:spAutoFit/>
          </a:bodyPr>
          <a:lstStyle/>
          <a:p>
            <a:pPr algn="ctr"/>
            <a:r>
              <a:rPr lang="en-US" sz="700" dirty="0">
                <a:solidFill>
                  <a:schemeClr val="bg1"/>
                </a:solidFill>
                <a:latin typeface="BentonSans Book" pitchFamily="2" charset="0"/>
              </a:rPr>
              <a:t>Sales Orders</a:t>
            </a:r>
          </a:p>
        </p:txBody>
      </p:sp>
      <p:pic>
        <p:nvPicPr>
          <p:cNvPr id="126" name="Picture 125"/>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7416212" y="1165049"/>
            <a:ext cx="589295" cy="382737"/>
          </a:xfrm>
          <a:prstGeom prst="rect">
            <a:avLst/>
          </a:prstGeom>
        </p:spPr>
      </p:pic>
      <p:sp>
        <p:nvSpPr>
          <p:cNvPr id="127" name="Rectangle 74"/>
          <p:cNvSpPr>
            <a:spLocks noChangeArrowheads="1"/>
          </p:cNvSpPr>
          <p:nvPr/>
        </p:nvSpPr>
        <p:spPr bwMode="auto">
          <a:xfrm>
            <a:off x="7423522" y="1278880"/>
            <a:ext cx="574675" cy="215444"/>
          </a:xfrm>
          <a:prstGeom prst="rect">
            <a:avLst/>
          </a:prstGeom>
          <a:noFill/>
          <a:ln w="9525">
            <a:noFill/>
            <a:miter lim="800000"/>
            <a:headEnd/>
            <a:tailEnd/>
          </a:ln>
        </p:spPr>
        <p:txBody>
          <a:bodyPr lIns="0" tIns="0" rIns="0" bIns="0">
            <a:spAutoFit/>
          </a:bodyPr>
          <a:lstStyle/>
          <a:p>
            <a:pPr algn="ctr"/>
            <a:r>
              <a:rPr lang="en-US" sz="700" dirty="0">
                <a:solidFill>
                  <a:schemeClr val="bg1"/>
                </a:solidFill>
                <a:latin typeface="BentonSans Book" pitchFamily="2" charset="0"/>
              </a:rPr>
              <a:t>Customer </a:t>
            </a:r>
            <a:br>
              <a:rPr lang="en-US" sz="700" dirty="0">
                <a:solidFill>
                  <a:schemeClr val="bg1"/>
                </a:solidFill>
                <a:latin typeface="BentonSans Book" pitchFamily="2" charset="0"/>
              </a:rPr>
            </a:br>
            <a:r>
              <a:rPr lang="en-US" sz="700" dirty="0">
                <a:solidFill>
                  <a:schemeClr val="bg1"/>
                </a:solidFill>
                <a:latin typeface="BentonSans Book" pitchFamily="2" charset="0"/>
              </a:rPr>
              <a:t>Invoicing</a:t>
            </a:r>
          </a:p>
        </p:txBody>
      </p:sp>
      <p:pic>
        <p:nvPicPr>
          <p:cNvPr id="128" name="Picture 127"/>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2818440" y="1163327"/>
            <a:ext cx="589295" cy="382737"/>
          </a:xfrm>
          <a:prstGeom prst="rect">
            <a:avLst/>
          </a:prstGeom>
        </p:spPr>
      </p:pic>
      <p:sp>
        <p:nvSpPr>
          <p:cNvPr id="129" name="Rectangle 74"/>
          <p:cNvSpPr>
            <a:spLocks noChangeArrowheads="1"/>
          </p:cNvSpPr>
          <p:nvPr/>
        </p:nvSpPr>
        <p:spPr bwMode="auto">
          <a:xfrm>
            <a:off x="2825750" y="1298424"/>
            <a:ext cx="574675" cy="107722"/>
          </a:xfrm>
          <a:prstGeom prst="rect">
            <a:avLst/>
          </a:prstGeom>
          <a:noFill/>
          <a:ln w="9525">
            <a:noFill/>
            <a:miter lim="800000"/>
            <a:headEnd/>
            <a:tailEnd/>
          </a:ln>
        </p:spPr>
        <p:txBody>
          <a:bodyPr lIns="0" tIns="0" rIns="0" bIns="0">
            <a:spAutoFit/>
          </a:bodyPr>
          <a:lstStyle/>
          <a:p>
            <a:pPr algn="ctr"/>
            <a:r>
              <a:rPr lang="en-US" sz="700" dirty="0">
                <a:solidFill>
                  <a:schemeClr val="bg1"/>
                </a:solidFill>
                <a:latin typeface="BentonSans Book" pitchFamily="2" charset="0"/>
              </a:rPr>
              <a:t>New Business</a:t>
            </a:r>
          </a:p>
        </p:txBody>
      </p:sp>
      <p:pic>
        <p:nvPicPr>
          <p:cNvPr id="132" name="Picture 59"/>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bwMode="auto">
          <a:xfrm>
            <a:off x="7603687" y="3876922"/>
            <a:ext cx="160337" cy="119523"/>
          </a:xfrm>
          <a:prstGeom prst="rect">
            <a:avLst/>
          </a:prstGeom>
          <a:noFill/>
          <a:ln w="9525">
            <a:noFill/>
            <a:miter lim="800000"/>
            <a:headEnd/>
            <a:tailEnd/>
          </a:ln>
        </p:spPr>
      </p:pic>
      <p:pic>
        <p:nvPicPr>
          <p:cNvPr id="133" name="Picture 59"/>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bwMode="auto">
          <a:xfrm>
            <a:off x="2240502" y="3245681"/>
            <a:ext cx="160337" cy="119523"/>
          </a:xfrm>
          <a:prstGeom prst="rect">
            <a:avLst/>
          </a:prstGeom>
          <a:noFill/>
          <a:ln w="9525">
            <a:noFill/>
            <a:miter lim="800000"/>
            <a:headEnd/>
            <a:tailEnd/>
          </a:ln>
        </p:spPr>
      </p:pic>
      <p:sp>
        <p:nvSpPr>
          <p:cNvPr id="134" name="Freeform 69"/>
          <p:cNvSpPr>
            <a:spLocks noChangeAspect="1" noChangeArrowheads="1"/>
          </p:cNvSpPr>
          <p:nvPr/>
        </p:nvSpPr>
        <p:spPr bwMode="auto">
          <a:xfrm>
            <a:off x="7041305" y="2153907"/>
            <a:ext cx="131762" cy="111125"/>
          </a:xfrm>
          <a:custGeom>
            <a:avLst/>
            <a:gdLst>
              <a:gd name="T0" fmla="*/ 0 w 155643"/>
              <a:gd name="T1" fmla="*/ 9403 h 131323"/>
              <a:gd name="T2" fmla="*/ 12100 w 155643"/>
              <a:gd name="T3" fmla="*/ 9403 h 131323"/>
              <a:gd name="T4" fmla="*/ 14892 w 155643"/>
              <a:gd name="T5" fmla="*/ 0 h 131323"/>
              <a:gd name="T6" fmla="*/ 0 w 155643"/>
              <a:gd name="T7" fmla="*/ 9403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dirty="0"/>
          </a:p>
        </p:txBody>
      </p:sp>
      <p:sp>
        <p:nvSpPr>
          <p:cNvPr id="135" name="Freeform 69"/>
          <p:cNvSpPr>
            <a:spLocks noChangeAspect="1" noChangeArrowheads="1"/>
          </p:cNvSpPr>
          <p:nvPr/>
        </p:nvSpPr>
        <p:spPr bwMode="auto">
          <a:xfrm>
            <a:off x="7880075" y="2153907"/>
            <a:ext cx="131762" cy="111125"/>
          </a:xfrm>
          <a:custGeom>
            <a:avLst/>
            <a:gdLst>
              <a:gd name="T0" fmla="*/ 0 w 155643"/>
              <a:gd name="T1" fmla="*/ 9403 h 131323"/>
              <a:gd name="T2" fmla="*/ 12100 w 155643"/>
              <a:gd name="T3" fmla="*/ 9403 h 131323"/>
              <a:gd name="T4" fmla="*/ 14892 w 155643"/>
              <a:gd name="T5" fmla="*/ 0 h 131323"/>
              <a:gd name="T6" fmla="*/ 0 w 155643"/>
              <a:gd name="T7" fmla="*/ 9403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dirty="0"/>
          </a:p>
        </p:txBody>
      </p:sp>
      <p:sp>
        <p:nvSpPr>
          <p:cNvPr id="136" name="Freeform 69"/>
          <p:cNvSpPr>
            <a:spLocks noChangeAspect="1" noChangeArrowheads="1"/>
          </p:cNvSpPr>
          <p:nvPr/>
        </p:nvSpPr>
        <p:spPr bwMode="auto">
          <a:xfrm>
            <a:off x="8755389" y="2155914"/>
            <a:ext cx="131762" cy="111125"/>
          </a:xfrm>
          <a:custGeom>
            <a:avLst/>
            <a:gdLst>
              <a:gd name="T0" fmla="*/ 0 w 155643"/>
              <a:gd name="T1" fmla="*/ 9403 h 131323"/>
              <a:gd name="T2" fmla="*/ 12100 w 155643"/>
              <a:gd name="T3" fmla="*/ 9403 h 131323"/>
              <a:gd name="T4" fmla="*/ 14892 w 155643"/>
              <a:gd name="T5" fmla="*/ 0 h 131323"/>
              <a:gd name="T6" fmla="*/ 0 w 155643"/>
              <a:gd name="T7" fmla="*/ 9403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dirty="0"/>
          </a:p>
        </p:txBody>
      </p:sp>
      <p:pic>
        <p:nvPicPr>
          <p:cNvPr id="118" name="Picture 117" descr="scenario_60pxgrün.png"/>
          <p:cNvPicPr>
            <a:picLocks noChangeAspect="1"/>
          </p:cNvPicPr>
          <p:nvPr/>
        </p:nvPicPr>
        <p:blipFill>
          <a:blip r:embed="rId17" cstate="print"/>
          <a:stretch>
            <a:fillRect/>
          </a:stretch>
        </p:blipFill>
        <p:spPr>
          <a:xfrm>
            <a:off x="361522" y="4846253"/>
            <a:ext cx="180000" cy="180000"/>
          </a:xfrm>
          <a:prstGeom prst="rect">
            <a:avLst/>
          </a:prstGeom>
        </p:spPr>
      </p:pic>
      <p:sp>
        <p:nvSpPr>
          <p:cNvPr id="119" name="TextBox 72"/>
          <p:cNvSpPr txBox="1">
            <a:spLocks noChangeArrowheads="1"/>
          </p:cNvSpPr>
          <p:nvPr/>
        </p:nvSpPr>
        <p:spPr bwMode="auto">
          <a:xfrm>
            <a:off x="327025" y="5186545"/>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buFont typeface="Wingdings" pitchFamily="2" charset="2"/>
              <a:buNone/>
            </a:pPr>
            <a:r>
              <a:rPr lang="en-US" sz="900" dirty="0"/>
              <a:t>Business Value</a:t>
            </a:r>
          </a:p>
        </p:txBody>
      </p:sp>
      <p:sp>
        <p:nvSpPr>
          <p:cNvPr id="130" name="TextBox 129"/>
          <p:cNvSpPr txBox="1"/>
          <p:nvPr/>
        </p:nvSpPr>
        <p:spPr>
          <a:xfrm>
            <a:off x="327024" y="4786930"/>
            <a:ext cx="1630363" cy="330200"/>
          </a:xfrm>
          <a:prstGeom prst="rect">
            <a:avLst/>
          </a:prstGeom>
          <a:noFill/>
        </p:spPr>
        <p:txBody>
          <a:bodyPr lIns="0" rIns="0" anchor="ctr"/>
          <a:lstStyle/>
          <a:p>
            <a:pPr marL="288000">
              <a:buClr>
                <a:schemeClr val="accent1"/>
              </a:buClr>
              <a:buSzPct val="80000"/>
              <a:defRPr/>
            </a:pPr>
            <a:r>
              <a:rPr lang="en-US" sz="900" dirty="0">
                <a:latin typeface="+mn-lt"/>
              </a:rPr>
              <a:t>Scenario/Processes</a:t>
            </a:r>
          </a:p>
        </p:txBody>
      </p:sp>
      <p:sp>
        <p:nvSpPr>
          <p:cNvPr id="131" name="TextBox 61"/>
          <p:cNvSpPr txBox="1">
            <a:spLocks noChangeArrowheads="1"/>
          </p:cNvSpPr>
          <p:nvPr/>
        </p:nvSpPr>
        <p:spPr bwMode="auto">
          <a:xfrm>
            <a:off x="327025" y="5540558"/>
            <a:ext cx="1436688" cy="330200"/>
          </a:xfrm>
          <a:prstGeom prst="rect">
            <a:avLst/>
          </a:prstGeom>
          <a:solidFill>
            <a:srgbClr val="ECECEC"/>
          </a:solidFill>
        </p:spPr>
        <p:txBody>
          <a:bodyPr lIns="0" rIns="0" anchor="ctr"/>
          <a:lstStyle>
            <a:defPPr>
              <a:defRPr lang="de-DE"/>
            </a:defPPr>
            <a:lvl1pPr marL="288000">
              <a:buClr>
                <a:schemeClr val="accent1"/>
              </a:buClr>
              <a:buSzPct val="80000"/>
              <a:defRPr sz="900" b="1">
                <a:latin typeface="+mn-lt"/>
              </a:defRPr>
            </a:lvl1pPr>
          </a:lstStyle>
          <a:p>
            <a:r>
              <a:rPr lang="en-US" dirty="0"/>
              <a:t>Scenario Flow</a:t>
            </a:r>
          </a:p>
        </p:txBody>
      </p:sp>
      <p:pic>
        <p:nvPicPr>
          <p:cNvPr id="137" name="Picture 136" descr="Calculator_2_60px.png"/>
          <p:cNvPicPr>
            <a:picLocks noChangeAspect="1"/>
          </p:cNvPicPr>
          <p:nvPr/>
        </p:nvPicPr>
        <p:blipFill>
          <a:blip r:embed="rId18" cstate="print"/>
          <a:stretch>
            <a:fillRect/>
          </a:stretch>
        </p:blipFill>
        <p:spPr>
          <a:xfrm>
            <a:off x="366739" y="5245467"/>
            <a:ext cx="180000" cy="180000"/>
          </a:xfrm>
          <a:prstGeom prst="rect">
            <a:avLst/>
          </a:prstGeom>
        </p:spPr>
      </p:pic>
      <p:sp>
        <p:nvSpPr>
          <p:cNvPr id="138" name="Rectangle 57"/>
          <p:cNvSpPr>
            <a:spLocks noChangeArrowheads="1"/>
          </p:cNvSpPr>
          <p:nvPr/>
        </p:nvSpPr>
        <p:spPr bwMode="auto">
          <a:xfrm>
            <a:off x="305044" y="5551670"/>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139" name="Rectangle 55">
            <a:hlinkClick r:id="rId4" action="ppaction://hlinksldjump"/>
          </p:cNvPr>
          <p:cNvSpPr>
            <a:spLocks noChangeArrowheads="1"/>
          </p:cNvSpPr>
          <p:nvPr/>
        </p:nvSpPr>
        <p:spPr bwMode="auto">
          <a:xfrm>
            <a:off x="342150" y="4809441"/>
            <a:ext cx="1570038" cy="296863"/>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140" name="Rectangle 57">
            <a:hlinkClick r:id="rId6" action="ppaction://hlinksldjump"/>
          </p:cNvPr>
          <p:cNvSpPr>
            <a:spLocks noChangeArrowheads="1"/>
          </p:cNvSpPr>
          <p:nvPr/>
        </p:nvSpPr>
        <p:spPr bwMode="auto">
          <a:xfrm>
            <a:off x="318316" y="5153647"/>
            <a:ext cx="1570038"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pic>
        <p:nvPicPr>
          <p:cNvPr id="141" name="Picture 140" descr="Monitor_60px.png"/>
          <p:cNvPicPr>
            <a:picLocks noChangeAspect="1"/>
          </p:cNvPicPr>
          <p:nvPr/>
        </p:nvPicPr>
        <p:blipFill>
          <a:blip r:embed="rId19" cstate="print"/>
          <a:stretch>
            <a:fillRect/>
          </a:stretch>
        </p:blipFill>
        <p:spPr>
          <a:xfrm>
            <a:off x="361854" y="5605004"/>
            <a:ext cx="180000" cy="180000"/>
          </a:xfrm>
          <a:prstGeom prst="rect">
            <a:avLst/>
          </a:prstGeom>
        </p:spPr>
      </p:pic>
      <p:sp>
        <p:nvSpPr>
          <p:cNvPr id="143" name="TextBox 61"/>
          <p:cNvSpPr txBox="1">
            <a:spLocks noChangeArrowheads="1"/>
          </p:cNvSpPr>
          <p:nvPr/>
        </p:nvSpPr>
        <p:spPr bwMode="auto">
          <a:xfrm>
            <a:off x="327025" y="5832608"/>
            <a:ext cx="1436688" cy="330200"/>
          </a:xfrm>
          <a:prstGeom prst="rect">
            <a:avLst/>
          </a:prstGeom>
          <a:noFill/>
          <a:ln w="9525">
            <a:noFill/>
            <a:miter lim="800000"/>
            <a:headEnd/>
            <a:tailEnd/>
          </a:ln>
        </p:spPr>
        <p:txBody>
          <a:bodyPr lIns="0" rIns="36000" anchor="ctr"/>
          <a:lstStyle/>
          <a:p>
            <a:pPr marL="287338">
              <a:buClr>
                <a:schemeClr val="accent1"/>
              </a:buClr>
              <a:buSzPct val="80000"/>
            </a:pPr>
            <a:r>
              <a:rPr lang="en-US" sz="900" dirty="0"/>
              <a:t>Further Information</a:t>
            </a:r>
          </a:p>
        </p:txBody>
      </p:sp>
      <p:sp>
        <p:nvSpPr>
          <p:cNvPr id="144" name="Rectangle 57">
            <a:hlinkClick r:id="rId20" action="ppaction://hlinksldjump"/>
          </p:cNvPr>
          <p:cNvSpPr>
            <a:spLocks noChangeArrowheads="1"/>
          </p:cNvSpPr>
          <p:nvPr/>
        </p:nvSpPr>
        <p:spPr bwMode="auto">
          <a:xfrm>
            <a:off x="309641" y="5836767"/>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Tree>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4" name="Picture 143" descr="i_button_black.png"/>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76014" y="5909420"/>
            <a:ext cx="170688" cy="170688"/>
          </a:xfrm>
          <a:prstGeom prst="rect">
            <a:avLst/>
          </a:prstGeom>
        </p:spPr>
      </p:pic>
      <p:sp>
        <p:nvSpPr>
          <p:cNvPr id="2" name="Title 1"/>
          <p:cNvSpPr>
            <a:spLocks noGrp="1"/>
          </p:cNvSpPr>
          <p:nvPr>
            <p:ph type="title"/>
          </p:nvPr>
        </p:nvSpPr>
        <p:spPr/>
        <p:txBody>
          <a:bodyPr/>
          <a:lstStyle/>
          <a:p>
            <a:r>
              <a:rPr lang="en-US" dirty="0"/>
              <a:t>Order-to-Cash (Standardized Services)</a:t>
            </a:r>
            <a:br>
              <a:rPr lang="en-US" dirty="0"/>
            </a:br>
            <a:r>
              <a:rPr lang="en-US" sz="2000" b="0" dirty="0"/>
              <a:t>Scenario Overview</a:t>
            </a:r>
          </a:p>
        </p:txBody>
      </p:sp>
      <p:sp>
        <p:nvSpPr>
          <p:cNvPr id="22" name="TextBox 21"/>
          <p:cNvSpPr txBox="1"/>
          <p:nvPr/>
        </p:nvSpPr>
        <p:spPr>
          <a:xfrm>
            <a:off x="218636" y="4119098"/>
            <a:ext cx="1647825" cy="461665"/>
          </a:xfrm>
          <a:prstGeom prst="rect">
            <a:avLst/>
          </a:prstGeom>
          <a:noFill/>
        </p:spPr>
        <p:txBody>
          <a:bodyPr>
            <a:spAutoFit/>
          </a:bodyPr>
          <a:lstStyle>
            <a:defPPr>
              <a:defRPr lang="de-DE"/>
            </a:defPPr>
            <a:lvl1pPr>
              <a:buClr>
                <a:schemeClr val="accent1"/>
              </a:buClr>
              <a:buSzPct val="80000"/>
              <a:buFont typeface="Wingdings" pitchFamily="2" charset="2"/>
              <a:buNone/>
              <a:defRPr sz="1200">
                <a:solidFill>
                  <a:srgbClr val="666666"/>
                </a:solidFill>
                <a:latin typeface="BentonSans Light" pitchFamily="2" charset="0"/>
              </a:defRPr>
            </a:lvl1pPr>
          </a:lstStyle>
          <a:p>
            <a:r>
              <a:rPr lang="en-US" dirty="0"/>
              <a:t>Scenario </a:t>
            </a:r>
          </a:p>
          <a:p>
            <a:r>
              <a:rPr lang="en-US" dirty="0"/>
              <a:t>Explorer</a:t>
            </a:r>
          </a:p>
        </p:txBody>
      </p:sp>
      <p:grpSp>
        <p:nvGrpSpPr>
          <p:cNvPr id="66" name="Group 65"/>
          <p:cNvGrpSpPr/>
          <p:nvPr/>
        </p:nvGrpSpPr>
        <p:grpSpPr>
          <a:xfrm>
            <a:off x="7709046" y="1152671"/>
            <a:ext cx="1174410" cy="309466"/>
            <a:chOff x="7269479" y="1173773"/>
            <a:chExt cx="1174410" cy="309466"/>
          </a:xfrm>
        </p:grpSpPr>
        <p:pic>
          <p:nvPicPr>
            <p:cNvPr id="1026" name="Picture 2" descr="\\dwdfkps\KPS\100_Public\Graphics\Pictogram-Library\2011-Visual-Style\60X60-PNGs\SelfService_60px.png"/>
            <p:cNvPicPr>
              <a:picLocks noChangeAspect="1" noChangeArrowheads="1"/>
            </p:cNvPicPr>
            <p:nvPr/>
          </p:nvPicPr>
          <p:blipFill>
            <a:blip r:embed="rId5" cstate="print"/>
            <a:srcRect/>
            <a:stretch>
              <a:fillRect/>
            </a:stretch>
          </p:blipFill>
          <p:spPr bwMode="auto">
            <a:xfrm>
              <a:off x="7269479" y="1173773"/>
              <a:ext cx="282233" cy="282233"/>
            </a:xfrm>
            <a:prstGeom prst="rect">
              <a:avLst/>
            </a:prstGeom>
            <a:noFill/>
          </p:spPr>
        </p:pic>
        <p:sp>
          <p:nvSpPr>
            <p:cNvPr id="61" name="Rectangle 108"/>
            <p:cNvSpPr>
              <a:spLocks noChangeArrowheads="1"/>
            </p:cNvSpPr>
            <p:nvPr/>
          </p:nvSpPr>
          <p:spPr bwMode="auto">
            <a:xfrm>
              <a:off x="7272314" y="1178439"/>
              <a:ext cx="1171575" cy="304800"/>
            </a:xfrm>
            <a:prstGeom prst="rect">
              <a:avLst/>
            </a:prstGeom>
            <a:noFill/>
            <a:ln w="9525">
              <a:noFill/>
              <a:miter lim="800000"/>
              <a:headEnd/>
              <a:tailEnd/>
            </a:ln>
          </p:spPr>
          <p:txBody>
            <a:bodyPr wrap="none">
              <a:spAutoFit/>
            </a:bodyPr>
            <a:lstStyle/>
            <a:p>
              <a:pPr marL="215900">
                <a:spcBef>
                  <a:spcPts val="600"/>
                </a:spcBef>
                <a:spcAft>
                  <a:spcPct val="30000"/>
                </a:spcAft>
              </a:pPr>
              <a:r>
                <a:rPr lang="en-US" sz="700" dirty="0">
                  <a:ea typeface="SimSun" pitchFamily="2" charset="-122"/>
                </a:rPr>
                <a:t>Click process </a:t>
              </a:r>
              <a:br>
                <a:rPr lang="en-US" sz="700" dirty="0">
                  <a:ea typeface="SimSun" pitchFamily="2" charset="-122"/>
                </a:rPr>
              </a:br>
              <a:r>
                <a:rPr lang="en-US" sz="700" dirty="0">
                  <a:ea typeface="SimSun" pitchFamily="2" charset="-122"/>
                </a:rPr>
                <a:t>chevrons for details</a:t>
              </a:r>
            </a:p>
          </p:txBody>
        </p:sp>
      </p:grpSp>
      <p:sp>
        <p:nvSpPr>
          <p:cNvPr id="73" name="Rectangle 122"/>
          <p:cNvSpPr>
            <a:spLocks noChangeArrowheads="1"/>
          </p:cNvSpPr>
          <p:nvPr/>
        </p:nvSpPr>
        <p:spPr bwMode="auto">
          <a:xfrm>
            <a:off x="1763713" y="4132263"/>
            <a:ext cx="7380287" cy="2725737"/>
          </a:xfrm>
          <a:prstGeom prst="rect">
            <a:avLst/>
          </a:prstGeom>
          <a:solidFill>
            <a:srgbClr val="EAEAEA"/>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dirty="0"/>
          </a:p>
        </p:txBody>
      </p:sp>
      <p:sp>
        <p:nvSpPr>
          <p:cNvPr id="75" name="TextBox 74"/>
          <p:cNvSpPr txBox="1"/>
          <p:nvPr/>
        </p:nvSpPr>
        <p:spPr bwMode="auto">
          <a:xfrm>
            <a:off x="1922463" y="4138613"/>
            <a:ext cx="4602162" cy="261937"/>
          </a:xfrm>
          <a:prstGeom prst="rect">
            <a:avLst/>
          </a:prstGeom>
          <a:noFill/>
        </p:spPr>
        <p:txBody>
          <a:bodyPr>
            <a:spAutoFit/>
          </a:bodyPr>
          <a:lstStyle/>
          <a:p>
            <a:pPr>
              <a:buClr>
                <a:schemeClr val="accent1"/>
              </a:buClr>
              <a:buSzPct val="80000"/>
              <a:buFont typeface="Wingdings" pitchFamily="2" charset="2"/>
              <a:buNone/>
              <a:defRPr/>
            </a:pPr>
            <a:endParaRPr lang="en-US" sz="1100" b="1" dirty="0">
              <a:solidFill>
                <a:srgbClr val="44697D"/>
              </a:solidFill>
              <a:latin typeface="+mn-lt"/>
            </a:endParaRPr>
          </a:p>
        </p:txBody>
      </p:sp>
      <p:sp>
        <p:nvSpPr>
          <p:cNvPr id="76" name="TextBox 98"/>
          <p:cNvSpPr txBox="1">
            <a:spLocks noChangeArrowheads="1"/>
          </p:cNvSpPr>
          <p:nvPr/>
        </p:nvSpPr>
        <p:spPr bwMode="auto">
          <a:xfrm>
            <a:off x="7650163" y="4141788"/>
            <a:ext cx="1365250" cy="214312"/>
          </a:xfrm>
          <a:prstGeom prst="rect">
            <a:avLst/>
          </a:prstGeom>
          <a:noFill/>
          <a:ln w="9525">
            <a:noFill/>
            <a:miter lim="800000"/>
            <a:headEnd/>
            <a:tailEnd/>
          </a:ln>
        </p:spPr>
        <p:txBody>
          <a:bodyPr rIns="0">
            <a:spAutoFit/>
          </a:bodyPr>
          <a:lstStyle/>
          <a:p>
            <a:pPr algn="r">
              <a:buClr>
                <a:schemeClr val="accent1"/>
              </a:buClr>
              <a:buSzPct val="80000"/>
              <a:buFont typeface="Wingdings" pitchFamily="2" charset="2"/>
              <a:buNone/>
            </a:pPr>
            <a:r>
              <a:rPr lang="en-US" sz="800" dirty="0">
                <a:solidFill>
                  <a:srgbClr val="44697D"/>
                </a:solidFill>
                <a:hlinkClick r:id="rId6" action="ppaction://hlinksldjump"/>
              </a:rPr>
              <a:t>Open Legend</a:t>
            </a:r>
            <a:endParaRPr lang="en-US" sz="900" dirty="0">
              <a:ea typeface="SimSun" pitchFamily="2" charset="-122"/>
            </a:endParaRPr>
          </a:p>
        </p:txBody>
      </p:sp>
      <p:sp>
        <p:nvSpPr>
          <p:cNvPr id="77" name="Chevron 79"/>
          <p:cNvSpPr>
            <a:spLocks noChangeArrowheads="1"/>
          </p:cNvSpPr>
          <p:nvPr/>
        </p:nvSpPr>
        <p:spPr bwMode="auto">
          <a:xfrm>
            <a:off x="2297113" y="6315075"/>
            <a:ext cx="639762" cy="414338"/>
          </a:xfrm>
          <a:prstGeom prst="chevron">
            <a:avLst>
              <a:gd name="adj" fmla="val 0"/>
            </a:avLst>
          </a:prstGeom>
          <a:noFill/>
          <a:ln w="19050" cap="rnd" algn="ctr">
            <a:noFill/>
            <a:bevel/>
            <a:headEnd/>
            <a:tailEnd/>
          </a:ln>
        </p:spPr>
        <p:txBody>
          <a:bodyPr lIns="0" tIns="0" rIns="0" bIns="0" anchor="b"/>
          <a:lstStyle/>
          <a:p>
            <a:pPr>
              <a:buClr>
                <a:schemeClr val="accent1"/>
              </a:buClr>
              <a:buSzPct val="80000"/>
              <a:buFont typeface="Wingdings" pitchFamily="2" charset="2"/>
              <a:buNone/>
            </a:pPr>
            <a:endParaRPr lang="en-US" sz="800" b="1" dirty="0">
              <a:solidFill>
                <a:srgbClr val="404040"/>
              </a:solidFill>
            </a:endParaRPr>
          </a:p>
          <a:p>
            <a:pPr>
              <a:buClr>
                <a:schemeClr val="accent1"/>
              </a:buClr>
              <a:buSzPct val="80000"/>
              <a:buFont typeface="Wingdings" pitchFamily="2" charset="2"/>
              <a:buNone/>
            </a:pPr>
            <a:r>
              <a:rPr lang="en-US" sz="700" dirty="0">
                <a:solidFill>
                  <a:srgbClr val="404040"/>
                </a:solidFill>
              </a:rPr>
              <a:t>Sales/Customer Service Representative</a:t>
            </a:r>
          </a:p>
        </p:txBody>
      </p:sp>
      <p:sp>
        <p:nvSpPr>
          <p:cNvPr id="78" name="TextBox 83"/>
          <p:cNvSpPr txBox="1">
            <a:spLocks noChangeArrowheads="1"/>
          </p:cNvSpPr>
          <p:nvPr/>
        </p:nvSpPr>
        <p:spPr bwMode="auto">
          <a:xfrm>
            <a:off x="1738313"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Scenario Description</a:t>
            </a:r>
          </a:p>
        </p:txBody>
      </p:sp>
      <p:sp>
        <p:nvSpPr>
          <p:cNvPr id="79" name="TextBox 66"/>
          <p:cNvSpPr txBox="1">
            <a:spLocks noChangeArrowheads="1"/>
          </p:cNvSpPr>
          <p:nvPr/>
        </p:nvSpPr>
        <p:spPr bwMode="auto">
          <a:xfrm>
            <a:off x="1735138" y="5976938"/>
            <a:ext cx="6350000" cy="228600"/>
          </a:xfrm>
          <a:prstGeom prst="rect">
            <a:avLst/>
          </a:prstGeom>
          <a:noFill/>
          <a:ln w="9525">
            <a:noFill/>
            <a:miter lim="800000"/>
            <a:headEnd/>
            <a:tailEnd/>
          </a:ln>
        </p:spPr>
        <p:txBody>
          <a:bodyPr>
            <a:spAutoFit/>
          </a:bodyPr>
          <a:lstStyle/>
          <a:p>
            <a:pPr>
              <a:buClr>
                <a:schemeClr val="accent1"/>
              </a:buClr>
              <a:buSzPct val="80000"/>
              <a:buFont typeface="Wingdings" pitchFamily="2" charset="2"/>
              <a:buNone/>
            </a:pPr>
            <a:r>
              <a:rPr lang="en-US" sz="900" dirty="0"/>
              <a:t>The following business roles are involved in this scenario:</a:t>
            </a:r>
          </a:p>
        </p:txBody>
      </p:sp>
      <p:sp>
        <p:nvSpPr>
          <p:cNvPr id="80" name="Chevron 79"/>
          <p:cNvSpPr>
            <a:spLocks noChangeArrowheads="1"/>
          </p:cNvSpPr>
          <p:nvPr/>
        </p:nvSpPr>
        <p:spPr bwMode="auto">
          <a:xfrm>
            <a:off x="4684713" y="6315075"/>
            <a:ext cx="639762" cy="414338"/>
          </a:xfrm>
          <a:prstGeom prst="chevron">
            <a:avLst>
              <a:gd name="adj" fmla="val 0"/>
            </a:avLst>
          </a:prstGeom>
          <a:noFill/>
          <a:ln w="19050" cap="rnd" algn="ctr">
            <a:noFill/>
            <a:bevel/>
            <a:headEnd/>
            <a:tailEnd/>
          </a:ln>
        </p:spPr>
        <p:txBody>
          <a:bodyPr lIns="0" tIns="0" rIns="0" bIns="0" anchor="b"/>
          <a:lstStyle/>
          <a:p>
            <a:pPr>
              <a:buClr>
                <a:schemeClr val="accent1"/>
              </a:buClr>
              <a:buSzPct val="80000"/>
              <a:buFont typeface="Wingdings" pitchFamily="2" charset="2"/>
              <a:buNone/>
            </a:pPr>
            <a:endParaRPr lang="en-US" sz="800" b="1" dirty="0">
              <a:solidFill>
                <a:srgbClr val="404040"/>
              </a:solidFill>
            </a:endParaRPr>
          </a:p>
          <a:p>
            <a:pPr>
              <a:buClr>
                <a:schemeClr val="accent1"/>
              </a:buClr>
              <a:buSzPct val="80000"/>
              <a:buFont typeface="Wingdings" pitchFamily="2" charset="2"/>
              <a:buNone/>
            </a:pPr>
            <a:r>
              <a:rPr lang="en-US" sz="700" dirty="0">
                <a:solidFill>
                  <a:srgbClr val="404040"/>
                </a:solidFill>
              </a:rPr>
              <a:t>Service Performer</a:t>
            </a:r>
          </a:p>
        </p:txBody>
      </p:sp>
      <p:sp>
        <p:nvSpPr>
          <p:cNvPr id="81" name="Chevron 79"/>
          <p:cNvSpPr>
            <a:spLocks noChangeArrowheads="1"/>
          </p:cNvSpPr>
          <p:nvPr/>
        </p:nvSpPr>
        <p:spPr bwMode="auto">
          <a:xfrm>
            <a:off x="5716588" y="6315075"/>
            <a:ext cx="639762" cy="414338"/>
          </a:xfrm>
          <a:prstGeom prst="chevron">
            <a:avLst>
              <a:gd name="adj" fmla="val 0"/>
            </a:avLst>
          </a:prstGeom>
          <a:noFill/>
          <a:ln w="19050" cap="rnd" algn="ctr">
            <a:noFill/>
            <a:bevel/>
            <a:headEnd/>
            <a:tailEnd/>
          </a:ln>
        </p:spPr>
        <p:txBody>
          <a:bodyPr lIns="0" tIns="0" rIns="0" bIns="0" anchor="b"/>
          <a:lstStyle/>
          <a:p>
            <a:pPr>
              <a:buClr>
                <a:schemeClr val="accent1"/>
              </a:buClr>
              <a:buSzPct val="80000"/>
              <a:buFont typeface="Wingdings" pitchFamily="2" charset="2"/>
              <a:buNone/>
            </a:pPr>
            <a:endParaRPr lang="en-US" sz="800" b="1" dirty="0">
              <a:solidFill>
                <a:srgbClr val="404040"/>
              </a:solidFill>
            </a:endParaRPr>
          </a:p>
          <a:p>
            <a:pPr>
              <a:buClr>
                <a:schemeClr val="accent1"/>
              </a:buClr>
              <a:buSzPct val="80000"/>
              <a:buFont typeface="Wingdings" pitchFamily="2" charset="2"/>
              <a:buNone/>
            </a:pPr>
            <a:r>
              <a:rPr lang="en-US" sz="700" dirty="0">
                <a:solidFill>
                  <a:srgbClr val="404040"/>
                </a:solidFill>
              </a:rPr>
              <a:t>Accounts Receivables Accountant</a:t>
            </a:r>
          </a:p>
        </p:txBody>
      </p:sp>
      <p:sp>
        <p:nvSpPr>
          <p:cNvPr id="82" name="TextBox 66"/>
          <p:cNvSpPr txBox="1">
            <a:spLocks noChangeArrowheads="1"/>
          </p:cNvSpPr>
          <p:nvPr/>
        </p:nvSpPr>
        <p:spPr bwMode="auto">
          <a:xfrm>
            <a:off x="1887538" y="4406900"/>
            <a:ext cx="3497262" cy="1601977"/>
          </a:xfrm>
          <a:prstGeom prst="rect">
            <a:avLst/>
          </a:prstGeom>
          <a:noFill/>
          <a:ln w="9525">
            <a:noFill/>
            <a:miter lim="800000"/>
            <a:headEnd/>
            <a:tailEnd/>
          </a:ln>
        </p:spPr>
        <p:txBody>
          <a:bodyPr>
            <a:spAutoFit/>
          </a:bodyPr>
          <a:lstStyle/>
          <a:p>
            <a:pPr>
              <a:buClr>
                <a:schemeClr val="accent1"/>
              </a:buClr>
              <a:buSzPct val="80000"/>
              <a:buFont typeface="Wingdings" pitchFamily="2" charset="2"/>
              <a:buNone/>
            </a:pPr>
            <a:r>
              <a:rPr lang="en-US" sz="900" dirty="0"/>
              <a:t>The </a:t>
            </a:r>
            <a:r>
              <a:rPr lang="en-US" sz="900" b="1" dirty="0"/>
              <a:t>Order-to-Cash (Standardized Services)</a:t>
            </a:r>
            <a:r>
              <a:rPr lang="en-US" sz="900" dirty="0"/>
              <a:t> business scenario enables you to sell services, with functions to handle quotes, create sales orders with service items, plan the service execution, fulfill, confirm, and invoice the services sold. The selling of services can be the main line of business or as value added services for physical goods. In addition, the following features are provided:</a:t>
            </a:r>
          </a:p>
          <a:p>
            <a:pPr marL="228600" lvl="1" indent="-114300">
              <a:lnSpc>
                <a:spcPct val="90000"/>
              </a:lnSpc>
              <a:spcBef>
                <a:spcPct val="60000"/>
              </a:spcBef>
              <a:buClr>
                <a:srgbClr val="4DB6EF"/>
              </a:buClr>
              <a:buFont typeface="Wingdings" pitchFamily="2" charset="2"/>
              <a:buChar char="l"/>
            </a:pPr>
            <a:r>
              <a:rPr lang="en-US" sz="900" dirty="0"/>
              <a:t>Automatic order creation from lead, opportunity, quote, or external systems</a:t>
            </a:r>
          </a:p>
          <a:p>
            <a:pPr marL="228600" lvl="1" indent="-114300">
              <a:lnSpc>
                <a:spcPct val="90000"/>
              </a:lnSpc>
              <a:spcBef>
                <a:spcPct val="60000"/>
              </a:spcBef>
              <a:buClr>
                <a:srgbClr val="4DB6EF"/>
              </a:buClr>
              <a:buFont typeface="Wingdings" pitchFamily="2" charset="2"/>
              <a:buChar char="l"/>
            </a:pPr>
            <a:r>
              <a:rPr lang="en-US" sz="900" dirty="0"/>
              <a:t>Approval process for sales quotes based on thresholds</a:t>
            </a:r>
          </a:p>
        </p:txBody>
      </p:sp>
      <p:sp>
        <p:nvSpPr>
          <p:cNvPr id="83" name="TextBox 66"/>
          <p:cNvSpPr txBox="1">
            <a:spLocks noChangeArrowheads="1"/>
          </p:cNvSpPr>
          <p:nvPr/>
        </p:nvSpPr>
        <p:spPr bwMode="auto">
          <a:xfrm>
            <a:off x="5387975" y="4410075"/>
            <a:ext cx="3497263" cy="1643527"/>
          </a:xfrm>
          <a:prstGeom prst="rect">
            <a:avLst/>
          </a:prstGeom>
          <a:noFill/>
          <a:ln w="9525">
            <a:noFill/>
            <a:miter lim="800000"/>
            <a:headEnd/>
            <a:tailEnd/>
          </a:ln>
        </p:spPr>
        <p:txBody>
          <a:bodyPr>
            <a:spAutoFit/>
          </a:bodyPr>
          <a:lstStyle/>
          <a:p>
            <a:pPr marL="228600" lvl="1" indent="-114300">
              <a:lnSpc>
                <a:spcPct val="90000"/>
              </a:lnSpc>
              <a:spcBef>
                <a:spcPct val="60000"/>
              </a:spcBef>
              <a:buClr>
                <a:srgbClr val="4DB6EF"/>
              </a:buClr>
              <a:buFont typeface="Wingdings" pitchFamily="2" charset="2"/>
              <a:buChar char="l"/>
            </a:pPr>
            <a:r>
              <a:rPr lang="de-DE" sz="900" dirty="0"/>
              <a:t>Flexible price determination</a:t>
            </a:r>
          </a:p>
          <a:p>
            <a:pPr marL="228600" lvl="1" indent="-114300">
              <a:lnSpc>
                <a:spcPct val="90000"/>
              </a:lnSpc>
              <a:spcBef>
                <a:spcPct val="60000"/>
              </a:spcBef>
              <a:buClr>
                <a:srgbClr val="4DB6EF"/>
              </a:buClr>
              <a:buFont typeface="Wingdings" pitchFamily="2" charset="2"/>
              <a:buChar char="l"/>
            </a:pPr>
            <a:r>
              <a:rPr lang="en-US" sz="900" dirty="0"/>
              <a:t>Use of credit cards with integration to financial service providers</a:t>
            </a:r>
          </a:p>
          <a:p>
            <a:pPr marL="228600" lvl="1" indent="-114300">
              <a:lnSpc>
                <a:spcPct val="90000"/>
              </a:lnSpc>
              <a:spcBef>
                <a:spcPct val="60000"/>
              </a:spcBef>
              <a:buClr>
                <a:srgbClr val="4DB6EF"/>
              </a:buClr>
              <a:buFont typeface="Wingdings" pitchFamily="2" charset="2"/>
              <a:buChar char="l"/>
            </a:pPr>
            <a:r>
              <a:rPr lang="en-US" sz="900" dirty="0"/>
              <a:t>Credit limit checks based on account balance and new orders</a:t>
            </a:r>
          </a:p>
          <a:p>
            <a:pPr marL="228600" lvl="1" indent="-114300">
              <a:lnSpc>
                <a:spcPct val="90000"/>
              </a:lnSpc>
              <a:spcBef>
                <a:spcPct val="60000"/>
              </a:spcBef>
              <a:buClr>
                <a:srgbClr val="4DB6EF"/>
              </a:buClr>
              <a:buFont typeface="Wingdings" pitchFamily="2" charset="2"/>
              <a:buChar char="l"/>
            </a:pPr>
            <a:r>
              <a:rPr lang="en-US" sz="900" dirty="0"/>
              <a:t>Outsourcing of field services to third-party service providers</a:t>
            </a:r>
            <a:endParaRPr lang="de-DE" sz="900" dirty="0"/>
          </a:p>
          <a:p>
            <a:pPr>
              <a:buClr>
                <a:schemeClr val="accent1"/>
              </a:buClr>
              <a:buSzPct val="80000"/>
              <a:buFont typeface="Wingdings" pitchFamily="2" charset="2"/>
              <a:buNone/>
            </a:pPr>
            <a:endParaRPr lang="en-US" sz="900" dirty="0"/>
          </a:p>
          <a:p>
            <a:pPr>
              <a:buClr>
                <a:schemeClr val="accent1"/>
              </a:buClr>
              <a:buSzPct val="80000"/>
              <a:buFont typeface="Wingdings" pitchFamily="2" charset="2"/>
              <a:buNone/>
            </a:pPr>
            <a:r>
              <a:rPr lang="en-US" sz="900" dirty="0"/>
              <a:t>The scenario incorporates business functions from related areas that directly support service delivery, such as processing due items and payments in financial accounting.</a:t>
            </a:r>
          </a:p>
        </p:txBody>
      </p:sp>
      <p:cxnSp>
        <p:nvCxnSpPr>
          <p:cNvPr id="84" name="Straight Connector 139"/>
          <p:cNvCxnSpPr>
            <a:cxnSpLocks noChangeShapeType="1"/>
          </p:cNvCxnSpPr>
          <p:nvPr/>
        </p:nvCxnSpPr>
        <p:spPr bwMode="auto">
          <a:xfrm rot="5400000">
            <a:off x="4562475" y="5189538"/>
            <a:ext cx="1592263" cy="1587"/>
          </a:xfrm>
          <a:prstGeom prst="line">
            <a:avLst/>
          </a:prstGeom>
          <a:noFill/>
          <a:ln w="12700" algn="ctr">
            <a:solidFill>
              <a:schemeClr val="bg1"/>
            </a:solidFill>
            <a:round/>
            <a:headEnd/>
            <a:tailEnd/>
          </a:ln>
        </p:spPr>
      </p:cxnSp>
      <p:sp>
        <p:nvSpPr>
          <p:cNvPr id="88" name="Chevron 79"/>
          <p:cNvSpPr>
            <a:spLocks noChangeArrowheads="1"/>
          </p:cNvSpPr>
          <p:nvPr/>
        </p:nvSpPr>
        <p:spPr bwMode="auto">
          <a:xfrm>
            <a:off x="3467100" y="6307138"/>
            <a:ext cx="639763" cy="414337"/>
          </a:xfrm>
          <a:prstGeom prst="chevron">
            <a:avLst>
              <a:gd name="adj" fmla="val 0"/>
            </a:avLst>
          </a:prstGeom>
          <a:noFill/>
          <a:ln w="19050" cap="rnd" algn="ctr">
            <a:noFill/>
            <a:bevel/>
            <a:headEnd/>
            <a:tailEnd/>
          </a:ln>
        </p:spPr>
        <p:txBody>
          <a:bodyPr lIns="0" tIns="0" rIns="0" bIns="0" anchor="b"/>
          <a:lstStyle/>
          <a:p>
            <a:pPr>
              <a:buClr>
                <a:schemeClr val="accent1"/>
              </a:buClr>
              <a:buSzPct val="80000"/>
              <a:buFont typeface="Wingdings" pitchFamily="2" charset="2"/>
              <a:buNone/>
            </a:pPr>
            <a:endParaRPr lang="en-US" sz="800" b="1" dirty="0">
              <a:solidFill>
                <a:srgbClr val="404040"/>
              </a:solidFill>
            </a:endParaRPr>
          </a:p>
          <a:p>
            <a:pPr>
              <a:buClr>
                <a:schemeClr val="accent1"/>
              </a:buClr>
              <a:buSzPct val="80000"/>
              <a:buFont typeface="Wingdings" pitchFamily="2" charset="2"/>
              <a:buNone/>
            </a:pPr>
            <a:r>
              <a:rPr lang="en-US" sz="700" dirty="0">
                <a:solidFill>
                  <a:srgbClr val="404040"/>
                </a:solidFill>
              </a:rPr>
              <a:t>Service Planner/</a:t>
            </a:r>
            <a:br>
              <a:rPr lang="en-US" sz="700" dirty="0">
                <a:solidFill>
                  <a:srgbClr val="404040"/>
                </a:solidFill>
              </a:rPr>
            </a:br>
            <a:r>
              <a:rPr lang="en-US" sz="700" dirty="0">
                <a:solidFill>
                  <a:srgbClr val="404040"/>
                </a:solidFill>
              </a:rPr>
              <a:t>Dispatcher</a:t>
            </a:r>
          </a:p>
        </p:txBody>
      </p:sp>
      <p:sp>
        <p:nvSpPr>
          <p:cNvPr id="101" name="Chevron 79"/>
          <p:cNvSpPr>
            <a:spLocks noChangeArrowheads="1"/>
          </p:cNvSpPr>
          <p:nvPr/>
        </p:nvSpPr>
        <p:spPr bwMode="auto">
          <a:xfrm>
            <a:off x="7073900" y="6315075"/>
            <a:ext cx="639763" cy="414338"/>
          </a:xfrm>
          <a:prstGeom prst="chevron">
            <a:avLst>
              <a:gd name="adj" fmla="val 0"/>
            </a:avLst>
          </a:prstGeom>
          <a:noFill/>
          <a:ln w="19050" cap="rnd" algn="ctr">
            <a:noFill/>
            <a:bevel/>
            <a:headEnd/>
            <a:tailEnd/>
          </a:ln>
        </p:spPr>
        <p:txBody>
          <a:bodyPr lIns="0" tIns="0" rIns="0" bIns="0" anchor="b"/>
          <a:lstStyle/>
          <a:p>
            <a:pPr>
              <a:buClr>
                <a:schemeClr val="accent1"/>
              </a:buClr>
              <a:buSzPct val="80000"/>
              <a:buFont typeface="Wingdings" pitchFamily="2" charset="2"/>
              <a:buNone/>
            </a:pPr>
            <a:endParaRPr lang="en-US" sz="800" b="1" dirty="0">
              <a:solidFill>
                <a:srgbClr val="404040"/>
              </a:solidFill>
            </a:endParaRPr>
          </a:p>
          <a:p>
            <a:pPr>
              <a:buClr>
                <a:schemeClr val="accent1"/>
              </a:buClr>
              <a:buSzPct val="80000"/>
              <a:buFont typeface="Wingdings" pitchFamily="2" charset="2"/>
              <a:buNone/>
            </a:pPr>
            <a:r>
              <a:rPr lang="en-US" sz="700" dirty="0">
                <a:solidFill>
                  <a:srgbClr val="404040"/>
                </a:solidFill>
              </a:rPr>
              <a:t>&lt;Role Name&gt;</a:t>
            </a:r>
          </a:p>
        </p:txBody>
      </p:sp>
      <p:pic>
        <p:nvPicPr>
          <p:cNvPr id="102" name="Picture 52" descr="richard_stone_active.png">
            <a:hlinkClick r:id="rId7" action="ppaction://hlinksldjump" tooltip="Click here for a detailed role description"/>
          </p:cNvPr>
          <p:cNvPicPr>
            <a:picLocks noChangeAspect="1"/>
          </p:cNvPicPr>
          <p:nvPr>
            <p:custDataLst>
              <p:tags r:id="rId1"/>
            </p:custDataLst>
          </p:nvPr>
        </p:nvPicPr>
        <p:blipFill>
          <a:blip r:embed="rId8" cstate="print"/>
          <a:srcRect/>
          <a:stretch>
            <a:fillRect/>
          </a:stretch>
        </p:blipFill>
        <p:spPr bwMode="auto">
          <a:xfrm>
            <a:off x="7813675" y="6318250"/>
            <a:ext cx="411163" cy="411163"/>
          </a:xfrm>
          <a:prstGeom prst="rect">
            <a:avLst/>
          </a:prstGeom>
          <a:noFill/>
          <a:ln w="9525">
            <a:noFill/>
            <a:miter lim="800000"/>
            <a:headEnd/>
            <a:tailEnd/>
          </a:ln>
        </p:spPr>
      </p:pic>
      <p:sp>
        <p:nvSpPr>
          <p:cNvPr id="103" name="Chevron 79"/>
          <p:cNvSpPr>
            <a:spLocks noChangeArrowheads="1"/>
          </p:cNvSpPr>
          <p:nvPr/>
        </p:nvSpPr>
        <p:spPr bwMode="auto">
          <a:xfrm>
            <a:off x="7073900" y="6315075"/>
            <a:ext cx="639763" cy="414338"/>
          </a:xfrm>
          <a:prstGeom prst="chevron">
            <a:avLst>
              <a:gd name="adj" fmla="val 0"/>
            </a:avLst>
          </a:prstGeom>
          <a:noFill/>
          <a:ln w="19050" cap="rnd" algn="ctr">
            <a:noFill/>
            <a:bevel/>
            <a:headEnd/>
            <a:tailEnd/>
          </a:ln>
        </p:spPr>
        <p:txBody>
          <a:bodyPr lIns="0" tIns="0" rIns="0" bIns="0" anchor="b"/>
          <a:lstStyle/>
          <a:p>
            <a:pPr>
              <a:buClr>
                <a:schemeClr val="accent1"/>
              </a:buClr>
              <a:buSzPct val="80000"/>
              <a:buFont typeface="Wingdings" pitchFamily="2" charset="2"/>
              <a:buNone/>
            </a:pPr>
            <a:endParaRPr lang="en-US" sz="800" b="1" dirty="0">
              <a:solidFill>
                <a:srgbClr val="404040"/>
              </a:solidFill>
            </a:endParaRPr>
          </a:p>
          <a:p>
            <a:pPr>
              <a:buClr>
                <a:schemeClr val="accent1"/>
              </a:buClr>
              <a:buSzPct val="80000"/>
              <a:buFont typeface="Wingdings" pitchFamily="2" charset="2"/>
              <a:buNone/>
            </a:pPr>
            <a:r>
              <a:rPr lang="en-US" sz="700" dirty="0">
                <a:solidFill>
                  <a:srgbClr val="404040"/>
                </a:solidFill>
              </a:rPr>
              <a:t>&lt;Role Name&gt;</a:t>
            </a:r>
          </a:p>
        </p:txBody>
      </p:sp>
      <p:sp>
        <p:nvSpPr>
          <p:cNvPr id="104" name="Chevron 79"/>
          <p:cNvSpPr>
            <a:spLocks noChangeArrowheads="1"/>
          </p:cNvSpPr>
          <p:nvPr/>
        </p:nvSpPr>
        <p:spPr bwMode="auto">
          <a:xfrm>
            <a:off x="8269288" y="6315075"/>
            <a:ext cx="639762" cy="414338"/>
          </a:xfrm>
          <a:prstGeom prst="chevron">
            <a:avLst>
              <a:gd name="adj" fmla="val 0"/>
            </a:avLst>
          </a:prstGeom>
          <a:noFill/>
          <a:ln w="19050" cap="rnd" algn="ctr">
            <a:noFill/>
            <a:bevel/>
            <a:headEnd/>
            <a:tailEnd/>
          </a:ln>
        </p:spPr>
        <p:txBody>
          <a:bodyPr lIns="0" tIns="0" rIns="0" bIns="0" anchor="b"/>
          <a:lstStyle/>
          <a:p>
            <a:pPr>
              <a:buClr>
                <a:schemeClr val="accent1"/>
              </a:buClr>
              <a:buSzPct val="80000"/>
              <a:buFont typeface="Wingdings" pitchFamily="2" charset="2"/>
              <a:buNone/>
            </a:pPr>
            <a:endParaRPr lang="en-US" sz="800" b="1" dirty="0">
              <a:solidFill>
                <a:srgbClr val="404040"/>
              </a:solidFill>
            </a:endParaRPr>
          </a:p>
          <a:p>
            <a:pPr>
              <a:buClr>
                <a:schemeClr val="accent1"/>
              </a:buClr>
              <a:buSzPct val="80000"/>
              <a:buFont typeface="Wingdings" pitchFamily="2" charset="2"/>
              <a:buNone/>
            </a:pPr>
            <a:r>
              <a:rPr lang="en-US" sz="700" dirty="0">
                <a:solidFill>
                  <a:srgbClr val="404040"/>
                </a:solidFill>
              </a:rPr>
              <a:t>&lt;Role Name&gt;</a:t>
            </a:r>
          </a:p>
        </p:txBody>
      </p:sp>
      <p:sp>
        <p:nvSpPr>
          <p:cNvPr id="105" name="Rectangle 72"/>
          <p:cNvSpPr>
            <a:spLocks noChangeArrowheads="1"/>
          </p:cNvSpPr>
          <p:nvPr/>
        </p:nvSpPr>
        <p:spPr bwMode="auto">
          <a:xfrm>
            <a:off x="6886575" y="4171950"/>
            <a:ext cx="2254250" cy="2668588"/>
          </a:xfrm>
          <a:prstGeom prst="rect">
            <a:avLst/>
          </a:prstGeom>
          <a:solidFill>
            <a:srgbClr val="F2F2F2"/>
          </a:solidFill>
          <a:ln w="3175" cmpd="sng">
            <a:solidFill>
              <a:schemeClr val="bg1">
                <a:lumMod val="50000"/>
              </a:schemeClr>
            </a:solidFill>
            <a:miter lim="800000"/>
            <a:headEnd/>
            <a:tailEnd/>
          </a:ln>
          <a:effectLst>
            <a:outerShdw blurRad="25400" dist="12700" dir="13500000" algn="br" rotWithShape="0">
              <a:prstClr val="black">
                <a:alpha val="40000"/>
              </a:prstClr>
            </a:outerShdw>
          </a:effectLst>
        </p:spPr>
        <p:txBody>
          <a:bodyPr/>
          <a:lstStyle/>
          <a:p>
            <a:endParaRPr lang="de-DE" dirty="0"/>
          </a:p>
        </p:txBody>
      </p:sp>
      <p:sp>
        <p:nvSpPr>
          <p:cNvPr id="106" name="Rectangle 73"/>
          <p:cNvSpPr>
            <a:spLocks noChangeArrowheads="1"/>
          </p:cNvSpPr>
          <p:nvPr/>
        </p:nvSpPr>
        <p:spPr bwMode="auto">
          <a:xfrm>
            <a:off x="6940550" y="4187825"/>
            <a:ext cx="471283" cy="169277"/>
          </a:xfrm>
          <a:prstGeom prst="rect">
            <a:avLst/>
          </a:prstGeom>
          <a:noFill/>
          <a:ln w="9525">
            <a:noFill/>
            <a:miter lim="800000"/>
            <a:headEnd/>
            <a:tailEnd/>
          </a:ln>
        </p:spPr>
        <p:txBody>
          <a:bodyPr wrap="none" lIns="0" tIns="0" rIns="0" bIns="0">
            <a:spAutoFit/>
          </a:bodyPr>
          <a:lstStyle/>
          <a:p>
            <a:r>
              <a:rPr lang="en-US" sz="1100" dirty="0">
                <a:solidFill>
                  <a:srgbClr val="666666"/>
                </a:solidFill>
                <a:latin typeface="BentonSans Light" pitchFamily="2" charset="0"/>
              </a:rPr>
              <a:t>Legend</a:t>
            </a:r>
          </a:p>
        </p:txBody>
      </p:sp>
      <p:sp>
        <p:nvSpPr>
          <p:cNvPr id="107" name="Rectangle 74"/>
          <p:cNvSpPr>
            <a:spLocks noChangeArrowheads="1"/>
          </p:cNvSpPr>
          <p:nvPr/>
        </p:nvSpPr>
        <p:spPr bwMode="auto">
          <a:xfrm>
            <a:off x="7131050" y="4629150"/>
            <a:ext cx="1908175" cy="1833563"/>
          </a:xfrm>
          <a:prstGeom prst="rect">
            <a:avLst/>
          </a:prstGeom>
          <a:noFill/>
          <a:ln w="9525">
            <a:noFill/>
            <a:miter lim="800000"/>
            <a:headEnd/>
            <a:tailEnd/>
          </a:ln>
        </p:spPr>
        <p:txBody>
          <a:bodyPr lIns="0" tIns="0" rIns="0" bIns="0">
            <a:spAutoFit/>
          </a:bodyPr>
          <a:lstStyle/>
          <a:p>
            <a:r>
              <a:rPr lang="en-US" sz="800" dirty="0">
                <a:solidFill>
                  <a:srgbClr val="000000"/>
                </a:solidFill>
              </a:rPr>
              <a:t>Process mainly driven by the user</a:t>
            </a:r>
          </a:p>
          <a:p>
            <a:endParaRPr lang="en-US" sz="800" dirty="0">
              <a:solidFill>
                <a:srgbClr val="000000"/>
              </a:solidFill>
            </a:endParaRPr>
          </a:p>
          <a:p>
            <a:r>
              <a:rPr lang="en-US" sz="800" dirty="0">
                <a:solidFill>
                  <a:srgbClr val="000000"/>
                </a:solidFill>
              </a:rPr>
              <a:t>Process mainly driven by the system</a:t>
            </a:r>
          </a:p>
          <a:p>
            <a:endParaRPr lang="en-US" sz="800" dirty="0">
              <a:solidFill>
                <a:srgbClr val="000000"/>
              </a:solidFill>
            </a:endParaRPr>
          </a:p>
          <a:p>
            <a:r>
              <a:rPr lang="en-US" sz="800" dirty="0">
                <a:solidFill>
                  <a:srgbClr val="000000"/>
                </a:solidFill>
              </a:rPr>
              <a:t>Manual process not supported by the system</a:t>
            </a:r>
          </a:p>
          <a:p>
            <a:endParaRPr lang="en-US" sz="800" dirty="0">
              <a:solidFill>
                <a:srgbClr val="000000"/>
              </a:solidFill>
            </a:endParaRPr>
          </a:p>
          <a:p>
            <a:r>
              <a:rPr lang="en-US" sz="800" dirty="0">
                <a:solidFill>
                  <a:srgbClr val="000000"/>
                </a:solidFill>
              </a:rPr>
              <a:t>Process that communicates with third-party software (mouse-over for details)</a:t>
            </a:r>
          </a:p>
          <a:p>
            <a:endParaRPr lang="en-US" sz="800" dirty="0">
              <a:solidFill>
                <a:srgbClr val="000000"/>
              </a:solidFill>
            </a:endParaRPr>
          </a:p>
          <a:p>
            <a:r>
              <a:rPr lang="en-US" sz="800" dirty="0">
                <a:solidFill>
                  <a:srgbClr val="000000"/>
                </a:solidFill>
              </a:rPr>
              <a:t>Process with relevance to Financials</a:t>
            </a:r>
          </a:p>
          <a:p>
            <a:endParaRPr lang="en-US" sz="800" dirty="0">
              <a:solidFill>
                <a:srgbClr val="000000"/>
              </a:solidFill>
            </a:endParaRPr>
          </a:p>
          <a:p>
            <a:r>
              <a:rPr lang="en-US" sz="800" dirty="0">
                <a:solidFill>
                  <a:srgbClr val="000000"/>
                </a:solidFill>
              </a:rPr>
              <a:t>Related scenario</a:t>
            </a:r>
          </a:p>
          <a:p>
            <a:endParaRPr lang="en-US" sz="800" dirty="0">
              <a:solidFill>
                <a:srgbClr val="000000"/>
              </a:solidFill>
            </a:endParaRPr>
          </a:p>
          <a:p>
            <a:r>
              <a:rPr lang="en-US" sz="800" dirty="0">
                <a:solidFill>
                  <a:srgbClr val="000000"/>
                </a:solidFill>
              </a:rPr>
              <a:t>Info button with more information</a:t>
            </a:r>
            <a:endParaRPr lang="en-US" sz="800" dirty="0"/>
          </a:p>
        </p:txBody>
      </p:sp>
      <p:sp>
        <p:nvSpPr>
          <p:cNvPr id="109" name="Rectangle 76">
            <a:hlinkClick r:id="rId9" action="ppaction://hlinksldjump"/>
          </p:cNvPr>
          <p:cNvSpPr>
            <a:spLocks noChangeArrowheads="1"/>
          </p:cNvSpPr>
          <p:nvPr/>
        </p:nvSpPr>
        <p:spPr bwMode="auto">
          <a:xfrm>
            <a:off x="8435975" y="4194175"/>
            <a:ext cx="631825" cy="122238"/>
          </a:xfrm>
          <a:prstGeom prst="rect">
            <a:avLst/>
          </a:prstGeom>
          <a:noFill/>
          <a:ln w="9525">
            <a:noFill/>
            <a:miter lim="800000"/>
            <a:headEnd/>
            <a:tailEnd/>
          </a:ln>
        </p:spPr>
        <p:txBody>
          <a:bodyPr wrap="none" lIns="0" tIns="0" rIns="0" bIns="0">
            <a:spAutoFit/>
          </a:bodyPr>
          <a:lstStyle/>
          <a:p>
            <a:pPr algn="r">
              <a:buClr>
                <a:schemeClr val="accent1"/>
              </a:buClr>
              <a:buSzPct val="80000"/>
              <a:buFont typeface="Wingdings" pitchFamily="2" charset="2"/>
              <a:buNone/>
            </a:pPr>
            <a:r>
              <a:rPr lang="en-US" sz="800" dirty="0">
                <a:solidFill>
                  <a:srgbClr val="44697D"/>
                </a:solidFill>
                <a:hlinkClick r:id="rId9" action="ppaction://hlinksldjump"/>
              </a:rPr>
              <a:t>Close Legend</a:t>
            </a:r>
            <a:endParaRPr lang="en-US" sz="800" dirty="0">
              <a:solidFill>
                <a:srgbClr val="44697D"/>
              </a:solidFill>
            </a:endParaRPr>
          </a:p>
        </p:txBody>
      </p:sp>
      <p:sp>
        <p:nvSpPr>
          <p:cNvPr id="110" name="Freeform 70"/>
          <p:cNvSpPr>
            <a:spLocks noChangeAspect="1" noChangeArrowheads="1"/>
          </p:cNvSpPr>
          <p:nvPr/>
        </p:nvSpPr>
        <p:spPr bwMode="auto">
          <a:xfrm flipV="1">
            <a:off x="6934200" y="5494338"/>
            <a:ext cx="131763" cy="106362"/>
          </a:xfrm>
          <a:custGeom>
            <a:avLst/>
            <a:gdLst>
              <a:gd name="T0" fmla="*/ 0 w 155643"/>
              <a:gd name="T1" fmla="*/ 1671 h 131323"/>
              <a:gd name="T2" fmla="*/ 12101 w 155643"/>
              <a:gd name="T3" fmla="*/ 1671 h 131323"/>
              <a:gd name="T4" fmla="*/ 14893 w 155643"/>
              <a:gd name="T5" fmla="*/ 0 h 131323"/>
              <a:gd name="T6" fmla="*/ 0 w 155643"/>
              <a:gd name="T7" fmla="*/ 1671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chemeClr val="tx1">
              <a:lumMod val="75000"/>
              <a:lumOff val="25000"/>
            </a:schemeClr>
          </a:solidFill>
          <a:ln w="9525" algn="ctr">
            <a:noFill/>
            <a:round/>
            <a:headEnd/>
            <a:tailEnd/>
          </a:ln>
        </p:spPr>
        <p:txBody>
          <a:bodyPr rot="10800000" wrap="none" lIns="54000" tIns="0" rIns="54000" bIns="0" anchor="ctr"/>
          <a:lstStyle/>
          <a:p>
            <a:endParaRPr lang="de-DE" dirty="0"/>
          </a:p>
        </p:txBody>
      </p:sp>
      <p:sp>
        <p:nvSpPr>
          <p:cNvPr id="111" name="Freeform 69"/>
          <p:cNvSpPr>
            <a:spLocks noChangeAspect="1" noChangeArrowheads="1"/>
          </p:cNvSpPr>
          <p:nvPr/>
        </p:nvSpPr>
        <p:spPr bwMode="auto">
          <a:xfrm>
            <a:off x="6931025" y="5829300"/>
            <a:ext cx="131763" cy="111125"/>
          </a:xfrm>
          <a:custGeom>
            <a:avLst/>
            <a:gdLst>
              <a:gd name="T0" fmla="*/ 0 w 155643"/>
              <a:gd name="T1" fmla="*/ 9403 h 131323"/>
              <a:gd name="T2" fmla="*/ 12101 w 155643"/>
              <a:gd name="T3" fmla="*/ 9403 h 131323"/>
              <a:gd name="T4" fmla="*/ 14893 w 155643"/>
              <a:gd name="T5" fmla="*/ 0 h 131323"/>
              <a:gd name="T6" fmla="*/ 0 w 155643"/>
              <a:gd name="T7" fmla="*/ 9403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dirty="0"/>
          </a:p>
        </p:txBody>
      </p:sp>
      <p:sp>
        <p:nvSpPr>
          <p:cNvPr id="112" name="Chevron 123"/>
          <p:cNvSpPr>
            <a:spLocks noChangeArrowheads="1"/>
          </p:cNvSpPr>
          <p:nvPr/>
        </p:nvSpPr>
        <p:spPr bwMode="auto">
          <a:xfrm>
            <a:off x="6934200" y="4629150"/>
            <a:ext cx="107950" cy="104775"/>
          </a:xfrm>
          <a:prstGeom prst="chevron">
            <a:avLst>
              <a:gd name="adj" fmla="val 10394"/>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endParaRPr lang="en-US" sz="800" dirty="0">
              <a:solidFill>
                <a:srgbClr val="404040"/>
              </a:solidFill>
            </a:endParaRPr>
          </a:p>
        </p:txBody>
      </p:sp>
      <p:sp>
        <p:nvSpPr>
          <p:cNvPr id="113" name="Chevron 123"/>
          <p:cNvSpPr>
            <a:spLocks noChangeArrowheads="1"/>
          </p:cNvSpPr>
          <p:nvPr/>
        </p:nvSpPr>
        <p:spPr bwMode="auto">
          <a:xfrm>
            <a:off x="6934200" y="5141913"/>
            <a:ext cx="107950" cy="104775"/>
          </a:xfrm>
          <a:prstGeom prst="chevron">
            <a:avLst>
              <a:gd name="adj" fmla="val 10394"/>
            </a:avLst>
          </a:prstGeom>
          <a:solidFill>
            <a:schemeClr val="bg1"/>
          </a:solidFill>
          <a:ln w="3175" algn="ctr">
            <a:solidFill>
              <a:schemeClr val="bg1">
                <a:lumMod val="50000"/>
              </a:schemeClr>
            </a:solidFill>
            <a:prstDash val="solid"/>
            <a:bevel/>
            <a:headEnd/>
            <a:tailEnd/>
          </a:ln>
        </p:spPr>
        <p:txBody>
          <a:bodyPr lIns="36000" tIns="36000" rIns="36000" bIns="36000" anchor="ctr"/>
          <a:lstStyle/>
          <a:p>
            <a:pPr>
              <a:lnSpc>
                <a:spcPct val="90000"/>
              </a:lnSpc>
              <a:buClr>
                <a:schemeClr val="accent1"/>
              </a:buClr>
              <a:buSzPct val="80000"/>
            </a:pPr>
            <a:endParaRPr lang="en-US" sz="800" dirty="0">
              <a:solidFill>
                <a:srgbClr val="404040"/>
              </a:solidFill>
            </a:endParaRPr>
          </a:p>
        </p:txBody>
      </p:sp>
      <p:sp>
        <p:nvSpPr>
          <p:cNvPr id="114" name="Chevron 123"/>
          <p:cNvSpPr>
            <a:spLocks noChangeArrowheads="1"/>
          </p:cNvSpPr>
          <p:nvPr/>
        </p:nvSpPr>
        <p:spPr bwMode="auto">
          <a:xfrm>
            <a:off x="6934200" y="4884738"/>
            <a:ext cx="107950" cy="104775"/>
          </a:xfrm>
          <a:prstGeom prst="chevron">
            <a:avLst>
              <a:gd name="adj" fmla="val 10394"/>
            </a:avLst>
          </a:prstGeom>
          <a:solidFill>
            <a:srgbClr val="9EE0FF"/>
          </a:solidFill>
          <a:ln w="6350" cap="rnd" algn="ctr">
            <a:noFill/>
            <a:bevel/>
            <a:headEnd/>
            <a:tailEnd/>
          </a:ln>
        </p:spPr>
        <p:txBody>
          <a:bodyPr lIns="36000" tIns="36000" rIns="36000" bIns="36000" anchor="ctr"/>
          <a:lstStyle/>
          <a:p>
            <a:pPr>
              <a:lnSpc>
                <a:spcPct val="90000"/>
              </a:lnSpc>
              <a:buClr>
                <a:schemeClr val="accent1"/>
              </a:buClr>
              <a:buSzPct val="80000"/>
            </a:pPr>
            <a:endParaRPr lang="en-US" sz="800" dirty="0">
              <a:solidFill>
                <a:srgbClr val="404040"/>
              </a:solidFill>
            </a:endParaRPr>
          </a:p>
        </p:txBody>
      </p:sp>
      <p:sp>
        <p:nvSpPr>
          <p:cNvPr id="92" name="Chevron 123">
            <a:hlinkClick r:id="rId10" action="ppaction://hlinksldjump"/>
          </p:cNvPr>
          <p:cNvSpPr>
            <a:spLocks noChangeArrowheads="1"/>
          </p:cNvSpPr>
          <p:nvPr/>
        </p:nvSpPr>
        <p:spPr bwMode="auto">
          <a:xfrm>
            <a:off x="330871" y="2101823"/>
            <a:ext cx="884237" cy="879809"/>
          </a:xfrm>
          <a:prstGeom prst="chevron">
            <a:avLst>
              <a:gd name="adj" fmla="val 10374"/>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Handling an Incoming Customer Inquiry</a:t>
            </a:r>
          </a:p>
        </p:txBody>
      </p:sp>
      <p:sp>
        <p:nvSpPr>
          <p:cNvPr id="97" name="Chevron 123">
            <a:hlinkClick r:id="rId11" action="ppaction://hlinksldjump"/>
          </p:cNvPr>
          <p:cNvSpPr>
            <a:spLocks noChangeArrowheads="1"/>
          </p:cNvSpPr>
          <p:nvPr/>
        </p:nvSpPr>
        <p:spPr bwMode="auto">
          <a:xfrm>
            <a:off x="4508711" y="2100575"/>
            <a:ext cx="884237" cy="879809"/>
          </a:xfrm>
          <a:prstGeom prst="chevron">
            <a:avLst>
              <a:gd name="adj" fmla="val 10374"/>
            </a:avLst>
          </a:prstGeom>
          <a:solidFill>
            <a:schemeClr val="bg1"/>
          </a:solidFill>
          <a:ln w="12700" algn="ctr">
            <a:solidFill>
              <a:schemeClr val="bg1">
                <a:lumMod val="50000"/>
              </a:schemeClr>
            </a:solidFill>
            <a:prstDash val="solid"/>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Executing Services</a:t>
            </a:r>
          </a:p>
        </p:txBody>
      </p:sp>
      <p:sp>
        <p:nvSpPr>
          <p:cNvPr id="98" name="Chevron 123">
            <a:hlinkClick r:id="rId12" action="ppaction://hlinksldjump"/>
          </p:cNvPr>
          <p:cNvSpPr>
            <a:spLocks noChangeArrowheads="1"/>
          </p:cNvSpPr>
          <p:nvPr/>
        </p:nvSpPr>
        <p:spPr bwMode="auto">
          <a:xfrm>
            <a:off x="1175697" y="2101823"/>
            <a:ext cx="884237" cy="879809"/>
          </a:xfrm>
          <a:prstGeom prst="chevron">
            <a:avLst>
              <a:gd name="adj" fmla="val 10374"/>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Creating Sales Quotes</a:t>
            </a:r>
          </a:p>
        </p:txBody>
      </p:sp>
      <p:sp>
        <p:nvSpPr>
          <p:cNvPr id="99" name="Chevron 123">
            <a:hlinkClick r:id="rId13" action="ppaction://hlinksldjump"/>
          </p:cNvPr>
          <p:cNvSpPr>
            <a:spLocks noChangeArrowheads="1"/>
          </p:cNvSpPr>
          <p:nvPr/>
        </p:nvSpPr>
        <p:spPr bwMode="auto">
          <a:xfrm>
            <a:off x="2011678" y="2101822"/>
            <a:ext cx="884236" cy="879809"/>
          </a:xfrm>
          <a:prstGeom prst="chevron">
            <a:avLst>
              <a:gd name="adj" fmla="val 10374"/>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Creating Sales Orders</a:t>
            </a:r>
          </a:p>
        </p:txBody>
      </p:sp>
      <p:sp>
        <p:nvSpPr>
          <p:cNvPr id="100" name="Chevron 123">
            <a:hlinkClick r:id="rId14" action="ppaction://hlinksldjump"/>
          </p:cNvPr>
          <p:cNvSpPr>
            <a:spLocks noChangeArrowheads="1"/>
          </p:cNvSpPr>
          <p:nvPr/>
        </p:nvSpPr>
        <p:spPr bwMode="auto">
          <a:xfrm>
            <a:off x="5350159" y="2101823"/>
            <a:ext cx="884237" cy="879809"/>
          </a:xfrm>
          <a:prstGeom prst="chevron">
            <a:avLst>
              <a:gd name="adj" fmla="val 10374"/>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Confirming Service Execution</a:t>
            </a:r>
          </a:p>
        </p:txBody>
      </p:sp>
      <p:sp>
        <p:nvSpPr>
          <p:cNvPr id="116" name="Chevron 123">
            <a:hlinkClick r:id="rId15" action="ppaction://hlinksldjump"/>
          </p:cNvPr>
          <p:cNvSpPr>
            <a:spLocks noChangeArrowheads="1"/>
          </p:cNvSpPr>
          <p:nvPr/>
        </p:nvSpPr>
        <p:spPr bwMode="auto">
          <a:xfrm>
            <a:off x="3671305" y="3034577"/>
            <a:ext cx="884236" cy="879809"/>
          </a:xfrm>
          <a:prstGeom prst="chevron">
            <a:avLst>
              <a:gd name="adj" fmla="val 10374"/>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Receivables and Payments</a:t>
            </a:r>
          </a:p>
        </p:txBody>
      </p:sp>
      <p:sp>
        <p:nvSpPr>
          <p:cNvPr id="117" name="Chevron 123">
            <a:hlinkClick r:id="rId16" action="ppaction://hlinksldjump"/>
          </p:cNvPr>
          <p:cNvSpPr>
            <a:spLocks noChangeArrowheads="1"/>
          </p:cNvSpPr>
          <p:nvPr/>
        </p:nvSpPr>
        <p:spPr bwMode="auto">
          <a:xfrm>
            <a:off x="7022240" y="2101823"/>
            <a:ext cx="884237" cy="879809"/>
          </a:xfrm>
          <a:prstGeom prst="chevron">
            <a:avLst>
              <a:gd name="adj" fmla="val 10374"/>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Receivables and Payments</a:t>
            </a:r>
          </a:p>
        </p:txBody>
      </p:sp>
      <p:sp>
        <p:nvSpPr>
          <p:cNvPr id="118" name="Chevron 123">
            <a:hlinkClick r:id="rId17" action="ppaction://hlinksldjump"/>
          </p:cNvPr>
          <p:cNvSpPr>
            <a:spLocks noChangeArrowheads="1"/>
          </p:cNvSpPr>
          <p:nvPr/>
        </p:nvSpPr>
        <p:spPr bwMode="auto">
          <a:xfrm>
            <a:off x="6191266" y="2105835"/>
            <a:ext cx="884236" cy="879810"/>
          </a:xfrm>
          <a:prstGeom prst="chevron">
            <a:avLst>
              <a:gd name="adj" fmla="val 10374"/>
            </a:avLst>
          </a:prstGeom>
          <a:solidFill>
            <a:srgbClr val="9EE0F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Creating Customer Invoices</a:t>
            </a:r>
          </a:p>
        </p:txBody>
      </p:sp>
      <p:sp>
        <p:nvSpPr>
          <p:cNvPr id="119" name="Chevron 123">
            <a:hlinkClick r:id="rId18" action="ppaction://hlinksldjump"/>
          </p:cNvPr>
          <p:cNvSpPr>
            <a:spLocks noChangeArrowheads="1"/>
          </p:cNvSpPr>
          <p:nvPr/>
        </p:nvSpPr>
        <p:spPr bwMode="auto">
          <a:xfrm>
            <a:off x="2849141" y="3034577"/>
            <a:ext cx="884237" cy="879810"/>
          </a:xfrm>
          <a:prstGeom prst="chevron">
            <a:avLst>
              <a:gd name="adj" fmla="val 10374"/>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Creating Down Payment Request - Customer</a:t>
            </a:r>
          </a:p>
        </p:txBody>
      </p:sp>
      <p:sp>
        <p:nvSpPr>
          <p:cNvPr id="121" name="Chevron 123">
            <a:hlinkClick r:id="rId19" action="ppaction://hlinksldjump"/>
          </p:cNvPr>
          <p:cNvSpPr>
            <a:spLocks noChangeArrowheads="1"/>
          </p:cNvSpPr>
          <p:nvPr/>
        </p:nvSpPr>
        <p:spPr bwMode="auto">
          <a:xfrm>
            <a:off x="2849141" y="2100575"/>
            <a:ext cx="1706400" cy="879809"/>
          </a:xfrm>
          <a:prstGeom prst="chevron">
            <a:avLst>
              <a:gd name="adj" fmla="val 10374"/>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Dispatching and Scheduling Orders</a:t>
            </a:r>
          </a:p>
        </p:txBody>
      </p:sp>
      <p:pic>
        <p:nvPicPr>
          <p:cNvPr id="122" name="Picture 121"/>
          <p:cNvPicPr>
            <a:picLocks noChangeAspect="1" noChangeArrowheads="1"/>
          </p:cNvPicPr>
          <p:nvPr/>
        </p:nvPicPr>
        <p:blipFill>
          <a:blip r:embed="rId20" cstate="print">
            <a:extLst>
              <a:ext uri="{28A0092B-C50C-407E-A947-70E740481C1C}">
                <a14:useLocalDpi xmlns:a14="http://schemas.microsoft.com/office/drawing/2010/main" val="0"/>
              </a:ext>
            </a:extLst>
          </a:blip>
          <a:stretch>
            <a:fillRect/>
          </a:stretch>
        </p:blipFill>
        <p:spPr bwMode="auto">
          <a:xfrm>
            <a:off x="391696" y="3194924"/>
            <a:ext cx="176213" cy="13135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23" name="Picture 122"/>
          <p:cNvPicPr>
            <a:picLocks noChangeAspect="1" noChangeArrowheads="1"/>
          </p:cNvPicPr>
          <p:nvPr/>
        </p:nvPicPr>
        <p:blipFill>
          <a:blip r:embed="rId20" cstate="print">
            <a:extLst>
              <a:ext uri="{28A0092B-C50C-407E-A947-70E740481C1C}">
                <a14:useLocalDpi xmlns:a14="http://schemas.microsoft.com/office/drawing/2010/main" val="0"/>
              </a:ext>
            </a:extLst>
          </a:blip>
          <a:stretch>
            <a:fillRect/>
          </a:stretch>
        </p:blipFill>
        <p:spPr bwMode="auto">
          <a:xfrm>
            <a:off x="5413480" y="3194925"/>
            <a:ext cx="176213" cy="13135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24" name="Picture 123"/>
          <p:cNvPicPr>
            <a:picLocks noChangeAspect="1" noChangeArrowheads="1"/>
          </p:cNvPicPr>
          <p:nvPr/>
        </p:nvPicPr>
        <p:blipFill>
          <a:blip r:embed="rId20" cstate="print">
            <a:extLst>
              <a:ext uri="{28A0092B-C50C-407E-A947-70E740481C1C}">
                <a14:useLocalDpi xmlns:a14="http://schemas.microsoft.com/office/drawing/2010/main" val="0"/>
              </a:ext>
            </a:extLst>
          </a:blip>
          <a:stretch>
            <a:fillRect/>
          </a:stretch>
        </p:blipFill>
        <p:spPr bwMode="auto">
          <a:xfrm>
            <a:off x="2011678" y="3194923"/>
            <a:ext cx="176213" cy="13135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25" name="Pentagon 71"/>
          <p:cNvSpPr>
            <a:spLocks noChangeArrowheads="1"/>
          </p:cNvSpPr>
          <p:nvPr/>
        </p:nvSpPr>
        <p:spPr bwMode="auto">
          <a:xfrm>
            <a:off x="291469" y="3034577"/>
            <a:ext cx="633413" cy="604837"/>
          </a:xfrm>
          <a:prstGeom prst="homePlate">
            <a:avLst>
              <a:gd name="adj" fmla="val 11258"/>
            </a:avLst>
          </a:prstGeom>
          <a:noFill/>
          <a:ln w="19050" cap="rnd" algn="ctr">
            <a:noFill/>
            <a:bevel/>
            <a:headEnd/>
            <a:tailEnd/>
          </a:ln>
        </p:spPr>
        <p:txBody>
          <a:bodyPr lIns="72000" tIns="36000" rIns="0" bIns="4680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700" b="0" i="0" u="none" strike="noStrike" kern="0" cap="none" spc="0" normalizeH="0" baseline="0" noProof="0" dirty="0">
                <a:ln>
                  <a:noFill/>
                </a:ln>
                <a:solidFill>
                  <a:srgbClr val="404040"/>
                </a:solidFill>
                <a:effectLst/>
                <a:uLnTx/>
                <a:uFillTx/>
              </a:rPr>
              <a:t>Marketing-to-Opportunity</a:t>
            </a:r>
          </a:p>
        </p:txBody>
      </p:sp>
      <p:sp>
        <p:nvSpPr>
          <p:cNvPr id="126" name="Pentagon 81"/>
          <p:cNvSpPr>
            <a:spLocks noChangeArrowheads="1"/>
          </p:cNvSpPr>
          <p:nvPr/>
        </p:nvSpPr>
        <p:spPr bwMode="auto">
          <a:xfrm>
            <a:off x="1932782" y="3046290"/>
            <a:ext cx="684212" cy="604837"/>
          </a:xfrm>
          <a:prstGeom prst="homePlate">
            <a:avLst>
              <a:gd name="adj" fmla="val 11276"/>
            </a:avLst>
          </a:prstGeom>
          <a:noFill/>
          <a:ln w="19050" cap="rnd" algn="ctr">
            <a:noFill/>
            <a:bevel/>
            <a:headEnd/>
            <a:tailEnd/>
          </a:ln>
        </p:spPr>
        <p:txBody>
          <a:bodyPr lIns="72000" tIns="36000" rIns="0" bIns="46800" anchor="b"/>
          <a:lstStyle/>
          <a:p>
            <a:r>
              <a:rPr lang="en-US" sz="700" dirty="0">
                <a:solidFill>
                  <a:srgbClr val="404040"/>
                </a:solidFill>
              </a:rPr>
              <a:t>Procure-to-Pay (Services)</a:t>
            </a:r>
          </a:p>
        </p:txBody>
      </p:sp>
      <p:sp>
        <p:nvSpPr>
          <p:cNvPr id="127" name="Pentagon 81"/>
          <p:cNvSpPr>
            <a:spLocks noChangeArrowheads="1"/>
          </p:cNvSpPr>
          <p:nvPr/>
        </p:nvSpPr>
        <p:spPr bwMode="auto">
          <a:xfrm>
            <a:off x="5324475" y="3034577"/>
            <a:ext cx="777875" cy="604837"/>
          </a:xfrm>
          <a:prstGeom prst="homePlate">
            <a:avLst>
              <a:gd name="adj" fmla="val 12819"/>
            </a:avLst>
          </a:prstGeom>
          <a:noFill/>
          <a:ln w="19050" cap="rnd" algn="ctr">
            <a:noFill/>
            <a:bevel/>
            <a:headEnd/>
            <a:tailEnd/>
          </a:ln>
        </p:spPr>
        <p:txBody>
          <a:bodyPr lIns="72000" tIns="36000" rIns="0" bIns="46800" anchor="b"/>
          <a:lstStyle/>
          <a:p>
            <a:r>
              <a:rPr lang="en-US" sz="700" dirty="0">
                <a:solidFill>
                  <a:srgbClr val="404040"/>
                </a:solidFill>
              </a:rPr>
              <a:t>Expense Reimbursement</a:t>
            </a:r>
          </a:p>
        </p:txBody>
      </p:sp>
      <p:sp>
        <p:nvSpPr>
          <p:cNvPr id="74" name="Rectangle 55"/>
          <p:cNvSpPr>
            <a:spLocks noChangeArrowheads="1"/>
          </p:cNvSpPr>
          <p:nvPr/>
        </p:nvSpPr>
        <p:spPr bwMode="auto">
          <a:xfrm>
            <a:off x="329363" y="4809441"/>
            <a:ext cx="1570038" cy="296863"/>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93" name="TextBox 92"/>
          <p:cNvSpPr txBox="1"/>
          <p:nvPr/>
        </p:nvSpPr>
        <p:spPr>
          <a:xfrm>
            <a:off x="327024" y="4786930"/>
            <a:ext cx="1630363" cy="330200"/>
          </a:xfrm>
          <a:prstGeom prst="rect">
            <a:avLst/>
          </a:prstGeom>
          <a:solidFill>
            <a:srgbClr val="ECECEC"/>
          </a:solidFill>
        </p:spPr>
        <p:txBody>
          <a:bodyPr lIns="0" rIns="0" anchor="ctr"/>
          <a:lstStyle/>
          <a:p>
            <a:pPr marL="288000">
              <a:buClr>
                <a:schemeClr val="accent1"/>
              </a:buClr>
              <a:buSzPct val="80000"/>
              <a:defRPr/>
            </a:pPr>
            <a:r>
              <a:rPr lang="en-US" sz="900" b="1" dirty="0">
                <a:latin typeface="+mn-lt"/>
              </a:rPr>
              <a:t>Scenario/Processes</a:t>
            </a:r>
          </a:p>
        </p:txBody>
      </p:sp>
      <p:sp>
        <p:nvSpPr>
          <p:cNvPr id="94" name="TextBox 72"/>
          <p:cNvSpPr txBox="1">
            <a:spLocks noChangeArrowheads="1"/>
          </p:cNvSpPr>
          <p:nvPr/>
        </p:nvSpPr>
        <p:spPr bwMode="auto">
          <a:xfrm>
            <a:off x="327025" y="5186545"/>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buFont typeface="Wingdings" pitchFamily="2" charset="2"/>
              <a:buNone/>
            </a:pPr>
            <a:r>
              <a:rPr lang="en-US" sz="900" dirty="0"/>
              <a:t>Business Value</a:t>
            </a:r>
          </a:p>
        </p:txBody>
      </p:sp>
      <p:sp>
        <p:nvSpPr>
          <p:cNvPr id="95" name="TextBox 61"/>
          <p:cNvSpPr txBox="1">
            <a:spLocks noChangeArrowheads="1"/>
          </p:cNvSpPr>
          <p:nvPr/>
        </p:nvSpPr>
        <p:spPr bwMode="auto">
          <a:xfrm>
            <a:off x="327025" y="5540558"/>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pPr>
            <a:r>
              <a:rPr lang="en-US" sz="900" dirty="0"/>
              <a:t>Scenario Flow</a:t>
            </a:r>
          </a:p>
        </p:txBody>
      </p:sp>
      <p:pic>
        <p:nvPicPr>
          <p:cNvPr id="132" name="Picture 131" descr="Calculator_2_60px.png"/>
          <p:cNvPicPr>
            <a:picLocks noChangeAspect="1"/>
          </p:cNvPicPr>
          <p:nvPr/>
        </p:nvPicPr>
        <p:blipFill>
          <a:blip r:embed="rId21" cstate="print"/>
          <a:stretch>
            <a:fillRect/>
          </a:stretch>
        </p:blipFill>
        <p:spPr>
          <a:xfrm>
            <a:off x="366739" y="5245467"/>
            <a:ext cx="180000" cy="180000"/>
          </a:xfrm>
          <a:prstGeom prst="rect">
            <a:avLst/>
          </a:prstGeom>
        </p:spPr>
      </p:pic>
      <p:pic>
        <p:nvPicPr>
          <p:cNvPr id="133" name="Picture 132" descr="Monitor_60px.png"/>
          <p:cNvPicPr>
            <a:picLocks noChangeAspect="1"/>
          </p:cNvPicPr>
          <p:nvPr/>
        </p:nvPicPr>
        <p:blipFill>
          <a:blip r:embed="rId22" cstate="print"/>
          <a:stretch>
            <a:fillRect/>
          </a:stretch>
        </p:blipFill>
        <p:spPr>
          <a:xfrm>
            <a:off x="366739" y="5604137"/>
            <a:ext cx="180000" cy="180000"/>
          </a:xfrm>
          <a:prstGeom prst="rect">
            <a:avLst/>
          </a:prstGeom>
        </p:spPr>
      </p:pic>
      <p:sp>
        <p:nvSpPr>
          <p:cNvPr id="134" name="Rectangle 57">
            <a:hlinkClick r:id="rId23" action="ppaction://hlinksldjump"/>
          </p:cNvPr>
          <p:cNvSpPr>
            <a:spLocks noChangeArrowheads="1"/>
          </p:cNvSpPr>
          <p:nvPr/>
        </p:nvSpPr>
        <p:spPr bwMode="auto">
          <a:xfrm>
            <a:off x="327025" y="5551670"/>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135" name="Rectangle 57">
            <a:hlinkClick r:id="rId7" action="ppaction://hlinksldjump"/>
          </p:cNvPr>
          <p:cNvSpPr>
            <a:spLocks noChangeArrowheads="1"/>
          </p:cNvSpPr>
          <p:nvPr/>
        </p:nvSpPr>
        <p:spPr bwMode="auto">
          <a:xfrm>
            <a:off x="305529" y="5153647"/>
            <a:ext cx="1570038"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137" name="TextBox 61"/>
          <p:cNvSpPr txBox="1">
            <a:spLocks noChangeArrowheads="1"/>
          </p:cNvSpPr>
          <p:nvPr/>
        </p:nvSpPr>
        <p:spPr bwMode="auto">
          <a:xfrm>
            <a:off x="327025" y="5832608"/>
            <a:ext cx="1436688" cy="330200"/>
          </a:xfrm>
          <a:prstGeom prst="rect">
            <a:avLst/>
          </a:prstGeom>
          <a:noFill/>
          <a:ln w="9525">
            <a:noFill/>
            <a:miter lim="800000"/>
            <a:headEnd/>
            <a:tailEnd/>
          </a:ln>
        </p:spPr>
        <p:txBody>
          <a:bodyPr lIns="0" rIns="36000" anchor="ctr"/>
          <a:lstStyle/>
          <a:p>
            <a:pPr marL="287338">
              <a:buClr>
                <a:schemeClr val="accent1"/>
              </a:buClr>
              <a:buSzPct val="80000"/>
            </a:pPr>
            <a:r>
              <a:rPr lang="en-US" sz="900" dirty="0"/>
              <a:t>Further Information</a:t>
            </a:r>
          </a:p>
        </p:txBody>
      </p:sp>
      <p:sp>
        <p:nvSpPr>
          <p:cNvPr id="138" name="Rectangle 57">
            <a:hlinkClick r:id="rId24" action="ppaction://hlinksldjump"/>
          </p:cNvPr>
          <p:cNvSpPr>
            <a:spLocks noChangeArrowheads="1"/>
          </p:cNvSpPr>
          <p:nvPr/>
        </p:nvSpPr>
        <p:spPr bwMode="auto">
          <a:xfrm>
            <a:off x="309641" y="5836767"/>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139" name="Freeform 70">
            <a:hlinkClick r:id="rId9" action="ppaction://hlinksldjump" tooltip="Telephony System, Groupware Server, Web Server"/>
          </p:cNvPr>
          <p:cNvSpPr>
            <a:spLocks noChangeArrowheads="1"/>
          </p:cNvSpPr>
          <p:nvPr/>
        </p:nvSpPr>
        <p:spPr bwMode="auto">
          <a:xfrm flipV="1">
            <a:off x="995370" y="2105835"/>
            <a:ext cx="155575" cy="125412"/>
          </a:xfrm>
          <a:custGeom>
            <a:avLst/>
            <a:gdLst>
              <a:gd name="T0" fmla="*/ 0 w 155643"/>
              <a:gd name="T1" fmla="*/ 16776 h 131323"/>
              <a:gd name="T2" fmla="*/ 123836 w 155643"/>
              <a:gd name="T3" fmla="*/ 16776 h 131323"/>
              <a:gd name="T4" fmla="*/ 152410 w 155643"/>
              <a:gd name="T5" fmla="*/ 0 h 131323"/>
              <a:gd name="T6" fmla="*/ 0 w 155643"/>
              <a:gd name="T7" fmla="*/ 16776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chemeClr val="tx1">
              <a:lumMod val="75000"/>
              <a:lumOff val="25000"/>
            </a:schemeClr>
          </a:solidFill>
          <a:ln w="9525" algn="ctr">
            <a:noFill/>
            <a:round/>
            <a:headEnd/>
            <a:tailEnd/>
          </a:ln>
        </p:spPr>
        <p:txBody>
          <a:bodyPr rot="10800000" wrap="none" lIns="54000" tIns="0" rIns="54000" bIns="0" anchor="ctr"/>
          <a:lstStyle/>
          <a:p>
            <a:endParaRPr lang="de-DE" dirty="0"/>
          </a:p>
        </p:txBody>
      </p:sp>
      <p:sp>
        <p:nvSpPr>
          <p:cNvPr id="140" name="Freeform 139"/>
          <p:cNvSpPr>
            <a:spLocks noChangeArrowheads="1"/>
          </p:cNvSpPr>
          <p:nvPr/>
        </p:nvSpPr>
        <p:spPr bwMode="auto">
          <a:xfrm>
            <a:off x="4335800" y="3787734"/>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dirty="0"/>
          </a:p>
        </p:txBody>
      </p:sp>
      <p:sp>
        <p:nvSpPr>
          <p:cNvPr id="141" name="Freeform 140"/>
          <p:cNvSpPr>
            <a:spLocks noChangeArrowheads="1"/>
          </p:cNvSpPr>
          <p:nvPr/>
        </p:nvSpPr>
        <p:spPr bwMode="auto">
          <a:xfrm>
            <a:off x="6015944" y="2845448"/>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dirty="0"/>
          </a:p>
        </p:txBody>
      </p:sp>
      <p:sp>
        <p:nvSpPr>
          <p:cNvPr id="142" name="Freeform 141"/>
          <p:cNvSpPr>
            <a:spLocks noChangeArrowheads="1"/>
          </p:cNvSpPr>
          <p:nvPr/>
        </p:nvSpPr>
        <p:spPr bwMode="auto">
          <a:xfrm>
            <a:off x="6844080" y="2847454"/>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dirty="0"/>
          </a:p>
        </p:txBody>
      </p:sp>
      <p:sp>
        <p:nvSpPr>
          <p:cNvPr id="143" name="Freeform 142"/>
          <p:cNvSpPr>
            <a:spLocks noChangeArrowheads="1"/>
          </p:cNvSpPr>
          <p:nvPr/>
        </p:nvSpPr>
        <p:spPr bwMode="auto">
          <a:xfrm>
            <a:off x="7689469" y="2845448"/>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dirty="0"/>
          </a:p>
        </p:txBody>
      </p:sp>
      <p:pic>
        <p:nvPicPr>
          <p:cNvPr id="145" name="Picture 144"/>
          <p:cNvPicPr>
            <a:picLocks noChangeAspect="1"/>
          </p:cNvPicPr>
          <p:nvPr/>
        </p:nvPicPr>
        <p:blipFill>
          <a:blip r:embed="rId25" cstate="print">
            <a:extLst>
              <a:ext uri="{28A0092B-C50C-407E-A947-70E740481C1C}">
                <a14:useLocalDpi xmlns:a14="http://schemas.microsoft.com/office/drawing/2010/main" val="0"/>
              </a:ext>
            </a:extLst>
          </a:blip>
          <a:stretch>
            <a:fillRect/>
          </a:stretch>
        </p:blipFill>
        <p:spPr>
          <a:xfrm>
            <a:off x="366739" y="4868969"/>
            <a:ext cx="180000" cy="134181"/>
          </a:xfrm>
          <a:prstGeom prst="rect">
            <a:avLst/>
          </a:prstGeom>
        </p:spPr>
      </p:pic>
      <p:grpSp>
        <p:nvGrpSpPr>
          <p:cNvPr id="146" name="Group 145"/>
          <p:cNvGrpSpPr/>
          <p:nvPr/>
        </p:nvGrpSpPr>
        <p:grpSpPr>
          <a:xfrm>
            <a:off x="5248275" y="6313488"/>
            <a:ext cx="407988" cy="407987"/>
            <a:chOff x="5248275" y="6313488"/>
            <a:chExt cx="407988" cy="407987"/>
          </a:xfrm>
        </p:grpSpPr>
        <p:pic>
          <p:nvPicPr>
            <p:cNvPr id="147" name="Picture 102" descr="47"/>
            <p:cNvPicPr>
              <a:picLocks noChangeAspect="1" noChangeArrowheads="1"/>
            </p:cNvPicPr>
            <p:nvPr/>
          </p:nvPicPr>
          <p:blipFill>
            <a:blip r:embed="rId26" cstate="print"/>
            <a:srcRect/>
            <a:stretch>
              <a:fillRect/>
            </a:stretch>
          </p:blipFill>
          <p:spPr bwMode="auto">
            <a:xfrm>
              <a:off x="5264150" y="6329363"/>
              <a:ext cx="384175" cy="384175"/>
            </a:xfrm>
            <a:prstGeom prst="rect">
              <a:avLst/>
            </a:prstGeom>
            <a:noFill/>
            <a:ln w="9525">
              <a:noFill/>
              <a:miter lim="800000"/>
              <a:headEnd/>
              <a:tailEnd/>
            </a:ln>
          </p:spPr>
        </p:pic>
        <p:sp>
          <p:nvSpPr>
            <p:cNvPr id="148" name="AutoShape 103"/>
            <p:cNvSpPr>
              <a:spLocks noChangeArrowheads="1"/>
            </p:cNvSpPr>
            <p:nvPr/>
          </p:nvSpPr>
          <p:spPr bwMode="auto">
            <a:xfrm>
              <a:off x="5248275" y="6313488"/>
              <a:ext cx="407988" cy="407987"/>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60000 65536"/>
                <a:gd name="T17" fmla="*/ 0 60000 65536"/>
                <a:gd name="T18" fmla="*/ 0 60000 65536"/>
                <a:gd name="T19" fmla="*/ 0 60000 65536"/>
                <a:gd name="T20" fmla="*/ 0 60000 65536"/>
                <a:gd name="T21" fmla="*/ 0 60000 65536"/>
                <a:gd name="T22" fmla="*/ 0 60000 65536"/>
                <a:gd name="T23" fmla="*/ 0 60000 65536"/>
                <a:gd name="T24" fmla="*/ 3194 w 21600"/>
                <a:gd name="T25" fmla="*/ 3194 h 21600"/>
                <a:gd name="T26" fmla="*/ 18406 w 21600"/>
                <a:gd name="T27" fmla="*/ 18406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1177" y="10800"/>
                  </a:moveTo>
                  <a:cubicBezTo>
                    <a:pt x="1177" y="16115"/>
                    <a:pt x="5485" y="20423"/>
                    <a:pt x="10800" y="20423"/>
                  </a:cubicBezTo>
                  <a:cubicBezTo>
                    <a:pt x="16115" y="20423"/>
                    <a:pt x="20423" y="16115"/>
                    <a:pt x="20423" y="10800"/>
                  </a:cubicBezTo>
                  <a:cubicBezTo>
                    <a:pt x="20423" y="5485"/>
                    <a:pt x="16115" y="1177"/>
                    <a:pt x="10800" y="1177"/>
                  </a:cubicBezTo>
                  <a:cubicBezTo>
                    <a:pt x="5485" y="1177"/>
                    <a:pt x="1177" y="5485"/>
                    <a:pt x="1177" y="10800"/>
                  </a:cubicBezTo>
                  <a:close/>
                </a:path>
              </a:pathLst>
            </a:custGeom>
            <a:solidFill>
              <a:srgbClr val="4DB6EF"/>
            </a:solidFill>
            <a:ln w="9525">
              <a:noFill/>
              <a:round/>
              <a:headEnd/>
              <a:tailEnd/>
            </a:ln>
          </p:spPr>
          <p:txBody>
            <a:bodyPr wrap="none" anchor="ctr"/>
            <a:lstStyle/>
            <a:p>
              <a:endParaRPr lang="de-DE" dirty="0"/>
            </a:p>
          </p:txBody>
        </p:sp>
      </p:grpSp>
      <p:pic>
        <p:nvPicPr>
          <p:cNvPr id="149" name="Picture 138"/>
          <p:cNvPicPr>
            <a:picLocks noChangeAspect="1"/>
          </p:cNvPicPr>
          <p:nvPr/>
        </p:nvPicPr>
        <p:blipFill>
          <a:blip r:embed="rId27">
            <a:extLst>
              <a:ext uri="{28A0092B-C50C-407E-A947-70E740481C1C}">
                <a14:useLocalDpi xmlns:a14="http://schemas.microsoft.com/office/drawing/2010/main" val="0"/>
              </a:ext>
            </a:extLst>
          </a:blip>
          <a:stretch>
            <a:fillRect/>
          </a:stretch>
        </p:blipFill>
        <p:spPr bwMode="auto">
          <a:xfrm>
            <a:off x="2993874" y="6310313"/>
            <a:ext cx="405115" cy="411162"/>
          </a:xfrm>
          <a:prstGeom prst="rect">
            <a:avLst/>
          </a:prstGeom>
          <a:noFill/>
          <a:ln w="9525">
            <a:noFill/>
            <a:miter lim="800000"/>
            <a:headEnd/>
            <a:tailEnd/>
          </a:ln>
        </p:spPr>
      </p:pic>
      <p:pic>
        <p:nvPicPr>
          <p:cNvPr id="150" name="Picture 134"/>
          <p:cNvPicPr>
            <a:picLocks noChangeAspect="1"/>
          </p:cNvPicPr>
          <p:nvPr/>
        </p:nvPicPr>
        <p:blipFill>
          <a:blip r:embed="rId28">
            <a:extLst>
              <a:ext uri="{28A0092B-C50C-407E-A947-70E740481C1C}">
                <a14:useLocalDpi xmlns:a14="http://schemas.microsoft.com/office/drawing/2010/main" val="0"/>
              </a:ext>
            </a:extLst>
          </a:blip>
          <a:stretch>
            <a:fillRect/>
          </a:stretch>
        </p:blipFill>
        <p:spPr bwMode="auto">
          <a:xfrm>
            <a:off x="4222750" y="6316663"/>
            <a:ext cx="411162" cy="411162"/>
          </a:xfrm>
          <a:prstGeom prst="rect">
            <a:avLst/>
          </a:prstGeom>
          <a:noFill/>
          <a:ln w="9525">
            <a:noFill/>
            <a:miter lim="800000"/>
            <a:headEnd/>
            <a:tailEnd/>
          </a:ln>
        </p:spPr>
      </p:pic>
      <p:grpSp>
        <p:nvGrpSpPr>
          <p:cNvPr id="3" name="Group 2"/>
          <p:cNvGrpSpPr/>
          <p:nvPr/>
        </p:nvGrpSpPr>
        <p:grpSpPr>
          <a:xfrm>
            <a:off x="1830388" y="6321425"/>
            <a:ext cx="411162" cy="411163"/>
            <a:chOff x="1830388" y="6321425"/>
            <a:chExt cx="411162" cy="411163"/>
          </a:xfrm>
        </p:grpSpPr>
        <p:pic>
          <p:nvPicPr>
            <p:cNvPr id="152" name="Picture 145" descr="tony_webber_active.png"/>
            <p:cNvPicPr>
              <a:picLocks noChangeAspect="1"/>
            </p:cNvPicPr>
            <p:nvPr/>
          </p:nvPicPr>
          <p:blipFill>
            <a:blip r:embed="rId29" cstate="print"/>
            <a:srcRect/>
            <a:stretch>
              <a:fillRect/>
            </a:stretch>
          </p:blipFill>
          <p:spPr bwMode="auto">
            <a:xfrm>
              <a:off x="1830388" y="6321425"/>
              <a:ext cx="411162" cy="411163"/>
            </a:xfrm>
            <a:prstGeom prst="rect">
              <a:avLst/>
            </a:prstGeom>
            <a:noFill/>
            <a:ln w="9525">
              <a:noFill/>
              <a:miter lim="800000"/>
              <a:headEnd/>
              <a:tailEnd/>
            </a:ln>
          </p:spPr>
        </p:pic>
        <p:sp>
          <p:nvSpPr>
            <p:cNvPr id="153" name="Oval 152"/>
            <p:cNvSpPr/>
            <p:nvPr/>
          </p:nvSpPr>
          <p:spPr bwMode="gray">
            <a:xfrm>
              <a:off x="1839838" y="6329363"/>
              <a:ext cx="386946" cy="396080"/>
            </a:xfrm>
            <a:prstGeom prst="ellipse">
              <a:avLst/>
            </a:prstGeom>
            <a:noFill/>
            <a:ln w="41275" algn="ctr">
              <a:solidFill>
                <a:srgbClr val="4DB6EF"/>
              </a:solid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de-DE" b="0" i="0" u="none" strike="noStrike" kern="0" cap="none" spc="0" normalizeH="0" baseline="0" noProof="0" dirty="0">
                <a:ln>
                  <a:noFill/>
                </a:ln>
                <a:effectLst/>
                <a:uLnTx/>
                <a:uFillTx/>
                <a:ea typeface="Arial Unicode MS" pitchFamily="34" charset="-128"/>
                <a:cs typeface="Arial Unicode MS" pitchFamily="34" charset="-128"/>
              </a:endParaRPr>
            </a:p>
          </p:txBody>
        </p:sp>
      </p:grpSp>
      <p:pic>
        <p:nvPicPr>
          <p:cNvPr id="154" name="Picture 75"/>
          <p:cNvPicPr>
            <a:picLocks noChangeAspect="1" noChangeArrowheads="1"/>
          </p:cNvPicPr>
          <p:nvPr/>
        </p:nvPicPr>
        <p:blipFill>
          <a:blip r:embed="rId30" cstate="print">
            <a:extLst>
              <a:ext uri="{28A0092B-C50C-407E-A947-70E740481C1C}">
                <a14:useLocalDpi xmlns:a14="http://schemas.microsoft.com/office/drawing/2010/main" val="0"/>
              </a:ext>
            </a:extLst>
          </a:blip>
          <a:stretch>
            <a:fillRect/>
          </a:stretch>
        </p:blipFill>
        <p:spPr bwMode="auto">
          <a:xfrm>
            <a:off x="6942614" y="6100854"/>
            <a:ext cx="127000" cy="94672"/>
          </a:xfrm>
          <a:prstGeom prst="rect">
            <a:avLst/>
          </a:prstGeom>
          <a:noFill/>
          <a:ln w="9525">
            <a:noFill/>
            <a:miter lim="800000"/>
            <a:headEnd/>
            <a:tailEnd/>
          </a:ln>
        </p:spPr>
      </p:pic>
      <p:pic>
        <p:nvPicPr>
          <p:cNvPr id="155" name="Picture 154" descr="i_button_black.psd"/>
          <p:cNvPicPr>
            <a:picLocks noChangeAspect="1"/>
          </p:cNvPicPr>
          <p:nvPr/>
        </p:nvPicPr>
        <p:blipFill>
          <a:blip r:embed="rId31" cstate="print">
            <a:extLst>
              <a:ext uri="{28A0092B-C50C-407E-A947-70E740481C1C}">
                <a14:useLocalDpi xmlns:a14="http://schemas.microsoft.com/office/drawing/2010/main" val="0"/>
              </a:ext>
            </a:extLst>
          </a:blip>
          <a:stretch>
            <a:fillRect/>
          </a:stretch>
        </p:blipFill>
        <p:spPr>
          <a:xfrm>
            <a:off x="6928342" y="6305441"/>
            <a:ext cx="138040" cy="138040"/>
          </a:xfrm>
          <a:prstGeom prst="rect">
            <a:avLst/>
          </a:prstGeom>
        </p:spPr>
      </p:pic>
    </p:spTree>
    <p:extLst>
      <p:ext uri="{BB962C8B-B14F-4D97-AF65-F5344CB8AC3E}">
        <p14:creationId xmlns:p14="http://schemas.microsoft.com/office/powerpoint/2010/main" val="3519604748"/>
      </p:ext>
    </p:extLst>
  </p:cSld>
  <p:clrMapOvr>
    <a:masterClrMapping/>
  </p:clrMapOvr>
  <p:transition spd="med"/>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Order-to-Cash (Standardized Services)</a:t>
            </a:r>
            <a:br>
              <a:rPr lang="en-US" dirty="0"/>
            </a:br>
            <a:r>
              <a:rPr lang="en-US" sz="2000" b="0" dirty="0"/>
              <a:t>Further Information</a:t>
            </a:r>
          </a:p>
        </p:txBody>
      </p:sp>
      <p:sp>
        <p:nvSpPr>
          <p:cNvPr id="61" name="TextBox 60"/>
          <p:cNvSpPr txBox="1"/>
          <p:nvPr/>
        </p:nvSpPr>
        <p:spPr>
          <a:xfrm>
            <a:off x="218636" y="4119098"/>
            <a:ext cx="1647825" cy="461665"/>
          </a:xfrm>
          <a:prstGeom prst="rect">
            <a:avLst/>
          </a:prstGeom>
          <a:noFill/>
        </p:spPr>
        <p:txBody>
          <a:bodyPr>
            <a:spAutoFit/>
          </a:bodyPr>
          <a:lstStyle>
            <a:defPPr>
              <a:defRPr lang="de-DE"/>
            </a:defPPr>
            <a:lvl1pPr>
              <a:buClr>
                <a:schemeClr val="accent1"/>
              </a:buClr>
              <a:buSzPct val="80000"/>
              <a:buFont typeface="Wingdings" pitchFamily="2" charset="2"/>
              <a:buNone/>
              <a:defRPr sz="1200">
                <a:solidFill>
                  <a:srgbClr val="666666"/>
                </a:solidFill>
                <a:latin typeface="BentonSans Light" pitchFamily="2" charset="0"/>
              </a:defRPr>
            </a:lvl1pPr>
          </a:lstStyle>
          <a:p>
            <a:r>
              <a:rPr lang="en-US" dirty="0"/>
              <a:t>Scenario </a:t>
            </a:r>
          </a:p>
          <a:p>
            <a:r>
              <a:rPr lang="en-US" dirty="0"/>
              <a:t>Explorer</a:t>
            </a:r>
          </a:p>
        </p:txBody>
      </p:sp>
      <p:sp>
        <p:nvSpPr>
          <p:cNvPr id="42" name="Rectangle 57"/>
          <p:cNvSpPr>
            <a:spLocks noChangeArrowheads="1"/>
          </p:cNvSpPr>
          <p:nvPr/>
        </p:nvSpPr>
        <p:spPr bwMode="auto">
          <a:xfrm>
            <a:off x="1071061" y="5836767"/>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54" name="Rectangle 122"/>
          <p:cNvSpPr>
            <a:spLocks noChangeArrowheads="1"/>
          </p:cNvSpPr>
          <p:nvPr/>
        </p:nvSpPr>
        <p:spPr bwMode="auto">
          <a:xfrm>
            <a:off x="1763713" y="4132263"/>
            <a:ext cx="7380287" cy="2725737"/>
          </a:xfrm>
          <a:prstGeom prst="rect">
            <a:avLst/>
          </a:prstGeom>
          <a:solidFill>
            <a:srgbClr val="ECECEC"/>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20" name="TextBox 19"/>
          <p:cNvSpPr txBox="1"/>
          <p:nvPr/>
        </p:nvSpPr>
        <p:spPr>
          <a:xfrm>
            <a:off x="7251047" y="4582009"/>
            <a:ext cx="1753399" cy="758087"/>
          </a:xfrm>
          <a:prstGeom prst="rect">
            <a:avLst/>
          </a:prstGeom>
          <a:noFill/>
        </p:spPr>
        <p:txBody>
          <a:bodyPr lIns="0" tIns="0" rIns="0" anchor="t"/>
          <a:lstStyle/>
          <a:p>
            <a:pPr>
              <a:buClr>
                <a:schemeClr val="accent1"/>
              </a:buClr>
              <a:buSzPct val="80000"/>
              <a:defRPr/>
            </a:pPr>
            <a:r>
              <a:rPr lang="en-US" sz="900" b="1" dirty="0">
                <a:latin typeface="+mn-lt"/>
              </a:rPr>
              <a:t>Forum	</a:t>
            </a:r>
          </a:p>
          <a:p>
            <a:pPr>
              <a:buClr>
                <a:schemeClr val="accent1"/>
              </a:buClr>
              <a:buSzPct val="80000"/>
              <a:defRPr/>
            </a:pPr>
            <a:r>
              <a:rPr lang="en-US" sz="900" dirty="0">
                <a:latin typeface="+mn-lt"/>
              </a:rPr>
              <a:t>Get in touch with experts to discuss your specific requirements. To enter the community, </a:t>
            </a:r>
            <a:r>
              <a:rPr lang="en-US" sz="900" dirty="0">
                <a:latin typeface="+mn-lt"/>
                <a:hlinkClick r:id="rId3"/>
              </a:rPr>
              <a:t>click </a:t>
            </a:r>
            <a:r>
              <a:rPr lang="en-US" sz="900">
                <a:latin typeface="+mn-lt"/>
                <a:hlinkClick r:id="rId3"/>
              </a:rPr>
              <a:t>here</a:t>
            </a:r>
            <a:r>
              <a:rPr lang="en-US" sz="900">
                <a:latin typeface="+mn-lt"/>
              </a:rPr>
              <a:t>.*</a:t>
            </a:r>
            <a:endParaRPr lang="en-US" sz="900" dirty="0">
              <a:latin typeface="+mn-lt"/>
            </a:endParaRPr>
          </a:p>
        </p:txBody>
      </p:sp>
      <p:sp>
        <p:nvSpPr>
          <p:cNvPr id="21" name="TextBox 20"/>
          <p:cNvSpPr txBox="1"/>
          <p:nvPr/>
        </p:nvSpPr>
        <p:spPr>
          <a:xfrm>
            <a:off x="4757129" y="4582009"/>
            <a:ext cx="1753399" cy="758087"/>
          </a:xfrm>
          <a:prstGeom prst="rect">
            <a:avLst/>
          </a:prstGeom>
          <a:noFill/>
        </p:spPr>
        <p:txBody>
          <a:bodyPr lIns="0" tIns="0" rIns="0" anchor="t"/>
          <a:lstStyle/>
          <a:p>
            <a:pPr>
              <a:buClr>
                <a:schemeClr val="accent1"/>
              </a:buClr>
              <a:buSzPct val="80000"/>
              <a:defRPr/>
            </a:pPr>
            <a:r>
              <a:rPr lang="en-US" sz="900" b="1" dirty="0">
                <a:latin typeface="+mn-lt"/>
              </a:rPr>
              <a:t>More Details</a:t>
            </a:r>
            <a:br>
              <a:rPr lang="en-US" sz="800" dirty="0"/>
            </a:br>
            <a:r>
              <a:rPr lang="en-US" sz="900" dirty="0">
                <a:latin typeface="+mn-lt"/>
              </a:rPr>
              <a:t>SAP provides a complete product documentation, covering all aspects of the business scenario. For more details, </a:t>
            </a:r>
            <a:r>
              <a:rPr lang="en-US" sz="900" dirty="0">
                <a:latin typeface="+mn-lt"/>
                <a:hlinkClick r:id="rId4"/>
              </a:rPr>
              <a:t>click here</a:t>
            </a:r>
            <a:r>
              <a:rPr lang="en-US" sz="900" dirty="0">
                <a:latin typeface="+mn-lt"/>
              </a:rPr>
              <a:t>.</a:t>
            </a:r>
          </a:p>
        </p:txBody>
      </p:sp>
      <p:sp>
        <p:nvSpPr>
          <p:cNvPr id="22" name="TextBox 21"/>
          <p:cNvSpPr txBox="1"/>
          <p:nvPr/>
        </p:nvSpPr>
        <p:spPr>
          <a:xfrm>
            <a:off x="2179927" y="4584493"/>
            <a:ext cx="1753399" cy="758087"/>
          </a:xfrm>
          <a:prstGeom prst="rect">
            <a:avLst/>
          </a:prstGeom>
          <a:noFill/>
        </p:spPr>
        <p:txBody>
          <a:bodyPr lIns="0" tIns="0" rIns="0" anchor="t"/>
          <a:lstStyle/>
          <a:p>
            <a:pPr>
              <a:buClr>
                <a:schemeClr val="accent1"/>
              </a:buClr>
              <a:buSzPct val="80000"/>
              <a:defRPr/>
            </a:pPr>
            <a:r>
              <a:rPr lang="en-US" sz="900" b="1" dirty="0">
                <a:latin typeface="+mn-lt"/>
              </a:rPr>
              <a:t>Self-Enablement Systems</a:t>
            </a:r>
          </a:p>
          <a:p>
            <a:pPr>
              <a:buClr>
                <a:schemeClr val="accent1"/>
              </a:buClr>
              <a:buSzPct val="80000"/>
              <a:defRPr/>
            </a:pPr>
            <a:r>
              <a:rPr lang="en-US" sz="900" dirty="0">
                <a:latin typeface="+mn-lt"/>
              </a:rPr>
              <a:t>If you want to try out the  business scenario,  </a:t>
            </a:r>
            <a:r>
              <a:rPr lang="en-US" sz="900" dirty="0">
                <a:latin typeface="+mn-lt"/>
                <a:hlinkClick r:id="rId5"/>
              </a:rPr>
              <a:t>click here</a:t>
            </a:r>
            <a:r>
              <a:rPr lang="en-US" sz="900" dirty="0">
                <a:latin typeface="+mn-lt"/>
              </a:rPr>
              <a:t>.*</a:t>
            </a:r>
          </a:p>
        </p:txBody>
      </p:sp>
      <p:sp>
        <p:nvSpPr>
          <p:cNvPr id="24" name="TextBox 23"/>
          <p:cNvSpPr txBox="1"/>
          <p:nvPr/>
        </p:nvSpPr>
        <p:spPr>
          <a:xfrm>
            <a:off x="4757129" y="5528698"/>
            <a:ext cx="1753399" cy="758087"/>
          </a:xfrm>
          <a:prstGeom prst="rect">
            <a:avLst/>
          </a:prstGeom>
          <a:noFill/>
        </p:spPr>
        <p:txBody>
          <a:bodyPr lIns="0" tIns="0" rIns="0" anchor="t"/>
          <a:lstStyle/>
          <a:p>
            <a:pPr>
              <a:buClr>
                <a:schemeClr val="accent1"/>
              </a:buClr>
              <a:buSzPct val="80000"/>
              <a:defRPr/>
            </a:pPr>
            <a:r>
              <a:rPr lang="en-US" sz="900" b="1" dirty="0">
                <a:latin typeface="+mn-lt"/>
              </a:rPr>
              <a:t>WIKI</a:t>
            </a:r>
          </a:p>
          <a:p>
            <a:pPr>
              <a:buClr>
                <a:schemeClr val="accent1"/>
              </a:buClr>
              <a:buSzPct val="80000"/>
              <a:defRPr/>
            </a:pPr>
            <a:r>
              <a:rPr lang="en-US" sz="900" dirty="0">
                <a:latin typeface="+mn-lt"/>
              </a:rPr>
              <a:t>In addition to the product documentation, SAP provides Wikis that describe additional aspects of SAP Business ByDesign. </a:t>
            </a:r>
          </a:p>
          <a:p>
            <a:pPr>
              <a:buClr>
                <a:schemeClr val="accent1"/>
              </a:buClr>
              <a:buSzPct val="80000"/>
              <a:defRPr/>
            </a:pPr>
            <a:r>
              <a:rPr lang="en-US" sz="900" dirty="0">
                <a:latin typeface="+mn-lt"/>
              </a:rPr>
              <a:t>To access the WIKI, </a:t>
            </a:r>
            <a:r>
              <a:rPr lang="en-US" sz="900" dirty="0">
                <a:latin typeface="+mn-lt"/>
                <a:hlinkClick r:id="rId6"/>
              </a:rPr>
              <a:t>click here</a:t>
            </a:r>
            <a:r>
              <a:rPr lang="en-US" sz="900" dirty="0">
                <a:latin typeface="+mn-lt"/>
              </a:rPr>
              <a:t>.*</a:t>
            </a:r>
          </a:p>
        </p:txBody>
      </p:sp>
      <p:sp>
        <p:nvSpPr>
          <p:cNvPr id="25" name="TextBox 24"/>
          <p:cNvSpPr txBox="1"/>
          <p:nvPr/>
        </p:nvSpPr>
        <p:spPr>
          <a:xfrm>
            <a:off x="1843430" y="4184937"/>
            <a:ext cx="1667865" cy="246221"/>
          </a:xfrm>
          <a:prstGeom prst="rect">
            <a:avLst/>
          </a:prstGeom>
          <a:noFill/>
        </p:spPr>
        <p:txBody>
          <a:bodyPr wrap="square" lIns="0">
            <a:spAutoFit/>
          </a:bodyPr>
          <a:lstStyle/>
          <a:p>
            <a:pPr>
              <a:buClr>
                <a:schemeClr val="accent1"/>
              </a:buClr>
              <a:buSzPct val="80000"/>
              <a:buFont typeface="Wingdings" pitchFamily="2" charset="2"/>
              <a:buNone/>
              <a:defRPr/>
            </a:pPr>
            <a:r>
              <a:rPr lang="en-US" sz="1000" b="1" dirty="0">
                <a:latin typeface="+mn-lt"/>
              </a:rPr>
              <a:t>Do you want to try it out?</a:t>
            </a:r>
          </a:p>
        </p:txBody>
      </p:sp>
      <p:sp>
        <p:nvSpPr>
          <p:cNvPr id="26" name="TextBox 25"/>
          <p:cNvSpPr txBox="1"/>
          <p:nvPr/>
        </p:nvSpPr>
        <p:spPr>
          <a:xfrm>
            <a:off x="4406900" y="4184937"/>
            <a:ext cx="2085339" cy="246221"/>
          </a:xfrm>
          <a:prstGeom prst="rect">
            <a:avLst/>
          </a:prstGeom>
          <a:noFill/>
        </p:spPr>
        <p:txBody>
          <a:bodyPr wrap="square" lIns="0">
            <a:spAutoFit/>
          </a:bodyPr>
          <a:lstStyle/>
          <a:p>
            <a:pPr>
              <a:buClr>
                <a:schemeClr val="accent1"/>
              </a:buClr>
              <a:buSzPct val="80000"/>
              <a:buFont typeface="Wingdings" pitchFamily="2" charset="2"/>
              <a:buNone/>
              <a:defRPr/>
            </a:pPr>
            <a:r>
              <a:rPr lang="en-US" sz="1000" b="1" dirty="0">
                <a:latin typeface="+mn-lt"/>
              </a:rPr>
              <a:t>Do you need more information?</a:t>
            </a:r>
          </a:p>
        </p:txBody>
      </p:sp>
      <p:sp>
        <p:nvSpPr>
          <p:cNvPr id="27" name="TextBox 26"/>
          <p:cNvSpPr txBox="1"/>
          <p:nvPr/>
        </p:nvSpPr>
        <p:spPr>
          <a:xfrm>
            <a:off x="6794695" y="4184937"/>
            <a:ext cx="2342271" cy="246221"/>
          </a:xfrm>
          <a:prstGeom prst="rect">
            <a:avLst/>
          </a:prstGeom>
          <a:noFill/>
        </p:spPr>
        <p:txBody>
          <a:bodyPr wrap="square" lIns="0">
            <a:spAutoFit/>
          </a:bodyPr>
          <a:lstStyle/>
          <a:p>
            <a:pPr>
              <a:buClr>
                <a:schemeClr val="accent1"/>
              </a:buClr>
              <a:buSzPct val="80000"/>
              <a:buFont typeface="Wingdings" pitchFamily="2" charset="2"/>
              <a:buNone/>
              <a:defRPr/>
            </a:pPr>
            <a:r>
              <a:rPr lang="en-US" sz="1000" b="1" dirty="0">
                <a:latin typeface="+mn-lt"/>
              </a:rPr>
              <a:t>Do you want to discuss with others?</a:t>
            </a:r>
          </a:p>
        </p:txBody>
      </p:sp>
      <p:grpSp>
        <p:nvGrpSpPr>
          <p:cNvPr id="11" name="Group 10"/>
          <p:cNvGrpSpPr/>
          <p:nvPr/>
        </p:nvGrpSpPr>
        <p:grpSpPr>
          <a:xfrm>
            <a:off x="4067252" y="4206242"/>
            <a:ext cx="2523746" cy="2296971"/>
            <a:chOff x="4067252" y="4206242"/>
            <a:chExt cx="2523746" cy="2494483"/>
          </a:xfrm>
        </p:grpSpPr>
        <p:cxnSp>
          <p:nvCxnSpPr>
            <p:cNvPr id="4" name="Straight Connector 3"/>
            <p:cNvCxnSpPr/>
            <p:nvPr/>
          </p:nvCxnSpPr>
          <p:spPr>
            <a:xfrm>
              <a:off x="4067252" y="4206242"/>
              <a:ext cx="0" cy="2494483"/>
            </a:xfrm>
            <a:prstGeom prst="line">
              <a:avLst/>
            </a:prstGeom>
            <a:ln w="63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a:xfrm>
              <a:off x="6590998" y="4206242"/>
              <a:ext cx="0" cy="2494483"/>
            </a:xfrm>
            <a:prstGeom prst="line">
              <a:avLst/>
            </a:prstGeom>
            <a:ln w="6350">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14" name="Group 13"/>
          <p:cNvGrpSpPr/>
          <p:nvPr/>
        </p:nvGrpSpPr>
        <p:grpSpPr>
          <a:xfrm>
            <a:off x="6914316" y="4593036"/>
            <a:ext cx="253764" cy="259080"/>
            <a:chOff x="7078027" y="4710989"/>
            <a:chExt cx="224973" cy="209902"/>
          </a:xfrm>
        </p:grpSpPr>
        <p:pic>
          <p:nvPicPr>
            <p:cNvPr id="38" name="Picture 37"/>
            <p:cNvPicPr>
              <a:picLocks noChangeAspect="1"/>
            </p:cNvPicPr>
            <p:nvPr/>
          </p:nvPicPr>
          <p:blipFill>
            <a:blip r:embed="rId7" cstate="print">
              <a:duotone>
                <a:prstClr val="black"/>
                <a:schemeClr val="accent3">
                  <a:lumMod val="60000"/>
                  <a:lumOff val="40000"/>
                  <a:tint val="45000"/>
                  <a:satMod val="400000"/>
                </a:schemeClr>
              </a:duotone>
              <a:extLst>
                <a:ext uri="{28A0092B-C50C-407E-A947-70E740481C1C}">
                  <a14:useLocalDpi xmlns:a14="http://schemas.microsoft.com/office/drawing/2010/main" val="0"/>
                </a:ext>
              </a:extLst>
            </a:blip>
            <a:stretch>
              <a:fillRect/>
            </a:stretch>
          </p:blipFill>
          <p:spPr>
            <a:xfrm>
              <a:off x="7078027" y="4710989"/>
              <a:ext cx="126067" cy="135832"/>
            </a:xfrm>
            <a:prstGeom prst="rect">
              <a:avLst/>
            </a:prstGeom>
          </p:spPr>
        </p:pic>
        <p:pic>
          <p:nvPicPr>
            <p:cNvPr id="39" name="Picture 38"/>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7193639" y="4714694"/>
              <a:ext cx="109361" cy="159287"/>
            </a:xfrm>
            <a:prstGeom prst="rect">
              <a:avLst/>
            </a:prstGeom>
          </p:spPr>
        </p:pic>
        <p:pic>
          <p:nvPicPr>
            <p:cNvPr id="44" name="Picture 43"/>
            <p:cNvPicPr>
              <a:picLocks noChangeAspect="1"/>
            </p:cNvPicPr>
            <p:nvPr/>
          </p:nvPicPr>
          <p:blipFill>
            <a:blip r:embed="rId9" cstate="print">
              <a:biLevel thresh="75000"/>
              <a:extLst>
                <a:ext uri="{28A0092B-C50C-407E-A947-70E740481C1C}">
                  <a14:useLocalDpi xmlns:a14="http://schemas.microsoft.com/office/drawing/2010/main" val="0"/>
                </a:ext>
              </a:extLst>
            </a:blip>
            <a:stretch>
              <a:fillRect/>
            </a:stretch>
          </p:blipFill>
          <p:spPr>
            <a:xfrm>
              <a:off x="7110255" y="4736483"/>
              <a:ext cx="160893" cy="184408"/>
            </a:xfrm>
            <a:prstGeom prst="rect">
              <a:avLst/>
            </a:prstGeom>
          </p:spPr>
        </p:pic>
      </p:grpSp>
      <p:sp>
        <p:nvSpPr>
          <p:cNvPr id="10" name="Folded Corner 9"/>
          <p:cNvSpPr/>
          <p:nvPr/>
        </p:nvSpPr>
        <p:spPr bwMode="gray">
          <a:xfrm>
            <a:off x="4400550" y="4608275"/>
            <a:ext cx="216408" cy="310896"/>
          </a:xfrm>
          <a:prstGeom prst="foldedCorner">
            <a:avLst>
              <a:gd name="adj" fmla="val 40141"/>
            </a:avLst>
          </a:prstGeom>
          <a:solidFill>
            <a:schemeClr val="tx2"/>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a:ln>
                <a:noFill/>
              </a:ln>
              <a:effectLst/>
              <a:uLnTx/>
              <a:uFillTx/>
              <a:ea typeface="Arial Unicode MS" pitchFamily="34" charset="-128"/>
              <a:cs typeface="Arial Unicode MS" pitchFamily="34" charset="-128"/>
            </a:endParaRPr>
          </a:p>
        </p:txBody>
      </p:sp>
      <p:cxnSp>
        <p:nvCxnSpPr>
          <p:cNvPr id="12" name="Straight Connector 11"/>
          <p:cNvCxnSpPr/>
          <p:nvPr/>
        </p:nvCxnSpPr>
        <p:spPr>
          <a:xfrm>
            <a:off x="4421886" y="4657043"/>
            <a:ext cx="173736"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7" name="Straight Connector 46"/>
          <p:cNvCxnSpPr/>
          <p:nvPr/>
        </p:nvCxnSpPr>
        <p:spPr>
          <a:xfrm>
            <a:off x="4421886" y="4693619"/>
            <a:ext cx="173736"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9" name="Straight Connector 48"/>
          <p:cNvCxnSpPr/>
          <p:nvPr/>
        </p:nvCxnSpPr>
        <p:spPr>
          <a:xfrm>
            <a:off x="4421886" y="4730195"/>
            <a:ext cx="173736"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1" name="Straight Connector 50"/>
          <p:cNvCxnSpPr/>
          <p:nvPr/>
        </p:nvCxnSpPr>
        <p:spPr>
          <a:xfrm>
            <a:off x="4421886" y="4766771"/>
            <a:ext cx="173736"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2" name="Straight Connector 51"/>
          <p:cNvCxnSpPr/>
          <p:nvPr/>
        </p:nvCxnSpPr>
        <p:spPr>
          <a:xfrm>
            <a:off x="4421886" y="4803347"/>
            <a:ext cx="173736"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3" name="Straight Connector 52"/>
          <p:cNvCxnSpPr/>
          <p:nvPr/>
        </p:nvCxnSpPr>
        <p:spPr>
          <a:xfrm>
            <a:off x="4421886" y="4839923"/>
            <a:ext cx="67056"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3" name="Rectangle 2"/>
          <p:cNvSpPr/>
          <p:nvPr/>
        </p:nvSpPr>
        <p:spPr bwMode="gray">
          <a:xfrm>
            <a:off x="4406900" y="5533318"/>
            <a:ext cx="258928" cy="241402"/>
          </a:xfrm>
          <a:prstGeom prst="rect">
            <a:avLst/>
          </a:prstGeom>
          <a:solidFill>
            <a:schemeClr val="accent6"/>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a:ln>
                <a:noFill/>
              </a:ln>
              <a:effectLst/>
              <a:uLnTx/>
              <a:uFillTx/>
              <a:ea typeface="Arial Unicode MS" pitchFamily="34" charset="-128"/>
              <a:cs typeface="Arial Unicode MS" pitchFamily="34" charset="-128"/>
            </a:endParaRPr>
          </a:p>
        </p:txBody>
      </p:sp>
      <p:grpSp>
        <p:nvGrpSpPr>
          <p:cNvPr id="6" name="Group 5"/>
          <p:cNvGrpSpPr/>
          <p:nvPr/>
        </p:nvGrpSpPr>
        <p:grpSpPr>
          <a:xfrm>
            <a:off x="4446828" y="5543638"/>
            <a:ext cx="158220" cy="276999"/>
            <a:chOff x="4441320" y="5812220"/>
            <a:chExt cx="158220" cy="276999"/>
          </a:xfrm>
        </p:grpSpPr>
        <p:sp>
          <p:nvSpPr>
            <p:cNvPr id="5" name="TextBox 4"/>
            <p:cNvSpPr txBox="1"/>
            <p:nvPr/>
          </p:nvSpPr>
          <p:spPr>
            <a:xfrm>
              <a:off x="4441320" y="5812220"/>
              <a:ext cx="114153" cy="276999"/>
            </a:xfrm>
            <a:prstGeom prst="rect">
              <a:avLst/>
            </a:prstGeom>
            <a:noFill/>
          </p:spPr>
          <p:txBody>
            <a:bodyPr wrap="square" lIns="0" tIns="0" rIns="0" bIns="0" rtlCol="0">
              <a:spAutoFit/>
            </a:bodyPr>
            <a:lstStyle/>
            <a:p>
              <a:pPr fontAlgn="base">
                <a:spcBef>
                  <a:spcPct val="50000"/>
                </a:spcBef>
                <a:spcAft>
                  <a:spcPct val="0"/>
                </a:spcAft>
                <a:buClr>
                  <a:srgbClr val="F0AB00"/>
                </a:buClr>
                <a:buSzPct val="80000"/>
              </a:pPr>
              <a:r>
                <a:rPr lang="en-US" kern="0" dirty="0">
                  <a:solidFill>
                    <a:schemeClr val="bg1"/>
                  </a:solidFill>
                  <a:latin typeface="Aparajita" pitchFamily="34" charset="0"/>
                  <a:ea typeface="Arial Unicode MS" pitchFamily="34" charset="-128"/>
                  <a:cs typeface="Aparajita" pitchFamily="34" charset="0"/>
                </a:rPr>
                <a:t>V</a:t>
              </a:r>
            </a:p>
          </p:txBody>
        </p:sp>
        <p:sp>
          <p:nvSpPr>
            <p:cNvPr id="97" name="TextBox 96"/>
            <p:cNvSpPr txBox="1"/>
            <p:nvPr/>
          </p:nvSpPr>
          <p:spPr>
            <a:xfrm>
              <a:off x="4485387" y="5812220"/>
              <a:ext cx="114153" cy="276999"/>
            </a:xfrm>
            <a:prstGeom prst="rect">
              <a:avLst/>
            </a:prstGeom>
            <a:noFill/>
          </p:spPr>
          <p:txBody>
            <a:bodyPr wrap="square" lIns="0" tIns="0" rIns="0" bIns="0" rtlCol="0">
              <a:spAutoFit/>
            </a:bodyPr>
            <a:lstStyle/>
            <a:p>
              <a:pPr fontAlgn="base">
                <a:spcBef>
                  <a:spcPct val="50000"/>
                </a:spcBef>
                <a:spcAft>
                  <a:spcPct val="0"/>
                </a:spcAft>
                <a:buClr>
                  <a:srgbClr val="F0AB00"/>
                </a:buClr>
                <a:buSzPct val="80000"/>
              </a:pPr>
              <a:r>
                <a:rPr lang="en-US" kern="0" dirty="0">
                  <a:solidFill>
                    <a:schemeClr val="bg1"/>
                  </a:solidFill>
                  <a:latin typeface="Aparajita" pitchFamily="34" charset="0"/>
                  <a:ea typeface="Arial Unicode MS" pitchFamily="34" charset="-128"/>
                  <a:cs typeface="Aparajita" pitchFamily="34" charset="0"/>
                </a:rPr>
                <a:t>V</a:t>
              </a:r>
            </a:p>
          </p:txBody>
        </p:sp>
      </p:grpSp>
      <p:sp>
        <p:nvSpPr>
          <p:cNvPr id="56" name="TextBox 55"/>
          <p:cNvSpPr txBox="1"/>
          <p:nvPr/>
        </p:nvSpPr>
        <p:spPr>
          <a:xfrm>
            <a:off x="1829558" y="6553624"/>
            <a:ext cx="7314442" cy="261610"/>
          </a:xfrm>
          <a:prstGeom prst="rect">
            <a:avLst/>
          </a:prstGeom>
          <a:noFill/>
        </p:spPr>
        <p:txBody>
          <a:bodyPr wrap="square" lIns="0" tIns="0" rIns="0" bIns="0" rtlCol="0">
            <a:spAutoFit/>
          </a:bodyPr>
          <a:lstStyle/>
          <a:p>
            <a:r>
              <a:rPr lang="en-US" sz="1000" kern="0" dirty="0">
                <a:ea typeface="Arial Unicode MS" pitchFamily="34" charset="-128"/>
                <a:cs typeface="Arial Unicode MS" pitchFamily="34" charset="-128"/>
              </a:rPr>
              <a:t>* </a:t>
            </a:r>
            <a:r>
              <a:rPr lang="en-US" sz="700" kern="0" dirty="0">
                <a:ea typeface="Arial Unicode MS" pitchFamily="34" charset="-128"/>
                <a:cs typeface="Arial Unicode MS" pitchFamily="34" charset="-128"/>
              </a:rPr>
              <a:t>Note that to access the links above you need to have a user in SAP Business Center. If you cannot access the page directly and if you are using Microsoft Internet Explorer®, please check </a:t>
            </a:r>
            <a:r>
              <a:rPr lang="en-US" sz="700" kern="0" dirty="0">
                <a:ea typeface="Arial Unicode MS" pitchFamily="34" charset="-128"/>
                <a:cs typeface="Arial Unicode MS" pitchFamily="34" charset="-128"/>
                <a:hlinkClick r:id="rId10"/>
              </a:rPr>
              <a:t>http://support.microsoft.com/kb/890474</a:t>
            </a:r>
            <a:r>
              <a:rPr lang="en-US" sz="700" kern="0" dirty="0">
                <a:ea typeface="Arial Unicode MS" pitchFamily="34" charset="-128"/>
                <a:cs typeface="Arial Unicode MS" pitchFamily="34" charset="-128"/>
              </a:rPr>
              <a:t>.</a:t>
            </a:r>
            <a:endParaRPr lang="de-DE" sz="700" kern="0" dirty="0">
              <a:ea typeface="Arial Unicode MS" pitchFamily="34" charset="-128"/>
              <a:cs typeface="Arial Unicode MS" pitchFamily="34" charset="-128"/>
            </a:endParaRPr>
          </a:p>
        </p:txBody>
      </p:sp>
      <p:sp>
        <p:nvSpPr>
          <p:cNvPr id="55" name="TextBox 61"/>
          <p:cNvSpPr txBox="1">
            <a:spLocks noChangeArrowheads="1"/>
          </p:cNvSpPr>
          <p:nvPr/>
        </p:nvSpPr>
        <p:spPr bwMode="auto">
          <a:xfrm>
            <a:off x="327025" y="5832608"/>
            <a:ext cx="1436688" cy="330200"/>
          </a:xfrm>
          <a:prstGeom prst="rect">
            <a:avLst/>
          </a:prstGeom>
          <a:solidFill>
            <a:srgbClr val="ECECEC"/>
          </a:solidFill>
        </p:spPr>
        <p:txBody>
          <a:bodyPr lIns="0" rIns="0" anchor="ctr"/>
          <a:lstStyle>
            <a:defPPr>
              <a:defRPr lang="de-DE"/>
            </a:defPPr>
            <a:lvl1pPr marL="288000">
              <a:buClr>
                <a:schemeClr val="accent1"/>
              </a:buClr>
              <a:buSzPct val="80000"/>
              <a:defRPr sz="900" b="1">
                <a:latin typeface="+mn-lt"/>
              </a:defRPr>
            </a:lvl1pPr>
          </a:lstStyle>
          <a:p>
            <a:r>
              <a:rPr lang="en-US" dirty="0"/>
              <a:t>Further Information</a:t>
            </a:r>
          </a:p>
        </p:txBody>
      </p:sp>
      <p:pic>
        <p:nvPicPr>
          <p:cNvPr id="57" name="Picture 56" descr="scenario_60pxgrün.png"/>
          <p:cNvPicPr>
            <a:picLocks noChangeAspect="1"/>
          </p:cNvPicPr>
          <p:nvPr/>
        </p:nvPicPr>
        <p:blipFill>
          <a:blip r:embed="rId11" cstate="print"/>
          <a:stretch>
            <a:fillRect/>
          </a:stretch>
        </p:blipFill>
        <p:spPr>
          <a:xfrm>
            <a:off x="361522" y="4846253"/>
            <a:ext cx="180000" cy="180000"/>
          </a:xfrm>
          <a:prstGeom prst="rect">
            <a:avLst/>
          </a:prstGeom>
        </p:spPr>
      </p:pic>
      <p:sp>
        <p:nvSpPr>
          <p:cNvPr id="58" name="TextBox 72"/>
          <p:cNvSpPr txBox="1">
            <a:spLocks noChangeArrowheads="1"/>
          </p:cNvSpPr>
          <p:nvPr/>
        </p:nvSpPr>
        <p:spPr bwMode="auto">
          <a:xfrm>
            <a:off x="327025" y="5186545"/>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buFont typeface="Wingdings" pitchFamily="2" charset="2"/>
              <a:buNone/>
            </a:pPr>
            <a:r>
              <a:rPr lang="en-US" sz="900" dirty="0"/>
              <a:t>Business Value</a:t>
            </a:r>
          </a:p>
        </p:txBody>
      </p:sp>
      <p:sp>
        <p:nvSpPr>
          <p:cNvPr id="59" name="TextBox 58"/>
          <p:cNvSpPr txBox="1"/>
          <p:nvPr/>
        </p:nvSpPr>
        <p:spPr>
          <a:xfrm>
            <a:off x="327024" y="4786930"/>
            <a:ext cx="1630363" cy="330200"/>
          </a:xfrm>
          <a:prstGeom prst="rect">
            <a:avLst/>
          </a:prstGeom>
          <a:noFill/>
        </p:spPr>
        <p:txBody>
          <a:bodyPr lIns="0" rIns="0" anchor="ctr"/>
          <a:lstStyle/>
          <a:p>
            <a:pPr marL="288000">
              <a:buClr>
                <a:schemeClr val="accent1"/>
              </a:buClr>
              <a:buSzPct val="80000"/>
              <a:defRPr/>
            </a:pPr>
            <a:r>
              <a:rPr lang="en-US" sz="900" dirty="0">
                <a:latin typeface="+mn-lt"/>
              </a:rPr>
              <a:t>Scenario/Processes</a:t>
            </a:r>
          </a:p>
        </p:txBody>
      </p:sp>
      <p:pic>
        <p:nvPicPr>
          <p:cNvPr id="60" name="Picture 59" descr="Calculator_2_60px.png"/>
          <p:cNvPicPr>
            <a:picLocks noChangeAspect="1"/>
          </p:cNvPicPr>
          <p:nvPr/>
        </p:nvPicPr>
        <p:blipFill>
          <a:blip r:embed="rId12" cstate="print"/>
          <a:stretch>
            <a:fillRect/>
          </a:stretch>
        </p:blipFill>
        <p:spPr>
          <a:xfrm>
            <a:off x="366739" y="5245467"/>
            <a:ext cx="180000" cy="180000"/>
          </a:xfrm>
          <a:prstGeom prst="rect">
            <a:avLst/>
          </a:prstGeom>
        </p:spPr>
      </p:pic>
      <p:sp>
        <p:nvSpPr>
          <p:cNvPr id="64" name="Rectangle 55">
            <a:hlinkClick r:id="rId13" action="ppaction://hlinksldjump"/>
          </p:cNvPr>
          <p:cNvSpPr>
            <a:spLocks noChangeArrowheads="1"/>
          </p:cNvSpPr>
          <p:nvPr/>
        </p:nvSpPr>
        <p:spPr bwMode="auto">
          <a:xfrm>
            <a:off x="342150" y="4809441"/>
            <a:ext cx="1570038" cy="296863"/>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65" name="Rectangle 57">
            <a:hlinkClick r:id="rId14" action="ppaction://hlinksldjump"/>
          </p:cNvPr>
          <p:cNvSpPr>
            <a:spLocks noChangeArrowheads="1"/>
          </p:cNvSpPr>
          <p:nvPr/>
        </p:nvSpPr>
        <p:spPr bwMode="auto">
          <a:xfrm>
            <a:off x="318316" y="5153647"/>
            <a:ext cx="1570038"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68" name="TextBox 61"/>
          <p:cNvSpPr txBox="1">
            <a:spLocks noChangeArrowheads="1"/>
          </p:cNvSpPr>
          <p:nvPr/>
        </p:nvSpPr>
        <p:spPr bwMode="auto">
          <a:xfrm>
            <a:off x="327025" y="5540558"/>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pPr>
            <a:r>
              <a:rPr lang="en-US" sz="900" dirty="0"/>
              <a:t>Scenario Flow</a:t>
            </a:r>
          </a:p>
        </p:txBody>
      </p:sp>
      <p:pic>
        <p:nvPicPr>
          <p:cNvPr id="71" name="Picture 70" descr="Monitor_60px.png"/>
          <p:cNvPicPr>
            <a:picLocks noChangeAspect="1"/>
          </p:cNvPicPr>
          <p:nvPr/>
        </p:nvPicPr>
        <p:blipFill>
          <a:blip r:embed="rId15" cstate="print"/>
          <a:stretch>
            <a:fillRect/>
          </a:stretch>
        </p:blipFill>
        <p:spPr>
          <a:xfrm>
            <a:off x="366739" y="5604137"/>
            <a:ext cx="180000" cy="180000"/>
          </a:xfrm>
          <a:prstGeom prst="rect">
            <a:avLst/>
          </a:prstGeom>
        </p:spPr>
      </p:pic>
      <p:sp>
        <p:nvSpPr>
          <p:cNvPr id="72" name="Rectangle 57">
            <a:hlinkClick r:id="rId16" action="ppaction://hlinksldjump"/>
          </p:cNvPr>
          <p:cNvSpPr>
            <a:spLocks noChangeArrowheads="1"/>
          </p:cNvSpPr>
          <p:nvPr/>
        </p:nvSpPr>
        <p:spPr bwMode="auto">
          <a:xfrm>
            <a:off x="327025" y="5551670"/>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pic>
        <p:nvPicPr>
          <p:cNvPr id="48" name="Picture 47"/>
          <p:cNvPicPr>
            <a:picLocks noChangeAspect="1"/>
          </p:cNvPicPr>
          <p:nvPr/>
        </p:nvPicPr>
        <p:blipFill>
          <a:blip r:embed="rId17" cstate="print">
            <a:extLst>
              <a:ext uri="{28A0092B-C50C-407E-A947-70E740481C1C}">
                <a14:useLocalDpi xmlns:a14="http://schemas.microsoft.com/office/drawing/2010/main" val="0"/>
              </a:ext>
            </a:extLst>
          </a:blip>
          <a:stretch>
            <a:fillRect/>
          </a:stretch>
        </p:blipFill>
        <p:spPr>
          <a:xfrm>
            <a:off x="376014" y="5909420"/>
            <a:ext cx="170688" cy="170688"/>
          </a:xfrm>
          <a:prstGeom prst="rect">
            <a:avLst/>
          </a:prstGeom>
        </p:spPr>
      </p:pic>
      <p:pic>
        <p:nvPicPr>
          <p:cNvPr id="50" name="Picture 4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843430" y="4609242"/>
            <a:ext cx="245358" cy="241200"/>
          </a:xfrm>
          <a:prstGeom prst="rect">
            <a:avLst/>
          </a:prstGeom>
        </p:spPr>
      </p:pic>
    </p:spTree>
    <p:extLst>
      <p:ext uri="{BB962C8B-B14F-4D97-AF65-F5344CB8AC3E}">
        <p14:creationId xmlns:p14="http://schemas.microsoft.com/office/powerpoint/2010/main" val="4243944509"/>
      </p:ext>
    </p:extLst>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2" name="Picture 51" descr="i_button_black.png"/>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76014" y="5909420"/>
            <a:ext cx="170688" cy="170688"/>
          </a:xfrm>
          <a:prstGeom prst="rect">
            <a:avLst/>
          </a:prstGeom>
        </p:spPr>
      </p:pic>
      <p:sp>
        <p:nvSpPr>
          <p:cNvPr id="46" name="TextBox 45"/>
          <p:cNvSpPr txBox="1"/>
          <p:nvPr/>
        </p:nvSpPr>
        <p:spPr>
          <a:xfrm>
            <a:off x="327024" y="4786930"/>
            <a:ext cx="1630363" cy="330200"/>
          </a:xfrm>
          <a:prstGeom prst="rect">
            <a:avLst/>
          </a:prstGeom>
          <a:solidFill>
            <a:srgbClr val="ECECEC"/>
          </a:solidFill>
        </p:spPr>
        <p:txBody>
          <a:bodyPr lIns="0" rIns="0" anchor="ctr"/>
          <a:lstStyle/>
          <a:p>
            <a:pPr marL="288000">
              <a:buClr>
                <a:schemeClr val="accent1"/>
              </a:buClr>
              <a:buSzPct val="80000"/>
              <a:defRPr/>
            </a:pPr>
            <a:r>
              <a:rPr lang="en-US" sz="900" b="1" dirty="0">
                <a:latin typeface="+mn-lt"/>
              </a:rPr>
              <a:t>Scenario/Processes</a:t>
            </a:r>
          </a:p>
        </p:txBody>
      </p:sp>
      <p:sp>
        <p:nvSpPr>
          <p:cNvPr id="2" name="Title 1"/>
          <p:cNvSpPr>
            <a:spLocks noGrp="1"/>
          </p:cNvSpPr>
          <p:nvPr>
            <p:ph type="title"/>
          </p:nvPr>
        </p:nvSpPr>
        <p:spPr/>
        <p:txBody>
          <a:bodyPr/>
          <a:lstStyle/>
          <a:p>
            <a:r>
              <a:rPr lang="en-US" dirty="0"/>
              <a:t>Order-to-Cash (Standardized Services)</a:t>
            </a:r>
            <a:br>
              <a:rPr lang="en-US" dirty="0"/>
            </a:br>
            <a:r>
              <a:rPr lang="en-US" sz="2000" b="0" dirty="0"/>
              <a:t>Process Details: Handling an Incoming Customer Inquiry</a:t>
            </a:r>
          </a:p>
        </p:txBody>
      </p:sp>
      <p:sp>
        <p:nvSpPr>
          <p:cNvPr id="21" name="Rectangle 122"/>
          <p:cNvSpPr>
            <a:spLocks noChangeArrowheads="1"/>
          </p:cNvSpPr>
          <p:nvPr/>
        </p:nvSpPr>
        <p:spPr bwMode="auto">
          <a:xfrm>
            <a:off x="1763713" y="4132263"/>
            <a:ext cx="7380287" cy="2725737"/>
          </a:xfrm>
          <a:prstGeom prst="rect">
            <a:avLst/>
          </a:prstGeom>
          <a:solidFill>
            <a:srgbClr val="ECECEC"/>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dirty="0"/>
          </a:p>
        </p:txBody>
      </p:sp>
      <p:sp>
        <p:nvSpPr>
          <p:cNvPr id="22" name="TextBox 21"/>
          <p:cNvSpPr txBox="1"/>
          <p:nvPr/>
        </p:nvSpPr>
        <p:spPr>
          <a:xfrm>
            <a:off x="218636" y="4119098"/>
            <a:ext cx="1647825" cy="461665"/>
          </a:xfrm>
          <a:prstGeom prst="rect">
            <a:avLst/>
          </a:prstGeom>
          <a:noFill/>
        </p:spPr>
        <p:txBody>
          <a:bodyPr>
            <a:spAutoFit/>
          </a:bodyPr>
          <a:lstStyle>
            <a:defPPr>
              <a:defRPr lang="de-DE"/>
            </a:defPPr>
            <a:lvl1pPr>
              <a:buClr>
                <a:schemeClr val="accent1"/>
              </a:buClr>
              <a:buSzPct val="80000"/>
              <a:buFont typeface="Wingdings" pitchFamily="2" charset="2"/>
              <a:buNone/>
              <a:defRPr sz="1200">
                <a:solidFill>
                  <a:srgbClr val="666666"/>
                </a:solidFill>
                <a:latin typeface="BentonSans Light" pitchFamily="2" charset="0"/>
              </a:defRPr>
            </a:lvl1pPr>
          </a:lstStyle>
          <a:p>
            <a:r>
              <a:rPr lang="en-US" dirty="0"/>
              <a:t>Scenario </a:t>
            </a:r>
          </a:p>
          <a:p>
            <a:r>
              <a:rPr lang="en-US" dirty="0"/>
              <a:t>Explorer</a:t>
            </a:r>
          </a:p>
        </p:txBody>
      </p:sp>
      <p:sp>
        <p:nvSpPr>
          <p:cNvPr id="29" name="TextBox 28"/>
          <p:cNvSpPr txBox="1"/>
          <p:nvPr/>
        </p:nvSpPr>
        <p:spPr bwMode="auto">
          <a:xfrm>
            <a:off x="1922463" y="4138613"/>
            <a:ext cx="4602162" cy="261937"/>
          </a:xfrm>
          <a:prstGeom prst="rect">
            <a:avLst/>
          </a:prstGeom>
          <a:noFill/>
        </p:spPr>
        <p:txBody>
          <a:bodyPr>
            <a:spAutoFit/>
          </a:bodyPr>
          <a:lstStyle/>
          <a:p>
            <a:pPr>
              <a:buClr>
                <a:schemeClr val="accent1"/>
              </a:buClr>
              <a:buSzPct val="80000"/>
              <a:buFont typeface="Wingdings" pitchFamily="2" charset="2"/>
              <a:buNone/>
              <a:defRPr/>
            </a:pPr>
            <a:endParaRPr lang="en-US" sz="1100" b="1" dirty="0">
              <a:solidFill>
                <a:srgbClr val="44697D"/>
              </a:solidFill>
              <a:latin typeface="+mn-lt"/>
            </a:endParaRPr>
          </a:p>
        </p:txBody>
      </p:sp>
      <p:sp>
        <p:nvSpPr>
          <p:cNvPr id="47" name="TextBox 83"/>
          <p:cNvSpPr txBox="1">
            <a:spLocks noChangeArrowheads="1"/>
          </p:cNvSpPr>
          <p:nvPr/>
        </p:nvSpPr>
        <p:spPr bwMode="auto">
          <a:xfrm>
            <a:off x="1738313"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Process Description</a:t>
            </a:r>
          </a:p>
        </p:txBody>
      </p:sp>
      <p:cxnSp>
        <p:nvCxnSpPr>
          <p:cNvPr id="67" name="Straight Connector 139"/>
          <p:cNvCxnSpPr>
            <a:cxnSpLocks noChangeShapeType="1"/>
          </p:cNvCxnSpPr>
          <p:nvPr/>
        </p:nvCxnSpPr>
        <p:spPr bwMode="auto">
          <a:xfrm rot="5400000">
            <a:off x="5518944" y="5463382"/>
            <a:ext cx="2536825" cy="1587"/>
          </a:xfrm>
          <a:prstGeom prst="line">
            <a:avLst/>
          </a:prstGeom>
          <a:noFill/>
          <a:ln w="12700" algn="ctr">
            <a:solidFill>
              <a:schemeClr val="bg1"/>
            </a:solidFill>
            <a:round/>
            <a:headEnd/>
            <a:tailEnd/>
          </a:ln>
        </p:spPr>
      </p:cxnSp>
      <p:sp>
        <p:nvSpPr>
          <p:cNvPr id="83" name="TextBox 83"/>
          <p:cNvSpPr txBox="1">
            <a:spLocks noChangeArrowheads="1"/>
          </p:cNvSpPr>
          <p:nvPr/>
        </p:nvSpPr>
        <p:spPr bwMode="auto">
          <a:xfrm>
            <a:off x="6788615"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Further Information</a:t>
            </a:r>
          </a:p>
        </p:txBody>
      </p:sp>
      <p:grpSp>
        <p:nvGrpSpPr>
          <p:cNvPr id="48" name="Group 47"/>
          <p:cNvGrpSpPr/>
          <p:nvPr/>
        </p:nvGrpSpPr>
        <p:grpSpPr>
          <a:xfrm>
            <a:off x="7709046" y="1152671"/>
            <a:ext cx="1174410" cy="309466"/>
            <a:chOff x="7269479" y="1173773"/>
            <a:chExt cx="1174410" cy="309466"/>
          </a:xfrm>
        </p:grpSpPr>
        <p:pic>
          <p:nvPicPr>
            <p:cNvPr id="49" name="Picture 2" descr="\\dwdfkps\KPS\100_Public\Graphics\Pictogram-Library\2011-Visual-Style\60X60-PNGs\SelfService_60px.png"/>
            <p:cNvPicPr>
              <a:picLocks noChangeAspect="1" noChangeArrowheads="1"/>
            </p:cNvPicPr>
            <p:nvPr/>
          </p:nvPicPr>
          <p:blipFill>
            <a:blip r:embed="rId5" cstate="print"/>
            <a:srcRect/>
            <a:stretch>
              <a:fillRect/>
            </a:stretch>
          </p:blipFill>
          <p:spPr bwMode="auto">
            <a:xfrm>
              <a:off x="7269479" y="1173773"/>
              <a:ext cx="282233" cy="282233"/>
            </a:xfrm>
            <a:prstGeom prst="rect">
              <a:avLst/>
            </a:prstGeom>
            <a:noFill/>
          </p:spPr>
        </p:pic>
        <p:sp>
          <p:nvSpPr>
            <p:cNvPr id="50" name="Rectangle 108"/>
            <p:cNvSpPr>
              <a:spLocks noChangeArrowheads="1"/>
            </p:cNvSpPr>
            <p:nvPr/>
          </p:nvSpPr>
          <p:spPr bwMode="auto">
            <a:xfrm>
              <a:off x="7272314" y="1178439"/>
              <a:ext cx="1171575" cy="304800"/>
            </a:xfrm>
            <a:prstGeom prst="rect">
              <a:avLst/>
            </a:prstGeom>
            <a:noFill/>
            <a:ln w="9525">
              <a:noFill/>
              <a:miter lim="800000"/>
              <a:headEnd/>
              <a:tailEnd/>
            </a:ln>
          </p:spPr>
          <p:txBody>
            <a:bodyPr wrap="none">
              <a:spAutoFit/>
            </a:bodyPr>
            <a:lstStyle/>
            <a:p>
              <a:pPr marL="215900">
                <a:spcBef>
                  <a:spcPts val="600"/>
                </a:spcBef>
                <a:spcAft>
                  <a:spcPct val="30000"/>
                </a:spcAft>
              </a:pPr>
              <a:r>
                <a:rPr lang="en-US" sz="700" dirty="0">
                  <a:ea typeface="SimSun" pitchFamily="2" charset="-122"/>
                </a:rPr>
                <a:t>Click process </a:t>
              </a:r>
              <a:br>
                <a:rPr lang="en-US" sz="700" dirty="0">
                  <a:ea typeface="SimSun" pitchFamily="2" charset="-122"/>
                </a:rPr>
              </a:br>
              <a:r>
                <a:rPr lang="en-US" sz="700" dirty="0">
                  <a:ea typeface="SimSun" pitchFamily="2" charset="-122"/>
                </a:rPr>
                <a:t>chevrons for details</a:t>
              </a:r>
            </a:p>
          </p:txBody>
        </p:sp>
      </p:grpSp>
      <p:sp>
        <p:nvSpPr>
          <p:cNvPr id="61" name="Chevron 123">
            <a:hlinkClick r:id="rId6" action="ppaction://hlinksldjump"/>
          </p:cNvPr>
          <p:cNvSpPr>
            <a:spLocks noChangeArrowheads="1"/>
          </p:cNvSpPr>
          <p:nvPr/>
        </p:nvSpPr>
        <p:spPr bwMode="auto">
          <a:xfrm>
            <a:off x="6366333" y="2100575"/>
            <a:ext cx="884237" cy="879809"/>
          </a:xfrm>
          <a:prstGeom prst="chevron">
            <a:avLst>
              <a:gd name="adj" fmla="val 10374"/>
            </a:avLst>
          </a:prstGeom>
          <a:solidFill>
            <a:schemeClr val="bg1"/>
          </a:solidFill>
          <a:ln w="12700" algn="ctr">
            <a:solidFill>
              <a:schemeClr val="bg1">
                <a:lumMod val="50000"/>
              </a:schemeClr>
            </a:solidFill>
            <a:prstDash val="solid"/>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Executing Services</a:t>
            </a:r>
          </a:p>
        </p:txBody>
      </p:sp>
      <p:sp>
        <p:nvSpPr>
          <p:cNvPr id="62" name="Chevron 123">
            <a:hlinkClick r:id="rId7" action="ppaction://hlinksldjump"/>
          </p:cNvPr>
          <p:cNvSpPr>
            <a:spLocks noChangeArrowheads="1"/>
          </p:cNvSpPr>
          <p:nvPr/>
        </p:nvSpPr>
        <p:spPr bwMode="auto">
          <a:xfrm>
            <a:off x="3033319" y="2101823"/>
            <a:ext cx="884237"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Creating Sales Quotes</a:t>
            </a:r>
          </a:p>
        </p:txBody>
      </p:sp>
      <p:sp>
        <p:nvSpPr>
          <p:cNvPr id="63" name="Chevron 123">
            <a:hlinkClick r:id="rId8" action="ppaction://hlinksldjump"/>
          </p:cNvPr>
          <p:cNvSpPr>
            <a:spLocks noChangeArrowheads="1"/>
          </p:cNvSpPr>
          <p:nvPr/>
        </p:nvSpPr>
        <p:spPr bwMode="auto">
          <a:xfrm>
            <a:off x="3869300" y="2101822"/>
            <a:ext cx="884236"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Creating Sales Orders</a:t>
            </a:r>
          </a:p>
        </p:txBody>
      </p:sp>
      <p:sp>
        <p:nvSpPr>
          <p:cNvPr id="64" name="Chevron 123">
            <a:hlinkClick r:id="rId9" action="ppaction://hlinksldjump"/>
          </p:cNvPr>
          <p:cNvSpPr>
            <a:spLocks noChangeArrowheads="1"/>
          </p:cNvSpPr>
          <p:nvPr/>
        </p:nvSpPr>
        <p:spPr bwMode="auto">
          <a:xfrm>
            <a:off x="7207781" y="2101823"/>
            <a:ext cx="884237"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Confirming Service Execution</a:t>
            </a:r>
          </a:p>
        </p:txBody>
      </p:sp>
      <p:sp>
        <p:nvSpPr>
          <p:cNvPr id="65" name="Chevron 123">
            <a:hlinkClick r:id="rId10" action="ppaction://hlinksldjump"/>
          </p:cNvPr>
          <p:cNvSpPr>
            <a:spLocks noChangeArrowheads="1"/>
          </p:cNvSpPr>
          <p:nvPr/>
        </p:nvSpPr>
        <p:spPr bwMode="auto">
          <a:xfrm>
            <a:off x="5528927" y="3034577"/>
            <a:ext cx="884236"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Receivables and Payments</a:t>
            </a:r>
          </a:p>
        </p:txBody>
      </p:sp>
      <p:sp>
        <p:nvSpPr>
          <p:cNvPr id="69" name="Chevron 123">
            <a:hlinkClick r:id="rId11" action="ppaction://hlinksldjump"/>
          </p:cNvPr>
          <p:cNvSpPr>
            <a:spLocks noChangeArrowheads="1"/>
          </p:cNvSpPr>
          <p:nvPr/>
        </p:nvSpPr>
        <p:spPr bwMode="auto">
          <a:xfrm>
            <a:off x="4706763" y="3034577"/>
            <a:ext cx="884237" cy="879810"/>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Creating Down Payment Request - Customer</a:t>
            </a:r>
          </a:p>
        </p:txBody>
      </p:sp>
      <p:sp>
        <p:nvSpPr>
          <p:cNvPr id="73" name="Chevron 123">
            <a:hlinkClick r:id="rId12" action="ppaction://hlinksldjump"/>
          </p:cNvPr>
          <p:cNvSpPr>
            <a:spLocks noChangeArrowheads="1"/>
          </p:cNvSpPr>
          <p:nvPr/>
        </p:nvSpPr>
        <p:spPr bwMode="auto">
          <a:xfrm>
            <a:off x="4706763" y="2100575"/>
            <a:ext cx="1706400"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Dispatching and Scheduling Orders</a:t>
            </a:r>
          </a:p>
        </p:txBody>
      </p:sp>
      <p:sp>
        <p:nvSpPr>
          <p:cNvPr id="93" name="Chevron 83"/>
          <p:cNvSpPr>
            <a:spLocks noChangeArrowheads="1"/>
          </p:cNvSpPr>
          <p:nvPr/>
        </p:nvSpPr>
        <p:spPr bwMode="auto">
          <a:xfrm>
            <a:off x="327025" y="1846441"/>
            <a:ext cx="2764258" cy="1390567"/>
          </a:xfrm>
          <a:prstGeom prst="chevron">
            <a:avLst>
              <a:gd name="adj" fmla="val 11302"/>
            </a:avLst>
          </a:prstGeom>
          <a:solidFill>
            <a:srgbClr val="388ABD"/>
          </a:solidFill>
          <a:ln w="19050" cap="rnd" algn="ctr">
            <a:noFill/>
            <a:bevel/>
            <a:headEnd/>
            <a:tailEnd/>
          </a:ln>
        </p:spPr>
        <p:txBody>
          <a:bodyPr lIns="36000" tIns="36000" rIns="36000" bIns="36000"/>
          <a:lstStyle/>
          <a:p>
            <a:pPr>
              <a:lnSpc>
                <a:spcPct val="90000"/>
              </a:lnSpc>
            </a:pPr>
            <a:r>
              <a:rPr lang="en-US" sz="900" dirty="0">
                <a:solidFill>
                  <a:schemeClr val="bg1"/>
                </a:solidFill>
                <a:latin typeface="BentonSans Regular"/>
                <a:cs typeface="BentonSans Regular"/>
              </a:rPr>
              <a:t>Handling an Incoming Customer Inquiry via </a:t>
            </a:r>
          </a:p>
          <a:p>
            <a:pPr>
              <a:lnSpc>
                <a:spcPct val="90000"/>
              </a:lnSpc>
            </a:pPr>
            <a:r>
              <a:rPr lang="en-US" sz="900" dirty="0">
                <a:solidFill>
                  <a:schemeClr val="bg1"/>
                </a:solidFill>
                <a:latin typeface="BentonSans Regular"/>
                <a:cs typeface="BentonSans Regular"/>
              </a:rPr>
              <a:t>Telephony Channel</a:t>
            </a:r>
          </a:p>
        </p:txBody>
      </p:sp>
      <p:sp>
        <p:nvSpPr>
          <p:cNvPr id="95" name="TextBox 59">
            <a:hlinkClick r:id="rId13" action="ppaction://hlinksldjump"/>
          </p:cNvPr>
          <p:cNvSpPr txBox="1">
            <a:spLocks noChangeArrowheads="1"/>
          </p:cNvSpPr>
          <p:nvPr/>
        </p:nvSpPr>
        <p:spPr bwMode="auto">
          <a:xfrm>
            <a:off x="2759470" y="1784950"/>
            <a:ext cx="210848" cy="276999"/>
          </a:xfrm>
          <a:prstGeom prst="rect">
            <a:avLst/>
          </a:prstGeom>
          <a:noFill/>
          <a:ln w="9525">
            <a:noFill/>
            <a:miter lim="800000"/>
            <a:headEnd/>
            <a:tailEnd/>
          </a:ln>
        </p:spPr>
        <p:txBody>
          <a:bodyPr wrap="square" lIns="72000" rIns="0">
            <a:spAutoFit/>
          </a:bodyPr>
          <a:lstStyle/>
          <a:p>
            <a:r>
              <a:rPr lang="en-US" sz="1200" dirty="0">
                <a:solidFill>
                  <a:schemeClr val="bg1"/>
                </a:solidFill>
                <a:latin typeface="BentonSans Light" pitchFamily="2" charset="0"/>
                <a:cs typeface="BrowalliaUPC" pitchFamily="34" charset="-34"/>
              </a:rPr>
              <a:t>X</a:t>
            </a:r>
          </a:p>
        </p:txBody>
      </p:sp>
      <p:sp>
        <p:nvSpPr>
          <p:cNvPr id="96" name="Chevron 123">
            <a:hlinkClick r:id="rId14" action="ppaction://hlinksldjump" tooltip="Click here for process details"/>
          </p:cNvPr>
          <p:cNvSpPr>
            <a:spLocks noChangeArrowheads="1"/>
          </p:cNvSpPr>
          <p:nvPr/>
        </p:nvSpPr>
        <p:spPr bwMode="auto">
          <a:xfrm>
            <a:off x="632291" y="2128460"/>
            <a:ext cx="882715" cy="879809"/>
          </a:xfrm>
          <a:prstGeom prst="chevron">
            <a:avLst>
              <a:gd name="adj" fmla="val 1035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Receive an incoming call and log an inquiry</a:t>
            </a:r>
          </a:p>
        </p:txBody>
      </p:sp>
      <p:sp>
        <p:nvSpPr>
          <p:cNvPr id="97" name="Rectangle 77"/>
          <p:cNvSpPr>
            <a:spLocks noChangeArrowheads="1"/>
          </p:cNvSpPr>
          <p:nvPr/>
        </p:nvSpPr>
        <p:spPr bwMode="auto">
          <a:xfrm>
            <a:off x="377261" y="3007741"/>
            <a:ext cx="2066839" cy="216982"/>
          </a:xfrm>
          <a:prstGeom prst="rect">
            <a:avLst/>
          </a:prstGeom>
          <a:solidFill>
            <a:srgbClr val="388ABD"/>
          </a:solidFill>
          <a:ln w="19050" cap="rnd" algn="ctr">
            <a:noFill/>
            <a:bevel/>
            <a:headEnd/>
            <a:tailEnd/>
          </a:ln>
        </p:spPr>
        <p:txBody>
          <a:bodyPr lIns="36000" tIns="36000" rIns="36000" bIns="36000"/>
          <a:lstStyle/>
          <a:p>
            <a:pPr>
              <a:lnSpc>
                <a:spcPct val="90000"/>
              </a:lnSpc>
            </a:pPr>
            <a:r>
              <a:rPr lang="en-US" sz="900" dirty="0">
                <a:solidFill>
                  <a:schemeClr val="bg1"/>
                </a:solidFill>
                <a:latin typeface="BentonSans Regular"/>
                <a:cs typeface="BentonSans Regular"/>
                <a:hlinkClick r:id="rId15" action="ppaction://hlinksldjump"/>
              </a:rPr>
              <a:t>Click here</a:t>
            </a:r>
            <a:r>
              <a:rPr lang="en-US" sz="900" dirty="0">
                <a:solidFill>
                  <a:schemeClr val="bg1"/>
                </a:solidFill>
                <a:latin typeface="BentonSans Regular"/>
                <a:cs typeface="BentonSans Regular"/>
              </a:rPr>
              <a:t> to display process variants</a:t>
            </a:r>
          </a:p>
        </p:txBody>
      </p:sp>
      <p:sp>
        <p:nvSpPr>
          <p:cNvPr id="98" name="Text Box 129"/>
          <p:cNvSpPr txBox="1">
            <a:spLocks noChangeArrowheads="1"/>
          </p:cNvSpPr>
          <p:nvPr/>
        </p:nvSpPr>
        <p:spPr bwMode="auto">
          <a:xfrm>
            <a:off x="8092018" y="2710723"/>
            <a:ext cx="303212" cy="369888"/>
          </a:xfrm>
          <a:prstGeom prst="rect">
            <a:avLst/>
          </a:prstGeom>
          <a:noFill/>
          <a:ln w="9525">
            <a:noFill/>
            <a:miter lim="800000"/>
            <a:headEnd/>
            <a:tailEnd/>
          </a:ln>
        </p:spPr>
        <p:txBody>
          <a:bodyPr wrap="none" lIns="72000" rIns="0">
            <a:spAutoFit/>
          </a:bodyPr>
          <a:lstStyle/>
          <a:p>
            <a:r>
              <a:rPr lang="en-US" sz="1800" b="1" dirty="0"/>
              <a:t>…</a:t>
            </a:r>
          </a:p>
        </p:txBody>
      </p:sp>
      <p:sp>
        <p:nvSpPr>
          <p:cNvPr id="99" name="TextBox 66"/>
          <p:cNvSpPr txBox="1">
            <a:spLocks noChangeArrowheads="1"/>
          </p:cNvSpPr>
          <p:nvPr/>
        </p:nvSpPr>
        <p:spPr bwMode="auto">
          <a:xfrm>
            <a:off x="1735138" y="4406900"/>
            <a:ext cx="4960937" cy="1047750"/>
          </a:xfrm>
          <a:prstGeom prst="rect">
            <a:avLst/>
          </a:prstGeom>
          <a:noFill/>
          <a:ln w="9525">
            <a:noFill/>
            <a:miter lim="800000"/>
            <a:headEnd/>
            <a:tailEnd/>
          </a:ln>
        </p:spPr>
        <p:txBody>
          <a:bodyPr>
            <a:spAutoFit/>
          </a:bodyPr>
          <a:lstStyle/>
          <a:p>
            <a:pPr>
              <a:buClr>
                <a:schemeClr val="accent1"/>
              </a:buClr>
              <a:buSzPct val="80000"/>
              <a:buFont typeface="Wingdings" pitchFamily="2" charset="2"/>
              <a:buNone/>
            </a:pPr>
            <a:r>
              <a:rPr lang="en-US" sz="900" dirty="0"/>
              <a:t>The </a:t>
            </a:r>
            <a:r>
              <a:rPr lang="en-US" sz="900" b="1" dirty="0"/>
              <a:t>Handling an Incoming Customer Inquiry</a:t>
            </a:r>
            <a:r>
              <a:rPr lang="en-US" sz="900" dirty="0"/>
              <a:t> business process enables you to manage the arrival of incoming customer inquiries via various input channels such as phone, e-mail or the Internet.</a:t>
            </a:r>
          </a:p>
          <a:p>
            <a:pPr>
              <a:buClr>
                <a:schemeClr val="accent1"/>
              </a:buClr>
              <a:buSzPct val="80000"/>
              <a:buFont typeface="Wingdings" pitchFamily="2" charset="2"/>
              <a:buNone/>
            </a:pPr>
            <a:r>
              <a:rPr lang="en-US" sz="900" dirty="0"/>
              <a:t>During customer interactions, it is key to know who you are dealing with. To quickly identify the account and contact, there are several possibilities such as automatic identification based on the telephone number of an incoming call, or you can enter the name of a caller manually in a Google-like search. </a:t>
            </a:r>
          </a:p>
        </p:txBody>
      </p:sp>
      <p:pic>
        <p:nvPicPr>
          <p:cNvPr id="100" name="Picture 37"/>
          <p:cNvPicPr>
            <a:picLocks noChangeAspect="1" noChangeArrowheads="1"/>
          </p:cNvPicPr>
          <p:nvPr>
            <p:custDataLst>
              <p:tags r:id="rId1"/>
            </p:custDataLst>
          </p:nvPr>
        </p:nvPicPr>
        <p:blipFill>
          <a:blip r:embed="rId16">
            <a:extLst>
              <a:ext uri="{28A0092B-C50C-407E-A947-70E740481C1C}">
                <a14:useLocalDpi xmlns:a14="http://schemas.microsoft.com/office/drawing/2010/main" val="0"/>
              </a:ext>
            </a:extLst>
          </a:blip>
          <a:stretch>
            <a:fillRect/>
          </a:stretch>
        </p:blipFill>
        <p:spPr bwMode="auto">
          <a:xfrm>
            <a:off x="6903584" y="5121275"/>
            <a:ext cx="585106" cy="409575"/>
          </a:xfrm>
          <a:prstGeom prst="rect">
            <a:avLst/>
          </a:prstGeom>
          <a:noFill/>
          <a:ln w="9525">
            <a:noFill/>
            <a:miter lim="800000"/>
            <a:headEnd/>
            <a:tailEnd/>
          </a:ln>
        </p:spPr>
      </p:pic>
      <p:sp>
        <p:nvSpPr>
          <p:cNvPr id="101" name="Chevron 101"/>
          <p:cNvSpPr>
            <a:spLocks noChangeArrowheads="1"/>
          </p:cNvSpPr>
          <p:nvPr/>
        </p:nvSpPr>
        <p:spPr bwMode="auto">
          <a:xfrm>
            <a:off x="7627938" y="4645025"/>
            <a:ext cx="1516062" cy="276225"/>
          </a:xfrm>
          <a:prstGeom prst="chevron">
            <a:avLst>
              <a:gd name="adj" fmla="val 10367"/>
            </a:avLst>
          </a:prstGeom>
          <a:noFill/>
          <a:ln w="19050" cap="rnd" algn="ctr">
            <a:noFill/>
            <a:bevel/>
            <a:headEnd/>
            <a:tailEnd/>
          </a:ln>
        </p:spPr>
        <p:txBody>
          <a:bodyPr lIns="36000" tIns="46800" rIns="0" bIns="46800" anchor="b"/>
          <a:lstStyle/>
          <a:p>
            <a:pPr marL="0" marR="0" lvl="0" indent="0" defTabSz="914400" eaLnBrk="1" fontAlgn="auto" latinLnBrk="0" hangingPunct="1">
              <a:lnSpc>
                <a:spcPct val="100000"/>
              </a:lnSpc>
              <a:spcBef>
                <a:spcPts val="0"/>
              </a:spcBef>
              <a:spcAft>
                <a:spcPts val="0"/>
              </a:spcAft>
              <a:buClr>
                <a:srgbClr val="F0AB00"/>
              </a:buClr>
              <a:buSzPct val="80000"/>
              <a:buFont typeface="Wingdings" pitchFamily="2" charset="2"/>
              <a:buNone/>
              <a:tabLst/>
              <a:defRPr/>
            </a:pPr>
            <a:r>
              <a:rPr kumimoji="0" lang="en-US" sz="900" b="1" i="0" u="none" strike="noStrike" kern="0" cap="none" spc="0" normalizeH="0" baseline="0" noProof="0" dirty="0">
                <a:ln>
                  <a:noFill/>
                </a:ln>
                <a:solidFill>
                  <a:srgbClr val="404040"/>
                </a:solidFill>
                <a:effectLst/>
                <a:uLnTx/>
                <a:uFillTx/>
              </a:rPr>
              <a:t>Performed by</a:t>
            </a:r>
          </a:p>
          <a:p>
            <a:pPr marL="0" marR="0" lvl="0" indent="0" defTabSz="914400" eaLnBrk="1" fontAlgn="auto" latinLnBrk="0" hangingPunct="1">
              <a:lnSpc>
                <a:spcPct val="100000"/>
              </a:lnSpc>
              <a:spcBef>
                <a:spcPts val="0"/>
              </a:spcBef>
              <a:spcAft>
                <a:spcPts val="0"/>
              </a:spcAft>
              <a:buClr>
                <a:srgbClr val="F0AB00"/>
              </a:buClr>
              <a:buSzPct val="80000"/>
              <a:buFont typeface="Wingdings" pitchFamily="2" charset="2"/>
              <a:buNone/>
              <a:tabLst/>
              <a:defRPr/>
            </a:pPr>
            <a:r>
              <a:rPr kumimoji="0" lang="de-DE" sz="800" b="0" i="0" u="none" strike="noStrike" kern="0" cap="none" spc="0" normalizeH="0" baseline="0" noProof="0" dirty="0">
                <a:ln>
                  <a:noFill/>
                </a:ln>
                <a:solidFill>
                  <a:srgbClr val="404040"/>
                </a:solidFill>
                <a:effectLst/>
                <a:uLnTx/>
                <a:uFillTx/>
              </a:rPr>
              <a:t>Sales/Customer Service Representative</a:t>
            </a:r>
            <a:endParaRPr kumimoji="0" lang="en-US" sz="800" b="0" i="0" u="none" strike="noStrike" kern="0" cap="none" spc="0" normalizeH="0" baseline="0" noProof="0" dirty="0">
              <a:ln>
                <a:noFill/>
              </a:ln>
              <a:solidFill>
                <a:srgbClr val="404040"/>
              </a:solidFill>
              <a:effectLst/>
              <a:uLnTx/>
              <a:uFillTx/>
            </a:endParaRPr>
          </a:p>
        </p:txBody>
      </p:sp>
      <p:sp>
        <p:nvSpPr>
          <p:cNvPr id="102" name="Chevron 102"/>
          <p:cNvSpPr>
            <a:spLocks noChangeArrowheads="1"/>
          </p:cNvSpPr>
          <p:nvPr/>
        </p:nvSpPr>
        <p:spPr bwMode="auto">
          <a:xfrm>
            <a:off x="7627938" y="5307013"/>
            <a:ext cx="1516062" cy="274637"/>
          </a:xfrm>
          <a:prstGeom prst="chevron">
            <a:avLst>
              <a:gd name="adj" fmla="val 10376"/>
            </a:avLst>
          </a:prstGeom>
          <a:noFill/>
          <a:ln w="19050" cap="rnd" algn="ctr">
            <a:noFill/>
            <a:bevel/>
            <a:headEnd/>
            <a:tailEnd/>
          </a:ln>
        </p:spPr>
        <p:txBody>
          <a:bodyPr lIns="36000" tIns="46800" rIns="0" bIns="46800" anchor="b"/>
          <a:lstStyle/>
          <a:p>
            <a:pPr marL="0" marR="0" lvl="0" indent="0" defTabSz="914400" eaLnBrk="1" fontAlgn="auto" latinLnBrk="0" hangingPunct="1">
              <a:lnSpc>
                <a:spcPct val="100000"/>
              </a:lnSpc>
              <a:spcBef>
                <a:spcPts val="0"/>
              </a:spcBef>
              <a:spcAft>
                <a:spcPts val="0"/>
              </a:spcAft>
              <a:buClr>
                <a:srgbClr val="F0AB00"/>
              </a:buClr>
              <a:buSzPct val="80000"/>
              <a:buFont typeface="Wingdings" pitchFamily="2" charset="2"/>
              <a:buNone/>
              <a:tabLst/>
              <a:defRPr/>
            </a:pPr>
            <a:r>
              <a:rPr kumimoji="0" lang="en-US" sz="900" b="1" i="0" u="none" strike="noStrike" kern="0" cap="none" spc="0" normalizeH="0" baseline="0" noProof="0" dirty="0">
                <a:ln>
                  <a:noFill/>
                </a:ln>
                <a:solidFill>
                  <a:srgbClr val="404040"/>
                </a:solidFill>
                <a:effectLst/>
                <a:uLnTx/>
                <a:uFillTx/>
              </a:rPr>
              <a:t>In the Work Centers</a:t>
            </a:r>
          </a:p>
          <a:p>
            <a:pPr marL="0" marR="0" lvl="0" indent="0" defTabSz="914400" eaLnBrk="1" fontAlgn="auto" latinLnBrk="0" hangingPunct="1">
              <a:lnSpc>
                <a:spcPct val="100000"/>
              </a:lnSpc>
              <a:spcBef>
                <a:spcPts val="0"/>
              </a:spcBef>
              <a:spcAft>
                <a:spcPts val="0"/>
              </a:spcAft>
              <a:buClr>
                <a:srgbClr val="F0AB00"/>
              </a:buClr>
              <a:buSzPct val="80000"/>
              <a:buFont typeface="Wingdings" pitchFamily="2" charset="2"/>
              <a:buNone/>
              <a:tabLst/>
              <a:defRPr/>
            </a:pPr>
            <a:r>
              <a:rPr kumimoji="0" lang="en-US" sz="800" b="0" i="0" u="none" strike="noStrike" kern="0" cap="none" spc="0" normalizeH="0" baseline="0" noProof="0" dirty="0">
                <a:ln>
                  <a:noFill/>
                </a:ln>
                <a:solidFill>
                  <a:srgbClr val="404040"/>
                </a:solidFill>
                <a:effectLst/>
                <a:uLnTx/>
                <a:uFillTx/>
              </a:rPr>
              <a:t>Account Management  </a:t>
            </a:r>
            <a:br>
              <a:rPr kumimoji="0" lang="en-US" sz="800" b="0" i="0" u="none" strike="noStrike" kern="0" cap="none" spc="0" normalizeH="0" baseline="0" noProof="0" dirty="0">
                <a:ln>
                  <a:noFill/>
                </a:ln>
                <a:solidFill>
                  <a:srgbClr val="404040"/>
                </a:solidFill>
                <a:effectLst/>
                <a:uLnTx/>
                <a:uFillTx/>
              </a:rPr>
            </a:br>
            <a:r>
              <a:rPr kumimoji="0" lang="en-US" sz="800" b="0" i="0" u="none" strike="noStrike" kern="0" cap="none" spc="0" normalizeH="0" baseline="0" noProof="0" dirty="0">
                <a:ln>
                  <a:noFill/>
                </a:ln>
                <a:solidFill>
                  <a:srgbClr val="404040"/>
                </a:solidFill>
                <a:effectLst/>
                <a:uLnTx/>
                <a:uFillTx/>
              </a:rPr>
              <a:t>Groupware (Outlook)  </a:t>
            </a:r>
          </a:p>
          <a:p>
            <a:pPr marL="0" marR="0" lvl="0" indent="0" defTabSz="914400" eaLnBrk="1" fontAlgn="auto" latinLnBrk="0" hangingPunct="1">
              <a:lnSpc>
                <a:spcPct val="100000"/>
              </a:lnSpc>
              <a:spcBef>
                <a:spcPts val="0"/>
              </a:spcBef>
              <a:spcAft>
                <a:spcPts val="0"/>
              </a:spcAft>
              <a:buClr>
                <a:srgbClr val="F0AB00"/>
              </a:buClr>
              <a:buSzPct val="80000"/>
              <a:buFont typeface="Wingdings" pitchFamily="2" charset="2"/>
              <a:buNone/>
              <a:tabLst/>
              <a:defRPr/>
            </a:pPr>
            <a:r>
              <a:rPr kumimoji="0" lang="de-DE" sz="800" b="0" i="0" u="none" strike="noStrike" kern="0" cap="none" spc="0" normalizeH="0" baseline="0" noProof="0" dirty="0">
                <a:ln>
                  <a:noFill/>
                </a:ln>
                <a:solidFill>
                  <a:srgbClr val="404040"/>
                </a:solidFill>
                <a:effectLst/>
                <a:uLnTx/>
                <a:uFillTx/>
              </a:rPr>
              <a:t>Collaboration Window  </a:t>
            </a:r>
            <a:endParaRPr kumimoji="0" lang="en-US" sz="800" b="0" i="0" u="none" strike="noStrike" kern="0" cap="none" spc="0" normalizeH="0" baseline="0" noProof="0" dirty="0">
              <a:ln>
                <a:noFill/>
              </a:ln>
              <a:solidFill>
                <a:srgbClr val="404040"/>
              </a:solidFill>
              <a:effectLst/>
              <a:uLnTx/>
              <a:uFillTx/>
            </a:endParaRPr>
          </a:p>
        </p:txBody>
      </p:sp>
      <p:sp>
        <p:nvSpPr>
          <p:cNvPr id="42" name="Freeform 41"/>
          <p:cNvSpPr>
            <a:spLocks noChangeArrowheads="1"/>
          </p:cNvSpPr>
          <p:nvPr/>
        </p:nvSpPr>
        <p:spPr bwMode="auto">
          <a:xfrm>
            <a:off x="6195269" y="3780872"/>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dirty="0"/>
          </a:p>
        </p:txBody>
      </p:sp>
      <p:sp>
        <p:nvSpPr>
          <p:cNvPr id="43" name="Freeform 42"/>
          <p:cNvSpPr>
            <a:spLocks noChangeArrowheads="1"/>
          </p:cNvSpPr>
          <p:nvPr/>
        </p:nvSpPr>
        <p:spPr bwMode="auto">
          <a:xfrm>
            <a:off x="7875413" y="2847213"/>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dirty="0"/>
          </a:p>
        </p:txBody>
      </p:sp>
      <p:sp>
        <p:nvSpPr>
          <p:cNvPr id="44" name="Oval 87">
            <a:hlinkClick r:id="rId17" action="ppaction://hlinksldjump" tooltip="The incoming call triggers a pop-up with information about the caller from which the system tries to identify the business partner. The representative enters details of the inquiry such as subject or description, which are stored as a phone call activity."/>
          </p:cNvPr>
          <p:cNvSpPr>
            <a:spLocks noChangeAspect="1"/>
          </p:cNvSpPr>
          <p:nvPr/>
        </p:nvSpPr>
        <p:spPr bwMode="gray">
          <a:xfrm>
            <a:off x="1282523" y="2843523"/>
            <a:ext cx="144000" cy="144000"/>
          </a:xfrm>
          <a:prstGeom prst="ellipse">
            <a:avLst/>
          </a:prstGeom>
          <a:solidFill>
            <a:srgbClr val="2E6C8D"/>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r>
              <a:rPr kumimoji="0" lang="de-DE" sz="1050" b="1" i="0" u="none" strike="noStrike" kern="0" cap="none" spc="0" normalizeH="0" baseline="0" noProof="0" dirty="0">
                <a:ln>
                  <a:noFill/>
                </a:ln>
                <a:solidFill>
                  <a:schemeClr val="bg1"/>
                </a:solidFill>
                <a:effectLst/>
                <a:uLnTx/>
                <a:uFillTx/>
                <a:latin typeface="BentonSans Bold" pitchFamily="2" charset="0"/>
                <a:ea typeface="Arial Unicode MS" pitchFamily="34" charset="-128"/>
                <a:cs typeface="Arial Unicode MS" pitchFamily="34" charset="-128"/>
              </a:rPr>
              <a:t>i</a:t>
            </a:r>
            <a:endParaRPr kumimoji="0" lang="de-DE" sz="1200" b="1" i="0" u="none" strike="noStrike" kern="0" cap="none" spc="0" normalizeH="0" baseline="0" noProof="0" dirty="0">
              <a:ln>
                <a:noFill/>
              </a:ln>
              <a:solidFill>
                <a:schemeClr val="bg1"/>
              </a:solidFill>
              <a:effectLst/>
              <a:uLnTx/>
              <a:uFillTx/>
              <a:latin typeface="BentonSans Bold" pitchFamily="2" charset="0"/>
              <a:ea typeface="Arial Unicode MS" pitchFamily="34" charset="-128"/>
              <a:cs typeface="Arial Unicode MS" pitchFamily="34" charset="-128"/>
            </a:endParaRPr>
          </a:p>
        </p:txBody>
      </p:sp>
      <p:sp>
        <p:nvSpPr>
          <p:cNvPr id="45" name="Rectangle 55"/>
          <p:cNvSpPr>
            <a:spLocks noChangeArrowheads="1"/>
          </p:cNvSpPr>
          <p:nvPr/>
        </p:nvSpPr>
        <p:spPr bwMode="auto">
          <a:xfrm>
            <a:off x="329363" y="4809441"/>
            <a:ext cx="1570038" cy="296863"/>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54" name="TextBox 72"/>
          <p:cNvSpPr txBox="1">
            <a:spLocks noChangeArrowheads="1"/>
          </p:cNvSpPr>
          <p:nvPr/>
        </p:nvSpPr>
        <p:spPr bwMode="auto">
          <a:xfrm>
            <a:off x="327025" y="5186545"/>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buFont typeface="Wingdings" pitchFamily="2" charset="2"/>
              <a:buNone/>
            </a:pPr>
            <a:r>
              <a:rPr lang="en-US" sz="900" dirty="0"/>
              <a:t>Business Value</a:t>
            </a:r>
          </a:p>
        </p:txBody>
      </p:sp>
      <p:sp>
        <p:nvSpPr>
          <p:cNvPr id="59" name="TextBox 61"/>
          <p:cNvSpPr txBox="1">
            <a:spLocks noChangeArrowheads="1"/>
          </p:cNvSpPr>
          <p:nvPr/>
        </p:nvSpPr>
        <p:spPr bwMode="auto">
          <a:xfrm>
            <a:off x="327025" y="5540558"/>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pPr>
            <a:r>
              <a:rPr lang="en-US" sz="900" dirty="0"/>
              <a:t>Scenario Flow</a:t>
            </a:r>
          </a:p>
        </p:txBody>
      </p:sp>
      <p:pic>
        <p:nvPicPr>
          <p:cNvPr id="68" name="Picture 67" descr="Calculator_2_60px.png"/>
          <p:cNvPicPr>
            <a:picLocks noChangeAspect="1"/>
          </p:cNvPicPr>
          <p:nvPr/>
        </p:nvPicPr>
        <p:blipFill>
          <a:blip r:embed="rId18" cstate="print"/>
          <a:stretch>
            <a:fillRect/>
          </a:stretch>
        </p:blipFill>
        <p:spPr>
          <a:xfrm>
            <a:off x="366739" y="5245467"/>
            <a:ext cx="180000" cy="180000"/>
          </a:xfrm>
          <a:prstGeom prst="rect">
            <a:avLst/>
          </a:prstGeom>
        </p:spPr>
      </p:pic>
      <p:pic>
        <p:nvPicPr>
          <p:cNvPr id="70" name="Picture 69" descr="Monitor_60px.png"/>
          <p:cNvPicPr>
            <a:picLocks noChangeAspect="1"/>
          </p:cNvPicPr>
          <p:nvPr/>
        </p:nvPicPr>
        <p:blipFill>
          <a:blip r:embed="rId19" cstate="print"/>
          <a:stretch>
            <a:fillRect/>
          </a:stretch>
        </p:blipFill>
        <p:spPr>
          <a:xfrm>
            <a:off x="366739" y="5604137"/>
            <a:ext cx="180000" cy="180000"/>
          </a:xfrm>
          <a:prstGeom prst="rect">
            <a:avLst/>
          </a:prstGeom>
        </p:spPr>
      </p:pic>
      <p:sp>
        <p:nvSpPr>
          <p:cNvPr id="71" name="Rectangle 57">
            <a:hlinkClick r:id="rId20" action="ppaction://hlinksldjump"/>
          </p:cNvPr>
          <p:cNvSpPr>
            <a:spLocks noChangeArrowheads="1"/>
          </p:cNvSpPr>
          <p:nvPr/>
        </p:nvSpPr>
        <p:spPr bwMode="auto">
          <a:xfrm>
            <a:off x="327025" y="5551670"/>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72" name="Rectangle 57">
            <a:hlinkClick r:id="rId14" action="ppaction://hlinksldjump"/>
          </p:cNvPr>
          <p:cNvSpPr>
            <a:spLocks noChangeArrowheads="1"/>
          </p:cNvSpPr>
          <p:nvPr/>
        </p:nvSpPr>
        <p:spPr bwMode="auto">
          <a:xfrm>
            <a:off x="305529" y="5153647"/>
            <a:ext cx="1570038"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75" name="TextBox 61"/>
          <p:cNvSpPr txBox="1">
            <a:spLocks noChangeArrowheads="1"/>
          </p:cNvSpPr>
          <p:nvPr/>
        </p:nvSpPr>
        <p:spPr bwMode="auto">
          <a:xfrm>
            <a:off x="327025" y="5832608"/>
            <a:ext cx="1436688" cy="330200"/>
          </a:xfrm>
          <a:prstGeom prst="rect">
            <a:avLst/>
          </a:prstGeom>
          <a:noFill/>
          <a:ln w="9525">
            <a:noFill/>
            <a:miter lim="800000"/>
            <a:headEnd/>
            <a:tailEnd/>
          </a:ln>
        </p:spPr>
        <p:txBody>
          <a:bodyPr lIns="0" rIns="36000" anchor="ctr"/>
          <a:lstStyle/>
          <a:p>
            <a:pPr marL="287338">
              <a:buClr>
                <a:schemeClr val="accent1"/>
              </a:buClr>
              <a:buSzPct val="80000"/>
            </a:pPr>
            <a:r>
              <a:rPr lang="en-US" sz="900" dirty="0"/>
              <a:t>Further Information</a:t>
            </a:r>
          </a:p>
        </p:txBody>
      </p:sp>
      <p:sp>
        <p:nvSpPr>
          <p:cNvPr id="76" name="Rectangle 57">
            <a:hlinkClick r:id="rId21" action="ppaction://hlinksldjump"/>
          </p:cNvPr>
          <p:cNvSpPr>
            <a:spLocks noChangeArrowheads="1"/>
          </p:cNvSpPr>
          <p:nvPr/>
        </p:nvSpPr>
        <p:spPr bwMode="auto">
          <a:xfrm>
            <a:off x="309641" y="5836767"/>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pic>
        <p:nvPicPr>
          <p:cNvPr id="53" name="Picture 52"/>
          <p:cNvPicPr>
            <a:picLocks noChangeAspect="1"/>
          </p:cNvPicPr>
          <p:nvPr/>
        </p:nvPicPr>
        <p:blipFill>
          <a:blip r:embed="rId22" cstate="print">
            <a:extLst>
              <a:ext uri="{28A0092B-C50C-407E-A947-70E740481C1C}">
                <a14:useLocalDpi xmlns:a14="http://schemas.microsoft.com/office/drawing/2010/main" val="0"/>
              </a:ext>
            </a:extLst>
          </a:blip>
          <a:stretch>
            <a:fillRect/>
          </a:stretch>
        </p:blipFill>
        <p:spPr>
          <a:xfrm>
            <a:off x="366739" y="4868969"/>
            <a:ext cx="180000" cy="134181"/>
          </a:xfrm>
          <a:prstGeom prst="rect">
            <a:avLst/>
          </a:prstGeom>
        </p:spPr>
      </p:pic>
      <p:grpSp>
        <p:nvGrpSpPr>
          <p:cNvPr id="60" name="Group 59"/>
          <p:cNvGrpSpPr/>
          <p:nvPr/>
        </p:nvGrpSpPr>
        <p:grpSpPr>
          <a:xfrm>
            <a:off x="6898774" y="4510087"/>
            <a:ext cx="411162" cy="411163"/>
            <a:chOff x="1830388" y="6321425"/>
            <a:chExt cx="411162" cy="411163"/>
          </a:xfrm>
        </p:grpSpPr>
        <p:pic>
          <p:nvPicPr>
            <p:cNvPr id="77" name="Picture 145" descr="tony_webber_active.png"/>
            <p:cNvPicPr>
              <a:picLocks noChangeAspect="1"/>
            </p:cNvPicPr>
            <p:nvPr/>
          </p:nvPicPr>
          <p:blipFill>
            <a:blip r:embed="rId23" cstate="print"/>
            <a:srcRect/>
            <a:stretch>
              <a:fillRect/>
            </a:stretch>
          </p:blipFill>
          <p:spPr bwMode="auto">
            <a:xfrm>
              <a:off x="1830388" y="6321425"/>
              <a:ext cx="411162" cy="411163"/>
            </a:xfrm>
            <a:prstGeom prst="rect">
              <a:avLst/>
            </a:prstGeom>
            <a:noFill/>
            <a:ln w="9525">
              <a:noFill/>
              <a:miter lim="800000"/>
              <a:headEnd/>
              <a:tailEnd/>
            </a:ln>
          </p:spPr>
        </p:pic>
        <p:sp>
          <p:nvSpPr>
            <p:cNvPr id="79" name="Oval 78"/>
            <p:cNvSpPr/>
            <p:nvPr/>
          </p:nvSpPr>
          <p:spPr bwMode="gray">
            <a:xfrm>
              <a:off x="1839838" y="6329363"/>
              <a:ext cx="386946" cy="396080"/>
            </a:xfrm>
            <a:prstGeom prst="ellipse">
              <a:avLst/>
            </a:prstGeom>
            <a:noFill/>
            <a:ln w="41275" algn="ctr">
              <a:solidFill>
                <a:srgbClr val="4DB6EF"/>
              </a:solid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de-DE" b="0" i="0" u="none" strike="noStrike" kern="0" cap="none" spc="0" normalizeH="0" baseline="0" noProof="0" dirty="0">
                <a:ln>
                  <a:noFill/>
                </a:ln>
                <a:effectLst/>
                <a:uLnTx/>
                <a:uFillTx/>
                <a:ea typeface="Arial Unicode MS" pitchFamily="34" charset="-128"/>
                <a:cs typeface="Arial Unicode MS" pitchFamily="34" charset="-128"/>
              </a:endParaRPr>
            </a:p>
          </p:txBody>
        </p:sp>
      </p:grpSp>
    </p:spTree>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2" name="Picture 51" descr="i_button_black.png"/>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76014" y="5909420"/>
            <a:ext cx="170688" cy="170688"/>
          </a:xfrm>
          <a:prstGeom prst="rect">
            <a:avLst/>
          </a:prstGeom>
        </p:spPr>
      </p:pic>
      <p:sp>
        <p:nvSpPr>
          <p:cNvPr id="70" name="TextBox 69"/>
          <p:cNvSpPr txBox="1"/>
          <p:nvPr/>
        </p:nvSpPr>
        <p:spPr>
          <a:xfrm>
            <a:off x="327024" y="4786930"/>
            <a:ext cx="1630363" cy="330200"/>
          </a:xfrm>
          <a:prstGeom prst="rect">
            <a:avLst/>
          </a:prstGeom>
          <a:solidFill>
            <a:srgbClr val="ECECEC"/>
          </a:solidFill>
        </p:spPr>
        <p:txBody>
          <a:bodyPr lIns="0" rIns="0" anchor="ctr"/>
          <a:lstStyle/>
          <a:p>
            <a:pPr marL="288000">
              <a:buClr>
                <a:schemeClr val="accent1"/>
              </a:buClr>
              <a:buSzPct val="80000"/>
              <a:defRPr/>
            </a:pPr>
            <a:r>
              <a:rPr lang="en-US" sz="900" b="1" dirty="0">
                <a:latin typeface="+mn-lt"/>
              </a:rPr>
              <a:t>Scenario/Processes</a:t>
            </a:r>
          </a:p>
        </p:txBody>
      </p:sp>
      <p:sp>
        <p:nvSpPr>
          <p:cNvPr id="65" name="Rectangle 55"/>
          <p:cNvSpPr>
            <a:spLocks noChangeArrowheads="1"/>
          </p:cNvSpPr>
          <p:nvPr/>
        </p:nvSpPr>
        <p:spPr bwMode="auto">
          <a:xfrm>
            <a:off x="329363" y="4809441"/>
            <a:ext cx="1570038" cy="296863"/>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2" name="Title 1"/>
          <p:cNvSpPr>
            <a:spLocks noGrp="1"/>
          </p:cNvSpPr>
          <p:nvPr>
            <p:ph type="title"/>
          </p:nvPr>
        </p:nvSpPr>
        <p:spPr/>
        <p:txBody>
          <a:bodyPr/>
          <a:lstStyle/>
          <a:p>
            <a:r>
              <a:rPr lang="en-US" dirty="0"/>
              <a:t>Order-to-Cash (Standardized Services)</a:t>
            </a:r>
            <a:br>
              <a:rPr lang="en-US" dirty="0"/>
            </a:br>
            <a:r>
              <a:rPr lang="en-US" sz="2000" b="0" dirty="0"/>
              <a:t>Process Details: Handling an Incoming Customer Inquiry</a:t>
            </a:r>
          </a:p>
        </p:txBody>
      </p:sp>
      <p:sp>
        <p:nvSpPr>
          <p:cNvPr id="21" name="Rectangle 122"/>
          <p:cNvSpPr>
            <a:spLocks noChangeArrowheads="1"/>
          </p:cNvSpPr>
          <p:nvPr/>
        </p:nvSpPr>
        <p:spPr bwMode="auto">
          <a:xfrm>
            <a:off x="1763713" y="4132263"/>
            <a:ext cx="7380287" cy="2725737"/>
          </a:xfrm>
          <a:prstGeom prst="rect">
            <a:avLst/>
          </a:prstGeom>
          <a:solidFill>
            <a:srgbClr val="ECECEC"/>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dirty="0"/>
          </a:p>
        </p:txBody>
      </p:sp>
      <p:sp>
        <p:nvSpPr>
          <p:cNvPr id="22" name="TextBox 21"/>
          <p:cNvSpPr txBox="1"/>
          <p:nvPr/>
        </p:nvSpPr>
        <p:spPr>
          <a:xfrm>
            <a:off x="218636" y="4119098"/>
            <a:ext cx="1647825" cy="461665"/>
          </a:xfrm>
          <a:prstGeom prst="rect">
            <a:avLst/>
          </a:prstGeom>
          <a:noFill/>
        </p:spPr>
        <p:txBody>
          <a:bodyPr>
            <a:spAutoFit/>
          </a:bodyPr>
          <a:lstStyle>
            <a:defPPr>
              <a:defRPr lang="de-DE"/>
            </a:defPPr>
            <a:lvl1pPr>
              <a:buClr>
                <a:schemeClr val="accent1"/>
              </a:buClr>
              <a:buSzPct val="80000"/>
              <a:buFont typeface="Wingdings" pitchFamily="2" charset="2"/>
              <a:buNone/>
              <a:defRPr sz="1200">
                <a:solidFill>
                  <a:srgbClr val="666666"/>
                </a:solidFill>
                <a:latin typeface="BentonSans Light" pitchFamily="2" charset="0"/>
              </a:defRPr>
            </a:lvl1pPr>
          </a:lstStyle>
          <a:p>
            <a:r>
              <a:rPr lang="en-US" dirty="0"/>
              <a:t>Scenario </a:t>
            </a:r>
          </a:p>
          <a:p>
            <a:r>
              <a:rPr lang="en-US" dirty="0"/>
              <a:t>Explorer</a:t>
            </a:r>
          </a:p>
        </p:txBody>
      </p:sp>
      <p:sp>
        <p:nvSpPr>
          <p:cNvPr id="29" name="TextBox 28"/>
          <p:cNvSpPr txBox="1"/>
          <p:nvPr/>
        </p:nvSpPr>
        <p:spPr bwMode="auto">
          <a:xfrm>
            <a:off x="1922463" y="4138613"/>
            <a:ext cx="4602162" cy="261937"/>
          </a:xfrm>
          <a:prstGeom prst="rect">
            <a:avLst/>
          </a:prstGeom>
          <a:noFill/>
        </p:spPr>
        <p:txBody>
          <a:bodyPr>
            <a:spAutoFit/>
          </a:bodyPr>
          <a:lstStyle/>
          <a:p>
            <a:pPr>
              <a:buClr>
                <a:schemeClr val="accent1"/>
              </a:buClr>
              <a:buSzPct val="80000"/>
              <a:buFont typeface="Wingdings" pitchFamily="2" charset="2"/>
              <a:buNone/>
              <a:defRPr/>
            </a:pPr>
            <a:endParaRPr lang="en-US" sz="1100" b="1" dirty="0">
              <a:solidFill>
                <a:srgbClr val="44697D"/>
              </a:solidFill>
              <a:latin typeface="+mn-lt"/>
            </a:endParaRPr>
          </a:p>
        </p:txBody>
      </p:sp>
      <p:sp>
        <p:nvSpPr>
          <p:cNvPr id="47" name="TextBox 83"/>
          <p:cNvSpPr txBox="1">
            <a:spLocks noChangeArrowheads="1"/>
          </p:cNvSpPr>
          <p:nvPr/>
        </p:nvSpPr>
        <p:spPr bwMode="auto">
          <a:xfrm>
            <a:off x="1738313"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Process Description</a:t>
            </a:r>
          </a:p>
        </p:txBody>
      </p:sp>
      <p:cxnSp>
        <p:nvCxnSpPr>
          <p:cNvPr id="67" name="Straight Connector 139"/>
          <p:cNvCxnSpPr>
            <a:cxnSpLocks noChangeShapeType="1"/>
          </p:cNvCxnSpPr>
          <p:nvPr/>
        </p:nvCxnSpPr>
        <p:spPr bwMode="auto">
          <a:xfrm rot="5400000">
            <a:off x="5518944" y="5463382"/>
            <a:ext cx="2536825" cy="1587"/>
          </a:xfrm>
          <a:prstGeom prst="line">
            <a:avLst/>
          </a:prstGeom>
          <a:noFill/>
          <a:ln w="12700" algn="ctr">
            <a:solidFill>
              <a:schemeClr val="bg1"/>
            </a:solidFill>
            <a:round/>
            <a:headEnd/>
            <a:tailEnd/>
          </a:ln>
        </p:spPr>
      </p:cxnSp>
      <p:sp>
        <p:nvSpPr>
          <p:cNvPr id="83" name="TextBox 83"/>
          <p:cNvSpPr txBox="1">
            <a:spLocks noChangeArrowheads="1"/>
          </p:cNvSpPr>
          <p:nvPr/>
        </p:nvSpPr>
        <p:spPr bwMode="auto">
          <a:xfrm>
            <a:off x="6788615"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Further Information</a:t>
            </a:r>
          </a:p>
        </p:txBody>
      </p:sp>
      <p:grpSp>
        <p:nvGrpSpPr>
          <p:cNvPr id="48" name="Group 47"/>
          <p:cNvGrpSpPr/>
          <p:nvPr/>
        </p:nvGrpSpPr>
        <p:grpSpPr>
          <a:xfrm>
            <a:off x="7709046" y="1152671"/>
            <a:ext cx="1174410" cy="309466"/>
            <a:chOff x="7269479" y="1173773"/>
            <a:chExt cx="1174410" cy="309466"/>
          </a:xfrm>
        </p:grpSpPr>
        <p:pic>
          <p:nvPicPr>
            <p:cNvPr id="49" name="Picture 2" descr="\\dwdfkps\KPS\100_Public\Graphics\Pictogram-Library\2011-Visual-Style\60X60-PNGs\SelfService_60px.png"/>
            <p:cNvPicPr>
              <a:picLocks noChangeAspect="1" noChangeArrowheads="1"/>
            </p:cNvPicPr>
            <p:nvPr/>
          </p:nvPicPr>
          <p:blipFill>
            <a:blip r:embed="rId5" cstate="print"/>
            <a:srcRect/>
            <a:stretch>
              <a:fillRect/>
            </a:stretch>
          </p:blipFill>
          <p:spPr bwMode="auto">
            <a:xfrm>
              <a:off x="7269479" y="1173773"/>
              <a:ext cx="282233" cy="282233"/>
            </a:xfrm>
            <a:prstGeom prst="rect">
              <a:avLst/>
            </a:prstGeom>
            <a:noFill/>
          </p:spPr>
        </p:pic>
        <p:sp>
          <p:nvSpPr>
            <p:cNvPr id="50" name="Rectangle 108"/>
            <p:cNvSpPr>
              <a:spLocks noChangeArrowheads="1"/>
            </p:cNvSpPr>
            <p:nvPr/>
          </p:nvSpPr>
          <p:spPr bwMode="auto">
            <a:xfrm>
              <a:off x="7272314" y="1178439"/>
              <a:ext cx="1171575" cy="304800"/>
            </a:xfrm>
            <a:prstGeom prst="rect">
              <a:avLst/>
            </a:prstGeom>
            <a:noFill/>
            <a:ln w="9525">
              <a:noFill/>
              <a:miter lim="800000"/>
              <a:headEnd/>
              <a:tailEnd/>
            </a:ln>
          </p:spPr>
          <p:txBody>
            <a:bodyPr wrap="none">
              <a:spAutoFit/>
            </a:bodyPr>
            <a:lstStyle/>
            <a:p>
              <a:pPr marL="215900">
                <a:spcBef>
                  <a:spcPts val="600"/>
                </a:spcBef>
                <a:spcAft>
                  <a:spcPct val="30000"/>
                </a:spcAft>
              </a:pPr>
              <a:r>
                <a:rPr lang="en-US" sz="700" dirty="0">
                  <a:ea typeface="SimSun" pitchFamily="2" charset="-122"/>
                </a:rPr>
                <a:t>Click process </a:t>
              </a:r>
              <a:br>
                <a:rPr lang="en-US" sz="700" dirty="0">
                  <a:ea typeface="SimSun" pitchFamily="2" charset="-122"/>
                </a:rPr>
              </a:br>
              <a:r>
                <a:rPr lang="en-US" sz="700" dirty="0">
                  <a:ea typeface="SimSun" pitchFamily="2" charset="-122"/>
                </a:rPr>
                <a:t>chevrons for details</a:t>
              </a:r>
            </a:p>
          </p:txBody>
        </p:sp>
      </p:grpSp>
      <p:sp>
        <p:nvSpPr>
          <p:cNvPr id="61" name="Chevron 123">
            <a:hlinkClick r:id="rId6" action="ppaction://hlinksldjump"/>
          </p:cNvPr>
          <p:cNvSpPr>
            <a:spLocks noChangeArrowheads="1"/>
          </p:cNvSpPr>
          <p:nvPr/>
        </p:nvSpPr>
        <p:spPr bwMode="auto">
          <a:xfrm>
            <a:off x="6366333" y="2100575"/>
            <a:ext cx="884237" cy="879809"/>
          </a:xfrm>
          <a:prstGeom prst="chevron">
            <a:avLst>
              <a:gd name="adj" fmla="val 10374"/>
            </a:avLst>
          </a:prstGeom>
          <a:solidFill>
            <a:schemeClr val="bg1"/>
          </a:solidFill>
          <a:ln w="12700" algn="ctr">
            <a:solidFill>
              <a:schemeClr val="bg1">
                <a:lumMod val="50000"/>
              </a:schemeClr>
            </a:solidFill>
            <a:prstDash val="solid"/>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Executing Services</a:t>
            </a:r>
          </a:p>
        </p:txBody>
      </p:sp>
      <p:sp>
        <p:nvSpPr>
          <p:cNvPr id="62" name="Chevron 123">
            <a:hlinkClick r:id="rId7" action="ppaction://hlinksldjump"/>
          </p:cNvPr>
          <p:cNvSpPr>
            <a:spLocks noChangeArrowheads="1"/>
          </p:cNvSpPr>
          <p:nvPr/>
        </p:nvSpPr>
        <p:spPr bwMode="auto">
          <a:xfrm>
            <a:off x="3033319" y="2101823"/>
            <a:ext cx="884237"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Creating Sales Quotes</a:t>
            </a:r>
          </a:p>
        </p:txBody>
      </p:sp>
      <p:sp>
        <p:nvSpPr>
          <p:cNvPr id="63" name="Chevron 123">
            <a:hlinkClick r:id="rId8" action="ppaction://hlinksldjump"/>
          </p:cNvPr>
          <p:cNvSpPr>
            <a:spLocks noChangeArrowheads="1"/>
          </p:cNvSpPr>
          <p:nvPr/>
        </p:nvSpPr>
        <p:spPr bwMode="auto">
          <a:xfrm>
            <a:off x="3869300" y="2101822"/>
            <a:ext cx="884236"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Creating Sales Orders</a:t>
            </a:r>
          </a:p>
        </p:txBody>
      </p:sp>
      <p:sp>
        <p:nvSpPr>
          <p:cNvPr id="64" name="Chevron 123">
            <a:hlinkClick r:id="rId9" action="ppaction://hlinksldjump"/>
          </p:cNvPr>
          <p:cNvSpPr>
            <a:spLocks noChangeArrowheads="1"/>
          </p:cNvSpPr>
          <p:nvPr/>
        </p:nvSpPr>
        <p:spPr bwMode="auto">
          <a:xfrm>
            <a:off x="7207781" y="2101823"/>
            <a:ext cx="884237"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Confirming Service Execution</a:t>
            </a:r>
          </a:p>
        </p:txBody>
      </p:sp>
      <p:sp>
        <p:nvSpPr>
          <p:cNvPr id="69" name="Chevron 123">
            <a:hlinkClick r:id="rId10" action="ppaction://hlinksldjump"/>
          </p:cNvPr>
          <p:cNvSpPr>
            <a:spLocks noChangeArrowheads="1"/>
          </p:cNvSpPr>
          <p:nvPr/>
        </p:nvSpPr>
        <p:spPr bwMode="auto">
          <a:xfrm>
            <a:off x="4706763" y="3034577"/>
            <a:ext cx="884237" cy="879810"/>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Creating Down Payment Request - Customer</a:t>
            </a:r>
          </a:p>
        </p:txBody>
      </p:sp>
      <p:sp>
        <p:nvSpPr>
          <p:cNvPr id="73" name="Chevron 123">
            <a:hlinkClick r:id="rId11" action="ppaction://hlinksldjump"/>
          </p:cNvPr>
          <p:cNvSpPr>
            <a:spLocks noChangeArrowheads="1"/>
          </p:cNvSpPr>
          <p:nvPr/>
        </p:nvSpPr>
        <p:spPr bwMode="auto">
          <a:xfrm>
            <a:off x="4706763" y="2100575"/>
            <a:ext cx="1706400"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Dispatching and Scheduling Orders</a:t>
            </a:r>
          </a:p>
        </p:txBody>
      </p:sp>
      <p:sp>
        <p:nvSpPr>
          <p:cNvPr id="93" name="Chevron 83"/>
          <p:cNvSpPr>
            <a:spLocks noChangeArrowheads="1"/>
          </p:cNvSpPr>
          <p:nvPr/>
        </p:nvSpPr>
        <p:spPr bwMode="auto">
          <a:xfrm>
            <a:off x="327025" y="1846441"/>
            <a:ext cx="2764258" cy="1390567"/>
          </a:xfrm>
          <a:prstGeom prst="chevron">
            <a:avLst>
              <a:gd name="adj" fmla="val 11302"/>
            </a:avLst>
          </a:prstGeom>
          <a:solidFill>
            <a:srgbClr val="388ABD"/>
          </a:solidFill>
          <a:ln w="19050" cap="rnd" algn="ctr">
            <a:noFill/>
            <a:bevel/>
            <a:headEnd/>
            <a:tailEnd/>
          </a:ln>
        </p:spPr>
        <p:txBody>
          <a:bodyPr lIns="36000" tIns="36000" rIns="36000" bIns="36000"/>
          <a:lstStyle/>
          <a:p>
            <a:pPr>
              <a:lnSpc>
                <a:spcPct val="90000"/>
              </a:lnSpc>
            </a:pPr>
            <a:r>
              <a:rPr lang="en-US" sz="900" dirty="0">
                <a:solidFill>
                  <a:schemeClr val="bg1"/>
                </a:solidFill>
                <a:latin typeface="BentonSans Regular"/>
                <a:cs typeface="BentonSans Regular"/>
              </a:rPr>
              <a:t>Handling an Incoming Customer Inquiry via </a:t>
            </a:r>
          </a:p>
          <a:p>
            <a:pPr>
              <a:lnSpc>
                <a:spcPct val="90000"/>
              </a:lnSpc>
            </a:pPr>
            <a:r>
              <a:rPr lang="en-US" sz="900" dirty="0">
                <a:solidFill>
                  <a:schemeClr val="bg1"/>
                </a:solidFill>
                <a:latin typeface="BentonSans Regular"/>
                <a:cs typeface="BentonSans Regular"/>
              </a:rPr>
              <a:t>Telephony Channel</a:t>
            </a:r>
          </a:p>
        </p:txBody>
      </p:sp>
      <p:sp>
        <p:nvSpPr>
          <p:cNvPr id="96" name="Chevron 123">
            <a:hlinkClick r:id="rId12" action="ppaction://hlinksldjump" tooltip="Click here for process details"/>
          </p:cNvPr>
          <p:cNvSpPr>
            <a:spLocks noChangeArrowheads="1"/>
          </p:cNvSpPr>
          <p:nvPr/>
        </p:nvSpPr>
        <p:spPr bwMode="auto">
          <a:xfrm>
            <a:off x="632291" y="2128460"/>
            <a:ext cx="882715" cy="879809"/>
          </a:xfrm>
          <a:prstGeom prst="chevron">
            <a:avLst>
              <a:gd name="adj" fmla="val 1035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Receive an incoming call and log an inquiry</a:t>
            </a:r>
          </a:p>
        </p:txBody>
      </p:sp>
      <p:sp>
        <p:nvSpPr>
          <p:cNvPr id="98" name="Text Box 129"/>
          <p:cNvSpPr txBox="1">
            <a:spLocks noChangeArrowheads="1"/>
          </p:cNvSpPr>
          <p:nvPr/>
        </p:nvSpPr>
        <p:spPr bwMode="auto">
          <a:xfrm>
            <a:off x="8092018" y="2710723"/>
            <a:ext cx="303212" cy="369888"/>
          </a:xfrm>
          <a:prstGeom prst="rect">
            <a:avLst/>
          </a:prstGeom>
          <a:noFill/>
          <a:ln w="9525">
            <a:noFill/>
            <a:miter lim="800000"/>
            <a:headEnd/>
            <a:tailEnd/>
          </a:ln>
        </p:spPr>
        <p:txBody>
          <a:bodyPr wrap="none" lIns="72000" rIns="0">
            <a:spAutoFit/>
          </a:bodyPr>
          <a:lstStyle/>
          <a:p>
            <a:r>
              <a:rPr lang="en-US" sz="1800" b="1" dirty="0"/>
              <a:t>…</a:t>
            </a:r>
          </a:p>
        </p:txBody>
      </p:sp>
      <p:sp>
        <p:nvSpPr>
          <p:cNvPr id="99" name="TextBox 66"/>
          <p:cNvSpPr txBox="1">
            <a:spLocks noChangeArrowheads="1"/>
          </p:cNvSpPr>
          <p:nvPr/>
        </p:nvSpPr>
        <p:spPr bwMode="auto">
          <a:xfrm>
            <a:off x="1735138" y="4406900"/>
            <a:ext cx="4960937" cy="1047750"/>
          </a:xfrm>
          <a:prstGeom prst="rect">
            <a:avLst/>
          </a:prstGeom>
          <a:noFill/>
          <a:ln w="9525">
            <a:noFill/>
            <a:miter lim="800000"/>
            <a:headEnd/>
            <a:tailEnd/>
          </a:ln>
        </p:spPr>
        <p:txBody>
          <a:bodyPr>
            <a:spAutoFit/>
          </a:bodyPr>
          <a:lstStyle/>
          <a:p>
            <a:pPr>
              <a:buClr>
                <a:schemeClr val="accent1"/>
              </a:buClr>
              <a:buSzPct val="80000"/>
              <a:buFont typeface="Wingdings" pitchFamily="2" charset="2"/>
              <a:buNone/>
            </a:pPr>
            <a:r>
              <a:rPr lang="en-US" sz="900" dirty="0"/>
              <a:t>The </a:t>
            </a:r>
            <a:r>
              <a:rPr lang="en-US" sz="900" b="1" dirty="0"/>
              <a:t>Handling an Incoming Customer Inquiry</a:t>
            </a:r>
            <a:r>
              <a:rPr lang="en-US" sz="900" dirty="0"/>
              <a:t> business process enables you to manage the arrival of incoming customer inquiries via various input channels such as phone, e-mail or the Internet.</a:t>
            </a:r>
          </a:p>
          <a:p>
            <a:pPr>
              <a:buClr>
                <a:schemeClr val="accent1"/>
              </a:buClr>
              <a:buSzPct val="80000"/>
              <a:buFont typeface="Wingdings" pitchFamily="2" charset="2"/>
              <a:buNone/>
            </a:pPr>
            <a:r>
              <a:rPr lang="en-US" sz="900" dirty="0"/>
              <a:t>During customer interactions, it is key to know who you are dealing with. To quickly identify the account and contact, there are several possibilities such as automatic identification based on the telephone number of an incoming call, or you can enter the name of a caller manually in a Google-like search. </a:t>
            </a:r>
          </a:p>
        </p:txBody>
      </p:sp>
      <p:sp>
        <p:nvSpPr>
          <p:cNvPr id="101" name="Chevron 101"/>
          <p:cNvSpPr>
            <a:spLocks noChangeArrowheads="1"/>
          </p:cNvSpPr>
          <p:nvPr/>
        </p:nvSpPr>
        <p:spPr bwMode="auto">
          <a:xfrm>
            <a:off x="7627938" y="4645025"/>
            <a:ext cx="1516062" cy="276225"/>
          </a:xfrm>
          <a:prstGeom prst="chevron">
            <a:avLst>
              <a:gd name="adj" fmla="val 10367"/>
            </a:avLst>
          </a:prstGeom>
          <a:noFill/>
          <a:ln w="19050" cap="rnd" algn="ctr">
            <a:noFill/>
            <a:bevel/>
            <a:headEnd/>
            <a:tailEnd/>
          </a:ln>
        </p:spPr>
        <p:txBody>
          <a:bodyPr lIns="36000" tIns="46800" rIns="0" bIns="46800" anchor="b"/>
          <a:lstStyle/>
          <a:p>
            <a:pPr marL="0" marR="0" lvl="0" indent="0" defTabSz="914400" eaLnBrk="1" fontAlgn="auto" latinLnBrk="0" hangingPunct="1">
              <a:lnSpc>
                <a:spcPct val="100000"/>
              </a:lnSpc>
              <a:spcBef>
                <a:spcPts val="0"/>
              </a:spcBef>
              <a:spcAft>
                <a:spcPts val="0"/>
              </a:spcAft>
              <a:buClr>
                <a:srgbClr val="F0AB00"/>
              </a:buClr>
              <a:buSzPct val="80000"/>
              <a:buFont typeface="Wingdings" pitchFamily="2" charset="2"/>
              <a:buNone/>
              <a:tabLst/>
              <a:defRPr/>
            </a:pPr>
            <a:r>
              <a:rPr kumimoji="0" lang="en-US" sz="900" b="1" i="0" u="none" strike="noStrike" kern="0" cap="none" spc="0" normalizeH="0" baseline="0" noProof="0" dirty="0">
                <a:ln>
                  <a:noFill/>
                </a:ln>
                <a:solidFill>
                  <a:srgbClr val="404040"/>
                </a:solidFill>
                <a:effectLst/>
                <a:uLnTx/>
                <a:uFillTx/>
              </a:rPr>
              <a:t>Performed by</a:t>
            </a:r>
          </a:p>
          <a:p>
            <a:pPr marL="0" marR="0" lvl="0" indent="0" defTabSz="914400" eaLnBrk="1" fontAlgn="auto" latinLnBrk="0" hangingPunct="1">
              <a:lnSpc>
                <a:spcPct val="100000"/>
              </a:lnSpc>
              <a:spcBef>
                <a:spcPts val="0"/>
              </a:spcBef>
              <a:spcAft>
                <a:spcPts val="0"/>
              </a:spcAft>
              <a:buClr>
                <a:srgbClr val="F0AB00"/>
              </a:buClr>
              <a:buSzPct val="80000"/>
              <a:buFont typeface="Wingdings" pitchFamily="2" charset="2"/>
              <a:buNone/>
              <a:tabLst/>
              <a:defRPr/>
            </a:pPr>
            <a:r>
              <a:rPr kumimoji="0" lang="de-DE" sz="800" b="0" i="0" u="none" strike="noStrike" kern="0" cap="none" spc="0" normalizeH="0" baseline="0" noProof="0" dirty="0">
                <a:ln>
                  <a:noFill/>
                </a:ln>
                <a:solidFill>
                  <a:srgbClr val="404040"/>
                </a:solidFill>
                <a:effectLst/>
                <a:uLnTx/>
                <a:uFillTx/>
              </a:rPr>
              <a:t>Sales/Customer Service Representative</a:t>
            </a:r>
            <a:endParaRPr kumimoji="0" lang="en-US" sz="800" b="0" i="0" u="none" strike="noStrike" kern="0" cap="none" spc="0" normalizeH="0" baseline="0" noProof="0" dirty="0">
              <a:ln>
                <a:noFill/>
              </a:ln>
              <a:solidFill>
                <a:srgbClr val="404040"/>
              </a:solidFill>
              <a:effectLst/>
              <a:uLnTx/>
              <a:uFillTx/>
            </a:endParaRPr>
          </a:p>
        </p:txBody>
      </p:sp>
      <p:sp>
        <p:nvSpPr>
          <p:cNvPr id="102" name="Chevron 102"/>
          <p:cNvSpPr>
            <a:spLocks noChangeArrowheads="1"/>
          </p:cNvSpPr>
          <p:nvPr/>
        </p:nvSpPr>
        <p:spPr bwMode="auto">
          <a:xfrm>
            <a:off x="7627938" y="5307013"/>
            <a:ext cx="1516062" cy="274637"/>
          </a:xfrm>
          <a:prstGeom prst="chevron">
            <a:avLst>
              <a:gd name="adj" fmla="val 10376"/>
            </a:avLst>
          </a:prstGeom>
          <a:noFill/>
          <a:ln w="19050" cap="rnd" algn="ctr">
            <a:noFill/>
            <a:bevel/>
            <a:headEnd/>
            <a:tailEnd/>
          </a:ln>
        </p:spPr>
        <p:txBody>
          <a:bodyPr lIns="36000" tIns="46800" rIns="0" bIns="46800" anchor="b"/>
          <a:lstStyle/>
          <a:p>
            <a:pPr marL="0" marR="0" lvl="0" indent="0" defTabSz="914400" eaLnBrk="1" fontAlgn="auto" latinLnBrk="0" hangingPunct="1">
              <a:lnSpc>
                <a:spcPct val="100000"/>
              </a:lnSpc>
              <a:spcBef>
                <a:spcPts val="0"/>
              </a:spcBef>
              <a:spcAft>
                <a:spcPts val="0"/>
              </a:spcAft>
              <a:buClr>
                <a:srgbClr val="F0AB00"/>
              </a:buClr>
              <a:buSzPct val="80000"/>
              <a:buFont typeface="Wingdings" pitchFamily="2" charset="2"/>
              <a:buNone/>
              <a:tabLst/>
              <a:defRPr/>
            </a:pPr>
            <a:r>
              <a:rPr kumimoji="0" lang="en-US" sz="900" b="1" i="0" u="none" strike="noStrike" kern="0" cap="none" spc="0" normalizeH="0" baseline="0" noProof="0" dirty="0">
                <a:ln>
                  <a:noFill/>
                </a:ln>
                <a:solidFill>
                  <a:srgbClr val="404040"/>
                </a:solidFill>
                <a:effectLst/>
                <a:uLnTx/>
                <a:uFillTx/>
              </a:rPr>
              <a:t>In the Work Centers</a:t>
            </a:r>
          </a:p>
          <a:p>
            <a:pPr marL="0" marR="0" lvl="0" indent="0" defTabSz="914400" eaLnBrk="1" fontAlgn="auto" latinLnBrk="0" hangingPunct="1">
              <a:lnSpc>
                <a:spcPct val="100000"/>
              </a:lnSpc>
              <a:spcBef>
                <a:spcPts val="0"/>
              </a:spcBef>
              <a:spcAft>
                <a:spcPts val="0"/>
              </a:spcAft>
              <a:buClr>
                <a:srgbClr val="F0AB00"/>
              </a:buClr>
              <a:buSzPct val="80000"/>
              <a:buFont typeface="Wingdings" pitchFamily="2" charset="2"/>
              <a:buNone/>
              <a:tabLst/>
              <a:defRPr/>
            </a:pPr>
            <a:r>
              <a:rPr kumimoji="0" lang="en-US" sz="800" b="0" i="0" u="none" strike="noStrike" kern="0" cap="none" spc="0" normalizeH="0" baseline="0" noProof="0" dirty="0">
                <a:ln>
                  <a:noFill/>
                </a:ln>
                <a:solidFill>
                  <a:srgbClr val="404040"/>
                </a:solidFill>
                <a:effectLst/>
                <a:uLnTx/>
                <a:uFillTx/>
              </a:rPr>
              <a:t>Account Management  </a:t>
            </a:r>
            <a:br>
              <a:rPr kumimoji="0" lang="en-US" sz="800" b="0" i="0" u="none" strike="noStrike" kern="0" cap="none" spc="0" normalizeH="0" baseline="0" noProof="0" dirty="0">
                <a:ln>
                  <a:noFill/>
                </a:ln>
                <a:solidFill>
                  <a:srgbClr val="404040"/>
                </a:solidFill>
                <a:effectLst/>
                <a:uLnTx/>
                <a:uFillTx/>
              </a:rPr>
            </a:br>
            <a:r>
              <a:rPr kumimoji="0" lang="en-US" sz="800" b="0" i="0" u="none" strike="noStrike" kern="0" cap="none" spc="0" normalizeH="0" baseline="0" noProof="0" dirty="0">
                <a:ln>
                  <a:noFill/>
                </a:ln>
                <a:solidFill>
                  <a:srgbClr val="404040"/>
                </a:solidFill>
                <a:effectLst/>
                <a:uLnTx/>
                <a:uFillTx/>
              </a:rPr>
              <a:t>Groupware (Outlook)  </a:t>
            </a:r>
          </a:p>
          <a:p>
            <a:pPr marL="0" marR="0" lvl="0" indent="0" defTabSz="914400" eaLnBrk="1" fontAlgn="auto" latinLnBrk="0" hangingPunct="1">
              <a:lnSpc>
                <a:spcPct val="100000"/>
              </a:lnSpc>
              <a:spcBef>
                <a:spcPts val="0"/>
              </a:spcBef>
              <a:spcAft>
                <a:spcPts val="0"/>
              </a:spcAft>
              <a:buClr>
                <a:srgbClr val="F0AB00"/>
              </a:buClr>
              <a:buSzPct val="80000"/>
              <a:buFont typeface="Wingdings" pitchFamily="2" charset="2"/>
              <a:buNone/>
              <a:tabLst/>
              <a:defRPr/>
            </a:pPr>
            <a:r>
              <a:rPr kumimoji="0" lang="de-DE" sz="800" b="0" i="0" u="none" strike="noStrike" kern="0" cap="none" spc="0" normalizeH="0" baseline="0" noProof="0" dirty="0">
                <a:ln>
                  <a:noFill/>
                </a:ln>
                <a:solidFill>
                  <a:srgbClr val="404040"/>
                </a:solidFill>
                <a:effectLst/>
                <a:uLnTx/>
                <a:uFillTx/>
              </a:rPr>
              <a:t>Collaboration Window  </a:t>
            </a:r>
            <a:endParaRPr kumimoji="0" lang="en-US" sz="800" b="0" i="0" u="none" strike="noStrike" kern="0" cap="none" spc="0" normalizeH="0" baseline="0" noProof="0" dirty="0">
              <a:ln>
                <a:noFill/>
              </a:ln>
              <a:solidFill>
                <a:srgbClr val="404040"/>
              </a:solidFill>
              <a:effectLst/>
              <a:uLnTx/>
              <a:uFillTx/>
            </a:endParaRPr>
          </a:p>
        </p:txBody>
      </p:sp>
      <p:sp>
        <p:nvSpPr>
          <p:cNvPr id="42" name="Rectangle 77"/>
          <p:cNvSpPr>
            <a:spLocks noChangeArrowheads="1"/>
          </p:cNvSpPr>
          <p:nvPr/>
        </p:nvSpPr>
        <p:spPr bwMode="auto">
          <a:xfrm>
            <a:off x="376663" y="3009748"/>
            <a:ext cx="1916156" cy="216982"/>
          </a:xfrm>
          <a:prstGeom prst="rect">
            <a:avLst/>
          </a:prstGeom>
          <a:solidFill>
            <a:srgbClr val="388ABD"/>
          </a:solidFill>
          <a:ln w="19050" cap="rnd" algn="ctr">
            <a:noFill/>
            <a:bevel/>
            <a:headEnd/>
            <a:tailEnd/>
          </a:ln>
        </p:spPr>
        <p:txBody>
          <a:bodyPr lIns="36000" tIns="36000" rIns="36000" bIns="36000"/>
          <a:lstStyle/>
          <a:p>
            <a:pPr>
              <a:lnSpc>
                <a:spcPct val="90000"/>
              </a:lnSpc>
            </a:pPr>
            <a:r>
              <a:rPr lang="en-US" sz="900" dirty="0">
                <a:solidFill>
                  <a:schemeClr val="bg1"/>
                </a:solidFill>
                <a:latin typeface="BentonSans Regular"/>
                <a:cs typeface="BentonSans Regular"/>
                <a:hlinkClick r:id="rId13" action="ppaction://hlinksldjump"/>
              </a:rPr>
              <a:t>Click here</a:t>
            </a:r>
            <a:r>
              <a:rPr lang="en-US" sz="900" dirty="0">
                <a:solidFill>
                  <a:schemeClr val="bg1"/>
                </a:solidFill>
                <a:latin typeface="BentonSans Regular"/>
                <a:cs typeface="BentonSans Regular"/>
              </a:rPr>
              <a:t> to hide process variants</a:t>
            </a:r>
          </a:p>
        </p:txBody>
      </p:sp>
      <p:sp>
        <p:nvSpPr>
          <p:cNvPr id="43" name="Chevron 55"/>
          <p:cNvSpPr>
            <a:spLocks noChangeArrowheads="1"/>
          </p:cNvSpPr>
          <p:nvPr/>
        </p:nvSpPr>
        <p:spPr bwMode="auto">
          <a:xfrm>
            <a:off x="328583" y="3217863"/>
            <a:ext cx="2613025" cy="869950"/>
          </a:xfrm>
          <a:prstGeom prst="chevron">
            <a:avLst>
              <a:gd name="adj" fmla="val 0"/>
            </a:avLst>
          </a:prstGeom>
          <a:gradFill rotWithShape="0">
            <a:gsLst>
              <a:gs pos="0">
                <a:srgbClr val="3582AF"/>
              </a:gs>
              <a:gs pos="5000">
                <a:srgbClr val="D2F0FF"/>
              </a:gs>
              <a:gs pos="100000">
                <a:srgbClr val="D2F0FF"/>
              </a:gs>
            </a:gsLst>
            <a:lin ang="5400000"/>
          </a:gradFill>
          <a:ln w="19050" cap="rnd" algn="ctr">
            <a:noFill/>
            <a:bevel/>
            <a:headEnd/>
            <a:tailEnd/>
          </a:ln>
        </p:spPr>
        <p:txBody>
          <a:bodyPr lIns="36000" tIns="36000" rIns="0" bIns="46800"/>
          <a:lstStyle/>
          <a:p>
            <a:pPr marL="142875" indent="142875">
              <a:spcBef>
                <a:spcPts val="300"/>
              </a:spcBef>
            </a:pPr>
            <a:r>
              <a:rPr lang="en-US" sz="900" dirty="0"/>
              <a:t>Handling an Incoming Customer Inquiry</a:t>
            </a:r>
          </a:p>
          <a:p>
            <a:pPr marL="142875" indent="142875">
              <a:spcBef>
                <a:spcPts val="300"/>
              </a:spcBef>
            </a:pPr>
            <a:r>
              <a:rPr lang="en-US" sz="900" dirty="0"/>
              <a:t>via Fax or E-Mail Channel</a:t>
            </a:r>
          </a:p>
          <a:p>
            <a:pPr marL="142875" indent="142875">
              <a:spcBef>
                <a:spcPts val="300"/>
              </a:spcBef>
            </a:pPr>
            <a:r>
              <a:rPr lang="en-US" sz="900" dirty="0"/>
              <a:t>Handling an Incoming Inquiry Manually</a:t>
            </a:r>
          </a:p>
          <a:p>
            <a:pPr marL="142875" indent="142875">
              <a:spcBef>
                <a:spcPts val="300"/>
              </a:spcBef>
            </a:pPr>
            <a:r>
              <a:rPr lang="en-US" sz="900" dirty="0"/>
              <a:t>via Activities</a:t>
            </a:r>
            <a:endParaRPr lang="de-DE" sz="900" dirty="0"/>
          </a:p>
        </p:txBody>
      </p:sp>
      <p:pic>
        <p:nvPicPr>
          <p:cNvPr id="3074" name="Picture 2">
            <a:hlinkClick r:id="rId14" action="ppaction://hlinksldjump" tooltip="The Handling an Incoming Customer Inquiry via Fax or E-Mail Channel process variant enables you to log inquiries based on fax or e-mails received in Microsoft Outlook, and trigger follow-up activities."/>
          </p:cNvPr>
          <p:cNvPicPr>
            <a:picLocks noChangeAspect="1" noChangeArrowheads="1"/>
          </p:cNvPicPr>
          <p:nvPr/>
        </p:nvPicPr>
        <p:blipFill>
          <a:blip r:embed="rId15" cstate="print">
            <a:extLst>
              <a:ext uri="{28A0092B-C50C-407E-A947-70E740481C1C}">
                <a14:useLocalDpi xmlns:a14="http://schemas.microsoft.com/office/drawing/2010/main" val="0"/>
              </a:ext>
            </a:extLst>
          </a:blip>
          <a:stretch>
            <a:fillRect/>
          </a:stretch>
        </p:blipFill>
        <p:spPr bwMode="auto">
          <a:xfrm>
            <a:off x="443466" y="3267882"/>
            <a:ext cx="144000" cy="144000"/>
          </a:xfrm>
          <a:prstGeom prst="rect">
            <a:avLst/>
          </a:prstGeom>
          <a:noFill/>
          <a:ln w="6350" algn="ctr">
            <a:noFill/>
            <a:miter lim="800000"/>
            <a:headEnd/>
            <a:tailEnd/>
          </a:ln>
          <a:extLst/>
        </p:spPr>
      </p:pic>
      <p:pic>
        <p:nvPicPr>
          <p:cNvPr id="54" name="Picture 2">
            <a:hlinkClick r:id="rId14" action="ppaction://hlinksldjump" tooltip="The Handling an Incoming Customer Inquiry via Activities process variant enables you to manually create an inquiry in the system using Activity Management."/>
          </p:cNvPr>
          <p:cNvPicPr>
            <a:picLocks noChangeAspect="1" noChangeArrowheads="1"/>
          </p:cNvPicPr>
          <p:nvPr/>
        </p:nvPicPr>
        <p:blipFill>
          <a:blip r:embed="rId15" cstate="print">
            <a:extLst>
              <a:ext uri="{28A0092B-C50C-407E-A947-70E740481C1C}">
                <a14:useLocalDpi xmlns:a14="http://schemas.microsoft.com/office/drawing/2010/main" val="0"/>
              </a:ext>
            </a:extLst>
          </a:blip>
          <a:stretch>
            <a:fillRect/>
          </a:stretch>
        </p:blipFill>
        <p:spPr bwMode="auto">
          <a:xfrm>
            <a:off x="439343" y="3603339"/>
            <a:ext cx="144000" cy="144000"/>
          </a:xfrm>
          <a:prstGeom prst="rect">
            <a:avLst/>
          </a:prstGeom>
          <a:noFill/>
          <a:ln w="9525">
            <a:noFill/>
            <a:miter lim="800000"/>
            <a:headEnd/>
            <a:tailEnd/>
          </a:ln>
          <a:extLst/>
        </p:spPr>
      </p:pic>
      <p:sp>
        <p:nvSpPr>
          <p:cNvPr id="46" name="Freeform 45"/>
          <p:cNvSpPr>
            <a:spLocks noChangeArrowheads="1"/>
          </p:cNvSpPr>
          <p:nvPr/>
        </p:nvSpPr>
        <p:spPr bwMode="auto">
          <a:xfrm>
            <a:off x="7875413" y="2849220"/>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dirty="0"/>
          </a:p>
        </p:txBody>
      </p:sp>
      <p:sp>
        <p:nvSpPr>
          <p:cNvPr id="66" name="Oval 87">
            <a:hlinkClick r:id="rId14" action="ppaction://hlinksldjump" tooltip="The incoming call triggers a pop-up with information about the caller from which the system tries to identify the business partner. The representative enters details of the inquiry such as subject or description, which are stored as a phone call activity."/>
          </p:cNvPr>
          <p:cNvSpPr>
            <a:spLocks noChangeAspect="1"/>
          </p:cNvSpPr>
          <p:nvPr/>
        </p:nvSpPr>
        <p:spPr bwMode="gray">
          <a:xfrm>
            <a:off x="1282523" y="2843523"/>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59" name="Chevron 123">
            <a:hlinkClick r:id="rId16" action="ppaction://hlinksldjump"/>
          </p:cNvPr>
          <p:cNvSpPr>
            <a:spLocks noChangeArrowheads="1"/>
          </p:cNvSpPr>
          <p:nvPr/>
        </p:nvSpPr>
        <p:spPr bwMode="auto">
          <a:xfrm>
            <a:off x="5528927" y="3034577"/>
            <a:ext cx="884236"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Receivables and Payments</a:t>
            </a:r>
          </a:p>
        </p:txBody>
      </p:sp>
      <p:sp>
        <p:nvSpPr>
          <p:cNvPr id="68" name="Freeform 67"/>
          <p:cNvSpPr>
            <a:spLocks noChangeArrowheads="1"/>
          </p:cNvSpPr>
          <p:nvPr/>
        </p:nvSpPr>
        <p:spPr bwMode="auto">
          <a:xfrm>
            <a:off x="6195269" y="3780872"/>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dirty="0"/>
          </a:p>
        </p:txBody>
      </p:sp>
      <p:sp>
        <p:nvSpPr>
          <p:cNvPr id="71" name="TextBox 72"/>
          <p:cNvSpPr txBox="1">
            <a:spLocks noChangeArrowheads="1"/>
          </p:cNvSpPr>
          <p:nvPr/>
        </p:nvSpPr>
        <p:spPr bwMode="auto">
          <a:xfrm>
            <a:off x="327025" y="5186545"/>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buFont typeface="Wingdings" pitchFamily="2" charset="2"/>
              <a:buNone/>
            </a:pPr>
            <a:r>
              <a:rPr lang="en-US" sz="900" dirty="0"/>
              <a:t>Business Value</a:t>
            </a:r>
          </a:p>
        </p:txBody>
      </p:sp>
      <p:sp>
        <p:nvSpPr>
          <p:cNvPr id="72" name="TextBox 61"/>
          <p:cNvSpPr txBox="1">
            <a:spLocks noChangeArrowheads="1"/>
          </p:cNvSpPr>
          <p:nvPr/>
        </p:nvSpPr>
        <p:spPr bwMode="auto">
          <a:xfrm>
            <a:off x="327025" y="5540558"/>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pPr>
            <a:r>
              <a:rPr lang="en-US" sz="900" dirty="0"/>
              <a:t>Scenario Flow</a:t>
            </a:r>
          </a:p>
        </p:txBody>
      </p:sp>
      <p:pic>
        <p:nvPicPr>
          <p:cNvPr id="75" name="Picture 74" descr="Calculator_2_60px.png"/>
          <p:cNvPicPr>
            <a:picLocks noChangeAspect="1"/>
          </p:cNvPicPr>
          <p:nvPr/>
        </p:nvPicPr>
        <p:blipFill>
          <a:blip r:embed="rId17" cstate="print"/>
          <a:stretch>
            <a:fillRect/>
          </a:stretch>
        </p:blipFill>
        <p:spPr>
          <a:xfrm>
            <a:off x="366739" y="5245467"/>
            <a:ext cx="180000" cy="180000"/>
          </a:xfrm>
          <a:prstGeom prst="rect">
            <a:avLst/>
          </a:prstGeom>
        </p:spPr>
      </p:pic>
      <p:pic>
        <p:nvPicPr>
          <p:cNvPr id="76" name="Picture 75" descr="Monitor_60px.png"/>
          <p:cNvPicPr>
            <a:picLocks noChangeAspect="1"/>
          </p:cNvPicPr>
          <p:nvPr/>
        </p:nvPicPr>
        <p:blipFill>
          <a:blip r:embed="rId18" cstate="print"/>
          <a:stretch>
            <a:fillRect/>
          </a:stretch>
        </p:blipFill>
        <p:spPr>
          <a:xfrm>
            <a:off x="366739" y="5604137"/>
            <a:ext cx="180000" cy="180000"/>
          </a:xfrm>
          <a:prstGeom prst="rect">
            <a:avLst/>
          </a:prstGeom>
        </p:spPr>
      </p:pic>
      <p:sp>
        <p:nvSpPr>
          <p:cNvPr id="77" name="Rectangle 57">
            <a:hlinkClick r:id="rId19" action="ppaction://hlinksldjump"/>
          </p:cNvPr>
          <p:cNvSpPr>
            <a:spLocks noChangeArrowheads="1"/>
          </p:cNvSpPr>
          <p:nvPr/>
        </p:nvSpPr>
        <p:spPr bwMode="auto">
          <a:xfrm>
            <a:off x="327025" y="5551670"/>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78" name="Rectangle 57">
            <a:hlinkClick r:id="rId12" action="ppaction://hlinksldjump"/>
          </p:cNvPr>
          <p:cNvSpPr>
            <a:spLocks noChangeArrowheads="1"/>
          </p:cNvSpPr>
          <p:nvPr/>
        </p:nvSpPr>
        <p:spPr bwMode="auto">
          <a:xfrm>
            <a:off x="305529" y="5153647"/>
            <a:ext cx="1570038"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80" name="TextBox 61"/>
          <p:cNvSpPr txBox="1">
            <a:spLocks noChangeArrowheads="1"/>
          </p:cNvSpPr>
          <p:nvPr/>
        </p:nvSpPr>
        <p:spPr bwMode="auto">
          <a:xfrm>
            <a:off x="327025" y="5832608"/>
            <a:ext cx="1436688" cy="330200"/>
          </a:xfrm>
          <a:prstGeom prst="rect">
            <a:avLst/>
          </a:prstGeom>
          <a:noFill/>
          <a:ln w="9525">
            <a:noFill/>
            <a:miter lim="800000"/>
            <a:headEnd/>
            <a:tailEnd/>
          </a:ln>
        </p:spPr>
        <p:txBody>
          <a:bodyPr lIns="0" rIns="36000" anchor="ctr"/>
          <a:lstStyle/>
          <a:p>
            <a:pPr marL="287338">
              <a:buClr>
                <a:schemeClr val="accent1"/>
              </a:buClr>
              <a:buSzPct val="80000"/>
            </a:pPr>
            <a:r>
              <a:rPr lang="en-US" sz="900" dirty="0"/>
              <a:t>Further Information</a:t>
            </a:r>
          </a:p>
        </p:txBody>
      </p:sp>
      <p:sp>
        <p:nvSpPr>
          <p:cNvPr id="81" name="Rectangle 57">
            <a:hlinkClick r:id="rId20" action="ppaction://hlinksldjump"/>
          </p:cNvPr>
          <p:cNvSpPr>
            <a:spLocks noChangeArrowheads="1"/>
          </p:cNvSpPr>
          <p:nvPr/>
        </p:nvSpPr>
        <p:spPr bwMode="auto">
          <a:xfrm>
            <a:off x="309641" y="5836767"/>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pic>
        <p:nvPicPr>
          <p:cNvPr id="53" name="Picture 52"/>
          <p:cNvPicPr>
            <a:picLocks noChangeAspect="1"/>
          </p:cNvPicPr>
          <p:nvPr/>
        </p:nvPicPr>
        <p:blipFill>
          <a:blip r:embed="rId21" cstate="print">
            <a:extLst>
              <a:ext uri="{28A0092B-C50C-407E-A947-70E740481C1C}">
                <a14:useLocalDpi xmlns:a14="http://schemas.microsoft.com/office/drawing/2010/main" val="0"/>
              </a:ext>
            </a:extLst>
          </a:blip>
          <a:stretch>
            <a:fillRect/>
          </a:stretch>
        </p:blipFill>
        <p:spPr>
          <a:xfrm>
            <a:off x="366739" y="4868969"/>
            <a:ext cx="180000" cy="134181"/>
          </a:xfrm>
          <a:prstGeom prst="rect">
            <a:avLst/>
          </a:prstGeom>
        </p:spPr>
      </p:pic>
      <p:grpSp>
        <p:nvGrpSpPr>
          <p:cNvPr id="58" name="Group 57"/>
          <p:cNvGrpSpPr/>
          <p:nvPr/>
        </p:nvGrpSpPr>
        <p:grpSpPr>
          <a:xfrm>
            <a:off x="6898774" y="4510087"/>
            <a:ext cx="411162" cy="411163"/>
            <a:chOff x="1830388" y="6321425"/>
            <a:chExt cx="411162" cy="411163"/>
          </a:xfrm>
        </p:grpSpPr>
        <p:pic>
          <p:nvPicPr>
            <p:cNvPr id="60" name="Picture 145" descr="tony_webber_active.png"/>
            <p:cNvPicPr>
              <a:picLocks noChangeAspect="1"/>
            </p:cNvPicPr>
            <p:nvPr/>
          </p:nvPicPr>
          <p:blipFill>
            <a:blip r:embed="rId22" cstate="print"/>
            <a:srcRect/>
            <a:stretch>
              <a:fillRect/>
            </a:stretch>
          </p:blipFill>
          <p:spPr bwMode="auto">
            <a:xfrm>
              <a:off x="1830388" y="6321425"/>
              <a:ext cx="411162" cy="411163"/>
            </a:xfrm>
            <a:prstGeom prst="rect">
              <a:avLst/>
            </a:prstGeom>
            <a:noFill/>
            <a:ln w="9525">
              <a:noFill/>
              <a:miter lim="800000"/>
              <a:headEnd/>
              <a:tailEnd/>
            </a:ln>
          </p:spPr>
        </p:pic>
        <p:sp>
          <p:nvSpPr>
            <p:cNvPr id="82" name="Oval 81"/>
            <p:cNvSpPr/>
            <p:nvPr/>
          </p:nvSpPr>
          <p:spPr bwMode="gray">
            <a:xfrm>
              <a:off x="1839838" y="6329363"/>
              <a:ext cx="386946" cy="396080"/>
            </a:xfrm>
            <a:prstGeom prst="ellipse">
              <a:avLst/>
            </a:prstGeom>
            <a:noFill/>
            <a:ln w="41275" algn="ctr">
              <a:solidFill>
                <a:srgbClr val="4DB6EF"/>
              </a:solid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de-DE" b="0" i="0" u="none" strike="noStrike" kern="0" cap="none" spc="0" normalizeH="0" baseline="0" noProof="0" dirty="0">
                <a:ln>
                  <a:noFill/>
                </a:ln>
                <a:effectLst/>
                <a:uLnTx/>
                <a:uFillTx/>
                <a:ea typeface="Arial Unicode MS" pitchFamily="34" charset="-128"/>
                <a:cs typeface="Arial Unicode MS" pitchFamily="34" charset="-128"/>
              </a:endParaRPr>
            </a:p>
          </p:txBody>
        </p:sp>
      </p:grpSp>
      <p:pic>
        <p:nvPicPr>
          <p:cNvPr id="85" name="Picture 37"/>
          <p:cNvPicPr>
            <a:picLocks noChangeAspect="1" noChangeArrowheads="1"/>
          </p:cNvPicPr>
          <p:nvPr>
            <p:custDataLst>
              <p:tags r:id="rId1"/>
            </p:custDataLst>
          </p:nvPr>
        </p:nvPicPr>
        <p:blipFill>
          <a:blip r:embed="rId23">
            <a:extLst>
              <a:ext uri="{28A0092B-C50C-407E-A947-70E740481C1C}">
                <a14:useLocalDpi xmlns:a14="http://schemas.microsoft.com/office/drawing/2010/main" val="0"/>
              </a:ext>
            </a:extLst>
          </a:blip>
          <a:stretch>
            <a:fillRect/>
          </a:stretch>
        </p:blipFill>
        <p:spPr bwMode="auto">
          <a:xfrm>
            <a:off x="6903584" y="5121275"/>
            <a:ext cx="585106" cy="409575"/>
          </a:xfrm>
          <a:prstGeom prst="rect">
            <a:avLst/>
          </a:prstGeom>
          <a:noFill/>
          <a:ln w="9525">
            <a:noFill/>
            <a:miter lim="800000"/>
            <a:headEnd/>
            <a:tailEnd/>
          </a:ln>
        </p:spPr>
      </p:pic>
      <p:sp>
        <p:nvSpPr>
          <p:cNvPr id="86" name="TextBox 59">
            <a:hlinkClick r:id="rId24" action="ppaction://hlinksldjump"/>
          </p:cNvPr>
          <p:cNvSpPr txBox="1">
            <a:spLocks noChangeArrowheads="1"/>
          </p:cNvSpPr>
          <p:nvPr/>
        </p:nvSpPr>
        <p:spPr bwMode="auto">
          <a:xfrm>
            <a:off x="2759470" y="1784950"/>
            <a:ext cx="210848" cy="276999"/>
          </a:xfrm>
          <a:prstGeom prst="rect">
            <a:avLst/>
          </a:prstGeom>
          <a:noFill/>
          <a:ln w="9525">
            <a:noFill/>
            <a:miter lim="800000"/>
            <a:headEnd/>
            <a:tailEnd/>
          </a:ln>
        </p:spPr>
        <p:txBody>
          <a:bodyPr wrap="square" lIns="72000" rIns="0">
            <a:spAutoFit/>
          </a:bodyPr>
          <a:lstStyle/>
          <a:p>
            <a:r>
              <a:rPr lang="en-US" sz="1200" dirty="0">
                <a:solidFill>
                  <a:schemeClr val="bg1"/>
                </a:solidFill>
                <a:latin typeface="BentonSans Light" pitchFamily="2" charset="0"/>
                <a:cs typeface="BrowalliaUPC" pitchFamily="34" charset="-34"/>
              </a:rPr>
              <a:t>X</a:t>
            </a:r>
          </a:p>
        </p:txBody>
      </p:sp>
    </p:spTree>
    <p:extLst>
      <p:ext uri="{BB962C8B-B14F-4D97-AF65-F5344CB8AC3E}">
        <p14:creationId xmlns:p14="http://schemas.microsoft.com/office/powerpoint/2010/main" val="374555773"/>
      </p:ext>
    </p:extLst>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3" name="Picture 52" descr="i_button_black.png"/>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376014" y="5909420"/>
            <a:ext cx="170688" cy="170688"/>
          </a:xfrm>
          <a:prstGeom prst="rect">
            <a:avLst/>
          </a:prstGeom>
        </p:spPr>
      </p:pic>
      <p:sp>
        <p:nvSpPr>
          <p:cNvPr id="66" name="TextBox 65"/>
          <p:cNvSpPr txBox="1"/>
          <p:nvPr/>
        </p:nvSpPr>
        <p:spPr>
          <a:xfrm>
            <a:off x="327024" y="4786930"/>
            <a:ext cx="1630363" cy="330200"/>
          </a:xfrm>
          <a:prstGeom prst="rect">
            <a:avLst/>
          </a:prstGeom>
          <a:solidFill>
            <a:srgbClr val="ECECEC"/>
          </a:solidFill>
        </p:spPr>
        <p:txBody>
          <a:bodyPr lIns="0" rIns="0" anchor="ctr"/>
          <a:lstStyle/>
          <a:p>
            <a:pPr marL="288000">
              <a:buClr>
                <a:schemeClr val="accent1"/>
              </a:buClr>
              <a:buSzPct val="80000"/>
              <a:defRPr/>
            </a:pPr>
            <a:r>
              <a:rPr lang="en-US" sz="900" b="1" dirty="0">
                <a:latin typeface="+mn-lt"/>
              </a:rPr>
              <a:t>Scenario/Processes</a:t>
            </a:r>
          </a:p>
        </p:txBody>
      </p:sp>
      <p:sp>
        <p:nvSpPr>
          <p:cNvPr id="2" name="Title 1"/>
          <p:cNvSpPr>
            <a:spLocks noGrp="1"/>
          </p:cNvSpPr>
          <p:nvPr>
            <p:ph type="title"/>
          </p:nvPr>
        </p:nvSpPr>
        <p:spPr/>
        <p:txBody>
          <a:bodyPr/>
          <a:lstStyle/>
          <a:p>
            <a:r>
              <a:rPr lang="en-US" dirty="0"/>
              <a:t>Order-to-Cash (Standardized Services)</a:t>
            </a:r>
            <a:br>
              <a:rPr lang="en-US" dirty="0"/>
            </a:br>
            <a:r>
              <a:rPr lang="en-US" sz="2000" b="0" dirty="0"/>
              <a:t>Process Details: Creating Sales Quotes</a:t>
            </a:r>
          </a:p>
        </p:txBody>
      </p:sp>
      <p:sp>
        <p:nvSpPr>
          <p:cNvPr id="21" name="Rectangle 122"/>
          <p:cNvSpPr>
            <a:spLocks noChangeArrowheads="1"/>
          </p:cNvSpPr>
          <p:nvPr/>
        </p:nvSpPr>
        <p:spPr bwMode="auto">
          <a:xfrm>
            <a:off x="1763713" y="4132263"/>
            <a:ext cx="7380287" cy="2725737"/>
          </a:xfrm>
          <a:prstGeom prst="rect">
            <a:avLst/>
          </a:prstGeom>
          <a:solidFill>
            <a:srgbClr val="ECECEC"/>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dirty="0"/>
          </a:p>
        </p:txBody>
      </p:sp>
      <p:sp>
        <p:nvSpPr>
          <p:cNvPr id="22" name="TextBox 21"/>
          <p:cNvSpPr txBox="1"/>
          <p:nvPr/>
        </p:nvSpPr>
        <p:spPr>
          <a:xfrm>
            <a:off x="218636" y="4119098"/>
            <a:ext cx="1647825" cy="461665"/>
          </a:xfrm>
          <a:prstGeom prst="rect">
            <a:avLst/>
          </a:prstGeom>
          <a:noFill/>
        </p:spPr>
        <p:txBody>
          <a:bodyPr>
            <a:spAutoFit/>
          </a:bodyPr>
          <a:lstStyle>
            <a:defPPr>
              <a:defRPr lang="de-DE"/>
            </a:defPPr>
            <a:lvl1pPr>
              <a:buClr>
                <a:schemeClr val="accent1"/>
              </a:buClr>
              <a:buSzPct val="80000"/>
              <a:buFont typeface="Wingdings" pitchFamily="2" charset="2"/>
              <a:buNone/>
              <a:defRPr sz="1200">
                <a:solidFill>
                  <a:srgbClr val="666666"/>
                </a:solidFill>
                <a:latin typeface="BentonSans Light" pitchFamily="2" charset="0"/>
              </a:defRPr>
            </a:lvl1pPr>
          </a:lstStyle>
          <a:p>
            <a:r>
              <a:rPr lang="en-US" dirty="0"/>
              <a:t>Scenario </a:t>
            </a:r>
          </a:p>
          <a:p>
            <a:r>
              <a:rPr lang="en-US" dirty="0"/>
              <a:t>Explorer</a:t>
            </a:r>
          </a:p>
        </p:txBody>
      </p:sp>
      <p:sp>
        <p:nvSpPr>
          <p:cNvPr id="29" name="TextBox 28"/>
          <p:cNvSpPr txBox="1"/>
          <p:nvPr/>
        </p:nvSpPr>
        <p:spPr bwMode="auto">
          <a:xfrm>
            <a:off x="1922463" y="4138613"/>
            <a:ext cx="4602162" cy="261937"/>
          </a:xfrm>
          <a:prstGeom prst="rect">
            <a:avLst/>
          </a:prstGeom>
          <a:noFill/>
        </p:spPr>
        <p:txBody>
          <a:bodyPr>
            <a:spAutoFit/>
          </a:bodyPr>
          <a:lstStyle/>
          <a:p>
            <a:pPr>
              <a:buClr>
                <a:schemeClr val="accent1"/>
              </a:buClr>
              <a:buSzPct val="80000"/>
              <a:buFont typeface="Wingdings" pitchFamily="2" charset="2"/>
              <a:buNone/>
              <a:defRPr/>
            </a:pPr>
            <a:endParaRPr lang="en-US" sz="1100" b="1" dirty="0">
              <a:solidFill>
                <a:srgbClr val="44697D"/>
              </a:solidFill>
              <a:latin typeface="+mn-lt"/>
            </a:endParaRPr>
          </a:p>
        </p:txBody>
      </p:sp>
      <p:sp>
        <p:nvSpPr>
          <p:cNvPr id="47" name="TextBox 83"/>
          <p:cNvSpPr txBox="1">
            <a:spLocks noChangeArrowheads="1"/>
          </p:cNvSpPr>
          <p:nvPr/>
        </p:nvSpPr>
        <p:spPr bwMode="auto">
          <a:xfrm>
            <a:off x="1738313"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Process Description</a:t>
            </a:r>
          </a:p>
        </p:txBody>
      </p:sp>
      <p:cxnSp>
        <p:nvCxnSpPr>
          <p:cNvPr id="67" name="Straight Connector 139"/>
          <p:cNvCxnSpPr>
            <a:cxnSpLocks noChangeShapeType="1"/>
          </p:cNvCxnSpPr>
          <p:nvPr/>
        </p:nvCxnSpPr>
        <p:spPr bwMode="auto">
          <a:xfrm rot="5400000">
            <a:off x="5518944" y="5463382"/>
            <a:ext cx="2536825" cy="1587"/>
          </a:xfrm>
          <a:prstGeom prst="line">
            <a:avLst/>
          </a:prstGeom>
          <a:noFill/>
          <a:ln w="12700" algn="ctr">
            <a:solidFill>
              <a:schemeClr val="bg1"/>
            </a:solidFill>
            <a:round/>
            <a:headEnd/>
            <a:tailEnd/>
          </a:ln>
        </p:spPr>
      </p:cxnSp>
      <p:sp>
        <p:nvSpPr>
          <p:cNvPr id="83" name="TextBox 83"/>
          <p:cNvSpPr txBox="1">
            <a:spLocks noChangeArrowheads="1"/>
          </p:cNvSpPr>
          <p:nvPr/>
        </p:nvSpPr>
        <p:spPr bwMode="auto">
          <a:xfrm>
            <a:off x="6788615"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Further Information</a:t>
            </a:r>
          </a:p>
        </p:txBody>
      </p:sp>
      <p:grpSp>
        <p:nvGrpSpPr>
          <p:cNvPr id="48" name="Group 47"/>
          <p:cNvGrpSpPr/>
          <p:nvPr/>
        </p:nvGrpSpPr>
        <p:grpSpPr>
          <a:xfrm>
            <a:off x="7709046" y="1152671"/>
            <a:ext cx="1174410" cy="309466"/>
            <a:chOff x="7269479" y="1173773"/>
            <a:chExt cx="1174410" cy="309466"/>
          </a:xfrm>
        </p:grpSpPr>
        <p:pic>
          <p:nvPicPr>
            <p:cNvPr id="49" name="Picture 2" descr="\\dwdfkps\KPS\100_Public\Graphics\Pictogram-Library\2011-Visual-Style\60X60-PNGs\SelfService_60px.png"/>
            <p:cNvPicPr>
              <a:picLocks noChangeAspect="1" noChangeArrowheads="1"/>
            </p:cNvPicPr>
            <p:nvPr/>
          </p:nvPicPr>
          <p:blipFill>
            <a:blip r:embed="rId7" cstate="print"/>
            <a:srcRect/>
            <a:stretch>
              <a:fillRect/>
            </a:stretch>
          </p:blipFill>
          <p:spPr bwMode="auto">
            <a:xfrm>
              <a:off x="7269479" y="1173773"/>
              <a:ext cx="282233" cy="282233"/>
            </a:xfrm>
            <a:prstGeom prst="rect">
              <a:avLst/>
            </a:prstGeom>
            <a:noFill/>
          </p:spPr>
        </p:pic>
        <p:sp>
          <p:nvSpPr>
            <p:cNvPr id="50" name="Rectangle 108"/>
            <p:cNvSpPr>
              <a:spLocks noChangeArrowheads="1"/>
            </p:cNvSpPr>
            <p:nvPr/>
          </p:nvSpPr>
          <p:spPr bwMode="auto">
            <a:xfrm>
              <a:off x="7272314" y="1178439"/>
              <a:ext cx="1171575" cy="304800"/>
            </a:xfrm>
            <a:prstGeom prst="rect">
              <a:avLst/>
            </a:prstGeom>
            <a:noFill/>
            <a:ln w="9525">
              <a:noFill/>
              <a:miter lim="800000"/>
              <a:headEnd/>
              <a:tailEnd/>
            </a:ln>
          </p:spPr>
          <p:txBody>
            <a:bodyPr wrap="none">
              <a:spAutoFit/>
            </a:bodyPr>
            <a:lstStyle/>
            <a:p>
              <a:pPr marL="215900">
                <a:spcBef>
                  <a:spcPts val="600"/>
                </a:spcBef>
                <a:spcAft>
                  <a:spcPct val="30000"/>
                </a:spcAft>
              </a:pPr>
              <a:r>
                <a:rPr lang="en-US" sz="700" dirty="0">
                  <a:ea typeface="SimSun" pitchFamily="2" charset="-122"/>
                </a:rPr>
                <a:t>Click process </a:t>
              </a:r>
              <a:br>
                <a:rPr lang="en-US" sz="700" dirty="0">
                  <a:ea typeface="SimSun" pitchFamily="2" charset="-122"/>
                </a:rPr>
              </a:br>
              <a:r>
                <a:rPr lang="en-US" sz="700" dirty="0">
                  <a:ea typeface="SimSun" pitchFamily="2" charset="-122"/>
                </a:rPr>
                <a:t>chevrons for details</a:t>
              </a:r>
            </a:p>
          </p:txBody>
        </p:sp>
      </p:grpSp>
      <p:sp>
        <p:nvSpPr>
          <p:cNvPr id="59" name="Chevron 123">
            <a:hlinkClick r:id="rId8" action="ppaction://hlinksldjump"/>
          </p:cNvPr>
          <p:cNvSpPr>
            <a:spLocks noChangeArrowheads="1"/>
          </p:cNvSpPr>
          <p:nvPr/>
        </p:nvSpPr>
        <p:spPr bwMode="auto">
          <a:xfrm>
            <a:off x="330871" y="2101823"/>
            <a:ext cx="884237"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Handling an Incoming Customer Inquiry</a:t>
            </a:r>
          </a:p>
        </p:txBody>
      </p:sp>
      <p:sp>
        <p:nvSpPr>
          <p:cNvPr id="61" name="Chevron 123">
            <a:hlinkClick r:id="rId9" action="ppaction://hlinksldjump"/>
          </p:cNvPr>
          <p:cNvSpPr>
            <a:spLocks noChangeArrowheads="1"/>
          </p:cNvSpPr>
          <p:nvPr/>
        </p:nvSpPr>
        <p:spPr bwMode="auto">
          <a:xfrm>
            <a:off x="5561083" y="2100575"/>
            <a:ext cx="884237" cy="879809"/>
          </a:xfrm>
          <a:prstGeom prst="chevron">
            <a:avLst>
              <a:gd name="adj" fmla="val 10374"/>
            </a:avLst>
          </a:prstGeom>
          <a:solidFill>
            <a:schemeClr val="bg1"/>
          </a:solidFill>
          <a:ln w="12700" algn="ctr">
            <a:solidFill>
              <a:schemeClr val="bg1">
                <a:lumMod val="50000"/>
              </a:schemeClr>
            </a:solidFill>
            <a:prstDash val="solid"/>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Executing Services</a:t>
            </a:r>
          </a:p>
        </p:txBody>
      </p:sp>
      <p:sp>
        <p:nvSpPr>
          <p:cNvPr id="63" name="Chevron 123">
            <a:hlinkClick r:id="rId10" action="ppaction://hlinksldjump"/>
          </p:cNvPr>
          <p:cNvSpPr>
            <a:spLocks noChangeArrowheads="1"/>
          </p:cNvSpPr>
          <p:nvPr/>
        </p:nvSpPr>
        <p:spPr bwMode="auto">
          <a:xfrm>
            <a:off x="3064050" y="2101822"/>
            <a:ext cx="884236"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Creating Sales Orders</a:t>
            </a:r>
          </a:p>
        </p:txBody>
      </p:sp>
      <p:sp>
        <p:nvSpPr>
          <p:cNvPr id="64" name="Chevron 123">
            <a:hlinkClick r:id="rId11" action="ppaction://hlinksldjump"/>
          </p:cNvPr>
          <p:cNvSpPr>
            <a:spLocks noChangeArrowheads="1"/>
          </p:cNvSpPr>
          <p:nvPr/>
        </p:nvSpPr>
        <p:spPr bwMode="auto">
          <a:xfrm>
            <a:off x="6402531" y="2101823"/>
            <a:ext cx="884237"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Confirming Service Execution</a:t>
            </a:r>
          </a:p>
        </p:txBody>
      </p:sp>
      <p:sp>
        <p:nvSpPr>
          <p:cNvPr id="65" name="Chevron 123">
            <a:hlinkClick r:id="rId12" action="ppaction://hlinksldjump"/>
          </p:cNvPr>
          <p:cNvSpPr>
            <a:spLocks noChangeArrowheads="1"/>
          </p:cNvSpPr>
          <p:nvPr/>
        </p:nvSpPr>
        <p:spPr bwMode="auto">
          <a:xfrm>
            <a:off x="4723677" y="3034577"/>
            <a:ext cx="884236"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Receivables and Payments</a:t>
            </a:r>
          </a:p>
        </p:txBody>
      </p:sp>
      <p:sp>
        <p:nvSpPr>
          <p:cNvPr id="68" name="Chevron 123"/>
          <p:cNvSpPr>
            <a:spLocks noChangeArrowheads="1"/>
          </p:cNvSpPr>
          <p:nvPr/>
        </p:nvSpPr>
        <p:spPr bwMode="auto">
          <a:xfrm>
            <a:off x="7243638" y="2105835"/>
            <a:ext cx="884236" cy="879810"/>
          </a:xfrm>
          <a:prstGeom prst="chevron">
            <a:avLst>
              <a:gd name="adj" fmla="val 10374"/>
            </a:avLst>
          </a:prstGeom>
          <a:solidFill>
            <a:srgbClr val="E8E8E8"/>
          </a:solidFill>
          <a:ln w="3175" cap="rnd" algn="ctr">
            <a:noFill/>
            <a:bevel/>
            <a:headEnd/>
            <a:tailEnd/>
          </a:ln>
        </p:spPr>
        <p:txBody>
          <a:bodyPr lIns="36000" tIns="360000" rIns="36000" bIns="0"/>
          <a:lstStyle/>
          <a:p>
            <a:pPr>
              <a:lnSpc>
                <a:spcPct val="90000"/>
              </a:lnSpc>
              <a:spcBef>
                <a:spcPts val="3600"/>
              </a:spcBef>
              <a:buClr>
                <a:schemeClr val="accent1"/>
              </a:buClr>
              <a:buSzPct val="80000"/>
            </a:pPr>
            <a:r>
              <a:rPr lang="en-US" sz="800" dirty="0">
                <a:solidFill>
                  <a:srgbClr val="404040"/>
                </a:solidFill>
              </a:rPr>
              <a:t>Creating Customer Invoices</a:t>
            </a:r>
          </a:p>
        </p:txBody>
      </p:sp>
      <p:sp>
        <p:nvSpPr>
          <p:cNvPr id="69" name="Chevron 123">
            <a:hlinkClick r:id="rId13" action="ppaction://hlinksldjump"/>
          </p:cNvPr>
          <p:cNvSpPr>
            <a:spLocks noChangeArrowheads="1"/>
          </p:cNvSpPr>
          <p:nvPr/>
        </p:nvSpPr>
        <p:spPr bwMode="auto">
          <a:xfrm>
            <a:off x="3901513" y="3034577"/>
            <a:ext cx="884237" cy="879810"/>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Creating Down Payment Request - Customer</a:t>
            </a:r>
          </a:p>
        </p:txBody>
      </p:sp>
      <p:sp>
        <p:nvSpPr>
          <p:cNvPr id="73" name="Chevron 123">
            <a:hlinkClick r:id="rId14" action="ppaction://hlinksldjump"/>
          </p:cNvPr>
          <p:cNvSpPr>
            <a:spLocks noChangeArrowheads="1"/>
          </p:cNvSpPr>
          <p:nvPr/>
        </p:nvSpPr>
        <p:spPr bwMode="auto">
          <a:xfrm>
            <a:off x="3901513" y="2100575"/>
            <a:ext cx="1706400"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Dispatching and Scheduling Orders</a:t>
            </a:r>
          </a:p>
        </p:txBody>
      </p:sp>
      <p:sp>
        <p:nvSpPr>
          <p:cNvPr id="40" name="Freeform 70">
            <a:hlinkClick r:id="rId15" action="ppaction://hlinksldjump" tooltip="Telephony System, Groupware Server, Web Server"/>
          </p:cNvPr>
          <p:cNvSpPr>
            <a:spLocks noChangeArrowheads="1"/>
          </p:cNvSpPr>
          <p:nvPr/>
        </p:nvSpPr>
        <p:spPr bwMode="auto">
          <a:xfrm flipV="1">
            <a:off x="997135" y="2105835"/>
            <a:ext cx="155575" cy="125412"/>
          </a:xfrm>
          <a:custGeom>
            <a:avLst/>
            <a:gdLst>
              <a:gd name="T0" fmla="*/ 0 w 155643"/>
              <a:gd name="T1" fmla="*/ 16776 h 131323"/>
              <a:gd name="T2" fmla="*/ 123836 w 155643"/>
              <a:gd name="T3" fmla="*/ 16776 h 131323"/>
              <a:gd name="T4" fmla="*/ 152410 w 155643"/>
              <a:gd name="T5" fmla="*/ 0 h 131323"/>
              <a:gd name="T6" fmla="*/ 0 w 155643"/>
              <a:gd name="T7" fmla="*/ 16776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chemeClr val="tx1">
              <a:lumMod val="75000"/>
              <a:lumOff val="25000"/>
            </a:schemeClr>
          </a:solidFill>
          <a:ln w="9525" algn="ctr">
            <a:noFill/>
            <a:round/>
            <a:headEnd/>
            <a:tailEnd/>
          </a:ln>
        </p:spPr>
        <p:txBody>
          <a:bodyPr rot="10800000" wrap="none" lIns="54000" tIns="0" rIns="54000" bIns="0" anchor="ctr"/>
          <a:lstStyle/>
          <a:p>
            <a:endParaRPr lang="de-DE" dirty="0"/>
          </a:p>
        </p:txBody>
      </p:sp>
      <p:sp>
        <p:nvSpPr>
          <p:cNvPr id="42" name="Freeform 41"/>
          <p:cNvSpPr>
            <a:spLocks noChangeArrowheads="1"/>
          </p:cNvSpPr>
          <p:nvPr/>
        </p:nvSpPr>
        <p:spPr bwMode="auto">
          <a:xfrm>
            <a:off x="5387930" y="3778866"/>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dirty="0"/>
          </a:p>
        </p:txBody>
      </p:sp>
      <p:sp>
        <p:nvSpPr>
          <p:cNvPr id="86" name="Chevron 83"/>
          <p:cNvSpPr>
            <a:spLocks noChangeArrowheads="1"/>
          </p:cNvSpPr>
          <p:nvPr/>
        </p:nvSpPr>
        <p:spPr bwMode="auto">
          <a:xfrm>
            <a:off x="1111028" y="1854380"/>
            <a:ext cx="2003108" cy="1390567"/>
          </a:xfrm>
          <a:prstGeom prst="chevron">
            <a:avLst>
              <a:gd name="adj" fmla="val 11302"/>
            </a:avLst>
          </a:prstGeom>
          <a:solidFill>
            <a:srgbClr val="388ABD"/>
          </a:solidFill>
          <a:ln w="19050" cap="rnd" algn="ctr">
            <a:noFill/>
            <a:bevel/>
            <a:headEnd/>
            <a:tailEnd/>
          </a:ln>
        </p:spPr>
        <p:txBody>
          <a:bodyPr lIns="36000" tIns="36000" rIns="36000" bIns="36000"/>
          <a:lstStyle/>
          <a:p>
            <a:pPr>
              <a:lnSpc>
                <a:spcPct val="90000"/>
              </a:lnSpc>
            </a:pPr>
            <a:r>
              <a:rPr lang="en-US" sz="900" dirty="0">
                <a:solidFill>
                  <a:schemeClr val="bg1"/>
                </a:solidFill>
                <a:latin typeface="BentonSans Regular"/>
                <a:cs typeface="BentonSans Regular"/>
              </a:rPr>
              <a:t>Creating Sales Quotes</a:t>
            </a:r>
          </a:p>
        </p:txBody>
      </p:sp>
      <p:sp>
        <p:nvSpPr>
          <p:cNvPr id="87" name="Chevron 86"/>
          <p:cNvSpPr>
            <a:spLocks noChangeArrowheads="1"/>
          </p:cNvSpPr>
          <p:nvPr>
            <p:custDataLst>
              <p:tags r:id="rId1"/>
            </p:custDataLst>
          </p:nvPr>
        </p:nvSpPr>
        <p:spPr bwMode="auto">
          <a:xfrm>
            <a:off x="1261616" y="2155393"/>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Create a sales quote</a:t>
            </a:r>
          </a:p>
        </p:txBody>
      </p:sp>
      <p:sp>
        <p:nvSpPr>
          <p:cNvPr id="88" name="Oval 87">
            <a:hlinkClick r:id="rId15" action="ppaction://hlinksldjump" tooltip="The user enters details such as the account and products. Sales data is copied from the account into the quote. The user can overwrite automatically determined prices. In case the quote is completely created the quote has to be submitted to the customer."/>
          </p:cNvPr>
          <p:cNvSpPr>
            <a:spLocks noChangeAspect="1"/>
          </p:cNvSpPr>
          <p:nvPr/>
        </p:nvSpPr>
        <p:spPr bwMode="gray">
          <a:xfrm>
            <a:off x="1834587" y="2748637"/>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89" name="Chevron 88"/>
          <p:cNvSpPr>
            <a:spLocks noChangeArrowheads="1"/>
          </p:cNvSpPr>
          <p:nvPr>
            <p:custDataLst>
              <p:tags r:id="rId2"/>
            </p:custDataLst>
          </p:nvPr>
        </p:nvSpPr>
        <p:spPr bwMode="auto">
          <a:xfrm>
            <a:off x="2060999" y="2161144"/>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Approve a sales quote</a:t>
            </a:r>
          </a:p>
        </p:txBody>
      </p:sp>
      <p:sp>
        <p:nvSpPr>
          <p:cNvPr id="90" name="Oval 89">
            <a:hlinkClick r:id="rId15" action="ppaction://hlinksldjump" tooltip="The quote may be needed to be approved by a line manager, if certain thresholds have been exceeded. The approval process starts with the submittance of the quote. After approval the quote will be send to the customer depending on the output settings."/>
          </p:cNvPr>
          <p:cNvSpPr>
            <a:spLocks noChangeAspect="1"/>
          </p:cNvSpPr>
          <p:nvPr/>
        </p:nvSpPr>
        <p:spPr bwMode="gray">
          <a:xfrm>
            <a:off x="2633970" y="2754388"/>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92" name="Chevron 102"/>
          <p:cNvSpPr>
            <a:spLocks noChangeArrowheads="1"/>
          </p:cNvSpPr>
          <p:nvPr/>
        </p:nvSpPr>
        <p:spPr bwMode="auto">
          <a:xfrm>
            <a:off x="7627938" y="5195888"/>
            <a:ext cx="1516062" cy="274637"/>
          </a:xfrm>
          <a:prstGeom prst="chevron">
            <a:avLst>
              <a:gd name="adj" fmla="val 10376"/>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dirty="0">
                <a:solidFill>
                  <a:srgbClr val="404040"/>
                </a:solidFill>
              </a:rPr>
              <a:t>In the Work Center</a:t>
            </a:r>
          </a:p>
          <a:p>
            <a:pPr>
              <a:buClr>
                <a:schemeClr val="accent1"/>
              </a:buClr>
              <a:buSzPct val="80000"/>
              <a:buFont typeface="Wingdings" pitchFamily="2" charset="2"/>
              <a:buNone/>
            </a:pPr>
            <a:r>
              <a:rPr lang="en-US" sz="800" dirty="0">
                <a:solidFill>
                  <a:srgbClr val="404040"/>
                </a:solidFill>
              </a:rPr>
              <a:t>New Business  </a:t>
            </a:r>
          </a:p>
        </p:txBody>
      </p:sp>
      <p:sp>
        <p:nvSpPr>
          <p:cNvPr id="93" name="TextBox 66"/>
          <p:cNvSpPr txBox="1">
            <a:spLocks noChangeArrowheads="1"/>
          </p:cNvSpPr>
          <p:nvPr/>
        </p:nvSpPr>
        <p:spPr bwMode="auto">
          <a:xfrm>
            <a:off x="1735138" y="4406900"/>
            <a:ext cx="4960937" cy="1477328"/>
          </a:xfrm>
          <a:prstGeom prst="rect">
            <a:avLst/>
          </a:prstGeom>
          <a:noFill/>
          <a:ln w="9525">
            <a:noFill/>
            <a:miter lim="800000"/>
            <a:headEnd/>
            <a:tailEnd/>
          </a:ln>
        </p:spPr>
        <p:txBody>
          <a:bodyPr>
            <a:spAutoFit/>
          </a:bodyPr>
          <a:lstStyle/>
          <a:p>
            <a:pPr>
              <a:buClr>
                <a:schemeClr val="accent1"/>
              </a:buClr>
              <a:buSzPct val="80000"/>
              <a:buFont typeface="Wingdings" pitchFamily="2" charset="2"/>
              <a:buNone/>
            </a:pPr>
            <a:r>
              <a:rPr lang="en-US" sz="900" dirty="0"/>
              <a:t>The </a:t>
            </a:r>
            <a:r>
              <a:rPr lang="en-US" sz="900" b="1" dirty="0"/>
              <a:t>Creating Sales Quotes</a:t>
            </a:r>
            <a:r>
              <a:rPr lang="en-US" sz="900" dirty="0"/>
              <a:t> business process enables you to create a sales quote with fixed terms and price conditions, in case a customer requests an offer for products or services. The sales quote can also be generated out of an opportunity or lead. You enter the necessary details into the sales quote such as the account, the products or services, optional the requested data in case product availability should be checked. Additional free text as further customer information can be entered as well. The cost of sales can be determined using product valuation, which enables you to evaluate the profitability of the sales quote. Price and discount adjustments can be made in the sales quote. After the sales quote has been created it needs to be submitted to the customer. A sales quote form will then be sent to the customer depending on the output settings.</a:t>
            </a:r>
          </a:p>
        </p:txBody>
      </p:sp>
      <p:sp>
        <p:nvSpPr>
          <p:cNvPr id="94" name="Chevron 101"/>
          <p:cNvSpPr>
            <a:spLocks noChangeArrowheads="1"/>
          </p:cNvSpPr>
          <p:nvPr/>
        </p:nvSpPr>
        <p:spPr bwMode="auto">
          <a:xfrm>
            <a:off x="7627938" y="4645025"/>
            <a:ext cx="1516062" cy="276225"/>
          </a:xfrm>
          <a:prstGeom prst="chevron">
            <a:avLst>
              <a:gd name="adj" fmla="val 10367"/>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dirty="0">
                <a:solidFill>
                  <a:srgbClr val="404040"/>
                </a:solidFill>
              </a:rPr>
              <a:t>Performed by</a:t>
            </a:r>
          </a:p>
          <a:p>
            <a:pPr>
              <a:buClr>
                <a:schemeClr val="accent1"/>
              </a:buClr>
              <a:buSzPct val="80000"/>
              <a:buFont typeface="Wingdings" pitchFamily="2" charset="2"/>
              <a:buNone/>
            </a:pPr>
            <a:r>
              <a:rPr lang="de-DE" sz="800" dirty="0">
                <a:solidFill>
                  <a:srgbClr val="404040"/>
                </a:solidFill>
              </a:rPr>
              <a:t>Sales/Customer Service Representative</a:t>
            </a:r>
            <a:endParaRPr lang="en-US" sz="800" dirty="0">
              <a:solidFill>
                <a:srgbClr val="404040"/>
              </a:solidFill>
            </a:endParaRPr>
          </a:p>
        </p:txBody>
      </p:sp>
      <p:sp>
        <p:nvSpPr>
          <p:cNvPr id="96" name="Freeform 95"/>
          <p:cNvSpPr>
            <a:spLocks noChangeArrowheads="1"/>
          </p:cNvSpPr>
          <p:nvPr/>
        </p:nvSpPr>
        <p:spPr bwMode="auto">
          <a:xfrm>
            <a:off x="7059538" y="2857846"/>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dirty="0"/>
          </a:p>
        </p:txBody>
      </p:sp>
      <p:sp>
        <p:nvSpPr>
          <p:cNvPr id="97" name="Freeform 96">
            <a:hlinkClick r:id="rId16" action="ppaction://hlinksldjump" tooltip="Process is relevant for accounting"/>
          </p:cNvPr>
          <p:cNvSpPr>
            <a:spLocks noChangeArrowheads="1"/>
          </p:cNvSpPr>
          <p:nvPr/>
        </p:nvSpPr>
        <p:spPr bwMode="auto">
          <a:xfrm>
            <a:off x="7906933" y="2857845"/>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dirty="0"/>
          </a:p>
        </p:txBody>
      </p:sp>
      <p:sp>
        <p:nvSpPr>
          <p:cNvPr id="98" name="Text Box 129"/>
          <p:cNvSpPr txBox="1">
            <a:spLocks noChangeArrowheads="1"/>
          </p:cNvSpPr>
          <p:nvPr/>
        </p:nvSpPr>
        <p:spPr bwMode="auto">
          <a:xfrm>
            <a:off x="8132124" y="2710723"/>
            <a:ext cx="303212" cy="369888"/>
          </a:xfrm>
          <a:prstGeom prst="rect">
            <a:avLst/>
          </a:prstGeom>
          <a:noFill/>
          <a:ln w="9525">
            <a:noFill/>
            <a:miter lim="800000"/>
            <a:headEnd/>
            <a:tailEnd/>
          </a:ln>
        </p:spPr>
        <p:txBody>
          <a:bodyPr wrap="none" lIns="72000" rIns="0">
            <a:spAutoFit/>
          </a:bodyPr>
          <a:lstStyle/>
          <a:p>
            <a:r>
              <a:rPr lang="en-US" sz="1800" b="1" dirty="0"/>
              <a:t>…</a:t>
            </a:r>
          </a:p>
        </p:txBody>
      </p:sp>
      <p:sp>
        <p:nvSpPr>
          <p:cNvPr id="54" name="TextBox 59">
            <a:hlinkClick r:id="rId16" action="ppaction://hlinksldjump"/>
          </p:cNvPr>
          <p:cNvSpPr txBox="1">
            <a:spLocks noChangeArrowheads="1"/>
          </p:cNvSpPr>
          <p:nvPr/>
        </p:nvSpPr>
        <p:spPr bwMode="auto">
          <a:xfrm>
            <a:off x="2748837" y="1795583"/>
            <a:ext cx="210848" cy="276999"/>
          </a:xfrm>
          <a:prstGeom prst="rect">
            <a:avLst/>
          </a:prstGeom>
          <a:noFill/>
          <a:ln w="9525">
            <a:noFill/>
            <a:miter lim="800000"/>
            <a:headEnd/>
            <a:tailEnd/>
          </a:ln>
        </p:spPr>
        <p:txBody>
          <a:bodyPr wrap="square" lIns="72000" rIns="0">
            <a:spAutoFit/>
          </a:bodyPr>
          <a:lstStyle/>
          <a:p>
            <a:r>
              <a:rPr lang="en-US" sz="1200" dirty="0">
                <a:solidFill>
                  <a:schemeClr val="bg1"/>
                </a:solidFill>
                <a:latin typeface="BentonSans Light" pitchFamily="2" charset="0"/>
                <a:cs typeface="BrowalliaUPC" pitchFamily="34" charset="-34"/>
              </a:rPr>
              <a:t>X</a:t>
            </a:r>
          </a:p>
        </p:txBody>
      </p:sp>
      <p:sp>
        <p:nvSpPr>
          <p:cNvPr id="62" name="Rectangle 55"/>
          <p:cNvSpPr>
            <a:spLocks noChangeArrowheads="1"/>
          </p:cNvSpPr>
          <p:nvPr/>
        </p:nvSpPr>
        <p:spPr bwMode="auto">
          <a:xfrm>
            <a:off x="329363" y="4809441"/>
            <a:ext cx="1570038" cy="296863"/>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70" name="TextBox 72"/>
          <p:cNvSpPr txBox="1">
            <a:spLocks noChangeArrowheads="1"/>
          </p:cNvSpPr>
          <p:nvPr/>
        </p:nvSpPr>
        <p:spPr bwMode="auto">
          <a:xfrm>
            <a:off x="327025" y="5186545"/>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buFont typeface="Wingdings" pitchFamily="2" charset="2"/>
              <a:buNone/>
            </a:pPr>
            <a:r>
              <a:rPr lang="en-US" sz="900" dirty="0"/>
              <a:t>Business Value</a:t>
            </a:r>
          </a:p>
        </p:txBody>
      </p:sp>
      <p:sp>
        <p:nvSpPr>
          <p:cNvPr id="71" name="TextBox 61"/>
          <p:cNvSpPr txBox="1">
            <a:spLocks noChangeArrowheads="1"/>
          </p:cNvSpPr>
          <p:nvPr/>
        </p:nvSpPr>
        <p:spPr bwMode="auto">
          <a:xfrm>
            <a:off x="327025" y="5540558"/>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pPr>
            <a:r>
              <a:rPr lang="en-US" sz="900" dirty="0"/>
              <a:t>Scenario Flow</a:t>
            </a:r>
          </a:p>
        </p:txBody>
      </p:sp>
      <p:pic>
        <p:nvPicPr>
          <p:cNvPr id="74" name="Picture 73" descr="Calculator_2_60px.png"/>
          <p:cNvPicPr>
            <a:picLocks noChangeAspect="1"/>
          </p:cNvPicPr>
          <p:nvPr/>
        </p:nvPicPr>
        <p:blipFill>
          <a:blip r:embed="rId17" cstate="print"/>
          <a:stretch>
            <a:fillRect/>
          </a:stretch>
        </p:blipFill>
        <p:spPr>
          <a:xfrm>
            <a:off x="366739" y="5245467"/>
            <a:ext cx="180000" cy="180000"/>
          </a:xfrm>
          <a:prstGeom prst="rect">
            <a:avLst/>
          </a:prstGeom>
        </p:spPr>
      </p:pic>
      <p:pic>
        <p:nvPicPr>
          <p:cNvPr id="75" name="Picture 74" descr="Monitor_60px.png"/>
          <p:cNvPicPr>
            <a:picLocks noChangeAspect="1"/>
          </p:cNvPicPr>
          <p:nvPr/>
        </p:nvPicPr>
        <p:blipFill>
          <a:blip r:embed="rId18" cstate="print"/>
          <a:stretch>
            <a:fillRect/>
          </a:stretch>
        </p:blipFill>
        <p:spPr>
          <a:xfrm>
            <a:off x="366739" y="5604137"/>
            <a:ext cx="180000" cy="180000"/>
          </a:xfrm>
          <a:prstGeom prst="rect">
            <a:avLst/>
          </a:prstGeom>
        </p:spPr>
      </p:pic>
      <p:sp>
        <p:nvSpPr>
          <p:cNvPr id="76" name="Rectangle 57">
            <a:hlinkClick r:id="rId19" action="ppaction://hlinksldjump"/>
          </p:cNvPr>
          <p:cNvSpPr>
            <a:spLocks noChangeArrowheads="1"/>
          </p:cNvSpPr>
          <p:nvPr/>
        </p:nvSpPr>
        <p:spPr bwMode="auto">
          <a:xfrm>
            <a:off x="327025" y="5551670"/>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77" name="Rectangle 57">
            <a:hlinkClick r:id="rId20" action="ppaction://hlinksldjump"/>
          </p:cNvPr>
          <p:cNvSpPr>
            <a:spLocks noChangeArrowheads="1"/>
          </p:cNvSpPr>
          <p:nvPr/>
        </p:nvSpPr>
        <p:spPr bwMode="auto">
          <a:xfrm>
            <a:off x="305529" y="5153647"/>
            <a:ext cx="1570038"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79" name="TextBox 61"/>
          <p:cNvSpPr txBox="1">
            <a:spLocks noChangeArrowheads="1"/>
          </p:cNvSpPr>
          <p:nvPr/>
        </p:nvSpPr>
        <p:spPr bwMode="auto">
          <a:xfrm>
            <a:off x="327025" y="5832608"/>
            <a:ext cx="1436688" cy="330200"/>
          </a:xfrm>
          <a:prstGeom prst="rect">
            <a:avLst/>
          </a:prstGeom>
          <a:noFill/>
          <a:ln w="9525">
            <a:noFill/>
            <a:miter lim="800000"/>
            <a:headEnd/>
            <a:tailEnd/>
          </a:ln>
        </p:spPr>
        <p:txBody>
          <a:bodyPr lIns="0" rIns="36000" anchor="ctr"/>
          <a:lstStyle/>
          <a:p>
            <a:pPr marL="287338">
              <a:buClr>
                <a:schemeClr val="accent1"/>
              </a:buClr>
              <a:buSzPct val="80000"/>
            </a:pPr>
            <a:r>
              <a:rPr lang="en-US" sz="900" dirty="0"/>
              <a:t>Further Information</a:t>
            </a:r>
          </a:p>
        </p:txBody>
      </p:sp>
      <p:sp>
        <p:nvSpPr>
          <p:cNvPr id="80" name="Rectangle 57">
            <a:hlinkClick r:id="rId21" action="ppaction://hlinksldjump"/>
          </p:cNvPr>
          <p:cNvSpPr>
            <a:spLocks noChangeArrowheads="1"/>
          </p:cNvSpPr>
          <p:nvPr/>
        </p:nvSpPr>
        <p:spPr bwMode="auto">
          <a:xfrm>
            <a:off x="309641" y="5836767"/>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pic>
        <p:nvPicPr>
          <p:cNvPr id="55" name="Picture 54"/>
          <p:cNvPicPr>
            <a:picLocks noChangeAspect="1"/>
          </p:cNvPicPr>
          <p:nvPr/>
        </p:nvPicPr>
        <p:blipFill>
          <a:blip r:embed="rId22" cstate="print">
            <a:extLst>
              <a:ext uri="{28A0092B-C50C-407E-A947-70E740481C1C}">
                <a14:useLocalDpi xmlns:a14="http://schemas.microsoft.com/office/drawing/2010/main" val="0"/>
              </a:ext>
            </a:extLst>
          </a:blip>
          <a:stretch>
            <a:fillRect/>
          </a:stretch>
        </p:blipFill>
        <p:spPr>
          <a:xfrm>
            <a:off x="366739" y="4868969"/>
            <a:ext cx="180000" cy="134181"/>
          </a:xfrm>
          <a:prstGeom prst="rect">
            <a:avLst/>
          </a:prstGeom>
        </p:spPr>
      </p:pic>
      <p:grpSp>
        <p:nvGrpSpPr>
          <p:cNvPr id="60" name="Group 59"/>
          <p:cNvGrpSpPr/>
          <p:nvPr/>
        </p:nvGrpSpPr>
        <p:grpSpPr>
          <a:xfrm>
            <a:off x="6898774" y="4510087"/>
            <a:ext cx="411162" cy="411163"/>
            <a:chOff x="1830388" y="6321425"/>
            <a:chExt cx="411162" cy="411163"/>
          </a:xfrm>
        </p:grpSpPr>
        <p:pic>
          <p:nvPicPr>
            <p:cNvPr id="84" name="Picture 145" descr="tony_webber_active.png"/>
            <p:cNvPicPr>
              <a:picLocks noChangeAspect="1"/>
            </p:cNvPicPr>
            <p:nvPr/>
          </p:nvPicPr>
          <p:blipFill>
            <a:blip r:embed="rId23" cstate="print"/>
            <a:srcRect/>
            <a:stretch>
              <a:fillRect/>
            </a:stretch>
          </p:blipFill>
          <p:spPr bwMode="auto">
            <a:xfrm>
              <a:off x="1830388" y="6321425"/>
              <a:ext cx="411162" cy="411163"/>
            </a:xfrm>
            <a:prstGeom prst="rect">
              <a:avLst/>
            </a:prstGeom>
            <a:noFill/>
            <a:ln w="9525">
              <a:noFill/>
              <a:miter lim="800000"/>
              <a:headEnd/>
              <a:tailEnd/>
            </a:ln>
          </p:spPr>
        </p:pic>
        <p:sp>
          <p:nvSpPr>
            <p:cNvPr id="85" name="Oval 84"/>
            <p:cNvSpPr/>
            <p:nvPr/>
          </p:nvSpPr>
          <p:spPr bwMode="gray">
            <a:xfrm>
              <a:off x="1839838" y="6329363"/>
              <a:ext cx="386946" cy="396080"/>
            </a:xfrm>
            <a:prstGeom prst="ellipse">
              <a:avLst/>
            </a:prstGeom>
            <a:noFill/>
            <a:ln w="41275" algn="ctr">
              <a:solidFill>
                <a:srgbClr val="4DB6EF"/>
              </a:solid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de-DE" b="0" i="0" u="none" strike="noStrike" kern="0" cap="none" spc="0" normalizeH="0" baseline="0" noProof="0" dirty="0">
                <a:ln>
                  <a:noFill/>
                </a:ln>
                <a:effectLst/>
                <a:uLnTx/>
                <a:uFillTx/>
                <a:ea typeface="Arial Unicode MS" pitchFamily="34" charset="-128"/>
                <a:cs typeface="Arial Unicode MS" pitchFamily="34" charset="-128"/>
              </a:endParaRPr>
            </a:p>
          </p:txBody>
        </p:sp>
      </p:grpSp>
      <p:pic>
        <p:nvPicPr>
          <p:cNvPr id="99" name="Picture 37"/>
          <p:cNvPicPr>
            <a:picLocks noChangeAspect="1" noChangeArrowheads="1"/>
          </p:cNvPicPr>
          <p:nvPr>
            <p:custDataLst>
              <p:tags r:id="rId3"/>
            </p:custDataLst>
          </p:nvPr>
        </p:nvPicPr>
        <p:blipFill>
          <a:blip r:embed="rId24">
            <a:extLst>
              <a:ext uri="{28A0092B-C50C-407E-A947-70E740481C1C}">
                <a14:useLocalDpi xmlns:a14="http://schemas.microsoft.com/office/drawing/2010/main" val="0"/>
              </a:ext>
            </a:extLst>
          </a:blip>
          <a:stretch>
            <a:fillRect/>
          </a:stretch>
        </p:blipFill>
        <p:spPr bwMode="auto">
          <a:xfrm>
            <a:off x="6903584" y="5121275"/>
            <a:ext cx="585106" cy="409575"/>
          </a:xfrm>
          <a:prstGeom prst="rect">
            <a:avLst/>
          </a:prstGeom>
          <a:noFill/>
          <a:ln w="9525">
            <a:noFill/>
            <a:miter lim="800000"/>
            <a:headEnd/>
            <a:tailEnd/>
          </a:ln>
        </p:spPr>
      </p:pic>
    </p:spTree>
    <p:extLst>
      <p:ext uri="{BB962C8B-B14F-4D97-AF65-F5344CB8AC3E}">
        <p14:creationId xmlns:p14="http://schemas.microsoft.com/office/powerpoint/2010/main" val="812842823"/>
      </p:ext>
    </p:extLst>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6" name="Picture 55" descr="i_button_black.png"/>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376014" y="5909420"/>
            <a:ext cx="170688" cy="170688"/>
          </a:xfrm>
          <a:prstGeom prst="rect">
            <a:avLst/>
          </a:prstGeom>
        </p:spPr>
      </p:pic>
      <p:sp>
        <p:nvSpPr>
          <p:cNvPr id="78" name="TextBox 77"/>
          <p:cNvSpPr txBox="1"/>
          <p:nvPr/>
        </p:nvSpPr>
        <p:spPr>
          <a:xfrm>
            <a:off x="327024" y="4786930"/>
            <a:ext cx="1630363" cy="330200"/>
          </a:xfrm>
          <a:prstGeom prst="rect">
            <a:avLst/>
          </a:prstGeom>
          <a:solidFill>
            <a:srgbClr val="ECECEC"/>
          </a:solidFill>
        </p:spPr>
        <p:txBody>
          <a:bodyPr lIns="0" rIns="0" anchor="ctr"/>
          <a:lstStyle/>
          <a:p>
            <a:pPr marL="288000">
              <a:buClr>
                <a:schemeClr val="accent1"/>
              </a:buClr>
              <a:buSzPct val="80000"/>
              <a:defRPr/>
            </a:pPr>
            <a:r>
              <a:rPr lang="en-US" sz="900" b="1" dirty="0">
                <a:latin typeface="+mn-lt"/>
              </a:rPr>
              <a:t>Scenario/Processes</a:t>
            </a:r>
          </a:p>
        </p:txBody>
      </p:sp>
      <p:sp>
        <p:nvSpPr>
          <p:cNvPr id="2" name="Title 1"/>
          <p:cNvSpPr>
            <a:spLocks noGrp="1"/>
          </p:cNvSpPr>
          <p:nvPr>
            <p:ph type="title"/>
          </p:nvPr>
        </p:nvSpPr>
        <p:spPr/>
        <p:txBody>
          <a:bodyPr/>
          <a:lstStyle/>
          <a:p>
            <a:r>
              <a:rPr lang="en-US" dirty="0"/>
              <a:t>Order-to-Cash (Standardized Services)</a:t>
            </a:r>
            <a:br>
              <a:rPr lang="en-US" dirty="0"/>
            </a:br>
            <a:r>
              <a:rPr lang="en-US" sz="2000" b="0" dirty="0"/>
              <a:t>Process Details: Creating Sales Orders</a:t>
            </a:r>
          </a:p>
        </p:txBody>
      </p:sp>
      <p:sp>
        <p:nvSpPr>
          <p:cNvPr id="21" name="Rectangle 122"/>
          <p:cNvSpPr>
            <a:spLocks noChangeArrowheads="1"/>
          </p:cNvSpPr>
          <p:nvPr/>
        </p:nvSpPr>
        <p:spPr bwMode="auto">
          <a:xfrm>
            <a:off x="1763713" y="4132263"/>
            <a:ext cx="7380287" cy="2725737"/>
          </a:xfrm>
          <a:prstGeom prst="rect">
            <a:avLst/>
          </a:prstGeom>
          <a:solidFill>
            <a:srgbClr val="ECECEC"/>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dirty="0"/>
          </a:p>
        </p:txBody>
      </p:sp>
      <p:sp>
        <p:nvSpPr>
          <p:cNvPr id="22" name="TextBox 21"/>
          <p:cNvSpPr txBox="1"/>
          <p:nvPr/>
        </p:nvSpPr>
        <p:spPr>
          <a:xfrm>
            <a:off x="218636" y="4119098"/>
            <a:ext cx="1647825" cy="461665"/>
          </a:xfrm>
          <a:prstGeom prst="rect">
            <a:avLst/>
          </a:prstGeom>
          <a:noFill/>
        </p:spPr>
        <p:txBody>
          <a:bodyPr>
            <a:spAutoFit/>
          </a:bodyPr>
          <a:lstStyle>
            <a:defPPr>
              <a:defRPr lang="de-DE"/>
            </a:defPPr>
            <a:lvl1pPr>
              <a:buClr>
                <a:schemeClr val="accent1"/>
              </a:buClr>
              <a:buSzPct val="80000"/>
              <a:buFont typeface="Wingdings" pitchFamily="2" charset="2"/>
              <a:buNone/>
              <a:defRPr sz="1200">
                <a:solidFill>
                  <a:srgbClr val="666666"/>
                </a:solidFill>
                <a:latin typeface="BentonSans Light" pitchFamily="2" charset="0"/>
              </a:defRPr>
            </a:lvl1pPr>
          </a:lstStyle>
          <a:p>
            <a:r>
              <a:rPr lang="en-US" dirty="0"/>
              <a:t>Scenario </a:t>
            </a:r>
          </a:p>
          <a:p>
            <a:r>
              <a:rPr lang="en-US" dirty="0"/>
              <a:t>Explorer</a:t>
            </a:r>
          </a:p>
        </p:txBody>
      </p:sp>
      <p:sp>
        <p:nvSpPr>
          <p:cNvPr id="29" name="TextBox 28"/>
          <p:cNvSpPr txBox="1"/>
          <p:nvPr/>
        </p:nvSpPr>
        <p:spPr bwMode="auto">
          <a:xfrm>
            <a:off x="1922463" y="4138613"/>
            <a:ext cx="4602162" cy="261937"/>
          </a:xfrm>
          <a:prstGeom prst="rect">
            <a:avLst/>
          </a:prstGeom>
          <a:noFill/>
        </p:spPr>
        <p:txBody>
          <a:bodyPr>
            <a:spAutoFit/>
          </a:bodyPr>
          <a:lstStyle/>
          <a:p>
            <a:pPr>
              <a:buClr>
                <a:schemeClr val="accent1"/>
              </a:buClr>
              <a:buSzPct val="80000"/>
              <a:buFont typeface="Wingdings" pitchFamily="2" charset="2"/>
              <a:buNone/>
              <a:defRPr/>
            </a:pPr>
            <a:endParaRPr lang="en-US" sz="1100" b="1" dirty="0">
              <a:solidFill>
                <a:srgbClr val="44697D"/>
              </a:solidFill>
              <a:latin typeface="+mn-lt"/>
            </a:endParaRPr>
          </a:p>
        </p:txBody>
      </p:sp>
      <p:sp>
        <p:nvSpPr>
          <p:cNvPr id="47" name="TextBox 83"/>
          <p:cNvSpPr txBox="1">
            <a:spLocks noChangeArrowheads="1"/>
          </p:cNvSpPr>
          <p:nvPr/>
        </p:nvSpPr>
        <p:spPr bwMode="auto">
          <a:xfrm>
            <a:off x="1738313"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Process Description</a:t>
            </a:r>
          </a:p>
        </p:txBody>
      </p:sp>
      <p:cxnSp>
        <p:nvCxnSpPr>
          <p:cNvPr id="67" name="Straight Connector 139"/>
          <p:cNvCxnSpPr>
            <a:cxnSpLocks noChangeShapeType="1"/>
          </p:cNvCxnSpPr>
          <p:nvPr/>
        </p:nvCxnSpPr>
        <p:spPr bwMode="auto">
          <a:xfrm rot="5400000">
            <a:off x="5518944" y="5463382"/>
            <a:ext cx="2536825" cy="1587"/>
          </a:xfrm>
          <a:prstGeom prst="line">
            <a:avLst/>
          </a:prstGeom>
          <a:noFill/>
          <a:ln w="12700" algn="ctr">
            <a:solidFill>
              <a:schemeClr val="bg1"/>
            </a:solidFill>
            <a:round/>
            <a:headEnd/>
            <a:tailEnd/>
          </a:ln>
        </p:spPr>
      </p:cxnSp>
      <p:sp>
        <p:nvSpPr>
          <p:cNvPr id="83" name="TextBox 83"/>
          <p:cNvSpPr txBox="1">
            <a:spLocks noChangeArrowheads="1"/>
          </p:cNvSpPr>
          <p:nvPr/>
        </p:nvSpPr>
        <p:spPr bwMode="auto">
          <a:xfrm>
            <a:off x="6788615"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Further Information</a:t>
            </a:r>
          </a:p>
        </p:txBody>
      </p:sp>
      <p:grpSp>
        <p:nvGrpSpPr>
          <p:cNvPr id="48" name="Group 47"/>
          <p:cNvGrpSpPr/>
          <p:nvPr/>
        </p:nvGrpSpPr>
        <p:grpSpPr>
          <a:xfrm>
            <a:off x="7709046" y="1152671"/>
            <a:ext cx="1174410" cy="309466"/>
            <a:chOff x="7269479" y="1173773"/>
            <a:chExt cx="1174410" cy="309466"/>
          </a:xfrm>
        </p:grpSpPr>
        <p:pic>
          <p:nvPicPr>
            <p:cNvPr id="49" name="Picture 2" descr="\\dwdfkps\KPS\100_Public\Graphics\Pictogram-Library\2011-Visual-Style\60X60-PNGs\SelfService_60px.png"/>
            <p:cNvPicPr>
              <a:picLocks noChangeAspect="1" noChangeArrowheads="1"/>
            </p:cNvPicPr>
            <p:nvPr/>
          </p:nvPicPr>
          <p:blipFill>
            <a:blip r:embed="rId7" cstate="print"/>
            <a:srcRect/>
            <a:stretch>
              <a:fillRect/>
            </a:stretch>
          </p:blipFill>
          <p:spPr bwMode="auto">
            <a:xfrm>
              <a:off x="7269479" y="1173773"/>
              <a:ext cx="282233" cy="282233"/>
            </a:xfrm>
            <a:prstGeom prst="rect">
              <a:avLst/>
            </a:prstGeom>
            <a:noFill/>
          </p:spPr>
        </p:pic>
        <p:sp>
          <p:nvSpPr>
            <p:cNvPr id="50" name="Rectangle 108"/>
            <p:cNvSpPr>
              <a:spLocks noChangeArrowheads="1"/>
            </p:cNvSpPr>
            <p:nvPr/>
          </p:nvSpPr>
          <p:spPr bwMode="auto">
            <a:xfrm>
              <a:off x="7272314" y="1178439"/>
              <a:ext cx="1171575" cy="304800"/>
            </a:xfrm>
            <a:prstGeom prst="rect">
              <a:avLst/>
            </a:prstGeom>
            <a:noFill/>
            <a:ln w="9525">
              <a:noFill/>
              <a:miter lim="800000"/>
              <a:headEnd/>
              <a:tailEnd/>
            </a:ln>
          </p:spPr>
          <p:txBody>
            <a:bodyPr wrap="none">
              <a:spAutoFit/>
            </a:bodyPr>
            <a:lstStyle/>
            <a:p>
              <a:pPr marL="215900">
                <a:spcBef>
                  <a:spcPts val="600"/>
                </a:spcBef>
                <a:spcAft>
                  <a:spcPct val="30000"/>
                </a:spcAft>
              </a:pPr>
              <a:r>
                <a:rPr lang="en-US" sz="700" dirty="0">
                  <a:ea typeface="SimSun" pitchFamily="2" charset="-122"/>
                </a:rPr>
                <a:t>Click process </a:t>
              </a:r>
              <a:br>
                <a:rPr lang="en-US" sz="700" dirty="0">
                  <a:ea typeface="SimSun" pitchFamily="2" charset="-122"/>
                </a:rPr>
              </a:br>
              <a:r>
                <a:rPr lang="en-US" sz="700" dirty="0">
                  <a:ea typeface="SimSun" pitchFamily="2" charset="-122"/>
                </a:rPr>
                <a:t>chevrons for details</a:t>
              </a:r>
            </a:p>
          </p:txBody>
        </p:sp>
      </p:grpSp>
      <p:sp>
        <p:nvSpPr>
          <p:cNvPr id="59" name="Chevron 123">
            <a:hlinkClick r:id="rId8" action="ppaction://hlinksldjump"/>
          </p:cNvPr>
          <p:cNvSpPr>
            <a:spLocks noChangeArrowheads="1"/>
          </p:cNvSpPr>
          <p:nvPr/>
        </p:nvSpPr>
        <p:spPr bwMode="auto">
          <a:xfrm>
            <a:off x="330871" y="2101823"/>
            <a:ext cx="884237"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Handling an Incoming Customer Inquiry</a:t>
            </a:r>
          </a:p>
        </p:txBody>
      </p:sp>
      <p:sp>
        <p:nvSpPr>
          <p:cNvPr id="61" name="Chevron 123">
            <a:hlinkClick r:id="rId9" action="ppaction://hlinksldjump"/>
          </p:cNvPr>
          <p:cNvSpPr>
            <a:spLocks noChangeArrowheads="1"/>
          </p:cNvSpPr>
          <p:nvPr/>
        </p:nvSpPr>
        <p:spPr bwMode="auto">
          <a:xfrm>
            <a:off x="5492075" y="2100575"/>
            <a:ext cx="884237" cy="879809"/>
          </a:xfrm>
          <a:prstGeom prst="chevron">
            <a:avLst>
              <a:gd name="adj" fmla="val 10374"/>
            </a:avLst>
          </a:prstGeom>
          <a:solidFill>
            <a:schemeClr val="bg1"/>
          </a:solidFill>
          <a:ln w="12700" algn="ctr">
            <a:solidFill>
              <a:schemeClr val="bg1">
                <a:lumMod val="50000"/>
              </a:schemeClr>
            </a:solidFill>
            <a:prstDash val="solid"/>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Executing Services</a:t>
            </a:r>
          </a:p>
        </p:txBody>
      </p:sp>
      <p:sp>
        <p:nvSpPr>
          <p:cNvPr id="62" name="Chevron 123">
            <a:hlinkClick r:id="rId10" action="ppaction://hlinksldjump"/>
          </p:cNvPr>
          <p:cNvSpPr>
            <a:spLocks noChangeArrowheads="1"/>
          </p:cNvSpPr>
          <p:nvPr/>
        </p:nvSpPr>
        <p:spPr bwMode="auto">
          <a:xfrm>
            <a:off x="1175697" y="2101823"/>
            <a:ext cx="884237"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Creating Sales Quotes</a:t>
            </a:r>
          </a:p>
        </p:txBody>
      </p:sp>
      <p:sp>
        <p:nvSpPr>
          <p:cNvPr id="64" name="Chevron 123">
            <a:hlinkClick r:id="rId11" action="ppaction://hlinksldjump"/>
          </p:cNvPr>
          <p:cNvSpPr>
            <a:spLocks noChangeArrowheads="1"/>
          </p:cNvSpPr>
          <p:nvPr/>
        </p:nvSpPr>
        <p:spPr bwMode="auto">
          <a:xfrm>
            <a:off x="6333523" y="2101823"/>
            <a:ext cx="884237"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Confirming Service Execution</a:t>
            </a:r>
          </a:p>
        </p:txBody>
      </p:sp>
      <p:sp>
        <p:nvSpPr>
          <p:cNvPr id="65" name="Chevron 123">
            <a:hlinkClick r:id="rId12" action="ppaction://hlinksldjump"/>
          </p:cNvPr>
          <p:cNvSpPr>
            <a:spLocks noChangeArrowheads="1"/>
          </p:cNvSpPr>
          <p:nvPr/>
        </p:nvSpPr>
        <p:spPr bwMode="auto">
          <a:xfrm>
            <a:off x="4654669" y="3034577"/>
            <a:ext cx="884236"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Receivables and Payments</a:t>
            </a:r>
          </a:p>
        </p:txBody>
      </p:sp>
      <p:sp>
        <p:nvSpPr>
          <p:cNvPr id="66" name="Chevron 123">
            <a:hlinkClick r:id="rId13" action="ppaction://hlinksldjump"/>
          </p:cNvPr>
          <p:cNvSpPr>
            <a:spLocks noChangeArrowheads="1"/>
          </p:cNvSpPr>
          <p:nvPr/>
        </p:nvSpPr>
        <p:spPr bwMode="auto">
          <a:xfrm>
            <a:off x="8005604" y="2101823"/>
            <a:ext cx="884237"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Receivables and Payments</a:t>
            </a:r>
          </a:p>
        </p:txBody>
      </p:sp>
      <p:sp>
        <p:nvSpPr>
          <p:cNvPr id="68" name="Chevron 123">
            <a:hlinkClick r:id="rId14" action="ppaction://hlinksldjump"/>
          </p:cNvPr>
          <p:cNvSpPr>
            <a:spLocks noChangeArrowheads="1"/>
          </p:cNvSpPr>
          <p:nvPr/>
        </p:nvSpPr>
        <p:spPr bwMode="auto">
          <a:xfrm>
            <a:off x="7174630" y="2105835"/>
            <a:ext cx="884236" cy="879810"/>
          </a:xfrm>
          <a:prstGeom prst="chevron">
            <a:avLst>
              <a:gd name="adj" fmla="val 10374"/>
            </a:avLst>
          </a:prstGeom>
          <a:solidFill>
            <a:srgbClr val="E8E8E8"/>
          </a:solidFill>
          <a:ln w="3175" cap="rnd" algn="ctr">
            <a:noFill/>
            <a:bevel/>
            <a:headEnd/>
            <a:tailEnd/>
          </a:ln>
        </p:spPr>
        <p:txBody>
          <a:bodyPr lIns="36000" tIns="360000" rIns="36000" bIns="0"/>
          <a:lstStyle/>
          <a:p>
            <a:pPr>
              <a:lnSpc>
                <a:spcPct val="90000"/>
              </a:lnSpc>
              <a:spcBef>
                <a:spcPts val="3600"/>
              </a:spcBef>
              <a:buClr>
                <a:schemeClr val="accent1"/>
              </a:buClr>
              <a:buSzPct val="80000"/>
            </a:pPr>
            <a:r>
              <a:rPr lang="en-US" sz="800" dirty="0">
                <a:solidFill>
                  <a:srgbClr val="404040"/>
                </a:solidFill>
              </a:rPr>
              <a:t>Creating Customer Invoices</a:t>
            </a:r>
          </a:p>
        </p:txBody>
      </p:sp>
      <p:sp>
        <p:nvSpPr>
          <p:cNvPr id="69" name="Chevron 123">
            <a:hlinkClick r:id="rId15" action="ppaction://hlinksldjump"/>
          </p:cNvPr>
          <p:cNvSpPr>
            <a:spLocks noChangeArrowheads="1"/>
          </p:cNvSpPr>
          <p:nvPr/>
        </p:nvSpPr>
        <p:spPr bwMode="auto">
          <a:xfrm>
            <a:off x="3832505" y="3034577"/>
            <a:ext cx="884237" cy="879810"/>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Creating Down Payment Request - Customer</a:t>
            </a:r>
          </a:p>
        </p:txBody>
      </p:sp>
      <p:sp>
        <p:nvSpPr>
          <p:cNvPr id="70" name="Chevron 123">
            <a:hlinkClick r:id="rId16" action="ppaction://hlinksldjump"/>
          </p:cNvPr>
          <p:cNvSpPr>
            <a:spLocks noChangeArrowheads="1"/>
          </p:cNvSpPr>
          <p:nvPr/>
        </p:nvSpPr>
        <p:spPr bwMode="auto">
          <a:xfrm>
            <a:off x="3832505" y="2100575"/>
            <a:ext cx="1706400"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Dispatching and Scheduling Orders</a:t>
            </a:r>
          </a:p>
        </p:txBody>
      </p:sp>
      <p:sp>
        <p:nvSpPr>
          <p:cNvPr id="73" name="Freeform 70">
            <a:hlinkClick r:id="rId17" action="ppaction://hlinksldjump" tooltip="Telephony System, Groupware Server, Web Server"/>
          </p:cNvPr>
          <p:cNvSpPr>
            <a:spLocks noChangeArrowheads="1"/>
          </p:cNvSpPr>
          <p:nvPr/>
        </p:nvSpPr>
        <p:spPr bwMode="auto">
          <a:xfrm flipV="1">
            <a:off x="997135" y="2105835"/>
            <a:ext cx="155575" cy="125412"/>
          </a:xfrm>
          <a:custGeom>
            <a:avLst/>
            <a:gdLst>
              <a:gd name="T0" fmla="*/ 0 w 155643"/>
              <a:gd name="T1" fmla="*/ 16776 h 131323"/>
              <a:gd name="T2" fmla="*/ 123836 w 155643"/>
              <a:gd name="T3" fmla="*/ 16776 h 131323"/>
              <a:gd name="T4" fmla="*/ 152410 w 155643"/>
              <a:gd name="T5" fmla="*/ 0 h 131323"/>
              <a:gd name="T6" fmla="*/ 0 w 155643"/>
              <a:gd name="T7" fmla="*/ 16776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chemeClr val="tx1">
              <a:lumMod val="75000"/>
              <a:lumOff val="25000"/>
            </a:schemeClr>
          </a:solidFill>
          <a:ln w="9525" algn="ctr">
            <a:noFill/>
            <a:round/>
            <a:headEnd/>
            <a:tailEnd/>
          </a:ln>
        </p:spPr>
        <p:txBody>
          <a:bodyPr rot="10800000" wrap="none" lIns="54000" tIns="0" rIns="54000" bIns="0" anchor="ctr"/>
          <a:lstStyle/>
          <a:p>
            <a:endParaRPr lang="de-DE" dirty="0"/>
          </a:p>
        </p:txBody>
      </p:sp>
      <p:sp>
        <p:nvSpPr>
          <p:cNvPr id="74" name="Freeform 73"/>
          <p:cNvSpPr>
            <a:spLocks noChangeArrowheads="1"/>
          </p:cNvSpPr>
          <p:nvPr/>
        </p:nvSpPr>
        <p:spPr bwMode="auto">
          <a:xfrm>
            <a:off x="5320929" y="3778866"/>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dirty="0"/>
          </a:p>
        </p:txBody>
      </p:sp>
      <p:sp>
        <p:nvSpPr>
          <p:cNvPr id="77" name="Freeform 76"/>
          <p:cNvSpPr>
            <a:spLocks noChangeArrowheads="1"/>
          </p:cNvSpPr>
          <p:nvPr/>
        </p:nvSpPr>
        <p:spPr bwMode="auto">
          <a:xfrm>
            <a:off x="6996191" y="2844338"/>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dirty="0"/>
          </a:p>
        </p:txBody>
      </p:sp>
      <p:sp>
        <p:nvSpPr>
          <p:cNvPr id="79" name="Freeform 78"/>
          <p:cNvSpPr>
            <a:spLocks noChangeArrowheads="1"/>
          </p:cNvSpPr>
          <p:nvPr/>
        </p:nvSpPr>
        <p:spPr bwMode="auto">
          <a:xfrm>
            <a:off x="7843586" y="2854970"/>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dirty="0"/>
          </a:p>
        </p:txBody>
      </p:sp>
      <p:sp>
        <p:nvSpPr>
          <p:cNvPr id="85" name="Freeform 84"/>
          <p:cNvSpPr>
            <a:spLocks noChangeArrowheads="1"/>
          </p:cNvSpPr>
          <p:nvPr/>
        </p:nvSpPr>
        <p:spPr bwMode="auto">
          <a:xfrm>
            <a:off x="8669716" y="2844338"/>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dirty="0"/>
          </a:p>
        </p:txBody>
      </p:sp>
      <p:sp>
        <p:nvSpPr>
          <p:cNvPr id="72" name="Rectangle 78">
            <a:hlinkClick r:id="rId18" action="ppaction://hlinksldjump"/>
          </p:cNvPr>
          <p:cNvSpPr>
            <a:spLocks noChangeArrowheads="1"/>
          </p:cNvSpPr>
          <p:nvPr/>
        </p:nvSpPr>
        <p:spPr bwMode="auto">
          <a:xfrm>
            <a:off x="1851025" y="6289675"/>
            <a:ext cx="2743200" cy="203200"/>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dirty="0"/>
          </a:p>
        </p:txBody>
      </p:sp>
      <p:sp>
        <p:nvSpPr>
          <p:cNvPr id="76" name="Chevron 102"/>
          <p:cNvSpPr>
            <a:spLocks noChangeArrowheads="1"/>
          </p:cNvSpPr>
          <p:nvPr/>
        </p:nvSpPr>
        <p:spPr bwMode="auto">
          <a:xfrm>
            <a:off x="7627938" y="5195888"/>
            <a:ext cx="1516062" cy="274637"/>
          </a:xfrm>
          <a:prstGeom prst="chevron">
            <a:avLst>
              <a:gd name="adj" fmla="val 10376"/>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dirty="0">
                <a:solidFill>
                  <a:srgbClr val="404040"/>
                </a:solidFill>
              </a:rPr>
              <a:t>In the Work Center</a:t>
            </a:r>
          </a:p>
          <a:p>
            <a:pPr>
              <a:buClr>
                <a:schemeClr val="accent1"/>
              </a:buClr>
              <a:buSzPct val="80000"/>
              <a:buFont typeface="Wingdings" pitchFamily="2" charset="2"/>
              <a:buNone/>
            </a:pPr>
            <a:r>
              <a:rPr lang="en-US" sz="800" dirty="0">
                <a:solidFill>
                  <a:srgbClr val="404040"/>
                </a:solidFill>
              </a:rPr>
              <a:t>Sales Orders  </a:t>
            </a:r>
          </a:p>
        </p:txBody>
      </p:sp>
      <p:sp>
        <p:nvSpPr>
          <p:cNvPr id="84" name="Chevron 101"/>
          <p:cNvSpPr>
            <a:spLocks noChangeArrowheads="1"/>
          </p:cNvSpPr>
          <p:nvPr/>
        </p:nvSpPr>
        <p:spPr bwMode="auto">
          <a:xfrm>
            <a:off x="7627938" y="4645025"/>
            <a:ext cx="1516062" cy="276225"/>
          </a:xfrm>
          <a:prstGeom prst="chevron">
            <a:avLst>
              <a:gd name="adj" fmla="val 10367"/>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dirty="0">
                <a:solidFill>
                  <a:srgbClr val="404040"/>
                </a:solidFill>
              </a:rPr>
              <a:t>Performed by</a:t>
            </a:r>
          </a:p>
          <a:p>
            <a:pPr>
              <a:buClr>
                <a:schemeClr val="accent1"/>
              </a:buClr>
              <a:buSzPct val="80000"/>
              <a:buFont typeface="Wingdings" pitchFamily="2" charset="2"/>
              <a:buNone/>
            </a:pPr>
            <a:r>
              <a:rPr lang="de-DE" sz="800" dirty="0">
                <a:solidFill>
                  <a:srgbClr val="404040"/>
                </a:solidFill>
              </a:rPr>
              <a:t>Sales/Customer Service Representative</a:t>
            </a:r>
            <a:endParaRPr lang="en-US" sz="800" dirty="0">
              <a:solidFill>
                <a:srgbClr val="404040"/>
              </a:solidFill>
            </a:endParaRPr>
          </a:p>
        </p:txBody>
      </p:sp>
      <p:sp>
        <p:nvSpPr>
          <p:cNvPr id="54" name="Chevron 123">
            <a:hlinkClick r:id="rId9" action="ppaction://hlinksldjump"/>
          </p:cNvPr>
          <p:cNvSpPr>
            <a:spLocks noChangeArrowheads="1"/>
          </p:cNvSpPr>
          <p:nvPr/>
        </p:nvSpPr>
        <p:spPr bwMode="auto">
          <a:xfrm>
            <a:off x="2384044" y="2052371"/>
            <a:ext cx="884236"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Outbound Delivery</a:t>
            </a:r>
          </a:p>
        </p:txBody>
      </p:sp>
      <p:sp>
        <p:nvSpPr>
          <p:cNvPr id="63" name="Chevron 123">
            <a:hlinkClick r:id="rId19" action="ppaction://hlinksldjump"/>
          </p:cNvPr>
          <p:cNvSpPr>
            <a:spLocks noChangeArrowheads="1"/>
          </p:cNvSpPr>
          <p:nvPr/>
        </p:nvSpPr>
        <p:spPr bwMode="auto">
          <a:xfrm>
            <a:off x="2224282" y="2058121"/>
            <a:ext cx="884236" cy="879809"/>
          </a:xfrm>
          <a:prstGeom prst="chevron">
            <a:avLst>
              <a:gd name="adj" fmla="val 10374"/>
            </a:avLst>
          </a:prstGeom>
          <a:solidFill>
            <a:srgbClr val="E8E8E8"/>
          </a:solidFill>
          <a:ln w="317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Creating Customer Invoices</a:t>
            </a:r>
          </a:p>
        </p:txBody>
      </p:sp>
      <p:sp>
        <p:nvSpPr>
          <p:cNvPr id="80" name="Freeform 69">
            <a:hlinkClick r:id="rId16" action="ppaction://hlinksldjump" tooltip="Process is relevant for accounting"/>
          </p:cNvPr>
          <p:cNvSpPr>
            <a:spLocks noChangeArrowheads="1"/>
          </p:cNvSpPr>
          <p:nvPr/>
        </p:nvSpPr>
        <p:spPr bwMode="auto">
          <a:xfrm>
            <a:off x="2884982" y="2808645"/>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4FB81C"/>
          </a:solidFill>
          <a:ln w="9525" algn="ctr">
            <a:noFill/>
            <a:round/>
            <a:headEnd/>
            <a:tailEnd/>
          </a:ln>
        </p:spPr>
        <p:txBody>
          <a:bodyPr wrap="none" lIns="54000" tIns="0" rIns="54000" bIns="0" anchor="ctr"/>
          <a:lstStyle/>
          <a:p>
            <a:endParaRPr lang="de-DE" dirty="0"/>
          </a:p>
        </p:txBody>
      </p:sp>
      <p:sp>
        <p:nvSpPr>
          <p:cNvPr id="81" name="Freeform 69">
            <a:hlinkClick r:id="rId17" action="ppaction://hlinksldjump" tooltip="Process is relevant for accounting"/>
          </p:cNvPr>
          <p:cNvSpPr>
            <a:spLocks noChangeArrowheads="1"/>
          </p:cNvSpPr>
          <p:nvPr/>
        </p:nvSpPr>
        <p:spPr bwMode="auto">
          <a:xfrm>
            <a:off x="2980401" y="2845844"/>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4FB81C"/>
          </a:solidFill>
          <a:ln w="9525" algn="ctr">
            <a:noFill/>
            <a:round/>
            <a:headEnd/>
            <a:tailEnd/>
          </a:ln>
        </p:spPr>
        <p:txBody>
          <a:bodyPr wrap="none" lIns="54000" tIns="0" rIns="54000" bIns="0" anchor="ctr"/>
          <a:lstStyle/>
          <a:p>
            <a:endParaRPr lang="de-DE" dirty="0"/>
          </a:p>
        </p:txBody>
      </p:sp>
      <p:sp>
        <p:nvSpPr>
          <p:cNvPr id="82" name="Chevron 44"/>
          <p:cNvSpPr>
            <a:spLocks noChangeArrowheads="1"/>
          </p:cNvSpPr>
          <p:nvPr/>
        </p:nvSpPr>
        <p:spPr bwMode="auto">
          <a:xfrm>
            <a:off x="1987893" y="1855829"/>
            <a:ext cx="1873389" cy="1390567"/>
          </a:xfrm>
          <a:prstGeom prst="chevron">
            <a:avLst>
              <a:gd name="adj" fmla="val 9786"/>
            </a:avLst>
          </a:prstGeom>
          <a:solidFill>
            <a:srgbClr val="388ABD"/>
          </a:solidFill>
          <a:ln w="19050" cap="rnd" algn="ctr">
            <a:noFill/>
            <a:bevel/>
            <a:headEnd/>
            <a:tailEnd/>
          </a:ln>
        </p:spPr>
        <p:txBody>
          <a:bodyPr lIns="36000" tIns="36000" rIns="36000" bIns="36000"/>
          <a:lstStyle/>
          <a:p>
            <a:pPr>
              <a:lnSpc>
                <a:spcPct val="90000"/>
              </a:lnSpc>
            </a:pPr>
            <a:r>
              <a:rPr lang="en-US" sz="900" dirty="0">
                <a:solidFill>
                  <a:schemeClr val="bg1"/>
                </a:solidFill>
                <a:latin typeface="BentonSans Regular"/>
                <a:cs typeface="BentonSans Regular"/>
              </a:rPr>
              <a:t>Creating Sales Orders</a:t>
            </a:r>
          </a:p>
          <a:p>
            <a:pPr>
              <a:lnSpc>
                <a:spcPct val="90000"/>
              </a:lnSpc>
            </a:pPr>
            <a:endParaRPr lang="en-US" sz="900" dirty="0">
              <a:solidFill>
                <a:schemeClr val="bg1"/>
              </a:solidFill>
              <a:latin typeface="BentonSans Regular"/>
              <a:cs typeface="BentonSans Regular"/>
            </a:endParaRPr>
          </a:p>
        </p:txBody>
      </p:sp>
      <p:sp>
        <p:nvSpPr>
          <p:cNvPr id="89" name="Chevron 121"/>
          <p:cNvSpPr>
            <a:spLocks noChangeArrowheads="1"/>
          </p:cNvSpPr>
          <p:nvPr>
            <p:custDataLst>
              <p:tags r:id="rId1"/>
            </p:custDataLst>
          </p:nvPr>
        </p:nvSpPr>
        <p:spPr bwMode="auto">
          <a:xfrm>
            <a:off x="2099384" y="2164528"/>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Create a sales order</a:t>
            </a:r>
          </a:p>
        </p:txBody>
      </p:sp>
      <p:sp>
        <p:nvSpPr>
          <p:cNvPr id="90" name="Chevron 122"/>
          <p:cNvSpPr>
            <a:spLocks noChangeArrowheads="1"/>
          </p:cNvSpPr>
          <p:nvPr>
            <p:custDataLst>
              <p:tags r:id="rId2"/>
            </p:custDataLst>
          </p:nvPr>
        </p:nvSpPr>
        <p:spPr bwMode="auto">
          <a:xfrm>
            <a:off x="2890202" y="2164528"/>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Approve a sales order</a:t>
            </a:r>
          </a:p>
        </p:txBody>
      </p:sp>
      <p:sp>
        <p:nvSpPr>
          <p:cNvPr id="91" name="TextBox 59">
            <a:hlinkClick r:id="rId17" action="ppaction://hlinksldjump"/>
          </p:cNvPr>
          <p:cNvSpPr txBox="1">
            <a:spLocks noChangeArrowheads="1"/>
          </p:cNvSpPr>
          <p:nvPr/>
        </p:nvSpPr>
        <p:spPr bwMode="auto">
          <a:xfrm>
            <a:off x="3513884" y="1791086"/>
            <a:ext cx="284052" cy="276999"/>
          </a:xfrm>
          <a:prstGeom prst="rect">
            <a:avLst/>
          </a:prstGeom>
          <a:noFill/>
          <a:ln w="9525">
            <a:noFill/>
            <a:miter lim="800000"/>
            <a:headEnd/>
            <a:tailEnd/>
          </a:ln>
        </p:spPr>
        <p:txBody>
          <a:bodyPr wrap="none">
            <a:spAutoFit/>
          </a:bodyPr>
          <a:lstStyle/>
          <a:p>
            <a:r>
              <a:rPr lang="en-US" sz="1200" dirty="0">
                <a:solidFill>
                  <a:schemeClr val="bg1"/>
                </a:solidFill>
                <a:latin typeface="BentonSans Light" pitchFamily="2" charset="0"/>
                <a:cs typeface="BrowalliaUPC" pitchFamily="34" charset="-34"/>
              </a:rPr>
              <a:t>X</a:t>
            </a:r>
          </a:p>
        </p:txBody>
      </p:sp>
      <p:sp>
        <p:nvSpPr>
          <p:cNvPr id="94" name="Oval 124">
            <a:hlinkClick r:id="rId20" action="ppaction://hlinksldjump" tooltip="The user enters details such as the account and products. An available-to-promise check is carried out, and product availability is displayed. After creating the order, the user submits it to logistics for further processing."/>
          </p:cNvPr>
          <p:cNvSpPr>
            <a:spLocks noChangeAspect="1"/>
          </p:cNvSpPr>
          <p:nvPr/>
        </p:nvSpPr>
        <p:spPr bwMode="gray">
          <a:xfrm>
            <a:off x="2669327" y="2757772"/>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95" name="Oval 125">
            <a:hlinkClick r:id="rId20" action="ppaction://hlinksldjump" tooltip="If certain conditions are fulfilled, the sales order may need to be approved by multiple managers. The approval process starts when you submit the order. "/>
          </p:cNvPr>
          <p:cNvSpPr>
            <a:spLocks noChangeAspect="1"/>
          </p:cNvSpPr>
          <p:nvPr/>
        </p:nvSpPr>
        <p:spPr bwMode="gray">
          <a:xfrm>
            <a:off x="3491621" y="2766398"/>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96" name="TextBox 66"/>
          <p:cNvSpPr txBox="1">
            <a:spLocks noChangeArrowheads="1"/>
          </p:cNvSpPr>
          <p:nvPr/>
        </p:nvSpPr>
        <p:spPr bwMode="auto">
          <a:xfrm>
            <a:off x="1760926" y="4399866"/>
            <a:ext cx="4914194" cy="1779974"/>
          </a:xfrm>
          <a:prstGeom prst="rect">
            <a:avLst/>
          </a:prstGeom>
          <a:noFill/>
          <a:ln w="9525">
            <a:noFill/>
            <a:miter lim="800000"/>
            <a:headEnd/>
            <a:tailEnd/>
          </a:ln>
        </p:spPr>
        <p:txBody>
          <a:bodyPr wrap="square">
            <a:spAutoFit/>
          </a:bodyPr>
          <a:lstStyle/>
          <a:p>
            <a:pPr>
              <a:buClr>
                <a:schemeClr val="accent1"/>
              </a:buClr>
              <a:buSzPct val="80000"/>
              <a:buFont typeface="Wingdings" pitchFamily="2" charset="2"/>
              <a:buNone/>
            </a:pPr>
            <a:r>
              <a:rPr lang="en-US" sz="900" dirty="0"/>
              <a:t>The </a:t>
            </a:r>
            <a:r>
              <a:rPr lang="en-US" sz="900" b="1" dirty="0"/>
              <a:t>Creating Sales Orders</a:t>
            </a:r>
            <a:r>
              <a:rPr lang="en-US" sz="900" dirty="0"/>
              <a:t> business process enables you to create a sales order with fixed terms and price conditions when a customer orders products or services. The order can be created on the basis of a quote, copying all conditions from the quote to the order or you enter the necessary details in the order such as the account, the products or services, the requested date , and customer information as additional text. The product availability is checked, and the system informs you of availability. The system can determine the cost of sales using product valuation, enabling you to evaluate the profitability of the order. After creating the order, you release it to logistics. An order confirmation form can be sent to the customer, depending on the output settings. </a:t>
            </a:r>
          </a:p>
          <a:p>
            <a:pPr>
              <a:buClr>
                <a:schemeClr val="accent1"/>
              </a:buClr>
              <a:buSzPct val="80000"/>
              <a:buFont typeface="Wingdings" pitchFamily="2" charset="2"/>
              <a:buNone/>
            </a:pPr>
            <a:r>
              <a:rPr lang="en-US" sz="900" dirty="0"/>
              <a:t>The sales order can also be generated automatically through business-to-business communication.</a:t>
            </a:r>
          </a:p>
          <a:p>
            <a:pPr marL="228600" lvl="1" indent="-114300">
              <a:spcBef>
                <a:spcPts val="200"/>
              </a:spcBef>
              <a:buFont typeface="Arial" charset="0"/>
              <a:buChar char="•"/>
            </a:pPr>
            <a:endParaRPr lang="en-US" sz="900" dirty="0"/>
          </a:p>
        </p:txBody>
      </p:sp>
      <p:sp>
        <p:nvSpPr>
          <p:cNvPr id="71" name="Rectangle 55"/>
          <p:cNvSpPr>
            <a:spLocks noChangeArrowheads="1"/>
          </p:cNvSpPr>
          <p:nvPr/>
        </p:nvSpPr>
        <p:spPr bwMode="auto">
          <a:xfrm>
            <a:off x="329363" y="4809441"/>
            <a:ext cx="1570038" cy="296863"/>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86" name="TextBox 72"/>
          <p:cNvSpPr txBox="1">
            <a:spLocks noChangeArrowheads="1"/>
          </p:cNvSpPr>
          <p:nvPr/>
        </p:nvSpPr>
        <p:spPr bwMode="auto">
          <a:xfrm>
            <a:off x="327025" y="5186545"/>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buFont typeface="Wingdings" pitchFamily="2" charset="2"/>
              <a:buNone/>
            </a:pPr>
            <a:r>
              <a:rPr lang="en-US" sz="900" dirty="0"/>
              <a:t>Business Value</a:t>
            </a:r>
          </a:p>
        </p:txBody>
      </p:sp>
      <p:sp>
        <p:nvSpPr>
          <p:cNvPr id="87" name="TextBox 61"/>
          <p:cNvSpPr txBox="1">
            <a:spLocks noChangeArrowheads="1"/>
          </p:cNvSpPr>
          <p:nvPr/>
        </p:nvSpPr>
        <p:spPr bwMode="auto">
          <a:xfrm>
            <a:off x="327025" y="5540558"/>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pPr>
            <a:r>
              <a:rPr lang="en-US" sz="900" dirty="0"/>
              <a:t>Scenario Flow</a:t>
            </a:r>
          </a:p>
        </p:txBody>
      </p:sp>
      <p:pic>
        <p:nvPicPr>
          <p:cNvPr id="93" name="Picture 92" descr="Calculator_2_60px.png"/>
          <p:cNvPicPr>
            <a:picLocks noChangeAspect="1"/>
          </p:cNvPicPr>
          <p:nvPr/>
        </p:nvPicPr>
        <p:blipFill>
          <a:blip r:embed="rId21" cstate="print"/>
          <a:stretch>
            <a:fillRect/>
          </a:stretch>
        </p:blipFill>
        <p:spPr>
          <a:xfrm>
            <a:off x="366739" y="5245467"/>
            <a:ext cx="180000" cy="180000"/>
          </a:xfrm>
          <a:prstGeom prst="rect">
            <a:avLst/>
          </a:prstGeom>
        </p:spPr>
      </p:pic>
      <p:pic>
        <p:nvPicPr>
          <p:cNvPr id="97" name="Picture 96" descr="Monitor_60px.png"/>
          <p:cNvPicPr>
            <a:picLocks noChangeAspect="1"/>
          </p:cNvPicPr>
          <p:nvPr/>
        </p:nvPicPr>
        <p:blipFill>
          <a:blip r:embed="rId22" cstate="print"/>
          <a:stretch>
            <a:fillRect/>
          </a:stretch>
        </p:blipFill>
        <p:spPr>
          <a:xfrm>
            <a:off x="366739" y="5604137"/>
            <a:ext cx="180000" cy="180000"/>
          </a:xfrm>
          <a:prstGeom prst="rect">
            <a:avLst/>
          </a:prstGeom>
        </p:spPr>
      </p:pic>
      <p:sp>
        <p:nvSpPr>
          <p:cNvPr id="98" name="Rectangle 57">
            <a:hlinkClick r:id="rId23" action="ppaction://hlinksldjump"/>
          </p:cNvPr>
          <p:cNvSpPr>
            <a:spLocks noChangeArrowheads="1"/>
          </p:cNvSpPr>
          <p:nvPr/>
        </p:nvSpPr>
        <p:spPr bwMode="auto">
          <a:xfrm>
            <a:off x="327025" y="5551670"/>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99" name="Rectangle 57">
            <a:hlinkClick r:id="rId24" action="ppaction://hlinksldjump"/>
          </p:cNvPr>
          <p:cNvSpPr>
            <a:spLocks noChangeArrowheads="1"/>
          </p:cNvSpPr>
          <p:nvPr/>
        </p:nvSpPr>
        <p:spPr bwMode="auto">
          <a:xfrm>
            <a:off x="305529" y="5153647"/>
            <a:ext cx="1570038"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101" name="TextBox 61"/>
          <p:cNvSpPr txBox="1">
            <a:spLocks noChangeArrowheads="1"/>
          </p:cNvSpPr>
          <p:nvPr/>
        </p:nvSpPr>
        <p:spPr bwMode="auto">
          <a:xfrm>
            <a:off x="327025" y="5832608"/>
            <a:ext cx="1436688" cy="330200"/>
          </a:xfrm>
          <a:prstGeom prst="rect">
            <a:avLst/>
          </a:prstGeom>
          <a:noFill/>
          <a:ln w="9525">
            <a:noFill/>
            <a:miter lim="800000"/>
            <a:headEnd/>
            <a:tailEnd/>
          </a:ln>
        </p:spPr>
        <p:txBody>
          <a:bodyPr lIns="0" rIns="36000" anchor="ctr"/>
          <a:lstStyle/>
          <a:p>
            <a:pPr marL="287338">
              <a:buClr>
                <a:schemeClr val="accent1"/>
              </a:buClr>
              <a:buSzPct val="80000"/>
            </a:pPr>
            <a:r>
              <a:rPr lang="en-US" sz="900" dirty="0"/>
              <a:t>Further Information</a:t>
            </a:r>
          </a:p>
        </p:txBody>
      </p:sp>
      <p:sp>
        <p:nvSpPr>
          <p:cNvPr id="102" name="Rectangle 57">
            <a:hlinkClick r:id="rId25" action="ppaction://hlinksldjump"/>
          </p:cNvPr>
          <p:cNvSpPr>
            <a:spLocks noChangeArrowheads="1"/>
          </p:cNvSpPr>
          <p:nvPr/>
        </p:nvSpPr>
        <p:spPr bwMode="auto">
          <a:xfrm>
            <a:off x="309641" y="5836767"/>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pic>
        <p:nvPicPr>
          <p:cNvPr id="57" name="Picture 56"/>
          <p:cNvPicPr>
            <a:picLocks noChangeAspect="1"/>
          </p:cNvPicPr>
          <p:nvPr/>
        </p:nvPicPr>
        <p:blipFill>
          <a:blip r:embed="rId26" cstate="print">
            <a:extLst>
              <a:ext uri="{28A0092B-C50C-407E-A947-70E740481C1C}">
                <a14:useLocalDpi xmlns:a14="http://schemas.microsoft.com/office/drawing/2010/main" val="0"/>
              </a:ext>
            </a:extLst>
          </a:blip>
          <a:stretch>
            <a:fillRect/>
          </a:stretch>
        </p:blipFill>
        <p:spPr>
          <a:xfrm>
            <a:off x="366739" y="4868969"/>
            <a:ext cx="180000" cy="134181"/>
          </a:xfrm>
          <a:prstGeom prst="rect">
            <a:avLst/>
          </a:prstGeom>
        </p:spPr>
      </p:pic>
      <p:grpSp>
        <p:nvGrpSpPr>
          <p:cNvPr id="106" name="Group 105"/>
          <p:cNvGrpSpPr/>
          <p:nvPr/>
        </p:nvGrpSpPr>
        <p:grpSpPr>
          <a:xfrm>
            <a:off x="6898774" y="4510087"/>
            <a:ext cx="411162" cy="411163"/>
            <a:chOff x="1830388" y="6321425"/>
            <a:chExt cx="411162" cy="411163"/>
          </a:xfrm>
        </p:grpSpPr>
        <p:pic>
          <p:nvPicPr>
            <p:cNvPr id="107" name="Picture 145" descr="tony_webber_active.png"/>
            <p:cNvPicPr>
              <a:picLocks noChangeAspect="1"/>
            </p:cNvPicPr>
            <p:nvPr/>
          </p:nvPicPr>
          <p:blipFill>
            <a:blip r:embed="rId27" cstate="print"/>
            <a:srcRect/>
            <a:stretch>
              <a:fillRect/>
            </a:stretch>
          </p:blipFill>
          <p:spPr bwMode="auto">
            <a:xfrm>
              <a:off x="1830388" y="6321425"/>
              <a:ext cx="411162" cy="411163"/>
            </a:xfrm>
            <a:prstGeom prst="rect">
              <a:avLst/>
            </a:prstGeom>
            <a:noFill/>
            <a:ln w="9525">
              <a:noFill/>
              <a:miter lim="800000"/>
              <a:headEnd/>
              <a:tailEnd/>
            </a:ln>
          </p:spPr>
        </p:pic>
        <p:sp>
          <p:nvSpPr>
            <p:cNvPr id="108" name="Oval 107"/>
            <p:cNvSpPr/>
            <p:nvPr/>
          </p:nvSpPr>
          <p:spPr bwMode="gray">
            <a:xfrm>
              <a:off x="1839838" y="6329363"/>
              <a:ext cx="386946" cy="396080"/>
            </a:xfrm>
            <a:prstGeom prst="ellipse">
              <a:avLst/>
            </a:prstGeom>
            <a:noFill/>
            <a:ln w="41275" algn="ctr">
              <a:solidFill>
                <a:srgbClr val="4DB6EF"/>
              </a:solid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de-DE" b="0" i="0" u="none" strike="noStrike" kern="0" cap="none" spc="0" normalizeH="0" baseline="0" noProof="0" dirty="0">
                <a:ln>
                  <a:noFill/>
                </a:ln>
                <a:effectLst/>
                <a:uLnTx/>
                <a:uFillTx/>
                <a:ea typeface="Arial Unicode MS" pitchFamily="34" charset="-128"/>
                <a:cs typeface="Arial Unicode MS" pitchFamily="34" charset="-128"/>
              </a:endParaRPr>
            </a:p>
          </p:txBody>
        </p:sp>
      </p:grpSp>
      <p:pic>
        <p:nvPicPr>
          <p:cNvPr id="109" name="Picture 37"/>
          <p:cNvPicPr>
            <a:picLocks noChangeAspect="1" noChangeArrowheads="1"/>
          </p:cNvPicPr>
          <p:nvPr>
            <p:custDataLst>
              <p:tags r:id="rId3"/>
            </p:custDataLst>
          </p:nvPr>
        </p:nvPicPr>
        <p:blipFill>
          <a:blip r:embed="rId28">
            <a:extLst>
              <a:ext uri="{28A0092B-C50C-407E-A947-70E740481C1C}">
                <a14:useLocalDpi xmlns:a14="http://schemas.microsoft.com/office/drawing/2010/main" val="0"/>
              </a:ext>
            </a:extLst>
          </a:blip>
          <a:stretch>
            <a:fillRect/>
          </a:stretch>
        </p:blipFill>
        <p:spPr bwMode="auto">
          <a:xfrm>
            <a:off x="6903584" y="5121275"/>
            <a:ext cx="585106" cy="409575"/>
          </a:xfrm>
          <a:prstGeom prst="rect">
            <a:avLst/>
          </a:prstGeom>
          <a:noFill/>
          <a:ln w="9525">
            <a:noFill/>
            <a:miter lim="800000"/>
            <a:headEnd/>
            <a:tailEnd/>
          </a:ln>
        </p:spPr>
      </p:pic>
    </p:spTree>
    <p:extLst>
      <p:ext uri="{BB962C8B-B14F-4D97-AF65-F5344CB8AC3E}">
        <p14:creationId xmlns:p14="http://schemas.microsoft.com/office/powerpoint/2010/main" val="689801922"/>
      </p:ext>
    </p:extLst>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5" name="Picture 54" descr="i_button_black.png"/>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376014" y="5909420"/>
            <a:ext cx="170688" cy="170688"/>
          </a:xfrm>
          <a:prstGeom prst="rect">
            <a:avLst/>
          </a:prstGeom>
        </p:spPr>
      </p:pic>
      <p:sp>
        <p:nvSpPr>
          <p:cNvPr id="71" name="TextBox 70"/>
          <p:cNvSpPr txBox="1"/>
          <p:nvPr/>
        </p:nvSpPr>
        <p:spPr>
          <a:xfrm>
            <a:off x="327024" y="4786930"/>
            <a:ext cx="1630363" cy="330200"/>
          </a:xfrm>
          <a:prstGeom prst="rect">
            <a:avLst/>
          </a:prstGeom>
          <a:solidFill>
            <a:srgbClr val="ECECEC"/>
          </a:solidFill>
        </p:spPr>
        <p:txBody>
          <a:bodyPr lIns="0" rIns="0" anchor="ctr"/>
          <a:lstStyle/>
          <a:p>
            <a:pPr marL="288000">
              <a:buClr>
                <a:schemeClr val="accent1"/>
              </a:buClr>
              <a:buSzPct val="80000"/>
              <a:defRPr/>
            </a:pPr>
            <a:r>
              <a:rPr lang="en-US" sz="900" b="1" dirty="0">
                <a:latin typeface="+mn-lt"/>
              </a:rPr>
              <a:t>Scenario/Processes</a:t>
            </a:r>
          </a:p>
        </p:txBody>
      </p:sp>
      <p:sp>
        <p:nvSpPr>
          <p:cNvPr id="66" name="Rectangle 55"/>
          <p:cNvSpPr>
            <a:spLocks noChangeArrowheads="1"/>
          </p:cNvSpPr>
          <p:nvPr/>
        </p:nvSpPr>
        <p:spPr bwMode="auto">
          <a:xfrm>
            <a:off x="329363" y="4809441"/>
            <a:ext cx="1570038" cy="296863"/>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2" name="Title 1"/>
          <p:cNvSpPr>
            <a:spLocks noGrp="1"/>
          </p:cNvSpPr>
          <p:nvPr>
            <p:ph type="title"/>
          </p:nvPr>
        </p:nvSpPr>
        <p:spPr/>
        <p:txBody>
          <a:bodyPr/>
          <a:lstStyle/>
          <a:p>
            <a:r>
              <a:rPr lang="en-US" dirty="0"/>
              <a:t>Order-to-Cash (Standardized Services)</a:t>
            </a:r>
            <a:br>
              <a:rPr lang="en-US" dirty="0"/>
            </a:br>
            <a:r>
              <a:rPr lang="en-US" sz="2000" b="0" dirty="0"/>
              <a:t>Process Details: Dispatching and Scheduling Orders</a:t>
            </a:r>
          </a:p>
        </p:txBody>
      </p:sp>
      <p:sp>
        <p:nvSpPr>
          <p:cNvPr id="21" name="Rectangle 122"/>
          <p:cNvSpPr>
            <a:spLocks noChangeArrowheads="1"/>
          </p:cNvSpPr>
          <p:nvPr/>
        </p:nvSpPr>
        <p:spPr bwMode="auto">
          <a:xfrm>
            <a:off x="1763713" y="4132263"/>
            <a:ext cx="7380287" cy="2725737"/>
          </a:xfrm>
          <a:prstGeom prst="rect">
            <a:avLst/>
          </a:prstGeom>
          <a:solidFill>
            <a:srgbClr val="ECECEC"/>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dirty="0"/>
          </a:p>
        </p:txBody>
      </p:sp>
      <p:sp>
        <p:nvSpPr>
          <p:cNvPr id="22" name="TextBox 21"/>
          <p:cNvSpPr txBox="1"/>
          <p:nvPr/>
        </p:nvSpPr>
        <p:spPr>
          <a:xfrm>
            <a:off x="218636" y="4119098"/>
            <a:ext cx="1647825" cy="461665"/>
          </a:xfrm>
          <a:prstGeom prst="rect">
            <a:avLst/>
          </a:prstGeom>
          <a:noFill/>
        </p:spPr>
        <p:txBody>
          <a:bodyPr>
            <a:spAutoFit/>
          </a:bodyPr>
          <a:lstStyle>
            <a:defPPr>
              <a:defRPr lang="de-DE"/>
            </a:defPPr>
            <a:lvl1pPr>
              <a:buClr>
                <a:schemeClr val="accent1"/>
              </a:buClr>
              <a:buSzPct val="80000"/>
              <a:buFont typeface="Wingdings" pitchFamily="2" charset="2"/>
              <a:buNone/>
              <a:defRPr sz="1200">
                <a:solidFill>
                  <a:srgbClr val="666666"/>
                </a:solidFill>
                <a:latin typeface="BentonSans Light" pitchFamily="2" charset="0"/>
              </a:defRPr>
            </a:lvl1pPr>
          </a:lstStyle>
          <a:p>
            <a:r>
              <a:rPr lang="en-US" dirty="0"/>
              <a:t>Scenario </a:t>
            </a:r>
          </a:p>
          <a:p>
            <a:r>
              <a:rPr lang="en-US" dirty="0"/>
              <a:t>Explorer</a:t>
            </a:r>
          </a:p>
        </p:txBody>
      </p:sp>
      <p:sp>
        <p:nvSpPr>
          <p:cNvPr id="29" name="TextBox 28"/>
          <p:cNvSpPr txBox="1"/>
          <p:nvPr/>
        </p:nvSpPr>
        <p:spPr bwMode="auto">
          <a:xfrm>
            <a:off x="1922463" y="4138613"/>
            <a:ext cx="4602162" cy="261937"/>
          </a:xfrm>
          <a:prstGeom prst="rect">
            <a:avLst/>
          </a:prstGeom>
          <a:noFill/>
        </p:spPr>
        <p:txBody>
          <a:bodyPr>
            <a:spAutoFit/>
          </a:bodyPr>
          <a:lstStyle/>
          <a:p>
            <a:pPr>
              <a:buClr>
                <a:schemeClr val="accent1"/>
              </a:buClr>
              <a:buSzPct val="80000"/>
              <a:buFont typeface="Wingdings" pitchFamily="2" charset="2"/>
              <a:buNone/>
              <a:defRPr/>
            </a:pPr>
            <a:endParaRPr lang="en-US" sz="1100" b="1" dirty="0">
              <a:solidFill>
                <a:srgbClr val="44697D"/>
              </a:solidFill>
              <a:latin typeface="+mn-lt"/>
            </a:endParaRPr>
          </a:p>
        </p:txBody>
      </p:sp>
      <p:sp>
        <p:nvSpPr>
          <p:cNvPr id="47" name="TextBox 83"/>
          <p:cNvSpPr txBox="1">
            <a:spLocks noChangeArrowheads="1"/>
          </p:cNvSpPr>
          <p:nvPr/>
        </p:nvSpPr>
        <p:spPr bwMode="auto">
          <a:xfrm>
            <a:off x="1738313"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Process Description</a:t>
            </a:r>
          </a:p>
        </p:txBody>
      </p:sp>
      <p:cxnSp>
        <p:nvCxnSpPr>
          <p:cNvPr id="67" name="Straight Connector 139"/>
          <p:cNvCxnSpPr>
            <a:cxnSpLocks noChangeShapeType="1"/>
          </p:cNvCxnSpPr>
          <p:nvPr/>
        </p:nvCxnSpPr>
        <p:spPr bwMode="auto">
          <a:xfrm rot="5400000">
            <a:off x="5518944" y="5463382"/>
            <a:ext cx="2536825" cy="1587"/>
          </a:xfrm>
          <a:prstGeom prst="line">
            <a:avLst/>
          </a:prstGeom>
          <a:noFill/>
          <a:ln w="12700" algn="ctr">
            <a:solidFill>
              <a:schemeClr val="bg1"/>
            </a:solidFill>
            <a:round/>
            <a:headEnd/>
            <a:tailEnd/>
          </a:ln>
        </p:spPr>
      </p:cxnSp>
      <p:sp>
        <p:nvSpPr>
          <p:cNvPr id="78" name="Text Box 129"/>
          <p:cNvSpPr txBox="1">
            <a:spLocks noChangeArrowheads="1"/>
          </p:cNvSpPr>
          <p:nvPr/>
        </p:nvSpPr>
        <p:spPr bwMode="auto">
          <a:xfrm>
            <a:off x="8229427" y="2706026"/>
            <a:ext cx="339725" cy="369888"/>
          </a:xfrm>
          <a:prstGeom prst="rect">
            <a:avLst/>
          </a:prstGeom>
          <a:noFill/>
          <a:ln w="9525">
            <a:noFill/>
            <a:miter lim="800000"/>
            <a:headEnd/>
            <a:tailEnd/>
          </a:ln>
        </p:spPr>
        <p:txBody>
          <a:bodyPr wrap="none" lIns="54000" rIns="54000">
            <a:spAutoFit/>
          </a:bodyPr>
          <a:lstStyle/>
          <a:p>
            <a:r>
              <a:rPr lang="en-US" sz="1800" b="1" dirty="0"/>
              <a:t>…</a:t>
            </a:r>
          </a:p>
        </p:txBody>
      </p:sp>
      <p:sp>
        <p:nvSpPr>
          <p:cNvPr id="83" name="TextBox 83"/>
          <p:cNvSpPr txBox="1">
            <a:spLocks noChangeArrowheads="1"/>
          </p:cNvSpPr>
          <p:nvPr/>
        </p:nvSpPr>
        <p:spPr bwMode="auto">
          <a:xfrm>
            <a:off x="6788615"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Further Information</a:t>
            </a:r>
          </a:p>
        </p:txBody>
      </p:sp>
      <p:grpSp>
        <p:nvGrpSpPr>
          <p:cNvPr id="48" name="Group 47"/>
          <p:cNvGrpSpPr/>
          <p:nvPr/>
        </p:nvGrpSpPr>
        <p:grpSpPr>
          <a:xfrm>
            <a:off x="7709046" y="1152671"/>
            <a:ext cx="1174410" cy="309466"/>
            <a:chOff x="7269479" y="1173773"/>
            <a:chExt cx="1174410" cy="309466"/>
          </a:xfrm>
        </p:grpSpPr>
        <p:pic>
          <p:nvPicPr>
            <p:cNvPr id="49" name="Picture 2" descr="\\dwdfkps\KPS\100_Public\Graphics\Pictogram-Library\2011-Visual-Style\60X60-PNGs\SelfService_60px.png"/>
            <p:cNvPicPr>
              <a:picLocks noChangeAspect="1" noChangeArrowheads="1"/>
            </p:cNvPicPr>
            <p:nvPr/>
          </p:nvPicPr>
          <p:blipFill>
            <a:blip r:embed="rId9" cstate="print"/>
            <a:srcRect/>
            <a:stretch>
              <a:fillRect/>
            </a:stretch>
          </p:blipFill>
          <p:spPr bwMode="auto">
            <a:xfrm>
              <a:off x="7269479" y="1173773"/>
              <a:ext cx="282233" cy="282233"/>
            </a:xfrm>
            <a:prstGeom prst="rect">
              <a:avLst/>
            </a:prstGeom>
            <a:noFill/>
          </p:spPr>
        </p:pic>
        <p:sp>
          <p:nvSpPr>
            <p:cNvPr id="50" name="Rectangle 108"/>
            <p:cNvSpPr>
              <a:spLocks noChangeArrowheads="1"/>
            </p:cNvSpPr>
            <p:nvPr/>
          </p:nvSpPr>
          <p:spPr bwMode="auto">
            <a:xfrm>
              <a:off x="7272314" y="1178439"/>
              <a:ext cx="1171575" cy="304800"/>
            </a:xfrm>
            <a:prstGeom prst="rect">
              <a:avLst/>
            </a:prstGeom>
            <a:noFill/>
            <a:ln w="9525">
              <a:noFill/>
              <a:miter lim="800000"/>
              <a:headEnd/>
              <a:tailEnd/>
            </a:ln>
          </p:spPr>
          <p:txBody>
            <a:bodyPr wrap="none">
              <a:spAutoFit/>
            </a:bodyPr>
            <a:lstStyle/>
            <a:p>
              <a:pPr marL="215900">
                <a:spcBef>
                  <a:spcPts val="600"/>
                </a:spcBef>
                <a:spcAft>
                  <a:spcPct val="30000"/>
                </a:spcAft>
              </a:pPr>
              <a:r>
                <a:rPr lang="en-US" sz="700" dirty="0">
                  <a:ea typeface="SimSun" pitchFamily="2" charset="-122"/>
                </a:rPr>
                <a:t>Click process </a:t>
              </a:r>
              <a:br>
                <a:rPr lang="en-US" sz="700" dirty="0">
                  <a:ea typeface="SimSun" pitchFamily="2" charset="-122"/>
                </a:rPr>
              </a:br>
              <a:r>
                <a:rPr lang="en-US" sz="700" dirty="0">
                  <a:ea typeface="SimSun" pitchFamily="2" charset="-122"/>
                </a:rPr>
                <a:t>chevrons for details</a:t>
              </a:r>
            </a:p>
          </p:txBody>
        </p:sp>
      </p:grpSp>
      <p:sp>
        <p:nvSpPr>
          <p:cNvPr id="59" name="Chevron 123">
            <a:hlinkClick r:id="rId10" action="ppaction://hlinksldjump"/>
          </p:cNvPr>
          <p:cNvSpPr>
            <a:spLocks noChangeArrowheads="1"/>
          </p:cNvSpPr>
          <p:nvPr/>
        </p:nvSpPr>
        <p:spPr bwMode="auto">
          <a:xfrm>
            <a:off x="330871" y="2101823"/>
            <a:ext cx="884237"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Handling an Incoming Customer Inquiry</a:t>
            </a:r>
          </a:p>
        </p:txBody>
      </p:sp>
      <p:sp>
        <p:nvSpPr>
          <p:cNvPr id="61" name="Chevron 123">
            <a:hlinkClick r:id="rId11" action="ppaction://hlinksldjump"/>
          </p:cNvPr>
          <p:cNvSpPr>
            <a:spLocks noChangeArrowheads="1"/>
          </p:cNvSpPr>
          <p:nvPr/>
        </p:nvSpPr>
        <p:spPr bwMode="auto">
          <a:xfrm>
            <a:off x="6285667" y="2100575"/>
            <a:ext cx="884237" cy="879809"/>
          </a:xfrm>
          <a:prstGeom prst="chevron">
            <a:avLst>
              <a:gd name="adj" fmla="val 10374"/>
            </a:avLst>
          </a:prstGeom>
          <a:solidFill>
            <a:schemeClr val="bg1"/>
          </a:solidFill>
          <a:ln w="12700" algn="ctr">
            <a:solidFill>
              <a:schemeClr val="bg1">
                <a:lumMod val="50000"/>
              </a:schemeClr>
            </a:solidFill>
            <a:prstDash val="solid"/>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Executing Services</a:t>
            </a:r>
          </a:p>
        </p:txBody>
      </p:sp>
      <p:sp>
        <p:nvSpPr>
          <p:cNvPr id="62" name="Chevron 123">
            <a:hlinkClick r:id="rId12" action="ppaction://hlinksldjump"/>
          </p:cNvPr>
          <p:cNvSpPr>
            <a:spLocks noChangeArrowheads="1"/>
          </p:cNvSpPr>
          <p:nvPr/>
        </p:nvSpPr>
        <p:spPr bwMode="auto">
          <a:xfrm>
            <a:off x="1175697" y="2101823"/>
            <a:ext cx="884237"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Creating Sales Quotes</a:t>
            </a:r>
          </a:p>
        </p:txBody>
      </p:sp>
      <p:sp>
        <p:nvSpPr>
          <p:cNvPr id="63" name="Chevron 123">
            <a:hlinkClick r:id="rId13" action="ppaction://hlinksldjump"/>
          </p:cNvPr>
          <p:cNvSpPr>
            <a:spLocks noChangeArrowheads="1"/>
          </p:cNvSpPr>
          <p:nvPr/>
        </p:nvSpPr>
        <p:spPr bwMode="auto">
          <a:xfrm>
            <a:off x="2011678" y="2101822"/>
            <a:ext cx="884236"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Creating Sales Orders</a:t>
            </a:r>
          </a:p>
        </p:txBody>
      </p:sp>
      <p:sp>
        <p:nvSpPr>
          <p:cNvPr id="64" name="Chevron 123">
            <a:hlinkClick r:id="rId14" action="ppaction://hlinksldjump"/>
          </p:cNvPr>
          <p:cNvSpPr>
            <a:spLocks noChangeArrowheads="1"/>
          </p:cNvSpPr>
          <p:nvPr/>
        </p:nvSpPr>
        <p:spPr bwMode="auto">
          <a:xfrm>
            <a:off x="7127115" y="2101823"/>
            <a:ext cx="884237"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Confirming Service Execution</a:t>
            </a:r>
          </a:p>
        </p:txBody>
      </p:sp>
      <p:sp>
        <p:nvSpPr>
          <p:cNvPr id="65" name="Chevron 123">
            <a:hlinkClick r:id="rId15" action="ppaction://hlinksldjump"/>
          </p:cNvPr>
          <p:cNvSpPr>
            <a:spLocks noChangeArrowheads="1"/>
          </p:cNvSpPr>
          <p:nvPr/>
        </p:nvSpPr>
        <p:spPr bwMode="auto">
          <a:xfrm>
            <a:off x="3671305" y="3034577"/>
            <a:ext cx="884236"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Receivables and Payments</a:t>
            </a:r>
          </a:p>
        </p:txBody>
      </p:sp>
      <p:sp>
        <p:nvSpPr>
          <p:cNvPr id="69" name="Chevron 123">
            <a:hlinkClick r:id="rId16" action="ppaction://hlinksldjump"/>
          </p:cNvPr>
          <p:cNvSpPr>
            <a:spLocks noChangeArrowheads="1"/>
          </p:cNvSpPr>
          <p:nvPr/>
        </p:nvSpPr>
        <p:spPr bwMode="auto">
          <a:xfrm>
            <a:off x="2849141" y="3034577"/>
            <a:ext cx="884237" cy="879810"/>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Creating Down Payment Request - Customer</a:t>
            </a:r>
          </a:p>
        </p:txBody>
      </p:sp>
      <p:sp>
        <p:nvSpPr>
          <p:cNvPr id="70" name="Freeform 70">
            <a:hlinkClick r:id="rId17" action="ppaction://hlinksldjump" tooltip="Telephony System, Groupware Server, Web Server"/>
          </p:cNvPr>
          <p:cNvSpPr>
            <a:spLocks noChangeArrowheads="1"/>
          </p:cNvSpPr>
          <p:nvPr/>
        </p:nvSpPr>
        <p:spPr bwMode="auto">
          <a:xfrm flipV="1">
            <a:off x="997135" y="2105835"/>
            <a:ext cx="155575" cy="125412"/>
          </a:xfrm>
          <a:custGeom>
            <a:avLst/>
            <a:gdLst>
              <a:gd name="T0" fmla="*/ 0 w 155643"/>
              <a:gd name="T1" fmla="*/ 16776 h 131323"/>
              <a:gd name="T2" fmla="*/ 123836 w 155643"/>
              <a:gd name="T3" fmla="*/ 16776 h 131323"/>
              <a:gd name="T4" fmla="*/ 152410 w 155643"/>
              <a:gd name="T5" fmla="*/ 0 h 131323"/>
              <a:gd name="T6" fmla="*/ 0 w 155643"/>
              <a:gd name="T7" fmla="*/ 16776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chemeClr val="tx1">
              <a:lumMod val="75000"/>
              <a:lumOff val="25000"/>
            </a:schemeClr>
          </a:solidFill>
          <a:ln w="9525" algn="ctr">
            <a:noFill/>
            <a:round/>
            <a:headEnd/>
            <a:tailEnd/>
          </a:ln>
        </p:spPr>
        <p:txBody>
          <a:bodyPr rot="10800000" wrap="none" lIns="54000" tIns="0" rIns="54000" bIns="0" anchor="ctr"/>
          <a:lstStyle/>
          <a:p>
            <a:endParaRPr lang="de-DE" dirty="0"/>
          </a:p>
        </p:txBody>
      </p:sp>
      <p:sp>
        <p:nvSpPr>
          <p:cNvPr id="74" name="Freeform 73"/>
          <p:cNvSpPr>
            <a:spLocks noChangeArrowheads="1"/>
          </p:cNvSpPr>
          <p:nvPr/>
        </p:nvSpPr>
        <p:spPr bwMode="auto">
          <a:xfrm>
            <a:off x="4326932" y="3778866"/>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dirty="0"/>
          </a:p>
        </p:txBody>
      </p:sp>
      <p:sp>
        <p:nvSpPr>
          <p:cNvPr id="77" name="Freeform 76"/>
          <p:cNvSpPr>
            <a:spLocks noChangeArrowheads="1"/>
          </p:cNvSpPr>
          <p:nvPr/>
        </p:nvSpPr>
        <p:spPr bwMode="auto">
          <a:xfrm>
            <a:off x="7784032" y="2847213"/>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dirty="0"/>
          </a:p>
        </p:txBody>
      </p:sp>
      <p:sp>
        <p:nvSpPr>
          <p:cNvPr id="86" name="Chevron 45"/>
          <p:cNvSpPr>
            <a:spLocks noChangeArrowheads="1"/>
          </p:cNvSpPr>
          <p:nvPr/>
        </p:nvSpPr>
        <p:spPr bwMode="auto">
          <a:xfrm>
            <a:off x="2787582" y="1853572"/>
            <a:ext cx="3509701" cy="1390566"/>
          </a:xfrm>
          <a:prstGeom prst="chevron">
            <a:avLst>
              <a:gd name="adj" fmla="val 11300"/>
            </a:avLst>
          </a:prstGeom>
          <a:solidFill>
            <a:srgbClr val="388ABD"/>
          </a:solidFill>
          <a:ln w="19050" cap="rnd" algn="ctr">
            <a:noFill/>
            <a:bevel/>
            <a:headEnd/>
            <a:tailEnd/>
          </a:ln>
        </p:spPr>
        <p:txBody>
          <a:bodyPr lIns="36000" tIns="36000" rIns="36000" bIns="36000"/>
          <a:lstStyle/>
          <a:p>
            <a:pPr>
              <a:lnSpc>
                <a:spcPct val="90000"/>
              </a:lnSpc>
            </a:pPr>
            <a:r>
              <a:rPr lang="en-US" sz="900" dirty="0">
                <a:solidFill>
                  <a:schemeClr val="bg1"/>
                </a:solidFill>
                <a:latin typeface="BentonSans Regular"/>
                <a:cs typeface="BentonSans Regular"/>
              </a:rPr>
              <a:t>Dispatching and Scheduling Orders –</a:t>
            </a:r>
          </a:p>
          <a:p>
            <a:pPr>
              <a:lnSpc>
                <a:spcPct val="90000"/>
              </a:lnSpc>
            </a:pPr>
            <a:r>
              <a:rPr lang="en-US" sz="900" dirty="0" err="1">
                <a:solidFill>
                  <a:schemeClr val="bg1"/>
                </a:solidFill>
                <a:latin typeface="BentonSans Regular"/>
                <a:cs typeface="BentonSans Regular"/>
              </a:rPr>
              <a:t>Decentral</a:t>
            </a:r>
            <a:r>
              <a:rPr lang="en-US" sz="900" dirty="0">
                <a:solidFill>
                  <a:schemeClr val="bg1"/>
                </a:solidFill>
                <a:latin typeface="BentonSans Regular"/>
                <a:cs typeface="BentonSans Regular"/>
              </a:rPr>
              <a:t> Scheduling</a:t>
            </a:r>
          </a:p>
        </p:txBody>
      </p:sp>
      <p:sp>
        <p:nvSpPr>
          <p:cNvPr id="87" name="Chevron 86"/>
          <p:cNvSpPr>
            <a:spLocks noChangeArrowheads="1"/>
          </p:cNvSpPr>
          <p:nvPr>
            <p:custDataLst>
              <p:tags r:id="rId1"/>
            </p:custDataLst>
          </p:nvPr>
        </p:nvSpPr>
        <p:spPr bwMode="auto">
          <a:xfrm>
            <a:off x="3012775" y="2172646"/>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Dispatch and release an order for execution</a:t>
            </a:r>
          </a:p>
        </p:txBody>
      </p:sp>
      <p:sp>
        <p:nvSpPr>
          <p:cNvPr id="92" name="Oval 91">
            <a:hlinkClick r:id="rId17" action="ppaction://hlinksldjump" tooltip="Based on pre-defined rules, the system automatically dispatches the order to a service performer and/or execution team. The service employee reassigns the order if necessary, then fully or partially releases it for execution."/>
          </p:cNvPr>
          <p:cNvSpPr>
            <a:spLocks noChangeAspect="1"/>
          </p:cNvSpPr>
          <p:nvPr/>
        </p:nvSpPr>
        <p:spPr bwMode="gray">
          <a:xfrm>
            <a:off x="3594372" y="2757264"/>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93" name="Chevron 92"/>
          <p:cNvSpPr>
            <a:spLocks noChangeArrowheads="1"/>
          </p:cNvSpPr>
          <p:nvPr>
            <p:custDataLst>
              <p:tags r:id="rId2"/>
            </p:custDataLst>
          </p:nvPr>
        </p:nvSpPr>
        <p:spPr bwMode="auto">
          <a:xfrm>
            <a:off x="3794903" y="2169769"/>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Check order pipeline and plan a route</a:t>
            </a:r>
          </a:p>
        </p:txBody>
      </p:sp>
      <p:sp>
        <p:nvSpPr>
          <p:cNvPr id="94" name="Oval 93">
            <a:hlinkClick r:id="rId17" action="ppaction://hlinksldjump" tooltip="The service performer checks for new orders in the order pipeline and plans the execution sequence based on the priority or service location, for example. There are sorting and filtering functions, and an integrated route planner to help minimize travel."/>
          </p:cNvPr>
          <p:cNvSpPr>
            <a:spLocks noChangeAspect="1"/>
          </p:cNvSpPr>
          <p:nvPr/>
        </p:nvSpPr>
        <p:spPr bwMode="gray">
          <a:xfrm>
            <a:off x="4367874" y="2763013"/>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95" name="Chevron 94"/>
          <p:cNvSpPr>
            <a:spLocks noChangeArrowheads="1"/>
          </p:cNvSpPr>
          <p:nvPr>
            <p:custDataLst>
              <p:tags r:id="rId3"/>
            </p:custDataLst>
          </p:nvPr>
        </p:nvSpPr>
        <p:spPr bwMode="auto">
          <a:xfrm>
            <a:off x="4559781" y="2175522"/>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Schedule an order</a:t>
            </a:r>
          </a:p>
        </p:txBody>
      </p:sp>
      <p:sp>
        <p:nvSpPr>
          <p:cNvPr id="96" name="Oval 95">
            <a:hlinkClick r:id="rId17" action="ppaction://hlinksldjump" tooltip="After defining the order execution sequence, the service performer plans the day in detail, scheduling appointments for the orders directly in the calendar. In this way, the service performer's day is transparent to others in the service organization."/>
          </p:cNvPr>
          <p:cNvSpPr>
            <a:spLocks noChangeAspect="1"/>
          </p:cNvSpPr>
          <p:nvPr/>
        </p:nvSpPr>
        <p:spPr bwMode="gray">
          <a:xfrm>
            <a:off x="5132752" y="2768766"/>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97" name="Chevron 96"/>
          <p:cNvSpPr>
            <a:spLocks noChangeArrowheads="1"/>
          </p:cNvSpPr>
          <p:nvPr>
            <p:custDataLst>
              <p:tags r:id="rId4"/>
            </p:custDataLst>
          </p:nvPr>
        </p:nvSpPr>
        <p:spPr bwMode="auto">
          <a:xfrm>
            <a:off x="5341910" y="2172646"/>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Prepare service execution</a:t>
            </a:r>
          </a:p>
        </p:txBody>
      </p:sp>
      <p:sp>
        <p:nvSpPr>
          <p:cNvPr id="98" name="Oval 97">
            <a:hlinkClick r:id="rId17" action="ppaction://hlinksldjump" tooltip="Before heading out, the service performer prints and/or downloads to Excel the list of orders to be executed, as well as the details for each order. The relevant appointments can be displayed in the calendar view or in Outlook (after synchronization)."/>
          </p:cNvPr>
          <p:cNvSpPr>
            <a:spLocks noChangeAspect="1"/>
          </p:cNvSpPr>
          <p:nvPr/>
        </p:nvSpPr>
        <p:spPr bwMode="gray">
          <a:xfrm>
            <a:off x="5914881" y="2765890"/>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101" name="Rectangle 78">
            <a:hlinkClick r:id="rId18" action="ppaction://hlinksldjump"/>
          </p:cNvPr>
          <p:cNvSpPr>
            <a:spLocks noChangeArrowheads="1"/>
          </p:cNvSpPr>
          <p:nvPr/>
        </p:nvSpPr>
        <p:spPr bwMode="auto">
          <a:xfrm>
            <a:off x="1851025" y="6289675"/>
            <a:ext cx="2743200" cy="203200"/>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dirty="0"/>
          </a:p>
        </p:txBody>
      </p:sp>
      <p:sp>
        <p:nvSpPr>
          <p:cNvPr id="103" name="Chevron 101"/>
          <p:cNvSpPr>
            <a:spLocks noChangeArrowheads="1"/>
          </p:cNvSpPr>
          <p:nvPr/>
        </p:nvSpPr>
        <p:spPr bwMode="auto">
          <a:xfrm>
            <a:off x="7627938" y="4645025"/>
            <a:ext cx="1516062" cy="276225"/>
          </a:xfrm>
          <a:prstGeom prst="chevron">
            <a:avLst>
              <a:gd name="adj" fmla="val 10367"/>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dirty="0">
                <a:solidFill>
                  <a:srgbClr val="404040"/>
                </a:solidFill>
              </a:rPr>
              <a:t>Performed by</a:t>
            </a:r>
          </a:p>
          <a:p>
            <a:pPr>
              <a:buClr>
                <a:schemeClr val="accent1"/>
              </a:buClr>
              <a:buSzPct val="80000"/>
              <a:buFont typeface="Wingdings" pitchFamily="2" charset="2"/>
              <a:buNone/>
            </a:pPr>
            <a:r>
              <a:rPr lang="de-DE" sz="800" dirty="0">
                <a:solidFill>
                  <a:srgbClr val="404040"/>
                </a:solidFill>
              </a:rPr>
              <a:t>Service Planner/Dispatcher</a:t>
            </a:r>
            <a:br>
              <a:rPr lang="de-DE" sz="800" dirty="0">
                <a:solidFill>
                  <a:srgbClr val="404040"/>
                </a:solidFill>
              </a:rPr>
            </a:br>
            <a:r>
              <a:rPr lang="de-DE" sz="800" dirty="0">
                <a:solidFill>
                  <a:srgbClr val="404040"/>
                </a:solidFill>
              </a:rPr>
              <a:t>Service Performer</a:t>
            </a:r>
            <a:endParaRPr lang="en-US" sz="800" dirty="0">
              <a:solidFill>
                <a:srgbClr val="404040"/>
              </a:solidFill>
            </a:endParaRPr>
          </a:p>
        </p:txBody>
      </p:sp>
      <p:sp>
        <p:nvSpPr>
          <p:cNvPr id="105" name="TextBox 66"/>
          <p:cNvSpPr txBox="1">
            <a:spLocks noChangeArrowheads="1"/>
          </p:cNvSpPr>
          <p:nvPr/>
        </p:nvSpPr>
        <p:spPr bwMode="auto">
          <a:xfrm>
            <a:off x="1735138" y="4406900"/>
            <a:ext cx="4960937" cy="1730375"/>
          </a:xfrm>
          <a:prstGeom prst="rect">
            <a:avLst/>
          </a:prstGeom>
          <a:noFill/>
          <a:ln w="9525">
            <a:noFill/>
            <a:miter lim="800000"/>
            <a:headEnd/>
            <a:tailEnd/>
          </a:ln>
        </p:spPr>
        <p:txBody>
          <a:bodyPr>
            <a:spAutoFit/>
          </a:bodyPr>
          <a:lstStyle/>
          <a:p>
            <a:pPr>
              <a:buClr>
                <a:schemeClr val="accent1"/>
              </a:buClr>
              <a:buSzPct val="80000"/>
              <a:buFont typeface="Wingdings" pitchFamily="2" charset="2"/>
              <a:buNone/>
            </a:pPr>
            <a:r>
              <a:rPr lang="en-US" sz="900" dirty="0"/>
              <a:t>The </a:t>
            </a:r>
            <a:r>
              <a:rPr lang="en-US" sz="900" b="1" dirty="0"/>
              <a:t>Dispatching and Scheduling Orders</a:t>
            </a:r>
            <a:r>
              <a:rPr lang="en-US" sz="900" dirty="0"/>
              <a:t> business process enables a service employee to assign an order, either manually or automatically to the responsible service performer and/or execution team. He or she can then schedule the service performer by creating a follow-up appointment for the sales or service order. This can be done either centrally by the service employee or decentrally by the service performer. The order can be scheduled taking the order priority, availability, or other aspects such as service levels and route optimization into account.</a:t>
            </a:r>
          </a:p>
          <a:p>
            <a:pPr>
              <a:buClr>
                <a:schemeClr val="accent1"/>
              </a:buClr>
              <a:buSzPct val="80000"/>
              <a:buFont typeface="Wingdings" pitchFamily="2" charset="2"/>
              <a:buNone/>
            </a:pPr>
            <a:r>
              <a:rPr lang="en-US" sz="900" dirty="0"/>
              <a:t>Finally, the service employee releases the order for execution. Once this is done, the service performer can print and/or download the list of orders to be executed as well as the details for each order before heading out. In addition, the service performer can display the appointments in a calendar view within the SAP Business ByDesign system or in a groupware client such as Outlook, if groupware integration is active.</a:t>
            </a:r>
          </a:p>
        </p:txBody>
      </p:sp>
      <p:pic>
        <p:nvPicPr>
          <p:cNvPr id="106" name="Picture 138"/>
          <p:cNvPicPr>
            <a:picLocks noChangeAspect="1"/>
          </p:cNvPicPr>
          <p:nvPr/>
        </p:nvPicPr>
        <p:blipFill>
          <a:blip r:embed="rId19">
            <a:extLst>
              <a:ext uri="{28A0092B-C50C-407E-A947-70E740481C1C}">
                <a14:useLocalDpi xmlns:a14="http://schemas.microsoft.com/office/drawing/2010/main" val="0"/>
              </a:ext>
            </a:extLst>
          </a:blip>
          <a:stretch>
            <a:fillRect/>
          </a:stretch>
        </p:blipFill>
        <p:spPr bwMode="auto">
          <a:xfrm>
            <a:off x="6888011" y="4514850"/>
            <a:ext cx="405115" cy="411163"/>
          </a:xfrm>
          <a:prstGeom prst="rect">
            <a:avLst/>
          </a:prstGeom>
          <a:noFill/>
          <a:ln w="9525">
            <a:noFill/>
            <a:miter lim="800000"/>
            <a:headEnd/>
            <a:tailEnd/>
          </a:ln>
        </p:spPr>
      </p:pic>
      <p:sp>
        <p:nvSpPr>
          <p:cNvPr id="107" name="Rectangle 77"/>
          <p:cNvSpPr>
            <a:spLocks noChangeArrowheads="1"/>
          </p:cNvSpPr>
          <p:nvPr/>
        </p:nvSpPr>
        <p:spPr bwMode="auto">
          <a:xfrm>
            <a:off x="2848124" y="2976563"/>
            <a:ext cx="2066839" cy="216982"/>
          </a:xfrm>
          <a:prstGeom prst="rect">
            <a:avLst/>
          </a:prstGeom>
          <a:solidFill>
            <a:srgbClr val="388ABD"/>
          </a:solidFill>
          <a:ln w="19050" cap="rnd" algn="ctr">
            <a:noFill/>
            <a:bevel/>
            <a:headEnd/>
            <a:tailEnd/>
          </a:ln>
        </p:spPr>
        <p:txBody>
          <a:bodyPr lIns="36000" tIns="36000" rIns="36000" bIns="36000"/>
          <a:lstStyle/>
          <a:p>
            <a:pPr>
              <a:lnSpc>
                <a:spcPct val="90000"/>
              </a:lnSpc>
            </a:pPr>
            <a:r>
              <a:rPr lang="en-US" sz="900" dirty="0">
                <a:solidFill>
                  <a:schemeClr val="bg1"/>
                </a:solidFill>
                <a:latin typeface="BentonSans Regular"/>
                <a:cs typeface="BentonSans Regular"/>
                <a:hlinkClick r:id="rId20" action="ppaction://hlinksldjump"/>
              </a:rPr>
              <a:t>Click here</a:t>
            </a:r>
            <a:r>
              <a:rPr lang="en-US" sz="900" dirty="0">
                <a:solidFill>
                  <a:schemeClr val="bg1"/>
                </a:solidFill>
                <a:latin typeface="BentonSans Regular"/>
                <a:cs typeface="BentonSans Regular"/>
              </a:rPr>
              <a:t> to display process variants</a:t>
            </a:r>
          </a:p>
        </p:txBody>
      </p:sp>
      <p:sp>
        <p:nvSpPr>
          <p:cNvPr id="54" name="TextBox 59">
            <a:hlinkClick r:id="rId21" action="ppaction://hlinksldjump"/>
          </p:cNvPr>
          <p:cNvSpPr txBox="1">
            <a:spLocks noChangeArrowheads="1"/>
          </p:cNvSpPr>
          <p:nvPr/>
        </p:nvSpPr>
        <p:spPr bwMode="auto">
          <a:xfrm>
            <a:off x="5929661" y="1787532"/>
            <a:ext cx="284052" cy="276999"/>
          </a:xfrm>
          <a:prstGeom prst="rect">
            <a:avLst/>
          </a:prstGeom>
          <a:noFill/>
          <a:ln w="9525">
            <a:noFill/>
            <a:miter lim="800000"/>
            <a:headEnd/>
            <a:tailEnd/>
          </a:ln>
        </p:spPr>
        <p:txBody>
          <a:bodyPr wrap="none">
            <a:spAutoFit/>
          </a:bodyPr>
          <a:lstStyle/>
          <a:p>
            <a:r>
              <a:rPr lang="en-US" sz="1200" dirty="0">
                <a:solidFill>
                  <a:schemeClr val="bg1"/>
                </a:solidFill>
                <a:latin typeface="BentonSans Light" pitchFamily="2" charset="0"/>
                <a:cs typeface="BrowalliaUPC" pitchFamily="34" charset="-34"/>
              </a:rPr>
              <a:t>X</a:t>
            </a:r>
          </a:p>
        </p:txBody>
      </p:sp>
      <p:sp>
        <p:nvSpPr>
          <p:cNvPr id="68" name="Chevron 102"/>
          <p:cNvSpPr>
            <a:spLocks noChangeArrowheads="1"/>
          </p:cNvSpPr>
          <p:nvPr/>
        </p:nvSpPr>
        <p:spPr bwMode="auto">
          <a:xfrm>
            <a:off x="7627938" y="5299075"/>
            <a:ext cx="1516062" cy="274638"/>
          </a:xfrm>
          <a:prstGeom prst="chevron">
            <a:avLst>
              <a:gd name="adj" fmla="val 10376"/>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dirty="0">
                <a:solidFill>
                  <a:srgbClr val="404040"/>
                </a:solidFill>
              </a:rPr>
              <a:t>In the Work Centers</a:t>
            </a:r>
          </a:p>
          <a:p>
            <a:pPr>
              <a:buClr>
                <a:schemeClr val="accent1"/>
              </a:buClr>
              <a:buSzPct val="80000"/>
              <a:buFont typeface="Wingdings" pitchFamily="2" charset="2"/>
              <a:buNone/>
            </a:pPr>
            <a:r>
              <a:rPr lang="en-US" sz="800" dirty="0">
                <a:solidFill>
                  <a:srgbClr val="404040"/>
                </a:solidFill>
              </a:rPr>
              <a:t>Sales Orders  </a:t>
            </a:r>
            <a:br>
              <a:rPr lang="en-US" sz="800" dirty="0">
                <a:solidFill>
                  <a:srgbClr val="404040"/>
                </a:solidFill>
              </a:rPr>
            </a:br>
            <a:r>
              <a:rPr lang="en-US" sz="800" dirty="0">
                <a:solidFill>
                  <a:srgbClr val="404040"/>
                </a:solidFill>
              </a:rPr>
              <a:t>Field Service and Repair  </a:t>
            </a:r>
          </a:p>
        </p:txBody>
      </p:sp>
      <p:sp>
        <p:nvSpPr>
          <p:cNvPr id="72" name="TextBox 72"/>
          <p:cNvSpPr txBox="1">
            <a:spLocks noChangeArrowheads="1"/>
          </p:cNvSpPr>
          <p:nvPr/>
        </p:nvSpPr>
        <p:spPr bwMode="auto">
          <a:xfrm>
            <a:off x="327025" y="5186545"/>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buFont typeface="Wingdings" pitchFamily="2" charset="2"/>
              <a:buNone/>
            </a:pPr>
            <a:r>
              <a:rPr lang="en-US" sz="900" dirty="0"/>
              <a:t>Business Value</a:t>
            </a:r>
          </a:p>
        </p:txBody>
      </p:sp>
      <p:sp>
        <p:nvSpPr>
          <p:cNvPr id="73" name="TextBox 61"/>
          <p:cNvSpPr txBox="1">
            <a:spLocks noChangeArrowheads="1"/>
          </p:cNvSpPr>
          <p:nvPr/>
        </p:nvSpPr>
        <p:spPr bwMode="auto">
          <a:xfrm>
            <a:off x="327025" y="5540558"/>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pPr>
            <a:r>
              <a:rPr lang="en-US" sz="900" dirty="0"/>
              <a:t>Scenario Flow</a:t>
            </a:r>
          </a:p>
        </p:txBody>
      </p:sp>
      <p:pic>
        <p:nvPicPr>
          <p:cNvPr id="76" name="Picture 75" descr="Calculator_2_60px.png"/>
          <p:cNvPicPr>
            <a:picLocks noChangeAspect="1"/>
          </p:cNvPicPr>
          <p:nvPr/>
        </p:nvPicPr>
        <p:blipFill>
          <a:blip r:embed="rId22" cstate="print"/>
          <a:stretch>
            <a:fillRect/>
          </a:stretch>
        </p:blipFill>
        <p:spPr>
          <a:xfrm>
            <a:off x="366739" y="5245467"/>
            <a:ext cx="180000" cy="180000"/>
          </a:xfrm>
          <a:prstGeom prst="rect">
            <a:avLst/>
          </a:prstGeom>
        </p:spPr>
      </p:pic>
      <p:pic>
        <p:nvPicPr>
          <p:cNvPr id="79" name="Picture 78" descr="Monitor_60px.png"/>
          <p:cNvPicPr>
            <a:picLocks noChangeAspect="1"/>
          </p:cNvPicPr>
          <p:nvPr/>
        </p:nvPicPr>
        <p:blipFill>
          <a:blip r:embed="rId23" cstate="print"/>
          <a:stretch>
            <a:fillRect/>
          </a:stretch>
        </p:blipFill>
        <p:spPr>
          <a:xfrm>
            <a:off x="366739" y="5604137"/>
            <a:ext cx="180000" cy="180000"/>
          </a:xfrm>
          <a:prstGeom prst="rect">
            <a:avLst/>
          </a:prstGeom>
        </p:spPr>
      </p:pic>
      <p:sp>
        <p:nvSpPr>
          <p:cNvPr id="80" name="Rectangle 57">
            <a:hlinkClick r:id="rId24" action="ppaction://hlinksldjump"/>
          </p:cNvPr>
          <p:cNvSpPr>
            <a:spLocks noChangeArrowheads="1"/>
          </p:cNvSpPr>
          <p:nvPr/>
        </p:nvSpPr>
        <p:spPr bwMode="auto">
          <a:xfrm>
            <a:off x="327025" y="5551670"/>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81" name="Rectangle 57">
            <a:hlinkClick r:id="rId25" action="ppaction://hlinksldjump"/>
          </p:cNvPr>
          <p:cNvSpPr>
            <a:spLocks noChangeArrowheads="1"/>
          </p:cNvSpPr>
          <p:nvPr/>
        </p:nvSpPr>
        <p:spPr bwMode="auto">
          <a:xfrm>
            <a:off x="305529" y="5153647"/>
            <a:ext cx="1570038"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84" name="TextBox 61"/>
          <p:cNvSpPr txBox="1">
            <a:spLocks noChangeArrowheads="1"/>
          </p:cNvSpPr>
          <p:nvPr/>
        </p:nvSpPr>
        <p:spPr bwMode="auto">
          <a:xfrm>
            <a:off x="327025" y="5832608"/>
            <a:ext cx="1436688" cy="330200"/>
          </a:xfrm>
          <a:prstGeom prst="rect">
            <a:avLst/>
          </a:prstGeom>
          <a:noFill/>
          <a:ln w="9525">
            <a:noFill/>
            <a:miter lim="800000"/>
            <a:headEnd/>
            <a:tailEnd/>
          </a:ln>
        </p:spPr>
        <p:txBody>
          <a:bodyPr lIns="0" rIns="36000" anchor="ctr"/>
          <a:lstStyle/>
          <a:p>
            <a:pPr marL="287338">
              <a:buClr>
                <a:schemeClr val="accent1"/>
              </a:buClr>
              <a:buSzPct val="80000"/>
            </a:pPr>
            <a:r>
              <a:rPr lang="en-US" sz="900" dirty="0"/>
              <a:t>Further Information</a:t>
            </a:r>
          </a:p>
        </p:txBody>
      </p:sp>
      <p:sp>
        <p:nvSpPr>
          <p:cNvPr id="85" name="Rectangle 57">
            <a:hlinkClick r:id="rId26" action="ppaction://hlinksldjump"/>
          </p:cNvPr>
          <p:cNvSpPr>
            <a:spLocks noChangeArrowheads="1"/>
          </p:cNvSpPr>
          <p:nvPr/>
        </p:nvSpPr>
        <p:spPr bwMode="auto">
          <a:xfrm>
            <a:off x="309641" y="5836767"/>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pic>
        <p:nvPicPr>
          <p:cNvPr id="56" name="Picture 55"/>
          <p:cNvPicPr>
            <a:picLocks noChangeAspect="1"/>
          </p:cNvPicPr>
          <p:nvPr/>
        </p:nvPicPr>
        <p:blipFill>
          <a:blip r:embed="rId27" cstate="print">
            <a:extLst>
              <a:ext uri="{28A0092B-C50C-407E-A947-70E740481C1C}">
                <a14:useLocalDpi xmlns:a14="http://schemas.microsoft.com/office/drawing/2010/main" val="0"/>
              </a:ext>
            </a:extLst>
          </a:blip>
          <a:stretch>
            <a:fillRect/>
          </a:stretch>
        </p:blipFill>
        <p:spPr>
          <a:xfrm>
            <a:off x="366739" y="4868969"/>
            <a:ext cx="180000" cy="134181"/>
          </a:xfrm>
          <a:prstGeom prst="rect">
            <a:avLst/>
          </a:prstGeom>
        </p:spPr>
      </p:pic>
      <p:pic>
        <p:nvPicPr>
          <p:cNvPr id="57" name="Picture 37"/>
          <p:cNvPicPr>
            <a:picLocks noChangeAspect="1" noChangeArrowheads="1"/>
          </p:cNvPicPr>
          <p:nvPr>
            <p:custDataLst>
              <p:tags r:id="rId5"/>
            </p:custDataLst>
          </p:nvPr>
        </p:nvPicPr>
        <p:blipFill>
          <a:blip r:embed="rId28">
            <a:extLst>
              <a:ext uri="{28A0092B-C50C-407E-A947-70E740481C1C}">
                <a14:useLocalDpi xmlns:a14="http://schemas.microsoft.com/office/drawing/2010/main" val="0"/>
              </a:ext>
            </a:extLst>
          </a:blip>
          <a:stretch>
            <a:fillRect/>
          </a:stretch>
        </p:blipFill>
        <p:spPr bwMode="auto">
          <a:xfrm>
            <a:off x="6903584" y="5121275"/>
            <a:ext cx="585106" cy="409575"/>
          </a:xfrm>
          <a:prstGeom prst="rect">
            <a:avLst/>
          </a:prstGeom>
          <a:noFill/>
          <a:ln w="9525">
            <a:noFill/>
            <a:miter lim="800000"/>
            <a:headEnd/>
            <a:tailEnd/>
          </a:ln>
        </p:spPr>
      </p:pic>
    </p:spTree>
    <p:extLst>
      <p:ext uri="{BB962C8B-B14F-4D97-AF65-F5344CB8AC3E}">
        <p14:creationId xmlns:p14="http://schemas.microsoft.com/office/powerpoint/2010/main" val="865873641"/>
      </p:ext>
    </p:extLst>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6" name="Picture 55" descr="i_button_black.png"/>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376014" y="5909420"/>
            <a:ext cx="170688" cy="170688"/>
          </a:xfrm>
          <a:prstGeom prst="rect">
            <a:avLst/>
          </a:prstGeom>
        </p:spPr>
      </p:pic>
      <p:sp>
        <p:nvSpPr>
          <p:cNvPr id="64" name="TextBox 63"/>
          <p:cNvSpPr txBox="1"/>
          <p:nvPr/>
        </p:nvSpPr>
        <p:spPr>
          <a:xfrm>
            <a:off x="327024" y="4786930"/>
            <a:ext cx="1630363" cy="330200"/>
          </a:xfrm>
          <a:prstGeom prst="rect">
            <a:avLst/>
          </a:prstGeom>
          <a:solidFill>
            <a:srgbClr val="ECECEC"/>
          </a:solidFill>
        </p:spPr>
        <p:txBody>
          <a:bodyPr lIns="0" rIns="0" anchor="ctr"/>
          <a:lstStyle/>
          <a:p>
            <a:pPr marL="288000">
              <a:buClr>
                <a:schemeClr val="accent1"/>
              </a:buClr>
              <a:buSzPct val="80000"/>
              <a:defRPr/>
            </a:pPr>
            <a:r>
              <a:rPr lang="en-US" sz="900" b="1" dirty="0">
                <a:latin typeface="+mn-lt"/>
              </a:rPr>
              <a:t>Scenario/Processes</a:t>
            </a:r>
          </a:p>
        </p:txBody>
      </p:sp>
      <p:sp>
        <p:nvSpPr>
          <p:cNvPr id="54" name="Rectangle 55"/>
          <p:cNvSpPr>
            <a:spLocks noChangeArrowheads="1"/>
          </p:cNvSpPr>
          <p:nvPr/>
        </p:nvSpPr>
        <p:spPr bwMode="auto">
          <a:xfrm>
            <a:off x="329363" y="4809441"/>
            <a:ext cx="1570038" cy="296863"/>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2" name="Title 1"/>
          <p:cNvSpPr>
            <a:spLocks noGrp="1"/>
          </p:cNvSpPr>
          <p:nvPr>
            <p:ph type="title"/>
          </p:nvPr>
        </p:nvSpPr>
        <p:spPr/>
        <p:txBody>
          <a:bodyPr/>
          <a:lstStyle/>
          <a:p>
            <a:r>
              <a:rPr lang="en-US" dirty="0"/>
              <a:t>Order-to-Cash (Standardized Services)</a:t>
            </a:r>
            <a:br>
              <a:rPr lang="en-US" dirty="0"/>
            </a:br>
            <a:r>
              <a:rPr lang="en-US" sz="2000" b="0" dirty="0"/>
              <a:t>Process Details: Dispatching and Scheduling Orders</a:t>
            </a:r>
          </a:p>
        </p:txBody>
      </p:sp>
      <p:sp>
        <p:nvSpPr>
          <p:cNvPr id="21" name="Rectangle 122"/>
          <p:cNvSpPr>
            <a:spLocks noChangeArrowheads="1"/>
          </p:cNvSpPr>
          <p:nvPr/>
        </p:nvSpPr>
        <p:spPr bwMode="auto">
          <a:xfrm>
            <a:off x="1763713" y="4132263"/>
            <a:ext cx="7380287" cy="2725737"/>
          </a:xfrm>
          <a:prstGeom prst="rect">
            <a:avLst/>
          </a:prstGeom>
          <a:solidFill>
            <a:srgbClr val="ECECEC"/>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dirty="0"/>
          </a:p>
        </p:txBody>
      </p:sp>
      <p:sp>
        <p:nvSpPr>
          <p:cNvPr id="22" name="TextBox 21"/>
          <p:cNvSpPr txBox="1"/>
          <p:nvPr/>
        </p:nvSpPr>
        <p:spPr>
          <a:xfrm>
            <a:off x="218636" y="4119098"/>
            <a:ext cx="1647825" cy="461665"/>
          </a:xfrm>
          <a:prstGeom prst="rect">
            <a:avLst/>
          </a:prstGeom>
          <a:noFill/>
        </p:spPr>
        <p:txBody>
          <a:bodyPr>
            <a:spAutoFit/>
          </a:bodyPr>
          <a:lstStyle>
            <a:defPPr>
              <a:defRPr lang="de-DE"/>
            </a:defPPr>
            <a:lvl1pPr>
              <a:buClr>
                <a:schemeClr val="accent1"/>
              </a:buClr>
              <a:buSzPct val="80000"/>
              <a:buFont typeface="Wingdings" pitchFamily="2" charset="2"/>
              <a:buNone/>
              <a:defRPr sz="1200">
                <a:solidFill>
                  <a:srgbClr val="666666"/>
                </a:solidFill>
                <a:latin typeface="BentonSans Light" pitchFamily="2" charset="0"/>
              </a:defRPr>
            </a:lvl1pPr>
          </a:lstStyle>
          <a:p>
            <a:r>
              <a:rPr lang="en-US" dirty="0"/>
              <a:t>Scenario </a:t>
            </a:r>
          </a:p>
          <a:p>
            <a:r>
              <a:rPr lang="en-US" dirty="0"/>
              <a:t>Explorer</a:t>
            </a:r>
          </a:p>
        </p:txBody>
      </p:sp>
      <p:sp>
        <p:nvSpPr>
          <p:cNvPr id="29" name="TextBox 28"/>
          <p:cNvSpPr txBox="1"/>
          <p:nvPr/>
        </p:nvSpPr>
        <p:spPr bwMode="auto">
          <a:xfrm>
            <a:off x="1922463" y="4138613"/>
            <a:ext cx="4602162" cy="261937"/>
          </a:xfrm>
          <a:prstGeom prst="rect">
            <a:avLst/>
          </a:prstGeom>
          <a:noFill/>
        </p:spPr>
        <p:txBody>
          <a:bodyPr>
            <a:spAutoFit/>
          </a:bodyPr>
          <a:lstStyle/>
          <a:p>
            <a:pPr>
              <a:buClr>
                <a:schemeClr val="accent1"/>
              </a:buClr>
              <a:buSzPct val="80000"/>
              <a:buFont typeface="Wingdings" pitchFamily="2" charset="2"/>
              <a:buNone/>
              <a:defRPr/>
            </a:pPr>
            <a:endParaRPr lang="en-US" sz="1100" b="1" dirty="0">
              <a:solidFill>
                <a:srgbClr val="44697D"/>
              </a:solidFill>
              <a:latin typeface="+mn-lt"/>
            </a:endParaRPr>
          </a:p>
        </p:txBody>
      </p:sp>
      <p:sp>
        <p:nvSpPr>
          <p:cNvPr id="47" name="TextBox 83"/>
          <p:cNvSpPr txBox="1">
            <a:spLocks noChangeArrowheads="1"/>
          </p:cNvSpPr>
          <p:nvPr/>
        </p:nvSpPr>
        <p:spPr bwMode="auto">
          <a:xfrm>
            <a:off x="1738313"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Process Description</a:t>
            </a:r>
          </a:p>
        </p:txBody>
      </p:sp>
      <p:cxnSp>
        <p:nvCxnSpPr>
          <p:cNvPr id="67" name="Straight Connector 139"/>
          <p:cNvCxnSpPr>
            <a:cxnSpLocks noChangeShapeType="1"/>
          </p:cNvCxnSpPr>
          <p:nvPr/>
        </p:nvCxnSpPr>
        <p:spPr bwMode="auto">
          <a:xfrm rot="5400000">
            <a:off x="5518944" y="5463382"/>
            <a:ext cx="2536825" cy="1587"/>
          </a:xfrm>
          <a:prstGeom prst="line">
            <a:avLst/>
          </a:prstGeom>
          <a:noFill/>
          <a:ln w="12700" algn="ctr">
            <a:solidFill>
              <a:schemeClr val="bg1"/>
            </a:solidFill>
            <a:round/>
            <a:headEnd/>
            <a:tailEnd/>
          </a:ln>
        </p:spPr>
      </p:cxnSp>
      <p:sp>
        <p:nvSpPr>
          <p:cNvPr id="78" name="Text Box 129"/>
          <p:cNvSpPr txBox="1">
            <a:spLocks noChangeArrowheads="1"/>
          </p:cNvSpPr>
          <p:nvPr/>
        </p:nvSpPr>
        <p:spPr bwMode="auto">
          <a:xfrm>
            <a:off x="8229427" y="2706026"/>
            <a:ext cx="339725" cy="369888"/>
          </a:xfrm>
          <a:prstGeom prst="rect">
            <a:avLst/>
          </a:prstGeom>
          <a:noFill/>
          <a:ln w="9525">
            <a:noFill/>
            <a:miter lim="800000"/>
            <a:headEnd/>
            <a:tailEnd/>
          </a:ln>
        </p:spPr>
        <p:txBody>
          <a:bodyPr wrap="none" lIns="54000" rIns="54000">
            <a:spAutoFit/>
          </a:bodyPr>
          <a:lstStyle/>
          <a:p>
            <a:r>
              <a:rPr lang="en-US" sz="1800" b="1" dirty="0"/>
              <a:t>…</a:t>
            </a:r>
          </a:p>
        </p:txBody>
      </p:sp>
      <p:sp>
        <p:nvSpPr>
          <p:cNvPr id="83" name="TextBox 83"/>
          <p:cNvSpPr txBox="1">
            <a:spLocks noChangeArrowheads="1"/>
          </p:cNvSpPr>
          <p:nvPr/>
        </p:nvSpPr>
        <p:spPr bwMode="auto">
          <a:xfrm>
            <a:off x="6788615"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Further Information</a:t>
            </a:r>
          </a:p>
        </p:txBody>
      </p:sp>
      <p:grpSp>
        <p:nvGrpSpPr>
          <p:cNvPr id="3" name="Group 47"/>
          <p:cNvGrpSpPr/>
          <p:nvPr/>
        </p:nvGrpSpPr>
        <p:grpSpPr>
          <a:xfrm>
            <a:off x="7709046" y="1152671"/>
            <a:ext cx="1174410" cy="309466"/>
            <a:chOff x="7269479" y="1173773"/>
            <a:chExt cx="1174410" cy="309466"/>
          </a:xfrm>
        </p:grpSpPr>
        <p:pic>
          <p:nvPicPr>
            <p:cNvPr id="49" name="Picture 2" descr="\\dwdfkps\KPS\100_Public\Graphics\Pictogram-Library\2011-Visual-Style\60X60-PNGs\SelfService_60px.png"/>
            <p:cNvPicPr>
              <a:picLocks noChangeAspect="1" noChangeArrowheads="1"/>
            </p:cNvPicPr>
            <p:nvPr/>
          </p:nvPicPr>
          <p:blipFill>
            <a:blip r:embed="rId9" cstate="print"/>
            <a:srcRect/>
            <a:stretch>
              <a:fillRect/>
            </a:stretch>
          </p:blipFill>
          <p:spPr bwMode="auto">
            <a:xfrm>
              <a:off x="7269479" y="1173773"/>
              <a:ext cx="282233" cy="282233"/>
            </a:xfrm>
            <a:prstGeom prst="rect">
              <a:avLst/>
            </a:prstGeom>
            <a:noFill/>
          </p:spPr>
        </p:pic>
        <p:sp>
          <p:nvSpPr>
            <p:cNvPr id="50" name="Rectangle 108"/>
            <p:cNvSpPr>
              <a:spLocks noChangeArrowheads="1"/>
            </p:cNvSpPr>
            <p:nvPr/>
          </p:nvSpPr>
          <p:spPr bwMode="auto">
            <a:xfrm>
              <a:off x="7272314" y="1178439"/>
              <a:ext cx="1171575" cy="304800"/>
            </a:xfrm>
            <a:prstGeom prst="rect">
              <a:avLst/>
            </a:prstGeom>
            <a:noFill/>
            <a:ln w="9525">
              <a:noFill/>
              <a:miter lim="800000"/>
              <a:headEnd/>
              <a:tailEnd/>
            </a:ln>
          </p:spPr>
          <p:txBody>
            <a:bodyPr wrap="none">
              <a:spAutoFit/>
            </a:bodyPr>
            <a:lstStyle/>
            <a:p>
              <a:pPr marL="215900">
                <a:spcBef>
                  <a:spcPts val="600"/>
                </a:spcBef>
                <a:spcAft>
                  <a:spcPct val="30000"/>
                </a:spcAft>
              </a:pPr>
              <a:r>
                <a:rPr lang="en-US" sz="700" dirty="0">
                  <a:ea typeface="SimSun" pitchFamily="2" charset="-122"/>
                </a:rPr>
                <a:t>Click process </a:t>
              </a:r>
              <a:br>
                <a:rPr lang="en-US" sz="700" dirty="0">
                  <a:ea typeface="SimSun" pitchFamily="2" charset="-122"/>
                </a:rPr>
              </a:br>
              <a:r>
                <a:rPr lang="en-US" sz="700" dirty="0">
                  <a:ea typeface="SimSun" pitchFamily="2" charset="-122"/>
                </a:rPr>
                <a:t>chevrons for details</a:t>
              </a:r>
            </a:p>
          </p:txBody>
        </p:sp>
      </p:grpSp>
      <p:sp>
        <p:nvSpPr>
          <p:cNvPr id="59" name="Chevron 123">
            <a:hlinkClick r:id="rId10" action="ppaction://hlinksldjump"/>
          </p:cNvPr>
          <p:cNvSpPr>
            <a:spLocks noChangeArrowheads="1"/>
          </p:cNvSpPr>
          <p:nvPr/>
        </p:nvSpPr>
        <p:spPr bwMode="auto">
          <a:xfrm>
            <a:off x="330871" y="2101823"/>
            <a:ext cx="884237"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Handling an Incoming Customer Inquiry</a:t>
            </a:r>
          </a:p>
        </p:txBody>
      </p:sp>
      <p:sp>
        <p:nvSpPr>
          <p:cNvPr id="61" name="Chevron 123">
            <a:hlinkClick r:id="rId11" action="ppaction://hlinksldjump"/>
          </p:cNvPr>
          <p:cNvSpPr>
            <a:spLocks noChangeArrowheads="1"/>
          </p:cNvSpPr>
          <p:nvPr/>
        </p:nvSpPr>
        <p:spPr bwMode="auto">
          <a:xfrm>
            <a:off x="6285667" y="2100575"/>
            <a:ext cx="884237" cy="879809"/>
          </a:xfrm>
          <a:prstGeom prst="chevron">
            <a:avLst>
              <a:gd name="adj" fmla="val 10374"/>
            </a:avLst>
          </a:prstGeom>
          <a:solidFill>
            <a:schemeClr val="bg1"/>
          </a:solidFill>
          <a:ln w="12700" algn="ctr">
            <a:solidFill>
              <a:schemeClr val="bg1">
                <a:lumMod val="50000"/>
              </a:schemeClr>
            </a:solidFill>
            <a:prstDash val="solid"/>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Executing Services</a:t>
            </a:r>
          </a:p>
        </p:txBody>
      </p:sp>
      <p:sp>
        <p:nvSpPr>
          <p:cNvPr id="62" name="Chevron 123">
            <a:hlinkClick r:id="rId12" action="ppaction://hlinksldjump"/>
          </p:cNvPr>
          <p:cNvSpPr>
            <a:spLocks noChangeArrowheads="1"/>
          </p:cNvSpPr>
          <p:nvPr/>
        </p:nvSpPr>
        <p:spPr bwMode="auto">
          <a:xfrm>
            <a:off x="1175697" y="2101823"/>
            <a:ext cx="884237"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Creating Sales Quotes</a:t>
            </a:r>
          </a:p>
        </p:txBody>
      </p:sp>
      <p:sp>
        <p:nvSpPr>
          <p:cNvPr id="63" name="Chevron 123">
            <a:hlinkClick r:id="rId13" action="ppaction://hlinksldjump"/>
          </p:cNvPr>
          <p:cNvSpPr>
            <a:spLocks noChangeArrowheads="1"/>
          </p:cNvSpPr>
          <p:nvPr/>
        </p:nvSpPr>
        <p:spPr bwMode="auto">
          <a:xfrm>
            <a:off x="2011678" y="2101822"/>
            <a:ext cx="884236"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Creating Sales Orders</a:t>
            </a:r>
          </a:p>
        </p:txBody>
      </p:sp>
      <p:sp>
        <p:nvSpPr>
          <p:cNvPr id="65" name="Chevron 123">
            <a:hlinkClick r:id="rId14" action="ppaction://hlinksldjump"/>
          </p:cNvPr>
          <p:cNvSpPr>
            <a:spLocks noChangeArrowheads="1"/>
          </p:cNvSpPr>
          <p:nvPr/>
        </p:nvSpPr>
        <p:spPr bwMode="auto">
          <a:xfrm>
            <a:off x="3671305" y="3034577"/>
            <a:ext cx="884236"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Receivables and Payments</a:t>
            </a:r>
          </a:p>
        </p:txBody>
      </p:sp>
      <p:sp>
        <p:nvSpPr>
          <p:cNvPr id="69" name="Chevron 123">
            <a:hlinkClick r:id="rId15" action="ppaction://hlinksldjump"/>
          </p:cNvPr>
          <p:cNvSpPr>
            <a:spLocks noChangeArrowheads="1"/>
          </p:cNvSpPr>
          <p:nvPr/>
        </p:nvSpPr>
        <p:spPr bwMode="auto">
          <a:xfrm>
            <a:off x="2849141" y="3034577"/>
            <a:ext cx="884237" cy="879810"/>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Creating Down Payment Request - Customer</a:t>
            </a:r>
          </a:p>
        </p:txBody>
      </p:sp>
      <p:sp>
        <p:nvSpPr>
          <p:cNvPr id="70" name="Freeform 70">
            <a:hlinkClick r:id="rId16" action="ppaction://hlinksldjump" tooltip="Telephony System, Groupware Server, Web Server"/>
          </p:cNvPr>
          <p:cNvSpPr>
            <a:spLocks noChangeArrowheads="1"/>
          </p:cNvSpPr>
          <p:nvPr/>
        </p:nvSpPr>
        <p:spPr bwMode="auto">
          <a:xfrm flipV="1">
            <a:off x="997135" y="2105835"/>
            <a:ext cx="155575" cy="125412"/>
          </a:xfrm>
          <a:custGeom>
            <a:avLst/>
            <a:gdLst>
              <a:gd name="T0" fmla="*/ 0 w 155643"/>
              <a:gd name="T1" fmla="*/ 16776 h 131323"/>
              <a:gd name="T2" fmla="*/ 123836 w 155643"/>
              <a:gd name="T3" fmla="*/ 16776 h 131323"/>
              <a:gd name="T4" fmla="*/ 152410 w 155643"/>
              <a:gd name="T5" fmla="*/ 0 h 131323"/>
              <a:gd name="T6" fmla="*/ 0 w 155643"/>
              <a:gd name="T7" fmla="*/ 16776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chemeClr val="tx1">
              <a:lumMod val="75000"/>
              <a:lumOff val="25000"/>
            </a:schemeClr>
          </a:solidFill>
          <a:ln w="9525" algn="ctr">
            <a:noFill/>
            <a:round/>
            <a:headEnd/>
            <a:tailEnd/>
          </a:ln>
        </p:spPr>
        <p:txBody>
          <a:bodyPr rot="10800000" wrap="none" lIns="54000" tIns="0" rIns="54000" bIns="0" anchor="ctr"/>
          <a:lstStyle/>
          <a:p>
            <a:endParaRPr lang="de-DE" dirty="0"/>
          </a:p>
        </p:txBody>
      </p:sp>
      <p:sp>
        <p:nvSpPr>
          <p:cNvPr id="86" name="Chevron 45"/>
          <p:cNvSpPr>
            <a:spLocks noChangeArrowheads="1"/>
          </p:cNvSpPr>
          <p:nvPr/>
        </p:nvSpPr>
        <p:spPr bwMode="auto">
          <a:xfrm>
            <a:off x="2787582" y="1853572"/>
            <a:ext cx="3509701" cy="1390566"/>
          </a:xfrm>
          <a:prstGeom prst="chevron">
            <a:avLst>
              <a:gd name="adj" fmla="val 11300"/>
            </a:avLst>
          </a:prstGeom>
          <a:solidFill>
            <a:srgbClr val="388ABD"/>
          </a:solidFill>
          <a:ln w="19050" cap="rnd" algn="ctr">
            <a:noFill/>
            <a:bevel/>
            <a:headEnd/>
            <a:tailEnd/>
          </a:ln>
        </p:spPr>
        <p:txBody>
          <a:bodyPr lIns="36000" tIns="36000" rIns="36000" bIns="36000"/>
          <a:lstStyle/>
          <a:p>
            <a:pPr>
              <a:lnSpc>
                <a:spcPct val="90000"/>
              </a:lnSpc>
            </a:pPr>
            <a:r>
              <a:rPr lang="en-US" sz="900" dirty="0">
                <a:solidFill>
                  <a:schemeClr val="bg1"/>
                </a:solidFill>
                <a:latin typeface="BentonSans Regular"/>
                <a:cs typeface="BentonSans Regular"/>
              </a:rPr>
              <a:t>Dispatching and Scheduling Orders – </a:t>
            </a:r>
          </a:p>
          <a:p>
            <a:pPr>
              <a:lnSpc>
                <a:spcPct val="90000"/>
              </a:lnSpc>
            </a:pPr>
            <a:r>
              <a:rPr lang="en-US" sz="900" dirty="0" err="1">
                <a:solidFill>
                  <a:schemeClr val="bg1"/>
                </a:solidFill>
                <a:latin typeface="BentonSans Regular"/>
                <a:cs typeface="BentonSans Regular"/>
              </a:rPr>
              <a:t>Decentral</a:t>
            </a:r>
            <a:r>
              <a:rPr lang="en-US" sz="900" dirty="0">
                <a:solidFill>
                  <a:schemeClr val="bg1"/>
                </a:solidFill>
                <a:latin typeface="BentonSans Regular"/>
                <a:cs typeface="BentonSans Regular"/>
              </a:rPr>
              <a:t> Scheduling</a:t>
            </a:r>
          </a:p>
        </p:txBody>
      </p:sp>
      <p:sp>
        <p:nvSpPr>
          <p:cNvPr id="87" name="Chevron 86"/>
          <p:cNvSpPr>
            <a:spLocks noChangeArrowheads="1"/>
          </p:cNvSpPr>
          <p:nvPr>
            <p:custDataLst>
              <p:tags r:id="rId1"/>
            </p:custDataLst>
          </p:nvPr>
        </p:nvSpPr>
        <p:spPr bwMode="auto">
          <a:xfrm>
            <a:off x="3012775" y="2172646"/>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Dispatch and release an order for execution</a:t>
            </a:r>
          </a:p>
        </p:txBody>
      </p:sp>
      <p:sp>
        <p:nvSpPr>
          <p:cNvPr id="92" name="Oval 91">
            <a:hlinkClick r:id="rId16" action="ppaction://hlinksldjump" tooltip="Based on pre-defined rules, the system automatically dispatches the order to a service performer and/or execution team. The service employee reassigns the order if necessary, then fully or partially releases it for execution."/>
          </p:cNvPr>
          <p:cNvSpPr>
            <a:spLocks noChangeAspect="1"/>
          </p:cNvSpPr>
          <p:nvPr/>
        </p:nvSpPr>
        <p:spPr bwMode="gray">
          <a:xfrm>
            <a:off x="3594372" y="2757264"/>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93" name="Chevron 92"/>
          <p:cNvSpPr>
            <a:spLocks noChangeArrowheads="1"/>
          </p:cNvSpPr>
          <p:nvPr>
            <p:custDataLst>
              <p:tags r:id="rId2"/>
            </p:custDataLst>
          </p:nvPr>
        </p:nvSpPr>
        <p:spPr bwMode="auto">
          <a:xfrm>
            <a:off x="3794903" y="2169769"/>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Check order pipeline and plan a route</a:t>
            </a:r>
          </a:p>
        </p:txBody>
      </p:sp>
      <p:sp>
        <p:nvSpPr>
          <p:cNvPr id="94" name="Oval 93">
            <a:hlinkClick r:id="rId16" action="ppaction://hlinksldjump" tooltip="The service performer checks for new orders in the order pipeline and plans the execution sequence based on the priority or service location, for example. There are sorting and filtering functions, and an integrated route planner to help minimize travel."/>
          </p:cNvPr>
          <p:cNvSpPr>
            <a:spLocks noChangeAspect="1"/>
          </p:cNvSpPr>
          <p:nvPr/>
        </p:nvSpPr>
        <p:spPr bwMode="gray">
          <a:xfrm>
            <a:off x="4367874" y="2763013"/>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95" name="Chevron 94"/>
          <p:cNvSpPr>
            <a:spLocks noChangeArrowheads="1"/>
          </p:cNvSpPr>
          <p:nvPr>
            <p:custDataLst>
              <p:tags r:id="rId3"/>
            </p:custDataLst>
          </p:nvPr>
        </p:nvSpPr>
        <p:spPr bwMode="auto">
          <a:xfrm>
            <a:off x="4559781" y="2175522"/>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Schedule an order</a:t>
            </a:r>
          </a:p>
        </p:txBody>
      </p:sp>
      <p:sp>
        <p:nvSpPr>
          <p:cNvPr id="96" name="Oval 95">
            <a:hlinkClick r:id="rId16" action="ppaction://hlinksldjump" tooltip="After defining the order execution sequence, the service performer plans the day in detail, scheduling appointments for the orders directly in the calendar. In this way, the service performer's day is transparent to others in the service organization."/>
          </p:cNvPr>
          <p:cNvSpPr>
            <a:spLocks noChangeAspect="1"/>
          </p:cNvSpPr>
          <p:nvPr/>
        </p:nvSpPr>
        <p:spPr bwMode="gray">
          <a:xfrm>
            <a:off x="5132752" y="2768766"/>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97" name="Chevron 96"/>
          <p:cNvSpPr>
            <a:spLocks noChangeArrowheads="1"/>
          </p:cNvSpPr>
          <p:nvPr>
            <p:custDataLst>
              <p:tags r:id="rId4"/>
            </p:custDataLst>
          </p:nvPr>
        </p:nvSpPr>
        <p:spPr bwMode="auto">
          <a:xfrm>
            <a:off x="5341910" y="2172646"/>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Prepare service execution</a:t>
            </a:r>
          </a:p>
        </p:txBody>
      </p:sp>
      <p:sp>
        <p:nvSpPr>
          <p:cNvPr id="98" name="Oval 97">
            <a:hlinkClick r:id="rId16" action="ppaction://hlinksldjump" tooltip="Before heading out, the service performer prints and/or downloads to Excel the list of orders to be executed, as well as the details for each order. The relevant appointments can be displayed in the calendar view or in Outlook (after synchronization)."/>
          </p:cNvPr>
          <p:cNvSpPr>
            <a:spLocks noChangeAspect="1"/>
          </p:cNvSpPr>
          <p:nvPr/>
        </p:nvSpPr>
        <p:spPr bwMode="gray">
          <a:xfrm>
            <a:off x="5914881" y="2765890"/>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101" name="Rectangle 78">
            <a:hlinkClick r:id="rId17" action="ppaction://hlinksldjump"/>
          </p:cNvPr>
          <p:cNvSpPr>
            <a:spLocks noChangeArrowheads="1"/>
          </p:cNvSpPr>
          <p:nvPr/>
        </p:nvSpPr>
        <p:spPr bwMode="auto">
          <a:xfrm>
            <a:off x="1851025" y="6289675"/>
            <a:ext cx="2743200" cy="203200"/>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dirty="0"/>
          </a:p>
        </p:txBody>
      </p:sp>
      <p:sp>
        <p:nvSpPr>
          <p:cNvPr id="103" name="Chevron 101"/>
          <p:cNvSpPr>
            <a:spLocks noChangeArrowheads="1"/>
          </p:cNvSpPr>
          <p:nvPr/>
        </p:nvSpPr>
        <p:spPr bwMode="auto">
          <a:xfrm>
            <a:off x="7627938" y="4645025"/>
            <a:ext cx="1516062" cy="276225"/>
          </a:xfrm>
          <a:prstGeom prst="chevron">
            <a:avLst>
              <a:gd name="adj" fmla="val 10367"/>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dirty="0">
                <a:solidFill>
                  <a:srgbClr val="404040"/>
                </a:solidFill>
              </a:rPr>
              <a:t>Performed by</a:t>
            </a:r>
          </a:p>
          <a:p>
            <a:pPr>
              <a:buClr>
                <a:schemeClr val="accent1"/>
              </a:buClr>
              <a:buSzPct val="80000"/>
              <a:buFont typeface="Wingdings" pitchFamily="2" charset="2"/>
              <a:buNone/>
            </a:pPr>
            <a:r>
              <a:rPr lang="de-DE" sz="800" dirty="0">
                <a:solidFill>
                  <a:srgbClr val="404040"/>
                </a:solidFill>
              </a:rPr>
              <a:t>Service Planner/Dispatcher</a:t>
            </a:r>
            <a:br>
              <a:rPr lang="de-DE" sz="800" dirty="0">
                <a:solidFill>
                  <a:srgbClr val="404040"/>
                </a:solidFill>
              </a:rPr>
            </a:br>
            <a:r>
              <a:rPr lang="de-DE" sz="800" dirty="0">
                <a:solidFill>
                  <a:srgbClr val="404040"/>
                </a:solidFill>
              </a:rPr>
              <a:t>Service Performer</a:t>
            </a:r>
            <a:endParaRPr lang="en-US" sz="800" dirty="0">
              <a:solidFill>
                <a:srgbClr val="404040"/>
              </a:solidFill>
            </a:endParaRPr>
          </a:p>
        </p:txBody>
      </p:sp>
      <p:sp>
        <p:nvSpPr>
          <p:cNvPr id="104" name="Chevron 102"/>
          <p:cNvSpPr>
            <a:spLocks noChangeArrowheads="1"/>
          </p:cNvSpPr>
          <p:nvPr/>
        </p:nvSpPr>
        <p:spPr bwMode="auto">
          <a:xfrm>
            <a:off x="7627938" y="5299075"/>
            <a:ext cx="1516062" cy="274638"/>
          </a:xfrm>
          <a:prstGeom prst="chevron">
            <a:avLst>
              <a:gd name="adj" fmla="val 10376"/>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dirty="0">
                <a:solidFill>
                  <a:srgbClr val="404040"/>
                </a:solidFill>
              </a:rPr>
              <a:t>In the Work Centers</a:t>
            </a:r>
          </a:p>
          <a:p>
            <a:pPr>
              <a:buClr>
                <a:schemeClr val="accent1"/>
              </a:buClr>
              <a:buSzPct val="80000"/>
              <a:buFont typeface="Wingdings" pitchFamily="2" charset="2"/>
              <a:buNone/>
            </a:pPr>
            <a:r>
              <a:rPr lang="en-US" sz="800" dirty="0">
                <a:solidFill>
                  <a:srgbClr val="404040"/>
                </a:solidFill>
              </a:rPr>
              <a:t>Sales Orders  </a:t>
            </a:r>
            <a:br>
              <a:rPr lang="en-US" sz="800" dirty="0">
                <a:solidFill>
                  <a:srgbClr val="404040"/>
                </a:solidFill>
              </a:rPr>
            </a:br>
            <a:r>
              <a:rPr lang="en-US" sz="800" dirty="0">
                <a:solidFill>
                  <a:srgbClr val="404040"/>
                </a:solidFill>
              </a:rPr>
              <a:t>Field Service and Repair  </a:t>
            </a:r>
          </a:p>
        </p:txBody>
      </p:sp>
      <p:sp>
        <p:nvSpPr>
          <p:cNvPr id="105" name="TextBox 66"/>
          <p:cNvSpPr txBox="1">
            <a:spLocks noChangeArrowheads="1"/>
          </p:cNvSpPr>
          <p:nvPr/>
        </p:nvSpPr>
        <p:spPr bwMode="auto">
          <a:xfrm>
            <a:off x="1735138" y="4406900"/>
            <a:ext cx="4960937" cy="1730375"/>
          </a:xfrm>
          <a:prstGeom prst="rect">
            <a:avLst/>
          </a:prstGeom>
          <a:noFill/>
          <a:ln w="9525">
            <a:noFill/>
            <a:miter lim="800000"/>
            <a:headEnd/>
            <a:tailEnd/>
          </a:ln>
        </p:spPr>
        <p:txBody>
          <a:bodyPr>
            <a:spAutoFit/>
          </a:bodyPr>
          <a:lstStyle/>
          <a:p>
            <a:pPr>
              <a:buClr>
                <a:schemeClr val="accent1"/>
              </a:buClr>
              <a:buSzPct val="80000"/>
              <a:buFont typeface="Wingdings" pitchFamily="2" charset="2"/>
              <a:buNone/>
            </a:pPr>
            <a:r>
              <a:rPr lang="en-US" sz="900" dirty="0"/>
              <a:t>The </a:t>
            </a:r>
            <a:r>
              <a:rPr lang="en-US" sz="900" b="1" dirty="0"/>
              <a:t>Dispatching and Scheduling Orders</a:t>
            </a:r>
            <a:r>
              <a:rPr lang="en-US" sz="900" dirty="0"/>
              <a:t> business process enables a service employee to assign an order, either manually or automatically to the responsible service performer and/or execution team. He or she can then schedule the service performer by creating a follow-up appointment for the sales or service order. This can be done either centrally by the service employee or decentrally by the service performer. The order can be scheduled taking the order priority, availability, or other aspects such as service levels and route optimization into account.</a:t>
            </a:r>
          </a:p>
          <a:p>
            <a:pPr>
              <a:buClr>
                <a:schemeClr val="accent1"/>
              </a:buClr>
              <a:buSzPct val="80000"/>
              <a:buFont typeface="Wingdings" pitchFamily="2" charset="2"/>
              <a:buNone/>
            </a:pPr>
            <a:r>
              <a:rPr lang="en-US" sz="900" dirty="0"/>
              <a:t>Finally, the service employee releases the order for execution. Once this is done, the service performer can print and/or download the list of orders to be executed as well as the details for each order before heading out. In addition, the service performer can display the appointments in a calendar view within the SAP Business ByDesign system or in a groupware client such as Outlook, if groupware integration is active.</a:t>
            </a:r>
          </a:p>
        </p:txBody>
      </p:sp>
      <p:sp>
        <p:nvSpPr>
          <p:cNvPr id="66" name="Chevron 55"/>
          <p:cNvSpPr>
            <a:spLocks noChangeArrowheads="1"/>
          </p:cNvSpPr>
          <p:nvPr/>
        </p:nvSpPr>
        <p:spPr bwMode="auto">
          <a:xfrm>
            <a:off x="2797636" y="3237369"/>
            <a:ext cx="3335746" cy="359847"/>
          </a:xfrm>
          <a:prstGeom prst="chevron">
            <a:avLst>
              <a:gd name="adj" fmla="val 0"/>
            </a:avLst>
          </a:prstGeom>
          <a:gradFill rotWithShape="0">
            <a:gsLst>
              <a:gs pos="0">
                <a:srgbClr val="3582AF"/>
              </a:gs>
              <a:gs pos="5000">
                <a:srgbClr val="D2F0FF"/>
              </a:gs>
              <a:gs pos="100000">
                <a:srgbClr val="D2F0FF"/>
              </a:gs>
            </a:gsLst>
            <a:lin ang="5400000"/>
          </a:gradFill>
          <a:ln w="19050" cap="rnd" algn="ctr">
            <a:noFill/>
            <a:bevel/>
            <a:headEnd/>
            <a:tailEnd/>
          </a:ln>
        </p:spPr>
        <p:txBody>
          <a:bodyPr lIns="36000" tIns="36000" rIns="0" bIns="46800"/>
          <a:lstStyle/>
          <a:p>
            <a:pPr marL="142875" indent="142875">
              <a:spcBef>
                <a:spcPts val="300"/>
              </a:spcBef>
            </a:pPr>
            <a:endParaRPr lang="de-DE" sz="400" dirty="0"/>
          </a:p>
          <a:p>
            <a:pPr marL="142875" indent="142875">
              <a:spcBef>
                <a:spcPts val="300"/>
              </a:spcBef>
            </a:pPr>
            <a:r>
              <a:rPr lang="en-US" sz="900" dirty="0"/>
              <a:t>Dispatching and Scheduling Orders - Central Scheduling</a:t>
            </a:r>
          </a:p>
        </p:txBody>
      </p:sp>
      <p:sp>
        <p:nvSpPr>
          <p:cNvPr id="68" name="Oval 67">
            <a:hlinkClick r:id="rId16" action="ppaction://hlinksldjump" tooltip="The Dispatching and Scheduling Service Orders - Central Scheduling process variant enables the service employee to not only dispatch the order to the field service employee, but schedule the order for this employee as well."/>
          </p:cNvPr>
          <p:cNvSpPr>
            <a:spLocks noChangeAspect="1"/>
          </p:cNvSpPr>
          <p:nvPr/>
        </p:nvSpPr>
        <p:spPr bwMode="gray">
          <a:xfrm>
            <a:off x="2882100" y="3376243"/>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71" name="Rectangle 77"/>
          <p:cNvSpPr>
            <a:spLocks noChangeArrowheads="1"/>
          </p:cNvSpPr>
          <p:nvPr/>
        </p:nvSpPr>
        <p:spPr bwMode="auto">
          <a:xfrm>
            <a:off x="2848124" y="2976563"/>
            <a:ext cx="1916156" cy="216982"/>
          </a:xfrm>
          <a:prstGeom prst="rect">
            <a:avLst/>
          </a:prstGeom>
          <a:solidFill>
            <a:srgbClr val="388ABD"/>
          </a:solidFill>
          <a:ln w="19050" cap="rnd" algn="ctr">
            <a:noFill/>
            <a:bevel/>
            <a:headEnd/>
            <a:tailEnd/>
          </a:ln>
        </p:spPr>
        <p:txBody>
          <a:bodyPr lIns="36000" tIns="36000" rIns="36000" bIns="36000"/>
          <a:lstStyle/>
          <a:p>
            <a:pPr>
              <a:lnSpc>
                <a:spcPct val="90000"/>
              </a:lnSpc>
            </a:pPr>
            <a:r>
              <a:rPr lang="en-US" sz="900" dirty="0">
                <a:solidFill>
                  <a:schemeClr val="bg1"/>
                </a:solidFill>
                <a:latin typeface="BentonSans Regular"/>
                <a:cs typeface="BentonSans Regular"/>
                <a:hlinkClick r:id="rId18" action="ppaction://hlinksldjump"/>
              </a:rPr>
              <a:t>Click here</a:t>
            </a:r>
            <a:r>
              <a:rPr lang="en-US" sz="900" dirty="0">
                <a:solidFill>
                  <a:schemeClr val="bg1"/>
                </a:solidFill>
                <a:latin typeface="BentonSans Regular"/>
                <a:cs typeface="BentonSans Regular"/>
              </a:rPr>
              <a:t> to hide process variants</a:t>
            </a:r>
          </a:p>
        </p:txBody>
      </p:sp>
      <p:sp>
        <p:nvSpPr>
          <p:cNvPr id="72" name="Freeform 71"/>
          <p:cNvSpPr>
            <a:spLocks noChangeArrowheads="1"/>
          </p:cNvSpPr>
          <p:nvPr/>
        </p:nvSpPr>
        <p:spPr bwMode="auto">
          <a:xfrm>
            <a:off x="4326932" y="3778866"/>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dirty="0"/>
          </a:p>
        </p:txBody>
      </p:sp>
      <p:sp>
        <p:nvSpPr>
          <p:cNvPr id="73" name="Chevron 123">
            <a:hlinkClick r:id="rId19" action="ppaction://hlinksldjump"/>
          </p:cNvPr>
          <p:cNvSpPr>
            <a:spLocks noChangeArrowheads="1"/>
          </p:cNvSpPr>
          <p:nvPr/>
        </p:nvSpPr>
        <p:spPr bwMode="auto">
          <a:xfrm>
            <a:off x="7127115" y="2101823"/>
            <a:ext cx="884237"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Confirming Service Execution</a:t>
            </a:r>
          </a:p>
        </p:txBody>
      </p:sp>
      <p:sp>
        <p:nvSpPr>
          <p:cNvPr id="74" name="Freeform 73"/>
          <p:cNvSpPr>
            <a:spLocks noChangeArrowheads="1"/>
          </p:cNvSpPr>
          <p:nvPr/>
        </p:nvSpPr>
        <p:spPr bwMode="auto">
          <a:xfrm>
            <a:off x="7784032" y="2847213"/>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dirty="0"/>
          </a:p>
        </p:txBody>
      </p:sp>
      <p:sp>
        <p:nvSpPr>
          <p:cNvPr id="76" name="TextBox 72"/>
          <p:cNvSpPr txBox="1">
            <a:spLocks noChangeArrowheads="1"/>
          </p:cNvSpPr>
          <p:nvPr/>
        </p:nvSpPr>
        <p:spPr bwMode="auto">
          <a:xfrm>
            <a:off x="327025" y="5186545"/>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buFont typeface="Wingdings" pitchFamily="2" charset="2"/>
              <a:buNone/>
            </a:pPr>
            <a:r>
              <a:rPr lang="en-US" sz="900" dirty="0"/>
              <a:t>Business Value</a:t>
            </a:r>
          </a:p>
        </p:txBody>
      </p:sp>
      <p:sp>
        <p:nvSpPr>
          <p:cNvPr id="77" name="TextBox 61"/>
          <p:cNvSpPr txBox="1">
            <a:spLocks noChangeArrowheads="1"/>
          </p:cNvSpPr>
          <p:nvPr/>
        </p:nvSpPr>
        <p:spPr bwMode="auto">
          <a:xfrm>
            <a:off x="327025" y="5540558"/>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pPr>
            <a:r>
              <a:rPr lang="en-US" sz="900" dirty="0"/>
              <a:t>Scenario Flow</a:t>
            </a:r>
          </a:p>
        </p:txBody>
      </p:sp>
      <p:pic>
        <p:nvPicPr>
          <p:cNvPr id="80" name="Picture 79" descr="Calculator_2_60px.png"/>
          <p:cNvPicPr>
            <a:picLocks noChangeAspect="1"/>
          </p:cNvPicPr>
          <p:nvPr/>
        </p:nvPicPr>
        <p:blipFill>
          <a:blip r:embed="rId20" cstate="print"/>
          <a:stretch>
            <a:fillRect/>
          </a:stretch>
        </p:blipFill>
        <p:spPr>
          <a:xfrm>
            <a:off x="366739" y="5245467"/>
            <a:ext cx="180000" cy="180000"/>
          </a:xfrm>
          <a:prstGeom prst="rect">
            <a:avLst/>
          </a:prstGeom>
        </p:spPr>
      </p:pic>
      <p:pic>
        <p:nvPicPr>
          <p:cNvPr id="81" name="Picture 80" descr="Monitor_60px.png"/>
          <p:cNvPicPr>
            <a:picLocks noChangeAspect="1"/>
          </p:cNvPicPr>
          <p:nvPr/>
        </p:nvPicPr>
        <p:blipFill>
          <a:blip r:embed="rId21" cstate="print"/>
          <a:stretch>
            <a:fillRect/>
          </a:stretch>
        </p:blipFill>
        <p:spPr>
          <a:xfrm>
            <a:off x="366739" y="5604137"/>
            <a:ext cx="180000" cy="180000"/>
          </a:xfrm>
          <a:prstGeom prst="rect">
            <a:avLst/>
          </a:prstGeom>
        </p:spPr>
      </p:pic>
      <p:sp>
        <p:nvSpPr>
          <p:cNvPr id="82" name="Rectangle 57">
            <a:hlinkClick r:id="rId22" action="ppaction://hlinksldjump"/>
          </p:cNvPr>
          <p:cNvSpPr>
            <a:spLocks noChangeArrowheads="1"/>
          </p:cNvSpPr>
          <p:nvPr/>
        </p:nvSpPr>
        <p:spPr bwMode="auto">
          <a:xfrm>
            <a:off x="327025" y="5551670"/>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84" name="Rectangle 57">
            <a:hlinkClick r:id="rId23" action="ppaction://hlinksldjump"/>
          </p:cNvPr>
          <p:cNvSpPr>
            <a:spLocks noChangeArrowheads="1"/>
          </p:cNvSpPr>
          <p:nvPr/>
        </p:nvSpPr>
        <p:spPr bwMode="auto">
          <a:xfrm>
            <a:off x="305529" y="5153647"/>
            <a:ext cx="1570038"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88" name="TextBox 61"/>
          <p:cNvSpPr txBox="1">
            <a:spLocks noChangeArrowheads="1"/>
          </p:cNvSpPr>
          <p:nvPr/>
        </p:nvSpPr>
        <p:spPr bwMode="auto">
          <a:xfrm>
            <a:off x="327025" y="5832608"/>
            <a:ext cx="1436688" cy="330200"/>
          </a:xfrm>
          <a:prstGeom prst="rect">
            <a:avLst/>
          </a:prstGeom>
          <a:noFill/>
          <a:ln w="9525">
            <a:noFill/>
            <a:miter lim="800000"/>
            <a:headEnd/>
            <a:tailEnd/>
          </a:ln>
        </p:spPr>
        <p:txBody>
          <a:bodyPr lIns="0" rIns="36000" anchor="ctr"/>
          <a:lstStyle/>
          <a:p>
            <a:pPr marL="287338">
              <a:buClr>
                <a:schemeClr val="accent1"/>
              </a:buClr>
              <a:buSzPct val="80000"/>
            </a:pPr>
            <a:r>
              <a:rPr lang="en-US" sz="900" dirty="0"/>
              <a:t>Further Information</a:t>
            </a:r>
          </a:p>
        </p:txBody>
      </p:sp>
      <p:sp>
        <p:nvSpPr>
          <p:cNvPr id="89" name="Rectangle 57">
            <a:hlinkClick r:id="rId24" action="ppaction://hlinksldjump"/>
          </p:cNvPr>
          <p:cNvSpPr>
            <a:spLocks noChangeArrowheads="1"/>
          </p:cNvSpPr>
          <p:nvPr/>
        </p:nvSpPr>
        <p:spPr bwMode="auto">
          <a:xfrm>
            <a:off x="309641" y="5836767"/>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pic>
        <p:nvPicPr>
          <p:cNvPr id="57" name="Picture 56"/>
          <p:cNvPicPr>
            <a:picLocks noChangeAspect="1"/>
          </p:cNvPicPr>
          <p:nvPr/>
        </p:nvPicPr>
        <p:blipFill>
          <a:blip r:embed="rId25" cstate="print">
            <a:extLst>
              <a:ext uri="{28A0092B-C50C-407E-A947-70E740481C1C}">
                <a14:useLocalDpi xmlns:a14="http://schemas.microsoft.com/office/drawing/2010/main" val="0"/>
              </a:ext>
            </a:extLst>
          </a:blip>
          <a:stretch>
            <a:fillRect/>
          </a:stretch>
        </p:blipFill>
        <p:spPr>
          <a:xfrm>
            <a:off x="366739" y="4868969"/>
            <a:ext cx="180000" cy="134181"/>
          </a:xfrm>
          <a:prstGeom prst="rect">
            <a:avLst/>
          </a:prstGeom>
        </p:spPr>
      </p:pic>
      <p:pic>
        <p:nvPicPr>
          <p:cNvPr id="58" name="Picture 138"/>
          <p:cNvPicPr>
            <a:picLocks noChangeAspect="1"/>
          </p:cNvPicPr>
          <p:nvPr/>
        </p:nvPicPr>
        <p:blipFill>
          <a:blip r:embed="rId26">
            <a:extLst>
              <a:ext uri="{28A0092B-C50C-407E-A947-70E740481C1C}">
                <a14:useLocalDpi xmlns:a14="http://schemas.microsoft.com/office/drawing/2010/main" val="0"/>
              </a:ext>
            </a:extLst>
          </a:blip>
          <a:stretch>
            <a:fillRect/>
          </a:stretch>
        </p:blipFill>
        <p:spPr bwMode="auto">
          <a:xfrm>
            <a:off x="6888011" y="4514850"/>
            <a:ext cx="405115" cy="411163"/>
          </a:xfrm>
          <a:prstGeom prst="rect">
            <a:avLst/>
          </a:prstGeom>
          <a:noFill/>
          <a:ln w="9525">
            <a:noFill/>
            <a:miter lim="800000"/>
            <a:headEnd/>
            <a:tailEnd/>
          </a:ln>
        </p:spPr>
      </p:pic>
      <p:pic>
        <p:nvPicPr>
          <p:cNvPr id="60" name="Picture 37"/>
          <p:cNvPicPr>
            <a:picLocks noChangeAspect="1" noChangeArrowheads="1"/>
          </p:cNvPicPr>
          <p:nvPr>
            <p:custDataLst>
              <p:tags r:id="rId5"/>
            </p:custDataLst>
          </p:nvPr>
        </p:nvPicPr>
        <p:blipFill>
          <a:blip r:embed="rId27">
            <a:extLst>
              <a:ext uri="{28A0092B-C50C-407E-A947-70E740481C1C}">
                <a14:useLocalDpi xmlns:a14="http://schemas.microsoft.com/office/drawing/2010/main" val="0"/>
              </a:ext>
            </a:extLst>
          </a:blip>
          <a:stretch>
            <a:fillRect/>
          </a:stretch>
        </p:blipFill>
        <p:spPr bwMode="auto">
          <a:xfrm>
            <a:off x="6903584" y="5121275"/>
            <a:ext cx="585106" cy="409575"/>
          </a:xfrm>
          <a:prstGeom prst="rect">
            <a:avLst/>
          </a:prstGeom>
          <a:noFill/>
          <a:ln w="9525">
            <a:noFill/>
            <a:miter lim="800000"/>
            <a:headEnd/>
            <a:tailEnd/>
          </a:ln>
        </p:spPr>
      </p:pic>
      <p:sp>
        <p:nvSpPr>
          <p:cNvPr id="99" name="TextBox 59">
            <a:hlinkClick r:id="rId28" action="ppaction://hlinksldjump"/>
          </p:cNvPr>
          <p:cNvSpPr txBox="1">
            <a:spLocks noChangeArrowheads="1"/>
          </p:cNvSpPr>
          <p:nvPr/>
        </p:nvSpPr>
        <p:spPr bwMode="auto">
          <a:xfrm>
            <a:off x="5929661" y="1787532"/>
            <a:ext cx="284052" cy="276999"/>
          </a:xfrm>
          <a:prstGeom prst="rect">
            <a:avLst/>
          </a:prstGeom>
          <a:noFill/>
          <a:ln w="9525">
            <a:noFill/>
            <a:miter lim="800000"/>
            <a:headEnd/>
            <a:tailEnd/>
          </a:ln>
        </p:spPr>
        <p:txBody>
          <a:bodyPr wrap="none">
            <a:spAutoFit/>
          </a:bodyPr>
          <a:lstStyle/>
          <a:p>
            <a:r>
              <a:rPr lang="en-US" sz="1200" dirty="0">
                <a:solidFill>
                  <a:schemeClr val="bg1"/>
                </a:solidFill>
                <a:latin typeface="BentonSans Light" pitchFamily="2" charset="0"/>
                <a:cs typeface="BrowalliaUPC" pitchFamily="34" charset="-34"/>
              </a:rPr>
              <a:t>X</a:t>
            </a:r>
          </a:p>
        </p:txBody>
      </p:sp>
    </p:spTree>
    <p:extLst>
      <p:ext uri="{BB962C8B-B14F-4D97-AF65-F5344CB8AC3E}">
        <p14:creationId xmlns:p14="http://schemas.microsoft.com/office/powerpoint/2010/main" val="865873641"/>
      </p:ext>
    </p:extLst>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 name="Picture 50" descr="i_button_black.png"/>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76014" y="5909420"/>
            <a:ext cx="170688" cy="170688"/>
          </a:xfrm>
          <a:prstGeom prst="rect">
            <a:avLst/>
          </a:prstGeom>
        </p:spPr>
      </p:pic>
      <p:sp>
        <p:nvSpPr>
          <p:cNvPr id="69" name="TextBox 68"/>
          <p:cNvSpPr txBox="1"/>
          <p:nvPr/>
        </p:nvSpPr>
        <p:spPr>
          <a:xfrm>
            <a:off x="327024" y="4786930"/>
            <a:ext cx="1630363" cy="330200"/>
          </a:xfrm>
          <a:prstGeom prst="rect">
            <a:avLst/>
          </a:prstGeom>
          <a:solidFill>
            <a:srgbClr val="ECECEC"/>
          </a:solidFill>
        </p:spPr>
        <p:txBody>
          <a:bodyPr lIns="0" rIns="0" anchor="ctr"/>
          <a:lstStyle/>
          <a:p>
            <a:pPr marL="288000">
              <a:buClr>
                <a:schemeClr val="accent1"/>
              </a:buClr>
              <a:buSzPct val="80000"/>
              <a:defRPr/>
            </a:pPr>
            <a:r>
              <a:rPr lang="en-US" sz="900" b="1" dirty="0">
                <a:latin typeface="+mn-lt"/>
              </a:rPr>
              <a:t>Scenario/Processes</a:t>
            </a:r>
          </a:p>
        </p:txBody>
      </p:sp>
      <p:sp>
        <p:nvSpPr>
          <p:cNvPr id="54" name="Rectangle 55"/>
          <p:cNvSpPr>
            <a:spLocks noChangeArrowheads="1"/>
          </p:cNvSpPr>
          <p:nvPr/>
        </p:nvSpPr>
        <p:spPr bwMode="auto">
          <a:xfrm>
            <a:off x="329363" y="4809441"/>
            <a:ext cx="1570038" cy="296863"/>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2" name="Title 1"/>
          <p:cNvSpPr>
            <a:spLocks noGrp="1"/>
          </p:cNvSpPr>
          <p:nvPr>
            <p:ph type="title"/>
          </p:nvPr>
        </p:nvSpPr>
        <p:spPr/>
        <p:txBody>
          <a:bodyPr/>
          <a:lstStyle/>
          <a:p>
            <a:r>
              <a:rPr lang="en-US" dirty="0"/>
              <a:t>Order-to-Cash (Standardized Services)</a:t>
            </a:r>
            <a:br>
              <a:rPr lang="en-US" dirty="0"/>
            </a:br>
            <a:r>
              <a:rPr lang="en-US" sz="2000" b="0" dirty="0"/>
              <a:t>Process Details: Creating Down Payment Request - Customer</a:t>
            </a:r>
          </a:p>
        </p:txBody>
      </p:sp>
      <p:sp>
        <p:nvSpPr>
          <p:cNvPr id="21" name="Rectangle 122"/>
          <p:cNvSpPr>
            <a:spLocks noChangeArrowheads="1"/>
          </p:cNvSpPr>
          <p:nvPr/>
        </p:nvSpPr>
        <p:spPr bwMode="auto">
          <a:xfrm>
            <a:off x="1763713" y="4132263"/>
            <a:ext cx="7380287" cy="2725737"/>
          </a:xfrm>
          <a:prstGeom prst="rect">
            <a:avLst/>
          </a:prstGeom>
          <a:solidFill>
            <a:srgbClr val="ECECEC"/>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dirty="0"/>
          </a:p>
        </p:txBody>
      </p:sp>
      <p:sp>
        <p:nvSpPr>
          <p:cNvPr id="22" name="TextBox 21"/>
          <p:cNvSpPr txBox="1"/>
          <p:nvPr/>
        </p:nvSpPr>
        <p:spPr>
          <a:xfrm>
            <a:off x="218636" y="4119098"/>
            <a:ext cx="1647825" cy="461665"/>
          </a:xfrm>
          <a:prstGeom prst="rect">
            <a:avLst/>
          </a:prstGeom>
          <a:noFill/>
        </p:spPr>
        <p:txBody>
          <a:bodyPr>
            <a:spAutoFit/>
          </a:bodyPr>
          <a:lstStyle>
            <a:defPPr>
              <a:defRPr lang="de-DE"/>
            </a:defPPr>
            <a:lvl1pPr>
              <a:buClr>
                <a:schemeClr val="accent1"/>
              </a:buClr>
              <a:buSzPct val="80000"/>
              <a:buFont typeface="Wingdings" pitchFamily="2" charset="2"/>
              <a:buNone/>
              <a:defRPr sz="1200">
                <a:solidFill>
                  <a:srgbClr val="666666"/>
                </a:solidFill>
                <a:latin typeface="BentonSans Light" pitchFamily="2" charset="0"/>
              </a:defRPr>
            </a:lvl1pPr>
          </a:lstStyle>
          <a:p>
            <a:r>
              <a:rPr lang="en-US" dirty="0"/>
              <a:t>Scenario </a:t>
            </a:r>
          </a:p>
          <a:p>
            <a:r>
              <a:rPr lang="en-US" dirty="0"/>
              <a:t>Explorer</a:t>
            </a:r>
          </a:p>
        </p:txBody>
      </p:sp>
      <p:sp>
        <p:nvSpPr>
          <p:cNvPr id="29" name="TextBox 28"/>
          <p:cNvSpPr txBox="1"/>
          <p:nvPr/>
        </p:nvSpPr>
        <p:spPr bwMode="auto">
          <a:xfrm>
            <a:off x="1922463" y="4138613"/>
            <a:ext cx="4602162" cy="261937"/>
          </a:xfrm>
          <a:prstGeom prst="rect">
            <a:avLst/>
          </a:prstGeom>
          <a:noFill/>
        </p:spPr>
        <p:txBody>
          <a:bodyPr>
            <a:spAutoFit/>
          </a:bodyPr>
          <a:lstStyle/>
          <a:p>
            <a:pPr>
              <a:buClr>
                <a:schemeClr val="accent1"/>
              </a:buClr>
              <a:buSzPct val="80000"/>
              <a:buFont typeface="Wingdings" pitchFamily="2" charset="2"/>
              <a:buNone/>
              <a:defRPr/>
            </a:pPr>
            <a:endParaRPr lang="en-US" sz="1100" b="1" dirty="0">
              <a:solidFill>
                <a:srgbClr val="44697D"/>
              </a:solidFill>
              <a:latin typeface="+mn-lt"/>
            </a:endParaRPr>
          </a:p>
        </p:txBody>
      </p:sp>
      <p:sp>
        <p:nvSpPr>
          <p:cNvPr id="47" name="TextBox 83"/>
          <p:cNvSpPr txBox="1">
            <a:spLocks noChangeArrowheads="1"/>
          </p:cNvSpPr>
          <p:nvPr/>
        </p:nvSpPr>
        <p:spPr bwMode="auto">
          <a:xfrm>
            <a:off x="1738313"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Process Description</a:t>
            </a:r>
          </a:p>
        </p:txBody>
      </p:sp>
      <p:cxnSp>
        <p:nvCxnSpPr>
          <p:cNvPr id="67" name="Straight Connector 139"/>
          <p:cNvCxnSpPr>
            <a:cxnSpLocks noChangeShapeType="1"/>
          </p:cNvCxnSpPr>
          <p:nvPr/>
        </p:nvCxnSpPr>
        <p:spPr bwMode="auto">
          <a:xfrm rot="5400000">
            <a:off x="5518944" y="5463382"/>
            <a:ext cx="2536825" cy="1587"/>
          </a:xfrm>
          <a:prstGeom prst="line">
            <a:avLst/>
          </a:prstGeom>
          <a:noFill/>
          <a:ln w="12700" algn="ctr">
            <a:solidFill>
              <a:schemeClr val="bg1"/>
            </a:solidFill>
            <a:round/>
            <a:headEnd/>
            <a:tailEnd/>
          </a:ln>
        </p:spPr>
      </p:cxnSp>
      <p:sp>
        <p:nvSpPr>
          <p:cNvPr id="78" name="Text Box 129"/>
          <p:cNvSpPr txBox="1">
            <a:spLocks noChangeArrowheads="1"/>
          </p:cNvSpPr>
          <p:nvPr/>
        </p:nvSpPr>
        <p:spPr bwMode="auto">
          <a:xfrm>
            <a:off x="8427825" y="2697400"/>
            <a:ext cx="339725" cy="369888"/>
          </a:xfrm>
          <a:prstGeom prst="rect">
            <a:avLst/>
          </a:prstGeom>
          <a:noFill/>
          <a:ln w="9525">
            <a:noFill/>
            <a:miter lim="800000"/>
            <a:headEnd/>
            <a:tailEnd/>
          </a:ln>
        </p:spPr>
        <p:txBody>
          <a:bodyPr wrap="none" lIns="54000" rIns="54000">
            <a:spAutoFit/>
          </a:bodyPr>
          <a:lstStyle/>
          <a:p>
            <a:r>
              <a:rPr lang="en-US" sz="1800" b="1" dirty="0"/>
              <a:t>…</a:t>
            </a:r>
          </a:p>
        </p:txBody>
      </p:sp>
      <p:sp>
        <p:nvSpPr>
          <p:cNvPr id="83" name="TextBox 83"/>
          <p:cNvSpPr txBox="1">
            <a:spLocks noChangeArrowheads="1"/>
          </p:cNvSpPr>
          <p:nvPr/>
        </p:nvSpPr>
        <p:spPr bwMode="auto">
          <a:xfrm>
            <a:off x="6788615"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Further Information</a:t>
            </a:r>
          </a:p>
        </p:txBody>
      </p:sp>
      <p:grpSp>
        <p:nvGrpSpPr>
          <p:cNvPr id="48" name="Group 47"/>
          <p:cNvGrpSpPr/>
          <p:nvPr/>
        </p:nvGrpSpPr>
        <p:grpSpPr>
          <a:xfrm>
            <a:off x="7709046" y="1152671"/>
            <a:ext cx="1174410" cy="309466"/>
            <a:chOff x="7269479" y="1173773"/>
            <a:chExt cx="1174410" cy="309466"/>
          </a:xfrm>
        </p:grpSpPr>
        <p:pic>
          <p:nvPicPr>
            <p:cNvPr id="49" name="Picture 2" descr="\\dwdfkps\KPS\100_Public\Graphics\Pictogram-Library\2011-Visual-Style\60X60-PNGs\SelfService_60px.png"/>
            <p:cNvPicPr>
              <a:picLocks noChangeAspect="1" noChangeArrowheads="1"/>
            </p:cNvPicPr>
            <p:nvPr/>
          </p:nvPicPr>
          <p:blipFill>
            <a:blip r:embed="rId6" cstate="print"/>
            <a:srcRect/>
            <a:stretch>
              <a:fillRect/>
            </a:stretch>
          </p:blipFill>
          <p:spPr bwMode="auto">
            <a:xfrm>
              <a:off x="7269479" y="1173773"/>
              <a:ext cx="282233" cy="282233"/>
            </a:xfrm>
            <a:prstGeom prst="rect">
              <a:avLst/>
            </a:prstGeom>
            <a:noFill/>
          </p:spPr>
        </p:pic>
        <p:sp>
          <p:nvSpPr>
            <p:cNvPr id="50" name="Rectangle 108"/>
            <p:cNvSpPr>
              <a:spLocks noChangeArrowheads="1"/>
            </p:cNvSpPr>
            <p:nvPr/>
          </p:nvSpPr>
          <p:spPr bwMode="auto">
            <a:xfrm>
              <a:off x="7272314" y="1178439"/>
              <a:ext cx="1171575" cy="304800"/>
            </a:xfrm>
            <a:prstGeom prst="rect">
              <a:avLst/>
            </a:prstGeom>
            <a:noFill/>
            <a:ln w="9525">
              <a:noFill/>
              <a:miter lim="800000"/>
              <a:headEnd/>
              <a:tailEnd/>
            </a:ln>
          </p:spPr>
          <p:txBody>
            <a:bodyPr wrap="none">
              <a:spAutoFit/>
            </a:bodyPr>
            <a:lstStyle/>
            <a:p>
              <a:pPr marL="215900">
                <a:spcBef>
                  <a:spcPts val="600"/>
                </a:spcBef>
                <a:spcAft>
                  <a:spcPct val="30000"/>
                </a:spcAft>
              </a:pPr>
              <a:r>
                <a:rPr lang="en-US" sz="700" dirty="0">
                  <a:ea typeface="SimSun" pitchFamily="2" charset="-122"/>
                </a:rPr>
                <a:t>Click process </a:t>
              </a:r>
              <a:br>
                <a:rPr lang="en-US" sz="700" dirty="0">
                  <a:ea typeface="SimSun" pitchFamily="2" charset="-122"/>
                </a:rPr>
              </a:br>
              <a:r>
                <a:rPr lang="en-US" sz="700" dirty="0">
                  <a:ea typeface="SimSun" pitchFamily="2" charset="-122"/>
                </a:rPr>
                <a:t>chevrons for details</a:t>
              </a:r>
            </a:p>
          </p:txBody>
        </p:sp>
      </p:grpSp>
      <p:sp>
        <p:nvSpPr>
          <p:cNvPr id="59" name="Chevron 123">
            <a:hlinkClick r:id="rId7" action="ppaction://hlinksldjump"/>
          </p:cNvPr>
          <p:cNvSpPr>
            <a:spLocks noChangeArrowheads="1"/>
          </p:cNvSpPr>
          <p:nvPr/>
        </p:nvSpPr>
        <p:spPr bwMode="auto">
          <a:xfrm>
            <a:off x="330871" y="2101823"/>
            <a:ext cx="884237"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Handling an Incoming Customer Inquiry</a:t>
            </a:r>
          </a:p>
        </p:txBody>
      </p:sp>
      <p:sp>
        <p:nvSpPr>
          <p:cNvPr id="61" name="Chevron 123">
            <a:hlinkClick r:id="rId8" action="ppaction://hlinksldjump"/>
          </p:cNvPr>
          <p:cNvSpPr>
            <a:spLocks noChangeArrowheads="1"/>
          </p:cNvSpPr>
          <p:nvPr/>
        </p:nvSpPr>
        <p:spPr bwMode="auto">
          <a:xfrm>
            <a:off x="4508711" y="2100575"/>
            <a:ext cx="884237" cy="879809"/>
          </a:xfrm>
          <a:prstGeom prst="chevron">
            <a:avLst>
              <a:gd name="adj" fmla="val 10374"/>
            </a:avLst>
          </a:prstGeom>
          <a:solidFill>
            <a:schemeClr val="bg1"/>
          </a:solidFill>
          <a:ln w="12700" algn="ctr">
            <a:solidFill>
              <a:schemeClr val="bg1">
                <a:lumMod val="50000"/>
              </a:schemeClr>
            </a:solidFill>
            <a:prstDash val="solid"/>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Executing Services</a:t>
            </a:r>
          </a:p>
        </p:txBody>
      </p:sp>
      <p:sp>
        <p:nvSpPr>
          <p:cNvPr id="62" name="Chevron 123">
            <a:hlinkClick r:id="rId9" action="ppaction://hlinksldjump"/>
          </p:cNvPr>
          <p:cNvSpPr>
            <a:spLocks noChangeArrowheads="1"/>
          </p:cNvSpPr>
          <p:nvPr/>
        </p:nvSpPr>
        <p:spPr bwMode="auto">
          <a:xfrm>
            <a:off x="1175697" y="2101823"/>
            <a:ext cx="884237"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Creating Sales Quotes</a:t>
            </a:r>
          </a:p>
        </p:txBody>
      </p:sp>
      <p:sp>
        <p:nvSpPr>
          <p:cNvPr id="63" name="Chevron 123">
            <a:hlinkClick r:id="rId10" action="ppaction://hlinksldjump"/>
          </p:cNvPr>
          <p:cNvSpPr>
            <a:spLocks noChangeArrowheads="1"/>
          </p:cNvSpPr>
          <p:nvPr/>
        </p:nvSpPr>
        <p:spPr bwMode="auto">
          <a:xfrm>
            <a:off x="2011678" y="2101822"/>
            <a:ext cx="884236"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Creating Sales Orders</a:t>
            </a:r>
          </a:p>
        </p:txBody>
      </p:sp>
      <p:sp>
        <p:nvSpPr>
          <p:cNvPr id="64" name="Chevron 123">
            <a:hlinkClick r:id="rId11" action="ppaction://hlinksldjump"/>
          </p:cNvPr>
          <p:cNvSpPr>
            <a:spLocks noChangeArrowheads="1"/>
          </p:cNvSpPr>
          <p:nvPr/>
        </p:nvSpPr>
        <p:spPr bwMode="auto">
          <a:xfrm>
            <a:off x="5350159" y="2101823"/>
            <a:ext cx="884237"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Confirming Service Execution</a:t>
            </a:r>
          </a:p>
        </p:txBody>
      </p:sp>
      <p:sp>
        <p:nvSpPr>
          <p:cNvPr id="65" name="Chevron 123">
            <a:hlinkClick r:id="rId12" action="ppaction://hlinksldjump" tooltip="click here for process details"/>
          </p:cNvPr>
          <p:cNvSpPr>
            <a:spLocks noChangeArrowheads="1"/>
          </p:cNvSpPr>
          <p:nvPr/>
        </p:nvSpPr>
        <p:spPr bwMode="auto">
          <a:xfrm>
            <a:off x="4055687" y="3034577"/>
            <a:ext cx="884236"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Receivables and Payments</a:t>
            </a:r>
          </a:p>
        </p:txBody>
      </p:sp>
      <p:sp>
        <p:nvSpPr>
          <p:cNvPr id="66" name="Chevron 123">
            <a:hlinkClick r:id="rId13" action="ppaction://hlinksldjump"/>
          </p:cNvPr>
          <p:cNvSpPr>
            <a:spLocks noChangeArrowheads="1"/>
          </p:cNvSpPr>
          <p:nvPr/>
        </p:nvSpPr>
        <p:spPr bwMode="auto">
          <a:xfrm>
            <a:off x="7022240" y="2101823"/>
            <a:ext cx="884237"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Receivables and Payments</a:t>
            </a:r>
          </a:p>
        </p:txBody>
      </p:sp>
      <p:sp>
        <p:nvSpPr>
          <p:cNvPr id="68" name="Chevron 123">
            <a:hlinkClick r:id="rId14" action="ppaction://hlinksldjump"/>
          </p:cNvPr>
          <p:cNvSpPr>
            <a:spLocks noChangeArrowheads="1"/>
          </p:cNvSpPr>
          <p:nvPr/>
        </p:nvSpPr>
        <p:spPr bwMode="auto">
          <a:xfrm>
            <a:off x="6191266" y="2105835"/>
            <a:ext cx="884236" cy="879810"/>
          </a:xfrm>
          <a:prstGeom prst="chevron">
            <a:avLst>
              <a:gd name="adj" fmla="val 10374"/>
            </a:avLst>
          </a:prstGeom>
          <a:solidFill>
            <a:srgbClr val="E8E8E8"/>
          </a:solidFill>
          <a:ln w="317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Creating Customer Invoices</a:t>
            </a:r>
          </a:p>
        </p:txBody>
      </p:sp>
      <p:sp>
        <p:nvSpPr>
          <p:cNvPr id="70" name="Chevron 123">
            <a:hlinkClick r:id="rId15" action="ppaction://hlinksldjump"/>
          </p:cNvPr>
          <p:cNvSpPr>
            <a:spLocks noChangeArrowheads="1"/>
          </p:cNvSpPr>
          <p:nvPr/>
        </p:nvSpPr>
        <p:spPr bwMode="auto">
          <a:xfrm>
            <a:off x="2849141" y="2100575"/>
            <a:ext cx="1706400"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Dispatching and Scheduling Orders</a:t>
            </a:r>
          </a:p>
        </p:txBody>
      </p:sp>
      <p:sp>
        <p:nvSpPr>
          <p:cNvPr id="73" name="Freeform 70">
            <a:hlinkClick r:id="rId16" action="ppaction://hlinksldjump" tooltip="Telephony System, Groupware Server, Web Server"/>
          </p:cNvPr>
          <p:cNvSpPr>
            <a:spLocks noChangeArrowheads="1"/>
          </p:cNvSpPr>
          <p:nvPr/>
        </p:nvSpPr>
        <p:spPr bwMode="auto">
          <a:xfrm flipV="1">
            <a:off x="997135" y="2105835"/>
            <a:ext cx="155575" cy="125412"/>
          </a:xfrm>
          <a:custGeom>
            <a:avLst/>
            <a:gdLst>
              <a:gd name="T0" fmla="*/ 0 w 155643"/>
              <a:gd name="T1" fmla="*/ 16776 h 131323"/>
              <a:gd name="T2" fmla="*/ 123836 w 155643"/>
              <a:gd name="T3" fmla="*/ 16776 h 131323"/>
              <a:gd name="T4" fmla="*/ 152410 w 155643"/>
              <a:gd name="T5" fmla="*/ 0 h 131323"/>
              <a:gd name="T6" fmla="*/ 0 w 155643"/>
              <a:gd name="T7" fmla="*/ 16776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chemeClr val="tx1">
              <a:lumMod val="75000"/>
              <a:lumOff val="25000"/>
            </a:schemeClr>
          </a:solidFill>
          <a:ln w="9525" algn="ctr">
            <a:noFill/>
            <a:round/>
            <a:headEnd/>
            <a:tailEnd/>
          </a:ln>
        </p:spPr>
        <p:txBody>
          <a:bodyPr rot="10800000" wrap="none" lIns="54000" tIns="0" rIns="54000" bIns="0" anchor="ctr"/>
          <a:lstStyle/>
          <a:p>
            <a:endParaRPr lang="de-DE" dirty="0"/>
          </a:p>
        </p:txBody>
      </p:sp>
      <p:sp>
        <p:nvSpPr>
          <p:cNvPr id="74" name="Freeform 73"/>
          <p:cNvSpPr>
            <a:spLocks noChangeArrowheads="1"/>
          </p:cNvSpPr>
          <p:nvPr/>
        </p:nvSpPr>
        <p:spPr bwMode="auto">
          <a:xfrm>
            <a:off x="4721947" y="3778866"/>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dirty="0"/>
          </a:p>
        </p:txBody>
      </p:sp>
      <p:sp>
        <p:nvSpPr>
          <p:cNvPr id="77" name="Freeform 76"/>
          <p:cNvSpPr>
            <a:spLocks noChangeArrowheads="1"/>
          </p:cNvSpPr>
          <p:nvPr/>
        </p:nvSpPr>
        <p:spPr bwMode="auto">
          <a:xfrm>
            <a:off x="6010820" y="2842331"/>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dirty="0"/>
          </a:p>
        </p:txBody>
      </p:sp>
      <p:sp>
        <p:nvSpPr>
          <p:cNvPr id="79" name="Freeform 78"/>
          <p:cNvSpPr>
            <a:spLocks noChangeArrowheads="1"/>
          </p:cNvSpPr>
          <p:nvPr/>
        </p:nvSpPr>
        <p:spPr bwMode="auto">
          <a:xfrm>
            <a:off x="6860222" y="2854970"/>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dirty="0"/>
          </a:p>
        </p:txBody>
      </p:sp>
      <p:sp>
        <p:nvSpPr>
          <p:cNvPr id="85" name="Freeform 84"/>
          <p:cNvSpPr>
            <a:spLocks noChangeArrowheads="1"/>
          </p:cNvSpPr>
          <p:nvPr/>
        </p:nvSpPr>
        <p:spPr bwMode="auto">
          <a:xfrm>
            <a:off x="7688359" y="2846345"/>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dirty="0"/>
          </a:p>
        </p:txBody>
      </p:sp>
      <p:sp>
        <p:nvSpPr>
          <p:cNvPr id="86" name="Chevron 43"/>
          <p:cNvSpPr>
            <a:spLocks noChangeArrowheads="1"/>
          </p:cNvSpPr>
          <p:nvPr/>
        </p:nvSpPr>
        <p:spPr bwMode="auto">
          <a:xfrm>
            <a:off x="1966822" y="2770114"/>
            <a:ext cx="2346386" cy="1390567"/>
          </a:xfrm>
          <a:prstGeom prst="chevron">
            <a:avLst>
              <a:gd name="adj" fmla="val 14319"/>
            </a:avLst>
          </a:prstGeom>
          <a:solidFill>
            <a:srgbClr val="388ABD"/>
          </a:solidFill>
          <a:ln w="19050" cap="rnd" algn="ctr">
            <a:noFill/>
            <a:bevel/>
            <a:headEnd/>
            <a:tailEnd/>
          </a:ln>
        </p:spPr>
        <p:txBody>
          <a:bodyPr lIns="36000" tIns="36000" rIns="36000" bIns="36000"/>
          <a:lstStyle/>
          <a:p>
            <a:pPr>
              <a:lnSpc>
                <a:spcPct val="90000"/>
              </a:lnSpc>
            </a:pPr>
            <a:r>
              <a:rPr lang="en-US" sz="900" dirty="0">
                <a:solidFill>
                  <a:schemeClr val="bg1"/>
                </a:solidFill>
                <a:latin typeface="BentonSans Regular"/>
                <a:cs typeface="BentonSans Regular"/>
              </a:rPr>
              <a:t>Creating Down Payment Request - Customer</a:t>
            </a:r>
          </a:p>
        </p:txBody>
      </p:sp>
      <p:sp>
        <p:nvSpPr>
          <p:cNvPr id="87" name="Chevron 86"/>
          <p:cNvSpPr>
            <a:spLocks noChangeArrowheads="1"/>
          </p:cNvSpPr>
          <p:nvPr>
            <p:custDataLst>
              <p:tags r:id="rId1"/>
            </p:custDataLst>
          </p:nvPr>
        </p:nvSpPr>
        <p:spPr bwMode="auto">
          <a:xfrm>
            <a:off x="2227774" y="3138805"/>
            <a:ext cx="1171033"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Create and release down payment request</a:t>
            </a:r>
          </a:p>
        </p:txBody>
      </p:sp>
      <p:sp>
        <p:nvSpPr>
          <p:cNvPr id="92" name="Oval 91">
            <a:hlinkClick r:id="rId16" action="ppaction://hlinksldjump" tooltip="The sales representative creates a down payment request. For this purpose he enters an account, a description and an amount and releases the document."/>
          </p:cNvPr>
          <p:cNvSpPr>
            <a:spLocks noChangeAspect="1"/>
          </p:cNvSpPr>
          <p:nvPr/>
        </p:nvSpPr>
        <p:spPr bwMode="gray">
          <a:xfrm>
            <a:off x="3145803" y="3732049"/>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93" name="TextBox 59">
            <a:hlinkClick r:id="rId17" action="ppaction://hlinksldjump"/>
          </p:cNvPr>
          <p:cNvSpPr txBox="1">
            <a:spLocks noChangeArrowheads="1"/>
          </p:cNvSpPr>
          <p:nvPr/>
        </p:nvSpPr>
        <p:spPr bwMode="auto">
          <a:xfrm>
            <a:off x="3929773" y="2736277"/>
            <a:ext cx="172089" cy="276999"/>
          </a:xfrm>
          <a:prstGeom prst="rect">
            <a:avLst/>
          </a:prstGeom>
          <a:noFill/>
          <a:ln w="9525">
            <a:noFill/>
            <a:miter lim="800000"/>
            <a:headEnd/>
            <a:tailEnd/>
          </a:ln>
        </p:spPr>
        <p:txBody>
          <a:bodyPr wrap="none" lIns="72000" rIns="0">
            <a:spAutoFit/>
          </a:bodyPr>
          <a:lstStyle/>
          <a:p>
            <a:r>
              <a:rPr lang="en-US" sz="1200" dirty="0">
                <a:solidFill>
                  <a:schemeClr val="bg1"/>
                </a:solidFill>
                <a:latin typeface="BentonSans Light" pitchFamily="2" charset="0"/>
                <a:cs typeface="BrowalliaUPC" pitchFamily="34" charset="-34"/>
              </a:rPr>
              <a:t>X</a:t>
            </a:r>
          </a:p>
        </p:txBody>
      </p:sp>
      <p:sp>
        <p:nvSpPr>
          <p:cNvPr id="96" name="Rectangle 78">
            <a:hlinkClick r:id="rId18" action="ppaction://hlinksldjump"/>
          </p:cNvPr>
          <p:cNvSpPr>
            <a:spLocks noChangeArrowheads="1"/>
          </p:cNvSpPr>
          <p:nvPr/>
        </p:nvSpPr>
        <p:spPr bwMode="auto">
          <a:xfrm>
            <a:off x="1851025" y="6289675"/>
            <a:ext cx="2743200" cy="203200"/>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dirty="0"/>
          </a:p>
        </p:txBody>
      </p:sp>
      <p:sp>
        <p:nvSpPr>
          <p:cNvPr id="98" name="Chevron 102"/>
          <p:cNvSpPr>
            <a:spLocks noChangeArrowheads="1"/>
          </p:cNvSpPr>
          <p:nvPr/>
        </p:nvSpPr>
        <p:spPr bwMode="auto">
          <a:xfrm>
            <a:off x="7627938" y="5195888"/>
            <a:ext cx="1516062" cy="274637"/>
          </a:xfrm>
          <a:prstGeom prst="chevron">
            <a:avLst>
              <a:gd name="adj" fmla="val 10376"/>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dirty="0">
                <a:solidFill>
                  <a:srgbClr val="404040"/>
                </a:solidFill>
              </a:rPr>
              <a:t>In the Work Center</a:t>
            </a:r>
          </a:p>
          <a:p>
            <a:pPr>
              <a:buClr>
                <a:schemeClr val="accent1"/>
              </a:buClr>
              <a:buSzPct val="80000"/>
              <a:buFont typeface="Wingdings" pitchFamily="2" charset="2"/>
              <a:buNone/>
            </a:pPr>
            <a:r>
              <a:rPr lang="en-US" sz="800" dirty="0">
                <a:solidFill>
                  <a:srgbClr val="404040"/>
                </a:solidFill>
              </a:rPr>
              <a:t>Customer Invoicing  </a:t>
            </a:r>
          </a:p>
        </p:txBody>
      </p:sp>
      <p:sp>
        <p:nvSpPr>
          <p:cNvPr id="99" name="TextBox 66"/>
          <p:cNvSpPr txBox="1">
            <a:spLocks noChangeArrowheads="1"/>
          </p:cNvSpPr>
          <p:nvPr/>
        </p:nvSpPr>
        <p:spPr bwMode="auto">
          <a:xfrm>
            <a:off x="1735138" y="4406900"/>
            <a:ext cx="4960937" cy="638175"/>
          </a:xfrm>
          <a:prstGeom prst="rect">
            <a:avLst/>
          </a:prstGeom>
          <a:noFill/>
          <a:ln w="9525">
            <a:noFill/>
            <a:miter lim="800000"/>
            <a:headEnd/>
            <a:tailEnd/>
          </a:ln>
        </p:spPr>
        <p:txBody>
          <a:bodyPr>
            <a:spAutoFit/>
          </a:bodyPr>
          <a:lstStyle/>
          <a:p>
            <a:pPr>
              <a:buClr>
                <a:schemeClr val="accent1"/>
              </a:buClr>
              <a:buSzPct val="80000"/>
              <a:buFont typeface="Wingdings" pitchFamily="2" charset="2"/>
              <a:buNone/>
            </a:pPr>
            <a:r>
              <a:rPr lang="en-US" sz="900" dirty="0"/>
              <a:t>The </a:t>
            </a:r>
            <a:r>
              <a:rPr lang="en-US" sz="900" b="1" dirty="0"/>
              <a:t>Creating Down Payment Requests - Customer</a:t>
            </a:r>
            <a:r>
              <a:rPr lang="en-US" sz="900" dirty="0"/>
              <a:t> business process enables you to request down payments from the customer, before services are performed or products are delivered. The sales representative creates and releases a down payment request for this purpose.</a:t>
            </a:r>
          </a:p>
        </p:txBody>
      </p:sp>
      <p:sp>
        <p:nvSpPr>
          <p:cNvPr id="100" name="Chevron 101"/>
          <p:cNvSpPr>
            <a:spLocks noChangeArrowheads="1"/>
          </p:cNvSpPr>
          <p:nvPr/>
        </p:nvSpPr>
        <p:spPr bwMode="auto">
          <a:xfrm>
            <a:off x="7627938" y="4645025"/>
            <a:ext cx="1516062" cy="276225"/>
          </a:xfrm>
          <a:prstGeom prst="chevron">
            <a:avLst>
              <a:gd name="adj" fmla="val 10367"/>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dirty="0">
                <a:solidFill>
                  <a:srgbClr val="404040"/>
                </a:solidFill>
              </a:rPr>
              <a:t>Performed by</a:t>
            </a:r>
          </a:p>
          <a:p>
            <a:pPr>
              <a:buClr>
                <a:schemeClr val="accent1"/>
              </a:buClr>
              <a:buSzPct val="80000"/>
              <a:buFont typeface="Wingdings" pitchFamily="2" charset="2"/>
              <a:buNone/>
            </a:pPr>
            <a:r>
              <a:rPr lang="de-DE" sz="800" dirty="0">
                <a:solidFill>
                  <a:srgbClr val="404040"/>
                </a:solidFill>
              </a:rPr>
              <a:t>Sales/Customer Service Representative</a:t>
            </a:r>
            <a:endParaRPr lang="en-US" sz="800" dirty="0">
              <a:solidFill>
                <a:srgbClr val="404040"/>
              </a:solidFill>
            </a:endParaRPr>
          </a:p>
        </p:txBody>
      </p:sp>
      <p:sp>
        <p:nvSpPr>
          <p:cNvPr id="71" name="TextBox 72"/>
          <p:cNvSpPr txBox="1">
            <a:spLocks noChangeArrowheads="1"/>
          </p:cNvSpPr>
          <p:nvPr/>
        </p:nvSpPr>
        <p:spPr bwMode="auto">
          <a:xfrm>
            <a:off x="327025" y="5186545"/>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buFont typeface="Wingdings" pitchFamily="2" charset="2"/>
              <a:buNone/>
            </a:pPr>
            <a:r>
              <a:rPr lang="en-US" sz="900" dirty="0"/>
              <a:t>Business Value</a:t>
            </a:r>
          </a:p>
        </p:txBody>
      </p:sp>
      <p:sp>
        <p:nvSpPr>
          <p:cNvPr id="72" name="TextBox 61"/>
          <p:cNvSpPr txBox="1">
            <a:spLocks noChangeArrowheads="1"/>
          </p:cNvSpPr>
          <p:nvPr/>
        </p:nvSpPr>
        <p:spPr bwMode="auto">
          <a:xfrm>
            <a:off x="327025" y="5540558"/>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pPr>
            <a:r>
              <a:rPr lang="en-US" sz="900" dirty="0"/>
              <a:t>Scenario Flow</a:t>
            </a:r>
          </a:p>
        </p:txBody>
      </p:sp>
      <p:pic>
        <p:nvPicPr>
          <p:cNvPr id="76" name="Picture 75" descr="Calculator_2_60px.png"/>
          <p:cNvPicPr>
            <a:picLocks noChangeAspect="1"/>
          </p:cNvPicPr>
          <p:nvPr/>
        </p:nvPicPr>
        <p:blipFill>
          <a:blip r:embed="rId19" cstate="print"/>
          <a:stretch>
            <a:fillRect/>
          </a:stretch>
        </p:blipFill>
        <p:spPr>
          <a:xfrm>
            <a:off x="366739" y="5245467"/>
            <a:ext cx="180000" cy="180000"/>
          </a:xfrm>
          <a:prstGeom prst="rect">
            <a:avLst/>
          </a:prstGeom>
        </p:spPr>
      </p:pic>
      <p:pic>
        <p:nvPicPr>
          <p:cNvPr id="80" name="Picture 79" descr="Monitor_60px.png"/>
          <p:cNvPicPr>
            <a:picLocks noChangeAspect="1"/>
          </p:cNvPicPr>
          <p:nvPr/>
        </p:nvPicPr>
        <p:blipFill>
          <a:blip r:embed="rId20" cstate="print"/>
          <a:stretch>
            <a:fillRect/>
          </a:stretch>
        </p:blipFill>
        <p:spPr>
          <a:xfrm>
            <a:off x="366739" y="5604137"/>
            <a:ext cx="180000" cy="180000"/>
          </a:xfrm>
          <a:prstGeom prst="rect">
            <a:avLst/>
          </a:prstGeom>
        </p:spPr>
      </p:pic>
      <p:sp>
        <p:nvSpPr>
          <p:cNvPr id="81" name="Rectangle 57">
            <a:hlinkClick r:id="rId21" action="ppaction://hlinksldjump"/>
          </p:cNvPr>
          <p:cNvSpPr>
            <a:spLocks noChangeArrowheads="1"/>
          </p:cNvSpPr>
          <p:nvPr/>
        </p:nvSpPr>
        <p:spPr bwMode="auto">
          <a:xfrm>
            <a:off x="327025" y="5551670"/>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82" name="Rectangle 57">
            <a:hlinkClick r:id="rId22" action="ppaction://hlinksldjump"/>
          </p:cNvPr>
          <p:cNvSpPr>
            <a:spLocks noChangeArrowheads="1"/>
          </p:cNvSpPr>
          <p:nvPr/>
        </p:nvSpPr>
        <p:spPr bwMode="auto">
          <a:xfrm>
            <a:off x="305529" y="5153647"/>
            <a:ext cx="1570038"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88" name="TextBox 61"/>
          <p:cNvSpPr txBox="1">
            <a:spLocks noChangeArrowheads="1"/>
          </p:cNvSpPr>
          <p:nvPr/>
        </p:nvSpPr>
        <p:spPr bwMode="auto">
          <a:xfrm>
            <a:off x="327025" y="5832608"/>
            <a:ext cx="1436688" cy="330200"/>
          </a:xfrm>
          <a:prstGeom prst="rect">
            <a:avLst/>
          </a:prstGeom>
          <a:noFill/>
          <a:ln w="9525">
            <a:noFill/>
            <a:miter lim="800000"/>
            <a:headEnd/>
            <a:tailEnd/>
          </a:ln>
        </p:spPr>
        <p:txBody>
          <a:bodyPr lIns="0" rIns="36000" anchor="ctr"/>
          <a:lstStyle/>
          <a:p>
            <a:pPr marL="287338">
              <a:buClr>
                <a:schemeClr val="accent1"/>
              </a:buClr>
              <a:buSzPct val="80000"/>
            </a:pPr>
            <a:r>
              <a:rPr lang="en-US" sz="900" dirty="0"/>
              <a:t>Further Information</a:t>
            </a:r>
          </a:p>
        </p:txBody>
      </p:sp>
      <p:sp>
        <p:nvSpPr>
          <p:cNvPr id="89" name="Rectangle 57">
            <a:hlinkClick r:id="rId23" action="ppaction://hlinksldjump"/>
          </p:cNvPr>
          <p:cNvSpPr>
            <a:spLocks noChangeArrowheads="1"/>
          </p:cNvSpPr>
          <p:nvPr/>
        </p:nvSpPr>
        <p:spPr bwMode="auto">
          <a:xfrm>
            <a:off x="309641" y="5836767"/>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pic>
        <p:nvPicPr>
          <p:cNvPr id="52" name="Picture 51"/>
          <p:cNvPicPr>
            <a:picLocks noChangeAspect="1"/>
          </p:cNvPicPr>
          <p:nvPr/>
        </p:nvPicPr>
        <p:blipFill>
          <a:blip r:embed="rId24" cstate="print">
            <a:extLst>
              <a:ext uri="{28A0092B-C50C-407E-A947-70E740481C1C}">
                <a14:useLocalDpi xmlns:a14="http://schemas.microsoft.com/office/drawing/2010/main" val="0"/>
              </a:ext>
            </a:extLst>
          </a:blip>
          <a:stretch>
            <a:fillRect/>
          </a:stretch>
        </p:blipFill>
        <p:spPr>
          <a:xfrm>
            <a:off x="366739" y="4868969"/>
            <a:ext cx="180000" cy="134181"/>
          </a:xfrm>
          <a:prstGeom prst="rect">
            <a:avLst/>
          </a:prstGeom>
        </p:spPr>
      </p:pic>
      <p:grpSp>
        <p:nvGrpSpPr>
          <p:cNvPr id="53" name="Group 52"/>
          <p:cNvGrpSpPr/>
          <p:nvPr/>
        </p:nvGrpSpPr>
        <p:grpSpPr>
          <a:xfrm>
            <a:off x="6898774" y="4510087"/>
            <a:ext cx="411162" cy="411163"/>
            <a:chOff x="1830388" y="6321425"/>
            <a:chExt cx="411162" cy="411163"/>
          </a:xfrm>
        </p:grpSpPr>
        <p:pic>
          <p:nvPicPr>
            <p:cNvPr id="55" name="Picture 145" descr="tony_webber_active.png"/>
            <p:cNvPicPr>
              <a:picLocks noChangeAspect="1"/>
            </p:cNvPicPr>
            <p:nvPr/>
          </p:nvPicPr>
          <p:blipFill>
            <a:blip r:embed="rId25" cstate="print"/>
            <a:srcRect/>
            <a:stretch>
              <a:fillRect/>
            </a:stretch>
          </p:blipFill>
          <p:spPr bwMode="auto">
            <a:xfrm>
              <a:off x="1830388" y="6321425"/>
              <a:ext cx="411162" cy="411163"/>
            </a:xfrm>
            <a:prstGeom prst="rect">
              <a:avLst/>
            </a:prstGeom>
            <a:noFill/>
            <a:ln w="9525">
              <a:noFill/>
              <a:miter lim="800000"/>
              <a:headEnd/>
              <a:tailEnd/>
            </a:ln>
          </p:spPr>
        </p:pic>
        <p:sp>
          <p:nvSpPr>
            <p:cNvPr id="56" name="Oval 55"/>
            <p:cNvSpPr/>
            <p:nvPr/>
          </p:nvSpPr>
          <p:spPr bwMode="gray">
            <a:xfrm>
              <a:off x="1839838" y="6329363"/>
              <a:ext cx="386946" cy="396080"/>
            </a:xfrm>
            <a:prstGeom prst="ellipse">
              <a:avLst/>
            </a:prstGeom>
            <a:noFill/>
            <a:ln w="41275" algn="ctr">
              <a:solidFill>
                <a:srgbClr val="4DB6EF"/>
              </a:solid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de-DE" b="0" i="0" u="none" strike="noStrike" kern="0" cap="none" spc="0" normalizeH="0" baseline="0" noProof="0" dirty="0">
                <a:ln>
                  <a:noFill/>
                </a:ln>
                <a:effectLst/>
                <a:uLnTx/>
                <a:uFillTx/>
                <a:ea typeface="Arial Unicode MS" pitchFamily="34" charset="-128"/>
                <a:cs typeface="Arial Unicode MS" pitchFamily="34" charset="-128"/>
              </a:endParaRPr>
            </a:p>
          </p:txBody>
        </p:sp>
      </p:grpSp>
      <p:pic>
        <p:nvPicPr>
          <p:cNvPr id="57" name="Picture 37"/>
          <p:cNvPicPr>
            <a:picLocks noChangeAspect="1" noChangeArrowheads="1"/>
          </p:cNvPicPr>
          <p:nvPr>
            <p:custDataLst>
              <p:tags r:id="rId2"/>
            </p:custDataLst>
          </p:nvPr>
        </p:nvPicPr>
        <p:blipFill>
          <a:blip r:embed="rId26">
            <a:extLst>
              <a:ext uri="{28A0092B-C50C-407E-A947-70E740481C1C}">
                <a14:useLocalDpi xmlns:a14="http://schemas.microsoft.com/office/drawing/2010/main" val="0"/>
              </a:ext>
            </a:extLst>
          </a:blip>
          <a:stretch>
            <a:fillRect/>
          </a:stretch>
        </p:blipFill>
        <p:spPr bwMode="auto">
          <a:xfrm>
            <a:off x="6903584" y="5121275"/>
            <a:ext cx="585106" cy="409575"/>
          </a:xfrm>
          <a:prstGeom prst="rect">
            <a:avLst/>
          </a:prstGeom>
          <a:noFill/>
          <a:ln w="9525">
            <a:noFill/>
            <a:miter lim="800000"/>
            <a:headEnd/>
            <a:tailEnd/>
          </a:ln>
        </p:spPr>
      </p:pic>
    </p:spTree>
    <p:extLst>
      <p:ext uri="{BB962C8B-B14F-4D97-AF65-F5344CB8AC3E}">
        <p14:creationId xmlns:p14="http://schemas.microsoft.com/office/powerpoint/2010/main" val="4139468941"/>
      </p:ext>
    </p:extLst>
  </p:cSld>
  <p:clrMapOvr>
    <a:masterClrMapping/>
  </p:clrMapOvr>
  <p:transition spd="med"/>
</p:sld>
</file>

<file path=ppt/tags/tag1.xml><?xml version="1.0" encoding="utf-8"?>
<p:tagLst xmlns:a="http://schemas.openxmlformats.org/drawingml/2006/main" xmlns:r="http://schemas.openxmlformats.org/officeDocument/2006/relationships" xmlns:p="http://schemas.openxmlformats.org/presentationml/2006/main">
  <p:tag name="MMPROD_SUBSTITUTION_ID" val="{B50E6A10-572C-4882-88AF-1B96C0F78558}"/>
</p:tagLst>
</file>

<file path=ppt/tags/tag10.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11.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12.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13.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14.xml><?xml version="1.0" encoding="utf-8"?>
<p:tagLst xmlns:a="http://schemas.openxmlformats.org/drawingml/2006/main" xmlns:r="http://schemas.openxmlformats.org/officeDocument/2006/relationships" xmlns:p="http://schemas.openxmlformats.org/presentationml/2006/main">
  <p:tag name="MMPROD_SUBSTITUTION_ID" val="{FBD3263A-BE0C-4F84-8EF9-C2A222777E36}"/>
</p:tagLst>
</file>

<file path=ppt/tags/tag15.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16.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17.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18.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19.xml><?xml version="1.0" encoding="utf-8"?>
<p:tagLst xmlns:a="http://schemas.openxmlformats.org/drawingml/2006/main" xmlns:r="http://schemas.openxmlformats.org/officeDocument/2006/relationships" xmlns:p="http://schemas.openxmlformats.org/presentationml/2006/main">
  <p:tag name="MMPROD_SUBSTITUTION_ID" val="{FBD3263A-BE0C-4F84-8EF9-C2A222777E36}"/>
</p:tagLst>
</file>

<file path=ppt/tags/tag2.xml><?xml version="1.0" encoding="utf-8"?>
<p:tagLst xmlns:a="http://schemas.openxmlformats.org/drawingml/2006/main" xmlns:r="http://schemas.openxmlformats.org/officeDocument/2006/relationships" xmlns:p="http://schemas.openxmlformats.org/presentationml/2006/main">
  <p:tag name="MMPROD_SUBSTITUTION_ID" val="{FBD3263A-BE0C-4F84-8EF9-C2A222777E36}"/>
</p:tagLst>
</file>

<file path=ppt/tags/tag20.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21.xml><?xml version="1.0" encoding="utf-8"?>
<p:tagLst xmlns:a="http://schemas.openxmlformats.org/drawingml/2006/main" xmlns:r="http://schemas.openxmlformats.org/officeDocument/2006/relationships" xmlns:p="http://schemas.openxmlformats.org/presentationml/2006/main">
  <p:tag name="MMPROD_SUBSTITUTION_ID" val="{FBD3263A-BE0C-4F84-8EF9-C2A222777E36}"/>
</p:tagLst>
</file>

<file path=ppt/tags/tag22.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23.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24.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25.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26.xml><?xml version="1.0" encoding="utf-8"?>
<p:tagLst xmlns:a="http://schemas.openxmlformats.org/drawingml/2006/main" xmlns:r="http://schemas.openxmlformats.org/officeDocument/2006/relationships" xmlns:p="http://schemas.openxmlformats.org/presentationml/2006/main">
  <p:tag name="MMPROD_SUBSTITUTION_ID" val="{FBD3263A-BE0C-4F84-8EF9-C2A222777E36}"/>
</p:tagLst>
</file>

<file path=ppt/tags/tag27.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28.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29.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3.xml><?xml version="1.0" encoding="utf-8"?>
<p:tagLst xmlns:a="http://schemas.openxmlformats.org/drawingml/2006/main" xmlns:r="http://schemas.openxmlformats.org/officeDocument/2006/relationships" xmlns:p="http://schemas.openxmlformats.org/presentationml/2006/main">
  <p:tag name="MMPROD_SUBSTITUTION_ID" val="{FBD3263A-BE0C-4F84-8EF9-C2A222777E36}"/>
</p:tagLst>
</file>

<file path=ppt/tags/tag30.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31.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32.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33.xml><?xml version="1.0" encoding="utf-8"?>
<p:tagLst xmlns:a="http://schemas.openxmlformats.org/drawingml/2006/main" xmlns:r="http://schemas.openxmlformats.org/officeDocument/2006/relationships" xmlns:p="http://schemas.openxmlformats.org/presentationml/2006/main">
  <p:tag name="MMPROD_SUBSTITUTION_ID" val="{FBD3263A-BE0C-4F84-8EF9-C2A222777E36}"/>
</p:tagLst>
</file>

<file path=ppt/tags/tag34.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35.xml><?xml version="1.0" encoding="utf-8"?>
<p:tagLst xmlns:a="http://schemas.openxmlformats.org/drawingml/2006/main" xmlns:r="http://schemas.openxmlformats.org/officeDocument/2006/relationships" xmlns:p="http://schemas.openxmlformats.org/presentationml/2006/main">
  <p:tag name="MMPROD_SUBSTITUTION_ID" val="{FBD3263A-BE0C-4F84-8EF9-C2A222777E36}"/>
</p:tagLst>
</file>

<file path=ppt/tags/tag36.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37.xml><?xml version="1.0" encoding="utf-8"?>
<p:tagLst xmlns:a="http://schemas.openxmlformats.org/drawingml/2006/main" xmlns:r="http://schemas.openxmlformats.org/officeDocument/2006/relationships" xmlns:p="http://schemas.openxmlformats.org/presentationml/2006/main">
  <p:tag name="MMPROD_SUBSTITUTION_ID" val="{FBD3263A-BE0C-4F84-8EF9-C2A222777E36}"/>
</p:tagLst>
</file>

<file path=ppt/tags/tag38.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39.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4.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40.xml><?xml version="1.0" encoding="utf-8"?>
<p:tagLst xmlns:a="http://schemas.openxmlformats.org/drawingml/2006/main" xmlns:r="http://schemas.openxmlformats.org/officeDocument/2006/relationships" xmlns:p="http://schemas.openxmlformats.org/presentationml/2006/main">
  <p:tag name="MMPROD_SUBSTITUTION_ID" val="{FBD3263A-BE0C-4F84-8EF9-C2A222777E36}"/>
</p:tagLst>
</file>

<file path=ppt/tags/tag41.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42.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43.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44.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45.xml><?xml version="1.0" encoding="utf-8"?>
<p:tagLst xmlns:a="http://schemas.openxmlformats.org/drawingml/2006/main" xmlns:r="http://schemas.openxmlformats.org/officeDocument/2006/relationships" xmlns:p="http://schemas.openxmlformats.org/presentationml/2006/main">
  <p:tag name="MMPROD_SUBSTITUTION_ID" val="{FBD3263A-BE0C-4F84-8EF9-C2A222777E36}"/>
</p:tagLst>
</file>

<file path=ppt/tags/tag46.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47.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48.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49.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5.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50.xml><?xml version="1.0" encoding="utf-8"?>
<p:tagLst xmlns:a="http://schemas.openxmlformats.org/drawingml/2006/main" xmlns:r="http://schemas.openxmlformats.org/officeDocument/2006/relationships" xmlns:p="http://schemas.openxmlformats.org/presentationml/2006/main">
  <p:tag name="MMPROD_SUBSTITUTION_ID" val="{FBD3263A-BE0C-4F84-8EF9-C2A222777E36}"/>
</p:tagLst>
</file>

<file path=ppt/tags/tag51.xml><?xml version="1.0" encoding="utf-8"?>
<p:tagLst xmlns:a="http://schemas.openxmlformats.org/drawingml/2006/main" xmlns:r="http://schemas.openxmlformats.org/officeDocument/2006/relationships" xmlns:p="http://schemas.openxmlformats.org/presentationml/2006/main">
  <p:tag name="MMPROD_SUBSTITUTION_ID" val="{CCAE190B-A25F-4FDB-83A8-1580B81E24E3}"/>
</p:tagLst>
</file>

<file path=ppt/tags/tag52.xml><?xml version="1.0" encoding="utf-8"?>
<p:tagLst xmlns:a="http://schemas.openxmlformats.org/drawingml/2006/main" xmlns:r="http://schemas.openxmlformats.org/officeDocument/2006/relationships" xmlns:p="http://schemas.openxmlformats.org/presentationml/2006/main">
  <p:tag name="MMPROD_SUBSTITUTION_ID" val="{CCAE190B-A25F-4FDB-83A8-1580B81E24E3}"/>
</p:tagLst>
</file>

<file path=ppt/tags/tag53.xml><?xml version="1.0" encoding="utf-8"?>
<p:tagLst xmlns:a="http://schemas.openxmlformats.org/drawingml/2006/main" xmlns:r="http://schemas.openxmlformats.org/officeDocument/2006/relationships" xmlns:p="http://schemas.openxmlformats.org/presentationml/2006/main">
  <p:tag name="MMPROD_SUBSTITUTION_ID" val="{CCAE190B-A25F-4FDB-83A8-1580B81E24E3}"/>
</p:tagLst>
</file>

<file path=ppt/tags/tag54.xml><?xml version="1.0" encoding="utf-8"?>
<p:tagLst xmlns:a="http://schemas.openxmlformats.org/drawingml/2006/main" xmlns:r="http://schemas.openxmlformats.org/officeDocument/2006/relationships" xmlns:p="http://schemas.openxmlformats.org/presentationml/2006/main">
  <p:tag name="MMPROD_SUBSTITUTION_ID" val="{CCAE190B-A25F-4FDB-83A8-1580B81E24E3}"/>
</p:tagLst>
</file>

<file path=ppt/tags/tag55.xml><?xml version="1.0" encoding="utf-8"?>
<p:tagLst xmlns:a="http://schemas.openxmlformats.org/drawingml/2006/main" xmlns:r="http://schemas.openxmlformats.org/officeDocument/2006/relationships" xmlns:p="http://schemas.openxmlformats.org/presentationml/2006/main">
  <p:tag name="MMPROD_SUBSTITUTION_ID" val="{CCAE190B-A25F-4FDB-83A8-1580B81E24E3}"/>
</p:tagLst>
</file>

<file path=ppt/tags/tag56.xml><?xml version="1.0" encoding="utf-8"?>
<p:tagLst xmlns:a="http://schemas.openxmlformats.org/drawingml/2006/main" xmlns:r="http://schemas.openxmlformats.org/officeDocument/2006/relationships" xmlns:p="http://schemas.openxmlformats.org/presentationml/2006/main">
  <p:tag name="MMPROD_SUBSTITUTION_ID" val="{CCAE190B-A25F-4FDB-83A8-1580B81E24E3}"/>
</p:tagLst>
</file>

<file path=ppt/tags/tag57.xml><?xml version="1.0" encoding="utf-8"?>
<p:tagLst xmlns:a="http://schemas.openxmlformats.org/drawingml/2006/main" xmlns:r="http://schemas.openxmlformats.org/officeDocument/2006/relationships" xmlns:p="http://schemas.openxmlformats.org/presentationml/2006/main">
  <p:tag name="MMPROD_SUBSTITUTION_ID" val="{5CA1B43B-843D-4FA0-8444-4100E1CE001A}"/>
</p:tagLst>
</file>

<file path=ppt/tags/tag58.xml><?xml version="1.0" encoding="utf-8"?>
<p:tagLst xmlns:a="http://schemas.openxmlformats.org/drawingml/2006/main" xmlns:r="http://schemas.openxmlformats.org/officeDocument/2006/relationships" xmlns:p="http://schemas.openxmlformats.org/presentationml/2006/main">
  <p:tag name="MMPROD_SUBSTITUTION_ID" val="{90E8120C-826E-4416-AE01-9C730DC61A05}"/>
</p:tagLst>
</file>

<file path=ppt/tags/tag59.xml><?xml version="1.0" encoding="utf-8"?>
<p:tagLst xmlns:a="http://schemas.openxmlformats.org/drawingml/2006/main" xmlns:r="http://schemas.openxmlformats.org/officeDocument/2006/relationships" xmlns:p="http://schemas.openxmlformats.org/presentationml/2006/main">
  <p:tag name="MMPROD_SUBSTITUTION_ID" val="{5CA1B43B-843D-4FA0-8444-4100E1CE001A}"/>
</p:tagLst>
</file>

<file path=ppt/tags/tag6.xml><?xml version="1.0" encoding="utf-8"?>
<p:tagLst xmlns:a="http://schemas.openxmlformats.org/drawingml/2006/main" xmlns:r="http://schemas.openxmlformats.org/officeDocument/2006/relationships" xmlns:p="http://schemas.openxmlformats.org/presentationml/2006/main">
  <p:tag name="MMPROD_SUBSTITUTION_ID" val="{FBD3263A-BE0C-4F84-8EF9-C2A222777E36}"/>
</p:tagLst>
</file>

<file path=ppt/tags/tag60.xml><?xml version="1.0" encoding="utf-8"?>
<p:tagLst xmlns:a="http://schemas.openxmlformats.org/drawingml/2006/main" xmlns:r="http://schemas.openxmlformats.org/officeDocument/2006/relationships" xmlns:p="http://schemas.openxmlformats.org/presentationml/2006/main">
  <p:tag name="MMPROD_SUBSTITUTION_ID" val="{CCAE190B-A25F-4FDB-83A8-1580B81E24E3}"/>
</p:tagLst>
</file>

<file path=ppt/tags/tag61.xml><?xml version="1.0" encoding="utf-8"?>
<p:tagLst xmlns:a="http://schemas.openxmlformats.org/drawingml/2006/main" xmlns:r="http://schemas.openxmlformats.org/officeDocument/2006/relationships" xmlns:p="http://schemas.openxmlformats.org/presentationml/2006/main">
  <p:tag name="MMPROD_SUBSTITUTION_ID" val="{CCAE190B-A25F-4FDB-83A8-1580B81E24E3}"/>
</p:tagLst>
</file>

<file path=ppt/tags/tag62.xml><?xml version="1.0" encoding="utf-8"?>
<p:tagLst xmlns:a="http://schemas.openxmlformats.org/drawingml/2006/main" xmlns:r="http://schemas.openxmlformats.org/officeDocument/2006/relationships" xmlns:p="http://schemas.openxmlformats.org/presentationml/2006/main">
  <p:tag name="MMPROD_SUBSTITUTION_ID" val="{CCAE190B-A25F-4FDB-83A8-1580B81E24E3}"/>
</p:tagLst>
</file>

<file path=ppt/tags/tag63.xml><?xml version="1.0" encoding="utf-8"?>
<p:tagLst xmlns:a="http://schemas.openxmlformats.org/drawingml/2006/main" xmlns:r="http://schemas.openxmlformats.org/officeDocument/2006/relationships" xmlns:p="http://schemas.openxmlformats.org/presentationml/2006/main">
  <p:tag name="MMPROD_SUBSTITUTION_ID" val="{E721D072-B6AC-4E8C-B4AB-6C3C6FF89E8C}"/>
</p:tagLst>
</file>

<file path=ppt/tags/tag7.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8.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9.xml><?xml version="1.0" encoding="utf-8"?>
<p:tagLst xmlns:a="http://schemas.openxmlformats.org/drawingml/2006/main" xmlns:r="http://schemas.openxmlformats.org/officeDocument/2006/relationships" xmlns:p="http://schemas.openxmlformats.org/presentationml/2006/main">
  <p:tag name="MMPROD_SUBSTITUTION_ID" val="{FBD3263A-BE0C-4F84-8EF9-C2A222777E36}"/>
</p:tagLst>
</file>

<file path=ppt/theme/theme1.xml><?xml version="1.0" encoding="utf-8"?>
<a:theme xmlns:a="http://schemas.openxmlformats.org/drawingml/2006/main" name="SAP_2011_v1.0">
  <a:themeElements>
    <a:clrScheme name="Custom 1">
      <a:dk1>
        <a:srgbClr val="000000"/>
      </a:dk1>
      <a:lt1>
        <a:srgbClr val="FFFFFF"/>
      </a:lt1>
      <a:dk2>
        <a:srgbClr val="0076CB"/>
      </a:dk2>
      <a:lt2>
        <a:srgbClr val="CCCCCC"/>
      </a:lt2>
      <a:accent1>
        <a:srgbClr val="F0AB00"/>
      </a:accent1>
      <a:accent2>
        <a:srgbClr val="666666"/>
      </a:accent2>
      <a:accent3>
        <a:srgbClr val="0076CB"/>
      </a:accent3>
      <a:accent4>
        <a:srgbClr val="4FB81C"/>
      </a:accent4>
      <a:accent5>
        <a:srgbClr val="E35500"/>
      </a:accent5>
      <a:accent6>
        <a:srgbClr val="760A85"/>
      </a:accent6>
      <a:hlink>
        <a:srgbClr val="1E4860"/>
      </a:hlink>
      <a:folHlink>
        <a:srgbClr val="1E4860"/>
      </a:folHlink>
    </a:clrScheme>
    <a:fontScheme name="SAP_Fonts2011">
      <a:majorFont>
        <a:latin typeface="Arial"/>
        <a:ea typeface=""/>
        <a:cs typeface=""/>
      </a:majorFont>
      <a:minorFont>
        <a:latin typeface="Arial"/>
        <a:ea typeface=""/>
        <a:cs typeface=""/>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gray">
        <a:solidFill>
          <a:schemeClr val="accent1"/>
        </a:solidFill>
        <a:ln w="6350" algn="ctr">
          <a:noFill/>
          <a:miter lim="800000"/>
          <a:headEnd/>
          <a:tailEnd/>
        </a:ln>
      </a:spPr>
      <a:bodyPr lIns="90000" tIns="72000" rIns="90000" bIns="72000" rtlCol="0" anchor="ctr"/>
      <a:lstStyle>
        <a:defPPr marR="0" algn="ctr" defTabSz="914400" eaLnBrk="1" fontAlgn="base" latinLnBrk="0" hangingPunct="1">
          <a:lnSpc>
            <a:spcPct val="100000"/>
          </a:lnSpc>
          <a:spcBef>
            <a:spcPct val="50000"/>
          </a:spcBef>
          <a:spcAft>
            <a:spcPct val="0"/>
          </a:spcAft>
          <a:buClr>
            <a:srgbClr val="F0AB00"/>
          </a:buClr>
          <a:buSzPct val="80000"/>
          <a:tabLst/>
          <a:defRPr kumimoji="0" b="0" i="0" u="none" strike="noStrike" kern="0" cap="none" spc="0" normalizeH="0" baseline="0" noProof="0" dirty="0" smtClean="0">
            <a:ln>
              <a:noFill/>
            </a:ln>
            <a:effectLst/>
            <a:uLnTx/>
            <a:uFillTx/>
            <a:ea typeface="Arial Unicode MS" pitchFamily="34" charset="-128"/>
            <a:cs typeface="Arial Unicode MS" pitchFamily="34" charset="-128"/>
          </a:defRPr>
        </a:defPPr>
      </a:lstStyle>
    </a:spDef>
    <a:lnDef>
      <a:spPr>
        <a:ln w="6350">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none" lIns="0" tIns="0" rIns="0" bIns="0" rtlCol="0">
        <a:spAutoFit/>
      </a:bodyPr>
      <a:lstStyle>
        <a:defPPr fontAlgn="base">
          <a:spcBef>
            <a:spcPct val="50000"/>
          </a:spcBef>
          <a:spcAft>
            <a:spcPct val="0"/>
          </a:spcAft>
          <a:buClr>
            <a:srgbClr val="F0AB00"/>
          </a:buClr>
          <a:buSzPct val="80000"/>
          <a:defRPr sz="1800" kern="0" dirty="0" err="1" smtClean="0">
            <a:ea typeface="Arial Unicode MS" pitchFamily="34" charset="-128"/>
            <a:cs typeface="Arial Unicode MS" pitchFamily="34" charset="-128"/>
          </a:defRPr>
        </a:defPPr>
      </a:lstStyle>
    </a:txDef>
  </a:objectDefaults>
  <a:extraClrSchemeLst/>
</a:theme>
</file>

<file path=ppt/theme/theme2.xml><?xml version="1.0" encoding="utf-8"?>
<a:theme xmlns:a="http://schemas.openxmlformats.org/drawingml/2006/main" name="Office Theme">
  <a:themeElements>
    <a:clrScheme name="SAP_Colors2011">
      <a:dk1>
        <a:srgbClr val="000000"/>
      </a:dk1>
      <a:lt1>
        <a:srgbClr val="FFFFFF"/>
      </a:lt1>
      <a:dk2>
        <a:srgbClr val="00AFE3"/>
      </a:dk2>
      <a:lt2>
        <a:srgbClr val="CCCCCC"/>
      </a:lt2>
      <a:accent1>
        <a:srgbClr val="FDB913"/>
      </a:accent1>
      <a:accent2>
        <a:srgbClr val="626366"/>
      </a:accent2>
      <a:accent3>
        <a:srgbClr val="0082C9"/>
      </a:accent3>
      <a:accent4>
        <a:srgbClr val="4BBE44"/>
      </a:accent4>
      <a:accent5>
        <a:srgbClr val="B1D249"/>
      </a:accent5>
      <a:accent6>
        <a:srgbClr val="80298F"/>
      </a:accent6>
      <a:hlink>
        <a:srgbClr val="04357B"/>
      </a:hlink>
      <a:folHlink>
        <a:srgbClr val="999999"/>
      </a:folHlink>
    </a:clrScheme>
    <a:fontScheme name="SAP_Fonts2011">
      <a:majorFont>
        <a:latin typeface="Arial"/>
        <a:ea typeface=""/>
        <a:cs typeface=""/>
      </a:majorFont>
      <a:minorFont>
        <a:latin typeface="Arial"/>
        <a:ea typeface=""/>
        <a:cs typeface=""/>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SAP_Colors2011">
      <a:dk1>
        <a:srgbClr val="000000"/>
      </a:dk1>
      <a:lt1>
        <a:srgbClr val="FFFFFF"/>
      </a:lt1>
      <a:dk2>
        <a:srgbClr val="00AFE3"/>
      </a:dk2>
      <a:lt2>
        <a:srgbClr val="CCCCCC"/>
      </a:lt2>
      <a:accent1>
        <a:srgbClr val="FDB913"/>
      </a:accent1>
      <a:accent2>
        <a:srgbClr val="626366"/>
      </a:accent2>
      <a:accent3>
        <a:srgbClr val="0082C9"/>
      </a:accent3>
      <a:accent4>
        <a:srgbClr val="4BBE44"/>
      </a:accent4>
      <a:accent5>
        <a:srgbClr val="B1D249"/>
      </a:accent5>
      <a:accent6>
        <a:srgbClr val="80298F"/>
      </a:accent6>
      <a:hlink>
        <a:srgbClr val="04357B"/>
      </a:hlink>
      <a:folHlink>
        <a:srgbClr val="999999"/>
      </a:folHlink>
    </a:clrScheme>
    <a:fontScheme name="SAP_Fonts2011">
      <a:majorFont>
        <a:latin typeface="Arial"/>
        <a:ea typeface=""/>
        <a:cs typeface=""/>
      </a:majorFont>
      <a:minorFont>
        <a:latin typeface="Arial"/>
        <a:ea typeface=""/>
        <a:cs typeface=""/>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SAP_2011_v1.0</Template>
  <TotalTime>0</TotalTime>
  <Words>4191</Words>
  <Application>Microsoft Office PowerPoint</Application>
  <PresentationFormat>On-screen Show (4:3)</PresentationFormat>
  <Paragraphs>758</Paragraphs>
  <Slides>20</Slides>
  <Notes>20</Notes>
  <HiddenSlides>0</HiddenSlides>
  <MMClips>0</MMClips>
  <ScaleCrop>false</ScaleCrop>
  <HeadingPairs>
    <vt:vector size="6" baseType="variant">
      <vt:variant>
        <vt:lpstr>Fonts Used</vt:lpstr>
      </vt:variant>
      <vt:variant>
        <vt:i4>14</vt:i4>
      </vt:variant>
      <vt:variant>
        <vt:lpstr>Theme</vt:lpstr>
      </vt:variant>
      <vt:variant>
        <vt:i4>1</vt:i4>
      </vt:variant>
      <vt:variant>
        <vt:lpstr>Slide Titles</vt:lpstr>
      </vt:variant>
      <vt:variant>
        <vt:i4>20</vt:i4>
      </vt:variant>
    </vt:vector>
  </HeadingPairs>
  <TitlesOfParts>
    <vt:vector size="35" baseType="lpstr">
      <vt:lpstr>Arial</vt:lpstr>
      <vt:lpstr>wingdings</vt:lpstr>
      <vt:lpstr>Symbol</vt:lpstr>
      <vt:lpstr>BrowalliaUPC</vt:lpstr>
      <vt:lpstr>BentonSans Book</vt:lpstr>
      <vt:lpstr>MS PGothic</vt:lpstr>
      <vt:lpstr>BentonSans Bold</vt:lpstr>
      <vt:lpstr>Aparajita</vt:lpstr>
      <vt:lpstr>BentonSans Regular</vt:lpstr>
      <vt:lpstr>BentonSans Light</vt:lpstr>
      <vt:lpstr>Courier New</vt:lpstr>
      <vt:lpstr>wingdings</vt:lpstr>
      <vt:lpstr>SimSun</vt:lpstr>
      <vt:lpstr>Arial Unicode MS</vt:lpstr>
      <vt:lpstr>SAP_2011_v1.0</vt:lpstr>
      <vt:lpstr>Order-to-Cash (Standardized Services) Scenario Overview</vt:lpstr>
      <vt:lpstr>Order-to-Cash (Standardized Services) Scenario Overview</vt:lpstr>
      <vt:lpstr>Order-to-Cash (Standardized Services) Process Details: Handling an Incoming Customer Inquiry</vt:lpstr>
      <vt:lpstr>Order-to-Cash (Standardized Services) Process Details: Handling an Incoming Customer Inquiry</vt:lpstr>
      <vt:lpstr>Order-to-Cash (Standardized Services) Process Details: Creating Sales Quotes</vt:lpstr>
      <vt:lpstr>Order-to-Cash (Standardized Services) Process Details: Creating Sales Orders</vt:lpstr>
      <vt:lpstr>Order-to-Cash (Standardized Services) Process Details: Dispatching and Scheduling Orders</vt:lpstr>
      <vt:lpstr>Order-to-Cash (Standardized Services) Process Details: Dispatching and Scheduling Orders</vt:lpstr>
      <vt:lpstr>Order-to-Cash (Standardized Services) Process Details: Creating Down Payment Request - Customer</vt:lpstr>
      <vt:lpstr>Order-to-Cash (Standardized Services) Process Details: Processing Receivables and Payments</vt:lpstr>
      <vt:lpstr>Order-to-Cash (Standardized Services) Process Details: Processing Receivables and Payments</vt:lpstr>
      <vt:lpstr>Order-to-Cash (Standardized Services) Process Details: Executing Services</vt:lpstr>
      <vt:lpstr>Order-to-Cash (Standardized Services) Process Details: Confirming Service Execution</vt:lpstr>
      <vt:lpstr>Order-to-Cash (Standardized Services) Process Details: Confirming Service Execution</vt:lpstr>
      <vt:lpstr>Order-to-Cash (Standardized Services) Process Details: Creating Customer Invoices</vt:lpstr>
      <vt:lpstr>Order-to-Cash (Standardized Services) Process Details: Processing Receivables and Payments</vt:lpstr>
      <vt:lpstr>Order-to-Cash (Standardized Services) Process Details: Processing Receivables and Payments</vt:lpstr>
      <vt:lpstr>Order-to-Cash (Standardized Services)  Business Value</vt:lpstr>
      <vt:lpstr>Order-to-Cash (Standardized Services) Scenario Flow for Variant: With Services and Expenses</vt:lpstr>
      <vt:lpstr>Order-to-Cash (Standardized Services) Further Information</vt:lpstr>
    </vt:vector>
  </TitlesOfParts>
  <Company>SAP</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BUSINESS SCENARIO EXPLORER</dc:title>
  <dc:creator>D030738</dc:creator>
  <cp:lastModifiedBy>Beirer, Birgit</cp:lastModifiedBy>
  <cp:revision>252</cp:revision>
  <dcterms:created xsi:type="dcterms:W3CDTF">2011-09-27T15:12:20Z</dcterms:created>
  <dcterms:modified xsi:type="dcterms:W3CDTF">2018-09-04T19:46:37Z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AdHocReviewCycleID">
    <vt:i4>1357826825</vt:i4>
  </property>
  <property fmtid="{D5CDD505-2E9C-101B-9397-08002B2CF9AE}" pid="3" name="_NewReviewCycle">
    <vt:lpwstr/>
  </property>
  <property fmtid="{D5CDD505-2E9C-101B-9397-08002B2CF9AE}" pid="4" name="_EmailSubject">
    <vt:lpwstr>Color Palette/Stationery Next Steps </vt:lpwstr>
  </property>
  <property fmtid="{D5CDD505-2E9C-101B-9397-08002B2CF9AE}" pid="5" name="_AuthorEmail">
    <vt:lpwstr>heidi.bitz@sap.com</vt:lpwstr>
  </property>
  <property fmtid="{D5CDD505-2E9C-101B-9397-08002B2CF9AE}" pid="6" name="_AuthorEmailDisplayName">
    <vt:lpwstr>Bitz, Heidi</vt:lpwstr>
  </property>
</Properties>
</file>