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7"/>
  </p:notesMasterIdLst>
  <p:handoutMasterIdLst>
    <p:handoutMasterId r:id="rId18"/>
  </p:handoutMasterIdLst>
  <p:sldIdLst>
    <p:sldId id="342" r:id="rId2"/>
    <p:sldId id="372" r:id="rId3"/>
    <p:sldId id="349" r:id="rId4"/>
    <p:sldId id="359" r:id="rId5"/>
    <p:sldId id="360" r:id="rId6"/>
    <p:sldId id="361" r:id="rId7"/>
    <p:sldId id="362" r:id="rId8"/>
    <p:sldId id="363" r:id="rId9"/>
    <p:sldId id="364" r:id="rId10"/>
    <p:sldId id="367" r:id="rId11"/>
    <p:sldId id="368" r:id="rId12"/>
    <p:sldId id="365" r:id="rId13"/>
    <p:sldId id="353" r:id="rId14"/>
    <p:sldId id="348" r:id="rId15"/>
    <p:sldId id="374" r:id="rId16"/>
  </p:sldIdLst>
  <p:sldSz cx="9144000" cy="6858000" type="screen4x3"/>
  <p:notesSz cx="6858000" cy="9144000"/>
  <p:embeddedFontLst>
    <p:embeddedFont>
      <p:font typeface="MS PGothic" panose="020B0600070205080204" pitchFamily="34" charset="-128"/>
      <p:regular r:id="rId19"/>
    </p:embeddedFont>
    <p:embeddedFont>
      <p:font typeface="BentonSans Book" panose="02000503000000020004" pitchFamily="2" charset="0"/>
      <p:regular r:id="rId20"/>
    </p:embeddedFont>
    <p:embeddedFont>
      <p:font typeface="Aparajita" panose="02020603050405020304" pitchFamily="18" charset="0"/>
      <p:regular r:id="rId21"/>
      <p:bold r:id="rId22"/>
      <p:italic r:id="rId23"/>
      <p:boldItalic r:id="rId24"/>
    </p:embeddedFont>
    <p:embeddedFont>
      <p:font typeface="BentonSans Light" panose="02000503000000020004" pitchFamily="2" charset="0"/>
      <p:regular r:id="rId25"/>
    </p:embeddedFont>
    <p:embeddedFont>
      <p:font typeface="SimSun" panose="02010600030101010101" pitchFamily="2" charset="-122"/>
      <p:regular r:id="rId26"/>
    </p:embeddedFont>
    <p:embeddedFont>
      <p:font typeface="Arial Unicode MS" panose="020B0604020202020204" pitchFamily="34" charset="-128"/>
      <p:regular r:id="rId27"/>
    </p:embeddedFont>
    <p:embeddedFont>
      <p:font typeface="BentonSans Bold" panose="02000803000000020004" pitchFamily="2" charset="0"/>
      <p:bold r:id="rId28"/>
    </p:embeddedFont>
    <p:embeddedFont>
      <p:font typeface="BentonSans Regular" panose="02000503000000020004" pitchFamily="2" charset="0"/>
      <p:regular r:id="rId29"/>
    </p:embeddedFont>
    <p:embeddedFont>
      <p:font typeface="BrowalliaUPC" panose="020B0604020202020204" pitchFamily="34" charset="-34"/>
      <p:regular r:id="rId30"/>
      <p:bold r:id="rId31"/>
      <p:italic r:id="rId32"/>
      <p:boldItalic r:id="rId33"/>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2801">
          <p15:clr>
            <a:srgbClr val="A4A3A4"/>
          </p15:clr>
        </p15:guide>
        <p15:guide id="3" orient="horz" pos="1325">
          <p15:clr>
            <a:srgbClr val="A4A3A4"/>
          </p15:clr>
        </p15:guide>
        <p15:guide id="4" orient="horz" pos="140">
          <p15:clr>
            <a:srgbClr val="A4A3A4"/>
          </p15:clr>
        </p15:guide>
        <p15:guide id="5" orient="horz" pos="1851">
          <p15:clr>
            <a:srgbClr val="A4A3A4"/>
          </p15:clr>
        </p15:guide>
        <p15:guide id="6" orient="horz" pos="1880">
          <p15:clr>
            <a:srgbClr val="A4A3A4"/>
          </p15:clr>
        </p15:guide>
        <p15:guide id="7" orient="horz" pos="1760">
          <p15:clr>
            <a:srgbClr val="A4A3A4"/>
          </p15:clr>
        </p15:guide>
        <p15:guide id="8" pos="4591">
          <p15:clr>
            <a:srgbClr val="A4A3A4"/>
          </p15:clr>
        </p15:guide>
        <p15:guide id="9" pos="146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DB6EF"/>
    <a:srgbClr val="EAEAEA"/>
    <a:srgbClr val="000000"/>
    <a:srgbClr val="4FB81C"/>
    <a:srgbClr val="666666"/>
    <a:srgbClr val="FFD979"/>
    <a:srgbClr val="ECECEC"/>
    <a:srgbClr val="45157E"/>
    <a:srgbClr val="C6C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91" autoAdjust="0"/>
    <p:restoredTop sz="88761" autoAdjust="0"/>
  </p:normalViewPr>
  <p:slideViewPr>
    <p:cSldViewPr snapToGrid="0" snapToObjects="1" showGuides="1">
      <p:cViewPr varScale="1">
        <p:scale>
          <a:sx n="86" d="100"/>
          <a:sy n="86" d="100"/>
        </p:scale>
        <p:origin x="1867" y="72"/>
      </p:cViewPr>
      <p:guideLst>
        <p:guide orient="horz" pos="4117"/>
        <p:guide orient="horz" pos="2801"/>
        <p:guide orient="horz" pos="1325"/>
        <p:guide orient="horz" pos="140"/>
        <p:guide orient="horz" pos="1851"/>
        <p:guide orient="horz" pos="1880"/>
        <p:guide orient="horz" pos="1760"/>
        <p:guide pos="4591"/>
        <p:guide pos="146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77" d="100"/>
          <a:sy n="77" d="100"/>
        </p:scale>
        <p:origin x="-2046" y="-84"/>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33"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19244473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44606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35209514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474243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3041364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1133404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14403991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18861808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3227187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050680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872542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2175533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3100216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4292928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Both ScreenT</a:t>
            </a:r>
            <a:r>
              <a:rPr lang="en-US" baseline="0" dirty="0"/>
              <a:t>ips have been updated (invoice request </a:t>
            </a:r>
            <a:r>
              <a:rPr lang="en-US" baseline="0" dirty="0">
                <a:sym typeface="Wingdings" pitchFamily="2" charset="2"/>
              </a:rPr>
              <a:t> project invoice request)</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891346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3737962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15351462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dirty="0"/>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162000"/>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2.xml"/><Relationship Id="rId18" Type="http://schemas.openxmlformats.org/officeDocument/2006/relationships/image" Target="../media/image7.png"/><Relationship Id="rId26" Type="http://schemas.openxmlformats.org/officeDocument/2006/relationships/image" Target="../media/image12.png"/><Relationship Id="rId3" Type="http://schemas.openxmlformats.org/officeDocument/2006/relationships/slideLayout" Target="../slideLayouts/slideLayout10.xml"/><Relationship Id="rId21" Type="http://schemas.openxmlformats.org/officeDocument/2006/relationships/image" Target="../media/image10.png"/><Relationship Id="rId7" Type="http://schemas.openxmlformats.org/officeDocument/2006/relationships/slide" Target="slide4.xml"/><Relationship Id="rId12" Type="http://schemas.openxmlformats.org/officeDocument/2006/relationships/slide" Target="slide9.xml"/><Relationship Id="rId17" Type="http://schemas.openxmlformats.org/officeDocument/2006/relationships/image" Target="../media/image6.png"/><Relationship Id="rId25" Type="http://schemas.openxmlformats.org/officeDocument/2006/relationships/slide" Target="slide15.xml"/><Relationship Id="rId2" Type="http://schemas.openxmlformats.org/officeDocument/2006/relationships/tags" Target="../tags/tag2.xml"/><Relationship Id="rId16" Type="http://schemas.openxmlformats.org/officeDocument/2006/relationships/image" Target="../media/image5.png"/><Relationship Id="rId20" Type="http://schemas.openxmlformats.org/officeDocument/2006/relationships/image" Target="../media/image9.png"/><Relationship Id="rId1" Type="http://schemas.openxmlformats.org/officeDocument/2006/relationships/tags" Target="../tags/tag1.xml"/><Relationship Id="rId6" Type="http://schemas.openxmlformats.org/officeDocument/2006/relationships/slide" Target="slide3.xml"/><Relationship Id="rId11" Type="http://schemas.openxmlformats.org/officeDocument/2006/relationships/slide" Target="slide8.xml"/><Relationship Id="rId24" Type="http://schemas.openxmlformats.org/officeDocument/2006/relationships/slide" Target="slide13.xml"/><Relationship Id="rId5" Type="http://schemas.openxmlformats.org/officeDocument/2006/relationships/image" Target="../media/image3.png"/><Relationship Id="rId15" Type="http://schemas.openxmlformats.org/officeDocument/2006/relationships/image" Target="../media/image4.png"/><Relationship Id="rId23" Type="http://schemas.openxmlformats.org/officeDocument/2006/relationships/slide" Target="slide14.xml"/><Relationship Id="rId10" Type="http://schemas.openxmlformats.org/officeDocument/2006/relationships/slide" Target="slide7.xml"/><Relationship Id="rId19" Type="http://schemas.openxmlformats.org/officeDocument/2006/relationships/image" Target="../media/image8.png"/><Relationship Id="rId4" Type="http://schemas.openxmlformats.org/officeDocument/2006/relationships/notesSlide" Target="../notesSlides/notesSlide1.xml"/><Relationship Id="rId9" Type="http://schemas.openxmlformats.org/officeDocument/2006/relationships/slide" Target="slide6.xml"/><Relationship Id="rId14" Type="http://schemas.openxmlformats.org/officeDocument/2006/relationships/slide" Target="slide2.xml"/><Relationship Id="rId22" Type="http://schemas.openxmlformats.org/officeDocument/2006/relationships/image" Target="../media/image11.png"/></Relationships>
</file>

<file path=ppt/slides/_rels/slide10.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10.png"/><Relationship Id="rId18" Type="http://schemas.openxmlformats.org/officeDocument/2006/relationships/image" Target="../media/image12.png"/><Relationship Id="rId3" Type="http://schemas.openxmlformats.org/officeDocument/2006/relationships/image" Target="../media/image3.png"/><Relationship Id="rId21" Type="http://schemas.openxmlformats.org/officeDocument/2006/relationships/slide" Target="slide1.xml"/><Relationship Id="rId7" Type="http://schemas.openxmlformats.org/officeDocument/2006/relationships/slide" Target="slide11.xml"/><Relationship Id="rId12" Type="http://schemas.openxmlformats.org/officeDocument/2006/relationships/slide" Target="slide12.xml"/><Relationship Id="rId17" Type="http://schemas.openxmlformats.org/officeDocument/2006/relationships/slide" Target="slide15.xml"/><Relationship Id="rId2" Type="http://schemas.openxmlformats.org/officeDocument/2006/relationships/notesSlide" Target="../notesSlides/notesSlide10.xml"/><Relationship Id="rId16" Type="http://schemas.openxmlformats.org/officeDocument/2006/relationships/slide" Target="slide13.xml"/><Relationship Id="rId20" Type="http://schemas.openxmlformats.org/officeDocument/2006/relationships/image" Target="../media/image17.png"/><Relationship Id="rId1" Type="http://schemas.openxmlformats.org/officeDocument/2006/relationships/slideLayout" Target="../slideLayouts/slideLayout10.xml"/><Relationship Id="rId6" Type="http://schemas.openxmlformats.org/officeDocument/2006/relationships/slide" Target="slide10.xml"/><Relationship Id="rId11" Type="http://schemas.openxmlformats.org/officeDocument/2006/relationships/slide" Target="slide8.xml"/><Relationship Id="rId5" Type="http://schemas.openxmlformats.org/officeDocument/2006/relationships/slide" Target="slide9.xml"/><Relationship Id="rId15" Type="http://schemas.openxmlformats.org/officeDocument/2006/relationships/slide" Target="slide14.xml"/><Relationship Id="rId10" Type="http://schemas.openxmlformats.org/officeDocument/2006/relationships/slide" Target="slide7.xml"/><Relationship Id="rId19"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slide" Target="slide6.xml"/><Relationship Id="rId1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7.xml"/><Relationship Id="rId18" Type="http://schemas.openxmlformats.org/officeDocument/2006/relationships/slide" Target="slide14.xml"/><Relationship Id="rId3" Type="http://schemas.openxmlformats.org/officeDocument/2006/relationships/image" Target="../media/image17.png"/><Relationship Id="rId21" Type="http://schemas.openxmlformats.org/officeDocument/2006/relationships/image" Target="../media/image12.png"/><Relationship Id="rId7" Type="http://schemas.openxmlformats.org/officeDocument/2006/relationships/slide" Target="slide11.xml"/><Relationship Id="rId12" Type="http://schemas.openxmlformats.org/officeDocument/2006/relationships/slide" Target="slide6.xml"/><Relationship Id="rId17" Type="http://schemas.openxmlformats.org/officeDocument/2006/relationships/image" Target="../media/image11.png"/><Relationship Id="rId2" Type="http://schemas.openxmlformats.org/officeDocument/2006/relationships/notesSlide" Target="../notesSlides/notesSlide11.xml"/><Relationship Id="rId16" Type="http://schemas.openxmlformats.org/officeDocument/2006/relationships/image" Target="../media/image10.png"/><Relationship Id="rId20" Type="http://schemas.openxmlformats.org/officeDocument/2006/relationships/slide" Target="slide15.xml"/><Relationship Id="rId1" Type="http://schemas.openxmlformats.org/officeDocument/2006/relationships/slideLayout" Target="../slideLayouts/slideLayout10.xml"/><Relationship Id="rId6" Type="http://schemas.openxmlformats.org/officeDocument/2006/relationships/image" Target="../media/image4.png"/><Relationship Id="rId11" Type="http://schemas.openxmlformats.org/officeDocument/2006/relationships/slide" Target="slide5.xml"/><Relationship Id="rId5" Type="http://schemas.openxmlformats.org/officeDocument/2006/relationships/image" Target="../media/image9.png"/><Relationship Id="rId15" Type="http://schemas.openxmlformats.org/officeDocument/2006/relationships/slide" Target="slide12.xml"/><Relationship Id="rId10" Type="http://schemas.openxmlformats.org/officeDocument/2006/relationships/slide" Target="slide9.xml"/><Relationship Id="rId19" Type="http://schemas.openxmlformats.org/officeDocument/2006/relationships/slide" Target="slide13.xml"/><Relationship Id="rId4" Type="http://schemas.openxmlformats.org/officeDocument/2006/relationships/image" Target="../media/image3.png"/><Relationship Id="rId9" Type="http://schemas.openxmlformats.org/officeDocument/2006/relationships/slide" Target="slide1.xml"/><Relationship Id="rId14" Type="http://schemas.openxmlformats.org/officeDocument/2006/relationships/slide" Target="slide8.xml"/></Relationships>
</file>

<file path=ppt/slides/_rels/slide12.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8.xml"/><Relationship Id="rId18" Type="http://schemas.openxmlformats.org/officeDocument/2006/relationships/image" Target="../media/image11.png"/><Relationship Id="rId3" Type="http://schemas.openxmlformats.org/officeDocument/2006/relationships/notesSlide" Target="../notesSlides/notesSlide12.xml"/><Relationship Id="rId21" Type="http://schemas.openxmlformats.org/officeDocument/2006/relationships/slide" Target="slide15.xml"/><Relationship Id="rId7" Type="http://schemas.openxmlformats.org/officeDocument/2006/relationships/slide" Target="slide12.xml"/><Relationship Id="rId12" Type="http://schemas.openxmlformats.org/officeDocument/2006/relationships/slide" Target="slide7.xml"/><Relationship Id="rId17" Type="http://schemas.openxmlformats.org/officeDocument/2006/relationships/image" Target="../media/image10.png"/><Relationship Id="rId2" Type="http://schemas.openxmlformats.org/officeDocument/2006/relationships/slideLayout" Target="../slideLayouts/slideLayout10.xml"/><Relationship Id="rId16" Type="http://schemas.openxmlformats.org/officeDocument/2006/relationships/image" Target="../media/image12.png"/><Relationship Id="rId20" Type="http://schemas.openxmlformats.org/officeDocument/2006/relationships/slide" Target="slide13.xml"/><Relationship Id="rId1" Type="http://schemas.openxmlformats.org/officeDocument/2006/relationships/tags" Target="../tags/tag10.xml"/><Relationship Id="rId6" Type="http://schemas.openxmlformats.org/officeDocument/2006/relationships/slide" Target="slide1.xml"/><Relationship Id="rId11" Type="http://schemas.openxmlformats.org/officeDocument/2006/relationships/slide" Target="slide6.xml"/><Relationship Id="rId5" Type="http://schemas.openxmlformats.org/officeDocument/2006/relationships/image" Target="../media/image4.png"/><Relationship Id="rId15" Type="http://schemas.openxmlformats.org/officeDocument/2006/relationships/image" Target="../media/image7.png"/><Relationship Id="rId10" Type="http://schemas.openxmlformats.org/officeDocument/2006/relationships/slide" Target="slide5.xml"/><Relationship Id="rId19" Type="http://schemas.openxmlformats.org/officeDocument/2006/relationships/slide" Target="slide14.xml"/><Relationship Id="rId4" Type="http://schemas.openxmlformats.org/officeDocument/2006/relationships/image" Target="../media/image3.png"/><Relationship Id="rId9" Type="http://schemas.openxmlformats.org/officeDocument/2006/relationships/slide" Target="slide3.xml"/><Relationship Id="rId14" Type="http://schemas.openxmlformats.org/officeDocument/2006/relationships/slide" Target="slide9.xml"/><Relationship Id="rId22" Type="http://schemas.openxmlformats.org/officeDocument/2006/relationships/image" Target="../media/image17.png"/></Relationships>
</file>

<file path=ppt/slides/_rels/slide13.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18" Type="http://schemas.openxmlformats.org/officeDocument/2006/relationships/image" Target="../media/image19.png"/><Relationship Id="rId26" Type="http://schemas.openxmlformats.org/officeDocument/2006/relationships/slide" Target="slide15.xml"/><Relationship Id="rId3" Type="http://schemas.openxmlformats.org/officeDocument/2006/relationships/tags" Target="../tags/tag13.xml"/><Relationship Id="rId21" Type="http://schemas.openxmlformats.org/officeDocument/2006/relationships/image" Target="../media/image22.png"/><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image" Target="../media/image18.png"/><Relationship Id="rId25" Type="http://schemas.openxmlformats.org/officeDocument/2006/relationships/image" Target="../media/image23.png"/><Relationship Id="rId2" Type="http://schemas.openxmlformats.org/officeDocument/2006/relationships/tags" Target="../tags/tag12.xml"/><Relationship Id="rId16" Type="http://schemas.openxmlformats.org/officeDocument/2006/relationships/image" Target="../media/image3.png"/><Relationship Id="rId20" Type="http://schemas.openxmlformats.org/officeDocument/2006/relationships/image" Target="../media/image21.png"/><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24" Type="http://schemas.openxmlformats.org/officeDocument/2006/relationships/slide" Target="slide1.xml"/><Relationship Id="rId5" Type="http://schemas.openxmlformats.org/officeDocument/2006/relationships/tags" Target="../tags/tag15.xml"/><Relationship Id="rId15" Type="http://schemas.openxmlformats.org/officeDocument/2006/relationships/notesSlide" Target="../notesSlides/notesSlide13.xml"/><Relationship Id="rId23" Type="http://schemas.openxmlformats.org/officeDocument/2006/relationships/slide" Target="slide14.xml"/><Relationship Id="rId10" Type="http://schemas.openxmlformats.org/officeDocument/2006/relationships/tags" Target="../tags/tag20.xml"/><Relationship Id="rId19" Type="http://schemas.openxmlformats.org/officeDocument/2006/relationships/image" Target="../media/image20.png"/><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slideLayout" Target="../slideLayouts/slideLayout10.xml"/><Relationship Id="rId22"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image" Target="../media/image24.png"/><Relationship Id="rId18" Type="http://schemas.openxmlformats.org/officeDocument/2006/relationships/image" Target="../media/image25.png"/><Relationship Id="rId3" Type="http://schemas.openxmlformats.org/officeDocument/2006/relationships/image" Target="../media/image3.png"/><Relationship Id="rId7" Type="http://schemas.openxmlformats.org/officeDocument/2006/relationships/slide" Target="slide7.xml"/><Relationship Id="rId12" Type="http://schemas.openxmlformats.org/officeDocument/2006/relationships/image" Target="../media/image5.png"/><Relationship Id="rId17" Type="http://schemas.openxmlformats.org/officeDocument/2006/relationships/slide" Target="slide13.xml"/><Relationship Id="rId2" Type="http://schemas.openxmlformats.org/officeDocument/2006/relationships/notesSlide" Target="../notesSlides/notesSlide14.xml"/><Relationship Id="rId16" Type="http://schemas.openxmlformats.org/officeDocument/2006/relationships/slide" Target="slide1.xml"/><Relationship Id="rId1" Type="http://schemas.openxmlformats.org/officeDocument/2006/relationships/slideLayout" Target="../slideLayouts/slideLayout10.xml"/><Relationship Id="rId6" Type="http://schemas.openxmlformats.org/officeDocument/2006/relationships/slide" Target="slide8.xml"/><Relationship Id="rId11" Type="http://schemas.openxmlformats.org/officeDocument/2006/relationships/slide" Target="slide4.xml"/><Relationship Id="rId5" Type="http://schemas.openxmlformats.org/officeDocument/2006/relationships/slide" Target="slide6.xml"/><Relationship Id="rId15" Type="http://schemas.openxmlformats.org/officeDocument/2006/relationships/image" Target="../media/image10.png"/><Relationship Id="rId10" Type="http://schemas.openxmlformats.org/officeDocument/2006/relationships/slide" Target="slide3.xml"/><Relationship Id="rId19" Type="http://schemas.openxmlformats.org/officeDocument/2006/relationships/slide" Target="slide15.xml"/><Relationship Id="rId4" Type="http://schemas.openxmlformats.org/officeDocument/2006/relationships/slide" Target="slide5.xml"/><Relationship Id="rId9" Type="http://schemas.openxmlformats.org/officeDocument/2006/relationships/slide" Target="slide9.xml"/><Relationship Id="rId14"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slide" Target="slide1.xml"/><Relationship Id="rId18" Type="http://schemas.openxmlformats.org/officeDocument/2006/relationships/image" Target="../media/image30.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6.png"/><Relationship Id="rId12" Type="http://schemas.openxmlformats.org/officeDocument/2006/relationships/image" Target="../media/image10.png"/><Relationship Id="rId17" Type="http://schemas.openxmlformats.org/officeDocument/2006/relationships/image" Target="../media/image29.png"/><Relationship Id="rId2" Type="http://schemas.openxmlformats.org/officeDocument/2006/relationships/notesSlide" Target="../notesSlides/notesSlide15.xml"/><Relationship Id="rId16" Type="http://schemas.openxmlformats.org/officeDocument/2006/relationships/slide" Target="slide14.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2.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11.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8.png"/><Relationship Id="rId14" Type="http://schemas.openxmlformats.org/officeDocument/2006/relationships/slide" Target="slide13.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4.png"/><Relationship Id="rId18" Type="http://schemas.openxmlformats.org/officeDocument/2006/relationships/slide" Target="slide5.xml"/><Relationship Id="rId26" Type="http://schemas.openxmlformats.org/officeDocument/2006/relationships/slide" Target="slide15.xml"/><Relationship Id="rId3" Type="http://schemas.openxmlformats.org/officeDocument/2006/relationships/tags" Target="../tags/tag5.xml"/><Relationship Id="rId21" Type="http://schemas.openxmlformats.org/officeDocument/2006/relationships/slide" Target="slide9.xml"/><Relationship Id="rId7" Type="http://schemas.openxmlformats.org/officeDocument/2006/relationships/slide" Target="slide2.xml"/><Relationship Id="rId12" Type="http://schemas.openxmlformats.org/officeDocument/2006/relationships/slide" Target="slide13.xml"/><Relationship Id="rId17" Type="http://schemas.openxmlformats.org/officeDocument/2006/relationships/slide" Target="slide4.xml"/><Relationship Id="rId25" Type="http://schemas.openxmlformats.org/officeDocument/2006/relationships/slide" Target="slide14.xml"/><Relationship Id="rId2" Type="http://schemas.openxmlformats.org/officeDocument/2006/relationships/tags" Target="../tags/tag4.xml"/><Relationship Id="rId16" Type="http://schemas.openxmlformats.org/officeDocument/2006/relationships/slide" Target="slide3.xml"/><Relationship Id="rId20" Type="http://schemas.openxmlformats.org/officeDocument/2006/relationships/slide" Target="slide7.xml"/><Relationship Id="rId29" Type="http://schemas.openxmlformats.org/officeDocument/2006/relationships/image" Target="../media/image7.png"/><Relationship Id="rId1" Type="http://schemas.openxmlformats.org/officeDocument/2006/relationships/tags" Target="../tags/tag3.xml"/><Relationship Id="rId6" Type="http://schemas.openxmlformats.org/officeDocument/2006/relationships/image" Target="../media/image3.png"/><Relationship Id="rId11" Type="http://schemas.openxmlformats.org/officeDocument/2006/relationships/image" Target="../media/image13.emf"/><Relationship Id="rId24" Type="http://schemas.openxmlformats.org/officeDocument/2006/relationships/image" Target="../media/image11.png"/><Relationship Id="rId32" Type="http://schemas.openxmlformats.org/officeDocument/2006/relationships/image" Target="../media/image16.png"/><Relationship Id="rId5" Type="http://schemas.openxmlformats.org/officeDocument/2006/relationships/notesSlide" Target="../notesSlides/notesSlide2.xml"/><Relationship Id="rId15" Type="http://schemas.openxmlformats.org/officeDocument/2006/relationships/slide" Target="slide1.xml"/><Relationship Id="rId23" Type="http://schemas.openxmlformats.org/officeDocument/2006/relationships/image" Target="../media/image10.png"/><Relationship Id="rId28" Type="http://schemas.openxmlformats.org/officeDocument/2006/relationships/image" Target="../media/image6.png"/><Relationship Id="rId10" Type="http://schemas.openxmlformats.org/officeDocument/2006/relationships/image" Target="../media/image5.png"/><Relationship Id="rId19" Type="http://schemas.openxmlformats.org/officeDocument/2006/relationships/slide" Target="slide6.xml"/><Relationship Id="rId31" Type="http://schemas.openxmlformats.org/officeDocument/2006/relationships/image" Target="../media/image9.png"/><Relationship Id="rId4" Type="http://schemas.openxmlformats.org/officeDocument/2006/relationships/slideLayout" Target="../slideLayouts/slideLayout10.xml"/><Relationship Id="rId9" Type="http://schemas.openxmlformats.org/officeDocument/2006/relationships/slide" Target="slide8.xml"/><Relationship Id="rId14" Type="http://schemas.openxmlformats.org/officeDocument/2006/relationships/image" Target="../media/image15.png"/><Relationship Id="rId22" Type="http://schemas.openxmlformats.org/officeDocument/2006/relationships/slide" Target="slide12.xml"/><Relationship Id="rId27" Type="http://schemas.openxmlformats.org/officeDocument/2006/relationships/image" Target="../media/image12.png"/><Relationship Id="rId30"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xml"/><Relationship Id="rId18" Type="http://schemas.openxmlformats.org/officeDocument/2006/relationships/image" Target="../media/image11.png"/><Relationship Id="rId3" Type="http://schemas.openxmlformats.org/officeDocument/2006/relationships/notesSlide" Target="../notesSlides/notesSlide3.xml"/><Relationship Id="rId21" Type="http://schemas.openxmlformats.org/officeDocument/2006/relationships/slide" Target="slide15.xml"/><Relationship Id="rId7" Type="http://schemas.openxmlformats.org/officeDocument/2006/relationships/slide" Target="slide5.xml"/><Relationship Id="rId12" Type="http://schemas.openxmlformats.org/officeDocument/2006/relationships/slide" Target="slide12.xml"/><Relationship Id="rId17" Type="http://schemas.openxmlformats.org/officeDocument/2006/relationships/image" Target="../media/image10.png"/><Relationship Id="rId2" Type="http://schemas.openxmlformats.org/officeDocument/2006/relationships/slideLayout" Target="../slideLayouts/slideLayout10.xml"/><Relationship Id="rId16" Type="http://schemas.openxmlformats.org/officeDocument/2006/relationships/image" Target="../media/image17.png"/><Relationship Id="rId20" Type="http://schemas.openxmlformats.org/officeDocument/2006/relationships/slide" Target="slide13.xml"/><Relationship Id="rId1" Type="http://schemas.openxmlformats.org/officeDocument/2006/relationships/tags" Target="../tags/tag6.xml"/><Relationship Id="rId6" Type="http://schemas.openxmlformats.org/officeDocument/2006/relationships/slide" Target="slide4.xml"/><Relationship Id="rId11" Type="http://schemas.openxmlformats.org/officeDocument/2006/relationships/slide" Target="slide9.xml"/><Relationship Id="rId5" Type="http://schemas.openxmlformats.org/officeDocument/2006/relationships/image" Target="../media/image4.png"/><Relationship Id="rId15" Type="http://schemas.openxmlformats.org/officeDocument/2006/relationships/image" Target="../media/image8.png"/><Relationship Id="rId10" Type="http://schemas.openxmlformats.org/officeDocument/2006/relationships/slide" Target="slide8.xml"/><Relationship Id="rId19" Type="http://schemas.openxmlformats.org/officeDocument/2006/relationships/slide" Target="slide14.xml"/><Relationship Id="rId4" Type="http://schemas.openxmlformats.org/officeDocument/2006/relationships/image" Target="../media/image3.png"/><Relationship Id="rId9" Type="http://schemas.openxmlformats.org/officeDocument/2006/relationships/slide" Target="slide7.xml"/><Relationship Id="rId14" Type="http://schemas.openxmlformats.org/officeDocument/2006/relationships/slide" Target="slide1.xml"/><Relationship Id="rId22"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4.xml"/><Relationship Id="rId18" Type="http://schemas.openxmlformats.org/officeDocument/2006/relationships/slide" Target="slide13.xml"/><Relationship Id="rId3" Type="http://schemas.openxmlformats.org/officeDocument/2006/relationships/notesSlide" Target="../notesSlides/notesSlide4.xml"/><Relationship Id="rId21" Type="http://schemas.openxmlformats.org/officeDocument/2006/relationships/image" Target="../media/image8.png"/><Relationship Id="rId7" Type="http://schemas.openxmlformats.org/officeDocument/2006/relationships/slide" Target="slide6.xml"/><Relationship Id="rId12" Type="http://schemas.openxmlformats.org/officeDocument/2006/relationships/slide" Target="slide1.xml"/><Relationship Id="rId17" Type="http://schemas.openxmlformats.org/officeDocument/2006/relationships/slide" Target="slide14.xml"/><Relationship Id="rId2" Type="http://schemas.openxmlformats.org/officeDocument/2006/relationships/slideLayout" Target="../slideLayouts/slideLayout10.xml"/><Relationship Id="rId16" Type="http://schemas.openxmlformats.org/officeDocument/2006/relationships/image" Target="../media/image11.png"/><Relationship Id="rId20" Type="http://schemas.openxmlformats.org/officeDocument/2006/relationships/image" Target="../media/image12.png"/><Relationship Id="rId1" Type="http://schemas.openxmlformats.org/officeDocument/2006/relationships/tags" Target="../tags/tag7.xml"/><Relationship Id="rId6" Type="http://schemas.openxmlformats.org/officeDocument/2006/relationships/slide" Target="slide5.xml"/><Relationship Id="rId11" Type="http://schemas.openxmlformats.org/officeDocument/2006/relationships/slide" Target="slide12.xml"/><Relationship Id="rId5" Type="http://schemas.openxmlformats.org/officeDocument/2006/relationships/image" Target="../media/image4.png"/><Relationship Id="rId15" Type="http://schemas.openxmlformats.org/officeDocument/2006/relationships/image" Target="../media/image10.png"/><Relationship Id="rId10" Type="http://schemas.openxmlformats.org/officeDocument/2006/relationships/slide" Target="slide9.xml"/><Relationship Id="rId19" Type="http://schemas.openxmlformats.org/officeDocument/2006/relationships/slide" Target="slide15.xml"/><Relationship Id="rId4" Type="http://schemas.openxmlformats.org/officeDocument/2006/relationships/image" Target="../media/image3.png"/><Relationship Id="rId9" Type="http://schemas.openxmlformats.org/officeDocument/2006/relationships/slide" Target="slide8.xml"/><Relationship Id="rId14" Type="http://schemas.openxmlformats.org/officeDocument/2006/relationships/slide" Target="slide3.xml"/><Relationship Id="rId22"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7.png"/><Relationship Id="rId18" Type="http://schemas.openxmlformats.org/officeDocument/2006/relationships/slide" Target="slide15.xml"/><Relationship Id="rId3" Type="http://schemas.openxmlformats.org/officeDocument/2006/relationships/notesSlide" Target="../notesSlides/notesSlide5.xml"/><Relationship Id="rId7" Type="http://schemas.openxmlformats.org/officeDocument/2006/relationships/slide" Target="slide1.xml"/><Relationship Id="rId12" Type="http://schemas.openxmlformats.org/officeDocument/2006/relationships/slide" Target="slide8.xml"/><Relationship Id="rId17" Type="http://schemas.openxmlformats.org/officeDocument/2006/relationships/slide" Target="slide13.xml"/><Relationship Id="rId2" Type="http://schemas.openxmlformats.org/officeDocument/2006/relationships/slideLayout" Target="../slideLayouts/slideLayout10.xml"/><Relationship Id="rId16" Type="http://schemas.openxmlformats.org/officeDocument/2006/relationships/slide" Target="slide14.xml"/><Relationship Id="rId20" Type="http://schemas.openxmlformats.org/officeDocument/2006/relationships/image" Target="../media/image17.png"/><Relationship Id="rId1" Type="http://schemas.openxmlformats.org/officeDocument/2006/relationships/tags" Target="../tags/tag8.xml"/><Relationship Id="rId6" Type="http://schemas.openxmlformats.org/officeDocument/2006/relationships/slide" Target="slide5.xml"/><Relationship Id="rId11" Type="http://schemas.openxmlformats.org/officeDocument/2006/relationships/slide" Target="slide7.xml"/><Relationship Id="rId5" Type="http://schemas.openxmlformats.org/officeDocument/2006/relationships/image" Target="../media/image4.png"/><Relationship Id="rId15" Type="http://schemas.openxmlformats.org/officeDocument/2006/relationships/image" Target="../media/image11.png"/><Relationship Id="rId10" Type="http://schemas.openxmlformats.org/officeDocument/2006/relationships/slide" Target="slide6.xml"/><Relationship Id="rId19" Type="http://schemas.openxmlformats.org/officeDocument/2006/relationships/image" Target="../media/image12.png"/><Relationship Id="rId4" Type="http://schemas.openxmlformats.org/officeDocument/2006/relationships/image" Target="../media/image3.png"/><Relationship Id="rId9" Type="http://schemas.openxmlformats.org/officeDocument/2006/relationships/slide" Target="slide4.xml"/><Relationship Id="rId1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10.png"/><Relationship Id="rId18" Type="http://schemas.openxmlformats.org/officeDocument/2006/relationships/image" Target="../media/image12.png"/><Relationship Id="rId3" Type="http://schemas.openxmlformats.org/officeDocument/2006/relationships/notesSlide" Target="../notesSlides/notesSlide6.xml"/><Relationship Id="rId7" Type="http://schemas.openxmlformats.org/officeDocument/2006/relationships/slide" Target="slide1.xml"/><Relationship Id="rId12" Type="http://schemas.openxmlformats.org/officeDocument/2006/relationships/slide" Target="slide8.xml"/><Relationship Id="rId17" Type="http://schemas.openxmlformats.org/officeDocument/2006/relationships/slide" Target="slide15.xml"/><Relationship Id="rId2" Type="http://schemas.openxmlformats.org/officeDocument/2006/relationships/slideLayout" Target="../slideLayouts/slideLayout10.xml"/><Relationship Id="rId16" Type="http://schemas.openxmlformats.org/officeDocument/2006/relationships/slide" Target="slide13.xml"/><Relationship Id="rId20" Type="http://schemas.openxmlformats.org/officeDocument/2006/relationships/image" Target="../media/image17.png"/><Relationship Id="rId1" Type="http://schemas.openxmlformats.org/officeDocument/2006/relationships/tags" Target="../tags/tag9.xml"/><Relationship Id="rId6" Type="http://schemas.openxmlformats.org/officeDocument/2006/relationships/slide" Target="slide6.xml"/><Relationship Id="rId11" Type="http://schemas.openxmlformats.org/officeDocument/2006/relationships/slide" Target="slide7.xml"/><Relationship Id="rId5" Type="http://schemas.openxmlformats.org/officeDocument/2006/relationships/image" Target="../media/image4.png"/><Relationship Id="rId15" Type="http://schemas.openxmlformats.org/officeDocument/2006/relationships/slide" Target="slide14.xml"/><Relationship Id="rId10" Type="http://schemas.openxmlformats.org/officeDocument/2006/relationships/slide" Target="slide3.xml"/><Relationship Id="rId19"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9.xml"/><Relationship Id="rId18" Type="http://schemas.openxmlformats.org/officeDocument/2006/relationships/slide" Target="slide13.xml"/><Relationship Id="rId3" Type="http://schemas.openxmlformats.org/officeDocument/2006/relationships/image" Target="../media/image3.png"/><Relationship Id="rId21" Type="http://schemas.openxmlformats.org/officeDocument/2006/relationships/image" Target="../media/image17.png"/><Relationship Id="rId7" Type="http://schemas.openxmlformats.org/officeDocument/2006/relationships/image" Target="../media/image6.png"/><Relationship Id="rId12" Type="http://schemas.openxmlformats.org/officeDocument/2006/relationships/slide" Target="slide8.xml"/><Relationship Id="rId17" Type="http://schemas.openxmlformats.org/officeDocument/2006/relationships/slide" Target="slide14.xml"/><Relationship Id="rId2" Type="http://schemas.openxmlformats.org/officeDocument/2006/relationships/notesSlide" Target="../notesSlides/notesSlide7.xml"/><Relationship Id="rId16" Type="http://schemas.openxmlformats.org/officeDocument/2006/relationships/image" Target="../media/image11.png"/><Relationship Id="rId20" Type="http://schemas.openxmlformats.org/officeDocument/2006/relationships/image" Target="../media/image12.png"/><Relationship Id="rId1" Type="http://schemas.openxmlformats.org/officeDocument/2006/relationships/slideLayout" Target="../slideLayouts/slideLayout10.xml"/><Relationship Id="rId6" Type="http://schemas.openxmlformats.org/officeDocument/2006/relationships/slide" Target="slide1.xml"/><Relationship Id="rId11" Type="http://schemas.openxmlformats.org/officeDocument/2006/relationships/slide" Target="slide6.xml"/><Relationship Id="rId5" Type="http://schemas.openxmlformats.org/officeDocument/2006/relationships/slide" Target="slide7.xml"/><Relationship Id="rId15" Type="http://schemas.openxmlformats.org/officeDocument/2006/relationships/image" Target="../media/image10.png"/><Relationship Id="rId10" Type="http://schemas.openxmlformats.org/officeDocument/2006/relationships/slide" Target="slide3.xml"/><Relationship Id="rId19" Type="http://schemas.openxmlformats.org/officeDocument/2006/relationships/slide" Target="slide15.xml"/><Relationship Id="rId4" Type="http://schemas.openxmlformats.org/officeDocument/2006/relationships/image" Target="../media/image4.png"/><Relationship Id="rId9" Type="http://schemas.openxmlformats.org/officeDocument/2006/relationships/slide" Target="slide5.xml"/><Relationship Id="rId14" Type="http://schemas.openxmlformats.org/officeDocument/2006/relationships/slide" Target="slide12.xml"/></Relationships>
</file>

<file path=ppt/slides/_rels/slide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2.xml"/><Relationship Id="rId18" Type="http://schemas.openxmlformats.org/officeDocument/2006/relationships/slide" Target="slide15.xml"/><Relationship Id="rId3" Type="http://schemas.openxmlformats.org/officeDocument/2006/relationships/image" Target="../media/image3.png"/><Relationship Id="rId21" Type="http://schemas.openxmlformats.org/officeDocument/2006/relationships/image" Target="../media/image17.png"/><Relationship Id="rId7" Type="http://schemas.openxmlformats.org/officeDocument/2006/relationships/slide" Target="slide4.xml"/><Relationship Id="rId12" Type="http://schemas.openxmlformats.org/officeDocument/2006/relationships/slide" Target="slide9.xml"/><Relationship Id="rId17" Type="http://schemas.openxmlformats.org/officeDocument/2006/relationships/slide" Target="slide13.xml"/><Relationship Id="rId2" Type="http://schemas.openxmlformats.org/officeDocument/2006/relationships/notesSlide" Target="../notesSlides/notesSlide8.xml"/><Relationship Id="rId16" Type="http://schemas.openxmlformats.org/officeDocument/2006/relationships/slide" Target="slide14.xml"/><Relationship Id="rId20" Type="http://schemas.openxmlformats.org/officeDocument/2006/relationships/image" Target="../media/image6.png"/><Relationship Id="rId1" Type="http://schemas.openxmlformats.org/officeDocument/2006/relationships/slideLayout" Target="../slideLayouts/slideLayout10.xml"/><Relationship Id="rId6" Type="http://schemas.openxmlformats.org/officeDocument/2006/relationships/slide" Target="slide1.xml"/><Relationship Id="rId11" Type="http://schemas.openxmlformats.org/officeDocument/2006/relationships/slide" Target="slide7.xml"/><Relationship Id="rId5" Type="http://schemas.openxmlformats.org/officeDocument/2006/relationships/slide" Target="slide8.xml"/><Relationship Id="rId15" Type="http://schemas.openxmlformats.org/officeDocument/2006/relationships/image" Target="../media/image11.png"/><Relationship Id="rId10" Type="http://schemas.openxmlformats.org/officeDocument/2006/relationships/slide" Target="slide6.xml"/><Relationship Id="rId19" Type="http://schemas.openxmlformats.org/officeDocument/2006/relationships/image" Target="../media/image12.png"/><Relationship Id="rId4" Type="http://schemas.openxmlformats.org/officeDocument/2006/relationships/image" Target="../media/image4.png"/><Relationship Id="rId9" Type="http://schemas.openxmlformats.org/officeDocument/2006/relationships/slide" Target="slide3.xml"/><Relationship Id="rId1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slide" Target="slide12.xml"/><Relationship Id="rId18" Type="http://schemas.openxmlformats.org/officeDocument/2006/relationships/slide" Target="slide15.xml"/><Relationship Id="rId3" Type="http://schemas.openxmlformats.org/officeDocument/2006/relationships/image" Target="../media/image3.png"/><Relationship Id="rId21" Type="http://schemas.openxmlformats.org/officeDocument/2006/relationships/slide" Target="slide1.xml"/><Relationship Id="rId7" Type="http://schemas.openxmlformats.org/officeDocument/2006/relationships/slide" Target="slide11.xml"/><Relationship Id="rId12" Type="http://schemas.openxmlformats.org/officeDocument/2006/relationships/slide" Target="slide8.xml"/><Relationship Id="rId17" Type="http://schemas.openxmlformats.org/officeDocument/2006/relationships/slide" Target="slide13.xml"/><Relationship Id="rId2" Type="http://schemas.openxmlformats.org/officeDocument/2006/relationships/notesSlide" Target="../notesSlides/notesSlide9.xml"/><Relationship Id="rId16" Type="http://schemas.openxmlformats.org/officeDocument/2006/relationships/slide" Target="slide14.xml"/><Relationship Id="rId20" Type="http://schemas.openxmlformats.org/officeDocument/2006/relationships/image" Target="../media/image17.png"/><Relationship Id="rId1" Type="http://schemas.openxmlformats.org/officeDocument/2006/relationships/slideLayout" Target="../slideLayouts/slideLayout10.xml"/><Relationship Id="rId6" Type="http://schemas.openxmlformats.org/officeDocument/2006/relationships/slide" Target="slide10.xml"/><Relationship Id="rId11" Type="http://schemas.openxmlformats.org/officeDocument/2006/relationships/slide" Target="slide7.xml"/><Relationship Id="rId5" Type="http://schemas.openxmlformats.org/officeDocument/2006/relationships/slide" Target="slide9.xml"/><Relationship Id="rId15" Type="http://schemas.openxmlformats.org/officeDocument/2006/relationships/image" Target="../media/image11.png"/><Relationship Id="rId10" Type="http://schemas.openxmlformats.org/officeDocument/2006/relationships/slide" Target="slide6.xml"/><Relationship Id="rId19" Type="http://schemas.openxmlformats.org/officeDocument/2006/relationships/image" Target="../media/image12.png"/><Relationship Id="rId4" Type="http://schemas.openxmlformats.org/officeDocument/2006/relationships/image" Target="../media/image4.png"/><Relationship Id="rId9" Type="http://schemas.openxmlformats.org/officeDocument/2006/relationships/slide" Target="slide5.xml"/><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7" name="TextBox 6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(Project-Based Services)</a:t>
            </a:r>
            <a:br>
              <a:rPr lang="en-US" dirty="0"/>
            </a:br>
            <a:r>
              <a:rPr lang="en-US" sz="2000" b="0" dirty="0"/>
              <a:t>Scenario Overview</a:t>
            </a:r>
          </a:p>
        </p:txBody>
      </p:sp>
      <p:sp>
        <p:nvSpPr>
          <p:cNvPr id="5" name="Chevron 123">
            <a:hlinkClick r:id="rId6" action="ppaction://hlinksldjump"/>
          </p:cNvPr>
          <p:cNvSpPr>
            <a:spLocks noChangeArrowheads="1"/>
          </p:cNvSpPr>
          <p:nvPr/>
        </p:nvSpPr>
        <p:spPr bwMode="auto">
          <a:xfrm>
            <a:off x="979755" y="208277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7" name="Chevron 123">
            <a:hlinkClick r:id="rId7" action="ppaction://hlinksldjump"/>
          </p:cNvPr>
          <p:cNvSpPr>
            <a:spLocks noChangeArrowheads="1"/>
          </p:cNvSpPr>
          <p:nvPr/>
        </p:nvSpPr>
        <p:spPr bwMode="auto">
          <a:xfrm>
            <a:off x="1825944" y="208277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8" name="Chevron 123">
            <a:hlinkClick r:id="rId8" action="ppaction://hlinksldjump"/>
          </p:cNvPr>
          <p:cNvSpPr>
            <a:spLocks noChangeArrowheads="1"/>
          </p:cNvSpPr>
          <p:nvPr/>
        </p:nvSpPr>
        <p:spPr bwMode="auto">
          <a:xfrm>
            <a:off x="2670611" y="208277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9" name="Chevron 123">
            <a:hlinkClick r:id="rId9" action="ppaction://hlinksldjump"/>
          </p:cNvPr>
          <p:cNvSpPr>
            <a:spLocks noChangeArrowheads="1"/>
          </p:cNvSpPr>
          <p:nvPr/>
        </p:nvSpPr>
        <p:spPr bwMode="auto">
          <a:xfrm>
            <a:off x="3515277" y="208277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10" name="Chevron 123">
            <a:hlinkClick r:id="rId10" action="ppaction://hlinksldjump"/>
          </p:cNvPr>
          <p:cNvSpPr>
            <a:spLocks noChangeArrowheads="1"/>
          </p:cNvSpPr>
          <p:nvPr/>
        </p:nvSpPr>
        <p:spPr bwMode="auto">
          <a:xfrm>
            <a:off x="4359944" y="208277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11" name="Chevron 123">
            <a:hlinkClick r:id="rId11" action="ppaction://hlinksldjump"/>
          </p:cNvPr>
          <p:cNvSpPr>
            <a:spLocks noChangeArrowheads="1"/>
          </p:cNvSpPr>
          <p:nvPr/>
        </p:nvSpPr>
        <p:spPr bwMode="auto">
          <a:xfrm>
            <a:off x="5206132" y="208277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2" name="Chevron 123">
            <a:hlinkClick r:id="rId12" action="ppaction://hlinksldjump"/>
          </p:cNvPr>
          <p:cNvSpPr>
            <a:spLocks noChangeArrowheads="1"/>
          </p:cNvSpPr>
          <p:nvPr/>
        </p:nvSpPr>
        <p:spPr bwMode="auto">
          <a:xfrm>
            <a:off x="6050799" y="208277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3" name="Chevron 123">
            <a:hlinkClick r:id="rId13" action="ppaction://hlinksldjump"/>
          </p:cNvPr>
          <p:cNvSpPr>
            <a:spLocks noChangeArrowheads="1"/>
          </p:cNvSpPr>
          <p:nvPr/>
        </p:nvSpPr>
        <p:spPr bwMode="auto">
          <a:xfrm>
            <a:off x="6895466" y="208277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a:t>
            </a:r>
          </a:p>
          <a:p>
            <a:pPr>
              <a:lnSpc>
                <a:spcPct val="90000"/>
              </a:lnSpc>
              <a:buClr>
                <a:schemeClr val="accent1"/>
              </a:buClr>
              <a:buSzPct val="80000"/>
            </a:pPr>
            <a:r>
              <a:rPr lang="en-US" sz="800" dirty="0">
                <a:solidFill>
                  <a:srgbClr val="404040"/>
                </a:solidFill>
              </a:rPr>
              <a:t>Projects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4"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94897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Order-to-Cash (Project-Based Services)</a:t>
            </a:r>
            <a:r>
              <a:rPr lang="en-US" sz="900" dirty="0"/>
              <a:t> business scenario is used to manage the complete end-to-end process of selling project-based services to customers. This scenario integrates sales quotes and sales orders with project management allowing you to create customer invoices for time and expenses recorded against a customer project. Invoices can be created on a time and materials basis, a fixed-price basis, or a combination of both. After the customer invoice has been issued, customer payments can be monitored. This scenario also supports the analysis of project profitability based on project costs and revenues.</a:t>
            </a:r>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8" name="Freeform 69"/>
          <p:cNvSpPr>
            <a:spLocks noChangeArrowheads="1"/>
          </p:cNvSpPr>
          <p:nvPr/>
        </p:nvSpPr>
        <p:spPr bwMode="auto">
          <a:xfrm>
            <a:off x="4184987" y="28385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9" name="Freeform 69"/>
          <p:cNvSpPr>
            <a:spLocks noChangeArrowheads="1"/>
          </p:cNvSpPr>
          <p:nvPr/>
        </p:nvSpPr>
        <p:spPr bwMode="auto">
          <a:xfrm>
            <a:off x="5874667" y="28385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0" name="Freeform 69"/>
          <p:cNvSpPr>
            <a:spLocks noChangeArrowheads="1"/>
          </p:cNvSpPr>
          <p:nvPr/>
        </p:nvSpPr>
        <p:spPr bwMode="auto">
          <a:xfrm>
            <a:off x="6710888" y="28385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3" name="Chevron 1593"/>
          <p:cNvSpPr>
            <a:spLocks noChangeArrowheads="1"/>
          </p:cNvSpPr>
          <p:nvPr/>
        </p:nvSpPr>
        <p:spPr bwMode="auto">
          <a:xfrm>
            <a:off x="3708400" y="1020763"/>
            <a:ext cx="930275" cy="523875"/>
          </a:xfrm>
          <a:prstGeom prst="chevron">
            <a:avLst>
              <a:gd name="adj" fmla="val 16977"/>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700" dirty="0"/>
              <a:t>Procure-to-Pay (Services)</a:t>
            </a:r>
          </a:p>
        </p:txBody>
      </p:sp>
      <p:sp>
        <p:nvSpPr>
          <p:cNvPr id="85" name="Chevron 1593"/>
          <p:cNvSpPr>
            <a:spLocks noChangeArrowheads="1"/>
          </p:cNvSpPr>
          <p:nvPr/>
        </p:nvSpPr>
        <p:spPr bwMode="auto">
          <a:xfrm>
            <a:off x="3708400" y="1497013"/>
            <a:ext cx="930275" cy="492125"/>
          </a:xfrm>
          <a:prstGeom prst="chevron">
            <a:avLst>
              <a:gd name="adj" fmla="val 18072"/>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700" dirty="0"/>
              <a:t>Procure-to-Pay (</a:t>
            </a:r>
            <a:r>
              <a:rPr lang="en-US" sz="700" dirty="0">
                <a:sym typeface="Wingdings" pitchFamily="2" charset="2"/>
              </a:rPr>
              <a:t>Non-Stock)</a:t>
            </a:r>
          </a:p>
        </p:txBody>
      </p:sp>
      <p:sp>
        <p:nvSpPr>
          <p:cNvPr id="89" name="Chevron 1593"/>
          <p:cNvSpPr>
            <a:spLocks noChangeArrowheads="1"/>
          </p:cNvSpPr>
          <p:nvPr/>
        </p:nvSpPr>
        <p:spPr bwMode="auto">
          <a:xfrm>
            <a:off x="3708400" y="3044825"/>
            <a:ext cx="1054100" cy="557213"/>
          </a:xfrm>
          <a:prstGeom prst="chevron">
            <a:avLst>
              <a:gd name="adj" fmla="val 18085"/>
            </a:avLst>
          </a:prstGeom>
          <a:noFill/>
          <a:ln w="6350" cap="rnd" algn="ctr">
            <a:noFill/>
            <a:bevel/>
            <a:headEnd/>
            <a:tailEnd/>
          </a:ln>
        </p:spPr>
        <p:txBody>
          <a:bodyPr lIns="73152" tIns="0" rIns="0" bIns="46800" anchor="ctr"/>
          <a:lstStyle/>
          <a:p>
            <a:pPr>
              <a:lnSpc>
                <a:spcPct val="90000"/>
              </a:lnSpc>
              <a:buClr>
                <a:schemeClr val="accent1"/>
              </a:buClr>
              <a:buSzPct val="80000"/>
            </a:pPr>
            <a:r>
              <a:rPr lang="en-US" sz="700" dirty="0"/>
              <a:t>Time and Labor Management: Recording Employee Times</a:t>
            </a:r>
          </a:p>
        </p:txBody>
      </p:sp>
      <p:sp>
        <p:nvSpPr>
          <p:cNvPr id="91" name="Chevron 1593"/>
          <p:cNvSpPr>
            <a:spLocks noChangeArrowheads="1"/>
          </p:cNvSpPr>
          <p:nvPr/>
        </p:nvSpPr>
        <p:spPr bwMode="auto">
          <a:xfrm>
            <a:off x="3708400" y="3575050"/>
            <a:ext cx="1019175" cy="500063"/>
          </a:xfrm>
          <a:prstGeom prst="chevron">
            <a:avLst>
              <a:gd name="adj" fmla="val 19485"/>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700" dirty="0"/>
              <a:t>Expense  Reimbursement</a:t>
            </a:r>
          </a:p>
        </p:txBody>
      </p:sp>
      <p:sp>
        <p:nvSpPr>
          <p:cNvPr id="93" name="Chevron 1593"/>
          <p:cNvSpPr>
            <a:spLocks noChangeArrowheads="1"/>
          </p:cNvSpPr>
          <p:nvPr/>
        </p:nvSpPr>
        <p:spPr bwMode="auto">
          <a:xfrm>
            <a:off x="8116030" y="2182813"/>
            <a:ext cx="625475" cy="658812"/>
          </a:xfrm>
          <a:prstGeom prst="chevron">
            <a:avLst>
              <a:gd name="adj" fmla="val 9560"/>
            </a:avLst>
          </a:prstGeom>
          <a:noFill/>
          <a:ln w="6350" cap="rnd" algn="ctr">
            <a:noFill/>
            <a:bevel/>
            <a:headEnd/>
            <a:tailEnd/>
          </a:ln>
        </p:spPr>
        <p:txBody>
          <a:bodyPr lIns="73152" tIns="0" rIns="0" bIns="46800" anchor="ctr"/>
          <a:lstStyle/>
          <a:p>
            <a:pPr>
              <a:lnSpc>
                <a:spcPct val="90000"/>
              </a:lnSpc>
              <a:buClr>
                <a:schemeClr val="accent1"/>
              </a:buClr>
              <a:buSzPct val="80000"/>
            </a:pPr>
            <a:r>
              <a:rPr lang="en-US" sz="700" dirty="0"/>
              <a:t>Financial Closing</a:t>
            </a:r>
          </a:p>
        </p:txBody>
      </p:sp>
      <p:sp>
        <p:nvSpPr>
          <p:cNvPr id="95" name="Chevron 1593"/>
          <p:cNvSpPr>
            <a:spLocks noChangeArrowheads="1"/>
          </p:cNvSpPr>
          <p:nvPr/>
        </p:nvSpPr>
        <p:spPr bwMode="auto">
          <a:xfrm>
            <a:off x="250167" y="2192338"/>
            <a:ext cx="695984" cy="658812"/>
          </a:xfrm>
          <a:prstGeom prst="chevron">
            <a:avLst>
              <a:gd name="adj" fmla="val 9560"/>
            </a:avLst>
          </a:prstGeom>
          <a:noFill/>
          <a:ln w="6350" cap="rnd" algn="ctr">
            <a:noFill/>
            <a:bevel/>
            <a:headEnd/>
            <a:tailEnd/>
          </a:ln>
        </p:spPr>
        <p:txBody>
          <a:bodyPr lIns="73152" tIns="0" rIns="0" bIns="46800" anchor="ctr"/>
          <a:lstStyle/>
          <a:p>
            <a:pPr>
              <a:lnSpc>
                <a:spcPct val="90000"/>
              </a:lnSpc>
              <a:buClr>
                <a:schemeClr val="accent1"/>
              </a:buClr>
              <a:buSzPct val="80000"/>
            </a:pPr>
            <a:r>
              <a:rPr lang="en-US" sz="700" dirty="0"/>
              <a:t>Marketing-to- Opportunity</a:t>
            </a:r>
          </a:p>
        </p:txBody>
      </p:sp>
      <p:pic>
        <p:nvPicPr>
          <p:cNvPr id="97" name="Picture 5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bwMode="auto">
          <a:xfrm>
            <a:off x="3516313" y="3225570"/>
            <a:ext cx="160337" cy="119523"/>
          </a:xfrm>
          <a:prstGeom prst="rect">
            <a:avLst/>
          </a:prstGeom>
          <a:noFill/>
          <a:ln w="9525">
            <a:noFill/>
            <a:miter lim="800000"/>
            <a:headEnd/>
            <a:tailEnd/>
          </a:ln>
        </p:spPr>
      </p:pic>
      <p:pic>
        <p:nvPicPr>
          <p:cNvPr id="98" name="Picture 5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bwMode="auto">
          <a:xfrm>
            <a:off x="3516313" y="3739920"/>
            <a:ext cx="160337" cy="119523"/>
          </a:xfrm>
          <a:prstGeom prst="rect">
            <a:avLst/>
          </a:prstGeom>
          <a:noFill/>
          <a:ln w="9525">
            <a:noFill/>
            <a:miter lim="800000"/>
            <a:headEnd/>
            <a:tailEnd/>
          </a:ln>
        </p:spPr>
      </p:pic>
      <p:pic>
        <p:nvPicPr>
          <p:cNvPr id="99" name="Picture 5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bwMode="auto">
          <a:xfrm>
            <a:off x="3516313" y="1653945"/>
            <a:ext cx="160337" cy="119523"/>
          </a:xfrm>
          <a:prstGeom prst="rect">
            <a:avLst/>
          </a:prstGeom>
          <a:noFill/>
          <a:ln w="9525">
            <a:noFill/>
            <a:miter lim="800000"/>
            <a:headEnd/>
            <a:tailEnd/>
          </a:ln>
        </p:spPr>
      </p:pic>
      <p:pic>
        <p:nvPicPr>
          <p:cNvPr id="100" name="Picture 5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bwMode="auto">
          <a:xfrm>
            <a:off x="3506788" y="1206270"/>
            <a:ext cx="160337" cy="119523"/>
          </a:xfrm>
          <a:prstGeom prst="rect">
            <a:avLst/>
          </a:prstGeom>
          <a:noFill/>
          <a:ln w="9525">
            <a:noFill/>
            <a:miter lim="800000"/>
            <a:headEnd/>
            <a:tailEnd/>
          </a:ln>
        </p:spPr>
      </p:pic>
      <p:pic>
        <p:nvPicPr>
          <p:cNvPr id="101" name="Picture 5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bwMode="auto">
          <a:xfrm>
            <a:off x="163513" y="2434995"/>
            <a:ext cx="160337" cy="119523"/>
          </a:xfrm>
          <a:prstGeom prst="rect">
            <a:avLst/>
          </a:prstGeom>
          <a:noFill/>
          <a:ln w="9525">
            <a:noFill/>
            <a:miter lim="800000"/>
            <a:headEnd/>
            <a:tailEnd/>
          </a:ln>
        </p:spPr>
      </p:pic>
      <p:pic>
        <p:nvPicPr>
          <p:cNvPr id="102" name="Picture 5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bwMode="auto">
          <a:xfrm>
            <a:off x="8021638" y="2434995"/>
            <a:ext cx="160337" cy="119523"/>
          </a:xfrm>
          <a:prstGeom prst="rect">
            <a:avLst/>
          </a:prstGeom>
          <a:noFill/>
          <a:ln w="9525">
            <a:noFill/>
            <a:miter lim="800000"/>
            <a:headEnd/>
            <a:tailEnd/>
          </a:ln>
        </p:spPr>
      </p:pic>
      <p:sp>
        <p:nvSpPr>
          <p:cNvPr id="103" name="Chevron 79"/>
          <p:cNvSpPr>
            <a:spLocks noChangeArrowheads="1"/>
          </p:cNvSpPr>
          <p:nvPr/>
        </p:nvSpPr>
        <p:spPr bwMode="auto">
          <a:xfrm>
            <a:off x="2297113" y="636945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p>
          <a:p>
            <a:pPr>
              <a:buClr>
                <a:schemeClr val="accent1"/>
              </a:buClr>
              <a:buSzPct val="80000"/>
              <a:buFont typeface="Wingdings" pitchFamily="2" charset="2"/>
              <a:buNone/>
            </a:pPr>
            <a:r>
              <a:rPr lang="en-US" sz="700" dirty="0"/>
              <a:t>Project Manager</a:t>
            </a:r>
          </a:p>
        </p:txBody>
      </p:sp>
      <p:sp>
        <p:nvSpPr>
          <p:cNvPr id="104" name="Chevron 79"/>
          <p:cNvSpPr>
            <a:spLocks noChangeArrowheads="1"/>
          </p:cNvSpPr>
          <p:nvPr/>
        </p:nvSpPr>
        <p:spPr bwMode="auto">
          <a:xfrm>
            <a:off x="5880100" y="636945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700" dirty="0"/>
          </a:p>
        </p:txBody>
      </p:sp>
      <p:sp>
        <p:nvSpPr>
          <p:cNvPr id="105" name="Chevron 79"/>
          <p:cNvSpPr>
            <a:spLocks noChangeArrowheads="1"/>
          </p:cNvSpPr>
          <p:nvPr/>
        </p:nvSpPr>
        <p:spPr bwMode="auto">
          <a:xfrm>
            <a:off x="6350000" y="636945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p>
        </p:txBody>
      </p:sp>
      <p:sp>
        <p:nvSpPr>
          <p:cNvPr id="106" name="Chevron 79"/>
          <p:cNvSpPr>
            <a:spLocks noChangeArrowheads="1"/>
          </p:cNvSpPr>
          <p:nvPr/>
        </p:nvSpPr>
        <p:spPr bwMode="auto">
          <a:xfrm>
            <a:off x="5964238" y="636945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dirty="0"/>
              <a:t>Accounts Receivable Accountant</a:t>
            </a:r>
          </a:p>
        </p:txBody>
      </p:sp>
      <p:sp>
        <p:nvSpPr>
          <p:cNvPr id="107" name="Chevron 79"/>
          <p:cNvSpPr>
            <a:spLocks noChangeArrowheads="1"/>
          </p:cNvSpPr>
          <p:nvPr/>
        </p:nvSpPr>
        <p:spPr bwMode="auto">
          <a:xfrm>
            <a:off x="3490913" y="636945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p>
          <a:p>
            <a:pPr>
              <a:buClr>
                <a:schemeClr val="accent1"/>
              </a:buClr>
              <a:buSzPct val="80000"/>
              <a:buFont typeface="Wingdings" pitchFamily="2" charset="2"/>
              <a:buNone/>
            </a:pPr>
            <a:r>
              <a:rPr lang="en-US" sz="700" dirty="0"/>
              <a:t>Billing Clerk</a:t>
            </a:r>
          </a:p>
        </p:txBody>
      </p:sp>
      <p:pic>
        <p:nvPicPr>
          <p:cNvPr id="108" name="Picture 141"/>
          <p:cNvPicPr>
            <a:picLocks noChangeAspect="1"/>
          </p:cNvPicPr>
          <p:nvPr/>
        </p:nvPicPr>
        <p:blipFill>
          <a:blip r:embed="rId17">
            <a:extLst>
              <a:ext uri="{28A0092B-C50C-407E-A947-70E740481C1C}">
                <a14:useLocalDpi xmlns:a14="http://schemas.microsoft.com/office/drawing/2010/main" val="0"/>
              </a:ext>
            </a:extLst>
          </a:blip>
          <a:stretch>
            <a:fillRect/>
          </a:stretch>
        </p:blipFill>
        <p:spPr bwMode="auto">
          <a:xfrm>
            <a:off x="3018631" y="6371043"/>
            <a:ext cx="411163" cy="411163"/>
          </a:xfrm>
          <a:prstGeom prst="rect">
            <a:avLst/>
          </a:prstGeom>
          <a:noFill/>
          <a:ln w="9525">
            <a:noFill/>
            <a:miter lim="800000"/>
            <a:headEnd/>
            <a:tailEnd/>
          </a:ln>
        </p:spPr>
      </p:pic>
      <p:sp>
        <p:nvSpPr>
          <p:cNvPr id="109" name="Chevron 79"/>
          <p:cNvSpPr>
            <a:spLocks noChangeArrowheads="1"/>
          </p:cNvSpPr>
          <p:nvPr/>
        </p:nvSpPr>
        <p:spPr bwMode="auto">
          <a:xfrm>
            <a:off x="4627563" y="6369456"/>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dirty="0"/>
              <a:t>Sales Representative</a:t>
            </a:r>
          </a:p>
        </p:txBody>
      </p:sp>
      <p:pic>
        <p:nvPicPr>
          <p:cNvPr id="110" name="Picture 68"/>
          <p:cNvPicPr>
            <a:picLocks noChangeAspect="1"/>
          </p:cNvPicPr>
          <p:nvPr>
            <p:custDataLst>
              <p:tags r:id="rId1"/>
            </p:custDataLst>
          </p:nvPr>
        </p:nvPicPr>
        <p:blipFill>
          <a:blip r:embed="rId18" cstate="print">
            <a:extLst>
              <a:ext uri="{28A0092B-C50C-407E-A947-70E740481C1C}">
                <a14:useLocalDpi xmlns:a14="http://schemas.microsoft.com/office/drawing/2010/main" val="0"/>
              </a:ext>
            </a:extLst>
          </a:blip>
          <a:stretch>
            <a:fillRect/>
          </a:stretch>
        </p:blipFill>
        <p:spPr bwMode="auto">
          <a:xfrm>
            <a:off x="1809830" y="6375155"/>
            <a:ext cx="411162" cy="402939"/>
          </a:xfrm>
          <a:prstGeom prst="rect">
            <a:avLst/>
          </a:prstGeom>
          <a:noFill/>
          <a:ln w="9525">
            <a:noFill/>
            <a:miter lim="800000"/>
            <a:headEnd/>
            <a:tailEnd/>
          </a:ln>
        </p:spPr>
      </p:pic>
      <p:pic>
        <p:nvPicPr>
          <p:cNvPr id="111" name="Picture 68"/>
          <p:cNvPicPr>
            <a:picLocks noChangeAspect="1"/>
          </p:cNvPicPr>
          <p:nvPr>
            <p:custDataLst>
              <p:tags r:id="rId2"/>
            </p:custDataLst>
          </p:nvPr>
        </p:nvPicPr>
        <p:blipFill>
          <a:blip r:embed="rId19" cstate="print">
            <a:extLst>
              <a:ext uri="{28A0092B-C50C-407E-A947-70E740481C1C}">
                <a14:useLocalDpi xmlns:a14="http://schemas.microsoft.com/office/drawing/2010/main" val="0"/>
              </a:ext>
            </a:extLst>
          </a:blip>
          <a:stretch>
            <a:fillRect/>
          </a:stretch>
        </p:blipFill>
        <p:spPr bwMode="auto">
          <a:xfrm>
            <a:off x="4162325" y="6375155"/>
            <a:ext cx="411162" cy="402938"/>
          </a:xfrm>
          <a:prstGeom prst="rect">
            <a:avLst/>
          </a:prstGeom>
          <a:noFill/>
          <a:ln w="9525">
            <a:noFill/>
            <a:miter lim="800000"/>
            <a:headEnd/>
            <a:tailEnd/>
          </a:ln>
        </p:spPr>
      </p:pic>
      <p:grpSp>
        <p:nvGrpSpPr>
          <p:cNvPr id="3" name="Group 2"/>
          <p:cNvGrpSpPr/>
          <p:nvPr/>
        </p:nvGrpSpPr>
        <p:grpSpPr>
          <a:xfrm>
            <a:off x="5525759" y="6365487"/>
            <a:ext cx="407988" cy="407987"/>
            <a:chOff x="5525759" y="6365487"/>
            <a:chExt cx="407988" cy="407987"/>
          </a:xfrm>
        </p:grpSpPr>
        <p:pic>
          <p:nvPicPr>
            <p:cNvPr id="113" name="Picture 102" descr="47"/>
            <p:cNvPicPr>
              <a:picLocks noChangeAspect="1" noChangeArrowheads="1"/>
            </p:cNvPicPr>
            <p:nvPr/>
          </p:nvPicPr>
          <p:blipFill>
            <a:blip r:embed="rId20" cstate="print"/>
            <a:srcRect/>
            <a:stretch>
              <a:fillRect/>
            </a:stretch>
          </p:blipFill>
          <p:spPr bwMode="auto">
            <a:xfrm>
              <a:off x="5541634" y="6381362"/>
              <a:ext cx="384175" cy="384175"/>
            </a:xfrm>
            <a:prstGeom prst="rect">
              <a:avLst/>
            </a:prstGeom>
            <a:noFill/>
            <a:ln w="9525">
              <a:noFill/>
              <a:miter lim="800000"/>
              <a:headEnd/>
              <a:tailEnd/>
            </a:ln>
          </p:spPr>
        </p:pic>
        <p:sp>
          <p:nvSpPr>
            <p:cNvPr id="114" name="AutoShape 103"/>
            <p:cNvSpPr>
              <a:spLocks noChangeArrowheads="1"/>
            </p:cNvSpPr>
            <p:nvPr/>
          </p:nvSpPr>
          <p:spPr bwMode="auto">
            <a:xfrm>
              <a:off x="5525759" y="6365487"/>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sp>
        <p:nvSpPr>
          <p:cNvPr id="6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4" name="Picture 73"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75" name="Picture 74"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76"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0"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62"/>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8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pic>
        <p:nvPicPr>
          <p:cNvPr id="55" name="Picture 54"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(Project-Based Services) </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2" name="Rectangle 117"/>
          <p:cNvSpPr>
            <a:spLocks noChangeArrowheads="1"/>
          </p:cNvSpPr>
          <p:nvPr/>
        </p:nvSpPr>
        <p:spPr bwMode="auto">
          <a:xfrm>
            <a:off x="3306001" y="3227388"/>
            <a:ext cx="3216275" cy="754062"/>
          </a:xfrm>
          <a:prstGeom prst="rect">
            <a:avLst/>
          </a:prstGeom>
          <a:solidFill>
            <a:srgbClr val="D2F0FF"/>
          </a:solidFill>
          <a:ln w="3175">
            <a:solidFill>
              <a:schemeClr val="tx1"/>
            </a:solidFill>
            <a:miter lim="800000"/>
            <a:headEnd/>
            <a:tailEnd/>
          </a:ln>
        </p:spPr>
        <p:txBody>
          <a:bodyPr tIns="180000"/>
          <a:lstStyle/>
          <a:p>
            <a:r>
              <a:rPr lang="en-US" sz="600" dirty="0"/>
              <a:t>The system receives information about the processed payments in a bank statement, lockbox, or bank advice, and allocates them to the appropriate process or matches them against the payments created in the system.</a:t>
            </a:r>
          </a:p>
          <a:p>
            <a:r>
              <a:rPr lang="en-US" sz="600" dirty="0"/>
              <a:t>If allocation is not possible, the accountant has to process it manually in a system-generated task. </a:t>
            </a:r>
          </a:p>
        </p:txBody>
      </p:sp>
      <p:sp>
        <p:nvSpPr>
          <p:cNvPr id="75" name="TextBox 59">
            <a:hlinkClick r:id="rId5" action="ppaction://hlinksldjump"/>
          </p:cNvPr>
          <p:cNvSpPr txBox="1">
            <a:spLocks noChangeArrowheads="1"/>
          </p:cNvSpPr>
          <p:nvPr/>
        </p:nvSpPr>
        <p:spPr bwMode="auto">
          <a:xfrm>
            <a:off x="6274146" y="3183912"/>
            <a:ext cx="261112" cy="276999"/>
          </a:xfrm>
          <a:prstGeom prst="rect">
            <a:avLst/>
          </a:prstGeom>
          <a:noFill/>
          <a:ln w="9525">
            <a:noFill/>
            <a:miter lim="800000"/>
            <a:headEnd/>
            <a:tailEnd/>
          </a:ln>
        </p:spPr>
        <p:txBody>
          <a:bodyPr wrap="square" lIns="72000" rIns="0">
            <a:spAutoFit/>
          </a:bodyPr>
          <a:lstStyle/>
          <a:p>
            <a:r>
              <a:rPr lang="en-US" sz="1200" dirty="0">
                <a:solidFill>
                  <a:schemeClr val="accent2"/>
                </a:solidFill>
                <a:latin typeface="BentonSans Light" pitchFamily="2" charset="0"/>
                <a:cs typeface="BrowalliaUPC" pitchFamily="34" charset="-34"/>
              </a:rPr>
              <a:t> X</a:t>
            </a:r>
          </a:p>
        </p:txBody>
      </p:sp>
      <p:sp>
        <p:nvSpPr>
          <p:cNvPr id="59" name="Chevron 45"/>
          <p:cNvSpPr>
            <a:spLocks noChangeArrowheads="1"/>
          </p:cNvSpPr>
          <p:nvPr/>
        </p:nvSpPr>
        <p:spPr bwMode="auto">
          <a:xfrm>
            <a:off x="3841550" y="1831520"/>
            <a:ext cx="3714373"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p>
          <a:p>
            <a:pPr>
              <a:lnSpc>
                <a:spcPct val="90000"/>
              </a:lnSpc>
            </a:pPr>
            <a:r>
              <a:rPr lang="en-US" sz="900" dirty="0">
                <a:solidFill>
                  <a:schemeClr val="bg1"/>
                </a:solidFill>
                <a:latin typeface="BentonSans Regular"/>
                <a:cs typeface="BentonSans Regular"/>
              </a:rPr>
              <a:t>Bank Transfer</a:t>
            </a:r>
          </a:p>
        </p:txBody>
      </p:sp>
      <p:sp>
        <p:nvSpPr>
          <p:cNvPr id="61" name="Chevron 123"/>
          <p:cNvSpPr>
            <a:spLocks noChangeArrowheads="1"/>
          </p:cNvSpPr>
          <p:nvPr/>
        </p:nvSpPr>
        <p:spPr bwMode="auto">
          <a:xfrm>
            <a:off x="650306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Clear a payment</a:t>
            </a:r>
          </a:p>
        </p:txBody>
      </p:sp>
      <p:sp>
        <p:nvSpPr>
          <p:cNvPr id="62" name="Chevron 123"/>
          <p:cNvSpPr>
            <a:spLocks noChangeArrowheads="1"/>
          </p:cNvSpPr>
          <p:nvPr/>
        </p:nvSpPr>
        <p:spPr bwMode="auto">
          <a:xfrm>
            <a:off x="567657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Allocate a payment</a:t>
            </a:r>
          </a:p>
        </p:txBody>
      </p:sp>
      <p:sp>
        <p:nvSpPr>
          <p:cNvPr id="63" name="Chevron 123"/>
          <p:cNvSpPr>
            <a:spLocks noChangeArrowheads="1"/>
          </p:cNvSpPr>
          <p:nvPr/>
        </p:nvSpPr>
        <p:spPr bwMode="auto">
          <a:xfrm>
            <a:off x="485007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Process a bank statement</a:t>
            </a:r>
          </a:p>
        </p:txBody>
      </p:sp>
      <p:sp>
        <p:nvSpPr>
          <p:cNvPr id="65" name="Chevron 123"/>
          <p:cNvSpPr>
            <a:spLocks noChangeArrowheads="1"/>
          </p:cNvSpPr>
          <p:nvPr/>
        </p:nvSpPr>
        <p:spPr bwMode="auto">
          <a:xfrm>
            <a:off x="402358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Enter a remittance advice</a:t>
            </a:r>
          </a:p>
        </p:txBody>
      </p:sp>
      <p:sp>
        <p:nvSpPr>
          <p:cNvPr id="66" name="Oval 65">
            <a:hlinkClick r:id="rId6" action="ppaction://hlinksldjump" tooltip="The system clears the payment if the items were selected previously. Otherwise, the system generates a task for the accountant to clear."/>
          </p:cNvPr>
          <p:cNvSpPr>
            <a:spLocks noChangeAspect="1"/>
          </p:cNvSpPr>
          <p:nvPr/>
        </p:nvSpPr>
        <p:spPr bwMode="gray">
          <a:xfrm>
            <a:off x="7143240"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67">
            <a:hlinkClick r:id="rId6" action="ppaction://hlinksldjump" tooltip="Click for more information."/>
          </p:cNvPr>
          <p:cNvSpPr>
            <a:spLocks noChangeAspect="1"/>
          </p:cNvSpPr>
          <p:nvPr/>
        </p:nvSpPr>
        <p:spPr bwMode="gray">
          <a:xfrm>
            <a:off x="6323886"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6"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499621"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6" action="ppaction://hlinksldjump" tooltip="The accountant enters a payment advice received from the customer or supplier upon payment of an invoice or credit memo."/>
          </p:cNvPr>
          <p:cNvSpPr>
            <a:spLocks noChangeAspect="1"/>
          </p:cNvSpPr>
          <p:nvPr/>
        </p:nvSpPr>
        <p:spPr bwMode="gray">
          <a:xfrm>
            <a:off x="4669777"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Rectangle 77"/>
          <p:cNvSpPr>
            <a:spLocks noChangeArrowheads="1"/>
          </p:cNvSpPr>
          <p:nvPr/>
        </p:nvSpPr>
        <p:spPr bwMode="auto">
          <a:xfrm>
            <a:off x="3891565" y="2978273"/>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7" action="ppaction://hlinksldjump"/>
              </a:rPr>
              <a:t>Click here </a:t>
            </a:r>
            <a:r>
              <a:rPr lang="en-US" sz="900" dirty="0">
                <a:solidFill>
                  <a:schemeClr val="bg1"/>
                </a:solidFill>
                <a:latin typeface="BentonSans Regular"/>
                <a:cs typeface="BentonSans Regular"/>
              </a:rPr>
              <a:t>to display process variants</a:t>
            </a:r>
          </a:p>
        </p:txBody>
      </p:sp>
      <p:sp>
        <p:nvSpPr>
          <p:cNvPr id="79" name="Text Box 62"/>
          <p:cNvSpPr txBox="1">
            <a:spLocks noChangeArrowheads="1"/>
          </p:cNvSpPr>
          <p:nvPr/>
        </p:nvSpPr>
        <p:spPr bwMode="auto">
          <a:xfrm>
            <a:off x="61913" y="2613025"/>
            <a:ext cx="328612" cy="360363"/>
          </a:xfrm>
          <a:prstGeom prst="rect">
            <a:avLst/>
          </a:prstGeom>
          <a:noFill/>
          <a:ln w="19050" cap="rnd" algn="ctr">
            <a:noFill/>
            <a:miter lim="800000"/>
            <a:headEnd/>
            <a:tailEnd/>
          </a:ln>
        </p:spPr>
        <p:txBody>
          <a:bodyPr wrap="none" lIns="72000" tIns="36000" rIns="0" bIns="46800">
            <a:spAutoFit/>
          </a:bodyPr>
          <a:lstStyle/>
          <a:p>
            <a:pPr>
              <a:lnSpc>
                <a:spcPct val="90000"/>
              </a:lnSpc>
            </a:pPr>
            <a:r>
              <a:rPr lang="en-US" sz="2000" dirty="0"/>
              <a:t>…</a:t>
            </a:r>
          </a:p>
        </p:txBody>
      </p:sp>
      <p:sp>
        <p:nvSpPr>
          <p:cNvPr id="85" name="Chevron 123">
            <a:hlinkClick r:id="rId8" action="ppaction://hlinksldjump"/>
          </p:cNvPr>
          <p:cNvSpPr>
            <a:spLocks noChangeArrowheads="1"/>
          </p:cNvSpPr>
          <p:nvPr/>
        </p:nvSpPr>
        <p:spPr bwMode="auto">
          <a:xfrm>
            <a:off x="50434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86" name="Chevron 123">
            <a:hlinkClick r:id="rId9" action="ppaction://hlinksldjump"/>
          </p:cNvPr>
          <p:cNvSpPr>
            <a:spLocks noChangeArrowheads="1"/>
          </p:cNvSpPr>
          <p:nvPr/>
        </p:nvSpPr>
        <p:spPr bwMode="auto">
          <a:xfrm>
            <a:off x="135928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87" name="Chevron 123">
            <a:hlinkClick r:id="rId10" action="ppaction://hlinksldjump"/>
          </p:cNvPr>
          <p:cNvSpPr>
            <a:spLocks noChangeArrowheads="1"/>
          </p:cNvSpPr>
          <p:nvPr/>
        </p:nvSpPr>
        <p:spPr bwMode="auto">
          <a:xfrm>
            <a:off x="220394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92" name="Chevron 123">
            <a:hlinkClick r:id="rId11" action="ppaction://hlinksldjump"/>
          </p:cNvPr>
          <p:cNvSpPr>
            <a:spLocks noChangeArrowheads="1"/>
          </p:cNvSpPr>
          <p:nvPr/>
        </p:nvSpPr>
        <p:spPr bwMode="auto">
          <a:xfrm>
            <a:off x="305013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93" name="Freeform 69"/>
          <p:cNvSpPr>
            <a:spLocks noChangeArrowheads="1"/>
          </p:cNvSpPr>
          <p:nvPr/>
        </p:nvSpPr>
        <p:spPr bwMode="auto">
          <a:xfrm>
            <a:off x="2026657" y="2850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8" name="Freeform 97"/>
          <p:cNvSpPr>
            <a:spLocks noChangeArrowheads="1"/>
          </p:cNvSpPr>
          <p:nvPr/>
        </p:nvSpPr>
        <p:spPr bwMode="auto">
          <a:xfrm>
            <a:off x="3715963" y="28495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6" name="Chevron 123">
            <a:hlinkClick r:id="rId12" action="ppaction://hlinksldjump"/>
          </p:cNvPr>
          <p:cNvSpPr>
            <a:spLocks noChangeArrowheads="1"/>
          </p:cNvSpPr>
          <p:nvPr/>
        </p:nvSpPr>
        <p:spPr bwMode="auto">
          <a:xfrm>
            <a:off x="751491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a:t>
            </a:r>
          </a:p>
          <a:p>
            <a:pPr>
              <a:lnSpc>
                <a:spcPct val="90000"/>
              </a:lnSpc>
              <a:buClr>
                <a:schemeClr val="accent1"/>
              </a:buClr>
              <a:buSzPct val="80000"/>
            </a:pPr>
            <a:r>
              <a:rPr lang="en-US" sz="800" dirty="0">
                <a:solidFill>
                  <a:srgbClr val="404040"/>
                </a:solidFill>
              </a:rPr>
              <a:t>Projects</a:t>
            </a:r>
          </a:p>
        </p:txBody>
      </p:sp>
      <p:sp>
        <p:nvSpPr>
          <p:cNvPr id="76"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0"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Accounts Receivable Accountant</a:t>
            </a:r>
          </a:p>
          <a:p>
            <a:pPr>
              <a:buClr>
                <a:schemeClr val="accent1"/>
              </a:buClr>
              <a:buSzPct val="80000"/>
              <a:buFont typeface="Wingdings" pitchFamily="2" charset="2"/>
              <a:buNone/>
            </a:pPr>
            <a:endParaRPr lang="en-US" sz="800" dirty="0"/>
          </a:p>
        </p:txBody>
      </p:sp>
      <p:sp>
        <p:nvSpPr>
          <p:cNvPr id="81"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Receivables</a:t>
            </a:r>
          </a:p>
        </p:txBody>
      </p:sp>
      <p:sp>
        <p:nvSpPr>
          <p:cNvPr id="8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0" name="Picture 89"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91" name="Picture 90"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94"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5" name="Rectangle 57">
            <a:hlinkClick r:id="rId1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9"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57" name="Group 56"/>
          <p:cNvGrpSpPr/>
          <p:nvPr/>
        </p:nvGrpSpPr>
        <p:grpSpPr>
          <a:xfrm>
            <a:off x="6874313" y="4458772"/>
            <a:ext cx="407988" cy="407987"/>
            <a:chOff x="6874313" y="4458772"/>
            <a:chExt cx="407988" cy="407987"/>
          </a:xfrm>
        </p:grpSpPr>
        <p:pic>
          <p:nvPicPr>
            <p:cNvPr id="58" name="Picture 57" descr="47"/>
            <p:cNvPicPr>
              <a:picLocks noChangeAspect="1" noChangeArrowheads="1"/>
            </p:cNvPicPr>
            <p:nvPr/>
          </p:nvPicPr>
          <p:blipFill>
            <a:blip r:embed="rId19" cstate="print"/>
            <a:srcRect/>
            <a:stretch>
              <a:fillRect/>
            </a:stretch>
          </p:blipFill>
          <p:spPr bwMode="auto">
            <a:xfrm>
              <a:off x="6890188" y="4474647"/>
              <a:ext cx="384175" cy="384175"/>
            </a:xfrm>
            <a:prstGeom prst="rect">
              <a:avLst/>
            </a:prstGeom>
            <a:noFill/>
            <a:ln w="9525">
              <a:noFill/>
              <a:miter lim="800000"/>
              <a:headEnd/>
              <a:tailEnd/>
            </a:ln>
          </p:spPr>
        </p:pic>
        <p:sp>
          <p:nvSpPr>
            <p:cNvPr id="60" name="AutoShape 103"/>
            <p:cNvSpPr>
              <a:spLocks noChangeArrowheads="1"/>
            </p:cNvSpPr>
            <p:nvPr/>
          </p:nvSpPr>
          <p:spPr bwMode="auto">
            <a:xfrm>
              <a:off x="6874313" y="4458772"/>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pic>
        <p:nvPicPr>
          <p:cNvPr id="102" name="Picture 6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sp>
        <p:nvSpPr>
          <p:cNvPr id="103" name="TextBox 59">
            <a:hlinkClick r:id="rId21" action="ppaction://hlinksldjump"/>
          </p:cNvPr>
          <p:cNvSpPr txBox="1">
            <a:spLocks noChangeArrowheads="1"/>
          </p:cNvSpPr>
          <p:nvPr/>
        </p:nvSpPr>
        <p:spPr bwMode="auto">
          <a:xfrm>
            <a:off x="7215505" y="1781175"/>
            <a:ext cx="172089" cy="276999"/>
          </a:xfrm>
          <a:prstGeom prst="rect">
            <a:avLst/>
          </a:prstGeom>
          <a:noFill/>
          <a:ln w="9525">
            <a:noFill/>
            <a:miter lim="800000"/>
            <a:headEnd/>
            <a:tailEnd/>
          </a:ln>
        </p:spPr>
        <p:txBody>
          <a:bodyPr wrap="none" lIns="72000" rIns="0">
            <a:spAutoFit/>
          </a:bodyPr>
          <a:lstStyle/>
          <a:p>
            <a:r>
              <a:rPr lang="de-DE"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pic>
        <p:nvPicPr>
          <p:cNvPr id="115" name="Picture 6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pic>
        <p:nvPicPr>
          <p:cNvPr id="110" name="Picture 109"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5" name="TextBox 7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(Project-Based Services) </a:t>
            </a:r>
            <a:br>
              <a:rPr lang="en-US" dirty="0"/>
            </a:br>
            <a:r>
              <a:rPr lang="en-US" sz="2000" b="0" dirty="0"/>
              <a:t>Process Details: Processing Receivables and Payments</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4" name="Group 101"/>
          <p:cNvGrpSpPr>
            <a:grpSpLocks/>
          </p:cNvGrpSpPr>
          <p:nvPr/>
        </p:nvGrpSpPr>
        <p:grpSpPr bwMode="auto">
          <a:xfrm>
            <a:off x="6861311" y="4445770"/>
            <a:ext cx="407988" cy="407987"/>
            <a:chOff x="166" y="1822"/>
            <a:chExt cx="257" cy="257"/>
          </a:xfrm>
        </p:grpSpPr>
        <p:pic>
          <p:nvPicPr>
            <p:cNvPr id="103" name="Picture 102" descr="47"/>
            <p:cNvPicPr>
              <a:picLocks noChangeAspect="1" noChangeArrowheads="1"/>
            </p:cNvPicPr>
            <p:nvPr/>
          </p:nvPicPr>
          <p:blipFill>
            <a:blip r:embed="rId5" cstate="print"/>
            <a:srcRect/>
            <a:stretch>
              <a:fillRect/>
            </a:stretch>
          </p:blipFill>
          <p:spPr bwMode="auto">
            <a:xfrm>
              <a:off x="176" y="1832"/>
              <a:ext cx="242" cy="242"/>
            </a:xfrm>
            <a:prstGeom prst="rect">
              <a:avLst/>
            </a:prstGeom>
            <a:noFill/>
            <a:ln w="9525">
              <a:noFill/>
              <a:miter lim="800000"/>
              <a:headEnd/>
              <a:tailEnd/>
            </a:ln>
          </p:spPr>
        </p:pic>
        <p:sp>
          <p:nvSpPr>
            <p:cNvPr id="104" name="AutoShape 103"/>
            <p:cNvSpPr>
              <a:spLocks noChangeArrowheads="1"/>
            </p:cNvSpPr>
            <p:nvPr/>
          </p:nvSpPr>
          <p:spPr bwMode="auto">
            <a:xfrm>
              <a:off x="166" y="1822"/>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dirty="0"/>
            </a:p>
          </p:txBody>
        </p:sp>
      </p:grpSp>
      <p:grpSp>
        <p:nvGrpSpPr>
          <p:cNvPr id="64" name="Group 47"/>
          <p:cNvGrpSpPr/>
          <p:nvPr/>
        </p:nvGrpSpPr>
        <p:grpSpPr>
          <a:xfrm>
            <a:off x="7709046" y="1152671"/>
            <a:ext cx="1174410" cy="309466"/>
            <a:chOff x="7269479" y="1173773"/>
            <a:chExt cx="1174410" cy="309466"/>
          </a:xfrm>
        </p:grpSpPr>
        <p:pic>
          <p:nvPicPr>
            <p:cNvPr id="6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7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45"/>
          <p:cNvSpPr>
            <a:spLocks noChangeArrowheads="1"/>
          </p:cNvSpPr>
          <p:nvPr/>
        </p:nvSpPr>
        <p:spPr bwMode="auto">
          <a:xfrm>
            <a:off x="3841550" y="1831520"/>
            <a:ext cx="3714373"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p>
          <a:p>
            <a:pPr>
              <a:lnSpc>
                <a:spcPct val="90000"/>
              </a:lnSpc>
            </a:pPr>
            <a:r>
              <a:rPr lang="en-US" sz="900" dirty="0">
                <a:solidFill>
                  <a:schemeClr val="bg1"/>
                </a:solidFill>
                <a:latin typeface="BentonSans Regular"/>
                <a:cs typeface="BentonSans Regular"/>
              </a:rPr>
              <a:t>Bank Transfer</a:t>
            </a:r>
          </a:p>
        </p:txBody>
      </p:sp>
      <p:sp>
        <p:nvSpPr>
          <p:cNvPr id="61" name="Chevron 123"/>
          <p:cNvSpPr>
            <a:spLocks noChangeArrowheads="1"/>
          </p:cNvSpPr>
          <p:nvPr/>
        </p:nvSpPr>
        <p:spPr bwMode="auto">
          <a:xfrm>
            <a:off x="650306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Clear a payment</a:t>
            </a:r>
          </a:p>
        </p:txBody>
      </p:sp>
      <p:sp>
        <p:nvSpPr>
          <p:cNvPr id="62" name="Chevron 123"/>
          <p:cNvSpPr>
            <a:spLocks noChangeArrowheads="1"/>
          </p:cNvSpPr>
          <p:nvPr/>
        </p:nvSpPr>
        <p:spPr bwMode="auto">
          <a:xfrm>
            <a:off x="567657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Allocate a payment</a:t>
            </a:r>
          </a:p>
        </p:txBody>
      </p:sp>
      <p:sp>
        <p:nvSpPr>
          <p:cNvPr id="63" name="Chevron 123"/>
          <p:cNvSpPr>
            <a:spLocks noChangeArrowheads="1"/>
          </p:cNvSpPr>
          <p:nvPr/>
        </p:nvSpPr>
        <p:spPr bwMode="auto">
          <a:xfrm>
            <a:off x="485007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Process a bank statement</a:t>
            </a:r>
          </a:p>
        </p:txBody>
      </p:sp>
      <p:sp>
        <p:nvSpPr>
          <p:cNvPr id="65" name="Chevron 123"/>
          <p:cNvSpPr>
            <a:spLocks noChangeArrowheads="1"/>
          </p:cNvSpPr>
          <p:nvPr/>
        </p:nvSpPr>
        <p:spPr bwMode="auto">
          <a:xfrm>
            <a:off x="402358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Enter a remittance advice</a:t>
            </a:r>
          </a:p>
        </p:txBody>
      </p:sp>
      <p:sp>
        <p:nvSpPr>
          <p:cNvPr id="66" name="Oval 65">
            <a:hlinkClick r:id="rId7" action="ppaction://hlinksldjump" tooltip="The system clears the payment if the items were selected previously. Otherwise, the system generates a task for the accountant to clear."/>
          </p:cNvPr>
          <p:cNvSpPr>
            <a:spLocks noChangeAspect="1"/>
          </p:cNvSpPr>
          <p:nvPr/>
        </p:nvSpPr>
        <p:spPr bwMode="gray">
          <a:xfrm>
            <a:off x="7143240"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67">
            <a:hlinkClick r:id="rId8" action="ppaction://hlinksldjump" tooltip="Click for more information."/>
          </p:cNvPr>
          <p:cNvSpPr>
            <a:spLocks noChangeAspect="1"/>
          </p:cNvSpPr>
          <p:nvPr/>
        </p:nvSpPr>
        <p:spPr bwMode="gray">
          <a:xfrm>
            <a:off x="6323886"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7"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499621"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7" action="ppaction://hlinksldjump" tooltip="The accountant enters a payment advice received from the customer or supplier upon payment of an invoice or credit memo."/>
          </p:cNvPr>
          <p:cNvSpPr>
            <a:spLocks noChangeAspect="1"/>
          </p:cNvSpPr>
          <p:nvPr/>
        </p:nvSpPr>
        <p:spPr bwMode="gray">
          <a:xfrm>
            <a:off x="4669777"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TextBox 59">
            <a:hlinkClick r:id="rId9" action="ppaction://hlinksldjump"/>
          </p:cNvPr>
          <p:cNvSpPr txBox="1">
            <a:spLocks noChangeArrowheads="1"/>
          </p:cNvSpPr>
          <p:nvPr/>
        </p:nvSpPr>
        <p:spPr bwMode="auto">
          <a:xfrm>
            <a:off x="7215505" y="1781175"/>
            <a:ext cx="172089" cy="276999"/>
          </a:xfrm>
          <a:prstGeom prst="rect">
            <a:avLst/>
          </a:prstGeom>
          <a:noFill/>
          <a:ln w="9525">
            <a:noFill/>
            <a:miter lim="800000"/>
            <a:headEnd/>
            <a:tailEnd/>
          </a:ln>
        </p:spPr>
        <p:txBody>
          <a:bodyPr wrap="none" lIns="72000" rIns="0">
            <a:spAutoFit/>
          </a:bodyPr>
          <a:lstStyle/>
          <a:p>
            <a:r>
              <a:rPr lang="de-DE" sz="1200" dirty="0">
                <a:solidFill>
                  <a:schemeClr val="bg1"/>
                </a:solidFill>
                <a:latin typeface="BentonSans Light" pitchFamily="2" charset="0"/>
                <a:cs typeface="BrowalliaUPC" pitchFamily="34" charset="-34"/>
              </a:rPr>
              <a:t>X</a:t>
            </a:r>
          </a:p>
        </p:txBody>
      </p:sp>
      <p:sp>
        <p:nvSpPr>
          <p:cNvPr id="76" name="Rectangle 77"/>
          <p:cNvSpPr>
            <a:spLocks noChangeArrowheads="1"/>
          </p:cNvSpPr>
          <p:nvPr/>
        </p:nvSpPr>
        <p:spPr bwMode="auto">
          <a:xfrm>
            <a:off x="3891565" y="2978273"/>
            <a:ext cx="1916156"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0" action="ppaction://hlinksldjump"/>
              </a:rPr>
              <a:t>Click here </a:t>
            </a:r>
            <a:r>
              <a:rPr lang="en-US" sz="900" dirty="0">
                <a:solidFill>
                  <a:schemeClr val="bg1"/>
                </a:solidFill>
                <a:latin typeface="BentonSans Regular"/>
                <a:cs typeface="BentonSans Regular"/>
              </a:rPr>
              <a:t>to hide process variants</a:t>
            </a:r>
          </a:p>
        </p:txBody>
      </p:sp>
      <p:sp>
        <p:nvSpPr>
          <p:cNvPr id="77" name="Text Box 62"/>
          <p:cNvSpPr txBox="1">
            <a:spLocks noChangeArrowheads="1"/>
          </p:cNvSpPr>
          <p:nvPr/>
        </p:nvSpPr>
        <p:spPr bwMode="auto">
          <a:xfrm>
            <a:off x="61913" y="2613025"/>
            <a:ext cx="328612" cy="360363"/>
          </a:xfrm>
          <a:prstGeom prst="rect">
            <a:avLst/>
          </a:prstGeom>
          <a:noFill/>
          <a:ln w="19050" cap="rnd" algn="ctr">
            <a:noFill/>
            <a:miter lim="800000"/>
            <a:headEnd/>
            <a:tailEnd/>
          </a:ln>
        </p:spPr>
        <p:txBody>
          <a:bodyPr wrap="none" lIns="72000" tIns="36000" rIns="0" bIns="46800">
            <a:spAutoFit/>
          </a:bodyPr>
          <a:lstStyle/>
          <a:p>
            <a:pPr>
              <a:lnSpc>
                <a:spcPct val="90000"/>
              </a:lnSpc>
            </a:pPr>
            <a:r>
              <a:rPr lang="en-US" sz="2000" dirty="0"/>
              <a:t>…</a:t>
            </a:r>
          </a:p>
        </p:txBody>
      </p:sp>
      <p:sp>
        <p:nvSpPr>
          <p:cNvPr id="79" name="Chevron 123">
            <a:hlinkClick r:id="rId11" action="ppaction://hlinksldjump"/>
          </p:cNvPr>
          <p:cNvSpPr>
            <a:spLocks noChangeArrowheads="1"/>
          </p:cNvSpPr>
          <p:nvPr/>
        </p:nvSpPr>
        <p:spPr bwMode="auto">
          <a:xfrm>
            <a:off x="50434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85" name="Chevron 123">
            <a:hlinkClick r:id="rId12" action="ppaction://hlinksldjump"/>
          </p:cNvPr>
          <p:cNvSpPr>
            <a:spLocks noChangeArrowheads="1"/>
          </p:cNvSpPr>
          <p:nvPr/>
        </p:nvSpPr>
        <p:spPr bwMode="auto">
          <a:xfrm>
            <a:off x="135928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86" name="Chevron 123">
            <a:hlinkClick r:id="rId13" action="ppaction://hlinksldjump"/>
          </p:cNvPr>
          <p:cNvSpPr>
            <a:spLocks noChangeArrowheads="1"/>
          </p:cNvSpPr>
          <p:nvPr/>
        </p:nvSpPr>
        <p:spPr bwMode="auto">
          <a:xfrm>
            <a:off x="220394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87" name="Chevron 123">
            <a:hlinkClick r:id="rId14" action="ppaction://hlinksldjump"/>
          </p:cNvPr>
          <p:cNvSpPr>
            <a:spLocks noChangeArrowheads="1"/>
          </p:cNvSpPr>
          <p:nvPr/>
        </p:nvSpPr>
        <p:spPr bwMode="auto">
          <a:xfrm>
            <a:off x="305013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92" name="Freeform 69"/>
          <p:cNvSpPr>
            <a:spLocks noChangeArrowheads="1"/>
          </p:cNvSpPr>
          <p:nvPr/>
        </p:nvSpPr>
        <p:spPr bwMode="auto">
          <a:xfrm>
            <a:off x="2026657" y="2850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3" name="Freeform 92"/>
          <p:cNvSpPr>
            <a:spLocks noChangeArrowheads="1"/>
          </p:cNvSpPr>
          <p:nvPr/>
        </p:nvSpPr>
        <p:spPr bwMode="auto">
          <a:xfrm>
            <a:off x="3715963" y="28495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8" name="Chevron 123">
            <a:hlinkClick r:id="rId15" action="ppaction://hlinksldjump"/>
          </p:cNvPr>
          <p:cNvSpPr>
            <a:spLocks noChangeArrowheads="1"/>
          </p:cNvSpPr>
          <p:nvPr/>
        </p:nvSpPr>
        <p:spPr bwMode="auto">
          <a:xfrm>
            <a:off x="751491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a:t>
            </a:r>
          </a:p>
          <a:p>
            <a:pPr>
              <a:lnSpc>
                <a:spcPct val="90000"/>
              </a:lnSpc>
              <a:buClr>
                <a:schemeClr val="accent1"/>
              </a:buClr>
              <a:buSzPct val="80000"/>
            </a:pPr>
            <a:r>
              <a:rPr lang="en-US" sz="800" dirty="0">
                <a:solidFill>
                  <a:srgbClr val="404040"/>
                </a:solidFill>
              </a:rPr>
              <a:t>Projects</a:t>
            </a:r>
          </a:p>
        </p:txBody>
      </p:sp>
      <p:sp>
        <p:nvSpPr>
          <p:cNvPr id="72"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0"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Accounts Receivable Accountant</a:t>
            </a:r>
          </a:p>
          <a:p>
            <a:pPr>
              <a:buClr>
                <a:schemeClr val="accent1"/>
              </a:buClr>
              <a:buSzPct val="80000"/>
              <a:buFont typeface="Wingdings" pitchFamily="2" charset="2"/>
              <a:buNone/>
            </a:pPr>
            <a:endParaRPr lang="en-US" sz="800" dirty="0"/>
          </a:p>
        </p:txBody>
      </p:sp>
      <p:sp>
        <p:nvSpPr>
          <p:cNvPr id="81"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Receivables</a:t>
            </a:r>
          </a:p>
        </p:txBody>
      </p:sp>
      <p:sp>
        <p:nvSpPr>
          <p:cNvPr id="82" name="Chevron 55"/>
          <p:cNvSpPr>
            <a:spLocks noChangeArrowheads="1"/>
          </p:cNvSpPr>
          <p:nvPr/>
        </p:nvSpPr>
        <p:spPr bwMode="auto">
          <a:xfrm>
            <a:off x="3840296" y="3218182"/>
            <a:ext cx="3555012" cy="1980316"/>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r>
              <a:rPr lang="en-US" sz="900" dirty="0"/>
              <a:t>Processing Externally-Initiated Payments by Incoming Check</a:t>
            </a:r>
          </a:p>
          <a:p>
            <a:pPr marL="252000">
              <a:spcBef>
                <a:spcPts val="300"/>
              </a:spcBef>
            </a:pPr>
            <a:r>
              <a:rPr lang="en-US" sz="900" dirty="0"/>
              <a:t>Processing Externally-Initiated Payments by Incoming Check with Lockbox</a:t>
            </a:r>
          </a:p>
          <a:p>
            <a:pPr marL="252000">
              <a:spcBef>
                <a:spcPts val="300"/>
              </a:spcBef>
            </a:pPr>
            <a:r>
              <a:rPr lang="en-US" sz="900" dirty="0"/>
              <a:t>Processing Externally-Initiated Payments by Multiple Incoming Checks</a:t>
            </a:r>
            <a:endParaRPr lang="de-DE" sz="900" dirty="0"/>
          </a:p>
          <a:p>
            <a:pPr marL="252000">
              <a:spcBef>
                <a:spcPts val="300"/>
              </a:spcBef>
            </a:pPr>
            <a:r>
              <a:rPr lang="en-US" sz="900" dirty="0"/>
              <a:t>Processing Incoming Payments by Bill of Exchange </a:t>
            </a:r>
          </a:p>
          <a:p>
            <a:pPr marL="252000">
              <a:spcBef>
                <a:spcPts val="300"/>
              </a:spcBef>
            </a:pPr>
            <a:r>
              <a:rPr lang="en-US" sz="900" dirty="0"/>
              <a:t>Processing Incoming Payments with Petty Cash</a:t>
            </a:r>
            <a:endParaRPr lang="de-DE" sz="900" dirty="0"/>
          </a:p>
          <a:p>
            <a:pPr marL="252000">
              <a:spcBef>
                <a:spcPts val="300"/>
              </a:spcBef>
            </a:pPr>
            <a:r>
              <a:rPr lang="en-US" sz="900" dirty="0"/>
              <a:t>Processing Internally-Initiated Payments by Credit Card</a:t>
            </a:r>
          </a:p>
          <a:p>
            <a:pPr marL="252000">
              <a:spcBef>
                <a:spcPts val="300"/>
              </a:spcBef>
            </a:pPr>
            <a:r>
              <a:rPr lang="en-US" sz="900" dirty="0"/>
              <a:t>Processing Internally-Initiated Payments by Direct Debit </a:t>
            </a:r>
            <a:endParaRPr lang="de-DE" sz="900" dirty="0"/>
          </a:p>
          <a:p>
            <a:pPr marL="252000">
              <a:spcBef>
                <a:spcPts val="300"/>
              </a:spcBef>
            </a:pPr>
            <a:r>
              <a:rPr lang="en-US" sz="900" dirty="0"/>
              <a:t>Processing Receivables and Payments with Accounts Maintenance</a:t>
            </a:r>
            <a:endParaRPr lang="de-DE" sz="900" dirty="0"/>
          </a:p>
        </p:txBody>
      </p:sp>
      <p:sp>
        <p:nvSpPr>
          <p:cNvPr id="84" name="Oval 83">
            <a:hlinkClick r:id="rId7"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3925659" y="45853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Oval 87">
            <a:hlinkClick r:id="rId7" action="ppaction://hlinksldjump" tooltip="The Processing Receivables and Payments with Accounts Maintenance process variant enables you to monitor customer accounts on a regular basis. You can clear any remaining open items and write off small differences manually."/>
          </p:cNvPr>
          <p:cNvSpPr>
            <a:spLocks noChangeAspect="1"/>
          </p:cNvSpPr>
          <p:nvPr/>
        </p:nvSpPr>
        <p:spPr bwMode="gray">
          <a:xfrm>
            <a:off x="3925659" y="476213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9" name="Oval 88">
            <a:hlinkClick r:id="rId7"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3925659" y="44104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7"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3934372" y="34182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7" action="ppaction://hlinksldjump" tooltip="The Processing Incoming Payments by Bill of Exchange process variant allows you to process different types of bills of exchange."/>
          </p:cNvPr>
          <p:cNvSpPr>
            <a:spLocks noChangeAspect="1"/>
          </p:cNvSpPr>
          <p:nvPr/>
        </p:nvSpPr>
        <p:spPr bwMode="gray">
          <a:xfrm>
            <a:off x="3925758" y="404619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93">
            <a:hlinkClick r:id="rId7"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3934372" y="373867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7" action="ppaction://hlinksldjump" tooltip="The Processing Incoming Payments with Petty Cash process variant enables customer invoices to be paid in cash."/>
          </p:cNvPr>
          <p:cNvSpPr>
            <a:spLocks noChangeAspect="1"/>
          </p:cNvSpPr>
          <p:nvPr/>
        </p:nvSpPr>
        <p:spPr bwMode="gray">
          <a:xfrm>
            <a:off x="3925659" y="42252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95">
            <a:hlinkClick r:id="rId7"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3933748" y="3247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1" name="Picture 100"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102" name="Picture 101"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105"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9"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3" name="Picture 11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Order-to-Cash (Project-Based Services) </a:t>
            </a:r>
            <a:br>
              <a:rPr lang="en-US" dirty="0"/>
            </a:br>
            <a:r>
              <a:rPr lang="en-US" sz="2000" b="0" dirty="0"/>
              <a:t>Process Details: Closing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53347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Closing Projects</a:t>
            </a:r>
            <a:r>
              <a:rPr lang="en-US" sz="900" dirty="0"/>
              <a:t> business process enables you to close the project once it is completed.</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4" name="Chevron 43"/>
          <p:cNvSpPr>
            <a:spLocks noChangeArrowheads="1"/>
          </p:cNvSpPr>
          <p:nvPr/>
        </p:nvSpPr>
        <p:spPr bwMode="auto">
          <a:xfrm>
            <a:off x="6375522" y="1783964"/>
            <a:ext cx="1176445" cy="1449070"/>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Closing </a:t>
            </a:r>
          </a:p>
          <a:p>
            <a:pPr>
              <a:lnSpc>
                <a:spcPct val="90000"/>
              </a:lnSpc>
            </a:pPr>
            <a:r>
              <a:rPr lang="en-US" sz="900" dirty="0">
                <a:solidFill>
                  <a:schemeClr val="bg1"/>
                </a:solidFill>
                <a:latin typeface="BentonSans Regular"/>
                <a:cs typeface="BentonSans Regular"/>
              </a:rPr>
              <a:t>Projects</a:t>
            </a:r>
          </a:p>
        </p:txBody>
      </p:sp>
      <p:sp>
        <p:nvSpPr>
          <p:cNvPr id="77" name="Chevron 123"/>
          <p:cNvSpPr>
            <a:spLocks noChangeArrowheads="1"/>
          </p:cNvSpPr>
          <p:nvPr/>
        </p:nvSpPr>
        <p:spPr bwMode="auto">
          <a:xfrm>
            <a:off x="6532005" y="2090842"/>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Close project</a:t>
            </a:r>
          </a:p>
        </p:txBody>
      </p:sp>
      <p:sp>
        <p:nvSpPr>
          <p:cNvPr id="79" name="TextBox 59">
            <a:hlinkClick r:id="rId6" action="ppaction://hlinksldjump"/>
          </p:cNvPr>
          <p:cNvSpPr txBox="1">
            <a:spLocks noChangeArrowheads="1"/>
          </p:cNvSpPr>
          <p:nvPr/>
        </p:nvSpPr>
        <p:spPr bwMode="auto">
          <a:xfrm>
            <a:off x="7168495" y="1783963"/>
            <a:ext cx="290512" cy="276999"/>
          </a:xfrm>
          <a:prstGeom prst="rect">
            <a:avLst/>
          </a:prstGeom>
          <a:noFill/>
          <a:ln w="9525">
            <a:noFill/>
            <a:miter lim="800000"/>
            <a:headEnd/>
            <a:tailEnd/>
          </a:ln>
        </p:spPr>
        <p:txBody>
          <a:bodyPr wrap="square" lIns="72000" rIns="0">
            <a:spAutoFit/>
          </a:bodyPr>
          <a:lstStyle/>
          <a:p>
            <a:r>
              <a:rPr lang="de-DE" sz="1200" dirty="0">
                <a:solidFill>
                  <a:schemeClr val="bg1"/>
                </a:solidFill>
                <a:latin typeface="BentonSans Light" pitchFamily="2" charset="0"/>
                <a:cs typeface="BrowalliaUPC" pitchFamily="34" charset="-34"/>
              </a:rPr>
              <a:t>X</a:t>
            </a:r>
          </a:p>
        </p:txBody>
      </p:sp>
      <p:sp>
        <p:nvSpPr>
          <p:cNvPr id="85" name="Oval 84">
            <a:hlinkClick r:id="rId7" action="ppaction://hlinksldjump" tooltip="The project manager closes the project. Related processes in other business areas can still be completed, but no new processes may be triggered. "/>
          </p:cNvPr>
          <p:cNvSpPr>
            <a:spLocks noChangeAspect="1"/>
          </p:cNvSpPr>
          <p:nvPr/>
        </p:nvSpPr>
        <p:spPr bwMode="gray">
          <a:xfrm>
            <a:off x="7179451"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43" name="Chevron 123">
            <a:hlinkClick r:id="rId8" action="ppaction://hlinksldjump"/>
          </p:cNvPr>
          <p:cNvSpPr>
            <a:spLocks noChangeArrowheads="1"/>
          </p:cNvSpPr>
          <p:nvPr/>
        </p:nvSpPr>
        <p:spPr bwMode="auto">
          <a:xfrm>
            <a:off x="13529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44" name="Chevron 123">
            <a:hlinkClick r:id="rId9" action="ppaction://hlinksldjump"/>
          </p:cNvPr>
          <p:cNvSpPr>
            <a:spLocks noChangeArrowheads="1"/>
          </p:cNvSpPr>
          <p:nvPr/>
        </p:nvSpPr>
        <p:spPr bwMode="auto">
          <a:xfrm>
            <a:off x="51417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45" name="Chevron 123">
            <a:hlinkClick r:id="rId10" action="ppaction://hlinksldjump"/>
          </p:cNvPr>
          <p:cNvSpPr>
            <a:spLocks noChangeArrowheads="1"/>
          </p:cNvSpPr>
          <p:nvPr/>
        </p:nvSpPr>
        <p:spPr bwMode="auto">
          <a:xfrm>
            <a:off x="219059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46" name="Chevron 123">
            <a:hlinkClick r:id="rId11" action="ppaction://hlinksldjump"/>
          </p:cNvPr>
          <p:cNvSpPr>
            <a:spLocks noChangeArrowheads="1"/>
          </p:cNvSpPr>
          <p:nvPr/>
        </p:nvSpPr>
        <p:spPr bwMode="auto">
          <a:xfrm>
            <a:off x="304553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48" name="Chevron 123">
            <a:hlinkClick r:id="rId12" action="ppaction://hlinksldjump"/>
          </p:cNvPr>
          <p:cNvSpPr>
            <a:spLocks noChangeArrowheads="1"/>
          </p:cNvSpPr>
          <p:nvPr/>
        </p:nvSpPr>
        <p:spPr bwMode="auto">
          <a:xfrm>
            <a:off x="389019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68" name="Chevron 123">
            <a:hlinkClick r:id="rId13" action="ppaction://hlinksldjump"/>
          </p:cNvPr>
          <p:cNvSpPr>
            <a:spLocks noChangeArrowheads="1"/>
          </p:cNvSpPr>
          <p:nvPr/>
        </p:nvSpPr>
        <p:spPr bwMode="auto">
          <a:xfrm>
            <a:off x="473638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1" name="Freeform 69"/>
          <p:cNvSpPr>
            <a:spLocks noChangeArrowheads="1"/>
          </p:cNvSpPr>
          <p:nvPr/>
        </p:nvSpPr>
        <p:spPr bwMode="auto">
          <a:xfrm>
            <a:off x="3712907" y="2850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2" name="Freeform 71"/>
          <p:cNvSpPr>
            <a:spLocks noChangeArrowheads="1"/>
          </p:cNvSpPr>
          <p:nvPr/>
        </p:nvSpPr>
        <p:spPr bwMode="auto">
          <a:xfrm>
            <a:off x="5402213" y="28495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5" name="Chevron 123">
            <a:hlinkClick r:id="rId14" action="ppaction://hlinksldjump"/>
          </p:cNvPr>
          <p:cNvSpPr>
            <a:spLocks noChangeArrowheads="1"/>
          </p:cNvSpPr>
          <p:nvPr/>
        </p:nvSpPr>
        <p:spPr bwMode="auto">
          <a:xfrm>
            <a:off x="557775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6" name="Freeform 75"/>
          <p:cNvSpPr>
            <a:spLocks noChangeArrowheads="1"/>
          </p:cNvSpPr>
          <p:nvPr/>
        </p:nvSpPr>
        <p:spPr bwMode="auto">
          <a:xfrm>
            <a:off x="6243065" y="285000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9"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61" name="Picture 68"/>
          <p:cNvPicPr>
            <a:picLocks noChangeAspect="1"/>
          </p:cNvPicPr>
          <p:nvPr>
            <p:custDataLst>
              <p:tags r:id="rId1"/>
            </p:custDataLst>
          </p:nvPr>
        </p:nvPicPr>
        <p:blipFill>
          <a:blip r:embed="rId15" cstate="print">
            <a:extLst>
              <a:ext uri="{28A0092B-C50C-407E-A947-70E740481C1C}">
                <a14:useLocalDpi xmlns:a14="http://schemas.microsoft.com/office/drawing/2010/main" val="0"/>
              </a:ext>
            </a:extLst>
          </a:blip>
          <a:stretch>
            <a:fillRect/>
          </a:stretch>
        </p:blipFill>
        <p:spPr bwMode="auto">
          <a:xfrm>
            <a:off x="6869822" y="4463400"/>
            <a:ext cx="411161" cy="402938"/>
          </a:xfrm>
          <a:prstGeom prst="rect">
            <a:avLst/>
          </a:prstGeom>
          <a:noFill/>
          <a:ln w="9525">
            <a:noFill/>
            <a:miter lim="800000"/>
            <a:headEnd/>
            <a:tailEnd/>
          </a:ln>
        </p:spPr>
      </p:pic>
      <p:sp>
        <p:nvSpPr>
          <p:cNvPr id="63"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Project Manager</a:t>
            </a:r>
          </a:p>
          <a:p>
            <a:pPr>
              <a:buClr>
                <a:schemeClr val="accent1"/>
              </a:buClr>
              <a:buSzPct val="80000"/>
              <a:buFont typeface="Wingdings" pitchFamily="2" charset="2"/>
              <a:buNone/>
            </a:pPr>
            <a:endParaRPr lang="en-US" sz="800" dirty="0"/>
          </a:p>
        </p:txBody>
      </p:sp>
      <p:sp>
        <p:nvSpPr>
          <p:cNvPr id="64"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Project Management  </a:t>
            </a:r>
          </a:p>
        </p:txBody>
      </p:sp>
      <p:sp>
        <p:nvSpPr>
          <p:cNvPr id="65" name="TextBox 6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8" name="Picture 77"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0" name="Picture 79"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1"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6"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6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7" name="Chevron 44"/>
          <p:cNvSpPr>
            <a:spLocks noChangeArrowheads="1"/>
          </p:cNvSpPr>
          <p:nvPr/>
        </p:nvSpPr>
        <p:spPr bwMode="auto">
          <a:xfrm>
            <a:off x="5999548" y="1829536"/>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sp>
        <p:nvSpPr>
          <p:cNvPr id="72" name="Chevron 83"/>
          <p:cNvSpPr>
            <a:spLocks noChangeArrowheads="1"/>
          </p:cNvSpPr>
          <p:nvPr/>
        </p:nvSpPr>
        <p:spPr bwMode="auto">
          <a:xfrm>
            <a:off x="2729787" y="1829536"/>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Manage</a:t>
            </a:r>
          </a:p>
        </p:txBody>
      </p:sp>
      <p:sp>
        <p:nvSpPr>
          <p:cNvPr id="75" name="Chevron 84"/>
          <p:cNvSpPr>
            <a:spLocks noChangeArrowheads="1"/>
          </p:cNvSpPr>
          <p:nvPr>
            <p:custDataLst>
              <p:tags r:id="rId1"/>
            </p:custDataLst>
          </p:nvPr>
        </p:nvSpPr>
        <p:spPr bwMode="auto">
          <a:xfrm>
            <a:off x="2874554" y="219148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Manage Project</a:t>
            </a:r>
          </a:p>
        </p:txBody>
      </p:sp>
      <p:sp>
        <p:nvSpPr>
          <p:cNvPr id="82" name="Chevron 84"/>
          <p:cNvSpPr>
            <a:spLocks noChangeArrowheads="1"/>
          </p:cNvSpPr>
          <p:nvPr>
            <p:custDataLst>
              <p:tags r:id="rId2"/>
            </p:custDataLst>
          </p:nvPr>
        </p:nvSpPr>
        <p:spPr bwMode="auto">
          <a:xfrm>
            <a:off x="3636453" y="219148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Dispatch and Schedule Engagement</a:t>
            </a:r>
          </a:p>
        </p:txBody>
      </p:sp>
      <p:sp>
        <p:nvSpPr>
          <p:cNvPr id="85" name="Chevron 84"/>
          <p:cNvSpPr>
            <a:spLocks noChangeArrowheads="1"/>
          </p:cNvSpPr>
          <p:nvPr>
            <p:custDataLst>
              <p:tags r:id="rId3"/>
            </p:custDataLst>
          </p:nvPr>
        </p:nvSpPr>
        <p:spPr bwMode="auto">
          <a:xfrm>
            <a:off x="6159548" y="219148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Invoice</a:t>
            </a:r>
          </a:p>
        </p:txBody>
      </p:sp>
      <p:sp>
        <p:nvSpPr>
          <p:cNvPr id="86" name="Chevron 84"/>
          <p:cNvSpPr>
            <a:spLocks noChangeArrowheads="1"/>
          </p:cNvSpPr>
          <p:nvPr>
            <p:custDataLst>
              <p:tags r:id="rId4"/>
            </p:custDataLst>
          </p:nvPr>
        </p:nvSpPr>
        <p:spPr bwMode="auto">
          <a:xfrm>
            <a:off x="6921070" y="219148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Collect Payment</a:t>
            </a:r>
          </a:p>
        </p:txBody>
      </p:sp>
      <p:sp>
        <p:nvSpPr>
          <p:cNvPr id="87" name="Chevron 84"/>
          <p:cNvSpPr>
            <a:spLocks noChangeArrowheads="1"/>
          </p:cNvSpPr>
          <p:nvPr>
            <p:custDataLst>
              <p:tags r:id="rId5"/>
            </p:custDataLst>
          </p:nvPr>
        </p:nvSpPr>
        <p:spPr bwMode="auto">
          <a:xfrm>
            <a:off x="7700119" y="219148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Post to Ledger</a:t>
            </a:r>
          </a:p>
        </p:txBody>
      </p:sp>
      <p:sp>
        <p:nvSpPr>
          <p:cNvPr id="2" name="Title 1"/>
          <p:cNvSpPr>
            <a:spLocks noGrp="1"/>
          </p:cNvSpPr>
          <p:nvPr>
            <p:ph type="title"/>
          </p:nvPr>
        </p:nvSpPr>
        <p:spPr/>
        <p:txBody>
          <a:bodyPr/>
          <a:lstStyle/>
          <a:p>
            <a:r>
              <a:rPr lang="en-US" dirty="0"/>
              <a:t>Order-to-Cash (Project-Based Services)</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pic>
        <p:nvPicPr>
          <p:cNvPr id="78" name="Picture 34" descr="financial_and_managerial_accounting"/>
          <p:cNvPicPr preferRelativeResize="0">
            <a:picLocks noChangeAspect="1" noChangeArrowheads="1"/>
          </p:cNvPicPr>
          <p:nvPr>
            <p:custDataLst>
              <p:tags r:id="rId6"/>
            </p:custDataLst>
          </p:nvPr>
        </p:nvPicPr>
        <p:blipFill>
          <a:blip r:embed="rId17" cstate="print"/>
          <a:stretch>
            <a:fillRect/>
          </a:stretch>
        </p:blipFill>
        <p:spPr bwMode="auto">
          <a:xfrm>
            <a:off x="6003780" y="2926528"/>
            <a:ext cx="720000" cy="720000"/>
          </a:xfrm>
          <a:prstGeom prst="rect">
            <a:avLst/>
          </a:prstGeom>
          <a:noFill/>
          <a:ln w="9525">
            <a:noFill/>
            <a:miter lim="800000"/>
            <a:headEnd/>
            <a:tailEnd/>
          </a:ln>
        </p:spPr>
      </p:pic>
      <p:sp>
        <p:nvSpPr>
          <p:cNvPr id="128" name="TextBox 53"/>
          <p:cNvSpPr txBox="1">
            <a:spLocks noChangeArrowheads="1"/>
          </p:cNvSpPr>
          <p:nvPr/>
        </p:nvSpPr>
        <p:spPr bwMode="auto">
          <a:xfrm>
            <a:off x="1752600" y="4410075"/>
            <a:ext cx="2540000" cy="2336024"/>
          </a:xfrm>
          <a:prstGeom prst="rect">
            <a:avLst/>
          </a:prstGeom>
          <a:noFill/>
          <a:ln w="9525">
            <a:noFill/>
            <a:miter lim="800000"/>
            <a:headEnd/>
            <a:tailEnd/>
          </a:ln>
        </p:spPr>
        <p:txBody>
          <a:bodyPr wrap="square">
            <a:spAutoFit/>
          </a:bodyPr>
          <a:lstStyle/>
          <a:p>
            <a:pPr>
              <a:lnSpc>
                <a:spcPct val="90000"/>
              </a:lnSpc>
            </a:pPr>
            <a:r>
              <a:rPr lang="en-US" sz="900" dirty="0"/>
              <a:t>This scenario integrates customer relationship management, project management, and service delivery with financial and management accounting to enable midsize companies to sell professional services. It also provides project life-cycle capabilities to help manage and deliver services.</a:t>
            </a:r>
          </a:p>
          <a:p>
            <a:pPr>
              <a:lnSpc>
                <a:spcPct val="90000"/>
              </a:lnSpc>
            </a:pPr>
            <a:endParaRPr lang="en-US" sz="900" dirty="0"/>
          </a:p>
          <a:p>
            <a:pPr>
              <a:lnSpc>
                <a:spcPct val="90000"/>
              </a:lnSpc>
            </a:pPr>
            <a:r>
              <a:rPr lang="en-US" sz="900" dirty="0"/>
              <a:t>SAP Business ByDesign supports the entire order-to-cash scenario – from order management, project management, and time and expense recordings through to the settlement of invoices. </a:t>
            </a:r>
          </a:p>
          <a:p>
            <a:pPr>
              <a:lnSpc>
                <a:spcPct val="90000"/>
              </a:lnSpc>
            </a:pPr>
            <a:endParaRPr lang="en-US" sz="900" dirty="0"/>
          </a:p>
          <a:p>
            <a:pPr>
              <a:lnSpc>
                <a:spcPct val="90000"/>
              </a:lnSpc>
            </a:pPr>
            <a:r>
              <a:rPr lang="en-US" sz="900" dirty="0"/>
              <a:t>You can boost speed to revenue, decrease the cost of selling and delivering services, and improve customer satisfaction by delivering on time and on</a:t>
            </a:r>
          </a:p>
        </p:txBody>
      </p:sp>
      <p:sp>
        <p:nvSpPr>
          <p:cNvPr id="129" name="TextBox 56"/>
          <p:cNvSpPr txBox="1">
            <a:spLocks noChangeArrowheads="1"/>
          </p:cNvSpPr>
          <p:nvPr/>
        </p:nvSpPr>
        <p:spPr bwMode="auto">
          <a:xfrm>
            <a:off x="4306888" y="4170363"/>
            <a:ext cx="4700587" cy="2873094"/>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14300" indent="-114300">
              <a:spcBef>
                <a:spcPct val="30000"/>
              </a:spcBef>
              <a:buClr>
                <a:srgbClr val="4DB6EF"/>
              </a:buClr>
              <a:buFont typeface="Wingdings" pitchFamily="2" charset="2"/>
              <a:buChar char="l"/>
            </a:pPr>
            <a:r>
              <a:rPr lang="en-US" sz="900" dirty="0"/>
              <a:t>Provides integrated business scenarios for customers focusing on professional services from order capturing, engagement execution to financial and project accounting</a:t>
            </a:r>
          </a:p>
          <a:p>
            <a:pPr marL="114300" indent="-114300">
              <a:spcBef>
                <a:spcPct val="30000"/>
              </a:spcBef>
              <a:buClr>
                <a:srgbClr val="4DB6EF"/>
              </a:buClr>
              <a:buFont typeface="Wingdings" pitchFamily="2" charset="2"/>
              <a:buChar char="l"/>
            </a:pPr>
            <a:r>
              <a:rPr lang="en-US" sz="900" dirty="0"/>
              <a:t>Project life-cycle provides a holistic view on projects, from project planning and execution to project billing, project controlling, including powerful analytics</a:t>
            </a:r>
          </a:p>
          <a:p>
            <a:pPr marL="114300" indent="-114300">
              <a:spcBef>
                <a:spcPct val="30000"/>
              </a:spcBef>
              <a:buClr>
                <a:srgbClr val="4DB6EF"/>
              </a:buClr>
              <a:buFont typeface="Wingdings" pitchFamily="2" charset="2"/>
              <a:buChar char="l"/>
            </a:pPr>
            <a:r>
              <a:rPr lang="en-US" sz="900" dirty="0"/>
              <a:t>Integrated resources for estimating job time requirements and labor cost as well as planning optimal service routes. Expense items can be tracked and invoiced within quotes and sales orders </a:t>
            </a:r>
          </a:p>
          <a:p>
            <a:pPr marL="114300" indent="-114300">
              <a:spcBef>
                <a:spcPct val="30000"/>
              </a:spcBef>
              <a:buClr>
                <a:srgbClr val="4DB6EF"/>
              </a:buClr>
              <a:buFont typeface="Wingdings" pitchFamily="2" charset="2"/>
              <a:buChar char="l"/>
            </a:pPr>
            <a:r>
              <a:rPr lang="en-US" sz="900" dirty="0"/>
              <a:t>Boost sales through sales of third-party services including procurement and financial integration of third-party costs</a:t>
            </a:r>
          </a:p>
          <a:p>
            <a:pPr marL="114300" indent="-114300">
              <a:spcBef>
                <a:spcPct val="30000"/>
              </a:spcBef>
              <a:buClr>
                <a:srgbClr val="4DB6EF"/>
              </a:buClr>
              <a:buFont typeface="Wingdings" pitchFamily="2" charset="2"/>
              <a:buChar char="l"/>
            </a:pPr>
            <a:r>
              <a:rPr lang="en-US" sz="900" dirty="0"/>
              <a:t>Supports project billing and revenue management, either T&amp;E or fixed-price billing</a:t>
            </a:r>
          </a:p>
          <a:p>
            <a:pPr marL="114300" indent="-114300">
              <a:spcBef>
                <a:spcPct val="30000"/>
              </a:spcBef>
              <a:buClr>
                <a:srgbClr val="4DB6EF"/>
              </a:buClr>
              <a:buFont typeface="Wingdings" pitchFamily="2" charset="2"/>
              <a:buChar char="l"/>
            </a:pPr>
            <a:r>
              <a:rPr lang="en-US" sz="900" dirty="0"/>
              <a:t>Gives accurate information on already billed and unbilled time and expenses </a:t>
            </a:r>
          </a:p>
          <a:p>
            <a:pPr marL="114300" indent="-114300">
              <a:spcBef>
                <a:spcPct val="30000"/>
              </a:spcBef>
              <a:buClr>
                <a:srgbClr val="4DB6EF"/>
              </a:buClr>
              <a:buFont typeface="Wingdings" pitchFamily="2" charset="2"/>
              <a:buChar char="l"/>
            </a:pPr>
            <a:r>
              <a:rPr lang="en-US" sz="900" dirty="0"/>
              <a:t>Scalable process for revenue recognition supporting different accounting principles </a:t>
            </a:r>
          </a:p>
          <a:p>
            <a:pPr marL="114300" indent="-114300">
              <a:spcBef>
                <a:spcPct val="30000"/>
              </a:spcBef>
              <a:buClr>
                <a:srgbClr val="4DB6EF"/>
              </a:buClr>
              <a:buFont typeface="Wingdings" pitchFamily="2" charset="2"/>
              <a:buChar char="l"/>
            </a:pPr>
            <a:r>
              <a:rPr lang="en-US" sz="900" dirty="0"/>
              <a:t>Built-in analytics and reporting provides an accurate view of point-in-time project cost and revenues, which leads to more profitable business</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83"/>
          <p:cNvSpPr>
            <a:spLocks noChangeArrowheads="1"/>
          </p:cNvSpPr>
          <p:nvPr/>
        </p:nvSpPr>
        <p:spPr bwMode="auto">
          <a:xfrm>
            <a:off x="4363515" y="1826107"/>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a:t>
            </a:r>
          </a:p>
        </p:txBody>
      </p:sp>
      <p:sp>
        <p:nvSpPr>
          <p:cNvPr id="45" name="Chevron 84"/>
          <p:cNvSpPr>
            <a:spLocks noChangeArrowheads="1"/>
          </p:cNvSpPr>
          <p:nvPr>
            <p:custDataLst>
              <p:tags r:id="rId7"/>
            </p:custDataLst>
          </p:nvPr>
        </p:nvSpPr>
        <p:spPr bwMode="auto">
          <a:xfrm>
            <a:off x="4498757" y="21975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Perform Services</a:t>
            </a:r>
          </a:p>
        </p:txBody>
      </p:sp>
      <p:sp>
        <p:nvSpPr>
          <p:cNvPr id="46" name="Chevron 84"/>
          <p:cNvSpPr>
            <a:spLocks noChangeArrowheads="1"/>
          </p:cNvSpPr>
          <p:nvPr>
            <p:custDataLst>
              <p:tags r:id="rId8"/>
            </p:custDataLst>
          </p:nvPr>
        </p:nvSpPr>
        <p:spPr bwMode="auto">
          <a:xfrm>
            <a:off x="5270181" y="21975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Time &amp; Expense Confirmations</a:t>
            </a:r>
          </a:p>
        </p:txBody>
      </p:sp>
      <p:sp>
        <p:nvSpPr>
          <p:cNvPr id="48" name="Chevron 44"/>
          <p:cNvSpPr>
            <a:spLocks noChangeArrowheads="1"/>
          </p:cNvSpPr>
          <p:nvPr/>
        </p:nvSpPr>
        <p:spPr bwMode="auto">
          <a:xfrm>
            <a:off x="263212" y="1826107"/>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Order</a:t>
            </a:r>
          </a:p>
        </p:txBody>
      </p:sp>
      <p:sp>
        <p:nvSpPr>
          <p:cNvPr id="49" name="Chevron 48"/>
          <p:cNvSpPr>
            <a:spLocks noChangeArrowheads="1"/>
          </p:cNvSpPr>
          <p:nvPr>
            <p:custDataLst>
              <p:tags r:id="rId9"/>
            </p:custDataLst>
          </p:nvPr>
        </p:nvSpPr>
        <p:spPr bwMode="auto">
          <a:xfrm>
            <a:off x="423212" y="21975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Opportunity</a:t>
            </a:r>
          </a:p>
        </p:txBody>
      </p:sp>
      <p:sp>
        <p:nvSpPr>
          <p:cNvPr id="50" name="Chevron 84"/>
          <p:cNvSpPr>
            <a:spLocks noChangeArrowheads="1"/>
          </p:cNvSpPr>
          <p:nvPr>
            <p:custDataLst>
              <p:tags r:id="rId10"/>
            </p:custDataLst>
          </p:nvPr>
        </p:nvSpPr>
        <p:spPr bwMode="auto">
          <a:xfrm>
            <a:off x="1194259" y="21975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Sales Quote</a:t>
            </a:r>
          </a:p>
        </p:txBody>
      </p:sp>
      <p:sp>
        <p:nvSpPr>
          <p:cNvPr id="51" name="Chevron 84"/>
          <p:cNvSpPr>
            <a:spLocks noChangeArrowheads="1"/>
          </p:cNvSpPr>
          <p:nvPr>
            <p:custDataLst>
              <p:tags r:id="rId11"/>
            </p:custDataLst>
          </p:nvPr>
        </p:nvSpPr>
        <p:spPr bwMode="auto">
          <a:xfrm>
            <a:off x="1963783" y="21975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Sales Order</a:t>
            </a:r>
          </a:p>
        </p:txBody>
      </p:sp>
      <p:pic>
        <p:nvPicPr>
          <p:cNvPr id="76" name="Picture 118" descr="sales"/>
          <p:cNvPicPr>
            <a:picLocks noChangeAspect="1" noChangeArrowheads="1"/>
          </p:cNvPicPr>
          <p:nvPr>
            <p:custDataLst>
              <p:tags r:id="rId12"/>
            </p:custDataLst>
          </p:nvPr>
        </p:nvPicPr>
        <p:blipFill>
          <a:blip r:embed="rId18" cstate="print"/>
          <a:stretch>
            <a:fillRect/>
          </a:stretch>
        </p:blipFill>
        <p:spPr bwMode="auto">
          <a:xfrm>
            <a:off x="347751" y="2866174"/>
            <a:ext cx="720000" cy="720000"/>
          </a:xfrm>
          <a:prstGeom prst="rect">
            <a:avLst/>
          </a:prstGeom>
          <a:noFill/>
          <a:ln w="9525">
            <a:noFill/>
            <a:miter lim="800000"/>
            <a:headEnd/>
            <a:tailEnd/>
          </a:ln>
        </p:spPr>
      </p:pic>
      <p:pic>
        <p:nvPicPr>
          <p:cNvPr id="81" name="Picture 43" descr="service"/>
          <p:cNvPicPr preferRelativeResize="0">
            <a:picLocks noChangeAspect="1" noChangeArrowheads="1"/>
          </p:cNvPicPr>
          <p:nvPr>
            <p:custDataLst>
              <p:tags r:id="rId13"/>
            </p:custDataLst>
          </p:nvPr>
        </p:nvPicPr>
        <p:blipFill>
          <a:blip r:embed="rId19" cstate="print"/>
          <a:stretch>
            <a:fillRect/>
          </a:stretch>
        </p:blipFill>
        <p:spPr bwMode="auto">
          <a:xfrm>
            <a:off x="4306888" y="2919997"/>
            <a:ext cx="720000" cy="720000"/>
          </a:xfrm>
          <a:prstGeom prst="rect">
            <a:avLst/>
          </a:prstGeom>
          <a:noFill/>
          <a:ln w="9525">
            <a:noFill/>
            <a:miter lim="800000"/>
            <a:headEnd/>
            <a:tailEnd/>
          </a:ln>
        </p:spPr>
      </p:pic>
      <p:pic>
        <p:nvPicPr>
          <p:cNvPr id="52" name="Picture 41" descr="project_management"/>
          <p:cNvPicPr preferRelativeResize="0">
            <a:picLocks noChangeAspect="1" noChangeArrowheads="1"/>
          </p:cNvPicPr>
          <p:nvPr/>
        </p:nvPicPr>
        <p:blipFill>
          <a:blip r:embed="rId20" cstate="print"/>
          <a:stretch>
            <a:fillRect/>
          </a:stretch>
        </p:blipFill>
        <p:spPr bwMode="auto">
          <a:xfrm>
            <a:off x="2759211" y="2893950"/>
            <a:ext cx="720000" cy="720000"/>
          </a:xfrm>
          <a:prstGeom prst="rect">
            <a:avLst/>
          </a:prstGeom>
          <a:noFill/>
          <a:ln w="9525">
            <a:noFill/>
            <a:miter lim="800000"/>
            <a:headEnd/>
            <a:tailEnd/>
          </a:ln>
        </p:spPr>
      </p:pic>
      <p:pic>
        <p:nvPicPr>
          <p:cNvPr id="53" name="Picture 52" descr="scenario_60pxgrün.png"/>
          <p:cNvPicPr>
            <a:picLocks noChangeAspect="1"/>
          </p:cNvPicPr>
          <p:nvPr/>
        </p:nvPicPr>
        <p:blipFill>
          <a:blip r:embed="rId21" cstate="print"/>
          <a:stretch>
            <a:fillRect/>
          </a:stretch>
        </p:blipFill>
        <p:spPr>
          <a:xfrm>
            <a:off x="366458" y="4843266"/>
            <a:ext cx="180000" cy="180000"/>
          </a:xfrm>
          <a:prstGeom prst="rect">
            <a:avLst/>
          </a:prstGeom>
        </p:spPr>
      </p:pic>
      <p:sp>
        <p:nvSpPr>
          <p:cNvPr id="54"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59" name="TextBox 58"/>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6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1" name="Picture 60"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62" name="Rectangle 57">
            <a:hlinkClick r:id="rId23"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5">
            <a:hlinkClick r:id="rId24"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5" name="Picture 6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6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9"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icture 90"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cxnSp>
        <p:nvCxnSpPr>
          <p:cNvPr id="211" name="AutoShape 239"/>
          <p:cNvCxnSpPr>
            <a:cxnSpLocks noChangeShapeType="1"/>
          </p:cNvCxnSpPr>
          <p:nvPr/>
        </p:nvCxnSpPr>
        <p:spPr bwMode="gray">
          <a:xfrm rot="16200000" flipH="1">
            <a:off x="3047223" y="4214002"/>
            <a:ext cx="1610519" cy="421515"/>
          </a:xfrm>
          <a:prstGeom prst="bentConnector2">
            <a:avLst/>
          </a:prstGeom>
          <a:noFill/>
          <a:ln w="9525">
            <a:solidFill>
              <a:schemeClr val="accent2"/>
            </a:solidFill>
            <a:miter lim="800000"/>
            <a:headEnd/>
            <a:tailEnd type="triangle" w="med" len="med"/>
          </a:ln>
        </p:spPr>
      </p:cxnSp>
      <p:sp>
        <p:nvSpPr>
          <p:cNvPr id="2" name="Title 1"/>
          <p:cNvSpPr>
            <a:spLocks noGrp="1"/>
          </p:cNvSpPr>
          <p:nvPr>
            <p:ph type="title"/>
          </p:nvPr>
        </p:nvSpPr>
        <p:spPr/>
        <p:txBody>
          <a:bodyPr/>
          <a:lstStyle/>
          <a:p>
            <a:r>
              <a:rPr lang="en-US" dirty="0"/>
              <a:t>Order-to-Cash (Project-Based Services)</a:t>
            </a:r>
            <a:br>
              <a:rPr lang="en-US" dirty="0"/>
            </a:br>
            <a:r>
              <a:rPr lang="en-US" sz="2000" b="0" dirty="0"/>
              <a:t>Scenario Flow</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4" name="TextBox 3"/>
          <p:cNvSpPr txBox="1"/>
          <p:nvPr/>
        </p:nvSpPr>
        <p:spPr bwMode="auto">
          <a:xfrm>
            <a:off x="1755775" y="5845175"/>
            <a:ext cx="164465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Legend</a:t>
            </a:r>
          </a:p>
        </p:txBody>
      </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cxnSp>
        <p:nvCxnSpPr>
          <p:cNvPr id="110" name="AutoShape 482"/>
          <p:cNvCxnSpPr>
            <a:cxnSpLocks noChangeShapeType="1"/>
          </p:cNvCxnSpPr>
          <p:nvPr/>
        </p:nvCxnSpPr>
        <p:spPr bwMode="auto">
          <a:xfrm flipV="1">
            <a:off x="2632075" y="3570288"/>
            <a:ext cx="3175" cy="215900"/>
          </a:xfrm>
          <a:prstGeom prst="straightConnector1">
            <a:avLst/>
          </a:prstGeom>
          <a:noFill/>
          <a:ln w="9525">
            <a:solidFill>
              <a:srgbClr val="7D96A4"/>
            </a:solidFill>
            <a:prstDash val="sysDot"/>
            <a:round/>
            <a:headEnd/>
            <a:tailEnd/>
          </a:ln>
        </p:spPr>
      </p:cxnSp>
      <p:sp>
        <p:nvSpPr>
          <p:cNvPr id="111" name="Chevron 1589">
            <a:hlinkClick r:id="rId4" action="ppaction://hlinksldjump"/>
          </p:cNvPr>
          <p:cNvSpPr>
            <a:spLocks noChangeArrowheads="1"/>
          </p:cNvSpPr>
          <p:nvPr/>
        </p:nvSpPr>
        <p:spPr bwMode="auto">
          <a:xfrm>
            <a:off x="2360613" y="3395663"/>
            <a:ext cx="627062" cy="660400"/>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Planning Projects</a:t>
            </a:r>
          </a:p>
        </p:txBody>
      </p:sp>
      <p:sp>
        <p:nvSpPr>
          <p:cNvPr id="112" name="Chevron 1590">
            <a:hlinkClick r:id="rId5" action="ppaction://hlinksldjump"/>
          </p:cNvPr>
          <p:cNvSpPr>
            <a:spLocks noChangeArrowheads="1"/>
          </p:cNvSpPr>
          <p:nvPr/>
        </p:nvSpPr>
        <p:spPr bwMode="auto">
          <a:xfrm>
            <a:off x="3357563" y="3395663"/>
            <a:ext cx="627062" cy="660400"/>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Executing Projects</a:t>
            </a:r>
          </a:p>
        </p:txBody>
      </p:sp>
      <p:cxnSp>
        <p:nvCxnSpPr>
          <p:cNvPr id="113" name="Elbow Connector 1605"/>
          <p:cNvCxnSpPr>
            <a:cxnSpLocks noChangeShapeType="1"/>
            <a:stCxn id="111" idx="3"/>
            <a:endCxn id="112" idx="1"/>
          </p:cNvCxnSpPr>
          <p:nvPr/>
        </p:nvCxnSpPr>
        <p:spPr bwMode="auto">
          <a:xfrm>
            <a:off x="2987675" y="3725863"/>
            <a:ext cx="430213" cy="0"/>
          </a:xfrm>
          <a:prstGeom prst="straightConnector1">
            <a:avLst/>
          </a:prstGeom>
          <a:noFill/>
          <a:ln w="12700">
            <a:solidFill>
              <a:srgbClr val="7F7F7F"/>
            </a:solidFill>
            <a:round/>
            <a:headEnd/>
            <a:tailEnd type="triangle" w="med" len="med"/>
          </a:ln>
        </p:spPr>
      </p:cxnSp>
      <p:sp>
        <p:nvSpPr>
          <p:cNvPr id="114" name="Chevron 1593"/>
          <p:cNvSpPr>
            <a:spLocks noChangeArrowheads="1"/>
          </p:cNvSpPr>
          <p:nvPr/>
        </p:nvSpPr>
        <p:spPr bwMode="auto">
          <a:xfrm>
            <a:off x="3984625" y="4192588"/>
            <a:ext cx="815975" cy="523875"/>
          </a:xfrm>
          <a:prstGeom prst="chevron">
            <a:avLst>
              <a:gd name="adj" fmla="val 14891"/>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600" dirty="0"/>
              <a:t>Procure-to-Pay (Services)</a:t>
            </a:r>
          </a:p>
        </p:txBody>
      </p:sp>
      <p:sp>
        <p:nvSpPr>
          <p:cNvPr id="115" name="Chevron 1593"/>
          <p:cNvSpPr>
            <a:spLocks noChangeArrowheads="1"/>
          </p:cNvSpPr>
          <p:nvPr/>
        </p:nvSpPr>
        <p:spPr bwMode="auto">
          <a:xfrm>
            <a:off x="3984625" y="4583113"/>
            <a:ext cx="815975" cy="492125"/>
          </a:xfrm>
          <a:prstGeom prst="chevron">
            <a:avLst>
              <a:gd name="adj" fmla="val 15851"/>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600" dirty="0"/>
              <a:t>Procure-to-Pay (</a:t>
            </a:r>
            <a:r>
              <a:rPr lang="en-US" sz="600" dirty="0">
                <a:sym typeface="Wingdings" pitchFamily="2" charset="2"/>
              </a:rPr>
              <a:t>Non-Stock)</a:t>
            </a:r>
          </a:p>
        </p:txBody>
      </p:sp>
      <p:sp>
        <p:nvSpPr>
          <p:cNvPr id="116" name="Chevron 1593"/>
          <p:cNvSpPr>
            <a:spLocks noChangeArrowheads="1"/>
          </p:cNvSpPr>
          <p:nvPr/>
        </p:nvSpPr>
        <p:spPr bwMode="auto">
          <a:xfrm>
            <a:off x="3984625" y="5003800"/>
            <a:ext cx="815975" cy="500063"/>
          </a:xfrm>
          <a:prstGeom prst="chevron">
            <a:avLst>
              <a:gd name="adj" fmla="val 14264"/>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600" dirty="0"/>
              <a:t>Expense  Reimbursement</a:t>
            </a:r>
          </a:p>
        </p:txBody>
      </p:sp>
      <p:sp>
        <p:nvSpPr>
          <p:cNvPr id="118" name="Chevron 1593"/>
          <p:cNvSpPr>
            <a:spLocks noChangeArrowheads="1"/>
          </p:cNvSpPr>
          <p:nvPr/>
        </p:nvSpPr>
        <p:spPr bwMode="auto">
          <a:xfrm>
            <a:off x="8385175" y="3421063"/>
            <a:ext cx="625475" cy="658812"/>
          </a:xfrm>
          <a:prstGeom prst="chevron">
            <a:avLst>
              <a:gd name="adj" fmla="val 9560"/>
            </a:avLst>
          </a:prstGeom>
          <a:noFill/>
          <a:ln w="6350" cap="rnd" algn="ctr">
            <a:noFill/>
            <a:bevel/>
            <a:headEnd/>
            <a:tailEnd/>
          </a:ln>
        </p:spPr>
        <p:txBody>
          <a:bodyPr lIns="73152" tIns="0" rIns="0" bIns="46800" anchor="ctr"/>
          <a:lstStyle/>
          <a:p>
            <a:pPr>
              <a:lnSpc>
                <a:spcPct val="90000"/>
              </a:lnSpc>
              <a:buClr>
                <a:schemeClr val="accent1"/>
              </a:buClr>
              <a:buSzPct val="80000"/>
            </a:pPr>
            <a:r>
              <a:rPr lang="en-US" sz="600" dirty="0"/>
              <a:t>Financial Closing</a:t>
            </a:r>
          </a:p>
        </p:txBody>
      </p:sp>
      <p:cxnSp>
        <p:nvCxnSpPr>
          <p:cNvPr id="122" name="AutoShape 237"/>
          <p:cNvCxnSpPr>
            <a:cxnSpLocks noChangeShapeType="1"/>
            <a:stCxn id="112" idx="2"/>
            <a:endCxn id="114" idx="1"/>
          </p:cNvCxnSpPr>
          <p:nvPr/>
        </p:nvCxnSpPr>
        <p:spPr bwMode="gray">
          <a:xfrm rot="16200000" flipH="1">
            <a:off x="3652646" y="4044536"/>
            <a:ext cx="398463" cy="421515"/>
          </a:xfrm>
          <a:prstGeom prst="bentConnector2">
            <a:avLst/>
          </a:prstGeom>
          <a:noFill/>
          <a:ln w="9525">
            <a:solidFill>
              <a:schemeClr val="accent2"/>
            </a:solidFill>
            <a:miter lim="800000"/>
            <a:headEnd/>
            <a:tailEnd type="triangle" w="med" len="med"/>
          </a:ln>
        </p:spPr>
      </p:cxnSp>
      <p:cxnSp>
        <p:nvCxnSpPr>
          <p:cNvPr id="123" name="AutoShape 238"/>
          <p:cNvCxnSpPr>
            <a:cxnSpLocks noChangeShapeType="1"/>
            <a:stCxn id="112" idx="2"/>
            <a:endCxn id="115" idx="1"/>
          </p:cNvCxnSpPr>
          <p:nvPr/>
        </p:nvCxnSpPr>
        <p:spPr bwMode="gray">
          <a:xfrm rot="16200000" flipH="1">
            <a:off x="3465320" y="4231863"/>
            <a:ext cx="773113" cy="421512"/>
          </a:xfrm>
          <a:prstGeom prst="bentConnector2">
            <a:avLst/>
          </a:prstGeom>
          <a:noFill/>
          <a:ln w="9525">
            <a:solidFill>
              <a:schemeClr val="accent2"/>
            </a:solidFill>
            <a:miter lim="800000"/>
            <a:headEnd/>
            <a:tailEnd type="triangle" w="med" len="med"/>
          </a:ln>
        </p:spPr>
      </p:cxnSp>
      <p:cxnSp>
        <p:nvCxnSpPr>
          <p:cNvPr id="124" name="AutoShape 239"/>
          <p:cNvCxnSpPr>
            <a:cxnSpLocks noChangeShapeType="1"/>
            <a:stCxn id="112" idx="2"/>
            <a:endCxn id="190" idx="1"/>
          </p:cNvCxnSpPr>
          <p:nvPr/>
        </p:nvCxnSpPr>
        <p:spPr bwMode="gray">
          <a:xfrm rot="16200000" flipH="1">
            <a:off x="3046618" y="4650564"/>
            <a:ext cx="1610519" cy="421515"/>
          </a:xfrm>
          <a:prstGeom prst="bentConnector2">
            <a:avLst/>
          </a:prstGeom>
          <a:noFill/>
          <a:ln w="9525">
            <a:solidFill>
              <a:schemeClr val="accent2"/>
            </a:solidFill>
            <a:miter lim="800000"/>
            <a:headEnd/>
            <a:tailEnd type="triangle" w="med" len="med"/>
          </a:ln>
        </p:spPr>
      </p:cxnSp>
      <p:cxnSp>
        <p:nvCxnSpPr>
          <p:cNvPr id="126" name="AutoShape 241"/>
          <p:cNvCxnSpPr>
            <a:cxnSpLocks noChangeShapeType="1"/>
            <a:stCxn id="112" idx="3"/>
          </p:cNvCxnSpPr>
          <p:nvPr/>
        </p:nvCxnSpPr>
        <p:spPr bwMode="auto">
          <a:xfrm>
            <a:off x="3984625" y="3725863"/>
            <a:ext cx="701675" cy="0"/>
          </a:xfrm>
          <a:prstGeom prst="straightConnector1">
            <a:avLst/>
          </a:prstGeom>
          <a:noFill/>
          <a:ln w="12700">
            <a:solidFill>
              <a:srgbClr val="7F7F7F"/>
            </a:solidFill>
            <a:round/>
            <a:headEnd/>
            <a:tailEnd type="triangle" w="med" len="med"/>
          </a:ln>
        </p:spPr>
      </p:cxnSp>
      <p:cxnSp>
        <p:nvCxnSpPr>
          <p:cNvPr id="127" name="AutoShape 242"/>
          <p:cNvCxnSpPr>
            <a:cxnSpLocks noChangeShapeType="1"/>
          </p:cNvCxnSpPr>
          <p:nvPr/>
        </p:nvCxnSpPr>
        <p:spPr bwMode="auto">
          <a:xfrm>
            <a:off x="8204200" y="3724275"/>
            <a:ext cx="204788" cy="0"/>
          </a:xfrm>
          <a:prstGeom prst="straightConnector1">
            <a:avLst/>
          </a:prstGeom>
          <a:noFill/>
          <a:ln w="12700">
            <a:solidFill>
              <a:srgbClr val="7F7F7F"/>
            </a:solidFill>
            <a:round/>
            <a:headEnd/>
            <a:tailEnd type="triangle" w="med" len="med"/>
          </a:ln>
        </p:spPr>
      </p:cxnSp>
      <p:cxnSp>
        <p:nvCxnSpPr>
          <p:cNvPr id="128" name="AutoShape 243"/>
          <p:cNvCxnSpPr>
            <a:cxnSpLocks noChangeShapeType="1"/>
            <a:stCxn id="114" idx="3"/>
          </p:cNvCxnSpPr>
          <p:nvPr/>
        </p:nvCxnSpPr>
        <p:spPr bwMode="gray">
          <a:xfrm flipV="1">
            <a:off x="4800600" y="4056063"/>
            <a:ext cx="138113" cy="398462"/>
          </a:xfrm>
          <a:prstGeom prst="bentConnector2">
            <a:avLst/>
          </a:prstGeom>
          <a:noFill/>
          <a:ln w="9525">
            <a:solidFill>
              <a:schemeClr val="accent2"/>
            </a:solidFill>
            <a:miter lim="800000"/>
            <a:headEnd/>
            <a:tailEnd type="triangle" w="med" len="med"/>
          </a:ln>
        </p:spPr>
      </p:cxnSp>
      <p:cxnSp>
        <p:nvCxnSpPr>
          <p:cNvPr id="129" name="AutoShape 244"/>
          <p:cNvCxnSpPr>
            <a:cxnSpLocks noChangeShapeType="1"/>
          </p:cNvCxnSpPr>
          <p:nvPr/>
        </p:nvCxnSpPr>
        <p:spPr bwMode="gray">
          <a:xfrm flipV="1">
            <a:off x="4800600" y="4056063"/>
            <a:ext cx="138113" cy="773112"/>
          </a:xfrm>
          <a:prstGeom prst="bentConnector2">
            <a:avLst/>
          </a:prstGeom>
          <a:noFill/>
          <a:ln w="9525">
            <a:solidFill>
              <a:schemeClr val="accent2"/>
            </a:solidFill>
            <a:miter lim="800000"/>
            <a:headEnd/>
            <a:tailEnd type="triangle" w="med" len="med"/>
          </a:ln>
        </p:spPr>
      </p:cxnSp>
      <p:cxnSp>
        <p:nvCxnSpPr>
          <p:cNvPr id="130" name="AutoShape 245"/>
          <p:cNvCxnSpPr>
            <a:cxnSpLocks noChangeShapeType="1"/>
          </p:cNvCxnSpPr>
          <p:nvPr/>
        </p:nvCxnSpPr>
        <p:spPr bwMode="gray">
          <a:xfrm flipV="1">
            <a:off x="4800600" y="4056063"/>
            <a:ext cx="138113" cy="1611312"/>
          </a:xfrm>
          <a:prstGeom prst="bentConnector2">
            <a:avLst/>
          </a:prstGeom>
          <a:noFill/>
          <a:ln w="9525">
            <a:solidFill>
              <a:schemeClr val="accent2"/>
            </a:solidFill>
            <a:miter lim="800000"/>
            <a:headEnd/>
            <a:tailEnd type="triangle" w="med" len="med"/>
          </a:ln>
        </p:spPr>
      </p:cxnSp>
      <p:cxnSp>
        <p:nvCxnSpPr>
          <p:cNvPr id="131" name="AutoShape 246"/>
          <p:cNvCxnSpPr>
            <a:cxnSpLocks noChangeShapeType="1"/>
            <a:stCxn id="116" idx="3"/>
          </p:cNvCxnSpPr>
          <p:nvPr/>
        </p:nvCxnSpPr>
        <p:spPr bwMode="gray">
          <a:xfrm flipV="1">
            <a:off x="4800600" y="4056063"/>
            <a:ext cx="138113" cy="1197769"/>
          </a:xfrm>
          <a:prstGeom prst="bentConnector2">
            <a:avLst/>
          </a:prstGeom>
          <a:noFill/>
          <a:ln w="9525">
            <a:solidFill>
              <a:schemeClr val="accent2"/>
            </a:solidFill>
            <a:miter lim="800000"/>
            <a:headEnd/>
            <a:tailEnd type="triangle" w="med" len="med"/>
          </a:ln>
        </p:spPr>
      </p:cxnSp>
      <p:cxnSp>
        <p:nvCxnSpPr>
          <p:cNvPr id="138" name="AutoShape 255"/>
          <p:cNvCxnSpPr>
            <a:cxnSpLocks noChangeShapeType="1"/>
            <a:endCxn id="111" idx="0"/>
          </p:cNvCxnSpPr>
          <p:nvPr/>
        </p:nvCxnSpPr>
        <p:spPr bwMode="auto">
          <a:xfrm rot="5400000">
            <a:off x="2799556" y="3059907"/>
            <a:ext cx="180975" cy="490538"/>
          </a:xfrm>
          <a:prstGeom prst="bentConnector3">
            <a:avLst>
              <a:gd name="adj1" fmla="val 50000"/>
            </a:avLst>
          </a:prstGeom>
          <a:noFill/>
          <a:ln w="9525">
            <a:solidFill>
              <a:srgbClr val="7D96A4"/>
            </a:solidFill>
            <a:prstDash val="sysDot"/>
            <a:miter lim="800000"/>
            <a:headEnd/>
            <a:tailEnd/>
          </a:ln>
        </p:spPr>
      </p:cxnSp>
      <p:cxnSp>
        <p:nvCxnSpPr>
          <p:cNvPr id="139" name="AutoShape 256"/>
          <p:cNvCxnSpPr>
            <a:cxnSpLocks noChangeShapeType="1"/>
            <a:stCxn id="112" idx="0"/>
          </p:cNvCxnSpPr>
          <p:nvPr/>
        </p:nvCxnSpPr>
        <p:spPr bwMode="auto">
          <a:xfrm rot="5400000" flipH="1">
            <a:off x="3298031" y="3051970"/>
            <a:ext cx="180975" cy="506412"/>
          </a:xfrm>
          <a:prstGeom prst="bentConnector3">
            <a:avLst>
              <a:gd name="adj1" fmla="val 50000"/>
            </a:avLst>
          </a:prstGeom>
          <a:noFill/>
          <a:ln w="9525">
            <a:solidFill>
              <a:srgbClr val="7D96A4"/>
            </a:solidFill>
            <a:prstDash val="sysDot"/>
            <a:miter lim="800000"/>
            <a:headEnd/>
            <a:tailEnd/>
          </a:ln>
        </p:spPr>
      </p:cxnSp>
      <p:sp>
        <p:nvSpPr>
          <p:cNvPr id="140" name="Chevron 1589">
            <a:hlinkClick r:id="rId6" action="ppaction://hlinksldjump"/>
          </p:cNvPr>
          <p:cNvSpPr>
            <a:spLocks noChangeArrowheads="1"/>
          </p:cNvSpPr>
          <p:nvPr/>
        </p:nvSpPr>
        <p:spPr bwMode="auto">
          <a:xfrm>
            <a:off x="5634038" y="3394075"/>
            <a:ext cx="627062" cy="660400"/>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Customer Invoices</a:t>
            </a:r>
          </a:p>
        </p:txBody>
      </p:sp>
      <p:cxnSp>
        <p:nvCxnSpPr>
          <p:cNvPr id="141" name="Elbow Connector 1605"/>
          <p:cNvCxnSpPr>
            <a:cxnSpLocks noChangeShapeType="1"/>
          </p:cNvCxnSpPr>
          <p:nvPr/>
        </p:nvCxnSpPr>
        <p:spPr bwMode="auto">
          <a:xfrm>
            <a:off x="6261100" y="3724275"/>
            <a:ext cx="306388" cy="0"/>
          </a:xfrm>
          <a:prstGeom prst="straightConnector1">
            <a:avLst/>
          </a:prstGeom>
          <a:noFill/>
          <a:ln w="12700">
            <a:solidFill>
              <a:srgbClr val="7F7F7F"/>
            </a:solidFill>
            <a:round/>
            <a:headEnd/>
            <a:tailEnd type="triangle" w="med" len="med"/>
          </a:ln>
        </p:spPr>
      </p:cxnSp>
      <p:cxnSp>
        <p:nvCxnSpPr>
          <p:cNvPr id="147" name="AutoShape 266"/>
          <p:cNvCxnSpPr>
            <a:cxnSpLocks noChangeShapeType="1"/>
          </p:cNvCxnSpPr>
          <p:nvPr/>
        </p:nvCxnSpPr>
        <p:spPr bwMode="auto">
          <a:xfrm rot="16200000" flipH="1">
            <a:off x="5586413" y="3062288"/>
            <a:ext cx="163512" cy="500062"/>
          </a:xfrm>
          <a:prstGeom prst="bentConnector3">
            <a:avLst>
              <a:gd name="adj1" fmla="val 49514"/>
            </a:avLst>
          </a:prstGeom>
          <a:noFill/>
          <a:ln w="9525">
            <a:solidFill>
              <a:srgbClr val="7D96A4"/>
            </a:solidFill>
            <a:prstDash val="sysDot"/>
            <a:miter lim="800000"/>
            <a:headEnd/>
            <a:tailEnd/>
          </a:ln>
        </p:spPr>
      </p:cxnSp>
      <p:cxnSp>
        <p:nvCxnSpPr>
          <p:cNvPr id="148" name="AutoShape 282"/>
          <p:cNvCxnSpPr>
            <a:cxnSpLocks noChangeShapeType="1"/>
          </p:cNvCxnSpPr>
          <p:nvPr/>
        </p:nvCxnSpPr>
        <p:spPr bwMode="auto">
          <a:xfrm rot="10800000" flipV="1">
            <a:off x="4938713" y="3306763"/>
            <a:ext cx="471487" cy="88900"/>
          </a:xfrm>
          <a:prstGeom prst="bentConnector2">
            <a:avLst/>
          </a:prstGeom>
          <a:noFill/>
          <a:ln w="9525">
            <a:solidFill>
              <a:srgbClr val="7D96A4"/>
            </a:solidFill>
            <a:prstDash val="sysDot"/>
            <a:miter lim="800000"/>
            <a:headEnd/>
            <a:tailEnd/>
          </a:ln>
        </p:spPr>
      </p:cxnSp>
      <p:cxnSp>
        <p:nvCxnSpPr>
          <p:cNvPr id="149" name="Elbow Connector 1605"/>
          <p:cNvCxnSpPr>
            <a:cxnSpLocks noChangeShapeType="1"/>
          </p:cNvCxnSpPr>
          <p:nvPr/>
        </p:nvCxnSpPr>
        <p:spPr bwMode="auto">
          <a:xfrm>
            <a:off x="7273925" y="3724275"/>
            <a:ext cx="312738" cy="0"/>
          </a:xfrm>
          <a:prstGeom prst="straightConnector1">
            <a:avLst/>
          </a:prstGeom>
          <a:noFill/>
          <a:ln w="12700">
            <a:solidFill>
              <a:srgbClr val="7F7F7F"/>
            </a:solidFill>
            <a:round/>
            <a:headEnd/>
            <a:tailEnd type="triangle" w="med" len="med"/>
          </a:ln>
        </p:spPr>
      </p:cxnSp>
      <p:sp>
        <p:nvSpPr>
          <p:cNvPr id="150" name="Chevron 1593">
            <a:hlinkClick r:id="rId7" action="ppaction://hlinksldjump"/>
          </p:cNvPr>
          <p:cNvSpPr>
            <a:spLocks noChangeArrowheads="1"/>
          </p:cNvSpPr>
          <p:nvPr/>
        </p:nvSpPr>
        <p:spPr bwMode="auto">
          <a:xfrm>
            <a:off x="4619625" y="3395663"/>
            <a:ext cx="704850" cy="660400"/>
          </a:xfrm>
          <a:prstGeom prst="chevron">
            <a:avLst>
              <a:gd name="adj" fmla="val 1020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Project Invoice Requests</a:t>
            </a:r>
          </a:p>
        </p:txBody>
      </p:sp>
      <p:cxnSp>
        <p:nvCxnSpPr>
          <p:cNvPr id="151" name="Elbow Connector 1605"/>
          <p:cNvCxnSpPr>
            <a:cxnSpLocks noChangeShapeType="1"/>
          </p:cNvCxnSpPr>
          <p:nvPr/>
        </p:nvCxnSpPr>
        <p:spPr bwMode="auto">
          <a:xfrm flipV="1">
            <a:off x="5324475" y="3724275"/>
            <a:ext cx="369888" cy="1588"/>
          </a:xfrm>
          <a:prstGeom prst="straightConnector1">
            <a:avLst/>
          </a:prstGeom>
          <a:noFill/>
          <a:ln w="12700">
            <a:solidFill>
              <a:srgbClr val="7F7F7F"/>
            </a:solidFill>
            <a:round/>
            <a:headEnd/>
            <a:tailEnd type="triangle" w="med" len="med"/>
          </a:ln>
        </p:spPr>
      </p:cxnSp>
      <p:cxnSp>
        <p:nvCxnSpPr>
          <p:cNvPr id="152" name="AutoShape 289"/>
          <p:cNvCxnSpPr>
            <a:cxnSpLocks noChangeShapeType="1"/>
          </p:cNvCxnSpPr>
          <p:nvPr/>
        </p:nvCxnSpPr>
        <p:spPr bwMode="auto">
          <a:xfrm flipH="1">
            <a:off x="7829550" y="3230563"/>
            <a:ext cx="1588" cy="163512"/>
          </a:xfrm>
          <a:prstGeom prst="straightConnector1">
            <a:avLst/>
          </a:prstGeom>
          <a:noFill/>
          <a:ln w="9525">
            <a:solidFill>
              <a:srgbClr val="7D96A4"/>
            </a:solidFill>
            <a:prstDash val="sysDot"/>
            <a:round/>
            <a:headEnd/>
            <a:tailEnd/>
          </a:ln>
        </p:spPr>
      </p:cxnSp>
      <p:sp>
        <p:nvSpPr>
          <p:cNvPr id="153" name="Chevron 1590">
            <a:hlinkClick r:id="rId8" action="ppaction://hlinksldjump"/>
          </p:cNvPr>
          <p:cNvSpPr>
            <a:spLocks noChangeArrowheads="1"/>
          </p:cNvSpPr>
          <p:nvPr/>
        </p:nvSpPr>
        <p:spPr bwMode="auto">
          <a:xfrm>
            <a:off x="7521575" y="3394075"/>
            <a:ext cx="682625" cy="660400"/>
          </a:xfrm>
          <a:prstGeom prst="chevron">
            <a:avLst>
              <a:gd name="adj" fmla="val 9882"/>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Closing Projects</a:t>
            </a:r>
          </a:p>
        </p:txBody>
      </p:sp>
      <p:sp>
        <p:nvSpPr>
          <p:cNvPr id="154" name="Chevron 1590">
            <a:hlinkClick r:id="rId9" action="ppaction://hlinksldjump"/>
          </p:cNvPr>
          <p:cNvSpPr>
            <a:spLocks noChangeArrowheads="1"/>
          </p:cNvSpPr>
          <p:nvPr/>
        </p:nvSpPr>
        <p:spPr bwMode="auto">
          <a:xfrm>
            <a:off x="6492875" y="3394075"/>
            <a:ext cx="781050" cy="660400"/>
          </a:xfrm>
          <a:prstGeom prst="chevron">
            <a:avLst>
              <a:gd name="adj" fmla="val 11307"/>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Receivables and Payments</a:t>
            </a:r>
          </a:p>
        </p:txBody>
      </p:sp>
      <p:sp>
        <p:nvSpPr>
          <p:cNvPr id="155" name="Freeform 69"/>
          <p:cNvSpPr>
            <a:spLocks noChangeAspect="1" noChangeArrowheads="1"/>
          </p:cNvSpPr>
          <p:nvPr/>
        </p:nvSpPr>
        <p:spPr bwMode="auto">
          <a:xfrm>
            <a:off x="7088667" y="3941925"/>
            <a:ext cx="131763" cy="111125"/>
          </a:xfrm>
          <a:custGeom>
            <a:avLst/>
            <a:gdLst>
              <a:gd name="T0" fmla="*/ 0 w 155643"/>
              <a:gd name="T1" fmla="*/ 7957 h 131323"/>
              <a:gd name="T2" fmla="*/ 10244 w 155643"/>
              <a:gd name="T3" fmla="*/ 7957 h 131323"/>
              <a:gd name="T4" fmla="*/ 12607 w 155643"/>
              <a:gd name="T5" fmla="*/ 0 h 131323"/>
              <a:gd name="T6" fmla="*/ 0 w 155643"/>
              <a:gd name="T7" fmla="*/ 7957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cxnSp>
        <p:nvCxnSpPr>
          <p:cNvPr id="156" name="AutoShape 304"/>
          <p:cNvCxnSpPr>
            <a:cxnSpLocks noChangeShapeType="1"/>
          </p:cNvCxnSpPr>
          <p:nvPr/>
        </p:nvCxnSpPr>
        <p:spPr bwMode="auto">
          <a:xfrm>
            <a:off x="6843713" y="3230563"/>
            <a:ext cx="1587" cy="163512"/>
          </a:xfrm>
          <a:prstGeom prst="straightConnector1">
            <a:avLst/>
          </a:prstGeom>
          <a:noFill/>
          <a:ln w="9525">
            <a:solidFill>
              <a:srgbClr val="7D96A4"/>
            </a:solidFill>
            <a:prstDash val="sysDot"/>
            <a:round/>
            <a:headEnd/>
            <a:tailEnd/>
          </a:ln>
        </p:spPr>
      </p:cxnSp>
      <p:sp>
        <p:nvSpPr>
          <p:cNvPr id="168" name="Freeform 69"/>
          <p:cNvSpPr>
            <a:spLocks noChangeAspect="1" noChangeArrowheads="1"/>
          </p:cNvSpPr>
          <p:nvPr/>
        </p:nvSpPr>
        <p:spPr bwMode="auto">
          <a:xfrm>
            <a:off x="6091400" y="3941925"/>
            <a:ext cx="131762" cy="111125"/>
          </a:xfrm>
          <a:custGeom>
            <a:avLst/>
            <a:gdLst>
              <a:gd name="T0" fmla="*/ 0 w 155643"/>
              <a:gd name="T1" fmla="*/ 7957 h 131323"/>
              <a:gd name="T2" fmla="*/ 10243 w 155643"/>
              <a:gd name="T3" fmla="*/ 7957 h 131323"/>
              <a:gd name="T4" fmla="*/ 12607 w 155643"/>
              <a:gd name="T5" fmla="*/ 0 h 131323"/>
              <a:gd name="T6" fmla="*/ 0 w 155643"/>
              <a:gd name="T7" fmla="*/ 7957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69" name="Freeform 69"/>
          <p:cNvSpPr>
            <a:spLocks noChangeAspect="1" noChangeArrowheads="1"/>
          </p:cNvSpPr>
          <p:nvPr/>
        </p:nvSpPr>
        <p:spPr bwMode="auto">
          <a:xfrm>
            <a:off x="3815687" y="3939830"/>
            <a:ext cx="131763" cy="111125"/>
          </a:xfrm>
          <a:custGeom>
            <a:avLst/>
            <a:gdLst>
              <a:gd name="T0" fmla="*/ 0 w 155643"/>
              <a:gd name="T1" fmla="*/ 7957 h 131323"/>
              <a:gd name="T2" fmla="*/ 10244 w 155643"/>
              <a:gd name="T3" fmla="*/ 7957 h 131323"/>
              <a:gd name="T4" fmla="*/ 12607 w 155643"/>
              <a:gd name="T5" fmla="*/ 0 h 131323"/>
              <a:gd name="T6" fmla="*/ 0 w 155643"/>
              <a:gd name="T7" fmla="*/ 7957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70" name="Chevron 1589">
            <a:hlinkClick r:id="rId10" action="ppaction://hlinksldjump"/>
          </p:cNvPr>
          <p:cNvSpPr>
            <a:spLocks noChangeArrowheads="1"/>
          </p:cNvSpPr>
          <p:nvPr/>
        </p:nvSpPr>
        <p:spPr bwMode="auto">
          <a:xfrm>
            <a:off x="2309813" y="1733550"/>
            <a:ext cx="627062" cy="660400"/>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Sales Quotes</a:t>
            </a:r>
          </a:p>
        </p:txBody>
      </p:sp>
      <p:sp>
        <p:nvSpPr>
          <p:cNvPr id="171" name="Chevron 1589">
            <a:hlinkClick r:id="rId11" action="ppaction://hlinksldjump"/>
          </p:cNvPr>
          <p:cNvSpPr>
            <a:spLocks noChangeArrowheads="1"/>
          </p:cNvSpPr>
          <p:nvPr/>
        </p:nvSpPr>
        <p:spPr bwMode="auto">
          <a:xfrm>
            <a:off x="3222625" y="1731963"/>
            <a:ext cx="627063" cy="660400"/>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Sales Orders</a:t>
            </a:r>
          </a:p>
        </p:txBody>
      </p:sp>
      <p:sp>
        <p:nvSpPr>
          <p:cNvPr id="172" name="Line 269"/>
          <p:cNvSpPr>
            <a:spLocks noChangeShapeType="1"/>
          </p:cNvSpPr>
          <p:nvPr/>
        </p:nvSpPr>
        <p:spPr bwMode="auto">
          <a:xfrm flipV="1">
            <a:off x="2941638" y="2052638"/>
            <a:ext cx="331787" cy="0"/>
          </a:xfrm>
          <a:prstGeom prst="line">
            <a:avLst/>
          </a:prstGeom>
          <a:noFill/>
          <a:ln w="12700">
            <a:solidFill>
              <a:srgbClr val="7F7F7F"/>
            </a:solidFill>
            <a:round/>
            <a:headEnd/>
            <a:tailEnd type="triangle" w="med" len="med"/>
          </a:ln>
        </p:spPr>
        <p:txBody>
          <a:bodyPr/>
          <a:lstStyle/>
          <a:p>
            <a:endParaRPr lang="de-DE" dirty="0"/>
          </a:p>
        </p:txBody>
      </p:sp>
      <p:cxnSp>
        <p:nvCxnSpPr>
          <p:cNvPr id="185" name="AutoShape 298"/>
          <p:cNvCxnSpPr>
            <a:cxnSpLocks noChangeShapeType="1"/>
            <a:stCxn id="175" idx="2"/>
          </p:cNvCxnSpPr>
          <p:nvPr/>
        </p:nvCxnSpPr>
        <p:spPr bwMode="auto">
          <a:xfrm flipH="1">
            <a:off x="2593975" y="1597025"/>
            <a:ext cx="1588" cy="136525"/>
          </a:xfrm>
          <a:prstGeom prst="straightConnector1">
            <a:avLst/>
          </a:prstGeom>
          <a:noFill/>
          <a:ln w="9525">
            <a:solidFill>
              <a:srgbClr val="7D96A4"/>
            </a:solidFill>
            <a:prstDash val="sysDot"/>
            <a:round/>
            <a:headEnd/>
            <a:tailEnd/>
          </a:ln>
        </p:spPr>
      </p:cxnSp>
      <p:cxnSp>
        <p:nvCxnSpPr>
          <p:cNvPr id="186" name="AutoShape 299"/>
          <p:cNvCxnSpPr>
            <a:cxnSpLocks noChangeShapeType="1"/>
            <a:stCxn id="181" idx="2"/>
          </p:cNvCxnSpPr>
          <p:nvPr/>
        </p:nvCxnSpPr>
        <p:spPr bwMode="auto">
          <a:xfrm>
            <a:off x="3505200" y="1601788"/>
            <a:ext cx="1588" cy="130175"/>
          </a:xfrm>
          <a:prstGeom prst="straightConnector1">
            <a:avLst/>
          </a:prstGeom>
          <a:noFill/>
          <a:ln w="9525">
            <a:solidFill>
              <a:srgbClr val="7D96A4"/>
            </a:solidFill>
            <a:prstDash val="sysDot"/>
            <a:round/>
            <a:headEnd/>
            <a:tailEnd/>
          </a:ln>
        </p:spPr>
      </p:cxnSp>
      <p:sp>
        <p:nvSpPr>
          <p:cNvPr id="187" name="Chevron 1593"/>
          <p:cNvSpPr>
            <a:spLocks noChangeArrowheads="1"/>
          </p:cNvSpPr>
          <p:nvPr/>
        </p:nvSpPr>
        <p:spPr bwMode="auto">
          <a:xfrm>
            <a:off x="1725613" y="1744663"/>
            <a:ext cx="625475" cy="658812"/>
          </a:xfrm>
          <a:prstGeom prst="chevron">
            <a:avLst>
              <a:gd name="adj" fmla="val 9560"/>
            </a:avLst>
          </a:prstGeom>
          <a:noFill/>
          <a:ln w="6350" cap="rnd" algn="ctr">
            <a:noFill/>
            <a:bevel/>
            <a:headEnd/>
            <a:tailEnd/>
          </a:ln>
        </p:spPr>
        <p:txBody>
          <a:bodyPr lIns="73152" tIns="0" rIns="0" bIns="46800" anchor="ctr"/>
          <a:lstStyle/>
          <a:p>
            <a:pPr>
              <a:lnSpc>
                <a:spcPct val="90000"/>
              </a:lnSpc>
              <a:buClr>
                <a:schemeClr val="accent1"/>
              </a:buClr>
              <a:buSzPct val="80000"/>
            </a:pPr>
            <a:r>
              <a:rPr lang="en-US" sz="600" dirty="0"/>
              <a:t>Marketing-to-Opportunity</a:t>
            </a:r>
          </a:p>
        </p:txBody>
      </p:sp>
      <p:sp>
        <p:nvSpPr>
          <p:cNvPr id="189" name="Line 336"/>
          <p:cNvSpPr>
            <a:spLocks noChangeShapeType="1"/>
          </p:cNvSpPr>
          <p:nvPr/>
        </p:nvSpPr>
        <p:spPr bwMode="auto">
          <a:xfrm flipV="1">
            <a:off x="2195513" y="2049463"/>
            <a:ext cx="169862" cy="0"/>
          </a:xfrm>
          <a:prstGeom prst="line">
            <a:avLst/>
          </a:prstGeom>
          <a:noFill/>
          <a:ln w="12700">
            <a:solidFill>
              <a:srgbClr val="7F7F7F"/>
            </a:solidFill>
            <a:round/>
            <a:headEnd/>
            <a:tailEnd type="triangle" w="med" len="med"/>
          </a:ln>
        </p:spPr>
        <p:txBody>
          <a:bodyPr/>
          <a:lstStyle/>
          <a:p>
            <a:endParaRPr lang="de-DE" dirty="0"/>
          </a:p>
        </p:txBody>
      </p:sp>
      <p:sp>
        <p:nvSpPr>
          <p:cNvPr id="190" name="Chevron 1593"/>
          <p:cNvSpPr>
            <a:spLocks noChangeArrowheads="1"/>
          </p:cNvSpPr>
          <p:nvPr/>
        </p:nvSpPr>
        <p:spPr bwMode="auto">
          <a:xfrm>
            <a:off x="3984625" y="5387975"/>
            <a:ext cx="815975" cy="557213"/>
          </a:xfrm>
          <a:prstGeom prst="chevron">
            <a:avLst>
              <a:gd name="adj" fmla="val 14000"/>
            </a:avLst>
          </a:prstGeom>
          <a:noFill/>
          <a:ln w="6350" cap="rnd" algn="ctr">
            <a:noFill/>
            <a:bevel/>
            <a:headEnd/>
            <a:tailEnd/>
          </a:ln>
        </p:spPr>
        <p:txBody>
          <a:bodyPr lIns="73152" tIns="0" rIns="0" bIns="46800" anchor="ctr"/>
          <a:lstStyle/>
          <a:p>
            <a:pPr>
              <a:lnSpc>
                <a:spcPct val="90000"/>
              </a:lnSpc>
              <a:buClr>
                <a:schemeClr val="accent1"/>
              </a:buClr>
              <a:buSzPct val="80000"/>
            </a:pPr>
            <a:r>
              <a:rPr lang="en-US" sz="600" dirty="0"/>
              <a:t>Time and Labor Management: Recording Employee Times</a:t>
            </a:r>
          </a:p>
        </p:txBody>
      </p:sp>
      <p:pic>
        <p:nvPicPr>
          <p:cNvPr id="198"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3922251" y="4396705"/>
            <a:ext cx="160337" cy="119523"/>
          </a:xfrm>
          <a:prstGeom prst="rect">
            <a:avLst/>
          </a:prstGeom>
          <a:noFill/>
          <a:ln w="9525">
            <a:noFill/>
            <a:miter lim="800000"/>
            <a:headEnd/>
            <a:tailEnd/>
          </a:ln>
        </p:spPr>
      </p:pic>
      <p:pic>
        <p:nvPicPr>
          <p:cNvPr id="199"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3912726" y="4761586"/>
            <a:ext cx="160337" cy="119523"/>
          </a:xfrm>
          <a:prstGeom prst="rect">
            <a:avLst/>
          </a:prstGeom>
          <a:noFill/>
          <a:ln w="9525">
            <a:noFill/>
            <a:miter lim="800000"/>
            <a:headEnd/>
            <a:tailEnd/>
          </a:ln>
        </p:spPr>
      </p:pic>
      <p:pic>
        <p:nvPicPr>
          <p:cNvPr id="208"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1641476" y="1996845"/>
            <a:ext cx="160337" cy="119523"/>
          </a:xfrm>
          <a:prstGeom prst="rect">
            <a:avLst/>
          </a:prstGeom>
          <a:noFill/>
          <a:ln w="9525">
            <a:noFill/>
            <a:miter lim="800000"/>
            <a:headEnd/>
            <a:tailEnd/>
          </a:ln>
        </p:spPr>
      </p:pic>
      <p:pic>
        <p:nvPicPr>
          <p:cNvPr id="209"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8314531" y="3655783"/>
            <a:ext cx="160337" cy="119523"/>
          </a:xfrm>
          <a:prstGeom prst="rect">
            <a:avLst/>
          </a:prstGeom>
          <a:noFill/>
          <a:ln w="9525">
            <a:noFill/>
            <a:miter lim="800000"/>
            <a:headEnd/>
            <a:tailEnd/>
          </a:ln>
        </p:spPr>
      </p:pic>
      <p:pic>
        <p:nvPicPr>
          <p:cNvPr id="212"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3931776" y="5171161"/>
            <a:ext cx="160337" cy="119523"/>
          </a:xfrm>
          <a:prstGeom prst="rect">
            <a:avLst/>
          </a:prstGeom>
          <a:noFill/>
          <a:ln w="9525">
            <a:noFill/>
            <a:miter lim="800000"/>
            <a:headEnd/>
            <a:tailEnd/>
          </a:ln>
        </p:spPr>
      </p:pic>
      <p:pic>
        <p:nvPicPr>
          <p:cNvPr id="213"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3922251" y="5606764"/>
            <a:ext cx="160337" cy="119523"/>
          </a:xfrm>
          <a:prstGeom prst="rect">
            <a:avLst/>
          </a:prstGeom>
          <a:noFill/>
          <a:ln w="9525">
            <a:noFill/>
            <a:miter lim="800000"/>
            <a:headEnd/>
            <a:tailEnd/>
          </a:ln>
        </p:spPr>
      </p:pic>
      <p:pic>
        <p:nvPicPr>
          <p:cNvPr id="216" name="Picture 21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309003" y="1208782"/>
            <a:ext cx="589295" cy="382737"/>
          </a:xfrm>
          <a:prstGeom prst="rect">
            <a:avLst/>
          </a:prstGeom>
        </p:spPr>
      </p:pic>
      <p:sp>
        <p:nvSpPr>
          <p:cNvPr id="217" name="Rectangle 74"/>
          <p:cNvSpPr>
            <a:spLocks noChangeArrowheads="1"/>
          </p:cNvSpPr>
          <p:nvPr/>
        </p:nvSpPr>
        <p:spPr bwMode="auto">
          <a:xfrm>
            <a:off x="2323347" y="1367254"/>
            <a:ext cx="574675" cy="107722"/>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New Business</a:t>
            </a:r>
          </a:p>
        </p:txBody>
      </p:sp>
      <p:pic>
        <p:nvPicPr>
          <p:cNvPr id="218" name="Picture 2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23403" y="1208782"/>
            <a:ext cx="589295" cy="382737"/>
          </a:xfrm>
          <a:prstGeom prst="rect">
            <a:avLst/>
          </a:prstGeom>
        </p:spPr>
      </p:pic>
      <p:sp>
        <p:nvSpPr>
          <p:cNvPr id="219" name="Rectangle 74"/>
          <p:cNvSpPr>
            <a:spLocks noChangeArrowheads="1"/>
          </p:cNvSpPr>
          <p:nvPr/>
        </p:nvSpPr>
        <p:spPr bwMode="auto">
          <a:xfrm>
            <a:off x="3237747" y="1373902"/>
            <a:ext cx="574675" cy="107722"/>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Sales Orders</a:t>
            </a:r>
          </a:p>
        </p:txBody>
      </p:sp>
      <p:pic>
        <p:nvPicPr>
          <p:cNvPr id="220" name="Picture 21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43156" y="2824081"/>
            <a:ext cx="589295" cy="382737"/>
          </a:xfrm>
          <a:prstGeom prst="rect">
            <a:avLst/>
          </a:prstGeom>
        </p:spPr>
      </p:pic>
      <p:sp>
        <p:nvSpPr>
          <p:cNvPr id="221" name="Rectangle 74"/>
          <p:cNvSpPr>
            <a:spLocks noChangeArrowheads="1"/>
          </p:cNvSpPr>
          <p:nvPr/>
        </p:nvSpPr>
        <p:spPr bwMode="auto">
          <a:xfrm>
            <a:off x="2857500" y="2885464"/>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Project </a:t>
            </a:r>
          </a:p>
          <a:p>
            <a:pPr algn="ctr"/>
            <a:r>
              <a:rPr lang="en-US" sz="700" dirty="0">
                <a:solidFill>
                  <a:schemeClr val="bg1"/>
                </a:solidFill>
                <a:latin typeface="BentonSans Book" pitchFamily="2" charset="0"/>
              </a:rPr>
              <a:t>Management</a:t>
            </a:r>
          </a:p>
        </p:txBody>
      </p:sp>
      <p:pic>
        <p:nvPicPr>
          <p:cNvPr id="222" name="Picture 22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125981" y="2824081"/>
            <a:ext cx="589295" cy="382737"/>
          </a:xfrm>
          <a:prstGeom prst="rect">
            <a:avLst/>
          </a:prstGeom>
        </p:spPr>
      </p:pic>
      <p:sp>
        <p:nvSpPr>
          <p:cNvPr id="223" name="Rectangle 74"/>
          <p:cNvSpPr>
            <a:spLocks noChangeArrowheads="1"/>
          </p:cNvSpPr>
          <p:nvPr/>
        </p:nvSpPr>
        <p:spPr bwMode="auto">
          <a:xfrm>
            <a:off x="5140325" y="2885464"/>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Customer Invoicing</a:t>
            </a:r>
          </a:p>
        </p:txBody>
      </p:sp>
      <p:pic>
        <p:nvPicPr>
          <p:cNvPr id="226" name="Picture 22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567488" y="2836781"/>
            <a:ext cx="589295" cy="382737"/>
          </a:xfrm>
          <a:prstGeom prst="rect">
            <a:avLst/>
          </a:prstGeom>
        </p:spPr>
      </p:pic>
      <p:sp>
        <p:nvSpPr>
          <p:cNvPr id="227" name="Rectangle 74"/>
          <p:cNvSpPr>
            <a:spLocks noChangeArrowheads="1"/>
          </p:cNvSpPr>
          <p:nvPr/>
        </p:nvSpPr>
        <p:spPr bwMode="auto">
          <a:xfrm>
            <a:off x="6562725" y="2992315"/>
            <a:ext cx="574675" cy="107722"/>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Receivables</a:t>
            </a:r>
          </a:p>
        </p:txBody>
      </p:sp>
      <p:pic>
        <p:nvPicPr>
          <p:cNvPr id="228" name="Picture 22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543744" y="2824081"/>
            <a:ext cx="589295" cy="382737"/>
          </a:xfrm>
          <a:prstGeom prst="rect">
            <a:avLst/>
          </a:prstGeom>
        </p:spPr>
      </p:pic>
      <p:sp>
        <p:nvSpPr>
          <p:cNvPr id="229" name="Rectangle 74"/>
          <p:cNvSpPr>
            <a:spLocks noChangeArrowheads="1"/>
          </p:cNvSpPr>
          <p:nvPr/>
        </p:nvSpPr>
        <p:spPr bwMode="auto">
          <a:xfrm>
            <a:off x="7558088" y="2885464"/>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Project Management</a:t>
            </a:r>
          </a:p>
        </p:txBody>
      </p:sp>
      <p:cxnSp>
        <p:nvCxnSpPr>
          <p:cNvPr id="262" name="AutoShape 482"/>
          <p:cNvCxnSpPr>
            <a:cxnSpLocks noChangeShapeType="1"/>
          </p:cNvCxnSpPr>
          <p:nvPr/>
        </p:nvCxnSpPr>
        <p:spPr bwMode="auto">
          <a:xfrm rot="5400000" flipH="1" flipV="1">
            <a:off x="4397375" y="6307138"/>
            <a:ext cx="180975" cy="3175"/>
          </a:xfrm>
          <a:prstGeom prst="straightConnector1">
            <a:avLst/>
          </a:prstGeom>
          <a:noFill/>
          <a:ln w="9525">
            <a:solidFill>
              <a:srgbClr val="7D96A4"/>
            </a:solidFill>
            <a:prstDash val="sysDot"/>
            <a:round/>
            <a:headEnd/>
            <a:tailEnd/>
          </a:ln>
        </p:spPr>
      </p:cxnSp>
      <p:sp>
        <p:nvSpPr>
          <p:cNvPr id="263" name="Rectangle 437"/>
          <p:cNvSpPr/>
          <p:nvPr/>
        </p:nvSpPr>
        <p:spPr bwMode="auto">
          <a:xfrm>
            <a:off x="4552950" y="6210300"/>
            <a:ext cx="912813"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264" name="Rectangle 453"/>
          <p:cNvSpPr/>
          <p:nvPr/>
        </p:nvSpPr>
        <p:spPr bwMode="auto">
          <a:xfrm>
            <a:off x="4552950" y="6550025"/>
            <a:ext cx="881063"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265" name="AutoShape 1146"/>
          <p:cNvCxnSpPr>
            <a:cxnSpLocks noChangeShapeType="1"/>
          </p:cNvCxnSpPr>
          <p:nvPr/>
        </p:nvCxnSpPr>
        <p:spPr bwMode="auto">
          <a:xfrm rot="16200000" flipV="1">
            <a:off x="4397375" y="6654800"/>
            <a:ext cx="179388" cy="1588"/>
          </a:xfrm>
          <a:prstGeom prst="straightConnector1">
            <a:avLst/>
          </a:prstGeom>
          <a:noFill/>
          <a:ln w="9525">
            <a:solidFill>
              <a:schemeClr val="tx1">
                <a:lumMod val="50000"/>
                <a:lumOff val="50000"/>
              </a:schemeClr>
            </a:solidFill>
            <a:prstDash val="solid"/>
            <a:round/>
            <a:headEnd type="triangle" w="med" len="med"/>
            <a:tailEnd/>
          </a:ln>
        </p:spPr>
      </p:cxnSp>
      <p:sp>
        <p:nvSpPr>
          <p:cNvPr id="267" name="Rectangle 74"/>
          <p:cNvSpPr>
            <a:spLocks noChangeArrowheads="1"/>
          </p:cNvSpPr>
          <p:nvPr/>
        </p:nvSpPr>
        <p:spPr bwMode="auto">
          <a:xfrm>
            <a:off x="3775075"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271" name="Chevron 426">
            <a:hlinkClick r:id="rId6" action="ppaction://hlinksldjump"/>
          </p:cNvPr>
          <p:cNvSpPr>
            <a:spLocks noChangeArrowheads="1"/>
          </p:cNvSpPr>
          <p:nvPr/>
        </p:nvSpPr>
        <p:spPr bwMode="auto">
          <a:xfrm>
            <a:off x="1803400" y="618966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272" name="Rectangle 74"/>
          <p:cNvSpPr>
            <a:spLocks noChangeArrowheads="1"/>
          </p:cNvSpPr>
          <p:nvPr/>
        </p:nvSpPr>
        <p:spPr bwMode="auto">
          <a:xfrm>
            <a:off x="3751263"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273" name="Freeform 69"/>
          <p:cNvSpPr>
            <a:spLocks noChangeAspect="1" noChangeArrowheads="1"/>
          </p:cNvSpPr>
          <p:nvPr/>
        </p:nvSpPr>
        <p:spPr bwMode="auto">
          <a:xfrm>
            <a:off x="3563938" y="6230938"/>
            <a:ext cx="131762" cy="111125"/>
          </a:xfrm>
          <a:custGeom>
            <a:avLst/>
            <a:gdLst>
              <a:gd name="T0" fmla="*/ 0 w 155643"/>
              <a:gd name="T1" fmla="*/ 7957 h 131323"/>
              <a:gd name="T2" fmla="*/ 10243 w 155643"/>
              <a:gd name="T3" fmla="*/ 7957 h 131323"/>
              <a:gd name="T4" fmla="*/ 12607 w 155643"/>
              <a:gd name="T5" fmla="*/ 0 h 131323"/>
              <a:gd name="T6" fmla="*/ 0 w 155643"/>
              <a:gd name="T7" fmla="*/ 7957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274" name="Picture 27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33330" y="6244356"/>
            <a:ext cx="589295" cy="382737"/>
          </a:xfrm>
          <a:prstGeom prst="rect">
            <a:avLst/>
          </a:prstGeom>
        </p:spPr>
      </p:pic>
      <p:sp>
        <p:nvSpPr>
          <p:cNvPr id="275" name="Rectangle 74"/>
          <p:cNvSpPr>
            <a:spLocks noChangeArrowheads="1"/>
          </p:cNvSpPr>
          <p:nvPr/>
        </p:nvSpPr>
        <p:spPr bwMode="auto">
          <a:xfrm>
            <a:off x="2647674" y="6375361"/>
            <a:ext cx="574675" cy="107722"/>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Work center</a:t>
            </a:r>
          </a:p>
        </p:txBody>
      </p:sp>
      <p:pic>
        <p:nvPicPr>
          <p:cNvPr id="276"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3563938" y="6603770"/>
            <a:ext cx="160337" cy="119523"/>
          </a:xfrm>
          <a:prstGeom prst="rect">
            <a:avLst/>
          </a:prstGeom>
          <a:noFill/>
          <a:ln w="9525">
            <a:noFill/>
            <a:miter lim="800000"/>
            <a:headEnd/>
            <a:tailEnd/>
          </a:ln>
        </p:spPr>
      </p:pic>
      <p:pic>
        <p:nvPicPr>
          <p:cNvPr id="103" name="Picture 102" descr="scenario_60pxgrün.png"/>
          <p:cNvPicPr>
            <a:picLocks noChangeAspect="1"/>
          </p:cNvPicPr>
          <p:nvPr/>
        </p:nvPicPr>
        <p:blipFill>
          <a:blip r:embed="rId14" cstate="print"/>
          <a:stretch>
            <a:fillRect/>
          </a:stretch>
        </p:blipFill>
        <p:spPr>
          <a:xfrm>
            <a:off x="361522" y="4846253"/>
            <a:ext cx="180000" cy="180000"/>
          </a:xfrm>
          <a:prstGeom prst="rect">
            <a:avLst/>
          </a:prstGeom>
        </p:spPr>
      </p:pic>
      <p:sp>
        <p:nvSpPr>
          <p:cNvPr id="10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5" name="TextBox 104"/>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06"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07" name="Picture 106" descr="Calculator_2_60px.png"/>
          <p:cNvPicPr>
            <a:picLocks noChangeAspect="1"/>
          </p:cNvPicPr>
          <p:nvPr/>
        </p:nvPicPr>
        <p:blipFill>
          <a:blip r:embed="rId15" cstate="print"/>
          <a:stretch>
            <a:fillRect/>
          </a:stretch>
        </p:blipFill>
        <p:spPr>
          <a:xfrm>
            <a:off x="366739" y="5245467"/>
            <a:ext cx="180000" cy="180000"/>
          </a:xfrm>
          <a:prstGeom prst="rect">
            <a:avLst/>
          </a:prstGeom>
        </p:spPr>
      </p:pic>
      <p:sp>
        <p:nvSpPr>
          <p:cNvPr id="117"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9" name="Rectangle 55">
            <a:hlinkClick r:id="rId16"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0" name="Rectangle 57">
            <a:hlinkClick r:id="rId17"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21" name="Picture 120" descr="Monitor_60px.png"/>
          <p:cNvPicPr>
            <a:picLocks noChangeAspect="1"/>
          </p:cNvPicPr>
          <p:nvPr/>
        </p:nvPicPr>
        <p:blipFill>
          <a:blip r:embed="rId18" cstate="print"/>
          <a:stretch>
            <a:fillRect/>
          </a:stretch>
        </p:blipFill>
        <p:spPr>
          <a:xfrm>
            <a:off x="361854" y="5605004"/>
            <a:ext cx="180000" cy="180000"/>
          </a:xfrm>
          <a:prstGeom prst="rect">
            <a:avLst/>
          </a:prstGeom>
        </p:spPr>
      </p:pic>
      <p:sp>
        <p:nvSpPr>
          <p:cNvPr id="13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3"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Order-to-Cash (Project-Based Services)</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277925521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 name="Picture 130"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3" name="TextBox 8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(Project-Based Services)</a:t>
            </a:r>
            <a:br>
              <a:rPr lang="en-US"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7"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94897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Order-to-Cash (Project-Based Services)</a:t>
            </a:r>
            <a:r>
              <a:rPr lang="en-US" sz="900" dirty="0"/>
              <a:t> business scenario is used to manage the complete end-to-end process of selling project-based services to customers. This scenario integrates sales quotes and sales orders with project management allowing you to create customer invoices for time and expenses recorded against a customer project. Invoices can be created on a time and materials basis, a fixed-price basis, or a combination of both. After the customer invoice has been issued, customer payments can be monitored. This scenario also supports the analysis of project profitability based on project costs and revenues.</a:t>
            </a:r>
          </a:p>
          <a:p>
            <a:pPr marL="228600" lvl="1" indent="-114300">
              <a:spcBef>
                <a:spcPts val="200"/>
              </a:spcBef>
              <a:buFont typeface="Arial" charset="0"/>
              <a:buChar char="•"/>
            </a:pP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3" name="Chevron 1593">
            <a:hlinkClick r:id="rId9" action="ppaction://hlinksldjump"/>
          </p:cNvPr>
          <p:cNvSpPr>
            <a:spLocks noChangeArrowheads="1"/>
          </p:cNvSpPr>
          <p:nvPr/>
        </p:nvSpPr>
        <p:spPr bwMode="auto">
          <a:xfrm>
            <a:off x="8116030" y="2182813"/>
            <a:ext cx="625475" cy="658812"/>
          </a:xfrm>
          <a:prstGeom prst="chevron">
            <a:avLst>
              <a:gd name="adj" fmla="val 9560"/>
            </a:avLst>
          </a:prstGeom>
          <a:noFill/>
          <a:ln w="6350" cap="rnd" algn="ctr">
            <a:noFill/>
            <a:bevel/>
            <a:headEnd/>
            <a:tailEnd/>
          </a:ln>
        </p:spPr>
        <p:txBody>
          <a:bodyPr lIns="73152" tIns="0" rIns="0" bIns="46800" anchor="ctr"/>
          <a:lstStyle/>
          <a:p>
            <a:pPr>
              <a:lnSpc>
                <a:spcPct val="90000"/>
              </a:lnSpc>
              <a:buClr>
                <a:schemeClr val="accent1"/>
              </a:buClr>
              <a:buSzPct val="80000"/>
            </a:pPr>
            <a:r>
              <a:rPr lang="en-US" sz="700" dirty="0"/>
              <a:t>Financial Closing</a:t>
            </a:r>
          </a:p>
        </p:txBody>
      </p:sp>
      <p:sp>
        <p:nvSpPr>
          <p:cNvPr id="95" name="Chevron 1593">
            <a:hlinkClick r:id="rId9" action="ppaction://hlinksldjump"/>
          </p:cNvPr>
          <p:cNvSpPr>
            <a:spLocks noChangeArrowheads="1"/>
          </p:cNvSpPr>
          <p:nvPr/>
        </p:nvSpPr>
        <p:spPr bwMode="auto">
          <a:xfrm>
            <a:off x="250167" y="2192338"/>
            <a:ext cx="695984" cy="658812"/>
          </a:xfrm>
          <a:prstGeom prst="chevron">
            <a:avLst>
              <a:gd name="adj" fmla="val 9560"/>
            </a:avLst>
          </a:prstGeom>
          <a:noFill/>
          <a:ln w="6350" cap="rnd" algn="ctr">
            <a:noFill/>
            <a:bevel/>
            <a:headEnd/>
            <a:tailEnd/>
          </a:ln>
        </p:spPr>
        <p:txBody>
          <a:bodyPr lIns="73152" tIns="0" rIns="0" bIns="46800" anchor="ctr"/>
          <a:lstStyle/>
          <a:p>
            <a:pPr>
              <a:lnSpc>
                <a:spcPct val="90000"/>
              </a:lnSpc>
              <a:buClr>
                <a:schemeClr val="accent1"/>
              </a:buClr>
              <a:buSzPct val="80000"/>
            </a:pPr>
            <a:r>
              <a:rPr lang="en-US" sz="700" dirty="0"/>
              <a:t>Marketing-to- Opportunity</a:t>
            </a:r>
          </a:p>
        </p:txBody>
      </p:sp>
      <p:pic>
        <p:nvPicPr>
          <p:cNvPr id="101" name="Picture 5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163513" y="2434995"/>
            <a:ext cx="160337" cy="119523"/>
          </a:xfrm>
          <a:prstGeom prst="rect">
            <a:avLst/>
          </a:prstGeom>
          <a:noFill/>
          <a:ln w="9525">
            <a:noFill/>
            <a:miter lim="800000"/>
            <a:headEnd/>
            <a:tailEnd/>
          </a:ln>
        </p:spPr>
      </p:pic>
      <p:pic>
        <p:nvPicPr>
          <p:cNvPr id="102" name="Picture 5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8021638" y="2434995"/>
            <a:ext cx="160337" cy="119523"/>
          </a:xfrm>
          <a:prstGeom prst="rect">
            <a:avLst/>
          </a:prstGeom>
          <a:noFill/>
          <a:ln w="9525">
            <a:noFill/>
            <a:miter lim="800000"/>
            <a:headEnd/>
            <a:tailEnd/>
          </a:ln>
        </p:spPr>
      </p:pic>
      <p:sp>
        <p:nvSpPr>
          <p:cNvPr id="103" name="Chevron 79"/>
          <p:cNvSpPr>
            <a:spLocks noChangeArrowheads="1"/>
          </p:cNvSpPr>
          <p:nvPr/>
        </p:nvSpPr>
        <p:spPr bwMode="auto">
          <a:xfrm>
            <a:off x="2297113" y="636945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p>
          <a:p>
            <a:pPr>
              <a:buClr>
                <a:schemeClr val="accent1"/>
              </a:buClr>
              <a:buSzPct val="80000"/>
              <a:buFont typeface="Wingdings" pitchFamily="2" charset="2"/>
              <a:buNone/>
            </a:pPr>
            <a:r>
              <a:rPr lang="en-US" sz="700" dirty="0"/>
              <a:t>Project Manager</a:t>
            </a:r>
          </a:p>
        </p:txBody>
      </p:sp>
      <p:sp>
        <p:nvSpPr>
          <p:cNvPr id="104" name="Chevron 79"/>
          <p:cNvSpPr>
            <a:spLocks noChangeArrowheads="1"/>
          </p:cNvSpPr>
          <p:nvPr/>
        </p:nvSpPr>
        <p:spPr bwMode="auto">
          <a:xfrm>
            <a:off x="5880100" y="636945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700" dirty="0"/>
          </a:p>
        </p:txBody>
      </p:sp>
      <p:sp>
        <p:nvSpPr>
          <p:cNvPr id="105" name="Chevron 79"/>
          <p:cNvSpPr>
            <a:spLocks noChangeArrowheads="1"/>
          </p:cNvSpPr>
          <p:nvPr/>
        </p:nvSpPr>
        <p:spPr bwMode="auto">
          <a:xfrm>
            <a:off x="6350000" y="636945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p>
        </p:txBody>
      </p:sp>
      <p:sp>
        <p:nvSpPr>
          <p:cNvPr id="106" name="Chevron 79"/>
          <p:cNvSpPr>
            <a:spLocks noChangeArrowheads="1"/>
          </p:cNvSpPr>
          <p:nvPr/>
        </p:nvSpPr>
        <p:spPr bwMode="auto">
          <a:xfrm>
            <a:off x="5964238" y="636945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dirty="0"/>
              <a:t>Accounts Receivable Accountant</a:t>
            </a:r>
          </a:p>
        </p:txBody>
      </p:sp>
      <p:sp>
        <p:nvSpPr>
          <p:cNvPr id="107" name="Chevron 79"/>
          <p:cNvSpPr>
            <a:spLocks noChangeArrowheads="1"/>
          </p:cNvSpPr>
          <p:nvPr/>
        </p:nvSpPr>
        <p:spPr bwMode="auto">
          <a:xfrm>
            <a:off x="3490913" y="636945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p>
          <a:p>
            <a:pPr>
              <a:buClr>
                <a:schemeClr val="accent1"/>
              </a:buClr>
              <a:buSzPct val="80000"/>
              <a:buFont typeface="Wingdings" pitchFamily="2" charset="2"/>
              <a:buNone/>
            </a:pPr>
            <a:r>
              <a:rPr lang="en-US" sz="700" dirty="0"/>
              <a:t>Billing Clerk</a:t>
            </a:r>
          </a:p>
        </p:txBody>
      </p:sp>
      <p:sp>
        <p:nvSpPr>
          <p:cNvPr id="109" name="Chevron 79"/>
          <p:cNvSpPr>
            <a:spLocks noChangeArrowheads="1"/>
          </p:cNvSpPr>
          <p:nvPr/>
        </p:nvSpPr>
        <p:spPr bwMode="auto">
          <a:xfrm>
            <a:off x="4627563" y="6369456"/>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dirty="0"/>
              <a:t>Sales Representative</a:t>
            </a:r>
          </a:p>
        </p:txBody>
      </p:sp>
      <p:sp>
        <p:nvSpPr>
          <p:cNvPr id="60"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pic>
        <p:nvPicPr>
          <p:cNvPr id="66" name="Picture 68"/>
          <p:cNvPicPr>
            <a:picLocks noChangeAspect="1" noChangeArrowheads="1"/>
          </p:cNvPicPr>
          <p:nvPr/>
        </p:nvPicPr>
        <p:blipFill>
          <a:blip r:embed="rId11" cstate="print"/>
          <a:srcRect/>
          <a:stretch>
            <a:fillRect/>
          </a:stretch>
        </p:blipFill>
        <p:spPr bwMode="auto">
          <a:xfrm>
            <a:off x="6735763" y="4122738"/>
            <a:ext cx="2470150" cy="2809875"/>
          </a:xfrm>
          <a:prstGeom prst="rect">
            <a:avLst/>
          </a:prstGeom>
          <a:noFill/>
          <a:ln w="9525">
            <a:noFill/>
            <a:miter lim="800000"/>
            <a:headEnd/>
            <a:tailEnd/>
          </a:ln>
        </p:spPr>
      </p:pic>
      <p:pic>
        <p:nvPicPr>
          <p:cNvPr id="67" name="Picture 52" descr="richard_stone_active.png">
            <a:hlinkClick r:id="rId12" action="ppaction://hlinksldjump" tooltip="Click here for a detailed role description"/>
          </p:cNvPr>
          <p:cNvPicPr>
            <a:picLocks noChangeAspect="1"/>
          </p:cNvPicPr>
          <p:nvPr>
            <p:custDataLst>
              <p:tags r:id="rId1"/>
            </p:custDataLst>
          </p:nvPr>
        </p:nvPicPr>
        <p:blipFill>
          <a:blip r:embed="rId13" cstate="print"/>
          <a:srcRect/>
          <a:stretch>
            <a:fillRect/>
          </a:stretch>
        </p:blipFill>
        <p:spPr bwMode="auto">
          <a:xfrm>
            <a:off x="7813675" y="6318250"/>
            <a:ext cx="411163" cy="411163"/>
          </a:xfrm>
          <a:prstGeom prst="rect">
            <a:avLst/>
          </a:prstGeom>
          <a:noFill/>
          <a:ln w="9525">
            <a:noFill/>
            <a:miter lim="800000"/>
            <a:headEnd/>
            <a:tailEnd/>
          </a:ln>
        </p:spPr>
      </p:pic>
      <p:sp>
        <p:nvSpPr>
          <p:cNvPr id="71"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72"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73"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dirty="0"/>
          </a:p>
        </p:txBody>
      </p:sp>
      <p:sp>
        <p:nvSpPr>
          <p:cNvPr id="74"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dirty="0"/>
          </a:p>
        </p:txBody>
      </p:sp>
      <p:sp>
        <p:nvSpPr>
          <p:cNvPr id="75"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76"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77" name="Picture 75"/>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78" name="Rectangle 76">
            <a:hlinkClick r:id="rId15"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5" action="ppaction://hlinksldjump"/>
              </a:rPr>
              <a:t>Close Legend</a:t>
            </a:r>
            <a:endParaRPr lang="en-US" sz="800" dirty="0">
              <a:solidFill>
                <a:srgbClr val="44697D"/>
              </a:solidFill>
            </a:endParaRPr>
          </a:p>
        </p:txBody>
      </p:sp>
      <p:sp>
        <p:nvSpPr>
          <p:cNvPr id="79"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80"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1"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2"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4"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8" name="Chevron 123">
            <a:hlinkClick r:id="rId16" action="ppaction://hlinksldjump"/>
          </p:cNvPr>
          <p:cNvSpPr>
            <a:spLocks noChangeArrowheads="1"/>
          </p:cNvSpPr>
          <p:nvPr/>
        </p:nvSpPr>
        <p:spPr bwMode="auto">
          <a:xfrm>
            <a:off x="979755" y="208277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90" name="Chevron 123">
            <a:hlinkClick r:id="rId17" action="ppaction://hlinksldjump"/>
          </p:cNvPr>
          <p:cNvSpPr>
            <a:spLocks noChangeArrowheads="1"/>
          </p:cNvSpPr>
          <p:nvPr/>
        </p:nvSpPr>
        <p:spPr bwMode="auto">
          <a:xfrm>
            <a:off x="1825944" y="208277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92" name="Chevron 123">
            <a:hlinkClick r:id="rId18" action="ppaction://hlinksldjump"/>
          </p:cNvPr>
          <p:cNvSpPr>
            <a:spLocks noChangeArrowheads="1"/>
          </p:cNvSpPr>
          <p:nvPr/>
        </p:nvSpPr>
        <p:spPr bwMode="auto">
          <a:xfrm>
            <a:off x="2670611" y="208277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94" name="Chevron 123">
            <a:hlinkClick r:id="rId19" action="ppaction://hlinksldjump"/>
          </p:cNvPr>
          <p:cNvSpPr>
            <a:spLocks noChangeArrowheads="1"/>
          </p:cNvSpPr>
          <p:nvPr/>
        </p:nvSpPr>
        <p:spPr bwMode="auto">
          <a:xfrm>
            <a:off x="3515277" y="208277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96" name="Chevron 123">
            <a:hlinkClick r:id="rId20" action="ppaction://hlinksldjump"/>
          </p:cNvPr>
          <p:cNvSpPr>
            <a:spLocks noChangeArrowheads="1"/>
          </p:cNvSpPr>
          <p:nvPr/>
        </p:nvSpPr>
        <p:spPr bwMode="auto">
          <a:xfrm>
            <a:off x="4359944" y="208277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98" name="Chevron 123">
            <a:hlinkClick r:id="rId9" action="ppaction://hlinksldjump"/>
          </p:cNvPr>
          <p:cNvSpPr>
            <a:spLocks noChangeArrowheads="1"/>
          </p:cNvSpPr>
          <p:nvPr/>
        </p:nvSpPr>
        <p:spPr bwMode="auto">
          <a:xfrm>
            <a:off x="5206132" y="208277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12" name="Chevron 123">
            <a:hlinkClick r:id="rId21" action="ppaction://hlinksldjump"/>
          </p:cNvPr>
          <p:cNvSpPr>
            <a:spLocks noChangeArrowheads="1"/>
          </p:cNvSpPr>
          <p:nvPr/>
        </p:nvSpPr>
        <p:spPr bwMode="auto">
          <a:xfrm>
            <a:off x="6050799" y="208277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5" name="Chevron 123">
            <a:hlinkClick r:id="rId22" action="ppaction://hlinksldjump"/>
          </p:cNvPr>
          <p:cNvSpPr>
            <a:spLocks noChangeArrowheads="1"/>
          </p:cNvSpPr>
          <p:nvPr/>
        </p:nvSpPr>
        <p:spPr bwMode="auto">
          <a:xfrm>
            <a:off x="6895466" y="208277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a:t>
            </a:r>
          </a:p>
          <a:p>
            <a:pPr>
              <a:lnSpc>
                <a:spcPct val="90000"/>
              </a:lnSpc>
              <a:buClr>
                <a:schemeClr val="accent1"/>
              </a:buClr>
              <a:buSzPct val="80000"/>
            </a:pPr>
            <a:r>
              <a:rPr lang="en-US" sz="800" dirty="0">
                <a:solidFill>
                  <a:srgbClr val="404040"/>
                </a:solidFill>
              </a:rPr>
              <a:t>Projects</a:t>
            </a:r>
          </a:p>
        </p:txBody>
      </p:sp>
      <p:sp>
        <p:nvSpPr>
          <p:cNvPr id="116" name="Freeform 69"/>
          <p:cNvSpPr>
            <a:spLocks noChangeArrowheads="1"/>
          </p:cNvSpPr>
          <p:nvPr/>
        </p:nvSpPr>
        <p:spPr bwMode="auto">
          <a:xfrm>
            <a:off x="4184987" y="28385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7" name="Freeform 69"/>
          <p:cNvSpPr>
            <a:spLocks noChangeArrowheads="1"/>
          </p:cNvSpPr>
          <p:nvPr/>
        </p:nvSpPr>
        <p:spPr bwMode="auto">
          <a:xfrm>
            <a:off x="5874667" y="28385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8" name="Freeform 117"/>
          <p:cNvSpPr>
            <a:spLocks noChangeArrowheads="1"/>
          </p:cNvSpPr>
          <p:nvPr/>
        </p:nvSpPr>
        <p:spPr bwMode="auto">
          <a:xfrm>
            <a:off x="6710888" y="28385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9" name="Chevron 1593"/>
          <p:cNvSpPr>
            <a:spLocks noChangeArrowheads="1"/>
          </p:cNvSpPr>
          <p:nvPr/>
        </p:nvSpPr>
        <p:spPr bwMode="auto">
          <a:xfrm>
            <a:off x="3708400" y="1020763"/>
            <a:ext cx="930275" cy="523875"/>
          </a:xfrm>
          <a:prstGeom prst="chevron">
            <a:avLst>
              <a:gd name="adj" fmla="val 16977"/>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700" dirty="0"/>
              <a:t>Procure-to-Pay (Services)</a:t>
            </a:r>
          </a:p>
        </p:txBody>
      </p:sp>
      <p:sp>
        <p:nvSpPr>
          <p:cNvPr id="120" name="Chevron 1593"/>
          <p:cNvSpPr>
            <a:spLocks noChangeArrowheads="1"/>
          </p:cNvSpPr>
          <p:nvPr/>
        </p:nvSpPr>
        <p:spPr bwMode="auto">
          <a:xfrm>
            <a:off x="3708400" y="1497013"/>
            <a:ext cx="930275" cy="492125"/>
          </a:xfrm>
          <a:prstGeom prst="chevron">
            <a:avLst>
              <a:gd name="adj" fmla="val 18072"/>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700" dirty="0"/>
              <a:t>Procure-to-Pay (</a:t>
            </a:r>
            <a:r>
              <a:rPr lang="en-US" sz="700" dirty="0">
                <a:sym typeface="Wingdings" pitchFamily="2" charset="2"/>
              </a:rPr>
              <a:t>Non-Stock)</a:t>
            </a:r>
          </a:p>
        </p:txBody>
      </p:sp>
      <p:sp>
        <p:nvSpPr>
          <p:cNvPr id="121" name="Chevron 1593"/>
          <p:cNvSpPr>
            <a:spLocks noChangeArrowheads="1"/>
          </p:cNvSpPr>
          <p:nvPr/>
        </p:nvSpPr>
        <p:spPr bwMode="auto">
          <a:xfrm>
            <a:off x="3708400" y="3044825"/>
            <a:ext cx="1054100" cy="557213"/>
          </a:xfrm>
          <a:prstGeom prst="chevron">
            <a:avLst>
              <a:gd name="adj" fmla="val 18085"/>
            </a:avLst>
          </a:prstGeom>
          <a:noFill/>
          <a:ln w="6350" cap="rnd" algn="ctr">
            <a:noFill/>
            <a:bevel/>
            <a:headEnd/>
            <a:tailEnd/>
          </a:ln>
        </p:spPr>
        <p:txBody>
          <a:bodyPr lIns="73152" tIns="0" rIns="0" bIns="46800" anchor="ctr"/>
          <a:lstStyle/>
          <a:p>
            <a:pPr>
              <a:lnSpc>
                <a:spcPct val="90000"/>
              </a:lnSpc>
              <a:buClr>
                <a:schemeClr val="accent1"/>
              </a:buClr>
              <a:buSzPct val="80000"/>
            </a:pPr>
            <a:r>
              <a:rPr lang="en-US" sz="700" dirty="0"/>
              <a:t>Time and Labor Management: Recording Employee Times</a:t>
            </a:r>
          </a:p>
        </p:txBody>
      </p:sp>
      <p:sp>
        <p:nvSpPr>
          <p:cNvPr id="122" name="Chevron 1593"/>
          <p:cNvSpPr>
            <a:spLocks noChangeArrowheads="1"/>
          </p:cNvSpPr>
          <p:nvPr/>
        </p:nvSpPr>
        <p:spPr bwMode="auto">
          <a:xfrm>
            <a:off x="3708400" y="3575050"/>
            <a:ext cx="1019175" cy="500063"/>
          </a:xfrm>
          <a:prstGeom prst="chevron">
            <a:avLst>
              <a:gd name="adj" fmla="val 19485"/>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700" dirty="0"/>
              <a:t>Expense  Reimbursement</a:t>
            </a:r>
          </a:p>
        </p:txBody>
      </p:sp>
      <p:pic>
        <p:nvPicPr>
          <p:cNvPr id="123" name="Picture 5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3516313" y="3225570"/>
            <a:ext cx="160337" cy="119523"/>
          </a:xfrm>
          <a:prstGeom prst="rect">
            <a:avLst/>
          </a:prstGeom>
          <a:noFill/>
          <a:ln w="9525">
            <a:noFill/>
            <a:miter lim="800000"/>
            <a:headEnd/>
            <a:tailEnd/>
          </a:ln>
        </p:spPr>
      </p:pic>
      <p:pic>
        <p:nvPicPr>
          <p:cNvPr id="124" name="Picture 5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3516313" y="3739920"/>
            <a:ext cx="160337" cy="119523"/>
          </a:xfrm>
          <a:prstGeom prst="rect">
            <a:avLst/>
          </a:prstGeom>
          <a:noFill/>
          <a:ln w="9525">
            <a:noFill/>
            <a:miter lim="800000"/>
            <a:headEnd/>
            <a:tailEnd/>
          </a:ln>
        </p:spPr>
      </p:pic>
      <p:pic>
        <p:nvPicPr>
          <p:cNvPr id="125" name="Picture 5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3516313" y="1653945"/>
            <a:ext cx="160337" cy="119523"/>
          </a:xfrm>
          <a:prstGeom prst="rect">
            <a:avLst/>
          </a:prstGeom>
          <a:noFill/>
          <a:ln w="9525">
            <a:noFill/>
            <a:miter lim="800000"/>
            <a:headEnd/>
            <a:tailEnd/>
          </a:ln>
        </p:spPr>
      </p:pic>
      <p:pic>
        <p:nvPicPr>
          <p:cNvPr id="126" name="Picture 5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3506788" y="1206270"/>
            <a:ext cx="160337" cy="119523"/>
          </a:xfrm>
          <a:prstGeom prst="rect">
            <a:avLst/>
          </a:prstGeom>
          <a:noFill/>
          <a:ln w="9525">
            <a:noFill/>
            <a:miter lim="800000"/>
            <a:headEnd/>
            <a:tailEnd/>
          </a:ln>
        </p:spPr>
      </p:pic>
      <p:sp>
        <p:nvSpPr>
          <p:cNvPr id="8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7" name="Picture 96" descr="Calculator_2_60px.png"/>
          <p:cNvPicPr>
            <a:picLocks noChangeAspect="1"/>
          </p:cNvPicPr>
          <p:nvPr/>
        </p:nvPicPr>
        <p:blipFill>
          <a:blip r:embed="rId23" cstate="print"/>
          <a:stretch>
            <a:fillRect/>
          </a:stretch>
        </p:blipFill>
        <p:spPr>
          <a:xfrm>
            <a:off x="366739" y="5245467"/>
            <a:ext cx="180000" cy="180000"/>
          </a:xfrm>
          <a:prstGeom prst="rect">
            <a:avLst/>
          </a:prstGeom>
        </p:spPr>
      </p:pic>
      <p:pic>
        <p:nvPicPr>
          <p:cNvPr id="99" name="Picture 98" descr="Monitor_60px.png"/>
          <p:cNvPicPr>
            <a:picLocks noChangeAspect="1"/>
          </p:cNvPicPr>
          <p:nvPr/>
        </p:nvPicPr>
        <p:blipFill>
          <a:blip r:embed="rId24" cstate="print"/>
          <a:stretch>
            <a:fillRect/>
          </a:stretch>
        </p:blipFill>
        <p:spPr>
          <a:xfrm>
            <a:off x="366739" y="5604137"/>
            <a:ext cx="180000" cy="180000"/>
          </a:xfrm>
          <a:prstGeom prst="rect">
            <a:avLst/>
          </a:prstGeom>
        </p:spPr>
      </p:pic>
      <p:sp>
        <p:nvSpPr>
          <p:cNvPr id="100" name="Rectangle 57">
            <a:hlinkClick r:id="rId2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7"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0"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32" name="Picture 131"/>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36" name="Picture 141"/>
          <p:cNvPicPr>
            <a:picLocks noChangeAspect="1"/>
          </p:cNvPicPr>
          <p:nvPr/>
        </p:nvPicPr>
        <p:blipFill>
          <a:blip r:embed="rId28">
            <a:extLst>
              <a:ext uri="{28A0092B-C50C-407E-A947-70E740481C1C}">
                <a14:useLocalDpi xmlns:a14="http://schemas.microsoft.com/office/drawing/2010/main" val="0"/>
              </a:ext>
            </a:extLst>
          </a:blip>
          <a:stretch>
            <a:fillRect/>
          </a:stretch>
        </p:blipFill>
        <p:spPr bwMode="auto">
          <a:xfrm>
            <a:off x="3018631" y="6371043"/>
            <a:ext cx="411163" cy="411163"/>
          </a:xfrm>
          <a:prstGeom prst="rect">
            <a:avLst/>
          </a:prstGeom>
          <a:noFill/>
          <a:ln w="9525">
            <a:noFill/>
            <a:miter lim="800000"/>
            <a:headEnd/>
            <a:tailEnd/>
          </a:ln>
        </p:spPr>
      </p:pic>
      <p:pic>
        <p:nvPicPr>
          <p:cNvPr id="137" name="Picture 68"/>
          <p:cNvPicPr>
            <a:picLocks noChangeAspect="1"/>
          </p:cNvPicPr>
          <p:nvPr>
            <p:custDataLst>
              <p:tags r:id="rId2"/>
            </p:custDataLst>
          </p:nvPr>
        </p:nvPicPr>
        <p:blipFill>
          <a:blip r:embed="rId29" cstate="print">
            <a:extLst>
              <a:ext uri="{28A0092B-C50C-407E-A947-70E740481C1C}">
                <a14:useLocalDpi xmlns:a14="http://schemas.microsoft.com/office/drawing/2010/main" val="0"/>
              </a:ext>
            </a:extLst>
          </a:blip>
          <a:stretch>
            <a:fillRect/>
          </a:stretch>
        </p:blipFill>
        <p:spPr bwMode="auto">
          <a:xfrm>
            <a:off x="1809830" y="6375155"/>
            <a:ext cx="411162" cy="402939"/>
          </a:xfrm>
          <a:prstGeom prst="rect">
            <a:avLst/>
          </a:prstGeom>
          <a:noFill/>
          <a:ln w="9525">
            <a:noFill/>
            <a:miter lim="800000"/>
            <a:headEnd/>
            <a:tailEnd/>
          </a:ln>
        </p:spPr>
      </p:pic>
      <p:pic>
        <p:nvPicPr>
          <p:cNvPr id="138" name="Picture 68"/>
          <p:cNvPicPr>
            <a:picLocks noChangeAspect="1"/>
          </p:cNvPicPr>
          <p:nvPr>
            <p:custDataLst>
              <p:tags r:id="rId3"/>
            </p:custDataLst>
          </p:nvPr>
        </p:nvPicPr>
        <p:blipFill>
          <a:blip r:embed="rId30" cstate="print">
            <a:extLst>
              <a:ext uri="{28A0092B-C50C-407E-A947-70E740481C1C}">
                <a14:useLocalDpi xmlns:a14="http://schemas.microsoft.com/office/drawing/2010/main" val="0"/>
              </a:ext>
            </a:extLst>
          </a:blip>
          <a:stretch>
            <a:fillRect/>
          </a:stretch>
        </p:blipFill>
        <p:spPr bwMode="auto">
          <a:xfrm>
            <a:off x="4162325" y="6375155"/>
            <a:ext cx="411162" cy="402938"/>
          </a:xfrm>
          <a:prstGeom prst="rect">
            <a:avLst/>
          </a:prstGeom>
          <a:noFill/>
          <a:ln w="9525">
            <a:noFill/>
            <a:miter lim="800000"/>
            <a:headEnd/>
            <a:tailEnd/>
          </a:ln>
        </p:spPr>
      </p:pic>
      <p:grpSp>
        <p:nvGrpSpPr>
          <p:cNvPr id="139" name="Group 138"/>
          <p:cNvGrpSpPr/>
          <p:nvPr/>
        </p:nvGrpSpPr>
        <p:grpSpPr>
          <a:xfrm>
            <a:off x="5525759" y="6365487"/>
            <a:ext cx="407988" cy="407987"/>
            <a:chOff x="5525759" y="6365487"/>
            <a:chExt cx="407988" cy="407987"/>
          </a:xfrm>
        </p:grpSpPr>
        <p:pic>
          <p:nvPicPr>
            <p:cNvPr id="140" name="Picture 102" descr="47"/>
            <p:cNvPicPr>
              <a:picLocks noChangeAspect="1" noChangeArrowheads="1"/>
            </p:cNvPicPr>
            <p:nvPr/>
          </p:nvPicPr>
          <p:blipFill>
            <a:blip r:embed="rId31" cstate="print"/>
            <a:srcRect/>
            <a:stretch>
              <a:fillRect/>
            </a:stretch>
          </p:blipFill>
          <p:spPr bwMode="auto">
            <a:xfrm>
              <a:off x="5541634" y="6381362"/>
              <a:ext cx="384175" cy="384175"/>
            </a:xfrm>
            <a:prstGeom prst="rect">
              <a:avLst/>
            </a:prstGeom>
            <a:noFill/>
            <a:ln w="9525">
              <a:noFill/>
              <a:miter lim="800000"/>
              <a:headEnd/>
              <a:tailEnd/>
            </a:ln>
          </p:spPr>
        </p:pic>
        <p:sp>
          <p:nvSpPr>
            <p:cNvPr id="141" name="AutoShape 103"/>
            <p:cNvSpPr>
              <a:spLocks noChangeArrowheads="1"/>
            </p:cNvSpPr>
            <p:nvPr/>
          </p:nvSpPr>
          <p:spPr bwMode="auto">
            <a:xfrm>
              <a:off x="5525759" y="6365487"/>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pic>
        <p:nvPicPr>
          <p:cNvPr id="142" name="Picture 141" descr="i_button_black.psd"/>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6928342" y="6328301"/>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pic>
        <p:nvPicPr>
          <p:cNvPr id="51" name="Picture 50"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(Project-Based Services)</a:t>
            </a:r>
            <a:br>
              <a:rPr lang="en-US" dirty="0"/>
            </a:br>
            <a:r>
              <a:rPr lang="en-US" sz="2000" b="0" dirty="0"/>
              <a:t>Process Details: Creating Sales Quotes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41475"/>
          </a:xfrm>
          <a:prstGeom prst="rect">
            <a:avLst/>
          </a:prstGeom>
          <a:noFill/>
          <a:ln w="9525">
            <a:noFill/>
            <a:miter lim="800000"/>
            <a:headEnd/>
            <a:tailEnd/>
          </a:ln>
        </p:spPr>
        <p:txBody>
          <a:bodyPr wrap="square">
            <a:spAutoFit/>
          </a:bodyPr>
          <a:lstStyle/>
          <a:p>
            <a:pPr lvl="0" fontAlgn="base">
              <a:spcBef>
                <a:spcPts val="600"/>
              </a:spcBef>
              <a:spcAft>
                <a:spcPct val="0"/>
              </a:spcAft>
            </a:pPr>
            <a:r>
              <a:rPr lang="en-US" sz="900" dirty="0">
                <a:solidFill>
                  <a:srgbClr val="000000"/>
                </a:solidFill>
                <a:latin typeface="Arial" charset="0"/>
                <a:ea typeface="Arial Unicode MS" pitchFamily="34" charset="-128"/>
                <a:cs typeface="Arial Unicode MS" pitchFamily="34" charset="-128"/>
              </a:rPr>
              <a:t>The </a:t>
            </a:r>
            <a:r>
              <a:rPr lang="en-US" sz="900" b="1" dirty="0">
                <a:solidFill>
                  <a:srgbClr val="000000"/>
                </a:solidFill>
                <a:latin typeface="Arial" charset="0"/>
                <a:ea typeface="Arial Unicode MS" pitchFamily="34" charset="-128"/>
                <a:cs typeface="Arial Unicode MS" pitchFamily="34" charset="-128"/>
              </a:rPr>
              <a:t>Creating Sales Quotes</a:t>
            </a:r>
            <a:r>
              <a:rPr lang="en-US" sz="900" dirty="0">
                <a:solidFill>
                  <a:srgbClr val="000000"/>
                </a:solidFill>
                <a:latin typeface="Arial" charset="0"/>
                <a:ea typeface="Arial Unicode MS" pitchFamily="34" charset="-128"/>
                <a:cs typeface="Arial Unicode MS" pitchFamily="34" charset="-128"/>
              </a:rPr>
              <a:t> business process enables you to create a sales quote with fixed terms and price conditions, in case a customer requests an offer for products or services. The sales quote can also be generated out of an opportunity or lead. You enter the necessary details into the sales quote such as the account, the products or services, optional the requested data in case product availability should be checked. Additional free text as further customer information can be entered as well. The cost of sales can be determined using product valuation, which enables you to evaluate the profitability of the sales quote. Price and discount adjustments can be made in the sales quote. After the sales quote has been created it needs to be submitted to the customer. A sales quote form will then be send to the customer depending on the output settings. </a:t>
            </a:r>
          </a:p>
          <a:p>
            <a:pPr marL="228600" lvl="1" indent="-114300">
              <a:spcBef>
                <a:spcPts val="200"/>
              </a:spcBef>
              <a:buNone/>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6" action="ppaction://hlinksldjump"/>
          </p:cNvPr>
          <p:cNvSpPr>
            <a:spLocks noChangeArrowheads="1"/>
          </p:cNvSpPr>
          <p:nvPr/>
        </p:nvSpPr>
        <p:spPr bwMode="auto">
          <a:xfrm>
            <a:off x="2377448"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2" name="Chevron 123">
            <a:hlinkClick r:id="rId7" action="ppaction://hlinksldjump"/>
          </p:cNvPr>
          <p:cNvSpPr>
            <a:spLocks noChangeArrowheads="1"/>
          </p:cNvSpPr>
          <p:nvPr/>
        </p:nvSpPr>
        <p:spPr bwMode="auto">
          <a:xfrm>
            <a:off x="321184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63" name="Chevron 123">
            <a:hlinkClick r:id="rId8" action="ppaction://hlinksldjump"/>
          </p:cNvPr>
          <p:cNvSpPr>
            <a:spLocks noChangeArrowheads="1"/>
          </p:cNvSpPr>
          <p:nvPr/>
        </p:nvSpPr>
        <p:spPr bwMode="auto">
          <a:xfrm>
            <a:off x="406678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64" name="Chevron 123">
            <a:hlinkClick r:id="rId9" action="ppaction://hlinksldjump"/>
          </p:cNvPr>
          <p:cNvSpPr>
            <a:spLocks noChangeArrowheads="1"/>
          </p:cNvSpPr>
          <p:nvPr/>
        </p:nvSpPr>
        <p:spPr bwMode="auto">
          <a:xfrm>
            <a:off x="491144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65" name="Chevron 123">
            <a:hlinkClick r:id="rId10" action="ppaction://hlinksldjump"/>
          </p:cNvPr>
          <p:cNvSpPr>
            <a:spLocks noChangeArrowheads="1"/>
          </p:cNvSpPr>
          <p:nvPr/>
        </p:nvSpPr>
        <p:spPr bwMode="auto">
          <a:xfrm>
            <a:off x="575763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6" name="Chevron 123">
            <a:hlinkClick r:id="rId11" action="ppaction://hlinksldjump"/>
          </p:cNvPr>
          <p:cNvSpPr>
            <a:spLocks noChangeArrowheads="1"/>
          </p:cNvSpPr>
          <p:nvPr/>
        </p:nvSpPr>
        <p:spPr bwMode="auto">
          <a:xfrm>
            <a:off x="660230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8" name="Chevron 123">
            <a:hlinkClick r:id="rId12" action="ppaction://hlinksldjump"/>
          </p:cNvPr>
          <p:cNvSpPr>
            <a:spLocks noChangeArrowheads="1"/>
          </p:cNvSpPr>
          <p:nvPr/>
        </p:nvSpPr>
        <p:spPr bwMode="auto">
          <a:xfrm>
            <a:off x="744697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a:t>
            </a:r>
          </a:p>
          <a:p>
            <a:pPr>
              <a:lnSpc>
                <a:spcPct val="90000"/>
              </a:lnSpc>
              <a:buClr>
                <a:schemeClr val="accent1"/>
              </a:buClr>
              <a:buSzPct val="80000"/>
            </a:pPr>
            <a:r>
              <a:rPr lang="en-US" sz="800" dirty="0">
                <a:solidFill>
                  <a:srgbClr val="404040"/>
                </a:solidFill>
              </a:rPr>
              <a:t>Projects</a:t>
            </a:r>
          </a:p>
        </p:txBody>
      </p:sp>
      <p:sp>
        <p:nvSpPr>
          <p:cNvPr id="69" name="Freeform 69"/>
          <p:cNvSpPr>
            <a:spLocks noChangeArrowheads="1"/>
          </p:cNvSpPr>
          <p:nvPr/>
        </p:nvSpPr>
        <p:spPr bwMode="auto">
          <a:xfrm>
            <a:off x="4734157" y="2850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0" name="Freeform 69"/>
          <p:cNvSpPr>
            <a:spLocks noChangeArrowheads="1"/>
          </p:cNvSpPr>
          <p:nvPr/>
        </p:nvSpPr>
        <p:spPr bwMode="auto">
          <a:xfrm>
            <a:off x="6423463" y="28495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3" name="Freeform 72"/>
          <p:cNvSpPr>
            <a:spLocks noChangeArrowheads="1"/>
          </p:cNvSpPr>
          <p:nvPr/>
        </p:nvSpPr>
        <p:spPr bwMode="auto">
          <a:xfrm>
            <a:off x="7267617" y="285000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9" name="Chevron 83"/>
          <p:cNvSpPr>
            <a:spLocks noChangeArrowheads="1"/>
          </p:cNvSpPr>
          <p:nvPr/>
        </p:nvSpPr>
        <p:spPr bwMode="auto">
          <a:xfrm>
            <a:off x="513383" y="1835685"/>
            <a:ext cx="190939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Quotes</a:t>
            </a:r>
          </a:p>
        </p:txBody>
      </p:sp>
      <p:sp>
        <p:nvSpPr>
          <p:cNvPr id="100" name="Chevron 123"/>
          <p:cNvSpPr>
            <a:spLocks noChangeArrowheads="1"/>
          </p:cNvSpPr>
          <p:nvPr/>
        </p:nvSpPr>
        <p:spPr bwMode="auto">
          <a:xfrm>
            <a:off x="1467984" y="2097768"/>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Approve sales quote</a:t>
            </a:r>
          </a:p>
        </p:txBody>
      </p:sp>
      <p:sp>
        <p:nvSpPr>
          <p:cNvPr id="101" name="Chevron 123"/>
          <p:cNvSpPr>
            <a:spLocks noChangeArrowheads="1"/>
          </p:cNvSpPr>
          <p:nvPr/>
        </p:nvSpPr>
        <p:spPr bwMode="auto">
          <a:xfrm>
            <a:off x="639309" y="2097768"/>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Create sales quote</a:t>
            </a:r>
          </a:p>
        </p:txBody>
      </p:sp>
      <p:sp>
        <p:nvSpPr>
          <p:cNvPr id="103" name="Oval 102">
            <a:hlinkClick r:id="rId13" action="ppaction://hlinksldjump" tooltip="The user enters details such as the account and products. Sales data is copied from the account into the quote. The user can overwrite automatically determined prices. In case the quote is completely created the quote has to be submitted to the customer."/>
          </p:cNvPr>
          <p:cNvSpPr>
            <a:spLocks noChangeAspect="1"/>
          </p:cNvSpPr>
          <p:nvPr/>
        </p:nvSpPr>
        <p:spPr bwMode="gray">
          <a:xfrm>
            <a:off x="1291270" y="279085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4" name="Oval 103">
            <a:hlinkClick r:id="rId13" action="ppaction://hlinksldjump" tooltip="Optionally, the quote may need to be approved by a line manager, if certain thresholds have been exceeded. The approval process starts with the submittance of the quote. After approval the quote is sent to the customer."/>
          </p:cNvPr>
          <p:cNvSpPr>
            <a:spLocks noChangeAspect="1"/>
          </p:cNvSpPr>
          <p:nvPr/>
        </p:nvSpPr>
        <p:spPr bwMode="gray">
          <a:xfrm>
            <a:off x="2114438" y="279180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5" name="TextBox 59">
            <a:hlinkClick r:id="rId14" action="ppaction://hlinksldjump"/>
          </p:cNvPr>
          <p:cNvSpPr txBox="1">
            <a:spLocks noChangeArrowheads="1"/>
          </p:cNvSpPr>
          <p:nvPr/>
        </p:nvSpPr>
        <p:spPr bwMode="auto">
          <a:xfrm>
            <a:off x="2042408" y="1782283"/>
            <a:ext cx="483933" cy="276999"/>
          </a:xfrm>
          <a:prstGeom prst="rect">
            <a:avLst/>
          </a:prstGeom>
          <a:noFill/>
          <a:ln w="9525">
            <a:noFill/>
            <a:miter lim="800000"/>
            <a:headEnd/>
            <a:tailEnd/>
          </a:ln>
        </p:spPr>
        <p:txBody>
          <a:bodyPr wrap="square" lIns="72000" rIns="0">
            <a:spAutoFit/>
          </a:bodyPr>
          <a:lstStyle>
            <a:defPPr>
              <a:defRPr lang="de-DE"/>
            </a:defPPr>
            <a:lvl1pPr>
              <a:defRPr sz="1200">
                <a:solidFill>
                  <a:schemeClr val="bg1"/>
                </a:solidFill>
                <a:latin typeface="BentonSans Light" pitchFamily="2" charset="0"/>
                <a:cs typeface="BrowalliaUPC" pitchFamily="34" charset="-34"/>
              </a:defRPr>
            </a:lvl1pPr>
          </a:lstStyle>
          <a:p>
            <a:r>
              <a:rPr lang="de-DE" dirty="0"/>
              <a:t> X</a:t>
            </a:r>
          </a:p>
        </p:txBody>
      </p:sp>
      <p:pic>
        <p:nvPicPr>
          <p:cNvPr id="114" name="Picture 68"/>
          <p:cNvPicPr>
            <a:picLocks noChangeAspect="1"/>
          </p:cNvPicPr>
          <p:nvPr>
            <p:custDataLst>
              <p:tags r:id="rId1"/>
            </p:custDataLst>
          </p:nvPr>
        </p:nvPicPr>
        <p:blipFill>
          <a:blip r:embed="rId15" cstate="print">
            <a:extLst>
              <a:ext uri="{28A0092B-C50C-407E-A947-70E740481C1C}">
                <a14:useLocalDpi xmlns:a14="http://schemas.microsoft.com/office/drawing/2010/main" val="0"/>
              </a:ext>
            </a:extLst>
          </a:blip>
          <a:stretch>
            <a:fillRect/>
          </a:stretch>
        </p:blipFill>
        <p:spPr bwMode="auto">
          <a:xfrm>
            <a:off x="6869822" y="4463400"/>
            <a:ext cx="411162" cy="402938"/>
          </a:xfrm>
          <a:prstGeom prst="rect">
            <a:avLst/>
          </a:prstGeom>
          <a:noFill/>
          <a:ln w="9525">
            <a:noFill/>
            <a:miter lim="800000"/>
            <a:headEnd/>
            <a:tailEnd/>
          </a:ln>
        </p:spPr>
      </p:pic>
      <p:pic>
        <p:nvPicPr>
          <p:cNvPr id="115" name="Picture 6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sp>
        <p:nvSpPr>
          <p:cNvPr id="59"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Sales Representative</a:t>
            </a:r>
          </a:p>
          <a:p>
            <a:pPr>
              <a:buClr>
                <a:schemeClr val="accent1"/>
              </a:buClr>
              <a:buSzPct val="80000"/>
              <a:buFont typeface="Wingdings" pitchFamily="2" charset="2"/>
              <a:buNone/>
            </a:pPr>
            <a:endParaRPr lang="en-US" sz="800" dirty="0"/>
          </a:p>
        </p:txBody>
      </p:sp>
      <p:sp>
        <p:nvSpPr>
          <p:cNvPr id="71"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New Business  </a:t>
            </a:r>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77" name="Picture 76"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78"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2"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6" name="TextBox 4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(Project-Based Services) </a:t>
            </a:r>
            <a:br>
              <a:rPr lang="en-US" dirty="0"/>
            </a:br>
            <a:r>
              <a:rPr lang="en-US" sz="2000" b="0" dirty="0"/>
              <a:t>Process Details: Creating Sales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cxnSp>
        <p:nvCxnSpPr>
          <p:cNvPr id="8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TextBox 66"/>
          <p:cNvSpPr txBox="1">
            <a:spLocks noChangeArrowheads="1"/>
          </p:cNvSpPr>
          <p:nvPr/>
        </p:nvSpPr>
        <p:spPr bwMode="auto">
          <a:xfrm>
            <a:off x="1760926" y="4399866"/>
            <a:ext cx="4914194" cy="177997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Sales Orders</a:t>
            </a:r>
            <a:r>
              <a:rPr lang="en-US" sz="900" dirty="0"/>
              <a:t> business process enables you to create a sales order with fixed terms and price conditions when a customer orders products or services. The order can be created on the basis of a quote, copying all conditions from the quote to the order or you enter the necessary details in the order such as the account, the products or services, the requested date , and customer information as additional text. The product availability is checked, and the system informs you of availability. The system can determine the cost of sales using product valuation, enabling you to evaluate the profitability of the order. After creating the order, you release it to logistics. An order confirmation form can be sent to the customer, depending on the output settings. </a:t>
            </a:r>
          </a:p>
          <a:p>
            <a:pPr>
              <a:buClr>
                <a:schemeClr val="accent1"/>
              </a:buClr>
              <a:buSzPct val="80000"/>
              <a:buFont typeface="Wingdings" pitchFamily="2" charset="2"/>
              <a:buNone/>
            </a:pPr>
            <a:r>
              <a:rPr lang="en-US" sz="900" dirty="0"/>
              <a:t>The sales order can also be generated automatically through business-to-business communication.</a:t>
            </a:r>
          </a:p>
          <a:p>
            <a:pPr marL="228600" lvl="1" indent="-114300">
              <a:spcBef>
                <a:spcPts val="200"/>
              </a:spcBef>
              <a:buFont typeface="Arial" charset="0"/>
              <a:buChar char="•"/>
            </a:pPr>
            <a:endParaRPr lang="en-US" sz="900" dirty="0"/>
          </a:p>
        </p:txBody>
      </p:sp>
      <p:sp>
        <p:nvSpPr>
          <p:cNvPr id="86" name="Chevron 123">
            <a:hlinkClick r:id="rId6" action="ppaction://hlinksldjump"/>
          </p:cNvPr>
          <p:cNvSpPr>
            <a:spLocks noChangeArrowheads="1"/>
          </p:cNvSpPr>
          <p:nvPr/>
        </p:nvSpPr>
        <p:spPr bwMode="auto">
          <a:xfrm>
            <a:off x="321184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88" name="Chevron 123">
            <a:hlinkClick r:id="rId7" action="ppaction://hlinksldjump"/>
          </p:cNvPr>
          <p:cNvSpPr>
            <a:spLocks noChangeArrowheads="1"/>
          </p:cNvSpPr>
          <p:nvPr/>
        </p:nvSpPr>
        <p:spPr bwMode="auto">
          <a:xfrm>
            <a:off x="406678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89" name="Chevron 123">
            <a:hlinkClick r:id="rId8" action="ppaction://hlinksldjump"/>
          </p:cNvPr>
          <p:cNvSpPr>
            <a:spLocks noChangeArrowheads="1"/>
          </p:cNvSpPr>
          <p:nvPr/>
        </p:nvSpPr>
        <p:spPr bwMode="auto">
          <a:xfrm>
            <a:off x="491144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90" name="Chevron 123">
            <a:hlinkClick r:id="rId9" action="ppaction://hlinksldjump"/>
          </p:cNvPr>
          <p:cNvSpPr>
            <a:spLocks noChangeArrowheads="1"/>
          </p:cNvSpPr>
          <p:nvPr/>
        </p:nvSpPr>
        <p:spPr bwMode="auto">
          <a:xfrm>
            <a:off x="575763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91" name="Chevron 123">
            <a:hlinkClick r:id="rId10" action="ppaction://hlinksldjump"/>
          </p:cNvPr>
          <p:cNvSpPr>
            <a:spLocks noChangeArrowheads="1"/>
          </p:cNvSpPr>
          <p:nvPr/>
        </p:nvSpPr>
        <p:spPr bwMode="auto">
          <a:xfrm>
            <a:off x="660230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6" name="Chevron 123">
            <a:hlinkClick r:id="rId11" action="ppaction://hlinksldjump"/>
          </p:cNvPr>
          <p:cNvSpPr>
            <a:spLocks noChangeArrowheads="1"/>
          </p:cNvSpPr>
          <p:nvPr/>
        </p:nvSpPr>
        <p:spPr bwMode="auto">
          <a:xfrm>
            <a:off x="744697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a:t>
            </a:r>
          </a:p>
          <a:p>
            <a:pPr>
              <a:lnSpc>
                <a:spcPct val="90000"/>
              </a:lnSpc>
              <a:buClr>
                <a:schemeClr val="accent1"/>
              </a:buClr>
              <a:buSzPct val="80000"/>
            </a:pPr>
            <a:r>
              <a:rPr lang="en-US" sz="800" dirty="0">
                <a:solidFill>
                  <a:srgbClr val="404040"/>
                </a:solidFill>
              </a:rPr>
              <a:t>Projects</a:t>
            </a:r>
          </a:p>
        </p:txBody>
      </p:sp>
      <p:sp>
        <p:nvSpPr>
          <p:cNvPr id="97" name="Freeform 69"/>
          <p:cNvSpPr>
            <a:spLocks noChangeArrowheads="1"/>
          </p:cNvSpPr>
          <p:nvPr/>
        </p:nvSpPr>
        <p:spPr bwMode="auto">
          <a:xfrm>
            <a:off x="4734157" y="2850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8" name="Freeform 97"/>
          <p:cNvSpPr>
            <a:spLocks noChangeArrowheads="1"/>
          </p:cNvSpPr>
          <p:nvPr/>
        </p:nvSpPr>
        <p:spPr bwMode="auto">
          <a:xfrm>
            <a:off x="6423463" y="28495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9" name="Freeform 98"/>
          <p:cNvSpPr>
            <a:spLocks noChangeArrowheads="1"/>
          </p:cNvSpPr>
          <p:nvPr/>
        </p:nvSpPr>
        <p:spPr bwMode="auto">
          <a:xfrm>
            <a:off x="7267617" y="285000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4" name="Chevron 83"/>
          <p:cNvSpPr>
            <a:spLocks noChangeArrowheads="1"/>
          </p:cNvSpPr>
          <p:nvPr/>
        </p:nvSpPr>
        <p:spPr bwMode="auto">
          <a:xfrm>
            <a:off x="1326215" y="1835685"/>
            <a:ext cx="190939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Orders</a:t>
            </a:r>
          </a:p>
        </p:txBody>
      </p:sp>
      <p:sp>
        <p:nvSpPr>
          <p:cNvPr id="105" name="Chevron 123"/>
          <p:cNvSpPr>
            <a:spLocks noChangeArrowheads="1"/>
          </p:cNvSpPr>
          <p:nvPr/>
        </p:nvSpPr>
        <p:spPr bwMode="auto">
          <a:xfrm>
            <a:off x="2280816" y="2097768"/>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Approve a sales order</a:t>
            </a:r>
          </a:p>
        </p:txBody>
      </p:sp>
      <p:sp>
        <p:nvSpPr>
          <p:cNvPr id="106" name="Chevron 123"/>
          <p:cNvSpPr>
            <a:spLocks noChangeArrowheads="1"/>
          </p:cNvSpPr>
          <p:nvPr/>
        </p:nvSpPr>
        <p:spPr bwMode="auto">
          <a:xfrm>
            <a:off x="1452141" y="2097768"/>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Create a sales order</a:t>
            </a:r>
          </a:p>
        </p:txBody>
      </p:sp>
      <p:sp>
        <p:nvSpPr>
          <p:cNvPr id="107" name="TextBox 59">
            <a:hlinkClick r:id="rId12" action="ppaction://hlinksldjump"/>
          </p:cNvPr>
          <p:cNvSpPr txBox="1">
            <a:spLocks noChangeArrowheads="1"/>
          </p:cNvSpPr>
          <p:nvPr/>
        </p:nvSpPr>
        <p:spPr bwMode="auto">
          <a:xfrm>
            <a:off x="2844607" y="1782283"/>
            <a:ext cx="483933" cy="276999"/>
          </a:xfrm>
          <a:prstGeom prst="rect">
            <a:avLst/>
          </a:prstGeom>
          <a:noFill/>
          <a:ln w="9525">
            <a:noFill/>
            <a:miter lim="800000"/>
            <a:headEnd/>
            <a:tailEnd/>
          </a:ln>
        </p:spPr>
        <p:txBody>
          <a:bodyPr wrap="square" lIns="72000" rIns="0">
            <a:spAutoFit/>
          </a:bodyPr>
          <a:lstStyle>
            <a:defPPr>
              <a:defRPr lang="de-DE"/>
            </a:defPPr>
            <a:lvl1pPr>
              <a:defRPr sz="1200">
                <a:solidFill>
                  <a:schemeClr val="bg1"/>
                </a:solidFill>
                <a:latin typeface="BentonSans Light" pitchFamily="2" charset="0"/>
                <a:cs typeface="BrowalliaUPC" pitchFamily="34" charset="-34"/>
              </a:defRPr>
            </a:lvl1pPr>
          </a:lstStyle>
          <a:p>
            <a:r>
              <a:rPr lang="de-DE" dirty="0"/>
              <a:t> X</a:t>
            </a:r>
          </a:p>
        </p:txBody>
      </p:sp>
      <p:sp>
        <p:nvSpPr>
          <p:cNvPr id="108" name="Oval 124">
            <a:hlinkClick r:id="rId13" action="ppaction://hlinksldjump" tooltip="The user enters details such as the account and products. An available-to-promise check is carried out, and product availability is displayed. After creating the order, the user submits it to logistics for further processing."/>
          </p:cNvPr>
          <p:cNvSpPr>
            <a:spLocks noChangeAspect="1"/>
          </p:cNvSpPr>
          <p:nvPr/>
        </p:nvSpPr>
        <p:spPr bwMode="gray">
          <a:xfrm>
            <a:off x="2101536" y="279383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9" name="Oval 125">
            <a:hlinkClick r:id="rId13" action="ppaction://hlinksldjump" tooltip="If certain conditions are fulfilled, the sales order may need to be approved by multiple managers. The approval process starts when you submit the order. "/>
          </p:cNvPr>
          <p:cNvSpPr>
            <a:spLocks noChangeAspect="1"/>
          </p:cNvSpPr>
          <p:nvPr/>
        </p:nvSpPr>
        <p:spPr bwMode="gray">
          <a:xfrm>
            <a:off x="2931671" y="279128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1" name="Chevron 123">
            <a:hlinkClick r:id="rId14" action="ppaction://hlinksldjump"/>
          </p:cNvPr>
          <p:cNvSpPr>
            <a:spLocks noChangeArrowheads="1"/>
          </p:cNvSpPr>
          <p:nvPr/>
        </p:nvSpPr>
        <p:spPr bwMode="auto">
          <a:xfrm>
            <a:off x="51417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48"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1"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Sales Representative</a:t>
            </a:r>
          </a:p>
          <a:p>
            <a:pPr>
              <a:buClr>
                <a:schemeClr val="accent1"/>
              </a:buClr>
              <a:buSzPct val="80000"/>
              <a:buFont typeface="Wingdings" pitchFamily="2" charset="2"/>
              <a:buNone/>
            </a:pPr>
            <a:endParaRPr lang="en-US" sz="800" dirty="0"/>
          </a:p>
        </p:txBody>
      </p:sp>
      <p:sp>
        <p:nvSpPr>
          <p:cNvPr id="62"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Sales Orders</a:t>
            </a:r>
          </a:p>
        </p:txBody>
      </p:sp>
      <p:sp>
        <p:nvSpPr>
          <p:cNvPr id="6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8" name="Picture 67"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69" name="Picture 68"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70"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4"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8"/>
          <p:cNvPicPr>
            <a:picLocks noChangeAspect="1"/>
          </p:cNvPicPr>
          <p:nvPr>
            <p:custDataLst>
              <p:tags r:id="rId1"/>
            </p:custDataLst>
          </p:nvPr>
        </p:nvPicPr>
        <p:blipFill>
          <a:blip r:embed="rId21" cstate="print">
            <a:extLst>
              <a:ext uri="{28A0092B-C50C-407E-A947-70E740481C1C}">
                <a14:useLocalDpi xmlns:a14="http://schemas.microsoft.com/office/drawing/2010/main" val="0"/>
              </a:ext>
            </a:extLst>
          </a:blip>
          <a:stretch>
            <a:fillRect/>
          </a:stretch>
        </p:blipFill>
        <p:spPr bwMode="auto">
          <a:xfrm>
            <a:off x="6869822" y="4463400"/>
            <a:ext cx="411162" cy="402938"/>
          </a:xfrm>
          <a:prstGeom prst="rect">
            <a:avLst/>
          </a:prstGeom>
          <a:noFill/>
          <a:ln w="9525">
            <a:noFill/>
            <a:miter lim="800000"/>
            <a:headEnd/>
            <a:tailEnd/>
          </a:ln>
        </p:spPr>
      </p:pic>
      <p:pic>
        <p:nvPicPr>
          <p:cNvPr id="55" name="Picture 6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(Project-Based Services) </a:t>
            </a:r>
            <a:br>
              <a:rPr lang="en-US" dirty="0"/>
            </a:br>
            <a:r>
              <a:rPr lang="en-US" sz="2000" b="0" dirty="0"/>
              <a:t>Process Details: Planning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887422"/>
          </a:xfrm>
          <a:prstGeom prst="rect">
            <a:avLst/>
          </a:prstGeom>
          <a:noFill/>
          <a:ln w="9525">
            <a:noFill/>
            <a:miter lim="800000"/>
            <a:headEnd/>
            <a:tailEnd/>
          </a:ln>
        </p:spPr>
        <p:txBody>
          <a:bodyPr wrap="square">
            <a:spAutoFit/>
          </a:bodyPr>
          <a:lstStyle/>
          <a:p>
            <a:pPr lvl="0" fontAlgn="base">
              <a:spcBef>
                <a:spcPts val="600"/>
              </a:spcBef>
              <a:spcAft>
                <a:spcPct val="0"/>
              </a:spcAft>
            </a:pPr>
            <a:r>
              <a:rPr lang="en-US" sz="900" dirty="0">
                <a:solidFill>
                  <a:srgbClr val="000000"/>
                </a:solidFill>
                <a:latin typeface="Arial" charset="0"/>
                <a:ea typeface="Arial Unicode MS" pitchFamily="34" charset="-128"/>
                <a:cs typeface="Arial Unicode MS" pitchFamily="34" charset="-128"/>
              </a:rPr>
              <a:t>The </a:t>
            </a:r>
            <a:r>
              <a:rPr lang="en-US" sz="900" b="1" dirty="0">
                <a:solidFill>
                  <a:srgbClr val="000000"/>
                </a:solidFill>
                <a:latin typeface="Arial" charset="0"/>
                <a:ea typeface="Arial Unicode MS" pitchFamily="34" charset="-128"/>
                <a:cs typeface="Arial Unicode MS" pitchFamily="34" charset="-128"/>
              </a:rPr>
              <a:t>Planning Projects</a:t>
            </a:r>
            <a:r>
              <a:rPr lang="en-US" sz="900" dirty="0">
                <a:solidFill>
                  <a:srgbClr val="000000"/>
                </a:solidFill>
                <a:latin typeface="Arial" charset="0"/>
                <a:ea typeface="Arial Unicode MS" pitchFamily="34" charset="-128"/>
                <a:cs typeface="Arial Unicode MS" pitchFamily="34" charset="-128"/>
              </a:rPr>
              <a:t> business process enables you to create, plan, and structure your project, as well as your project team setup and staffing.</a:t>
            </a:r>
          </a:p>
          <a:p>
            <a:pPr lvl="0" fontAlgn="base">
              <a:spcBef>
                <a:spcPts val="600"/>
              </a:spcBef>
              <a:spcAft>
                <a:spcPct val="0"/>
              </a:spcAft>
            </a:pPr>
            <a:r>
              <a:rPr lang="en-US" sz="900" dirty="0"/>
              <a:t>This step can also be performed before the creation of the sales quote or sales order, so you can use the project for the calculation of sales quotes and sales orders.</a:t>
            </a:r>
            <a:endParaRPr lang="en-US" sz="900" dirty="0">
              <a:latin typeface="Arial" charset="0"/>
              <a:ea typeface="Arial Unicode MS" pitchFamily="34" charset="-128"/>
              <a:cs typeface="Arial Unicode MS" pitchFamily="34" charset="-128"/>
            </a:endParaRPr>
          </a:p>
          <a:p>
            <a:pPr marL="228600" lvl="1" indent="-114300">
              <a:spcBef>
                <a:spcPts val="200"/>
              </a:spcBef>
              <a:buNone/>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4" name="Chevron 45"/>
          <p:cNvSpPr>
            <a:spLocks noChangeArrowheads="1"/>
          </p:cNvSpPr>
          <p:nvPr/>
        </p:nvSpPr>
        <p:spPr bwMode="auto">
          <a:xfrm>
            <a:off x="2131990" y="1831520"/>
            <a:ext cx="3714373"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Projects</a:t>
            </a:r>
          </a:p>
        </p:txBody>
      </p:sp>
      <p:sp>
        <p:nvSpPr>
          <p:cNvPr id="77" name="Chevron 123"/>
          <p:cNvSpPr>
            <a:spLocks noChangeArrowheads="1"/>
          </p:cNvSpPr>
          <p:nvPr/>
        </p:nvSpPr>
        <p:spPr bwMode="auto">
          <a:xfrm>
            <a:off x="480538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Release project</a:t>
            </a:r>
          </a:p>
        </p:txBody>
      </p:sp>
      <p:sp>
        <p:nvSpPr>
          <p:cNvPr id="79" name="Chevron 123"/>
          <p:cNvSpPr>
            <a:spLocks noChangeArrowheads="1"/>
          </p:cNvSpPr>
          <p:nvPr/>
        </p:nvSpPr>
        <p:spPr bwMode="auto">
          <a:xfrm>
            <a:off x="397888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Create baseline</a:t>
            </a:r>
          </a:p>
        </p:txBody>
      </p:sp>
      <p:sp>
        <p:nvSpPr>
          <p:cNvPr id="85" name="Chevron 123"/>
          <p:cNvSpPr>
            <a:spLocks noChangeArrowheads="1"/>
          </p:cNvSpPr>
          <p:nvPr/>
        </p:nvSpPr>
        <p:spPr bwMode="auto">
          <a:xfrm>
            <a:off x="315239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Plan project</a:t>
            </a:r>
          </a:p>
        </p:txBody>
      </p:sp>
      <p:sp>
        <p:nvSpPr>
          <p:cNvPr id="86" name="Chevron 123"/>
          <p:cNvSpPr>
            <a:spLocks noChangeArrowheads="1"/>
          </p:cNvSpPr>
          <p:nvPr/>
        </p:nvSpPr>
        <p:spPr bwMode="auto">
          <a:xfrm>
            <a:off x="232589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Create project</a:t>
            </a:r>
          </a:p>
        </p:txBody>
      </p:sp>
      <p:sp>
        <p:nvSpPr>
          <p:cNvPr id="87" name="Oval 86">
            <a:hlinkClick r:id="rId6" action="ppaction://hlinksldjump" tooltip="The project manager releases the project. Related business processes in other business areas are triggered. For example, planned purchase requests are sent to service procurement and time and expenses can be recorded against the project."/>
          </p:cNvPr>
          <p:cNvSpPr>
            <a:spLocks noChangeAspect="1"/>
          </p:cNvSpPr>
          <p:nvPr/>
        </p:nvSpPr>
        <p:spPr bwMode="gray">
          <a:xfrm>
            <a:off x="5453583" y="278936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6" action="ppaction://hlinksldjump" tooltip="If baseline approval is mandatory, the project manager creates a baseline and submits it for approval before releasing the project. If baseline approval is optional, the system creates a baseline when the project manager releases the project."/>
          </p:cNvPr>
          <p:cNvSpPr>
            <a:spLocks noChangeAspect="1"/>
          </p:cNvSpPr>
          <p:nvPr/>
        </p:nvSpPr>
        <p:spPr bwMode="gray">
          <a:xfrm>
            <a:off x="4627437"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95">
            <a:hlinkClick r:id="rId6" action="ppaction://hlinksldjump" tooltip="The project manager plans the project structure using phases, tasks, and milestones and the timeline based on durations and dependencies. Project planning also includes work and expense planning as well as staffing with internal and external resources."/>
          </p:cNvPr>
          <p:cNvSpPr>
            <a:spLocks noChangeAspect="1"/>
          </p:cNvSpPr>
          <p:nvPr/>
        </p:nvSpPr>
        <p:spPr bwMode="gray">
          <a:xfrm>
            <a:off x="3799800"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6">
            <a:hlinkClick r:id="rId6" action="ppaction://hlinksldjump" tooltip="The project manager can create a project from scratch or based on a sales order, an existing project, a project template, or from a project in Microsoft Project®."/>
          </p:cNvPr>
          <p:cNvSpPr>
            <a:spLocks noChangeAspect="1"/>
          </p:cNvSpPr>
          <p:nvPr/>
        </p:nvSpPr>
        <p:spPr bwMode="gray">
          <a:xfrm>
            <a:off x="2972619"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TextBox 59">
            <a:hlinkClick r:id="rId7" action="ppaction://hlinksldjump"/>
          </p:cNvPr>
          <p:cNvSpPr txBox="1">
            <a:spLocks noChangeArrowheads="1"/>
          </p:cNvSpPr>
          <p:nvPr/>
        </p:nvSpPr>
        <p:spPr bwMode="auto">
          <a:xfrm>
            <a:off x="5496554" y="1781175"/>
            <a:ext cx="172089" cy="276999"/>
          </a:xfrm>
          <a:prstGeom prst="rect">
            <a:avLst/>
          </a:prstGeom>
          <a:noFill/>
          <a:ln w="9525">
            <a:noFill/>
            <a:miter lim="800000"/>
            <a:headEnd/>
            <a:tailEnd/>
          </a:ln>
        </p:spPr>
        <p:txBody>
          <a:bodyPr wrap="square" lIns="72000" rIns="0">
            <a:spAutoFit/>
          </a:bodyPr>
          <a:lstStyle>
            <a:defPPr>
              <a:defRPr lang="de-DE"/>
            </a:defPPr>
            <a:lvl1pPr>
              <a:defRPr sz="1200">
                <a:solidFill>
                  <a:schemeClr val="bg1"/>
                </a:solidFill>
                <a:latin typeface="BentonSans Light" pitchFamily="2" charset="0"/>
                <a:cs typeface="BrowalliaUPC" pitchFamily="34" charset="-34"/>
              </a:defRPr>
            </a:lvl1pPr>
          </a:lstStyle>
          <a:p>
            <a:r>
              <a:rPr lang="de-DE" dirty="0"/>
              <a:t>X</a:t>
            </a:r>
          </a:p>
        </p:txBody>
      </p:sp>
      <p:cxnSp>
        <p:nvCxnSpPr>
          <p:cNvPr id="100"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48" name="Text Box 194"/>
          <p:cNvSpPr txBox="1">
            <a:spLocks noChangeArrowheads="1"/>
          </p:cNvSpPr>
          <p:nvPr/>
        </p:nvSpPr>
        <p:spPr bwMode="auto">
          <a:xfrm>
            <a:off x="8288338" y="2603500"/>
            <a:ext cx="328612" cy="360363"/>
          </a:xfrm>
          <a:prstGeom prst="rect">
            <a:avLst/>
          </a:prstGeom>
          <a:noFill/>
          <a:ln w="19050" cap="rnd" algn="ctr">
            <a:noFill/>
            <a:miter lim="800000"/>
            <a:headEnd/>
            <a:tailEnd/>
          </a:ln>
        </p:spPr>
        <p:txBody>
          <a:bodyPr wrap="none" lIns="72000" tIns="36000" rIns="0" bIns="46800">
            <a:spAutoFit/>
          </a:bodyPr>
          <a:lstStyle/>
          <a:p>
            <a:pPr>
              <a:lnSpc>
                <a:spcPct val="90000"/>
              </a:lnSpc>
            </a:pPr>
            <a:r>
              <a:rPr lang="de-DE" sz="2000" dirty="0"/>
              <a:t>…</a:t>
            </a:r>
          </a:p>
        </p:txBody>
      </p:sp>
      <p:sp>
        <p:nvSpPr>
          <p:cNvPr id="62" name="Chevron 123">
            <a:hlinkClick r:id="rId8" action="ppaction://hlinksldjump"/>
          </p:cNvPr>
          <p:cNvSpPr>
            <a:spLocks noChangeArrowheads="1"/>
          </p:cNvSpPr>
          <p:nvPr/>
        </p:nvSpPr>
        <p:spPr bwMode="auto">
          <a:xfrm>
            <a:off x="51417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6" name="Chevron 123">
            <a:hlinkClick r:id="rId9" action="ppaction://hlinksldjump"/>
          </p:cNvPr>
          <p:cNvSpPr>
            <a:spLocks noChangeArrowheads="1"/>
          </p:cNvSpPr>
          <p:nvPr/>
        </p:nvSpPr>
        <p:spPr bwMode="auto">
          <a:xfrm>
            <a:off x="13529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8" name="Chevron 123">
            <a:hlinkClick r:id="rId10" action="ppaction://hlinksldjump"/>
          </p:cNvPr>
          <p:cNvSpPr>
            <a:spLocks noChangeArrowheads="1"/>
          </p:cNvSpPr>
          <p:nvPr/>
        </p:nvSpPr>
        <p:spPr bwMode="auto">
          <a:xfrm>
            <a:off x="581098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71" name="Chevron 123">
            <a:hlinkClick r:id="rId11" action="ppaction://hlinksldjump"/>
          </p:cNvPr>
          <p:cNvSpPr>
            <a:spLocks noChangeArrowheads="1"/>
          </p:cNvSpPr>
          <p:nvPr/>
        </p:nvSpPr>
        <p:spPr bwMode="auto">
          <a:xfrm>
            <a:off x="665565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72" name="Chevron 123">
            <a:hlinkClick r:id="rId12" action="ppaction://hlinksldjump"/>
          </p:cNvPr>
          <p:cNvSpPr>
            <a:spLocks noChangeArrowheads="1"/>
          </p:cNvSpPr>
          <p:nvPr/>
        </p:nvSpPr>
        <p:spPr bwMode="auto">
          <a:xfrm>
            <a:off x="750183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3" name="Freeform 69"/>
          <p:cNvSpPr>
            <a:spLocks noChangeArrowheads="1"/>
          </p:cNvSpPr>
          <p:nvPr/>
        </p:nvSpPr>
        <p:spPr bwMode="auto">
          <a:xfrm>
            <a:off x="6478359" y="2850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5" name="Freeform 74"/>
          <p:cNvSpPr>
            <a:spLocks noChangeArrowheads="1"/>
          </p:cNvSpPr>
          <p:nvPr/>
        </p:nvSpPr>
        <p:spPr bwMode="auto">
          <a:xfrm>
            <a:off x="8167665" y="28495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9"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61" name="Picture 68"/>
          <p:cNvPicPr>
            <a:picLocks noChangeAspect="1"/>
          </p:cNvPicPr>
          <p:nvPr>
            <p:custDataLst>
              <p:tags r:id="rId1"/>
            </p:custDataLst>
          </p:nvPr>
        </p:nvPicPr>
        <p:blipFill>
          <a:blip r:embed="rId13" cstate="print">
            <a:extLst>
              <a:ext uri="{28A0092B-C50C-407E-A947-70E740481C1C}">
                <a14:useLocalDpi xmlns:a14="http://schemas.microsoft.com/office/drawing/2010/main" val="0"/>
              </a:ext>
            </a:extLst>
          </a:blip>
          <a:stretch>
            <a:fillRect/>
          </a:stretch>
        </p:blipFill>
        <p:spPr bwMode="auto">
          <a:xfrm>
            <a:off x="6869822" y="4463400"/>
            <a:ext cx="411161" cy="402938"/>
          </a:xfrm>
          <a:prstGeom prst="rect">
            <a:avLst/>
          </a:prstGeom>
          <a:noFill/>
          <a:ln w="9525">
            <a:noFill/>
            <a:miter lim="800000"/>
            <a:headEnd/>
            <a:tailEnd/>
          </a:ln>
        </p:spPr>
      </p:pic>
      <p:sp>
        <p:nvSpPr>
          <p:cNvPr id="64"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Project Manager</a:t>
            </a:r>
          </a:p>
          <a:p>
            <a:pPr>
              <a:buClr>
                <a:schemeClr val="accent1"/>
              </a:buClr>
              <a:buSzPct val="80000"/>
              <a:buFont typeface="Wingdings" pitchFamily="2" charset="2"/>
              <a:buNone/>
            </a:pPr>
            <a:endParaRPr lang="en-US" sz="800" dirty="0"/>
          </a:p>
        </p:txBody>
      </p:sp>
      <p:sp>
        <p:nvSpPr>
          <p:cNvPr id="65"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Project Management  </a:t>
            </a:r>
          </a:p>
        </p:txBody>
      </p:sp>
      <p:sp>
        <p:nvSpPr>
          <p:cNvPr id="69" name="TextBox 6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1" name="Picture 80"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82" name="Picture 81"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83"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0"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Order-to-Cash (Project-Based Services) </a:t>
            </a:r>
            <a:br>
              <a:rPr lang="en-US" dirty="0"/>
            </a:br>
            <a:r>
              <a:rPr lang="en-US" sz="2000" b="0" dirty="0"/>
              <a:t>Process Details: Executing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533479"/>
          </a:xfrm>
          <a:prstGeom prst="rect">
            <a:avLst/>
          </a:prstGeom>
          <a:noFill/>
          <a:ln w="9525">
            <a:noFill/>
            <a:miter lim="800000"/>
            <a:headEnd/>
            <a:tailEnd/>
          </a:ln>
        </p:spPr>
        <p:txBody>
          <a:bodyPr wrap="square">
            <a:spAutoFit/>
          </a:bodyPr>
          <a:lstStyle/>
          <a:p>
            <a:pPr lvl="0" fontAlgn="base">
              <a:spcBef>
                <a:spcPts val="600"/>
              </a:spcBef>
              <a:spcAft>
                <a:spcPct val="0"/>
              </a:spcAft>
            </a:pPr>
            <a:r>
              <a:rPr lang="en-US" sz="900" dirty="0">
                <a:solidFill>
                  <a:srgbClr val="000000"/>
                </a:solidFill>
                <a:latin typeface="Arial" charset="0"/>
                <a:ea typeface="Arial Unicode MS" pitchFamily="34" charset="-128"/>
                <a:cs typeface="Arial Unicode MS" pitchFamily="34" charset="-128"/>
              </a:rPr>
              <a:t>The </a:t>
            </a:r>
            <a:r>
              <a:rPr lang="en-US" sz="900" b="1" dirty="0">
                <a:solidFill>
                  <a:srgbClr val="000000"/>
                </a:solidFill>
                <a:latin typeface="Arial" charset="0"/>
                <a:ea typeface="Arial Unicode MS" pitchFamily="34" charset="-128"/>
                <a:cs typeface="Arial Unicode MS" pitchFamily="34" charset="-128"/>
              </a:rPr>
              <a:t>Executing Projects</a:t>
            </a:r>
            <a:r>
              <a:rPr lang="en-US" sz="900" dirty="0">
                <a:solidFill>
                  <a:srgbClr val="000000"/>
                </a:solidFill>
                <a:latin typeface="Arial" charset="0"/>
                <a:ea typeface="Arial Unicode MS" pitchFamily="34" charset="-128"/>
                <a:cs typeface="Arial Unicode MS" pitchFamily="34" charset="-128"/>
              </a:rPr>
              <a:t> business process includes the project release with baseline creation, refinement of the project plan, team setup, and staffing.</a:t>
            </a:r>
          </a:p>
          <a:p>
            <a:pPr marL="228600" lvl="1" indent="-114300">
              <a:spcBef>
                <a:spcPts val="200"/>
              </a:spcBef>
              <a:buNone/>
            </a:pPr>
            <a:endParaRPr lang="en-US" sz="900" dirty="0"/>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4" name="Chevron 45"/>
          <p:cNvSpPr>
            <a:spLocks noChangeArrowheads="1"/>
          </p:cNvSpPr>
          <p:nvPr/>
        </p:nvSpPr>
        <p:spPr bwMode="auto">
          <a:xfrm>
            <a:off x="2977535" y="1831520"/>
            <a:ext cx="3714373"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Executing Projects</a:t>
            </a:r>
          </a:p>
        </p:txBody>
      </p:sp>
      <p:sp>
        <p:nvSpPr>
          <p:cNvPr id="77" name="Chevron 123"/>
          <p:cNvSpPr>
            <a:spLocks noChangeArrowheads="1"/>
          </p:cNvSpPr>
          <p:nvPr/>
        </p:nvSpPr>
        <p:spPr bwMode="auto">
          <a:xfrm>
            <a:off x="565092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Order time-based services</a:t>
            </a:r>
          </a:p>
        </p:txBody>
      </p:sp>
      <p:sp>
        <p:nvSpPr>
          <p:cNvPr id="79" name="Chevron 123"/>
          <p:cNvSpPr>
            <a:spLocks noChangeArrowheads="1"/>
          </p:cNvSpPr>
          <p:nvPr/>
        </p:nvSpPr>
        <p:spPr bwMode="auto">
          <a:xfrm>
            <a:off x="482443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Perform project work</a:t>
            </a:r>
          </a:p>
        </p:txBody>
      </p:sp>
      <p:sp>
        <p:nvSpPr>
          <p:cNvPr id="85" name="Chevron 123"/>
          <p:cNvSpPr>
            <a:spLocks noChangeArrowheads="1"/>
          </p:cNvSpPr>
          <p:nvPr/>
        </p:nvSpPr>
        <p:spPr bwMode="auto">
          <a:xfrm>
            <a:off x="399793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Plan project</a:t>
            </a:r>
          </a:p>
        </p:txBody>
      </p:sp>
      <p:sp>
        <p:nvSpPr>
          <p:cNvPr id="86" name="Chevron 123"/>
          <p:cNvSpPr>
            <a:spLocks noChangeArrowheads="1"/>
          </p:cNvSpPr>
          <p:nvPr/>
        </p:nvSpPr>
        <p:spPr bwMode="auto">
          <a:xfrm>
            <a:off x="317144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Revise project planning</a:t>
            </a:r>
          </a:p>
        </p:txBody>
      </p:sp>
      <p:sp>
        <p:nvSpPr>
          <p:cNvPr id="87" name="Oval 86">
            <a:hlinkClick r:id="rId6" action="ppaction://hlinksldjump" tooltip="The project manager can order time-based services from within the project to cover planned work packages which could not be staffed internally. A purchase request is created and sent to the responsible purchasing department."/>
          </p:cNvPr>
          <p:cNvSpPr>
            <a:spLocks noChangeAspect="1"/>
          </p:cNvSpPr>
          <p:nvPr/>
        </p:nvSpPr>
        <p:spPr bwMode="gray">
          <a:xfrm>
            <a:off x="6304636"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2" name="Oval 91">
            <a:hlinkClick r:id="rId6" action="ppaction://hlinksldjump" tooltip="Project team members can view and edit work packages that are assigned to them, and can manage the tasks for which they are responsible by creating work packages, changing the status, editing checklists, and updating the remaining work."/>
          </p:cNvPr>
          <p:cNvSpPr>
            <a:spLocks noChangeAspect="1"/>
          </p:cNvSpPr>
          <p:nvPr/>
        </p:nvSpPr>
        <p:spPr bwMode="gray">
          <a:xfrm>
            <a:off x="5475736"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Oval 92">
            <a:hlinkClick r:id="rId6" action="ppaction://hlinksldjump" tooltip="If the scope of the project changes, for example, if additional project tasks are added, the project manage can create a new baseline."/>
          </p:cNvPr>
          <p:cNvSpPr>
            <a:spLocks noChangeAspect="1"/>
          </p:cNvSpPr>
          <p:nvPr/>
        </p:nvSpPr>
        <p:spPr bwMode="gray">
          <a:xfrm>
            <a:off x="4645345"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93">
            <a:hlinkClick r:id="rId6" action="ppaction://hlinksldjump" tooltip="The project manager can monitor the project status, performance, and resource utilization and make changes to the project plan and staffing as required."/>
          </p:cNvPr>
          <p:cNvSpPr>
            <a:spLocks noChangeAspect="1"/>
          </p:cNvSpPr>
          <p:nvPr/>
        </p:nvSpPr>
        <p:spPr bwMode="gray">
          <a:xfrm>
            <a:off x="3820918"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TextBox 59">
            <a:hlinkClick r:id="rId7" action="ppaction://hlinksldjump"/>
          </p:cNvPr>
          <p:cNvSpPr txBox="1">
            <a:spLocks noChangeArrowheads="1"/>
          </p:cNvSpPr>
          <p:nvPr/>
        </p:nvSpPr>
        <p:spPr bwMode="auto">
          <a:xfrm>
            <a:off x="6331466" y="1770542"/>
            <a:ext cx="172089" cy="276999"/>
          </a:xfrm>
          <a:prstGeom prst="rect">
            <a:avLst/>
          </a:prstGeom>
          <a:noFill/>
          <a:ln w="9525">
            <a:noFill/>
            <a:miter lim="800000"/>
            <a:headEnd/>
            <a:tailEnd/>
          </a:ln>
        </p:spPr>
        <p:txBody>
          <a:bodyPr wrap="square" lIns="72000" rIns="0">
            <a:spAutoFit/>
          </a:bodyPr>
          <a:lstStyle>
            <a:defPPr>
              <a:defRPr lang="de-DE"/>
            </a:defPPr>
            <a:lvl1pPr>
              <a:defRPr sz="1200">
                <a:solidFill>
                  <a:schemeClr val="bg1"/>
                </a:solidFill>
                <a:latin typeface="BentonSans Light" pitchFamily="2" charset="0"/>
                <a:cs typeface="BrowalliaUPC" pitchFamily="34" charset="-34"/>
              </a:defRPr>
            </a:lvl1pPr>
          </a:lstStyle>
          <a:p>
            <a:r>
              <a:rPr lang="de-DE" dirty="0"/>
              <a:t>X</a:t>
            </a:r>
          </a:p>
        </p:txBody>
      </p:sp>
      <p:sp>
        <p:nvSpPr>
          <p:cNvPr id="44" name="Text Box 194"/>
          <p:cNvSpPr txBox="1">
            <a:spLocks noChangeArrowheads="1"/>
          </p:cNvSpPr>
          <p:nvPr/>
        </p:nvSpPr>
        <p:spPr bwMode="auto">
          <a:xfrm>
            <a:off x="8345488" y="2603500"/>
            <a:ext cx="328612" cy="360363"/>
          </a:xfrm>
          <a:prstGeom prst="rect">
            <a:avLst/>
          </a:prstGeom>
          <a:noFill/>
          <a:ln w="19050" cap="rnd" algn="ctr">
            <a:noFill/>
            <a:miter lim="800000"/>
            <a:headEnd/>
            <a:tailEnd/>
          </a:ln>
        </p:spPr>
        <p:txBody>
          <a:bodyPr wrap="none" lIns="72000" tIns="36000" rIns="0" bIns="46800">
            <a:spAutoFit/>
          </a:bodyPr>
          <a:lstStyle/>
          <a:p>
            <a:pPr>
              <a:lnSpc>
                <a:spcPct val="90000"/>
              </a:lnSpc>
            </a:pPr>
            <a:r>
              <a:rPr lang="de-DE" sz="2000" dirty="0"/>
              <a:t>…</a:t>
            </a:r>
          </a:p>
        </p:txBody>
      </p:sp>
      <p:sp>
        <p:nvSpPr>
          <p:cNvPr id="45" name="Chevron 123">
            <a:hlinkClick r:id="rId8" action="ppaction://hlinksldjump"/>
          </p:cNvPr>
          <p:cNvSpPr>
            <a:spLocks noChangeArrowheads="1"/>
          </p:cNvSpPr>
          <p:nvPr/>
        </p:nvSpPr>
        <p:spPr bwMode="auto">
          <a:xfrm>
            <a:off x="13529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46" name="Chevron 123">
            <a:hlinkClick r:id="rId9" action="ppaction://hlinksldjump"/>
          </p:cNvPr>
          <p:cNvSpPr>
            <a:spLocks noChangeArrowheads="1"/>
          </p:cNvSpPr>
          <p:nvPr/>
        </p:nvSpPr>
        <p:spPr bwMode="auto">
          <a:xfrm>
            <a:off x="218733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48" name="Chevron 123">
            <a:hlinkClick r:id="rId10" action="ppaction://hlinksldjump"/>
          </p:cNvPr>
          <p:cNvSpPr>
            <a:spLocks noChangeArrowheads="1"/>
          </p:cNvSpPr>
          <p:nvPr/>
        </p:nvSpPr>
        <p:spPr bwMode="auto">
          <a:xfrm>
            <a:off x="51417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7" name="Chevron 123">
            <a:hlinkClick r:id="rId11" action="ppaction://hlinksldjump"/>
          </p:cNvPr>
          <p:cNvSpPr>
            <a:spLocks noChangeArrowheads="1"/>
          </p:cNvSpPr>
          <p:nvPr/>
        </p:nvSpPr>
        <p:spPr bwMode="auto">
          <a:xfrm>
            <a:off x="665565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68" name="Chevron 123">
            <a:hlinkClick r:id="rId12" action="ppaction://hlinksldjump"/>
          </p:cNvPr>
          <p:cNvSpPr>
            <a:spLocks noChangeArrowheads="1"/>
          </p:cNvSpPr>
          <p:nvPr/>
        </p:nvSpPr>
        <p:spPr bwMode="auto">
          <a:xfrm>
            <a:off x="750183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9" name="Freeform 68"/>
          <p:cNvSpPr>
            <a:spLocks noChangeArrowheads="1"/>
          </p:cNvSpPr>
          <p:nvPr/>
        </p:nvSpPr>
        <p:spPr bwMode="auto">
          <a:xfrm>
            <a:off x="8167665" y="28495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cxnSp>
        <p:nvCxnSpPr>
          <p:cNvPr id="71"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59"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3"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Project Manager, Project Team Member</a:t>
            </a:r>
          </a:p>
          <a:p>
            <a:pPr>
              <a:buClr>
                <a:schemeClr val="accent1"/>
              </a:buClr>
              <a:buSzPct val="80000"/>
              <a:buFont typeface="Wingdings" pitchFamily="2" charset="2"/>
              <a:buNone/>
            </a:pPr>
            <a:endParaRPr lang="en-US" sz="800" dirty="0"/>
          </a:p>
        </p:txBody>
      </p:sp>
      <p:sp>
        <p:nvSpPr>
          <p:cNvPr id="64"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Project Management  </a:t>
            </a:r>
          </a:p>
        </p:txBody>
      </p:sp>
      <p:sp>
        <p:nvSpPr>
          <p:cNvPr id="65" name="TextBox 6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5" name="Picture 74"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76" name="Picture 75"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78"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7">
            <a:hlinkClick r:id="rId1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3"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8"/>
          <p:cNvPicPr>
            <a:picLocks noChangeAspect="1"/>
          </p:cNvPicPr>
          <p:nvPr>
            <p:custDataLst>
              <p:tags r:id="rId1"/>
            </p:custDataLst>
          </p:nvPr>
        </p:nvPicPr>
        <p:blipFill>
          <a:blip r:embed="rId19" cstate="print">
            <a:extLst>
              <a:ext uri="{28A0092B-C50C-407E-A947-70E740481C1C}">
                <a14:useLocalDpi xmlns:a14="http://schemas.microsoft.com/office/drawing/2010/main" val="0"/>
              </a:ext>
            </a:extLst>
          </a:blip>
          <a:stretch>
            <a:fillRect/>
          </a:stretch>
        </p:blipFill>
        <p:spPr bwMode="auto">
          <a:xfrm>
            <a:off x="6869822" y="4463400"/>
            <a:ext cx="411161" cy="402938"/>
          </a:xfrm>
          <a:prstGeom prst="rect">
            <a:avLst/>
          </a:prstGeom>
          <a:noFill/>
          <a:ln w="9525">
            <a:noFill/>
            <a:miter lim="800000"/>
            <a:headEnd/>
            <a:tailEnd/>
          </a:ln>
        </p:spPr>
      </p:pic>
      <p:pic>
        <p:nvPicPr>
          <p:cNvPr id="55" name="Picture 6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(Project-Based Services) </a:t>
            </a:r>
            <a:br>
              <a:rPr lang="en-US" dirty="0"/>
            </a:br>
            <a:r>
              <a:rPr lang="en-US" sz="2000" b="0" dirty="0"/>
              <a:t>Process Details: Creating Invoice Requests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67197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Project Invoice Requests</a:t>
            </a:r>
            <a:r>
              <a:rPr lang="en-US" sz="900" dirty="0"/>
              <a:t> business process enables you to create an invoice request for project-related time and expenses and release the invoice request to customer invoicing.</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4" name="Chevron 83"/>
          <p:cNvSpPr>
            <a:spLocks noChangeArrowheads="1"/>
          </p:cNvSpPr>
          <p:nvPr/>
        </p:nvSpPr>
        <p:spPr bwMode="auto">
          <a:xfrm>
            <a:off x="3827830" y="1835685"/>
            <a:ext cx="190939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Project Invoice Requests</a:t>
            </a:r>
          </a:p>
        </p:txBody>
      </p:sp>
      <p:sp>
        <p:nvSpPr>
          <p:cNvPr id="77" name="Chevron 123"/>
          <p:cNvSpPr>
            <a:spLocks noChangeArrowheads="1"/>
          </p:cNvSpPr>
          <p:nvPr/>
        </p:nvSpPr>
        <p:spPr bwMode="auto">
          <a:xfrm>
            <a:off x="479089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Release project invoice request</a:t>
            </a:r>
          </a:p>
        </p:txBody>
      </p:sp>
      <p:sp>
        <p:nvSpPr>
          <p:cNvPr id="79" name="Chevron 123"/>
          <p:cNvSpPr>
            <a:spLocks noChangeArrowheads="1"/>
          </p:cNvSpPr>
          <p:nvPr/>
        </p:nvSpPr>
        <p:spPr bwMode="auto">
          <a:xfrm>
            <a:off x="3953756"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Create project invoice request</a:t>
            </a:r>
          </a:p>
        </p:txBody>
      </p:sp>
      <p:sp>
        <p:nvSpPr>
          <p:cNvPr id="85" name="Oval 84">
            <a:hlinkClick r:id="rId5" action="ppaction://hlinksldjump" tooltip="The billing clerk creates a project invoice request for a billable project. The structure and sales agreement (fixed-price, time &amp; material) of the referenced sales order is copied and enhanced manually. Time and expenses are assigned to invoice items.  "/>
          </p:cNvPr>
          <p:cNvSpPr>
            <a:spLocks noChangeAspect="1"/>
          </p:cNvSpPr>
          <p:nvPr/>
        </p:nvSpPr>
        <p:spPr bwMode="gray">
          <a:xfrm>
            <a:off x="4602547" y="279375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5" action="ppaction://hlinksldjump" tooltip="The billing clerk releases the project invoice request to customer invoicing where the follow-on customer invoice is created."/>
          </p:cNvPr>
          <p:cNvSpPr>
            <a:spLocks noChangeAspect="1"/>
          </p:cNvSpPr>
          <p:nvPr/>
        </p:nvSpPr>
        <p:spPr bwMode="gray">
          <a:xfrm>
            <a:off x="5439696" y="2792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7" name="TextBox 59">
            <a:hlinkClick r:id="rId6" action="ppaction://hlinksldjump"/>
          </p:cNvPr>
          <p:cNvSpPr txBox="1">
            <a:spLocks noChangeArrowheads="1"/>
          </p:cNvSpPr>
          <p:nvPr/>
        </p:nvSpPr>
        <p:spPr bwMode="auto">
          <a:xfrm>
            <a:off x="5364942" y="1771650"/>
            <a:ext cx="396012" cy="276999"/>
          </a:xfrm>
          <a:prstGeom prst="rect">
            <a:avLst/>
          </a:prstGeom>
          <a:noFill/>
          <a:ln w="9525">
            <a:noFill/>
            <a:miter lim="800000"/>
            <a:headEnd/>
            <a:tailEnd/>
          </a:ln>
        </p:spPr>
        <p:txBody>
          <a:bodyPr wrap="square" lIns="72000" rIns="0">
            <a:spAutoFit/>
          </a:bodyPr>
          <a:lstStyle>
            <a:defPPr>
              <a:defRPr lang="de-DE"/>
            </a:defPPr>
            <a:lvl1pPr>
              <a:defRPr sz="1200">
                <a:solidFill>
                  <a:schemeClr val="bg1"/>
                </a:solidFill>
                <a:latin typeface="BentonSans Light" pitchFamily="2" charset="0"/>
                <a:cs typeface="BrowalliaUPC" pitchFamily="34" charset="-34"/>
              </a:defRPr>
            </a:lvl1pPr>
          </a:lstStyle>
          <a:p>
            <a:r>
              <a:rPr lang="de-DE" dirty="0"/>
              <a:t> X</a:t>
            </a:r>
          </a:p>
        </p:txBody>
      </p:sp>
      <p:pic>
        <p:nvPicPr>
          <p:cNvPr id="94" name="Picture 141"/>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6866224" y="4459811"/>
            <a:ext cx="411163" cy="411163"/>
          </a:xfrm>
          <a:prstGeom prst="rect">
            <a:avLst/>
          </a:prstGeom>
          <a:noFill/>
          <a:ln w="9525">
            <a:noFill/>
            <a:miter lim="800000"/>
            <a:headEnd/>
            <a:tailEnd/>
          </a:ln>
        </p:spPr>
      </p:pic>
      <p:sp>
        <p:nvSpPr>
          <p:cNvPr id="48" name="Chevron 123">
            <a:hlinkClick r:id="rId8" action="ppaction://hlinksldjump"/>
          </p:cNvPr>
          <p:cNvSpPr>
            <a:spLocks noChangeArrowheads="1"/>
          </p:cNvSpPr>
          <p:nvPr/>
        </p:nvSpPr>
        <p:spPr bwMode="auto">
          <a:xfrm>
            <a:off x="13529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4" name="Chevron 123">
            <a:hlinkClick r:id="rId9" action="ppaction://hlinksldjump"/>
          </p:cNvPr>
          <p:cNvSpPr>
            <a:spLocks noChangeArrowheads="1"/>
          </p:cNvSpPr>
          <p:nvPr/>
        </p:nvSpPr>
        <p:spPr bwMode="auto">
          <a:xfrm>
            <a:off x="218733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71" name="Chevron 123">
            <a:hlinkClick r:id="rId10" action="ppaction://hlinksldjump"/>
          </p:cNvPr>
          <p:cNvSpPr>
            <a:spLocks noChangeArrowheads="1"/>
          </p:cNvSpPr>
          <p:nvPr/>
        </p:nvSpPr>
        <p:spPr bwMode="auto">
          <a:xfrm>
            <a:off x="51417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76" name="Chevron 123">
            <a:hlinkClick r:id="rId11" action="ppaction://hlinksldjump"/>
          </p:cNvPr>
          <p:cNvSpPr>
            <a:spLocks noChangeArrowheads="1"/>
          </p:cNvSpPr>
          <p:nvPr/>
        </p:nvSpPr>
        <p:spPr bwMode="auto">
          <a:xfrm>
            <a:off x="303380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78" name="Freeform 69"/>
          <p:cNvSpPr>
            <a:spLocks noChangeArrowheads="1"/>
          </p:cNvSpPr>
          <p:nvPr/>
        </p:nvSpPr>
        <p:spPr bwMode="auto">
          <a:xfrm>
            <a:off x="3690550" y="2850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0" name="Chevron 123">
            <a:hlinkClick r:id="rId12" action="ppaction://hlinksldjump"/>
          </p:cNvPr>
          <p:cNvSpPr>
            <a:spLocks noChangeArrowheads="1"/>
          </p:cNvSpPr>
          <p:nvPr/>
        </p:nvSpPr>
        <p:spPr bwMode="auto">
          <a:xfrm>
            <a:off x="571530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1" name="Chevron 123">
            <a:hlinkClick r:id="rId13" action="ppaction://hlinksldjump"/>
          </p:cNvPr>
          <p:cNvSpPr>
            <a:spLocks noChangeArrowheads="1"/>
          </p:cNvSpPr>
          <p:nvPr/>
        </p:nvSpPr>
        <p:spPr bwMode="auto">
          <a:xfrm>
            <a:off x="6559968"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2" name="Chevron 123">
            <a:hlinkClick r:id="rId14" action="ppaction://hlinksldjump"/>
          </p:cNvPr>
          <p:cNvSpPr>
            <a:spLocks noChangeArrowheads="1"/>
          </p:cNvSpPr>
          <p:nvPr/>
        </p:nvSpPr>
        <p:spPr bwMode="auto">
          <a:xfrm>
            <a:off x="7404635"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a:t>
            </a:r>
          </a:p>
          <a:p>
            <a:pPr>
              <a:lnSpc>
                <a:spcPct val="90000"/>
              </a:lnSpc>
              <a:buClr>
                <a:schemeClr val="accent1"/>
              </a:buClr>
              <a:buSzPct val="80000"/>
            </a:pPr>
            <a:r>
              <a:rPr lang="en-US" sz="800" dirty="0">
                <a:solidFill>
                  <a:srgbClr val="404040"/>
                </a:solidFill>
              </a:rPr>
              <a:t>Projects</a:t>
            </a:r>
          </a:p>
        </p:txBody>
      </p:sp>
      <p:sp>
        <p:nvSpPr>
          <p:cNvPr id="84" name="Freeform 83"/>
          <p:cNvSpPr>
            <a:spLocks noChangeArrowheads="1"/>
          </p:cNvSpPr>
          <p:nvPr/>
        </p:nvSpPr>
        <p:spPr bwMode="auto">
          <a:xfrm>
            <a:off x="6381128" y="28495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8" name="Freeform 87"/>
          <p:cNvSpPr>
            <a:spLocks noChangeArrowheads="1"/>
          </p:cNvSpPr>
          <p:nvPr/>
        </p:nvSpPr>
        <p:spPr bwMode="auto">
          <a:xfrm>
            <a:off x="7225282" y="285000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3"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6"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Billing Clerk</a:t>
            </a:r>
          </a:p>
          <a:p>
            <a:pPr>
              <a:buClr>
                <a:schemeClr val="accent1"/>
              </a:buClr>
              <a:buSzPct val="80000"/>
              <a:buFont typeface="Wingdings" pitchFamily="2" charset="2"/>
              <a:buNone/>
            </a:pPr>
            <a:endParaRPr lang="en-US" sz="800" dirty="0"/>
          </a:p>
        </p:txBody>
      </p:sp>
      <p:sp>
        <p:nvSpPr>
          <p:cNvPr id="68"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Customer Invoicing</a:t>
            </a:r>
          </a:p>
        </p:txBody>
      </p:sp>
      <p:sp>
        <p:nvSpPr>
          <p:cNvPr id="45" name="TextBox 4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9" name="Picture 68"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70" name="Picture 69"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72"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(Project-Based Services) </a:t>
            </a:r>
            <a:br>
              <a:rPr lang="en-US" dirty="0"/>
            </a:br>
            <a:r>
              <a:rPr lang="en-US" sz="2000" b="0" dirty="0"/>
              <a:t>Process Details: 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Chevron 83"/>
          <p:cNvSpPr>
            <a:spLocks noChangeArrowheads="1"/>
          </p:cNvSpPr>
          <p:nvPr/>
        </p:nvSpPr>
        <p:spPr bwMode="auto">
          <a:xfrm>
            <a:off x="4681028" y="1835685"/>
            <a:ext cx="190939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Invoices</a:t>
            </a:r>
          </a:p>
        </p:txBody>
      </p:sp>
      <p:sp>
        <p:nvSpPr>
          <p:cNvPr id="85" name="Chevron 123"/>
          <p:cNvSpPr>
            <a:spLocks noChangeArrowheads="1"/>
          </p:cNvSpPr>
          <p:nvPr/>
        </p:nvSpPr>
        <p:spPr bwMode="auto">
          <a:xfrm>
            <a:off x="5635629"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Release invoice</a:t>
            </a:r>
          </a:p>
        </p:txBody>
      </p:sp>
      <p:sp>
        <p:nvSpPr>
          <p:cNvPr id="86" name="Chevron 123"/>
          <p:cNvSpPr>
            <a:spLocks noChangeArrowheads="1"/>
          </p:cNvSpPr>
          <p:nvPr/>
        </p:nvSpPr>
        <p:spPr bwMode="auto">
          <a:xfrm>
            <a:off x="4806954"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Transfer invoice requests</a:t>
            </a:r>
          </a:p>
        </p:txBody>
      </p:sp>
      <p:sp>
        <p:nvSpPr>
          <p:cNvPr id="92" name="Oval 91">
            <a:hlinkClick r:id="rId5" action="ppaction://hlinksldjump" tooltip="After saving the invoice, it is checked for correctness and released for financials and output management."/>
          </p:cNvPr>
          <p:cNvSpPr>
            <a:spLocks noChangeAspect="1"/>
          </p:cNvSpPr>
          <p:nvPr/>
        </p:nvSpPr>
        <p:spPr bwMode="gray">
          <a:xfrm>
            <a:off x="6284837" y="2792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TextBox 59">
            <a:hlinkClick r:id="rId6" action="ppaction://hlinksldjump"/>
          </p:cNvPr>
          <p:cNvSpPr txBox="1">
            <a:spLocks noChangeArrowheads="1"/>
          </p:cNvSpPr>
          <p:nvPr/>
        </p:nvSpPr>
        <p:spPr bwMode="auto">
          <a:xfrm>
            <a:off x="6278947" y="1821134"/>
            <a:ext cx="182092" cy="276999"/>
          </a:xfrm>
          <a:prstGeom prst="rect">
            <a:avLst/>
          </a:prstGeom>
          <a:noFill/>
          <a:ln w="9525">
            <a:noFill/>
            <a:miter lim="800000"/>
            <a:headEnd/>
            <a:tailEnd/>
          </a:ln>
        </p:spPr>
        <p:txBody>
          <a:bodyPr wrap="square" lIns="72000" rIns="0">
            <a:spAutoFit/>
          </a:bodyPr>
          <a:lstStyle/>
          <a:p>
            <a:r>
              <a:rPr lang="de-DE" sz="1200" dirty="0">
                <a:solidFill>
                  <a:schemeClr val="bg1"/>
                </a:solidFill>
                <a:latin typeface="BentonSans Light" pitchFamily="2" charset="0"/>
                <a:cs typeface="BrowalliaUPC" pitchFamily="34" charset="-34"/>
              </a:rPr>
              <a:t>X</a:t>
            </a:r>
          </a:p>
        </p:txBody>
      </p:sp>
      <p:sp>
        <p:nvSpPr>
          <p:cNvPr id="45"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Creating Customer Invoices</a:t>
            </a:r>
            <a:r>
              <a:rPr lang="en-US" sz="900" dirty="0"/>
              <a:t> business process, the system creates invoice requests automatically after services have been performed or products delivered. You must transfer these requests to an invoice which is sent to the customer and passed to Cash Flow Management. You can do this manually or with an invoice run. It is possible to combine several requests into one invoice or split them into several invoices. </a:t>
            </a:r>
          </a:p>
          <a:p>
            <a:pPr marL="228600" lvl="1" indent="-114300">
              <a:spcBef>
                <a:spcPts val="200"/>
              </a:spcBef>
              <a:buFont typeface="Arial" charset="0"/>
              <a:buChar char="•"/>
            </a:pPr>
            <a:endParaRPr lang="en-US" sz="900" dirty="0"/>
          </a:p>
        </p:txBody>
      </p:sp>
      <p:sp>
        <p:nvSpPr>
          <p:cNvPr id="46" name="Oval 91">
            <a:hlinkClick r:id="rId5" action="ppaction://hlinksldjump" tooltip="One or more invoice requests are selected and transferred to an invoice. Requests can be combined into one or more invoices."/>
          </p:cNvPr>
          <p:cNvSpPr>
            <a:spLocks noChangeAspect="1"/>
          </p:cNvSpPr>
          <p:nvPr/>
        </p:nvSpPr>
        <p:spPr bwMode="gray">
          <a:xfrm>
            <a:off x="5458915" y="279300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Chevron 123">
            <a:hlinkClick r:id="rId7" action="ppaction://hlinksldjump"/>
          </p:cNvPr>
          <p:cNvSpPr>
            <a:spLocks noChangeArrowheads="1"/>
          </p:cNvSpPr>
          <p:nvPr/>
        </p:nvSpPr>
        <p:spPr bwMode="auto">
          <a:xfrm>
            <a:off x="13529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74" name="Chevron 123">
            <a:hlinkClick r:id="rId8" action="ppaction://hlinksldjump"/>
          </p:cNvPr>
          <p:cNvSpPr>
            <a:spLocks noChangeArrowheads="1"/>
          </p:cNvSpPr>
          <p:nvPr/>
        </p:nvSpPr>
        <p:spPr bwMode="auto">
          <a:xfrm>
            <a:off x="218733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75" name="Chevron 123">
            <a:hlinkClick r:id="rId9" action="ppaction://hlinksldjump"/>
          </p:cNvPr>
          <p:cNvSpPr>
            <a:spLocks noChangeArrowheads="1"/>
          </p:cNvSpPr>
          <p:nvPr/>
        </p:nvSpPr>
        <p:spPr bwMode="auto">
          <a:xfrm>
            <a:off x="51417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76" name="Chevron 123">
            <a:hlinkClick r:id="rId10" action="ppaction://hlinksldjump"/>
          </p:cNvPr>
          <p:cNvSpPr>
            <a:spLocks noChangeArrowheads="1"/>
          </p:cNvSpPr>
          <p:nvPr/>
        </p:nvSpPr>
        <p:spPr bwMode="auto">
          <a:xfrm>
            <a:off x="303380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78" name="Freeform 69"/>
          <p:cNvSpPr>
            <a:spLocks noChangeArrowheads="1"/>
          </p:cNvSpPr>
          <p:nvPr/>
        </p:nvSpPr>
        <p:spPr bwMode="auto">
          <a:xfrm>
            <a:off x="3690550" y="2850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0" name="Chevron 123">
            <a:hlinkClick r:id="rId11" action="ppaction://hlinksldjump"/>
          </p:cNvPr>
          <p:cNvSpPr>
            <a:spLocks noChangeArrowheads="1"/>
          </p:cNvSpPr>
          <p:nvPr/>
        </p:nvSpPr>
        <p:spPr bwMode="auto">
          <a:xfrm>
            <a:off x="387847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81" name="Chevron 123">
            <a:hlinkClick r:id="rId12" action="ppaction://hlinksldjump"/>
          </p:cNvPr>
          <p:cNvSpPr>
            <a:spLocks noChangeArrowheads="1"/>
          </p:cNvSpPr>
          <p:nvPr/>
        </p:nvSpPr>
        <p:spPr bwMode="auto">
          <a:xfrm>
            <a:off x="655150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2" name="Chevron 123">
            <a:hlinkClick r:id="rId13" action="ppaction://hlinksldjump"/>
          </p:cNvPr>
          <p:cNvSpPr>
            <a:spLocks noChangeArrowheads="1"/>
          </p:cNvSpPr>
          <p:nvPr/>
        </p:nvSpPr>
        <p:spPr bwMode="auto">
          <a:xfrm>
            <a:off x="739616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a:t>
            </a:r>
          </a:p>
          <a:p>
            <a:pPr>
              <a:lnSpc>
                <a:spcPct val="90000"/>
              </a:lnSpc>
              <a:buClr>
                <a:schemeClr val="accent1"/>
              </a:buClr>
              <a:buSzPct val="80000"/>
            </a:pPr>
            <a:r>
              <a:rPr lang="en-US" sz="800" dirty="0">
                <a:solidFill>
                  <a:srgbClr val="404040"/>
                </a:solidFill>
              </a:rPr>
              <a:t>Projects</a:t>
            </a:r>
          </a:p>
        </p:txBody>
      </p:sp>
      <p:sp>
        <p:nvSpPr>
          <p:cNvPr id="84" name="Freeform 83"/>
          <p:cNvSpPr>
            <a:spLocks noChangeArrowheads="1"/>
          </p:cNvSpPr>
          <p:nvPr/>
        </p:nvSpPr>
        <p:spPr bwMode="auto">
          <a:xfrm>
            <a:off x="7216815" y="285000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7" name="Freeform 86"/>
          <p:cNvSpPr>
            <a:spLocks noChangeArrowheads="1"/>
          </p:cNvSpPr>
          <p:nvPr/>
        </p:nvSpPr>
        <p:spPr bwMode="auto">
          <a:xfrm>
            <a:off x="6305978" y="309553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0"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98"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Billing Clerk</a:t>
            </a:r>
          </a:p>
          <a:p>
            <a:pPr>
              <a:buClr>
                <a:schemeClr val="accent1"/>
              </a:buClr>
              <a:buSzPct val="80000"/>
              <a:buFont typeface="Wingdings" pitchFamily="2" charset="2"/>
              <a:buNone/>
            </a:pPr>
            <a:endParaRPr lang="en-US" sz="800" dirty="0"/>
          </a:p>
        </p:txBody>
      </p:sp>
      <p:sp>
        <p:nvSpPr>
          <p:cNvPr id="99"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Customer Invoicing</a:t>
            </a:r>
          </a:p>
        </p:txBody>
      </p:sp>
      <p:sp>
        <p:nvSpPr>
          <p:cNvPr id="48" name="TextBox 4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3" name="Picture 62"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64" name="Picture 63"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65"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0"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141"/>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6866224" y="4459811"/>
            <a:ext cx="411163" cy="411163"/>
          </a:xfrm>
          <a:prstGeom prst="rect">
            <a:avLst/>
          </a:prstGeom>
          <a:noFill/>
          <a:ln w="9525">
            <a:noFill/>
            <a:miter lim="800000"/>
            <a:headEnd/>
            <a:tailEnd/>
          </a:ln>
        </p:spPr>
      </p:pic>
      <p:pic>
        <p:nvPicPr>
          <p:cNvPr id="55" name="Picture 6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(Project-Based Services) </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0" name="Chevron 45"/>
          <p:cNvSpPr>
            <a:spLocks noChangeArrowheads="1"/>
          </p:cNvSpPr>
          <p:nvPr/>
        </p:nvSpPr>
        <p:spPr bwMode="auto">
          <a:xfrm>
            <a:off x="3841550" y="1831520"/>
            <a:ext cx="3714373"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p>
          <a:p>
            <a:pPr>
              <a:lnSpc>
                <a:spcPct val="90000"/>
              </a:lnSpc>
            </a:pPr>
            <a:r>
              <a:rPr lang="en-US" sz="900" dirty="0">
                <a:solidFill>
                  <a:schemeClr val="bg1"/>
                </a:solidFill>
                <a:latin typeface="BentonSans Regular"/>
                <a:cs typeface="BentonSans Regular"/>
              </a:rPr>
              <a:t>Bank Transfer</a:t>
            </a:r>
          </a:p>
        </p:txBody>
      </p:sp>
      <p:sp>
        <p:nvSpPr>
          <p:cNvPr id="73" name="Chevron 123"/>
          <p:cNvSpPr>
            <a:spLocks noChangeArrowheads="1"/>
          </p:cNvSpPr>
          <p:nvPr/>
        </p:nvSpPr>
        <p:spPr bwMode="auto">
          <a:xfrm>
            <a:off x="650306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Clear a payment</a:t>
            </a:r>
          </a:p>
        </p:txBody>
      </p:sp>
      <p:sp>
        <p:nvSpPr>
          <p:cNvPr id="74" name="Chevron 123"/>
          <p:cNvSpPr>
            <a:spLocks noChangeArrowheads="1"/>
          </p:cNvSpPr>
          <p:nvPr/>
        </p:nvSpPr>
        <p:spPr bwMode="auto">
          <a:xfrm>
            <a:off x="567657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Allocate a payment</a:t>
            </a:r>
          </a:p>
        </p:txBody>
      </p:sp>
      <p:sp>
        <p:nvSpPr>
          <p:cNvPr id="77" name="Chevron 123"/>
          <p:cNvSpPr>
            <a:spLocks noChangeArrowheads="1"/>
          </p:cNvSpPr>
          <p:nvPr/>
        </p:nvSpPr>
        <p:spPr bwMode="auto">
          <a:xfrm>
            <a:off x="4850078"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Process a bank statement</a:t>
            </a:r>
          </a:p>
        </p:txBody>
      </p:sp>
      <p:sp>
        <p:nvSpPr>
          <p:cNvPr id="79" name="Chevron 123"/>
          <p:cNvSpPr>
            <a:spLocks noChangeArrowheads="1"/>
          </p:cNvSpPr>
          <p:nvPr/>
        </p:nvSpPr>
        <p:spPr bwMode="auto">
          <a:xfrm>
            <a:off x="4023583" y="209882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900" dirty="0">
                <a:solidFill>
                  <a:srgbClr val="404040"/>
                </a:solidFill>
              </a:rPr>
              <a:t>Enter a remittance advice</a:t>
            </a:r>
          </a:p>
        </p:txBody>
      </p:sp>
      <p:sp>
        <p:nvSpPr>
          <p:cNvPr id="85" name="Oval 84">
            <a:hlinkClick r:id="rId5" action="ppaction://hlinksldjump" tooltip="The system clears the payment if the items were selected previously. Otherwise, the system generates a task for the accountant to clear."/>
          </p:cNvPr>
          <p:cNvSpPr>
            <a:spLocks noChangeAspect="1"/>
          </p:cNvSpPr>
          <p:nvPr/>
        </p:nvSpPr>
        <p:spPr bwMode="gray">
          <a:xfrm>
            <a:off x="7143240"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6" action="ppaction://hlinksldjump" tooltip="Click for more information."/>
          </p:cNvPr>
          <p:cNvSpPr>
            <a:spLocks noChangeAspect="1"/>
          </p:cNvSpPr>
          <p:nvPr/>
        </p:nvSpPr>
        <p:spPr bwMode="gray">
          <a:xfrm>
            <a:off x="6323886"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7" name="Oval 86">
            <a:hlinkClick r:id="rId5"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499621"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2" name="Oval 91">
            <a:hlinkClick r:id="rId5" action="ppaction://hlinksldjump" tooltip="The accountant enters a payment advice received from the customer or supplier upon payment of an invoice or credit memo."/>
          </p:cNvPr>
          <p:cNvSpPr>
            <a:spLocks noChangeAspect="1"/>
          </p:cNvSpPr>
          <p:nvPr/>
        </p:nvSpPr>
        <p:spPr bwMode="gray">
          <a:xfrm>
            <a:off x="4669777" y="27921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Rectangle 77"/>
          <p:cNvSpPr>
            <a:spLocks noChangeArrowheads="1"/>
          </p:cNvSpPr>
          <p:nvPr/>
        </p:nvSpPr>
        <p:spPr bwMode="auto">
          <a:xfrm>
            <a:off x="3891565" y="2978273"/>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7" action="ppaction://hlinksldjump"/>
              </a:rPr>
              <a:t>Click here </a:t>
            </a:r>
            <a:r>
              <a:rPr lang="en-US" sz="900" dirty="0">
                <a:solidFill>
                  <a:schemeClr val="bg1"/>
                </a:solidFill>
                <a:latin typeface="BentonSans Regular"/>
                <a:cs typeface="BentonSans Regular"/>
              </a:rPr>
              <a:t>to display process variants</a:t>
            </a:r>
          </a:p>
        </p:txBody>
      </p:sp>
      <p:grpSp>
        <p:nvGrpSpPr>
          <p:cNvPr id="4" name="Group 3"/>
          <p:cNvGrpSpPr/>
          <p:nvPr/>
        </p:nvGrpSpPr>
        <p:grpSpPr>
          <a:xfrm>
            <a:off x="6874313" y="4458772"/>
            <a:ext cx="407988" cy="407987"/>
            <a:chOff x="6874313" y="4458772"/>
            <a:chExt cx="407988" cy="407987"/>
          </a:xfrm>
        </p:grpSpPr>
        <p:pic>
          <p:nvPicPr>
            <p:cNvPr id="103" name="Picture 102" descr="47"/>
            <p:cNvPicPr>
              <a:picLocks noChangeAspect="1" noChangeArrowheads="1"/>
            </p:cNvPicPr>
            <p:nvPr/>
          </p:nvPicPr>
          <p:blipFill>
            <a:blip r:embed="rId8" cstate="print"/>
            <a:srcRect/>
            <a:stretch>
              <a:fillRect/>
            </a:stretch>
          </p:blipFill>
          <p:spPr bwMode="auto">
            <a:xfrm>
              <a:off x="6890188" y="4474647"/>
              <a:ext cx="384175" cy="384175"/>
            </a:xfrm>
            <a:prstGeom prst="rect">
              <a:avLst/>
            </a:prstGeom>
            <a:noFill/>
            <a:ln w="9525">
              <a:noFill/>
              <a:miter lim="800000"/>
              <a:headEnd/>
              <a:tailEnd/>
            </a:ln>
          </p:spPr>
        </p:pic>
        <p:sp>
          <p:nvSpPr>
            <p:cNvPr id="104" name="AutoShape 103"/>
            <p:cNvSpPr>
              <a:spLocks noChangeArrowheads="1"/>
            </p:cNvSpPr>
            <p:nvPr/>
          </p:nvSpPr>
          <p:spPr bwMode="auto">
            <a:xfrm>
              <a:off x="6874313" y="4458772"/>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sp>
        <p:nvSpPr>
          <p:cNvPr id="64" name="Text Box 62"/>
          <p:cNvSpPr txBox="1">
            <a:spLocks noChangeArrowheads="1"/>
          </p:cNvSpPr>
          <p:nvPr/>
        </p:nvSpPr>
        <p:spPr bwMode="auto">
          <a:xfrm>
            <a:off x="61913" y="2613025"/>
            <a:ext cx="328612" cy="360363"/>
          </a:xfrm>
          <a:prstGeom prst="rect">
            <a:avLst/>
          </a:prstGeom>
          <a:noFill/>
          <a:ln w="19050" cap="rnd" algn="ctr">
            <a:noFill/>
            <a:miter lim="800000"/>
            <a:headEnd/>
            <a:tailEnd/>
          </a:ln>
        </p:spPr>
        <p:txBody>
          <a:bodyPr wrap="none" lIns="72000" tIns="36000" rIns="0" bIns="46800">
            <a:spAutoFit/>
          </a:bodyPr>
          <a:lstStyle/>
          <a:p>
            <a:pPr>
              <a:lnSpc>
                <a:spcPct val="90000"/>
              </a:lnSpc>
            </a:pPr>
            <a:r>
              <a:rPr lang="en-US" sz="2000" dirty="0"/>
              <a:t>…</a:t>
            </a:r>
          </a:p>
        </p:txBody>
      </p:sp>
      <p:sp>
        <p:nvSpPr>
          <p:cNvPr id="69" name="Chevron 123">
            <a:hlinkClick r:id="rId9" action="ppaction://hlinksldjump"/>
          </p:cNvPr>
          <p:cNvSpPr>
            <a:spLocks noChangeArrowheads="1"/>
          </p:cNvSpPr>
          <p:nvPr/>
        </p:nvSpPr>
        <p:spPr bwMode="auto">
          <a:xfrm>
            <a:off x="50434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Projects</a:t>
            </a:r>
          </a:p>
        </p:txBody>
      </p:sp>
      <p:sp>
        <p:nvSpPr>
          <p:cNvPr id="71" name="Chevron 123">
            <a:hlinkClick r:id="rId10" action="ppaction://hlinksldjump"/>
          </p:cNvPr>
          <p:cNvSpPr>
            <a:spLocks noChangeArrowheads="1"/>
          </p:cNvSpPr>
          <p:nvPr/>
        </p:nvSpPr>
        <p:spPr bwMode="auto">
          <a:xfrm>
            <a:off x="135928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Projects</a:t>
            </a:r>
          </a:p>
        </p:txBody>
      </p:sp>
      <p:sp>
        <p:nvSpPr>
          <p:cNvPr id="72" name="Chevron 123">
            <a:hlinkClick r:id="rId11" action="ppaction://hlinksldjump"/>
          </p:cNvPr>
          <p:cNvSpPr>
            <a:spLocks noChangeArrowheads="1"/>
          </p:cNvSpPr>
          <p:nvPr/>
        </p:nvSpPr>
        <p:spPr bwMode="auto">
          <a:xfrm>
            <a:off x="220394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75" name="Chevron 123">
            <a:hlinkClick r:id="rId12" action="ppaction://hlinksldjump"/>
          </p:cNvPr>
          <p:cNvSpPr>
            <a:spLocks noChangeArrowheads="1"/>
          </p:cNvSpPr>
          <p:nvPr/>
        </p:nvSpPr>
        <p:spPr bwMode="auto">
          <a:xfrm>
            <a:off x="305013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6" name="Freeform 69"/>
          <p:cNvSpPr>
            <a:spLocks noChangeArrowheads="1"/>
          </p:cNvSpPr>
          <p:nvPr/>
        </p:nvSpPr>
        <p:spPr bwMode="auto">
          <a:xfrm>
            <a:off x="2026657" y="2850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8" name="Freeform 77"/>
          <p:cNvSpPr>
            <a:spLocks noChangeArrowheads="1"/>
          </p:cNvSpPr>
          <p:nvPr/>
        </p:nvSpPr>
        <p:spPr bwMode="auto">
          <a:xfrm>
            <a:off x="3715963" y="28495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0" name="Chevron 123">
            <a:hlinkClick r:id="rId13" action="ppaction://hlinksldjump"/>
          </p:cNvPr>
          <p:cNvSpPr>
            <a:spLocks noChangeArrowheads="1"/>
          </p:cNvSpPr>
          <p:nvPr/>
        </p:nvSpPr>
        <p:spPr bwMode="auto">
          <a:xfrm>
            <a:off x="751491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a:t>
            </a:r>
          </a:p>
          <a:p>
            <a:pPr>
              <a:lnSpc>
                <a:spcPct val="90000"/>
              </a:lnSpc>
              <a:buClr>
                <a:schemeClr val="accent1"/>
              </a:buClr>
              <a:buSzPct val="80000"/>
            </a:pPr>
            <a:r>
              <a:rPr lang="en-US" sz="800" dirty="0">
                <a:solidFill>
                  <a:srgbClr val="404040"/>
                </a:solidFill>
              </a:rPr>
              <a:t>Projects</a:t>
            </a:r>
          </a:p>
        </p:txBody>
      </p:sp>
      <p:sp>
        <p:nvSpPr>
          <p:cNvPr id="82" name="TextBox 83"/>
          <p:cNvSpPr txBox="1">
            <a:spLocks noChangeArrowheads="1"/>
          </p:cNvSpPr>
          <p:nvPr/>
        </p:nvSpPr>
        <p:spPr bwMode="auto">
          <a:xfrm>
            <a:off x="679814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8" name="Chevron 101"/>
          <p:cNvSpPr>
            <a:spLocks noChangeArrowheads="1"/>
          </p:cNvSpPr>
          <p:nvPr/>
        </p:nvSpPr>
        <p:spPr bwMode="auto">
          <a:xfrm>
            <a:off x="7618413" y="4773613"/>
            <a:ext cx="1516062" cy="276225"/>
          </a:xfrm>
          <a:prstGeom prst="chevron">
            <a:avLst>
              <a:gd name="adj" fmla="val 10367"/>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Performed by</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Accounts Receivable Accountant</a:t>
            </a:r>
          </a:p>
          <a:p>
            <a:pPr>
              <a:buClr>
                <a:schemeClr val="accent1"/>
              </a:buClr>
              <a:buSzPct val="80000"/>
              <a:buFont typeface="Wingdings" pitchFamily="2" charset="2"/>
              <a:buNone/>
            </a:pPr>
            <a:endParaRPr lang="en-US" sz="800" dirty="0"/>
          </a:p>
        </p:txBody>
      </p:sp>
      <p:sp>
        <p:nvSpPr>
          <p:cNvPr id="89" name="Chevron 102"/>
          <p:cNvSpPr>
            <a:spLocks noChangeArrowheads="1"/>
          </p:cNvSpPr>
          <p:nvPr/>
        </p:nvSpPr>
        <p:spPr bwMode="auto">
          <a:xfrm>
            <a:off x="7627938" y="5322888"/>
            <a:ext cx="1516062" cy="274637"/>
          </a:xfrm>
          <a:prstGeom prst="chevron">
            <a:avLst>
              <a:gd name="adj" fmla="val 10376"/>
            </a:avLst>
          </a:prstGeom>
          <a:noFill/>
          <a:ln w="19050" cap="rnd" algn="ctr">
            <a:noFill/>
            <a:bevel/>
            <a:headEnd/>
            <a:tailEnd/>
          </a:ln>
        </p:spPr>
        <p:txBody>
          <a:bodyPr lIns="36000" tIns="46800" rIns="0" bIns="46800" anchor="b"/>
          <a:lstStyle/>
          <a:p>
            <a:pPr lvl="0" fontAlgn="base">
              <a:spcBef>
                <a:spcPct val="0"/>
              </a:spcBef>
              <a:spcAft>
                <a:spcPct val="0"/>
              </a:spcAft>
              <a:buClr>
                <a:srgbClr val="F0AB00"/>
              </a:buClr>
              <a:buSzPct val="80000"/>
            </a:pPr>
            <a:r>
              <a:rPr lang="en-US" sz="900" b="1" dirty="0">
                <a:solidFill>
                  <a:srgbClr val="404040"/>
                </a:solidFill>
                <a:latin typeface="Arial" charset="0"/>
                <a:ea typeface="Arial Unicode MS" pitchFamily="34" charset="-128"/>
                <a:cs typeface="Arial Unicode MS" pitchFamily="34" charset="-128"/>
              </a:rPr>
              <a:t>In the Work Center</a:t>
            </a:r>
          </a:p>
          <a:p>
            <a:pPr lvl="0" fontAlgn="base">
              <a:spcBef>
                <a:spcPct val="0"/>
              </a:spcBef>
              <a:spcAft>
                <a:spcPct val="0"/>
              </a:spcAft>
              <a:buClr>
                <a:srgbClr val="F0AB00"/>
              </a:buClr>
              <a:buSzPct val="80000"/>
            </a:pPr>
            <a:r>
              <a:rPr lang="en-US" sz="800" dirty="0">
                <a:solidFill>
                  <a:srgbClr val="404040"/>
                </a:solidFill>
                <a:latin typeface="Arial" charset="0"/>
                <a:ea typeface="Arial Unicode MS" pitchFamily="34" charset="-128"/>
                <a:cs typeface="Arial Unicode MS" pitchFamily="34" charset="-128"/>
              </a:rPr>
              <a:t>Receivables</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6" name="Picture 65"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68" name="Picture 67"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81"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4"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6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903584" y="5124450"/>
            <a:ext cx="585106" cy="409575"/>
          </a:xfrm>
          <a:prstGeom prst="rect">
            <a:avLst/>
          </a:prstGeom>
          <a:noFill/>
          <a:ln w="9525">
            <a:noFill/>
            <a:miter lim="800000"/>
            <a:headEnd/>
            <a:tailEnd/>
          </a:ln>
        </p:spPr>
      </p:pic>
      <p:sp>
        <p:nvSpPr>
          <p:cNvPr id="56" name="TextBox 59">
            <a:hlinkClick r:id="rId21" action="ppaction://hlinksldjump"/>
          </p:cNvPr>
          <p:cNvSpPr txBox="1">
            <a:spLocks noChangeArrowheads="1"/>
          </p:cNvSpPr>
          <p:nvPr/>
        </p:nvSpPr>
        <p:spPr bwMode="auto">
          <a:xfrm>
            <a:off x="7215505" y="1781175"/>
            <a:ext cx="172089" cy="276999"/>
          </a:xfrm>
          <a:prstGeom prst="rect">
            <a:avLst/>
          </a:prstGeom>
          <a:noFill/>
          <a:ln w="9525">
            <a:noFill/>
            <a:miter lim="800000"/>
            <a:headEnd/>
            <a:tailEnd/>
          </a:ln>
        </p:spPr>
        <p:txBody>
          <a:bodyPr wrap="none" lIns="72000" rIns="0">
            <a:spAutoFit/>
          </a:bodyPr>
          <a:lstStyle/>
          <a:p>
            <a:r>
              <a:rPr lang="de-DE"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E721D072-B6AC-4E8C-B4AB-6C3C6FF89E8C}"/>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5CA3CAF7-180B-4114-B0C3-99B0AC03DACF}"/>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heme/theme1.xml><?xml version="1.0" encoding="utf-8"?>
<a:theme xmlns:a="http://schemas.openxmlformats.org/drawingml/2006/main" name="SAP_2011_v1.0">
  <a:themeElements>
    <a:clrScheme name="Custom 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2809</Words>
  <Application>Microsoft Office PowerPoint</Application>
  <PresentationFormat>On-screen Show (4:3)</PresentationFormat>
  <Paragraphs>527</Paragraphs>
  <Slides>15</Slides>
  <Notes>15</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15</vt:i4>
      </vt:variant>
    </vt:vector>
  </HeadingPairs>
  <TitlesOfParts>
    <vt:vector size="30" baseType="lpstr">
      <vt:lpstr>MS PGothic</vt:lpstr>
      <vt:lpstr>BentonSans Book</vt:lpstr>
      <vt:lpstr>wingdings</vt:lpstr>
      <vt:lpstr>Aparajita</vt:lpstr>
      <vt:lpstr>BentonSans Light</vt:lpstr>
      <vt:lpstr>Courier New</vt:lpstr>
      <vt:lpstr>wingdings</vt:lpstr>
      <vt:lpstr>SimSun</vt:lpstr>
      <vt:lpstr>Arial Unicode MS</vt:lpstr>
      <vt:lpstr>BentonSans Bold</vt:lpstr>
      <vt:lpstr>Arial</vt:lpstr>
      <vt:lpstr>Symbol</vt:lpstr>
      <vt:lpstr>BentonSans Regular</vt:lpstr>
      <vt:lpstr>BrowalliaUPC</vt:lpstr>
      <vt:lpstr>SAP_2011_v1.0</vt:lpstr>
      <vt:lpstr>Order-to-Cash (Project-Based Services) Scenario Overview</vt:lpstr>
      <vt:lpstr>Order-to-Cash (Project-Based Services) Scenario Overview</vt:lpstr>
      <vt:lpstr>Order-to-Cash (Project-Based Services) Process Details: Creating Sales Quotes</vt:lpstr>
      <vt:lpstr>Order-to-Cash (Project-Based Services)  Process Details: Creating Sales Orders</vt:lpstr>
      <vt:lpstr>Order-to-Cash (Project-Based Services)  Process Details: Planning Project</vt:lpstr>
      <vt:lpstr>Order-to-Cash (Project-Based Services)  Process Details: Executing Project</vt:lpstr>
      <vt:lpstr>Order-to-Cash (Project-Based Services)  Process Details: Creating Invoice Requests</vt:lpstr>
      <vt:lpstr>Order-to-Cash (Project-Based Services)  Process Details: Creating Customer Invoices</vt:lpstr>
      <vt:lpstr>Order-to-Cash (Project-Based Services)  Process Details: Processing Receivables and Payments</vt:lpstr>
      <vt:lpstr>Order-to-Cash (Project-Based Services)  Process Details: Processing Receivables and Payments</vt:lpstr>
      <vt:lpstr>Order-to-Cash (Project-Based Services)  Process Details: Processing Receivables and Payments</vt:lpstr>
      <vt:lpstr>Order-to-Cash (Project-Based Services)  Process Details: Closing Project</vt:lpstr>
      <vt:lpstr>Order-to-Cash (Project-Based Services) Business Value</vt:lpstr>
      <vt:lpstr>Order-to-Cash (Project-Based Services) Scenario Flow</vt:lpstr>
      <vt:lpstr>Order-to-Cash (Project-Based Services)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320</cp:revision>
  <dcterms:created xsi:type="dcterms:W3CDTF">2011-09-27T15:12:20Z</dcterms:created>
  <dcterms:modified xsi:type="dcterms:W3CDTF">2018-09-04T16:07:07Z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