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4.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5.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6.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7.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8.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9.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10.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11.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2.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17"/>
  </p:notesMasterIdLst>
  <p:handoutMasterIdLst>
    <p:handoutMasterId r:id="rId18"/>
  </p:handoutMasterIdLst>
  <p:sldIdLst>
    <p:sldId id="342" r:id="rId2"/>
    <p:sldId id="394" r:id="rId3"/>
    <p:sldId id="349" r:id="rId4"/>
    <p:sldId id="388" r:id="rId5"/>
    <p:sldId id="389" r:id="rId6"/>
    <p:sldId id="399" r:id="rId7"/>
    <p:sldId id="390" r:id="rId8"/>
    <p:sldId id="395" r:id="rId9"/>
    <p:sldId id="391" r:id="rId10"/>
    <p:sldId id="392" r:id="rId11"/>
    <p:sldId id="393" r:id="rId12"/>
    <p:sldId id="396" r:id="rId13"/>
    <p:sldId id="353" r:id="rId14"/>
    <p:sldId id="348" r:id="rId15"/>
    <p:sldId id="401" r:id="rId16"/>
  </p:sldIdLst>
  <p:sldSz cx="9144000" cy="6858000" type="screen4x3"/>
  <p:notesSz cx="6858000" cy="9144000"/>
  <p:embeddedFontLst>
    <p:embeddedFont>
      <p:font typeface="BentonSans Regular" panose="02000503000000020004" pitchFamily="2" charset="0"/>
      <p:regular r:id="rId19"/>
    </p:embeddedFont>
    <p:embeddedFont>
      <p:font typeface="Aparajita" panose="02020603050405020304" pitchFamily="18" charset="0"/>
      <p:regular r:id="rId20"/>
      <p:bold r:id="rId21"/>
      <p:italic r:id="rId22"/>
      <p:boldItalic r:id="rId23"/>
    </p:embeddedFont>
    <p:embeddedFont>
      <p:font typeface="SimSun" panose="02010600030101010101" pitchFamily="2" charset="-122"/>
      <p:regular r:id="rId24"/>
    </p:embeddedFont>
    <p:embeddedFont>
      <p:font typeface="Arial Unicode MS" panose="020B0604020202020204" pitchFamily="34" charset="-128"/>
      <p:regular r:id="rId25"/>
    </p:embeddedFont>
    <p:embeddedFont>
      <p:font typeface="BentonSans Bold" panose="02000803000000020004" pitchFamily="2" charset="0"/>
      <p:bold r:id="rId26"/>
    </p:embeddedFont>
    <p:embeddedFont>
      <p:font typeface="BrowalliaUPC" panose="020B0604020202020204" pitchFamily="34" charset="-34"/>
      <p:regular r:id="rId27"/>
      <p:bold r:id="rId28"/>
      <p:italic r:id="rId29"/>
      <p:boldItalic r:id="rId30"/>
    </p:embeddedFont>
    <p:embeddedFont>
      <p:font typeface="MS PGothic" panose="020B0600070205080204" pitchFamily="34" charset="-128"/>
      <p:regular r:id="rId31"/>
    </p:embeddedFont>
    <p:embeddedFont>
      <p:font typeface="BentonSans Light" panose="02000503000000020004" pitchFamily="2" charset="0"/>
      <p:regular r:id="rId32"/>
    </p:embeddedFont>
  </p:embeddedFontLst>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249">
          <p15:clr>
            <a:srgbClr val="A4A3A4"/>
          </p15:clr>
        </p15:guide>
        <p15:guide id="2" orient="horz" pos="1168">
          <p15:clr>
            <a:srgbClr val="A4A3A4"/>
          </p15:clr>
        </p15:guide>
        <p15:guide id="3" orient="horz" pos="1320">
          <p15:clr>
            <a:srgbClr val="A4A3A4"/>
          </p15:clr>
        </p15:guide>
        <p15:guide id="4" orient="horz" pos="140">
          <p15:clr>
            <a:srgbClr val="A4A3A4"/>
          </p15:clr>
        </p15:guide>
        <p15:guide id="5" orient="horz" pos="3161">
          <p15:clr>
            <a:srgbClr val="A4A3A4"/>
          </p15:clr>
        </p15:guide>
        <p15:guide id="6" orient="horz" pos="3392">
          <p15:clr>
            <a:srgbClr val="A4A3A4"/>
          </p15:clr>
        </p15:guide>
        <p15:guide id="7" orient="horz" pos="1369">
          <p15:clr>
            <a:srgbClr val="A4A3A4"/>
          </p15:clr>
        </p15:guide>
        <p15:guide id="8" pos="3588">
          <p15:clr>
            <a:srgbClr val="A4A3A4"/>
          </p15:clr>
        </p15:guide>
        <p15:guide id="9" pos="1328">
          <p15:clr>
            <a:srgbClr val="A4A3A4"/>
          </p15:clr>
        </p15:guide>
        <p15:guide id="10" pos="20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4040"/>
    <a:srgbClr val="4FB81C"/>
    <a:srgbClr val="666666"/>
    <a:srgbClr val="FFD979"/>
    <a:srgbClr val="ECECEC"/>
    <a:srgbClr val="45157E"/>
    <a:srgbClr val="C6C6C6"/>
    <a:srgbClr val="003283"/>
    <a:srgbClr val="FF0000"/>
    <a:srgbClr val="2B3F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004" autoAdjust="0"/>
    <p:restoredTop sz="94645" autoAdjust="0"/>
  </p:normalViewPr>
  <p:slideViewPr>
    <p:cSldViewPr snapToGrid="0" showGuides="1">
      <p:cViewPr varScale="1">
        <p:scale>
          <a:sx n="86" d="100"/>
          <a:sy n="86" d="100"/>
        </p:scale>
        <p:origin x="1795" y="72"/>
      </p:cViewPr>
      <p:guideLst>
        <p:guide orient="horz" pos="4249"/>
        <p:guide orient="horz" pos="1168"/>
        <p:guide orient="horz" pos="1320"/>
        <p:guide orient="horz" pos="140"/>
        <p:guide orient="horz" pos="3161"/>
        <p:guide orient="horz" pos="3392"/>
        <p:guide orient="horz" pos="1369"/>
        <p:guide pos="3588"/>
        <p:guide pos="1328"/>
        <p:guide pos="202"/>
      </p:guideLst>
    </p:cSldViewPr>
  </p:slideViewPr>
  <p:outlineViewPr>
    <p:cViewPr>
      <p:scale>
        <a:sx n="33" d="100"/>
        <a:sy n="33" d="100"/>
      </p:scale>
      <p:origin x="0" y="3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7.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font" Target="fonts/font1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font" Target="fonts/font10.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font" Target="fonts/font1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font" Target="fonts/font12.fntdata"/><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17331768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13691440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72653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extLst>
      <p:ext uri="{BB962C8B-B14F-4D97-AF65-F5344CB8AC3E}">
        <p14:creationId xmlns:p14="http://schemas.microsoft.com/office/powerpoint/2010/main" val="4079908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extLst>
      <p:ext uri="{BB962C8B-B14F-4D97-AF65-F5344CB8AC3E}">
        <p14:creationId xmlns:p14="http://schemas.microsoft.com/office/powerpoint/2010/main" val="33443897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extLst>
      <p:ext uri="{BB962C8B-B14F-4D97-AF65-F5344CB8AC3E}">
        <p14:creationId xmlns:p14="http://schemas.microsoft.com/office/powerpoint/2010/main" val="35080151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extLst>
      <p:ext uri="{BB962C8B-B14F-4D97-AF65-F5344CB8AC3E}">
        <p14:creationId xmlns:p14="http://schemas.microsoft.com/office/powerpoint/2010/main" val="36758968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extLst>
      <p:ext uri="{BB962C8B-B14F-4D97-AF65-F5344CB8AC3E}">
        <p14:creationId xmlns:p14="http://schemas.microsoft.com/office/powerpoint/2010/main" val="40253330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15</a:t>
            </a:fld>
            <a:endParaRPr lang="de-DE" dirty="0"/>
          </a:p>
        </p:txBody>
      </p:sp>
    </p:spTree>
    <p:extLst>
      <p:ext uri="{BB962C8B-B14F-4D97-AF65-F5344CB8AC3E}">
        <p14:creationId xmlns:p14="http://schemas.microsoft.com/office/powerpoint/2010/main" val="3801572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39847558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27289450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3796940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22671232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41440108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1587433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14617758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12548297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4"/>
          <p:cNvSpPr txBox="1"/>
          <p:nvPr userDrawn="1"/>
        </p:nvSpPr>
        <p:spPr bwMode="black">
          <a:xfrm>
            <a:off x="206960" y="6650813"/>
            <a:ext cx="1396784" cy="92333"/>
          </a:xfrm>
          <a:prstGeom prst="rect">
            <a:avLst/>
          </a:prstGeom>
          <a:noFill/>
        </p:spPr>
        <p:txBody>
          <a:bodyPr wrap="none" lIns="72000" tIns="0" rIns="0" bIns="0" rtlCol="0">
            <a:spAutoFit/>
          </a:bodyPr>
          <a:lstStyle/>
          <a:p>
            <a:pPr marL="0" indent="0" algn="l">
              <a:buClr>
                <a:schemeClr val="bg1"/>
              </a:buClr>
              <a:buFont typeface="Arial" pitchFamily="34" charset="0"/>
              <a:buChar char="©"/>
              <a:tabLst/>
            </a:pPr>
            <a:r>
              <a:rPr lang="en-US" sz="600" noProof="0" dirty="0">
                <a:solidFill>
                  <a:schemeClr val="tx1"/>
                </a:solidFill>
              </a:rPr>
              <a:t>©  2013 SAP AG. All rights reserved.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1998"/>
            <a:ext cx="8496000" cy="4392000"/>
          </a:xfrm>
        </p:spPr>
        <p:txBody>
          <a:bodyPr tIns="1440000"/>
          <a:lstStyle>
            <a:lvl1pPr algn="ctr">
              <a:defRPr b="0"/>
            </a:lvl1pPr>
          </a:lstStyle>
          <a:p>
            <a:pPr lvl="0"/>
            <a:r>
              <a:rPr lang="en-US" dirty="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Linux is the registered trademark of Linus Torvalds in the U.S. and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Oracle and Java are registered trademarks of Oracle and/or its affiliates.</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UNIX, X/Open, OSF/1, and Motif are registered trademarks of the Open Group.</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a:solidFill>
                  <a:schemeClr val="tx1"/>
                </a:solidFill>
                <a:latin typeface="Arial"/>
                <a:ea typeface="MS PGothic" pitchFamily="34" charset="-128"/>
                <a:cs typeface="+mn-cs"/>
              </a:rPr>
              <a:t>HTML, XML, XHTML and W3C are trademarks or registered trademarks of W3C</a:t>
            </a:r>
            <a:r>
              <a:rPr lang="en-GB" sz="900" kern="1200" baseline="30000" noProof="1">
                <a:solidFill>
                  <a:schemeClr val="tx1"/>
                </a:solidFill>
                <a:latin typeface="Arial"/>
                <a:ea typeface="MS PGothic" pitchFamily="34" charset="-128"/>
                <a:cs typeface="+mn-cs"/>
              </a:rPr>
              <a:t>®</a:t>
            </a:r>
            <a:r>
              <a:rPr lang="en-GB" sz="900" kern="1200" noProof="1">
                <a:solidFill>
                  <a:schemeClr val="tx1"/>
                </a:solidFill>
                <a:latin typeface="Arial"/>
                <a:ea typeface="MS PGothic" pitchFamily="34" charset="-128"/>
                <a:cs typeface="+mn-cs"/>
              </a:rPr>
              <a:t>, World Wide Web Consortium, Massachusetts Institute of Technology. </a:t>
            </a:r>
            <a:endParaRPr lang="de-DE" sz="900" kern="1200" noProof="1">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a:solidFill>
                  <a:schemeClr val="tx1"/>
                </a:solidFill>
                <a:latin typeface="+mn-lt"/>
                <a:ea typeface="MS PGothic" pitchFamily="34" charset="-128"/>
                <a:cs typeface="+mn-cs"/>
              </a:rPr>
            </a:br>
            <a:r>
              <a:rPr lang="en-US" sz="900" kern="1200" noProof="1">
                <a:solidFill>
                  <a:schemeClr val="tx1"/>
                </a:solidFill>
                <a:latin typeface="+mn-lt"/>
                <a:ea typeface="MS PGothic" pitchFamily="34" charset="-128"/>
                <a:cs typeface="+mn-cs"/>
              </a:rPr>
              <a:t>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a:solidFill>
                  <a:schemeClr val="accent2"/>
                </a:solidFill>
                <a:latin typeface="+mj-lt"/>
                <a:ea typeface="+mj-ea"/>
                <a:cs typeface="+mj-cs"/>
              </a:rPr>
              <a:t>© </a:t>
            </a:r>
            <a:r>
              <a:rPr lang="de-DE" sz="2400" b="1" kern="1200" noProof="0" dirty="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a:solidFill>
                  <a:schemeClr val="tx1"/>
                </a:solidFill>
                <a:latin typeface="Arial"/>
                <a:ea typeface="MS PGothic" pitchFamily="34" charset="-128"/>
                <a:cs typeface="+mn-cs"/>
              </a:rPr>
              <a:t>HTML, XML, XHTML und W3C sind Marken oder eingetragene Marken des W3C</a:t>
            </a:r>
            <a:r>
              <a:rPr lang="de-DE" sz="900" kern="1200" baseline="30000" noProof="1">
                <a:solidFill>
                  <a:schemeClr val="tx1"/>
                </a:solidFill>
                <a:latin typeface="Arial"/>
                <a:ea typeface="MS PGothic" pitchFamily="34" charset="-128"/>
                <a:cs typeface="+mn-cs"/>
              </a:rPr>
              <a:t>®</a:t>
            </a:r>
            <a:r>
              <a:rPr lang="de-DE" sz="900" kern="1200" noProof="1">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a:t>Short Presentation Title</a:t>
            </a: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828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Speaker’s Name/Department (delete if not needed)</a:t>
            </a:r>
            <a:br>
              <a:rPr lang="en-US" dirty="0"/>
            </a:br>
            <a:r>
              <a:rPr lang="en-US" dirty="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a:t>Alternate Presentation Title</a:t>
            </a:r>
            <a:br>
              <a:rPr lang="en-US" sz="3000" dirty="0"/>
            </a:br>
            <a:r>
              <a:rPr lang="en-US" sz="3000" dirty="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a:t>Contact information:</a:t>
            </a:r>
          </a:p>
          <a:p>
            <a:endParaRPr lang="en-US" dirty="0"/>
          </a:p>
          <a:p>
            <a:r>
              <a:rPr lang="en-US" dirty="0"/>
              <a:t>F name MI. L name</a:t>
            </a:r>
          </a:p>
          <a:p>
            <a:r>
              <a:rPr lang="en-US" dirty="0"/>
              <a:t>Title</a:t>
            </a:r>
          </a:p>
          <a:p>
            <a:r>
              <a:rPr lang="en-US" dirty="0"/>
              <a:t>Address</a:t>
            </a:r>
          </a:p>
          <a:p>
            <a:r>
              <a:rPr lang="en-US" dirty="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Agenda</a:t>
            </a:r>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a:buClr>
                <a:schemeClr val="accent2"/>
              </a:buClr>
              <a:buFont typeface="Courier New" pitchFamily="49" charset="0"/>
              <a:buChar char="o"/>
              <a:defRPr/>
            </a:lvl5pPr>
          </a:lstStyle>
          <a:p>
            <a:pPr lvl="0"/>
            <a:r>
              <a:rPr lang="en-US" dirty="0"/>
              <a:t>Agenda Item/Divider Headline</a:t>
            </a:r>
          </a:p>
          <a:p>
            <a:pPr lvl="1"/>
            <a:r>
              <a:rPr lang="en-US" dirty="0"/>
              <a:t>Details</a:t>
            </a:r>
          </a:p>
          <a:p>
            <a:pPr lvl="2"/>
            <a:r>
              <a:rPr lang="en-US" dirty="0"/>
              <a:t>Third Level</a:t>
            </a:r>
          </a:p>
          <a:p>
            <a:pPr lvl="4"/>
            <a:r>
              <a:rPr lang="en-US" dirty="0"/>
              <a:t>Fourth Level</a:t>
            </a:r>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162075"/>
            <a:ext cx="8496000" cy="756000"/>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cxnSp>
        <p:nvCxnSpPr>
          <p:cNvPr id="8" name="Straight Connector 7"/>
          <p:cNvCxnSpPr/>
          <p:nvPr/>
        </p:nvCxnSpPr>
        <p:spPr>
          <a:xfrm>
            <a:off x="324000" y="10026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bwMode="gray">
          <a:xfrm>
            <a:off x="324000" y="0"/>
            <a:ext cx="8496000" cy="88605"/>
          </a:xfrm>
          <a:prstGeom prst="rect">
            <a:avLst/>
          </a:prstGeom>
          <a:solidFill>
            <a:srgbClr val="4DB6EF"/>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a:ln>
                <a:noFill/>
              </a:ln>
              <a:effectLst/>
              <a:uLnTx/>
              <a:uFillTx/>
              <a:ea typeface="Arial Unicode MS" pitchFamily="34" charset="-128"/>
              <a:cs typeface="Arial Unicode MS" pitchFamily="34" charset="-128"/>
            </a:endParaRP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BentonSans Light" pitchFamily="2" charset="0"/>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5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20"/>
        </a:spcBef>
        <a:buClr>
          <a:schemeClr val="accent1"/>
        </a:buClr>
        <a:buSzPct val="100000"/>
        <a:buFont typeface="Wingdings" pitchFamily="2" charset="2"/>
        <a:buChar char=""/>
        <a:defRPr sz="1600" kern="1200">
          <a:solidFill>
            <a:schemeClr val="tx1"/>
          </a:solidFill>
          <a:latin typeface="+mn-lt"/>
          <a:ea typeface="+mn-ea"/>
          <a:cs typeface="+mn-cs"/>
        </a:defRPr>
      </a:lvl3pPr>
      <a:lvl4pPr marL="447675" indent="-177800" algn="l" defTabSz="914400" rtl="0" eaLnBrk="1" latinLnBrk="0" hangingPunct="1">
        <a:spcBef>
          <a:spcPts val="420"/>
        </a:spcBef>
        <a:buClr>
          <a:schemeClr val="accent2"/>
        </a:buClr>
        <a:buSzPct val="100000"/>
        <a:buFont typeface="Arial" pitchFamily="34" charset="0"/>
        <a:buChar char="–"/>
        <a:defRPr sz="1400" kern="1200">
          <a:solidFill>
            <a:schemeClr val="tx1"/>
          </a:solidFill>
          <a:latin typeface="+mn-lt"/>
          <a:ea typeface="+mn-ea"/>
          <a:cs typeface="+mn-cs"/>
        </a:defRPr>
      </a:lvl4pPr>
      <a:lvl5pPr marL="627063" indent="-179388" algn="l" defTabSz="914400" rtl="0" eaLnBrk="1" latinLnBrk="0" hangingPunct="1">
        <a:spcBef>
          <a:spcPts val="252"/>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1.xml"/><Relationship Id="rId18" Type="http://schemas.openxmlformats.org/officeDocument/2006/relationships/image" Target="../media/image6.png"/><Relationship Id="rId26" Type="http://schemas.openxmlformats.org/officeDocument/2006/relationships/image" Target="../media/image14.png"/><Relationship Id="rId3" Type="http://schemas.openxmlformats.org/officeDocument/2006/relationships/slideLayout" Target="../slideLayouts/slideLayout10.xml"/><Relationship Id="rId21" Type="http://schemas.openxmlformats.org/officeDocument/2006/relationships/image" Target="../media/image9.png"/><Relationship Id="rId7" Type="http://schemas.openxmlformats.org/officeDocument/2006/relationships/slide" Target="slide4.xml"/><Relationship Id="rId12" Type="http://schemas.openxmlformats.org/officeDocument/2006/relationships/slide" Target="slide10.xml"/><Relationship Id="rId17" Type="http://schemas.openxmlformats.org/officeDocument/2006/relationships/slide" Target="slide13.xml"/><Relationship Id="rId25" Type="http://schemas.openxmlformats.org/officeDocument/2006/relationships/image" Target="../media/image13.png"/><Relationship Id="rId2" Type="http://schemas.openxmlformats.org/officeDocument/2006/relationships/tags" Target="../tags/tag2.xml"/><Relationship Id="rId16" Type="http://schemas.openxmlformats.org/officeDocument/2006/relationships/slide" Target="slide14.xml"/><Relationship Id="rId20" Type="http://schemas.openxmlformats.org/officeDocument/2006/relationships/image" Target="../media/image8.png"/><Relationship Id="rId1" Type="http://schemas.openxmlformats.org/officeDocument/2006/relationships/tags" Target="../tags/tag1.xml"/><Relationship Id="rId6" Type="http://schemas.openxmlformats.org/officeDocument/2006/relationships/slide" Target="slide3.xml"/><Relationship Id="rId11" Type="http://schemas.openxmlformats.org/officeDocument/2006/relationships/image" Target="../media/image3.png"/><Relationship Id="rId24" Type="http://schemas.openxmlformats.org/officeDocument/2006/relationships/image" Target="../media/image12.png"/><Relationship Id="rId5" Type="http://schemas.openxmlformats.org/officeDocument/2006/relationships/slide" Target="slide7.xml"/><Relationship Id="rId15" Type="http://schemas.openxmlformats.org/officeDocument/2006/relationships/image" Target="../media/image5.png"/><Relationship Id="rId23" Type="http://schemas.openxmlformats.org/officeDocument/2006/relationships/image" Target="../media/image11.png"/><Relationship Id="rId10" Type="http://schemas.openxmlformats.org/officeDocument/2006/relationships/slide" Target="slide2.xml"/><Relationship Id="rId19" Type="http://schemas.openxmlformats.org/officeDocument/2006/relationships/image" Target="../media/image7.png"/><Relationship Id="rId4" Type="http://schemas.openxmlformats.org/officeDocument/2006/relationships/notesSlide" Target="../notesSlides/notesSlide1.xml"/><Relationship Id="rId9" Type="http://schemas.openxmlformats.org/officeDocument/2006/relationships/slide" Target="slide9.xml"/><Relationship Id="rId14" Type="http://schemas.openxmlformats.org/officeDocument/2006/relationships/image" Target="../media/image4.png"/><Relationship Id="rId22" Type="http://schemas.openxmlformats.org/officeDocument/2006/relationships/image" Target="../media/image10.png"/><Relationship Id="rId27" Type="http://schemas.openxmlformats.org/officeDocument/2006/relationships/slide" Target="slide15.xml"/></Relationships>
</file>

<file path=ppt/slides/_rels/slide10.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image" Target="../media/image12.png"/><Relationship Id="rId18" Type="http://schemas.openxmlformats.org/officeDocument/2006/relationships/slide" Target="slide14.xml"/><Relationship Id="rId3" Type="http://schemas.openxmlformats.org/officeDocument/2006/relationships/tags" Target="../tags/tag33.xml"/><Relationship Id="rId21" Type="http://schemas.openxmlformats.org/officeDocument/2006/relationships/image" Target="../media/image6.png"/><Relationship Id="rId7" Type="http://schemas.openxmlformats.org/officeDocument/2006/relationships/slide" Target="slide7.xml"/><Relationship Id="rId12" Type="http://schemas.openxmlformats.org/officeDocument/2006/relationships/slide" Target="slide11.xml"/><Relationship Id="rId17" Type="http://schemas.openxmlformats.org/officeDocument/2006/relationships/image" Target="../media/image5.png"/><Relationship Id="rId2" Type="http://schemas.openxmlformats.org/officeDocument/2006/relationships/tags" Target="../tags/tag32.xml"/><Relationship Id="rId16" Type="http://schemas.openxmlformats.org/officeDocument/2006/relationships/image" Target="../media/image4.png"/><Relationship Id="rId20" Type="http://schemas.openxmlformats.org/officeDocument/2006/relationships/image" Target="../media/image18.png"/><Relationship Id="rId1" Type="http://schemas.openxmlformats.org/officeDocument/2006/relationships/tags" Target="../tags/tag31.xml"/><Relationship Id="rId6" Type="http://schemas.openxmlformats.org/officeDocument/2006/relationships/image" Target="../media/image3.png"/><Relationship Id="rId11" Type="http://schemas.openxmlformats.org/officeDocument/2006/relationships/slide" Target="slide9.xml"/><Relationship Id="rId24" Type="http://schemas.openxmlformats.org/officeDocument/2006/relationships/slide" Target="slide15.xml"/><Relationship Id="rId5" Type="http://schemas.openxmlformats.org/officeDocument/2006/relationships/notesSlide" Target="../notesSlides/notesSlide10.xml"/><Relationship Id="rId15" Type="http://schemas.openxmlformats.org/officeDocument/2006/relationships/slide" Target="slide10.xml"/><Relationship Id="rId23" Type="http://schemas.openxmlformats.org/officeDocument/2006/relationships/image" Target="../media/image14.png"/><Relationship Id="rId10" Type="http://schemas.openxmlformats.org/officeDocument/2006/relationships/slide" Target="slide5.xml"/><Relationship Id="rId19" Type="http://schemas.openxmlformats.org/officeDocument/2006/relationships/slide" Target="slide13.xml"/><Relationship Id="rId4" Type="http://schemas.openxmlformats.org/officeDocument/2006/relationships/slideLayout" Target="../slideLayouts/slideLayout10.xml"/><Relationship Id="rId9" Type="http://schemas.openxmlformats.org/officeDocument/2006/relationships/slide" Target="slide4.xml"/><Relationship Id="rId14" Type="http://schemas.openxmlformats.org/officeDocument/2006/relationships/slide" Target="slide1.xml"/><Relationship Id="rId22" Type="http://schemas.openxmlformats.org/officeDocument/2006/relationships/image" Target="../media/image13.png"/></Relationships>
</file>

<file path=ppt/slides/_rels/slide11.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image" Target="../media/image5.png"/><Relationship Id="rId18" Type="http://schemas.openxmlformats.org/officeDocument/2006/relationships/image" Target="../media/image13.png"/><Relationship Id="rId3" Type="http://schemas.openxmlformats.org/officeDocument/2006/relationships/tags" Target="../tags/tag36.xml"/><Relationship Id="rId7" Type="http://schemas.openxmlformats.org/officeDocument/2006/relationships/image" Target="../media/image3.png"/><Relationship Id="rId12" Type="http://schemas.openxmlformats.org/officeDocument/2006/relationships/image" Target="../media/image4.png"/><Relationship Id="rId17" Type="http://schemas.openxmlformats.org/officeDocument/2006/relationships/image" Target="../media/image11.png"/><Relationship Id="rId2" Type="http://schemas.openxmlformats.org/officeDocument/2006/relationships/tags" Target="../tags/tag35.xml"/><Relationship Id="rId16" Type="http://schemas.openxmlformats.org/officeDocument/2006/relationships/image" Target="../media/image18.png"/><Relationship Id="rId20" Type="http://schemas.openxmlformats.org/officeDocument/2006/relationships/slide" Target="slide15.xml"/><Relationship Id="rId1" Type="http://schemas.openxmlformats.org/officeDocument/2006/relationships/tags" Target="../tags/tag34.xml"/><Relationship Id="rId6" Type="http://schemas.openxmlformats.org/officeDocument/2006/relationships/notesSlide" Target="../notesSlides/notesSlide11.xml"/><Relationship Id="rId11" Type="http://schemas.openxmlformats.org/officeDocument/2006/relationships/slide" Target="slide1.xml"/><Relationship Id="rId5" Type="http://schemas.openxmlformats.org/officeDocument/2006/relationships/slideLayout" Target="../slideLayouts/slideLayout10.xml"/><Relationship Id="rId15" Type="http://schemas.openxmlformats.org/officeDocument/2006/relationships/slide" Target="slide13.xml"/><Relationship Id="rId10" Type="http://schemas.openxmlformats.org/officeDocument/2006/relationships/slide" Target="slide12.xml"/><Relationship Id="rId19" Type="http://schemas.openxmlformats.org/officeDocument/2006/relationships/image" Target="../media/image14.png"/><Relationship Id="rId4" Type="http://schemas.openxmlformats.org/officeDocument/2006/relationships/tags" Target="../tags/tag37.xml"/><Relationship Id="rId9" Type="http://schemas.openxmlformats.org/officeDocument/2006/relationships/slide" Target="slide11.xml"/><Relationship Id="rId14" Type="http://schemas.openxmlformats.org/officeDocument/2006/relationships/slide" Target="slide14.xml"/></Relationships>
</file>

<file path=ppt/slides/_rels/slide12.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slide" Target="slide10.xml"/><Relationship Id="rId18" Type="http://schemas.openxmlformats.org/officeDocument/2006/relationships/image" Target="../media/image11.png"/><Relationship Id="rId3" Type="http://schemas.openxmlformats.org/officeDocument/2006/relationships/tags" Target="../tags/tag40.xml"/><Relationship Id="rId7" Type="http://schemas.openxmlformats.org/officeDocument/2006/relationships/image" Target="../media/image13.png"/><Relationship Id="rId12" Type="http://schemas.openxmlformats.org/officeDocument/2006/relationships/image" Target="../media/image3.png"/><Relationship Id="rId17" Type="http://schemas.openxmlformats.org/officeDocument/2006/relationships/image" Target="../media/image18.png"/><Relationship Id="rId2" Type="http://schemas.openxmlformats.org/officeDocument/2006/relationships/tags" Target="../tags/tag39.xml"/><Relationship Id="rId16" Type="http://schemas.openxmlformats.org/officeDocument/2006/relationships/slide" Target="slide11.xml"/><Relationship Id="rId20" Type="http://schemas.openxmlformats.org/officeDocument/2006/relationships/slide" Target="slide15.xml"/><Relationship Id="rId1" Type="http://schemas.openxmlformats.org/officeDocument/2006/relationships/tags" Target="../tags/tag38.xml"/><Relationship Id="rId6" Type="http://schemas.openxmlformats.org/officeDocument/2006/relationships/notesSlide" Target="../notesSlides/notesSlide12.xml"/><Relationship Id="rId11" Type="http://schemas.openxmlformats.org/officeDocument/2006/relationships/slide" Target="slide13.xml"/><Relationship Id="rId5" Type="http://schemas.openxmlformats.org/officeDocument/2006/relationships/slideLayout" Target="../slideLayouts/slideLayout10.xml"/><Relationship Id="rId15" Type="http://schemas.openxmlformats.org/officeDocument/2006/relationships/slide" Target="slide12.xml"/><Relationship Id="rId10" Type="http://schemas.openxmlformats.org/officeDocument/2006/relationships/slide" Target="slide14.xml"/><Relationship Id="rId19" Type="http://schemas.openxmlformats.org/officeDocument/2006/relationships/image" Target="../media/image14.png"/><Relationship Id="rId4" Type="http://schemas.openxmlformats.org/officeDocument/2006/relationships/tags" Target="../tags/tag41.xml"/><Relationship Id="rId9" Type="http://schemas.openxmlformats.org/officeDocument/2006/relationships/image" Target="../media/image5.png"/><Relationship Id="rId14" Type="http://schemas.openxmlformats.org/officeDocument/2006/relationships/slide" Target="slide1.xml"/></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3.xml"/><Relationship Id="rId13" Type="http://schemas.openxmlformats.org/officeDocument/2006/relationships/image" Target="../media/image22.png"/><Relationship Id="rId18" Type="http://schemas.openxmlformats.org/officeDocument/2006/relationships/slide" Target="slide15.xml"/><Relationship Id="rId3" Type="http://schemas.openxmlformats.org/officeDocument/2006/relationships/tags" Target="../tags/tag44.xml"/><Relationship Id="rId7" Type="http://schemas.openxmlformats.org/officeDocument/2006/relationships/slideLayout" Target="../slideLayouts/slideLayout10.xml"/><Relationship Id="rId12" Type="http://schemas.openxmlformats.org/officeDocument/2006/relationships/image" Target="../media/image21.png"/><Relationship Id="rId17" Type="http://schemas.openxmlformats.org/officeDocument/2006/relationships/image" Target="../media/image14.png"/><Relationship Id="rId2" Type="http://schemas.openxmlformats.org/officeDocument/2006/relationships/tags" Target="../tags/tag43.xml"/><Relationship Id="rId16" Type="http://schemas.openxmlformats.org/officeDocument/2006/relationships/image" Target="../media/image23.png"/><Relationship Id="rId1" Type="http://schemas.openxmlformats.org/officeDocument/2006/relationships/tags" Target="../tags/tag42.xml"/><Relationship Id="rId6" Type="http://schemas.openxmlformats.org/officeDocument/2006/relationships/tags" Target="../tags/tag47.xml"/><Relationship Id="rId11" Type="http://schemas.openxmlformats.org/officeDocument/2006/relationships/image" Target="../media/image20.png"/><Relationship Id="rId5" Type="http://schemas.openxmlformats.org/officeDocument/2006/relationships/tags" Target="../tags/tag46.xml"/><Relationship Id="rId15" Type="http://schemas.openxmlformats.org/officeDocument/2006/relationships/slide" Target="slide1.xml"/><Relationship Id="rId10" Type="http://schemas.openxmlformats.org/officeDocument/2006/relationships/image" Target="../media/image12.png"/><Relationship Id="rId19" Type="http://schemas.openxmlformats.org/officeDocument/2006/relationships/slide" Target="slide14.xml"/><Relationship Id="rId4" Type="http://schemas.openxmlformats.org/officeDocument/2006/relationships/tags" Target="../tags/tag45.xml"/><Relationship Id="rId9" Type="http://schemas.openxmlformats.org/officeDocument/2006/relationships/image" Target="../media/image19.png"/><Relationship Id="rId14" Type="http://schemas.openxmlformats.org/officeDocument/2006/relationships/image" Target="../media/image5.png"/></Relationships>
</file>

<file path=ppt/slides/_rels/slide14.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7.xml"/><Relationship Id="rId18" Type="http://schemas.openxmlformats.org/officeDocument/2006/relationships/image" Target="../media/image14.png"/><Relationship Id="rId3" Type="http://schemas.openxmlformats.org/officeDocument/2006/relationships/slide" Target="slide1.xml"/><Relationship Id="rId7" Type="http://schemas.openxmlformats.org/officeDocument/2006/relationships/slide" Target="slide3.xml"/><Relationship Id="rId12" Type="http://schemas.openxmlformats.org/officeDocument/2006/relationships/slide" Target="slide11.xml"/><Relationship Id="rId17" Type="http://schemas.openxmlformats.org/officeDocument/2006/relationships/image" Target="../media/image26.png"/><Relationship Id="rId2" Type="http://schemas.openxmlformats.org/officeDocument/2006/relationships/notesSlide" Target="../notesSlides/notesSlide14.xml"/><Relationship Id="rId16" Type="http://schemas.openxmlformats.org/officeDocument/2006/relationships/image" Target="../media/image4.png"/><Relationship Id="rId1" Type="http://schemas.openxmlformats.org/officeDocument/2006/relationships/slideLayout" Target="../slideLayouts/slideLayout10.xml"/><Relationship Id="rId6" Type="http://schemas.openxmlformats.org/officeDocument/2006/relationships/image" Target="../media/image25.png"/><Relationship Id="rId11" Type="http://schemas.openxmlformats.org/officeDocument/2006/relationships/slide" Target="slide10.xml"/><Relationship Id="rId5" Type="http://schemas.openxmlformats.org/officeDocument/2006/relationships/slide" Target="slide13.xml"/><Relationship Id="rId15" Type="http://schemas.openxmlformats.org/officeDocument/2006/relationships/image" Target="../media/image22.png"/><Relationship Id="rId10" Type="http://schemas.openxmlformats.org/officeDocument/2006/relationships/slide" Target="slide5.xml"/><Relationship Id="rId19" Type="http://schemas.openxmlformats.org/officeDocument/2006/relationships/slide" Target="slide15.xml"/><Relationship Id="rId4" Type="http://schemas.openxmlformats.org/officeDocument/2006/relationships/image" Target="../media/image24.png"/><Relationship Id="rId9" Type="http://schemas.openxmlformats.org/officeDocument/2006/relationships/slide" Target="slide9.xml"/><Relationship Id="rId14" Type="http://schemas.openxmlformats.org/officeDocument/2006/relationships/slide" Target="slide14.xml"/></Relationships>
</file>

<file path=ppt/slides/_rels/slide15.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slide" Target="slide1.xml"/><Relationship Id="rId18" Type="http://schemas.openxmlformats.org/officeDocument/2006/relationships/image" Target="../media/image31.png"/><Relationship Id="rId3" Type="http://schemas.openxmlformats.org/officeDocument/2006/relationships/hyperlink" Target="https://www.sme.sap.com/irj/sme/community/collaboration/forums?path=/category.jspa?categoryID=58" TargetMode="External"/><Relationship Id="rId7" Type="http://schemas.openxmlformats.org/officeDocument/2006/relationships/image" Target="../media/image27.png"/><Relationship Id="rId12" Type="http://schemas.openxmlformats.org/officeDocument/2006/relationships/image" Target="../media/image4.png"/><Relationship Id="rId17" Type="http://schemas.openxmlformats.org/officeDocument/2006/relationships/image" Target="../media/image30.png"/><Relationship Id="rId2" Type="http://schemas.openxmlformats.org/officeDocument/2006/relationships/notesSlide" Target="../notesSlides/notesSlide15.xml"/><Relationship Id="rId16" Type="http://schemas.openxmlformats.org/officeDocument/2006/relationships/slide" Target="slide14.xml"/><Relationship Id="rId1" Type="http://schemas.openxmlformats.org/officeDocument/2006/relationships/slideLayout" Target="../slideLayouts/slideLayout10.xml"/><Relationship Id="rId6" Type="http://schemas.openxmlformats.org/officeDocument/2006/relationships/hyperlink" Target="https://wiki.sme.sap.com/wiki/x/CAaRBw" TargetMode="External"/><Relationship Id="rId11" Type="http://schemas.openxmlformats.org/officeDocument/2006/relationships/image" Target="../media/image22.png"/><Relationship Id="rId5" Type="http://schemas.openxmlformats.org/officeDocument/2006/relationships/hyperlink" Target="https://www.sme.sap.com/irj/sme/community/learning/selfenablementsystems" TargetMode="External"/><Relationship Id="rId15" Type="http://schemas.openxmlformats.org/officeDocument/2006/relationships/image" Target="../media/image5.png"/><Relationship Id="rId10" Type="http://schemas.openxmlformats.org/officeDocument/2006/relationships/hyperlink" Target="http://support.microsoft.com/kb/890474" TargetMode="External"/><Relationship Id="rId4" Type="http://schemas.openxmlformats.org/officeDocument/2006/relationships/hyperlink" Target="https://help.sap.com/viewer/p/SAP_BUSINESS_BYDESIGN" TargetMode="External"/><Relationship Id="rId9" Type="http://schemas.openxmlformats.org/officeDocument/2006/relationships/image" Target="../media/image29.png"/><Relationship Id="rId14" Type="http://schemas.openxmlformats.org/officeDocument/2006/relationships/slide" Target="slide13.xml"/></Relationships>
</file>

<file path=ppt/slides/_rels/slide2.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11.xml"/><Relationship Id="rId18" Type="http://schemas.openxmlformats.org/officeDocument/2006/relationships/image" Target="../media/image4.png"/><Relationship Id="rId26" Type="http://schemas.openxmlformats.org/officeDocument/2006/relationships/image" Target="../media/image16.png"/><Relationship Id="rId3" Type="http://schemas.openxmlformats.org/officeDocument/2006/relationships/tags" Target="../tags/tag5.xml"/><Relationship Id="rId21" Type="http://schemas.openxmlformats.org/officeDocument/2006/relationships/image" Target="../media/image6.png"/><Relationship Id="rId7" Type="http://schemas.openxmlformats.org/officeDocument/2006/relationships/slide" Target="slide3.xml"/><Relationship Id="rId12" Type="http://schemas.openxmlformats.org/officeDocument/2006/relationships/slide" Target="slide10.xml"/><Relationship Id="rId17" Type="http://schemas.openxmlformats.org/officeDocument/2006/relationships/slide" Target="slide1.xml"/><Relationship Id="rId25" Type="http://schemas.openxmlformats.org/officeDocument/2006/relationships/image" Target="../media/image10.png"/><Relationship Id="rId2" Type="http://schemas.openxmlformats.org/officeDocument/2006/relationships/tags" Target="../tags/tag4.xml"/><Relationship Id="rId16" Type="http://schemas.openxmlformats.org/officeDocument/2006/relationships/image" Target="../media/image15.png"/><Relationship Id="rId20" Type="http://schemas.openxmlformats.org/officeDocument/2006/relationships/slide" Target="slide14.xml"/><Relationship Id="rId29" Type="http://schemas.openxmlformats.org/officeDocument/2006/relationships/image" Target="../media/image14.png"/><Relationship Id="rId1" Type="http://schemas.openxmlformats.org/officeDocument/2006/relationships/tags" Target="../tags/tag3.xml"/><Relationship Id="rId6" Type="http://schemas.openxmlformats.org/officeDocument/2006/relationships/slide" Target="slide7.xml"/><Relationship Id="rId11" Type="http://schemas.openxmlformats.org/officeDocument/2006/relationships/image" Target="../media/image3.png"/><Relationship Id="rId24" Type="http://schemas.openxmlformats.org/officeDocument/2006/relationships/image" Target="../media/image9.png"/><Relationship Id="rId5" Type="http://schemas.openxmlformats.org/officeDocument/2006/relationships/notesSlide" Target="../notesSlides/notesSlide2.xml"/><Relationship Id="rId15" Type="http://schemas.openxmlformats.org/officeDocument/2006/relationships/slide" Target="slide13.xml"/><Relationship Id="rId23" Type="http://schemas.openxmlformats.org/officeDocument/2006/relationships/image" Target="../media/image8.png"/><Relationship Id="rId28" Type="http://schemas.openxmlformats.org/officeDocument/2006/relationships/image" Target="../media/image13.png"/><Relationship Id="rId10" Type="http://schemas.openxmlformats.org/officeDocument/2006/relationships/slide" Target="slide9.xml"/><Relationship Id="rId19" Type="http://schemas.openxmlformats.org/officeDocument/2006/relationships/image" Target="../media/image5.png"/><Relationship Id="rId4" Type="http://schemas.openxmlformats.org/officeDocument/2006/relationships/slideLayout" Target="../slideLayouts/slideLayout10.xml"/><Relationship Id="rId9" Type="http://schemas.openxmlformats.org/officeDocument/2006/relationships/slide" Target="slide5.xml"/><Relationship Id="rId14" Type="http://schemas.openxmlformats.org/officeDocument/2006/relationships/image" Target="../media/image12.png"/><Relationship Id="rId22" Type="http://schemas.openxmlformats.org/officeDocument/2006/relationships/image" Target="../media/image7.png"/><Relationship Id="rId27" Type="http://schemas.openxmlformats.org/officeDocument/2006/relationships/image" Target="../media/image17.png"/><Relationship Id="rId30" Type="http://schemas.openxmlformats.org/officeDocument/2006/relationships/slide" Target="slide15.xml"/></Relationships>
</file>

<file path=ppt/slides/_rels/slide3.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image" Target="../media/image12.png"/><Relationship Id="rId18" Type="http://schemas.openxmlformats.org/officeDocument/2006/relationships/slide" Target="slide14.xml"/><Relationship Id="rId3" Type="http://schemas.openxmlformats.org/officeDocument/2006/relationships/tags" Target="../tags/tag8.xml"/><Relationship Id="rId21" Type="http://schemas.openxmlformats.org/officeDocument/2006/relationships/image" Target="../media/image6.png"/><Relationship Id="rId7" Type="http://schemas.openxmlformats.org/officeDocument/2006/relationships/slide" Target="slide7.xml"/><Relationship Id="rId12" Type="http://schemas.openxmlformats.org/officeDocument/2006/relationships/slide" Target="slide11.xml"/><Relationship Id="rId17" Type="http://schemas.openxmlformats.org/officeDocument/2006/relationships/image" Target="../media/image5.png"/><Relationship Id="rId2" Type="http://schemas.openxmlformats.org/officeDocument/2006/relationships/tags" Target="../tags/tag7.xml"/><Relationship Id="rId16" Type="http://schemas.openxmlformats.org/officeDocument/2006/relationships/image" Target="../media/image4.png"/><Relationship Id="rId20" Type="http://schemas.openxmlformats.org/officeDocument/2006/relationships/image" Target="../media/image18.png"/><Relationship Id="rId1" Type="http://schemas.openxmlformats.org/officeDocument/2006/relationships/tags" Target="../tags/tag6.xml"/><Relationship Id="rId6" Type="http://schemas.openxmlformats.org/officeDocument/2006/relationships/image" Target="../media/image3.png"/><Relationship Id="rId11" Type="http://schemas.openxmlformats.org/officeDocument/2006/relationships/slide" Target="slide10.xml"/><Relationship Id="rId24" Type="http://schemas.openxmlformats.org/officeDocument/2006/relationships/slide" Target="slide15.xml"/><Relationship Id="rId5" Type="http://schemas.openxmlformats.org/officeDocument/2006/relationships/notesSlide" Target="../notesSlides/notesSlide3.xml"/><Relationship Id="rId15" Type="http://schemas.openxmlformats.org/officeDocument/2006/relationships/slide" Target="slide3.xml"/><Relationship Id="rId23" Type="http://schemas.openxmlformats.org/officeDocument/2006/relationships/image" Target="../media/image14.png"/><Relationship Id="rId10" Type="http://schemas.openxmlformats.org/officeDocument/2006/relationships/slide" Target="slide9.xml"/><Relationship Id="rId19" Type="http://schemas.openxmlformats.org/officeDocument/2006/relationships/slide" Target="slide13.xml"/><Relationship Id="rId4" Type="http://schemas.openxmlformats.org/officeDocument/2006/relationships/slideLayout" Target="../slideLayouts/slideLayout10.xml"/><Relationship Id="rId9" Type="http://schemas.openxmlformats.org/officeDocument/2006/relationships/slide" Target="slide5.xml"/><Relationship Id="rId14" Type="http://schemas.openxmlformats.org/officeDocument/2006/relationships/slide" Target="slide1.xml"/><Relationship Id="rId22" Type="http://schemas.openxmlformats.org/officeDocument/2006/relationships/image" Target="../media/image13.png"/></Relationships>
</file>

<file path=ppt/slides/_rels/slide4.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12.xml"/><Relationship Id="rId18" Type="http://schemas.openxmlformats.org/officeDocument/2006/relationships/image" Target="../media/image4.png"/><Relationship Id="rId3" Type="http://schemas.openxmlformats.org/officeDocument/2006/relationships/tags" Target="../tags/tag11.xml"/><Relationship Id="rId21" Type="http://schemas.openxmlformats.org/officeDocument/2006/relationships/slide" Target="slide13.xml"/><Relationship Id="rId7" Type="http://schemas.openxmlformats.org/officeDocument/2006/relationships/slide" Target="slide5.xml"/><Relationship Id="rId12" Type="http://schemas.openxmlformats.org/officeDocument/2006/relationships/image" Target="../media/image12.png"/><Relationship Id="rId17" Type="http://schemas.openxmlformats.org/officeDocument/2006/relationships/slide" Target="slide4.xml"/><Relationship Id="rId25" Type="http://schemas.openxmlformats.org/officeDocument/2006/relationships/image" Target="../media/image14.png"/><Relationship Id="rId2" Type="http://schemas.openxmlformats.org/officeDocument/2006/relationships/tags" Target="../tags/tag10.xml"/><Relationship Id="rId16" Type="http://schemas.openxmlformats.org/officeDocument/2006/relationships/slide" Target="slide1.xml"/><Relationship Id="rId20" Type="http://schemas.openxmlformats.org/officeDocument/2006/relationships/slide" Target="slide14.xml"/><Relationship Id="rId1" Type="http://schemas.openxmlformats.org/officeDocument/2006/relationships/tags" Target="../tags/tag9.xml"/><Relationship Id="rId6" Type="http://schemas.openxmlformats.org/officeDocument/2006/relationships/image" Target="../media/image3.png"/><Relationship Id="rId11" Type="http://schemas.openxmlformats.org/officeDocument/2006/relationships/slide" Target="slide11.xml"/><Relationship Id="rId24" Type="http://schemas.openxmlformats.org/officeDocument/2006/relationships/image" Target="../media/image13.png"/><Relationship Id="rId5" Type="http://schemas.openxmlformats.org/officeDocument/2006/relationships/notesSlide" Target="../notesSlides/notesSlide4.xml"/><Relationship Id="rId15" Type="http://schemas.openxmlformats.org/officeDocument/2006/relationships/slide" Target="slide6.xml"/><Relationship Id="rId23" Type="http://schemas.openxmlformats.org/officeDocument/2006/relationships/image" Target="../media/image6.png"/><Relationship Id="rId10" Type="http://schemas.openxmlformats.org/officeDocument/2006/relationships/slide" Target="slide10.xml"/><Relationship Id="rId19" Type="http://schemas.openxmlformats.org/officeDocument/2006/relationships/image" Target="../media/image5.png"/><Relationship Id="rId4" Type="http://schemas.openxmlformats.org/officeDocument/2006/relationships/slideLayout" Target="../slideLayouts/slideLayout10.xml"/><Relationship Id="rId9" Type="http://schemas.openxmlformats.org/officeDocument/2006/relationships/slide" Target="slide9.xml"/><Relationship Id="rId14" Type="http://schemas.openxmlformats.org/officeDocument/2006/relationships/slide" Target="slide15.xml"/><Relationship Id="rId22" Type="http://schemas.openxmlformats.org/officeDocument/2006/relationships/image" Target="../media/image18.png"/></Relationships>
</file>

<file path=ppt/slides/_rels/slide5.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1.xml"/><Relationship Id="rId18" Type="http://schemas.openxmlformats.org/officeDocument/2006/relationships/slide" Target="slide14.xml"/><Relationship Id="rId3" Type="http://schemas.openxmlformats.org/officeDocument/2006/relationships/slideLayout" Target="../slideLayouts/slideLayout10.xml"/><Relationship Id="rId21" Type="http://schemas.openxmlformats.org/officeDocument/2006/relationships/image" Target="../media/image8.png"/><Relationship Id="rId7" Type="http://schemas.openxmlformats.org/officeDocument/2006/relationships/slide" Target="slide3.xml"/><Relationship Id="rId12" Type="http://schemas.openxmlformats.org/officeDocument/2006/relationships/image" Target="../media/image12.png"/><Relationship Id="rId17" Type="http://schemas.openxmlformats.org/officeDocument/2006/relationships/image" Target="../media/image5.png"/><Relationship Id="rId2" Type="http://schemas.openxmlformats.org/officeDocument/2006/relationships/tags" Target="../tags/tag13.xml"/><Relationship Id="rId16" Type="http://schemas.openxmlformats.org/officeDocument/2006/relationships/image" Target="../media/image4.png"/><Relationship Id="rId20" Type="http://schemas.openxmlformats.org/officeDocument/2006/relationships/image" Target="../media/image18.png"/><Relationship Id="rId1" Type="http://schemas.openxmlformats.org/officeDocument/2006/relationships/tags" Target="../tags/tag12.xml"/><Relationship Id="rId6" Type="http://schemas.openxmlformats.org/officeDocument/2006/relationships/slide" Target="slide7.xml"/><Relationship Id="rId11" Type="http://schemas.openxmlformats.org/officeDocument/2006/relationships/slide" Target="slide11.xml"/><Relationship Id="rId24" Type="http://schemas.openxmlformats.org/officeDocument/2006/relationships/slide" Target="slide15.xml"/><Relationship Id="rId5" Type="http://schemas.openxmlformats.org/officeDocument/2006/relationships/image" Target="../media/image3.png"/><Relationship Id="rId15" Type="http://schemas.openxmlformats.org/officeDocument/2006/relationships/slide" Target="slide6.xml"/><Relationship Id="rId23" Type="http://schemas.openxmlformats.org/officeDocument/2006/relationships/image" Target="../media/image14.png"/><Relationship Id="rId10" Type="http://schemas.openxmlformats.org/officeDocument/2006/relationships/slide" Target="slide10.xml"/><Relationship Id="rId19" Type="http://schemas.openxmlformats.org/officeDocument/2006/relationships/slide" Target="slide13.xml"/><Relationship Id="rId4" Type="http://schemas.openxmlformats.org/officeDocument/2006/relationships/notesSlide" Target="../notesSlides/notesSlide5.xml"/><Relationship Id="rId9" Type="http://schemas.openxmlformats.org/officeDocument/2006/relationships/slide" Target="slide9.xml"/><Relationship Id="rId14" Type="http://schemas.openxmlformats.org/officeDocument/2006/relationships/slide" Target="slide5.xml"/><Relationship Id="rId22" Type="http://schemas.openxmlformats.org/officeDocument/2006/relationships/image" Target="../media/image13.png"/></Relationships>
</file>

<file path=ppt/slides/_rels/slide6.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1.xml"/><Relationship Id="rId18" Type="http://schemas.openxmlformats.org/officeDocument/2006/relationships/slide" Target="slide14.xml"/><Relationship Id="rId3" Type="http://schemas.openxmlformats.org/officeDocument/2006/relationships/slideLayout" Target="../slideLayouts/slideLayout10.xml"/><Relationship Id="rId21" Type="http://schemas.openxmlformats.org/officeDocument/2006/relationships/image" Target="../media/image8.png"/><Relationship Id="rId7" Type="http://schemas.openxmlformats.org/officeDocument/2006/relationships/slide" Target="slide3.xml"/><Relationship Id="rId12" Type="http://schemas.openxmlformats.org/officeDocument/2006/relationships/image" Target="../media/image12.png"/><Relationship Id="rId17" Type="http://schemas.openxmlformats.org/officeDocument/2006/relationships/image" Target="../media/image5.png"/><Relationship Id="rId2" Type="http://schemas.openxmlformats.org/officeDocument/2006/relationships/tags" Target="../tags/tag15.xml"/><Relationship Id="rId16" Type="http://schemas.openxmlformats.org/officeDocument/2006/relationships/image" Target="../media/image4.png"/><Relationship Id="rId20" Type="http://schemas.openxmlformats.org/officeDocument/2006/relationships/image" Target="../media/image18.png"/><Relationship Id="rId1" Type="http://schemas.openxmlformats.org/officeDocument/2006/relationships/tags" Target="../tags/tag14.xml"/><Relationship Id="rId6" Type="http://schemas.openxmlformats.org/officeDocument/2006/relationships/slide" Target="slide7.xml"/><Relationship Id="rId11" Type="http://schemas.openxmlformats.org/officeDocument/2006/relationships/slide" Target="slide11.xml"/><Relationship Id="rId24" Type="http://schemas.openxmlformats.org/officeDocument/2006/relationships/slide" Target="slide15.xml"/><Relationship Id="rId5" Type="http://schemas.openxmlformats.org/officeDocument/2006/relationships/image" Target="../media/image3.png"/><Relationship Id="rId15" Type="http://schemas.openxmlformats.org/officeDocument/2006/relationships/slide" Target="slide5.xml"/><Relationship Id="rId23" Type="http://schemas.openxmlformats.org/officeDocument/2006/relationships/image" Target="../media/image14.png"/><Relationship Id="rId10" Type="http://schemas.openxmlformats.org/officeDocument/2006/relationships/slide" Target="slide10.xml"/><Relationship Id="rId19" Type="http://schemas.openxmlformats.org/officeDocument/2006/relationships/slide" Target="slide13.xml"/><Relationship Id="rId4" Type="http://schemas.openxmlformats.org/officeDocument/2006/relationships/notesSlide" Target="../notesSlides/notesSlide6.xml"/><Relationship Id="rId9" Type="http://schemas.openxmlformats.org/officeDocument/2006/relationships/slide" Target="slide9.xml"/><Relationship Id="rId14" Type="http://schemas.openxmlformats.org/officeDocument/2006/relationships/slide" Target="slide6.xml"/><Relationship Id="rId22"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7.xml"/><Relationship Id="rId13" Type="http://schemas.openxmlformats.org/officeDocument/2006/relationships/slide" Target="slide11.xml"/><Relationship Id="rId18" Type="http://schemas.openxmlformats.org/officeDocument/2006/relationships/image" Target="../media/image5.png"/><Relationship Id="rId3" Type="http://schemas.openxmlformats.org/officeDocument/2006/relationships/tags" Target="../tags/tag18.xml"/><Relationship Id="rId21" Type="http://schemas.openxmlformats.org/officeDocument/2006/relationships/image" Target="../media/image7.png"/><Relationship Id="rId7" Type="http://schemas.openxmlformats.org/officeDocument/2006/relationships/slideLayout" Target="../slideLayouts/slideLayout10.xml"/><Relationship Id="rId12" Type="http://schemas.openxmlformats.org/officeDocument/2006/relationships/slide" Target="slide10.xml"/><Relationship Id="rId17" Type="http://schemas.openxmlformats.org/officeDocument/2006/relationships/image" Target="../media/image4.png"/><Relationship Id="rId25" Type="http://schemas.openxmlformats.org/officeDocument/2006/relationships/slide" Target="slide15.xml"/><Relationship Id="rId2" Type="http://schemas.openxmlformats.org/officeDocument/2006/relationships/tags" Target="../tags/tag17.xml"/><Relationship Id="rId16" Type="http://schemas.openxmlformats.org/officeDocument/2006/relationships/slide" Target="slide8.xml"/><Relationship Id="rId20" Type="http://schemas.openxmlformats.org/officeDocument/2006/relationships/slide" Target="slide13.xml"/><Relationship Id="rId1" Type="http://schemas.openxmlformats.org/officeDocument/2006/relationships/tags" Target="../tags/tag16.xml"/><Relationship Id="rId6" Type="http://schemas.openxmlformats.org/officeDocument/2006/relationships/tags" Target="../tags/tag21.xml"/><Relationship Id="rId11" Type="http://schemas.openxmlformats.org/officeDocument/2006/relationships/slide" Target="slide9.xml"/><Relationship Id="rId24" Type="http://schemas.openxmlformats.org/officeDocument/2006/relationships/image" Target="../media/image14.png"/><Relationship Id="rId5" Type="http://schemas.openxmlformats.org/officeDocument/2006/relationships/tags" Target="../tags/tag20.xml"/><Relationship Id="rId15" Type="http://schemas.openxmlformats.org/officeDocument/2006/relationships/slide" Target="slide7.xml"/><Relationship Id="rId23" Type="http://schemas.openxmlformats.org/officeDocument/2006/relationships/image" Target="../media/image13.png"/><Relationship Id="rId10" Type="http://schemas.openxmlformats.org/officeDocument/2006/relationships/slide" Target="slide5.xml"/><Relationship Id="rId19" Type="http://schemas.openxmlformats.org/officeDocument/2006/relationships/slide" Target="slide14.xml"/><Relationship Id="rId4" Type="http://schemas.openxmlformats.org/officeDocument/2006/relationships/tags" Target="../tags/tag19.xml"/><Relationship Id="rId9" Type="http://schemas.openxmlformats.org/officeDocument/2006/relationships/image" Target="../media/image3.png"/><Relationship Id="rId14" Type="http://schemas.openxmlformats.org/officeDocument/2006/relationships/slide" Target="slide1.xml"/><Relationship Id="rId22" Type="http://schemas.openxmlformats.org/officeDocument/2006/relationships/image" Target="../media/image18.png"/></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8.xml"/><Relationship Id="rId13" Type="http://schemas.openxmlformats.org/officeDocument/2006/relationships/slide" Target="slide11.xml"/><Relationship Id="rId18" Type="http://schemas.openxmlformats.org/officeDocument/2006/relationships/image" Target="../media/image5.png"/><Relationship Id="rId3" Type="http://schemas.openxmlformats.org/officeDocument/2006/relationships/tags" Target="../tags/tag24.xml"/><Relationship Id="rId21" Type="http://schemas.openxmlformats.org/officeDocument/2006/relationships/image" Target="../media/image7.png"/><Relationship Id="rId7" Type="http://schemas.openxmlformats.org/officeDocument/2006/relationships/slideLayout" Target="../slideLayouts/slideLayout10.xml"/><Relationship Id="rId12" Type="http://schemas.openxmlformats.org/officeDocument/2006/relationships/slide" Target="slide10.xml"/><Relationship Id="rId17" Type="http://schemas.openxmlformats.org/officeDocument/2006/relationships/image" Target="../media/image4.png"/><Relationship Id="rId25" Type="http://schemas.openxmlformats.org/officeDocument/2006/relationships/slide" Target="slide15.xml"/><Relationship Id="rId2" Type="http://schemas.openxmlformats.org/officeDocument/2006/relationships/tags" Target="../tags/tag23.xml"/><Relationship Id="rId16" Type="http://schemas.openxmlformats.org/officeDocument/2006/relationships/slide" Target="slide7.xml"/><Relationship Id="rId20" Type="http://schemas.openxmlformats.org/officeDocument/2006/relationships/slide" Target="slide13.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slide" Target="slide9.xml"/><Relationship Id="rId24" Type="http://schemas.openxmlformats.org/officeDocument/2006/relationships/image" Target="../media/image14.png"/><Relationship Id="rId5" Type="http://schemas.openxmlformats.org/officeDocument/2006/relationships/tags" Target="../tags/tag26.xml"/><Relationship Id="rId15" Type="http://schemas.openxmlformats.org/officeDocument/2006/relationships/slide" Target="slide8.xml"/><Relationship Id="rId23" Type="http://schemas.openxmlformats.org/officeDocument/2006/relationships/image" Target="../media/image13.png"/><Relationship Id="rId10" Type="http://schemas.openxmlformats.org/officeDocument/2006/relationships/slide" Target="slide5.xml"/><Relationship Id="rId19" Type="http://schemas.openxmlformats.org/officeDocument/2006/relationships/slide" Target="slide14.xml"/><Relationship Id="rId4" Type="http://schemas.openxmlformats.org/officeDocument/2006/relationships/tags" Target="../tags/tag25.xml"/><Relationship Id="rId9" Type="http://schemas.openxmlformats.org/officeDocument/2006/relationships/image" Target="../media/image3.png"/><Relationship Id="rId14" Type="http://schemas.openxmlformats.org/officeDocument/2006/relationships/slide" Target="slide1.xml"/><Relationship Id="rId22" Type="http://schemas.openxmlformats.org/officeDocument/2006/relationships/image" Target="../media/image18.png"/></Relationships>
</file>

<file path=ppt/slides/_rels/slide9.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image" Target="../media/image12.png"/><Relationship Id="rId18" Type="http://schemas.openxmlformats.org/officeDocument/2006/relationships/slide" Target="slide14.xml"/><Relationship Id="rId3" Type="http://schemas.openxmlformats.org/officeDocument/2006/relationships/tags" Target="../tags/tag30.xml"/><Relationship Id="rId21" Type="http://schemas.openxmlformats.org/officeDocument/2006/relationships/image" Target="../media/image9.png"/><Relationship Id="rId7" Type="http://schemas.openxmlformats.org/officeDocument/2006/relationships/slide" Target="slide7.xml"/><Relationship Id="rId12" Type="http://schemas.openxmlformats.org/officeDocument/2006/relationships/slide" Target="slide11.xml"/><Relationship Id="rId17" Type="http://schemas.openxmlformats.org/officeDocument/2006/relationships/image" Target="../media/image5.png"/><Relationship Id="rId25" Type="http://schemas.openxmlformats.org/officeDocument/2006/relationships/slide" Target="slide15.xml"/><Relationship Id="rId2" Type="http://schemas.openxmlformats.org/officeDocument/2006/relationships/tags" Target="../tags/tag29.xml"/><Relationship Id="rId16" Type="http://schemas.openxmlformats.org/officeDocument/2006/relationships/image" Target="../media/image4.png"/><Relationship Id="rId20" Type="http://schemas.openxmlformats.org/officeDocument/2006/relationships/image" Target="../media/image18.png"/><Relationship Id="rId1" Type="http://schemas.openxmlformats.org/officeDocument/2006/relationships/tags" Target="../tags/tag28.xml"/><Relationship Id="rId6" Type="http://schemas.openxmlformats.org/officeDocument/2006/relationships/image" Target="../media/image3.png"/><Relationship Id="rId11" Type="http://schemas.openxmlformats.org/officeDocument/2006/relationships/slide" Target="slide10.xml"/><Relationship Id="rId24" Type="http://schemas.openxmlformats.org/officeDocument/2006/relationships/image" Target="../media/image14.png"/><Relationship Id="rId5" Type="http://schemas.openxmlformats.org/officeDocument/2006/relationships/notesSlide" Target="../notesSlides/notesSlide9.xml"/><Relationship Id="rId15" Type="http://schemas.openxmlformats.org/officeDocument/2006/relationships/slide" Target="slide1.xml"/><Relationship Id="rId23" Type="http://schemas.openxmlformats.org/officeDocument/2006/relationships/image" Target="../media/image13.png"/><Relationship Id="rId10" Type="http://schemas.openxmlformats.org/officeDocument/2006/relationships/slide" Target="slide5.xml"/><Relationship Id="rId19" Type="http://schemas.openxmlformats.org/officeDocument/2006/relationships/slide" Target="slide13.xml"/><Relationship Id="rId4" Type="http://schemas.openxmlformats.org/officeDocument/2006/relationships/slideLayout" Target="../slideLayouts/slideLayout10.xml"/><Relationship Id="rId9" Type="http://schemas.openxmlformats.org/officeDocument/2006/relationships/slide" Target="slide4.xml"/><Relationship Id="rId14" Type="http://schemas.openxmlformats.org/officeDocument/2006/relationships/slide" Target="slide9.xml"/><Relationship Id="rId22"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TextBox 69"/>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Order-to-Cash (Specified Products)</a:t>
            </a:r>
            <a:br>
              <a:rPr lang="en-US" b="0" dirty="0"/>
            </a:br>
            <a:r>
              <a:rPr lang="en-US" sz="2000" b="0" dirty="0"/>
              <a:t>Scenario Overview</a:t>
            </a:r>
          </a:p>
        </p:txBody>
      </p:sp>
      <p:sp>
        <p:nvSpPr>
          <p:cNvPr id="9" name="Chevron 123">
            <a:hlinkClick r:id="rId5" action="ppaction://hlinksldjump"/>
          </p:cNvPr>
          <p:cNvSpPr>
            <a:spLocks noChangeArrowheads="1"/>
          </p:cNvSpPr>
          <p:nvPr/>
        </p:nvSpPr>
        <p:spPr bwMode="auto">
          <a:xfrm>
            <a:off x="3723643" y="2095360"/>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Deliveries</a:t>
            </a:r>
          </a:p>
        </p:txBody>
      </p:sp>
      <p:sp>
        <p:nvSpPr>
          <p:cNvPr id="10" name="Chevron 123">
            <a:hlinkClick r:id="rId6" action="ppaction://hlinksldjump"/>
          </p:cNvPr>
          <p:cNvSpPr>
            <a:spLocks noChangeArrowheads="1"/>
          </p:cNvSpPr>
          <p:nvPr/>
        </p:nvSpPr>
        <p:spPr bwMode="auto">
          <a:xfrm>
            <a:off x="339210" y="2094999"/>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11" name="Chevron 123">
            <a:hlinkClick r:id="rId7" action="ppaction://hlinksldjump"/>
          </p:cNvPr>
          <p:cNvSpPr>
            <a:spLocks noChangeArrowheads="1"/>
          </p:cNvSpPr>
          <p:nvPr/>
        </p:nvSpPr>
        <p:spPr bwMode="auto">
          <a:xfrm>
            <a:off x="1185398" y="2094999"/>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13" name="Chevron 123">
            <a:hlinkClick r:id="rId8" action="ppaction://hlinksldjump"/>
          </p:cNvPr>
          <p:cNvSpPr>
            <a:spLocks noChangeArrowheads="1"/>
          </p:cNvSpPr>
          <p:nvPr/>
        </p:nvSpPr>
        <p:spPr bwMode="auto">
          <a:xfrm>
            <a:off x="2874732" y="2094999"/>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16" name="Chevron 123">
            <a:hlinkClick r:id="rId9" action="ppaction://hlinksldjump"/>
          </p:cNvPr>
          <p:cNvSpPr>
            <a:spLocks noChangeArrowheads="1"/>
          </p:cNvSpPr>
          <p:nvPr/>
        </p:nvSpPr>
        <p:spPr bwMode="auto">
          <a:xfrm>
            <a:off x="3723643" y="3028114"/>
            <a:ext cx="884237" cy="87981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34" name="TextBox 98"/>
          <p:cNvSpPr txBox="1">
            <a:spLocks noChangeArrowheads="1"/>
          </p:cNvSpPr>
          <p:nvPr/>
        </p:nvSpPr>
        <p:spPr bwMode="auto">
          <a:xfrm>
            <a:off x="7650163" y="4141788"/>
            <a:ext cx="1365250" cy="214312"/>
          </a:xfrm>
          <a:prstGeom prst="rect">
            <a:avLst/>
          </a:prstGeom>
          <a:noFill/>
          <a:ln w="9525">
            <a:noFill/>
            <a:miter lim="800000"/>
            <a:headEnd/>
            <a:tailEnd/>
          </a:ln>
        </p:spPr>
        <p:txBody>
          <a:bodyPr rIns="0">
            <a:spAutoFit/>
          </a:bodyPr>
          <a:lstStyle/>
          <a:p>
            <a:pPr algn="r">
              <a:buClr>
                <a:schemeClr val="accent1"/>
              </a:buClr>
              <a:buSzPct val="80000"/>
              <a:buFont typeface="Wingdings" pitchFamily="2" charset="2"/>
              <a:buNone/>
            </a:pPr>
            <a:r>
              <a:rPr lang="en-US" sz="800" dirty="0">
                <a:solidFill>
                  <a:srgbClr val="44697D"/>
                </a:solidFill>
                <a:hlinkClick r:id="rId10" action="ppaction://hlinksldjump"/>
              </a:rPr>
              <a:t>Open Legend</a:t>
            </a:r>
            <a:endParaRPr lang="en-US" sz="900" dirty="0">
              <a:ea typeface="SimSun" pitchFamily="2" charset="-122"/>
            </a:endParaRPr>
          </a:p>
        </p:txBody>
      </p:sp>
      <p:sp>
        <p:nvSpPr>
          <p:cNvPr id="41" name="Chevron 79"/>
          <p:cNvSpPr>
            <a:spLocks noChangeArrowheads="1"/>
          </p:cNvSpPr>
          <p:nvPr/>
        </p:nvSpPr>
        <p:spPr bwMode="auto">
          <a:xfrm>
            <a:off x="220186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pPr>
            <a:r>
              <a:rPr lang="en-US" sz="700" dirty="0">
                <a:solidFill>
                  <a:srgbClr val="404040"/>
                </a:solidFill>
              </a:rPr>
              <a:t>Sales/Customer Service Representative</a:t>
            </a: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sp>
        <p:nvSpPr>
          <p:cNvPr id="49" name="Chevron 79"/>
          <p:cNvSpPr>
            <a:spLocks noChangeArrowheads="1"/>
          </p:cNvSpPr>
          <p:nvPr/>
        </p:nvSpPr>
        <p:spPr bwMode="auto">
          <a:xfrm>
            <a:off x="3376613" y="6315075"/>
            <a:ext cx="538162" cy="430214"/>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r>
              <a:rPr lang="en-US" sz="700" dirty="0">
                <a:solidFill>
                  <a:srgbClr val="404040"/>
                </a:solidFill>
              </a:rPr>
              <a:t>Supply Planner</a:t>
            </a:r>
          </a:p>
        </p:txBody>
      </p:sp>
      <p:sp>
        <p:nvSpPr>
          <p:cNvPr id="51" name="Chevron 79"/>
          <p:cNvSpPr>
            <a:spLocks noChangeArrowheads="1"/>
          </p:cNvSpPr>
          <p:nvPr/>
        </p:nvSpPr>
        <p:spPr bwMode="auto">
          <a:xfrm>
            <a:off x="441325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700" b="1" dirty="0">
              <a:solidFill>
                <a:srgbClr val="404040"/>
              </a:solidFill>
            </a:endParaRPr>
          </a:p>
          <a:p>
            <a:pPr>
              <a:buClr>
                <a:schemeClr val="accent1"/>
              </a:buClr>
              <a:buSzPct val="80000"/>
              <a:buFont typeface="Wingdings" pitchFamily="2" charset="2"/>
              <a:buNone/>
            </a:pPr>
            <a:r>
              <a:rPr lang="en-US" sz="700" dirty="0">
                <a:solidFill>
                  <a:srgbClr val="404040"/>
                </a:solidFill>
              </a:rPr>
              <a:t>Quality Manager</a:t>
            </a:r>
          </a:p>
        </p:txBody>
      </p:sp>
      <p:sp>
        <p:nvSpPr>
          <p:cNvPr id="52" name="Chevron 79"/>
          <p:cNvSpPr>
            <a:spLocks noChangeArrowheads="1"/>
          </p:cNvSpPr>
          <p:nvPr/>
        </p:nvSpPr>
        <p:spPr bwMode="auto">
          <a:xfrm>
            <a:off x="503555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Inspector</a:t>
            </a:r>
          </a:p>
          <a:p>
            <a:pPr>
              <a:buClr>
                <a:schemeClr val="accent1"/>
              </a:buClr>
              <a:buSzPct val="80000"/>
              <a:buFont typeface="Wingdings" pitchFamily="2" charset="2"/>
              <a:buNone/>
            </a:pPr>
            <a:endParaRPr lang="en-US" sz="700" dirty="0">
              <a:solidFill>
                <a:srgbClr val="404040"/>
              </a:solidFill>
            </a:endParaRPr>
          </a:p>
        </p:txBody>
      </p:sp>
      <p:sp>
        <p:nvSpPr>
          <p:cNvPr id="53" name="Chevron 79"/>
          <p:cNvSpPr>
            <a:spLocks noChangeArrowheads="1"/>
          </p:cNvSpPr>
          <p:nvPr/>
        </p:nvSpPr>
        <p:spPr bwMode="auto">
          <a:xfrm>
            <a:off x="6517035"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900" b="1" dirty="0">
              <a:solidFill>
                <a:srgbClr val="404040"/>
              </a:solidFill>
            </a:endParaRPr>
          </a:p>
          <a:p>
            <a:pPr>
              <a:buClr>
                <a:schemeClr val="accent1"/>
              </a:buClr>
              <a:buSzPct val="80000"/>
              <a:buFont typeface="Wingdings" pitchFamily="2" charset="2"/>
              <a:buNone/>
            </a:pPr>
            <a:r>
              <a:rPr lang="en-US" sz="700" dirty="0">
                <a:solidFill>
                  <a:srgbClr val="404040"/>
                </a:solidFill>
              </a:rPr>
              <a:t>Warehouse Manager</a:t>
            </a:r>
          </a:p>
        </p:txBody>
      </p:sp>
      <p:sp>
        <p:nvSpPr>
          <p:cNvPr id="54" name="TextBox 66"/>
          <p:cNvSpPr txBox="1">
            <a:spLocks noChangeArrowheads="1"/>
          </p:cNvSpPr>
          <p:nvPr/>
        </p:nvSpPr>
        <p:spPr bwMode="auto">
          <a:xfrm>
            <a:off x="1760926" y="4399866"/>
            <a:ext cx="7256462" cy="161582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Order-to-Cash (Specified Products) </a:t>
            </a:r>
            <a:r>
              <a:rPr lang="en-US" sz="900" dirty="0"/>
              <a:t>business scenario enables your company to produce and sell products for a specific customer </a:t>
            </a:r>
          </a:p>
          <a:p>
            <a:pPr>
              <a:buClr>
                <a:schemeClr val="accent1"/>
              </a:buClr>
              <a:buSzPct val="80000"/>
              <a:buFont typeface="Wingdings" pitchFamily="2" charset="2"/>
              <a:buNone/>
            </a:pPr>
            <a:r>
              <a:rPr lang="en-US" sz="900" dirty="0"/>
              <a:t>demand.</a:t>
            </a:r>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r>
              <a:rPr lang="en-US" sz="900" dirty="0"/>
              <a:t>You can create a sales quote or sales order with a product specification that includes customer-specific requirements, plan the multilevel demand for a sales order item, and create supply for the required products. You can order and receive materials based on requirements from the customer, release the production order, and create production tasks. During task confirmation, it is ensured that only those materials that were replenished for a specific customer demand are consumed. Output products are always confirmed as specified stock. </a:t>
            </a:r>
          </a:p>
          <a:p>
            <a:pPr>
              <a:buClr>
                <a:schemeClr val="accent1"/>
              </a:buClr>
              <a:buSzPct val="80000"/>
              <a:buFont typeface="Wingdings" pitchFamily="2" charset="2"/>
              <a:buNone/>
            </a:pPr>
            <a:r>
              <a:rPr lang="en-US" sz="900" dirty="0"/>
              <a:t>A final inspection identifies if any of the units do not conform to the customer requirements.</a:t>
            </a:r>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r>
              <a:rPr lang="en-US" sz="900" dirty="0"/>
              <a:t>You can post a goods issue. The system creates an outbound delivery and the products are shipped to the customer. An invoice is created based on the outbound delivery and the system updates financial accounting. </a:t>
            </a:r>
          </a:p>
        </p:txBody>
      </p:sp>
      <p:grpSp>
        <p:nvGrpSpPr>
          <p:cNvPr id="66"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11"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9" name="Chevron 123">
            <a:hlinkClick r:id="rId12" action="ppaction://hlinksldjump"/>
          </p:cNvPr>
          <p:cNvSpPr>
            <a:spLocks noChangeArrowheads="1"/>
          </p:cNvSpPr>
          <p:nvPr/>
        </p:nvSpPr>
        <p:spPr bwMode="auto">
          <a:xfrm>
            <a:off x="4575175" y="2095306"/>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71" name="Freeform 69"/>
          <p:cNvSpPr>
            <a:spLocks noChangeArrowheads="1"/>
          </p:cNvSpPr>
          <p:nvPr/>
        </p:nvSpPr>
        <p:spPr bwMode="auto">
          <a:xfrm>
            <a:off x="5239674" y="284093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2" name="Chevron 123">
            <a:hlinkClick r:id="rId13" action="ppaction://hlinksldjump"/>
          </p:cNvPr>
          <p:cNvSpPr>
            <a:spLocks noChangeArrowheads="1"/>
          </p:cNvSpPr>
          <p:nvPr/>
        </p:nvSpPr>
        <p:spPr bwMode="auto">
          <a:xfrm>
            <a:off x="5416550" y="2095306"/>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74" name="Freeform 69"/>
          <p:cNvSpPr>
            <a:spLocks noChangeArrowheads="1"/>
          </p:cNvSpPr>
          <p:nvPr/>
        </p:nvSpPr>
        <p:spPr bwMode="auto">
          <a:xfrm>
            <a:off x="6073098" y="284093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8" name="Text Box 14"/>
          <p:cNvSpPr txBox="1">
            <a:spLocks noChangeArrowheads="1"/>
          </p:cNvSpPr>
          <p:nvPr/>
        </p:nvSpPr>
        <p:spPr bwMode="auto">
          <a:xfrm>
            <a:off x="2162174" y="3061962"/>
            <a:ext cx="742951" cy="246062"/>
          </a:xfrm>
          <a:prstGeom prst="rect">
            <a:avLst/>
          </a:prstGeom>
          <a:noFill/>
          <a:ln w="12700">
            <a:noFill/>
            <a:miter lim="800000"/>
            <a:headEnd/>
            <a:tailEnd/>
          </a:ln>
        </p:spPr>
        <p:txBody>
          <a:bodyPr/>
          <a:lstStyle/>
          <a:p>
            <a:pPr>
              <a:spcBef>
                <a:spcPct val="50000"/>
              </a:spcBef>
              <a:buClr>
                <a:schemeClr val="accent1"/>
              </a:buClr>
              <a:buSzPct val="80000"/>
              <a:buFont typeface="Wingdings" pitchFamily="2" charset="2"/>
              <a:buNone/>
            </a:pPr>
            <a:r>
              <a:rPr lang="en-US" sz="600" dirty="0"/>
              <a:t>Procure-to-Pay</a:t>
            </a:r>
          </a:p>
        </p:txBody>
      </p:sp>
      <p:sp>
        <p:nvSpPr>
          <p:cNvPr id="80" name="Text Box 14"/>
          <p:cNvSpPr txBox="1">
            <a:spLocks noChangeArrowheads="1"/>
          </p:cNvSpPr>
          <p:nvPr/>
        </p:nvSpPr>
        <p:spPr bwMode="auto">
          <a:xfrm>
            <a:off x="2152649" y="1833237"/>
            <a:ext cx="742951" cy="246062"/>
          </a:xfrm>
          <a:prstGeom prst="rect">
            <a:avLst/>
          </a:prstGeom>
          <a:noFill/>
          <a:ln w="12700">
            <a:noFill/>
            <a:miter lim="800000"/>
            <a:headEnd/>
            <a:tailEnd/>
          </a:ln>
        </p:spPr>
        <p:txBody>
          <a:bodyPr/>
          <a:lstStyle/>
          <a:p>
            <a:pPr>
              <a:spcBef>
                <a:spcPct val="50000"/>
              </a:spcBef>
              <a:buClr>
                <a:schemeClr val="accent1"/>
              </a:buClr>
              <a:buSzPct val="80000"/>
              <a:buFont typeface="Wingdings" pitchFamily="2" charset="2"/>
              <a:buNone/>
            </a:pPr>
            <a:r>
              <a:rPr lang="en-US" sz="600" dirty="0"/>
              <a:t>Make-to-Stock</a:t>
            </a:r>
          </a:p>
        </p:txBody>
      </p:sp>
      <p:sp>
        <p:nvSpPr>
          <p:cNvPr id="83" name="Text Box 14"/>
          <p:cNvSpPr txBox="1">
            <a:spLocks noChangeArrowheads="1"/>
          </p:cNvSpPr>
          <p:nvPr/>
        </p:nvSpPr>
        <p:spPr bwMode="auto">
          <a:xfrm>
            <a:off x="495300" y="1757037"/>
            <a:ext cx="690140" cy="246062"/>
          </a:xfrm>
          <a:prstGeom prst="rect">
            <a:avLst/>
          </a:prstGeom>
          <a:noFill/>
          <a:ln w="12700">
            <a:noFill/>
            <a:miter lim="800000"/>
            <a:headEnd/>
            <a:tailEnd/>
          </a:ln>
        </p:spPr>
        <p:txBody>
          <a:bodyPr/>
          <a:lstStyle/>
          <a:p>
            <a:pPr>
              <a:spcBef>
                <a:spcPct val="50000"/>
              </a:spcBef>
              <a:buClr>
                <a:schemeClr val="accent1"/>
              </a:buClr>
              <a:buSzPct val="80000"/>
              <a:buFont typeface="Wingdings" pitchFamily="2" charset="2"/>
              <a:buNone/>
            </a:pPr>
            <a:r>
              <a:rPr lang="en-US" sz="600" dirty="0"/>
              <a:t>Product Definition</a:t>
            </a:r>
          </a:p>
        </p:txBody>
      </p:sp>
      <p:sp>
        <p:nvSpPr>
          <p:cNvPr id="100" name="Chevron 79"/>
          <p:cNvSpPr>
            <a:spLocks noChangeArrowheads="1"/>
          </p:cNvSpPr>
          <p:nvPr/>
        </p:nvSpPr>
        <p:spPr bwMode="auto">
          <a:xfrm>
            <a:off x="765016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Accounts Receivable Accountant</a:t>
            </a:r>
          </a:p>
        </p:txBody>
      </p:sp>
      <p:sp>
        <p:nvSpPr>
          <p:cNvPr id="68" name="Chevron 79"/>
          <p:cNvSpPr>
            <a:spLocks noChangeArrowheads="1"/>
          </p:cNvSpPr>
          <p:nvPr/>
        </p:nvSpPr>
        <p:spPr bwMode="auto">
          <a:xfrm>
            <a:off x="5490368"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Inspector</a:t>
            </a:r>
          </a:p>
          <a:p>
            <a:pPr>
              <a:buClr>
                <a:schemeClr val="accent1"/>
              </a:buClr>
              <a:buSzPct val="80000"/>
              <a:buFont typeface="Wingdings" pitchFamily="2" charset="2"/>
              <a:buNone/>
            </a:pPr>
            <a:endParaRPr lang="en-US" sz="700" dirty="0">
              <a:solidFill>
                <a:srgbClr val="404040"/>
              </a:solidFill>
            </a:endParaRPr>
          </a:p>
        </p:txBody>
      </p:sp>
      <p:sp>
        <p:nvSpPr>
          <p:cNvPr id="67"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3"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5"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1" name="Picture 80" descr="Calculator_2_60px.png"/>
          <p:cNvPicPr>
            <a:picLocks noChangeAspect="1"/>
          </p:cNvPicPr>
          <p:nvPr/>
        </p:nvPicPr>
        <p:blipFill>
          <a:blip r:embed="rId14" cstate="print"/>
          <a:stretch>
            <a:fillRect/>
          </a:stretch>
        </p:blipFill>
        <p:spPr>
          <a:xfrm>
            <a:off x="366739" y="5245467"/>
            <a:ext cx="180000" cy="180000"/>
          </a:xfrm>
          <a:prstGeom prst="rect">
            <a:avLst/>
          </a:prstGeom>
        </p:spPr>
      </p:pic>
      <p:pic>
        <p:nvPicPr>
          <p:cNvPr id="88" name="Picture 87"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89"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0" name="Rectangle 57">
            <a:hlinkClick r:id="rId17"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62" name="Picture 68"/>
          <p:cNvPicPr>
            <a:picLocks noChangeAspect="1"/>
          </p:cNvPicPr>
          <p:nvPr>
            <p:custDataLst>
              <p:tags r:id="rId1"/>
            </p:custDataLst>
          </p:nvPr>
        </p:nvPicPr>
        <p:blipFill>
          <a:blip r:embed="rId18" cstate="print">
            <a:extLst>
              <a:ext uri="{28A0092B-C50C-407E-A947-70E740481C1C}">
                <a14:useLocalDpi xmlns:a14="http://schemas.microsoft.com/office/drawing/2010/main" val="0"/>
              </a:ext>
            </a:extLst>
          </a:blip>
          <a:stretch>
            <a:fillRect/>
          </a:stretch>
        </p:blipFill>
        <p:spPr bwMode="auto">
          <a:xfrm>
            <a:off x="1758550" y="6329985"/>
            <a:ext cx="411162" cy="402938"/>
          </a:xfrm>
          <a:prstGeom prst="rect">
            <a:avLst/>
          </a:prstGeom>
          <a:noFill/>
          <a:ln w="9525">
            <a:noFill/>
            <a:miter lim="800000"/>
            <a:headEnd/>
            <a:tailEnd/>
          </a:ln>
        </p:spPr>
      </p:pic>
      <p:pic>
        <p:nvPicPr>
          <p:cNvPr id="63" name="Picture 68"/>
          <p:cNvPicPr>
            <a:picLocks noChangeAspect="1"/>
          </p:cNvPicPr>
          <p:nvPr>
            <p:custDataLst>
              <p:tags r:id="rId2"/>
            </p:custDataLst>
          </p:nvPr>
        </p:nvPicPr>
        <p:blipFill>
          <a:blip r:embed="rId19" cstate="print">
            <a:extLst>
              <a:ext uri="{28A0092B-C50C-407E-A947-70E740481C1C}">
                <a14:useLocalDpi xmlns:a14="http://schemas.microsoft.com/office/drawing/2010/main" val="0"/>
              </a:ext>
            </a:extLst>
          </a:blip>
          <a:stretch>
            <a:fillRect/>
          </a:stretch>
        </p:blipFill>
        <p:spPr bwMode="auto">
          <a:xfrm>
            <a:off x="6094075" y="6338286"/>
            <a:ext cx="411162" cy="402938"/>
          </a:xfrm>
          <a:prstGeom prst="rect">
            <a:avLst/>
          </a:prstGeom>
          <a:noFill/>
          <a:ln w="9525">
            <a:noFill/>
            <a:miter lim="800000"/>
            <a:headEnd/>
            <a:tailEnd/>
          </a:ln>
        </p:spPr>
      </p:pic>
      <p:grpSp>
        <p:nvGrpSpPr>
          <p:cNvPr id="64" name="Group 63"/>
          <p:cNvGrpSpPr/>
          <p:nvPr/>
        </p:nvGrpSpPr>
        <p:grpSpPr>
          <a:xfrm>
            <a:off x="2894788" y="6336555"/>
            <a:ext cx="410400" cy="412031"/>
            <a:chOff x="2894788" y="6336555"/>
            <a:chExt cx="410400" cy="412031"/>
          </a:xfrm>
        </p:grpSpPr>
        <p:pic>
          <p:nvPicPr>
            <p:cNvPr id="65" name="Picture 77" descr="05"/>
            <p:cNvPicPr>
              <a:picLocks noChangeAspect="1" noChangeArrowheads="1"/>
            </p:cNvPicPr>
            <p:nvPr/>
          </p:nvPicPr>
          <p:blipFill>
            <a:blip r:embed="rId20" cstate="print"/>
            <a:srcRect/>
            <a:stretch>
              <a:fillRect/>
            </a:stretch>
          </p:blipFill>
          <p:spPr bwMode="auto">
            <a:xfrm>
              <a:off x="2903550" y="6336555"/>
              <a:ext cx="401638" cy="401638"/>
            </a:xfrm>
            <a:prstGeom prst="rect">
              <a:avLst/>
            </a:prstGeom>
            <a:noFill/>
            <a:ln w="9525">
              <a:noFill/>
              <a:miter lim="800000"/>
              <a:headEnd/>
              <a:tailEnd/>
            </a:ln>
          </p:spPr>
        </p:pic>
        <p:sp>
          <p:nvSpPr>
            <p:cNvPr id="84" name="Donut 83"/>
            <p:cNvSpPr>
              <a:spLocks noChangeAspect="1"/>
            </p:cNvSpPr>
            <p:nvPr/>
          </p:nvSpPr>
          <p:spPr bwMode="gray">
            <a:xfrm>
              <a:off x="2894788" y="6338186"/>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grpSp>
        <p:nvGrpSpPr>
          <p:cNvPr id="102" name="Group 101"/>
          <p:cNvGrpSpPr/>
          <p:nvPr/>
        </p:nvGrpSpPr>
        <p:grpSpPr>
          <a:xfrm>
            <a:off x="3962874" y="6334968"/>
            <a:ext cx="410400" cy="410718"/>
            <a:chOff x="3962874" y="6334968"/>
            <a:chExt cx="410400" cy="410718"/>
          </a:xfrm>
        </p:grpSpPr>
        <p:pic>
          <p:nvPicPr>
            <p:cNvPr id="103" name="Picture 72" descr="06"/>
            <p:cNvPicPr>
              <a:picLocks noChangeAspect="1" noChangeArrowheads="1"/>
            </p:cNvPicPr>
            <p:nvPr/>
          </p:nvPicPr>
          <p:blipFill>
            <a:blip r:embed="rId21" cstate="print"/>
            <a:srcRect/>
            <a:stretch>
              <a:fillRect/>
            </a:stretch>
          </p:blipFill>
          <p:spPr bwMode="auto">
            <a:xfrm>
              <a:off x="3969175" y="6334968"/>
              <a:ext cx="401638" cy="401638"/>
            </a:xfrm>
            <a:prstGeom prst="rect">
              <a:avLst/>
            </a:prstGeom>
            <a:noFill/>
            <a:ln w="9525">
              <a:noFill/>
              <a:miter lim="800000"/>
              <a:headEnd/>
              <a:tailEnd/>
            </a:ln>
          </p:spPr>
        </p:pic>
        <p:sp>
          <p:nvSpPr>
            <p:cNvPr id="104" name="Donut 103"/>
            <p:cNvSpPr>
              <a:spLocks noChangeAspect="1"/>
            </p:cNvSpPr>
            <p:nvPr/>
          </p:nvSpPr>
          <p:spPr bwMode="gray">
            <a:xfrm>
              <a:off x="3962874" y="6335286"/>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grpSp>
        <p:nvGrpSpPr>
          <p:cNvPr id="108" name="Group 107"/>
          <p:cNvGrpSpPr/>
          <p:nvPr/>
        </p:nvGrpSpPr>
        <p:grpSpPr>
          <a:xfrm>
            <a:off x="5019687" y="6336555"/>
            <a:ext cx="415163" cy="413190"/>
            <a:chOff x="5019687" y="6336555"/>
            <a:chExt cx="415163" cy="413190"/>
          </a:xfrm>
        </p:grpSpPr>
        <p:pic>
          <p:nvPicPr>
            <p:cNvPr id="109" name="Picture 63" descr="16"/>
            <p:cNvPicPr>
              <a:picLocks noChangeAspect="1" noChangeArrowheads="1"/>
            </p:cNvPicPr>
            <p:nvPr/>
          </p:nvPicPr>
          <p:blipFill>
            <a:blip r:embed="rId22" cstate="print"/>
            <a:srcRect/>
            <a:stretch>
              <a:fillRect/>
            </a:stretch>
          </p:blipFill>
          <p:spPr bwMode="auto">
            <a:xfrm>
              <a:off x="5033213" y="6336555"/>
              <a:ext cx="401637" cy="401638"/>
            </a:xfrm>
            <a:prstGeom prst="rect">
              <a:avLst/>
            </a:prstGeom>
            <a:noFill/>
            <a:ln w="9525">
              <a:noFill/>
              <a:miter lim="800000"/>
              <a:headEnd/>
              <a:tailEnd/>
            </a:ln>
          </p:spPr>
        </p:pic>
        <p:sp>
          <p:nvSpPr>
            <p:cNvPr id="110" name="Donut 109"/>
            <p:cNvSpPr>
              <a:spLocks noChangeAspect="1"/>
            </p:cNvSpPr>
            <p:nvPr/>
          </p:nvSpPr>
          <p:spPr bwMode="gray">
            <a:xfrm>
              <a:off x="5019687" y="6339345"/>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grpSp>
        <p:nvGrpSpPr>
          <p:cNvPr id="111" name="Group 110"/>
          <p:cNvGrpSpPr/>
          <p:nvPr/>
        </p:nvGrpSpPr>
        <p:grpSpPr>
          <a:xfrm>
            <a:off x="7164049" y="6336555"/>
            <a:ext cx="410400" cy="410400"/>
            <a:chOff x="7164049" y="6336555"/>
            <a:chExt cx="410400" cy="410400"/>
          </a:xfrm>
        </p:grpSpPr>
        <p:pic>
          <p:nvPicPr>
            <p:cNvPr id="112" name="Picture 102" descr="47"/>
            <p:cNvPicPr>
              <a:picLocks noChangeAspect="1" noChangeArrowheads="1"/>
            </p:cNvPicPr>
            <p:nvPr/>
          </p:nvPicPr>
          <p:blipFill>
            <a:blip r:embed="rId23" cstate="print"/>
            <a:srcRect/>
            <a:stretch>
              <a:fillRect/>
            </a:stretch>
          </p:blipFill>
          <p:spPr bwMode="auto">
            <a:xfrm>
              <a:off x="7177162" y="6349255"/>
              <a:ext cx="384175" cy="384175"/>
            </a:xfrm>
            <a:prstGeom prst="rect">
              <a:avLst/>
            </a:prstGeom>
            <a:noFill/>
            <a:ln w="9525">
              <a:noFill/>
              <a:miter lim="800000"/>
              <a:headEnd/>
              <a:tailEnd/>
            </a:ln>
          </p:spPr>
        </p:pic>
        <p:sp>
          <p:nvSpPr>
            <p:cNvPr id="113" name="Donut 112"/>
            <p:cNvSpPr>
              <a:spLocks noChangeAspect="1"/>
            </p:cNvSpPr>
            <p:nvPr/>
          </p:nvSpPr>
          <p:spPr bwMode="gray">
            <a:xfrm>
              <a:off x="7164049" y="6336555"/>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114" name="Picture 113"/>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2065761" y="3121620"/>
            <a:ext cx="118680" cy="88470"/>
          </a:xfrm>
          <a:prstGeom prst="rect">
            <a:avLst/>
          </a:prstGeom>
        </p:spPr>
      </p:pic>
      <p:pic>
        <p:nvPicPr>
          <p:cNvPr id="115" name="Picture 114"/>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2056236" y="1892895"/>
            <a:ext cx="118680" cy="88470"/>
          </a:xfrm>
          <a:prstGeom prst="rect">
            <a:avLst/>
          </a:prstGeom>
        </p:spPr>
      </p:pic>
      <p:pic>
        <p:nvPicPr>
          <p:cNvPr id="116" name="Picture 115"/>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46075" y="1816695"/>
            <a:ext cx="118680" cy="88470"/>
          </a:xfrm>
          <a:prstGeom prst="rect">
            <a:avLst/>
          </a:prstGeom>
        </p:spPr>
      </p:pic>
      <p:pic>
        <p:nvPicPr>
          <p:cNvPr id="117" name="Picture 116"/>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118" name="Picture 117" descr="i_button_black.png"/>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1" name="Rectangle 57">
            <a:hlinkClick r:id="rId27"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TextBox 56"/>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Order-to-Cash (Specified Products) </a:t>
            </a:r>
            <a:br>
              <a:rPr lang="en-US" b="0" dirty="0"/>
            </a:br>
            <a:r>
              <a:rPr lang="en-US" sz="2000" b="0" dirty="0"/>
              <a:t>Process Details: Creating Customer Invoices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44" name="Chevron 123">
            <a:hlinkClick r:id="rId7" action="ppaction://hlinksldjump"/>
          </p:cNvPr>
          <p:cNvSpPr>
            <a:spLocks noChangeArrowheads="1"/>
          </p:cNvSpPr>
          <p:nvPr/>
        </p:nvSpPr>
        <p:spPr bwMode="auto">
          <a:xfrm>
            <a:off x="3723643" y="209536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Deliveries</a:t>
            </a:r>
          </a:p>
        </p:txBody>
      </p:sp>
      <p:sp>
        <p:nvSpPr>
          <p:cNvPr id="45" name="Chevron 123">
            <a:hlinkClick r:id="rId8" action="ppaction://hlinksldjump"/>
          </p:cNvPr>
          <p:cNvSpPr>
            <a:spLocks noChangeArrowheads="1"/>
          </p:cNvSpPr>
          <p:nvPr/>
        </p:nvSpPr>
        <p:spPr bwMode="auto">
          <a:xfrm>
            <a:off x="339210" y="210295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46" name="Chevron 123">
            <a:hlinkClick r:id="rId9" action="ppaction://hlinksldjump"/>
          </p:cNvPr>
          <p:cNvSpPr>
            <a:spLocks noChangeArrowheads="1"/>
          </p:cNvSpPr>
          <p:nvPr/>
        </p:nvSpPr>
        <p:spPr bwMode="auto">
          <a:xfrm>
            <a:off x="1185398" y="210295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48" name="Chevron 123">
            <a:hlinkClick r:id="rId10" action="ppaction://hlinksldjump"/>
          </p:cNvPr>
          <p:cNvSpPr>
            <a:spLocks noChangeArrowheads="1"/>
          </p:cNvSpPr>
          <p:nvPr/>
        </p:nvSpPr>
        <p:spPr bwMode="auto">
          <a:xfrm>
            <a:off x="2874732" y="210295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59" name="Chevron 123">
            <a:hlinkClick r:id="rId11" action="ppaction://hlinksldjump"/>
          </p:cNvPr>
          <p:cNvSpPr>
            <a:spLocks noChangeArrowheads="1"/>
          </p:cNvSpPr>
          <p:nvPr/>
        </p:nvSpPr>
        <p:spPr bwMode="auto">
          <a:xfrm>
            <a:off x="3723643" y="302811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63" name="Chevron 123">
            <a:hlinkClick r:id="rId12" action="ppaction://hlinksldjump"/>
          </p:cNvPr>
          <p:cNvSpPr>
            <a:spLocks noChangeArrowheads="1"/>
          </p:cNvSpPr>
          <p:nvPr/>
        </p:nvSpPr>
        <p:spPr bwMode="auto">
          <a:xfrm>
            <a:off x="6692900" y="2095306"/>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4" name="Freeform 69"/>
          <p:cNvSpPr>
            <a:spLocks noChangeArrowheads="1"/>
          </p:cNvSpPr>
          <p:nvPr/>
        </p:nvSpPr>
        <p:spPr bwMode="auto">
          <a:xfrm>
            <a:off x="7358265" y="284180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65" name="Picture 64"/>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065761" y="3129571"/>
            <a:ext cx="118680" cy="88470"/>
          </a:xfrm>
          <a:prstGeom prst="rect">
            <a:avLst/>
          </a:prstGeom>
        </p:spPr>
      </p:pic>
      <p:sp>
        <p:nvSpPr>
          <p:cNvPr id="66" name="Text Box 14"/>
          <p:cNvSpPr txBox="1">
            <a:spLocks noChangeArrowheads="1"/>
          </p:cNvSpPr>
          <p:nvPr/>
        </p:nvSpPr>
        <p:spPr bwMode="auto">
          <a:xfrm>
            <a:off x="2162174" y="3069913"/>
            <a:ext cx="742951" cy="246062"/>
          </a:xfrm>
          <a:prstGeom prst="rect">
            <a:avLst/>
          </a:prstGeom>
          <a:noFill/>
          <a:ln w="12700">
            <a:noFill/>
            <a:miter lim="800000"/>
            <a:headEnd/>
            <a:tailEnd/>
          </a:ln>
        </p:spPr>
        <p:txBody>
          <a:bodyPr/>
          <a:lstStyle/>
          <a:p>
            <a:pPr>
              <a:spcBef>
                <a:spcPct val="50000"/>
              </a:spcBef>
              <a:buClr>
                <a:schemeClr val="accent1"/>
              </a:buClr>
              <a:buSzPct val="80000"/>
              <a:buFont typeface="Wingdings" pitchFamily="2" charset="2"/>
              <a:buNone/>
            </a:pPr>
            <a:r>
              <a:rPr lang="en-US" sz="600" dirty="0"/>
              <a:t>Procure-to-Pay</a:t>
            </a:r>
          </a:p>
        </p:txBody>
      </p:sp>
      <p:pic>
        <p:nvPicPr>
          <p:cNvPr id="68" name="Picture 6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056236" y="1900846"/>
            <a:ext cx="118680" cy="88470"/>
          </a:xfrm>
          <a:prstGeom prst="rect">
            <a:avLst/>
          </a:prstGeom>
        </p:spPr>
      </p:pic>
      <p:sp>
        <p:nvSpPr>
          <p:cNvPr id="69" name="Text Box 14"/>
          <p:cNvSpPr txBox="1">
            <a:spLocks noChangeArrowheads="1"/>
          </p:cNvSpPr>
          <p:nvPr/>
        </p:nvSpPr>
        <p:spPr bwMode="auto">
          <a:xfrm>
            <a:off x="2152649" y="1841188"/>
            <a:ext cx="742951" cy="246062"/>
          </a:xfrm>
          <a:prstGeom prst="rect">
            <a:avLst/>
          </a:prstGeom>
          <a:noFill/>
          <a:ln w="12700">
            <a:noFill/>
            <a:miter lim="800000"/>
            <a:headEnd/>
            <a:tailEnd/>
          </a:ln>
        </p:spPr>
        <p:txBody>
          <a:bodyPr/>
          <a:lstStyle/>
          <a:p>
            <a:pPr>
              <a:spcBef>
                <a:spcPct val="50000"/>
              </a:spcBef>
              <a:buClr>
                <a:schemeClr val="accent1"/>
              </a:buClr>
              <a:buSzPct val="80000"/>
              <a:buFont typeface="Wingdings" pitchFamily="2" charset="2"/>
              <a:buNone/>
            </a:pPr>
            <a:r>
              <a:rPr lang="en-US" sz="600" dirty="0"/>
              <a:t>Make-to-Stock</a:t>
            </a:r>
          </a:p>
        </p:txBody>
      </p:sp>
      <p:pic>
        <p:nvPicPr>
          <p:cNvPr id="70" name="Picture 6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46075" y="1824646"/>
            <a:ext cx="118680" cy="88470"/>
          </a:xfrm>
          <a:prstGeom prst="rect">
            <a:avLst/>
          </a:prstGeom>
        </p:spPr>
      </p:pic>
      <p:sp>
        <p:nvSpPr>
          <p:cNvPr id="71" name="Text Box 14"/>
          <p:cNvSpPr txBox="1">
            <a:spLocks noChangeArrowheads="1"/>
          </p:cNvSpPr>
          <p:nvPr/>
        </p:nvSpPr>
        <p:spPr bwMode="auto">
          <a:xfrm>
            <a:off x="495300" y="1764988"/>
            <a:ext cx="690140" cy="246062"/>
          </a:xfrm>
          <a:prstGeom prst="rect">
            <a:avLst/>
          </a:prstGeom>
          <a:noFill/>
          <a:ln w="12700">
            <a:noFill/>
            <a:miter lim="800000"/>
            <a:headEnd/>
            <a:tailEnd/>
          </a:ln>
        </p:spPr>
        <p:txBody>
          <a:bodyPr/>
          <a:lstStyle/>
          <a:p>
            <a:pPr>
              <a:spcBef>
                <a:spcPct val="50000"/>
              </a:spcBef>
              <a:buClr>
                <a:schemeClr val="accent1"/>
              </a:buClr>
              <a:buSzPct val="80000"/>
              <a:buFont typeface="Wingdings" pitchFamily="2" charset="2"/>
              <a:buNone/>
            </a:pPr>
            <a:r>
              <a:rPr lang="en-US" sz="600" dirty="0"/>
              <a:t>Product Definition</a:t>
            </a:r>
          </a:p>
        </p:txBody>
      </p:sp>
      <p:sp>
        <p:nvSpPr>
          <p:cNvPr id="72" name="Chevron 44"/>
          <p:cNvSpPr>
            <a:spLocks noChangeArrowheads="1"/>
          </p:cNvSpPr>
          <p:nvPr/>
        </p:nvSpPr>
        <p:spPr bwMode="auto">
          <a:xfrm>
            <a:off x="4623551" y="1855829"/>
            <a:ext cx="2062999" cy="1390567"/>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de-DE" sz="900" dirty="0">
                <a:solidFill>
                  <a:schemeClr val="bg1"/>
                </a:solidFill>
                <a:latin typeface="BentonSans Regular"/>
                <a:cs typeface="BentonSans Regular"/>
              </a:rPr>
              <a:t>Creating Customer Invoices</a:t>
            </a:r>
            <a:endParaRPr lang="en-US" sz="900" dirty="0">
              <a:solidFill>
                <a:schemeClr val="bg1"/>
              </a:solidFill>
              <a:latin typeface="BentonSans Regular"/>
              <a:cs typeface="BentonSans Regular"/>
            </a:endParaRPr>
          </a:p>
        </p:txBody>
      </p:sp>
      <p:sp>
        <p:nvSpPr>
          <p:cNvPr id="73" name="Chevron 72"/>
          <p:cNvSpPr>
            <a:spLocks noChangeArrowheads="1"/>
          </p:cNvSpPr>
          <p:nvPr>
            <p:custDataLst>
              <p:tags r:id="rId1"/>
            </p:custDataLst>
          </p:nvPr>
        </p:nvSpPr>
        <p:spPr bwMode="auto">
          <a:xfrm>
            <a:off x="4875260" y="216243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Transfer invoice requests</a:t>
            </a:r>
          </a:p>
        </p:txBody>
      </p:sp>
      <p:sp>
        <p:nvSpPr>
          <p:cNvPr id="74" name="Chevron 73"/>
          <p:cNvSpPr>
            <a:spLocks noChangeArrowheads="1"/>
          </p:cNvSpPr>
          <p:nvPr>
            <p:custDataLst>
              <p:tags r:id="rId2"/>
            </p:custDataLst>
          </p:nvPr>
        </p:nvSpPr>
        <p:spPr bwMode="auto">
          <a:xfrm>
            <a:off x="5675360" y="2162430"/>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Release an invoice</a:t>
            </a:r>
            <a:endParaRPr lang="en-US" sz="800" dirty="0">
              <a:solidFill>
                <a:srgbClr val="404040"/>
              </a:solidFill>
            </a:endParaRPr>
          </a:p>
        </p:txBody>
      </p:sp>
      <p:sp>
        <p:nvSpPr>
          <p:cNvPr id="75" name="Freeform 69"/>
          <p:cNvSpPr>
            <a:spLocks noChangeArrowheads="1"/>
          </p:cNvSpPr>
          <p:nvPr/>
        </p:nvSpPr>
        <p:spPr bwMode="auto">
          <a:xfrm>
            <a:off x="6405765" y="3106929"/>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6" name="TextBox 59">
            <a:hlinkClick r:id="rId14" action="ppaction://hlinksldjump"/>
          </p:cNvPr>
          <p:cNvSpPr txBox="1">
            <a:spLocks noChangeArrowheads="1"/>
          </p:cNvSpPr>
          <p:nvPr/>
        </p:nvSpPr>
        <p:spPr bwMode="auto">
          <a:xfrm>
            <a:off x="6300692" y="1771637"/>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77" name="Oval 76">
            <a:hlinkClick r:id="rId15" action="ppaction://hlinksldjump" tooltip="One or more invoice requests are selected and transferred to an invoice. Requests can be combined into one or more invoices."/>
          </p:cNvPr>
          <p:cNvSpPr>
            <a:spLocks noChangeAspect="1"/>
          </p:cNvSpPr>
          <p:nvPr/>
        </p:nvSpPr>
        <p:spPr bwMode="gray">
          <a:xfrm>
            <a:off x="5469088" y="277484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8" name="Oval 77">
            <a:hlinkClick r:id="rId15" action="ppaction://hlinksldjump" tooltip="After saving the invoice, it is checked for correctness and released for financials and output management."/>
          </p:cNvPr>
          <p:cNvSpPr>
            <a:spLocks noChangeAspect="1"/>
          </p:cNvSpPr>
          <p:nvPr/>
        </p:nvSpPr>
        <p:spPr bwMode="gray">
          <a:xfrm>
            <a:off x="6269188" y="277484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61" name="TextBox 66"/>
          <p:cNvSpPr txBox="1">
            <a:spLocks noChangeArrowheads="1"/>
          </p:cNvSpPr>
          <p:nvPr/>
        </p:nvSpPr>
        <p:spPr bwMode="auto">
          <a:xfrm>
            <a:off x="1760926" y="4399866"/>
            <a:ext cx="4914194" cy="948978"/>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In the </a:t>
            </a:r>
            <a:r>
              <a:rPr lang="en-US" sz="900" b="1" dirty="0"/>
              <a:t>Creating Customer Invoices</a:t>
            </a:r>
            <a:r>
              <a:rPr lang="en-US" sz="900" dirty="0"/>
              <a:t> business process, the system creates invoice requests automatically after services have been performed or products delivered. You must transfer these requests to an invoice which is sent to the customer and passed to Cash Flow Management. You can do this manually or with an invoice run. It is possible to combine several requests into one invoice or split them into several invoices. </a:t>
            </a:r>
          </a:p>
          <a:p>
            <a:pPr marL="228600" lvl="1" indent="-114300">
              <a:spcBef>
                <a:spcPts val="200"/>
              </a:spcBef>
              <a:buFont typeface="Arial" charset="0"/>
              <a:buChar char="•"/>
            </a:pPr>
            <a:endParaRPr lang="en-US" sz="900" dirty="0"/>
          </a:p>
        </p:txBody>
      </p:sp>
      <p:sp>
        <p:nvSpPr>
          <p:cNvPr id="51"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52" name="Chevron 101"/>
          <p:cNvSpPr>
            <a:spLocks noChangeArrowheads="1"/>
          </p:cNvSpPr>
          <p:nvPr/>
        </p:nvSpPr>
        <p:spPr bwMode="auto">
          <a:xfrm>
            <a:off x="7613870" y="4568825"/>
            <a:ext cx="1516062" cy="403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Sales/Customer Service Representative</a:t>
            </a:r>
            <a:endParaRPr lang="en-US" sz="800" dirty="0">
              <a:solidFill>
                <a:srgbClr val="404040"/>
              </a:solidFill>
            </a:endParaRPr>
          </a:p>
        </p:txBody>
      </p:sp>
      <p:sp>
        <p:nvSpPr>
          <p:cNvPr id="53" name="Chevron 102"/>
          <p:cNvSpPr>
            <a:spLocks noChangeArrowheads="1"/>
          </p:cNvSpPr>
          <p:nvPr/>
        </p:nvSpPr>
        <p:spPr bwMode="auto">
          <a:xfrm>
            <a:off x="7613870" y="521798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Customer Invoicing</a:t>
            </a:r>
          </a:p>
        </p:txBody>
      </p:sp>
      <p:sp>
        <p:nvSpPr>
          <p:cNvPr id="58"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0" name="TextBox 59"/>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9"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4" name="Picture 83" descr="Calculator_2_60px.png"/>
          <p:cNvPicPr>
            <a:picLocks noChangeAspect="1"/>
          </p:cNvPicPr>
          <p:nvPr/>
        </p:nvPicPr>
        <p:blipFill>
          <a:blip r:embed="rId16" cstate="print"/>
          <a:stretch>
            <a:fillRect/>
          </a:stretch>
        </p:blipFill>
        <p:spPr>
          <a:xfrm>
            <a:off x="366739" y="5245467"/>
            <a:ext cx="180000" cy="180000"/>
          </a:xfrm>
          <a:prstGeom prst="rect">
            <a:avLst/>
          </a:prstGeom>
        </p:spPr>
      </p:pic>
      <p:pic>
        <p:nvPicPr>
          <p:cNvPr id="85" name="Picture 84" descr="Monitor_60px.png"/>
          <p:cNvPicPr>
            <a:picLocks noChangeAspect="1"/>
          </p:cNvPicPr>
          <p:nvPr/>
        </p:nvPicPr>
        <p:blipFill>
          <a:blip r:embed="rId17" cstate="print"/>
          <a:stretch>
            <a:fillRect/>
          </a:stretch>
        </p:blipFill>
        <p:spPr>
          <a:xfrm>
            <a:off x="366739" y="5604137"/>
            <a:ext cx="180000" cy="180000"/>
          </a:xfrm>
          <a:prstGeom prst="rect">
            <a:avLst/>
          </a:prstGeom>
        </p:spPr>
      </p:pic>
      <p:sp>
        <p:nvSpPr>
          <p:cNvPr id="88" name="Rectangle 57">
            <a:hlinkClick r:id="rId1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4" name="Rectangle 57">
            <a:hlinkClick r:id="rId19"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6"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54" name="Picture 2"/>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6889725" y="5126966"/>
            <a:ext cx="634912" cy="444439"/>
          </a:xfrm>
          <a:prstGeom prst="rect">
            <a:avLst/>
          </a:prstGeom>
          <a:noFill/>
          <a:ln w="9525">
            <a:noFill/>
            <a:miter lim="800000"/>
            <a:headEnd/>
            <a:tailEnd/>
          </a:ln>
        </p:spPr>
      </p:pic>
      <p:pic>
        <p:nvPicPr>
          <p:cNvPr id="62" name="Picture 68"/>
          <p:cNvPicPr>
            <a:picLocks noChangeAspect="1"/>
          </p:cNvPicPr>
          <p:nvPr>
            <p:custDataLst>
              <p:tags r:id="rId3"/>
            </p:custDataLst>
          </p:nvPr>
        </p:nvPicPr>
        <p:blipFill>
          <a:blip r:embed="rId21" cstate="print">
            <a:extLst>
              <a:ext uri="{28A0092B-C50C-407E-A947-70E740481C1C}">
                <a14:useLocalDpi xmlns:a14="http://schemas.microsoft.com/office/drawing/2010/main" val="0"/>
              </a:ext>
            </a:extLst>
          </a:blip>
          <a:stretch>
            <a:fillRect/>
          </a:stretch>
        </p:blipFill>
        <p:spPr bwMode="auto">
          <a:xfrm>
            <a:off x="6891114" y="4538086"/>
            <a:ext cx="411162" cy="402938"/>
          </a:xfrm>
          <a:prstGeom prst="rect">
            <a:avLst/>
          </a:prstGeom>
          <a:noFill/>
          <a:ln w="9525">
            <a:noFill/>
            <a:miter lim="800000"/>
            <a:headEnd/>
            <a:tailEnd/>
          </a:ln>
        </p:spPr>
      </p:pic>
      <p:pic>
        <p:nvPicPr>
          <p:cNvPr id="80" name="Picture 79"/>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1" name="Picture 80" descr="i_button_black.png"/>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97" name="Rectangle 57">
            <a:hlinkClick r:id="rId2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extBox 55"/>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Order-to-Cash (Specified Products) </a:t>
            </a:r>
            <a:br>
              <a:rPr lang="en-US" b="0" dirty="0"/>
            </a:br>
            <a:r>
              <a:rPr lang="en-US" sz="2000" b="0" dirty="0"/>
              <a:t>Process Details: Processing Receivables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7"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1" name="Chevron 123">
            <a:hlinkClick r:id="rId8" action="ppaction://hlinksldjump"/>
          </p:cNvPr>
          <p:cNvSpPr>
            <a:spLocks noChangeArrowheads="1"/>
          </p:cNvSpPr>
          <p:nvPr/>
        </p:nvSpPr>
        <p:spPr bwMode="auto">
          <a:xfrm>
            <a:off x="320675" y="209688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2" name="Freeform 69"/>
          <p:cNvSpPr>
            <a:spLocks noChangeArrowheads="1"/>
          </p:cNvSpPr>
          <p:nvPr/>
        </p:nvSpPr>
        <p:spPr bwMode="auto">
          <a:xfrm>
            <a:off x="986040" y="284337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2" name="Chevron 45"/>
          <p:cNvSpPr>
            <a:spLocks noChangeArrowheads="1"/>
          </p:cNvSpPr>
          <p:nvPr/>
        </p:nvSpPr>
        <p:spPr bwMode="auto">
          <a:xfrm>
            <a:off x="1190973" y="1855830"/>
            <a:ext cx="4263622"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Externally-Initiated Payments by Incoming Bank Transfer</a:t>
            </a:r>
          </a:p>
        </p:txBody>
      </p:sp>
      <p:sp>
        <p:nvSpPr>
          <p:cNvPr id="73" name="Chevron 72"/>
          <p:cNvSpPr>
            <a:spLocks noChangeArrowheads="1"/>
          </p:cNvSpPr>
          <p:nvPr>
            <p:custDataLst>
              <p:tags r:id="rId1"/>
            </p:custDataLst>
          </p:nvPr>
        </p:nvSpPr>
        <p:spPr bwMode="auto">
          <a:xfrm>
            <a:off x="1751060" y="217990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Enter a remittance advice</a:t>
            </a:r>
            <a:endParaRPr lang="en-US" sz="800" dirty="0">
              <a:solidFill>
                <a:srgbClr val="404040"/>
              </a:solidFill>
            </a:endParaRPr>
          </a:p>
        </p:txBody>
      </p:sp>
      <p:sp>
        <p:nvSpPr>
          <p:cNvPr id="74" name="Chevron 73"/>
          <p:cNvSpPr>
            <a:spLocks noChangeArrowheads="1"/>
          </p:cNvSpPr>
          <p:nvPr>
            <p:custDataLst>
              <p:tags r:id="rId2"/>
            </p:custDataLst>
          </p:nvPr>
        </p:nvSpPr>
        <p:spPr bwMode="auto">
          <a:xfrm>
            <a:off x="2579735" y="217990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Process a bank statement</a:t>
            </a:r>
            <a:endParaRPr lang="en-US" sz="800" dirty="0">
              <a:solidFill>
                <a:srgbClr val="404040"/>
              </a:solidFill>
            </a:endParaRPr>
          </a:p>
        </p:txBody>
      </p:sp>
      <p:sp>
        <p:nvSpPr>
          <p:cNvPr id="75" name="Chevron 74"/>
          <p:cNvSpPr>
            <a:spLocks noChangeArrowheads="1"/>
          </p:cNvSpPr>
          <p:nvPr>
            <p:custDataLst>
              <p:tags r:id="rId3"/>
            </p:custDataLst>
          </p:nvPr>
        </p:nvSpPr>
        <p:spPr bwMode="auto">
          <a:xfrm>
            <a:off x="3398885" y="217990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Allocate a payment</a:t>
            </a:r>
            <a:endParaRPr lang="en-US" sz="800" dirty="0">
              <a:solidFill>
                <a:srgbClr val="404040"/>
              </a:solidFill>
            </a:endParaRPr>
          </a:p>
        </p:txBody>
      </p:sp>
      <p:sp>
        <p:nvSpPr>
          <p:cNvPr id="76" name="Chevron 75"/>
          <p:cNvSpPr>
            <a:spLocks noChangeArrowheads="1"/>
          </p:cNvSpPr>
          <p:nvPr>
            <p:custDataLst>
              <p:tags r:id="rId4"/>
            </p:custDataLst>
          </p:nvPr>
        </p:nvSpPr>
        <p:spPr bwMode="auto">
          <a:xfrm>
            <a:off x="4198985" y="217990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Clear a payment</a:t>
            </a:r>
            <a:endParaRPr lang="en-US" sz="800" dirty="0">
              <a:solidFill>
                <a:srgbClr val="404040"/>
              </a:solidFill>
            </a:endParaRPr>
          </a:p>
        </p:txBody>
      </p:sp>
      <p:sp>
        <p:nvSpPr>
          <p:cNvPr id="78" name="Oval 77">
            <a:hlinkClick r:id="rId9" action="ppaction://hlinksldjump" tooltip="The accountant enters a payment advice received from the customer or supplier upon payment of an invoice or credit memo."/>
          </p:cNvPr>
          <p:cNvSpPr>
            <a:spLocks noChangeAspect="1"/>
          </p:cNvSpPr>
          <p:nvPr/>
        </p:nvSpPr>
        <p:spPr bwMode="gray">
          <a:xfrm>
            <a:off x="2335363" y="278279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9" name="Oval 78">
            <a:hlinkClick r:id="rId9" action="ppaction://hlinksldjump" tooltip="The accountant processes the bank statements regularly in the system to keep the cash information up-to-date. The accountant performs this process manually or electronically by uploading the bank statement file. "/>
          </p:cNvPr>
          <p:cNvSpPr>
            <a:spLocks noChangeAspect="1"/>
          </p:cNvSpPr>
          <p:nvPr/>
        </p:nvSpPr>
        <p:spPr bwMode="gray">
          <a:xfrm>
            <a:off x="3173563" y="278279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4" name="Oval 83">
            <a:hlinkClick r:id="rId9" action="ppaction://hlinksldjump" tooltip="The system receives information about the processed payments in a bank statement, lockbox, or bank advice, and allocates them to the appropriate process or matches them against the payments created in the system."/>
          </p:cNvPr>
          <p:cNvSpPr>
            <a:spLocks noChangeAspect="1"/>
          </p:cNvSpPr>
          <p:nvPr/>
        </p:nvSpPr>
        <p:spPr bwMode="gray">
          <a:xfrm>
            <a:off x="4002238" y="278279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5" name="Oval 84">
            <a:hlinkClick r:id="rId9" action="ppaction://hlinksldjump" tooltip="The system clears the payment if the items were selected previously. Otherwise, the system generates a task for the accountant to clear."/>
          </p:cNvPr>
          <p:cNvSpPr>
            <a:spLocks noChangeAspect="1"/>
          </p:cNvSpPr>
          <p:nvPr/>
        </p:nvSpPr>
        <p:spPr bwMode="gray">
          <a:xfrm>
            <a:off x="4792813" y="278279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8" name="Text Box 129"/>
          <p:cNvSpPr txBox="1">
            <a:spLocks noChangeArrowheads="1"/>
          </p:cNvSpPr>
          <p:nvPr/>
        </p:nvSpPr>
        <p:spPr bwMode="auto">
          <a:xfrm>
            <a:off x="0" y="2696501"/>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105" name="Rectangle 77"/>
          <p:cNvSpPr>
            <a:spLocks noChangeArrowheads="1"/>
          </p:cNvSpPr>
          <p:nvPr/>
        </p:nvSpPr>
        <p:spPr bwMode="auto">
          <a:xfrm>
            <a:off x="1296962" y="2994266"/>
            <a:ext cx="2070100" cy="228600"/>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10" action="ppaction://hlinksldjump"/>
              </a:rPr>
              <a:t>Click here </a:t>
            </a:r>
            <a:r>
              <a:rPr lang="en-US" sz="900" dirty="0">
                <a:solidFill>
                  <a:schemeClr val="bg1"/>
                </a:solidFill>
              </a:rPr>
              <a:t>to display process variants</a:t>
            </a:r>
          </a:p>
        </p:txBody>
      </p:sp>
      <p:sp>
        <p:nvSpPr>
          <p:cNvPr id="45" name="TextBox 59">
            <a:hlinkClick r:id="rId11" action="ppaction://hlinksldjump"/>
          </p:cNvPr>
          <p:cNvSpPr txBox="1">
            <a:spLocks noChangeArrowheads="1"/>
          </p:cNvSpPr>
          <p:nvPr/>
        </p:nvSpPr>
        <p:spPr bwMode="auto">
          <a:xfrm>
            <a:off x="5052917" y="1770063"/>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54" name="TextBox 66"/>
          <p:cNvSpPr txBox="1">
            <a:spLocks noChangeArrowheads="1"/>
          </p:cNvSpPr>
          <p:nvPr/>
        </p:nvSpPr>
        <p:spPr bwMode="auto">
          <a:xfrm>
            <a:off x="1760926" y="4399866"/>
            <a:ext cx="4914194" cy="671979"/>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Processing Externally-Initiated Payments by Incoming Bank Transfer </a:t>
            </a:r>
            <a:r>
              <a:rPr lang="en-US" sz="900" dirty="0"/>
              <a:t>business process enables customer invoices, for which payment is initiated externally, to be paid by bank transfer.</a:t>
            </a:r>
          </a:p>
          <a:p>
            <a:pPr marL="228600" lvl="1" indent="-114300">
              <a:spcBef>
                <a:spcPts val="200"/>
              </a:spcBef>
              <a:buFont typeface="Arial" charset="0"/>
              <a:buChar char="•"/>
            </a:pPr>
            <a:endParaRPr lang="en-US" sz="900" dirty="0"/>
          </a:p>
        </p:txBody>
      </p:sp>
      <p:sp>
        <p:nvSpPr>
          <p:cNvPr id="51"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52" name="Chevron 101"/>
          <p:cNvSpPr>
            <a:spLocks noChangeArrowheads="1"/>
          </p:cNvSpPr>
          <p:nvPr/>
        </p:nvSpPr>
        <p:spPr bwMode="auto">
          <a:xfrm>
            <a:off x="7613870" y="4568825"/>
            <a:ext cx="1516062" cy="403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Receivable Accountant</a:t>
            </a:r>
            <a:endParaRPr lang="en-US" sz="800" dirty="0">
              <a:solidFill>
                <a:srgbClr val="404040"/>
              </a:solidFill>
            </a:endParaRPr>
          </a:p>
        </p:txBody>
      </p:sp>
      <p:sp>
        <p:nvSpPr>
          <p:cNvPr id="53" name="Chevron 102"/>
          <p:cNvSpPr>
            <a:spLocks noChangeArrowheads="1"/>
          </p:cNvSpPr>
          <p:nvPr/>
        </p:nvSpPr>
        <p:spPr bwMode="auto">
          <a:xfrm>
            <a:off x="7613870" y="521798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Receivables </a:t>
            </a:r>
          </a:p>
          <a:p>
            <a:pPr>
              <a:buClr>
                <a:schemeClr val="accent1"/>
              </a:buClr>
              <a:buSzPct val="80000"/>
              <a:buFont typeface="Wingdings" pitchFamily="2" charset="2"/>
              <a:buNone/>
            </a:pPr>
            <a:r>
              <a:rPr lang="en-US" sz="800" dirty="0">
                <a:solidFill>
                  <a:srgbClr val="404040"/>
                </a:solidFill>
              </a:rPr>
              <a:t>Payment Management </a:t>
            </a:r>
          </a:p>
          <a:p>
            <a:pPr>
              <a:buClr>
                <a:schemeClr val="accent1"/>
              </a:buClr>
              <a:buSzPct val="80000"/>
              <a:buFont typeface="Wingdings" pitchFamily="2" charset="2"/>
              <a:buNone/>
            </a:pPr>
            <a:r>
              <a:rPr lang="en-US" sz="800" dirty="0">
                <a:solidFill>
                  <a:srgbClr val="404040"/>
                </a:solidFill>
              </a:rPr>
              <a:t>Liquidity Management</a:t>
            </a:r>
          </a:p>
        </p:txBody>
      </p:sp>
      <p:sp>
        <p:nvSpPr>
          <p:cNvPr id="57"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8" name="TextBox 57"/>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0"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0" name="Picture 79" descr="Calculator_2_60px.png"/>
          <p:cNvPicPr>
            <a:picLocks noChangeAspect="1"/>
          </p:cNvPicPr>
          <p:nvPr/>
        </p:nvPicPr>
        <p:blipFill>
          <a:blip r:embed="rId12" cstate="print"/>
          <a:stretch>
            <a:fillRect/>
          </a:stretch>
        </p:blipFill>
        <p:spPr>
          <a:xfrm>
            <a:off x="366739" y="5245467"/>
            <a:ext cx="180000" cy="180000"/>
          </a:xfrm>
          <a:prstGeom prst="rect">
            <a:avLst/>
          </a:prstGeom>
        </p:spPr>
      </p:pic>
      <p:pic>
        <p:nvPicPr>
          <p:cNvPr id="81" name="Picture 80" descr="Monitor_60px.png"/>
          <p:cNvPicPr>
            <a:picLocks noChangeAspect="1"/>
          </p:cNvPicPr>
          <p:nvPr/>
        </p:nvPicPr>
        <p:blipFill>
          <a:blip r:embed="rId13" cstate="print"/>
          <a:stretch>
            <a:fillRect/>
          </a:stretch>
        </p:blipFill>
        <p:spPr>
          <a:xfrm>
            <a:off x="366739" y="5604137"/>
            <a:ext cx="180000" cy="180000"/>
          </a:xfrm>
          <a:prstGeom prst="rect">
            <a:avLst/>
          </a:prstGeom>
        </p:spPr>
      </p:pic>
      <p:sp>
        <p:nvSpPr>
          <p:cNvPr id="83" name="Rectangle 57">
            <a:hlinkClick r:id="rId14"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6" name="Rectangle 57">
            <a:hlinkClick r:id="rId15"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63" name="Picture 2"/>
          <p:cNvPicPr>
            <a:picLocks noChangeAspect="1" noChangeArrowheads="1"/>
          </p:cNvPicPr>
          <p:nvPr/>
        </p:nvPicPr>
        <p:blipFill>
          <a:blip r:embed="rId16">
            <a:extLst>
              <a:ext uri="{28A0092B-C50C-407E-A947-70E740481C1C}">
                <a14:useLocalDpi xmlns:a14="http://schemas.microsoft.com/office/drawing/2010/main" val="0"/>
              </a:ext>
            </a:extLst>
          </a:blip>
          <a:stretch>
            <a:fillRect/>
          </a:stretch>
        </p:blipFill>
        <p:spPr bwMode="auto">
          <a:xfrm>
            <a:off x="6889725" y="5126966"/>
            <a:ext cx="634912" cy="444439"/>
          </a:xfrm>
          <a:prstGeom prst="rect">
            <a:avLst/>
          </a:prstGeom>
          <a:noFill/>
          <a:ln w="9525">
            <a:noFill/>
            <a:miter lim="800000"/>
            <a:headEnd/>
            <a:tailEnd/>
          </a:ln>
        </p:spPr>
      </p:pic>
      <p:grpSp>
        <p:nvGrpSpPr>
          <p:cNvPr id="64" name="Group 63"/>
          <p:cNvGrpSpPr/>
          <p:nvPr/>
        </p:nvGrpSpPr>
        <p:grpSpPr>
          <a:xfrm>
            <a:off x="6890064" y="4531488"/>
            <a:ext cx="410400" cy="410400"/>
            <a:chOff x="7164049" y="6336555"/>
            <a:chExt cx="410400" cy="410400"/>
          </a:xfrm>
        </p:grpSpPr>
        <p:pic>
          <p:nvPicPr>
            <p:cNvPr id="65" name="Picture 102" descr="47"/>
            <p:cNvPicPr>
              <a:picLocks noChangeAspect="1" noChangeArrowheads="1"/>
            </p:cNvPicPr>
            <p:nvPr/>
          </p:nvPicPr>
          <p:blipFill>
            <a:blip r:embed="rId17" cstate="print"/>
            <a:srcRect/>
            <a:stretch>
              <a:fillRect/>
            </a:stretch>
          </p:blipFill>
          <p:spPr bwMode="auto">
            <a:xfrm>
              <a:off x="7177162" y="6349255"/>
              <a:ext cx="384175" cy="384175"/>
            </a:xfrm>
            <a:prstGeom prst="rect">
              <a:avLst/>
            </a:prstGeom>
            <a:noFill/>
            <a:ln w="9525">
              <a:noFill/>
              <a:miter lim="800000"/>
              <a:headEnd/>
              <a:tailEnd/>
            </a:ln>
          </p:spPr>
        </p:pic>
        <p:sp>
          <p:nvSpPr>
            <p:cNvPr id="66" name="Donut 65"/>
            <p:cNvSpPr>
              <a:spLocks noChangeAspect="1"/>
            </p:cNvSpPr>
            <p:nvPr/>
          </p:nvSpPr>
          <p:spPr bwMode="gray">
            <a:xfrm>
              <a:off x="7164049" y="6336555"/>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68" name="Picture 67"/>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9" name="Picture 68" descr="i_button_black.png"/>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93" name="Rectangle 57">
            <a:hlinkClick r:id="rId2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TextBox 79"/>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8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3" name="TextBox 8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90"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91" name="Picture 9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99" name="Picture 98" descr="Calculator_2_60px.png"/>
          <p:cNvPicPr>
            <a:picLocks noChangeAspect="1"/>
          </p:cNvPicPr>
          <p:nvPr/>
        </p:nvPicPr>
        <p:blipFill>
          <a:blip r:embed="rId8" cstate="print"/>
          <a:stretch>
            <a:fillRect/>
          </a:stretch>
        </p:blipFill>
        <p:spPr>
          <a:xfrm>
            <a:off x="366739" y="5245467"/>
            <a:ext cx="180000" cy="180000"/>
          </a:xfrm>
          <a:prstGeom prst="rect">
            <a:avLst/>
          </a:prstGeom>
        </p:spPr>
      </p:pic>
      <p:pic>
        <p:nvPicPr>
          <p:cNvPr id="100" name="Picture 99" descr="Monitor_60px.png"/>
          <p:cNvPicPr>
            <a:picLocks noChangeAspect="1"/>
          </p:cNvPicPr>
          <p:nvPr/>
        </p:nvPicPr>
        <p:blipFill>
          <a:blip r:embed="rId9" cstate="print"/>
          <a:stretch>
            <a:fillRect/>
          </a:stretch>
        </p:blipFill>
        <p:spPr>
          <a:xfrm>
            <a:off x="366739" y="5604137"/>
            <a:ext cx="180000" cy="180000"/>
          </a:xfrm>
          <a:prstGeom prst="rect">
            <a:avLst/>
          </a:prstGeom>
        </p:spPr>
      </p:pic>
      <p:sp>
        <p:nvSpPr>
          <p:cNvPr id="101" name="Rectangle 57">
            <a:hlinkClick r:id="rId1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2" name="Rectangle 57">
            <a:hlinkClick r:id="rId11"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4"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sp>
        <p:nvSpPr>
          <p:cNvPr id="2" name="Title 1"/>
          <p:cNvSpPr>
            <a:spLocks noGrp="1"/>
          </p:cNvSpPr>
          <p:nvPr>
            <p:ph type="title"/>
          </p:nvPr>
        </p:nvSpPr>
        <p:spPr/>
        <p:txBody>
          <a:bodyPr/>
          <a:lstStyle/>
          <a:p>
            <a:r>
              <a:rPr lang="en-US" b="0" dirty="0"/>
              <a:t>Order-to-Cash (Specified Products) </a:t>
            </a:r>
            <a:br>
              <a:rPr lang="en-US" b="0" dirty="0"/>
            </a:br>
            <a:r>
              <a:rPr lang="en-US" sz="2000" b="0" dirty="0"/>
              <a:t>Process Details: Processing Receivables and Payments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b="1" dirty="0">
                <a:solidFill>
                  <a:srgbClr val="666666"/>
                </a:solidFill>
                <a:latin typeface="BentonSans Bold" pitchFamily="2" charset="0"/>
              </a:rPr>
              <a:t>Process Description</a:t>
            </a:r>
            <a:endParaRPr lang="en-US" sz="900" dirty="0">
              <a:solidFill>
                <a:srgbClr val="666666"/>
              </a:solidFill>
              <a:latin typeface="BentonSans Bold" pitchFamily="2" charset="0"/>
            </a:endParaRPr>
          </a:p>
        </p:txBody>
      </p:sp>
      <p:sp>
        <p:nvSpPr>
          <p:cNvPr id="54" name="TextBox 66"/>
          <p:cNvSpPr txBox="1">
            <a:spLocks noChangeArrowheads="1"/>
          </p:cNvSpPr>
          <p:nvPr/>
        </p:nvSpPr>
        <p:spPr bwMode="auto">
          <a:xfrm>
            <a:off x="1760926" y="4399866"/>
            <a:ext cx="4914194" cy="671979"/>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Processing Externally-Initiated Payments by Incoming Bank Transfer </a:t>
            </a:r>
            <a:r>
              <a:rPr lang="en-US" sz="900" dirty="0"/>
              <a:t>business process enables customer invoices, for which payment is initiated externally, to be paid by bank transfer.</a:t>
            </a:r>
          </a:p>
          <a:p>
            <a:pPr marL="228600" lvl="1" indent="-114300">
              <a:spcBef>
                <a:spcPts val="200"/>
              </a:spcBef>
              <a:buFont typeface="Arial" charset="0"/>
              <a:buChar char="•"/>
            </a:pPr>
            <a:endParaRPr lang="en-US" sz="900" dirty="0"/>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12"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1" name="Chevron 123">
            <a:hlinkClick r:id="rId13" action="ppaction://hlinksldjump"/>
          </p:cNvPr>
          <p:cNvSpPr>
            <a:spLocks noChangeArrowheads="1"/>
          </p:cNvSpPr>
          <p:nvPr/>
        </p:nvSpPr>
        <p:spPr bwMode="auto">
          <a:xfrm>
            <a:off x="320675" y="209688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2" name="Freeform 69"/>
          <p:cNvSpPr>
            <a:spLocks noChangeArrowheads="1"/>
          </p:cNvSpPr>
          <p:nvPr/>
        </p:nvSpPr>
        <p:spPr bwMode="auto">
          <a:xfrm>
            <a:off x="986040" y="284337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2" name="Chevron 45"/>
          <p:cNvSpPr>
            <a:spLocks noChangeArrowheads="1"/>
          </p:cNvSpPr>
          <p:nvPr/>
        </p:nvSpPr>
        <p:spPr bwMode="auto">
          <a:xfrm>
            <a:off x="1190974" y="1855830"/>
            <a:ext cx="4263622"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Externally-Initiated Payments by Incoming Bank Transfer</a:t>
            </a:r>
          </a:p>
        </p:txBody>
      </p:sp>
      <p:sp>
        <p:nvSpPr>
          <p:cNvPr id="73" name="Chevron 72"/>
          <p:cNvSpPr>
            <a:spLocks noChangeArrowheads="1"/>
          </p:cNvSpPr>
          <p:nvPr>
            <p:custDataLst>
              <p:tags r:id="rId1"/>
            </p:custDataLst>
          </p:nvPr>
        </p:nvSpPr>
        <p:spPr bwMode="auto">
          <a:xfrm>
            <a:off x="1751060" y="217990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Enter a remittance advice</a:t>
            </a:r>
            <a:endParaRPr lang="en-US" sz="800" dirty="0">
              <a:solidFill>
                <a:srgbClr val="404040"/>
              </a:solidFill>
            </a:endParaRPr>
          </a:p>
        </p:txBody>
      </p:sp>
      <p:sp>
        <p:nvSpPr>
          <p:cNvPr id="74" name="Chevron 73"/>
          <p:cNvSpPr>
            <a:spLocks noChangeArrowheads="1"/>
          </p:cNvSpPr>
          <p:nvPr>
            <p:custDataLst>
              <p:tags r:id="rId2"/>
            </p:custDataLst>
          </p:nvPr>
        </p:nvSpPr>
        <p:spPr bwMode="auto">
          <a:xfrm>
            <a:off x="2579735" y="217990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Process a bank statement</a:t>
            </a:r>
            <a:endParaRPr lang="en-US" sz="800" dirty="0">
              <a:solidFill>
                <a:srgbClr val="404040"/>
              </a:solidFill>
            </a:endParaRPr>
          </a:p>
        </p:txBody>
      </p:sp>
      <p:sp>
        <p:nvSpPr>
          <p:cNvPr id="75" name="Chevron 74"/>
          <p:cNvSpPr>
            <a:spLocks noChangeArrowheads="1"/>
          </p:cNvSpPr>
          <p:nvPr>
            <p:custDataLst>
              <p:tags r:id="rId3"/>
            </p:custDataLst>
          </p:nvPr>
        </p:nvSpPr>
        <p:spPr bwMode="auto">
          <a:xfrm>
            <a:off x="3398885" y="217990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Allocate a payment</a:t>
            </a:r>
            <a:endParaRPr lang="en-US" sz="800" dirty="0">
              <a:solidFill>
                <a:srgbClr val="404040"/>
              </a:solidFill>
            </a:endParaRPr>
          </a:p>
        </p:txBody>
      </p:sp>
      <p:sp>
        <p:nvSpPr>
          <p:cNvPr id="76" name="Chevron 75"/>
          <p:cNvSpPr>
            <a:spLocks noChangeArrowheads="1"/>
          </p:cNvSpPr>
          <p:nvPr>
            <p:custDataLst>
              <p:tags r:id="rId4"/>
            </p:custDataLst>
          </p:nvPr>
        </p:nvSpPr>
        <p:spPr bwMode="auto">
          <a:xfrm>
            <a:off x="4198985" y="2179906"/>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Clear a payment</a:t>
            </a:r>
            <a:endParaRPr lang="en-US" sz="800" dirty="0">
              <a:solidFill>
                <a:srgbClr val="404040"/>
              </a:solidFill>
            </a:endParaRPr>
          </a:p>
        </p:txBody>
      </p:sp>
      <p:sp>
        <p:nvSpPr>
          <p:cNvPr id="77" name="TextBox 59">
            <a:hlinkClick r:id="rId14" action="ppaction://hlinksldjump"/>
          </p:cNvPr>
          <p:cNvSpPr txBox="1">
            <a:spLocks noChangeArrowheads="1"/>
          </p:cNvSpPr>
          <p:nvPr/>
        </p:nvSpPr>
        <p:spPr bwMode="auto">
          <a:xfrm>
            <a:off x="5052917" y="1770063"/>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78" name="Oval 77">
            <a:hlinkClick r:id="rId15" action="ppaction://hlinksldjump" tooltip="The accountant enters a payment advice received from the customer or supplier upon payment of an invoice or credit memo."/>
          </p:cNvPr>
          <p:cNvSpPr>
            <a:spLocks noChangeAspect="1"/>
          </p:cNvSpPr>
          <p:nvPr/>
        </p:nvSpPr>
        <p:spPr bwMode="gray">
          <a:xfrm>
            <a:off x="2335363" y="278279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9" name="Oval 78">
            <a:hlinkClick r:id="rId15" action="ppaction://hlinksldjump" tooltip="The accountant processes the bank statements regularly in the system to keep the cash information up-to-date. The accountant performs this process manually or electronically by uploading the bank statement file. "/>
          </p:cNvPr>
          <p:cNvSpPr>
            <a:spLocks noChangeAspect="1"/>
          </p:cNvSpPr>
          <p:nvPr/>
        </p:nvSpPr>
        <p:spPr bwMode="gray">
          <a:xfrm>
            <a:off x="3173563" y="278279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4" name="Oval 83">
            <a:hlinkClick r:id="rId15" action="ppaction://hlinksldjump" tooltip="The system receives information about the processed payments in a bank statement, lockbox, or bank advice, and allocates them to the appropriate process or matches them against the payments created in the system."/>
          </p:cNvPr>
          <p:cNvSpPr>
            <a:spLocks noChangeAspect="1"/>
          </p:cNvSpPr>
          <p:nvPr/>
        </p:nvSpPr>
        <p:spPr bwMode="gray">
          <a:xfrm>
            <a:off x="4002238" y="278279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5" name="Oval 84">
            <a:hlinkClick r:id="rId15" action="ppaction://hlinksldjump" tooltip="The system clears the payment if the items were selected previously. Otherwise, the system generates a task for the accountant to clear."/>
          </p:cNvPr>
          <p:cNvSpPr>
            <a:spLocks noChangeAspect="1"/>
          </p:cNvSpPr>
          <p:nvPr/>
        </p:nvSpPr>
        <p:spPr bwMode="gray">
          <a:xfrm>
            <a:off x="4792813" y="278279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8" name="Text Box 129"/>
          <p:cNvSpPr txBox="1">
            <a:spLocks noChangeArrowheads="1"/>
          </p:cNvSpPr>
          <p:nvPr/>
        </p:nvSpPr>
        <p:spPr bwMode="auto">
          <a:xfrm>
            <a:off x="0" y="2696501"/>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105" name="Rectangle 77"/>
          <p:cNvSpPr>
            <a:spLocks noChangeArrowheads="1"/>
          </p:cNvSpPr>
          <p:nvPr/>
        </p:nvSpPr>
        <p:spPr bwMode="auto">
          <a:xfrm>
            <a:off x="1296962" y="2994266"/>
            <a:ext cx="1947969"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16" action="ppaction://hlinksldjump"/>
              </a:rPr>
              <a:t>Click here </a:t>
            </a:r>
            <a:r>
              <a:rPr lang="en-US" sz="900" dirty="0">
                <a:solidFill>
                  <a:schemeClr val="bg1"/>
                </a:solidFill>
              </a:rPr>
              <a:t>to hide process variants</a:t>
            </a:r>
          </a:p>
        </p:txBody>
      </p:sp>
      <p:sp>
        <p:nvSpPr>
          <p:cNvPr id="46" name="Oval 45">
            <a:hlinkClick r:id="rId15" action="ppaction://hlinksldjump" tooltip="The Processing Externally-Initiated  Payments by Incoming Check process variant enables customer invoices, for which payment is initiated externally, to be paid by incoming check. Clearing is performed in the same step."/>
          </p:cNvPr>
          <p:cNvSpPr>
            <a:spLocks noChangeAspect="1"/>
          </p:cNvSpPr>
          <p:nvPr/>
        </p:nvSpPr>
        <p:spPr bwMode="gray">
          <a:xfrm>
            <a:off x="1253325" y="3376243"/>
            <a:ext cx="144000" cy="144000"/>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48" name="Oval 47">
            <a:hlinkClick r:id="rId15" action="ppaction://hlinksldjump" tooltip="The Processing Externally-Initiated  Payments by Incoming Check with Lockbox process variant enables customer invoices, for which payment is initiated externally, to be paid using lockbox processing."/>
          </p:cNvPr>
          <p:cNvSpPr>
            <a:spLocks noChangeAspect="1"/>
          </p:cNvSpPr>
          <p:nvPr/>
        </p:nvSpPr>
        <p:spPr bwMode="gray">
          <a:xfrm>
            <a:off x="1253325" y="3542559"/>
            <a:ext cx="144000" cy="144000"/>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59" name="Oval 58">
            <a:hlinkClick r:id="rId15" action="ppaction://hlinksldjump" tooltip="The Processing Externally-Initiated Payments by Multiple Incoming Checks process variant enables customer invoices, initiated externally, to be paid by check in a transaction that allows multiple checks to be entered on one screen."/>
          </p:cNvPr>
          <p:cNvSpPr>
            <a:spLocks noChangeAspect="1"/>
          </p:cNvSpPr>
          <p:nvPr/>
        </p:nvSpPr>
        <p:spPr bwMode="gray">
          <a:xfrm>
            <a:off x="1253325" y="3720750"/>
            <a:ext cx="144000" cy="144000"/>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63" name="Oval 62">
            <a:hlinkClick r:id="rId15" action="ppaction://hlinksldjump" tooltip="The Processing Incoming Payments by Bill of Exchange process variant allows you to process different types of bills of exchange."/>
          </p:cNvPr>
          <p:cNvSpPr>
            <a:spLocks noChangeAspect="1"/>
          </p:cNvSpPr>
          <p:nvPr/>
        </p:nvSpPr>
        <p:spPr bwMode="gray">
          <a:xfrm>
            <a:off x="1253325" y="3898940"/>
            <a:ext cx="144000" cy="144000"/>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70" name="Oval 69">
            <a:hlinkClick r:id="rId15" action="ppaction://hlinksldjump" tooltip="The Processing Incoming Payments with Petty Cash process variant enables customer invoices to be paid in cash."/>
          </p:cNvPr>
          <p:cNvSpPr>
            <a:spLocks noChangeAspect="1"/>
          </p:cNvSpPr>
          <p:nvPr/>
        </p:nvSpPr>
        <p:spPr bwMode="gray">
          <a:xfrm>
            <a:off x="1253325" y="4067693"/>
            <a:ext cx="144000" cy="144000"/>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71" name="Oval 70">
            <a:hlinkClick r:id="rId15" action="ppaction://hlinksldjump" tooltip="The Processing Internally-Initiated  Payments by Credit Card process variant enables customer invoices, for which payment is initiated internally, to be paid by credit card."/>
          </p:cNvPr>
          <p:cNvSpPr>
            <a:spLocks noChangeAspect="1"/>
          </p:cNvSpPr>
          <p:nvPr/>
        </p:nvSpPr>
        <p:spPr bwMode="gray">
          <a:xfrm>
            <a:off x="1253325" y="4245884"/>
            <a:ext cx="144000" cy="144000"/>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82" name="Oval 81">
            <a:hlinkClick r:id="rId15" action="ppaction://hlinksldjump" tooltip="The Processing Internally-Initiated Payments by Direct Debit process variant enables customer invoices, for which payment is initiated internally, to be paid by direct debit."/>
          </p:cNvPr>
          <p:cNvSpPr>
            <a:spLocks noChangeAspect="1"/>
          </p:cNvSpPr>
          <p:nvPr/>
        </p:nvSpPr>
        <p:spPr bwMode="gray">
          <a:xfrm>
            <a:off x="1253325" y="4424075"/>
            <a:ext cx="144000" cy="144000"/>
          </a:xfrm>
          <a:prstGeom prst="ellipse">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de-DE" sz="105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rPr>
              <a:t>i</a:t>
            </a:r>
            <a:endParaRPr kumimoji="0" lang="de-DE" sz="1200" b="1" i="0" u="none" strike="noStrike" kern="0" cap="none" spc="0" normalizeH="0" baseline="0" noProof="0" dirty="0">
              <a:ln>
                <a:noFill/>
              </a:ln>
              <a:solidFill>
                <a:schemeClr val="bg1"/>
              </a:solidFill>
              <a:effectLst/>
              <a:uLnTx/>
              <a:uFillTx/>
              <a:latin typeface="BentonSans Bold" pitchFamily="2" charset="0"/>
              <a:ea typeface="Arial Unicode MS" pitchFamily="34" charset="-128"/>
              <a:cs typeface="Arial Unicode MS" pitchFamily="34" charset="-128"/>
            </a:endParaRPr>
          </a:p>
        </p:txBody>
      </p:sp>
      <p:sp>
        <p:nvSpPr>
          <p:cNvPr id="45" name="Chevron 55"/>
          <p:cNvSpPr>
            <a:spLocks noChangeArrowheads="1"/>
          </p:cNvSpPr>
          <p:nvPr/>
        </p:nvSpPr>
        <p:spPr bwMode="auto">
          <a:xfrm>
            <a:off x="1177487" y="3245995"/>
            <a:ext cx="4137463" cy="1705418"/>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900" dirty="0"/>
          </a:p>
          <a:p>
            <a:pPr marL="142875" indent="142875">
              <a:spcBef>
                <a:spcPts val="300"/>
              </a:spcBef>
            </a:pPr>
            <a:r>
              <a:rPr lang="en-US" sz="900" dirty="0"/>
              <a:t>Processing Externally-Initiated Payments by Incoming Check</a:t>
            </a:r>
          </a:p>
          <a:p>
            <a:pPr marL="142875" indent="142875">
              <a:spcBef>
                <a:spcPts val="300"/>
              </a:spcBef>
            </a:pPr>
            <a:r>
              <a:rPr lang="en-US" sz="900" dirty="0"/>
              <a:t>Processing Externally-Initiated Payments by Incoming Check with Lockbox</a:t>
            </a:r>
          </a:p>
          <a:p>
            <a:pPr marL="142875" indent="142875">
              <a:spcBef>
                <a:spcPts val="300"/>
              </a:spcBef>
            </a:pPr>
            <a:r>
              <a:rPr lang="en-US" sz="900" dirty="0"/>
              <a:t>Processing Externally-Initiated Payments by Multiple Incoming Checks</a:t>
            </a:r>
          </a:p>
          <a:p>
            <a:pPr marL="142875" indent="142875">
              <a:spcBef>
                <a:spcPts val="300"/>
              </a:spcBef>
            </a:pPr>
            <a:r>
              <a:rPr lang="en-US" sz="900" dirty="0"/>
              <a:t>Processing Incoming Payments by Bill of Exchange</a:t>
            </a:r>
          </a:p>
          <a:p>
            <a:pPr marL="142875" indent="142875">
              <a:spcBef>
                <a:spcPts val="300"/>
              </a:spcBef>
            </a:pPr>
            <a:r>
              <a:rPr lang="en-US" sz="900" dirty="0"/>
              <a:t>Processing Incoming Payments with Petty Cash</a:t>
            </a:r>
          </a:p>
          <a:p>
            <a:pPr marL="142875" indent="142875">
              <a:spcBef>
                <a:spcPts val="300"/>
              </a:spcBef>
            </a:pPr>
            <a:r>
              <a:rPr lang="en-US" sz="900" dirty="0"/>
              <a:t>Processing Internally-Initiated Payments by Credit Card</a:t>
            </a:r>
          </a:p>
          <a:p>
            <a:pPr marL="142875" indent="142875">
              <a:spcBef>
                <a:spcPts val="300"/>
              </a:spcBef>
            </a:pPr>
            <a:r>
              <a:rPr lang="en-US" sz="900" dirty="0"/>
              <a:t>Processing Internally-Initiated Payments by Direct Debit</a:t>
            </a:r>
          </a:p>
          <a:p>
            <a:pPr marL="142875" indent="142875">
              <a:spcBef>
                <a:spcPts val="300"/>
              </a:spcBef>
            </a:pPr>
            <a:r>
              <a:rPr lang="en-US" sz="900" dirty="0"/>
              <a:t>Processing Receivables and Payments with Accounts Maintenance</a:t>
            </a:r>
          </a:p>
        </p:txBody>
      </p:sp>
      <p:sp>
        <p:nvSpPr>
          <p:cNvPr id="58"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60" name="Chevron 101"/>
          <p:cNvSpPr>
            <a:spLocks noChangeArrowheads="1"/>
          </p:cNvSpPr>
          <p:nvPr/>
        </p:nvSpPr>
        <p:spPr bwMode="auto">
          <a:xfrm>
            <a:off x="7613870" y="4568825"/>
            <a:ext cx="1516062" cy="403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Accounts Receivable Accountant</a:t>
            </a:r>
            <a:endParaRPr lang="en-US" sz="800" dirty="0">
              <a:solidFill>
                <a:srgbClr val="404040"/>
              </a:solidFill>
            </a:endParaRPr>
          </a:p>
        </p:txBody>
      </p:sp>
      <p:sp>
        <p:nvSpPr>
          <p:cNvPr id="97" name="Chevron 102"/>
          <p:cNvSpPr>
            <a:spLocks noChangeArrowheads="1"/>
          </p:cNvSpPr>
          <p:nvPr/>
        </p:nvSpPr>
        <p:spPr bwMode="auto">
          <a:xfrm>
            <a:off x="7613870" y="521798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Receivables </a:t>
            </a:r>
          </a:p>
          <a:p>
            <a:pPr>
              <a:buClr>
                <a:schemeClr val="accent1"/>
              </a:buClr>
              <a:buSzPct val="80000"/>
              <a:buFont typeface="Wingdings" pitchFamily="2" charset="2"/>
              <a:buNone/>
            </a:pPr>
            <a:r>
              <a:rPr lang="en-US" sz="800" dirty="0">
                <a:solidFill>
                  <a:srgbClr val="404040"/>
                </a:solidFill>
              </a:rPr>
              <a:t>Payment Management </a:t>
            </a:r>
          </a:p>
          <a:p>
            <a:pPr>
              <a:buClr>
                <a:schemeClr val="accent1"/>
              </a:buClr>
              <a:buSzPct val="80000"/>
              <a:buFont typeface="Wingdings" pitchFamily="2" charset="2"/>
              <a:buNone/>
            </a:pPr>
            <a:r>
              <a:rPr lang="en-US" sz="800" dirty="0">
                <a:solidFill>
                  <a:srgbClr val="404040"/>
                </a:solidFill>
              </a:rPr>
              <a:t>Liquidity Management</a:t>
            </a:r>
          </a:p>
        </p:txBody>
      </p:sp>
      <p:pic>
        <p:nvPicPr>
          <p:cNvPr id="65" name="Picture 2"/>
          <p:cNvPicPr>
            <a:picLocks noChangeAspect="1" noChangeArrowheads="1"/>
          </p:cNvPicPr>
          <p:nvPr/>
        </p:nvPicPr>
        <p:blipFill>
          <a:blip r:embed="rId17">
            <a:extLst>
              <a:ext uri="{28A0092B-C50C-407E-A947-70E740481C1C}">
                <a14:useLocalDpi xmlns:a14="http://schemas.microsoft.com/office/drawing/2010/main" val="0"/>
              </a:ext>
            </a:extLst>
          </a:blip>
          <a:stretch>
            <a:fillRect/>
          </a:stretch>
        </p:blipFill>
        <p:spPr bwMode="auto">
          <a:xfrm>
            <a:off x="6889725" y="5126966"/>
            <a:ext cx="634912" cy="444439"/>
          </a:xfrm>
          <a:prstGeom prst="rect">
            <a:avLst/>
          </a:prstGeom>
          <a:noFill/>
          <a:ln w="9525">
            <a:noFill/>
            <a:miter lim="800000"/>
            <a:headEnd/>
            <a:tailEnd/>
          </a:ln>
        </p:spPr>
      </p:pic>
      <p:grpSp>
        <p:nvGrpSpPr>
          <p:cNvPr id="66" name="Group 65"/>
          <p:cNvGrpSpPr/>
          <p:nvPr/>
        </p:nvGrpSpPr>
        <p:grpSpPr>
          <a:xfrm>
            <a:off x="6890064" y="4531488"/>
            <a:ext cx="410400" cy="410400"/>
            <a:chOff x="7164049" y="6336555"/>
            <a:chExt cx="410400" cy="410400"/>
          </a:xfrm>
        </p:grpSpPr>
        <p:pic>
          <p:nvPicPr>
            <p:cNvPr id="68" name="Picture 102" descr="47"/>
            <p:cNvPicPr>
              <a:picLocks noChangeAspect="1" noChangeArrowheads="1"/>
            </p:cNvPicPr>
            <p:nvPr/>
          </p:nvPicPr>
          <p:blipFill>
            <a:blip r:embed="rId18" cstate="print"/>
            <a:srcRect/>
            <a:stretch>
              <a:fillRect/>
            </a:stretch>
          </p:blipFill>
          <p:spPr bwMode="auto">
            <a:xfrm>
              <a:off x="7177162" y="6349255"/>
              <a:ext cx="384175" cy="384175"/>
            </a:xfrm>
            <a:prstGeom prst="rect">
              <a:avLst/>
            </a:prstGeom>
            <a:noFill/>
            <a:ln w="9525">
              <a:noFill/>
              <a:miter lim="800000"/>
              <a:headEnd/>
              <a:tailEnd/>
            </a:ln>
          </p:spPr>
        </p:pic>
        <p:sp>
          <p:nvSpPr>
            <p:cNvPr id="69" name="Donut 68"/>
            <p:cNvSpPr>
              <a:spLocks noChangeAspect="1"/>
            </p:cNvSpPr>
            <p:nvPr/>
          </p:nvSpPr>
          <p:spPr bwMode="gray">
            <a:xfrm>
              <a:off x="7164049" y="6336555"/>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86" name="Picture 85" descr="i_button_black.png"/>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6" name="Rectangle 57">
            <a:hlinkClick r:id="rId2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Chevron 83"/>
          <p:cNvSpPr>
            <a:spLocks noChangeArrowheads="1"/>
          </p:cNvSpPr>
          <p:nvPr/>
        </p:nvSpPr>
        <p:spPr bwMode="auto">
          <a:xfrm>
            <a:off x="334059" y="1857349"/>
            <a:ext cx="1749333"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Order</a:t>
            </a:r>
          </a:p>
        </p:txBody>
      </p:sp>
      <p:sp>
        <p:nvSpPr>
          <p:cNvPr id="75" name="Chevron 84"/>
          <p:cNvSpPr>
            <a:spLocks noChangeArrowheads="1"/>
          </p:cNvSpPr>
          <p:nvPr>
            <p:custDataLst>
              <p:tags r:id="rId1"/>
            </p:custDataLst>
          </p:nvPr>
        </p:nvSpPr>
        <p:spPr bwMode="auto">
          <a:xfrm>
            <a:off x="440726" y="2228824"/>
            <a:ext cx="795428" cy="674688"/>
          </a:xfrm>
          <a:prstGeom prst="chevron">
            <a:avLst>
              <a:gd name="adj" fmla="val 10372"/>
            </a:avLst>
          </a:prstGeom>
          <a:solidFill>
            <a:srgbClr val="4DB6EF"/>
          </a:solidFill>
          <a:ln w="9525" cap="rnd" algn="ctr">
            <a:noFill/>
            <a:bevel/>
            <a:headEnd/>
            <a:tailEnd/>
          </a:ln>
        </p:spPr>
        <p:txBody>
          <a:bodyPr lIns="36000" tIns="36000" rIns="0" bIns="36000" anchor="ctr"/>
          <a:lstStyle/>
          <a:p>
            <a:pPr>
              <a:lnSpc>
                <a:spcPct val="90000"/>
              </a:lnSpc>
              <a:buClr>
                <a:schemeClr val="accent1"/>
              </a:buClr>
              <a:buSzPct val="80000"/>
            </a:pPr>
            <a:r>
              <a:rPr lang="en-US" sz="800" dirty="0">
                <a:solidFill>
                  <a:srgbClr val="404040"/>
                </a:solidFill>
              </a:rPr>
              <a:t>Create Sales Quote (with Product Specification)</a:t>
            </a:r>
          </a:p>
        </p:txBody>
      </p:sp>
      <p:sp>
        <p:nvSpPr>
          <p:cNvPr id="82" name="Chevron 84"/>
          <p:cNvSpPr>
            <a:spLocks noChangeArrowheads="1"/>
          </p:cNvSpPr>
          <p:nvPr>
            <p:custDataLst>
              <p:tags r:id="rId2"/>
            </p:custDataLst>
          </p:nvPr>
        </p:nvSpPr>
        <p:spPr bwMode="auto">
          <a:xfrm>
            <a:off x="1240725" y="2228824"/>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Sales Order </a:t>
            </a:r>
          </a:p>
        </p:txBody>
      </p:sp>
      <p:sp>
        <p:nvSpPr>
          <p:cNvPr id="2" name="Title 1"/>
          <p:cNvSpPr>
            <a:spLocks noGrp="1"/>
          </p:cNvSpPr>
          <p:nvPr>
            <p:ph type="title"/>
          </p:nvPr>
        </p:nvSpPr>
        <p:spPr/>
        <p:txBody>
          <a:bodyPr/>
          <a:lstStyle/>
          <a:p>
            <a:r>
              <a:rPr lang="en-US" b="0" dirty="0"/>
              <a:t>Order-to-Cash (Specified Products)</a:t>
            </a:r>
            <a:br>
              <a:rPr lang="en-US" b="0" dirty="0"/>
            </a:br>
            <a:r>
              <a:rPr lang="en-US" sz="2000" b="0" dirty="0"/>
              <a:t>Business Value</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61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Overview</a:t>
            </a:r>
            <a:endParaRPr lang="en-US" sz="900" dirty="0">
              <a:solidFill>
                <a:srgbClr val="666666"/>
              </a:solidFill>
              <a:latin typeface="BentonSans Light" pitchFamily="2" charset="0"/>
            </a:endParaRPr>
          </a:p>
        </p:txBody>
      </p:sp>
      <p:cxnSp>
        <p:nvCxnSpPr>
          <p:cNvPr id="106" name="Straight Connector 139"/>
          <p:cNvCxnSpPr>
            <a:cxnSpLocks noChangeShapeType="1"/>
          </p:cNvCxnSpPr>
          <p:nvPr/>
        </p:nvCxnSpPr>
        <p:spPr bwMode="auto">
          <a:xfrm rot="16200000" flipH="1">
            <a:off x="3024187" y="5487988"/>
            <a:ext cx="2562225" cy="0"/>
          </a:xfrm>
          <a:prstGeom prst="line">
            <a:avLst/>
          </a:prstGeom>
          <a:noFill/>
          <a:ln w="12700" algn="ctr">
            <a:solidFill>
              <a:schemeClr val="bg1"/>
            </a:solidFill>
            <a:round/>
            <a:headEnd/>
            <a:tailEnd/>
          </a:ln>
        </p:spPr>
      </p:cxnSp>
      <p:sp>
        <p:nvSpPr>
          <p:cNvPr id="128" name="TextBox 53"/>
          <p:cNvSpPr txBox="1">
            <a:spLocks noChangeArrowheads="1"/>
          </p:cNvSpPr>
          <p:nvPr/>
        </p:nvSpPr>
        <p:spPr bwMode="auto">
          <a:xfrm>
            <a:off x="1752600" y="4410075"/>
            <a:ext cx="2306638" cy="2505301"/>
          </a:xfrm>
          <a:prstGeom prst="rect">
            <a:avLst/>
          </a:prstGeom>
          <a:noFill/>
          <a:ln w="9525">
            <a:noFill/>
            <a:miter lim="800000"/>
            <a:headEnd/>
            <a:tailEnd/>
          </a:ln>
        </p:spPr>
        <p:txBody>
          <a:bodyPr>
            <a:spAutoFit/>
          </a:bodyPr>
          <a:lstStyle/>
          <a:p>
            <a:pPr>
              <a:lnSpc>
                <a:spcPct val="95000"/>
              </a:lnSpc>
              <a:spcBef>
                <a:spcPts val="600"/>
              </a:spcBef>
              <a:spcAft>
                <a:spcPts val="600"/>
              </a:spcAft>
              <a:buSzPct val="125000"/>
            </a:pPr>
            <a:r>
              <a:rPr lang="en-US" sz="900" dirty="0"/>
              <a:t>For midsize companies who sell customized or low volume products and are challenged by rising customer demands for service and value, this scenario streamlines the entire order-to-cash process. </a:t>
            </a:r>
          </a:p>
          <a:p>
            <a:pPr>
              <a:lnSpc>
                <a:spcPct val="95000"/>
              </a:lnSpc>
              <a:spcBef>
                <a:spcPts val="600"/>
              </a:spcBef>
              <a:spcAft>
                <a:spcPts val="600"/>
              </a:spcAft>
              <a:buSzPct val="125000"/>
            </a:pPr>
            <a:r>
              <a:rPr lang="en-US" sz="900" dirty="0"/>
              <a:t>You can become more profitable by responding efficiently to customer demand based on real-time availability information thereby growing revenue while decreasing cost of sales.</a:t>
            </a:r>
          </a:p>
          <a:p>
            <a:pPr>
              <a:lnSpc>
                <a:spcPct val="95000"/>
              </a:lnSpc>
              <a:spcBef>
                <a:spcPts val="600"/>
              </a:spcBef>
              <a:spcAft>
                <a:spcPts val="600"/>
              </a:spcAft>
              <a:buSzPct val="125000"/>
            </a:pPr>
            <a:r>
              <a:rPr lang="en-US" sz="900" dirty="0"/>
              <a:t>SAP Business </a:t>
            </a:r>
            <a:r>
              <a:rPr lang="en-US" sz="900" dirty="0" err="1"/>
              <a:t>ByDesign</a:t>
            </a:r>
            <a:r>
              <a:rPr lang="en-US" sz="900" dirty="0"/>
              <a:t> helps efficiently manage the order-to-cash process: From order management, planning production, and warehousing through to financial settlement.</a:t>
            </a:r>
          </a:p>
        </p:txBody>
      </p:sp>
      <p:sp>
        <p:nvSpPr>
          <p:cNvPr id="129" name="TextBox 56"/>
          <p:cNvSpPr txBox="1">
            <a:spLocks noChangeArrowheads="1"/>
          </p:cNvSpPr>
          <p:nvPr/>
        </p:nvSpPr>
        <p:spPr bwMode="auto">
          <a:xfrm>
            <a:off x="4306888" y="4170363"/>
            <a:ext cx="4700587" cy="2616101"/>
          </a:xfrm>
          <a:prstGeom prst="rect">
            <a:avLst/>
          </a:prstGeom>
          <a:noFill/>
          <a:ln w="9525">
            <a:noFill/>
            <a:miter lim="800000"/>
            <a:headEnd/>
            <a:tailEnd/>
          </a:ln>
        </p:spPr>
        <p:txBody>
          <a:bodyPr>
            <a:spAutoFit/>
          </a:bodyPr>
          <a:lstStyle/>
          <a:p>
            <a:pPr>
              <a:lnSpc>
                <a:spcPct val="90000"/>
              </a:lnSpc>
              <a:spcBef>
                <a:spcPts val="600"/>
              </a:spcBef>
              <a:spcAft>
                <a:spcPts val="300"/>
              </a:spcAft>
              <a:buSzPct val="125000"/>
              <a:buFont typeface="Wingdings" pitchFamily="2" charset="2"/>
              <a:buNone/>
            </a:pPr>
            <a:endParaRPr lang="en-US" sz="900" dirty="0"/>
          </a:p>
          <a:p>
            <a:pPr marL="228600" lvl="1" indent="-114300">
              <a:lnSpc>
                <a:spcPct val="90000"/>
              </a:lnSpc>
              <a:spcBef>
                <a:spcPts val="600"/>
              </a:spcBef>
              <a:buClr>
                <a:srgbClr val="4DB6EF"/>
              </a:buClr>
              <a:buFont typeface="Wingdings" pitchFamily="2" charset="2"/>
              <a:buChar char="l"/>
            </a:pPr>
            <a:r>
              <a:rPr lang="en-US" sz="900" dirty="0"/>
              <a:t>Product specifications allow companies to easily define and maintain individual customer requirements and product variants and is fully integrated to the end-to-end business process from sales order entry through supply planning, production and procurement to outbound delivery.</a:t>
            </a:r>
            <a:endParaRPr lang="de-DE" sz="900" dirty="0"/>
          </a:p>
          <a:p>
            <a:pPr marL="228600" lvl="1" indent="-114300">
              <a:lnSpc>
                <a:spcPct val="90000"/>
              </a:lnSpc>
              <a:spcBef>
                <a:spcPts val="600"/>
              </a:spcBef>
              <a:buClr>
                <a:srgbClr val="4DB6EF"/>
              </a:buClr>
              <a:buFont typeface="Wingdings" pitchFamily="2" charset="2"/>
              <a:buChar char="l"/>
            </a:pPr>
            <a:r>
              <a:rPr lang="en-US" sz="900" dirty="0"/>
              <a:t>The product specification is a permanent document that can be used multiple times and thereby helps to reduce master data management effort.</a:t>
            </a:r>
          </a:p>
          <a:p>
            <a:pPr marL="228600" lvl="1" indent="-114300">
              <a:lnSpc>
                <a:spcPct val="90000"/>
              </a:lnSpc>
              <a:spcBef>
                <a:spcPts val="600"/>
              </a:spcBef>
              <a:buClr>
                <a:srgbClr val="4DB6EF"/>
              </a:buClr>
              <a:buFont typeface="Wingdings" pitchFamily="2" charset="2"/>
              <a:buChar char="l"/>
            </a:pPr>
            <a:r>
              <a:rPr lang="en-US" sz="900" dirty="0"/>
              <a:t>The product carrying costs are reduced as over production or returns can be identified by the system and then reused to cover new specific customer demand.</a:t>
            </a:r>
          </a:p>
          <a:p>
            <a:pPr marL="228600" lvl="1" indent="-114300">
              <a:lnSpc>
                <a:spcPct val="90000"/>
              </a:lnSpc>
              <a:spcBef>
                <a:spcPts val="600"/>
              </a:spcBef>
              <a:buClr>
                <a:srgbClr val="4DB6EF"/>
              </a:buClr>
              <a:buFont typeface="Wingdings" pitchFamily="2" charset="2"/>
              <a:buChar char="l"/>
            </a:pPr>
            <a:r>
              <a:rPr lang="en-US" sz="900" dirty="0"/>
              <a:t>Quality inspection is integrated with the production process.</a:t>
            </a:r>
          </a:p>
          <a:p>
            <a:pPr marL="228600" lvl="1" indent="-114300">
              <a:lnSpc>
                <a:spcPct val="90000"/>
              </a:lnSpc>
              <a:spcBef>
                <a:spcPts val="600"/>
              </a:spcBef>
              <a:buClr>
                <a:srgbClr val="4DB6EF"/>
              </a:buClr>
              <a:buFont typeface="Wingdings" pitchFamily="2" charset="2"/>
              <a:buChar char="l"/>
            </a:pPr>
            <a:r>
              <a:rPr lang="en-US" sz="900" dirty="0"/>
              <a:t>Management of identified stock (batches, lots) or restricted inventory.</a:t>
            </a:r>
          </a:p>
          <a:p>
            <a:pPr marL="228600" lvl="1" indent="-114300">
              <a:lnSpc>
                <a:spcPct val="90000"/>
              </a:lnSpc>
              <a:spcBef>
                <a:spcPts val="600"/>
              </a:spcBef>
              <a:buClr>
                <a:srgbClr val="4DB6EF"/>
              </a:buClr>
              <a:buFont typeface="Wingdings" pitchFamily="2" charset="2"/>
              <a:buChar char="l"/>
            </a:pPr>
            <a:r>
              <a:rPr lang="en-US" sz="900" dirty="0"/>
              <a:t>Automatic inventory valuation for raw materials, WIP, and finished products.</a:t>
            </a:r>
          </a:p>
          <a:p>
            <a:pPr marL="228600" lvl="1" indent="-114300">
              <a:lnSpc>
                <a:spcPct val="90000"/>
              </a:lnSpc>
              <a:spcBef>
                <a:spcPts val="600"/>
              </a:spcBef>
              <a:buClr>
                <a:srgbClr val="4DB6EF"/>
              </a:buClr>
              <a:buFont typeface="Wingdings" pitchFamily="2" charset="2"/>
              <a:buChar char="l"/>
            </a:pPr>
            <a:r>
              <a:rPr lang="en-US" sz="900" dirty="0"/>
              <a:t>Scalable process for revenue recognition supporting different accounting principles.</a:t>
            </a:r>
          </a:p>
          <a:p>
            <a:pPr marL="228600" lvl="1" indent="-114300">
              <a:lnSpc>
                <a:spcPct val="90000"/>
              </a:lnSpc>
              <a:spcBef>
                <a:spcPts val="600"/>
              </a:spcBef>
              <a:buClr>
                <a:srgbClr val="4DB6EF"/>
              </a:buClr>
              <a:buFont typeface="Wingdings" pitchFamily="2" charset="2"/>
              <a:buChar char="l"/>
            </a:pPr>
            <a:r>
              <a:rPr lang="en-US" sz="900" dirty="0"/>
              <a:t>Built in analytics enables a drill down to the profit and loss result alongside dimensions like products, customer groups and distribution channels.</a:t>
            </a:r>
          </a:p>
        </p:txBody>
      </p:sp>
      <p:sp>
        <p:nvSpPr>
          <p:cNvPr id="130" name="TextBox 54"/>
          <p:cNvSpPr txBox="1">
            <a:spLocks noChangeArrowheads="1"/>
          </p:cNvSpPr>
          <p:nvPr/>
        </p:nvSpPr>
        <p:spPr bwMode="auto">
          <a:xfrm>
            <a:off x="4292600" y="4141788"/>
            <a:ext cx="1868488"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Key Benefits</a:t>
            </a:r>
          </a:p>
        </p:txBody>
      </p:sp>
      <p:pic>
        <p:nvPicPr>
          <p:cNvPr id="45" name="Picture 118" descr="sales"/>
          <p:cNvPicPr>
            <a:picLocks noChangeAspect="1" noChangeArrowheads="1"/>
          </p:cNvPicPr>
          <p:nvPr/>
        </p:nvPicPr>
        <p:blipFill>
          <a:blip r:embed="rId9" cstate="print"/>
          <a:stretch>
            <a:fillRect/>
          </a:stretch>
        </p:blipFill>
        <p:spPr bwMode="auto">
          <a:xfrm>
            <a:off x="497524" y="3010665"/>
            <a:ext cx="731520" cy="731520"/>
          </a:xfrm>
          <a:prstGeom prst="rect">
            <a:avLst/>
          </a:prstGeom>
          <a:noFill/>
          <a:ln w="9525">
            <a:noFill/>
            <a:miter lim="800000"/>
            <a:headEnd/>
            <a:tailEnd/>
          </a:ln>
        </p:spPr>
      </p:pic>
      <p:sp>
        <p:nvSpPr>
          <p:cNvPr id="49" name="Chevron 83"/>
          <p:cNvSpPr>
            <a:spLocks noChangeArrowheads="1"/>
          </p:cNvSpPr>
          <p:nvPr/>
        </p:nvSpPr>
        <p:spPr bwMode="auto">
          <a:xfrm>
            <a:off x="2924859" y="1861344"/>
            <a:ext cx="1749333"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Fulfill</a:t>
            </a:r>
          </a:p>
        </p:txBody>
      </p:sp>
      <p:sp>
        <p:nvSpPr>
          <p:cNvPr id="50" name="Chevron 84"/>
          <p:cNvSpPr>
            <a:spLocks noChangeArrowheads="1"/>
          </p:cNvSpPr>
          <p:nvPr>
            <p:custDataLst>
              <p:tags r:id="rId3"/>
            </p:custDataLst>
          </p:nvPr>
        </p:nvSpPr>
        <p:spPr bwMode="auto">
          <a:xfrm>
            <a:off x="3031526" y="223281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Execute Warehouse Tasks (optional)/Post Goods Issue </a:t>
            </a:r>
          </a:p>
        </p:txBody>
      </p:sp>
      <p:sp>
        <p:nvSpPr>
          <p:cNvPr id="51" name="Chevron 84"/>
          <p:cNvSpPr>
            <a:spLocks noChangeArrowheads="1"/>
          </p:cNvSpPr>
          <p:nvPr>
            <p:custDataLst>
              <p:tags r:id="rId4"/>
            </p:custDataLst>
          </p:nvPr>
        </p:nvSpPr>
        <p:spPr bwMode="auto">
          <a:xfrm>
            <a:off x="3831525" y="223281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Outbound Delivery</a:t>
            </a:r>
          </a:p>
        </p:txBody>
      </p:sp>
      <p:sp>
        <p:nvSpPr>
          <p:cNvPr id="53" name="Chevron 83"/>
          <p:cNvSpPr>
            <a:spLocks noChangeArrowheads="1"/>
          </p:cNvSpPr>
          <p:nvPr/>
        </p:nvSpPr>
        <p:spPr bwMode="auto">
          <a:xfrm>
            <a:off x="4610784" y="1861344"/>
            <a:ext cx="1749333" cy="1417638"/>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Settle</a:t>
            </a:r>
          </a:p>
        </p:txBody>
      </p:sp>
      <p:sp>
        <p:nvSpPr>
          <p:cNvPr id="54" name="Chevron 84"/>
          <p:cNvSpPr>
            <a:spLocks noChangeArrowheads="1"/>
          </p:cNvSpPr>
          <p:nvPr>
            <p:custDataLst>
              <p:tags r:id="rId5"/>
            </p:custDataLst>
          </p:nvPr>
        </p:nvSpPr>
        <p:spPr bwMode="auto">
          <a:xfrm>
            <a:off x="4717451" y="223281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Create Invoice </a:t>
            </a:r>
          </a:p>
        </p:txBody>
      </p:sp>
      <p:sp>
        <p:nvSpPr>
          <p:cNvPr id="59" name="Chevron 84"/>
          <p:cNvSpPr>
            <a:spLocks noChangeArrowheads="1"/>
          </p:cNvSpPr>
          <p:nvPr>
            <p:custDataLst>
              <p:tags r:id="rId6"/>
            </p:custDataLst>
          </p:nvPr>
        </p:nvSpPr>
        <p:spPr bwMode="auto">
          <a:xfrm>
            <a:off x="5517450" y="2232819"/>
            <a:ext cx="795428" cy="674688"/>
          </a:xfrm>
          <a:prstGeom prst="chevron">
            <a:avLst>
              <a:gd name="adj" fmla="val 10372"/>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 to Receivables and Post to Ledger  </a:t>
            </a:r>
          </a:p>
        </p:txBody>
      </p:sp>
      <p:pic>
        <p:nvPicPr>
          <p:cNvPr id="61" name="Picture 6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065761" y="3150195"/>
            <a:ext cx="118680" cy="88470"/>
          </a:xfrm>
          <a:prstGeom prst="rect">
            <a:avLst/>
          </a:prstGeom>
        </p:spPr>
      </p:pic>
      <p:sp>
        <p:nvSpPr>
          <p:cNvPr id="62" name="Text Box 14"/>
          <p:cNvSpPr txBox="1">
            <a:spLocks noChangeArrowheads="1"/>
          </p:cNvSpPr>
          <p:nvPr/>
        </p:nvSpPr>
        <p:spPr bwMode="auto">
          <a:xfrm>
            <a:off x="2162174" y="3090537"/>
            <a:ext cx="742951" cy="246062"/>
          </a:xfrm>
          <a:prstGeom prst="rect">
            <a:avLst/>
          </a:prstGeom>
          <a:noFill/>
          <a:ln w="12700">
            <a:noFill/>
            <a:miter lim="800000"/>
            <a:headEnd/>
            <a:tailEnd/>
          </a:ln>
        </p:spPr>
        <p:txBody>
          <a:bodyPr/>
          <a:lstStyle/>
          <a:p>
            <a:pPr>
              <a:spcBef>
                <a:spcPct val="50000"/>
              </a:spcBef>
              <a:buClr>
                <a:schemeClr val="accent1"/>
              </a:buClr>
              <a:buSzPct val="80000"/>
              <a:buFont typeface="Wingdings" pitchFamily="2" charset="2"/>
              <a:buNone/>
            </a:pPr>
            <a:r>
              <a:rPr lang="en-US" sz="600" dirty="0"/>
              <a:t>Procure-to-Pay</a:t>
            </a:r>
          </a:p>
        </p:txBody>
      </p:sp>
      <p:pic>
        <p:nvPicPr>
          <p:cNvPr id="64" name="Picture 6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056236" y="1921470"/>
            <a:ext cx="118680" cy="88470"/>
          </a:xfrm>
          <a:prstGeom prst="rect">
            <a:avLst/>
          </a:prstGeom>
        </p:spPr>
      </p:pic>
      <p:sp>
        <p:nvSpPr>
          <p:cNvPr id="65" name="Text Box 14"/>
          <p:cNvSpPr txBox="1">
            <a:spLocks noChangeArrowheads="1"/>
          </p:cNvSpPr>
          <p:nvPr/>
        </p:nvSpPr>
        <p:spPr bwMode="auto">
          <a:xfrm>
            <a:off x="2152649" y="1861812"/>
            <a:ext cx="742951" cy="246062"/>
          </a:xfrm>
          <a:prstGeom prst="rect">
            <a:avLst/>
          </a:prstGeom>
          <a:noFill/>
          <a:ln w="12700">
            <a:noFill/>
            <a:miter lim="800000"/>
            <a:headEnd/>
            <a:tailEnd/>
          </a:ln>
        </p:spPr>
        <p:txBody>
          <a:bodyPr/>
          <a:lstStyle/>
          <a:p>
            <a:pPr>
              <a:spcBef>
                <a:spcPct val="50000"/>
              </a:spcBef>
              <a:buClr>
                <a:schemeClr val="accent1"/>
              </a:buClr>
              <a:buSzPct val="80000"/>
              <a:buFont typeface="Wingdings" pitchFamily="2" charset="2"/>
              <a:buNone/>
            </a:pPr>
            <a:r>
              <a:rPr lang="en-US" sz="600" dirty="0"/>
              <a:t>Make-to-Stock</a:t>
            </a:r>
          </a:p>
        </p:txBody>
      </p:sp>
      <p:pic>
        <p:nvPicPr>
          <p:cNvPr id="66" name="Picture 32" descr="warehousing_and_manufacturing_execution"/>
          <p:cNvPicPr preferRelativeResize="0">
            <a:picLocks noChangeAspect="1" noChangeArrowheads="1"/>
          </p:cNvPicPr>
          <p:nvPr/>
        </p:nvPicPr>
        <p:blipFill>
          <a:blip r:embed="rId11" cstate="print"/>
          <a:stretch>
            <a:fillRect/>
          </a:stretch>
        </p:blipFill>
        <p:spPr bwMode="auto">
          <a:xfrm>
            <a:off x="2955739" y="3089273"/>
            <a:ext cx="731520" cy="731520"/>
          </a:xfrm>
          <a:prstGeom prst="rect">
            <a:avLst/>
          </a:prstGeom>
          <a:noFill/>
          <a:ln w="9525">
            <a:noFill/>
            <a:miter lim="800000"/>
            <a:headEnd/>
            <a:tailEnd/>
          </a:ln>
        </p:spPr>
      </p:pic>
      <p:pic>
        <p:nvPicPr>
          <p:cNvPr id="68" name="Picture 36" descr="financial_value_chain_management"/>
          <p:cNvPicPr preferRelativeResize="0">
            <a:picLocks noChangeAspect="1" noChangeArrowheads="1"/>
          </p:cNvPicPr>
          <p:nvPr/>
        </p:nvPicPr>
        <p:blipFill>
          <a:blip r:embed="rId12" cstate="print"/>
          <a:stretch>
            <a:fillRect/>
          </a:stretch>
        </p:blipFill>
        <p:spPr bwMode="auto">
          <a:xfrm>
            <a:off x="4761945" y="3040876"/>
            <a:ext cx="731520" cy="731520"/>
          </a:xfrm>
          <a:prstGeom prst="rect">
            <a:avLst/>
          </a:prstGeom>
          <a:noFill/>
          <a:ln w="9525">
            <a:noFill/>
            <a:miter lim="800000"/>
            <a:headEnd/>
            <a:tailEnd/>
          </a:ln>
        </p:spPr>
      </p:pic>
      <p:pic>
        <p:nvPicPr>
          <p:cNvPr id="39" name="Picture 38" descr="scenario_60pxgrün.png"/>
          <p:cNvPicPr>
            <a:picLocks noChangeAspect="1"/>
          </p:cNvPicPr>
          <p:nvPr/>
        </p:nvPicPr>
        <p:blipFill>
          <a:blip r:embed="rId13" cstate="print"/>
          <a:stretch>
            <a:fillRect/>
          </a:stretch>
        </p:blipFill>
        <p:spPr>
          <a:xfrm>
            <a:off x="366458" y="4843266"/>
            <a:ext cx="180000" cy="180000"/>
          </a:xfrm>
          <a:prstGeom prst="rect">
            <a:avLst/>
          </a:prstGeom>
        </p:spPr>
      </p:pic>
      <p:sp>
        <p:nvSpPr>
          <p:cNvPr id="44" name="TextBox 72"/>
          <p:cNvSpPr txBox="1">
            <a:spLocks noChangeArrowheads="1"/>
          </p:cNvSpPr>
          <p:nvPr/>
        </p:nvSpPr>
        <p:spPr bwMode="auto">
          <a:xfrm>
            <a:off x="327025" y="5186545"/>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Business Value</a:t>
            </a:r>
          </a:p>
        </p:txBody>
      </p:sp>
      <p:sp>
        <p:nvSpPr>
          <p:cNvPr id="46" name="TextBox 45"/>
          <p:cNvSpPr txBox="1"/>
          <p:nvPr/>
        </p:nvSpPr>
        <p:spPr>
          <a:xfrm>
            <a:off x="327024" y="4786930"/>
            <a:ext cx="1630363" cy="330200"/>
          </a:xfrm>
          <a:prstGeom prst="rect">
            <a:avLst/>
          </a:prstGeom>
          <a:noFill/>
          <a:ln w="9525">
            <a:noFill/>
            <a:miter lim="800000"/>
            <a:headEnd/>
            <a:tailEnd/>
          </a:ln>
        </p:spPr>
        <p:txBody>
          <a:bodyPr lIns="0" rIns="36000" anchor="ctr"/>
          <a:lstStyle>
            <a:defPPr>
              <a:defRPr lang="de-DE"/>
            </a:defPPr>
            <a:lvl1pPr marL="287338">
              <a:buClr>
                <a:schemeClr val="accent1"/>
              </a:buClr>
              <a:buSzPct val="80000"/>
              <a:defRPr sz="900"/>
            </a:lvl1pPr>
          </a:lstStyle>
          <a:p>
            <a:r>
              <a:rPr lang="en-US" dirty="0"/>
              <a:t>Scenario/Processes</a:t>
            </a:r>
          </a:p>
        </p:txBody>
      </p:sp>
      <p:sp>
        <p:nvSpPr>
          <p:cNvPr id="4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52" name="Picture 51" descr="Monitor_60px.png"/>
          <p:cNvPicPr>
            <a:picLocks noChangeAspect="1"/>
          </p:cNvPicPr>
          <p:nvPr/>
        </p:nvPicPr>
        <p:blipFill>
          <a:blip r:embed="rId14" cstate="print"/>
          <a:stretch>
            <a:fillRect/>
          </a:stretch>
        </p:blipFill>
        <p:spPr>
          <a:xfrm>
            <a:off x="366739" y="5604137"/>
            <a:ext cx="180000" cy="180000"/>
          </a:xfrm>
          <a:prstGeom prst="rect">
            <a:avLst/>
          </a:prstGeom>
        </p:spPr>
      </p:pic>
      <p:sp>
        <p:nvSpPr>
          <p:cNvPr id="63" name="Rectangle 55">
            <a:hlinkClick r:id="rId15" action="ppaction://hlinksldjump"/>
          </p:cNvPr>
          <p:cNvSpPr>
            <a:spLocks noChangeArrowheads="1"/>
          </p:cNvSpPr>
          <p:nvPr/>
        </p:nvSpPr>
        <p:spPr bwMode="auto">
          <a:xfrm>
            <a:off x="326182"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7" name="Rectangle 57"/>
          <p:cNvSpPr>
            <a:spLocks noChangeArrowheads="1"/>
          </p:cNvSpPr>
          <p:nvPr/>
        </p:nvSpPr>
        <p:spPr bwMode="auto">
          <a:xfrm>
            <a:off x="327025" y="5198914"/>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69" name="Picture 6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95682" y="5243496"/>
            <a:ext cx="121153" cy="180000"/>
          </a:xfrm>
          <a:prstGeom prst="rect">
            <a:avLst/>
          </a:prstGeom>
        </p:spPr>
      </p:pic>
      <p:sp>
        <p:nvSpPr>
          <p:cNvPr id="7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40" name="Picture 118" descr="sales"/>
          <p:cNvPicPr>
            <a:picLocks noChangeAspect="1" noChangeArrowheads="1"/>
          </p:cNvPicPr>
          <p:nvPr/>
        </p:nvPicPr>
        <p:blipFill>
          <a:blip r:embed="rId9" cstate="print"/>
          <a:stretch>
            <a:fillRect/>
          </a:stretch>
        </p:blipFill>
        <p:spPr bwMode="auto">
          <a:xfrm>
            <a:off x="483383" y="3010665"/>
            <a:ext cx="720000" cy="720000"/>
          </a:xfrm>
          <a:prstGeom prst="rect">
            <a:avLst/>
          </a:prstGeom>
          <a:noFill/>
          <a:ln w="9525">
            <a:noFill/>
            <a:miter lim="800000"/>
            <a:headEnd/>
            <a:tailEnd/>
          </a:ln>
        </p:spPr>
      </p:pic>
      <p:pic>
        <p:nvPicPr>
          <p:cNvPr id="41" name="Picture 32" descr="warehousing_and_manufacturing_execution"/>
          <p:cNvPicPr preferRelativeResize="0">
            <a:picLocks noChangeAspect="1" noChangeArrowheads="1"/>
          </p:cNvPicPr>
          <p:nvPr/>
        </p:nvPicPr>
        <p:blipFill>
          <a:blip r:embed="rId11" cstate="print"/>
          <a:stretch>
            <a:fillRect/>
          </a:stretch>
        </p:blipFill>
        <p:spPr bwMode="auto">
          <a:xfrm>
            <a:off x="2941598" y="3089273"/>
            <a:ext cx="720000" cy="720000"/>
          </a:xfrm>
          <a:prstGeom prst="rect">
            <a:avLst/>
          </a:prstGeom>
          <a:noFill/>
          <a:ln w="9525">
            <a:noFill/>
            <a:miter lim="800000"/>
            <a:headEnd/>
            <a:tailEnd/>
          </a:ln>
        </p:spPr>
      </p:pic>
      <p:pic>
        <p:nvPicPr>
          <p:cNvPr id="42" name="Picture 36" descr="financial_value_chain_management"/>
          <p:cNvPicPr preferRelativeResize="0">
            <a:picLocks noChangeAspect="1" noChangeArrowheads="1"/>
          </p:cNvPicPr>
          <p:nvPr/>
        </p:nvPicPr>
        <p:blipFill>
          <a:blip r:embed="rId12" cstate="print"/>
          <a:stretch>
            <a:fillRect/>
          </a:stretch>
        </p:blipFill>
        <p:spPr bwMode="auto">
          <a:xfrm>
            <a:off x="4747804" y="3040876"/>
            <a:ext cx="720000" cy="720000"/>
          </a:xfrm>
          <a:prstGeom prst="rect">
            <a:avLst/>
          </a:prstGeom>
          <a:noFill/>
          <a:ln w="9525">
            <a:noFill/>
            <a:miter lim="800000"/>
            <a:headEnd/>
            <a:tailEnd/>
          </a:ln>
        </p:spPr>
      </p:pic>
      <p:pic>
        <p:nvPicPr>
          <p:cNvPr id="43" name="Picture 42" descr="i_button_black.png"/>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73" name="Rectangle 57">
            <a:hlinkClick r:id="rId18"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0" name="Rectangle 57">
            <a:hlinkClick r:id="rId19" action="ppaction://hlinksldjump"/>
          </p:cNvPr>
          <p:cNvSpPr>
            <a:spLocks noChangeArrowheads="1"/>
          </p:cNvSpPr>
          <p:nvPr/>
        </p:nvSpPr>
        <p:spPr bwMode="auto">
          <a:xfrm>
            <a:off x="319231"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Order-to-Cash (Specified Products) </a:t>
            </a:r>
            <a:br>
              <a:rPr lang="en-US" b="0" dirty="0"/>
            </a:br>
            <a:r>
              <a:rPr lang="en-US" sz="2000" b="0" dirty="0"/>
              <a:t>Scenario Flow</a:t>
            </a:r>
          </a:p>
        </p:txBody>
      </p:sp>
      <p:sp>
        <p:nvSpPr>
          <p:cNvPr id="3" name="Rectangle 122"/>
          <p:cNvSpPr>
            <a:spLocks noChangeArrowheads="1"/>
          </p:cNvSpPr>
          <p:nvPr/>
        </p:nvSpPr>
        <p:spPr bwMode="auto">
          <a:xfrm>
            <a:off x="1763713" y="5540558"/>
            <a:ext cx="7380287" cy="1310408"/>
          </a:xfrm>
          <a:prstGeom prst="rect">
            <a:avLst/>
          </a:prstGeom>
          <a:solidFill>
            <a:srgbClr val="ECECEC"/>
          </a:solidFill>
        </p:spPr>
        <p:txBody>
          <a:bodyPr lIns="0" rIns="0" anchor="ctr"/>
          <a:lstStyle/>
          <a:p>
            <a:pPr marL="288000" indent="-244475">
              <a:buClr>
                <a:schemeClr val="accent1"/>
              </a:buClr>
              <a:buSzPct val="80000"/>
              <a:buFont typeface="Wingdings" pitchFamily="2" charset="2"/>
              <a:buNone/>
              <a:defRPr/>
            </a:pPr>
            <a:endParaRPr lang="de-DE" sz="900" b="1">
              <a:latin typeface="+mn-lt"/>
            </a:endParaRPr>
          </a:p>
        </p:txBody>
      </p:sp>
      <p:sp>
        <p:nvSpPr>
          <p:cNvPr id="4" name="TextBox 3"/>
          <p:cNvSpPr txBox="1"/>
          <p:nvPr/>
        </p:nvSpPr>
        <p:spPr bwMode="auto">
          <a:xfrm>
            <a:off x="1755775" y="5845175"/>
            <a:ext cx="1644650" cy="246221"/>
          </a:xfrm>
          <a:prstGeom prst="rect">
            <a:avLst/>
          </a:prstGeom>
          <a:noFill/>
        </p:spPr>
        <p:txBody>
          <a:bodyPr>
            <a:spAutoFit/>
          </a:bodyPr>
          <a:lstStyle/>
          <a:p>
            <a:pPr>
              <a:buClr>
                <a:schemeClr val="accent1"/>
              </a:buClr>
              <a:buSzPct val="80000"/>
              <a:buFont typeface="Wingdings" pitchFamily="2" charset="2"/>
              <a:buNone/>
              <a:defRPr/>
            </a:pPr>
            <a:r>
              <a:rPr lang="en-US" sz="1000" dirty="0">
                <a:solidFill>
                  <a:srgbClr val="666666"/>
                </a:solidFill>
                <a:latin typeface="BentonSans Light" pitchFamily="2" charset="0"/>
              </a:rPr>
              <a:t>Legend</a:t>
            </a:r>
            <a:endParaRPr lang="en-US" sz="700" dirty="0">
              <a:solidFill>
                <a:srgbClr val="666666"/>
              </a:solidFill>
              <a:latin typeface="BentonSans Light" pitchFamily="2" charset="0"/>
            </a:endParaRPr>
          </a:p>
        </p:txBody>
      </p:sp>
      <p:cxnSp>
        <p:nvCxnSpPr>
          <p:cNvPr id="6" name="AutoShape 482"/>
          <p:cNvCxnSpPr>
            <a:cxnSpLocks noChangeShapeType="1"/>
          </p:cNvCxnSpPr>
          <p:nvPr/>
        </p:nvCxnSpPr>
        <p:spPr bwMode="auto">
          <a:xfrm rot="5400000" flipH="1" flipV="1">
            <a:off x="6316663" y="6307138"/>
            <a:ext cx="180975" cy="3175"/>
          </a:xfrm>
          <a:prstGeom prst="straightConnector1">
            <a:avLst/>
          </a:prstGeom>
          <a:noFill/>
          <a:ln w="9525">
            <a:solidFill>
              <a:srgbClr val="7D96A4"/>
            </a:solidFill>
            <a:prstDash val="sysDot"/>
            <a:round/>
            <a:headEnd/>
            <a:tailEnd/>
          </a:ln>
        </p:spPr>
      </p:cxnSp>
      <p:sp>
        <p:nvSpPr>
          <p:cNvPr id="7" name="Rectangle 6"/>
          <p:cNvSpPr/>
          <p:nvPr/>
        </p:nvSpPr>
        <p:spPr bwMode="auto">
          <a:xfrm>
            <a:off x="6472238" y="6210300"/>
            <a:ext cx="912812" cy="2254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Work center in which process is performed</a:t>
            </a:r>
            <a:br>
              <a:rPr lang="en-US" sz="600" dirty="0">
                <a:solidFill>
                  <a:schemeClr val="accent2"/>
                </a:solidFill>
              </a:rPr>
            </a:br>
            <a:endParaRPr lang="en-US" sz="600" dirty="0">
              <a:solidFill>
                <a:schemeClr val="accent2"/>
              </a:solidFill>
            </a:endParaRPr>
          </a:p>
        </p:txBody>
      </p:sp>
      <p:sp>
        <p:nvSpPr>
          <p:cNvPr id="8" name="Rectangle 7"/>
          <p:cNvSpPr/>
          <p:nvPr/>
        </p:nvSpPr>
        <p:spPr bwMode="auto">
          <a:xfrm>
            <a:off x="6472238" y="6550025"/>
            <a:ext cx="881062" cy="23812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r>
              <a:rPr lang="en-US" sz="600" dirty="0">
                <a:solidFill>
                  <a:schemeClr val="accent2"/>
                </a:solidFill>
              </a:rPr>
              <a:t>Business </a:t>
            </a:r>
          </a:p>
          <a:p>
            <a:pPr>
              <a:defRPr/>
            </a:pPr>
            <a:r>
              <a:rPr lang="en-US" sz="600" dirty="0">
                <a:solidFill>
                  <a:schemeClr val="accent2"/>
                </a:solidFill>
              </a:rPr>
              <a:t>document  flow</a:t>
            </a:r>
          </a:p>
        </p:txBody>
      </p:sp>
      <p:cxnSp>
        <p:nvCxnSpPr>
          <p:cNvPr id="9" name="AutoShape 1146"/>
          <p:cNvCxnSpPr>
            <a:cxnSpLocks noChangeShapeType="1"/>
          </p:cNvCxnSpPr>
          <p:nvPr/>
        </p:nvCxnSpPr>
        <p:spPr bwMode="auto">
          <a:xfrm rot="16200000" flipV="1">
            <a:off x="6316663" y="6654800"/>
            <a:ext cx="179388" cy="1587"/>
          </a:xfrm>
          <a:prstGeom prst="straightConnector1">
            <a:avLst/>
          </a:prstGeom>
          <a:noFill/>
          <a:ln w="9525">
            <a:solidFill>
              <a:schemeClr val="tx1">
                <a:lumMod val="50000"/>
                <a:lumOff val="50000"/>
              </a:schemeClr>
            </a:solidFill>
            <a:prstDash val="solid"/>
            <a:round/>
            <a:headEnd type="triangle" w="med" len="med"/>
            <a:tailEnd/>
          </a:ln>
        </p:spPr>
      </p:cxnSp>
      <p:sp>
        <p:nvSpPr>
          <p:cNvPr id="10" name="Rectangle 74"/>
          <p:cNvSpPr>
            <a:spLocks noChangeArrowheads="1"/>
          </p:cNvSpPr>
          <p:nvPr/>
        </p:nvSpPr>
        <p:spPr bwMode="auto">
          <a:xfrm>
            <a:off x="5694363" y="6218238"/>
            <a:ext cx="574675" cy="184150"/>
          </a:xfrm>
          <a:prstGeom prst="rect">
            <a:avLst/>
          </a:prstGeom>
          <a:noFill/>
          <a:ln w="9525">
            <a:noFill/>
            <a:miter lim="800000"/>
            <a:headEnd/>
            <a:tailEnd/>
          </a:ln>
        </p:spPr>
        <p:txBody>
          <a:bodyPr lIns="0" tIns="0" rIns="0" bIns="0">
            <a:spAutoFit/>
          </a:bodyPr>
          <a:lstStyle/>
          <a:p>
            <a:pPr>
              <a:defRPr/>
            </a:pPr>
            <a:r>
              <a:rPr lang="en-US" sz="600" dirty="0">
                <a:solidFill>
                  <a:schemeClr val="accent2"/>
                </a:solidFill>
                <a:latin typeface="+mn-lt"/>
                <a:ea typeface="+mn-ea"/>
                <a:cs typeface="+mn-cs"/>
              </a:rPr>
              <a:t>Process related to Financials</a:t>
            </a:r>
          </a:p>
        </p:txBody>
      </p:sp>
      <p:sp>
        <p:nvSpPr>
          <p:cNvPr id="11" name="Freeform 69">
            <a:hlinkClick r:id="rId3" action="ppaction://hlinksldjump" tooltip="Process is relevant for accounting"/>
          </p:cNvPr>
          <p:cNvSpPr>
            <a:spLocks noChangeAspect="1" noChangeArrowheads="1"/>
          </p:cNvSpPr>
          <p:nvPr/>
        </p:nvSpPr>
        <p:spPr bwMode="auto">
          <a:xfrm>
            <a:off x="5507038" y="6230938"/>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2"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5507038" y="6625995"/>
            <a:ext cx="160337" cy="119523"/>
          </a:xfrm>
          <a:prstGeom prst="rect">
            <a:avLst/>
          </a:prstGeom>
          <a:noFill/>
          <a:ln w="9525">
            <a:noFill/>
            <a:miter lim="800000"/>
            <a:headEnd/>
            <a:tailEnd/>
          </a:ln>
        </p:spPr>
      </p:pic>
      <p:sp>
        <p:nvSpPr>
          <p:cNvPr id="13" name="Rectangle 74"/>
          <p:cNvSpPr>
            <a:spLocks noChangeArrowheads="1"/>
          </p:cNvSpPr>
          <p:nvPr/>
        </p:nvSpPr>
        <p:spPr bwMode="auto">
          <a:xfrm>
            <a:off x="5694363" y="6583363"/>
            <a:ext cx="574675" cy="184150"/>
          </a:xfrm>
          <a:prstGeom prst="rect">
            <a:avLst/>
          </a:prstGeom>
          <a:noFill/>
          <a:ln w="9525">
            <a:noFill/>
            <a:miter lim="800000"/>
            <a:headEnd/>
            <a:tailEnd/>
          </a:ln>
        </p:spPr>
        <p:txBody>
          <a:bodyPr lIns="0" tIns="0" rIns="0" bIns="0">
            <a:spAutoFit/>
          </a:bodyPr>
          <a:lstStyle/>
          <a:p>
            <a:r>
              <a:rPr lang="en-US" sz="600" dirty="0">
                <a:solidFill>
                  <a:schemeClr val="accent2"/>
                </a:solidFill>
              </a:rPr>
              <a:t>Related scenarios</a:t>
            </a:r>
          </a:p>
        </p:txBody>
      </p:sp>
      <p:sp>
        <p:nvSpPr>
          <p:cNvPr id="14" name="Rectangle 13"/>
          <p:cNvSpPr/>
          <p:nvPr/>
        </p:nvSpPr>
        <p:spPr bwMode="auto">
          <a:xfrm>
            <a:off x="7400925" y="5910263"/>
            <a:ext cx="1593850" cy="3063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a:defRPr/>
            </a:pPr>
            <a:endParaRPr lang="en-US" sz="800" dirty="0">
              <a:solidFill>
                <a:schemeClr val="accent2"/>
              </a:solidFill>
            </a:endParaRPr>
          </a:p>
        </p:txBody>
      </p:sp>
      <p:sp>
        <p:nvSpPr>
          <p:cNvPr id="15" name="Rectangle 14"/>
          <p:cNvSpPr/>
          <p:nvPr/>
        </p:nvSpPr>
        <p:spPr bwMode="auto">
          <a:xfrm>
            <a:off x="7400925" y="6176963"/>
            <a:ext cx="1593850" cy="66198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lIns="11608" tIns="11608" rIns="11608" bIns="11608"/>
          <a:lstStyle/>
          <a:p>
            <a:pPr marL="85725" indent="-85725">
              <a:spcBef>
                <a:spcPts val="300"/>
              </a:spcBef>
              <a:buFont typeface="Wingdings" pitchFamily="2" charset="2"/>
              <a:buChar char="§"/>
              <a:defRPr/>
            </a:pPr>
            <a:endParaRPr lang="en-US" sz="700" u="sng" dirty="0">
              <a:solidFill>
                <a:srgbClr val="2A6CA2"/>
              </a:solidFill>
            </a:endParaRPr>
          </a:p>
        </p:txBody>
      </p:sp>
      <p:sp>
        <p:nvSpPr>
          <p:cNvPr id="25" name="Chevron 426">
            <a:hlinkClick r:id="rId5" action="ppaction://hlinksldjump"/>
          </p:cNvPr>
          <p:cNvSpPr>
            <a:spLocks noChangeArrowheads="1"/>
          </p:cNvSpPr>
          <p:nvPr/>
        </p:nvSpPr>
        <p:spPr bwMode="auto">
          <a:xfrm>
            <a:off x="1812925" y="6284913"/>
            <a:ext cx="490538" cy="534987"/>
          </a:xfrm>
          <a:prstGeom prst="chevron">
            <a:avLst>
              <a:gd name="adj" fmla="val 10375"/>
            </a:avLst>
          </a:prstGeom>
          <a:solidFill>
            <a:srgbClr val="4DB9F5"/>
          </a:solidFill>
          <a:ln w="6350" cap="rnd" algn="ctr">
            <a:noFill/>
            <a:bevel/>
            <a:headEnd/>
            <a:tailEnd/>
          </a:ln>
        </p:spPr>
        <p:txBody>
          <a:bodyPr lIns="73152" tIns="0" rIns="0" bIns="46800" anchor="ctr"/>
          <a:lstStyle/>
          <a:p>
            <a:pPr>
              <a:lnSpc>
                <a:spcPct val="90000"/>
              </a:lnSpc>
              <a:buClr>
                <a:schemeClr val="accent1"/>
              </a:buClr>
              <a:buSzPct val="80000"/>
            </a:pPr>
            <a:r>
              <a:rPr lang="en-US" sz="600" dirty="0">
                <a:solidFill>
                  <a:srgbClr val="404040"/>
                </a:solidFill>
              </a:rPr>
              <a:t>Process mainly driven by the user</a:t>
            </a:r>
          </a:p>
        </p:txBody>
      </p:sp>
      <p:grpSp>
        <p:nvGrpSpPr>
          <p:cNvPr id="27" name="Group 70"/>
          <p:cNvGrpSpPr>
            <a:grpSpLocks/>
          </p:cNvGrpSpPr>
          <p:nvPr/>
        </p:nvGrpSpPr>
        <p:grpSpPr bwMode="auto">
          <a:xfrm>
            <a:off x="2914650" y="6215063"/>
            <a:ext cx="719138" cy="530225"/>
            <a:chOff x="1836" y="3915"/>
            <a:chExt cx="453" cy="334"/>
          </a:xfrm>
        </p:grpSpPr>
        <p:sp>
          <p:nvSpPr>
            <p:cNvPr id="28"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73152" tIns="36000" rIns="0" bIns="46800" anchor="ctr"/>
            <a:lstStyle/>
            <a:p>
              <a:endParaRPr lang="en-US" sz="500">
                <a:solidFill>
                  <a:srgbClr val="404040"/>
                </a:solidFill>
              </a:endParaRPr>
            </a:p>
          </p:txBody>
        </p:sp>
        <p:sp>
          <p:nvSpPr>
            <p:cNvPr id="29"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73152" tIns="36000" rIns="0" bIns="46800" anchor="ctr"/>
            <a:lstStyle/>
            <a:p>
              <a:endParaRPr lang="en-US" sz="500">
                <a:solidFill>
                  <a:srgbClr val="404040"/>
                </a:solidFill>
              </a:endParaRPr>
            </a:p>
          </p:txBody>
        </p:sp>
        <p:sp>
          <p:nvSpPr>
            <p:cNvPr id="30"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73152" tIns="36000" rIns="0" bIns="46800" anchor="ctr"/>
            <a:lstStyle/>
            <a:p>
              <a:pPr marL="57150" indent="-57150">
                <a:buFontTx/>
                <a:buChar char="•"/>
              </a:pPr>
              <a:r>
                <a:rPr lang="en-US" sz="600" dirty="0">
                  <a:solidFill>
                    <a:srgbClr val="404040"/>
                  </a:solidFill>
                </a:rPr>
                <a:t>Process variant1</a:t>
              </a:r>
            </a:p>
            <a:p>
              <a:pPr marL="57150" indent="-57150">
                <a:buFontTx/>
                <a:buChar char="•"/>
              </a:pPr>
              <a:r>
                <a:rPr lang="de-DE" sz="600" dirty="0">
                  <a:solidFill>
                    <a:srgbClr val="404040"/>
                  </a:solidFill>
                </a:rPr>
                <a:t>Process variant 2</a:t>
              </a:r>
              <a:endParaRPr lang="en-US" sz="600" dirty="0">
                <a:solidFill>
                  <a:srgbClr val="404040"/>
                </a:solidFill>
              </a:endParaRPr>
            </a:p>
          </p:txBody>
        </p:sp>
      </p:grpSp>
      <p:sp>
        <p:nvSpPr>
          <p:cNvPr id="31" name="TextBox 30"/>
          <p:cNvSpPr txBox="1"/>
          <p:nvPr/>
        </p:nvSpPr>
        <p:spPr>
          <a:xfrm>
            <a:off x="218636" y="4119098"/>
            <a:ext cx="1647825" cy="27622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Explorer</a:t>
            </a:r>
          </a:p>
        </p:txBody>
      </p:sp>
      <p:pic>
        <p:nvPicPr>
          <p:cNvPr id="45" name="Picture 4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77076" y="6344369"/>
            <a:ext cx="589295" cy="382737"/>
          </a:xfrm>
          <a:prstGeom prst="rect">
            <a:avLst/>
          </a:prstGeom>
        </p:spPr>
      </p:pic>
      <p:sp>
        <p:nvSpPr>
          <p:cNvPr id="47" name="Rectangle 74"/>
          <p:cNvSpPr>
            <a:spLocks noChangeArrowheads="1"/>
          </p:cNvSpPr>
          <p:nvPr/>
        </p:nvSpPr>
        <p:spPr bwMode="auto">
          <a:xfrm>
            <a:off x="4184386" y="6441366"/>
            <a:ext cx="574675" cy="215444"/>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Work </a:t>
            </a:r>
          </a:p>
          <a:p>
            <a:pPr algn="ctr"/>
            <a:r>
              <a:rPr lang="en-US" sz="700" dirty="0">
                <a:solidFill>
                  <a:schemeClr val="bg1"/>
                </a:solidFill>
                <a:latin typeface="+mn-lt"/>
              </a:rPr>
              <a:t>Center</a:t>
            </a:r>
          </a:p>
        </p:txBody>
      </p:sp>
      <p:cxnSp>
        <p:nvCxnSpPr>
          <p:cNvPr id="54" name="AutoShape 482"/>
          <p:cNvCxnSpPr>
            <a:cxnSpLocks noChangeShapeType="1"/>
            <a:stCxn id="80" idx="0"/>
          </p:cNvCxnSpPr>
          <p:nvPr/>
        </p:nvCxnSpPr>
        <p:spPr bwMode="auto">
          <a:xfrm flipH="1" flipV="1">
            <a:off x="2398763" y="1657350"/>
            <a:ext cx="1588" cy="360363"/>
          </a:xfrm>
          <a:prstGeom prst="straightConnector1">
            <a:avLst/>
          </a:prstGeom>
          <a:noFill/>
          <a:ln w="9525">
            <a:solidFill>
              <a:srgbClr val="7D96A4"/>
            </a:solidFill>
            <a:prstDash val="sysDot"/>
            <a:round/>
            <a:headEnd/>
            <a:tailEnd/>
          </a:ln>
        </p:spPr>
      </p:cxnSp>
      <p:cxnSp>
        <p:nvCxnSpPr>
          <p:cNvPr id="58" name="AutoShape 482"/>
          <p:cNvCxnSpPr>
            <a:cxnSpLocks noChangeShapeType="1"/>
            <a:stCxn id="81" idx="0"/>
          </p:cNvCxnSpPr>
          <p:nvPr/>
        </p:nvCxnSpPr>
        <p:spPr bwMode="auto">
          <a:xfrm flipV="1">
            <a:off x="3205213" y="1657350"/>
            <a:ext cx="0" cy="360363"/>
          </a:xfrm>
          <a:prstGeom prst="straightConnector1">
            <a:avLst/>
          </a:prstGeom>
          <a:noFill/>
          <a:ln w="9525">
            <a:solidFill>
              <a:srgbClr val="7D96A4"/>
            </a:solidFill>
            <a:prstDash val="sysDot"/>
            <a:round/>
            <a:headEnd/>
            <a:tailEnd/>
          </a:ln>
        </p:spPr>
      </p:cxnSp>
      <p:cxnSp>
        <p:nvCxnSpPr>
          <p:cNvPr id="62" name="AutoShape 482"/>
          <p:cNvCxnSpPr>
            <a:cxnSpLocks noChangeShapeType="1"/>
            <a:stCxn id="84" idx="0"/>
          </p:cNvCxnSpPr>
          <p:nvPr/>
        </p:nvCxnSpPr>
        <p:spPr bwMode="auto">
          <a:xfrm flipH="1" flipV="1">
            <a:off x="7319838" y="1657350"/>
            <a:ext cx="9525" cy="360363"/>
          </a:xfrm>
          <a:prstGeom prst="straightConnector1">
            <a:avLst/>
          </a:prstGeom>
          <a:noFill/>
          <a:ln w="9525">
            <a:solidFill>
              <a:srgbClr val="7D96A4"/>
            </a:solidFill>
            <a:prstDash val="sysDot"/>
            <a:round/>
            <a:headEnd/>
            <a:tailEnd/>
          </a:ln>
        </p:spPr>
      </p:cxnSp>
      <p:cxnSp>
        <p:nvCxnSpPr>
          <p:cNvPr id="66" name="AutoShape 482"/>
          <p:cNvCxnSpPr>
            <a:cxnSpLocks noChangeShapeType="1"/>
          </p:cNvCxnSpPr>
          <p:nvPr/>
        </p:nvCxnSpPr>
        <p:spPr bwMode="auto">
          <a:xfrm flipH="1" flipV="1">
            <a:off x="8094538" y="1657350"/>
            <a:ext cx="17463" cy="360363"/>
          </a:xfrm>
          <a:prstGeom prst="straightConnector1">
            <a:avLst/>
          </a:prstGeom>
          <a:noFill/>
          <a:ln w="9525">
            <a:solidFill>
              <a:srgbClr val="7D96A4"/>
            </a:solidFill>
            <a:prstDash val="sysDot"/>
            <a:round/>
            <a:headEnd/>
            <a:tailEnd/>
          </a:ln>
        </p:spPr>
      </p:cxnSp>
      <p:cxnSp>
        <p:nvCxnSpPr>
          <p:cNvPr id="67" name="AutoShape 482"/>
          <p:cNvCxnSpPr>
            <a:cxnSpLocks noChangeShapeType="1"/>
            <a:stCxn id="82" idx="0"/>
          </p:cNvCxnSpPr>
          <p:nvPr/>
        </p:nvCxnSpPr>
        <p:spPr bwMode="auto">
          <a:xfrm flipH="1" flipV="1">
            <a:off x="6594375" y="4429870"/>
            <a:ext cx="29516" cy="398462"/>
          </a:xfrm>
          <a:prstGeom prst="straightConnector1">
            <a:avLst/>
          </a:prstGeom>
          <a:noFill/>
          <a:ln w="9525">
            <a:solidFill>
              <a:srgbClr val="7D96A4"/>
            </a:solidFill>
            <a:prstDash val="sysDot"/>
            <a:round/>
            <a:headEnd/>
            <a:tailEnd/>
          </a:ln>
        </p:spPr>
      </p:cxnSp>
      <p:cxnSp>
        <p:nvCxnSpPr>
          <p:cNvPr id="71" name="AutoShape 482"/>
          <p:cNvCxnSpPr>
            <a:cxnSpLocks noChangeShapeType="1"/>
            <a:stCxn id="83" idx="0"/>
          </p:cNvCxnSpPr>
          <p:nvPr/>
        </p:nvCxnSpPr>
        <p:spPr bwMode="auto">
          <a:xfrm flipH="1" flipV="1">
            <a:off x="5886326" y="1657350"/>
            <a:ext cx="3175" cy="360363"/>
          </a:xfrm>
          <a:prstGeom prst="straightConnector1">
            <a:avLst/>
          </a:prstGeom>
          <a:noFill/>
          <a:ln w="9525">
            <a:solidFill>
              <a:srgbClr val="7D96A4"/>
            </a:solidFill>
            <a:prstDash val="sysDot"/>
            <a:round/>
            <a:headEnd/>
            <a:tailEnd/>
          </a:ln>
        </p:spPr>
      </p:cxnSp>
      <p:cxnSp>
        <p:nvCxnSpPr>
          <p:cNvPr id="75" name="AutoShape 482"/>
          <p:cNvCxnSpPr>
            <a:cxnSpLocks noChangeShapeType="1"/>
            <a:stCxn id="100" idx="0"/>
          </p:cNvCxnSpPr>
          <p:nvPr/>
        </p:nvCxnSpPr>
        <p:spPr bwMode="auto">
          <a:xfrm flipH="1" flipV="1">
            <a:off x="6597526" y="1657350"/>
            <a:ext cx="11112" cy="360363"/>
          </a:xfrm>
          <a:prstGeom prst="straightConnector1">
            <a:avLst/>
          </a:prstGeom>
          <a:noFill/>
          <a:ln w="9525">
            <a:solidFill>
              <a:srgbClr val="7D96A4"/>
            </a:solidFill>
            <a:prstDash val="sysDot"/>
            <a:round/>
            <a:headEnd/>
            <a:tailEnd/>
          </a:ln>
        </p:spPr>
      </p:cxnSp>
      <p:sp>
        <p:nvSpPr>
          <p:cNvPr id="77" name="Rectangle 74"/>
          <p:cNvSpPr>
            <a:spLocks noChangeArrowheads="1"/>
          </p:cNvSpPr>
          <p:nvPr/>
        </p:nvSpPr>
        <p:spPr bwMode="auto">
          <a:xfrm>
            <a:off x="2254301" y="3098800"/>
            <a:ext cx="574675" cy="184150"/>
          </a:xfrm>
          <a:prstGeom prst="rect">
            <a:avLst/>
          </a:prstGeom>
          <a:noFill/>
          <a:ln w="9525">
            <a:noFill/>
            <a:miter lim="800000"/>
            <a:headEnd/>
            <a:tailEnd/>
          </a:ln>
        </p:spPr>
        <p:txBody>
          <a:bodyPr lIns="36000" tIns="0" rIns="0" bIns="0">
            <a:spAutoFit/>
          </a:bodyPr>
          <a:lstStyle/>
          <a:p>
            <a:r>
              <a:rPr lang="en-US" sz="600">
                <a:solidFill>
                  <a:schemeClr val="accent2"/>
                </a:solidFill>
              </a:rPr>
              <a:t>Product Definition</a:t>
            </a:r>
          </a:p>
        </p:txBody>
      </p:sp>
      <p:sp>
        <p:nvSpPr>
          <p:cNvPr id="80" name="Chevron 426">
            <a:hlinkClick r:id="rId7" action="ppaction://hlinksldjump" tooltip="Click here for process details "/>
          </p:cNvPr>
          <p:cNvSpPr>
            <a:spLocks noChangeArrowheads="1"/>
          </p:cNvSpPr>
          <p:nvPr/>
        </p:nvSpPr>
        <p:spPr bwMode="auto">
          <a:xfrm>
            <a:off x="2119363" y="2017713"/>
            <a:ext cx="625475" cy="534987"/>
          </a:xfrm>
          <a:prstGeom prst="chevron">
            <a:avLst>
              <a:gd name="adj" fmla="val 12130"/>
            </a:avLst>
          </a:prstGeom>
          <a:solidFill>
            <a:srgbClr val="4DB9F5"/>
          </a:solidFill>
          <a:ln w="6350" cap="rnd" algn="ctr">
            <a:noFill/>
            <a:bevel/>
            <a:headEnd/>
            <a:tailEnd/>
          </a:ln>
        </p:spPr>
        <p:txBody>
          <a:bodyPr lIns="36000" tIns="0" rIns="0" bIns="46800" anchor="ctr"/>
          <a:lstStyle/>
          <a:p>
            <a:pPr>
              <a:lnSpc>
                <a:spcPct val="90000"/>
              </a:lnSpc>
              <a:buClr>
                <a:schemeClr val="accent1"/>
              </a:buClr>
              <a:buSzPct val="80000"/>
            </a:pPr>
            <a:r>
              <a:rPr lang="en-US" sz="700" dirty="0">
                <a:solidFill>
                  <a:srgbClr val="404040"/>
                </a:solidFill>
              </a:rPr>
              <a:t>Creating Sales Quote</a:t>
            </a:r>
          </a:p>
        </p:txBody>
      </p:sp>
      <p:sp>
        <p:nvSpPr>
          <p:cNvPr id="81" name="Chevron 426">
            <a:hlinkClick r:id="rId8" action="ppaction://hlinksldjump" tooltip="Click here for process details "/>
          </p:cNvPr>
          <p:cNvSpPr>
            <a:spLocks noChangeArrowheads="1"/>
          </p:cNvSpPr>
          <p:nvPr/>
        </p:nvSpPr>
        <p:spPr bwMode="auto">
          <a:xfrm>
            <a:off x="2924226" y="2017713"/>
            <a:ext cx="625475" cy="534987"/>
          </a:xfrm>
          <a:prstGeom prst="chevron">
            <a:avLst>
              <a:gd name="adj" fmla="val 12130"/>
            </a:avLst>
          </a:prstGeom>
          <a:solidFill>
            <a:srgbClr val="4DB9F5"/>
          </a:solidFill>
          <a:ln w="6350" cap="rnd" algn="ctr">
            <a:noFill/>
            <a:bevel/>
            <a:headEnd/>
            <a:tailEnd/>
          </a:ln>
        </p:spPr>
        <p:txBody>
          <a:bodyPr lIns="36000" tIns="0" rIns="0" bIns="46800" anchor="ctr"/>
          <a:lstStyle/>
          <a:p>
            <a:pPr>
              <a:lnSpc>
                <a:spcPct val="90000"/>
              </a:lnSpc>
              <a:buClr>
                <a:schemeClr val="accent1"/>
              </a:buClr>
              <a:buSzPct val="80000"/>
            </a:pPr>
            <a:r>
              <a:rPr lang="en-US" sz="700" dirty="0">
                <a:solidFill>
                  <a:srgbClr val="404040"/>
                </a:solidFill>
              </a:rPr>
              <a:t>Creating Sales Order</a:t>
            </a:r>
          </a:p>
        </p:txBody>
      </p:sp>
      <p:sp>
        <p:nvSpPr>
          <p:cNvPr id="82" name="Chevron 426">
            <a:hlinkClick r:id="rId9" action="ppaction://hlinksldjump" tooltip="Click here for process details "/>
          </p:cNvPr>
          <p:cNvSpPr>
            <a:spLocks noChangeArrowheads="1"/>
          </p:cNvSpPr>
          <p:nvPr/>
        </p:nvSpPr>
        <p:spPr bwMode="auto">
          <a:xfrm>
            <a:off x="6311800" y="4828332"/>
            <a:ext cx="689075" cy="534987"/>
          </a:xfrm>
          <a:prstGeom prst="chevron">
            <a:avLst>
              <a:gd name="adj" fmla="val 12130"/>
            </a:avLst>
          </a:prstGeom>
          <a:solidFill>
            <a:srgbClr val="4DB9F5"/>
          </a:solidFill>
          <a:ln w="6350" cap="rnd" algn="ctr">
            <a:noFill/>
            <a:bevel/>
            <a:headEnd/>
            <a:tailEnd/>
          </a:ln>
        </p:spPr>
        <p:txBody>
          <a:bodyPr lIns="36000" tIns="0" rIns="0" bIns="46800" anchor="ctr"/>
          <a:lstStyle/>
          <a:p>
            <a:pPr>
              <a:lnSpc>
                <a:spcPct val="90000"/>
              </a:lnSpc>
              <a:buClr>
                <a:schemeClr val="accent1"/>
              </a:buClr>
              <a:buSzPct val="80000"/>
            </a:pPr>
            <a:r>
              <a:rPr lang="en-US" sz="700" dirty="0">
                <a:solidFill>
                  <a:srgbClr val="404040"/>
                </a:solidFill>
              </a:rPr>
              <a:t>Processing Inspections</a:t>
            </a:r>
          </a:p>
        </p:txBody>
      </p:sp>
      <p:sp>
        <p:nvSpPr>
          <p:cNvPr id="83" name="Chevron 426">
            <a:hlinkClick r:id="rId10" action="ppaction://hlinksldjump" tooltip="Click here for process details "/>
          </p:cNvPr>
          <p:cNvSpPr>
            <a:spLocks noChangeArrowheads="1"/>
          </p:cNvSpPr>
          <p:nvPr/>
        </p:nvSpPr>
        <p:spPr bwMode="auto">
          <a:xfrm>
            <a:off x="5608513" y="2017713"/>
            <a:ext cx="625475" cy="534987"/>
          </a:xfrm>
          <a:prstGeom prst="chevron">
            <a:avLst>
              <a:gd name="adj" fmla="val 12130"/>
            </a:avLst>
          </a:prstGeom>
          <a:solidFill>
            <a:srgbClr val="4DB9F5"/>
          </a:solidFill>
          <a:ln w="6350" cap="rnd" algn="ctr">
            <a:noFill/>
            <a:bevel/>
            <a:headEnd/>
            <a:tailEnd/>
          </a:ln>
        </p:spPr>
        <p:txBody>
          <a:bodyPr lIns="36000" tIns="0" rIns="0" bIns="46800" anchor="ctr"/>
          <a:lstStyle/>
          <a:p>
            <a:pPr>
              <a:lnSpc>
                <a:spcPct val="90000"/>
              </a:lnSpc>
              <a:buClr>
                <a:schemeClr val="accent1"/>
              </a:buClr>
              <a:buSzPct val="80000"/>
            </a:pPr>
            <a:r>
              <a:rPr lang="en-US" sz="700" dirty="0">
                <a:solidFill>
                  <a:srgbClr val="404040"/>
                </a:solidFill>
              </a:rPr>
              <a:t>Initiating Outbound Delivery</a:t>
            </a:r>
          </a:p>
        </p:txBody>
      </p:sp>
      <p:sp>
        <p:nvSpPr>
          <p:cNvPr id="84" name="Chevron 426">
            <a:hlinkClick r:id="rId11" action="ppaction://hlinksldjump" tooltip="Click here for process details "/>
          </p:cNvPr>
          <p:cNvSpPr>
            <a:spLocks noChangeArrowheads="1"/>
          </p:cNvSpPr>
          <p:nvPr/>
        </p:nvSpPr>
        <p:spPr bwMode="auto">
          <a:xfrm>
            <a:off x="7048376" y="2017713"/>
            <a:ext cx="625475" cy="534987"/>
          </a:xfrm>
          <a:prstGeom prst="chevron">
            <a:avLst>
              <a:gd name="adj" fmla="val 12130"/>
            </a:avLst>
          </a:prstGeom>
          <a:solidFill>
            <a:srgbClr val="4DB9F5"/>
          </a:solidFill>
          <a:ln w="6350" cap="rnd" algn="ctr">
            <a:noFill/>
            <a:bevel/>
            <a:headEnd/>
            <a:tailEnd/>
          </a:ln>
        </p:spPr>
        <p:txBody>
          <a:bodyPr lIns="36000" tIns="0" rIns="0" bIns="46800" anchor="ctr"/>
          <a:lstStyle/>
          <a:p>
            <a:pPr>
              <a:lnSpc>
                <a:spcPct val="90000"/>
              </a:lnSpc>
              <a:buClr>
                <a:schemeClr val="accent1"/>
              </a:buClr>
              <a:buSzPct val="80000"/>
            </a:pPr>
            <a:r>
              <a:rPr lang="en-US" sz="700" dirty="0">
                <a:solidFill>
                  <a:srgbClr val="404040"/>
                </a:solidFill>
              </a:rPr>
              <a:t>Creating Customer Invoice</a:t>
            </a:r>
          </a:p>
        </p:txBody>
      </p:sp>
      <p:grpSp>
        <p:nvGrpSpPr>
          <p:cNvPr id="85" name="Group 132"/>
          <p:cNvGrpSpPr>
            <a:grpSpLocks/>
          </p:cNvGrpSpPr>
          <p:nvPr/>
        </p:nvGrpSpPr>
        <p:grpSpPr bwMode="auto">
          <a:xfrm>
            <a:off x="5557639" y="2593975"/>
            <a:ext cx="685800" cy="1120775"/>
            <a:chOff x="1858" y="3915"/>
            <a:chExt cx="432" cy="334"/>
          </a:xfrm>
        </p:grpSpPr>
        <p:sp>
          <p:nvSpPr>
            <p:cNvPr id="86"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36000" tIns="36000" rIns="0" bIns="46800" anchor="ctr"/>
            <a:lstStyle/>
            <a:p>
              <a:endParaRPr lang="en-US" sz="700">
                <a:solidFill>
                  <a:srgbClr val="404040"/>
                </a:solidFill>
              </a:endParaRPr>
            </a:p>
          </p:txBody>
        </p:sp>
        <p:sp>
          <p:nvSpPr>
            <p:cNvPr id="87"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36000" tIns="36000" rIns="0" bIns="46800" anchor="ctr"/>
            <a:lstStyle/>
            <a:p>
              <a:endParaRPr lang="en-US" sz="700">
                <a:solidFill>
                  <a:srgbClr val="404040"/>
                </a:solidFill>
              </a:endParaRPr>
            </a:p>
          </p:txBody>
        </p:sp>
        <p:sp>
          <p:nvSpPr>
            <p:cNvPr id="88" name="Chevron 430"/>
            <p:cNvSpPr>
              <a:spLocks noChangeArrowheads="1"/>
            </p:cNvSpPr>
            <p:nvPr/>
          </p:nvSpPr>
          <p:spPr bwMode="auto">
            <a:xfrm>
              <a:off x="1881"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36000" tIns="36000" rIns="0" bIns="46800" anchor="ctr"/>
            <a:lstStyle/>
            <a:p>
              <a:pPr marL="57150" indent="-57150">
                <a:buFontTx/>
                <a:buChar char="•"/>
              </a:pPr>
              <a:r>
                <a:rPr lang="en-US" sz="700" dirty="0">
                  <a:solidFill>
                    <a:srgbClr val="404040"/>
                  </a:solidFill>
                </a:rPr>
                <a:t>Shipment from Your Own Site</a:t>
              </a:r>
            </a:p>
            <a:p>
              <a:pPr marL="57150" indent="-57150">
                <a:buFontTx/>
                <a:buChar char="•"/>
              </a:pPr>
              <a:r>
                <a:rPr lang="en-US" sz="700" dirty="0">
                  <a:solidFill>
                    <a:srgbClr val="404040"/>
                  </a:solidFill>
                </a:rPr>
                <a:t>Shipment from Externally-Managed Location</a:t>
              </a:r>
              <a:endParaRPr lang="de-DE" sz="700" dirty="0">
                <a:solidFill>
                  <a:srgbClr val="404040"/>
                </a:solidFill>
              </a:endParaRPr>
            </a:p>
            <a:p>
              <a:pPr marL="57150" indent="-57150">
                <a:buFontTx/>
                <a:buChar char="•"/>
              </a:pPr>
              <a:endParaRPr lang="en-US" sz="700" dirty="0">
                <a:solidFill>
                  <a:srgbClr val="404040"/>
                </a:solidFill>
              </a:endParaRPr>
            </a:p>
          </p:txBody>
        </p:sp>
      </p:grpSp>
      <p:grpSp>
        <p:nvGrpSpPr>
          <p:cNvPr id="89" name="Group 136"/>
          <p:cNvGrpSpPr>
            <a:grpSpLocks/>
          </p:cNvGrpSpPr>
          <p:nvPr/>
        </p:nvGrpSpPr>
        <p:grpSpPr bwMode="auto">
          <a:xfrm>
            <a:off x="6243513" y="2593975"/>
            <a:ext cx="719138" cy="1120775"/>
            <a:chOff x="1836" y="3915"/>
            <a:chExt cx="453" cy="334"/>
          </a:xfrm>
        </p:grpSpPr>
        <p:sp>
          <p:nvSpPr>
            <p:cNvPr id="90"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36000" tIns="36000" rIns="0" bIns="46800" anchor="ctr"/>
            <a:lstStyle/>
            <a:p>
              <a:endParaRPr lang="en-US" sz="700">
                <a:solidFill>
                  <a:srgbClr val="404040"/>
                </a:solidFill>
              </a:endParaRPr>
            </a:p>
          </p:txBody>
        </p:sp>
        <p:sp>
          <p:nvSpPr>
            <p:cNvPr id="91"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36000" tIns="36000" rIns="0" bIns="46800" anchor="ctr"/>
            <a:lstStyle/>
            <a:p>
              <a:endParaRPr lang="en-US" sz="700">
                <a:solidFill>
                  <a:srgbClr val="404040"/>
                </a:solidFill>
              </a:endParaRPr>
            </a:p>
          </p:txBody>
        </p:sp>
        <p:sp>
          <p:nvSpPr>
            <p:cNvPr id="92"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36000" tIns="36000" rIns="0" bIns="46800" anchor="ctr"/>
            <a:lstStyle/>
            <a:p>
              <a:pPr marL="57150" indent="-57150">
                <a:buFontTx/>
                <a:buChar char="•"/>
              </a:pPr>
              <a:r>
                <a:rPr lang="en-US" sz="700" dirty="0">
                  <a:solidFill>
                    <a:srgbClr val="404040"/>
                  </a:solidFill>
                </a:rPr>
                <a:t>Without Task Control</a:t>
              </a:r>
            </a:p>
            <a:p>
              <a:pPr marL="57150" indent="-57150">
                <a:buFontTx/>
                <a:buChar char="•"/>
              </a:pPr>
              <a:r>
                <a:rPr lang="de-DE" sz="700" dirty="0" err="1">
                  <a:solidFill>
                    <a:srgbClr val="404040"/>
                  </a:solidFill>
                </a:rPr>
                <a:t>With</a:t>
              </a:r>
              <a:r>
                <a:rPr lang="de-DE" sz="700" dirty="0">
                  <a:solidFill>
                    <a:srgbClr val="404040"/>
                  </a:solidFill>
                </a:rPr>
                <a:t> Tasks</a:t>
              </a:r>
            </a:p>
            <a:p>
              <a:pPr marL="57150" indent="-57150">
                <a:buFontTx/>
                <a:buChar char="•"/>
              </a:pPr>
              <a:r>
                <a:rPr lang="en-US" sz="700" dirty="0">
                  <a:solidFill>
                    <a:srgbClr val="404040"/>
                  </a:solidFill>
                </a:rPr>
                <a:t>Externally-Managed Location</a:t>
              </a:r>
              <a:endParaRPr lang="de-DE" sz="700" dirty="0">
                <a:solidFill>
                  <a:srgbClr val="404040"/>
                </a:solidFill>
              </a:endParaRPr>
            </a:p>
            <a:p>
              <a:pPr marL="57150" indent="-57150">
                <a:buFontTx/>
                <a:buChar char="•"/>
              </a:pPr>
              <a:endParaRPr lang="en-US" sz="700" dirty="0">
                <a:solidFill>
                  <a:srgbClr val="404040"/>
                </a:solidFill>
              </a:endParaRPr>
            </a:p>
          </p:txBody>
        </p:sp>
      </p:grpSp>
      <p:cxnSp>
        <p:nvCxnSpPr>
          <p:cNvPr id="93" name="AutoShape 1146"/>
          <p:cNvCxnSpPr>
            <a:cxnSpLocks noChangeShapeType="1"/>
            <a:endCxn id="84" idx="3"/>
          </p:cNvCxnSpPr>
          <p:nvPr/>
        </p:nvCxnSpPr>
        <p:spPr bwMode="auto">
          <a:xfrm flipH="1">
            <a:off x="6233988" y="2286000"/>
            <a:ext cx="158750" cy="0"/>
          </a:xfrm>
          <a:prstGeom prst="straightConnector1">
            <a:avLst/>
          </a:prstGeom>
          <a:noFill/>
          <a:ln w="9525">
            <a:solidFill>
              <a:srgbClr val="7F7F7F"/>
            </a:solidFill>
            <a:round/>
            <a:headEnd type="triangle" w="med" len="med"/>
            <a:tailEnd/>
          </a:ln>
        </p:spPr>
      </p:cxnSp>
      <p:cxnSp>
        <p:nvCxnSpPr>
          <p:cNvPr id="94" name="AutoShape 1146"/>
          <p:cNvCxnSpPr>
            <a:cxnSpLocks noChangeShapeType="1"/>
            <a:endCxn id="84" idx="3"/>
          </p:cNvCxnSpPr>
          <p:nvPr/>
        </p:nvCxnSpPr>
        <p:spPr bwMode="auto">
          <a:xfrm flipH="1">
            <a:off x="6953126" y="2286000"/>
            <a:ext cx="160337" cy="0"/>
          </a:xfrm>
          <a:prstGeom prst="straightConnector1">
            <a:avLst/>
          </a:prstGeom>
          <a:noFill/>
          <a:ln w="9525">
            <a:solidFill>
              <a:srgbClr val="7F7F7F"/>
            </a:solidFill>
            <a:round/>
            <a:headEnd type="triangle" w="med" len="med"/>
            <a:tailEnd/>
          </a:ln>
        </p:spPr>
      </p:cxnSp>
      <p:cxnSp>
        <p:nvCxnSpPr>
          <p:cNvPr id="95" name="AutoShape 1146"/>
          <p:cNvCxnSpPr>
            <a:cxnSpLocks noChangeShapeType="1"/>
            <a:endCxn id="84" idx="3"/>
          </p:cNvCxnSpPr>
          <p:nvPr/>
        </p:nvCxnSpPr>
        <p:spPr bwMode="auto">
          <a:xfrm flipH="1">
            <a:off x="7673851" y="2286000"/>
            <a:ext cx="182562" cy="0"/>
          </a:xfrm>
          <a:prstGeom prst="straightConnector1">
            <a:avLst/>
          </a:prstGeom>
          <a:noFill/>
          <a:ln w="9525">
            <a:solidFill>
              <a:srgbClr val="7F7F7F"/>
            </a:solidFill>
            <a:round/>
            <a:headEnd type="triangle" w="med" len="med"/>
            <a:tailEnd/>
          </a:ln>
        </p:spPr>
      </p:cxnSp>
      <p:sp>
        <p:nvSpPr>
          <p:cNvPr id="98" name="Chevron 426">
            <a:hlinkClick r:id="rId12" action="ppaction://hlinksldjump" tooltip="Click here for process details "/>
          </p:cNvPr>
          <p:cNvSpPr>
            <a:spLocks noChangeArrowheads="1"/>
          </p:cNvSpPr>
          <p:nvPr/>
        </p:nvSpPr>
        <p:spPr bwMode="auto">
          <a:xfrm>
            <a:off x="7780213" y="2017713"/>
            <a:ext cx="741363" cy="534987"/>
          </a:xfrm>
          <a:prstGeom prst="chevron">
            <a:avLst>
              <a:gd name="adj" fmla="val 10375"/>
            </a:avLst>
          </a:prstGeom>
          <a:solidFill>
            <a:srgbClr val="4DB9F5"/>
          </a:solidFill>
          <a:ln w="6350" cap="rnd" algn="ctr">
            <a:noFill/>
            <a:bevel/>
            <a:headEnd/>
            <a:tailEnd/>
          </a:ln>
        </p:spPr>
        <p:txBody>
          <a:bodyPr lIns="36000" tIns="0" rIns="0" bIns="46800" anchor="ctr"/>
          <a:lstStyle/>
          <a:p>
            <a:pPr>
              <a:lnSpc>
                <a:spcPct val="90000"/>
              </a:lnSpc>
              <a:buClr>
                <a:schemeClr val="accent1"/>
              </a:buClr>
              <a:buSzPct val="80000"/>
            </a:pPr>
            <a:r>
              <a:rPr lang="en-US" sz="700" dirty="0">
                <a:solidFill>
                  <a:srgbClr val="404040"/>
                </a:solidFill>
              </a:rPr>
              <a:t>Processing Receivables and Payments</a:t>
            </a:r>
          </a:p>
        </p:txBody>
      </p:sp>
      <p:sp>
        <p:nvSpPr>
          <p:cNvPr id="100" name="Chevron 426">
            <a:hlinkClick r:id="rId13" action="ppaction://hlinksldjump" tooltip="Click here for process details "/>
          </p:cNvPr>
          <p:cNvSpPr>
            <a:spLocks noChangeArrowheads="1"/>
          </p:cNvSpPr>
          <p:nvPr/>
        </p:nvSpPr>
        <p:spPr bwMode="auto">
          <a:xfrm>
            <a:off x="6327651" y="2017713"/>
            <a:ext cx="625475" cy="534987"/>
          </a:xfrm>
          <a:prstGeom prst="chevron">
            <a:avLst>
              <a:gd name="adj" fmla="val 12130"/>
            </a:avLst>
          </a:prstGeom>
          <a:solidFill>
            <a:srgbClr val="4DB9F5"/>
          </a:solidFill>
          <a:ln w="6350" cap="rnd" algn="ctr">
            <a:noFill/>
            <a:bevel/>
            <a:headEnd/>
            <a:tailEnd/>
          </a:ln>
        </p:spPr>
        <p:txBody>
          <a:bodyPr lIns="36000" tIns="0" rIns="0" bIns="46800" anchor="ctr"/>
          <a:lstStyle/>
          <a:p>
            <a:pPr>
              <a:lnSpc>
                <a:spcPct val="90000"/>
              </a:lnSpc>
              <a:buClr>
                <a:schemeClr val="accent1"/>
              </a:buClr>
              <a:buSzPct val="80000"/>
            </a:pPr>
            <a:r>
              <a:rPr lang="en-US" sz="700" dirty="0">
                <a:solidFill>
                  <a:srgbClr val="404040"/>
                </a:solidFill>
              </a:rPr>
              <a:t>Processing Outbound Deliveries</a:t>
            </a:r>
          </a:p>
        </p:txBody>
      </p:sp>
      <p:cxnSp>
        <p:nvCxnSpPr>
          <p:cNvPr id="101" name="AutoShape 170"/>
          <p:cNvCxnSpPr>
            <a:cxnSpLocks noChangeShapeType="1"/>
            <a:endCxn id="80" idx="1"/>
          </p:cNvCxnSpPr>
          <p:nvPr/>
        </p:nvCxnSpPr>
        <p:spPr bwMode="auto">
          <a:xfrm rot="10800000" flipH="1">
            <a:off x="2066976" y="2286000"/>
            <a:ext cx="117475" cy="915988"/>
          </a:xfrm>
          <a:prstGeom prst="bentConnector3">
            <a:avLst>
              <a:gd name="adj1" fmla="val -194593"/>
            </a:avLst>
          </a:prstGeom>
          <a:noFill/>
          <a:ln w="9525">
            <a:solidFill>
              <a:srgbClr val="7F7F7F"/>
            </a:solidFill>
            <a:miter lim="800000"/>
            <a:headEnd/>
            <a:tailEnd type="triangle" w="med" len="med"/>
          </a:ln>
        </p:spPr>
      </p:cxnSp>
      <p:grpSp>
        <p:nvGrpSpPr>
          <p:cNvPr id="102" name="Group 171"/>
          <p:cNvGrpSpPr>
            <a:grpSpLocks/>
          </p:cNvGrpSpPr>
          <p:nvPr/>
        </p:nvGrpSpPr>
        <p:grpSpPr bwMode="auto">
          <a:xfrm>
            <a:off x="7591301" y="2571750"/>
            <a:ext cx="1074737" cy="1605905"/>
            <a:chOff x="1836" y="3915"/>
            <a:chExt cx="453" cy="334"/>
          </a:xfrm>
        </p:grpSpPr>
        <p:sp>
          <p:nvSpPr>
            <p:cNvPr id="103" name="Chevron 430"/>
            <p:cNvSpPr>
              <a:spLocks noChangeArrowheads="1"/>
            </p:cNvSpPr>
            <p:nvPr/>
          </p:nvSpPr>
          <p:spPr bwMode="auto">
            <a:xfrm>
              <a:off x="1880" y="3915"/>
              <a:ext cx="409" cy="300"/>
            </a:xfrm>
            <a:prstGeom prst="chevron">
              <a:avLst>
                <a:gd name="adj" fmla="val 10667"/>
              </a:avLst>
            </a:prstGeom>
            <a:solidFill>
              <a:srgbClr val="A6A6A6"/>
            </a:solidFill>
            <a:ln w="9525" cap="rnd" algn="ctr">
              <a:noFill/>
              <a:bevel/>
              <a:headEnd/>
              <a:tailEnd/>
            </a:ln>
          </p:spPr>
          <p:txBody>
            <a:bodyPr lIns="36000" tIns="36000" rIns="0" bIns="46800" anchor="ctr"/>
            <a:lstStyle/>
            <a:p>
              <a:endParaRPr lang="en-US" sz="700">
                <a:solidFill>
                  <a:srgbClr val="404040"/>
                </a:solidFill>
              </a:endParaRPr>
            </a:p>
          </p:txBody>
        </p:sp>
        <p:sp>
          <p:nvSpPr>
            <p:cNvPr id="104" name="Chevron 430"/>
            <p:cNvSpPr>
              <a:spLocks noChangeArrowheads="1"/>
            </p:cNvSpPr>
            <p:nvPr/>
          </p:nvSpPr>
          <p:spPr bwMode="auto">
            <a:xfrm>
              <a:off x="1858" y="3932"/>
              <a:ext cx="409" cy="300"/>
            </a:xfrm>
            <a:prstGeom prst="chevron">
              <a:avLst>
                <a:gd name="adj" fmla="val 10667"/>
              </a:avLst>
            </a:prstGeom>
            <a:solidFill>
              <a:srgbClr val="BFBFBF"/>
            </a:solidFill>
            <a:ln w="9525" cap="rnd" algn="ctr">
              <a:noFill/>
              <a:bevel/>
              <a:headEnd/>
              <a:tailEnd/>
            </a:ln>
          </p:spPr>
          <p:txBody>
            <a:bodyPr lIns="36000" tIns="36000" rIns="0" bIns="46800" anchor="ctr"/>
            <a:lstStyle/>
            <a:p>
              <a:endParaRPr lang="en-US" sz="700">
                <a:solidFill>
                  <a:srgbClr val="404040"/>
                </a:solidFill>
              </a:endParaRPr>
            </a:p>
          </p:txBody>
        </p:sp>
        <p:sp>
          <p:nvSpPr>
            <p:cNvPr id="105" name="Chevron 430"/>
            <p:cNvSpPr>
              <a:spLocks noChangeArrowheads="1"/>
            </p:cNvSpPr>
            <p:nvPr/>
          </p:nvSpPr>
          <p:spPr bwMode="auto">
            <a:xfrm>
              <a:off x="1836" y="3949"/>
              <a:ext cx="409" cy="300"/>
            </a:xfrm>
            <a:prstGeom prst="chevron">
              <a:avLst>
                <a:gd name="adj" fmla="val 10667"/>
              </a:avLst>
            </a:prstGeom>
            <a:gradFill rotWithShape="0">
              <a:gsLst>
                <a:gs pos="0">
                  <a:srgbClr val="DCDCDC"/>
                </a:gs>
                <a:gs pos="50000">
                  <a:srgbClr val="DCDCDC"/>
                </a:gs>
                <a:gs pos="100000">
                  <a:srgbClr val="C8C8C8"/>
                </a:gs>
              </a:gsLst>
              <a:lin ang="2700000"/>
            </a:gradFill>
            <a:ln w="9525" cap="rnd" algn="ctr">
              <a:noFill/>
              <a:bevel/>
              <a:headEnd/>
              <a:tailEnd/>
            </a:ln>
          </p:spPr>
          <p:txBody>
            <a:bodyPr lIns="36000" tIns="36000" rIns="0" bIns="46800" anchor="ctr"/>
            <a:lstStyle/>
            <a:p>
              <a:pPr marL="57150" indent="-57150">
                <a:buFontTx/>
                <a:buChar char="•"/>
              </a:pPr>
              <a:r>
                <a:rPr lang="en-US" sz="700" dirty="0">
                  <a:solidFill>
                    <a:srgbClr val="404040"/>
                  </a:solidFill>
                </a:rPr>
                <a:t>Processing externally-initiated payments by incoming bank transfer</a:t>
              </a:r>
            </a:p>
            <a:p>
              <a:pPr marL="57150" indent="-57150">
                <a:buFontTx/>
                <a:buChar char="•"/>
              </a:pPr>
              <a:r>
                <a:rPr lang="en-US" sz="700" dirty="0">
                  <a:solidFill>
                    <a:srgbClr val="404040"/>
                  </a:solidFill>
                </a:rPr>
                <a:t>Processing externally-initiated payments by incoming check</a:t>
              </a:r>
              <a:endParaRPr lang="sv-SE" sz="700" dirty="0">
                <a:solidFill>
                  <a:srgbClr val="404040"/>
                </a:solidFill>
              </a:endParaRPr>
            </a:p>
            <a:p>
              <a:pPr marL="57150" indent="-57150">
                <a:buFontTx/>
                <a:buChar char="•"/>
              </a:pPr>
              <a:r>
                <a:rPr lang="en-US" sz="700" dirty="0">
                  <a:solidFill>
                    <a:srgbClr val="404040"/>
                  </a:solidFill>
                </a:rPr>
                <a:t>… (7 more variants)</a:t>
              </a:r>
            </a:p>
          </p:txBody>
        </p:sp>
      </p:grpSp>
      <p:sp>
        <p:nvSpPr>
          <p:cNvPr id="106" name="Rectangle 176">
            <a:hlinkClick r:id="rId14" action="ppaction://hlinksldjump" tooltip="Process is relevant for accounting "/>
          </p:cNvPr>
          <p:cNvSpPr>
            <a:spLocks noChangeArrowheads="1"/>
          </p:cNvSpPr>
          <p:nvPr/>
        </p:nvSpPr>
        <p:spPr bwMode="auto">
          <a:xfrm>
            <a:off x="7700838" y="2219325"/>
            <a:ext cx="104775" cy="152400"/>
          </a:xfrm>
          <a:prstGeom prst="rect">
            <a:avLst/>
          </a:prstGeom>
          <a:noFill/>
          <a:ln w="9525">
            <a:noFill/>
            <a:miter lim="800000"/>
            <a:headEnd/>
            <a:tailEnd/>
          </a:ln>
          <a:effectLst>
            <a:prstShdw prst="shdw18" dist="17961" dir="13500000">
              <a:schemeClr val="accent1">
                <a:gamma/>
                <a:shade val="60000"/>
                <a:invGamma/>
              </a:schemeClr>
            </a:prstShdw>
          </a:effectLst>
        </p:spPr>
        <p:txBody>
          <a:bodyPr wrap="none" lIns="36000" rIns="0" anchor="ctr"/>
          <a:lstStyle/>
          <a:p>
            <a:pPr>
              <a:defRPr/>
            </a:pPr>
            <a:endParaRPr lang="de-DE"/>
          </a:p>
        </p:txBody>
      </p:sp>
      <p:sp>
        <p:nvSpPr>
          <p:cNvPr id="107" name="Rectangle 177">
            <a:hlinkClick r:id="rId14" action="ppaction://hlinksldjump" tooltip="Process is relevant for accounting "/>
          </p:cNvPr>
          <p:cNvSpPr>
            <a:spLocks noChangeArrowheads="1"/>
          </p:cNvSpPr>
          <p:nvPr/>
        </p:nvSpPr>
        <p:spPr bwMode="auto">
          <a:xfrm>
            <a:off x="6957888" y="2228850"/>
            <a:ext cx="123825" cy="133350"/>
          </a:xfrm>
          <a:prstGeom prst="rect">
            <a:avLst/>
          </a:prstGeom>
          <a:noFill/>
          <a:ln w="9525">
            <a:noFill/>
            <a:miter lim="800000"/>
            <a:headEnd/>
            <a:tailEnd/>
          </a:ln>
          <a:effectLst>
            <a:prstShdw prst="shdw18" dist="17961" dir="13500000">
              <a:schemeClr val="accent1">
                <a:gamma/>
                <a:shade val="60000"/>
                <a:invGamma/>
              </a:schemeClr>
            </a:prstShdw>
          </a:effectLst>
        </p:spPr>
        <p:txBody>
          <a:bodyPr wrap="none" lIns="36000" rIns="0" anchor="ctr"/>
          <a:lstStyle/>
          <a:p>
            <a:pPr>
              <a:defRPr/>
            </a:pPr>
            <a:endParaRPr lang="de-DE"/>
          </a:p>
        </p:txBody>
      </p:sp>
      <p:cxnSp>
        <p:nvCxnSpPr>
          <p:cNvPr id="110" name="Elbow Connector 109"/>
          <p:cNvCxnSpPr>
            <a:stCxn id="81" idx="3"/>
          </p:cNvCxnSpPr>
          <p:nvPr/>
        </p:nvCxnSpPr>
        <p:spPr bwMode="auto">
          <a:xfrm flipV="1">
            <a:off x="3549701" y="1653571"/>
            <a:ext cx="795987" cy="631636"/>
          </a:xfrm>
          <a:prstGeom prst="bentConnector3">
            <a:avLst>
              <a:gd name="adj1" fmla="val 50000"/>
            </a:avLst>
          </a:prstGeom>
          <a:solidFill>
            <a:schemeClr val="bg2"/>
          </a:solidFill>
          <a:ln w="9525" cap="flat" cmpd="sng" algn="ctr">
            <a:solidFill>
              <a:schemeClr val="accent2"/>
            </a:solidFill>
            <a:prstDash val="solid"/>
            <a:round/>
            <a:headEnd type="none" w="med" len="med"/>
            <a:tailEnd type="arrow"/>
          </a:ln>
          <a:effectLst/>
        </p:spPr>
      </p:cxnSp>
      <p:cxnSp>
        <p:nvCxnSpPr>
          <p:cNvPr id="111" name="Elbow Connector 110"/>
          <p:cNvCxnSpPr>
            <a:stCxn id="81" idx="3"/>
          </p:cNvCxnSpPr>
          <p:nvPr/>
        </p:nvCxnSpPr>
        <p:spPr bwMode="auto">
          <a:xfrm>
            <a:off x="3549701" y="2285207"/>
            <a:ext cx="831155" cy="656148"/>
          </a:xfrm>
          <a:prstGeom prst="bentConnector3">
            <a:avLst>
              <a:gd name="adj1" fmla="val 47975"/>
            </a:avLst>
          </a:prstGeom>
          <a:solidFill>
            <a:schemeClr val="bg2"/>
          </a:solidFill>
          <a:ln w="9525" cap="flat" cmpd="sng" algn="ctr">
            <a:solidFill>
              <a:schemeClr val="accent2"/>
            </a:solidFill>
            <a:prstDash val="solid"/>
            <a:round/>
            <a:headEnd type="none" w="med" len="med"/>
            <a:tailEnd type="arrow"/>
          </a:ln>
          <a:effectLst/>
        </p:spPr>
      </p:cxnSp>
      <p:cxnSp>
        <p:nvCxnSpPr>
          <p:cNvPr id="112" name="AutoShape 1146"/>
          <p:cNvCxnSpPr>
            <a:cxnSpLocks noChangeShapeType="1"/>
            <a:stCxn id="81" idx="1"/>
            <a:endCxn id="80" idx="3"/>
          </p:cNvCxnSpPr>
          <p:nvPr/>
        </p:nvCxnSpPr>
        <p:spPr bwMode="auto">
          <a:xfrm rot="10800000">
            <a:off x="2744838" y="2285207"/>
            <a:ext cx="244282" cy="1588"/>
          </a:xfrm>
          <a:prstGeom prst="straightConnector1">
            <a:avLst/>
          </a:prstGeom>
          <a:noFill/>
          <a:ln w="9525">
            <a:solidFill>
              <a:srgbClr val="7F7F7F"/>
            </a:solidFill>
            <a:round/>
            <a:headEnd type="triangle" w="med" len="med"/>
            <a:tailEnd/>
          </a:ln>
        </p:spPr>
      </p:cxnSp>
      <p:cxnSp>
        <p:nvCxnSpPr>
          <p:cNvPr id="113" name="Elbow Connector 112"/>
          <p:cNvCxnSpPr>
            <a:endCxn id="83" idx="1"/>
          </p:cNvCxnSpPr>
          <p:nvPr/>
        </p:nvCxnSpPr>
        <p:spPr bwMode="auto">
          <a:xfrm>
            <a:off x="5064379" y="1691577"/>
            <a:ext cx="609028" cy="593630"/>
          </a:xfrm>
          <a:prstGeom prst="bentConnector3">
            <a:avLst>
              <a:gd name="adj1" fmla="val 50000"/>
            </a:avLst>
          </a:prstGeom>
          <a:solidFill>
            <a:schemeClr val="bg2"/>
          </a:solidFill>
          <a:ln w="9525" cap="flat" cmpd="sng" algn="ctr">
            <a:solidFill>
              <a:schemeClr val="accent2"/>
            </a:solidFill>
            <a:prstDash val="solid"/>
            <a:round/>
            <a:headEnd type="none" w="med" len="med"/>
            <a:tailEnd type="arrow"/>
          </a:ln>
          <a:effectLst/>
        </p:spPr>
      </p:cxnSp>
      <p:cxnSp>
        <p:nvCxnSpPr>
          <p:cNvPr id="114" name="Elbow Connector 113"/>
          <p:cNvCxnSpPr>
            <a:endCxn id="83" idx="1"/>
          </p:cNvCxnSpPr>
          <p:nvPr/>
        </p:nvCxnSpPr>
        <p:spPr bwMode="auto">
          <a:xfrm flipV="1">
            <a:off x="5099547" y="2285207"/>
            <a:ext cx="573860" cy="694154"/>
          </a:xfrm>
          <a:prstGeom prst="bentConnector3">
            <a:avLst>
              <a:gd name="adj1" fmla="val 47229"/>
            </a:avLst>
          </a:prstGeom>
          <a:solidFill>
            <a:schemeClr val="bg2"/>
          </a:solidFill>
          <a:ln w="9525" cap="flat" cmpd="sng" algn="ctr">
            <a:solidFill>
              <a:schemeClr val="accent2"/>
            </a:solidFill>
            <a:prstDash val="solid"/>
            <a:round/>
            <a:headEnd type="none" w="med" len="med"/>
            <a:tailEnd type="arrow"/>
          </a:ln>
          <a:effectLst/>
        </p:spPr>
      </p:cxnSp>
      <p:sp>
        <p:nvSpPr>
          <p:cNvPr id="115" name="Rectangle 74"/>
          <p:cNvSpPr>
            <a:spLocks noChangeArrowheads="1"/>
          </p:cNvSpPr>
          <p:nvPr/>
        </p:nvSpPr>
        <p:spPr bwMode="auto">
          <a:xfrm>
            <a:off x="4516636" y="1637050"/>
            <a:ext cx="574675" cy="92333"/>
          </a:xfrm>
          <a:prstGeom prst="rect">
            <a:avLst/>
          </a:prstGeom>
          <a:noFill/>
          <a:ln w="9525">
            <a:noFill/>
            <a:miter lim="800000"/>
            <a:headEnd/>
            <a:tailEnd/>
          </a:ln>
        </p:spPr>
        <p:txBody>
          <a:bodyPr lIns="36000" tIns="0" rIns="0" bIns="0">
            <a:spAutoFit/>
          </a:bodyPr>
          <a:lstStyle/>
          <a:p>
            <a:r>
              <a:rPr lang="en-US" sz="600" dirty="0">
                <a:solidFill>
                  <a:schemeClr val="accent2"/>
                </a:solidFill>
              </a:rPr>
              <a:t>Make-to-Stock</a:t>
            </a:r>
          </a:p>
        </p:txBody>
      </p:sp>
      <p:sp>
        <p:nvSpPr>
          <p:cNvPr id="116" name="Rectangle 74"/>
          <p:cNvSpPr>
            <a:spLocks noChangeArrowheads="1"/>
          </p:cNvSpPr>
          <p:nvPr/>
        </p:nvSpPr>
        <p:spPr bwMode="auto">
          <a:xfrm>
            <a:off x="4551081" y="2897658"/>
            <a:ext cx="574675" cy="92333"/>
          </a:xfrm>
          <a:prstGeom prst="rect">
            <a:avLst/>
          </a:prstGeom>
          <a:noFill/>
          <a:ln w="9525">
            <a:noFill/>
            <a:miter lim="800000"/>
            <a:headEnd/>
            <a:tailEnd/>
          </a:ln>
        </p:spPr>
        <p:txBody>
          <a:bodyPr lIns="36000" tIns="0" rIns="0" bIns="0">
            <a:spAutoFit/>
          </a:bodyPr>
          <a:lstStyle/>
          <a:p>
            <a:r>
              <a:rPr lang="en-US" sz="600" dirty="0">
                <a:solidFill>
                  <a:schemeClr val="accent2"/>
                </a:solidFill>
              </a:rPr>
              <a:t>Procure-to-Pay</a:t>
            </a:r>
          </a:p>
        </p:txBody>
      </p:sp>
      <p:pic>
        <p:nvPicPr>
          <p:cNvPr id="117" name="Picture 1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81576" y="1235704"/>
            <a:ext cx="642574" cy="417341"/>
          </a:xfrm>
          <a:prstGeom prst="rect">
            <a:avLst/>
          </a:prstGeom>
        </p:spPr>
      </p:pic>
      <p:sp>
        <p:nvSpPr>
          <p:cNvPr id="118" name="Rectangle 74"/>
          <p:cNvSpPr>
            <a:spLocks noChangeArrowheads="1"/>
          </p:cNvSpPr>
          <p:nvPr/>
        </p:nvSpPr>
        <p:spPr bwMode="auto">
          <a:xfrm>
            <a:off x="2088886" y="1378042"/>
            <a:ext cx="626632" cy="107722"/>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New Business</a:t>
            </a:r>
          </a:p>
        </p:txBody>
      </p:sp>
      <p:pic>
        <p:nvPicPr>
          <p:cNvPr id="119" name="Picture 1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91201" y="1243656"/>
            <a:ext cx="642574" cy="417341"/>
          </a:xfrm>
          <a:prstGeom prst="rect">
            <a:avLst/>
          </a:prstGeom>
        </p:spPr>
      </p:pic>
      <p:sp>
        <p:nvSpPr>
          <p:cNvPr id="120" name="Rectangle 74"/>
          <p:cNvSpPr>
            <a:spLocks noChangeArrowheads="1"/>
          </p:cNvSpPr>
          <p:nvPr/>
        </p:nvSpPr>
        <p:spPr bwMode="auto">
          <a:xfrm>
            <a:off x="2898511" y="1378042"/>
            <a:ext cx="626632" cy="107722"/>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Sales Order</a:t>
            </a:r>
          </a:p>
        </p:txBody>
      </p:sp>
      <p:pic>
        <p:nvPicPr>
          <p:cNvPr id="121" name="Picture 12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67726" y="1243656"/>
            <a:ext cx="642574" cy="417341"/>
          </a:xfrm>
          <a:prstGeom prst="rect">
            <a:avLst/>
          </a:prstGeom>
        </p:spPr>
      </p:pic>
      <p:sp>
        <p:nvSpPr>
          <p:cNvPr id="122" name="Rectangle 74"/>
          <p:cNvSpPr>
            <a:spLocks noChangeArrowheads="1"/>
          </p:cNvSpPr>
          <p:nvPr/>
        </p:nvSpPr>
        <p:spPr bwMode="auto">
          <a:xfrm>
            <a:off x="5575036" y="1283830"/>
            <a:ext cx="626632" cy="323165"/>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Outbound</a:t>
            </a:r>
          </a:p>
          <a:p>
            <a:pPr algn="ctr"/>
            <a:r>
              <a:rPr lang="en-US" sz="700" dirty="0">
                <a:solidFill>
                  <a:schemeClr val="bg1"/>
                </a:solidFill>
                <a:latin typeface="+mn-lt"/>
              </a:rPr>
              <a:t>Logistics</a:t>
            </a:r>
          </a:p>
          <a:p>
            <a:pPr algn="ctr"/>
            <a:r>
              <a:rPr lang="en-US" sz="700" dirty="0">
                <a:solidFill>
                  <a:schemeClr val="bg1"/>
                </a:solidFill>
                <a:latin typeface="+mn-lt"/>
              </a:rPr>
              <a:t>Control</a:t>
            </a:r>
          </a:p>
        </p:txBody>
      </p:sp>
      <p:pic>
        <p:nvPicPr>
          <p:cNvPr id="123" name="Picture 12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82101" y="1243656"/>
            <a:ext cx="642574" cy="417341"/>
          </a:xfrm>
          <a:prstGeom prst="rect">
            <a:avLst/>
          </a:prstGeom>
        </p:spPr>
      </p:pic>
      <p:sp>
        <p:nvSpPr>
          <p:cNvPr id="124" name="Rectangle 74"/>
          <p:cNvSpPr>
            <a:spLocks noChangeArrowheads="1"/>
          </p:cNvSpPr>
          <p:nvPr/>
        </p:nvSpPr>
        <p:spPr bwMode="auto">
          <a:xfrm>
            <a:off x="6289411" y="1378042"/>
            <a:ext cx="626632" cy="215444"/>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Outbound </a:t>
            </a:r>
          </a:p>
          <a:p>
            <a:pPr algn="ctr"/>
            <a:r>
              <a:rPr lang="en-US" sz="700" dirty="0">
                <a:solidFill>
                  <a:schemeClr val="bg1"/>
                </a:solidFill>
                <a:latin typeface="+mn-lt"/>
              </a:rPr>
              <a:t>Logistics </a:t>
            </a:r>
          </a:p>
        </p:txBody>
      </p:sp>
      <p:pic>
        <p:nvPicPr>
          <p:cNvPr id="125" name="Picture 12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97700" y="1243656"/>
            <a:ext cx="642574" cy="417341"/>
          </a:xfrm>
          <a:prstGeom prst="rect">
            <a:avLst/>
          </a:prstGeom>
        </p:spPr>
      </p:pic>
      <p:sp>
        <p:nvSpPr>
          <p:cNvPr id="126" name="Rectangle 74"/>
          <p:cNvSpPr>
            <a:spLocks noChangeArrowheads="1"/>
          </p:cNvSpPr>
          <p:nvPr/>
        </p:nvSpPr>
        <p:spPr bwMode="auto">
          <a:xfrm>
            <a:off x="7005010" y="1378042"/>
            <a:ext cx="626632" cy="215444"/>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Customer </a:t>
            </a:r>
          </a:p>
          <a:p>
            <a:pPr algn="ctr"/>
            <a:r>
              <a:rPr lang="en-US" sz="700" dirty="0">
                <a:solidFill>
                  <a:schemeClr val="bg1"/>
                </a:solidFill>
                <a:latin typeface="+mn-lt"/>
              </a:rPr>
              <a:t>Invoicing</a:t>
            </a:r>
          </a:p>
        </p:txBody>
      </p:sp>
      <p:pic>
        <p:nvPicPr>
          <p:cNvPr id="127" name="Picture 12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778750" y="1243656"/>
            <a:ext cx="642574" cy="417341"/>
          </a:xfrm>
          <a:prstGeom prst="rect">
            <a:avLst/>
          </a:prstGeom>
        </p:spPr>
      </p:pic>
      <p:sp>
        <p:nvSpPr>
          <p:cNvPr id="128" name="Rectangle 74"/>
          <p:cNvSpPr>
            <a:spLocks noChangeArrowheads="1"/>
          </p:cNvSpPr>
          <p:nvPr/>
        </p:nvSpPr>
        <p:spPr bwMode="auto">
          <a:xfrm>
            <a:off x="7786060" y="1283830"/>
            <a:ext cx="626632" cy="323165"/>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Receivables </a:t>
            </a:r>
          </a:p>
          <a:p>
            <a:pPr algn="ctr"/>
            <a:r>
              <a:rPr lang="en-US" sz="700" dirty="0">
                <a:solidFill>
                  <a:schemeClr val="bg1"/>
                </a:solidFill>
                <a:latin typeface="+mn-lt"/>
              </a:rPr>
              <a:t>/ Payment </a:t>
            </a:r>
          </a:p>
          <a:p>
            <a:pPr algn="ctr"/>
            <a:r>
              <a:rPr lang="en-US" sz="700" dirty="0">
                <a:solidFill>
                  <a:schemeClr val="bg1"/>
                </a:solidFill>
                <a:latin typeface="+mn-lt"/>
              </a:rPr>
              <a:t>Management</a:t>
            </a:r>
          </a:p>
        </p:txBody>
      </p:sp>
      <p:pic>
        <p:nvPicPr>
          <p:cNvPr id="129" name="Picture 12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73800" y="4011126"/>
            <a:ext cx="642574" cy="417341"/>
          </a:xfrm>
          <a:prstGeom prst="rect">
            <a:avLst/>
          </a:prstGeom>
        </p:spPr>
      </p:pic>
      <p:sp>
        <p:nvSpPr>
          <p:cNvPr id="130" name="Rectangle 74"/>
          <p:cNvSpPr>
            <a:spLocks noChangeArrowheads="1"/>
          </p:cNvSpPr>
          <p:nvPr/>
        </p:nvSpPr>
        <p:spPr bwMode="auto">
          <a:xfrm>
            <a:off x="6281110" y="4124325"/>
            <a:ext cx="626632" cy="215444"/>
          </a:xfrm>
          <a:prstGeom prst="rect">
            <a:avLst/>
          </a:prstGeom>
          <a:noFill/>
          <a:ln w="9525">
            <a:noFill/>
            <a:miter lim="800000"/>
            <a:headEnd/>
            <a:tailEnd/>
          </a:ln>
        </p:spPr>
        <p:txBody>
          <a:bodyPr wrap="square" lIns="0" tIns="0" rIns="0" bIns="0">
            <a:spAutoFit/>
          </a:bodyPr>
          <a:lstStyle/>
          <a:p>
            <a:pPr algn="ctr"/>
            <a:r>
              <a:rPr lang="en-US" sz="700" dirty="0">
                <a:solidFill>
                  <a:schemeClr val="bg1"/>
                </a:solidFill>
                <a:latin typeface="+mn-lt"/>
              </a:rPr>
              <a:t>Quality </a:t>
            </a:r>
          </a:p>
          <a:p>
            <a:pPr algn="ctr"/>
            <a:r>
              <a:rPr lang="en-US" sz="700" dirty="0">
                <a:solidFill>
                  <a:schemeClr val="bg1"/>
                </a:solidFill>
                <a:latin typeface="+mn-lt"/>
              </a:rPr>
              <a:t>Control</a:t>
            </a:r>
          </a:p>
        </p:txBody>
      </p:sp>
      <p:sp>
        <p:nvSpPr>
          <p:cNvPr id="131" name="Freeform 69"/>
          <p:cNvSpPr>
            <a:spLocks noChangeAspect="1" noChangeArrowheads="1"/>
          </p:cNvSpPr>
          <p:nvPr/>
        </p:nvSpPr>
        <p:spPr bwMode="auto">
          <a:xfrm>
            <a:off x="7507288" y="2439988"/>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32" name="Freeform 69"/>
          <p:cNvSpPr>
            <a:spLocks noChangeAspect="1" noChangeArrowheads="1"/>
          </p:cNvSpPr>
          <p:nvPr/>
        </p:nvSpPr>
        <p:spPr bwMode="auto">
          <a:xfrm>
            <a:off x="8355013" y="2439988"/>
            <a:ext cx="131762" cy="111125"/>
          </a:xfrm>
          <a:custGeom>
            <a:avLst/>
            <a:gdLst>
              <a:gd name="T0" fmla="*/ 0 w 155643"/>
              <a:gd name="T1" fmla="*/ 9403 h 131323"/>
              <a:gd name="T2" fmla="*/ 12100 w 155643"/>
              <a:gd name="T3" fmla="*/ 9403 h 131323"/>
              <a:gd name="T4" fmla="*/ 14892 w 155643"/>
              <a:gd name="T5" fmla="*/ 0 h 131323"/>
              <a:gd name="T6" fmla="*/ 0 w 155643"/>
              <a:gd name="T7" fmla="*/ 9403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33"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2089150" y="3141432"/>
            <a:ext cx="160337" cy="119523"/>
          </a:xfrm>
          <a:prstGeom prst="rect">
            <a:avLst/>
          </a:prstGeom>
          <a:noFill/>
          <a:ln w="9525">
            <a:noFill/>
            <a:miter lim="800000"/>
            <a:headEnd/>
            <a:tailEnd/>
          </a:ln>
        </p:spPr>
      </p:pic>
      <p:pic>
        <p:nvPicPr>
          <p:cNvPr id="134"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4392613" y="2882670"/>
            <a:ext cx="160337" cy="119523"/>
          </a:xfrm>
          <a:prstGeom prst="rect">
            <a:avLst/>
          </a:prstGeom>
          <a:noFill/>
          <a:ln w="9525">
            <a:noFill/>
            <a:miter lim="800000"/>
            <a:headEnd/>
            <a:tailEnd/>
          </a:ln>
        </p:spPr>
      </p:pic>
      <p:pic>
        <p:nvPicPr>
          <p:cNvPr id="135" name="Picture 5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4354513" y="1596795"/>
            <a:ext cx="160337" cy="119523"/>
          </a:xfrm>
          <a:prstGeom prst="rect">
            <a:avLst/>
          </a:prstGeom>
          <a:noFill/>
          <a:ln w="9525">
            <a:noFill/>
            <a:miter lim="800000"/>
            <a:headEnd/>
            <a:tailEnd/>
          </a:ln>
        </p:spPr>
      </p:pic>
      <p:pic>
        <p:nvPicPr>
          <p:cNvPr id="96" name="Picture 95" descr="scenario_60pxgrün.png"/>
          <p:cNvPicPr>
            <a:picLocks noChangeAspect="1"/>
          </p:cNvPicPr>
          <p:nvPr/>
        </p:nvPicPr>
        <p:blipFill>
          <a:blip r:embed="rId15" cstate="print"/>
          <a:stretch>
            <a:fillRect/>
          </a:stretch>
        </p:blipFill>
        <p:spPr>
          <a:xfrm>
            <a:off x="361522" y="4846253"/>
            <a:ext cx="180000" cy="180000"/>
          </a:xfrm>
          <a:prstGeom prst="rect">
            <a:avLst/>
          </a:prstGeom>
        </p:spPr>
      </p:pic>
      <p:sp>
        <p:nvSpPr>
          <p:cNvPr id="97"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99" name="TextBox 98"/>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sp>
        <p:nvSpPr>
          <p:cNvPr id="108" name="TextBox 61"/>
          <p:cNvSpPr txBox="1">
            <a:spLocks noChangeArrowheads="1"/>
          </p:cNvSpPr>
          <p:nvPr/>
        </p:nvSpPr>
        <p:spPr bwMode="auto">
          <a:xfrm>
            <a:off x="327025" y="554055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Scenario Flow</a:t>
            </a:r>
          </a:p>
        </p:txBody>
      </p:sp>
      <p:pic>
        <p:nvPicPr>
          <p:cNvPr id="109" name="Picture 108" descr="Calculator_2_60px.png"/>
          <p:cNvPicPr>
            <a:picLocks noChangeAspect="1"/>
          </p:cNvPicPr>
          <p:nvPr/>
        </p:nvPicPr>
        <p:blipFill>
          <a:blip r:embed="rId16" cstate="print"/>
          <a:stretch>
            <a:fillRect/>
          </a:stretch>
        </p:blipFill>
        <p:spPr>
          <a:xfrm>
            <a:off x="366739" y="5245467"/>
            <a:ext cx="180000" cy="180000"/>
          </a:xfrm>
          <a:prstGeom prst="rect">
            <a:avLst/>
          </a:prstGeom>
        </p:spPr>
      </p:pic>
      <p:sp>
        <p:nvSpPr>
          <p:cNvPr id="136" name="Rectangle 57"/>
          <p:cNvSpPr>
            <a:spLocks noChangeArrowheads="1"/>
          </p:cNvSpPr>
          <p:nvPr/>
        </p:nvSpPr>
        <p:spPr bwMode="auto">
          <a:xfrm>
            <a:off x="305044"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7" name="Rectangle 55">
            <a:hlinkClick r:id="rId3"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38" name="Rectangle 57">
            <a:hlinkClick r:id="rId5"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139" name="Picture 138" descr="Monitor_60px.png"/>
          <p:cNvPicPr>
            <a:picLocks noChangeAspect="1"/>
          </p:cNvPicPr>
          <p:nvPr/>
        </p:nvPicPr>
        <p:blipFill>
          <a:blip r:embed="rId17" cstate="print"/>
          <a:stretch>
            <a:fillRect/>
          </a:stretch>
        </p:blipFill>
        <p:spPr>
          <a:xfrm>
            <a:off x="361854" y="5605004"/>
            <a:ext cx="180000" cy="180000"/>
          </a:xfrm>
          <a:prstGeom prst="rect">
            <a:avLst/>
          </a:prstGeom>
        </p:spPr>
      </p:pic>
      <p:sp>
        <p:nvSpPr>
          <p:cNvPr id="14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143" name="Picture 142" descr="i_button_black.png"/>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42" name="Rectangle 57">
            <a:hlinkClick r:id="rId19"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t>Order-to-Cash (Specified Products)</a:t>
            </a:r>
            <a:br>
              <a:rPr lang="en-US" b="0" dirty="0"/>
            </a:br>
            <a:r>
              <a:rPr lang="en-US" sz="2000" b="0" dirty="0"/>
              <a:t>Further Information</a:t>
            </a:r>
          </a:p>
        </p:txBody>
      </p:sp>
      <p:sp>
        <p:nvSpPr>
          <p:cNvPr id="61" name="TextBox 60"/>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42" name="Rectangle 57"/>
          <p:cNvSpPr>
            <a:spLocks noChangeArrowheads="1"/>
          </p:cNvSpPr>
          <p:nvPr/>
        </p:nvSpPr>
        <p:spPr bwMode="auto">
          <a:xfrm>
            <a:off x="107106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4"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0" name="TextBox 19"/>
          <p:cNvSpPr txBox="1"/>
          <p:nvPr/>
        </p:nvSpPr>
        <p:spPr>
          <a:xfrm>
            <a:off x="7251047" y="4582009"/>
            <a:ext cx="1753399" cy="758087"/>
          </a:xfrm>
          <a:prstGeom prst="rect">
            <a:avLst/>
          </a:prstGeom>
          <a:noFill/>
        </p:spPr>
        <p:txBody>
          <a:bodyPr lIns="0" tIns="0" rIns="0" anchor="t"/>
          <a:lstStyle/>
          <a:p>
            <a:pPr>
              <a:buClr>
                <a:schemeClr val="accent1"/>
              </a:buClr>
              <a:buSzPct val="80000"/>
              <a:defRPr/>
            </a:pPr>
            <a:r>
              <a:rPr lang="en-US" sz="900" b="1" dirty="0">
                <a:latin typeface="+mn-lt"/>
              </a:rPr>
              <a:t>Forum	</a:t>
            </a:r>
          </a:p>
          <a:p>
            <a:pPr>
              <a:buClr>
                <a:schemeClr val="accent1"/>
              </a:buClr>
              <a:buSzPct val="80000"/>
              <a:defRPr/>
            </a:pPr>
            <a:r>
              <a:rPr lang="en-US" sz="900" dirty="0">
                <a:latin typeface="+mn-lt"/>
              </a:rPr>
              <a:t>Get in touch with experts to discuss your specific requirements. To enter the community, </a:t>
            </a:r>
            <a:r>
              <a:rPr lang="en-US" sz="900" dirty="0">
                <a:latin typeface="+mn-lt"/>
                <a:hlinkClick r:id="rId3"/>
              </a:rPr>
              <a:t>click </a:t>
            </a:r>
            <a:r>
              <a:rPr lang="en-US" sz="900">
                <a:latin typeface="+mn-lt"/>
                <a:hlinkClick r:id="rId3"/>
              </a:rPr>
              <a:t>here</a:t>
            </a:r>
            <a:r>
              <a:rPr lang="en-US" sz="900">
                <a:latin typeface="+mn-lt"/>
              </a:rPr>
              <a:t>.*</a:t>
            </a:r>
            <a:endParaRPr lang="en-US" sz="900" dirty="0">
              <a:latin typeface="+mn-lt"/>
            </a:endParaRPr>
          </a:p>
        </p:txBody>
      </p:sp>
      <p:sp>
        <p:nvSpPr>
          <p:cNvPr id="21" name="TextBox 20"/>
          <p:cNvSpPr txBox="1"/>
          <p:nvPr/>
        </p:nvSpPr>
        <p:spPr>
          <a:xfrm>
            <a:off x="4757129" y="4582009"/>
            <a:ext cx="1753399" cy="758087"/>
          </a:xfrm>
          <a:prstGeom prst="rect">
            <a:avLst/>
          </a:prstGeom>
          <a:noFill/>
        </p:spPr>
        <p:txBody>
          <a:bodyPr lIns="0" tIns="0" rIns="0" anchor="t"/>
          <a:lstStyle/>
          <a:p>
            <a:pPr>
              <a:buClr>
                <a:schemeClr val="accent1"/>
              </a:buClr>
              <a:buSzPct val="80000"/>
              <a:defRPr/>
            </a:pPr>
            <a:r>
              <a:rPr lang="en-US" sz="900" b="1" dirty="0">
                <a:latin typeface="+mn-lt"/>
              </a:rPr>
              <a:t>More Details</a:t>
            </a:r>
            <a:br>
              <a:rPr lang="en-US" sz="800" dirty="0"/>
            </a:br>
            <a:r>
              <a:rPr lang="en-US" sz="900" dirty="0">
                <a:latin typeface="+mn-lt"/>
              </a:rPr>
              <a:t>SAP provides a complete product documentation, covering all aspects of the business scenario. For more details, </a:t>
            </a:r>
            <a:r>
              <a:rPr lang="en-US" sz="900" dirty="0">
                <a:latin typeface="+mn-lt"/>
                <a:hlinkClick r:id="rId4"/>
              </a:rPr>
              <a:t>click here</a:t>
            </a:r>
            <a:r>
              <a:rPr lang="en-US" sz="900" dirty="0">
                <a:latin typeface="+mn-lt"/>
              </a:rPr>
              <a:t>.</a:t>
            </a:r>
          </a:p>
        </p:txBody>
      </p:sp>
      <p:sp>
        <p:nvSpPr>
          <p:cNvPr id="22" name="TextBox 21"/>
          <p:cNvSpPr txBox="1"/>
          <p:nvPr/>
        </p:nvSpPr>
        <p:spPr>
          <a:xfrm>
            <a:off x="2179927" y="4584493"/>
            <a:ext cx="1753399" cy="758087"/>
          </a:xfrm>
          <a:prstGeom prst="rect">
            <a:avLst/>
          </a:prstGeom>
          <a:noFill/>
        </p:spPr>
        <p:txBody>
          <a:bodyPr lIns="0" tIns="0" rIns="0" anchor="t"/>
          <a:lstStyle/>
          <a:p>
            <a:pPr>
              <a:buClr>
                <a:schemeClr val="accent1"/>
              </a:buClr>
              <a:buSzPct val="80000"/>
              <a:defRPr/>
            </a:pPr>
            <a:r>
              <a:rPr lang="en-US" sz="900" b="1" dirty="0">
                <a:latin typeface="+mn-lt"/>
              </a:rPr>
              <a:t>Self-Enablement Systems</a:t>
            </a:r>
          </a:p>
          <a:p>
            <a:pPr>
              <a:buClr>
                <a:schemeClr val="accent1"/>
              </a:buClr>
              <a:buSzPct val="80000"/>
              <a:defRPr/>
            </a:pPr>
            <a:r>
              <a:rPr lang="en-US" sz="900" dirty="0">
                <a:latin typeface="+mn-lt"/>
              </a:rPr>
              <a:t>If you want to try out the  business scenario,  </a:t>
            </a:r>
            <a:r>
              <a:rPr lang="en-US" sz="900" dirty="0">
                <a:latin typeface="+mn-lt"/>
                <a:hlinkClick r:id="rId5"/>
              </a:rPr>
              <a:t>click here</a:t>
            </a:r>
            <a:r>
              <a:rPr lang="en-US" sz="900" dirty="0">
                <a:latin typeface="+mn-lt"/>
              </a:rPr>
              <a:t>.*</a:t>
            </a:r>
          </a:p>
        </p:txBody>
      </p:sp>
      <p:sp>
        <p:nvSpPr>
          <p:cNvPr id="24" name="TextBox 23"/>
          <p:cNvSpPr txBox="1"/>
          <p:nvPr/>
        </p:nvSpPr>
        <p:spPr>
          <a:xfrm>
            <a:off x="4757129" y="5528698"/>
            <a:ext cx="1753399" cy="758087"/>
          </a:xfrm>
          <a:prstGeom prst="rect">
            <a:avLst/>
          </a:prstGeom>
          <a:noFill/>
        </p:spPr>
        <p:txBody>
          <a:bodyPr lIns="0" tIns="0" rIns="0" anchor="t"/>
          <a:lstStyle/>
          <a:p>
            <a:pPr>
              <a:buClr>
                <a:schemeClr val="accent1"/>
              </a:buClr>
              <a:buSzPct val="80000"/>
              <a:defRPr/>
            </a:pPr>
            <a:r>
              <a:rPr lang="en-US" sz="900" b="1" dirty="0">
                <a:latin typeface="+mn-lt"/>
              </a:rPr>
              <a:t>WIKI</a:t>
            </a:r>
          </a:p>
          <a:p>
            <a:pPr>
              <a:buClr>
                <a:schemeClr val="accent1"/>
              </a:buClr>
              <a:buSzPct val="80000"/>
              <a:defRPr/>
            </a:pPr>
            <a:r>
              <a:rPr lang="en-US" sz="900" dirty="0">
                <a:latin typeface="+mn-lt"/>
              </a:rPr>
              <a:t>In addition to the product documentation, SAP provides Wikis that describe additional aspects of SAP Business ByDesign. </a:t>
            </a:r>
          </a:p>
          <a:p>
            <a:pPr>
              <a:buClr>
                <a:schemeClr val="accent1"/>
              </a:buClr>
              <a:buSzPct val="80000"/>
              <a:defRPr/>
            </a:pPr>
            <a:r>
              <a:rPr lang="en-US" sz="900" dirty="0">
                <a:latin typeface="+mn-lt"/>
              </a:rPr>
              <a:t>To access the WIKI, </a:t>
            </a:r>
            <a:r>
              <a:rPr lang="en-US" sz="900" dirty="0">
                <a:latin typeface="+mn-lt"/>
                <a:hlinkClick r:id="rId6"/>
              </a:rPr>
              <a:t>click here</a:t>
            </a:r>
            <a:r>
              <a:rPr lang="en-US" sz="900" dirty="0">
                <a:latin typeface="+mn-lt"/>
              </a:rPr>
              <a:t>.*</a:t>
            </a:r>
          </a:p>
        </p:txBody>
      </p:sp>
      <p:sp>
        <p:nvSpPr>
          <p:cNvPr id="25" name="TextBox 24"/>
          <p:cNvSpPr txBox="1"/>
          <p:nvPr/>
        </p:nvSpPr>
        <p:spPr>
          <a:xfrm>
            <a:off x="1843430" y="4184937"/>
            <a:ext cx="1667865"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try it out?</a:t>
            </a:r>
          </a:p>
        </p:txBody>
      </p:sp>
      <p:sp>
        <p:nvSpPr>
          <p:cNvPr id="26" name="TextBox 25"/>
          <p:cNvSpPr txBox="1"/>
          <p:nvPr/>
        </p:nvSpPr>
        <p:spPr>
          <a:xfrm>
            <a:off x="4406900" y="4184937"/>
            <a:ext cx="2085339"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need more information?</a:t>
            </a:r>
          </a:p>
        </p:txBody>
      </p:sp>
      <p:sp>
        <p:nvSpPr>
          <p:cNvPr id="27" name="TextBox 26"/>
          <p:cNvSpPr txBox="1"/>
          <p:nvPr/>
        </p:nvSpPr>
        <p:spPr>
          <a:xfrm>
            <a:off x="6794695" y="4184937"/>
            <a:ext cx="2342271" cy="246221"/>
          </a:xfrm>
          <a:prstGeom prst="rect">
            <a:avLst/>
          </a:prstGeom>
          <a:noFill/>
        </p:spPr>
        <p:txBody>
          <a:bodyPr wrap="square" lIns="0">
            <a:spAutoFit/>
          </a:bodyPr>
          <a:lstStyle/>
          <a:p>
            <a:pPr>
              <a:buClr>
                <a:schemeClr val="accent1"/>
              </a:buClr>
              <a:buSzPct val="80000"/>
              <a:buFont typeface="Wingdings" pitchFamily="2" charset="2"/>
              <a:buNone/>
              <a:defRPr/>
            </a:pPr>
            <a:r>
              <a:rPr lang="en-US" sz="1000" b="1" dirty="0">
                <a:latin typeface="+mn-lt"/>
              </a:rPr>
              <a:t>Do you want to discuss with others?</a:t>
            </a:r>
          </a:p>
        </p:txBody>
      </p:sp>
      <p:grpSp>
        <p:nvGrpSpPr>
          <p:cNvPr id="11" name="Group 10"/>
          <p:cNvGrpSpPr/>
          <p:nvPr/>
        </p:nvGrpSpPr>
        <p:grpSpPr>
          <a:xfrm>
            <a:off x="4067252" y="4206242"/>
            <a:ext cx="2523746" cy="2296971"/>
            <a:chOff x="4067252" y="4206242"/>
            <a:chExt cx="2523746" cy="2494483"/>
          </a:xfrm>
        </p:grpSpPr>
        <p:cxnSp>
          <p:nvCxnSpPr>
            <p:cNvPr id="4" name="Straight Connector 3"/>
            <p:cNvCxnSpPr/>
            <p:nvPr/>
          </p:nvCxnSpPr>
          <p:spPr>
            <a:xfrm>
              <a:off x="4067252"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590998" y="4206242"/>
              <a:ext cx="0" cy="2494483"/>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914316" y="4593036"/>
            <a:ext cx="253764" cy="259080"/>
            <a:chOff x="7078027" y="4710989"/>
            <a:chExt cx="224973" cy="209902"/>
          </a:xfrm>
        </p:grpSpPr>
        <p:pic>
          <p:nvPicPr>
            <p:cNvPr id="38" name="Picture 37"/>
            <p:cNvPicPr>
              <a:picLocks noChangeAspect="1"/>
            </p:cNvPicPr>
            <p:nvPr/>
          </p:nvPicPr>
          <p:blipFill>
            <a:blip r:embed="rId7" cstate="print">
              <a:duotone>
                <a:prstClr val="black"/>
                <a:schemeClr val="accent3">
                  <a:lumMod val="60000"/>
                  <a:lumOff val="40000"/>
                  <a:tint val="45000"/>
                  <a:satMod val="400000"/>
                </a:schemeClr>
              </a:duotone>
              <a:extLst>
                <a:ext uri="{28A0092B-C50C-407E-A947-70E740481C1C}">
                  <a14:useLocalDpi xmlns:a14="http://schemas.microsoft.com/office/drawing/2010/main" val="0"/>
                </a:ext>
              </a:extLst>
            </a:blip>
            <a:stretch>
              <a:fillRect/>
            </a:stretch>
          </p:blipFill>
          <p:spPr>
            <a:xfrm>
              <a:off x="7078027" y="4710989"/>
              <a:ext cx="126067" cy="135832"/>
            </a:xfrm>
            <a:prstGeom prst="rect">
              <a:avLst/>
            </a:prstGeom>
          </p:spPr>
        </p:pic>
        <p:pic>
          <p:nvPicPr>
            <p:cNvPr id="39" name="Picture 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93639" y="4714694"/>
              <a:ext cx="109361" cy="159287"/>
            </a:xfrm>
            <a:prstGeom prst="rect">
              <a:avLst/>
            </a:prstGeom>
          </p:spPr>
        </p:pic>
        <p:pic>
          <p:nvPicPr>
            <p:cNvPr id="44" name="Picture 43"/>
            <p:cNvPicPr>
              <a:picLocks noChangeAspect="1"/>
            </p:cNvPicPr>
            <p:nvPr/>
          </p:nvPicPr>
          <p:blipFill>
            <a:blip r:embed="rId9" cstate="print">
              <a:biLevel thresh="75000"/>
              <a:extLst>
                <a:ext uri="{28A0092B-C50C-407E-A947-70E740481C1C}">
                  <a14:useLocalDpi xmlns:a14="http://schemas.microsoft.com/office/drawing/2010/main" val="0"/>
                </a:ext>
              </a:extLst>
            </a:blip>
            <a:stretch>
              <a:fillRect/>
            </a:stretch>
          </p:blipFill>
          <p:spPr>
            <a:xfrm>
              <a:off x="7110255" y="4736483"/>
              <a:ext cx="160893" cy="184408"/>
            </a:xfrm>
            <a:prstGeom prst="rect">
              <a:avLst/>
            </a:prstGeom>
          </p:spPr>
        </p:pic>
      </p:grpSp>
      <p:sp>
        <p:nvSpPr>
          <p:cNvPr id="10" name="Folded Corner 9"/>
          <p:cNvSpPr/>
          <p:nvPr/>
        </p:nvSpPr>
        <p:spPr bwMode="gray">
          <a:xfrm>
            <a:off x="4400550" y="4608275"/>
            <a:ext cx="216408" cy="310896"/>
          </a:xfrm>
          <a:prstGeom prst="foldedCorner">
            <a:avLst>
              <a:gd name="adj" fmla="val 40141"/>
            </a:avLst>
          </a:prstGeom>
          <a:solidFill>
            <a:schemeClr val="tx2"/>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12" name="Straight Connector 11"/>
          <p:cNvCxnSpPr/>
          <p:nvPr/>
        </p:nvCxnSpPr>
        <p:spPr>
          <a:xfrm>
            <a:off x="4421886" y="4657043"/>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421886" y="4693619"/>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421886" y="4730195"/>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421886" y="4766771"/>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421886" y="4803347"/>
            <a:ext cx="1737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421886" y="4839923"/>
            <a:ext cx="670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bwMode="gray">
          <a:xfrm>
            <a:off x="4406900" y="5533318"/>
            <a:ext cx="258928" cy="241402"/>
          </a:xfrm>
          <a:prstGeom prst="rect">
            <a:avLst/>
          </a:prstGeom>
          <a:solidFill>
            <a:schemeClr val="accent6"/>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nvGrpSpPr>
          <p:cNvPr id="6" name="Group 5"/>
          <p:cNvGrpSpPr/>
          <p:nvPr/>
        </p:nvGrpSpPr>
        <p:grpSpPr>
          <a:xfrm>
            <a:off x="4446828" y="5543638"/>
            <a:ext cx="158220" cy="276999"/>
            <a:chOff x="4441320" y="5812220"/>
            <a:chExt cx="158220" cy="276999"/>
          </a:xfrm>
        </p:grpSpPr>
        <p:sp>
          <p:nvSpPr>
            <p:cNvPr id="5" name="TextBox 4"/>
            <p:cNvSpPr txBox="1"/>
            <p:nvPr/>
          </p:nvSpPr>
          <p:spPr>
            <a:xfrm>
              <a:off x="4441320"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sp>
          <p:nvSpPr>
            <p:cNvPr id="97" name="TextBox 96"/>
            <p:cNvSpPr txBox="1"/>
            <p:nvPr/>
          </p:nvSpPr>
          <p:spPr>
            <a:xfrm>
              <a:off x="4485387" y="5812220"/>
              <a:ext cx="114153"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chemeClr val="bg1"/>
                  </a:solidFill>
                  <a:latin typeface="Aparajita" pitchFamily="34" charset="0"/>
                  <a:ea typeface="Arial Unicode MS" pitchFamily="34" charset="-128"/>
                  <a:cs typeface="Aparajita" pitchFamily="34" charset="0"/>
                </a:rPr>
                <a:t>V</a:t>
              </a:r>
            </a:p>
          </p:txBody>
        </p:sp>
      </p:grpSp>
      <p:sp>
        <p:nvSpPr>
          <p:cNvPr id="56" name="TextBox 55"/>
          <p:cNvSpPr txBox="1"/>
          <p:nvPr/>
        </p:nvSpPr>
        <p:spPr>
          <a:xfrm>
            <a:off x="1829558" y="6553624"/>
            <a:ext cx="7314442" cy="261610"/>
          </a:xfrm>
          <a:prstGeom prst="rect">
            <a:avLst/>
          </a:prstGeom>
          <a:noFill/>
        </p:spPr>
        <p:txBody>
          <a:bodyPr wrap="square" lIns="0" tIns="0" rIns="0" bIns="0" rtlCol="0">
            <a:spAutoFit/>
          </a:bodyPr>
          <a:lstStyle/>
          <a:p>
            <a:r>
              <a:rPr lang="en-US" sz="1000" kern="0" dirty="0">
                <a:ea typeface="Arial Unicode MS" pitchFamily="34" charset="-128"/>
                <a:cs typeface="Arial Unicode MS" pitchFamily="34" charset="-128"/>
              </a:rPr>
              <a:t>* </a:t>
            </a:r>
            <a:r>
              <a:rPr lang="en-US" sz="700" kern="0" dirty="0">
                <a:ea typeface="Arial Unicode MS" pitchFamily="34" charset="-128"/>
                <a:cs typeface="Arial Unicode MS" pitchFamily="34" charset="-128"/>
              </a:rPr>
              <a:t>Note that to access the links above you need to have a user in SAP Business Center. If you cannot access the page directly and if you are using Microsoft Internet Explorer®, please check </a:t>
            </a:r>
            <a:r>
              <a:rPr lang="en-US" sz="700" kern="0" dirty="0">
                <a:ea typeface="Arial Unicode MS" pitchFamily="34" charset="-128"/>
                <a:cs typeface="Arial Unicode MS" pitchFamily="34" charset="-128"/>
                <a:hlinkClick r:id="rId10"/>
              </a:rPr>
              <a:t>http://support.microsoft.com/kb/890474</a:t>
            </a:r>
            <a:r>
              <a:rPr lang="en-US" sz="700" kern="0" dirty="0">
                <a:ea typeface="Arial Unicode MS" pitchFamily="34" charset="-128"/>
                <a:cs typeface="Arial Unicode MS" pitchFamily="34" charset="-128"/>
              </a:rPr>
              <a:t>.</a:t>
            </a:r>
            <a:endParaRPr lang="de-DE" sz="700" kern="0" dirty="0">
              <a:ea typeface="Arial Unicode MS" pitchFamily="34" charset="-128"/>
              <a:cs typeface="Arial Unicode MS" pitchFamily="34" charset="-128"/>
            </a:endParaRPr>
          </a:p>
        </p:txBody>
      </p:sp>
      <p:sp>
        <p:nvSpPr>
          <p:cNvPr id="55" name="TextBox 61"/>
          <p:cNvSpPr txBox="1">
            <a:spLocks noChangeArrowheads="1"/>
          </p:cNvSpPr>
          <p:nvPr/>
        </p:nvSpPr>
        <p:spPr bwMode="auto">
          <a:xfrm>
            <a:off x="327025" y="5832608"/>
            <a:ext cx="1436688" cy="330200"/>
          </a:xfrm>
          <a:prstGeom prst="rect">
            <a:avLst/>
          </a:prstGeom>
          <a:solidFill>
            <a:srgbClr val="ECECEC"/>
          </a:solidFill>
        </p:spPr>
        <p:txBody>
          <a:bodyPr lIns="0" rIns="0" anchor="ctr"/>
          <a:lstStyle>
            <a:defPPr>
              <a:defRPr lang="de-DE"/>
            </a:defPPr>
            <a:lvl1pPr marL="288000">
              <a:buClr>
                <a:schemeClr val="accent1"/>
              </a:buClr>
              <a:buSzPct val="80000"/>
              <a:defRPr sz="900" b="1">
                <a:latin typeface="+mn-lt"/>
              </a:defRPr>
            </a:lvl1pPr>
          </a:lstStyle>
          <a:p>
            <a:r>
              <a:rPr lang="en-US" dirty="0"/>
              <a:t>Further Information</a:t>
            </a:r>
          </a:p>
        </p:txBody>
      </p:sp>
      <p:pic>
        <p:nvPicPr>
          <p:cNvPr id="57" name="Picture 56" descr="scenario_60pxgrün.png"/>
          <p:cNvPicPr>
            <a:picLocks noChangeAspect="1"/>
          </p:cNvPicPr>
          <p:nvPr/>
        </p:nvPicPr>
        <p:blipFill>
          <a:blip r:embed="rId11" cstate="print"/>
          <a:stretch>
            <a:fillRect/>
          </a:stretch>
        </p:blipFill>
        <p:spPr>
          <a:xfrm>
            <a:off x="361522" y="4846253"/>
            <a:ext cx="180000" cy="180000"/>
          </a:xfrm>
          <a:prstGeom prst="rect">
            <a:avLst/>
          </a:prstGeom>
        </p:spPr>
      </p:pic>
      <p:sp>
        <p:nvSpPr>
          <p:cNvPr id="58" name="TextBox 7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9" name="TextBox 58"/>
          <p:cNvSpPr txBox="1"/>
          <p:nvPr/>
        </p:nvSpPr>
        <p:spPr>
          <a:xfrm>
            <a:off x="327024" y="4786930"/>
            <a:ext cx="1630363" cy="330200"/>
          </a:xfrm>
          <a:prstGeom prst="rect">
            <a:avLst/>
          </a:prstGeom>
          <a:noFill/>
        </p:spPr>
        <p:txBody>
          <a:bodyPr lIns="0" rIns="0" anchor="ctr"/>
          <a:lstStyle/>
          <a:p>
            <a:pPr marL="288000">
              <a:buClr>
                <a:schemeClr val="accent1"/>
              </a:buClr>
              <a:buSzPct val="80000"/>
              <a:defRPr/>
            </a:pPr>
            <a:r>
              <a:rPr lang="en-US" sz="900" dirty="0">
                <a:latin typeface="+mn-lt"/>
              </a:rPr>
              <a:t>Scenario/Processes</a:t>
            </a:r>
          </a:p>
        </p:txBody>
      </p:sp>
      <p:pic>
        <p:nvPicPr>
          <p:cNvPr id="60" name="Picture 59" descr="Calculator_2_60px.png"/>
          <p:cNvPicPr>
            <a:picLocks noChangeAspect="1"/>
          </p:cNvPicPr>
          <p:nvPr/>
        </p:nvPicPr>
        <p:blipFill>
          <a:blip r:embed="rId12" cstate="print"/>
          <a:stretch>
            <a:fillRect/>
          </a:stretch>
        </p:blipFill>
        <p:spPr>
          <a:xfrm>
            <a:off x="366739" y="5245467"/>
            <a:ext cx="180000" cy="180000"/>
          </a:xfrm>
          <a:prstGeom prst="rect">
            <a:avLst/>
          </a:prstGeom>
        </p:spPr>
      </p:pic>
      <p:sp>
        <p:nvSpPr>
          <p:cNvPr id="64" name="Rectangle 55">
            <a:hlinkClick r:id="rId13" action="ppaction://hlinksldjump"/>
          </p:cNvPr>
          <p:cNvSpPr>
            <a:spLocks noChangeArrowheads="1"/>
          </p:cNvSpPr>
          <p:nvPr/>
        </p:nvSpPr>
        <p:spPr bwMode="auto">
          <a:xfrm>
            <a:off x="342150"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5" name="Rectangle 57">
            <a:hlinkClick r:id="rId14" action="ppaction://hlinksldjump"/>
          </p:cNvPr>
          <p:cNvSpPr>
            <a:spLocks noChangeArrowheads="1"/>
          </p:cNvSpPr>
          <p:nvPr/>
        </p:nvSpPr>
        <p:spPr bwMode="auto">
          <a:xfrm>
            <a:off x="318316"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1" name="Picture 70" descr="Monitor_60px.png"/>
          <p:cNvPicPr>
            <a:picLocks noChangeAspect="1"/>
          </p:cNvPicPr>
          <p:nvPr/>
        </p:nvPicPr>
        <p:blipFill>
          <a:blip r:embed="rId15" cstate="print"/>
          <a:stretch>
            <a:fillRect/>
          </a:stretch>
        </p:blipFill>
        <p:spPr>
          <a:xfrm>
            <a:off x="366739" y="5604137"/>
            <a:ext cx="180000" cy="180000"/>
          </a:xfrm>
          <a:prstGeom prst="rect">
            <a:avLst/>
          </a:prstGeom>
        </p:spPr>
      </p:pic>
      <p:sp>
        <p:nvSpPr>
          <p:cNvPr id="72" name="Rectangle 57">
            <a:hlinkClick r:id="rId16"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pic>
        <p:nvPicPr>
          <p:cNvPr id="48" name="Picture 47"/>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843430" y="4609242"/>
            <a:ext cx="245358" cy="241200"/>
          </a:xfrm>
          <a:prstGeom prst="rect">
            <a:avLst/>
          </a:prstGeom>
        </p:spPr>
      </p:pic>
      <p:pic>
        <p:nvPicPr>
          <p:cNvPr id="50" name="Picture 49"/>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Tree>
    <p:extLst>
      <p:ext uri="{BB962C8B-B14F-4D97-AF65-F5344CB8AC3E}">
        <p14:creationId xmlns:p14="http://schemas.microsoft.com/office/powerpoint/2010/main" val="2194440530"/>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Box 72"/>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13" name="Chevron 79"/>
          <p:cNvSpPr>
            <a:spLocks noChangeArrowheads="1"/>
          </p:cNvSpPr>
          <p:nvPr/>
        </p:nvSpPr>
        <p:spPr bwMode="auto">
          <a:xfrm>
            <a:off x="6517035"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900" b="1" dirty="0">
              <a:solidFill>
                <a:srgbClr val="404040"/>
              </a:solidFill>
            </a:endParaRPr>
          </a:p>
          <a:p>
            <a:pPr>
              <a:buClr>
                <a:schemeClr val="accent1"/>
              </a:buClr>
              <a:buSzPct val="80000"/>
              <a:buFont typeface="Wingdings" pitchFamily="2" charset="2"/>
              <a:buNone/>
            </a:pPr>
            <a:r>
              <a:rPr lang="en-US" sz="700" dirty="0">
                <a:solidFill>
                  <a:srgbClr val="404040"/>
                </a:solidFill>
              </a:rPr>
              <a:t>Warehouse Manager</a:t>
            </a:r>
          </a:p>
        </p:txBody>
      </p:sp>
      <p:sp>
        <p:nvSpPr>
          <p:cNvPr id="2" name="Title 1"/>
          <p:cNvSpPr>
            <a:spLocks noGrp="1"/>
          </p:cNvSpPr>
          <p:nvPr>
            <p:ph type="title"/>
          </p:nvPr>
        </p:nvSpPr>
        <p:spPr/>
        <p:txBody>
          <a:bodyPr/>
          <a:lstStyle/>
          <a:p>
            <a:r>
              <a:rPr lang="en-US" b="0" dirty="0"/>
              <a:t>Order-to-Cash (Specified Products)</a:t>
            </a:r>
            <a:br>
              <a:rPr lang="en-US" b="0" dirty="0"/>
            </a:br>
            <a:r>
              <a:rPr lang="en-US" sz="2000" b="0" dirty="0"/>
              <a:t>Scenario Overview</a:t>
            </a:r>
          </a:p>
        </p:txBody>
      </p:sp>
      <p:sp>
        <p:nvSpPr>
          <p:cNvPr id="9" name="Chevron 123">
            <a:hlinkClick r:id="rId6" action="ppaction://hlinksldjump"/>
          </p:cNvPr>
          <p:cNvSpPr>
            <a:spLocks noChangeArrowheads="1"/>
          </p:cNvSpPr>
          <p:nvPr/>
        </p:nvSpPr>
        <p:spPr bwMode="auto">
          <a:xfrm>
            <a:off x="3723643" y="2095360"/>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Deliveries</a:t>
            </a:r>
          </a:p>
        </p:txBody>
      </p:sp>
      <p:sp>
        <p:nvSpPr>
          <p:cNvPr id="10" name="Chevron 123">
            <a:hlinkClick r:id="rId7" action="ppaction://hlinksldjump"/>
          </p:cNvPr>
          <p:cNvSpPr>
            <a:spLocks noChangeArrowheads="1"/>
          </p:cNvSpPr>
          <p:nvPr/>
        </p:nvSpPr>
        <p:spPr bwMode="auto">
          <a:xfrm>
            <a:off x="339210" y="2094999"/>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11" name="Chevron 123">
            <a:hlinkClick r:id="rId8" action="ppaction://hlinksldjump"/>
          </p:cNvPr>
          <p:cNvSpPr>
            <a:spLocks noChangeArrowheads="1"/>
          </p:cNvSpPr>
          <p:nvPr/>
        </p:nvSpPr>
        <p:spPr bwMode="auto">
          <a:xfrm>
            <a:off x="1185398" y="2094999"/>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13" name="Chevron 123">
            <a:hlinkClick r:id="rId9" action="ppaction://hlinksldjump"/>
          </p:cNvPr>
          <p:cNvSpPr>
            <a:spLocks noChangeArrowheads="1"/>
          </p:cNvSpPr>
          <p:nvPr/>
        </p:nvSpPr>
        <p:spPr bwMode="auto">
          <a:xfrm>
            <a:off x="2874732" y="2094999"/>
            <a:ext cx="884236"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16" name="Chevron 123">
            <a:hlinkClick r:id="rId10" action="ppaction://hlinksldjump"/>
          </p:cNvPr>
          <p:cNvSpPr>
            <a:spLocks noChangeArrowheads="1"/>
          </p:cNvSpPr>
          <p:nvPr/>
        </p:nvSpPr>
        <p:spPr bwMode="auto">
          <a:xfrm>
            <a:off x="3723643" y="3028114"/>
            <a:ext cx="884237" cy="879810"/>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22" name="TextBox 21"/>
          <p:cNvSpPr txBox="1"/>
          <p:nvPr/>
        </p:nvSpPr>
        <p:spPr>
          <a:xfrm>
            <a:off x="218636" y="4119098"/>
            <a:ext cx="1647825" cy="461665"/>
          </a:xfrm>
          <a:prstGeom prst="rect">
            <a:avLst/>
          </a:prstGeom>
          <a:noFill/>
        </p:spPr>
        <p:txBody>
          <a:bodyPr>
            <a:spAutoFit/>
          </a:bodyPr>
          <a:lstStyle/>
          <a:p>
            <a:pPr>
              <a:buClr>
                <a:schemeClr val="accent1"/>
              </a:buClr>
              <a:buSzPct val="80000"/>
              <a:buFont typeface="Wingdings" pitchFamily="2" charset="2"/>
              <a:buNone/>
              <a:defRPr/>
            </a:pPr>
            <a:r>
              <a:rPr lang="en-US" sz="1200" dirty="0">
                <a:solidFill>
                  <a:srgbClr val="666666"/>
                </a:solidFill>
                <a:latin typeface="BentonSans Light" pitchFamily="2" charset="0"/>
              </a:rPr>
              <a:t>Scenario </a:t>
            </a:r>
          </a:p>
          <a:p>
            <a:pPr>
              <a:buClr>
                <a:schemeClr val="accent1"/>
              </a:buClr>
              <a:buSzPct val="80000"/>
              <a:buFont typeface="Wingdings" pitchFamily="2" charset="2"/>
              <a:buNone/>
              <a:defRPr/>
            </a:pPr>
            <a:r>
              <a:rPr lang="en-US" sz="1200" dirty="0">
                <a:solidFill>
                  <a:srgbClr val="666666"/>
                </a:solidFill>
                <a:latin typeface="BentonSans Light" pitchFamily="2" charset="0"/>
              </a:rPr>
              <a:t>Explorer</a:t>
            </a:r>
            <a:endParaRPr lang="en-US" sz="1000" dirty="0">
              <a:solidFill>
                <a:srgbClr val="666666"/>
              </a:solidFill>
              <a:latin typeface="BentonSans Light" pitchFamily="2" charset="0"/>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1100" dirty="0">
                <a:solidFill>
                  <a:srgbClr val="666666"/>
                </a:solidFill>
                <a:latin typeface="BentonSans Light" pitchFamily="2" charset="0"/>
              </a:rPr>
              <a:t>Scenario Description</a:t>
            </a:r>
            <a:endParaRPr lang="en-US" sz="900" dirty="0">
              <a:solidFill>
                <a:srgbClr val="666666"/>
              </a:solidFill>
              <a:latin typeface="BentonSans Light" pitchFamily="2" charset="0"/>
            </a:endParaRPr>
          </a:p>
        </p:txBody>
      </p:sp>
      <p:sp>
        <p:nvSpPr>
          <p:cNvPr id="48" name="TextBox 66"/>
          <p:cNvSpPr txBox="1">
            <a:spLocks noChangeArrowheads="1"/>
          </p:cNvSpPr>
          <p:nvPr/>
        </p:nvSpPr>
        <p:spPr bwMode="auto">
          <a:xfrm>
            <a:off x="1756240" y="6012108"/>
            <a:ext cx="6350000" cy="228600"/>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following business roles are involved in this scenario:</a:t>
            </a:r>
          </a:p>
        </p:txBody>
      </p:sp>
      <p:grpSp>
        <p:nvGrpSpPr>
          <p:cNvPr id="3" name="Group 65"/>
          <p:cNvGrpSpPr/>
          <p:nvPr/>
        </p:nvGrpSpPr>
        <p:grpSpPr>
          <a:xfrm>
            <a:off x="7709046" y="1152671"/>
            <a:ext cx="1174410" cy="309466"/>
            <a:chOff x="7269479" y="1173773"/>
            <a:chExt cx="1174410" cy="309466"/>
          </a:xfrm>
        </p:grpSpPr>
        <p:pic>
          <p:nvPicPr>
            <p:cNvPr id="1026" name="Picture 2" descr="\\dwdfkps\KPS\100_Public\Graphics\Pictogram-Library\2011-Visual-Style\60X60-PNGs\SelfService_60px.png"/>
            <p:cNvPicPr>
              <a:picLocks noChangeAspect="1" noChangeArrowheads="1"/>
            </p:cNvPicPr>
            <p:nvPr/>
          </p:nvPicPr>
          <p:blipFill>
            <a:blip r:embed="rId11" cstate="print"/>
            <a:srcRect/>
            <a:stretch>
              <a:fillRect/>
            </a:stretch>
          </p:blipFill>
          <p:spPr bwMode="auto">
            <a:xfrm>
              <a:off x="7269479" y="1173773"/>
              <a:ext cx="282233" cy="282233"/>
            </a:xfrm>
            <a:prstGeom prst="rect">
              <a:avLst/>
            </a:prstGeom>
            <a:noFill/>
          </p:spPr>
        </p:pic>
        <p:sp>
          <p:nvSpPr>
            <p:cNvPr id="61"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69" name="Chevron 123">
            <a:hlinkClick r:id="rId12" action="ppaction://hlinksldjump"/>
          </p:cNvPr>
          <p:cNvSpPr>
            <a:spLocks noChangeArrowheads="1"/>
          </p:cNvSpPr>
          <p:nvPr/>
        </p:nvSpPr>
        <p:spPr bwMode="auto">
          <a:xfrm>
            <a:off x="4575175" y="2095306"/>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71" name="Freeform 69"/>
          <p:cNvSpPr>
            <a:spLocks noChangeArrowheads="1"/>
          </p:cNvSpPr>
          <p:nvPr/>
        </p:nvSpPr>
        <p:spPr bwMode="auto">
          <a:xfrm>
            <a:off x="5239674" y="284093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2" name="Chevron 123">
            <a:hlinkClick r:id="rId13" action="ppaction://hlinksldjump"/>
          </p:cNvPr>
          <p:cNvSpPr>
            <a:spLocks noChangeArrowheads="1"/>
          </p:cNvSpPr>
          <p:nvPr/>
        </p:nvSpPr>
        <p:spPr bwMode="auto">
          <a:xfrm>
            <a:off x="5416550" y="2095306"/>
            <a:ext cx="884237" cy="879809"/>
          </a:xfrm>
          <a:prstGeom prst="chevron">
            <a:avLst>
              <a:gd name="adj" fmla="val 1037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74" name="Freeform 69"/>
          <p:cNvSpPr>
            <a:spLocks noChangeArrowheads="1"/>
          </p:cNvSpPr>
          <p:nvPr/>
        </p:nvSpPr>
        <p:spPr bwMode="auto">
          <a:xfrm>
            <a:off x="6073098" y="284093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77" name="Picture 7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065761" y="3121620"/>
            <a:ext cx="118680" cy="88470"/>
          </a:xfrm>
          <a:prstGeom prst="rect">
            <a:avLst/>
          </a:prstGeom>
        </p:spPr>
      </p:pic>
      <p:sp>
        <p:nvSpPr>
          <p:cNvPr id="78" name="Text Box 14"/>
          <p:cNvSpPr txBox="1">
            <a:spLocks noChangeArrowheads="1"/>
          </p:cNvSpPr>
          <p:nvPr/>
        </p:nvSpPr>
        <p:spPr bwMode="auto">
          <a:xfrm>
            <a:off x="2162174" y="3061962"/>
            <a:ext cx="742951" cy="246062"/>
          </a:xfrm>
          <a:prstGeom prst="rect">
            <a:avLst/>
          </a:prstGeom>
          <a:noFill/>
          <a:ln w="12700">
            <a:noFill/>
            <a:miter lim="800000"/>
            <a:headEnd/>
            <a:tailEnd/>
          </a:ln>
        </p:spPr>
        <p:txBody>
          <a:bodyPr/>
          <a:lstStyle/>
          <a:p>
            <a:pPr>
              <a:spcBef>
                <a:spcPct val="50000"/>
              </a:spcBef>
              <a:buClr>
                <a:schemeClr val="accent1"/>
              </a:buClr>
              <a:buSzPct val="80000"/>
              <a:buFont typeface="Wingdings" pitchFamily="2" charset="2"/>
              <a:buNone/>
            </a:pPr>
            <a:r>
              <a:rPr lang="en-US" sz="600" dirty="0"/>
              <a:t>Procure-to-Pay</a:t>
            </a:r>
          </a:p>
        </p:txBody>
      </p:sp>
      <p:pic>
        <p:nvPicPr>
          <p:cNvPr id="79" name="Picture 7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056236" y="1892895"/>
            <a:ext cx="118680" cy="88470"/>
          </a:xfrm>
          <a:prstGeom prst="rect">
            <a:avLst/>
          </a:prstGeom>
        </p:spPr>
      </p:pic>
      <p:sp>
        <p:nvSpPr>
          <p:cNvPr id="80" name="Text Box 14"/>
          <p:cNvSpPr txBox="1">
            <a:spLocks noChangeArrowheads="1"/>
          </p:cNvSpPr>
          <p:nvPr/>
        </p:nvSpPr>
        <p:spPr bwMode="auto">
          <a:xfrm>
            <a:off x="2152649" y="1833237"/>
            <a:ext cx="742951" cy="246062"/>
          </a:xfrm>
          <a:prstGeom prst="rect">
            <a:avLst/>
          </a:prstGeom>
          <a:noFill/>
          <a:ln w="12700">
            <a:noFill/>
            <a:miter lim="800000"/>
            <a:headEnd/>
            <a:tailEnd/>
          </a:ln>
        </p:spPr>
        <p:txBody>
          <a:bodyPr/>
          <a:lstStyle/>
          <a:p>
            <a:pPr>
              <a:spcBef>
                <a:spcPct val="50000"/>
              </a:spcBef>
              <a:buClr>
                <a:schemeClr val="accent1"/>
              </a:buClr>
              <a:buSzPct val="80000"/>
              <a:buFont typeface="Wingdings" pitchFamily="2" charset="2"/>
              <a:buNone/>
            </a:pPr>
            <a:r>
              <a:rPr lang="en-US" sz="600" dirty="0"/>
              <a:t>Make-to-Stock</a:t>
            </a:r>
          </a:p>
        </p:txBody>
      </p:sp>
      <p:pic>
        <p:nvPicPr>
          <p:cNvPr id="82" name="Picture 81"/>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46075" y="1816695"/>
            <a:ext cx="118680" cy="88470"/>
          </a:xfrm>
          <a:prstGeom prst="rect">
            <a:avLst/>
          </a:prstGeom>
        </p:spPr>
      </p:pic>
      <p:sp>
        <p:nvSpPr>
          <p:cNvPr id="83" name="Text Box 14"/>
          <p:cNvSpPr txBox="1">
            <a:spLocks noChangeArrowheads="1"/>
          </p:cNvSpPr>
          <p:nvPr/>
        </p:nvSpPr>
        <p:spPr bwMode="auto">
          <a:xfrm>
            <a:off x="495300" y="1757037"/>
            <a:ext cx="690140" cy="246062"/>
          </a:xfrm>
          <a:prstGeom prst="rect">
            <a:avLst/>
          </a:prstGeom>
          <a:noFill/>
          <a:ln w="12700">
            <a:noFill/>
            <a:miter lim="800000"/>
            <a:headEnd/>
            <a:tailEnd/>
          </a:ln>
        </p:spPr>
        <p:txBody>
          <a:bodyPr/>
          <a:lstStyle/>
          <a:p>
            <a:pPr>
              <a:spcBef>
                <a:spcPct val="50000"/>
              </a:spcBef>
              <a:buClr>
                <a:schemeClr val="accent1"/>
              </a:buClr>
              <a:buSzPct val="80000"/>
              <a:buFont typeface="Wingdings" pitchFamily="2" charset="2"/>
              <a:buNone/>
            </a:pPr>
            <a:r>
              <a:rPr lang="en-US" sz="600" dirty="0"/>
              <a:t>Product Definition</a:t>
            </a:r>
          </a:p>
        </p:txBody>
      </p:sp>
      <p:sp>
        <p:nvSpPr>
          <p:cNvPr id="109" name="Chevron 79"/>
          <p:cNvSpPr>
            <a:spLocks noChangeArrowheads="1"/>
          </p:cNvSpPr>
          <p:nvPr/>
        </p:nvSpPr>
        <p:spPr bwMode="auto">
          <a:xfrm>
            <a:off x="2201863"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pPr>
            <a:r>
              <a:rPr lang="en-US" sz="700" dirty="0">
                <a:solidFill>
                  <a:srgbClr val="404040"/>
                </a:solidFill>
              </a:rPr>
              <a:t>Sales/Customer Service Representative</a:t>
            </a:r>
          </a:p>
        </p:txBody>
      </p:sp>
      <p:sp>
        <p:nvSpPr>
          <p:cNvPr id="110" name="Chevron 79"/>
          <p:cNvSpPr>
            <a:spLocks noChangeArrowheads="1"/>
          </p:cNvSpPr>
          <p:nvPr/>
        </p:nvSpPr>
        <p:spPr bwMode="auto">
          <a:xfrm>
            <a:off x="3376613" y="6315075"/>
            <a:ext cx="538162" cy="430214"/>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r>
              <a:rPr lang="en-US" sz="700" dirty="0">
                <a:solidFill>
                  <a:srgbClr val="404040"/>
                </a:solidFill>
              </a:rPr>
              <a:t>Supply Planner</a:t>
            </a:r>
          </a:p>
        </p:txBody>
      </p:sp>
      <p:sp>
        <p:nvSpPr>
          <p:cNvPr id="111" name="Chevron 79"/>
          <p:cNvSpPr>
            <a:spLocks noChangeArrowheads="1"/>
          </p:cNvSpPr>
          <p:nvPr/>
        </p:nvSpPr>
        <p:spPr bwMode="auto">
          <a:xfrm>
            <a:off x="441325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700" b="1" dirty="0">
              <a:solidFill>
                <a:srgbClr val="404040"/>
              </a:solidFill>
            </a:endParaRPr>
          </a:p>
          <a:p>
            <a:pPr>
              <a:buClr>
                <a:schemeClr val="accent1"/>
              </a:buClr>
              <a:buSzPct val="80000"/>
              <a:buFont typeface="Wingdings" pitchFamily="2" charset="2"/>
              <a:buNone/>
            </a:pPr>
            <a:r>
              <a:rPr lang="en-US" sz="700" dirty="0">
                <a:solidFill>
                  <a:srgbClr val="404040"/>
                </a:solidFill>
              </a:rPr>
              <a:t>Quality Manager</a:t>
            </a:r>
          </a:p>
        </p:txBody>
      </p:sp>
      <p:sp>
        <p:nvSpPr>
          <p:cNvPr id="112" name="Chevron 79"/>
          <p:cNvSpPr>
            <a:spLocks noChangeArrowheads="1"/>
          </p:cNvSpPr>
          <p:nvPr/>
        </p:nvSpPr>
        <p:spPr bwMode="auto">
          <a:xfrm>
            <a:off x="503555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Inspector</a:t>
            </a:r>
          </a:p>
          <a:p>
            <a:pPr>
              <a:buClr>
                <a:schemeClr val="accent1"/>
              </a:buClr>
              <a:buSzPct val="80000"/>
              <a:buFont typeface="Wingdings" pitchFamily="2" charset="2"/>
              <a:buNone/>
            </a:pPr>
            <a:endParaRPr lang="en-US" sz="700" dirty="0">
              <a:solidFill>
                <a:srgbClr val="404040"/>
              </a:solidFill>
            </a:endParaRPr>
          </a:p>
        </p:txBody>
      </p:sp>
      <p:sp>
        <p:nvSpPr>
          <p:cNvPr id="129" name="Chevron 79"/>
          <p:cNvSpPr>
            <a:spLocks noChangeArrowheads="1"/>
          </p:cNvSpPr>
          <p:nvPr/>
        </p:nvSpPr>
        <p:spPr bwMode="auto">
          <a:xfrm>
            <a:off x="5490368"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dirty="0">
              <a:solidFill>
                <a:srgbClr val="404040"/>
              </a:solidFill>
            </a:endParaRPr>
          </a:p>
          <a:p>
            <a:pPr>
              <a:buClr>
                <a:schemeClr val="accent1"/>
              </a:buClr>
              <a:buSzPct val="80000"/>
              <a:buFont typeface="Wingdings" pitchFamily="2" charset="2"/>
              <a:buNone/>
            </a:pPr>
            <a:r>
              <a:rPr lang="en-US" sz="700" dirty="0">
                <a:solidFill>
                  <a:srgbClr val="404040"/>
                </a:solidFill>
              </a:rPr>
              <a:t>Inspector</a:t>
            </a:r>
          </a:p>
          <a:p>
            <a:pPr>
              <a:buClr>
                <a:schemeClr val="accent1"/>
              </a:buClr>
              <a:buSzPct val="80000"/>
              <a:buFont typeface="Wingdings" pitchFamily="2" charset="2"/>
              <a:buNone/>
            </a:pPr>
            <a:endParaRPr lang="en-US" sz="700" dirty="0">
              <a:solidFill>
                <a:srgbClr val="404040"/>
              </a:solidFill>
            </a:endParaRPr>
          </a:p>
        </p:txBody>
      </p:sp>
      <p:sp>
        <p:nvSpPr>
          <p:cNvPr id="54" name="TextBox 66"/>
          <p:cNvSpPr txBox="1">
            <a:spLocks noChangeArrowheads="1"/>
          </p:cNvSpPr>
          <p:nvPr/>
        </p:nvSpPr>
        <p:spPr bwMode="auto">
          <a:xfrm>
            <a:off x="1760926" y="4399866"/>
            <a:ext cx="7256462" cy="1615827"/>
          </a:xfrm>
          <a:prstGeom prst="rect">
            <a:avLst/>
          </a:prstGeom>
          <a:noFill/>
          <a:ln w="9525">
            <a:noFill/>
            <a:miter lim="800000"/>
            <a:headEnd/>
            <a:tailEnd/>
          </a:ln>
        </p:spPr>
        <p:txBody>
          <a:bodyPr>
            <a:spAutoFit/>
          </a:bodyPr>
          <a:lstStyle/>
          <a:p>
            <a:pPr>
              <a:buClr>
                <a:schemeClr val="accent1"/>
              </a:buClr>
              <a:buSzPct val="80000"/>
              <a:buFont typeface="Wingdings" pitchFamily="2" charset="2"/>
              <a:buNone/>
            </a:pPr>
            <a:r>
              <a:rPr lang="en-US" sz="900" dirty="0"/>
              <a:t>The </a:t>
            </a:r>
            <a:r>
              <a:rPr lang="en-US" sz="900" b="1" dirty="0"/>
              <a:t>Order-to-Cash (Specified Products) </a:t>
            </a:r>
            <a:r>
              <a:rPr lang="en-US" sz="900" dirty="0"/>
              <a:t>business scenario enables your company to produce and sell products for a specific customer </a:t>
            </a:r>
          </a:p>
          <a:p>
            <a:pPr>
              <a:buClr>
                <a:schemeClr val="accent1"/>
              </a:buClr>
              <a:buSzPct val="80000"/>
              <a:buFont typeface="Wingdings" pitchFamily="2" charset="2"/>
              <a:buNone/>
            </a:pPr>
            <a:r>
              <a:rPr lang="en-US" sz="900" dirty="0"/>
              <a:t>demand.</a:t>
            </a:r>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r>
              <a:rPr lang="en-US" sz="900" dirty="0"/>
              <a:t>You can create a sales quote or sales order with a product specification that includes customer-specific requirements, plan the multilevel demand for a sales order item, and create supply for the required products. You can order and receive materials based on requirements from the customer, release the production order, and create production tasks. During task confirmation, it is ensured that only those materials that were replenished for a specific customer demand are consumed. Output products are always confirmed as specified stock. </a:t>
            </a:r>
          </a:p>
          <a:p>
            <a:pPr>
              <a:buClr>
                <a:schemeClr val="accent1"/>
              </a:buClr>
              <a:buSzPct val="80000"/>
              <a:buFont typeface="Wingdings" pitchFamily="2" charset="2"/>
              <a:buNone/>
            </a:pPr>
            <a:r>
              <a:rPr lang="en-US" sz="900" dirty="0"/>
              <a:t>A final inspection identifies if any of the units do not conform to the customer requirements.</a:t>
            </a:r>
          </a:p>
          <a:p>
            <a:pPr>
              <a:buClr>
                <a:schemeClr val="accent1"/>
              </a:buClr>
              <a:buSzPct val="80000"/>
              <a:buFont typeface="Wingdings" pitchFamily="2" charset="2"/>
              <a:buNone/>
            </a:pPr>
            <a:endParaRPr lang="en-US" sz="900" dirty="0"/>
          </a:p>
          <a:p>
            <a:pPr>
              <a:buClr>
                <a:schemeClr val="accent1"/>
              </a:buClr>
              <a:buSzPct val="80000"/>
              <a:buFont typeface="Wingdings" pitchFamily="2" charset="2"/>
              <a:buNone/>
            </a:pPr>
            <a:r>
              <a:rPr lang="en-US" sz="900" dirty="0"/>
              <a:t>You can post a goods issue. The system creates an outbound delivery and the products are shipped to the customer. An invoice is created based on the outbound delivery and the system updates financial accounting. </a:t>
            </a:r>
          </a:p>
        </p:txBody>
      </p:sp>
      <p:sp>
        <p:nvSpPr>
          <p:cNvPr id="103"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pic>
        <p:nvPicPr>
          <p:cNvPr id="104" name="Picture 52" descr="richard_stone_active.png">
            <a:hlinkClick r:id="rId15" action="ppaction://hlinksldjump" tooltip="Click here for a detailed role description"/>
          </p:cNvPr>
          <p:cNvPicPr>
            <a:picLocks noChangeAspect="1"/>
          </p:cNvPicPr>
          <p:nvPr>
            <p:custDataLst>
              <p:tags r:id="rId1"/>
            </p:custDataLst>
          </p:nvPr>
        </p:nvPicPr>
        <p:blipFill>
          <a:blip r:embed="rId16" cstate="print"/>
          <a:srcRect/>
          <a:stretch>
            <a:fillRect/>
          </a:stretch>
        </p:blipFill>
        <p:spPr bwMode="auto">
          <a:xfrm>
            <a:off x="7813675" y="6318250"/>
            <a:ext cx="411163" cy="411163"/>
          </a:xfrm>
          <a:prstGeom prst="rect">
            <a:avLst/>
          </a:prstGeom>
          <a:noFill/>
          <a:ln w="9525">
            <a:noFill/>
            <a:miter lim="800000"/>
            <a:headEnd/>
            <a:tailEnd/>
          </a:ln>
        </p:spPr>
      </p:pic>
      <p:sp>
        <p:nvSpPr>
          <p:cNvPr id="106" name="Chevron 79"/>
          <p:cNvSpPr>
            <a:spLocks noChangeArrowheads="1"/>
          </p:cNvSpPr>
          <p:nvPr/>
        </p:nvSpPr>
        <p:spPr bwMode="auto">
          <a:xfrm>
            <a:off x="7073900" y="6315075"/>
            <a:ext cx="639763"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107" name="Chevron 79"/>
          <p:cNvSpPr>
            <a:spLocks noChangeArrowheads="1"/>
          </p:cNvSpPr>
          <p:nvPr/>
        </p:nvSpPr>
        <p:spPr bwMode="auto">
          <a:xfrm>
            <a:off x="8269288" y="6315075"/>
            <a:ext cx="639762" cy="414338"/>
          </a:xfrm>
          <a:prstGeom prst="chevron">
            <a:avLst>
              <a:gd name="adj" fmla="val 0"/>
            </a:avLst>
          </a:prstGeom>
          <a:noFill/>
          <a:ln w="19050" cap="rnd" algn="ctr">
            <a:noFill/>
            <a:bevel/>
            <a:headEnd/>
            <a:tailEnd/>
          </a:ln>
        </p:spPr>
        <p:txBody>
          <a:bodyPr lIns="0" tIns="0" rIns="0" bIns="0" anchor="b"/>
          <a:lstStyle/>
          <a:p>
            <a:pPr>
              <a:buClr>
                <a:schemeClr val="accent1"/>
              </a:buClr>
              <a:buSzPct val="80000"/>
              <a:buFont typeface="Wingdings" pitchFamily="2" charset="2"/>
              <a:buNone/>
            </a:pPr>
            <a:endParaRPr lang="en-US" sz="800" b="1">
              <a:solidFill>
                <a:srgbClr val="404040"/>
              </a:solidFill>
            </a:endParaRPr>
          </a:p>
          <a:p>
            <a:pPr>
              <a:buClr>
                <a:schemeClr val="accent1"/>
              </a:buClr>
              <a:buSzPct val="80000"/>
              <a:buFont typeface="Wingdings" pitchFamily="2" charset="2"/>
              <a:buNone/>
            </a:pPr>
            <a:r>
              <a:rPr lang="en-US" sz="700">
                <a:solidFill>
                  <a:srgbClr val="404040"/>
                </a:solidFill>
              </a:rPr>
              <a:t>&lt;Role Name&gt;</a:t>
            </a:r>
          </a:p>
        </p:txBody>
      </p:sp>
      <p:sp>
        <p:nvSpPr>
          <p:cNvPr id="125" name="Rectangle 72"/>
          <p:cNvSpPr>
            <a:spLocks noChangeArrowheads="1"/>
          </p:cNvSpPr>
          <p:nvPr/>
        </p:nvSpPr>
        <p:spPr bwMode="auto">
          <a:xfrm>
            <a:off x="6886575" y="4171950"/>
            <a:ext cx="2254250" cy="2668588"/>
          </a:xfrm>
          <a:prstGeom prst="rect">
            <a:avLst/>
          </a:prstGeom>
          <a:solidFill>
            <a:srgbClr val="F2F2F2"/>
          </a:solidFill>
          <a:ln w="3175" cmpd="sng">
            <a:solidFill>
              <a:schemeClr val="bg1">
                <a:lumMod val="50000"/>
              </a:schemeClr>
            </a:solidFill>
            <a:miter lim="800000"/>
            <a:headEnd/>
            <a:tailEnd/>
          </a:ln>
          <a:effectLst>
            <a:outerShdw blurRad="25400" dist="12700" dir="13500000" algn="br" rotWithShape="0">
              <a:prstClr val="black">
                <a:alpha val="40000"/>
              </a:prstClr>
            </a:outerShdw>
          </a:effectLst>
        </p:spPr>
        <p:txBody>
          <a:bodyPr/>
          <a:lstStyle/>
          <a:p>
            <a:endParaRPr lang="de-DE"/>
          </a:p>
        </p:txBody>
      </p:sp>
      <p:sp>
        <p:nvSpPr>
          <p:cNvPr id="126" name="Rectangle 73"/>
          <p:cNvSpPr>
            <a:spLocks noChangeArrowheads="1"/>
          </p:cNvSpPr>
          <p:nvPr/>
        </p:nvSpPr>
        <p:spPr bwMode="auto">
          <a:xfrm>
            <a:off x="6940550" y="4187825"/>
            <a:ext cx="471283" cy="169277"/>
          </a:xfrm>
          <a:prstGeom prst="rect">
            <a:avLst/>
          </a:prstGeom>
          <a:noFill/>
          <a:ln w="9525">
            <a:noFill/>
            <a:miter lim="800000"/>
            <a:headEnd/>
            <a:tailEnd/>
          </a:ln>
        </p:spPr>
        <p:txBody>
          <a:bodyPr wrap="none" lIns="0" tIns="0" rIns="0" bIns="0">
            <a:spAutoFit/>
          </a:bodyPr>
          <a:lstStyle/>
          <a:p>
            <a:r>
              <a:rPr lang="en-US" sz="1100" dirty="0">
                <a:solidFill>
                  <a:srgbClr val="666666"/>
                </a:solidFill>
                <a:latin typeface="BentonSans Light" pitchFamily="2" charset="0"/>
              </a:rPr>
              <a:t>Legend</a:t>
            </a:r>
          </a:p>
        </p:txBody>
      </p:sp>
      <p:sp>
        <p:nvSpPr>
          <p:cNvPr id="127" name="Rectangle 74"/>
          <p:cNvSpPr>
            <a:spLocks noChangeArrowheads="1"/>
          </p:cNvSpPr>
          <p:nvPr/>
        </p:nvSpPr>
        <p:spPr bwMode="auto">
          <a:xfrm>
            <a:off x="7131050" y="4629150"/>
            <a:ext cx="1908175" cy="1833563"/>
          </a:xfrm>
          <a:prstGeom prst="rect">
            <a:avLst/>
          </a:prstGeom>
          <a:noFill/>
          <a:ln w="9525">
            <a:noFill/>
            <a:miter lim="800000"/>
            <a:headEnd/>
            <a:tailEnd/>
          </a:ln>
        </p:spPr>
        <p:txBody>
          <a:bodyPr lIns="0" tIns="0" rIns="0" bIns="0">
            <a:spAutoFit/>
          </a:bodyPr>
          <a:lstStyle/>
          <a:p>
            <a:r>
              <a:rPr lang="en-US" sz="800">
                <a:solidFill>
                  <a:srgbClr val="000000"/>
                </a:solidFill>
              </a:rPr>
              <a:t>Process mainly driven by the user</a:t>
            </a:r>
          </a:p>
          <a:p>
            <a:endParaRPr lang="en-US" sz="800">
              <a:solidFill>
                <a:srgbClr val="000000"/>
              </a:solidFill>
            </a:endParaRPr>
          </a:p>
          <a:p>
            <a:r>
              <a:rPr lang="en-US" sz="800">
                <a:solidFill>
                  <a:srgbClr val="000000"/>
                </a:solidFill>
              </a:rPr>
              <a:t>Process mainly driven by the system</a:t>
            </a:r>
          </a:p>
          <a:p>
            <a:endParaRPr lang="en-US" sz="800">
              <a:solidFill>
                <a:srgbClr val="000000"/>
              </a:solidFill>
            </a:endParaRPr>
          </a:p>
          <a:p>
            <a:r>
              <a:rPr lang="en-US" sz="800">
                <a:solidFill>
                  <a:srgbClr val="000000"/>
                </a:solidFill>
              </a:rPr>
              <a:t>Manual process not supported by the system</a:t>
            </a:r>
          </a:p>
          <a:p>
            <a:endParaRPr lang="en-US" sz="800">
              <a:solidFill>
                <a:srgbClr val="000000"/>
              </a:solidFill>
            </a:endParaRPr>
          </a:p>
          <a:p>
            <a:r>
              <a:rPr lang="en-US" sz="800">
                <a:solidFill>
                  <a:srgbClr val="000000"/>
                </a:solidFill>
              </a:rPr>
              <a:t>Process that communicates with third-party software (mouse-over for details)</a:t>
            </a:r>
          </a:p>
          <a:p>
            <a:endParaRPr lang="en-US" sz="800">
              <a:solidFill>
                <a:srgbClr val="000000"/>
              </a:solidFill>
            </a:endParaRPr>
          </a:p>
          <a:p>
            <a:r>
              <a:rPr lang="en-US" sz="800">
                <a:solidFill>
                  <a:srgbClr val="000000"/>
                </a:solidFill>
              </a:rPr>
              <a:t>Process with relevance to Financials</a:t>
            </a:r>
          </a:p>
          <a:p>
            <a:endParaRPr lang="en-US" sz="800">
              <a:solidFill>
                <a:srgbClr val="000000"/>
              </a:solidFill>
            </a:endParaRPr>
          </a:p>
          <a:p>
            <a:r>
              <a:rPr lang="en-US" sz="800">
                <a:solidFill>
                  <a:srgbClr val="000000"/>
                </a:solidFill>
              </a:rPr>
              <a:t>Related scenario</a:t>
            </a:r>
          </a:p>
          <a:p>
            <a:endParaRPr lang="en-US" sz="800">
              <a:solidFill>
                <a:srgbClr val="000000"/>
              </a:solidFill>
            </a:endParaRPr>
          </a:p>
          <a:p>
            <a:r>
              <a:rPr lang="en-US" sz="800">
                <a:solidFill>
                  <a:srgbClr val="000000"/>
                </a:solidFill>
              </a:rPr>
              <a:t>Info button with more information</a:t>
            </a:r>
            <a:endParaRPr lang="en-US" sz="800"/>
          </a:p>
        </p:txBody>
      </p:sp>
      <p:sp>
        <p:nvSpPr>
          <p:cNvPr id="130" name="Rectangle 76">
            <a:hlinkClick r:id="rId17" action="ppaction://hlinksldjump"/>
          </p:cNvPr>
          <p:cNvSpPr>
            <a:spLocks noChangeArrowheads="1"/>
          </p:cNvSpPr>
          <p:nvPr/>
        </p:nvSpPr>
        <p:spPr bwMode="auto">
          <a:xfrm>
            <a:off x="8435975" y="4194175"/>
            <a:ext cx="631825" cy="122238"/>
          </a:xfrm>
          <a:prstGeom prst="rect">
            <a:avLst/>
          </a:prstGeom>
          <a:noFill/>
          <a:ln w="9525">
            <a:noFill/>
            <a:miter lim="800000"/>
            <a:headEnd/>
            <a:tailEnd/>
          </a:ln>
        </p:spPr>
        <p:txBody>
          <a:bodyPr wrap="none" lIns="0" tIns="0" rIns="0" bIns="0">
            <a:spAutoFit/>
          </a:bodyPr>
          <a:lstStyle/>
          <a:p>
            <a:pPr algn="r">
              <a:buClr>
                <a:schemeClr val="accent1"/>
              </a:buClr>
              <a:buSzPct val="80000"/>
              <a:buFont typeface="Wingdings" pitchFamily="2" charset="2"/>
              <a:buNone/>
            </a:pPr>
            <a:r>
              <a:rPr lang="en-US" sz="800" dirty="0">
                <a:solidFill>
                  <a:srgbClr val="44697D"/>
                </a:solidFill>
                <a:hlinkClick r:id="rId17" action="ppaction://hlinksldjump"/>
              </a:rPr>
              <a:t>Close Legend</a:t>
            </a:r>
            <a:endParaRPr lang="en-US" sz="800" dirty="0">
              <a:solidFill>
                <a:srgbClr val="44697D"/>
              </a:solidFill>
            </a:endParaRPr>
          </a:p>
        </p:txBody>
      </p:sp>
      <p:sp>
        <p:nvSpPr>
          <p:cNvPr id="75"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6" name="TextBox 75"/>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1"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8" name="Picture 87" descr="Calculator_2_60px.png"/>
          <p:cNvPicPr>
            <a:picLocks noChangeAspect="1"/>
          </p:cNvPicPr>
          <p:nvPr/>
        </p:nvPicPr>
        <p:blipFill>
          <a:blip r:embed="rId18" cstate="print"/>
          <a:stretch>
            <a:fillRect/>
          </a:stretch>
        </p:blipFill>
        <p:spPr>
          <a:xfrm>
            <a:off x="366739" y="5245467"/>
            <a:ext cx="180000" cy="180000"/>
          </a:xfrm>
          <a:prstGeom prst="rect">
            <a:avLst/>
          </a:prstGeom>
        </p:spPr>
      </p:pic>
      <p:pic>
        <p:nvPicPr>
          <p:cNvPr id="91" name="Picture 90" descr="Monitor_60px.png"/>
          <p:cNvPicPr>
            <a:picLocks noChangeAspect="1"/>
          </p:cNvPicPr>
          <p:nvPr/>
        </p:nvPicPr>
        <p:blipFill>
          <a:blip r:embed="rId19" cstate="print"/>
          <a:stretch>
            <a:fillRect/>
          </a:stretch>
        </p:blipFill>
        <p:spPr>
          <a:xfrm>
            <a:off x="366739" y="5604137"/>
            <a:ext cx="180000" cy="180000"/>
          </a:xfrm>
          <a:prstGeom prst="rect">
            <a:avLst/>
          </a:prstGeom>
        </p:spPr>
      </p:pic>
      <p:sp>
        <p:nvSpPr>
          <p:cNvPr id="94" name="Rectangle 57">
            <a:hlinkClick r:id="rId2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9" name="Rectangle 57">
            <a:hlinkClick r:id="rId15"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2"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84" name="Picture 68"/>
          <p:cNvPicPr>
            <a:picLocks noChangeAspect="1"/>
          </p:cNvPicPr>
          <p:nvPr>
            <p:custDataLst>
              <p:tags r:id="rId2"/>
            </p:custDataLst>
          </p:nvPr>
        </p:nvPicPr>
        <p:blipFill>
          <a:blip r:embed="rId21" cstate="print">
            <a:extLst>
              <a:ext uri="{28A0092B-C50C-407E-A947-70E740481C1C}">
                <a14:useLocalDpi xmlns:a14="http://schemas.microsoft.com/office/drawing/2010/main" val="0"/>
              </a:ext>
            </a:extLst>
          </a:blip>
          <a:stretch>
            <a:fillRect/>
          </a:stretch>
        </p:blipFill>
        <p:spPr bwMode="auto">
          <a:xfrm>
            <a:off x="1758550" y="6329985"/>
            <a:ext cx="411162" cy="402938"/>
          </a:xfrm>
          <a:prstGeom prst="rect">
            <a:avLst/>
          </a:prstGeom>
          <a:noFill/>
          <a:ln w="9525">
            <a:noFill/>
            <a:miter lim="800000"/>
            <a:headEnd/>
            <a:tailEnd/>
          </a:ln>
        </p:spPr>
      </p:pic>
      <p:pic>
        <p:nvPicPr>
          <p:cNvPr id="86" name="Picture 68"/>
          <p:cNvPicPr>
            <a:picLocks noChangeAspect="1"/>
          </p:cNvPicPr>
          <p:nvPr>
            <p:custDataLst>
              <p:tags r:id="rId3"/>
            </p:custDataLst>
          </p:nvPr>
        </p:nvPicPr>
        <p:blipFill>
          <a:blip r:embed="rId22" cstate="print">
            <a:extLst>
              <a:ext uri="{28A0092B-C50C-407E-A947-70E740481C1C}">
                <a14:useLocalDpi xmlns:a14="http://schemas.microsoft.com/office/drawing/2010/main" val="0"/>
              </a:ext>
            </a:extLst>
          </a:blip>
          <a:stretch>
            <a:fillRect/>
          </a:stretch>
        </p:blipFill>
        <p:spPr bwMode="auto">
          <a:xfrm>
            <a:off x="6094075" y="6338286"/>
            <a:ext cx="411162" cy="402938"/>
          </a:xfrm>
          <a:prstGeom prst="rect">
            <a:avLst/>
          </a:prstGeom>
          <a:noFill/>
          <a:ln w="9525">
            <a:noFill/>
            <a:miter lim="800000"/>
            <a:headEnd/>
            <a:tailEnd/>
          </a:ln>
        </p:spPr>
      </p:pic>
      <p:grpSp>
        <p:nvGrpSpPr>
          <p:cNvPr id="87" name="Group 86"/>
          <p:cNvGrpSpPr/>
          <p:nvPr/>
        </p:nvGrpSpPr>
        <p:grpSpPr>
          <a:xfrm>
            <a:off x="2894788" y="6336555"/>
            <a:ext cx="410400" cy="412031"/>
            <a:chOff x="2894788" y="6336555"/>
            <a:chExt cx="410400" cy="412031"/>
          </a:xfrm>
        </p:grpSpPr>
        <p:pic>
          <p:nvPicPr>
            <p:cNvPr id="89" name="Picture 77" descr="05"/>
            <p:cNvPicPr>
              <a:picLocks noChangeAspect="1" noChangeArrowheads="1"/>
            </p:cNvPicPr>
            <p:nvPr/>
          </p:nvPicPr>
          <p:blipFill>
            <a:blip r:embed="rId23" cstate="print"/>
            <a:srcRect/>
            <a:stretch>
              <a:fillRect/>
            </a:stretch>
          </p:blipFill>
          <p:spPr bwMode="auto">
            <a:xfrm>
              <a:off x="2903550" y="6336555"/>
              <a:ext cx="401638" cy="401638"/>
            </a:xfrm>
            <a:prstGeom prst="rect">
              <a:avLst/>
            </a:prstGeom>
            <a:noFill/>
            <a:ln w="9525">
              <a:noFill/>
              <a:miter lim="800000"/>
              <a:headEnd/>
              <a:tailEnd/>
            </a:ln>
          </p:spPr>
        </p:pic>
        <p:sp>
          <p:nvSpPr>
            <p:cNvPr id="90" name="Donut 89"/>
            <p:cNvSpPr>
              <a:spLocks noChangeAspect="1"/>
            </p:cNvSpPr>
            <p:nvPr/>
          </p:nvSpPr>
          <p:spPr bwMode="gray">
            <a:xfrm>
              <a:off x="2894788" y="6338186"/>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grpSp>
        <p:nvGrpSpPr>
          <p:cNvPr id="92" name="Group 91"/>
          <p:cNvGrpSpPr/>
          <p:nvPr/>
        </p:nvGrpSpPr>
        <p:grpSpPr>
          <a:xfrm>
            <a:off x="3962874" y="6334968"/>
            <a:ext cx="410400" cy="410718"/>
            <a:chOff x="3962874" y="6334968"/>
            <a:chExt cx="410400" cy="410718"/>
          </a:xfrm>
        </p:grpSpPr>
        <p:pic>
          <p:nvPicPr>
            <p:cNvPr id="93" name="Picture 72" descr="06"/>
            <p:cNvPicPr>
              <a:picLocks noChangeAspect="1" noChangeArrowheads="1"/>
            </p:cNvPicPr>
            <p:nvPr/>
          </p:nvPicPr>
          <p:blipFill>
            <a:blip r:embed="rId24" cstate="print"/>
            <a:srcRect/>
            <a:stretch>
              <a:fillRect/>
            </a:stretch>
          </p:blipFill>
          <p:spPr bwMode="auto">
            <a:xfrm>
              <a:off x="3969175" y="6334968"/>
              <a:ext cx="401638" cy="401638"/>
            </a:xfrm>
            <a:prstGeom prst="rect">
              <a:avLst/>
            </a:prstGeom>
            <a:noFill/>
            <a:ln w="9525">
              <a:noFill/>
              <a:miter lim="800000"/>
              <a:headEnd/>
              <a:tailEnd/>
            </a:ln>
          </p:spPr>
        </p:pic>
        <p:sp>
          <p:nvSpPr>
            <p:cNvPr id="95" name="Donut 94"/>
            <p:cNvSpPr>
              <a:spLocks noChangeAspect="1"/>
            </p:cNvSpPr>
            <p:nvPr/>
          </p:nvSpPr>
          <p:spPr bwMode="gray">
            <a:xfrm>
              <a:off x="3962874" y="6335286"/>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grpSp>
        <p:nvGrpSpPr>
          <p:cNvPr id="96" name="Group 95"/>
          <p:cNvGrpSpPr/>
          <p:nvPr/>
        </p:nvGrpSpPr>
        <p:grpSpPr>
          <a:xfrm>
            <a:off x="5019687" y="6336555"/>
            <a:ext cx="415163" cy="413190"/>
            <a:chOff x="5019687" y="6336555"/>
            <a:chExt cx="415163" cy="413190"/>
          </a:xfrm>
        </p:grpSpPr>
        <p:pic>
          <p:nvPicPr>
            <p:cNvPr id="97" name="Picture 63" descr="16"/>
            <p:cNvPicPr>
              <a:picLocks noChangeAspect="1" noChangeArrowheads="1"/>
            </p:cNvPicPr>
            <p:nvPr/>
          </p:nvPicPr>
          <p:blipFill>
            <a:blip r:embed="rId25" cstate="print"/>
            <a:srcRect/>
            <a:stretch>
              <a:fillRect/>
            </a:stretch>
          </p:blipFill>
          <p:spPr bwMode="auto">
            <a:xfrm>
              <a:off x="5033213" y="6336555"/>
              <a:ext cx="401637" cy="401638"/>
            </a:xfrm>
            <a:prstGeom prst="rect">
              <a:avLst/>
            </a:prstGeom>
            <a:noFill/>
            <a:ln w="9525">
              <a:noFill/>
              <a:miter lim="800000"/>
              <a:headEnd/>
              <a:tailEnd/>
            </a:ln>
          </p:spPr>
        </p:pic>
        <p:sp>
          <p:nvSpPr>
            <p:cNvPr id="98" name="Donut 97"/>
            <p:cNvSpPr>
              <a:spLocks noChangeAspect="1"/>
            </p:cNvSpPr>
            <p:nvPr/>
          </p:nvSpPr>
          <p:spPr bwMode="gray">
            <a:xfrm>
              <a:off x="5019687" y="6339345"/>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138" name="Picture 75"/>
          <p:cNvPicPr>
            <a:picLocks noChangeAspect="1" noChangeArrowheads="1"/>
          </p:cNvPicPr>
          <p:nvPr/>
        </p:nvPicPr>
        <p:blipFill>
          <a:blip r:embed="rId26" cstate="print">
            <a:extLst>
              <a:ext uri="{28A0092B-C50C-407E-A947-70E740481C1C}">
                <a14:useLocalDpi xmlns:a14="http://schemas.microsoft.com/office/drawing/2010/main" val="0"/>
              </a:ext>
            </a:extLst>
          </a:blip>
          <a:stretch>
            <a:fillRect/>
          </a:stretch>
        </p:blipFill>
        <p:spPr bwMode="auto">
          <a:xfrm>
            <a:off x="6934994" y="6105593"/>
            <a:ext cx="127000" cy="94672"/>
          </a:xfrm>
          <a:prstGeom prst="rect">
            <a:avLst/>
          </a:prstGeom>
          <a:noFill/>
          <a:ln w="9525">
            <a:noFill/>
            <a:miter lim="800000"/>
            <a:headEnd/>
            <a:tailEnd/>
          </a:ln>
        </p:spPr>
      </p:pic>
      <p:sp>
        <p:nvSpPr>
          <p:cNvPr id="139" name="Chevron 123"/>
          <p:cNvSpPr>
            <a:spLocks noChangeArrowheads="1"/>
          </p:cNvSpPr>
          <p:nvPr/>
        </p:nvSpPr>
        <p:spPr bwMode="auto">
          <a:xfrm>
            <a:off x="6934200" y="4629150"/>
            <a:ext cx="107950" cy="104775"/>
          </a:xfrm>
          <a:prstGeom prst="chevron">
            <a:avLst>
              <a:gd name="adj" fmla="val 10394"/>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140" name="Chevron 123"/>
          <p:cNvSpPr>
            <a:spLocks noChangeArrowheads="1"/>
          </p:cNvSpPr>
          <p:nvPr/>
        </p:nvSpPr>
        <p:spPr bwMode="auto">
          <a:xfrm>
            <a:off x="6934200" y="5136587"/>
            <a:ext cx="107950" cy="104775"/>
          </a:xfrm>
          <a:prstGeom prst="chevron">
            <a:avLst>
              <a:gd name="adj" fmla="val 10394"/>
            </a:avLst>
          </a:prstGeom>
          <a:solidFill>
            <a:schemeClr val="bg1"/>
          </a:solidFill>
          <a:ln w="3175" cmpd="sng" algn="ctr">
            <a:solidFill>
              <a:schemeClr val="tx1"/>
            </a:solidFill>
            <a:prstDash val="solid"/>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sp>
        <p:nvSpPr>
          <p:cNvPr id="141" name="Chevron 123"/>
          <p:cNvSpPr>
            <a:spLocks noChangeArrowheads="1"/>
          </p:cNvSpPr>
          <p:nvPr/>
        </p:nvSpPr>
        <p:spPr bwMode="auto">
          <a:xfrm>
            <a:off x="6934200" y="4884738"/>
            <a:ext cx="107950" cy="104775"/>
          </a:xfrm>
          <a:prstGeom prst="chevron">
            <a:avLst>
              <a:gd name="adj" fmla="val 10394"/>
            </a:avLst>
          </a:prstGeom>
          <a:solidFill>
            <a:srgbClr val="9EE0FF"/>
          </a:solidFill>
          <a:ln w="6350" cap="rnd" algn="ctr">
            <a:noFill/>
            <a:bevel/>
            <a:headEnd/>
            <a:tailEnd/>
          </a:ln>
        </p:spPr>
        <p:txBody>
          <a:bodyPr lIns="36000" tIns="36000" rIns="36000" bIns="36000" anchor="ctr"/>
          <a:lstStyle/>
          <a:p>
            <a:pPr>
              <a:lnSpc>
                <a:spcPct val="90000"/>
              </a:lnSpc>
              <a:buClr>
                <a:schemeClr val="accent1"/>
              </a:buClr>
              <a:buSzPct val="80000"/>
            </a:pPr>
            <a:endParaRPr lang="en-US" sz="800">
              <a:solidFill>
                <a:srgbClr val="404040"/>
              </a:solidFill>
            </a:endParaRPr>
          </a:p>
        </p:txBody>
      </p:sp>
      <p:pic>
        <p:nvPicPr>
          <p:cNvPr id="143" name="Picture 142" descr="i_button_black.psd"/>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6920722" y="6310180"/>
            <a:ext cx="138040" cy="138040"/>
          </a:xfrm>
          <a:prstGeom prst="rect">
            <a:avLst/>
          </a:prstGeom>
        </p:spPr>
      </p:pic>
      <p:sp>
        <p:nvSpPr>
          <p:cNvPr id="144" name="Freeform 70">
            <a:hlinkClick r:id="rId17" action="ppaction://hlinksldjump" tooltip="Third party product"/>
          </p:cNvPr>
          <p:cNvSpPr>
            <a:spLocks noChangeArrowheads="1"/>
          </p:cNvSpPr>
          <p:nvPr/>
        </p:nvSpPr>
        <p:spPr bwMode="auto">
          <a:xfrm flipV="1">
            <a:off x="6907073" y="5519224"/>
            <a:ext cx="155575" cy="125412"/>
          </a:xfrm>
          <a:custGeom>
            <a:avLst/>
            <a:gdLst>
              <a:gd name="T0" fmla="*/ 0 w 155643"/>
              <a:gd name="T1" fmla="*/ 16776 h 131323"/>
              <a:gd name="T2" fmla="*/ 123836 w 155643"/>
              <a:gd name="T3" fmla="*/ 16776 h 131323"/>
              <a:gd name="T4" fmla="*/ 152410 w 155643"/>
              <a:gd name="T5" fmla="*/ 0 h 131323"/>
              <a:gd name="T6" fmla="*/ 0 w 155643"/>
              <a:gd name="T7" fmla="*/ 16776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chemeClr val="tx1">
              <a:lumMod val="75000"/>
              <a:lumOff val="25000"/>
            </a:schemeClr>
          </a:solidFill>
          <a:ln w="9525" algn="ctr">
            <a:noFill/>
            <a:round/>
            <a:headEnd/>
            <a:tailEnd/>
          </a:ln>
        </p:spPr>
        <p:txBody>
          <a:bodyPr rot="10800000" wrap="none" lIns="54000" tIns="0" rIns="54000" bIns="0" anchor="ctr"/>
          <a:lstStyle/>
          <a:p>
            <a:endParaRPr lang="de-DE"/>
          </a:p>
        </p:txBody>
      </p:sp>
      <p:sp>
        <p:nvSpPr>
          <p:cNvPr id="145" name="Freeform 69"/>
          <p:cNvSpPr>
            <a:spLocks noChangeArrowheads="1"/>
          </p:cNvSpPr>
          <p:nvPr/>
        </p:nvSpPr>
        <p:spPr bwMode="auto">
          <a:xfrm>
            <a:off x="6913975" y="5841486"/>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46" name="Picture 145"/>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147" name="Picture 146" descr="i_button_black.png"/>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5" name="Rectangle 57">
            <a:hlinkClick r:id="rId30"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TextBox 56"/>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8"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b="0" dirty="0"/>
              <a:t>Order-to-Cash (Specified Products) </a:t>
            </a:r>
            <a:br>
              <a:rPr lang="en-US" b="0" dirty="0"/>
            </a:br>
            <a:r>
              <a:rPr lang="en-US" sz="2000" b="0" dirty="0"/>
              <a:t>Process Details: Creating Sales Quotes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48"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120" name="Chevron 123">
            <a:hlinkClick r:id="rId7" action="ppaction://hlinksldjump"/>
          </p:cNvPr>
          <p:cNvSpPr>
            <a:spLocks noChangeArrowheads="1"/>
          </p:cNvSpPr>
          <p:nvPr/>
        </p:nvSpPr>
        <p:spPr bwMode="auto">
          <a:xfrm>
            <a:off x="4485643" y="2096487"/>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Deliveries</a:t>
            </a:r>
          </a:p>
        </p:txBody>
      </p:sp>
      <p:sp>
        <p:nvSpPr>
          <p:cNvPr id="122" name="Chevron 123">
            <a:hlinkClick r:id="rId8" action="ppaction://hlinksldjump"/>
          </p:cNvPr>
          <p:cNvSpPr>
            <a:spLocks noChangeArrowheads="1"/>
          </p:cNvSpPr>
          <p:nvPr/>
        </p:nvSpPr>
        <p:spPr bwMode="auto">
          <a:xfrm>
            <a:off x="2109323" y="209499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123" name="Chevron 123">
            <a:hlinkClick r:id="rId9" action="ppaction://hlinksldjump"/>
          </p:cNvPr>
          <p:cNvSpPr>
            <a:spLocks noChangeArrowheads="1"/>
          </p:cNvSpPr>
          <p:nvPr/>
        </p:nvSpPr>
        <p:spPr bwMode="auto">
          <a:xfrm>
            <a:off x="3636732" y="209499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124" name="Chevron 123">
            <a:hlinkClick r:id="rId10" action="ppaction://hlinksldjump"/>
          </p:cNvPr>
          <p:cNvSpPr>
            <a:spLocks noChangeArrowheads="1"/>
          </p:cNvSpPr>
          <p:nvPr/>
        </p:nvSpPr>
        <p:spPr bwMode="auto">
          <a:xfrm>
            <a:off x="4485643" y="3029241"/>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125" name="Chevron 123">
            <a:hlinkClick r:id="rId11" action="ppaction://hlinksldjump"/>
          </p:cNvPr>
          <p:cNvSpPr>
            <a:spLocks noChangeArrowheads="1"/>
          </p:cNvSpPr>
          <p:nvPr/>
        </p:nvSpPr>
        <p:spPr bwMode="auto">
          <a:xfrm>
            <a:off x="5337175" y="209643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126" name="Freeform 69"/>
          <p:cNvSpPr>
            <a:spLocks noChangeArrowheads="1"/>
          </p:cNvSpPr>
          <p:nvPr/>
        </p:nvSpPr>
        <p:spPr bwMode="auto">
          <a:xfrm>
            <a:off x="6002540" y="2833405"/>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127" name="Chevron 123">
            <a:hlinkClick r:id="rId12" action="ppaction://hlinksldjump"/>
          </p:cNvPr>
          <p:cNvSpPr>
            <a:spLocks noChangeArrowheads="1"/>
          </p:cNvSpPr>
          <p:nvPr/>
        </p:nvSpPr>
        <p:spPr bwMode="auto">
          <a:xfrm>
            <a:off x="6178550" y="209643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128" name="Freeform 69"/>
          <p:cNvSpPr>
            <a:spLocks noChangeArrowheads="1"/>
          </p:cNvSpPr>
          <p:nvPr/>
        </p:nvSpPr>
        <p:spPr bwMode="auto">
          <a:xfrm>
            <a:off x="6834390" y="2842930"/>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129" name="Picture 128"/>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923011" y="3121620"/>
            <a:ext cx="118680" cy="88470"/>
          </a:xfrm>
          <a:prstGeom prst="rect">
            <a:avLst/>
          </a:prstGeom>
        </p:spPr>
      </p:pic>
      <p:sp>
        <p:nvSpPr>
          <p:cNvPr id="130" name="Text Box 14"/>
          <p:cNvSpPr txBox="1">
            <a:spLocks noChangeArrowheads="1"/>
          </p:cNvSpPr>
          <p:nvPr/>
        </p:nvSpPr>
        <p:spPr bwMode="auto">
          <a:xfrm>
            <a:off x="3019424" y="3061962"/>
            <a:ext cx="742951" cy="246062"/>
          </a:xfrm>
          <a:prstGeom prst="rect">
            <a:avLst/>
          </a:prstGeom>
          <a:noFill/>
          <a:ln w="12700">
            <a:noFill/>
            <a:miter lim="800000"/>
            <a:headEnd/>
            <a:tailEnd/>
          </a:ln>
        </p:spPr>
        <p:txBody>
          <a:bodyPr/>
          <a:lstStyle/>
          <a:p>
            <a:pPr>
              <a:spcBef>
                <a:spcPct val="50000"/>
              </a:spcBef>
              <a:buClr>
                <a:schemeClr val="accent1"/>
              </a:buClr>
              <a:buSzPct val="80000"/>
              <a:buFont typeface="Wingdings" pitchFamily="2" charset="2"/>
              <a:buNone/>
            </a:pPr>
            <a:r>
              <a:rPr lang="en-US" sz="600" dirty="0"/>
              <a:t>Procure-to-Pay</a:t>
            </a:r>
          </a:p>
        </p:txBody>
      </p:sp>
      <p:pic>
        <p:nvPicPr>
          <p:cNvPr id="131" name="Picture 13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913486" y="1892895"/>
            <a:ext cx="118680" cy="88470"/>
          </a:xfrm>
          <a:prstGeom prst="rect">
            <a:avLst/>
          </a:prstGeom>
        </p:spPr>
      </p:pic>
      <p:sp>
        <p:nvSpPr>
          <p:cNvPr id="132" name="Text Box 14"/>
          <p:cNvSpPr txBox="1">
            <a:spLocks noChangeArrowheads="1"/>
          </p:cNvSpPr>
          <p:nvPr/>
        </p:nvSpPr>
        <p:spPr bwMode="auto">
          <a:xfrm>
            <a:off x="3009899" y="1833237"/>
            <a:ext cx="742951" cy="246062"/>
          </a:xfrm>
          <a:prstGeom prst="rect">
            <a:avLst/>
          </a:prstGeom>
          <a:noFill/>
          <a:ln w="12700">
            <a:noFill/>
            <a:miter lim="800000"/>
            <a:headEnd/>
            <a:tailEnd/>
          </a:ln>
        </p:spPr>
        <p:txBody>
          <a:bodyPr/>
          <a:lstStyle/>
          <a:p>
            <a:pPr>
              <a:spcBef>
                <a:spcPct val="50000"/>
              </a:spcBef>
              <a:buClr>
                <a:schemeClr val="accent1"/>
              </a:buClr>
              <a:buSzPct val="80000"/>
              <a:buFont typeface="Wingdings" pitchFamily="2" charset="2"/>
              <a:buNone/>
            </a:pPr>
            <a:r>
              <a:rPr lang="en-US" sz="600" dirty="0"/>
              <a:t>Make-to-Stock</a:t>
            </a:r>
          </a:p>
        </p:txBody>
      </p:sp>
      <p:sp>
        <p:nvSpPr>
          <p:cNvPr id="135" name="Chevron 83"/>
          <p:cNvSpPr>
            <a:spLocks noChangeArrowheads="1"/>
          </p:cNvSpPr>
          <p:nvPr/>
        </p:nvSpPr>
        <p:spPr bwMode="auto">
          <a:xfrm>
            <a:off x="320675" y="1855829"/>
            <a:ext cx="1822450"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de-DE" sz="900" dirty="0">
                <a:solidFill>
                  <a:schemeClr val="bg1"/>
                </a:solidFill>
                <a:latin typeface="BentonSans Regular"/>
                <a:cs typeface="BentonSans Regular"/>
              </a:rPr>
              <a:t>Creating Sales Quotes</a:t>
            </a:r>
            <a:endParaRPr lang="en-US" sz="900" dirty="0">
              <a:solidFill>
                <a:schemeClr val="bg1"/>
              </a:solidFill>
              <a:latin typeface="BentonSans Regular"/>
              <a:cs typeface="BentonSans Regular"/>
            </a:endParaRPr>
          </a:p>
        </p:txBody>
      </p:sp>
      <p:sp>
        <p:nvSpPr>
          <p:cNvPr id="136" name="Chevron 135"/>
          <p:cNvSpPr>
            <a:spLocks noChangeArrowheads="1"/>
          </p:cNvSpPr>
          <p:nvPr>
            <p:custDataLst>
              <p:tags r:id="rId1"/>
            </p:custDataLst>
          </p:nvPr>
        </p:nvSpPr>
        <p:spPr bwMode="auto">
          <a:xfrm>
            <a:off x="1246235"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Approve a sales quote</a:t>
            </a:r>
            <a:endParaRPr lang="en-US" sz="800" dirty="0">
              <a:solidFill>
                <a:srgbClr val="404040"/>
              </a:solidFill>
            </a:endParaRPr>
          </a:p>
        </p:txBody>
      </p:sp>
      <p:sp>
        <p:nvSpPr>
          <p:cNvPr id="137" name="Chevron 136"/>
          <p:cNvSpPr>
            <a:spLocks noChangeArrowheads="1"/>
          </p:cNvSpPr>
          <p:nvPr>
            <p:custDataLst>
              <p:tags r:id="rId2"/>
            </p:custDataLst>
          </p:nvPr>
        </p:nvSpPr>
        <p:spPr bwMode="auto">
          <a:xfrm>
            <a:off x="465185"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Create a sales quote with product specification</a:t>
            </a:r>
            <a:endParaRPr lang="en-US" sz="800" dirty="0">
              <a:solidFill>
                <a:srgbClr val="404040"/>
              </a:solidFill>
            </a:endParaRPr>
          </a:p>
        </p:txBody>
      </p:sp>
      <p:sp>
        <p:nvSpPr>
          <p:cNvPr id="138" name="TextBox 59">
            <a:hlinkClick r:id="rId14" action="ppaction://hlinksldjump"/>
          </p:cNvPr>
          <p:cNvSpPr txBox="1">
            <a:spLocks noChangeArrowheads="1"/>
          </p:cNvSpPr>
          <p:nvPr/>
        </p:nvSpPr>
        <p:spPr bwMode="auto">
          <a:xfrm>
            <a:off x="1757267" y="1768276"/>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139" name="Oval 138">
            <a:hlinkClick r:id="rId15" action="ppaction://hlinksldjump" tooltip="You enter details such as account and products. Sales data is copied from the account into the quote. The system determines the prices automatically and you can overwrite these prices, if necessary. After the creation, you submit it to the customer."/>
          </p:cNvPr>
          <p:cNvSpPr>
            <a:spLocks noChangeAspect="1"/>
          </p:cNvSpPr>
          <p:nvPr/>
        </p:nvSpPr>
        <p:spPr bwMode="gray">
          <a:xfrm>
            <a:off x="1059013" y="278279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40" name="Oval 139">
            <a:hlinkClick r:id="rId15" action="ppaction://hlinksldjump" tooltip="If certain thresholds have been exceeded, the quote may need to be approved by a line manager. The approval process starts when you submit. The quote is sent to the customer after approval."/>
          </p:cNvPr>
          <p:cNvSpPr>
            <a:spLocks noChangeAspect="1"/>
          </p:cNvSpPr>
          <p:nvPr/>
        </p:nvSpPr>
        <p:spPr bwMode="gray">
          <a:xfrm>
            <a:off x="1830538" y="278279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54" name="TextBox 66"/>
          <p:cNvSpPr txBox="1">
            <a:spLocks noChangeArrowheads="1"/>
          </p:cNvSpPr>
          <p:nvPr/>
        </p:nvSpPr>
        <p:spPr bwMode="auto">
          <a:xfrm>
            <a:off x="1760926" y="4399866"/>
            <a:ext cx="4914194" cy="1477328"/>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Creating Sales Quotes </a:t>
            </a:r>
            <a:r>
              <a:rPr lang="en-US" sz="900" dirty="0"/>
              <a:t>business process enables you to create a sales quote and a product specification that includes customer-specific requirements with fixed terms and price conditions when a customer requests an offer for products. You can also create the sales quote on the basis of an opportunity or a lead. You enter the necessary details in the sales quote such as the account, the products, and product specifications. If product availability should be checked, you also need to enter the requested date. You can also enter further customer information as additional text. The cost of sales can be determined using product valuation, enabling you to evaluate the profitability of the sales quote. Price and discount adjustments can be made in the sales quote. After the sales quote has been created, it is submitted based on the output settings. </a:t>
            </a:r>
          </a:p>
        </p:txBody>
      </p:sp>
      <p:sp>
        <p:nvSpPr>
          <p:cNvPr id="51"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52" name="Chevron 101"/>
          <p:cNvSpPr>
            <a:spLocks noChangeArrowheads="1"/>
          </p:cNvSpPr>
          <p:nvPr/>
        </p:nvSpPr>
        <p:spPr bwMode="auto">
          <a:xfrm>
            <a:off x="7613870" y="4568825"/>
            <a:ext cx="1516062" cy="403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Sales/Customer Service Representative</a:t>
            </a:r>
            <a:endParaRPr lang="en-US" sz="800" dirty="0">
              <a:solidFill>
                <a:srgbClr val="404040"/>
              </a:solidFill>
            </a:endParaRPr>
          </a:p>
        </p:txBody>
      </p:sp>
      <p:sp>
        <p:nvSpPr>
          <p:cNvPr id="53" name="Chevron 102"/>
          <p:cNvSpPr>
            <a:spLocks noChangeArrowheads="1"/>
          </p:cNvSpPr>
          <p:nvPr/>
        </p:nvSpPr>
        <p:spPr bwMode="auto">
          <a:xfrm>
            <a:off x="7613870" y="521798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New Business</a:t>
            </a:r>
          </a:p>
        </p:txBody>
      </p:sp>
      <p:sp>
        <p:nvSpPr>
          <p:cNvPr id="60" name="TextBox 59"/>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73"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5" name="Picture 74" descr="Calculator_2_60px.png"/>
          <p:cNvPicPr>
            <a:picLocks noChangeAspect="1"/>
          </p:cNvPicPr>
          <p:nvPr/>
        </p:nvPicPr>
        <p:blipFill>
          <a:blip r:embed="rId16" cstate="print"/>
          <a:stretch>
            <a:fillRect/>
          </a:stretch>
        </p:blipFill>
        <p:spPr>
          <a:xfrm>
            <a:off x="366739" y="5245467"/>
            <a:ext cx="180000" cy="180000"/>
          </a:xfrm>
          <a:prstGeom prst="rect">
            <a:avLst/>
          </a:prstGeom>
        </p:spPr>
      </p:pic>
      <p:pic>
        <p:nvPicPr>
          <p:cNvPr id="76" name="Picture 75" descr="Monitor_60px.png"/>
          <p:cNvPicPr>
            <a:picLocks noChangeAspect="1"/>
          </p:cNvPicPr>
          <p:nvPr/>
        </p:nvPicPr>
        <p:blipFill>
          <a:blip r:embed="rId17" cstate="print"/>
          <a:stretch>
            <a:fillRect/>
          </a:stretch>
        </p:blipFill>
        <p:spPr>
          <a:xfrm>
            <a:off x="366739" y="5604137"/>
            <a:ext cx="180000" cy="180000"/>
          </a:xfrm>
          <a:prstGeom prst="rect">
            <a:avLst/>
          </a:prstGeom>
        </p:spPr>
      </p:pic>
      <p:sp>
        <p:nvSpPr>
          <p:cNvPr id="77" name="Rectangle 57">
            <a:hlinkClick r:id="rId1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78" name="Rectangle 57">
            <a:hlinkClick r:id="rId19"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59" name="Picture 2"/>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6889725" y="5126966"/>
            <a:ext cx="634912" cy="444439"/>
          </a:xfrm>
          <a:prstGeom prst="rect">
            <a:avLst/>
          </a:prstGeom>
          <a:noFill/>
          <a:ln w="9525">
            <a:noFill/>
            <a:miter lim="800000"/>
            <a:headEnd/>
            <a:tailEnd/>
          </a:ln>
        </p:spPr>
      </p:pic>
      <p:pic>
        <p:nvPicPr>
          <p:cNvPr id="61" name="Picture 68"/>
          <p:cNvPicPr>
            <a:picLocks noChangeAspect="1"/>
          </p:cNvPicPr>
          <p:nvPr>
            <p:custDataLst>
              <p:tags r:id="rId3"/>
            </p:custDataLst>
          </p:nvPr>
        </p:nvPicPr>
        <p:blipFill>
          <a:blip r:embed="rId21" cstate="print">
            <a:extLst>
              <a:ext uri="{28A0092B-C50C-407E-A947-70E740481C1C}">
                <a14:useLocalDpi xmlns:a14="http://schemas.microsoft.com/office/drawing/2010/main" val="0"/>
              </a:ext>
            </a:extLst>
          </a:blip>
          <a:stretch>
            <a:fillRect/>
          </a:stretch>
        </p:blipFill>
        <p:spPr bwMode="auto">
          <a:xfrm>
            <a:off x="6891114" y="4538086"/>
            <a:ext cx="411162" cy="402938"/>
          </a:xfrm>
          <a:prstGeom prst="rect">
            <a:avLst/>
          </a:prstGeom>
          <a:noFill/>
          <a:ln w="9525">
            <a:noFill/>
            <a:miter lim="800000"/>
            <a:headEnd/>
            <a:tailEnd/>
          </a:ln>
        </p:spPr>
      </p:pic>
      <p:pic>
        <p:nvPicPr>
          <p:cNvPr id="62" name="Picture 61"/>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63" name="Picture 62" descr="i_button_black.png"/>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81" name="Rectangle 57">
            <a:hlinkClick r:id="rId2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5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 name="Title 1"/>
          <p:cNvSpPr>
            <a:spLocks noGrp="1"/>
          </p:cNvSpPr>
          <p:nvPr>
            <p:ph type="title"/>
          </p:nvPr>
        </p:nvSpPr>
        <p:spPr/>
        <p:txBody>
          <a:bodyPr/>
          <a:lstStyle/>
          <a:p>
            <a:r>
              <a:rPr lang="en-US" b="0" dirty="0"/>
              <a:t>Order-to-Cash (Specified Products) </a:t>
            </a:r>
            <a:br>
              <a:rPr lang="en-US" b="0" dirty="0"/>
            </a:br>
            <a:r>
              <a:rPr lang="en-US" sz="2000" b="0" dirty="0"/>
              <a:t>Process Details: Creating Sales Orders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sp>
        <p:nvSpPr>
          <p:cNvPr id="8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86" name="Chevron 123">
            <a:hlinkClick r:id="rId7" action="ppaction://hlinksldjump"/>
          </p:cNvPr>
          <p:cNvSpPr>
            <a:spLocks noChangeArrowheads="1"/>
          </p:cNvSpPr>
          <p:nvPr/>
        </p:nvSpPr>
        <p:spPr bwMode="auto">
          <a:xfrm>
            <a:off x="4847593" y="2097133"/>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Deliveries</a:t>
            </a:r>
          </a:p>
        </p:txBody>
      </p:sp>
      <p:sp>
        <p:nvSpPr>
          <p:cNvPr id="87" name="Chevron 123">
            <a:hlinkClick r:id="rId8" action="ppaction://hlinksldjump"/>
          </p:cNvPr>
          <p:cNvSpPr>
            <a:spLocks noChangeArrowheads="1"/>
          </p:cNvSpPr>
          <p:nvPr/>
        </p:nvSpPr>
        <p:spPr bwMode="auto">
          <a:xfrm>
            <a:off x="339210" y="2096772"/>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93" name="Chevron 123">
            <a:hlinkClick r:id="rId7" action="ppaction://hlinksldjump"/>
          </p:cNvPr>
          <p:cNvSpPr>
            <a:spLocks noChangeArrowheads="1"/>
          </p:cNvSpPr>
          <p:nvPr/>
        </p:nvSpPr>
        <p:spPr bwMode="auto">
          <a:xfrm>
            <a:off x="3998682" y="2096772"/>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94" name="Chevron 123">
            <a:hlinkClick r:id="rId9" action="ppaction://hlinksldjump"/>
          </p:cNvPr>
          <p:cNvSpPr>
            <a:spLocks noChangeArrowheads="1"/>
          </p:cNvSpPr>
          <p:nvPr/>
        </p:nvSpPr>
        <p:spPr bwMode="auto">
          <a:xfrm>
            <a:off x="4847593" y="3029887"/>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95" name="Chevron 123">
            <a:hlinkClick r:id="rId10" action="ppaction://hlinksldjump"/>
          </p:cNvPr>
          <p:cNvSpPr>
            <a:spLocks noChangeArrowheads="1"/>
          </p:cNvSpPr>
          <p:nvPr/>
        </p:nvSpPr>
        <p:spPr bwMode="auto">
          <a:xfrm>
            <a:off x="5699125" y="2095306"/>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96" name="Freeform 69"/>
          <p:cNvSpPr>
            <a:spLocks noChangeArrowheads="1"/>
          </p:cNvSpPr>
          <p:nvPr/>
        </p:nvSpPr>
        <p:spPr bwMode="auto">
          <a:xfrm>
            <a:off x="6364490" y="284180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97" name="Chevron 123">
            <a:hlinkClick r:id="rId11" action="ppaction://hlinksldjump"/>
          </p:cNvPr>
          <p:cNvSpPr>
            <a:spLocks noChangeArrowheads="1"/>
          </p:cNvSpPr>
          <p:nvPr/>
        </p:nvSpPr>
        <p:spPr bwMode="auto">
          <a:xfrm>
            <a:off x="6540500" y="2095306"/>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98" name="Freeform 69"/>
          <p:cNvSpPr>
            <a:spLocks noChangeArrowheads="1"/>
          </p:cNvSpPr>
          <p:nvPr/>
        </p:nvSpPr>
        <p:spPr bwMode="auto">
          <a:xfrm>
            <a:off x="7205865" y="284180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99" name="Picture 9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189711" y="3121620"/>
            <a:ext cx="118680" cy="88470"/>
          </a:xfrm>
          <a:prstGeom prst="rect">
            <a:avLst/>
          </a:prstGeom>
        </p:spPr>
      </p:pic>
      <p:sp>
        <p:nvSpPr>
          <p:cNvPr id="100" name="Text Box 14"/>
          <p:cNvSpPr txBox="1">
            <a:spLocks noChangeArrowheads="1"/>
          </p:cNvSpPr>
          <p:nvPr/>
        </p:nvSpPr>
        <p:spPr bwMode="auto">
          <a:xfrm>
            <a:off x="3286124" y="3061962"/>
            <a:ext cx="742951" cy="246062"/>
          </a:xfrm>
          <a:prstGeom prst="rect">
            <a:avLst/>
          </a:prstGeom>
          <a:noFill/>
          <a:ln w="12700">
            <a:noFill/>
            <a:miter lim="800000"/>
            <a:headEnd/>
            <a:tailEnd/>
          </a:ln>
        </p:spPr>
        <p:txBody>
          <a:bodyPr/>
          <a:lstStyle/>
          <a:p>
            <a:pPr>
              <a:spcBef>
                <a:spcPct val="50000"/>
              </a:spcBef>
              <a:buClr>
                <a:schemeClr val="accent1"/>
              </a:buClr>
              <a:buSzPct val="80000"/>
              <a:buFont typeface="Wingdings" pitchFamily="2" charset="2"/>
              <a:buNone/>
            </a:pPr>
            <a:r>
              <a:rPr lang="en-US" sz="600" dirty="0"/>
              <a:t>Procure-to-Pay</a:t>
            </a:r>
          </a:p>
        </p:txBody>
      </p:sp>
      <p:pic>
        <p:nvPicPr>
          <p:cNvPr id="101" name="Picture 10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180186" y="1892895"/>
            <a:ext cx="118680" cy="88470"/>
          </a:xfrm>
          <a:prstGeom prst="rect">
            <a:avLst/>
          </a:prstGeom>
        </p:spPr>
      </p:pic>
      <p:sp>
        <p:nvSpPr>
          <p:cNvPr id="102" name="Text Box 14"/>
          <p:cNvSpPr txBox="1">
            <a:spLocks noChangeArrowheads="1"/>
          </p:cNvSpPr>
          <p:nvPr/>
        </p:nvSpPr>
        <p:spPr bwMode="auto">
          <a:xfrm>
            <a:off x="3276599" y="1833237"/>
            <a:ext cx="742951" cy="246062"/>
          </a:xfrm>
          <a:prstGeom prst="rect">
            <a:avLst/>
          </a:prstGeom>
          <a:noFill/>
          <a:ln w="12700">
            <a:noFill/>
            <a:miter lim="800000"/>
            <a:headEnd/>
            <a:tailEnd/>
          </a:ln>
        </p:spPr>
        <p:txBody>
          <a:bodyPr/>
          <a:lstStyle/>
          <a:p>
            <a:pPr>
              <a:spcBef>
                <a:spcPct val="50000"/>
              </a:spcBef>
              <a:buClr>
                <a:schemeClr val="accent1"/>
              </a:buClr>
              <a:buSzPct val="80000"/>
              <a:buFont typeface="Wingdings" pitchFamily="2" charset="2"/>
              <a:buNone/>
            </a:pPr>
            <a:r>
              <a:rPr lang="en-US" sz="600" dirty="0"/>
              <a:t>Make-to-Stock</a:t>
            </a:r>
          </a:p>
        </p:txBody>
      </p:sp>
      <p:pic>
        <p:nvPicPr>
          <p:cNvPr id="103" name="Picture 10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46075" y="1816695"/>
            <a:ext cx="118680" cy="88470"/>
          </a:xfrm>
          <a:prstGeom prst="rect">
            <a:avLst/>
          </a:prstGeom>
        </p:spPr>
      </p:pic>
      <p:sp>
        <p:nvSpPr>
          <p:cNvPr id="104" name="Text Box 14"/>
          <p:cNvSpPr txBox="1">
            <a:spLocks noChangeArrowheads="1"/>
          </p:cNvSpPr>
          <p:nvPr/>
        </p:nvSpPr>
        <p:spPr bwMode="auto">
          <a:xfrm>
            <a:off x="495300" y="1757037"/>
            <a:ext cx="690140" cy="246062"/>
          </a:xfrm>
          <a:prstGeom prst="rect">
            <a:avLst/>
          </a:prstGeom>
          <a:noFill/>
          <a:ln w="12700">
            <a:noFill/>
            <a:miter lim="800000"/>
            <a:headEnd/>
            <a:tailEnd/>
          </a:ln>
        </p:spPr>
        <p:txBody>
          <a:bodyPr/>
          <a:lstStyle/>
          <a:p>
            <a:pPr>
              <a:spcBef>
                <a:spcPct val="50000"/>
              </a:spcBef>
              <a:buClr>
                <a:schemeClr val="accent1"/>
              </a:buClr>
              <a:buSzPct val="80000"/>
              <a:buFont typeface="Wingdings" pitchFamily="2" charset="2"/>
              <a:buNone/>
            </a:pPr>
            <a:r>
              <a:rPr lang="en-US" sz="600" dirty="0"/>
              <a:t>Product Definition</a:t>
            </a:r>
          </a:p>
        </p:txBody>
      </p:sp>
      <p:sp>
        <p:nvSpPr>
          <p:cNvPr id="64" name="Chevron 123">
            <a:hlinkClick r:id="rId13" action="ppaction://hlinksldjump"/>
          </p:cNvPr>
          <p:cNvSpPr>
            <a:spLocks noChangeArrowheads="1"/>
          </p:cNvSpPr>
          <p:nvPr/>
        </p:nvSpPr>
        <p:spPr bwMode="auto">
          <a:xfrm>
            <a:off x="1567656" y="2058748"/>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Delivery</a:t>
            </a:r>
          </a:p>
        </p:txBody>
      </p:sp>
      <p:sp>
        <p:nvSpPr>
          <p:cNvPr id="65" name="Chevron 123">
            <a:hlinkClick r:id="rId14" action="ppaction://hlinksldjump"/>
          </p:cNvPr>
          <p:cNvSpPr>
            <a:spLocks noChangeArrowheads="1"/>
          </p:cNvSpPr>
          <p:nvPr/>
        </p:nvSpPr>
        <p:spPr bwMode="auto">
          <a:xfrm>
            <a:off x="1407894" y="2064498"/>
            <a:ext cx="884236" cy="879809"/>
          </a:xfrm>
          <a:prstGeom prst="chevron">
            <a:avLst>
              <a:gd name="adj" fmla="val 10374"/>
            </a:avLst>
          </a:prstGeom>
          <a:solidFill>
            <a:srgbClr val="E8E8E8"/>
          </a:solidFill>
          <a:ln w="317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6" name="Freeform 69">
            <a:hlinkClick r:id="rId15" action="ppaction://hlinksldjump" tooltip="Process is relevant for accounting"/>
          </p:cNvPr>
          <p:cNvSpPr>
            <a:spLocks noChangeArrowheads="1"/>
          </p:cNvSpPr>
          <p:nvPr/>
        </p:nvSpPr>
        <p:spPr bwMode="auto">
          <a:xfrm>
            <a:off x="2068594" y="2815022"/>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dirty="0"/>
          </a:p>
        </p:txBody>
      </p:sp>
      <p:sp>
        <p:nvSpPr>
          <p:cNvPr id="68" name="Freeform 69">
            <a:hlinkClick r:id="rId16" action="ppaction://hlinksldjump" tooltip="Process is relevant for accounting"/>
          </p:cNvPr>
          <p:cNvSpPr>
            <a:spLocks noChangeArrowheads="1"/>
          </p:cNvSpPr>
          <p:nvPr/>
        </p:nvSpPr>
        <p:spPr bwMode="auto">
          <a:xfrm>
            <a:off x="2164013" y="2852221"/>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4FB81C"/>
          </a:solidFill>
          <a:ln w="9525" algn="ctr">
            <a:noFill/>
            <a:round/>
            <a:headEnd/>
            <a:tailEnd/>
          </a:ln>
        </p:spPr>
        <p:txBody>
          <a:bodyPr wrap="none" lIns="54000" tIns="0" rIns="54000" bIns="0" anchor="ctr"/>
          <a:lstStyle/>
          <a:p>
            <a:endParaRPr lang="de-DE"/>
          </a:p>
        </p:txBody>
      </p:sp>
      <p:sp>
        <p:nvSpPr>
          <p:cNvPr id="69" name="Chevron 44"/>
          <p:cNvSpPr>
            <a:spLocks noChangeArrowheads="1"/>
          </p:cNvSpPr>
          <p:nvPr/>
        </p:nvSpPr>
        <p:spPr bwMode="auto">
          <a:xfrm>
            <a:off x="1171505" y="1846304"/>
            <a:ext cx="1873389" cy="1390567"/>
          </a:xfrm>
          <a:prstGeom prst="chevron">
            <a:avLst>
              <a:gd name="adj" fmla="val 9786"/>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Creating Sales Orders</a:t>
            </a:r>
          </a:p>
          <a:p>
            <a:pPr>
              <a:lnSpc>
                <a:spcPct val="90000"/>
              </a:lnSpc>
            </a:pPr>
            <a:endParaRPr lang="en-US" sz="900" dirty="0">
              <a:solidFill>
                <a:schemeClr val="bg1"/>
              </a:solidFill>
              <a:latin typeface="BentonSans Regular"/>
              <a:cs typeface="BentonSans Regular"/>
            </a:endParaRPr>
          </a:p>
        </p:txBody>
      </p:sp>
      <p:sp>
        <p:nvSpPr>
          <p:cNvPr id="70" name="Chevron 121"/>
          <p:cNvSpPr>
            <a:spLocks noChangeArrowheads="1"/>
          </p:cNvSpPr>
          <p:nvPr>
            <p:custDataLst>
              <p:tags r:id="rId1"/>
            </p:custDataLst>
          </p:nvPr>
        </p:nvSpPr>
        <p:spPr bwMode="auto">
          <a:xfrm>
            <a:off x="1282996" y="217090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Create a </a:t>
            </a:r>
            <a:r>
              <a:rPr lang="de-DE" sz="800" dirty="0" err="1">
                <a:solidFill>
                  <a:srgbClr val="404040"/>
                </a:solidFill>
              </a:rPr>
              <a:t>sales</a:t>
            </a:r>
            <a:r>
              <a:rPr lang="de-DE" sz="800" dirty="0">
                <a:solidFill>
                  <a:srgbClr val="404040"/>
                </a:solidFill>
              </a:rPr>
              <a:t> order </a:t>
            </a:r>
            <a:r>
              <a:rPr lang="de-DE" sz="800" dirty="0" err="1">
                <a:solidFill>
                  <a:srgbClr val="404040"/>
                </a:solidFill>
              </a:rPr>
              <a:t>with</a:t>
            </a:r>
            <a:r>
              <a:rPr lang="de-DE" sz="800" dirty="0">
                <a:solidFill>
                  <a:srgbClr val="404040"/>
                </a:solidFill>
              </a:rPr>
              <a:t> </a:t>
            </a:r>
            <a:r>
              <a:rPr lang="de-DE" sz="800" dirty="0" err="1">
                <a:solidFill>
                  <a:srgbClr val="404040"/>
                </a:solidFill>
              </a:rPr>
              <a:t>product</a:t>
            </a:r>
            <a:r>
              <a:rPr lang="de-DE" sz="800" dirty="0">
                <a:solidFill>
                  <a:srgbClr val="404040"/>
                </a:solidFill>
              </a:rPr>
              <a:t> </a:t>
            </a:r>
            <a:r>
              <a:rPr lang="de-DE" sz="800" dirty="0" err="1">
                <a:solidFill>
                  <a:srgbClr val="404040"/>
                </a:solidFill>
              </a:rPr>
              <a:t>specification</a:t>
            </a:r>
            <a:endParaRPr lang="en-US" sz="800" dirty="0">
              <a:solidFill>
                <a:srgbClr val="404040"/>
              </a:solidFill>
            </a:endParaRPr>
          </a:p>
        </p:txBody>
      </p:sp>
      <p:sp>
        <p:nvSpPr>
          <p:cNvPr id="71" name="Chevron 122"/>
          <p:cNvSpPr>
            <a:spLocks noChangeArrowheads="1"/>
          </p:cNvSpPr>
          <p:nvPr>
            <p:custDataLst>
              <p:tags r:id="rId2"/>
            </p:custDataLst>
          </p:nvPr>
        </p:nvSpPr>
        <p:spPr bwMode="auto">
          <a:xfrm>
            <a:off x="2073814" y="217090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Approve a sales order</a:t>
            </a:r>
          </a:p>
        </p:txBody>
      </p:sp>
      <p:sp>
        <p:nvSpPr>
          <p:cNvPr id="72" name="TextBox 59">
            <a:hlinkClick r:id="rId16" action="ppaction://hlinksldjump"/>
          </p:cNvPr>
          <p:cNvSpPr txBox="1">
            <a:spLocks noChangeArrowheads="1"/>
          </p:cNvSpPr>
          <p:nvPr/>
        </p:nvSpPr>
        <p:spPr bwMode="auto">
          <a:xfrm>
            <a:off x="3905307" y="452746"/>
            <a:ext cx="274637" cy="338138"/>
          </a:xfrm>
          <a:prstGeom prst="rect">
            <a:avLst/>
          </a:prstGeom>
          <a:noFill/>
          <a:ln w="9525">
            <a:noFill/>
            <a:miter lim="800000"/>
            <a:headEnd/>
            <a:tailEnd/>
          </a:ln>
        </p:spPr>
        <p:txBody>
          <a:bodyPr wrap="none">
            <a:spAutoFit/>
          </a:bodyPr>
          <a:lstStyle/>
          <a:p>
            <a:r>
              <a:rPr lang="en-US" dirty="0">
                <a:solidFill>
                  <a:schemeClr val="bg1"/>
                </a:solidFill>
                <a:latin typeface="BrowalliaUPC" pitchFamily="34" charset="-34"/>
                <a:cs typeface="BrowalliaUPC" pitchFamily="34" charset="-34"/>
              </a:rPr>
              <a:t>X</a:t>
            </a:r>
          </a:p>
        </p:txBody>
      </p:sp>
      <p:sp>
        <p:nvSpPr>
          <p:cNvPr id="73" name="Oval 124">
            <a:hlinkClick r:id="rId17" action="ppaction://hlinksldjump" tooltip="The user enters details such as the account and products. An available-to-promise check is carried out, and product availability is displayed. After creating the order, the user submits it to logistics for further processing."/>
          </p:cNvPr>
          <p:cNvSpPr>
            <a:spLocks noChangeAspect="1"/>
          </p:cNvSpPr>
          <p:nvPr/>
        </p:nvSpPr>
        <p:spPr bwMode="gray">
          <a:xfrm>
            <a:off x="1852939" y="27641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4" name="Oval 125">
            <a:hlinkClick r:id="rId17" action="ppaction://hlinksldjump" tooltip="If certain conditions are fulfilled, the sales order may need to be approved by multiple managers. The approval process starts when you submit the order. "/>
          </p:cNvPr>
          <p:cNvSpPr>
            <a:spLocks noChangeAspect="1"/>
          </p:cNvSpPr>
          <p:nvPr/>
        </p:nvSpPr>
        <p:spPr bwMode="gray">
          <a:xfrm>
            <a:off x="2675233" y="2772775"/>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54" name="TextBox 59">
            <a:hlinkClick r:id="rId16" action="ppaction://hlinksldjump"/>
          </p:cNvPr>
          <p:cNvSpPr txBox="1">
            <a:spLocks noChangeArrowheads="1"/>
          </p:cNvSpPr>
          <p:nvPr/>
        </p:nvSpPr>
        <p:spPr bwMode="auto">
          <a:xfrm>
            <a:off x="2671666" y="1771542"/>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63" name="Chevron 101"/>
          <p:cNvSpPr>
            <a:spLocks noChangeArrowheads="1"/>
          </p:cNvSpPr>
          <p:nvPr/>
        </p:nvSpPr>
        <p:spPr bwMode="auto">
          <a:xfrm>
            <a:off x="7613870" y="4568825"/>
            <a:ext cx="1516062" cy="403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Sales/Customer Service Representative</a:t>
            </a:r>
            <a:endParaRPr lang="en-US" sz="800" dirty="0">
              <a:solidFill>
                <a:srgbClr val="404040"/>
              </a:solidFill>
            </a:endParaRPr>
          </a:p>
        </p:txBody>
      </p:sp>
      <p:sp>
        <p:nvSpPr>
          <p:cNvPr id="76" name="Chevron 102"/>
          <p:cNvSpPr>
            <a:spLocks noChangeArrowheads="1"/>
          </p:cNvSpPr>
          <p:nvPr/>
        </p:nvSpPr>
        <p:spPr bwMode="auto">
          <a:xfrm>
            <a:off x="7613870" y="521798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New Business</a:t>
            </a:r>
          </a:p>
        </p:txBody>
      </p:sp>
      <p:sp>
        <p:nvSpPr>
          <p:cNvPr id="75" name="TextBox 66"/>
          <p:cNvSpPr txBox="1">
            <a:spLocks noChangeArrowheads="1"/>
          </p:cNvSpPr>
          <p:nvPr/>
        </p:nvSpPr>
        <p:spPr bwMode="auto">
          <a:xfrm>
            <a:off x="1760926" y="4399866"/>
            <a:ext cx="4914194" cy="1779974"/>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Creating Sales Orders</a:t>
            </a:r>
            <a:r>
              <a:rPr lang="en-US" sz="900" dirty="0"/>
              <a:t> business process enables you to create a sales order with fixed terms and price conditions when a customer orders products or services. The order can be created on the basis of a quote, copying all conditions from the quote to the order or you enter the necessary details in the order such as the account, the products or services, the requested date , and customer information as additional text. The product availability is checked, and the system informs you of availability. The system can determine the cost of sales using product valuation, enabling you to evaluate the profitability of the order. After creating the order, you release it to logistics. An order confirmation form can be sent to the customer, depending on the output settings. </a:t>
            </a:r>
          </a:p>
          <a:p>
            <a:pPr>
              <a:buClr>
                <a:schemeClr val="accent1"/>
              </a:buClr>
              <a:buSzPct val="80000"/>
              <a:buFont typeface="Wingdings" pitchFamily="2" charset="2"/>
              <a:buNone/>
            </a:pPr>
            <a:r>
              <a:rPr lang="en-US" sz="900" dirty="0"/>
              <a:t>The sales order can also be generated automatically through business-to-business communication.</a:t>
            </a:r>
          </a:p>
          <a:p>
            <a:pPr marL="228600" lvl="1" indent="-114300">
              <a:spcBef>
                <a:spcPts val="200"/>
              </a:spcBef>
              <a:buFont typeface="Arial" charset="0"/>
              <a:buChar char="•"/>
            </a:pPr>
            <a:endParaRPr lang="en-US" sz="900" dirty="0"/>
          </a:p>
        </p:txBody>
      </p:sp>
      <p:sp>
        <p:nvSpPr>
          <p:cNvPr id="57" name="TextBox 56"/>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60" name="Picture 59" descr="Calculator_2_60px.png"/>
          <p:cNvPicPr>
            <a:picLocks noChangeAspect="1"/>
          </p:cNvPicPr>
          <p:nvPr/>
        </p:nvPicPr>
        <p:blipFill>
          <a:blip r:embed="rId18" cstate="print"/>
          <a:stretch>
            <a:fillRect/>
          </a:stretch>
        </p:blipFill>
        <p:spPr>
          <a:xfrm>
            <a:off x="366739" y="5245467"/>
            <a:ext cx="180000" cy="180000"/>
          </a:xfrm>
          <a:prstGeom prst="rect">
            <a:avLst/>
          </a:prstGeom>
        </p:spPr>
      </p:pic>
      <p:pic>
        <p:nvPicPr>
          <p:cNvPr id="61" name="Picture 60" descr="Monitor_60px.png"/>
          <p:cNvPicPr>
            <a:picLocks noChangeAspect="1"/>
          </p:cNvPicPr>
          <p:nvPr/>
        </p:nvPicPr>
        <p:blipFill>
          <a:blip r:embed="rId19" cstate="print"/>
          <a:stretch>
            <a:fillRect/>
          </a:stretch>
        </p:blipFill>
        <p:spPr>
          <a:xfrm>
            <a:off x="366739" y="5604137"/>
            <a:ext cx="180000" cy="180000"/>
          </a:xfrm>
          <a:prstGeom prst="rect">
            <a:avLst/>
          </a:prstGeom>
        </p:spPr>
      </p:pic>
      <p:sp>
        <p:nvSpPr>
          <p:cNvPr id="62" name="Rectangle 57">
            <a:hlinkClick r:id="rId20"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6" name="Rectangle 57">
            <a:hlinkClick r:id="rId21"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81" name="Picture 2"/>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6889725" y="5126966"/>
            <a:ext cx="634912" cy="444439"/>
          </a:xfrm>
          <a:prstGeom prst="rect">
            <a:avLst/>
          </a:prstGeom>
          <a:noFill/>
          <a:ln w="9525">
            <a:noFill/>
            <a:miter lim="800000"/>
            <a:headEnd/>
            <a:tailEnd/>
          </a:ln>
        </p:spPr>
      </p:pic>
      <p:pic>
        <p:nvPicPr>
          <p:cNvPr id="82" name="Picture 68"/>
          <p:cNvPicPr>
            <a:picLocks noChangeAspect="1"/>
          </p:cNvPicPr>
          <p:nvPr>
            <p:custDataLst>
              <p:tags r:id="rId3"/>
            </p:custDataLst>
          </p:nvPr>
        </p:nvPicPr>
        <p:blipFill>
          <a:blip r:embed="rId23" cstate="print">
            <a:extLst>
              <a:ext uri="{28A0092B-C50C-407E-A947-70E740481C1C}">
                <a14:useLocalDpi xmlns:a14="http://schemas.microsoft.com/office/drawing/2010/main" val="0"/>
              </a:ext>
            </a:extLst>
          </a:blip>
          <a:stretch>
            <a:fillRect/>
          </a:stretch>
        </p:blipFill>
        <p:spPr bwMode="auto">
          <a:xfrm>
            <a:off x="6891114" y="4538086"/>
            <a:ext cx="411162" cy="402938"/>
          </a:xfrm>
          <a:prstGeom prst="rect">
            <a:avLst/>
          </a:prstGeom>
          <a:noFill/>
          <a:ln w="9525">
            <a:noFill/>
            <a:miter lim="800000"/>
            <a:headEnd/>
            <a:tailEnd/>
          </a:ln>
        </p:spPr>
      </p:pic>
      <p:pic>
        <p:nvPicPr>
          <p:cNvPr id="84" name="Picture 83"/>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85" name="Picture 84" descr="i_button_black.png"/>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9" name="Rectangle 57">
            <a:hlinkClick r:id="rId1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Order-to-Cash (Specified Products) </a:t>
            </a:r>
            <a:br>
              <a:rPr lang="en-US" b="0" dirty="0"/>
            </a:br>
            <a:r>
              <a:rPr lang="en-US" sz="2000" b="0" dirty="0"/>
              <a:t>Process Details: Initiating Outbound Delivery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44" name="Chevron 123">
            <a:hlinkClick r:id="rId6" action="ppaction://hlinksldjump"/>
          </p:cNvPr>
          <p:cNvSpPr>
            <a:spLocks noChangeArrowheads="1"/>
          </p:cNvSpPr>
          <p:nvPr/>
        </p:nvSpPr>
        <p:spPr bwMode="auto">
          <a:xfrm>
            <a:off x="4971418" y="209536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Deliveries</a:t>
            </a:r>
          </a:p>
        </p:txBody>
      </p:sp>
      <p:sp>
        <p:nvSpPr>
          <p:cNvPr id="45" name="Chevron 123">
            <a:hlinkClick r:id="rId7" action="ppaction://hlinksldjump"/>
          </p:cNvPr>
          <p:cNvSpPr>
            <a:spLocks noChangeArrowheads="1"/>
          </p:cNvSpPr>
          <p:nvPr/>
        </p:nvSpPr>
        <p:spPr bwMode="auto">
          <a:xfrm>
            <a:off x="339210" y="209499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46" name="Chevron 123">
            <a:hlinkClick r:id="rId8" action="ppaction://hlinksldjump"/>
          </p:cNvPr>
          <p:cNvSpPr>
            <a:spLocks noChangeArrowheads="1"/>
          </p:cNvSpPr>
          <p:nvPr/>
        </p:nvSpPr>
        <p:spPr bwMode="auto">
          <a:xfrm>
            <a:off x="1185398" y="209499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59" name="Chevron 123">
            <a:hlinkClick r:id="rId9" action="ppaction://hlinksldjump"/>
          </p:cNvPr>
          <p:cNvSpPr>
            <a:spLocks noChangeArrowheads="1"/>
          </p:cNvSpPr>
          <p:nvPr/>
        </p:nvSpPr>
        <p:spPr bwMode="auto">
          <a:xfrm>
            <a:off x="4971418" y="302811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61" name="Chevron 123">
            <a:hlinkClick r:id="rId10" action="ppaction://hlinksldjump"/>
          </p:cNvPr>
          <p:cNvSpPr>
            <a:spLocks noChangeArrowheads="1"/>
          </p:cNvSpPr>
          <p:nvPr/>
        </p:nvSpPr>
        <p:spPr bwMode="auto">
          <a:xfrm>
            <a:off x="5822950" y="2095306"/>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2" name="Freeform 69"/>
          <p:cNvSpPr>
            <a:spLocks noChangeArrowheads="1"/>
          </p:cNvSpPr>
          <p:nvPr/>
        </p:nvSpPr>
        <p:spPr bwMode="auto">
          <a:xfrm>
            <a:off x="6488315" y="284180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3" name="Chevron 123">
            <a:hlinkClick r:id="rId11" action="ppaction://hlinksldjump"/>
          </p:cNvPr>
          <p:cNvSpPr>
            <a:spLocks noChangeArrowheads="1"/>
          </p:cNvSpPr>
          <p:nvPr/>
        </p:nvSpPr>
        <p:spPr bwMode="auto">
          <a:xfrm>
            <a:off x="6664325" y="2095306"/>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4" name="Freeform 69"/>
          <p:cNvSpPr>
            <a:spLocks noChangeArrowheads="1"/>
          </p:cNvSpPr>
          <p:nvPr/>
        </p:nvSpPr>
        <p:spPr bwMode="auto">
          <a:xfrm>
            <a:off x="7329690" y="284180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65" name="Picture 6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065761" y="3121620"/>
            <a:ext cx="118680" cy="88470"/>
          </a:xfrm>
          <a:prstGeom prst="rect">
            <a:avLst/>
          </a:prstGeom>
        </p:spPr>
      </p:pic>
      <p:sp>
        <p:nvSpPr>
          <p:cNvPr id="66" name="Text Box 14"/>
          <p:cNvSpPr txBox="1">
            <a:spLocks noChangeArrowheads="1"/>
          </p:cNvSpPr>
          <p:nvPr/>
        </p:nvSpPr>
        <p:spPr bwMode="auto">
          <a:xfrm>
            <a:off x="2162174" y="3061962"/>
            <a:ext cx="742951" cy="246062"/>
          </a:xfrm>
          <a:prstGeom prst="rect">
            <a:avLst/>
          </a:prstGeom>
          <a:noFill/>
          <a:ln w="12700">
            <a:noFill/>
            <a:miter lim="800000"/>
            <a:headEnd/>
            <a:tailEnd/>
          </a:ln>
        </p:spPr>
        <p:txBody>
          <a:bodyPr/>
          <a:lstStyle/>
          <a:p>
            <a:pPr>
              <a:spcBef>
                <a:spcPct val="50000"/>
              </a:spcBef>
              <a:buClr>
                <a:schemeClr val="accent1"/>
              </a:buClr>
              <a:buSzPct val="80000"/>
              <a:buFont typeface="Wingdings" pitchFamily="2" charset="2"/>
              <a:buNone/>
            </a:pPr>
            <a:r>
              <a:rPr lang="en-US" sz="600" dirty="0"/>
              <a:t>Procure-to-Pay</a:t>
            </a:r>
          </a:p>
        </p:txBody>
      </p:sp>
      <p:pic>
        <p:nvPicPr>
          <p:cNvPr id="68" name="Picture 6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056236" y="1892895"/>
            <a:ext cx="118680" cy="88470"/>
          </a:xfrm>
          <a:prstGeom prst="rect">
            <a:avLst/>
          </a:prstGeom>
        </p:spPr>
      </p:pic>
      <p:sp>
        <p:nvSpPr>
          <p:cNvPr id="69" name="Text Box 14"/>
          <p:cNvSpPr txBox="1">
            <a:spLocks noChangeArrowheads="1"/>
          </p:cNvSpPr>
          <p:nvPr/>
        </p:nvSpPr>
        <p:spPr bwMode="auto">
          <a:xfrm>
            <a:off x="2152649" y="1833237"/>
            <a:ext cx="742951" cy="246062"/>
          </a:xfrm>
          <a:prstGeom prst="rect">
            <a:avLst/>
          </a:prstGeom>
          <a:noFill/>
          <a:ln w="12700">
            <a:noFill/>
            <a:miter lim="800000"/>
            <a:headEnd/>
            <a:tailEnd/>
          </a:ln>
        </p:spPr>
        <p:txBody>
          <a:bodyPr/>
          <a:lstStyle/>
          <a:p>
            <a:pPr>
              <a:spcBef>
                <a:spcPct val="50000"/>
              </a:spcBef>
              <a:buClr>
                <a:schemeClr val="accent1"/>
              </a:buClr>
              <a:buSzPct val="80000"/>
              <a:buFont typeface="Wingdings" pitchFamily="2" charset="2"/>
              <a:buNone/>
            </a:pPr>
            <a:r>
              <a:rPr lang="en-US" sz="600" dirty="0"/>
              <a:t>Make-to-Stock</a:t>
            </a:r>
          </a:p>
        </p:txBody>
      </p:sp>
      <p:pic>
        <p:nvPicPr>
          <p:cNvPr id="70" name="Picture 6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46075" y="1816695"/>
            <a:ext cx="118680" cy="88470"/>
          </a:xfrm>
          <a:prstGeom prst="rect">
            <a:avLst/>
          </a:prstGeom>
        </p:spPr>
      </p:pic>
      <p:sp>
        <p:nvSpPr>
          <p:cNvPr id="71" name="Text Box 14"/>
          <p:cNvSpPr txBox="1">
            <a:spLocks noChangeArrowheads="1"/>
          </p:cNvSpPr>
          <p:nvPr/>
        </p:nvSpPr>
        <p:spPr bwMode="auto">
          <a:xfrm>
            <a:off x="495300" y="1757037"/>
            <a:ext cx="690140" cy="246062"/>
          </a:xfrm>
          <a:prstGeom prst="rect">
            <a:avLst/>
          </a:prstGeom>
          <a:noFill/>
          <a:ln w="12700">
            <a:noFill/>
            <a:miter lim="800000"/>
            <a:headEnd/>
            <a:tailEnd/>
          </a:ln>
        </p:spPr>
        <p:txBody>
          <a:bodyPr/>
          <a:lstStyle/>
          <a:p>
            <a:pPr>
              <a:spcBef>
                <a:spcPct val="50000"/>
              </a:spcBef>
              <a:buClr>
                <a:schemeClr val="accent1"/>
              </a:buClr>
              <a:buSzPct val="80000"/>
              <a:buFont typeface="Wingdings" pitchFamily="2" charset="2"/>
              <a:buNone/>
            </a:pPr>
            <a:r>
              <a:rPr lang="en-US" sz="600" dirty="0"/>
              <a:t>Product Definition</a:t>
            </a:r>
          </a:p>
        </p:txBody>
      </p:sp>
      <p:sp>
        <p:nvSpPr>
          <p:cNvPr id="72" name="Chevron 83"/>
          <p:cNvSpPr>
            <a:spLocks noChangeArrowheads="1"/>
          </p:cNvSpPr>
          <p:nvPr/>
        </p:nvSpPr>
        <p:spPr bwMode="auto">
          <a:xfrm>
            <a:off x="2844799" y="1855829"/>
            <a:ext cx="2155826"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de-DE" sz="900" dirty="0">
                <a:solidFill>
                  <a:schemeClr val="bg1"/>
                </a:solidFill>
                <a:latin typeface="BentonSans Regular"/>
                <a:cs typeface="BentonSans Regular"/>
              </a:rPr>
              <a:t>Initiating Outbound Delivery for </a:t>
            </a:r>
          </a:p>
          <a:p>
            <a:pPr>
              <a:lnSpc>
                <a:spcPct val="90000"/>
              </a:lnSpc>
            </a:pPr>
            <a:r>
              <a:rPr lang="de-DE" sz="900" dirty="0">
                <a:solidFill>
                  <a:schemeClr val="bg1"/>
                </a:solidFill>
                <a:latin typeface="BentonSans Regular"/>
                <a:cs typeface="BentonSans Regular"/>
              </a:rPr>
              <a:t>Shipment from Your Own Site</a:t>
            </a:r>
            <a:endParaRPr lang="en-US" sz="900" dirty="0">
              <a:solidFill>
                <a:schemeClr val="bg1"/>
              </a:solidFill>
              <a:latin typeface="BentonSans Regular"/>
              <a:cs typeface="BentonSans Regular"/>
            </a:endParaRPr>
          </a:p>
        </p:txBody>
      </p:sp>
      <p:sp>
        <p:nvSpPr>
          <p:cNvPr id="73" name="Chevron 72"/>
          <p:cNvSpPr>
            <a:spLocks noChangeArrowheads="1"/>
          </p:cNvSpPr>
          <p:nvPr>
            <p:custDataLst>
              <p:tags r:id="rId1"/>
            </p:custDataLst>
          </p:nvPr>
        </p:nvSpPr>
        <p:spPr bwMode="auto">
          <a:xfrm>
            <a:off x="3151235" y="217195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Determine ship-from location / supplier and check availability</a:t>
            </a:r>
            <a:endParaRPr lang="en-US" sz="800" dirty="0">
              <a:solidFill>
                <a:srgbClr val="404040"/>
              </a:solidFill>
            </a:endParaRPr>
          </a:p>
        </p:txBody>
      </p:sp>
      <p:sp>
        <p:nvSpPr>
          <p:cNvPr id="74" name="Chevron 73"/>
          <p:cNvSpPr>
            <a:spLocks noChangeArrowheads="1"/>
          </p:cNvSpPr>
          <p:nvPr>
            <p:custDataLst>
              <p:tags r:id="rId2"/>
            </p:custDataLst>
          </p:nvPr>
        </p:nvSpPr>
        <p:spPr bwMode="auto">
          <a:xfrm>
            <a:off x="3951335" y="217195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Initiate an outbound delivery</a:t>
            </a:r>
            <a:endParaRPr lang="en-US" sz="800" dirty="0">
              <a:solidFill>
                <a:srgbClr val="404040"/>
              </a:solidFill>
            </a:endParaRPr>
          </a:p>
        </p:txBody>
      </p:sp>
      <p:sp>
        <p:nvSpPr>
          <p:cNvPr id="75" name="TextBox 59">
            <a:hlinkClick r:id="rId13" action="ppaction://hlinksldjump"/>
          </p:cNvPr>
          <p:cNvSpPr txBox="1">
            <a:spLocks noChangeArrowheads="1"/>
          </p:cNvSpPr>
          <p:nvPr/>
        </p:nvSpPr>
        <p:spPr bwMode="auto">
          <a:xfrm>
            <a:off x="4624292" y="1777801"/>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76" name="Oval 75">
            <a:hlinkClick r:id="rId14" action="ppaction://hlinksldjump" tooltip="The supply planner creates delivery proposals based on the confirmed schedule lines of the customer demand. "/>
          </p:cNvPr>
          <p:cNvSpPr>
            <a:spLocks noChangeAspect="1"/>
          </p:cNvSpPr>
          <p:nvPr/>
        </p:nvSpPr>
        <p:spPr bwMode="gray">
          <a:xfrm>
            <a:off x="4535638" y="277484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7" name="Oval 76">
            <a:hlinkClick r:id="rId14" action="ppaction://hlinksldjump" tooltip="The supply planner can manually change the ship-from location or supplier for a customer demand and check the product availability. "/>
          </p:cNvPr>
          <p:cNvSpPr>
            <a:spLocks noChangeAspect="1"/>
          </p:cNvSpPr>
          <p:nvPr/>
        </p:nvSpPr>
        <p:spPr bwMode="gray">
          <a:xfrm>
            <a:off x="3754588" y="278437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2" name="Rectangle 81"/>
          <p:cNvSpPr>
            <a:spLocks noChangeArrowheads="1"/>
          </p:cNvSpPr>
          <p:nvPr/>
        </p:nvSpPr>
        <p:spPr bwMode="auto">
          <a:xfrm>
            <a:off x="2830487" y="2994266"/>
            <a:ext cx="2070100" cy="228600"/>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15" action="ppaction://hlinksldjump"/>
              </a:rPr>
              <a:t>Click here </a:t>
            </a:r>
            <a:r>
              <a:rPr lang="en-US" sz="900" dirty="0">
                <a:solidFill>
                  <a:schemeClr val="bg1"/>
                </a:solidFill>
              </a:rPr>
              <a:t>to display process variants</a:t>
            </a:r>
          </a:p>
        </p:txBody>
      </p:sp>
      <p:sp>
        <p:nvSpPr>
          <p:cNvPr id="54" name="TextBox 66"/>
          <p:cNvSpPr txBox="1">
            <a:spLocks noChangeArrowheads="1"/>
          </p:cNvSpPr>
          <p:nvPr/>
        </p:nvSpPr>
        <p:spPr bwMode="auto">
          <a:xfrm>
            <a:off x="1760926" y="4399866"/>
            <a:ext cx="4914194" cy="646331"/>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a:t>
            </a:r>
            <a:r>
              <a:rPr lang="en-US" sz="900" b="1" dirty="0"/>
              <a:t> Initiating Outbound Delivery for Shipment from Your Own Site </a:t>
            </a:r>
            <a:r>
              <a:rPr lang="en-US" sz="900" dirty="0"/>
              <a:t>business process allows you to carry out manual availability checks and mass confirmation updates for sales order items. You can change the source of supply for sales orders and initiate the delivery process by releasing confirmed schedule lines to execution. </a:t>
            </a:r>
          </a:p>
        </p:txBody>
      </p:sp>
      <p:sp>
        <p:nvSpPr>
          <p:cNvPr id="52"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53" name="Chevron 101"/>
          <p:cNvSpPr>
            <a:spLocks noChangeArrowheads="1"/>
          </p:cNvSpPr>
          <p:nvPr/>
        </p:nvSpPr>
        <p:spPr bwMode="auto">
          <a:xfrm>
            <a:off x="7613870" y="4568825"/>
            <a:ext cx="1516062" cy="403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Supply Planner</a:t>
            </a:r>
            <a:endParaRPr lang="en-US" sz="800" dirty="0">
              <a:solidFill>
                <a:srgbClr val="404040"/>
              </a:solidFill>
            </a:endParaRPr>
          </a:p>
        </p:txBody>
      </p:sp>
      <p:sp>
        <p:nvSpPr>
          <p:cNvPr id="57" name="Chevron 102"/>
          <p:cNvSpPr>
            <a:spLocks noChangeArrowheads="1"/>
          </p:cNvSpPr>
          <p:nvPr/>
        </p:nvSpPr>
        <p:spPr bwMode="auto">
          <a:xfrm>
            <a:off x="7613870" y="521798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Outbound Logistics Control</a:t>
            </a:r>
          </a:p>
        </p:txBody>
      </p:sp>
      <p:sp>
        <p:nvSpPr>
          <p:cNvPr id="58"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60" name="TextBox 59"/>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0"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3" name="Picture 82" descr="Calculator_2_60px.png"/>
          <p:cNvPicPr>
            <a:picLocks noChangeAspect="1"/>
          </p:cNvPicPr>
          <p:nvPr/>
        </p:nvPicPr>
        <p:blipFill>
          <a:blip r:embed="rId16" cstate="print"/>
          <a:stretch>
            <a:fillRect/>
          </a:stretch>
        </p:blipFill>
        <p:spPr>
          <a:xfrm>
            <a:off x="366739" y="5245467"/>
            <a:ext cx="180000" cy="180000"/>
          </a:xfrm>
          <a:prstGeom prst="rect">
            <a:avLst/>
          </a:prstGeom>
        </p:spPr>
      </p:pic>
      <p:pic>
        <p:nvPicPr>
          <p:cNvPr id="97" name="Picture 96" descr="Monitor_60px.png"/>
          <p:cNvPicPr>
            <a:picLocks noChangeAspect="1"/>
          </p:cNvPicPr>
          <p:nvPr/>
        </p:nvPicPr>
        <p:blipFill>
          <a:blip r:embed="rId17" cstate="print"/>
          <a:stretch>
            <a:fillRect/>
          </a:stretch>
        </p:blipFill>
        <p:spPr>
          <a:xfrm>
            <a:off x="366739" y="5604137"/>
            <a:ext cx="180000" cy="180000"/>
          </a:xfrm>
          <a:prstGeom prst="rect">
            <a:avLst/>
          </a:prstGeom>
        </p:spPr>
      </p:pic>
      <p:sp>
        <p:nvSpPr>
          <p:cNvPr id="98" name="Rectangle 57">
            <a:hlinkClick r:id="rId1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9" name="Rectangle 57">
            <a:hlinkClick r:id="rId19"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1"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85" name="Picture 2"/>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6889725" y="5126966"/>
            <a:ext cx="634912" cy="444439"/>
          </a:xfrm>
          <a:prstGeom prst="rect">
            <a:avLst/>
          </a:prstGeom>
          <a:noFill/>
          <a:ln w="9525">
            <a:noFill/>
            <a:miter lim="800000"/>
            <a:headEnd/>
            <a:tailEnd/>
          </a:ln>
        </p:spPr>
      </p:pic>
      <p:grpSp>
        <p:nvGrpSpPr>
          <p:cNvPr id="86" name="Group 85"/>
          <p:cNvGrpSpPr/>
          <p:nvPr/>
        </p:nvGrpSpPr>
        <p:grpSpPr>
          <a:xfrm>
            <a:off x="6892175" y="4531311"/>
            <a:ext cx="410400" cy="412031"/>
            <a:chOff x="2894788" y="6336555"/>
            <a:chExt cx="410400" cy="412031"/>
          </a:xfrm>
        </p:grpSpPr>
        <p:pic>
          <p:nvPicPr>
            <p:cNvPr id="87" name="Picture 77" descr="05"/>
            <p:cNvPicPr>
              <a:picLocks noChangeAspect="1" noChangeArrowheads="1"/>
            </p:cNvPicPr>
            <p:nvPr/>
          </p:nvPicPr>
          <p:blipFill>
            <a:blip r:embed="rId21" cstate="print"/>
            <a:srcRect/>
            <a:stretch>
              <a:fillRect/>
            </a:stretch>
          </p:blipFill>
          <p:spPr bwMode="auto">
            <a:xfrm>
              <a:off x="2903550" y="6336555"/>
              <a:ext cx="401638" cy="401638"/>
            </a:xfrm>
            <a:prstGeom prst="rect">
              <a:avLst/>
            </a:prstGeom>
            <a:noFill/>
            <a:ln w="9525">
              <a:noFill/>
              <a:miter lim="800000"/>
              <a:headEnd/>
              <a:tailEnd/>
            </a:ln>
          </p:spPr>
        </p:pic>
        <p:sp>
          <p:nvSpPr>
            <p:cNvPr id="88" name="Donut 87"/>
            <p:cNvSpPr>
              <a:spLocks noChangeAspect="1"/>
            </p:cNvSpPr>
            <p:nvPr/>
          </p:nvSpPr>
          <p:spPr bwMode="gray">
            <a:xfrm>
              <a:off x="2894788" y="6338186"/>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89" name="Picture 88"/>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90" name="Picture 89" descr="i_button_black.png"/>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2" name="Rectangle 57">
            <a:hlinkClick r:id="rId2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Order-to-Cash (Specified Products) </a:t>
            </a:r>
            <a:br>
              <a:rPr lang="en-US" b="0" dirty="0"/>
            </a:br>
            <a:r>
              <a:rPr lang="en-US" sz="2000" b="0" dirty="0"/>
              <a:t>Process Details: Initiating Outbound Delivery</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5"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44" name="Chevron 123">
            <a:hlinkClick r:id="rId6" action="ppaction://hlinksldjump"/>
          </p:cNvPr>
          <p:cNvSpPr>
            <a:spLocks noChangeArrowheads="1"/>
          </p:cNvSpPr>
          <p:nvPr/>
        </p:nvSpPr>
        <p:spPr bwMode="auto">
          <a:xfrm>
            <a:off x="4971418" y="209536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Deliveries</a:t>
            </a:r>
          </a:p>
        </p:txBody>
      </p:sp>
      <p:sp>
        <p:nvSpPr>
          <p:cNvPr id="45" name="Chevron 123">
            <a:hlinkClick r:id="rId7" action="ppaction://hlinksldjump"/>
          </p:cNvPr>
          <p:cNvSpPr>
            <a:spLocks noChangeArrowheads="1"/>
          </p:cNvSpPr>
          <p:nvPr/>
        </p:nvSpPr>
        <p:spPr bwMode="auto">
          <a:xfrm>
            <a:off x="339210" y="209499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46" name="Chevron 123">
            <a:hlinkClick r:id="rId8" action="ppaction://hlinksldjump"/>
          </p:cNvPr>
          <p:cNvSpPr>
            <a:spLocks noChangeArrowheads="1"/>
          </p:cNvSpPr>
          <p:nvPr/>
        </p:nvSpPr>
        <p:spPr bwMode="auto">
          <a:xfrm>
            <a:off x="1185398" y="2094999"/>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59" name="Chevron 123">
            <a:hlinkClick r:id="rId9" action="ppaction://hlinksldjump"/>
          </p:cNvPr>
          <p:cNvSpPr>
            <a:spLocks noChangeArrowheads="1"/>
          </p:cNvSpPr>
          <p:nvPr/>
        </p:nvSpPr>
        <p:spPr bwMode="auto">
          <a:xfrm>
            <a:off x="4971418" y="3028114"/>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61" name="Chevron 123">
            <a:hlinkClick r:id="rId10" action="ppaction://hlinksldjump"/>
          </p:cNvPr>
          <p:cNvSpPr>
            <a:spLocks noChangeArrowheads="1"/>
          </p:cNvSpPr>
          <p:nvPr/>
        </p:nvSpPr>
        <p:spPr bwMode="auto">
          <a:xfrm>
            <a:off x="5822950" y="2095306"/>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2" name="Freeform 69"/>
          <p:cNvSpPr>
            <a:spLocks noChangeArrowheads="1"/>
          </p:cNvSpPr>
          <p:nvPr/>
        </p:nvSpPr>
        <p:spPr bwMode="auto">
          <a:xfrm>
            <a:off x="6488315" y="284180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3" name="Chevron 123">
            <a:hlinkClick r:id="rId11" action="ppaction://hlinksldjump"/>
          </p:cNvPr>
          <p:cNvSpPr>
            <a:spLocks noChangeArrowheads="1"/>
          </p:cNvSpPr>
          <p:nvPr/>
        </p:nvSpPr>
        <p:spPr bwMode="auto">
          <a:xfrm>
            <a:off x="6664325" y="2095306"/>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4" name="Freeform 69"/>
          <p:cNvSpPr>
            <a:spLocks noChangeArrowheads="1"/>
          </p:cNvSpPr>
          <p:nvPr/>
        </p:nvSpPr>
        <p:spPr bwMode="auto">
          <a:xfrm>
            <a:off x="7329690" y="284180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65" name="Picture 6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065761" y="3121620"/>
            <a:ext cx="118680" cy="88470"/>
          </a:xfrm>
          <a:prstGeom prst="rect">
            <a:avLst/>
          </a:prstGeom>
        </p:spPr>
      </p:pic>
      <p:sp>
        <p:nvSpPr>
          <p:cNvPr id="66" name="Text Box 14"/>
          <p:cNvSpPr txBox="1">
            <a:spLocks noChangeArrowheads="1"/>
          </p:cNvSpPr>
          <p:nvPr/>
        </p:nvSpPr>
        <p:spPr bwMode="auto">
          <a:xfrm>
            <a:off x="2162174" y="3061962"/>
            <a:ext cx="742951" cy="246062"/>
          </a:xfrm>
          <a:prstGeom prst="rect">
            <a:avLst/>
          </a:prstGeom>
          <a:noFill/>
          <a:ln w="12700">
            <a:noFill/>
            <a:miter lim="800000"/>
            <a:headEnd/>
            <a:tailEnd/>
          </a:ln>
        </p:spPr>
        <p:txBody>
          <a:bodyPr/>
          <a:lstStyle/>
          <a:p>
            <a:pPr>
              <a:spcBef>
                <a:spcPct val="50000"/>
              </a:spcBef>
              <a:buClr>
                <a:schemeClr val="accent1"/>
              </a:buClr>
              <a:buSzPct val="80000"/>
              <a:buFont typeface="Wingdings" pitchFamily="2" charset="2"/>
              <a:buNone/>
            </a:pPr>
            <a:r>
              <a:rPr lang="en-US" sz="600" dirty="0"/>
              <a:t>Procure-to-Pay</a:t>
            </a:r>
          </a:p>
        </p:txBody>
      </p:sp>
      <p:pic>
        <p:nvPicPr>
          <p:cNvPr id="68" name="Picture 6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056236" y="1892895"/>
            <a:ext cx="118680" cy="88470"/>
          </a:xfrm>
          <a:prstGeom prst="rect">
            <a:avLst/>
          </a:prstGeom>
        </p:spPr>
      </p:pic>
      <p:sp>
        <p:nvSpPr>
          <p:cNvPr id="69" name="Text Box 14"/>
          <p:cNvSpPr txBox="1">
            <a:spLocks noChangeArrowheads="1"/>
          </p:cNvSpPr>
          <p:nvPr/>
        </p:nvSpPr>
        <p:spPr bwMode="auto">
          <a:xfrm>
            <a:off x="2152649" y="1833237"/>
            <a:ext cx="742951" cy="246062"/>
          </a:xfrm>
          <a:prstGeom prst="rect">
            <a:avLst/>
          </a:prstGeom>
          <a:noFill/>
          <a:ln w="12700">
            <a:noFill/>
            <a:miter lim="800000"/>
            <a:headEnd/>
            <a:tailEnd/>
          </a:ln>
        </p:spPr>
        <p:txBody>
          <a:bodyPr/>
          <a:lstStyle/>
          <a:p>
            <a:pPr>
              <a:spcBef>
                <a:spcPct val="50000"/>
              </a:spcBef>
              <a:buClr>
                <a:schemeClr val="accent1"/>
              </a:buClr>
              <a:buSzPct val="80000"/>
              <a:buFont typeface="Wingdings" pitchFamily="2" charset="2"/>
              <a:buNone/>
            </a:pPr>
            <a:r>
              <a:rPr lang="en-US" sz="600" dirty="0"/>
              <a:t>Make-to-Stock</a:t>
            </a:r>
          </a:p>
        </p:txBody>
      </p:sp>
      <p:pic>
        <p:nvPicPr>
          <p:cNvPr id="70" name="Picture 6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46075" y="1816695"/>
            <a:ext cx="118680" cy="88470"/>
          </a:xfrm>
          <a:prstGeom prst="rect">
            <a:avLst/>
          </a:prstGeom>
        </p:spPr>
      </p:pic>
      <p:sp>
        <p:nvSpPr>
          <p:cNvPr id="71" name="Text Box 14"/>
          <p:cNvSpPr txBox="1">
            <a:spLocks noChangeArrowheads="1"/>
          </p:cNvSpPr>
          <p:nvPr/>
        </p:nvSpPr>
        <p:spPr bwMode="auto">
          <a:xfrm>
            <a:off x="495300" y="1757037"/>
            <a:ext cx="690140" cy="246062"/>
          </a:xfrm>
          <a:prstGeom prst="rect">
            <a:avLst/>
          </a:prstGeom>
          <a:noFill/>
          <a:ln w="12700">
            <a:noFill/>
            <a:miter lim="800000"/>
            <a:headEnd/>
            <a:tailEnd/>
          </a:ln>
        </p:spPr>
        <p:txBody>
          <a:bodyPr/>
          <a:lstStyle/>
          <a:p>
            <a:pPr>
              <a:spcBef>
                <a:spcPct val="50000"/>
              </a:spcBef>
              <a:buClr>
                <a:schemeClr val="accent1"/>
              </a:buClr>
              <a:buSzPct val="80000"/>
              <a:buFont typeface="Wingdings" pitchFamily="2" charset="2"/>
              <a:buNone/>
            </a:pPr>
            <a:r>
              <a:rPr lang="en-US" sz="600" dirty="0"/>
              <a:t>Product Definition</a:t>
            </a:r>
          </a:p>
        </p:txBody>
      </p:sp>
      <p:sp>
        <p:nvSpPr>
          <p:cNvPr id="72" name="Chevron 83"/>
          <p:cNvSpPr>
            <a:spLocks noChangeArrowheads="1"/>
          </p:cNvSpPr>
          <p:nvPr/>
        </p:nvSpPr>
        <p:spPr bwMode="auto">
          <a:xfrm>
            <a:off x="2844799" y="1855829"/>
            <a:ext cx="2155826" cy="1390567"/>
          </a:xfrm>
          <a:prstGeom prst="chevron">
            <a:avLst>
              <a:gd name="adj" fmla="val 11302"/>
            </a:avLst>
          </a:prstGeom>
          <a:solidFill>
            <a:srgbClr val="388ABD"/>
          </a:solidFill>
          <a:ln w="19050" cap="rnd" algn="ctr">
            <a:noFill/>
            <a:bevel/>
            <a:headEnd/>
            <a:tailEnd/>
          </a:ln>
        </p:spPr>
        <p:txBody>
          <a:bodyPr lIns="36000" tIns="36000" rIns="36000" bIns="36000"/>
          <a:lstStyle/>
          <a:p>
            <a:pPr>
              <a:lnSpc>
                <a:spcPct val="90000"/>
              </a:lnSpc>
            </a:pPr>
            <a:r>
              <a:rPr lang="de-DE" sz="900" dirty="0">
                <a:solidFill>
                  <a:schemeClr val="bg1"/>
                </a:solidFill>
                <a:latin typeface="BentonSans Regular"/>
                <a:cs typeface="BentonSans Regular"/>
              </a:rPr>
              <a:t>Initiating Outbound Delivery for </a:t>
            </a:r>
          </a:p>
          <a:p>
            <a:pPr>
              <a:lnSpc>
                <a:spcPct val="90000"/>
              </a:lnSpc>
            </a:pPr>
            <a:r>
              <a:rPr lang="de-DE" sz="900" dirty="0">
                <a:solidFill>
                  <a:schemeClr val="bg1"/>
                </a:solidFill>
                <a:latin typeface="BentonSans Regular"/>
                <a:cs typeface="BentonSans Regular"/>
              </a:rPr>
              <a:t>Shipment from Your Own Site</a:t>
            </a:r>
            <a:endParaRPr lang="en-US" sz="900" dirty="0">
              <a:solidFill>
                <a:schemeClr val="bg1"/>
              </a:solidFill>
              <a:latin typeface="BentonSans Regular"/>
              <a:cs typeface="BentonSans Regular"/>
            </a:endParaRPr>
          </a:p>
        </p:txBody>
      </p:sp>
      <p:sp>
        <p:nvSpPr>
          <p:cNvPr id="73" name="Chevron 72"/>
          <p:cNvSpPr>
            <a:spLocks noChangeArrowheads="1"/>
          </p:cNvSpPr>
          <p:nvPr>
            <p:custDataLst>
              <p:tags r:id="rId1"/>
            </p:custDataLst>
          </p:nvPr>
        </p:nvSpPr>
        <p:spPr bwMode="auto">
          <a:xfrm>
            <a:off x="3151235" y="217195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Determine ship-from location / supplier and check availability</a:t>
            </a:r>
            <a:endParaRPr lang="en-US" sz="800" dirty="0">
              <a:solidFill>
                <a:srgbClr val="404040"/>
              </a:solidFill>
            </a:endParaRPr>
          </a:p>
        </p:txBody>
      </p:sp>
      <p:sp>
        <p:nvSpPr>
          <p:cNvPr id="74" name="Chevron 73"/>
          <p:cNvSpPr>
            <a:spLocks noChangeArrowheads="1"/>
          </p:cNvSpPr>
          <p:nvPr>
            <p:custDataLst>
              <p:tags r:id="rId2"/>
            </p:custDataLst>
          </p:nvPr>
        </p:nvSpPr>
        <p:spPr bwMode="auto">
          <a:xfrm>
            <a:off x="3951335" y="2171955"/>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altLang="zh-CN" sz="800" dirty="0">
                <a:solidFill>
                  <a:srgbClr val="404040"/>
                </a:solidFill>
              </a:rPr>
              <a:t>Initiate an outbound delivery</a:t>
            </a:r>
            <a:endParaRPr lang="en-US" sz="800" dirty="0">
              <a:solidFill>
                <a:srgbClr val="404040"/>
              </a:solidFill>
            </a:endParaRPr>
          </a:p>
        </p:txBody>
      </p:sp>
      <p:sp>
        <p:nvSpPr>
          <p:cNvPr id="75" name="TextBox 59">
            <a:hlinkClick r:id="rId13" action="ppaction://hlinksldjump"/>
          </p:cNvPr>
          <p:cNvSpPr txBox="1">
            <a:spLocks noChangeArrowheads="1"/>
          </p:cNvSpPr>
          <p:nvPr/>
        </p:nvSpPr>
        <p:spPr bwMode="auto">
          <a:xfrm>
            <a:off x="4624292" y="1777801"/>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76" name="Oval 75">
            <a:hlinkClick r:id="rId14" action="ppaction://hlinksldjump" tooltip="The supply planner creates delivery proposals based on the confirmed schedule lines of the customer demand. "/>
          </p:cNvPr>
          <p:cNvSpPr>
            <a:spLocks noChangeAspect="1"/>
          </p:cNvSpPr>
          <p:nvPr/>
        </p:nvSpPr>
        <p:spPr bwMode="gray">
          <a:xfrm>
            <a:off x="4535638" y="2774848"/>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7" name="Oval 76">
            <a:hlinkClick r:id="rId14" action="ppaction://hlinksldjump" tooltip="The supply planner can manually change the ship-from location or supplier for a customer demand and check the product availability. "/>
          </p:cNvPr>
          <p:cNvSpPr>
            <a:spLocks noChangeAspect="1"/>
          </p:cNvSpPr>
          <p:nvPr/>
        </p:nvSpPr>
        <p:spPr bwMode="gray">
          <a:xfrm>
            <a:off x="3754588" y="278437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2" name="Rectangle 77"/>
          <p:cNvSpPr>
            <a:spLocks noChangeArrowheads="1"/>
          </p:cNvSpPr>
          <p:nvPr/>
        </p:nvSpPr>
        <p:spPr bwMode="auto">
          <a:xfrm>
            <a:off x="2840012" y="2994266"/>
            <a:ext cx="1947969"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15" action="ppaction://hlinksldjump"/>
              </a:rPr>
              <a:t>Click here </a:t>
            </a:r>
            <a:r>
              <a:rPr lang="en-US" sz="900" dirty="0">
                <a:solidFill>
                  <a:schemeClr val="bg1"/>
                </a:solidFill>
              </a:rPr>
              <a:t>to hide process variants</a:t>
            </a:r>
          </a:p>
        </p:txBody>
      </p:sp>
      <p:sp>
        <p:nvSpPr>
          <p:cNvPr id="85" name="Chevron 55"/>
          <p:cNvSpPr>
            <a:spLocks noChangeArrowheads="1"/>
          </p:cNvSpPr>
          <p:nvPr/>
        </p:nvSpPr>
        <p:spPr bwMode="auto">
          <a:xfrm>
            <a:off x="2844362" y="3236471"/>
            <a:ext cx="2022913" cy="716404"/>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400" dirty="0"/>
          </a:p>
          <a:p>
            <a:pPr marL="142875" indent="142875">
              <a:spcBef>
                <a:spcPts val="300"/>
              </a:spcBef>
            </a:pPr>
            <a:r>
              <a:rPr lang="en-US" sz="900" dirty="0"/>
              <a:t>Initiating Outbound Delivery for </a:t>
            </a:r>
          </a:p>
          <a:p>
            <a:pPr marL="142875" indent="142875">
              <a:spcBef>
                <a:spcPts val="300"/>
              </a:spcBef>
            </a:pPr>
            <a:r>
              <a:rPr lang="en-US" sz="900" dirty="0"/>
              <a:t>Shipment from </a:t>
            </a:r>
          </a:p>
          <a:p>
            <a:pPr marL="142875" indent="142875">
              <a:spcBef>
                <a:spcPts val="300"/>
              </a:spcBef>
            </a:pPr>
            <a:r>
              <a:rPr lang="en-US" sz="900" dirty="0"/>
              <a:t>Externally-Managed Location</a:t>
            </a:r>
            <a:endParaRPr lang="de-DE" sz="900" dirty="0"/>
          </a:p>
        </p:txBody>
      </p:sp>
      <p:sp>
        <p:nvSpPr>
          <p:cNvPr id="86" name="Oval 85">
            <a:hlinkClick r:id="rId14" action="ppaction://hlinksldjump" tooltip="This process variant allows you to create delivery proposals for confirmed schedule lines of the customer demand from which 3PL requests are created for the warehouse provider."/>
          </p:cNvPr>
          <p:cNvSpPr>
            <a:spLocks noChangeAspect="1"/>
          </p:cNvSpPr>
          <p:nvPr/>
        </p:nvSpPr>
        <p:spPr bwMode="gray">
          <a:xfrm>
            <a:off x="2939250" y="337624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54" name="TextBox 66"/>
          <p:cNvSpPr txBox="1">
            <a:spLocks noChangeArrowheads="1"/>
          </p:cNvSpPr>
          <p:nvPr/>
        </p:nvSpPr>
        <p:spPr bwMode="auto">
          <a:xfrm>
            <a:off x="1760926" y="4399866"/>
            <a:ext cx="4914194" cy="646331"/>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a:t>
            </a:r>
            <a:r>
              <a:rPr lang="en-US" sz="900" b="1" dirty="0"/>
              <a:t> Initiating Outbound Delivery for Shipment from Your Own Site </a:t>
            </a:r>
            <a:r>
              <a:rPr lang="en-US" sz="900" dirty="0"/>
              <a:t>business process allows you to carry out manual availability checks and mass confirmation updates for sales order items. You can change the source of supply for sales orders and initiate the delivery process by releasing confirmed schedule lines to execution. </a:t>
            </a:r>
          </a:p>
        </p:txBody>
      </p:sp>
      <p:sp>
        <p:nvSpPr>
          <p:cNvPr id="104"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105" name="Chevron 101"/>
          <p:cNvSpPr>
            <a:spLocks noChangeArrowheads="1"/>
          </p:cNvSpPr>
          <p:nvPr/>
        </p:nvSpPr>
        <p:spPr bwMode="auto">
          <a:xfrm>
            <a:off x="7613870" y="4568825"/>
            <a:ext cx="1516062" cy="403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Supply Planner</a:t>
            </a:r>
            <a:endParaRPr lang="en-US" sz="800" dirty="0">
              <a:solidFill>
                <a:srgbClr val="404040"/>
              </a:solidFill>
            </a:endParaRPr>
          </a:p>
        </p:txBody>
      </p:sp>
      <p:sp>
        <p:nvSpPr>
          <p:cNvPr id="107" name="Chevron 102"/>
          <p:cNvSpPr>
            <a:spLocks noChangeArrowheads="1"/>
          </p:cNvSpPr>
          <p:nvPr/>
        </p:nvSpPr>
        <p:spPr bwMode="auto">
          <a:xfrm>
            <a:off x="7613870" y="521798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Outbound Logistics Control</a:t>
            </a:r>
          </a:p>
        </p:txBody>
      </p:sp>
      <p:sp>
        <p:nvSpPr>
          <p:cNvPr id="56"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7" name="TextBox 56"/>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58"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78" name="Picture 77" descr="Calculator_2_60px.png"/>
          <p:cNvPicPr>
            <a:picLocks noChangeAspect="1"/>
          </p:cNvPicPr>
          <p:nvPr/>
        </p:nvPicPr>
        <p:blipFill>
          <a:blip r:embed="rId16" cstate="print"/>
          <a:stretch>
            <a:fillRect/>
          </a:stretch>
        </p:blipFill>
        <p:spPr>
          <a:xfrm>
            <a:off x="366739" y="5245467"/>
            <a:ext cx="180000" cy="180000"/>
          </a:xfrm>
          <a:prstGeom prst="rect">
            <a:avLst/>
          </a:prstGeom>
        </p:spPr>
      </p:pic>
      <p:pic>
        <p:nvPicPr>
          <p:cNvPr id="79" name="Picture 78" descr="Monitor_60px.png"/>
          <p:cNvPicPr>
            <a:picLocks noChangeAspect="1"/>
          </p:cNvPicPr>
          <p:nvPr/>
        </p:nvPicPr>
        <p:blipFill>
          <a:blip r:embed="rId17" cstate="print"/>
          <a:stretch>
            <a:fillRect/>
          </a:stretch>
        </p:blipFill>
        <p:spPr>
          <a:xfrm>
            <a:off x="366739" y="5604137"/>
            <a:ext cx="180000" cy="180000"/>
          </a:xfrm>
          <a:prstGeom prst="rect">
            <a:avLst/>
          </a:prstGeom>
        </p:spPr>
      </p:pic>
      <p:sp>
        <p:nvSpPr>
          <p:cNvPr id="83" name="Rectangle 57">
            <a:hlinkClick r:id="rId1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7" name="Rectangle 57">
            <a:hlinkClick r:id="rId19"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9"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92" name="Picture 2"/>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6889725" y="5126966"/>
            <a:ext cx="634912" cy="444439"/>
          </a:xfrm>
          <a:prstGeom prst="rect">
            <a:avLst/>
          </a:prstGeom>
          <a:noFill/>
          <a:ln w="9525">
            <a:noFill/>
            <a:miter lim="800000"/>
            <a:headEnd/>
            <a:tailEnd/>
          </a:ln>
        </p:spPr>
      </p:pic>
      <p:grpSp>
        <p:nvGrpSpPr>
          <p:cNvPr id="93" name="Group 92"/>
          <p:cNvGrpSpPr/>
          <p:nvPr/>
        </p:nvGrpSpPr>
        <p:grpSpPr>
          <a:xfrm>
            <a:off x="6892175" y="4531311"/>
            <a:ext cx="410400" cy="412031"/>
            <a:chOff x="2894788" y="6336555"/>
            <a:chExt cx="410400" cy="412031"/>
          </a:xfrm>
        </p:grpSpPr>
        <p:pic>
          <p:nvPicPr>
            <p:cNvPr id="94" name="Picture 77" descr="05"/>
            <p:cNvPicPr>
              <a:picLocks noChangeAspect="1" noChangeArrowheads="1"/>
            </p:cNvPicPr>
            <p:nvPr/>
          </p:nvPicPr>
          <p:blipFill>
            <a:blip r:embed="rId21" cstate="print"/>
            <a:srcRect/>
            <a:stretch>
              <a:fillRect/>
            </a:stretch>
          </p:blipFill>
          <p:spPr bwMode="auto">
            <a:xfrm>
              <a:off x="2903550" y="6336555"/>
              <a:ext cx="401638" cy="401638"/>
            </a:xfrm>
            <a:prstGeom prst="rect">
              <a:avLst/>
            </a:prstGeom>
            <a:noFill/>
            <a:ln w="9525">
              <a:noFill/>
              <a:miter lim="800000"/>
              <a:headEnd/>
              <a:tailEnd/>
            </a:ln>
          </p:spPr>
        </p:pic>
        <p:sp>
          <p:nvSpPr>
            <p:cNvPr id="95" name="Donut 94"/>
            <p:cNvSpPr>
              <a:spLocks noChangeAspect="1"/>
            </p:cNvSpPr>
            <p:nvPr/>
          </p:nvSpPr>
          <p:spPr bwMode="gray">
            <a:xfrm>
              <a:off x="2894788" y="6338186"/>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96" name="Picture 95"/>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97" name="Picture 96" descr="i_button_black.png"/>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90" name="Rectangle 57">
            <a:hlinkClick r:id="rId24"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Order-to-Cash (Specified Products) </a:t>
            </a:r>
            <a:br>
              <a:rPr lang="en-US" b="0" dirty="0"/>
            </a:br>
            <a:r>
              <a:rPr lang="en-US" sz="2000" b="0" dirty="0"/>
              <a:t>Process Details: Processing Outbound Deliveries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48" name="Chevron 123">
            <a:hlinkClick r:id="rId10" action="ppaction://hlinksldjump"/>
          </p:cNvPr>
          <p:cNvSpPr>
            <a:spLocks noChangeArrowheads="1"/>
          </p:cNvSpPr>
          <p:nvPr/>
        </p:nvSpPr>
        <p:spPr bwMode="auto">
          <a:xfrm>
            <a:off x="369657" y="210295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59" name="Chevron 123">
            <a:hlinkClick r:id="rId11" action="ppaction://hlinksldjump"/>
          </p:cNvPr>
          <p:cNvSpPr>
            <a:spLocks noChangeArrowheads="1"/>
          </p:cNvSpPr>
          <p:nvPr/>
        </p:nvSpPr>
        <p:spPr bwMode="auto">
          <a:xfrm>
            <a:off x="1189993" y="3279440"/>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61" name="Chevron 123">
            <a:hlinkClick r:id="rId12" action="ppaction://hlinksldjump"/>
          </p:cNvPr>
          <p:cNvSpPr>
            <a:spLocks noChangeArrowheads="1"/>
          </p:cNvSpPr>
          <p:nvPr/>
        </p:nvSpPr>
        <p:spPr bwMode="auto">
          <a:xfrm>
            <a:off x="5461000" y="2095306"/>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2" name="Freeform 69"/>
          <p:cNvSpPr>
            <a:spLocks noChangeArrowheads="1"/>
          </p:cNvSpPr>
          <p:nvPr/>
        </p:nvSpPr>
        <p:spPr bwMode="auto">
          <a:xfrm>
            <a:off x="6126365" y="284180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3" name="Chevron 123">
            <a:hlinkClick r:id="rId13" action="ppaction://hlinksldjump"/>
          </p:cNvPr>
          <p:cNvSpPr>
            <a:spLocks noChangeArrowheads="1"/>
          </p:cNvSpPr>
          <p:nvPr/>
        </p:nvSpPr>
        <p:spPr bwMode="auto">
          <a:xfrm>
            <a:off x="6302375" y="2095306"/>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4" name="Freeform 69"/>
          <p:cNvSpPr>
            <a:spLocks noChangeArrowheads="1"/>
          </p:cNvSpPr>
          <p:nvPr/>
        </p:nvSpPr>
        <p:spPr bwMode="auto">
          <a:xfrm>
            <a:off x="6967740" y="284180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2" name="Text Box 129"/>
          <p:cNvSpPr txBox="1">
            <a:spLocks noChangeArrowheads="1"/>
          </p:cNvSpPr>
          <p:nvPr/>
        </p:nvSpPr>
        <p:spPr bwMode="auto">
          <a:xfrm>
            <a:off x="0" y="2696501"/>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73" name="Chevron 45"/>
          <p:cNvSpPr>
            <a:spLocks noChangeArrowheads="1"/>
          </p:cNvSpPr>
          <p:nvPr/>
        </p:nvSpPr>
        <p:spPr bwMode="auto">
          <a:xfrm>
            <a:off x="1190974" y="1855830"/>
            <a:ext cx="4276376"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Outbound Deliveries with Tasks</a:t>
            </a:r>
          </a:p>
        </p:txBody>
      </p:sp>
      <p:sp>
        <p:nvSpPr>
          <p:cNvPr id="74" name="Chevron 73"/>
          <p:cNvSpPr>
            <a:spLocks noChangeArrowheads="1"/>
          </p:cNvSpPr>
          <p:nvPr>
            <p:custDataLst>
              <p:tags r:id="rId1"/>
            </p:custDataLst>
          </p:nvPr>
        </p:nvSpPr>
        <p:spPr bwMode="auto">
          <a:xfrm>
            <a:off x="1417685"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Create a warehouse request</a:t>
            </a:r>
            <a:endParaRPr lang="en-US" sz="800" dirty="0">
              <a:solidFill>
                <a:srgbClr val="404040"/>
              </a:solidFill>
            </a:endParaRPr>
          </a:p>
        </p:txBody>
      </p:sp>
      <p:sp>
        <p:nvSpPr>
          <p:cNvPr id="75" name="Chevron 74"/>
          <p:cNvSpPr>
            <a:spLocks noChangeArrowheads="1"/>
          </p:cNvSpPr>
          <p:nvPr>
            <p:custDataLst>
              <p:tags r:id="rId2"/>
            </p:custDataLst>
          </p:nvPr>
        </p:nvSpPr>
        <p:spPr bwMode="auto">
          <a:xfrm>
            <a:off x="2189210"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Create a warehouse task</a:t>
            </a:r>
            <a:endParaRPr lang="en-US" sz="800" dirty="0">
              <a:solidFill>
                <a:srgbClr val="404040"/>
              </a:solidFill>
            </a:endParaRPr>
          </a:p>
        </p:txBody>
      </p:sp>
      <p:sp>
        <p:nvSpPr>
          <p:cNvPr id="76" name="Chevron 75"/>
          <p:cNvSpPr>
            <a:spLocks noChangeArrowheads="1"/>
          </p:cNvSpPr>
          <p:nvPr>
            <p:custDataLst>
              <p:tags r:id="rId3"/>
            </p:custDataLst>
          </p:nvPr>
        </p:nvSpPr>
        <p:spPr bwMode="auto">
          <a:xfrm>
            <a:off x="2960735"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Confirm a warehouse task and post goods issue </a:t>
            </a:r>
            <a:endParaRPr lang="en-US" sz="800" dirty="0">
              <a:solidFill>
                <a:srgbClr val="404040"/>
              </a:solidFill>
            </a:endParaRPr>
          </a:p>
        </p:txBody>
      </p:sp>
      <p:sp>
        <p:nvSpPr>
          <p:cNvPr id="77" name="Chevron 76"/>
          <p:cNvSpPr>
            <a:spLocks noChangeArrowheads="1"/>
          </p:cNvSpPr>
          <p:nvPr>
            <p:custDataLst>
              <p:tags r:id="rId4"/>
            </p:custDataLst>
          </p:nvPr>
        </p:nvSpPr>
        <p:spPr bwMode="auto">
          <a:xfrm>
            <a:off x="3732260"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Accept a deviation</a:t>
            </a:r>
            <a:endParaRPr lang="en-US" sz="800" dirty="0">
              <a:solidFill>
                <a:srgbClr val="404040"/>
              </a:solidFill>
            </a:endParaRPr>
          </a:p>
        </p:txBody>
      </p:sp>
      <p:sp>
        <p:nvSpPr>
          <p:cNvPr id="78" name="Chevron 77"/>
          <p:cNvSpPr>
            <a:spLocks noChangeArrowheads="1"/>
          </p:cNvSpPr>
          <p:nvPr>
            <p:custDataLst>
              <p:tags r:id="rId5"/>
            </p:custDataLst>
          </p:nvPr>
        </p:nvSpPr>
        <p:spPr bwMode="auto">
          <a:xfrm>
            <a:off x="4503785"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Finalize an outbound delivery</a:t>
            </a:r>
            <a:endParaRPr lang="en-US" sz="800" dirty="0">
              <a:solidFill>
                <a:srgbClr val="404040"/>
              </a:solidFill>
            </a:endParaRPr>
          </a:p>
        </p:txBody>
      </p:sp>
      <p:sp>
        <p:nvSpPr>
          <p:cNvPr id="79" name="TextBox 59">
            <a:hlinkClick r:id="rId14" action="ppaction://hlinksldjump"/>
          </p:cNvPr>
          <p:cNvSpPr txBox="1">
            <a:spLocks noChangeArrowheads="1"/>
          </p:cNvSpPr>
          <p:nvPr/>
        </p:nvSpPr>
        <p:spPr bwMode="auto">
          <a:xfrm>
            <a:off x="5071967" y="1777801"/>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84" name="Oval 83">
            <a:hlinkClick r:id="rId15" action="ppaction://hlinksldjump" tooltip="The warehouse manager selects the relevant delivery proposals and creates a warehouse request. The system releases the warehouse request to the execution phase of the process by creating tasks."/>
          </p:cNvPr>
          <p:cNvSpPr>
            <a:spLocks noChangeAspect="1"/>
          </p:cNvSpPr>
          <p:nvPr/>
        </p:nvSpPr>
        <p:spPr bwMode="gray">
          <a:xfrm>
            <a:off x="2011513" y="27637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5" name="Oval 84">
            <a:hlinkClick r:id="rId15" action="ppaction://hlinksldjump" tooltip="If , during scoping, you did not select that you want the system to create the first task of your two-step outbound process, the warehouse manager creates the task in the Warehouse Requests view."/>
          </p:cNvPr>
          <p:cNvSpPr>
            <a:spLocks noChangeAspect="1"/>
          </p:cNvSpPr>
          <p:nvPr/>
        </p:nvSpPr>
        <p:spPr bwMode="gray">
          <a:xfrm>
            <a:off x="2783038" y="27637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8" name="Oval 87">
            <a:hlinkClick r:id="rId15" action="ppaction://hlinksldjump" tooltip="The warehouse operator updates the confirmation details in the warehouse task and confirms the task. Once all tasks are completed, the system creates and releases an outbound delivery, updates inventory, and prints a delivery note or sends an ASN."/>
          </p:cNvPr>
          <p:cNvSpPr>
            <a:spLocks noChangeAspect="1"/>
          </p:cNvSpPr>
          <p:nvPr/>
        </p:nvSpPr>
        <p:spPr bwMode="gray">
          <a:xfrm>
            <a:off x="3554563" y="27637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9" name="Oval 88">
            <a:hlinkClick r:id="rId15" action="ppaction://hlinksldjump" tooltip="The warehouse manager can accept a deviation should the target and the actual quantity not match. To do this he or she selects a warehouse order and accepts the deviation."/>
          </p:cNvPr>
          <p:cNvSpPr>
            <a:spLocks noChangeAspect="1"/>
          </p:cNvSpPr>
          <p:nvPr/>
        </p:nvSpPr>
        <p:spPr bwMode="gray">
          <a:xfrm>
            <a:off x="4326088" y="27637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0" name="Oval 89">
            <a:hlinkClick r:id="rId15" action="ppaction://hlinksldjump" tooltip="The system creates an outbound delivery, updates the sales order with data from the warehouse request and the outbound delivery, and updates inventory. The system releases the outbound delivery and prints a delivery note or sends an ASN."/>
          </p:cNvPr>
          <p:cNvSpPr>
            <a:spLocks noChangeAspect="1"/>
          </p:cNvSpPr>
          <p:nvPr/>
        </p:nvSpPr>
        <p:spPr bwMode="gray">
          <a:xfrm>
            <a:off x="5097613" y="27637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107" name="Rectangle 77"/>
          <p:cNvSpPr>
            <a:spLocks noChangeArrowheads="1"/>
          </p:cNvSpPr>
          <p:nvPr/>
        </p:nvSpPr>
        <p:spPr bwMode="auto">
          <a:xfrm>
            <a:off x="1296962" y="2994266"/>
            <a:ext cx="2070100" cy="228600"/>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16" action="ppaction://hlinksldjump"/>
              </a:rPr>
              <a:t>Click here </a:t>
            </a:r>
            <a:r>
              <a:rPr lang="en-US" sz="900" dirty="0">
                <a:solidFill>
                  <a:schemeClr val="bg1"/>
                </a:solidFill>
              </a:rPr>
              <a:t>to display process variants</a:t>
            </a:r>
          </a:p>
        </p:txBody>
      </p:sp>
      <p:sp>
        <p:nvSpPr>
          <p:cNvPr id="54" name="TextBox 66"/>
          <p:cNvSpPr txBox="1">
            <a:spLocks noChangeArrowheads="1"/>
          </p:cNvSpPr>
          <p:nvPr/>
        </p:nvSpPr>
        <p:spPr bwMode="auto">
          <a:xfrm>
            <a:off x="1760926" y="4399866"/>
            <a:ext cx="4914194" cy="671979"/>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b="1" dirty="0"/>
              <a:t>The Processing Outbound Delivery with Tasks </a:t>
            </a:r>
            <a:r>
              <a:rPr lang="en-US" sz="900" dirty="0"/>
              <a:t>business process enables you to organize your warehouse tasks, but still allows the warehouse manager to make changes or create tasks for the warehouse worker manually. </a:t>
            </a:r>
          </a:p>
          <a:p>
            <a:pPr marL="228600" lvl="1" indent="-114300">
              <a:spcBef>
                <a:spcPts val="200"/>
              </a:spcBef>
              <a:buFont typeface="Arial" charset="0"/>
              <a:buChar char="•"/>
            </a:pPr>
            <a:endParaRPr lang="en-US" sz="900" dirty="0"/>
          </a:p>
        </p:txBody>
      </p:sp>
      <p:sp>
        <p:nvSpPr>
          <p:cNvPr id="55"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56" name="Chevron 101"/>
          <p:cNvSpPr>
            <a:spLocks noChangeArrowheads="1"/>
          </p:cNvSpPr>
          <p:nvPr/>
        </p:nvSpPr>
        <p:spPr bwMode="auto">
          <a:xfrm>
            <a:off x="7613870" y="4568825"/>
            <a:ext cx="1516062" cy="403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Warehouse Manager</a:t>
            </a:r>
            <a:endParaRPr lang="en-US" sz="800" dirty="0">
              <a:solidFill>
                <a:srgbClr val="404040"/>
              </a:solidFill>
            </a:endParaRPr>
          </a:p>
        </p:txBody>
      </p:sp>
      <p:sp>
        <p:nvSpPr>
          <p:cNvPr id="58" name="Chevron 102"/>
          <p:cNvSpPr>
            <a:spLocks noChangeArrowheads="1"/>
          </p:cNvSpPr>
          <p:nvPr/>
        </p:nvSpPr>
        <p:spPr bwMode="auto">
          <a:xfrm>
            <a:off x="7613870" y="521798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Outbound Logistics</a:t>
            </a:r>
          </a:p>
        </p:txBody>
      </p:sp>
      <p:sp>
        <p:nvSpPr>
          <p:cNvPr id="52"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53" name="TextBox 52"/>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60"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0" name="Picture 79" descr="Calculator_2_60px.png"/>
          <p:cNvPicPr>
            <a:picLocks noChangeAspect="1"/>
          </p:cNvPicPr>
          <p:nvPr/>
        </p:nvPicPr>
        <p:blipFill>
          <a:blip r:embed="rId17" cstate="print"/>
          <a:stretch>
            <a:fillRect/>
          </a:stretch>
        </p:blipFill>
        <p:spPr>
          <a:xfrm>
            <a:off x="366739" y="5245467"/>
            <a:ext cx="180000" cy="180000"/>
          </a:xfrm>
          <a:prstGeom prst="rect">
            <a:avLst/>
          </a:prstGeom>
        </p:spPr>
      </p:pic>
      <p:pic>
        <p:nvPicPr>
          <p:cNvPr id="81" name="Picture 80" descr="Monitor_60px.png"/>
          <p:cNvPicPr>
            <a:picLocks noChangeAspect="1"/>
          </p:cNvPicPr>
          <p:nvPr/>
        </p:nvPicPr>
        <p:blipFill>
          <a:blip r:embed="rId18" cstate="print"/>
          <a:stretch>
            <a:fillRect/>
          </a:stretch>
        </p:blipFill>
        <p:spPr>
          <a:xfrm>
            <a:off x="366739" y="5604137"/>
            <a:ext cx="180000" cy="180000"/>
          </a:xfrm>
          <a:prstGeom prst="rect">
            <a:avLst/>
          </a:prstGeom>
        </p:spPr>
      </p:pic>
      <p:sp>
        <p:nvSpPr>
          <p:cNvPr id="83" name="Rectangle 57">
            <a:hlinkClick r:id="rId1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6" name="Rectangle 57">
            <a:hlinkClick r:id="rId2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8"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66" name="Picture 68"/>
          <p:cNvPicPr>
            <a:picLocks noChangeAspect="1"/>
          </p:cNvPicPr>
          <p:nvPr>
            <p:custDataLst>
              <p:tags r:id="rId6"/>
            </p:custDataLst>
          </p:nvPr>
        </p:nvPicPr>
        <p:blipFill>
          <a:blip r:embed="rId21" cstate="print">
            <a:extLst>
              <a:ext uri="{28A0092B-C50C-407E-A947-70E740481C1C}">
                <a14:useLocalDpi xmlns:a14="http://schemas.microsoft.com/office/drawing/2010/main" val="0"/>
              </a:ext>
            </a:extLst>
          </a:blip>
          <a:stretch>
            <a:fillRect/>
          </a:stretch>
        </p:blipFill>
        <p:spPr bwMode="auto">
          <a:xfrm>
            <a:off x="6875116" y="4525361"/>
            <a:ext cx="411162" cy="402938"/>
          </a:xfrm>
          <a:prstGeom prst="rect">
            <a:avLst/>
          </a:prstGeom>
          <a:noFill/>
          <a:ln w="9525">
            <a:noFill/>
            <a:miter lim="800000"/>
            <a:headEnd/>
            <a:tailEnd/>
          </a:ln>
        </p:spPr>
      </p:pic>
      <p:pic>
        <p:nvPicPr>
          <p:cNvPr id="68" name="Picture 2"/>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6889725" y="5126966"/>
            <a:ext cx="634912" cy="444439"/>
          </a:xfrm>
          <a:prstGeom prst="rect">
            <a:avLst/>
          </a:prstGeom>
          <a:noFill/>
          <a:ln w="9525">
            <a:noFill/>
            <a:miter lim="800000"/>
            <a:headEnd/>
            <a:tailEnd/>
          </a:ln>
        </p:spPr>
      </p:pic>
      <p:pic>
        <p:nvPicPr>
          <p:cNvPr id="69" name="Picture 68"/>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70" name="Picture 69" descr="i_button_black.png"/>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99" name="Rectangle 57">
            <a:hlinkClick r:id="rId2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Order-to-Cash (Specified Products) </a:t>
            </a:r>
            <a:br>
              <a:rPr lang="en-US" b="0" dirty="0"/>
            </a:br>
            <a:r>
              <a:rPr lang="en-US" sz="2000" b="0" dirty="0"/>
              <a:t>Process Details: Processing Outbound Deliveries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9"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48" name="Chevron 123">
            <a:hlinkClick r:id="rId10" action="ppaction://hlinksldjump"/>
          </p:cNvPr>
          <p:cNvSpPr>
            <a:spLocks noChangeArrowheads="1"/>
          </p:cNvSpPr>
          <p:nvPr/>
        </p:nvSpPr>
        <p:spPr bwMode="auto">
          <a:xfrm>
            <a:off x="369657" y="2102950"/>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59" name="Chevron 123">
            <a:hlinkClick r:id="rId11" action="ppaction://hlinksldjump"/>
          </p:cNvPr>
          <p:cNvSpPr>
            <a:spLocks noChangeArrowheads="1"/>
          </p:cNvSpPr>
          <p:nvPr/>
        </p:nvSpPr>
        <p:spPr bwMode="auto">
          <a:xfrm>
            <a:off x="1189993" y="3279440"/>
            <a:ext cx="884237" cy="879810"/>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Inspections</a:t>
            </a:r>
          </a:p>
        </p:txBody>
      </p:sp>
      <p:sp>
        <p:nvSpPr>
          <p:cNvPr id="61" name="Chevron 123">
            <a:hlinkClick r:id="rId12" action="ppaction://hlinksldjump"/>
          </p:cNvPr>
          <p:cNvSpPr>
            <a:spLocks noChangeArrowheads="1"/>
          </p:cNvSpPr>
          <p:nvPr/>
        </p:nvSpPr>
        <p:spPr bwMode="auto">
          <a:xfrm>
            <a:off x="5461000" y="2095306"/>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2" name="Freeform 69"/>
          <p:cNvSpPr>
            <a:spLocks noChangeArrowheads="1"/>
          </p:cNvSpPr>
          <p:nvPr/>
        </p:nvSpPr>
        <p:spPr bwMode="auto">
          <a:xfrm>
            <a:off x="6126365" y="284180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3" name="Chevron 123">
            <a:hlinkClick r:id="rId13" action="ppaction://hlinksldjump"/>
          </p:cNvPr>
          <p:cNvSpPr>
            <a:spLocks noChangeArrowheads="1"/>
          </p:cNvSpPr>
          <p:nvPr/>
        </p:nvSpPr>
        <p:spPr bwMode="auto">
          <a:xfrm>
            <a:off x="6302375" y="2095306"/>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4" name="Freeform 69"/>
          <p:cNvSpPr>
            <a:spLocks noChangeArrowheads="1"/>
          </p:cNvSpPr>
          <p:nvPr/>
        </p:nvSpPr>
        <p:spPr bwMode="auto">
          <a:xfrm>
            <a:off x="6967740" y="2841803"/>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72" name="Text Box 129"/>
          <p:cNvSpPr txBox="1">
            <a:spLocks noChangeArrowheads="1"/>
          </p:cNvSpPr>
          <p:nvPr/>
        </p:nvSpPr>
        <p:spPr bwMode="auto">
          <a:xfrm>
            <a:off x="0" y="2696501"/>
            <a:ext cx="339725" cy="369888"/>
          </a:xfrm>
          <a:prstGeom prst="rect">
            <a:avLst/>
          </a:prstGeom>
          <a:noFill/>
          <a:ln w="9525">
            <a:noFill/>
            <a:miter lim="800000"/>
            <a:headEnd/>
            <a:tailEnd/>
          </a:ln>
        </p:spPr>
        <p:txBody>
          <a:bodyPr wrap="none" lIns="54000" rIns="54000">
            <a:spAutoFit/>
          </a:bodyPr>
          <a:lstStyle/>
          <a:p>
            <a:r>
              <a:rPr lang="en-US" sz="1800" b="1" dirty="0"/>
              <a:t>…</a:t>
            </a:r>
          </a:p>
        </p:txBody>
      </p:sp>
      <p:sp>
        <p:nvSpPr>
          <p:cNvPr id="73" name="Chevron 45"/>
          <p:cNvSpPr>
            <a:spLocks noChangeArrowheads="1"/>
          </p:cNvSpPr>
          <p:nvPr/>
        </p:nvSpPr>
        <p:spPr bwMode="auto">
          <a:xfrm>
            <a:off x="1190974" y="1855830"/>
            <a:ext cx="4276376" cy="1390566"/>
          </a:xfrm>
          <a:prstGeom prst="chevron">
            <a:avLst>
              <a:gd name="adj" fmla="val 11300"/>
            </a:avLst>
          </a:prstGeom>
          <a:solidFill>
            <a:srgbClr val="388ABD"/>
          </a:solidFill>
          <a:ln w="19050" cap="rnd" algn="ctr">
            <a:noFill/>
            <a:bevel/>
            <a:headEnd/>
            <a:tailEnd/>
          </a:ln>
        </p:spPr>
        <p:txBody>
          <a:bodyPr lIns="36000" tIns="36000" rIns="36000" bIns="36000"/>
          <a:lstStyle/>
          <a:p>
            <a:pPr>
              <a:lnSpc>
                <a:spcPct val="90000"/>
              </a:lnSpc>
            </a:pPr>
            <a:r>
              <a:rPr lang="en-US" sz="900" dirty="0">
                <a:solidFill>
                  <a:schemeClr val="bg1"/>
                </a:solidFill>
                <a:latin typeface="BentonSans Regular"/>
                <a:cs typeface="BentonSans Regular"/>
              </a:rPr>
              <a:t>Processing Outbound Deliveries with Tasks</a:t>
            </a:r>
          </a:p>
        </p:txBody>
      </p:sp>
      <p:sp>
        <p:nvSpPr>
          <p:cNvPr id="74" name="Chevron 73"/>
          <p:cNvSpPr>
            <a:spLocks noChangeArrowheads="1"/>
          </p:cNvSpPr>
          <p:nvPr>
            <p:custDataLst>
              <p:tags r:id="rId1"/>
            </p:custDataLst>
          </p:nvPr>
        </p:nvSpPr>
        <p:spPr bwMode="auto">
          <a:xfrm>
            <a:off x="1417685"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Create a warehouse request</a:t>
            </a:r>
            <a:endParaRPr lang="en-US" sz="800" dirty="0">
              <a:solidFill>
                <a:srgbClr val="404040"/>
              </a:solidFill>
            </a:endParaRPr>
          </a:p>
        </p:txBody>
      </p:sp>
      <p:sp>
        <p:nvSpPr>
          <p:cNvPr id="75" name="Chevron 74"/>
          <p:cNvSpPr>
            <a:spLocks noChangeArrowheads="1"/>
          </p:cNvSpPr>
          <p:nvPr>
            <p:custDataLst>
              <p:tags r:id="rId2"/>
            </p:custDataLst>
          </p:nvPr>
        </p:nvSpPr>
        <p:spPr bwMode="auto">
          <a:xfrm>
            <a:off x="2189210"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Create a warehouse task</a:t>
            </a:r>
            <a:endParaRPr lang="en-US" sz="800" dirty="0">
              <a:solidFill>
                <a:srgbClr val="404040"/>
              </a:solidFill>
            </a:endParaRPr>
          </a:p>
        </p:txBody>
      </p:sp>
      <p:sp>
        <p:nvSpPr>
          <p:cNvPr id="76" name="Chevron 75"/>
          <p:cNvSpPr>
            <a:spLocks noChangeArrowheads="1"/>
          </p:cNvSpPr>
          <p:nvPr>
            <p:custDataLst>
              <p:tags r:id="rId3"/>
            </p:custDataLst>
          </p:nvPr>
        </p:nvSpPr>
        <p:spPr bwMode="auto">
          <a:xfrm>
            <a:off x="2960735"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Confirm a warehouse task and post goods issue </a:t>
            </a:r>
            <a:endParaRPr lang="en-US" sz="800" dirty="0">
              <a:solidFill>
                <a:srgbClr val="404040"/>
              </a:solidFill>
            </a:endParaRPr>
          </a:p>
        </p:txBody>
      </p:sp>
      <p:sp>
        <p:nvSpPr>
          <p:cNvPr id="77" name="Chevron 76"/>
          <p:cNvSpPr>
            <a:spLocks noChangeArrowheads="1"/>
          </p:cNvSpPr>
          <p:nvPr>
            <p:custDataLst>
              <p:tags r:id="rId4"/>
            </p:custDataLst>
          </p:nvPr>
        </p:nvSpPr>
        <p:spPr bwMode="auto">
          <a:xfrm>
            <a:off x="3732260"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Accept a deviation</a:t>
            </a:r>
            <a:endParaRPr lang="en-US" sz="800" dirty="0">
              <a:solidFill>
                <a:srgbClr val="404040"/>
              </a:solidFill>
            </a:endParaRPr>
          </a:p>
        </p:txBody>
      </p:sp>
      <p:sp>
        <p:nvSpPr>
          <p:cNvPr id="78" name="Chevron 77"/>
          <p:cNvSpPr>
            <a:spLocks noChangeArrowheads="1"/>
          </p:cNvSpPr>
          <p:nvPr>
            <p:custDataLst>
              <p:tags r:id="rId5"/>
            </p:custDataLst>
          </p:nvPr>
        </p:nvSpPr>
        <p:spPr bwMode="auto">
          <a:xfrm>
            <a:off x="4503785" y="2170381"/>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Finalize an outbound delivery</a:t>
            </a:r>
            <a:endParaRPr lang="en-US" sz="800" dirty="0">
              <a:solidFill>
                <a:srgbClr val="404040"/>
              </a:solidFill>
            </a:endParaRPr>
          </a:p>
        </p:txBody>
      </p:sp>
      <p:sp>
        <p:nvSpPr>
          <p:cNvPr id="79" name="TextBox 59">
            <a:hlinkClick r:id="rId14" action="ppaction://hlinksldjump"/>
          </p:cNvPr>
          <p:cNvSpPr txBox="1">
            <a:spLocks noChangeArrowheads="1"/>
          </p:cNvSpPr>
          <p:nvPr/>
        </p:nvSpPr>
        <p:spPr bwMode="auto">
          <a:xfrm>
            <a:off x="5071967" y="1777801"/>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84" name="Oval 83">
            <a:hlinkClick r:id="rId15" action="ppaction://hlinksldjump" tooltip="The warehouse manager selects the relevant delivery proposals and creates a warehouse request. The system releases the warehouse request to the execution phase of the process by creating tasks."/>
          </p:cNvPr>
          <p:cNvSpPr>
            <a:spLocks noChangeAspect="1"/>
          </p:cNvSpPr>
          <p:nvPr/>
        </p:nvSpPr>
        <p:spPr bwMode="gray">
          <a:xfrm>
            <a:off x="2011513" y="27637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5" name="Oval 84">
            <a:hlinkClick r:id="rId15" action="ppaction://hlinksldjump" tooltip="If , during scoping, you did not select that you want the system to create the first task of your two-step of your outbound process, the warehouse manager creates the task in the Warehouse Requests view."/>
          </p:cNvPr>
          <p:cNvSpPr>
            <a:spLocks noChangeAspect="1"/>
          </p:cNvSpPr>
          <p:nvPr/>
        </p:nvSpPr>
        <p:spPr bwMode="gray">
          <a:xfrm>
            <a:off x="2783038" y="27637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8" name="Oval 87">
            <a:hlinkClick r:id="rId15" action="ppaction://hlinksldjump" tooltip="The warehouse operator updates the confirmation details in the warehouse task and confirms the task. Once all tasks are completed, the system creates and releases an outbound delivery, updates inventory, and prints a delivery note or sends an ASN."/>
          </p:cNvPr>
          <p:cNvSpPr>
            <a:spLocks noChangeAspect="1"/>
          </p:cNvSpPr>
          <p:nvPr/>
        </p:nvSpPr>
        <p:spPr bwMode="gray">
          <a:xfrm>
            <a:off x="3554563" y="27637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89" name="Oval 88">
            <a:hlinkClick r:id="rId15" action="ppaction://hlinksldjump" tooltip="The warehouse manager can accept a deviation should the target and the actual quantity not match. To do this he or she selects a warehouse order and accepts the deviation."/>
          </p:cNvPr>
          <p:cNvSpPr>
            <a:spLocks noChangeAspect="1"/>
          </p:cNvSpPr>
          <p:nvPr/>
        </p:nvSpPr>
        <p:spPr bwMode="gray">
          <a:xfrm>
            <a:off x="4326088" y="27637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90" name="Oval 89">
            <a:hlinkClick r:id="rId15" action="ppaction://hlinksldjump" tooltip="The system creates an outbound delivery, updates the sales order with data from the warehouse request and the outbound delivery, and updates inventory. The system releases the outbound delivery and prints a delivery note or sends an ASN."/>
          </p:cNvPr>
          <p:cNvSpPr>
            <a:spLocks noChangeAspect="1"/>
          </p:cNvSpPr>
          <p:nvPr/>
        </p:nvSpPr>
        <p:spPr bwMode="gray">
          <a:xfrm>
            <a:off x="5097613" y="2763749"/>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65" name="Rectangle 77"/>
          <p:cNvSpPr>
            <a:spLocks noChangeArrowheads="1"/>
          </p:cNvSpPr>
          <p:nvPr/>
        </p:nvSpPr>
        <p:spPr bwMode="auto">
          <a:xfrm>
            <a:off x="1296962" y="2994266"/>
            <a:ext cx="1947969" cy="230832"/>
          </a:xfrm>
          <a:prstGeom prst="rect">
            <a:avLst/>
          </a:prstGeom>
          <a:noFill/>
          <a:ln w="9525">
            <a:noFill/>
            <a:miter lim="800000"/>
            <a:headEnd/>
            <a:tailEnd/>
          </a:ln>
        </p:spPr>
        <p:txBody>
          <a:bodyPr wrap="none">
            <a:spAutoFit/>
          </a:bodyPr>
          <a:lstStyle/>
          <a:p>
            <a:pPr>
              <a:buClr>
                <a:schemeClr val="accent1"/>
              </a:buClr>
              <a:buSzPct val="80000"/>
            </a:pPr>
            <a:r>
              <a:rPr lang="en-US" sz="900" dirty="0">
                <a:solidFill>
                  <a:srgbClr val="44697D"/>
                </a:solidFill>
                <a:hlinkClick r:id="rId16" action="ppaction://hlinksldjump"/>
              </a:rPr>
              <a:t>Click here </a:t>
            </a:r>
            <a:r>
              <a:rPr lang="en-US" sz="900" dirty="0">
                <a:solidFill>
                  <a:schemeClr val="bg1"/>
                </a:solidFill>
              </a:rPr>
              <a:t>to hide process variants</a:t>
            </a:r>
          </a:p>
        </p:txBody>
      </p:sp>
      <p:sp>
        <p:nvSpPr>
          <p:cNvPr id="66" name="Chevron 55"/>
          <p:cNvSpPr>
            <a:spLocks noChangeArrowheads="1"/>
          </p:cNvSpPr>
          <p:nvPr/>
        </p:nvSpPr>
        <p:spPr bwMode="auto">
          <a:xfrm>
            <a:off x="1187012" y="3236471"/>
            <a:ext cx="4127938" cy="554479"/>
          </a:xfrm>
          <a:prstGeom prst="chevron">
            <a:avLst>
              <a:gd name="adj" fmla="val 0"/>
            </a:avLst>
          </a:prstGeom>
          <a:gradFill rotWithShape="0">
            <a:gsLst>
              <a:gs pos="0">
                <a:srgbClr val="3582AF"/>
              </a:gs>
              <a:gs pos="5000">
                <a:srgbClr val="D2F0FF"/>
              </a:gs>
              <a:gs pos="100000">
                <a:srgbClr val="D2F0FF"/>
              </a:gs>
            </a:gsLst>
            <a:lin ang="5400000"/>
          </a:gradFill>
          <a:ln w="19050" cap="rnd" algn="ctr">
            <a:noFill/>
            <a:bevel/>
            <a:headEnd/>
            <a:tailEnd/>
          </a:ln>
        </p:spPr>
        <p:txBody>
          <a:bodyPr lIns="36000" tIns="36000" rIns="0" bIns="46800"/>
          <a:lstStyle/>
          <a:p>
            <a:pPr marL="142875" indent="142875">
              <a:spcBef>
                <a:spcPts val="300"/>
              </a:spcBef>
            </a:pPr>
            <a:endParaRPr lang="de-DE" sz="400" dirty="0"/>
          </a:p>
          <a:p>
            <a:pPr marL="142875" indent="142875">
              <a:spcBef>
                <a:spcPts val="300"/>
              </a:spcBef>
            </a:pPr>
            <a:r>
              <a:rPr lang="de-DE" sz="900" dirty="0"/>
              <a:t>Processing Outbound Deliveries Without Task </a:t>
            </a:r>
            <a:r>
              <a:rPr lang="de-DE" sz="900" dirty="0" err="1"/>
              <a:t>Control</a:t>
            </a:r>
            <a:endParaRPr lang="de-DE" sz="900" dirty="0"/>
          </a:p>
          <a:p>
            <a:pPr marL="142875" indent="142875">
              <a:spcBef>
                <a:spcPts val="300"/>
              </a:spcBef>
            </a:pPr>
            <a:r>
              <a:rPr lang="de-DE" sz="900" dirty="0"/>
              <a:t>Processing </a:t>
            </a:r>
            <a:r>
              <a:rPr lang="de-DE" sz="900" dirty="0" err="1"/>
              <a:t>Outbound</a:t>
            </a:r>
            <a:r>
              <a:rPr lang="de-DE" sz="900" dirty="0"/>
              <a:t> Delivery </a:t>
            </a:r>
            <a:r>
              <a:rPr lang="de-DE" sz="900" dirty="0" err="1"/>
              <a:t>for</a:t>
            </a:r>
            <a:r>
              <a:rPr lang="de-DE" sz="900" dirty="0"/>
              <a:t> </a:t>
            </a:r>
            <a:r>
              <a:rPr lang="de-DE" sz="900" dirty="0" err="1"/>
              <a:t>Externally-Managed</a:t>
            </a:r>
            <a:r>
              <a:rPr lang="de-DE" sz="900" dirty="0"/>
              <a:t> </a:t>
            </a:r>
            <a:r>
              <a:rPr lang="de-DE" sz="900" dirty="0" err="1"/>
              <a:t>Location</a:t>
            </a:r>
            <a:endParaRPr lang="de-DE" sz="900" dirty="0"/>
          </a:p>
        </p:txBody>
      </p:sp>
      <p:sp>
        <p:nvSpPr>
          <p:cNvPr id="68" name="Oval 67">
            <a:hlinkClick r:id="rId15" action="ppaction://hlinksldjump" tooltip="This process variant is for companies that prefer a fast way to process delivery proposals and do not require the system to help them organize their warehouse processes or tasks. Once the goods issue is posted, the delivery is created immediately."/>
          </p:cNvPr>
          <p:cNvSpPr>
            <a:spLocks noChangeAspect="1"/>
          </p:cNvSpPr>
          <p:nvPr/>
        </p:nvSpPr>
        <p:spPr bwMode="gray">
          <a:xfrm>
            <a:off x="1310475" y="337624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69" name="Chevron 55"/>
          <p:cNvSpPr>
            <a:spLocks noChangeArrowheads="1"/>
          </p:cNvSpPr>
          <p:nvPr/>
        </p:nvSpPr>
        <p:spPr bwMode="auto">
          <a:xfrm>
            <a:off x="1206062" y="3886199"/>
            <a:ext cx="4127938" cy="114301"/>
          </a:xfrm>
          <a:prstGeom prst="chevron">
            <a:avLst>
              <a:gd name="adj" fmla="val 0"/>
            </a:avLst>
          </a:prstGeom>
          <a:noFill/>
          <a:ln w="19050" cap="rnd" algn="ctr">
            <a:noFill/>
            <a:bevel/>
            <a:headEnd/>
            <a:tailEnd/>
          </a:ln>
        </p:spPr>
        <p:txBody>
          <a:bodyPr lIns="36000" tIns="36000" rIns="0" bIns="46800"/>
          <a:lstStyle/>
          <a:p>
            <a:pPr marL="142875" indent="142875">
              <a:spcBef>
                <a:spcPts val="300"/>
              </a:spcBef>
            </a:pPr>
            <a:endParaRPr lang="de-DE" sz="400" dirty="0"/>
          </a:p>
        </p:txBody>
      </p:sp>
      <p:sp>
        <p:nvSpPr>
          <p:cNvPr id="70" name="Oval 69">
            <a:hlinkClick r:id="rId15" action="ppaction://hlinksldjump" tooltip="This process variant allows you to create 3PL requests which are sent to the warehouse provider. They ship the goods and send you the outbound delivery which is created and released. "/>
          </p:cNvPr>
          <p:cNvSpPr>
            <a:spLocks noChangeAspect="1"/>
          </p:cNvSpPr>
          <p:nvPr/>
        </p:nvSpPr>
        <p:spPr bwMode="gray">
          <a:xfrm>
            <a:off x="1300950" y="3547693"/>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54" name="TextBox 66"/>
          <p:cNvSpPr txBox="1">
            <a:spLocks noChangeArrowheads="1"/>
          </p:cNvSpPr>
          <p:nvPr/>
        </p:nvSpPr>
        <p:spPr bwMode="auto">
          <a:xfrm>
            <a:off x="1760926" y="4399866"/>
            <a:ext cx="4914194" cy="671979"/>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b="1" dirty="0"/>
              <a:t>The Processing Outbound Delivery with Tasks </a:t>
            </a:r>
            <a:r>
              <a:rPr lang="en-US" sz="900" dirty="0"/>
              <a:t>business process enables you to organize your warehouse tasks, but still allows the warehouse manager to make changes or create tasks for the warehouse worker manually. </a:t>
            </a:r>
          </a:p>
          <a:p>
            <a:pPr marL="228600" lvl="1" indent="-114300">
              <a:spcBef>
                <a:spcPts val="200"/>
              </a:spcBef>
              <a:buFont typeface="Arial" charset="0"/>
              <a:buChar char="•"/>
            </a:pPr>
            <a:endParaRPr lang="en-US" sz="900" dirty="0"/>
          </a:p>
        </p:txBody>
      </p:sp>
      <p:sp>
        <p:nvSpPr>
          <p:cNvPr id="53"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55" name="Chevron 101"/>
          <p:cNvSpPr>
            <a:spLocks noChangeArrowheads="1"/>
          </p:cNvSpPr>
          <p:nvPr/>
        </p:nvSpPr>
        <p:spPr bwMode="auto">
          <a:xfrm>
            <a:off x="7613870" y="4568825"/>
            <a:ext cx="1516062" cy="403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Warehouse Manager</a:t>
            </a:r>
            <a:endParaRPr lang="en-US" sz="800" dirty="0">
              <a:solidFill>
                <a:srgbClr val="404040"/>
              </a:solidFill>
            </a:endParaRPr>
          </a:p>
        </p:txBody>
      </p:sp>
      <p:sp>
        <p:nvSpPr>
          <p:cNvPr id="57" name="Chevron 102"/>
          <p:cNvSpPr>
            <a:spLocks noChangeArrowheads="1"/>
          </p:cNvSpPr>
          <p:nvPr/>
        </p:nvSpPr>
        <p:spPr bwMode="auto">
          <a:xfrm>
            <a:off x="7613870" y="521798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Outbound Logistics</a:t>
            </a:r>
          </a:p>
        </p:txBody>
      </p:sp>
      <p:sp>
        <p:nvSpPr>
          <p:cNvPr id="71"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0" name="TextBox 79"/>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1"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3" name="Picture 82" descr="Calculator_2_60px.png"/>
          <p:cNvPicPr>
            <a:picLocks noChangeAspect="1"/>
          </p:cNvPicPr>
          <p:nvPr/>
        </p:nvPicPr>
        <p:blipFill>
          <a:blip r:embed="rId17" cstate="print"/>
          <a:stretch>
            <a:fillRect/>
          </a:stretch>
        </p:blipFill>
        <p:spPr>
          <a:xfrm>
            <a:off x="366739" y="5245467"/>
            <a:ext cx="180000" cy="180000"/>
          </a:xfrm>
          <a:prstGeom prst="rect">
            <a:avLst/>
          </a:prstGeom>
        </p:spPr>
      </p:pic>
      <p:pic>
        <p:nvPicPr>
          <p:cNvPr id="86" name="Picture 85" descr="Monitor_60px.png"/>
          <p:cNvPicPr>
            <a:picLocks noChangeAspect="1"/>
          </p:cNvPicPr>
          <p:nvPr/>
        </p:nvPicPr>
        <p:blipFill>
          <a:blip r:embed="rId18" cstate="print"/>
          <a:stretch>
            <a:fillRect/>
          </a:stretch>
        </p:blipFill>
        <p:spPr>
          <a:xfrm>
            <a:off x="366739" y="5604137"/>
            <a:ext cx="180000" cy="180000"/>
          </a:xfrm>
          <a:prstGeom prst="rect">
            <a:avLst/>
          </a:prstGeom>
        </p:spPr>
      </p:pic>
      <p:sp>
        <p:nvSpPr>
          <p:cNvPr id="87" name="Rectangle 57">
            <a:hlinkClick r:id="rId19"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1" name="Rectangle 57">
            <a:hlinkClick r:id="rId20"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10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92" name="Picture 68"/>
          <p:cNvPicPr>
            <a:picLocks noChangeAspect="1"/>
          </p:cNvPicPr>
          <p:nvPr>
            <p:custDataLst>
              <p:tags r:id="rId6"/>
            </p:custDataLst>
          </p:nvPr>
        </p:nvPicPr>
        <p:blipFill>
          <a:blip r:embed="rId21" cstate="print">
            <a:extLst>
              <a:ext uri="{28A0092B-C50C-407E-A947-70E740481C1C}">
                <a14:useLocalDpi xmlns:a14="http://schemas.microsoft.com/office/drawing/2010/main" val="0"/>
              </a:ext>
            </a:extLst>
          </a:blip>
          <a:stretch>
            <a:fillRect/>
          </a:stretch>
        </p:blipFill>
        <p:spPr bwMode="auto">
          <a:xfrm>
            <a:off x="6875116" y="4525361"/>
            <a:ext cx="411162" cy="402938"/>
          </a:xfrm>
          <a:prstGeom prst="rect">
            <a:avLst/>
          </a:prstGeom>
          <a:noFill/>
          <a:ln w="9525">
            <a:noFill/>
            <a:miter lim="800000"/>
            <a:headEnd/>
            <a:tailEnd/>
          </a:ln>
        </p:spPr>
      </p:pic>
      <p:pic>
        <p:nvPicPr>
          <p:cNvPr id="94" name="Picture 2"/>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6889725" y="5126966"/>
            <a:ext cx="634912" cy="444439"/>
          </a:xfrm>
          <a:prstGeom prst="rect">
            <a:avLst/>
          </a:prstGeom>
          <a:noFill/>
          <a:ln w="9525">
            <a:noFill/>
            <a:miter lim="800000"/>
            <a:headEnd/>
            <a:tailEnd/>
          </a:ln>
        </p:spPr>
      </p:pic>
      <p:pic>
        <p:nvPicPr>
          <p:cNvPr id="95" name="Picture 94"/>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96" name="Picture 95" descr="i_button_black.png"/>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106" name="Rectangle 57">
            <a:hlinkClick r:id="rId2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p:cNvSpPr txBox="1"/>
          <p:nvPr/>
        </p:nvSpPr>
        <p:spPr>
          <a:xfrm>
            <a:off x="327024" y="4786930"/>
            <a:ext cx="1630363" cy="330200"/>
          </a:xfrm>
          <a:prstGeom prst="rect">
            <a:avLst/>
          </a:prstGeom>
          <a:solidFill>
            <a:srgbClr val="ECECEC"/>
          </a:solidFill>
        </p:spPr>
        <p:txBody>
          <a:bodyPr lIns="0" rIns="0" anchor="ctr"/>
          <a:lstStyle/>
          <a:p>
            <a:pPr marL="288000">
              <a:buClr>
                <a:schemeClr val="accent1"/>
              </a:buClr>
              <a:buSzPct val="80000"/>
              <a:defRPr/>
            </a:pPr>
            <a:r>
              <a:rPr lang="en-US" sz="900" b="1" dirty="0">
                <a:latin typeface="+mn-lt"/>
              </a:rPr>
              <a:t>Scenario/Processes</a:t>
            </a:r>
          </a:p>
        </p:txBody>
      </p:sp>
      <p:sp>
        <p:nvSpPr>
          <p:cNvPr id="2" name="Title 1"/>
          <p:cNvSpPr>
            <a:spLocks noGrp="1"/>
          </p:cNvSpPr>
          <p:nvPr>
            <p:ph type="title"/>
          </p:nvPr>
        </p:nvSpPr>
        <p:spPr/>
        <p:txBody>
          <a:bodyPr/>
          <a:lstStyle/>
          <a:p>
            <a:r>
              <a:rPr lang="en-US" b="0" dirty="0"/>
              <a:t>Order-to-Cash (Specified Products) </a:t>
            </a:r>
            <a:br>
              <a:rPr lang="en-US" b="0" dirty="0"/>
            </a:br>
            <a:r>
              <a:rPr lang="en-US" sz="2000" b="0" dirty="0"/>
              <a:t>Process Details: Processing Inspections</a:t>
            </a:r>
          </a:p>
        </p:txBody>
      </p:sp>
      <p:sp>
        <p:nvSpPr>
          <p:cNvPr id="21" name="Rectangle 122"/>
          <p:cNvSpPr>
            <a:spLocks noChangeArrowheads="1"/>
          </p:cNvSpPr>
          <p:nvPr/>
        </p:nvSpPr>
        <p:spPr bwMode="auto">
          <a:xfrm>
            <a:off x="1763713" y="4132263"/>
            <a:ext cx="7380287" cy="2725737"/>
          </a:xfrm>
          <a:prstGeom prst="rect">
            <a:avLst/>
          </a:prstGeom>
          <a:solidFill>
            <a:srgbClr val="ECECEC"/>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22" name="TextBox 21"/>
          <p:cNvSpPr txBox="1"/>
          <p:nvPr/>
        </p:nvSpPr>
        <p:spPr>
          <a:xfrm>
            <a:off x="218636" y="4119098"/>
            <a:ext cx="1647825" cy="461665"/>
          </a:xfrm>
          <a:prstGeom prst="rect">
            <a:avLst/>
          </a:prstGeom>
          <a:noFill/>
        </p:spPr>
        <p:txBody>
          <a:bodyPr>
            <a:spAutoFit/>
          </a:bodyPr>
          <a:lstStyle>
            <a:defPPr>
              <a:defRPr lang="de-DE"/>
            </a:defPPr>
            <a:lvl1pPr>
              <a:buClr>
                <a:schemeClr val="accent1"/>
              </a:buClr>
              <a:buSzPct val="80000"/>
              <a:buFont typeface="Wingdings" pitchFamily="2" charset="2"/>
              <a:buNone/>
              <a:defRPr sz="1200">
                <a:solidFill>
                  <a:srgbClr val="666666"/>
                </a:solidFill>
                <a:latin typeface="BentonSans Light" pitchFamily="2" charset="0"/>
              </a:defRPr>
            </a:lvl1pPr>
          </a:lstStyle>
          <a:p>
            <a:r>
              <a:rPr lang="en-US" dirty="0"/>
              <a:t>Scenario </a:t>
            </a:r>
          </a:p>
          <a:p>
            <a:r>
              <a:rPr lang="en-US" dirty="0"/>
              <a:t>Explorer</a:t>
            </a:r>
          </a:p>
        </p:txBody>
      </p:sp>
      <p:sp>
        <p:nvSpPr>
          <p:cNvPr id="29" name="TextBox 28"/>
          <p:cNvSpPr txBox="1"/>
          <p:nvPr/>
        </p:nvSpPr>
        <p:spPr bwMode="auto">
          <a:xfrm>
            <a:off x="1922463" y="4138613"/>
            <a:ext cx="4602162" cy="261937"/>
          </a:xfrm>
          <a:prstGeom prst="rect">
            <a:avLst/>
          </a:prstGeom>
          <a:noFill/>
        </p:spPr>
        <p:txBody>
          <a:bodyPr>
            <a:spAutoFit/>
          </a:bodyPr>
          <a:lstStyle/>
          <a:p>
            <a:pPr>
              <a:buClr>
                <a:schemeClr val="accent1"/>
              </a:buClr>
              <a:buSzPct val="80000"/>
              <a:buFont typeface="Wingdings" pitchFamily="2" charset="2"/>
              <a:buNone/>
              <a:defRPr/>
            </a:pPr>
            <a:endParaRPr lang="en-US" sz="1100" b="1" dirty="0">
              <a:solidFill>
                <a:srgbClr val="44697D"/>
              </a:solidFill>
              <a:latin typeface="+mn-lt"/>
            </a:endParaRPr>
          </a:p>
        </p:txBody>
      </p:sp>
      <p:sp>
        <p:nvSpPr>
          <p:cNvPr id="47" name="TextBox 83"/>
          <p:cNvSpPr txBox="1">
            <a:spLocks noChangeArrowheads="1"/>
          </p:cNvSpPr>
          <p:nvPr/>
        </p:nvSpPr>
        <p:spPr bwMode="auto">
          <a:xfrm>
            <a:off x="1738313"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Process Description</a:t>
            </a:r>
          </a:p>
        </p:txBody>
      </p:sp>
      <p:cxnSp>
        <p:nvCxnSpPr>
          <p:cNvPr id="67" name="Straight Connector 139"/>
          <p:cNvCxnSpPr>
            <a:cxnSpLocks noChangeShapeType="1"/>
          </p:cNvCxnSpPr>
          <p:nvPr/>
        </p:nvCxnSpPr>
        <p:spPr bwMode="auto">
          <a:xfrm rot="5400000">
            <a:off x="5518944" y="5463382"/>
            <a:ext cx="2536825" cy="1587"/>
          </a:xfrm>
          <a:prstGeom prst="line">
            <a:avLst/>
          </a:prstGeom>
          <a:noFill/>
          <a:ln w="12700" algn="ctr">
            <a:solidFill>
              <a:schemeClr val="bg1"/>
            </a:solidFill>
            <a:round/>
            <a:headEnd/>
            <a:tailEnd/>
          </a:ln>
        </p:spPr>
      </p:cxnSp>
      <p:grpSp>
        <p:nvGrpSpPr>
          <p:cNvPr id="3" name="Group 47"/>
          <p:cNvGrpSpPr/>
          <p:nvPr/>
        </p:nvGrpSpPr>
        <p:grpSpPr>
          <a:xfrm>
            <a:off x="7709046" y="1152671"/>
            <a:ext cx="1174410" cy="309466"/>
            <a:chOff x="7269479" y="1173773"/>
            <a:chExt cx="1174410" cy="309466"/>
          </a:xfrm>
        </p:grpSpPr>
        <p:pic>
          <p:nvPicPr>
            <p:cNvPr id="49" name="Picture 2" descr="\\dwdfkps\KPS\100_Public\Graphics\Pictogram-Library\2011-Visual-Style\60X60-PNGs\SelfService_60px.png"/>
            <p:cNvPicPr>
              <a:picLocks noChangeAspect="1" noChangeArrowheads="1"/>
            </p:cNvPicPr>
            <p:nvPr/>
          </p:nvPicPr>
          <p:blipFill>
            <a:blip r:embed="rId6" cstate="print"/>
            <a:srcRect/>
            <a:stretch>
              <a:fillRect/>
            </a:stretch>
          </p:blipFill>
          <p:spPr bwMode="auto">
            <a:xfrm>
              <a:off x="7269479" y="1173773"/>
              <a:ext cx="282233" cy="282233"/>
            </a:xfrm>
            <a:prstGeom prst="rect">
              <a:avLst/>
            </a:prstGeom>
            <a:noFill/>
          </p:spPr>
        </p:pic>
        <p:sp>
          <p:nvSpPr>
            <p:cNvPr id="50" name="Rectangle 108"/>
            <p:cNvSpPr>
              <a:spLocks noChangeArrowheads="1"/>
            </p:cNvSpPr>
            <p:nvPr/>
          </p:nvSpPr>
          <p:spPr bwMode="auto">
            <a:xfrm>
              <a:off x="7272314" y="1178439"/>
              <a:ext cx="1171575" cy="304800"/>
            </a:xfrm>
            <a:prstGeom prst="rect">
              <a:avLst/>
            </a:prstGeom>
            <a:noFill/>
            <a:ln w="9525">
              <a:noFill/>
              <a:miter lim="800000"/>
              <a:headEnd/>
              <a:tailEnd/>
            </a:ln>
          </p:spPr>
          <p:txBody>
            <a:bodyPr wrap="none">
              <a:spAutoFit/>
            </a:bodyPr>
            <a:lstStyle/>
            <a:p>
              <a:pPr marL="215900">
                <a:spcBef>
                  <a:spcPts val="600"/>
                </a:spcBef>
                <a:spcAft>
                  <a:spcPct val="30000"/>
                </a:spcAft>
              </a:pPr>
              <a:r>
                <a:rPr lang="en-US" sz="700" dirty="0">
                  <a:ea typeface="SimSun" pitchFamily="2" charset="-122"/>
                </a:rPr>
                <a:t>Click process </a:t>
              </a:r>
              <a:br>
                <a:rPr lang="en-US" sz="700" dirty="0">
                  <a:ea typeface="SimSun" pitchFamily="2" charset="-122"/>
                </a:rPr>
              </a:br>
              <a:r>
                <a:rPr lang="en-US" sz="700" dirty="0">
                  <a:ea typeface="SimSun" pitchFamily="2" charset="-122"/>
                </a:rPr>
                <a:t>chevrons for details</a:t>
              </a:r>
            </a:p>
          </p:txBody>
        </p:sp>
      </p:grpSp>
      <p:sp>
        <p:nvSpPr>
          <p:cNvPr id="44" name="Chevron 123">
            <a:hlinkClick r:id="rId7" action="ppaction://hlinksldjump"/>
          </p:cNvPr>
          <p:cNvSpPr>
            <a:spLocks noChangeArrowheads="1"/>
          </p:cNvSpPr>
          <p:nvPr/>
        </p:nvSpPr>
        <p:spPr bwMode="auto">
          <a:xfrm>
            <a:off x="3723643" y="1856351"/>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Outbound Deliveries</a:t>
            </a:r>
          </a:p>
        </p:txBody>
      </p:sp>
      <p:sp>
        <p:nvSpPr>
          <p:cNvPr id="45" name="Chevron 123">
            <a:hlinkClick r:id="rId8" action="ppaction://hlinksldjump"/>
          </p:cNvPr>
          <p:cNvSpPr>
            <a:spLocks noChangeArrowheads="1"/>
          </p:cNvSpPr>
          <p:nvPr/>
        </p:nvSpPr>
        <p:spPr bwMode="auto">
          <a:xfrm>
            <a:off x="339210" y="185643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Quotes</a:t>
            </a:r>
          </a:p>
        </p:txBody>
      </p:sp>
      <p:sp>
        <p:nvSpPr>
          <p:cNvPr id="46" name="Chevron 123">
            <a:hlinkClick r:id="rId9" action="ppaction://hlinksldjump"/>
          </p:cNvPr>
          <p:cNvSpPr>
            <a:spLocks noChangeArrowheads="1"/>
          </p:cNvSpPr>
          <p:nvPr/>
        </p:nvSpPr>
        <p:spPr bwMode="auto">
          <a:xfrm>
            <a:off x="1185398" y="185643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Sales Orders</a:t>
            </a:r>
          </a:p>
        </p:txBody>
      </p:sp>
      <p:sp>
        <p:nvSpPr>
          <p:cNvPr id="48" name="Chevron 123">
            <a:hlinkClick r:id="rId10" action="ppaction://hlinksldjump"/>
          </p:cNvPr>
          <p:cNvSpPr>
            <a:spLocks noChangeArrowheads="1"/>
          </p:cNvSpPr>
          <p:nvPr/>
        </p:nvSpPr>
        <p:spPr bwMode="auto">
          <a:xfrm>
            <a:off x="2874732" y="1856437"/>
            <a:ext cx="884236"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Initiating Outbound Delivery</a:t>
            </a:r>
          </a:p>
        </p:txBody>
      </p:sp>
      <p:sp>
        <p:nvSpPr>
          <p:cNvPr id="61" name="Chevron 123">
            <a:hlinkClick r:id="rId11" action="ppaction://hlinksldjump"/>
          </p:cNvPr>
          <p:cNvSpPr>
            <a:spLocks noChangeArrowheads="1"/>
          </p:cNvSpPr>
          <p:nvPr/>
        </p:nvSpPr>
        <p:spPr bwMode="auto">
          <a:xfrm>
            <a:off x="6423025" y="184992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Creating Customer Invoices</a:t>
            </a:r>
          </a:p>
        </p:txBody>
      </p:sp>
      <p:sp>
        <p:nvSpPr>
          <p:cNvPr id="62" name="Freeform 69"/>
          <p:cNvSpPr>
            <a:spLocks noChangeArrowheads="1"/>
          </p:cNvSpPr>
          <p:nvPr/>
        </p:nvSpPr>
        <p:spPr bwMode="auto">
          <a:xfrm>
            <a:off x="7088390" y="259641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sp>
        <p:nvSpPr>
          <p:cNvPr id="63" name="Chevron 123">
            <a:hlinkClick r:id="rId12" action="ppaction://hlinksldjump"/>
          </p:cNvPr>
          <p:cNvSpPr>
            <a:spLocks noChangeArrowheads="1"/>
          </p:cNvSpPr>
          <p:nvPr/>
        </p:nvSpPr>
        <p:spPr bwMode="auto">
          <a:xfrm>
            <a:off x="7264400" y="1849920"/>
            <a:ext cx="884237" cy="879809"/>
          </a:xfrm>
          <a:prstGeom prst="chevron">
            <a:avLst>
              <a:gd name="adj" fmla="val 10374"/>
            </a:avLst>
          </a:prstGeom>
          <a:solidFill>
            <a:schemeClr val="bg1">
              <a:lumMod val="75000"/>
            </a:schemeClr>
          </a:solidFill>
          <a:ln w="19050" cap="rnd" algn="ctr">
            <a:noFill/>
            <a:bevel/>
            <a:headEnd/>
            <a:tailEnd/>
          </a:ln>
        </p:spPr>
        <p:txBody>
          <a:bodyPr lIns="36000" tIns="36000" rIns="36000" bIns="36000" anchor="ctr"/>
          <a:lstStyle/>
          <a:p>
            <a:pPr>
              <a:lnSpc>
                <a:spcPct val="90000"/>
              </a:lnSpc>
              <a:buClr>
                <a:schemeClr val="accent1"/>
              </a:buClr>
              <a:buSzPct val="80000"/>
            </a:pPr>
            <a:r>
              <a:rPr lang="en-US" sz="800" dirty="0">
                <a:solidFill>
                  <a:srgbClr val="404040"/>
                </a:solidFill>
              </a:rPr>
              <a:t>Processing Receivables and Payments</a:t>
            </a:r>
          </a:p>
        </p:txBody>
      </p:sp>
      <p:sp>
        <p:nvSpPr>
          <p:cNvPr id="64" name="Freeform 69"/>
          <p:cNvSpPr>
            <a:spLocks noChangeArrowheads="1"/>
          </p:cNvSpPr>
          <p:nvPr/>
        </p:nvSpPr>
        <p:spPr bwMode="auto">
          <a:xfrm>
            <a:off x="7929765" y="2596417"/>
            <a:ext cx="155575" cy="130175"/>
          </a:xfrm>
          <a:custGeom>
            <a:avLst/>
            <a:gdLst>
              <a:gd name="T0" fmla="*/ 0 w 155643"/>
              <a:gd name="T1" fmla="*/ 86159 h 131323"/>
              <a:gd name="T2" fmla="*/ 123836 w 155643"/>
              <a:gd name="T3" fmla="*/ 86159 h 131323"/>
              <a:gd name="T4" fmla="*/ 152410 w 155643"/>
              <a:gd name="T5" fmla="*/ 0 h 131323"/>
              <a:gd name="T6" fmla="*/ 0 w 155643"/>
              <a:gd name="T7" fmla="*/ 86159 h 131323"/>
              <a:gd name="T8" fmla="*/ 0 60000 65536"/>
              <a:gd name="T9" fmla="*/ 0 60000 65536"/>
              <a:gd name="T10" fmla="*/ 0 60000 65536"/>
              <a:gd name="T11" fmla="*/ 0 60000 65536"/>
              <a:gd name="T12" fmla="*/ 0 w 155643"/>
              <a:gd name="T13" fmla="*/ 0 h 131323"/>
              <a:gd name="T14" fmla="*/ 155643 w 155643"/>
              <a:gd name="T15" fmla="*/ 131323 h 131323"/>
            </a:gdLst>
            <a:ahLst/>
            <a:cxnLst>
              <a:cxn ang="T8">
                <a:pos x="T0" y="T1"/>
              </a:cxn>
              <a:cxn ang="T9">
                <a:pos x="T2" y="T3"/>
              </a:cxn>
              <a:cxn ang="T10">
                <a:pos x="T4" y="T5"/>
              </a:cxn>
              <a:cxn ang="T11">
                <a:pos x="T6" y="T7"/>
              </a:cxn>
            </a:cxnLst>
            <a:rect l="T12" t="T13" r="T14" b="T15"/>
            <a:pathLst>
              <a:path w="155643" h="131323">
                <a:moveTo>
                  <a:pt x="0" y="131323"/>
                </a:moveTo>
                <a:lnTo>
                  <a:pt x="126460" y="131323"/>
                </a:lnTo>
                <a:lnTo>
                  <a:pt x="155643" y="0"/>
                </a:lnTo>
                <a:lnTo>
                  <a:pt x="0" y="131323"/>
                </a:lnTo>
                <a:close/>
              </a:path>
            </a:pathLst>
          </a:custGeom>
          <a:solidFill>
            <a:srgbClr val="840B95"/>
          </a:solidFill>
          <a:ln w="9525" algn="ctr">
            <a:noFill/>
            <a:round/>
            <a:headEnd/>
            <a:tailEnd/>
          </a:ln>
        </p:spPr>
        <p:txBody>
          <a:bodyPr wrap="none" lIns="54000" tIns="0" rIns="54000" bIns="0" anchor="ctr"/>
          <a:lstStyle/>
          <a:p>
            <a:endParaRPr lang="de-DE"/>
          </a:p>
        </p:txBody>
      </p:sp>
      <p:pic>
        <p:nvPicPr>
          <p:cNvPr id="65" name="Picture 64"/>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065761" y="2869410"/>
            <a:ext cx="118680" cy="88470"/>
          </a:xfrm>
          <a:prstGeom prst="rect">
            <a:avLst/>
          </a:prstGeom>
        </p:spPr>
      </p:pic>
      <p:sp>
        <p:nvSpPr>
          <p:cNvPr id="66" name="Text Box 14"/>
          <p:cNvSpPr txBox="1">
            <a:spLocks noChangeArrowheads="1"/>
          </p:cNvSpPr>
          <p:nvPr/>
        </p:nvSpPr>
        <p:spPr bwMode="auto">
          <a:xfrm>
            <a:off x="2162174" y="2809752"/>
            <a:ext cx="742951" cy="246062"/>
          </a:xfrm>
          <a:prstGeom prst="rect">
            <a:avLst/>
          </a:prstGeom>
          <a:noFill/>
          <a:ln w="12700">
            <a:noFill/>
            <a:miter lim="800000"/>
            <a:headEnd/>
            <a:tailEnd/>
          </a:ln>
        </p:spPr>
        <p:txBody>
          <a:bodyPr/>
          <a:lstStyle/>
          <a:p>
            <a:pPr>
              <a:spcBef>
                <a:spcPct val="50000"/>
              </a:spcBef>
              <a:buClr>
                <a:schemeClr val="accent1"/>
              </a:buClr>
              <a:buSzPct val="80000"/>
              <a:buFont typeface="Wingdings" pitchFamily="2" charset="2"/>
              <a:buNone/>
            </a:pPr>
            <a:r>
              <a:rPr lang="en-US" sz="600" dirty="0"/>
              <a:t>Procure-to-Pay</a:t>
            </a:r>
          </a:p>
        </p:txBody>
      </p:sp>
      <p:pic>
        <p:nvPicPr>
          <p:cNvPr id="68" name="Picture 6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056236" y="1640685"/>
            <a:ext cx="118680" cy="88470"/>
          </a:xfrm>
          <a:prstGeom prst="rect">
            <a:avLst/>
          </a:prstGeom>
        </p:spPr>
      </p:pic>
      <p:sp>
        <p:nvSpPr>
          <p:cNvPr id="69" name="Text Box 14"/>
          <p:cNvSpPr txBox="1">
            <a:spLocks noChangeArrowheads="1"/>
          </p:cNvSpPr>
          <p:nvPr/>
        </p:nvSpPr>
        <p:spPr bwMode="auto">
          <a:xfrm>
            <a:off x="2152649" y="1581027"/>
            <a:ext cx="742951" cy="246062"/>
          </a:xfrm>
          <a:prstGeom prst="rect">
            <a:avLst/>
          </a:prstGeom>
          <a:noFill/>
          <a:ln w="12700">
            <a:noFill/>
            <a:miter lim="800000"/>
            <a:headEnd/>
            <a:tailEnd/>
          </a:ln>
        </p:spPr>
        <p:txBody>
          <a:bodyPr/>
          <a:lstStyle/>
          <a:p>
            <a:pPr>
              <a:spcBef>
                <a:spcPct val="50000"/>
              </a:spcBef>
              <a:buClr>
                <a:schemeClr val="accent1"/>
              </a:buClr>
              <a:buSzPct val="80000"/>
              <a:buFont typeface="Wingdings" pitchFamily="2" charset="2"/>
              <a:buNone/>
            </a:pPr>
            <a:r>
              <a:rPr lang="en-US" sz="600" dirty="0"/>
              <a:t>Make-to-Stock</a:t>
            </a:r>
          </a:p>
        </p:txBody>
      </p:sp>
      <p:pic>
        <p:nvPicPr>
          <p:cNvPr id="70" name="Picture 6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46075" y="1564485"/>
            <a:ext cx="118680" cy="88470"/>
          </a:xfrm>
          <a:prstGeom prst="rect">
            <a:avLst/>
          </a:prstGeom>
        </p:spPr>
      </p:pic>
      <p:sp>
        <p:nvSpPr>
          <p:cNvPr id="71" name="Text Box 14"/>
          <p:cNvSpPr txBox="1">
            <a:spLocks noChangeArrowheads="1"/>
          </p:cNvSpPr>
          <p:nvPr/>
        </p:nvSpPr>
        <p:spPr bwMode="auto">
          <a:xfrm>
            <a:off x="495300" y="1504827"/>
            <a:ext cx="690140" cy="246062"/>
          </a:xfrm>
          <a:prstGeom prst="rect">
            <a:avLst/>
          </a:prstGeom>
          <a:noFill/>
          <a:ln w="12700">
            <a:noFill/>
            <a:miter lim="800000"/>
            <a:headEnd/>
            <a:tailEnd/>
          </a:ln>
        </p:spPr>
        <p:txBody>
          <a:bodyPr/>
          <a:lstStyle/>
          <a:p>
            <a:pPr>
              <a:spcBef>
                <a:spcPct val="50000"/>
              </a:spcBef>
              <a:buClr>
                <a:schemeClr val="accent1"/>
              </a:buClr>
              <a:buSzPct val="80000"/>
              <a:buFont typeface="Wingdings" pitchFamily="2" charset="2"/>
              <a:buNone/>
            </a:pPr>
            <a:r>
              <a:rPr lang="en-US" sz="600" dirty="0"/>
              <a:t>Product Definition</a:t>
            </a:r>
          </a:p>
        </p:txBody>
      </p:sp>
      <p:sp>
        <p:nvSpPr>
          <p:cNvPr id="72" name="Chevron 44"/>
          <p:cNvSpPr>
            <a:spLocks noChangeArrowheads="1"/>
          </p:cNvSpPr>
          <p:nvPr/>
        </p:nvSpPr>
        <p:spPr bwMode="auto">
          <a:xfrm>
            <a:off x="3724705" y="2773047"/>
            <a:ext cx="2596399" cy="1321875"/>
          </a:xfrm>
          <a:prstGeom prst="chevron">
            <a:avLst>
              <a:gd name="adj" fmla="val 11303"/>
            </a:avLst>
          </a:prstGeom>
          <a:solidFill>
            <a:srgbClr val="388ABD"/>
          </a:solidFill>
          <a:ln w="19050" cap="rnd" algn="ctr">
            <a:noFill/>
            <a:bevel/>
            <a:headEnd/>
            <a:tailEnd/>
          </a:ln>
        </p:spPr>
        <p:txBody>
          <a:bodyPr lIns="36000" tIns="36000" rIns="36000" bIns="36000"/>
          <a:lstStyle/>
          <a:p>
            <a:pPr>
              <a:lnSpc>
                <a:spcPct val="90000"/>
              </a:lnSpc>
            </a:pPr>
            <a:r>
              <a:rPr lang="de-DE" sz="900" dirty="0">
                <a:solidFill>
                  <a:schemeClr val="bg1"/>
                </a:solidFill>
                <a:latin typeface="BentonSans Regular"/>
                <a:cs typeface="BentonSans Regular"/>
              </a:rPr>
              <a:t>Processing  Inspections</a:t>
            </a:r>
            <a:endParaRPr lang="en-US" sz="900" dirty="0">
              <a:solidFill>
                <a:schemeClr val="bg1"/>
              </a:solidFill>
              <a:latin typeface="BentonSans Regular"/>
              <a:cs typeface="BentonSans Regular"/>
            </a:endParaRPr>
          </a:p>
        </p:txBody>
      </p:sp>
      <p:sp>
        <p:nvSpPr>
          <p:cNvPr id="73" name="Chevron 72"/>
          <p:cNvSpPr>
            <a:spLocks noChangeArrowheads="1"/>
          </p:cNvSpPr>
          <p:nvPr>
            <p:custDataLst>
              <p:tags r:id="rId1"/>
            </p:custDataLst>
          </p:nvPr>
        </p:nvSpPr>
        <p:spPr bwMode="auto">
          <a:xfrm>
            <a:off x="3875135" y="306587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Inspect samples</a:t>
            </a:r>
            <a:endParaRPr lang="en-US" sz="800" dirty="0">
              <a:solidFill>
                <a:srgbClr val="404040"/>
              </a:solidFill>
            </a:endParaRPr>
          </a:p>
        </p:txBody>
      </p:sp>
      <p:sp>
        <p:nvSpPr>
          <p:cNvPr id="74" name="Chevron 73"/>
          <p:cNvSpPr>
            <a:spLocks noChangeArrowheads="1"/>
          </p:cNvSpPr>
          <p:nvPr>
            <p:custDataLst>
              <p:tags r:id="rId2"/>
            </p:custDataLst>
          </p:nvPr>
        </p:nvSpPr>
        <p:spPr bwMode="auto">
          <a:xfrm>
            <a:off x="4665710" y="306587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Record inspection results</a:t>
            </a:r>
            <a:endParaRPr lang="en-US" sz="800" dirty="0">
              <a:solidFill>
                <a:srgbClr val="404040"/>
              </a:solidFill>
            </a:endParaRPr>
          </a:p>
        </p:txBody>
      </p:sp>
      <p:sp>
        <p:nvSpPr>
          <p:cNvPr id="75" name="Chevron 74"/>
          <p:cNvSpPr>
            <a:spLocks noChangeArrowheads="1"/>
          </p:cNvSpPr>
          <p:nvPr>
            <p:custDataLst>
              <p:tags r:id="rId3"/>
            </p:custDataLst>
          </p:nvPr>
        </p:nvSpPr>
        <p:spPr bwMode="auto">
          <a:xfrm>
            <a:off x="5456285" y="3065879"/>
            <a:ext cx="814878" cy="761464"/>
          </a:xfrm>
          <a:prstGeom prst="chevron">
            <a:avLst>
              <a:gd name="adj" fmla="val 9676"/>
            </a:avLst>
          </a:prstGeom>
          <a:solidFill>
            <a:srgbClr val="4DB6EF"/>
          </a:solidFill>
          <a:ln w="9525" cap="rnd" algn="ctr">
            <a:noFill/>
            <a:bevel/>
            <a:headEnd/>
            <a:tailEnd/>
          </a:ln>
        </p:spPr>
        <p:txBody>
          <a:bodyPr lIns="36000" tIns="36000" rIns="36000" bIns="36000" anchor="ctr"/>
          <a:lstStyle/>
          <a:p>
            <a:pPr>
              <a:lnSpc>
                <a:spcPct val="90000"/>
              </a:lnSpc>
              <a:buClr>
                <a:schemeClr val="accent1"/>
              </a:buClr>
              <a:buSzPct val="80000"/>
            </a:pPr>
            <a:r>
              <a:rPr lang="de-DE" sz="800" dirty="0">
                <a:solidFill>
                  <a:srgbClr val="404040"/>
                </a:solidFill>
              </a:rPr>
              <a:t>Decide about quality</a:t>
            </a:r>
            <a:endParaRPr lang="en-US" sz="800" dirty="0">
              <a:solidFill>
                <a:srgbClr val="404040"/>
              </a:solidFill>
            </a:endParaRPr>
          </a:p>
        </p:txBody>
      </p:sp>
      <p:sp>
        <p:nvSpPr>
          <p:cNvPr id="76" name="Oval 75">
            <a:hlinkClick r:id="rId14" action="ppaction://hlinksldjump" tooltip="The inspector inspects the samples."/>
          </p:cNvPr>
          <p:cNvSpPr>
            <a:spLocks noChangeAspect="1"/>
          </p:cNvSpPr>
          <p:nvPr/>
        </p:nvSpPr>
        <p:spPr bwMode="gray">
          <a:xfrm>
            <a:off x="4459438" y="367036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7" name="Oval 76">
            <a:hlinkClick r:id="rId14" action="ppaction://hlinksldjump" tooltip="The inspector records the inspection results in the form of measured values, quality codes, or textual descriptions. "/>
          </p:cNvPr>
          <p:cNvSpPr>
            <a:spLocks noChangeAspect="1"/>
          </p:cNvSpPr>
          <p:nvPr/>
        </p:nvSpPr>
        <p:spPr bwMode="gray">
          <a:xfrm>
            <a:off x="5250013" y="367036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8" name="Oval 77">
            <a:hlinkClick r:id="rId14" action="ppaction://hlinksldjump" tooltip="The quality manager or the quality engineer makes a decision about the quality of the inspected goods and initiates corrective and preventive actions, if necessary."/>
          </p:cNvPr>
          <p:cNvSpPr>
            <a:spLocks noChangeAspect="1"/>
          </p:cNvSpPr>
          <p:nvPr/>
        </p:nvSpPr>
        <p:spPr bwMode="gray">
          <a:xfrm>
            <a:off x="6040588" y="3670360"/>
            <a:ext cx="144000" cy="144000"/>
          </a:xfrm>
          <a:prstGeom prst="ellipse">
            <a:avLst/>
          </a:prstGeom>
          <a:solidFill>
            <a:srgbClr val="2E6C8D"/>
          </a:solidFill>
          <a:ln w="6350" algn="ctr">
            <a:noFill/>
            <a:miter lim="800000"/>
            <a:headEnd/>
            <a:tailEnd/>
          </a:ln>
        </p:spPr>
        <p:txBody>
          <a:bodyPr lIns="90000" tIns="72000" rIns="90000" bIns="72000" rtlCol="0" anchor="ctr"/>
          <a:lstStyle/>
          <a:p>
            <a:pPr algn="ctr">
              <a:spcBef>
                <a:spcPct val="50000"/>
              </a:spcBef>
              <a:spcAft>
                <a:spcPct val="0"/>
              </a:spcAft>
            </a:pPr>
            <a:r>
              <a:rPr lang="de-DE" sz="1050" b="1" kern="0" dirty="0">
                <a:solidFill>
                  <a:srgbClr val="FFFFFF"/>
                </a:solidFill>
                <a:latin typeface="BentonSans Bold"/>
                <a:ea typeface="Arial Unicode MS"/>
                <a:cs typeface="Arial Unicode MS"/>
              </a:rPr>
              <a:t>i</a:t>
            </a:r>
          </a:p>
        </p:txBody>
      </p:sp>
      <p:sp>
        <p:nvSpPr>
          <p:cNvPr id="79" name="TextBox 59">
            <a:hlinkClick r:id="rId15" action="ppaction://hlinksldjump"/>
          </p:cNvPr>
          <p:cNvSpPr txBox="1">
            <a:spLocks noChangeArrowheads="1"/>
          </p:cNvSpPr>
          <p:nvPr/>
        </p:nvSpPr>
        <p:spPr bwMode="auto">
          <a:xfrm>
            <a:off x="5938742" y="2706904"/>
            <a:ext cx="300082" cy="307777"/>
          </a:xfrm>
          <a:prstGeom prst="rect">
            <a:avLst/>
          </a:prstGeom>
          <a:noFill/>
          <a:ln w="9525">
            <a:noFill/>
            <a:miter lim="800000"/>
            <a:headEnd/>
            <a:tailEnd/>
          </a:ln>
        </p:spPr>
        <p:txBody>
          <a:bodyPr wrap="none">
            <a:spAutoFit/>
          </a:bodyPr>
          <a:lstStyle>
            <a:defPPr>
              <a:defRPr lang="de-DE"/>
            </a:defPPr>
            <a:lvl1pPr>
              <a:buNone/>
              <a:defRPr sz="1400" b="0" i="0">
                <a:solidFill>
                  <a:srgbClr val="FFFFFF"/>
                </a:solidFill>
                <a:latin typeface="BentonSans Light" pitchFamily="2" charset="0"/>
                <a:cs typeface="BrowalliaUPC"/>
              </a:defRPr>
            </a:lvl1pPr>
          </a:lstStyle>
          <a:p>
            <a:r>
              <a:rPr lang="en-US" dirty="0"/>
              <a:t>X</a:t>
            </a:r>
          </a:p>
        </p:txBody>
      </p:sp>
      <p:sp>
        <p:nvSpPr>
          <p:cNvPr id="54" name="TextBox 66"/>
          <p:cNvSpPr txBox="1">
            <a:spLocks noChangeArrowheads="1"/>
          </p:cNvSpPr>
          <p:nvPr/>
        </p:nvSpPr>
        <p:spPr bwMode="auto">
          <a:xfrm>
            <a:off x="1760926" y="4399866"/>
            <a:ext cx="4914194" cy="2333972"/>
          </a:xfrm>
          <a:prstGeom prst="rect">
            <a:avLst/>
          </a:prstGeom>
          <a:noFill/>
          <a:ln w="9525">
            <a:noFill/>
            <a:miter lim="800000"/>
            <a:headEnd/>
            <a:tailEnd/>
          </a:ln>
        </p:spPr>
        <p:txBody>
          <a:bodyPr wrap="square">
            <a:spAutoFit/>
          </a:bodyPr>
          <a:lstStyle/>
          <a:p>
            <a:pPr>
              <a:buClr>
                <a:schemeClr val="accent1"/>
              </a:buClr>
              <a:buSzPct val="80000"/>
              <a:buFont typeface="Wingdings" pitchFamily="2" charset="2"/>
              <a:buNone/>
            </a:pPr>
            <a:r>
              <a:rPr lang="en-US" sz="900" dirty="0"/>
              <a:t>The </a:t>
            </a:r>
            <a:r>
              <a:rPr lang="en-US" sz="900" b="1" dirty="0"/>
              <a:t>Processing Inspections </a:t>
            </a:r>
            <a:r>
              <a:rPr lang="en-US" sz="900" dirty="0"/>
              <a:t>business process allows you to process, monitor, and analyze inspections of products, such as:</a:t>
            </a:r>
          </a:p>
          <a:p>
            <a:pPr>
              <a:buClr>
                <a:schemeClr val="accent1"/>
              </a:buClr>
              <a:buSzPct val="80000"/>
              <a:buFont typeface="Wingdings" pitchFamily="2" charset="2"/>
              <a:buNone/>
            </a:pPr>
            <a:r>
              <a:rPr lang="en-US" sz="900" dirty="0"/>
              <a:t>• Inspections at goods receipt</a:t>
            </a:r>
            <a:br>
              <a:rPr lang="en-US" sz="900" dirty="0"/>
            </a:br>
            <a:r>
              <a:rPr lang="en-US" sz="900" dirty="0"/>
              <a:t>  Receiving inspections for supplier deliveries, first articles, customer returns, and stock transfers</a:t>
            </a:r>
          </a:p>
          <a:p>
            <a:pPr>
              <a:buClr>
                <a:schemeClr val="accent1"/>
              </a:buClr>
              <a:buSzPct val="80000"/>
              <a:buFont typeface="Wingdings" pitchFamily="2" charset="2"/>
              <a:buNone/>
            </a:pPr>
            <a:r>
              <a:rPr lang="en-US" sz="900" dirty="0"/>
              <a:t>• Inspections in production</a:t>
            </a:r>
            <a:br>
              <a:rPr lang="en-US" sz="900" dirty="0"/>
            </a:br>
            <a:r>
              <a:rPr lang="en-US" sz="900" dirty="0"/>
              <a:t>  In-process control and final inspections for production</a:t>
            </a:r>
          </a:p>
          <a:p>
            <a:pPr>
              <a:buClr>
                <a:schemeClr val="accent1"/>
              </a:buClr>
              <a:buSzPct val="80000"/>
              <a:buFont typeface="Wingdings" pitchFamily="2" charset="2"/>
              <a:buNone/>
            </a:pPr>
            <a:r>
              <a:rPr lang="en-US" sz="900" dirty="0"/>
              <a:t>• Inspections in shipping</a:t>
            </a:r>
            <a:br>
              <a:rPr lang="en-US" sz="900" dirty="0"/>
            </a:br>
            <a:r>
              <a:rPr lang="en-US" sz="900" dirty="0"/>
              <a:t>  Final inspections for customer shipments</a:t>
            </a:r>
          </a:p>
          <a:p>
            <a:pPr>
              <a:buClr>
                <a:schemeClr val="accent1"/>
              </a:buClr>
              <a:buSzPct val="80000"/>
              <a:buFont typeface="Wingdings" pitchFamily="2" charset="2"/>
              <a:buNone/>
            </a:pPr>
            <a:r>
              <a:rPr lang="en-US" sz="900" dirty="0"/>
              <a:t>As part of this process, you draw and prepare samples, execute the inspection, record results, make a decision about the quality of the inspected goods, and, if necessary, trigger corrective or preventive actions.</a:t>
            </a:r>
          </a:p>
          <a:p>
            <a:pPr>
              <a:buClr>
                <a:schemeClr val="accent1"/>
              </a:buClr>
              <a:buSzPct val="80000"/>
              <a:buFont typeface="Wingdings" pitchFamily="2" charset="2"/>
              <a:buNone/>
            </a:pPr>
            <a:r>
              <a:rPr lang="en-US" sz="900" dirty="0"/>
              <a:t>Planned  inspections are triggered automatically based on a suitable logistics or production model.</a:t>
            </a:r>
          </a:p>
          <a:p>
            <a:pPr>
              <a:buClr>
                <a:schemeClr val="accent1"/>
              </a:buClr>
              <a:buSzPct val="80000"/>
              <a:buFont typeface="Wingdings" pitchFamily="2" charset="2"/>
              <a:buNone/>
            </a:pPr>
            <a:r>
              <a:rPr lang="en-US" sz="900" dirty="0"/>
              <a:t>Unplanned inspections are triggered manually by the user.</a:t>
            </a:r>
          </a:p>
          <a:p>
            <a:pPr marL="228600" lvl="1" indent="-114300">
              <a:spcBef>
                <a:spcPts val="200"/>
              </a:spcBef>
              <a:buFont typeface="Arial" charset="0"/>
              <a:buChar char="•"/>
            </a:pPr>
            <a:endParaRPr lang="en-US" sz="900" dirty="0"/>
          </a:p>
        </p:txBody>
      </p:sp>
      <p:sp>
        <p:nvSpPr>
          <p:cNvPr id="56" name="TextBox 83"/>
          <p:cNvSpPr txBox="1">
            <a:spLocks noChangeArrowheads="1"/>
          </p:cNvSpPr>
          <p:nvPr/>
        </p:nvSpPr>
        <p:spPr bwMode="auto">
          <a:xfrm>
            <a:off x="6788615" y="4138613"/>
            <a:ext cx="2159000" cy="261937"/>
          </a:xfrm>
          <a:prstGeom prst="rect">
            <a:avLst/>
          </a:prstGeom>
          <a:noFill/>
          <a:ln w="9525">
            <a:noFill/>
            <a:miter lim="800000"/>
            <a:headEnd/>
            <a:tailEnd/>
          </a:ln>
        </p:spPr>
        <p:txBody>
          <a:bodyPr>
            <a:spAutoFit/>
          </a:bodyPr>
          <a:lstStyle>
            <a:defPPr>
              <a:defRPr lang="de-DE"/>
            </a:defPPr>
            <a:lvl1pPr>
              <a:buClr>
                <a:schemeClr val="accent1"/>
              </a:buClr>
              <a:buSzPct val="80000"/>
              <a:buFont typeface="Wingdings" pitchFamily="2" charset="2"/>
              <a:buNone/>
              <a:defRPr sz="1100">
                <a:solidFill>
                  <a:srgbClr val="666666"/>
                </a:solidFill>
                <a:latin typeface="BentonSans Light" pitchFamily="2" charset="0"/>
              </a:defRPr>
            </a:lvl1pPr>
          </a:lstStyle>
          <a:p>
            <a:r>
              <a:rPr lang="en-US" dirty="0"/>
              <a:t>Further Information</a:t>
            </a:r>
          </a:p>
        </p:txBody>
      </p:sp>
      <p:sp>
        <p:nvSpPr>
          <p:cNvPr id="57" name="Chevron 101"/>
          <p:cNvSpPr>
            <a:spLocks noChangeArrowheads="1"/>
          </p:cNvSpPr>
          <p:nvPr/>
        </p:nvSpPr>
        <p:spPr bwMode="auto">
          <a:xfrm>
            <a:off x="7613870" y="4568825"/>
            <a:ext cx="1516062" cy="403225"/>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Performed by</a:t>
            </a:r>
          </a:p>
          <a:p>
            <a:pPr>
              <a:buClr>
                <a:schemeClr val="accent1"/>
              </a:buClr>
              <a:buSzPct val="80000"/>
              <a:buFont typeface="Wingdings" pitchFamily="2" charset="2"/>
              <a:buNone/>
            </a:pPr>
            <a:r>
              <a:rPr lang="de-DE" sz="800" dirty="0">
                <a:solidFill>
                  <a:srgbClr val="404040"/>
                </a:solidFill>
              </a:rPr>
              <a:t>Inspector </a:t>
            </a:r>
          </a:p>
          <a:p>
            <a:pPr>
              <a:buClr>
                <a:schemeClr val="accent1"/>
              </a:buClr>
              <a:buSzPct val="80000"/>
              <a:buFont typeface="Wingdings" pitchFamily="2" charset="2"/>
              <a:buNone/>
            </a:pPr>
            <a:r>
              <a:rPr lang="de-DE" sz="800" dirty="0">
                <a:solidFill>
                  <a:srgbClr val="404040"/>
                </a:solidFill>
              </a:rPr>
              <a:t>Quality Manager</a:t>
            </a:r>
            <a:endParaRPr lang="en-US" sz="800" dirty="0">
              <a:solidFill>
                <a:srgbClr val="404040"/>
              </a:solidFill>
            </a:endParaRPr>
          </a:p>
        </p:txBody>
      </p:sp>
      <p:sp>
        <p:nvSpPr>
          <p:cNvPr id="59" name="Chevron 102"/>
          <p:cNvSpPr>
            <a:spLocks noChangeArrowheads="1"/>
          </p:cNvSpPr>
          <p:nvPr/>
        </p:nvSpPr>
        <p:spPr bwMode="auto">
          <a:xfrm>
            <a:off x="7613870" y="5217982"/>
            <a:ext cx="1516062" cy="369887"/>
          </a:xfrm>
          <a:prstGeom prst="chevron">
            <a:avLst>
              <a:gd name="adj" fmla="val 0"/>
            </a:avLst>
          </a:prstGeom>
          <a:noFill/>
          <a:ln w="19050" cap="rnd" algn="ctr">
            <a:noFill/>
            <a:bevel/>
            <a:headEnd/>
            <a:tailEnd/>
          </a:ln>
        </p:spPr>
        <p:txBody>
          <a:bodyPr lIns="36000" tIns="46800" rIns="0" bIns="46800" anchor="b"/>
          <a:lstStyle/>
          <a:p>
            <a:pPr>
              <a:buClr>
                <a:schemeClr val="accent1"/>
              </a:buClr>
              <a:buSzPct val="80000"/>
              <a:buFont typeface="Wingdings" pitchFamily="2" charset="2"/>
              <a:buNone/>
            </a:pPr>
            <a:r>
              <a:rPr lang="en-US" sz="900" b="1" dirty="0">
                <a:solidFill>
                  <a:srgbClr val="404040"/>
                </a:solidFill>
              </a:rPr>
              <a:t>In the Work Center</a:t>
            </a:r>
          </a:p>
          <a:p>
            <a:pPr>
              <a:buClr>
                <a:schemeClr val="accent1"/>
              </a:buClr>
              <a:buSzPct val="80000"/>
              <a:buFont typeface="Wingdings" pitchFamily="2" charset="2"/>
              <a:buNone/>
            </a:pPr>
            <a:r>
              <a:rPr lang="en-US" sz="800" dirty="0">
                <a:solidFill>
                  <a:srgbClr val="404040"/>
                </a:solidFill>
              </a:rPr>
              <a:t>Quality Control</a:t>
            </a:r>
          </a:p>
        </p:txBody>
      </p:sp>
      <p:sp>
        <p:nvSpPr>
          <p:cNvPr id="80" name="Rectangle 55"/>
          <p:cNvSpPr>
            <a:spLocks noChangeArrowheads="1"/>
          </p:cNvSpPr>
          <p:nvPr/>
        </p:nvSpPr>
        <p:spPr bwMode="auto">
          <a:xfrm>
            <a:off x="329363" y="4809441"/>
            <a:ext cx="1570038" cy="296863"/>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81" name="TextBox 80"/>
          <p:cNvSpPr txBox="1">
            <a:spLocks noChangeArrowheads="1"/>
          </p:cNvSpPr>
          <p:nvPr/>
        </p:nvSpPr>
        <p:spPr bwMode="auto">
          <a:xfrm>
            <a:off x="327025" y="5186545"/>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buFont typeface="Wingdings" pitchFamily="2" charset="2"/>
              <a:buNone/>
            </a:pPr>
            <a:r>
              <a:rPr lang="en-US" sz="900" dirty="0"/>
              <a:t>Business Value</a:t>
            </a:r>
          </a:p>
        </p:txBody>
      </p:sp>
      <p:sp>
        <p:nvSpPr>
          <p:cNvPr id="82" name="TextBox 61"/>
          <p:cNvSpPr txBox="1">
            <a:spLocks noChangeArrowheads="1"/>
          </p:cNvSpPr>
          <p:nvPr/>
        </p:nvSpPr>
        <p:spPr bwMode="auto">
          <a:xfrm>
            <a:off x="327025" y="5540558"/>
            <a:ext cx="1436688" cy="330200"/>
          </a:xfrm>
          <a:prstGeom prst="rect">
            <a:avLst/>
          </a:prstGeom>
          <a:solidFill>
            <a:schemeClr val="bg1"/>
          </a:solidFill>
          <a:ln w="9525">
            <a:noFill/>
            <a:miter lim="800000"/>
            <a:headEnd/>
            <a:tailEnd/>
          </a:ln>
        </p:spPr>
        <p:txBody>
          <a:bodyPr lIns="0" rIns="36000" anchor="ctr"/>
          <a:lstStyle/>
          <a:p>
            <a:pPr marL="287338">
              <a:buClr>
                <a:schemeClr val="accent1"/>
              </a:buClr>
              <a:buSzPct val="80000"/>
            </a:pPr>
            <a:r>
              <a:rPr lang="en-US" sz="900" dirty="0"/>
              <a:t>Scenario Flow</a:t>
            </a:r>
          </a:p>
        </p:txBody>
      </p:sp>
      <p:pic>
        <p:nvPicPr>
          <p:cNvPr id="86" name="Picture 85" descr="Calculator_2_60px.png"/>
          <p:cNvPicPr>
            <a:picLocks noChangeAspect="1"/>
          </p:cNvPicPr>
          <p:nvPr/>
        </p:nvPicPr>
        <p:blipFill>
          <a:blip r:embed="rId16" cstate="print"/>
          <a:stretch>
            <a:fillRect/>
          </a:stretch>
        </p:blipFill>
        <p:spPr>
          <a:xfrm>
            <a:off x="366739" y="5245467"/>
            <a:ext cx="180000" cy="180000"/>
          </a:xfrm>
          <a:prstGeom prst="rect">
            <a:avLst/>
          </a:prstGeom>
        </p:spPr>
      </p:pic>
      <p:pic>
        <p:nvPicPr>
          <p:cNvPr id="87" name="Picture 86" descr="Monitor_60px.png"/>
          <p:cNvPicPr>
            <a:picLocks noChangeAspect="1"/>
          </p:cNvPicPr>
          <p:nvPr/>
        </p:nvPicPr>
        <p:blipFill>
          <a:blip r:embed="rId17" cstate="print"/>
          <a:stretch>
            <a:fillRect/>
          </a:stretch>
        </p:blipFill>
        <p:spPr>
          <a:xfrm>
            <a:off x="366739" y="5604137"/>
            <a:ext cx="180000" cy="180000"/>
          </a:xfrm>
          <a:prstGeom prst="rect">
            <a:avLst/>
          </a:prstGeom>
        </p:spPr>
      </p:pic>
      <p:sp>
        <p:nvSpPr>
          <p:cNvPr id="92" name="Rectangle 57">
            <a:hlinkClick r:id="rId18" action="ppaction://hlinksldjump"/>
          </p:cNvPr>
          <p:cNvSpPr>
            <a:spLocks noChangeArrowheads="1"/>
          </p:cNvSpPr>
          <p:nvPr/>
        </p:nvSpPr>
        <p:spPr bwMode="auto">
          <a:xfrm>
            <a:off x="327025" y="5551670"/>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3" name="Rectangle 57">
            <a:hlinkClick r:id="rId19" action="ppaction://hlinksldjump"/>
          </p:cNvPr>
          <p:cNvSpPr>
            <a:spLocks noChangeArrowheads="1"/>
          </p:cNvSpPr>
          <p:nvPr/>
        </p:nvSpPr>
        <p:spPr bwMode="auto">
          <a:xfrm>
            <a:off x="305529" y="5153647"/>
            <a:ext cx="1570038" cy="295275"/>
          </a:xfrm>
          <a:prstGeom prst="rect">
            <a:avLst/>
          </a:prstGeom>
          <a:solidFill>
            <a:srgbClr val="CCCCCC">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
        <p:nvSpPr>
          <p:cNvPr id="95" name="TextBox 61"/>
          <p:cNvSpPr txBox="1">
            <a:spLocks noChangeArrowheads="1"/>
          </p:cNvSpPr>
          <p:nvPr/>
        </p:nvSpPr>
        <p:spPr bwMode="auto">
          <a:xfrm>
            <a:off x="327025" y="5832608"/>
            <a:ext cx="1436688" cy="330200"/>
          </a:xfrm>
          <a:prstGeom prst="rect">
            <a:avLst/>
          </a:prstGeom>
          <a:noFill/>
          <a:ln w="9525">
            <a:noFill/>
            <a:miter lim="800000"/>
            <a:headEnd/>
            <a:tailEnd/>
          </a:ln>
        </p:spPr>
        <p:txBody>
          <a:bodyPr lIns="0" rIns="36000" anchor="ctr"/>
          <a:lstStyle/>
          <a:p>
            <a:pPr marL="287338">
              <a:buClr>
                <a:schemeClr val="accent1"/>
              </a:buClr>
              <a:buSzPct val="80000"/>
            </a:pPr>
            <a:r>
              <a:rPr lang="en-US" sz="900" dirty="0"/>
              <a:t>Further Information</a:t>
            </a:r>
          </a:p>
        </p:txBody>
      </p:sp>
      <p:pic>
        <p:nvPicPr>
          <p:cNvPr id="99" name="Picture 2"/>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6889725" y="5126966"/>
            <a:ext cx="634912" cy="444439"/>
          </a:xfrm>
          <a:prstGeom prst="rect">
            <a:avLst/>
          </a:prstGeom>
          <a:noFill/>
          <a:ln w="9525">
            <a:noFill/>
            <a:miter lim="800000"/>
            <a:headEnd/>
            <a:tailEnd/>
          </a:ln>
        </p:spPr>
      </p:pic>
      <p:grpSp>
        <p:nvGrpSpPr>
          <p:cNvPr id="100" name="Group 99"/>
          <p:cNvGrpSpPr/>
          <p:nvPr/>
        </p:nvGrpSpPr>
        <p:grpSpPr>
          <a:xfrm>
            <a:off x="7190770" y="4514985"/>
            <a:ext cx="410400" cy="410718"/>
            <a:chOff x="3962874" y="6334968"/>
            <a:chExt cx="410400" cy="410718"/>
          </a:xfrm>
        </p:grpSpPr>
        <p:pic>
          <p:nvPicPr>
            <p:cNvPr id="101" name="Picture 72" descr="06"/>
            <p:cNvPicPr>
              <a:picLocks noChangeAspect="1" noChangeArrowheads="1"/>
            </p:cNvPicPr>
            <p:nvPr/>
          </p:nvPicPr>
          <p:blipFill>
            <a:blip r:embed="rId21" cstate="print"/>
            <a:srcRect/>
            <a:stretch>
              <a:fillRect/>
            </a:stretch>
          </p:blipFill>
          <p:spPr bwMode="auto">
            <a:xfrm>
              <a:off x="3969175" y="6334968"/>
              <a:ext cx="401638" cy="401638"/>
            </a:xfrm>
            <a:prstGeom prst="rect">
              <a:avLst/>
            </a:prstGeom>
            <a:noFill/>
            <a:ln w="9525">
              <a:noFill/>
              <a:miter lim="800000"/>
              <a:headEnd/>
              <a:tailEnd/>
            </a:ln>
          </p:spPr>
        </p:pic>
        <p:sp>
          <p:nvSpPr>
            <p:cNvPr id="102" name="Donut 101"/>
            <p:cNvSpPr>
              <a:spLocks noChangeAspect="1"/>
            </p:cNvSpPr>
            <p:nvPr/>
          </p:nvSpPr>
          <p:spPr bwMode="gray">
            <a:xfrm>
              <a:off x="3962874" y="6335286"/>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grpSp>
        <p:nvGrpSpPr>
          <p:cNvPr id="103" name="Group 102"/>
          <p:cNvGrpSpPr/>
          <p:nvPr/>
        </p:nvGrpSpPr>
        <p:grpSpPr>
          <a:xfrm>
            <a:off x="6872032" y="4510052"/>
            <a:ext cx="415163" cy="413190"/>
            <a:chOff x="5019687" y="6336555"/>
            <a:chExt cx="415163" cy="413190"/>
          </a:xfrm>
        </p:grpSpPr>
        <p:pic>
          <p:nvPicPr>
            <p:cNvPr id="104" name="Picture 63" descr="16"/>
            <p:cNvPicPr>
              <a:picLocks noChangeAspect="1" noChangeArrowheads="1"/>
            </p:cNvPicPr>
            <p:nvPr/>
          </p:nvPicPr>
          <p:blipFill>
            <a:blip r:embed="rId22" cstate="print"/>
            <a:srcRect/>
            <a:stretch>
              <a:fillRect/>
            </a:stretch>
          </p:blipFill>
          <p:spPr bwMode="auto">
            <a:xfrm>
              <a:off x="5033213" y="6336555"/>
              <a:ext cx="401637" cy="401638"/>
            </a:xfrm>
            <a:prstGeom prst="rect">
              <a:avLst/>
            </a:prstGeom>
            <a:noFill/>
            <a:ln w="9525">
              <a:noFill/>
              <a:miter lim="800000"/>
              <a:headEnd/>
              <a:tailEnd/>
            </a:ln>
          </p:spPr>
        </p:pic>
        <p:sp>
          <p:nvSpPr>
            <p:cNvPr id="105" name="Donut 104"/>
            <p:cNvSpPr>
              <a:spLocks noChangeAspect="1"/>
            </p:cNvSpPr>
            <p:nvPr/>
          </p:nvSpPr>
          <p:spPr bwMode="gray">
            <a:xfrm>
              <a:off x="5019687" y="6339345"/>
              <a:ext cx="410400" cy="410400"/>
            </a:xfrm>
            <a:prstGeom prst="donut">
              <a:avLst>
                <a:gd name="adj" fmla="val 8477"/>
              </a:avLst>
            </a:prstGeom>
            <a:solidFill>
              <a:srgbClr val="4DB6EF"/>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grpSp>
      <p:pic>
        <p:nvPicPr>
          <p:cNvPr id="106" name="Picture 105"/>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366739" y="4868969"/>
            <a:ext cx="180000" cy="134181"/>
          </a:xfrm>
          <a:prstGeom prst="rect">
            <a:avLst/>
          </a:prstGeom>
        </p:spPr>
      </p:pic>
      <p:pic>
        <p:nvPicPr>
          <p:cNvPr id="107" name="Picture 106" descr="i_button_black.png"/>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76014" y="5909420"/>
            <a:ext cx="170688" cy="170688"/>
          </a:xfrm>
          <a:prstGeom prst="rect">
            <a:avLst/>
          </a:prstGeom>
        </p:spPr>
      </p:pic>
      <p:sp>
        <p:nvSpPr>
          <p:cNvPr id="96" name="Rectangle 57">
            <a:hlinkClick r:id="rId25" action="ppaction://hlinksldjump"/>
          </p:cNvPr>
          <p:cNvSpPr>
            <a:spLocks noChangeArrowheads="1"/>
          </p:cNvSpPr>
          <p:nvPr/>
        </p:nvSpPr>
        <p:spPr bwMode="auto">
          <a:xfrm>
            <a:off x="309641" y="5836767"/>
            <a:ext cx="1562100" cy="327025"/>
          </a:xfrm>
          <a:prstGeom prst="rect">
            <a:avLst/>
          </a:prstGeom>
          <a:solidFill>
            <a:srgbClr val="FF6600">
              <a:alpha val="0"/>
            </a:srgbClr>
          </a:solidFill>
          <a:ln w="9525" algn="ctr">
            <a:noFill/>
            <a:round/>
            <a:headEnd/>
            <a:tailEnd/>
          </a:ln>
        </p:spPr>
        <p:txBody>
          <a:bodyPr wrap="none" lIns="90000" tIns="46800" rIns="90000" bIns="46800" anchor="ctr"/>
          <a:lstStyle/>
          <a:p>
            <a:pPr marL="244475" indent="-244475" algn="ctr">
              <a:buClr>
                <a:schemeClr val="accent1"/>
              </a:buClr>
              <a:buSzPct val="80000"/>
              <a:buFont typeface="Wingdings" pitchFamily="2" charset="2"/>
              <a:buNone/>
            </a:pPr>
            <a:endParaRPr lang="en-US"/>
          </a:p>
        </p:txBody>
      </p:sp>
    </p:spTree>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1.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1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1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2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1.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2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3.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7.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2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2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xml><?xml version="1.0" encoding="utf-8"?>
<p:tagLst xmlns:a="http://schemas.openxmlformats.org/drawingml/2006/main" xmlns:r="http://schemas.openxmlformats.org/officeDocument/2006/relationships" xmlns:p="http://schemas.openxmlformats.org/presentationml/2006/main">
  <p:tag name="MMPROD_SUBSTITUTION_ID" val="{B50E6A10-572C-4882-88AF-1B96C0F78558}"/>
</p:tagLst>
</file>

<file path=ppt/tags/tag3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2.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3.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34.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5.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8.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3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40.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1.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42.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3.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4.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5.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6.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47.xml><?xml version="1.0" encoding="utf-8"?>
<p:tagLst xmlns:a="http://schemas.openxmlformats.org/drawingml/2006/main" xmlns:r="http://schemas.openxmlformats.org/officeDocument/2006/relationships" xmlns:p="http://schemas.openxmlformats.org/presentationml/2006/main">
  <p:tag name="MMPROD_SUBSTITUTION_ID" val="{CCAE190B-A25F-4FDB-83A8-1580B81E24E3}"/>
</p:tagLst>
</file>

<file path=ppt/tags/tag5.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6.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7.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ags/tag8.xml><?xml version="1.0" encoding="utf-8"?>
<p:tagLst xmlns:a="http://schemas.openxmlformats.org/drawingml/2006/main" xmlns:r="http://schemas.openxmlformats.org/officeDocument/2006/relationships" xmlns:p="http://schemas.openxmlformats.org/presentationml/2006/main">
  <p:tag name="MMPROD_SUBSTITUTION_ID" val="{36E45D38-9E9F-47D6-9B8F-393334DE460E}"/>
</p:tagLst>
</file>

<file path=ppt/tags/tag9.xml><?xml version="1.0" encoding="utf-8"?>
<p:tagLst xmlns:a="http://schemas.openxmlformats.org/drawingml/2006/main" xmlns:r="http://schemas.openxmlformats.org/officeDocument/2006/relationships" xmlns:p="http://schemas.openxmlformats.org/presentationml/2006/main">
  <p:tag name="MMPROD_SUBSTITUTION_ID" val="{C2CA2D7F-2F54-42BD-84AD-B8A96DF6EF3B}"/>
</p:tagLst>
</file>

<file path=ppt/theme/theme1.xml><?xml version="1.0" encoding="utf-8"?>
<a:theme xmlns:a="http://schemas.openxmlformats.org/drawingml/2006/main" name="SAP_2011_v1.0">
  <a:themeElements>
    <a:clrScheme name="Custom 63">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1E4860"/>
      </a:hlink>
      <a:folHlink>
        <a:srgbClr val="1E4860"/>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SAP_2011_v1.0</Template>
  <TotalTime>0</TotalTime>
  <Words>2589</Words>
  <Application>Microsoft Office PowerPoint</Application>
  <PresentationFormat>On-screen Show (4:3)</PresentationFormat>
  <Paragraphs>565</Paragraphs>
  <Slides>15</Slides>
  <Notes>15</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15</vt:i4>
      </vt:variant>
    </vt:vector>
  </HeadingPairs>
  <TitlesOfParts>
    <vt:vector size="29" baseType="lpstr">
      <vt:lpstr>BentonSans Regular</vt:lpstr>
      <vt:lpstr>Aparajita</vt:lpstr>
      <vt:lpstr>wingdings</vt:lpstr>
      <vt:lpstr>Courier New</vt:lpstr>
      <vt:lpstr>wingdings</vt:lpstr>
      <vt:lpstr>SimSun</vt:lpstr>
      <vt:lpstr>Arial Unicode MS</vt:lpstr>
      <vt:lpstr>BentonSans Bold</vt:lpstr>
      <vt:lpstr>Arial</vt:lpstr>
      <vt:lpstr>Symbol</vt:lpstr>
      <vt:lpstr>BrowalliaUPC</vt:lpstr>
      <vt:lpstr>MS PGothic</vt:lpstr>
      <vt:lpstr>BentonSans Light</vt:lpstr>
      <vt:lpstr>SAP_2011_v1.0</vt:lpstr>
      <vt:lpstr>Order-to-Cash (Specified Products) Scenario Overview</vt:lpstr>
      <vt:lpstr>Order-to-Cash (Specified Products) Scenario Overview</vt:lpstr>
      <vt:lpstr>Order-to-Cash (Specified Products)  Process Details: Creating Sales Quotes</vt:lpstr>
      <vt:lpstr>Order-to-Cash (Specified Products)  Process Details: Creating Sales Orders</vt:lpstr>
      <vt:lpstr>Order-to-Cash (Specified Products)  Process Details: Initiating Outbound Delivery</vt:lpstr>
      <vt:lpstr>Order-to-Cash (Specified Products)  Process Details: Initiating Outbound Delivery</vt:lpstr>
      <vt:lpstr>Order-to-Cash (Specified Products)  Process Details: Processing Outbound Deliveries</vt:lpstr>
      <vt:lpstr>Order-to-Cash (Specified Products)  Process Details: Processing Outbound Deliveries</vt:lpstr>
      <vt:lpstr>Order-to-Cash (Specified Products)  Process Details: Processing Inspections</vt:lpstr>
      <vt:lpstr>Order-to-Cash (Specified Products)  Process Details: Creating Customer Invoices</vt:lpstr>
      <vt:lpstr>Order-to-Cash (Specified Products)  Process Details: Processing Receivables and Payments</vt:lpstr>
      <vt:lpstr>Order-to-Cash (Specified Products)  Process Details: Processing Receivables and Payments</vt:lpstr>
      <vt:lpstr>Order-to-Cash (Specified Products) Business Value</vt:lpstr>
      <vt:lpstr>Order-to-Cash (Specified Products)  Scenario Flow</vt:lpstr>
      <vt:lpstr>Order-to-Cash (Specified Products) Further Information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SCENARIO EXPLORER</dc:title>
  <dc:creator>D030738</dc:creator>
  <cp:lastModifiedBy>Beirer, Birgit</cp:lastModifiedBy>
  <cp:revision>235</cp:revision>
  <dcterms:created xsi:type="dcterms:W3CDTF">2011-09-27T15:12:20Z</dcterms:created>
  <dcterms:modified xsi:type="dcterms:W3CDTF">2018-09-04T20:17:10Z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