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6.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handoutMasterIdLst>
    <p:handoutMasterId r:id="rId12"/>
  </p:handoutMasterIdLst>
  <p:sldIdLst>
    <p:sldId id="342" r:id="rId2"/>
    <p:sldId id="406" r:id="rId3"/>
    <p:sldId id="400" r:id="rId4"/>
    <p:sldId id="391" r:id="rId5"/>
    <p:sldId id="404" r:id="rId6"/>
    <p:sldId id="401" r:id="rId7"/>
    <p:sldId id="396" r:id="rId8"/>
    <p:sldId id="399" r:id="rId9"/>
    <p:sldId id="398" r:id="rId10"/>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9">
          <p15:clr>
            <a:srgbClr val="A4A3A4"/>
          </p15:clr>
        </p15:guide>
        <p15:guide id="2" orient="horz" pos="190">
          <p15:clr>
            <a:srgbClr val="A4A3A4"/>
          </p15:clr>
        </p15:guide>
        <p15:guide id="3" orient="horz" pos="736">
          <p15:clr>
            <a:srgbClr val="A4A3A4"/>
          </p15:clr>
        </p15:guide>
        <p15:guide id="4" orient="horz" pos="140">
          <p15:clr>
            <a:srgbClr val="A4A3A4"/>
          </p15:clr>
        </p15:guide>
        <p15:guide id="5" orient="horz" pos="3078">
          <p15:clr>
            <a:srgbClr val="A4A3A4"/>
          </p15:clr>
        </p15:guide>
        <p15:guide id="6" orient="horz" pos="2648">
          <p15:clr>
            <a:srgbClr val="A4A3A4"/>
          </p15:clr>
        </p15:guide>
        <p15:guide id="7" orient="horz" pos="2476">
          <p15:clr>
            <a:srgbClr val="A4A3A4"/>
          </p15:clr>
        </p15:guide>
        <p15:guide id="8" orient="horz" pos="197">
          <p15:clr>
            <a:srgbClr val="A4A3A4"/>
          </p15:clr>
        </p15:guide>
        <p15:guide id="9" orient="horz" pos="872">
          <p15:clr>
            <a:srgbClr val="A4A3A4"/>
          </p15:clr>
        </p15:guide>
        <p15:guide id="10" orient="horz" pos="2193">
          <p15:clr>
            <a:srgbClr val="A4A3A4"/>
          </p15:clr>
        </p15:guide>
        <p15:guide id="11" pos="5556">
          <p15:clr>
            <a:srgbClr val="A4A3A4"/>
          </p15:clr>
        </p15:guide>
        <p15:guide id="12" pos="206">
          <p15:clr>
            <a:srgbClr val="A4A3A4"/>
          </p15:clr>
        </p15:guide>
        <p15:guide id="13" pos="1164">
          <p15:clr>
            <a:srgbClr val="A4A3A4"/>
          </p15:clr>
        </p15:guide>
        <p15:guide id="14" pos="2776">
          <p15:clr>
            <a:srgbClr val="A4A3A4"/>
          </p15:clr>
        </p15:guide>
        <p15:guide id="15" pos="444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40B95"/>
    <a:srgbClr val="D2DDF2"/>
    <a:srgbClr val="1158BC"/>
    <a:srgbClr val="1156BC"/>
    <a:srgbClr val="9EE0FF"/>
    <a:srgbClr val="78D3FF"/>
    <a:srgbClr val="388ABD"/>
    <a:srgbClr val="3582AF"/>
    <a:srgbClr val="D2F0FF"/>
    <a:srgbClr val="BBDB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60" autoAdjust="0"/>
    <p:restoredTop sz="69601" autoAdjust="0"/>
  </p:normalViewPr>
  <p:slideViewPr>
    <p:cSldViewPr snapToGrid="0" showGuides="1">
      <p:cViewPr varScale="1">
        <p:scale>
          <a:sx n="86" d="100"/>
          <a:sy n="86" d="100"/>
        </p:scale>
        <p:origin x="1690" y="72"/>
      </p:cViewPr>
      <p:guideLst>
        <p:guide orient="horz" pos="3209"/>
        <p:guide orient="horz" pos="190"/>
        <p:guide orient="horz" pos="736"/>
        <p:guide orient="horz" pos="140"/>
        <p:guide orient="horz" pos="3078"/>
        <p:guide orient="horz" pos="2648"/>
        <p:guide orient="horz" pos="2476"/>
        <p:guide orient="horz" pos="197"/>
        <p:guide orient="horz" pos="872"/>
        <p:guide orient="horz" pos="2193"/>
        <p:guide pos="5556"/>
        <p:guide pos="206"/>
        <p:guide pos="1164"/>
        <p:guide pos="2776"/>
        <p:guide pos="4444"/>
      </p:guideLst>
    </p:cSldViewPr>
  </p:slideViewPr>
  <p:outlineViewPr>
    <p:cViewPr>
      <p:scale>
        <a:sx n="33" d="100"/>
        <a:sy n="33" d="100"/>
      </p:scale>
      <p:origin x="0" y="894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5" d="100"/>
          <a:sy n="85" d="100"/>
        </p:scale>
        <p:origin x="-382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4166890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3912046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baseline="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1792244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D8C2C35-2B8A-446E-BEC0-FD36716C29AC}" type="slidenum">
              <a:rPr kumimoji="0" lang="de-DE"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a:t>
            </a:fld>
            <a:endParaRPr kumimoji="0" lang="de-DE"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35754675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1100065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baseline="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17644392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baseline="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5709955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baseline="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3615958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3253888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16474470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40804453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9"/>
          <p:cNvSpPr txBox="1"/>
          <p:nvPr userDrawn="1"/>
        </p:nvSpPr>
        <p:spPr bwMode="black">
          <a:xfrm>
            <a:off x="145875" y="6636183"/>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noProof="0" dirty="0">
                <a:solidFill>
                  <a:schemeClr val="tx1"/>
                </a:solidFill>
              </a:rPr>
              <a:t>© 2014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0" i="0" kern="1200">
          <a:solidFill>
            <a:schemeClr val="accent2"/>
          </a:solidFill>
          <a:latin typeface="BentonSans Book "/>
          <a:ea typeface="+mj-ea"/>
          <a:cs typeface="BentonSans Book "/>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8.xml"/><Relationship Id="rId18" Type="http://schemas.openxmlformats.org/officeDocument/2006/relationships/image" Target="../media/image9.png"/><Relationship Id="rId3" Type="http://schemas.openxmlformats.org/officeDocument/2006/relationships/notesSlide" Target="../notesSlides/notesSlide1.xml"/><Relationship Id="rId21" Type="http://schemas.openxmlformats.org/officeDocument/2006/relationships/image" Target="../media/image12.png"/><Relationship Id="rId7" Type="http://schemas.openxmlformats.org/officeDocument/2006/relationships/slide" Target="slide5.xml"/><Relationship Id="rId12" Type="http://schemas.openxmlformats.org/officeDocument/2006/relationships/image" Target="../media/image6.png"/><Relationship Id="rId17" Type="http://schemas.openxmlformats.org/officeDocument/2006/relationships/image" Target="../media/image8.png"/><Relationship Id="rId2" Type="http://schemas.openxmlformats.org/officeDocument/2006/relationships/slideLayout" Target="../slideLayouts/slideLayout10.xml"/><Relationship Id="rId16" Type="http://schemas.openxmlformats.org/officeDocument/2006/relationships/slide" Target="slide9.xml"/><Relationship Id="rId20" Type="http://schemas.openxmlformats.org/officeDocument/2006/relationships/image" Target="../media/image11.png"/><Relationship Id="rId1" Type="http://schemas.openxmlformats.org/officeDocument/2006/relationships/tags" Target="../tags/tag1.xml"/><Relationship Id="rId6" Type="http://schemas.openxmlformats.org/officeDocument/2006/relationships/slide" Target="slide4.xml"/><Relationship Id="rId11" Type="http://schemas.openxmlformats.org/officeDocument/2006/relationships/image" Target="../media/image5.png"/><Relationship Id="rId5" Type="http://schemas.openxmlformats.org/officeDocument/2006/relationships/slide" Target="slide3.xml"/><Relationship Id="rId15" Type="http://schemas.openxmlformats.org/officeDocument/2006/relationships/image" Target="../media/image7.png"/><Relationship Id="rId10" Type="http://schemas.openxmlformats.org/officeDocument/2006/relationships/image" Target="../media/image4.png"/><Relationship Id="rId19" Type="http://schemas.openxmlformats.org/officeDocument/2006/relationships/image" Target="../media/image10.png"/><Relationship Id="rId4" Type="http://schemas.openxmlformats.org/officeDocument/2006/relationships/image" Target="../media/image3.png"/><Relationship Id="rId9" Type="http://schemas.openxmlformats.org/officeDocument/2006/relationships/slide" Target="slide2.xml"/><Relationship Id="rId14" Type="http://schemas.openxmlformats.org/officeDocument/2006/relationships/slide" Target="slide7.xml"/></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4.xml"/><Relationship Id="rId18" Type="http://schemas.openxmlformats.org/officeDocument/2006/relationships/image" Target="../media/image10.png"/><Relationship Id="rId3" Type="http://schemas.openxmlformats.org/officeDocument/2006/relationships/notesSlide" Target="../notesSlides/notesSlide2.xml"/><Relationship Id="rId21" Type="http://schemas.openxmlformats.org/officeDocument/2006/relationships/image" Target="../media/image13.png"/><Relationship Id="rId7" Type="http://schemas.openxmlformats.org/officeDocument/2006/relationships/image" Target="../media/image6.png"/><Relationship Id="rId12" Type="http://schemas.openxmlformats.org/officeDocument/2006/relationships/slide" Target="slide3.xml"/><Relationship Id="rId17" Type="http://schemas.openxmlformats.org/officeDocument/2006/relationships/image" Target="../media/image9.png"/><Relationship Id="rId2" Type="http://schemas.openxmlformats.org/officeDocument/2006/relationships/slideLayout" Target="../slideLayouts/slideLayout10.xml"/><Relationship Id="rId16" Type="http://schemas.openxmlformats.org/officeDocument/2006/relationships/image" Target="../media/image8.png"/><Relationship Id="rId20" Type="http://schemas.openxmlformats.org/officeDocument/2006/relationships/image" Target="../media/image12.png"/><Relationship Id="rId1" Type="http://schemas.openxmlformats.org/officeDocument/2006/relationships/tags" Target="../tags/tag2.xml"/><Relationship Id="rId6" Type="http://schemas.openxmlformats.org/officeDocument/2006/relationships/image" Target="../media/image5.png"/><Relationship Id="rId11" Type="http://schemas.openxmlformats.org/officeDocument/2006/relationships/slide" Target="slide9.xml"/><Relationship Id="rId5" Type="http://schemas.openxmlformats.org/officeDocument/2006/relationships/image" Target="../media/image4.png"/><Relationship Id="rId15" Type="http://schemas.openxmlformats.org/officeDocument/2006/relationships/slide" Target="slide6.xml"/><Relationship Id="rId23" Type="http://schemas.openxmlformats.org/officeDocument/2006/relationships/image" Target="../media/image14.png"/><Relationship Id="rId10" Type="http://schemas.openxmlformats.org/officeDocument/2006/relationships/image" Target="../media/image7.png"/><Relationship Id="rId19" Type="http://schemas.openxmlformats.org/officeDocument/2006/relationships/image" Target="../media/image11.png"/><Relationship Id="rId4" Type="http://schemas.openxmlformats.org/officeDocument/2006/relationships/image" Target="../media/image3.png"/><Relationship Id="rId9" Type="http://schemas.openxmlformats.org/officeDocument/2006/relationships/slide" Target="slide7.xml"/><Relationship Id="rId14" Type="http://schemas.openxmlformats.org/officeDocument/2006/relationships/slide" Target="slide5.xml"/><Relationship Id="rId22" Type="http://schemas.openxmlformats.org/officeDocument/2006/relationships/slide" Target="slide1.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3.png"/><Relationship Id="rId18" Type="http://schemas.openxmlformats.org/officeDocument/2006/relationships/slide" Target="slide1.xml"/><Relationship Id="rId3" Type="http://schemas.openxmlformats.org/officeDocument/2006/relationships/tags" Target="../tags/tag5.xml"/><Relationship Id="rId7" Type="http://schemas.openxmlformats.org/officeDocument/2006/relationships/slide" Target="slide4.xml"/><Relationship Id="rId12" Type="http://schemas.openxmlformats.org/officeDocument/2006/relationships/slide" Target="slide6.xml"/><Relationship Id="rId17" Type="http://schemas.openxmlformats.org/officeDocument/2006/relationships/image" Target="../media/image16.png"/><Relationship Id="rId2" Type="http://schemas.openxmlformats.org/officeDocument/2006/relationships/tags" Target="../tags/tag4.xml"/><Relationship Id="rId16" Type="http://schemas.openxmlformats.org/officeDocument/2006/relationships/image" Target="../media/image15.png"/><Relationship Id="rId1" Type="http://schemas.openxmlformats.org/officeDocument/2006/relationships/tags" Target="../tags/tag3.xml"/><Relationship Id="rId6" Type="http://schemas.openxmlformats.org/officeDocument/2006/relationships/notesSlide" Target="../notesSlides/notesSlide3.xml"/><Relationship Id="rId11" Type="http://schemas.openxmlformats.org/officeDocument/2006/relationships/slide" Target="slide5.xml"/><Relationship Id="rId5" Type="http://schemas.openxmlformats.org/officeDocument/2006/relationships/slideLayout" Target="../slideLayouts/slideLayout10.xml"/><Relationship Id="rId15" Type="http://schemas.openxmlformats.org/officeDocument/2006/relationships/slide" Target="slide3.xml"/><Relationship Id="rId10" Type="http://schemas.openxmlformats.org/officeDocument/2006/relationships/image" Target="../media/image6.png"/><Relationship Id="rId4" Type="http://schemas.openxmlformats.org/officeDocument/2006/relationships/tags" Target="../tags/tag6.xml"/><Relationship Id="rId9" Type="http://schemas.openxmlformats.org/officeDocument/2006/relationships/image" Target="../media/image5.png"/><Relationship Id="rId1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slide" Target="slide6.xml"/><Relationship Id="rId18" Type="http://schemas.openxmlformats.org/officeDocument/2006/relationships/slide" Target="slide5.xml"/><Relationship Id="rId3" Type="http://schemas.openxmlformats.org/officeDocument/2006/relationships/slideLayout" Target="../slideLayouts/slideLayout10.xml"/><Relationship Id="rId7" Type="http://schemas.openxmlformats.org/officeDocument/2006/relationships/image" Target="../media/image5.png"/><Relationship Id="rId12" Type="http://schemas.openxmlformats.org/officeDocument/2006/relationships/image" Target="../media/image4.png"/><Relationship Id="rId17" Type="http://schemas.openxmlformats.org/officeDocument/2006/relationships/slide" Target="slide1.xml"/><Relationship Id="rId2" Type="http://schemas.openxmlformats.org/officeDocument/2006/relationships/tags" Target="../tags/tag8.xml"/><Relationship Id="rId16" Type="http://schemas.openxmlformats.org/officeDocument/2006/relationships/image" Target="../media/image16.png"/><Relationship Id="rId1" Type="http://schemas.openxmlformats.org/officeDocument/2006/relationships/tags" Target="../tags/tag7.xml"/><Relationship Id="rId6" Type="http://schemas.openxmlformats.org/officeDocument/2006/relationships/image" Target="../media/image7.png"/><Relationship Id="rId11" Type="http://schemas.openxmlformats.org/officeDocument/2006/relationships/slide" Target="slide9.xml"/><Relationship Id="rId5" Type="http://schemas.openxmlformats.org/officeDocument/2006/relationships/image" Target="../media/image3.png"/><Relationship Id="rId15" Type="http://schemas.openxmlformats.org/officeDocument/2006/relationships/slide" Target="slide4.xml"/><Relationship Id="rId10" Type="http://schemas.openxmlformats.org/officeDocument/2006/relationships/slide" Target="slide7.xml"/><Relationship Id="rId19" Type="http://schemas.openxmlformats.org/officeDocument/2006/relationships/image" Target="../media/image11.png"/><Relationship Id="rId4" Type="http://schemas.openxmlformats.org/officeDocument/2006/relationships/notesSlide" Target="../notesSlides/notesSlide4.xml"/><Relationship Id="rId9" Type="http://schemas.openxmlformats.org/officeDocument/2006/relationships/slide" Target="slide8.xml"/><Relationship Id="rId14" Type="http://schemas.openxmlformats.org/officeDocument/2006/relationships/slide" Target="slide3.xml"/></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slide" Target="slide6.xml"/><Relationship Id="rId18" Type="http://schemas.openxmlformats.org/officeDocument/2006/relationships/slide" Target="slide4.xml"/><Relationship Id="rId3" Type="http://schemas.openxmlformats.org/officeDocument/2006/relationships/slideLayout" Target="../slideLayouts/slideLayout10.xml"/><Relationship Id="rId7" Type="http://schemas.openxmlformats.org/officeDocument/2006/relationships/image" Target="../media/image5.png"/><Relationship Id="rId12" Type="http://schemas.openxmlformats.org/officeDocument/2006/relationships/image" Target="../media/image4.png"/><Relationship Id="rId17" Type="http://schemas.openxmlformats.org/officeDocument/2006/relationships/image" Target="../media/image11.png"/><Relationship Id="rId2" Type="http://schemas.openxmlformats.org/officeDocument/2006/relationships/tags" Target="../tags/tag10.xml"/><Relationship Id="rId16" Type="http://schemas.openxmlformats.org/officeDocument/2006/relationships/slide" Target="slide1.xml"/><Relationship Id="rId1" Type="http://schemas.openxmlformats.org/officeDocument/2006/relationships/tags" Target="../tags/tag9.xml"/><Relationship Id="rId6" Type="http://schemas.openxmlformats.org/officeDocument/2006/relationships/image" Target="../media/image7.png"/><Relationship Id="rId11" Type="http://schemas.openxmlformats.org/officeDocument/2006/relationships/slide" Target="slide9.xml"/><Relationship Id="rId5" Type="http://schemas.openxmlformats.org/officeDocument/2006/relationships/image" Target="../media/image3.png"/><Relationship Id="rId15" Type="http://schemas.openxmlformats.org/officeDocument/2006/relationships/image" Target="../media/image16.png"/><Relationship Id="rId10" Type="http://schemas.openxmlformats.org/officeDocument/2006/relationships/slide" Target="slide7.xml"/><Relationship Id="rId19" Type="http://schemas.openxmlformats.org/officeDocument/2006/relationships/image" Target="../media/image12.png"/><Relationship Id="rId4" Type="http://schemas.openxmlformats.org/officeDocument/2006/relationships/notesSlide" Target="../notesSlides/notesSlide5.xml"/><Relationship Id="rId9" Type="http://schemas.openxmlformats.org/officeDocument/2006/relationships/slide" Target="slide8.xml"/><Relationship Id="rId14" Type="http://schemas.openxmlformats.org/officeDocument/2006/relationships/slide" Target="slide3.xml"/></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4.png"/><Relationship Id="rId18" Type="http://schemas.openxmlformats.org/officeDocument/2006/relationships/slide" Target="slide5.xml"/><Relationship Id="rId3" Type="http://schemas.openxmlformats.org/officeDocument/2006/relationships/tags" Target="../tags/tag13.xml"/><Relationship Id="rId7" Type="http://schemas.openxmlformats.org/officeDocument/2006/relationships/image" Target="../media/image7.png"/><Relationship Id="rId12" Type="http://schemas.openxmlformats.org/officeDocument/2006/relationships/slide" Target="slide9.xml"/><Relationship Id="rId17" Type="http://schemas.openxmlformats.org/officeDocument/2006/relationships/slide" Target="slide4.xml"/><Relationship Id="rId2" Type="http://schemas.openxmlformats.org/officeDocument/2006/relationships/tags" Target="../tags/tag12.xml"/><Relationship Id="rId16" Type="http://schemas.openxmlformats.org/officeDocument/2006/relationships/slide" Target="slide1.xml"/><Relationship Id="rId1" Type="http://schemas.openxmlformats.org/officeDocument/2006/relationships/tags" Target="../tags/tag11.xml"/><Relationship Id="rId6" Type="http://schemas.openxmlformats.org/officeDocument/2006/relationships/image" Target="../media/image3.png"/><Relationship Id="rId11" Type="http://schemas.openxmlformats.org/officeDocument/2006/relationships/slide" Target="slide7.xml"/><Relationship Id="rId5" Type="http://schemas.openxmlformats.org/officeDocument/2006/relationships/notesSlide" Target="../notesSlides/notesSlide6.xml"/><Relationship Id="rId15" Type="http://schemas.openxmlformats.org/officeDocument/2006/relationships/image" Target="../media/image16.png"/><Relationship Id="rId10" Type="http://schemas.openxmlformats.org/officeDocument/2006/relationships/slide" Target="slide8.xml"/><Relationship Id="rId19" Type="http://schemas.openxmlformats.org/officeDocument/2006/relationships/image" Target="../media/image17.png"/><Relationship Id="rId4" Type="http://schemas.openxmlformats.org/officeDocument/2006/relationships/slideLayout" Target="../slideLayouts/slideLayout10.xml"/><Relationship Id="rId9" Type="http://schemas.openxmlformats.org/officeDocument/2006/relationships/image" Target="../media/image6.png"/><Relationship Id="rId14" Type="http://schemas.openxmlformats.org/officeDocument/2006/relationships/slide" Target="slide3.xml"/></Relationships>
</file>

<file path=ppt/slides/_rels/slide7.xml.rels><?xml version="1.0" encoding="UTF-8" standalone="yes"?>
<Relationships xmlns="http://schemas.openxmlformats.org/package/2006/relationships"><Relationship Id="rId8" Type="http://schemas.openxmlformats.org/officeDocument/2006/relationships/tags" Target="../tags/tag21.xml"/><Relationship Id="rId13" Type="http://schemas.openxmlformats.org/officeDocument/2006/relationships/image" Target="../media/image19.png"/><Relationship Id="rId18" Type="http://schemas.openxmlformats.org/officeDocument/2006/relationships/image" Target="../media/image20.png"/><Relationship Id="rId3" Type="http://schemas.openxmlformats.org/officeDocument/2006/relationships/tags" Target="../tags/tag16.xml"/><Relationship Id="rId7" Type="http://schemas.openxmlformats.org/officeDocument/2006/relationships/tags" Target="../tags/tag20.xml"/><Relationship Id="rId12" Type="http://schemas.openxmlformats.org/officeDocument/2006/relationships/image" Target="../media/image18.png"/><Relationship Id="rId17" Type="http://schemas.openxmlformats.org/officeDocument/2006/relationships/slide" Target="slide9.xml"/><Relationship Id="rId2" Type="http://schemas.openxmlformats.org/officeDocument/2006/relationships/tags" Target="../tags/tag15.xml"/><Relationship Id="rId16" Type="http://schemas.openxmlformats.org/officeDocument/2006/relationships/slide" Target="slide8.xml"/><Relationship Id="rId20" Type="http://schemas.openxmlformats.org/officeDocument/2006/relationships/image" Target="../media/image22.png"/><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image" Target="../media/image3.png"/><Relationship Id="rId5" Type="http://schemas.openxmlformats.org/officeDocument/2006/relationships/tags" Target="../tags/tag18.xml"/><Relationship Id="rId15" Type="http://schemas.openxmlformats.org/officeDocument/2006/relationships/image" Target="../media/image6.png"/><Relationship Id="rId10" Type="http://schemas.openxmlformats.org/officeDocument/2006/relationships/notesSlide" Target="../notesSlides/notesSlide7.xml"/><Relationship Id="rId19" Type="http://schemas.openxmlformats.org/officeDocument/2006/relationships/image" Target="../media/image21.png"/><Relationship Id="rId4" Type="http://schemas.openxmlformats.org/officeDocument/2006/relationships/tags" Target="../tags/tag17.xml"/><Relationship Id="rId9" Type="http://schemas.openxmlformats.org/officeDocument/2006/relationships/slideLayout" Target="../slideLayouts/slideLayout10.xml"/><Relationship Id="rId14" Type="http://schemas.openxmlformats.org/officeDocument/2006/relationships/slide" Target="slide1.xml"/></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slide" Target="slide6.xml"/><Relationship Id="rId3" Type="http://schemas.openxmlformats.org/officeDocument/2006/relationships/image" Target="../media/image3.png"/><Relationship Id="rId7" Type="http://schemas.openxmlformats.org/officeDocument/2006/relationships/slide" Target="slide7.xml"/><Relationship Id="rId12" Type="http://schemas.openxmlformats.org/officeDocument/2006/relationships/slide" Target="slide4.xml"/><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slide" Target="slide1.xml"/><Relationship Id="rId11" Type="http://schemas.openxmlformats.org/officeDocument/2006/relationships/image" Target="../media/image24.png"/><Relationship Id="rId5" Type="http://schemas.openxmlformats.org/officeDocument/2006/relationships/image" Target="../media/image5.png"/><Relationship Id="rId10" Type="http://schemas.openxmlformats.org/officeDocument/2006/relationships/slide" Target="slide3.xml"/><Relationship Id="rId4" Type="http://schemas.openxmlformats.org/officeDocument/2006/relationships/image" Target="../media/image18.png"/><Relationship Id="rId9" Type="http://schemas.openxmlformats.org/officeDocument/2006/relationships/slide" Target="slide9.xml"/></Relationships>
</file>

<file path=ppt/slides/_rels/slide9.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image" Target="../media/image25.png"/><Relationship Id="rId3" Type="http://schemas.openxmlformats.org/officeDocument/2006/relationships/image" Target="../media/image18.png"/><Relationship Id="rId7" Type="http://schemas.openxmlformats.org/officeDocument/2006/relationships/image" Target="../media/image6.png"/><Relationship Id="rId12" Type="http://schemas.openxmlformats.org/officeDocument/2006/relationships/hyperlink" Target="https://wiki.sme.sap.com/wiki/pages/viewpage.action?pageId=126944776" TargetMode="External"/><Relationship Id="rId17" Type="http://schemas.openxmlformats.org/officeDocument/2006/relationships/image" Target="../media/image29.png"/><Relationship Id="rId2" Type="http://schemas.openxmlformats.org/officeDocument/2006/relationships/notesSlide" Target="../notesSlides/notesSlide9.xml"/><Relationship Id="rId16" Type="http://schemas.openxmlformats.org/officeDocument/2006/relationships/image" Target="../media/image28.png"/><Relationship Id="rId1" Type="http://schemas.openxmlformats.org/officeDocument/2006/relationships/slideLayout" Target="../slideLayouts/slideLayout10.xml"/><Relationship Id="rId6" Type="http://schemas.openxmlformats.org/officeDocument/2006/relationships/slide" Target="slide7.xml"/><Relationship Id="rId11" Type="http://schemas.openxmlformats.org/officeDocument/2006/relationships/hyperlink" Target="https://wiki.sme.sap.com/wiki/display/BBD/Home" TargetMode="External"/><Relationship Id="rId5" Type="http://schemas.openxmlformats.org/officeDocument/2006/relationships/slide" Target="slide1.xml"/><Relationship Id="rId15" Type="http://schemas.openxmlformats.org/officeDocument/2006/relationships/image" Target="../media/image27.png"/><Relationship Id="rId10" Type="http://schemas.openxmlformats.org/officeDocument/2006/relationships/hyperlink" Target="https://help.sap.com/viewer/p/SAP_BUSINESS_BYDESIGN" TargetMode="External"/><Relationship Id="rId4" Type="http://schemas.openxmlformats.org/officeDocument/2006/relationships/image" Target="../media/image5.png"/><Relationship Id="rId9" Type="http://schemas.openxmlformats.org/officeDocument/2006/relationships/hyperlink" Target="https://wiki.sme.sap.com/wiki/display/BBD/Home?path=/category.jspa?categoryID=58" TargetMode="External"/><Relationship Id="rId1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Picture 66"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8" name="TextBox 2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latin typeface="BentonSans Light" pitchFamily="2" charset="0"/>
                <a:cs typeface="+mj-cs"/>
              </a:rPr>
              <a:t>Materials in Projects from Project Purchase Requests</a:t>
            </a:r>
            <a:br>
              <a:rPr lang="en-US" dirty="0">
                <a:latin typeface="BentonSans Light" pitchFamily="2" charset="0"/>
                <a:cs typeface="+mj-cs"/>
              </a:rPr>
            </a:br>
            <a:r>
              <a:rPr lang="en-US" dirty="0">
                <a:latin typeface="BentonSans Light" pitchFamily="2" charset="0"/>
                <a:cs typeface="+mj-cs"/>
              </a:rPr>
              <a:t>Scenario Overview</a:t>
            </a:r>
          </a:p>
        </p:txBody>
      </p:sp>
      <p:sp>
        <p:nvSpPr>
          <p:cNvPr id="5" name="Chevron 123">
            <a:hlinkClick r:id="rId5" action="ppaction://hlinksldjump"/>
          </p:cNvPr>
          <p:cNvSpPr>
            <a:spLocks noChangeArrowheads="1"/>
          </p:cNvSpPr>
          <p:nvPr/>
        </p:nvSpPr>
        <p:spPr bwMode="auto">
          <a:xfrm>
            <a:off x="305529" y="1872401"/>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sp>
        <p:nvSpPr>
          <p:cNvPr id="7" name="Chevron 123">
            <a:hlinkClick r:id="rId5" action="ppaction://hlinksldjump"/>
          </p:cNvPr>
          <p:cNvSpPr>
            <a:spLocks noChangeArrowheads="1"/>
          </p:cNvSpPr>
          <p:nvPr/>
        </p:nvSpPr>
        <p:spPr bwMode="auto">
          <a:xfrm>
            <a:off x="1151718" y="1872401"/>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Purchase Requests</a:t>
            </a:r>
          </a:p>
        </p:txBody>
      </p:sp>
      <p:sp>
        <p:nvSpPr>
          <p:cNvPr id="9" name="Chevron 123">
            <a:hlinkClick r:id="rId6" action="ppaction://hlinksldjump"/>
          </p:cNvPr>
          <p:cNvSpPr>
            <a:spLocks noChangeArrowheads="1"/>
          </p:cNvSpPr>
          <p:nvPr/>
        </p:nvSpPr>
        <p:spPr bwMode="auto">
          <a:xfrm>
            <a:off x="1996693" y="1872401"/>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Purchase Orders</a:t>
            </a:r>
          </a:p>
        </p:txBody>
      </p:sp>
      <p:sp>
        <p:nvSpPr>
          <p:cNvPr id="10" name="Chevron 123">
            <a:hlinkClick r:id="rId7" action="ppaction://hlinksldjump"/>
          </p:cNvPr>
          <p:cNvSpPr>
            <a:spLocks noChangeArrowheads="1"/>
          </p:cNvSpPr>
          <p:nvPr/>
        </p:nvSpPr>
        <p:spPr bwMode="auto">
          <a:xfrm>
            <a:off x="2840742" y="1872401"/>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11" name="Chevron 123">
            <a:hlinkClick r:id="rId8" action="ppaction://hlinksldjump"/>
          </p:cNvPr>
          <p:cNvSpPr>
            <a:spLocks noChangeArrowheads="1"/>
          </p:cNvSpPr>
          <p:nvPr/>
        </p:nvSpPr>
        <p:spPr bwMode="auto">
          <a:xfrm>
            <a:off x="3684808" y="1872401"/>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Supplier Invoicing</a:t>
            </a:r>
          </a:p>
        </p:txBody>
      </p:sp>
      <p:sp>
        <p:nvSpPr>
          <p:cNvPr id="21" name="Rectangle 122"/>
          <p:cNvSpPr>
            <a:spLocks noChangeArrowheads="1"/>
          </p:cNvSpPr>
          <p:nvPr/>
        </p:nvSpPr>
        <p:spPr bwMode="auto">
          <a:xfrm>
            <a:off x="1767097" y="4116104"/>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Book "/>
                <a:cs typeface="BentonSans Book "/>
              </a:rPr>
              <a:t>Scenario </a:t>
            </a:r>
          </a:p>
          <a:p>
            <a:pPr>
              <a:buClr>
                <a:schemeClr val="accent1"/>
              </a:buClr>
              <a:buSzPct val="80000"/>
              <a:buFont typeface="Wingdings" pitchFamily="2" charset="2"/>
              <a:buNone/>
              <a:defRPr/>
            </a:pPr>
            <a:r>
              <a:rPr lang="en-US" sz="1200" dirty="0">
                <a:solidFill>
                  <a:srgbClr val="666666"/>
                </a:solidFill>
                <a:latin typeface="BentonSans Book "/>
                <a:cs typeface="BentonSans Book "/>
              </a:rPr>
              <a:t>Explorer</a:t>
            </a:r>
            <a:endParaRPr lang="en-US" sz="1000" dirty="0">
              <a:solidFill>
                <a:srgbClr val="666666"/>
              </a:solidFill>
              <a:latin typeface="BentonSans Book "/>
              <a:cs typeface="BentonSans Book "/>
            </a:endParaRPr>
          </a:p>
        </p:txBody>
      </p:sp>
      <p:sp>
        <p:nvSpPr>
          <p:cNvPr id="2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9" action="ppaction://hlinksldjump"/>
              </a:rPr>
              <a:t>Open Legend</a:t>
            </a:r>
            <a:endParaRPr lang="en-US" sz="900" dirty="0">
              <a:ea typeface="SimSun" pitchFamily="2" charset="-122"/>
            </a:endParaRPr>
          </a:p>
        </p:txBody>
      </p:sp>
      <p:sp>
        <p:nvSpPr>
          <p:cNvPr id="3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Book "/>
                <a:cs typeface="BentonSans Book "/>
              </a:rPr>
              <a:t>Scenario Description</a:t>
            </a:r>
            <a:endParaRPr lang="en-US" sz="900" dirty="0">
              <a:solidFill>
                <a:srgbClr val="666666"/>
              </a:solidFill>
              <a:latin typeface="BentonSans Book "/>
              <a:cs typeface="BentonSans Book "/>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507831"/>
          </a:xfrm>
          <a:prstGeom prst="rect">
            <a:avLst/>
          </a:prstGeom>
          <a:noFill/>
          <a:ln w="9525">
            <a:noFill/>
            <a:miter lim="800000"/>
            <a:headEnd/>
            <a:tailEnd/>
          </a:ln>
        </p:spPr>
        <p:txBody>
          <a:bodyPr>
            <a:spAutoFit/>
          </a:bodyPr>
          <a:lstStyle/>
          <a:p>
            <a:pPr algn="just">
              <a:buClr>
                <a:schemeClr val="accent1"/>
              </a:buClr>
              <a:buSzPct val="80000"/>
              <a:buFont typeface="Wingdings" pitchFamily="2" charset="2"/>
              <a:buNone/>
            </a:pPr>
            <a:r>
              <a:rPr lang="en-US" sz="900" dirty="0"/>
              <a:t>The </a:t>
            </a:r>
            <a:r>
              <a:rPr lang="en-US" sz="900" b="1" dirty="0"/>
              <a:t>Materials in Projects from Project Purchase Requests </a:t>
            </a:r>
            <a:r>
              <a:rPr lang="en-US" sz="900" dirty="0"/>
              <a:t>business scenario is relevant for project-based service providers who handle materials in addition to services (for example, infrastructure service providers, IT, or energy infrastructure as gas pipeline or wind power). They need to plan and schedule materials on projects, and procure these materials from a supplier.</a:t>
            </a:r>
          </a:p>
        </p:txBody>
      </p:sp>
      <p:pic>
        <p:nvPicPr>
          <p:cNvPr id="55" name="Picture 5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7" name="Picture 56" descr="Calculator_2_60px.png"/>
          <p:cNvPicPr>
            <a:picLocks noChangeAspect="1"/>
          </p:cNvPicPr>
          <p:nvPr/>
        </p:nvPicPr>
        <p:blipFill>
          <a:blip r:embed="rId11"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12" cstate="print"/>
          <a:stretch>
            <a:fillRect/>
          </a:stretch>
        </p:blipFill>
        <p:spPr>
          <a:xfrm>
            <a:off x="366739" y="5604137"/>
            <a:ext cx="180000" cy="180000"/>
          </a:xfrm>
          <a:prstGeom prst="rect">
            <a:avLst/>
          </a:prstGeom>
        </p:spPr>
      </p:pic>
      <p:sp>
        <p:nvSpPr>
          <p:cNvPr id="62" name="Rectangle 57">
            <a:hlinkClick r:id="rId1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3" name="Rectangle 55"/>
          <p:cNvSpPr>
            <a:spLocks noChangeArrowheads="1"/>
          </p:cNvSpPr>
          <p:nvPr/>
        </p:nvSpPr>
        <p:spPr bwMode="auto">
          <a:xfrm>
            <a:off x="2627874" y="5389209"/>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Rectangle 57">
            <a:hlinkClick r:id="rId1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15"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0" name="Rectangle 57">
            <a:hlinkClick r:id="rId1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Freeform 69"/>
          <p:cNvSpPr>
            <a:spLocks noChangeArrowheads="1"/>
          </p:cNvSpPr>
          <p:nvPr/>
        </p:nvSpPr>
        <p:spPr bwMode="auto">
          <a:xfrm>
            <a:off x="3511270" y="261852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2" name="Freeform 69"/>
          <p:cNvSpPr>
            <a:spLocks noChangeArrowheads="1"/>
          </p:cNvSpPr>
          <p:nvPr/>
        </p:nvSpPr>
        <p:spPr bwMode="auto">
          <a:xfrm>
            <a:off x="4355318" y="261852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grpSp>
        <p:nvGrpSpPr>
          <p:cNvPr id="46" name="Group 45"/>
          <p:cNvGrpSpPr/>
          <p:nvPr/>
        </p:nvGrpSpPr>
        <p:grpSpPr>
          <a:xfrm>
            <a:off x="1763713" y="6363858"/>
            <a:ext cx="5271057" cy="461937"/>
            <a:chOff x="1763713" y="6363858"/>
            <a:chExt cx="5271057" cy="461937"/>
          </a:xfrm>
        </p:grpSpPr>
        <p:sp>
          <p:nvSpPr>
            <p:cNvPr id="49" name="Chevron 79"/>
            <p:cNvSpPr>
              <a:spLocks noChangeArrowheads="1"/>
            </p:cNvSpPr>
            <p:nvPr/>
          </p:nvSpPr>
          <p:spPr bwMode="auto">
            <a:xfrm>
              <a:off x="5257874" y="6400299"/>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Project Team Member</a:t>
              </a:r>
            </a:p>
          </p:txBody>
        </p:sp>
        <p:pic>
          <p:nvPicPr>
            <p:cNvPr id="50" name="Picture 126"/>
            <p:cNvPicPr>
              <a:picLocks noChangeAspect="1"/>
            </p:cNvPicPr>
            <p:nvPr/>
          </p:nvPicPr>
          <p:blipFill>
            <a:blip r:embed="rId17">
              <a:extLst>
                <a:ext uri="{28A0092B-C50C-407E-A947-70E740481C1C}">
                  <a14:useLocalDpi xmlns:a14="http://schemas.microsoft.com/office/drawing/2010/main" val="0"/>
                </a:ext>
              </a:extLst>
            </a:blip>
            <a:stretch>
              <a:fillRect/>
            </a:stretch>
          </p:blipFill>
          <p:spPr bwMode="auto">
            <a:xfrm>
              <a:off x="4780584" y="6407884"/>
              <a:ext cx="411162" cy="411162"/>
            </a:xfrm>
            <a:prstGeom prst="rect">
              <a:avLst/>
            </a:prstGeom>
            <a:noFill/>
            <a:ln w="9525">
              <a:noFill/>
              <a:miter lim="800000"/>
              <a:headEnd/>
              <a:tailEnd/>
            </a:ln>
          </p:spPr>
        </p:pic>
        <p:sp>
          <p:nvSpPr>
            <p:cNvPr id="51" name="Chevron 79"/>
            <p:cNvSpPr>
              <a:spLocks noChangeArrowheads="1"/>
            </p:cNvSpPr>
            <p:nvPr/>
          </p:nvSpPr>
          <p:spPr bwMode="auto">
            <a:xfrm>
              <a:off x="2241921" y="6400299"/>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Project Manager</a:t>
              </a:r>
            </a:p>
          </p:txBody>
        </p:sp>
        <p:grpSp>
          <p:nvGrpSpPr>
            <p:cNvPr id="52" name="Group 51"/>
            <p:cNvGrpSpPr/>
            <p:nvPr/>
          </p:nvGrpSpPr>
          <p:grpSpPr>
            <a:xfrm>
              <a:off x="1763713" y="6396816"/>
              <a:ext cx="411736" cy="411162"/>
              <a:chOff x="1846263" y="6370638"/>
              <a:chExt cx="411736" cy="411162"/>
            </a:xfrm>
          </p:grpSpPr>
          <p:pic>
            <p:nvPicPr>
              <p:cNvPr id="79" name="Picture 147" descr="wendy_maidstone_active.png"/>
              <p:cNvPicPr>
                <a:picLocks noChangeAspect="1"/>
              </p:cNvPicPr>
              <p:nvPr/>
            </p:nvPicPr>
            <p:blipFill>
              <a:blip r:embed="rId18" cstate="print"/>
              <a:srcRect/>
              <a:stretch>
                <a:fillRect/>
              </a:stretch>
            </p:blipFill>
            <p:spPr bwMode="auto">
              <a:xfrm>
                <a:off x="1846263" y="6370638"/>
                <a:ext cx="411162" cy="411162"/>
              </a:xfrm>
              <a:prstGeom prst="rect">
                <a:avLst/>
              </a:prstGeom>
              <a:noFill/>
              <a:ln w="9525">
                <a:noFill/>
                <a:miter lim="800000"/>
                <a:headEnd/>
                <a:tailEnd/>
              </a:ln>
            </p:spPr>
          </p:pic>
          <p:sp>
            <p:nvSpPr>
              <p:cNvPr id="80" name="Donut 79"/>
              <p:cNvSpPr>
                <a:spLocks noChangeAspect="1"/>
              </p:cNvSpPr>
              <p:nvPr/>
            </p:nvSpPr>
            <p:spPr bwMode="gray">
              <a:xfrm>
                <a:off x="1847599" y="6371400"/>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
          <p:nvSpPr>
            <p:cNvPr id="53" name="Chevron 79"/>
            <p:cNvSpPr>
              <a:spLocks noChangeArrowheads="1"/>
            </p:cNvSpPr>
            <p:nvPr/>
          </p:nvSpPr>
          <p:spPr bwMode="auto">
            <a:xfrm>
              <a:off x="6395008" y="6388931"/>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Accountant</a:t>
              </a:r>
            </a:p>
          </p:txBody>
        </p:sp>
        <p:pic>
          <p:nvPicPr>
            <p:cNvPr id="56" name="Picture 68"/>
            <p:cNvPicPr>
              <a:picLocks noChangeAspect="1"/>
            </p:cNvPicPr>
            <p:nvPr>
              <p:custDataLst>
                <p:tags r:id="rId1"/>
              </p:custDataLst>
            </p:nvPr>
          </p:nvPicPr>
          <p:blipFill>
            <a:blip r:embed="rId19" cstate="print">
              <a:extLst>
                <a:ext uri="{28A0092B-C50C-407E-A947-70E740481C1C}">
                  <a14:useLocalDpi xmlns:a14="http://schemas.microsoft.com/office/drawing/2010/main" val="0"/>
                </a:ext>
              </a:extLst>
            </a:blip>
            <a:stretch>
              <a:fillRect/>
            </a:stretch>
          </p:blipFill>
          <p:spPr bwMode="auto">
            <a:xfrm>
              <a:off x="5920141" y="6364664"/>
              <a:ext cx="452362" cy="443314"/>
            </a:xfrm>
            <a:prstGeom prst="rect">
              <a:avLst/>
            </a:prstGeom>
            <a:noFill/>
            <a:ln w="9525">
              <a:noFill/>
              <a:miter lim="800000"/>
              <a:headEnd/>
              <a:tailEnd/>
            </a:ln>
          </p:spPr>
        </p:pic>
        <p:pic>
          <p:nvPicPr>
            <p:cNvPr id="65" name="Picture 96"/>
            <p:cNvPicPr>
              <a:picLocks noChangeAspect="1" noChangeArrowheads="1"/>
            </p:cNvPicPr>
            <p:nvPr/>
          </p:nvPicPr>
          <p:blipFill>
            <a:blip r:embed="rId20" cstate="print">
              <a:extLst>
                <a:ext uri="{28A0092B-C50C-407E-A947-70E740481C1C}">
                  <a14:useLocalDpi xmlns:a14="http://schemas.microsoft.com/office/drawing/2010/main" val="0"/>
                </a:ext>
              </a:extLst>
            </a:blip>
            <a:stretch>
              <a:fillRect/>
            </a:stretch>
          </p:blipFill>
          <p:spPr bwMode="auto">
            <a:xfrm>
              <a:off x="2724502" y="6414632"/>
              <a:ext cx="401638" cy="400005"/>
            </a:xfrm>
            <a:prstGeom prst="rect">
              <a:avLst/>
            </a:prstGeom>
            <a:noFill/>
            <a:ln w="9525">
              <a:noFill/>
              <a:miter lim="800000"/>
              <a:headEnd/>
              <a:tailEnd/>
            </a:ln>
          </p:spPr>
        </p:pic>
        <p:sp>
          <p:nvSpPr>
            <p:cNvPr id="68" name="Chevron 79"/>
            <p:cNvSpPr>
              <a:spLocks noChangeArrowheads="1"/>
            </p:cNvSpPr>
            <p:nvPr/>
          </p:nvSpPr>
          <p:spPr bwMode="auto">
            <a:xfrm>
              <a:off x="3209409" y="6376319"/>
              <a:ext cx="639762" cy="43114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Operational Buyer</a:t>
              </a:r>
            </a:p>
          </p:txBody>
        </p:sp>
        <p:pic>
          <p:nvPicPr>
            <p:cNvPr id="77" name="Picture 143"/>
            <p:cNvPicPr>
              <a:picLocks noChangeAspect="1"/>
            </p:cNvPicPr>
            <p:nvPr/>
          </p:nvPicPr>
          <p:blipFill>
            <a:blip r:embed="rId21">
              <a:extLst>
                <a:ext uri="{28A0092B-C50C-407E-A947-70E740481C1C}">
                  <a14:useLocalDpi xmlns:a14="http://schemas.microsoft.com/office/drawing/2010/main" val="0"/>
                </a:ext>
              </a:extLst>
            </a:blip>
            <a:stretch>
              <a:fillRect/>
            </a:stretch>
          </p:blipFill>
          <p:spPr bwMode="auto">
            <a:xfrm>
              <a:off x="3814149" y="6414632"/>
              <a:ext cx="411163" cy="411163"/>
            </a:xfrm>
            <a:prstGeom prst="rect">
              <a:avLst/>
            </a:prstGeom>
            <a:noFill/>
            <a:ln w="9525">
              <a:noFill/>
              <a:miter lim="800000"/>
              <a:headEnd/>
              <a:tailEnd/>
            </a:ln>
          </p:spPr>
        </p:pic>
        <p:sp>
          <p:nvSpPr>
            <p:cNvPr id="78" name="Chevron 79"/>
            <p:cNvSpPr>
              <a:spLocks noChangeArrowheads="1"/>
            </p:cNvSpPr>
            <p:nvPr/>
          </p:nvSpPr>
          <p:spPr bwMode="auto">
            <a:xfrm>
              <a:off x="4304148" y="6363858"/>
              <a:ext cx="639762" cy="43114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Employee</a:t>
              </a:r>
            </a:p>
          </p:txBody>
        </p:sp>
      </p:gr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06" name="TextBox 205"/>
          <p:cNvSpPr txBox="1"/>
          <p:nvPr/>
        </p:nvSpPr>
        <p:spPr>
          <a:xfrm>
            <a:off x="327024" y="4786930"/>
            <a:ext cx="1630363" cy="330200"/>
          </a:xfrm>
          <a:prstGeom prst="rect">
            <a:avLst/>
          </a:prstGeom>
          <a:solidFill>
            <a:srgbClr val="ECECEC"/>
          </a:solidFill>
        </p:spPr>
        <p:txBody>
          <a:bodyPr lIns="0" rIns="0" anchor="ctr"/>
          <a:lstStyle/>
          <a:p>
            <a:pPr marL="288000" marR="0" lvl="0" indent="0" defTabSz="914400" eaLnBrk="1" fontAlgn="auto" latinLnBrk="0" hangingPunct="1">
              <a:lnSpc>
                <a:spcPct val="100000"/>
              </a:lnSpc>
              <a:spcBef>
                <a:spcPts val="0"/>
              </a:spcBef>
              <a:spcAft>
                <a:spcPts val="0"/>
              </a:spcAft>
              <a:buClr>
                <a:schemeClr val="accent1"/>
              </a:buClr>
              <a:buSzPct val="80000"/>
              <a:buFontTx/>
              <a:buNone/>
              <a:tabLst/>
              <a:defRPr/>
            </a:pPr>
            <a:r>
              <a:rPr kumimoji="0" lang="en-US" sz="900" b="1" i="0" u="none" strike="noStrike" kern="0" cap="none" spc="0" normalizeH="0" baseline="0" noProof="0" dirty="0">
                <a:ln>
                  <a:noFill/>
                </a:ln>
                <a:solidFill>
                  <a:sysClr val="windowText" lastClr="000000"/>
                </a:solidFill>
                <a:effectLst/>
                <a:uLnTx/>
                <a:uFillTx/>
                <a:latin typeface="+mn-lt"/>
              </a:rPr>
              <a:t>Scenario/Processes</a:t>
            </a:r>
          </a:p>
        </p:txBody>
      </p:sp>
      <p:sp>
        <p:nvSpPr>
          <p:cNvPr id="207" name="Title 1"/>
          <p:cNvSpPr>
            <a:spLocks noGrp="1"/>
          </p:cNvSpPr>
          <p:nvPr>
            <p:ph type="title"/>
          </p:nvPr>
        </p:nvSpPr>
        <p:spPr>
          <a:xfrm>
            <a:off x="324000" y="162075"/>
            <a:ext cx="8496000" cy="756000"/>
          </a:xfrm>
        </p:spPr>
        <p:txBody>
          <a:bodyPr/>
          <a:lstStyle/>
          <a:p>
            <a:r>
              <a:rPr lang="en-US" dirty="0">
                <a:solidFill>
                  <a:srgbClr val="666666"/>
                </a:solidFill>
                <a:latin typeface="BentonSans Light" pitchFamily="2" charset="0"/>
                <a:cs typeface="+mj-cs"/>
              </a:rPr>
              <a:t>Materials in Projects from Project Purchase Requests</a:t>
            </a:r>
            <a:br>
              <a:rPr lang="en-US" dirty="0">
                <a:solidFill>
                  <a:srgbClr val="666666"/>
                </a:solidFill>
                <a:latin typeface="BentonSans Light" pitchFamily="2" charset="0"/>
                <a:cs typeface="+mj-cs"/>
              </a:rPr>
            </a:br>
            <a:r>
              <a:rPr lang="en-US" dirty="0">
                <a:solidFill>
                  <a:srgbClr val="666666"/>
                </a:solidFill>
                <a:latin typeface="BentonSans Light" pitchFamily="2" charset="0"/>
                <a:cs typeface="+mj-cs"/>
              </a:rPr>
              <a:t>Scenario Overview</a:t>
            </a:r>
            <a:endParaRPr lang="en-US" dirty="0">
              <a:latin typeface="BentonSans Light" pitchFamily="2" charset="0"/>
              <a:cs typeface="+mj-cs"/>
            </a:endParaRPr>
          </a:p>
        </p:txBody>
      </p:sp>
      <p:sp>
        <p:nvSpPr>
          <p:cNvPr id="222" name="Rectangle 122"/>
          <p:cNvSpPr>
            <a:spLocks noChangeArrowheads="1"/>
          </p:cNvSpPr>
          <p:nvPr/>
        </p:nvSpPr>
        <p:spPr bwMode="auto">
          <a:xfrm>
            <a:off x="1745854" y="4187826"/>
            <a:ext cx="7380287" cy="2697162"/>
          </a:xfrm>
          <a:prstGeom prst="rect">
            <a:avLst/>
          </a:prstGeom>
          <a:solidFill>
            <a:srgbClr val="ECECEC"/>
          </a:solidFill>
          <a:ln w="9525" algn="ctr">
            <a:noFill/>
            <a:round/>
            <a:headEnd/>
            <a:tailEnd/>
          </a:ln>
        </p:spPr>
        <p:txBody>
          <a:bodyPr wrap="none" lIns="90000" tIns="46800" rIns="90000" bIns="46800" anchor="ctr"/>
          <a:lstStyle/>
          <a:p>
            <a:pPr marL="244475" marR="0" lvl="0" indent="-244475" algn="ctr" defTabSz="914400" eaLnBrk="1" fontAlgn="auto" latinLnBrk="0" hangingPunct="1">
              <a:lnSpc>
                <a:spcPct val="100000"/>
              </a:lnSpc>
              <a:spcBef>
                <a:spcPts val="0"/>
              </a:spcBef>
              <a:spcAft>
                <a:spcPts val="0"/>
              </a:spcAft>
              <a:buClr>
                <a:schemeClr val="accent1"/>
              </a:buClr>
              <a:buSzPct val="80000"/>
              <a:buFont typeface="Wingdings" pitchFamily="2" charset="2"/>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23" name="TextBox 222"/>
          <p:cNvSpPr txBox="1"/>
          <p:nvPr/>
        </p:nvSpPr>
        <p:spPr>
          <a:xfrm>
            <a:off x="218636" y="4119098"/>
            <a:ext cx="1647825" cy="461665"/>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
                <a:schemeClr val="accent1"/>
              </a:buClr>
              <a:buSzPct val="80000"/>
              <a:buFont typeface="Wingdings" pitchFamily="2" charset="2"/>
              <a:buNone/>
              <a:tabLst/>
              <a:defRPr/>
            </a:pPr>
            <a:r>
              <a:rPr kumimoji="0" lang="en-US" sz="1200" b="0" i="0" u="none" strike="noStrike" kern="0" cap="none" spc="0" normalizeH="0" baseline="0" noProof="0" dirty="0">
                <a:ln>
                  <a:noFill/>
                </a:ln>
                <a:solidFill>
                  <a:srgbClr val="666666"/>
                </a:solidFill>
                <a:effectLst/>
                <a:uLnTx/>
                <a:uFillTx/>
                <a:latin typeface="BentonSans Book "/>
                <a:cs typeface="BentonSans Book "/>
              </a:rPr>
              <a:t>Scenario </a:t>
            </a:r>
          </a:p>
          <a:p>
            <a:pPr marL="0" marR="0" lvl="0" indent="0" defTabSz="914400" eaLnBrk="1" fontAlgn="auto" latinLnBrk="0" hangingPunct="1">
              <a:lnSpc>
                <a:spcPct val="100000"/>
              </a:lnSpc>
              <a:spcBef>
                <a:spcPts val="0"/>
              </a:spcBef>
              <a:spcAft>
                <a:spcPts val="0"/>
              </a:spcAft>
              <a:buClr>
                <a:schemeClr val="accent1"/>
              </a:buClr>
              <a:buSzPct val="80000"/>
              <a:buFont typeface="Wingdings" pitchFamily="2" charset="2"/>
              <a:buNone/>
              <a:tabLst/>
              <a:defRPr/>
            </a:pPr>
            <a:r>
              <a:rPr kumimoji="0" lang="en-US" sz="1200" b="0" i="0" u="none" strike="noStrike" kern="0" cap="none" spc="0" normalizeH="0" baseline="0" noProof="0" dirty="0">
                <a:ln>
                  <a:noFill/>
                </a:ln>
                <a:solidFill>
                  <a:srgbClr val="666666"/>
                </a:solidFill>
                <a:effectLst/>
                <a:uLnTx/>
                <a:uFillTx/>
                <a:latin typeface="BentonSans Book "/>
                <a:cs typeface="BentonSans Book "/>
              </a:rPr>
              <a:t>Explorer</a:t>
            </a:r>
            <a:endParaRPr kumimoji="0" lang="en-US" sz="1000" b="0" i="0" u="none" strike="noStrike" kern="0" cap="none" spc="0" normalizeH="0" baseline="0" noProof="0" dirty="0">
              <a:ln>
                <a:noFill/>
              </a:ln>
              <a:solidFill>
                <a:srgbClr val="666666"/>
              </a:solidFill>
              <a:effectLst/>
              <a:uLnTx/>
              <a:uFillTx/>
              <a:latin typeface="BentonSans Book "/>
              <a:cs typeface="BentonSans Book "/>
            </a:endParaRPr>
          </a:p>
        </p:txBody>
      </p:sp>
      <p:sp>
        <p:nvSpPr>
          <p:cNvPr id="22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marR="0" lvl="0" indent="0" defTabSz="914400" eaLnBrk="1" fontAlgn="auto" latinLnBrk="0" hangingPunct="1">
              <a:lnSpc>
                <a:spcPct val="100000"/>
              </a:lnSpc>
              <a:spcBef>
                <a:spcPts val="0"/>
              </a:spcBef>
              <a:spcAft>
                <a:spcPts val="0"/>
              </a:spcAft>
              <a:buClr>
                <a:schemeClr val="accent1"/>
              </a:buClr>
              <a:buSzPct val="80000"/>
              <a:buFont typeface="Wingdings" pitchFamily="2" charset="2"/>
              <a:buNone/>
              <a:tabLst/>
              <a:defRPr/>
            </a:pPr>
            <a:r>
              <a:rPr kumimoji="0" lang="en-US" sz="900" b="0" i="0" u="none" strike="noStrike" kern="0" cap="none" spc="0" normalizeH="0" baseline="0" noProof="0" dirty="0">
                <a:ln>
                  <a:noFill/>
                </a:ln>
                <a:solidFill>
                  <a:sysClr val="windowText" lastClr="000000"/>
                </a:solidFill>
                <a:effectLst/>
                <a:uLnTx/>
                <a:uFillTx/>
              </a:rPr>
              <a:t>Business Value</a:t>
            </a:r>
          </a:p>
        </p:txBody>
      </p:sp>
      <p:sp>
        <p:nvSpPr>
          <p:cNvPr id="225" name="TextBox 224"/>
          <p:cNvSpPr txBox="1"/>
          <p:nvPr/>
        </p:nvSpPr>
        <p:spPr bwMode="auto">
          <a:xfrm>
            <a:off x="1909565" y="4182775"/>
            <a:ext cx="4602162" cy="261937"/>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
                <a:schemeClr val="accent1"/>
              </a:buClr>
              <a:buSzPct val="80000"/>
              <a:buFont typeface="Wingdings" pitchFamily="2" charset="2"/>
              <a:buNone/>
              <a:tabLst/>
              <a:defRPr/>
            </a:pPr>
            <a:endParaRPr kumimoji="0" lang="en-US" sz="1100" b="1" i="0" u="none" strike="noStrike" kern="0" cap="none" spc="0" normalizeH="0" baseline="0" noProof="0" dirty="0">
              <a:ln>
                <a:noFill/>
              </a:ln>
              <a:solidFill>
                <a:srgbClr val="44697D"/>
              </a:solidFill>
              <a:effectLst/>
              <a:uLnTx/>
              <a:uFillTx/>
              <a:latin typeface="+mn-lt"/>
            </a:endParaRPr>
          </a:p>
        </p:txBody>
      </p:sp>
      <p:sp>
        <p:nvSpPr>
          <p:cNvPr id="22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marR="0" lvl="0" indent="0" defTabSz="914400" eaLnBrk="1" fontAlgn="auto" latinLnBrk="0" hangingPunct="1">
              <a:lnSpc>
                <a:spcPct val="100000"/>
              </a:lnSpc>
              <a:spcBef>
                <a:spcPts val="0"/>
              </a:spcBef>
              <a:spcAft>
                <a:spcPts val="0"/>
              </a:spcAft>
              <a:buClr>
                <a:schemeClr val="accent1"/>
              </a:buClr>
              <a:buSzPct val="80000"/>
              <a:buFontTx/>
              <a:buNone/>
              <a:tabLst/>
              <a:defRPr/>
            </a:pPr>
            <a:r>
              <a:rPr kumimoji="0" lang="en-US" sz="900" b="0" i="0" u="none" strike="noStrike" kern="0" cap="none" spc="0" normalizeH="0" baseline="0" noProof="0" dirty="0">
                <a:ln>
                  <a:noFill/>
                </a:ln>
                <a:solidFill>
                  <a:sysClr val="windowText" lastClr="000000"/>
                </a:solidFill>
                <a:effectLst/>
                <a:uLnTx/>
                <a:uFillTx/>
              </a:rPr>
              <a:t>Scenario Flow</a:t>
            </a:r>
          </a:p>
        </p:txBody>
      </p:sp>
      <p:sp>
        <p:nvSpPr>
          <p:cNvPr id="235"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
                <a:schemeClr val="accent1"/>
              </a:buClr>
              <a:buSzPct val="80000"/>
              <a:buFont typeface="Wingdings" pitchFamily="2" charset="2"/>
              <a:buNone/>
              <a:tabLst/>
              <a:defRPr/>
            </a:pPr>
            <a:r>
              <a:rPr kumimoji="0" lang="en-US" sz="1100" b="0" i="0" u="none" strike="noStrike" kern="0" cap="none" spc="0" normalizeH="0" baseline="0" noProof="0" dirty="0">
                <a:ln>
                  <a:noFill/>
                </a:ln>
                <a:solidFill>
                  <a:srgbClr val="666666"/>
                </a:solidFill>
                <a:effectLst/>
                <a:uLnTx/>
                <a:uFillTx/>
                <a:latin typeface="BentonSans Book "/>
                <a:cs typeface="BentonSans Book "/>
              </a:rPr>
              <a:t>Scenario Description</a:t>
            </a:r>
            <a:endParaRPr kumimoji="0" lang="en-US" sz="900" b="0" i="0" u="none" strike="noStrike" kern="0" cap="none" spc="0" normalizeH="0" baseline="0" noProof="0" dirty="0">
              <a:ln>
                <a:noFill/>
              </a:ln>
              <a:solidFill>
                <a:srgbClr val="666666"/>
              </a:solidFill>
              <a:effectLst/>
              <a:uLnTx/>
              <a:uFillTx/>
              <a:latin typeface="BentonSans Book "/>
              <a:cs typeface="BentonSans Book "/>
            </a:endParaRPr>
          </a:p>
        </p:txBody>
      </p:sp>
      <p:sp>
        <p:nvSpPr>
          <p:cNvPr id="236"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
                <a:schemeClr val="accent1"/>
              </a:buClr>
              <a:buSzPct val="80000"/>
              <a:buFont typeface="Wingdings" pitchFamily="2" charset="2"/>
              <a:buNone/>
              <a:tabLst/>
              <a:defRPr/>
            </a:pPr>
            <a:r>
              <a:rPr kumimoji="0" lang="en-US" sz="900" b="0" i="0" u="none" strike="noStrike" kern="0" cap="none" spc="0" normalizeH="0" baseline="0" noProof="0" dirty="0">
                <a:ln>
                  <a:noFill/>
                </a:ln>
                <a:solidFill>
                  <a:sysClr val="windowText" lastClr="000000"/>
                </a:solidFill>
                <a:effectLst/>
                <a:uLnTx/>
                <a:uFillTx/>
              </a:rPr>
              <a:t>The following business roles are involved in this scenario:</a:t>
            </a:r>
          </a:p>
        </p:txBody>
      </p:sp>
      <p:pic>
        <p:nvPicPr>
          <p:cNvPr id="243" name="Picture 24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244" name="Picture 243" descr="Calculator_2_60px.png"/>
          <p:cNvPicPr>
            <a:picLocks noChangeAspect="1"/>
          </p:cNvPicPr>
          <p:nvPr/>
        </p:nvPicPr>
        <p:blipFill>
          <a:blip r:embed="rId6" cstate="print"/>
          <a:stretch>
            <a:fillRect/>
          </a:stretch>
        </p:blipFill>
        <p:spPr>
          <a:xfrm>
            <a:off x="366739" y="5245467"/>
            <a:ext cx="180000" cy="180000"/>
          </a:xfrm>
          <a:prstGeom prst="rect">
            <a:avLst/>
          </a:prstGeom>
        </p:spPr>
      </p:pic>
      <p:pic>
        <p:nvPicPr>
          <p:cNvPr id="245" name="Picture 244" descr="Monitor_60px.png"/>
          <p:cNvPicPr>
            <a:picLocks noChangeAspect="1"/>
          </p:cNvPicPr>
          <p:nvPr/>
        </p:nvPicPr>
        <p:blipFill>
          <a:blip r:embed="rId7" cstate="print"/>
          <a:stretch>
            <a:fillRect/>
          </a:stretch>
        </p:blipFill>
        <p:spPr>
          <a:xfrm>
            <a:off x="366739" y="5604137"/>
            <a:ext cx="180000" cy="180000"/>
          </a:xfrm>
          <a:prstGeom prst="rect">
            <a:avLst/>
          </a:prstGeom>
        </p:spPr>
      </p:pic>
      <p:sp>
        <p:nvSpPr>
          <p:cNvPr id="246" name="Rectangle 57">
            <a:hlinkClick r:id="rId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marR="0" lvl="0" indent="-244475" algn="ctr" defTabSz="914400" eaLnBrk="1" fontAlgn="auto" latinLnBrk="0" hangingPunct="1">
              <a:lnSpc>
                <a:spcPct val="100000"/>
              </a:lnSpc>
              <a:spcBef>
                <a:spcPts val="0"/>
              </a:spcBef>
              <a:spcAft>
                <a:spcPts val="0"/>
              </a:spcAft>
              <a:buClr>
                <a:schemeClr val="accent1"/>
              </a:buClr>
              <a:buSzPct val="80000"/>
              <a:buFont typeface="Wingdings" pitchFamily="2" charset="2"/>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248" name="Rectangle 57">
            <a:hlinkClick r:id="rId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marR="0" lvl="0" indent="-244475" algn="ctr" defTabSz="914400" eaLnBrk="1" fontAlgn="auto" latinLnBrk="0" hangingPunct="1">
              <a:lnSpc>
                <a:spcPct val="100000"/>
              </a:lnSpc>
              <a:spcBef>
                <a:spcPts val="0"/>
              </a:spcBef>
              <a:spcAft>
                <a:spcPts val="0"/>
              </a:spcAft>
              <a:buClr>
                <a:schemeClr val="accent1"/>
              </a:buClr>
              <a:buSzPct val="80000"/>
              <a:buFont typeface="Wingdings" pitchFamily="2" charset="2"/>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nvGrpSpPr>
          <p:cNvPr id="249" name="Group 248"/>
          <p:cNvGrpSpPr/>
          <p:nvPr/>
        </p:nvGrpSpPr>
        <p:grpSpPr>
          <a:xfrm>
            <a:off x="7709046" y="1152671"/>
            <a:ext cx="1174410" cy="309466"/>
            <a:chOff x="7269479" y="1173773"/>
            <a:chExt cx="1174410" cy="309466"/>
          </a:xfrm>
        </p:grpSpPr>
        <p:pic>
          <p:nvPicPr>
            <p:cNvPr id="250"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25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marR="0" lvl="0" indent="0" defTabSz="914400" eaLnBrk="1" fontAlgn="auto" latinLnBrk="0" hangingPunct="1">
                <a:lnSpc>
                  <a:spcPct val="100000"/>
                </a:lnSpc>
                <a:spcBef>
                  <a:spcPts val="600"/>
                </a:spcBef>
                <a:spcAft>
                  <a:spcPct val="30000"/>
                </a:spcAft>
                <a:buClrTx/>
                <a:buSzTx/>
                <a:buFontTx/>
                <a:buNone/>
                <a:tabLst/>
                <a:defRPr/>
              </a:pPr>
              <a:r>
                <a:rPr kumimoji="0" lang="en-US" sz="700" b="0" i="0" u="none" strike="noStrike" kern="0" cap="none" spc="0" normalizeH="0" baseline="0" noProof="0" dirty="0">
                  <a:ln>
                    <a:noFill/>
                  </a:ln>
                  <a:solidFill>
                    <a:sysClr val="windowText" lastClr="000000"/>
                  </a:solidFill>
                  <a:effectLst/>
                  <a:uLnTx/>
                  <a:uFillTx/>
                  <a:ea typeface="SimSun" pitchFamily="2" charset="-122"/>
                </a:rPr>
                <a:t>Click process </a:t>
              </a:r>
              <a:br>
                <a:rPr kumimoji="0" lang="en-US" sz="700" b="0" i="0" u="none" strike="noStrike" kern="0" cap="none" spc="0" normalizeH="0" baseline="0" noProof="0" dirty="0">
                  <a:ln>
                    <a:noFill/>
                  </a:ln>
                  <a:solidFill>
                    <a:sysClr val="windowText" lastClr="000000"/>
                  </a:solidFill>
                  <a:effectLst/>
                  <a:uLnTx/>
                  <a:uFillTx/>
                  <a:ea typeface="SimSun" pitchFamily="2" charset="-122"/>
                </a:rPr>
              </a:br>
              <a:r>
                <a:rPr kumimoji="0" lang="en-US" sz="700" b="0" i="0" u="none" strike="noStrike" kern="0" cap="none" spc="0" normalizeH="0" baseline="0" noProof="0" dirty="0">
                  <a:ln>
                    <a:noFill/>
                  </a:ln>
                  <a:solidFill>
                    <a:sysClr val="windowText" lastClr="000000"/>
                  </a:solidFill>
                  <a:effectLst/>
                  <a:uLnTx/>
                  <a:uFillTx/>
                  <a:ea typeface="SimSun" pitchFamily="2" charset="-122"/>
                </a:rPr>
                <a:t>chevrons for details</a:t>
              </a:r>
            </a:p>
          </p:txBody>
        </p:sp>
      </p:grpSp>
      <p:sp>
        <p:nvSpPr>
          <p:cNvPr id="25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marR="0" lvl="0" indent="0" defTabSz="914400" eaLnBrk="1" fontAlgn="auto" latinLnBrk="0" hangingPunct="1">
              <a:lnSpc>
                <a:spcPct val="100000"/>
              </a:lnSpc>
              <a:spcBef>
                <a:spcPts val="0"/>
              </a:spcBef>
              <a:spcAft>
                <a:spcPts val="0"/>
              </a:spcAft>
              <a:buClr>
                <a:schemeClr val="accent1"/>
              </a:buClr>
              <a:buSzPct val="80000"/>
              <a:buFontTx/>
              <a:buNone/>
              <a:tabLst/>
              <a:defRPr/>
            </a:pPr>
            <a:r>
              <a:rPr kumimoji="0" lang="en-US" sz="900" b="0" i="0" u="none" strike="noStrike" kern="0" cap="none" spc="0" normalizeH="0" baseline="0" noProof="0" dirty="0">
                <a:ln>
                  <a:noFill/>
                </a:ln>
                <a:solidFill>
                  <a:sysClr val="windowText" lastClr="000000"/>
                </a:solidFill>
                <a:effectLst/>
                <a:uLnTx/>
                <a:uFillTx/>
              </a:rPr>
              <a:t>Further Information</a:t>
            </a:r>
          </a:p>
        </p:txBody>
      </p:sp>
      <p:sp>
        <p:nvSpPr>
          <p:cNvPr id="254" name="Rectangle 57">
            <a:hlinkClick r:id="rId1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marR="0" lvl="0" indent="-244475" algn="ctr" defTabSz="914400" eaLnBrk="1" fontAlgn="auto" latinLnBrk="0" hangingPunct="1">
              <a:lnSpc>
                <a:spcPct val="100000"/>
              </a:lnSpc>
              <a:spcBef>
                <a:spcPts val="0"/>
              </a:spcBef>
              <a:spcAft>
                <a:spcPts val="0"/>
              </a:spcAft>
              <a:buClr>
                <a:schemeClr val="accent1"/>
              </a:buClr>
              <a:buSzPct val="80000"/>
              <a:buFont typeface="Wingdings" pitchFamily="2" charset="2"/>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6" name="TextBox 66"/>
          <p:cNvSpPr txBox="1">
            <a:spLocks noChangeArrowheads="1"/>
          </p:cNvSpPr>
          <p:nvPr/>
        </p:nvSpPr>
        <p:spPr bwMode="auto">
          <a:xfrm>
            <a:off x="1760926" y="4399866"/>
            <a:ext cx="5034723" cy="923330"/>
          </a:xfrm>
          <a:prstGeom prst="rect">
            <a:avLst/>
          </a:prstGeom>
          <a:noFill/>
          <a:ln w="9525">
            <a:noFill/>
            <a:miter lim="800000"/>
            <a:headEnd/>
            <a:tailEnd/>
          </a:ln>
        </p:spPr>
        <p:txBody>
          <a:bodyPr wrap="square">
            <a:spAutoFit/>
          </a:bodyPr>
          <a:lstStyle/>
          <a:p>
            <a:pPr lvl="0" algn="just">
              <a:buClr>
                <a:schemeClr val="accent1"/>
              </a:buClr>
              <a:buSzPct val="80000"/>
            </a:pPr>
            <a:r>
              <a:rPr lang="en-US" sz="900" kern="0" dirty="0">
                <a:solidFill>
                  <a:sysClr val="windowText" lastClr="000000"/>
                </a:solidFill>
              </a:rPr>
              <a:t>The </a:t>
            </a:r>
            <a:r>
              <a:rPr lang="en-US" sz="900" b="1" kern="0" dirty="0">
                <a:solidFill>
                  <a:sysClr val="windowText" lastClr="000000"/>
                </a:solidFill>
              </a:rPr>
              <a:t>Materials in Projects from Project Purchase Requests </a:t>
            </a:r>
            <a:r>
              <a:rPr lang="en-US" sz="900" kern="0" dirty="0">
                <a:solidFill>
                  <a:sysClr val="windowText" lastClr="000000"/>
                </a:solidFill>
              </a:rPr>
              <a:t>business scenario is relevant for project-based service providers who do not only handle services, but additionally need to procure materials from external suppliers (for example, infrastructure service providers, IT, or energy infrastructure as gas pipeline or wind power). These materials need to be planned and scheduled in the project in order to trigger the purchasing process for the required materials with the right quantities at the right time.</a:t>
            </a:r>
            <a:endParaRPr kumimoji="0" lang="en-US" sz="900" b="0" i="0" u="none" strike="noStrike" kern="0" cap="none" spc="0" normalizeH="0" baseline="0" noProof="0" dirty="0">
              <a:ln>
                <a:noFill/>
              </a:ln>
              <a:solidFill>
                <a:sysClr val="windowText" lastClr="000000"/>
              </a:solidFill>
              <a:effectLst/>
              <a:uLnTx/>
              <a:uFillTx/>
            </a:endParaRPr>
          </a:p>
        </p:txBody>
      </p:sp>
      <p:sp>
        <p:nvSpPr>
          <p:cNvPr id="94" name="Chevron 123"/>
          <p:cNvSpPr>
            <a:spLocks noChangeArrowheads="1"/>
          </p:cNvSpPr>
          <p:nvPr/>
        </p:nvSpPr>
        <p:spPr bwMode="auto">
          <a:xfrm>
            <a:off x="308485" y="1747117"/>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sp>
        <p:nvSpPr>
          <p:cNvPr id="95" name="Chevron 123">
            <a:hlinkClick r:id="rId12" action="ppaction://hlinksldjump"/>
          </p:cNvPr>
          <p:cNvSpPr>
            <a:spLocks noChangeArrowheads="1"/>
          </p:cNvSpPr>
          <p:nvPr/>
        </p:nvSpPr>
        <p:spPr bwMode="auto">
          <a:xfrm>
            <a:off x="1154674" y="1747117"/>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Purchase Requests</a:t>
            </a:r>
          </a:p>
        </p:txBody>
      </p:sp>
      <p:sp>
        <p:nvSpPr>
          <p:cNvPr id="96" name="Chevron 123">
            <a:hlinkClick r:id="rId13" action="ppaction://hlinksldjump"/>
          </p:cNvPr>
          <p:cNvSpPr>
            <a:spLocks noChangeArrowheads="1"/>
          </p:cNvSpPr>
          <p:nvPr/>
        </p:nvSpPr>
        <p:spPr bwMode="auto">
          <a:xfrm>
            <a:off x="1999649" y="1747117"/>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Purchase Orders</a:t>
            </a:r>
          </a:p>
        </p:txBody>
      </p:sp>
      <p:sp>
        <p:nvSpPr>
          <p:cNvPr id="97" name="Chevron 123">
            <a:hlinkClick r:id="rId14" action="ppaction://hlinksldjump"/>
          </p:cNvPr>
          <p:cNvSpPr>
            <a:spLocks noChangeArrowheads="1"/>
          </p:cNvSpPr>
          <p:nvPr/>
        </p:nvSpPr>
        <p:spPr bwMode="auto">
          <a:xfrm>
            <a:off x="2843698" y="1747117"/>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98" name="Chevron 123">
            <a:hlinkClick r:id="rId15" action="ppaction://hlinksldjump"/>
          </p:cNvPr>
          <p:cNvSpPr>
            <a:spLocks noChangeArrowheads="1"/>
          </p:cNvSpPr>
          <p:nvPr/>
        </p:nvSpPr>
        <p:spPr bwMode="auto">
          <a:xfrm>
            <a:off x="3687764" y="1747117"/>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Supplier Invoicing</a:t>
            </a:r>
          </a:p>
        </p:txBody>
      </p:sp>
      <p:sp>
        <p:nvSpPr>
          <p:cNvPr id="99" name="Freeform 69"/>
          <p:cNvSpPr>
            <a:spLocks noChangeArrowheads="1"/>
          </p:cNvSpPr>
          <p:nvPr/>
        </p:nvSpPr>
        <p:spPr bwMode="auto">
          <a:xfrm>
            <a:off x="3517287" y="2510312"/>
            <a:ext cx="144171" cy="118750"/>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0" name="Freeform 69"/>
          <p:cNvSpPr>
            <a:spLocks noChangeArrowheads="1"/>
          </p:cNvSpPr>
          <p:nvPr/>
        </p:nvSpPr>
        <p:spPr bwMode="auto">
          <a:xfrm>
            <a:off x="4361335" y="2510312"/>
            <a:ext cx="147004" cy="116166"/>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grpSp>
        <p:nvGrpSpPr>
          <p:cNvPr id="2" name="Group 1"/>
          <p:cNvGrpSpPr/>
          <p:nvPr/>
        </p:nvGrpSpPr>
        <p:grpSpPr>
          <a:xfrm>
            <a:off x="1763713" y="6363858"/>
            <a:ext cx="5245100" cy="461937"/>
            <a:chOff x="1763713" y="6363858"/>
            <a:chExt cx="5245100" cy="461937"/>
          </a:xfrm>
        </p:grpSpPr>
        <p:sp>
          <p:nvSpPr>
            <p:cNvPr id="102" name="Chevron 79"/>
            <p:cNvSpPr>
              <a:spLocks noChangeArrowheads="1"/>
            </p:cNvSpPr>
            <p:nvPr/>
          </p:nvSpPr>
          <p:spPr bwMode="auto">
            <a:xfrm>
              <a:off x="5257874" y="6400299"/>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Project Team Member</a:t>
              </a:r>
            </a:p>
          </p:txBody>
        </p:sp>
        <p:pic>
          <p:nvPicPr>
            <p:cNvPr id="103" name="Picture 126"/>
            <p:cNvPicPr>
              <a:picLocks noChangeAspect="1"/>
            </p:cNvPicPr>
            <p:nvPr/>
          </p:nvPicPr>
          <p:blipFill>
            <a:blip r:embed="rId16">
              <a:extLst>
                <a:ext uri="{28A0092B-C50C-407E-A947-70E740481C1C}">
                  <a14:useLocalDpi xmlns:a14="http://schemas.microsoft.com/office/drawing/2010/main" val="0"/>
                </a:ext>
              </a:extLst>
            </a:blip>
            <a:stretch>
              <a:fillRect/>
            </a:stretch>
          </p:blipFill>
          <p:spPr bwMode="auto">
            <a:xfrm>
              <a:off x="4780584" y="6407884"/>
              <a:ext cx="411162" cy="411162"/>
            </a:xfrm>
            <a:prstGeom prst="rect">
              <a:avLst/>
            </a:prstGeom>
            <a:noFill/>
            <a:ln w="9525">
              <a:noFill/>
              <a:miter lim="800000"/>
              <a:headEnd/>
              <a:tailEnd/>
            </a:ln>
          </p:spPr>
        </p:pic>
        <p:sp>
          <p:nvSpPr>
            <p:cNvPr id="104" name="Chevron 79"/>
            <p:cNvSpPr>
              <a:spLocks noChangeArrowheads="1"/>
            </p:cNvSpPr>
            <p:nvPr/>
          </p:nvSpPr>
          <p:spPr bwMode="auto">
            <a:xfrm>
              <a:off x="2241921" y="6400299"/>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Project Manager</a:t>
              </a:r>
            </a:p>
          </p:txBody>
        </p:sp>
        <p:grpSp>
          <p:nvGrpSpPr>
            <p:cNvPr id="105" name="Group 104"/>
            <p:cNvGrpSpPr/>
            <p:nvPr/>
          </p:nvGrpSpPr>
          <p:grpSpPr>
            <a:xfrm>
              <a:off x="1763713" y="6396816"/>
              <a:ext cx="411736" cy="411162"/>
              <a:chOff x="1846263" y="6370638"/>
              <a:chExt cx="411736" cy="411162"/>
            </a:xfrm>
          </p:grpSpPr>
          <p:pic>
            <p:nvPicPr>
              <p:cNvPr id="113" name="Picture 147" descr="wendy_maidstone_active.png"/>
              <p:cNvPicPr>
                <a:picLocks noChangeAspect="1"/>
              </p:cNvPicPr>
              <p:nvPr/>
            </p:nvPicPr>
            <p:blipFill>
              <a:blip r:embed="rId17" cstate="print"/>
              <a:srcRect/>
              <a:stretch>
                <a:fillRect/>
              </a:stretch>
            </p:blipFill>
            <p:spPr bwMode="auto">
              <a:xfrm>
                <a:off x="1846263" y="6370638"/>
                <a:ext cx="411162" cy="411162"/>
              </a:xfrm>
              <a:prstGeom prst="rect">
                <a:avLst/>
              </a:prstGeom>
              <a:noFill/>
              <a:ln w="9525">
                <a:noFill/>
                <a:miter lim="800000"/>
                <a:headEnd/>
                <a:tailEnd/>
              </a:ln>
            </p:spPr>
          </p:pic>
          <p:sp>
            <p:nvSpPr>
              <p:cNvPr id="114" name="Donut 113"/>
              <p:cNvSpPr>
                <a:spLocks noChangeAspect="1"/>
              </p:cNvSpPr>
              <p:nvPr/>
            </p:nvSpPr>
            <p:spPr bwMode="gray">
              <a:xfrm>
                <a:off x="1847599" y="6371400"/>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
          <p:nvSpPr>
            <p:cNvPr id="106" name="Chevron 79"/>
            <p:cNvSpPr>
              <a:spLocks noChangeArrowheads="1"/>
            </p:cNvSpPr>
            <p:nvPr/>
          </p:nvSpPr>
          <p:spPr bwMode="auto">
            <a:xfrm>
              <a:off x="6369051" y="6382567"/>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Accountant</a:t>
              </a:r>
            </a:p>
          </p:txBody>
        </p:sp>
        <p:pic>
          <p:nvPicPr>
            <p:cNvPr id="107" name="Picture 68"/>
            <p:cNvPicPr>
              <a:picLocks noChangeAspect="1"/>
            </p:cNvPicPr>
            <p:nvPr>
              <p:custDataLst>
                <p:tags r:id="rId1"/>
              </p:custDataLst>
            </p:nvPr>
          </p:nvPicPr>
          <p:blipFill>
            <a:blip r:embed="rId18" cstate="print">
              <a:extLst>
                <a:ext uri="{28A0092B-C50C-407E-A947-70E740481C1C}">
                  <a14:useLocalDpi xmlns:a14="http://schemas.microsoft.com/office/drawing/2010/main" val="0"/>
                </a:ext>
              </a:extLst>
            </a:blip>
            <a:stretch>
              <a:fillRect/>
            </a:stretch>
          </p:blipFill>
          <p:spPr bwMode="auto">
            <a:xfrm>
              <a:off x="5878588" y="6374121"/>
              <a:ext cx="452362" cy="439142"/>
            </a:xfrm>
            <a:prstGeom prst="rect">
              <a:avLst/>
            </a:prstGeom>
            <a:noFill/>
            <a:ln w="9525">
              <a:noFill/>
              <a:miter lim="800000"/>
              <a:headEnd/>
              <a:tailEnd/>
            </a:ln>
          </p:spPr>
        </p:pic>
        <p:pic>
          <p:nvPicPr>
            <p:cNvPr id="109" name="Picture 96"/>
            <p:cNvPicPr>
              <a:picLocks noChangeAspect="1" noChangeArrowheads="1"/>
            </p:cNvPicPr>
            <p:nvPr/>
          </p:nvPicPr>
          <p:blipFill>
            <a:blip r:embed="rId19" cstate="print">
              <a:extLst>
                <a:ext uri="{28A0092B-C50C-407E-A947-70E740481C1C}">
                  <a14:useLocalDpi xmlns:a14="http://schemas.microsoft.com/office/drawing/2010/main" val="0"/>
                </a:ext>
              </a:extLst>
            </a:blip>
            <a:stretch>
              <a:fillRect/>
            </a:stretch>
          </p:blipFill>
          <p:spPr bwMode="auto">
            <a:xfrm>
              <a:off x="2724502" y="6414632"/>
              <a:ext cx="401638" cy="400005"/>
            </a:xfrm>
            <a:prstGeom prst="rect">
              <a:avLst/>
            </a:prstGeom>
            <a:noFill/>
            <a:ln w="9525">
              <a:noFill/>
              <a:miter lim="800000"/>
              <a:headEnd/>
              <a:tailEnd/>
            </a:ln>
          </p:spPr>
        </p:pic>
        <p:sp>
          <p:nvSpPr>
            <p:cNvPr id="110" name="Chevron 79"/>
            <p:cNvSpPr>
              <a:spLocks noChangeArrowheads="1"/>
            </p:cNvSpPr>
            <p:nvPr/>
          </p:nvSpPr>
          <p:spPr bwMode="auto">
            <a:xfrm>
              <a:off x="3209409" y="6376319"/>
              <a:ext cx="639762" cy="43114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Operational Buyer</a:t>
              </a:r>
            </a:p>
          </p:txBody>
        </p:sp>
        <p:pic>
          <p:nvPicPr>
            <p:cNvPr id="111" name="Picture 143"/>
            <p:cNvPicPr>
              <a:picLocks noChangeAspect="1"/>
            </p:cNvPicPr>
            <p:nvPr/>
          </p:nvPicPr>
          <p:blipFill>
            <a:blip r:embed="rId20">
              <a:extLst>
                <a:ext uri="{28A0092B-C50C-407E-A947-70E740481C1C}">
                  <a14:useLocalDpi xmlns:a14="http://schemas.microsoft.com/office/drawing/2010/main" val="0"/>
                </a:ext>
              </a:extLst>
            </a:blip>
            <a:stretch>
              <a:fillRect/>
            </a:stretch>
          </p:blipFill>
          <p:spPr bwMode="auto">
            <a:xfrm>
              <a:off x="3814149" y="6414632"/>
              <a:ext cx="411163" cy="411163"/>
            </a:xfrm>
            <a:prstGeom prst="rect">
              <a:avLst/>
            </a:prstGeom>
            <a:noFill/>
            <a:ln w="9525">
              <a:noFill/>
              <a:miter lim="800000"/>
              <a:headEnd/>
              <a:tailEnd/>
            </a:ln>
          </p:spPr>
        </p:pic>
        <p:sp>
          <p:nvSpPr>
            <p:cNvPr id="112" name="Chevron 79"/>
            <p:cNvSpPr>
              <a:spLocks noChangeArrowheads="1"/>
            </p:cNvSpPr>
            <p:nvPr/>
          </p:nvSpPr>
          <p:spPr bwMode="auto">
            <a:xfrm>
              <a:off x="4304148" y="6363858"/>
              <a:ext cx="639762" cy="43114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Employee</a:t>
              </a:r>
            </a:p>
          </p:txBody>
        </p:sp>
      </p:grpSp>
      <p:grpSp>
        <p:nvGrpSpPr>
          <p:cNvPr id="129" name="Group 128"/>
          <p:cNvGrpSpPr/>
          <p:nvPr/>
        </p:nvGrpSpPr>
        <p:grpSpPr>
          <a:xfrm>
            <a:off x="6878878" y="4215059"/>
            <a:ext cx="2247263" cy="2668588"/>
            <a:chOff x="6907073" y="4179906"/>
            <a:chExt cx="2260962" cy="2668588"/>
          </a:xfrm>
        </p:grpSpPr>
        <p:sp>
          <p:nvSpPr>
            <p:cNvPr id="130" name="Rectangle 72"/>
            <p:cNvSpPr>
              <a:spLocks noChangeArrowheads="1"/>
            </p:cNvSpPr>
            <p:nvPr/>
          </p:nvSpPr>
          <p:spPr bwMode="auto">
            <a:xfrm>
              <a:off x="6913785" y="4179906"/>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ysClr val="windowText" lastClr="000000"/>
                </a:solidFill>
                <a:effectLst/>
                <a:uLnTx/>
                <a:uFillTx/>
              </a:endParaRPr>
            </a:p>
          </p:txBody>
        </p:sp>
        <p:sp>
          <p:nvSpPr>
            <p:cNvPr id="131" name="Rectangle 73"/>
            <p:cNvSpPr>
              <a:spLocks noChangeArrowheads="1"/>
            </p:cNvSpPr>
            <p:nvPr/>
          </p:nvSpPr>
          <p:spPr bwMode="auto">
            <a:xfrm>
              <a:off x="6940550" y="4187825"/>
              <a:ext cx="471546" cy="169277"/>
            </a:xfrm>
            <a:prstGeom prst="rect">
              <a:avLst/>
            </a:prstGeom>
            <a:noFill/>
            <a:ln w="9525">
              <a:noFill/>
              <a:miter lim="800000"/>
              <a:headEnd/>
              <a:tailEnd/>
            </a:ln>
          </p:spPr>
          <p:txBody>
            <a:bodyPr wrap="non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666666"/>
                  </a:solidFill>
                  <a:effectLst/>
                  <a:uLnTx/>
                  <a:uFillTx/>
                  <a:latin typeface="BentonSans Book "/>
                  <a:cs typeface="BentonSans Book "/>
                </a:rPr>
                <a:t>Legend</a:t>
              </a:r>
            </a:p>
          </p:txBody>
        </p:sp>
        <p:sp>
          <p:nvSpPr>
            <p:cNvPr id="132" name="Rectangle 74"/>
            <p:cNvSpPr>
              <a:spLocks noChangeArrowheads="1"/>
            </p:cNvSpPr>
            <p:nvPr/>
          </p:nvSpPr>
          <p:spPr bwMode="auto">
            <a:xfrm>
              <a:off x="7137903" y="4633588"/>
              <a:ext cx="1908175" cy="2092881"/>
            </a:xfrm>
            <a:prstGeom prst="rect">
              <a:avLst/>
            </a:prstGeom>
            <a:noFill/>
            <a:ln w="9525">
              <a:noFill/>
              <a:miter lim="800000"/>
              <a:headEnd/>
              <a:tailEnd/>
            </a:ln>
          </p:spPr>
          <p:txBody>
            <a:bodyPr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Process mainly driven by the user</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dirty="0">
                <a:ln>
                  <a:noFill/>
                </a:ln>
                <a:solidFill>
                  <a:srgbClr val="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Process mainly driven by the system</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dirty="0">
                <a:ln>
                  <a:noFill/>
                </a:ln>
                <a:solidFill>
                  <a:srgbClr val="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Process running in an external system</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dirty="0">
                <a:ln>
                  <a:noFill/>
                </a:ln>
                <a:solidFill>
                  <a:srgbClr val="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Manual process not supported by the system</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dirty="0">
                <a:ln>
                  <a:noFill/>
                </a:ln>
                <a:solidFill>
                  <a:srgbClr val="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Process that communicates with third-party software (mouse-over for details)</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dirty="0">
                <a:ln>
                  <a:noFill/>
                </a:ln>
                <a:solidFill>
                  <a:srgbClr val="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Process with relevance to Financials</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dirty="0">
                <a:ln>
                  <a:noFill/>
                </a:ln>
                <a:solidFill>
                  <a:srgbClr val="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Related scenario</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dirty="0">
                <a:ln>
                  <a:noFill/>
                </a:ln>
                <a:solidFill>
                  <a:srgbClr val="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rPr>
                <a:t>Info button with more information</a:t>
              </a:r>
              <a:endParaRPr kumimoji="0" lang="en-US" sz="800" b="0" i="0" u="none" strike="noStrike" kern="0" cap="none" spc="0" normalizeH="0" baseline="0" noProof="0" dirty="0">
                <a:ln>
                  <a:noFill/>
                </a:ln>
                <a:solidFill>
                  <a:sysClr val="windowText" lastClr="000000"/>
                </a:solidFill>
                <a:effectLst/>
                <a:uLnTx/>
                <a:uFillTx/>
              </a:endParaRPr>
            </a:p>
          </p:txBody>
        </p:sp>
        <p:pic>
          <p:nvPicPr>
            <p:cNvPr id="133" name="Picture 75"/>
            <p:cNvPicPr>
              <a:picLocks noChangeAspect="1" noChangeArrowheads="1"/>
            </p:cNvPicPr>
            <p:nvPr/>
          </p:nvPicPr>
          <p:blipFill>
            <a:blip r:embed="rId21" cstate="print">
              <a:extLst>
                <a:ext uri="{28A0092B-C50C-407E-A947-70E740481C1C}">
                  <a14:useLocalDpi xmlns:a14="http://schemas.microsoft.com/office/drawing/2010/main" val="0"/>
                </a:ext>
              </a:extLst>
            </a:blip>
            <a:stretch>
              <a:fillRect/>
            </a:stretch>
          </p:blipFill>
          <p:spPr bwMode="auto">
            <a:xfrm>
              <a:off x="6934994" y="6352314"/>
              <a:ext cx="127000" cy="94672"/>
            </a:xfrm>
            <a:prstGeom prst="rect">
              <a:avLst/>
            </a:prstGeom>
            <a:noFill/>
            <a:ln w="9525">
              <a:noFill/>
              <a:miter lim="800000"/>
              <a:headEnd/>
              <a:tailEnd/>
            </a:ln>
          </p:spPr>
        </p:pic>
        <p:sp>
          <p:nvSpPr>
            <p:cNvPr id="134" name="Rectangle 76">
              <a:hlinkClick r:id="rId22"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marL="0" marR="0" lvl="0" indent="0" algn="r" defTabSz="914400" eaLnBrk="1" fontAlgn="auto" latinLnBrk="0" hangingPunct="1">
                <a:lnSpc>
                  <a:spcPct val="100000"/>
                </a:lnSpc>
                <a:spcBef>
                  <a:spcPts val="0"/>
                </a:spcBef>
                <a:spcAft>
                  <a:spcPts val="0"/>
                </a:spcAft>
                <a:buClr>
                  <a:schemeClr val="accent1"/>
                </a:buClr>
                <a:buSzPct val="80000"/>
                <a:buFont typeface="Wingdings" pitchFamily="2" charset="2"/>
                <a:buNone/>
                <a:tabLst/>
                <a:defRPr/>
              </a:pPr>
              <a:r>
                <a:rPr kumimoji="0" lang="en-US" sz="800" b="0" i="0" u="none" strike="noStrike" kern="0" cap="none" spc="0" normalizeH="0" baseline="0" noProof="0" dirty="0">
                  <a:ln>
                    <a:noFill/>
                  </a:ln>
                  <a:solidFill>
                    <a:srgbClr val="44697D"/>
                  </a:solidFill>
                  <a:effectLst/>
                  <a:uLnTx/>
                  <a:uFillTx/>
                  <a:hlinkClick r:id="rId22" action="ppaction://hlinksldjump"/>
                </a:rPr>
                <a:t>Close Legend</a:t>
              </a:r>
              <a:endParaRPr kumimoji="0" lang="en-US" sz="800" b="0" i="0" u="none" strike="noStrike" kern="0" cap="none" spc="0" normalizeH="0" baseline="0" noProof="0" dirty="0">
                <a:ln>
                  <a:noFill/>
                </a:ln>
                <a:solidFill>
                  <a:srgbClr val="44697D"/>
                </a:solidFill>
                <a:effectLst/>
                <a:uLnTx/>
                <a:uFillTx/>
              </a:endParaRPr>
            </a:p>
          </p:txBody>
        </p:sp>
        <p:sp>
          <p:nvSpPr>
            <p:cNvPr id="135" name="Chevron 123"/>
            <p:cNvSpPr>
              <a:spLocks noChangeArrowheads="1"/>
            </p:cNvSpPr>
            <p:nvPr/>
          </p:nvSpPr>
          <p:spPr bwMode="auto">
            <a:xfrm>
              <a:off x="6929182" y="5149718"/>
              <a:ext cx="107950" cy="104775"/>
            </a:xfrm>
            <a:prstGeom prst="chevron">
              <a:avLst>
                <a:gd name="adj" fmla="val 10394"/>
              </a:avLst>
            </a:prstGeom>
            <a:solidFill>
              <a:srgbClr val="98DB3C"/>
            </a:solidFill>
            <a:ln w="9525" cap="rnd" algn="ctr">
              <a:noFill/>
              <a:bevel/>
              <a:headEnd/>
              <a:tailEnd/>
            </a:ln>
          </p:spPr>
          <p:txBody>
            <a:bodyPr lIns="36000" tIns="36000" rIns="36000" bIns="36000" anchor="ctr"/>
            <a:lstStyle/>
            <a:p>
              <a:pPr marL="0" marR="0" lvl="0" indent="0" defTabSz="914400" eaLnBrk="1" fontAlgn="auto" latinLnBrk="0" hangingPunct="1">
                <a:lnSpc>
                  <a:spcPct val="90000"/>
                </a:lnSpc>
                <a:spcBef>
                  <a:spcPts val="0"/>
                </a:spcBef>
                <a:spcAft>
                  <a:spcPts val="0"/>
                </a:spcAft>
                <a:buClr>
                  <a:schemeClr val="accent1"/>
                </a:buClr>
                <a:buSzPct val="80000"/>
                <a:buFontTx/>
                <a:buNone/>
                <a:tabLst/>
                <a:defRPr/>
              </a:pPr>
              <a:endParaRPr kumimoji="0" lang="en-US" sz="800" b="0" i="0" u="none" strike="noStrike" kern="0" cap="none" spc="0" normalizeH="0" baseline="0" noProof="0" dirty="0">
                <a:ln>
                  <a:noFill/>
                </a:ln>
                <a:solidFill>
                  <a:srgbClr val="404040"/>
                </a:solidFill>
                <a:effectLst/>
                <a:uLnTx/>
                <a:uFillTx/>
              </a:endParaRPr>
            </a:p>
          </p:txBody>
        </p:sp>
        <p:pic>
          <p:nvPicPr>
            <p:cNvPr id="136" name="Picture 135" descr="i_button_black.psd"/>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6920722" y="6556901"/>
              <a:ext cx="138040" cy="138040"/>
            </a:xfrm>
            <a:prstGeom prst="rect">
              <a:avLst/>
            </a:prstGeom>
          </p:spPr>
        </p:pic>
        <p:sp>
          <p:nvSpPr>
            <p:cNvPr id="137" name="Freeform 70">
              <a:hlinkClick r:id="rId22" action="ppaction://hlinksldjump" tooltip="Third party product"/>
            </p:cNvPr>
            <p:cNvSpPr>
              <a:spLocks noChangeArrowheads="1"/>
            </p:cNvSpPr>
            <p:nvPr/>
          </p:nvSpPr>
          <p:spPr bwMode="auto">
            <a:xfrm flipV="1">
              <a:off x="6907073" y="576594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grpSp>
      <p:sp>
        <p:nvSpPr>
          <p:cNvPr id="138" name="Chevron 123"/>
          <p:cNvSpPr>
            <a:spLocks noChangeArrowheads="1"/>
          </p:cNvSpPr>
          <p:nvPr/>
        </p:nvSpPr>
        <p:spPr bwMode="auto">
          <a:xfrm>
            <a:off x="6914278" y="4712061"/>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marL="0" marR="0" lvl="0" indent="0" defTabSz="914400" eaLnBrk="1" fontAlgn="auto" latinLnBrk="0" hangingPunct="1">
              <a:lnSpc>
                <a:spcPct val="90000"/>
              </a:lnSpc>
              <a:spcBef>
                <a:spcPts val="0"/>
              </a:spcBef>
              <a:spcAft>
                <a:spcPts val="0"/>
              </a:spcAft>
              <a:buClr>
                <a:schemeClr val="accent1"/>
              </a:buClr>
              <a:buSzPct val="80000"/>
              <a:buFontTx/>
              <a:buNone/>
              <a:tabLst/>
              <a:defRPr/>
            </a:pPr>
            <a:endParaRPr kumimoji="0" lang="en-US" sz="800" b="0" i="0" u="none" strike="noStrike" kern="0" cap="none" spc="0" normalizeH="0" baseline="0" noProof="0">
              <a:ln>
                <a:noFill/>
              </a:ln>
              <a:solidFill>
                <a:srgbClr val="404040"/>
              </a:solidFill>
              <a:effectLst/>
              <a:uLnTx/>
              <a:uFillTx/>
            </a:endParaRPr>
          </a:p>
        </p:txBody>
      </p:sp>
      <p:sp>
        <p:nvSpPr>
          <p:cNvPr id="139" name="Chevron 123"/>
          <p:cNvSpPr>
            <a:spLocks noChangeArrowheads="1"/>
          </p:cNvSpPr>
          <p:nvPr/>
        </p:nvSpPr>
        <p:spPr bwMode="auto">
          <a:xfrm>
            <a:off x="6910459" y="4949727"/>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marL="0" marR="0" lvl="0" indent="0" defTabSz="914400" eaLnBrk="1" fontAlgn="auto" latinLnBrk="0" hangingPunct="1">
              <a:lnSpc>
                <a:spcPct val="90000"/>
              </a:lnSpc>
              <a:spcBef>
                <a:spcPts val="0"/>
              </a:spcBef>
              <a:spcAft>
                <a:spcPts val="0"/>
              </a:spcAft>
              <a:buClr>
                <a:schemeClr val="accent1"/>
              </a:buClr>
              <a:buSzPct val="80000"/>
              <a:buFontTx/>
              <a:buNone/>
              <a:tabLst/>
              <a:defRPr/>
            </a:pPr>
            <a:endParaRPr kumimoji="0" lang="en-US" sz="800" b="0" i="0" u="none" strike="noStrike" kern="0" cap="none" spc="0" normalizeH="0" baseline="0" noProof="0">
              <a:ln>
                <a:noFill/>
              </a:ln>
              <a:solidFill>
                <a:srgbClr val="404040"/>
              </a:solidFill>
              <a:effectLst/>
              <a:uLnTx/>
              <a:uFillTx/>
            </a:endParaRPr>
          </a:p>
        </p:txBody>
      </p:sp>
      <p:sp>
        <p:nvSpPr>
          <p:cNvPr id="140" name="Chevron 123"/>
          <p:cNvSpPr>
            <a:spLocks noChangeArrowheads="1"/>
          </p:cNvSpPr>
          <p:nvPr/>
        </p:nvSpPr>
        <p:spPr bwMode="auto">
          <a:xfrm>
            <a:off x="6918087" y="5479574"/>
            <a:ext cx="107950" cy="104775"/>
          </a:xfrm>
          <a:prstGeom prst="chevron">
            <a:avLst>
              <a:gd name="adj" fmla="val 10394"/>
            </a:avLst>
          </a:prstGeom>
          <a:solidFill>
            <a:schemeClr val="bg1"/>
          </a:solidFill>
          <a:ln w="3175" cmpd="sng" algn="ctr">
            <a:solidFill>
              <a:schemeClr val="tx1"/>
            </a:solidFill>
            <a:prstDash val="solid"/>
            <a:bevel/>
            <a:headEnd/>
            <a:tailEnd/>
          </a:ln>
        </p:spPr>
        <p:txBody>
          <a:bodyPr lIns="36000" tIns="36000" rIns="36000" bIns="36000" anchor="ctr"/>
          <a:lstStyle/>
          <a:p>
            <a:pPr marL="0" marR="0" lvl="0" indent="0" defTabSz="914400" eaLnBrk="1" fontAlgn="auto" latinLnBrk="0" hangingPunct="1">
              <a:lnSpc>
                <a:spcPct val="90000"/>
              </a:lnSpc>
              <a:spcBef>
                <a:spcPts val="0"/>
              </a:spcBef>
              <a:spcAft>
                <a:spcPts val="0"/>
              </a:spcAft>
              <a:buClr>
                <a:schemeClr val="accent1"/>
              </a:buClr>
              <a:buSzPct val="80000"/>
              <a:buFontTx/>
              <a:buNone/>
              <a:tabLst/>
              <a:defRPr/>
            </a:pPr>
            <a:endParaRPr kumimoji="0" lang="en-US" sz="800" b="0" i="0" u="none" strike="noStrike" kern="0" cap="none" spc="0" normalizeH="0" baseline="0" noProof="0">
              <a:ln>
                <a:noFill/>
              </a:ln>
              <a:solidFill>
                <a:srgbClr val="404040"/>
              </a:solidFill>
              <a:effectLst/>
              <a:uLnTx/>
              <a:uFillTx/>
            </a:endParaRPr>
          </a:p>
        </p:txBody>
      </p:sp>
      <p:sp>
        <p:nvSpPr>
          <p:cNvPr id="141" name="Freeform 69"/>
          <p:cNvSpPr>
            <a:spLocks noChangeArrowheads="1"/>
          </p:cNvSpPr>
          <p:nvPr/>
        </p:nvSpPr>
        <p:spPr bwMode="auto">
          <a:xfrm>
            <a:off x="6888521" y="614247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60425892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TextBox 10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2" name="Chevron 44">
            <a:hlinkClick r:id="rId7" action="ppaction://hlinksldjump"/>
          </p:cNvPr>
          <p:cNvSpPr>
            <a:spLocks noChangeArrowheads="1"/>
          </p:cNvSpPr>
          <p:nvPr/>
        </p:nvSpPr>
        <p:spPr bwMode="auto">
          <a:xfrm>
            <a:off x="1067578" y="1542084"/>
            <a:ext cx="3827750" cy="2017042"/>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Project Purchase Requests</a:t>
            </a:r>
          </a:p>
        </p:txBody>
      </p:sp>
      <p:sp>
        <p:nvSpPr>
          <p:cNvPr id="2" name="Title 1"/>
          <p:cNvSpPr>
            <a:spLocks noGrp="1"/>
          </p:cNvSpPr>
          <p:nvPr>
            <p:ph type="title"/>
          </p:nvPr>
        </p:nvSpPr>
        <p:spPr/>
        <p:txBody>
          <a:bodyPr/>
          <a:lstStyle/>
          <a:p>
            <a:r>
              <a:rPr lang="en-US" dirty="0">
                <a:latin typeface="BentonSans Light" pitchFamily="2" charset="0"/>
              </a:rPr>
              <a:t>Materials in Projects from Project Purchase Requests</a:t>
            </a:r>
            <a:br>
              <a:rPr lang="en-US" dirty="0">
                <a:latin typeface="BentonSans Light" pitchFamily="2" charset="0"/>
              </a:rPr>
            </a:br>
            <a:r>
              <a:rPr lang="en-US" dirty="0">
                <a:latin typeface="BentonSans Light" pitchFamily="2" charset="0"/>
              </a:rPr>
              <a:t>Process Details: Creating Project Purchase Requests</a:t>
            </a:r>
            <a:endParaRPr lang="en-US" sz="2000" b="0" dirty="0"/>
          </a:p>
        </p:txBody>
      </p:sp>
      <p:sp>
        <p:nvSpPr>
          <p:cNvPr id="21" name="Rectangle 122"/>
          <p:cNvSpPr>
            <a:spLocks noChangeArrowheads="1"/>
          </p:cNvSpPr>
          <p:nvPr/>
        </p:nvSpPr>
        <p:spPr bwMode="auto">
          <a:xfrm>
            <a:off x="1763713" y="4113576"/>
            <a:ext cx="7380287" cy="2725737"/>
          </a:xfrm>
          <a:prstGeom prst="rect">
            <a:avLst/>
          </a:prstGeom>
          <a:solidFill>
            <a:srgbClr val="ECECEC"/>
          </a:solidFill>
          <a:ln w="9525" algn="ctr">
            <a:noFill/>
            <a:round/>
            <a:headEnd/>
            <a:tailEnd/>
          </a:ln>
        </p:spPr>
        <p:txBody>
          <a:bodyPr wrap="none" lIns="90000" tIns="46800" rIns="90000" bIns="46800" anchor="ctr"/>
          <a:lstStyle/>
          <a:p>
            <a:pPr lvl="0">
              <a:buClr>
                <a:srgbClr val="F0AB00"/>
              </a:buClr>
              <a:buSzPct val="80000"/>
            </a:pPr>
            <a:endParaRPr lang="en-US" sz="900" b="1" dirty="0">
              <a:solidFill>
                <a:srgbClr val="404040"/>
              </a:solidFill>
            </a:endParaRPr>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934376"/>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endParaRPr lang="en-US" sz="900" dirty="0"/>
          </a:p>
          <a:p>
            <a:pPr algn="just">
              <a:lnSpc>
                <a:spcPct val="107000"/>
              </a:lnSpc>
              <a:spcAft>
                <a:spcPts val="800"/>
              </a:spcAft>
            </a:pPr>
            <a:r>
              <a:rPr lang="en-US" sz="900" b="1" dirty="0">
                <a:latin typeface="Arial" panose="020B0604020202020204" pitchFamily="34" charset="0"/>
                <a:ea typeface="Calibri" panose="020F0502020204030204" pitchFamily="34" charset="0"/>
                <a:cs typeface="Arial" panose="020B0604020202020204" pitchFamily="34" charset="0"/>
              </a:rPr>
              <a:t>Creating</a:t>
            </a:r>
            <a:r>
              <a:rPr lang="en-US" sz="900" dirty="0">
                <a:latin typeface="Arial" panose="020B0604020202020204" pitchFamily="34" charset="0"/>
                <a:ea typeface="Calibri" panose="020F0502020204030204" pitchFamily="34" charset="0"/>
                <a:cs typeface="Arial" panose="020B0604020202020204" pitchFamily="34" charset="0"/>
              </a:rPr>
              <a:t> </a:t>
            </a:r>
            <a:r>
              <a:rPr lang="en-US" sz="900" b="1" dirty="0">
                <a:latin typeface="Arial" panose="020B0604020202020204" pitchFamily="34" charset="0"/>
                <a:ea typeface="Calibri" panose="020F0502020204030204" pitchFamily="34" charset="0"/>
                <a:cs typeface="Arial" panose="020B0604020202020204" pitchFamily="34" charset="0"/>
              </a:rPr>
              <a:t>Project Purchase Requests</a:t>
            </a:r>
            <a:r>
              <a:rPr lang="en-US" sz="900" dirty="0">
                <a:latin typeface="Arial" panose="020B0604020202020204" pitchFamily="34" charset="0"/>
                <a:ea typeface="Calibri" panose="020F0502020204030204" pitchFamily="34" charset="0"/>
                <a:cs typeface="Arial" panose="020B0604020202020204" pitchFamily="34" charset="0"/>
              </a:rPr>
              <a:t> business process enables you to trigger the purchasing process for your required materials from an external supplier directly from the project. You can choose a preferred supplier and you can also make notes or add attachments to the purchase request. After completing the data entry of the project purchase request you can subsequently view the status of the document on the Purchase Requests subtab, under the Products tab. Once data entry has been finished the project purchase request will be visible in the Purchase Requests and Orders work center. Here the purchasing department will trigger the actual ordering process.</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02" name="Chevron 101"/>
          <p:cNvSpPr>
            <a:spLocks noChangeArrowheads="1"/>
          </p:cNvSpPr>
          <p:nvPr/>
        </p:nvSpPr>
        <p:spPr bwMode="auto">
          <a:xfrm>
            <a:off x="7627938" y="4603750"/>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Project Manager</a:t>
            </a:r>
          </a:p>
        </p:txBody>
      </p:sp>
      <p:sp>
        <p:nvSpPr>
          <p:cNvPr id="103" name="Chevron 102"/>
          <p:cNvSpPr>
            <a:spLocks noChangeArrowheads="1"/>
          </p:cNvSpPr>
          <p:nvPr/>
        </p:nvSpPr>
        <p:spPr bwMode="auto">
          <a:xfrm>
            <a:off x="7627938" y="5154613"/>
            <a:ext cx="1379537" cy="358775"/>
          </a:xfrm>
          <a:prstGeom prst="chevron">
            <a:avLst>
              <a:gd name="adj" fmla="val 722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Project Management</a:t>
            </a:r>
            <a:endParaRPr lang="en-US" sz="1200" b="1" dirty="0">
              <a:solidFill>
                <a:srgbClr val="EA1A04"/>
              </a:solidFill>
            </a:endParaRPr>
          </a:p>
        </p:txBody>
      </p:sp>
      <p:sp>
        <p:nvSpPr>
          <p:cNvPr id="107" name="Chevron 102"/>
          <p:cNvSpPr>
            <a:spLocks noChangeArrowheads="1"/>
          </p:cNvSpPr>
          <p:nvPr/>
        </p:nvSpPr>
        <p:spPr bwMode="auto">
          <a:xfrm>
            <a:off x="7613870" y="586479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800" b="1" dirty="0"/>
          </a:p>
        </p:txBody>
      </p:sp>
      <p:sp>
        <p:nvSpPr>
          <p:cNvPr id="110"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1"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1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14" name="Picture 113" descr="Calculator_2_60px.png"/>
          <p:cNvPicPr>
            <a:picLocks noChangeAspect="1"/>
          </p:cNvPicPr>
          <p:nvPr/>
        </p:nvPicPr>
        <p:blipFill>
          <a:blip r:embed="rId9" cstate="print"/>
          <a:stretch>
            <a:fillRect/>
          </a:stretch>
        </p:blipFill>
        <p:spPr>
          <a:xfrm>
            <a:off x="366739" y="5245467"/>
            <a:ext cx="180000" cy="180000"/>
          </a:xfrm>
          <a:prstGeom prst="rect">
            <a:avLst/>
          </a:prstGeom>
        </p:spPr>
      </p:pic>
      <p:pic>
        <p:nvPicPr>
          <p:cNvPr id="115" name="Picture 114" descr="Monitor_60px.png"/>
          <p:cNvPicPr>
            <a:picLocks noChangeAspect="1"/>
          </p:cNvPicPr>
          <p:nvPr/>
        </p:nvPicPr>
        <p:blipFill>
          <a:blip r:embed="rId10" cstate="print"/>
          <a:stretch>
            <a:fillRect/>
          </a:stretch>
        </p:blipFill>
        <p:spPr>
          <a:xfrm>
            <a:off x="366739" y="5604137"/>
            <a:ext cx="180000" cy="180000"/>
          </a:xfrm>
          <a:prstGeom prst="rect">
            <a:avLst/>
          </a:prstGeom>
        </p:spPr>
      </p:pic>
      <p:sp>
        <p:nvSpPr>
          <p:cNvPr id="116" name="Rectangle 57">
            <a:hlinkClick r:id="" action="ppaction://noaction"/>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7" name="Rectangle 57">
            <a:hlinkClick r:id="" action="ppaction://noaction"/>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0" name="Chevron 123">
            <a:hlinkClick r:id="rId7" action="ppaction://hlinksldjump"/>
          </p:cNvPr>
          <p:cNvSpPr>
            <a:spLocks noChangeArrowheads="1"/>
          </p:cNvSpPr>
          <p:nvPr/>
        </p:nvSpPr>
        <p:spPr bwMode="auto">
          <a:xfrm>
            <a:off x="4877834" y="2081561"/>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Purchase Orders</a:t>
            </a:r>
          </a:p>
        </p:txBody>
      </p:sp>
      <p:sp>
        <p:nvSpPr>
          <p:cNvPr id="61" name="Chevron 123">
            <a:hlinkClick r:id="rId11" action="ppaction://hlinksldjump"/>
          </p:cNvPr>
          <p:cNvSpPr>
            <a:spLocks noChangeArrowheads="1"/>
          </p:cNvSpPr>
          <p:nvPr/>
        </p:nvSpPr>
        <p:spPr bwMode="auto">
          <a:xfrm>
            <a:off x="5734119" y="2078682"/>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68" name="Chevron 123">
            <a:hlinkClick r:id="rId12" action="ppaction://hlinksldjump"/>
          </p:cNvPr>
          <p:cNvSpPr>
            <a:spLocks noChangeArrowheads="1"/>
          </p:cNvSpPr>
          <p:nvPr/>
        </p:nvSpPr>
        <p:spPr bwMode="auto">
          <a:xfrm>
            <a:off x="6587746" y="2081561"/>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Supplier Invoicing</a:t>
            </a:r>
          </a:p>
        </p:txBody>
      </p:sp>
      <p:sp>
        <p:nvSpPr>
          <p:cNvPr id="73" name="Freeform 69"/>
          <p:cNvSpPr>
            <a:spLocks noChangeArrowheads="1"/>
          </p:cNvSpPr>
          <p:nvPr/>
        </p:nvSpPr>
        <p:spPr bwMode="auto">
          <a:xfrm>
            <a:off x="6404719" y="282831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Freeform 69"/>
          <p:cNvSpPr>
            <a:spLocks noChangeArrowheads="1"/>
          </p:cNvSpPr>
          <p:nvPr/>
        </p:nvSpPr>
        <p:spPr bwMode="auto">
          <a:xfrm>
            <a:off x="7261003" y="283133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85" name="Picture 84" descr="i_button_black.pn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20" name="Rectangle 57">
            <a:hlinkClick r:id="" action="ppaction://noaction"/>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6" name="Picture 85"/>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6740" y="4868969"/>
            <a:ext cx="179998" cy="134181"/>
          </a:xfrm>
          <a:prstGeom prst="rect">
            <a:avLst/>
          </a:prstGeom>
        </p:spPr>
      </p:pic>
      <p:sp>
        <p:nvSpPr>
          <p:cNvPr id="57" name="Chevron 123">
            <a:hlinkClick r:id="rId15" action="ppaction://hlinksldjump"/>
          </p:cNvPr>
          <p:cNvSpPr>
            <a:spLocks noChangeArrowheads="1"/>
          </p:cNvSpPr>
          <p:nvPr/>
        </p:nvSpPr>
        <p:spPr bwMode="auto">
          <a:xfrm>
            <a:off x="332753"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pic>
        <p:nvPicPr>
          <p:cNvPr id="77" name="Picture 147"/>
          <p:cNvPicPr>
            <a:picLocks noChangeAspect="1"/>
          </p:cNvPicPr>
          <p:nvPr/>
        </p:nvPicPr>
        <p:blipFill>
          <a:blip r:embed="rId16">
            <a:extLst>
              <a:ext uri="{28A0092B-C50C-407E-A947-70E740481C1C}">
                <a14:useLocalDpi xmlns:a14="http://schemas.microsoft.com/office/drawing/2010/main" val="0"/>
              </a:ext>
            </a:extLst>
          </a:blip>
          <a:stretch>
            <a:fillRect/>
          </a:stretch>
        </p:blipFill>
        <p:spPr bwMode="auto">
          <a:xfrm>
            <a:off x="6980237" y="4498547"/>
            <a:ext cx="405115" cy="411162"/>
          </a:xfrm>
          <a:prstGeom prst="rect">
            <a:avLst/>
          </a:prstGeom>
          <a:noFill/>
          <a:ln w="9525">
            <a:noFill/>
            <a:miter lim="800000"/>
            <a:headEnd/>
            <a:tailEnd/>
          </a:ln>
        </p:spPr>
      </p:pic>
      <p:pic>
        <p:nvPicPr>
          <p:cNvPr id="87" name="Picture 2"/>
          <p:cNvPicPr>
            <a:picLocks noChangeAspect="1" noChangeArrowheads="1"/>
          </p:cNvPicPr>
          <p:nvPr/>
        </p:nvPicPr>
        <p:blipFill>
          <a:blip r:embed="rId17">
            <a:extLst>
              <a:ext uri="{28A0092B-C50C-407E-A947-70E740481C1C}">
                <a14:useLocalDpi xmlns:a14="http://schemas.microsoft.com/office/drawing/2010/main" val="0"/>
              </a:ext>
            </a:extLst>
          </a:blip>
          <a:stretch>
            <a:fillRect/>
          </a:stretch>
        </p:blipFill>
        <p:spPr bwMode="auto">
          <a:xfrm>
            <a:off x="6957147" y="5106304"/>
            <a:ext cx="634912" cy="444439"/>
          </a:xfrm>
          <a:prstGeom prst="rect">
            <a:avLst/>
          </a:prstGeom>
          <a:noFill/>
          <a:ln w="9525">
            <a:noFill/>
            <a:miter lim="800000"/>
            <a:headEnd/>
            <a:tailEnd/>
          </a:ln>
        </p:spPr>
      </p:pic>
      <p:sp>
        <p:nvSpPr>
          <p:cNvPr id="51" name="Chevron 50"/>
          <p:cNvSpPr>
            <a:spLocks noChangeArrowheads="1"/>
          </p:cNvSpPr>
          <p:nvPr>
            <p:custDataLst>
              <p:tags r:id="rId1"/>
            </p:custDataLst>
          </p:nvPr>
        </p:nvSpPr>
        <p:spPr bwMode="auto">
          <a:xfrm>
            <a:off x="1316208" y="2184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project purchase requests  order for project/tasks</a:t>
            </a:r>
          </a:p>
        </p:txBody>
      </p:sp>
      <p:sp>
        <p:nvSpPr>
          <p:cNvPr id="52" name="Chevron 51"/>
          <p:cNvSpPr>
            <a:spLocks noChangeArrowheads="1"/>
          </p:cNvSpPr>
          <p:nvPr>
            <p:custDataLst>
              <p:tags r:id="rId2"/>
            </p:custDataLst>
          </p:nvPr>
        </p:nvSpPr>
        <p:spPr bwMode="auto">
          <a:xfrm>
            <a:off x="2101227" y="2184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Enter Details</a:t>
            </a:r>
          </a:p>
        </p:txBody>
      </p:sp>
      <p:sp>
        <p:nvSpPr>
          <p:cNvPr id="53" name="Chevron 52"/>
          <p:cNvSpPr>
            <a:spLocks noChangeArrowheads="1"/>
          </p:cNvSpPr>
          <p:nvPr>
            <p:custDataLst>
              <p:tags r:id="rId3"/>
            </p:custDataLst>
          </p:nvPr>
        </p:nvSpPr>
        <p:spPr bwMode="auto">
          <a:xfrm>
            <a:off x="2888604" y="2184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Submit for Approval (optional)</a:t>
            </a:r>
            <a:endParaRPr lang="en-US" sz="800" dirty="0">
              <a:solidFill>
                <a:srgbClr val="FF0000"/>
              </a:solidFill>
            </a:endParaRPr>
          </a:p>
        </p:txBody>
      </p:sp>
      <p:sp>
        <p:nvSpPr>
          <p:cNvPr id="55" name="Chevron 54"/>
          <p:cNvSpPr>
            <a:spLocks noChangeArrowheads="1"/>
          </p:cNvSpPr>
          <p:nvPr>
            <p:custDataLst>
              <p:tags r:id="rId4"/>
            </p:custDataLst>
          </p:nvPr>
        </p:nvSpPr>
        <p:spPr bwMode="auto">
          <a:xfrm>
            <a:off x="3680756" y="2184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Finish</a:t>
            </a:r>
          </a:p>
        </p:txBody>
      </p:sp>
      <p:sp>
        <p:nvSpPr>
          <p:cNvPr id="41" name="TextBox 59">
            <a:hlinkClick r:id="rId18" action="ppaction://hlinksldjump"/>
          </p:cNvPr>
          <p:cNvSpPr txBox="1">
            <a:spLocks noChangeArrowheads="1"/>
          </p:cNvSpPr>
          <p:nvPr/>
        </p:nvSpPr>
        <p:spPr bwMode="auto">
          <a:xfrm>
            <a:off x="4288685" y="1542084"/>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Tree>
    <p:extLst>
      <p:ext uri="{BB962C8B-B14F-4D97-AF65-F5344CB8AC3E}">
        <p14:creationId xmlns:p14="http://schemas.microsoft.com/office/powerpoint/2010/main" val="276187396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6" name="TextBox 8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latin typeface="BentonSans Light" pitchFamily="2" charset="0"/>
                <a:cs typeface="+mj-cs"/>
              </a:rPr>
              <a:t>Materials in Projects </a:t>
            </a:r>
            <a:r>
              <a:rPr lang="en-US" dirty="0">
                <a:latin typeface="BentonSans Light" pitchFamily="2" charset="0"/>
              </a:rPr>
              <a:t>from Project Purchase Requests</a:t>
            </a:r>
            <a:br>
              <a:rPr lang="en-US" dirty="0">
                <a:latin typeface="BentonSans Light" pitchFamily="2" charset="0"/>
                <a:cs typeface="+mj-cs"/>
              </a:rPr>
            </a:br>
            <a:r>
              <a:rPr lang="en-US" dirty="0">
                <a:latin typeface="BentonSans Light" pitchFamily="2" charset="0"/>
                <a:cs typeface="+mj-cs"/>
              </a:rPr>
              <a:t>Process Details: Creating Purchase Orders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Process Description</a:t>
            </a:r>
            <a:endParaRPr lang="en-US" sz="900" dirty="0">
              <a:solidFill>
                <a:srgbClr val="666666"/>
              </a:solidFill>
              <a:latin typeface="BentonSans Bold" pitchFamily="2" charset="0"/>
            </a:endParaRPr>
          </a:p>
        </p:txBody>
      </p:sp>
      <p:sp>
        <p:nvSpPr>
          <p:cNvPr id="54" name="TextBox 66"/>
          <p:cNvSpPr txBox="1">
            <a:spLocks noChangeArrowheads="1"/>
          </p:cNvSpPr>
          <p:nvPr/>
        </p:nvSpPr>
        <p:spPr bwMode="auto">
          <a:xfrm>
            <a:off x="1760926" y="4399866"/>
            <a:ext cx="4914194" cy="1338828"/>
          </a:xfrm>
          <a:prstGeom prst="rect">
            <a:avLst/>
          </a:prstGeom>
          <a:noFill/>
          <a:ln w="9525">
            <a:noFill/>
            <a:miter lim="800000"/>
            <a:headEnd/>
            <a:tailEnd/>
          </a:ln>
        </p:spPr>
        <p:txBody>
          <a:bodyPr wrap="square">
            <a:spAutoFit/>
          </a:bodyPr>
          <a:lstStyle/>
          <a:p>
            <a:pPr algn="just">
              <a:buClr>
                <a:schemeClr val="accent1"/>
              </a:buClr>
              <a:buSzPct val="80000"/>
              <a:buFont typeface="Wingdings" pitchFamily="2" charset="2"/>
              <a:buNone/>
            </a:pPr>
            <a:r>
              <a:rPr lang="en-US" sz="900" dirty="0"/>
              <a:t>The </a:t>
            </a:r>
            <a:r>
              <a:rPr lang="en-US" sz="900" b="1" dirty="0"/>
              <a:t>Creating Purchase Order</a:t>
            </a:r>
            <a:r>
              <a:rPr lang="en-US" sz="900" dirty="0"/>
              <a:t> business process belongs to the supplier relationship process, and enables the buyer to create the purchase order based on the purchase request created for the project. You can look into the changes made to the purchase request if any, add notes and attachments, and order the purchase order. You can also manually bundle multiple purchase requests with the same supplier and create a single purchase order. You can view the ordered purchase orders in the products tab of the project in the project management work center.</a:t>
            </a:r>
          </a:p>
          <a:p>
            <a:pPr>
              <a:buClr>
                <a:schemeClr val="accent1"/>
              </a:buClr>
              <a:buSzPct val="80000"/>
              <a:buFont typeface="Wingdings" pitchFamily="2" charset="2"/>
              <a:buNone/>
            </a:pPr>
            <a:endParaRPr lang="en-US" sz="900" dirty="0">
              <a:solidFill>
                <a:srgbClr val="FF0000"/>
              </a:solidFill>
            </a:endParaRPr>
          </a:p>
          <a:p>
            <a:pPr>
              <a:buClr>
                <a:schemeClr val="accent1"/>
              </a:buClr>
              <a:buSzPct val="80000"/>
              <a:buFont typeface="Wingdings" pitchFamily="2" charset="2"/>
              <a:buNone/>
            </a:pPr>
            <a:endParaRPr lang="en-US" sz="900" dirty="0">
              <a:solidFill>
                <a:srgbClr val="FF0000"/>
              </a:solidFill>
            </a:endParaRPr>
          </a:p>
        </p:txBody>
      </p:sp>
      <p:cxnSp>
        <p:nvCxnSpPr>
          <p:cNvPr id="67" name="Straight Connector 139"/>
          <p:cNvCxnSpPr>
            <a:cxnSpLocks noChangeShapeType="1"/>
          </p:cNvCxnSpPr>
          <p:nvPr/>
        </p:nvCxnSpPr>
        <p:spPr bwMode="auto">
          <a:xfrm>
            <a:off x="6786563" y="4438356"/>
            <a:ext cx="1" cy="2259062"/>
          </a:xfrm>
          <a:prstGeom prst="line">
            <a:avLst/>
          </a:prstGeom>
          <a:noFill/>
          <a:ln w="12700" algn="ctr">
            <a:solidFill>
              <a:schemeClr val="bg1"/>
            </a:solidFill>
            <a:round/>
            <a:headEnd/>
            <a:tailEnd/>
          </a:ln>
        </p:spPr>
      </p:cxn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TextBox 78"/>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dirty="0">
                <a:solidFill>
                  <a:srgbClr val="666666"/>
                </a:solidFill>
                <a:latin typeface="BentonSans Bold" pitchFamily="2" charset="0"/>
              </a:rPr>
              <a:t>Scenario </a:t>
            </a:r>
          </a:p>
          <a:p>
            <a:pPr>
              <a:buClr>
                <a:schemeClr val="accent1"/>
              </a:buClr>
              <a:buSzPct val="80000"/>
              <a:buFont typeface="Wingdings" pitchFamily="2" charset="2"/>
              <a:buNone/>
              <a:defRPr/>
            </a:pPr>
            <a:r>
              <a:rPr lang="en-US" sz="1200" b="1" dirty="0">
                <a:solidFill>
                  <a:srgbClr val="666666"/>
                </a:solidFill>
                <a:latin typeface="BentonSans Bold" pitchFamily="2" charset="0"/>
              </a:rPr>
              <a:t>Explorer</a:t>
            </a:r>
            <a:endParaRPr lang="en-US" sz="1000" dirty="0">
              <a:solidFill>
                <a:srgbClr val="666666"/>
              </a:solidFill>
              <a:latin typeface="BentonSans Bold" pitchFamily="2" charset="0"/>
            </a:endParaRPr>
          </a:p>
        </p:txBody>
      </p:sp>
      <p:sp>
        <p:nvSpPr>
          <p:cNvPr id="8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3" name="Picture 92" descr="Calculator_2_60px.png"/>
          <p:cNvPicPr>
            <a:picLocks noChangeAspect="1"/>
          </p:cNvPicPr>
          <p:nvPr/>
        </p:nvPicPr>
        <p:blipFill>
          <a:blip r:embed="rId7" cstate="print"/>
          <a:stretch>
            <a:fillRect/>
          </a:stretch>
        </p:blipFill>
        <p:spPr>
          <a:xfrm>
            <a:off x="366739" y="5245467"/>
            <a:ext cx="180000" cy="180000"/>
          </a:xfrm>
          <a:prstGeom prst="rect">
            <a:avLst/>
          </a:prstGeom>
        </p:spPr>
      </p:pic>
      <p:pic>
        <p:nvPicPr>
          <p:cNvPr id="94" name="Picture 93" descr="Monitor_60px.png"/>
          <p:cNvPicPr>
            <a:picLocks noChangeAspect="1"/>
          </p:cNvPicPr>
          <p:nvPr/>
        </p:nvPicPr>
        <p:blipFill>
          <a:blip r:embed="rId8" cstate="print"/>
          <a:stretch>
            <a:fillRect/>
          </a:stretch>
        </p:blipFill>
        <p:spPr>
          <a:xfrm>
            <a:off x="366739" y="5604137"/>
            <a:ext cx="180000" cy="180000"/>
          </a:xfrm>
          <a:prstGeom prst="rect">
            <a:avLst/>
          </a:prstGeom>
        </p:spPr>
      </p:pic>
      <p:sp>
        <p:nvSpPr>
          <p:cNvPr id="95" name="Rectangle 57">
            <a:hlinkClick r:id="rId9" action="ppaction://hlinksldjump"/>
          </p:cNvPr>
          <p:cNvSpPr>
            <a:spLocks noChangeArrowheads="1"/>
          </p:cNvSpPr>
          <p:nvPr/>
        </p:nvSpPr>
        <p:spPr bwMode="auto">
          <a:xfrm>
            <a:off x="30964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7">
            <a:hlinkClick r:id="rId1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3" name="Rectangle 57">
            <a:hlinkClick r:id="rId1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0" name="Picture 5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51" name="Chevron 123">
            <a:hlinkClick r:id="rId13" action="ppaction://hlinksldjump"/>
          </p:cNvPr>
          <p:cNvSpPr>
            <a:spLocks noChangeArrowheads="1"/>
          </p:cNvSpPr>
          <p:nvPr/>
        </p:nvSpPr>
        <p:spPr bwMode="auto">
          <a:xfrm>
            <a:off x="4636696" y="213494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Supplier Invoicing</a:t>
            </a:r>
          </a:p>
        </p:txBody>
      </p:sp>
      <p:sp>
        <p:nvSpPr>
          <p:cNvPr id="59" name="Chevron 123">
            <a:hlinkClick r:id="rId14"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sp>
        <p:nvSpPr>
          <p:cNvPr id="61" name="Chevron 123">
            <a:hlinkClick r:id="rId14" action="ppaction://hlinksldjump"/>
          </p:cNvPr>
          <p:cNvSpPr>
            <a:spLocks noChangeArrowheads="1"/>
          </p:cNvSpPr>
          <p:nvPr/>
        </p:nvSpPr>
        <p:spPr bwMode="auto">
          <a:xfrm>
            <a:off x="1178459"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Purchase Request</a:t>
            </a:r>
          </a:p>
        </p:txBody>
      </p:sp>
      <p:sp>
        <p:nvSpPr>
          <p:cNvPr id="88"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90" name="Chevron 83"/>
          <p:cNvSpPr>
            <a:spLocks noChangeArrowheads="1"/>
          </p:cNvSpPr>
          <p:nvPr/>
        </p:nvSpPr>
        <p:spPr bwMode="auto">
          <a:xfrm>
            <a:off x="1958559" y="1846443"/>
            <a:ext cx="1868231"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Purchase Order</a:t>
            </a:r>
          </a:p>
        </p:txBody>
      </p:sp>
      <p:sp>
        <p:nvSpPr>
          <p:cNvPr id="101" name="Oval 100">
            <a:hlinkClick r:id="rId15" action="ppaction://hlinksldjump" tooltip="If the inventory is not available, during material planning run, the system creates receipts for the demand. Upon execution of the receipt (purchase, production, or stock transfer), the inventory is built up."/>
          </p:cNvPr>
          <p:cNvSpPr>
            <a:spLocks noChangeAspect="1"/>
          </p:cNvSpPr>
          <p:nvPr/>
        </p:nvSpPr>
        <p:spPr bwMode="gray">
          <a:xfrm>
            <a:off x="3485266" y="275290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2" name="Oval 101">
            <a:hlinkClick r:id="rId15" action="ppaction://hlinksldjump" tooltip="The project stock order is captured as demand in the supply chain, and the material planning run is executed to net off this demand."/>
          </p:cNvPr>
          <p:cNvSpPr>
            <a:spLocks noChangeAspect="1"/>
          </p:cNvSpPr>
          <p:nvPr/>
        </p:nvSpPr>
        <p:spPr bwMode="gray">
          <a:xfrm>
            <a:off x="2699575" y="2751513"/>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105" name="Chevron 101"/>
          <p:cNvSpPr>
            <a:spLocks noChangeArrowheads="1"/>
          </p:cNvSpPr>
          <p:nvPr/>
        </p:nvSpPr>
        <p:spPr bwMode="auto">
          <a:xfrm>
            <a:off x="7613870" y="4566644"/>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Operational Buyer</a:t>
            </a:r>
          </a:p>
        </p:txBody>
      </p:sp>
      <p:sp>
        <p:nvSpPr>
          <p:cNvPr id="106" name="Chevron 102"/>
          <p:cNvSpPr>
            <a:spLocks noChangeArrowheads="1"/>
          </p:cNvSpPr>
          <p:nvPr/>
        </p:nvSpPr>
        <p:spPr bwMode="auto">
          <a:xfrm>
            <a:off x="7613870" y="506847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Purchase Requests and Order</a:t>
            </a:r>
          </a:p>
        </p:txBody>
      </p:sp>
      <p:pic>
        <p:nvPicPr>
          <p:cNvPr id="107" name="Picture 2"/>
          <p:cNvPicPr>
            <a:picLocks noChangeAspect="1" noChangeArrowheads="1"/>
          </p:cNvPicPr>
          <p:nvPr/>
        </p:nvPicPr>
        <p:blipFill>
          <a:blip r:embed="rId16">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42" name="TextBox 59">
            <a:hlinkClick r:id="rId17" action="ppaction://hlinksldjump"/>
          </p:cNvPr>
          <p:cNvSpPr txBox="1">
            <a:spLocks noChangeArrowheads="1"/>
          </p:cNvSpPr>
          <p:nvPr/>
        </p:nvSpPr>
        <p:spPr bwMode="auto">
          <a:xfrm>
            <a:off x="3451644" y="1789841"/>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
        <p:nvSpPr>
          <p:cNvPr id="62" name="Chevron 61"/>
          <p:cNvSpPr>
            <a:spLocks noChangeArrowheads="1"/>
          </p:cNvSpPr>
          <p:nvPr>
            <p:custDataLst>
              <p:tags r:id="rId1"/>
            </p:custDataLst>
          </p:nvPr>
        </p:nvSpPr>
        <p:spPr bwMode="auto">
          <a:xfrm>
            <a:off x="2095406" y="216142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the purchase order from the existing purchase request</a:t>
            </a:r>
          </a:p>
        </p:txBody>
      </p:sp>
      <p:sp>
        <p:nvSpPr>
          <p:cNvPr id="63" name="Chevron 62"/>
          <p:cNvSpPr>
            <a:spLocks noChangeArrowheads="1"/>
          </p:cNvSpPr>
          <p:nvPr>
            <p:custDataLst>
              <p:tags r:id="rId2"/>
            </p:custDataLst>
          </p:nvPr>
        </p:nvSpPr>
        <p:spPr bwMode="auto">
          <a:xfrm>
            <a:off x="2919099" y="215011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Order the purchase order</a:t>
            </a:r>
          </a:p>
        </p:txBody>
      </p:sp>
      <p:sp>
        <p:nvSpPr>
          <p:cNvPr id="43" name="Chevron 123">
            <a:hlinkClick r:id="rId18" action="ppaction://hlinksldjump"/>
          </p:cNvPr>
          <p:cNvSpPr>
            <a:spLocks noChangeArrowheads="1"/>
          </p:cNvSpPr>
          <p:nvPr/>
        </p:nvSpPr>
        <p:spPr bwMode="auto">
          <a:xfrm>
            <a:off x="3789108" y="2121778"/>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45" name="Freeform 69"/>
          <p:cNvSpPr>
            <a:spLocks noChangeArrowheads="1"/>
          </p:cNvSpPr>
          <p:nvPr/>
        </p:nvSpPr>
        <p:spPr bwMode="auto">
          <a:xfrm>
            <a:off x="4457686" y="28777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6" name="Freeform 69"/>
          <p:cNvSpPr>
            <a:spLocks noChangeArrowheads="1"/>
          </p:cNvSpPr>
          <p:nvPr/>
        </p:nvSpPr>
        <p:spPr bwMode="auto">
          <a:xfrm>
            <a:off x="5298281" y="288457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58" name="Picture 96"/>
          <p:cNvPicPr>
            <a:picLocks noChangeAspect="1" noChangeArrowheads="1"/>
          </p:cNvPicPr>
          <p:nvPr/>
        </p:nvPicPr>
        <p:blipFill>
          <a:blip r:embed="rId19" cstate="print">
            <a:extLst>
              <a:ext uri="{28A0092B-C50C-407E-A947-70E740481C1C}">
                <a14:useLocalDpi xmlns:a14="http://schemas.microsoft.com/office/drawing/2010/main" val="0"/>
              </a:ext>
            </a:extLst>
          </a:blip>
          <a:stretch>
            <a:fillRect/>
          </a:stretch>
        </p:blipFill>
        <p:spPr bwMode="auto">
          <a:xfrm>
            <a:off x="6899275" y="4481535"/>
            <a:ext cx="401638" cy="400005"/>
          </a:xfrm>
          <a:prstGeom prst="rect">
            <a:avLst/>
          </a:prstGeom>
          <a:noFill/>
          <a:ln w="9525">
            <a:noFill/>
            <a:miter lim="800000"/>
            <a:headEnd/>
            <a:tailEnd/>
          </a:ln>
        </p:spPr>
      </p:pic>
    </p:spTree>
    <p:extLst>
      <p:ext uri="{BB962C8B-B14F-4D97-AF65-F5344CB8AC3E}">
        <p14:creationId xmlns:p14="http://schemas.microsoft.com/office/powerpoint/2010/main" val="127997201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6" name="TextBox 8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latin typeface="BentonSans Light" pitchFamily="2" charset="0"/>
                <a:cs typeface="+mj-cs"/>
              </a:rPr>
              <a:t>Materials in Projects </a:t>
            </a:r>
            <a:r>
              <a:rPr lang="en-US" dirty="0">
                <a:latin typeface="BentonSans Light" pitchFamily="2" charset="0"/>
              </a:rPr>
              <a:t>from Project Purchase Requests</a:t>
            </a:r>
            <a:br>
              <a:rPr lang="en-US" dirty="0">
                <a:latin typeface="BentonSans Light" pitchFamily="2" charset="0"/>
                <a:cs typeface="+mj-cs"/>
              </a:rPr>
            </a:br>
            <a:r>
              <a:rPr lang="en-US" dirty="0">
                <a:latin typeface="BentonSans Light" pitchFamily="2" charset="0"/>
                <a:cs typeface="+mj-cs"/>
              </a:rPr>
              <a:t>Process Details: Confirming Goods and Service Receipts</a:t>
            </a:r>
          </a:p>
        </p:txBody>
      </p:sp>
      <p:sp>
        <p:nvSpPr>
          <p:cNvPr id="21" name="Rectangle 122"/>
          <p:cNvSpPr>
            <a:spLocks noChangeArrowheads="1"/>
          </p:cNvSpPr>
          <p:nvPr/>
        </p:nvSpPr>
        <p:spPr bwMode="auto">
          <a:xfrm>
            <a:off x="1781097" y="4128278"/>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Process Description</a:t>
            </a:r>
            <a:endParaRPr lang="en-US" sz="900" dirty="0">
              <a:solidFill>
                <a:srgbClr val="666666"/>
              </a:solidFill>
              <a:latin typeface="BentonSans Bold" pitchFamily="2" charset="0"/>
            </a:endParaRPr>
          </a:p>
        </p:txBody>
      </p:sp>
      <p:sp>
        <p:nvSpPr>
          <p:cNvPr id="54" name="TextBox 66"/>
          <p:cNvSpPr txBox="1">
            <a:spLocks noChangeArrowheads="1"/>
          </p:cNvSpPr>
          <p:nvPr/>
        </p:nvSpPr>
        <p:spPr bwMode="auto">
          <a:xfrm>
            <a:off x="1760926" y="4399866"/>
            <a:ext cx="4914194" cy="1200329"/>
          </a:xfrm>
          <a:prstGeom prst="rect">
            <a:avLst/>
          </a:prstGeom>
          <a:noFill/>
          <a:ln w="9525">
            <a:noFill/>
            <a:miter lim="800000"/>
            <a:headEnd/>
            <a:tailEnd/>
          </a:ln>
        </p:spPr>
        <p:txBody>
          <a:bodyPr wrap="square">
            <a:spAutoFit/>
          </a:bodyPr>
          <a:lstStyle/>
          <a:p>
            <a:pPr algn="just"/>
            <a:r>
              <a:rPr lang="en-US" sz="900" dirty="0"/>
              <a:t>The </a:t>
            </a:r>
            <a:r>
              <a:rPr lang="en-US" sz="900" b="1" dirty="0"/>
              <a:t>Confirming Goods and Services Receipts</a:t>
            </a:r>
            <a:r>
              <a:rPr lang="en-US" sz="900" dirty="0"/>
              <a:t> business process enables you to create goods and services receipts for materials and services. You can manage and track the delivery of materials and the completion of services in the system. Goods receipts will be posted as an expense against the project. You can check the actual delivered quantity in the products tab in the project management work center. If you need to return a material to a supplier, you can create and post a goods return with reference to the goods and services receipt that has been created for the delivery of this material.</a:t>
            </a:r>
          </a:p>
          <a:p>
            <a:endParaRPr lang="en-US" sz="900" dirty="0">
              <a:solidFill>
                <a:srgbClr val="FF0000"/>
              </a:solidFill>
            </a:endParaRPr>
          </a:p>
        </p:txBody>
      </p:sp>
      <p:cxnSp>
        <p:nvCxnSpPr>
          <p:cNvPr id="67" name="Straight Connector 139"/>
          <p:cNvCxnSpPr>
            <a:cxnSpLocks noChangeShapeType="1"/>
          </p:cNvCxnSpPr>
          <p:nvPr/>
        </p:nvCxnSpPr>
        <p:spPr bwMode="auto">
          <a:xfrm>
            <a:off x="6786563" y="4438356"/>
            <a:ext cx="1" cy="2259062"/>
          </a:xfrm>
          <a:prstGeom prst="line">
            <a:avLst/>
          </a:prstGeom>
          <a:noFill/>
          <a:ln w="12700" algn="ctr">
            <a:solidFill>
              <a:schemeClr val="bg1"/>
            </a:solidFill>
            <a:round/>
            <a:headEnd/>
            <a:tailEnd/>
          </a:ln>
        </p:spPr>
      </p:cxn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TextBox 78"/>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dirty="0">
                <a:solidFill>
                  <a:srgbClr val="666666"/>
                </a:solidFill>
                <a:latin typeface="BentonSans Bold" pitchFamily="2" charset="0"/>
              </a:rPr>
              <a:t>Scenario </a:t>
            </a:r>
          </a:p>
          <a:p>
            <a:pPr>
              <a:buClr>
                <a:schemeClr val="accent1"/>
              </a:buClr>
              <a:buSzPct val="80000"/>
              <a:buFont typeface="Wingdings" pitchFamily="2" charset="2"/>
              <a:buNone/>
              <a:defRPr/>
            </a:pPr>
            <a:r>
              <a:rPr lang="en-US" sz="1200" b="1" dirty="0">
                <a:solidFill>
                  <a:srgbClr val="666666"/>
                </a:solidFill>
                <a:latin typeface="BentonSans Bold" pitchFamily="2" charset="0"/>
              </a:rPr>
              <a:t>Explorer</a:t>
            </a:r>
            <a:endParaRPr lang="en-US" sz="1000" dirty="0">
              <a:solidFill>
                <a:srgbClr val="666666"/>
              </a:solidFill>
              <a:latin typeface="BentonSans Bold" pitchFamily="2" charset="0"/>
            </a:endParaRPr>
          </a:p>
        </p:txBody>
      </p:sp>
      <p:sp>
        <p:nvSpPr>
          <p:cNvPr id="8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3" name="Picture 92" descr="Calculator_2_60px.png"/>
          <p:cNvPicPr>
            <a:picLocks noChangeAspect="1"/>
          </p:cNvPicPr>
          <p:nvPr/>
        </p:nvPicPr>
        <p:blipFill>
          <a:blip r:embed="rId7" cstate="print"/>
          <a:stretch>
            <a:fillRect/>
          </a:stretch>
        </p:blipFill>
        <p:spPr>
          <a:xfrm>
            <a:off x="366739" y="5245467"/>
            <a:ext cx="180000" cy="180000"/>
          </a:xfrm>
          <a:prstGeom prst="rect">
            <a:avLst/>
          </a:prstGeom>
        </p:spPr>
      </p:pic>
      <p:pic>
        <p:nvPicPr>
          <p:cNvPr id="94" name="Picture 93" descr="Monitor_60px.png"/>
          <p:cNvPicPr>
            <a:picLocks noChangeAspect="1"/>
          </p:cNvPicPr>
          <p:nvPr/>
        </p:nvPicPr>
        <p:blipFill>
          <a:blip r:embed="rId8" cstate="print"/>
          <a:stretch>
            <a:fillRect/>
          </a:stretch>
        </p:blipFill>
        <p:spPr>
          <a:xfrm>
            <a:off x="366739" y="5604137"/>
            <a:ext cx="180000" cy="180000"/>
          </a:xfrm>
          <a:prstGeom prst="rect">
            <a:avLst/>
          </a:prstGeom>
        </p:spPr>
      </p:pic>
      <p:sp>
        <p:nvSpPr>
          <p:cNvPr id="95" name="Rectangle 57">
            <a:hlinkClick r:id="rId9" action="ppaction://hlinksldjump"/>
          </p:cNvPr>
          <p:cNvSpPr>
            <a:spLocks noChangeArrowheads="1"/>
          </p:cNvSpPr>
          <p:nvPr/>
        </p:nvSpPr>
        <p:spPr bwMode="auto">
          <a:xfrm>
            <a:off x="30964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7">
            <a:hlinkClick r:id="rId1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3" name="Rectangle 57">
            <a:hlinkClick r:id="rId1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0" name="Picture 5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51" name="Chevron 123">
            <a:hlinkClick r:id="rId13" action="ppaction://hlinksldjump"/>
          </p:cNvPr>
          <p:cNvSpPr>
            <a:spLocks noChangeArrowheads="1"/>
          </p:cNvSpPr>
          <p:nvPr/>
        </p:nvSpPr>
        <p:spPr bwMode="auto">
          <a:xfrm>
            <a:off x="4695245" y="211435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Supplier Invoicing</a:t>
            </a:r>
          </a:p>
        </p:txBody>
      </p:sp>
      <p:sp>
        <p:nvSpPr>
          <p:cNvPr id="59" name="Chevron 123">
            <a:hlinkClick r:id="rId14"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sp>
        <p:nvSpPr>
          <p:cNvPr id="61" name="Chevron 123">
            <a:hlinkClick r:id="rId14" action="ppaction://hlinksldjump"/>
          </p:cNvPr>
          <p:cNvSpPr>
            <a:spLocks noChangeArrowheads="1"/>
          </p:cNvSpPr>
          <p:nvPr/>
        </p:nvSpPr>
        <p:spPr bwMode="auto">
          <a:xfrm>
            <a:off x="1178459"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Purchase Request</a:t>
            </a:r>
          </a:p>
        </p:txBody>
      </p:sp>
      <p:sp>
        <p:nvSpPr>
          <p:cNvPr id="88"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105" name="Chevron 101"/>
          <p:cNvSpPr>
            <a:spLocks noChangeArrowheads="1"/>
          </p:cNvSpPr>
          <p:nvPr/>
        </p:nvSpPr>
        <p:spPr bwMode="auto">
          <a:xfrm>
            <a:off x="7645322" y="4675805"/>
            <a:ext cx="1390431"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Operational Buyer</a:t>
            </a:r>
          </a:p>
          <a:p>
            <a:pPr>
              <a:buClr>
                <a:schemeClr val="accent1"/>
              </a:buClr>
              <a:buSzPct val="80000"/>
              <a:buFont typeface="Wingdings" pitchFamily="2" charset="2"/>
              <a:buNone/>
            </a:pPr>
            <a:r>
              <a:rPr lang="de-DE" sz="800" dirty="0">
                <a:solidFill>
                  <a:srgbClr val="404040"/>
                </a:solidFill>
              </a:rPr>
              <a:t>Employee</a:t>
            </a:r>
          </a:p>
        </p:txBody>
      </p:sp>
      <p:sp>
        <p:nvSpPr>
          <p:cNvPr id="106" name="Chevron 102"/>
          <p:cNvSpPr>
            <a:spLocks noChangeArrowheads="1"/>
          </p:cNvSpPr>
          <p:nvPr/>
        </p:nvSpPr>
        <p:spPr bwMode="auto">
          <a:xfrm>
            <a:off x="7613870" y="506847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Goods and Services Receipts</a:t>
            </a:r>
          </a:p>
        </p:txBody>
      </p:sp>
      <p:pic>
        <p:nvPicPr>
          <p:cNvPr id="107" name="Picture 2"/>
          <p:cNvPicPr>
            <a:picLocks noChangeAspect="1" noChangeArrowheads="1"/>
          </p:cNvPicPr>
          <p:nvPr/>
        </p:nvPicPr>
        <p:blipFill>
          <a:blip r:embed="rId15">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42" name="TextBox 59">
            <a:hlinkClick r:id="rId16" action="ppaction://hlinksldjump"/>
          </p:cNvPr>
          <p:cNvSpPr txBox="1">
            <a:spLocks noChangeArrowheads="1"/>
          </p:cNvSpPr>
          <p:nvPr/>
        </p:nvSpPr>
        <p:spPr bwMode="auto">
          <a:xfrm>
            <a:off x="3451644" y="1789841"/>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
        <p:nvSpPr>
          <p:cNvPr id="46" name="Freeform 69"/>
          <p:cNvSpPr>
            <a:spLocks noChangeArrowheads="1"/>
          </p:cNvSpPr>
          <p:nvPr/>
        </p:nvSpPr>
        <p:spPr bwMode="auto">
          <a:xfrm>
            <a:off x="5356562" y="28662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58" name="Picture 96"/>
          <p:cNvPicPr>
            <a:picLocks noChangeAspect="1" noChangeArrowheads="1"/>
          </p:cNvPicPr>
          <p:nvPr/>
        </p:nvPicPr>
        <p:blipFill>
          <a:blip r:embed="rId17" cstate="print">
            <a:extLst>
              <a:ext uri="{28A0092B-C50C-407E-A947-70E740481C1C}">
                <a14:useLocalDpi xmlns:a14="http://schemas.microsoft.com/office/drawing/2010/main" val="0"/>
              </a:ext>
            </a:extLst>
          </a:blip>
          <a:stretch>
            <a:fillRect/>
          </a:stretch>
        </p:blipFill>
        <p:spPr bwMode="auto">
          <a:xfrm>
            <a:off x="6832601" y="4489718"/>
            <a:ext cx="401638" cy="400005"/>
          </a:xfrm>
          <a:prstGeom prst="rect">
            <a:avLst/>
          </a:prstGeom>
          <a:noFill/>
          <a:ln w="9525">
            <a:noFill/>
            <a:miter lim="800000"/>
            <a:headEnd/>
            <a:tailEnd/>
          </a:ln>
        </p:spPr>
      </p:pic>
      <p:sp>
        <p:nvSpPr>
          <p:cNvPr id="44" name="Chevron 44"/>
          <p:cNvSpPr>
            <a:spLocks noChangeArrowheads="1"/>
          </p:cNvSpPr>
          <p:nvPr/>
        </p:nvSpPr>
        <p:spPr bwMode="auto">
          <a:xfrm>
            <a:off x="2873275" y="1842238"/>
            <a:ext cx="1839400"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Confirming Goods and Services Receipts</a:t>
            </a:r>
          </a:p>
        </p:txBody>
      </p:sp>
      <p:sp>
        <p:nvSpPr>
          <p:cNvPr id="64" name="Chevron 123">
            <a:hlinkClick r:id="rId18" action="ppaction://hlinksldjump"/>
          </p:cNvPr>
          <p:cNvSpPr>
            <a:spLocks noChangeArrowheads="1"/>
          </p:cNvSpPr>
          <p:nvPr/>
        </p:nvSpPr>
        <p:spPr bwMode="auto">
          <a:xfrm>
            <a:off x="2038960" y="2097618"/>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Purchase Orders</a:t>
            </a:r>
          </a:p>
        </p:txBody>
      </p:sp>
      <p:sp>
        <p:nvSpPr>
          <p:cNvPr id="65" name="Chevron 64"/>
          <p:cNvSpPr>
            <a:spLocks noChangeArrowheads="1"/>
          </p:cNvSpPr>
          <p:nvPr>
            <p:custDataLst>
              <p:tags r:id="rId1"/>
            </p:custDataLst>
          </p:nvPr>
        </p:nvSpPr>
        <p:spPr bwMode="auto">
          <a:xfrm>
            <a:off x="3048421" y="218687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Create a goods and services receipt</a:t>
            </a:r>
          </a:p>
        </p:txBody>
      </p:sp>
      <p:sp>
        <p:nvSpPr>
          <p:cNvPr id="68" name="Chevron 67"/>
          <p:cNvSpPr>
            <a:spLocks noChangeArrowheads="1"/>
          </p:cNvSpPr>
          <p:nvPr>
            <p:custDataLst>
              <p:tags r:id="rId2"/>
            </p:custDataLst>
          </p:nvPr>
        </p:nvSpPr>
        <p:spPr bwMode="auto">
          <a:xfrm>
            <a:off x="3842520" y="219590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Approve a goods and services receipt</a:t>
            </a:r>
          </a:p>
        </p:txBody>
      </p:sp>
      <p:pic>
        <p:nvPicPr>
          <p:cNvPr id="72" name="Picture 143"/>
          <p:cNvPicPr>
            <a:picLocks noChangeAspect="1"/>
          </p:cNvPicPr>
          <p:nvPr/>
        </p:nvPicPr>
        <p:blipFill>
          <a:blip r:embed="rId19">
            <a:extLst>
              <a:ext uri="{28A0092B-C50C-407E-A947-70E740481C1C}">
                <a14:useLocalDpi xmlns:a14="http://schemas.microsoft.com/office/drawing/2010/main" val="0"/>
              </a:ext>
            </a:extLst>
          </a:blip>
          <a:stretch>
            <a:fillRect/>
          </a:stretch>
        </p:blipFill>
        <p:spPr bwMode="auto">
          <a:xfrm>
            <a:off x="7208042" y="4470377"/>
            <a:ext cx="411163" cy="411163"/>
          </a:xfrm>
          <a:prstGeom prst="rect">
            <a:avLst/>
          </a:prstGeom>
          <a:noFill/>
          <a:ln w="9525">
            <a:noFill/>
            <a:miter lim="800000"/>
            <a:headEnd/>
            <a:tailEnd/>
          </a:ln>
        </p:spPr>
      </p:pic>
      <p:sp>
        <p:nvSpPr>
          <p:cNvPr id="43" name="TextBox 59">
            <a:hlinkClick r:id="rId16" action="ppaction://hlinksldjump"/>
          </p:cNvPr>
          <p:cNvSpPr txBox="1">
            <a:spLocks noChangeArrowheads="1"/>
          </p:cNvSpPr>
          <p:nvPr/>
        </p:nvSpPr>
        <p:spPr bwMode="auto">
          <a:xfrm>
            <a:off x="4281281" y="1812958"/>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Tree>
    <p:extLst>
      <p:ext uri="{BB962C8B-B14F-4D97-AF65-F5344CB8AC3E}">
        <p14:creationId xmlns:p14="http://schemas.microsoft.com/office/powerpoint/2010/main" val="787529386"/>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6" name="TextBox 8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latin typeface="BentonSans Light" pitchFamily="2" charset="0"/>
                <a:cs typeface="+mj-cs"/>
              </a:rPr>
              <a:t>Materials in Projects </a:t>
            </a:r>
            <a:r>
              <a:rPr lang="en-US" dirty="0">
                <a:latin typeface="BentonSans Light" pitchFamily="2" charset="0"/>
              </a:rPr>
              <a:t>from Project Purchase Requests</a:t>
            </a:r>
            <a:br>
              <a:rPr lang="en-US" dirty="0">
                <a:latin typeface="BentonSans Light" pitchFamily="2" charset="0"/>
                <a:cs typeface="+mj-cs"/>
              </a:rPr>
            </a:br>
            <a:r>
              <a:rPr lang="en-US" dirty="0">
                <a:latin typeface="BentonSans Light" pitchFamily="2" charset="0"/>
                <a:cs typeface="+mj-cs"/>
              </a:rPr>
              <a:t>Process Details: Supplier Invoicing</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Process Description</a:t>
            </a:r>
            <a:endParaRPr lang="en-US" sz="900" dirty="0">
              <a:solidFill>
                <a:srgbClr val="666666"/>
              </a:solidFill>
              <a:latin typeface="BentonSans Bold" pitchFamily="2" charset="0"/>
            </a:endParaRPr>
          </a:p>
        </p:txBody>
      </p:sp>
      <p:sp>
        <p:nvSpPr>
          <p:cNvPr id="54" name="TextBox 66"/>
          <p:cNvSpPr txBox="1">
            <a:spLocks noChangeArrowheads="1"/>
          </p:cNvSpPr>
          <p:nvPr/>
        </p:nvSpPr>
        <p:spPr bwMode="auto">
          <a:xfrm>
            <a:off x="1760926" y="4399866"/>
            <a:ext cx="4914194" cy="1338828"/>
          </a:xfrm>
          <a:prstGeom prst="rect">
            <a:avLst/>
          </a:prstGeom>
          <a:noFill/>
          <a:ln w="9525">
            <a:noFill/>
            <a:miter lim="800000"/>
            <a:headEnd/>
            <a:tailEnd/>
          </a:ln>
        </p:spPr>
        <p:txBody>
          <a:bodyPr wrap="square">
            <a:spAutoFit/>
          </a:bodyPr>
          <a:lstStyle/>
          <a:p>
            <a:pPr algn="just">
              <a:buClr>
                <a:schemeClr val="accent1"/>
              </a:buClr>
              <a:buSzPct val="80000"/>
              <a:buFont typeface="Wingdings" pitchFamily="2" charset="2"/>
              <a:buNone/>
            </a:pPr>
            <a:endParaRPr lang="en-US" sz="900" dirty="0"/>
          </a:p>
          <a:p>
            <a:pPr algn="just">
              <a:buClr>
                <a:schemeClr val="accent1"/>
              </a:buClr>
              <a:buSzPct val="80000"/>
            </a:pPr>
            <a:r>
              <a:rPr lang="en-US" sz="900" dirty="0"/>
              <a:t>The </a:t>
            </a:r>
            <a:r>
              <a:rPr lang="en-US" sz="900" b="1" dirty="0"/>
              <a:t>Supplier Invoicing</a:t>
            </a:r>
            <a:r>
              <a:rPr lang="en-US" sz="900" dirty="0"/>
              <a:t> business process enables you as an accountant to enter, verify, and post invoices, and credit memos that you received from your supplier by fax or by mail. Alternatively, your supplier, which can also be an affiliated company, can send you these documents electronically as XML messages. An automated invoice-verification process compares all supplier invoices with their corresponding purchase documents, if available. </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endParaRPr lang="en-US" sz="900" dirty="0"/>
          </a:p>
        </p:txBody>
      </p:sp>
      <p:cxnSp>
        <p:nvCxnSpPr>
          <p:cNvPr id="67" name="Straight Connector 139"/>
          <p:cNvCxnSpPr>
            <a:cxnSpLocks noChangeShapeType="1"/>
          </p:cNvCxnSpPr>
          <p:nvPr/>
        </p:nvCxnSpPr>
        <p:spPr bwMode="auto">
          <a:xfrm>
            <a:off x="6786563" y="4438356"/>
            <a:ext cx="1" cy="2259062"/>
          </a:xfrm>
          <a:prstGeom prst="line">
            <a:avLst/>
          </a:prstGeom>
          <a:noFill/>
          <a:ln w="12700" algn="ctr">
            <a:solidFill>
              <a:schemeClr val="bg1"/>
            </a:solidFill>
            <a:round/>
            <a:headEnd/>
            <a:tailEnd/>
          </a:ln>
        </p:spPr>
      </p:cxn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TextBox 78"/>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dirty="0">
                <a:solidFill>
                  <a:srgbClr val="666666"/>
                </a:solidFill>
                <a:latin typeface="BentonSans Bold" pitchFamily="2" charset="0"/>
              </a:rPr>
              <a:t>Scenario </a:t>
            </a:r>
          </a:p>
          <a:p>
            <a:pPr>
              <a:buClr>
                <a:schemeClr val="accent1"/>
              </a:buClr>
              <a:buSzPct val="80000"/>
              <a:buFont typeface="Wingdings" pitchFamily="2" charset="2"/>
              <a:buNone/>
              <a:defRPr/>
            </a:pPr>
            <a:r>
              <a:rPr lang="en-US" sz="1200" b="1" dirty="0">
                <a:solidFill>
                  <a:srgbClr val="666666"/>
                </a:solidFill>
                <a:latin typeface="BentonSans Bold" pitchFamily="2" charset="0"/>
              </a:rPr>
              <a:t>Explorer</a:t>
            </a:r>
            <a:endParaRPr lang="en-US" sz="1000" dirty="0">
              <a:solidFill>
                <a:srgbClr val="666666"/>
              </a:solidFill>
              <a:latin typeface="BentonSans Bold" pitchFamily="2" charset="0"/>
            </a:endParaRPr>
          </a:p>
        </p:txBody>
      </p:sp>
      <p:sp>
        <p:nvSpPr>
          <p:cNvPr id="8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3" name="Picture 92" descr="Calculator_2_60px.png"/>
          <p:cNvPicPr>
            <a:picLocks noChangeAspect="1"/>
          </p:cNvPicPr>
          <p:nvPr/>
        </p:nvPicPr>
        <p:blipFill>
          <a:blip r:embed="rId8" cstate="print"/>
          <a:stretch>
            <a:fillRect/>
          </a:stretch>
        </p:blipFill>
        <p:spPr>
          <a:xfrm>
            <a:off x="366739" y="5245467"/>
            <a:ext cx="180000" cy="180000"/>
          </a:xfrm>
          <a:prstGeom prst="rect">
            <a:avLst/>
          </a:prstGeom>
        </p:spPr>
      </p:pic>
      <p:pic>
        <p:nvPicPr>
          <p:cNvPr id="94" name="Picture 93" descr="Monitor_60px.png"/>
          <p:cNvPicPr>
            <a:picLocks noChangeAspect="1"/>
          </p:cNvPicPr>
          <p:nvPr/>
        </p:nvPicPr>
        <p:blipFill>
          <a:blip r:embed="rId9" cstate="print"/>
          <a:stretch>
            <a:fillRect/>
          </a:stretch>
        </p:blipFill>
        <p:spPr>
          <a:xfrm>
            <a:off x="366739" y="5604137"/>
            <a:ext cx="180000" cy="180000"/>
          </a:xfrm>
          <a:prstGeom prst="rect">
            <a:avLst/>
          </a:prstGeom>
        </p:spPr>
      </p:pic>
      <p:sp>
        <p:nvSpPr>
          <p:cNvPr id="95" name="Rectangle 57">
            <a:hlinkClick r:id="rId10" action="ppaction://hlinksldjump"/>
          </p:cNvPr>
          <p:cNvSpPr>
            <a:spLocks noChangeArrowheads="1"/>
          </p:cNvSpPr>
          <p:nvPr/>
        </p:nvSpPr>
        <p:spPr bwMode="auto">
          <a:xfrm>
            <a:off x="30964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7">
            <a:hlinkClick r:id="rId1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3" name="Rectangle 57">
            <a:hlinkClick r:id="rId1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6" name="Chevron 102"/>
          <p:cNvSpPr>
            <a:spLocks noChangeArrowheads="1"/>
          </p:cNvSpPr>
          <p:nvPr/>
        </p:nvSpPr>
        <p:spPr bwMode="auto">
          <a:xfrm>
            <a:off x="7573610" y="5685814"/>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900" b="1" dirty="0">
              <a:solidFill>
                <a:srgbClr val="404040"/>
              </a:solidFill>
            </a:endParaRPr>
          </a:p>
          <a:p>
            <a:pPr>
              <a:buClr>
                <a:schemeClr val="accent1"/>
              </a:buClr>
              <a:buSzPct val="80000"/>
              <a:buFont typeface="Wingdings" pitchFamily="2" charset="2"/>
              <a:buNone/>
            </a:pPr>
            <a:endParaRPr lang="en-US" sz="900" b="1" dirty="0">
              <a:solidFill>
                <a:srgbClr val="404040"/>
              </a:solidFill>
            </a:endParaRPr>
          </a:p>
          <a:p>
            <a:pPr>
              <a:buClr>
                <a:schemeClr val="accent1"/>
              </a:buClr>
              <a:buSzPct val="80000"/>
              <a:buFont typeface="Wingdings" pitchFamily="2" charset="2"/>
              <a:buNone/>
            </a:pPr>
            <a:endParaRPr lang="en-US" sz="900" b="1" dirty="0">
              <a:solidFill>
                <a:srgbClr val="404040"/>
              </a:solidFill>
            </a:endParaRPr>
          </a:p>
          <a:p>
            <a:pPr>
              <a:buClr>
                <a:schemeClr val="accent1"/>
              </a:buClr>
              <a:buSzPct val="80000"/>
              <a:buFont typeface="Wingdings" pitchFamily="2" charset="2"/>
              <a:buNone/>
            </a:pPr>
            <a:endParaRPr lang="en-US" sz="900" b="1" dirty="0">
              <a:solidFill>
                <a:srgbClr val="404040"/>
              </a:solidFill>
            </a:endParaRPr>
          </a:p>
          <a:p>
            <a:pPr>
              <a:buClr>
                <a:schemeClr val="accent1"/>
              </a:buClr>
              <a:buSzPct val="80000"/>
              <a:buFont typeface="Wingdings" pitchFamily="2" charset="2"/>
              <a:buNone/>
            </a:pPr>
            <a:endParaRPr lang="en-US" sz="900" b="1" dirty="0">
              <a:solidFill>
                <a:srgbClr val="404040"/>
              </a:solidFill>
            </a:endParaRPr>
          </a:p>
        </p:txBody>
      </p:sp>
      <p:pic>
        <p:nvPicPr>
          <p:cNvPr id="60" name="Picture 5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59" name="Chevron 123"/>
          <p:cNvSpPr>
            <a:spLocks noChangeArrowheads="1"/>
          </p:cNvSpPr>
          <p:nvPr/>
        </p:nvSpPr>
        <p:spPr bwMode="auto">
          <a:xfrm>
            <a:off x="487078" y="210536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sp>
        <p:nvSpPr>
          <p:cNvPr id="61" name="Chevron 123">
            <a:hlinkClick r:id="rId14" action="ppaction://hlinksldjump"/>
          </p:cNvPr>
          <p:cNvSpPr>
            <a:spLocks noChangeArrowheads="1"/>
          </p:cNvSpPr>
          <p:nvPr/>
        </p:nvSpPr>
        <p:spPr bwMode="auto">
          <a:xfrm>
            <a:off x="1323643" y="210676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Purchase Request</a:t>
            </a:r>
          </a:p>
        </p:txBody>
      </p:sp>
      <p:sp>
        <p:nvSpPr>
          <p:cNvPr id="88"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105" name="Chevron 101"/>
          <p:cNvSpPr>
            <a:spLocks noChangeArrowheads="1"/>
          </p:cNvSpPr>
          <p:nvPr/>
        </p:nvSpPr>
        <p:spPr bwMode="auto">
          <a:xfrm>
            <a:off x="7613870" y="4566644"/>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br>
              <a:rPr lang="en-US" sz="800" dirty="0">
                <a:solidFill>
                  <a:srgbClr val="404040"/>
                </a:solidFill>
              </a:rPr>
            </a:br>
            <a:r>
              <a:rPr lang="en-US" sz="800" dirty="0">
                <a:solidFill>
                  <a:srgbClr val="404040"/>
                </a:solidFill>
              </a:rPr>
              <a:t>Accountant</a:t>
            </a:r>
          </a:p>
        </p:txBody>
      </p:sp>
      <p:sp>
        <p:nvSpPr>
          <p:cNvPr id="106" name="Chevron 102"/>
          <p:cNvSpPr>
            <a:spLocks noChangeArrowheads="1"/>
          </p:cNvSpPr>
          <p:nvPr/>
        </p:nvSpPr>
        <p:spPr bwMode="auto">
          <a:xfrm>
            <a:off x="7613870" y="506847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Supplier Invoicing  </a:t>
            </a:r>
            <a:endParaRPr lang="en-US" sz="800" b="1" dirty="0">
              <a:solidFill>
                <a:srgbClr val="EA1A04"/>
              </a:solidFill>
            </a:endParaRPr>
          </a:p>
        </p:txBody>
      </p:sp>
      <p:pic>
        <p:nvPicPr>
          <p:cNvPr id="107" name="Picture 2"/>
          <p:cNvPicPr>
            <a:picLocks noChangeAspect="1" noChangeArrowheads="1"/>
          </p:cNvPicPr>
          <p:nvPr/>
        </p:nvPicPr>
        <p:blipFill>
          <a:blip r:embed="rId15">
            <a:extLst>
              <a:ext uri="{28A0092B-C50C-407E-A947-70E740481C1C}">
                <a14:useLocalDpi xmlns:a14="http://schemas.microsoft.com/office/drawing/2010/main" val="0"/>
              </a:ext>
            </a:extLst>
          </a:blip>
          <a:stretch>
            <a:fillRect/>
          </a:stretch>
        </p:blipFill>
        <p:spPr bwMode="auto">
          <a:xfrm>
            <a:off x="6882761" y="5134005"/>
            <a:ext cx="634912" cy="444439"/>
          </a:xfrm>
          <a:prstGeom prst="rect">
            <a:avLst/>
          </a:prstGeom>
          <a:noFill/>
          <a:ln w="9525">
            <a:noFill/>
            <a:miter lim="800000"/>
            <a:headEnd/>
            <a:tailEnd/>
          </a:ln>
        </p:spPr>
      </p:pic>
      <p:sp>
        <p:nvSpPr>
          <p:cNvPr id="42" name="TextBox 59">
            <a:hlinkClick r:id="rId16" action="ppaction://hlinksldjump"/>
          </p:cNvPr>
          <p:cNvSpPr txBox="1">
            <a:spLocks noChangeArrowheads="1"/>
          </p:cNvSpPr>
          <p:nvPr/>
        </p:nvSpPr>
        <p:spPr bwMode="auto">
          <a:xfrm>
            <a:off x="3371538" y="1822762"/>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
        <p:nvSpPr>
          <p:cNvPr id="43" name="Chevron 123">
            <a:hlinkClick r:id="rId17" action="ppaction://hlinksldjump"/>
          </p:cNvPr>
          <p:cNvSpPr>
            <a:spLocks noChangeArrowheads="1"/>
          </p:cNvSpPr>
          <p:nvPr/>
        </p:nvSpPr>
        <p:spPr bwMode="auto">
          <a:xfrm>
            <a:off x="2156399" y="210817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Purchase Order</a:t>
            </a:r>
          </a:p>
        </p:txBody>
      </p:sp>
      <p:sp>
        <p:nvSpPr>
          <p:cNvPr id="71" name="Chevron 123">
            <a:hlinkClick r:id="rId18" action="ppaction://hlinksldjump"/>
          </p:cNvPr>
          <p:cNvSpPr>
            <a:spLocks noChangeArrowheads="1"/>
          </p:cNvSpPr>
          <p:nvPr/>
        </p:nvSpPr>
        <p:spPr bwMode="auto">
          <a:xfrm>
            <a:off x="2997257" y="21145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72" name="Chevron 44"/>
          <p:cNvSpPr>
            <a:spLocks noChangeArrowheads="1"/>
          </p:cNvSpPr>
          <p:nvPr/>
        </p:nvSpPr>
        <p:spPr bwMode="auto">
          <a:xfrm>
            <a:off x="3831168" y="1822762"/>
            <a:ext cx="2764365"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Supplier Invoicing</a:t>
            </a:r>
          </a:p>
        </p:txBody>
      </p:sp>
      <p:sp>
        <p:nvSpPr>
          <p:cNvPr id="74" name="Chevron 73"/>
          <p:cNvSpPr>
            <a:spLocks noChangeArrowheads="1"/>
          </p:cNvSpPr>
          <p:nvPr>
            <p:custDataLst>
              <p:tags r:id="rId1"/>
            </p:custDataLst>
          </p:nvPr>
        </p:nvSpPr>
        <p:spPr bwMode="auto">
          <a:xfrm>
            <a:off x="3990717" y="213053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Create a supplier invoice</a:t>
            </a:r>
          </a:p>
        </p:txBody>
      </p:sp>
      <p:sp>
        <p:nvSpPr>
          <p:cNvPr id="75" name="Chevron 74"/>
          <p:cNvSpPr>
            <a:spLocks noChangeArrowheads="1"/>
          </p:cNvSpPr>
          <p:nvPr>
            <p:custDataLst>
              <p:tags r:id="rId2"/>
            </p:custDataLst>
          </p:nvPr>
        </p:nvSpPr>
        <p:spPr bwMode="auto">
          <a:xfrm>
            <a:off x="4801703" y="214443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Resolve a supplier invoice exception</a:t>
            </a:r>
          </a:p>
        </p:txBody>
      </p:sp>
      <p:sp>
        <p:nvSpPr>
          <p:cNvPr id="76" name="Chevron 75"/>
          <p:cNvSpPr>
            <a:spLocks noChangeArrowheads="1"/>
          </p:cNvSpPr>
          <p:nvPr>
            <p:custDataLst>
              <p:tags r:id="rId3"/>
            </p:custDataLst>
          </p:nvPr>
        </p:nvSpPr>
        <p:spPr bwMode="auto">
          <a:xfrm>
            <a:off x="5614635" y="214443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Approve a supplier invoice</a:t>
            </a:r>
          </a:p>
        </p:txBody>
      </p:sp>
      <p:pic>
        <p:nvPicPr>
          <p:cNvPr id="80" name="Picture 98"/>
          <p:cNvPicPr>
            <a:picLocks noChangeAspect="1" noChangeArrowheads="1"/>
          </p:cNvPicPr>
          <p:nvPr/>
        </p:nvPicPr>
        <p:blipFill>
          <a:blip r:embed="rId19" cstate="print">
            <a:extLst>
              <a:ext uri="{28A0092B-C50C-407E-A947-70E740481C1C}">
                <a14:useLocalDpi xmlns:a14="http://schemas.microsoft.com/office/drawing/2010/main" val="0"/>
              </a:ext>
            </a:extLst>
          </a:blip>
          <a:stretch>
            <a:fillRect/>
          </a:stretch>
        </p:blipFill>
        <p:spPr bwMode="auto">
          <a:xfrm>
            <a:off x="6907343" y="4570413"/>
            <a:ext cx="383915" cy="376237"/>
          </a:xfrm>
          <a:prstGeom prst="rect">
            <a:avLst/>
          </a:prstGeom>
          <a:noFill/>
          <a:ln w="9525">
            <a:noFill/>
            <a:miter lim="800000"/>
            <a:headEnd/>
            <a:tailEnd/>
          </a:ln>
        </p:spPr>
      </p:pic>
      <p:sp>
        <p:nvSpPr>
          <p:cNvPr id="41" name="Freeform 69"/>
          <p:cNvSpPr>
            <a:spLocks noChangeArrowheads="1"/>
          </p:cNvSpPr>
          <p:nvPr/>
        </p:nvSpPr>
        <p:spPr bwMode="auto">
          <a:xfrm>
            <a:off x="2817813" y="285780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4" name="Freeform 69"/>
          <p:cNvSpPr>
            <a:spLocks noChangeArrowheads="1"/>
          </p:cNvSpPr>
          <p:nvPr/>
        </p:nvSpPr>
        <p:spPr bwMode="auto">
          <a:xfrm>
            <a:off x="3658671" y="286415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6" name="TextBox 59">
            <a:hlinkClick r:id="rId16" action="ppaction://hlinksldjump"/>
          </p:cNvPr>
          <p:cNvSpPr txBox="1">
            <a:spLocks noChangeArrowheads="1"/>
          </p:cNvSpPr>
          <p:nvPr/>
        </p:nvSpPr>
        <p:spPr bwMode="auto">
          <a:xfrm>
            <a:off x="6022074" y="1805593"/>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Tree>
    <p:extLst>
      <p:ext uri="{BB962C8B-B14F-4D97-AF65-F5344CB8AC3E}">
        <p14:creationId xmlns:p14="http://schemas.microsoft.com/office/powerpoint/2010/main" val="3375992658"/>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descr="i_button_black.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14" name="Rectangle 122"/>
          <p:cNvSpPr>
            <a:spLocks noChangeArrowheads="1"/>
          </p:cNvSpPr>
          <p:nvPr/>
        </p:nvSpPr>
        <p:spPr bwMode="auto">
          <a:xfrm>
            <a:off x="1763713" y="4132263"/>
            <a:ext cx="7380287" cy="2725737"/>
          </a:xfrm>
          <a:prstGeom prst="rect">
            <a:avLst/>
          </a:prstGeom>
          <a:solidFill>
            <a:srgbClr val="EAEAEA"/>
          </a:solidFill>
          <a:ln w="9525" algn="ctr">
            <a:noFill/>
            <a:round/>
            <a:headEnd/>
            <a:tailEnd/>
          </a:ln>
        </p:spPr>
        <p:txBody>
          <a:bodyPr wrap="none" lIns="90000" tIns="46800" rIns="90000" bIns="46800" anchor="ctr"/>
          <a:lstStyle/>
          <a:p>
            <a:pPr marL="244475" indent="-244475" algn="ctr">
              <a:buClr>
                <a:srgbClr val="F0AB00"/>
              </a:buClr>
              <a:buSzPct val="80000"/>
              <a:buFont typeface="Wingdings" pitchFamily="2" charset="2"/>
              <a:buNone/>
            </a:pPr>
            <a:endParaRPr lang="en-US">
              <a:solidFill>
                <a:srgbClr val="000000"/>
              </a:solidFill>
            </a:endParaRPr>
          </a:p>
        </p:txBody>
      </p:sp>
      <p:sp>
        <p:nvSpPr>
          <p:cNvPr id="2" name="Title 1"/>
          <p:cNvSpPr>
            <a:spLocks noGrp="1"/>
          </p:cNvSpPr>
          <p:nvPr>
            <p:ph type="title"/>
          </p:nvPr>
        </p:nvSpPr>
        <p:spPr/>
        <p:txBody>
          <a:bodyPr/>
          <a:lstStyle/>
          <a:p>
            <a:pPr lvl="0" fontAlgn="base">
              <a:spcAft>
                <a:spcPct val="0"/>
              </a:spcAft>
            </a:pPr>
            <a:r>
              <a:rPr lang="en-US" dirty="0">
                <a:latin typeface="BentonSans Light" pitchFamily="2" charset="0"/>
                <a:cs typeface="BentonSans Light" pitchFamily="2" charset="0"/>
              </a:rPr>
              <a:t>Materials in Projects </a:t>
            </a:r>
            <a:r>
              <a:rPr lang="en-US" dirty="0">
                <a:latin typeface="BentonSans Light" pitchFamily="2" charset="0"/>
              </a:rPr>
              <a:t>from Project Purchase Requests</a:t>
            </a:r>
            <a:r>
              <a:rPr lang="en-US" dirty="0">
                <a:latin typeface="BentonSans Light" pitchFamily="2" charset="0"/>
                <a:cs typeface="BentonSans Light" pitchFamily="2" charset="0"/>
              </a:rPr>
              <a:t> </a:t>
            </a:r>
            <a:br>
              <a:rPr lang="en-US" dirty="0">
                <a:latin typeface="BentonSans Light" pitchFamily="2" charset="0"/>
                <a:cs typeface="BentonSans Light" pitchFamily="2" charset="0"/>
              </a:rPr>
            </a:br>
            <a:r>
              <a:rPr lang="en-US" dirty="0">
                <a:latin typeface="BentonSans Light" pitchFamily="2" charset="0"/>
                <a:cs typeface="BentonSans Light" pitchFamily="2" charset="0"/>
              </a:rPr>
              <a:t>Business Value</a:t>
            </a:r>
            <a:r>
              <a:rPr lang="en-US" sz="2200" dirty="0">
                <a:solidFill>
                  <a:srgbClr val="44697D"/>
                </a:solidFill>
                <a:ea typeface="Arial Unicode MS" pitchFamily="34" charset="-128"/>
                <a:cs typeface="Arial Unicode MS" pitchFamily="34" charset="-128"/>
              </a:rPr>
              <a:t>	</a:t>
            </a:r>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3" name="TextBox 72"/>
          <p:cNvSpPr txBox="1">
            <a:spLocks noChangeArrowheads="1"/>
          </p:cNvSpPr>
          <p:nvPr/>
        </p:nvSpPr>
        <p:spPr bwMode="auto">
          <a:xfrm>
            <a:off x="327025" y="5134025"/>
            <a:ext cx="1436688" cy="330200"/>
          </a:xfrm>
          <a:prstGeom prst="rect">
            <a:avLst/>
          </a:prstGeom>
          <a:solidFill>
            <a:srgbClr val="ECECEC"/>
          </a:solidFill>
        </p:spPr>
        <p:txBody>
          <a:bodyPr lIns="0" rIns="0" anchor="ctr"/>
          <a:lstStyle/>
          <a:p>
            <a:pPr marL="288000">
              <a:buClr>
                <a:schemeClr val="accent1"/>
              </a:buClr>
              <a:buSzPct val="80000"/>
              <a:buFont typeface="Wingdings" pitchFamily="2" charset="2"/>
              <a:buNone/>
              <a:defRPr/>
            </a:pPr>
            <a:r>
              <a:rPr lang="en-US" sz="900" b="1" dirty="0">
                <a:latin typeface="+mn-lt"/>
              </a:rPr>
              <a:t>Business Value</a:t>
            </a:r>
          </a:p>
        </p:txBody>
      </p:sp>
      <p:sp>
        <p:nvSpPr>
          <p:cNvPr id="28" name="TextBox 27"/>
          <p:cNvSpPr txBox="1"/>
          <p:nvPr/>
        </p:nvSpPr>
        <p:spPr>
          <a:xfrm>
            <a:off x="327024" y="4790172"/>
            <a:ext cx="1630363" cy="330200"/>
          </a:xfrm>
          <a:prstGeom prst="rect">
            <a:avLst/>
          </a:prstGeom>
          <a:noFill/>
          <a:ln w="9525">
            <a:noFill/>
            <a:miter lim="800000"/>
            <a:headEnd/>
            <a:tailEnd/>
          </a:ln>
        </p:spPr>
        <p:txBody>
          <a:bodyPr lIns="0" rIns="36000" anchor="ctr"/>
          <a:lstStyle/>
          <a:p>
            <a:pPr marL="287338">
              <a:buClr>
                <a:schemeClr val="accent1"/>
              </a:buClr>
              <a:buSzPct val="80000"/>
              <a:defRPr/>
            </a:pPr>
            <a:r>
              <a:rPr lang="en-US" sz="900" dirty="0"/>
              <a:t>Scenario/Processes</a:t>
            </a:r>
          </a:p>
        </p:txBody>
      </p:sp>
      <p:pic>
        <p:nvPicPr>
          <p:cNvPr id="55" name="Picture 54" descr="scenario_60pxgrün.png"/>
          <p:cNvPicPr>
            <a:picLocks noChangeAspect="1"/>
          </p:cNvPicPr>
          <p:nvPr/>
        </p:nvPicPr>
        <p:blipFill>
          <a:blip r:embed="rId12" cstate="print"/>
          <a:stretch>
            <a:fillRect/>
          </a:stretch>
        </p:blipFill>
        <p:spPr>
          <a:xfrm>
            <a:off x="366739" y="4849302"/>
            <a:ext cx="180000" cy="180000"/>
          </a:xfrm>
          <a:prstGeom prst="rect">
            <a:avLst/>
          </a:prstGeom>
        </p:spPr>
      </p:pic>
      <p:pic>
        <p:nvPicPr>
          <p:cNvPr id="57" name="Picture 5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96162" y="5192947"/>
            <a:ext cx="121153" cy="180000"/>
          </a:xfrm>
          <a:prstGeom prst="rect">
            <a:avLst/>
          </a:prstGeom>
        </p:spPr>
      </p:pic>
      <p:sp>
        <p:nvSpPr>
          <p:cNvPr id="41" name="Rectangle 55">
            <a:hlinkClick r:id="rId14" action="ppaction://hlinksldjump"/>
          </p:cNvPr>
          <p:cNvSpPr>
            <a:spLocks noChangeArrowheads="1"/>
          </p:cNvSpPr>
          <p:nvPr/>
        </p:nvSpPr>
        <p:spPr bwMode="auto">
          <a:xfrm>
            <a:off x="305529"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5" name="TextBox 50"/>
          <p:cNvSpPr txBox="1">
            <a:spLocks noChangeArrowheads="1"/>
          </p:cNvSpPr>
          <p:nvPr/>
        </p:nvSpPr>
        <p:spPr bwMode="auto">
          <a:xfrm>
            <a:off x="1744663" y="4125913"/>
            <a:ext cx="1082675"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sp>
        <p:nvSpPr>
          <p:cNvPr id="116" name="TextBox 53"/>
          <p:cNvSpPr txBox="1">
            <a:spLocks noChangeArrowheads="1"/>
          </p:cNvSpPr>
          <p:nvPr/>
        </p:nvSpPr>
        <p:spPr bwMode="auto">
          <a:xfrm>
            <a:off x="1752601" y="4410075"/>
            <a:ext cx="2485858" cy="1013354"/>
          </a:xfrm>
          <a:prstGeom prst="rect">
            <a:avLst/>
          </a:prstGeom>
          <a:noFill/>
          <a:ln w="9525">
            <a:noFill/>
            <a:miter lim="800000"/>
            <a:headEnd/>
            <a:tailEnd/>
          </a:ln>
        </p:spPr>
        <p:txBody>
          <a:bodyPr wrap="square">
            <a:spAutoFit/>
          </a:bodyPr>
          <a:lstStyle/>
          <a:p>
            <a:pPr algn="just">
              <a:lnSpc>
                <a:spcPct val="95000"/>
              </a:lnSpc>
              <a:spcBef>
                <a:spcPts val="600"/>
              </a:spcBef>
              <a:spcAft>
                <a:spcPts val="600"/>
              </a:spcAft>
              <a:buSzPct val="125000"/>
            </a:pPr>
            <a:r>
              <a:rPr lang="en-US" sz="900" dirty="0"/>
              <a:t>For companies that handle long running projects, where there is a need to procure materials through suppliers and enter the expenses and receive the invoices, this scenario helps to achieve the same by integrating the projects and supplier relationship management.  </a:t>
            </a:r>
          </a:p>
        </p:txBody>
      </p:sp>
      <p:cxnSp>
        <p:nvCxnSpPr>
          <p:cNvPr id="121" name="Straight Connector 139"/>
          <p:cNvCxnSpPr>
            <a:cxnSpLocks noChangeShapeType="1"/>
          </p:cNvCxnSpPr>
          <p:nvPr/>
        </p:nvCxnSpPr>
        <p:spPr bwMode="auto">
          <a:xfrm rot="16200000" flipH="1">
            <a:off x="3071631" y="5487988"/>
            <a:ext cx="2562225" cy="0"/>
          </a:xfrm>
          <a:prstGeom prst="line">
            <a:avLst/>
          </a:prstGeom>
          <a:noFill/>
          <a:ln w="12700" algn="ctr">
            <a:solidFill>
              <a:schemeClr val="bg1"/>
            </a:solidFill>
            <a:round/>
            <a:headEnd/>
            <a:tailEnd/>
          </a:ln>
        </p:spPr>
      </p:cxnSp>
      <p:sp>
        <p:nvSpPr>
          <p:cNvPr id="43" name="TextBox 61"/>
          <p:cNvSpPr txBox="1">
            <a:spLocks noChangeArrowheads="1"/>
          </p:cNvSpPr>
          <p:nvPr/>
        </p:nvSpPr>
        <p:spPr bwMode="auto">
          <a:xfrm>
            <a:off x="327025" y="5496039"/>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5" name="Picture 44" descr="Monitor_60px.png"/>
          <p:cNvPicPr>
            <a:picLocks noChangeAspect="1"/>
          </p:cNvPicPr>
          <p:nvPr/>
        </p:nvPicPr>
        <p:blipFill>
          <a:blip r:embed="rId15" cstate="print"/>
          <a:stretch>
            <a:fillRect/>
          </a:stretch>
        </p:blipFill>
        <p:spPr>
          <a:xfrm>
            <a:off x="366739" y="5559618"/>
            <a:ext cx="180000" cy="180000"/>
          </a:xfrm>
          <a:prstGeom prst="rect">
            <a:avLst/>
          </a:prstGeom>
        </p:spPr>
      </p:pic>
      <p:sp>
        <p:nvSpPr>
          <p:cNvPr id="46" name="Rectangle 57">
            <a:hlinkClick r:id="rId16" action="ppaction://hlinksldjump"/>
          </p:cNvPr>
          <p:cNvSpPr>
            <a:spLocks noChangeArrowheads="1"/>
          </p:cNvSpPr>
          <p:nvPr/>
        </p:nvSpPr>
        <p:spPr bwMode="auto">
          <a:xfrm>
            <a:off x="305529" y="5503859"/>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2" name="Rectangle 57">
            <a:hlinkClick r:id="rId1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7" name="TextBox 54"/>
          <p:cNvSpPr txBox="1">
            <a:spLocks noChangeArrowheads="1"/>
          </p:cNvSpPr>
          <p:nvPr/>
        </p:nvSpPr>
        <p:spPr bwMode="auto">
          <a:xfrm>
            <a:off x="4364108" y="4141788"/>
            <a:ext cx="1868488"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Key Benefits</a:t>
            </a:r>
          </a:p>
        </p:txBody>
      </p:sp>
      <p:sp>
        <p:nvSpPr>
          <p:cNvPr id="39" name="Chevron 43">
            <a:hlinkClick r:id="rId14" action="ppaction://hlinksldjump"/>
          </p:cNvPr>
          <p:cNvSpPr>
            <a:spLocks noChangeArrowheads="1"/>
          </p:cNvSpPr>
          <p:nvPr/>
        </p:nvSpPr>
        <p:spPr bwMode="auto">
          <a:xfrm>
            <a:off x="6292039" y="1829984"/>
            <a:ext cx="1177904"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Invoice</a:t>
            </a:r>
          </a:p>
        </p:txBody>
      </p:sp>
      <p:sp>
        <p:nvSpPr>
          <p:cNvPr id="42" name="Chevron 83"/>
          <p:cNvSpPr>
            <a:spLocks noChangeArrowheads="1"/>
          </p:cNvSpPr>
          <p:nvPr/>
        </p:nvSpPr>
        <p:spPr bwMode="auto">
          <a:xfrm>
            <a:off x="2758384" y="1828774"/>
            <a:ext cx="1138930"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Initiate</a:t>
            </a:r>
          </a:p>
        </p:txBody>
      </p:sp>
      <p:sp>
        <p:nvSpPr>
          <p:cNvPr id="47" name="Chevron 84"/>
          <p:cNvSpPr>
            <a:spLocks noChangeArrowheads="1"/>
          </p:cNvSpPr>
          <p:nvPr>
            <p:custDataLst>
              <p:tags r:id="rId1"/>
            </p:custDataLst>
          </p:nvPr>
        </p:nvSpPr>
        <p:spPr bwMode="auto">
          <a:xfrm>
            <a:off x="2865050" y="2072996"/>
            <a:ext cx="944950" cy="1051204"/>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project purchase request to initiate material request to supplier relationship management</a:t>
            </a:r>
          </a:p>
        </p:txBody>
      </p:sp>
      <p:sp>
        <p:nvSpPr>
          <p:cNvPr id="54" name="Chevron 84"/>
          <p:cNvSpPr>
            <a:spLocks noChangeArrowheads="1"/>
          </p:cNvSpPr>
          <p:nvPr>
            <p:custDataLst>
              <p:tags r:id="rId2"/>
            </p:custDataLst>
          </p:nvPr>
        </p:nvSpPr>
        <p:spPr bwMode="auto">
          <a:xfrm>
            <a:off x="6548039" y="220145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Supplier invoices against the components consumed</a:t>
            </a:r>
          </a:p>
        </p:txBody>
      </p:sp>
      <p:sp>
        <p:nvSpPr>
          <p:cNvPr id="56" name="Chevron 44"/>
          <p:cNvSpPr>
            <a:spLocks noChangeArrowheads="1"/>
          </p:cNvSpPr>
          <p:nvPr/>
        </p:nvSpPr>
        <p:spPr bwMode="auto">
          <a:xfrm>
            <a:off x="263525" y="1831975"/>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Plan</a:t>
            </a:r>
          </a:p>
        </p:txBody>
      </p:sp>
      <p:sp>
        <p:nvSpPr>
          <p:cNvPr id="58" name="Chevron 57"/>
          <p:cNvSpPr>
            <a:spLocks noChangeArrowheads="1"/>
          </p:cNvSpPr>
          <p:nvPr>
            <p:custDataLst>
              <p:tags r:id="rId3"/>
            </p:custDataLst>
          </p:nvPr>
        </p:nvSpPr>
        <p:spPr bwMode="auto">
          <a:xfrm>
            <a:off x="423525" y="2203450"/>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project</a:t>
            </a:r>
          </a:p>
        </p:txBody>
      </p:sp>
      <p:sp>
        <p:nvSpPr>
          <p:cNvPr id="59" name="Chevron 84"/>
          <p:cNvSpPr>
            <a:spLocks noChangeArrowheads="1"/>
          </p:cNvSpPr>
          <p:nvPr>
            <p:custDataLst>
              <p:tags r:id="rId4"/>
            </p:custDataLst>
          </p:nvPr>
        </p:nvSpPr>
        <p:spPr bwMode="auto">
          <a:xfrm>
            <a:off x="1194572" y="2203450"/>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Plan </a:t>
            </a:r>
            <a:r>
              <a:rPr lang="de-DE" sz="800" dirty="0" err="1">
                <a:solidFill>
                  <a:srgbClr val="404040"/>
                </a:solidFill>
              </a:rPr>
              <a:t>materials</a:t>
            </a:r>
            <a:r>
              <a:rPr lang="de-DE" sz="800" dirty="0">
                <a:solidFill>
                  <a:srgbClr val="404040"/>
                </a:solidFill>
              </a:rPr>
              <a:t> </a:t>
            </a:r>
            <a:r>
              <a:rPr lang="de-DE" sz="800" dirty="0" err="1">
                <a:solidFill>
                  <a:srgbClr val="404040"/>
                </a:solidFill>
              </a:rPr>
              <a:t>to</a:t>
            </a:r>
            <a:r>
              <a:rPr lang="de-DE" sz="800" dirty="0">
                <a:solidFill>
                  <a:srgbClr val="404040"/>
                </a:solidFill>
              </a:rPr>
              <a:t> </a:t>
            </a:r>
            <a:r>
              <a:rPr lang="de-DE" sz="800" dirty="0" err="1">
                <a:solidFill>
                  <a:srgbClr val="404040"/>
                </a:solidFill>
              </a:rPr>
              <a:t>consume</a:t>
            </a:r>
            <a:endParaRPr lang="en-US" sz="800" dirty="0">
              <a:solidFill>
                <a:srgbClr val="404040"/>
              </a:solidFill>
            </a:endParaRPr>
          </a:p>
        </p:txBody>
      </p:sp>
      <p:sp>
        <p:nvSpPr>
          <p:cNvPr id="60" name="Chevron 84"/>
          <p:cNvSpPr>
            <a:spLocks noChangeArrowheads="1"/>
          </p:cNvSpPr>
          <p:nvPr>
            <p:custDataLst>
              <p:tags r:id="rId5"/>
            </p:custDataLst>
          </p:nvPr>
        </p:nvSpPr>
        <p:spPr bwMode="auto">
          <a:xfrm>
            <a:off x="1964096" y="2203450"/>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project/ project tasks</a:t>
            </a:r>
          </a:p>
        </p:txBody>
      </p:sp>
      <p:pic>
        <p:nvPicPr>
          <p:cNvPr id="61" name="Picture 32" descr="warehousing_and_manufacturing_execution"/>
          <p:cNvPicPr preferRelativeResize="0">
            <a:picLocks noChangeAspect="1" noChangeArrowheads="1"/>
          </p:cNvPicPr>
          <p:nvPr/>
        </p:nvPicPr>
        <p:blipFill>
          <a:blip r:embed="rId18" cstate="print"/>
          <a:stretch>
            <a:fillRect/>
          </a:stretch>
        </p:blipFill>
        <p:spPr bwMode="auto">
          <a:xfrm>
            <a:off x="2689376" y="2983694"/>
            <a:ext cx="769199" cy="769199"/>
          </a:xfrm>
          <a:prstGeom prst="rect">
            <a:avLst/>
          </a:prstGeom>
          <a:noFill/>
          <a:ln w="9525">
            <a:noFill/>
            <a:miter lim="800000"/>
            <a:headEnd/>
            <a:tailEnd/>
          </a:ln>
        </p:spPr>
      </p:pic>
      <p:pic>
        <p:nvPicPr>
          <p:cNvPr id="62" name="Picture 32" descr="warehousing_and_manufacturing_execution"/>
          <p:cNvPicPr preferRelativeResize="0">
            <a:picLocks noChangeAspect="1" noChangeArrowheads="1"/>
          </p:cNvPicPr>
          <p:nvPr/>
        </p:nvPicPr>
        <p:blipFill>
          <a:blip r:embed="rId18" cstate="print"/>
          <a:stretch>
            <a:fillRect/>
          </a:stretch>
        </p:blipFill>
        <p:spPr bwMode="auto">
          <a:xfrm>
            <a:off x="3757386" y="2984567"/>
            <a:ext cx="769199" cy="769199"/>
          </a:xfrm>
          <a:prstGeom prst="rect">
            <a:avLst/>
          </a:prstGeom>
          <a:noFill/>
          <a:ln w="9525">
            <a:noFill/>
            <a:miter lim="800000"/>
            <a:headEnd/>
            <a:tailEnd/>
          </a:ln>
        </p:spPr>
      </p:pic>
      <p:pic>
        <p:nvPicPr>
          <p:cNvPr id="63" name="Picture 66" descr="supply_chain_modeling"/>
          <p:cNvPicPr preferRelativeResize="0">
            <a:picLocks noChangeAspect="1" noChangeArrowheads="1"/>
          </p:cNvPicPr>
          <p:nvPr/>
        </p:nvPicPr>
        <p:blipFill>
          <a:blip r:embed="rId19" cstate="print"/>
          <a:stretch>
            <a:fillRect/>
          </a:stretch>
        </p:blipFill>
        <p:spPr bwMode="auto">
          <a:xfrm>
            <a:off x="259615" y="2982821"/>
            <a:ext cx="747454" cy="747454"/>
          </a:xfrm>
          <a:prstGeom prst="rect">
            <a:avLst/>
          </a:prstGeom>
          <a:noFill/>
          <a:ln w="9525">
            <a:noFill/>
            <a:miter lim="800000"/>
            <a:headEnd/>
            <a:tailEnd/>
          </a:ln>
        </p:spPr>
      </p:pic>
      <p:pic>
        <p:nvPicPr>
          <p:cNvPr id="64" name="Picture 35" descr="financial_performance_management"/>
          <p:cNvPicPr preferRelativeResize="0">
            <a:picLocks noChangeAspect="1" noChangeArrowheads="1"/>
          </p:cNvPicPr>
          <p:nvPr/>
        </p:nvPicPr>
        <p:blipFill>
          <a:blip r:embed="rId20" cstate="print"/>
          <a:stretch>
            <a:fillRect/>
          </a:stretch>
        </p:blipFill>
        <p:spPr bwMode="auto">
          <a:xfrm>
            <a:off x="6374570" y="3051425"/>
            <a:ext cx="635482" cy="635482"/>
          </a:xfrm>
          <a:prstGeom prst="rect">
            <a:avLst/>
          </a:prstGeom>
          <a:noFill/>
          <a:ln w="9525">
            <a:noFill/>
            <a:miter lim="800000"/>
            <a:headEnd/>
            <a:tailEnd/>
          </a:ln>
        </p:spPr>
      </p:pic>
      <p:sp>
        <p:nvSpPr>
          <p:cNvPr id="68" name="TextBox 56"/>
          <p:cNvSpPr txBox="1">
            <a:spLocks noChangeArrowheads="1"/>
          </p:cNvSpPr>
          <p:nvPr/>
        </p:nvSpPr>
        <p:spPr bwMode="auto">
          <a:xfrm>
            <a:off x="4306888" y="4170363"/>
            <a:ext cx="4700587" cy="1409617"/>
          </a:xfrm>
          <a:prstGeom prst="rect">
            <a:avLst/>
          </a:prstGeom>
          <a:noFill/>
          <a:ln w="9525">
            <a:noFill/>
            <a:miter lim="800000"/>
            <a:headEnd/>
            <a:tailEnd/>
          </a:ln>
        </p:spPr>
        <p:txBody>
          <a:bodyPr>
            <a:spAutoFit/>
          </a:bodyPr>
          <a:lstStyle/>
          <a:p>
            <a:pPr algn="just">
              <a:buClr>
                <a:schemeClr val="accent1"/>
              </a:buClr>
              <a:buSzPct val="80000"/>
              <a:buFont typeface="Wingdings" pitchFamily="2" charset="2"/>
              <a:buNone/>
            </a:pPr>
            <a:endParaRPr lang="en-US" sz="1100" b="1" dirty="0">
              <a:solidFill>
                <a:srgbClr val="44697D"/>
              </a:solidFill>
            </a:endParaRPr>
          </a:p>
          <a:p>
            <a:pPr marL="228600" lvl="1" indent="-114300" algn="just">
              <a:lnSpc>
                <a:spcPct val="90000"/>
              </a:lnSpc>
              <a:spcBef>
                <a:spcPts val="600"/>
              </a:spcBef>
              <a:buClr>
                <a:srgbClr val="4DB9F5"/>
              </a:buClr>
              <a:buFont typeface="Wingdings" pitchFamily="2" charset="2"/>
              <a:buChar char="l"/>
            </a:pPr>
            <a:r>
              <a:rPr lang="en-US" sz="900" dirty="0"/>
              <a:t>Projects and Supplier Relationship Management are tightly integrated to pass on the material requirements from projects to the supplier relationship team. </a:t>
            </a:r>
          </a:p>
          <a:p>
            <a:pPr marL="228600" lvl="1" indent="-114300" algn="just">
              <a:lnSpc>
                <a:spcPct val="90000"/>
              </a:lnSpc>
              <a:spcBef>
                <a:spcPts val="600"/>
              </a:spcBef>
              <a:buClr>
                <a:srgbClr val="4DB9F5"/>
              </a:buClr>
              <a:buFont typeface="Wingdings" pitchFamily="2" charset="2"/>
              <a:buChar char="l"/>
            </a:pPr>
            <a:r>
              <a:rPr lang="en-US" sz="900" dirty="0"/>
              <a:t>Projects gives a complete picture of the ordering process and already delivered goods and services rendered. Goods receipts will automatically be allocated to the project and thus facilitating project controlling.</a:t>
            </a:r>
          </a:p>
          <a:p>
            <a:pPr marL="114300" lvl="1" algn="just">
              <a:lnSpc>
                <a:spcPct val="90000"/>
              </a:lnSpc>
              <a:spcBef>
                <a:spcPts val="600"/>
              </a:spcBef>
              <a:buClr>
                <a:srgbClr val="4DB9F5"/>
              </a:buClr>
              <a:buNone/>
            </a:pPr>
            <a:endParaRPr lang="en-US" sz="900" dirty="0"/>
          </a:p>
          <a:p>
            <a:pPr algn="just">
              <a:buClr>
                <a:schemeClr val="accent1"/>
              </a:buClr>
              <a:buSzPct val="80000"/>
              <a:buFont typeface="Wingdings" pitchFamily="2" charset="2"/>
              <a:buNone/>
            </a:pPr>
            <a:endParaRPr lang="en-US" sz="1100" b="1" dirty="0">
              <a:solidFill>
                <a:srgbClr val="44697D"/>
              </a:solidFill>
            </a:endParaRPr>
          </a:p>
        </p:txBody>
      </p:sp>
      <p:sp>
        <p:nvSpPr>
          <p:cNvPr id="37" name="Chevron 44"/>
          <p:cNvSpPr>
            <a:spLocks noChangeArrowheads="1"/>
          </p:cNvSpPr>
          <p:nvPr/>
        </p:nvSpPr>
        <p:spPr bwMode="auto">
          <a:xfrm>
            <a:off x="3796274" y="1838299"/>
            <a:ext cx="2564344" cy="1417638"/>
          </a:xfrm>
          <a:prstGeom prst="chevron">
            <a:avLst>
              <a:gd name="adj" fmla="val 11151"/>
            </a:avLst>
          </a:prstGeom>
          <a:solidFill>
            <a:srgbClr val="388ABD"/>
          </a:solidFill>
          <a:ln w="19050" cap="rnd" algn="ctr">
            <a:noFill/>
            <a:bevel/>
            <a:headEnd/>
            <a:tailEnd/>
          </a:ln>
        </p:spPr>
        <p:txBody>
          <a:bodyPr lIns="36000" tIns="36000" rIns="36000" bIns="36000"/>
          <a:lstStyle/>
          <a:p>
            <a:pPr marL="0" marR="0" lvl="0" indent="0" defTabSz="914400" eaLnBrk="1" fontAlgn="auto" latinLnBrk="0" hangingPunct="1">
              <a:lnSpc>
                <a:spcPct val="90000"/>
              </a:lnSpc>
              <a:spcBef>
                <a:spcPts val="0"/>
              </a:spcBef>
              <a:spcAft>
                <a:spcPts val="0"/>
              </a:spcAft>
              <a:buClrTx/>
              <a:buSzTx/>
              <a:buFontTx/>
              <a:buNone/>
              <a:tabLst/>
              <a:defRPr/>
            </a:pPr>
            <a:r>
              <a:rPr kumimoji="0" lang="en-US" sz="900" b="0" i="0" u="none" strike="noStrike" kern="0" cap="none" spc="0" normalizeH="0" baseline="0" noProof="0" dirty="0">
                <a:ln>
                  <a:noFill/>
                </a:ln>
                <a:solidFill>
                  <a:schemeClr val="bg1"/>
                </a:solidFill>
                <a:effectLst/>
                <a:uLnTx/>
                <a:uFillTx/>
                <a:latin typeface="BentonSans Regular"/>
                <a:cs typeface="BentonSans Regular"/>
              </a:rPr>
              <a:t>Procure</a:t>
            </a:r>
          </a:p>
        </p:txBody>
      </p:sp>
      <p:sp>
        <p:nvSpPr>
          <p:cNvPr id="38" name="Chevron 37"/>
          <p:cNvSpPr>
            <a:spLocks noChangeArrowheads="1"/>
          </p:cNvSpPr>
          <p:nvPr>
            <p:custDataLst>
              <p:tags r:id="rId6"/>
            </p:custDataLst>
          </p:nvPr>
        </p:nvSpPr>
        <p:spPr bwMode="auto">
          <a:xfrm>
            <a:off x="3945518" y="2209774"/>
            <a:ext cx="790166"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marL="0" marR="0" lvl="0" indent="0" defTabSz="914400" eaLnBrk="1" fontAlgn="auto" latinLnBrk="0" hangingPunct="1">
              <a:lnSpc>
                <a:spcPct val="90000"/>
              </a:lnSpc>
              <a:spcBef>
                <a:spcPts val="0"/>
              </a:spcBef>
              <a:spcAft>
                <a:spcPts val="0"/>
              </a:spcAft>
              <a:buClr>
                <a:schemeClr val="accent1"/>
              </a:buClr>
              <a:buSzPct val="80000"/>
              <a:buFontTx/>
              <a:buNone/>
              <a:tabLst/>
              <a:defRPr/>
            </a:pPr>
            <a:r>
              <a:rPr kumimoji="0" lang="en-US" sz="800" b="0" i="0" u="none" strike="noStrike" kern="0" cap="none" spc="0" normalizeH="0" baseline="0" noProof="0" dirty="0">
                <a:ln>
                  <a:noFill/>
                </a:ln>
                <a:solidFill>
                  <a:srgbClr val="404040"/>
                </a:solidFill>
                <a:effectLst/>
                <a:uLnTx/>
                <a:uFillTx/>
              </a:rPr>
              <a:t>Send Purchase Order</a:t>
            </a:r>
          </a:p>
        </p:txBody>
      </p:sp>
      <p:sp>
        <p:nvSpPr>
          <p:cNvPr id="44" name="Chevron 84"/>
          <p:cNvSpPr>
            <a:spLocks noChangeArrowheads="1"/>
          </p:cNvSpPr>
          <p:nvPr>
            <p:custDataLst>
              <p:tags r:id="rId7"/>
            </p:custDataLst>
          </p:nvPr>
        </p:nvSpPr>
        <p:spPr bwMode="auto">
          <a:xfrm>
            <a:off x="4711464" y="2209774"/>
            <a:ext cx="790166"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marL="0" marR="0" lvl="0" indent="0" defTabSz="914400" eaLnBrk="1" fontAlgn="auto" latinLnBrk="0" hangingPunct="1">
              <a:lnSpc>
                <a:spcPct val="90000"/>
              </a:lnSpc>
              <a:spcBef>
                <a:spcPts val="0"/>
              </a:spcBef>
              <a:spcAft>
                <a:spcPts val="0"/>
              </a:spcAft>
              <a:buClr>
                <a:schemeClr val="accent1"/>
              </a:buClr>
              <a:buSzPct val="80000"/>
              <a:buFontTx/>
              <a:buNone/>
              <a:tabLst/>
              <a:defRPr/>
            </a:pPr>
            <a:r>
              <a:rPr kumimoji="0" lang="en-US" sz="800" b="0" i="0" u="none" strike="noStrike" kern="0" cap="none" spc="0" normalizeH="0" baseline="0" noProof="0" dirty="0">
                <a:ln>
                  <a:noFill/>
                </a:ln>
                <a:solidFill>
                  <a:srgbClr val="404040"/>
                </a:solidFill>
                <a:effectLst/>
                <a:uLnTx/>
                <a:uFillTx/>
              </a:rPr>
              <a:t>Acknowledge Purchase Order</a:t>
            </a:r>
          </a:p>
        </p:txBody>
      </p:sp>
      <p:sp>
        <p:nvSpPr>
          <p:cNvPr id="65" name="Chevron 84"/>
          <p:cNvSpPr>
            <a:spLocks noChangeArrowheads="1"/>
          </p:cNvSpPr>
          <p:nvPr>
            <p:custDataLst>
              <p:tags r:id="rId8"/>
            </p:custDataLst>
          </p:nvPr>
        </p:nvSpPr>
        <p:spPr bwMode="auto">
          <a:xfrm>
            <a:off x="5475897" y="2209774"/>
            <a:ext cx="790166"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marL="0" marR="0" lvl="0" indent="0" defTabSz="914400" eaLnBrk="1" fontAlgn="auto" latinLnBrk="0" hangingPunct="1">
              <a:lnSpc>
                <a:spcPct val="90000"/>
              </a:lnSpc>
              <a:spcBef>
                <a:spcPts val="0"/>
              </a:spcBef>
              <a:spcAft>
                <a:spcPts val="0"/>
              </a:spcAft>
              <a:buClr>
                <a:schemeClr val="accent1"/>
              </a:buClr>
              <a:buSzPct val="80000"/>
              <a:buFontTx/>
              <a:buNone/>
              <a:tabLst/>
              <a:defRPr/>
            </a:pPr>
            <a:r>
              <a:rPr kumimoji="0" lang="en-US" sz="800" b="0" i="0" u="none" strike="noStrike" kern="0" cap="none" spc="0" normalizeH="0" baseline="0" noProof="0" dirty="0">
                <a:ln>
                  <a:noFill/>
                </a:ln>
                <a:solidFill>
                  <a:srgbClr val="404040"/>
                </a:solidFill>
                <a:effectLst/>
                <a:uLnTx/>
                <a:uFillTx/>
              </a:rPr>
              <a:t>Receive Delivery</a:t>
            </a:r>
          </a:p>
        </p:txBody>
      </p:sp>
    </p:spTree>
    <p:extLst>
      <p:ext uri="{BB962C8B-B14F-4D97-AF65-F5344CB8AC3E}">
        <p14:creationId xmlns:p14="http://schemas.microsoft.com/office/powerpoint/2010/main" val="337586501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 name="Picture 132"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40593"/>
            <a:ext cx="170688" cy="170688"/>
          </a:xfrm>
          <a:prstGeom prst="rect">
            <a:avLst/>
          </a:prstGeom>
        </p:spPr>
      </p:pic>
      <p:sp>
        <p:nvSpPr>
          <p:cNvPr id="2" name="Title 1"/>
          <p:cNvSpPr>
            <a:spLocks noGrp="1"/>
          </p:cNvSpPr>
          <p:nvPr>
            <p:ph type="title"/>
          </p:nvPr>
        </p:nvSpPr>
        <p:spPr/>
        <p:txBody>
          <a:bodyPr/>
          <a:lstStyle/>
          <a:p>
            <a:r>
              <a:rPr lang="en-US" dirty="0">
                <a:latin typeface="BentonSans Light" pitchFamily="2" charset="0"/>
                <a:cs typeface="BentonSans Light" pitchFamily="2" charset="0"/>
              </a:rPr>
              <a:t>Materials in Projects </a:t>
            </a:r>
            <a:r>
              <a:rPr lang="en-US" dirty="0">
                <a:latin typeface="BentonSans Light" pitchFamily="2" charset="0"/>
              </a:rPr>
              <a:t>from Project Purchase Requests</a:t>
            </a:r>
            <a:br>
              <a:rPr lang="en-US" dirty="0">
                <a:latin typeface="BentonSans Light" pitchFamily="2" charset="0"/>
                <a:cs typeface="BentonSans Light" pitchFamily="2" charset="0"/>
              </a:rPr>
            </a:br>
            <a:r>
              <a:rPr lang="en-US" dirty="0">
                <a:latin typeface="BentonSans Light" pitchFamily="2" charset="0"/>
                <a:cs typeface="BentonSans Light" pitchFamily="2" charset="0"/>
              </a:rPr>
              <a:t>Scenario Flow</a:t>
            </a:r>
          </a:p>
        </p:txBody>
      </p:sp>
      <p:sp>
        <p:nvSpPr>
          <p:cNvPr id="3" name="Rectangle 122"/>
          <p:cNvSpPr>
            <a:spLocks noChangeArrowheads="1"/>
          </p:cNvSpPr>
          <p:nvPr/>
        </p:nvSpPr>
        <p:spPr bwMode="auto">
          <a:xfrm>
            <a:off x="1766609" y="5540558"/>
            <a:ext cx="7380287" cy="1309933"/>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549900"/>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a:solidFill>
                  <a:srgbClr val="666666"/>
                </a:solidFill>
                <a:latin typeface="BentonSans Light" pitchFamily="2" charset="0"/>
              </a:rPr>
              <a:t>Legend</a:t>
            </a:r>
            <a:endParaRPr lang="en-US" sz="700" dirty="0">
              <a:solidFill>
                <a:srgbClr val="666666"/>
              </a:solidFill>
              <a:latin typeface="BentonSans Light" pitchFamily="2" charset="0"/>
            </a:endParaRPr>
          </a:p>
        </p:txBody>
      </p:sp>
      <p:cxnSp>
        <p:nvCxnSpPr>
          <p:cNvPr id="6" name="AutoShape 482"/>
          <p:cNvCxnSpPr>
            <a:cxnSpLocks noChangeShapeType="1"/>
          </p:cNvCxnSpPr>
          <p:nvPr/>
        </p:nvCxnSpPr>
        <p:spPr bwMode="auto">
          <a:xfrm rot="5400000" flipH="1" flipV="1">
            <a:off x="3974752" y="6120029"/>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4130327" y="6023191"/>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4130327" y="6362916"/>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3974752" y="6467691"/>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4" name="Rectangle 13"/>
          <p:cNvSpPr/>
          <p:nvPr/>
        </p:nvSpPr>
        <p:spPr bwMode="auto">
          <a:xfrm>
            <a:off x="7400925" y="591026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800" dirty="0">
                <a:solidFill>
                  <a:schemeClr val="accent2"/>
                </a:solidFill>
              </a:rPr>
              <a:t>:</a:t>
            </a:r>
          </a:p>
        </p:txBody>
      </p:sp>
      <p:sp>
        <p:nvSpPr>
          <p:cNvPr id="15" name="Rectangle 14"/>
          <p:cNvSpPr/>
          <p:nvPr/>
        </p:nvSpPr>
        <p:spPr bwMode="auto">
          <a:xfrm>
            <a:off x="7400925" y="617696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spcBef>
                <a:spcPts val="300"/>
              </a:spcBef>
              <a:defRPr/>
            </a:pPr>
            <a:endParaRPr lang="en-US" sz="700" u="sng" dirty="0">
              <a:solidFill>
                <a:srgbClr val="2A6CA2"/>
              </a:solidFill>
            </a:endParaRPr>
          </a:p>
        </p:txBody>
      </p:sp>
      <p:sp>
        <p:nvSpPr>
          <p:cNvPr id="31" name="TextBox 3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pic>
        <p:nvPicPr>
          <p:cNvPr id="103" name="Picture 102" descr="scenario_60pxgrün.png"/>
          <p:cNvPicPr>
            <a:picLocks noChangeAspect="1"/>
          </p:cNvPicPr>
          <p:nvPr/>
        </p:nvPicPr>
        <p:blipFill>
          <a:blip r:embed="rId4" cstate="print"/>
          <a:stretch>
            <a:fillRect/>
          </a:stretch>
        </p:blipFill>
        <p:spPr>
          <a:xfrm>
            <a:off x="361522" y="4846253"/>
            <a:ext cx="180000" cy="180000"/>
          </a:xfrm>
          <a:prstGeom prst="rect">
            <a:avLst/>
          </a:prstGeom>
        </p:spPr>
      </p:pic>
      <p:sp>
        <p:nvSpPr>
          <p:cNvPr id="10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26" name="TextBox 125"/>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127"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128" name="Picture 127" descr="Calculator_2_60px.png"/>
          <p:cNvPicPr>
            <a:picLocks noChangeAspect="1"/>
          </p:cNvPicPr>
          <p:nvPr/>
        </p:nvPicPr>
        <p:blipFill>
          <a:blip r:embed="rId5" cstate="print"/>
          <a:stretch>
            <a:fillRect/>
          </a:stretch>
        </p:blipFill>
        <p:spPr>
          <a:xfrm>
            <a:off x="366739" y="5245467"/>
            <a:ext cx="180000" cy="180000"/>
          </a:xfrm>
          <a:prstGeom prst="rect">
            <a:avLst/>
          </a:prstGeom>
        </p:spPr>
      </p:pic>
      <p:sp>
        <p:nvSpPr>
          <p:cNvPr id="129"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0" name="Rectangle 55">
            <a:hlinkClick r:id="rId6"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1" name="Rectangle 57">
            <a:hlinkClick r:id="rId7"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32" name="Picture 131" descr="Monitor_60px.png"/>
          <p:cNvPicPr>
            <a:picLocks noChangeAspect="1"/>
          </p:cNvPicPr>
          <p:nvPr/>
        </p:nvPicPr>
        <p:blipFill>
          <a:blip r:embed="rId8" cstate="print"/>
          <a:stretch>
            <a:fillRect/>
          </a:stretch>
        </p:blipFill>
        <p:spPr>
          <a:xfrm>
            <a:off x="361854" y="5605004"/>
            <a:ext cx="180000" cy="180000"/>
          </a:xfrm>
          <a:prstGeom prst="rect">
            <a:avLst/>
          </a:prstGeom>
        </p:spPr>
      </p:pic>
      <p:sp>
        <p:nvSpPr>
          <p:cNvPr id="138" name="TextBox 61"/>
          <p:cNvSpPr txBox="1">
            <a:spLocks noChangeArrowheads="1"/>
          </p:cNvSpPr>
          <p:nvPr/>
        </p:nvSpPr>
        <p:spPr bwMode="auto">
          <a:xfrm>
            <a:off x="327025" y="5880233"/>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39" name="Rectangle 57">
            <a:hlinkClick r:id="rId9" action="ppaction://hlinksldjump"/>
          </p:cNvPr>
          <p:cNvSpPr>
            <a:spLocks noChangeArrowheads="1"/>
          </p:cNvSpPr>
          <p:nvPr/>
        </p:nvSpPr>
        <p:spPr bwMode="auto">
          <a:xfrm>
            <a:off x="309641" y="588439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44" name="Chevron 426"/>
          <p:cNvSpPr>
            <a:spLocks noChangeArrowheads="1"/>
          </p:cNvSpPr>
          <p:nvPr/>
        </p:nvSpPr>
        <p:spPr bwMode="auto">
          <a:xfrm>
            <a:off x="1901825" y="6056313"/>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grpSp>
        <p:nvGrpSpPr>
          <p:cNvPr id="146" name="Group 70"/>
          <p:cNvGrpSpPr>
            <a:grpSpLocks/>
          </p:cNvGrpSpPr>
          <p:nvPr/>
        </p:nvGrpSpPr>
        <p:grpSpPr bwMode="auto">
          <a:xfrm>
            <a:off x="2448527" y="6050071"/>
            <a:ext cx="719138" cy="530225"/>
            <a:chOff x="1836" y="3915"/>
            <a:chExt cx="453" cy="334"/>
          </a:xfrm>
        </p:grpSpPr>
        <p:sp>
          <p:nvSpPr>
            <p:cNvPr id="151"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152"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153"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155" name="Rectangle 74"/>
          <p:cNvSpPr>
            <a:spLocks noChangeArrowheads="1"/>
          </p:cNvSpPr>
          <p:nvPr/>
        </p:nvSpPr>
        <p:spPr bwMode="auto">
          <a:xfrm>
            <a:off x="3324563" y="6263674"/>
            <a:ext cx="574675" cy="184666"/>
          </a:xfrm>
          <a:prstGeom prst="rect">
            <a:avLst/>
          </a:prstGeom>
          <a:noFill/>
          <a:ln w="9525">
            <a:noFill/>
            <a:miter lim="800000"/>
            <a:headEnd/>
            <a:tailEnd/>
          </a:ln>
        </p:spPr>
        <p:txBody>
          <a:bodyPr lIns="0" tIns="0" rIns="0" bIns="0">
            <a:spAutoFit/>
          </a:bodyPr>
          <a:lstStyle/>
          <a:p>
            <a:pPr algn="ctr"/>
            <a:r>
              <a:rPr lang="en-US" sz="600" dirty="0">
                <a:solidFill>
                  <a:schemeClr val="bg1"/>
                </a:solidFill>
                <a:latin typeface="Arial Black" pitchFamily="34" charset="0"/>
              </a:rPr>
              <a:t>Work </a:t>
            </a:r>
          </a:p>
          <a:p>
            <a:pPr algn="ctr"/>
            <a:r>
              <a:rPr lang="en-US" sz="600" dirty="0">
                <a:solidFill>
                  <a:schemeClr val="bg1"/>
                </a:solidFill>
                <a:latin typeface="Arial Black" pitchFamily="34" charset="0"/>
              </a:rPr>
              <a:t>Center</a:t>
            </a:r>
          </a:p>
        </p:txBody>
      </p:sp>
      <p:sp>
        <p:nvSpPr>
          <p:cNvPr id="156" name="Rectangle 155"/>
          <p:cNvSpPr/>
          <p:nvPr/>
        </p:nvSpPr>
        <p:spPr bwMode="gray">
          <a:xfrm>
            <a:off x="3310503" y="6116487"/>
            <a:ext cx="590698" cy="383954"/>
          </a:xfrm>
          <a:prstGeom prst="rect">
            <a:avLst/>
          </a:prstGeom>
          <a:solidFill>
            <a:srgbClr val="1158BC"/>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700" u="none" strike="noStrike" kern="0" cap="none" spc="0" normalizeH="0" baseline="0" noProof="0" dirty="0">
                <a:ln>
                  <a:noFill/>
                </a:ln>
                <a:solidFill>
                  <a:srgbClr val="D2DDF2"/>
                </a:solidFill>
                <a:effectLst/>
                <a:uLnTx/>
                <a:uFillTx/>
                <a:latin typeface="BentonSans Book "/>
                <a:ea typeface="Arial Unicode MS" pitchFamily="34" charset="-128"/>
                <a:cs typeface="BentonSans Book "/>
              </a:rPr>
              <a:t>Work Center</a:t>
            </a:r>
          </a:p>
        </p:txBody>
      </p:sp>
      <p:sp>
        <p:nvSpPr>
          <p:cNvPr id="157" name="Rectangle 156"/>
          <p:cNvSpPr/>
          <p:nvPr/>
        </p:nvSpPr>
        <p:spPr bwMode="gray">
          <a:xfrm>
            <a:off x="3375479" y="6435819"/>
            <a:ext cx="471377" cy="45719"/>
          </a:xfrm>
          <a:prstGeom prst="rect">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42" name="AutoShape 482"/>
          <p:cNvCxnSpPr>
            <a:cxnSpLocks noChangeShapeType="1"/>
          </p:cNvCxnSpPr>
          <p:nvPr/>
        </p:nvCxnSpPr>
        <p:spPr bwMode="auto">
          <a:xfrm flipV="1">
            <a:off x="2437187" y="2015070"/>
            <a:ext cx="3175" cy="215900"/>
          </a:xfrm>
          <a:prstGeom prst="straightConnector1">
            <a:avLst/>
          </a:prstGeom>
          <a:noFill/>
          <a:ln w="9525">
            <a:solidFill>
              <a:srgbClr val="7D96A4"/>
            </a:solidFill>
            <a:prstDash val="sysDot"/>
            <a:round/>
            <a:headEnd/>
            <a:tailEnd/>
          </a:ln>
        </p:spPr>
      </p:cxnSp>
      <p:cxnSp>
        <p:nvCxnSpPr>
          <p:cNvPr id="161" name="AutoShape 62"/>
          <p:cNvCxnSpPr>
            <a:cxnSpLocks noChangeShapeType="1"/>
          </p:cNvCxnSpPr>
          <p:nvPr/>
        </p:nvCxnSpPr>
        <p:spPr bwMode="auto">
          <a:xfrm flipV="1">
            <a:off x="3194425" y="2019039"/>
            <a:ext cx="293687" cy="207962"/>
          </a:xfrm>
          <a:prstGeom prst="bentConnector3">
            <a:avLst>
              <a:gd name="adj1" fmla="val 49731"/>
            </a:avLst>
          </a:prstGeom>
          <a:noFill/>
          <a:ln w="9525">
            <a:solidFill>
              <a:srgbClr val="7D96A4"/>
            </a:solidFill>
            <a:prstDash val="sysDot"/>
            <a:miter lim="800000"/>
            <a:headEnd/>
            <a:tailEnd/>
          </a:ln>
        </p:spPr>
      </p:cxnSp>
      <p:cxnSp>
        <p:nvCxnSpPr>
          <p:cNvPr id="163" name="Elbow Connector 1605"/>
          <p:cNvCxnSpPr>
            <a:cxnSpLocks noChangeShapeType="1"/>
          </p:cNvCxnSpPr>
          <p:nvPr/>
        </p:nvCxnSpPr>
        <p:spPr bwMode="auto">
          <a:xfrm flipV="1">
            <a:off x="2737422" y="2105558"/>
            <a:ext cx="346768" cy="3708"/>
          </a:xfrm>
          <a:prstGeom prst="straightConnector1">
            <a:avLst/>
          </a:prstGeom>
          <a:noFill/>
          <a:ln w="12700">
            <a:solidFill>
              <a:srgbClr val="7F7F7F"/>
            </a:solidFill>
            <a:round/>
            <a:headEnd/>
            <a:tailEnd type="triangle" w="med" len="med"/>
          </a:ln>
        </p:spPr>
      </p:cxnSp>
      <p:cxnSp>
        <p:nvCxnSpPr>
          <p:cNvPr id="177" name="AutoShape 216"/>
          <p:cNvCxnSpPr>
            <a:cxnSpLocks noChangeShapeType="1"/>
          </p:cNvCxnSpPr>
          <p:nvPr/>
        </p:nvCxnSpPr>
        <p:spPr bwMode="auto">
          <a:xfrm rot="16200000" flipH="1">
            <a:off x="3184106" y="2122227"/>
            <a:ext cx="180975" cy="1587"/>
          </a:xfrm>
          <a:prstGeom prst="bentConnector3">
            <a:avLst>
              <a:gd name="adj1" fmla="val 50000"/>
            </a:avLst>
          </a:prstGeom>
          <a:noFill/>
          <a:ln w="9525">
            <a:solidFill>
              <a:srgbClr val="7D96A4"/>
            </a:solidFill>
            <a:prstDash val="sysDot"/>
            <a:miter lim="800000"/>
            <a:headEnd/>
            <a:tailEnd/>
          </a:ln>
        </p:spPr>
      </p:cxnSp>
      <p:sp>
        <p:nvSpPr>
          <p:cNvPr id="181" name="AutoShape 184">
            <a:hlinkClick r:id="rId10" action="ppaction://hlinksldjump"/>
          </p:cNvPr>
          <p:cNvSpPr>
            <a:spLocks noChangeArrowheads="1"/>
          </p:cNvSpPr>
          <p:nvPr/>
        </p:nvSpPr>
        <p:spPr bwMode="auto">
          <a:xfrm>
            <a:off x="2160557" y="1758689"/>
            <a:ext cx="585788"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Planning Project</a:t>
            </a:r>
          </a:p>
        </p:txBody>
      </p:sp>
      <p:sp>
        <p:nvSpPr>
          <p:cNvPr id="189" name="AutoShape 184">
            <a:hlinkClick r:id="" action="ppaction://noaction"/>
          </p:cNvPr>
          <p:cNvSpPr>
            <a:spLocks noChangeArrowheads="1"/>
          </p:cNvSpPr>
          <p:nvPr/>
        </p:nvSpPr>
        <p:spPr bwMode="auto">
          <a:xfrm>
            <a:off x="3030624" y="1758689"/>
            <a:ext cx="585788"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Creating Project Purchase Request</a:t>
            </a:r>
          </a:p>
        </p:txBody>
      </p:sp>
      <p:cxnSp>
        <p:nvCxnSpPr>
          <p:cNvPr id="190" name="AutoShape 216"/>
          <p:cNvCxnSpPr>
            <a:cxnSpLocks noChangeShapeType="1"/>
            <a:stCxn id="192" idx="2"/>
          </p:cNvCxnSpPr>
          <p:nvPr/>
        </p:nvCxnSpPr>
        <p:spPr bwMode="auto">
          <a:xfrm rot="16200000" flipH="1">
            <a:off x="2942327" y="1494768"/>
            <a:ext cx="184638" cy="329097"/>
          </a:xfrm>
          <a:prstGeom prst="bentConnector3">
            <a:avLst>
              <a:gd name="adj1" fmla="val 50000"/>
            </a:avLst>
          </a:prstGeom>
          <a:noFill/>
          <a:ln w="9525">
            <a:solidFill>
              <a:srgbClr val="7D96A4"/>
            </a:solidFill>
            <a:prstDash val="sysDot"/>
            <a:miter lim="800000"/>
            <a:headEnd/>
            <a:tailEnd/>
          </a:ln>
        </p:spPr>
      </p:cxnSp>
      <p:cxnSp>
        <p:nvCxnSpPr>
          <p:cNvPr id="191" name="AutoShape 217"/>
          <p:cNvCxnSpPr>
            <a:cxnSpLocks noChangeShapeType="1"/>
            <a:stCxn id="192" idx="2"/>
          </p:cNvCxnSpPr>
          <p:nvPr/>
        </p:nvCxnSpPr>
        <p:spPr bwMode="auto">
          <a:xfrm rot="5400000">
            <a:off x="2598108" y="1479646"/>
            <a:ext cx="184638" cy="359342"/>
          </a:xfrm>
          <a:prstGeom prst="bentConnector3">
            <a:avLst>
              <a:gd name="adj1" fmla="val 50000"/>
            </a:avLst>
          </a:prstGeom>
          <a:noFill/>
          <a:ln w="9525">
            <a:solidFill>
              <a:srgbClr val="7D96A4"/>
            </a:solidFill>
            <a:prstDash val="sysDot"/>
            <a:miter lim="800000"/>
            <a:headEnd/>
            <a:tailEnd/>
          </a:ln>
        </p:spPr>
      </p:cxnSp>
      <p:pic>
        <p:nvPicPr>
          <p:cNvPr id="192" name="Picture 19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575450" y="1176391"/>
            <a:ext cx="589295" cy="382737"/>
          </a:xfrm>
          <a:prstGeom prst="rect">
            <a:avLst/>
          </a:prstGeom>
        </p:spPr>
      </p:pic>
      <p:sp>
        <p:nvSpPr>
          <p:cNvPr id="193" name="Rectangle 74"/>
          <p:cNvSpPr>
            <a:spLocks noChangeArrowheads="1"/>
          </p:cNvSpPr>
          <p:nvPr/>
        </p:nvSpPr>
        <p:spPr bwMode="auto">
          <a:xfrm>
            <a:off x="2582760" y="1226424"/>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Project Management</a:t>
            </a:r>
          </a:p>
        </p:txBody>
      </p:sp>
      <p:cxnSp>
        <p:nvCxnSpPr>
          <p:cNvPr id="194" name="AutoShape 62"/>
          <p:cNvCxnSpPr>
            <a:cxnSpLocks noChangeShapeType="1"/>
          </p:cNvCxnSpPr>
          <p:nvPr/>
        </p:nvCxnSpPr>
        <p:spPr bwMode="auto">
          <a:xfrm flipV="1">
            <a:off x="4070366" y="2020370"/>
            <a:ext cx="293687" cy="207962"/>
          </a:xfrm>
          <a:prstGeom prst="bentConnector3">
            <a:avLst>
              <a:gd name="adj1" fmla="val 49731"/>
            </a:avLst>
          </a:prstGeom>
          <a:noFill/>
          <a:ln w="9525">
            <a:solidFill>
              <a:srgbClr val="7D96A4"/>
            </a:solidFill>
            <a:prstDash val="sysDot"/>
            <a:miter lim="800000"/>
            <a:headEnd/>
            <a:tailEnd/>
          </a:ln>
        </p:spPr>
      </p:cxnSp>
      <p:cxnSp>
        <p:nvCxnSpPr>
          <p:cNvPr id="195" name="Elbow Connector 1605"/>
          <p:cNvCxnSpPr>
            <a:cxnSpLocks noChangeShapeType="1"/>
          </p:cNvCxnSpPr>
          <p:nvPr/>
        </p:nvCxnSpPr>
        <p:spPr bwMode="auto">
          <a:xfrm flipV="1">
            <a:off x="3613363" y="2106889"/>
            <a:ext cx="346768" cy="3708"/>
          </a:xfrm>
          <a:prstGeom prst="straightConnector1">
            <a:avLst/>
          </a:prstGeom>
          <a:noFill/>
          <a:ln w="12700">
            <a:solidFill>
              <a:srgbClr val="7F7F7F"/>
            </a:solidFill>
            <a:round/>
            <a:headEnd/>
            <a:tailEnd type="triangle" w="med" len="med"/>
          </a:ln>
        </p:spPr>
      </p:cxnSp>
      <p:cxnSp>
        <p:nvCxnSpPr>
          <p:cNvPr id="196" name="AutoShape 216"/>
          <p:cNvCxnSpPr>
            <a:cxnSpLocks noChangeShapeType="1"/>
          </p:cNvCxnSpPr>
          <p:nvPr/>
        </p:nvCxnSpPr>
        <p:spPr bwMode="auto">
          <a:xfrm rot="16200000" flipH="1">
            <a:off x="4060047" y="2123558"/>
            <a:ext cx="180975" cy="1587"/>
          </a:xfrm>
          <a:prstGeom prst="bentConnector3">
            <a:avLst>
              <a:gd name="adj1" fmla="val 50000"/>
            </a:avLst>
          </a:prstGeom>
          <a:noFill/>
          <a:ln w="9525">
            <a:solidFill>
              <a:srgbClr val="7D96A4"/>
            </a:solidFill>
            <a:prstDash val="sysDot"/>
            <a:miter lim="800000"/>
            <a:headEnd/>
            <a:tailEnd/>
          </a:ln>
        </p:spPr>
      </p:cxnSp>
      <p:sp>
        <p:nvSpPr>
          <p:cNvPr id="197" name="AutoShape 184">
            <a:hlinkClick r:id="rId12" action="ppaction://hlinksldjump"/>
          </p:cNvPr>
          <p:cNvSpPr>
            <a:spLocks noChangeArrowheads="1"/>
          </p:cNvSpPr>
          <p:nvPr/>
        </p:nvSpPr>
        <p:spPr bwMode="auto">
          <a:xfrm>
            <a:off x="3906565" y="1760020"/>
            <a:ext cx="585788"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Create Purchase Order</a:t>
            </a:r>
          </a:p>
        </p:txBody>
      </p:sp>
      <p:cxnSp>
        <p:nvCxnSpPr>
          <p:cNvPr id="198" name="AutoShape 124"/>
          <p:cNvCxnSpPr>
            <a:cxnSpLocks noChangeShapeType="1"/>
          </p:cNvCxnSpPr>
          <p:nvPr/>
        </p:nvCxnSpPr>
        <p:spPr bwMode="gray">
          <a:xfrm rot="16200000" flipH="1">
            <a:off x="3814153" y="2830616"/>
            <a:ext cx="1539655" cy="825045"/>
          </a:xfrm>
          <a:prstGeom prst="bentConnector3">
            <a:avLst>
              <a:gd name="adj1" fmla="val 99888"/>
            </a:avLst>
          </a:prstGeom>
          <a:noFill/>
          <a:ln w="9525">
            <a:solidFill>
              <a:schemeClr val="accent2"/>
            </a:solidFill>
            <a:miter lim="800000"/>
            <a:headEnd/>
            <a:tailEnd type="triangle" w="med" len="med"/>
          </a:ln>
        </p:spPr>
      </p:cxnSp>
      <p:cxnSp>
        <p:nvCxnSpPr>
          <p:cNvPr id="202" name="AutoShape 62"/>
          <p:cNvCxnSpPr>
            <a:cxnSpLocks noChangeShapeType="1"/>
          </p:cNvCxnSpPr>
          <p:nvPr/>
        </p:nvCxnSpPr>
        <p:spPr bwMode="auto">
          <a:xfrm flipV="1">
            <a:off x="5090760" y="3913689"/>
            <a:ext cx="293687" cy="207962"/>
          </a:xfrm>
          <a:prstGeom prst="bentConnector3">
            <a:avLst>
              <a:gd name="adj1" fmla="val 49731"/>
            </a:avLst>
          </a:prstGeom>
          <a:noFill/>
          <a:ln w="9525">
            <a:solidFill>
              <a:srgbClr val="7D96A4"/>
            </a:solidFill>
            <a:prstDash val="sysDot"/>
            <a:miter lim="800000"/>
            <a:headEnd/>
            <a:tailEnd/>
          </a:ln>
        </p:spPr>
      </p:cxnSp>
      <p:cxnSp>
        <p:nvCxnSpPr>
          <p:cNvPr id="203" name="AutoShape 216"/>
          <p:cNvCxnSpPr>
            <a:cxnSpLocks noChangeShapeType="1"/>
          </p:cNvCxnSpPr>
          <p:nvPr/>
        </p:nvCxnSpPr>
        <p:spPr bwMode="auto">
          <a:xfrm rot="16200000" flipH="1">
            <a:off x="5080441" y="4016877"/>
            <a:ext cx="180975" cy="1587"/>
          </a:xfrm>
          <a:prstGeom prst="bentConnector3">
            <a:avLst>
              <a:gd name="adj1" fmla="val 50000"/>
            </a:avLst>
          </a:prstGeom>
          <a:noFill/>
          <a:ln w="9525">
            <a:solidFill>
              <a:srgbClr val="7D96A4"/>
            </a:solidFill>
            <a:prstDash val="sysDot"/>
            <a:miter lim="800000"/>
            <a:headEnd/>
            <a:tailEnd/>
          </a:ln>
        </p:spPr>
      </p:cxnSp>
      <p:sp>
        <p:nvSpPr>
          <p:cNvPr id="204" name="AutoShape 184">
            <a:hlinkClick r:id="rId13" action="ppaction://hlinksldjump"/>
          </p:cNvPr>
          <p:cNvSpPr>
            <a:spLocks noChangeArrowheads="1"/>
          </p:cNvSpPr>
          <p:nvPr/>
        </p:nvSpPr>
        <p:spPr bwMode="auto">
          <a:xfrm>
            <a:off x="4926959" y="3653339"/>
            <a:ext cx="585788"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Confirming Goods and Services Receipts</a:t>
            </a:r>
          </a:p>
        </p:txBody>
      </p:sp>
      <p:cxnSp>
        <p:nvCxnSpPr>
          <p:cNvPr id="205" name="AutoShape 62"/>
          <p:cNvCxnSpPr>
            <a:cxnSpLocks noChangeShapeType="1"/>
          </p:cNvCxnSpPr>
          <p:nvPr/>
        </p:nvCxnSpPr>
        <p:spPr bwMode="auto">
          <a:xfrm flipV="1">
            <a:off x="6463868" y="3897555"/>
            <a:ext cx="293687" cy="207962"/>
          </a:xfrm>
          <a:prstGeom prst="bentConnector3">
            <a:avLst>
              <a:gd name="adj1" fmla="val 49731"/>
            </a:avLst>
          </a:prstGeom>
          <a:noFill/>
          <a:ln w="9525">
            <a:solidFill>
              <a:srgbClr val="7D96A4"/>
            </a:solidFill>
            <a:prstDash val="sysDot"/>
            <a:miter lim="800000"/>
            <a:headEnd/>
            <a:tailEnd/>
          </a:ln>
        </p:spPr>
      </p:cxnSp>
      <p:cxnSp>
        <p:nvCxnSpPr>
          <p:cNvPr id="206" name="AutoShape 216"/>
          <p:cNvCxnSpPr>
            <a:cxnSpLocks noChangeShapeType="1"/>
          </p:cNvCxnSpPr>
          <p:nvPr/>
        </p:nvCxnSpPr>
        <p:spPr bwMode="auto">
          <a:xfrm rot="16200000" flipH="1">
            <a:off x="6453549" y="4000743"/>
            <a:ext cx="180975" cy="1587"/>
          </a:xfrm>
          <a:prstGeom prst="bentConnector3">
            <a:avLst>
              <a:gd name="adj1" fmla="val 50000"/>
            </a:avLst>
          </a:prstGeom>
          <a:noFill/>
          <a:ln w="9525">
            <a:solidFill>
              <a:srgbClr val="7D96A4"/>
            </a:solidFill>
            <a:prstDash val="sysDot"/>
            <a:miter lim="800000"/>
            <a:headEnd/>
            <a:tailEnd/>
          </a:ln>
        </p:spPr>
      </p:cxnSp>
      <p:sp>
        <p:nvSpPr>
          <p:cNvPr id="207" name="AutoShape 184">
            <a:hlinkClick r:id="rId7" action="ppaction://hlinksldjump"/>
          </p:cNvPr>
          <p:cNvSpPr>
            <a:spLocks noChangeArrowheads="1"/>
          </p:cNvSpPr>
          <p:nvPr/>
        </p:nvSpPr>
        <p:spPr bwMode="auto">
          <a:xfrm>
            <a:off x="6291727" y="3619374"/>
            <a:ext cx="585788"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Processing Supplier Invoices</a:t>
            </a:r>
          </a:p>
        </p:txBody>
      </p:sp>
      <p:pic>
        <p:nvPicPr>
          <p:cNvPr id="213" name="Picture 21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642230" y="1187240"/>
            <a:ext cx="976193" cy="407593"/>
          </a:xfrm>
          <a:prstGeom prst="rect">
            <a:avLst/>
          </a:prstGeom>
        </p:spPr>
      </p:pic>
      <p:sp>
        <p:nvSpPr>
          <p:cNvPr id="214" name="Rectangle 213"/>
          <p:cNvSpPr/>
          <p:nvPr/>
        </p:nvSpPr>
        <p:spPr>
          <a:xfrm>
            <a:off x="3679102" y="1250523"/>
            <a:ext cx="1005403" cy="307777"/>
          </a:xfrm>
          <a:prstGeom prst="rect">
            <a:avLst/>
          </a:prstGeom>
        </p:spPr>
        <p:txBody>
          <a:bodyPr wrap="none">
            <a:spAutoFit/>
          </a:bodyPr>
          <a:lstStyle/>
          <a:p>
            <a:pPr marL="244475" lvl="0" indent="-244475" algn="ctr" fontAlgn="base">
              <a:spcBef>
                <a:spcPct val="0"/>
              </a:spcBef>
              <a:spcAft>
                <a:spcPct val="0"/>
              </a:spcAft>
              <a:buClr>
                <a:srgbClr val="F0AB00"/>
              </a:buClr>
              <a:buSzPct val="80000"/>
            </a:pPr>
            <a:r>
              <a:rPr lang="de-DE" altLang="zh-CN" sz="700" dirty="0">
                <a:solidFill>
                  <a:schemeClr val="bg1"/>
                </a:solidFill>
                <a:latin typeface="BentonSans Book" pitchFamily="2" charset="0"/>
                <a:ea typeface="Arial Unicode MS" pitchFamily="34" charset="-128"/>
                <a:cs typeface="Arial Unicode MS" pitchFamily="34" charset="-128"/>
              </a:rPr>
              <a:t>Purchase </a:t>
            </a:r>
            <a:r>
              <a:rPr lang="de-DE" altLang="zh-CN" sz="700" dirty="0" err="1">
                <a:solidFill>
                  <a:schemeClr val="bg1"/>
                </a:solidFill>
                <a:latin typeface="BentonSans Book" pitchFamily="2" charset="0"/>
                <a:ea typeface="Arial Unicode MS" pitchFamily="34" charset="-128"/>
                <a:cs typeface="Arial Unicode MS" pitchFamily="34" charset="-128"/>
              </a:rPr>
              <a:t>Requests</a:t>
            </a:r>
            <a:r>
              <a:rPr lang="de-DE" altLang="zh-CN" sz="700" dirty="0">
                <a:solidFill>
                  <a:schemeClr val="bg1"/>
                </a:solidFill>
                <a:latin typeface="BentonSans Book" pitchFamily="2" charset="0"/>
                <a:ea typeface="Arial Unicode MS" pitchFamily="34" charset="-128"/>
                <a:cs typeface="Arial Unicode MS" pitchFamily="34" charset="-128"/>
              </a:rPr>
              <a:t> </a:t>
            </a:r>
          </a:p>
          <a:p>
            <a:pPr marL="244475" lvl="0" indent="-244475" algn="ctr" fontAlgn="base">
              <a:spcBef>
                <a:spcPct val="0"/>
              </a:spcBef>
              <a:spcAft>
                <a:spcPct val="0"/>
              </a:spcAft>
              <a:buClr>
                <a:srgbClr val="F0AB00"/>
              </a:buClr>
              <a:buSzPct val="80000"/>
            </a:pPr>
            <a:r>
              <a:rPr lang="de-DE" altLang="zh-CN" sz="700" dirty="0">
                <a:solidFill>
                  <a:schemeClr val="bg1"/>
                </a:solidFill>
                <a:latin typeface="BentonSans Book" pitchFamily="2" charset="0"/>
                <a:ea typeface="Arial Unicode MS" pitchFamily="34" charset="-128"/>
                <a:cs typeface="Arial Unicode MS" pitchFamily="34" charset="-128"/>
              </a:rPr>
              <a:t>and Orders</a:t>
            </a:r>
          </a:p>
        </p:txBody>
      </p:sp>
      <p:cxnSp>
        <p:nvCxnSpPr>
          <p:cNvPr id="215" name="AutoShape 482"/>
          <p:cNvCxnSpPr>
            <a:cxnSpLocks noChangeShapeType="1"/>
            <a:stCxn id="197" idx="0"/>
            <a:endCxn id="213" idx="2"/>
          </p:cNvCxnSpPr>
          <p:nvPr/>
        </p:nvCxnSpPr>
        <p:spPr bwMode="auto">
          <a:xfrm flipH="1" flipV="1">
            <a:off x="4130327" y="1594833"/>
            <a:ext cx="41131" cy="165187"/>
          </a:xfrm>
          <a:prstGeom prst="straightConnector1">
            <a:avLst/>
          </a:prstGeom>
          <a:noFill/>
          <a:ln w="9525">
            <a:solidFill>
              <a:srgbClr val="7D96A4"/>
            </a:solidFill>
            <a:prstDash val="sysDot"/>
            <a:round/>
            <a:headEnd/>
            <a:tailEnd/>
          </a:ln>
        </p:spPr>
      </p:cxnSp>
      <p:pic>
        <p:nvPicPr>
          <p:cNvPr id="220" name="Picture 219"/>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594001" y="3058247"/>
            <a:ext cx="1189251" cy="398476"/>
          </a:xfrm>
          <a:prstGeom prst="rect">
            <a:avLst/>
          </a:prstGeom>
        </p:spPr>
      </p:pic>
      <p:sp>
        <p:nvSpPr>
          <p:cNvPr id="221" name="Rectangle 220"/>
          <p:cNvSpPr/>
          <p:nvPr/>
        </p:nvSpPr>
        <p:spPr>
          <a:xfrm>
            <a:off x="4672498" y="3061155"/>
            <a:ext cx="998991" cy="307777"/>
          </a:xfrm>
          <a:prstGeom prst="rect">
            <a:avLst/>
          </a:prstGeom>
        </p:spPr>
        <p:txBody>
          <a:bodyPr wrap="none">
            <a:spAutoFit/>
          </a:bodyPr>
          <a:lstStyle/>
          <a:p>
            <a:pPr marL="244475" lvl="0" indent="-244475" algn="ctr" fontAlgn="base">
              <a:spcBef>
                <a:spcPct val="0"/>
              </a:spcBef>
              <a:spcAft>
                <a:spcPct val="0"/>
              </a:spcAft>
              <a:buClr>
                <a:srgbClr val="F0AB00"/>
              </a:buClr>
              <a:buSzPct val="80000"/>
            </a:pPr>
            <a:r>
              <a:rPr lang="de-DE" altLang="zh-CN" sz="700" dirty="0">
                <a:solidFill>
                  <a:schemeClr val="bg1"/>
                </a:solidFill>
                <a:latin typeface="BentonSans Book" pitchFamily="2" charset="0"/>
                <a:ea typeface="Arial Unicode MS" pitchFamily="34" charset="-128"/>
                <a:cs typeface="Arial Unicode MS" pitchFamily="34" charset="-128"/>
              </a:rPr>
              <a:t>Goods and Services</a:t>
            </a:r>
          </a:p>
          <a:p>
            <a:pPr marL="244475" lvl="0" indent="-244475" algn="ctr" fontAlgn="base">
              <a:spcBef>
                <a:spcPct val="0"/>
              </a:spcBef>
              <a:spcAft>
                <a:spcPct val="0"/>
              </a:spcAft>
              <a:buClr>
                <a:srgbClr val="F0AB00"/>
              </a:buClr>
              <a:buSzPct val="80000"/>
            </a:pPr>
            <a:r>
              <a:rPr lang="de-DE" altLang="zh-CN" sz="700" dirty="0">
                <a:solidFill>
                  <a:schemeClr val="bg1"/>
                </a:solidFill>
                <a:latin typeface="BentonSans Book" pitchFamily="2" charset="0"/>
                <a:ea typeface="Arial Unicode MS" pitchFamily="34" charset="-128"/>
                <a:cs typeface="Arial Unicode MS" pitchFamily="34" charset="-128"/>
              </a:rPr>
              <a:t>Receipts</a:t>
            </a:r>
          </a:p>
        </p:txBody>
      </p:sp>
      <p:cxnSp>
        <p:nvCxnSpPr>
          <p:cNvPr id="222" name="AutoShape 482"/>
          <p:cNvCxnSpPr>
            <a:cxnSpLocks noChangeShapeType="1"/>
            <a:stCxn id="204" idx="0"/>
            <a:endCxn id="220" idx="2"/>
          </p:cNvCxnSpPr>
          <p:nvPr/>
        </p:nvCxnSpPr>
        <p:spPr bwMode="auto">
          <a:xfrm flipH="1" flipV="1">
            <a:off x="5188627" y="3456723"/>
            <a:ext cx="3225" cy="196616"/>
          </a:xfrm>
          <a:prstGeom prst="straightConnector1">
            <a:avLst/>
          </a:prstGeom>
          <a:noFill/>
          <a:ln w="9525">
            <a:solidFill>
              <a:srgbClr val="7D96A4"/>
            </a:solidFill>
            <a:prstDash val="sysDot"/>
            <a:round/>
            <a:headEnd/>
            <a:tailEnd/>
          </a:ln>
        </p:spPr>
      </p:cxnSp>
      <p:pic>
        <p:nvPicPr>
          <p:cNvPr id="223" name="Picture 22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149571" y="3058247"/>
            <a:ext cx="835050" cy="398476"/>
          </a:xfrm>
          <a:prstGeom prst="rect">
            <a:avLst/>
          </a:prstGeom>
        </p:spPr>
      </p:pic>
      <p:sp>
        <p:nvSpPr>
          <p:cNvPr id="224" name="Rectangle 223"/>
          <p:cNvSpPr/>
          <p:nvPr/>
        </p:nvSpPr>
        <p:spPr>
          <a:xfrm>
            <a:off x="6108485" y="3102629"/>
            <a:ext cx="917239" cy="200055"/>
          </a:xfrm>
          <a:prstGeom prst="rect">
            <a:avLst/>
          </a:prstGeom>
        </p:spPr>
        <p:txBody>
          <a:bodyPr wrap="none">
            <a:spAutoFit/>
          </a:bodyPr>
          <a:lstStyle/>
          <a:p>
            <a:pPr marL="244475" lvl="0" indent="-244475" algn="ctr" fontAlgn="base">
              <a:spcBef>
                <a:spcPct val="0"/>
              </a:spcBef>
              <a:spcAft>
                <a:spcPct val="0"/>
              </a:spcAft>
              <a:buClr>
                <a:srgbClr val="F0AB00"/>
              </a:buClr>
              <a:buSzPct val="80000"/>
            </a:pPr>
            <a:r>
              <a:rPr lang="de-DE" altLang="zh-CN" sz="700" dirty="0">
                <a:solidFill>
                  <a:schemeClr val="bg1"/>
                </a:solidFill>
                <a:latin typeface="BentonSans Book" pitchFamily="2" charset="0"/>
                <a:ea typeface="Arial Unicode MS" pitchFamily="34" charset="-128"/>
                <a:cs typeface="Arial Unicode MS" pitchFamily="34" charset="-128"/>
              </a:rPr>
              <a:t>Supplier Invoicing</a:t>
            </a:r>
          </a:p>
        </p:txBody>
      </p:sp>
      <p:cxnSp>
        <p:nvCxnSpPr>
          <p:cNvPr id="225" name="AutoShape 482"/>
          <p:cNvCxnSpPr>
            <a:cxnSpLocks noChangeShapeType="1"/>
            <a:stCxn id="207" idx="0"/>
            <a:endCxn id="223" idx="2"/>
          </p:cNvCxnSpPr>
          <p:nvPr/>
        </p:nvCxnSpPr>
        <p:spPr bwMode="auto">
          <a:xfrm flipV="1">
            <a:off x="6556620" y="3456723"/>
            <a:ext cx="10476" cy="162651"/>
          </a:xfrm>
          <a:prstGeom prst="straightConnector1">
            <a:avLst/>
          </a:prstGeom>
          <a:noFill/>
          <a:ln w="9525">
            <a:solidFill>
              <a:srgbClr val="7D96A4"/>
            </a:solidFill>
            <a:prstDash val="sysDot"/>
            <a:round/>
            <a:headEnd/>
            <a:tailEnd/>
          </a:ln>
        </p:spPr>
      </p:cxnSp>
      <p:cxnSp>
        <p:nvCxnSpPr>
          <p:cNvPr id="88" name="Elbow Connector 1605"/>
          <p:cNvCxnSpPr>
            <a:cxnSpLocks noChangeShapeType="1"/>
          </p:cNvCxnSpPr>
          <p:nvPr/>
        </p:nvCxnSpPr>
        <p:spPr bwMode="auto">
          <a:xfrm flipV="1">
            <a:off x="5512747" y="4001536"/>
            <a:ext cx="843321" cy="16134"/>
          </a:xfrm>
          <a:prstGeom prst="straightConnector1">
            <a:avLst/>
          </a:prstGeom>
          <a:noFill/>
          <a:ln w="12700">
            <a:solidFill>
              <a:srgbClr val="7F7F7F"/>
            </a:solidFill>
            <a:round/>
            <a:headEnd/>
            <a:tailEnd type="triangle" w="med" len="med"/>
          </a:ln>
        </p:spPr>
      </p:cxnSp>
    </p:spTree>
    <p:extLst>
      <p:ext uri="{BB962C8B-B14F-4D97-AF65-F5344CB8AC3E}">
        <p14:creationId xmlns:p14="http://schemas.microsoft.com/office/powerpoint/2010/main" val="305133775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61"/>
          <p:cNvSpPr txBox="1">
            <a:spLocks noChangeArrowheads="1"/>
          </p:cNvSpPr>
          <p:nvPr/>
        </p:nvSpPr>
        <p:spPr bwMode="auto">
          <a:xfrm>
            <a:off x="327025" y="5880233"/>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sp>
        <p:nvSpPr>
          <p:cNvPr id="2" name="Title 1"/>
          <p:cNvSpPr>
            <a:spLocks noGrp="1"/>
          </p:cNvSpPr>
          <p:nvPr>
            <p:ph type="title"/>
          </p:nvPr>
        </p:nvSpPr>
        <p:spPr/>
        <p:txBody>
          <a:bodyPr/>
          <a:lstStyle/>
          <a:p>
            <a:r>
              <a:rPr lang="en-US" dirty="0">
                <a:latin typeface="BentonSans Light" pitchFamily="2" charset="0"/>
                <a:cs typeface="BentonSans Light" pitchFamily="2" charset="0"/>
              </a:rPr>
              <a:t>Materials in Projects</a:t>
            </a:r>
            <a:br>
              <a:rPr lang="en-US" dirty="0">
                <a:latin typeface="BentonSans Light" pitchFamily="2" charset="0"/>
                <a:cs typeface="BentonSans Light" pitchFamily="2" charset="0"/>
              </a:rPr>
            </a:br>
            <a:r>
              <a:rPr lang="en-US" dirty="0">
                <a:latin typeface="BentonSans Light" pitchFamily="2" charset="0"/>
                <a:cs typeface="BentonSans Light" pitchFamily="2" charset="0"/>
              </a:rPr>
              <a:t>Further Information</a:t>
            </a:r>
          </a:p>
        </p:txBody>
      </p:sp>
      <p:pic>
        <p:nvPicPr>
          <p:cNvPr id="36" name="Picture 35" descr="scenario_60pxgrün.png"/>
          <p:cNvPicPr>
            <a:picLocks noChangeAspect="1"/>
          </p:cNvPicPr>
          <p:nvPr/>
        </p:nvPicPr>
        <p:blipFill>
          <a:blip r:embed="rId3" cstate="print"/>
          <a:stretch>
            <a:fillRect/>
          </a:stretch>
        </p:blipFill>
        <p:spPr>
          <a:xfrm>
            <a:off x="361522" y="4846253"/>
            <a:ext cx="180000" cy="180000"/>
          </a:xfrm>
          <a:prstGeom prst="rect">
            <a:avLst/>
          </a:prstGeom>
        </p:spPr>
      </p:pic>
      <p:sp>
        <p:nvSpPr>
          <p:cNvPr id="61" name="TextBox 6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6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3" name="TextBox 62"/>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66" name="Picture 65" descr="Calculator_2_60px.png"/>
          <p:cNvPicPr>
            <a:picLocks noChangeAspect="1"/>
          </p:cNvPicPr>
          <p:nvPr/>
        </p:nvPicPr>
        <p:blipFill>
          <a:blip r:embed="rId4" cstate="print"/>
          <a:stretch>
            <a:fillRect/>
          </a:stretch>
        </p:blipFill>
        <p:spPr>
          <a:xfrm>
            <a:off x="366739" y="5245467"/>
            <a:ext cx="180000" cy="180000"/>
          </a:xfrm>
          <a:prstGeom prst="rect">
            <a:avLst/>
          </a:prstGeom>
        </p:spPr>
      </p:pic>
      <p:sp>
        <p:nvSpPr>
          <p:cNvPr id="69" name="Rectangle 55">
            <a:hlinkClick r:id="rId5"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Rectangle 57">
            <a:hlinkClick r:id="rId6"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8" name="Picture 47" descr="Monitor_60px.png"/>
          <p:cNvPicPr>
            <a:picLocks noChangeAspect="1"/>
          </p:cNvPicPr>
          <p:nvPr/>
        </p:nvPicPr>
        <p:blipFill>
          <a:blip r:embed="rId7" cstate="print"/>
          <a:stretch>
            <a:fillRect/>
          </a:stretch>
        </p:blipFill>
        <p:spPr>
          <a:xfrm>
            <a:off x="366739" y="5604137"/>
            <a:ext cx="180000" cy="180000"/>
          </a:xfrm>
          <a:prstGeom prst="rect">
            <a:avLst/>
          </a:prstGeom>
        </p:spPr>
      </p:pic>
      <p:sp>
        <p:nvSpPr>
          <p:cNvPr id="50" name="Rectangle 57">
            <a:hlinkClick r:id="rId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9"/>
              </a:rPr>
              <a:t>click here</a:t>
            </a:r>
            <a:r>
              <a:rPr lang="en-US" sz="900" dirty="0">
                <a:latin typeface="+mn-lt"/>
              </a:rPr>
              <a:t>.</a:t>
            </a: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900" b="1" dirty="0">
                <a:latin typeface="+mn-lt"/>
              </a:rPr>
            </a:br>
            <a:r>
              <a:rPr lang="en-US" sz="800" dirty="0"/>
              <a:t>(30-90 min*)</a:t>
            </a:r>
            <a:br>
              <a:rPr lang="en-US" sz="800" dirty="0"/>
            </a:br>
            <a:endParaRPr lang="en-US" sz="400" dirty="0"/>
          </a:p>
          <a:p>
            <a:pPr>
              <a:buClr>
                <a:schemeClr val="accent1"/>
              </a:buClr>
              <a:buSzPct val="80000"/>
              <a:defRPr/>
            </a:pPr>
            <a:r>
              <a:rPr lang="en-US" sz="900" dirty="0">
                <a:latin typeface="+mn-lt"/>
              </a:rPr>
              <a:t>SAP provides a complete product documentation, covering all aspects of the business scenario. For more details, </a:t>
            </a:r>
            <a:r>
              <a:rPr lang="en-US" sz="900" dirty="0">
                <a:latin typeface="+mn-lt"/>
                <a:hlinkClick r:id="rId10"/>
              </a:rPr>
              <a:t>click here</a:t>
            </a:r>
            <a:r>
              <a:rPr lang="en-US" sz="900" dirty="0">
                <a:latin typeface="+mn-lt"/>
              </a:rPr>
              <a:t>.</a:t>
            </a:r>
          </a:p>
        </p:txBody>
      </p:sp>
      <p:sp>
        <p:nvSpPr>
          <p:cNvPr id="22" name="TextBox 21"/>
          <p:cNvSpPr txBox="1"/>
          <p:nvPr/>
        </p:nvSpPr>
        <p:spPr>
          <a:xfrm>
            <a:off x="2206735" y="4572986"/>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11"/>
              </a:rPr>
              <a:t>click here</a:t>
            </a:r>
            <a:r>
              <a:rPr lang="en-US" sz="900" dirty="0">
                <a:latin typeface="+mn-lt"/>
              </a:rPr>
              <a:t>.</a:t>
            </a:r>
          </a:p>
        </p:txBody>
      </p:sp>
      <p:sp>
        <p:nvSpPr>
          <p:cNvPr id="24" name="TextBox 23">
            <a:hlinkClick r:id="rId12"/>
          </p:cNvPr>
          <p:cNvSpPr txBox="1"/>
          <p:nvPr/>
        </p:nvSpPr>
        <p:spPr>
          <a:xfrm>
            <a:off x="4757129" y="5628088"/>
            <a:ext cx="1773089" cy="882770"/>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a business scenario. </a:t>
            </a:r>
          </a:p>
          <a:p>
            <a:pPr>
              <a:buClr>
                <a:schemeClr val="accent1"/>
              </a:buClr>
              <a:buSzPct val="80000"/>
              <a:defRPr/>
            </a:pPr>
            <a:r>
              <a:rPr lang="en-US" sz="900" dirty="0">
                <a:latin typeface="+mn-lt"/>
              </a:rPr>
              <a:t>To access the WIKI, </a:t>
            </a:r>
            <a:r>
              <a:rPr lang="en-US" sz="900" dirty="0">
                <a:latin typeface="+mn-lt"/>
                <a:hlinkClick r:id="rId11"/>
              </a:rPr>
              <a:t>click here.</a:t>
            </a:r>
            <a:endParaRPr lang="en-US" sz="900" dirty="0">
              <a:latin typeface="+mn-lt"/>
            </a:endParaRP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13"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15"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63270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64302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5" name="TextBox 54"/>
          <p:cNvSpPr txBox="1"/>
          <p:nvPr/>
        </p:nvSpPr>
        <p:spPr>
          <a:xfrm>
            <a:off x="1829558" y="6553624"/>
            <a:ext cx="7314442" cy="261610"/>
          </a:xfrm>
          <a:prstGeom prst="rect">
            <a:avLst/>
          </a:prstGeom>
          <a:noFill/>
        </p:spPr>
        <p:txBody>
          <a:bodyPr wrap="square" lIns="0" tIns="0" rIns="0" bIns="0" rtlCol="0">
            <a:spAutoFit/>
          </a:bodyPr>
          <a:lstStyle/>
          <a:p>
            <a:pPr marL="87313" indent="-87313" fontAlgn="base">
              <a:spcBef>
                <a:spcPct val="50000"/>
              </a:spcBef>
              <a:spcAft>
                <a:spcPct val="0"/>
              </a:spcAft>
              <a:buClr>
                <a:srgbClr val="F0AB00"/>
              </a:buClr>
              <a:buSzPct val="80000"/>
            </a:pPr>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The time values are given as an orientation for the required time you need to get through the information on one scenario. Since some scenarios are shorter than others, the minimum time refers to the shortest scenario and the maximum refers to the longest. The actual time you will need depends on your level of knowledge and your interest in the topic. </a:t>
            </a:r>
          </a:p>
        </p:txBody>
      </p:sp>
      <p:pic>
        <p:nvPicPr>
          <p:cNvPr id="56" name="Picture 55"/>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86405" y="5940593"/>
            <a:ext cx="170688" cy="170688"/>
          </a:xfrm>
          <a:prstGeom prst="rect">
            <a:avLst/>
          </a:prstGeom>
        </p:spPr>
      </p:pic>
      <p:pic>
        <p:nvPicPr>
          <p:cNvPr id="57" name="Picture 56"/>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843430" y="4607666"/>
            <a:ext cx="245358" cy="241200"/>
          </a:xfrm>
          <a:prstGeom prst="rect">
            <a:avLst/>
          </a:prstGeom>
        </p:spPr>
      </p:pic>
    </p:spTree>
    <p:extLst>
      <p:ext uri="{BB962C8B-B14F-4D97-AF65-F5344CB8AC3E}">
        <p14:creationId xmlns:p14="http://schemas.microsoft.com/office/powerpoint/2010/main" val="1610676476"/>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Custom 3">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235571"/>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1285</Words>
  <Application>Microsoft Office PowerPoint</Application>
  <PresentationFormat>On-screen Show (4:3)</PresentationFormat>
  <Paragraphs>261</Paragraphs>
  <Slides>9</Slides>
  <Notes>9</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9</vt:i4>
      </vt:variant>
    </vt:vector>
  </HeadingPairs>
  <TitlesOfParts>
    <vt:vector size="27" baseType="lpstr">
      <vt:lpstr>Arial Unicode MS</vt:lpstr>
      <vt:lpstr>MS PGothic</vt:lpstr>
      <vt:lpstr>SimSun</vt:lpstr>
      <vt:lpstr>Aparajita</vt:lpstr>
      <vt:lpstr>Arial</vt:lpstr>
      <vt:lpstr>Arial Black</vt:lpstr>
      <vt:lpstr>BentonSans Bold</vt:lpstr>
      <vt:lpstr>BentonSans Book</vt:lpstr>
      <vt:lpstr>BentonSans Book </vt:lpstr>
      <vt:lpstr>BentonSans Light</vt:lpstr>
      <vt:lpstr>BentonSans Regular</vt:lpstr>
      <vt:lpstr>BrowalliaUPC</vt:lpstr>
      <vt:lpstr>Calibri</vt:lpstr>
      <vt:lpstr>Courier New</vt:lpstr>
      <vt:lpstr>Symbol</vt:lpstr>
      <vt:lpstr>wingdings</vt:lpstr>
      <vt:lpstr>wingdings</vt:lpstr>
      <vt:lpstr>SAP_2011_v1.0</vt:lpstr>
      <vt:lpstr>Materials in Projects from Project Purchase Requests Scenario Overview</vt:lpstr>
      <vt:lpstr>Materials in Projects from Project Purchase Requests Scenario Overview</vt:lpstr>
      <vt:lpstr>Materials in Projects from Project Purchase Requests Process Details: Creating Project Purchase Requests</vt:lpstr>
      <vt:lpstr>Materials in Projects from Project Purchase Requests Process Details: Creating Purchase Orders</vt:lpstr>
      <vt:lpstr>Materials in Projects from Project Purchase Requests Process Details: Confirming Goods and Service Receipts</vt:lpstr>
      <vt:lpstr>Materials in Projects from Project Purchase Requests Process Details: Supplier Invoicing</vt:lpstr>
      <vt:lpstr>Materials in Projects from Project Purchase Requests  Business Value </vt:lpstr>
      <vt:lpstr>Materials in Projects from Project Purchase Requests Scenario Flow</vt:lpstr>
      <vt:lpstr>Materials in Projects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497</cp:revision>
  <dcterms:created xsi:type="dcterms:W3CDTF">2011-09-27T15:12:20Z</dcterms:created>
  <dcterms:modified xsi:type="dcterms:W3CDTF">2018-09-05T08:00:49Z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1675071196</vt:i4>
  </property>
  <property fmtid="{D5CDD505-2E9C-101B-9397-08002B2CF9AE}" pid="3" name="_NewReviewCycle">
    <vt:lpwstr/>
  </property>
  <property fmtid="{D5CDD505-2E9C-101B-9397-08002B2CF9AE}" pid="4" name="_EmailSubject">
    <vt:lpwstr>BSE for MIP</vt:lpwstr>
  </property>
  <property fmtid="{D5CDD505-2E9C-101B-9397-08002B2CF9AE}" pid="5" name="_AuthorEmail">
    <vt:lpwstr>v.krishna.anaparthi@sap.com</vt:lpwstr>
  </property>
  <property fmtid="{D5CDD505-2E9C-101B-9397-08002B2CF9AE}" pid="6" name="_AuthorEmailDisplayName">
    <vt:lpwstr>Anaparthi, V Krishna</vt:lpwstr>
  </property>
  <property fmtid="{D5CDD505-2E9C-101B-9397-08002B2CF9AE}" pid="7" name="_PreviousAdHocReviewCycleID">
    <vt:i4>1357826825</vt:i4>
  </property>
</Properties>
</file>