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3.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4.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5.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6.xml" ContentType="application/vnd.openxmlformats-officedocument.presentationml.notesSlide+xml"/>
  <Override PartName="/ppt/theme/themeOverride1.xml" ContentType="application/vnd.openxmlformats-officedocument.themeOverride+xml"/>
  <Override PartName="/ppt/tags/tag16.xml" ContentType="application/vnd.openxmlformats-officedocument.presentationml.tags+xml"/>
  <Override PartName="/ppt/tags/tag17.xml" ContentType="application/vnd.openxmlformats-officedocument.presentationml.tags+xml"/>
  <Override PartName="/ppt/notesSlides/notesSlide7.xml" ContentType="application/vnd.openxmlformats-officedocument.presentationml.notesSlide+xml"/>
  <Override PartName="/ppt/tags/tag18.xml" ContentType="application/vnd.openxmlformats-officedocument.presentationml.tags+xml"/>
  <Override PartName="/ppt/notesSlides/notesSlide8.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9.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handoutMasterIdLst>
    <p:handoutMasterId r:id="rId15"/>
  </p:handoutMasterIdLst>
  <p:sldIdLst>
    <p:sldId id="342" r:id="rId2"/>
    <p:sldId id="345" r:id="rId3"/>
    <p:sldId id="349" r:id="rId4"/>
    <p:sldId id="390" r:id="rId5"/>
    <p:sldId id="391" r:id="rId6"/>
    <p:sldId id="395" r:id="rId7"/>
    <p:sldId id="392" r:id="rId8"/>
    <p:sldId id="393" r:id="rId9"/>
    <p:sldId id="394" r:id="rId10"/>
    <p:sldId id="396" r:id="rId11"/>
    <p:sldId id="399" r:id="rId12"/>
    <p:sldId id="398" r:id="rId13"/>
  </p:sldIdLst>
  <p:sldSz cx="9144000" cy="6858000" type="screen4x3"/>
  <p:notesSz cx="6858000" cy="9144000"/>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9">
          <p15:clr>
            <a:srgbClr val="A4A3A4"/>
          </p15:clr>
        </p15:guide>
        <p15:guide id="2" orient="horz" pos="190">
          <p15:clr>
            <a:srgbClr val="A4A3A4"/>
          </p15:clr>
        </p15:guide>
        <p15:guide id="3" orient="horz" pos="736">
          <p15:clr>
            <a:srgbClr val="A4A3A4"/>
          </p15:clr>
        </p15:guide>
        <p15:guide id="4" orient="horz" pos="140">
          <p15:clr>
            <a:srgbClr val="A4A3A4"/>
          </p15:clr>
        </p15:guide>
        <p15:guide id="5" orient="horz" pos="3078">
          <p15:clr>
            <a:srgbClr val="A4A3A4"/>
          </p15:clr>
        </p15:guide>
        <p15:guide id="6" orient="horz" pos="2648">
          <p15:clr>
            <a:srgbClr val="A4A3A4"/>
          </p15:clr>
        </p15:guide>
        <p15:guide id="7" orient="horz" pos="2476">
          <p15:clr>
            <a:srgbClr val="A4A3A4"/>
          </p15:clr>
        </p15:guide>
        <p15:guide id="8" orient="horz" pos="197">
          <p15:clr>
            <a:srgbClr val="A4A3A4"/>
          </p15:clr>
        </p15:guide>
        <p15:guide id="9" orient="horz" pos="872">
          <p15:clr>
            <a:srgbClr val="A4A3A4"/>
          </p15:clr>
        </p15:guide>
        <p15:guide id="10" orient="horz" pos="2193">
          <p15:clr>
            <a:srgbClr val="A4A3A4"/>
          </p15:clr>
        </p15:guide>
        <p15:guide id="11" pos="5556">
          <p15:clr>
            <a:srgbClr val="A4A3A4"/>
          </p15:clr>
        </p15:guide>
        <p15:guide id="12" pos="206">
          <p15:clr>
            <a:srgbClr val="A4A3A4"/>
          </p15:clr>
        </p15:guide>
        <p15:guide id="13" pos="1164">
          <p15:clr>
            <a:srgbClr val="A4A3A4"/>
          </p15:clr>
        </p15:guide>
        <p15:guide id="14" pos="2776">
          <p15:clr>
            <a:srgbClr val="A4A3A4"/>
          </p15:clr>
        </p15:guide>
        <p15:guide id="15" pos="444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40B95"/>
    <a:srgbClr val="D2DDF2"/>
    <a:srgbClr val="1158BC"/>
    <a:srgbClr val="1156BC"/>
    <a:srgbClr val="9EE0FF"/>
    <a:srgbClr val="78D3FF"/>
    <a:srgbClr val="388ABD"/>
    <a:srgbClr val="3582AF"/>
    <a:srgbClr val="D2F0FF"/>
    <a:srgbClr val="BBDB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60" autoAdjust="0"/>
    <p:restoredTop sz="69601" autoAdjust="0"/>
  </p:normalViewPr>
  <p:slideViewPr>
    <p:cSldViewPr snapToGrid="0" showGuides="1">
      <p:cViewPr varScale="1">
        <p:scale>
          <a:sx n="86" d="100"/>
          <a:sy n="86" d="100"/>
        </p:scale>
        <p:origin x="1690" y="72"/>
      </p:cViewPr>
      <p:guideLst>
        <p:guide orient="horz" pos="3209"/>
        <p:guide orient="horz" pos="190"/>
        <p:guide orient="horz" pos="736"/>
        <p:guide orient="horz" pos="140"/>
        <p:guide orient="horz" pos="3078"/>
        <p:guide orient="horz" pos="2648"/>
        <p:guide orient="horz" pos="2476"/>
        <p:guide orient="horz" pos="197"/>
        <p:guide orient="horz" pos="872"/>
        <p:guide orient="horz" pos="2193"/>
        <p:guide pos="5556"/>
        <p:guide pos="206"/>
        <p:guide pos="1164"/>
        <p:guide pos="2776"/>
        <p:guide pos="4444"/>
      </p:guideLst>
    </p:cSldViewPr>
  </p:slideViewPr>
  <p:outlineViewPr>
    <p:cViewPr>
      <p:scale>
        <a:sx n="33" d="100"/>
        <a:sy n="33" d="100"/>
      </p:scale>
      <p:origin x="0" y="894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5" d="100"/>
          <a:sy n="85" d="100"/>
        </p:scale>
        <p:origin x="-3822"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4166890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39120465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endParaRPr lang="en-US" baseline="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17922442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dirty="0"/>
          </a:p>
        </p:txBody>
      </p:sp>
    </p:spTree>
    <p:extLst>
      <p:ext uri="{BB962C8B-B14F-4D97-AF65-F5344CB8AC3E}">
        <p14:creationId xmlns:p14="http://schemas.microsoft.com/office/powerpoint/2010/main" val="32538880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extLst>
      <p:ext uri="{BB962C8B-B14F-4D97-AF65-F5344CB8AC3E}">
        <p14:creationId xmlns:p14="http://schemas.microsoft.com/office/powerpoint/2010/main" val="16474470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extLst>
      <p:ext uri="{BB962C8B-B14F-4D97-AF65-F5344CB8AC3E}">
        <p14:creationId xmlns:p14="http://schemas.microsoft.com/office/powerpoint/2010/main" val="40804453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33729460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endParaRPr lang="en-US" baseline="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20720510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endParaRPr lang="en-US" baseline="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28757323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endParaRPr lang="en-US" baseline="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17644392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endParaRPr lang="en-US" baseline="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3724068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endParaRPr lang="en-US" baseline="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21921061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endParaRPr lang="en-US" baseline="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13123043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endParaRPr lang="en-US" baseline="0"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4447447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9"/>
          <p:cNvSpPr txBox="1"/>
          <p:nvPr userDrawn="1"/>
        </p:nvSpPr>
        <p:spPr bwMode="black">
          <a:xfrm>
            <a:off x="145875" y="6636183"/>
            <a:ext cx="1444874" cy="92333"/>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600" noProof="0" dirty="0">
                <a:solidFill>
                  <a:schemeClr val="tx1"/>
                </a:solidFill>
              </a:rPr>
              <a:t>© 2014 SAP AG. All rights reserved.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3" name="Rectangle 32"/>
          <p:cNvSpPr/>
          <p:nvPr/>
        </p:nvSpPr>
        <p:spPr bwMode="gray">
          <a:xfrm>
            <a:off x="324000" y="0"/>
            <a:ext cx="8496000" cy="88605"/>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0" i="0" kern="1200">
          <a:solidFill>
            <a:schemeClr val="accent2"/>
          </a:solidFill>
          <a:latin typeface="BentonSans Book "/>
          <a:ea typeface="+mj-ea"/>
          <a:cs typeface="BentonSans Book "/>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image" Target="../media/image5.png"/><Relationship Id="rId18" Type="http://schemas.openxmlformats.org/officeDocument/2006/relationships/slide" Target="slide12.xml"/><Relationship Id="rId3" Type="http://schemas.openxmlformats.org/officeDocument/2006/relationships/notesSlide" Target="../notesSlides/notesSlide1.xml"/><Relationship Id="rId21" Type="http://schemas.openxmlformats.org/officeDocument/2006/relationships/image" Target="../media/image10.png"/><Relationship Id="rId7" Type="http://schemas.openxmlformats.org/officeDocument/2006/relationships/slide" Target="slide5.xml"/><Relationship Id="rId12" Type="http://schemas.openxmlformats.org/officeDocument/2006/relationships/image" Target="../media/image4.png"/><Relationship Id="rId17" Type="http://schemas.openxmlformats.org/officeDocument/2006/relationships/image" Target="../media/image7.png"/><Relationship Id="rId2" Type="http://schemas.openxmlformats.org/officeDocument/2006/relationships/slideLayout" Target="../slideLayouts/slideLayout10.xml"/><Relationship Id="rId16" Type="http://schemas.openxmlformats.org/officeDocument/2006/relationships/slide" Target="slide10.xml"/><Relationship Id="rId20" Type="http://schemas.openxmlformats.org/officeDocument/2006/relationships/image" Target="../media/image9.png"/><Relationship Id="rId1" Type="http://schemas.openxmlformats.org/officeDocument/2006/relationships/tags" Target="../tags/tag1.xml"/><Relationship Id="rId6" Type="http://schemas.openxmlformats.org/officeDocument/2006/relationships/slide" Target="slide4.xml"/><Relationship Id="rId11" Type="http://schemas.openxmlformats.org/officeDocument/2006/relationships/slide" Target="slide2.xml"/><Relationship Id="rId24" Type="http://schemas.openxmlformats.org/officeDocument/2006/relationships/image" Target="../media/image13.png"/><Relationship Id="rId5" Type="http://schemas.openxmlformats.org/officeDocument/2006/relationships/slide" Target="slide3.xml"/><Relationship Id="rId15" Type="http://schemas.openxmlformats.org/officeDocument/2006/relationships/slide" Target="slide11.xml"/><Relationship Id="rId23" Type="http://schemas.openxmlformats.org/officeDocument/2006/relationships/image" Target="../media/image12.png"/><Relationship Id="rId10" Type="http://schemas.openxmlformats.org/officeDocument/2006/relationships/slide" Target="slide9.xml"/><Relationship Id="rId19"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slide" Target="slide8.xml"/><Relationship Id="rId14" Type="http://schemas.openxmlformats.org/officeDocument/2006/relationships/image" Target="../media/image6.png"/><Relationship Id="rId22" Type="http://schemas.openxmlformats.org/officeDocument/2006/relationships/image" Target="../media/image11.png"/></Relationships>
</file>

<file path=ppt/slides/_rels/slide10.xml.rels><?xml version="1.0" encoding="UTF-8" standalone="yes"?>
<Relationships xmlns="http://schemas.openxmlformats.org/package/2006/relationships"><Relationship Id="rId8" Type="http://schemas.openxmlformats.org/officeDocument/2006/relationships/tags" Target="../tags/tag28.xml"/><Relationship Id="rId13" Type="http://schemas.openxmlformats.org/officeDocument/2006/relationships/image" Target="../media/image21.png"/><Relationship Id="rId18" Type="http://schemas.openxmlformats.org/officeDocument/2006/relationships/image" Target="../media/image22.png"/><Relationship Id="rId3" Type="http://schemas.openxmlformats.org/officeDocument/2006/relationships/tags" Target="../tags/tag23.xml"/><Relationship Id="rId7" Type="http://schemas.openxmlformats.org/officeDocument/2006/relationships/tags" Target="../tags/tag27.xml"/><Relationship Id="rId12" Type="http://schemas.openxmlformats.org/officeDocument/2006/relationships/image" Target="../media/image20.png"/><Relationship Id="rId17" Type="http://schemas.openxmlformats.org/officeDocument/2006/relationships/slide" Target="slide12.xml"/><Relationship Id="rId2" Type="http://schemas.openxmlformats.org/officeDocument/2006/relationships/tags" Target="../tags/tag22.xml"/><Relationship Id="rId16" Type="http://schemas.openxmlformats.org/officeDocument/2006/relationships/slide" Target="slide11.xml"/><Relationship Id="rId20" Type="http://schemas.openxmlformats.org/officeDocument/2006/relationships/image" Target="../media/image24.png"/><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image" Target="../media/image3.png"/><Relationship Id="rId5" Type="http://schemas.openxmlformats.org/officeDocument/2006/relationships/tags" Target="../tags/tag25.xml"/><Relationship Id="rId15" Type="http://schemas.openxmlformats.org/officeDocument/2006/relationships/image" Target="../media/image6.png"/><Relationship Id="rId10" Type="http://schemas.openxmlformats.org/officeDocument/2006/relationships/notesSlide" Target="../notesSlides/notesSlide10.xml"/><Relationship Id="rId19" Type="http://schemas.openxmlformats.org/officeDocument/2006/relationships/image" Target="../media/image23.png"/><Relationship Id="rId4" Type="http://schemas.openxmlformats.org/officeDocument/2006/relationships/tags" Target="../tags/tag24.xml"/><Relationship Id="rId9" Type="http://schemas.openxmlformats.org/officeDocument/2006/relationships/slideLayout" Target="../slideLayouts/slideLayout10.xml"/><Relationship Id="rId14" Type="http://schemas.openxmlformats.org/officeDocument/2006/relationships/slide" Target="slide1.xml"/></Relationships>
</file>

<file path=ppt/slides/_rels/slide11.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slide" Target="slide5.xml"/><Relationship Id="rId3" Type="http://schemas.openxmlformats.org/officeDocument/2006/relationships/image" Target="../media/image3.png"/><Relationship Id="rId7" Type="http://schemas.openxmlformats.org/officeDocument/2006/relationships/slide" Target="slide10.xml"/><Relationship Id="rId12" Type="http://schemas.openxmlformats.org/officeDocument/2006/relationships/image" Target="../media/image26.png"/><Relationship Id="rId2" Type="http://schemas.openxmlformats.org/officeDocument/2006/relationships/notesSlide" Target="../notesSlides/notesSlide11.xml"/><Relationship Id="rId16" Type="http://schemas.openxmlformats.org/officeDocument/2006/relationships/slide" Target="slide9.xml"/><Relationship Id="rId1" Type="http://schemas.openxmlformats.org/officeDocument/2006/relationships/slideLayout" Target="../slideLayouts/slideLayout10.xml"/><Relationship Id="rId6" Type="http://schemas.openxmlformats.org/officeDocument/2006/relationships/slide" Target="slide1.xml"/><Relationship Id="rId11" Type="http://schemas.openxmlformats.org/officeDocument/2006/relationships/slide" Target="slide4.xml"/><Relationship Id="rId5" Type="http://schemas.openxmlformats.org/officeDocument/2006/relationships/image" Target="../media/image5.png"/><Relationship Id="rId15" Type="http://schemas.openxmlformats.org/officeDocument/2006/relationships/slide" Target="slide8.xml"/><Relationship Id="rId10" Type="http://schemas.openxmlformats.org/officeDocument/2006/relationships/slide" Target="slide3.xml"/><Relationship Id="rId4" Type="http://schemas.openxmlformats.org/officeDocument/2006/relationships/image" Target="../media/image20.png"/><Relationship Id="rId9" Type="http://schemas.openxmlformats.org/officeDocument/2006/relationships/slide" Target="slide12.xml"/><Relationship Id="rId14" Type="http://schemas.openxmlformats.org/officeDocument/2006/relationships/slide" Target="slide6.xml"/></Relationships>
</file>

<file path=ppt/slides/_rels/slide12.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image" Target="../media/image29.png"/><Relationship Id="rId3"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10.xml"/><Relationship Id="rId6" Type="http://schemas.openxmlformats.org/officeDocument/2006/relationships/slide" Target="slide10.xml"/><Relationship Id="rId11" Type="http://schemas.openxmlformats.org/officeDocument/2006/relationships/image" Target="../media/image27.png"/><Relationship Id="rId5" Type="http://schemas.openxmlformats.org/officeDocument/2006/relationships/slide" Target="slide1.xml"/><Relationship Id="rId15" Type="http://schemas.openxmlformats.org/officeDocument/2006/relationships/image" Target="../media/image31.png"/><Relationship Id="rId10" Type="http://schemas.openxmlformats.org/officeDocument/2006/relationships/hyperlink" Target="https://help.sap.com/viewer/p/SAP_BUSINESS_BYDESIGN" TargetMode="External"/><Relationship Id="rId4" Type="http://schemas.openxmlformats.org/officeDocument/2006/relationships/image" Target="../media/image5.png"/><Relationship Id="rId9" Type="http://schemas.openxmlformats.org/officeDocument/2006/relationships/hyperlink" Target="http://www.sample.de/" TargetMode="External"/><Relationship Id="rId14" Type="http://schemas.openxmlformats.org/officeDocument/2006/relationships/image" Target="../media/image30.png"/></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9.png"/><Relationship Id="rId18" Type="http://schemas.openxmlformats.org/officeDocument/2006/relationships/image" Target="../media/image16.png"/><Relationship Id="rId26" Type="http://schemas.openxmlformats.org/officeDocument/2006/relationships/slide" Target="slide4.xml"/><Relationship Id="rId3" Type="http://schemas.openxmlformats.org/officeDocument/2006/relationships/slideLayout" Target="../slideLayouts/slideLayout10.xml"/><Relationship Id="rId21" Type="http://schemas.openxmlformats.org/officeDocument/2006/relationships/image" Target="../media/image11.png"/><Relationship Id="rId7" Type="http://schemas.openxmlformats.org/officeDocument/2006/relationships/image" Target="../media/image5.png"/><Relationship Id="rId12" Type="http://schemas.openxmlformats.org/officeDocument/2006/relationships/slide" Target="slide12.xml"/><Relationship Id="rId17" Type="http://schemas.openxmlformats.org/officeDocument/2006/relationships/image" Target="../media/image15.png"/><Relationship Id="rId25" Type="http://schemas.openxmlformats.org/officeDocument/2006/relationships/slide" Target="slide3.xml"/><Relationship Id="rId2" Type="http://schemas.openxmlformats.org/officeDocument/2006/relationships/tags" Target="../tags/tag3.xml"/><Relationship Id="rId16" Type="http://schemas.openxmlformats.org/officeDocument/2006/relationships/slide" Target="slide8.xml"/><Relationship Id="rId20" Type="http://schemas.openxmlformats.org/officeDocument/2006/relationships/image" Target="../media/image17.png"/><Relationship Id="rId29" Type="http://schemas.openxmlformats.org/officeDocument/2006/relationships/slide" Target="slide9.xml"/><Relationship Id="rId1" Type="http://schemas.openxmlformats.org/officeDocument/2006/relationships/tags" Target="../tags/tag2.xml"/><Relationship Id="rId6" Type="http://schemas.openxmlformats.org/officeDocument/2006/relationships/image" Target="../media/image4.png"/><Relationship Id="rId11" Type="http://schemas.openxmlformats.org/officeDocument/2006/relationships/image" Target="../media/image7.png"/><Relationship Id="rId24" Type="http://schemas.openxmlformats.org/officeDocument/2006/relationships/image" Target="../media/image13.png"/><Relationship Id="rId5" Type="http://schemas.openxmlformats.org/officeDocument/2006/relationships/image" Target="../media/image3.png"/><Relationship Id="rId15" Type="http://schemas.openxmlformats.org/officeDocument/2006/relationships/image" Target="../media/image14.png"/><Relationship Id="rId23" Type="http://schemas.openxmlformats.org/officeDocument/2006/relationships/image" Target="../media/image12.png"/><Relationship Id="rId28" Type="http://schemas.openxmlformats.org/officeDocument/2006/relationships/slide" Target="slide6.xml"/><Relationship Id="rId10" Type="http://schemas.openxmlformats.org/officeDocument/2006/relationships/slide" Target="slide10.xml"/><Relationship Id="rId19" Type="http://schemas.openxmlformats.org/officeDocument/2006/relationships/slide" Target="slide1.xml"/><Relationship Id="rId4" Type="http://schemas.openxmlformats.org/officeDocument/2006/relationships/notesSlide" Target="../notesSlides/notesSlide2.xml"/><Relationship Id="rId9" Type="http://schemas.openxmlformats.org/officeDocument/2006/relationships/slide" Target="slide11.xml"/><Relationship Id="rId14" Type="http://schemas.openxmlformats.org/officeDocument/2006/relationships/slide" Target="slide2.xml"/><Relationship Id="rId22" Type="http://schemas.openxmlformats.org/officeDocument/2006/relationships/image" Target="../media/image8.png"/><Relationship Id="rId27" Type="http://schemas.openxmlformats.org/officeDocument/2006/relationships/slide" Target="slide5.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slide" Target="slide12.xml"/><Relationship Id="rId18" Type="http://schemas.openxmlformats.org/officeDocument/2006/relationships/slide" Target="slide8.xml"/><Relationship Id="rId3" Type="http://schemas.openxmlformats.org/officeDocument/2006/relationships/tags" Target="../tags/tag6.xml"/><Relationship Id="rId21" Type="http://schemas.openxmlformats.org/officeDocument/2006/relationships/image" Target="../media/image19.png"/><Relationship Id="rId7" Type="http://schemas.openxmlformats.org/officeDocument/2006/relationships/image" Target="../media/image3.png"/><Relationship Id="rId12" Type="http://schemas.openxmlformats.org/officeDocument/2006/relationships/slide" Target="slide10.xml"/><Relationship Id="rId17" Type="http://schemas.openxmlformats.org/officeDocument/2006/relationships/slide" Target="slide6.xml"/><Relationship Id="rId2" Type="http://schemas.openxmlformats.org/officeDocument/2006/relationships/tags" Target="../tags/tag5.xml"/><Relationship Id="rId16" Type="http://schemas.openxmlformats.org/officeDocument/2006/relationships/slide" Target="slide5.xml"/><Relationship Id="rId20" Type="http://schemas.openxmlformats.org/officeDocument/2006/relationships/image" Target="../media/image18.png"/><Relationship Id="rId1" Type="http://schemas.openxmlformats.org/officeDocument/2006/relationships/tags" Target="../tags/tag4.xml"/><Relationship Id="rId6" Type="http://schemas.openxmlformats.org/officeDocument/2006/relationships/notesSlide" Target="../notesSlides/notesSlide3.xml"/><Relationship Id="rId11" Type="http://schemas.openxmlformats.org/officeDocument/2006/relationships/slide" Target="slide11.xml"/><Relationship Id="rId5" Type="http://schemas.openxmlformats.org/officeDocument/2006/relationships/slideLayout" Target="../slideLayouts/slideLayout10.xml"/><Relationship Id="rId15" Type="http://schemas.openxmlformats.org/officeDocument/2006/relationships/slide" Target="slide4.xml"/><Relationship Id="rId23" Type="http://schemas.openxmlformats.org/officeDocument/2006/relationships/slide" Target="slide1.xml"/><Relationship Id="rId10" Type="http://schemas.openxmlformats.org/officeDocument/2006/relationships/image" Target="../media/image6.png"/><Relationship Id="rId19" Type="http://schemas.openxmlformats.org/officeDocument/2006/relationships/slide" Target="slide9.xml"/><Relationship Id="rId4" Type="http://schemas.openxmlformats.org/officeDocument/2006/relationships/tags" Target="../tags/tag7.xml"/><Relationship Id="rId9" Type="http://schemas.openxmlformats.org/officeDocument/2006/relationships/image" Target="../media/image5.png"/><Relationship Id="rId14" Type="http://schemas.openxmlformats.org/officeDocument/2006/relationships/image" Target="../media/image4.png"/><Relationship Id="rId22" Type="http://schemas.openxmlformats.org/officeDocument/2006/relationships/slide" Target="slide3.xml"/></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slide" Target="slide12.xml"/><Relationship Id="rId18" Type="http://schemas.openxmlformats.org/officeDocument/2006/relationships/slide" Target="slide9.xml"/><Relationship Id="rId3" Type="http://schemas.openxmlformats.org/officeDocument/2006/relationships/tags" Target="../tags/tag10.xml"/><Relationship Id="rId21" Type="http://schemas.openxmlformats.org/officeDocument/2006/relationships/slide" Target="slide1.xml"/><Relationship Id="rId7" Type="http://schemas.openxmlformats.org/officeDocument/2006/relationships/image" Target="../media/image3.png"/><Relationship Id="rId12" Type="http://schemas.openxmlformats.org/officeDocument/2006/relationships/slide" Target="slide10.xml"/><Relationship Id="rId17" Type="http://schemas.openxmlformats.org/officeDocument/2006/relationships/slide" Target="slide8.xml"/><Relationship Id="rId2" Type="http://schemas.openxmlformats.org/officeDocument/2006/relationships/tags" Target="../tags/tag9.xml"/><Relationship Id="rId16" Type="http://schemas.openxmlformats.org/officeDocument/2006/relationships/slide" Target="slide6.xml"/><Relationship Id="rId20" Type="http://schemas.openxmlformats.org/officeDocument/2006/relationships/slide" Target="slide4.xml"/><Relationship Id="rId1" Type="http://schemas.openxmlformats.org/officeDocument/2006/relationships/tags" Target="../tags/tag8.xml"/><Relationship Id="rId6" Type="http://schemas.openxmlformats.org/officeDocument/2006/relationships/notesSlide" Target="../notesSlides/notesSlide4.xml"/><Relationship Id="rId11" Type="http://schemas.openxmlformats.org/officeDocument/2006/relationships/slide" Target="slide11.xml"/><Relationship Id="rId5" Type="http://schemas.openxmlformats.org/officeDocument/2006/relationships/slideLayout" Target="../slideLayouts/slideLayout10.xml"/><Relationship Id="rId15" Type="http://schemas.openxmlformats.org/officeDocument/2006/relationships/slide" Target="slide5.xml"/><Relationship Id="rId23" Type="http://schemas.openxmlformats.org/officeDocument/2006/relationships/image" Target="../media/image19.png"/><Relationship Id="rId10" Type="http://schemas.openxmlformats.org/officeDocument/2006/relationships/image" Target="../media/image6.png"/><Relationship Id="rId19" Type="http://schemas.openxmlformats.org/officeDocument/2006/relationships/slide" Target="slide3.xml"/><Relationship Id="rId4" Type="http://schemas.openxmlformats.org/officeDocument/2006/relationships/tags" Target="../tags/tag11.xml"/><Relationship Id="rId9" Type="http://schemas.openxmlformats.org/officeDocument/2006/relationships/image" Target="../media/image5.png"/><Relationship Id="rId14" Type="http://schemas.openxmlformats.org/officeDocument/2006/relationships/image" Target="../media/image4.png"/><Relationship Id="rId22" Type="http://schemas.openxmlformats.org/officeDocument/2006/relationships/image" Target="../media/image18.png"/></Relationships>
</file>

<file path=ppt/slides/_rels/slide5.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slide" Target="slide6.xml"/><Relationship Id="rId18" Type="http://schemas.openxmlformats.org/officeDocument/2006/relationships/image" Target="../media/image18.png"/><Relationship Id="rId3" Type="http://schemas.openxmlformats.org/officeDocument/2006/relationships/slideLayout" Target="../slideLayouts/slideLayout10.xml"/><Relationship Id="rId7" Type="http://schemas.openxmlformats.org/officeDocument/2006/relationships/image" Target="../media/image5.png"/><Relationship Id="rId12" Type="http://schemas.openxmlformats.org/officeDocument/2006/relationships/image" Target="../media/image4.png"/><Relationship Id="rId17" Type="http://schemas.openxmlformats.org/officeDocument/2006/relationships/image" Target="../media/image11.png"/><Relationship Id="rId2" Type="http://schemas.openxmlformats.org/officeDocument/2006/relationships/tags" Target="../tags/tag13.xml"/><Relationship Id="rId16" Type="http://schemas.openxmlformats.org/officeDocument/2006/relationships/slide" Target="slide5.xml"/><Relationship Id="rId1" Type="http://schemas.openxmlformats.org/officeDocument/2006/relationships/tags" Target="../tags/tag12.xml"/><Relationship Id="rId6" Type="http://schemas.openxmlformats.org/officeDocument/2006/relationships/image" Target="../media/image7.png"/><Relationship Id="rId11" Type="http://schemas.openxmlformats.org/officeDocument/2006/relationships/slide" Target="slide12.xml"/><Relationship Id="rId5" Type="http://schemas.openxmlformats.org/officeDocument/2006/relationships/image" Target="../media/image3.png"/><Relationship Id="rId15" Type="http://schemas.openxmlformats.org/officeDocument/2006/relationships/slide" Target="slide4.xml"/><Relationship Id="rId10" Type="http://schemas.openxmlformats.org/officeDocument/2006/relationships/slide" Target="slide10.xml"/><Relationship Id="rId19" Type="http://schemas.openxmlformats.org/officeDocument/2006/relationships/slide" Target="slide1.xml"/><Relationship Id="rId4" Type="http://schemas.openxmlformats.org/officeDocument/2006/relationships/notesSlide" Target="../notesSlides/notesSlide5.xml"/><Relationship Id="rId9" Type="http://schemas.openxmlformats.org/officeDocument/2006/relationships/slide" Target="slide11.xml"/><Relationship Id="rId14" Type="http://schemas.openxmlformats.org/officeDocument/2006/relationships/slide" Target="slide3.xml"/></Relationships>
</file>

<file path=ppt/slides/_rels/slide6.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slide" Target="slide8.xml"/><Relationship Id="rId18" Type="http://schemas.openxmlformats.org/officeDocument/2006/relationships/slide" Target="slide6.xml"/><Relationship Id="rId3" Type="http://schemas.openxmlformats.org/officeDocument/2006/relationships/slideLayout" Target="../slideLayouts/slideLayout10.xml"/><Relationship Id="rId21" Type="http://schemas.openxmlformats.org/officeDocument/2006/relationships/image" Target="../media/image13.png"/><Relationship Id="rId7" Type="http://schemas.openxmlformats.org/officeDocument/2006/relationships/image" Target="../media/image5.png"/><Relationship Id="rId12" Type="http://schemas.openxmlformats.org/officeDocument/2006/relationships/image" Target="../media/image4.png"/><Relationship Id="rId17" Type="http://schemas.openxmlformats.org/officeDocument/2006/relationships/slide" Target="slide5.xml"/><Relationship Id="rId2" Type="http://schemas.openxmlformats.org/officeDocument/2006/relationships/tags" Target="../tags/tag15.xml"/><Relationship Id="rId16" Type="http://schemas.openxmlformats.org/officeDocument/2006/relationships/slide" Target="slide4.xml"/><Relationship Id="rId20" Type="http://schemas.openxmlformats.org/officeDocument/2006/relationships/image" Target="../media/image18.png"/><Relationship Id="rId1" Type="http://schemas.openxmlformats.org/officeDocument/2006/relationships/tags" Target="../tags/tag14.xml"/><Relationship Id="rId6" Type="http://schemas.openxmlformats.org/officeDocument/2006/relationships/image" Target="../media/image7.png"/><Relationship Id="rId11" Type="http://schemas.openxmlformats.org/officeDocument/2006/relationships/slide" Target="slide12.xml"/><Relationship Id="rId24" Type="http://schemas.openxmlformats.org/officeDocument/2006/relationships/slide" Target="slide1.xml"/><Relationship Id="rId5" Type="http://schemas.openxmlformats.org/officeDocument/2006/relationships/image" Target="../media/image3.png"/><Relationship Id="rId15" Type="http://schemas.openxmlformats.org/officeDocument/2006/relationships/slide" Target="slide3.xml"/><Relationship Id="rId23" Type="http://schemas.openxmlformats.org/officeDocument/2006/relationships/image" Target="../media/image11.png"/><Relationship Id="rId10" Type="http://schemas.openxmlformats.org/officeDocument/2006/relationships/slide" Target="slide10.xml"/><Relationship Id="rId19" Type="http://schemas.openxmlformats.org/officeDocument/2006/relationships/slide" Target="slide7.xml"/><Relationship Id="rId4" Type="http://schemas.openxmlformats.org/officeDocument/2006/relationships/notesSlide" Target="../notesSlides/notesSlide6.xml"/><Relationship Id="rId9" Type="http://schemas.openxmlformats.org/officeDocument/2006/relationships/slide" Target="slide11.xml"/><Relationship Id="rId14" Type="http://schemas.openxmlformats.org/officeDocument/2006/relationships/slide" Target="slide9.xml"/><Relationship Id="rId22" Type="http://schemas.openxmlformats.org/officeDocument/2006/relationships/image" Target="../media/image12.png"/></Relationships>
</file>

<file path=ppt/slides/_rels/slide7.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4.png"/><Relationship Id="rId18" Type="http://schemas.openxmlformats.org/officeDocument/2006/relationships/image" Target="../media/image18.png"/><Relationship Id="rId26" Type="http://schemas.openxmlformats.org/officeDocument/2006/relationships/slide" Target="slide9.xml"/><Relationship Id="rId3" Type="http://schemas.openxmlformats.org/officeDocument/2006/relationships/tags" Target="../tags/tag17.xml"/><Relationship Id="rId21" Type="http://schemas.openxmlformats.org/officeDocument/2006/relationships/image" Target="../media/image11.png"/><Relationship Id="rId7" Type="http://schemas.openxmlformats.org/officeDocument/2006/relationships/image" Target="../media/image7.png"/><Relationship Id="rId12" Type="http://schemas.openxmlformats.org/officeDocument/2006/relationships/slide" Target="slide12.xml"/><Relationship Id="rId17" Type="http://schemas.openxmlformats.org/officeDocument/2006/relationships/slide" Target="slide6.xml"/><Relationship Id="rId25" Type="http://schemas.openxmlformats.org/officeDocument/2006/relationships/slide" Target="slide8.xml"/><Relationship Id="rId2" Type="http://schemas.openxmlformats.org/officeDocument/2006/relationships/tags" Target="../tags/tag16.xml"/><Relationship Id="rId16" Type="http://schemas.openxmlformats.org/officeDocument/2006/relationships/slide" Target="slide4.xml"/><Relationship Id="rId20" Type="http://schemas.openxmlformats.org/officeDocument/2006/relationships/image" Target="../media/image12.png"/><Relationship Id="rId1" Type="http://schemas.openxmlformats.org/officeDocument/2006/relationships/themeOverride" Target="../theme/themeOverride1.xml"/><Relationship Id="rId6" Type="http://schemas.openxmlformats.org/officeDocument/2006/relationships/image" Target="../media/image3.png"/><Relationship Id="rId11" Type="http://schemas.openxmlformats.org/officeDocument/2006/relationships/slide" Target="slide10.xml"/><Relationship Id="rId24" Type="http://schemas.openxmlformats.org/officeDocument/2006/relationships/slide" Target="slide5.xml"/><Relationship Id="rId5" Type="http://schemas.openxmlformats.org/officeDocument/2006/relationships/notesSlide" Target="../notesSlides/notesSlide7.xml"/><Relationship Id="rId15" Type="http://schemas.openxmlformats.org/officeDocument/2006/relationships/image" Target="../media/image17.png"/><Relationship Id="rId23" Type="http://schemas.openxmlformats.org/officeDocument/2006/relationships/slide" Target="slide3.xml"/><Relationship Id="rId10" Type="http://schemas.openxmlformats.org/officeDocument/2006/relationships/slide" Target="slide11.xml"/><Relationship Id="rId19" Type="http://schemas.openxmlformats.org/officeDocument/2006/relationships/image" Target="../media/image13.png"/><Relationship Id="rId4" Type="http://schemas.openxmlformats.org/officeDocument/2006/relationships/slideLayout" Target="../slideLayouts/slideLayout10.xml"/><Relationship Id="rId9" Type="http://schemas.openxmlformats.org/officeDocument/2006/relationships/image" Target="../media/image6.png"/><Relationship Id="rId14" Type="http://schemas.openxmlformats.org/officeDocument/2006/relationships/slide" Target="slide7.xml"/><Relationship Id="rId22" Type="http://schemas.openxmlformats.org/officeDocument/2006/relationships/slide" Target="slide1.xml"/></Relationships>
</file>

<file path=ppt/slides/_rels/slide8.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9.xml"/><Relationship Id="rId18" Type="http://schemas.openxmlformats.org/officeDocument/2006/relationships/image" Target="../media/image18.png"/><Relationship Id="rId3" Type="http://schemas.openxmlformats.org/officeDocument/2006/relationships/notesSlide" Target="../notesSlides/notesSlide8.xml"/><Relationship Id="rId7" Type="http://schemas.openxmlformats.org/officeDocument/2006/relationships/image" Target="../media/image6.png"/><Relationship Id="rId12" Type="http://schemas.openxmlformats.org/officeDocument/2006/relationships/slide" Target="slide6.xml"/><Relationship Id="rId17" Type="http://schemas.openxmlformats.org/officeDocument/2006/relationships/slide" Target="slide1.xml"/><Relationship Id="rId2" Type="http://schemas.openxmlformats.org/officeDocument/2006/relationships/slideLayout" Target="../slideLayouts/slideLayout10.xml"/><Relationship Id="rId16" Type="http://schemas.openxmlformats.org/officeDocument/2006/relationships/slide" Target="slide5.xml"/><Relationship Id="rId20" Type="http://schemas.openxmlformats.org/officeDocument/2006/relationships/image" Target="../media/image19.png"/><Relationship Id="rId1" Type="http://schemas.openxmlformats.org/officeDocument/2006/relationships/tags" Target="../tags/tag18.xml"/><Relationship Id="rId6" Type="http://schemas.openxmlformats.org/officeDocument/2006/relationships/image" Target="../media/image5.png"/><Relationship Id="rId11" Type="http://schemas.openxmlformats.org/officeDocument/2006/relationships/image" Target="../media/image4.png"/><Relationship Id="rId5" Type="http://schemas.openxmlformats.org/officeDocument/2006/relationships/image" Target="../media/image7.png"/><Relationship Id="rId15" Type="http://schemas.openxmlformats.org/officeDocument/2006/relationships/slide" Target="slide4.xml"/><Relationship Id="rId10" Type="http://schemas.openxmlformats.org/officeDocument/2006/relationships/slide" Target="slide12.xml"/><Relationship Id="rId19"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slide" Target="slide10.xml"/><Relationship Id="rId14" Type="http://schemas.openxmlformats.org/officeDocument/2006/relationships/slide" Target="slide3.xml"/></Relationships>
</file>

<file path=ppt/slides/_rels/slide9.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slide" Target="slide6.xml"/><Relationship Id="rId18" Type="http://schemas.openxmlformats.org/officeDocument/2006/relationships/slide" Target="slide1.xml"/><Relationship Id="rId3" Type="http://schemas.openxmlformats.org/officeDocument/2006/relationships/slideLayout" Target="../slideLayouts/slideLayout10.xml"/><Relationship Id="rId7" Type="http://schemas.openxmlformats.org/officeDocument/2006/relationships/image" Target="../media/image5.png"/><Relationship Id="rId12" Type="http://schemas.openxmlformats.org/officeDocument/2006/relationships/image" Target="../media/image4.png"/><Relationship Id="rId17" Type="http://schemas.openxmlformats.org/officeDocument/2006/relationships/slide" Target="slide5.xml"/><Relationship Id="rId2" Type="http://schemas.openxmlformats.org/officeDocument/2006/relationships/tags" Target="../tags/tag20.xml"/><Relationship Id="rId16" Type="http://schemas.openxmlformats.org/officeDocument/2006/relationships/slide" Target="slide4.xml"/><Relationship Id="rId20" Type="http://schemas.openxmlformats.org/officeDocument/2006/relationships/image" Target="../media/image18.png"/><Relationship Id="rId1" Type="http://schemas.openxmlformats.org/officeDocument/2006/relationships/tags" Target="../tags/tag19.xml"/><Relationship Id="rId6" Type="http://schemas.openxmlformats.org/officeDocument/2006/relationships/image" Target="../media/image7.png"/><Relationship Id="rId11" Type="http://schemas.openxmlformats.org/officeDocument/2006/relationships/slide" Target="slide12.xml"/><Relationship Id="rId5" Type="http://schemas.openxmlformats.org/officeDocument/2006/relationships/image" Target="../media/image3.png"/><Relationship Id="rId15" Type="http://schemas.openxmlformats.org/officeDocument/2006/relationships/slide" Target="slide3.xml"/><Relationship Id="rId10" Type="http://schemas.openxmlformats.org/officeDocument/2006/relationships/slide" Target="slide10.xml"/><Relationship Id="rId19" Type="http://schemas.openxmlformats.org/officeDocument/2006/relationships/image" Target="../media/image10.png"/><Relationship Id="rId4" Type="http://schemas.openxmlformats.org/officeDocument/2006/relationships/notesSlide" Target="../notesSlides/notesSlide9.xml"/><Relationship Id="rId9" Type="http://schemas.openxmlformats.org/officeDocument/2006/relationships/slide" Target="slide11.xml"/><Relationship Id="rId14" Type="http://schemas.openxmlformats.org/officeDocument/2006/relationships/slide" Target="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Picture 66"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28" name="TextBox 27"/>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dirty="0">
                <a:latin typeface="BentonSans Light" pitchFamily="2" charset="0"/>
                <a:cs typeface="+mj-cs"/>
              </a:rPr>
              <a:t>Materials in Projects </a:t>
            </a:r>
            <a:br>
              <a:rPr lang="en-US" dirty="0">
                <a:latin typeface="BentonSans Light" pitchFamily="2" charset="0"/>
                <a:cs typeface="+mj-cs"/>
              </a:rPr>
            </a:br>
            <a:r>
              <a:rPr lang="en-US" dirty="0">
                <a:latin typeface="BentonSans Light" pitchFamily="2" charset="0"/>
                <a:cs typeface="+mj-cs"/>
              </a:rPr>
              <a:t>Scenario Overview</a:t>
            </a:r>
          </a:p>
        </p:txBody>
      </p:sp>
      <p:sp>
        <p:nvSpPr>
          <p:cNvPr id="5" name="Chevron 123">
            <a:hlinkClick r:id="rId5" action="ppaction://hlinksldjump"/>
          </p:cNvPr>
          <p:cNvSpPr>
            <a:spLocks noChangeArrowheads="1"/>
          </p:cNvSpPr>
          <p:nvPr/>
        </p:nvSpPr>
        <p:spPr bwMode="auto">
          <a:xfrm>
            <a:off x="330871"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a:t>
            </a:r>
          </a:p>
        </p:txBody>
      </p:sp>
      <p:sp>
        <p:nvSpPr>
          <p:cNvPr id="7" name="Chevron 123">
            <a:hlinkClick r:id="rId6" action="ppaction://hlinksldjump"/>
          </p:cNvPr>
          <p:cNvSpPr>
            <a:spLocks noChangeArrowheads="1"/>
          </p:cNvSpPr>
          <p:nvPr/>
        </p:nvSpPr>
        <p:spPr bwMode="auto">
          <a:xfrm>
            <a:off x="1177060"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Stock Order</a:t>
            </a:r>
          </a:p>
        </p:txBody>
      </p:sp>
      <p:sp>
        <p:nvSpPr>
          <p:cNvPr id="8" name="Chevron 123">
            <a:hlinkClick r:id="rId7" action="ppaction://hlinksldjump"/>
          </p:cNvPr>
          <p:cNvSpPr>
            <a:spLocks noChangeArrowheads="1"/>
          </p:cNvSpPr>
          <p:nvPr/>
        </p:nvSpPr>
        <p:spPr bwMode="auto">
          <a:xfrm>
            <a:off x="2021727" y="2101823"/>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Material</a:t>
            </a:r>
          </a:p>
        </p:txBody>
      </p:sp>
      <p:sp>
        <p:nvSpPr>
          <p:cNvPr id="9" name="Chevron 123">
            <a:hlinkClick r:id="rId8" action="ppaction://hlinksldjump"/>
          </p:cNvPr>
          <p:cNvSpPr>
            <a:spLocks noChangeArrowheads="1"/>
          </p:cNvSpPr>
          <p:nvPr/>
        </p:nvSpPr>
        <p:spPr bwMode="auto">
          <a:xfrm>
            <a:off x="2866393"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Allocating Inventory</a:t>
            </a:r>
          </a:p>
        </p:txBody>
      </p:sp>
      <p:sp>
        <p:nvSpPr>
          <p:cNvPr id="10" name="Chevron 123">
            <a:hlinkClick r:id="rId9" action="ppaction://hlinksldjump"/>
          </p:cNvPr>
          <p:cNvSpPr>
            <a:spLocks noChangeArrowheads="1"/>
          </p:cNvSpPr>
          <p:nvPr/>
        </p:nvSpPr>
        <p:spPr bwMode="auto">
          <a:xfrm>
            <a:off x="3711060" y="2101823"/>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Consuming Inventory</a:t>
            </a:r>
          </a:p>
        </p:txBody>
      </p:sp>
      <p:sp>
        <p:nvSpPr>
          <p:cNvPr id="11" name="Chevron 123">
            <a:hlinkClick r:id="rId10" action="ppaction://hlinksldjump"/>
          </p:cNvPr>
          <p:cNvSpPr>
            <a:spLocks noChangeArrowheads="1"/>
          </p:cNvSpPr>
          <p:nvPr/>
        </p:nvSpPr>
        <p:spPr bwMode="auto">
          <a:xfrm>
            <a:off x="4557248" y="2101823"/>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Invoicing</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Book "/>
                <a:cs typeface="BentonSans Book "/>
              </a:rPr>
              <a:t>Scenario </a:t>
            </a:r>
          </a:p>
          <a:p>
            <a:pPr>
              <a:buClr>
                <a:schemeClr val="accent1"/>
              </a:buClr>
              <a:buSzPct val="80000"/>
              <a:buFont typeface="Wingdings" pitchFamily="2" charset="2"/>
              <a:buNone/>
              <a:defRPr/>
            </a:pPr>
            <a:r>
              <a:rPr lang="en-US" sz="1200" dirty="0">
                <a:solidFill>
                  <a:srgbClr val="666666"/>
                </a:solidFill>
                <a:latin typeface="BentonSans Book "/>
                <a:cs typeface="BentonSans Book "/>
              </a:rPr>
              <a:t>Explorer</a:t>
            </a:r>
            <a:endParaRPr lang="en-US" sz="1000" dirty="0">
              <a:solidFill>
                <a:srgbClr val="666666"/>
              </a:solidFill>
              <a:latin typeface="BentonSans Book "/>
              <a:cs typeface="BentonSans Book "/>
            </a:endParaRPr>
          </a:p>
        </p:txBody>
      </p:sp>
      <p:sp>
        <p:nvSpPr>
          <p:cNvPr id="2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11" action="ppaction://hlinksldjump"/>
              </a:rPr>
              <a:t>Open Legend</a:t>
            </a:r>
            <a:endParaRPr lang="en-US" sz="900" dirty="0">
              <a:ea typeface="SimSun" pitchFamily="2" charset="-122"/>
            </a:endParaRPr>
          </a:p>
        </p:txBody>
      </p:sp>
      <p:sp>
        <p:nvSpPr>
          <p:cNvPr id="3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Book "/>
                <a:cs typeface="BentonSans Book "/>
              </a:rPr>
              <a:t>Scenario Description</a:t>
            </a:r>
            <a:endParaRPr lang="en-US" sz="900" dirty="0">
              <a:solidFill>
                <a:srgbClr val="666666"/>
              </a:solidFill>
              <a:latin typeface="BentonSans Book "/>
              <a:cs typeface="BentonSans Book "/>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54" name="TextBox 66"/>
          <p:cNvSpPr txBox="1">
            <a:spLocks noChangeArrowheads="1"/>
          </p:cNvSpPr>
          <p:nvPr/>
        </p:nvSpPr>
        <p:spPr bwMode="auto">
          <a:xfrm>
            <a:off x="1760926" y="4399866"/>
            <a:ext cx="7256462" cy="810478"/>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Materials in Projects </a:t>
            </a:r>
            <a:r>
              <a:rPr lang="en-US" sz="900" dirty="0"/>
              <a:t>business scenario is relevant for project-based service providers who handle materials in addition to services (for example, infrastructure service providers, IT, or energy infrastructure as gas pipeline or wind power). They need to plan and schedule materials on projects, procure these materials from within the project, and sell these materials along with the project services within one project invoice.</a:t>
            </a:r>
          </a:p>
          <a:p>
            <a:pPr marL="228600" lvl="1" indent="-114300">
              <a:spcBef>
                <a:spcPts val="200"/>
              </a:spcBef>
              <a:buFont typeface="Arial" charset="0"/>
              <a:buChar char="•"/>
            </a:pPr>
            <a:endParaRPr lang="en-US" sz="900" dirty="0"/>
          </a:p>
        </p:txBody>
      </p:sp>
      <p:pic>
        <p:nvPicPr>
          <p:cNvPr id="55" name="Picture 5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57" name="Picture 56" descr="Calculator_2_60px.png"/>
          <p:cNvPicPr>
            <a:picLocks noChangeAspect="1"/>
          </p:cNvPicPr>
          <p:nvPr/>
        </p:nvPicPr>
        <p:blipFill>
          <a:blip r:embed="rId13" cstate="print"/>
          <a:stretch>
            <a:fillRect/>
          </a:stretch>
        </p:blipFill>
        <p:spPr>
          <a:xfrm>
            <a:off x="366739" y="5245467"/>
            <a:ext cx="180000" cy="180000"/>
          </a:xfrm>
          <a:prstGeom prst="rect">
            <a:avLst/>
          </a:prstGeom>
        </p:spPr>
      </p:pic>
      <p:pic>
        <p:nvPicPr>
          <p:cNvPr id="58" name="Picture 57" descr="Monitor_60px.png"/>
          <p:cNvPicPr>
            <a:picLocks noChangeAspect="1"/>
          </p:cNvPicPr>
          <p:nvPr/>
        </p:nvPicPr>
        <p:blipFill>
          <a:blip r:embed="rId14" cstate="print"/>
          <a:stretch>
            <a:fillRect/>
          </a:stretch>
        </p:blipFill>
        <p:spPr>
          <a:xfrm>
            <a:off x="366739" y="5604137"/>
            <a:ext cx="180000" cy="180000"/>
          </a:xfrm>
          <a:prstGeom prst="rect">
            <a:avLst/>
          </a:prstGeom>
        </p:spPr>
      </p:pic>
      <p:sp>
        <p:nvSpPr>
          <p:cNvPr id="62" name="Rectangle 57">
            <a:hlinkClick r:id="rId15"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3" name="Rectangle 55"/>
          <p:cNvSpPr>
            <a:spLocks noChangeArrowheads="1"/>
          </p:cNvSpPr>
          <p:nvPr/>
        </p:nvSpPr>
        <p:spPr bwMode="auto">
          <a:xfrm>
            <a:off x="2627874" y="5389209"/>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4" name="Rectangle 57">
            <a:hlinkClick r:id="rId16"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17"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5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60" name="Rectangle 57">
            <a:hlinkClick r:id="rId1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0" name="Chevron 79"/>
          <p:cNvSpPr>
            <a:spLocks noChangeArrowheads="1"/>
          </p:cNvSpPr>
          <p:nvPr/>
        </p:nvSpPr>
        <p:spPr bwMode="auto">
          <a:xfrm>
            <a:off x="689919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Project Team Member</a:t>
            </a:r>
          </a:p>
        </p:txBody>
      </p:sp>
      <p:pic>
        <p:nvPicPr>
          <p:cNvPr id="71" name="Picture 126"/>
          <p:cNvPicPr>
            <a:picLocks noChangeAspect="1"/>
          </p:cNvPicPr>
          <p:nvPr/>
        </p:nvPicPr>
        <p:blipFill>
          <a:blip r:embed="rId19">
            <a:extLst>
              <a:ext uri="{28A0092B-C50C-407E-A947-70E740481C1C}">
                <a14:useLocalDpi xmlns:a14="http://schemas.microsoft.com/office/drawing/2010/main" val="0"/>
              </a:ext>
            </a:extLst>
          </a:blip>
          <a:stretch>
            <a:fillRect/>
          </a:stretch>
        </p:blipFill>
        <p:spPr bwMode="auto">
          <a:xfrm>
            <a:off x="6416593" y="6363749"/>
            <a:ext cx="411162" cy="411162"/>
          </a:xfrm>
          <a:prstGeom prst="rect">
            <a:avLst/>
          </a:prstGeom>
          <a:noFill/>
          <a:ln w="9525">
            <a:noFill/>
            <a:miter lim="800000"/>
            <a:headEnd/>
            <a:tailEnd/>
          </a:ln>
        </p:spPr>
      </p:pic>
      <p:sp>
        <p:nvSpPr>
          <p:cNvPr id="81"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Project Manager</a:t>
            </a:r>
          </a:p>
        </p:txBody>
      </p:sp>
      <p:grpSp>
        <p:nvGrpSpPr>
          <p:cNvPr id="82" name="Group 81"/>
          <p:cNvGrpSpPr/>
          <p:nvPr/>
        </p:nvGrpSpPr>
        <p:grpSpPr>
          <a:xfrm>
            <a:off x="1846263" y="6370638"/>
            <a:ext cx="411736" cy="411162"/>
            <a:chOff x="1846263" y="6370638"/>
            <a:chExt cx="411736" cy="411162"/>
          </a:xfrm>
        </p:grpSpPr>
        <p:pic>
          <p:nvPicPr>
            <p:cNvPr id="83" name="Picture 147" descr="wendy_maidstone_active.png"/>
            <p:cNvPicPr>
              <a:picLocks noChangeAspect="1"/>
            </p:cNvPicPr>
            <p:nvPr/>
          </p:nvPicPr>
          <p:blipFill>
            <a:blip r:embed="rId20" cstate="print"/>
            <a:srcRect/>
            <a:stretch>
              <a:fillRect/>
            </a:stretch>
          </p:blipFill>
          <p:spPr bwMode="auto">
            <a:xfrm>
              <a:off x="1846263" y="6370638"/>
              <a:ext cx="411162" cy="411162"/>
            </a:xfrm>
            <a:prstGeom prst="rect">
              <a:avLst/>
            </a:prstGeom>
            <a:noFill/>
            <a:ln w="9525">
              <a:noFill/>
              <a:miter lim="800000"/>
              <a:headEnd/>
              <a:tailEnd/>
            </a:ln>
          </p:spPr>
        </p:pic>
        <p:sp>
          <p:nvSpPr>
            <p:cNvPr id="84" name="Donut 83"/>
            <p:cNvSpPr>
              <a:spLocks noChangeAspect="1"/>
            </p:cNvSpPr>
            <p:nvPr/>
          </p:nvSpPr>
          <p:spPr bwMode="gray">
            <a:xfrm>
              <a:off x="1847599" y="6371400"/>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
        <p:nvSpPr>
          <p:cNvPr id="85" name="Chevron 79"/>
          <p:cNvSpPr>
            <a:spLocks noChangeArrowheads="1"/>
          </p:cNvSpPr>
          <p:nvPr/>
        </p:nvSpPr>
        <p:spPr bwMode="auto">
          <a:xfrm>
            <a:off x="8171802" y="621982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Accountant</a:t>
            </a:r>
          </a:p>
        </p:txBody>
      </p:sp>
      <p:pic>
        <p:nvPicPr>
          <p:cNvPr id="86" name="Picture 68"/>
          <p:cNvPicPr>
            <a:picLocks noChangeAspect="1"/>
          </p:cNvPicPr>
          <p:nvPr>
            <p:custDataLst>
              <p:tags r:id="rId1"/>
            </p:custDataLst>
          </p:nvPr>
        </p:nvPicPr>
        <p:blipFill>
          <a:blip r:embed="rId21" cstate="print">
            <a:extLst>
              <a:ext uri="{28A0092B-C50C-407E-A947-70E740481C1C}">
                <a14:useLocalDpi xmlns:a14="http://schemas.microsoft.com/office/drawing/2010/main" val="0"/>
              </a:ext>
            </a:extLst>
          </a:blip>
          <a:stretch>
            <a:fillRect/>
          </a:stretch>
        </p:blipFill>
        <p:spPr bwMode="auto">
          <a:xfrm>
            <a:off x="7632979" y="6331597"/>
            <a:ext cx="452362" cy="443314"/>
          </a:xfrm>
          <a:prstGeom prst="rect">
            <a:avLst/>
          </a:prstGeom>
          <a:noFill/>
          <a:ln w="9525">
            <a:noFill/>
            <a:miter lim="800000"/>
            <a:headEnd/>
            <a:tailEnd/>
          </a:ln>
        </p:spPr>
      </p:pic>
      <p:sp>
        <p:nvSpPr>
          <p:cNvPr id="87" name="Chevron 79"/>
          <p:cNvSpPr>
            <a:spLocks noChangeArrowheads="1"/>
          </p:cNvSpPr>
          <p:nvPr/>
        </p:nvSpPr>
        <p:spPr bwMode="auto">
          <a:xfrm>
            <a:off x="3357817"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t>Supply </a:t>
            </a:r>
          </a:p>
          <a:p>
            <a:pPr>
              <a:buClr>
                <a:schemeClr val="accent1"/>
              </a:buClr>
              <a:buSzPct val="80000"/>
              <a:buFont typeface="Wingdings" pitchFamily="2" charset="2"/>
              <a:buNone/>
            </a:pPr>
            <a:r>
              <a:rPr lang="en-US" sz="700" dirty="0"/>
              <a:t>Planner</a:t>
            </a:r>
          </a:p>
        </p:txBody>
      </p:sp>
      <p:grpSp>
        <p:nvGrpSpPr>
          <p:cNvPr id="3" name="Group 2"/>
          <p:cNvGrpSpPr/>
          <p:nvPr/>
        </p:nvGrpSpPr>
        <p:grpSpPr>
          <a:xfrm>
            <a:off x="2905600" y="6376987"/>
            <a:ext cx="407988" cy="407988"/>
            <a:chOff x="2905600" y="6376987"/>
            <a:chExt cx="407988" cy="407988"/>
          </a:xfrm>
        </p:grpSpPr>
        <p:pic>
          <p:nvPicPr>
            <p:cNvPr id="91" name="Picture 77" descr="05"/>
            <p:cNvPicPr>
              <a:picLocks noChangeAspect="1" noChangeArrowheads="1"/>
            </p:cNvPicPr>
            <p:nvPr/>
          </p:nvPicPr>
          <p:blipFill>
            <a:blip r:embed="rId22" cstate="print"/>
            <a:srcRect/>
            <a:stretch>
              <a:fillRect/>
            </a:stretch>
          </p:blipFill>
          <p:spPr bwMode="auto">
            <a:xfrm>
              <a:off x="2907188" y="6380162"/>
              <a:ext cx="401638" cy="401638"/>
            </a:xfrm>
            <a:prstGeom prst="rect">
              <a:avLst/>
            </a:prstGeom>
            <a:noFill/>
            <a:ln w="9525">
              <a:noFill/>
              <a:miter lim="800000"/>
              <a:headEnd/>
              <a:tailEnd/>
            </a:ln>
          </p:spPr>
        </p:pic>
        <p:sp>
          <p:nvSpPr>
            <p:cNvPr id="92" name="AutoShape 78"/>
            <p:cNvSpPr>
              <a:spLocks noChangeArrowheads="1"/>
            </p:cNvSpPr>
            <p:nvPr/>
          </p:nvSpPr>
          <p:spPr bwMode="auto">
            <a:xfrm>
              <a:off x="2905600" y="6376987"/>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dirty="0"/>
            </a:p>
          </p:txBody>
        </p:sp>
      </p:grpSp>
      <p:sp>
        <p:nvSpPr>
          <p:cNvPr id="51" name="Chevron 79"/>
          <p:cNvSpPr>
            <a:spLocks noChangeArrowheads="1"/>
          </p:cNvSpPr>
          <p:nvPr/>
        </p:nvSpPr>
        <p:spPr bwMode="auto">
          <a:xfrm>
            <a:off x="4446392" y="6298733"/>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Warehouse Manager</a:t>
            </a:r>
          </a:p>
        </p:txBody>
      </p:sp>
      <p:pic>
        <p:nvPicPr>
          <p:cNvPr id="52" name="Picture 68"/>
          <p:cNvPicPr>
            <a:picLocks noChangeAspect="1" noChangeArrowheads="1"/>
          </p:cNvPicPr>
          <p:nvPr/>
        </p:nvPicPr>
        <p:blipFill>
          <a:blip r:embed="rId23" cstate="print">
            <a:extLst>
              <a:ext uri="{28A0092B-C50C-407E-A947-70E740481C1C}">
                <a14:useLocalDpi xmlns:a14="http://schemas.microsoft.com/office/drawing/2010/main" val="0"/>
              </a:ext>
            </a:extLst>
          </a:blip>
          <a:stretch>
            <a:fillRect/>
          </a:stretch>
        </p:blipFill>
        <p:spPr bwMode="auto">
          <a:xfrm>
            <a:off x="3972656" y="6371853"/>
            <a:ext cx="401638" cy="393605"/>
          </a:xfrm>
          <a:prstGeom prst="rect">
            <a:avLst/>
          </a:prstGeom>
          <a:noFill/>
          <a:ln w="9525">
            <a:noFill/>
            <a:miter lim="800000"/>
            <a:headEnd/>
            <a:tailEnd/>
          </a:ln>
        </p:spPr>
      </p:pic>
      <p:sp>
        <p:nvSpPr>
          <p:cNvPr id="53" name="Chevron 79"/>
          <p:cNvSpPr>
            <a:spLocks noChangeArrowheads="1"/>
          </p:cNvSpPr>
          <p:nvPr/>
        </p:nvSpPr>
        <p:spPr bwMode="auto">
          <a:xfrm>
            <a:off x="5716008" y="6347727"/>
            <a:ext cx="639762" cy="414337"/>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r>
              <a:rPr lang="de-DE" sz="700">
                <a:solidFill>
                  <a:srgbClr val="404040"/>
                </a:solidFill>
              </a:rPr>
              <a:t>Warehouse Operator</a:t>
            </a:r>
            <a:endParaRPr lang="en-US" sz="700">
              <a:solidFill>
                <a:srgbClr val="404040"/>
              </a:solidFill>
            </a:endParaRPr>
          </a:p>
        </p:txBody>
      </p:sp>
      <p:grpSp>
        <p:nvGrpSpPr>
          <p:cNvPr id="56" name="Group 55"/>
          <p:cNvGrpSpPr/>
          <p:nvPr/>
        </p:nvGrpSpPr>
        <p:grpSpPr>
          <a:xfrm>
            <a:off x="5242933" y="6354077"/>
            <a:ext cx="407987" cy="407987"/>
            <a:chOff x="4192588" y="6329363"/>
            <a:chExt cx="407987" cy="407987"/>
          </a:xfrm>
        </p:grpSpPr>
        <p:pic>
          <p:nvPicPr>
            <p:cNvPr id="65" name="Picture 64" descr="45"/>
            <p:cNvPicPr>
              <a:picLocks noChangeAspect="1" noChangeArrowheads="1"/>
            </p:cNvPicPr>
            <p:nvPr/>
          </p:nvPicPr>
          <p:blipFill>
            <a:blip r:embed="rId24" cstate="print"/>
            <a:srcRect/>
            <a:stretch>
              <a:fillRect/>
            </a:stretch>
          </p:blipFill>
          <p:spPr bwMode="auto">
            <a:xfrm>
              <a:off x="4208463" y="6340475"/>
              <a:ext cx="384175" cy="384175"/>
            </a:xfrm>
            <a:prstGeom prst="rect">
              <a:avLst/>
            </a:prstGeom>
            <a:noFill/>
            <a:ln w="9525">
              <a:noFill/>
              <a:miter lim="800000"/>
              <a:headEnd/>
              <a:tailEnd/>
            </a:ln>
          </p:spPr>
        </p:pic>
        <p:sp>
          <p:nvSpPr>
            <p:cNvPr id="68" name="AutoShape 71"/>
            <p:cNvSpPr>
              <a:spLocks noChangeArrowheads="1"/>
            </p:cNvSpPr>
            <p:nvPr/>
          </p:nvSpPr>
          <p:spPr bwMode="auto">
            <a:xfrm>
              <a:off x="4192588" y="6329363"/>
              <a:ext cx="407987"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47" descr="i_button_black.png"/>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14" name="Rectangle 122"/>
          <p:cNvSpPr>
            <a:spLocks noChangeArrowheads="1"/>
          </p:cNvSpPr>
          <p:nvPr/>
        </p:nvSpPr>
        <p:spPr bwMode="auto">
          <a:xfrm>
            <a:off x="1763713" y="4132263"/>
            <a:ext cx="7380287" cy="2725737"/>
          </a:xfrm>
          <a:prstGeom prst="rect">
            <a:avLst/>
          </a:prstGeom>
          <a:solidFill>
            <a:srgbClr val="EAEAEA"/>
          </a:solidFill>
          <a:ln w="9525" algn="ctr">
            <a:noFill/>
            <a:round/>
            <a:headEnd/>
            <a:tailEnd/>
          </a:ln>
        </p:spPr>
        <p:txBody>
          <a:bodyPr wrap="none" lIns="90000" tIns="46800" rIns="90000" bIns="46800" anchor="ctr"/>
          <a:lstStyle/>
          <a:p>
            <a:pPr marL="244475" indent="-244475" algn="ctr">
              <a:buClr>
                <a:srgbClr val="F0AB00"/>
              </a:buClr>
              <a:buSzPct val="80000"/>
              <a:buFont typeface="Wingdings" pitchFamily="2" charset="2"/>
              <a:buNone/>
            </a:pPr>
            <a:endParaRPr lang="en-US">
              <a:solidFill>
                <a:srgbClr val="000000"/>
              </a:solidFill>
            </a:endParaRPr>
          </a:p>
        </p:txBody>
      </p:sp>
      <p:sp>
        <p:nvSpPr>
          <p:cNvPr id="2" name="Title 1"/>
          <p:cNvSpPr>
            <a:spLocks noGrp="1"/>
          </p:cNvSpPr>
          <p:nvPr>
            <p:ph type="title"/>
          </p:nvPr>
        </p:nvSpPr>
        <p:spPr/>
        <p:txBody>
          <a:bodyPr/>
          <a:lstStyle/>
          <a:p>
            <a:pPr lvl="0" fontAlgn="base">
              <a:spcAft>
                <a:spcPct val="0"/>
              </a:spcAft>
            </a:pPr>
            <a:r>
              <a:rPr lang="en-US" dirty="0">
                <a:latin typeface="BentonSans Light" pitchFamily="2" charset="0"/>
                <a:cs typeface="BentonSans Light" pitchFamily="2" charset="0"/>
              </a:rPr>
              <a:t>Materials in Projects</a:t>
            </a:r>
            <a:br>
              <a:rPr lang="en-US" dirty="0">
                <a:latin typeface="BentonSans Light" pitchFamily="2" charset="0"/>
                <a:cs typeface="BentonSans Light" pitchFamily="2" charset="0"/>
              </a:rPr>
            </a:br>
            <a:r>
              <a:rPr lang="en-US" dirty="0">
                <a:latin typeface="BentonSans Light" pitchFamily="2" charset="0"/>
                <a:cs typeface="BentonSans Light" pitchFamily="2" charset="0"/>
              </a:rPr>
              <a:t>Business Value</a:t>
            </a:r>
            <a:r>
              <a:rPr lang="en-US" sz="2200" dirty="0">
                <a:solidFill>
                  <a:srgbClr val="44697D"/>
                </a:solidFill>
                <a:ea typeface="Arial Unicode MS" pitchFamily="34" charset="-128"/>
                <a:cs typeface="Arial Unicode MS" pitchFamily="34" charset="-128"/>
              </a:rPr>
              <a:t>	</a:t>
            </a:r>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3" name="TextBox 72"/>
          <p:cNvSpPr txBox="1">
            <a:spLocks noChangeArrowheads="1"/>
          </p:cNvSpPr>
          <p:nvPr/>
        </p:nvSpPr>
        <p:spPr bwMode="auto">
          <a:xfrm>
            <a:off x="327025" y="5134025"/>
            <a:ext cx="1436688" cy="330200"/>
          </a:xfrm>
          <a:prstGeom prst="rect">
            <a:avLst/>
          </a:prstGeom>
          <a:solidFill>
            <a:srgbClr val="ECECEC"/>
          </a:solidFill>
        </p:spPr>
        <p:txBody>
          <a:bodyPr lIns="0" rIns="0" anchor="ctr"/>
          <a:lstStyle/>
          <a:p>
            <a:pPr marL="288000">
              <a:buClr>
                <a:schemeClr val="accent1"/>
              </a:buClr>
              <a:buSzPct val="80000"/>
              <a:buFont typeface="Wingdings" pitchFamily="2" charset="2"/>
              <a:buNone/>
              <a:defRPr/>
            </a:pPr>
            <a:r>
              <a:rPr lang="en-US" sz="900" b="1" dirty="0">
                <a:latin typeface="+mn-lt"/>
              </a:rPr>
              <a:t>Business Value</a:t>
            </a:r>
          </a:p>
        </p:txBody>
      </p:sp>
      <p:sp>
        <p:nvSpPr>
          <p:cNvPr id="28" name="TextBox 27"/>
          <p:cNvSpPr txBox="1"/>
          <p:nvPr/>
        </p:nvSpPr>
        <p:spPr>
          <a:xfrm>
            <a:off x="327024" y="4790172"/>
            <a:ext cx="1630363" cy="330200"/>
          </a:xfrm>
          <a:prstGeom prst="rect">
            <a:avLst/>
          </a:prstGeom>
          <a:noFill/>
          <a:ln w="9525">
            <a:noFill/>
            <a:miter lim="800000"/>
            <a:headEnd/>
            <a:tailEnd/>
          </a:ln>
        </p:spPr>
        <p:txBody>
          <a:bodyPr lIns="0" rIns="36000" anchor="ctr"/>
          <a:lstStyle/>
          <a:p>
            <a:pPr marL="287338">
              <a:buClr>
                <a:schemeClr val="accent1"/>
              </a:buClr>
              <a:buSzPct val="80000"/>
              <a:defRPr/>
            </a:pPr>
            <a:r>
              <a:rPr lang="en-US" sz="900" dirty="0"/>
              <a:t>Scenario/Processes</a:t>
            </a:r>
          </a:p>
        </p:txBody>
      </p:sp>
      <p:pic>
        <p:nvPicPr>
          <p:cNvPr id="55" name="Picture 54" descr="scenario_60pxgrün.png"/>
          <p:cNvPicPr>
            <a:picLocks noChangeAspect="1"/>
          </p:cNvPicPr>
          <p:nvPr/>
        </p:nvPicPr>
        <p:blipFill>
          <a:blip r:embed="rId12" cstate="print"/>
          <a:stretch>
            <a:fillRect/>
          </a:stretch>
        </p:blipFill>
        <p:spPr>
          <a:xfrm>
            <a:off x="366739" y="4849302"/>
            <a:ext cx="180000" cy="180000"/>
          </a:xfrm>
          <a:prstGeom prst="rect">
            <a:avLst/>
          </a:prstGeom>
        </p:spPr>
      </p:pic>
      <p:pic>
        <p:nvPicPr>
          <p:cNvPr id="57" name="Picture 56"/>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96162" y="5192947"/>
            <a:ext cx="121153" cy="180000"/>
          </a:xfrm>
          <a:prstGeom prst="rect">
            <a:avLst/>
          </a:prstGeom>
        </p:spPr>
      </p:pic>
      <p:sp>
        <p:nvSpPr>
          <p:cNvPr id="41" name="Rectangle 55">
            <a:hlinkClick r:id="rId14" action="ppaction://hlinksldjump"/>
          </p:cNvPr>
          <p:cNvSpPr>
            <a:spLocks noChangeArrowheads="1"/>
          </p:cNvSpPr>
          <p:nvPr/>
        </p:nvSpPr>
        <p:spPr bwMode="auto">
          <a:xfrm>
            <a:off x="305529"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5" name="TextBox 50"/>
          <p:cNvSpPr txBox="1">
            <a:spLocks noChangeArrowheads="1"/>
          </p:cNvSpPr>
          <p:nvPr/>
        </p:nvSpPr>
        <p:spPr bwMode="auto">
          <a:xfrm>
            <a:off x="1744663" y="4125913"/>
            <a:ext cx="1082675"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Overview</a:t>
            </a:r>
            <a:endParaRPr lang="en-US" sz="900" dirty="0">
              <a:solidFill>
                <a:srgbClr val="666666"/>
              </a:solidFill>
              <a:latin typeface="BentonSans Light" pitchFamily="2" charset="0"/>
            </a:endParaRPr>
          </a:p>
        </p:txBody>
      </p:sp>
      <p:sp>
        <p:nvSpPr>
          <p:cNvPr id="116" name="TextBox 53"/>
          <p:cNvSpPr txBox="1">
            <a:spLocks noChangeArrowheads="1"/>
          </p:cNvSpPr>
          <p:nvPr/>
        </p:nvSpPr>
        <p:spPr bwMode="auto">
          <a:xfrm>
            <a:off x="1752601" y="4410075"/>
            <a:ext cx="2485858" cy="1956689"/>
          </a:xfrm>
          <a:prstGeom prst="rect">
            <a:avLst/>
          </a:prstGeom>
          <a:noFill/>
          <a:ln w="9525">
            <a:noFill/>
            <a:miter lim="800000"/>
            <a:headEnd/>
            <a:tailEnd/>
          </a:ln>
        </p:spPr>
        <p:txBody>
          <a:bodyPr wrap="square">
            <a:spAutoFit/>
          </a:bodyPr>
          <a:lstStyle/>
          <a:p>
            <a:pPr algn="just">
              <a:lnSpc>
                <a:spcPct val="95000"/>
              </a:lnSpc>
              <a:spcBef>
                <a:spcPts val="600"/>
              </a:spcBef>
              <a:spcAft>
                <a:spcPts val="600"/>
              </a:spcAft>
              <a:buSzPct val="125000"/>
            </a:pPr>
            <a:r>
              <a:rPr lang="en-US" sz="900" dirty="0"/>
              <a:t>For companies that handle long running projects where there is a general need to store the inventory allocated to a project and capture the expenses only when the goods are consumed by the project, this scenario helps to achieve the same by integrating the projects, supply chain planning, and warehousing operations.  </a:t>
            </a:r>
          </a:p>
          <a:p>
            <a:pPr algn="just">
              <a:lnSpc>
                <a:spcPct val="95000"/>
              </a:lnSpc>
              <a:spcBef>
                <a:spcPts val="600"/>
              </a:spcBef>
              <a:spcAft>
                <a:spcPts val="600"/>
              </a:spcAft>
              <a:buSzPct val="125000"/>
            </a:pPr>
            <a:r>
              <a:rPr lang="en-US" sz="900" dirty="0"/>
              <a:t>You can increase customer satisfaction and grow profits by using planning capabilities to make sure that the right amount of inventory is available for a project when required, and invoice for the goods that are consumed.  </a:t>
            </a:r>
          </a:p>
        </p:txBody>
      </p:sp>
      <p:cxnSp>
        <p:nvCxnSpPr>
          <p:cNvPr id="121" name="Straight Connector 139"/>
          <p:cNvCxnSpPr>
            <a:cxnSpLocks noChangeShapeType="1"/>
          </p:cNvCxnSpPr>
          <p:nvPr/>
        </p:nvCxnSpPr>
        <p:spPr bwMode="auto">
          <a:xfrm rot="16200000" flipH="1">
            <a:off x="3071631" y="5487988"/>
            <a:ext cx="2562225" cy="0"/>
          </a:xfrm>
          <a:prstGeom prst="line">
            <a:avLst/>
          </a:prstGeom>
          <a:noFill/>
          <a:ln w="12700" algn="ctr">
            <a:solidFill>
              <a:schemeClr val="bg1"/>
            </a:solidFill>
            <a:round/>
            <a:headEnd/>
            <a:tailEnd/>
          </a:ln>
        </p:spPr>
      </p:cxnSp>
      <p:sp>
        <p:nvSpPr>
          <p:cNvPr id="43" name="TextBox 61"/>
          <p:cNvSpPr txBox="1">
            <a:spLocks noChangeArrowheads="1"/>
          </p:cNvSpPr>
          <p:nvPr/>
        </p:nvSpPr>
        <p:spPr bwMode="auto">
          <a:xfrm>
            <a:off x="327025" y="5496039"/>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45" name="Picture 44" descr="Monitor_60px.png"/>
          <p:cNvPicPr>
            <a:picLocks noChangeAspect="1"/>
          </p:cNvPicPr>
          <p:nvPr/>
        </p:nvPicPr>
        <p:blipFill>
          <a:blip r:embed="rId15" cstate="print"/>
          <a:stretch>
            <a:fillRect/>
          </a:stretch>
        </p:blipFill>
        <p:spPr>
          <a:xfrm>
            <a:off x="366739" y="5559618"/>
            <a:ext cx="180000" cy="180000"/>
          </a:xfrm>
          <a:prstGeom prst="rect">
            <a:avLst/>
          </a:prstGeom>
        </p:spPr>
      </p:pic>
      <p:sp>
        <p:nvSpPr>
          <p:cNvPr id="46" name="Rectangle 57">
            <a:hlinkClick r:id="rId16" action="ppaction://hlinksldjump"/>
          </p:cNvPr>
          <p:cNvSpPr>
            <a:spLocks noChangeArrowheads="1"/>
          </p:cNvSpPr>
          <p:nvPr/>
        </p:nvSpPr>
        <p:spPr bwMode="auto">
          <a:xfrm>
            <a:off x="305529" y="5503859"/>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2" name="Rectangle 57">
            <a:hlinkClick r:id="rId1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7" name="TextBox 54"/>
          <p:cNvSpPr txBox="1">
            <a:spLocks noChangeArrowheads="1"/>
          </p:cNvSpPr>
          <p:nvPr/>
        </p:nvSpPr>
        <p:spPr bwMode="auto">
          <a:xfrm>
            <a:off x="4364108" y="4141788"/>
            <a:ext cx="1868488"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Key Benefits</a:t>
            </a:r>
          </a:p>
        </p:txBody>
      </p:sp>
      <p:sp>
        <p:nvSpPr>
          <p:cNvPr id="39" name="Chevron 43">
            <a:hlinkClick r:id="rId14" action="ppaction://hlinksldjump"/>
          </p:cNvPr>
          <p:cNvSpPr>
            <a:spLocks noChangeArrowheads="1"/>
          </p:cNvSpPr>
          <p:nvPr/>
        </p:nvSpPr>
        <p:spPr bwMode="auto">
          <a:xfrm>
            <a:off x="6292039" y="1829984"/>
            <a:ext cx="1177904" cy="1417638"/>
          </a:xfrm>
          <a:prstGeom prst="chevron">
            <a:avLst>
              <a:gd name="adj" fmla="val 13583"/>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Invoice</a:t>
            </a:r>
          </a:p>
        </p:txBody>
      </p:sp>
      <p:sp>
        <p:nvSpPr>
          <p:cNvPr id="40" name="Chevron 44"/>
          <p:cNvSpPr>
            <a:spLocks noChangeArrowheads="1"/>
          </p:cNvSpPr>
          <p:nvPr/>
        </p:nvSpPr>
        <p:spPr bwMode="auto">
          <a:xfrm>
            <a:off x="3810000" y="1828774"/>
            <a:ext cx="2564570" cy="1417638"/>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Execute</a:t>
            </a:r>
          </a:p>
        </p:txBody>
      </p:sp>
      <p:sp>
        <p:nvSpPr>
          <p:cNvPr id="42" name="Chevron 83"/>
          <p:cNvSpPr>
            <a:spLocks noChangeArrowheads="1"/>
          </p:cNvSpPr>
          <p:nvPr/>
        </p:nvSpPr>
        <p:spPr bwMode="auto">
          <a:xfrm>
            <a:off x="2758384" y="1828774"/>
            <a:ext cx="1138930"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Initiate</a:t>
            </a:r>
          </a:p>
        </p:txBody>
      </p:sp>
      <p:sp>
        <p:nvSpPr>
          <p:cNvPr id="47" name="Chevron 84"/>
          <p:cNvSpPr>
            <a:spLocks noChangeArrowheads="1"/>
          </p:cNvSpPr>
          <p:nvPr>
            <p:custDataLst>
              <p:tags r:id="rId1"/>
            </p:custDataLst>
          </p:nvPr>
        </p:nvSpPr>
        <p:spPr bwMode="auto">
          <a:xfrm>
            <a:off x="2865050" y="2200249"/>
            <a:ext cx="944950"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project stock order to initiate material request to Supply Chain Management</a:t>
            </a:r>
          </a:p>
        </p:txBody>
      </p:sp>
      <p:sp>
        <p:nvSpPr>
          <p:cNvPr id="49" name="Chevron 48"/>
          <p:cNvSpPr>
            <a:spLocks noChangeArrowheads="1"/>
          </p:cNvSpPr>
          <p:nvPr>
            <p:custDataLst>
              <p:tags r:id="rId2"/>
            </p:custDataLst>
          </p:nvPr>
        </p:nvSpPr>
        <p:spPr bwMode="auto">
          <a:xfrm>
            <a:off x="3970000" y="220024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 against the project stock order and build inventory</a:t>
            </a:r>
          </a:p>
        </p:txBody>
      </p:sp>
      <p:sp>
        <p:nvSpPr>
          <p:cNvPr id="50" name="Chevron 84"/>
          <p:cNvSpPr>
            <a:spLocks noChangeArrowheads="1"/>
          </p:cNvSpPr>
          <p:nvPr>
            <p:custDataLst>
              <p:tags r:id="rId3"/>
            </p:custDataLst>
          </p:nvPr>
        </p:nvSpPr>
        <p:spPr bwMode="auto">
          <a:xfrm>
            <a:off x="4741047" y="220024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Allocate the stocks against the project stock order</a:t>
            </a:r>
          </a:p>
        </p:txBody>
      </p:sp>
      <p:sp>
        <p:nvSpPr>
          <p:cNvPr id="53" name="Chevron 84"/>
          <p:cNvSpPr>
            <a:spLocks noChangeArrowheads="1"/>
          </p:cNvSpPr>
          <p:nvPr>
            <p:custDataLst>
              <p:tags r:id="rId4"/>
            </p:custDataLst>
          </p:nvPr>
        </p:nvSpPr>
        <p:spPr bwMode="auto">
          <a:xfrm>
            <a:off x="5510571" y="220024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Project consumes the goods from allocated stock</a:t>
            </a:r>
          </a:p>
        </p:txBody>
      </p:sp>
      <p:sp>
        <p:nvSpPr>
          <p:cNvPr id="54" name="Chevron 84"/>
          <p:cNvSpPr>
            <a:spLocks noChangeArrowheads="1"/>
          </p:cNvSpPr>
          <p:nvPr>
            <p:custDataLst>
              <p:tags r:id="rId5"/>
            </p:custDataLst>
          </p:nvPr>
        </p:nvSpPr>
        <p:spPr bwMode="auto">
          <a:xfrm>
            <a:off x="6548039" y="220145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Project invoices against the components consumed</a:t>
            </a:r>
          </a:p>
        </p:txBody>
      </p:sp>
      <p:sp>
        <p:nvSpPr>
          <p:cNvPr id="56" name="Chevron 44"/>
          <p:cNvSpPr>
            <a:spLocks noChangeArrowheads="1"/>
          </p:cNvSpPr>
          <p:nvPr/>
        </p:nvSpPr>
        <p:spPr bwMode="auto">
          <a:xfrm>
            <a:off x="263525" y="1831975"/>
            <a:ext cx="2564570" cy="1417638"/>
          </a:xfrm>
          <a:prstGeom prst="chevron">
            <a:avLst>
              <a:gd name="adj" fmla="val 11151"/>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Plan</a:t>
            </a:r>
          </a:p>
        </p:txBody>
      </p:sp>
      <p:sp>
        <p:nvSpPr>
          <p:cNvPr id="58" name="Chevron 57"/>
          <p:cNvSpPr>
            <a:spLocks noChangeArrowheads="1"/>
          </p:cNvSpPr>
          <p:nvPr>
            <p:custDataLst>
              <p:tags r:id="rId6"/>
            </p:custDataLst>
          </p:nvPr>
        </p:nvSpPr>
        <p:spPr bwMode="auto">
          <a:xfrm>
            <a:off x="423525" y="2203450"/>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 project</a:t>
            </a:r>
          </a:p>
        </p:txBody>
      </p:sp>
      <p:sp>
        <p:nvSpPr>
          <p:cNvPr id="59" name="Chevron 84"/>
          <p:cNvSpPr>
            <a:spLocks noChangeArrowheads="1"/>
          </p:cNvSpPr>
          <p:nvPr>
            <p:custDataLst>
              <p:tags r:id="rId7"/>
            </p:custDataLst>
          </p:nvPr>
        </p:nvSpPr>
        <p:spPr bwMode="auto">
          <a:xfrm>
            <a:off x="1194572" y="2203450"/>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Plan </a:t>
            </a:r>
            <a:r>
              <a:rPr lang="de-DE" sz="800" dirty="0" err="1">
                <a:solidFill>
                  <a:srgbClr val="404040"/>
                </a:solidFill>
              </a:rPr>
              <a:t>materials</a:t>
            </a:r>
            <a:r>
              <a:rPr lang="de-DE" sz="800" dirty="0">
                <a:solidFill>
                  <a:srgbClr val="404040"/>
                </a:solidFill>
              </a:rPr>
              <a:t> </a:t>
            </a:r>
            <a:r>
              <a:rPr lang="de-DE" sz="800" dirty="0" err="1">
                <a:solidFill>
                  <a:srgbClr val="404040"/>
                </a:solidFill>
              </a:rPr>
              <a:t>to</a:t>
            </a:r>
            <a:r>
              <a:rPr lang="de-DE" sz="800" dirty="0">
                <a:solidFill>
                  <a:srgbClr val="404040"/>
                </a:solidFill>
              </a:rPr>
              <a:t> </a:t>
            </a:r>
            <a:r>
              <a:rPr lang="de-DE" sz="800" dirty="0" err="1">
                <a:solidFill>
                  <a:srgbClr val="404040"/>
                </a:solidFill>
              </a:rPr>
              <a:t>consume</a:t>
            </a:r>
            <a:r>
              <a:rPr lang="de-DE" sz="800" dirty="0">
                <a:solidFill>
                  <a:srgbClr val="404040"/>
                </a:solidFill>
              </a:rPr>
              <a:t> </a:t>
            </a:r>
            <a:r>
              <a:rPr lang="de-DE" sz="800" dirty="0" err="1">
                <a:solidFill>
                  <a:srgbClr val="404040"/>
                </a:solidFill>
              </a:rPr>
              <a:t>from</a:t>
            </a:r>
            <a:r>
              <a:rPr lang="de-DE" sz="800" dirty="0">
                <a:solidFill>
                  <a:srgbClr val="404040"/>
                </a:solidFill>
              </a:rPr>
              <a:t> </a:t>
            </a:r>
            <a:r>
              <a:rPr lang="de-DE" sz="800" dirty="0" err="1">
                <a:solidFill>
                  <a:srgbClr val="404040"/>
                </a:solidFill>
              </a:rPr>
              <a:t>inventory</a:t>
            </a:r>
            <a:endParaRPr lang="en-US" sz="800" dirty="0">
              <a:solidFill>
                <a:srgbClr val="404040"/>
              </a:solidFill>
            </a:endParaRPr>
          </a:p>
        </p:txBody>
      </p:sp>
      <p:sp>
        <p:nvSpPr>
          <p:cNvPr id="60" name="Chevron 84"/>
          <p:cNvSpPr>
            <a:spLocks noChangeArrowheads="1"/>
          </p:cNvSpPr>
          <p:nvPr>
            <p:custDataLst>
              <p:tags r:id="rId8"/>
            </p:custDataLst>
          </p:nvPr>
        </p:nvSpPr>
        <p:spPr bwMode="auto">
          <a:xfrm>
            <a:off x="1964096" y="2203450"/>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Release project/ project tasks</a:t>
            </a:r>
          </a:p>
        </p:txBody>
      </p:sp>
      <p:pic>
        <p:nvPicPr>
          <p:cNvPr id="61" name="Picture 32" descr="warehousing_and_manufacturing_execution"/>
          <p:cNvPicPr preferRelativeResize="0">
            <a:picLocks noChangeAspect="1" noChangeArrowheads="1"/>
          </p:cNvPicPr>
          <p:nvPr/>
        </p:nvPicPr>
        <p:blipFill>
          <a:blip r:embed="rId18" cstate="print"/>
          <a:stretch>
            <a:fillRect/>
          </a:stretch>
        </p:blipFill>
        <p:spPr bwMode="auto">
          <a:xfrm>
            <a:off x="2689376" y="2983694"/>
            <a:ext cx="769199" cy="769199"/>
          </a:xfrm>
          <a:prstGeom prst="rect">
            <a:avLst/>
          </a:prstGeom>
          <a:noFill/>
          <a:ln w="9525">
            <a:noFill/>
            <a:miter lim="800000"/>
            <a:headEnd/>
            <a:tailEnd/>
          </a:ln>
        </p:spPr>
      </p:pic>
      <p:pic>
        <p:nvPicPr>
          <p:cNvPr id="62" name="Picture 32" descr="warehousing_and_manufacturing_execution"/>
          <p:cNvPicPr preferRelativeResize="0">
            <a:picLocks noChangeAspect="1" noChangeArrowheads="1"/>
          </p:cNvPicPr>
          <p:nvPr/>
        </p:nvPicPr>
        <p:blipFill>
          <a:blip r:embed="rId18" cstate="print"/>
          <a:stretch>
            <a:fillRect/>
          </a:stretch>
        </p:blipFill>
        <p:spPr bwMode="auto">
          <a:xfrm>
            <a:off x="3757386" y="2984567"/>
            <a:ext cx="769199" cy="769199"/>
          </a:xfrm>
          <a:prstGeom prst="rect">
            <a:avLst/>
          </a:prstGeom>
          <a:noFill/>
          <a:ln w="9525">
            <a:noFill/>
            <a:miter lim="800000"/>
            <a:headEnd/>
            <a:tailEnd/>
          </a:ln>
        </p:spPr>
      </p:pic>
      <p:pic>
        <p:nvPicPr>
          <p:cNvPr id="63" name="Picture 66" descr="supply_chain_modeling"/>
          <p:cNvPicPr preferRelativeResize="0">
            <a:picLocks noChangeAspect="1" noChangeArrowheads="1"/>
          </p:cNvPicPr>
          <p:nvPr/>
        </p:nvPicPr>
        <p:blipFill>
          <a:blip r:embed="rId19" cstate="print"/>
          <a:stretch>
            <a:fillRect/>
          </a:stretch>
        </p:blipFill>
        <p:spPr bwMode="auto">
          <a:xfrm>
            <a:off x="259615" y="2982821"/>
            <a:ext cx="747454" cy="747454"/>
          </a:xfrm>
          <a:prstGeom prst="rect">
            <a:avLst/>
          </a:prstGeom>
          <a:noFill/>
          <a:ln w="9525">
            <a:noFill/>
            <a:miter lim="800000"/>
            <a:headEnd/>
            <a:tailEnd/>
          </a:ln>
        </p:spPr>
      </p:pic>
      <p:pic>
        <p:nvPicPr>
          <p:cNvPr id="64" name="Picture 35" descr="financial_performance_management"/>
          <p:cNvPicPr preferRelativeResize="0">
            <a:picLocks noChangeAspect="1" noChangeArrowheads="1"/>
          </p:cNvPicPr>
          <p:nvPr/>
        </p:nvPicPr>
        <p:blipFill>
          <a:blip r:embed="rId20" cstate="print"/>
          <a:stretch>
            <a:fillRect/>
          </a:stretch>
        </p:blipFill>
        <p:spPr bwMode="auto">
          <a:xfrm>
            <a:off x="6374570" y="3051425"/>
            <a:ext cx="635482" cy="635482"/>
          </a:xfrm>
          <a:prstGeom prst="rect">
            <a:avLst/>
          </a:prstGeom>
          <a:noFill/>
          <a:ln w="9525">
            <a:noFill/>
            <a:miter lim="800000"/>
            <a:headEnd/>
            <a:tailEnd/>
          </a:ln>
        </p:spPr>
      </p:pic>
      <p:sp>
        <p:nvSpPr>
          <p:cNvPr id="68" name="TextBox 56"/>
          <p:cNvSpPr txBox="1">
            <a:spLocks noChangeArrowheads="1"/>
          </p:cNvSpPr>
          <p:nvPr/>
        </p:nvSpPr>
        <p:spPr bwMode="auto">
          <a:xfrm>
            <a:off x="4306888" y="4170363"/>
            <a:ext cx="4700587" cy="2388346"/>
          </a:xfrm>
          <a:prstGeom prst="rect">
            <a:avLst/>
          </a:prstGeom>
          <a:noFill/>
          <a:ln w="9525">
            <a:noFill/>
            <a:miter lim="800000"/>
            <a:headEnd/>
            <a:tailEnd/>
          </a:ln>
        </p:spPr>
        <p:txBody>
          <a:bodyPr>
            <a:spAutoFit/>
          </a:bodyPr>
          <a:lstStyle/>
          <a:p>
            <a:pPr algn="just">
              <a:buClr>
                <a:schemeClr val="accent1"/>
              </a:buClr>
              <a:buSzPct val="80000"/>
              <a:buFont typeface="Wingdings" pitchFamily="2" charset="2"/>
              <a:buNone/>
            </a:pPr>
            <a:endParaRPr lang="en-US" sz="1100" b="1" dirty="0">
              <a:solidFill>
                <a:srgbClr val="44697D"/>
              </a:solidFill>
            </a:endParaRPr>
          </a:p>
          <a:p>
            <a:pPr marL="228600" lvl="1" indent="-114300" algn="just">
              <a:lnSpc>
                <a:spcPct val="90000"/>
              </a:lnSpc>
              <a:spcBef>
                <a:spcPts val="600"/>
              </a:spcBef>
              <a:buClr>
                <a:srgbClr val="4DB9F5"/>
              </a:buClr>
              <a:buFont typeface="Wingdings" pitchFamily="2" charset="2"/>
              <a:buChar char="l"/>
            </a:pPr>
            <a:r>
              <a:rPr lang="en-US" sz="900" dirty="0"/>
              <a:t>Projects and Supply Chain Management are tightly integrated to pass on the material requirements from projects to the supply chain team. </a:t>
            </a:r>
          </a:p>
          <a:p>
            <a:pPr marL="228600" lvl="1" indent="-114300" algn="just">
              <a:lnSpc>
                <a:spcPct val="90000"/>
              </a:lnSpc>
              <a:spcBef>
                <a:spcPts val="600"/>
              </a:spcBef>
              <a:buClr>
                <a:srgbClr val="4DB9F5"/>
              </a:buClr>
              <a:buFont typeface="Wingdings" pitchFamily="2" charset="2"/>
              <a:buChar char="l"/>
            </a:pPr>
            <a:r>
              <a:rPr lang="en-US" sz="900" dirty="0"/>
              <a:t>Supply planning is closely integrated with production and purchasing to facilitate the seamless handover of production and purchasing proposals for execution, and to build inventory for the requests coming from a project.</a:t>
            </a:r>
          </a:p>
          <a:p>
            <a:pPr marL="228600" lvl="1" indent="-114300" algn="just">
              <a:lnSpc>
                <a:spcPct val="90000"/>
              </a:lnSpc>
              <a:spcBef>
                <a:spcPts val="600"/>
              </a:spcBef>
              <a:buClr>
                <a:srgbClr val="4DB9F5"/>
              </a:buClr>
              <a:buFont typeface="Wingdings" pitchFamily="2" charset="2"/>
              <a:buChar char="l"/>
            </a:pPr>
            <a:r>
              <a:rPr lang="en-US" sz="900" dirty="0"/>
              <a:t>Goods can be allocated to a project and can be made unavailable to other projects, such that you do not run into the risk of allocating the same inventory to multiple projects.</a:t>
            </a:r>
          </a:p>
          <a:p>
            <a:pPr marL="228600" lvl="1" indent="-114300" algn="just">
              <a:lnSpc>
                <a:spcPct val="90000"/>
              </a:lnSpc>
              <a:spcBef>
                <a:spcPts val="600"/>
              </a:spcBef>
              <a:buClr>
                <a:srgbClr val="4DB9F5"/>
              </a:buClr>
              <a:buFont typeface="Wingdings" pitchFamily="2" charset="2"/>
              <a:buChar char="l"/>
            </a:pPr>
            <a:r>
              <a:rPr lang="en-US" sz="900" dirty="0"/>
              <a:t>Goods consumed against a project are captured in expenses, rather than the ones that are allocated to the project, thus giving a realistic picture of project expenses.</a:t>
            </a:r>
          </a:p>
          <a:p>
            <a:pPr marL="228600" lvl="1" indent="-114300" algn="just">
              <a:lnSpc>
                <a:spcPct val="90000"/>
              </a:lnSpc>
              <a:spcBef>
                <a:spcPts val="600"/>
              </a:spcBef>
              <a:buClr>
                <a:srgbClr val="4DB9F5"/>
              </a:buClr>
              <a:buFont typeface="Wingdings" pitchFamily="2" charset="2"/>
              <a:buChar char="l"/>
            </a:pPr>
            <a:r>
              <a:rPr lang="en-US" sz="900" dirty="0"/>
              <a:t>You can manage identified stock (batches and lots) or restricted inventory.</a:t>
            </a:r>
          </a:p>
          <a:p>
            <a:pPr marL="228600" lvl="1" indent="-114300" algn="just">
              <a:lnSpc>
                <a:spcPct val="90000"/>
              </a:lnSpc>
              <a:spcBef>
                <a:spcPts val="600"/>
              </a:spcBef>
              <a:buClr>
                <a:srgbClr val="4DB9F5"/>
              </a:buClr>
              <a:buFont typeface="Wingdings" pitchFamily="2" charset="2"/>
              <a:buChar char="l"/>
            </a:pPr>
            <a:endParaRPr lang="en-US" sz="900" dirty="0"/>
          </a:p>
          <a:p>
            <a:pPr algn="just">
              <a:buClr>
                <a:schemeClr val="accent1"/>
              </a:buClr>
              <a:buSzPct val="80000"/>
              <a:buFont typeface="Wingdings" pitchFamily="2" charset="2"/>
              <a:buNone/>
            </a:pPr>
            <a:endParaRPr lang="en-US" sz="1100" b="1" dirty="0">
              <a:solidFill>
                <a:srgbClr val="44697D"/>
              </a:solidFill>
            </a:endParaRPr>
          </a:p>
        </p:txBody>
      </p:sp>
    </p:spTree>
    <p:extLst>
      <p:ext uri="{BB962C8B-B14F-4D97-AF65-F5344CB8AC3E}">
        <p14:creationId xmlns:p14="http://schemas.microsoft.com/office/powerpoint/2010/main" val="3375865015"/>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 name="Picture 132" descr="i_button_black.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014" y="5940593"/>
            <a:ext cx="170688" cy="170688"/>
          </a:xfrm>
          <a:prstGeom prst="rect">
            <a:avLst/>
          </a:prstGeom>
        </p:spPr>
      </p:pic>
      <p:sp>
        <p:nvSpPr>
          <p:cNvPr id="2" name="Title 1"/>
          <p:cNvSpPr>
            <a:spLocks noGrp="1"/>
          </p:cNvSpPr>
          <p:nvPr>
            <p:ph type="title"/>
          </p:nvPr>
        </p:nvSpPr>
        <p:spPr/>
        <p:txBody>
          <a:bodyPr/>
          <a:lstStyle/>
          <a:p>
            <a:r>
              <a:rPr lang="en-US" dirty="0">
                <a:latin typeface="BentonSans Light" pitchFamily="2" charset="0"/>
                <a:cs typeface="BentonSans Light" pitchFamily="2" charset="0"/>
              </a:rPr>
              <a:t>Materials in Projects</a:t>
            </a:r>
            <a:br>
              <a:rPr lang="en-US" dirty="0">
                <a:latin typeface="BentonSans Light" pitchFamily="2" charset="0"/>
                <a:cs typeface="BentonSans Light" pitchFamily="2" charset="0"/>
              </a:rPr>
            </a:br>
            <a:r>
              <a:rPr lang="en-US" dirty="0">
                <a:latin typeface="BentonSans Light" pitchFamily="2" charset="0"/>
                <a:cs typeface="BentonSans Light" pitchFamily="2" charset="0"/>
              </a:rPr>
              <a:t>Scenario Flow</a:t>
            </a:r>
          </a:p>
        </p:txBody>
      </p:sp>
      <p:sp>
        <p:nvSpPr>
          <p:cNvPr id="3" name="Rectangle 122"/>
          <p:cNvSpPr>
            <a:spLocks noChangeArrowheads="1"/>
          </p:cNvSpPr>
          <p:nvPr/>
        </p:nvSpPr>
        <p:spPr bwMode="auto">
          <a:xfrm>
            <a:off x="1766609" y="5540558"/>
            <a:ext cx="7380287" cy="1309933"/>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4" name="TextBox 3"/>
          <p:cNvSpPr txBox="1"/>
          <p:nvPr/>
        </p:nvSpPr>
        <p:spPr bwMode="auto">
          <a:xfrm>
            <a:off x="1755775" y="5549900"/>
            <a:ext cx="1644650" cy="246221"/>
          </a:xfrm>
          <a:prstGeom prst="rect">
            <a:avLst/>
          </a:prstGeom>
          <a:noFill/>
        </p:spPr>
        <p:txBody>
          <a:bodyPr>
            <a:spAutoFit/>
          </a:bodyPr>
          <a:lstStyle/>
          <a:p>
            <a:pPr>
              <a:buClr>
                <a:schemeClr val="accent1"/>
              </a:buClr>
              <a:buSzPct val="80000"/>
              <a:buFont typeface="Wingdings" pitchFamily="2" charset="2"/>
              <a:buNone/>
              <a:defRPr/>
            </a:pPr>
            <a:r>
              <a:rPr lang="en-US" sz="1000">
                <a:solidFill>
                  <a:srgbClr val="666666"/>
                </a:solidFill>
                <a:latin typeface="BentonSans Light" pitchFamily="2" charset="0"/>
              </a:rPr>
              <a:t>Legend</a:t>
            </a:r>
            <a:endParaRPr lang="en-US" sz="700" dirty="0">
              <a:solidFill>
                <a:srgbClr val="666666"/>
              </a:solidFill>
              <a:latin typeface="BentonSans Light" pitchFamily="2" charset="0"/>
            </a:endParaRPr>
          </a:p>
        </p:txBody>
      </p:sp>
      <p:cxnSp>
        <p:nvCxnSpPr>
          <p:cNvPr id="6" name="AutoShape 482"/>
          <p:cNvCxnSpPr>
            <a:cxnSpLocks noChangeShapeType="1"/>
          </p:cNvCxnSpPr>
          <p:nvPr/>
        </p:nvCxnSpPr>
        <p:spPr bwMode="auto">
          <a:xfrm rot="5400000" flipH="1" flipV="1">
            <a:off x="3974752" y="6120029"/>
            <a:ext cx="180975" cy="3175"/>
          </a:xfrm>
          <a:prstGeom prst="straightConnector1">
            <a:avLst/>
          </a:prstGeom>
          <a:noFill/>
          <a:ln w="9525">
            <a:solidFill>
              <a:srgbClr val="7D96A4"/>
            </a:solidFill>
            <a:prstDash val="sysDot"/>
            <a:round/>
            <a:headEnd/>
            <a:tailEnd/>
          </a:ln>
        </p:spPr>
      </p:cxnSp>
      <p:sp>
        <p:nvSpPr>
          <p:cNvPr id="7" name="Rectangle 6"/>
          <p:cNvSpPr/>
          <p:nvPr/>
        </p:nvSpPr>
        <p:spPr bwMode="auto">
          <a:xfrm>
            <a:off x="4130327" y="6023191"/>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8" name="Rectangle 7"/>
          <p:cNvSpPr/>
          <p:nvPr/>
        </p:nvSpPr>
        <p:spPr bwMode="auto">
          <a:xfrm>
            <a:off x="4130327" y="6362916"/>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9" name="AutoShape 1146"/>
          <p:cNvCxnSpPr>
            <a:cxnSpLocks noChangeShapeType="1"/>
          </p:cNvCxnSpPr>
          <p:nvPr/>
        </p:nvCxnSpPr>
        <p:spPr bwMode="auto">
          <a:xfrm rot="16200000" flipV="1">
            <a:off x="3974752" y="6467691"/>
            <a:ext cx="179388" cy="1587"/>
          </a:xfrm>
          <a:prstGeom prst="straightConnector1">
            <a:avLst/>
          </a:prstGeom>
          <a:noFill/>
          <a:ln w="9525">
            <a:solidFill>
              <a:schemeClr val="tx1">
                <a:lumMod val="50000"/>
                <a:lumOff val="50000"/>
              </a:schemeClr>
            </a:solidFill>
            <a:prstDash val="solid"/>
            <a:round/>
            <a:headEnd type="triangle" w="med" len="med"/>
            <a:tailEnd/>
          </a:ln>
        </p:spPr>
      </p:cxnSp>
      <p:sp>
        <p:nvSpPr>
          <p:cNvPr id="14" name="Rectangle 13"/>
          <p:cNvSpPr/>
          <p:nvPr/>
        </p:nvSpPr>
        <p:spPr bwMode="auto">
          <a:xfrm>
            <a:off x="7400925" y="5910263"/>
            <a:ext cx="1593850" cy="3063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800" dirty="0">
                <a:solidFill>
                  <a:schemeClr val="accent2"/>
                </a:solidFill>
              </a:rPr>
              <a:t>:</a:t>
            </a:r>
          </a:p>
        </p:txBody>
      </p:sp>
      <p:sp>
        <p:nvSpPr>
          <p:cNvPr id="15" name="Rectangle 14"/>
          <p:cNvSpPr/>
          <p:nvPr/>
        </p:nvSpPr>
        <p:spPr bwMode="auto">
          <a:xfrm>
            <a:off x="7400925" y="6176963"/>
            <a:ext cx="1593850" cy="6619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spcBef>
                <a:spcPts val="300"/>
              </a:spcBef>
              <a:defRPr/>
            </a:pPr>
            <a:endParaRPr lang="en-US" sz="700" u="sng" dirty="0">
              <a:solidFill>
                <a:srgbClr val="2A6CA2"/>
              </a:solidFill>
            </a:endParaRPr>
          </a:p>
        </p:txBody>
      </p:sp>
      <p:sp>
        <p:nvSpPr>
          <p:cNvPr id="31" name="TextBox 30"/>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pic>
        <p:nvPicPr>
          <p:cNvPr id="103" name="Picture 102" descr="scenario_60pxgrün.png"/>
          <p:cNvPicPr>
            <a:picLocks noChangeAspect="1"/>
          </p:cNvPicPr>
          <p:nvPr/>
        </p:nvPicPr>
        <p:blipFill>
          <a:blip r:embed="rId4" cstate="print"/>
          <a:stretch>
            <a:fillRect/>
          </a:stretch>
        </p:blipFill>
        <p:spPr>
          <a:xfrm>
            <a:off x="361522" y="4846253"/>
            <a:ext cx="180000" cy="180000"/>
          </a:xfrm>
          <a:prstGeom prst="rect">
            <a:avLst/>
          </a:prstGeom>
        </p:spPr>
      </p:pic>
      <p:sp>
        <p:nvSpPr>
          <p:cNvPr id="10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126" name="TextBox 125"/>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127" name="TextBox 61"/>
          <p:cNvSpPr txBox="1">
            <a:spLocks noChangeArrowheads="1"/>
          </p:cNvSpPr>
          <p:nvPr/>
        </p:nvSpPr>
        <p:spPr bwMode="auto">
          <a:xfrm>
            <a:off x="327025" y="554055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pic>
        <p:nvPicPr>
          <p:cNvPr id="128" name="Picture 127" descr="Calculator_2_60px.png"/>
          <p:cNvPicPr>
            <a:picLocks noChangeAspect="1"/>
          </p:cNvPicPr>
          <p:nvPr/>
        </p:nvPicPr>
        <p:blipFill>
          <a:blip r:embed="rId5" cstate="print"/>
          <a:stretch>
            <a:fillRect/>
          </a:stretch>
        </p:blipFill>
        <p:spPr>
          <a:xfrm>
            <a:off x="366739" y="5245467"/>
            <a:ext cx="180000" cy="180000"/>
          </a:xfrm>
          <a:prstGeom prst="rect">
            <a:avLst/>
          </a:prstGeom>
        </p:spPr>
      </p:pic>
      <p:sp>
        <p:nvSpPr>
          <p:cNvPr id="129" name="Rectangle 57"/>
          <p:cNvSpPr>
            <a:spLocks noChangeArrowheads="1"/>
          </p:cNvSpPr>
          <p:nvPr/>
        </p:nvSpPr>
        <p:spPr bwMode="auto">
          <a:xfrm>
            <a:off x="305044"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0" name="Rectangle 55">
            <a:hlinkClick r:id="rId6"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1" name="Rectangle 57">
            <a:hlinkClick r:id="rId7"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32" name="Picture 131" descr="Monitor_60px.png"/>
          <p:cNvPicPr>
            <a:picLocks noChangeAspect="1"/>
          </p:cNvPicPr>
          <p:nvPr/>
        </p:nvPicPr>
        <p:blipFill>
          <a:blip r:embed="rId8" cstate="print"/>
          <a:stretch>
            <a:fillRect/>
          </a:stretch>
        </p:blipFill>
        <p:spPr>
          <a:xfrm>
            <a:off x="361854" y="5605004"/>
            <a:ext cx="180000" cy="180000"/>
          </a:xfrm>
          <a:prstGeom prst="rect">
            <a:avLst/>
          </a:prstGeom>
        </p:spPr>
      </p:pic>
      <p:sp>
        <p:nvSpPr>
          <p:cNvPr id="138" name="TextBox 61"/>
          <p:cNvSpPr txBox="1">
            <a:spLocks noChangeArrowheads="1"/>
          </p:cNvSpPr>
          <p:nvPr/>
        </p:nvSpPr>
        <p:spPr bwMode="auto">
          <a:xfrm>
            <a:off x="327025" y="5880233"/>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139" name="Rectangle 57">
            <a:hlinkClick r:id="rId9" action="ppaction://hlinksldjump"/>
          </p:cNvPr>
          <p:cNvSpPr>
            <a:spLocks noChangeArrowheads="1"/>
          </p:cNvSpPr>
          <p:nvPr/>
        </p:nvSpPr>
        <p:spPr bwMode="auto">
          <a:xfrm>
            <a:off x="309641" y="5884392"/>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44" name="Chevron 426"/>
          <p:cNvSpPr>
            <a:spLocks noChangeArrowheads="1"/>
          </p:cNvSpPr>
          <p:nvPr/>
        </p:nvSpPr>
        <p:spPr bwMode="auto">
          <a:xfrm>
            <a:off x="1901825" y="6056313"/>
            <a:ext cx="490538"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 mainly driven by the user</a:t>
            </a:r>
          </a:p>
        </p:txBody>
      </p:sp>
      <p:grpSp>
        <p:nvGrpSpPr>
          <p:cNvPr id="146" name="Group 70"/>
          <p:cNvGrpSpPr>
            <a:grpSpLocks/>
          </p:cNvGrpSpPr>
          <p:nvPr/>
        </p:nvGrpSpPr>
        <p:grpSpPr bwMode="auto">
          <a:xfrm>
            <a:off x="2448527" y="6050071"/>
            <a:ext cx="719138" cy="530225"/>
            <a:chOff x="1836" y="3915"/>
            <a:chExt cx="453" cy="334"/>
          </a:xfrm>
        </p:grpSpPr>
        <p:sp>
          <p:nvSpPr>
            <p:cNvPr id="151"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152"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153"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Process variant1</a:t>
              </a:r>
            </a:p>
            <a:p>
              <a:pPr marL="57150" indent="-57150">
                <a:buFontTx/>
                <a:buChar char="•"/>
              </a:pPr>
              <a:r>
                <a:rPr lang="de-DE" sz="600" dirty="0">
                  <a:solidFill>
                    <a:srgbClr val="404040"/>
                  </a:solidFill>
                </a:rPr>
                <a:t>Process variant 2</a:t>
              </a:r>
              <a:endParaRPr lang="en-US" sz="600" dirty="0">
                <a:solidFill>
                  <a:srgbClr val="404040"/>
                </a:solidFill>
              </a:endParaRPr>
            </a:p>
          </p:txBody>
        </p:sp>
      </p:grpSp>
      <p:sp>
        <p:nvSpPr>
          <p:cNvPr id="155" name="Rectangle 74"/>
          <p:cNvSpPr>
            <a:spLocks noChangeArrowheads="1"/>
          </p:cNvSpPr>
          <p:nvPr/>
        </p:nvSpPr>
        <p:spPr bwMode="auto">
          <a:xfrm>
            <a:off x="3324563" y="6263674"/>
            <a:ext cx="574675" cy="184666"/>
          </a:xfrm>
          <a:prstGeom prst="rect">
            <a:avLst/>
          </a:prstGeom>
          <a:noFill/>
          <a:ln w="9525">
            <a:noFill/>
            <a:miter lim="800000"/>
            <a:headEnd/>
            <a:tailEnd/>
          </a:ln>
        </p:spPr>
        <p:txBody>
          <a:bodyPr lIns="0" tIns="0" rIns="0" bIns="0">
            <a:spAutoFit/>
          </a:bodyPr>
          <a:lstStyle/>
          <a:p>
            <a:pPr algn="ctr"/>
            <a:r>
              <a:rPr lang="en-US" sz="600" dirty="0">
                <a:solidFill>
                  <a:schemeClr val="bg1"/>
                </a:solidFill>
                <a:latin typeface="Arial Black" pitchFamily="34" charset="0"/>
              </a:rPr>
              <a:t>Work </a:t>
            </a:r>
          </a:p>
          <a:p>
            <a:pPr algn="ctr"/>
            <a:r>
              <a:rPr lang="en-US" sz="600" dirty="0">
                <a:solidFill>
                  <a:schemeClr val="bg1"/>
                </a:solidFill>
                <a:latin typeface="Arial Black" pitchFamily="34" charset="0"/>
              </a:rPr>
              <a:t>Center</a:t>
            </a:r>
          </a:p>
        </p:txBody>
      </p:sp>
      <p:sp>
        <p:nvSpPr>
          <p:cNvPr id="156" name="Rectangle 155"/>
          <p:cNvSpPr/>
          <p:nvPr/>
        </p:nvSpPr>
        <p:spPr bwMode="gray">
          <a:xfrm>
            <a:off x="3310503" y="6116487"/>
            <a:ext cx="590698" cy="383954"/>
          </a:xfrm>
          <a:prstGeom prst="rect">
            <a:avLst/>
          </a:prstGeom>
          <a:solidFill>
            <a:srgbClr val="1158BC"/>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700" u="none" strike="noStrike" kern="0" cap="none" spc="0" normalizeH="0" baseline="0" noProof="0" dirty="0">
                <a:ln>
                  <a:noFill/>
                </a:ln>
                <a:solidFill>
                  <a:srgbClr val="D2DDF2"/>
                </a:solidFill>
                <a:effectLst/>
                <a:uLnTx/>
                <a:uFillTx/>
                <a:latin typeface="BentonSans Book "/>
                <a:ea typeface="Arial Unicode MS" pitchFamily="34" charset="-128"/>
                <a:cs typeface="BentonSans Book "/>
              </a:rPr>
              <a:t>Work Center</a:t>
            </a:r>
          </a:p>
        </p:txBody>
      </p:sp>
      <p:sp>
        <p:nvSpPr>
          <p:cNvPr id="157" name="Rectangle 156"/>
          <p:cNvSpPr/>
          <p:nvPr/>
        </p:nvSpPr>
        <p:spPr bwMode="gray">
          <a:xfrm>
            <a:off x="3375479" y="6435819"/>
            <a:ext cx="471377" cy="45719"/>
          </a:xfrm>
          <a:prstGeom prst="rect">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42" name="AutoShape 482"/>
          <p:cNvCxnSpPr>
            <a:cxnSpLocks noChangeShapeType="1"/>
          </p:cNvCxnSpPr>
          <p:nvPr/>
        </p:nvCxnSpPr>
        <p:spPr bwMode="auto">
          <a:xfrm flipV="1">
            <a:off x="2437187" y="2015070"/>
            <a:ext cx="3175" cy="215900"/>
          </a:xfrm>
          <a:prstGeom prst="straightConnector1">
            <a:avLst/>
          </a:prstGeom>
          <a:noFill/>
          <a:ln w="9525">
            <a:solidFill>
              <a:srgbClr val="7D96A4"/>
            </a:solidFill>
            <a:prstDash val="sysDot"/>
            <a:round/>
            <a:headEnd/>
            <a:tailEnd/>
          </a:ln>
        </p:spPr>
      </p:cxnSp>
      <p:cxnSp>
        <p:nvCxnSpPr>
          <p:cNvPr id="161" name="AutoShape 62"/>
          <p:cNvCxnSpPr>
            <a:cxnSpLocks noChangeShapeType="1"/>
          </p:cNvCxnSpPr>
          <p:nvPr/>
        </p:nvCxnSpPr>
        <p:spPr bwMode="auto">
          <a:xfrm flipV="1">
            <a:off x="3194425" y="2019039"/>
            <a:ext cx="293687" cy="207962"/>
          </a:xfrm>
          <a:prstGeom prst="bentConnector3">
            <a:avLst>
              <a:gd name="adj1" fmla="val 49731"/>
            </a:avLst>
          </a:prstGeom>
          <a:noFill/>
          <a:ln w="9525">
            <a:solidFill>
              <a:srgbClr val="7D96A4"/>
            </a:solidFill>
            <a:prstDash val="sysDot"/>
            <a:miter lim="800000"/>
            <a:headEnd/>
            <a:tailEnd/>
          </a:ln>
        </p:spPr>
      </p:cxnSp>
      <p:cxnSp>
        <p:nvCxnSpPr>
          <p:cNvPr id="163" name="Elbow Connector 1605"/>
          <p:cNvCxnSpPr>
            <a:cxnSpLocks noChangeShapeType="1"/>
          </p:cNvCxnSpPr>
          <p:nvPr/>
        </p:nvCxnSpPr>
        <p:spPr bwMode="auto">
          <a:xfrm flipV="1">
            <a:off x="2737422" y="2105558"/>
            <a:ext cx="346768" cy="3708"/>
          </a:xfrm>
          <a:prstGeom prst="straightConnector1">
            <a:avLst/>
          </a:prstGeom>
          <a:noFill/>
          <a:ln w="12700">
            <a:solidFill>
              <a:srgbClr val="7F7F7F"/>
            </a:solidFill>
            <a:round/>
            <a:headEnd/>
            <a:tailEnd type="triangle" w="med" len="med"/>
          </a:ln>
        </p:spPr>
      </p:cxnSp>
      <p:cxnSp>
        <p:nvCxnSpPr>
          <p:cNvPr id="177" name="AutoShape 216"/>
          <p:cNvCxnSpPr>
            <a:cxnSpLocks noChangeShapeType="1"/>
          </p:cNvCxnSpPr>
          <p:nvPr/>
        </p:nvCxnSpPr>
        <p:spPr bwMode="auto">
          <a:xfrm rot="16200000" flipH="1">
            <a:off x="3184106" y="2122227"/>
            <a:ext cx="180975" cy="1587"/>
          </a:xfrm>
          <a:prstGeom prst="bentConnector3">
            <a:avLst>
              <a:gd name="adj1" fmla="val 50000"/>
            </a:avLst>
          </a:prstGeom>
          <a:noFill/>
          <a:ln w="9525">
            <a:solidFill>
              <a:srgbClr val="7D96A4"/>
            </a:solidFill>
            <a:prstDash val="sysDot"/>
            <a:miter lim="800000"/>
            <a:headEnd/>
            <a:tailEnd/>
          </a:ln>
        </p:spPr>
      </p:cxnSp>
      <p:sp>
        <p:nvSpPr>
          <p:cNvPr id="181" name="AutoShape 184">
            <a:hlinkClick r:id="rId10" action="ppaction://hlinksldjump"/>
          </p:cNvPr>
          <p:cNvSpPr>
            <a:spLocks noChangeArrowheads="1"/>
          </p:cNvSpPr>
          <p:nvPr/>
        </p:nvSpPr>
        <p:spPr bwMode="auto">
          <a:xfrm>
            <a:off x="2160557" y="1758689"/>
            <a:ext cx="585788" cy="728662"/>
          </a:xfrm>
          <a:prstGeom prst="chevron">
            <a:avLst>
              <a:gd name="adj" fmla="val 9560"/>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Planning Project</a:t>
            </a:r>
          </a:p>
        </p:txBody>
      </p:sp>
      <p:sp>
        <p:nvSpPr>
          <p:cNvPr id="189" name="AutoShape 184">
            <a:hlinkClick r:id="rId11" action="ppaction://hlinksldjump"/>
          </p:cNvPr>
          <p:cNvSpPr>
            <a:spLocks noChangeArrowheads="1"/>
          </p:cNvSpPr>
          <p:nvPr/>
        </p:nvSpPr>
        <p:spPr bwMode="auto">
          <a:xfrm>
            <a:off x="3030624" y="1758689"/>
            <a:ext cx="585788" cy="728662"/>
          </a:xfrm>
          <a:prstGeom prst="chevron">
            <a:avLst>
              <a:gd name="adj" fmla="val 9560"/>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Creating Project Stock Order</a:t>
            </a:r>
          </a:p>
        </p:txBody>
      </p:sp>
      <p:cxnSp>
        <p:nvCxnSpPr>
          <p:cNvPr id="190" name="AutoShape 216"/>
          <p:cNvCxnSpPr>
            <a:cxnSpLocks noChangeShapeType="1"/>
            <a:stCxn id="192" idx="2"/>
          </p:cNvCxnSpPr>
          <p:nvPr/>
        </p:nvCxnSpPr>
        <p:spPr bwMode="auto">
          <a:xfrm rot="16200000" flipH="1">
            <a:off x="2942327" y="1494768"/>
            <a:ext cx="184638" cy="329097"/>
          </a:xfrm>
          <a:prstGeom prst="bentConnector3">
            <a:avLst>
              <a:gd name="adj1" fmla="val 50000"/>
            </a:avLst>
          </a:prstGeom>
          <a:noFill/>
          <a:ln w="9525">
            <a:solidFill>
              <a:srgbClr val="7D96A4"/>
            </a:solidFill>
            <a:prstDash val="sysDot"/>
            <a:miter lim="800000"/>
            <a:headEnd/>
            <a:tailEnd/>
          </a:ln>
        </p:spPr>
      </p:cxnSp>
      <p:cxnSp>
        <p:nvCxnSpPr>
          <p:cNvPr id="191" name="AutoShape 217"/>
          <p:cNvCxnSpPr>
            <a:cxnSpLocks noChangeShapeType="1"/>
            <a:stCxn id="192" idx="2"/>
          </p:cNvCxnSpPr>
          <p:nvPr/>
        </p:nvCxnSpPr>
        <p:spPr bwMode="auto">
          <a:xfrm rot="5400000">
            <a:off x="2598108" y="1479646"/>
            <a:ext cx="184638" cy="359342"/>
          </a:xfrm>
          <a:prstGeom prst="bentConnector3">
            <a:avLst>
              <a:gd name="adj1" fmla="val 50000"/>
            </a:avLst>
          </a:prstGeom>
          <a:noFill/>
          <a:ln w="9525">
            <a:solidFill>
              <a:srgbClr val="7D96A4"/>
            </a:solidFill>
            <a:prstDash val="sysDot"/>
            <a:miter lim="800000"/>
            <a:headEnd/>
            <a:tailEnd/>
          </a:ln>
        </p:spPr>
      </p:cxnSp>
      <p:pic>
        <p:nvPicPr>
          <p:cNvPr id="192" name="Picture 191"/>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575450" y="1176391"/>
            <a:ext cx="589295" cy="382737"/>
          </a:xfrm>
          <a:prstGeom prst="rect">
            <a:avLst/>
          </a:prstGeom>
        </p:spPr>
      </p:pic>
      <p:sp>
        <p:nvSpPr>
          <p:cNvPr id="193" name="Rectangle 74"/>
          <p:cNvSpPr>
            <a:spLocks noChangeArrowheads="1"/>
          </p:cNvSpPr>
          <p:nvPr/>
        </p:nvSpPr>
        <p:spPr bwMode="auto">
          <a:xfrm>
            <a:off x="2582760" y="1226424"/>
            <a:ext cx="574675" cy="215444"/>
          </a:xfrm>
          <a:prstGeom prst="rect">
            <a:avLst/>
          </a:prstGeom>
          <a:noFill/>
          <a:ln w="9525">
            <a:noFill/>
            <a:miter lim="800000"/>
            <a:headEnd/>
            <a:tailEnd/>
          </a:ln>
        </p:spPr>
        <p:txBody>
          <a:bodyPr lIns="0" tIns="0" rIns="0" bIns="0">
            <a:spAutoFit/>
          </a:bodyPr>
          <a:lstStyle/>
          <a:p>
            <a:pPr algn="ctr"/>
            <a:r>
              <a:rPr lang="en-US" sz="700" dirty="0">
                <a:solidFill>
                  <a:schemeClr val="bg1"/>
                </a:solidFill>
                <a:latin typeface="BentonSans Book" pitchFamily="2" charset="0"/>
              </a:rPr>
              <a:t>Project Management</a:t>
            </a:r>
          </a:p>
        </p:txBody>
      </p:sp>
      <p:cxnSp>
        <p:nvCxnSpPr>
          <p:cNvPr id="194" name="AutoShape 62"/>
          <p:cNvCxnSpPr>
            <a:cxnSpLocks noChangeShapeType="1"/>
          </p:cNvCxnSpPr>
          <p:nvPr/>
        </p:nvCxnSpPr>
        <p:spPr bwMode="auto">
          <a:xfrm flipV="1">
            <a:off x="4070366" y="2020370"/>
            <a:ext cx="293687" cy="207962"/>
          </a:xfrm>
          <a:prstGeom prst="bentConnector3">
            <a:avLst>
              <a:gd name="adj1" fmla="val 49731"/>
            </a:avLst>
          </a:prstGeom>
          <a:noFill/>
          <a:ln w="9525">
            <a:solidFill>
              <a:srgbClr val="7D96A4"/>
            </a:solidFill>
            <a:prstDash val="sysDot"/>
            <a:miter lim="800000"/>
            <a:headEnd/>
            <a:tailEnd/>
          </a:ln>
        </p:spPr>
      </p:cxnSp>
      <p:cxnSp>
        <p:nvCxnSpPr>
          <p:cNvPr id="195" name="Elbow Connector 1605"/>
          <p:cNvCxnSpPr>
            <a:cxnSpLocks noChangeShapeType="1"/>
          </p:cNvCxnSpPr>
          <p:nvPr/>
        </p:nvCxnSpPr>
        <p:spPr bwMode="auto">
          <a:xfrm flipV="1">
            <a:off x="3613363" y="2106889"/>
            <a:ext cx="346768" cy="3708"/>
          </a:xfrm>
          <a:prstGeom prst="straightConnector1">
            <a:avLst/>
          </a:prstGeom>
          <a:noFill/>
          <a:ln w="12700">
            <a:solidFill>
              <a:srgbClr val="7F7F7F"/>
            </a:solidFill>
            <a:round/>
            <a:headEnd/>
            <a:tailEnd type="triangle" w="med" len="med"/>
          </a:ln>
        </p:spPr>
      </p:cxnSp>
      <p:cxnSp>
        <p:nvCxnSpPr>
          <p:cNvPr id="196" name="AutoShape 216"/>
          <p:cNvCxnSpPr>
            <a:cxnSpLocks noChangeShapeType="1"/>
          </p:cNvCxnSpPr>
          <p:nvPr/>
        </p:nvCxnSpPr>
        <p:spPr bwMode="auto">
          <a:xfrm rot="16200000" flipH="1">
            <a:off x="4060047" y="2123558"/>
            <a:ext cx="180975" cy="1587"/>
          </a:xfrm>
          <a:prstGeom prst="bentConnector3">
            <a:avLst>
              <a:gd name="adj1" fmla="val 50000"/>
            </a:avLst>
          </a:prstGeom>
          <a:noFill/>
          <a:ln w="9525">
            <a:solidFill>
              <a:srgbClr val="7D96A4"/>
            </a:solidFill>
            <a:prstDash val="sysDot"/>
            <a:miter lim="800000"/>
            <a:headEnd/>
            <a:tailEnd/>
          </a:ln>
        </p:spPr>
      </p:cxnSp>
      <p:sp>
        <p:nvSpPr>
          <p:cNvPr id="197" name="AutoShape 184">
            <a:hlinkClick r:id="rId13" action="ppaction://hlinksldjump"/>
          </p:cNvPr>
          <p:cNvSpPr>
            <a:spLocks noChangeArrowheads="1"/>
          </p:cNvSpPr>
          <p:nvPr/>
        </p:nvSpPr>
        <p:spPr bwMode="auto">
          <a:xfrm>
            <a:off x="3906565" y="1760020"/>
            <a:ext cx="585788" cy="728662"/>
          </a:xfrm>
          <a:prstGeom prst="chevron">
            <a:avLst>
              <a:gd name="adj" fmla="val 9560"/>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Planning Material</a:t>
            </a:r>
          </a:p>
        </p:txBody>
      </p:sp>
      <p:cxnSp>
        <p:nvCxnSpPr>
          <p:cNvPr id="198" name="AutoShape 124"/>
          <p:cNvCxnSpPr>
            <a:cxnSpLocks noChangeShapeType="1"/>
          </p:cNvCxnSpPr>
          <p:nvPr/>
        </p:nvCxnSpPr>
        <p:spPr bwMode="gray">
          <a:xfrm rot="16200000" flipH="1">
            <a:off x="3814153" y="2830616"/>
            <a:ext cx="1539655" cy="825045"/>
          </a:xfrm>
          <a:prstGeom prst="bentConnector3">
            <a:avLst>
              <a:gd name="adj1" fmla="val 99888"/>
            </a:avLst>
          </a:prstGeom>
          <a:noFill/>
          <a:ln w="9525">
            <a:solidFill>
              <a:schemeClr val="accent2"/>
            </a:solidFill>
            <a:miter lim="800000"/>
            <a:headEnd/>
            <a:tailEnd type="triangle" w="med" len="med"/>
          </a:ln>
        </p:spPr>
      </p:cxnSp>
      <p:cxnSp>
        <p:nvCxnSpPr>
          <p:cNvPr id="202" name="AutoShape 62"/>
          <p:cNvCxnSpPr>
            <a:cxnSpLocks noChangeShapeType="1"/>
          </p:cNvCxnSpPr>
          <p:nvPr/>
        </p:nvCxnSpPr>
        <p:spPr bwMode="auto">
          <a:xfrm flipV="1">
            <a:off x="5090760" y="3913689"/>
            <a:ext cx="293687" cy="207962"/>
          </a:xfrm>
          <a:prstGeom prst="bentConnector3">
            <a:avLst>
              <a:gd name="adj1" fmla="val 49731"/>
            </a:avLst>
          </a:prstGeom>
          <a:noFill/>
          <a:ln w="9525">
            <a:solidFill>
              <a:srgbClr val="7D96A4"/>
            </a:solidFill>
            <a:prstDash val="sysDot"/>
            <a:miter lim="800000"/>
            <a:headEnd/>
            <a:tailEnd/>
          </a:ln>
        </p:spPr>
      </p:cxnSp>
      <p:cxnSp>
        <p:nvCxnSpPr>
          <p:cNvPr id="203" name="AutoShape 216"/>
          <p:cNvCxnSpPr>
            <a:cxnSpLocks noChangeShapeType="1"/>
          </p:cNvCxnSpPr>
          <p:nvPr/>
        </p:nvCxnSpPr>
        <p:spPr bwMode="auto">
          <a:xfrm rot="16200000" flipH="1">
            <a:off x="5080441" y="4016877"/>
            <a:ext cx="180975" cy="1587"/>
          </a:xfrm>
          <a:prstGeom prst="bentConnector3">
            <a:avLst>
              <a:gd name="adj1" fmla="val 50000"/>
            </a:avLst>
          </a:prstGeom>
          <a:noFill/>
          <a:ln w="9525">
            <a:solidFill>
              <a:srgbClr val="7D96A4"/>
            </a:solidFill>
            <a:prstDash val="sysDot"/>
            <a:miter lim="800000"/>
            <a:headEnd/>
            <a:tailEnd/>
          </a:ln>
        </p:spPr>
      </p:cxnSp>
      <p:sp>
        <p:nvSpPr>
          <p:cNvPr id="204" name="AutoShape 184">
            <a:hlinkClick r:id="rId14" action="ppaction://hlinksldjump"/>
          </p:cNvPr>
          <p:cNvSpPr>
            <a:spLocks noChangeArrowheads="1"/>
          </p:cNvSpPr>
          <p:nvPr/>
        </p:nvSpPr>
        <p:spPr bwMode="auto">
          <a:xfrm>
            <a:off x="4926959" y="3653339"/>
            <a:ext cx="585788" cy="728662"/>
          </a:xfrm>
          <a:prstGeom prst="chevron">
            <a:avLst>
              <a:gd name="adj" fmla="val 9560"/>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Allocating Inventory</a:t>
            </a:r>
          </a:p>
        </p:txBody>
      </p:sp>
      <p:cxnSp>
        <p:nvCxnSpPr>
          <p:cNvPr id="205" name="AutoShape 62"/>
          <p:cNvCxnSpPr>
            <a:cxnSpLocks noChangeShapeType="1"/>
          </p:cNvCxnSpPr>
          <p:nvPr/>
        </p:nvCxnSpPr>
        <p:spPr bwMode="auto">
          <a:xfrm flipV="1">
            <a:off x="6463868" y="3897555"/>
            <a:ext cx="293687" cy="207962"/>
          </a:xfrm>
          <a:prstGeom prst="bentConnector3">
            <a:avLst>
              <a:gd name="adj1" fmla="val 49731"/>
            </a:avLst>
          </a:prstGeom>
          <a:noFill/>
          <a:ln w="9525">
            <a:solidFill>
              <a:srgbClr val="7D96A4"/>
            </a:solidFill>
            <a:prstDash val="sysDot"/>
            <a:miter lim="800000"/>
            <a:headEnd/>
            <a:tailEnd/>
          </a:ln>
        </p:spPr>
      </p:cxnSp>
      <p:cxnSp>
        <p:nvCxnSpPr>
          <p:cNvPr id="206" name="AutoShape 216"/>
          <p:cNvCxnSpPr>
            <a:cxnSpLocks noChangeShapeType="1"/>
          </p:cNvCxnSpPr>
          <p:nvPr/>
        </p:nvCxnSpPr>
        <p:spPr bwMode="auto">
          <a:xfrm rot="16200000" flipH="1">
            <a:off x="6453549" y="4000743"/>
            <a:ext cx="180975" cy="1587"/>
          </a:xfrm>
          <a:prstGeom prst="bentConnector3">
            <a:avLst>
              <a:gd name="adj1" fmla="val 50000"/>
            </a:avLst>
          </a:prstGeom>
          <a:noFill/>
          <a:ln w="9525">
            <a:solidFill>
              <a:srgbClr val="7D96A4"/>
            </a:solidFill>
            <a:prstDash val="sysDot"/>
            <a:miter lim="800000"/>
            <a:headEnd/>
            <a:tailEnd/>
          </a:ln>
        </p:spPr>
      </p:cxnSp>
      <p:sp>
        <p:nvSpPr>
          <p:cNvPr id="207" name="AutoShape 184">
            <a:hlinkClick r:id="rId15" action="ppaction://hlinksldjump"/>
          </p:cNvPr>
          <p:cNvSpPr>
            <a:spLocks noChangeArrowheads="1"/>
          </p:cNvSpPr>
          <p:nvPr/>
        </p:nvSpPr>
        <p:spPr bwMode="auto">
          <a:xfrm>
            <a:off x="6300067" y="3637205"/>
            <a:ext cx="585788" cy="728662"/>
          </a:xfrm>
          <a:prstGeom prst="chevron">
            <a:avLst>
              <a:gd name="adj" fmla="val 9560"/>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Consuming Inventory</a:t>
            </a:r>
          </a:p>
        </p:txBody>
      </p:sp>
      <p:cxnSp>
        <p:nvCxnSpPr>
          <p:cNvPr id="208" name="AutoShape 62"/>
          <p:cNvCxnSpPr>
            <a:cxnSpLocks noChangeShapeType="1"/>
          </p:cNvCxnSpPr>
          <p:nvPr/>
        </p:nvCxnSpPr>
        <p:spPr bwMode="auto">
          <a:xfrm flipV="1">
            <a:off x="7649898" y="3898886"/>
            <a:ext cx="293687" cy="207962"/>
          </a:xfrm>
          <a:prstGeom prst="bentConnector3">
            <a:avLst>
              <a:gd name="adj1" fmla="val 49731"/>
            </a:avLst>
          </a:prstGeom>
          <a:noFill/>
          <a:ln w="9525">
            <a:solidFill>
              <a:srgbClr val="7D96A4"/>
            </a:solidFill>
            <a:prstDash val="sysDot"/>
            <a:miter lim="800000"/>
            <a:headEnd/>
            <a:tailEnd/>
          </a:ln>
        </p:spPr>
      </p:cxnSp>
      <p:cxnSp>
        <p:nvCxnSpPr>
          <p:cNvPr id="209" name="Elbow Connector 1605"/>
          <p:cNvCxnSpPr>
            <a:cxnSpLocks noChangeShapeType="1"/>
            <a:stCxn id="207" idx="3"/>
            <a:endCxn id="211" idx="1"/>
          </p:cNvCxnSpPr>
          <p:nvPr/>
        </p:nvCxnSpPr>
        <p:spPr bwMode="auto">
          <a:xfrm>
            <a:off x="6885855" y="4001536"/>
            <a:ext cx="656243" cy="1331"/>
          </a:xfrm>
          <a:prstGeom prst="straightConnector1">
            <a:avLst/>
          </a:prstGeom>
          <a:noFill/>
          <a:ln w="12700">
            <a:solidFill>
              <a:srgbClr val="7F7F7F"/>
            </a:solidFill>
            <a:round/>
            <a:headEnd/>
            <a:tailEnd type="triangle" w="med" len="med"/>
          </a:ln>
        </p:spPr>
      </p:cxnSp>
      <p:cxnSp>
        <p:nvCxnSpPr>
          <p:cNvPr id="210" name="AutoShape 216"/>
          <p:cNvCxnSpPr>
            <a:cxnSpLocks noChangeShapeType="1"/>
          </p:cNvCxnSpPr>
          <p:nvPr/>
        </p:nvCxnSpPr>
        <p:spPr bwMode="auto">
          <a:xfrm rot="16200000" flipH="1">
            <a:off x="7639579" y="4002074"/>
            <a:ext cx="180975" cy="1587"/>
          </a:xfrm>
          <a:prstGeom prst="bentConnector3">
            <a:avLst>
              <a:gd name="adj1" fmla="val 50000"/>
            </a:avLst>
          </a:prstGeom>
          <a:noFill/>
          <a:ln w="9525">
            <a:solidFill>
              <a:srgbClr val="7D96A4"/>
            </a:solidFill>
            <a:prstDash val="sysDot"/>
            <a:miter lim="800000"/>
            <a:headEnd/>
            <a:tailEnd/>
          </a:ln>
        </p:spPr>
      </p:cxnSp>
      <p:sp>
        <p:nvSpPr>
          <p:cNvPr id="211" name="AutoShape 184">
            <a:hlinkClick r:id="rId16" action="ppaction://hlinksldjump"/>
          </p:cNvPr>
          <p:cNvSpPr>
            <a:spLocks noChangeArrowheads="1"/>
          </p:cNvSpPr>
          <p:nvPr/>
        </p:nvSpPr>
        <p:spPr bwMode="auto">
          <a:xfrm>
            <a:off x="7486097" y="3638536"/>
            <a:ext cx="585788" cy="728662"/>
          </a:xfrm>
          <a:prstGeom prst="chevron">
            <a:avLst>
              <a:gd name="adj" fmla="val 9560"/>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Invoicing</a:t>
            </a:r>
          </a:p>
        </p:txBody>
      </p:sp>
      <p:cxnSp>
        <p:nvCxnSpPr>
          <p:cNvPr id="212" name="Elbow Connector 1605"/>
          <p:cNvCxnSpPr>
            <a:cxnSpLocks noChangeShapeType="1"/>
            <a:stCxn id="204" idx="3"/>
            <a:endCxn id="207" idx="1"/>
          </p:cNvCxnSpPr>
          <p:nvPr/>
        </p:nvCxnSpPr>
        <p:spPr bwMode="auto">
          <a:xfrm flipV="1">
            <a:off x="5512747" y="4001536"/>
            <a:ext cx="843321" cy="16134"/>
          </a:xfrm>
          <a:prstGeom prst="straightConnector1">
            <a:avLst/>
          </a:prstGeom>
          <a:noFill/>
          <a:ln w="12700">
            <a:solidFill>
              <a:srgbClr val="7F7F7F"/>
            </a:solidFill>
            <a:round/>
            <a:headEnd/>
            <a:tailEnd type="triangle" w="med" len="med"/>
          </a:ln>
        </p:spPr>
      </p:cxnSp>
      <p:pic>
        <p:nvPicPr>
          <p:cNvPr id="213" name="Picture 212"/>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751518" y="1176391"/>
            <a:ext cx="835050" cy="398476"/>
          </a:xfrm>
          <a:prstGeom prst="rect">
            <a:avLst/>
          </a:prstGeom>
        </p:spPr>
      </p:pic>
      <p:sp>
        <p:nvSpPr>
          <p:cNvPr id="214" name="Rectangle 213"/>
          <p:cNvSpPr/>
          <p:nvPr/>
        </p:nvSpPr>
        <p:spPr>
          <a:xfrm>
            <a:off x="3744088" y="1292332"/>
            <a:ext cx="849913" cy="200055"/>
          </a:xfrm>
          <a:prstGeom prst="rect">
            <a:avLst/>
          </a:prstGeom>
        </p:spPr>
        <p:txBody>
          <a:bodyPr wrap="none">
            <a:spAutoFit/>
          </a:bodyPr>
          <a:lstStyle/>
          <a:p>
            <a:pPr marL="244475" lvl="0" indent="-244475" algn="ctr" fontAlgn="base">
              <a:spcBef>
                <a:spcPct val="0"/>
              </a:spcBef>
              <a:spcAft>
                <a:spcPct val="0"/>
              </a:spcAft>
              <a:buClr>
                <a:srgbClr val="F0AB00"/>
              </a:buClr>
              <a:buSzPct val="80000"/>
            </a:pPr>
            <a:r>
              <a:rPr lang="de-DE" altLang="zh-CN" sz="700" dirty="0">
                <a:solidFill>
                  <a:schemeClr val="bg1"/>
                </a:solidFill>
                <a:latin typeface="BentonSans Book" pitchFamily="2" charset="0"/>
                <a:ea typeface="Arial Unicode MS" pitchFamily="34" charset="-128"/>
                <a:cs typeface="Arial Unicode MS" pitchFamily="34" charset="-128"/>
              </a:rPr>
              <a:t>Supply </a:t>
            </a:r>
            <a:r>
              <a:rPr lang="de-DE" altLang="zh-CN" sz="700" dirty="0" err="1">
                <a:solidFill>
                  <a:schemeClr val="bg1"/>
                </a:solidFill>
                <a:latin typeface="BentonSans Book" pitchFamily="2" charset="0"/>
                <a:ea typeface="Arial Unicode MS" pitchFamily="34" charset="-128"/>
                <a:cs typeface="Arial Unicode MS" pitchFamily="34" charset="-128"/>
              </a:rPr>
              <a:t>Planning</a:t>
            </a:r>
            <a:endParaRPr lang="de-DE" altLang="zh-CN" sz="700" dirty="0">
              <a:solidFill>
                <a:schemeClr val="bg1"/>
              </a:solidFill>
              <a:latin typeface="BentonSans Book" pitchFamily="2" charset="0"/>
              <a:ea typeface="Arial Unicode MS" pitchFamily="34" charset="-128"/>
              <a:cs typeface="Arial Unicode MS" pitchFamily="34" charset="-128"/>
            </a:endParaRPr>
          </a:p>
        </p:txBody>
      </p:sp>
      <p:cxnSp>
        <p:nvCxnSpPr>
          <p:cNvPr id="215" name="AutoShape 482"/>
          <p:cNvCxnSpPr>
            <a:cxnSpLocks noChangeShapeType="1"/>
            <a:stCxn id="197" idx="0"/>
            <a:endCxn id="213" idx="2"/>
          </p:cNvCxnSpPr>
          <p:nvPr/>
        </p:nvCxnSpPr>
        <p:spPr bwMode="auto">
          <a:xfrm flipH="1" flipV="1">
            <a:off x="4169043" y="1574867"/>
            <a:ext cx="2415" cy="185153"/>
          </a:xfrm>
          <a:prstGeom prst="straightConnector1">
            <a:avLst/>
          </a:prstGeom>
          <a:noFill/>
          <a:ln w="9525">
            <a:solidFill>
              <a:srgbClr val="7D96A4"/>
            </a:solidFill>
            <a:prstDash val="sysDot"/>
            <a:round/>
            <a:headEnd/>
            <a:tailEnd/>
          </a:ln>
        </p:spPr>
      </p:cxnSp>
      <p:grpSp>
        <p:nvGrpSpPr>
          <p:cNvPr id="216" name="Group 70"/>
          <p:cNvGrpSpPr>
            <a:grpSpLocks/>
          </p:cNvGrpSpPr>
          <p:nvPr/>
        </p:nvGrpSpPr>
        <p:grpSpPr bwMode="auto">
          <a:xfrm>
            <a:off x="4779718" y="4394974"/>
            <a:ext cx="857250" cy="666750"/>
            <a:chOff x="1836" y="3915"/>
            <a:chExt cx="453" cy="334"/>
          </a:xfrm>
        </p:grpSpPr>
        <p:sp>
          <p:nvSpPr>
            <p:cNvPr id="217"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218"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219"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Consumption at Site</a:t>
              </a:r>
            </a:p>
            <a:p>
              <a:pPr marL="57150" indent="-57150">
                <a:buFontTx/>
                <a:buChar char="•"/>
              </a:pPr>
              <a:r>
                <a:rPr lang="en-US" sz="600" dirty="0">
                  <a:solidFill>
                    <a:srgbClr val="404040"/>
                  </a:solidFill>
                </a:rPr>
                <a:t>Pick-up</a:t>
              </a:r>
            </a:p>
            <a:p>
              <a:pPr marL="57150" indent="-57150">
                <a:buFontTx/>
                <a:buChar char="•"/>
              </a:pPr>
              <a:r>
                <a:rPr lang="en-US" sz="600" dirty="0">
                  <a:solidFill>
                    <a:srgbClr val="404040"/>
                  </a:solidFill>
                </a:rPr>
                <a:t>Pre-delivery</a:t>
              </a:r>
            </a:p>
          </p:txBody>
        </p:sp>
      </p:grpSp>
      <p:pic>
        <p:nvPicPr>
          <p:cNvPr id="220" name="Picture 21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594001" y="3058247"/>
            <a:ext cx="1189251" cy="398476"/>
          </a:xfrm>
          <a:prstGeom prst="rect">
            <a:avLst/>
          </a:prstGeom>
        </p:spPr>
      </p:pic>
      <p:sp>
        <p:nvSpPr>
          <p:cNvPr id="221" name="Rectangle 220"/>
          <p:cNvSpPr/>
          <p:nvPr/>
        </p:nvSpPr>
        <p:spPr>
          <a:xfrm>
            <a:off x="4513549" y="3013258"/>
            <a:ext cx="1313180" cy="415498"/>
          </a:xfrm>
          <a:prstGeom prst="rect">
            <a:avLst/>
          </a:prstGeom>
        </p:spPr>
        <p:txBody>
          <a:bodyPr wrap="none">
            <a:spAutoFit/>
          </a:bodyPr>
          <a:lstStyle/>
          <a:p>
            <a:pPr marL="244475" lvl="0" indent="-244475" algn="ctr" fontAlgn="base">
              <a:spcBef>
                <a:spcPct val="0"/>
              </a:spcBef>
              <a:spcAft>
                <a:spcPct val="0"/>
              </a:spcAft>
              <a:buClr>
                <a:srgbClr val="F0AB00"/>
              </a:buClr>
              <a:buSzPct val="80000"/>
            </a:pPr>
            <a:r>
              <a:rPr lang="de-DE" altLang="zh-CN" sz="700" dirty="0" err="1">
                <a:solidFill>
                  <a:schemeClr val="bg1"/>
                </a:solidFill>
                <a:latin typeface="BentonSans Book" pitchFamily="2" charset="0"/>
                <a:ea typeface="Arial Unicode MS" pitchFamily="34" charset="-128"/>
                <a:cs typeface="Arial Unicode MS" pitchFamily="34" charset="-128"/>
              </a:rPr>
              <a:t>Outbound</a:t>
            </a:r>
            <a:r>
              <a:rPr lang="de-DE" altLang="zh-CN" sz="700" dirty="0">
                <a:solidFill>
                  <a:schemeClr val="bg1"/>
                </a:solidFill>
                <a:latin typeface="BentonSans Book" pitchFamily="2" charset="0"/>
                <a:ea typeface="Arial Unicode MS" pitchFamily="34" charset="-128"/>
                <a:cs typeface="Arial Unicode MS" pitchFamily="34" charset="-128"/>
              </a:rPr>
              <a:t> </a:t>
            </a:r>
            <a:r>
              <a:rPr lang="de-DE" altLang="zh-CN" sz="700" dirty="0" err="1">
                <a:solidFill>
                  <a:schemeClr val="bg1"/>
                </a:solidFill>
                <a:latin typeface="BentonSans Book" pitchFamily="2" charset="0"/>
                <a:ea typeface="Arial Unicode MS" pitchFamily="34" charset="-128"/>
                <a:cs typeface="Arial Unicode MS" pitchFamily="34" charset="-128"/>
              </a:rPr>
              <a:t>Logistics</a:t>
            </a:r>
            <a:r>
              <a:rPr lang="de-DE" altLang="zh-CN" sz="700" dirty="0">
                <a:solidFill>
                  <a:schemeClr val="bg1"/>
                </a:solidFill>
                <a:latin typeface="BentonSans Book" pitchFamily="2" charset="0"/>
                <a:ea typeface="Arial Unicode MS" pitchFamily="34" charset="-128"/>
                <a:cs typeface="Arial Unicode MS" pitchFamily="34" charset="-128"/>
              </a:rPr>
              <a:t> </a:t>
            </a:r>
            <a:r>
              <a:rPr lang="de-DE" altLang="zh-CN" sz="700" dirty="0" err="1">
                <a:solidFill>
                  <a:schemeClr val="bg1"/>
                </a:solidFill>
                <a:latin typeface="BentonSans Book" pitchFamily="2" charset="0"/>
                <a:ea typeface="Arial Unicode MS" pitchFamily="34" charset="-128"/>
                <a:cs typeface="Arial Unicode MS" pitchFamily="34" charset="-128"/>
              </a:rPr>
              <a:t>Control</a:t>
            </a:r>
            <a:endParaRPr lang="de-DE" altLang="zh-CN" sz="700" dirty="0">
              <a:solidFill>
                <a:schemeClr val="bg1"/>
              </a:solidFill>
              <a:latin typeface="BentonSans Book" pitchFamily="2" charset="0"/>
              <a:ea typeface="Arial Unicode MS" pitchFamily="34" charset="-128"/>
              <a:cs typeface="Arial Unicode MS" pitchFamily="34" charset="-128"/>
            </a:endParaRPr>
          </a:p>
          <a:p>
            <a:pPr marL="244475" lvl="0" indent="-244475" algn="ctr" fontAlgn="base">
              <a:spcBef>
                <a:spcPct val="0"/>
              </a:spcBef>
              <a:spcAft>
                <a:spcPct val="0"/>
              </a:spcAft>
              <a:buClr>
                <a:srgbClr val="F0AB00"/>
              </a:buClr>
              <a:buSzPct val="80000"/>
            </a:pPr>
            <a:r>
              <a:rPr lang="de-DE" altLang="zh-CN" sz="700" dirty="0">
                <a:solidFill>
                  <a:schemeClr val="bg1"/>
                </a:solidFill>
                <a:latin typeface="BentonSans Book" pitchFamily="2" charset="0"/>
                <a:ea typeface="Arial Unicode MS" pitchFamily="34" charset="-128"/>
                <a:cs typeface="Arial Unicode MS" pitchFamily="34" charset="-128"/>
              </a:rPr>
              <a:t>Supply </a:t>
            </a:r>
            <a:r>
              <a:rPr lang="de-DE" altLang="zh-CN" sz="700" dirty="0" err="1">
                <a:solidFill>
                  <a:schemeClr val="bg1"/>
                </a:solidFill>
                <a:latin typeface="BentonSans Book" pitchFamily="2" charset="0"/>
                <a:ea typeface="Arial Unicode MS" pitchFamily="34" charset="-128"/>
                <a:cs typeface="Arial Unicode MS" pitchFamily="34" charset="-128"/>
              </a:rPr>
              <a:t>Planning</a:t>
            </a:r>
            <a:endParaRPr lang="de-DE" altLang="zh-CN" sz="700" dirty="0">
              <a:solidFill>
                <a:schemeClr val="bg1"/>
              </a:solidFill>
              <a:latin typeface="BentonSans Book" pitchFamily="2" charset="0"/>
              <a:ea typeface="Arial Unicode MS" pitchFamily="34" charset="-128"/>
              <a:cs typeface="Arial Unicode MS" pitchFamily="34" charset="-128"/>
            </a:endParaRPr>
          </a:p>
          <a:p>
            <a:pPr marL="244475" lvl="0" indent="-244475" algn="ctr" fontAlgn="base">
              <a:spcBef>
                <a:spcPct val="0"/>
              </a:spcBef>
              <a:spcAft>
                <a:spcPct val="0"/>
              </a:spcAft>
              <a:buClr>
                <a:srgbClr val="F0AB00"/>
              </a:buClr>
              <a:buSzPct val="80000"/>
            </a:pPr>
            <a:r>
              <a:rPr lang="de-DE" altLang="zh-CN" sz="700" dirty="0" err="1">
                <a:solidFill>
                  <a:schemeClr val="bg1"/>
                </a:solidFill>
                <a:latin typeface="BentonSans Book" pitchFamily="2" charset="0"/>
                <a:ea typeface="Arial Unicode MS" pitchFamily="34" charset="-128"/>
                <a:cs typeface="Arial Unicode MS" pitchFamily="34" charset="-128"/>
              </a:rPr>
              <a:t>Outbound</a:t>
            </a:r>
            <a:r>
              <a:rPr lang="de-DE" altLang="zh-CN" sz="700" dirty="0">
                <a:solidFill>
                  <a:schemeClr val="bg1"/>
                </a:solidFill>
                <a:latin typeface="BentonSans Book" pitchFamily="2" charset="0"/>
                <a:ea typeface="Arial Unicode MS" pitchFamily="34" charset="-128"/>
                <a:cs typeface="Arial Unicode MS" pitchFamily="34" charset="-128"/>
              </a:rPr>
              <a:t> </a:t>
            </a:r>
            <a:r>
              <a:rPr lang="de-DE" altLang="zh-CN" sz="700" dirty="0" err="1">
                <a:solidFill>
                  <a:schemeClr val="bg1"/>
                </a:solidFill>
                <a:latin typeface="BentonSans Book" pitchFamily="2" charset="0"/>
                <a:ea typeface="Arial Unicode MS" pitchFamily="34" charset="-128"/>
                <a:cs typeface="Arial Unicode MS" pitchFamily="34" charset="-128"/>
              </a:rPr>
              <a:t>Logistics</a:t>
            </a:r>
            <a:endParaRPr lang="de-DE" altLang="zh-CN" sz="700" dirty="0">
              <a:solidFill>
                <a:schemeClr val="bg1"/>
              </a:solidFill>
              <a:latin typeface="BentonSans Book" pitchFamily="2" charset="0"/>
              <a:ea typeface="Arial Unicode MS" pitchFamily="34" charset="-128"/>
              <a:cs typeface="Arial Unicode MS" pitchFamily="34" charset="-128"/>
            </a:endParaRPr>
          </a:p>
        </p:txBody>
      </p:sp>
      <p:cxnSp>
        <p:nvCxnSpPr>
          <p:cNvPr id="222" name="AutoShape 482"/>
          <p:cNvCxnSpPr>
            <a:cxnSpLocks noChangeShapeType="1"/>
            <a:stCxn id="204" idx="0"/>
            <a:endCxn id="220" idx="2"/>
          </p:cNvCxnSpPr>
          <p:nvPr/>
        </p:nvCxnSpPr>
        <p:spPr bwMode="auto">
          <a:xfrm flipH="1" flipV="1">
            <a:off x="5188627" y="3456723"/>
            <a:ext cx="3225" cy="196616"/>
          </a:xfrm>
          <a:prstGeom prst="straightConnector1">
            <a:avLst/>
          </a:prstGeom>
          <a:noFill/>
          <a:ln w="9525">
            <a:solidFill>
              <a:srgbClr val="7D96A4"/>
            </a:solidFill>
            <a:prstDash val="sysDot"/>
            <a:round/>
            <a:headEnd/>
            <a:tailEnd/>
          </a:ln>
        </p:spPr>
      </p:cxnSp>
      <p:pic>
        <p:nvPicPr>
          <p:cNvPr id="223" name="Picture 222"/>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149571" y="3058247"/>
            <a:ext cx="835050" cy="398476"/>
          </a:xfrm>
          <a:prstGeom prst="rect">
            <a:avLst/>
          </a:prstGeom>
        </p:spPr>
      </p:pic>
      <p:sp>
        <p:nvSpPr>
          <p:cNvPr id="224" name="Rectangle 223"/>
          <p:cNvSpPr/>
          <p:nvPr/>
        </p:nvSpPr>
        <p:spPr>
          <a:xfrm>
            <a:off x="6200655" y="3102629"/>
            <a:ext cx="732893" cy="307777"/>
          </a:xfrm>
          <a:prstGeom prst="rect">
            <a:avLst/>
          </a:prstGeom>
        </p:spPr>
        <p:txBody>
          <a:bodyPr wrap="none">
            <a:spAutoFit/>
          </a:bodyPr>
          <a:lstStyle/>
          <a:p>
            <a:pPr marL="244475" lvl="0" indent="-244475" algn="ctr" fontAlgn="base">
              <a:spcBef>
                <a:spcPct val="0"/>
              </a:spcBef>
              <a:spcAft>
                <a:spcPct val="0"/>
              </a:spcAft>
              <a:buClr>
                <a:srgbClr val="F0AB00"/>
              </a:buClr>
              <a:buSzPct val="80000"/>
            </a:pPr>
            <a:r>
              <a:rPr lang="de-DE" altLang="zh-CN" sz="700" dirty="0">
                <a:solidFill>
                  <a:schemeClr val="bg1"/>
                </a:solidFill>
                <a:latin typeface="BentonSans Book" pitchFamily="2" charset="0"/>
                <a:ea typeface="Arial Unicode MS" pitchFamily="34" charset="-128"/>
                <a:cs typeface="Arial Unicode MS" pitchFamily="34" charset="-128"/>
              </a:rPr>
              <a:t>Project</a:t>
            </a:r>
          </a:p>
          <a:p>
            <a:pPr marL="244475" lvl="0" indent="-244475" algn="ctr" fontAlgn="base">
              <a:spcBef>
                <a:spcPct val="0"/>
              </a:spcBef>
              <a:spcAft>
                <a:spcPct val="0"/>
              </a:spcAft>
              <a:buClr>
                <a:srgbClr val="F0AB00"/>
              </a:buClr>
              <a:buSzPct val="80000"/>
            </a:pPr>
            <a:r>
              <a:rPr lang="de-DE" altLang="zh-CN" sz="700" dirty="0">
                <a:solidFill>
                  <a:schemeClr val="bg1"/>
                </a:solidFill>
                <a:latin typeface="BentonSans Book" pitchFamily="2" charset="0"/>
                <a:ea typeface="Arial Unicode MS" pitchFamily="34" charset="-128"/>
                <a:cs typeface="Arial Unicode MS" pitchFamily="34" charset="-128"/>
              </a:rPr>
              <a:t>Management</a:t>
            </a:r>
          </a:p>
        </p:txBody>
      </p:sp>
      <p:cxnSp>
        <p:nvCxnSpPr>
          <p:cNvPr id="225" name="AutoShape 482"/>
          <p:cNvCxnSpPr>
            <a:cxnSpLocks noChangeShapeType="1"/>
            <a:stCxn id="207" idx="0"/>
            <a:endCxn id="223" idx="2"/>
          </p:cNvCxnSpPr>
          <p:nvPr/>
        </p:nvCxnSpPr>
        <p:spPr bwMode="auto">
          <a:xfrm flipV="1">
            <a:off x="6564960" y="3456723"/>
            <a:ext cx="2136" cy="180482"/>
          </a:xfrm>
          <a:prstGeom prst="straightConnector1">
            <a:avLst/>
          </a:prstGeom>
          <a:noFill/>
          <a:ln w="9525">
            <a:solidFill>
              <a:srgbClr val="7D96A4"/>
            </a:solidFill>
            <a:prstDash val="sysDot"/>
            <a:round/>
            <a:headEnd/>
            <a:tailEnd/>
          </a:ln>
        </p:spPr>
      </p:cxnSp>
      <p:pic>
        <p:nvPicPr>
          <p:cNvPr id="226" name="Picture 225"/>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335601" y="3075480"/>
            <a:ext cx="835050" cy="398476"/>
          </a:xfrm>
          <a:prstGeom prst="rect">
            <a:avLst/>
          </a:prstGeom>
        </p:spPr>
      </p:pic>
      <p:sp>
        <p:nvSpPr>
          <p:cNvPr id="227" name="Rectangle 226"/>
          <p:cNvSpPr/>
          <p:nvPr/>
        </p:nvSpPr>
        <p:spPr>
          <a:xfrm>
            <a:off x="7260853" y="3119862"/>
            <a:ext cx="984565" cy="200055"/>
          </a:xfrm>
          <a:prstGeom prst="rect">
            <a:avLst/>
          </a:prstGeom>
        </p:spPr>
        <p:txBody>
          <a:bodyPr wrap="none">
            <a:spAutoFit/>
          </a:bodyPr>
          <a:lstStyle/>
          <a:p>
            <a:pPr marL="244475" lvl="0" indent="-244475" algn="ctr" fontAlgn="base">
              <a:spcBef>
                <a:spcPct val="0"/>
              </a:spcBef>
              <a:spcAft>
                <a:spcPct val="0"/>
              </a:spcAft>
              <a:buClr>
                <a:srgbClr val="F0AB00"/>
              </a:buClr>
              <a:buSzPct val="80000"/>
            </a:pPr>
            <a:r>
              <a:rPr lang="de-DE" altLang="zh-CN" sz="700" dirty="0">
                <a:solidFill>
                  <a:schemeClr val="bg1"/>
                </a:solidFill>
                <a:latin typeface="BentonSans Book" pitchFamily="2" charset="0"/>
                <a:ea typeface="Arial Unicode MS" pitchFamily="34" charset="-128"/>
                <a:cs typeface="Arial Unicode MS" pitchFamily="34" charset="-128"/>
              </a:rPr>
              <a:t>Customer </a:t>
            </a:r>
            <a:r>
              <a:rPr lang="de-DE" altLang="zh-CN" sz="700" dirty="0" err="1">
                <a:solidFill>
                  <a:schemeClr val="bg1"/>
                </a:solidFill>
                <a:latin typeface="BentonSans Book" pitchFamily="2" charset="0"/>
                <a:ea typeface="Arial Unicode MS" pitchFamily="34" charset="-128"/>
                <a:cs typeface="Arial Unicode MS" pitchFamily="34" charset="-128"/>
              </a:rPr>
              <a:t>Invoicing</a:t>
            </a:r>
            <a:endParaRPr lang="de-DE" altLang="zh-CN" sz="700" dirty="0">
              <a:solidFill>
                <a:schemeClr val="bg1"/>
              </a:solidFill>
              <a:latin typeface="BentonSans Book" pitchFamily="2" charset="0"/>
              <a:ea typeface="Arial Unicode MS" pitchFamily="34" charset="-128"/>
              <a:cs typeface="Arial Unicode MS" pitchFamily="34" charset="-128"/>
            </a:endParaRPr>
          </a:p>
        </p:txBody>
      </p:sp>
      <p:cxnSp>
        <p:nvCxnSpPr>
          <p:cNvPr id="228" name="AutoShape 482"/>
          <p:cNvCxnSpPr>
            <a:cxnSpLocks noChangeShapeType="1"/>
            <a:stCxn id="211" idx="0"/>
            <a:endCxn id="226" idx="2"/>
          </p:cNvCxnSpPr>
          <p:nvPr/>
        </p:nvCxnSpPr>
        <p:spPr bwMode="auto">
          <a:xfrm flipV="1">
            <a:off x="7750990" y="3473956"/>
            <a:ext cx="2136" cy="164580"/>
          </a:xfrm>
          <a:prstGeom prst="straightConnector1">
            <a:avLst/>
          </a:prstGeom>
          <a:noFill/>
          <a:ln w="9525">
            <a:solidFill>
              <a:srgbClr val="7D96A4"/>
            </a:solidFill>
            <a:prstDash val="sysDot"/>
            <a:round/>
            <a:headEnd/>
            <a:tailEnd/>
          </a:ln>
        </p:spPr>
      </p:cxnSp>
    </p:spTree>
    <p:extLst>
      <p:ext uri="{BB962C8B-B14F-4D97-AF65-F5344CB8AC3E}">
        <p14:creationId xmlns:p14="http://schemas.microsoft.com/office/powerpoint/2010/main" val="3051337758"/>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61"/>
          <p:cNvSpPr txBox="1">
            <a:spLocks noChangeArrowheads="1"/>
          </p:cNvSpPr>
          <p:nvPr/>
        </p:nvSpPr>
        <p:spPr bwMode="auto">
          <a:xfrm>
            <a:off x="327025" y="5880233"/>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sp>
        <p:nvSpPr>
          <p:cNvPr id="2" name="Title 1"/>
          <p:cNvSpPr>
            <a:spLocks noGrp="1"/>
          </p:cNvSpPr>
          <p:nvPr>
            <p:ph type="title"/>
          </p:nvPr>
        </p:nvSpPr>
        <p:spPr/>
        <p:txBody>
          <a:bodyPr/>
          <a:lstStyle/>
          <a:p>
            <a:r>
              <a:rPr lang="en-US" dirty="0">
                <a:latin typeface="BentonSans Light" pitchFamily="2" charset="0"/>
                <a:cs typeface="BentonSans Light" pitchFamily="2" charset="0"/>
              </a:rPr>
              <a:t>Materials in Projects</a:t>
            </a:r>
            <a:br>
              <a:rPr lang="en-US" dirty="0">
                <a:latin typeface="BentonSans Light" pitchFamily="2" charset="0"/>
                <a:cs typeface="BentonSans Light" pitchFamily="2" charset="0"/>
              </a:rPr>
            </a:br>
            <a:r>
              <a:rPr lang="en-US" dirty="0">
                <a:latin typeface="BentonSans Light" pitchFamily="2" charset="0"/>
                <a:cs typeface="BentonSans Light" pitchFamily="2" charset="0"/>
              </a:rPr>
              <a:t>Further Information</a:t>
            </a:r>
          </a:p>
        </p:txBody>
      </p:sp>
      <p:pic>
        <p:nvPicPr>
          <p:cNvPr id="36" name="Picture 35" descr="scenario_60pxgrün.png"/>
          <p:cNvPicPr>
            <a:picLocks noChangeAspect="1"/>
          </p:cNvPicPr>
          <p:nvPr/>
        </p:nvPicPr>
        <p:blipFill>
          <a:blip r:embed="rId3" cstate="print"/>
          <a:stretch>
            <a:fillRect/>
          </a:stretch>
        </p:blipFill>
        <p:spPr>
          <a:xfrm>
            <a:off x="361522" y="4846253"/>
            <a:ext cx="180000" cy="180000"/>
          </a:xfrm>
          <a:prstGeom prst="rect">
            <a:avLst/>
          </a:prstGeom>
        </p:spPr>
      </p:pic>
      <p:sp>
        <p:nvSpPr>
          <p:cNvPr id="61" name="TextBox 60"/>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62"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3" name="TextBox 62"/>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pic>
        <p:nvPicPr>
          <p:cNvPr id="66" name="Picture 65" descr="Calculator_2_60px.png"/>
          <p:cNvPicPr>
            <a:picLocks noChangeAspect="1"/>
          </p:cNvPicPr>
          <p:nvPr/>
        </p:nvPicPr>
        <p:blipFill>
          <a:blip r:embed="rId4" cstate="print"/>
          <a:stretch>
            <a:fillRect/>
          </a:stretch>
        </p:blipFill>
        <p:spPr>
          <a:xfrm>
            <a:off x="366739" y="5245467"/>
            <a:ext cx="180000" cy="180000"/>
          </a:xfrm>
          <a:prstGeom prst="rect">
            <a:avLst/>
          </a:prstGeom>
        </p:spPr>
      </p:pic>
      <p:sp>
        <p:nvSpPr>
          <p:cNvPr id="69" name="Rectangle 55">
            <a:hlinkClick r:id="rId5"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0" name="Rectangle 57">
            <a:hlinkClick r:id="rId6"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43"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48" name="Picture 47" descr="Monitor_60px.png"/>
          <p:cNvPicPr>
            <a:picLocks noChangeAspect="1"/>
          </p:cNvPicPr>
          <p:nvPr/>
        </p:nvPicPr>
        <p:blipFill>
          <a:blip r:embed="rId7" cstate="print"/>
          <a:stretch>
            <a:fillRect/>
          </a:stretch>
        </p:blipFill>
        <p:spPr>
          <a:xfrm>
            <a:off x="366739" y="5604137"/>
            <a:ext cx="180000" cy="180000"/>
          </a:xfrm>
          <a:prstGeom prst="rect">
            <a:avLst/>
          </a:prstGeom>
        </p:spPr>
      </p:pic>
      <p:sp>
        <p:nvSpPr>
          <p:cNvPr id="50" name="Rectangle 57">
            <a:hlinkClick r:id="rId8"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8" name="TextBox 17"/>
          <p:cNvSpPr txBox="1"/>
          <p:nvPr/>
        </p:nvSpPr>
        <p:spPr>
          <a:xfrm>
            <a:off x="2179927" y="4582009"/>
            <a:ext cx="1753399" cy="758087"/>
          </a:xfrm>
          <a:prstGeom prst="rect">
            <a:avLst/>
          </a:prstGeom>
          <a:noFill/>
        </p:spPr>
        <p:txBody>
          <a:bodyPr lIns="0" tIns="0" rIns="0" anchor="t"/>
          <a:lstStyle/>
          <a:p>
            <a:pPr>
              <a:buClr>
                <a:schemeClr val="accent1"/>
              </a:buClr>
              <a:buSzPct val="80000"/>
              <a:defRPr/>
            </a:pPr>
            <a:r>
              <a:rPr lang="en-US" sz="900" b="1" dirty="0">
                <a:latin typeface="+mn-lt"/>
              </a:rPr>
              <a:t>Business Process Procedure</a:t>
            </a:r>
            <a:br>
              <a:rPr lang="en-US" sz="900" b="1" dirty="0">
                <a:latin typeface="+mn-lt"/>
              </a:rPr>
            </a:br>
            <a:r>
              <a:rPr lang="en-US" sz="700" dirty="0">
                <a:latin typeface="+mn-lt"/>
              </a:rPr>
              <a:t>(90-120 min*)</a:t>
            </a:r>
            <a:br>
              <a:rPr lang="en-US" sz="700" dirty="0">
                <a:latin typeface="+mn-lt"/>
              </a:rPr>
            </a:br>
            <a:endParaRPr lang="en-US" sz="300" dirty="0">
              <a:latin typeface="+mn-lt"/>
            </a:endParaRPr>
          </a:p>
          <a:p>
            <a:pPr>
              <a:buClr>
                <a:schemeClr val="accent1"/>
              </a:buClr>
              <a:buSzPct val="80000"/>
              <a:defRPr/>
            </a:pPr>
            <a:r>
              <a:rPr lang="en-US" sz="900" dirty="0">
                <a:latin typeface="+mn-lt"/>
              </a:rPr>
              <a:t>To get a comprehensive how-to documentation to run the business scenario, </a:t>
            </a:r>
            <a:r>
              <a:rPr lang="en-US" sz="900" dirty="0">
                <a:latin typeface="+mn-lt"/>
                <a:hlinkClick r:id="rId9"/>
              </a:rPr>
              <a:t>click here</a:t>
            </a:r>
            <a:r>
              <a:rPr lang="en-US" sz="900" dirty="0">
                <a:latin typeface="+mn-lt"/>
              </a:rPr>
              <a:t>.</a:t>
            </a:r>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9"/>
              </a:rPr>
              <a:t>click here</a:t>
            </a:r>
            <a:r>
              <a:rPr lang="en-US" sz="900" dirty="0">
                <a:latin typeface="+mn-lt"/>
              </a:rPr>
              <a:t>.</a:t>
            </a: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900" b="1" dirty="0">
                <a:latin typeface="+mn-lt"/>
              </a:rPr>
            </a:br>
            <a:r>
              <a:rPr lang="en-US" sz="800" dirty="0"/>
              <a:t>(30-90 min*)</a:t>
            </a:r>
            <a:br>
              <a:rPr lang="en-US" sz="800" dirty="0"/>
            </a:br>
            <a:endParaRPr lang="en-US" sz="400" dirty="0"/>
          </a:p>
          <a:p>
            <a:pPr>
              <a:buClr>
                <a:schemeClr val="accent1"/>
              </a:buClr>
              <a:buSzPct val="80000"/>
              <a:defRPr/>
            </a:pPr>
            <a:r>
              <a:rPr lang="en-US" sz="900" dirty="0">
                <a:latin typeface="+mn-lt"/>
              </a:rPr>
              <a:t>SAP provides a complete product documentation, covering all aspects of the business scenario. For more details, </a:t>
            </a:r>
            <a:r>
              <a:rPr lang="en-US" sz="900" dirty="0">
                <a:latin typeface="+mn-lt"/>
                <a:hlinkClick r:id="rId10"/>
              </a:rPr>
              <a:t>click here</a:t>
            </a:r>
            <a:r>
              <a:rPr lang="en-US" sz="900" dirty="0">
                <a:latin typeface="+mn-lt"/>
              </a:rPr>
              <a:t>.</a:t>
            </a:r>
          </a:p>
        </p:txBody>
      </p:sp>
      <p:sp>
        <p:nvSpPr>
          <p:cNvPr id="22" name="TextBox 21"/>
          <p:cNvSpPr txBox="1"/>
          <p:nvPr/>
        </p:nvSpPr>
        <p:spPr>
          <a:xfrm>
            <a:off x="2179927" y="5628088"/>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9"/>
              </a:rPr>
              <a:t>click here</a:t>
            </a:r>
            <a:r>
              <a:rPr lang="en-US" sz="900" dirty="0">
                <a:latin typeface="+mn-lt"/>
              </a:rPr>
              <a:t>.</a:t>
            </a:r>
          </a:p>
        </p:txBody>
      </p:sp>
      <p:sp>
        <p:nvSpPr>
          <p:cNvPr id="24" name="TextBox 23"/>
          <p:cNvSpPr txBox="1"/>
          <p:nvPr/>
        </p:nvSpPr>
        <p:spPr>
          <a:xfrm>
            <a:off x="4757129" y="562808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a business scenario. </a:t>
            </a:r>
          </a:p>
          <a:p>
            <a:pPr>
              <a:buClr>
                <a:schemeClr val="accent1"/>
              </a:buClr>
              <a:buSzPct val="80000"/>
              <a:defRPr/>
            </a:pPr>
            <a:r>
              <a:rPr lang="en-US" sz="900" dirty="0">
                <a:latin typeface="+mn-lt"/>
              </a:rPr>
              <a:t>To access the WIKI, </a:t>
            </a:r>
            <a:r>
              <a:rPr lang="en-US" sz="900" dirty="0">
                <a:latin typeface="+mn-lt"/>
                <a:hlinkClick r:id="rId9"/>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11"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13"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8" name="Group 27"/>
          <p:cNvGrpSpPr/>
          <p:nvPr/>
        </p:nvGrpSpPr>
        <p:grpSpPr>
          <a:xfrm>
            <a:off x="1857184" y="4592591"/>
            <a:ext cx="238805" cy="293967"/>
            <a:chOff x="325515" y="3751339"/>
            <a:chExt cx="307436" cy="378451"/>
          </a:xfrm>
          <a:solidFill>
            <a:schemeClr val="accent1"/>
          </a:solidFill>
        </p:grpSpPr>
        <p:sp>
          <p:nvSpPr>
            <p:cNvPr id="59" name="Chevron 58"/>
            <p:cNvSpPr/>
            <p:nvPr/>
          </p:nvSpPr>
          <p:spPr bwMode="gray">
            <a:xfrm>
              <a:off x="325515" y="3751339"/>
              <a:ext cx="159475" cy="180183"/>
            </a:xfrm>
            <a:prstGeom prst="chevron">
              <a:avLst>
                <a:gd name="adj" fmla="val 20462"/>
              </a:avLst>
            </a:prstGeom>
            <a:grp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60" name="Chevron 59"/>
            <p:cNvSpPr/>
            <p:nvPr/>
          </p:nvSpPr>
          <p:spPr bwMode="gray">
            <a:xfrm>
              <a:off x="473476" y="3751339"/>
              <a:ext cx="159475" cy="180183"/>
            </a:xfrm>
            <a:prstGeom prst="chevron">
              <a:avLst>
                <a:gd name="adj" fmla="val 20462"/>
              </a:avLst>
            </a:prstGeom>
            <a:grp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64" name="Chevron 63"/>
            <p:cNvSpPr/>
            <p:nvPr/>
          </p:nvSpPr>
          <p:spPr bwMode="gray">
            <a:xfrm>
              <a:off x="473476" y="3949607"/>
              <a:ext cx="159475" cy="180183"/>
            </a:xfrm>
            <a:prstGeom prst="chevron">
              <a:avLst>
                <a:gd name="adj" fmla="val 20462"/>
              </a:avLst>
            </a:prstGeom>
            <a:grp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
        <p:nvSpPr>
          <p:cNvPr id="3" name="Rectangle 2"/>
          <p:cNvSpPr/>
          <p:nvPr/>
        </p:nvSpPr>
        <p:spPr bwMode="gray">
          <a:xfrm>
            <a:off x="4406900" y="563270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64302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5" name="TextBox 54"/>
          <p:cNvSpPr txBox="1"/>
          <p:nvPr/>
        </p:nvSpPr>
        <p:spPr>
          <a:xfrm>
            <a:off x="1829558" y="6553624"/>
            <a:ext cx="7314442" cy="261610"/>
          </a:xfrm>
          <a:prstGeom prst="rect">
            <a:avLst/>
          </a:prstGeom>
          <a:noFill/>
        </p:spPr>
        <p:txBody>
          <a:bodyPr wrap="square" lIns="0" tIns="0" rIns="0" bIns="0" rtlCol="0">
            <a:spAutoFit/>
          </a:bodyPr>
          <a:lstStyle/>
          <a:p>
            <a:pPr marL="87313" indent="-87313" fontAlgn="base">
              <a:spcBef>
                <a:spcPct val="50000"/>
              </a:spcBef>
              <a:spcAft>
                <a:spcPct val="0"/>
              </a:spcAft>
              <a:buClr>
                <a:srgbClr val="F0AB00"/>
              </a:buClr>
              <a:buSzPct val="80000"/>
            </a:pPr>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The time values are given as an orientation for the required time you need to get through the information on one scenario. Since some scenarios are shorter than others, the minimum time refers to the shortest scenario and the maximum refers to the longest. The actual time you will need depends on your level of knowledge and your interest in the topic. </a:t>
            </a:r>
          </a:p>
        </p:txBody>
      </p:sp>
      <p:pic>
        <p:nvPicPr>
          <p:cNvPr id="56" name="Picture 55"/>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86405" y="5940593"/>
            <a:ext cx="170688" cy="170688"/>
          </a:xfrm>
          <a:prstGeom prst="rect">
            <a:avLst/>
          </a:prstGeom>
        </p:spPr>
      </p:pic>
      <p:pic>
        <p:nvPicPr>
          <p:cNvPr id="57" name="Picture 56"/>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888354" y="5637495"/>
            <a:ext cx="245358" cy="241200"/>
          </a:xfrm>
          <a:prstGeom prst="rect">
            <a:avLst/>
          </a:prstGeom>
        </p:spPr>
      </p:pic>
    </p:spTree>
    <p:extLst>
      <p:ext uri="{BB962C8B-B14F-4D97-AF65-F5344CB8AC3E}">
        <p14:creationId xmlns:p14="http://schemas.microsoft.com/office/powerpoint/2010/main" val="1610676476"/>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206" name="TextBox 20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07" name="Title 1"/>
          <p:cNvSpPr>
            <a:spLocks noGrp="1"/>
          </p:cNvSpPr>
          <p:nvPr>
            <p:ph type="title"/>
          </p:nvPr>
        </p:nvSpPr>
        <p:spPr>
          <a:xfrm>
            <a:off x="324000" y="162075"/>
            <a:ext cx="8496000" cy="756000"/>
          </a:xfrm>
        </p:spPr>
        <p:txBody>
          <a:bodyPr/>
          <a:lstStyle/>
          <a:p>
            <a:r>
              <a:rPr lang="en-US" dirty="0">
                <a:latin typeface="BentonSans Light" pitchFamily="2" charset="0"/>
                <a:cs typeface="+mj-cs"/>
              </a:rPr>
              <a:t>Materials in Projects</a:t>
            </a:r>
            <a:br>
              <a:rPr lang="en-US" dirty="0">
                <a:latin typeface="BentonSans Light" pitchFamily="2" charset="0"/>
                <a:cs typeface="+mj-cs"/>
              </a:rPr>
            </a:br>
            <a:r>
              <a:rPr lang="en-US" dirty="0">
                <a:latin typeface="BentonSans Light" pitchFamily="2" charset="0"/>
                <a:cs typeface="+mj-cs"/>
              </a:rPr>
              <a:t>Scenario Overview</a:t>
            </a:r>
          </a:p>
        </p:txBody>
      </p:sp>
      <p:sp>
        <p:nvSpPr>
          <p:cNvPr id="222"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3" name="TextBox 222"/>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Book "/>
                <a:cs typeface="BentonSans Book "/>
              </a:rPr>
              <a:t>Scenario </a:t>
            </a:r>
          </a:p>
          <a:p>
            <a:pPr>
              <a:buClr>
                <a:schemeClr val="accent1"/>
              </a:buClr>
              <a:buSzPct val="80000"/>
              <a:buFont typeface="Wingdings" pitchFamily="2" charset="2"/>
              <a:buNone/>
              <a:defRPr/>
            </a:pPr>
            <a:r>
              <a:rPr lang="en-US" sz="1200" dirty="0">
                <a:solidFill>
                  <a:srgbClr val="666666"/>
                </a:solidFill>
                <a:latin typeface="BentonSans Book "/>
                <a:cs typeface="BentonSans Book "/>
              </a:rPr>
              <a:t>Explorer</a:t>
            </a:r>
            <a:endParaRPr lang="en-US" sz="1000" dirty="0">
              <a:solidFill>
                <a:srgbClr val="666666"/>
              </a:solidFill>
              <a:latin typeface="BentonSans Book "/>
              <a:cs typeface="BentonSans Book "/>
            </a:endParaRPr>
          </a:p>
        </p:txBody>
      </p:sp>
      <p:sp>
        <p:nvSpPr>
          <p:cNvPr id="224"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225" name="TextBox 224"/>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22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sp>
        <p:nvSpPr>
          <p:cNvPr id="235"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Book "/>
                <a:cs typeface="BentonSans Book "/>
              </a:rPr>
              <a:t>Scenario Description</a:t>
            </a:r>
            <a:endParaRPr lang="en-US" sz="900" dirty="0">
              <a:solidFill>
                <a:srgbClr val="666666"/>
              </a:solidFill>
              <a:latin typeface="BentonSans Book "/>
              <a:cs typeface="BentonSans Book "/>
            </a:endParaRPr>
          </a:p>
        </p:txBody>
      </p:sp>
      <p:sp>
        <p:nvSpPr>
          <p:cNvPr id="236"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pic>
        <p:nvPicPr>
          <p:cNvPr id="243" name="Picture 24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244" name="Picture 243" descr="Calculator_2_60px.png"/>
          <p:cNvPicPr>
            <a:picLocks noChangeAspect="1"/>
          </p:cNvPicPr>
          <p:nvPr/>
        </p:nvPicPr>
        <p:blipFill>
          <a:blip r:embed="rId7" cstate="print"/>
          <a:stretch>
            <a:fillRect/>
          </a:stretch>
        </p:blipFill>
        <p:spPr>
          <a:xfrm>
            <a:off x="366739" y="5245467"/>
            <a:ext cx="180000" cy="180000"/>
          </a:xfrm>
          <a:prstGeom prst="rect">
            <a:avLst/>
          </a:prstGeom>
        </p:spPr>
      </p:pic>
      <p:pic>
        <p:nvPicPr>
          <p:cNvPr id="245" name="Picture 244" descr="Monitor_60px.png"/>
          <p:cNvPicPr>
            <a:picLocks noChangeAspect="1"/>
          </p:cNvPicPr>
          <p:nvPr/>
        </p:nvPicPr>
        <p:blipFill>
          <a:blip r:embed="rId8" cstate="print"/>
          <a:stretch>
            <a:fillRect/>
          </a:stretch>
        </p:blipFill>
        <p:spPr>
          <a:xfrm>
            <a:off x="366739" y="5604137"/>
            <a:ext cx="180000" cy="180000"/>
          </a:xfrm>
          <a:prstGeom prst="rect">
            <a:avLst/>
          </a:prstGeom>
        </p:spPr>
      </p:pic>
      <p:sp>
        <p:nvSpPr>
          <p:cNvPr id="246" name="Rectangle 57">
            <a:hlinkClick r:id="rId9"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47" name="Rectangle 55"/>
          <p:cNvSpPr>
            <a:spLocks noChangeArrowheads="1"/>
          </p:cNvSpPr>
          <p:nvPr/>
        </p:nvSpPr>
        <p:spPr bwMode="auto">
          <a:xfrm>
            <a:off x="2627874" y="5389209"/>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48" name="Rectangle 57">
            <a:hlinkClick r:id="rId10"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grpSp>
        <p:nvGrpSpPr>
          <p:cNvPr id="249" name="Group 248"/>
          <p:cNvGrpSpPr/>
          <p:nvPr/>
        </p:nvGrpSpPr>
        <p:grpSpPr>
          <a:xfrm>
            <a:off x="7709046" y="1152671"/>
            <a:ext cx="1174410" cy="309466"/>
            <a:chOff x="7269479" y="1173773"/>
            <a:chExt cx="1174410" cy="309466"/>
          </a:xfrm>
        </p:grpSpPr>
        <p:pic>
          <p:nvPicPr>
            <p:cNvPr id="250" name="Picture 2" descr="\\dwdfkps\KPS\100_Public\Graphics\Pictogram-Library\2011-Visual-Style\60X60-PNGs\SelfService_60px.png"/>
            <p:cNvPicPr>
              <a:picLocks noChangeAspect="1" noChangeArrowheads="1"/>
            </p:cNvPicPr>
            <p:nvPr/>
          </p:nvPicPr>
          <p:blipFill>
            <a:blip r:embed="rId11" cstate="print"/>
            <a:srcRect/>
            <a:stretch>
              <a:fillRect/>
            </a:stretch>
          </p:blipFill>
          <p:spPr bwMode="auto">
            <a:xfrm>
              <a:off x="7269479" y="1173773"/>
              <a:ext cx="282233" cy="282233"/>
            </a:xfrm>
            <a:prstGeom prst="rect">
              <a:avLst/>
            </a:prstGeom>
            <a:noFill/>
          </p:spPr>
        </p:pic>
        <p:sp>
          <p:nvSpPr>
            <p:cNvPr id="25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253"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254" name="Rectangle 57">
            <a:hlinkClick r:id="rId12"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6" name="TextBox 66"/>
          <p:cNvSpPr txBox="1">
            <a:spLocks noChangeArrowheads="1"/>
          </p:cNvSpPr>
          <p:nvPr/>
        </p:nvSpPr>
        <p:spPr bwMode="auto">
          <a:xfrm>
            <a:off x="1760926" y="4399866"/>
            <a:ext cx="7256462" cy="810478"/>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Materials in Projects </a:t>
            </a:r>
            <a:r>
              <a:rPr lang="en-US" sz="900" dirty="0"/>
              <a:t>business scenario is relevant for project-based service providers who handle materials in addition to services (for example, infrastructure service providers, IT, or energy infrastructure as gas pipeline or wind power). They need to plan and schedule materials on projects, procure these materials from within the project, and sell these materials along with the project services within one project invoice.</a:t>
            </a:r>
          </a:p>
          <a:p>
            <a:pPr marL="228600" lvl="1" indent="-114300">
              <a:spcBef>
                <a:spcPts val="200"/>
              </a:spcBef>
              <a:buFont typeface="Arial" charset="0"/>
              <a:buChar char="•"/>
            </a:pPr>
            <a:endParaRPr lang="en-US" sz="900" dirty="0"/>
          </a:p>
        </p:txBody>
      </p:sp>
      <p:sp>
        <p:nvSpPr>
          <p:cNvPr id="104" name="Chevron 79"/>
          <p:cNvSpPr>
            <a:spLocks noChangeArrowheads="1"/>
          </p:cNvSpPr>
          <p:nvPr/>
        </p:nvSpPr>
        <p:spPr bwMode="auto">
          <a:xfrm>
            <a:off x="229711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Project Manager</a:t>
            </a:r>
          </a:p>
        </p:txBody>
      </p:sp>
      <p:grpSp>
        <p:nvGrpSpPr>
          <p:cNvPr id="105" name="Group 104"/>
          <p:cNvGrpSpPr/>
          <p:nvPr/>
        </p:nvGrpSpPr>
        <p:grpSpPr>
          <a:xfrm>
            <a:off x="1846263" y="6370638"/>
            <a:ext cx="411736" cy="411162"/>
            <a:chOff x="1846263" y="6370638"/>
            <a:chExt cx="411736" cy="411162"/>
          </a:xfrm>
        </p:grpSpPr>
        <p:pic>
          <p:nvPicPr>
            <p:cNvPr id="106" name="Picture 147" descr="wendy_maidstone_active.png"/>
            <p:cNvPicPr>
              <a:picLocks noChangeAspect="1"/>
            </p:cNvPicPr>
            <p:nvPr/>
          </p:nvPicPr>
          <p:blipFill>
            <a:blip r:embed="rId13" cstate="print"/>
            <a:srcRect/>
            <a:stretch>
              <a:fillRect/>
            </a:stretch>
          </p:blipFill>
          <p:spPr bwMode="auto">
            <a:xfrm>
              <a:off x="1846263" y="6370638"/>
              <a:ext cx="411162" cy="411162"/>
            </a:xfrm>
            <a:prstGeom prst="rect">
              <a:avLst/>
            </a:prstGeom>
            <a:noFill/>
            <a:ln w="9525">
              <a:noFill/>
              <a:miter lim="800000"/>
              <a:headEnd/>
              <a:tailEnd/>
            </a:ln>
          </p:spPr>
        </p:pic>
        <p:sp>
          <p:nvSpPr>
            <p:cNvPr id="107" name="Donut 106"/>
            <p:cNvSpPr>
              <a:spLocks noChangeAspect="1"/>
            </p:cNvSpPr>
            <p:nvPr/>
          </p:nvSpPr>
          <p:spPr bwMode="gray">
            <a:xfrm>
              <a:off x="1847599" y="6371400"/>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sp>
        <p:nvSpPr>
          <p:cNvPr id="108" name="Chevron 79"/>
          <p:cNvSpPr>
            <a:spLocks noChangeArrowheads="1"/>
          </p:cNvSpPr>
          <p:nvPr/>
        </p:nvSpPr>
        <p:spPr bwMode="auto">
          <a:xfrm>
            <a:off x="6911388" y="621982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Accountant</a:t>
            </a:r>
          </a:p>
        </p:txBody>
      </p:sp>
      <p:sp>
        <p:nvSpPr>
          <p:cNvPr id="110" name="Chevron 79"/>
          <p:cNvSpPr>
            <a:spLocks noChangeArrowheads="1"/>
          </p:cNvSpPr>
          <p:nvPr/>
        </p:nvSpPr>
        <p:spPr bwMode="auto">
          <a:xfrm>
            <a:off x="3357817"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t>Supply </a:t>
            </a:r>
          </a:p>
          <a:p>
            <a:pPr>
              <a:buClr>
                <a:schemeClr val="accent1"/>
              </a:buClr>
              <a:buSzPct val="80000"/>
              <a:buFont typeface="Wingdings" pitchFamily="2" charset="2"/>
              <a:buNone/>
            </a:pPr>
            <a:r>
              <a:rPr lang="en-US" sz="700" dirty="0"/>
              <a:t>Planner</a:t>
            </a:r>
          </a:p>
        </p:txBody>
      </p:sp>
      <p:sp>
        <p:nvSpPr>
          <p:cNvPr id="15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14" action="ppaction://hlinksldjump"/>
              </a:rPr>
              <a:t>Open Legend</a:t>
            </a:r>
            <a:endParaRPr lang="en-US" sz="900" dirty="0">
              <a:ea typeface="SimSun" pitchFamily="2" charset="-122"/>
            </a:endParaRPr>
          </a:p>
        </p:txBody>
      </p:sp>
      <p:pic>
        <p:nvPicPr>
          <p:cNvPr id="155" name="Picture 52"/>
          <p:cNvPicPr>
            <a:picLocks noChangeAspect="1"/>
          </p:cNvPicPr>
          <p:nvPr>
            <p:custDataLst>
              <p:tags r:id="rId1"/>
            </p:custDataLst>
          </p:nvPr>
        </p:nvPicPr>
        <p:blipFill>
          <a:blip r:embed="rId15" cstate="print">
            <a:extLst>
              <a:ext uri="{28A0092B-C50C-407E-A947-70E740481C1C}">
                <a14:useLocalDpi xmlns:a14="http://schemas.microsoft.com/office/drawing/2010/main" val="0"/>
              </a:ext>
            </a:extLst>
          </a:blip>
          <a:stretch>
            <a:fillRect/>
          </a:stretch>
        </p:blipFill>
        <p:spPr bwMode="auto">
          <a:xfrm>
            <a:off x="7813675" y="6322362"/>
            <a:ext cx="411163" cy="402939"/>
          </a:xfrm>
          <a:prstGeom prst="rect">
            <a:avLst/>
          </a:prstGeom>
          <a:noFill/>
          <a:ln w="9525">
            <a:noFill/>
            <a:miter lim="800000"/>
            <a:headEnd/>
            <a:tailEnd/>
          </a:ln>
        </p:spPr>
      </p:pic>
      <p:sp>
        <p:nvSpPr>
          <p:cNvPr id="156"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157"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158"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pic>
        <p:nvPicPr>
          <p:cNvPr id="159" name="Picture 52" descr="richard_stone_active.png">
            <a:hlinkClick r:id="rId16" action="ppaction://hlinksldjump" tooltip="Click here for a detailed role description"/>
          </p:cNvPr>
          <p:cNvPicPr>
            <a:picLocks noChangeAspect="1"/>
          </p:cNvPicPr>
          <p:nvPr>
            <p:custDataLst>
              <p:tags r:id="rId2"/>
            </p:custDataLst>
          </p:nvPr>
        </p:nvPicPr>
        <p:blipFill>
          <a:blip r:embed="rId17" cstate="print"/>
          <a:srcRect/>
          <a:stretch>
            <a:fillRect/>
          </a:stretch>
        </p:blipFill>
        <p:spPr bwMode="auto">
          <a:xfrm>
            <a:off x="7813675" y="6318250"/>
            <a:ext cx="411163" cy="411163"/>
          </a:xfrm>
          <a:prstGeom prst="rect">
            <a:avLst/>
          </a:prstGeom>
          <a:noFill/>
          <a:ln w="9525">
            <a:noFill/>
            <a:miter lim="800000"/>
            <a:headEnd/>
            <a:tailEnd/>
          </a:ln>
        </p:spPr>
      </p:pic>
      <p:sp>
        <p:nvSpPr>
          <p:cNvPr id="160"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161"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162" name="Rectangle 72"/>
          <p:cNvSpPr>
            <a:spLocks noChangeArrowheads="1"/>
          </p:cNvSpPr>
          <p:nvPr/>
        </p:nvSpPr>
        <p:spPr bwMode="auto">
          <a:xfrm>
            <a:off x="6886575" y="4171950"/>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pPr>
              <a:defRPr/>
            </a:pPr>
            <a:endParaRPr lang="de-DE"/>
          </a:p>
        </p:txBody>
      </p:sp>
      <p:sp>
        <p:nvSpPr>
          <p:cNvPr id="163" name="Rectangle 73"/>
          <p:cNvSpPr>
            <a:spLocks noChangeArrowheads="1"/>
          </p:cNvSpPr>
          <p:nvPr/>
        </p:nvSpPr>
        <p:spPr bwMode="auto">
          <a:xfrm>
            <a:off x="6940550" y="4187825"/>
            <a:ext cx="471546"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Book "/>
                <a:cs typeface="BentonSans Book "/>
              </a:rPr>
              <a:t>Legend</a:t>
            </a:r>
          </a:p>
        </p:txBody>
      </p:sp>
      <p:sp>
        <p:nvSpPr>
          <p:cNvPr id="164" name="Rectangle 74"/>
          <p:cNvSpPr>
            <a:spLocks noChangeArrowheads="1"/>
          </p:cNvSpPr>
          <p:nvPr/>
        </p:nvSpPr>
        <p:spPr bwMode="auto">
          <a:xfrm>
            <a:off x="7131050" y="4629150"/>
            <a:ext cx="1908175" cy="2092881"/>
          </a:xfrm>
          <a:prstGeom prst="rect">
            <a:avLst/>
          </a:prstGeom>
          <a:noFill/>
          <a:ln w="9525">
            <a:noFill/>
            <a:miter lim="800000"/>
            <a:headEnd/>
            <a:tailEnd/>
          </a:ln>
        </p:spPr>
        <p:txBody>
          <a:bodyPr lIns="0" tIns="0" rIns="0" bIns="0">
            <a:spAutoFit/>
          </a:bodyPr>
          <a:lstStyle/>
          <a:p>
            <a:r>
              <a:rPr lang="en-US" sz="800" dirty="0">
                <a:solidFill>
                  <a:srgbClr val="000000"/>
                </a:solidFill>
              </a:rPr>
              <a:t>Process mainly driven by the user</a:t>
            </a:r>
          </a:p>
          <a:p>
            <a:endParaRPr lang="en-US" sz="800" dirty="0">
              <a:solidFill>
                <a:srgbClr val="000000"/>
              </a:solidFill>
            </a:endParaRPr>
          </a:p>
          <a:p>
            <a:r>
              <a:rPr lang="en-US" sz="800" dirty="0">
                <a:solidFill>
                  <a:srgbClr val="000000"/>
                </a:solidFill>
              </a:rPr>
              <a:t>Process mainly driven by the system</a:t>
            </a:r>
          </a:p>
          <a:p>
            <a:endParaRPr lang="en-US" sz="800" dirty="0">
              <a:solidFill>
                <a:srgbClr val="000000"/>
              </a:solidFill>
            </a:endParaRPr>
          </a:p>
          <a:p>
            <a:r>
              <a:rPr lang="en-US" sz="800" dirty="0">
                <a:solidFill>
                  <a:srgbClr val="000000"/>
                </a:solidFill>
              </a:rPr>
              <a:t>Process running in an external system</a:t>
            </a:r>
          </a:p>
          <a:p>
            <a:endParaRPr lang="en-US" sz="800" dirty="0">
              <a:solidFill>
                <a:srgbClr val="000000"/>
              </a:solidFill>
            </a:endParaRPr>
          </a:p>
          <a:p>
            <a:r>
              <a:rPr lang="en-US" sz="800" dirty="0">
                <a:solidFill>
                  <a:srgbClr val="000000"/>
                </a:solidFill>
              </a:rPr>
              <a:t>Manual process not supported by the system</a:t>
            </a:r>
          </a:p>
          <a:p>
            <a:endParaRPr lang="en-US" sz="800" dirty="0">
              <a:solidFill>
                <a:srgbClr val="000000"/>
              </a:solidFill>
            </a:endParaRPr>
          </a:p>
          <a:p>
            <a:r>
              <a:rPr lang="en-US" sz="800" dirty="0">
                <a:solidFill>
                  <a:srgbClr val="000000"/>
                </a:solidFill>
              </a:rPr>
              <a:t>Process that communicates with third-party software (mouse-over for details)</a:t>
            </a:r>
          </a:p>
          <a:p>
            <a:endParaRPr lang="en-US" sz="800" dirty="0">
              <a:solidFill>
                <a:srgbClr val="000000"/>
              </a:solidFill>
            </a:endParaRPr>
          </a:p>
          <a:p>
            <a:r>
              <a:rPr lang="en-US" sz="800" dirty="0">
                <a:solidFill>
                  <a:srgbClr val="000000"/>
                </a:solidFill>
              </a:rPr>
              <a:t>Process with relevance to Financials</a:t>
            </a:r>
          </a:p>
          <a:p>
            <a:endParaRPr lang="en-US" sz="800" dirty="0">
              <a:solidFill>
                <a:srgbClr val="000000"/>
              </a:solidFill>
            </a:endParaRPr>
          </a:p>
          <a:p>
            <a:r>
              <a:rPr lang="en-US" sz="800" dirty="0">
                <a:solidFill>
                  <a:srgbClr val="000000"/>
                </a:solidFill>
              </a:rPr>
              <a:t>Related scenario</a:t>
            </a:r>
          </a:p>
          <a:p>
            <a:endParaRPr lang="en-US" sz="800" dirty="0">
              <a:solidFill>
                <a:srgbClr val="000000"/>
              </a:solidFill>
            </a:endParaRPr>
          </a:p>
          <a:p>
            <a:r>
              <a:rPr lang="en-US" sz="800" dirty="0">
                <a:solidFill>
                  <a:srgbClr val="000000"/>
                </a:solidFill>
              </a:rPr>
              <a:t>Info button with more information</a:t>
            </a:r>
            <a:endParaRPr lang="en-US" sz="800" dirty="0"/>
          </a:p>
        </p:txBody>
      </p:sp>
      <p:pic>
        <p:nvPicPr>
          <p:cNvPr id="165" name="Picture 75"/>
          <p:cNvPicPr>
            <a:picLocks noChangeAspect="1" noChangeArrowheads="1"/>
          </p:cNvPicPr>
          <p:nvPr/>
        </p:nvPicPr>
        <p:blipFill>
          <a:blip r:embed="rId18" cstate="print">
            <a:extLst>
              <a:ext uri="{28A0092B-C50C-407E-A947-70E740481C1C}">
                <a14:useLocalDpi xmlns:a14="http://schemas.microsoft.com/office/drawing/2010/main" val="0"/>
              </a:ext>
            </a:extLst>
          </a:blip>
          <a:stretch>
            <a:fillRect/>
          </a:stretch>
        </p:blipFill>
        <p:spPr bwMode="auto">
          <a:xfrm>
            <a:off x="6934994" y="6352314"/>
            <a:ext cx="127000" cy="94672"/>
          </a:xfrm>
          <a:prstGeom prst="rect">
            <a:avLst/>
          </a:prstGeom>
          <a:noFill/>
          <a:ln w="9525">
            <a:noFill/>
            <a:miter lim="800000"/>
            <a:headEnd/>
            <a:tailEnd/>
          </a:ln>
        </p:spPr>
      </p:pic>
      <p:sp>
        <p:nvSpPr>
          <p:cNvPr id="166" name="Rectangle 76">
            <a:hlinkClick r:id="rId19" action="ppaction://hlinksldjump"/>
          </p:cNvPr>
          <p:cNvSpPr>
            <a:spLocks noChangeArrowheads="1"/>
          </p:cNvSpPr>
          <p:nvPr/>
        </p:nvSpPr>
        <p:spPr bwMode="auto">
          <a:xfrm>
            <a:off x="8435975" y="4194175"/>
            <a:ext cx="631825" cy="122238"/>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19" action="ppaction://hlinksldjump"/>
              </a:rPr>
              <a:t>Close Legend</a:t>
            </a:r>
            <a:endParaRPr lang="en-US" sz="800" dirty="0">
              <a:solidFill>
                <a:srgbClr val="44697D"/>
              </a:solidFill>
            </a:endParaRPr>
          </a:p>
        </p:txBody>
      </p:sp>
      <p:sp>
        <p:nvSpPr>
          <p:cNvPr id="167" name="Chevron 123"/>
          <p:cNvSpPr>
            <a:spLocks noChangeArrowheads="1"/>
          </p:cNvSpPr>
          <p:nvPr/>
        </p:nvSpPr>
        <p:spPr bwMode="auto">
          <a:xfrm>
            <a:off x="6934200" y="462915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168" name="Chevron 123"/>
          <p:cNvSpPr>
            <a:spLocks noChangeArrowheads="1"/>
          </p:cNvSpPr>
          <p:nvPr/>
        </p:nvSpPr>
        <p:spPr bwMode="auto">
          <a:xfrm>
            <a:off x="6934200" y="5383308"/>
            <a:ext cx="107950" cy="104775"/>
          </a:xfrm>
          <a:prstGeom prst="chevron">
            <a:avLst>
              <a:gd name="adj" fmla="val 10394"/>
            </a:avLst>
          </a:prstGeom>
          <a:solidFill>
            <a:schemeClr val="bg1"/>
          </a:solidFill>
          <a:ln w="3175" cmpd="sng" algn="ctr">
            <a:solidFill>
              <a:schemeClr val="tx1"/>
            </a:solidFill>
            <a:prstDash val="solid"/>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169" name="Chevron 123"/>
          <p:cNvSpPr>
            <a:spLocks noChangeArrowheads="1"/>
          </p:cNvSpPr>
          <p:nvPr/>
        </p:nvSpPr>
        <p:spPr bwMode="auto">
          <a:xfrm>
            <a:off x="6934200" y="488473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170" name="Chevron 123"/>
          <p:cNvSpPr>
            <a:spLocks noChangeArrowheads="1"/>
          </p:cNvSpPr>
          <p:nvPr/>
        </p:nvSpPr>
        <p:spPr bwMode="auto">
          <a:xfrm>
            <a:off x="6940300" y="5124918"/>
            <a:ext cx="107950" cy="104775"/>
          </a:xfrm>
          <a:prstGeom prst="chevron">
            <a:avLst>
              <a:gd name="adj" fmla="val 10394"/>
            </a:avLst>
          </a:prstGeom>
          <a:solidFill>
            <a:srgbClr val="98DB3C"/>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pic>
        <p:nvPicPr>
          <p:cNvPr id="171" name="Picture 170" descr="i_button_black.psd"/>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920722" y="6556901"/>
            <a:ext cx="138040" cy="138040"/>
          </a:xfrm>
          <a:prstGeom prst="rect">
            <a:avLst/>
          </a:prstGeom>
        </p:spPr>
      </p:pic>
      <p:sp>
        <p:nvSpPr>
          <p:cNvPr id="172" name="Freeform 70">
            <a:hlinkClick r:id="rId19" action="ppaction://hlinksldjump" tooltip="Third party product"/>
          </p:cNvPr>
          <p:cNvSpPr>
            <a:spLocks noChangeArrowheads="1"/>
          </p:cNvSpPr>
          <p:nvPr/>
        </p:nvSpPr>
        <p:spPr bwMode="auto">
          <a:xfrm flipV="1">
            <a:off x="6907073" y="5765945"/>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173" name="Freeform 69"/>
          <p:cNvSpPr>
            <a:spLocks noChangeArrowheads="1"/>
          </p:cNvSpPr>
          <p:nvPr/>
        </p:nvSpPr>
        <p:spPr bwMode="auto">
          <a:xfrm>
            <a:off x="6913975" y="608820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grpSp>
        <p:nvGrpSpPr>
          <p:cNvPr id="174" name="Group 173"/>
          <p:cNvGrpSpPr/>
          <p:nvPr/>
        </p:nvGrpSpPr>
        <p:grpSpPr>
          <a:xfrm>
            <a:off x="2905600" y="6376987"/>
            <a:ext cx="407988" cy="407988"/>
            <a:chOff x="2905600" y="6376987"/>
            <a:chExt cx="407988" cy="407988"/>
          </a:xfrm>
        </p:grpSpPr>
        <p:pic>
          <p:nvPicPr>
            <p:cNvPr id="175" name="Picture 77" descr="05"/>
            <p:cNvPicPr>
              <a:picLocks noChangeAspect="1" noChangeArrowheads="1"/>
            </p:cNvPicPr>
            <p:nvPr/>
          </p:nvPicPr>
          <p:blipFill>
            <a:blip r:embed="rId21" cstate="print"/>
            <a:srcRect/>
            <a:stretch>
              <a:fillRect/>
            </a:stretch>
          </p:blipFill>
          <p:spPr bwMode="auto">
            <a:xfrm>
              <a:off x="2907188" y="6380162"/>
              <a:ext cx="401638" cy="401638"/>
            </a:xfrm>
            <a:prstGeom prst="rect">
              <a:avLst/>
            </a:prstGeom>
            <a:noFill/>
            <a:ln w="9525">
              <a:noFill/>
              <a:miter lim="800000"/>
              <a:headEnd/>
              <a:tailEnd/>
            </a:ln>
          </p:spPr>
        </p:pic>
        <p:sp>
          <p:nvSpPr>
            <p:cNvPr id="176" name="AutoShape 78"/>
            <p:cNvSpPr>
              <a:spLocks noChangeArrowheads="1"/>
            </p:cNvSpPr>
            <p:nvPr/>
          </p:nvSpPr>
          <p:spPr bwMode="auto">
            <a:xfrm>
              <a:off x="2905600" y="6376987"/>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dirty="0"/>
            </a:p>
          </p:txBody>
        </p:sp>
      </p:grpSp>
      <p:pic>
        <p:nvPicPr>
          <p:cNvPr id="78" name="Picture 126"/>
          <p:cNvPicPr>
            <a:picLocks noChangeAspect="1"/>
          </p:cNvPicPr>
          <p:nvPr/>
        </p:nvPicPr>
        <p:blipFill>
          <a:blip r:embed="rId22">
            <a:extLst>
              <a:ext uri="{28A0092B-C50C-407E-A947-70E740481C1C}">
                <a14:useLocalDpi xmlns:a14="http://schemas.microsoft.com/office/drawing/2010/main" val="0"/>
              </a:ext>
            </a:extLst>
          </a:blip>
          <a:stretch>
            <a:fillRect/>
          </a:stretch>
        </p:blipFill>
        <p:spPr bwMode="auto">
          <a:xfrm>
            <a:off x="6416593" y="6363749"/>
            <a:ext cx="411162" cy="411162"/>
          </a:xfrm>
          <a:prstGeom prst="rect">
            <a:avLst/>
          </a:prstGeom>
          <a:noFill/>
          <a:ln w="9525">
            <a:noFill/>
            <a:miter lim="800000"/>
            <a:headEnd/>
            <a:tailEnd/>
          </a:ln>
        </p:spPr>
      </p:pic>
      <p:sp>
        <p:nvSpPr>
          <p:cNvPr id="79" name="Chevron 79"/>
          <p:cNvSpPr>
            <a:spLocks noChangeArrowheads="1"/>
          </p:cNvSpPr>
          <p:nvPr/>
        </p:nvSpPr>
        <p:spPr bwMode="auto">
          <a:xfrm>
            <a:off x="4446392" y="6298733"/>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Warehouse Manager</a:t>
            </a:r>
          </a:p>
        </p:txBody>
      </p:sp>
      <p:pic>
        <p:nvPicPr>
          <p:cNvPr id="80" name="Picture 68"/>
          <p:cNvPicPr>
            <a:picLocks noChangeAspect="1" noChangeArrowheads="1"/>
          </p:cNvPicPr>
          <p:nvPr/>
        </p:nvPicPr>
        <p:blipFill>
          <a:blip r:embed="rId23" cstate="print">
            <a:extLst>
              <a:ext uri="{28A0092B-C50C-407E-A947-70E740481C1C}">
                <a14:useLocalDpi xmlns:a14="http://schemas.microsoft.com/office/drawing/2010/main" val="0"/>
              </a:ext>
            </a:extLst>
          </a:blip>
          <a:stretch>
            <a:fillRect/>
          </a:stretch>
        </p:blipFill>
        <p:spPr bwMode="auto">
          <a:xfrm>
            <a:off x="3972656" y="6371853"/>
            <a:ext cx="401638" cy="393605"/>
          </a:xfrm>
          <a:prstGeom prst="rect">
            <a:avLst/>
          </a:prstGeom>
          <a:noFill/>
          <a:ln w="9525">
            <a:noFill/>
            <a:miter lim="800000"/>
            <a:headEnd/>
            <a:tailEnd/>
          </a:ln>
        </p:spPr>
      </p:pic>
      <p:sp>
        <p:nvSpPr>
          <p:cNvPr id="83" name="Chevron 79"/>
          <p:cNvSpPr>
            <a:spLocks noChangeArrowheads="1"/>
          </p:cNvSpPr>
          <p:nvPr/>
        </p:nvSpPr>
        <p:spPr bwMode="auto">
          <a:xfrm>
            <a:off x="5716008" y="6347727"/>
            <a:ext cx="639762" cy="414337"/>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r>
              <a:rPr lang="de-DE" sz="700">
                <a:solidFill>
                  <a:srgbClr val="404040"/>
                </a:solidFill>
              </a:rPr>
              <a:t>Warehouse Operator</a:t>
            </a:r>
            <a:endParaRPr lang="en-US" sz="700">
              <a:solidFill>
                <a:srgbClr val="404040"/>
              </a:solidFill>
            </a:endParaRPr>
          </a:p>
        </p:txBody>
      </p:sp>
      <p:grpSp>
        <p:nvGrpSpPr>
          <p:cNvPr id="84" name="Group 83"/>
          <p:cNvGrpSpPr/>
          <p:nvPr/>
        </p:nvGrpSpPr>
        <p:grpSpPr>
          <a:xfrm>
            <a:off x="5242933" y="6354077"/>
            <a:ext cx="407987" cy="407987"/>
            <a:chOff x="4192588" y="6329363"/>
            <a:chExt cx="407987" cy="407987"/>
          </a:xfrm>
        </p:grpSpPr>
        <p:pic>
          <p:nvPicPr>
            <p:cNvPr id="85" name="Picture 84" descr="45"/>
            <p:cNvPicPr>
              <a:picLocks noChangeAspect="1" noChangeArrowheads="1"/>
            </p:cNvPicPr>
            <p:nvPr/>
          </p:nvPicPr>
          <p:blipFill>
            <a:blip r:embed="rId24" cstate="print"/>
            <a:srcRect/>
            <a:stretch>
              <a:fillRect/>
            </a:stretch>
          </p:blipFill>
          <p:spPr bwMode="auto">
            <a:xfrm>
              <a:off x="4208463" y="6340475"/>
              <a:ext cx="384175" cy="384175"/>
            </a:xfrm>
            <a:prstGeom prst="rect">
              <a:avLst/>
            </a:prstGeom>
            <a:noFill/>
            <a:ln w="9525">
              <a:noFill/>
              <a:miter lim="800000"/>
              <a:headEnd/>
              <a:tailEnd/>
            </a:ln>
          </p:spPr>
        </p:pic>
        <p:sp>
          <p:nvSpPr>
            <p:cNvPr id="86" name="AutoShape 71"/>
            <p:cNvSpPr>
              <a:spLocks noChangeArrowheads="1"/>
            </p:cNvSpPr>
            <p:nvPr/>
          </p:nvSpPr>
          <p:spPr bwMode="auto">
            <a:xfrm>
              <a:off x="4192588" y="6329363"/>
              <a:ext cx="407987"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sp>
        <p:nvSpPr>
          <p:cNvPr id="67" name="Chevron 123">
            <a:hlinkClick r:id="rId25" action="ppaction://hlinksldjump"/>
          </p:cNvPr>
          <p:cNvSpPr>
            <a:spLocks noChangeArrowheads="1"/>
          </p:cNvSpPr>
          <p:nvPr/>
        </p:nvSpPr>
        <p:spPr bwMode="auto">
          <a:xfrm>
            <a:off x="330871"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a:t>
            </a:r>
          </a:p>
        </p:txBody>
      </p:sp>
      <p:sp>
        <p:nvSpPr>
          <p:cNvPr id="68" name="Chevron 123">
            <a:hlinkClick r:id="rId26" action="ppaction://hlinksldjump"/>
          </p:cNvPr>
          <p:cNvSpPr>
            <a:spLocks noChangeArrowheads="1"/>
          </p:cNvSpPr>
          <p:nvPr/>
        </p:nvSpPr>
        <p:spPr bwMode="auto">
          <a:xfrm>
            <a:off x="1177060"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Stock Order</a:t>
            </a:r>
          </a:p>
        </p:txBody>
      </p:sp>
      <p:sp>
        <p:nvSpPr>
          <p:cNvPr id="69" name="Chevron 123">
            <a:hlinkClick r:id="rId27" action="ppaction://hlinksldjump"/>
          </p:cNvPr>
          <p:cNvSpPr>
            <a:spLocks noChangeArrowheads="1"/>
          </p:cNvSpPr>
          <p:nvPr/>
        </p:nvSpPr>
        <p:spPr bwMode="auto">
          <a:xfrm>
            <a:off x="2021727" y="2101823"/>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Material</a:t>
            </a:r>
          </a:p>
        </p:txBody>
      </p:sp>
      <p:sp>
        <p:nvSpPr>
          <p:cNvPr id="70" name="Chevron 123">
            <a:hlinkClick r:id="rId28" action="ppaction://hlinksldjump"/>
          </p:cNvPr>
          <p:cNvSpPr>
            <a:spLocks noChangeArrowheads="1"/>
          </p:cNvSpPr>
          <p:nvPr/>
        </p:nvSpPr>
        <p:spPr bwMode="auto">
          <a:xfrm>
            <a:off x="2866393" y="2101823"/>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Allocating Inventory</a:t>
            </a:r>
          </a:p>
        </p:txBody>
      </p:sp>
      <p:sp>
        <p:nvSpPr>
          <p:cNvPr id="71" name="Chevron 123">
            <a:hlinkClick r:id="rId16" action="ppaction://hlinksldjump"/>
          </p:cNvPr>
          <p:cNvSpPr>
            <a:spLocks noChangeArrowheads="1"/>
          </p:cNvSpPr>
          <p:nvPr/>
        </p:nvSpPr>
        <p:spPr bwMode="auto">
          <a:xfrm>
            <a:off x="3711060" y="2101823"/>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Consuming Inventory</a:t>
            </a:r>
          </a:p>
        </p:txBody>
      </p:sp>
      <p:sp>
        <p:nvSpPr>
          <p:cNvPr id="72" name="Chevron 123">
            <a:hlinkClick r:id="rId29" action="ppaction://hlinksldjump"/>
          </p:cNvPr>
          <p:cNvSpPr>
            <a:spLocks noChangeArrowheads="1"/>
          </p:cNvSpPr>
          <p:nvPr/>
        </p:nvSpPr>
        <p:spPr bwMode="auto">
          <a:xfrm>
            <a:off x="4557248" y="2101823"/>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Invoicing</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descr="i_button_black.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6" name="TextBox 8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9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latin typeface="BentonSans Light" pitchFamily="2" charset="0"/>
                <a:cs typeface="+mj-cs"/>
              </a:rPr>
              <a:t>Materials in Projects</a:t>
            </a:r>
            <a:br>
              <a:rPr lang="en-US" dirty="0">
                <a:latin typeface="BentonSans Light" pitchFamily="2" charset="0"/>
                <a:cs typeface="+mj-cs"/>
              </a:rPr>
            </a:br>
            <a:r>
              <a:rPr lang="en-US" dirty="0">
                <a:latin typeface="BentonSans Light" pitchFamily="2" charset="0"/>
                <a:cs typeface="+mj-cs"/>
              </a:rPr>
              <a:t>Process Details: Planning Project</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b="1" dirty="0">
                <a:solidFill>
                  <a:srgbClr val="666666"/>
                </a:solidFill>
                <a:latin typeface="BentonSans Bold" pitchFamily="2" charset="0"/>
              </a:rPr>
              <a:t>Process Description</a:t>
            </a:r>
            <a:endParaRPr lang="en-US" sz="900" dirty="0">
              <a:solidFill>
                <a:srgbClr val="666666"/>
              </a:solidFill>
              <a:latin typeface="BentonSans Bold" pitchFamily="2" charset="0"/>
            </a:endParaRPr>
          </a:p>
        </p:txBody>
      </p:sp>
      <p:sp>
        <p:nvSpPr>
          <p:cNvPr id="54" name="TextBox 66"/>
          <p:cNvSpPr txBox="1">
            <a:spLocks noChangeArrowheads="1"/>
          </p:cNvSpPr>
          <p:nvPr/>
        </p:nvSpPr>
        <p:spPr bwMode="auto">
          <a:xfrm>
            <a:off x="1760926" y="4399866"/>
            <a:ext cx="4914194" cy="646331"/>
          </a:xfrm>
          <a:prstGeom prst="rect">
            <a:avLst/>
          </a:prstGeom>
          <a:noFill/>
          <a:ln w="9525">
            <a:noFill/>
            <a:miter lim="800000"/>
            <a:headEnd/>
            <a:tailEnd/>
          </a:ln>
        </p:spPr>
        <p:txBody>
          <a:bodyPr wrap="square">
            <a:spAutoFit/>
          </a:bodyPr>
          <a:lstStyle/>
          <a:p>
            <a:pPr>
              <a:spcBef>
                <a:spcPts val="600"/>
              </a:spcBef>
            </a:pPr>
            <a:r>
              <a:rPr lang="en-US" sz="900" dirty="0"/>
              <a:t>The </a:t>
            </a:r>
            <a:r>
              <a:rPr lang="en-US" sz="900" b="1" dirty="0"/>
              <a:t>Planning Project</a:t>
            </a:r>
            <a:r>
              <a:rPr lang="en-US" sz="900" dirty="0"/>
              <a:t> business process enables you to create, plan, and structure your project, as well as your project team setup and staffing. While planning for materials at a project task level, you must clearly mention whether a material is tracked and consumed from inventory.</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9" name="TextBox 78"/>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b="1" dirty="0">
                <a:solidFill>
                  <a:srgbClr val="666666"/>
                </a:solidFill>
                <a:latin typeface="BentonSans Bold" pitchFamily="2" charset="0"/>
              </a:rPr>
              <a:t>Scenario </a:t>
            </a:r>
          </a:p>
          <a:p>
            <a:pPr>
              <a:buClr>
                <a:schemeClr val="accent1"/>
              </a:buClr>
              <a:buSzPct val="80000"/>
              <a:buFont typeface="Wingdings" pitchFamily="2" charset="2"/>
              <a:buNone/>
              <a:defRPr/>
            </a:pPr>
            <a:r>
              <a:rPr lang="en-US" sz="1200" b="1" dirty="0">
                <a:solidFill>
                  <a:srgbClr val="666666"/>
                </a:solidFill>
                <a:latin typeface="BentonSans Bold" pitchFamily="2" charset="0"/>
              </a:rPr>
              <a:t>Explorer</a:t>
            </a:r>
            <a:endParaRPr lang="en-US" sz="1000" dirty="0">
              <a:solidFill>
                <a:srgbClr val="666666"/>
              </a:solidFill>
              <a:latin typeface="BentonSans Bold" pitchFamily="2" charset="0"/>
            </a:endParaRPr>
          </a:p>
        </p:txBody>
      </p:sp>
      <p:sp>
        <p:nvSpPr>
          <p:cNvPr id="8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3" name="Picture 92" descr="Calculator_2_60px.png"/>
          <p:cNvPicPr>
            <a:picLocks noChangeAspect="1"/>
          </p:cNvPicPr>
          <p:nvPr/>
        </p:nvPicPr>
        <p:blipFill>
          <a:blip r:embed="rId9" cstate="print"/>
          <a:stretch>
            <a:fillRect/>
          </a:stretch>
        </p:blipFill>
        <p:spPr>
          <a:xfrm>
            <a:off x="366739" y="5245467"/>
            <a:ext cx="180000" cy="180000"/>
          </a:xfrm>
          <a:prstGeom prst="rect">
            <a:avLst/>
          </a:prstGeom>
        </p:spPr>
      </p:pic>
      <p:pic>
        <p:nvPicPr>
          <p:cNvPr id="94" name="Picture 93" descr="Monitor_60px.png"/>
          <p:cNvPicPr>
            <a:picLocks noChangeAspect="1"/>
          </p:cNvPicPr>
          <p:nvPr/>
        </p:nvPicPr>
        <p:blipFill>
          <a:blip r:embed="rId10" cstate="print"/>
          <a:stretch>
            <a:fillRect/>
          </a:stretch>
        </p:blipFill>
        <p:spPr>
          <a:xfrm>
            <a:off x="366739" y="5604137"/>
            <a:ext cx="180000" cy="180000"/>
          </a:xfrm>
          <a:prstGeom prst="rect">
            <a:avLst/>
          </a:prstGeom>
        </p:spPr>
      </p:pic>
      <p:sp>
        <p:nvSpPr>
          <p:cNvPr id="95" name="Rectangle 57">
            <a:hlinkClick r:id="rId11" action="ppaction://hlinksldjump"/>
          </p:cNvPr>
          <p:cNvSpPr>
            <a:spLocks noChangeArrowheads="1"/>
          </p:cNvSpPr>
          <p:nvPr/>
        </p:nvSpPr>
        <p:spPr bwMode="auto">
          <a:xfrm>
            <a:off x="30964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7" name="Rectangle 57">
            <a:hlinkClick r:id="rId12"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3" name="Rectangle 57">
            <a:hlinkClick r:id="rId13"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0" name="Picture 59"/>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
        <p:nvSpPr>
          <p:cNvPr id="62" name="Chevron 123">
            <a:hlinkClick r:id="rId15" action="ppaction://hlinksldjump"/>
          </p:cNvPr>
          <p:cNvSpPr>
            <a:spLocks noChangeArrowheads="1"/>
          </p:cNvSpPr>
          <p:nvPr/>
        </p:nvSpPr>
        <p:spPr bwMode="auto">
          <a:xfrm>
            <a:off x="3789974"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Stock Order</a:t>
            </a:r>
          </a:p>
        </p:txBody>
      </p:sp>
      <p:sp>
        <p:nvSpPr>
          <p:cNvPr id="63" name="Chevron 123">
            <a:hlinkClick r:id="rId16" action="ppaction://hlinksldjump"/>
          </p:cNvPr>
          <p:cNvSpPr>
            <a:spLocks noChangeArrowheads="1"/>
          </p:cNvSpPr>
          <p:nvPr/>
        </p:nvSpPr>
        <p:spPr bwMode="auto">
          <a:xfrm>
            <a:off x="4634641"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Material</a:t>
            </a:r>
          </a:p>
        </p:txBody>
      </p:sp>
      <p:sp>
        <p:nvSpPr>
          <p:cNvPr id="64" name="Chevron 123">
            <a:hlinkClick r:id="rId17" action="ppaction://hlinksldjump"/>
          </p:cNvPr>
          <p:cNvSpPr>
            <a:spLocks noChangeArrowheads="1"/>
          </p:cNvSpPr>
          <p:nvPr/>
        </p:nvSpPr>
        <p:spPr bwMode="auto">
          <a:xfrm>
            <a:off x="5491339"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Allocating Inventory</a:t>
            </a:r>
          </a:p>
        </p:txBody>
      </p:sp>
      <p:sp>
        <p:nvSpPr>
          <p:cNvPr id="65" name="Chevron 123">
            <a:hlinkClick r:id="rId18" action="ppaction://hlinksldjump"/>
          </p:cNvPr>
          <p:cNvSpPr>
            <a:spLocks noChangeArrowheads="1"/>
          </p:cNvSpPr>
          <p:nvPr/>
        </p:nvSpPr>
        <p:spPr bwMode="auto">
          <a:xfrm>
            <a:off x="6336006"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Consuming Inventory</a:t>
            </a:r>
          </a:p>
        </p:txBody>
      </p:sp>
      <p:sp>
        <p:nvSpPr>
          <p:cNvPr id="66" name="Chevron 123">
            <a:hlinkClick r:id="rId19" action="ppaction://hlinksldjump"/>
          </p:cNvPr>
          <p:cNvSpPr>
            <a:spLocks noChangeArrowheads="1"/>
          </p:cNvSpPr>
          <p:nvPr/>
        </p:nvSpPr>
        <p:spPr bwMode="auto">
          <a:xfrm>
            <a:off x="7182194"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Invoicing</a:t>
            </a:r>
          </a:p>
        </p:txBody>
      </p:sp>
      <p:sp>
        <p:nvSpPr>
          <p:cNvPr id="44" name="Chevron 101"/>
          <p:cNvSpPr>
            <a:spLocks noChangeArrowheads="1"/>
          </p:cNvSpPr>
          <p:nvPr/>
        </p:nvSpPr>
        <p:spPr bwMode="auto">
          <a:xfrm>
            <a:off x="7613870" y="4566644"/>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Project Manager</a:t>
            </a:r>
          </a:p>
        </p:txBody>
      </p:sp>
      <p:sp>
        <p:nvSpPr>
          <p:cNvPr id="45" name="Chevron 102"/>
          <p:cNvSpPr>
            <a:spLocks noChangeArrowheads="1"/>
          </p:cNvSpPr>
          <p:nvPr/>
        </p:nvSpPr>
        <p:spPr bwMode="auto">
          <a:xfrm>
            <a:off x="7613870" y="5068477"/>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Project Management   </a:t>
            </a:r>
          </a:p>
        </p:txBody>
      </p:sp>
      <p:sp>
        <p:nvSpPr>
          <p:cNvPr id="46"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pic>
        <p:nvPicPr>
          <p:cNvPr id="51" name="Picture 2"/>
          <p:cNvPicPr>
            <a:picLocks noChangeAspect="1" noChangeArrowheads="1"/>
          </p:cNvPicPr>
          <p:nvPr/>
        </p:nvPicPr>
        <p:blipFill>
          <a:blip r:embed="rId20">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58" name="Picture 147"/>
          <p:cNvPicPr>
            <a:picLocks noChangeAspect="1"/>
          </p:cNvPicPr>
          <p:nvPr/>
        </p:nvPicPr>
        <p:blipFill>
          <a:blip r:embed="rId21">
            <a:extLst>
              <a:ext uri="{28A0092B-C50C-407E-A947-70E740481C1C}">
                <a14:useLocalDpi xmlns:a14="http://schemas.microsoft.com/office/drawing/2010/main" val="0"/>
              </a:ext>
            </a:extLst>
          </a:blip>
          <a:stretch>
            <a:fillRect/>
          </a:stretch>
        </p:blipFill>
        <p:spPr bwMode="auto">
          <a:xfrm>
            <a:off x="6878486" y="4548188"/>
            <a:ext cx="405115" cy="411162"/>
          </a:xfrm>
          <a:prstGeom prst="rect">
            <a:avLst/>
          </a:prstGeom>
          <a:noFill/>
          <a:ln w="9525">
            <a:noFill/>
            <a:miter lim="800000"/>
            <a:headEnd/>
            <a:tailEnd/>
          </a:ln>
        </p:spPr>
      </p:pic>
      <p:sp>
        <p:nvSpPr>
          <p:cNvPr id="71" name="Chevron 45"/>
          <p:cNvSpPr>
            <a:spLocks noChangeArrowheads="1"/>
          </p:cNvSpPr>
          <p:nvPr/>
        </p:nvSpPr>
        <p:spPr bwMode="auto">
          <a:xfrm>
            <a:off x="314373" y="1794835"/>
            <a:ext cx="3514286" cy="1535081"/>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Planning Project</a:t>
            </a:r>
          </a:p>
        </p:txBody>
      </p:sp>
      <p:sp>
        <p:nvSpPr>
          <p:cNvPr id="72" name="Chevron 71"/>
          <p:cNvSpPr>
            <a:spLocks noChangeArrowheads="1"/>
          </p:cNvSpPr>
          <p:nvPr>
            <p:custDataLst>
              <p:tags r:id="rId1"/>
            </p:custDataLst>
          </p:nvPr>
        </p:nvSpPr>
        <p:spPr bwMode="auto">
          <a:xfrm>
            <a:off x="522096" y="218440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project</a:t>
            </a:r>
          </a:p>
        </p:txBody>
      </p:sp>
      <p:sp>
        <p:nvSpPr>
          <p:cNvPr id="75" name="Chevron 74"/>
          <p:cNvSpPr>
            <a:spLocks noChangeArrowheads="1"/>
          </p:cNvSpPr>
          <p:nvPr>
            <p:custDataLst>
              <p:tags r:id="rId2"/>
            </p:custDataLst>
          </p:nvPr>
        </p:nvSpPr>
        <p:spPr bwMode="auto">
          <a:xfrm>
            <a:off x="1307115" y="218440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 project</a:t>
            </a:r>
          </a:p>
        </p:txBody>
      </p:sp>
      <p:sp>
        <p:nvSpPr>
          <p:cNvPr id="76" name="Chevron 75"/>
          <p:cNvSpPr>
            <a:spLocks noChangeArrowheads="1"/>
          </p:cNvSpPr>
          <p:nvPr>
            <p:custDataLst>
              <p:tags r:id="rId3"/>
            </p:custDataLst>
          </p:nvPr>
        </p:nvSpPr>
        <p:spPr bwMode="auto">
          <a:xfrm>
            <a:off x="2094492" y="218440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baseline</a:t>
            </a:r>
          </a:p>
        </p:txBody>
      </p:sp>
      <p:sp>
        <p:nvSpPr>
          <p:cNvPr id="78" name="Chevron 77"/>
          <p:cNvSpPr>
            <a:spLocks noChangeArrowheads="1"/>
          </p:cNvSpPr>
          <p:nvPr>
            <p:custDataLst>
              <p:tags r:id="rId4"/>
            </p:custDataLst>
          </p:nvPr>
        </p:nvSpPr>
        <p:spPr bwMode="auto">
          <a:xfrm>
            <a:off x="2886644" y="218440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Release project</a:t>
            </a:r>
          </a:p>
        </p:txBody>
      </p:sp>
      <p:sp>
        <p:nvSpPr>
          <p:cNvPr id="83" name="Oval 82">
            <a:hlinkClick r:id="rId22" action="ppaction://hlinksldjump" tooltip="The project manager plans the project structure using phases, tasks, and milestones and the timeline based on durations and dependencies. Project planning also includes work and expense planning as well as staffing with internal and external resources."/>
          </p:cNvPr>
          <p:cNvSpPr>
            <a:spLocks noChangeAspect="1"/>
          </p:cNvSpPr>
          <p:nvPr/>
        </p:nvSpPr>
        <p:spPr bwMode="gray">
          <a:xfrm>
            <a:off x="1897042" y="276526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4" name="Oval 83">
            <a:hlinkClick r:id="rId22" action="ppaction://hlinksldjump" tooltip="If baseline approval is mandatory, the project manager creates a baseline and submits it for approval before releasing the project. If baseline approval is optional, the system creates a baseline when the project manager releases the project."/>
          </p:cNvPr>
          <p:cNvSpPr>
            <a:spLocks noChangeAspect="1"/>
          </p:cNvSpPr>
          <p:nvPr/>
        </p:nvSpPr>
        <p:spPr bwMode="gray">
          <a:xfrm>
            <a:off x="2682733" y="276526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88" name="Oval 87">
            <a:hlinkClick r:id="rId22" action="ppaction://hlinksldjump" tooltip="The project manager releases the project. Related business processes in other business areas are triggered. For example, planned purchase requests are sent to service procurement and time and expenses can be recorded against the project."/>
          </p:cNvPr>
          <p:cNvSpPr>
            <a:spLocks noChangeAspect="1"/>
          </p:cNvSpPr>
          <p:nvPr/>
        </p:nvSpPr>
        <p:spPr bwMode="gray">
          <a:xfrm>
            <a:off x="3479574" y="276526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92" name="Oval 91">
            <a:hlinkClick r:id="rId22" action="ppaction://hlinksldjump" tooltip="The project manager can create a project from scratch or based on an existing project, a project template, or from a project in Microsoft Project®."/>
          </p:cNvPr>
          <p:cNvSpPr>
            <a:spLocks noChangeAspect="1"/>
          </p:cNvSpPr>
          <p:nvPr/>
        </p:nvSpPr>
        <p:spPr bwMode="gray">
          <a:xfrm>
            <a:off x="1111351" y="2763870"/>
            <a:ext cx="144000" cy="144000"/>
          </a:xfrm>
          <a:prstGeom prst="ellipse">
            <a:avLst/>
          </a:prstGeom>
          <a:solidFill>
            <a:srgbClr val="2E6C8D"/>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98" name="TextBox 59">
            <a:hlinkClick r:id="rId23" action="ppaction://hlinksldjump"/>
          </p:cNvPr>
          <p:cNvSpPr txBox="1">
            <a:spLocks noChangeArrowheads="1"/>
          </p:cNvSpPr>
          <p:nvPr/>
        </p:nvSpPr>
        <p:spPr bwMode="auto">
          <a:xfrm>
            <a:off x="3408779" y="1762841"/>
            <a:ext cx="300082" cy="307777"/>
          </a:xfrm>
          <a:prstGeom prst="rect">
            <a:avLst/>
          </a:prstGeom>
          <a:noFill/>
          <a:ln w="9525">
            <a:noFill/>
            <a:miter lim="800000"/>
            <a:headEnd/>
            <a:tailEnd/>
          </a:ln>
        </p:spPr>
        <p:txBody>
          <a:bodyPr wrap="none">
            <a:spAutoFit/>
          </a:bodyPr>
          <a:lstStyle/>
          <a:p>
            <a:r>
              <a:rPr lang="en-US" sz="1400" dirty="0">
                <a:solidFill>
                  <a:schemeClr val="bg1"/>
                </a:solidFill>
                <a:latin typeface="BentonSans Light" pitchFamily="2" charset="0"/>
                <a:cs typeface="BrowalliaUPC" pitchFamily="34" charset="-34"/>
              </a:rPr>
              <a:t>X</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descr="i_button_black.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6" name="TextBox 8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9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latin typeface="BentonSans Light" pitchFamily="2" charset="0"/>
                <a:cs typeface="+mj-cs"/>
              </a:rPr>
              <a:t>Materials in Projects</a:t>
            </a:r>
            <a:br>
              <a:rPr lang="en-US" dirty="0">
                <a:latin typeface="BentonSans Light" pitchFamily="2" charset="0"/>
                <a:cs typeface="+mj-cs"/>
              </a:rPr>
            </a:br>
            <a:r>
              <a:rPr lang="en-US" dirty="0">
                <a:latin typeface="BentonSans Light" pitchFamily="2" charset="0"/>
                <a:cs typeface="+mj-cs"/>
              </a:rPr>
              <a:t>Process Details: Creating Project Stock Order</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b="1" dirty="0">
                <a:solidFill>
                  <a:srgbClr val="666666"/>
                </a:solidFill>
                <a:latin typeface="BentonSans Bold" pitchFamily="2" charset="0"/>
              </a:rPr>
              <a:t>Process Description</a:t>
            </a:r>
            <a:endParaRPr lang="en-US" sz="900" dirty="0">
              <a:solidFill>
                <a:srgbClr val="666666"/>
              </a:solidFill>
              <a:latin typeface="BentonSans Bold" pitchFamily="2" charset="0"/>
            </a:endParaRPr>
          </a:p>
        </p:txBody>
      </p:sp>
      <p:sp>
        <p:nvSpPr>
          <p:cNvPr id="54" name="TextBox 66"/>
          <p:cNvSpPr txBox="1">
            <a:spLocks noChangeArrowheads="1"/>
          </p:cNvSpPr>
          <p:nvPr/>
        </p:nvSpPr>
        <p:spPr bwMode="auto">
          <a:xfrm>
            <a:off x="1760926" y="4399866"/>
            <a:ext cx="4914194" cy="369332"/>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Creating a Project Stock Order </a:t>
            </a:r>
            <a:r>
              <a:rPr lang="en-US" sz="900" dirty="0"/>
              <a:t>business process enables you to send the material requirement to the supply chain, requesting them to allocate the materials for the project.</a:t>
            </a:r>
          </a:p>
        </p:txBody>
      </p:sp>
      <p:cxnSp>
        <p:nvCxnSpPr>
          <p:cNvPr id="67" name="Straight Connector 139"/>
          <p:cNvCxnSpPr>
            <a:cxnSpLocks noChangeShapeType="1"/>
          </p:cNvCxnSpPr>
          <p:nvPr/>
        </p:nvCxnSpPr>
        <p:spPr bwMode="auto">
          <a:xfrm>
            <a:off x="6786563" y="4438356"/>
            <a:ext cx="1" cy="2259062"/>
          </a:xfrm>
          <a:prstGeom prst="line">
            <a:avLst/>
          </a:prstGeom>
          <a:noFill/>
          <a:ln w="12700" algn="ctr">
            <a:solidFill>
              <a:schemeClr val="bg1"/>
            </a:solidFill>
            <a:round/>
            <a:headEnd/>
            <a:tailEnd/>
          </a:ln>
        </p:spPr>
      </p:cxn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8"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9" name="TextBox 78"/>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b="1" dirty="0">
                <a:solidFill>
                  <a:srgbClr val="666666"/>
                </a:solidFill>
                <a:latin typeface="BentonSans Bold" pitchFamily="2" charset="0"/>
              </a:rPr>
              <a:t>Scenario </a:t>
            </a:r>
          </a:p>
          <a:p>
            <a:pPr>
              <a:buClr>
                <a:schemeClr val="accent1"/>
              </a:buClr>
              <a:buSzPct val="80000"/>
              <a:buFont typeface="Wingdings" pitchFamily="2" charset="2"/>
              <a:buNone/>
              <a:defRPr/>
            </a:pPr>
            <a:r>
              <a:rPr lang="en-US" sz="1200" b="1" dirty="0">
                <a:solidFill>
                  <a:srgbClr val="666666"/>
                </a:solidFill>
                <a:latin typeface="BentonSans Bold" pitchFamily="2" charset="0"/>
              </a:rPr>
              <a:t>Explorer</a:t>
            </a:r>
            <a:endParaRPr lang="en-US" sz="1000" dirty="0">
              <a:solidFill>
                <a:srgbClr val="666666"/>
              </a:solidFill>
              <a:latin typeface="BentonSans Bold" pitchFamily="2" charset="0"/>
            </a:endParaRPr>
          </a:p>
        </p:txBody>
      </p:sp>
      <p:sp>
        <p:nvSpPr>
          <p:cNvPr id="8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3" name="Picture 92" descr="Calculator_2_60px.png"/>
          <p:cNvPicPr>
            <a:picLocks noChangeAspect="1"/>
          </p:cNvPicPr>
          <p:nvPr/>
        </p:nvPicPr>
        <p:blipFill>
          <a:blip r:embed="rId9" cstate="print"/>
          <a:stretch>
            <a:fillRect/>
          </a:stretch>
        </p:blipFill>
        <p:spPr>
          <a:xfrm>
            <a:off x="366739" y="5245467"/>
            <a:ext cx="180000" cy="180000"/>
          </a:xfrm>
          <a:prstGeom prst="rect">
            <a:avLst/>
          </a:prstGeom>
        </p:spPr>
      </p:pic>
      <p:pic>
        <p:nvPicPr>
          <p:cNvPr id="94" name="Picture 93" descr="Monitor_60px.png"/>
          <p:cNvPicPr>
            <a:picLocks noChangeAspect="1"/>
          </p:cNvPicPr>
          <p:nvPr/>
        </p:nvPicPr>
        <p:blipFill>
          <a:blip r:embed="rId10" cstate="print"/>
          <a:stretch>
            <a:fillRect/>
          </a:stretch>
        </p:blipFill>
        <p:spPr>
          <a:xfrm>
            <a:off x="366739" y="5604137"/>
            <a:ext cx="180000" cy="180000"/>
          </a:xfrm>
          <a:prstGeom prst="rect">
            <a:avLst/>
          </a:prstGeom>
        </p:spPr>
      </p:pic>
      <p:sp>
        <p:nvSpPr>
          <p:cNvPr id="95" name="Rectangle 57">
            <a:hlinkClick r:id="rId11" action="ppaction://hlinksldjump"/>
          </p:cNvPr>
          <p:cNvSpPr>
            <a:spLocks noChangeArrowheads="1"/>
          </p:cNvSpPr>
          <p:nvPr/>
        </p:nvSpPr>
        <p:spPr bwMode="auto">
          <a:xfrm>
            <a:off x="30964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7" name="Rectangle 57">
            <a:hlinkClick r:id="rId12"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3" name="Rectangle 57">
            <a:hlinkClick r:id="rId13"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0" name="Picture 59"/>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
        <p:nvSpPr>
          <p:cNvPr id="63" name="Chevron 123">
            <a:hlinkClick r:id="rId15" action="ppaction://hlinksldjump"/>
          </p:cNvPr>
          <p:cNvSpPr>
            <a:spLocks noChangeArrowheads="1"/>
          </p:cNvSpPr>
          <p:nvPr/>
        </p:nvSpPr>
        <p:spPr bwMode="auto">
          <a:xfrm>
            <a:off x="4585673"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Material</a:t>
            </a:r>
          </a:p>
        </p:txBody>
      </p:sp>
      <p:sp>
        <p:nvSpPr>
          <p:cNvPr id="64" name="Chevron 123">
            <a:hlinkClick r:id="rId16" action="ppaction://hlinksldjump"/>
          </p:cNvPr>
          <p:cNvSpPr>
            <a:spLocks noChangeArrowheads="1"/>
          </p:cNvSpPr>
          <p:nvPr/>
        </p:nvSpPr>
        <p:spPr bwMode="auto">
          <a:xfrm>
            <a:off x="54423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Allocating Inventory</a:t>
            </a:r>
          </a:p>
        </p:txBody>
      </p:sp>
      <p:sp>
        <p:nvSpPr>
          <p:cNvPr id="65" name="Chevron 123">
            <a:hlinkClick r:id="rId17" action="ppaction://hlinksldjump"/>
          </p:cNvPr>
          <p:cNvSpPr>
            <a:spLocks noChangeArrowheads="1"/>
          </p:cNvSpPr>
          <p:nvPr/>
        </p:nvSpPr>
        <p:spPr bwMode="auto">
          <a:xfrm>
            <a:off x="6287038"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Consuming Inventory</a:t>
            </a:r>
          </a:p>
        </p:txBody>
      </p:sp>
      <p:sp>
        <p:nvSpPr>
          <p:cNvPr id="66" name="Chevron 123">
            <a:hlinkClick r:id="rId18" action="ppaction://hlinksldjump"/>
          </p:cNvPr>
          <p:cNvSpPr>
            <a:spLocks noChangeArrowheads="1"/>
          </p:cNvSpPr>
          <p:nvPr/>
        </p:nvSpPr>
        <p:spPr bwMode="auto">
          <a:xfrm>
            <a:off x="7133226"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Invoicing</a:t>
            </a:r>
          </a:p>
        </p:txBody>
      </p:sp>
      <p:sp>
        <p:nvSpPr>
          <p:cNvPr id="44" name="Chevron 123">
            <a:hlinkClick r:id="rId19"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a:t>
            </a:r>
          </a:p>
        </p:txBody>
      </p:sp>
      <p:sp>
        <p:nvSpPr>
          <p:cNvPr id="69"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100" name="Chevron 45"/>
          <p:cNvSpPr>
            <a:spLocks noChangeArrowheads="1"/>
          </p:cNvSpPr>
          <p:nvPr/>
        </p:nvSpPr>
        <p:spPr bwMode="auto">
          <a:xfrm>
            <a:off x="1108485" y="1794835"/>
            <a:ext cx="3514286" cy="1535081"/>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Project Stock Order</a:t>
            </a:r>
          </a:p>
        </p:txBody>
      </p:sp>
      <p:sp>
        <p:nvSpPr>
          <p:cNvPr id="101" name="Chevron 100"/>
          <p:cNvSpPr>
            <a:spLocks noChangeArrowheads="1"/>
          </p:cNvSpPr>
          <p:nvPr>
            <p:custDataLst>
              <p:tags r:id="rId1"/>
            </p:custDataLst>
          </p:nvPr>
        </p:nvSpPr>
        <p:spPr bwMode="auto">
          <a:xfrm>
            <a:off x="1316208" y="218440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project stock order for project/tasks</a:t>
            </a:r>
          </a:p>
        </p:txBody>
      </p:sp>
      <p:sp>
        <p:nvSpPr>
          <p:cNvPr id="102" name="Chevron 101"/>
          <p:cNvSpPr>
            <a:spLocks noChangeArrowheads="1"/>
          </p:cNvSpPr>
          <p:nvPr>
            <p:custDataLst>
              <p:tags r:id="rId2"/>
            </p:custDataLst>
          </p:nvPr>
        </p:nvSpPr>
        <p:spPr bwMode="auto">
          <a:xfrm>
            <a:off x="2101227" y="218440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Enter quantities</a:t>
            </a:r>
          </a:p>
        </p:txBody>
      </p:sp>
      <p:sp>
        <p:nvSpPr>
          <p:cNvPr id="103" name="Chevron 102"/>
          <p:cNvSpPr>
            <a:spLocks noChangeArrowheads="1"/>
          </p:cNvSpPr>
          <p:nvPr>
            <p:custDataLst>
              <p:tags r:id="rId3"/>
            </p:custDataLst>
          </p:nvPr>
        </p:nvSpPr>
        <p:spPr bwMode="auto">
          <a:xfrm>
            <a:off x="2888604" y="218440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Enter ship-from and ship-to locations</a:t>
            </a:r>
          </a:p>
        </p:txBody>
      </p:sp>
      <p:sp>
        <p:nvSpPr>
          <p:cNvPr id="104" name="Chevron 103"/>
          <p:cNvSpPr>
            <a:spLocks noChangeArrowheads="1"/>
          </p:cNvSpPr>
          <p:nvPr>
            <p:custDataLst>
              <p:tags r:id="rId4"/>
            </p:custDataLst>
          </p:nvPr>
        </p:nvSpPr>
        <p:spPr bwMode="auto">
          <a:xfrm>
            <a:off x="3680756" y="218440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Save project stock order</a:t>
            </a:r>
          </a:p>
        </p:txBody>
      </p:sp>
      <p:sp>
        <p:nvSpPr>
          <p:cNvPr id="105" name="Oval 104">
            <a:hlinkClick r:id="rId20" action="ppaction://hlinksldjump" tooltip="The project manager can order quantities as required. It is not necessary to order the entire quantity at once."/>
          </p:cNvPr>
          <p:cNvSpPr>
            <a:spLocks noChangeAspect="1"/>
          </p:cNvSpPr>
          <p:nvPr/>
        </p:nvSpPr>
        <p:spPr bwMode="gray">
          <a:xfrm>
            <a:off x="2691154" y="276526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6" name="Oval 105">
            <a:hlinkClick r:id="rId20" action="ppaction://hlinksldjump" tooltip="The ship-to and ship-from locations pass on the project's preference and requirement to the supply chain."/>
          </p:cNvPr>
          <p:cNvSpPr>
            <a:spLocks noChangeAspect="1"/>
          </p:cNvSpPr>
          <p:nvPr/>
        </p:nvSpPr>
        <p:spPr bwMode="gray">
          <a:xfrm>
            <a:off x="3476845" y="276526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8" name="Oval 107">
            <a:hlinkClick r:id="rId20" action="ppaction://hlinksldjump" tooltip="The project manager can place an order to request the quantities for the entire project or at a task level."/>
          </p:cNvPr>
          <p:cNvSpPr>
            <a:spLocks noChangeAspect="1"/>
          </p:cNvSpPr>
          <p:nvPr/>
        </p:nvSpPr>
        <p:spPr bwMode="gray">
          <a:xfrm>
            <a:off x="1905463" y="2763870"/>
            <a:ext cx="144000" cy="144000"/>
          </a:xfrm>
          <a:prstGeom prst="ellipse">
            <a:avLst/>
          </a:prstGeom>
          <a:solidFill>
            <a:srgbClr val="2E6C8D"/>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109" name="TextBox 59">
            <a:hlinkClick r:id="rId21" action="ppaction://hlinksldjump"/>
          </p:cNvPr>
          <p:cNvSpPr txBox="1">
            <a:spLocks noChangeArrowheads="1"/>
          </p:cNvSpPr>
          <p:nvPr/>
        </p:nvSpPr>
        <p:spPr bwMode="auto">
          <a:xfrm>
            <a:off x="4210842" y="1754890"/>
            <a:ext cx="300082" cy="307777"/>
          </a:xfrm>
          <a:prstGeom prst="rect">
            <a:avLst/>
          </a:prstGeom>
          <a:noFill/>
          <a:ln w="9525">
            <a:noFill/>
            <a:miter lim="800000"/>
            <a:headEnd/>
            <a:tailEnd/>
          </a:ln>
        </p:spPr>
        <p:txBody>
          <a:bodyPr wrap="none">
            <a:spAutoFit/>
          </a:bodyPr>
          <a:lstStyle/>
          <a:p>
            <a:r>
              <a:rPr lang="en-US" sz="1400" dirty="0">
                <a:solidFill>
                  <a:schemeClr val="bg1"/>
                </a:solidFill>
                <a:latin typeface="BentonSans Light" pitchFamily="2" charset="0"/>
                <a:cs typeface="BrowalliaUPC" pitchFamily="34" charset="-34"/>
              </a:rPr>
              <a:t>X</a:t>
            </a:r>
          </a:p>
        </p:txBody>
      </p:sp>
      <p:sp>
        <p:nvSpPr>
          <p:cNvPr id="110" name="Chevron 101"/>
          <p:cNvSpPr>
            <a:spLocks noChangeArrowheads="1"/>
          </p:cNvSpPr>
          <p:nvPr/>
        </p:nvSpPr>
        <p:spPr bwMode="auto">
          <a:xfrm>
            <a:off x="7613870" y="4566644"/>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Project Manager</a:t>
            </a:r>
          </a:p>
        </p:txBody>
      </p:sp>
      <p:sp>
        <p:nvSpPr>
          <p:cNvPr id="111" name="Chevron 102"/>
          <p:cNvSpPr>
            <a:spLocks noChangeArrowheads="1"/>
          </p:cNvSpPr>
          <p:nvPr/>
        </p:nvSpPr>
        <p:spPr bwMode="auto">
          <a:xfrm>
            <a:off x="7613870" y="5068477"/>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Project Management   </a:t>
            </a:r>
          </a:p>
        </p:txBody>
      </p:sp>
      <p:pic>
        <p:nvPicPr>
          <p:cNvPr id="112" name="Picture 2"/>
          <p:cNvPicPr>
            <a:picLocks noChangeAspect="1" noChangeArrowheads="1"/>
          </p:cNvPicPr>
          <p:nvPr/>
        </p:nvPicPr>
        <p:blipFill>
          <a:blip r:embed="rId22">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113" name="Picture 147"/>
          <p:cNvPicPr>
            <a:picLocks noChangeAspect="1"/>
          </p:cNvPicPr>
          <p:nvPr/>
        </p:nvPicPr>
        <p:blipFill>
          <a:blip r:embed="rId23">
            <a:extLst>
              <a:ext uri="{28A0092B-C50C-407E-A947-70E740481C1C}">
                <a14:useLocalDpi xmlns:a14="http://schemas.microsoft.com/office/drawing/2010/main" val="0"/>
              </a:ext>
            </a:extLst>
          </a:blip>
          <a:stretch>
            <a:fillRect/>
          </a:stretch>
        </p:blipFill>
        <p:spPr bwMode="auto">
          <a:xfrm>
            <a:off x="6878486" y="4548188"/>
            <a:ext cx="405115" cy="411162"/>
          </a:xfrm>
          <a:prstGeom prst="rect">
            <a:avLst/>
          </a:prstGeom>
          <a:noFill/>
          <a:ln w="9525">
            <a:noFill/>
            <a:miter lim="800000"/>
            <a:headEnd/>
            <a:tailEnd/>
          </a:ln>
        </p:spPr>
      </p:pic>
    </p:spTree>
    <p:extLst>
      <p:ext uri="{BB962C8B-B14F-4D97-AF65-F5344CB8AC3E}">
        <p14:creationId xmlns:p14="http://schemas.microsoft.com/office/powerpoint/2010/main" val="3848907409"/>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6" name="TextBox 8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9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latin typeface="BentonSans Light" pitchFamily="2" charset="0"/>
                <a:cs typeface="+mj-cs"/>
              </a:rPr>
              <a:t>Materials in Projects</a:t>
            </a:r>
            <a:br>
              <a:rPr lang="en-US" dirty="0">
                <a:latin typeface="BentonSans Light" pitchFamily="2" charset="0"/>
                <a:cs typeface="+mj-cs"/>
              </a:rPr>
            </a:br>
            <a:r>
              <a:rPr lang="en-US" dirty="0">
                <a:latin typeface="BentonSans Light" pitchFamily="2" charset="0"/>
                <a:cs typeface="+mj-cs"/>
              </a:rPr>
              <a:t>Process Details: Planning Material</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b="1" dirty="0">
                <a:solidFill>
                  <a:srgbClr val="666666"/>
                </a:solidFill>
                <a:latin typeface="BentonSans Bold" pitchFamily="2" charset="0"/>
              </a:rPr>
              <a:t>Process Description</a:t>
            </a:r>
            <a:endParaRPr lang="en-US" sz="900" dirty="0">
              <a:solidFill>
                <a:srgbClr val="666666"/>
              </a:solidFill>
              <a:latin typeface="BentonSans Bold" pitchFamily="2" charset="0"/>
            </a:endParaRPr>
          </a:p>
        </p:txBody>
      </p:sp>
      <p:sp>
        <p:nvSpPr>
          <p:cNvPr id="54" name="TextBox 66"/>
          <p:cNvSpPr txBox="1">
            <a:spLocks noChangeArrowheads="1"/>
          </p:cNvSpPr>
          <p:nvPr/>
        </p:nvSpPr>
        <p:spPr bwMode="auto">
          <a:xfrm>
            <a:off x="1760926" y="4399866"/>
            <a:ext cx="4914194" cy="369332"/>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Planning Material</a:t>
            </a:r>
            <a:r>
              <a:rPr lang="en-US" sz="900" dirty="0"/>
              <a:t> business process belongs to the supply chain process, and enables the supply chain planner to plan for the demand requests from the project.</a:t>
            </a:r>
          </a:p>
        </p:txBody>
      </p:sp>
      <p:cxnSp>
        <p:nvCxnSpPr>
          <p:cNvPr id="67" name="Straight Connector 139"/>
          <p:cNvCxnSpPr>
            <a:cxnSpLocks noChangeShapeType="1"/>
          </p:cNvCxnSpPr>
          <p:nvPr/>
        </p:nvCxnSpPr>
        <p:spPr bwMode="auto">
          <a:xfrm>
            <a:off x="6786563" y="4438356"/>
            <a:ext cx="1" cy="2259062"/>
          </a:xfrm>
          <a:prstGeom prst="line">
            <a:avLst/>
          </a:prstGeom>
          <a:noFill/>
          <a:ln w="12700" algn="ctr">
            <a:solidFill>
              <a:schemeClr val="bg1"/>
            </a:solidFill>
            <a:round/>
            <a:headEnd/>
            <a:tailEnd/>
          </a:ln>
        </p:spPr>
      </p:cxn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9" name="TextBox 78"/>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b="1" dirty="0">
                <a:solidFill>
                  <a:srgbClr val="666666"/>
                </a:solidFill>
                <a:latin typeface="BentonSans Bold" pitchFamily="2" charset="0"/>
              </a:rPr>
              <a:t>Scenario </a:t>
            </a:r>
          </a:p>
          <a:p>
            <a:pPr>
              <a:buClr>
                <a:schemeClr val="accent1"/>
              </a:buClr>
              <a:buSzPct val="80000"/>
              <a:buFont typeface="Wingdings" pitchFamily="2" charset="2"/>
              <a:buNone/>
              <a:defRPr/>
            </a:pPr>
            <a:r>
              <a:rPr lang="en-US" sz="1200" b="1" dirty="0">
                <a:solidFill>
                  <a:srgbClr val="666666"/>
                </a:solidFill>
                <a:latin typeface="BentonSans Bold" pitchFamily="2" charset="0"/>
              </a:rPr>
              <a:t>Explorer</a:t>
            </a:r>
            <a:endParaRPr lang="en-US" sz="1000" dirty="0">
              <a:solidFill>
                <a:srgbClr val="666666"/>
              </a:solidFill>
              <a:latin typeface="BentonSans Bold" pitchFamily="2" charset="0"/>
            </a:endParaRPr>
          </a:p>
        </p:txBody>
      </p:sp>
      <p:sp>
        <p:nvSpPr>
          <p:cNvPr id="8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3" name="Picture 92" descr="Calculator_2_60px.png"/>
          <p:cNvPicPr>
            <a:picLocks noChangeAspect="1"/>
          </p:cNvPicPr>
          <p:nvPr/>
        </p:nvPicPr>
        <p:blipFill>
          <a:blip r:embed="rId7" cstate="print"/>
          <a:stretch>
            <a:fillRect/>
          </a:stretch>
        </p:blipFill>
        <p:spPr>
          <a:xfrm>
            <a:off x="366739" y="5245467"/>
            <a:ext cx="180000" cy="180000"/>
          </a:xfrm>
          <a:prstGeom prst="rect">
            <a:avLst/>
          </a:prstGeom>
        </p:spPr>
      </p:pic>
      <p:pic>
        <p:nvPicPr>
          <p:cNvPr id="94" name="Picture 93" descr="Monitor_60px.png"/>
          <p:cNvPicPr>
            <a:picLocks noChangeAspect="1"/>
          </p:cNvPicPr>
          <p:nvPr/>
        </p:nvPicPr>
        <p:blipFill>
          <a:blip r:embed="rId8" cstate="print"/>
          <a:stretch>
            <a:fillRect/>
          </a:stretch>
        </p:blipFill>
        <p:spPr>
          <a:xfrm>
            <a:off x="366739" y="5604137"/>
            <a:ext cx="180000" cy="180000"/>
          </a:xfrm>
          <a:prstGeom prst="rect">
            <a:avLst/>
          </a:prstGeom>
        </p:spPr>
      </p:pic>
      <p:sp>
        <p:nvSpPr>
          <p:cNvPr id="95" name="Rectangle 57">
            <a:hlinkClick r:id="rId9" action="ppaction://hlinksldjump"/>
          </p:cNvPr>
          <p:cNvSpPr>
            <a:spLocks noChangeArrowheads="1"/>
          </p:cNvSpPr>
          <p:nvPr/>
        </p:nvSpPr>
        <p:spPr bwMode="auto">
          <a:xfrm>
            <a:off x="30964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7" name="Rectangle 57">
            <a:hlinkClick r:id="rId10"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3" name="Rectangle 57">
            <a:hlinkClick r:id="rId1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0" name="Picture 5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
        <p:nvSpPr>
          <p:cNvPr id="45" name="Chevron 123">
            <a:hlinkClick r:id="rId13" action="ppaction://hlinksldjump"/>
          </p:cNvPr>
          <p:cNvSpPr>
            <a:spLocks noChangeArrowheads="1"/>
          </p:cNvSpPr>
          <p:nvPr/>
        </p:nvSpPr>
        <p:spPr bwMode="auto">
          <a:xfrm>
            <a:off x="3733827"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Allocating Inventory</a:t>
            </a:r>
          </a:p>
        </p:txBody>
      </p:sp>
      <p:sp>
        <p:nvSpPr>
          <p:cNvPr id="46" name="Chevron 123"/>
          <p:cNvSpPr>
            <a:spLocks noChangeArrowheads="1"/>
          </p:cNvSpPr>
          <p:nvPr/>
        </p:nvSpPr>
        <p:spPr bwMode="auto">
          <a:xfrm>
            <a:off x="4578494"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Consuming Inventory</a:t>
            </a:r>
          </a:p>
        </p:txBody>
      </p:sp>
      <p:sp>
        <p:nvSpPr>
          <p:cNvPr id="51" name="Chevron 123"/>
          <p:cNvSpPr>
            <a:spLocks noChangeArrowheads="1"/>
          </p:cNvSpPr>
          <p:nvPr/>
        </p:nvSpPr>
        <p:spPr bwMode="auto">
          <a:xfrm>
            <a:off x="5424682"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Invoicing</a:t>
            </a:r>
          </a:p>
        </p:txBody>
      </p:sp>
      <p:sp>
        <p:nvSpPr>
          <p:cNvPr id="59" name="Chevron 123">
            <a:hlinkClick r:id="rId14"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a:t>
            </a:r>
          </a:p>
        </p:txBody>
      </p:sp>
      <p:sp>
        <p:nvSpPr>
          <p:cNvPr id="61" name="Chevron 123">
            <a:hlinkClick r:id="rId15" action="ppaction://hlinksldjump"/>
          </p:cNvPr>
          <p:cNvSpPr>
            <a:spLocks noChangeArrowheads="1"/>
          </p:cNvSpPr>
          <p:nvPr/>
        </p:nvSpPr>
        <p:spPr bwMode="auto">
          <a:xfrm>
            <a:off x="1178459"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Stock Order</a:t>
            </a:r>
          </a:p>
        </p:txBody>
      </p:sp>
      <p:sp>
        <p:nvSpPr>
          <p:cNvPr id="88"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90" name="Chevron 83"/>
          <p:cNvSpPr>
            <a:spLocks noChangeArrowheads="1"/>
          </p:cNvSpPr>
          <p:nvPr/>
        </p:nvSpPr>
        <p:spPr bwMode="auto">
          <a:xfrm>
            <a:off x="1958559" y="1846443"/>
            <a:ext cx="1810363"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Planning Material</a:t>
            </a:r>
          </a:p>
        </p:txBody>
      </p:sp>
      <p:sp>
        <p:nvSpPr>
          <p:cNvPr id="91" name="Chevron 90"/>
          <p:cNvSpPr>
            <a:spLocks noChangeArrowheads="1"/>
          </p:cNvSpPr>
          <p:nvPr>
            <p:custDataLst>
              <p:tags r:id="rId1"/>
            </p:custDataLst>
          </p:nvPr>
        </p:nvSpPr>
        <p:spPr bwMode="auto">
          <a:xfrm>
            <a:off x="2110320" y="217204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Run material planning</a:t>
            </a:r>
          </a:p>
        </p:txBody>
      </p:sp>
      <p:sp>
        <p:nvSpPr>
          <p:cNvPr id="100" name="Chevron 99"/>
          <p:cNvSpPr>
            <a:spLocks noChangeArrowheads="1"/>
          </p:cNvSpPr>
          <p:nvPr>
            <p:custDataLst>
              <p:tags r:id="rId2"/>
            </p:custDataLst>
          </p:nvPr>
        </p:nvSpPr>
        <p:spPr bwMode="auto">
          <a:xfrm>
            <a:off x="2895339" y="2172043"/>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Build inventory</a:t>
            </a:r>
          </a:p>
        </p:txBody>
      </p:sp>
      <p:sp>
        <p:nvSpPr>
          <p:cNvPr id="101" name="Oval 100">
            <a:hlinkClick r:id="rId16" action="ppaction://hlinksldjump" tooltip="If the inventory is not available, during material planning run, the system creates receipts for the demand. Upon execution of the receipt (purchase, production, or stock transfer), the inventory is built up."/>
          </p:cNvPr>
          <p:cNvSpPr>
            <a:spLocks noChangeAspect="1"/>
          </p:cNvSpPr>
          <p:nvPr/>
        </p:nvSpPr>
        <p:spPr bwMode="gray">
          <a:xfrm>
            <a:off x="3485266" y="275290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102" name="Oval 101">
            <a:hlinkClick r:id="rId16" action="ppaction://hlinksldjump" tooltip="The project stock order is captured as demand in the supply chain, and the material planning run is executed to net off this demand."/>
          </p:cNvPr>
          <p:cNvSpPr>
            <a:spLocks noChangeAspect="1"/>
          </p:cNvSpPr>
          <p:nvPr/>
        </p:nvSpPr>
        <p:spPr bwMode="gray">
          <a:xfrm>
            <a:off x="2699575" y="2751513"/>
            <a:ext cx="144000" cy="144000"/>
          </a:xfrm>
          <a:prstGeom prst="ellipse">
            <a:avLst/>
          </a:prstGeom>
          <a:solidFill>
            <a:srgbClr val="2E6C8D"/>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pic>
        <p:nvPicPr>
          <p:cNvPr id="103" name="Picture 77" descr="05"/>
          <p:cNvPicPr>
            <a:picLocks noChangeAspect="1" noChangeArrowheads="1"/>
          </p:cNvPicPr>
          <p:nvPr/>
        </p:nvPicPr>
        <p:blipFill>
          <a:blip r:embed="rId17" cstate="print"/>
          <a:srcRect/>
          <a:stretch>
            <a:fillRect/>
          </a:stretch>
        </p:blipFill>
        <p:spPr bwMode="auto">
          <a:xfrm>
            <a:off x="6994779" y="4580763"/>
            <a:ext cx="401638" cy="401638"/>
          </a:xfrm>
          <a:prstGeom prst="rect">
            <a:avLst/>
          </a:prstGeom>
          <a:noFill/>
          <a:ln w="9525">
            <a:noFill/>
            <a:miter lim="800000"/>
            <a:headEnd/>
            <a:tailEnd/>
          </a:ln>
        </p:spPr>
      </p:pic>
      <p:sp>
        <p:nvSpPr>
          <p:cNvPr id="104" name="AutoShape 78"/>
          <p:cNvSpPr>
            <a:spLocks noChangeArrowheads="1"/>
          </p:cNvSpPr>
          <p:nvPr/>
        </p:nvSpPr>
        <p:spPr bwMode="auto">
          <a:xfrm>
            <a:off x="6993191" y="4577588"/>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dirty="0"/>
          </a:p>
        </p:txBody>
      </p:sp>
      <p:sp>
        <p:nvSpPr>
          <p:cNvPr id="105" name="Chevron 101"/>
          <p:cNvSpPr>
            <a:spLocks noChangeArrowheads="1"/>
          </p:cNvSpPr>
          <p:nvPr/>
        </p:nvSpPr>
        <p:spPr bwMode="auto">
          <a:xfrm>
            <a:off x="7613870" y="4566644"/>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Supply Planner</a:t>
            </a:r>
          </a:p>
        </p:txBody>
      </p:sp>
      <p:sp>
        <p:nvSpPr>
          <p:cNvPr id="106" name="Chevron 102"/>
          <p:cNvSpPr>
            <a:spLocks noChangeArrowheads="1"/>
          </p:cNvSpPr>
          <p:nvPr/>
        </p:nvSpPr>
        <p:spPr bwMode="auto">
          <a:xfrm>
            <a:off x="7613870" y="5068477"/>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a:solidFill>
                  <a:srgbClr val="404040"/>
                </a:solidFill>
              </a:rPr>
              <a:t>Supply Planning </a:t>
            </a:r>
            <a:endParaRPr lang="en-US" sz="800" dirty="0">
              <a:solidFill>
                <a:srgbClr val="404040"/>
              </a:solidFill>
            </a:endParaRPr>
          </a:p>
        </p:txBody>
      </p:sp>
      <p:pic>
        <p:nvPicPr>
          <p:cNvPr id="107" name="Picture 2"/>
          <p:cNvPicPr>
            <a:picLocks noChangeAspect="1" noChangeArrowheads="1"/>
          </p:cNvPicPr>
          <p:nvPr/>
        </p:nvPicPr>
        <p:blipFill>
          <a:blip r:embed="rId18">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
        <p:nvSpPr>
          <p:cNvPr id="42" name="TextBox 59">
            <a:hlinkClick r:id="rId19" action="ppaction://hlinksldjump"/>
          </p:cNvPr>
          <p:cNvSpPr txBox="1">
            <a:spLocks noChangeArrowheads="1"/>
          </p:cNvSpPr>
          <p:nvPr/>
        </p:nvSpPr>
        <p:spPr bwMode="auto">
          <a:xfrm>
            <a:off x="3371538" y="1822762"/>
            <a:ext cx="300082" cy="307777"/>
          </a:xfrm>
          <a:prstGeom prst="rect">
            <a:avLst/>
          </a:prstGeom>
          <a:noFill/>
          <a:ln w="9525">
            <a:noFill/>
            <a:miter lim="800000"/>
            <a:headEnd/>
            <a:tailEnd/>
          </a:ln>
        </p:spPr>
        <p:txBody>
          <a:bodyPr wrap="none">
            <a:spAutoFit/>
          </a:bodyPr>
          <a:lstStyle/>
          <a:p>
            <a:r>
              <a:rPr lang="en-US" sz="1400" dirty="0">
                <a:solidFill>
                  <a:schemeClr val="bg1"/>
                </a:solidFill>
                <a:latin typeface="BentonSans Light" pitchFamily="2" charset="0"/>
                <a:cs typeface="BrowalliaUPC" pitchFamily="34" charset="-34"/>
              </a:rPr>
              <a:t>X</a:t>
            </a:r>
          </a:p>
        </p:txBody>
      </p:sp>
    </p:spTree>
    <p:extLst>
      <p:ext uri="{BB962C8B-B14F-4D97-AF65-F5344CB8AC3E}">
        <p14:creationId xmlns:p14="http://schemas.microsoft.com/office/powerpoint/2010/main" val="1279972010"/>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6" name="TextBox 8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9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latin typeface="BentonSans Light" pitchFamily="2" charset="0"/>
                <a:cs typeface="+mj-cs"/>
              </a:rPr>
              <a:t>Materials in Projects</a:t>
            </a:r>
            <a:br>
              <a:rPr lang="en-US" dirty="0">
                <a:latin typeface="BentonSans Light" pitchFamily="2" charset="0"/>
                <a:cs typeface="+mj-cs"/>
              </a:rPr>
            </a:br>
            <a:r>
              <a:rPr lang="en-US" dirty="0">
                <a:latin typeface="BentonSans Light" pitchFamily="2" charset="0"/>
                <a:cs typeface="+mj-cs"/>
              </a:rPr>
              <a:t>Process Details: Allocating Inventory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b="1" dirty="0">
                <a:solidFill>
                  <a:srgbClr val="666666"/>
                </a:solidFill>
                <a:latin typeface="BentonSans Bold" pitchFamily="2" charset="0"/>
              </a:rPr>
              <a:t>Process Description</a:t>
            </a:r>
            <a:endParaRPr lang="en-US" sz="900" dirty="0">
              <a:solidFill>
                <a:srgbClr val="666666"/>
              </a:solidFill>
              <a:latin typeface="BentonSans Bold" pitchFamily="2" charset="0"/>
            </a:endParaRPr>
          </a:p>
        </p:txBody>
      </p:sp>
      <p:sp>
        <p:nvSpPr>
          <p:cNvPr id="54" name="TextBox 66"/>
          <p:cNvSpPr txBox="1">
            <a:spLocks noChangeArrowheads="1"/>
          </p:cNvSpPr>
          <p:nvPr/>
        </p:nvSpPr>
        <p:spPr bwMode="auto">
          <a:xfrm>
            <a:off x="1760926" y="4399866"/>
            <a:ext cx="4914194" cy="507831"/>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Allocating Inventory </a:t>
            </a:r>
            <a:r>
              <a:rPr lang="en-US" sz="900" dirty="0"/>
              <a:t>business process belongs to the supply chain process. In this process, the inventory is allocated to the project by reserving the stock at site for direct consumption or pick up, or by pre-delivering the stock to the required location.</a:t>
            </a:r>
          </a:p>
        </p:txBody>
      </p: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9" name="TextBox 78"/>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b="1" dirty="0">
                <a:solidFill>
                  <a:srgbClr val="666666"/>
                </a:solidFill>
                <a:latin typeface="BentonSans Bold" pitchFamily="2" charset="0"/>
              </a:rPr>
              <a:t>Scenario </a:t>
            </a:r>
          </a:p>
          <a:p>
            <a:pPr>
              <a:buClr>
                <a:schemeClr val="accent1"/>
              </a:buClr>
              <a:buSzPct val="80000"/>
              <a:buFont typeface="Wingdings" pitchFamily="2" charset="2"/>
              <a:buNone/>
              <a:defRPr/>
            </a:pPr>
            <a:r>
              <a:rPr lang="en-US" sz="1200" b="1" dirty="0">
                <a:solidFill>
                  <a:srgbClr val="666666"/>
                </a:solidFill>
                <a:latin typeface="BentonSans Bold" pitchFamily="2" charset="0"/>
              </a:rPr>
              <a:t>Explorer</a:t>
            </a:r>
            <a:endParaRPr lang="en-US" sz="1000" dirty="0">
              <a:solidFill>
                <a:srgbClr val="666666"/>
              </a:solidFill>
              <a:latin typeface="BentonSans Bold" pitchFamily="2" charset="0"/>
            </a:endParaRPr>
          </a:p>
        </p:txBody>
      </p:sp>
      <p:sp>
        <p:nvSpPr>
          <p:cNvPr id="8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3" name="Picture 92" descr="Calculator_2_60px.png"/>
          <p:cNvPicPr>
            <a:picLocks noChangeAspect="1"/>
          </p:cNvPicPr>
          <p:nvPr/>
        </p:nvPicPr>
        <p:blipFill>
          <a:blip r:embed="rId7" cstate="print"/>
          <a:stretch>
            <a:fillRect/>
          </a:stretch>
        </p:blipFill>
        <p:spPr>
          <a:xfrm>
            <a:off x="366739" y="5245467"/>
            <a:ext cx="180000" cy="180000"/>
          </a:xfrm>
          <a:prstGeom prst="rect">
            <a:avLst/>
          </a:prstGeom>
        </p:spPr>
      </p:pic>
      <p:pic>
        <p:nvPicPr>
          <p:cNvPr id="94" name="Picture 93" descr="Monitor_60px.png"/>
          <p:cNvPicPr>
            <a:picLocks noChangeAspect="1"/>
          </p:cNvPicPr>
          <p:nvPr/>
        </p:nvPicPr>
        <p:blipFill>
          <a:blip r:embed="rId8" cstate="print"/>
          <a:stretch>
            <a:fillRect/>
          </a:stretch>
        </p:blipFill>
        <p:spPr>
          <a:xfrm>
            <a:off x="366739" y="5604137"/>
            <a:ext cx="180000" cy="180000"/>
          </a:xfrm>
          <a:prstGeom prst="rect">
            <a:avLst/>
          </a:prstGeom>
        </p:spPr>
      </p:pic>
      <p:sp>
        <p:nvSpPr>
          <p:cNvPr id="95" name="Rectangle 57">
            <a:hlinkClick r:id="rId9" action="ppaction://hlinksldjump"/>
          </p:cNvPr>
          <p:cNvSpPr>
            <a:spLocks noChangeArrowheads="1"/>
          </p:cNvSpPr>
          <p:nvPr/>
        </p:nvSpPr>
        <p:spPr bwMode="auto">
          <a:xfrm>
            <a:off x="30964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7" name="Rectangle 57">
            <a:hlinkClick r:id="rId10"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3" name="Rectangle 57">
            <a:hlinkClick r:id="rId1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0" name="Picture 5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
        <p:nvSpPr>
          <p:cNvPr id="45" name="Chevron 123">
            <a:hlinkClick r:id="rId13" action="ppaction://hlinksldjump"/>
          </p:cNvPr>
          <p:cNvSpPr>
            <a:spLocks noChangeArrowheads="1"/>
          </p:cNvSpPr>
          <p:nvPr/>
        </p:nvSpPr>
        <p:spPr bwMode="auto">
          <a:xfrm>
            <a:off x="4569620"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Consuming Inventory</a:t>
            </a:r>
          </a:p>
        </p:txBody>
      </p:sp>
      <p:sp>
        <p:nvSpPr>
          <p:cNvPr id="46" name="Chevron 123">
            <a:hlinkClick r:id="rId14" action="ppaction://hlinksldjump"/>
          </p:cNvPr>
          <p:cNvSpPr>
            <a:spLocks noChangeArrowheads="1"/>
          </p:cNvSpPr>
          <p:nvPr/>
        </p:nvSpPr>
        <p:spPr bwMode="auto">
          <a:xfrm>
            <a:off x="5415808"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Invoicing</a:t>
            </a:r>
          </a:p>
        </p:txBody>
      </p:sp>
      <p:sp>
        <p:nvSpPr>
          <p:cNvPr id="58" name="Chevron 123">
            <a:hlinkClick r:id="rId15"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a:t>
            </a:r>
          </a:p>
        </p:txBody>
      </p:sp>
      <p:sp>
        <p:nvSpPr>
          <p:cNvPr id="59" name="Chevron 123">
            <a:hlinkClick r:id="rId16" action="ppaction://hlinksldjump"/>
          </p:cNvPr>
          <p:cNvSpPr>
            <a:spLocks noChangeArrowheads="1"/>
          </p:cNvSpPr>
          <p:nvPr/>
        </p:nvSpPr>
        <p:spPr bwMode="auto">
          <a:xfrm>
            <a:off x="1166427"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Stock Order</a:t>
            </a:r>
          </a:p>
        </p:txBody>
      </p:sp>
      <p:sp>
        <p:nvSpPr>
          <p:cNvPr id="61" name="Chevron 123">
            <a:hlinkClick r:id="rId17" action="ppaction://hlinksldjump"/>
          </p:cNvPr>
          <p:cNvSpPr>
            <a:spLocks noChangeArrowheads="1"/>
          </p:cNvSpPr>
          <p:nvPr/>
        </p:nvSpPr>
        <p:spPr bwMode="auto">
          <a:xfrm>
            <a:off x="2011094"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Material</a:t>
            </a:r>
          </a:p>
        </p:txBody>
      </p:sp>
      <p:sp>
        <p:nvSpPr>
          <p:cNvPr id="51" name="Chevron 83"/>
          <p:cNvSpPr>
            <a:spLocks noChangeArrowheads="1"/>
          </p:cNvSpPr>
          <p:nvPr/>
        </p:nvSpPr>
        <p:spPr bwMode="auto">
          <a:xfrm>
            <a:off x="2806262" y="1869848"/>
            <a:ext cx="1810363"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Allocating Inventory</a:t>
            </a:r>
          </a:p>
        </p:txBody>
      </p:sp>
      <p:sp>
        <p:nvSpPr>
          <p:cNvPr id="63" name="Chevron 62"/>
          <p:cNvSpPr>
            <a:spLocks noChangeArrowheads="1"/>
          </p:cNvSpPr>
          <p:nvPr>
            <p:custDataLst>
              <p:tags r:id="rId1"/>
            </p:custDataLst>
          </p:nvPr>
        </p:nvSpPr>
        <p:spPr bwMode="auto">
          <a:xfrm>
            <a:off x="2948498" y="219828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Release customer demand</a:t>
            </a:r>
          </a:p>
        </p:txBody>
      </p:sp>
      <p:sp>
        <p:nvSpPr>
          <p:cNvPr id="64" name="Chevron 63"/>
          <p:cNvSpPr>
            <a:spLocks noChangeArrowheads="1"/>
          </p:cNvSpPr>
          <p:nvPr>
            <p:custDataLst>
              <p:tags r:id="rId2"/>
            </p:custDataLst>
          </p:nvPr>
        </p:nvSpPr>
        <p:spPr bwMode="auto">
          <a:xfrm>
            <a:off x="3733517" y="219828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Post goods issue</a:t>
            </a:r>
          </a:p>
        </p:txBody>
      </p:sp>
      <p:sp>
        <p:nvSpPr>
          <p:cNvPr id="65" name="Oval 64">
            <a:hlinkClick r:id="rId18" action="ppaction://hlinksldjump" tooltip="For the released customer demand, post the goods issue against the open quantities of the outbound delivery request that got created."/>
          </p:cNvPr>
          <p:cNvSpPr>
            <a:spLocks noChangeAspect="1"/>
          </p:cNvSpPr>
          <p:nvPr/>
        </p:nvSpPr>
        <p:spPr bwMode="gray">
          <a:xfrm>
            <a:off x="4323444" y="277914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6" name="Oval 65">
            <a:hlinkClick r:id="rId18" action="ppaction://hlinksldjump" tooltip="Check the availibility and release the demand to the level in which the confirmation is available."/>
          </p:cNvPr>
          <p:cNvSpPr>
            <a:spLocks noChangeAspect="1"/>
          </p:cNvSpPr>
          <p:nvPr/>
        </p:nvSpPr>
        <p:spPr bwMode="gray">
          <a:xfrm>
            <a:off x="3537753" y="2777750"/>
            <a:ext cx="144000" cy="144000"/>
          </a:xfrm>
          <a:prstGeom prst="ellipse">
            <a:avLst/>
          </a:prstGeom>
          <a:solidFill>
            <a:srgbClr val="2E6C8D"/>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68" name="Rectangle 77">
            <a:hlinkClick r:id="rId16" action="ppaction://hlinksldjump"/>
          </p:cNvPr>
          <p:cNvSpPr>
            <a:spLocks noChangeArrowheads="1"/>
          </p:cNvSpPr>
          <p:nvPr/>
        </p:nvSpPr>
        <p:spPr bwMode="auto">
          <a:xfrm>
            <a:off x="2760663" y="3015163"/>
            <a:ext cx="1805302" cy="215444"/>
          </a:xfrm>
          <a:prstGeom prst="rect">
            <a:avLst/>
          </a:prstGeom>
          <a:noFill/>
          <a:ln w="9525">
            <a:noFill/>
            <a:miter lim="800000"/>
            <a:headEnd/>
            <a:tailEnd/>
          </a:ln>
        </p:spPr>
        <p:txBody>
          <a:bodyPr wrap="none">
            <a:spAutoFit/>
          </a:bodyPr>
          <a:lstStyle/>
          <a:p>
            <a:pPr>
              <a:buClr>
                <a:schemeClr val="accent1"/>
              </a:buClr>
              <a:buSzPct val="80000"/>
            </a:pPr>
            <a:r>
              <a:rPr lang="en-US" sz="800" dirty="0">
                <a:solidFill>
                  <a:schemeClr val="bg1"/>
                </a:solidFill>
                <a:hlinkClick r:id="rId19" action="ppaction://hlinksldjump"/>
              </a:rPr>
              <a:t>Click here </a:t>
            </a:r>
            <a:r>
              <a:rPr lang="en-US" sz="800" dirty="0">
                <a:solidFill>
                  <a:schemeClr val="bg1"/>
                </a:solidFill>
              </a:rPr>
              <a:t>to show process variants</a:t>
            </a:r>
          </a:p>
        </p:txBody>
      </p:sp>
      <p:sp>
        <p:nvSpPr>
          <p:cNvPr id="71"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74" name="Chevron 101"/>
          <p:cNvSpPr>
            <a:spLocks noChangeArrowheads="1"/>
          </p:cNvSpPr>
          <p:nvPr/>
        </p:nvSpPr>
        <p:spPr bwMode="auto">
          <a:xfrm>
            <a:off x="7613870" y="4702571"/>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Supply Planner</a:t>
            </a:r>
          </a:p>
          <a:p>
            <a:pPr>
              <a:buClr>
                <a:schemeClr val="accent1"/>
              </a:buClr>
              <a:buSzPct val="80000"/>
              <a:buFont typeface="Wingdings" pitchFamily="2" charset="2"/>
              <a:buNone/>
            </a:pPr>
            <a:r>
              <a:rPr lang="de-DE" sz="800" dirty="0">
                <a:solidFill>
                  <a:srgbClr val="404040"/>
                </a:solidFill>
              </a:rPr>
              <a:t>Warehouse Manager</a:t>
            </a:r>
          </a:p>
          <a:p>
            <a:pPr>
              <a:buClr>
                <a:schemeClr val="accent1"/>
              </a:buClr>
              <a:buSzPct val="80000"/>
              <a:buFont typeface="Wingdings" pitchFamily="2" charset="2"/>
              <a:buNone/>
            </a:pPr>
            <a:r>
              <a:rPr lang="de-DE" sz="800" dirty="0">
                <a:solidFill>
                  <a:srgbClr val="404040"/>
                </a:solidFill>
              </a:rPr>
              <a:t>Warehouse Operator</a:t>
            </a:r>
          </a:p>
        </p:txBody>
      </p:sp>
      <p:sp>
        <p:nvSpPr>
          <p:cNvPr id="75" name="Chevron 102"/>
          <p:cNvSpPr>
            <a:spLocks noChangeArrowheads="1"/>
          </p:cNvSpPr>
          <p:nvPr/>
        </p:nvSpPr>
        <p:spPr bwMode="auto">
          <a:xfrm>
            <a:off x="7613870" y="5242645"/>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Outbound Logistics Control</a:t>
            </a:r>
          </a:p>
          <a:p>
            <a:pPr>
              <a:buClr>
                <a:schemeClr val="accent1"/>
              </a:buClr>
              <a:buSzPct val="80000"/>
              <a:buFont typeface="Wingdings" pitchFamily="2" charset="2"/>
              <a:buNone/>
            </a:pPr>
            <a:r>
              <a:rPr lang="en-US" sz="800" dirty="0">
                <a:solidFill>
                  <a:srgbClr val="404040"/>
                </a:solidFill>
              </a:rPr>
              <a:t>Supply Planning</a:t>
            </a:r>
          </a:p>
          <a:p>
            <a:pPr>
              <a:buClr>
                <a:schemeClr val="accent1"/>
              </a:buClr>
              <a:buSzPct val="80000"/>
              <a:buFont typeface="Wingdings" pitchFamily="2" charset="2"/>
              <a:buNone/>
            </a:pPr>
            <a:r>
              <a:rPr lang="en-US" sz="800" dirty="0">
                <a:solidFill>
                  <a:srgbClr val="404040"/>
                </a:solidFill>
              </a:rPr>
              <a:t>Outbound Logistics</a:t>
            </a:r>
          </a:p>
        </p:txBody>
      </p:sp>
      <p:pic>
        <p:nvPicPr>
          <p:cNvPr id="76" name="Picture 2"/>
          <p:cNvPicPr>
            <a:picLocks noChangeAspect="1" noChangeArrowheads="1"/>
          </p:cNvPicPr>
          <p:nvPr/>
        </p:nvPicPr>
        <p:blipFill>
          <a:blip r:embed="rId20">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grpSp>
        <p:nvGrpSpPr>
          <p:cNvPr id="78" name="Group 77"/>
          <p:cNvGrpSpPr/>
          <p:nvPr/>
        </p:nvGrpSpPr>
        <p:grpSpPr>
          <a:xfrm>
            <a:off x="7221758" y="4499710"/>
            <a:ext cx="407987" cy="407987"/>
            <a:chOff x="4192588" y="6329363"/>
            <a:chExt cx="407987" cy="407987"/>
          </a:xfrm>
        </p:grpSpPr>
        <p:pic>
          <p:nvPicPr>
            <p:cNvPr id="83" name="Picture 82" descr="45"/>
            <p:cNvPicPr>
              <a:picLocks noChangeAspect="1" noChangeArrowheads="1"/>
            </p:cNvPicPr>
            <p:nvPr/>
          </p:nvPicPr>
          <p:blipFill>
            <a:blip r:embed="rId21" cstate="print"/>
            <a:srcRect/>
            <a:stretch>
              <a:fillRect/>
            </a:stretch>
          </p:blipFill>
          <p:spPr bwMode="auto">
            <a:xfrm>
              <a:off x="4208463" y="6340475"/>
              <a:ext cx="384175" cy="384175"/>
            </a:xfrm>
            <a:prstGeom prst="rect">
              <a:avLst/>
            </a:prstGeom>
            <a:noFill/>
            <a:ln w="9525">
              <a:noFill/>
              <a:miter lim="800000"/>
              <a:headEnd/>
              <a:tailEnd/>
            </a:ln>
          </p:spPr>
        </p:pic>
        <p:sp>
          <p:nvSpPr>
            <p:cNvPr id="84" name="AutoShape 71"/>
            <p:cNvSpPr>
              <a:spLocks noChangeArrowheads="1"/>
            </p:cNvSpPr>
            <p:nvPr/>
          </p:nvSpPr>
          <p:spPr bwMode="auto">
            <a:xfrm>
              <a:off x="4192588" y="6329363"/>
              <a:ext cx="407987"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pic>
        <p:nvPicPr>
          <p:cNvPr id="77" name="Picture 68"/>
          <p:cNvPicPr>
            <a:picLocks noChangeAspect="1" noChangeArrowheads="1"/>
          </p:cNvPicPr>
          <p:nvPr/>
        </p:nvPicPr>
        <p:blipFill>
          <a:blip r:embed="rId22" cstate="print">
            <a:extLst>
              <a:ext uri="{28A0092B-C50C-407E-A947-70E740481C1C}">
                <a14:useLocalDpi xmlns:a14="http://schemas.microsoft.com/office/drawing/2010/main" val="0"/>
              </a:ext>
            </a:extLst>
          </a:blip>
          <a:stretch>
            <a:fillRect/>
          </a:stretch>
        </p:blipFill>
        <p:spPr bwMode="auto">
          <a:xfrm>
            <a:off x="6889306" y="4502884"/>
            <a:ext cx="442016" cy="433175"/>
          </a:xfrm>
          <a:prstGeom prst="rect">
            <a:avLst/>
          </a:prstGeom>
          <a:noFill/>
          <a:ln w="9525">
            <a:noFill/>
            <a:miter lim="800000"/>
            <a:headEnd/>
            <a:tailEnd/>
          </a:ln>
        </p:spPr>
      </p:pic>
      <p:grpSp>
        <p:nvGrpSpPr>
          <p:cNvPr id="3" name="Group 2"/>
          <p:cNvGrpSpPr/>
          <p:nvPr/>
        </p:nvGrpSpPr>
        <p:grpSpPr>
          <a:xfrm>
            <a:off x="6594709" y="4502884"/>
            <a:ext cx="407988" cy="407988"/>
            <a:chOff x="6740258" y="4502884"/>
            <a:chExt cx="407988" cy="407988"/>
          </a:xfrm>
        </p:grpSpPr>
        <p:pic>
          <p:nvPicPr>
            <p:cNvPr id="72" name="Picture 77" descr="05"/>
            <p:cNvPicPr>
              <a:picLocks noChangeAspect="1" noChangeArrowheads="1"/>
            </p:cNvPicPr>
            <p:nvPr/>
          </p:nvPicPr>
          <p:blipFill>
            <a:blip r:embed="rId23" cstate="print"/>
            <a:srcRect/>
            <a:stretch>
              <a:fillRect/>
            </a:stretch>
          </p:blipFill>
          <p:spPr bwMode="auto">
            <a:xfrm>
              <a:off x="6741846" y="4506059"/>
              <a:ext cx="401638" cy="401638"/>
            </a:xfrm>
            <a:prstGeom prst="rect">
              <a:avLst/>
            </a:prstGeom>
            <a:noFill/>
            <a:ln w="9525">
              <a:noFill/>
              <a:miter lim="800000"/>
              <a:headEnd/>
              <a:tailEnd/>
            </a:ln>
          </p:spPr>
        </p:pic>
        <p:sp>
          <p:nvSpPr>
            <p:cNvPr id="73" name="AutoShape 78"/>
            <p:cNvSpPr>
              <a:spLocks noChangeArrowheads="1"/>
            </p:cNvSpPr>
            <p:nvPr/>
          </p:nvSpPr>
          <p:spPr bwMode="auto">
            <a:xfrm>
              <a:off x="6740258" y="4502884"/>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dirty="0"/>
            </a:p>
          </p:txBody>
        </p:sp>
      </p:grpSp>
      <p:sp>
        <p:nvSpPr>
          <p:cNvPr id="88" name="TextBox 59">
            <a:hlinkClick r:id="rId24" action="ppaction://hlinksldjump"/>
          </p:cNvPr>
          <p:cNvSpPr txBox="1">
            <a:spLocks noChangeArrowheads="1"/>
          </p:cNvSpPr>
          <p:nvPr/>
        </p:nvSpPr>
        <p:spPr bwMode="auto">
          <a:xfrm>
            <a:off x="4230380" y="1806403"/>
            <a:ext cx="300082" cy="307777"/>
          </a:xfrm>
          <a:prstGeom prst="rect">
            <a:avLst/>
          </a:prstGeom>
          <a:noFill/>
          <a:ln w="9525">
            <a:noFill/>
            <a:miter lim="800000"/>
            <a:headEnd/>
            <a:tailEnd/>
          </a:ln>
        </p:spPr>
        <p:txBody>
          <a:bodyPr wrap="none">
            <a:spAutoFit/>
          </a:bodyPr>
          <a:lstStyle/>
          <a:p>
            <a:r>
              <a:rPr lang="en-US" sz="1400" dirty="0">
                <a:solidFill>
                  <a:schemeClr val="bg1"/>
                </a:solidFill>
                <a:latin typeface="BentonSans Light" pitchFamily="2" charset="0"/>
                <a:cs typeface="BrowalliaUPC" pitchFamily="34" charset="-34"/>
              </a:rPr>
              <a:t>X</a:t>
            </a:r>
          </a:p>
        </p:txBody>
      </p:sp>
    </p:spTree>
    <p:extLst>
      <p:ext uri="{BB962C8B-B14F-4D97-AF65-F5344CB8AC3E}">
        <p14:creationId xmlns:p14="http://schemas.microsoft.com/office/powerpoint/2010/main" val="1132659720"/>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5" name="Picture 54" descr="i_button_black.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6" name="TextBox 8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9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latin typeface="BentonSans Light" pitchFamily="2" charset="0"/>
                <a:cs typeface="+mj-cs"/>
              </a:rPr>
              <a:t>Materials in Projects</a:t>
            </a:r>
            <a:br>
              <a:rPr lang="en-US" dirty="0">
                <a:latin typeface="BentonSans Light" pitchFamily="2" charset="0"/>
                <a:cs typeface="+mj-cs"/>
              </a:rPr>
            </a:br>
            <a:r>
              <a:rPr lang="en-US" dirty="0">
                <a:latin typeface="BentonSans Light" pitchFamily="2" charset="0"/>
                <a:cs typeface="+mj-cs"/>
              </a:rPr>
              <a:t>Process Details: Allocating Inventory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b="1" dirty="0">
                <a:solidFill>
                  <a:srgbClr val="666666"/>
                </a:solidFill>
                <a:latin typeface="BentonSans Bold" pitchFamily="2" charset="0"/>
              </a:rPr>
              <a:t>Process Description</a:t>
            </a:r>
            <a:endParaRPr lang="en-US" sz="900" dirty="0">
              <a:solidFill>
                <a:srgbClr val="666666"/>
              </a:solidFill>
              <a:latin typeface="BentonSans Bold" pitchFamily="2" charset="0"/>
            </a:endParaRPr>
          </a:p>
        </p:txBody>
      </p:sp>
      <p:sp>
        <p:nvSpPr>
          <p:cNvPr id="54" name="TextBox 66"/>
          <p:cNvSpPr txBox="1">
            <a:spLocks noChangeArrowheads="1"/>
          </p:cNvSpPr>
          <p:nvPr/>
        </p:nvSpPr>
        <p:spPr bwMode="auto">
          <a:xfrm>
            <a:off x="1760926" y="4399866"/>
            <a:ext cx="4914194" cy="507831"/>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Allocating Inventory </a:t>
            </a:r>
            <a:r>
              <a:rPr lang="en-US" sz="900" dirty="0"/>
              <a:t>business process belongs to the supply chain process. In this process, the inventory is allocated to the project by reserving the stock at site for direct consumption or pick up, or by pre-delivering the stock to the required location.</a:t>
            </a:r>
          </a:p>
        </p:txBody>
      </p:sp>
      <p:cxnSp>
        <p:nvCxnSpPr>
          <p:cNvPr id="67" name="Straight Connector 139"/>
          <p:cNvCxnSpPr>
            <a:cxnSpLocks noChangeShapeType="1"/>
          </p:cNvCxnSpPr>
          <p:nvPr/>
        </p:nvCxnSpPr>
        <p:spPr bwMode="auto">
          <a:xfrm>
            <a:off x="6786563" y="4438356"/>
            <a:ext cx="1" cy="2259062"/>
          </a:xfrm>
          <a:prstGeom prst="line">
            <a:avLst/>
          </a:prstGeom>
          <a:noFill/>
          <a:ln w="12700" algn="ctr">
            <a:solidFill>
              <a:schemeClr val="bg1"/>
            </a:solidFill>
            <a:round/>
            <a:headEnd/>
            <a:tailEnd/>
          </a:ln>
        </p:spPr>
      </p:cxn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9" name="TextBox 78"/>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b="1" dirty="0">
                <a:solidFill>
                  <a:srgbClr val="666666"/>
                </a:solidFill>
                <a:latin typeface="BentonSans Bold" pitchFamily="2" charset="0"/>
              </a:rPr>
              <a:t>Scenario </a:t>
            </a:r>
          </a:p>
          <a:p>
            <a:pPr>
              <a:buClr>
                <a:schemeClr val="accent1"/>
              </a:buClr>
              <a:buSzPct val="80000"/>
              <a:buFont typeface="Wingdings" pitchFamily="2" charset="2"/>
              <a:buNone/>
              <a:defRPr/>
            </a:pPr>
            <a:r>
              <a:rPr lang="en-US" sz="1200" b="1" dirty="0">
                <a:solidFill>
                  <a:srgbClr val="666666"/>
                </a:solidFill>
                <a:latin typeface="BentonSans Bold" pitchFamily="2" charset="0"/>
              </a:rPr>
              <a:t>Explorer</a:t>
            </a:r>
            <a:endParaRPr lang="en-US" sz="1000" dirty="0">
              <a:solidFill>
                <a:srgbClr val="666666"/>
              </a:solidFill>
              <a:latin typeface="BentonSans Bold" pitchFamily="2" charset="0"/>
            </a:endParaRPr>
          </a:p>
        </p:txBody>
      </p:sp>
      <p:sp>
        <p:nvSpPr>
          <p:cNvPr id="8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3" name="Picture 92" descr="Calculator_2_60px.png"/>
          <p:cNvPicPr>
            <a:picLocks noChangeAspect="1"/>
          </p:cNvPicPr>
          <p:nvPr/>
        </p:nvPicPr>
        <p:blipFill>
          <a:blip r:embed="rId8" cstate="print"/>
          <a:stretch>
            <a:fillRect/>
          </a:stretch>
        </p:blipFill>
        <p:spPr>
          <a:xfrm>
            <a:off x="366739" y="5245467"/>
            <a:ext cx="180000" cy="180000"/>
          </a:xfrm>
          <a:prstGeom prst="rect">
            <a:avLst/>
          </a:prstGeom>
        </p:spPr>
      </p:pic>
      <p:pic>
        <p:nvPicPr>
          <p:cNvPr id="94" name="Picture 93" descr="Monitor_60px.png"/>
          <p:cNvPicPr>
            <a:picLocks noChangeAspect="1"/>
          </p:cNvPicPr>
          <p:nvPr/>
        </p:nvPicPr>
        <p:blipFill>
          <a:blip r:embed="rId9" cstate="print"/>
          <a:stretch>
            <a:fillRect/>
          </a:stretch>
        </p:blipFill>
        <p:spPr>
          <a:xfrm>
            <a:off x="366739" y="5604137"/>
            <a:ext cx="180000" cy="180000"/>
          </a:xfrm>
          <a:prstGeom prst="rect">
            <a:avLst/>
          </a:prstGeom>
        </p:spPr>
      </p:pic>
      <p:sp>
        <p:nvSpPr>
          <p:cNvPr id="95" name="Rectangle 57">
            <a:hlinkClick r:id="rId10" action="ppaction://hlinksldjump"/>
          </p:cNvPr>
          <p:cNvSpPr>
            <a:spLocks noChangeArrowheads="1"/>
          </p:cNvSpPr>
          <p:nvPr/>
        </p:nvSpPr>
        <p:spPr bwMode="auto">
          <a:xfrm>
            <a:off x="30964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7" name="Rectangle 57">
            <a:hlinkClick r:id="rId11"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3" name="Rectangle 57">
            <a:hlinkClick r:id="rId12"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0" name="Picture 5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
        <p:nvSpPr>
          <p:cNvPr id="62" name="Chevron 55"/>
          <p:cNvSpPr>
            <a:spLocks noChangeArrowheads="1"/>
          </p:cNvSpPr>
          <p:nvPr/>
        </p:nvSpPr>
        <p:spPr bwMode="auto">
          <a:xfrm>
            <a:off x="2806263" y="3245995"/>
            <a:ext cx="1670706" cy="706880"/>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endParaRPr lang="de-DE" sz="400" dirty="0"/>
          </a:p>
          <a:p>
            <a:pPr marL="142875" indent="142875">
              <a:spcBef>
                <a:spcPts val="300"/>
              </a:spcBef>
            </a:pPr>
            <a:r>
              <a:rPr lang="de-DE" sz="900" dirty="0" err="1"/>
              <a:t>Consumption</a:t>
            </a:r>
            <a:r>
              <a:rPr lang="de-DE" sz="900" dirty="0"/>
              <a:t> </a:t>
            </a:r>
            <a:r>
              <a:rPr lang="de-DE" sz="900" dirty="0" err="1"/>
              <a:t>at</a:t>
            </a:r>
            <a:r>
              <a:rPr lang="de-DE" sz="900" dirty="0"/>
              <a:t> Site</a:t>
            </a:r>
          </a:p>
          <a:p>
            <a:pPr marL="142875" indent="142875">
              <a:spcBef>
                <a:spcPts val="300"/>
              </a:spcBef>
            </a:pPr>
            <a:r>
              <a:rPr lang="en-US" sz="900" dirty="0"/>
              <a:t>Pick-up</a:t>
            </a:r>
          </a:p>
          <a:p>
            <a:pPr marL="142875" indent="142875">
              <a:spcBef>
                <a:spcPts val="300"/>
              </a:spcBef>
            </a:pPr>
            <a:r>
              <a:rPr lang="de-DE" sz="900" dirty="0" err="1"/>
              <a:t>Pre-delivery</a:t>
            </a:r>
            <a:endParaRPr lang="de-DE" sz="900" dirty="0"/>
          </a:p>
        </p:txBody>
      </p:sp>
      <p:pic>
        <p:nvPicPr>
          <p:cNvPr id="90" name="Picture 89" descr="i_button_black.psd">
            <a:hlinkClick r:id="rId14" action="ppaction://hlinksldjump" tooltip="The Consumption at Site process variant enables you to allow the project to consume goods directly from a site."/>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888261" y="3386183"/>
            <a:ext cx="138040" cy="138040"/>
          </a:xfrm>
          <a:prstGeom prst="rect">
            <a:avLst/>
          </a:prstGeom>
        </p:spPr>
      </p:pic>
      <p:pic>
        <p:nvPicPr>
          <p:cNvPr id="91" name="Picture 90" descr="i_button_black.psd">
            <a:hlinkClick r:id="rId14" action="ppaction://hlinksldjump" tooltip="The Pick-up process variant enables you to send the project to a ship-to location. The transfer of goods is tracked through a delivery document like an outbound delivery. The goods are with the person who carries the stock to the ship-to location."/>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888261" y="3566704"/>
            <a:ext cx="138040" cy="138040"/>
          </a:xfrm>
          <a:prstGeom prst="rect">
            <a:avLst/>
          </a:prstGeom>
        </p:spPr>
      </p:pic>
      <p:pic>
        <p:nvPicPr>
          <p:cNvPr id="100" name="Picture 99" descr="i_button_black.psd">
            <a:hlinkClick r:id="rId14" action="ppaction://hlinksldjump" tooltip="The Pre-delivery process variant enables you to send the project to a ship-to location. The transfer of goods is tracked through a delivery document like an outbound delivery. The goods are associated with the ship-to party as custodian stock."/>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888261" y="3747225"/>
            <a:ext cx="138040" cy="138040"/>
          </a:xfrm>
          <a:prstGeom prst="rect">
            <a:avLst/>
          </a:prstGeom>
        </p:spPr>
      </p:pic>
      <p:sp>
        <p:nvSpPr>
          <p:cNvPr id="51" name="Chevron 83"/>
          <p:cNvSpPr>
            <a:spLocks noChangeArrowheads="1"/>
          </p:cNvSpPr>
          <p:nvPr/>
        </p:nvSpPr>
        <p:spPr bwMode="auto">
          <a:xfrm>
            <a:off x="2806262" y="1869848"/>
            <a:ext cx="1810363"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Allocating Inventory</a:t>
            </a:r>
          </a:p>
        </p:txBody>
      </p:sp>
      <p:sp>
        <p:nvSpPr>
          <p:cNvPr id="63" name="Chevron 62"/>
          <p:cNvSpPr>
            <a:spLocks noChangeArrowheads="1"/>
          </p:cNvSpPr>
          <p:nvPr>
            <p:custDataLst>
              <p:tags r:id="rId2"/>
            </p:custDataLst>
          </p:nvPr>
        </p:nvSpPr>
        <p:spPr bwMode="auto">
          <a:xfrm>
            <a:off x="2948498" y="219828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Release customer demand</a:t>
            </a:r>
          </a:p>
        </p:txBody>
      </p:sp>
      <p:sp>
        <p:nvSpPr>
          <p:cNvPr id="64" name="Chevron 63"/>
          <p:cNvSpPr>
            <a:spLocks noChangeArrowheads="1"/>
          </p:cNvSpPr>
          <p:nvPr>
            <p:custDataLst>
              <p:tags r:id="rId3"/>
            </p:custDataLst>
          </p:nvPr>
        </p:nvSpPr>
        <p:spPr bwMode="auto">
          <a:xfrm>
            <a:off x="3733517" y="219828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Post goods issue</a:t>
            </a:r>
          </a:p>
        </p:txBody>
      </p:sp>
      <p:sp>
        <p:nvSpPr>
          <p:cNvPr id="65" name="Oval 64">
            <a:hlinkClick r:id="rId14" action="ppaction://hlinksldjump" tooltip="For the released customer demand, post the goods issue against the open quantities of the outbound delivery request that got created."/>
          </p:cNvPr>
          <p:cNvSpPr>
            <a:spLocks noChangeAspect="1"/>
          </p:cNvSpPr>
          <p:nvPr/>
        </p:nvSpPr>
        <p:spPr bwMode="gray">
          <a:xfrm>
            <a:off x="4323444" y="277914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r>
              <a:rPr lang="de-DE" sz="1050" b="1" kern="0" dirty="0">
                <a:solidFill>
                  <a:schemeClr val="bg1"/>
                </a:solidFill>
                <a:latin typeface="BentonSans Bold" pitchFamily="2" charset="0"/>
                <a:ea typeface="Arial Unicode MS" pitchFamily="34" charset="-128"/>
                <a:cs typeface="Arial Unicode MS" pitchFamily="34" charset="-128"/>
              </a:rPr>
              <a:t>i</a:t>
            </a:r>
          </a:p>
        </p:txBody>
      </p:sp>
      <p:sp>
        <p:nvSpPr>
          <p:cNvPr id="66" name="Oval 65">
            <a:hlinkClick r:id="rId14" action="ppaction://hlinksldjump" tooltip="Check the availibility and release the demand to the level in which the confirmation is available."/>
          </p:cNvPr>
          <p:cNvSpPr>
            <a:spLocks noChangeAspect="1"/>
          </p:cNvSpPr>
          <p:nvPr/>
        </p:nvSpPr>
        <p:spPr bwMode="gray">
          <a:xfrm>
            <a:off x="3537753" y="2777750"/>
            <a:ext cx="144000" cy="144000"/>
          </a:xfrm>
          <a:prstGeom prst="ellipse">
            <a:avLst/>
          </a:prstGeom>
          <a:solidFill>
            <a:srgbClr val="2E6C8D"/>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68" name="Rectangle 77">
            <a:hlinkClick r:id="rId16" action="ppaction://hlinksldjump"/>
          </p:cNvPr>
          <p:cNvSpPr>
            <a:spLocks noChangeArrowheads="1"/>
          </p:cNvSpPr>
          <p:nvPr/>
        </p:nvSpPr>
        <p:spPr bwMode="auto">
          <a:xfrm>
            <a:off x="2760663" y="3015163"/>
            <a:ext cx="1760418" cy="215444"/>
          </a:xfrm>
          <a:prstGeom prst="rect">
            <a:avLst/>
          </a:prstGeom>
          <a:noFill/>
          <a:ln w="9525">
            <a:noFill/>
            <a:miter lim="800000"/>
            <a:headEnd/>
            <a:tailEnd/>
          </a:ln>
        </p:spPr>
        <p:txBody>
          <a:bodyPr wrap="none">
            <a:spAutoFit/>
          </a:bodyPr>
          <a:lstStyle/>
          <a:p>
            <a:pPr>
              <a:buClr>
                <a:schemeClr val="accent1"/>
              </a:buClr>
              <a:buSzPct val="80000"/>
            </a:pPr>
            <a:r>
              <a:rPr lang="en-US" sz="800" dirty="0">
                <a:solidFill>
                  <a:schemeClr val="bg1"/>
                </a:solidFill>
                <a:hlinkClick r:id="rId17" action="ppaction://hlinksldjump"/>
              </a:rPr>
              <a:t>Click here </a:t>
            </a:r>
            <a:r>
              <a:rPr lang="en-US" sz="800" dirty="0">
                <a:solidFill>
                  <a:schemeClr val="bg1"/>
                </a:solidFill>
              </a:rPr>
              <a:t>to hide process variants</a:t>
            </a:r>
          </a:p>
        </p:txBody>
      </p:sp>
      <p:sp>
        <p:nvSpPr>
          <p:cNvPr id="105"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106" name="Chevron 101"/>
          <p:cNvSpPr>
            <a:spLocks noChangeArrowheads="1"/>
          </p:cNvSpPr>
          <p:nvPr/>
        </p:nvSpPr>
        <p:spPr bwMode="auto">
          <a:xfrm>
            <a:off x="7613870" y="4702571"/>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Supply Planner</a:t>
            </a:r>
          </a:p>
          <a:p>
            <a:pPr>
              <a:buClr>
                <a:schemeClr val="accent1"/>
              </a:buClr>
              <a:buSzPct val="80000"/>
              <a:buFont typeface="Wingdings" pitchFamily="2" charset="2"/>
              <a:buNone/>
            </a:pPr>
            <a:r>
              <a:rPr lang="de-DE" sz="800" dirty="0">
                <a:solidFill>
                  <a:srgbClr val="404040"/>
                </a:solidFill>
              </a:rPr>
              <a:t>Warehouse Manager</a:t>
            </a:r>
          </a:p>
          <a:p>
            <a:pPr>
              <a:buClr>
                <a:schemeClr val="accent1"/>
              </a:buClr>
              <a:buSzPct val="80000"/>
              <a:buFont typeface="Wingdings" pitchFamily="2" charset="2"/>
              <a:buNone/>
            </a:pPr>
            <a:r>
              <a:rPr lang="de-DE" sz="800" dirty="0">
                <a:solidFill>
                  <a:srgbClr val="404040"/>
                </a:solidFill>
              </a:rPr>
              <a:t>Warehouse Operator</a:t>
            </a:r>
          </a:p>
        </p:txBody>
      </p:sp>
      <p:sp>
        <p:nvSpPr>
          <p:cNvPr id="107" name="Chevron 102"/>
          <p:cNvSpPr>
            <a:spLocks noChangeArrowheads="1"/>
          </p:cNvSpPr>
          <p:nvPr/>
        </p:nvSpPr>
        <p:spPr bwMode="auto">
          <a:xfrm>
            <a:off x="7613870" y="5242645"/>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Centers</a:t>
            </a:r>
          </a:p>
          <a:p>
            <a:pPr>
              <a:buClr>
                <a:schemeClr val="accent1"/>
              </a:buClr>
              <a:buSzPct val="80000"/>
              <a:buFont typeface="Wingdings" pitchFamily="2" charset="2"/>
              <a:buNone/>
            </a:pPr>
            <a:r>
              <a:rPr lang="en-US" sz="800" dirty="0">
                <a:solidFill>
                  <a:srgbClr val="404040"/>
                </a:solidFill>
              </a:rPr>
              <a:t>Outbound Logistics Control</a:t>
            </a:r>
          </a:p>
          <a:p>
            <a:pPr>
              <a:buClr>
                <a:schemeClr val="accent1"/>
              </a:buClr>
              <a:buSzPct val="80000"/>
              <a:buFont typeface="Wingdings" pitchFamily="2" charset="2"/>
              <a:buNone/>
            </a:pPr>
            <a:r>
              <a:rPr lang="en-US" sz="800" dirty="0">
                <a:solidFill>
                  <a:srgbClr val="404040"/>
                </a:solidFill>
              </a:rPr>
              <a:t>Supply Planning</a:t>
            </a:r>
          </a:p>
          <a:p>
            <a:pPr>
              <a:buClr>
                <a:schemeClr val="accent1"/>
              </a:buClr>
              <a:buSzPct val="80000"/>
              <a:buFont typeface="Wingdings" pitchFamily="2" charset="2"/>
              <a:buNone/>
            </a:pPr>
            <a:r>
              <a:rPr lang="en-US" sz="800" dirty="0">
                <a:solidFill>
                  <a:srgbClr val="404040"/>
                </a:solidFill>
              </a:rPr>
              <a:t>Outbound Logistics</a:t>
            </a:r>
          </a:p>
        </p:txBody>
      </p:sp>
      <p:pic>
        <p:nvPicPr>
          <p:cNvPr id="108" name="Picture 2"/>
          <p:cNvPicPr>
            <a:picLocks noChangeAspect="1" noChangeArrowheads="1"/>
          </p:cNvPicPr>
          <p:nvPr/>
        </p:nvPicPr>
        <p:blipFill>
          <a:blip r:embed="rId18">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grpSp>
        <p:nvGrpSpPr>
          <p:cNvPr id="109" name="Group 108"/>
          <p:cNvGrpSpPr/>
          <p:nvPr/>
        </p:nvGrpSpPr>
        <p:grpSpPr>
          <a:xfrm>
            <a:off x="7221758" y="4499710"/>
            <a:ext cx="407987" cy="407987"/>
            <a:chOff x="4192588" y="6329363"/>
            <a:chExt cx="407987" cy="407987"/>
          </a:xfrm>
        </p:grpSpPr>
        <p:pic>
          <p:nvPicPr>
            <p:cNvPr id="110" name="Picture 109" descr="45"/>
            <p:cNvPicPr>
              <a:picLocks noChangeAspect="1" noChangeArrowheads="1"/>
            </p:cNvPicPr>
            <p:nvPr/>
          </p:nvPicPr>
          <p:blipFill>
            <a:blip r:embed="rId19" cstate="print"/>
            <a:srcRect/>
            <a:stretch>
              <a:fillRect/>
            </a:stretch>
          </p:blipFill>
          <p:spPr bwMode="auto">
            <a:xfrm>
              <a:off x="4208463" y="6340475"/>
              <a:ext cx="384175" cy="384175"/>
            </a:xfrm>
            <a:prstGeom prst="rect">
              <a:avLst/>
            </a:prstGeom>
            <a:noFill/>
            <a:ln w="9525">
              <a:noFill/>
              <a:miter lim="800000"/>
              <a:headEnd/>
              <a:tailEnd/>
            </a:ln>
          </p:spPr>
        </p:pic>
        <p:sp>
          <p:nvSpPr>
            <p:cNvPr id="111" name="AutoShape 71"/>
            <p:cNvSpPr>
              <a:spLocks noChangeArrowheads="1"/>
            </p:cNvSpPr>
            <p:nvPr/>
          </p:nvSpPr>
          <p:spPr bwMode="auto">
            <a:xfrm>
              <a:off x="4192588" y="6329363"/>
              <a:ext cx="407987" cy="40798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de-DE"/>
            </a:p>
          </p:txBody>
        </p:sp>
      </p:grpSp>
      <p:pic>
        <p:nvPicPr>
          <p:cNvPr id="112" name="Picture 68"/>
          <p:cNvPicPr>
            <a:picLocks noChangeAspect="1" noChangeArrowheads="1"/>
          </p:cNvPicPr>
          <p:nvPr/>
        </p:nvPicPr>
        <p:blipFill>
          <a:blip r:embed="rId20" cstate="print">
            <a:extLst>
              <a:ext uri="{28A0092B-C50C-407E-A947-70E740481C1C}">
                <a14:useLocalDpi xmlns:a14="http://schemas.microsoft.com/office/drawing/2010/main" val="0"/>
              </a:ext>
            </a:extLst>
          </a:blip>
          <a:stretch>
            <a:fillRect/>
          </a:stretch>
        </p:blipFill>
        <p:spPr bwMode="auto">
          <a:xfrm>
            <a:off x="6889306" y="4502884"/>
            <a:ext cx="442016" cy="433175"/>
          </a:xfrm>
          <a:prstGeom prst="rect">
            <a:avLst/>
          </a:prstGeom>
          <a:noFill/>
          <a:ln w="9525">
            <a:noFill/>
            <a:miter lim="800000"/>
            <a:headEnd/>
            <a:tailEnd/>
          </a:ln>
        </p:spPr>
      </p:pic>
      <p:grpSp>
        <p:nvGrpSpPr>
          <p:cNvPr id="113" name="Group 112"/>
          <p:cNvGrpSpPr/>
          <p:nvPr/>
        </p:nvGrpSpPr>
        <p:grpSpPr>
          <a:xfrm>
            <a:off x="6594709" y="4502884"/>
            <a:ext cx="407988" cy="407988"/>
            <a:chOff x="6740258" y="4502884"/>
            <a:chExt cx="407988" cy="407988"/>
          </a:xfrm>
        </p:grpSpPr>
        <p:pic>
          <p:nvPicPr>
            <p:cNvPr id="114" name="Picture 77" descr="05"/>
            <p:cNvPicPr>
              <a:picLocks noChangeAspect="1" noChangeArrowheads="1"/>
            </p:cNvPicPr>
            <p:nvPr/>
          </p:nvPicPr>
          <p:blipFill>
            <a:blip r:embed="rId21" cstate="print"/>
            <a:srcRect/>
            <a:stretch>
              <a:fillRect/>
            </a:stretch>
          </p:blipFill>
          <p:spPr bwMode="auto">
            <a:xfrm>
              <a:off x="6741846" y="4506059"/>
              <a:ext cx="401638" cy="401638"/>
            </a:xfrm>
            <a:prstGeom prst="rect">
              <a:avLst/>
            </a:prstGeom>
            <a:noFill/>
            <a:ln w="9525">
              <a:noFill/>
              <a:miter lim="800000"/>
              <a:headEnd/>
              <a:tailEnd/>
            </a:ln>
          </p:spPr>
        </p:pic>
        <p:sp>
          <p:nvSpPr>
            <p:cNvPr id="115" name="AutoShape 78"/>
            <p:cNvSpPr>
              <a:spLocks noChangeArrowheads="1"/>
            </p:cNvSpPr>
            <p:nvPr/>
          </p:nvSpPr>
          <p:spPr bwMode="auto">
            <a:xfrm>
              <a:off x="6740258" y="4502884"/>
              <a:ext cx="407988" cy="4079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94 w 21600"/>
                <a:gd name="T25" fmla="*/ 3194 h 21600"/>
                <a:gd name="T26" fmla="*/ 18406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77" y="10800"/>
                  </a:moveTo>
                  <a:cubicBezTo>
                    <a:pt x="1177" y="16115"/>
                    <a:pt x="5485" y="20423"/>
                    <a:pt x="10800" y="20423"/>
                  </a:cubicBezTo>
                  <a:cubicBezTo>
                    <a:pt x="16115" y="20423"/>
                    <a:pt x="20423" y="16115"/>
                    <a:pt x="20423" y="10800"/>
                  </a:cubicBezTo>
                  <a:cubicBezTo>
                    <a:pt x="20423" y="5485"/>
                    <a:pt x="16115" y="1177"/>
                    <a:pt x="10800" y="1177"/>
                  </a:cubicBezTo>
                  <a:cubicBezTo>
                    <a:pt x="5485" y="1177"/>
                    <a:pt x="1177" y="5485"/>
                    <a:pt x="1177" y="10800"/>
                  </a:cubicBezTo>
                  <a:close/>
                </a:path>
              </a:pathLst>
            </a:custGeom>
            <a:solidFill>
              <a:srgbClr val="4DB6EF"/>
            </a:solidFill>
            <a:ln w="9525">
              <a:noFill/>
              <a:round/>
              <a:headEnd/>
              <a:tailEnd/>
            </a:ln>
          </p:spPr>
          <p:txBody>
            <a:bodyPr wrap="none" anchor="ctr"/>
            <a:lstStyle/>
            <a:p>
              <a:endParaRPr lang="en-US" dirty="0"/>
            </a:p>
          </p:txBody>
        </p:sp>
      </p:grpSp>
      <p:sp>
        <p:nvSpPr>
          <p:cNvPr id="116" name="TextBox 59">
            <a:hlinkClick r:id="rId22" action="ppaction://hlinksldjump"/>
          </p:cNvPr>
          <p:cNvSpPr txBox="1">
            <a:spLocks noChangeArrowheads="1"/>
          </p:cNvSpPr>
          <p:nvPr/>
        </p:nvSpPr>
        <p:spPr bwMode="auto">
          <a:xfrm>
            <a:off x="4230380" y="1806403"/>
            <a:ext cx="300082" cy="307777"/>
          </a:xfrm>
          <a:prstGeom prst="rect">
            <a:avLst/>
          </a:prstGeom>
          <a:noFill/>
          <a:ln w="9525">
            <a:noFill/>
            <a:miter lim="800000"/>
            <a:headEnd/>
            <a:tailEnd/>
          </a:ln>
        </p:spPr>
        <p:txBody>
          <a:bodyPr wrap="none">
            <a:spAutoFit/>
          </a:bodyPr>
          <a:lstStyle/>
          <a:p>
            <a:r>
              <a:rPr lang="en-US" sz="1400" dirty="0">
                <a:solidFill>
                  <a:schemeClr val="bg1"/>
                </a:solidFill>
                <a:latin typeface="BentonSans Light" pitchFamily="2" charset="0"/>
                <a:cs typeface="BrowalliaUPC" pitchFamily="34" charset="-34"/>
              </a:rPr>
              <a:t>X</a:t>
            </a:r>
          </a:p>
        </p:txBody>
      </p:sp>
      <p:sp>
        <p:nvSpPr>
          <p:cNvPr id="69" name="Chevron 123">
            <a:hlinkClick r:id="rId23"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a:t>
            </a:r>
          </a:p>
        </p:txBody>
      </p:sp>
      <p:sp>
        <p:nvSpPr>
          <p:cNvPr id="70" name="Chevron 123">
            <a:hlinkClick r:id="rId16" action="ppaction://hlinksldjump"/>
          </p:cNvPr>
          <p:cNvSpPr>
            <a:spLocks noChangeArrowheads="1"/>
          </p:cNvSpPr>
          <p:nvPr/>
        </p:nvSpPr>
        <p:spPr bwMode="auto">
          <a:xfrm>
            <a:off x="1166427"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Stock Order</a:t>
            </a:r>
          </a:p>
        </p:txBody>
      </p:sp>
      <p:sp>
        <p:nvSpPr>
          <p:cNvPr id="71" name="Chevron 123">
            <a:hlinkClick r:id="rId24" action="ppaction://hlinksldjump"/>
          </p:cNvPr>
          <p:cNvSpPr>
            <a:spLocks noChangeArrowheads="1"/>
          </p:cNvSpPr>
          <p:nvPr/>
        </p:nvSpPr>
        <p:spPr bwMode="auto">
          <a:xfrm>
            <a:off x="2011094"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Material</a:t>
            </a:r>
          </a:p>
        </p:txBody>
      </p:sp>
      <p:sp>
        <p:nvSpPr>
          <p:cNvPr id="72" name="Chevron 123">
            <a:hlinkClick r:id="rId25" action="ppaction://hlinksldjump"/>
          </p:cNvPr>
          <p:cNvSpPr>
            <a:spLocks noChangeArrowheads="1"/>
          </p:cNvSpPr>
          <p:nvPr/>
        </p:nvSpPr>
        <p:spPr bwMode="auto">
          <a:xfrm>
            <a:off x="4569620"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Consuming Inventory</a:t>
            </a:r>
          </a:p>
        </p:txBody>
      </p:sp>
      <p:sp>
        <p:nvSpPr>
          <p:cNvPr id="73" name="Chevron 123">
            <a:hlinkClick r:id="rId26" action="ppaction://hlinksldjump"/>
          </p:cNvPr>
          <p:cNvSpPr>
            <a:spLocks noChangeArrowheads="1"/>
          </p:cNvSpPr>
          <p:nvPr/>
        </p:nvSpPr>
        <p:spPr bwMode="auto">
          <a:xfrm>
            <a:off x="5415808"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Invoicing</a:t>
            </a:r>
          </a:p>
        </p:txBody>
      </p:sp>
    </p:spTree>
    <p:extLst>
      <p:ext uri="{BB962C8B-B14F-4D97-AF65-F5344CB8AC3E}">
        <p14:creationId xmlns:p14="http://schemas.microsoft.com/office/powerpoint/2010/main" val="1362636166"/>
      </p:ext>
    </p:extLst>
  </p:cSld>
  <p:clrMapOvr>
    <a:overrideClrMapping bg1="lt1" tx1="dk1" bg2="lt2" tx2="dk2" accent1="accent1" accent2="accent2" accent3="accent3" accent4="accent4" accent5="accent5" accent6="accent6" hlink="hlink" folHlink="folHlink"/>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descr="i_button_bl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6" name="TextBox 8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9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latin typeface="BentonSans Light" pitchFamily="2" charset="0"/>
                <a:cs typeface="+mj-cs"/>
              </a:rPr>
              <a:t>Materials in Projects</a:t>
            </a:r>
            <a:br>
              <a:rPr lang="en-US" dirty="0">
                <a:latin typeface="BentonSans Light" pitchFamily="2" charset="0"/>
                <a:cs typeface="+mj-cs"/>
              </a:rPr>
            </a:br>
            <a:r>
              <a:rPr lang="en-US" dirty="0">
                <a:latin typeface="BentonSans Light" pitchFamily="2" charset="0"/>
                <a:cs typeface="+mj-cs"/>
              </a:rPr>
              <a:t>Process Details: Consuming Inventory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dirty="0"/>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b="1" dirty="0">
                <a:solidFill>
                  <a:srgbClr val="666666"/>
                </a:solidFill>
                <a:latin typeface="BentonSans Bold" pitchFamily="2" charset="0"/>
              </a:rPr>
              <a:t>Process Description</a:t>
            </a:r>
            <a:endParaRPr lang="en-US" sz="900" dirty="0">
              <a:solidFill>
                <a:srgbClr val="666666"/>
              </a:solidFill>
              <a:latin typeface="BentonSans Bold" pitchFamily="2" charset="0"/>
            </a:endParaRPr>
          </a:p>
        </p:txBody>
      </p:sp>
      <p:sp>
        <p:nvSpPr>
          <p:cNvPr id="54" name="TextBox 66"/>
          <p:cNvSpPr txBox="1">
            <a:spLocks noChangeArrowheads="1"/>
          </p:cNvSpPr>
          <p:nvPr/>
        </p:nvSpPr>
        <p:spPr bwMode="auto">
          <a:xfrm>
            <a:off x="1760926" y="4399866"/>
            <a:ext cx="4914194" cy="507831"/>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In the </a:t>
            </a:r>
            <a:r>
              <a:rPr lang="en-US" sz="900" b="1" dirty="0"/>
              <a:t>Consuming Inventory  </a:t>
            </a:r>
            <a:r>
              <a:rPr lang="en-US" sz="900" dirty="0"/>
              <a:t>business process, the project consumes the allocated inventory to execute a project task. It is not necessary that the entire allocated quantity is consumed in one step. The quantity can be consumed in multiple phases.</a:t>
            </a:r>
          </a:p>
        </p:txBody>
      </p:sp>
      <p:cxnSp>
        <p:nvCxnSpPr>
          <p:cNvPr id="67" name="Straight Connector 139"/>
          <p:cNvCxnSpPr>
            <a:cxnSpLocks noChangeShapeType="1"/>
          </p:cNvCxnSpPr>
          <p:nvPr/>
        </p:nvCxnSpPr>
        <p:spPr bwMode="auto">
          <a:xfrm>
            <a:off x="6786563" y="4438356"/>
            <a:ext cx="1" cy="2259062"/>
          </a:xfrm>
          <a:prstGeom prst="line">
            <a:avLst/>
          </a:prstGeom>
          <a:noFill/>
          <a:ln w="12700" algn="ctr">
            <a:solidFill>
              <a:schemeClr val="bg1"/>
            </a:solidFill>
            <a:round/>
            <a:headEnd/>
            <a:tailEnd/>
          </a:ln>
        </p:spPr>
      </p:cxn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9" name="TextBox 78"/>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b="1" dirty="0">
                <a:solidFill>
                  <a:srgbClr val="666666"/>
                </a:solidFill>
                <a:latin typeface="BentonSans Bold" pitchFamily="2" charset="0"/>
              </a:rPr>
              <a:t>Scenario </a:t>
            </a:r>
          </a:p>
          <a:p>
            <a:pPr>
              <a:buClr>
                <a:schemeClr val="accent1"/>
              </a:buClr>
              <a:buSzPct val="80000"/>
              <a:buFont typeface="Wingdings" pitchFamily="2" charset="2"/>
              <a:buNone/>
              <a:defRPr/>
            </a:pPr>
            <a:r>
              <a:rPr lang="en-US" sz="1200" b="1" dirty="0">
                <a:solidFill>
                  <a:srgbClr val="666666"/>
                </a:solidFill>
                <a:latin typeface="BentonSans Bold" pitchFamily="2" charset="0"/>
              </a:rPr>
              <a:t>Explorer</a:t>
            </a:r>
            <a:endParaRPr lang="en-US" sz="1000" dirty="0">
              <a:solidFill>
                <a:srgbClr val="666666"/>
              </a:solidFill>
              <a:latin typeface="BentonSans Bold" pitchFamily="2" charset="0"/>
            </a:endParaRPr>
          </a:p>
        </p:txBody>
      </p:sp>
      <p:sp>
        <p:nvSpPr>
          <p:cNvPr id="8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3" name="Picture 92" descr="Calculator_2_60px.png"/>
          <p:cNvPicPr>
            <a:picLocks noChangeAspect="1"/>
          </p:cNvPicPr>
          <p:nvPr/>
        </p:nvPicPr>
        <p:blipFill>
          <a:blip r:embed="rId6" cstate="print"/>
          <a:stretch>
            <a:fillRect/>
          </a:stretch>
        </p:blipFill>
        <p:spPr>
          <a:xfrm>
            <a:off x="366739" y="5245467"/>
            <a:ext cx="180000" cy="180000"/>
          </a:xfrm>
          <a:prstGeom prst="rect">
            <a:avLst/>
          </a:prstGeom>
        </p:spPr>
      </p:pic>
      <p:pic>
        <p:nvPicPr>
          <p:cNvPr id="94" name="Picture 93" descr="Monitor_60px.png"/>
          <p:cNvPicPr>
            <a:picLocks noChangeAspect="1"/>
          </p:cNvPicPr>
          <p:nvPr/>
        </p:nvPicPr>
        <p:blipFill>
          <a:blip r:embed="rId7" cstate="print"/>
          <a:stretch>
            <a:fillRect/>
          </a:stretch>
        </p:blipFill>
        <p:spPr>
          <a:xfrm>
            <a:off x="366739" y="5604137"/>
            <a:ext cx="180000" cy="180000"/>
          </a:xfrm>
          <a:prstGeom prst="rect">
            <a:avLst/>
          </a:prstGeom>
        </p:spPr>
      </p:pic>
      <p:sp>
        <p:nvSpPr>
          <p:cNvPr id="95" name="Rectangle 57">
            <a:hlinkClick r:id="rId8" action="ppaction://hlinksldjump"/>
          </p:cNvPr>
          <p:cNvSpPr>
            <a:spLocks noChangeArrowheads="1"/>
          </p:cNvSpPr>
          <p:nvPr/>
        </p:nvSpPr>
        <p:spPr bwMode="auto">
          <a:xfrm>
            <a:off x="30964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7" name="Rectangle 57">
            <a:hlinkClick r:id="rId9"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3" name="Rectangle 57">
            <a:hlinkClick r:id="rId10"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0" name="Picture 5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
        <p:nvSpPr>
          <p:cNvPr id="45" name="Chevron 123">
            <a:hlinkClick r:id="rId12" action="ppaction://hlinksldjump"/>
          </p:cNvPr>
          <p:cNvSpPr>
            <a:spLocks noChangeArrowheads="1"/>
          </p:cNvSpPr>
          <p:nvPr/>
        </p:nvSpPr>
        <p:spPr bwMode="auto">
          <a:xfrm>
            <a:off x="2834494"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Allocating Inventory</a:t>
            </a:r>
          </a:p>
        </p:txBody>
      </p:sp>
      <p:sp>
        <p:nvSpPr>
          <p:cNvPr id="46" name="Chevron 123">
            <a:hlinkClick r:id="rId13" action="ppaction://hlinksldjump"/>
          </p:cNvPr>
          <p:cNvSpPr>
            <a:spLocks noChangeArrowheads="1"/>
          </p:cNvSpPr>
          <p:nvPr/>
        </p:nvSpPr>
        <p:spPr bwMode="auto">
          <a:xfrm>
            <a:off x="4736604"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Invoicing</a:t>
            </a:r>
          </a:p>
        </p:txBody>
      </p:sp>
      <p:sp>
        <p:nvSpPr>
          <p:cNvPr id="51" name="Chevron 123">
            <a:hlinkClick r:id="rId14"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a:t>
            </a:r>
          </a:p>
        </p:txBody>
      </p:sp>
      <p:sp>
        <p:nvSpPr>
          <p:cNvPr id="58" name="Chevron 123">
            <a:hlinkClick r:id="rId15" action="ppaction://hlinksldjump"/>
          </p:cNvPr>
          <p:cNvSpPr>
            <a:spLocks noChangeArrowheads="1"/>
          </p:cNvSpPr>
          <p:nvPr/>
        </p:nvSpPr>
        <p:spPr bwMode="auto">
          <a:xfrm>
            <a:off x="1166427"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Stock Order</a:t>
            </a:r>
          </a:p>
        </p:txBody>
      </p:sp>
      <p:sp>
        <p:nvSpPr>
          <p:cNvPr id="59" name="Chevron 123">
            <a:hlinkClick r:id="rId16" action="ppaction://hlinksldjump"/>
          </p:cNvPr>
          <p:cNvSpPr>
            <a:spLocks noChangeArrowheads="1"/>
          </p:cNvSpPr>
          <p:nvPr/>
        </p:nvSpPr>
        <p:spPr bwMode="auto">
          <a:xfrm>
            <a:off x="2000461"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Material</a:t>
            </a:r>
          </a:p>
        </p:txBody>
      </p:sp>
      <p:sp>
        <p:nvSpPr>
          <p:cNvPr id="44" name="Chevron 43"/>
          <p:cNvSpPr>
            <a:spLocks noChangeArrowheads="1"/>
          </p:cNvSpPr>
          <p:nvPr/>
        </p:nvSpPr>
        <p:spPr bwMode="auto">
          <a:xfrm>
            <a:off x="3605086" y="1846443"/>
            <a:ext cx="1176445" cy="1390567"/>
          </a:xfrm>
          <a:prstGeom prst="chevron">
            <a:avLst>
              <a:gd name="adj" fmla="val 14319"/>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Consuming Inventory</a:t>
            </a:r>
          </a:p>
        </p:txBody>
      </p:sp>
      <p:sp>
        <p:nvSpPr>
          <p:cNvPr id="63" name="Chevron 62"/>
          <p:cNvSpPr>
            <a:spLocks noChangeArrowheads="1"/>
          </p:cNvSpPr>
          <p:nvPr>
            <p:custDataLst>
              <p:tags r:id="rId1"/>
            </p:custDataLst>
          </p:nvPr>
        </p:nvSpPr>
        <p:spPr bwMode="auto">
          <a:xfrm>
            <a:off x="3820704" y="219828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Consume inventory</a:t>
            </a:r>
          </a:p>
        </p:txBody>
      </p:sp>
      <p:sp>
        <p:nvSpPr>
          <p:cNvPr id="65" name="TextBox 59">
            <a:hlinkClick r:id="rId17" action="ppaction://hlinksldjump"/>
          </p:cNvPr>
          <p:cNvSpPr txBox="1">
            <a:spLocks noChangeArrowheads="1"/>
          </p:cNvSpPr>
          <p:nvPr/>
        </p:nvSpPr>
        <p:spPr bwMode="auto">
          <a:xfrm>
            <a:off x="4378664" y="1794215"/>
            <a:ext cx="300082" cy="307777"/>
          </a:xfrm>
          <a:prstGeom prst="rect">
            <a:avLst/>
          </a:prstGeom>
          <a:noFill/>
          <a:ln w="9525">
            <a:noFill/>
            <a:miter lim="800000"/>
            <a:headEnd/>
            <a:tailEnd/>
          </a:ln>
        </p:spPr>
        <p:txBody>
          <a:bodyPr wrap="none">
            <a:spAutoFit/>
          </a:bodyPr>
          <a:lstStyle/>
          <a:p>
            <a:r>
              <a:rPr lang="en-US" sz="1400" dirty="0">
                <a:solidFill>
                  <a:schemeClr val="bg1"/>
                </a:solidFill>
                <a:latin typeface="BentonSans Light" pitchFamily="2" charset="0"/>
                <a:cs typeface="BrowalliaUPC" pitchFamily="34" charset="-34"/>
              </a:rPr>
              <a:t>X</a:t>
            </a:r>
          </a:p>
        </p:txBody>
      </p:sp>
      <p:sp>
        <p:nvSpPr>
          <p:cNvPr id="40" name="Chevron 101"/>
          <p:cNvSpPr>
            <a:spLocks noChangeArrowheads="1"/>
          </p:cNvSpPr>
          <p:nvPr/>
        </p:nvSpPr>
        <p:spPr bwMode="auto">
          <a:xfrm>
            <a:off x="7613870" y="4659834"/>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Project Manager</a:t>
            </a:r>
          </a:p>
          <a:p>
            <a:pPr>
              <a:buClr>
                <a:schemeClr val="accent1"/>
              </a:buClr>
              <a:buSzPct val="80000"/>
              <a:buFont typeface="Wingdings" pitchFamily="2" charset="2"/>
              <a:buNone/>
            </a:pPr>
            <a:r>
              <a:rPr lang="de-DE" sz="800" dirty="0">
                <a:solidFill>
                  <a:srgbClr val="404040"/>
                </a:solidFill>
              </a:rPr>
              <a:t>Project Team Member</a:t>
            </a:r>
          </a:p>
        </p:txBody>
      </p:sp>
      <p:sp>
        <p:nvSpPr>
          <p:cNvPr id="41" name="Chevron 102"/>
          <p:cNvSpPr>
            <a:spLocks noChangeArrowheads="1"/>
          </p:cNvSpPr>
          <p:nvPr/>
        </p:nvSpPr>
        <p:spPr bwMode="auto">
          <a:xfrm>
            <a:off x="7613870" y="5068477"/>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Project Management   </a:t>
            </a:r>
          </a:p>
        </p:txBody>
      </p:sp>
      <p:sp>
        <p:nvSpPr>
          <p:cNvPr id="42"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pic>
        <p:nvPicPr>
          <p:cNvPr id="43" name="Picture 2"/>
          <p:cNvPicPr>
            <a:picLocks noChangeAspect="1" noChangeArrowheads="1"/>
          </p:cNvPicPr>
          <p:nvPr/>
        </p:nvPicPr>
        <p:blipFill>
          <a:blip r:embed="rId18">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pic>
        <p:nvPicPr>
          <p:cNvPr id="68" name="Picture 126"/>
          <p:cNvPicPr>
            <a:picLocks noChangeAspect="1"/>
          </p:cNvPicPr>
          <p:nvPr/>
        </p:nvPicPr>
        <p:blipFill>
          <a:blip r:embed="rId19">
            <a:extLst>
              <a:ext uri="{28A0092B-C50C-407E-A947-70E740481C1C}">
                <a14:useLocalDpi xmlns:a14="http://schemas.microsoft.com/office/drawing/2010/main" val="0"/>
              </a:ext>
            </a:extLst>
          </a:blip>
          <a:stretch>
            <a:fillRect/>
          </a:stretch>
        </p:blipFill>
        <p:spPr bwMode="auto">
          <a:xfrm>
            <a:off x="7137344" y="4537677"/>
            <a:ext cx="411162" cy="411162"/>
          </a:xfrm>
          <a:prstGeom prst="rect">
            <a:avLst/>
          </a:prstGeom>
          <a:noFill/>
          <a:ln w="9525">
            <a:noFill/>
            <a:miter lim="800000"/>
            <a:headEnd/>
            <a:tailEnd/>
          </a:ln>
        </p:spPr>
      </p:pic>
      <p:pic>
        <p:nvPicPr>
          <p:cNvPr id="61" name="Picture 147"/>
          <p:cNvPicPr>
            <a:picLocks noChangeAspect="1"/>
          </p:cNvPicPr>
          <p:nvPr/>
        </p:nvPicPr>
        <p:blipFill>
          <a:blip r:embed="rId20">
            <a:extLst>
              <a:ext uri="{28A0092B-C50C-407E-A947-70E740481C1C}">
                <a14:useLocalDpi xmlns:a14="http://schemas.microsoft.com/office/drawing/2010/main" val="0"/>
              </a:ext>
            </a:extLst>
          </a:blip>
          <a:stretch>
            <a:fillRect/>
          </a:stretch>
        </p:blipFill>
        <p:spPr bwMode="auto">
          <a:xfrm>
            <a:off x="6830358" y="4548188"/>
            <a:ext cx="405115" cy="411162"/>
          </a:xfrm>
          <a:prstGeom prst="rect">
            <a:avLst/>
          </a:prstGeom>
          <a:noFill/>
          <a:ln w="9525">
            <a:noFill/>
            <a:miter lim="800000"/>
            <a:headEnd/>
            <a:tailEnd/>
          </a:ln>
        </p:spPr>
      </p:pic>
    </p:spTree>
    <p:extLst>
      <p:ext uri="{BB962C8B-B14F-4D97-AF65-F5344CB8AC3E}">
        <p14:creationId xmlns:p14="http://schemas.microsoft.com/office/powerpoint/2010/main" val="1580848608"/>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descr="i_button_black.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6" name="TextBox 8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9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dirty="0">
                <a:latin typeface="BentonSans Light" pitchFamily="2" charset="0"/>
                <a:cs typeface="+mj-cs"/>
              </a:rPr>
              <a:t>Materials in Projects</a:t>
            </a:r>
            <a:br>
              <a:rPr lang="en-US" dirty="0">
                <a:latin typeface="BentonSans Light" pitchFamily="2" charset="0"/>
                <a:cs typeface="+mj-cs"/>
              </a:rPr>
            </a:br>
            <a:r>
              <a:rPr lang="en-US" dirty="0">
                <a:latin typeface="BentonSans Light" pitchFamily="2" charset="0"/>
                <a:cs typeface="+mj-cs"/>
              </a:rPr>
              <a:t>Process Details: Invoicing</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b="1" dirty="0">
                <a:solidFill>
                  <a:srgbClr val="666666"/>
                </a:solidFill>
                <a:latin typeface="BentonSans Bold" pitchFamily="2" charset="0"/>
              </a:rPr>
              <a:t>Process Description</a:t>
            </a:r>
            <a:endParaRPr lang="en-US" sz="900" dirty="0">
              <a:solidFill>
                <a:srgbClr val="666666"/>
              </a:solidFill>
              <a:latin typeface="BentonSans Bold" pitchFamily="2" charset="0"/>
            </a:endParaRPr>
          </a:p>
        </p:txBody>
      </p:sp>
      <p:sp>
        <p:nvSpPr>
          <p:cNvPr id="54" name="TextBox 66"/>
          <p:cNvSpPr txBox="1">
            <a:spLocks noChangeArrowheads="1"/>
          </p:cNvSpPr>
          <p:nvPr/>
        </p:nvSpPr>
        <p:spPr bwMode="auto">
          <a:xfrm>
            <a:off x="1760926" y="4399866"/>
            <a:ext cx="4914194" cy="784830"/>
          </a:xfrm>
          <a:prstGeom prst="rect">
            <a:avLst/>
          </a:prstGeom>
          <a:noFill/>
          <a:ln w="9525">
            <a:noFill/>
            <a:miter lim="800000"/>
            <a:headEnd/>
            <a:tailEnd/>
          </a:ln>
        </p:spPr>
        <p:txBody>
          <a:bodyPr wrap="square">
            <a:spAutoFit/>
          </a:bodyPr>
          <a:lstStyle/>
          <a:p>
            <a:pPr>
              <a:buClr>
                <a:schemeClr val="accent1"/>
              </a:buClr>
              <a:buSzPct val="80000"/>
            </a:pPr>
            <a:r>
              <a:rPr lang="en-US" sz="900" dirty="0"/>
              <a:t>In the </a:t>
            </a:r>
            <a:r>
              <a:rPr lang="en-US" sz="900" b="1" dirty="0"/>
              <a:t>Invoicing</a:t>
            </a:r>
            <a:r>
              <a:rPr lang="en-US" sz="900" dirty="0"/>
              <a:t> business process, the quantities consumed against a project stock order can be invoiced in two ways:</a:t>
            </a:r>
          </a:p>
          <a:p>
            <a:pPr marL="228600" lvl="1" indent="-114300">
              <a:lnSpc>
                <a:spcPct val="90000"/>
              </a:lnSpc>
              <a:spcBef>
                <a:spcPct val="60000"/>
              </a:spcBef>
              <a:buClr>
                <a:srgbClr val="4DB6EF"/>
              </a:buClr>
              <a:buFont typeface="Wingdings" pitchFamily="2" charset="2"/>
              <a:buChar char="l"/>
            </a:pPr>
            <a:r>
              <a:rPr lang="en-US" sz="900" dirty="0"/>
              <a:t>By creating the project invoice request manually</a:t>
            </a:r>
          </a:p>
          <a:p>
            <a:pPr marL="228600" lvl="1" indent="-114300">
              <a:lnSpc>
                <a:spcPct val="90000"/>
              </a:lnSpc>
              <a:spcBef>
                <a:spcPct val="60000"/>
              </a:spcBef>
              <a:buClr>
                <a:srgbClr val="4DB6EF"/>
              </a:buClr>
              <a:buFont typeface="Wingdings" pitchFamily="2" charset="2"/>
              <a:buChar char="l"/>
            </a:pPr>
            <a:r>
              <a:rPr lang="en-US" sz="900" dirty="0"/>
              <a:t>By creating the project invoice </a:t>
            </a:r>
            <a:r>
              <a:rPr lang="en-US" sz="900"/>
              <a:t>request automatically</a:t>
            </a:r>
            <a:endParaRPr lang="en-US" sz="900" dirty="0"/>
          </a:p>
        </p:txBody>
      </p:sp>
      <p:cxnSp>
        <p:nvCxnSpPr>
          <p:cNvPr id="67" name="Straight Connector 139"/>
          <p:cNvCxnSpPr>
            <a:cxnSpLocks noChangeShapeType="1"/>
          </p:cNvCxnSpPr>
          <p:nvPr/>
        </p:nvCxnSpPr>
        <p:spPr bwMode="auto">
          <a:xfrm>
            <a:off x="6786563" y="4438356"/>
            <a:ext cx="1" cy="2259062"/>
          </a:xfrm>
          <a:prstGeom prst="line">
            <a:avLst/>
          </a:prstGeom>
          <a:noFill/>
          <a:ln w="12700" algn="ctr">
            <a:solidFill>
              <a:schemeClr val="bg1"/>
            </a:solidFill>
            <a:round/>
            <a:headEnd/>
            <a:tailEnd/>
          </a:ln>
        </p:spPr>
      </p:cxn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79" name="TextBox 78"/>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b="1" dirty="0">
                <a:solidFill>
                  <a:srgbClr val="666666"/>
                </a:solidFill>
                <a:latin typeface="BentonSans Bold" pitchFamily="2" charset="0"/>
              </a:rPr>
              <a:t>Scenario </a:t>
            </a:r>
          </a:p>
          <a:p>
            <a:pPr>
              <a:buClr>
                <a:schemeClr val="accent1"/>
              </a:buClr>
              <a:buSzPct val="80000"/>
              <a:buFont typeface="Wingdings" pitchFamily="2" charset="2"/>
              <a:buNone/>
              <a:defRPr/>
            </a:pPr>
            <a:r>
              <a:rPr lang="en-US" sz="1200" b="1" dirty="0">
                <a:solidFill>
                  <a:srgbClr val="666666"/>
                </a:solidFill>
                <a:latin typeface="BentonSans Bold" pitchFamily="2" charset="0"/>
              </a:rPr>
              <a:t>Explorer</a:t>
            </a:r>
            <a:endParaRPr lang="en-US" sz="1000" dirty="0">
              <a:solidFill>
                <a:srgbClr val="666666"/>
              </a:solidFill>
              <a:latin typeface="BentonSans Bold" pitchFamily="2" charset="0"/>
            </a:endParaRPr>
          </a:p>
        </p:txBody>
      </p:sp>
      <p:sp>
        <p:nvSpPr>
          <p:cNvPr id="85"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7"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3" name="Picture 92" descr="Calculator_2_60px.png"/>
          <p:cNvPicPr>
            <a:picLocks noChangeAspect="1"/>
          </p:cNvPicPr>
          <p:nvPr/>
        </p:nvPicPr>
        <p:blipFill>
          <a:blip r:embed="rId7" cstate="print"/>
          <a:stretch>
            <a:fillRect/>
          </a:stretch>
        </p:blipFill>
        <p:spPr>
          <a:xfrm>
            <a:off x="366739" y="5245467"/>
            <a:ext cx="180000" cy="180000"/>
          </a:xfrm>
          <a:prstGeom prst="rect">
            <a:avLst/>
          </a:prstGeom>
        </p:spPr>
      </p:pic>
      <p:pic>
        <p:nvPicPr>
          <p:cNvPr id="94" name="Picture 93" descr="Monitor_60px.png"/>
          <p:cNvPicPr>
            <a:picLocks noChangeAspect="1"/>
          </p:cNvPicPr>
          <p:nvPr/>
        </p:nvPicPr>
        <p:blipFill>
          <a:blip r:embed="rId8" cstate="print"/>
          <a:stretch>
            <a:fillRect/>
          </a:stretch>
        </p:blipFill>
        <p:spPr>
          <a:xfrm>
            <a:off x="366739" y="5604137"/>
            <a:ext cx="180000" cy="180000"/>
          </a:xfrm>
          <a:prstGeom prst="rect">
            <a:avLst/>
          </a:prstGeom>
        </p:spPr>
      </p:pic>
      <p:sp>
        <p:nvSpPr>
          <p:cNvPr id="95" name="Rectangle 57">
            <a:hlinkClick r:id="rId9" action="ppaction://hlinksldjump"/>
          </p:cNvPr>
          <p:cNvSpPr>
            <a:spLocks noChangeArrowheads="1"/>
          </p:cNvSpPr>
          <p:nvPr/>
        </p:nvSpPr>
        <p:spPr bwMode="auto">
          <a:xfrm>
            <a:off x="30964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7" name="Rectangle 57">
            <a:hlinkClick r:id="rId10"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53" name="Rectangle 57">
            <a:hlinkClick r:id="rId11"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0" name="Picture 5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sp>
        <p:nvSpPr>
          <p:cNvPr id="45" name="Chevron 123">
            <a:hlinkClick r:id="rId13" action="ppaction://hlinksldjump"/>
          </p:cNvPr>
          <p:cNvSpPr>
            <a:spLocks noChangeArrowheads="1"/>
          </p:cNvSpPr>
          <p:nvPr/>
        </p:nvSpPr>
        <p:spPr bwMode="auto">
          <a:xfrm>
            <a:off x="2834494"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Allocating Inventory</a:t>
            </a:r>
          </a:p>
        </p:txBody>
      </p:sp>
      <p:sp>
        <p:nvSpPr>
          <p:cNvPr id="46" name="Chevron 123">
            <a:hlinkClick r:id="rId14" action="ppaction://hlinksldjump"/>
          </p:cNvPr>
          <p:cNvSpPr>
            <a:spLocks noChangeArrowheads="1"/>
          </p:cNvSpPr>
          <p:nvPr/>
        </p:nvSpPr>
        <p:spPr bwMode="auto">
          <a:xfrm>
            <a:off x="3678210"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Consuming Inventory</a:t>
            </a:r>
          </a:p>
        </p:txBody>
      </p:sp>
      <p:sp>
        <p:nvSpPr>
          <p:cNvPr id="51" name="Chevron 123">
            <a:hlinkClick r:id="rId15" action="ppaction://hlinksldjump"/>
          </p:cNvPr>
          <p:cNvSpPr>
            <a:spLocks noChangeArrowheads="1"/>
          </p:cNvSpPr>
          <p:nvPr/>
        </p:nvSpPr>
        <p:spPr bwMode="auto">
          <a:xfrm>
            <a:off x="330871"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Project</a:t>
            </a:r>
          </a:p>
        </p:txBody>
      </p:sp>
      <p:sp>
        <p:nvSpPr>
          <p:cNvPr id="58" name="Chevron 123">
            <a:hlinkClick r:id="rId16" action="ppaction://hlinksldjump"/>
          </p:cNvPr>
          <p:cNvSpPr>
            <a:spLocks noChangeArrowheads="1"/>
          </p:cNvSpPr>
          <p:nvPr/>
        </p:nvSpPr>
        <p:spPr bwMode="auto">
          <a:xfrm>
            <a:off x="1166427" y="210182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Project Stock Order</a:t>
            </a:r>
          </a:p>
        </p:txBody>
      </p:sp>
      <p:sp>
        <p:nvSpPr>
          <p:cNvPr id="59" name="Chevron 123">
            <a:hlinkClick r:id="rId17" action="ppaction://hlinksldjump"/>
          </p:cNvPr>
          <p:cNvSpPr>
            <a:spLocks noChangeArrowheads="1"/>
          </p:cNvSpPr>
          <p:nvPr/>
        </p:nvSpPr>
        <p:spPr bwMode="auto">
          <a:xfrm>
            <a:off x="2000461" y="2101823"/>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Planning Material</a:t>
            </a:r>
          </a:p>
        </p:txBody>
      </p:sp>
      <p:sp>
        <p:nvSpPr>
          <p:cNvPr id="77"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66" name="Chevron 65"/>
          <p:cNvSpPr>
            <a:spLocks noChangeArrowheads="1"/>
          </p:cNvSpPr>
          <p:nvPr/>
        </p:nvSpPr>
        <p:spPr bwMode="auto">
          <a:xfrm>
            <a:off x="4447828" y="1846443"/>
            <a:ext cx="1176445" cy="1390567"/>
          </a:xfrm>
          <a:prstGeom prst="chevron">
            <a:avLst>
              <a:gd name="adj" fmla="val 14319"/>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Invoicing</a:t>
            </a:r>
          </a:p>
        </p:txBody>
      </p:sp>
      <p:sp>
        <p:nvSpPr>
          <p:cNvPr id="68" name="Chevron 67"/>
          <p:cNvSpPr>
            <a:spLocks noChangeArrowheads="1"/>
          </p:cNvSpPr>
          <p:nvPr>
            <p:custDataLst>
              <p:tags r:id="rId1"/>
            </p:custDataLst>
          </p:nvPr>
        </p:nvSpPr>
        <p:spPr bwMode="auto">
          <a:xfrm>
            <a:off x="4663446" y="219828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Invoicing</a:t>
            </a:r>
          </a:p>
        </p:txBody>
      </p:sp>
      <p:sp>
        <p:nvSpPr>
          <p:cNvPr id="76" name="TextBox 59">
            <a:hlinkClick r:id="rId18" action="ppaction://hlinksldjump"/>
          </p:cNvPr>
          <p:cNvSpPr txBox="1">
            <a:spLocks noChangeArrowheads="1"/>
          </p:cNvSpPr>
          <p:nvPr/>
        </p:nvSpPr>
        <p:spPr bwMode="auto">
          <a:xfrm>
            <a:off x="5221406" y="1794215"/>
            <a:ext cx="300082" cy="307777"/>
          </a:xfrm>
          <a:prstGeom prst="rect">
            <a:avLst/>
          </a:prstGeom>
          <a:noFill/>
          <a:ln w="9525">
            <a:noFill/>
            <a:miter lim="800000"/>
            <a:headEnd/>
            <a:tailEnd/>
          </a:ln>
        </p:spPr>
        <p:txBody>
          <a:bodyPr wrap="none">
            <a:spAutoFit/>
          </a:bodyPr>
          <a:lstStyle/>
          <a:p>
            <a:r>
              <a:rPr lang="en-US" sz="1400" dirty="0">
                <a:solidFill>
                  <a:schemeClr val="bg1"/>
                </a:solidFill>
                <a:latin typeface="BentonSans Light" pitchFamily="2" charset="0"/>
                <a:cs typeface="BrowalliaUPC" pitchFamily="34" charset="-34"/>
              </a:rPr>
              <a:t>X</a:t>
            </a:r>
          </a:p>
        </p:txBody>
      </p:sp>
      <p:sp>
        <p:nvSpPr>
          <p:cNvPr id="84" name="Chevron 101"/>
          <p:cNvSpPr>
            <a:spLocks noChangeArrowheads="1"/>
          </p:cNvSpPr>
          <p:nvPr/>
        </p:nvSpPr>
        <p:spPr bwMode="auto">
          <a:xfrm>
            <a:off x="7613870" y="4566644"/>
            <a:ext cx="1516062" cy="276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err="1">
                <a:solidFill>
                  <a:srgbClr val="404040"/>
                </a:solidFill>
              </a:rPr>
              <a:t>Accountant</a:t>
            </a:r>
            <a:endParaRPr lang="de-DE" sz="800" dirty="0">
              <a:solidFill>
                <a:srgbClr val="404040"/>
              </a:solidFill>
            </a:endParaRPr>
          </a:p>
        </p:txBody>
      </p:sp>
      <p:pic>
        <p:nvPicPr>
          <p:cNvPr id="88" name="Picture 68"/>
          <p:cNvPicPr>
            <a:picLocks noChangeAspect="1"/>
          </p:cNvPicPr>
          <p:nvPr>
            <p:custDataLst>
              <p:tags r:id="rId2"/>
            </p:custDataLst>
          </p:nvPr>
        </p:nvPicPr>
        <p:blipFill>
          <a:blip r:embed="rId19" cstate="print">
            <a:extLst>
              <a:ext uri="{28A0092B-C50C-407E-A947-70E740481C1C}">
                <a14:useLocalDpi xmlns:a14="http://schemas.microsoft.com/office/drawing/2010/main" val="0"/>
              </a:ext>
            </a:extLst>
          </a:blip>
          <a:stretch>
            <a:fillRect/>
          </a:stretch>
        </p:blipFill>
        <p:spPr bwMode="auto">
          <a:xfrm>
            <a:off x="6887099" y="4514558"/>
            <a:ext cx="452362" cy="443314"/>
          </a:xfrm>
          <a:prstGeom prst="rect">
            <a:avLst/>
          </a:prstGeom>
          <a:noFill/>
          <a:ln w="9525">
            <a:noFill/>
            <a:miter lim="800000"/>
            <a:headEnd/>
            <a:tailEnd/>
          </a:ln>
        </p:spPr>
      </p:pic>
      <p:sp>
        <p:nvSpPr>
          <p:cNvPr id="37" name="Chevron 102"/>
          <p:cNvSpPr>
            <a:spLocks noChangeArrowheads="1"/>
          </p:cNvSpPr>
          <p:nvPr/>
        </p:nvSpPr>
        <p:spPr bwMode="auto">
          <a:xfrm>
            <a:off x="7613870" y="5068477"/>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Customer Invoicing</a:t>
            </a:r>
          </a:p>
        </p:txBody>
      </p:sp>
      <p:pic>
        <p:nvPicPr>
          <p:cNvPr id="38" name="Picture 2"/>
          <p:cNvPicPr>
            <a:picLocks noChangeAspect="1" noChangeArrowheads="1"/>
          </p:cNvPicPr>
          <p:nvPr/>
        </p:nvPicPr>
        <p:blipFill>
          <a:blip r:embed="rId20">
            <a:extLst>
              <a:ext uri="{28A0092B-C50C-407E-A947-70E740481C1C}">
                <a14:useLocalDpi xmlns:a14="http://schemas.microsoft.com/office/drawing/2010/main" val="0"/>
              </a:ext>
            </a:extLst>
          </a:blip>
          <a:stretch>
            <a:fillRect/>
          </a:stretch>
        </p:blipFill>
        <p:spPr bwMode="auto">
          <a:xfrm>
            <a:off x="6883375" y="5133316"/>
            <a:ext cx="634912" cy="444439"/>
          </a:xfrm>
          <a:prstGeom prst="rect">
            <a:avLst/>
          </a:prstGeom>
          <a:noFill/>
          <a:ln w="9525">
            <a:noFill/>
            <a:miter lim="800000"/>
            <a:headEnd/>
            <a:tailEnd/>
          </a:ln>
        </p:spPr>
      </p:pic>
    </p:spTree>
    <p:extLst>
      <p:ext uri="{BB962C8B-B14F-4D97-AF65-F5344CB8AC3E}">
        <p14:creationId xmlns:p14="http://schemas.microsoft.com/office/powerpoint/2010/main" val="1580848608"/>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20.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21.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2.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3.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4.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5.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6.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28.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heme/theme1.xml><?xml version="1.0" encoding="utf-8"?>
<a:theme xmlns:a="http://schemas.openxmlformats.org/drawingml/2006/main" name="SAP_2011_v1.0">
  <a:themeElements>
    <a:clrScheme name="Custom 3">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235571"/>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3">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235571"/>
    </a:hlink>
    <a:folHlink>
      <a:srgbClr val="1E4860"/>
    </a:folHlink>
  </a:clrScheme>
</a:themeOverride>
</file>

<file path=docProps/app.xml><?xml version="1.0" encoding="utf-8"?>
<Properties xmlns="http://schemas.openxmlformats.org/officeDocument/2006/extended-properties" xmlns:vt="http://schemas.openxmlformats.org/officeDocument/2006/docPropsVTypes">
  <Template/>
  <TotalTime>0</TotalTime>
  <Words>1547</Words>
  <Application>Microsoft Office PowerPoint</Application>
  <PresentationFormat>On-screen Show (4:3)</PresentationFormat>
  <Paragraphs>387</Paragraphs>
  <Slides>12</Slides>
  <Notes>12</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12</vt:i4>
      </vt:variant>
    </vt:vector>
  </HeadingPairs>
  <TitlesOfParts>
    <vt:vector size="29" baseType="lpstr">
      <vt:lpstr>Arial Unicode MS</vt:lpstr>
      <vt:lpstr>MS PGothic</vt:lpstr>
      <vt:lpstr>SimSun</vt:lpstr>
      <vt:lpstr>Aparajita</vt:lpstr>
      <vt:lpstr>Arial</vt:lpstr>
      <vt:lpstr>Arial Black</vt:lpstr>
      <vt:lpstr>BentonSans Bold</vt:lpstr>
      <vt:lpstr>BentonSans Book</vt:lpstr>
      <vt:lpstr>BentonSans Book </vt:lpstr>
      <vt:lpstr>BentonSans Light</vt:lpstr>
      <vt:lpstr>BentonSans Regular</vt:lpstr>
      <vt:lpstr>BrowalliaUPC</vt:lpstr>
      <vt:lpstr>Courier New</vt:lpstr>
      <vt:lpstr>Symbol</vt:lpstr>
      <vt:lpstr>wingdings</vt:lpstr>
      <vt:lpstr>wingdings</vt:lpstr>
      <vt:lpstr>SAP_2011_v1.0</vt:lpstr>
      <vt:lpstr>Materials in Projects  Scenario Overview</vt:lpstr>
      <vt:lpstr>Materials in Projects Scenario Overview</vt:lpstr>
      <vt:lpstr>Materials in Projects Process Details: Planning Project</vt:lpstr>
      <vt:lpstr>Materials in Projects Process Details: Creating Project Stock Order</vt:lpstr>
      <vt:lpstr>Materials in Projects Process Details: Planning Material</vt:lpstr>
      <vt:lpstr>Materials in Projects Process Details: Allocating Inventory</vt:lpstr>
      <vt:lpstr>Materials in Projects Process Details: Allocating Inventory</vt:lpstr>
      <vt:lpstr>Materials in Projects Process Details: Consuming Inventory</vt:lpstr>
      <vt:lpstr>Materials in Projects Process Details: Invoicing</vt:lpstr>
      <vt:lpstr>Materials in Projects Business Value </vt:lpstr>
      <vt:lpstr>Materials in Projects Scenario Flow</vt:lpstr>
      <vt:lpstr>Materials in Projects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332</cp:revision>
  <dcterms:created xsi:type="dcterms:W3CDTF">2011-09-27T15:12:20Z</dcterms:created>
  <dcterms:modified xsi:type="dcterms:W3CDTF">2018-09-04T19:43:27Z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1675071196</vt:i4>
  </property>
  <property fmtid="{D5CDD505-2E9C-101B-9397-08002B2CF9AE}" pid="3" name="_NewReviewCycle">
    <vt:lpwstr/>
  </property>
  <property fmtid="{D5CDD505-2E9C-101B-9397-08002B2CF9AE}" pid="4" name="_EmailSubject">
    <vt:lpwstr>BSE for MIP</vt:lpwstr>
  </property>
  <property fmtid="{D5CDD505-2E9C-101B-9397-08002B2CF9AE}" pid="5" name="_AuthorEmail">
    <vt:lpwstr>v.krishna.anaparthi@sap.com</vt:lpwstr>
  </property>
  <property fmtid="{D5CDD505-2E9C-101B-9397-08002B2CF9AE}" pid="6" name="_AuthorEmailDisplayName">
    <vt:lpwstr>Anaparthi, V Krishna</vt:lpwstr>
  </property>
  <property fmtid="{D5CDD505-2E9C-101B-9397-08002B2CF9AE}" pid="7" name="_PreviousAdHocReviewCycleID">
    <vt:i4>1357826825</vt:i4>
  </property>
</Properties>
</file>