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3.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4.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5.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6.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7.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8.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9.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10.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notesSlides/notesSlide11.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notesSlides/notesSlide12.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notesSlides/notesSlide13.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notesSlides/notesSlide14.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5.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16.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17.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18.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notesSlides/notesSlide19.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notesSlides/notesSlide20.xml" ContentType="application/vnd.openxmlformats-officedocument.presentationml.notesSlide+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25"/>
  </p:notesMasterIdLst>
  <p:handoutMasterIdLst>
    <p:handoutMasterId r:id="rId26"/>
  </p:handoutMasterIdLst>
  <p:sldIdLst>
    <p:sldId id="342" r:id="rId2"/>
    <p:sldId id="362" r:id="rId3"/>
    <p:sldId id="349" r:id="rId4"/>
    <p:sldId id="363" r:id="rId5"/>
    <p:sldId id="359" r:id="rId6"/>
    <p:sldId id="364" r:id="rId7"/>
    <p:sldId id="365" r:id="rId8"/>
    <p:sldId id="366" r:id="rId9"/>
    <p:sldId id="367" r:id="rId10"/>
    <p:sldId id="368" r:id="rId11"/>
    <p:sldId id="360" r:id="rId12"/>
    <p:sldId id="369" r:id="rId13"/>
    <p:sldId id="370" r:id="rId14"/>
    <p:sldId id="371" r:id="rId15"/>
    <p:sldId id="361" r:id="rId16"/>
    <p:sldId id="372" r:id="rId17"/>
    <p:sldId id="373" r:id="rId18"/>
    <p:sldId id="374" r:id="rId19"/>
    <p:sldId id="375" r:id="rId20"/>
    <p:sldId id="376" r:id="rId21"/>
    <p:sldId id="353" r:id="rId22"/>
    <p:sldId id="348" r:id="rId23"/>
    <p:sldId id="378" r:id="rId24"/>
  </p:sldIdLst>
  <p:sldSz cx="9144000" cy="6858000" type="screen4x3"/>
  <p:notesSz cx="6858000" cy="9144000"/>
  <p:embeddedFontLst>
    <p:embeddedFont>
      <p:font typeface="SimSun" panose="02010600030101010101" pitchFamily="2" charset="-122"/>
      <p:regular r:id="rId27"/>
    </p:embeddedFont>
    <p:embeddedFont>
      <p:font typeface="BentonSans Light" panose="02000503000000020004" pitchFamily="2" charset="0"/>
      <p:regular r:id="rId28"/>
    </p:embeddedFont>
    <p:embeddedFont>
      <p:font typeface="Arial Unicode MS" panose="020B0604020202020204" pitchFamily="34" charset="-128"/>
      <p:regular r:id="rId29"/>
    </p:embeddedFont>
    <p:embeddedFont>
      <p:font typeface="BrowalliaUPC" panose="020B0604020202020204" pitchFamily="34" charset="-34"/>
      <p:regular r:id="rId30"/>
      <p:bold r:id="rId31"/>
      <p:italic r:id="rId32"/>
      <p:boldItalic r:id="rId33"/>
    </p:embeddedFont>
    <p:embeddedFont>
      <p:font typeface="MS PGothic" panose="020B0600070205080204" pitchFamily="34" charset="-128"/>
      <p:regular r:id="rId34"/>
    </p:embeddedFont>
    <p:embeddedFont>
      <p:font typeface="BentonSans Bold" panose="02000803000000020004" pitchFamily="2" charset="0"/>
      <p:bold r:id="rId35"/>
    </p:embeddedFont>
    <p:embeddedFont>
      <p:font typeface="BentonSans Regular" panose="02000503000000020004" pitchFamily="2" charset="0"/>
      <p:regular r:id="rId36"/>
    </p:embeddedFont>
    <p:embeddedFont>
      <p:font typeface="Arial Black" panose="020B0A04020102020204" pitchFamily="34" charset="0"/>
      <p:bold r:id="rId37"/>
    </p:embeddedFont>
    <p:embeddedFont>
      <p:font typeface="BentonSans Book" panose="02000503000000020004" pitchFamily="2" charset="0"/>
      <p:regular r:id="rId38"/>
    </p:embeddedFont>
    <p:embeddedFont>
      <p:font typeface="Aparajita" panose="02020603050405020304" pitchFamily="18" charset="0"/>
      <p:regular r:id="rId39"/>
      <p:bold r:id="rId40"/>
      <p:italic r:id="rId41"/>
      <p:boldItalic r:id="rId42"/>
    </p:embeddedFont>
  </p:embeddedFontLst>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17">
          <p15:clr>
            <a:srgbClr val="A4A3A4"/>
          </p15:clr>
        </p15:guide>
        <p15:guide id="2" orient="horz" pos="190">
          <p15:clr>
            <a:srgbClr val="A4A3A4"/>
          </p15:clr>
        </p15:guide>
        <p15:guide id="3" orient="horz" pos="1331">
          <p15:clr>
            <a:srgbClr val="A4A3A4"/>
          </p15:clr>
        </p15:guide>
        <p15:guide id="4" orient="horz" pos="140">
          <p15:clr>
            <a:srgbClr val="A4A3A4"/>
          </p15:clr>
        </p15:guide>
        <p15:guide id="5" orient="horz" pos="3152">
          <p15:clr>
            <a:srgbClr val="A4A3A4"/>
          </p15:clr>
        </p15:guide>
        <p15:guide id="6" orient="horz" pos="1142">
          <p15:clr>
            <a:srgbClr val="A4A3A4"/>
          </p15:clr>
        </p15:guide>
        <p15:guide id="7" orient="horz" pos="1887">
          <p15:clr>
            <a:srgbClr val="A4A3A4"/>
          </p15:clr>
        </p15:guide>
        <p15:guide id="8" pos="5556">
          <p15:clr>
            <a:srgbClr val="A4A3A4"/>
          </p15:clr>
        </p15:guide>
        <p15:guide id="9" pos="206">
          <p15:clr>
            <a:srgbClr val="A4A3A4"/>
          </p15:clr>
        </p15:guide>
        <p15:guide id="10" pos="505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6C8D"/>
    <a:srgbClr val="2E6CEF"/>
    <a:srgbClr val="4DB6EF"/>
    <a:srgbClr val="4FB81C"/>
    <a:srgbClr val="666666"/>
    <a:srgbClr val="FFD979"/>
    <a:srgbClr val="ECECEC"/>
    <a:srgbClr val="45157E"/>
    <a:srgbClr val="C6C6C6"/>
    <a:srgbClr val="0032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654" autoAdjust="0"/>
    <p:restoredTop sz="98833" autoAdjust="0"/>
  </p:normalViewPr>
  <p:slideViewPr>
    <p:cSldViewPr snapToGrid="0" showGuides="1">
      <p:cViewPr varScale="1">
        <p:scale>
          <a:sx n="86" d="100"/>
          <a:sy n="86" d="100"/>
        </p:scale>
        <p:origin x="1819" y="72"/>
      </p:cViewPr>
      <p:guideLst>
        <p:guide orient="horz" pos="4117"/>
        <p:guide orient="horz" pos="190"/>
        <p:guide orient="horz" pos="1331"/>
        <p:guide orient="horz" pos="140"/>
        <p:guide orient="horz" pos="3152"/>
        <p:guide orient="horz" pos="1142"/>
        <p:guide orient="horz" pos="1887"/>
        <p:guide pos="5556"/>
        <p:guide pos="206"/>
        <p:guide pos="5057"/>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9"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8.fntdata"/><Relationship Id="rId42" Type="http://schemas.openxmlformats.org/officeDocument/2006/relationships/font" Target="fonts/font1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7.fntdata"/><Relationship Id="rId38" Type="http://schemas.openxmlformats.org/officeDocument/2006/relationships/font" Target="fonts/font12.fntdata"/><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41"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font" Target="fonts/font14.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36530153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7638058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6995088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dirty="0"/>
          </a:p>
        </p:txBody>
      </p:sp>
    </p:spTree>
    <p:extLst>
      <p:ext uri="{BB962C8B-B14F-4D97-AF65-F5344CB8AC3E}">
        <p14:creationId xmlns:p14="http://schemas.microsoft.com/office/powerpoint/2010/main" val="4988375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extLst>
      <p:ext uri="{BB962C8B-B14F-4D97-AF65-F5344CB8AC3E}">
        <p14:creationId xmlns:p14="http://schemas.microsoft.com/office/powerpoint/2010/main" val="19953272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extLst>
      <p:ext uri="{BB962C8B-B14F-4D97-AF65-F5344CB8AC3E}">
        <p14:creationId xmlns:p14="http://schemas.microsoft.com/office/powerpoint/2010/main" val="23227917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dirty="0"/>
          </a:p>
        </p:txBody>
      </p:sp>
    </p:spTree>
    <p:extLst>
      <p:ext uri="{BB962C8B-B14F-4D97-AF65-F5344CB8AC3E}">
        <p14:creationId xmlns:p14="http://schemas.microsoft.com/office/powerpoint/2010/main" val="6889426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14</a:t>
            </a:fld>
            <a:endParaRPr lang="de-DE" dirty="0"/>
          </a:p>
        </p:txBody>
      </p:sp>
    </p:spTree>
    <p:extLst>
      <p:ext uri="{BB962C8B-B14F-4D97-AF65-F5344CB8AC3E}">
        <p14:creationId xmlns:p14="http://schemas.microsoft.com/office/powerpoint/2010/main" val="1918246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15</a:t>
            </a:fld>
            <a:endParaRPr lang="de-DE" dirty="0"/>
          </a:p>
        </p:txBody>
      </p:sp>
    </p:spTree>
    <p:extLst>
      <p:ext uri="{BB962C8B-B14F-4D97-AF65-F5344CB8AC3E}">
        <p14:creationId xmlns:p14="http://schemas.microsoft.com/office/powerpoint/2010/main" val="31400662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16</a:t>
            </a:fld>
            <a:endParaRPr lang="de-DE" dirty="0"/>
          </a:p>
        </p:txBody>
      </p:sp>
    </p:spTree>
    <p:extLst>
      <p:ext uri="{BB962C8B-B14F-4D97-AF65-F5344CB8AC3E}">
        <p14:creationId xmlns:p14="http://schemas.microsoft.com/office/powerpoint/2010/main" val="41276568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17</a:t>
            </a:fld>
            <a:endParaRPr lang="de-DE" dirty="0"/>
          </a:p>
        </p:txBody>
      </p:sp>
    </p:spTree>
    <p:extLst>
      <p:ext uri="{BB962C8B-B14F-4D97-AF65-F5344CB8AC3E}">
        <p14:creationId xmlns:p14="http://schemas.microsoft.com/office/powerpoint/2010/main" val="9518580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18</a:t>
            </a:fld>
            <a:endParaRPr lang="de-DE" dirty="0"/>
          </a:p>
        </p:txBody>
      </p:sp>
    </p:spTree>
    <p:extLst>
      <p:ext uri="{BB962C8B-B14F-4D97-AF65-F5344CB8AC3E}">
        <p14:creationId xmlns:p14="http://schemas.microsoft.com/office/powerpoint/2010/main" val="31599162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19</a:t>
            </a:fld>
            <a:endParaRPr lang="de-DE" dirty="0"/>
          </a:p>
        </p:txBody>
      </p:sp>
    </p:spTree>
    <p:extLst>
      <p:ext uri="{BB962C8B-B14F-4D97-AF65-F5344CB8AC3E}">
        <p14:creationId xmlns:p14="http://schemas.microsoft.com/office/powerpoint/2010/main" val="3589096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24261617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20</a:t>
            </a:fld>
            <a:endParaRPr lang="de-DE" dirty="0"/>
          </a:p>
        </p:txBody>
      </p:sp>
    </p:spTree>
    <p:extLst>
      <p:ext uri="{BB962C8B-B14F-4D97-AF65-F5344CB8AC3E}">
        <p14:creationId xmlns:p14="http://schemas.microsoft.com/office/powerpoint/2010/main" val="34002959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21</a:t>
            </a:fld>
            <a:endParaRPr lang="de-DE" dirty="0"/>
          </a:p>
        </p:txBody>
      </p:sp>
    </p:spTree>
    <p:extLst>
      <p:ext uri="{BB962C8B-B14F-4D97-AF65-F5344CB8AC3E}">
        <p14:creationId xmlns:p14="http://schemas.microsoft.com/office/powerpoint/2010/main" val="17841395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22</a:t>
            </a:fld>
            <a:endParaRPr lang="de-DE" dirty="0"/>
          </a:p>
        </p:txBody>
      </p:sp>
    </p:spTree>
    <p:extLst>
      <p:ext uri="{BB962C8B-B14F-4D97-AF65-F5344CB8AC3E}">
        <p14:creationId xmlns:p14="http://schemas.microsoft.com/office/powerpoint/2010/main" val="13718248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23</a:t>
            </a:fld>
            <a:endParaRPr lang="de-DE" dirty="0"/>
          </a:p>
        </p:txBody>
      </p:sp>
    </p:spTree>
    <p:extLst>
      <p:ext uri="{BB962C8B-B14F-4D97-AF65-F5344CB8AC3E}">
        <p14:creationId xmlns:p14="http://schemas.microsoft.com/office/powerpoint/2010/main" val="27704945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834765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6507376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13463866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21825741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35287074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33494914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3831868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4"/>
          <p:cNvSpPr txBox="1"/>
          <p:nvPr userDrawn="1"/>
        </p:nvSpPr>
        <p:spPr bwMode="black">
          <a:xfrm>
            <a:off x="206960" y="6650813"/>
            <a:ext cx="1387166" cy="92333"/>
          </a:xfrm>
          <a:prstGeom prst="rect">
            <a:avLst/>
          </a:prstGeom>
          <a:noFill/>
        </p:spPr>
        <p:txBody>
          <a:bodyPr wrap="none" lIns="72000" tIns="0" rIns="0" bIns="0" rtlCol="0">
            <a:spAutoFit/>
          </a:bodyPr>
          <a:lstStyle/>
          <a:p>
            <a:pPr marL="0" indent="0" algn="l">
              <a:buClr>
                <a:schemeClr val="bg1"/>
              </a:buClr>
              <a:buFont typeface="Arial" pitchFamily="34" charset="0"/>
              <a:buChar char="©"/>
              <a:tabLst/>
            </a:pPr>
            <a:r>
              <a:rPr lang="en-US" sz="600" noProof="0" dirty="0">
                <a:solidFill>
                  <a:schemeClr val="tx1"/>
                </a:solidFill>
              </a:rPr>
              <a:t>©  2013</a:t>
            </a:r>
            <a:r>
              <a:rPr lang="en-US" sz="600" baseline="0" noProof="0" dirty="0">
                <a:solidFill>
                  <a:schemeClr val="tx1"/>
                </a:solidFill>
              </a:rPr>
              <a:t> </a:t>
            </a:r>
            <a:r>
              <a:rPr lang="en-US" sz="600" noProof="0" dirty="0">
                <a:solidFill>
                  <a:schemeClr val="tx1"/>
                </a:solidFill>
              </a:rPr>
              <a:t>SAP AG. All rights reserved.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3" name="Rectangle 32"/>
          <p:cNvSpPr/>
          <p:nvPr/>
        </p:nvSpPr>
        <p:spPr bwMode="gray">
          <a:xfrm>
            <a:off x="324000" y="0"/>
            <a:ext cx="8496000" cy="162000"/>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0" kern="1200">
          <a:solidFill>
            <a:schemeClr val="accent2"/>
          </a:solidFill>
          <a:latin typeface="BentonSans Light" pitchFamily="2" charset="0"/>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2.xml"/><Relationship Id="rId18" Type="http://schemas.openxmlformats.org/officeDocument/2006/relationships/slide" Target="slide23.xml"/><Relationship Id="rId3" Type="http://schemas.openxmlformats.org/officeDocument/2006/relationships/slideLayout" Target="../slideLayouts/slideLayout10.xml"/><Relationship Id="rId7" Type="http://schemas.openxmlformats.org/officeDocument/2006/relationships/slide" Target="slide5.xml"/><Relationship Id="rId12" Type="http://schemas.openxmlformats.org/officeDocument/2006/relationships/image" Target="../media/image6.png"/><Relationship Id="rId17" Type="http://schemas.openxmlformats.org/officeDocument/2006/relationships/slide" Target="slide21.xml"/><Relationship Id="rId2" Type="http://schemas.openxmlformats.org/officeDocument/2006/relationships/tags" Target="../tags/tag2.xml"/><Relationship Id="rId16" Type="http://schemas.openxmlformats.org/officeDocument/2006/relationships/slide" Target="slide22.xml"/><Relationship Id="rId1" Type="http://schemas.openxmlformats.org/officeDocument/2006/relationships/tags" Target="../tags/tag1.xml"/><Relationship Id="rId6" Type="http://schemas.openxmlformats.org/officeDocument/2006/relationships/slide" Target="slide3.xml"/><Relationship Id="rId11" Type="http://schemas.openxmlformats.org/officeDocument/2006/relationships/image" Target="../media/image5.png"/><Relationship Id="rId5" Type="http://schemas.openxmlformats.org/officeDocument/2006/relationships/image" Target="../media/image3.png"/><Relationship Id="rId15" Type="http://schemas.openxmlformats.org/officeDocument/2006/relationships/image" Target="../media/image8.png"/><Relationship Id="rId10" Type="http://schemas.openxmlformats.org/officeDocument/2006/relationships/image" Target="../media/image4.png"/><Relationship Id="rId19" Type="http://schemas.openxmlformats.org/officeDocument/2006/relationships/image" Target="../media/image9.png"/><Relationship Id="rId4" Type="http://schemas.openxmlformats.org/officeDocument/2006/relationships/notesSlide" Target="../notesSlides/notesSlide1.xml"/><Relationship Id="rId9" Type="http://schemas.openxmlformats.org/officeDocument/2006/relationships/slide" Target="slide15.xml"/><Relationship Id="rId14" Type="http://schemas.openxmlformats.org/officeDocument/2006/relationships/image" Target="../media/image7.png"/></Relationships>
</file>

<file path=ppt/slides/_rels/slide10.xml.rels><?xml version="1.0" encoding="UTF-8" standalone="yes"?>
<Relationships xmlns="http://schemas.openxmlformats.org/package/2006/relationships"><Relationship Id="rId8" Type="http://schemas.openxmlformats.org/officeDocument/2006/relationships/slide" Target="slide15.xml"/><Relationship Id="rId13" Type="http://schemas.openxmlformats.org/officeDocument/2006/relationships/slide" Target="slide7.xml"/><Relationship Id="rId18" Type="http://schemas.openxmlformats.org/officeDocument/2006/relationships/image" Target="../media/image8.png"/><Relationship Id="rId3" Type="http://schemas.openxmlformats.org/officeDocument/2006/relationships/slideLayout" Target="../slideLayouts/slideLayout10.xml"/><Relationship Id="rId21" Type="http://schemas.openxmlformats.org/officeDocument/2006/relationships/slide" Target="slide23.xml"/><Relationship Id="rId7" Type="http://schemas.openxmlformats.org/officeDocument/2006/relationships/slide" Target="slide3.xml"/><Relationship Id="rId12" Type="http://schemas.openxmlformats.org/officeDocument/2006/relationships/slide" Target="slide6.xml"/><Relationship Id="rId17" Type="http://schemas.openxmlformats.org/officeDocument/2006/relationships/image" Target="../media/image7.png"/><Relationship Id="rId2" Type="http://schemas.openxmlformats.org/officeDocument/2006/relationships/tags" Target="../tags/tag21.xml"/><Relationship Id="rId16" Type="http://schemas.openxmlformats.org/officeDocument/2006/relationships/slide" Target="slide10.xml"/><Relationship Id="rId20" Type="http://schemas.openxmlformats.org/officeDocument/2006/relationships/slide" Target="slide21.xml"/><Relationship Id="rId1" Type="http://schemas.openxmlformats.org/officeDocument/2006/relationships/tags" Target="../tags/tag20.xml"/><Relationship Id="rId6" Type="http://schemas.openxmlformats.org/officeDocument/2006/relationships/image" Target="../media/image4.png"/><Relationship Id="rId11" Type="http://schemas.openxmlformats.org/officeDocument/2006/relationships/slide" Target="slide5.xml"/><Relationship Id="rId24" Type="http://schemas.openxmlformats.org/officeDocument/2006/relationships/image" Target="../media/image14.png"/><Relationship Id="rId5" Type="http://schemas.openxmlformats.org/officeDocument/2006/relationships/image" Target="../media/image3.png"/><Relationship Id="rId15" Type="http://schemas.openxmlformats.org/officeDocument/2006/relationships/slide" Target="slide9.xml"/><Relationship Id="rId23" Type="http://schemas.openxmlformats.org/officeDocument/2006/relationships/image" Target="../media/image6.png"/><Relationship Id="rId10" Type="http://schemas.openxmlformats.org/officeDocument/2006/relationships/slide" Target="slide11.xml"/><Relationship Id="rId19" Type="http://schemas.openxmlformats.org/officeDocument/2006/relationships/slide" Target="slide22.xml"/><Relationship Id="rId4" Type="http://schemas.openxmlformats.org/officeDocument/2006/relationships/notesSlide" Target="../notesSlides/notesSlide10.xml"/><Relationship Id="rId9" Type="http://schemas.openxmlformats.org/officeDocument/2006/relationships/slide" Target="slide1.xml"/><Relationship Id="rId14" Type="http://schemas.openxmlformats.org/officeDocument/2006/relationships/slide" Target="slide8.xml"/><Relationship Id="rId22" Type="http://schemas.openxmlformats.org/officeDocument/2006/relationships/image" Target="../media/image9.png"/></Relationships>
</file>

<file path=ppt/slides/_rels/slide11.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5.xml"/><Relationship Id="rId18" Type="http://schemas.openxmlformats.org/officeDocument/2006/relationships/slide" Target="slide23.xml"/><Relationship Id="rId3" Type="http://schemas.openxmlformats.org/officeDocument/2006/relationships/slideLayout" Target="../slideLayouts/slideLayout10.xml"/><Relationship Id="rId21" Type="http://schemas.openxmlformats.org/officeDocument/2006/relationships/image" Target="../media/image14.png"/><Relationship Id="rId7" Type="http://schemas.openxmlformats.org/officeDocument/2006/relationships/image" Target="../media/image4.png"/><Relationship Id="rId12" Type="http://schemas.openxmlformats.org/officeDocument/2006/relationships/slide" Target="slide12.xml"/><Relationship Id="rId17" Type="http://schemas.openxmlformats.org/officeDocument/2006/relationships/slide" Target="slide21.xml"/><Relationship Id="rId2" Type="http://schemas.openxmlformats.org/officeDocument/2006/relationships/tags" Target="../tags/tag23.xml"/><Relationship Id="rId16" Type="http://schemas.openxmlformats.org/officeDocument/2006/relationships/slide" Target="slide22.xml"/><Relationship Id="rId20" Type="http://schemas.openxmlformats.org/officeDocument/2006/relationships/image" Target="../media/image6.png"/><Relationship Id="rId1" Type="http://schemas.openxmlformats.org/officeDocument/2006/relationships/tags" Target="../tags/tag22.xml"/><Relationship Id="rId6" Type="http://schemas.openxmlformats.org/officeDocument/2006/relationships/image" Target="../media/image3.png"/><Relationship Id="rId11" Type="http://schemas.openxmlformats.org/officeDocument/2006/relationships/slide" Target="slide14.xml"/><Relationship Id="rId5" Type="http://schemas.openxmlformats.org/officeDocument/2006/relationships/slide" Target="slide1.xml"/><Relationship Id="rId15" Type="http://schemas.openxmlformats.org/officeDocument/2006/relationships/image" Target="../media/image8.png"/><Relationship Id="rId10" Type="http://schemas.openxmlformats.org/officeDocument/2006/relationships/slide" Target="slide15.xml"/><Relationship Id="rId19" Type="http://schemas.openxmlformats.org/officeDocument/2006/relationships/image" Target="../media/image9.png"/><Relationship Id="rId4" Type="http://schemas.openxmlformats.org/officeDocument/2006/relationships/notesSlide" Target="../notesSlides/notesSlide11.xml"/><Relationship Id="rId9" Type="http://schemas.openxmlformats.org/officeDocument/2006/relationships/slide" Target="slide3.xml"/><Relationship Id="rId14" Type="http://schemas.openxmlformats.org/officeDocument/2006/relationships/image" Target="../media/image7.png"/></Relationships>
</file>

<file path=ppt/slides/_rels/slide12.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slide" Target="slide14.xml"/><Relationship Id="rId18" Type="http://schemas.openxmlformats.org/officeDocument/2006/relationships/slide" Target="slide21.xml"/><Relationship Id="rId3" Type="http://schemas.openxmlformats.org/officeDocument/2006/relationships/slideLayout" Target="../slideLayouts/slideLayout10.xml"/><Relationship Id="rId21" Type="http://schemas.openxmlformats.org/officeDocument/2006/relationships/image" Target="../media/image6.png"/><Relationship Id="rId7" Type="http://schemas.openxmlformats.org/officeDocument/2006/relationships/image" Target="../media/image4.png"/><Relationship Id="rId12" Type="http://schemas.openxmlformats.org/officeDocument/2006/relationships/slide" Target="slide12.xml"/><Relationship Id="rId17" Type="http://schemas.openxmlformats.org/officeDocument/2006/relationships/slide" Target="slide22.xml"/><Relationship Id="rId2" Type="http://schemas.openxmlformats.org/officeDocument/2006/relationships/tags" Target="../tags/tag25.xml"/><Relationship Id="rId16" Type="http://schemas.openxmlformats.org/officeDocument/2006/relationships/image" Target="../media/image8.png"/><Relationship Id="rId20" Type="http://schemas.openxmlformats.org/officeDocument/2006/relationships/image" Target="../media/image9.png"/><Relationship Id="rId1" Type="http://schemas.openxmlformats.org/officeDocument/2006/relationships/tags" Target="../tags/tag24.xml"/><Relationship Id="rId6" Type="http://schemas.openxmlformats.org/officeDocument/2006/relationships/image" Target="../media/image3.png"/><Relationship Id="rId11" Type="http://schemas.openxmlformats.org/officeDocument/2006/relationships/slide" Target="slide13.xml"/><Relationship Id="rId5" Type="http://schemas.openxmlformats.org/officeDocument/2006/relationships/slide" Target="slide1.xml"/><Relationship Id="rId15" Type="http://schemas.openxmlformats.org/officeDocument/2006/relationships/image" Target="../media/image7.png"/><Relationship Id="rId10" Type="http://schemas.openxmlformats.org/officeDocument/2006/relationships/slide" Target="slide11.xml"/><Relationship Id="rId19" Type="http://schemas.openxmlformats.org/officeDocument/2006/relationships/slide" Target="slide23.xml"/><Relationship Id="rId4" Type="http://schemas.openxmlformats.org/officeDocument/2006/relationships/notesSlide" Target="../notesSlides/notesSlide12.xml"/><Relationship Id="rId9" Type="http://schemas.openxmlformats.org/officeDocument/2006/relationships/slide" Target="slide15.xml"/><Relationship Id="rId14" Type="http://schemas.openxmlformats.org/officeDocument/2006/relationships/slide" Target="slide5.xml"/><Relationship Id="rId22" Type="http://schemas.openxmlformats.org/officeDocument/2006/relationships/image" Target="../media/image14.png"/></Relationships>
</file>

<file path=ppt/slides/_rels/slide13.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slide" Target="slide14.xml"/><Relationship Id="rId18" Type="http://schemas.openxmlformats.org/officeDocument/2006/relationships/slide" Target="slide21.xml"/><Relationship Id="rId3" Type="http://schemas.openxmlformats.org/officeDocument/2006/relationships/slideLayout" Target="../slideLayouts/slideLayout10.xml"/><Relationship Id="rId21" Type="http://schemas.openxmlformats.org/officeDocument/2006/relationships/image" Target="../media/image6.png"/><Relationship Id="rId7" Type="http://schemas.openxmlformats.org/officeDocument/2006/relationships/image" Target="../media/image4.png"/><Relationship Id="rId12" Type="http://schemas.openxmlformats.org/officeDocument/2006/relationships/slide" Target="slide12.xml"/><Relationship Id="rId17" Type="http://schemas.openxmlformats.org/officeDocument/2006/relationships/slide" Target="slide22.xml"/><Relationship Id="rId2" Type="http://schemas.openxmlformats.org/officeDocument/2006/relationships/tags" Target="../tags/tag27.xml"/><Relationship Id="rId16" Type="http://schemas.openxmlformats.org/officeDocument/2006/relationships/image" Target="../media/image8.png"/><Relationship Id="rId20" Type="http://schemas.openxmlformats.org/officeDocument/2006/relationships/image" Target="../media/image9.png"/><Relationship Id="rId1" Type="http://schemas.openxmlformats.org/officeDocument/2006/relationships/tags" Target="../tags/tag26.xml"/><Relationship Id="rId6" Type="http://schemas.openxmlformats.org/officeDocument/2006/relationships/image" Target="../media/image3.png"/><Relationship Id="rId11" Type="http://schemas.openxmlformats.org/officeDocument/2006/relationships/slide" Target="slide13.xml"/><Relationship Id="rId5" Type="http://schemas.openxmlformats.org/officeDocument/2006/relationships/slide" Target="slide1.xml"/><Relationship Id="rId15" Type="http://schemas.openxmlformats.org/officeDocument/2006/relationships/image" Target="../media/image7.png"/><Relationship Id="rId10" Type="http://schemas.openxmlformats.org/officeDocument/2006/relationships/slide" Target="slide11.xml"/><Relationship Id="rId19" Type="http://schemas.openxmlformats.org/officeDocument/2006/relationships/slide" Target="slide23.xml"/><Relationship Id="rId4" Type="http://schemas.openxmlformats.org/officeDocument/2006/relationships/notesSlide" Target="../notesSlides/notesSlide13.xml"/><Relationship Id="rId9" Type="http://schemas.openxmlformats.org/officeDocument/2006/relationships/slide" Target="slide15.xml"/><Relationship Id="rId14" Type="http://schemas.openxmlformats.org/officeDocument/2006/relationships/slide" Target="slide5.xml"/><Relationship Id="rId22" Type="http://schemas.openxmlformats.org/officeDocument/2006/relationships/image" Target="../media/image14.png"/></Relationships>
</file>

<file path=ppt/slides/_rels/slide14.xml.rels><?xml version="1.0" encoding="UTF-8" standalone="yes"?>
<Relationships xmlns="http://schemas.openxmlformats.org/package/2006/relationships"><Relationship Id="rId8" Type="http://schemas.openxmlformats.org/officeDocument/2006/relationships/slide" Target="slide15.xml"/><Relationship Id="rId13" Type="http://schemas.openxmlformats.org/officeDocument/2006/relationships/slide" Target="slide5.xml"/><Relationship Id="rId18" Type="http://schemas.openxmlformats.org/officeDocument/2006/relationships/slide" Target="slide23.xml"/><Relationship Id="rId3" Type="http://schemas.openxmlformats.org/officeDocument/2006/relationships/slideLayout" Target="../slideLayouts/slideLayout10.xml"/><Relationship Id="rId21" Type="http://schemas.openxmlformats.org/officeDocument/2006/relationships/image" Target="../media/image14.png"/><Relationship Id="rId7" Type="http://schemas.openxmlformats.org/officeDocument/2006/relationships/slide" Target="slide3.xml"/><Relationship Id="rId12" Type="http://schemas.openxmlformats.org/officeDocument/2006/relationships/slide" Target="slide14.xml"/><Relationship Id="rId17" Type="http://schemas.openxmlformats.org/officeDocument/2006/relationships/slide" Target="slide21.xml"/><Relationship Id="rId2" Type="http://schemas.openxmlformats.org/officeDocument/2006/relationships/tags" Target="../tags/tag29.xml"/><Relationship Id="rId16" Type="http://schemas.openxmlformats.org/officeDocument/2006/relationships/slide" Target="slide22.xml"/><Relationship Id="rId20" Type="http://schemas.openxmlformats.org/officeDocument/2006/relationships/image" Target="../media/image6.png"/><Relationship Id="rId1" Type="http://schemas.openxmlformats.org/officeDocument/2006/relationships/tags" Target="../tags/tag28.xml"/><Relationship Id="rId6" Type="http://schemas.openxmlformats.org/officeDocument/2006/relationships/image" Target="../media/image4.png"/><Relationship Id="rId11" Type="http://schemas.openxmlformats.org/officeDocument/2006/relationships/slide" Target="slide11.xml"/><Relationship Id="rId5" Type="http://schemas.openxmlformats.org/officeDocument/2006/relationships/image" Target="../media/image3.png"/><Relationship Id="rId15" Type="http://schemas.openxmlformats.org/officeDocument/2006/relationships/image" Target="../media/image8.png"/><Relationship Id="rId10" Type="http://schemas.openxmlformats.org/officeDocument/2006/relationships/slide" Target="slide1.xml"/><Relationship Id="rId19" Type="http://schemas.openxmlformats.org/officeDocument/2006/relationships/image" Target="../media/image9.png"/><Relationship Id="rId4" Type="http://schemas.openxmlformats.org/officeDocument/2006/relationships/notesSlide" Target="../notesSlides/notesSlide14.xml"/><Relationship Id="rId9" Type="http://schemas.openxmlformats.org/officeDocument/2006/relationships/slide" Target="slide12.xml"/><Relationship Id="rId14" Type="http://schemas.openxmlformats.org/officeDocument/2006/relationships/image" Target="../media/image7.png"/></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 Target="slide3.xml"/><Relationship Id="rId18" Type="http://schemas.openxmlformats.org/officeDocument/2006/relationships/slide" Target="slide17.xml"/><Relationship Id="rId26" Type="http://schemas.openxmlformats.org/officeDocument/2006/relationships/image" Target="../media/image9.png"/><Relationship Id="rId3" Type="http://schemas.openxmlformats.org/officeDocument/2006/relationships/tags" Target="../tags/tag32.xml"/><Relationship Id="rId21" Type="http://schemas.openxmlformats.org/officeDocument/2006/relationships/image" Target="../media/image7.png"/><Relationship Id="rId7" Type="http://schemas.openxmlformats.org/officeDocument/2006/relationships/tags" Target="../tags/tag36.xml"/><Relationship Id="rId12" Type="http://schemas.openxmlformats.org/officeDocument/2006/relationships/image" Target="../media/image5.png"/><Relationship Id="rId17" Type="http://schemas.openxmlformats.org/officeDocument/2006/relationships/slide" Target="slide18.xml"/><Relationship Id="rId25" Type="http://schemas.openxmlformats.org/officeDocument/2006/relationships/slide" Target="slide23.xml"/><Relationship Id="rId2" Type="http://schemas.openxmlformats.org/officeDocument/2006/relationships/tags" Target="../tags/tag31.xml"/><Relationship Id="rId16" Type="http://schemas.openxmlformats.org/officeDocument/2006/relationships/slide" Target="slide19.xml"/><Relationship Id="rId20" Type="http://schemas.openxmlformats.org/officeDocument/2006/relationships/slide" Target="slide20.xml"/><Relationship Id="rId1" Type="http://schemas.openxmlformats.org/officeDocument/2006/relationships/tags" Target="../tags/tag30.xml"/><Relationship Id="rId6" Type="http://schemas.openxmlformats.org/officeDocument/2006/relationships/tags" Target="../tags/tag35.xml"/><Relationship Id="rId11" Type="http://schemas.openxmlformats.org/officeDocument/2006/relationships/image" Target="../media/image4.png"/><Relationship Id="rId24" Type="http://schemas.openxmlformats.org/officeDocument/2006/relationships/slide" Target="slide21.xml"/><Relationship Id="rId5" Type="http://schemas.openxmlformats.org/officeDocument/2006/relationships/tags" Target="../tags/tag34.xml"/><Relationship Id="rId15" Type="http://schemas.openxmlformats.org/officeDocument/2006/relationships/slide" Target="slide11.xml"/><Relationship Id="rId23" Type="http://schemas.openxmlformats.org/officeDocument/2006/relationships/slide" Target="slide22.xml"/><Relationship Id="rId28" Type="http://schemas.openxmlformats.org/officeDocument/2006/relationships/slide" Target="slide1.xml"/><Relationship Id="rId10" Type="http://schemas.openxmlformats.org/officeDocument/2006/relationships/image" Target="../media/image3.png"/><Relationship Id="rId19" Type="http://schemas.openxmlformats.org/officeDocument/2006/relationships/slide" Target="slide16.xml"/><Relationship Id="rId4" Type="http://schemas.openxmlformats.org/officeDocument/2006/relationships/tags" Target="../tags/tag33.xml"/><Relationship Id="rId9" Type="http://schemas.openxmlformats.org/officeDocument/2006/relationships/notesSlide" Target="../notesSlides/notesSlide15.xml"/><Relationship Id="rId14" Type="http://schemas.openxmlformats.org/officeDocument/2006/relationships/slide" Target="slide5.xml"/><Relationship Id="rId22" Type="http://schemas.openxmlformats.org/officeDocument/2006/relationships/image" Target="../media/image8.png"/><Relationship Id="rId27" Type="http://schemas.openxmlformats.org/officeDocument/2006/relationships/image" Target="../media/image14.png"/></Relationships>
</file>

<file path=ppt/slides/_rels/slide16.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 Target="slide5.xml"/><Relationship Id="rId18" Type="http://schemas.openxmlformats.org/officeDocument/2006/relationships/slide" Target="slide17.xml"/><Relationship Id="rId26" Type="http://schemas.openxmlformats.org/officeDocument/2006/relationships/image" Target="../media/image9.png"/><Relationship Id="rId3" Type="http://schemas.openxmlformats.org/officeDocument/2006/relationships/tags" Target="../tags/tag39.xml"/><Relationship Id="rId21" Type="http://schemas.openxmlformats.org/officeDocument/2006/relationships/image" Target="../media/image7.png"/><Relationship Id="rId7" Type="http://schemas.openxmlformats.org/officeDocument/2006/relationships/tags" Target="../tags/tag43.xml"/><Relationship Id="rId12" Type="http://schemas.openxmlformats.org/officeDocument/2006/relationships/slide" Target="slide3.xml"/><Relationship Id="rId17" Type="http://schemas.openxmlformats.org/officeDocument/2006/relationships/slide" Target="slide18.xml"/><Relationship Id="rId25" Type="http://schemas.openxmlformats.org/officeDocument/2006/relationships/slide" Target="slide23.xml"/><Relationship Id="rId2" Type="http://schemas.openxmlformats.org/officeDocument/2006/relationships/tags" Target="../tags/tag38.xml"/><Relationship Id="rId16" Type="http://schemas.openxmlformats.org/officeDocument/2006/relationships/slide" Target="slide19.xml"/><Relationship Id="rId20" Type="http://schemas.openxmlformats.org/officeDocument/2006/relationships/slide" Target="slide20.xml"/><Relationship Id="rId29" Type="http://schemas.openxmlformats.org/officeDocument/2006/relationships/slide" Target="slide1.xml"/><Relationship Id="rId1" Type="http://schemas.openxmlformats.org/officeDocument/2006/relationships/tags" Target="../tags/tag37.xml"/><Relationship Id="rId6" Type="http://schemas.openxmlformats.org/officeDocument/2006/relationships/tags" Target="../tags/tag42.xml"/><Relationship Id="rId11" Type="http://schemas.openxmlformats.org/officeDocument/2006/relationships/image" Target="../media/image4.png"/><Relationship Id="rId24" Type="http://schemas.openxmlformats.org/officeDocument/2006/relationships/slide" Target="slide21.xml"/><Relationship Id="rId5" Type="http://schemas.openxmlformats.org/officeDocument/2006/relationships/tags" Target="../tags/tag41.xml"/><Relationship Id="rId15" Type="http://schemas.openxmlformats.org/officeDocument/2006/relationships/slide" Target="slide15.xml"/><Relationship Id="rId23" Type="http://schemas.openxmlformats.org/officeDocument/2006/relationships/slide" Target="slide22.xml"/><Relationship Id="rId28" Type="http://schemas.openxmlformats.org/officeDocument/2006/relationships/image" Target="../media/image14.png"/><Relationship Id="rId10" Type="http://schemas.openxmlformats.org/officeDocument/2006/relationships/image" Target="../media/image3.png"/><Relationship Id="rId19" Type="http://schemas.openxmlformats.org/officeDocument/2006/relationships/slide" Target="slide16.xml"/><Relationship Id="rId4" Type="http://schemas.openxmlformats.org/officeDocument/2006/relationships/tags" Target="../tags/tag40.xml"/><Relationship Id="rId9" Type="http://schemas.openxmlformats.org/officeDocument/2006/relationships/notesSlide" Target="../notesSlides/notesSlide16.xml"/><Relationship Id="rId14" Type="http://schemas.openxmlformats.org/officeDocument/2006/relationships/slide" Target="slide11.xml"/><Relationship Id="rId22" Type="http://schemas.openxmlformats.org/officeDocument/2006/relationships/image" Target="../media/image8.png"/><Relationship Id="rId27" Type="http://schemas.openxmlformats.org/officeDocument/2006/relationships/image" Target="../media/image5.png"/></Relationships>
</file>

<file path=ppt/slides/_rels/slide17.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 Target="slide5.xml"/><Relationship Id="rId18" Type="http://schemas.openxmlformats.org/officeDocument/2006/relationships/slide" Target="slide17.xml"/><Relationship Id="rId26" Type="http://schemas.openxmlformats.org/officeDocument/2006/relationships/image" Target="../media/image9.png"/><Relationship Id="rId3" Type="http://schemas.openxmlformats.org/officeDocument/2006/relationships/tags" Target="../tags/tag46.xml"/><Relationship Id="rId21" Type="http://schemas.openxmlformats.org/officeDocument/2006/relationships/image" Target="../media/image7.png"/><Relationship Id="rId7" Type="http://schemas.openxmlformats.org/officeDocument/2006/relationships/tags" Target="../tags/tag50.xml"/><Relationship Id="rId12" Type="http://schemas.openxmlformats.org/officeDocument/2006/relationships/slide" Target="slide3.xml"/><Relationship Id="rId17" Type="http://schemas.openxmlformats.org/officeDocument/2006/relationships/slide" Target="slide18.xml"/><Relationship Id="rId25" Type="http://schemas.openxmlformats.org/officeDocument/2006/relationships/slide" Target="slide23.xml"/><Relationship Id="rId2" Type="http://schemas.openxmlformats.org/officeDocument/2006/relationships/tags" Target="../tags/tag45.xml"/><Relationship Id="rId16" Type="http://schemas.openxmlformats.org/officeDocument/2006/relationships/slide" Target="slide19.xml"/><Relationship Id="rId20" Type="http://schemas.openxmlformats.org/officeDocument/2006/relationships/slide" Target="slide20.xml"/><Relationship Id="rId29" Type="http://schemas.openxmlformats.org/officeDocument/2006/relationships/slide" Target="slide1.xml"/><Relationship Id="rId1" Type="http://schemas.openxmlformats.org/officeDocument/2006/relationships/tags" Target="../tags/tag44.xml"/><Relationship Id="rId6" Type="http://schemas.openxmlformats.org/officeDocument/2006/relationships/tags" Target="../tags/tag49.xml"/><Relationship Id="rId11" Type="http://schemas.openxmlformats.org/officeDocument/2006/relationships/image" Target="../media/image4.png"/><Relationship Id="rId24" Type="http://schemas.openxmlformats.org/officeDocument/2006/relationships/slide" Target="slide21.xml"/><Relationship Id="rId5" Type="http://schemas.openxmlformats.org/officeDocument/2006/relationships/tags" Target="../tags/tag48.xml"/><Relationship Id="rId15" Type="http://schemas.openxmlformats.org/officeDocument/2006/relationships/slide" Target="slide15.xml"/><Relationship Id="rId23" Type="http://schemas.openxmlformats.org/officeDocument/2006/relationships/slide" Target="slide22.xml"/><Relationship Id="rId28" Type="http://schemas.openxmlformats.org/officeDocument/2006/relationships/image" Target="../media/image14.png"/><Relationship Id="rId10" Type="http://schemas.openxmlformats.org/officeDocument/2006/relationships/image" Target="../media/image3.png"/><Relationship Id="rId19" Type="http://schemas.openxmlformats.org/officeDocument/2006/relationships/slide" Target="slide16.xml"/><Relationship Id="rId4" Type="http://schemas.openxmlformats.org/officeDocument/2006/relationships/tags" Target="../tags/tag47.xml"/><Relationship Id="rId9" Type="http://schemas.openxmlformats.org/officeDocument/2006/relationships/notesSlide" Target="../notesSlides/notesSlide17.xml"/><Relationship Id="rId14" Type="http://schemas.openxmlformats.org/officeDocument/2006/relationships/slide" Target="slide11.xml"/><Relationship Id="rId22" Type="http://schemas.openxmlformats.org/officeDocument/2006/relationships/image" Target="../media/image8.png"/><Relationship Id="rId27" Type="http://schemas.openxmlformats.org/officeDocument/2006/relationships/image" Target="../media/image5.png"/></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 Target="slide5.xml"/><Relationship Id="rId18" Type="http://schemas.openxmlformats.org/officeDocument/2006/relationships/slide" Target="slide17.xml"/><Relationship Id="rId26" Type="http://schemas.openxmlformats.org/officeDocument/2006/relationships/image" Target="../media/image9.png"/><Relationship Id="rId3" Type="http://schemas.openxmlformats.org/officeDocument/2006/relationships/tags" Target="../tags/tag53.xml"/><Relationship Id="rId21" Type="http://schemas.openxmlformats.org/officeDocument/2006/relationships/image" Target="../media/image7.png"/><Relationship Id="rId7" Type="http://schemas.openxmlformats.org/officeDocument/2006/relationships/tags" Target="../tags/tag57.xml"/><Relationship Id="rId12" Type="http://schemas.openxmlformats.org/officeDocument/2006/relationships/slide" Target="slide3.xml"/><Relationship Id="rId17" Type="http://schemas.openxmlformats.org/officeDocument/2006/relationships/slide" Target="slide18.xml"/><Relationship Id="rId25" Type="http://schemas.openxmlformats.org/officeDocument/2006/relationships/slide" Target="slide23.xml"/><Relationship Id="rId2" Type="http://schemas.openxmlformats.org/officeDocument/2006/relationships/tags" Target="../tags/tag52.xml"/><Relationship Id="rId16" Type="http://schemas.openxmlformats.org/officeDocument/2006/relationships/slide" Target="slide19.xml"/><Relationship Id="rId20" Type="http://schemas.openxmlformats.org/officeDocument/2006/relationships/slide" Target="slide20.xml"/><Relationship Id="rId29" Type="http://schemas.openxmlformats.org/officeDocument/2006/relationships/slide" Target="slide1.xml"/><Relationship Id="rId1" Type="http://schemas.openxmlformats.org/officeDocument/2006/relationships/tags" Target="../tags/tag51.xml"/><Relationship Id="rId6" Type="http://schemas.openxmlformats.org/officeDocument/2006/relationships/tags" Target="../tags/tag56.xml"/><Relationship Id="rId11" Type="http://schemas.openxmlformats.org/officeDocument/2006/relationships/image" Target="../media/image4.png"/><Relationship Id="rId24" Type="http://schemas.openxmlformats.org/officeDocument/2006/relationships/slide" Target="slide21.xml"/><Relationship Id="rId5" Type="http://schemas.openxmlformats.org/officeDocument/2006/relationships/tags" Target="../tags/tag55.xml"/><Relationship Id="rId15" Type="http://schemas.openxmlformats.org/officeDocument/2006/relationships/slide" Target="slide15.xml"/><Relationship Id="rId23" Type="http://schemas.openxmlformats.org/officeDocument/2006/relationships/slide" Target="slide22.xml"/><Relationship Id="rId28" Type="http://schemas.openxmlformats.org/officeDocument/2006/relationships/image" Target="../media/image14.png"/><Relationship Id="rId10" Type="http://schemas.openxmlformats.org/officeDocument/2006/relationships/image" Target="../media/image3.png"/><Relationship Id="rId19" Type="http://schemas.openxmlformats.org/officeDocument/2006/relationships/slide" Target="slide16.xml"/><Relationship Id="rId4" Type="http://schemas.openxmlformats.org/officeDocument/2006/relationships/tags" Target="../tags/tag54.xml"/><Relationship Id="rId9" Type="http://schemas.openxmlformats.org/officeDocument/2006/relationships/notesSlide" Target="../notesSlides/notesSlide18.xml"/><Relationship Id="rId14" Type="http://schemas.openxmlformats.org/officeDocument/2006/relationships/slide" Target="slide11.xml"/><Relationship Id="rId22" Type="http://schemas.openxmlformats.org/officeDocument/2006/relationships/image" Target="../media/image8.png"/><Relationship Id="rId27" Type="http://schemas.openxmlformats.org/officeDocument/2006/relationships/image" Target="../media/image5.png"/></Relationships>
</file>

<file path=ppt/slides/_rels/slide19.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 Target="slide5.xml"/><Relationship Id="rId18" Type="http://schemas.openxmlformats.org/officeDocument/2006/relationships/slide" Target="slide17.xml"/><Relationship Id="rId26" Type="http://schemas.openxmlformats.org/officeDocument/2006/relationships/image" Target="../media/image9.png"/><Relationship Id="rId3" Type="http://schemas.openxmlformats.org/officeDocument/2006/relationships/tags" Target="../tags/tag60.xml"/><Relationship Id="rId21" Type="http://schemas.openxmlformats.org/officeDocument/2006/relationships/image" Target="../media/image7.png"/><Relationship Id="rId7" Type="http://schemas.openxmlformats.org/officeDocument/2006/relationships/tags" Target="../tags/tag64.xml"/><Relationship Id="rId12" Type="http://schemas.openxmlformats.org/officeDocument/2006/relationships/slide" Target="slide3.xml"/><Relationship Id="rId17" Type="http://schemas.openxmlformats.org/officeDocument/2006/relationships/slide" Target="slide18.xml"/><Relationship Id="rId25" Type="http://schemas.openxmlformats.org/officeDocument/2006/relationships/slide" Target="slide23.xml"/><Relationship Id="rId2" Type="http://schemas.openxmlformats.org/officeDocument/2006/relationships/tags" Target="../tags/tag59.xml"/><Relationship Id="rId16" Type="http://schemas.openxmlformats.org/officeDocument/2006/relationships/slide" Target="slide19.xml"/><Relationship Id="rId20" Type="http://schemas.openxmlformats.org/officeDocument/2006/relationships/slide" Target="slide20.xml"/><Relationship Id="rId29" Type="http://schemas.openxmlformats.org/officeDocument/2006/relationships/slide" Target="slide1.xml"/><Relationship Id="rId1" Type="http://schemas.openxmlformats.org/officeDocument/2006/relationships/tags" Target="../tags/tag58.xml"/><Relationship Id="rId6" Type="http://schemas.openxmlformats.org/officeDocument/2006/relationships/tags" Target="../tags/tag63.xml"/><Relationship Id="rId11" Type="http://schemas.openxmlformats.org/officeDocument/2006/relationships/image" Target="../media/image4.png"/><Relationship Id="rId24" Type="http://schemas.openxmlformats.org/officeDocument/2006/relationships/slide" Target="slide21.xml"/><Relationship Id="rId5" Type="http://schemas.openxmlformats.org/officeDocument/2006/relationships/tags" Target="../tags/tag62.xml"/><Relationship Id="rId15" Type="http://schemas.openxmlformats.org/officeDocument/2006/relationships/slide" Target="slide15.xml"/><Relationship Id="rId23" Type="http://schemas.openxmlformats.org/officeDocument/2006/relationships/slide" Target="slide22.xml"/><Relationship Id="rId28" Type="http://schemas.openxmlformats.org/officeDocument/2006/relationships/image" Target="../media/image14.png"/><Relationship Id="rId10" Type="http://schemas.openxmlformats.org/officeDocument/2006/relationships/image" Target="../media/image3.png"/><Relationship Id="rId19" Type="http://schemas.openxmlformats.org/officeDocument/2006/relationships/slide" Target="slide16.xml"/><Relationship Id="rId4" Type="http://schemas.openxmlformats.org/officeDocument/2006/relationships/tags" Target="../tags/tag61.xml"/><Relationship Id="rId9" Type="http://schemas.openxmlformats.org/officeDocument/2006/relationships/notesSlide" Target="../notesSlides/notesSlide19.xml"/><Relationship Id="rId14" Type="http://schemas.openxmlformats.org/officeDocument/2006/relationships/slide" Target="slide11.xml"/><Relationship Id="rId22" Type="http://schemas.openxmlformats.org/officeDocument/2006/relationships/image" Target="../media/image8.png"/><Relationship Id="rId27" Type="http://schemas.openxmlformats.org/officeDocument/2006/relationships/image" Target="../media/image5.png"/></Relationships>
</file>

<file path=ppt/slides/_rels/slide2.xml.rels><?xml version="1.0" encoding="UTF-8" standalone="yes"?>
<Relationships xmlns="http://schemas.openxmlformats.org/package/2006/relationships"><Relationship Id="rId8" Type="http://schemas.openxmlformats.org/officeDocument/2006/relationships/image" Target="../media/image10.emf"/><Relationship Id="rId13" Type="http://schemas.openxmlformats.org/officeDocument/2006/relationships/slide" Target="slide5.xml"/><Relationship Id="rId18" Type="http://schemas.openxmlformats.org/officeDocument/2006/relationships/slide" Target="slide22.xml"/><Relationship Id="rId3" Type="http://schemas.openxmlformats.org/officeDocument/2006/relationships/tags" Target="../tags/tag5.xml"/><Relationship Id="rId21" Type="http://schemas.openxmlformats.org/officeDocument/2006/relationships/image" Target="../media/image5.png"/><Relationship Id="rId7" Type="http://schemas.openxmlformats.org/officeDocument/2006/relationships/image" Target="../media/image4.png"/><Relationship Id="rId12" Type="http://schemas.openxmlformats.org/officeDocument/2006/relationships/slide" Target="slide3.xml"/><Relationship Id="rId17" Type="http://schemas.openxmlformats.org/officeDocument/2006/relationships/image" Target="../media/image8.png"/><Relationship Id="rId2" Type="http://schemas.openxmlformats.org/officeDocument/2006/relationships/tags" Target="../tags/tag4.xml"/><Relationship Id="rId16" Type="http://schemas.openxmlformats.org/officeDocument/2006/relationships/image" Target="../media/image7.png"/><Relationship Id="rId20" Type="http://schemas.openxmlformats.org/officeDocument/2006/relationships/image" Target="../media/image9.png"/><Relationship Id="rId1" Type="http://schemas.openxmlformats.org/officeDocument/2006/relationships/tags" Target="../tags/tag3.xml"/><Relationship Id="rId6" Type="http://schemas.openxmlformats.org/officeDocument/2006/relationships/image" Target="../media/image3.png"/><Relationship Id="rId11" Type="http://schemas.openxmlformats.org/officeDocument/2006/relationships/slide" Target="slide1.xml"/><Relationship Id="rId24" Type="http://schemas.openxmlformats.org/officeDocument/2006/relationships/image" Target="../media/image13.png"/><Relationship Id="rId5" Type="http://schemas.openxmlformats.org/officeDocument/2006/relationships/notesSlide" Target="../notesSlides/notesSlide2.xml"/><Relationship Id="rId15" Type="http://schemas.openxmlformats.org/officeDocument/2006/relationships/slide" Target="slide15.xml"/><Relationship Id="rId23" Type="http://schemas.openxmlformats.org/officeDocument/2006/relationships/image" Target="../media/image12.png"/><Relationship Id="rId10" Type="http://schemas.openxmlformats.org/officeDocument/2006/relationships/image" Target="../media/image11.png"/><Relationship Id="rId19" Type="http://schemas.openxmlformats.org/officeDocument/2006/relationships/slide" Target="slide23.xml"/><Relationship Id="rId4" Type="http://schemas.openxmlformats.org/officeDocument/2006/relationships/slideLayout" Target="../slideLayouts/slideLayout10.xml"/><Relationship Id="rId9" Type="http://schemas.openxmlformats.org/officeDocument/2006/relationships/slide" Target="slide21.xml"/><Relationship Id="rId14" Type="http://schemas.openxmlformats.org/officeDocument/2006/relationships/slide" Target="slide11.xml"/><Relationship Id="rId22" Type="http://schemas.openxmlformats.org/officeDocument/2006/relationships/image" Target="../media/image6.png"/></Relationships>
</file>

<file path=ppt/slides/_rels/slide20.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 Target="slide5.xml"/><Relationship Id="rId18" Type="http://schemas.openxmlformats.org/officeDocument/2006/relationships/slide" Target="slide18.xml"/><Relationship Id="rId26" Type="http://schemas.openxmlformats.org/officeDocument/2006/relationships/slide" Target="slide22.xml"/><Relationship Id="rId3" Type="http://schemas.openxmlformats.org/officeDocument/2006/relationships/tags" Target="../tags/tag67.xml"/><Relationship Id="rId21" Type="http://schemas.openxmlformats.org/officeDocument/2006/relationships/slide" Target="slide20.xml"/><Relationship Id="rId7" Type="http://schemas.openxmlformats.org/officeDocument/2006/relationships/tags" Target="../tags/tag71.xml"/><Relationship Id="rId12" Type="http://schemas.openxmlformats.org/officeDocument/2006/relationships/slide" Target="slide3.xml"/><Relationship Id="rId17" Type="http://schemas.openxmlformats.org/officeDocument/2006/relationships/slide" Target="slide19.xml"/><Relationship Id="rId25" Type="http://schemas.openxmlformats.org/officeDocument/2006/relationships/image" Target="../media/image8.png"/><Relationship Id="rId2" Type="http://schemas.openxmlformats.org/officeDocument/2006/relationships/tags" Target="../tags/tag66.xml"/><Relationship Id="rId16" Type="http://schemas.openxmlformats.org/officeDocument/2006/relationships/slide" Target="slide15.xml"/><Relationship Id="rId20" Type="http://schemas.openxmlformats.org/officeDocument/2006/relationships/slide" Target="slide16.xml"/><Relationship Id="rId29" Type="http://schemas.openxmlformats.org/officeDocument/2006/relationships/image" Target="../media/image5.png"/><Relationship Id="rId1" Type="http://schemas.openxmlformats.org/officeDocument/2006/relationships/tags" Target="../tags/tag65.xml"/><Relationship Id="rId6" Type="http://schemas.openxmlformats.org/officeDocument/2006/relationships/tags" Target="../tags/tag70.xml"/><Relationship Id="rId11" Type="http://schemas.openxmlformats.org/officeDocument/2006/relationships/image" Target="../media/image4.png"/><Relationship Id="rId24" Type="http://schemas.openxmlformats.org/officeDocument/2006/relationships/image" Target="../media/image7.png"/><Relationship Id="rId5" Type="http://schemas.openxmlformats.org/officeDocument/2006/relationships/tags" Target="../tags/tag69.xml"/><Relationship Id="rId15" Type="http://schemas.openxmlformats.org/officeDocument/2006/relationships/slide" Target="slide1.xml"/><Relationship Id="rId23" Type="http://schemas.openxmlformats.org/officeDocument/2006/relationships/image" Target="../media/image9.png"/><Relationship Id="rId28" Type="http://schemas.openxmlformats.org/officeDocument/2006/relationships/slide" Target="slide23.xml"/><Relationship Id="rId10" Type="http://schemas.openxmlformats.org/officeDocument/2006/relationships/image" Target="../media/image3.png"/><Relationship Id="rId19" Type="http://schemas.openxmlformats.org/officeDocument/2006/relationships/slide" Target="slide17.xml"/><Relationship Id="rId4" Type="http://schemas.openxmlformats.org/officeDocument/2006/relationships/tags" Target="../tags/tag68.xml"/><Relationship Id="rId9" Type="http://schemas.openxmlformats.org/officeDocument/2006/relationships/notesSlide" Target="../notesSlides/notesSlide20.xml"/><Relationship Id="rId14" Type="http://schemas.openxmlformats.org/officeDocument/2006/relationships/slide" Target="slide11.xml"/><Relationship Id="rId22" Type="http://schemas.openxmlformats.org/officeDocument/2006/relationships/image" Target="../media/image14.png"/><Relationship Id="rId27" Type="http://schemas.openxmlformats.org/officeDocument/2006/relationships/slide" Target="slide21.xml"/></Relationships>
</file>

<file path=ppt/slides/_rels/slide21.xml.rels><?xml version="1.0" encoding="UTF-8" standalone="yes"?>
<Relationships xmlns="http://schemas.openxmlformats.org/package/2006/relationships"><Relationship Id="rId8" Type="http://schemas.openxmlformats.org/officeDocument/2006/relationships/tags" Target="../tags/tag79.xml"/><Relationship Id="rId13" Type="http://schemas.openxmlformats.org/officeDocument/2006/relationships/image" Target="../media/image15.png"/><Relationship Id="rId18" Type="http://schemas.openxmlformats.org/officeDocument/2006/relationships/slide" Target="slide1.xml"/><Relationship Id="rId3" Type="http://schemas.openxmlformats.org/officeDocument/2006/relationships/tags" Target="../tags/tag74.xml"/><Relationship Id="rId7" Type="http://schemas.openxmlformats.org/officeDocument/2006/relationships/tags" Target="../tags/tag78.xml"/><Relationship Id="rId12" Type="http://schemas.openxmlformats.org/officeDocument/2006/relationships/image" Target="../media/image3.png"/><Relationship Id="rId17" Type="http://schemas.openxmlformats.org/officeDocument/2006/relationships/slide" Target="slide22.xml"/><Relationship Id="rId2" Type="http://schemas.openxmlformats.org/officeDocument/2006/relationships/tags" Target="../tags/tag73.xml"/><Relationship Id="rId16" Type="http://schemas.openxmlformats.org/officeDocument/2006/relationships/image" Target="../media/image8.png"/><Relationship Id="rId20" Type="http://schemas.openxmlformats.org/officeDocument/2006/relationships/slide" Target="slide23.xml"/><Relationship Id="rId1" Type="http://schemas.openxmlformats.org/officeDocument/2006/relationships/tags" Target="../tags/tag72.xml"/><Relationship Id="rId6" Type="http://schemas.openxmlformats.org/officeDocument/2006/relationships/tags" Target="../tags/tag77.xml"/><Relationship Id="rId11" Type="http://schemas.openxmlformats.org/officeDocument/2006/relationships/notesSlide" Target="../notesSlides/notesSlide21.xml"/><Relationship Id="rId5" Type="http://schemas.openxmlformats.org/officeDocument/2006/relationships/tags" Target="../tags/tag76.xml"/><Relationship Id="rId15" Type="http://schemas.openxmlformats.org/officeDocument/2006/relationships/image" Target="../media/image17.png"/><Relationship Id="rId10" Type="http://schemas.openxmlformats.org/officeDocument/2006/relationships/slideLayout" Target="../slideLayouts/slideLayout10.xml"/><Relationship Id="rId19" Type="http://schemas.openxmlformats.org/officeDocument/2006/relationships/image" Target="../media/image18.png"/><Relationship Id="rId4" Type="http://schemas.openxmlformats.org/officeDocument/2006/relationships/tags" Target="../tags/tag75.xml"/><Relationship Id="rId9" Type="http://schemas.openxmlformats.org/officeDocument/2006/relationships/tags" Target="../tags/tag80.xml"/><Relationship Id="rId14" Type="http://schemas.openxmlformats.org/officeDocument/2006/relationships/image" Target="../media/image16.png"/></Relationships>
</file>

<file path=ppt/slides/_rels/slide22.xml.rels><?xml version="1.0" encoding="UTF-8" standalone="yes"?>
<Relationships xmlns="http://schemas.openxmlformats.org/package/2006/relationships"><Relationship Id="rId8" Type="http://schemas.openxmlformats.org/officeDocument/2006/relationships/slide" Target="slide15.xml"/><Relationship Id="rId13" Type="http://schemas.openxmlformats.org/officeDocument/2006/relationships/slide" Target="slide1.xml"/><Relationship Id="rId3" Type="http://schemas.openxmlformats.org/officeDocument/2006/relationships/image" Target="../media/image3.png"/><Relationship Id="rId7" Type="http://schemas.openxmlformats.org/officeDocument/2006/relationships/slide" Target="slide5.xml"/><Relationship Id="rId12"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0.xml"/><Relationship Id="rId6" Type="http://schemas.openxmlformats.org/officeDocument/2006/relationships/image" Target="../media/image20.png"/><Relationship Id="rId11" Type="http://schemas.openxmlformats.org/officeDocument/2006/relationships/image" Target="../media/image17.png"/><Relationship Id="rId5" Type="http://schemas.openxmlformats.org/officeDocument/2006/relationships/slide" Target="slide21.xml"/><Relationship Id="rId15" Type="http://schemas.openxmlformats.org/officeDocument/2006/relationships/slide" Target="slide23.xml"/><Relationship Id="rId10" Type="http://schemas.openxmlformats.org/officeDocument/2006/relationships/slide" Target="slide11.xml"/><Relationship Id="rId4" Type="http://schemas.openxmlformats.org/officeDocument/2006/relationships/image" Target="../media/image19.png"/><Relationship Id="rId9" Type="http://schemas.openxmlformats.org/officeDocument/2006/relationships/slide" Target="slide3.xml"/><Relationship Id="rId14" Type="http://schemas.openxmlformats.org/officeDocument/2006/relationships/image" Target="../media/image21.png"/></Relationships>
</file>

<file path=ppt/slides/_rels/slide23.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slide" Target="slide1.xml"/><Relationship Id="rId18" Type="http://schemas.openxmlformats.org/officeDocument/2006/relationships/image" Target="../media/image26.png"/><Relationship Id="rId3" Type="http://schemas.openxmlformats.org/officeDocument/2006/relationships/hyperlink" Target="https://www.sme.sap.com/irj/sme/community/collaboration/forums?path=/category.jspa?categoryID=58" TargetMode="External"/><Relationship Id="rId7" Type="http://schemas.openxmlformats.org/officeDocument/2006/relationships/image" Target="../media/image22.png"/><Relationship Id="rId12" Type="http://schemas.openxmlformats.org/officeDocument/2006/relationships/image" Target="../media/image7.png"/><Relationship Id="rId17" Type="http://schemas.openxmlformats.org/officeDocument/2006/relationships/image" Target="../media/image25.png"/><Relationship Id="rId2" Type="http://schemas.openxmlformats.org/officeDocument/2006/relationships/notesSlide" Target="../notesSlides/notesSlide23.xml"/><Relationship Id="rId16" Type="http://schemas.openxmlformats.org/officeDocument/2006/relationships/slide" Target="slide22.xml"/><Relationship Id="rId1" Type="http://schemas.openxmlformats.org/officeDocument/2006/relationships/slideLayout" Target="../slideLayouts/slideLayout10.xml"/><Relationship Id="rId6" Type="http://schemas.openxmlformats.org/officeDocument/2006/relationships/hyperlink" Target="https://wiki.sme.sap.com/wiki/x/CAaRBw" TargetMode="External"/><Relationship Id="rId11" Type="http://schemas.openxmlformats.org/officeDocument/2006/relationships/image" Target="../media/image17.png"/><Relationship Id="rId5" Type="http://schemas.openxmlformats.org/officeDocument/2006/relationships/hyperlink" Target="https://www.sme.sap.com/irj/sme/community/learning/selfenablementsystems" TargetMode="External"/><Relationship Id="rId15" Type="http://schemas.openxmlformats.org/officeDocument/2006/relationships/image" Target="../media/image8.png"/><Relationship Id="rId10" Type="http://schemas.openxmlformats.org/officeDocument/2006/relationships/hyperlink" Target="http://support.microsoft.com/kb/890474" TargetMode="External"/><Relationship Id="rId4" Type="http://schemas.openxmlformats.org/officeDocument/2006/relationships/hyperlink" Target="https://help.sap.com/viewer/p/SAP_BUSINESS_BYDESIGN" TargetMode="External"/><Relationship Id="rId9" Type="http://schemas.openxmlformats.org/officeDocument/2006/relationships/image" Target="../media/image24.png"/><Relationship Id="rId14" Type="http://schemas.openxmlformats.org/officeDocument/2006/relationships/slide" Target="slide21.xml"/></Relationships>
</file>

<file path=ppt/slides/_rels/slide3.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image" Target="../media/image8.png"/><Relationship Id="rId18" Type="http://schemas.openxmlformats.org/officeDocument/2006/relationships/image" Target="../media/image14.png"/><Relationship Id="rId3" Type="http://schemas.openxmlformats.org/officeDocument/2006/relationships/slideLayout" Target="../slideLayouts/slideLayout10.xml"/><Relationship Id="rId7" Type="http://schemas.openxmlformats.org/officeDocument/2006/relationships/slide" Target="slide5.xml"/><Relationship Id="rId12" Type="http://schemas.openxmlformats.org/officeDocument/2006/relationships/image" Target="../media/image7.png"/><Relationship Id="rId17" Type="http://schemas.openxmlformats.org/officeDocument/2006/relationships/image" Target="../media/image9.png"/><Relationship Id="rId2" Type="http://schemas.openxmlformats.org/officeDocument/2006/relationships/tags" Target="../tags/tag7.xml"/><Relationship Id="rId16" Type="http://schemas.openxmlformats.org/officeDocument/2006/relationships/slide" Target="slide23.xml"/><Relationship Id="rId1" Type="http://schemas.openxmlformats.org/officeDocument/2006/relationships/tags" Target="../tags/tag6.xml"/><Relationship Id="rId6" Type="http://schemas.openxmlformats.org/officeDocument/2006/relationships/image" Target="../media/image4.png"/><Relationship Id="rId11" Type="http://schemas.openxmlformats.org/officeDocument/2006/relationships/image" Target="../media/image6.png"/><Relationship Id="rId5" Type="http://schemas.openxmlformats.org/officeDocument/2006/relationships/image" Target="../media/image3.png"/><Relationship Id="rId15" Type="http://schemas.openxmlformats.org/officeDocument/2006/relationships/slide" Target="slide21.xml"/><Relationship Id="rId10" Type="http://schemas.openxmlformats.org/officeDocument/2006/relationships/slide" Target="slide4.xml"/><Relationship Id="rId19" Type="http://schemas.openxmlformats.org/officeDocument/2006/relationships/slide" Target="slide1.xml"/><Relationship Id="rId4" Type="http://schemas.openxmlformats.org/officeDocument/2006/relationships/notesSlide" Target="../notesSlides/notesSlide3.xml"/><Relationship Id="rId9" Type="http://schemas.openxmlformats.org/officeDocument/2006/relationships/slide" Target="slide15.xml"/><Relationship Id="rId14" Type="http://schemas.openxmlformats.org/officeDocument/2006/relationships/slide" Target="slide22.xml"/></Relationships>
</file>

<file path=ppt/slides/_rels/slide4.xml.rels><?xml version="1.0" encoding="UTF-8" standalone="yes"?>
<Relationships xmlns="http://schemas.openxmlformats.org/package/2006/relationships"><Relationship Id="rId8" Type="http://schemas.openxmlformats.org/officeDocument/2006/relationships/slide" Target="slide1.xml"/><Relationship Id="rId13" Type="http://schemas.openxmlformats.org/officeDocument/2006/relationships/image" Target="../media/image7.png"/><Relationship Id="rId18" Type="http://schemas.openxmlformats.org/officeDocument/2006/relationships/image" Target="../media/image9.png"/><Relationship Id="rId3" Type="http://schemas.openxmlformats.org/officeDocument/2006/relationships/slideLayout" Target="../slideLayouts/slideLayout10.xml"/><Relationship Id="rId7" Type="http://schemas.openxmlformats.org/officeDocument/2006/relationships/slide" Target="slide4.xml"/><Relationship Id="rId12" Type="http://schemas.openxmlformats.org/officeDocument/2006/relationships/slide" Target="slide15.xml"/><Relationship Id="rId17" Type="http://schemas.openxmlformats.org/officeDocument/2006/relationships/slide" Target="slide23.xml"/><Relationship Id="rId2" Type="http://schemas.openxmlformats.org/officeDocument/2006/relationships/tags" Target="../tags/tag9.xml"/><Relationship Id="rId16" Type="http://schemas.openxmlformats.org/officeDocument/2006/relationships/slide" Target="slide21.xml"/><Relationship Id="rId20" Type="http://schemas.openxmlformats.org/officeDocument/2006/relationships/image" Target="../media/image14.png"/><Relationship Id="rId1" Type="http://schemas.openxmlformats.org/officeDocument/2006/relationships/tags" Target="../tags/tag8.xml"/><Relationship Id="rId6" Type="http://schemas.openxmlformats.org/officeDocument/2006/relationships/image" Target="../media/image4.png"/><Relationship Id="rId11" Type="http://schemas.openxmlformats.org/officeDocument/2006/relationships/slide" Target="slide11.xml"/><Relationship Id="rId5" Type="http://schemas.openxmlformats.org/officeDocument/2006/relationships/image" Target="../media/image3.png"/><Relationship Id="rId15" Type="http://schemas.openxmlformats.org/officeDocument/2006/relationships/slide" Target="slide22.xml"/><Relationship Id="rId10" Type="http://schemas.openxmlformats.org/officeDocument/2006/relationships/slide" Target="slide5.xml"/><Relationship Id="rId19" Type="http://schemas.openxmlformats.org/officeDocument/2006/relationships/image" Target="../media/image6.png"/><Relationship Id="rId4" Type="http://schemas.openxmlformats.org/officeDocument/2006/relationships/notesSlide" Target="../notesSlides/notesSlide4.xml"/><Relationship Id="rId9" Type="http://schemas.openxmlformats.org/officeDocument/2006/relationships/slide" Target="slide3.xml"/><Relationship Id="rId14" Type="http://schemas.openxmlformats.org/officeDocument/2006/relationships/image" Target="../media/image8.png"/></Relationships>
</file>

<file path=ppt/slides/_rels/slide5.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9.xml"/><Relationship Id="rId18" Type="http://schemas.openxmlformats.org/officeDocument/2006/relationships/slide" Target="slide21.xml"/><Relationship Id="rId3" Type="http://schemas.openxmlformats.org/officeDocument/2006/relationships/slideLayout" Target="../slideLayouts/slideLayout10.xml"/><Relationship Id="rId21" Type="http://schemas.openxmlformats.org/officeDocument/2006/relationships/image" Target="../media/image6.png"/><Relationship Id="rId7" Type="http://schemas.openxmlformats.org/officeDocument/2006/relationships/slide" Target="slide3.xml"/><Relationship Id="rId12" Type="http://schemas.openxmlformats.org/officeDocument/2006/relationships/slide" Target="slide8.xml"/><Relationship Id="rId17" Type="http://schemas.openxmlformats.org/officeDocument/2006/relationships/slide" Target="slide22.xml"/><Relationship Id="rId2" Type="http://schemas.openxmlformats.org/officeDocument/2006/relationships/tags" Target="../tags/tag11.xml"/><Relationship Id="rId16" Type="http://schemas.openxmlformats.org/officeDocument/2006/relationships/image" Target="../media/image8.png"/><Relationship Id="rId20" Type="http://schemas.openxmlformats.org/officeDocument/2006/relationships/image" Target="../media/image9.png"/><Relationship Id="rId1" Type="http://schemas.openxmlformats.org/officeDocument/2006/relationships/tags" Target="../tags/tag10.xml"/><Relationship Id="rId6" Type="http://schemas.openxmlformats.org/officeDocument/2006/relationships/image" Target="../media/image4.png"/><Relationship Id="rId11" Type="http://schemas.openxmlformats.org/officeDocument/2006/relationships/slide" Target="slide7.xml"/><Relationship Id="rId5" Type="http://schemas.openxmlformats.org/officeDocument/2006/relationships/image" Target="../media/image3.png"/><Relationship Id="rId15" Type="http://schemas.openxmlformats.org/officeDocument/2006/relationships/image" Target="../media/image7.png"/><Relationship Id="rId23" Type="http://schemas.openxmlformats.org/officeDocument/2006/relationships/slide" Target="slide1.xml"/><Relationship Id="rId10" Type="http://schemas.openxmlformats.org/officeDocument/2006/relationships/slide" Target="slide6.xml"/><Relationship Id="rId19" Type="http://schemas.openxmlformats.org/officeDocument/2006/relationships/slide" Target="slide23.xml"/><Relationship Id="rId4" Type="http://schemas.openxmlformats.org/officeDocument/2006/relationships/notesSlide" Target="../notesSlides/notesSlide5.xml"/><Relationship Id="rId9" Type="http://schemas.openxmlformats.org/officeDocument/2006/relationships/slide" Target="slide15.xml"/><Relationship Id="rId14" Type="http://schemas.openxmlformats.org/officeDocument/2006/relationships/slide" Target="slide10.xml"/><Relationship Id="rId22" Type="http://schemas.openxmlformats.org/officeDocument/2006/relationships/image" Target="../media/image14.png"/></Relationships>
</file>

<file path=ppt/slides/_rels/slide6.xml.rels><?xml version="1.0" encoding="UTF-8" standalone="yes"?>
<Relationships xmlns="http://schemas.openxmlformats.org/package/2006/relationships"><Relationship Id="rId8" Type="http://schemas.openxmlformats.org/officeDocument/2006/relationships/slide" Target="slide15.xml"/><Relationship Id="rId13" Type="http://schemas.openxmlformats.org/officeDocument/2006/relationships/slide" Target="slide8.xml"/><Relationship Id="rId18" Type="http://schemas.openxmlformats.org/officeDocument/2006/relationships/slide" Target="slide22.xml"/><Relationship Id="rId3" Type="http://schemas.openxmlformats.org/officeDocument/2006/relationships/slideLayout" Target="../slideLayouts/slideLayout10.xml"/><Relationship Id="rId21" Type="http://schemas.openxmlformats.org/officeDocument/2006/relationships/image" Target="../media/image9.png"/><Relationship Id="rId7" Type="http://schemas.openxmlformats.org/officeDocument/2006/relationships/slide" Target="slide3.xml"/><Relationship Id="rId12" Type="http://schemas.openxmlformats.org/officeDocument/2006/relationships/slide" Target="slide7.xml"/><Relationship Id="rId17" Type="http://schemas.openxmlformats.org/officeDocument/2006/relationships/image" Target="../media/image8.png"/><Relationship Id="rId2" Type="http://schemas.openxmlformats.org/officeDocument/2006/relationships/tags" Target="../tags/tag13.xml"/><Relationship Id="rId16" Type="http://schemas.openxmlformats.org/officeDocument/2006/relationships/image" Target="../media/image7.png"/><Relationship Id="rId20" Type="http://schemas.openxmlformats.org/officeDocument/2006/relationships/slide" Target="slide23.xml"/><Relationship Id="rId1" Type="http://schemas.openxmlformats.org/officeDocument/2006/relationships/tags" Target="../tags/tag12.xml"/><Relationship Id="rId6" Type="http://schemas.openxmlformats.org/officeDocument/2006/relationships/image" Target="../media/image4.png"/><Relationship Id="rId11" Type="http://schemas.openxmlformats.org/officeDocument/2006/relationships/slide" Target="slide6.xml"/><Relationship Id="rId24" Type="http://schemas.openxmlformats.org/officeDocument/2006/relationships/slide" Target="slide1.xml"/><Relationship Id="rId5" Type="http://schemas.openxmlformats.org/officeDocument/2006/relationships/image" Target="../media/image3.png"/><Relationship Id="rId15" Type="http://schemas.openxmlformats.org/officeDocument/2006/relationships/slide" Target="slide10.xml"/><Relationship Id="rId23" Type="http://schemas.openxmlformats.org/officeDocument/2006/relationships/image" Target="../media/image14.png"/><Relationship Id="rId10" Type="http://schemas.openxmlformats.org/officeDocument/2006/relationships/slide" Target="slide11.xml"/><Relationship Id="rId19" Type="http://schemas.openxmlformats.org/officeDocument/2006/relationships/slide" Target="slide21.xml"/><Relationship Id="rId4" Type="http://schemas.openxmlformats.org/officeDocument/2006/relationships/notesSlide" Target="../notesSlides/notesSlide6.xml"/><Relationship Id="rId9" Type="http://schemas.openxmlformats.org/officeDocument/2006/relationships/slide" Target="slide5.xml"/><Relationship Id="rId14" Type="http://schemas.openxmlformats.org/officeDocument/2006/relationships/slide" Target="slide9.xml"/><Relationship Id="rId22" Type="http://schemas.openxmlformats.org/officeDocument/2006/relationships/image" Target="../media/image6.png"/></Relationships>
</file>

<file path=ppt/slides/_rels/slide7.xml.rels><?xml version="1.0" encoding="UTF-8" standalone="yes"?>
<Relationships xmlns="http://schemas.openxmlformats.org/package/2006/relationships"><Relationship Id="rId8" Type="http://schemas.openxmlformats.org/officeDocument/2006/relationships/slide" Target="slide15.xml"/><Relationship Id="rId13" Type="http://schemas.openxmlformats.org/officeDocument/2006/relationships/slide" Target="slide9.xml"/><Relationship Id="rId18" Type="http://schemas.openxmlformats.org/officeDocument/2006/relationships/slide" Target="slide22.xml"/><Relationship Id="rId3" Type="http://schemas.openxmlformats.org/officeDocument/2006/relationships/slideLayout" Target="../slideLayouts/slideLayout10.xml"/><Relationship Id="rId21" Type="http://schemas.openxmlformats.org/officeDocument/2006/relationships/image" Target="../media/image9.png"/><Relationship Id="rId7" Type="http://schemas.openxmlformats.org/officeDocument/2006/relationships/slide" Target="slide3.xml"/><Relationship Id="rId12" Type="http://schemas.openxmlformats.org/officeDocument/2006/relationships/slide" Target="slide8.xml"/><Relationship Id="rId17" Type="http://schemas.openxmlformats.org/officeDocument/2006/relationships/image" Target="../media/image8.png"/><Relationship Id="rId2" Type="http://schemas.openxmlformats.org/officeDocument/2006/relationships/tags" Target="../tags/tag15.xml"/><Relationship Id="rId16" Type="http://schemas.openxmlformats.org/officeDocument/2006/relationships/image" Target="../media/image7.png"/><Relationship Id="rId20" Type="http://schemas.openxmlformats.org/officeDocument/2006/relationships/slide" Target="slide23.xml"/><Relationship Id="rId1" Type="http://schemas.openxmlformats.org/officeDocument/2006/relationships/tags" Target="../tags/tag14.xml"/><Relationship Id="rId6" Type="http://schemas.openxmlformats.org/officeDocument/2006/relationships/image" Target="../media/image4.png"/><Relationship Id="rId11" Type="http://schemas.openxmlformats.org/officeDocument/2006/relationships/slide" Target="slide7.xml"/><Relationship Id="rId24" Type="http://schemas.openxmlformats.org/officeDocument/2006/relationships/slide" Target="slide1.xml"/><Relationship Id="rId5" Type="http://schemas.openxmlformats.org/officeDocument/2006/relationships/image" Target="../media/image3.png"/><Relationship Id="rId15" Type="http://schemas.openxmlformats.org/officeDocument/2006/relationships/slide" Target="slide5.xml"/><Relationship Id="rId23" Type="http://schemas.openxmlformats.org/officeDocument/2006/relationships/image" Target="../media/image14.png"/><Relationship Id="rId10" Type="http://schemas.openxmlformats.org/officeDocument/2006/relationships/slide" Target="slide6.xml"/><Relationship Id="rId19" Type="http://schemas.openxmlformats.org/officeDocument/2006/relationships/slide" Target="slide21.xml"/><Relationship Id="rId4" Type="http://schemas.openxmlformats.org/officeDocument/2006/relationships/notesSlide" Target="../notesSlides/notesSlide7.xml"/><Relationship Id="rId9" Type="http://schemas.openxmlformats.org/officeDocument/2006/relationships/slide" Target="slide11.xml"/><Relationship Id="rId14" Type="http://schemas.openxmlformats.org/officeDocument/2006/relationships/slide" Target="slide10.xml"/><Relationship Id="rId22" Type="http://schemas.openxmlformats.org/officeDocument/2006/relationships/image" Target="../media/image6.png"/></Relationships>
</file>

<file path=ppt/slides/_rels/slide8.xml.rels><?xml version="1.0" encoding="UTF-8" standalone="yes"?>
<Relationships xmlns="http://schemas.openxmlformats.org/package/2006/relationships"><Relationship Id="rId8" Type="http://schemas.openxmlformats.org/officeDocument/2006/relationships/slide" Target="slide15.xml"/><Relationship Id="rId13" Type="http://schemas.openxmlformats.org/officeDocument/2006/relationships/slide" Target="slide8.xml"/><Relationship Id="rId18" Type="http://schemas.openxmlformats.org/officeDocument/2006/relationships/slide" Target="slide22.xml"/><Relationship Id="rId3" Type="http://schemas.openxmlformats.org/officeDocument/2006/relationships/slideLayout" Target="../slideLayouts/slideLayout10.xml"/><Relationship Id="rId21" Type="http://schemas.openxmlformats.org/officeDocument/2006/relationships/image" Target="../media/image9.png"/><Relationship Id="rId7" Type="http://schemas.openxmlformats.org/officeDocument/2006/relationships/slide" Target="slide3.xml"/><Relationship Id="rId12" Type="http://schemas.openxmlformats.org/officeDocument/2006/relationships/slide" Target="slide7.xml"/><Relationship Id="rId17" Type="http://schemas.openxmlformats.org/officeDocument/2006/relationships/image" Target="../media/image8.png"/><Relationship Id="rId2" Type="http://schemas.openxmlformats.org/officeDocument/2006/relationships/tags" Target="../tags/tag17.xml"/><Relationship Id="rId16" Type="http://schemas.openxmlformats.org/officeDocument/2006/relationships/image" Target="../media/image7.png"/><Relationship Id="rId20" Type="http://schemas.openxmlformats.org/officeDocument/2006/relationships/slide" Target="slide23.xml"/><Relationship Id="rId1" Type="http://schemas.openxmlformats.org/officeDocument/2006/relationships/tags" Target="../tags/tag16.xml"/><Relationship Id="rId6" Type="http://schemas.openxmlformats.org/officeDocument/2006/relationships/image" Target="../media/image4.png"/><Relationship Id="rId11" Type="http://schemas.openxmlformats.org/officeDocument/2006/relationships/slide" Target="slide6.xml"/><Relationship Id="rId24" Type="http://schemas.openxmlformats.org/officeDocument/2006/relationships/slide" Target="slide1.xml"/><Relationship Id="rId5" Type="http://schemas.openxmlformats.org/officeDocument/2006/relationships/image" Target="../media/image3.png"/><Relationship Id="rId15" Type="http://schemas.openxmlformats.org/officeDocument/2006/relationships/slide" Target="slide10.xml"/><Relationship Id="rId23" Type="http://schemas.openxmlformats.org/officeDocument/2006/relationships/image" Target="../media/image14.png"/><Relationship Id="rId10" Type="http://schemas.openxmlformats.org/officeDocument/2006/relationships/slide" Target="slide5.xml"/><Relationship Id="rId19" Type="http://schemas.openxmlformats.org/officeDocument/2006/relationships/slide" Target="slide21.xml"/><Relationship Id="rId4" Type="http://schemas.openxmlformats.org/officeDocument/2006/relationships/notesSlide" Target="../notesSlides/notesSlide8.xml"/><Relationship Id="rId9" Type="http://schemas.openxmlformats.org/officeDocument/2006/relationships/slide" Target="slide11.xml"/><Relationship Id="rId14" Type="http://schemas.openxmlformats.org/officeDocument/2006/relationships/slide" Target="slide9.xml"/><Relationship Id="rId22" Type="http://schemas.openxmlformats.org/officeDocument/2006/relationships/image" Target="../media/image6.png"/></Relationships>
</file>

<file path=ppt/slides/_rels/slide9.xml.rels><?xml version="1.0" encoding="UTF-8" standalone="yes"?>
<Relationships xmlns="http://schemas.openxmlformats.org/package/2006/relationships"><Relationship Id="rId8" Type="http://schemas.openxmlformats.org/officeDocument/2006/relationships/slide" Target="slide15.xml"/><Relationship Id="rId13" Type="http://schemas.openxmlformats.org/officeDocument/2006/relationships/slide" Target="slide8.xml"/><Relationship Id="rId18" Type="http://schemas.openxmlformats.org/officeDocument/2006/relationships/slide" Target="slide22.xml"/><Relationship Id="rId3" Type="http://schemas.openxmlformats.org/officeDocument/2006/relationships/slideLayout" Target="../slideLayouts/slideLayout10.xml"/><Relationship Id="rId21" Type="http://schemas.openxmlformats.org/officeDocument/2006/relationships/image" Target="../media/image9.png"/><Relationship Id="rId7" Type="http://schemas.openxmlformats.org/officeDocument/2006/relationships/slide" Target="slide3.xml"/><Relationship Id="rId12" Type="http://schemas.openxmlformats.org/officeDocument/2006/relationships/slide" Target="slide7.xml"/><Relationship Id="rId17" Type="http://schemas.openxmlformats.org/officeDocument/2006/relationships/image" Target="../media/image8.png"/><Relationship Id="rId2" Type="http://schemas.openxmlformats.org/officeDocument/2006/relationships/tags" Target="../tags/tag19.xml"/><Relationship Id="rId16" Type="http://schemas.openxmlformats.org/officeDocument/2006/relationships/image" Target="../media/image7.png"/><Relationship Id="rId20" Type="http://schemas.openxmlformats.org/officeDocument/2006/relationships/slide" Target="slide23.xml"/><Relationship Id="rId1" Type="http://schemas.openxmlformats.org/officeDocument/2006/relationships/tags" Target="../tags/tag18.xml"/><Relationship Id="rId6" Type="http://schemas.openxmlformats.org/officeDocument/2006/relationships/image" Target="../media/image4.png"/><Relationship Id="rId11" Type="http://schemas.openxmlformats.org/officeDocument/2006/relationships/slide" Target="slide6.xml"/><Relationship Id="rId24" Type="http://schemas.openxmlformats.org/officeDocument/2006/relationships/slide" Target="slide1.xml"/><Relationship Id="rId5" Type="http://schemas.openxmlformats.org/officeDocument/2006/relationships/image" Target="../media/image3.png"/><Relationship Id="rId15" Type="http://schemas.openxmlformats.org/officeDocument/2006/relationships/slide" Target="slide10.xml"/><Relationship Id="rId23" Type="http://schemas.openxmlformats.org/officeDocument/2006/relationships/image" Target="../media/image14.png"/><Relationship Id="rId10" Type="http://schemas.openxmlformats.org/officeDocument/2006/relationships/slide" Target="slide5.xml"/><Relationship Id="rId19" Type="http://schemas.openxmlformats.org/officeDocument/2006/relationships/slide" Target="slide21.xml"/><Relationship Id="rId4" Type="http://schemas.openxmlformats.org/officeDocument/2006/relationships/notesSlide" Target="../notesSlides/notesSlide9.xml"/><Relationship Id="rId9" Type="http://schemas.openxmlformats.org/officeDocument/2006/relationships/slide" Target="slide11.xml"/><Relationship Id="rId14" Type="http://schemas.openxmlformats.org/officeDocument/2006/relationships/slide" Target="slide9.xml"/><Relationship Id="rId2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34" name="TextBox 33"/>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33"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t>Marketing-to-Opportunity </a:t>
            </a:r>
            <a:br>
              <a:rPr lang="en-US" dirty="0"/>
            </a:br>
            <a:r>
              <a:rPr lang="en-US" sz="2000" b="0" dirty="0"/>
              <a:t>Scenario Overview</a:t>
            </a:r>
          </a:p>
        </p:txBody>
      </p:sp>
      <p:sp>
        <p:nvSpPr>
          <p:cNvPr id="5" name="Chevron 123">
            <a:hlinkClick r:id="rId6" action="ppaction://hlinksldjump"/>
          </p:cNvPr>
          <p:cNvSpPr>
            <a:spLocks noChangeArrowheads="1"/>
          </p:cNvSpPr>
          <p:nvPr/>
        </p:nvSpPr>
        <p:spPr bwMode="auto">
          <a:xfrm>
            <a:off x="330871"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Target Group</a:t>
            </a:r>
          </a:p>
        </p:txBody>
      </p:sp>
      <p:sp>
        <p:nvSpPr>
          <p:cNvPr id="7" name="Chevron 123">
            <a:hlinkClick r:id="rId7" action="ppaction://hlinksldjump"/>
          </p:cNvPr>
          <p:cNvSpPr>
            <a:spLocks noChangeArrowheads="1"/>
          </p:cNvSpPr>
          <p:nvPr/>
        </p:nvSpPr>
        <p:spPr bwMode="auto">
          <a:xfrm>
            <a:off x="1177060"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Executing Campaign</a:t>
            </a:r>
          </a:p>
        </p:txBody>
      </p:sp>
      <p:sp>
        <p:nvSpPr>
          <p:cNvPr id="8" name="Chevron 123">
            <a:hlinkClick r:id="rId8" action="ppaction://hlinksldjump"/>
          </p:cNvPr>
          <p:cNvSpPr>
            <a:spLocks noChangeArrowheads="1"/>
          </p:cNvSpPr>
          <p:nvPr/>
        </p:nvSpPr>
        <p:spPr bwMode="auto">
          <a:xfrm>
            <a:off x="2021727" y="2101823"/>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Lead</a:t>
            </a:r>
          </a:p>
        </p:txBody>
      </p:sp>
      <p:sp>
        <p:nvSpPr>
          <p:cNvPr id="9" name="Chevron 123">
            <a:hlinkClick r:id="rId9" action="ppaction://hlinksldjump"/>
          </p:cNvPr>
          <p:cNvSpPr>
            <a:spLocks noChangeArrowheads="1"/>
          </p:cNvSpPr>
          <p:nvPr/>
        </p:nvSpPr>
        <p:spPr bwMode="auto">
          <a:xfrm>
            <a:off x="2866393"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Developing Opportunity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54" name="TextBox 66"/>
          <p:cNvSpPr txBox="1">
            <a:spLocks noChangeArrowheads="1"/>
          </p:cNvSpPr>
          <p:nvPr/>
        </p:nvSpPr>
        <p:spPr bwMode="auto">
          <a:xfrm>
            <a:off x="1760926" y="4399866"/>
            <a:ext cx="7256462" cy="1200329"/>
          </a:xfrm>
          <a:prstGeom prst="rect">
            <a:avLst/>
          </a:prstGeom>
          <a:noFill/>
          <a:ln w="9525">
            <a:noFill/>
            <a:miter lim="800000"/>
            <a:headEnd/>
            <a:tailEnd/>
          </a:ln>
        </p:spPr>
        <p:txBody>
          <a:bodyPr>
            <a:spAutoFit/>
          </a:bodyPr>
          <a:lstStyle/>
          <a:p>
            <a:r>
              <a:rPr lang="en-US" sz="900" dirty="0"/>
              <a:t>The </a:t>
            </a:r>
            <a:r>
              <a:rPr lang="en-US" sz="900" b="1" dirty="0"/>
              <a:t>Marketing-to-Opportunity</a:t>
            </a:r>
            <a:r>
              <a:rPr lang="en-US" sz="900" dirty="0"/>
              <a:t> business scenario enables you to manage marketing and pre-sales activities with the goal of generating new business for customers and prospects. You can run campaigns, capture responses, generate leads, manage opportunities, as well as initiate and track related sales activities. Alternatively, you can use this business scenario without campaigns, which means that no marketing department is involved, and leads and opportunities can be created without using a campaign. </a:t>
            </a:r>
          </a:p>
          <a:p>
            <a:r>
              <a:rPr lang="en-US" sz="900" dirty="0"/>
              <a:t>You can capture responses using Microsoft Outlook Integration, which allows e-mails to be assigned to specific campaigns directly in Microsoft Outlook and to be synchronized with the SAP Business ByDesign solution. In addition, the pipeline simulation feature provides an interactive combination of graphic and table list of the opportunities. What is more, the What-if analysis simulates how changes would affect your pipeline.</a:t>
            </a:r>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10"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pic>
        <p:nvPicPr>
          <p:cNvPr id="59" name="Picture 127"/>
          <p:cNvPicPr>
            <a:picLocks noChangeAspect="1"/>
          </p:cNvPicPr>
          <p:nvPr>
            <p:custDataLst>
              <p:tags r:id="rId1"/>
            </p:custDataLst>
          </p:nvPr>
        </p:nvPicPr>
        <p:blipFill>
          <a:blip r:embed="rId11" cstate="print">
            <a:extLst>
              <a:ext uri="{28A0092B-C50C-407E-A947-70E740481C1C}">
                <a14:useLocalDpi xmlns:a14="http://schemas.microsoft.com/office/drawing/2010/main" val="0"/>
              </a:ext>
            </a:extLst>
          </a:blip>
          <a:stretch>
            <a:fillRect/>
          </a:stretch>
        </p:blipFill>
        <p:spPr bwMode="auto">
          <a:xfrm>
            <a:off x="3032125" y="6322362"/>
            <a:ext cx="411162" cy="402939"/>
          </a:xfrm>
          <a:prstGeom prst="rect">
            <a:avLst/>
          </a:prstGeom>
          <a:noFill/>
          <a:ln w="9525">
            <a:noFill/>
            <a:miter lim="800000"/>
            <a:headEnd/>
            <a:tailEnd/>
          </a:ln>
        </p:spPr>
      </p:pic>
      <p:sp>
        <p:nvSpPr>
          <p:cNvPr id="60"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Marketing Assistant</a:t>
            </a:r>
          </a:p>
        </p:txBody>
      </p:sp>
      <p:pic>
        <p:nvPicPr>
          <p:cNvPr id="67" name="Picture 68"/>
          <p:cNvPicPr>
            <a:picLocks noChangeAspect="1"/>
          </p:cNvPicPr>
          <p:nvPr>
            <p:custDataLst>
              <p:tags r:id="rId2"/>
            </p:custDataLst>
          </p:nvPr>
        </p:nvPicPr>
        <p:blipFill>
          <a:blip r:embed="rId12" cstate="print">
            <a:extLst>
              <a:ext uri="{28A0092B-C50C-407E-A947-70E740481C1C}">
                <a14:useLocalDpi xmlns:a14="http://schemas.microsoft.com/office/drawing/2010/main" val="0"/>
              </a:ext>
            </a:extLst>
          </a:blip>
          <a:stretch>
            <a:fillRect/>
          </a:stretch>
        </p:blipFill>
        <p:spPr bwMode="auto">
          <a:xfrm>
            <a:off x="1831975" y="6322362"/>
            <a:ext cx="411162" cy="402939"/>
          </a:xfrm>
          <a:prstGeom prst="rect">
            <a:avLst/>
          </a:prstGeom>
          <a:noFill/>
          <a:ln w="9525">
            <a:noFill/>
            <a:miter lim="800000"/>
            <a:headEnd/>
            <a:tailEnd/>
          </a:ln>
        </p:spPr>
      </p:pic>
      <p:sp>
        <p:nvSpPr>
          <p:cNvPr id="68" name="Chevron 79"/>
          <p:cNvSpPr>
            <a:spLocks noChangeArrowheads="1"/>
          </p:cNvSpPr>
          <p:nvPr/>
        </p:nvSpPr>
        <p:spPr bwMode="auto">
          <a:xfrm>
            <a:off x="34909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r>
              <a:rPr lang="en-US" sz="700">
                <a:solidFill>
                  <a:srgbClr val="404040"/>
                </a:solidFill>
              </a:rPr>
              <a:t>Sales Representative</a:t>
            </a:r>
          </a:p>
        </p:txBody>
      </p:sp>
      <p:sp>
        <p:nvSpPr>
          <p:cNvPr id="73" name="TextBox 98">
            <a:hlinkClick r:id="rId13" action="ppaction://hlinksldjump"/>
          </p:cNvPr>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13" action="ppaction://hlinksldjump"/>
              </a:rPr>
              <a:t>Open Legend</a:t>
            </a:r>
            <a:endParaRPr lang="en-US" sz="900" dirty="0">
              <a:ea typeface="SimSun" pitchFamily="2" charset="-122"/>
            </a:endParaRPr>
          </a:p>
        </p:txBody>
      </p:sp>
      <p:sp>
        <p:nvSpPr>
          <p:cNvPr id="3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36"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39" name="Picture 38" descr="Calculator_2_60px.png"/>
          <p:cNvPicPr>
            <a:picLocks noChangeAspect="1"/>
          </p:cNvPicPr>
          <p:nvPr/>
        </p:nvPicPr>
        <p:blipFill>
          <a:blip r:embed="rId14" cstate="print"/>
          <a:stretch>
            <a:fillRect/>
          </a:stretch>
        </p:blipFill>
        <p:spPr>
          <a:xfrm>
            <a:off x="366739" y="5245467"/>
            <a:ext cx="180000" cy="180000"/>
          </a:xfrm>
          <a:prstGeom prst="rect">
            <a:avLst/>
          </a:prstGeom>
        </p:spPr>
      </p:pic>
      <p:pic>
        <p:nvPicPr>
          <p:cNvPr id="40" name="Picture 39"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41" name="Rectangle 57">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2" name="Rectangle 57">
            <a:hlinkClick r:id="rId17"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45" name="Rectangle 57">
            <a:hlinkClick r:id="rId1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6" name="Picture 45"/>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icture 52"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5" name="TextBox 6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Marketing-to-Opportunity </a:t>
            </a:r>
            <a:br>
              <a:rPr lang="en-US" dirty="0"/>
            </a:br>
            <a:r>
              <a:rPr lang="en-US" sz="2000" b="0" dirty="0"/>
              <a:t>Process Details: Creating and Executing Campaign</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000274"/>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Creating and Executing Campaign</a:t>
            </a:r>
            <a:r>
              <a:rPr lang="en-US" sz="900" dirty="0"/>
              <a:t> business process enables you as a marketing employee to create a campaign, assign the newly created target group, and select a campaign type. In addition, you can decide whether to automatically create activities out of the campaign for account and contact history. Following this, the campaign can be executed.</a:t>
            </a:r>
          </a:p>
          <a:p>
            <a:pPr>
              <a:spcBef>
                <a:spcPts val="600"/>
              </a:spcBef>
            </a:pPr>
            <a:r>
              <a:rPr lang="en-US" sz="900" dirty="0"/>
              <a:t>The campaign is executed by exporting to a Microsoft Excel template all target group members who are addressable according to the selected campaign type.</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7"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Target Group</a:t>
            </a:r>
          </a:p>
        </p:txBody>
      </p:sp>
      <p:sp>
        <p:nvSpPr>
          <p:cNvPr id="63" name="Chevron 123">
            <a:hlinkClick r:id="rId8" action="ppaction://hlinksldjump"/>
          </p:cNvPr>
          <p:cNvSpPr>
            <a:spLocks noChangeArrowheads="1"/>
          </p:cNvSpPr>
          <p:nvPr/>
        </p:nvSpPr>
        <p:spPr bwMode="auto">
          <a:xfrm>
            <a:off x="653814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Developing Opportunity</a:t>
            </a:r>
          </a:p>
        </p:txBody>
      </p:sp>
      <p:sp>
        <p:nvSpPr>
          <p:cNvPr id="64" name="Chevron 45"/>
          <p:cNvSpPr>
            <a:spLocks noChangeArrowheads="1"/>
          </p:cNvSpPr>
          <p:nvPr/>
        </p:nvSpPr>
        <p:spPr bwMode="auto">
          <a:xfrm>
            <a:off x="1121198" y="1846674"/>
            <a:ext cx="4572000"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and Executing Campaign</a:t>
            </a:r>
          </a:p>
        </p:txBody>
      </p:sp>
      <p:sp>
        <p:nvSpPr>
          <p:cNvPr id="93" name="Chevron 101"/>
          <p:cNvSpPr>
            <a:spLocks noChangeArrowheads="1"/>
          </p:cNvSpPr>
          <p:nvPr/>
        </p:nvSpPr>
        <p:spPr bwMode="auto">
          <a:xfrm>
            <a:off x="7593013" y="47212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en-US" sz="800">
                <a:solidFill>
                  <a:srgbClr val="404040"/>
                </a:solidFill>
              </a:rPr>
              <a:t>Marketing Assistant</a:t>
            </a:r>
          </a:p>
          <a:p>
            <a:pPr>
              <a:buClr>
                <a:schemeClr val="accent1"/>
              </a:buClr>
              <a:buSzPct val="80000"/>
              <a:buFont typeface="Wingdings" pitchFamily="2" charset="2"/>
              <a:buNone/>
            </a:pPr>
            <a:r>
              <a:rPr lang="en-US" sz="800">
                <a:solidFill>
                  <a:srgbClr val="404040"/>
                </a:solidFill>
              </a:rPr>
              <a:t>Marketing Manager</a:t>
            </a:r>
          </a:p>
        </p:txBody>
      </p:sp>
      <p:sp>
        <p:nvSpPr>
          <p:cNvPr id="43" name="TextBox 59">
            <a:hlinkClick r:id="rId9" action="ppaction://hlinksldjump"/>
          </p:cNvPr>
          <p:cNvSpPr txBox="1">
            <a:spLocks noChangeArrowheads="1"/>
          </p:cNvSpPr>
          <p:nvPr/>
        </p:nvSpPr>
        <p:spPr bwMode="auto">
          <a:xfrm>
            <a:off x="5348902" y="1809620"/>
            <a:ext cx="172089" cy="276999"/>
          </a:xfrm>
          <a:prstGeom prst="rect">
            <a:avLst/>
          </a:prstGeom>
          <a:noFill/>
          <a:ln w="9525">
            <a:noFill/>
            <a:miter lim="800000"/>
            <a:headEnd/>
            <a:tailEnd/>
          </a:ln>
        </p:spPr>
        <p:txBody>
          <a:bodyPr wrap="none" lIns="72000" rIns="0">
            <a:spAutoFit/>
          </a:bodyPr>
          <a:lstStyle/>
          <a:p>
            <a:r>
              <a:rPr lang="en-US" sz="1200" dirty="0">
                <a:solidFill>
                  <a:schemeClr val="bg1"/>
                </a:solidFill>
                <a:latin typeface="BentonSans Light" pitchFamily="2" charset="0"/>
                <a:cs typeface="BrowalliaUPC" pitchFamily="34" charset="-34"/>
              </a:rPr>
              <a:t>X</a:t>
            </a:r>
          </a:p>
        </p:txBody>
      </p:sp>
      <p:sp>
        <p:nvSpPr>
          <p:cNvPr id="46" name="Chevron 123"/>
          <p:cNvSpPr>
            <a:spLocks noChangeArrowheads="1"/>
          </p:cNvSpPr>
          <p:nvPr/>
        </p:nvSpPr>
        <p:spPr bwMode="auto">
          <a:xfrm>
            <a:off x="1286989" y="2073180"/>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campaign</a:t>
            </a:r>
          </a:p>
        </p:txBody>
      </p:sp>
      <p:sp>
        <p:nvSpPr>
          <p:cNvPr id="48" name="Chevron 123"/>
          <p:cNvSpPr>
            <a:spLocks noChangeArrowheads="1"/>
          </p:cNvSpPr>
          <p:nvPr/>
        </p:nvSpPr>
        <p:spPr bwMode="auto">
          <a:xfrm>
            <a:off x="2156841" y="2080361"/>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Execute and monitor campaign</a:t>
            </a:r>
          </a:p>
        </p:txBody>
      </p:sp>
      <p:sp>
        <p:nvSpPr>
          <p:cNvPr id="61" name="Chevron 123"/>
          <p:cNvSpPr>
            <a:spLocks noChangeArrowheads="1"/>
          </p:cNvSpPr>
          <p:nvPr/>
        </p:nvSpPr>
        <p:spPr bwMode="auto">
          <a:xfrm>
            <a:off x="3012625" y="2073474"/>
            <a:ext cx="882715" cy="879809"/>
          </a:xfrm>
          <a:prstGeom prst="chevron">
            <a:avLst>
              <a:gd name="adj" fmla="val 10356"/>
            </a:avLst>
          </a:prstGeom>
          <a:solidFill>
            <a:schemeClr val="bg1"/>
          </a:solidFill>
          <a:ln w="3175" cap="rnd" algn="ctr">
            <a:solidFill>
              <a:srgbClr val="BABABA"/>
            </a:solidFill>
            <a:prstDash val="sysDash"/>
            <a:bevel/>
            <a:headEnd/>
            <a:tailEnd/>
          </a:ln>
        </p:spPr>
        <p:txBody>
          <a:bodyPr lIns="72000" tIns="0" rIns="0" bIns="0" anchor="ctr"/>
          <a:lstStyle/>
          <a:p>
            <a:pPr fontAlgn="base">
              <a:lnSpc>
                <a:spcPct val="90000"/>
              </a:lnSpc>
              <a:spcBef>
                <a:spcPts val="3600"/>
              </a:spcBef>
              <a:spcAft>
                <a:spcPct val="0"/>
              </a:spcAft>
              <a:buClr>
                <a:schemeClr val="accent1"/>
              </a:buClr>
              <a:buSzPct val="80000"/>
            </a:pPr>
            <a:r>
              <a:rPr lang="en-US" sz="800" dirty="0">
                <a:solidFill>
                  <a:srgbClr val="404040"/>
                </a:solidFill>
              </a:rPr>
              <a:t>Contact target group members</a:t>
            </a:r>
          </a:p>
        </p:txBody>
      </p:sp>
      <p:sp>
        <p:nvSpPr>
          <p:cNvPr id="66" name="Chevron 123"/>
          <p:cNvSpPr>
            <a:spLocks noChangeArrowheads="1"/>
          </p:cNvSpPr>
          <p:nvPr/>
        </p:nvSpPr>
        <p:spPr bwMode="auto">
          <a:xfrm>
            <a:off x="3868409" y="2080655"/>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Capture campaign responses</a:t>
            </a:r>
          </a:p>
        </p:txBody>
      </p:sp>
      <p:sp>
        <p:nvSpPr>
          <p:cNvPr id="71" name="Chevron 123"/>
          <p:cNvSpPr>
            <a:spLocks noChangeArrowheads="1"/>
          </p:cNvSpPr>
          <p:nvPr/>
        </p:nvSpPr>
        <p:spPr bwMode="auto">
          <a:xfrm>
            <a:off x="4724209" y="2073325"/>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Finalize and check campaign results</a:t>
            </a:r>
          </a:p>
        </p:txBody>
      </p:sp>
      <p:sp>
        <p:nvSpPr>
          <p:cNvPr id="80" name="Chevron 123">
            <a:hlinkClick r:id="rId10" action="ppaction://hlinksldjump"/>
          </p:cNvPr>
          <p:cNvSpPr>
            <a:spLocks noChangeArrowheads="1"/>
          </p:cNvSpPr>
          <p:nvPr/>
        </p:nvSpPr>
        <p:spPr bwMode="auto">
          <a:xfrm>
            <a:off x="5665339"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Lead</a:t>
            </a:r>
          </a:p>
        </p:txBody>
      </p:sp>
      <p:sp>
        <p:nvSpPr>
          <p:cNvPr id="44" name="Rectangle 61"/>
          <p:cNvSpPr>
            <a:spLocks noChangeArrowheads="1"/>
          </p:cNvSpPr>
          <p:nvPr/>
        </p:nvSpPr>
        <p:spPr bwMode="auto">
          <a:xfrm>
            <a:off x="5451251" y="2942548"/>
            <a:ext cx="3216275" cy="715052"/>
          </a:xfrm>
          <a:prstGeom prst="rect">
            <a:avLst/>
          </a:prstGeom>
          <a:solidFill>
            <a:srgbClr val="D2F0FF"/>
          </a:solidFill>
          <a:ln w="3175">
            <a:solidFill>
              <a:schemeClr val="tx1"/>
            </a:solidFill>
            <a:miter lim="800000"/>
            <a:headEnd/>
            <a:tailEnd/>
          </a:ln>
        </p:spPr>
        <p:txBody>
          <a:bodyPr tIns="180000"/>
          <a:lstStyle/>
          <a:p>
            <a:r>
              <a:rPr lang="en-US" sz="600" dirty="0"/>
              <a:t>To finish a campaign the marketing employee sets the status to Finished. The campaign fact sheet shows all campaign related key performance indicators that help to measure the campaign result. All captured responses can be monitored in the campaign as well. This information can be easily used, for example, to trigger follow-up actions like contacting all responders or non-responders once again.</a:t>
            </a:r>
          </a:p>
        </p:txBody>
      </p:sp>
      <p:sp>
        <p:nvSpPr>
          <p:cNvPr id="45" name="TextBox 59">
            <a:hlinkClick r:id="rId11" action="ppaction://hlinksldjump"/>
          </p:cNvPr>
          <p:cNvSpPr txBox="1">
            <a:spLocks noChangeArrowheads="1"/>
          </p:cNvSpPr>
          <p:nvPr/>
        </p:nvSpPr>
        <p:spPr bwMode="auto">
          <a:xfrm>
            <a:off x="8402414" y="2901241"/>
            <a:ext cx="284052" cy="276999"/>
          </a:xfrm>
          <a:prstGeom prst="rect">
            <a:avLst/>
          </a:prstGeom>
          <a:noFill/>
          <a:ln w="9525">
            <a:noFill/>
            <a:miter lim="800000"/>
            <a:headEnd/>
            <a:tailEnd/>
          </a:ln>
        </p:spPr>
        <p:txBody>
          <a:bodyPr wrap="none">
            <a:spAutoFit/>
          </a:bodyPr>
          <a:lstStyle/>
          <a:p>
            <a:r>
              <a:rPr lang="en-US" sz="1200" dirty="0">
                <a:latin typeface="BentonSans Light" pitchFamily="2" charset="0"/>
                <a:cs typeface="BrowalliaUPC" pitchFamily="34" charset="-34"/>
              </a:rPr>
              <a:t>X</a:t>
            </a:r>
          </a:p>
        </p:txBody>
      </p:sp>
      <p:sp>
        <p:nvSpPr>
          <p:cNvPr id="82" name="Oval 81">
            <a:hlinkClick r:id="rId12" action="ppaction://hlinksldjump" tooltip="Click for more information"/>
          </p:cNvPr>
          <p:cNvSpPr>
            <a:spLocks noChangeAspect="1"/>
          </p:cNvSpPr>
          <p:nvPr/>
        </p:nvSpPr>
        <p:spPr bwMode="gray">
          <a:xfrm>
            <a:off x="1883307" y="27530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4" name="Oval 83">
            <a:hlinkClick r:id="rId13" action="ppaction://hlinksldjump" tooltip="Click for more information"/>
          </p:cNvPr>
          <p:cNvSpPr>
            <a:spLocks noChangeAspect="1"/>
          </p:cNvSpPr>
          <p:nvPr/>
        </p:nvSpPr>
        <p:spPr bwMode="gray">
          <a:xfrm>
            <a:off x="2795379" y="27530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8" name="Oval 87">
            <a:hlinkClick r:id="rId14" action="ppaction://hlinksldjump" tooltip="Click for more information"/>
          </p:cNvPr>
          <p:cNvSpPr>
            <a:spLocks noChangeAspect="1"/>
          </p:cNvSpPr>
          <p:nvPr/>
        </p:nvSpPr>
        <p:spPr bwMode="gray">
          <a:xfrm>
            <a:off x="3621667" y="27530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9" name="Oval 88">
            <a:hlinkClick r:id="rId15" action="ppaction://hlinksldjump" tooltip="Click for more information"/>
          </p:cNvPr>
          <p:cNvSpPr>
            <a:spLocks noChangeAspect="1"/>
          </p:cNvSpPr>
          <p:nvPr/>
        </p:nvSpPr>
        <p:spPr bwMode="gray">
          <a:xfrm>
            <a:off x="4457053" y="27530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0" name="Oval 89">
            <a:hlinkClick r:id="rId16" action="ppaction://hlinksldjump" tooltip="Click for more information"/>
          </p:cNvPr>
          <p:cNvSpPr>
            <a:spLocks noChangeAspect="1"/>
          </p:cNvSpPr>
          <p:nvPr/>
        </p:nvSpPr>
        <p:spPr bwMode="gray">
          <a:xfrm>
            <a:off x="5333353" y="27530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8"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9"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0"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3" name="Picture 72" descr="Calculator_2_60px.png"/>
          <p:cNvPicPr>
            <a:picLocks noChangeAspect="1"/>
          </p:cNvPicPr>
          <p:nvPr/>
        </p:nvPicPr>
        <p:blipFill>
          <a:blip r:embed="rId17" cstate="print"/>
          <a:stretch>
            <a:fillRect/>
          </a:stretch>
        </p:blipFill>
        <p:spPr>
          <a:xfrm>
            <a:off x="366739" y="5245467"/>
            <a:ext cx="180000" cy="180000"/>
          </a:xfrm>
          <a:prstGeom prst="rect">
            <a:avLst/>
          </a:prstGeom>
        </p:spPr>
      </p:pic>
      <p:pic>
        <p:nvPicPr>
          <p:cNvPr id="74" name="Picture 73" descr="Monitor_60px.png"/>
          <p:cNvPicPr>
            <a:picLocks noChangeAspect="1"/>
          </p:cNvPicPr>
          <p:nvPr/>
        </p:nvPicPr>
        <p:blipFill>
          <a:blip r:embed="rId18" cstate="print"/>
          <a:stretch>
            <a:fillRect/>
          </a:stretch>
        </p:blipFill>
        <p:spPr>
          <a:xfrm>
            <a:off x="366739" y="5604137"/>
            <a:ext cx="180000" cy="180000"/>
          </a:xfrm>
          <a:prstGeom prst="rect">
            <a:avLst/>
          </a:prstGeom>
        </p:spPr>
      </p:pic>
      <p:sp>
        <p:nvSpPr>
          <p:cNvPr id="75" name="Rectangle 57">
            <a:hlinkClick r:id="rId19"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6" name="Rectangle 57">
            <a:hlinkClick r:id="rId20"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9" name="Rectangle 57">
            <a:hlinkClick r:id="rId2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2" name="Chevron 102"/>
          <p:cNvSpPr>
            <a:spLocks noChangeArrowheads="1"/>
          </p:cNvSpPr>
          <p:nvPr/>
        </p:nvSpPr>
        <p:spPr bwMode="auto">
          <a:xfrm>
            <a:off x="7593013" y="5244510"/>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Marketing  </a:t>
            </a:r>
          </a:p>
          <a:p>
            <a:pPr>
              <a:buClr>
                <a:schemeClr val="accent1"/>
              </a:buClr>
              <a:buSzPct val="80000"/>
              <a:buFont typeface="Wingdings" pitchFamily="2" charset="2"/>
              <a:buNone/>
            </a:pPr>
            <a:r>
              <a:rPr lang="en-US" sz="800" dirty="0">
                <a:solidFill>
                  <a:srgbClr val="404040"/>
                </a:solidFill>
              </a:rPr>
              <a:t>Account Management  </a:t>
            </a:r>
          </a:p>
        </p:txBody>
      </p:sp>
      <p:pic>
        <p:nvPicPr>
          <p:cNvPr id="55" name="Picture 54"/>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6" name="Picture 68"/>
          <p:cNvPicPr>
            <a:picLocks noChangeAspect="1"/>
          </p:cNvPicPr>
          <p:nvPr>
            <p:custDataLst>
              <p:tags r:id="rId1"/>
            </p:custDataLst>
          </p:nvPr>
        </p:nvPicPr>
        <p:blipFill>
          <a:blip r:embed="rId23" cstate="print">
            <a:extLst>
              <a:ext uri="{28A0092B-C50C-407E-A947-70E740481C1C}">
                <a14:useLocalDpi xmlns:a14="http://schemas.microsoft.com/office/drawing/2010/main" val="0"/>
              </a:ext>
            </a:extLst>
          </a:blip>
          <a:stretch>
            <a:fillRect/>
          </a:stretch>
        </p:blipFill>
        <p:spPr bwMode="auto">
          <a:xfrm>
            <a:off x="6886575" y="4525312"/>
            <a:ext cx="411162" cy="402939"/>
          </a:xfrm>
          <a:prstGeom prst="rect">
            <a:avLst/>
          </a:prstGeom>
          <a:noFill/>
          <a:ln w="9525">
            <a:noFill/>
            <a:miter lim="800000"/>
            <a:headEnd/>
            <a:tailEnd/>
          </a:ln>
        </p:spPr>
      </p:pic>
      <p:pic>
        <p:nvPicPr>
          <p:cNvPr id="57" name="Picture 37"/>
          <p:cNvPicPr>
            <a:picLocks noChangeAspect="1" noChangeArrowheads="1"/>
          </p:cNvPicPr>
          <p:nvPr>
            <p:custDataLst>
              <p:tags r:id="rId2"/>
            </p:custDataLst>
          </p:nvPr>
        </p:nvPicPr>
        <p:blipFill>
          <a:blip r:embed="rId24">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Chevron 45"/>
          <p:cNvSpPr>
            <a:spLocks noChangeArrowheads="1"/>
          </p:cNvSpPr>
          <p:nvPr/>
        </p:nvSpPr>
        <p:spPr bwMode="auto">
          <a:xfrm>
            <a:off x="1993403" y="1742739"/>
            <a:ext cx="4169653" cy="1480441"/>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Lead - Lead Generation by Marketing and Hand </a:t>
            </a:r>
          </a:p>
          <a:p>
            <a:pPr>
              <a:lnSpc>
                <a:spcPct val="90000"/>
              </a:lnSpc>
            </a:pPr>
            <a:r>
              <a:rPr lang="en-US" sz="900" dirty="0">
                <a:solidFill>
                  <a:schemeClr val="bg1"/>
                </a:solidFill>
                <a:latin typeface="BentonSans Regular"/>
                <a:cs typeface="BentonSans Regular"/>
              </a:rPr>
              <a:t>Over to Sales </a:t>
            </a:r>
          </a:p>
          <a:p>
            <a:pPr>
              <a:lnSpc>
                <a:spcPct val="90000"/>
              </a:lnSpc>
            </a:pPr>
            <a:endParaRPr lang="en-US" sz="900" dirty="0">
              <a:solidFill>
                <a:schemeClr val="bg1"/>
              </a:solidFill>
              <a:latin typeface="BentonSans Regular"/>
              <a:cs typeface="BentonSans Regular"/>
            </a:endParaRPr>
          </a:p>
        </p:txBody>
      </p:sp>
      <p:sp>
        <p:nvSpPr>
          <p:cNvPr id="57" name="TextBox 59">
            <a:hlinkClick r:id="rId5" action="ppaction://hlinksldjump"/>
          </p:cNvPr>
          <p:cNvSpPr txBox="1">
            <a:spLocks noChangeArrowheads="1"/>
          </p:cNvSpPr>
          <p:nvPr/>
        </p:nvSpPr>
        <p:spPr bwMode="auto">
          <a:xfrm>
            <a:off x="5802061" y="1707641"/>
            <a:ext cx="172089" cy="276999"/>
          </a:xfrm>
          <a:prstGeom prst="rect">
            <a:avLst/>
          </a:prstGeom>
          <a:noFill/>
          <a:ln w="9525">
            <a:noFill/>
            <a:miter lim="800000"/>
            <a:headEnd/>
            <a:tailEnd/>
          </a:ln>
        </p:spPr>
        <p:txBody>
          <a:bodyPr wrap="none" lIns="72000" rIns="0">
            <a:spAutoFit/>
          </a:bodyPr>
          <a:lstStyle/>
          <a:p>
            <a:r>
              <a:rPr lang="en-US" sz="1200" dirty="0">
                <a:solidFill>
                  <a:schemeClr val="bg1"/>
                </a:solidFill>
                <a:latin typeface="BentonSans Light" pitchFamily="2" charset="0"/>
                <a:cs typeface="BrowalliaUPC" pitchFamily="34" charset="-34"/>
              </a:rPr>
              <a:t>X</a:t>
            </a:r>
          </a:p>
        </p:txBody>
      </p:sp>
      <p:pic>
        <p:nvPicPr>
          <p:cNvPr id="51" name="Picture 50" descr="i_button_black.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3" name="TextBox 62"/>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Marketing-to-Opportunity </a:t>
            </a:r>
            <a:br>
              <a:rPr lang="en-US" dirty="0"/>
            </a:br>
            <a:r>
              <a:rPr lang="en-US" sz="2000" b="0" dirty="0"/>
              <a:t>Process Details: Creating Lead</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923330"/>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Creating Lead</a:t>
            </a:r>
            <a:r>
              <a:rPr lang="en-US" sz="900" dirty="0"/>
              <a:t> business process enables you to create a lead as a follow-up document of a campaign response. The lead can also be created without any preceding document. A lead is used to qualify a business partner's interest in a particular product or service, with the aim of establishing and subsequently influencing this interest. Once a lead has reached a certain status, it can be handed over to sales to decide whether an opportunity should be created.</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5" name="Chevron 123"/>
          <p:cNvSpPr>
            <a:spLocks noChangeArrowheads="1"/>
          </p:cNvSpPr>
          <p:nvPr/>
        </p:nvSpPr>
        <p:spPr bwMode="auto">
          <a:xfrm>
            <a:off x="2131095" y="2055996"/>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lead</a:t>
            </a:r>
          </a:p>
        </p:txBody>
      </p:sp>
      <p:sp>
        <p:nvSpPr>
          <p:cNvPr id="66" name="Chevron 123"/>
          <p:cNvSpPr>
            <a:spLocks noChangeArrowheads="1"/>
          </p:cNvSpPr>
          <p:nvPr/>
        </p:nvSpPr>
        <p:spPr bwMode="auto">
          <a:xfrm>
            <a:off x="2972827" y="2058191"/>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Qualify lead</a:t>
            </a:r>
          </a:p>
        </p:txBody>
      </p:sp>
      <p:sp>
        <p:nvSpPr>
          <p:cNvPr id="68" name="Chevron 123"/>
          <p:cNvSpPr>
            <a:spLocks noChangeArrowheads="1"/>
          </p:cNvSpPr>
          <p:nvPr/>
        </p:nvSpPr>
        <p:spPr bwMode="auto">
          <a:xfrm>
            <a:off x="3814559" y="2050861"/>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 over lead</a:t>
            </a:r>
          </a:p>
        </p:txBody>
      </p:sp>
      <p:sp>
        <p:nvSpPr>
          <p:cNvPr id="69" name="Chevron 123"/>
          <p:cNvSpPr>
            <a:spLocks noChangeArrowheads="1"/>
          </p:cNvSpPr>
          <p:nvPr/>
        </p:nvSpPr>
        <p:spPr bwMode="auto">
          <a:xfrm>
            <a:off x="4670359" y="2053056"/>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Accept or reject lead</a:t>
            </a:r>
          </a:p>
        </p:txBody>
      </p:sp>
      <p:sp>
        <p:nvSpPr>
          <p:cNvPr id="85" name="Oval 84">
            <a:hlinkClick r:id="rId8" action="ppaction://hlinksldjump" tooltip="The marketing employee can create a lead as a follow-up document of a campaign response. A lead can also be created without any preceeding document."/>
          </p:cNvPr>
          <p:cNvSpPr>
            <a:spLocks noChangeAspect="1"/>
          </p:cNvSpPr>
          <p:nvPr/>
        </p:nvSpPr>
        <p:spPr bwMode="gray">
          <a:xfrm>
            <a:off x="2746408" y="275459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39" name="Chevron 123">
            <a:hlinkClick r:id="rId9"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Target Group</a:t>
            </a:r>
          </a:p>
        </p:txBody>
      </p:sp>
      <p:sp>
        <p:nvSpPr>
          <p:cNvPr id="41" name="Chevron 123">
            <a:hlinkClick r:id="rId10" action="ppaction://hlinksldjump" tooltip="Click here for process details"/>
          </p:cNvPr>
          <p:cNvSpPr>
            <a:spLocks noChangeArrowheads="1"/>
          </p:cNvSpPr>
          <p:nvPr/>
        </p:nvSpPr>
        <p:spPr bwMode="auto">
          <a:xfrm>
            <a:off x="6117897"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Developing Opportunity</a:t>
            </a:r>
          </a:p>
        </p:txBody>
      </p:sp>
      <p:sp>
        <p:nvSpPr>
          <p:cNvPr id="43" name="Chevron 101"/>
          <p:cNvSpPr>
            <a:spLocks noChangeArrowheads="1"/>
          </p:cNvSpPr>
          <p:nvPr/>
        </p:nvSpPr>
        <p:spPr bwMode="auto">
          <a:xfrm>
            <a:off x="7593013" y="47212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en-US" sz="800">
                <a:solidFill>
                  <a:srgbClr val="404040"/>
                </a:solidFill>
              </a:rPr>
              <a:t>Marketing Assistant, Marketing Manager, Sales Representative</a:t>
            </a:r>
          </a:p>
        </p:txBody>
      </p:sp>
      <p:sp>
        <p:nvSpPr>
          <p:cNvPr id="45" name="Chevron 102"/>
          <p:cNvSpPr>
            <a:spLocks noChangeArrowheads="1"/>
          </p:cNvSpPr>
          <p:nvPr/>
        </p:nvSpPr>
        <p:spPr bwMode="auto">
          <a:xfrm>
            <a:off x="7627938" y="5303838"/>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In the Work Centers</a:t>
            </a:r>
          </a:p>
          <a:p>
            <a:pPr>
              <a:buClr>
                <a:schemeClr val="accent1"/>
              </a:buClr>
              <a:buSzPct val="80000"/>
              <a:buFont typeface="Wingdings" pitchFamily="2" charset="2"/>
              <a:buNone/>
            </a:pPr>
            <a:r>
              <a:rPr lang="en-US" sz="800">
                <a:solidFill>
                  <a:srgbClr val="404040"/>
                </a:solidFill>
              </a:rPr>
              <a:t>Marketing  </a:t>
            </a:r>
          </a:p>
          <a:p>
            <a:pPr>
              <a:buClr>
                <a:schemeClr val="accent1"/>
              </a:buClr>
              <a:buSzPct val="80000"/>
              <a:buFont typeface="Wingdings" pitchFamily="2" charset="2"/>
              <a:buNone/>
            </a:pPr>
            <a:r>
              <a:rPr lang="en-US" sz="800">
                <a:solidFill>
                  <a:srgbClr val="404040"/>
                </a:solidFill>
              </a:rPr>
              <a:t>New Business  </a:t>
            </a:r>
          </a:p>
        </p:txBody>
      </p:sp>
      <p:sp>
        <p:nvSpPr>
          <p:cNvPr id="46" name="Oval 45">
            <a:hlinkClick r:id="rId8" action="ppaction://hlinksldjump" tooltip="The marketing employee needs to qualify the lead."/>
          </p:cNvPr>
          <p:cNvSpPr>
            <a:spLocks noChangeAspect="1"/>
          </p:cNvSpPr>
          <p:nvPr/>
        </p:nvSpPr>
        <p:spPr bwMode="gray">
          <a:xfrm>
            <a:off x="3594133" y="276430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48" name="Oval 47">
            <a:hlinkClick r:id="rId8" action="ppaction://hlinksldjump" tooltip="If the lead is qualified as warm or hot the marketing employee can hand it over to a sales colleague to initiate the sales process."/>
          </p:cNvPr>
          <p:cNvSpPr>
            <a:spLocks noChangeAspect="1"/>
          </p:cNvSpPr>
          <p:nvPr/>
        </p:nvSpPr>
        <p:spPr bwMode="gray">
          <a:xfrm>
            <a:off x="4422808" y="276430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2" name="Oval 61">
            <a:hlinkClick r:id="rId11" action="ppaction://hlinksldjump" tooltip="Click for more information"/>
          </p:cNvPr>
          <p:cNvSpPr>
            <a:spLocks noChangeAspect="1"/>
          </p:cNvSpPr>
          <p:nvPr/>
        </p:nvSpPr>
        <p:spPr bwMode="gray">
          <a:xfrm>
            <a:off x="5289583" y="276430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0" name="Rectangle 77"/>
          <p:cNvSpPr>
            <a:spLocks noChangeArrowheads="1"/>
          </p:cNvSpPr>
          <p:nvPr/>
        </p:nvSpPr>
        <p:spPr bwMode="auto">
          <a:xfrm>
            <a:off x="2053527" y="2968625"/>
            <a:ext cx="2066839"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12" action="ppaction://hlinksldjump"/>
              </a:rPr>
              <a:t>Click here</a:t>
            </a:r>
            <a:r>
              <a:rPr lang="en-US" sz="900" dirty="0">
                <a:solidFill>
                  <a:schemeClr val="bg1"/>
                </a:solidFill>
                <a:latin typeface="BentonSans Regular"/>
                <a:cs typeface="BentonSans Regular"/>
              </a:rPr>
              <a:t> to display process variants</a:t>
            </a:r>
          </a:p>
        </p:txBody>
      </p:sp>
      <p:sp>
        <p:nvSpPr>
          <p:cNvPr id="59" name="Chevron 123">
            <a:hlinkClick r:id="rId13" action="ppaction://hlinksldjump"/>
          </p:cNvPr>
          <p:cNvSpPr>
            <a:spLocks noChangeArrowheads="1"/>
          </p:cNvSpPr>
          <p:nvPr/>
        </p:nvSpPr>
        <p:spPr bwMode="auto">
          <a:xfrm>
            <a:off x="1177060"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Executing Campaign</a:t>
            </a:r>
          </a:p>
        </p:txBody>
      </p:sp>
      <p:sp>
        <p:nvSpPr>
          <p:cNvPr id="7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4"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6" name="Picture 75" descr="Calculator_2_60px.png"/>
          <p:cNvPicPr>
            <a:picLocks noChangeAspect="1"/>
          </p:cNvPicPr>
          <p:nvPr/>
        </p:nvPicPr>
        <p:blipFill>
          <a:blip r:embed="rId14" cstate="print"/>
          <a:stretch>
            <a:fillRect/>
          </a:stretch>
        </p:blipFill>
        <p:spPr>
          <a:xfrm>
            <a:off x="366739" y="5245467"/>
            <a:ext cx="180000" cy="180000"/>
          </a:xfrm>
          <a:prstGeom prst="rect">
            <a:avLst/>
          </a:prstGeom>
        </p:spPr>
      </p:pic>
      <p:pic>
        <p:nvPicPr>
          <p:cNvPr id="77" name="Picture 76"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78" name="Rectangle 57">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9" name="Rectangle 57">
            <a:hlinkClick r:id="rId17"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2" name="Rectangle 57">
            <a:hlinkClick r:id="rId1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2" name="Picture 51"/>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3" name="Picture 68"/>
          <p:cNvPicPr>
            <a:picLocks noChangeAspect="1"/>
          </p:cNvPicPr>
          <p:nvPr>
            <p:custDataLst>
              <p:tags r:id="rId1"/>
            </p:custDataLst>
          </p:nvPr>
        </p:nvPicPr>
        <p:blipFill>
          <a:blip r:embed="rId20" cstate="print">
            <a:extLst>
              <a:ext uri="{28A0092B-C50C-407E-A947-70E740481C1C}">
                <a14:useLocalDpi xmlns:a14="http://schemas.microsoft.com/office/drawing/2010/main" val="0"/>
              </a:ext>
            </a:extLst>
          </a:blip>
          <a:stretch>
            <a:fillRect/>
          </a:stretch>
        </p:blipFill>
        <p:spPr bwMode="auto">
          <a:xfrm>
            <a:off x="6886575" y="4525312"/>
            <a:ext cx="411162" cy="402939"/>
          </a:xfrm>
          <a:prstGeom prst="rect">
            <a:avLst/>
          </a:prstGeom>
          <a:noFill/>
          <a:ln w="9525">
            <a:noFill/>
            <a:miter lim="800000"/>
            <a:headEnd/>
            <a:tailEnd/>
          </a:ln>
        </p:spPr>
      </p:pic>
      <p:pic>
        <p:nvPicPr>
          <p:cNvPr id="55" name="Picture 37"/>
          <p:cNvPicPr>
            <a:picLocks noChangeAspect="1" noChangeArrowheads="1"/>
          </p:cNvPicPr>
          <p:nvPr>
            <p:custDataLst>
              <p:tags r:id="rId2"/>
            </p:custDataLst>
          </p:nvPr>
        </p:nvPicPr>
        <p:blipFill>
          <a:blip r:embed="rId21">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Chevron 45"/>
          <p:cNvSpPr>
            <a:spLocks noChangeArrowheads="1"/>
          </p:cNvSpPr>
          <p:nvPr/>
        </p:nvSpPr>
        <p:spPr bwMode="auto">
          <a:xfrm>
            <a:off x="1993403" y="1742739"/>
            <a:ext cx="4169653" cy="1480441"/>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Lead - Lead Generation by Marketing and Hand </a:t>
            </a:r>
          </a:p>
          <a:p>
            <a:pPr>
              <a:lnSpc>
                <a:spcPct val="90000"/>
              </a:lnSpc>
            </a:pPr>
            <a:r>
              <a:rPr lang="en-US" sz="900" dirty="0">
                <a:solidFill>
                  <a:schemeClr val="bg1"/>
                </a:solidFill>
                <a:latin typeface="BentonSans Regular"/>
                <a:cs typeface="BentonSans Regular"/>
              </a:rPr>
              <a:t>Over to Sales </a:t>
            </a:r>
          </a:p>
          <a:p>
            <a:pPr>
              <a:lnSpc>
                <a:spcPct val="90000"/>
              </a:lnSpc>
            </a:pPr>
            <a:endParaRPr lang="en-US" sz="900" dirty="0">
              <a:solidFill>
                <a:schemeClr val="bg1"/>
              </a:solidFill>
              <a:latin typeface="BentonSans Regular"/>
              <a:cs typeface="BentonSans Regular"/>
            </a:endParaRPr>
          </a:p>
        </p:txBody>
      </p:sp>
      <p:sp>
        <p:nvSpPr>
          <p:cNvPr id="57" name="TextBox 59">
            <a:hlinkClick r:id="rId5" action="ppaction://hlinksldjump"/>
          </p:cNvPr>
          <p:cNvSpPr txBox="1">
            <a:spLocks noChangeArrowheads="1"/>
          </p:cNvSpPr>
          <p:nvPr/>
        </p:nvSpPr>
        <p:spPr bwMode="auto">
          <a:xfrm>
            <a:off x="5802061" y="1707641"/>
            <a:ext cx="172089" cy="276999"/>
          </a:xfrm>
          <a:prstGeom prst="rect">
            <a:avLst/>
          </a:prstGeom>
          <a:noFill/>
          <a:ln w="9525">
            <a:noFill/>
            <a:miter lim="800000"/>
            <a:headEnd/>
            <a:tailEnd/>
          </a:ln>
        </p:spPr>
        <p:txBody>
          <a:bodyPr wrap="none" lIns="72000" rIns="0">
            <a:spAutoFit/>
          </a:bodyPr>
          <a:lstStyle/>
          <a:p>
            <a:r>
              <a:rPr lang="en-US" sz="1200" dirty="0">
                <a:solidFill>
                  <a:schemeClr val="bg1"/>
                </a:solidFill>
                <a:latin typeface="BentonSans Light" pitchFamily="2" charset="0"/>
                <a:cs typeface="BrowalliaUPC" pitchFamily="34" charset="-34"/>
              </a:rPr>
              <a:t>X</a:t>
            </a:r>
          </a:p>
        </p:txBody>
      </p:sp>
      <p:pic>
        <p:nvPicPr>
          <p:cNvPr id="51" name="Picture 50" descr="i_button_black.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2" name="TextBox 61"/>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Marketing-to-Opportunity </a:t>
            </a:r>
            <a:br>
              <a:rPr lang="en-US" dirty="0"/>
            </a:br>
            <a:r>
              <a:rPr lang="en-US" sz="2000" b="0" dirty="0"/>
              <a:t>Process Details: Creating Lead</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923330"/>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Creating Lead</a:t>
            </a:r>
            <a:r>
              <a:rPr lang="en-US" sz="900" dirty="0"/>
              <a:t> business process enables you to create a lead as a follow-up document of a campaign response. The lead can also be created without any preceding document. A lead is used to qualify a business partner's interest in a particular product or service, with the aim of establishing and subsequently influencing this interest. Once a lead has reached a certain status, it can be handed over to sales to decide whether an opportunity should be created.</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5" name="Chevron 123"/>
          <p:cNvSpPr>
            <a:spLocks noChangeArrowheads="1"/>
          </p:cNvSpPr>
          <p:nvPr/>
        </p:nvSpPr>
        <p:spPr bwMode="auto">
          <a:xfrm>
            <a:off x="2131095" y="2055996"/>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lead</a:t>
            </a:r>
          </a:p>
        </p:txBody>
      </p:sp>
      <p:sp>
        <p:nvSpPr>
          <p:cNvPr id="66" name="Chevron 123"/>
          <p:cNvSpPr>
            <a:spLocks noChangeArrowheads="1"/>
          </p:cNvSpPr>
          <p:nvPr/>
        </p:nvSpPr>
        <p:spPr bwMode="auto">
          <a:xfrm>
            <a:off x="2972827" y="2058191"/>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Qualify lead</a:t>
            </a:r>
          </a:p>
        </p:txBody>
      </p:sp>
      <p:sp>
        <p:nvSpPr>
          <p:cNvPr id="68" name="Chevron 123"/>
          <p:cNvSpPr>
            <a:spLocks noChangeArrowheads="1"/>
          </p:cNvSpPr>
          <p:nvPr/>
        </p:nvSpPr>
        <p:spPr bwMode="auto">
          <a:xfrm>
            <a:off x="3814559" y="2050861"/>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 over lead</a:t>
            </a:r>
          </a:p>
        </p:txBody>
      </p:sp>
      <p:sp>
        <p:nvSpPr>
          <p:cNvPr id="69" name="Chevron 123"/>
          <p:cNvSpPr>
            <a:spLocks noChangeArrowheads="1"/>
          </p:cNvSpPr>
          <p:nvPr/>
        </p:nvSpPr>
        <p:spPr bwMode="auto">
          <a:xfrm>
            <a:off x="4670359" y="2053056"/>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Accept or reject lead</a:t>
            </a:r>
          </a:p>
        </p:txBody>
      </p:sp>
      <p:sp>
        <p:nvSpPr>
          <p:cNvPr id="39" name="Chevron 123">
            <a:hlinkClick r:id="rId8"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Target Group</a:t>
            </a:r>
          </a:p>
        </p:txBody>
      </p:sp>
      <p:sp>
        <p:nvSpPr>
          <p:cNvPr id="41" name="Chevron 123">
            <a:hlinkClick r:id="rId9" action="ppaction://hlinksldjump"/>
          </p:cNvPr>
          <p:cNvSpPr>
            <a:spLocks noChangeArrowheads="1"/>
          </p:cNvSpPr>
          <p:nvPr/>
        </p:nvSpPr>
        <p:spPr bwMode="auto">
          <a:xfrm>
            <a:off x="6117897"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Developing Opportunity</a:t>
            </a:r>
          </a:p>
        </p:txBody>
      </p:sp>
      <p:sp>
        <p:nvSpPr>
          <p:cNvPr id="43" name="Chevron 101"/>
          <p:cNvSpPr>
            <a:spLocks noChangeArrowheads="1"/>
          </p:cNvSpPr>
          <p:nvPr/>
        </p:nvSpPr>
        <p:spPr bwMode="auto">
          <a:xfrm>
            <a:off x="7593013" y="47212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en-US" sz="800">
                <a:solidFill>
                  <a:srgbClr val="404040"/>
                </a:solidFill>
              </a:rPr>
              <a:t>Marketing Assistant, Marketing Manager, Sales Representative</a:t>
            </a:r>
          </a:p>
        </p:txBody>
      </p:sp>
      <p:sp>
        <p:nvSpPr>
          <p:cNvPr id="45" name="Chevron 102"/>
          <p:cNvSpPr>
            <a:spLocks noChangeArrowheads="1"/>
          </p:cNvSpPr>
          <p:nvPr/>
        </p:nvSpPr>
        <p:spPr bwMode="auto">
          <a:xfrm>
            <a:off x="7627938" y="5303838"/>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In the Work Centers</a:t>
            </a:r>
          </a:p>
          <a:p>
            <a:pPr>
              <a:buClr>
                <a:schemeClr val="accent1"/>
              </a:buClr>
              <a:buSzPct val="80000"/>
              <a:buFont typeface="Wingdings" pitchFamily="2" charset="2"/>
              <a:buNone/>
            </a:pPr>
            <a:r>
              <a:rPr lang="en-US" sz="800">
                <a:solidFill>
                  <a:srgbClr val="404040"/>
                </a:solidFill>
              </a:rPr>
              <a:t>Marketing  </a:t>
            </a:r>
          </a:p>
          <a:p>
            <a:pPr>
              <a:buClr>
                <a:schemeClr val="accent1"/>
              </a:buClr>
              <a:buSzPct val="80000"/>
              <a:buFont typeface="Wingdings" pitchFamily="2" charset="2"/>
              <a:buNone/>
            </a:pPr>
            <a:r>
              <a:rPr lang="en-US" sz="800">
                <a:solidFill>
                  <a:srgbClr val="404040"/>
                </a:solidFill>
              </a:rPr>
              <a:t>New Business  </a:t>
            </a:r>
          </a:p>
        </p:txBody>
      </p:sp>
      <p:sp>
        <p:nvSpPr>
          <p:cNvPr id="70" name="Rectangle 77"/>
          <p:cNvSpPr>
            <a:spLocks noChangeArrowheads="1"/>
          </p:cNvSpPr>
          <p:nvPr/>
        </p:nvSpPr>
        <p:spPr bwMode="auto">
          <a:xfrm>
            <a:off x="2053527" y="2968625"/>
            <a:ext cx="1916156"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10" action="ppaction://hlinksldjump"/>
              </a:rPr>
              <a:t>Click here</a:t>
            </a:r>
            <a:r>
              <a:rPr lang="en-US" sz="900" dirty="0">
                <a:solidFill>
                  <a:schemeClr val="bg1"/>
                </a:solidFill>
                <a:latin typeface="BentonSans Regular"/>
                <a:cs typeface="BentonSans Regular"/>
              </a:rPr>
              <a:t> to hide process variants</a:t>
            </a:r>
          </a:p>
        </p:txBody>
      </p:sp>
      <p:sp>
        <p:nvSpPr>
          <p:cNvPr id="59" name="Chevron 55"/>
          <p:cNvSpPr>
            <a:spLocks noChangeArrowheads="1"/>
          </p:cNvSpPr>
          <p:nvPr/>
        </p:nvSpPr>
        <p:spPr bwMode="auto">
          <a:xfrm>
            <a:off x="2001591" y="3222945"/>
            <a:ext cx="4015162" cy="466469"/>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r>
              <a:rPr lang="en-US" sz="900" dirty="0"/>
              <a:t>Creating Lead - Lead Generation by Sales </a:t>
            </a:r>
          </a:p>
          <a:p>
            <a:pPr marL="142875" indent="142875">
              <a:spcBef>
                <a:spcPts val="300"/>
              </a:spcBef>
            </a:pPr>
            <a:endParaRPr lang="de-DE" sz="900" dirty="0"/>
          </a:p>
        </p:txBody>
      </p:sp>
      <p:sp>
        <p:nvSpPr>
          <p:cNvPr id="61" name="Oval 60">
            <a:hlinkClick r:id="rId11" action="ppaction://hlinksldjump" tooltip="Click for more information"/>
          </p:cNvPr>
          <p:cNvSpPr>
            <a:spLocks noChangeAspect="1"/>
          </p:cNvSpPr>
          <p:nvPr/>
        </p:nvSpPr>
        <p:spPr bwMode="gray">
          <a:xfrm>
            <a:off x="2131218" y="325037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3" name="Oval 62">
            <a:hlinkClick r:id="rId12" action="ppaction://hlinksldjump" tooltip="The marketing employee can create a lead as a follow-up document of a campaign response. A lead can also be created without any preceeding document."/>
          </p:cNvPr>
          <p:cNvSpPr>
            <a:spLocks noChangeAspect="1"/>
          </p:cNvSpPr>
          <p:nvPr/>
        </p:nvSpPr>
        <p:spPr bwMode="gray">
          <a:xfrm>
            <a:off x="2746408" y="275459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2" name="Oval 71">
            <a:hlinkClick r:id="rId12" action="ppaction://hlinksldjump" tooltip="The marketing employee needs to qualify the lead."/>
          </p:cNvPr>
          <p:cNvSpPr>
            <a:spLocks noChangeAspect="1"/>
          </p:cNvSpPr>
          <p:nvPr/>
        </p:nvSpPr>
        <p:spPr bwMode="gray">
          <a:xfrm>
            <a:off x="3594133" y="276430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3" name="Oval 72">
            <a:hlinkClick r:id="rId12" action="ppaction://hlinksldjump" tooltip="If the lead is qualified as warm or hot the marketing employee can hand it over to a sales colleague to initiate the sales process."/>
          </p:cNvPr>
          <p:cNvSpPr>
            <a:spLocks noChangeAspect="1"/>
          </p:cNvSpPr>
          <p:nvPr/>
        </p:nvSpPr>
        <p:spPr bwMode="gray">
          <a:xfrm>
            <a:off x="4422808" y="276430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4" name="Oval 73">
            <a:hlinkClick r:id="rId13" action="ppaction://hlinksldjump" tooltip="Click for more information"/>
          </p:cNvPr>
          <p:cNvSpPr>
            <a:spLocks noChangeAspect="1"/>
          </p:cNvSpPr>
          <p:nvPr/>
        </p:nvSpPr>
        <p:spPr bwMode="gray">
          <a:xfrm>
            <a:off x="5289583" y="276430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46" name="Chevron 123">
            <a:hlinkClick r:id="rId14" action="ppaction://hlinksldjump"/>
          </p:cNvPr>
          <p:cNvSpPr>
            <a:spLocks noChangeArrowheads="1"/>
          </p:cNvSpPr>
          <p:nvPr/>
        </p:nvSpPr>
        <p:spPr bwMode="auto">
          <a:xfrm>
            <a:off x="1177060"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Executing Campaign</a:t>
            </a:r>
          </a:p>
        </p:txBody>
      </p:sp>
      <p:sp>
        <p:nvSpPr>
          <p:cNvPr id="75"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6"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9" name="Picture 78" descr="Calculator_2_60px.png"/>
          <p:cNvPicPr>
            <a:picLocks noChangeAspect="1"/>
          </p:cNvPicPr>
          <p:nvPr/>
        </p:nvPicPr>
        <p:blipFill>
          <a:blip r:embed="rId15" cstate="print"/>
          <a:stretch>
            <a:fillRect/>
          </a:stretch>
        </p:blipFill>
        <p:spPr>
          <a:xfrm>
            <a:off x="366739" y="5245467"/>
            <a:ext cx="180000" cy="180000"/>
          </a:xfrm>
          <a:prstGeom prst="rect">
            <a:avLst/>
          </a:prstGeom>
        </p:spPr>
      </p:pic>
      <p:pic>
        <p:nvPicPr>
          <p:cNvPr id="80" name="Picture 79" descr="Monitor_60px.png"/>
          <p:cNvPicPr>
            <a:picLocks noChangeAspect="1"/>
          </p:cNvPicPr>
          <p:nvPr/>
        </p:nvPicPr>
        <p:blipFill>
          <a:blip r:embed="rId16" cstate="print"/>
          <a:stretch>
            <a:fillRect/>
          </a:stretch>
        </p:blipFill>
        <p:spPr>
          <a:xfrm>
            <a:off x="366739" y="5604137"/>
            <a:ext cx="180000" cy="180000"/>
          </a:xfrm>
          <a:prstGeom prst="rect">
            <a:avLst/>
          </a:prstGeom>
        </p:spPr>
      </p:pic>
      <p:sp>
        <p:nvSpPr>
          <p:cNvPr id="81" name="Rectangle 57">
            <a:hlinkClick r:id="rId17"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2" name="Rectangle 57">
            <a:hlinkClick r:id="rId18"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6" name="Rectangle 57">
            <a:hlinkClick r:id="rId19"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2" name="Picture 51"/>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3" name="Picture 68"/>
          <p:cNvPicPr>
            <a:picLocks noChangeAspect="1"/>
          </p:cNvPicPr>
          <p:nvPr>
            <p:custDataLst>
              <p:tags r:id="rId1"/>
            </p:custDataLst>
          </p:nvPr>
        </p:nvPicPr>
        <p:blipFill>
          <a:blip r:embed="rId21" cstate="print">
            <a:extLst>
              <a:ext uri="{28A0092B-C50C-407E-A947-70E740481C1C}">
                <a14:useLocalDpi xmlns:a14="http://schemas.microsoft.com/office/drawing/2010/main" val="0"/>
              </a:ext>
            </a:extLst>
          </a:blip>
          <a:stretch>
            <a:fillRect/>
          </a:stretch>
        </p:blipFill>
        <p:spPr bwMode="auto">
          <a:xfrm>
            <a:off x="6886575" y="4525312"/>
            <a:ext cx="411162" cy="402939"/>
          </a:xfrm>
          <a:prstGeom prst="rect">
            <a:avLst/>
          </a:prstGeom>
          <a:noFill/>
          <a:ln w="9525">
            <a:noFill/>
            <a:miter lim="800000"/>
            <a:headEnd/>
            <a:tailEnd/>
          </a:ln>
        </p:spPr>
      </p:pic>
      <p:pic>
        <p:nvPicPr>
          <p:cNvPr id="55" name="Picture 37"/>
          <p:cNvPicPr>
            <a:picLocks noChangeAspect="1" noChangeArrowheads="1"/>
          </p:cNvPicPr>
          <p:nvPr>
            <p:custDataLst>
              <p:tags r:id="rId2"/>
            </p:custDataLst>
          </p:nvPr>
        </p:nvPicPr>
        <p:blipFill>
          <a:blip r:embed="rId22">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Chevron 45"/>
          <p:cNvSpPr>
            <a:spLocks noChangeArrowheads="1"/>
          </p:cNvSpPr>
          <p:nvPr/>
        </p:nvSpPr>
        <p:spPr bwMode="auto">
          <a:xfrm>
            <a:off x="1993403" y="1742739"/>
            <a:ext cx="4169653" cy="1480441"/>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Lead - Lead Generation by Marketing and Hand </a:t>
            </a:r>
          </a:p>
          <a:p>
            <a:pPr>
              <a:lnSpc>
                <a:spcPct val="90000"/>
              </a:lnSpc>
            </a:pPr>
            <a:r>
              <a:rPr lang="en-US" sz="900" dirty="0">
                <a:solidFill>
                  <a:schemeClr val="bg1"/>
                </a:solidFill>
                <a:latin typeface="BentonSans Regular"/>
                <a:cs typeface="BentonSans Regular"/>
              </a:rPr>
              <a:t>Over to Sales </a:t>
            </a:r>
          </a:p>
          <a:p>
            <a:pPr>
              <a:lnSpc>
                <a:spcPct val="90000"/>
              </a:lnSpc>
            </a:pPr>
            <a:endParaRPr lang="en-US" sz="900" dirty="0">
              <a:solidFill>
                <a:schemeClr val="bg1"/>
              </a:solidFill>
              <a:latin typeface="BentonSans Regular"/>
              <a:cs typeface="BentonSans Regular"/>
            </a:endParaRPr>
          </a:p>
        </p:txBody>
      </p:sp>
      <p:sp>
        <p:nvSpPr>
          <p:cNvPr id="57" name="TextBox 59">
            <a:hlinkClick r:id="rId5" action="ppaction://hlinksldjump"/>
          </p:cNvPr>
          <p:cNvSpPr txBox="1">
            <a:spLocks noChangeArrowheads="1"/>
          </p:cNvSpPr>
          <p:nvPr/>
        </p:nvSpPr>
        <p:spPr bwMode="auto">
          <a:xfrm>
            <a:off x="5802061" y="1707641"/>
            <a:ext cx="172089" cy="276999"/>
          </a:xfrm>
          <a:prstGeom prst="rect">
            <a:avLst/>
          </a:prstGeom>
          <a:noFill/>
          <a:ln w="9525">
            <a:noFill/>
            <a:miter lim="800000"/>
            <a:headEnd/>
            <a:tailEnd/>
          </a:ln>
        </p:spPr>
        <p:txBody>
          <a:bodyPr wrap="none" lIns="72000" rIns="0">
            <a:spAutoFit/>
          </a:bodyPr>
          <a:lstStyle/>
          <a:p>
            <a:r>
              <a:rPr lang="en-US" sz="1200" dirty="0">
                <a:solidFill>
                  <a:schemeClr val="bg1"/>
                </a:solidFill>
                <a:latin typeface="BentonSans Light" pitchFamily="2" charset="0"/>
                <a:cs typeface="BrowalliaUPC" pitchFamily="34" charset="-34"/>
              </a:rPr>
              <a:t>X</a:t>
            </a:r>
          </a:p>
        </p:txBody>
      </p:sp>
      <p:pic>
        <p:nvPicPr>
          <p:cNvPr id="51" name="Picture 50" descr="i_button_black.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7" name="TextBox 76"/>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Marketing-to-Opportunity </a:t>
            </a:r>
            <a:br>
              <a:rPr lang="en-US" dirty="0"/>
            </a:br>
            <a:r>
              <a:rPr lang="en-US" sz="2000" b="0" dirty="0"/>
              <a:t>Process Details: Creating Lead</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923330"/>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Creating Lead</a:t>
            </a:r>
            <a:r>
              <a:rPr lang="en-US" sz="900" dirty="0"/>
              <a:t> business process enables you to create a lead as a follow-up document of a campaign response. The lead can also be created without any preceding document. A lead is used to qualify a business partner's interest in a particular product or service, with the aim of establishing and subsequently influencing this interest. Once a lead has reached a certain status, it can be handed over to sales to decide whether an opportunity should be created.</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5" name="Chevron 123"/>
          <p:cNvSpPr>
            <a:spLocks noChangeArrowheads="1"/>
          </p:cNvSpPr>
          <p:nvPr/>
        </p:nvSpPr>
        <p:spPr bwMode="auto">
          <a:xfrm>
            <a:off x="2131095" y="2055996"/>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lead</a:t>
            </a:r>
          </a:p>
        </p:txBody>
      </p:sp>
      <p:sp>
        <p:nvSpPr>
          <p:cNvPr id="66" name="Chevron 123"/>
          <p:cNvSpPr>
            <a:spLocks noChangeArrowheads="1"/>
          </p:cNvSpPr>
          <p:nvPr/>
        </p:nvSpPr>
        <p:spPr bwMode="auto">
          <a:xfrm>
            <a:off x="2972827" y="2058191"/>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Qualify lead</a:t>
            </a:r>
          </a:p>
        </p:txBody>
      </p:sp>
      <p:sp>
        <p:nvSpPr>
          <p:cNvPr id="68" name="Chevron 123"/>
          <p:cNvSpPr>
            <a:spLocks noChangeArrowheads="1"/>
          </p:cNvSpPr>
          <p:nvPr/>
        </p:nvSpPr>
        <p:spPr bwMode="auto">
          <a:xfrm>
            <a:off x="3814559" y="2050861"/>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 over lead</a:t>
            </a:r>
          </a:p>
        </p:txBody>
      </p:sp>
      <p:sp>
        <p:nvSpPr>
          <p:cNvPr id="69" name="Chevron 123"/>
          <p:cNvSpPr>
            <a:spLocks noChangeArrowheads="1"/>
          </p:cNvSpPr>
          <p:nvPr/>
        </p:nvSpPr>
        <p:spPr bwMode="auto">
          <a:xfrm>
            <a:off x="4670359" y="2053056"/>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Accept or reject lead</a:t>
            </a:r>
          </a:p>
        </p:txBody>
      </p:sp>
      <p:sp>
        <p:nvSpPr>
          <p:cNvPr id="39" name="Chevron 123">
            <a:hlinkClick r:id="rId8"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Target Group</a:t>
            </a:r>
          </a:p>
        </p:txBody>
      </p:sp>
      <p:sp>
        <p:nvSpPr>
          <p:cNvPr id="41" name="Chevron 123">
            <a:hlinkClick r:id="rId9" action="ppaction://hlinksldjump"/>
          </p:cNvPr>
          <p:cNvSpPr>
            <a:spLocks noChangeArrowheads="1"/>
          </p:cNvSpPr>
          <p:nvPr/>
        </p:nvSpPr>
        <p:spPr bwMode="auto">
          <a:xfrm>
            <a:off x="6117897"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Developing Opportunity</a:t>
            </a:r>
          </a:p>
        </p:txBody>
      </p:sp>
      <p:sp>
        <p:nvSpPr>
          <p:cNvPr id="43" name="Chevron 101"/>
          <p:cNvSpPr>
            <a:spLocks noChangeArrowheads="1"/>
          </p:cNvSpPr>
          <p:nvPr/>
        </p:nvSpPr>
        <p:spPr bwMode="auto">
          <a:xfrm>
            <a:off x="7593013" y="47212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en-US" sz="800">
                <a:solidFill>
                  <a:srgbClr val="404040"/>
                </a:solidFill>
              </a:rPr>
              <a:t>Marketing Assistant, Marketing Manager, Sales Representative</a:t>
            </a:r>
          </a:p>
        </p:txBody>
      </p:sp>
      <p:sp>
        <p:nvSpPr>
          <p:cNvPr id="45" name="Chevron 102"/>
          <p:cNvSpPr>
            <a:spLocks noChangeArrowheads="1"/>
          </p:cNvSpPr>
          <p:nvPr/>
        </p:nvSpPr>
        <p:spPr bwMode="auto">
          <a:xfrm>
            <a:off x="7627938" y="5303838"/>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In the Work Centers</a:t>
            </a:r>
          </a:p>
          <a:p>
            <a:pPr>
              <a:buClr>
                <a:schemeClr val="accent1"/>
              </a:buClr>
              <a:buSzPct val="80000"/>
              <a:buFont typeface="Wingdings" pitchFamily="2" charset="2"/>
              <a:buNone/>
            </a:pPr>
            <a:r>
              <a:rPr lang="en-US" sz="800">
                <a:solidFill>
                  <a:srgbClr val="404040"/>
                </a:solidFill>
              </a:rPr>
              <a:t>Marketing  </a:t>
            </a:r>
          </a:p>
          <a:p>
            <a:pPr>
              <a:buClr>
                <a:schemeClr val="accent1"/>
              </a:buClr>
              <a:buSzPct val="80000"/>
              <a:buFont typeface="Wingdings" pitchFamily="2" charset="2"/>
              <a:buNone/>
            </a:pPr>
            <a:r>
              <a:rPr lang="en-US" sz="800">
                <a:solidFill>
                  <a:srgbClr val="404040"/>
                </a:solidFill>
              </a:rPr>
              <a:t>New Business  </a:t>
            </a:r>
          </a:p>
        </p:txBody>
      </p:sp>
      <p:sp>
        <p:nvSpPr>
          <p:cNvPr id="70" name="Rectangle 77"/>
          <p:cNvSpPr>
            <a:spLocks noChangeArrowheads="1"/>
          </p:cNvSpPr>
          <p:nvPr/>
        </p:nvSpPr>
        <p:spPr bwMode="auto">
          <a:xfrm>
            <a:off x="2053527" y="2968625"/>
            <a:ext cx="1916156"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10" action="ppaction://hlinksldjump"/>
              </a:rPr>
              <a:t>Click here</a:t>
            </a:r>
            <a:r>
              <a:rPr lang="en-US" sz="900" dirty="0">
                <a:solidFill>
                  <a:schemeClr val="bg1"/>
                </a:solidFill>
                <a:latin typeface="BentonSans Regular"/>
                <a:cs typeface="BentonSans Regular"/>
              </a:rPr>
              <a:t> to hide process variants</a:t>
            </a:r>
          </a:p>
        </p:txBody>
      </p:sp>
      <p:sp>
        <p:nvSpPr>
          <p:cNvPr id="59" name="Chevron 55"/>
          <p:cNvSpPr>
            <a:spLocks noChangeArrowheads="1"/>
          </p:cNvSpPr>
          <p:nvPr/>
        </p:nvSpPr>
        <p:spPr bwMode="auto">
          <a:xfrm>
            <a:off x="2001590" y="3222944"/>
            <a:ext cx="4015162" cy="466469"/>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r>
              <a:rPr lang="en-US" sz="900" dirty="0"/>
              <a:t>Creating Lead - Lead Generation by Sales </a:t>
            </a:r>
          </a:p>
          <a:p>
            <a:pPr marL="142875" indent="142875">
              <a:spcBef>
                <a:spcPts val="300"/>
              </a:spcBef>
            </a:pPr>
            <a:endParaRPr lang="de-DE" sz="900" dirty="0"/>
          </a:p>
        </p:txBody>
      </p:sp>
      <p:sp>
        <p:nvSpPr>
          <p:cNvPr id="61" name="Oval 60">
            <a:hlinkClick r:id="rId11" action="ppaction://hlinksldjump" tooltip="Click for more information"/>
          </p:cNvPr>
          <p:cNvSpPr>
            <a:spLocks noChangeAspect="1"/>
          </p:cNvSpPr>
          <p:nvPr/>
        </p:nvSpPr>
        <p:spPr bwMode="gray">
          <a:xfrm>
            <a:off x="2131095" y="325368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3" name="Rectangle 61"/>
          <p:cNvSpPr>
            <a:spLocks noChangeArrowheads="1"/>
          </p:cNvSpPr>
          <p:nvPr/>
        </p:nvSpPr>
        <p:spPr bwMode="auto">
          <a:xfrm>
            <a:off x="2314321" y="3576026"/>
            <a:ext cx="3216275" cy="849670"/>
          </a:xfrm>
          <a:prstGeom prst="rect">
            <a:avLst/>
          </a:prstGeom>
          <a:solidFill>
            <a:srgbClr val="D2F0FF"/>
          </a:solidFill>
          <a:ln w="3175">
            <a:solidFill>
              <a:schemeClr val="tx1"/>
            </a:solidFill>
            <a:miter lim="800000"/>
            <a:headEnd/>
            <a:tailEnd/>
          </a:ln>
        </p:spPr>
        <p:txBody>
          <a:bodyPr tIns="180000"/>
          <a:lstStyle/>
          <a:p>
            <a:endParaRPr lang="en-US" sz="600" dirty="0"/>
          </a:p>
          <a:p>
            <a:r>
              <a:rPr lang="en-US" sz="600" dirty="0"/>
              <a:t>The Creating Lead - Lead Generation by Sales process variant enables you to create leads by the sales department. A lead can be created by a sales employee as a follow up document of a campaign response. A lead can also be created without any preceding document. The sales employee can start working directly on the lead and can qualify it. There is no handover process from a marketing department. </a:t>
            </a:r>
          </a:p>
        </p:txBody>
      </p:sp>
      <p:sp>
        <p:nvSpPr>
          <p:cNvPr id="72" name="TextBox 59">
            <a:hlinkClick r:id="rId12" action="ppaction://hlinksldjump"/>
          </p:cNvPr>
          <p:cNvSpPr txBox="1">
            <a:spLocks noChangeArrowheads="1"/>
          </p:cNvSpPr>
          <p:nvPr/>
        </p:nvSpPr>
        <p:spPr bwMode="auto">
          <a:xfrm>
            <a:off x="5265484" y="3534719"/>
            <a:ext cx="284052" cy="276999"/>
          </a:xfrm>
          <a:prstGeom prst="rect">
            <a:avLst/>
          </a:prstGeom>
          <a:noFill/>
          <a:ln w="9525">
            <a:noFill/>
            <a:miter lim="800000"/>
            <a:headEnd/>
            <a:tailEnd/>
          </a:ln>
        </p:spPr>
        <p:txBody>
          <a:bodyPr wrap="none">
            <a:spAutoFit/>
          </a:bodyPr>
          <a:lstStyle/>
          <a:p>
            <a:r>
              <a:rPr lang="en-US" sz="1200" dirty="0">
                <a:latin typeface="BentonSans Light" pitchFamily="2" charset="0"/>
                <a:cs typeface="BrowalliaUPC" pitchFamily="34" charset="-34"/>
              </a:rPr>
              <a:t>X</a:t>
            </a:r>
          </a:p>
        </p:txBody>
      </p:sp>
      <p:sp>
        <p:nvSpPr>
          <p:cNvPr id="73" name="Oval 72">
            <a:hlinkClick r:id="rId11" action="ppaction://hlinksldjump" tooltip="The marketing employee can create a lead as a follow-up document of a campaign response. A lead can also be created without any preceeding document."/>
          </p:cNvPr>
          <p:cNvSpPr>
            <a:spLocks noChangeAspect="1"/>
          </p:cNvSpPr>
          <p:nvPr/>
        </p:nvSpPr>
        <p:spPr bwMode="gray">
          <a:xfrm>
            <a:off x="2746408" y="275459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4" name="Oval 73">
            <a:hlinkClick r:id="rId11" action="ppaction://hlinksldjump" tooltip="The marketing employee needs to qualify the lead."/>
          </p:cNvPr>
          <p:cNvSpPr>
            <a:spLocks noChangeAspect="1"/>
          </p:cNvSpPr>
          <p:nvPr/>
        </p:nvSpPr>
        <p:spPr bwMode="gray">
          <a:xfrm>
            <a:off x="3594133" y="276430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5" name="Oval 74">
            <a:hlinkClick r:id="rId11" action="ppaction://hlinksldjump" tooltip="If the lead is qualified as warm or hot the marketing employee can hand it over to a sales colleague to initiate the sales process."/>
          </p:cNvPr>
          <p:cNvSpPr>
            <a:spLocks noChangeAspect="1"/>
          </p:cNvSpPr>
          <p:nvPr/>
        </p:nvSpPr>
        <p:spPr bwMode="gray">
          <a:xfrm>
            <a:off x="4422808" y="276430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6" name="Oval 75">
            <a:hlinkClick r:id="rId13" action="ppaction://hlinksldjump" tooltip="Click for more information"/>
          </p:cNvPr>
          <p:cNvSpPr>
            <a:spLocks noChangeAspect="1"/>
          </p:cNvSpPr>
          <p:nvPr/>
        </p:nvSpPr>
        <p:spPr bwMode="gray">
          <a:xfrm>
            <a:off x="5289583" y="276430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48" name="Chevron 123">
            <a:hlinkClick r:id="rId14" action="ppaction://hlinksldjump"/>
          </p:cNvPr>
          <p:cNvSpPr>
            <a:spLocks noChangeArrowheads="1"/>
          </p:cNvSpPr>
          <p:nvPr/>
        </p:nvSpPr>
        <p:spPr bwMode="auto">
          <a:xfrm>
            <a:off x="1177060"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Executing Campaign</a:t>
            </a:r>
          </a:p>
        </p:txBody>
      </p:sp>
      <p:sp>
        <p:nvSpPr>
          <p:cNvPr id="78"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9"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0"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2" name="Picture 81" descr="Calculator_2_60px.png"/>
          <p:cNvPicPr>
            <a:picLocks noChangeAspect="1"/>
          </p:cNvPicPr>
          <p:nvPr/>
        </p:nvPicPr>
        <p:blipFill>
          <a:blip r:embed="rId15" cstate="print"/>
          <a:stretch>
            <a:fillRect/>
          </a:stretch>
        </p:blipFill>
        <p:spPr>
          <a:xfrm>
            <a:off x="366739" y="5245467"/>
            <a:ext cx="180000" cy="180000"/>
          </a:xfrm>
          <a:prstGeom prst="rect">
            <a:avLst/>
          </a:prstGeom>
        </p:spPr>
      </p:pic>
      <p:pic>
        <p:nvPicPr>
          <p:cNvPr id="84" name="Picture 83" descr="Monitor_60px.png"/>
          <p:cNvPicPr>
            <a:picLocks noChangeAspect="1"/>
          </p:cNvPicPr>
          <p:nvPr/>
        </p:nvPicPr>
        <p:blipFill>
          <a:blip r:embed="rId16" cstate="print"/>
          <a:stretch>
            <a:fillRect/>
          </a:stretch>
        </p:blipFill>
        <p:spPr>
          <a:xfrm>
            <a:off x="366739" y="5604137"/>
            <a:ext cx="180000" cy="180000"/>
          </a:xfrm>
          <a:prstGeom prst="rect">
            <a:avLst/>
          </a:prstGeom>
        </p:spPr>
      </p:pic>
      <p:sp>
        <p:nvSpPr>
          <p:cNvPr id="85" name="Rectangle 57">
            <a:hlinkClick r:id="rId17"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6" name="Rectangle 57">
            <a:hlinkClick r:id="rId18"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9" name="Rectangle 57">
            <a:hlinkClick r:id="rId19"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2" name="Picture 51"/>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3" name="Picture 68"/>
          <p:cNvPicPr>
            <a:picLocks noChangeAspect="1"/>
          </p:cNvPicPr>
          <p:nvPr>
            <p:custDataLst>
              <p:tags r:id="rId1"/>
            </p:custDataLst>
          </p:nvPr>
        </p:nvPicPr>
        <p:blipFill>
          <a:blip r:embed="rId21" cstate="print">
            <a:extLst>
              <a:ext uri="{28A0092B-C50C-407E-A947-70E740481C1C}">
                <a14:useLocalDpi xmlns:a14="http://schemas.microsoft.com/office/drawing/2010/main" val="0"/>
              </a:ext>
            </a:extLst>
          </a:blip>
          <a:stretch>
            <a:fillRect/>
          </a:stretch>
        </p:blipFill>
        <p:spPr bwMode="auto">
          <a:xfrm>
            <a:off x="6886575" y="4525312"/>
            <a:ext cx="411162" cy="402939"/>
          </a:xfrm>
          <a:prstGeom prst="rect">
            <a:avLst/>
          </a:prstGeom>
          <a:noFill/>
          <a:ln w="9525">
            <a:noFill/>
            <a:miter lim="800000"/>
            <a:headEnd/>
            <a:tailEnd/>
          </a:ln>
        </p:spPr>
      </p:pic>
      <p:pic>
        <p:nvPicPr>
          <p:cNvPr id="55" name="Picture 37"/>
          <p:cNvPicPr>
            <a:picLocks noChangeAspect="1" noChangeArrowheads="1"/>
          </p:cNvPicPr>
          <p:nvPr>
            <p:custDataLst>
              <p:tags r:id="rId2"/>
            </p:custDataLst>
          </p:nvPr>
        </p:nvPicPr>
        <p:blipFill>
          <a:blip r:embed="rId22">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50"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2" name="TextBox 61"/>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Marketing-to-Opportunity </a:t>
            </a:r>
            <a:br>
              <a:rPr lang="en-US" dirty="0"/>
            </a:br>
            <a:r>
              <a:rPr lang="en-US" sz="2000" b="0" dirty="0"/>
              <a:t>Process Details: Creating Lead</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923330"/>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Creating Lead</a:t>
            </a:r>
            <a:r>
              <a:rPr lang="en-US" sz="900" dirty="0"/>
              <a:t> business process enables you to create a lead as a follow-up document of a campaign response. The lead can also be created without any preceding document. A lead is used to qualify a business partner's interest in a particular product or service, with the aim of establishing and subsequently influencing this interest. Once a lead has reached a certain status, it can be handed over to sales to decide whether an opportunity should be created.</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4" name="Chevron 45"/>
          <p:cNvSpPr>
            <a:spLocks noChangeArrowheads="1"/>
          </p:cNvSpPr>
          <p:nvPr/>
        </p:nvSpPr>
        <p:spPr bwMode="auto">
          <a:xfrm>
            <a:off x="1993403" y="1742739"/>
            <a:ext cx="4169653" cy="1480441"/>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Lead - Lead Generation by Marketing and Hand </a:t>
            </a:r>
          </a:p>
          <a:p>
            <a:pPr>
              <a:lnSpc>
                <a:spcPct val="90000"/>
              </a:lnSpc>
            </a:pPr>
            <a:r>
              <a:rPr lang="en-US" sz="900" dirty="0">
                <a:solidFill>
                  <a:schemeClr val="bg1"/>
                </a:solidFill>
                <a:latin typeface="BentonSans Regular"/>
                <a:cs typeface="BentonSans Regular"/>
              </a:rPr>
              <a:t>Over to Sales </a:t>
            </a:r>
          </a:p>
          <a:p>
            <a:pPr>
              <a:lnSpc>
                <a:spcPct val="90000"/>
              </a:lnSpc>
            </a:pPr>
            <a:endParaRPr lang="en-US" sz="900" dirty="0">
              <a:solidFill>
                <a:schemeClr val="bg1"/>
              </a:solidFill>
              <a:latin typeface="BentonSans Regular"/>
              <a:cs typeface="BentonSans Regular"/>
            </a:endParaRPr>
          </a:p>
        </p:txBody>
      </p:sp>
      <p:sp>
        <p:nvSpPr>
          <p:cNvPr id="65" name="Chevron 123"/>
          <p:cNvSpPr>
            <a:spLocks noChangeArrowheads="1"/>
          </p:cNvSpPr>
          <p:nvPr/>
        </p:nvSpPr>
        <p:spPr bwMode="auto">
          <a:xfrm>
            <a:off x="2131095" y="2055996"/>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lead</a:t>
            </a:r>
          </a:p>
        </p:txBody>
      </p:sp>
      <p:sp>
        <p:nvSpPr>
          <p:cNvPr id="66" name="Chevron 123"/>
          <p:cNvSpPr>
            <a:spLocks noChangeArrowheads="1"/>
          </p:cNvSpPr>
          <p:nvPr/>
        </p:nvSpPr>
        <p:spPr bwMode="auto">
          <a:xfrm>
            <a:off x="2972827" y="2058191"/>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Qualify lead</a:t>
            </a:r>
          </a:p>
        </p:txBody>
      </p:sp>
      <p:sp>
        <p:nvSpPr>
          <p:cNvPr id="68" name="Chevron 123"/>
          <p:cNvSpPr>
            <a:spLocks noChangeArrowheads="1"/>
          </p:cNvSpPr>
          <p:nvPr/>
        </p:nvSpPr>
        <p:spPr bwMode="auto">
          <a:xfrm>
            <a:off x="3814559" y="2050861"/>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 over lead</a:t>
            </a:r>
          </a:p>
        </p:txBody>
      </p:sp>
      <p:sp>
        <p:nvSpPr>
          <p:cNvPr id="69" name="Chevron 123"/>
          <p:cNvSpPr>
            <a:spLocks noChangeArrowheads="1"/>
          </p:cNvSpPr>
          <p:nvPr/>
        </p:nvSpPr>
        <p:spPr bwMode="auto">
          <a:xfrm>
            <a:off x="4670359" y="2053056"/>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Accept or reject lead</a:t>
            </a:r>
          </a:p>
        </p:txBody>
      </p:sp>
      <p:sp>
        <p:nvSpPr>
          <p:cNvPr id="39" name="Chevron 123">
            <a:hlinkClick r:id="rId7"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Target Group</a:t>
            </a:r>
          </a:p>
        </p:txBody>
      </p:sp>
      <p:sp>
        <p:nvSpPr>
          <p:cNvPr id="41" name="Chevron 123">
            <a:hlinkClick r:id="rId8" action="ppaction://hlinksldjump"/>
          </p:cNvPr>
          <p:cNvSpPr>
            <a:spLocks noChangeArrowheads="1"/>
          </p:cNvSpPr>
          <p:nvPr/>
        </p:nvSpPr>
        <p:spPr bwMode="auto">
          <a:xfrm>
            <a:off x="6117897"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Developing Opportunity</a:t>
            </a:r>
          </a:p>
        </p:txBody>
      </p:sp>
      <p:sp>
        <p:nvSpPr>
          <p:cNvPr id="43" name="Chevron 101"/>
          <p:cNvSpPr>
            <a:spLocks noChangeArrowheads="1"/>
          </p:cNvSpPr>
          <p:nvPr/>
        </p:nvSpPr>
        <p:spPr bwMode="auto">
          <a:xfrm>
            <a:off x="7593013" y="47212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en-US" sz="800">
                <a:solidFill>
                  <a:srgbClr val="404040"/>
                </a:solidFill>
              </a:rPr>
              <a:t>Marketing Assistant, Marketing Manager, Sales Representative</a:t>
            </a:r>
          </a:p>
        </p:txBody>
      </p:sp>
      <p:sp>
        <p:nvSpPr>
          <p:cNvPr id="45" name="Chevron 102"/>
          <p:cNvSpPr>
            <a:spLocks noChangeArrowheads="1"/>
          </p:cNvSpPr>
          <p:nvPr/>
        </p:nvSpPr>
        <p:spPr bwMode="auto">
          <a:xfrm>
            <a:off x="7627938" y="5303838"/>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In the Work Centers</a:t>
            </a:r>
          </a:p>
          <a:p>
            <a:pPr>
              <a:buClr>
                <a:schemeClr val="accent1"/>
              </a:buClr>
              <a:buSzPct val="80000"/>
              <a:buFont typeface="Wingdings" pitchFamily="2" charset="2"/>
              <a:buNone/>
            </a:pPr>
            <a:r>
              <a:rPr lang="en-US" sz="800">
                <a:solidFill>
                  <a:srgbClr val="404040"/>
                </a:solidFill>
              </a:rPr>
              <a:t>Marketing  </a:t>
            </a:r>
          </a:p>
          <a:p>
            <a:pPr>
              <a:buClr>
                <a:schemeClr val="accent1"/>
              </a:buClr>
              <a:buSzPct val="80000"/>
              <a:buFont typeface="Wingdings" pitchFamily="2" charset="2"/>
              <a:buNone/>
            </a:pPr>
            <a:r>
              <a:rPr lang="en-US" sz="800">
                <a:solidFill>
                  <a:srgbClr val="404040"/>
                </a:solidFill>
              </a:rPr>
              <a:t>New Business  </a:t>
            </a:r>
          </a:p>
        </p:txBody>
      </p:sp>
      <p:sp>
        <p:nvSpPr>
          <p:cNvPr id="70" name="Rectangle 77"/>
          <p:cNvSpPr>
            <a:spLocks noChangeArrowheads="1"/>
          </p:cNvSpPr>
          <p:nvPr/>
        </p:nvSpPr>
        <p:spPr bwMode="auto">
          <a:xfrm>
            <a:off x="2053527" y="2968625"/>
            <a:ext cx="2066839"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9" action="ppaction://hlinksldjump"/>
              </a:rPr>
              <a:t>Click here</a:t>
            </a:r>
            <a:r>
              <a:rPr lang="en-US" sz="900" dirty="0">
                <a:solidFill>
                  <a:schemeClr val="bg1"/>
                </a:solidFill>
                <a:latin typeface="BentonSans Regular"/>
                <a:cs typeface="BentonSans Regular"/>
              </a:rPr>
              <a:t> to display process variants</a:t>
            </a:r>
          </a:p>
        </p:txBody>
      </p:sp>
      <p:sp>
        <p:nvSpPr>
          <p:cNvPr id="71" name="TextBox 59">
            <a:hlinkClick r:id="rId10" action="ppaction://hlinksldjump"/>
          </p:cNvPr>
          <p:cNvSpPr txBox="1">
            <a:spLocks noChangeArrowheads="1"/>
          </p:cNvSpPr>
          <p:nvPr/>
        </p:nvSpPr>
        <p:spPr bwMode="auto">
          <a:xfrm>
            <a:off x="5802061" y="1707641"/>
            <a:ext cx="172089" cy="276999"/>
          </a:xfrm>
          <a:prstGeom prst="rect">
            <a:avLst/>
          </a:prstGeom>
          <a:noFill/>
          <a:ln w="9525">
            <a:noFill/>
            <a:miter lim="800000"/>
            <a:headEnd/>
            <a:tailEnd/>
          </a:ln>
        </p:spPr>
        <p:txBody>
          <a:bodyPr wrap="none" lIns="72000" rIns="0">
            <a:spAutoFit/>
          </a:bodyPr>
          <a:lstStyle/>
          <a:p>
            <a:r>
              <a:rPr lang="en-US" sz="1200" dirty="0">
                <a:solidFill>
                  <a:schemeClr val="bg1"/>
                </a:solidFill>
                <a:latin typeface="BentonSans Light" pitchFamily="2" charset="0"/>
                <a:cs typeface="BrowalliaUPC" pitchFamily="34" charset="-34"/>
              </a:rPr>
              <a:t>X</a:t>
            </a:r>
          </a:p>
        </p:txBody>
      </p:sp>
      <p:sp>
        <p:nvSpPr>
          <p:cNvPr id="59" name="Rectangle 61"/>
          <p:cNvSpPr>
            <a:spLocks noChangeArrowheads="1"/>
          </p:cNvSpPr>
          <p:nvPr/>
        </p:nvSpPr>
        <p:spPr bwMode="auto">
          <a:xfrm>
            <a:off x="5331841" y="2935946"/>
            <a:ext cx="3216275" cy="578779"/>
          </a:xfrm>
          <a:prstGeom prst="rect">
            <a:avLst/>
          </a:prstGeom>
          <a:solidFill>
            <a:srgbClr val="D2F0FF"/>
          </a:solidFill>
          <a:ln w="3175">
            <a:solidFill>
              <a:schemeClr val="tx1"/>
            </a:solidFill>
            <a:miter lim="800000"/>
            <a:headEnd/>
            <a:tailEnd/>
          </a:ln>
        </p:spPr>
        <p:txBody>
          <a:bodyPr tIns="180000"/>
          <a:lstStyle/>
          <a:p>
            <a:r>
              <a:rPr lang="en-US" sz="600" dirty="0"/>
              <a:t>The sales employee finds the handed over lead in his work inbox and can either accept or reject it. When accepting or rejecting the lead, the sales employee must maintain a reason. The marketing employee is informed if a lead has been rejected.</a:t>
            </a:r>
          </a:p>
        </p:txBody>
      </p:sp>
      <p:sp>
        <p:nvSpPr>
          <p:cNvPr id="61" name="TextBox 59">
            <a:hlinkClick r:id="rId11" action="ppaction://hlinksldjump"/>
          </p:cNvPr>
          <p:cNvSpPr txBox="1">
            <a:spLocks noChangeArrowheads="1"/>
          </p:cNvSpPr>
          <p:nvPr/>
        </p:nvSpPr>
        <p:spPr bwMode="auto">
          <a:xfrm>
            <a:off x="8283004" y="2894639"/>
            <a:ext cx="284052" cy="276999"/>
          </a:xfrm>
          <a:prstGeom prst="rect">
            <a:avLst/>
          </a:prstGeom>
          <a:noFill/>
          <a:ln w="9525">
            <a:noFill/>
            <a:miter lim="800000"/>
            <a:headEnd/>
            <a:tailEnd/>
          </a:ln>
        </p:spPr>
        <p:txBody>
          <a:bodyPr wrap="none">
            <a:spAutoFit/>
          </a:bodyPr>
          <a:lstStyle>
            <a:defPPr>
              <a:defRPr lang="de-DE"/>
            </a:defPPr>
            <a:lvl1pPr>
              <a:defRPr sz="1200">
                <a:latin typeface="BentonSans Light" pitchFamily="2" charset="0"/>
                <a:cs typeface="BrowalliaUPC" pitchFamily="34" charset="-34"/>
              </a:defRPr>
            </a:lvl1pPr>
          </a:lstStyle>
          <a:p>
            <a:r>
              <a:rPr lang="en-US" dirty="0"/>
              <a:t>X</a:t>
            </a:r>
          </a:p>
        </p:txBody>
      </p:sp>
      <p:sp>
        <p:nvSpPr>
          <p:cNvPr id="63" name="Oval 62">
            <a:hlinkClick r:id="rId12" action="ppaction://hlinksldjump" tooltip="The marketing employee can create a lead as a follow-up document of a campaign response. A lead can also be created without any preceeding document."/>
          </p:cNvPr>
          <p:cNvSpPr>
            <a:spLocks noChangeAspect="1"/>
          </p:cNvSpPr>
          <p:nvPr/>
        </p:nvSpPr>
        <p:spPr bwMode="gray">
          <a:xfrm>
            <a:off x="2746408" y="275459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2" name="Oval 71">
            <a:hlinkClick r:id="rId12" action="ppaction://hlinksldjump" tooltip="The marketing employee needs to qualify the lead."/>
          </p:cNvPr>
          <p:cNvSpPr>
            <a:spLocks noChangeAspect="1"/>
          </p:cNvSpPr>
          <p:nvPr/>
        </p:nvSpPr>
        <p:spPr bwMode="gray">
          <a:xfrm>
            <a:off x="3594133" y="276430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3" name="Oval 72">
            <a:hlinkClick r:id="rId12" action="ppaction://hlinksldjump" tooltip="If the lead is qualified as warm or hot the marketing employee can hand it over to a sales colleague to initiate the sales process."/>
          </p:cNvPr>
          <p:cNvSpPr>
            <a:spLocks noChangeAspect="1"/>
          </p:cNvSpPr>
          <p:nvPr/>
        </p:nvSpPr>
        <p:spPr bwMode="gray">
          <a:xfrm>
            <a:off x="4422808" y="276430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4" name="Oval 73">
            <a:hlinkClick r:id="rId12" action="ppaction://hlinksldjump" tooltip="Click for more information"/>
          </p:cNvPr>
          <p:cNvSpPr>
            <a:spLocks noChangeAspect="1"/>
          </p:cNvSpPr>
          <p:nvPr/>
        </p:nvSpPr>
        <p:spPr bwMode="gray">
          <a:xfrm>
            <a:off x="5289583" y="276430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46" name="Chevron 123">
            <a:hlinkClick r:id="rId13" action="ppaction://hlinksldjump"/>
          </p:cNvPr>
          <p:cNvSpPr>
            <a:spLocks noChangeArrowheads="1"/>
          </p:cNvSpPr>
          <p:nvPr/>
        </p:nvSpPr>
        <p:spPr bwMode="auto">
          <a:xfrm>
            <a:off x="1177060"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Executing Campaign</a:t>
            </a:r>
          </a:p>
        </p:txBody>
      </p:sp>
      <p:sp>
        <p:nvSpPr>
          <p:cNvPr id="75"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6"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9" name="Picture 78" descr="Calculator_2_60px.png"/>
          <p:cNvPicPr>
            <a:picLocks noChangeAspect="1"/>
          </p:cNvPicPr>
          <p:nvPr/>
        </p:nvPicPr>
        <p:blipFill>
          <a:blip r:embed="rId14" cstate="print"/>
          <a:stretch>
            <a:fillRect/>
          </a:stretch>
        </p:blipFill>
        <p:spPr>
          <a:xfrm>
            <a:off x="366739" y="5245467"/>
            <a:ext cx="180000" cy="180000"/>
          </a:xfrm>
          <a:prstGeom prst="rect">
            <a:avLst/>
          </a:prstGeom>
        </p:spPr>
      </p:pic>
      <p:pic>
        <p:nvPicPr>
          <p:cNvPr id="80" name="Picture 79"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81" name="Rectangle 57">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2" name="Rectangle 57">
            <a:hlinkClick r:id="rId17"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6" name="Rectangle 57">
            <a:hlinkClick r:id="rId1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2" name="Picture 51"/>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5" name="Picture 68"/>
          <p:cNvPicPr>
            <a:picLocks noChangeAspect="1"/>
          </p:cNvPicPr>
          <p:nvPr>
            <p:custDataLst>
              <p:tags r:id="rId1"/>
            </p:custDataLst>
          </p:nvPr>
        </p:nvPicPr>
        <p:blipFill>
          <a:blip r:embed="rId20" cstate="print">
            <a:extLst>
              <a:ext uri="{28A0092B-C50C-407E-A947-70E740481C1C}">
                <a14:useLocalDpi xmlns:a14="http://schemas.microsoft.com/office/drawing/2010/main" val="0"/>
              </a:ext>
            </a:extLst>
          </a:blip>
          <a:stretch>
            <a:fillRect/>
          </a:stretch>
        </p:blipFill>
        <p:spPr bwMode="auto">
          <a:xfrm>
            <a:off x="6886575" y="4525312"/>
            <a:ext cx="411162" cy="402939"/>
          </a:xfrm>
          <a:prstGeom prst="rect">
            <a:avLst/>
          </a:prstGeom>
          <a:noFill/>
          <a:ln w="9525">
            <a:noFill/>
            <a:miter lim="800000"/>
            <a:headEnd/>
            <a:tailEnd/>
          </a:ln>
        </p:spPr>
      </p:pic>
      <p:pic>
        <p:nvPicPr>
          <p:cNvPr id="56" name="Picture 37"/>
          <p:cNvPicPr>
            <a:picLocks noChangeAspect="1" noChangeArrowheads="1"/>
          </p:cNvPicPr>
          <p:nvPr>
            <p:custDataLst>
              <p:tags r:id="rId2"/>
            </p:custDataLst>
          </p:nvPr>
        </p:nvPicPr>
        <p:blipFill>
          <a:blip r:embed="rId21">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50" descr="i_button_black.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45" name="TextBox 4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Marketing-to-Opportunity </a:t>
            </a:r>
            <a:br>
              <a:rPr lang="en-US" dirty="0"/>
            </a:br>
            <a:r>
              <a:rPr lang="en-US" sz="2000" b="0" dirty="0"/>
              <a:t>Process Details: Creating and Developing Opportunity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692771"/>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Creating and Developing Opportunity</a:t>
            </a:r>
            <a:r>
              <a:rPr lang="en-US" sz="900" dirty="0"/>
              <a:t> business process enables you to create an opportunity as a follow-up document to a lead. Opportunity Management helps to proactively manage the process of closing sales, and allows sales employees to get a comprehensive view of an opportunity from the initial phase of creating an opportunity to managing opportunity related activities, maintaining opportunities, and tracking opportunities. While working on a opportunity, a couple of activities have to be performed to ensure that an opportunity is realized and results in a sales order; the sales assistant in Opportunity Management supports this feature. </a:t>
            </a:r>
          </a:p>
          <a:p>
            <a:pPr>
              <a:spcBef>
                <a:spcPts val="600"/>
              </a:spcBef>
            </a:pPr>
            <a:r>
              <a:rPr lang="en-US" sz="900" dirty="0"/>
              <a:t>In addition, you are provided with a large number of reports that you can run to see, for instance, the number of opportunities and their current status as well as the expected value of the sum of all the opportunities.</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1"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1" name="Chevron 101"/>
          <p:cNvSpPr>
            <a:spLocks noChangeArrowheads="1"/>
          </p:cNvSpPr>
          <p:nvPr/>
        </p:nvSpPr>
        <p:spPr bwMode="auto">
          <a:xfrm>
            <a:off x="7593013" y="47212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en-US" sz="800">
                <a:solidFill>
                  <a:srgbClr val="404040"/>
                </a:solidFill>
              </a:rPr>
              <a:t>Sales Representative, Sales Manager</a:t>
            </a:r>
          </a:p>
        </p:txBody>
      </p:sp>
      <p:pic>
        <p:nvPicPr>
          <p:cNvPr id="62" name="Picture 68"/>
          <p:cNvPicPr>
            <a:picLocks noChangeAspect="1"/>
          </p:cNvPicPr>
          <p:nvPr>
            <p:custDataLst>
              <p:tags r:id="rId1"/>
            </p:custDataLst>
          </p:nvPr>
        </p:nvPicPr>
        <p:blipFill>
          <a:blip r:embed="rId12" cstate="print">
            <a:extLst>
              <a:ext uri="{28A0092B-C50C-407E-A947-70E740481C1C}">
                <a14:useLocalDpi xmlns:a14="http://schemas.microsoft.com/office/drawing/2010/main" val="0"/>
              </a:ext>
            </a:extLst>
          </a:blip>
          <a:stretch>
            <a:fillRect/>
          </a:stretch>
        </p:blipFill>
        <p:spPr bwMode="auto">
          <a:xfrm>
            <a:off x="6886575" y="4525312"/>
            <a:ext cx="411162" cy="402939"/>
          </a:xfrm>
          <a:prstGeom prst="rect">
            <a:avLst/>
          </a:prstGeom>
          <a:noFill/>
          <a:ln w="9525">
            <a:noFill/>
            <a:miter lim="800000"/>
            <a:headEnd/>
            <a:tailEnd/>
          </a:ln>
        </p:spPr>
      </p:pic>
      <p:sp>
        <p:nvSpPr>
          <p:cNvPr id="63" name="Chevron 102"/>
          <p:cNvSpPr>
            <a:spLocks noChangeArrowheads="1"/>
          </p:cNvSpPr>
          <p:nvPr/>
        </p:nvSpPr>
        <p:spPr bwMode="auto">
          <a:xfrm>
            <a:off x="7627938" y="5294313"/>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In the Work Center</a:t>
            </a:r>
          </a:p>
          <a:p>
            <a:pPr>
              <a:buClr>
                <a:schemeClr val="accent1"/>
              </a:buClr>
              <a:buSzPct val="80000"/>
              <a:buFont typeface="Wingdings" pitchFamily="2" charset="2"/>
              <a:buNone/>
            </a:pPr>
            <a:r>
              <a:rPr lang="en-US" sz="800">
                <a:solidFill>
                  <a:srgbClr val="404040"/>
                </a:solidFill>
              </a:rPr>
              <a:t>New Business  </a:t>
            </a:r>
          </a:p>
        </p:txBody>
      </p:sp>
      <p:sp>
        <p:nvSpPr>
          <p:cNvPr id="64" name="Chevron 123">
            <a:hlinkClick r:id="rId13"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Target Group</a:t>
            </a:r>
          </a:p>
        </p:txBody>
      </p:sp>
      <p:sp>
        <p:nvSpPr>
          <p:cNvPr id="65" name="Chevron 123">
            <a:hlinkClick r:id="rId14" action="ppaction://hlinksldjump"/>
          </p:cNvPr>
          <p:cNvSpPr>
            <a:spLocks noChangeArrowheads="1"/>
          </p:cNvSpPr>
          <p:nvPr/>
        </p:nvSpPr>
        <p:spPr bwMode="auto">
          <a:xfrm>
            <a:off x="1177060"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Executing Campaign</a:t>
            </a:r>
          </a:p>
        </p:txBody>
      </p:sp>
      <p:sp>
        <p:nvSpPr>
          <p:cNvPr id="66" name="Chevron 123">
            <a:hlinkClick r:id="rId15" action="ppaction://hlinksldjump"/>
          </p:cNvPr>
          <p:cNvSpPr>
            <a:spLocks noChangeArrowheads="1"/>
          </p:cNvSpPr>
          <p:nvPr/>
        </p:nvSpPr>
        <p:spPr bwMode="auto">
          <a:xfrm>
            <a:off x="2021727"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Lead</a:t>
            </a:r>
          </a:p>
        </p:txBody>
      </p:sp>
      <p:sp>
        <p:nvSpPr>
          <p:cNvPr id="106" name="Chevron 45"/>
          <p:cNvSpPr>
            <a:spLocks noChangeArrowheads="1"/>
          </p:cNvSpPr>
          <p:nvPr/>
        </p:nvSpPr>
        <p:spPr bwMode="auto">
          <a:xfrm>
            <a:off x="2807938" y="1855830"/>
            <a:ext cx="4287806"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and Developing Opportunity</a:t>
            </a:r>
          </a:p>
        </p:txBody>
      </p:sp>
      <p:sp>
        <p:nvSpPr>
          <p:cNvPr id="107" name="Chevron 106"/>
          <p:cNvSpPr>
            <a:spLocks noChangeArrowheads="1"/>
          </p:cNvSpPr>
          <p:nvPr>
            <p:custDataLst>
              <p:tags r:id="rId2"/>
            </p:custDataLst>
          </p:nvPr>
        </p:nvSpPr>
        <p:spPr bwMode="auto">
          <a:xfrm>
            <a:off x="2986770"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opportunity</a:t>
            </a:r>
          </a:p>
        </p:txBody>
      </p:sp>
      <p:sp>
        <p:nvSpPr>
          <p:cNvPr id="108" name="Chevron 107"/>
          <p:cNvSpPr>
            <a:spLocks noChangeArrowheads="1"/>
          </p:cNvSpPr>
          <p:nvPr>
            <p:custDataLst>
              <p:tags r:id="rId3"/>
            </p:custDataLst>
          </p:nvPr>
        </p:nvSpPr>
        <p:spPr bwMode="auto">
          <a:xfrm>
            <a:off x="3783322"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Manage opportunity</a:t>
            </a:r>
          </a:p>
        </p:txBody>
      </p:sp>
      <p:sp>
        <p:nvSpPr>
          <p:cNvPr id="109" name="Chevron 108"/>
          <p:cNvSpPr>
            <a:spLocks noChangeArrowheads="1"/>
          </p:cNvSpPr>
          <p:nvPr>
            <p:custDataLst>
              <p:tags r:id="rId4"/>
            </p:custDataLst>
          </p:nvPr>
        </p:nvSpPr>
        <p:spPr bwMode="auto">
          <a:xfrm>
            <a:off x="4577632"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 and track sales activities</a:t>
            </a:r>
          </a:p>
        </p:txBody>
      </p:sp>
      <p:sp>
        <p:nvSpPr>
          <p:cNvPr id="110" name="Chevron 109"/>
          <p:cNvSpPr>
            <a:spLocks noChangeArrowheads="1"/>
          </p:cNvSpPr>
          <p:nvPr>
            <p:custDataLst>
              <p:tags r:id="rId5"/>
            </p:custDataLst>
          </p:nvPr>
        </p:nvSpPr>
        <p:spPr bwMode="auto">
          <a:xfrm>
            <a:off x="5381468"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Monitor pipeline</a:t>
            </a:r>
          </a:p>
        </p:txBody>
      </p:sp>
      <p:sp>
        <p:nvSpPr>
          <p:cNvPr id="111" name="Oval 110">
            <a:hlinkClick r:id="rId16" action="ppaction://hlinksldjump" tooltip="Click for more information"/>
          </p:cNvPr>
          <p:cNvSpPr>
            <a:spLocks noChangeAspect="1"/>
          </p:cNvSpPr>
          <p:nvPr/>
        </p:nvSpPr>
        <p:spPr bwMode="gray">
          <a:xfrm>
            <a:off x="5980561"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2" name="Oval 111">
            <a:hlinkClick r:id="rId17" action="ppaction://hlinksldjump" tooltip="Click for more information"/>
          </p:cNvPr>
          <p:cNvSpPr>
            <a:spLocks noChangeAspect="1"/>
          </p:cNvSpPr>
          <p:nvPr/>
        </p:nvSpPr>
        <p:spPr bwMode="gray">
          <a:xfrm>
            <a:off x="5155827"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3" name="Oval 112">
            <a:hlinkClick r:id="rId18" action="ppaction://hlinksldjump" tooltip="Click for more information"/>
          </p:cNvPr>
          <p:cNvSpPr>
            <a:spLocks noChangeAspect="1"/>
          </p:cNvSpPr>
          <p:nvPr/>
        </p:nvSpPr>
        <p:spPr bwMode="gray">
          <a:xfrm>
            <a:off x="4340618"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4" name="Oval 113">
            <a:hlinkClick r:id="rId19" action="ppaction://hlinksldjump" tooltip="Click for more information"/>
          </p:cNvPr>
          <p:cNvSpPr>
            <a:spLocks noChangeAspect="1"/>
          </p:cNvSpPr>
          <p:nvPr/>
        </p:nvSpPr>
        <p:spPr bwMode="gray">
          <a:xfrm>
            <a:off x="3541096"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5" name="Chevron 114"/>
          <p:cNvSpPr>
            <a:spLocks noChangeArrowheads="1"/>
          </p:cNvSpPr>
          <p:nvPr>
            <p:custDataLst>
              <p:tags r:id="rId6"/>
            </p:custDataLst>
          </p:nvPr>
        </p:nvSpPr>
        <p:spPr bwMode="auto">
          <a:xfrm>
            <a:off x="6173948" y="215818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Finalize opportunity</a:t>
            </a:r>
          </a:p>
        </p:txBody>
      </p:sp>
      <p:sp>
        <p:nvSpPr>
          <p:cNvPr id="116" name="Oval 115">
            <a:hlinkClick r:id="rId20" action="ppaction://hlinksldjump" tooltip="Click for more information"/>
          </p:cNvPr>
          <p:cNvSpPr>
            <a:spLocks noChangeAspect="1"/>
          </p:cNvSpPr>
          <p:nvPr/>
        </p:nvSpPr>
        <p:spPr bwMode="gray">
          <a:xfrm>
            <a:off x="6773041" y="276336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4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8"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9"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9" name="Picture 68" descr="Calculator_2_60px.png"/>
          <p:cNvPicPr>
            <a:picLocks noChangeAspect="1"/>
          </p:cNvPicPr>
          <p:nvPr/>
        </p:nvPicPr>
        <p:blipFill>
          <a:blip r:embed="rId21" cstate="print"/>
          <a:stretch>
            <a:fillRect/>
          </a:stretch>
        </p:blipFill>
        <p:spPr>
          <a:xfrm>
            <a:off x="366739" y="5245467"/>
            <a:ext cx="180000" cy="180000"/>
          </a:xfrm>
          <a:prstGeom prst="rect">
            <a:avLst/>
          </a:prstGeom>
        </p:spPr>
      </p:pic>
      <p:pic>
        <p:nvPicPr>
          <p:cNvPr id="70" name="Picture 69" descr="Monitor_60px.png"/>
          <p:cNvPicPr>
            <a:picLocks noChangeAspect="1"/>
          </p:cNvPicPr>
          <p:nvPr/>
        </p:nvPicPr>
        <p:blipFill>
          <a:blip r:embed="rId22" cstate="print"/>
          <a:stretch>
            <a:fillRect/>
          </a:stretch>
        </p:blipFill>
        <p:spPr>
          <a:xfrm>
            <a:off x="366739" y="5604137"/>
            <a:ext cx="180000" cy="180000"/>
          </a:xfrm>
          <a:prstGeom prst="rect">
            <a:avLst/>
          </a:prstGeom>
        </p:spPr>
      </p:pic>
      <p:sp>
        <p:nvSpPr>
          <p:cNvPr id="71" name="Rectangle 57">
            <a:hlinkClick r:id="rId23"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2" name="Rectangle 57">
            <a:hlinkClick r:id="rId24"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5" name="Rectangle 57">
            <a:hlinkClick r:id="rId25"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2" name="Picture 51"/>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3" name="Picture 37"/>
          <p:cNvPicPr>
            <a:picLocks noChangeAspect="1" noChangeArrowheads="1"/>
          </p:cNvPicPr>
          <p:nvPr>
            <p:custDataLst>
              <p:tags r:id="rId7"/>
            </p:custDataLst>
          </p:nvPr>
        </p:nvPicPr>
        <p:blipFill>
          <a:blip r:embed="rId27">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
        <p:nvSpPr>
          <p:cNvPr id="55" name="TextBox 59">
            <a:hlinkClick r:id="rId28" action="ppaction://hlinksldjump"/>
          </p:cNvPr>
          <p:cNvSpPr txBox="1">
            <a:spLocks noChangeArrowheads="1"/>
          </p:cNvSpPr>
          <p:nvPr/>
        </p:nvSpPr>
        <p:spPr bwMode="auto">
          <a:xfrm>
            <a:off x="6726508" y="1811925"/>
            <a:ext cx="172089" cy="276999"/>
          </a:xfrm>
          <a:prstGeom prst="rect">
            <a:avLst/>
          </a:prstGeom>
          <a:noFill/>
          <a:ln w="9525">
            <a:noFill/>
            <a:miter lim="800000"/>
            <a:headEnd/>
            <a:tailEnd/>
          </a:ln>
        </p:spPr>
        <p:txBody>
          <a:bodyPr wrap="none" lIns="72000" rIns="0">
            <a:spAutoFit/>
          </a:bodyPr>
          <a:lstStyle/>
          <a:p>
            <a:r>
              <a:rPr lang="en-US" sz="1200" dirty="0">
                <a:solidFill>
                  <a:schemeClr val="bg1"/>
                </a:solidFill>
                <a:latin typeface="BentonSans Light" pitchFamily="2" charset="0"/>
                <a:cs typeface="BrowalliaUPC" pitchFamily="34" charset="-34"/>
              </a:rPr>
              <a:t>X</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1" descr="i_button_black.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9" name="TextBox 58"/>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Marketing-to-Opportunity </a:t>
            </a:r>
            <a:br>
              <a:rPr lang="en-US" dirty="0"/>
            </a:br>
            <a:r>
              <a:rPr lang="en-US" sz="2000" b="0" dirty="0"/>
              <a:t>Process Details: Creating and Developing Opportunity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692771"/>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Creating and Developing Opportunity</a:t>
            </a:r>
            <a:r>
              <a:rPr lang="en-US" sz="900" dirty="0"/>
              <a:t> business process enables you to create an opportunity as a follow-up document to a lead. Opportunity Management helps to proactively manage the process of closing sales, and allows sales employees to get a comprehensive view of an opportunity from the initial phase of creating an opportunity to managing opportunity related activities, maintaining opportunities, and tracking opportunities. While working on a opportunity, a couple of activities have to be performed to ensure that an opportunity is realized and results in a sales order; the sales assistant in Opportunity Management supports this feature. </a:t>
            </a:r>
          </a:p>
          <a:p>
            <a:pPr>
              <a:spcBef>
                <a:spcPts val="600"/>
              </a:spcBef>
            </a:pPr>
            <a:r>
              <a:rPr lang="en-US" sz="900" dirty="0"/>
              <a:t>In addition, you are provided with a large number of reports that you can run to see, for instance, the number of opportunities and their current status as well as the expected value of the sum of all the opportunities.</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1"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1" name="Chevron 101"/>
          <p:cNvSpPr>
            <a:spLocks noChangeArrowheads="1"/>
          </p:cNvSpPr>
          <p:nvPr/>
        </p:nvSpPr>
        <p:spPr bwMode="auto">
          <a:xfrm>
            <a:off x="7593013" y="47212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en-US" sz="800">
                <a:solidFill>
                  <a:srgbClr val="404040"/>
                </a:solidFill>
              </a:rPr>
              <a:t>Sales Representative, Sales Manager</a:t>
            </a:r>
          </a:p>
        </p:txBody>
      </p:sp>
      <p:sp>
        <p:nvSpPr>
          <p:cNvPr id="63" name="Chevron 102"/>
          <p:cNvSpPr>
            <a:spLocks noChangeArrowheads="1"/>
          </p:cNvSpPr>
          <p:nvPr/>
        </p:nvSpPr>
        <p:spPr bwMode="auto">
          <a:xfrm>
            <a:off x="7627938" y="5294313"/>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In the Work Center</a:t>
            </a:r>
          </a:p>
          <a:p>
            <a:pPr>
              <a:buClr>
                <a:schemeClr val="accent1"/>
              </a:buClr>
              <a:buSzPct val="80000"/>
              <a:buFont typeface="Wingdings" pitchFamily="2" charset="2"/>
              <a:buNone/>
            </a:pPr>
            <a:r>
              <a:rPr lang="en-US" sz="800">
                <a:solidFill>
                  <a:srgbClr val="404040"/>
                </a:solidFill>
              </a:rPr>
              <a:t>New Business  </a:t>
            </a:r>
          </a:p>
        </p:txBody>
      </p:sp>
      <p:sp>
        <p:nvSpPr>
          <p:cNvPr id="64" name="Chevron 123">
            <a:hlinkClick r:id="rId12"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Target Group</a:t>
            </a:r>
          </a:p>
        </p:txBody>
      </p:sp>
      <p:sp>
        <p:nvSpPr>
          <p:cNvPr id="65" name="Chevron 123">
            <a:hlinkClick r:id="rId13" action="ppaction://hlinksldjump"/>
          </p:cNvPr>
          <p:cNvSpPr>
            <a:spLocks noChangeArrowheads="1"/>
          </p:cNvSpPr>
          <p:nvPr/>
        </p:nvSpPr>
        <p:spPr bwMode="auto">
          <a:xfrm>
            <a:off x="1177060"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Executing Campaign</a:t>
            </a:r>
          </a:p>
        </p:txBody>
      </p:sp>
      <p:sp>
        <p:nvSpPr>
          <p:cNvPr id="66" name="Chevron 123">
            <a:hlinkClick r:id="rId14" action="ppaction://hlinksldjump"/>
          </p:cNvPr>
          <p:cNvSpPr>
            <a:spLocks noChangeArrowheads="1"/>
          </p:cNvSpPr>
          <p:nvPr/>
        </p:nvSpPr>
        <p:spPr bwMode="auto">
          <a:xfrm>
            <a:off x="2021727"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Lead</a:t>
            </a:r>
          </a:p>
        </p:txBody>
      </p:sp>
      <p:sp>
        <p:nvSpPr>
          <p:cNvPr id="106" name="Chevron 45"/>
          <p:cNvSpPr>
            <a:spLocks noChangeArrowheads="1"/>
          </p:cNvSpPr>
          <p:nvPr/>
        </p:nvSpPr>
        <p:spPr bwMode="auto">
          <a:xfrm>
            <a:off x="2807938" y="1855830"/>
            <a:ext cx="4287806"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and Developing Opportunity</a:t>
            </a:r>
          </a:p>
        </p:txBody>
      </p:sp>
      <p:sp>
        <p:nvSpPr>
          <p:cNvPr id="107" name="Chevron 106"/>
          <p:cNvSpPr>
            <a:spLocks noChangeArrowheads="1"/>
          </p:cNvSpPr>
          <p:nvPr>
            <p:custDataLst>
              <p:tags r:id="rId1"/>
            </p:custDataLst>
          </p:nvPr>
        </p:nvSpPr>
        <p:spPr bwMode="auto">
          <a:xfrm>
            <a:off x="2986770"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opportunity</a:t>
            </a:r>
          </a:p>
        </p:txBody>
      </p:sp>
      <p:sp>
        <p:nvSpPr>
          <p:cNvPr id="108" name="Chevron 107"/>
          <p:cNvSpPr>
            <a:spLocks noChangeArrowheads="1"/>
          </p:cNvSpPr>
          <p:nvPr>
            <p:custDataLst>
              <p:tags r:id="rId2"/>
            </p:custDataLst>
          </p:nvPr>
        </p:nvSpPr>
        <p:spPr bwMode="auto">
          <a:xfrm>
            <a:off x="3783322"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Manage opportunity</a:t>
            </a:r>
          </a:p>
        </p:txBody>
      </p:sp>
      <p:sp>
        <p:nvSpPr>
          <p:cNvPr id="109" name="Chevron 108"/>
          <p:cNvSpPr>
            <a:spLocks noChangeArrowheads="1"/>
          </p:cNvSpPr>
          <p:nvPr>
            <p:custDataLst>
              <p:tags r:id="rId3"/>
            </p:custDataLst>
          </p:nvPr>
        </p:nvSpPr>
        <p:spPr bwMode="auto">
          <a:xfrm>
            <a:off x="4577632"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 and track sales activities</a:t>
            </a:r>
          </a:p>
        </p:txBody>
      </p:sp>
      <p:sp>
        <p:nvSpPr>
          <p:cNvPr id="110" name="Chevron 109"/>
          <p:cNvSpPr>
            <a:spLocks noChangeArrowheads="1"/>
          </p:cNvSpPr>
          <p:nvPr>
            <p:custDataLst>
              <p:tags r:id="rId4"/>
            </p:custDataLst>
          </p:nvPr>
        </p:nvSpPr>
        <p:spPr bwMode="auto">
          <a:xfrm>
            <a:off x="5381468"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Monitor pipeline</a:t>
            </a:r>
          </a:p>
        </p:txBody>
      </p:sp>
      <p:sp>
        <p:nvSpPr>
          <p:cNvPr id="115" name="Chevron 114"/>
          <p:cNvSpPr>
            <a:spLocks noChangeArrowheads="1"/>
          </p:cNvSpPr>
          <p:nvPr>
            <p:custDataLst>
              <p:tags r:id="rId5"/>
            </p:custDataLst>
          </p:nvPr>
        </p:nvSpPr>
        <p:spPr bwMode="auto">
          <a:xfrm>
            <a:off x="6173948" y="215818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Finalize opportunity</a:t>
            </a:r>
          </a:p>
        </p:txBody>
      </p:sp>
      <p:sp>
        <p:nvSpPr>
          <p:cNvPr id="44" name="Rectangle 61"/>
          <p:cNvSpPr>
            <a:spLocks noChangeArrowheads="1"/>
          </p:cNvSpPr>
          <p:nvPr/>
        </p:nvSpPr>
        <p:spPr bwMode="auto">
          <a:xfrm>
            <a:off x="3649345" y="2917658"/>
            <a:ext cx="3216275" cy="886246"/>
          </a:xfrm>
          <a:prstGeom prst="rect">
            <a:avLst/>
          </a:prstGeom>
          <a:solidFill>
            <a:srgbClr val="D2F0FF"/>
          </a:solidFill>
          <a:ln w="3175">
            <a:solidFill>
              <a:schemeClr val="tx1"/>
            </a:solidFill>
            <a:miter lim="800000"/>
            <a:headEnd/>
            <a:tailEnd/>
          </a:ln>
        </p:spPr>
        <p:txBody>
          <a:bodyPr tIns="180000"/>
          <a:lstStyle/>
          <a:p>
            <a:endParaRPr lang="en-US" sz="600" dirty="0"/>
          </a:p>
          <a:p>
            <a:r>
              <a:rPr lang="en-US" sz="600" dirty="0"/>
              <a:t>The sales employee can create an opportunity as a follow up document from a lead. All relevant information from the lead is taken over to the opportunity automatically. An opportunity can also be copied from an existing opportunity or created without any preceding document. Opportunities offer the ability to have multiple sales cycles. Each sales cycle defines phases. The phases help to track the development of the opportunity. Depending on the phases, the chance of success can increase.</a:t>
            </a:r>
          </a:p>
        </p:txBody>
      </p:sp>
      <p:sp>
        <p:nvSpPr>
          <p:cNvPr id="45" name="TextBox 59">
            <a:hlinkClick r:id="rId15" action="ppaction://hlinksldjump"/>
          </p:cNvPr>
          <p:cNvSpPr txBox="1">
            <a:spLocks noChangeArrowheads="1"/>
          </p:cNvSpPr>
          <p:nvPr/>
        </p:nvSpPr>
        <p:spPr bwMode="auto">
          <a:xfrm>
            <a:off x="6600508" y="2876351"/>
            <a:ext cx="284052" cy="276999"/>
          </a:xfrm>
          <a:prstGeom prst="rect">
            <a:avLst/>
          </a:prstGeom>
          <a:noFill/>
          <a:ln w="9525">
            <a:noFill/>
            <a:miter lim="800000"/>
            <a:headEnd/>
            <a:tailEnd/>
          </a:ln>
        </p:spPr>
        <p:txBody>
          <a:bodyPr wrap="none">
            <a:spAutoFit/>
          </a:bodyPr>
          <a:lstStyle>
            <a:defPPr>
              <a:defRPr lang="de-DE"/>
            </a:defPPr>
            <a:lvl1pPr>
              <a:defRPr sz="1200">
                <a:latin typeface="BentonSans Light" pitchFamily="2" charset="0"/>
                <a:cs typeface="BrowalliaUPC" pitchFamily="34" charset="-34"/>
              </a:defRPr>
            </a:lvl1pPr>
          </a:lstStyle>
          <a:p>
            <a:r>
              <a:rPr lang="en-US" dirty="0"/>
              <a:t>X</a:t>
            </a:r>
          </a:p>
        </p:txBody>
      </p:sp>
      <p:sp>
        <p:nvSpPr>
          <p:cNvPr id="46" name="Oval 45">
            <a:hlinkClick r:id="rId16" action="ppaction://hlinksldjump" tooltip="Click for more information"/>
          </p:cNvPr>
          <p:cNvSpPr>
            <a:spLocks noChangeAspect="1"/>
          </p:cNvSpPr>
          <p:nvPr/>
        </p:nvSpPr>
        <p:spPr bwMode="gray">
          <a:xfrm>
            <a:off x="5980561"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48" name="Oval 47">
            <a:hlinkClick r:id="rId17" action="ppaction://hlinksldjump" tooltip="Click for more information"/>
          </p:cNvPr>
          <p:cNvSpPr>
            <a:spLocks noChangeAspect="1"/>
          </p:cNvSpPr>
          <p:nvPr/>
        </p:nvSpPr>
        <p:spPr bwMode="gray">
          <a:xfrm>
            <a:off x="5155827"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8" name="Oval 67">
            <a:hlinkClick r:id="rId18" action="ppaction://hlinksldjump" tooltip="Click for more information"/>
          </p:cNvPr>
          <p:cNvSpPr>
            <a:spLocks noChangeAspect="1"/>
          </p:cNvSpPr>
          <p:nvPr/>
        </p:nvSpPr>
        <p:spPr bwMode="gray">
          <a:xfrm>
            <a:off x="4340618"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9" name="Oval 68">
            <a:hlinkClick r:id="rId19" action="ppaction://hlinksldjump" tooltip="Click for more information"/>
          </p:cNvPr>
          <p:cNvSpPr>
            <a:spLocks noChangeAspect="1"/>
          </p:cNvSpPr>
          <p:nvPr/>
        </p:nvSpPr>
        <p:spPr bwMode="gray">
          <a:xfrm>
            <a:off x="3541096"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0" name="Oval 69">
            <a:hlinkClick r:id="rId20" action="ppaction://hlinksldjump" tooltip="Click for more information"/>
          </p:cNvPr>
          <p:cNvSpPr>
            <a:spLocks noChangeAspect="1"/>
          </p:cNvSpPr>
          <p:nvPr/>
        </p:nvSpPr>
        <p:spPr bwMode="gray">
          <a:xfrm>
            <a:off x="6773041" y="276336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4"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6" name="Picture 75" descr="Calculator_2_60px.png"/>
          <p:cNvPicPr>
            <a:picLocks noChangeAspect="1"/>
          </p:cNvPicPr>
          <p:nvPr/>
        </p:nvPicPr>
        <p:blipFill>
          <a:blip r:embed="rId21" cstate="print"/>
          <a:stretch>
            <a:fillRect/>
          </a:stretch>
        </p:blipFill>
        <p:spPr>
          <a:xfrm>
            <a:off x="366739" y="5245467"/>
            <a:ext cx="180000" cy="180000"/>
          </a:xfrm>
          <a:prstGeom prst="rect">
            <a:avLst/>
          </a:prstGeom>
        </p:spPr>
      </p:pic>
      <p:pic>
        <p:nvPicPr>
          <p:cNvPr id="77" name="Picture 76" descr="Monitor_60px.png"/>
          <p:cNvPicPr>
            <a:picLocks noChangeAspect="1"/>
          </p:cNvPicPr>
          <p:nvPr/>
        </p:nvPicPr>
        <p:blipFill>
          <a:blip r:embed="rId22" cstate="print"/>
          <a:stretch>
            <a:fillRect/>
          </a:stretch>
        </p:blipFill>
        <p:spPr>
          <a:xfrm>
            <a:off x="366739" y="5604137"/>
            <a:ext cx="180000" cy="180000"/>
          </a:xfrm>
          <a:prstGeom prst="rect">
            <a:avLst/>
          </a:prstGeom>
        </p:spPr>
      </p:pic>
      <p:sp>
        <p:nvSpPr>
          <p:cNvPr id="78" name="Rectangle 57">
            <a:hlinkClick r:id="rId23"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9" name="Rectangle 57">
            <a:hlinkClick r:id="rId24"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2" name="Rectangle 57">
            <a:hlinkClick r:id="rId25"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3" name="Picture 52"/>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5" name="Picture 68"/>
          <p:cNvPicPr>
            <a:picLocks noChangeAspect="1"/>
          </p:cNvPicPr>
          <p:nvPr>
            <p:custDataLst>
              <p:tags r:id="rId6"/>
            </p:custDataLst>
          </p:nvPr>
        </p:nvPicPr>
        <p:blipFill>
          <a:blip r:embed="rId27" cstate="print">
            <a:extLst>
              <a:ext uri="{28A0092B-C50C-407E-A947-70E740481C1C}">
                <a14:useLocalDpi xmlns:a14="http://schemas.microsoft.com/office/drawing/2010/main" val="0"/>
              </a:ext>
            </a:extLst>
          </a:blip>
          <a:stretch>
            <a:fillRect/>
          </a:stretch>
        </p:blipFill>
        <p:spPr bwMode="auto">
          <a:xfrm>
            <a:off x="6886575" y="4525312"/>
            <a:ext cx="411162" cy="402939"/>
          </a:xfrm>
          <a:prstGeom prst="rect">
            <a:avLst/>
          </a:prstGeom>
          <a:noFill/>
          <a:ln w="9525">
            <a:noFill/>
            <a:miter lim="800000"/>
            <a:headEnd/>
            <a:tailEnd/>
          </a:ln>
        </p:spPr>
      </p:pic>
      <p:pic>
        <p:nvPicPr>
          <p:cNvPr id="56" name="Picture 37"/>
          <p:cNvPicPr>
            <a:picLocks noChangeAspect="1" noChangeArrowheads="1"/>
          </p:cNvPicPr>
          <p:nvPr>
            <p:custDataLst>
              <p:tags r:id="rId7"/>
            </p:custDataLst>
          </p:nvPr>
        </p:nvPicPr>
        <p:blipFill>
          <a:blip r:embed="rId28">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
        <p:nvSpPr>
          <p:cNvPr id="57" name="TextBox 59">
            <a:hlinkClick r:id="rId29" action="ppaction://hlinksldjump"/>
          </p:cNvPr>
          <p:cNvSpPr txBox="1">
            <a:spLocks noChangeArrowheads="1"/>
          </p:cNvSpPr>
          <p:nvPr/>
        </p:nvSpPr>
        <p:spPr bwMode="auto">
          <a:xfrm>
            <a:off x="6726508" y="1811925"/>
            <a:ext cx="172089" cy="276999"/>
          </a:xfrm>
          <a:prstGeom prst="rect">
            <a:avLst/>
          </a:prstGeom>
          <a:noFill/>
          <a:ln w="9525">
            <a:noFill/>
            <a:miter lim="800000"/>
            <a:headEnd/>
            <a:tailEnd/>
          </a:ln>
        </p:spPr>
        <p:txBody>
          <a:bodyPr wrap="none" lIns="72000" rIns="0">
            <a:spAutoFit/>
          </a:bodyPr>
          <a:lstStyle/>
          <a:p>
            <a:r>
              <a:rPr lang="en-US" sz="1200" dirty="0">
                <a:solidFill>
                  <a:schemeClr val="bg1"/>
                </a:solidFill>
                <a:latin typeface="BentonSans Light" pitchFamily="2" charset="0"/>
                <a:cs typeface="BrowalliaUPC" pitchFamily="34" charset="-34"/>
              </a:rPr>
              <a:t>X</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1" descr="i_button_black.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48" name="TextBox 47"/>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Marketing-to-Opportunity </a:t>
            </a:r>
            <a:br>
              <a:rPr lang="en-US" dirty="0"/>
            </a:br>
            <a:r>
              <a:rPr lang="en-US" sz="2000" b="0" dirty="0"/>
              <a:t>Process Details: Creating and Developing Opportunity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692771"/>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Creating and Developing Opportunity</a:t>
            </a:r>
            <a:r>
              <a:rPr lang="en-US" sz="900" dirty="0"/>
              <a:t> business process enables you to create an opportunity as a follow-up document to a lead. Opportunity Management helps to proactively manage the process of closing sales, and allows sales employees to get a comprehensive view of an opportunity from the initial phase of creating an opportunity to managing opportunity related activities, maintaining opportunities, and tracking opportunities. While working on a opportunity, a couple of activities have to be performed to ensure that an opportunity is realized and results in a sales order; the sales assistant in Opportunity Management supports this feature. </a:t>
            </a:r>
          </a:p>
          <a:p>
            <a:pPr>
              <a:spcBef>
                <a:spcPts val="600"/>
              </a:spcBef>
            </a:pPr>
            <a:r>
              <a:rPr lang="en-US" sz="900" dirty="0"/>
              <a:t>In addition, you are provided with a large number of reports that you can run to see, for instance, the number of opportunities and their current status as well as the expected value of the sum of all the opportunities.</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1"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1" name="Chevron 101"/>
          <p:cNvSpPr>
            <a:spLocks noChangeArrowheads="1"/>
          </p:cNvSpPr>
          <p:nvPr/>
        </p:nvSpPr>
        <p:spPr bwMode="auto">
          <a:xfrm>
            <a:off x="7593013" y="47212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en-US" sz="800">
                <a:solidFill>
                  <a:srgbClr val="404040"/>
                </a:solidFill>
              </a:rPr>
              <a:t>Sales Representative, Sales Manager</a:t>
            </a:r>
          </a:p>
        </p:txBody>
      </p:sp>
      <p:sp>
        <p:nvSpPr>
          <p:cNvPr id="63" name="Chevron 102"/>
          <p:cNvSpPr>
            <a:spLocks noChangeArrowheads="1"/>
          </p:cNvSpPr>
          <p:nvPr/>
        </p:nvSpPr>
        <p:spPr bwMode="auto">
          <a:xfrm>
            <a:off x="7627938" y="5294313"/>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In the Work Center</a:t>
            </a:r>
          </a:p>
          <a:p>
            <a:pPr>
              <a:buClr>
                <a:schemeClr val="accent1"/>
              </a:buClr>
              <a:buSzPct val="80000"/>
              <a:buFont typeface="Wingdings" pitchFamily="2" charset="2"/>
              <a:buNone/>
            </a:pPr>
            <a:r>
              <a:rPr lang="en-US" sz="800">
                <a:solidFill>
                  <a:srgbClr val="404040"/>
                </a:solidFill>
              </a:rPr>
              <a:t>New Business  </a:t>
            </a:r>
          </a:p>
        </p:txBody>
      </p:sp>
      <p:sp>
        <p:nvSpPr>
          <p:cNvPr id="64" name="Chevron 123">
            <a:hlinkClick r:id="rId12"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Target Group</a:t>
            </a:r>
          </a:p>
        </p:txBody>
      </p:sp>
      <p:sp>
        <p:nvSpPr>
          <p:cNvPr id="65" name="Chevron 123">
            <a:hlinkClick r:id="rId13" action="ppaction://hlinksldjump"/>
          </p:cNvPr>
          <p:cNvSpPr>
            <a:spLocks noChangeArrowheads="1"/>
          </p:cNvSpPr>
          <p:nvPr/>
        </p:nvSpPr>
        <p:spPr bwMode="auto">
          <a:xfrm>
            <a:off x="1177060"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Executing Campaign</a:t>
            </a:r>
          </a:p>
        </p:txBody>
      </p:sp>
      <p:sp>
        <p:nvSpPr>
          <p:cNvPr id="66" name="Chevron 123">
            <a:hlinkClick r:id="rId14" action="ppaction://hlinksldjump"/>
          </p:cNvPr>
          <p:cNvSpPr>
            <a:spLocks noChangeArrowheads="1"/>
          </p:cNvSpPr>
          <p:nvPr/>
        </p:nvSpPr>
        <p:spPr bwMode="auto">
          <a:xfrm>
            <a:off x="2021727"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Lead</a:t>
            </a:r>
          </a:p>
        </p:txBody>
      </p:sp>
      <p:sp>
        <p:nvSpPr>
          <p:cNvPr id="106" name="Chevron 45"/>
          <p:cNvSpPr>
            <a:spLocks noChangeArrowheads="1"/>
          </p:cNvSpPr>
          <p:nvPr/>
        </p:nvSpPr>
        <p:spPr bwMode="auto">
          <a:xfrm>
            <a:off x="2807938" y="1855830"/>
            <a:ext cx="4287806"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and Developing Opportunity</a:t>
            </a:r>
          </a:p>
        </p:txBody>
      </p:sp>
      <p:sp>
        <p:nvSpPr>
          <p:cNvPr id="107" name="Chevron 106"/>
          <p:cNvSpPr>
            <a:spLocks noChangeArrowheads="1"/>
          </p:cNvSpPr>
          <p:nvPr>
            <p:custDataLst>
              <p:tags r:id="rId1"/>
            </p:custDataLst>
          </p:nvPr>
        </p:nvSpPr>
        <p:spPr bwMode="auto">
          <a:xfrm>
            <a:off x="2986770"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opportunity</a:t>
            </a:r>
          </a:p>
        </p:txBody>
      </p:sp>
      <p:sp>
        <p:nvSpPr>
          <p:cNvPr id="108" name="Chevron 107"/>
          <p:cNvSpPr>
            <a:spLocks noChangeArrowheads="1"/>
          </p:cNvSpPr>
          <p:nvPr>
            <p:custDataLst>
              <p:tags r:id="rId2"/>
            </p:custDataLst>
          </p:nvPr>
        </p:nvSpPr>
        <p:spPr bwMode="auto">
          <a:xfrm>
            <a:off x="3783322"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Manage opportunity</a:t>
            </a:r>
          </a:p>
        </p:txBody>
      </p:sp>
      <p:sp>
        <p:nvSpPr>
          <p:cNvPr id="109" name="Chevron 108"/>
          <p:cNvSpPr>
            <a:spLocks noChangeArrowheads="1"/>
          </p:cNvSpPr>
          <p:nvPr>
            <p:custDataLst>
              <p:tags r:id="rId3"/>
            </p:custDataLst>
          </p:nvPr>
        </p:nvSpPr>
        <p:spPr bwMode="auto">
          <a:xfrm>
            <a:off x="4577632"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 and track sales activities</a:t>
            </a:r>
          </a:p>
        </p:txBody>
      </p:sp>
      <p:sp>
        <p:nvSpPr>
          <p:cNvPr id="110" name="Chevron 109"/>
          <p:cNvSpPr>
            <a:spLocks noChangeArrowheads="1"/>
          </p:cNvSpPr>
          <p:nvPr>
            <p:custDataLst>
              <p:tags r:id="rId4"/>
            </p:custDataLst>
          </p:nvPr>
        </p:nvSpPr>
        <p:spPr bwMode="auto">
          <a:xfrm>
            <a:off x="5381468"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Monitor pipeline</a:t>
            </a:r>
          </a:p>
        </p:txBody>
      </p:sp>
      <p:sp>
        <p:nvSpPr>
          <p:cNvPr id="115" name="Chevron 114"/>
          <p:cNvSpPr>
            <a:spLocks noChangeArrowheads="1"/>
          </p:cNvSpPr>
          <p:nvPr>
            <p:custDataLst>
              <p:tags r:id="rId5"/>
            </p:custDataLst>
          </p:nvPr>
        </p:nvSpPr>
        <p:spPr bwMode="auto">
          <a:xfrm>
            <a:off x="6173948" y="215818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Finalize opportunity</a:t>
            </a:r>
          </a:p>
        </p:txBody>
      </p:sp>
      <p:sp>
        <p:nvSpPr>
          <p:cNvPr id="44" name="Rectangle 61"/>
          <p:cNvSpPr>
            <a:spLocks noChangeArrowheads="1"/>
          </p:cNvSpPr>
          <p:nvPr/>
        </p:nvSpPr>
        <p:spPr bwMode="auto">
          <a:xfrm>
            <a:off x="4380865" y="2917658"/>
            <a:ext cx="3216275" cy="739942"/>
          </a:xfrm>
          <a:prstGeom prst="rect">
            <a:avLst/>
          </a:prstGeom>
          <a:solidFill>
            <a:srgbClr val="D2F0FF"/>
          </a:solidFill>
          <a:ln w="3175">
            <a:solidFill>
              <a:schemeClr val="tx1"/>
            </a:solidFill>
            <a:miter lim="800000"/>
            <a:headEnd/>
            <a:tailEnd/>
          </a:ln>
        </p:spPr>
        <p:txBody>
          <a:bodyPr tIns="180000"/>
          <a:lstStyle/>
          <a:p>
            <a:r>
              <a:rPr lang="en-US" sz="600" dirty="0"/>
              <a:t>The sales employee can manage and capture a large variety of data within the opportunity; he or she can add products, documents, or links related to the opportunity; all contacts related to the opportunity are available, and any known competitors can be assigned. If the opportunity should be tracked in the forecast, it can be marked as relevant for forecast.</a:t>
            </a:r>
          </a:p>
        </p:txBody>
      </p:sp>
      <p:sp>
        <p:nvSpPr>
          <p:cNvPr id="45" name="TextBox 59">
            <a:hlinkClick r:id="rId15" action="ppaction://hlinksldjump"/>
          </p:cNvPr>
          <p:cNvSpPr txBox="1">
            <a:spLocks noChangeArrowheads="1"/>
          </p:cNvSpPr>
          <p:nvPr/>
        </p:nvSpPr>
        <p:spPr bwMode="auto">
          <a:xfrm>
            <a:off x="7332028" y="2876351"/>
            <a:ext cx="284052" cy="276999"/>
          </a:xfrm>
          <a:prstGeom prst="rect">
            <a:avLst/>
          </a:prstGeom>
          <a:noFill/>
          <a:ln w="9525">
            <a:noFill/>
            <a:miter lim="800000"/>
            <a:headEnd/>
            <a:tailEnd/>
          </a:ln>
        </p:spPr>
        <p:txBody>
          <a:bodyPr wrap="none">
            <a:spAutoFit/>
          </a:bodyPr>
          <a:lstStyle>
            <a:defPPr>
              <a:defRPr lang="de-DE"/>
            </a:defPPr>
            <a:lvl1pPr>
              <a:defRPr sz="1200">
                <a:latin typeface="BentonSans Light" pitchFamily="2" charset="0"/>
                <a:cs typeface="BrowalliaUPC" pitchFamily="34" charset="-34"/>
              </a:defRPr>
            </a:lvl1pPr>
          </a:lstStyle>
          <a:p>
            <a:r>
              <a:rPr lang="en-US" dirty="0"/>
              <a:t>X</a:t>
            </a:r>
          </a:p>
        </p:txBody>
      </p:sp>
      <p:sp>
        <p:nvSpPr>
          <p:cNvPr id="68" name="Oval 67">
            <a:hlinkClick r:id="rId16" action="ppaction://hlinksldjump" tooltip="Click for more information"/>
          </p:cNvPr>
          <p:cNvSpPr>
            <a:spLocks noChangeAspect="1"/>
          </p:cNvSpPr>
          <p:nvPr/>
        </p:nvSpPr>
        <p:spPr bwMode="gray">
          <a:xfrm>
            <a:off x="5980561"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9" name="Oval 68">
            <a:hlinkClick r:id="rId17" action="ppaction://hlinksldjump" tooltip="Click for more information"/>
          </p:cNvPr>
          <p:cNvSpPr>
            <a:spLocks noChangeAspect="1"/>
          </p:cNvSpPr>
          <p:nvPr/>
        </p:nvSpPr>
        <p:spPr bwMode="gray">
          <a:xfrm>
            <a:off x="5155827"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0" name="Oval 69">
            <a:hlinkClick r:id="rId18" action="ppaction://hlinksldjump" tooltip="Click for more information"/>
          </p:cNvPr>
          <p:cNvSpPr>
            <a:spLocks noChangeAspect="1"/>
          </p:cNvSpPr>
          <p:nvPr/>
        </p:nvSpPr>
        <p:spPr bwMode="gray">
          <a:xfrm>
            <a:off x="4340618"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1" name="Oval 70">
            <a:hlinkClick r:id="rId19" action="ppaction://hlinksldjump" tooltip="Click for more information"/>
          </p:cNvPr>
          <p:cNvSpPr>
            <a:spLocks noChangeAspect="1"/>
          </p:cNvSpPr>
          <p:nvPr/>
        </p:nvSpPr>
        <p:spPr bwMode="gray">
          <a:xfrm>
            <a:off x="3541096"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2" name="Oval 71">
            <a:hlinkClick r:id="rId20" action="ppaction://hlinksldjump" tooltip="Click for more information"/>
          </p:cNvPr>
          <p:cNvSpPr>
            <a:spLocks noChangeAspect="1"/>
          </p:cNvSpPr>
          <p:nvPr/>
        </p:nvSpPr>
        <p:spPr bwMode="gray">
          <a:xfrm>
            <a:off x="6773041" y="276336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59"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4"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6" name="Picture 75" descr="Calculator_2_60px.png"/>
          <p:cNvPicPr>
            <a:picLocks noChangeAspect="1"/>
          </p:cNvPicPr>
          <p:nvPr/>
        </p:nvPicPr>
        <p:blipFill>
          <a:blip r:embed="rId21" cstate="print"/>
          <a:stretch>
            <a:fillRect/>
          </a:stretch>
        </p:blipFill>
        <p:spPr>
          <a:xfrm>
            <a:off x="366739" y="5245467"/>
            <a:ext cx="180000" cy="180000"/>
          </a:xfrm>
          <a:prstGeom prst="rect">
            <a:avLst/>
          </a:prstGeom>
        </p:spPr>
      </p:pic>
      <p:pic>
        <p:nvPicPr>
          <p:cNvPr id="77" name="Picture 76" descr="Monitor_60px.png"/>
          <p:cNvPicPr>
            <a:picLocks noChangeAspect="1"/>
          </p:cNvPicPr>
          <p:nvPr/>
        </p:nvPicPr>
        <p:blipFill>
          <a:blip r:embed="rId22" cstate="print"/>
          <a:stretch>
            <a:fillRect/>
          </a:stretch>
        </p:blipFill>
        <p:spPr>
          <a:xfrm>
            <a:off x="366739" y="5604137"/>
            <a:ext cx="180000" cy="180000"/>
          </a:xfrm>
          <a:prstGeom prst="rect">
            <a:avLst/>
          </a:prstGeom>
        </p:spPr>
      </p:pic>
      <p:sp>
        <p:nvSpPr>
          <p:cNvPr id="78" name="Rectangle 57">
            <a:hlinkClick r:id="rId23"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9" name="Rectangle 57">
            <a:hlinkClick r:id="rId24"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2" name="Rectangle 57">
            <a:hlinkClick r:id="rId25"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3" name="Picture 52"/>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5" name="Picture 68"/>
          <p:cNvPicPr>
            <a:picLocks noChangeAspect="1"/>
          </p:cNvPicPr>
          <p:nvPr>
            <p:custDataLst>
              <p:tags r:id="rId6"/>
            </p:custDataLst>
          </p:nvPr>
        </p:nvPicPr>
        <p:blipFill>
          <a:blip r:embed="rId27" cstate="print">
            <a:extLst>
              <a:ext uri="{28A0092B-C50C-407E-A947-70E740481C1C}">
                <a14:useLocalDpi xmlns:a14="http://schemas.microsoft.com/office/drawing/2010/main" val="0"/>
              </a:ext>
            </a:extLst>
          </a:blip>
          <a:stretch>
            <a:fillRect/>
          </a:stretch>
        </p:blipFill>
        <p:spPr bwMode="auto">
          <a:xfrm>
            <a:off x="6886575" y="4525312"/>
            <a:ext cx="411162" cy="402939"/>
          </a:xfrm>
          <a:prstGeom prst="rect">
            <a:avLst/>
          </a:prstGeom>
          <a:noFill/>
          <a:ln w="9525">
            <a:noFill/>
            <a:miter lim="800000"/>
            <a:headEnd/>
            <a:tailEnd/>
          </a:ln>
        </p:spPr>
      </p:pic>
      <p:pic>
        <p:nvPicPr>
          <p:cNvPr id="56" name="Picture 37"/>
          <p:cNvPicPr>
            <a:picLocks noChangeAspect="1" noChangeArrowheads="1"/>
          </p:cNvPicPr>
          <p:nvPr>
            <p:custDataLst>
              <p:tags r:id="rId7"/>
            </p:custDataLst>
          </p:nvPr>
        </p:nvPicPr>
        <p:blipFill>
          <a:blip r:embed="rId28">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
        <p:nvSpPr>
          <p:cNvPr id="57" name="TextBox 59">
            <a:hlinkClick r:id="rId29" action="ppaction://hlinksldjump"/>
          </p:cNvPr>
          <p:cNvSpPr txBox="1">
            <a:spLocks noChangeArrowheads="1"/>
          </p:cNvSpPr>
          <p:nvPr/>
        </p:nvSpPr>
        <p:spPr bwMode="auto">
          <a:xfrm>
            <a:off x="6726508" y="1811925"/>
            <a:ext cx="172089" cy="276999"/>
          </a:xfrm>
          <a:prstGeom prst="rect">
            <a:avLst/>
          </a:prstGeom>
          <a:noFill/>
          <a:ln w="9525">
            <a:noFill/>
            <a:miter lim="800000"/>
            <a:headEnd/>
            <a:tailEnd/>
          </a:ln>
        </p:spPr>
        <p:txBody>
          <a:bodyPr wrap="none" lIns="72000" rIns="0">
            <a:spAutoFit/>
          </a:bodyPr>
          <a:lstStyle/>
          <a:p>
            <a:r>
              <a:rPr lang="en-US" sz="1200" dirty="0">
                <a:solidFill>
                  <a:schemeClr val="bg1"/>
                </a:solidFill>
                <a:latin typeface="BentonSans Light" pitchFamily="2" charset="0"/>
                <a:cs typeface="BrowalliaUPC" pitchFamily="34" charset="-34"/>
              </a:rPr>
              <a:t>X</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1" descr="i_button_black.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9" name="TextBox 58"/>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Marketing-to-Opportunity </a:t>
            </a:r>
            <a:br>
              <a:rPr lang="en-US" dirty="0"/>
            </a:br>
            <a:r>
              <a:rPr lang="en-US" sz="2000" b="0" dirty="0"/>
              <a:t>Process Details: Creating and Developing Opportunity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692771"/>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Creating and Developing Opportunity</a:t>
            </a:r>
            <a:r>
              <a:rPr lang="en-US" sz="900" dirty="0"/>
              <a:t> business process enables you to create an opportunity as a follow-up document to a lead. Opportunity Management helps to proactively manage the process of closing sales, and allows sales employees to get a comprehensive view of an opportunity from the initial phase of creating an opportunity to managing opportunity related activities, maintaining opportunities, and tracking opportunities. While working on a opportunity, a couple of activities have to be performed to ensure that an opportunity is realized and results in a sales order; the sales assistant in Opportunity Management supports this feature. </a:t>
            </a:r>
          </a:p>
          <a:p>
            <a:pPr>
              <a:spcBef>
                <a:spcPts val="600"/>
              </a:spcBef>
            </a:pPr>
            <a:r>
              <a:rPr lang="en-US" sz="900" dirty="0"/>
              <a:t>In addition, you are provided with a large number of reports that you can run to see, for instance, the number of opportunities and their current status as well as the expected value of the sum of all the opportunities.</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1"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1" name="Chevron 101"/>
          <p:cNvSpPr>
            <a:spLocks noChangeArrowheads="1"/>
          </p:cNvSpPr>
          <p:nvPr/>
        </p:nvSpPr>
        <p:spPr bwMode="auto">
          <a:xfrm>
            <a:off x="7593013" y="47212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en-US" sz="800">
                <a:solidFill>
                  <a:srgbClr val="404040"/>
                </a:solidFill>
              </a:rPr>
              <a:t>Sales Representative, Sales Manager</a:t>
            </a:r>
          </a:p>
        </p:txBody>
      </p:sp>
      <p:sp>
        <p:nvSpPr>
          <p:cNvPr id="63" name="Chevron 102"/>
          <p:cNvSpPr>
            <a:spLocks noChangeArrowheads="1"/>
          </p:cNvSpPr>
          <p:nvPr/>
        </p:nvSpPr>
        <p:spPr bwMode="auto">
          <a:xfrm>
            <a:off x="7627938" y="5294313"/>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In the Work Center</a:t>
            </a:r>
          </a:p>
          <a:p>
            <a:pPr>
              <a:buClr>
                <a:schemeClr val="accent1"/>
              </a:buClr>
              <a:buSzPct val="80000"/>
              <a:buFont typeface="Wingdings" pitchFamily="2" charset="2"/>
              <a:buNone/>
            </a:pPr>
            <a:r>
              <a:rPr lang="en-US" sz="800">
                <a:solidFill>
                  <a:srgbClr val="404040"/>
                </a:solidFill>
              </a:rPr>
              <a:t>New Business  </a:t>
            </a:r>
          </a:p>
        </p:txBody>
      </p:sp>
      <p:sp>
        <p:nvSpPr>
          <p:cNvPr id="64" name="Chevron 123">
            <a:hlinkClick r:id="rId12"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Target Group</a:t>
            </a:r>
          </a:p>
        </p:txBody>
      </p:sp>
      <p:sp>
        <p:nvSpPr>
          <p:cNvPr id="65" name="Chevron 123">
            <a:hlinkClick r:id="rId13" action="ppaction://hlinksldjump"/>
          </p:cNvPr>
          <p:cNvSpPr>
            <a:spLocks noChangeArrowheads="1"/>
          </p:cNvSpPr>
          <p:nvPr/>
        </p:nvSpPr>
        <p:spPr bwMode="auto">
          <a:xfrm>
            <a:off x="1177060"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Executing Campaign</a:t>
            </a:r>
          </a:p>
        </p:txBody>
      </p:sp>
      <p:sp>
        <p:nvSpPr>
          <p:cNvPr id="66" name="Chevron 123">
            <a:hlinkClick r:id="rId14" action="ppaction://hlinksldjump"/>
          </p:cNvPr>
          <p:cNvSpPr>
            <a:spLocks noChangeArrowheads="1"/>
          </p:cNvSpPr>
          <p:nvPr/>
        </p:nvSpPr>
        <p:spPr bwMode="auto">
          <a:xfrm>
            <a:off x="2021727"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Lead</a:t>
            </a:r>
          </a:p>
        </p:txBody>
      </p:sp>
      <p:sp>
        <p:nvSpPr>
          <p:cNvPr id="106" name="Chevron 45"/>
          <p:cNvSpPr>
            <a:spLocks noChangeArrowheads="1"/>
          </p:cNvSpPr>
          <p:nvPr/>
        </p:nvSpPr>
        <p:spPr bwMode="auto">
          <a:xfrm>
            <a:off x="2807938" y="1855830"/>
            <a:ext cx="4287806"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and Developing Opportunity</a:t>
            </a:r>
          </a:p>
        </p:txBody>
      </p:sp>
      <p:sp>
        <p:nvSpPr>
          <p:cNvPr id="107" name="Chevron 106"/>
          <p:cNvSpPr>
            <a:spLocks noChangeArrowheads="1"/>
          </p:cNvSpPr>
          <p:nvPr>
            <p:custDataLst>
              <p:tags r:id="rId1"/>
            </p:custDataLst>
          </p:nvPr>
        </p:nvSpPr>
        <p:spPr bwMode="auto">
          <a:xfrm>
            <a:off x="2986770"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opportunity</a:t>
            </a:r>
          </a:p>
        </p:txBody>
      </p:sp>
      <p:sp>
        <p:nvSpPr>
          <p:cNvPr id="108" name="Chevron 107"/>
          <p:cNvSpPr>
            <a:spLocks noChangeArrowheads="1"/>
          </p:cNvSpPr>
          <p:nvPr>
            <p:custDataLst>
              <p:tags r:id="rId2"/>
            </p:custDataLst>
          </p:nvPr>
        </p:nvSpPr>
        <p:spPr bwMode="auto">
          <a:xfrm>
            <a:off x="3783322"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Manage opportunity</a:t>
            </a:r>
          </a:p>
        </p:txBody>
      </p:sp>
      <p:sp>
        <p:nvSpPr>
          <p:cNvPr id="109" name="Chevron 108"/>
          <p:cNvSpPr>
            <a:spLocks noChangeArrowheads="1"/>
          </p:cNvSpPr>
          <p:nvPr>
            <p:custDataLst>
              <p:tags r:id="rId3"/>
            </p:custDataLst>
          </p:nvPr>
        </p:nvSpPr>
        <p:spPr bwMode="auto">
          <a:xfrm>
            <a:off x="4577632"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 and track sales activities</a:t>
            </a:r>
          </a:p>
        </p:txBody>
      </p:sp>
      <p:sp>
        <p:nvSpPr>
          <p:cNvPr id="110" name="Chevron 109"/>
          <p:cNvSpPr>
            <a:spLocks noChangeArrowheads="1"/>
          </p:cNvSpPr>
          <p:nvPr>
            <p:custDataLst>
              <p:tags r:id="rId4"/>
            </p:custDataLst>
          </p:nvPr>
        </p:nvSpPr>
        <p:spPr bwMode="auto">
          <a:xfrm>
            <a:off x="5381468"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Monitor pipeline</a:t>
            </a:r>
          </a:p>
        </p:txBody>
      </p:sp>
      <p:sp>
        <p:nvSpPr>
          <p:cNvPr id="115" name="Chevron 114"/>
          <p:cNvSpPr>
            <a:spLocks noChangeArrowheads="1"/>
          </p:cNvSpPr>
          <p:nvPr>
            <p:custDataLst>
              <p:tags r:id="rId5"/>
            </p:custDataLst>
          </p:nvPr>
        </p:nvSpPr>
        <p:spPr bwMode="auto">
          <a:xfrm>
            <a:off x="6173948" y="215818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Finalize opportunity</a:t>
            </a:r>
          </a:p>
        </p:txBody>
      </p:sp>
      <p:sp>
        <p:nvSpPr>
          <p:cNvPr id="44" name="Rectangle 61"/>
          <p:cNvSpPr>
            <a:spLocks noChangeArrowheads="1"/>
          </p:cNvSpPr>
          <p:nvPr/>
        </p:nvSpPr>
        <p:spPr bwMode="auto">
          <a:xfrm>
            <a:off x="5185537" y="2917658"/>
            <a:ext cx="3216275" cy="611926"/>
          </a:xfrm>
          <a:prstGeom prst="rect">
            <a:avLst/>
          </a:prstGeom>
          <a:solidFill>
            <a:srgbClr val="D2F0FF"/>
          </a:solidFill>
          <a:ln w="3175">
            <a:solidFill>
              <a:schemeClr val="tx1"/>
            </a:solidFill>
            <a:miter lim="800000"/>
            <a:headEnd/>
            <a:tailEnd/>
          </a:ln>
        </p:spPr>
        <p:txBody>
          <a:bodyPr tIns="180000"/>
          <a:lstStyle/>
          <a:p>
            <a:r>
              <a:rPr lang="en-US" sz="600" dirty="0"/>
              <a:t>Each sales phase in an opportunity can be mapped to a couple of activities that have to be performed to ensure that this opportunity will be won and will result in the end in a sales order. To schedule the appropriate activities, the sales assistant helps to work in a structured way and to assign the activities to the appropriate team members.</a:t>
            </a:r>
          </a:p>
        </p:txBody>
      </p:sp>
      <p:sp>
        <p:nvSpPr>
          <p:cNvPr id="45" name="TextBox 59">
            <a:hlinkClick r:id="rId15" action="ppaction://hlinksldjump"/>
          </p:cNvPr>
          <p:cNvSpPr txBox="1">
            <a:spLocks noChangeArrowheads="1"/>
          </p:cNvSpPr>
          <p:nvPr/>
        </p:nvSpPr>
        <p:spPr bwMode="auto">
          <a:xfrm>
            <a:off x="8136700" y="2876351"/>
            <a:ext cx="284052" cy="276999"/>
          </a:xfrm>
          <a:prstGeom prst="rect">
            <a:avLst/>
          </a:prstGeom>
          <a:noFill/>
          <a:ln w="9525">
            <a:noFill/>
            <a:miter lim="800000"/>
            <a:headEnd/>
            <a:tailEnd/>
          </a:ln>
        </p:spPr>
        <p:txBody>
          <a:bodyPr wrap="none">
            <a:spAutoFit/>
          </a:bodyPr>
          <a:lstStyle>
            <a:defPPr>
              <a:defRPr lang="de-DE"/>
            </a:defPPr>
            <a:lvl1pPr>
              <a:defRPr sz="1200">
                <a:latin typeface="BentonSans Light" pitchFamily="2" charset="0"/>
                <a:cs typeface="BrowalliaUPC" pitchFamily="34" charset="-34"/>
              </a:defRPr>
            </a:lvl1pPr>
          </a:lstStyle>
          <a:p>
            <a:r>
              <a:rPr lang="en-US" dirty="0"/>
              <a:t>X</a:t>
            </a:r>
          </a:p>
        </p:txBody>
      </p:sp>
      <p:sp>
        <p:nvSpPr>
          <p:cNvPr id="46" name="Oval 45">
            <a:hlinkClick r:id="rId16" action="ppaction://hlinksldjump" tooltip="Click for more information"/>
          </p:cNvPr>
          <p:cNvSpPr>
            <a:spLocks noChangeAspect="1"/>
          </p:cNvSpPr>
          <p:nvPr/>
        </p:nvSpPr>
        <p:spPr bwMode="gray">
          <a:xfrm>
            <a:off x="5980561"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48" name="Oval 47">
            <a:hlinkClick r:id="rId17" action="ppaction://hlinksldjump" tooltip="Click for more information"/>
          </p:cNvPr>
          <p:cNvSpPr>
            <a:spLocks noChangeAspect="1"/>
          </p:cNvSpPr>
          <p:nvPr/>
        </p:nvSpPr>
        <p:spPr bwMode="gray">
          <a:xfrm>
            <a:off x="5155827"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8" name="Oval 67">
            <a:hlinkClick r:id="rId18" action="ppaction://hlinksldjump" tooltip="Click for more information"/>
          </p:cNvPr>
          <p:cNvSpPr>
            <a:spLocks noChangeAspect="1"/>
          </p:cNvSpPr>
          <p:nvPr/>
        </p:nvSpPr>
        <p:spPr bwMode="gray">
          <a:xfrm>
            <a:off x="4340618"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9" name="Oval 68">
            <a:hlinkClick r:id="rId19" action="ppaction://hlinksldjump" tooltip="Click for more information"/>
          </p:cNvPr>
          <p:cNvSpPr>
            <a:spLocks noChangeAspect="1"/>
          </p:cNvSpPr>
          <p:nvPr/>
        </p:nvSpPr>
        <p:spPr bwMode="gray">
          <a:xfrm>
            <a:off x="3541096"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0" name="Oval 69">
            <a:hlinkClick r:id="rId20" action="ppaction://hlinksldjump" tooltip="Click for more information"/>
          </p:cNvPr>
          <p:cNvSpPr>
            <a:spLocks noChangeAspect="1"/>
          </p:cNvSpPr>
          <p:nvPr/>
        </p:nvSpPr>
        <p:spPr bwMode="gray">
          <a:xfrm>
            <a:off x="6773041" y="276336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4"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6" name="Picture 75" descr="Calculator_2_60px.png"/>
          <p:cNvPicPr>
            <a:picLocks noChangeAspect="1"/>
          </p:cNvPicPr>
          <p:nvPr/>
        </p:nvPicPr>
        <p:blipFill>
          <a:blip r:embed="rId21" cstate="print"/>
          <a:stretch>
            <a:fillRect/>
          </a:stretch>
        </p:blipFill>
        <p:spPr>
          <a:xfrm>
            <a:off x="366739" y="5245467"/>
            <a:ext cx="180000" cy="180000"/>
          </a:xfrm>
          <a:prstGeom prst="rect">
            <a:avLst/>
          </a:prstGeom>
        </p:spPr>
      </p:pic>
      <p:pic>
        <p:nvPicPr>
          <p:cNvPr id="77" name="Picture 76" descr="Monitor_60px.png"/>
          <p:cNvPicPr>
            <a:picLocks noChangeAspect="1"/>
          </p:cNvPicPr>
          <p:nvPr/>
        </p:nvPicPr>
        <p:blipFill>
          <a:blip r:embed="rId22" cstate="print"/>
          <a:stretch>
            <a:fillRect/>
          </a:stretch>
        </p:blipFill>
        <p:spPr>
          <a:xfrm>
            <a:off x="366739" y="5604137"/>
            <a:ext cx="180000" cy="180000"/>
          </a:xfrm>
          <a:prstGeom prst="rect">
            <a:avLst/>
          </a:prstGeom>
        </p:spPr>
      </p:pic>
      <p:sp>
        <p:nvSpPr>
          <p:cNvPr id="78" name="Rectangle 57">
            <a:hlinkClick r:id="rId23"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9" name="Rectangle 57">
            <a:hlinkClick r:id="rId24"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2" name="Rectangle 57">
            <a:hlinkClick r:id="rId25"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3" name="Picture 52"/>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5" name="Picture 68"/>
          <p:cNvPicPr>
            <a:picLocks noChangeAspect="1"/>
          </p:cNvPicPr>
          <p:nvPr>
            <p:custDataLst>
              <p:tags r:id="rId6"/>
            </p:custDataLst>
          </p:nvPr>
        </p:nvPicPr>
        <p:blipFill>
          <a:blip r:embed="rId27" cstate="print">
            <a:extLst>
              <a:ext uri="{28A0092B-C50C-407E-A947-70E740481C1C}">
                <a14:useLocalDpi xmlns:a14="http://schemas.microsoft.com/office/drawing/2010/main" val="0"/>
              </a:ext>
            </a:extLst>
          </a:blip>
          <a:stretch>
            <a:fillRect/>
          </a:stretch>
        </p:blipFill>
        <p:spPr bwMode="auto">
          <a:xfrm>
            <a:off x="6886575" y="4525312"/>
            <a:ext cx="411162" cy="402939"/>
          </a:xfrm>
          <a:prstGeom prst="rect">
            <a:avLst/>
          </a:prstGeom>
          <a:noFill/>
          <a:ln w="9525">
            <a:noFill/>
            <a:miter lim="800000"/>
            <a:headEnd/>
            <a:tailEnd/>
          </a:ln>
        </p:spPr>
      </p:pic>
      <p:pic>
        <p:nvPicPr>
          <p:cNvPr id="56" name="Picture 37"/>
          <p:cNvPicPr>
            <a:picLocks noChangeAspect="1" noChangeArrowheads="1"/>
          </p:cNvPicPr>
          <p:nvPr>
            <p:custDataLst>
              <p:tags r:id="rId7"/>
            </p:custDataLst>
          </p:nvPr>
        </p:nvPicPr>
        <p:blipFill>
          <a:blip r:embed="rId28">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
        <p:nvSpPr>
          <p:cNvPr id="57" name="TextBox 59">
            <a:hlinkClick r:id="rId29" action="ppaction://hlinksldjump"/>
          </p:cNvPr>
          <p:cNvSpPr txBox="1">
            <a:spLocks noChangeArrowheads="1"/>
          </p:cNvSpPr>
          <p:nvPr/>
        </p:nvSpPr>
        <p:spPr bwMode="auto">
          <a:xfrm>
            <a:off x="6726508" y="1811925"/>
            <a:ext cx="172089" cy="276999"/>
          </a:xfrm>
          <a:prstGeom prst="rect">
            <a:avLst/>
          </a:prstGeom>
          <a:noFill/>
          <a:ln w="9525">
            <a:noFill/>
            <a:miter lim="800000"/>
            <a:headEnd/>
            <a:tailEnd/>
          </a:ln>
        </p:spPr>
        <p:txBody>
          <a:bodyPr wrap="none" lIns="72000" rIns="0">
            <a:spAutoFit/>
          </a:bodyPr>
          <a:lstStyle/>
          <a:p>
            <a:r>
              <a:rPr lang="en-US" sz="1200" dirty="0">
                <a:solidFill>
                  <a:schemeClr val="bg1"/>
                </a:solidFill>
                <a:latin typeface="BentonSans Light" pitchFamily="2" charset="0"/>
                <a:cs typeface="BrowalliaUPC" pitchFamily="34" charset="-34"/>
              </a:rPr>
              <a:t>X</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1" descr="i_button_black.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9" name="TextBox 58"/>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Marketing-to-Opportunity </a:t>
            </a:r>
            <a:br>
              <a:rPr lang="en-US" dirty="0"/>
            </a:br>
            <a:r>
              <a:rPr lang="en-US" sz="2000" b="0" dirty="0"/>
              <a:t>Process Details: Creating and Developing Opportunity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692771"/>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Creating and Developing Opportunity</a:t>
            </a:r>
            <a:r>
              <a:rPr lang="en-US" sz="900" dirty="0"/>
              <a:t> business process enables you to create an opportunity as a follow-up document to a lead. Opportunity Management helps to proactively manage the process of closing sales, and allows sales employees to get a comprehensive view of an opportunity from the initial phase of creating an opportunity to managing opportunity related activities, maintaining opportunities, and tracking opportunities. While working on a opportunity, a couple of activities have to be performed to ensure that an opportunity is realized and results in a sales order; the sales assistant in Opportunity Management supports this feature. </a:t>
            </a:r>
          </a:p>
          <a:p>
            <a:pPr>
              <a:spcBef>
                <a:spcPts val="600"/>
              </a:spcBef>
            </a:pPr>
            <a:r>
              <a:rPr lang="en-US" sz="900" dirty="0"/>
              <a:t>In addition, you are provided with a large number of reports that you can run to see, for instance, the number of opportunities and their current status as well as the expected value of the sum of all the opportunities.</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1"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1" name="Chevron 101"/>
          <p:cNvSpPr>
            <a:spLocks noChangeArrowheads="1"/>
          </p:cNvSpPr>
          <p:nvPr/>
        </p:nvSpPr>
        <p:spPr bwMode="auto">
          <a:xfrm>
            <a:off x="7593013" y="47212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en-US" sz="800">
                <a:solidFill>
                  <a:srgbClr val="404040"/>
                </a:solidFill>
              </a:rPr>
              <a:t>Sales Representative, Sales Manager</a:t>
            </a:r>
          </a:p>
        </p:txBody>
      </p:sp>
      <p:sp>
        <p:nvSpPr>
          <p:cNvPr id="63" name="Chevron 102"/>
          <p:cNvSpPr>
            <a:spLocks noChangeArrowheads="1"/>
          </p:cNvSpPr>
          <p:nvPr/>
        </p:nvSpPr>
        <p:spPr bwMode="auto">
          <a:xfrm>
            <a:off x="7627938" y="5294313"/>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In the Work Center</a:t>
            </a:r>
          </a:p>
          <a:p>
            <a:pPr>
              <a:buClr>
                <a:schemeClr val="accent1"/>
              </a:buClr>
              <a:buSzPct val="80000"/>
              <a:buFont typeface="Wingdings" pitchFamily="2" charset="2"/>
              <a:buNone/>
            </a:pPr>
            <a:r>
              <a:rPr lang="en-US" sz="800">
                <a:solidFill>
                  <a:srgbClr val="404040"/>
                </a:solidFill>
              </a:rPr>
              <a:t>New Business  </a:t>
            </a:r>
          </a:p>
        </p:txBody>
      </p:sp>
      <p:sp>
        <p:nvSpPr>
          <p:cNvPr id="64" name="Chevron 123">
            <a:hlinkClick r:id="rId12"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Target Group</a:t>
            </a:r>
          </a:p>
        </p:txBody>
      </p:sp>
      <p:sp>
        <p:nvSpPr>
          <p:cNvPr id="65" name="Chevron 123">
            <a:hlinkClick r:id="rId13" action="ppaction://hlinksldjump"/>
          </p:cNvPr>
          <p:cNvSpPr>
            <a:spLocks noChangeArrowheads="1"/>
          </p:cNvSpPr>
          <p:nvPr/>
        </p:nvSpPr>
        <p:spPr bwMode="auto">
          <a:xfrm>
            <a:off x="1177060"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Executing Campaign</a:t>
            </a:r>
          </a:p>
        </p:txBody>
      </p:sp>
      <p:sp>
        <p:nvSpPr>
          <p:cNvPr id="66" name="Chevron 123">
            <a:hlinkClick r:id="rId14" action="ppaction://hlinksldjump"/>
          </p:cNvPr>
          <p:cNvSpPr>
            <a:spLocks noChangeArrowheads="1"/>
          </p:cNvSpPr>
          <p:nvPr/>
        </p:nvSpPr>
        <p:spPr bwMode="auto">
          <a:xfrm>
            <a:off x="2021727"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Lead</a:t>
            </a:r>
          </a:p>
        </p:txBody>
      </p:sp>
      <p:sp>
        <p:nvSpPr>
          <p:cNvPr id="106" name="Chevron 45"/>
          <p:cNvSpPr>
            <a:spLocks noChangeArrowheads="1"/>
          </p:cNvSpPr>
          <p:nvPr/>
        </p:nvSpPr>
        <p:spPr bwMode="auto">
          <a:xfrm>
            <a:off x="2807938" y="1855830"/>
            <a:ext cx="4287806"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and Developing Opportunity</a:t>
            </a:r>
          </a:p>
        </p:txBody>
      </p:sp>
      <p:sp>
        <p:nvSpPr>
          <p:cNvPr id="107" name="Chevron 106"/>
          <p:cNvSpPr>
            <a:spLocks noChangeArrowheads="1"/>
          </p:cNvSpPr>
          <p:nvPr>
            <p:custDataLst>
              <p:tags r:id="rId1"/>
            </p:custDataLst>
          </p:nvPr>
        </p:nvSpPr>
        <p:spPr bwMode="auto">
          <a:xfrm>
            <a:off x="2986770"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opportunity</a:t>
            </a:r>
          </a:p>
        </p:txBody>
      </p:sp>
      <p:sp>
        <p:nvSpPr>
          <p:cNvPr id="108" name="Chevron 107"/>
          <p:cNvSpPr>
            <a:spLocks noChangeArrowheads="1"/>
          </p:cNvSpPr>
          <p:nvPr>
            <p:custDataLst>
              <p:tags r:id="rId2"/>
            </p:custDataLst>
          </p:nvPr>
        </p:nvSpPr>
        <p:spPr bwMode="auto">
          <a:xfrm>
            <a:off x="3783322"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Manage opportunity</a:t>
            </a:r>
          </a:p>
        </p:txBody>
      </p:sp>
      <p:sp>
        <p:nvSpPr>
          <p:cNvPr id="109" name="Chevron 108"/>
          <p:cNvSpPr>
            <a:spLocks noChangeArrowheads="1"/>
          </p:cNvSpPr>
          <p:nvPr>
            <p:custDataLst>
              <p:tags r:id="rId3"/>
            </p:custDataLst>
          </p:nvPr>
        </p:nvSpPr>
        <p:spPr bwMode="auto">
          <a:xfrm>
            <a:off x="4577632"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 and track sales activities</a:t>
            </a:r>
          </a:p>
        </p:txBody>
      </p:sp>
      <p:sp>
        <p:nvSpPr>
          <p:cNvPr id="110" name="Chevron 109"/>
          <p:cNvSpPr>
            <a:spLocks noChangeArrowheads="1"/>
          </p:cNvSpPr>
          <p:nvPr>
            <p:custDataLst>
              <p:tags r:id="rId4"/>
            </p:custDataLst>
          </p:nvPr>
        </p:nvSpPr>
        <p:spPr bwMode="auto">
          <a:xfrm>
            <a:off x="5381468"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Monitor pipeline</a:t>
            </a:r>
          </a:p>
        </p:txBody>
      </p:sp>
      <p:sp>
        <p:nvSpPr>
          <p:cNvPr id="115" name="Chevron 114"/>
          <p:cNvSpPr>
            <a:spLocks noChangeArrowheads="1"/>
          </p:cNvSpPr>
          <p:nvPr>
            <p:custDataLst>
              <p:tags r:id="rId5"/>
            </p:custDataLst>
          </p:nvPr>
        </p:nvSpPr>
        <p:spPr bwMode="auto">
          <a:xfrm>
            <a:off x="6173948" y="215818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Finalize opportunity</a:t>
            </a:r>
          </a:p>
        </p:txBody>
      </p:sp>
      <p:sp>
        <p:nvSpPr>
          <p:cNvPr id="44" name="Rectangle 61"/>
          <p:cNvSpPr>
            <a:spLocks noChangeArrowheads="1"/>
          </p:cNvSpPr>
          <p:nvPr/>
        </p:nvSpPr>
        <p:spPr bwMode="auto">
          <a:xfrm>
            <a:off x="6045073" y="2917658"/>
            <a:ext cx="2568575" cy="904534"/>
          </a:xfrm>
          <a:prstGeom prst="rect">
            <a:avLst/>
          </a:prstGeom>
          <a:solidFill>
            <a:srgbClr val="D2F0FF"/>
          </a:solidFill>
          <a:ln w="3175">
            <a:solidFill>
              <a:schemeClr val="tx1"/>
            </a:solidFill>
            <a:miter lim="800000"/>
            <a:headEnd/>
            <a:tailEnd/>
          </a:ln>
        </p:spPr>
        <p:txBody>
          <a:bodyPr tIns="180000"/>
          <a:lstStyle/>
          <a:p>
            <a:r>
              <a:rPr lang="en-US" sz="600" dirty="0"/>
              <a:t>The opportunity pipeline provides an interactive combination of graphical representation and table list view of opportunities. The marketing employee can perform a so-called What-if analysis by changing some opportunity data to check how the simulated results would affect the pipeline. The changes can either be saved and applied, or canceled.</a:t>
            </a:r>
          </a:p>
        </p:txBody>
      </p:sp>
      <p:sp>
        <p:nvSpPr>
          <p:cNvPr id="45" name="TextBox 59">
            <a:hlinkClick r:id="rId15" action="ppaction://hlinksldjump"/>
          </p:cNvPr>
          <p:cNvSpPr txBox="1">
            <a:spLocks noChangeArrowheads="1"/>
          </p:cNvSpPr>
          <p:nvPr/>
        </p:nvSpPr>
        <p:spPr bwMode="auto">
          <a:xfrm>
            <a:off x="8392732" y="2876351"/>
            <a:ext cx="284052" cy="276999"/>
          </a:xfrm>
          <a:prstGeom prst="rect">
            <a:avLst/>
          </a:prstGeom>
          <a:noFill/>
          <a:ln w="9525">
            <a:noFill/>
            <a:miter lim="800000"/>
            <a:headEnd/>
            <a:tailEnd/>
          </a:ln>
        </p:spPr>
        <p:txBody>
          <a:bodyPr wrap="none">
            <a:spAutoFit/>
          </a:bodyPr>
          <a:lstStyle>
            <a:defPPr>
              <a:defRPr lang="de-DE"/>
            </a:defPPr>
            <a:lvl1pPr>
              <a:defRPr sz="1200">
                <a:latin typeface="BentonSans Light" pitchFamily="2" charset="0"/>
                <a:cs typeface="BrowalliaUPC" pitchFamily="34" charset="-34"/>
              </a:defRPr>
            </a:lvl1pPr>
          </a:lstStyle>
          <a:p>
            <a:r>
              <a:rPr lang="en-US" dirty="0"/>
              <a:t>X</a:t>
            </a:r>
          </a:p>
        </p:txBody>
      </p:sp>
      <p:sp>
        <p:nvSpPr>
          <p:cNvPr id="46" name="Oval 45">
            <a:hlinkClick r:id="rId16" action="ppaction://hlinksldjump" tooltip="Click for more information"/>
          </p:cNvPr>
          <p:cNvSpPr>
            <a:spLocks noChangeAspect="1"/>
          </p:cNvSpPr>
          <p:nvPr/>
        </p:nvSpPr>
        <p:spPr bwMode="gray">
          <a:xfrm>
            <a:off x="5980561"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48" name="Oval 47">
            <a:hlinkClick r:id="rId17" action="ppaction://hlinksldjump" tooltip="Click for more information"/>
          </p:cNvPr>
          <p:cNvSpPr>
            <a:spLocks noChangeAspect="1"/>
          </p:cNvSpPr>
          <p:nvPr/>
        </p:nvSpPr>
        <p:spPr bwMode="gray">
          <a:xfrm>
            <a:off x="5155827"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8" name="Oval 67">
            <a:hlinkClick r:id="rId18" action="ppaction://hlinksldjump" tooltip="Click for more information"/>
          </p:cNvPr>
          <p:cNvSpPr>
            <a:spLocks noChangeAspect="1"/>
          </p:cNvSpPr>
          <p:nvPr/>
        </p:nvSpPr>
        <p:spPr bwMode="gray">
          <a:xfrm>
            <a:off x="4340618"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9" name="Oval 68">
            <a:hlinkClick r:id="rId19" action="ppaction://hlinksldjump" tooltip="Click for more information"/>
          </p:cNvPr>
          <p:cNvSpPr>
            <a:spLocks noChangeAspect="1"/>
          </p:cNvSpPr>
          <p:nvPr/>
        </p:nvSpPr>
        <p:spPr bwMode="gray">
          <a:xfrm>
            <a:off x="3541096"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0" name="Oval 69">
            <a:hlinkClick r:id="rId20" action="ppaction://hlinksldjump" tooltip="Click for more information"/>
          </p:cNvPr>
          <p:cNvSpPr>
            <a:spLocks noChangeAspect="1"/>
          </p:cNvSpPr>
          <p:nvPr/>
        </p:nvSpPr>
        <p:spPr bwMode="gray">
          <a:xfrm>
            <a:off x="6773041" y="276336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4"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6" name="Picture 75" descr="Calculator_2_60px.png"/>
          <p:cNvPicPr>
            <a:picLocks noChangeAspect="1"/>
          </p:cNvPicPr>
          <p:nvPr/>
        </p:nvPicPr>
        <p:blipFill>
          <a:blip r:embed="rId21" cstate="print"/>
          <a:stretch>
            <a:fillRect/>
          </a:stretch>
        </p:blipFill>
        <p:spPr>
          <a:xfrm>
            <a:off x="366739" y="5245467"/>
            <a:ext cx="180000" cy="180000"/>
          </a:xfrm>
          <a:prstGeom prst="rect">
            <a:avLst/>
          </a:prstGeom>
        </p:spPr>
      </p:pic>
      <p:pic>
        <p:nvPicPr>
          <p:cNvPr id="77" name="Picture 76" descr="Monitor_60px.png"/>
          <p:cNvPicPr>
            <a:picLocks noChangeAspect="1"/>
          </p:cNvPicPr>
          <p:nvPr/>
        </p:nvPicPr>
        <p:blipFill>
          <a:blip r:embed="rId22" cstate="print"/>
          <a:stretch>
            <a:fillRect/>
          </a:stretch>
        </p:blipFill>
        <p:spPr>
          <a:xfrm>
            <a:off x="366739" y="5604137"/>
            <a:ext cx="180000" cy="180000"/>
          </a:xfrm>
          <a:prstGeom prst="rect">
            <a:avLst/>
          </a:prstGeom>
        </p:spPr>
      </p:pic>
      <p:sp>
        <p:nvSpPr>
          <p:cNvPr id="78" name="Rectangle 57">
            <a:hlinkClick r:id="rId23"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9" name="Rectangle 57">
            <a:hlinkClick r:id="rId24"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2" name="Rectangle 57">
            <a:hlinkClick r:id="rId25"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3" name="Picture 52"/>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5" name="Picture 68"/>
          <p:cNvPicPr>
            <a:picLocks noChangeAspect="1"/>
          </p:cNvPicPr>
          <p:nvPr>
            <p:custDataLst>
              <p:tags r:id="rId6"/>
            </p:custDataLst>
          </p:nvPr>
        </p:nvPicPr>
        <p:blipFill>
          <a:blip r:embed="rId27" cstate="print">
            <a:extLst>
              <a:ext uri="{28A0092B-C50C-407E-A947-70E740481C1C}">
                <a14:useLocalDpi xmlns:a14="http://schemas.microsoft.com/office/drawing/2010/main" val="0"/>
              </a:ext>
            </a:extLst>
          </a:blip>
          <a:stretch>
            <a:fillRect/>
          </a:stretch>
        </p:blipFill>
        <p:spPr bwMode="auto">
          <a:xfrm>
            <a:off x="6886575" y="4525312"/>
            <a:ext cx="411162" cy="402939"/>
          </a:xfrm>
          <a:prstGeom prst="rect">
            <a:avLst/>
          </a:prstGeom>
          <a:noFill/>
          <a:ln w="9525">
            <a:noFill/>
            <a:miter lim="800000"/>
            <a:headEnd/>
            <a:tailEnd/>
          </a:ln>
        </p:spPr>
      </p:pic>
      <p:pic>
        <p:nvPicPr>
          <p:cNvPr id="56" name="Picture 37"/>
          <p:cNvPicPr>
            <a:picLocks noChangeAspect="1" noChangeArrowheads="1"/>
          </p:cNvPicPr>
          <p:nvPr>
            <p:custDataLst>
              <p:tags r:id="rId7"/>
            </p:custDataLst>
          </p:nvPr>
        </p:nvPicPr>
        <p:blipFill>
          <a:blip r:embed="rId28">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
        <p:nvSpPr>
          <p:cNvPr id="57" name="TextBox 59">
            <a:hlinkClick r:id="rId29" action="ppaction://hlinksldjump"/>
          </p:cNvPr>
          <p:cNvSpPr txBox="1">
            <a:spLocks noChangeArrowheads="1"/>
          </p:cNvSpPr>
          <p:nvPr/>
        </p:nvSpPr>
        <p:spPr bwMode="auto">
          <a:xfrm>
            <a:off x="6726508" y="1811925"/>
            <a:ext cx="172089" cy="276999"/>
          </a:xfrm>
          <a:prstGeom prst="rect">
            <a:avLst/>
          </a:prstGeom>
          <a:noFill/>
          <a:ln w="9525">
            <a:noFill/>
            <a:miter lim="800000"/>
            <a:headEnd/>
            <a:tailEnd/>
          </a:ln>
        </p:spPr>
        <p:txBody>
          <a:bodyPr wrap="none" lIns="72000" rIns="0">
            <a:spAutoFit/>
          </a:bodyPr>
          <a:lstStyle/>
          <a:p>
            <a:r>
              <a:rPr lang="en-US" sz="1200" dirty="0">
                <a:solidFill>
                  <a:schemeClr val="bg1"/>
                </a:solidFill>
                <a:latin typeface="BentonSans Light" pitchFamily="2" charset="0"/>
                <a:cs typeface="BrowalliaUPC" pitchFamily="34" charset="-34"/>
              </a:rPr>
              <a:t>X</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descr="i_button_black.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0" name="TextBox 69"/>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Marketing-to-Opportunity </a:t>
            </a:r>
            <a:br>
              <a:rPr lang="en-US" dirty="0"/>
            </a:br>
            <a:r>
              <a:rPr lang="en-US" sz="2000" b="0" dirty="0"/>
              <a:t>Scenario Overview</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Scenario Description</a:t>
            </a: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54" name="TextBox 66"/>
          <p:cNvSpPr txBox="1">
            <a:spLocks noChangeArrowheads="1"/>
          </p:cNvSpPr>
          <p:nvPr/>
        </p:nvSpPr>
        <p:spPr bwMode="auto">
          <a:xfrm>
            <a:off x="1760926" y="4399866"/>
            <a:ext cx="7256462" cy="1200329"/>
          </a:xfrm>
          <a:prstGeom prst="rect">
            <a:avLst/>
          </a:prstGeom>
          <a:noFill/>
          <a:ln w="9525">
            <a:noFill/>
            <a:miter lim="800000"/>
            <a:headEnd/>
            <a:tailEnd/>
          </a:ln>
        </p:spPr>
        <p:txBody>
          <a:bodyPr>
            <a:spAutoFit/>
          </a:bodyPr>
          <a:lstStyle/>
          <a:p>
            <a:r>
              <a:rPr lang="en-US" sz="900" dirty="0"/>
              <a:t>The </a:t>
            </a:r>
            <a:r>
              <a:rPr lang="en-US" sz="900" b="1" dirty="0"/>
              <a:t>Marketing-to-Opportunity</a:t>
            </a:r>
            <a:r>
              <a:rPr lang="en-US" sz="900" dirty="0"/>
              <a:t> business scenario enables you to manage marketing and pre-sales activities with the goal of generating new business for customers and prospects. You can run campaigns, capture responses, generate leads, manage opportunities, as well as initiate and track related sales activities. Alternatively, you can use this business scenario without campaigns, which means that no marketing department is involved, and leads and opportunities can be created without using a campaign. </a:t>
            </a:r>
          </a:p>
          <a:p>
            <a:r>
              <a:rPr lang="en-US" sz="900" dirty="0"/>
              <a:t>You can capture responses using Microsoft Outlook Integration, which allows e-mails to be assigned to specific campaigns directly in Microsoft Outlook and to be synchronized with the SAP Business ByDesign solution. In addition, the pipeline simulation feature provides an interactive combination of graphic and table list of the opportunities. What is more, the What-if analysis simulates how changes would affect your pipeline.</a:t>
            </a:r>
          </a:p>
        </p:txBody>
      </p:sp>
      <p:grpSp>
        <p:nvGrpSpPr>
          <p:cNvPr id="3"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0"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Marketing Assistant</a:t>
            </a:r>
          </a:p>
        </p:txBody>
      </p:sp>
      <p:sp>
        <p:nvSpPr>
          <p:cNvPr id="68" name="Chevron 79"/>
          <p:cNvSpPr>
            <a:spLocks noChangeArrowheads="1"/>
          </p:cNvSpPr>
          <p:nvPr/>
        </p:nvSpPr>
        <p:spPr bwMode="auto">
          <a:xfrm>
            <a:off x="34909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r>
              <a:rPr lang="en-US" sz="700">
                <a:solidFill>
                  <a:srgbClr val="404040"/>
                </a:solidFill>
              </a:rPr>
              <a:t>Sales Representative</a:t>
            </a:r>
          </a:p>
        </p:txBody>
      </p:sp>
      <p:sp>
        <p:nvSpPr>
          <p:cNvPr id="32"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pic>
        <p:nvPicPr>
          <p:cNvPr id="33" name="Picture 68"/>
          <p:cNvPicPr>
            <a:picLocks noChangeAspect="1" noChangeArrowheads="1"/>
          </p:cNvPicPr>
          <p:nvPr/>
        </p:nvPicPr>
        <p:blipFill>
          <a:blip r:embed="rId8" cstate="print"/>
          <a:srcRect/>
          <a:stretch>
            <a:fillRect/>
          </a:stretch>
        </p:blipFill>
        <p:spPr bwMode="auto">
          <a:xfrm>
            <a:off x="6735763" y="4122738"/>
            <a:ext cx="2470150" cy="2809875"/>
          </a:xfrm>
          <a:prstGeom prst="rect">
            <a:avLst/>
          </a:prstGeom>
          <a:noFill/>
          <a:ln w="9525">
            <a:noFill/>
            <a:miter lim="800000"/>
            <a:headEnd/>
            <a:tailEnd/>
          </a:ln>
        </p:spPr>
      </p:pic>
      <p:pic>
        <p:nvPicPr>
          <p:cNvPr id="34" name="Picture 52" descr="richard_stone_active.png">
            <a:hlinkClick r:id="rId9" action="ppaction://hlinksldjump" tooltip="Click here for a detailed role description"/>
          </p:cNvPr>
          <p:cNvPicPr>
            <a:picLocks noChangeAspect="1"/>
          </p:cNvPicPr>
          <p:nvPr>
            <p:custDataLst>
              <p:tags r:id="rId1"/>
            </p:custDataLst>
          </p:nvPr>
        </p:nvPicPr>
        <p:blipFill>
          <a:blip r:embed="rId10" cstate="print"/>
          <a:srcRect/>
          <a:stretch>
            <a:fillRect/>
          </a:stretch>
        </p:blipFill>
        <p:spPr bwMode="auto">
          <a:xfrm>
            <a:off x="7813675" y="6318250"/>
            <a:ext cx="411163" cy="411163"/>
          </a:xfrm>
          <a:prstGeom prst="rect">
            <a:avLst/>
          </a:prstGeom>
          <a:noFill/>
          <a:ln w="9525">
            <a:noFill/>
            <a:miter lim="800000"/>
            <a:headEnd/>
            <a:tailEnd/>
          </a:ln>
        </p:spPr>
      </p:pic>
      <p:sp>
        <p:nvSpPr>
          <p:cNvPr id="35"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36"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38" name="AutoShape 65"/>
          <p:cNvSpPr>
            <a:spLocks noChangeAspect="1" noChangeArrowheads="1" noTextEdit="1"/>
          </p:cNvSpPr>
          <p:nvPr/>
        </p:nvSpPr>
        <p:spPr bwMode="auto">
          <a:xfrm>
            <a:off x="6743700" y="4122738"/>
            <a:ext cx="2546350" cy="2800350"/>
          </a:xfrm>
          <a:prstGeom prst="rect">
            <a:avLst/>
          </a:prstGeom>
          <a:noFill/>
          <a:ln w="9525">
            <a:noFill/>
            <a:miter lim="800000"/>
            <a:headEnd/>
            <a:tailEnd/>
          </a:ln>
        </p:spPr>
        <p:txBody>
          <a:bodyPr/>
          <a:lstStyle/>
          <a:p>
            <a:endParaRPr lang="de-DE"/>
          </a:p>
        </p:txBody>
      </p:sp>
      <p:sp>
        <p:nvSpPr>
          <p:cNvPr id="39" name="Rectangle 72"/>
          <p:cNvSpPr>
            <a:spLocks noChangeArrowheads="1"/>
          </p:cNvSpPr>
          <p:nvPr/>
        </p:nvSpPr>
        <p:spPr bwMode="auto">
          <a:xfrm>
            <a:off x="6886575" y="4171950"/>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endParaRPr lang="de-DE"/>
          </a:p>
        </p:txBody>
      </p:sp>
      <p:sp>
        <p:nvSpPr>
          <p:cNvPr id="40" name="Rectangle 73"/>
          <p:cNvSpPr>
            <a:spLocks noChangeArrowheads="1"/>
          </p:cNvSpPr>
          <p:nvPr/>
        </p:nvSpPr>
        <p:spPr bwMode="auto">
          <a:xfrm>
            <a:off x="6940550" y="4187825"/>
            <a:ext cx="471283"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Light" pitchFamily="2" charset="0"/>
              </a:rPr>
              <a:t>Legend</a:t>
            </a:r>
          </a:p>
        </p:txBody>
      </p:sp>
      <p:sp>
        <p:nvSpPr>
          <p:cNvPr id="41" name="Rectangle 74"/>
          <p:cNvSpPr>
            <a:spLocks noChangeArrowheads="1"/>
          </p:cNvSpPr>
          <p:nvPr/>
        </p:nvSpPr>
        <p:spPr bwMode="auto">
          <a:xfrm>
            <a:off x="7131050" y="4629150"/>
            <a:ext cx="1908175" cy="1833563"/>
          </a:xfrm>
          <a:prstGeom prst="rect">
            <a:avLst/>
          </a:prstGeom>
          <a:noFill/>
          <a:ln w="9525">
            <a:noFill/>
            <a:miter lim="800000"/>
            <a:headEnd/>
            <a:tailEnd/>
          </a:ln>
        </p:spPr>
        <p:txBody>
          <a:bodyPr lIns="0" tIns="0" rIns="0" bIns="0">
            <a:spAutoFit/>
          </a:bodyPr>
          <a:lstStyle/>
          <a:p>
            <a:r>
              <a:rPr lang="en-US" sz="800">
                <a:solidFill>
                  <a:srgbClr val="000000"/>
                </a:solidFill>
              </a:rPr>
              <a:t>Process mainly driven by the user</a:t>
            </a:r>
          </a:p>
          <a:p>
            <a:endParaRPr lang="en-US" sz="800">
              <a:solidFill>
                <a:srgbClr val="000000"/>
              </a:solidFill>
            </a:endParaRPr>
          </a:p>
          <a:p>
            <a:r>
              <a:rPr lang="en-US" sz="800">
                <a:solidFill>
                  <a:srgbClr val="000000"/>
                </a:solidFill>
              </a:rPr>
              <a:t>Process mainly driven by the system</a:t>
            </a:r>
          </a:p>
          <a:p>
            <a:endParaRPr lang="en-US" sz="800">
              <a:solidFill>
                <a:srgbClr val="000000"/>
              </a:solidFill>
            </a:endParaRPr>
          </a:p>
          <a:p>
            <a:r>
              <a:rPr lang="en-US" sz="800">
                <a:solidFill>
                  <a:srgbClr val="000000"/>
                </a:solidFill>
              </a:rPr>
              <a:t>Manual process not supported by the system</a:t>
            </a:r>
          </a:p>
          <a:p>
            <a:endParaRPr lang="en-US" sz="800">
              <a:solidFill>
                <a:srgbClr val="000000"/>
              </a:solidFill>
            </a:endParaRPr>
          </a:p>
          <a:p>
            <a:r>
              <a:rPr lang="en-US" sz="800">
                <a:solidFill>
                  <a:srgbClr val="000000"/>
                </a:solidFill>
              </a:rPr>
              <a:t>Process that communicates with third-party software (mouse-over for details)</a:t>
            </a:r>
          </a:p>
          <a:p>
            <a:endParaRPr lang="en-US" sz="800">
              <a:solidFill>
                <a:srgbClr val="000000"/>
              </a:solidFill>
            </a:endParaRPr>
          </a:p>
          <a:p>
            <a:r>
              <a:rPr lang="en-US" sz="800">
                <a:solidFill>
                  <a:srgbClr val="000000"/>
                </a:solidFill>
              </a:rPr>
              <a:t>Process with relevance to Financials</a:t>
            </a:r>
          </a:p>
          <a:p>
            <a:endParaRPr lang="en-US" sz="800">
              <a:solidFill>
                <a:srgbClr val="000000"/>
              </a:solidFill>
            </a:endParaRPr>
          </a:p>
          <a:p>
            <a:r>
              <a:rPr lang="en-US" sz="800">
                <a:solidFill>
                  <a:srgbClr val="000000"/>
                </a:solidFill>
              </a:rPr>
              <a:t>Related scenario</a:t>
            </a:r>
          </a:p>
          <a:p>
            <a:endParaRPr lang="en-US" sz="800">
              <a:solidFill>
                <a:srgbClr val="000000"/>
              </a:solidFill>
            </a:endParaRPr>
          </a:p>
          <a:p>
            <a:r>
              <a:rPr lang="en-US" sz="800">
                <a:solidFill>
                  <a:srgbClr val="000000"/>
                </a:solidFill>
              </a:rPr>
              <a:t>Info button with more information</a:t>
            </a:r>
            <a:endParaRPr lang="en-US" sz="800"/>
          </a:p>
        </p:txBody>
      </p:sp>
      <p:sp>
        <p:nvSpPr>
          <p:cNvPr id="43" name="Rectangle 76">
            <a:hlinkClick r:id="rId11" action="ppaction://hlinksldjump"/>
          </p:cNvPr>
          <p:cNvSpPr>
            <a:spLocks noChangeArrowheads="1"/>
          </p:cNvSpPr>
          <p:nvPr/>
        </p:nvSpPr>
        <p:spPr bwMode="auto">
          <a:xfrm>
            <a:off x="8435975" y="4194175"/>
            <a:ext cx="631825" cy="122238"/>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11" action="ppaction://hlinksldjump"/>
              </a:rPr>
              <a:t>Close Legend</a:t>
            </a:r>
            <a:endParaRPr lang="en-US" sz="800" dirty="0">
              <a:solidFill>
                <a:srgbClr val="44697D"/>
              </a:solidFill>
            </a:endParaRPr>
          </a:p>
        </p:txBody>
      </p:sp>
      <p:sp>
        <p:nvSpPr>
          <p:cNvPr id="44" name="Freeform 70"/>
          <p:cNvSpPr>
            <a:spLocks noChangeAspect="1" noChangeArrowheads="1"/>
          </p:cNvSpPr>
          <p:nvPr/>
        </p:nvSpPr>
        <p:spPr bwMode="auto">
          <a:xfrm flipV="1">
            <a:off x="6934200" y="5494338"/>
            <a:ext cx="131763" cy="106362"/>
          </a:xfrm>
          <a:custGeom>
            <a:avLst/>
            <a:gdLst>
              <a:gd name="T0" fmla="*/ 0 w 155643"/>
              <a:gd name="T1" fmla="*/ 1671 h 131323"/>
              <a:gd name="T2" fmla="*/ 12101 w 155643"/>
              <a:gd name="T3" fmla="*/ 1671 h 131323"/>
              <a:gd name="T4" fmla="*/ 14893 w 155643"/>
              <a:gd name="T5" fmla="*/ 0 h 131323"/>
              <a:gd name="T6" fmla="*/ 0 w 155643"/>
              <a:gd name="T7" fmla="*/ 167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45" name="Freeform 69"/>
          <p:cNvSpPr>
            <a:spLocks noChangeAspect="1" noChangeArrowheads="1"/>
          </p:cNvSpPr>
          <p:nvPr/>
        </p:nvSpPr>
        <p:spPr bwMode="auto">
          <a:xfrm>
            <a:off x="6931025" y="5829300"/>
            <a:ext cx="131763" cy="111125"/>
          </a:xfrm>
          <a:custGeom>
            <a:avLst/>
            <a:gdLst>
              <a:gd name="T0" fmla="*/ 0 w 155643"/>
              <a:gd name="T1" fmla="*/ 9403 h 131323"/>
              <a:gd name="T2" fmla="*/ 12101 w 155643"/>
              <a:gd name="T3" fmla="*/ 9403 h 131323"/>
              <a:gd name="T4" fmla="*/ 14893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46" name="Chevron 123"/>
          <p:cNvSpPr>
            <a:spLocks noChangeArrowheads="1"/>
          </p:cNvSpPr>
          <p:nvPr/>
        </p:nvSpPr>
        <p:spPr bwMode="auto">
          <a:xfrm>
            <a:off x="6934200" y="462915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49" name="Chevron 123"/>
          <p:cNvSpPr>
            <a:spLocks noChangeArrowheads="1"/>
          </p:cNvSpPr>
          <p:nvPr/>
        </p:nvSpPr>
        <p:spPr bwMode="auto">
          <a:xfrm>
            <a:off x="6934200" y="5141913"/>
            <a:ext cx="107950" cy="104775"/>
          </a:xfrm>
          <a:prstGeom prst="chevron">
            <a:avLst>
              <a:gd name="adj" fmla="val 10394"/>
            </a:avLst>
          </a:prstGeom>
          <a:solidFill>
            <a:schemeClr val="bg1"/>
          </a:solidFill>
          <a:ln w="3175"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50" name="Chevron 123"/>
          <p:cNvSpPr>
            <a:spLocks noChangeArrowheads="1"/>
          </p:cNvSpPr>
          <p:nvPr/>
        </p:nvSpPr>
        <p:spPr bwMode="auto">
          <a:xfrm>
            <a:off x="6934200" y="488473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52" name="Chevron 123">
            <a:hlinkClick r:id="rId12" action="ppaction://hlinksldjump"/>
          </p:cNvPr>
          <p:cNvSpPr>
            <a:spLocks noChangeArrowheads="1"/>
          </p:cNvSpPr>
          <p:nvPr/>
        </p:nvSpPr>
        <p:spPr bwMode="auto">
          <a:xfrm>
            <a:off x="330871"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Target Group</a:t>
            </a:r>
          </a:p>
        </p:txBody>
      </p:sp>
      <p:sp>
        <p:nvSpPr>
          <p:cNvPr id="53" name="Chevron 123">
            <a:hlinkClick r:id="rId13" action="ppaction://hlinksldjump"/>
          </p:cNvPr>
          <p:cNvSpPr>
            <a:spLocks noChangeArrowheads="1"/>
          </p:cNvSpPr>
          <p:nvPr/>
        </p:nvSpPr>
        <p:spPr bwMode="auto">
          <a:xfrm>
            <a:off x="1177060"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Executing Campaign</a:t>
            </a:r>
          </a:p>
        </p:txBody>
      </p:sp>
      <p:sp>
        <p:nvSpPr>
          <p:cNvPr id="66" name="Chevron 123">
            <a:hlinkClick r:id="rId14" action="ppaction://hlinksldjump"/>
          </p:cNvPr>
          <p:cNvSpPr>
            <a:spLocks noChangeArrowheads="1"/>
          </p:cNvSpPr>
          <p:nvPr/>
        </p:nvSpPr>
        <p:spPr bwMode="auto">
          <a:xfrm>
            <a:off x="2021727" y="2101823"/>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Lead</a:t>
            </a:r>
          </a:p>
        </p:txBody>
      </p:sp>
      <p:sp>
        <p:nvSpPr>
          <p:cNvPr id="69" name="Chevron 123">
            <a:hlinkClick r:id="rId15" action="ppaction://hlinksldjump"/>
          </p:cNvPr>
          <p:cNvSpPr>
            <a:spLocks noChangeArrowheads="1"/>
          </p:cNvSpPr>
          <p:nvPr/>
        </p:nvSpPr>
        <p:spPr bwMode="auto">
          <a:xfrm>
            <a:off x="2866393"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Developing Opportunity</a:t>
            </a:r>
          </a:p>
        </p:txBody>
      </p:sp>
      <p:sp>
        <p:nvSpPr>
          <p:cNvPr id="7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3"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5" name="Picture 74" descr="Calculator_2_60px.png"/>
          <p:cNvPicPr>
            <a:picLocks noChangeAspect="1"/>
          </p:cNvPicPr>
          <p:nvPr/>
        </p:nvPicPr>
        <p:blipFill>
          <a:blip r:embed="rId16" cstate="print"/>
          <a:stretch>
            <a:fillRect/>
          </a:stretch>
        </p:blipFill>
        <p:spPr>
          <a:xfrm>
            <a:off x="366739" y="5245467"/>
            <a:ext cx="180000" cy="180000"/>
          </a:xfrm>
          <a:prstGeom prst="rect">
            <a:avLst/>
          </a:prstGeom>
        </p:spPr>
      </p:pic>
      <p:pic>
        <p:nvPicPr>
          <p:cNvPr id="76" name="Picture 75" descr="Monitor_60px.png"/>
          <p:cNvPicPr>
            <a:picLocks noChangeAspect="1"/>
          </p:cNvPicPr>
          <p:nvPr/>
        </p:nvPicPr>
        <p:blipFill>
          <a:blip r:embed="rId17" cstate="print"/>
          <a:stretch>
            <a:fillRect/>
          </a:stretch>
        </p:blipFill>
        <p:spPr>
          <a:xfrm>
            <a:off x="366739" y="5604137"/>
            <a:ext cx="180000" cy="180000"/>
          </a:xfrm>
          <a:prstGeom prst="rect">
            <a:avLst/>
          </a:prstGeom>
        </p:spPr>
      </p:pic>
      <p:sp>
        <p:nvSpPr>
          <p:cNvPr id="77" name="Rectangle 57">
            <a:hlinkClick r:id="rId18"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8" name="Rectangle 57">
            <a:hlinkClick r:id="rId9"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1" name="Rectangle 57">
            <a:hlinkClick r:id="rId19"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6" name="Picture 55"/>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7" name="Picture 127"/>
          <p:cNvPicPr>
            <a:picLocks noChangeAspect="1"/>
          </p:cNvPicPr>
          <p:nvPr>
            <p:custDataLst>
              <p:tags r:id="rId2"/>
            </p:custDataLst>
          </p:nvPr>
        </p:nvPicPr>
        <p:blipFill>
          <a:blip r:embed="rId21" cstate="print">
            <a:extLst>
              <a:ext uri="{28A0092B-C50C-407E-A947-70E740481C1C}">
                <a14:useLocalDpi xmlns:a14="http://schemas.microsoft.com/office/drawing/2010/main" val="0"/>
              </a:ext>
            </a:extLst>
          </a:blip>
          <a:stretch>
            <a:fillRect/>
          </a:stretch>
        </p:blipFill>
        <p:spPr bwMode="auto">
          <a:xfrm>
            <a:off x="3032125" y="6322362"/>
            <a:ext cx="411162" cy="402939"/>
          </a:xfrm>
          <a:prstGeom prst="rect">
            <a:avLst/>
          </a:prstGeom>
          <a:noFill/>
          <a:ln w="9525">
            <a:noFill/>
            <a:miter lim="800000"/>
            <a:headEnd/>
            <a:tailEnd/>
          </a:ln>
        </p:spPr>
      </p:pic>
      <p:pic>
        <p:nvPicPr>
          <p:cNvPr id="58" name="Picture 68"/>
          <p:cNvPicPr>
            <a:picLocks noChangeAspect="1"/>
          </p:cNvPicPr>
          <p:nvPr>
            <p:custDataLst>
              <p:tags r:id="rId3"/>
            </p:custDataLst>
          </p:nvPr>
        </p:nvPicPr>
        <p:blipFill>
          <a:blip r:embed="rId22" cstate="print">
            <a:extLst>
              <a:ext uri="{28A0092B-C50C-407E-A947-70E740481C1C}">
                <a14:useLocalDpi xmlns:a14="http://schemas.microsoft.com/office/drawing/2010/main" val="0"/>
              </a:ext>
            </a:extLst>
          </a:blip>
          <a:stretch>
            <a:fillRect/>
          </a:stretch>
        </p:blipFill>
        <p:spPr bwMode="auto">
          <a:xfrm>
            <a:off x="1831975" y="6322362"/>
            <a:ext cx="411162" cy="402939"/>
          </a:xfrm>
          <a:prstGeom prst="rect">
            <a:avLst/>
          </a:prstGeom>
          <a:noFill/>
          <a:ln w="9525">
            <a:noFill/>
            <a:miter lim="800000"/>
            <a:headEnd/>
            <a:tailEnd/>
          </a:ln>
        </p:spPr>
      </p:pic>
      <p:pic>
        <p:nvPicPr>
          <p:cNvPr id="62" name="Picture 75"/>
          <p:cNvPicPr>
            <a:picLocks noChangeAspect="1" noChangeArrowheads="1"/>
          </p:cNvPicPr>
          <p:nvPr/>
        </p:nvPicPr>
        <p:blipFill>
          <a:blip r:embed="rId23" cstate="print">
            <a:extLst>
              <a:ext uri="{28A0092B-C50C-407E-A947-70E740481C1C}">
                <a14:useLocalDpi xmlns:a14="http://schemas.microsoft.com/office/drawing/2010/main" val="0"/>
              </a:ext>
            </a:extLst>
          </a:blip>
          <a:stretch>
            <a:fillRect/>
          </a:stretch>
        </p:blipFill>
        <p:spPr bwMode="auto">
          <a:xfrm>
            <a:off x="6954044" y="6111014"/>
            <a:ext cx="127000" cy="94672"/>
          </a:xfrm>
          <a:prstGeom prst="rect">
            <a:avLst/>
          </a:prstGeom>
          <a:noFill/>
          <a:ln w="9525">
            <a:noFill/>
            <a:miter lim="800000"/>
            <a:headEnd/>
            <a:tailEnd/>
          </a:ln>
        </p:spPr>
      </p:pic>
      <p:pic>
        <p:nvPicPr>
          <p:cNvPr id="63" name="Picture 62" descr="i_button_black.psd"/>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6939772" y="6315601"/>
            <a:ext cx="138040" cy="138040"/>
          </a:xfrm>
          <a:prstGeom prst="rect">
            <a:avLst/>
          </a:prstGeom>
        </p:spPr>
      </p:pic>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1" descr="i_button_black.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9" name="TextBox 58"/>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Marketing-to-Opportunity </a:t>
            </a:r>
            <a:br>
              <a:rPr lang="en-US" dirty="0"/>
            </a:br>
            <a:r>
              <a:rPr lang="en-US" sz="2000" b="0" dirty="0"/>
              <a:t>Process Details: Creating and Developing Opportunity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692771"/>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Creating and Developing Opportunity</a:t>
            </a:r>
            <a:r>
              <a:rPr lang="en-US" sz="900" dirty="0"/>
              <a:t> business process enables you to create an opportunity as a follow-up document to a lead. Opportunity Management helps to proactively manage the process of closing sales, and allows sales employees to get a comprehensive view of an opportunity from the initial phase of creating an opportunity to managing opportunity related activities, maintaining opportunities, and tracking opportunities. While working on a opportunity, a couple of activities have to be performed to ensure that an opportunity is realized and results in a sales order; the sales assistant in Opportunity Management supports this feature. </a:t>
            </a:r>
          </a:p>
          <a:p>
            <a:pPr>
              <a:spcBef>
                <a:spcPts val="600"/>
              </a:spcBef>
            </a:pPr>
            <a:r>
              <a:rPr lang="en-US" sz="900" dirty="0"/>
              <a:t>In addition, you are provided with a large number of reports that you can run to see, for instance, the number of opportunities and their current status as well as the expected value of the sum of all the opportunities.</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b="1" dirty="0">
                <a:solidFill>
                  <a:srgbClr val="666666"/>
                </a:solidFill>
                <a:latin typeface="BentonSans Bold" pitchFamily="2" charset="0"/>
              </a:rPr>
              <a:t>Further Information</a:t>
            </a:r>
            <a:endParaRPr lang="en-US" sz="900" dirty="0">
              <a:solidFill>
                <a:srgbClr val="666666"/>
              </a:solidFill>
              <a:latin typeface="BentonSans Bold" pitchFamily="2" charset="0"/>
            </a:endParaRP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1"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1" name="Chevron 101"/>
          <p:cNvSpPr>
            <a:spLocks noChangeArrowheads="1"/>
          </p:cNvSpPr>
          <p:nvPr/>
        </p:nvSpPr>
        <p:spPr bwMode="auto">
          <a:xfrm>
            <a:off x="7593013" y="47212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en-US" sz="800">
                <a:solidFill>
                  <a:srgbClr val="404040"/>
                </a:solidFill>
              </a:rPr>
              <a:t>Sales Representative, Sales Manager</a:t>
            </a:r>
          </a:p>
        </p:txBody>
      </p:sp>
      <p:sp>
        <p:nvSpPr>
          <p:cNvPr id="63" name="Chevron 102"/>
          <p:cNvSpPr>
            <a:spLocks noChangeArrowheads="1"/>
          </p:cNvSpPr>
          <p:nvPr/>
        </p:nvSpPr>
        <p:spPr bwMode="auto">
          <a:xfrm>
            <a:off x="7627938" y="5294313"/>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In the Work Center</a:t>
            </a:r>
          </a:p>
          <a:p>
            <a:pPr>
              <a:buClr>
                <a:schemeClr val="accent1"/>
              </a:buClr>
              <a:buSzPct val="80000"/>
              <a:buFont typeface="Wingdings" pitchFamily="2" charset="2"/>
              <a:buNone/>
            </a:pPr>
            <a:r>
              <a:rPr lang="en-US" sz="800">
                <a:solidFill>
                  <a:srgbClr val="404040"/>
                </a:solidFill>
              </a:rPr>
              <a:t>New Business  </a:t>
            </a:r>
          </a:p>
        </p:txBody>
      </p:sp>
      <p:sp>
        <p:nvSpPr>
          <p:cNvPr id="64" name="Chevron 123">
            <a:hlinkClick r:id="rId12"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Target Group</a:t>
            </a:r>
          </a:p>
        </p:txBody>
      </p:sp>
      <p:sp>
        <p:nvSpPr>
          <p:cNvPr id="65" name="Chevron 123">
            <a:hlinkClick r:id="rId13" action="ppaction://hlinksldjump"/>
          </p:cNvPr>
          <p:cNvSpPr>
            <a:spLocks noChangeArrowheads="1"/>
          </p:cNvSpPr>
          <p:nvPr/>
        </p:nvSpPr>
        <p:spPr bwMode="auto">
          <a:xfrm>
            <a:off x="1177060"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Executing Campaign</a:t>
            </a:r>
          </a:p>
        </p:txBody>
      </p:sp>
      <p:sp>
        <p:nvSpPr>
          <p:cNvPr id="66" name="Chevron 123">
            <a:hlinkClick r:id="rId14" action="ppaction://hlinksldjump"/>
          </p:cNvPr>
          <p:cNvSpPr>
            <a:spLocks noChangeArrowheads="1"/>
          </p:cNvSpPr>
          <p:nvPr/>
        </p:nvSpPr>
        <p:spPr bwMode="auto">
          <a:xfrm>
            <a:off x="2021727"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Lead</a:t>
            </a:r>
          </a:p>
        </p:txBody>
      </p:sp>
      <p:sp>
        <p:nvSpPr>
          <p:cNvPr id="106" name="Chevron 45"/>
          <p:cNvSpPr>
            <a:spLocks noChangeArrowheads="1"/>
          </p:cNvSpPr>
          <p:nvPr/>
        </p:nvSpPr>
        <p:spPr bwMode="auto">
          <a:xfrm>
            <a:off x="2807938" y="1855830"/>
            <a:ext cx="4287806"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and Developing Opportunity</a:t>
            </a:r>
          </a:p>
        </p:txBody>
      </p:sp>
      <p:sp>
        <p:nvSpPr>
          <p:cNvPr id="107" name="Chevron 106"/>
          <p:cNvSpPr>
            <a:spLocks noChangeArrowheads="1"/>
          </p:cNvSpPr>
          <p:nvPr>
            <p:custDataLst>
              <p:tags r:id="rId1"/>
            </p:custDataLst>
          </p:nvPr>
        </p:nvSpPr>
        <p:spPr bwMode="auto">
          <a:xfrm>
            <a:off x="2986770"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opportunity</a:t>
            </a:r>
          </a:p>
        </p:txBody>
      </p:sp>
      <p:sp>
        <p:nvSpPr>
          <p:cNvPr id="108" name="Chevron 107"/>
          <p:cNvSpPr>
            <a:spLocks noChangeArrowheads="1"/>
          </p:cNvSpPr>
          <p:nvPr>
            <p:custDataLst>
              <p:tags r:id="rId2"/>
            </p:custDataLst>
          </p:nvPr>
        </p:nvSpPr>
        <p:spPr bwMode="auto">
          <a:xfrm>
            <a:off x="3783322"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Manage opportunity</a:t>
            </a:r>
          </a:p>
        </p:txBody>
      </p:sp>
      <p:sp>
        <p:nvSpPr>
          <p:cNvPr id="109" name="Chevron 108"/>
          <p:cNvSpPr>
            <a:spLocks noChangeArrowheads="1"/>
          </p:cNvSpPr>
          <p:nvPr>
            <p:custDataLst>
              <p:tags r:id="rId3"/>
            </p:custDataLst>
          </p:nvPr>
        </p:nvSpPr>
        <p:spPr bwMode="auto">
          <a:xfrm>
            <a:off x="4577632"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 and track sales activities</a:t>
            </a:r>
          </a:p>
        </p:txBody>
      </p:sp>
      <p:sp>
        <p:nvSpPr>
          <p:cNvPr id="110" name="Chevron 109"/>
          <p:cNvSpPr>
            <a:spLocks noChangeArrowheads="1"/>
          </p:cNvSpPr>
          <p:nvPr>
            <p:custDataLst>
              <p:tags r:id="rId4"/>
            </p:custDataLst>
          </p:nvPr>
        </p:nvSpPr>
        <p:spPr bwMode="auto">
          <a:xfrm>
            <a:off x="5381468"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Monitor pipeline</a:t>
            </a:r>
          </a:p>
        </p:txBody>
      </p:sp>
      <p:sp>
        <p:nvSpPr>
          <p:cNvPr id="115" name="Chevron 114"/>
          <p:cNvSpPr>
            <a:spLocks noChangeArrowheads="1"/>
          </p:cNvSpPr>
          <p:nvPr>
            <p:custDataLst>
              <p:tags r:id="rId5"/>
            </p:custDataLst>
          </p:nvPr>
        </p:nvSpPr>
        <p:spPr bwMode="auto">
          <a:xfrm>
            <a:off x="6173948" y="215818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Finalize opportunity</a:t>
            </a:r>
          </a:p>
        </p:txBody>
      </p:sp>
      <p:sp>
        <p:nvSpPr>
          <p:cNvPr id="117" name="TextBox 59">
            <a:hlinkClick r:id="rId15" action="ppaction://hlinksldjump"/>
          </p:cNvPr>
          <p:cNvSpPr txBox="1">
            <a:spLocks noChangeArrowheads="1"/>
          </p:cNvSpPr>
          <p:nvPr/>
        </p:nvSpPr>
        <p:spPr bwMode="auto">
          <a:xfrm>
            <a:off x="6726508" y="1811925"/>
            <a:ext cx="172089" cy="276999"/>
          </a:xfrm>
          <a:prstGeom prst="rect">
            <a:avLst/>
          </a:prstGeom>
          <a:noFill/>
          <a:ln w="9525">
            <a:noFill/>
            <a:miter lim="800000"/>
            <a:headEnd/>
            <a:tailEnd/>
          </a:ln>
        </p:spPr>
        <p:txBody>
          <a:bodyPr wrap="none" lIns="72000" rIns="0">
            <a:spAutoFit/>
          </a:bodyPr>
          <a:lstStyle/>
          <a:p>
            <a:r>
              <a:rPr lang="en-US" sz="1200" dirty="0">
                <a:solidFill>
                  <a:schemeClr val="bg1"/>
                </a:solidFill>
                <a:latin typeface="BentonSans Light" pitchFamily="2" charset="0"/>
                <a:cs typeface="BrowalliaUPC" pitchFamily="34" charset="-34"/>
              </a:rPr>
              <a:t>X</a:t>
            </a:r>
          </a:p>
        </p:txBody>
      </p:sp>
      <p:sp>
        <p:nvSpPr>
          <p:cNvPr id="44" name="Rectangle 61"/>
          <p:cNvSpPr>
            <a:spLocks noChangeArrowheads="1"/>
          </p:cNvSpPr>
          <p:nvPr/>
        </p:nvSpPr>
        <p:spPr bwMode="auto">
          <a:xfrm>
            <a:off x="6831457" y="2917658"/>
            <a:ext cx="2074799" cy="1581190"/>
          </a:xfrm>
          <a:prstGeom prst="rect">
            <a:avLst/>
          </a:prstGeom>
          <a:solidFill>
            <a:srgbClr val="D2F0FF"/>
          </a:solidFill>
          <a:ln w="3175">
            <a:solidFill>
              <a:schemeClr val="tx1"/>
            </a:solidFill>
            <a:miter lim="800000"/>
            <a:headEnd/>
            <a:tailEnd/>
          </a:ln>
        </p:spPr>
        <p:txBody>
          <a:bodyPr tIns="180000"/>
          <a:lstStyle/>
          <a:p>
            <a:r>
              <a:rPr lang="en-US" sz="600" dirty="0"/>
              <a:t>If an opportunity is in the final sales phase, and the customer wants to place an order, the status can be set to won, and a follow-up quote or order can be created as a follow-up document. In case the opportunity could not be won, the status must be set to Lost. A reason must be maintained for the opportunity, regardless of whether it has been won or lost. </a:t>
            </a:r>
          </a:p>
          <a:p>
            <a:r>
              <a:rPr lang="en-US" sz="600" dirty="0"/>
              <a:t>An opportunity can also be set to Stopped if no further working on this opportunity is needed. All of the specific information is used in a large number of reports that can provide management with business information such as the number of opportunities and their current stage of progress, as well as the current expected value of all opportunities.</a:t>
            </a:r>
          </a:p>
        </p:txBody>
      </p:sp>
      <p:sp>
        <p:nvSpPr>
          <p:cNvPr id="45" name="TextBox 59">
            <a:hlinkClick r:id="rId16" action="ppaction://hlinksldjump"/>
          </p:cNvPr>
          <p:cNvSpPr txBox="1">
            <a:spLocks noChangeArrowheads="1"/>
          </p:cNvSpPr>
          <p:nvPr/>
        </p:nvSpPr>
        <p:spPr bwMode="auto">
          <a:xfrm>
            <a:off x="8685340" y="2876351"/>
            <a:ext cx="284052" cy="276999"/>
          </a:xfrm>
          <a:prstGeom prst="rect">
            <a:avLst/>
          </a:prstGeom>
          <a:noFill/>
          <a:ln w="9525">
            <a:noFill/>
            <a:miter lim="800000"/>
            <a:headEnd/>
            <a:tailEnd/>
          </a:ln>
        </p:spPr>
        <p:txBody>
          <a:bodyPr wrap="none">
            <a:spAutoFit/>
          </a:bodyPr>
          <a:lstStyle/>
          <a:p>
            <a:r>
              <a:rPr lang="en-US" sz="1200" dirty="0">
                <a:latin typeface="BentonSans Light" pitchFamily="2" charset="0"/>
                <a:cs typeface="BrowalliaUPC" pitchFamily="34" charset="-34"/>
              </a:rPr>
              <a:t>X</a:t>
            </a:r>
          </a:p>
        </p:txBody>
      </p:sp>
      <p:sp>
        <p:nvSpPr>
          <p:cNvPr id="46" name="Oval 45">
            <a:hlinkClick r:id="rId17" action="ppaction://hlinksldjump" tooltip="Click for more information"/>
          </p:cNvPr>
          <p:cNvSpPr>
            <a:spLocks noChangeAspect="1"/>
          </p:cNvSpPr>
          <p:nvPr/>
        </p:nvSpPr>
        <p:spPr bwMode="gray">
          <a:xfrm>
            <a:off x="5980561"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48" name="Oval 47">
            <a:hlinkClick r:id="rId18" action="ppaction://hlinksldjump" tooltip="Click for more information"/>
          </p:cNvPr>
          <p:cNvSpPr>
            <a:spLocks noChangeAspect="1"/>
          </p:cNvSpPr>
          <p:nvPr/>
        </p:nvSpPr>
        <p:spPr bwMode="gray">
          <a:xfrm>
            <a:off x="5155827"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8" name="Oval 67">
            <a:hlinkClick r:id="rId19" action="ppaction://hlinksldjump" tooltip="Click for more information"/>
          </p:cNvPr>
          <p:cNvSpPr>
            <a:spLocks noChangeAspect="1"/>
          </p:cNvSpPr>
          <p:nvPr/>
        </p:nvSpPr>
        <p:spPr bwMode="gray">
          <a:xfrm>
            <a:off x="4340618"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9" name="Oval 68">
            <a:hlinkClick r:id="rId20" action="ppaction://hlinksldjump" tooltip="Click for more information"/>
          </p:cNvPr>
          <p:cNvSpPr>
            <a:spLocks noChangeAspect="1"/>
          </p:cNvSpPr>
          <p:nvPr/>
        </p:nvSpPr>
        <p:spPr bwMode="gray">
          <a:xfrm>
            <a:off x="3541096"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0" name="Oval 69">
            <a:hlinkClick r:id="rId21" action="ppaction://hlinksldjump" tooltip="Click for more information"/>
          </p:cNvPr>
          <p:cNvSpPr>
            <a:spLocks noChangeAspect="1"/>
          </p:cNvSpPr>
          <p:nvPr/>
        </p:nvSpPr>
        <p:spPr bwMode="gray">
          <a:xfrm>
            <a:off x="6773041" y="276336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pic>
        <p:nvPicPr>
          <p:cNvPr id="71" name="Picture 37"/>
          <p:cNvPicPr>
            <a:picLocks noChangeAspect="1" noChangeArrowheads="1"/>
          </p:cNvPicPr>
          <p:nvPr>
            <p:custDataLst>
              <p:tags r:id="rId6"/>
            </p:custDataLst>
          </p:nvPr>
        </p:nvPicPr>
        <p:blipFill>
          <a:blip r:embed="rId22">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
        <p:nvSpPr>
          <p:cNvPr id="7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4"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5" name="Picture 74"/>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76" name="Picture 75" descr="Calculator_2_60px.png"/>
          <p:cNvPicPr>
            <a:picLocks noChangeAspect="1"/>
          </p:cNvPicPr>
          <p:nvPr/>
        </p:nvPicPr>
        <p:blipFill>
          <a:blip r:embed="rId24" cstate="print"/>
          <a:stretch>
            <a:fillRect/>
          </a:stretch>
        </p:blipFill>
        <p:spPr>
          <a:xfrm>
            <a:off x="366739" y="5245467"/>
            <a:ext cx="180000" cy="180000"/>
          </a:xfrm>
          <a:prstGeom prst="rect">
            <a:avLst/>
          </a:prstGeom>
        </p:spPr>
      </p:pic>
      <p:pic>
        <p:nvPicPr>
          <p:cNvPr id="77" name="Picture 76" descr="Monitor_60px.png"/>
          <p:cNvPicPr>
            <a:picLocks noChangeAspect="1"/>
          </p:cNvPicPr>
          <p:nvPr/>
        </p:nvPicPr>
        <p:blipFill>
          <a:blip r:embed="rId25" cstate="print"/>
          <a:stretch>
            <a:fillRect/>
          </a:stretch>
        </p:blipFill>
        <p:spPr>
          <a:xfrm>
            <a:off x="366739" y="5604137"/>
            <a:ext cx="180000" cy="180000"/>
          </a:xfrm>
          <a:prstGeom prst="rect">
            <a:avLst/>
          </a:prstGeom>
        </p:spPr>
      </p:pic>
      <p:sp>
        <p:nvSpPr>
          <p:cNvPr id="78" name="Rectangle 57">
            <a:hlinkClick r:id="rId2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9" name="Rectangle 57">
            <a:hlinkClick r:id="rId27"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2" name="Rectangle 57">
            <a:hlinkClick r:id="rId2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3" name="Picture 68"/>
          <p:cNvPicPr>
            <a:picLocks noChangeAspect="1"/>
          </p:cNvPicPr>
          <p:nvPr>
            <p:custDataLst>
              <p:tags r:id="rId7"/>
            </p:custDataLst>
          </p:nvPr>
        </p:nvPicPr>
        <p:blipFill>
          <a:blip r:embed="rId29" cstate="print">
            <a:extLst>
              <a:ext uri="{28A0092B-C50C-407E-A947-70E740481C1C}">
                <a14:useLocalDpi xmlns:a14="http://schemas.microsoft.com/office/drawing/2010/main" val="0"/>
              </a:ext>
            </a:extLst>
          </a:blip>
          <a:stretch>
            <a:fillRect/>
          </a:stretch>
        </p:blipFill>
        <p:spPr bwMode="auto">
          <a:xfrm>
            <a:off x="6886575" y="4525312"/>
            <a:ext cx="411162" cy="402939"/>
          </a:xfrm>
          <a:prstGeom prst="rect">
            <a:avLst/>
          </a:prstGeom>
          <a:noFill/>
          <a:ln w="9525">
            <a:noFill/>
            <a:miter lim="800000"/>
            <a:headEnd/>
            <a:tailEnd/>
          </a:ln>
        </p:spPr>
      </p:pic>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39" descr="i_button_black.pn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7" name="Chevron 44"/>
          <p:cNvSpPr>
            <a:spLocks noChangeArrowheads="1"/>
          </p:cNvSpPr>
          <p:nvPr/>
        </p:nvSpPr>
        <p:spPr bwMode="auto">
          <a:xfrm>
            <a:off x="311980" y="1838299"/>
            <a:ext cx="2564570" cy="1417638"/>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Plan</a:t>
            </a:r>
          </a:p>
        </p:txBody>
      </p:sp>
      <p:sp>
        <p:nvSpPr>
          <p:cNvPr id="72" name="Chevron 83"/>
          <p:cNvSpPr>
            <a:spLocks noChangeArrowheads="1"/>
          </p:cNvSpPr>
          <p:nvPr/>
        </p:nvSpPr>
        <p:spPr bwMode="auto">
          <a:xfrm>
            <a:off x="2766363" y="1838299"/>
            <a:ext cx="1749333"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Capture</a:t>
            </a:r>
          </a:p>
        </p:txBody>
      </p:sp>
      <p:sp>
        <p:nvSpPr>
          <p:cNvPr id="75" name="Chevron 84"/>
          <p:cNvSpPr>
            <a:spLocks noChangeArrowheads="1"/>
          </p:cNvSpPr>
          <p:nvPr>
            <p:custDataLst>
              <p:tags r:id="rId1"/>
            </p:custDataLst>
          </p:nvPr>
        </p:nvSpPr>
        <p:spPr bwMode="auto">
          <a:xfrm>
            <a:off x="2909606"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Execute Campaigns</a:t>
            </a:r>
          </a:p>
        </p:txBody>
      </p:sp>
      <p:sp>
        <p:nvSpPr>
          <p:cNvPr id="82" name="Chevron 84"/>
          <p:cNvSpPr>
            <a:spLocks noChangeArrowheads="1"/>
          </p:cNvSpPr>
          <p:nvPr>
            <p:custDataLst>
              <p:tags r:id="rId2"/>
            </p:custDataLst>
          </p:nvPr>
        </p:nvSpPr>
        <p:spPr bwMode="auto">
          <a:xfrm>
            <a:off x="3673029"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Capture Responses and Create Leads</a:t>
            </a:r>
          </a:p>
        </p:txBody>
      </p:sp>
      <p:sp>
        <p:nvSpPr>
          <p:cNvPr id="85" name="Chevron 84"/>
          <p:cNvSpPr>
            <a:spLocks noChangeArrowheads="1"/>
          </p:cNvSpPr>
          <p:nvPr>
            <p:custDataLst>
              <p:tags r:id="rId3"/>
            </p:custDataLst>
          </p:nvPr>
        </p:nvSpPr>
        <p:spPr bwMode="auto">
          <a:xfrm>
            <a:off x="471980"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Analyze Market and Identify Potential</a:t>
            </a:r>
          </a:p>
        </p:txBody>
      </p:sp>
      <p:sp>
        <p:nvSpPr>
          <p:cNvPr id="86" name="Chevron 84"/>
          <p:cNvSpPr>
            <a:spLocks noChangeArrowheads="1"/>
          </p:cNvSpPr>
          <p:nvPr>
            <p:custDataLst>
              <p:tags r:id="rId4"/>
            </p:custDataLst>
          </p:nvPr>
        </p:nvSpPr>
        <p:spPr bwMode="auto">
          <a:xfrm>
            <a:off x="1243027"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Define Target Groups</a:t>
            </a:r>
          </a:p>
        </p:txBody>
      </p:sp>
      <p:sp>
        <p:nvSpPr>
          <p:cNvPr id="87" name="Chevron 84"/>
          <p:cNvSpPr>
            <a:spLocks noChangeArrowheads="1"/>
          </p:cNvSpPr>
          <p:nvPr>
            <p:custDataLst>
              <p:tags r:id="rId5"/>
            </p:custDataLst>
          </p:nvPr>
        </p:nvSpPr>
        <p:spPr bwMode="auto">
          <a:xfrm>
            <a:off x="2012551"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Campaigns</a:t>
            </a:r>
          </a:p>
        </p:txBody>
      </p:sp>
      <p:sp>
        <p:nvSpPr>
          <p:cNvPr id="2" name="Title 1"/>
          <p:cNvSpPr>
            <a:spLocks noGrp="1"/>
          </p:cNvSpPr>
          <p:nvPr>
            <p:ph type="title"/>
          </p:nvPr>
        </p:nvSpPr>
        <p:spPr/>
        <p:txBody>
          <a:bodyPr/>
          <a:lstStyle/>
          <a:p>
            <a:r>
              <a:rPr lang="en-US" dirty="0"/>
              <a:t>Marketing-to-Opportunity </a:t>
            </a:r>
            <a:br>
              <a:rPr lang="en-US" dirty="0"/>
            </a:br>
            <a:r>
              <a:rPr lang="en-US" sz="2000" b="0" dirty="0"/>
              <a:t>Business Value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Overview</a:t>
            </a:r>
          </a:p>
        </p:txBody>
      </p:sp>
      <p:cxnSp>
        <p:nvCxnSpPr>
          <p:cNvPr id="106"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sp>
        <p:nvSpPr>
          <p:cNvPr id="128" name="TextBox 53"/>
          <p:cNvSpPr txBox="1">
            <a:spLocks noChangeArrowheads="1"/>
          </p:cNvSpPr>
          <p:nvPr/>
        </p:nvSpPr>
        <p:spPr bwMode="auto">
          <a:xfrm>
            <a:off x="1752600" y="4410075"/>
            <a:ext cx="2306638" cy="2373727"/>
          </a:xfrm>
          <a:prstGeom prst="rect">
            <a:avLst/>
          </a:prstGeom>
          <a:noFill/>
          <a:ln w="9525">
            <a:noFill/>
            <a:miter lim="800000"/>
            <a:headEnd/>
            <a:tailEnd/>
          </a:ln>
        </p:spPr>
        <p:txBody>
          <a:bodyPr>
            <a:spAutoFit/>
          </a:bodyPr>
          <a:lstStyle/>
          <a:p>
            <a:pPr>
              <a:lnSpc>
                <a:spcPct val="95000"/>
              </a:lnSpc>
              <a:spcBef>
                <a:spcPts val="600"/>
              </a:spcBef>
              <a:spcAft>
                <a:spcPts val="600"/>
              </a:spcAft>
              <a:buSzPct val="125000"/>
            </a:pPr>
            <a:r>
              <a:rPr lang="en-US" sz="900" dirty="0"/>
              <a:t>This scenario helps midsize companies – for whom the conversion of leads into opportunities is essential – to control marketing and sales processes to shorten the sales cycle.</a:t>
            </a:r>
          </a:p>
          <a:p>
            <a:pPr>
              <a:lnSpc>
                <a:spcPct val="95000"/>
              </a:lnSpc>
              <a:spcBef>
                <a:spcPts val="600"/>
              </a:spcBef>
              <a:spcAft>
                <a:spcPts val="600"/>
              </a:spcAft>
              <a:buSzPct val="125000"/>
            </a:pPr>
            <a:r>
              <a:rPr lang="en-US" sz="900" dirty="0"/>
              <a:t>SAP Business </a:t>
            </a:r>
            <a:r>
              <a:rPr lang="en-US" sz="900" dirty="0" err="1"/>
              <a:t>ByDesign</a:t>
            </a:r>
            <a:r>
              <a:rPr lang="en-US" sz="900" dirty="0"/>
              <a:t> supports you from the market development, campaign management, lead generation, and lead qualification phases, through to the opportunity creation phase. </a:t>
            </a:r>
          </a:p>
          <a:p>
            <a:pPr>
              <a:lnSpc>
                <a:spcPct val="95000"/>
              </a:lnSpc>
              <a:spcBef>
                <a:spcPts val="600"/>
              </a:spcBef>
              <a:spcAft>
                <a:spcPts val="600"/>
              </a:spcAft>
              <a:buSzPct val="125000"/>
            </a:pPr>
            <a:r>
              <a:rPr lang="en-US" sz="900" dirty="0"/>
              <a:t>You can execute targeted campaigns to generate more leads, shorten the lead cycle, improve the conversion rate into opportunities, as well as reduce the cost of sales and marketing.</a:t>
            </a:r>
          </a:p>
        </p:txBody>
      </p:sp>
      <p:sp>
        <p:nvSpPr>
          <p:cNvPr id="129" name="TextBox 56"/>
          <p:cNvSpPr txBox="1">
            <a:spLocks noChangeArrowheads="1"/>
          </p:cNvSpPr>
          <p:nvPr/>
        </p:nvSpPr>
        <p:spPr bwMode="auto">
          <a:xfrm>
            <a:off x="4306888" y="4170363"/>
            <a:ext cx="4700587" cy="184512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endParaRPr lang="en-US" sz="1100" b="1" dirty="0">
              <a:solidFill>
                <a:srgbClr val="44697D"/>
              </a:solidFill>
            </a:endParaRPr>
          </a:p>
          <a:p>
            <a:pPr marL="180975" indent="-180975">
              <a:spcBef>
                <a:spcPct val="10000"/>
              </a:spcBef>
              <a:buClr>
                <a:schemeClr val="accent1"/>
              </a:buClr>
              <a:buSzPct val="70000"/>
              <a:buFont typeface="Wingdings" pitchFamily="2" charset="2"/>
              <a:buNone/>
            </a:pPr>
            <a:endParaRPr lang="en-US" sz="1100" b="1" dirty="0">
              <a:solidFill>
                <a:srgbClr val="44697D"/>
              </a:solidFill>
            </a:endParaRPr>
          </a:p>
          <a:p>
            <a:pPr marL="180975" indent="-180975">
              <a:lnSpc>
                <a:spcPct val="90000"/>
              </a:lnSpc>
              <a:spcBef>
                <a:spcPct val="10000"/>
              </a:spcBef>
              <a:spcAft>
                <a:spcPts val="300"/>
              </a:spcAft>
              <a:buClr>
                <a:srgbClr val="4DB6EF"/>
              </a:buClr>
              <a:buFont typeface="Wingdings" pitchFamily="2" charset="2"/>
              <a:buChar char="l"/>
            </a:pPr>
            <a:r>
              <a:rPr lang="en-US" sz="900" dirty="0"/>
              <a:t>Capturing, monitoring, storing, and tracking information relating to customers, prospects, and partners to optimize contact management, account planning, market segmentation, and relationship management</a:t>
            </a:r>
          </a:p>
          <a:p>
            <a:pPr marL="180975" indent="-180975">
              <a:lnSpc>
                <a:spcPct val="90000"/>
              </a:lnSpc>
              <a:spcBef>
                <a:spcPct val="10000"/>
              </a:spcBef>
              <a:spcAft>
                <a:spcPts val="300"/>
              </a:spcAft>
              <a:buClr>
                <a:srgbClr val="4DB6EF"/>
              </a:buClr>
              <a:buFont typeface="Wingdings" pitchFamily="2" charset="2"/>
              <a:buChar char="l"/>
            </a:pPr>
            <a:r>
              <a:rPr lang="en-US" sz="900" dirty="0"/>
              <a:t>Campaign management and response handling to allow follow-up activities</a:t>
            </a:r>
          </a:p>
          <a:p>
            <a:pPr marL="180975" indent="-180975">
              <a:lnSpc>
                <a:spcPct val="90000"/>
              </a:lnSpc>
              <a:spcBef>
                <a:spcPct val="10000"/>
              </a:spcBef>
              <a:spcAft>
                <a:spcPts val="300"/>
              </a:spcAft>
              <a:buClr>
                <a:srgbClr val="4DB6EF"/>
              </a:buClr>
              <a:buFont typeface="Wingdings" pitchFamily="2" charset="2"/>
              <a:buChar char="l"/>
            </a:pPr>
            <a:r>
              <a:rPr lang="en-US" sz="900" dirty="0"/>
              <a:t>Streamlined lead and opportunity management to support the end-to-end scenario</a:t>
            </a:r>
          </a:p>
          <a:p>
            <a:pPr marL="180975" indent="-180975">
              <a:lnSpc>
                <a:spcPct val="90000"/>
              </a:lnSpc>
              <a:spcBef>
                <a:spcPct val="10000"/>
              </a:spcBef>
              <a:spcAft>
                <a:spcPts val="300"/>
              </a:spcAft>
              <a:buClr>
                <a:srgbClr val="4DB6EF"/>
              </a:buClr>
              <a:buFont typeface="Wingdings" pitchFamily="2" charset="2"/>
              <a:buChar char="l"/>
            </a:pPr>
            <a:r>
              <a:rPr lang="en-US" sz="900" dirty="0"/>
              <a:t>Managing forecasts to ensure the fulfillment of sales quotas</a:t>
            </a:r>
          </a:p>
          <a:p>
            <a:pPr marL="180975" indent="-180975">
              <a:lnSpc>
                <a:spcPct val="90000"/>
              </a:lnSpc>
              <a:spcBef>
                <a:spcPct val="10000"/>
              </a:spcBef>
              <a:spcAft>
                <a:spcPts val="300"/>
              </a:spcAft>
              <a:buClr>
                <a:srgbClr val="4DB6EF"/>
              </a:buClr>
              <a:buFont typeface="Wingdings" pitchFamily="2" charset="2"/>
              <a:buChar char="l"/>
            </a:pPr>
            <a:r>
              <a:rPr lang="en-US" sz="900" dirty="0"/>
              <a:t>Microsoft Outlook Integration to synchronize e-mails and capture campaign responses, calendar entries, business partner data, and tasks with Microsoft Outlook</a:t>
            </a:r>
          </a:p>
          <a:p>
            <a:pPr marL="180975" indent="-180975">
              <a:lnSpc>
                <a:spcPct val="90000"/>
              </a:lnSpc>
              <a:spcBef>
                <a:spcPct val="10000"/>
              </a:spcBef>
              <a:spcAft>
                <a:spcPts val="300"/>
              </a:spcAft>
              <a:buClr>
                <a:srgbClr val="4DB6EF"/>
              </a:buClr>
              <a:buFont typeface="Wingdings" pitchFamily="2" charset="2"/>
              <a:buChar char="l"/>
            </a:pPr>
            <a:r>
              <a:rPr lang="en-US" sz="900" dirty="0"/>
              <a:t>Built-in analytics and reporting lead funnel, opportunity pipeline, and win-loss analysis</a:t>
            </a:r>
          </a:p>
        </p:txBody>
      </p:sp>
      <p:sp>
        <p:nvSpPr>
          <p:cNvPr id="130" name="TextBox 54"/>
          <p:cNvSpPr txBox="1">
            <a:spLocks noChangeArrowheads="1"/>
          </p:cNvSpPr>
          <p:nvPr/>
        </p:nvSpPr>
        <p:spPr bwMode="auto">
          <a:xfrm>
            <a:off x="4292600" y="4141788"/>
            <a:ext cx="1868488"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Key Benefits</a:t>
            </a:r>
          </a:p>
        </p:txBody>
      </p:sp>
      <p:sp>
        <p:nvSpPr>
          <p:cNvPr id="44" name="Chevron 83"/>
          <p:cNvSpPr>
            <a:spLocks noChangeArrowheads="1"/>
          </p:cNvSpPr>
          <p:nvPr/>
        </p:nvSpPr>
        <p:spPr bwMode="auto">
          <a:xfrm>
            <a:off x="4400091" y="1844395"/>
            <a:ext cx="1749333"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Qualify</a:t>
            </a:r>
          </a:p>
        </p:txBody>
      </p:sp>
      <p:sp>
        <p:nvSpPr>
          <p:cNvPr id="45" name="Chevron 84"/>
          <p:cNvSpPr>
            <a:spLocks noChangeArrowheads="1"/>
          </p:cNvSpPr>
          <p:nvPr>
            <p:custDataLst>
              <p:tags r:id="rId6"/>
            </p:custDataLst>
          </p:nvPr>
        </p:nvSpPr>
        <p:spPr bwMode="auto">
          <a:xfrm>
            <a:off x="4543334" y="2215870"/>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Qualify Leads</a:t>
            </a:r>
          </a:p>
        </p:txBody>
      </p:sp>
      <p:sp>
        <p:nvSpPr>
          <p:cNvPr id="46" name="Chevron 84"/>
          <p:cNvSpPr>
            <a:spLocks noChangeArrowheads="1"/>
          </p:cNvSpPr>
          <p:nvPr>
            <p:custDataLst>
              <p:tags r:id="rId7"/>
            </p:custDataLst>
          </p:nvPr>
        </p:nvSpPr>
        <p:spPr bwMode="auto">
          <a:xfrm>
            <a:off x="5306757" y="2215870"/>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 Over Leads to Sales</a:t>
            </a:r>
          </a:p>
        </p:txBody>
      </p:sp>
      <p:sp>
        <p:nvSpPr>
          <p:cNvPr id="48" name="Chevron 83"/>
          <p:cNvSpPr>
            <a:spLocks noChangeArrowheads="1"/>
          </p:cNvSpPr>
          <p:nvPr/>
        </p:nvSpPr>
        <p:spPr bwMode="auto">
          <a:xfrm>
            <a:off x="6037248" y="1844395"/>
            <a:ext cx="1749333"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Convert</a:t>
            </a:r>
          </a:p>
        </p:txBody>
      </p:sp>
      <p:sp>
        <p:nvSpPr>
          <p:cNvPr id="49" name="Chevron 84"/>
          <p:cNvSpPr>
            <a:spLocks noChangeArrowheads="1"/>
          </p:cNvSpPr>
          <p:nvPr>
            <p:custDataLst>
              <p:tags r:id="rId8"/>
            </p:custDataLst>
          </p:nvPr>
        </p:nvSpPr>
        <p:spPr bwMode="auto">
          <a:xfrm>
            <a:off x="6180491" y="2215870"/>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Convert to Opportunities</a:t>
            </a:r>
          </a:p>
        </p:txBody>
      </p:sp>
      <p:sp>
        <p:nvSpPr>
          <p:cNvPr id="50" name="Chevron 84"/>
          <p:cNvSpPr>
            <a:spLocks noChangeArrowheads="1"/>
          </p:cNvSpPr>
          <p:nvPr>
            <p:custDataLst>
              <p:tags r:id="rId9"/>
            </p:custDataLst>
          </p:nvPr>
        </p:nvSpPr>
        <p:spPr bwMode="auto">
          <a:xfrm>
            <a:off x="6943914" y="2215870"/>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Measure Success</a:t>
            </a:r>
          </a:p>
        </p:txBody>
      </p:sp>
      <p:pic>
        <p:nvPicPr>
          <p:cNvPr id="51" name="Picture 118" descr="sales"/>
          <p:cNvPicPr>
            <a:picLocks noChangeAspect="1" noChangeArrowheads="1"/>
          </p:cNvPicPr>
          <p:nvPr/>
        </p:nvPicPr>
        <p:blipFill>
          <a:blip r:embed="rId13" cstate="print"/>
          <a:stretch>
            <a:fillRect/>
          </a:stretch>
        </p:blipFill>
        <p:spPr bwMode="auto">
          <a:xfrm>
            <a:off x="6189860" y="2928354"/>
            <a:ext cx="720000" cy="720000"/>
          </a:xfrm>
          <a:prstGeom prst="rect">
            <a:avLst/>
          </a:prstGeom>
          <a:noFill/>
          <a:ln w="9525">
            <a:noFill/>
            <a:miter lim="800000"/>
            <a:headEnd/>
            <a:tailEnd/>
          </a:ln>
        </p:spPr>
      </p:pic>
      <p:pic>
        <p:nvPicPr>
          <p:cNvPr id="52" name="Picture 119" descr="marketing"/>
          <p:cNvPicPr>
            <a:picLocks noChangeAspect="1" noChangeArrowheads="1"/>
          </p:cNvPicPr>
          <p:nvPr/>
        </p:nvPicPr>
        <p:blipFill>
          <a:blip r:embed="rId14" cstate="print"/>
          <a:stretch>
            <a:fillRect/>
          </a:stretch>
        </p:blipFill>
        <p:spPr bwMode="auto">
          <a:xfrm>
            <a:off x="363081" y="3019920"/>
            <a:ext cx="720000" cy="720000"/>
          </a:xfrm>
          <a:prstGeom prst="rect">
            <a:avLst/>
          </a:prstGeom>
          <a:noFill/>
          <a:ln w="9525">
            <a:noFill/>
            <a:miter lim="800000"/>
            <a:headEnd/>
            <a:tailEnd/>
          </a:ln>
        </p:spPr>
      </p:pic>
      <p:pic>
        <p:nvPicPr>
          <p:cNvPr id="59" name="Picture 119" descr="marketing"/>
          <p:cNvPicPr>
            <a:picLocks noChangeAspect="1" noChangeArrowheads="1"/>
          </p:cNvPicPr>
          <p:nvPr/>
        </p:nvPicPr>
        <p:blipFill>
          <a:blip r:embed="rId14" cstate="print"/>
          <a:stretch>
            <a:fillRect/>
          </a:stretch>
        </p:blipFill>
        <p:spPr bwMode="auto">
          <a:xfrm>
            <a:off x="2854821" y="3019920"/>
            <a:ext cx="720000" cy="720000"/>
          </a:xfrm>
          <a:prstGeom prst="rect">
            <a:avLst/>
          </a:prstGeom>
          <a:noFill/>
          <a:ln w="9525">
            <a:noFill/>
            <a:miter lim="800000"/>
            <a:headEnd/>
            <a:tailEnd/>
          </a:ln>
        </p:spPr>
      </p:pic>
      <p:pic>
        <p:nvPicPr>
          <p:cNvPr id="60" name="Picture 119" descr="marketing"/>
          <p:cNvPicPr>
            <a:picLocks noChangeAspect="1" noChangeArrowheads="1"/>
          </p:cNvPicPr>
          <p:nvPr/>
        </p:nvPicPr>
        <p:blipFill>
          <a:blip r:embed="rId14" cstate="print"/>
          <a:stretch>
            <a:fillRect/>
          </a:stretch>
        </p:blipFill>
        <p:spPr bwMode="auto">
          <a:xfrm>
            <a:off x="4489311" y="3019920"/>
            <a:ext cx="720000" cy="720000"/>
          </a:xfrm>
          <a:prstGeom prst="rect">
            <a:avLst/>
          </a:prstGeom>
          <a:noFill/>
          <a:ln w="9525">
            <a:noFill/>
            <a:miter lim="800000"/>
            <a:headEnd/>
            <a:tailEnd/>
          </a:ln>
        </p:spPr>
      </p:pic>
      <p:pic>
        <p:nvPicPr>
          <p:cNvPr id="53" name="Picture 52" descr="scenario_60pxgrün.png"/>
          <p:cNvPicPr>
            <a:picLocks noChangeAspect="1"/>
          </p:cNvPicPr>
          <p:nvPr/>
        </p:nvPicPr>
        <p:blipFill>
          <a:blip r:embed="rId15" cstate="print"/>
          <a:stretch>
            <a:fillRect/>
          </a:stretch>
        </p:blipFill>
        <p:spPr>
          <a:xfrm>
            <a:off x="366458" y="4843266"/>
            <a:ext cx="180000" cy="180000"/>
          </a:xfrm>
          <a:prstGeom prst="rect">
            <a:avLst/>
          </a:prstGeom>
        </p:spPr>
      </p:pic>
      <p:sp>
        <p:nvSpPr>
          <p:cNvPr id="54" name="TextBox 72"/>
          <p:cNvSpPr txBox="1">
            <a:spLocks noChangeArrowheads="1"/>
          </p:cNvSpPr>
          <p:nvPr/>
        </p:nvSpPr>
        <p:spPr bwMode="auto">
          <a:xfrm>
            <a:off x="327025" y="5186545"/>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Business Value</a:t>
            </a:r>
          </a:p>
        </p:txBody>
      </p:sp>
      <p:sp>
        <p:nvSpPr>
          <p:cNvPr id="61" name="TextBox 60"/>
          <p:cNvSpPr txBox="1"/>
          <p:nvPr/>
        </p:nvSpPr>
        <p:spPr>
          <a:xfrm>
            <a:off x="327024" y="4786930"/>
            <a:ext cx="1630363" cy="330200"/>
          </a:xfrm>
          <a:prstGeom prst="rect">
            <a:avLst/>
          </a:prstGeom>
          <a:noFill/>
          <a:ln w="9525">
            <a:noFill/>
            <a:miter lim="800000"/>
            <a:headEnd/>
            <a:tailEnd/>
          </a:ln>
        </p:spPr>
        <p:txBody>
          <a:bodyPr lIns="0" rIns="36000" anchor="ctr"/>
          <a:lstStyle>
            <a:defPPr>
              <a:defRPr lang="de-DE"/>
            </a:defPPr>
            <a:lvl1pPr marL="287338">
              <a:buClr>
                <a:schemeClr val="accent1"/>
              </a:buClr>
              <a:buSzPct val="80000"/>
              <a:defRPr sz="900"/>
            </a:lvl1pPr>
          </a:lstStyle>
          <a:p>
            <a:r>
              <a:rPr lang="en-US" dirty="0"/>
              <a:t>Scenario/Processes</a:t>
            </a:r>
          </a:p>
        </p:txBody>
      </p:sp>
      <p:sp>
        <p:nvSpPr>
          <p:cNvPr id="62"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3" name="Picture 62" descr="Monitor_60px.png"/>
          <p:cNvPicPr>
            <a:picLocks noChangeAspect="1"/>
          </p:cNvPicPr>
          <p:nvPr/>
        </p:nvPicPr>
        <p:blipFill>
          <a:blip r:embed="rId16" cstate="print"/>
          <a:stretch>
            <a:fillRect/>
          </a:stretch>
        </p:blipFill>
        <p:spPr>
          <a:xfrm>
            <a:off x="366739" y="5604137"/>
            <a:ext cx="180000" cy="180000"/>
          </a:xfrm>
          <a:prstGeom prst="rect">
            <a:avLst/>
          </a:prstGeom>
        </p:spPr>
      </p:pic>
      <p:sp>
        <p:nvSpPr>
          <p:cNvPr id="64" name="Rectangle 57">
            <a:hlinkClick r:id="rId17" action="ppaction://hlinksldjump"/>
          </p:cNvPr>
          <p:cNvSpPr>
            <a:spLocks noChangeArrowheads="1"/>
          </p:cNvSpPr>
          <p:nvPr/>
        </p:nvSpPr>
        <p:spPr bwMode="auto">
          <a:xfrm>
            <a:off x="31923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5" name="Rectangle 55">
            <a:hlinkClick r:id="rId18" action="ppaction://hlinksldjump"/>
          </p:cNvPr>
          <p:cNvSpPr>
            <a:spLocks noChangeArrowheads="1"/>
          </p:cNvSpPr>
          <p:nvPr/>
        </p:nvSpPr>
        <p:spPr bwMode="auto">
          <a:xfrm>
            <a:off x="326182"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6" name="Rectangle 57"/>
          <p:cNvSpPr>
            <a:spLocks noChangeArrowheads="1"/>
          </p:cNvSpPr>
          <p:nvPr/>
        </p:nvSpPr>
        <p:spPr bwMode="auto">
          <a:xfrm>
            <a:off x="327025" y="5198914"/>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8" name="Picture 67"/>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95682" y="5243496"/>
            <a:ext cx="121153" cy="180000"/>
          </a:xfrm>
          <a:prstGeom prst="rect">
            <a:avLst/>
          </a:prstGeom>
        </p:spPr>
      </p:pic>
      <p:sp>
        <p:nvSpPr>
          <p:cNvPr id="7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1" name="Rectangle 57">
            <a:hlinkClick r:id="rId20"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 name="Picture 91"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2" name="Title 1"/>
          <p:cNvSpPr>
            <a:spLocks noGrp="1"/>
          </p:cNvSpPr>
          <p:nvPr>
            <p:ph type="title"/>
          </p:nvPr>
        </p:nvSpPr>
        <p:spPr/>
        <p:txBody>
          <a:bodyPr/>
          <a:lstStyle/>
          <a:p>
            <a:r>
              <a:rPr lang="en-US" dirty="0"/>
              <a:t>Marketing-to-Opportunity</a:t>
            </a:r>
            <a:br>
              <a:rPr lang="en-US" dirty="0">
                <a:solidFill>
                  <a:schemeClr val="tx2"/>
                </a:solidFill>
                <a:latin typeface="Arial Black" pitchFamily="34" charset="0"/>
              </a:rPr>
            </a:br>
            <a:r>
              <a:rPr lang="en-US" sz="2000" b="0" dirty="0"/>
              <a:t>Scenario Flow</a:t>
            </a:r>
          </a:p>
        </p:txBody>
      </p:sp>
      <p:sp>
        <p:nvSpPr>
          <p:cNvPr id="3" name="Rectangle 122"/>
          <p:cNvSpPr>
            <a:spLocks noChangeArrowheads="1"/>
          </p:cNvSpPr>
          <p:nvPr/>
        </p:nvSpPr>
        <p:spPr bwMode="auto">
          <a:xfrm>
            <a:off x="1763713" y="5540558"/>
            <a:ext cx="7380287" cy="1310408"/>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4" name="TextBox 3"/>
          <p:cNvSpPr txBox="1"/>
          <p:nvPr/>
        </p:nvSpPr>
        <p:spPr bwMode="auto">
          <a:xfrm>
            <a:off x="1755775" y="5845175"/>
            <a:ext cx="1644650" cy="261610"/>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Legend</a:t>
            </a:r>
          </a:p>
        </p:txBody>
      </p:sp>
      <p:cxnSp>
        <p:nvCxnSpPr>
          <p:cNvPr id="6" name="AutoShape 482"/>
          <p:cNvCxnSpPr>
            <a:cxnSpLocks noChangeShapeType="1"/>
          </p:cNvCxnSpPr>
          <p:nvPr/>
        </p:nvCxnSpPr>
        <p:spPr bwMode="auto">
          <a:xfrm rot="5400000" flipH="1" flipV="1">
            <a:off x="5255959" y="6307138"/>
            <a:ext cx="180975" cy="3175"/>
          </a:xfrm>
          <a:prstGeom prst="straightConnector1">
            <a:avLst/>
          </a:prstGeom>
          <a:noFill/>
          <a:ln w="9525">
            <a:solidFill>
              <a:srgbClr val="7D96A4"/>
            </a:solidFill>
            <a:prstDash val="sysDot"/>
            <a:round/>
            <a:headEnd/>
            <a:tailEnd/>
          </a:ln>
        </p:spPr>
      </p:cxnSp>
      <p:sp>
        <p:nvSpPr>
          <p:cNvPr id="7" name="Rectangle 6"/>
          <p:cNvSpPr/>
          <p:nvPr/>
        </p:nvSpPr>
        <p:spPr bwMode="auto">
          <a:xfrm>
            <a:off x="5411534" y="6210300"/>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8" name="Rectangle 7"/>
          <p:cNvSpPr/>
          <p:nvPr/>
        </p:nvSpPr>
        <p:spPr bwMode="auto">
          <a:xfrm>
            <a:off x="5411534" y="6550025"/>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9" name="AutoShape 1146"/>
          <p:cNvCxnSpPr>
            <a:cxnSpLocks noChangeShapeType="1"/>
          </p:cNvCxnSpPr>
          <p:nvPr/>
        </p:nvCxnSpPr>
        <p:spPr bwMode="auto">
          <a:xfrm rot="16200000" flipV="1">
            <a:off x="5255959" y="6654800"/>
            <a:ext cx="179388" cy="1587"/>
          </a:xfrm>
          <a:prstGeom prst="straightConnector1">
            <a:avLst/>
          </a:prstGeom>
          <a:noFill/>
          <a:ln w="9525">
            <a:solidFill>
              <a:schemeClr val="tx1">
                <a:lumMod val="50000"/>
                <a:lumOff val="50000"/>
              </a:schemeClr>
            </a:solidFill>
            <a:prstDash val="solid"/>
            <a:round/>
            <a:headEnd type="triangle" w="med" len="med"/>
            <a:tailEnd/>
          </a:ln>
        </p:spPr>
      </p:cxnSp>
      <p:pic>
        <p:nvPicPr>
          <p:cNvPr id="12" name="Picture 5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4409758" y="6625995"/>
            <a:ext cx="160337" cy="119523"/>
          </a:xfrm>
          <a:prstGeom prst="rect">
            <a:avLst/>
          </a:prstGeom>
          <a:noFill/>
          <a:ln w="9525">
            <a:noFill/>
            <a:miter lim="800000"/>
            <a:headEnd/>
            <a:tailEnd/>
          </a:ln>
        </p:spPr>
      </p:pic>
      <p:sp>
        <p:nvSpPr>
          <p:cNvPr id="13" name="Rectangle 74"/>
          <p:cNvSpPr>
            <a:spLocks noChangeArrowheads="1"/>
          </p:cNvSpPr>
          <p:nvPr/>
        </p:nvSpPr>
        <p:spPr bwMode="auto">
          <a:xfrm>
            <a:off x="4633659" y="6583363"/>
            <a:ext cx="574675" cy="184150"/>
          </a:xfrm>
          <a:prstGeom prst="rect">
            <a:avLst/>
          </a:prstGeom>
          <a:noFill/>
          <a:ln w="9525">
            <a:noFill/>
            <a:miter lim="800000"/>
            <a:headEnd/>
            <a:tailEnd/>
          </a:ln>
        </p:spPr>
        <p:txBody>
          <a:bodyPr lIns="0" tIns="0" rIns="0" bIns="0">
            <a:spAutoFit/>
          </a:bodyPr>
          <a:lstStyle/>
          <a:p>
            <a:r>
              <a:rPr lang="en-US" sz="600" dirty="0">
                <a:solidFill>
                  <a:schemeClr val="accent2"/>
                </a:solidFill>
              </a:rPr>
              <a:t>Related scenarios</a:t>
            </a:r>
          </a:p>
        </p:txBody>
      </p:sp>
      <p:sp>
        <p:nvSpPr>
          <p:cNvPr id="22" name="Chevron 426">
            <a:hlinkClick r:id="rId5" action="ppaction://hlinksldjump"/>
          </p:cNvPr>
          <p:cNvSpPr>
            <a:spLocks noChangeArrowheads="1"/>
          </p:cNvSpPr>
          <p:nvPr/>
        </p:nvSpPr>
        <p:spPr bwMode="auto">
          <a:xfrm>
            <a:off x="1911350" y="6113463"/>
            <a:ext cx="490538" cy="534987"/>
          </a:xfrm>
          <a:prstGeom prst="chevron">
            <a:avLst>
              <a:gd name="adj" fmla="val 10375"/>
            </a:avLst>
          </a:prstGeom>
          <a:solidFill>
            <a:srgbClr val="4DB9F5"/>
          </a:solidFill>
          <a:ln w="6350" cap="rnd" algn="ctr">
            <a:solidFill>
              <a:schemeClr val="accent1">
                <a:lumMod val="75000"/>
              </a:schemeClr>
            </a:solidFill>
            <a:prstDash val="dash"/>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Dotted line = optional</a:t>
            </a: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p:txBody>
      </p:sp>
      <p:sp>
        <p:nvSpPr>
          <p:cNvPr id="25" name="Chevron 426">
            <a:hlinkClick r:id="rId5" action="ppaction://hlinksldjump"/>
          </p:cNvPr>
          <p:cNvSpPr>
            <a:spLocks noChangeArrowheads="1"/>
          </p:cNvSpPr>
          <p:nvPr/>
        </p:nvSpPr>
        <p:spPr bwMode="auto">
          <a:xfrm>
            <a:off x="1812925" y="6284913"/>
            <a:ext cx="490538"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 mainly driven by the user</a:t>
            </a:r>
          </a:p>
        </p:txBody>
      </p:sp>
      <p:grpSp>
        <p:nvGrpSpPr>
          <p:cNvPr id="27" name="Group 70"/>
          <p:cNvGrpSpPr>
            <a:grpSpLocks/>
          </p:cNvGrpSpPr>
          <p:nvPr/>
        </p:nvGrpSpPr>
        <p:grpSpPr bwMode="auto">
          <a:xfrm>
            <a:off x="2676906" y="6215063"/>
            <a:ext cx="719138" cy="530225"/>
            <a:chOff x="1836" y="3915"/>
            <a:chExt cx="453" cy="334"/>
          </a:xfrm>
        </p:grpSpPr>
        <p:sp>
          <p:nvSpPr>
            <p:cNvPr id="28"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29"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30"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Process variant1</a:t>
              </a:r>
            </a:p>
            <a:p>
              <a:pPr marL="57150" indent="-57150">
                <a:buFontTx/>
                <a:buChar char="•"/>
              </a:pPr>
              <a:r>
                <a:rPr lang="de-DE" sz="600" dirty="0">
                  <a:solidFill>
                    <a:srgbClr val="404040"/>
                  </a:solidFill>
                </a:rPr>
                <a:t>Process variant 2</a:t>
              </a:r>
              <a:endParaRPr lang="en-US" sz="600" dirty="0">
                <a:solidFill>
                  <a:srgbClr val="404040"/>
                </a:solidFill>
              </a:endParaRPr>
            </a:p>
          </p:txBody>
        </p:sp>
      </p:grpSp>
      <p:sp>
        <p:nvSpPr>
          <p:cNvPr id="31" name="TextBox 30"/>
          <p:cNvSpPr txBox="1"/>
          <p:nvPr/>
        </p:nvSpPr>
        <p:spPr>
          <a:xfrm>
            <a:off x="218636" y="4119098"/>
            <a:ext cx="1647825" cy="27622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Explorer</a:t>
            </a:r>
          </a:p>
        </p:txBody>
      </p:sp>
      <p:pic>
        <p:nvPicPr>
          <p:cNvPr id="45" name="Picture 4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28436" y="6344369"/>
            <a:ext cx="589295" cy="382737"/>
          </a:xfrm>
          <a:prstGeom prst="rect">
            <a:avLst/>
          </a:prstGeom>
        </p:spPr>
      </p:pic>
      <p:sp>
        <p:nvSpPr>
          <p:cNvPr id="47" name="Rectangle 74"/>
          <p:cNvSpPr>
            <a:spLocks noChangeArrowheads="1"/>
          </p:cNvSpPr>
          <p:nvPr/>
        </p:nvSpPr>
        <p:spPr bwMode="auto">
          <a:xfrm>
            <a:off x="3635746" y="6447192"/>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Work </a:t>
            </a:r>
          </a:p>
          <a:p>
            <a:pPr algn="ctr"/>
            <a:r>
              <a:rPr lang="en-US" sz="700" dirty="0">
                <a:solidFill>
                  <a:schemeClr val="bg1"/>
                </a:solidFill>
                <a:latin typeface="BentonSans Book" pitchFamily="2" charset="0"/>
              </a:rPr>
              <a:t>Center</a:t>
            </a:r>
          </a:p>
        </p:txBody>
      </p:sp>
      <p:sp>
        <p:nvSpPr>
          <p:cNvPr id="55" name="Chevron 1593">
            <a:hlinkClick r:id="rId7" action="ppaction://hlinksldjump"/>
          </p:cNvPr>
          <p:cNvSpPr>
            <a:spLocks noChangeArrowheads="1"/>
          </p:cNvSpPr>
          <p:nvPr/>
        </p:nvSpPr>
        <p:spPr bwMode="auto">
          <a:xfrm>
            <a:off x="3384550" y="2968625"/>
            <a:ext cx="790575" cy="728663"/>
          </a:xfrm>
          <a:prstGeom prst="chevron">
            <a:avLst>
              <a:gd name="adj" fmla="val 10372"/>
            </a:avLst>
          </a:prstGeom>
          <a:solidFill>
            <a:srgbClr val="4DB9F5"/>
          </a:solidFill>
          <a:ln w="6350" cap="rnd" algn="ctr">
            <a:solidFill>
              <a:schemeClr val="accent1">
                <a:lumMod val="75000"/>
              </a:schemeClr>
            </a:solidFill>
            <a:prstDash val="dash"/>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Creating and Executing </a:t>
            </a:r>
            <a:br>
              <a:rPr lang="en-US" sz="600" dirty="0">
                <a:solidFill>
                  <a:srgbClr val="404040"/>
                </a:solidFill>
              </a:rPr>
            </a:br>
            <a:r>
              <a:rPr lang="en-US" sz="600" dirty="0">
                <a:solidFill>
                  <a:srgbClr val="404040"/>
                </a:solidFill>
              </a:rPr>
              <a:t>Campaign</a:t>
            </a:r>
          </a:p>
        </p:txBody>
      </p:sp>
      <p:sp>
        <p:nvSpPr>
          <p:cNvPr id="56" name="Chevron 1593">
            <a:hlinkClick r:id="rId8" action="ppaction://hlinksldjump"/>
          </p:cNvPr>
          <p:cNvSpPr>
            <a:spLocks noChangeArrowheads="1"/>
          </p:cNvSpPr>
          <p:nvPr/>
        </p:nvSpPr>
        <p:spPr bwMode="auto">
          <a:xfrm>
            <a:off x="5851525" y="2968625"/>
            <a:ext cx="790575" cy="728663"/>
          </a:xfrm>
          <a:prstGeom prst="chevron">
            <a:avLst>
              <a:gd name="adj" fmla="val 10372"/>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Creating and Developing Opportunity</a:t>
            </a:r>
          </a:p>
        </p:txBody>
      </p:sp>
      <p:cxnSp>
        <p:nvCxnSpPr>
          <p:cNvPr id="57" name="Elbow Connector 1602"/>
          <p:cNvCxnSpPr>
            <a:cxnSpLocks noChangeShapeType="1"/>
          </p:cNvCxnSpPr>
          <p:nvPr/>
        </p:nvCxnSpPr>
        <p:spPr bwMode="auto">
          <a:xfrm>
            <a:off x="5338763" y="3333750"/>
            <a:ext cx="588962" cy="0"/>
          </a:xfrm>
          <a:prstGeom prst="straightConnector1">
            <a:avLst/>
          </a:prstGeom>
          <a:noFill/>
          <a:ln w="12700">
            <a:solidFill>
              <a:srgbClr val="7F7F7F"/>
            </a:solidFill>
            <a:round/>
            <a:headEnd/>
            <a:tailEnd type="triangle" w="med" len="med"/>
          </a:ln>
        </p:spPr>
      </p:cxnSp>
      <p:sp>
        <p:nvSpPr>
          <p:cNvPr id="58" name="Chevron 1593">
            <a:hlinkClick r:id="rId9" action="ppaction://hlinksldjump"/>
          </p:cNvPr>
          <p:cNvSpPr>
            <a:spLocks noChangeArrowheads="1"/>
          </p:cNvSpPr>
          <p:nvPr/>
        </p:nvSpPr>
        <p:spPr bwMode="auto">
          <a:xfrm>
            <a:off x="2060575" y="2968625"/>
            <a:ext cx="790575" cy="728663"/>
          </a:xfrm>
          <a:prstGeom prst="chevron">
            <a:avLst>
              <a:gd name="adj" fmla="val 10372"/>
            </a:avLst>
          </a:prstGeom>
          <a:solidFill>
            <a:srgbClr val="4DB9F5"/>
          </a:solidFill>
          <a:ln w="6350" cap="rnd" algn="ctr">
            <a:solidFill>
              <a:schemeClr val="accent1">
                <a:lumMod val="75000"/>
              </a:schemeClr>
            </a:solidFill>
            <a:prstDash val="dash"/>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Creating</a:t>
            </a:r>
          </a:p>
          <a:p>
            <a:pPr>
              <a:lnSpc>
                <a:spcPct val="90000"/>
              </a:lnSpc>
              <a:buClr>
                <a:schemeClr val="accent1"/>
              </a:buClr>
              <a:buSzPct val="80000"/>
            </a:pPr>
            <a:r>
              <a:rPr lang="en-US" sz="600" dirty="0">
                <a:solidFill>
                  <a:srgbClr val="404040"/>
                </a:solidFill>
              </a:rPr>
              <a:t>Target Group</a:t>
            </a:r>
          </a:p>
        </p:txBody>
      </p:sp>
      <p:cxnSp>
        <p:nvCxnSpPr>
          <p:cNvPr id="59" name="Elbow Connector 1602"/>
          <p:cNvCxnSpPr>
            <a:cxnSpLocks noChangeShapeType="1"/>
          </p:cNvCxnSpPr>
          <p:nvPr/>
        </p:nvCxnSpPr>
        <p:spPr bwMode="auto">
          <a:xfrm>
            <a:off x="2851150" y="3333750"/>
            <a:ext cx="609600" cy="0"/>
          </a:xfrm>
          <a:prstGeom prst="straightConnector1">
            <a:avLst/>
          </a:prstGeom>
          <a:noFill/>
          <a:ln w="12700">
            <a:solidFill>
              <a:srgbClr val="7F7F7F"/>
            </a:solidFill>
            <a:round/>
            <a:headEnd/>
            <a:tailEnd type="triangle" w="med" len="med"/>
          </a:ln>
        </p:spPr>
      </p:cxnSp>
      <p:cxnSp>
        <p:nvCxnSpPr>
          <p:cNvPr id="60" name="AutoShape 59"/>
          <p:cNvCxnSpPr>
            <a:cxnSpLocks noChangeShapeType="1"/>
            <a:stCxn id="55" idx="3"/>
          </p:cNvCxnSpPr>
          <p:nvPr/>
        </p:nvCxnSpPr>
        <p:spPr bwMode="gray">
          <a:xfrm>
            <a:off x="4175125" y="3333750"/>
            <a:ext cx="449263" cy="0"/>
          </a:xfrm>
          <a:prstGeom prst="straightConnector1">
            <a:avLst/>
          </a:prstGeom>
          <a:noFill/>
          <a:ln w="9525">
            <a:solidFill>
              <a:schemeClr val="accent2"/>
            </a:solidFill>
            <a:round/>
            <a:headEnd/>
            <a:tailEnd type="triangle" w="med" len="med"/>
          </a:ln>
        </p:spPr>
      </p:cxnSp>
      <p:cxnSp>
        <p:nvCxnSpPr>
          <p:cNvPr id="61" name="AutoShape 482"/>
          <p:cNvCxnSpPr>
            <a:cxnSpLocks noChangeShapeType="1"/>
          </p:cNvCxnSpPr>
          <p:nvPr/>
        </p:nvCxnSpPr>
        <p:spPr bwMode="auto">
          <a:xfrm rot="-5400000">
            <a:off x="2738438" y="2292350"/>
            <a:ext cx="355600" cy="996950"/>
          </a:xfrm>
          <a:prstGeom prst="bentConnector3">
            <a:avLst>
              <a:gd name="adj1" fmla="val 50000"/>
            </a:avLst>
          </a:prstGeom>
          <a:noFill/>
          <a:ln w="9525">
            <a:solidFill>
              <a:srgbClr val="7D96A4"/>
            </a:solidFill>
            <a:prstDash val="sysDot"/>
            <a:miter lim="800000"/>
            <a:headEnd/>
            <a:tailEnd/>
          </a:ln>
        </p:spPr>
      </p:cxnSp>
      <p:cxnSp>
        <p:nvCxnSpPr>
          <p:cNvPr id="62" name="AutoShape 482"/>
          <p:cNvCxnSpPr>
            <a:cxnSpLocks noChangeShapeType="1"/>
            <a:stCxn id="55" idx="0"/>
          </p:cNvCxnSpPr>
          <p:nvPr/>
        </p:nvCxnSpPr>
        <p:spPr bwMode="auto">
          <a:xfrm rot="5400000" flipH="1">
            <a:off x="3400426" y="2627312"/>
            <a:ext cx="355600" cy="327025"/>
          </a:xfrm>
          <a:prstGeom prst="bentConnector3">
            <a:avLst>
              <a:gd name="adj1" fmla="val 50000"/>
            </a:avLst>
          </a:prstGeom>
          <a:noFill/>
          <a:ln w="9525">
            <a:solidFill>
              <a:srgbClr val="7D96A4"/>
            </a:solidFill>
            <a:prstDash val="sysDot"/>
            <a:miter lim="800000"/>
            <a:headEnd/>
            <a:tailEnd/>
          </a:ln>
        </p:spPr>
      </p:cxnSp>
      <p:cxnSp>
        <p:nvCxnSpPr>
          <p:cNvPr id="63" name="AutoShape 482"/>
          <p:cNvCxnSpPr>
            <a:cxnSpLocks noChangeShapeType="1"/>
            <a:stCxn id="74" idx="0"/>
          </p:cNvCxnSpPr>
          <p:nvPr/>
        </p:nvCxnSpPr>
        <p:spPr bwMode="auto">
          <a:xfrm rot="5400000" flipH="1">
            <a:off x="3950494" y="2077244"/>
            <a:ext cx="355600" cy="1427162"/>
          </a:xfrm>
          <a:prstGeom prst="bentConnector3">
            <a:avLst>
              <a:gd name="adj1" fmla="val 50000"/>
            </a:avLst>
          </a:prstGeom>
          <a:noFill/>
          <a:ln w="9525">
            <a:solidFill>
              <a:srgbClr val="7D96A4"/>
            </a:solidFill>
            <a:prstDash val="sysDot"/>
            <a:miter lim="800000"/>
            <a:headEnd/>
            <a:tailEnd/>
          </a:ln>
        </p:spPr>
      </p:cxnSp>
      <p:cxnSp>
        <p:nvCxnSpPr>
          <p:cNvPr id="64" name="AutoShape 482"/>
          <p:cNvCxnSpPr>
            <a:cxnSpLocks noChangeShapeType="1"/>
          </p:cNvCxnSpPr>
          <p:nvPr/>
        </p:nvCxnSpPr>
        <p:spPr bwMode="auto">
          <a:xfrm rot="5400000" flipH="1">
            <a:off x="5868194" y="2628106"/>
            <a:ext cx="355600" cy="325438"/>
          </a:xfrm>
          <a:prstGeom prst="bentConnector3">
            <a:avLst>
              <a:gd name="adj1" fmla="val 50000"/>
            </a:avLst>
          </a:prstGeom>
          <a:noFill/>
          <a:ln w="9525">
            <a:solidFill>
              <a:srgbClr val="7D96A4"/>
            </a:solidFill>
            <a:prstDash val="sysDot"/>
            <a:miter lim="800000"/>
            <a:headEnd/>
            <a:tailEnd/>
          </a:ln>
        </p:spPr>
      </p:cxnSp>
      <p:cxnSp>
        <p:nvCxnSpPr>
          <p:cNvPr id="65" name="AutoShape 482"/>
          <p:cNvCxnSpPr>
            <a:cxnSpLocks noChangeShapeType="1"/>
            <a:stCxn id="75" idx="0"/>
          </p:cNvCxnSpPr>
          <p:nvPr/>
        </p:nvCxnSpPr>
        <p:spPr bwMode="auto">
          <a:xfrm rot="-5400000">
            <a:off x="5243513" y="2328862"/>
            <a:ext cx="355600" cy="923925"/>
          </a:xfrm>
          <a:prstGeom prst="bentConnector3">
            <a:avLst>
              <a:gd name="adj1" fmla="val 50000"/>
            </a:avLst>
          </a:prstGeom>
          <a:noFill/>
          <a:ln w="9525">
            <a:solidFill>
              <a:srgbClr val="7D96A4"/>
            </a:solidFill>
            <a:prstDash val="sysDot"/>
            <a:miter lim="800000"/>
            <a:headEnd/>
            <a:tailEnd/>
          </a:ln>
        </p:spPr>
      </p:cxnSp>
      <p:grpSp>
        <p:nvGrpSpPr>
          <p:cNvPr id="66" name="Group 98"/>
          <p:cNvGrpSpPr>
            <a:grpSpLocks/>
          </p:cNvGrpSpPr>
          <p:nvPr/>
        </p:nvGrpSpPr>
        <p:grpSpPr bwMode="auto">
          <a:xfrm>
            <a:off x="4565650" y="3735388"/>
            <a:ext cx="1312863" cy="468312"/>
            <a:chOff x="2732" y="2363"/>
            <a:chExt cx="827" cy="252"/>
          </a:xfrm>
        </p:grpSpPr>
        <p:sp>
          <p:nvSpPr>
            <p:cNvPr id="67" name="Chevron 430"/>
            <p:cNvSpPr>
              <a:spLocks noChangeArrowheads="1"/>
            </p:cNvSpPr>
            <p:nvPr/>
          </p:nvSpPr>
          <p:spPr bwMode="auto">
            <a:xfrm>
              <a:off x="2765" y="2363"/>
              <a:ext cx="794" cy="226"/>
            </a:xfrm>
            <a:prstGeom prst="chevron">
              <a:avLst>
                <a:gd name="adj" fmla="val 15924"/>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endParaRPr lang="en-US" sz="600">
                <a:solidFill>
                  <a:srgbClr val="404040"/>
                </a:solidFill>
              </a:endParaRPr>
            </a:p>
          </p:txBody>
        </p:sp>
        <p:sp>
          <p:nvSpPr>
            <p:cNvPr id="68" name="Chevron 430"/>
            <p:cNvSpPr>
              <a:spLocks noChangeArrowheads="1"/>
            </p:cNvSpPr>
            <p:nvPr/>
          </p:nvSpPr>
          <p:spPr bwMode="auto">
            <a:xfrm>
              <a:off x="2749" y="2376"/>
              <a:ext cx="793" cy="226"/>
            </a:xfrm>
            <a:prstGeom prst="chevron">
              <a:avLst>
                <a:gd name="adj" fmla="val 15043"/>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endParaRPr lang="en-US" sz="600">
                <a:solidFill>
                  <a:srgbClr val="404040"/>
                </a:solidFill>
              </a:endParaRPr>
            </a:p>
          </p:txBody>
        </p:sp>
        <p:sp>
          <p:nvSpPr>
            <p:cNvPr id="69" name="Chevron 430"/>
            <p:cNvSpPr>
              <a:spLocks noChangeArrowheads="1"/>
            </p:cNvSpPr>
            <p:nvPr/>
          </p:nvSpPr>
          <p:spPr bwMode="auto">
            <a:xfrm>
              <a:off x="2732" y="2389"/>
              <a:ext cx="794" cy="226"/>
            </a:xfrm>
            <a:prstGeom prst="chevron">
              <a:avLst>
                <a:gd name="adj" fmla="val 15924"/>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Lead Generation by Marketing and Handover to Sales </a:t>
              </a:r>
            </a:p>
            <a:p>
              <a:pPr marL="57150" indent="-57150">
                <a:buFontTx/>
                <a:buChar char="•"/>
              </a:pPr>
              <a:r>
                <a:rPr lang="en-US" sz="600" dirty="0">
                  <a:solidFill>
                    <a:srgbClr val="404040"/>
                  </a:solidFill>
                </a:rPr>
                <a:t>Lead Generation by Sales</a:t>
              </a:r>
            </a:p>
          </p:txBody>
        </p:sp>
      </p:grpSp>
      <p:sp>
        <p:nvSpPr>
          <p:cNvPr id="70" name="Chevron 1593">
            <a:hlinkClick r:id="rId10" action="ppaction://hlinksldjump"/>
          </p:cNvPr>
          <p:cNvSpPr>
            <a:spLocks noChangeArrowheads="1"/>
          </p:cNvSpPr>
          <p:nvPr/>
        </p:nvSpPr>
        <p:spPr bwMode="auto">
          <a:xfrm>
            <a:off x="4548188" y="2968625"/>
            <a:ext cx="790575" cy="728663"/>
          </a:xfrm>
          <a:prstGeom prst="chevron">
            <a:avLst>
              <a:gd name="adj" fmla="val 10372"/>
            </a:avLst>
          </a:prstGeom>
          <a:solidFill>
            <a:srgbClr val="4DB9F5"/>
          </a:solidFill>
          <a:ln w="6350" cap="rnd" algn="ctr">
            <a:solidFill>
              <a:schemeClr val="accent1">
                <a:lumMod val="75000"/>
              </a:schemeClr>
            </a:solidFill>
            <a:prstDash val="dash"/>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Creating </a:t>
            </a:r>
            <a:br>
              <a:rPr lang="en-US" sz="600" dirty="0">
                <a:solidFill>
                  <a:srgbClr val="404040"/>
                </a:solidFill>
              </a:rPr>
            </a:br>
            <a:r>
              <a:rPr lang="en-US" sz="600" dirty="0">
                <a:solidFill>
                  <a:srgbClr val="404040"/>
                </a:solidFill>
              </a:rPr>
              <a:t>Lead</a:t>
            </a:r>
          </a:p>
        </p:txBody>
      </p:sp>
      <p:sp>
        <p:nvSpPr>
          <p:cNvPr id="71" name="Pentagon 81"/>
          <p:cNvSpPr>
            <a:spLocks noChangeArrowheads="1"/>
          </p:cNvSpPr>
          <p:nvPr/>
        </p:nvSpPr>
        <p:spPr bwMode="auto">
          <a:xfrm>
            <a:off x="7307136" y="2692464"/>
            <a:ext cx="1792287" cy="904875"/>
          </a:xfrm>
          <a:prstGeom prst="homePlate">
            <a:avLst>
              <a:gd name="adj" fmla="val 11270"/>
            </a:avLst>
          </a:prstGeom>
          <a:noFill/>
          <a:ln w="19050" cap="rnd" algn="ctr">
            <a:noFill/>
            <a:bevel/>
            <a:headEnd/>
            <a:tailEnd/>
          </a:ln>
        </p:spPr>
        <p:txBody>
          <a:bodyPr lIns="36000" tIns="36000" rIns="0" bIns="46800" anchor="b"/>
          <a:lstStyle/>
          <a:p>
            <a:pPr>
              <a:buClr>
                <a:schemeClr val="accent1"/>
              </a:buClr>
              <a:buSzPct val="80000"/>
            </a:pPr>
            <a:r>
              <a:rPr lang="en-US" sz="600" dirty="0">
                <a:solidFill>
                  <a:srgbClr val="404040"/>
                </a:solidFill>
              </a:rPr>
              <a:t>Order-to-Cash (Sell-from-Stock)</a:t>
            </a:r>
          </a:p>
          <a:p>
            <a:pPr>
              <a:buClr>
                <a:schemeClr val="accent1"/>
              </a:buClr>
              <a:buSzPct val="80000"/>
            </a:pPr>
            <a:r>
              <a:rPr lang="en-US" sz="600" dirty="0">
                <a:solidFill>
                  <a:srgbClr val="404040"/>
                </a:solidFill>
              </a:rPr>
              <a:t>Order-to-Cash (Make-to-Order)</a:t>
            </a:r>
          </a:p>
          <a:p>
            <a:pPr>
              <a:buClr>
                <a:schemeClr val="accent1"/>
              </a:buClr>
              <a:buSzPct val="80000"/>
            </a:pPr>
            <a:r>
              <a:rPr lang="en-US" sz="600" dirty="0">
                <a:solidFill>
                  <a:srgbClr val="404040"/>
                </a:solidFill>
              </a:rPr>
              <a:t>Order-to-Cash (Drop Shipment)</a:t>
            </a:r>
          </a:p>
          <a:p>
            <a:pPr>
              <a:buClr>
                <a:schemeClr val="accent1"/>
              </a:buClr>
              <a:buSzPct val="80000"/>
            </a:pPr>
            <a:r>
              <a:rPr lang="en-US" sz="600" dirty="0">
                <a:solidFill>
                  <a:srgbClr val="404040"/>
                </a:solidFill>
              </a:rPr>
              <a:t>Order-to-Cash (Productized Services)</a:t>
            </a:r>
          </a:p>
          <a:p>
            <a:pPr>
              <a:buClr>
                <a:schemeClr val="accent1"/>
              </a:buClr>
              <a:buSzPct val="80000"/>
            </a:pPr>
            <a:r>
              <a:rPr lang="en-US" sz="600" dirty="0">
                <a:solidFill>
                  <a:srgbClr val="404040"/>
                </a:solidFill>
              </a:rPr>
              <a:t>Order-to-Cash (Project-Based Services)</a:t>
            </a:r>
          </a:p>
        </p:txBody>
      </p:sp>
      <p:sp>
        <p:nvSpPr>
          <p:cNvPr id="73" name="Line 72"/>
          <p:cNvSpPr>
            <a:spLocks noChangeShapeType="1"/>
          </p:cNvSpPr>
          <p:nvPr/>
        </p:nvSpPr>
        <p:spPr bwMode="auto">
          <a:xfrm>
            <a:off x="6800850" y="3305175"/>
            <a:ext cx="215900" cy="0"/>
          </a:xfrm>
          <a:prstGeom prst="line">
            <a:avLst/>
          </a:prstGeom>
          <a:noFill/>
          <a:ln w="9525">
            <a:solidFill>
              <a:schemeClr val="accent2"/>
            </a:solidFill>
            <a:round/>
            <a:headEnd/>
            <a:tailEnd type="triangle" w="med" len="med"/>
          </a:ln>
        </p:spPr>
        <p:txBody>
          <a:bodyPr lIns="72000" rIns="0"/>
          <a:lstStyle/>
          <a:p>
            <a:endParaRPr lang="de-DE"/>
          </a:p>
        </p:txBody>
      </p:sp>
      <p:sp>
        <p:nvSpPr>
          <p:cNvPr id="74" name="Rectangle 96"/>
          <p:cNvSpPr>
            <a:spLocks noChangeArrowheads="1"/>
          </p:cNvSpPr>
          <p:nvPr/>
        </p:nvSpPr>
        <p:spPr bwMode="auto">
          <a:xfrm>
            <a:off x="4797425" y="2968625"/>
            <a:ext cx="88900" cy="88900"/>
          </a:xfrm>
          <a:prstGeom prst="rect">
            <a:avLst/>
          </a:prstGeom>
          <a:noFill/>
          <a:ln w="9525">
            <a:noFill/>
            <a:miter lim="800000"/>
            <a:headEnd/>
            <a:tailEnd/>
          </a:ln>
        </p:spPr>
        <p:txBody>
          <a:bodyPr wrap="none" lIns="72000" rIns="0" anchor="ctr"/>
          <a:lstStyle/>
          <a:p>
            <a:endParaRPr lang="en-US"/>
          </a:p>
        </p:txBody>
      </p:sp>
      <p:sp>
        <p:nvSpPr>
          <p:cNvPr id="75" name="Rectangle 97"/>
          <p:cNvSpPr>
            <a:spLocks noChangeArrowheads="1"/>
          </p:cNvSpPr>
          <p:nvPr/>
        </p:nvSpPr>
        <p:spPr bwMode="auto">
          <a:xfrm>
            <a:off x="4914900" y="2968625"/>
            <a:ext cx="88900" cy="88900"/>
          </a:xfrm>
          <a:prstGeom prst="rect">
            <a:avLst/>
          </a:prstGeom>
          <a:noFill/>
          <a:ln w="9525">
            <a:noFill/>
            <a:miter lim="800000"/>
            <a:headEnd/>
            <a:tailEnd/>
          </a:ln>
        </p:spPr>
        <p:txBody>
          <a:bodyPr wrap="none" lIns="72000" rIns="0" anchor="ctr"/>
          <a:lstStyle/>
          <a:p>
            <a:endParaRPr lang="en-US"/>
          </a:p>
        </p:txBody>
      </p:sp>
      <p:pic>
        <p:nvPicPr>
          <p:cNvPr id="76" name="Picture 7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22468" y="2216132"/>
            <a:ext cx="589295" cy="382737"/>
          </a:xfrm>
          <a:prstGeom prst="rect">
            <a:avLst/>
          </a:prstGeom>
        </p:spPr>
      </p:pic>
      <p:sp>
        <p:nvSpPr>
          <p:cNvPr id="77" name="Rectangle 74"/>
          <p:cNvSpPr>
            <a:spLocks noChangeArrowheads="1"/>
          </p:cNvSpPr>
          <p:nvPr/>
        </p:nvSpPr>
        <p:spPr bwMode="auto">
          <a:xfrm>
            <a:off x="3129778" y="2318955"/>
            <a:ext cx="574675" cy="107722"/>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Marketing</a:t>
            </a:r>
          </a:p>
        </p:txBody>
      </p:sp>
      <p:pic>
        <p:nvPicPr>
          <p:cNvPr id="78" name="Picture 7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00873" y="2216132"/>
            <a:ext cx="589295" cy="382737"/>
          </a:xfrm>
          <a:prstGeom prst="rect">
            <a:avLst/>
          </a:prstGeom>
        </p:spPr>
      </p:pic>
      <p:sp>
        <p:nvSpPr>
          <p:cNvPr id="79" name="Rectangle 74"/>
          <p:cNvSpPr>
            <a:spLocks noChangeArrowheads="1"/>
          </p:cNvSpPr>
          <p:nvPr/>
        </p:nvSpPr>
        <p:spPr bwMode="auto">
          <a:xfrm>
            <a:off x="5608183" y="2297439"/>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New </a:t>
            </a:r>
          </a:p>
          <a:p>
            <a:pPr algn="ctr"/>
            <a:r>
              <a:rPr lang="en-US" sz="700" dirty="0">
                <a:solidFill>
                  <a:schemeClr val="bg1"/>
                </a:solidFill>
                <a:latin typeface="BentonSans Book" pitchFamily="2" charset="0"/>
              </a:rPr>
              <a:t>Business</a:t>
            </a:r>
          </a:p>
        </p:txBody>
      </p:sp>
      <p:pic>
        <p:nvPicPr>
          <p:cNvPr id="80" name="Picture 5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7086283" y="3254145"/>
            <a:ext cx="160337" cy="119523"/>
          </a:xfrm>
          <a:prstGeom prst="rect">
            <a:avLst/>
          </a:prstGeom>
          <a:noFill/>
          <a:ln w="9525">
            <a:noFill/>
            <a:miter lim="800000"/>
            <a:headEnd/>
            <a:tailEnd/>
          </a:ln>
        </p:spPr>
      </p:pic>
      <p:pic>
        <p:nvPicPr>
          <p:cNvPr id="72" name="Picture 71" descr="scenario_60pxgrün.png"/>
          <p:cNvPicPr>
            <a:picLocks noChangeAspect="1"/>
          </p:cNvPicPr>
          <p:nvPr/>
        </p:nvPicPr>
        <p:blipFill>
          <a:blip r:embed="rId11" cstate="print"/>
          <a:stretch>
            <a:fillRect/>
          </a:stretch>
        </p:blipFill>
        <p:spPr>
          <a:xfrm>
            <a:off x="361522" y="4846253"/>
            <a:ext cx="180000" cy="180000"/>
          </a:xfrm>
          <a:prstGeom prst="rect">
            <a:avLst/>
          </a:prstGeom>
        </p:spPr>
      </p:pic>
      <p:sp>
        <p:nvSpPr>
          <p:cNvPr id="81"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2" name="TextBox 81"/>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83" name="TextBox 61"/>
          <p:cNvSpPr txBox="1">
            <a:spLocks noChangeArrowheads="1"/>
          </p:cNvSpPr>
          <p:nvPr/>
        </p:nvSpPr>
        <p:spPr bwMode="auto">
          <a:xfrm>
            <a:off x="327025" y="554055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pic>
        <p:nvPicPr>
          <p:cNvPr id="84" name="Picture 83" descr="Calculator_2_60px.png"/>
          <p:cNvPicPr>
            <a:picLocks noChangeAspect="1"/>
          </p:cNvPicPr>
          <p:nvPr/>
        </p:nvPicPr>
        <p:blipFill>
          <a:blip r:embed="rId12" cstate="print"/>
          <a:stretch>
            <a:fillRect/>
          </a:stretch>
        </p:blipFill>
        <p:spPr>
          <a:xfrm>
            <a:off x="366739" y="5245467"/>
            <a:ext cx="180000" cy="180000"/>
          </a:xfrm>
          <a:prstGeom prst="rect">
            <a:avLst/>
          </a:prstGeom>
        </p:spPr>
      </p:pic>
      <p:sp>
        <p:nvSpPr>
          <p:cNvPr id="85" name="Rectangle 57"/>
          <p:cNvSpPr>
            <a:spLocks noChangeArrowheads="1"/>
          </p:cNvSpPr>
          <p:nvPr/>
        </p:nvSpPr>
        <p:spPr bwMode="auto">
          <a:xfrm>
            <a:off x="305044"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6" name="Rectangle 55">
            <a:hlinkClick r:id="rId13"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7" name="Rectangle 57">
            <a:hlinkClick r:id="rId5"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88" name="Picture 87" descr="Monitor_60px.png"/>
          <p:cNvPicPr>
            <a:picLocks noChangeAspect="1"/>
          </p:cNvPicPr>
          <p:nvPr/>
        </p:nvPicPr>
        <p:blipFill>
          <a:blip r:embed="rId14" cstate="print"/>
          <a:stretch>
            <a:fillRect/>
          </a:stretch>
        </p:blipFill>
        <p:spPr>
          <a:xfrm>
            <a:off x="361854" y="5605004"/>
            <a:ext cx="180000" cy="180000"/>
          </a:xfrm>
          <a:prstGeom prst="rect">
            <a:avLst/>
          </a:prstGeom>
        </p:spPr>
      </p:pic>
      <p:sp>
        <p:nvSpPr>
          <p:cNvPr id="9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91" name="Rectangle 57">
            <a:hlinkClick r:id="rId15"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Marketing-to-Opportunity</a:t>
            </a:r>
            <a:br>
              <a:rPr lang="en-US" dirty="0"/>
            </a:br>
            <a:r>
              <a:rPr lang="en-US" sz="2000" b="0" dirty="0"/>
              <a:t>Further Information</a:t>
            </a:r>
          </a:p>
        </p:txBody>
      </p:sp>
      <p:sp>
        <p:nvSpPr>
          <p:cNvPr id="61" name="TextBox 60"/>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3"/>
              </a:rPr>
              <a:t>click here</a:t>
            </a:r>
            <a:r>
              <a:rPr lang="en-US" sz="900" dirty="0">
                <a:latin typeface="+mn-lt"/>
              </a:rPr>
              <a:t>.*</a:t>
            </a: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4"/>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5"/>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6"/>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7"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9"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0"/>
              </a:rPr>
              <a:t>http://support.microsoft.com/kb/890474</a:t>
            </a:r>
            <a:r>
              <a:rPr lang="en-US" sz="700" kern="0" dirty="0">
                <a:ea typeface="Arial Unicode MS" pitchFamily="34" charset="-128"/>
                <a:cs typeface="Arial Unicode MS" pitchFamily="34" charset="-128"/>
              </a:rPr>
              <a:t>.</a:t>
            </a:r>
            <a:endParaRPr lang="de-DE" sz="700" kern="0" dirty="0">
              <a:ea typeface="Arial Unicode MS" pitchFamily="34" charset="-128"/>
              <a:cs typeface="Arial Unicode MS" pitchFamily="34" charset="-128"/>
            </a:endParaRPr>
          </a:p>
        </p:txBody>
      </p:sp>
      <p:sp>
        <p:nvSpPr>
          <p:cNvPr id="55" name="TextBox 61"/>
          <p:cNvSpPr txBox="1">
            <a:spLocks noChangeArrowheads="1"/>
          </p:cNvSpPr>
          <p:nvPr/>
        </p:nvSpPr>
        <p:spPr bwMode="auto">
          <a:xfrm>
            <a:off x="327025" y="583260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pic>
        <p:nvPicPr>
          <p:cNvPr id="57" name="Picture 56" descr="scenario_60pxgrün.png"/>
          <p:cNvPicPr>
            <a:picLocks noChangeAspect="1"/>
          </p:cNvPicPr>
          <p:nvPr/>
        </p:nvPicPr>
        <p:blipFill>
          <a:blip r:embed="rId11" cstate="print"/>
          <a:stretch>
            <a:fillRect/>
          </a:stretch>
        </p:blipFill>
        <p:spPr>
          <a:xfrm>
            <a:off x="361522" y="4846253"/>
            <a:ext cx="180000" cy="180000"/>
          </a:xfrm>
          <a:prstGeom prst="rect">
            <a:avLst/>
          </a:prstGeom>
        </p:spPr>
      </p:pic>
      <p:sp>
        <p:nvSpPr>
          <p:cNvPr id="58"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9" name="TextBox 58"/>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pic>
        <p:nvPicPr>
          <p:cNvPr id="60" name="Picture 59" descr="Calculator_2_60px.png"/>
          <p:cNvPicPr>
            <a:picLocks noChangeAspect="1"/>
          </p:cNvPicPr>
          <p:nvPr/>
        </p:nvPicPr>
        <p:blipFill>
          <a:blip r:embed="rId12" cstate="print"/>
          <a:stretch>
            <a:fillRect/>
          </a:stretch>
        </p:blipFill>
        <p:spPr>
          <a:xfrm>
            <a:off x="366739" y="5245467"/>
            <a:ext cx="180000" cy="180000"/>
          </a:xfrm>
          <a:prstGeom prst="rect">
            <a:avLst/>
          </a:prstGeom>
        </p:spPr>
      </p:pic>
      <p:sp>
        <p:nvSpPr>
          <p:cNvPr id="64" name="Rectangle 55">
            <a:hlinkClick r:id="rId13"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5" name="Rectangle 57">
            <a:hlinkClick r:id="rId14"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72" name="Rectangle 57">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8" name="Picture 47"/>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pic>
        <p:nvPicPr>
          <p:cNvPr id="50" name="Picture 4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spTree>
    <p:extLst>
      <p:ext uri="{BB962C8B-B14F-4D97-AF65-F5344CB8AC3E}">
        <p14:creationId xmlns:p14="http://schemas.microsoft.com/office/powerpoint/2010/main" val="3316118065"/>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50"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36" name="TextBox 3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Marketing-to-Opportunity </a:t>
            </a:r>
            <a:br>
              <a:rPr lang="en-US" dirty="0"/>
            </a:br>
            <a:r>
              <a:rPr lang="en-US" sz="2000" b="0" dirty="0"/>
              <a:t>Process Details: Creating Target Group</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087477"/>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Creating Target Group</a:t>
            </a:r>
            <a:r>
              <a:rPr lang="en-US" sz="900" dirty="0"/>
              <a:t> business process enables you to create a target group based on search criteria, reports, or transactional data. The search results can then be added to your new target group. In addition, you can also manually add accounts and contacts that do not match the search parameters, but that also need to be included in the target group. Before assigning your target group to a campaign, you can check whether all members in the target group can be contacted using one particular channel of communication.</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1" name="Chevron 123">
            <a:hlinkClick r:id="rId7" action="ppaction://hlinksldjump"/>
          </p:cNvPr>
          <p:cNvSpPr>
            <a:spLocks noChangeArrowheads="1"/>
          </p:cNvSpPr>
          <p:nvPr/>
        </p:nvSpPr>
        <p:spPr bwMode="auto">
          <a:xfrm>
            <a:off x="1486556"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Executing Campaign</a:t>
            </a:r>
          </a:p>
        </p:txBody>
      </p:sp>
      <p:sp>
        <p:nvSpPr>
          <p:cNvPr id="62" name="Chevron 123">
            <a:hlinkClick r:id="rId8" action="ppaction://hlinksldjump"/>
          </p:cNvPr>
          <p:cNvSpPr>
            <a:spLocks noChangeArrowheads="1"/>
          </p:cNvSpPr>
          <p:nvPr/>
        </p:nvSpPr>
        <p:spPr bwMode="auto">
          <a:xfrm>
            <a:off x="2331223"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Lead</a:t>
            </a:r>
          </a:p>
        </p:txBody>
      </p:sp>
      <p:sp>
        <p:nvSpPr>
          <p:cNvPr id="63" name="Chevron 123">
            <a:hlinkClick r:id="rId9" action="ppaction://hlinksldjump"/>
          </p:cNvPr>
          <p:cNvSpPr>
            <a:spLocks noChangeArrowheads="1"/>
          </p:cNvSpPr>
          <p:nvPr/>
        </p:nvSpPr>
        <p:spPr bwMode="auto">
          <a:xfrm>
            <a:off x="3175889"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Developing Opportunity</a:t>
            </a:r>
          </a:p>
        </p:txBody>
      </p:sp>
      <p:sp>
        <p:nvSpPr>
          <p:cNvPr id="69" name="Chevron 43"/>
          <p:cNvSpPr>
            <a:spLocks noChangeArrowheads="1"/>
          </p:cNvSpPr>
          <p:nvPr/>
        </p:nvSpPr>
        <p:spPr bwMode="auto">
          <a:xfrm>
            <a:off x="346050" y="1827314"/>
            <a:ext cx="1176445" cy="1390567"/>
          </a:xfrm>
          <a:prstGeom prst="chevron">
            <a:avLst>
              <a:gd name="adj" fmla="val 14319"/>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Target Group</a:t>
            </a:r>
          </a:p>
        </p:txBody>
      </p:sp>
      <p:sp>
        <p:nvSpPr>
          <p:cNvPr id="65" name="Chevron 123"/>
          <p:cNvSpPr>
            <a:spLocks noChangeArrowheads="1"/>
          </p:cNvSpPr>
          <p:nvPr/>
        </p:nvSpPr>
        <p:spPr bwMode="auto">
          <a:xfrm>
            <a:off x="527356" y="2124911"/>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Define and maintain target group</a:t>
            </a:r>
          </a:p>
        </p:txBody>
      </p:sp>
      <p:sp>
        <p:nvSpPr>
          <p:cNvPr id="73" name="Oval 72">
            <a:hlinkClick r:id="rId10" action="ppaction://hlinksldjump" tooltip="Click for more information"/>
          </p:cNvPr>
          <p:cNvSpPr>
            <a:spLocks noChangeAspect="1"/>
          </p:cNvSpPr>
          <p:nvPr/>
        </p:nvSpPr>
        <p:spPr bwMode="gray">
          <a:xfrm>
            <a:off x="1165839" y="2842162"/>
            <a:ext cx="144000" cy="144000"/>
          </a:xfrm>
          <a:prstGeom prst="ellipse">
            <a:avLst/>
          </a:prstGeom>
          <a:solidFill>
            <a:srgbClr val="2E6C8D"/>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77" name="Chevron 101"/>
          <p:cNvSpPr>
            <a:spLocks noChangeArrowheads="1"/>
          </p:cNvSpPr>
          <p:nvPr/>
        </p:nvSpPr>
        <p:spPr bwMode="auto">
          <a:xfrm>
            <a:off x="7593013" y="47212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en-US" sz="800">
                <a:solidFill>
                  <a:srgbClr val="404040"/>
                </a:solidFill>
              </a:rPr>
              <a:t>Marketing Assistant</a:t>
            </a:r>
          </a:p>
          <a:p>
            <a:pPr>
              <a:buClr>
                <a:schemeClr val="accent1"/>
              </a:buClr>
              <a:buSzPct val="80000"/>
              <a:buFont typeface="Wingdings" pitchFamily="2" charset="2"/>
              <a:buNone/>
            </a:pPr>
            <a:r>
              <a:rPr lang="en-US" sz="800">
                <a:solidFill>
                  <a:srgbClr val="404040"/>
                </a:solidFill>
              </a:rPr>
              <a:t>Marketing Manager</a:t>
            </a:r>
          </a:p>
        </p:txBody>
      </p:sp>
      <p:sp>
        <p:nvSpPr>
          <p:cNvPr id="79" name="Chevron 102"/>
          <p:cNvSpPr>
            <a:spLocks noChangeArrowheads="1"/>
          </p:cNvSpPr>
          <p:nvPr/>
        </p:nvSpPr>
        <p:spPr bwMode="auto">
          <a:xfrm>
            <a:off x="7593013" y="5140006"/>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Marketing  </a:t>
            </a:r>
          </a:p>
        </p:txBody>
      </p:sp>
      <p:pic>
        <p:nvPicPr>
          <p:cNvPr id="85" name="Picture 68"/>
          <p:cNvPicPr>
            <a:picLocks noChangeAspect="1"/>
          </p:cNvPicPr>
          <p:nvPr>
            <p:custDataLst>
              <p:tags r:id="rId1"/>
            </p:custDataLst>
          </p:nvPr>
        </p:nvPicPr>
        <p:blipFill>
          <a:blip r:embed="rId11" cstate="print">
            <a:extLst>
              <a:ext uri="{28A0092B-C50C-407E-A947-70E740481C1C}">
                <a14:useLocalDpi xmlns:a14="http://schemas.microsoft.com/office/drawing/2010/main" val="0"/>
              </a:ext>
            </a:extLst>
          </a:blip>
          <a:stretch>
            <a:fillRect/>
          </a:stretch>
        </p:blipFill>
        <p:spPr bwMode="auto">
          <a:xfrm>
            <a:off x="6886575" y="4525312"/>
            <a:ext cx="411162" cy="402939"/>
          </a:xfrm>
          <a:prstGeom prst="rect">
            <a:avLst/>
          </a:prstGeom>
          <a:noFill/>
          <a:ln w="9525">
            <a:noFill/>
            <a:miter lim="800000"/>
            <a:headEnd/>
            <a:tailEnd/>
          </a:ln>
        </p:spPr>
      </p:pic>
      <p:sp>
        <p:nvSpPr>
          <p:cNvPr id="38"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39"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40"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42" name="Picture 41" descr="Calculator_2_60px.png"/>
          <p:cNvPicPr>
            <a:picLocks noChangeAspect="1"/>
          </p:cNvPicPr>
          <p:nvPr/>
        </p:nvPicPr>
        <p:blipFill>
          <a:blip r:embed="rId12" cstate="print"/>
          <a:stretch>
            <a:fillRect/>
          </a:stretch>
        </p:blipFill>
        <p:spPr>
          <a:xfrm>
            <a:off x="366739" y="5245467"/>
            <a:ext cx="180000" cy="180000"/>
          </a:xfrm>
          <a:prstGeom prst="rect">
            <a:avLst/>
          </a:prstGeom>
        </p:spPr>
      </p:pic>
      <p:pic>
        <p:nvPicPr>
          <p:cNvPr id="43" name="Picture 42" descr="Monitor_60px.png"/>
          <p:cNvPicPr>
            <a:picLocks noChangeAspect="1"/>
          </p:cNvPicPr>
          <p:nvPr/>
        </p:nvPicPr>
        <p:blipFill>
          <a:blip r:embed="rId13" cstate="print"/>
          <a:stretch>
            <a:fillRect/>
          </a:stretch>
        </p:blipFill>
        <p:spPr>
          <a:xfrm>
            <a:off x="366739" y="5604137"/>
            <a:ext cx="180000" cy="180000"/>
          </a:xfrm>
          <a:prstGeom prst="rect">
            <a:avLst/>
          </a:prstGeom>
        </p:spPr>
      </p:pic>
      <p:sp>
        <p:nvSpPr>
          <p:cNvPr id="44" name="Rectangle 57">
            <a:hlinkClick r:id="rId14"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5" name="Rectangle 57">
            <a:hlinkClick r:id="rId15"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64" name="Rectangle 57">
            <a:hlinkClick r:id="rId16"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2" name="Picture 51"/>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3" name="Picture 37"/>
          <p:cNvPicPr>
            <a:picLocks noChangeAspect="1" noChangeArrowheads="1"/>
          </p:cNvPicPr>
          <p:nvPr>
            <p:custDataLst>
              <p:tags r:id="rId2"/>
            </p:custDataLst>
          </p:nvPr>
        </p:nvPicPr>
        <p:blipFill>
          <a:blip r:embed="rId18">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
        <p:nvSpPr>
          <p:cNvPr id="55" name="TextBox 59">
            <a:hlinkClick r:id="rId19" action="ppaction://hlinksldjump"/>
          </p:cNvPr>
          <p:cNvSpPr txBox="1">
            <a:spLocks noChangeArrowheads="1"/>
          </p:cNvSpPr>
          <p:nvPr/>
        </p:nvSpPr>
        <p:spPr bwMode="auto">
          <a:xfrm>
            <a:off x="1159956" y="1770175"/>
            <a:ext cx="172089" cy="276999"/>
          </a:xfrm>
          <a:prstGeom prst="rect">
            <a:avLst/>
          </a:prstGeom>
          <a:noFill/>
          <a:ln w="9525">
            <a:noFill/>
            <a:miter lim="800000"/>
            <a:headEnd/>
            <a:tailEnd/>
          </a:ln>
        </p:spPr>
        <p:txBody>
          <a:bodyPr wrap="none" lIns="72000" rIns="0">
            <a:spAutoFit/>
          </a:bodyPr>
          <a:lstStyle/>
          <a:p>
            <a:r>
              <a:rPr lang="en-US" sz="1200" dirty="0">
                <a:solidFill>
                  <a:schemeClr val="bg1"/>
                </a:solidFill>
                <a:latin typeface="BentonSans Light" pitchFamily="2" charset="0"/>
                <a:cs typeface="BrowalliaUPC" pitchFamily="34" charset="-34"/>
              </a:rPr>
              <a:t>X</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50"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44" name="TextBox 43"/>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Marketing-to-Opportunity </a:t>
            </a:r>
            <a:br>
              <a:rPr lang="en-US" dirty="0"/>
            </a:br>
            <a:r>
              <a:rPr lang="en-US" sz="2000" b="0" dirty="0"/>
              <a:t>Process Details: Creating Target Group</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087477"/>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Creating Target Group</a:t>
            </a:r>
            <a:r>
              <a:rPr lang="en-US" sz="900" dirty="0"/>
              <a:t> business process enables you to create a target group based on search criteria, reports, or transactional data. The search results can then be added to your new target group. In addition, you can also manually add accounts and contacts that do not match the search parameters, but that also need to be included in the target group. Before assigning your target group to a campaign, you can check whether all members in the target group can be contacted using one particular channel of communication.</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9" name="Chevron 43"/>
          <p:cNvSpPr>
            <a:spLocks noChangeArrowheads="1"/>
          </p:cNvSpPr>
          <p:nvPr/>
        </p:nvSpPr>
        <p:spPr bwMode="auto">
          <a:xfrm>
            <a:off x="346050" y="1827314"/>
            <a:ext cx="1176445" cy="1390567"/>
          </a:xfrm>
          <a:prstGeom prst="chevron">
            <a:avLst>
              <a:gd name="adj" fmla="val 14319"/>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Target Group</a:t>
            </a:r>
          </a:p>
        </p:txBody>
      </p:sp>
      <p:sp>
        <p:nvSpPr>
          <p:cNvPr id="65" name="Chevron 123"/>
          <p:cNvSpPr>
            <a:spLocks noChangeArrowheads="1"/>
          </p:cNvSpPr>
          <p:nvPr/>
        </p:nvSpPr>
        <p:spPr bwMode="auto">
          <a:xfrm>
            <a:off x="527356" y="2124911"/>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Define and maintain target group</a:t>
            </a:r>
          </a:p>
        </p:txBody>
      </p:sp>
      <p:sp>
        <p:nvSpPr>
          <p:cNvPr id="73" name="Oval 72">
            <a:hlinkClick r:id="rId7" action="ppaction://hlinksldjump" tooltip="Click for more information"/>
          </p:cNvPr>
          <p:cNvSpPr>
            <a:spLocks noChangeAspect="1"/>
          </p:cNvSpPr>
          <p:nvPr/>
        </p:nvSpPr>
        <p:spPr bwMode="gray">
          <a:xfrm>
            <a:off x="1165839" y="28421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7" name="Chevron 101"/>
          <p:cNvSpPr>
            <a:spLocks noChangeArrowheads="1"/>
          </p:cNvSpPr>
          <p:nvPr/>
        </p:nvSpPr>
        <p:spPr bwMode="auto">
          <a:xfrm>
            <a:off x="7593013" y="47212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en-US" sz="800">
                <a:solidFill>
                  <a:srgbClr val="404040"/>
                </a:solidFill>
              </a:rPr>
              <a:t>Marketing Assistant</a:t>
            </a:r>
          </a:p>
          <a:p>
            <a:pPr>
              <a:buClr>
                <a:schemeClr val="accent1"/>
              </a:buClr>
              <a:buSzPct val="80000"/>
              <a:buFont typeface="Wingdings" pitchFamily="2" charset="2"/>
              <a:buNone/>
            </a:pPr>
            <a:r>
              <a:rPr lang="en-US" sz="800">
                <a:solidFill>
                  <a:srgbClr val="404040"/>
                </a:solidFill>
              </a:rPr>
              <a:t>Marketing Manager</a:t>
            </a:r>
          </a:p>
        </p:txBody>
      </p:sp>
      <p:sp>
        <p:nvSpPr>
          <p:cNvPr id="35" name="TextBox 59">
            <a:hlinkClick r:id="rId8" action="ppaction://hlinksldjump"/>
          </p:cNvPr>
          <p:cNvSpPr txBox="1">
            <a:spLocks noChangeArrowheads="1"/>
          </p:cNvSpPr>
          <p:nvPr/>
        </p:nvSpPr>
        <p:spPr bwMode="auto">
          <a:xfrm>
            <a:off x="1159956" y="1770175"/>
            <a:ext cx="172089" cy="276999"/>
          </a:xfrm>
          <a:prstGeom prst="rect">
            <a:avLst/>
          </a:prstGeom>
          <a:noFill/>
          <a:ln w="9525">
            <a:noFill/>
            <a:miter lim="800000"/>
            <a:headEnd/>
            <a:tailEnd/>
          </a:ln>
        </p:spPr>
        <p:txBody>
          <a:bodyPr wrap="none" lIns="72000" rIns="0">
            <a:spAutoFit/>
          </a:bodyPr>
          <a:lstStyle/>
          <a:p>
            <a:r>
              <a:rPr lang="en-US" sz="1200" dirty="0">
                <a:solidFill>
                  <a:schemeClr val="bg1"/>
                </a:solidFill>
                <a:latin typeface="BentonSans Light" pitchFamily="2" charset="0"/>
                <a:cs typeface="BrowalliaUPC" pitchFamily="34" charset="-34"/>
              </a:rPr>
              <a:t>X</a:t>
            </a:r>
          </a:p>
        </p:txBody>
      </p:sp>
      <p:sp>
        <p:nvSpPr>
          <p:cNvPr id="36" name="Rectangle 61"/>
          <p:cNvSpPr>
            <a:spLocks noChangeArrowheads="1"/>
          </p:cNvSpPr>
          <p:nvPr/>
        </p:nvSpPr>
        <p:spPr bwMode="auto">
          <a:xfrm>
            <a:off x="1336451" y="3015700"/>
            <a:ext cx="3216275" cy="914950"/>
          </a:xfrm>
          <a:prstGeom prst="rect">
            <a:avLst/>
          </a:prstGeom>
          <a:solidFill>
            <a:srgbClr val="D2F0FF"/>
          </a:solidFill>
          <a:ln w="3175">
            <a:solidFill>
              <a:schemeClr val="tx1"/>
            </a:solidFill>
            <a:miter lim="800000"/>
            <a:headEnd/>
            <a:tailEnd/>
          </a:ln>
        </p:spPr>
        <p:txBody>
          <a:bodyPr tIns="180000"/>
          <a:lstStyle/>
          <a:p>
            <a:r>
              <a:rPr lang="en-US" sz="600" dirty="0"/>
              <a:t>When creating a new target group, you query your customer and prospect database by using different search criteria. The search results can be added to your new target group. In addition you can also manually add accounts and contacts that do not match the search parameters, but need to be included in the target group as well. Before assigning your target group to a campaign, you can check in the target group itself whether all members can be contacted by a certain communication channel. </a:t>
            </a:r>
          </a:p>
        </p:txBody>
      </p:sp>
      <p:sp>
        <p:nvSpPr>
          <p:cNvPr id="38" name="TextBox 59">
            <a:hlinkClick r:id="rId9" action="ppaction://hlinksldjump"/>
          </p:cNvPr>
          <p:cNvSpPr txBox="1">
            <a:spLocks noChangeArrowheads="1"/>
          </p:cNvSpPr>
          <p:nvPr/>
        </p:nvSpPr>
        <p:spPr bwMode="auto">
          <a:xfrm>
            <a:off x="4287614" y="2974393"/>
            <a:ext cx="284052" cy="276999"/>
          </a:xfrm>
          <a:prstGeom prst="rect">
            <a:avLst/>
          </a:prstGeom>
          <a:noFill/>
          <a:ln w="9525">
            <a:noFill/>
            <a:miter lim="800000"/>
            <a:headEnd/>
            <a:tailEnd/>
          </a:ln>
        </p:spPr>
        <p:txBody>
          <a:bodyPr wrap="none">
            <a:spAutoFit/>
          </a:bodyPr>
          <a:lstStyle/>
          <a:p>
            <a:r>
              <a:rPr lang="en-US" sz="1200" dirty="0">
                <a:latin typeface="BentonSans Light" pitchFamily="2" charset="0"/>
                <a:cs typeface="BrowalliaUPC" pitchFamily="34" charset="-34"/>
              </a:rPr>
              <a:t>X</a:t>
            </a:r>
          </a:p>
        </p:txBody>
      </p:sp>
      <p:sp>
        <p:nvSpPr>
          <p:cNvPr id="39" name="Chevron 123">
            <a:hlinkClick r:id="rId10" action="ppaction://hlinksldjump"/>
          </p:cNvPr>
          <p:cNvSpPr>
            <a:spLocks noChangeArrowheads="1"/>
          </p:cNvSpPr>
          <p:nvPr/>
        </p:nvSpPr>
        <p:spPr bwMode="auto">
          <a:xfrm>
            <a:off x="1486556"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Executing Campaign</a:t>
            </a:r>
          </a:p>
        </p:txBody>
      </p:sp>
      <p:sp>
        <p:nvSpPr>
          <p:cNvPr id="40" name="Chevron 123">
            <a:hlinkClick r:id="rId11" action="ppaction://hlinksldjump"/>
          </p:cNvPr>
          <p:cNvSpPr>
            <a:spLocks noChangeArrowheads="1"/>
          </p:cNvSpPr>
          <p:nvPr/>
        </p:nvSpPr>
        <p:spPr bwMode="auto">
          <a:xfrm>
            <a:off x="2331223"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Lead</a:t>
            </a:r>
          </a:p>
        </p:txBody>
      </p:sp>
      <p:sp>
        <p:nvSpPr>
          <p:cNvPr id="41" name="Chevron 123">
            <a:hlinkClick r:id="rId12" action="ppaction://hlinksldjump"/>
          </p:cNvPr>
          <p:cNvSpPr>
            <a:spLocks noChangeArrowheads="1"/>
          </p:cNvSpPr>
          <p:nvPr/>
        </p:nvSpPr>
        <p:spPr bwMode="auto">
          <a:xfrm>
            <a:off x="3175889"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Developing Opportunity</a:t>
            </a:r>
          </a:p>
        </p:txBody>
      </p:sp>
      <p:sp>
        <p:nvSpPr>
          <p:cNvPr id="43" name="Chevron 102"/>
          <p:cNvSpPr>
            <a:spLocks noChangeArrowheads="1"/>
          </p:cNvSpPr>
          <p:nvPr/>
        </p:nvSpPr>
        <p:spPr bwMode="auto">
          <a:xfrm>
            <a:off x="7593013" y="5140006"/>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Marketing  </a:t>
            </a:r>
          </a:p>
        </p:txBody>
      </p:sp>
      <p:sp>
        <p:nvSpPr>
          <p:cNvPr id="45"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6"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4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1" name="Picture 60" descr="Calculator_2_60px.png"/>
          <p:cNvPicPr>
            <a:picLocks noChangeAspect="1"/>
          </p:cNvPicPr>
          <p:nvPr/>
        </p:nvPicPr>
        <p:blipFill>
          <a:blip r:embed="rId13" cstate="print"/>
          <a:stretch>
            <a:fillRect/>
          </a:stretch>
        </p:blipFill>
        <p:spPr>
          <a:xfrm>
            <a:off x="366739" y="5245467"/>
            <a:ext cx="180000" cy="180000"/>
          </a:xfrm>
          <a:prstGeom prst="rect">
            <a:avLst/>
          </a:prstGeom>
        </p:spPr>
      </p:pic>
      <p:pic>
        <p:nvPicPr>
          <p:cNvPr id="62" name="Picture 61" descr="Monitor_60px.png"/>
          <p:cNvPicPr>
            <a:picLocks noChangeAspect="1"/>
          </p:cNvPicPr>
          <p:nvPr/>
        </p:nvPicPr>
        <p:blipFill>
          <a:blip r:embed="rId14" cstate="print"/>
          <a:stretch>
            <a:fillRect/>
          </a:stretch>
        </p:blipFill>
        <p:spPr>
          <a:xfrm>
            <a:off x="366739" y="5604137"/>
            <a:ext cx="180000" cy="180000"/>
          </a:xfrm>
          <a:prstGeom prst="rect">
            <a:avLst/>
          </a:prstGeom>
        </p:spPr>
      </p:pic>
      <p:sp>
        <p:nvSpPr>
          <p:cNvPr id="63" name="Rectangle 57">
            <a:hlinkClick r:id="rId15"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4" name="Rectangle 57">
            <a:hlinkClick r:id="rId16"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0" name="Rectangle 57">
            <a:hlinkClick r:id="rId1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2" name="Picture 51"/>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3" name="Picture 68"/>
          <p:cNvPicPr>
            <a:picLocks noChangeAspect="1"/>
          </p:cNvPicPr>
          <p:nvPr>
            <p:custDataLst>
              <p:tags r:id="rId1"/>
            </p:custDataLst>
          </p:nvPr>
        </p:nvPicPr>
        <p:blipFill>
          <a:blip r:embed="rId19" cstate="print">
            <a:extLst>
              <a:ext uri="{28A0092B-C50C-407E-A947-70E740481C1C}">
                <a14:useLocalDpi xmlns:a14="http://schemas.microsoft.com/office/drawing/2010/main" val="0"/>
              </a:ext>
            </a:extLst>
          </a:blip>
          <a:stretch>
            <a:fillRect/>
          </a:stretch>
        </p:blipFill>
        <p:spPr bwMode="auto">
          <a:xfrm>
            <a:off x="6886575" y="4525312"/>
            <a:ext cx="411162" cy="402939"/>
          </a:xfrm>
          <a:prstGeom prst="rect">
            <a:avLst/>
          </a:prstGeom>
          <a:noFill/>
          <a:ln w="9525">
            <a:noFill/>
            <a:miter lim="800000"/>
            <a:headEnd/>
            <a:tailEnd/>
          </a:ln>
        </p:spPr>
      </p:pic>
      <p:pic>
        <p:nvPicPr>
          <p:cNvPr id="55" name="Picture 37"/>
          <p:cNvPicPr>
            <a:picLocks noChangeAspect="1" noChangeArrowheads="1"/>
          </p:cNvPicPr>
          <p:nvPr>
            <p:custDataLst>
              <p:tags r:id="rId2"/>
            </p:custDataLst>
          </p:nvPr>
        </p:nvPicPr>
        <p:blipFill>
          <a:blip r:embed="rId20">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50"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46" name="TextBox 4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Marketing-to-Opportunity </a:t>
            </a:r>
            <a:br>
              <a:rPr lang="en-US" dirty="0"/>
            </a:br>
            <a:r>
              <a:rPr lang="en-US" sz="2000" b="0" dirty="0"/>
              <a:t>Process Details: Creating and Executing Campaign</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000274"/>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Creating and Executing Campaign</a:t>
            </a:r>
            <a:r>
              <a:rPr lang="en-US" sz="900" dirty="0"/>
              <a:t> business process enables you as a marketing employee to create a campaign, assign the newly created target group, and select a campaign type. In addition, you can decide whether to automatically create activities out of the campaign for account and contact history. Following this, the campaign can be executed.</a:t>
            </a:r>
          </a:p>
          <a:p>
            <a:pPr>
              <a:spcBef>
                <a:spcPts val="600"/>
              </a:spcBef>
            </a:pPr>
            <a:r>
              <a:rPr lang="en-US" sz="900" dirty="0"/>
              <a:t>The campaign is executed by exporting to a Microsoft Excel template all target group members who are addressable according to the selected campaign type.</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7"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Target Group</a:t>
            </a:r>
          </a:p>
        </p:txBody>
      </p:sp>
      <p:sp>
        <p:nvSpPr>
          <p:cNvPr id="62" name="Chevron 123">
            <a:hlinkClick r:id="rId8" action="ppaction://hlinksldjump"/>
          </p:cNvPr>
          <p:cNvSpPr>
            <a:spLocks noChangeArrowheads="1"/>
          </p:cNvSpPr>
          <p:nvPr/>
        </p:nvSpPr>
        <p:spPr bwMode="auto">
          <a:xfrm>
            <a:off x="5665339"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Lead</a:t>
            </a:r>
          </a:p>
        </p:txBody>
      </p:sp>
      <p:sp>
        <p:nvSpPr>
          <p:cNvPr id="63" name="Chevron 123">
            <a:hlinkClick r:id="rId9" action="ppaction://hlinksldjump"/>
          </p:cNvPr>
          <p:cNvSpPr>
            <a:spLocks noChangeArrowheads="1"/>
          </p:cNvSpPr>
          <p:nvPr/>
        </p:nvSpPr>
        <p:spPr bwMode="auto">
          <a:xfrm>
            <a:off x="653814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Developing Opportunity</a:t>
            </a:r>
          </a:p>
        </p:txBody>
      </p:sp>
      <p:sp>
        <p:nvSpPr>
          <p:cNvPr id="64" name="Chevron 45"/>
          <p:cNvSpPr>
            <a:spLocks noChangeArrowheads="1"/>
          </p:cNvSpPr>
          <p:nvPr/>
        </p:nvSpPr>
        <p:spPr bwMode="auto">
          <a:xfrm>
            <a:off x="1121198" y="1846674"/>
            <a:ext cx="4572000"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and Executing Campaign</a:t>
            </a:r>
          </a:p>
        </p:txBody>
      </p:sp>
      <p:sp>
        <p:nvSpPr>
          <p:cNvPr id="65" name="Chevron 123"/>
          <p:cNvSpPr>
            <a:spLocks noChangeArrowheads="1"/>
          </p:cNvSpPr>
          <p:nvPr/>
        </p:nvSpPr>
        <p:spPr bwMode="auto">
          <a:xfrm>
            <a:off x="1286989" y="2073180"/>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campaign</a:t>
            </a:r>
          </a:p>
        </p:txBody>
      </p:sp>
      <p:sp>
        <p:nvSpPr>
          <p:cNvPr id="68" name="Chevron 123"/>
          <p:cNvSpPr>
            <a:spLocks noChangeArrowheads="1"/>
          </p:cNvSpPr>
          <p:nvPr/>
        </p:nvSpPr>
        <p:spPr bwMode="auto">
          <a:xfrm>
            <a:off x="2156841" y="2080361"/>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Execute and monitor campaign</a:t>
            </a:r>
          </a:p>
        </p:txBody>
      </p:sp>
      <p:sp>
        <p:nvSpPr>
          <p:cNvPr id="69" name="Chevron 123"/>
          <p:cNvSpPr>
            <a:spLocks noChangeArrowheads="1"/>
          </p:cNvSpPr>
          <p:nvPr/>
        </p:nvSpPr>
        <p:spPr bwMode="auto">
          <a:xfrm>
            <a:off x="3012625" y="2073474"/>
            <a:ext cx="882715" cy="879809"/>
          </a:xfrm>
          <a:prstGeom prst="chevron">
            <a:avLst>
              <a:gd name="adj" fmla="val 10356"/>
            </a:avLst>
          </a:prstGeom>
          <a:solidFill>
            <a:schemeClr val="bg1"/>
          </a:solidFill>
          <a:ln w="3175" cap="rnd" algn="ctr">
            <a:solidFill>
              <a:srgbClr val="BABABA"/>
            </a:solidFill>
            <a:prstDash val="sysDash"/>
            <a:bevel/>
            <a:headEnd/>
            <a:tailEnd/>
          </a:ln>
        </p:spPr>
        <p:txBody>
          <a:bodyPr lIns="72000" tIns="0" rIns="0" bIns="0" anchor="ctr"/>
          <a:lstStyle/>
          <a:p>
            <a:pPr fontAlgn="base">
              <a:lnSpc>
                <a:spcPct val="90000"/>
              </a:lnSpc>
              <a:spcBef>
                <a:spcPts val="3600"/>
              </a:spcBef>
              <a:spcAft>
                <a:spcPct val="0"/>
              </a:spcAft>
              <a:buClr>
                <a:schemeClr val="accent1"/>
              </a:buClr>
              <a:buSzPct val="80000"/>
            </a:pPr>
            <a:r>
              <a:rPr lang="en-US" sz="800" dirty="0">
                <a:solidFill>
                  <a:srgbClr val="404040"/>
                </a:solidFill>
              </a:rPr>
              <a:t>Contact target group members</a:t>
            </a:r>
          </a:p>
        </p:txBody>
      </p:sp>
      <p:sp>
        <p:nvSpPr>
          <p:cNvPr id="70" name="Chevron 123"/>
          <p:cNvSpPr>
            <a:spLocks noChangeArrowheads="1"/>
          </p:cNvSpPr>
          <p:nvPr/>
        </p:nvSpPr>
        <p:spPr bwMode="auto">
          <a:xfrm>
            <a:off x="3868409" y="2080655"/>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Capture campaign responses</a:t>
            </a:r>
          </a:p>
        </p:txBody>
      </p:sp>
      <p:sp>
        <p:nvSpPr>
          <p:cNvPr id="73" name="Chevron 123"/>
          <p:cNvSpPr>
            <a:spLocks noChangeArrowheads="1"/>
          </p:cNvSpPr>
          <p:nvPr/>
        </p:nvSpPr>
        <p:spPr bwMode="auto">
          <a:xfrm>
            <a:off x="4724209" y="2073325"/>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Finalize and check campaign results</a:t>
            </a:r>
          </a:p>
        </p:txBody>
      </p:sp>
      <p:sp>
        <p:nvSpPr>
          <p:cNvPr id="77" name="Oval 76">
            <a:hlinkClick r:id="rId10" action="ppaction://hlinksldjump" tooltip="Click for more information"/>
          </p:cNvPr>
          <p:cNvSpPr>
            <a:spLocks noChangeAspect="1"/>
          </p:cNvSpPr>
          <p:nvPr/>
        </p:nvSpPr>
        <p:spPr bwMode="gray">
          <a:xfrm>
            <a:off x="1883307" y="27530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9" name="Oval 78">
            <a:hlinkClick r:id="rId11" action="ppaction://hlinksldjump" tooltip="Click for more information"/>
          </p:cNvPr>
          <p:cNvSpPr>
            <a:spLocks noChangeAspect="1"/>
          </p:cNvSpPr>
          <p:nvPr/>
        </p:nvSpPr>
        <p:spPr bwMode="gray">
          <a:xfrm>
            <a:off x="2795379" y="27530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5" name="Oval 84">
            <a:hlinkClick r:id="rId12" action="ppaction://hlinksldjump" tooltip="Click for more information"/>
          </p:cNvPr>
          <p:cNvSpPr>
            <a:spLocks noChangeAspect="1"/>
          </p:cNvSpPr>
          <p:nvPr/>
        </p:nvSpPr>
        <p:spPr bwMode="gray">
          <a:xfrm>
            <a:off x="3621667" y="27530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6" name="Oval 85">
            <a:hlinkClick r:id="rId13" action="ppaction://hlinksldjump" tooltip="Click for more information"/>
          </p:cNvPr>
          <p:cNvSpPr>
            <a:spLocks noChangeAspect="1"/>
          </p:cNvSpPr>
          <p:nvPr/>
        </p:nvSpPr>
        <p:spPr bwMode="gray">
          <a:xfrm>
            <a:off x="4457053" y="27530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3" name="Chevron 101"/>
          <p:cNvSpPr>
            <a:spLocks noChangeArrowheads="1"/>
          </p:cNvSpPr>
          <p:nvPr/>
        </p:nvSpPr>
        <p:spPr bwMode="auto">
          <a:xfrm>
            <a:off x="7593013" y="47212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en-US" sz="800">
                <a:solidFill>
                  <a:srgbClr val="404040"/>
                </a:solidFill>
              </a:rPr>
              <a:t>Marketing Assistant</a:t>
            </a:r>
          </a:p>
          <a:p>
            <a:pPr>
              <a:buClr>
                <a:schemeClr val="accent1"/>
              </a:buClr>
              <a:buSzPct val="80000"/>
              <a:buFont typeface="Wingdings" pitchFamily="2" charset="2"/>
              <a:buNone/>
            </a:pPr>
            <a:r>
              <a:rPr lang="en-US" sz="800">
                <a:solidFill>
                  <a:srgbClr val="404040"/>
                </a:solidFill>
              </a:rPr>
              <a:t>Marketing Manager</a:t>
            </a:r>
          </a:p>
        </p:txBody>
      </p:sp>
      <p:sp>
        <p:nvSpPr>
          <p:cNvPr id="95" name="Chevron 102"/>
          <p:cNvSpPr>
            <a:spLocks noChangeArrowheads="1"/>
          </p:cNvSpPr>
          <p:nvPr/>
        </p:nvSpPr>
        <p:spPr bwMode="auto">
          <a:xfrm>
            <a:off x="7593013" y="5244510"/>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Marketing  </a:t>
            </a:r>
          </a:p>
          <a:p>
            <a:pPr>
              <a:buClr>
                <a:schemeClr val="accent1"/>
              </a:buClr>
              <a:buSzPct val="80000"/>
              <a:buFont typeface="Wingdings" pitchFamily="2" charset="2"/>
              <a:buNone/>
            </a:pPr>
            <a:r>
              <a:rPr lang="en-US" sz="800" dirty="0">
                <a:solidFill>
                  <a:srgbClr val="404040"/>
                </a:solidFill>
              </a:rPr>
              <a:t>Account Management  </a:t>
            </a:r>
          </a:p>
        </p:txBody>
      </p:sp>
      <p:sp>
        <p:nvSpPr>
          <p:cNvPr id="44" name="Oval 43">
            <a:hlinkClick r:id="rId14" action="ppaction://hlinksldjump" tooltip="Click for more information"/>
          </p:cNvPr>
          <p:cNvSpPr>
            <a:spLocks noChangeAspect="1"/>
          </p:cNvSpPr>
          <p:nvPr/>
        </p:nvSpPr>
        <p:spPr bwMode="gray">
          <a:xfrm>
            <a:off x="5333353" y="27530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48"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1"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6"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2" name="Picture 71" descr="Calculator_2_60px.png"/>
          <p:cNvPicPr>
            <a:picLocks noChangeAspect="1"/>
          </p:cNvPicPr>
          <p:nvPr/>
        </p:nvPicPr>
        <p:blipFill>
          <a:blip r:embed="rId15" cstate="print"/>
          <a:stretch>
            <a:fillRect/>
          </a:stretch>
        </p:blipFill>
        <p:spPr>
          <a:xfrm>
            <a:off x="366739" y="5245467"/>
            <a:ext cx="180000" cy="180000"/>
          </a:xfrm>
          <a:prstGeom prst="rect">
            <a:avLst/>
          </a:prstGeom>
        </p:spPr>
      </p:pic>
      <p:pic>
        <p:nvPicPr>
          <p:cNvPr id="74" name="Picture 73" descr="Monitor_60px.png"/>
          <p:cNvPicPr>
            <a:picLocks noChangeAspect="1"/>
          </p:cNvPicPr>
          <p:nvPr/>
        </p:nvPicPr>
        <p:blipFill>
          <a:blip r:embed="rId16" cstate="print"/>
          <a:stretch>
            <a:fillRect/>
          </a:stretch>
        </p:blipFill>
        <p:spPr>
          <a:xfrm>
            <a:off x="366739" y="5604137"/>
            <a:ext cx="180000" cy="180000"/>
          </a:xfrm>
          <a:prstGeom prst="rect">
            <a:avLst/>
          </a:prstGeom>
        </p:spPr>
      </p:pic>
      <p:sp>
        <p:nvSpPr>
          <p:cNvPr id="75" name="Rectangle 57">
            <a:hlinkClick r:id="rId17"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6" name="Rectangle 57">
            <a:hlinkClick r:id="rId18"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1" name="Rectangle 57">
            <a:hlinkClick r:id="rId19"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2" name="Picture 51"/>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3" name="Picture 68"/>
          <p:cNvPicPr>
            <a:picLocks noChangeAspect="1"/>
          </p:cNvPicPr>
          <p:nvPr>
            <p:custDataLst>
              <p:tags r:id="rId1"/>
            </p:custDataLst>
          </p:nvPr>
        </p:nvPicPr>
        <p:blipFill>
          <a:blip r:embed="rId21" cstate="print">
            <a:extLst>
              <a:ext uri="{28A0092B-C50C-407E-A947-70E740481C1C}">
                <a14:useLocalDpi xmlns:a14="http://schemas.microsoft.com/office/drawing/2010/main" val="0"/>
              </a:ext>
            </a:extLst>
          </a:blip>
          <a:stretch>
            <a:fillRect/>
          </a:stretch>
        </p:blipFill>
        <p:spPr bwMode="auto">
          <a:xfrm>
            <a:off x="6886575" y="4525312"/>
            <a:ext cx="411162" cy="402939"/>
          </a:xfrm>
          <a:prstGeom prst="rect">
            <a:avLst/>
          </a:prstGeom>
          <a:noFill/>
          <a:ln w="9525">
            <a:noFill/>
            <a:miter lim="800000"/>
            <a:headEnd/>
            <a:tailEnd/>
          </a:ln>
        </p:spPr>
      </p:pic>
      <p:pic>
        <p:nvPicPr>
          <p:cNvPr id="55" name="Picture 37"/>
          <p:cNvPicPr>
            <a:picLocks noChangeAspect="1" noChangeArrowheads="1"/>
          </p:cNvPicPr>
          <p:nvPr>
            <p:custDataLst>
              <p:tags r:id="rId2"/>
            </p:custDataLst>
          </p:nvPr>
        </p:nvPicPr>
        <p:blipFill>
          <a:blip r:embed="rId22">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
        <p:nvSpPr>
          <p:cNvPr id="56" name="TextBox 59">
            <a:hlinkClick r:id="rId23" action="ppaction://hlinksldjump"/>
          </p:cNvPr>
          <p:cNvSpPr txBox="1">
            <a:spLocks noChangeArrowheads="1"/>
          </p:cNvSpPr>
          <p:nvPr/>
        </p:nvSpPr>
        <p:spPr bwMode="auto">
          <a:xfrm>
            <a:off x="5348902" y="1809620"/>
            <a:ext cx="172089" cy="276999"/>
          </a:xfrm>
          <a:prstGeom prst="rect">
            <a:avLst/>
          </a:prstGeom>
          <a:noFill/>
          <a:ln w="9525">
            <a:noFill/>
            <a:miter lim="800000"/>
            <a:headEnd/>
            <a:tailEnd/>
          </a:ln>
        </p:spPr>
        <p:txBody>
          <a:bodyPr wrap="none" lIns="72000" rIns="0">
            <a:spAutoFit/>
          </a:bodyPr>
          <a:lstStyle/>
          <a:p>
            <a:r>
              <a:rPr lang="en-US" sz="1200" dirty="0">
                <a:solidFill>
                  <a:schemeClr val="bg1"/>
                </a:solidFill>
                <a:latin typeface="BentonSans Light" pitchFamily="2" charset="0"/>
                <a:cs typeface="BrowalliaUPC" pitchFamily="34" charset="-34"/>
              </a:rPr>
              <a:t>X</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50"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1" name="TextBox 6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Marketing-to-Opportunity </a:t>
            </a:r>
            <a:br>
              <a:rPr lang="en-US" dirty="0"/>
            </a:br>
            <a:r>
              <a:rPr lang="en-US" sz="2000" b="0" dirty="0"/>
              <a:t>Process Details: Creating and Executing Campaign</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000274"/>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Creating and Executing Campaign</a:t>
            </a:r>
            <a:r>
              <a:rPr lang="en-US" sz="900" dirty="0"/>
              <a:t> business process enables you as a marketing employee to create a campaign, assign the newly created target group, and select a campaign type. In addition, you can decide whether to automatically create activities out of the campaign for account and contact history. Following this, the campaign can be executed.</a:t>
            </a:r>
          </a:p>
          <a:p>
            <a:pPr>
              <a:spcBef>
                <a:spcPts val="600"/>
              </a:spcBef>
            </a:pPr>
            <a:r>
              <a:rPr lang="en-US" sz="900" dirty="0"/>
              <a:t>The campaign is executed by exporting to a Microsoft Excel template all target group members who are addressable according to the selected campaign type.</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7"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Target Group</a:t>
            </a:r>
          </a:p>
        </p:txBody>
      </p:sp>
      <p:sp>
        <p:nvSpPr>
          <p:cNvPr id="63" name="Chevron 123">
            <a:hlinkClick r:id="rId8" action="ppaction://hlinksldjump"/>
          </p:cNvPr>
          <p:cNvSpPr>
            <a:spLocks noChangeArrowheads="1"/>
          </p:cNvSpPr>
          <p:nvPr/>
        </p:nvSpPr>
        <p:spPr bwMode="auto">
          <a:xfrm>
            <a:off x="653814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Developing Opportunity</a:t>
            </a:r>
          </a:p>
        </p:txBody>
      </p:sp>
      <p:sp>
        <p:nvSpPr>
          <p:cNvPr id="64" name="Chevron 45"/>
          <p:cNvSpPr>
            <a:spLocks noChangeArrowheads="1"/>
          </p:cNvSpPr>
          <p:nvPr/>
        </p:nvSpPr>
        <p:spPr bwMode="auto">
          <a:xfrm>
            <a:off x="1121198" y="1846674"/>
            <a:ext cx="4572000"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and Executing Campaign</a:t>
            </a:r>
          </a:p>
        </p:txBody>
      </p:sp>
      <p:sp>
        <p:nvSpPr>
          <p:cNvPr id="93" name="Chevron 101"/>
          <p:cNvSpPr>
            <a:spLocks noChangeArrowheads="1"/>
          </p:cNvSpPr>
          <p:nvPr/>
        </p:nvSpPr>
        <p:spPr bwMode="auto">
          <a:xfrm>
            <a:off x="7593013" y="47212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en-US" sz="800">
                <a:solidFill>
                  <a:srgbClr val="404040"/>
                </a:solidFill>
              </a:rPr>
              <a:t>Marketing Assistant</a:t>
            </a:r>
          </a:p>
          <a:p>
            <a:pPr>
              <a:buClr>
                <a:schemeClr val="accent1"/>
              </a:buClr>
              <a:buSzPct val="80000"/>
              <a:buFont typeface="Wingdings" pitchFamily="2" charset="2"/>
              <a:buNone/>
            </a:pPr>
            <a:r>
              <a:rPr lang="en-US" sz="800">
                <a:solidFill>
                  <a:srgbClr val="404040"/>
                </a:solidFill>
              </a:rPr>
              <a:t>Marketing Manager</a:t>
            </a:r>
          </a:p>
        </p:txBody>
      </p:sp>
      <p:sp>
        <p:nvSpPr>
          <p:cNvPr id="89" name="Chevron 123"/>
          <p:cNvSpPr>
            <a:spLocks noChangeArrowheads="1"/>
          </p:cNvSpPr>
          <p:nvPr/>
        </p:nvSpPr>
        <p:spPr bwMode="auto">
          <a:xfrm>
            <a:off x="1286989" y="2073180"/>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campaign</a:t>
            </a:r>
          </a:p>
        </p:txBody>
      </p:sp>
      <p:sp>
        <p:nvSpPr>
          <p:cNvPr id="90" name="Chevron 123"/>
          <p:cNvSpPr>
            <a:spLocks noChangeArrowheads="1"/>
          </p:cNvSpPr>
          <p:nvPr/>
        </p:nvSpPr>
        <p:spPr bwMode="auto">
          <a:xfrm>
            <a:off x="2156841" y="2080361"/>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Execute and monitor campaign</a:t>
            </a:r>
          </a:p>
        </p:txBody>
      </p:sp>
      <p:sp>
        <p:nvSpPr>
          <p:cNvPr id="91" name="Chevron 123"/>
          <p:cNvSpPr>
            <a:spLocks noChangeArrowheads="1"/>
          </p:cNvSpPr>
          <p:nvPr/>
        </p:nvSpPr>
        <p:spPr bwMode="auto">
          <a:xfrm>
            <a:off x="3012625" y="2073474"/>
            <a:ext cx="882715" cy="879809"/>
          </a:xfrm>
          <a:prstGeom prst="chevron">
            <a:avLst>
              <a:gd name="adj" fmla="val 10356"/>
            </a:avLst>
          </a:prstGeom>
          <a:solidFill>
            <a:schemeClr val="bg1"/>
          </a:solidFill>
          <a:ln w="3175" cap="rnd" algn="ctr">
            <a:solidFill>
              <a:srgbClr val="BABABA"/>
            </a:solidFill>
            <a:prstDash val="sysDash"/>
            <a:bevel/>
            <a:headEnd/>
            <a:tailEnd/>
          </a:ln>
        </p:spPr>
        <p:txBody>
          <a:bodyPr lIns="72000" tIns="0" rIns="0" bIns="0" anchor="ctr"/>
          <a:lstStyle/>
          <a:p>
            <a:pPr fontAlgn="base">
              <a:lnSpc>
                <a:spcPct val="90000"/>
              </a:lnSpc>
              <a:spcBef>
                <a:spcPts val="3600"/>
              </a:spcBef>
              <a:spcAft>
                <a:spcPct val="0"/>
              </a:spcAft>
              <a:buClr>
                <a:schemeClr val="accent1"/>
              </a:buClr>
              <a:buSzPct val="80000"/>
            </a:pPr>
            <a:r>
              <a:rPr lang="en-US" sz="800" dirty="0">
                <a:solidFill>
                  <a:srgbClr val="404040"/>
                </a:solidFill>
              </a:rPr>
              <a:t>Contact target group members</a:t>
            </a:r>
          </a:p>
        </p:txBody>
      </p:sp>
      <p:sp>
        <p:nvSpPr>
          <p:cNvPr id="96" name="Chevron 123"/>
          <p:cNvSpPr>
            <a:spLocks noChangeArrowheads="1"/>
          </p:cNvSpPr>
          <p:nvPr/>
        </p:nvSpPr>
        <p:spPr bwMode="auto">
          <a:xfrm>
            <a:off x="3868409" y="2080655"/>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Capture campaign responses</a:t>
            </a:r>
          </a:p>
        </p:txBody>
      </p:sp>
      <p:sp>
        <p:nvSpPr>
          <p:cNvPr id="97" name="Chevron 123"/>
          <p:cNvSpPr>
            <a:spLocks noChangeArrowheads="1"/>
          </p:cNvSpPr>
          <p:nvPr/>
        </p:nvSpPr>
        <p:spPr bwMode="auto">
          <a:xfrm>
            <a:off x="4724209" y="2073325"/>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Finalize and check campaign results</a:t>
            </a:r>
          </a:p>
        </p:txBody>
      </p:sp>
      <p:sp>
        <p:nvSpPr>
          <p:cNvPr id="44" name="Rectangle 61"/>
          <p:cNvSpPr>
            <a:spLocks noChangeArrowheads="1"/>
          </p:cNvSpPr>
          <p:nvPr/>
        </p:nvSpPr>
        <p:spPr bwMode="auto">
          <a:xfrm>
            <a:off x="1921667" y="2951311"/>
            <a:ext cx="3216275" cy="744389"/>
          </a:xfrm>
          <a:prstGeom prst="rect">
            <a:avLst/>
          </a:prstGeom>
          <a:solidFill>
            <a:srgbClr val="D2F0FF"/>
          </a:solidFill>
          <a:ln w="3175">
            <a:solidFill>
              <a:schemeClr val="tx1"/>
            </a:solidFill>
            <a:miter lim="800000"/>
            <a:headEnd/>
            <a:tailEnd/>
          </a:ln>
        </p:spPr>
        <p:txBody>
          <a:bodyPr tIns="180000"/>
          <a:lstStyle/>
          <a:p>
            <a:r>
              <a:rPr lang="en-US" sz="600" dirty="0"/>
              <a:t>The marketing employee creates a campaign, assigns the newly created target group, and selects a campaign type. In addition, he can decide whether to automatically create activities out of the campaign for account and contact history or not. He can also add response options to a campaign to track how customers have responded. Now the campaign is ready to be executed. </a:t>
            </a:r>
          </a:p>
        </p:txBody>
      </p:sp>
      <p:sp>
        <p:nvSpPr>
          <p:cNvPr id="45" name="TextBox 59">
            <a:hlinkClick r:id="rId9" action="ppaction://hlinksldjump"/>
          </p:cNvPr>
          <p:cNvSpPr txBox="1">
            <a:spLocks noChangeArrowheads="1"/>
          </p:cNvSpPr>
          <p:nvPr/>
        </p:nvSpPr>
        <p:spPr bwMode="auto">
          <a:xfrm>
            <a:off x="4872830" y="2919529"/>
            <a:ext cx="284052" cy="276999"/>
          </a:xfrm>
          <a:prstGeom prst="rect">
            <a:avLst/>
          </a:prstGeom>
          <a:noFill/>
          <a:ln w="9525">
            <a:noFill/>
            <a:miter lim="800000"/>
            <a:headEnd/>
            <a:tailEnd/>
          </a:ln>
        </p:spPr>
        <p:txBody>
          <a:bodyPr wrap="none">
            <a:spAutoFit/>
          </a:bodyPr>
          <a:lstStyle/>
          <a:p>
            <a:r>
              <a:rPr lang="en-US" sz="1200" dirty="0">
                <a:latin typeface="BentonSans Light" pitchFamily="2" charset="0"/>
                <a:cs typeface="BrowalliaUPC" pitchFamily="34" charset="-34"/>
              </a:rPr>
              <a:t>X</a:t>
            </a:r>
          </a:p>
        </p:txBody>
      </p:sp>
      <p:sp>
        <p:nvSpPr>
          <p:cNvPr id="103" name="Chevron 123">
            <a:hlinkClick r:id="rId10" action="ppaction://hlinksldjump"/>
          </p:cNvPr>
          <p:cNvSpPr>
            <a:spLocks noChangeArrowheads="1"/>
          </p:cNvSpPr>
          <p:nvPr/>
        </p:nvSpPr>
        <p:spPr bwMode="auto">
          <a:xfrm>
            <a:off x="5665339"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Lead</a:t>
            </a:r>
          </a:p>
        </p:txBody>
      </p:sp>
      <p:sp>
        <p:nvSpPr>
          <p:cNvPr id="105" name="Oval 104">
            <a:hlinkClick r:id="rId11" action="ppaction://hlinksldjump" tooltip="Click for more information"/>
          </p:cNvPr>
          <p:cNvSpPr>
            <a:spLocks noChangeAspect="1"/>
          </p:cNvSpPr>
          <p:nvPr/>
        </p:nvSpPr>
        <p:spPr bwMode="gray">
          <a:xfrm>
            <a:off x="1883307" y="27530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6" name="Oval 105">
            <a:hlinkClick r:id="rId12" action="ppaction://hlinksldjump" tooltip="Click for more information"/>
          </p:cNvPr>
          <p:cNvSpPr>
            <a:spLocks noChangeAspect="1"/>
          </p:cNvSpPr>
          <p:nvPr/>
        </p:nvSpPr>
        <p:spPr bwMode="gray">
          <a:xfrm>
            <a:off x="2795379" y="27530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7" name="Oval 106">
            <a:hlinkClick r:id="rId13" action="ppaction://hlinksldjump" tooltip="Click for more information"/>
          </p:cNvPr>
          <p:cNvSpPr>
            <a:spLocks noChangeAspect="1"/>
          </p:cNvSpPr>
          <p:nvPr/>
        </p:nvSpPr>
        <p:spPr bwMode="gray">
          <a:xfrm>
            <a:off x="3621667" y="27530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8" name="Oval 107">
            <a:hlinkClick r:id="rId14" action="ppaction://hlinksldjump" tooltip="Click for more information"/>
          </p:cNvPr>
          <p:cNvSpPr>
            <a:spLocks noChangeAspect="1"/>
          </p:cNvSpPr>
          <p:nvPr/>
        </p:nvSpPr>
        <p:spPr bwMode="gray">
          <a:xfrm>
            <a:off x="4457053" y="27530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9" name="Oval 108">
            <a:hlinkClick r:id="rId15" action="ppaction://hlinksldjump" tooltip="Click for more information"/>
          </p:cNvPr>
          <p:cNvSpPr>
            <a:spLocks noChangeAspect="1"/>
          </p:cNvSpPr>
          <p:nvPr/>
        </p:nvSpPr>
        <p:spPr bwMode="gray">
          <a:xfrm>
            <a:off x="5333353" y="27530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48" name="Chevron 102"/>
          <p:cNvSpPr>
            <a:spLocks noChangeArrowheads="1"/>
          </p:cNvSpPr>
          <p:nvPr/>
        </p:nvSpPr>
        <p:spPr bwMode="auto">
          <a:xfrm>
            <a:off x="7593013" y="5244510"/>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Marketing  </a:t>
            </a:r>
          </a:p>
          <a:p>
            <a:pPr>
              <a:buClr>
                <a:schemeClr val="accent1"/>
              </a:buClr>
              <a:buSzPct val="80000"/>
              <a:buFont typeface="Wingdings" pitchFamily="2" charset="2"/>
              <a:buNone/>
            </a:pPr>
            <a:r>
              <a:rPr lang="en-US" sz="800" dirty="0">
                <a:solidFill>
                  <a:srgbClr val="404040"/>
                </a:solidFill>
              </a:rPr>
              <a:t>Account Management  </a:t>
            </a:r>
          </a:p>
        </p:txBody>
      </p:sp>
      <p:sp>
        <p:nvSpPr>
          <p:cNvPr id="6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6"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9" name="Picture 68" descr="Calculator_2_60px.png"/>
          <p:cNvPicPr>
            <a:picLocks noChangeAspect="1"/>
          </p:cNvPicPr>
          <p:nvPr/>
        </p:nvPicPr>
        <p:blipFill>
          <a:blip r:embed="rId16" cstate="print"/>
          <a:stretch>
            <a:fillRect/>
          </a:stretch>
        </p:blipFill>
        <p:spPr>
          <a:xfrm>
            <a:off x="366739" y="5245467"/>
            <a:ext cx="180000" cy="180000"/>
          </a:xfrm>
          <a:prstGeom prst="rect">
            <a:avLst/>
          </a:prstGeom>
        </p:spPr>
      </p:pic>
      <p:pic>
        <p:nvPicPr>
          <p:cNvPr id="70" name="Picture 69" descr="Monitor_60px.png"/>
          <p:cNvPicPr>
            <a:picLocks noChangeAspect="1"/>
          </p:cNvPicPr>
          <p:nvPr/>
        </p:nvPicPr>
        <p:blipFill>
          <a:blip r:embed="rId17" cstate="print"/>
          <a:stretch>
            <a:fillRect/>
          </a:stretch>
        </p:blipFill>
        <p:spPr>
          <a:xfrm>
            <a:off x="366739" y="5604137"/>
            <a:ext cx="180000" cy="180000"/>
          </a:xfrm>
          <a:prstGeom prst="rect">
            <a:avLst/>
          </a:prstGeom>
        </p:spPr>
      </p:pic>
      <p:sp>
        <p:nvSpPr>
          <p:cNvPr id="71" name="Rectangle 57">
            <a:hlinkClick r:id="rId18"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2" name="Rectangle 57">
            <a:hlinkClick r:id="rId19"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5" name="Rectangle 57">
            <a:hlinkClick r:id="rId20"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2" name="Picture 51"/>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3" name="Picture 68"/>
          <p:cNvPicPr>
            <a:picLocks noChangeAspect="1"/>
          </p:cNvPicPr>
          <p:nvPr>
            <p:custDataLst>
              <p:tags r:id="rId1"/>
            </p:custDataLst>
          </p:nvPr>
        </p:nvPicPr>
        <p:blipFill>
          <a:blip r:embed="rId22" cstate="print">
            <a:extLst>
              <a:ext uri="{28A0092B-C50C-407E-A947-70E740481C1C}">
                <a14:useLocalDpi xmlns:a14="http://schemas.microsoft.com/office/drawing/2010/main" val="0"/>
              </a:ext>
            </a:extLst>
          </a:blip>
          <a:stretch>
            <a:fillRect/>
          </a:stretch>
        </p:blipFill>
        <p:spPr bwMode="auto">
          <a:xfrm>
            <a:off x="6886575" y="4525312"/>
            <a:ext cx="411162" cy="402939"/>
          </a:xfrm>
          <a:prstGeom prst="rect">
            <a:avLst/>
          </a:prstGeom>
          <a:noFill/>
          <a:ln w="9525">
            <a:noFill/>
            <a:miter lim="800000"/>
            <a:headEnd/>
            <a:tailEnd/>
          </a:ln>
        </p:spPr>
      </p:pic>
      <p:pic>
        <p:nvPicPr>
          <p:cNvPr id="55" name="Picture 37"/>
          <p:cNvPicPr>
            <a:picLocks noChangeAspect="1" noChangeArrowheads="1"/>
          </p:cNvPicPr>
          <p:nvPr>
            <p:custDataLst>
              <p:tags r:id="rId2"/>
            </p:custDataLst>
          </p:nvPr>
        </p:nvPicPr>
        <p:blipFill>
          <a:blip r:embed="rId23">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
        <p:nvSpPr>
          <p:cNvPr id="56" name="TextBox 59">
            <a:hlinkClick r:id="rId24" action="ppaction://hlinksldjump"/>
          </p:cNvPr>
          <p:cNvSpPr txBox="1">
            <a:spLocks noChangeArrowheads="1"/>
          </p:cNvSpPr>
          <p:nvPr/>
        </p:nvSpPr>
        <p:spPr bwMode="auto">
          <a:xfrm>
            <a:off x="5348902" y="1809620"/>
            <a:ext cx="172089" cy="276999"/>
          </a:xfrm>
          <a:prstGeom prst="rect">
            <a:avLst/>
          </a:prstGeom>
          <a:noFill/>
          <a:ln w="9525">
            <a:noFill/>
            <a:miter lim="800000"/>
            <a:headEnd/>
            <a:tailEnd/>
          </a:ln>
        </p:spPr>
        <p:txBody>
          <a:bodyPr wrap="none" lIns="72000" rIns="0">
            <a:spAutoFit/>
          </a:bodyPr>
          <a:lstStyle/>
          <a:p>
            <a:r>
              <a:rPr lang="en-US" sz="1200" dirty="0">
                <a:solidFill>
                  <a:schemeClr val="bg1"/>
                </a:solidFill>
                <a:latin typeface="BentonSans Light" pitchFamily="2" charset="0"/>
                <a:cs typeface="BrowalliaUPC" pitchFamily="34" charset="-34"/>
              </a:rPr>
              <a:t>X</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50"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8" name="TextBox 67"/>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2" name="Chevron 45"/>
          <p:cNvSpPr>
            <a:spLocks noChangeArrowheads="1"/>
          </p:cNvSpPr>
          <p:nvPr/>
        </p:nvSpPr>
        <p:spPr bwMode="auto">
          <a:xfrm>
            <a:off x="1121198" y="1846674"/>
            <a:ext cx="4572000"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and Executing Campaign</a:t>
            </a:r>
          </a:p>
        </p:txBody>
      </p:sp>
      <p:sp>
        <p:nvSpPr>
          <p:cNvPr id="2" name="Title 1"/>
          <p:cNvSpPr>
            <a:spLocks noGrp="1"/>
          </p:cNvSpPr>
          <p:nvPr>
            <p:ph type="title"/>
          </p:nvPr>
        </p:nvSpPr>
        <p:spPr/>
        <p:txBody>
          <a:bodyPr/>
          <a:lstStyle/>
          <a:p>
            <a:r>
              <a:rPr lang="en-US" dirty="0"/>
              <a:t>Marketing-to-Opportunity </a:t>
            </a:r>
            <a:br>
              <a:rPr lang="en-US" dirty="0"/>
            </a:br>
            <a:r>
              <a:rPr lang="en-US" sz="2000" b="0" dirty="0"/>
              <a:t>Process Details: Creating and Executing Campaign</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000274"/>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Creating and Executing Campaign</a:t>
            </a:r>
            <a:r>
              <a:rPr lang="en-US" sz="900" dirty="0"/>
              <a:t> business process enables you as a marketing employee to create a campaign, assign the newly created target group, and select a campaign type. In addition, you can decide whether to automatically create activities out of the campaign for account and contact history. Following this, the campaign can be executed.</a:t>
            </a:r>
          </a:p>
          <a:p>
            <a:pPr>
              <a:spcBef>
                <a:spcPts val="600"/>
              </a:spcBef>
            </a:pPr>
            <a:r>
              <a:rPr lang="en-US" sz="900" dirty="0"/>
              <a:t>The campaign is executed by exporting to a Microsoft Excel template all target group members who are addressable according to the selected campaign type.</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7"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Target Group</a:t>
            </a:r>
          </a:p>
        </p:txBody>
      </p:sp>
      <p:sp>
        <p:nvSpPr>
          <p:cNvPr id="63" name="Chevron 123">
            <a:hlinkClick r:id="rId8" action="ppaction://hlinksldjump"/>
          </p:cNvPr>
          <p:cNvSpPr>
            <a:spLocks noChangeArrowheads="1"/>
          </p:cNvSpPr>
          <p:nvPr/>
        </p:nvSpPr>
        <p:spPr bwMode="auto">
          <a:xfrm>
            <a:off x="653814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Developing Opportunity</a:t>
            </a:r>
          </a:p>
        </p:txBody>
      </p:sp>
      <p:sp>
        <p:nvSpPr>
          <p:cNvPr id="93" name="Chevron 101"/>
          <p:cNvSpPr>
            <a:spLocks noChangeArrowheads="1"/>
          </p:cNvSpPr>
          <p:nvPr/>
        </p:nvSpPr>
        <p:spPr bwMode="auto">
          <a:xfrm>
            <a:off x="7593013" y="47212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en-US" sz="800">
                <a:solidFill>
                  <a:srgbClr val="404040"/>
                </a:solidFill>
              </a:rPr>
              <a:t>Marketing Assistant</a:t>
            </a:r>
          </a:p>
          <a:p>
            <a:pPr>
              <a:buClr>
                <a:schemeClr val="accent1"/>
              </a:buClr>
              <a:buSzPct val="80000"/>
              <a:buFont typeface="Wingdings" pitchFamily="2" charset="2"/>
              <a:buNone/>
            </a:pPr>
            <a:r>
              <a:rPr lang="en-US" sz="800">
                <a:solidFill>
                  <a:srgbClr val="404040"/>
                </a:solidFill>
              </a:rPr>
              <a:t>Marketing Manager</a:t>
            </a:r>
          </a:p>
        </p:txBody>
      </p:sp>
      <p:sp>
        <p:nvSpPr>
          <p:cNvPr id="46" name="Chevron 123"/>
          <p:cNvSpPr>
            <a:spLocks noChangeArrowheads="1"/>
          </p:cNvSpPr>
          <p:nvPr/>
        </p:nvSpPr>
        <p:spPr bwMode="auto">
          <a:xfrm>
            <a:off x="1286989" y="2073180"/>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campaign</a:t>
            </a:r>
          </a:p>
        </p:txBody>
      </p:sp>
      <p:sp>
        <p:nvSpPr>
          <p:cNvPr id="48" name="Chevron 123"/>
          <p:cNvSpPr>
            <a:spLocks noChangeArrowheads="1"/>
          </p:cNvSpPr>
          <p:nvPr/>
        </p:nvSpPr>
        <p:spPr bwMode="auto">
          <a:xfrm>
            <a:off x="2156841" y="2080361"/>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Execute and monitor campaign</a:t>
            </a:r>
          </a:p>
        </p:txBody>
      </p:sp>
      <p:sp>
        <p:nvSpPr>
          <p:cNvPr id="61" name="Chevron 123"/>
          <p:cNvSpPr>
            <a:spLocks noChangeArrowheads="1"/>
          </p:cNvSpPr>
          <p:nvPr/>
        </p:nvSpPr>
        <p:spPr bwMode="auto">
          <a:xfrm>
            <a:off x="3012625" y="2073474"/>
            <a:ext cx="882715" cy="879809"/>
          </a:xfrm>
          <a:prstGeom prst="chevron">
            <a:avLst>
              <a:gd name="adj" fmla="val 10356"/>
            </a:avLst>
          </a:prstGeom>
          <a:solidFill>
            <a:schemeClr val="bg1"/>
          </a:solidFill>
          <a:ln w="3175" cap="rnd" algn="ctr">
            <a:solidFill>
              <a:srgbClr val="BABABA"/>
            </a:solidFill>
            <a:prstDash val="sysDash"/>
            <a:bevel/>
            <a:headEnd/>
            <a:tailEnd/>
          </a:ln>
        </p:spPr>
        <p:txBody>
          <a:bodyPr lIns="72000" tIns="0" rIns="0" bIns="0" anchor="ctr"/>
          <a:lstStyle/>
          <a:p>
            <a:pPr fontAlgn="base">
              <a:lnSpc>
                <a:spcPct val="90000"/>
              </a:lnSpc>
              <a:spcBef>
                <a:spcPts val="3600"/>
              </a:spcBef>
              <a:spcAft>
                <a:spcPct val="0"/>
              </a:spcAft>
              <a:buClr>
                <a:schemeClr val="accent1"/>
              </a:buClr>
              <a:buSzPct val="80000"/>
            </a:pPr>
            <a:r>
              <a:rPr lang="en-US" sz="800" dirty="0">
                <a:solidFill>
                  <a:srgbClr val="404040"/>
                </a:solidFill>
              </a:rPr>
              <a:t>Contact target group members</a:t>
            </a:r>
          </a:p>
        </p:txBody>
      </p:sp>
      <p:sp>
        <p:nvSpPr>
          <p:cNvPr id="66" name="Chevron 123"/>
          <p:cNvSpPr>
            <a:spLocks noChangeArrowheads="1"/>
          </p:cNvSpPr>
          <p:nvPr/>
        </p:nvSpPr>
        <p:spPr bwMode="auto">
          <a:xfrm>
            <a:off x="3868409" y="2080655"/>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Capture campaign responses</a:t>
            </a:r>
          </a:p>
        </p:txBody>
      </p:sp>
      <p:sp>
        <p:nvSpPr>
          <p:cNvPr id="71" name="Chevron 123"/>
          <p:cNvSpPr>
            <a:spLocks noChangeArrowheads="1"/>
          </p:cNvSpPr>
          <p:nvPr/>
        </p:nvSpPr>
        <p:spPr bwMode="auto">
          <a:xfrm>
            <a:off x="4724209" y="2073325"/>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Finalize and check campaign results</a:t>
            </a:r>
          </a:p>
        </p:txBody>
      </p:sp>
      <p:sp>
        <p:nvSpPr>
          <p:cNvPr id="80" name="Chevron 123">
            <a:hlinkClick r:id="rId9" action="ppaction://hlinksldjump"/>
          </p:cNvPr>
          <p:cNvSpPr>
            <a:spLocks noChangeArrowheads="1"/>
          </p:cNvSpPr>
          <p:nvPr/>
        </p:nvSpPr>
        <p:spPr bwMode="auto">
          <a:xfrm>
            <a:off x="5665339"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Lead</a:t>
            </a:r>
          </a:p>
        </p:txBody>
      </p:sp>
      <p:sp>
        <p:nvSpPr>
          <p:cNvPr id="82" name="Oval 81">
            <a:hlinkClick r:id="rId10" action="ppaction://hlinksldjump" tooltip="Click for more information"/>
          </p:cNvPr>
          <p:cNvSpPr>
            <a:spLocks noChangeAspect="1"/>
          </p:cNvSpPr>
          <p:nvPr/>
        </p:nvSpPr>
        <p:spPr bwMode="gray">
          <a:xfrm>
            <a:off x="1883307" y="27530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4" name="Oval 83">
            <a:hlinkClick r:id="rId11" action="ppaction://hlinksldjump" tooltip="Click for more information"/>
          </p:cNvPr>
          <p:cNvSpPr>
            <a:spLocks noChangeAspect="1"/>
          </p:cNvSpPr>
          <p:nvPr/>
        </p:nvSpPr>
        <p:spPr bwMode="gray">
          <a:xfrm>
            <a:off x="2795379" y="27530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8" name="Oval 87">
            <a:hlinkClick r:id="rId12" action="ppaction://hlinksldjump" tooltip="Click for more information"/>
          </p:cNvPr>
          <p:cNvSpPr>
            <a:spLocks noChangeAspect="1"/>
          </p:cNvSpPr>
          <p:nvPr/>
        </p:nvSpPr>
        <p:spPr bwMode="gray">
          <a:xfrm>
            <a:off x="3621667" y="27530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9" name="Oval 88">
            <a:hlinkClick r:id="rId13" action="ppaction://hlinksldjump" tooltip="Click for more information"/>
          </p:cNvPr>
          <p:cNvSpPr>
            <a:spLocks noChangeAspect="1"/>
          </p:cNvSpPr>
          <p:nvPr/>
        </p:nvSpPr>
        <p:spPr bwMode="gray">
          <a:xfrm>
            <a:off x="4457053" y="27530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0" name="Oval 89">
            <a:hlinkClick r:id="rId14" action="ppaction://hlinksldjump" tooltip="Click for more information"/>
          </p:cNvPr>
          <p:cNvSpPr>
            <a:spLocks noChangeAspect="1"/>
          </p:cNvSpPr>
          <p:nvPr/>
        </p:nvSpPr>
        <p:spPr bwMode="gray">
          <a:xfrm>
            <a:off x="5333353" y="27530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44" name="Rectangle 61"/>
          <p:cNvSpPr>
            <a:spLocks noChangeArrowheads="1"/>
          </p:cNvSpPr>
          <p:nvPr/>
        </p:nvSpPr>
        <p:spPr bwMode="auto">
          <a:xfrm>
            <a:off x="2854355" y="2960836"/>
            <a:ext cx="3216275" cy="1363514"/>
          </a:xfrm>
          <a:prstGeom prst="rect">
            <a:avLst/>
          </a:prstGeom>
          <a:solidFill>
            <a:srgbClr val="D2F0FF"/>
          </a:solidFill>
          <a:ln w="3175">
            <a:solidFill>
              <a:schemeClr val="tx1"/>
            </a:solidFill>
            <a:miter lim="800000"/>
            <a:headEnd/>
            <a:tailEnd/>
          </a:ln>
        </p:spPr>
        <p:txBody>
          <a:bodyPr tIns="180000"/>
          <a:lstStyle/>
          <a:p>
            <a:r>
              <a:rPr lang="en-US" sz="600" dirty="0"/>
              <a:t>To execute a campaign, the marketing employee carries out a Microsoft Excel export of all target group members who are addressable according to the selected campaign type. A target group member is addressable if the required communication data is maintained, the target group member is allowed to be contacted, and the status is Active. The Excel template contains all addressable target group members and their address data as well as a personalized response code per member. The personalized response code is generated by the system and is a unique identifier that helps to easily create campaign responses later. After campaign execution, the status of the campaign changes automatically to Active. The execution details of the campaign show which target group members could be contacted and which ones could not, and why they could not be contacted. Contacted in this case means which target group members could be exported to Excel and are now available to be contacted.</a:t>
            </a:r>
          </a:p>
        </p:txBody>
      </p:sp>
      <p:sp>
        <p:nvSpPr>
          <p:cNvPr id="45" name="TextBox 59">
            <a:hlinkClick r:id="rId15" action="ppaction://hlinksldjump"/>
          </p:cNvPr>
          <p:cNvSpPr txBox="1">
            <a:spLocks noChangeArrowheads="1"/>
          </p:cNvSpPr>
          <p:nvPr/>
        </p:nvSpPr>
        <p:spPr bwMode="auto">
          <a:xfrm>
            <a:off x="5805518" y="2919529"/>
            <a:ext cx="284052" cy="276999"/>
          </a:xfrm>
          <a:prstGeom prst="rect">
            <a:avLst/>
          </a:prstGeom>
          <a:noFill/>
          <a:ln w="9525">
            <a:noFill/>
            <a:miter lim="800000"/>
            <a:headEnd/>
            <a:tailEnd/>
          </a:ln>
        </p:spPr>
        <p:txBody>
          <a:bodyPr wrap="none">
            <a:spAutoFit/>
          </a:bodyPr>
          <a:lstStyle/>
          <a:p>
            <a:r>
              <a:rPr lang="en-US" sz="1200" dirty="0">
                <a:latin typeface="BentonSans Light" pitchFamily="2" charset="0"/>
                <a:cs typeface="BrowalliaUPC" pitchFamily="34" charset="-34"/>
              </a:rPr>
              <a:t>X</a:t>
            </a:r>
          </a:p>
        </p:txBody>
      </p:sp>
      <p:sp>
        <p:nvSpPr>
          <p:cNvPr id="65" name="Chevron 102"/>
          <p:cNvSpPr>
            <a:spLocks noChangeArrowheads="1"/>
          </p:cNvSpPr>
          <p:nvPr/>
        </p:nvSpPr>
        <p:spPr bwMode="auto">
          <a:xfrm>
            <a:off x="7593013" y="5244510"/>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Marketing  </a:t>
            </a:r>
          </a:p>
          <a:p>
            <a:pPr>
              <a:buClr>
                <a:schemeClr val="accent1"/>
              </a:buClr>
              <a:buSzPct val="80000"/>
              <a:buFont typeface="Wingdings" pitchFamily="2" charset="2"/>
              <a:buNone/>
            </a:pPr>
            <a:r>
              <a:rPr lang="en-US" sz="800" dirty="0">
                <a:solidFill>
                  <a:srgbClr val="404040"/>
                </a:solidFill>
              </a:rPr>
              <a:t>Account Management  </a:t>
            </a:r>
          </a:p>
        </p:txBody>
      </p:sp>
      <p:sp>
        <p:nvSpPr>
          <p:cNvPr id="69"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0"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2"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4" name="Picture 73" descr="Calculator_2_60px.png"/>
          <p:cNvPicPr>
            <a:picLocks noChangeAspect="1"/>
          </p:cNvPicPr>
          <p:nvPr/>
        </p:nvPicPr>
        <p:blipFill>
          <a:blip r:embed="rId16" cstate="print"/>
          <a:stretch>
            <a:fillRect/>
          </a:stretch>
        </p:blipFill>
        <p:spPr>
          <a:xfrm>
            <a:off x="366739" y="5245467"/>
            <a:ext cx="180000" cy="180000"/>
          </a:xfrm>
          <a:prstGeom prst="rect">
            <a:avLst/>
          </a:prstGeom>
        </p:spPr>
      </p:pic>
      <p:pic>
        <p:nvPicPr>
          <p:cNvPr id="75" name="Picture 74" descr="Monitor_60px.png"/>
          <p:cNvPicPr>
            <a:picLocks noChangeAspect="1"/>
          </p:cNvPicPr>
          <p:nvPr/>
        </p:nvPicPr>
        <p:blipFill>
          <a:blip r:embed="rId17" cstate="print"/>
          <a:stretch>
            <a:fillRect/>
          </a:stretch>
        </p:blipFill>
        <p:spPr>
          <a:xfrm>
            <a:off x="366739" y="5604137"/>
            <a:ext cx="180000" cy="180000"/>
          </a:xfrm>
          <a:prstGeom prst="rect">
            <a:avLst/>
          </a:prstGeom>
        </p:spPr>
      </p:pic>
      <p:sp>
        <p:nvSpPr>
          <p:cNvPr id="76" name="Rectangle 57">
            <a:hlinkClick r:id="rId18"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7" name="Rectangle 57">
            <a:hlinkClick r:id="rId19"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1" name="Rectangle 57">
            <a:hlinkClick r:id="rId20"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2" name="Picture 51"/>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3" name="Picture 68"/>
          <p:cNvPicPr>
            <a:picLocks noChangeAspect="1"/>
          </p:cNvPicPr>
          <p:nvPr>
            <p:custDataLst>
              <p:tags r:id="rId1"/>
            </p:custDataLst>
          </p:nvPr>
        </p:nvPicPr>
        <p:blipFill>
          <a:blip r:embed="rId22" cstate="print">
            <a:extLst>
              <a:ext uri="{28A0092B-C50C-407E-A947-70E740481C1C}">
                <a14:useLocalDpi xmlns:a14="http://schemas.microsoft.com/office/drawing/2010/main" val="0"/>
              </a:ext>
            </a:extLst>
          </a:blip>
          <a:stretch>
            <a:fillRect/>
          </a:stretch>
        </p:blipFill>
        <p:spPr bwMode="auto">
          <a:xfrm>
            <a:off x="6886575" y="4525312"/>
            <a:ext cx="411162" cy="402939"/>
          </a:xfrm>
          <a:prstGeom prst="rect">
            <a:avLst/>
          </a:prstGeom>
          <a:noFill/>
          <a:ln w="9525">
            <a:noFill/>
            <a:miter lim="800000"/>
            <a:headEnd/>
            <a:tailEnd/>
          </a:ln>
        </p:spPr>
      </p:pic>
      <p:pic>
        <p:nvPicPr>
          <p:cNvPr id="55" name="Picture 37"/>
          <p:cNvPicPr>
            <a:picLocks noChangeAspect="1" noChangeArrowheads="1"/>
          </p:cNvPicPr>
          <p:nvPr>
            <p:custDataLst>
              <p:tags r:id="rId2"/>
            </p:custDataLst>
          </p:nvPr>
        </p:nvPicPr>
        <p:blipFill>
          <a:blip r:embed="rId23">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
        <p:nvSpPr>
          <p:cNvPr id="56" name="TextBox 59">
            <a:hlinkClick r:id="rId24" action="ppaction://hlinksldjump"/>
          </p:cNvPr>
          <p:cNvSpPr txBox="1">
            <a:spLocks noChangeArrowheads="1"/>
          </p:cNvSpPr>
          <p:nvPr/>
        </p:nvSpPr>
        <p:spPr bwMode="auto">
          <a:xfrm>
            <a:off x="5348902" y="1809620"/>
            <a:ext cx="172089" cy="276999"/>
          </a:xfrm>
          <a:prstGeom prst="rect">
            <a:avLst/>
          </a:prstGeom>
          <a:noFill/>
          <a:ln w="9525">
            <a:noFill/>
            <a:miter lim="800000"/>
            <a:headEnd/>
            <a:tailEnd/>
          </a:ln>
        </p:spPr>
        <p:txBody>
          <a:bodyPr wrap="none" lIns="72000" rIns="0">
            <a:spAutoFit/>
          </a:bodyPr>
          <a:lstStyle/>
          <a:p>
            <a:r>
              <a:rPr lang="en-US" sz="1200" dirty="0">
                <a:solidFill>
                  <a:schemeClr val="bg1"/>
                </a:solidFill>
                <a:latin typeface="BentonSans Light" pitchFamily="2" charset="0"/>
                <a:cs typeface="BrowalliaUPC" pitchFamily="34" charset="-34"/>
              </a:rPr>
              <a:t>X</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icture 52"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5" name="TextBox 6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Marketing-to-Opportunity </a:t>
            </a:r>
            <a:br>
              <a:rPr lang="en-US" dirty="0"/>
            </a:br>
            <a:r>
              <a:rPr lang="en-US" sz="2000" b="0" dirty="0"/>
              <a:t>Process Details: Creating and Executing Campaign</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000274"/>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Creating and Executing Campaign</a:t>
            </a:r>
            <a:r>
              <a:rPr lang="en-US" sz="900" dirty="0"/>
              <a:t> business process enables you as a marketing employee to create a campaign, assign the newly created target group, and select a campaign type. In addition, you can decide whether to automatically create activities out of the campaign for account and contact history. Following this, the campaign can be executed.</a:t>
            </a:r>
          </a:p>
          <a:p>
            <a:pPr>
              <a:spcBef>
                <a:spcPts val="600"/>
              </a:spcBef>
            </a:pPr>
            <a:r>
              <a:rPr lang="en-US" sz="900" dirty="0"/>
              <a:t>The campaign is executed by exporting to a Microsoft Excel template all target group members who are addressable according to the selected campaign type.</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7"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Target Group</a:t>
            </a:r>
          </a:p>
        </p:txBody>
      </p:sp>
      <p:sp>
        <p:nvSpPr>
          <p:cNvPr id="63" name="Chevron 123">
            <a:hlinkClick r:id="rId8" action="ppaction://hlinksldjump"/>
          </p:cNvPr>
          <p:cNvSpPr>
            <a:spLocks noChangeArrowheads="1"/>
          </p:cNvSpPr>
          <p:nvPr/>
        </p:nvSpPr>
        <p:spPr bwMode="auto">
          <a:xfrm>
            <a:off x="653814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Developing Opportunity</a:t>
            </a:r>
          </a:p>
        </p:txBody>
      </p:sp>
      <p:sp>
        <p:nvSpPr>
          <p:cNvPr id="64" name="Chevron 45"/>
          <p:cNvSpPr>
            <a:spLocks noChangeArrowheads="1"/>
          </p:cNvSpPr>
          <p:nvPr/>
        </p:nvSpPr>
        <p:spPr bwMode="auto">
          <a:xfrm>
            <a:off x="1121198" y="1846674"/>
            <a:ext cx="4572000"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and Executing Campaign</a:t>
            </a:r>
          </a:p>
        </p:txBody>
      </p:sp>
      <p:sp>
        <p:nvSpPr>
          <p:cNvPr id="93" name="Chevron 101"/>
          <p:cNvSpPr>
            <a:spLocks noChangeArrowheads="1"/>
          </p:cNvSpPr>
          <p:nvPr/>
        </p:nvSpPr>
        <p:spPr bwMode="auto">
          <a:xfrm>
            <a:off x="7593013" y="47212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en-US" sz="800">
                <a:solidFill>
                  <a:srgbClr val="404040"/>
                </a:solidFill>
              </a:rPr>
              <a:t>Marketing Assistant</a:t>
            </a:r>
          </a:p>
          <a:p>
            <a:pPr>
              <a:buClr>
                <a:schemeClr val="accent1"/>
              </a:buClr>
              <a:buSzPct val="80000"/>
              <a:buFont typeface="Wingdings" pitchFamily="2" charset="2"/>
              <a:buNone/>
            </a:pPr>
            <a:r>
              <a:rPr lang="en-US" sz="800">
                <a:solidFill>
                  <a:srgbClr val="404040"/>
                </a:solidFill>
              </a:rPr>
              <a:t>Marketing Manager</a:t>
            </a:r>
          </a:p>
        </p:txBody>
      </p:sp>
      <p:sp>
        <p:nvSpPr>
          <p:cNvPr id="46" name="Chevron 123"/>
          <p:cNvSpPr>
            <a:spLocks noChangeArrowheads="1"/>
          </p:cNvSpPr>
          <p:nvPr/>
        </p:nvSpPr>
        <p:spPr bwMode="auto">
          <a:xfrm>
            <a:off x="1286989" y="2073180"/>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campaign</a:t>
            </a:r>
          </a:p>
        </p:txBody>
      </p:sp>
      <p:sp>
        <p:nvSpPr>
          <p:cNvPr id="48" name="Chevron 123"/>
          <p:cNvSpPr>
            <a:spLocks noChangeArrowheads="1"/>
          </p:cNvSpPr>
          <p:nvPr/>
        </p:nvSpPr>
        <p:spPr bwMode="auto">
          <a:xfrm>
            <a:off x="2156841" y="2080361"/>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Execute and monitor campaign</a:t>
            </a:r>
          </a:p>
        </p:txBody>
      </p:sp>
      <p:sp>
        <p:nvSpPr>
          <p:cNvPr id="61" name="Chevron 123"/>
          <p:cNvSpPr>
            <a:spLocks noChangeArrowheads="1"/>
          </p:cNvSpPr>
          <p:nvPr/>
        </p:nvSpPr>
        <p:spPr bwMode="auto">
          <a:xfrm>
            <a:off x="3012625" y="2073474"/>
            <a:ext cx="882715" cy="879809"/>
          </a:xfrm>
          <a:prstGeom prst="chevron">
            <a:avLst>
              <a:gd name="adj" fmla="val 10356"/>
            </a:avLst>
          </a:prstGeom>
          <a:solidFill>
            <a:schemeClr val="bg1"/>
          </a:solidFill>
          <a:ln w="3175" cap="rnd" algn="ctr">
            <a:solidFill>
              <a:srgbClr val="BABABA"/>
            </a:solidFill>
            <a:prstDash val="sysDash"/>
            <a:bevel/>
            <a:headEnd/>
            <a:tailEnd/>
          </a:ln>
        </p:spPr>
        <p:txBody>
          <a:bodyPr lIns="72000" tIns="0" rIns="0" bIns="0" anchor="ctr"/>
          <a:lstStyle/>
          <a:p>
            <a:pPr fontAlgn="base">
              <a:lnSpc>
                <a:spcPct val="90000"/>
              </a:lnSpc>
              <a:spcBef>
                <a:spcPts val="3600"/>
              </a:spcBef>
              <a:spcAft>
                <a:spcPct val="0"/>
              </a:spcAft>
              <a:buClr>
                <a:schemeClr val="accent1"/>
              </a:buClr>
              <a:buSzPct val="80000"/>
            </a:pPr>
            <a:r>
              <a:rPr lang="en-US" sz="800" dirty="0">
                <a:solidFill>
                  <a:srgbClr val="404040"/>
                </a:solidFill>
              </a:rPr>
              <a:t>Contact target group members</a:t>
            </a:r>
          </a:p>
        </p:txBody>
      </p:sp>
      <p:sp>
        <p:nvSpPr>
          <p:cNvPr id="66" name="Chevron 123"/>
          <p:cNvSpPr>
            <a:spLocks noChangeArrowheads="1"/>
          </p:cNvSpPr>
          <p:nvPr/>
        </p:nvSpPr>
        <p:spPr bwMode="auto">
          <a:xfrm>
            <a:off x="3868409" y="2080655"/>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Capture campaign responses</a:t>
            </a:r>
          </a:p>
        </p:txBody>
      </p:sp>
      <p:sp>
        <p:nvSpPr>
          <p:cNvPr id="71" name="Chevron 123"/>
          <p:cNvSpPr>
            <a:spLocks noChangeArrowheads="1"/>
          </p:cNvSpPr>
          <p:nvPr/>
        </p:nvSpPr>
        <p:spPr bwMode="auto">
          <a:xfrm>
            <a:off x="4724209" y="2073325"/>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Finalize and check campaign results</a:t>
            </a:r>
          </a:p>
        </p:txBody>
      </p:sp>
      <p:sp>
        <p:nvSpPr>
          <p:cNvPr id="80" name="Chevron 123">
            <a:hlinkClick r:id="rId9" action="ppaction://hlinksldjump"/>
          </p:cNvPr>
          <p:cNvSpPr>
            <a:spLocks noChangeArrowheads="1"/>
          </p:cNvSpPr>
          <p:nvPr/>
        </p:nvSpPr>
        <p:spPr bwMode="auto">
          <a:xfrm>
            <a:off x="5665339"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Lead</a:t>
            </a:r>
          </a:p>
        </p:txBody>
      </p:sp>
      <p:sp>
        <p:nvSpPr>
          <p:cNvPr id="44" name="Rectangle 61"/>
          <p:cNvSpPr>
            <a:spLocks noChangeArrowheads="1"/>
          </p:cNvSpPr>
          <p:nvPr/>
        </p:nvSpPr>
        <p:spPr bwMode="auto">
          <a:xfrm>
            <a:off x="3677315" y="2960836"/>
            <a:ext cx="3216275" cy="820589"/>
          </a:xfrm>
          <a:prstGeom prst="rect">
            <a:avLst/>
          </a:prstGeom>
          <a:solidFill>
            <a:srgbClr val="D2F0FF"/>
          </a:solidFill>
          <a:ln w="3175">
            <a:solidFill>
              <a:schemeClr val="tx1"/>
            </a:solidFill>
            <a:miter lim="800000"/>
            <a:headEnd/>
            <a:tailEnd/>
          </a:ln>
        </p:spPr>
        <p:txBody>
          <a:bodyPr tIns="180000"/>
          <a:lstStyle/>
          <a:p>
            <a:r>
              <a:rPr lang="en-US" sz="600" dirty="0"/>
              <a:t>The marketing employee takes care of contacting the exported target group members; this happens outside the system. Here the marketing employee has several options. For example, he can either distribute the Excel template to an external marketing agency or call center who then contacts the target group members. Or he can contact them by himself by using the Excel template as an input source, for example for Microsoft mail merge or other mailing systems, to create mass mailings or emails. </a:t>
            </a:r>
          </a:p>
        </p:txBody>
      </p:sp>
      <p:sp>
        <p:nvSpPr>
          <p:cNvPr id="45" name="TextBox 59">
            <a:hlinkClick r:id="rId10" action="ppaction://hlinksldjump"/>
          </p:cNvPr>
          <p:cNvSpPr txBox="1">
            <a:spLocks noChangeArrowheads="1"/>
          </p:cNvSpPr>
          <p:nvPr/>
        </p:nvSpPr>
        <p:spPr bwMode="auto">
          <a:xfrm>
            <a:off x="6628478" y="2919529"/>
            <a:ext cx="284052" cy="276999"/>
          </a:xfrm>
          <a:prstGeom prst="rect">
            <a:avLst/>
          </a:prstGeom>
          <a:noFill/>
          <a:ln w="9525">
            <a:noFill/>
            <a:miter lim="800000"/>
            <a:headEnd/>
            <a:tailEnd/>
          </a:ln>
        </p:spPr>
        <p:txBody>
          <a:bodyPr wrap="none">
            <a:spAutoFit/>
          </a:bodyPr>
          <a:lstStyle/>
          <a:p>
            <a:r>
              <a:rPr lang="en-US" sz="1200" dirty="0">
                <a:latin typeface="BentonSans Light" pitchFamily="2" charset="0"/>
                <a:cs typeface="BrowalliaUPC" pitchFamily="34" charset="-34"/>
              </a:rPr>
              <a:t>X</a:t>
            </a:r>
          </a:p>
        </p:txBody>
      </p:sp>
      <p:sp>
        <p:nvSpPr>
          <p:cNvPr id="82" name="Oval 81">
            <a:hlinkClick r:id="rId11" action="ppaction://hlinksldjump" tooltip="Click for more information"/>
          </p:cNvPr>
          <p:cNvSpPr>
            <a:spLocks noChangeAspect="1"/>
          </p:cNvSpPr>
          <p:nvPr/>
        </p:nvSpPr>
        <p:spPr bwMode="gray">
          <a:xfrm>
            <a:off x="1883307" y="27530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4" name="Oval 83">
            <a:hlinkClick r:id="rId12" action="ppaction://hlinksldjump" tooltip="Click for more information"/>
          </p:cNvPr>
          <p:cNvSpPr>
            <a:spLocks noChangeAspect="1"/>
          </p:cNvSpPr>
          <p:nvPr/>
        </p:nvSpPr>
        <p:spPr bwMode="gray">
          <a:xfrm>
            <a:off x="2795379" y="27530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8" name="Oval 87">
            <a:hlinkClick r:id="rId13" action="ppaction://hlinksldjump" tooltip="Click for more information"/>
          </p:cNvPr>
          <p:cNvSpPr>
            <a:spLocks noChangeAspect="1"/>
          </p:cNvSpPr>
          <p:nvPr/>
        </p:nvSpPr>
        <p:spPr bwMode="gray">
          <a:xfrm>
            <a:off x="3621667" y="27530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9" name="Oval 88">
            <a:hlinkClick r:id="rId14" action="ppaction://hlinksldjump" tooltip="Click for more information"/>
          </p:cNvPr>
          <p:cNvSpPr>
            <a:spLocks noChangeAspect="1"/>
          </p:cNvSpPr>
          <p:nvPr/>
        </p:nvSpPr>
        <p:spPr bwMode="gray">
          <a:xfrm>
            <a:off x="4457053" y="27530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0" name="Oval 89">
            <a:hlinkClick r:id="rId15" action="ppaction://hlinksldjump" tooltip="Click for more information"/>
          </p:cNvPr>
          <p:cNvSpPr>
            <a:spLocks noChangeAspect="1"/>
          </p:cNvSpPr>
          <p:nvPr/>
        </p:nvSpPr>
        <p:spPr bwMode="gray">
          <a:xfrm>
            <a:off x="5333353" y="27530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8"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9"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0"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3" name="Picture 72" descr="Calculator_2_60px.png"/>
          <p:cNvPicPr>
            <a:picLocks noChangeAspect="1"/>
          </p:cNvPicPr>
          <p:nvPr/>
        </p:nvPicPr>
        <p:blipFill>
          <a:blip r:embed="rId16" cstate="print"/>
          <a:stretch>
            <a:fillRect/>
          </a:stretch>
        </p:blipFill>
        <p:spPr>
          <a:xfrm>
            <a:off x="366739" y="5245467"/>
            <a:ext cx="180000" cy="180000"/>
          </a:xfrm>
          <a:prstGeom prst="rect">
            <a:avLst/>
          </a:prstGeom>
        </p:spPr>
      </p:pic>
      <p:pic>
        <p:nvPicPr>
          <p:cNvPr id="74" name="Picture 73" descr="Monitor_60px.png"/>
          <p:cNvPicPr>
            <a:picLocks noChangeAspect="1"/>
          </p:cNvPicPr>
          <p:nvPr/>
        </p:nvPicPr>
        <p:blipFill>
          <a:blip r:embed="rId17" cstate="print"/>
          <a:stretch>
            <a:fillRect/>
          </a:stretch>
        </p:blipFill>
        <p:spPr>
          <a:xfrm>
            <a:off x="366739" y="5604137"/>
            <a:ext cx="180000" cy="180000"/>
          </a:xfrm>
          <a:prstGeom prst="rect">
            <a:avLst/>
          </a:prstGeom>
        </p:spPr>
      </p:pic>
      <p:sp>
        <p:nvSpPr>
          <p:cNvPr id="75" name="Rectangle 57">
            <a:hlinkClick r:id="rId18"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6" name="Rectangle 57">
            <a:hlinkClick r:id="rId19"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9" name="Rectangle 57">
            <a:hlinkClick r:id="rId20"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2" name="Chevron 102"/>
          <p:cNvSpPr>
            <a:spLocks noChangeArrowheads="1"/>
          </p:cNvSpPr>
          <p:nvPr/>
        </p:nvSpPr>
        <p:spPr bwMode="auto">
          <a:xfrm>
            <a:off x="7593013" y="5244510"/>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Marketing  </a:t>
            </a:r>
          </a:p>
          <a:p>
            <a:pPr>
              <a:buClr>
                <a:schemeClr val="accent1"/>
              </a:buClr>
              <a:buSzPct val="80000"/>
              <a:buFont typeface="Wingdings" pitchFamily="2" charset="2"/>
              <a:buNone/>
            </a:pPr>
            <a:r>
              <a:rPr lang="en-US" sz="800" dirty="0">
                <a:solidFill>
                  <a:srgbClr val="404040"/>
                </a:solidFill>
              </a:rPr>
              <a:t>Account Management  </a:t>
            </a:r>
          </a:p>
        </p:txBody>
      </p:sp>
      <p:pic>
        <p:nvPicPr>
          <p:cNvPr id="55" name="Picture 54"/>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6" name="Picture 68"/>
          <p:cNvPicPr>
            <a:picLocks noChangeAspect="1"/>
          </p:cNvPicPr>
          <p:nvPr>
            <p:custDataLst>
              <p:tags r:id="rId1"/>
            </p:custDataLst>
          </p:nvPr>
        </p:nvPicPr>
        <p:blipFill>
          <a:blip r:embed="rId22" cstate="print">
            <a:extLst>
              <a:ext uri="{28A0092B-C50C-407E-A947-70E740481C1C}">
                <a14:useLocalDpi xmlns:a14="http://schemas.microsoft.com/office/drawing/2010/main" val="0"/>
              </a:ext>
            </a:extLst>
          </a:blip>
          <a:stretch>
            <a:fillRect/>
          </a:stretch>
        </p:blipFill>
        <p:spPr bwMode="auto">
          <a:xfrm>
            <a:off x="6886575" y="4525312"/>
            <a:ext cx="411162" cy="402939"/>
          </a:xfrm>
          <a:prstGeom prst="rect">
            <a:avLst/>
          </a:prstGeom>
          <a:noFill/>
          <a:ln w="9525">
            <a:noFill/>
            <a:miter lim="800000"/>
            <a:headEnd/>
            <a:tailEnd/>
          </a:ln>
        </p:spPr>
      </p:pic>
      <p:pic>
        <p:nvPicPr>
          <p:cNvPr id="57" name="Picture 37"/>
          <p:cNvPicPr>
            <a:picLocks noChangeAspect="1" noChangeArrowheads="1"/>
          </p:cNvPicPr>
          <p:nvPr>
            <p:custDataLst>
              <p:tags r:id="rId2"/>
            </p:custDataLst>
          </p:nvPr>
        </p:nvPicPr>
        <p:blipFill>
          <a:blip r:embed="rId23">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
        <p:nvSpPr>
          <p:cNvPr id="58" name="TextBox 59">
            <a:hlinkClick r:id="rId24" action="ppaction://hlinksldjump"/>
          </p:cNvPr>
          <p:cNvSpPr txBox="1">
            <a:spLocks noChangeArrowheads="1"/>
          </p:cNvSpPr>
          <p:nvPr/>
        </p:nvSpPr>
        <p:spPr bwMode="auto">
          <a:xfrm>
            <a:off x="5348902" y="1809620"/>
            <a:ext cx="172089" cy="276999"/>
          </a:xfrm>
          <a:prstGeom prst="rect">
            <a:avLst/>
          </a:prstGeom>
          <a:noFill/>
          <a:ln w="9525">
            <a:noFill/>
            <a:miter lim="800000"/>
            <a:headEnd/>
            <a:tailEnd/>
          </a:ln>
        </p:spPr>
        <p:txBody>
          <a:bodyPr wrap="none" lIns="72000" rIns="0">
            <a:spAutoFit/>
          </a:bodyPr>
          <a:lstStyle/>
          <a:p>
            <a:r>
              <a:rPr lang="en-US" sz="1200" dirty="0">
                <a:solidFill>
                  <a:schemeClr val="bg1"/>
                </a:solidFill>
                <a:latin typeface="BentonSans Light" pitchFamily="2" charset="0"/>
                <a:cs typeface="BrowalliaUPC" pitchFamily="34" charset="-34"/>
              </a:rPr>
              <a:t>X</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5" name="TextBox 6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Marketing-to-Opportunity </a:t>
            </a:r>
            <a:br>
              <a:rPr lang="en-US" dirty="0"/>
            </a:br>
            <a:r>
              <a:rPr lang="en-US" sz="2000" b="0" dirty="0"/>
              <a:t>Process Details: Creating and Executing Campaign</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000274"/>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Creating and Executing Campaign</a:t>
            </a:r>
            <a:r>
              <a:rPr lang="en-US" sz="900" dirty="0"/>
              <a:t> business process enables you as a marketing employee to create a campaign, assign the newly created target group, and select a campaign type. In addition, you can decide whether to automatically create activities out of the campaign for account and contact history. Following this, the campaign can be executed.</a:t>
            </a:r>
          </a:p>
          <a:p>
            <a:pPr>
              <a:spcBef>
                <a:spcPts val="600"/>
              </a:spcBef>
            </a:pPr>
            <a:r>
              <a:rPr lang="en-US" sz="900" dirty="0"/>
              <a:t>The campaign is executed by exporting to a Microsoft Excel template all target group members who are addressable according to the selected campaign type.</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7"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Target Group</a:t>
            </a:r>
          </a:p>
        </p:txBody>
      </p:sp>
      <p:sp>
        <p:nvSpPr>
          <p:cNvPr id="63" name="Chevron 123">
            <a:hlinkClick r:id="rId8" action="ppaction://hlinksldjump"/>
          </p:cNvPr>
          <p:cNvSpPr>
            <a:spLocks noChangeArrowheads="1"/>
          </p:cNvSpPr>
          <p:nvPr/>
        </p:nvSpPr>
        <p:spPr bwMode="auto">
          <a:xfrm>
            <a:off x="653814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and Developing Opportunity</a:t>
            </a:r>
          </a:p>
        </p:txBody>
      </p:sp>
      <p:sp>
        <p:nvSpPr>
          <p:cNvPr id="64" name="Chevron 45"/>
          <p:cNvSpPr>
            <a:spLocks noChangeArrowheads="1"/>
          </p:cNvSpPr>
          <p:nvPr/>
        </p:nvSpPr>
        <p:spPr bwMode="auto">
          <a:xfrm>
            <a:off x="1121198" y="1846674"/>
            <a:ext cx="4572000"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and Executing Campaign</a:t>
            </a:r>
          </a:p>
        </p:txBody>
      </p:sp>
      <p:sp>
        <p:nvSpPr>
          <p:cNvPr id="93" name="Chevron 101"/>
          <p:cNvSpPr>
            <a:spLocks noChangeArrowheads="1"/>
          </p:cNvSpPr>
          <p:nvPr/>
        </p:nvSpPr>
        <p:spPr bwMode="auto">
          <a:xfrm>
            <a:off x="7593013" y="47212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en-US" sz="800">
                <a:solidFill>
                  <a:srgbClr val="404040"/>
                </a:solidFill>
              </a:rPr>
              <a:t>Marketing Assistant</a:t>
            </a:r>
          </a:p>
          <a:p>
            <a:pPr>
              <a:buClr>
                <a:schemeClr val="accent1"/>
              </a:buClr>
              <a:buSzPct val="80000"/>
              <a:buFont typeface="Wingdings" pitchFamily="2" charset="2"/>
              <a:buNone/>
            </a:pPr>
            <a:r>
              <a:rPr lang="en-US" sz="800">
                <a:solidFill>
                  <a:srgbClr val="404040"/>
                </a:solidFill>
              </a:rPr>
              <a:t>Marketing Manager</a:t>
            </a:r>
          </a:p>
        </p:txBody>
      </p:sp>
      <p:sp>
        <p:nvSpPr>
          <p:cNvPr id="46" name="Chevron 123"/>
          <p:cNvSpPr>
            <a:spLocks noChangeArrowheads="1"/>
          </p:cNvSpPr>
          <p:nvPr/>
        </p:nvSpPr>
        <p:spPr bwMode="auto">
          <a:xfrm>
            <a:off x="1286989" y="2073180"/>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campaign</a:t>
            </a:r>
          </a:p>
        </p:txBody>
      </p:sp>
      <p:sp>
        <p:nvSpPr>
          <p:cNvPr id="48" name="Chevron 123"/>
          <p:cNvSpPr>
            <a:spLocks noChangeArrowheads="1"/>
          </p:cNvSpPr>
          <p:nvPr/>
        </p:nvSpPr>
        <p:spPr bwMode="auto">
          <a:xfrm>
            <a:off x="2156841" y="2080361"/>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Execute and monitor campaign</a:t>
            </a:r>
          </a:p>
        </p:txBody>
      </p:sp>
      <p:sp>
        <p:nvSpPr>
          <p:cNvPr id="61" name="Chevron 123"/>
          <p:cNvSpPr>
            <a:spLocks noChangeArrowheads="1"/>
          </p:cNvSpPr>
          <p:nvPr/>
        </p:nvSpPr>
        <p:spPr bwMode="auto">
          <a:xfrm>
            <a:off x="3012625" y="2073474"/>
            <a:ext cx="882715" cy="879809"/>
          </a:xfrm>
          <a:prstGeom prst="chevron">
            <a:avLst>
              <a:gd name="adj" fmla="val 10356"/>
            </a:avLst>
          </a:prstGeom>
          <a:solidFill>
            <a:schemeClr val="bg1"/>
          </a:solidFill>
          <a:ln w="3175" cap="rnd" algn="ctr">
            <a:solidFill>
              <a:srgbClr val="BABABA"/>
            </a:solidFill>
            <a:prstDash val="sysDash"/>
            <a:bevel/>
            <a:headEnd/>
            <a:tailEnd/>
          </a:ln>
        </p:spPr>
        <p:txBody>
          <a:bodyPr lIns="72000" tIns="0" rIns="0" bIns="0" anchor="ctr"/>
          <a:lstStyle/>
          <a:p>
            <a:pPr fontAlgn="base">
              <a:lnSpc>
                <a:spcPct val="90000"/>
              </a:lnSpc>
              <a:spcBef>
                <a:spcPts val="3600"/>
              </a:spcBef>
              <a:spcAft>
                <a:spcPct val="0"/>
              </a:spcAft>
              <a:buClr>
                <a:schemeClr val="accent1"/>
              </a:buClr>
              <a:buSzPct val="80000"/>
            </a:pPr>
            <a:r>
              <a:rPr lang="en-US" sz="800" dirty="0">
                <a:solidFill>
                  <a:srgbClr val="404040"/>
                </a:solidFill>
              </a:rPr>
              <a:t>Contact target group members</a:t>
            </a:r>
          </a:p>
        </p:txBody>
      </p:sp>
      <p:sp>
        <p:nvSpPr>
          <p:cNvPr id="66" name="Chevron 123"/>
          <p:cNvSpPr>
            <a:spLocks noChangeArrowheads="1"/>
          </p:cNvSpPr>
          <p:nvPr/>
        </p:nvSpPr>
        <p:spPr bwMode="auto">
          <a:xfrm>
            <a:off x="3868409" y="2080655"/>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Capture campaign responses</a:t>
            </a:r>
          </a:p>
        </p:txBody>
      </p:sp>
      <p:sp>
        <p:nvSpPr>
          <p:cNvPr id="71" name="Chevron 123"/>
          <p:cNvSpPr>
            <a:spLocks noChangeArrowheads="1"/>
          </p:cNvSpPr>
          <p:nvPr/>
        </p:nvSpPr>
        <p:spPr bwMode="auto">
          <a:xfrm>
            <a:off x="4724209" y="2073325"/>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Finalize and check campaign results</a:t>
            </a:r>
          </a:p>
        </p:txBody>
      </p:sp>
      <p:sp>
        <p:nvSpPr>
          <p:cNvPr id="80" name="Chevron 123">
            <a:hlinkClick r:id="rId9" action="ppaction://hlinksldjump"/>
          </p:cNvPr>
          <p:cNvSpPr>
            <a:spLocks noChangeArrowheads="1"/>
          </p:cNvSpPr>
          <p:nvPr/>
        </p:nvSpPr>
        <p:spPr bwMode="auto">
          <a:xfrm>
            <a:off x="5665339"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Lead</a:t>
            </a:r>
          </a:p>
        </p:txBody>
      </p:sp>
      <p:sp>
        <p:nvSpPr>
          <p:cNvPr id="44" name="Rectangle 61"/>
          <p:cNvSpPr>
            <a:spLocks noChangeArrowheads="1"/>
          </p:cNvSpPr>
          <p:nvPr/>
        </p:nvSpPr>
        <p:spPr bwMode="auto">
          <a:xfrm>
            <a:off x="4536851" y="2960836"/>
            <a:ext cx="3216275" cy="811064"/>
          </a:xfrm>
          <a:prstGeom prst="rect">
            <a:avLst/>
          </a:prstGeom>
          <a:solidFill>
            <a:srgbClr val="D2F0FF"/>
          </a:solidFill>
          <a:ln w="3175">
            <a:solidFill>
              <a:schemeClr val="tx1"/>
            </a:solidFill>
            <a:miter lim="800000"/>
            <a:headEnd/>
            <a:tailEnd/>
          </a:ln>
        </p:spPr>
        <p:txBody>
          <a:bodyPr tIns="180000"/>
          <a:lstStyle/>
          <a:p>
            <a:r>
              <a:rPr lang="en-US" sz="600" dirty="0"/>
              <a:t>The marketing employee captures the campaign responses by assigning an activity, a lead, an opportunity, a sales quote, or a sales order  to a campaign, either by selecting the campaign or by using a response code where the system automatically determines the campaign, the account and the contact. If response options have been assigned to the campaign  to capture specific responses, these response options can be selected in the activity as well. The supported activity types are e-mail, phone call, fax, and letter. </a:t>
            </a:r>
          </a:p>
          <a:p>
            <a:r>
              <a:rPr lang="en-US" sz="600" dirty="0"/>
              <a:t> </a:t>
            </a:r>
          </a:p>
          <a:p>
            <a:endParaRPr lang="en-US" sz="600" dirty="0"/>
          </a:p>
        </p:txBody>
      </p:sp>
      <p:sp>
        <p:nvSpPr>
          <p:cNvPr id="45" name="TextBox 59">
            <a:hlinkClick r:id="rId10" action="ppaction://hlinksldjump"/>
          </p:cNvPr>
          <p:cNvSpPr txBox="1">
            <a:spLocks noChangeArrowheads="1"/>
          </p:cNvSpPr>
          <p:nvPr/>
        </p:nvSpPr>
        <p:spPr bwMode="auto">
          <a:xfrm>
            <a:off x="7488014" y="2919529"/>
            <a:ext cx="284052" cy="276999"/>
          </a:xfrm>
          <a:prstGeom prst="rect">
            <a:avLst/>
          </a:prstGeom>
          <a:noFill/>
          <a:ln w="9525">
            <a:noFill/>
            <a:miter lim="800000"/>
            <a:headEnd/>
            <a:tailEnd/>
          </a:ln>
        </p:spPr>
        <p:txBody>
          <a:bodyPr wrap="none">
            <a:spAutoFit/>
          </a:bodyPr>
          <a:lstStyle/>
          <a:p>
            <a:r>
              <a:rPr lang="en-US" sz="1200" dirty="0">
                <a:latin typeface="BentonSans Light" pitchFamily="2" charset="0"/>
                <a:cs typeface="BrowalliaUPC" pitchFamily="34" charset="-34"/>
              </a:rPr>
              <a:t>X</a:t>
            </a:r>
          </a:p>
        </p:txBody>
      </p:sp>
      <p:sp>
        <p:nvSpPr>
          <p:cNvPr id="82" name="Oval 81">
            <a:hlinkClick r:id="rId11" action="ppaction://hlinksldjump" tooltip="Click for more information"/>
          </p:cNvPr>
          <p:cNvSpPr>
            <a:spLocks noChangeAspect="1"/>
          </p:cNvSpPr>
          <p:nvPr/>
        </p:nvSpPr>
        <p:spPr bwMode="gray">
          <a:xfrm>
            <a:off x="1883307" y="27530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4" name="Oval 83">
            <a:hlinkClick r:id="rId12" action="ppaction://hlinksldjump" tooltip="Click for more information"/>
          </p:cNvPr>
          <p:cNvSpPr>
            <a:spLocks noChangeAspect="1"/>
          </p:cNvSpPr>
          <p:nvPr/>
        </p:nvSpPr>
        <p:spPr bwMode="gray">
          <a:xfrm>
            <a:off x="2795379" y="27530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8" name="Oval 87">
            <a:hlinkClick r:id="rId13" action="ppaction://hlinksldjump" tooltip="Click for more information"/>
          </p:cNvPr>
          <p:cNvSpPr>
            <a:spLocks noChangeAspect="1"/>
          </p:cNvSpPr>
          <p:nvPr/>
        </p:nvSpPr>
        <p:spPr bwMode="gray">
          <a:xfrm>
            <a:off x="3621667" y="27530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9" name="Oval 88">
            <a:hlinkClick r:id="rId14" action="ppaction://hlinksldjump" tooltip="Click for more information"/>
          </p:cNvPr>
          <p:cNvSpPr>
            <a:spLocks noChangeAspect="1"/>
          </p:cNvSpPr>
          <p:nvPr/>
        </p:nvSpPr>
        <p:spPr bwMode="gray">
          <a:xfrm>
            <a:off x="4457053" y="27530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0" name="Oval 89">
            <a:hlinkClick r:id="rId15" action="ppaction://hlinksldjump" tooltip="Click for more information"/>
          </p:cNvPr>
          <p:cNvSpPr>
            <a:spLocks noChangeAspect="1"/>
          </p:cNvSpPr>
          <p:nvPr/>
        </p:nvSpPr>
        <p:spPr bwMode="gray">
          <a:xfrm>
            <a:off x="5333353" y="27530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8"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9"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0"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3" name="Picture 72" descr="Calculator_2_60px.png"/>
          <p:cNvPicPr>
            <a:picLocks noChangeAspect="1"/>
          </p:cNvPicPr>
          <p:nvPr/>
        </p:nvPicPr>
        <p:blipFill>
          <a:blip r:embed="rId16" cstate="print"/>
          <a:stretch>
            <a:fillRect/>
          </a:stretch>
        </p:blipFill>
        <p:spPr>
          <a:xfrm>
            <a:off x="366739" y="5245467"/>
            <a:ext cx="180000" cy="180000"/>
          </a:xfrm>
          <a:prstGeom prst="rect">
            <a:avLst/>
          </a:prstGeom>
        </p:spPr>
      </p:pic>
      <p:pic>
        <p:nvPicPr>
          <p:cNvPr id="74" name="Picture 73" descr="Monitor_60px.png"/>
          <p:cNvPicPr>
            <a:picLocks noChangeAspect="1"/>
          </p:cNvPicPr>
          <p:nvPr/>
        </p:nvPicPr>
        <p:blipFill>
          <a:blip r:embed="rId17" cstate="print"/>
          <a:stretch>
            <a:fillRect/>
          </a:stretch>
        </p:blipFill>
        <p:spPr>
          <a:xfrm>
            <a:off x="366739" y="5604137"/>
            <a:ext cx="180000" cy="180000"/>
          </a:xfrm>
          <a:prstGeom prst="rect">
            <a:avLst/>
          </a:prstGeom>
        </p:spPr>
      </p:pic>
      <p:sp>
        <p:nvSpPr>
          <p:cNvPr id="75" name="Rectangle 57">
            <a:hlinkClick r:id="rId18"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6" name="Rectangle 57">
            <a:hlinkClick r:id="rId19"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9" name="Rectangle 57">
            <a:hlinkClick r:id="rId20"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2" name="Chevron 102"/>
          <p:cNvSpPr>
            <a:spLocks noChangeArrowheads="1"/>
          </p:cNvSpPr>
          <p:nvPr/>
        </p:nvSpPr>
        <p:spPr bwMode="auto">
          <a:xfrm>
            <a:off x="7593013" y="5244510"/>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Marketing  </a:t>
            </a:r>
          </a:p>
          <a:p>
            <a:pPr>
              <a:buClr>
                <a:schemeClr val="accent1"/>
              </a:buClr>
              <a:buSzPct val="80000"/>
              <a:buFont typeface="Wingdings" pitchFamily="2" charset="2"/>
              <a:buNone/>
            </a:pPr>
            <a:r>
              <a:rPr lang="en-US" sz="800" dirty="0">
                <a:solidFill>
                  <a:srgbClr val="404040"/>
                </a:solidFill>
              </a:rPr>
              <a:t>Account Management  </a:t>
            </a:r>
          </a:p>
        </p:txBody>
      </p:sp>
      <p:pic>
        <p:nvPicPr>
          <p:cNvPr id="56" name="Picture 55"/>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7" name="Picture 68"/>
          <p:cNvPicPr>
            <a:picLocks noChangeAspect="1"/>
          </p:cNvPicPr>
          <p:nvPr>
            <p:custDataLst>
              <p:tags r:id="rId1"/>
            </p:custDataLst>
          </p:nvPr>
        </p:nvPicPr>
        <p:blipFill>
          <a:blip r:embed="rId22" cstate="print">
            <a:extLst>
              <a:ext uri="{28A0092B-C50C-407E-A947-70E740481C1C}">
                <a14:useLocalDpi xmlns:a14="http://schemas.microsoft.com/office/drawing/2010/main" val="0"/>
              </a:ext>
            </a:extLst>
          </a:blip>
          <a:stretch>
            <a:fillRect/>
          </a:stretch>
        </p:blipFill>
        <p:spPr bwMode="auto">
          <a:xfrm>
            <a:off x="6886575" y="4525312"/>
            <a:ext cx="411162" cy="402939"/>
          </a:xfrm>
          <a:prstGeom prst="rect">
            <a:avLst/>
          </a:prstGeom>
          <a:noFill/>
          <a:ln w="9525">
            <a:noFill/>
            <a:miter lim="800000"/>
            <a:headEnd/>
            <a:tailEnd/>
          </a:ln>
        </p:spPr>
      </p:pic>
      <p:pic>
        <p:nvPicPr>
          <p:cNvPr id="58" name="Picture 37"/>
          <p:cNvPicPr>
            <a:picLocks noChangeAspect="1" noChangeArrowheads="1"/>
          </p:cNvPicPr>
          <p:nvPr>
            <p:custDataLst>
              <p:tags r:id="rId2"/>
            </p:custDataLst>
          </p:nvPr>
        </p:nvPicPr>
        <p:blipFill>
          <a:blip r:embed="rId23">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
        <p:nvSpPr>
          <p:cNvPr id="60" name="TextBox 59">
            <a:hlinkClick r:id="rId24" action="ppaction://hlinksldjump"/>
          </p:cNvPr>
          <p:cNvSpPr txBox="1">
            <a:spLocks noChangeArrowheads="1"/>
          </p:cNvSpPr>
          <p:nvPr/>
        </p:nvSpPr>
        <p:spPr bwMode="auto">
          <a:xfrm>
            <a:off x="5348902" y="1809620"/>
            <a:ext cx="172089" cy="276999"/>
          </a:xfrm>
          <a:prstGeom prst="rect">
            <a:avLst/>
          </a:prstGeom>
          <a:noFill/>
          <a:ln w="9525">
            <a:noFill/>
            <a:miter lim="800000"/>
            <a:headEnd/>
            <a:tailEnd/>
          </a:ln>
        </p:spPr>
        <p:txBody>
          <a:bodyPr wrap="none" lIns="72000" rIns="0">
            <a:spAutoFit/>
          </a:bodyPr>
          <a:lstStyle/>
          <a:p>
            <a:r>
              <a:rPr lang="en-US" sz="1200" dirty="0">
                <a:solidFill>
                  <a:schemeClr val="bg1"/>
                </a:solidFill>
                <a:latin typeface="BentonSans Light" pitchFamily="2" charset="0"/>
                <a:cs typeface="BrowalliaUPC" pitchFamily="34" charset="-34"/>
              </a:rPr>
              <a:t>X</a:t>
            </a:r>
          </a:p>
        </p:txBody>
      </p:sp>
    </p:spTree>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9DFDF40E-AD42-47F1-9D99-9586AE9F0744}"/>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20.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21.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22.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23.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24.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25.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26.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27.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28.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29.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30.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3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6.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3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9DFDF40E-AD42-47F1-9D99-9586AE9F0744}"/>
</p:tagLst>
</file>

<file path=ppt/tags/tag4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2.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43.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4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9.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50.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5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6.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57.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5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6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3.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64.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6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70.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71.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72.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73.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74.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75.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76.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7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78.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79.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80.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heme/theme1.xml><?xml version="1.0" encoding="utf-8"?>
<a:theme xmlns:a="http://schemas.openxmlformats.org/drawingml/2006/main" name="SAP_2011_v1.0">
  <a:themeElements>
    <a:clrScheme name="H">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1E4860"/>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SAP_2011_v1.0</Template>
  <TotalTime>0</TotalTime>
  <Words>5199</Words>
  <Application>Microsoft Office PowerPoint</Application>
  <PresentationFormat>On-screen Show (4:3)</PresentationFormat>
  <Paragraphs>758</Paragraphs>
  <Slides>23</Slides>
  <Notes>23</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23</vt:i4>
      </vt:variant>
    </vt:vector>
  </HeadingPairs>
  <TitlesOfParts>
    <vt:vector size="39" baseType="lpstr">
      <vt:lpstr>wingdings</vt:lpstr>
      <vt:lpstr>Courier New</vt:lpstr>
      <vt:lpstr>wingdings</vt:lpstr>
      <vt:lpstr>SimSun</vt:lpstr>
      <vt:lpstr>BentonSans Light</vt:lpstr>
      <vt:lpstr>Arial Unicode MS</vt:lpstr>
      <vt:lpstr>Arial</vt:lpstr>
      <vt:lpstr>Symbol</vt:lpstr>
      <vt:lpstr>BrowalliaUPC</vt:lpstr>
      <vt:lpstr>MS PGothic</vt:lpstr>
      <vt:lpstr>BentonSans Bold</vt:lpstr>
      <vt:lpstr>BentonSans Regular</vt:lpstr>
      <vt:lpstr>Arial Black</vt:lpstr>
      <vt:lpstr>BentonSans Book</vt:lpstr>
      <vt:lpstr>Aparajita</vt:lpstr>
      <vt:lpstr>SAP_2011_v1.0</vt:lpstr>
      <vt:lpstr>Marketing-to-Opportunity  Scenario Overview</vt:lpstr>
      <vt:lpstr>Marketing-to-Opportunity  Scenario Overview</vt:lpstr>
      <vt:lpstr>Marketing-to-Opportunity  Process Details: Creating Target Group</vt:lpstr>
      <vt:lpstr>Marketing-to-Opportunity  Process Details: Creating Target Group</vt:lpstr>
      <vt:lpstr>Marketing-to-Opportunity  Process Details: Creating and Executing Campaign</vt:lpstr>
      <vt:lpstr>Marketing-to-Opportunity  Process Details: Creating and Executing Campaign</vt:lpstr>
      <vt:lpstr>Marketing-to-Opportunity  Process Details: Creating and Executing Campaign</vt:lpstr>
      <vt:lpstr>Marketing-to-Opportunity  Process Details: Creating and Executing Campaign</vt:lpstr>
      <vt:lpstr>Marketing-to-Opportunity  Process Details: Creating and Executing Campaign</vt:lpstr>
      <vt:lpstr>Marketing-to-Opportunity  Process Details: Creating and Executing Campaign</vt:lpstr>
      <vt:lpstr>Marketing-to-Opportunity  Process Details: Creating Lead</vt:lpstr>
      <vt:lpstr>Marketing-to-Opportunity  Process Details: Creating Lead</vt:lpstr>
      <vt:lpstr>Marketing-to-Opportunity  Process Details: Creating Lead</vt:lpstr>
      <vt:lpstr>Marketing-to-Opportunity  Process Details: Creating Lead</vt:lpstr>
      <vt:lpstr>Marketing-to-Opportunity  Process Details: Creating and Developing Opportunity</vt:lpstr>
      <vt:lpstr>Marketing-to-Opportunity  Process Details: Creating and Developing Opportunity</vt:lpstr>
      <vt:lpstr>Marketing-to-Opportunity  Process Details: Creating and Developing Opportunity</vt:lpstr>
      <vt:lpstr>Marketing-to-Opportunity  Process Details: Creating and Developing Opportunity</vt:lpstr>
      <vt:lpstr>Marketing-to-Opportunity  Process Details: Creating and Developing Opportunity</vt:lpstr>
      <vt:lpstr>Marketing-to-Opportunity  Process Details: Creating and Developing Opportunity</vt:lpstr>
      <vt:lpstr>Marketing-to-Opportunity  Business Value</vt:lpstr>
      <vt:lpstr>Marketing-to-Opportunity Scenario Flow</vt:lpstr>
      <vt:lpstr>Marketing-to-Opportunity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210</cp:revision>
  <dcterms:created xsi:type="dcterms:W3CDTF">2011-09-27T15:12:20Z</dcterms:created>
  <dcterms:modified xsi:type="dcterms:W3CDTF">2018-09-04T20:00:08Z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1065360040</vt:i4>
  </property>
  <property fmtid="{D5CDD505-2E9C-101B-9397-08002B2CF9AE}" pid="3" name="_NewReviewCycle">
    <vt:lpwstr/>
  </property>
  <property fmtid="{D5CDD505-2E9C-101B-9397-08002B2CF9AE}" pid="4" name="_EmailSubject">
    <vt:lpwstr>BS- marketing to opportunity</vt:lpwstr>
  </property>
  <property fmtid="{D5CDD505-2E9C-101B-9397-08002B2CF9AE}" pid="5" name="_AuthorEmail">
    <vt:lpwstr>yuthika.mathur@sap.com</vt:lpwstr>
  </property>
  <property fmtid="{D5CDD505-2E9C-101B-9397-08002B2CF9AE}" pid="6" name="_AuthorEmailDisplayName">
    <vt:lpwstr>Mathur, Yuthika</vt:lpwstr>
  </property>
  <property fmtid="{D5CDD505-2E9C-101B-9397-08002B2CF9AE}" pid="7" name="_PreviousAdHocReviewCycleID">
    <vt:i4>1357826825</vt:i4>
  </property>
</Properties>
</file>