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1"/>
  </p:notesMasterIdLst>
  <p:handoutMasterIdLst>
    <p:handoutMasterId r:id="rId12"/>
  </p:handoutMasterIdLst>
  <p:sldIdLst>
    <p:sldId id="342" r:id="rId2"/>
    <p:sldId id="362" r:id="rId3"/>
    <p:sldId id="349" r:id="rId4"/>
    <p:sldId id="359" r:id="rId5"/>
    <p:sldId id="360" r:id="rId6"/>
    <p:sldId id="361" r:id="rId7"/>
    <p:sldId id="353" r:id="rId8"/>
    <p:sldId id="348" r:id="rId9"/>
    <p:sldId id="364" r:id="rId10"/>
  </p:sldIdLst>
  <p:sldSz cx="9144000" cy="6858000" type="screen4x3"/>
  <p:notesSz cx="6858000" cy="9144000"/>
  <p:embeddedFontLst>
    <p:embeddedFont>
      <p:font typeface="BentonSans Bold" panose="02000803000000020004" pitchFamily="2" charset="0"/>
      <p:bold r:id="rId13"/>
    </p:embeddedFont>
    <p:embeddedFont>
      <p:font typeface="BrowalliaUPC" panose="020B0604020202020204" pitchFamily="34" charset="-34"/>
      <p:regular r:id="rId14"/>
      <p:bold r:id="rId15"/>
      <p:italic r:id="rId16"/>
      <p:boldItalic r:id="rId17"/>
    </p:embeddedFont>
    <p:embeddedFont>
      <p:font typeface="MS PGothic" panose="020B0600070205080204" pitchFamily="34" charset="-128"/>
      <p:regular r:id="rId18"/>
    </p:embeddedFont>
    <p:embeddedFont>
      <p:font typeface="BentonSans Regular" panose="02000503000000020004" pitchFamily="2" charset="0"/>
      <p:regular r:id="rId19"/>
    </p:embeddedFont>
    <p:embeddedFont>
      <p:font typeface="BentonSans Light" panose="02000503000000020004" pitchFamily="2" charset="0"/>
      <p:regular r:id="rId20"/>
    </p:embeddedFont>
    <p:embeddedFont>
      <p:font typeface="Arial Black" panose="020B0A04020102020204" pitchFamily="34" charset="0"/>
      <p:bold r:id="rId21"/>
    </p:embeddedFont>
    <p:embeddedFont>
      <p:font typeface="Aparajita" panose="02020603050405020304" pitchFamily="18" charset="0"/>
      <p:regular r:id="rId22"/>
      <p:bold r:id="rId23"/>
      <p:italic r:id="rId24"/>
      <p:boldItalic r:id="rId25"/>
    </p:embeddedFont>
    <p:embeddedFont>
      <p:font typeface="BentonSans Book" panose="02000503000000020004" pitchFamily="2" charset="0"/>
      <p:regular r:id="rId26"/>
    </p:embeddedFont>
    <p:embeddedFont>
      <p:font typeface="SimSun" panose="02010600030101010101" pitchFamily="2" charset="-122"/>
      <p:regular r:id="rId27"/>
    </p:embeddedFont>
    <p:embeddedFont>
      <p:font typeface="Arial Unicode MS" panose="020B0604020202020204" pitchFamily="34" charset="-128"/>
      <p:regular r:id="rId28"/>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8">
          <p15:clr>
            <a:srgbClr val="A4A3A4"/>
          </p15:clr>
        </p15:guide>
        <p15:guide id="2" orient="horz" pos="1383">
          <p15:clr>
            <a:srgbClr val="A4A3A4"/>
          </p15:clr>
        </p15:guide>
        <p15:guide id="3" orient="horz" pos="1576">
          <p15:clr>
            <a:srgbClr val="A4A3A4"/>
          </p15:clr>
        </p15:guide>
        <p15:guide id="4" orient="horz" pos="140">
          <p15:clr>
            <a:srgbClr val="A4A3A4"/>
          </p15:clr>
        </p15:guide>
        <p15:guide id="5" orient="horz" pos="3736">
          <p15:clr>
            <a:srgbClr val="A4A3A4"/>
          </p15:clr>
        </p15:guide>
        <p15:guide id="6" orient="horz" pos="2809">
          <p15:clr>
            <a:srgbClr val="A4A3A4"/>
          </p15:clr>
        </p15:guide>
        <p15:guide id="7" orient="horz" pos="3057">
          <p15:clr>
            <a:srgbClr val="A4A3A4"/>
          </p15:clr>
        </p15:guide>
        <p15:guide id="8" pos="4605">
          <p15:clr>
            <a:srgbClr val="A4A3A4"/>
          </p15:clr>
        </p15:guide>
        <p15:guide id="9" pos="166">
          <p15:clr>
            <a:srgbClr val="A4A3A4"/>
          </p15:clr>
        </p15:guide>
        <p15:guide id="10" pos="166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B6EF"/>
    <a:srgbClr val="2E6C8D"/>
    <a:srgbClr val="4FB81C"/>
    <a:srgbClr val="666666"/>
    <a:srgbClr val="FFD979"/>
    <a:srgbClr val="ECECEC"/>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05" autoAdjust="0"/>
    <p:restoredTop sz="94645" autoAdjust="0"/>
  </p:normalViewPr>
  <p:slideViewPr>
    <p:cSldViewPr snapToGrid="0" showGuides="1">
      <p:cViewPr varScale="1">
        <p:scale>
          <a:sx n="86" d="100"/>
          <a:sy n="86" d="100"/>
        </p:scale>
        <p:origin x="1651" y="72"/>
      </p:cViewPr>
      <p:guideLst>
        <p:guide orient="horz" pos="3248"/>
        <p:guide orient="horz" pos="1383"/>
        <p:guide orient="horz" pos="1576"/>
        <p:guide orient="horz" pos="140"/>
        <p:guide orient="horz" pos="3736"/>
        <p:guide orient="horz" pos="2809"/>
        <p:guide orient="horz" pos="3057"/>
        <p:guide pos="4605"/>
        <p:guide pos="166"/>
        <p:guide pos="16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font" Target="fonts/font14.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font" Target="fonts/font12.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font" Target="fonts/font7.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font" Target="fonts/font15.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681513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11230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491055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1700526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884146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4257812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851726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0850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43351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4150372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3085228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162000"/>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7.png"/><Relationship Id="rId18" Type="http://schemas.openxmlformats.org/officeDocument/2006/relationships/image" Target="../media/image12.png"/><Relationship Id="rId3" Type="http://schemas.openxmlformats.org/officeDocument/2006/relationships/notesSlide" Target="../notesSlides/notesSlide1.xml"/><Relationship Id="rId21" Type="http://schemas.openxmlformats.org/officeDocument/2006/relationships/image" Target="../media/image15.png"/><Relationship Id="rId7" Type="http://schemas.openxmlformats.org/officeDocument/2006/relationships/slide" Target="slide5.xml"/><Relationship Id="rId12" Type="http://schemas.openxmlformats.org/officeDocument/2006/relationships/image" Target="../media/image6.png"/><Relationship Id="rId17" Type="http://schemas.openxmlformats.org/officeDocument/2006/relationships/image" Target="../media/image11.png"/><Relationship Id="rId2" Type="http://schemas.openxmlformats.org/officeDocument/2006/relationships/slideLayout" Target="../slideLayouts/slideLayout10.xml"/><Relationship Id="rId16" Type="http://schemas.openxmlformats.org/officeDocument/2006/relationships/image" Target="../media/image10.png"/><Relationship Id="rId20" Type="http://schemas.openxmlformats.org/officeDocument/2006/relationships/image" Target="../media/image14.png"/><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image" Target="../media/image5.png"/><Relationship Id="rId24" Type="http://schemas.openxmlformats.org/officeDocument/2006/relationships/slide" Target="slide9.xml"/><Relationship Id="rId5" Type="http://schemas.openxmlformats.org/officeDocument/2006/relationships/slide" Target="slide3.xml"/><Relationship Id="rId15" Type="http://schemas.openxmlformats.org/officeDocument/2006/relationships/image" Target="../media/image9.png"/><Relationship Id="rId23" Type="http://schemas.openxmlformats.org/officeDocument/2006/relationships/slide" Target="slide7.xml"/><Relationship Id="rId10" Type="http://schemas.openxmlformats.org/officeDocument/2006/relationships/image" Target="../media/image4.png"/><Relationship Id="rId19" Type="http://schemas.openxmlformats.org/officeDocument/2006/relationships/image" Target="../media/image13.png"/><Relationship Id="rId4" Type="http://schemas.openxmlformats.org/officeDocument/2006/relationships/image" Target="../media/image3.png"/><Relationship Id="rId9" Type="http://schemas.openxmlformats.org/officeDocument/2006/relationships/slide" Target="slide2.xml"/><Relationship Id="rId14" Type="http://schemas.openxmlformats.org/officeDocument/2006/relationships/image" Target="../media/image8.png"/><Relationship Id="rId22" Type="http://schemas.openxmlformats.org/officeDocument/2006/relationships/slide" Target="slide8.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11.png"/><Relationship Id="rId18" Type="http://schemas.openxmlformats.org/officeDocument/2006/relationships/image" Target="../media/image15.png"/><Relationship Id="rId26" Type="http://schemas.openxmlformats.org/officeDocument/2006/relationships/image" Target="../media/image9.png"/><Relationship Id="rId3" Type="http://schemas.openxmlformats.org/officeDocument/2006/relationships/slideLayout" Target="../slideLayouts/slideLayout10.xml"/><Relationship Id="rId21" Type="http://schemas.openxmlformats.org/officeDocument/2006/relationships/image" Target="../media/image13.png"/><Relationship Id="rId7" Type="http://schemas.openxmlformats.org/officeDocument/2006/relationships/slide" Target="slide4.xml"/><Relationship Id="rId12" Type="http://schemas.openxmlformats.org/officeDocument/2006/relationships/image" Target="../media/image10.png"/><Relationship Id="rId17" Type="http://schemas.openxmlformats.org/officeDocument/2006/relationships/image" Target="../media/image14.png"/><Relationship Id="rId25" Type="http://schemas.openxmlformats.org/officeDocument/2006/relationships/image" Target="../media/image8.png"/><Relationship Id="rId2" Type="http://schemas.openxmlformats.org/officeDocument/2006/relationships/tags" Target="../tags/tag3.xml"/><Relationship Id="rId16" Type="http://schemas.openxmlformats.org/officeDocument/2006/relationships/slide" Target="slide1.xml"/><Relationship Id="rId20" Type="http://schemas.openxmlformats.org/officeDocument/2006/relationships/slide" Target="slide9.xml"/><Relationship Id="rId29" Type="http://schemas.openxmlformats.org/officeDocument/2006/relationships/image" Target="../media/image18.png"/><Relationship Id="rId1" Type="http://schemas.openxmlformats.org/officeDocument/2006/relationships/tags" Target="../tags/tag2.xml"/><Relationship Id="rId6" Type="http://schemas.openxmlformats.org/officeDocument/2006/relationships/slide" Target="slide3.xml"/><Relationship Id="rId11" Type="http://schemas.openxmlformats.org/officeDocument/2006/relationships/image" Target="../media/image4.png"/><Relationship Id="rId24" Type="http://schemas.openxmlformats.org/officeDocument/2006/relationships/image" Target="../media/image7.png"/><Relationship Id="rId5" Type="http://schemas.openxmlformats.org/officeDocument/2006/relationships/image" Target="../media/image3.png"/><Relationship Id="rId15" Type="http://schemas.openxmlformats.org/officeDocument/2006/relationships/image" Target="../media/image16.png"/><Relationship Id="rId23" Type="http://schemas.openxmlformats.org/officeDocument/2006/relationships/image" Target="../media/image6.png"/><Relationship Id="rId28" Type="http://schemas.openxmlformats.org/officeDocument/2006/relationships/image" Target="../media/image17.png"/><Relationship Id="rId10" Type="http://schemas.openxmlformats.org/officeDocument/2006/relationships/slide" Target="slide2.xml"/><Relationship Id="rId19" Type="http://schemas.openxmlformats.org/officeDocument/2006/relationships/slide" Target="slide8.xml"/><Relationship Id="rId4" Type="http://schemas.openxmlformats.org/officeDocument/2006/relationships/notesSlide" Target="../notesSlides/notesSlide2.xml"/><Relationship Id="rId9" Type="http://schemas.openxmlformats.org/officeDocument/2006/relationships/slide" Target="slide6.xml"/><Relationship Id="rId14" Type="http://schemas.openxmlformats.org/officeDocument/2006/relationships/slide" Target="slide7.xml"/><Relationship Id="rId22" Type="http://schemas.openxmlformats.org/officeDocument/2006/relationships/image" Target="../media/image5.png"/><Relationship Id="rId27"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xml"/><Relationship Id="rId18" Type="http://schemas.openxmlformats.org/officeDocument/2006/relationships/slide" Target="slide9.xml"/><Relationship Id="rId3" Type="http://schemas.openxmlformats.org/officeDocument/2006/relationships/tags" Target="../tags/tag6.xml"/><Relationship Id="rId7" Type="http://schemas.openxmlformats.org/officeDocument/2006/relationships/image" Target="../media/image4.png"/><Relationship Id="rId12" Type="http://schemas.openxmlformats.org/officeDocument/2006/relationships/image" Target="../media/image5.png"/><Relationship Id="rId17" Type="http://schemas.openxmlformats.org/officeDocument/2006/relationships/slide" Target="slide7.xml"/><Relationship Id="rId2" Type="http://schemas.openxmlformats.org/officeDocument/2006/relationships/tags" Target="../tags/tag5.xml"/><Relationship Id="rId16" Type="http://schemas.openxmlformats.org/officeDocument/2006/relationships/slide" Target="slide8.xml"/><Relationship Id="rId20" Type="http://schemas.openxmlformats.org/officeDocument/2006/relationships/image" Target="../media/image19.png"/><Relationship Id="rId1" Type="http://schemas.openxmlformats.org/officeDocument/2006/relationships/tags" Target="../tags/tag4.xml"/><Relationship Id="rId6" Type="http://schemas.openxmlformats.org/officeDocument/2006/relationships/image" Target="../media/image3.png"/><Relationship Id="rId11" Type="http://schemas.openxmlformats.org/officeDocument/2006/relationships/slide" Target="slide3.xml"/><Relationship Id="rId5" Type="http://schemas.openxmlformats.org/officeDocument/2006/relationships/notesSlide" Target="../notesSlides/notesSlide3.xml"/><Relationship Id="rId15" Type="http://schemas.openxmlformats.org/officeDocument/2006/relationships/image" Target="../media/image15.png"/><Relationship Id="rId10" Type="http://schemas.openxmlformats.org/officeDocument/2006/relationships/slide" Target="slide6.xml"/><Relationship Id="rId19" Type="http://schemas.openxmlformats.org/officeDocument/2006/relationships/image" Target="../media/image13.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6.png"/><Relationship Id="rId18" Type="http://schemas.openxmlformats.org/officeDocument/2006/relationships/slide" Target="slide9.xml"/><Relationship Id="rId3" Type="http://schemas.openxmlformats.org/officeDocument/2006/relationships/tags" Target="../tags/tag9.xml"/><Relationship Id="rId21" Type="http://schemas.openxmlformats.org/officeDocument/2006/relationships/image" Target="../media/image19.png"/><Relationship Id="rId7" Type="http://schemas.openxmlformats.org/officeDocument/2006/relationships/image" Target="../media/image4.png"/><Relationship Id="rId12" Type="http://schemas.openxmlformats.org/officeDocument/2006/relationships/slide" Target="slide1.xml"/><Relationship Id="rId17" Type="http://schemas.openxmlformats.org/officeDocument/2006/relationships/slide" Target="slide7.xml"/><Relationship Id="rId2" Type="http://schemas.openxmlformats.org/officeDocument/2006/relationships/tags" Target="../tags/tag8.xml"/><Relationship Id="rId16" Type="http://schemas.openxmlformats.org/officeDocument/2006/relationships/slide" Target="slide8.xml"/><Relationship Id="rId20" Type="http://schemas.openxmlformats.org/officeDocument/2006/relationships/image" Target="../media/image5.png"/><Relationship Id="rId1" Type="http://schemas.openxmlformats.org/officeDocument/2006/relationships/tags" Target="../tags/tag7.xml"/><Relationship Id="rId6" Type="http://schemas.openxmlformats.org/officeDocument/2006/relationships/image" Target="../media/image3.png"/><Relationship Id="rId11" Type="http://schemas.openxmlformats.org/officeDocument/2006/relationships/slide" Target="slide4.xml"/><Relationship Id="rId5" Type="http://schemas.openxmlformats.org/officeDocument/2006/relationships/notesSlide" Target="../notesSlides/notesSlide4.xml"/><Relationship Id="rId15" Type="http://schemas.openxmlformats.org/officeDocument/2006/relationships/image" Target="../media/image15.png"/><Relationship Id="rId10" Type="http://schemas.openxmlformats.org/officeDocument/2006/relationships/slide" Target="slide6.xml"/><Relationship Id="rId19" Type="http://schemas.openxmlformats.org/officeDocument/2006/relationships/image" Target="../media/image13.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13" Type="http://schemas.openxmlformats.org/officeDocument/2006/relationships/slide" Target="slide6.xml"/><Relationship Id="rId18" Type="http://schemas.openxmlformats.org/officeDocument/2006/relationships/slide" Target="slide1.xml"/><Relationship Id="rId3" Type="http://schemas.openxmlformats.org/officeDocument/2006/relationships/tags" Target="../tags/tag12.xml"/><Relationship Id="rId21" Type="http://schemas.openxmlformats.org/officeDocument/2006/relationships/slide" Target="slide8.xml"/><Relationship Id="rId7" Type="http://schemas.openxmlformats.org/officeDocument/2006/relationships/slideLayout" Target="../slideLayouts/slideLayout10.xml"/><Relationship Id="rId12" Type="http://schemas.openxmlformats.org/officeDocument/2006/relationships/slide" Target="slide4.xml"/><Relationship Id="rId17" Type="http://schemas.openxmlformats.org/officeDocument/2006/relationships/image" Target="../media/image8.png"/><Relationship Id="rId25" Type="http://schemas.openxmlformats.org/officeDocument/2006/relationships/image" Target="../media/image19.png"/><Relationship Id="rId2" Type="http://schemas.openxmlformats.org/officeDocument/2006/relationships/tags" Target="../tags/tag11.xml"/><Relationship Id="rId16" Type="http://schemas.openxmlformats.org/officeDocument/2006/relationships/image" Target="../media/image7.png"/><Relationship Id="rId20" Type="http://schemas.openxmlformats.org/officeDocument/2006/relationships/image" Target="../media/image15.png"/><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 Target="slide3.xml"/><Relationship Id="rId24" Type="http://schemas.openxmlformats.org/officeDocument/2006/relationships/image" Target="../media/image13.png"/><Relationship Id="rId5" Type="http://schemas.openxmlformats.org/officeDocument/2006/relationships/tags" Target="../tags/tag14.xml"/><Relationship Id="rId15" Type="http://schemas.openxmlformats.org/officeDocument/2006/relationships/image" Target="../media/image12.png"/><Relationship Id="rId23" Type="http://schemas.openxmlformats.org/officeDocument/2006/relationships/slide" Target="slide9.xml"/><Relationship Id="rId10" Type="http://schemas.openxmlformats.org/officeDocument/2006/relationships/image" Target="../media/image4.png"/><Relationship Id="rId19" Type="http://schemas.openxmlformats.org/officeDocument/2006/relationships/image" Target="../media/image14.png"/><Relationship Id="rId4" Type="http://schemas.openxmlformats.org/officeDocument/2006/relationships/tags" Target="../tags/tag13.xml"/><Relationship Id="rId9" Type="http://schemas.openxmlformats.org/officeDocument/2006/relationships/image" Target="../media/image3.png"/><Relationship Id="rId14" Type="http://schemas.openxmlformats.org/officeDocument/2006/relationships/slide" Target="slide5.xml"/><Relationship Id="rId22" Type="http://schemas.openxmlformats.org/officeDocument/2006/relationships/slide" Target="slide7.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slide" Target="slide6.xml"/><Relationship Id="rId18" Type="http://schemas.openxmlformats.org/officeDocument/2006/relationships/image" Target="../media/image14.png"/><Relationship Id="rId3" Type="http://schemas.openxmlformats.org/officeDocument/2006/relationships/tags" Target="../tags/tag18.xml"/><Relationship Id="rId21" Type="http://schemas.openxmlformats.org/officeDocument/2006/relationships/slide" Target="slide7.xml"/><Relationship Id="rId7" Type="http://schemas.openxmlformats.org/officeDocument/2006/relationships/image" Target="../media/image3.png"/><Relationship Id="rId12" Type="http://schemas.openxmlformats.org/officeDocument/2006/relationships/slide" Target="slide5.xml"/><Relationship Id="rId17" Type="http://schemas.openxmlformats.org/officeDocument/2006/relationships/image" Target="../media/image11.png"/><Relationship Id="rId2" Type="http://schemas.openxmlformats.org/officeDocument/2006/relationships/tags" Target="../tags/tag17.xml"/><Relationship Id="rId16" Type="http://schemas.openxmlformats.org/officeDocument/2006/relationships/image" Target="../media/image10.png"/><Relationship Id="rId20" Type="http://schemas.openxmlformats.org/officeDocument/2006/relationships/slide" Target="slide8.xml"/><Relationship Id="rId1" Type="http://schemas.openxmlformats.org/officeDocument/2006/relationships/tags" Target="../tags/tag16.xml"/><Relationship Id="rId6" Type="http://schemas.openxmlformats.org/officeDocument/2006/relationships/notesSlide" Target="../notesSlides/notesSlide6.xml"/><Relationship Id="rId11" Type="http://schemas.openxmlformats.org/officeDocument/2006/relationships/slide" Target="slide4.xml"/><Relationship Id="rId5" Type="http://schemas.openxmlformats.org/officeDocument/2006/relationships/slideLayout" Target="../slideLayouts/slideLayout10.xml"/><Relationship Id="rId15" Type="http://schemas.openxmlformats.org/officeDocument/2006/relationships/image" Target="../media/image9.png"/><Relationship Id="rId23" Type="http://schemas.openxmlformats.org/officeDocument/2006/relationships/image" Target="../media/image13.png"/><Relationship Id="rId10" Type="http://schemas.openxmlformats.org/officeDocument/2006/relationships/slide" Target="slide3.xml"/><Relationship Id="rId19" Type="http://schemas.openxmlformats.org/officeDocument/2006/relationships/image" Target="../media/image15.png"/><Relationship Id="rId4" Type="http://schemas.openxmlformats.org/officeDocument/2006/relationships/tags" Target="../tags/tag19.xml"/><Relationship Id="rId9" Type="http://schemas.openxmlformats.org/officeDocument/2006/relationships/image" Target="../media/image4.png"/><Relationship Id="rId14" Type="http://schemas.openxmlformats.org/officeDocument/2006/relationships/slide" Target="slide1.xml"/><Relationship Id="rId22" Type="http://schemas.openxmlformats.org/officeDocument/2006/relationships/slide" Target="slide9.xml"/></Relationships>
</file>

<file path=ppt/slides/_rels/slide7.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image" Target="../media/image20.png"/><Relationship Id="rId18" Type="http://schemas.openxmlformats.org/officeDocument/2006/relationships/slide" Target="slide8.xml"/><Relationship Id="rId3" Type="http://schemas.openxmlformats.org/officeDocument/2006/relationships/tags" Target="../tags/tag22.xml"/><Relationship Id="rId21" Type="http://schemas.openxmlformats.org/officeDocument/2006/relationships/image" Target="../media/image3.png"/><Relationship Id="rId7" Type="http://schemas.openxmlformats.org/officeDocument/2006/relationships/tags" Target="../tags/tag26.xml"/><Relationship Id="rId12" Type="http://schemas.openxmlformats.org/officeDocument/2006/relationships/slide" Target="slide1.xml"/><Relationship Id="rId17" Type="http://schemas.openxmlformats.org/officeDocument/2006/relationships/image" Target="../media/image15.png"/><Relationship Id="rId2" Type="http://schemas.openxmlformats.org/officeDocument/2006/relationships/tags" Target="../tags/tag21.xml"/><Relationship Id="rId16" Type="http://schemas.openxmlformats.org/officeDocument/2006/relationships/image" Target="../media/image23.png"/><Relationship Id="rId20" Type="http://schemas.openxmlformats.org/officeDocument/2006/relationships/slide" Target="slide9.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notesSlide" Target="../notesSlides/notesSlide7.xml"/><Relationship Id="rId5" Type="http://schemas.openxmlformats.org/officeDocument/2006/relationships/tags" Target="../tags/tag24.xml"/><Relationship Id="rId15" Type="http://schemas.openxmlformats.org/officeDocument/2006/relationships/image" Target="../media/image22.png"/><Relationship Id="rId10" Type="http://schemas.openxmlformats.org/officeDocument/2006/relationships/slideLayout" Target="../slideLayouts/slideLayout10.xml"/><Relationship Id="rId19" Type="http://schemas.openxmlformats.org/officeDocument/2006/relationships/image" Target="../media/image24.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slide" Target="slide3.xml"/><Relationship Id="rId12" Type="http://schemas.openxmlformats.org/officeDocument/2006/relationships/image" Target="../media/image23.png"/><Relationship Id="rId2" Type="http://schemas.openxmlformats.org/officeDocument/2006/relationships/notesSlide" Target="../notesSlides/notesSlide8.xml"/><Relationship Id="rId16" Type="http://schemas.openxmlformats.org/officeDocument/2006/relationships/slide" Target="slide9.xml"/><Relationship Id="rId1" Type="http://schemas.openxmlformats.org/officeDocument/2006/relationships/slideLayout" Target="../slideLayouts/slideLayout10.xml"/><Relationship Id="rId6" Type="http://schemas.openxmlformats.org/officeDocument/2006/relationships/image" Target="../media/image26.png"/><Relationship Id="rId11" Type="http://schemas.openxmlformats.org/officeDocument/2006/relationships/image" Target="../media/image27.png"/><Relationship Id="rId5" Type="http://schemas.openxmlformats.org/officeDocument/2006/relationships/slide" Target="slide7.xml"/><Relationship Id="rId15" Type="http://schemas.openxmlformats.org/officeDocument/2006/relationships/image" Target="../media/image28.png"/><Relationship Id="rId10" Type="http://schemas.openxmlformats.org/officeDocument/2006/relationships/slide" Target="slide6.xml"/><Relationship Id="rId4" Type="http://schemas.openxmlformats.org/officeDocument/2006/relationships/image" Target="../media/image25.png"/><Relationship Id="rId9" Type="http://schemas.openxmlformats.org/officeDocument/2006/relationships/slide" Target="slide5.xml"/><Relationship Id="rId14" Type="http://schemas.openxmlformats.org/officeDocument/2006/relationships/slide" Target="slide1.xml"/></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slide" Target="slide1.xml"/><Relationship Id="rId18" Type="http://schemas.openxmlformats.org/officeDocument/2006/relationships/image" Target="../media/image33.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9.png"/><Relationship Id="rId12" Type="http://schemas.openxmlformats.org/officeDocument/2006/relationships/image" Target="../media/image14.png"/><Relationship Id="rId17" Type="http://schemas.openxmlformats.org/officeDocument/2006/relationships/image" Target="../media/image32.png"/><Relationship Id="rId2" Type="http://schemas.openxmlformats.org/officeDocument/2006/relationships/notesSlide" Target="../notesSlides/notesSlide9.xml"/><Relationship Id="rId16" Type="http://schemas.openxmlformats.org/officeDocument/2006/relationships/slide" Target="slide8.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3.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1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1.png"/><Relationship Id="rId14"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61"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7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t>Make-to-Stock</a:t>
            </a:r>
            <a:br>
              <a:rPr lang="en-US" dirty="0"/>
            </a:br>
            <a:r>
              <a:rPr lang="en-US" sz="2000" b="0" dirty="0"/>
              <a:t>Scenario Overview</a:t>
            </a:r>
          </a:p>
        </p:txBody>
      </p:sp>
      <p:sp>
        <p:nvSpPr>
          <p:cNvPr id="5" name="Chevron 123">
            <a:hlinkClick r:id="rId5" action="ppaction://hlinksldjump"/>
          </p:cNvPr>
          <p:cNvSpPr>
            <a:spLocks noChangeArrowheads="1"/>
          </p:cNvSpPr>
          <p:nvPr/>
        </p:nvSpPr>
        <p:spPr bwMode="auto">
          <a:xfrm>
            <a:off x="330871" y="2101823"/>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7" name="Chevron 123">
            <a:hlinkClick r:id="rId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Production</a:t>
            </a:r>
          </a:p>
        </p:txBody>
      </p:sp>
      <p:sp>
        <p:nvSpPr>
          <p:cNvPr id="8" name="Chevron 123">
            <a:hlinkClick r:id="rId7" action="ppaction://hlinksldjump"/>
          </p:cNvPr>
          <p:cNvSpPr>
            <a:spLocks noChangeArrowheads="1"/>
          </p:cNvSpPr>
          <p:nvPr/>
        </p:nvSpPr>
        <p:spPr bwMode="auto">
          <a:xfrm>
            <a:off x="2016924"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Production</a:t>
            </a:r>
          </a:p>
        </p:txBody>
      </p:sp>
      <p:sp>
        <p:nvSpPr>
          <p:cNvPr id="16" name="Chevron 123">
            <a:hlinkClick r:id="rId8" action="ppaction://hlinksldjump"/>
          </p:cNvPr>
          <p:cNvSpPr>
            <a:spLocks noChangeArrowheads="1"/>
          </p:cNvSpPr>
          <p:nvPr/>
        </p:nvSpPr>
        <p:spPr bwMode="auto">
          <a:xfrm>
            <a:off x="2016924" y="3034577"/>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 </a:t>
            </a:r>
          </a:p>
          <a:p>
            <a:pPr>
              <a:lnSpc>
                <a:spcPct val="90000"/>
              </a:lnSpc>
              <a:buClr>
                <a:schemeClr val="accent1"/>
              </a:buClr>
              <a:buSzPct val="80000"/>
            </a:pPr>
            <a:r>
              <a:rPr lang="en-US" sz="800" dirty="0">
                <a:solidFill>
                  <a:srgbClr val="404040"/>
                </a:solidFill>
              </a:rPr>
              <a:t>in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36068"/>
            <a:ext cx="7256462" cy="1918474"/>
          </a:xfrm>
          <a:prstGeom prst="rect">
            <a:avLst/>
          </a:prstGeom>
          <a:noFill/>
          <a:ln w="9525">
            <a:noFill/>
            <a:miter lim="800000"/>
            <a:headEnd/>
            <a:tailEnd/>
          </a:ln>
        </p:spPr>
        <p:txBody>
          <a:bodyPr>
            <a:spAutoFit/>
          </a:bodyPr>
          <a:lstStyle/>
          <a:p>
            <a:pPr marL="0" lvl="1">
              <a:buClr>
                <a:schemeClr val="accent1"/>
              </a:buClr>
              <a:buSzPct val="80000"/>
              <a:buNone/>
            </a:pPr>
            <a:r>
              <a:rPr lang="en-US" sz="900" dirty="0"/>
              <a:t> The </a:t>
            </a:r>
            <a:r>
              <a:rPr lang="en-US" sz="900" b="1" dirty="0"/>
              <a:t>Make-to-Stock </a:t>
            </a:r>
            <a:r>
              <a:rPr lang="en-US" sz="900" dirty="0"/>
              <a:t>business</a:t>
            </a:r>
            <a:r>
              <a:rPr lang="en-US" sz="900" b="1" dirty="0"/>
              <a:t> </a:t>
            </a:r>
            <a:r>
              <a:rPr lang="en-US" sz="900" dirty="0"/>
              <a:t>scenario enables your company to produce goods and place them in stock. Your customer demands such as sales orders or service orders can then be covered using this existing stock. You define demand management procedures to define the appropriate make-to-stock strategies that best suit your company’s business requirements. Using forecast demand, you can plan for periodic demand. Customer demands are then covered by this produced or procured stock and consume the forecast demand according to the predefined demand management procedures. </a:t>
            </a:r>
          </a:p>
          <a:p>
            <a:pPr marL="0" lvl="1">
              <a:buClr>
                <a:schemeClr val="accent1"/>
              </a:buClr>
              <a:buSzPct val="80000"/>
              <a:buNone/>
            </a:pPr>
            <a:r>
              <a:rPr lang="en-US" sz="900" dirty="0"/>
              <a:t>    Multi-level supply planning ensures that the goods receipts for all required products, including product specifications, are planned on time which, in turn, means that you can trigger the creation of purchase orders and production orders on time. If all required components are in stock, yon only need to create production orders. Releasing the production order triggers the creation of a production lot and all the necessary production tasks (supply, make, and check) required to commence execution. You use check tasks to ensure the quality of your produced products.</a:t>
            </a:r>
          </a:p>
          <a:p>
            <a:pPr marL="0" lvl="1">
              <a:buClr>
                <a:schemeClr val="accent1"/>
              </a:buClr>
              <a:buSzPct val="80000"/>
              <a:buNone/>
            </a:pPr>
            <a:r>
              <a:rPr lang="en-US" sz="900" dirty="0"/>
              <a:t>    When the final confirmation is complete, the system automatically posts the produced stock to the predefined production output area and triggers inventory and financial accounting updates. From here you use remove tasks to transport the stock to the warehouse.</a:t>
            </a:r>
          </a:p>
          <a:p>
            <a:pPr marL="228600" lvl="1" indent="-114300">
              <a:spcBef>
                <a:spcPts val="200"/>
              </a:spcBef>
              <a:buFont typeface="Arial" charset="0"/>
              <a:buChar char="•"/>
            </a:pPr>
            <a:endParaRPr lang="en-US" sz="900" dirty="0"/>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5" name="Chevron 79"/>
          <p:cNvSpPr>
            <a:spLocks noChangeArrowheads="1"/>
          </p:cNvSpPr>
          <p:nvPr/>
        </p:nvSpPr>
        <p:spPr bwMode="auto">
          <a:xfrm>
            <a:off x="6945313"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Quality</a:t>
            </a:r>
            <a:br>
              <a:rPr lang="en-US" sz="700">
                <a:solidFill>
                  <a:srgbClr val="404040"/>
                </a:solidFill>
              </a:rPr>
            </a:br>
            <a:r>
              <a:rPr lang="en-US" sz="700">
                <a:solidFill>
                  <a:srgbClr val="404040"/>
                </a:solidFill>
              </a:rPr>
              <a:t>Manager</a:t>
            </a:r>
          </a:p>
        </p:txBody>
      </p:sp>
      <p:sp>
        <p:nvSpPr>
          <p:cNvPr id="97" name="Chevron 79"/>
          <p:cNvSpPr>
            <a:spLocks noChangeArrowheads="1"/>
          </p:cNvSpPr>
          <p:nvPr/>
        </p:nvSpPr>
        <p:spPr bwMode="auto">
          <a:xfrm>
            <a:off x="2268538" y="6340475"/>
            <a:ext cx="534988"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Supply</a:t>
            </a:r>
            <a:br>
              <a:rPr lang="en-US" sz="700">
                <a:solidFill>
                  <a:srgbClr val="404040"/>
                </a:solidFill>
              </a:rPr>
            </a:br>
            <a:r>
              <a:rPr lang="en-US" sz="700">
                <a:solidFill>
                  <a:srgbClr val="404040"/>
                </a:solidFill>
              </a:rPr>
              <a:t>Planner</a:t>
            </a:r>
          </a:p>
        </p:txBody>
      </p:sp>
      <p:sp>
        <p:nvSpPr>
          <p:cNvPr id="98" name="Chevron 79"/>
          <p:cNvSpPr>
            <a:spLocks noChangeArrowheads="1"/>
          </p:cNvSpPr>
          <p:nvPr/>
        </p:nvSpPr>
        <p:spPr bwMode="auto">
          <a:xfrm>
            <a:off x="3081338"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Production Planner</a:t>
            </a:r>
          </a:p>
        </p:txBody>
      </p:sp>
      <p:sp>
        <p:nvSpPr>
          <p:cNvPr id="99" name="Chevron 79"/>
          <p:cNvSpPr>
            <a:spLocks noChangeArrowheads="1"/>
          </p:cNvSpPr>
          <p:nvPr/>
        </p:nvSpPr>
        <p:spPr bwMode="auto">
          <a:xfrm>
            <a:off x="4056063"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Warehouse Manager</a:t>
            </a:r>
          </a:p>
        </p:txBody>
      </p:sp>
      <p:sp>
        <p:nvSpPr>
          <p:cNvPr id="100" name="Chevron 79"/>
          <p:cNvSpPr>
            <a:spLocks noChangeArrowheads="1"/>
          </p:cNvSpPr>
          <p:nvPr/>
        </p:nvSpPr>
        <p:spPr bwMode="auto">
          <a:xfrm>
            <a:off x="5032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sp>
        <p:nvSpPr>
          <p:cNvPr id="101" name="Chevron 79"/>
          <p:cNvSpPr>
            <a:spLocks noChangeArrowheads="1"/>
          </p:cNvSpPr>
          <p:nvPr/>
        </p:nvSpPr>
        <p:spPr bwMode="auto">
          <a:xfrm>
            <a:off x="59975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Production Operator</a:t>
            </a:r>
            <a:endParaRPr lang="en-US" sz="700">
              <a:solidFill>
                <a:srgbClr val="404040"/>
              </a:solidFill>
            </a:endParaRPr>
          </a:p>
        </p:txBody>
      </p:sp>
      <p:grpSp>
        <p:nvGrpSpPr>
          <p:cNvPr id="3" name="Group 2"/>
          <p:cNvGrpSpPr/>
          <p:nvPr/>
        </p:nvGrpSpPr>
        <p:grpSpPr>
          <a:xfrm>
            <a:off x="1835150" y="6346825"/>
            <a:ext cx="407988" cy="407988"/>
            <a:chOff x="1835150" y="6346825"/>
            <a:chExt cx="407988" cy="407988"/>
          </a:xfrm>
        </p:grpSpPr>
        <p:pic>
          <p:nvPicPr>
            <p:cNvPr id="115" name="Picture 77" descr="05"/>
            <p:cNvPicPr>
              <a:picLocks noChangeAspect="1" noChangeArrowheads="1"/>
            </p:cNvPicPr>
            <p:nvPr/>
          </p:nvPicPr>
          <p:blipFill>
            <a:blip r:embed="rId11" cstate="print"/>
            <a:srcRect/>
            <a:stretch>
              <a:fillRect/>
            </a:stretch>
          </p:blipFill>
          <p:spPr bwMode="auto">
            <a:xfrm>
              <a:off x="1836738" y="6350000"/>
              <a:ext cx="401638" cy="401638"/>
            </a:xfrm>
            <a:prstGeom prst="rect">
              <a:avLst/>
            </a:prstGeom>
            <a:noFill/>
            <a:ln w="9525">
              <a:noFill/>
              <a:miter lim="800000"/>
              <a:headEnd/>
              <a:tailEnd/>
            </a:ln>
          </p:spPr>
        </p:pic>
        <p:sp>
          <p:nvSpPr>
            <p:cNvPr id="116" name="AutoShape 78"/>
            <p:cNvSpPr>
              <a:spLocks noChangeArrowheads="1"/>
            </p:cNvSpPr>
            <p:nvPr/>
          </p:nvSpPr>
          <p:spPr bwMode="auto">
            <a:xfrm>
              <a:off x="18351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113" name="Picture 70"/>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2628900" y="6350000"/>
            <a:ext cx="401638" cy="401638"/>
          </a:xfrm>
          <a:prstGeom prst="rect">
            <a:avLst/>
          </a:prstGeom>
          <a:noFill/>
          <a:ln w="9525">
            <a:noFill/>
            <a:miter lim="800000"/>
            <a:headEnd/>
            <a:tailEnd/>
          </a:ln>
        </p:spPr>
      </p:pic>
      <p:grpSp>
        <p:nvGrpSpPr>
          <p:cNvPr id="4" name="Group 3"/>
          <p:cNvGrpSpPr/>
          <p:nvPr/>
        </p:nvGrpSpPr>
        <p:grpSpPr>
          <a:xfrm>
            <a:off x="4552950" y="6346825"/>
            <a:ext cx="407988" cy="407988"/>
            <a:chOff x="4552950" y="6346825"/>
            <a:chExt cx="407988" cy="407988"/>
          </a:xfrm>
        </p:grpSpPr>
        <p:pic>
          <p:nvPicPr>
            <p:cNvPr id="111" name="Picture 84" descr="45"/>
            <p:cNvPicPr>
              <a:picLocks noChangeAspect="1" noChangeArrowheads="1"/>
            </p:cNvPicPr>
            <p:nvPr/>
          </p:nvPicPr>
          <p:blipFill>
            <a:blip r:embed="rId13" cstate="print"/>
            <a:srcRect/>
            <a:stretch>
              <a:fillRect/>
            </a:stretch>
          </p:blipFill>
          <p:spPr bwMode="auto">
            <a:xfrm>
              <a:off x="4568825" y="6357938"/>
              <a:ext cx="384175" cy="384175"/>
            </a:xfrm>
            <a:prstGeom prst="rect">
              <a:avLst/>
            </a:prstGeom>
            <a:noFill/>
            <a:ln w="9525">
              <a:noFill/>
              <a:miter lim="800000"/>
              <a:headEnd/>
              <a:tailEnd/>
            </a:ln>
          </p:spPr>
        </p:pic>
        <p:sp>
          <p:nvSpPr>
            <p:cNvPr id="112" name="AutoShape 71"/>
            <p:cNvSpPr>
              <a:spLocks noChangeArrowheads="1"/>
            </p:cNvSpPr>
            <p:nvPr/>
          </p:nvSpPr>
          <p:spPr bwMode="auto">
            <a:xfrm>
              <a:off x="45529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109" name="Picture 96"/>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5534025" y="6356350"/>
            <a:ext cx="393700" cy="393700"/>
          </a:xfrm>
          <a:prstGeom prst="rect">
            <a:avLst/>
          </a:prstGeom>
          <a:noFill/>
          <a:ln w="9525">
            <a:noFill/>
            <a:miter lim="800000"/>
            <a:headEnd/>
            <a:tailEnd/>
          </a:ln>
        </p:spPr>
      </p:pic>
      <p:grpSp>
        <p:nvGrpSpPr>
          <p:cNvPr id="6" name="Group 5"/>
          <p:cNvGrpSpPr/>
          <p:nvPr/>
        </p:nvGrpSpPr>
        <p:grpSpPr>
          <a:xfrm>
            <a:off x="6464300" y="6346825"/>
            <a:ext cx="407988" cy="407988"/>
            <a:chOff x="6464300" y="6346825"/>
            <a:chExt cx="407988" cy="407988"/>
          </a:xfrm>
        </p:grpSpPr>
        <p:pic>
          <p:nvPicPr>
            <p:cNvPr id="107" name="Picture 72" descr="06"/>
            <p:cNvPicPr>
              <a:picLocks noChangeAspect="1" noChangeArrowheads="1"/>
            </p:cNvPicPr>
            <p:nvPr/>
          </p:nvPicPr>
          <p:blipFill>
            <a:blip r:embed="rId15" cstate="print"/>
            <a:srcRect/>
            <a:stretch>
              <a:fillRect/>
            </a:stretch>
          </p:blipFill>
          <p:spPr bwMode="auto">
            <a:xfrm>
              <a:off x="6467475" y="6348413"/>
              <a:ext cx="401638" cy="401638"/>
            </a:xfrm>
            <a:prstGeom prst="rect">
              <a:avLst/>
            </a:prstGeom>
            <a:noFill/>
            <a:ln w="9525">
              <a:noFill/>
              <a:miter lim="800000"/>
              <a:headEnd/>
              <a:tailEnd/>
            </a:ln>
          </p:spPr>
        </p:pic>
        <p:sp>
          <p:nvSpPr>
            <p:cNvPr id="108" name="AutoShape 79"/>
            <p:cNvSpPr>
              <a:spLocks noChangeArrowheads="1"/>
            </p:cNvSpPr>
            <p:nvPr/>
          </p:nvSpPr>
          <p:spPr bwMode="auto">
            <a:xfrm>
              <a:off x="646430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grpSp>
        <p:nvGrpSpPr>
          <p:cNvPr id="9" name="Group 8"/>
          <p:cNvGrpSpPr/>
          <p:nvPr/>
        </p:nvGrpSpPr>
        <p:grpSpPr>
          <a:xfrm>
            <a:off x="7321550" y="6346825"/>
            <a:ext cx="407988" cy="407988"/>
            <a:chOff x="7321550" y="6346825"/>
            <a:chExt cx="407988" cy="407988"/>
          </a:xfrm>
        </p:grpSpPr>
        <p:pic>
          <p:nvPicPr>
            <p:cNvPr id="118" name="Picture 63" descr="16"/>
            <p:cNvPicPr>
              <a:picLocks noChangeAspect="1" noChangeArrowheads="1"/>
            </p:cNvPicPr>
            <p:nvPr/>
          </p:nvPicPr>
          <p:blipFill>
            <a:blip r:embed="rId16" cstate="print"/>
            <a:srcRect/>
            <a:stretch>
              <a:fillRect/>
            </a:stretch>
          </p:blipFill>
          <p:spPr bwMode="auto">
            <a:xfrm>
              <a:off x="7324725" y="6350000"/>
              <a:ext cx="401638" cy="401638"/>
            </a:xfrm>
            <a:prstGeom prst="rect">
              <a:avLst/>
            </a:prstGeom>
            <a:noFill/>
            <a:ln w="9525">
              <a:noFill/>
              <a:miter lim="800000"/>
              <a:headEnd/>
              <a:tailEnd/>
            </a:ln>
          </p:spPr>
        </p:pic>
        <p:sp>
          <p:nvSpPr>
            <p:cNvPr id="119" name="AutoShape 74"/>
            <p:cNvSpPr>
              <a:spLocks noChangeArrowheads="1"/>
            </p:cNvSpPr>
            <p:nvPr/>
          </p:nvSpPr>
          <p:spPr bwMode="auto">
            <a:xfrm>
              <a:off x="73215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grpSp>
        <p:nvGrpSpPr>
          <p:cNvPr id="10" name="Group 9"/>
          <p:cNvGrpSpPr/>
          <p:nvPr/>
        </p:nvGrpSpPr>
        <p:grpSpPr>
          <a:xfrm>
            <a:off x="8197850" y="6346825"/>
            <a:ext cx="407988" cy="407988"/>
            <a:chOff x="8197850" y="6346825"/>
            <a:chExt cx="407988" cy="407988"/>
          </a:xfrm>
        </p:grpSpPr>
        <p:pic>
          <p:nvPicPr>
            <p:cNvPr id="121" name="Picture 66" descr="19"/>
            <p:cNvPicPr>
              <a:picLocks noChangeAspect="1" noChangeArrowheads="1"/>
            </p:cNvPicPr>
            <p:nvPr/>
          </p:nvPicPr>
          <p:blipFill>
            <a:blip r:embed="rId17" cstate="print"/>
            <a:srcRect/>
            <a:stretch>
              <a:fillRect/>
            </a:stretch>
          </p:blipFill>
          <p:spPr bwMode="auto">
            <a:xfrm>
              <a:off x="8201025" y="6348413"/>
              <a:ext cx="401638" cy="401638"/>
            </a:xfrm>
            <a:prstGeom prst="rect">
              <a:avLst/>
            </a:prstGeom>
            <a:noFill/>
            <a:ln w="9525">
              <a:noFill/>
              <a:miter lim="800000"/>
              <a:headEnd/>
              <a:tailEnd/>
            </a:ln>
          </p:spPr>
        </p:pic>
        <p:sp>
          <p:nvSpPr>
            <p:cNvPr id="122" name="AutoShape 75"/>
            <p:cNvSpPr>
              <a:spLocks noChangeArrowheads="1"/>
            </p:cNvSpPr>
            <p:nvPr/>
          </p:nvSpPr>
          <p:spPr bwMode="auto">
            <a:xfrm>
              <a:off x="81978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123" name="Chevron 79"/>
          <p:cNvSpPr>
            <a:spLocks noChangeArrowheads="1"/>
          </p:cNvSpPr>
          <p:nvPr/>
        </p:nvSpPr>
        <p:spPr bwMode="auto">
          <a:xfrm>
            <a:off x="7799388"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Inspector</a:t>
            </a:r>
          </a:p>
        </p:txBody>
      </p:sp>
      <p:sp>
        <p:nvSpPr>
          <p:cNvPr id="124" name="Chevron 79"/>
          <p:cNvSpPr>
            <a:spLocks noChangeArrowheads="1"/>
          </p:cNvSpPr>
          <p:nvPr/>
        </p:nvSpPr>
        <p:spPr bwMode="auto">
          <a:xfrm>
            <a:off x="8666163" y="633095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a:t>
            </a:r>
            <a:br>
              <a:rPr lang="en-US" sz="700" dirty="0">
                <a:solidFill>
                  <a:srgbClr val="404040"/>
                </a:solidFill>
              </a:rPr>
            </a:br>
            <a:r>
              <a:rPr lang="en-US" sz="700" dirty="0">
                <a:solidFill>
                  <a:srgbClr val="404040"/>
                </a:solidFill>
              </a:rPr>
              <a:t>Engineer</a:t>
            </a:r>
          </a:p>
        </p:txBody>
      </p:sp>
      <p:pic>
        <p:nvPicPr>
          <p:cNvPr id="125" name="Picture 68"/>
          <p:cNvPicPr>
            <a:picLocks noChangeAspect="1"/>
          </p:cNvPicPr>
          <p:nvPr>
            <p:custDataLst>
              <p:tags r:id="rId1"/>
            </p:custDataLst>
          </p:nvPr>
        </p:nvPicPr>
        <p:blipFill>
          <a:blip r:embed="rId18" cstate="print">
            <a:extLst>
              <a:ext uri="{28A0092B-C50C-407E-A947-70E740481C1C}">
                <a14:useLocalDpi xmlns:a14="http://schemas.microsoft.com/office/drawing/2010/main" val="0"/>
              </a:ext>
            </a:extLst>
          </a:blip>
          <a:stretch>
            <a:fillRect/>
          </a:stretch>
        </p:blipFill>
        <p:spPr bwMode="auto">
          <a:xfrm>
            <a:off x="3583223" y="6347569"/>
            <a:ext cx="411162" cy="402938"/>
          </a:xfrm>
          <a:prstGeom prst="rect">
            <a:avLst/>
          </a:prstGeom>
          <a:noFill/>
          <a:ln w="9525">
            <a:noFill/>
            <a:miter lim="800000"/>
            <a:headEnd/>
            <a:tailEnd/>
          </a:ln>
        </p:spPr>
      </p:pic>
      <p:sp>
        <p:nvSpPr>
          <p:cNvPr id="6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9" name="Picture 6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69" descr="Calculator_2_60px.png"/>
          <p:cNvPicPr>
            <a:picLocks noChangeAspect="1"/>
          </p:cNvPicPr>
          <p:nvPr/>
        </p:nvPicPr>
        <p:blipFill>
          <a:blip r:embed="rId20" cstate="print"/>
          <a:stretch>
            <a:fillRect/>
          </a:stretch>
        </p:blipFill>
        <p:spPr>
          <a:xfrm>
            <a:off x="366739" y="5245467"/>
            <a:ext cx="180000" cy="180000"/>
          </a:xfrm>
          <a:prstGeom prst="rect">
            <a:avLst/>
          </a:prstGeom>
        </p:spPr>
      </p:pic>
      <p:pic>
        <p:nvPicPr>
          <p:cNvPr id="71" name="Picture 70" descr="Monitor_60px.png"/>
          <p:cNvPicPr>
            <a:picLocks noChangeAspect="1"/>
          </p:cNvPicPr>
          <p:nvPr/>
        </p:nvPicPr>
        <p:blipFill>
          <a:blip r:embed="rId21" cstate="print"/>
          <a:stretch>
            <a:fillRect/>
          </a:stretch>
        </p:blipFill>
        <p:spPr>
          <a:xfrm>
            <a:off x="366739" y="5604137"/>
            <a:ext cx="180000" cy="180000"/>
          </a:xfrm>
          <a:prstGeom prst="rect">
            <a:avLst/>
          </a:prstGeom>
        </p:spPr>
      </p:pic>
      <p:sp>
        <p:nvSpPr>
          <p:cNvPr id="72" name="Rectangle 57">
            <a:hlinkClick r:id="rId22"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4" name="Rectangle 57">
            <a:hlinkClick r:id="rId23"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7"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Picture 92"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7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Make-to-Stock</a:t>
            </a:r>
            <a:br>
              <a:rPr lang="en-US" dirty="0"/>
            </a:br>
            <a:r>
              <a:rPr lang="en-US" sz="2000" b="0" dirty="0"/>
              <a:t>Scenario Overview</a:t>
            </a:r>
          </a:p>
        </p:txBody>
      </p:sp>
      <p:sp>
        <p:nvSpPr>
          <p:cNvPr id="5" name="Chevron 123">
            <a:hlinkClick r:id="rId6" action="ppaction://hlinksldjump"/>
          </p:cNvPr>
          <p:cNvSpPr>
            <a:spLocks noChangeArrowheads="1"/>
          </p:cNvSpPr>
          <p:nvPr/>
        </p:nvSpPr>
        <p:spPr bwMode="auto">
          <a:xfrm>
            <a:off x="330871" y="2101823"/>
            <a:ext cx="884237" cy="879809"/>
          </a:xfrm>
          <a:prstGeom prst="chevron">
            <a:avLst>
              <a:gd name="adj" fmla="val 10374"/>
            </a:avLst>
          </a:prstGeom>
          <a:solidFill>
            <a:srgbClr val="9EE0F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7" name="Chevron 123">
            <a:hlinkClick r:id="rId7"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Production</a:t>
            </a:r>
          </a:p>
        </p:txBody>
      </p:sp>
      <p:sp>
        <p:nvSpPr>
          <p:cNvPr id="8" name="Chevron 123">
            <a:hlinkClick r:id="rId8" action="ppaction://hlinksldjump"/>
          </p:cNvPr>
          <p:cNvSpPr>
            <a:spLocks noChangeArrowheads="1"/>
          </p:cNvSpPr>
          <p:nvPr/>
        </p:nvSpPr>
        <p:spPr bwMode="auto">
          <a:xfrm>
            <a:off x="2016924"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Production</a:t>
            </a:r>
          </a:p>
        </p:txBody>
      </p:sp>
      <p:sp>
        <p:nvSpPr>
          <p:cNvPr id="16" name="Chevron 123">
            <a:hlinkClick r:id="rId9" action="ppaction://hlinksldjump"/>
          </p:cNvPr>
          <p:cNvSpPr>
            <a:spLocks noChangeArrowheads="1"/>
          </p:cNvSpPr>
          <p:nvPr/>
        </p:nvSpPr>
        <p:spPr bwMode="auto">
          <a:xfrm>
            <a:off x="2016924" y="3034577"/>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 </a:t>
            </a:r>
          </a:p>
          <a:p>
            <a:pPr>
              <a:lnSpc>
                <a:spcPct val="90000"/>
              </a:lnSpc>
              <a:buClr>
                <a:schemeClr val="accent1"/>
              </a:buClr>
              <a:buSzPct val="80000"/>
            </a:pPr>
            <a:r>
              <a:rPr lang="en-US" sz="800" dirty="0">
                <a:solidFill>
                  <a:srgbClr val="404040"/>
                </a:solidFill>
              </a:rPr>
              <a:t>in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0" action="ppaction://hlinksldjump"/>
              </a:rPr>
              <a:t>Open Legend</a:t>
            </a:r>
            <a:endParaRPr lang="en-US" sz="900" dirty="0">
              <a:ea typeface="SimSun" pitchFamily="2" charset="-122"/>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36068"/>
            <a:ext cx="7256462" cy="1918474"/>
          </a:xfrm>
          <a:prstGeom prst="rect">
            <a:avLst/>
          </a:prstGeom>
          <a:noFill/>
          <a:ln w="9525">
            <a:noFill/>
            <a:miter lim="800000"/>
            <a:headEnd/>
            <a:tailEnd/>
          </a:ln>
        </p:spPr>
        <p:txBody>
          <a:bodyPr>
            <a:spAutoFit/>
          </a:bodyPr>
          <a:lstStyle/>
          <a:p>
            <a:pPr marL="0" lvl="1">
              <a:buClr>
                <a:schemeClr val="accent1"/>
              </a:buClr>
              <a:buSzPct val="80000"/>
              <a:buNone/>
            </a:pPr>
            <a:r>
              <a:rPr lang="en-US" sz="900" dirty="0"/>
              <a:t> The </a:t>
            </a:r>
            <a:r>
              <a:rPr lang="en-US" sz="900" b="1" dirty="0"/>
              <a:t>Make-to-Stock </a:t>
            </a:r>
            <a:r>
              <a:rPr lang="en-US" sz="900" dirty="0"/>
              <a:t>business</a:t>
            </a:r>
            <a:r>
              <a:rPr lang="en-US" sz="900" b="1" dirty="0"/>
              <a:t> </a:t>
            </a:r>
            <a:r>
              <a:rPr lang="en-US" sz="900" dirty="0"/>
              <a:t>scenario enables your company to produce goods and place them in stock. Your customer demands such as sales orders or service orders can then be covered using this existing stock. You define demand management procedures to define the appropriate make-to-stock strategies that best suit your company’s business requirements. Using forecast demand, you can plan for periodic demand. Customer demands are then covered by this produced or procured stock and consume the forecast demand according to the predefined demand management procedures. </a:t>
            </a:r>
          </a:p>
          <a:p>
            <a:pPr marL="0" lvl="1">
              <a:buClr>
                <a:schemeClr val="accent1"/>
              </a:buClr>
              <a:buSzPct val="80000"/>
              <a:buNone/>
            </a:pPr>
            <a:r>
              <a:rPr lang="en-US" sz="900" dirty="0"/>
              <a:t>    Multi-level supply planning ensures that the goods receipts for all required products, including product specifications, are planned on time which, in turn, means that you can trigger the creation of purchase orders and production orders on time. If all required components are in stock, yon only need to create production orders. Releasing the production order triggers the creation of a production lot and all the necessary production tasks (supply, make, and check) required to commence execution. You use check tasks to ensure the quality of your produced products.</a:t>
            </a:r>
          </a:p>
          <a:p>
            <a:pPr marL="0" lvl="1">
              <a:buClr>
                <a:schemeClr val="accent1"/>
              </a:buClr>
              <a:buSzPct val="80000"/>
              <a:buNone/>
            </a:pPr>
            <a:r>
              <a:rPr lang="en-US" sz="900" dirty="0"/>
              <a:t>    When the final confirmation is complete, the system automatically posts the produced stock to the predefined production output area and triggers inventory and financial accounting updates. From here you use remove tasks to transport the stock to the warehouse.</a:t>
            </a:r>
          </a:p>
          <a:p>
            <a:pPr marL="228600" lvl="1" indent="-114300">
              <a:spcBef>
                <a:spcPts val="200"/>
              </a:spcBef>
              <a:buFont typeface="Arial" charset="0"/>
              <a:buChar char="•"/>
            </a:pPr>
            <a:endParaRPr lang="en-US" sz="900" dirty="0"/>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95" name="Chevron 79"/>
          <p:cNvSpPr>
            <a:spLocks noChangeArrowheads="1"/>
          </p:cNvSpPr>
          <p:nvPr/>
        </p:nvSpPr>
        <p:spPr bwMode="auto">
          <a:xfrm>
            <a:off x="6945313"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Quality</a:t>
            </a:r>
            <a:br>
              <a:rPr lang="en-US" sz="700">
                <a:solidFill>
                  <a:srgbClr val="404040"/>
                </a:solidFill>
              </a:rPr>
            </a:br>
            <a:r>
              <a:rPr lang="en-US" sz="700">
                <a:solidFill>
                  <a:srgbClr val="404040"/>
                </a:solidFill>
              </a:rPr>
              <a:t>Manager</a:t>
            </a:r>
          </a:p>
        </p:txBody>
      </p:sp>
      <p:sp>
        <p:nvSpPr>
          <p:cNvPr id="97" name="Chevron 79"/>
          <p:cNvSpPr>
            <a:spLocks noChangeArrowheads="1"/>
          </p:cNvSpPr>
          <p:nvPr/>
        </p:nvSpPr>
        <p:spPr bwMode="auto">
          <a:xfrm>
            <a:off x="2268538" y="6340475"/>
            <a:ext cx="534988"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Supply</a:t>
            </a:r>
            <a:br>
              <a:rPr lang="en-US" sz="700">
                <a:solidFill>
                  <a:srgbClr val="404040"/>
                </a:solidFill>
              </a:rPr>
            </a:br>
            <a:r>
              <a:rPr lang="en-US" sz="700">
                <a:solidFill>
                  <a:srgbClr val="404040"/>
                </a:solidFill>
              </a:rPr>
              <a:t>Planner</a:t>
            </a:r>
          </a:p>
        </p:txBody>
      </p:sp>
      <p:sp>
        <p:nvSpPr>
          <p:cNvPr id="98" name="Chevron 79"/>
          <p:cNvSpPr>
            <a:spLocks noChangeArrowheads="1"/>
          </p:cNvSpPr>
          <p:nvPr/>
        </p:nvSpPr>
        <p:spPr bwMode="auto">
          <a:xfrm>
            <a:off x="3081338"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Production Planner</a:t>
            </a:r>
          </a:p>
        </p:txBody>
      </p:sp>
      <p:sp>
        <p:nvSpPr>
          <p:cNvPr id="99" name="Chevron 79"/>
          <p:cNvSpPr>
            <a:spLocks noChangeArrowheads="1"/>
          </p:cNvSpPr>
          <p:nvPr/>
        </p:nvSpPr>
        <p:spPr bwMode="auto">
          <a:xfrm>
            <a:off x="4056063"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100" name="Chevron 79"/>
          <p:cNvSpPr>
            <a:spLocks noChangeArrowheads="1"/>
          </p:cNvSpPr>
          <p:nvPr/>
        </p:nvSpPr>
        <p:spPr bwMode="auto">
          <a:xfrm>
            <a:off x="50323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sp>
        <p:nvSpPr>
          <p:cNvPr id="101" name="Chevron 79"/>
          <p:cNvSpPr>
            <a:spLocks noChangeArrowheads="1"/>
          </p:cNvSpPr>
          <p:nvPr/>
        </p:nvSpPr>
        <p:spPr bwMode="auto">
          <a:xfrm>
            <a:off x="5997575"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Production Operator</a:t>
            </a:r>
            <a:endParaRPr lang="en-US" sz="700">
              <a:solidFill>
                <a:srgbClr val="404040"/>
              </a:solidFill>
            </a:endParaRPr>
          </a:p>
        </p:txBody>
      </p:sp>
      <p:grpSp>
        <p:nvGrpSpPr>
          <p:cNvPr id="13" name="Group 82"/>
          <p:cNvGrpSpPr>
            <a:grpSpLocks/>
          </p:cNvGrpSpPr>
          <p:nvPr/>
        </p:nvGrpSpPr>
        <p:grpSpPr bwMode="auto">
          <a:xfrm>
            <a:off x="7321550" y="6346825"/>
            <a:ext cx="407988" cy="407988"/>
            <a:chOff x="166" y="2167"/>
            <a:chExt cx="257" cy="257"/>
          </a:xfrm>
        </p:grpSpPr>
        <p:pic>
          <p:nvPicPr>
            <p:cNvPr id="118" name="Picture 63" descr="16"/>
            <p:cNvPicPr>
              <a:picLocks noChangeAspect="1" noChangeArrowheads="1"/>
            </p:cNvPicPr>
            <p:nvPr/>
          </p:nvPicPr>
          <p:blipFill>
            <a:blip r:embed="rId12" cstate="print"/>
            <a:srcRect/>
            <a:stretch>
              <a:fillRect/>
            </a:stretch>
          </p:blipFill>
          <p:spPr bwMode="auto">
            <a:xfrm>
              <a:off x="168" y="2169"/>
              <a:ext cx="253" cy="253"/>
            </a:xfrm>
            <a:prstGeom prst="rect">
              <a:avLst/>
            </a:prstGeom>
            <a:noFill/>
            <a:ln w="9525">
              <a:noFill/>
              <a:miter lim="800000"/>
              <a:headEnd/>
              <a:tailEnd/>
            </a:ln>
          </p:spPr>
        </p:pic>
        <p:sp>
          <p:nvSpPr>
            <p:cNvPr id="119" name="AutoShape 74"/>
            <p:cNvSpPr>
              <a:spLocks noChangeArrowheads="1"/>
            </p:cNvSpPr>
            <p:nvPr/>
          </p:nvSpPr>
          <p:spPr bwMode="auto">
            <a:xfrm>
              <a:off x="166" y="2167"/>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en-US"/>
            </a:p>
          </p:txBody>
        </p:sp>
      </p:grpSp>
      <p:grpSp>
        <p:nvGrpSpPr>
          <p:cNvPr id="14" name="Group 85"/>
          <p:cNvGrpSpPr>
            <a:grpSpLocks/>
          </p:cNvGrpSpPr>
          <p:nvPr/>
        </p:nvGrpSpPr>
        <p:grpSpPr bwMode="auto">
          <a:xfrm>
            <a:off x="8197850" y="6346825"/>
            <a:ext cx="407988" cy="407988"/>
            <a:chOff x="166" y="3402"/>
            <a:chExt cx="257" cy="257"/>
          </a:xfrm>
        </p:grpSpPr>
        <p:pic>
          <p:nvPicPr>
            <p:cNvPr id="121" name="Picture 66" descr="19"/>
            <p:cNvPicPr>
              <a:picLocks noChangeAspect="1" noChangeArrowheads="1"/>
            </p:cNvPicPr>
            <p:nvPr/>
          </p:nvPicPr>
          <p:blipFill>
            <a:blip r:embed="rId13" cstate="print"/>
            <a:srcRect/>
            <a:stretch>
              <a:fillRect/>
            </a:stretch>
          </p:blipFill>
          <p:spPr bwMode="auto">
            <a:xfrm>
              <a:off x="168" y="3403"/>
              <a:ext cx="253" cy="253"/>
            </a:xfrm>
            <a:prstGeom prst="rect">
              <a:avLst/>
            </a:prstGeom>
            <a:noFill/>
            <a:ln w="9525">
              <a:noFill/>
              <a:miter lim="800000"/>
              <a:headEnd/>
              <a:tailEnd/>
            </a:ln>
          </p:spPr>
        </p:pic>
        <p:sp>
          <p:nvSpPr>
            <p:cNvPr id="122" name="AutoShape 75"/>
            <p:cNvSpPr>
              <a:spLocks noChangeArrowheads="1"/>
            </p:cNvSpPr>
            <p:nvPr/>
          </p:nvSpPr>
          <p:spPr bwMode="auto">
            <a:xfrm>
              <a:off x="166" y="340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en-US"/>
            </a:p>
          </p:txBody>
        </p:sp>
      </p:grpSp>
      <p:sp>
        <p:nvSpPr>
          <p:cNvPr id="123" name="Chevron 79"/>
          <p:cNvSpPr>
            <a:spLocks noChangeArrowheads="1"/>
          </p:cNvSpPr>
          <p:nvPr/>
        </p:nvSpPr>
        <p:spPr bwMode="auto">
          <a:xfrm>
            <a:off x="7799388"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Inspector</a:t>
            </a:r>
          </a:p>
        </p:txBody>
      </p:sp>
      <p:sp>
        <p:nvSpPr>
          <p:cNvPr id="124" name="Chevron 79"/>
          <p:cNvSpPr>
            <a:spLocks noChangeArrowheads="1"/>
          </p:cNvSpPr>
          <p:nvPr/>
        </p:nvSpPr>
        <p:spPr bwMode="auto">
          <a:xfrm>
            <a:off x="8666163" y="6330950"/>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a:t>
            </a:r>
            <a:br>
              <a:rPr lang="en-US" sz="700" dirty="0">
                <a:solidFill>
                  <a:srgbClr val="404040"/>
                </a:solidFill>
              </a:rPr>
            </a:br>
            <a:r>
              <a:rPr lang="en-US" sz="700" dirty="0">
                <a:solidFill>
                  <a:srgbClr val="404040"/>
                </a:solidFill>
              </a:rPr>
              <a:t>Engineer</a:t>
            </a:r>
          </a:p>
        </p:txBody>
      </p:sp>
      <p:sp>
        <p:nvSpPr>
          <p:cNvPr id="6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66" name="Picture 52" descr="richard_stone_active.png">
            <a:hlinkClick r:id="rId14" action="ppaction://hlinksldjump" tooltip="Click here for a detailed role description"/>
          </p:cNvPr>
          <p:cNvPicPr>
            <a:picLocks noChangeAspect="1"/>
          </p:cNvPicPr>
          <p:nvPr>
            <p:custDataLst>
              <p:tags r:id="rId1"/>
            </p:custDataLst>
          </p:nvPr>
        </p:nvPicPr>
        <p:blipFill>
          <a:blip r:embed="rId15" cstate="print"/>
          <a:srcRect/>
          <a:stretch>
            <a:fillRect/>
          </a:stretch>
        </p:blipFill>
        <p:spPr bwMode="auto">
          <a:xfrm>
            <a:off x="7813675" y="6318250"/>
            <a:ext cx="411163" cy="411163"/>
          </a:xfrm>
          <a:prstGeom prst="rect">
            <a:avLst/>
          </a:prstGeom>
          <a:noFill/>
          <a:ln w="9525">
            <a:noFill/>
            <a:miter lim="800000"/>
            <a:headEnd/>
            <a:tailEnd/>
          </a:ln>
        </p:spPr>
      </p:pic>
      <p:sp>
        <p:nvSpPr>
          <p:cNvPr id="67"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68"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69"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70"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1"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73" name="Rectangle 76">
            <a:hlinkClick r:id="rId16"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6" action="ppaction://hlinksldjump"/>
              </a:rPr>
              <a:t>Close Legend</a:t>
            </a:r>
            <a:endParaRPr lang="en-US" sz="800" dirty="0">
              <a:solidFill>
                <a:srgbClr val="44697D"/>
              </a:solidFill>
            </a:endParaRPr>
          </a:p>
        </p:txBody>
      </p:sp>
      <p:sp>
        <p:nvSpPr>
          <p:cNvPr id="74"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5"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7"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78"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5" name="Picture 84"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Rectangle 57">
            <a:hlinkClick r:id="rId14"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1"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2" name="Picture 9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94" name="Group 93"/>
          <p:cNvGrpSpPr/>
          <p:nvPr/>
        </p:nvGrpSpPr>
        <p:grpSpPr>
          <a:xfrm>
            <a:off x="1835150" y="6346825"/>
            <a:ext cx="407988" cy="407988"/>
            <a:chOff x="1835150" y="6346825"/>
            <a:chExt cx="407988" cy="407988"/>
          </a:xfrm>
        </p:grpSpPr>
        <p:pic>
          <p:nvPicPr>
            <p:cNvPr id="96" name="Picture 77" descr="05"/>
            <p:cNvPicPr>
              <a:picLocks noChangeAspect="1" noChangeArrowheads="1"/>
            </p:cNvPicPr>
            <p:nvPr/>
          </p:nvPicPr>
          <p:blipFill>
            <a:blip r:embed="rId22" cstate="print"/>
            <a:srcRect/>
            <a:stretch>
              <a:fillRect/>
            </a:stretch>
          </p:blipFill>
          <p:spPr bwMode="auto">
            <a:xfrm>
              <a:off x="1836738" y="6350000"/>
              <a:ext cx="401638" cy="401638"/>
            </a:xfrm>
            <a:prstGeom prst="rect">
              <a:avLst/>
            </a:prstGeom>
            <a:noFill/>
            <a:ln w="9525">
              <a:noFill/>
              <a:miter lim="800000"/>
              <a:headEnd/>
              <a:tailEnd/>
            </a:ln>
          </p:spPr>
        </p:pic>
        <p:sp>
          <p:nvSpPr>
            <p:cNvPr id="102" name="AutoShape 78"/>
            <p:cNvSpPr>
              <a:spLocks noChangeArrowheads="1"/>
            </p:cNvSpPr>
            <p:nvPr/>
          </p:nvSpPr>
          <p:spPr bwMode="auto">
            <a:xfrm>
              <a:off x="18351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103" name="Picture 70"/>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2628900" y="6350000"/>
            <a:ext cx="401638" cy="401638"/>
          </a:xfrm>
          <a:prstGeom prst="rect">
            <a:avLst/>
          </a:prstGeom>
          <a:noFill/>
          <a:ln w="9525">
            <a:noFill/>
            <a:miter lim="800000"/>
            <a:headEnd/>
            <a:tailEnd/>
          </a:ln>
        </p:spPr>
      </p:pic>
      <p:grpSp>
        <p:nvGrpSpPr>
          <p:cNvPr id="104" name="Group 103"/>
          <p:cNvGrpSpPr/>
          <p:nvPr/>
        </p:nvGrpSpPr>
        <p:grpSpPr>
          <a:xfrm>
            <a:off x="4552950" y="6346825"/>
            <a:ext cx="407988" cy="407988"/>
            <a:chOff x="4552950" y="6346825"/>
            <a:chExt cx="407988" cy="407988"/>
          </a:xfrm>
        </p:grpSpPr>
        <p:pic>
          <p:nvPicPr>
            <p:cNvPr id="105" name="Picture 84" descr="45"/>
            <p:cNvPicPr>
              <a:picLocks noChangeAspect="1" noChangeArrowheads="1"/>
            </p:cNvPicPr>
            <p:nvPr/>
          </p:nvPicPr>
          <p:blipFill>
            <a:blip r:embed="rId24" cstate="print"/>
            <a:srcRect/>
            <a:stretch>
              <a:fillRect/>
            </a:stretch>
          </p:blipFill>
          <p:spPr bwMode="auto">
            <a:xfrm>
              <a:off x="4568825" y="6357938"/>
              <a:ext cx="384175" cy="384175"/>
            </a:xfrm>
            <a:prstGeom prst="rect">
              <a:avLst/>
            </a:prstGeom>
            <a:noFill/>
            <a:ln w="9525">
              <a:noFill/>
              <a:miter lim="800000"/>
              <a:headEnd/>
              <a:tailEnd/>
            </a:ln>
          </p:spPr>
        </p:pic>
        <p:sp>
          <p:nvSpPr>
            <p:cNvPr id="106" name="AutoShape 71"/>
            <p:cNvSpPr>
              <a:spLocks noChangeArrowheads="1"/>
            </p:cNvSpPr>
            <p:nvPr/>
          </p:nvSpPr>
          <p:spPr bwMode="auto">
            <a:xfrm>
              <a:off x="455295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117" name="Picture 96"/>
          <p:cNvPicPr>
            <a:picLocks noChangeAspect="1" noChangeArrowheads="1"/>
          </p:cNvPicPr>
          <p:nvPr/>
        </p:nvPicPr>
        <p:blipFill>
          <a:blip r:embed="rId25" cstate="print">
            <a:extLst>
              <a:ext uri="{28A0092B-C50C-407E-A947-70E740481C1C}">
                <a14:useLocalDpi xmlns:a14="http://schemas.microsoft.com/office/drawing/2010/main" val="0"/>
              </a:ext>
            </a:extLst>
          </a:blip>
          <a:stretch>
            <a:fillRect/>
          </a:stretch>
        </p:blipFill>
        <p:spPr bwMode="auto">
          <a:xfrm>
            <a:off x="5534025" y="6356350"/>
            <a:ext cx="393700" cy="393700"/>
          </a:xfrm>
          <a:prstGeom prst="rect">
            <a:avLst/>
          </a:prstGeom>
          <a:noFill/>
          <a:ln w="9525">
            <a:noFill/>
            <a:miter lim="800000"/>
            <a:headEnd/>
            <a:tailEnd/>
          </a:ln>
        </p:spPr>
      </p:pic>
      <p:grpSp>
        <p:nvGrpSpPr>
          <p:cNvPr id="120" name="Group 119"/>
          <p:cNvGrpSpPr/>
          <p:nvPr/>
        </p:nvGrpSpPr>
        <p:grpSpPr>
          <a:xfrm>
            <a:off x="6464300" y="6346825"/>
            <a:ext cx="407988" cy="407988"/>
            <a:chOff x="6464300" y="6346825"/>
            <a:chExt cx="407988" cy="407988"/>
          </a:xfrm>
        </p:grpSpPr>
        <p:pic>
          <p:nvPicPr>
            <p:cNvPr id="126" name="Picture 72" descr="06"/>
            <p:cNvPicPr>
              <a:picLocks noChangeAspect="1" noChangeArrowheads="1"/>
            </p:cNvPicPr>
            <p:nvPr/>
          </p:nvPicPr>
          <p:blipFill>
            <a:blip r:embed="rId26" cstate="print"/>
            <a:srcRect/>
            <a:stretch>
              <a:fillRect/>
            </a:stretch>
          </p:blipFill>
          <p:spPr bwMode="auto">
            <a:xfrm>
              <a:off x="6467475" y="6348413"/>
              <a:ext cx="401638" cy="401638"/>
            </a:xfrm>
            <a:prstGeom prst="rect">
              <a:avLst/>
            </a:prstGeom>
            <a:noFill/>
            <a:ln w="9525">
              <a:noFill/>
              <a:miter lim="800000"/>
              <a:headEnd/>
              <a:tailEnd/>
            </a:ln>
          </p:spPr>
        </p:pic>
        <p:sp>
          <p:nvSpPr>
            <p:cNvPr id="127" name="AutoShape 79"/>
            <p:cNvSpPr>
              <a:spLocks noChangeArrowheads="1"/>
            </p:cNvSpPr>
            <p:nvPr/>
          </p:nvSpPr>
          <p:spPr bwMode="auto">
            <a:xfrm>
              <a:off x="6464300" y="6346825"/>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128" name="Picture 68"/>
          <p:cNvPicPr>
            <a:picLocks noChangeAspect="1"/>
          </p:cNvPicPr>
          <p:nvPr>
            <p:custDataLst>
              <p:tags r:id="rId2"/>
            </p:custDataLst>
          </p:nvPr>
        </p:nvPicPr>
        <p:blipFill>
          <a:blip r:embed="rId27" cstate="print">
            <a:extLst>
              <a:ext uri="{28A0092B-C50C-407E-A947-70E740481C1C}">
                <a14:useLocalDpi xmlns:a14="http://schemas.microsoft.com/office/drawing/2010/main" val="0"/>
              </a:ext>
            </a:extLst>
          </a:blip>
          <a:stretch>
            <a:fillRect/>
          </a:stretch>
        </p:blipFill>
        <p:spPr bwMode="auto">
          <a:xfrm>
            <a:off x="3583223" y="6347569"/>
            <a:ext cx="411162" cy="402938"/>
          </a:xfrm>
          <a:prstGeom prst="rect">
            <a:avLst/>
          </a:prstGeom>
          <a:noFill/>
          <a:ln w="9525">
            <a:noFill/>
            <a:miter lim="800000"/>
            <a:headEnd/>
            <a:tailEnd/>
          </a:ln>
        </p:spPr>
      </p:pic>
      <p:pic>
        <p:nvPicPr>
          <p:cNvPr id="129" name="Picture 75"/>
          <p:cNvPicPr>
            <a:picLocks noChangeAspect="1" noChangeArrowheads="1"/>
          </p:cNvPicPr>
          <p:nvPr/>
        </p:nvPicPr>
        <p:blipFill>
          <a:blip r:embed="rId28" cstate="print">
            <a:extLst>
              <a:ext uri="{28A0092B-C50C-407E-A947-70E740481C1C}">
                <a14:useLocalDpi xmlns:a14="http://schemas.microsoft.com/office/drawing/2010/main" val="0"/>
              </a:ext>
            </a:extLst>
          </a:blip>
          <a:stretch>
            <a:fillRect/>
          </a:stretch>
        </p:blipFill>
        <p:spPr bwMode="auto">
          <a:xfrm>
            <a:off x="6954046" y="6090349"/>
            <a:ext cx="127000" cy="94672"/>
          </a:xfrm>
          <a:prstGeom prst="rect">
            <a:avLst/>
          </a:prstGeom>
          <a:noFill/>
          <a:ln w="9525">
            <a:noFill/>
            <a:miter lim="800000"/>
            <a:headEnd/>
            <a:tailEnd/>
          </a:ln>
        </p:spPr>
      </p:pic>
      <p:pic>
        <p:nvPicPr>
          <p:cNvPr id="130" name="Picture 129" descr="i_button_black.psd"/>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6939774" y="6294936"/>
            <a:ext cx="138040" cy="138040"/>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2" name="TextBox 4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Make-to-Stock</a:t>
            </a:r>
            <a:r>
              <a:rPr lang="en-US" dirty="0">
                <a:solidFill>
                  <a:schemeClr val="tx2"/>
                </a:solidFill>
                <a:latin typeface="Arial Black" pitchFamily="34" charset="0"/>
              </a:rPr>
              <a:t> </a:t>
            </a:r>
            <a:br>
              <a:rPr lang="en-US" dirty="0"/>
            </a:br>
            <a:r>
              <a:rPr lang="en-US" sz="2000" b="0" dirty="0"/>
              <a:t>Process Details: Planning Supply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Planning Supply </a:t>
            </a:r>
            <a:r>
              <a:rPr lang="en-US" sz="900" dirty="0"/>
              <a:t>business process enables your company to effectively carry out material and capacity planning. You are provided with an up-to-date overview of the demand and supply situation for either a product and supply planning area combination, or a product, product specification, and supply planning area combination. The multi-level planning run calculates the required supply and then creates the supply and demand pegging network accordingly, also taking into consideration the selected product specification. If planned order is created manually product specification must be provided for specified products. </a:t>
            </a:r>
          </a:p>
          <a:p>
            <a:pPr>
              <a:buClr>
                <a:schemeClr val="accent1"/>
              </a:buClr>
              <a:buSzPct val="80000"/>
              <a:buFont typeface="Wingdings" pitchFamily="2" charset="2"/>
              <a:buNone/>
            </a:pPr>
            <a:r>
              <a:rPr lang="en-US" sz="900" dirty="0"/>
              <a:t>If there are planning issues, the system raises exceptions to alert you to them. You can then decide what action to take, for example, you can manually create or update planning proposals. The load leveling function is also available to verify the feasibility of the supply plan and level out the load if it is not possible to increase capacity. </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76785"/>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Supply</a:t>
            </a:r>
            <a:r>
              <a:rPr lang="de-DE" sz="800" dirty="0">
                <a:solidFill>
                  <a:srgbClr val="404040"/>
                </a:solidFill>
              </a:rPr>
              <a:t> </a:t>
            </a:r>
            <a:r>
              <a:rPr lang="de-DE" sz="800" dirty="0" err="1">
                <a:solidFill>
                  <a:srgbClr val="404040"/>
                </a:solidFill>
              </a:rPr>
              <a:t>Planner</a:t>
            </a:r>
            <a:endParaRPr lang="en-US" sz="800" dirty="0">
              <a:solidFill>
                <a:srgbClr val="404040"/>
              </a:solidFill>
            </a:endParaRPr>
          </a:p>
        </p:txBody>
      </p:sp>
      <p:sp>
        <p:nvSpPr>
          <p:cNvPr id="81" name="Chevron 102"/>
          <p:cNvSpPr>
            <a:spLocks noChangeArrowheads="1"/>
          </p:cNvSpPr>
          <p:nvPr/>
        </p:nvSpPr>
        <p:spPr bwMode="auto">
          <a:xfrm>
            <a:off x="7613870" y="5273543"/>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solidFill>
                  <a:srgbClr val="404040"/>
                </a:solidFill>
              </a:rPr>
              <a:t>Supply Planning </a:t>
            </a:r>
          </a:p>
          <a:p>
            <a:pPr>
              <a:buClr>
                <a:schemeClr val="accent1"/>
              </a:buClr>
              <a:buSzPct val="80000"/>
            </a:pPr>
            <a:r>
              <a:rPr lang="de-DE" sz="800" dirty="0" err="1">
                <a:solidFill>
                  <a:srgbClr val="404040"/>
                </a:solidFill>
              </a:rPr>
              <a:t>Supply</a:t>
            </a:r>
            <a:r>
              <a:rPr lang="de-DE" sz="800" dirty="0">
                <a:solidFill>
                  <a:srgbClr val="404040"/>
                </a:solidFill>
              </a:rPr>
              <a:t> </a:t>
            </a:r>
            <a:r>
              <a:rPr lang="de-DE" sz="800" dirty="0" err="1">
                <a:solidFill>
                  <a:srgbClr val="404040"/>
                </a:solidFill>
              </a:rPr>
              <a:t>Control</a:t>
            </a:r>
            <a:r>
              <a:rPr lang="de-DE" sz="800" dirty="0">
                <a:solidFill>
                  <a:srgbClr val="404040"/>
                </a:solidFill>
              </a:rPr>
              <a:t> </a:t>
            </a:r>
            <a:r>
              <a:rPr lang="en-US" sz="800" u="sng" dirty="0">
                <a:solidFill>
                  <a:srgbClr val="447088"/>
                </a:solidFill>
              </a:rPr>
              <a:t> </a:t>
            </a:r>
            <a:br>
              <a:rPr lang="en-US" sz="800" u="sng" dirty="0">
                <a:solidFill>
                  <a:srgbClr val="447088"/>
                </a:solidFill>
              </a:rPr>
            </a:br>
            <a:r>
              <a:rPr lang="en-US" sz="800" dirty="0">
                <a:solidFill>
                  <a:srgbClr val="404040"/>
                </a:solidFill>
              </a:rPr>
              <a:t>Outbound Logistics Control</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8" action="ppaction://hlinksldjump"/>
          </p:cNvPr>
          <p:cNvSpPr>
            <a:spLocks noChangeArrowheads="1"/>
          </p:cNvSpPr>
          <p:nvPr/>
        </p:nvSpPr>
        <p:spPr bwMode="auto">
          <a:xfrm>
            <a:off x="2825175"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Production</a:t>
            </a:r>
          </a:p>
        </p:txBody>
      </p:sp>
      <p:sp>
        <p:nvSpPr>
          <p:cNvPr id="62" name="Chevron 123">
            <a:hlinkClick r:id="rId9" action="ppaction://hlinksldjump"/>
          </p:cNvPr>
          <p:cNvSpPr>
            <a:spLocks noChangeArrowheads="1"/>
          </p:cNvSpPr>
          <p:nvPr/>
        </p:nvSpPr>
        <p:spPr bwMode="auto">
          <a:xfrm>
            <a:off x="3665039"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Production</a:t>
            </a:r>
          </a:p>
        </p:txBody>
      </p:sp>
      <p:sp>
        <p:nvSpPr>
          <p:cNvPr id="63" name="Chevron 123">
            <a:hlinkClick r:id="rId10" action="ppaction://hlinksldjump"/>
          </p:cNvPr>
          <p:cNvSpPr>
            <a:spLocks noChangeArrowheads="1"/>
          </p:cNvSpPr>
          <p:nvPr/>
        </p:nvSpPr>
        <p:spPr bwMode="auto">
          <a:xfrm>
            <a:off x="3665039"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 </a:t>
            </a:r>
          </a:p>
          <a:p>
            <a:pPr>
              <a:lnSpc>
                <a:spcPct val="90000"/>
              </a:lnSpc>
              <a:buClr>
                <a:schemeClr val="accent1"/>
              </a:buClr>
              <a:buSzPct val="80000"/>
            </a:pPr>
            <a:r>
              <a:rPr lang="en-US" sz="800" dirty="0">
                <a:solidFill>
                  <a:srgbClr val="404040"/>
                </a:solidFill>
              </a:rPr>
              <a:t>in Production</a:t>
            </a:r>
          </a:p>
        </p:txBody>
      </p:sp>
      <p:sp>
        <p:nvSpPr>
          <p:cNvPr id="64" name="Chevron 44"/>
          <p:cNvSpPr>
            <a:spLocks noChangeArrowheads="1"/>
          </p:cNvSpPr>
          <p:nvPr/>
        </p:nvSpPr>
        <p:spPr bwMode="auto">
          <a:xfrm>
            <a:off x="263525" y="185582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Supply</a:t>
            </a:r>
          </a:p>
        </p:txBody>
      </p:sp>
      <p:sp>
        <p:nvSpPr>
          <p:cNvPr id="66" name="Chevron 50"/>
          <p:cNvSpPr>
            <a:spLocks noChangeArrowheads="1"/>
          </p:cNvSpPr>
          <p:nvPr>
            <p:custDataLst>
              <p:tags r:id="rId1"/>
            </p:custDataLst>
          </p:nvPr>
        </p:nvSpPr>
        <p:spPr bwMode="auto">
          <a:xfrm>
            <a:off x="41645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material</a:t>
            </a:r>
          </a:p>
        </p:txBody>
      </p:sp>
      <p:sp>
        <p:nvSpPr>
          <p:cNvPr id="69" name="Chevron 50"/>
          <p:cNvSpPr>
            <a:spLocks noChangeArrowheads="1"/>
          </p:cNvSpPr>
          <p:nvPr>
            <p:custDataLst>
              <p:tags r:id="rId2"/>
            </p:custDataLst>
          </p:nvPr>
        </p:nvSpPr>
        <p:spPr bwMode="auto">
          <a:xfrm>
            <a:off x="1199717"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Check and resolve an exception</a:t>
            </a:r>
          </a:p>
        </p:txBody>
      </p:sp>
      <p:sp>
        <p:nvSpPr>
          <p:cNvPr id="70" name="Chevron 50"/>
          <p:cNvSpPr>
            <a:spLocks noChangeArrowheads="1"/>
          </p:cNvSpPr>
          <p:nvPr>
            <p:custDataLst>
              <p:tags r:id="rId3"/>
            </p:custDataLst>
          </p:nvPr>
        </p:nvSpPr>
        <p:spPr bwMode="auto">
          <a:xfrm>
            <a:off x="1982982"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capacity</a:t>
            </a:r>
          </a:p>
        </p:txBody>
      </p:sp>
      <p:sp>
        <p:nvSpPr>
          <p:cNvPr id="87" name="Oval 158">
            <a:hlinkClick r:id="rId11" action="ppaction://hlinksldjump" tooltip="The system matches supply with demand according to the priorities of the individual demand. It collects demand by product (or product specification) and supply planning area combination, and computes the supply required to fulfill this demand."/>
          </p:cNvPr>
          <p:cNvSpPr>
            <a:spLocks noChangeAspect="1"/>
          </p:cNvSpPr>
          <p:nvPr/>
        </p:nvSpPr>
        <p:spPr bwMode="gray">
          <a:xfrm>
            <a:off x="1006286" y="275664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grpSp>
        <p:nvGrpSpPr>
          <p:cNvPr id="3" name="Group 2"/>
          <p:cNvGrpSpPr/>
          <p:nvPr/>
        </p:nvGrpSpPr>
        <p:grpSpPr>
          <a:xfrm>
            <a:off x="6895141" y="4548188"/>
            <a:ext cx="414338" cy="407987"/>
            <a:chOff x="6895141" y="4548188"/>
            <a:chExt cx="414338" cy="407987"/>
          </a:xfrm>
        </p:grpSpPr>
        <p:pic>
          <p:nvPicPr>
            <p:cNvPr id="96" name="Picture 77" descr="05"/>
            <p:cNvPicPr>
              <a:picLocks noChangeAspect="1" noChangeArrowheads="1"/>
            </p:cNvPicPr>
            <p:nvPr/>
          </p:nvPicPr>
          <p:blipFill>
            <a:blip r:embed="rId12" cstate="print"/>
            <a:srcRect/>
            <a:stretch>
              <a:fillRect/>
            </a:stretch>
          </p:blipFill>
          <p:spPr bwMode="auto">
            <a:xfrm>
              <a:off x="6907841" y="4551363"/>
              <a:ext cx="401638" cy="401637"/>
            </a:xfrm>
            <a:prstGeom prst="rect">
              <a:avLst/>
            </a:prstGeom>
            <a:noFill/>
            <a:ln w="9525">
              <a:noFill/>
              <a:miter lim="800000"/>
              <a:headEnd/>
              <a:tailEnd/>
            </a:ln>
          </p:spPr>
        </p:pic>
        <p:sp>
          <p:nvSpPr>
            <p:cNvPr id="97" name="AutoShape 78"/>
            <p:cNvSpPr>
              <a:spLocks noChangeArrowheads="1"/>
            </p:cNvSpPr>
            <p:nvPr/>
          </p:nvSpPr>
          <p:spPr bwMode="auto">
            <a:xfrm>
              <a:off x="6895141" y="45481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98" name="TextBox 59">
            <a:hlinkClick r:id="rId13" action="ppaction://hlinksldjump"/>
          </p:cNvPr>
          <p:cNvSpPr txBox="1">
            <a:spLocks noChangeArrowheads="1"/>
          </p:cNvSpPr>
          <p:nvPr/>
        </p:nvSpPr>
        <p:spPr bwMode="auto">
          <a:xfrm>
            <a:off x="2492205" y="1819120"/>
            <a:ext cx="284052" cy="276999"/>
          </a:xfrm>
          <a:prstGeom prst="rect">
            <a:avLst/>
          </a:prstGeom>
          <a:noFill/>
          <a:ln w="9525">
            <a:noFill/>
            <a:miter lim="800000"/>
            <a:headEnd/>
            <a:tailEnd/>
          </a:ln>
        </p:spPr>
        <p:txBody>
          <a:bodyPr wrap="none">
            <a:spAutoFit/>
          </a:bodyPr>
          <a:lstStyle/>
          <a:p>
            <a:r>
              <a:rPr lang="en-US" sz="1200" dirty="0">
                <a:solidFill>
                  <a:schemeClr val="bg1"/>
                </a:solidFill>
                <a:latin typeface="BentonSans Light" pitchFamily="2" charset="0"/>
                <a:cs typeface="BrowalliaUPC" pitchFamily="34" charset="-34"/>
              </a:rPr>
              <a:t>X</a:t>
            </a:r>
          </a:p>
        </p:txBody>
      </p:sp>
      <p:sp>
        <p:nvSpPr>
          <p:cNvPr id="46" name="Oval 158">
            <a:hlinkClick r:id="rId11" action="ppaction://hlinksldjump" tooltip="The system raises exceptions for the planner to recognize any changes since the last planning review. Exceptions highlight if planning deviates from reality or predefined threshold values. Based on this information, the planner resolves planning issues."/>
          </p:cNvPr>
          <p:cNvSpPr>
            <a:spLocks noChangeAspect="1"/>
          </p:cNvSpPr>
          <p:nvPr/>
        </p:nvSpPr>
        <p:spPr bwMode="gray">
          <a:xfrm>
            <a:off x="1789013" y="27566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5" name="Oval 158">
            <a:hlinkClick r:id="rId11" action="ppaction://hlinksldjump" tooltip="The system checks the feasibility of the material plan and supports the planner when deciding what action to take. For example, adapting or leveling capacity requirements."/>
          </p:cNvPr>
          <p:cNvSpPr>
            <a:spLocks noChangeAspect="1"/>
          </p:cNvSpPr>
          <p:nvPr/>
        </p:nvSpPr>
        <p:spPr bwMode="gray">
          <a:xfrm>
            <a:off x="2571740" y="27566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43"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8" name="Picture 67"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6"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3"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76401" y="5093837"/>
            <a:ext cx="634912" cy="444439"/>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46" name="TextBox 4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Make-to-Stock</a:t>
            </a:r>
            <a:br>
              <a:rPr lang="en-US" dirty="0"/>
            </a:br>
            <a:r>
              <a:rPr lang="en-US" sz="2000" b="0" dirty="0"/>
              <a:t>Process Details: Initiating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pPr>
              <a:buClr>
                <a:schemeClr val="accent1"/>
              </a:buClr>
              <a:buSzPct val="80000"/>
            </a:pPr>
            <a:r>
              <a:rPr lang="en-US" sz="900" dirty="0"/>
              <a:t>The </a:t>
            </a:r>
            <a:r>
              <a:rPr lang="en-US" sz="900" b="1" dirty="0"/>
              <a:t>Initiating Production </a:t>
            </a:r>
            <a:r>
              <a:rPr lang="en-US" sz="900" dirty="0"/>
              <a:t>business process enables you to create production requests based on production proposals, create and schedule production orders, release production orders, and assign production tasks to responsible employees.</a:t>
            </a:r>
          </a:p>
          <a:p>
            <a:pPr>
              <a:buClr>
                <a:schemeClr val="accent1"/>
              </a:buClr>
              <a:buSzPct val="80000"/>
            </a:pPr>
            <a:r>
              <a:rPr lang="en-US" sz="900" dirty="0"/>
              <a:t>At production order creation, a quality inspection will be created if a check operation is available in the related production model, and at production order release, the related inspection will be released.</a:t>
            </a:r>
          </a:p>
          <a:p>
            <a:pPr>
              <a:buClr>
                <a:schemeClr val="accent1"/>
              </a:buClr>
              <a:buSzPct val="80000"/>
            </a:pPr>
            <a:r>
              <a:rPr lang="en-US" sz="900" dirty="0"/>
              <a:t>A check task will be created upon production order release to enable the quality inspection to be performed. </a:t>
            </a:r>
          </a:p>
          <a:p>
            <a:pPr>
              <a:buClr>
                <a:schemeClr val="accent1"/>
              </a:buClr>
              <a:buSzPct val="80000"/>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56136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endParaRPr lang="en-US" sz="800" dirty="0">
              <a:solidFill>
                <a:srgbClr val="404040"/>
              </a:solidFill>
            </a:endParaRPr>
          </a:p>
        </p:txBody>
      </p:sp>
      <p:sp>
        <p:nvSpPr>
          <p:cNvPr id="81" name="Chevron 102"/>
          <p:cNvSpPr>
            <a:spLocks noChangeArrowheads="1"/>
          </p:cNvSpPr>
          <p:nvPr/>
        </p:nvSpPr>
        <p:spPr bwMode="auto">
          <a:xfrm>
            <a:off x="7613870" y="5595234"/>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pPr>
            <a:r>
              <a:rPr lang="en-US" sz="800" dirty="0">
                <a:solidFill>
                  <a:srgbClr val="404040"/>
                </a:solidFill>
              </a:rPr>
              <a:t>Production Control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8"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2" name="Chevron 123">
            <a:hlinkClick r:id="rId9" action="ppaction://hlinksldjump"/>
          </p:cNvPr>
          <p:cNvSpPr>
            <a:spLocks noChangeArrowheads="1"/>
          </p:cNvSpPr>
          <p:nvPr/>
        </p:nvSpPr>
        <p:spPr bwMode="auto">
          <a:xfrm>
            <a:off x="367942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Production</a:t>
            </a:r>
          </a:p>
        </p:txBody>
      </p:sp>
      <p:sp>
        <p:nvSpPr>
          <p:cNvPr id="63" name="Chevron 123">
            <a:hlinkClick r:id="rId10" action="ppaction://hlinksldjump"/>
          </p:cNvPr>
          <p:cNvSpPr>
            <a:spLocks noChangeArrowheads="1"/>
          </p:cNvSpPr>
          <p:nvPr/>
        </p:nvSpPr>
        <p:spPr bwMode="auto">
          <a:xfrm>
            <a:off x="3679424"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 </a:t>
            </a:r>
          </a:p>
          <a:p>
            <a:pPr>
              <a:lnSpc>
                <a:spcPct val="90000"/>
              </a:lnSpc>
              <a:buClr>
                <a:schemeClr val="accent1"/>
              </a:buClr>
              <a:buSzPct val="80000"/>
            </a:pPr>
            <a:r>
              <a:rPr lang="en-US" sz="800" dirty="0">
                <a:solidFill>
                  <a:srgbClr val="404040"/>
                </a:solidFill>
              </a:rPr>
              <a:t>in Production</a:t>
            </a:r>
          </a:p>
        </p:txBody>
      </p:sp>
      <p:sp>
        <p:nvSpPr>
          <p:cNvPr id="64" name="Chevron 44"/>
          <p:cNvSpPr>
            <a:spLocks noChangeArrowheads="1"/>
          </p:cNvSpPr>
          <p:nvPr/>
        </p:nvSpPr>
        <p:spPr bwMode="auto">
          <a:xfrm>
            <a:off x="1119679" y="1819699"/>
            <a:ext cx="25963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Production</a:t>
            </a:r>
          </a:p>
        </p:txBody>
      </p:sp>
      <p:sp>
        <p:nvSpPr>
          <p:cNvPr id="65" name="Chevron 64"/>
          <p:cNvSpPr>
            <a:spLocks noChangeArrowheads="1"/>
          </p:cNvSpPr>
          <p:nvPr>
            <p:custDataLst>
              <p:tags r:id="rId1"/>
            </p:custDataLst>
          </p:nvPr>
        </p:nvSpPr>
        <p:spPr bwMode="auto">
          <a:xfrm>
            <a:off x="2814028"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production order</a:t>
            </a:r>
          </a:p>
        </p:txBody>
      </p:sp>
      <p:sp>
        <p:nvSpPr>
          <p:cNvPr id="66" name="Chevron 65"/>
          <p:cNvSpPr>
            <a:spLocks noChangeArrowheads="1"/>
          </p:cNvSpPr>
          <p:nvPr>
            <p:custDataLst>
              <p:tags r:id="rId2"/>
            </p:custDataLst>
          </p:nvPr>
        </p:nvSpPr>
        <p:spPr bwMode="auto">
          <a:xfrm>
            <a:off x="2028278"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production order</a:t>
            </a:r>
          </a:p>
        </p:txBody>
      </p:sp>
      <p:sp>
        <p:nvSpPr>
          <p:cNvPr id="68" name="Chevron 67"/>
          <p:cNvSpPr>
            <a:spLocks noChangeArrowheads="1"/>
          </p:cNvSpPr>
          <p:nvPr>
            <p:custDataLst>
              <p:tags r:id="rId3"/>
            </p:custDataLst>
          </p:nvPr>
        </p:nvSpPr>
        <p:spPr bwMode="auto">
          <a:xfrm>
            <a:off x="1242525"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Initiate production</a:t>
            </a:r>
          </a:p>
        </p:txBody>
      </p:sp>
      <p:sp>
        <p:nvSpPr>
          <p:cNvPr id="69" name="Oval 68">
            <a:hlinkClick r:id="rId11" action="ppaction://hlinksldjump" tooltip="The production planner releases the production order which triggers the creation of the production lot and all the necessary production tasks."/>
          </p:cNvPr>
          <p:cNvSpPr>
            <a:spLocks noChangeAspect="1"/>
          </p:cNvSpPr>
          <p:nvPr/>
        </p:nvSpPr>
        <p:spPr bwMode="gray">
          <a:xfrm>
            <a:off x="3406988" y="273788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0" name="Oval 69">
            <a:hlinkClick r:id="rId11" action="ppaction://hlinksldjump" tooltip="The production planner creates a production order based on a production request that is received from planning. Production orders can be created manually or automatically in a scheduled mass data run. "/>
          </p:cNvPr>
          <p:cNvSpPr>
            <a:spLocks noChangeAspect="1"/>
          </p:cNvSpPr>
          <p:nvPr/>
        </p:nvSpPr>
        <p:spPr bwMode="gray">
          <a:xfrm>
            <a:off x="2615299" y="274778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11" action="ppaction://hlinksldjump" tooltip="The supply planner creates, schedules, and activates an automated run to create the production requests. The production proposals are selected according to the criteria defined in the automated run."/>
          </p:cNvPr>
          <p:cNvSpPr>
            <a:spLocks noChangeAspect="1"/>
          </p:cNvSpPr>
          <p:nvPr/>
        </p:nvSpPr>
        <p:spPr bwMode="gray">
          <a:xfrm>
            <a:off x="1823610" y="2745801"/>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TextBox 59">
            <a:hlinkClick r:id="rId12" action="ppaction://hlinksldjump"/>
          </p:cNvPr>
          <p:cNvSpPr txBox="1">
            <a:spLocks noChangeArrowheads="1"/>
          </p:cNvSpPr>
          <p:nvPr/>
        </p:nvSpPr>
        <p:spPr bwMode="auto">
          <a:xfrm>
            <a:off x="3359446" y="1785224"/>
            <a:ext cx="284052" cy="276999"/>
          </a:xfrm>
          <a:prstGeom prst="rect">
            <a:avLst/>
          </a:prstGeom>
          <a:noFill/>
          <a:ln w="9525">
            <a:noFill/>
            <a:miter lim="800000"/>
            <a:headEnd/>
            <a:tailEnd/>
          </a:ln>
        </p:spPr>
        <p:txBody>
          <a:bodyPr wrap="none">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77" name="Chevron 101"/>
          <p:cNvSpPr>
            <a:spLocks noChangeArrowheads="1"/>
          </p:cNvSpPr>
          <p:nvPr/>
        </p:nvSpPr>
        <p:spPr bwMode="auto">
          <a:xfrm>
            <a:off x="7623770" y="492875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de-DE" sz="800" dirty="0">
                <a:solidFill>
                  <a:srgbClr val="404040"/>
                </a:solidFill>
              </a:rPr>
              <a:t>Production Planner</a:t>
            </a:r>
            <a:endParaRPr lang="en-US" sz="800" dirty="0">
              <a:solidFill>
                <a:srgbClr val="404040"/>
              </a:solidFill>
            </a:endParaRPr>
          </a:p>
        </p:txBody>
      </p:sp>
      <p:pic>
        <p:nvPicPr>
          <p:cNvPr id="93" name="Picture 70"/>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6888925" y="4993450"/>
            <a:ext cx="401638" cy="401638"/>
          </a:xfrm>
          <a:prstGeom prst="rect">
            <a:avLst/>
          </a:prstGeom>
          <a:noFill/>
          <a:ln w="9525">
            <a:noFill/>
            <a:miter lim="800000"/>
            <a:headEnd/>
            <a:tailEnd/>
          </a:ln>
        </p:spPr>
      </p:pic>
      <p:sp>
        <p:nvSpPr>
          <p:cNvPr id="4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1"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8"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8"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1" name="Picture 50"/>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grpSp>
        <p:nvGrpSpPr>
          <p:cNvPr id="53" name="Group 52"/>
          <p:cNvGrpSpPr/>
          <p:nvPr/>
        </p:nvGrpSpPr>
        <p:grpSpPr>
          <a:xfrm>
            <a:off x="6895141" y="4548188"/>
            <a:ext cx="414338" cy="407987"/>
            <a:chOff x="6895141" y="4548188"/>
            <a:chExt cx="414338" cy="407987"/>
          </a:xfrm>
        </p:grpSpPr>
        <p:pic>
          <p:nvPicPr>
            <p:cNvPr id="55" name="Picture 77" descr="05"/>
            <p:cNvPicPr>
              <a:picLocks noChangeAspect="1" noChangeArrowheads="1"/>
            </p:cNvPicPr>
            <p:nvPr/>
          </p:nvPicPr>
          <p:blipFill>
            <a:blip r:embed="rId20" cstate="print"/>
            <a:srcRect/>
            <a:stretch>
              <a:fillRect/>
            </a:stretch>
          </p:blipFill>
          <p:spPr bwMode="auto">
            <a:xfrm>
              <a:off x="6907841" y="4551363"/>
              <a:ext cx="401638" cy="401637"/>
            </a:xfrm>
            <a:prstGeom prst="rect">
              <a:avLst/>
            </a:prstGeom>
            <a:noFill/>
            <a:ln w="9525">
              <a:noFill/>
              <a:miter lim="800000"/>
              <a:headEnd/>
              <a:tailEnd/>
            </a:ln>
          </p:spPr>
        </p:pic>
        <p:sp>
          <p:nvSpPr>
            <p:cNvPr id="56" name="AutoShape 78"/>
            <p:cNvSpPr>
              <a:spLocks noChangeArrowheads="1"/>
            </p:cNvSpPr>
            <p:nvPr/>
          </p:nvSpPr>
          <p:spPr bwMode="auto">
            <a:xfrm>
              <a:off x="6895141" y="454818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pic>
        <p:nvPicPr>
          <p:cNvPr id="57" name="Picture 2"/>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6883375" y="5656475"/>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2" name="TextBox 61"/>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Make-to-Stock</a:t>
            </a:r>
            <a:br>
              <a:rPr lang="en-US" dirty="0"/>
            </a:br>
            <a:r>
              <a:rPr lang="en-US" sz="2000" b="0" dirty="0"/>
              <a:t>Process Details: Executing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3388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Executing Production </a:t>
            </a:r>
            <a:r>
              <a:rPr lang="en-US" sz="900" dirty="0"/>
              <a:t>business process provides you with all the tools you need for an effective production process. The production tasks have been forwarded to task folders where they are processed by the responsible employees. The tasks contain all the information required for production. Three types of production task exist: supply, make, and check enabling integrated supply to production, make, and inspection processes. During the execution process, monitoring tools are available providing a complete picture of the status of the execution process. To complete production execution, you record your results using the confirmation functions. The confirmation captures and saves the execution data such as material flow and activities data, and triggers inventory and financial accounting updates.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432773"/>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sp>
        <p:nvSpPr>
          <p:cNvPr id="81" name="Chevron 102"/>
          <p:cNvSpPr>
            <a:spLocks noChangeArrowheads="1"/>
          </p:cNvSpPr>
          <p:nvPr/>
        </p:nvSpPr>
        <p:spPr bwMode="auto">
          <a:xfrm>
            <a:off x="7613870" y="5804566"/>
            <a:ext cx="1516062" cy="462581"/>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Production Control  </a:t>
            </a:r>
            <a:br>
              <a:rPr lang="en-US" sz="800" dirty="0">
                <a:solidFill>
                  <a:srgbClr val="404040"/>
                </a:solidFill>
              </a:rPr>
            </a:br>
            <a:r>
              <a:rPr lang="en-US" sz="800" dirty="0">
                <a:solidFill>
                  <a:srgbClr val="404040"/>
                </a:solidFill>
              </a:rPr>
              <a:t>Execution </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1"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1" name="Chevron 123">
            <a:hlinkClick r:id="rId12" action="ppaction://hlinksldjump"/>
          </p:cNvPr>
          <p:cNvSpPr>
            <a:spLocks noChangeArrowheads="1"/>
          </p:cNvSpPr>
          <p:nvPr/>
        </p:nvSpPr>
        <p:spPr bwMode="auto">
          <a:xfrm>
            <a:off x="1177060"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Production</a:t>
            </a:r>
          </a:p>
        </p:txBody>
      </p:sp>
      <p:sp>
        <p:nvSpPr>
          <p:cNvPr id="63" name="Chevron 123">
            <a:hlinkClick r:id="rId13" action="ppaction://hlinksldjump"/>
          </p:cNvPr>
          <p:cNvSpPr>
            <a:spLocks noChangeArrowheads="1"/>
          </p:cNvSpPr>
          <p:nvPr/>
        </p:nvSpPr>
        <p:spPr bwMode="auto">
          <a:xfrm>
            <a:off x="2016924" y="303457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 </a:t>
            </a:r>
          </a:p>
          <a:p>
            <a:pPr>
              <a:lnSpc>
                <a:spcPct val="90000"/>
              </a:lnSpc>
              <a:buClr>
                <a:schemeClr val="accent1"/>
              </a:buClr>
              <a:buSzPct val="80000"/>
            </a:pPr>
            <a:r>
              <a:rPr lang="en-US" sz="800" dirty="0">
                <a:solidFill>
                  <a:srgbClr val="404040"/>
                </a:solidFill>
              </a:rPr>
              <a:t>in Production</a:t>
            </a:r>
          </a:p>
        </p:txBody>
      </p:sp>
      <p:sp>
        <p:nvSpPr>
          <p:cNvPr id="64" name="Chevron 45"/>
          <p:cNvSpPr>
            <a:spLocks noChangeArrowheads="1"/>
          </p:cNvSpPr>
          <p:nvPr/>
        </p:nvSpPr>
        <p:spPr bwMode="auto">
          <a:xfrm>
            <a:off x="1969399" y="1830115"/>
            <a:ext cx="421764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Executing Production</a:t>
            </a:r>
            <a:endParaRPr lang="en-US" sz="900" dirty="0">
              <a:solidFill>
                <a:schemeClr val="bg1"/>
              </a:solidFill>
              <a:latin typeface="BentonSans Regular"/>
              <a:cs typeface="BentonSans Regular"/>
            </a:endParaRPr>
          </a:p>
        </p:txBody>
      </p:sp>
      <p:sp>
        <p:nvSpPr>
          <p:cNvPr id="65" name="Chevron 64"/>
          <p:cNvSpPr>
            <a:spLocks noChangeArrowheads="1"/>
          </p:cNvSpPr>
          <p:nvPr>
            <p:custDataLst>
              <p:tags r:id="rId1"/>
            </p:custDataLst>
          </p:nvPr>
        </p:nvSpPr>
        <p:spPr bwMode="auto">
          <a:xfrm>
            <a:off x="2125255"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Replenish components</a:t>
            </a:r>
          </a:p>
        </p:txBody>
      </p:sp>
      <p:sp>
        <p:nvSpPr>
          <p:cNvPr id="66" name="Chevron 65"/>
          <p:cNvSpPr>
            <a:spLocks noChangeArrowheads="1"/>
          </p:cNvSpPr>
          <p:nvPr>
            <p:custDataLst>
              <p:tags r:id="rId2"/>
            </p:custDataLst>
          </p:nvPr>
        </p:nvSpPr>
        <p:spPr bwMode="auto">
          <a:xfrm>
            <a:off x="2918923"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replenish-</a:t>
            </a:r>
            <a:r>
              <a:rPr lang="en-US" sz="800" dirty="0" err="1">
                <a:solidFill>
                  <a:srgbClr val="404040"/>
                </a:solidFill>
              </a:rPr>
              <a:t>ment</a:t>
            </a:r>
            <a:r>
              <a:rPr lang="en-US" sz="800" dirty="0">
                <a:solidFill>
                  <a:srgbClr val="404040"/>
                </a:solidFill>
              </a:rPr>
              <a:t> tasks</a:t>
            </a:r>
          </a:p>
        </p:txBody>
      </p:sp>
      <p:sp>
        <p:nvSpPr>
          <p:cNvPr id="68" name="Chevron 67"/>
          <p:cNvSpPr>
            <a:spLocks noChangeArrowheads="1"/>
          </p:cNvSpPr>
          <p:nvPr>
            <p:custDataLst>
              <p:tags r:id="rId3"/>
            </p:custDataLst>
          </p:nvPr>
        </p:nvSpPr>
        <p:spPr bwMode="auto">
          <a:xfrm>
            <a:off x="3702696"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production tasks</a:t>
            </a:r>
          </a:p>
        </p:txBody>
      </p:sp>
      <p:sp>
        <p:nvSpPr>
          <p:cNvPr id="69" name="Chevron 68"/>
          <p:cNvSpPr>
            <a:spLocks noChangeArrowheads="1"/>
          </p:cNvSpPr>
          <p:nvPr>
            <p:custDataLst>
              <p:tags r:id="rId4"/>
            </p:custDataLst>
          </p:nvPr>
        </p:nvSpPr>
        <p:spPr bwMode="auto">
          <a:xfrm>
            <a:off x="4474593"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Remove finished products</a:t>
            </a:r>
          </a:p>
        </p:txBody>
      </p:sp>
      <p:sp>
        <p:nvSpPr>
          <p:cNvPr id="70" name="Chevron 69"/>
          <p:cNvSpPr>
            <a:spLocks noChangeArrowheads="1"/>
          </p:cNvSpPr>
          <p:nvPr>
            <p:custDataLst>
              <p:tags r:id="rId5"/>
            </p:custDataLst>
          </p:nvPr>
        </p:nvSpPr>
        <p:spPr bwMode="auto">
          <a:xfrm>
            <a:off x="5244510" y="215133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removal tasks</a:t>
            </a:r>
          </a:p>
        </p:txBody>
      </p:sp>
      <p:sp>
        <p:nvSpPr>
          <p:cNvPr id="73" name="Oval 72">
            <a:hlinkClick r:id="rId14" action="ppaction://hlinksldjump" tooltip="The warehouse manager creates, schedules, and activates an automated run to organize the replenishment of components. This creates the necessary warehouse requests which, when released, triggers the creation of the warehouse tasks of the type replenish."/>
          </p:cNvPr>
          <p:cNvSpPr>
            <a:spLocks noChangeAspect="1"/>
          </p:cNvSpPr>
          <p:nvPr/>
        </p:nvSpPr>
        <p:spPr bwMode="gray">
          <a:xfrm>
            <a:off x="2718219" y="27378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4" name="Oval 73">
            <a:hlinkClick r:id="rId14" action="ppaction://hlinksldjump" tooltip="The warehouse operator processes and confirms the replenishment task. The system then records the movement of the products but no update is sent to financial accounting.    "/>
          </p:cNvPr>
          <p:cNvSpPr>
            <a:spLocks noChangeAspect="1"/>
          </p:cNvSpPr>
          <p:nvPr/>
        </p:nvSpPr>
        <p:spPr bwMode="gray">
          <a:xfrm>
            <a:off x="3490115" y="27378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4" action="ppaction://hlinksldjump" tooltip="The production operator processes the production tasks and enters the confirmation details. This information is passed on to financial accounting which is updated accordingly.  "/>
          </p:cNvPr>
          <p:cNvSpPr>
            <a:spLocks noChangeAspect="1"/>
          </p:cNvSpPr>
          <p:nvPr/>
        </p:nvSpPr>
        <p:spPr bwMode="gray">
          <a:xfrm>
            <a:off x="4273886" y="27378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Oval 78">
            <a:hlinkClick r:id="rId14" action="ppaction://hlinksldjump" tooltip="The warehouse manager creates, schedules, and activates an automated run to organize the removal of the finished products. The system creates the warehouse requests which, when released, creates the warehouse tasks of the type remove."/>
          </p:cNvPr>
          <p:cNvSpPr>
            <a:spLocks noChangeAspect="1"/>
          </p:cNvSpPr>
          <p:nvPr/>
        </p:nvSpPr>
        <p:spPr bwMode="gray">
          <a:xfrm>
            <a:off x="5045782" y="27378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14" action="ppaction://hlinksldjump" tooltip="The warehouse operator processes and confirms the remove task which has instructions on which products to remove from which logistics area. The system then records the movement of the products but no update is sent to financial accounting."/>
          </p:cNvPr>
          <p:cNvSpPr>
            <a:spLocks noChangeAspect="1"/>
          </p:cNvSpPr>
          <p:nvPr/>
        </p:nvSpPr>
        <p:spPr bwMode="gray">
          <a:xfrm>
            <a:off x="5805803" y="273788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6" name="Chevron 101"/>
          <p:cNvSpPr>
            <a:spLocks noChangeArrowheads="1"/>
          </p:cNvSpPr>
          <p:nvPr/>
        </p:nvSpPr>
        <p:spPr bwMode="auto">
          <a:xfrm>
            <a:off x="7613870" y="482459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de-DE" sz="800" dirty="0">
                <a:solidFill>
                  <a:srgbClr val="404040"/>
                </a:solidFill>
              </a:rPr>
              <a:t>Warehouse Operator</a:t>
            </a:r>
            <a:endParaRPr lang="en-US" sz="800" dirty="0">
              <a:solidFill>
                <a:srgbClr val="404040"/>
              </a:solidFill>
            </a:endParaRPr>
          </a:p>
        </p:txBody>
      </p:sp>
      <p:sp>
        <p:nvSpPr>
          <p:cNvPr id="92" name="Chevron 101"/>
          <p:cNvSpPr>
            <a:spLocks noChangeArrowheads="1"/>
          </p:cNvSpPr>
          <p:nvPr/>
        </p:nvSpPr>
        <p:spPr bwMode="auto">
          <a:xfrm>
            <a:off x="7613870" y="5325609"/>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de-DE" sz="800" dirty="0">
                <a:solidFill>
                  <a:srgbClr val="404040"/>
                </a:solidFill>
              </a:rPr>
              <a:t>Production Operator</a:t>
            </a:r>
            <a:endParaRPr lang="en-US" sz="800" dirty="0">
              <a:solidFill>
                <a:srgbClr val="404040"/>
              </a:solidFill>
            </a:endParaRPr>
          </a:p>
        </p:txBody>
      </p:sp>
      <p:pic>
        <p:nvPicPr>
          <p:cNvPr id="94" name="Picture 68"/>
          <p:cNvPicPr>
            <a:picLocks noChangeAspect="1"/>
          </p:cNvPicPr>
          <p:nvPr>
            <p:custDataLst>
              <p:tags r:id="rId6"/>
            </p:custDataLst>
          </p:nvPr>
        </p:nvPicPr>
        <p:blipFill>
          <a:blip r:embed="rId15" cstate="print">
            <a:extLst>
              <a:ext uri="{28A0092B-C50C-407E-A947-70E740481C1C}">
                <a14:useLocalDpi xmlns:a14="http://schemas.microsoft.com/office/drawing/2010/main" val="0"/>
              </a:ext>
            </a:extLst>
          </a:blip>
          <a:stretch>
            <a:fillRect/>
          </a:stretch>
        </p:blipFill>
        <p:spPr bwMode="auto">
          <a:xfrm>
            <a:off x="6880223" y="4422164"/>
            <a:ext cx="411162" cy="402938"/>
          </a:xfrm>
          <a:prstGeom prst="rect">
            <a:avLst/>
          </a:prstGeom>
          <a:noFill/>
          <a:ln w="9525">
            <a:noFill/>
            <a:miter lim="800000"/>
            <a:headEnd/>
            <a:tailEnd/>
          </a:ln>
        </p:spPr>
      </p:pic>
      <p:pic>
        <p:nvPicPr>
          <p:cNvPr id="96" name="Picture 84" descr="45"/>
          <p:cNvPicPr>
            <a:picLocks noChangeAspect="1" noChangeArrowheads="1"/>
          </p:cNvPicPr>
          <p:nvPr/>
        </p:nvPicPr>
        <p:blipFill>
          <a:blip r:embed="rId16" cstate="print"/>
          <a:srcRect/>
          <a:stretch>
            <a:fillRect/>
          </a:stretch>
        </p:blipFill>
        <p:spPr bwMode="auto">
          <a:xfrm>
            <a:off x="6902450" y="4878952"/>
            <a:ext cx="384175" cy="384175"/>
          </a:xfrm>
          <a:prstGeom prst="rect">
            <a:avLst/>
          </a:prstGeom>
          <a:noFill/>
          <a:ln w="9525">
            <a:noFill/>
            <a:miter lim="800000"/>
            <a:headEnd/>
            <a:tailEnd/>
          </a:ln>
        </p:spPr>
      </p:pic>
      <p:sp>
        <p:nvSpPr>
          <p:cNvPr id="97" name="AutoShape 71"/>
          <p:cNvSpPr>
            <a:spLocks noChangeArrowheads="1"/>
          </p:cNvSpPr>
          <p:nvPr/>
        </p:nvSpPr>
        <p:spPr bwMode="auto">
          <a:xfrm>
            <a:off x="6886575" y="4867840"/>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pic>
        <p:nvPicPr>
          <p:cNvPr id="99" name="Picture 96"/>
          <p:cNvPicPr>
            <a:picLocks noChangeAspect="1" noChangeArrowheads="1"/>
          </p:cNvPicPr>
          <p:nvPr/>
        </p:nvPicPr>
        <p:blipFill>
          <a:blip r:embed="rId17" cstate="print">
            <a:extLst>
              <a:ext uri="{28A0092B-C50C-407E-A947-70E740481C1C}">
                <a14:useLocalDpi xmlns:a14="http://schemas.microsoft.com/office/drawing/2010/main" val="0"/>
              </a:ext>
            </a:extLst>
          </a:blip>
          <a:stretch>
            <a:fillRect/>
          </a:stretch>
        </p:blipFill>
        <p:spPr bwMode="auto">
          <a:xfrm>
            <a:off x="6898450" y="5359478"/>
            <a:ext cx="393700" cy="393700"/>
          </a:xfrm>
          <a:prstGeom prst="rect">
            <a:avLst/>
          </a:prstGeom>
          <a:noFill/>
          <a:ln w="9525">
            <a:noFill/>
            <a:miter lim="800000"/>
            <a:headEnd/>
            <a:tailEnd/>
          </a:ln>
        </p:spPr>
      </p:pic>
      <p:sp>
        <p:nvSpPr>
          <p:cNvPr id="101" name="TextBox 59">
            <a:hlinkClick r:id="rId18" action="ppaction://hlinksldjump"/>
          </p:cNvPr>
          <p:cNvSpPr txBox="1">
            <a:spLocks noChangeArrowheads="1"/>
          </p:cNvSpPr>
          <p:nvPr/>
        </p:nvSpPr>
        <p:spPr bwMode="auto">
          <a:xfrm>
            <a:off x="5814600" y="1806006"/>
            <a:ext cx="284052" cy="276999"/>
          </a:xfrm>
          <a:prstGeom prst="rect">
            <a:avLst/>
          </a:prstGeom>
          <a:noFill/>
          <a:ln w="9525">
            <a:noFill/>
            <a:miter lim="800000"/>
            <a:headEnd/>
            <a:tailEnd/>
          </a:ln>
        </p:spPr>
        <p:txBody>
          <a:bodyPr wrap="none">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9" cstate="print"/>
          <a:stretch>
            <a:fillRect/>
          </a:stretch>
        </p:blipFill>
        <p:spPr>
          <a:xfrm>
            <a:off x="366739" y="5245467"/>
            <a:ext cx="180000" cy="180000"/>
          </a:xfrm>
          <a:prstGeom prst="rect">
            <a:avLst/>
          </a:prstGeom>
        </p:spPr>
      </p:pic>
      <p:pic>
        <p:nvPicPr>
          <p:cNvPr id="82" name="Picture 81" descr="Monitor_60px.png"/>
          <p:cNvPicPr>
            <a:picLocks noChangeAspect="1"/>
          </p:cNvPicPr>
          <p:nvPr/>
        </p:nvPicPr>
        <p:blipFill>
          <a:blip r:embed="rId20" cstate="print"/>
          <a:stretch>
            <a:fillRect/>
          </a:stretch>
        </p:blipFill>
        <p:spPr>
          <a:xfrm>
            <a:off x="366739" y="5604137"/>
            <a:ext cx="180000" cy="180000"/>
          </a:xfrm>
          <a:prstGeom prst="rect">
            <a:avLst/>
          </a:prstGeom>
        </p:spPr>
      </p:pic>
      <p:sp>
        <p:nvSpPr>
          <p:cNvPr id="84" name="Rectangle 57">
            <a:hlinkClick r:id="rId21"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Rectangle 57">
            <a:hlinkClick r:id="rId2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2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5" name="Picture 5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2"/>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6883375" y="5810191"/>
            <a:ext cx="634912" cy="444439"/>
          </a:xfrm>
          <a:prstGeom prst="rect">
            <a:avLst/>
          </a:prstGeom>
          <a:noFill/>
          <a:ln w="9525">
            <a:noFill/>
            <a:miter lim="800000"/>
            <a:headEnd/>
            <a:tailEnd/>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Picture 57"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3" name="TextBox 6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t>Make-to-Stock</a:t>
            </a:r>
            <a:br>
              <a:rPr lang="en-US" dirty="0"/>
            </a:br>
            <a:r>
              <a:rPr lang="en-US" sz="2000" b="0" dirty="0"/>
              <a:t>Process Details: Processing Inspections in Production</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120032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Inspections in Production </a:t>
            </a:r>
            <a:r>
              <a:rPr lang="en-US" sz="900" dirty="0"/>
              <a:t>business process allows you to process, monitor, and analyze inspections of products.</a:t>
            </a:r>
          </a:p>
          <a:p>
            <a:pPr>
              <a:buClr>
                <a:schemeClr val="accent1"/>
              </a:buClr>
              <a:buSzPct val="80000"/>
              <a:buFont typeface="Wingdings" pitchFamily="2" charset="2"/>
              <a:buNone/>
            </a:pPr>
            <a:r>
              <a:rPr lang="en-US" sz="900" dirty="0"/>
              <a:t>As part of this process, you draw and prepare samples, execute the inspection, record results, confirm activities and quantities, make a decision about the quality of the inspected goods, and, if necessary, trigger corrective or preventive actions.</a:t>
            </a:r>
          </a:p>
          <a:p>
            <a:pPr>
              <a:buClr>
                <a:schemeClr val="accent1"/>
              </a:buClr>
              <a:buSzPct val="80000"/>
              <a:buFont typeface="Wingdings" pitchFamily="2" charset="2"/>
              <a:buNone/>
            </a:pPr>
            <a:r>
              <a:rPr lang="en-US" sz="900" dirty="0"/>
              <a:t>Quality inspections are triggered automatically by the system and can be processed via a check task. They are initiated by an overlying business process, such as the production process. </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613870" y="4398660"/>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Quality Manager</a:t>
            </a:r>
            <a:endParaRPr lang="en-US" sz="800" dirty="0">
              <a:solidFill>
                <a:srgbClr val="404040"/>
              </a:solidFill>
            </a:endParaRPr>
          </a:p>
        </p:txBody>
      </p:sp>
      <p:sp>
        <p:nvSpPr>
          <p:cNvPr id="81" name="Chevron 102"/>
          <p:cNvSpPr>
            <a:spLocks noChangeArrowheads="1"/>
          </p:cNvSpPr>
          <p:nvPr/>
        </p:nvSpPr>
        <p:spPr bwMode="auto">
          <a:xfrm>
            <a:off x="7613870" y="5875987"/>
            <a:ext cx="1516062" cy="560446"/>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pPr>
            <a:r>
              <a:rPr lang="en-US" sz="800" dirty="0">
                <a:solidFill>
                  <a:srgbClr val="404040"/>
                </a:solidFill>
              </a:rPr>
              <a:t>Quality Control   </a:t>
            </a:r>
            <a:br>
              <a:rPr lang="en-US" sz="800" dirty="0">
                <a:solidFill>
                  <a:srgbClr val="404040"/>
                </a:solidFill>
              </a:rPr>
            </a:br>
            <a:r>
              <a:rPr lang="en-US" sz="800" dirty="0">
                <a:solidFill>
                  <a:srgbClr val="404040"/>
                </a:solidFill>
              </a:rPr>
              <a:t>Production Control   </a:t>
            </a:r>
            <a:br>
              <a:rPr lang="en-US" sz="800" dirty="0">
                <a:solidFill>
                  <a:srgbClr val="404040"/>
                </a:solidFill>
              </a:rPr>
            </a:br>
            <a:r>
              <a:rPr lang="en-US" sz="800" dirty="0">
                <a:solidFill>
                  <a:srgbClr val="404040"/>
                </a:solidFill>
              </a:rPr>
              <a:t>Execution  </a:t>
            </a:r>
          </a:p>
          <a:p>
            <a:pPr>
              <a:buClr>
                <a:schemeClr val="accent1"/>
              </a:buClr>
              <a:buSzPct val="80000"/>
              <a:buFont typeface="Wingdings" pitchFamily="2" charset="2"/>
              <a:buNone/>
            </a:pPr>
            <a:endParaRPr lang="en-US" sz="800" dirty="0">
              <a:solidFill>
                <a:srgbClr val="404040"/>
              </a:solidFill>
            </a:endParaRP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883375" y="5810191"/>
            <a:ext cx="634912" cy="444439"/>
          </a:xfrm>
          <a:prstGeom prst="rect">
            <a:avLst/>
          </a:prstGeom>
          <a:noFill/>
          <a:ln w="9525">
            <a:noFill/>
            <a:miter lim="800000"/>
            <a:headEnd/>
            <a:tailEnd/>
          </a:ln>
        </p:spPr>
      </p:pic>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Chevron 123">
            <a:hlinkClick r:id="rId10" action="ppaction://hlinksldjump"/>
          </p:cNvPr>
          <p:cNvSpPr>
            <a:spLocks noChangeArrowheads="1"/>
          </p:cNvSpPr>
          <p:nvPr/>
        </p:nvSpPr>
        <p:spPr bwMode="auto">
          <a:xfrm>
            <a:off x="330871" y="161494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Supply</a:t>
            </a:r>
          </a:p>
        </p:txBody>
      </p:sp>
      <p:sp>
        <p:nvSpPr>
          <p:cNvPr id="61" name="Chevron 123">
            <a:hlinkClick r:id="rId11" action="ppaction://hlinksldjump"/>
          </p:cNvPr>
          <p:cNvSpPr>
            <a:spLocks noChangeArrowheads="1"/>
          </p:cNvSpPr>
          <p:nvPr/>
        </p:nvSpPr>
        <p:spPr bwMode="auto">
          <a:xfrm>
            <a:off x="1177060" y="1614948"/>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Production</a:t>
            </a:r>
          </a:p>
        </p:txBody>
      </p:sp>
      <p:sp>
        <p:nvSpPr>
          <p:cNvPr id="62" name="Chevron 123">
            <a:hlinkClick r:id="rId12" action="ppaction://hlinksldjump"/>
          </p:cNvPr>
          <p:cNvSpPr>
            <a:spLocks noChangeArrowheads="1"/>
          </p:cNvSpPr>
          <p:nvPr/>
        </p:nvSpPr>
        <p:spPr bwMode="auto">
          <a:xfrm>
            <a:off x="2016924" y="161494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Executing Production</a:t>
            </a:r>
          </a:p>
        </p:txBody>
      </p:sp>
      <p:sp>
        <p:nvSpPr>
          <p:cNvPr id="64" name="Chevron 45"/>
          <p:cNvSpPr>
            <a:spLocks noChangeArrowheads="1"/>
          </p:cNvSpPr>
          <p:nvPr/>
        </p:nvSpPr>
        <p:spPr bwMode="auto">
          <a:xfrm>
            <a:off x="1969399" y="2566365"/>
            <a:ext cx="356450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Processing Inspections in Production</a:t>
            </a:r>
          </a:p>
        </p:txBody>
      </p:sp>
      <p:sp>
        <p:nvSpPr>
          <p:cNvPr id="65" name="Chevron 64"/>
          <p:cNvSpPr>
            <a:spLocks noChangeArrowheads="1"/>
          </p:cNvSpPr>
          <p:nvPr>
            <p:custDataLst>
              <p:tags r:id="rId1"/>
            </p:custDataLst>
          </p:nvPr>
        </p:nvSpPr>
        <p:spPr bwMode="auto">
          <a:xfrm>
            <a:off x="2149006" y="28768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samples</a:t>
            </a:r>
          </a:p>
        </p:txBody>
      </p:sp>
      <p:sp>
        <p:nvSpPr>
          <p:cNvPr id="66" name="Chevron 65"/>
          <p:cNvSpPr>
            <a:spLocks noChangeArrowheads="1"/>
          </p:cNvSpPr>
          <p:nvPr>
            <p:custDataLst>
              <p:tags r:id="rId2"/>
            </p:custDataLst>
          </p:nvPr>
        </p:nvSpPr>
        <p:spPr bwMode="auto">
          <a:xfrm>
            <a:off x="2956528" y="28768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69" name="Chevron 68"/>
          <p:cNvSpPr>
            <a:spLocks noChangeArrowheads="1"/>
          </p:cNvSpPr>
          <p:nvPr>
            <p:custDataLst>
              <p:tags r:id="rId3"/>
            </p:custDataLst>
          </p:nvPr>
        </p:nvSpPr>
        <p:spPr bwMode="auto">
          <a:xfrm>
            <a:off x="4571572" y="2876818"/>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70" name="Oval 69">
            <a:hlinkClick r:id="rId13" action="ppaction://hlinksldjump" tooltip="The inspector or another employee takes and prepares the samples that are to be inspected."/>
          </p:cNvPr>
          <p:cNvSpPr>
            <a:spLocks noChangeAspect="1"/>
          </p:cNvSpPr>
          <p:nvPr/>
        </p:nvSpPr>
        <p:spPr bwMode="gray">
          <a:xfrm>
            <a:off x="2753844" y="34706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3" name="Oval 72">
            <a:hlinkClick r:id="rId13" action="ppaction://hlinksldjump" tooltip="The inspector records the inspection results."/>
          </p:cNvPr>
          <p:cNvSpPr>
            <a:spLocks noChangeAspect="1"/>
          </p:cNvSpPr>
          <p:nvPr/>
        </p:nvSpPr>
        <p:spPr bwMode="gray">
          <a:xfrm>
            <a:off x="3537616" y="34706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7" name="Oval 76">
            <a:hlinkClick r:id="rId13"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5176410" y="347062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9" name="TextBox 59">
            <a:hlinkClick r:id="rId14" action="ppaction://hlinksldjump"/>
          </p:cNvPr>
          <p:cNvSpPr txBox="1">
            <a:spLocks noChangeArrowheads="1"/>
          </p:cNvSpPr>
          <p:nvPr/>
        </p:nvSpPr>
        <p:spPr bwMode="auto">
          <a:xfrm>
            <a:off x="5160042" y="2540792"/>
            <a:ext cx="284052" cy="276999"/>
          </a:xfrm>
          <a:prstGeom prst="rect">
            <a:avLst/>
          </a:prstGeom>
          <a:noFill/>
          <a:ln w="9525">
            <a:noFill/>
            <a:miter lim="800000"/>
            <a:headEnd/>
            <a:tailEnd/>
          </a:ln>
        </p:spPr>
        <p:txBody>
          <a:bodyPr wrap="none">
            <a:spAutoFit/>
          </a:bodyPr>
          <a:lstStyle>
            <a:defPPr>
              <a:defRPr lang="de-DE"/>
            </a:defPPr>
            <a:lvl1pPr>
              <a:defRPr sz="1200">
                <a:solidFill>
                  <a:schemeClr val="bg1"/>
                </a:solidFill>
                <a:latin typeface="BentonSans Light" pitchFamily="2" charset="0"/>
                <a:cs typeface="BrowalliaUPC" pitchFamily="34" charset="-34"/>
              </a:defRPr>
            </a:lvl1pPr>
          </a:lstStyle>
          <a:p>
            <a:r>
              <a:rPr lang="en-US" dirty="0"/>
              <a:t>X</a:t>
            </a:r>
          </a:p>
        </p:txBody>
      </p:sp>
      <p:sp>
        <p:nvSpPr>
          <p:cNvPr id="85" name="Chevron 101"/>
          <p:cNvSpPr>
            <a:spLocks noChangeArrowheads="1"/>
          </p:cNvSpPr>
          <p:nvPr/>
        </p:nvSpPr>
        <p:spPr bwMode="auto">
          <a:xfrm>
            <a:off x="7613870" y="480413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de-DE" sz="800" dirty="0">
                <a:solidFill>
                  <a:srgbClr val="404040"/>
                </a:solidFill>
              </a:rPr>
              <a:t>Inspector</a:t>
            </a:r>
            <a:endParaRPr lang="en-US" sz="800" dirty="0">
              <a:solidFill>
                <a:srgbClr val="404040"/>
              </a:solidFill>
            </a:endParaRPr>
          </a:p>
        </p:txBody>
      </p:sp>
      <p:sp>
        <p:nvSpPr>
          <p:cNvPr id="86" name="Chevron 101"/>
          <p:cNvSpPr>
            <a:spLocks noChangeArrowheads="1"/>
          </p:cNvSpPr>
          <p:nvPr/>
        </p:nvSpPr>
        <p:spPr bwMode="auto">
          <a:xfrm>
            <a:off x="7613870" y="5291496"/>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de-DE" sz="800" dirty="0">
                <a:solidFill>
                  <a:srgbClr val="404040"/>
                </a:solidFill>
              </a:rPr>
              <a:t>Quality Engineer</a:t>
            </a:r>
            <a:endParaRPr lang="en-US" sz="800" dirty="0">
              <a:solidFill>
                <a:srgbClr val="404040"/>
              </a:solidFill>
            </a:endParaRPr>
          </a:p>
        </p:txBody>
      </p:sp>
      <p:grpSp>
        <p:nvGrpSpPr>
          <p:cNvPr id="5" name="Group 4"/>
          <p:cNvGrpSpPr/>
          <p:nvPr/>
        </p:nvGrpSpPr>
        <p:grpSpPr>
          <a:xfrm>
            <a:off x="6890450" y="4343138"/>
            <a:ext cx="407988" cy="407987"/>
            <a:chOff x="6890450" y="4343138"/>
            <a:chExt cx="407988" cy="407987"/>
          </a:xfrm>
        </p:grpSpPr>
        <p:pic>
          <p:nvPicPr>
            <p:cNvPr id="98" name="Picture 72" descr="06"/>
            <p:cNvPicPr>
              <a:picLocks noChangeAspect="1" noChangeArrowheads="1"/>
            </p:cNvPicPr>
            <p:nvPr/>
          </p:nvPicPr>
          <p:blipFill>
            <a:blip r:embed="rId15" cstate="print"/>
            <a:srcRect/>
            <a:stretch>
              <a:fillRect/>
            </a:stretch>
          </p:blipFill>
          <p:spPr bwMode="auto">
            <a:xfrm>
              <a:off x="6893625" y="4344725"/>
              <a:ext cx="401638" cy="401637"/>
            </a:xfrm>
            <a:prstGeom prst="rect">
              <a:avLst/>
            </a:prstGeom>
            <a:noFill/>
            <a:ln w="9525">
              <a:noFill/>
              <a:miter lim="800000"/>
              <a:headEnd/>
              <a:tailEnd/>
            </a:ln>
          </p:spPr>
        </p:pic>
        <p:sp>
          <p:nvSpPr>
            <p:cNvPr id="99" name="AutoShape 79"/>
            <p:cNvSpPr>
              <a:spLocks noChangeArrowheads="1"/>
            </p:cNvSpPr>
            <p:nvPr/>
          </p:nvSpPr>
          <p:spPr bwMode="auto">
            <a:xfrm>
              <a:off x="6890450" y="4343138"/>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grpSp>
        <p:nvGrpSpPr>
          <p:cNvPr id="4" name="Group 3"/>
          <p:cNvGrpSpPr/>
          <p:nvPr/>
        </p:nvGrpSpPr>
        <p:grpSpPr>
          <a:xfrm>
            <a:off x="6873875" y="4840250"/>
            <a:ext cx="407988" cy="407988"/>
            <a:chOff x="6873875" y="4840250"/>
            <a:chExt cx="407988" cy="407988"/>
          </a:xfrm>
        </p:grpSpPr>
        <p:pic>
          <p:nvPicPr>
            <p:cNvPr id="101" name="Picture 63" descr="16"/>
            <p:cNvPicPr>
              <a:picLocks noChangeAspect="1" noChangeArrowheads="1"/>
            </p:cNvPicPr>
            <p:nvPr/>
          </p:nvPicPr>
          <p:blipFill>
            <a:blip r:embed="rId16" cstate="print"/>
            <a:srcRect/>
            <a:stretch>
              <a:fillRect/>
            </a:stretch>
          </p:blipFill>
          <p:spPr bwMode="auto">
            <a:xfrm>
              <a:off x="6877050" y="4843425"/>
              <a:ext cx="401638" cy="401638"/>
            </a:xfrm>
            <a:prstGeom prst="rect">
              <a:avLst/>
            </a:prstGeom>
            <a:noFill/>
            <a:ln w="9525">
              <a:noFill/>
              <a:miter lim="800000"/>
              <a:headEnd/>
              <a:tailEnd/>
            </a:ln>
          </p:spPr>
        </p:pic>
        <p:sp>
          <p:nvSpPr>
            <p:cNvPr id="102" name="AutoShape 74"/>
            <p:cNvSpPr>
              <a:spLocks noChangeArrowheads="1"/>
            </p:cNvSpPr>
            <p:nvPr/>
          </p:nvSpPr>
          <p:spPr bwMode="auto">
            <a:xfrm>
              <a:off x="6873875" y="4840250"/>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grpSp>
        <p:nvGrpSpPr>
          <p:cNvPr id="6" name="Group 5"/>
          <p:cNvGrpSpPr/>
          <p:nvPr/>
        </p:nvGrpSpPr>
        <p:grpSpPr>
          <a:xfrm>
            <a:off x="6873875" y="5337363"/>
            <a:ext cx="407988" cy="407987"/>
            <a:chOff x="6873875" y="5337363"/>
            <a:chExt cx="407988" cy="407987"/>
          </a:xfrm>
        </p:grpSpPr>
        <p:pic>
          <p:nvPicPr>
            <p:cNvPr id="104" name="Picture 66" descr="19"/>
            <p:cNvPicPr>
              <a:picLocks noChangeAspect="1" noChangeArrowheads="1"/>
            </p:cNvPicPr>
            <p:nvPr/>
          </p:nvPicPr>
          <p:blipFill>
            <a:blip r:embed="rId17" cstate="print"/>
            <a:srcRect/>
            <a:stretch>
              <a:fillRect/>
            </a:stretch>
          </p:blipFill>
          <p:spPr bwMode="auto">
            <a:xfrm>
              <a:off x="6877050" y="5338950"/>
              <a:ext cx="401638" cy="401637"/>
            </a:xfrm>
            <a:prstGeom prst="rect">
              <a:avLst/>
            </a:prstGeom>
            <a:noFill/>
            <a:ln w="9525">
              <a:noFill/>
              <a:miter lim="800000"/>
              <a:headEnd/>
              <a:tailEnd/>
            </a:ln>
          </p:spPr>
        </p:pic>
        <p:sp>
          <p:nvSpPr>
            <p:cNvPr id="105" name="AutoShape 75"/>
            <p:cNvSpPr>
              <a:spLocks noChangeArrowheads="1"/>
            </p:cNvSpPr>
            <p:nvPr/>
          </p:nvSpPr>
          <p:spPr bwMode="auto">
            <a:xfrm>
              <a:off x="6873875" y="5337363"/>
              <a:ext cx="407988"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a:p>
          </p:txBody>
        </p:sp>
      </p:grpSp>
      <p:sp>
        <p:nvSpPr>
          <p:cNvPr id="112" name="Chevron 111"/>
          <p:cNvSpPr>
            <a:spLocks noChangeArrowheads="1"/>
          </p:cNvSpPr>
          <p:nvPr>
            <p:custDataLst>
              <p:tags r:id="rId4"/>
            </p:custDataLst>
          </p:nvPr>
        </p:nvSpPr>
        <p:spPr bwMode="auto">
          <a:xfrm>
            <a:off x="3751650" y="287139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Confirm check tasks</a:t>
            </a:r>
          </a:p>
        </p:txBody>
      </p:sp>
      <p:sp>
        <p:nvSpPr>
          <p:cNvPr id="113" name="Oval 112">
            <a:hlinkClick r:id="rId13" action="ppaction://hlinksldjump" tooltip="The inspector or quality engineer records activities and quantities related to the inspection and then confirms the check task."/>
          </p:cNvPr>
          <p:cNvSpPr>
            <a:spLocks noChangeAspect="1"/>
          </p:cNvSpPr>
          <p:nvPr/>
        </p:nvSpPr>
        <p:spPr bwMode="gray">
          <a:xfrm>
            <a:off x="4333262" y="3469042"/>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4"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6" name="Picture 75"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78" name="Picture 77"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82"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4"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9" name="Rectangle 57">
            <a:hlinkClick r:id="rId2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7" name="Picture 56"/>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a:hlinkClick r:id="rId12" action="ppaction://hlinksldjump"/>
          </p:cNvPr>
          <p:cNvSpPr>
            <a:spLocks noChangeArrowheads="1"/>
          </p:cNvSpPr>
          <p:nvPr/>
        </p:nvSpPr>
        <p:spPr bwMode="auto">
          <a:xfrm>
            <a:off x="6908743" y="182998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Valuate</a:t>
            </a:r>
          </a:p>
        </p:txBody>
      </p:sp>
      <p:sp>
        <p:nvSpPr>
          <p:cNvPr id="67" name="Chevron 44"/>
          <p:cNvSpPr>
            <a:spLocks noChangeArrowheads="1"/>
          </p:cNvSpPr>
          <p:nvPr/>
        </p:nvSpPr>
        <p:spPr bwMode="auto">
          <a:xfrm>
            <a:off x="4426704" y="182877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Execute</a:t>
            </a:r>
          </a:p>
        </p:txBody>
      </p:sp>
      <p:sp>
        <p:nvSpPr>
          <p:cNvPr id="72" name="Chevron 83"/>
          <p:cNvSpPr>
            <a:spLocks noChangeArrowheads="1"/>
          </p:cNvSpPr>
          <p:nvPr/>
        </p:nvSpPr>
        <p:spPr bwMode="auto">
          <a:xfrm>
            <a:off x="2758383" y="182877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75" name="Chevron 84"/>
          <p:cNvSpPr>
            <a:spLocks noChangeArrowheads="1"/>
          </p:cNvSpPr>
          <p:nvPr>
            <p:custDataLst>
              <p:tags r:id="rId1"/>
            </p:custDataLst>
          </p:nvPr>
        </p:nvSpPr>
        <p:spPr bwMode="auto">
          <a:xfrm>
            <a:off x="2865050"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Production Requests (Automated)</a:t>
            </a:r>
          </a:p>
        </p:txBody>
      </p:sp>
      <p:sp>
        <p:nvSpPr>
          <p:cNvPr id="82" name="Chevron 84"/>
          <p:cNvSpPr>
            <a:spLocks noChangeArrowheads="1"/>
          </p:cNvSpPr>
          <p:nvPr>
            <p:custDataLst>
              <p:tags r:id="rId2"/>
            </p:custDataLst>
          </p:nvPr>
        </p:nvSpPr>
        <p:spPr bwMode="auto">
          <a:xfrm>
            <a:off x="3665049"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and Release Production Orders</a:t>
            </a:r>
          </a:p>
        </p:txBody>
      </p:sp>
      <p:sp>
        <p:nvSpPr>
          <p:cNvPr id="85" name="Chevron 84"/>
          <p:cNvSpPr>
            <a:spLocks noChangeArrowheads="1"/>
          </p:cNvSpPr>
          <p:nvPr>
            <p:custDataLst>
              <p:tags r:id="rId3"/>
            </p:custDataLst>
          </p:nvPr>
        </p:nvSpPr>
        <p:spPr bwMode="auto">
          <a:xfrm>
            <a:off x="4586704"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Replenish Components</a:t>
            </a:r>
          </a:p>
        </p:txBody>
      </p:sp>
      <p:sp>
        <p:nvSpPr>
          <p:cNvPr id="86" name="Chevron 84"/>
          <p:cNvSpPr>
            <a:spLocks noChangeArrowheads="1"/>
          </p:cNvSpPr>
          <p:nvPr>
            <p:custDataLst>
              <p:tags r:id="rId4"/>
            </p:custDataLst>
          </p:nvPr>
        </p:nvSpPr>
        <p:spPr bwMode="auto">
          <a:xfrm>
            <a:off x="5357751"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Production Tasks and Check Quality</a:t>
            </a:r>
          </a:p>
        </p:txBody>
      </p:sp>
      <p:sp>
        <p:nvSpPr>
          <p:cNvPr id="87" name="Chevron 84"/>
          <p:cNvSpPr>
            <a:spLocks noChangeArrowheads="1"/>
          </p:cNvSpPr>
          <p:nvPr>
            <p:custDataLst>
              <p:tags r:id="rId5"/>
            </p:custDataLst>
          </p:nvPr>
        </p:nvSpPr>
        <p:spPr bwMode="auto">
          <a:xfrm>
            <a:off x="6127275"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Remove Finished Products</a:t>
            </a:r>
          </a:p>
        </p:txBody>
      </p:sp>
      <p:sp>
        <p:nvSpPr>
          <p:cNvPr id="88" name="Chevron 84"/>
          <p:cNvSpPr>
            <a:spLocks noChangeArrowheads="1"/>
          </p:cNvSpPr>
          <p:nvPr>
            <p:custDataLst>
              <p:tags r:id="rId6"/>
            </p:custDataLst>
          </p:nvPr>
        </p:nvSpPr>
        <p:spPr bwMode="auto">
          <a:xfrm>
            <a:off x="7164743" y="220145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Valuation Warehouse Inventory</a:t>
            </a:r>
          </a:p>
        </p:txBody>
      </p:sp>
      <p:sp>
        <p:nvSpPr>
          <p:cNvPr id="2" name="Title 1"/>
          <p:cNvSpPr>
            <a:spLocks noGrp="1"/>
          </p:cNvSpPr>
          <p:nvPr>
            <p:ph type="title"/>
          </p:nvPr>
        </p:nvSpPr>
        <p:spPr/>
        <p:txBody>
          <a:bodyPr/>
          <a:lstStyle/>
          <a:p>
            <a:r>
              <a:rPr lang="en-US" dirty="0"/>
              <a:t>Make-to-Stock</a:t>
            </a:r>
            <a:br>
              <a:rPr lang="en-US"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Overview</a:t>
            </a: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242152"/>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that produce and sell products from inventory, this process integrates planning, production and warehouse management to enable lean manufacturing and keep inventories low.</a:t>
            </a:r>
          </a:p>
          <a:p>
            <a:pPr>
              <a:lnSpc>
                <a:spcPct val="95000"/>
              </a:lnSpc>
              <a:spcBef>
                <a:spcPts val="600"/>
              </a:spcBef>
              <a:spcAft>
                <a:spcPts val="600"/>
              </a:spcAft>
              <a:buSzPct val="125000"/>
            </a:pPr>
            <a:r>
              <a:rPr lang="en-US" sz="900" dirty="0"/>
              <a:t>You can increase customer satisfaction and grow profits by using forecasting capabilities to make sure the right amount of inventory is available.</a:t>
            </a:r>
          </a:p>
          <a:p>
            <a:pPr>
              <a:lnSpc>
                <a:spcPct val="95000"/>
              </a:lnSpc>
              <a:spcBef>
                <a:spcPts val="600"/>
              </a:spcBef>
              <a:spcAft>
                <a:spcPts val="600"/>
              </a:spcAft>
              <a:buSzPct val="125000"/>
            </a:pPr>
            <a:r>
              <a:rPr lang="en-US" sz="900" dirty="0"/>
              <a:t>SAP Business </a:t>
            </a:r>
            <a:r>
              <a:rPr lang="en-US" sz="900" dirty="0" err="1"/>
              <a:t>ByDesign</a:t>
            </a:r>
            <a:r>
              <a:rPr lang="en-US" sz="900" dirty="0"/>
              <a:t> helps efficiently manage make-to-stock production environments - from demand planning and forecasting, through production and  warehousing to accounting.</a:t>
            </a:r>
          </a:p>
        </p:txBody>
      </p:sp>
      <p:sp>
        <p:nvSpPr>
          <p:cNvPr id="129" name="TextBox 56"/>
          <p:cNvSpPr txBox="1">
            <a:spLocks noChangeArrowheads="1"/>
          </p:cNvSpPr>
          <p:nvPr/>
        </p:nvSpPr>
        <p:spPr bwMode="auto">
          <a:xfrm>
            <a:off x="4306888" y="4170363"/>
            <a:ext cx="4700587" cy="2746906"/>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228600" lvl="1" indent="-114300">
              <a:lnSpc>
                <a:spcPct val="90000"/>
              </a:lnSpc>
              <a:spcBef>
                <a:spcPts val="600"/>
              </a:spcBef>
              <a:buClr>
                <a:srgbClr val="4DB6EF"/>
              </a:buClr>
              <a:buFont typeface="Wingdings" pitchFamily="2" charset="2"/>
              <a:buChar char="l"/>
            </a:pPr>
            <a:r>
              <a:rPr lang="en-US" sz="900" dirty="0"/>
              <a:t>Supply planning is closely integrated with production and purchasing to facilitate the seamless handover of production and purchasing proposals for execution</a:t>
            </a:r>
          </a:p>
          <a:p>
            <a:pPr marL="228600" lvl="1" indent="-114300">
              <a:lnSpc>
                <a:spcPct val="90000"/>
              </a:lnSpc>
              <a:spcBef>
                <a:spcPts val="600"/>
              </a:spcBef>
              <a:buClr>
                <a:srgbClr val="4DB6EF"/>
              </a:buClr>
              <a:buFont typeface="Wingdings" pitchFamily="2" charset="2"/>
              <a:buChar char="l"/>
            </a:pPr>
            <a:r>
              <a:rPr lang="en-US" sz="900" dirty="0"/>
              <a:t>Material flow analysis and exception-driven approach provides planners with comprehensive decision support; Multi-level material planning, capacity planning and load leveling can be executed</a:t>
            </a:r>
          </a:p>
          <a:p>
            <a:pPr marL="228600" lvl="1" indent="-114300">
              <a:lnSpc>
                <a:spcPct val="90000"/>
              </a:lnSpc>
              <a:spcBef>
                <a:spcPts val="600"/>
              </a:spcBef>
              <a:buClr>
                <a:srgbClr val="4DB6EF"/>
              </a:buClr>
              <a:buFont typeface="Wingdings" pitchFamily="2" charset="2"/>
              <a:buChar char="l"/>
            </a:pPr>
            <a:r>
              <a:rPr lang="en-US" sz="900" dirty="0"/>
              <a:t>Production and warehouse are based on a unified location layout  which enables demand and consumption-based replenishment to be more efficient hereby ensuring on-time material provisioning for production</a:t>
            </a:r>
          </a:p>
          <a:p>
            <a:pPr marL="228600" lvl="1" indent="-114300">
              <a:lnSpc>
                <a:spcPct val="90000"/>
              </a:lnSpc>
              <a:spcBef>
                <a:spcPts val="600"/>
              </a:spcBef>
              <a:buClr>
                <a:srgbClr val="4DB6EF"/>
              </a:buClr>
              <a:buFont typeface="Wingdings" pitchFamily="2" charset="2"/>
              <a:buChar char="l"/>
            </a:pPr>
            <a:r>
              <a:rPr lang="en-US" sz="900" dirty="0"/>
              <a:t>Production workers are supported by comprehensive task management which guide them through their daily tasks with detailed work instructions</a:t>
            </a:r>
          </a:p>
          <a:p>
            <a:pPr marL="228600" lvl="1" indent="-114300">
              <a:lnSpc>
                <a:spcPct val="90000"/>
              </a:lnSpc>
              <a:spcBef>
                <a:spcPts val="600"/>
              </a:spcBef>
              <a:buClr>
                <a:srgbClr val="4DB6EF"/>
              </a:buClr>
              <a:buFont typeface="Wingdings" pitchFamily="2" charset="2"/>
              <a:buChar char="l"/>
            </a:pPr>
            <a:r>
              <a:rPr lang="en-US" sz="900" dirty="0"/>
              <a:t>Quality inspection is integrated with the production process </a:t>
            </a:r>
          </a:p>
          <a:p>
            <a:pPr marL="228600" lvl="1" indent="-114300">
              <a:lnSpc>
                <a:spcPct val="90000"/>
              </a:lnSpc>
              <a:spcBef>
                <a:spcPts val="600"/>
              </a:spcBef>
              <a:buClr>
                <a:srgbClr val="4DB6EF"/>
              </a:buClr>
              <a:buFont typeface="Wingdings" pitchFamily="2" charset="2"/>
              <a:buChar char="l"/>
            </a:pPr>
            <a:r>
              <a:rPr lang="en-US" sz="900" dirty="0"/>
              <a:t>Management of identified stock (batches, lots) or restricted inventory </a:t>
            </a:r>
          </a:p>
          <a:p>
            <a:pPr marL="228600" lvl="1" indent="-114300">
              <a:lnSpc>
                <a:spcPct val="90000"/>
              </a:lnSpc>
              <a:spcBef>
                <a:spcPts val="600"/>
              </a:spcBef>
              <a:buClr>
                <a:srgbClr val="4DB6EF"/>
              </a:buClr>
              <a:buFont typeface="Wingdings" pitchFamily="2" charset="2"/>
              <a:buChar char="l"/>
            </a:pPr>
            <a:r>
              <a:rPr lang="en-US" sz="900" dirty="0"/>
              <a:t>Automatic inventory valuation for raw materials, WIP, and finished products </a:t>
            </a:r>
          </a:p>
          <a:p>
            <a:pPr marL="228600" lvl="1" indent="-114300">
              <a:lnSpc>
                <a:spcPct val="90000"/>
              </a:lnSpc>
              <a:spcBef>
                <a:spcPts val="600"/>
              </a:spcBef>
              <a:buClr>
                <a:srgbClr val="4DB6EF"/>
              </a:buClr>
              <a:buFont typeface="Wingdings" pitchFamily="2" charset="2"/>
              <a:buChar char="l"/>
            </a:pPr>
            <a:r>
              <a:rPr lang="en-US" sz="900" dirty="0"/>
              <a:t>Built in analytics and reports like stock overview, confirmation journals and batch where-used lists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4" name="Chevron 44"/>
          <p:cNvSpPr>
            <a:spLocks noChangeArrowheads="1"/>
          </p:cNvSpPr>
          <p:nvPr/>
        </p:nvSpPr>
        <p:spPr bwMode="auto">
          <a:xfrm>
            <a:off x="263525" y="1831975"/>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 Supply</a:t>
            </a:r>
          </a:p>
        </p:txBody>
      </p:sp>
      <p:sp>
        <p:nvSpPr>
          <p:cNvPr id="45" name="Chevron 44"/>
          <p:cNvSpPr>
            <a:spLocks noChangeArrowheads="1"/>
          </p:cNvSpPr>
          <p:nvPr>
            <p:custDataLst>
              <p:tags r:id="rId7"/>
            </p:custDataLst>
          </p:nvPr>
        </p:nvSpPr>
        <p:spPr bwMode="auto">
          <a:xfrm>
            <a:off x="423525"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Material</a:t>
            </a:r>
          </a:p>
        </p:txBody>
      </p:sp>
      <p:sp>
        <p:nvSpPr>
          <p:cNvPr id="46" name="Chevron 84"/>
          <p:cNvSpPr>
            <a:spLocks noChangeArrowheads="1"/>
          </p:cNvSpPr>
          <p:nvPr>
            <p:custDataLst>
              <p:tags r:id="rId8"/>
            </p:custDataLst>
          </p:nvPr>
        </p:nvSpPr>
        <p:spPr bwMode="auto">
          <a:xfrm>
            <a:off x="1194572"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Check and Resolve Exceptions</a:t>
            </a:r>
            <a:endParaRPr lang="en-US" sz="800" dirty="0">
              <a:solidFill>
                <a:srgbClr val="404040"/>
              </a:solidFill>
            </a:endParaRPr>
          </a:p>
        </p:txBody>
      </p:sp>
      <p:sp>
        <p:nvSpPr>
          <p:cNvPr id="48" name="Chevron 84"/>
          <p:cNvSpPr>
            <a:spLocks noChangeArrowheads="1"/>
          </p:cNvSpPr>
          <p:nvPr>
            <p:custDataLst>
              <p:tags r:id="rId9"/>
            </p:custDataLst>
          </p:nvPr>
        </p:nvSpPr>
        <p:spPr bwMode="auto">
          <a:xfrm>
            <a:off x="1964096"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Capacity</a:t>
            </a:r>
          </a:p>
        </p:txBody>
      </p:sp>
      <p:pic>
        <p:nvPicPr>
          <p:cNvPr id="51" name="Picture 32" descr="warehousing_and_manufacturing_execution"/>
          <p:cNvPicPr preferRelativeResize="0">
            <a:picLocks noChangeAspect="1" noChangeArrowheads="1"/>
          </p:cNvPicPr>
          <p:nvPr/>
        </p:nvPicPr>
        <p:blipFill>
          <a:blip r:embed="rId13" cstate="print"/>
          <a:stretch>
            <a:fillRect/>
          </a:stretch>
        </p:blipFill>
        <p:spPr bwMode="auto">
          <a:xfrm>
            <a:off x="2815800" y="2884063"/>
            <a:ext cx="769199" cy="769199"/>
          </a:xfrm>
          <a:prstGeom prst="rect">
            <a:avLst/>
          </a:prstGeom>
          <a:noFill/>
          <a:ln w="9525">
            <a:noFill/>
            <a:miter lim="800000"/>
            <a:headEnd/>
            <a:tailEnd/>
          </a:ln>
        </p:spPr>
      </p:pic>
      <p:pic>
        <p:nvPicPr>
          <p:cNvPr id="52" name="Picture 32" descr="warehousing_and_manufacturing_execution"/>
          <p:cNvPicPr preferRelativeResize="0">
            <a:picLocks noChangeAspect="1" noChangeArrowheads="1"/>
          </p:cNvPicPr>
          <p:nvPr/>
        </p:nvPicPr>
        <p:blipFill>
          <a:blip r:embed="rId13" cstate="print"/>
          <a:stretch>
            <a:fillRect/>
          </a:stretch>
        </p:blipFill>
        <p:spPr bwMode="auto">
          <a:xfrm>
            <a:off x="4470563" y="2884063"/>
            <a:ext cx="769199" cy="769199"/>
          </a:xfrm>
          <a:prstGeom prst="rect">
            <a:avLst/>
          </a:prstGeom>
          <a:noFill/>
          <a:ln w="9525">
            <a:noFill/>
            <a:miter lim="800000"/>
            <a:headEnd/>
            <a:tailEnd/>
          </a:ln>
        </p:spPr>
      </p:pic>
      <p:pic>
        <p:nvPicPr>
          <p:cNvPr id="53" name="Picture 66" descr="supply_chain_modeling"/>
          <p:cNvPicPr preferRelativeResize="0">
            <a:picLocks noChangeAspect="1" noChangeArrowheads="1"/>
          </p:cNvPicPr>
          <p:nvPr/>
        </p:nvPicPr>
        <p:blipFill>
          <a:blip r:embed="rId14" cstate="print"/>
          <a:stretch>
            <a:fillRect/>
          </a:stretch>
        </p:blipFill>
        <p:spPr bwMode="auto">
          <a:xfrm>
            <a:off x="322720" y="2977115"/>
            <a:ext cx="747454" cy="747454"/>
          </a:xfrm>
          <a:prstGeom prst="rect">
            <a:avLst/>
          </a:prstGeom>
          <a:noFill/>
          <a:ln w="9525">
            <a:noFill/>
            <a:miter lim="800000"/>
            <a:headEnd/>
            <a:tailEnd/>
          </a:ln>
        </p:spPr>
      </p:pic>
      <p:pic>
        <p:nvPicPr>
          <p:cNvPr id="59" name="Picture 35" descr="financial_performance_management"/>
          <p:cNvPicPr preferRelativeResize="0">
            <a:picLocks noChangeAspect="1" noChangeArrowheads="1"/>
          </p:cNvPicPr>
          <p:nvPr/>
        </p:nvPicPr>
        <p:blipFill>
          <a:blip r:embed="rId15" cstate="print"/>
          <a:stretch>
            <a:fillRect/>
          </a:stretch>
        </p:blipFill>
        <p:spPr bwMode="auto">
          <a:xfrm>
            <a:off x="7082203" y="2982821"/>
            <a:ext cx="635482" cy="635482"/>
          </a:xfrm>
          <a:prstGeom prst="rect">
            <a:avLst/>
          </a:prstGeom>
          <a:noFill/>
          <a:ln w="9525">
            <a:noFill/>
            <a:miter lim="800000"/>
            <a:headEnd/>
            <a:tailEnd/>
          </a:ln>
        </p:spPr>
      </p:pic>
      <p:pic>
        <p:nvPicPr>
          <p:cNvPr id="49" name="Picture 48" descr="scenario_60pxgrün.png"/>
          <p:cNvPicPr>
            <a:picLocks noChangeAspect="1"/>
          </p:cNvPicPr>
          <p:nvPr/>
        </p:nvPicPr>
        <p:blipFill>
          <a:blip r:embed="rId16" cstate="print"/>
          <a:stretch>
            <a:fillRect/>
          </a:stretch>
        </p:blipFill>
        <p:spPr>
          <a:xfrm>
            <a:off x="366458" y="4843266"/>
            <a:ext cx="180000" cy="180000"/>
          </a:xfrm>
          <a:prstGeom prst="rect">
            <a:avLst/>
          </a:prstGeom>
        </p:spPr>
      </p:pic>
      <p:sp>
        <p:nvSpPr>
          <p:cNvPr id="50"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54" name="TextBox 53"/>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1" name="Picture 60"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62" name="Rectangle 57">
            <a:hlinkClick r:id="rId18"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5">
            <a:hlinkClick r:id="rId12"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6" name="Picture 6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6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70"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1" name="Picture 40"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 name="Title 1"/>
          <p:cNvSpPr>
            <a:spLocks noGrp="1"/>
          </p:cNvSpPr>
          <p:nvPr>
            <p:ph type="title"/>
          </p:nvPr>
        </p:nvSpPr>
        <p:spPr/>
        <p:txBody>
          <a:bodyPr/>
          <a:lstStyle/>
          <a:p>
            <a:r>
              <a:rPr lang="en-US" dirty="0"/>
              <a:t>Make-to-Stock</a:t>
            </a:r>
            <a:br>
              <a:rPr lang="en-US"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Bold" pitchFamily="2" charset="0"/>
              </a:rPr>
              <a:t>Legend</a:t>
            </a:r>
            <a:endParaRPr lang="en-US" sz="700" dirty="0">
              <a:solidFill>
                <a:srgbClr val="666666"/>
              </a:solidFill>
              <a:latin typeface="BentonSans Bold" pitchFamily="2" charset="0"/>
            </a:endParaRPr>
          </a:p>
        </p:txBody>
      </p:sp>
      <p:cxnSp>
        <p:nvCxnSpPr>
          <p:cNvPr id="6" name="AutoShape 482"/>
          <p:cNvCxnSpPr>
            <a:cxnSpLocks noChangeShapeType="1"/>
          </p:cNvCxnSpPr>
          <p:nvPr/>
        </p:nvCxnSpPr>
        <p:spPr bwMode="auto">
          <a:xfrm rot="5400000" flipH="1" flipV="1">
            <a:off x="3899559"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055134"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055134"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3899559" y="6654800"/>
            <a:ext cx="179388" cy="1587"/>
          </a:xfrm>
          <a:prstGeom prst="straightConnector1">
            <a:avLst/>
          </a:prstGeom>
          <a:noFill/>
          <a:ln w="9525">
            <a:solidFill>
              <a:schemeClr val="tx1">
                <a:lumMod val="50000"/>
                <a:lumOff val="50000"/>
              </a:schemeClr>
            </a:solidFill>
            <a:prstDash val="solid"/>
            <a:round/>
            <a:headEnd type="triangle" w="med" len="med"/>
            <a:tailEnd/>
          </a:ln>
        </p:spPr>
      </p:cxn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3193297" y="6451073"/>
            <a:ext cx="160337" cy="119523"/>
          </a:xfrm>
          <a:prstGeom prst="rect">
            <a:avLst/>
          </a:prstGeom>
          <a:noFill/>
          <a:ln w="9525">
            <a:noFill/>
            <a:miter lim="800000"/>
            <a:headEnd/>
            <a:tailEnd/>
          </a:ln>
        </p:spPr>
      </p:pic>
      <p:sp>
        <p:nvSpPr>
          <p:cNvPr id="13" name="Rectangle 74"/>
          <p:cNvSpPr>
            <a:spLocks noChangeArrowheads="1"/>
          </p:cNvSpPr>
          <p:nvPr/>
        </p:nvSpPr>
        <p:spPr bwMode="auto">
          <a:xfrm>
            <a:off x="3380622" y="6408441"/>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defRPr/>
            </a:pPr>
            <a:endParaRPr lang="en-US" sz="700" u="sng" dirty="0">
              <a:solidFill>
                <a:srgbClr val="2A6CA2"/>
              </a:solidFill>
            </a:endParaRPr>
          </a:p>
        </p:txBody>
      </p:sp>
      <p:sp>
        <p:nvSpPr>
          <p:cNvPr id="25" name="Chevron 426">
            <a:hlinkClick r:id="rId5" action="ppaction://hlinksldjump"/>
          </p:cNvPr>
          <p:cNvSpPr>
            <a:spLocks noChangeArrowheads="1"/>
          </p:cNvSpPr>
          <p:nvPr/>
        </p:nvSpPr>
        <p:spPr bwMode="auto">
          <a:xfrm>
            <a:off x="1812925" y="6284913"/>
            <a:ext cx="490538" cy="534987"/>
          </a:xfrm>
          <a:prstGeom prst="chevron">
            <a:avLst>
              <a:gd name="adj" fmla="val 10375"/>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 mainly driven by the user</a:t>
            </a:r>
          </a:p>
        </p:txBody>
      </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27856" y="6344369"/>
            <a:ext cx="589295" cy="382737"/>
          </a:xfrm>
          <a:prstGeom prst="rect">
            <a:avLst/>
          </a:prstGeom>
        </p:spPr>
      </p:pic>
      <p:sp>
        <p:nvSpPr>
          <p:cNvPr id="47" name="Rectangle 74"/>
          <p:cNvSpPr>
            <a:spLocks noChangeArrowheads="1"/>
          </p:cNvSpPr>
          <p:nvPr/>
        </p:nvSpPr>
        <p:spPr bwMode="auto">
          <a:xfrm>
            <a:off x="2435166" y="642866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Work </a:t>
            </a:r>
          </a:p>
          <a:p>
            <a:pPr algn="ctr"/>
            <a:r>
              <a:rPr lang="en-US" sz="700" dirty="0">
                <a:solidFill>
                  <a:schemeClr val="bg1"/>
                </a:solidFill>
                <a:latin typeface="BentonSans Book" pitchFamily="2" charset="0"/>
              </a:rPr>
              <a:t>Center</a:t>
            </a:r>
          </a:p>
        </p:txBody>
      </p:sp>
      <p:sp>
        <p:nvSpPr>
          <p:cNvPr id="42" name="Chevron 1590">
            <a:hlinkClick r:id="rId7" action="ppaction://hlinksldjump" tooltip="Click here for process details"/>
          </p:cNvPr>
          <p:cNvSpPr>
            <a:spLocks noChangeArrowheads="1"/>
          </p:cNvSpPr>
          <p:nvPr/>
        </p:nvSpPr>
        <p:spPr bwMode="auto">
          <a:xfrm>
            <a:off x="2884488" y="2894013"/>
            <a:ext cx="627062"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 Planning</a:t>
            </a:r>
          </a:p>
          <a:p>
            <a:pPr>
              <a:lnSpc>
                <a:spcPct val="90000"/>
              </a:lnSpc>
              <a:buClr>
                <a:schemeClr val="accent1"/>
              </a:buClr>
              <a:buSzPct val="80000"/>
            </a:pPr>
            <a:r>
              <a:rPr lang="en-US" sz="600" dirty="0">
                <a:solidFill>
                  <a:srgbClr val="404040"/>
                </a:solidFill>
              </a:rPr>
              <a:t> Supply</a:t>
            </a:r>
          </a:p>
        </p:txBody>
      </p:sp>
      <p:sp>
        <p:nvSpPr>
          <p:cNvPr id="43" name="Chevron 1593">
            <a:hlinkClick r:id="rId8" action="ppaction://hlinksldjump" tooltip="Click here for process details"/>
          </p:cNvPr>
          <p:cNvSpPr>
            <a:spLocks noChangeArrowheads="1"/>
          </p:cNvSpPr>
          <p:nvPr/>
        </p:nvSpPr>
        <p:spPr bwMode="auto">
          <a:xfrm>
            <a:off x="4560888" y="2894013"/>
            <a:ext cx="627062"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Initiating Production</a:t>
            </a:r>
          </a:p>
        </p:txBody>
      </p:sp>
      <p:sp>
        <p:nvSpPr>
          <p:cNvPr id="53" name="Chevron 1593">
            <a:hlinkClick r:id="rId9" action="ppaction://hlinksldjump" tooltip="Click here for process details"/>
          </p:cNvPr>
          <p:cNvSpPr>
            <a:spLocks noChangeArrowheads="1"/>
          </p:cNvSpPr>
          <p:nvPr/>
        </p:nvSpPr>
        <p:spPr bwMode="auto">
          <a:xfrm>
            <a:off x="6643797" y="2894013"/>
            <a:ext cx="627063"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Executing Production</a:t>
            </a:r>
          </a:p>
        </p:txBody>
      </p:sp>
      <p:sp>
        <p:nvSpPr>
          <p:cNvPr id="54" name="Chevron 1593">
            <a:hlinkClick r:id="rId10" action="ppaction://hlinksldjump" tooltip="Click here for process details"/>
          </p:cNvPr>
          <p:cNvSpPr>
            <a:spLocks noChangeArrowheads="1"/>
          </p:cNvSpPr>
          <p:nvPr/>
        </p:nvSpPr>
        <p:spPr bwMode="auto">
          <a:xfrm>
            <a:off x="6648462" y="3685293"/>
            <a:ext cx="684335" cy="660400"/>
          </a:xfrm>
          <a:prstGeom prst="chevron">
            <a:avLst>
              <a:gd name="adj" fmla="val 956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600" dirty="0">
                <a:solidFill>
                  <a:srgbClr val="404040"/>
                </a:solidFill>
              </a:rPr>
              <a:t>Processing Inspections in Production</a:t>
            </a:r>
          </a:p>
        </p:txBody>
      </p:sp>
      <p:sp>
        <p:nvSpPr>
          <p:cNvPr id="61" name="Pentagon 94"/>
          <p:cNvSpPr>
            <a:spLocks noChangeArrowheads="1"/>
          </p:cNvSpPr>
          <p:nvPr/>
        </p:nvSpPr>
        <p:spPr bwMode="auto">
          <a:xfrm>
            <a:off x="2168525" y="3008313"/>
            <a:ext cx="633413" cy="604837"/>
          </a:xfrm>
          <a:prstGeom prst="homePlate">
            <a:avLst>
              <a:gd name="adj" fmla="val 11258"/>
            </a:avLst>
          </a:prstGeom>
          <a:noFill/>
          <a:ln w="19050" cap="rnd" algn="ctr">
            <a:noFill/>
            <a:bevel/>
            <a:headEnd/>
            <a:tailEnd/>
          </a:ln>
        </p:spPr>
        <p:txBody>
          <a:bodyPr lIns="36000" tIns="36000" rIns="0" bIns="46800" anchor="b"/>
          <a:lstStyle/>
          <a:p>
            <a:r>
              <a:rPr lang="en-US" sz="700" dirty="0">
                <a:solidFill>
                  <a:srgbClr val="404040"/>
                </a:solidFill>
              </a:rPr>
              <a:t>Demand Planning</a:t>
            </a:r>
          </a:p>
        </p:txBody>
      </p:sp>
      <p:cxnSp>
        <p:nvCxnSpPr>
          <p:cNvPr id="63" name="AutoShape 116"/>
          <p:cNvCxnSpPr>
            <a:cxnSpLocks noChangeShapeType="1"/>
            <a:stCxn id="56" idx="2"/>
            <a:endCxn id="42" idx="0"/>
          </p:cNvCxnSpPr>
          <p:nvPr/>
        </p:nvCxnSpPr>
        <p:spPr bwMode="auto">
          <a:xfrm rot="16200000" flipH="1">
            <a:off x="2967038" y="2692400"/>
            <a:ext cx="400050" cy="3175"/>
          </a:xfrm>
          <a:prstGeom prst="bentConnector3">
            <a:avLst>
              <a:gd name="adj1" fmla="val 50000"/>
            </a:avLst>
          </a:prstGeom>
          <a:noFill/>
          <a:ln w="9525">
            <a:solidFill>
              <a:srgbClr val="7D96A4"/>
            </a:solidFill>
            <a:prstDash val="sysDot"/>
            <a:miter lim="800000"/>
            <a:headEnd/>
            <a:tailEnd/>
          </a:ln>
        </p:spPr>
      </p:cxnSp>
      <p:cxnSp>
        <p:nvCxnSpPr>
          <p:cNvPr id="64" name="AutoShape 117"/>
          <p:cNvCxnSpPr>
            <a:cxnSpLocks noChangeShapeType="1"/>
            <a:stCxn id="67" idx="2"/>
            <a:endCxn id="53" idx="0"/>
          </p:cNvCxnSpPr>
          <p:nvPr/>
        </p:nvCxnSpPr>
        <p:spPr bwMode="auto">
          <a:xfrm rot="5400000">
            <a:off x="6738691" y="2704853"/>
            <a:ext cx="377825" cy="495"/>
          </a:xfrm>
          <a:prstGeom prst="bentConnector3">
            <a:avLst>
              <a:gd name="adj1" fmla="val 50000"/>
            </a:avLst>
          </a:prstGeom>
          <a:noFill/>
          <a:ln w="9525">
            <a:solidFill>
              <a:srgbClr val="7D96A4"/>
            </a:solidFill>
            <a:prstDash val="sysDot"/>
            <a:miter lim="800000"/>
            <a:headEnd/>
            <a:tailEnd/>
          </a:ln>
        </p:spPr>
      </p:cxnSp>
      <p:cxnSp>
        <p:nvCxnSpPr>
          <p:cNvPr id="65" name="AutoShape 118"/>
          <p:cNvCxnSpPr>
            <a:cxnSpLocks noChangeShapeType="1"/>
            <a:endCxn id="43" idx="0"/>
          </p:cNvCxnSpPr>
          <p:nvPr/>
        </p:nvCxnSpPr>
        <p:spPr bwMode="auto">
          <a:xfrm rot="5400000">
            <a:off x="4655344" y="2702719"/>
            <a:ext cx="381000" cy="1588"/>
          </a:xfrm>
          <a:prstGeom prst="bentConnector3">
            <a:avLst>
              <a:gd name="adj1" fmla="val 50000"/>
            </a:avLst>
          </a:prstGeom>
          <a:noFill/>
          <a:ln w="9525">
            <a:solidFill>
              <a:srgbClr val="7D96A4"/>
            </a:solidFill>
            <a:prstDash val="sysDot"/>
            <a:miter lim="800000"/>
            <a:headEnd/>
            <a:tailEnd/>
          </a:ln>
        </p:spPr>
      </p:cxnSp>
      <p:cxnSp>
        <p:nvCxnSpPr>
          <p:cNvPr id="69" name="AutoShape 121"/>
          <p:cNvCxnSpPr>
            <a:cxnSpLocks noChangeShapeType="1"/>
            <a:stCxn id="42" idx="3"/>
            <a:endCxn id="43" idx="1"/>
          </p:cNvCxnSpPr>
          <p:nvPr/>
        </p:nvCxnSpPr>
        <p:spPr bwMode="gray">
          <a:xfrm>
            <a:off x="3511550" y="3224213"/>
            <a:ext cx="1109663" cy="0"/>
          </a:xfrm>
          <a:prstGeom prst="straightConnector1">
            <a:avLst/>
          </a:prstGeom>
          <a:noFill/>
          <a:ln w="9525">
            <a:solidFill>
              <a:schemeClr val="accent2"/>
            </a:solidFill>
            <a:round/>
            <a:headEnd/>
            <a:tailEnd type="triangle" w="med" len="med"/>
          </a:ln>
        </p:spPr>
      </p:cxnSp>
      <p:cxnSp>
        <p:nvCxnSpPr>
          <p:cNvPr id="70" name="AutoShape 123"/>
          <p:cNvCxnSpPr>
            <a:cxnSpLocks noChangeShapeType="1"/>
            <a:stCxn id="43" idx="3"/>
            <a:endCxn id="53" idx="1"/>
          </p:cNvCxnSpPr>
          <p:nvPr/>
        </p:nvCxnSpPr>
        <p:spPr bwMode="gray">
          <a:xfrm>
            <a:off x="5187950" y="3224213"/>
            <a:ext cx="1515794" cy="1588"/>
          </a:xfrm>
          <a:prstGeom prst="straightConnector1">
            <a:avLst/>
          </a:prstGeom>
          <a:noFill/>
          <a:ln w="9525">
            <a:solidFill>
              <a:schemeClr val="accent2"/>
            </a:solidFill>
            <a:round/>
            <a:headEnd/>
            <a:tailEnd type="triangle" w="med" len="med"/>
          </a:ln>
        </p:spPr>
      </p:cxnSp>
      <p:cxnSp>
        <p:nvCxnSpPr>
          <p:cNvPr id="71" name="AutoShape 124"/>
          <p:cNvCxnSpPr>
            <a:cxnSpLocks noChangeShapeType="1"/>
            <a:endCxn id="42" idx="1"/>
          </p:cNvCxnSpPr>
          <p:nvPr/>
        </p:nvCxnSpPr>
        <p:spPr bwMode="gray">
          <a:xfrm>
            <a:off x="2474913" y="3224213"/>
            <a:ext cx="469900" cy="0"/>
          </a:xfrm>
          <a:prstGeom prst="straightConnector1">
            <a:avLst/>
          </a:prstGeom>
          <a:noFill/>
          <a:ln w="9525">
            <a:solidFill>
              <a:schemeClr val="accent2"/>
            </a:solidFill>
            <a:round/>
            <a:headEnd/>
            <a:tailEnd type="triangle" w="med" len="med"/>
          </a:ln>
        </p:spPr>
      </p:cxnSp>
      <p:pic>
        <p:nvPicPr>
          <p:cNvPr id="72" name="Picture 59"/>
          <p:cNvPicPr>
            <a:picLocks noChangeAspect="1"/>
          </p:cNvPicPr>
          <p:nvPr/>
        </p:nvPicPr>
        <p:blipFill>
          <a:blip r:embed="rId11">
            <a:extLst>
              <a:ext uri="{28A0092B-C50C-407E-A947-70E740481C1C}">
                <a14:useLocalDpi xmlns:a14="http://schemas.microsoft.com/office/drawing/2010/main" val="0"/>
              </a:ext>
            </a:extLst>
          </a:blip>
          <a:stretch>
            <a:fillRect/>
          </a:stretch>
        </p:blipFill>
        <p:spPr bwMode="auto">
          <a:xfrm>
            <a:off x="2203861" y="3121873"/>
            <a:ext cx="273530" cy="203904"/>
          </a:xfrm>
          <a:prstGeom prst="rect">
            <a:avLst/>
          </a:prstGeom>
          <a:noFill/>
          <a:ln w="9525">
            <a:noFill/>
            <a:miter lim="800000"/>
            <a:headEnd/>
            <a:tailEnd/>
          </a:ln>
        </p:spPr>
      </p:pic>
      <p:pic>
        <p:nvPicPr>
          <p:cNvPr id="73" name="Picture 7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9651" y="2011349"/>
            <a:ext cx="703093" cy="456647"/>
          </a:xfrm>
          <a:prstGeom prst="rect">
            <a:avLst/>
          </a:prstGeom>
        </p:spPr>
      </p:pic>
      <p:sp>
        <p:nvSpPr>
          <p:cNvPr id="74" name="Rectangle 74"/>
          <p:cNvSpPr>
            <a:spLocks noChangeArrowheads="1"/>
          </p:cNvSpPr>
          <p:nvPr/>
        </p:nvSpPr>
        <p:spPr bwMode="auto">
          <a:xfrm>
            <a:off x="2841433" y="2131950"/>
            <a:ext cx="651259"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Supply</a:t>
            </a:r>
          </a:p>
          <a:p>
            <a:pPr algn="ctr"/>
            <a:r>
              <a:rPr lang="en-US" sz="700" dirty="0">
                <a:solidFill>
                  <a:schemeClr val="bg1"/>
                </a:solidFill>
                <a:latin typeface="BentonSans Book" pitchFamily="2" charset="0"/>
              </a:rPr>
              <a:t>Planning</a:t>
            </a:r>
          </a:p>
        </p:txBody>
      </p:sp>
      <p:pic>
        <p:nvPicPr>
          <p:cNvPr id="75" name="Picture 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52567" y="1991471"/>
            <a:ext cx="785900" cy="510430"/>
          </a:xfrm>
          <a:prstGeom prst="rect">
            <a:avLst/>
          </a:prstGeom>
        </p:spPr>
      </p:pic>
      <p:sp>
        <p:nvSpPr>
          <p:cNvPr id="76" name="Rectangle 74"/>
          <p:cNvSpPr>
            <a:spLocks noChangeArrowheads="1"/>
          </p:cNvSpPr>
          <p:nvPr/>
        </p:nvSpPr>
        <p:spPr bwMode="auto">
          <a:xfrm>
            <a:off x="4452567" y="2085418"/>
            <a:ext cx="805828"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Supply Control  </a:t>
            </a:r>
          </a:p>
          <a:p>
            <a:pPr algn="ctr"/>
            <a:r>
              <a:rPr lang="en-US" sz="700" dirty="0">
                <a:solidFill>
                  <a:schemeClr val="bg1"/>
                </a:solidFill>
                <a:latin typeface="BentonSans Book" pitchFamily="2" charset="0"/>
              </a:rPr>
              <a:t>/ Production Control</a:t>
            </a:r>
          </a:p>
        </p:txBody>
      </p:sp>
      <p:pic>
        <p:nvPicPr>
          <p:cNvPr id="77" name="Picture 7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3217" y="1991470"/>
            <a:ext cx="785900" cy="510430"/>
          </a:xfrm>
          <a:prstGeom prst="rect">
            <a:avLst/>
          </a:prstGeom>
        </p:spPr>
      </p:pic>
      <p:sp>
        <p:nvSpPr>
          <p:cNvPr id="78" name="Rectangle 74"/>
          <p:cNvSpPr>
            <a:spLocks noChangeArrowheads="1"/>
          </p:cNvSpPr>
          <p:nvPr/>
        </p:nvSpPr>
        <p:spPr bwMode="auto">
          <a:xfrm>
            <a:off x="6578433" y="2078089"/>
            <a:ext cx="750684"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BentonSans Book" pitchFamily="2" charset="0"/>
              </a:rPr>
              <a:t>Production Control</a:t>
            </a:r>
          </a:p>
          <a:p>
            <a:pPr algn="ctr"/>
            <a:r>
              <a:rPr lang="en-US" sz="700" dirty="0">
                <a:solidFill>
                  <a:schemeClr val="bg1"/>
                </a:solidFill>
                <a:latin typeface="BentonSans Book" pitchFamily="2" charset="0"/>
              </a:rPr>
              <a:t>/ Execution</a:t>
            </a:r>
          </a:p>
        </p:txBody>
      </p:sp>
      <p:pic>
        <p:nvPicPr>
          <p:cNvPr id="79" name="Picture 78" descr="scenario_60pxgrün.png"/>
          <p:cNvPicPr>
            <a:picLocks noChangeAspect="1"/>
          </p:cNvPicPr>
          <p:nvPr/>
        </p:nvPicPr>
        <p:blipFill>
          <a:blip r:embed="rId12" cstate="print"/>
          <a:stretch>
            <a:fillRect/>
          </a:stretch>
        </p:blipFill>
        <p:spPr>
          <a:xfrm>
            <a:off x="361522" y="4846253"/>
            <a:ext cx="180000" cy="180000"/>
          </a:xfrm>
          <a:prstGeom prst="rect">
            <a:avLst/>
          </a:prstGeom>
        </p:spPr>
      </p:pic>
      <p:sp>
        <p:nvSpPr>
          <p:cNvPr id="80"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80"/>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82"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83" name="Picture 82" descr="Calculator_2_60px.png"/>
          <p:cNvPicPr>
            <a:picLocks noChangeAspect="1"/>
          </p:cNvPicPr>
          <p:nvPr/>
        </p:nvPicPr>
        <p:blipFill>
          <a:blip r:embed="rId13" cstate="print"/>
          <a:stretch>
            <a:fillRect/>
          </a:stretch>
        </p:blipFill>
        <p:spPr>
          <a:xfrm>
            <a:off x="366739" y="5245467"/>
            <a:ext cx="180000" cy="180000"/>
          </a:xfrm>
          <a:prstGeom prst="rect">
            <a:avLst/>
          </a:prstGeom>
        </p:spPr>
      </p:pic>
      <p:sp>
        <p:nvSpPr>
          <p:cNvPr id="84"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5" name="Rectangle 55">
            <a:hlinkClick r:id="rId14"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5"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87" name="Picture 86" descr="Monitor_60px.png"/>
          <p:cNvPicPr>
            <a:picLocks noChangeAspect="1"/>
          </p:cNvPicPr>
          <p:nvPr/>
        </p:nvPicPr>
        <p:blipFill>
          <a:blip r:embed="rId15" cstate="print"/>
          <a:stretch>
            <a:fillRect/>
          </a:stretch>
        </p:blipFill>
        <p:spPr>
          <a:xfrm>
            <a:off x="361854" y="5605004"/>
            <a:ext cx="180000" cy="180000"/>
          </a:xfrm>
          <a:prstGeom prst="rect">
            <a:avLst/>
          </a:prstGeom>
        </p:spPr>
      </p:pic>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90" name="Rectangle 57">
            <a:hlinkClick r:id="rId16"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Make-to-Stock</a:t>
            </a:r>
            <a:br>
              <a:rPr lang="en-US"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373671912"/>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1797</Words>
  <Application>Microsoft Office PowerPoint</Application>
  <PresentationFormat>On-screen Show (4:3)</PresentationFormat>
  <Paragraphs>303</Paragraphs>
  <Slides>9</Slides>
  <Notes>9</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9</vt:i4>
      </vt:variant>
    </vt:vector>
  </HeadingPairs>
  <TitlesOfParts>
    <vt:vector size="25" baseType="lpstr">
      <vt:lpstr>Arial</vt:lpstr>
      <vt:lpstr>BentonSans Bold</vt:lpstr>
      <vt:lpstr>Symbol</vt:lpstr>
      <vt:lpstr>BrowalliaUPC</vt:lpstr>
      <vt:lpstr>MS PGothic</vt:lpstr>
      <vt:lpstr>BentonSans Regular</vt:lpstr>
      <vt:lpstr>BentonSans Light</vt:lpstr>
      <vt:lpstr>Arial Black</vt:lpstr>
      <vt:lpstr>Aparajita</vt:lpstr>
      <vt:lpstr>wingdings</vt:lpstr>
      <vt:lpstr>Courier New</vt:lpstr>
      <vt:lpstr>wingdings</vt:lpstr>
      <vt:lpstr>BentonSans Book</vt:lpstr>
      <vt:lpstr>SimSun</vt:lpstr>
      <vt:lpstr>Arial Unicode MS</vt:lpstr>
      <vt:lpstr>SAP_2011_v1.0</vt:lpstr>
      <vt:lpstr>Make-to-Stock Scenario Overview</vt:lpstr>
      <vt:lpstr>Make-to-Stock Scenario Overview</vt:lpstr>
      <vt:lpstr>Make-to-Stock  Process Details: Planning Supply</vt:lpstr>
      <vt:lpstr>Make-to-Stock Process Details: Initiating Production</vt:lpstr>
      <vt:lpstr>Make-to-Stock Process Details: Executing Production</vt:lpstr>
      <vt:lpstr>Make-to-Stock Process Details: Processing Inspections in Production</vt:lpstr>
      <vt:lpstr>Make-to-Stock Business Value</vt:lpstr>
      <vt:lpstr>Make-to-Stock Scenario Flow</vt:lpstr>
      <vt:lpstr>Make-to-Stock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150</cp:revision>
  <dcterms:created xsi:type="dcterms:W3CDTF">2011-09-27T15:12:20Z</dcterms:created>
  <dcterms:modified xsi:type="dcterms:W3CDTF">2018-09-04T16:03:51Z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